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tags/tag21.xml" ContentType="application/vnd.openxmlformats-officedocument.presentationml.tags+xml"/>
  <Override PartName="/ppt/notesSlides/notesSlide1.xml" ContentType="application/vnd.openxmlformats-officedocument.presentationml.notesSlide+xml"/>
  <Override PartName="/ppt/tags/tag22.xml" ContentType="application/vnd.openxmlformats-officedocument.presentationml.tags+xml"/>
  <Override PartName="/ppt/notesSlides/notesSlide2.xml" ContentType="application/vnd.openxmlformats-officedocument.presentationml.notesSlide+xml"/>
  <Override PartName="/ppt/tags/tag23.xml" ContentType="application/vnd.openxmlformats-officedocument.presentationml.tags+xml"/>
  <Override PartName="/ppt/notesSlides/notesSlide3.xml" ContentType="application/vnd.openxmlformats-officedocument.presentationml.notesSlide+xml"/>
  <Override PartName="/ppt/tags/tag24.xml" ContentType="application/vnd.openxmlformats-officedocument.presentationml.tags+xml"/>
  <Override PartName="/ppt/notesSlides/notesSlide4.xml" ContentType="application/vnd.openxmlformats-officedocument.presentationml.notesSlide+xml"/>
  <Override PartName="/ppt/tags/tag2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6.xml" ContentType="application/vnd.openxmlformats-officedocument.presentationml.tags+xml"/>
  <Override PartName="/ppt/notesSlides/notesSlide11.xml" ContentType="application/vnd.openxmlformats-officedocument.presentationml.notesSlide+xml"/>
  <Override PartName="/ppt/tags/tag27.xml" ContentType="application/vnd.openxmlformats-officedocument.presentationml.tags+xml"/>
  <Override PartName="/ppt/notesSlides/notesSlide12.xml" ContentType="application/vnd.openxmlformats-officedocument.presentationml.notesSlide+xml"/>
  <Override PartName="/ppt/tags/tag28.xml" ContentType="application/vnd.openxmlformats-officedocument.presentationml.tags+xml"/>
  <Override PartName="/ppt/notesSlides/notesSlide13.xml" ContentType="application/vnd.openxmlformats-officedocument.presentationml.notesSlide+xml"/>
  <Override PartName="/ppt/tags/tag29.xml" ContentType="application/vnd.openxmlformats-officedocument.presentationml.tags+xml"/>
  <Override PartName="/ppt/notesSlides/notesSlide14.xml" ContentType="application/vnd.openxmlformats-officedocument.presentationml.notesSlide+xml"/>
  <Override PartName="/ppt/tags/tag30.xml" ContentType="application/vnd.openxmlformats-officedocument.presentationml.tags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0"/>
  </p:notesMasterIdLst>
  <p:sldIdLst>
    <p:sldId id="304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17" r:id="rId17"/>
    <p:sldId id="318" r:id="rId18"/>
    <p:sldId id="31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ca Melville" userId="beb78149-d83e-47c9-88a4-88854b4c52f2" providerId="ADAL" clId="{D6718050-6A57-4655-85CB-23149F23056F}"/>
    <pc:docChg chg="custSel delSld modSld">
      <pc:chgData name="Monica Melville" userId="beb78149-d83e-47c9-88a4-88854b4c52f2" providerId="ADAL" clId="{D6718050-6A57-4655-85CB-23149F23056F}" dt="2019-07-09T19:47:49.763" v="2" actId="2696"/>
      <pc:docMkLst>
        <pc:docMk/>
      </pc:docMkLst>
      <pc:sldChg chg="modSp">
        <pc:chgData name="Monica Melville" userId="beb78149-d83e-47c9-88a4-88854b4c52f2" providerId="ADAL" clId="{D6718050-6A57-4655-85CB-23149F23056F}" dt="2019-07-09T19:47:42.485" v="1" actId="27636"/>
        <pc:sldMkLst>
          <pc:docMk/>
          <pc:sldMk cId="4185695464" sldId="304"/>
        </pc:sldMkLst>
        <pc:spChg chg="mod">
          <ac:chgData name="Monica Melville" userId="beb78149-d83e-47c9-88a4-88854b4c52f2" providerId="ADAL" clId="{D6718050-6A57-4655-85CB-23149F23056F}" dt="2019-07-09T19:47:42.485" v="1" actId="27636"/>
          <ac:spMkLst>
            <pc:docMk/>
            <pc:sldMk cId="4185695464" sldId="304"/>
            <ac:spMk id="3" creationId="{6A14F009-65EA-482C-9906-3954D98FA37A}"/>
          </ac:spMkLst>
        </pc:spChg>
      </pc:sldChg>
      <pc:sldChg chg="del">
        <pc:chgData name="Monica Melville" userId="beb78149-d83e-47c9-88a4-88854b4c52f2" providerId="ADAL" clId="{D6718050-6A57-4655-85CB-23149F23056F}" dt="2019-07-09T19:47:49.763" v="2" actId="2696"/>
        <pc:sldMkLst>
          <pc:docMk/>
          <pc:sldMk cId="2422948286" sldId="30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EDA0C6-6771-4089-9EB8-823B9F0094D3}" type="datetimeFigureOut">
              <a:rPr lang="en-US" smtClean="0"/>
              <a:t>7/9/2019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3A83BC-FF36-4DA4-BFCE-B03C6AFAD4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52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2233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933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1274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1208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next slides will go over each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5797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492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88130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54685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7875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62301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8039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71143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8486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92895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3467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microsoft.com/office/2007/relationships/hdphoto" Target="../media/hdphoto2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CF19BF-F4F2-4236-856B-4BED9ACCF5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515"/>
            <a:ext cx="12192000" cy="2188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327782"/>
            <a:ext cx="9753600" cy="2051919"/>
          </a:xfrm>
        </p:spPr>
        <p:txBody>
          <a:bodyPr anchor="ctr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15326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7784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008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F56630B-DC67-40E5-A102-A4616E8C6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3319"/>
            <a:ext cx="12192000" cy="2188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48384" y="875169"/>
            <a:ext cx="10070592" cy="2144938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8384" y="3545577"/>
            <a:ext cx="980541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9717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41760" y="2481668"/>
            <a:ext cx="6812040" cy="2381476"/>
          </a:xfrm>
        </p:spPr>
        <p:txBody>
          <a:bodyPr anchor="ctr">
            <a:noAutofit/>
          </a:bodyPr>
          <a:lstStyle>
            <a:lvl1pPr marL="0" indent="0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rgbClr val="1C4489"/>
              </a:buClr>
              <a:buFont typeface="Wingdings" panose="05000000000000000000" pitchFamily="2" charset="2"/>
              <a:buChar char=""/>
              <a:defRPr>
                <a:solidFill>
                  <a:schemeClr val="accent5"/>
                </a:solidFill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Occupation/Title</a:t>
            </a:r>
          </a:p>
          <a:p>
            <a:pPr lvl="2"/>
            <a:r>
              <a:rPr lang="en-US" dirty="0"/>
              <a:t>Company Name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362528" y="2483686"/>
            <a:ext cx="2377440" cy="237744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119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94882" y="3911828"/>
            <a:ext cx="5394960" cy="2059314"/>
          </a:xfrm>
        </p:spPr>
        <p:txBody>
          <a:bodyPr anchor="t">
            <a:noAutofit/>
          </a:bodyPr>
          <a:lstStyle>
            <a:lvl1pPr marL="0" indent="0" algn="ctr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Occupation/Title</a:t>
            </a:r>
          </a:p>
          <a:p>
            <a:pPr lvl="2"/>
            <a:r>
              <a:rPr lang="en-US" dirty="0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 dirty="0"/>
              <a:t>Email</a:t>
            </a:r>
          </a:p>
          <a:p>
            <a:pPr lvl="4"/>
            <a:r>
              <a:rPr lang="en-US" dirty="0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077962" y="1875159"/>
            <a:ext cx="1828800" cy="18288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AC87CBE-6F5B-4FDC-9999-676B9F6679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532396" y="3911828"/>
            <a:ext cx="5394960" cy="2059314"/>
          </a:xfrm>
        </p:spPr>
        <p:txBody>
          <a:bodyPr anchor="t">
            <a:noAutofit/>
          </a:bodyPr>
          <a:lstStyle>
            <a:lvl1pPr marL="0" indent="0" algn="ctr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Occupation/Title</a:t>
            </a:r>
          </a:p>
          <a:p>
            <a:pPr lvl="2"/>
            <a:r>
              <a:rPr lang="en-US" dirty="0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 dirty="0"/>
              <a:t>Email</a:t>
            </a:r>
          </a:p>
          <a:p>
            <a:pPr lvl="4"/>
            <a:r>
              <a:rPr lang="en-US" dirty="0"/>
              <a:t>Phone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BD641F4D-5F35-4F7D-9487-696C26F0CA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8315476" y="1875159"/>
            <a:ext cx="1828800" cy="18288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0553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4285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Occupation/Title</a:t>
            </a:r>
          </a:p>
          <a:p>
            <a:pPr lvl="2"/>
            <a:r>
              <a:rPr lang="en-US" dirty="0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 dirty="0"/>
              <a:t>Email</a:t>
            </a:r>
          </a:p>
          <a:p>
            <a:pPr lvl="4"/>
            <a:r>
              <a:rPr lang="en-US" dirty="0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407285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3379908-6ECB-4772-B71A-34E3F132F84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267200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Occupation/Title</a:t>
            </a:r>
          </a:p>
          <a:p>
            <a:pPr lvl="2"/>
            <a:r>
              <a:rPr lang="en-US" dirty="0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 dirty="0"/>
              <a:t>Email</a:t>
            </a:r>
          </a:p>
          <a:p>
            <a:pPr lvl="4"/>
            <a:r>
              <a:rPr lang="en-US" dirty="0"/>
              <a:t>Phone</a:t>
            </a:r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E6A44FAA-6F4D-4D84-AB6F-9086CFF9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5410200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FFB5D02-87CE-4A9A-A437-6D61B264F92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274350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Occupation/Title</a:t>
            </a:r>
          </a:p>
          <a:p>
            <a:pPr lvl="2"/>
            <a:r>
              <a:rPr lang="en-US" dirty="0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 dirty="0"/>
              <a:t>Email</a:t>
            </a:r>
          </a:p>
          <a:p>
            <a:pPr lvl="4"/>
            <a:r>
              <a:rPr lang="en-US" dirty="0"/>
              <a:t>Phone</a:t>
            </a: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0A6DECEC-A0A9-4D13-8B70-6A8A34377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17350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8228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Agenda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" y="1419224"/>
            <a:ext cx="11155680" cy="4767263"/>
          </a:xfrm>
        </p:spPr>
        <p:txBody>
          <a:bodyPr/>
          <a:lstStyle>
            <a:lvl1pPr marL="365760" indent="-365760">
              <a:buClr>
                <a:schemeClr val="accent2"/>
              </a:buClr>
              <a:buFont typeface="+mj-lt"/>
              <a:buAutoNum type="arabicPeriod"/>
              <a:defRPr sz="2600"/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 descr="SMART icon">
            <a:extLst>
              <a:ext uri="{FF2B5EF4-FFF2-40B4-BE49-F238E27FC236}">
                <a16:creationId xmlns:a16="http://schemas.microsoft.com/office/drawing/2014/main" id="{82D5D7F0-7145-4827-83A2-5CF434C5CFBA}"/>
              </a:ext>
            </a:extLst>
          </p:cNvPr>
          <p:cNvSpPr/>
          <p:nvPr userDrawn="1"/>
        </p:nvSpPr>
        <p:spPr>
          <a:xfrm>
            <a:off x="10144369" y="461419"/>
            <a:ext cx="1556595" cy="1556595"/>
          </a:xfrm>
          <a:prstGeom prst="ellipse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8963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12858B7-2840-4B86-82BC-C15B58B6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221" y="4086790"/>
            <a:ext cx="2585710" cy="189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Objectives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" y="1431471"/>
            <a:ext cx="11155680" cy="4754880"/>
          </a:xfrm>
        </p:spPr>
        <p:txBody>
          <a:bodyPr/>
          <a:lstStyle>
            <a:lvl1pPr marL="365760" indent="-365760">
              <a:buClr>
                <a:schemeClr val="accent2"/>
              </a:buClr>
              <a:buFont typeface="Wingdings" panose="05000000000000000000" pitchFamily="2" charset="2"/>
              <a:buChar char="ü"/>
              <a:defRPr sz="2600"/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33670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5FB0512-0D03-43C2-9663-06FDBDB95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787668"/>
            <a:ext cx="12190992" cy="1545565"/>
            <a:chOff x="0" y="4787661"/>
            <a:chExt cx="9143244" cy="154556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1656AEE-D6EA-459B-9879-FB6489B32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0" y="5528621"/>
              <a:ext cx="9143244" cy="80460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23EC7A2-7A9D-4065-9C18-8DAAC4C66A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787661"/>
              <a:ext cx="9143244" cy="804605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A461F356-3A60-4677-A90A-C2EA3A663B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4" y="7"/>
            <a:ext cx="12190992" cy="80460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02709" y="667944"/>
            <a:ext cx="10186587" cy="4084009"/>
          </a:xfrm>
        </p:spPr>
        <p:txBody>
          <a:bodyPr anchor="ctr"/>
          <a:lstStyle>
            <a:lvl1pPr marL="0" indent="0">
              <a:buNone/>
              <a:defRPr sz="3200"/>
            </a:lvl1pPr>
          </a:lstStyle>
          <a:p>
            <a:pPr lvl="0"/>
            <a:r>
              <a:rPr lang="en-US" dirty="0"/>
              <a:t>Type quote here.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48EDC6-D49E-4B52-B448-420C09B98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53" y="118262"/>
            <a:ext cx="609550" cy="4754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5D1391-4ECB-425D-8329-DA5705FD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365797" y="4992003"/>
            <a:ext cx="609550" cy="475449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7FA847A-2E10-460B-9C1D-C7735616A56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02712" y="5032861"/>
            <a:ext cx="10185993" cy="991520"/>
          </a:xfrm>
        </p:spPr>
        <p:txBody>
          <a:bodyPr anchor="ctr">
            <a:normAutofit/>
          </a:bodyPr>
          <a:lstStyle>
            <a:lvl1pPr marL="228600" indent="-228600">
              <a:buFont typeface="Arial" panose="020B0604020202020204" pitchFamily="34" charset="0"/>
              <a:buChar char="~"/>
              <a:defRPr sz="2800" b="1">
                <a:solidFill>
                  <a:schemeClr val="bg1"/>
                </a:solidFill>
              </a:defRPr>
            </a:lvl1pPr>
            <a:lvl2pPr marL="228600" indent="0">
              <a:buNone/>
              <a:defRPr sz="2000" i="1">
                <a:solidFill>
                  <a:schemeClr val="accent4">
                    <a:lumMod val="20000"/>
                    <a:lumOff val="80000"/>
                  </a:schemeClr>
                </a:solidFill>
              </a:defRPr>
            </a:lvl2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Additional info if applicable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4348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Questions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Insert Title of Question Slide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E711A4-D827-41FB-9FEE-8B61DC815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562" y="1747615"/>
            <a:ext cx="2884877" cy="38636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5133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Resources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80999" y="1407886"/>
            <a:ext cx="5486400" cy="4672878"/>
          </a:xfrm>
        </p:spPr>
        <p:txBody>
          <a:bodyPr>
            <a:noAutofit/>
          </a:bodyPr>
          <a:lstStyle>
            <a:lvl1pPr marL="342900" indent="-280988">
              <a:lnSpc>
                <a:spcPct val="90000"/>
              </a:lnSpc>
              <a:defRPr sz="2200"/>
            </a:lvl1pPr>
            <a:lvl2pPr marL="365760" indent="0">
              <a:lnSpc>
                <a:spcPct val="90000"/>
              </a:lnSpc>
              <a:spcBef>
                <a:spcPts val="0"/>
              </a:spcBef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1500" indent="-280988">
              <a:lnSpc>
                <a:spcPct val="9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"/>
              <a:defRPr sz="1800" u="sng">
                <a:solidFill>
                  <a:schemeClr val="accent5"/>
                </a:solidFill>
              </a:defRPr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Insert Name of Resource</a:t>
            </a:r>
          </a:p>
          <a:p>
            <a:pPr lvl="1"/>
            <a:r>
              <a:rPr lang="en-US" dirty="0"/>
              <a:t>Include details about resource here</a:t>
            </a:r>
          </a:p>
          <a:p>
            <a:pPr lvl="2"/>
            <a:r>
              <a:rPr lang="en-US" dirty="0"/>
              <a:t>Web Address here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24601" y="1407886"/>
            <a:ext cx="5486400" cy="4672878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200"/>
            </a:lvl1pPr>
            <a:lvl2pPr marL="365760" indent="0">
              <a:lnSpc>
                <a:spcPct val="90000"/>
              </a:lnSpc>
              <a:spcBef>
                <a:spcPts val="0"/>
              </a:spcBef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1500" indent="-280988">
              <a:lnSpc>
                <a:spcPct val="9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ð"/>
              <a:defRPr sz="1800" u="sng">
                <a:solidFill>
                  <a:schemeClr val="accent5"/>
                </a:solidFill>
              </a:defRPr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Insert Name of Resource</a:t>
            </a:r>
          </a:p>
          <a:p>
            <a:pPr lvl="1"/>
            <a:r>
              <a:rPr lang="en-US" dirty="0"/>
              <a:t>Include details about resource here</a:t>
            </a:r>
          </a:p>
          <a:p>
            <a:pPr lvl="2"/>
            <a:r>
              <a:rPr lang="en-US" dirty="0"/>
              <a:t>Web Address here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1468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016892" y="1291771"/>
            <a:ext cx="7091440" cy="4845260"/>
          </a:xfrm>
        </p:spPr>
        <p:txBody>
          <a:bodyPr anchor="ctr">
            <a:noAutofit/>
          </a:bodyPr>
          <a:lstStyle>
            <a:lvl1pPr marL="0" indent="0">
              <a:buNone/>
              <a:defRPr sz="24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20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8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rgbClr val="1C4489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Occupation/Title</a:t>
            </a:r>
          </a:p>
          <a:p>
            <a:pPr lvl="2"/>
            <a:r>
              <a:rPr lang="en-US" dirty="0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 dirty="0"/>
              <a:t>Email</a:t>
            </a:r>
          </a:p>
          <a:p>
            <a:pPr lvl="4"/>
            <a:r>
              <a:rPr lang="en-US" dirty="0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937C6E-C4E1-4098-AAA7-12A05E027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498" y="2471299"/>
            <a:ext cx="2250838" cy="22072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75022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Insert Title of Gratitude Slide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27705F-8551-43B5-958F-AC0827276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76" y="1550738"/>
            <a:ext cx="6564849" cy="42790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790925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6280" y="1465943"/>
            <a:ext cx="5303520" cy="471102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65943"/>
            <a:ext cx="5303520" cy="471102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66404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626" y="67831"/>
            <a:ext cx="11356848" cy="110642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342571"/>
            <a:ext cx="5157787" cy="822960"/>
          </a:xfr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242457"/>
            <a:ext cx="5157787" cy="394720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342571"/>
            <a:ext cx="5183188" cy="822960"/>
          </a:xfr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242457"/>
            <a:ext cx="5183188" cy="394720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19304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30148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5C0572E-8CD7-474C-8E2C-4992A8831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053402"/>
            <a:ext cx="12190992" cy="80460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2C1B5B-A779-4783-9B6E-F71CC1C1D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23"/>
          <a:stretch/>
        </p:blipFill>
        <p:spPr>
          <a:xfrm rot="10800000">
            <a:off x="0" y="0"/>
            <a:ext cx="12190992" cy="4769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538202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18D104E-42F0-40AE-9CDD-8F904482E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28784" cy="21760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7"/>
            <a:ext cx="6172200" cy="5403851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3451"/>
            <a:ext cx="3932237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25906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762CF06-6557-4C5C-81C4-370A2853E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28784" cy="21760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457207"/>
            <a:ext cx="6172200" cy="5403851"/>
          </a:xfrm>
          <a:ln w="25400">
            <a:solidFill>
              <a:schemeClr val="accent1"/>
            </a:solidFill>
            <a:miter lim="800000"/>
          </a:ln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3451"/>
            <a:ext cx="3932237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6737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9FFAE19-A8F9-4243-9882-1FA70D6AF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053402"/>
            <a:ext cx="12190992" cy="8046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9EC62E-065B-4290-8FBC-F8DC4E4F2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992" cy="13532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9300" y="67579"/>
            <a:ext cx="11359032" cy="11080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" y="1420779"/>
            <a:ext cx="11155680" cy="475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411" y="6425302"/>
            <a:ext cx="79792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29876" y="64046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/>
          </a:p>
        </p:txBody>
      </p:sp>
    </p:spTree>
    <p:custDataLst>
      <p:tags r:id="rId21"/>
    </p:custDataLst>
    <p:extLst>
      <p:ext uri="{BB962C8B-B14F-4D97-AF65-F5344CB8AC3E}">
        <p14:creationId xmlns:p14="http://schemas.microsoft.com/office/powerpoint/2010/main" val="2033507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bg1"/>
          </a:solidFill>
          <a:effectLst>
            <a:outerShdw blurRad="50800" dist="254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5000"/>
        </a:lnSpc>
        <a:spcBef>
          <a:spcPts val="1800"/>
        </a:spcBef>
        <a:buClr>
          <a:schemeClr val="accent2"/>
        </a:buClr>
        <a:buFont typeface="Wingdings" panose="05000000000000000000" pitchFamily="2" charset="2"/>
        <a:buChar char="ü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7713" indent="-290513" algn="l" defTabSz="914400" rtl="0" eaLnBrk="1" latinLnBrk="0" hangingPunct="1">
        <a:lnSpc>
          <a:spcPct val="95000"/>
        </a:lnSpc>
        <a:spcBef>
          <a:spcPts val="500"/>
        </a:spcBef>
        <a:buClr>
          <a:schemeClr val="accent1">
            <a:lumMod val="75000"/>
          </a:schemeClr>
        </a:buClr>
        <a:buSzPct val="80000"/>
        <a:buFont typeface="Arial" panose="020B0604020202020204" pitchFamily="34" charset="0"/>
        <a:buChar char="►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5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›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5000"/>
        </a:lnSpc>
        <a:spcBef>
          <a:spcPts val="500"/>
        </a:spcBef>
        <a:buFont typeface="Courier New" panose="02070309020205020404" pitchFamily="49" charset="0"/>
        <a:buChar char="o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3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6" Type="http://schemas.openxmlformats.org/officeDocument/2006/relationships/image" Target="../media/image13.png"/><Relationship Id="rId5" Type="http://schemas.openxmlformats.org/officeDocument/2006/relationships/hyperlink" Target="https://performancereporting.workforcegps.org/resources/2018/12/04/14/27/WIPS-ETP-Report-Submission-Guide" TargetMode="External"/><Relationship Id="rId4" Type="http://schemas.openxmlformats.org/officeDocument/2006/relationships/hyperlink" Target="https://wdr.doleta.gov/directives/corr_doc.cfm?DOCN=3527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erformancereporting.workforcegps.org/resources/2019/02/06/22/21/ETP-Reporting-Cohorts-Chart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8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9.xml"/><Relationship Id="rId4" Type="http://schemas.openxmlformats.org/officeDocument/2006/relationships/hyperlink" Target="mailto:ETAPerforms@dol.gov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07425-8373-44FE-992C-78381B8466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Eligible Training Provider </a:t>
            </a:r>
            <a:br>
              <a:rPr lang="en-US" dirty="0"/>
            </a:br>
            <a:r>
              <a:rPr lang="en-US" dirty="0"/>
              <a:t>Performance Data Collection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4F009-65EA-482C-9906-3954D98FA3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592028"/>
          </a:xfrm>
        </p:spPr>
        <p:txBody>
          <a:bodyPr>
            <a:normAutofit/>
          </a:bodyPr>
          <a:lstStyle/>
          <a:p>
            <a:r>
              <a:rPr lang="en-US" dirty="0"/>
              <a:t>Module 17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sz="2200" dirty="0"/>
              <a:t>2019 WIOA National Performance Training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sz="2000" dirty="0"/>
              <a:t>U.S. Department of Labor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Employment and Training Administration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5695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E44ED-7407-434D-AB47-F08592DDF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Today’s Objectives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ABDDD4E-1C1D-4849-94E1-576C8F467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300" y="1686560"/>
            <a:ext cx="10924540" cy="4499790"/>
          </a:xfrm>
        </p:spPr>
        <p:txBody>
          <a:bodyPr>
            <a:normAutofit/>
          </a:bodyPr>
          <a:lstStyle/>
          <a:p>
            <a:r>
              <a:rPr lang="en-US" sz="2800" dirty="0"/>
              <a:t>Eligible Training Provider Reporting:  A flash review</a:t>
            </a:r>
          </a:p>
          <a:p>
            <a:r>
              <a:rPr lang="en-US" sz="2800" dirty="0"/>
              <a:t>Answer Frequently Asked Questions </a:t>
            </a:r>
          </a:p>
          <a:p>
            <a:r>
              <a:rPr lang="en-US" sz="2800" dirty="0"/>
              <a:t>Discuss ETP reporting in practice  </a:t>
            </a:r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63801-B7F3-4481-AAB7-86BE6D64A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1357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35E2-4984-4324-A8EE-448D461A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Review of ETP Performance Reporting Requirements</a:t>
            </a:r>
          </a:p>
        </p:txBody>
      </p:sp>
      <p:pic>
        <p:nvPicPr>
          <p:cNvPr id="1026" name="Picture 2" descr="Performance icon">
            <a:extLst>
              <a:ext uri="{FF2B5EF4-FFF2-40B4-BE49-F238E27FC236}">
                <a16:creationId xmlns:a16="http://schemas.microsoft.com/office/drawing/2014/main" id="{337CB26F-E03E-4DF4-B206-58547FE5A57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551" y="1491344"/>
            <a:ext cx="3057525" cy="305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5B6C7-D75E-4C0D-BBBD-A0BA01A5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C44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C44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9351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3866E-B7F4-47D0-8E5D-7A0DA5BF8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Reviewing ETP Reporting Requirements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states (including those with “all students” waiver) must submit ETA-9171, according to requirements in </a:t>
            </a:r>
            <a:r>
              <a:rPr lang="en-US" dirty="0">
                <a:hlinkClick r:id="rId4"/>
              </a:rPr>
              <a:t>TEGL 03-18</a:t>
            </a:r>
            <a:endParaRPr lang="en-US" dirty="0"/>
          </a:p>
          <a:p>
            <a:r>
              <a:rPr lang="en-US" dirty="0"/>
              <a:t>Submit Reports in WIPS</a:t>
            </a:r>
          </a:p>
          <a:p>
            <a:pPr lvl="1"/>
            <a:r>
              <a:rPr lang="en-US" dirty="0">
                <a:hlinkClick r:id="rId5" tooltip="Link to ETP Submission Guide"/>
              </a:rPr>
              <a:t>ETP-WIPS </a:t>
            </a:r>
            <a:br>
              <a:rPr lang="en-US" dirty="0">
                <a:hlinkClick r:id="rId5" tooltip="Link to ETP Submission Guide"/>
              </a:rPr>
            </a:br>
            <a:r>
              <a:rPr lang="en-US" dirty="0">
                <a:hlinkClick r:id="rId5" tooltip="Link to ETP Submission Guide"/>
              </a:rPr>
              <a:t>Submission Guide</a:t>
            </a:r>
            <a:endParaRPr lang="en-US" dirty="0"/>
          </a:p>
          <a:p>
            <a:pPr lvl="1"/>
            <a:endParaRPr lang="en-US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 descr="Screenshot of ETP-WIPS Submission Guide (linked on page)">
            <a:extLst>
              <a:ext uri="{FF2B5EF4-FFF2-40B4-BE49-F238E27FC236}">
                <a16:creationId xmlns:a16="http://schemas.microsoft.com/office/drawing/2014/main" id="{F0515080-09FD-4EBB-9C52-38D01F4C31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8406" y="2570480"/>
            <a:ext cx="5774323" cy="320093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643FB-5853-4E98-80D4-9623D6B94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3806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3866E-B7F4-47D0-8E5D-7A0DA5BF8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Frequently Asked Questions: ETP Reporting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49300" y="1420779"/>
            <a:ext cx="10924540" cy="4756184"/>
          </a:xfrm>
        </p:spPr>
        <p:txBody>
          <a:bodyPr>
            <a:normAutofit/>
          </a:bodyPr>
          <a:lstStyle/>
          <a:p>
            <a:r>
              <a:rPr lang="en-US" dirty="0"/>
              <a:t>My state requested a waiver of the requirement to report on all students, what am I still required to report? </a:t>
            </a:r>
          </a:p>
          <a:p>
            <a:r>
              <a:rPr lang="en-US" dirty="0"/>
              <a:t>Do I have to report the past 3 years of data?</a:t>
            </a:r>
          </a:p>
          <a:p>
            <a:r>
              <a:rPr lang="en-US" dirty="0"/>
              <a:t>Am I able to test my ETP submission in WIPS? </a:t>
            </a:r>
          </a:p>
          <a:p>
            <a:r>
              <a:rPr lang="en-US" dirty="0"/>
              <a:t>What are the reporting cohorts for the elements? </a:t>
            </a:r>
          </a:p>
          <a:p>
            <a:r>
              <a:rPr lang="en-US" dirty="0"/>
              <a:t>What if a provider/program has multiple physical locations?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643FB-5853-4E98-80D4-9623D6B94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6118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EDADA-8A31-42AA-91D6-416B9A6D5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My state requested a waiver of the requirement to report on all students, what am I still required to report?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93D6B-1061-4900-A22B-8C0F839453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300" y="1420779"/>
            <a:ext cx="10924540" cy="4756184"/>
          </a:xfrm>
        </p:spPr>
        <p:txBody>
          <a:bodyPr/>
          <a:lstStyle/>
          <a:p>
            <a:r>
              <a:rPr lang="en-US" dirty="0"/>
              <a:t>Everything except the “All Students” elements in the ETA-9171. For those elements, just fill in the corresponding WIOA participant numbers (to clear the edit checks)</a:t>
            </a:r>
          </a:p>
          <a:p>
            <a:endParaRPr lang="en-US" dirty="0"/>
          </a:p>
        </p:txBody>
      </p:sp>
      <p:pic>
        <p:nvPicPr>
          <p:cNvPr id="2050" name="Picture 2" descr="word &quot;waiver&quot; highlighted with pink marker">
            <a:extLst>
              <a:ext uri="{FF2B5EF4-FFF2-40B4-BE49-F238E27FC236}">
                <a16:creationId xmlns:a16="http://schemas.microsoft.com/office/drawing/2014/main" id="{86C79DEB-6874-4811-B0C4-CB4C43842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89833" y="2865603"/>
            <a:ext cx="4243474" cy="28346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52FDD6-B6DA-4FAF-9F46-A40637E65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612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CBA38-6736-486A-8173-7319240E3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Am I able to test my ETP submission in WIPS?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734C0-A6DD-461C-A6E8-8394BC5DE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300" y="1554479"/>
            <a:ext cx="10924540" cy="4622483"/>
          </a:xfrm>
        </p:spPr>
        <p:txBody>
          <a:bodyPr/>
          <a:lstStyle/>
          <a:p>
            <a:r>
              <a:rPr lang="en-US" dirty="0"/>
              <a:t>Yes!  The ETP report submission is live.</a:t>
            </a:r>
          </a:p>
          <a:p>
            <a:endParaRPr lang="en-US" dirty="0"/>
          </a:p>
        </p:txBody>
      </p:sp>
      <p:pic>
        <p:nvPicPr>
          <p:cNvPr id="3074" name="Picture 2" descr="keyboard button called &quot;Submit Report&quot;">
            <a:extLst>
              <a:ext uri="{FF2B5EF4-FFF2-40B4-BE49-F238E27FC236}">
                <a16:creationId xmlns:a16="http://schemas.microsoft.com/office/drawing/2014/main" id="{0D5397D1-57B0-4830-AE6A-6AD89CD18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82165" y="2371365"/>
            <a:ext cx="5209480" cy="34747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728967-5CBA-4DC0-BD02-D8869CF09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8335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BE406-4CD1-4A6E-9BF3-32E705783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I have to report the past 3 years of data?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1947B-6D34-4C43-90FC-C153BAF22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do not have to report retroactive data. For individual programs, and this report as a whole, the requirement to report multiple years is accumulated moving forward.</a:t>
            </a:r>
          </a:p>
          <a:p>
            <a:endParaRPr lang="en-US" dirty="0"/>
          </a:p>
        </p:txBody>
      </p:sp>
      <p:pic>
        <p:nvPicPr>
          <p:cNvPr id="4098" name="Picture 2" descr="Accounting desk items">
            <a:extLst>
              <a:ext uri="{FF2B5EF4-FFF2-40B4-BE49-F238E27FC236}">
                <a16:creationId xmlns:a16="http://schemas.microsoft.com/office/drawing/2014/main" id="{66D7926A-0ACE-40DC-BC09-74BF764AF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33991" y="2845960"/>
            <a:ext cx="4524017" cy="3017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141861-47E4-4319-B31D-05A1ACD6B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0907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C9F0-F916-4CF8-B78C-B0576005B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are the reporting cohorts for the elements?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42CA5-2DF7-4AB7-BB4E-427222FDA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cohorts are aligned to the WIOA cohorts. ETA has a tool on WorkforceGPS:</a:t>
            </a:r>
          </a:p>
        </p:txBody>
      </p:sp>
      <p:pic>
        <p:nvPicPr>
          <p:cNvPr id="6" name="Picture 5" descr="Screenshot of ETP Reporting Cohorts Chart Resource page on Performance Reporting Community of Practice.">
            <a:extLst>
              <a:ext uri="{FF2B5EF4-FFF2-40B4-BE49-F238E27FC236}">
                <a16:creationId xmlns:a16="http://schemas.microsoft.com/office/drawing/2014/main" id="{1D72B1A0-2DA3-4EF4-A9FB-88A688A4D1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66" b="31333"/>
          <a:stretch/>
        </p:blipFill>
        <p:spPr>
          <a:xfrm>
            <a:off x="4293260" y="2168144"/>
            <a:ext cx="5913716" cy="378719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CCDF05-4D4E-4265-8A59-0E22B6BF2A1E}"/>
              </a:ext>
            </a:extLst>
          </p:cNvPr>
          <p:cNvSpPr txBox="1"/>
          <p:nvPr/>
        </p:nvSpPr>
        <p:spPr>
          <a:xfrm>
            <a:off x="1173810" y="2942694"/>
            <a:ext cx="2783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 tooltip="Link to ETP Reporting Cohorts Chart Resource page"/>
              </a:rPr>
              <a:t>https://performancereporting.workforcegps.org/resources/2019/02/06/22/21/ETP-Reporting-Cohorts-Chart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2333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AC554C-4667-458E-AE3D-11029E2A8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2712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9D71B-AFEA-4694-8F83-8A439EEA6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if a provider/program has multiple physical locations?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C721C-616C-40F4-B966-0F2EC4FC7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Right now, you can only report the main location for the provider (unless each location is approved as a separate program on the ETP list). In the future, ETA may consider adding the option to report multiple locations for a single provider/program.</a:t>
            </a:r>
          </a:p>
          <a:p>
            <a:endParaRPr lang="en-US" dirty="0"/>
          </a:p>
        </p:txBody>
      </p:sp>
      <p:pic>
        <p:nvPicPr>
          <p:cNvPr id="6" name="Picture 5" descr="generic map with various location pins in it">
            <a:extLst>
              <a:ext uri="{FF2B5EF4-FFF2-40B4-BE49-F238E27FC236}">
                <a16:creationId xmlns:a16="http://schemas.microsoft.com/office/drawing/2014/main" id="{FC9EC3D8-B5CF-4427-B241-54238DBDD85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735" y="2577275"/>
            <a:ext cx="4499610" cy="359968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C9D9B4-799A-43B1-B210-5484EB18A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1411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3866E-B7F4-47D0-8E5D-7A0DA5BF8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Check-in with States: How ready are you to submit ETP reports to ETA?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49300" y="1420779"/>
            <a:ext cx="10924540" cy="4756184"/>
          </a:xfrm>
        </p:spPr>
        <p:txBody>
          <a:bodyPr/>
          <a:lstStyle/>
          <a:p>
            <a:r>
              <a:rPr lang="en-US" dirty="0"/>
              <a:t>Where are you with your reporting preparations?</a:t>
            </a:r>
          </a:p>
          <a:p>
            <a:r>
              <a:rPr lang="en-US" dirty="0"/>
              <a:t>What feedback have you received from your vendors/those developing your reports?</a:t>
            </a:r>
          </a:p>
          <a:p>
            <a:pPr lvl="1"/>
            <a:r>
              <a:rPr lang="en-US" dirty="0"/>
              <a:t>What are the most challenging elements to collect/report?</a:t>
            </a:r>
          </a:p>
          <a:p>
            <a:r>
              <a:rPr lang="en-US" dirty="0"/>
              <a:t>If your state has the “all students” waiver for ETP reporting:</a:t>
            </a:r>
          </a:p>
          <a:p>
            <a:pPr lvl="1"/>
            <a:r>
              <a:rPr lang="en-US" dirty="0"/>
              <a:t>How are you managing continued eligibility requirements?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643FB-5853-4E98-80D4-9623D6B94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7084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C709C-786E-4EE7-919C-84599D025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3D4784-32E6-499E-839F-2C9FF1E20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8764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CD36C-4C4A-450F-934F-31AF83984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A23D8-9539-41A7-9A06-C8454386A9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0999" y="1830322"/>
            <a:ext cx="5486400" cy="4250442"/>
          </a:xfrm>
        </p:spPr>
        <p:txBody>
          <a:bodyPr/>
          <a:lstStyle/>
          <a:p>
            <a:r>
              <a:rPr lang="en-US" sz="2400" dirty="0"/>
              <a:t>Eligible Training Provider Reporting Guidance</a:t>
            </a:r>
          </a:p>
          <a:p>
            <a:pPr marL="346075" lvl="1" indent="0"/>
            <a:r>
              <a:rPr lang="en-US" sz="2000" dirty="0"/>
              <a:t>TEGL 03-18 </a:t>
            </a:r>
          </a:p>
          <a:p>
            <a:pPr marL="630238" lvl="2"/>
            <a:r>
              <a:rPr lang="en-US" sz="2000" dirty="0"/>
              <a:t>https://wdr.doleta.gov/directives/corr_doc.cfm?DOCN=3527</a:t>
            </a:r>
          </a:p>
          <a:p>
            <a:r>
              <a:rPr lang="en-US" sz="2400" dirty="0"/>
              <a:t>ETP-WIPS Report Submission Guide</a:t>
            </a:r>
            <a:endParaRPr lang="en-US" sz="2000" dirty="0"/>
          </a:p>
          <a:p>
            <a:pPr marL="630238" lvl="2"/>
            <a:r>
              <a:rPr lang="en-US" sz="2000" dirty="0"/>
              <a:t>https://performancereporting.workforcegps.org/resources/2018/12/04/14/27/WIPS-ETP-Report-Submission-Guide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F5FD99-A206-459A-9C33-5E22F29E8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1" y="1830322"/>
            <a:ext cx="5486400" cy="4250442"/>
          </a:xfrm>
        </p:spPr>
        <p:txBody>
          <a:bodyPr/>
          <a:lstStyle/>
          <a:p>
            <a:r>
              <a:rPr lang="en-US" sz="2400" dirty="0"/>
              <a:t>ETP Reporting Cohorts Chart</a:t>
            </a:r>
          </a:p>
          <a:p>
            <a:pPr marL="346075" lvl="1"/>
            <a:r>
              <a:rPr lang="en-US" sz="2000" dirty="0"/>
              <a:t>Resource on Performance CoP</a:t>
            </a:r>
          </a:p>
          <a:p>
            <a:pPr marL="630238" lvl="2"/>
            <a:r>
              <a:rPr lang="en-US" sz="2000" dirty="0"/>
              <a:t>https://performancereporting.workforcegps.org/resources/2019/02/06/22/21/ETP-Reporting-Cohorts-Chart</a:t>
            </a:r>
          </a:p>
        </p:txBody>
      </p:sp>
      <p:pic>
        <p:nvPicPr>
          <p:cNvPr id="6" name="Picture 5" descr="red toolbox filled with tools">
            <a:extLst>
              <a:ext uri="{FF2B5EF4-FFF2-40B4-BE49-F238E27FC236}">
                <a16:creationId xmlns:a16="http://schemas.microsoft.com/office/drawing/2014/main" id="{C4E5B5FB-2DB9-4055-A40D-BD5DDC4064B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371">
            <a:off x="8183018" y="221364"/>
            <a:ext cx="1866902" cy="155512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09145D-4676-4548-B879-0069E273D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0524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65CADD2-EA81-4D79-8D67-CFF5B91AD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B681B-F3D7-492F-AA98-6F1367EB6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3">
              <a:buClr>
                <a:srgbClr val="1C4489"/>
              </a:buClr>
            </a:pP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>
                <a:solidFill>
                  <a:schemeClr val="tx1"/>
                </a:solidFill>
                <a:hlinkClick r:id="rId4"/>
              </a:rPr>
              <a:t>ETAPerforms@dol.gov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2CE3A-36C9-4D8E-A978-25C9E8F3D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9493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21AD6-8A8E-4A07-BE62-C3210F818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Please complete your evaluations.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82DDE5-C22E-4075-8B16-32FA63734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946309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Base Layout for Compliance">
  <a:themeElements>
    <a:clrScheme name="DOL - 508 adjusted">
      <a:dk1>
        <a:srgbClr val="323332"/>
      </a:dk1>
      <a:lt1>
        <a:sysClr val="window" lastClr="FFFFFF"/>
      </a:lt1>
      <a:dk2>
        <a:srgbClr val="44546A"/>
      </a:dk2>
      <a:lt2>
        <a:srgbClr val="E7E6E6"/>
      </a:lt2>
      <a:accent1>
        <a:srgbClr val="2A5681"/>
      </a:accent1>
      <a:accent2>
        <a:srgbClr val="F35B2D"/>
      </a:accent2>
      <a:accent3>
        <a:srgbClr val="A5A5A5"/>
      </a:accent3>
      <a:accent4>
        <a:srgbClr val="F5AE6C"/>
      </a:accent4>
      <a:accent5>
        <a:srgbClr val="0058A7"/>
      </a:accent5>
      <a:accent6>
        <a:srgbClr val="44546A"/>
      </a:accent6>
      <a:hlink>
        <a:srgbClr val="0058A7"/>
      </a:hlink>
      <a:folHlink>
        <a:srgbClr val="2A568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508_OGM-Template-WIDE_20190410_CR.pptx" id="{C6F3A7CB-5994-4BEF-82AE-12FA07389D73}" vid="{804929A0-A73D-4154-B0EF-0EF8B31C4B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655ACDA5C0A1439E34951241C24B25" ma:contentTypeVersion="" ma:contentTypeDescription="Create a new document." ma:contentTypeScope="" ma:versionID="7d54c56605564abf0b8b6536caaa0edf">
  <xsd:schema xmlns:xsd="http://www.w3.org/2001/XMLSchema" xmlns:xs="http://www.w3.org/2001/XMLSchema" xmlns:p="http://schemas.microsoft.com/office/2006/metadata/properties" xmlns:ns2="e9383cf3-6c95-48c0-84cb-ffd9d14604cc" xmlns:ns3="bdfd28cc-f485-46e8-bcf6-b555ff9859c5" xmlns:ns4="57105560-6850-41e4-bf8f-92819038b991" targetNamespace="http://schemas.microsoft.com/office/2006/metadata/properties" ma:root="true" ma:fieldsID="1ce005e12ce170f49581a08716fc74f4" ns2:_="" ns3:_="" ns4:_="">
    <xsd:import namespace="e9383cf3-6c95-48c0-84cb-ffd9d14604cc"/>
    <xsd:import namespace="bdfd28cc-f485-46e8-bcf6-b555ff9859c5"/>
    <xsd:import namespace="57105560-6850-41e4-bf8f-92819038b99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EventHashCode" minOccurs="0"/>
                <xsd:element ref="ns4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383cf3-6c95-48c0-84cb-ffd9d14604c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fd28cc-f485-46e8-bcf6-b555ff9859c5" elementFormDefault="qualified">
    <xsd:import namespace="http://schemas.microsoft.com/office/2006/documentManagement/types"/>
    <xsd:import namespace="http://schemas.microsoft.com/office/infopath/2007/PartnerControls"/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105560-6850-41e4-bf8f-92819038b9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7C6D1E3-043D-46EC-9E38-E6D9C8FE04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383cf3-6c95-48c0-84cb-ffd9d14604cc"/>
    <ds:schemaRef ds:uri="bdfd28cc-f485-46e8-bcf6-b555ff9859c5"/>
    <ds:schemaRef ds:uri="57105560-6850-41e4-bf8f-92819038b9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236697E-0C9D-45C8-81A1-42F7814F08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AD141CD-F224-419B-8320-19C90357C80A}">
  <ds:schemaRefs>
    <ds:schemaRef ds:uri="http://schemas.microsoft.com/office/2006/documentManagement/types"/>
    <ds:schemaRef ds:uri="57105560-6850-41e4-bf8f-92819038b991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e9383cf3-6c95-48c0-84cb-ffd9d14604cc"/>
    <ds:schemaRef ds:uri="http://purl.org/dc/terms/"/>
    <ds:schemaRef ds:uri="bdfd28cc-f485-46e8-bcf6-b555ff9859c5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551</Words>
  <Application>Microsoft Office PowerPoint</Application>
  <PresentationFormat>Widescreen</PresentationFormat>
  <Paragraphs>82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Courier New</vt:lpstr>
      <vt:lpstr>Wingdings</vt:lpstr>
      <vt:lpstr>Base Layout for Compliance</vt:lpstr>
      <vt:lpstr>Eligible Training Provider  Performance Data Collection</vt:lpstr>
      <vt:lpstr>Today’s Objectives</vt:lpstr>
      <vt:lpstr>Quick Review of ETP Performance Reporting Requirements</vt:lpstr>
      <vt:lpstr>Reviewing ETP Reporting Requirements</vt:lpstr>
      <vt:lpstr>Frequently Asked Questions: ETP Reporting</vt:lpstr>
      <vt:lpstr>My state requested a waiver of the requirement to report on all students, what am I still required to report? </vt:lpstr>
      <vt:lpstr>Am I able to test my ETP submission in WIPS? </vt:lpstr>
      <vt:lpstr>Do I have to report the past 3 years of data? </vt:lpstr>
      <vt:lpstr>What are the reporting cohorts for the elements? </vt:lpstr>
      <vt:lpstr>What if a provider/program has multiple physical locations?  </vt:lpstr>
      <vt:lpstr>Check-in with States: How ready are you to submit ETP reports to ETA?</vt:lpstr>
      <vt:lpstr>Any Questions?</vt:lpstr>
      <vt:lpstr>Resources</vt:lpstr>
      <vt:lpstr>Contact</vt:lpstr>
      <vt:lpstr>Please complete your evaluations.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Eligible Training Provider  Performance Data Collection</dc:title>
  <dc:creator>Monica Melville</dc:creator>
  <cp:lastModifiedBy>Monica Melville</cp:lastModifiedBy>
  <cp:revision>1</cp:revision>
  <dcterms:created xsi:type="dcterms:W3CDTF">2019-07-09T15:59:52Z</dcterms:created>
  <dcterms:modified xsi:type="dcterms:W3CDTF">2019-07-09T19:47:51Z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0x010100E2655ACDA5C0A1439E34951241C24B25</vt:lpwstr>
  </property>
</Properties>
</file>