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2"/>
  </p:notesMasterIdLst>
  <p:sldIdLst>
    <p:sldId id="257" r:id="rId6"/>
    <p:sldId id="256" r:id="rId7"/>
    <p:sldId id="258" r:id="rId8"/>
    <p:sldId id="272" r:id="rId9"/>
    <p:sldId id="270" r:id="rId10"/>
    <p:sldId id="259" r:id="rId11"/>
    <p:sldId id="260" r:id="rId12"/>
    <p:sldId id="273" r:id="rId13"/>
    <p:sldId id="261" r:id="rId14"/>
    <p:sldId id="274" r:id="rId15"/>
    <p:sldId id="262" r:id="rId16"/>
    <p:sldId id="264" r:id="rId17"/>
    <p:sldId id="265" r:id="rId18"/>
    <p:sldId id="266" r:id="rId19"/>
    <p:sldId id="269"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C99162-A1D0-1D69-ECEA-2F444C936FCF}" name="Lizik, Megan - ASP" initials="ML" userId="S::Lizik.Megan@dol.gov::4510684a-6edc-4d74-80e0-ef686b3c402d" providerId="AD"/>
  <p188:author id="{D703BCC0-D255-0B53-E792-16632D681C2D}" name="Correne Saunders" initials="CS" userId="S::Correne_Saunders@abtassoc.com::d981bb6f-91ef-4522-8631-a6900f462c3e" providerId="AD"/>
  <p188:author id="{960BC5E0-4A4E-9E81-2EA4-981DB554327D}" name="Poyatzis, Georgia D - OASP" initials="GP" userId="S::Poyatzis.Georgia.D@dol.gov::73b0a46b-35c7-43c2-9f2a-57e993a1602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A5A"/>
    <a:srgbClr val="EC814B"/>
    <a:srgbClr val="A6CAEC"/>
    <a:srgbClr val="C65315"/>
    <a:srgbClr val="EE8F60"/>
    <a:srgbClr val="0276BD"/>
    <a:srgbClr val="F15C31"/>
    <a:srgbClr val="92C5EA"/>
    <a:srgbClr val="4678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3" autoAdjust="0"/>
  </p:normalViewPr>
  <p:slideViewPr>
    <p:cSldViewPr snapToGrid="0">
      <p:cViewPr varScale="1">
        <p:scale>
          <a:sx n="104" d="100"/>
          <a:sy n="104" d="100"/>
        </p:scale>
        <p:origin x="828"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Garramone" userId="53a36b06-5f9d-403c-9dd7-fd7cde1ae029" providerId="ADAL" clId="{D0B4C28F-74EE-4BF6-BEED-23910211D551}"/>
    <pc:docChg chg="undo custSel modSld">
      <pc:chgData name="Isabella Garramone" userId="53a36b06-5f9d-403c-9dd7-fd7cde1ae029" providerId="ADAL" clId="{D0B4C28F-74EE-4BF6-BEED-23910211D551}" dt="2026-06-15T19:34:09.675" v="65" actId="207"/>
      <pc:docMkLst>
        <pc:docMk/>
      </pc:docMkLst>
      <pc:sldChg chg="modSp mod">
        <pc:chgData name="Isabella Garramone" userId="53a36b06-5f9d-403c-9dd7-fd7cde1ae029" providerId="ADAL" clId="{D0B4C28F-74EE-4BF6-BEED-23910211D551}" dt="2026-06-11T19:14:47.801" v="57" actId="207"/>
        <pc:sldMkLst>
          <pc:docMk/>
          <pc:sldMk cId="3152203147" sldId="256"/>
        </pc:sldMkLst>
        <pc:spChg chg="mod">
          <ac:chgData name="Isabella Garramone" userId="53a36b06-5f9d-403c-9dd7-fd7cde1ae029" providerId="ADAL" clId="{D0B4C28F-74EE-4BF6-BEED-23910211D551}" dt="2026-06-11T19:03:20.485" v="2" actId="207"/>
          <ac:spMkLst>
            <pc:docMk/>
            <pc:sldMk cId="3152203147" sldId="256"/>
            <ac:spMk id="12" creationId="{55ECCFD0-D966-D713-E90D-F88A23F65164}"/>
          </ac:spMkLst>
        </pc:spChg>
        <pc:spChg chg="mod">
          <ac:chgData name="Isabella Garramone" userId="53a36b06-5f9d-403c-9dd7-fd7cde1ae029" providerId="ADAL" clId="{D0B4C28F-74EE-4BF6-BEED-23910211D551}" dt="2026-06-11T19:14:47.801" v="57" actId="207"/>
          <ac:spMkLst>
            <pc:docMk/>
            <pc:sldMk cId="3152203147" sldId="256"/>
            <ac:spMk id="13" creationId="{ED243BE1-4715-3C1D-0BEC-92F80F76CD6F}"/>
          </ac:spMkLst>
        </pc:spChg>
      </pc:sldChg>
      <pc:sldChg chg="modSp mod">
        <pc:chgData name="Isabella Garramone" userId="53a36b06-5f9d-403c-9dd7-fd7cde1ae029" providerId="ADAL" clId="{D0B4C28F-74EE-4BF6-BEED-23910211D551}" dt="2026-06-11T19:03:12.201" v="1" actId="207"/>
        <pc:sldMkLst>
          <pc:docMk/>
          <pc:sldMk cId="0" sldId="257"/>
        </pc:sldMkLst>
        <pc:spChg chg="mod">
          <ac:chgData name="Isabella Garramone" userId="53a36b06-5f9d-403c-9dd7-fd7cde1ae029" providerId="ADAL" clId="{D0B4C28F-74EE-4BF6-BEED-23910211D551}" dt="2026-06-11T19:03:12.201" v="1" actId="207"/>
          <ac:spMkLst>
            <pc:docMk/>
            <pc:sldMk cId="0" sldId="257"/>
            <ac:spMk id="13314" creationId="{C2CFCED2-A7C1-3C56-0EA1-6253C00D2454}"/>
          </ac:spMkLst>
        </pc:spChg>
      </pc:sldChg>
      <pc:sldChg chg="addSp delSp modSp mod">
        <pc:chgData name="Isabella Garramone" userId="53a36b06-5f9d-403c-9dd7-fd7cde1ae029" providerId="ADAL" clId="{D0B4C28F-74EE-4BF6-BEED-23910211D551}" dt="2026-06-11T19:21:39.322" v="58" actId="207"/>
        <pc:sldMkLst>
          <pc:docMk/>
          <pc:sldMk cId="641906100" sldId="258"/>
        </pc:sldMkLst>
        <pc:spChg chg="add del mod">
          <ac:chgData name="Isabella Garramone" userId="53a36b06-5f9d-403c-9dd7-fd7cde1ae029" providerId="ADAL" clId="{D0B4C28F-74EE-4BF6-BEED-23910211D551}" dt="2026-06-11T19:08:44.650" v="25" actId="207"/>
          <ac:spMkLst>
            <pc:docMk/>
            <pc:sldMk cId="641906100" sldId="258"/>
            <ac:spMk id="8" creationId="{6F1C6030-C58A-E602-1AC6-30783262498F}"/>
          </ac:spMkLst>
        </pc:spChg>
        <pc:spChg chg="mod">
          <ac:chgData name="Isabella Garramone" userId="53a36b06-5f9d-403c-9dd7-fd7cde1ae029" providerId="ADAL" clId="{D0B4C28F-74EE-4BF6-BEED-23910211D551}" dt="2026-06-11T19:21:39.322" v="58" actId="207"/>
          <ac:spMkLst>
            <pc:docMk/>
            <pc:sldMk cId="641906100" sldId="258"/>
            <ac:spMk id="9" creationId="{B92E8A9A-AC8A-FA93-6DCF-5C194345BFCE}"/>
          </ac:spMkLst>
        </pc:spChg>
      </pc:sldChg>
      <pc:sldChg chg="modSp mod">
        <pc:chgData name="Isabella Garramone" userId="53a36b06-5f9d-403c-9dd7-fd7cde1ae029" providerId="ADAL" clId="{D0B4C28F-74EE-4BF6-BEED-23910211D551}" dt="2026-06-11T19:08:32.101" v="24" actId="207"/>
        <pc:sldMkLst>
          <pc:docMk/>
          <pc:sldMk cId="1313659359" sldId="259"/>
        </pc:sldMkLst>
        <pc:spChg chg="mod">
          <ac:chgData name="Isabella Garramone" userId="53a36b06-5f9d-403c-9dd7-fd7cde1ae029" providerId="ADAL" clId="{D0B4C28F-74EE-4BF6-BEED-23910211D551}" dt="2026-06-11T19:08:32.101" v="24" actId="207"/>
          <ac:spMkLst>
            <pc:docMk/>
            <pc:sldMk cId="1313659359" sldId="259"/>
            <ac:spMk id="4" creationId="{2336E157-1B67-7B79-FD9C-B7D090931471}"/>
          </ac:spMkLst>
        </pc:spChg>
        <pc:spChg chg="mod">
          <ac:chgData name="Isabella Garramone" userId="53a36b06-5f9d-403c-9dd7-fd7cde1ae029" providerId="ADAL" clId="{D0B4C28F-74EE-4BF6-BEED-23910211D551}" dt="2026-06-11T19:08:06.629" v="22" actId="207"/>
          <ac:spMkLst>
            <pc:docMk/>
            <pc:sldMk cId="1313659359" sldId="259"/>
            <ac:spMk id="8" creationId="{16171AB4-228A-33FB-F890-C59C340915E2}"/>
          </ac:spMkLst>
        </pc:spChg>
      </pc:sldChg>
      <pc:sldChg chg="modSp mod">
        <pc:chgData name="Isabella Garramone" userId="53a36b06-5f9d-403c-9dd7-fd7cde1ae029" providerId="ADAL" clId="{D0B4C28F-74EE-4BF6-BEED-23910211D551}" dt="2026-06-11T19:13:26.893" v="55" actId="207"/>
        <pc:sldMkLst>
          <pc:docMk/>
          <pc:sldMk cId="4047678210" sldId="260"/>
        </pc:sldMkLst>
        <pc:spChg chg="mod">
          <ac:chgData name="Isabella Garramone" userId="53a36b06-5f9d-403c-9dd7-fd7cde1ae029" providerId="ADAL" clId="{D0B4C28F-74EE-4BF6-BEED-23910211D551}" dt="2026-06-11T19:13:26.893" v="55" actId="207"/>
          <ac:spMkLst>
            <pc:docMk/>
            <pc:sldMk cId="4047678210" sldId="260"/>
            <ac:spMk id="11" creationId="{C66E06CF-27C1-D019-F0E8-AFE297FE8F48}"/>
          </ac:spMkLst>
        </pc:spChg>
      </pc:sldChg>
      <pc:sldChg chg="modSp mod">
        <pc:chgData name="Isabella Garramone" userId="53a36b06-5f9d-403c-9dd7-fd7cde1ae029" providerId="ADAL" clId="{D0B4C28F-74EE-4BF6-BEED-23910211D551}" dt="2026-06-11T19:10:35.478" v="35" actId="207"/>
        <pc:sldMkLst>
          <pc:docMk/>
          <pc:sldMk cId="187053953" sldId="261"/>
        </pc:sldMkLst>
        <pc:spChg chg="mod">
          <ac:chgData name="Isabella Garramone" userId="53a36b06-5f9d-403c-9dd7-fd7cde1ae029" providerId="ADAL" clId="{D0B4C28F-74EE-4BF6-BEED-23910211D551}" dt="2026-06-11T19:10:35.478" v="35" actId="207"/>
          <ac:spMkLst>
            <pc:docMk/>
            <pc:sldMk cId="187053953" sldId="261"/>
            <ac:spMk id="5" creationId="{A841217F-E622-04CF-0D14-A3CF2B4E5FDA}"/>
          </ac:spMkLst>
        </pc:spChg>
      </pc:sldChg>
      <pc:sldChg chg="modSp mod">
        <pc:chgData name="Isabella Garramone" userId="53a36b06-5f9d-403c-9dd7-fd7cde1ae029" providerId="ADAL" clId="{D0B4C28F-74EE-4BF6-BEED-23910211D551}" dt="2026-06-11T19:11:06.021" v="40" actId="207"/>
        <pc:sldMkLst>
          <pc:docMk/>
          <pc:sldMk cId="680381309" sldId="262"/>
        </pc:sldMkLst>
        <pc:spChg chg="mod">
          <ac:chgData name="Isabella Garramone" userId="53a36b06-5f9d-403c-9dd7-fd7cde1ae029" providerId="ADAL" clId="{D0B4C28F-74EE-4BF6-BEED-23910211D551}" dt="2026-06-11T19:11:06.021" v="40" actId="207"/>
          <ac:spMkLst>
            <pc:docMk/>
            <pc:sldMk cId="680381309" sldId="262"/>
            <ac:spMk id="13" creationId="{1AD4DA7F-CAC4-3BD2-3D04-19556A81B59A}"/>
          </ac:spMkLst>
        </pc:spChg>
      </pc:sldChg>
      <pc:sldChg chg="modSp mod">
        <pc:chgData name="Isabella Garramone" userId="53a36b06-5f9d-403c-9dd7-fd7cde1ae029" providerId="ADAL" clId="{D0B4C28F-74EE-4BF6-BEED-23910211D551}" dt="2026-06-11T19:12:10.395" v="49" actId="207"/>
        <pc:sldMkLst>
          <pc:docMk/>
          <pc:sldMk cId="236832620" sldId="265"/>
        </pc:sldMkLst>
        <pc:spChg chg="mod">
          <ac:chgData name="Isabella Garramone" userId="53a36b06-5f9d-403c-9dd7-fd7cde1ae029" providerId="ADAL" clId="{D0B4C28F-74EE-4BF6-BEED-23910211D551}" dt="2026-06-11T19:11:20.611" v="41" actId="207"/>
          <ac:spMkLst>
            <pc:docMk/>
            <pc:sldMk cId="236832620" sldId="265"/>
            <ac:spMk id="11" creationId="{910AAF48-89A1-62AD-0122-7EE083E8B04E}"/>
          </ac:spMkLst>
        </pc:spChg>
        <pc:spChg chg="mod">
          <ac:chgData name="Isabella Garramone" userId="53a36b06-5f9d-403c-9dd7-fd7cde1ae029" providerId="ADAL" clId="{D0B4C28F-74EE-4BF6-BEED-23910211D551}" dt="2026-06-11T19:12:10.395" v="49" actId="207"/>
          <ac:spMkLst>
            <pc:docMk/>
            <pc:sldMk cId="236832620" sldId="265"/>
            <ac:spMk id="15" creationId="{BE0FD4C1-A2DB-FDD6-BB42-60B3325D22DA}"/>
          </ac:spMkLst>
        </pc:spChg>
      </pc:sldChg>
      <pc:sldChg chg="modSp mod">
        <pc:chgData name="Isabella Garramone" userId="53a36b06-5f9d-403c-9dd7-fd7cde1ae029" providerId="ADAL" clId="{D0B4C28F-74EE-4BF6-BEED-23910211D551}" dt="2026-06-15T19:33:50.946" v="63" actId="1036"/>
        <pc:sldMkLst>
          <pc:docMk/>
          <pc:sldMk cId="584084496" sldId="266"/>
        </pc:sldMkLst>
        <pc:spChg chg="mod">
          <ac:chgData name="Isabella Garramone" userId="53a36b06-5f9d-403c-9dd7-fd7cde1ae029" providerId="ADAL" clId="{D0B4C28F-74EE-4BF6-BEED-23910211D551}" dt="2026-06-11T19:13:04.867" v="54" actId="20577"/>
          <ac:spMkLst>
            <pc:docMk/>
            <pc:sldMk cId="584084496" sldId="266"/>
            <ac:spMk id="15" creationId="{444A8D57-7306-7479-C45D-91D441EC05AF}"/>
          </ac:spMkLst>
        </pc:spChg>
        <pc:cxnChg chg="mod">
          <ac:chgData name="Isabella Garramone" userId="53a36b06-5f9d-403c-9dd7-fd7cde1ae029" providerId="ADAL" clId="{D0B4C28F-74EE-4BF6-BEED-23910211D551}" dt="2026-06-15T19:33:50.946" v="63" actId="1036"/>
          <ac:cxnSpMkLst>
            <pc:docMk/>
            <pc:sldMk cId="584084496" sldId="266"/>
            <ac:cxnSpMk id="14" creationId="{12DD495F-A3CA-0510-B9FF-07C60EA72C84}"/>
          </ac:cxnSpMkLst>
        </pc:cxnChg>
      </pc:sldChg>
      <pc:sldChg chg="modSp mod">
        <pc:chgData name="Isabella Garramone" userId="53a36b06-5f9d-403c-9dd7-fd7cde1ae029" providerId="ADAL" clId="{D0B4C28F-74EE-4BF6-BEED-23910211D551}" dt="2026-06-11T19:07:35.250" v="19" actId="208"/>
        <pc:sldMkLst>
          <pc:docMk/>
          <pc:sldMk cId="277332288" sldId="270"/>
        </pc:sldMkLst>
        <pc:spChg chg="mod">
          <ac:chgData name="Isabella Garramone" userId="53a36b06-5f9d-403c-9dd7-fd7cde1ae029" providerId="ADAL" clId="{D0B4C28F-74EE-4BF6-BEED-23910211D551}" dt="2026-06-11T19:07:35.250" v="19" actId="208"/>
          <ac:spMkLst>
            <pc:docMk/>
            <pc:sldMk cId="277332288" sldId="270"/>
            <ac:spMk id="15" creationId="{C482C639-36AF-00FD-26B8-D50AE9DD8639}"/>
          </ac:spMkLst>
        </pc:spChg>
        <pc:picChg chg="mod">
          <ac:chgData name="Isabella Garramone" userId="53a36b06-5f9d-403c-9dd7-fd7cde1ae029" providerId="ADAL" clId="{D0B4C28F-74EE-4BF6-BEED-23910211D551}" dt="2026-06-11T19:07:29.987" v="18" actId="1076"/>
          <ac:picMkLst>
            <pc:docMk/>
            <pc:sldMk cId="277332288" sldId="270"/>
            <ac:picMk id="6" creationId="{73A29FE4-33D0-9228-D9F7-88E9824301CB}"/>
          </ac:picMkLst>
        </pc:picChg>
      </pc:sldChg>
      <pc:sldChg chg="modSp mod">
        <pc:chgData name="Isabella Garramone" userId="53a36b06-5f9d-403c-9dd7-fd7cde1ae029" providerId="ADAL" clId="{D0B4C28F-74EE-4BF6-BEED-23910211D551}" dt="2026-06-11T19:07:18.770" v="16" actId="207"/>
        <pc:sldMkLst>
          <pc:docMk/>
          <pc:sldMk cId="3178510229" sldId="272"/>
        </pc:sldMkLst>
        <pc:spChg chg="mod">
          <ac:chgData name="Isabella Garramone" userId="53a36b06-5f9d-403c-9dd7-fd7cde1ae029" providerId="ADAL" clId="{D0B4C28F-74EE-4BF6-BEED-23910211D551}" dt="2026-06-11T19:07:18.770" v="16" actId="207"/>
          <ac:spMkLst>
            <pc:docMk/>
            <pc:sldMk cId="3178510229" sldId="272"/>
            <ac:spMk id="4" creationId="{E9FCFC90-1A3E-56FD-CFAD-17EC79C78BA8}"/>
          </ac:spMkLst>
        </pc:spChg>
      </pc:sldChg>
      <pc:sldChg chg="modSp mod">
        <pc:chgData name="Isabella Garramone" userId="53a36b06-5f9d-403c-9dd7-fd7cde1ae029" providerId="ADAL" clId="{D0B4C28F-74EE-4BF6-BEED-23910211D551}" dt="2026-06-11T19:10:14.564" v="34" actId="207"/>
        <pc:sldMkLst>
          <pc:docMk/>
          <pc:sldMk cId="2507638510" sldId="273"/>
        </pc:sldMkLst>
        <pc:spChg chg="mod">
          <ac:chgData name="Isabella Garramone" userId="53a36b06-5f9d-403c-9dd7-fd7cde1ae029" providerId="ADAL" clId="{D0B4C28F-74EE-4BF6-BEED-23910211D551}" dt="2026-06-11T19:10:14.564" v="34" actId="207"/>
          <ac:spMkLst>
            <pc:docMk/>
            <pc:sldMk cId="2507638510" sldId="273"/>
            <ac:spMk id="11" creationId="{1DAE581E-A079-9E38-98D8-E94F097D52B1}"/>
          </ac:spMkLst>
        </pc:spChg>
      </pc:sldChg>
      <pc:sldChg chg="modSp mod">
        <pc:chgData name="Isabella Garramone" userId="53a36b06-5f9d-403c-9dd7-fd7cde1ae029" providerId="ADAL" clId="{D0B4C28F-74EE-4BF6-BEED-23910211D551}" dt="2026-06-15T19:34:09.675" v="65" actId="207"/>
        <pc:sldMkLst>
          <pc:docMk/>
          <pc:sldMk cId="922904189" sldId="274"/>
        </pc:sldMkLst>
        <pc:spChg chg="mod">
          <ac:chgData name="Isabella Garramone" userId="53a36b06-5f9d-403c-9dd7-fd7cde1ae029" providerId="ADAL" clId="{D0B4C28F-74EE-4BF6-BEED-23910211D551}" dt="2026-06-15T19:34:09.675" v="65" actId="207"/>
          <ac:spMkLst>
            <pc:docMk/>
            <pc:sldMk cId="922904189" sldId="274"/>
            <ac:spMk id="5" creationId="{BC3A06FF-2BA4-AD03-B8D8-54399435C2C4}"/>
          </ac:spMkLst>
        </pc:spChg>
      </pc:sldChg>
    </pc:docChg>
  </pc:docChgLst>
  <pc:docChgLst>
    <pc:chgData name="Correne Saunders" userId="d981bb6f-91ef-4522-8631-a6900f462c3e" providerId="ADAL" clId="{0BC28255-9E2A-4E86-B028-C1EDE97A5C9C}"/>
    <pc:docChg chg="modSld">
      <pc:chgData name="Correne Saunders" userId="d981bb6f-91ef-4522-8631-a6900f462c3e" providerId="ADAL" clId="{0BC28255-9E2A-4E86-B028-C1EDE97A5C9C}" dt="2026-06-16T17:05:50.390" v="2" actId="14100"/>
      <pc:docMkLst>
        <pc:docMk/>
      </pc:docMkLst>
      <pc:sldChg chg="modSp mod">
        <pc:chgData name="Correne Saunders" userId="d981bb6f-91ef-4522-8631-a6900f462c3e" providerId="ADAL" clId="{0BC28255-9E2A-4E86-B028-C1EDE97A5C9C}" dt="2026-06-16T17:05:50.390" v="2" actId="14100"/>
        <pc:sldMkLst>
          <pc:docMk/>
          <pc:sldMk cId="584084496" sldId="266"/>
        </pc:sldMkLst>
        <pc:spChg chg="mod">
          <ac:chgData name="Correne Saunders" userId="d981bb6f-91ef-4522-8631-a6900f462c3e" providerId="ADAL" clId="{0BC28255-9E2A-4E86-B028-C1EDE97A5C9C}" dt="2026-06-16T17:05:46.920" v="1" actId="14100"/>
          <ac:spMkLst>
            <pc:docMk/>
            <pc:sldMk cId="584084496" sldId="266"/>
            <ac:spMk id="11" creationId="{19FFDC4E-CF1A-8A40-76B5-3A6337517D15}"/>
          </ac:spMkLst>
        </pc:spChg>
        <pc:spChg chg="mod">
          <ac:chgData name="Correne Saunders" userId="d981bb6f-91ef-4522-8631-a6900f462c3e" providerId="ADAL" clId="{0BC28255-9E2A-4E86-B028-C1EDE97A5C9C}" dt="2026-06-16T17:05:50.390" v="2" actId="14100"/>
          <ac:spMkLst>
            <pc:docMk/>
            <pc:sldMk cId="584084496" sldId="266"/>
            <ac:spMk id="15" creationId="{444A8D57-7306-7479-C45D-91D441EC05AF}"/>
          </ac:spMkLst>
        </pc:spChg>
        <pc:cxnChg chg="mod">
          <ac:chgData name="Correne Saunders" userId="d981bb6f-91ef-4522-8631-a6900f462c3e" providerId="ADAL" clId="{0BC28255-9E2A-4E86-B028-C1EDE97A5C9C}" dt="2026-06-16T17:05:43.703" v="0" actId="14100"/>
          <ac:cxnSpMkLst>
            <pc:docMk/>
            <pc:sldMk cId="584084496" sldId="266"/>
            <ac:cxnSpMk id="14" creationId="{12DD495F-A3CA-0510-B9FF-07C60EA72C84}"/>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537607-1ECD-47A3-834C-03864781E55E}" type="datetimeFigureOut">
              <a:rPr lang="en-US" smtClean="0"/>
              <a:t>6/16/2026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023F70-B80B-42BB-A841-E56AC193EB94}" type="slidenum">
              <a:rPr lang="en-US" smtClean="0"/>
              <a:t>‹#›</a:t>
            </a:fld>
            <a:endParaRPr lang="en-US"/>
          </a:p>
        </p:txBody>
      </p:sp>
    </p:spTree>
    <p:extLst>
      <p:ext uri="{BB962C8B-B14F-4D97-AF65-F5344CB8AC3E}">
        <p14:creationId xmlns:p14="http://schemas.microsoft.com/office/powerpoint/2010/main" val="3943629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023F70-B80B-42BB-A841-E56AC193EB94}" type="slidenum">
              <a:rPr lang="en-US" smtClean="0"/>
              <a:t>2</a:t>
            </a:fld>
            <a:endParaRPr lang="en-US"/>
          </a:p>
        </p:txBody>
      </p:sp>
    </p:spTree>
    <p:extLst>
      <p:ext uri="{BB962C8B-B14F-4D97-AF65-F5344CB8AC3E}">
        <p14:creationId xmlns:p14="http://schemas.microsoft.com/office/powerpoint/2010/main" val="2921039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A8E9C-EFC6-F396-3B14-1C8B03442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A86FE7-3E54-4B39-1E17-A73A7E3576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205B59-87ED-4FF5-8E1C-568491D6DC4C}"/>
              </a:ext>
            </a:extLst>
          </p:cNvPr>
          <p:cNvSpPr>
            <a:spLocks noGrp="1"/>
          </p:cNvSpPr>
          <p:nvPr>
            <p:ph type="dt" sz="half" idx="10"/>
          </p:nvPr>
        </p:nvSpPr>
        <p:spPr/>
        <p:txBody>
          <a:bodyPr/>
          <a:lstStyle/>
          <a:p>
            <a:fld id="{7FA74B37-07F4-4449-B70D-32FFF4BBD6E6}" type="datetime1">
              <a:rPr lang="en-US" smtClean="0"/>
              <a:t>6/16/2026</a:t>
            </a:fld>
            <a:endParaRPr lang="en-US"/>
          </a:p>
        </p:txBody>
      </p:sp>
      <p:sp>
        <p:nvSpPr>
          <p:cNvPr id="5" name="Footer Placeholder 4">
            <a:extLst>
              <a:ext uri="{FF2B5EF4-FFF2-40B4-BE49-F238E27FC236}">
                <a16:creationId xmlns:a16="http://schemas.microsoft.com/office/drawing/2014/main" id="{AA7C4A26-A379-CEF7-5664-3A35BFB352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9D4326-878B-9458-5BFF-D67861633E52}"/>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3378102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AE0E9-8FBC-4E6D-EFCD-AB2CAD9901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AB96F-1273-573A-A7A6-F9D3064636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DCE9AB-0BB3-8537-FB77-385453D5B7FC}"/>
              </a:ext>
            </a:extLst>
          </p:cNvPr>
          <p:cNvSpPr>
            <a:spLocks noGrp="1"/>
          </p:cNvSpPr>
          <p:nvPr>
            <p:ph type="dt" sz="half" idx="10"/>
          </p:nvPr>
        </p:nvSpPr>
        <p:spPr/>
        <p:txBody>
          <a:bodyPr/>
          <a:lstStyle/>
          <a:p>
            <a:fld id="{AEA6D835-FEE4-4DA1-A713-C8FDC8A1D471}" type="datetime1">
              <a:rPr lang="en-US" smtClean="0"/>
              <a:t>6/16/2026</a:t>
            </a:fld>
            <a:endParaRPr lang="en-US"/>
          </a:p>
        </p:txBody>
      </p:sp>
      <p:sp>
        <p:nvSpPr>
          <p:cNvPr id="5" name="Footer Placeholder 4">
            <a:extLst>
              <a:ext uri="{FF2B5EF4-FFF2-40B4-BE49-F238E27FC236}">
                <a16:creationId xmlns:a16="http://schemas.microsoft.com/office/drawing/2014/main" id="{D1015BDD-40E2-B3EE-8E44-C2E3ECFA49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D2C01A-405F-6D86-46FE-83D5B930BD5B}"/>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426640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A41ED-7627-EF95-66D0-FC5A00D9F3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B1FE26-3FE2-2869-3EDA-AFD5313599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D6824-B648-B31B-BE28-AA0F01F4D9D6}"/>
              </a:ext>
            </a:extLst>
          </p:cNvPr>
          <p:cNvSpPr>
            <a:spLocks noGrp="1"/>
          </p:cNvSpPr>
          <p:nvPr>
            <p:ph type="dt" sz="half" idx="10"/>
          </p:nvPr>
        </p:nvSpPr>
        <p:spPr/>
        <p:txBody>
          <a:bodyPr/>
          <a:lstStyle/>
          <a:p>
            <a:fld id="{2D80CCAD-6692-4200-B6BF-D1BB45E0C644}" type="datetime1">
              <a:rPr lang="en-US" smtClean="0"/>
              <a:t>6/16/2026</a:t>
            </a:fld>
            <a:endParaRPr lang="en-US"/>
          </a:p>
        </p:txBody>
      </p:sp>
      <p:sp>
        <p:nvSpPr>
          <p:cNvPr id="5" name="Footer Placeholder 4">
            <a:extLst>
              <a:ext uri="{FF2B5EF4-FFF2-40B4-BE49-F238E27FC236}">
                <a16:creationId xmlns:a16="http://schemas.microsoft.com/office/drawing/2014/main" id="{0833C9B1-7566-9AF8-D91F-3D490B2C96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EB14-8E69-E93E-B5AB-350E007C3E59}"/>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4203686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53E3-9EE2-AA39-EEF3-0AF4071BAB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CDDCBF-D6D0-1DE9-8C05-3A4EE8507A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C326AE-E3EF-A3E7-7C01-9EC57CBC3F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833EE2-72FE-0D34-6354-9E7678A8199E}"/>
              </a:ext>
            </a:extLst>
          </p:cNvPr>
          <p:cNvSpPr>
            <a:spLocks noGrp="1"/>
          </p:cNvSpPr>
          <p:nvPr>
            <p:ph type="dt" sz="half" idx="10"/>
          </p:nvPr>
        </p:nvSpPr>
        <p:spPr/>
        <p:txBody>
          <a:bodyPr/>
          <a:lstStyle/>
          <a:p>
            <a:fld id="{AABEA8A5-A49C-4530-A9C1-3A57CD78C259}" type="datetime1">
              <a:rPr lang="en-US" smtClean="0"/>
              <a:t>6/16/2026</a:t>
            </a:fld>
            <a:endParaRPr lang="en-US"/>
          </a:p>
        </p:txBody>
      </p:sp>
      <p:sp>
        <p:nvSpPr>
          <p:cNvPr id="6" name="Footer Placeholder 5">
            <a:extLst>
              <a:ext uri="{FF2B5EF4-FFF2-40B4-BE49-F238E27FC236}">
                <a16:creationId xmlns:a16="http://schemas.microsoft.com/office/drawing/2014/main" id="{160507F5-8D8E-0009-E7BA-C8D5B2350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6F555C-997A-647B-64C6-F14BF2F9557F}"/>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572400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0AD9C-B6B5-51B3-70DF-50C8597B95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3A4124-8C55-09A7-FCE1-2B530BE9CB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5BB9A4-31B6-4E4B-147E-E5A0A7E860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55AC8C-FE9B-3DD0-36E8-C46142BDC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B2DE46-7332-9B6E-FC8B-909245E4A3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2A01BF-0CE8-6D2C-5336-5226A6EE1DE6}"/>
              </a:ext>
            </a:extLst>
          </p:cNvPr>
          <p:cNvSpPr>
            <a:spLocks noGrp="1"/>
          </p:cNvSpPr>
          <p:nvPr>
            <p:ph type="dt" sz="half" idx="10"/>
          </p:nvPr>
        </p:nvSpPr>
        <p:spPr/>
        <p:txBody>
          <a:bodyPr/>
          <a:lstStyle/>
          <a:p>
            <a:fld id="{C5459066-1E3F-467C-B527-BDB9F16C04B9}" type="datetime1">
              <a:rPr lang="en-US" smtClean="0"/>
              <a:t>6/16/2026</a:t>
            </a:fld>
            <a:endParaRPr lang="en-US"/>
          </a:p>
        </p:txBody>
      </p:sp>
      <p:sp>
        <p:nvSpPr>
          <p:cNvPr id="8" name="Footer Placeholder 7">
            <a:extLst>
              <a:ext uri="{FF2B5EF4-FFF2-40B4-BE49-F238E27FC236}">
                <a16:creationId xmlns:a16="http://schemas.microsoft.com/office/drawing/2014/main" id="{34442AC6-2F2C-8796-9C6C-8507D20D41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06D72E-2339-9AEC-BDD2-E56915B9FB8A}"/>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534924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5206-3927-1165-EB76-397011982A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1CA01F-15CA-F805-41B8-356F092770EF}"/>
              </a:ext>
            </a:extLst>
          </p:cNvPr>
          <p:cNvSpPr>
            <a:spLocks noGrp="1"/>
          </p:cNvSpPr>
          <p:nvPr>
            <p:ph type="dt" sz="half" idx="10"/>
          </p:nvPr>
        </p:nvSpPr>
        <p:spPr/>
        <p:txBody>
          <a:bodyPr/>
          <a:lstStyle/>
          <a:p>
            <a:fld id="{D9B4481A-D670-4940-B6EF-7A0E5453985C}" type="datetime1">
              <a:rPr lang="en-US" smtClean="0"/>
              <a:t>6/16/2026</a:t>
            </a:fld>
            <a:endParaRPr lang="en-US"/>
          </a:p>
        </p:txBody>
      </p:sp>
      <p:sp>
        <p:nvSpPr>
          <p:cNvPr id="4" name="Footer Placeholder 3">
            <a:extLst>
              <a:ext uri="{FF2B5EF4-FFF2-40B4-BE49-F238E27FC236}">
                <a16:creationId xmlns:a16="http://schemas.microsoft.com/office/drawing/2014/main" id="{21689F9A-297D-318E-4BAC-871F55F211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B15142-7F89-1EA8-FEF0-1AB2B5021C81}"/>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3369562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4E9B4E-FDE4-070A-1C05-348270A455B9}"/>
              </a:ext>
            </a:extLst>
          </p:cNvPr>
          <p:cNvSpPr>
            <a:spLocks noGrp="1"/>
          </p:cNvSpPr>
          <p:nvPr>
            <p:ph type="dt" sz="half" idx="10"/>
          </p:nvPr>
        </p:nvSpPr>
        <p:spPr/>
        <p:txBody>
          <a:bodyPr/>
          <a:lstStyle/>
          <a:p>
            <a:fld id="{9647CDB6-7293-4CAF-A00E-D5C92F468123}" type="datetime1">
              <a:rPr lang="en-US" smtClean="0"/>
              <a:t>6/16/2026</a:t>
            </a:fld>
            <a:endParaRPr lang="en-US"/>
          </a:p>
        </p:txBody>
      </p:sp>
      <p:sp>
        <p:nvSpPr>
          <p:cNvPr id="3" name="Footer Placeholder 2">
            <a:extLst>
              <a:ext uri="{FF2B5EF4-FFF2-40B4-BE49-F238E27FC236}">
                <a16:creationId xmlns:a16="http://schemas.microsoft.com/office/drawing/2014/main" id="{C76E115B-C5CB-5593-9B96-55F3B33D59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731FA3-6511-B2B7-31AF-61537A3760A3}"/>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423085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953C-D81C-5F53-15BC-B74469A786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EEA29F-0032-B04A-2D56-048420E337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DD5FEB-B482-571B-1CE8-551E009F2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F2C145-CC42-3E97-66D2-C463AE40E7BE}"/>
              </a:ext>
            </a:extLst>
          </p:cNvPr>
          <p:cNvSpPr>
            <a:spLocks noGrp="1"/>
          </p:cNvSpPr>
          <p:nvPr>
            <p:ph type="dt" sz="half" idx="10"/>
          </p:nvPr>
        </p:nvSpPr>
        <p:spPr/>
        <p:txBody>
          <a:bodyPr/>
          <a:lstStyle/>
          <a:p>
            <a:fld id="{5F5CBE76-AC86-4756-8324-AD4FAD3E6C5F}" type="datetime1">
              <a:rPr lang="en-US" smtClean="0"/>
              <a:t>6/16/2026</a:t>
            </a:fld>
            <a:endParaRPr lang="en-US"/>
          </a:p>
        </p:txBody>
      </p:sp>
      <p:sp>
        <p:nvSpPr>
          <p:cNvPr id="6" name="Footer Placeholder 5">
            <a:extLst>
              <a:ext uri="{FF2B5EF4-FFF2-40B4-BE49-F238E27FC236}">
                <a16:creationId xmlns:a16="http://schemas.microsoft.com/office/drawing/2014/main" id="{BFD82BD3-37CD-2F3B-B602-00A7A6906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A91B28-EFBA-DDAA-42C5-47C41782BB99}"/>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5601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9C00-2B9C-573F-9446-A2D7874924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0F6573-5F67-7C57-31A4-81A6AE8BDD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A0C38A-7601-E977-9F28-2DC119229E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4A3401-4265-3AF7-A36C-8A39914B59B2}"/>
              </a:ext>
            </a:extLst>
          </p:cNvPr>
          <p:cNvSpPr>
            <a:spLocks noGrp="1"/>
          </p:cNvSpPr>
          <p:nvPr>
            <p:ph type="dt" sz="half" idx="10"/>
          </p:nvPr>
        </p:nvSpPr>
        <p:spPr/>
        <p:txBody>
          <a:bodyPr/>
          <a:lstStyle/>
          <a:p>
            <a:fld id="{F7C81720-27DF-43F2-B24E-D1CAEF1AB3BA}" type="datetime1">
              <a:rPr lang="en-US" smtClean="0"/>
              <a:t>6/16/2026</a:t>
            </a:fld>
            <a:endParaRPr lang="en-US"/>
          </a:p>
        </p:txBody>
      </p:sp>
      <p:sp>
        <p:nvSpPr>
          <p:cNvPr id="6" name="Footer Placeholder 5">
            <a:extLst>
              <a:ext uri="{FF2B5EF4-FFF2-40B4-BE49-F238E27FC236}">
                <a16:creationId xmlns:a16="http://schemas.microsoft.com/office/drawing/2014/main" id="{04CF76DD-A040-BBE3-03AA-22230CE693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C5C5AB-98C4-5EA8-09C7-4CB62A19D2DD}"/>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2834358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9B397-15FE-9860-FEBA-5C9D45C520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9FD4ED-5E43-E102-2182-77953FD70F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986634-75C6-B33D-2216-59094F5D857E}"/>
              </a:ext>
            </a:extLst>
          </p:cNvPr>
          <p:cNvSpPr>
            <a:spLocks noGrp="1"/>
          </p:cNvSpPr>
          <p:nvPr>
            <p:ph type="dt" sz="half" idx="10"/>
          </p:nvPr>
        </p:nvSpPr>
        <p:spPr/>
        <p:txBody>
          <a:bodyPr/>
          <a:lstStyle/>
          <a:p>
            <a:fld id="{A667089C-A8C5-4F3A-AFD1-662D63F227BE}" type="datetime1">
              <a:rPr lang="en-US" smtClean="0"/>
              <a:t>6/16/2026</a:t>
            </a:fld>
            <a:endParaRPr lang="en-US"/>
          </a:p>
        </p:txBody>
      </p:sp>
      <p:sp>
        <p:nvSpPr>
          <p:cNvPr id="5" name="Footer Placeholder 4">
            <a:extLst>
              <a:ext uri="{FF2B5EF4-FFF2-40B4-BE49-F238E27FC236}">
                <a16:creationId xmlns:a16="http://schemas.microsoft.com/office/drawing/2014/main" id="{052C4FD7-E3EE-0D2D-F403-5733121C7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CA5E57-546B-49E9-05A3-1343213F8D15}"/>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204245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56AE10-E4EE-667F-72A5-4725EC8C56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207C0E-4C64-762E-B7DC-E38127B164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D9AF7-1519-6629-505B-650014BCCCE6}"/>
              </a:ext>
            </a:extLst>
          </p:cNvPr>
          <p:cNvSpPr>
            <a:spLocks noGrp="1"/>
          </p:cNvSpPr>
          <p:nvPr>
            <p:ph type="dt" sz="half" idx="10"/>
          </p:nvPr>
        </p:nvSpPr>
        <p:spPr/>
        <p:txBody>
          <a:bodyPr/>
          <a:lstStyle/>
          <a:p>
            <a:fld id="{16FED192-3FDE-4925-8F04-56F19B94BD8F}" type="datetime1">
              <a:rPr lang="en-US" smtClean="0"/>
              <a:t>6/16/2026</a:t>
            </a:fld>
            <a:endParaRPr lang="en-US"/>
          </a:p>
        </p:txBody>
      </p:sp>
      <p:sp>
        <p:nvSpPr>
          <p:cNvPr id="5" name="Footer Placeholder 4">
            <a:extLst>
              <a:ext uri="{FF2B5EF4-FFF2-40B4-BE49-F238E27FC236}">
                <a16:creationId xmlns:a16="http://schemas.microsoft.com/office/drawing/2014/main" id="{6E489A28-1135-6EF7-8FC3-0B8D64C9F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0BA1A-7079-FA2D-D4A9-D56B74612EE1}"/>
              </a:ext>
            </a:extLst>
          </p:cNvPr>
          <p:cNvSpPr>
            <a:spLocks noGrp="1"/>
          </p:cNvSpPr>
          <p:nvPr>
            <p:ph type="sldNum" sz="quarter" idx="12"/>
          </p:nvPr>
        </p:nvSpPr>
        <p:spPr/>
        <p:txBody>
          <a:bodyPr/>
          <a:lstStyle/>
          <a:p>
            <a:fld id="{5495E8E7-1987-4E92-A920-D9ACDAE1A97E}" type="slidenum">
              <a:rPr lang="en-US" smtClean="0"/>
              <a:t>‹#›</a:t>
            </a:fld>
            <a:endParaRPr lang="en-US"/>
          </a:p>
        </p:txBody>
      </p:sp>
    </p:spTree>
    <p:extLst>
      <p:ext uri="{BB962C8B-B14F-4D97-AF65-F5344CB8AC3E}">
        <p14:creationId xmlns:p14="http://schemas.microsoft.com/office/powerpoint/2010/main" val="2685778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7803" y="1540864"/>
            <a:ext cx="5555483" cy="1553228"/>
          </a:xfrm>
        </p:spPr>
        <p:txBody>
          <a:bodyPr anchor="b"/>
          <a:lstStyle>
            <a:lvl1pPr algn="l">
              <a:defRPr sz="6000" b="1">
                <a:solidFill>
                  <a:srgbClr val="1A5085"/>
                </a:solidFill>
              </a:defRPr>
            </a:lvl1pPr>
          </a:lstStyle>
          <a:p>
            <a:r>
              <a:rPr lang="en-US" dirty="0"/>
              <a:t>Click to edit Master title style</a:t>
            </a:r>
          </a:p>
        </p:txBody>
      </p:sp>
      <p:sp>
        <p:nvSpPr>
          <p:cNvPr id="3" name="Subtitle 2"/>
          <p:cNvSpPr>
            <a:spLocks noGrp="1"/>
          </p:cNvSpPr>
          <p:nvPr>
            <p:ph type="subTitle" idx="1"/>
          </p:nvPr>
        </p:nvSpPr>
        <p:spPr>
          <a:xfrm>
            <a:off x="417803" y="3429000"/>
            <a:ext cx="5555483" cy="784279"/>
          </a:xfrm>
        </p:spPr>
        <p:txBody>
          <a:bodyPr/>
          <a:lstStyle>
            <a:lvl1pPr marL="0" indent="0" algn="l">
              <a:buNone/>
              <a:defRPr sz="2400">
                <a:solidFill>
                  <a:srgbClr val="1D2A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Box 5">
            <a:extLst>
              <a:ext uri="{FF2B5EF4-FFF2-40B4-BE49-F238E27FC236}">
                <a16:creationId xmlns:a16="http://schemas.microsoft.com/office/drawing/2014/main" id="{739F4CBB-1BC7-E50B-690E-305F632E371D}"/>
              </a:ext>
            </a:extLst>
          </p:cNvPr>
          <p:cNvSpPr txBox="1"/>
          <p:nvPr userDrawn="1"/>
        </p:nvSpPr>
        <p:spPr>
          <a:xfrm>
            <a:off x="408018" y="5937661"/>
            <a:ext cx="6349041" cy="553998"/>
          </a:xfrm>
          <a:prstGeom prst="rect">
            <a:avLst/>
          </a:prstGeom>
          <a:noFill/>
        </p:spPr>
        <p:txBody>
          <a:bodyPr wrap="square" rtlCol="0">
            <a:spAutoFit/>
          </a:bodyPr>
          <a:lstStyle/>
          <a:p>
            <a:r>
              <a:rPr lang="en-US" sz="1000" b="0" i="1" u="none" strike="noStrike" dirty="0">
                <a:solidFill>
                  <a:schemeClr val="bg2">
                    <a:lumMod val="75000"/>
                  </a:schemeClr>
                </a:solidFill>
                <a:effectLst/>
                <a:latin typeface="Arial Narrow" panose="020B0604020202020204" pitchFamily="34" charset="0"/>
                <a:cs typeface="Arial Narrow" panose="020B0604020202020204" pitchFamily="34" charset="0"/>
              </a:rPr>
              <a:t>This document was prepared for the U.S. Department of Labor (DOL), Chief Evaluation Office by Abt Global under </a:t>
            </a:r>
            <a:br>
              <a:rPr lang="en-US" sz="1000" b="0" i="1" u="none" strike="noStrike" dirty="0">
                <a:solidFill>
                  <a:schemeClr val="bg2">
                    <a:lumMod val="75000"/>
                  </a:schemeClr>
                </a:solidFill>
                <a:effectLst/>
                <a:latin typeface="Arial Narrow" panose="020B0604020202020204" pitchFamily="34" charset="0"/>
                <a:cs typeface="Arial Narrow" panose="020B0604020202020204" pitchFamily="34" charset="0"/>
              </a:rPr>
            </a:br>
            <a:r>
              <a:rPr lang="en-US" sz="1000" b="0" i="1" u="none" strike="noStrike" dirty="0">
                <a:solidFill>
                  <a:schemeClr val="bg2">
                    <a:lumMod val="75000"/>
                  </a:schemeClr>
                </a:solidFill>
                <a:effectLst/>
                <a:latin typeface="Arial Narrow" panose="020B0604020202020204" pitchFamily="34" charset="0"/>
                <a:cs typeface="Arial Narrow" panose="020B0604020202020204" pitchFamily="34" charset="0"/>
              </a:rPr>
              <a:t>Contract # 1605DC-18-A-0037. The views expressed are those of the authors and should not be attributed to DOL, </a:t>
            </a:r>
            <a:br>
              <a:rPr lang="en-US" sz="1000" b="0" i="1" u="none" strike="noStrike" dirty="0">
                <a:solidFill>
                  <a:schemeClr val="bg2">
                    <a:lumMod val="75000"/>
                  </a:schemeClr>
                </a:solidFill>
                <a:effectLst/>
                <a:latin typeface="Arial Narrow" panose="020B0604020202020204" pitchFamily="34" charset="0"/>
                <a:cs typeface="Arial Narrow" panose="020B0604020202020204" pitchFamily="34" charset="0"/>
              </a:rPr>
            </a:br>
            <a:r>
              <a:rPr lang="en-US" sz="1000" b="0" i="1" u="none" strike="noStrike" dirty="0">
                <a:solidFill>
                  <a:schemeClr val="bg2">
                    <a:lumMod val="75000"/>
                  </a:schemeClr>
                </a:solidFill>
                <a:effectLst/>
                <a:latin typeface="Arial Narrow" panose="020B0604020202020204" pitchFamily="34" charset="0"/>
                <a:cs typeface="Arial Narrow" panose="020B0604020202020204" pitchFamily="34" charset="0"/>
              </a:rPr>
              <a:t>nor does mention of trade names, commercial products, or organizations imply endorsement of same by the U.S. Government.</a:t>
            </a:r>
            <a:endParaRPr lang="en-US" sz="1000" b="0" i="1" dirty="0">
              <a:solidFill>
                <a:schemeClr val="bg2">
                  <a:lumMod val="75000"/>
                </a:schemeClr>
              </a:solidFill>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3939285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16CFD8-06D3-27FC-FA38-587584BF8359}"/>
              </a:ext>
            </a:extLst>
          </p:cNvPr>
          <p:cNvSpPr>
            <a:spLocks noGrp="1"/>
          </p:cNvSpPr>
          <p:nvPr>
            <p:ph type="sldNum" sz="quarter" idx="12"/>
          </p:nvPr>
        </p:nvSpPr>
        <p:spPr/>
        <p:txBody>
          <a:bodyPr/>
          <a:lstStyle>
            <a:lvl1pPr>
              <a:defRPr b="0" i="0">
                <a:latin typeface="Arial Narrow" panose="020B0604020202020204" pitchFamily="34" charset="0"/>
                <a:cs typeface="Arial Narrow" panose="020B0604020202020204" pitchFamily="34" charset="0"/>
              </a:defRPr>
            </a:lvl1pPr>
          </a:lstStyle>
          <a:p>
            <a:pPr>
              <a:defRPr/>
            </a:pPr>
            <a:fld id="{5D6B6D85-61FF-5D46-99C0-D4D7CD73C012}" type="slidenum">
              <a:rPr lang="en-US" smtClean="0"/>
              <a:pPr>
                <a:defRPr/>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7704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A6AD03-3BE5-F955-8236-52E0EDC3D842}"/>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0E0B636-E952-4C4B-809B-E092E18EF432}" type="datetime1">
              <a:rPr lang="en-US" smtClean="0"/>
              <a:t>6/16/2026</a:t>
            </a:fld>
            <a:endParaRPr lang="en-US"/>
          </a:p>
        </p:txBody>
      </p:sp>
      <p:sp>
        <p:nvSpPr>
          <p:cNvPr id="5" name="Footer Placeholder 4">
            <a:extLst>
              <a:ext uri="{FF2B5EF4-FFF2-40B4-BE49-F238E27FC236}">
                <a16:creationId xmlns:a16="http://schemas.microsoft.com/office/drawing/2014/main" id="{7D52892D-C273-C45A-2672-21F90A3303B0}"/>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a:extLst>
              <a:ext uri="{FF2B5EF4-FFF2-40B4-BE49-F238E27FC236}">
                <a16:creationId xmlns:a16="http://schemas.microsoft.com/office/drawing/2014/main" id="{718B9F20-1D43-716D-C5BF-89DF8DA34A37}"/>
              </a:ext>
            </a:extLst>
          </p:cNvPr>
          <p:cNvSpPr>
            <a:spLocks noGrp="1"/>
          </p:cNvSpPr>
          <p:nvPr>
            <p:ph type="sldNum" sz="quarter" idx="12"/>
          </p:nvPr>
        </p:nvSpPr>
        <p:spPr/>
        <p:txBody>
          <a:bodyPr/>
          <a:lstStyle>
            <a:lvl1pPr>
              <a:defRPr/>
            </a:lvl1pPr>
          </a:lstStyle>
          <a:p>
            <a:pPr>
              <a:defRPr/>
            </a:pPr>
            <a:fld id="{8E05E754-7BC3-1044-BFB4-5AC531B552FD}" type="slidenum">
              <a:rPr lang="en-US"/>
              <a:pPr>
                <a:defRPr/>
              </a:pPr>
              <a:t>‹#›</a:t>
            </a:fld>
            <a:endParaRPr lang="en-US"/>
          </a:p>
        </p:txBody>
      </p:sp>
    </p:spTree>
    <p:extLst>
      <p:ext uri="{BB962C8B-B14F-4D97-AF65-F5344CB8AC3E}">
        <p14:creationId xmlns:p14="http://schemas.microsoft.com/office/powerpoint/2010/main" val="3141974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2421E8-2660-BDC5-6D89-1871C223AAE2}"/>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958CD01F-3B57-4DD0-8F4D-09113034F947}" type="datetime1">
              <a:rPr lang="en-US" smtClean="0"/>
              <a:t>6/16/2026</a:t>
            </a:fld>
            <a:endParaRPr lang="en-US"/>
          </a:p>
        </p:txBody>
      </p:sp>
      <p:sp>
        <p:nvSpPr>
          <p:cNvPr id="6" name="Footer Placeholder 5">
            <a:extLst>
              <a:ext uri="{FF2B5EF4-FFF2-40B4-BE49-F238E27FC236}">
                <a16:creationId xmlns:a16="http://schemas.microsoft.com/office/drawing/2014/main" id="{D71F82D7-3DE8-5434-F99C-4FBAE40BA82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a:extLst>
              <a:ext uri="{FF2B5EF4-FFF2-40B4-BE49-F238E27FC236}">
                <a16:creationId xmlns:a16="http://schemas.microsoft.com/office/drawing/2014/main" id="{0CCBB513-AB42-EDDD-DD00-0FD83A205F89}"/>
              </a:ext>
            </a:extLst>
          </p:cNvPr>
          <p:cNvSpPr>
            <a:spLocks noGrp="1"/>
          </p:cNvSpPr>
          <p:nvPr>
            <p:ph type="sldNum" sz="quarter" idx="12"/>
          </p:nvPr>
        </p:nvSpPr>
        <p:spPr/>
        <p:txBody>
          <a:bodyPr/>
          <a:lstStyle>
            <a:lvl1pPr>
              <a:defRPr/>
            </a:lvl1pPr>
          </a:lstStyle>
          <a:p>
            <a:pPr>
              <a:defRPr/>
            </a:pPr>
            <a:fld id="{5DC32301-9416-5C42-B3E9-164B921C9991}" type="slidenum">
              <a:rPr lang="en-US"/>
              <a:pPr>
                <a:defRPr/>
              </a:pPr>
              <a:t>‹#›</a:t>
            </a:fld>
            <a:endParaRPr lang="en-US"/>
          </a:p>
        </p:txBody>
      </p:sp>
    </p:spTree>
    <p:extLst>
      <p:ext uri="{BB962C8B-B14F-4D97-AF65-F5344CB8AC3E}">
        <p14:creationId xmlns:p14="http://schemas.microsoft.com/office/powerpoint/2010/main" val="1409117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C5DB92-C9A1-DDBE-64B7-F124BD9C280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48F69DDB-0A87-424D-BD55-58E685C75148}" type="datetime1">
              <a:rPr lang="en-US" smtClean="0"/>
              <a:t>6/16/2026</a:t>
            </a:fld>
            <a:endParaRPr lang="en-US"/>
          </a:p>
        </p:txBody>
      </p:sp>
      <p:sp>
        <p:nvSpPr>
          <p:cNvPr id="8" name="Footer Placeholder 7">
            <a:extLst>
              <a:ext uri="{FF2B5EF4-FFF2-40B4-BE49-F238E27FC236}">
                <a16:creationId xmlns:a16="http://schemas.microsoft.com/office/drawing/2014/main" id="{4DFC4C66-304A-D7A7-0113-086D64E4982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a:extLst>
              <a:ext uri="{FF2B5EF4-FFF2-40B4-BE49-F238E27FC236}">
                <a16:creationId xmlns:a16="http://schemas.microsoft.com/office/drawing/2014/main" id="{6853CDBC-6502-84B7-A5D7-0C3B8822646E}"/>
              </a:ext>
            </a:extLst>
          </p:cNvPr>
          <p:cNvSpPr>
            <a:spLocks noGrp="1"/>
          </p:cNvSpPr>
          <p:nvPr>
            <p:ph type="sldNum" sz="quarter" idx="12"/>
          </p:nvPr>
        </p:nvSpPr>
        <p:spPr/>
        <p:txBody>
          <a:bodyPr/>
          <a:lstStyle>
            <a:lvl1pPr>
              <a:defRPr/>
            </a:lvl1pPr>
          </a:lstStyle>
          <a:p>
            <a:pPr>
              <a:defRPr/>
            </a:pPr>
            <a:fld id="{246F05F3-2422-EB44-B5BC-8DF98D8DC367}" type="slidenum">
              <a:rPr lang="en-US"/>
              <a:pPr>
                <a:defRPr/>
              </a:pPr>
              <a:t>‹#›</a:t>
            </a:fld>
            <a:endParaRPr lang="en-US"/>
          </a:p>
        </p:txBody>
      </p:sp>
    </p:spTree>
    <p:extLst>
      <p:ext uri="{BB962C8B-B14F-4D97-AF65-F5344CB8AC3E}">
        <p14:creationId xmlns:p14="http://schemas.microsoft.com/office/powerpoint/2010/main" val="3896239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AB679D-B970-44E2-6365-0431830846DF}"/>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E79725BD-4641-41A5-954B-97776E4B0EB1}" type="datetime1">
              <a:rPr lang="en-US" smtClean="0"/>
              <a:t>6/16/2026</a:t>
            </a:fld>
            <a:endParaRPr lang="en-US"/>
          </a:p>
        </p:txBody>
      </p:sp>
      <p:sp>
        <p:nvSpPr>
          <p:cNvPr id="4" name="Footer Placeholder 3">
            <a:extLst>
              <a:ext uri="{FF2B5EF4-FFF2-40B4-BE49-F238E27FC236}">
                <a16:creationId xmlns:a16="http://schemas.microsoft.com/office/drawing/2014/main" id="{FC08A0B3-4BD1-6473-112E-00A7E21BCA68}"/>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a:extLst>
              <a:ext uri="{FF2B5EF4-FFF2-40B4-BE49-F238E27FC236}">
                <a16:creationId xmlns:a16="http://schemas.microsoft.com/office/drawing/2014/main" id="{C287FC48-F918-5AC4-369F-170F43445A42}"/>
              </a:ext>
            </a:extLst>
          </p:cNvPr>
          <p:cNvSpPr>
            <a:spLocks noGrp="1"/>
          </p:cNvSpPr>
          <p:nvPr>
            <p:ph type="sldNum" sz="quarter" idx="12"/>
          </p:nvPr>
        </p:nvSpPr>
        <p:spPr/>
        <p:txBody>
          <a:bodyPr/>
          <a:lstStyle>
            <a:lvl1pPr>
              <a:defRPr/>
            </a:lvl1pPr>
          </a:lstStyle>
          <a:p>
            <a:pPr>
              <a:defRPr/>
            </a:pPr>
            <a:fld id="{943EA05C-81AE-464B-B7A8-4F61707096E4}" type="slidenum">
              <a:rPr lang="en-US"/>
              <a:pPr>
                <a:defRPr/>
              </a:pPr>
              <a:t>‹#›</a:t>
            </a:fld>
            <a:endParaRPr lang="en-US"/>
          </a:p>
        </p:txBody>
      </p:sp>
    </p:spTree>
    <p:extLst>
      <p:ext uri="{BB962C8B-B14F-4D97-AF65-F5344CB8AC3E}">
        <p14:creationId xmlns:p14="http://schemas.microsoft.com/office/powerpoint/2010/main" val="1313881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CD55BE-0EE0-8FAA-3B89-BB6D04A97F89}"/>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5BE266F1-921D-45D9-A6D7-55D61181B7A1}" type="datetime1">
              <a:rPr lang="en-US" smtClean="0"/>
              <a:t>6/16/2026</a:t>
            </a:fld>
            <a:endParaRPr lang="en-US"/>
          </a:p>
        </p:txBody>
      </p:sp>
      <p:sp>
        <p:nvSpPr>
          <p:cNvPr id="3" name="Footer Placeholder 2">
            <a:extLst>
              <a:ext uri="{FF2B5EF4-FFF2-40B4-BE49-F238E27FC236}">
                <a16:creationId xmlns:a16="http://schemas.microsoft.com/office/drawing/2014/main" id="{3003881A-5C6F-4C00-17AF-67EEABAF498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a:extLst>
              <a:ext uri="{FF2B5EF4-FFF2-40B4-BE49-F238E27FC236}">
                <a16:creationId xmlns:a16="http://schemas.microsoft.com/office/drawing/2014/main" id="{8EF672B2-8BB4-1F13-B84A-3A384E5A70CF}"/>
              </a:ext>
            </a:extLst>
          </p:cNvPr>
          <p:cNvSpPr>
            <a:spLocks noGrp="1"/>
          </p:cNvSpPr>
          <p:nvPr>
            <p:ph type="sldNum" sz="quarter" idx="12"/>
          </p:nvPr>
        </p:nvSpPr>
        <p:spPr/>
        <p:txBody>
          <a:bodyPr/>
          <a:lstStyle>
            <a:lvl1pPr>
              <a:defRPr/>
            </a:lvl1pPr>
          </a:lstStyle>
          <a:p>
            <a:pPr>
              <a:defRPr/>
            </a:pPr>
            <a:fld id="{6820003D-537B-6B49-AB23-4CBE550D4EBF}" type="slidenum">
              <a:rPr lang="en-US"/>
              <a:pPr>
                <a:defRPr/>
              </a:pPr>
              <a:t>‹#›</a:t>
            </a:fld>
            <a:endParaRPr lang="en-US"/>
          </a:p>
        </p:txBody>
      </p:sp>
    </p:spTree>
    <p:extLst>
      <p:ext uri="{BB962C8B-B14F-4D97-AF65-F5344CB8AC3E}">
        <p14:creationId xmlns:p14="http://schemas.microsoft.com/office/powerpoint/2010/main" val="2782003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96AA9B-61D3-4886-AF82-3CA47DA22A32}"/>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C41FD62-83F7-41CA-9A85-39080B93B967}" type="datetime1">
              <a:rPr lang="en-US" smtClean="0"/>
              <a:t>6/16/2026</a:t>
            </a:fld>
            <a:endParaRPr lang="en-US"/>
          </a:p>
        </p:txBody>
      </p:sp>
      <p:sp>
        <p:nvSpPr>
          <p:cNvPr id="6" name="Footer Placeholder 5">
            <a:extLst>
              <a:ext uri="{FF2B5EF4-FFF2-40B4-BE49-F238E27FC236}">
                <a16:creationId xmlns:a16="http://schemas.microsoft.com/office/drawing/2014/main" id="{AEDA48D0-77FF-A76A-7A61-A48DAFE06695}"/>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a:extLst>
              <a:ext uri="{FF2B5EF4-FFF2-40B4-BE49-F238E27FC236}">
                <a16:creationId xmlns:a16="http://schemas.microsoft.com/office/drawing/2014/main" id="{514CEEBF-1FAF-CD71-0C9F-856654A26130}"/>
              </a:ext>
            </a:extLst>
          </p:cNvPr>
          <p:cNvSpPr>
            <a:spLocks noGrp="1"/>
          </p:cNvSpPr>
          <p:nvPr>
            <p:ph type="sldNum" sz="quarter" idx="12"/>
          </p:nvPr>
        </p:nvSpPr>
        <p:spPr/>
        <p:txBody>
          <a:bodyPr/>
          <a:lstStyle>
            <a:lvl1pPr>
              <a:defRPr/>
            </a:lvl1pPr>
          </a:lstStyle>
          <a:p>
            <a:pPr>
              <a:defRPr/>
            </a:pPr>
            <a:fld id="{77FF9D55-72B1-E64E-8334-44DD2C84F803}" type="slidenum">
              <a:rPr lang="en-US"/>
              <a:pPr>
                <a:defRPr/>
              </a:pPr>
              <a:t>‹#›</a:t>
            </a:fld>
            <a:endParaRPr lang="en-US"/>
          </a:p>
        </p:txBody>
      </p:sp>
    </p:spTree>
    <p:extLst>
      <p:ext uri="{BB962C8B-B14F-4D97-AF65-F5344CB8AC3E}">
        <p14:creationId xmlns:p14="http://schemas.microsoft.com/office/powerpoint/2010/main" val="3550575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366A90-A29D-400B-BEE1-98A2DAD9F84D}"/>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94ABD317-B16D-4523-806E-C1170B69E0DE}" type="datetime1">
              <a:rPr lang="en-US" smtClean="0"/>
              <a:t>6/16/2026</a:t>
            </a:fld>
            <a:endParaRPr lang="en-US"/>
          </a:p>
        </p:txBody>
      </p:sp>
      <p:sp>
        <p:nvSpPr>
          <p:cNvPr id="6" name="Footer Placeholder 5">
            <a:extLst>
              <a:ext uri="{FF2B5EF4-FFF2-40B4-BE49-F238E27FC236}">
                <a16:creationId xmlns:a16="http://schemas.microsoft.com/office/drawing/2014/main" id="{DD2AD5FE-1847-6D9E-6924-F86023559643}"/>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a:extLst>
              <a:ext uri="{FF2B5EF4-FFF2-40B4-BE49-F238E27FC236}">
                <a16:creationId xmlns:a16="http://schemas.microsoft.com/office/drawing/2014/main" id="{64E291C3-2AAA-E94E-BAF0-BB8092D3A603}"/>
              </a:ext>
            </a:extLst>
          </p:cNvPr>
          <p:cNvSpPr>
            <a:spLocks noGrp="1"/>
          </p:cNvSpPr>
          <p:nvPr>
            <p:ph type="sldNum" sz="quarter" idx="12"/>
          </p:nvPr>
        </p:nvSpPr>
        <p:spPr/>
        <p:txBody>
          <a:bodyPr/>
          <a:lstStyle>
            <a:lvl1pPr>
              <a:defRPr/>
            </a:lvl1pPr>
          </a:lstStyle>
          <a:p>
            <a:pPr>
              <a:defRPr/>
            </a:pPr>
            <a:fld id="{F65450CF-9263-9D4D-9607-88319EABC2EB}" type="slidenum">
              <a:rPr lang="en-US"/>
              <a:pPr>
                <a:defRPr/>
              </a:pPr>
              <a:t>‹#›</a:t>
            </a:fld>
            <a:endParaRPr lang="en-US"/>
          </a:p>
        </p:txBody>
      </p:sp>
    </p:spTree>
    <p:extLst>
      <p:ext uri="{BB962C8B-B14F-4D97-AF65-F5344CB8AC3E}">
        <p14:creationId xmlns:p14="http://schemas.microsoft.com/office/powerpoint/2010/main" val="937790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B390D-9D46-CEDD-3FDA-7AD2025A9516}"/>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E77E2CD-1782-44FC-B942-5D55C1A31A8E}" type="datetime1">
              <a:rPr lang="en-US" smtClean="0"/>
              <a:t>6/16/2026</a:t>
            </a:fld>
            <a:endParaRPr lang="en-US"/>
          </a:p>
        </p:txBody>
      </p:sp>
      <p:sp>
        <p:nvSpPr>
          <p:cNvPr id="5" name="Footer Placeholder 4">
            <a:extLst>
              <a:ext uri="{FF2B5EF4-FFF2-40B4-BE49-F238E27FC236}">
                <a16:creationId xmlns:a16="http://schemas.microsoft.com/office/drawing/2014/main" id="{E2D538C1-1936-7D8F-3304-17085B7EE297}"/>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a:extLst>
              <a:ext uri="{FF2B5EF4-FFF2-40B4-BE49-F238E27FC236}">
                <a16:creationId xmlns:a16="http://schemas.microsoft.com/office/drawing/2014/main" id="{8E3EE1CD-98FA-8935-3BB2-A15D3AEF7716}"/>
              </a:ext>
            </a:extLst>
          </p:cNvPr>
          <p:cNvSpPr>
            <a:spLocks noGrp="1"/>
          </p:cNvSpPr>
          <p:nvPr>
            <p:ph type="sldNum" sz="quarter" idx="12"/>
          </p:nvPr>
        </p:nvSpPr>
        <p:spPr/>
        <p:txBody>
          <a:bodyPr/>
          <a:lstStyle>
            <a:lvl1pPr>
              <a:defRPr/>
            </a:lvl1pPr>
          </a:lstStyle>
          <a:p>
            <a:pPr>
              <a:defRPr/>
            </a:pPr>
            <a:fld id="{EC560AD8-1D39-A144-9FBE-D6E37AAD5AA6}" type="slidenum">
              <a:rPr lang="en-US"/>
              <a:pPr>
                <a:defRPr/>
              </a:pPr>
              <a:t>‹#›</a:t>
            </a:fld>
            <a:endParaRPr lang="en-US"/>
          </a:p>
        </p:txBody>
      </p:sp>
    </p:spTree>
    <p:extLst>
      <p:ext uri="{BB962C8B-B14F-4D97-AF65-F5344CB8AC3E}">
        <p14:creationId xmlns:p14="http://schemas.microsoft.com/office/powerpoint/2010/main" val="959633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AB4C42-6C63-B40C-CDBF-2A19AB3481C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B3F1FC9-A897-4CF2-8AB0-18233D0FF34A}" type="datetime1">
              <a:rPr lang="en-US" smtClean="0"/>
              <a:t>6/16/2026</a:t>
            </a:fld>
            <a:endParaRPr lang="en-US"/>
          </a:p>
        </p:txBody>
      </p:sp>
      <p:sp>
        <p:nvSpPr>
          <p:cNvPr id="5" name="Footer Placeholder 4">
            <a:extLst>
              <a:ext uri="{FF2B5EF4-FFF2-40B4-BE49-F238E27FC236}">
                <a16:creationId xmlns:a16="http://schemas.microsoft.com/office/drawing/2014/main" id="{D9DFDE0E-EEB1-6C37-287E-4BE8B017257A}"/>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a:extLst>
              <a:ext uri="{FF2B5EF4-FFF2-40B4-BE49-F238E27FC236}">
                <a16:creationId xmlns:a16="http://schemas.microsoft.com/office/drawing/2014/main" id="{D576D732-3345-F3BE-BE47-1FA224C375C4}"/>
              </a:ext>
            </a:extLst>
          </p:cNvPr>
          <p:cNvSpPr>
            <a:spLocks noGrp="1"/>
          </p:cNvSpPr>
          <p:nvPr>
            <p:ph type="sldNum" sz="quarter" idx="12"/>
          </p:nvPr>
        </p:nvSpPr>
        <p:spPr/>
        <p:txBody>
          <a:bodyPr/>
          <a:lstStyle>
            <a:lvl1pPr>
              <a:defRPr/>
            </a:lvl1pPr>
          </a:lstStyle>
          <a:p>
            <a:pPr>
              <a:defRPr/>
            </a:pPr>
            <a:fld id="{0658AA1C-88D4-2146-B33D-1B58933B2E53}" type="slidenum">
              <a:rPr lang="en-US"/>
              <a:pPr>
                <a:defRPr/>
              </a:pPr>
              <a:t>‹#›</a:t>
            </a:fld>
            <a:endParaRPr lang="en-US"/>
          </a:p>
        </p:txBody>
      </p:sp>
    </p:spTree>
    <p:extLst>
      <p:ext uri="{BB962C8B-B14F-4D97-AF65-F5344CB8AC3E}">
        <p14:creationId xmlns:p14="http://schemas.microsoft.com/office/powerpoint/2010/main" val="546109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4BA649-F9FA-8442-D93E-B5724A1677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426BCC-8B37-A44F-D4FB-53899B1E97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657A07-5535-834D-8D08-00E6D9D8A6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A33426-C2AD-4098-BEAD-DCB47294204B}" type="datetime1">
              <a:rPr lang="en-US" smtClean="0"/>
              <a:t>6/16/2026</a:t>
            </a:fld>
            <a:endParaRPr lang="en-US"/>
          </a:p>
        </p:txBody>
      </p:sp>
      <p:sp>
        <p:nvSpPr>
          <p:cNvPr id="5" name="Footer Placeholder 4">
            <a:extLst>
              <a:ext uri="{FF2B5EF4-FFF2-40B4-BE49-F238E27FC236}">
                <a16:creationId xmlns:a16="http://schemas.microsoft.com/office/drawing/2014/main" id="{E7D04C1F-BD3C-6C35-2B1F-106E71B368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3358763-6D1F-DB13-37F3-2CDDF92B92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95E8E7-1987-4E92-A920-D9ACDAE1A97E}" type="slidenum">
              <a:rPr lang="en-US" smtClean="0"/>
              <a:t>‹#›</a:t>
            </a:fld>
            <a:endParaRPr lang="en-US"/>
          </a:p>
        </p:txBody>
      </p:sp>
    </p:spTree>
    <p:extLst>
      <p:ext uri="{BB962C8B-B14F-4D97-AF65-F5344CB8AC3E}">
        <p14:creationId xmlns:p14="http://schemas.microsoft.com/office/powerpoint/2010/main" val="3318986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3C142E4-2DB2-2297-FCE2-D441700A2216}"/>
              </a:ext>
            </a:extLst>
          </p:cNvPr>
          <p:cNvSpPr>
            <a:spLocks noGrp="1" noChangeArrowheads="1"/>
          </p:cNvSpPr>
          <p:nvPr>
            <p:ph type="title"/>
          </p:nvPr>
        </p:nvSpPr>
        <p:spPr bwMode="auto">
          <a:xfrm>
            <a:off x="838200" y="0"/>
            <a:ext cx="7082642"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2FA1BDD8-1BD6-E443-F4F8-7823595164F1}"/>
              </a:ext>
            </a:extLst>
          </p:cNvPr>
          <p:cNvSpPr>
            <a:spLocks noGrp="1" noChangeArrowheads="1"/>
          </p:cNvSpPr>
          <p:nvPr>
            <p:ph type="body" idx="1"/>
          </p:nvPr>
        </p:nvSpPr>
        <p:spPr bwMode="auto">
          <a:xfrm>
            <a:off x="838200" y="1825625"/>
            <a:ext cx="10515600"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942C5769-4749-F9D9-66A7-A9CF339E7DC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rgbClr val="1A5085"/>
                </a:solidFill>
                <a:latin typeface="+mn-lt"/>
              </a:defRPr>
            </a:lvl1pPr>
          </a:lstStyle>
          <a:p>
            <a:pPr>
              <a:defRPr/>
            </a:pPr>
            <a:fld id="{5F36A7E9-5060-964F-BC8F-C9E470362C22}" type="slidenum">
              <a:rPr lang="en-US" smtClean="0"/>
              <a:pPr>
                <a:defRPr/>
              </a:pPr>
              <a:t>‹#›</a:t>
            </a:fld>
            <a:endParaRPr lang="en-US"/>
          </a:p>
        </p:txBody>
      </p:sp>
    </p:spTree>
    <p:extLst>
      <p:ext uri="{BB962C8B-B14F-4D97-AF65-F5344CB8AC3E}">
        <p14:creationId xmlns:p14="http://schemas.microsoft.com/office/powerpoint/2010/main" val="1632732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fontAlgn="base">
        <a:lnSpc>
          <a:spcPct val="90000"/>
        </a:lnSpc>
        <a:spcBef>
          <a:spcPct val="0"/>
        </a:spcBef>
        <a:spcAft>
          <a:spcPct val="0"/>
        </a:spcAft>
        <a:defRPr sz="3600" kern="1200">
          <a:solidFill>
            <a:schemeClr val="bg1"/>
          </a:solidFill>
          <a:latin typeface="Arial Narrow" panose="020B0604020202020204" pitchFamily="34" charset="0"/>
          <a:ea typeface="Arial Narrow" panose="020B0604020202020204" pitchFamily="34" charset="0"/>
          <a:cs typeface="Arial Narrow" panose="020B0604020202020204" pitchFamily="34" charset="0"/>
        </a:defRPr>
      </a:lvl1pPr>
      <a:lvl2pPr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2pPr>
      <a:lvl3pPr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3pPr>
      <a:lvl4pPr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4pPr>
      <a:lvl5pPr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5pPr>
      <a:lvl6pPr marL="457200"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6pPr>
      <a:lvl7pPr marL="914400"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7pPr>
      <a:lvl8pPr marL="1371600"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8pPr>
      <a:lvl9pPr marL="1828800" algn="l" rtl="0" fontAlgn="base">
        <a:lnSpc>
          <a:spcPct val="90000"/>
        </a:lnSpc>
        <a:spcBef>
          <a:spcPct val="0"/>
        </a:spcBef>
        <a:spcAft>
          <a:spcPct val="0"/>
        </a:spcAft>
        <a:defRPr sz="4400">
          <a:solidFill>
            <a:srgbClr val="0A75BC"/>
          </a:solidFill>
          <a:latin typeface="Arial Narrow" panose="020B0604020202020204" pitchFamily="34" charset="0"/>
          <a:ea typeface="Arial Narrow" panose="020B0604020202020204" pitchFamily="34" charset="0"/>
          <a:cs typeface="Arial Narrow" panose="020B0604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OUI.RESEA@dol.gov"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5.xml"/><Relationship Id="rId7" Type="http://schemas.openxmlformats.org/officeDocument/2006/relationships/hyperlink" Target="https://rc.workforcegps.org/resources/2019/07/30/17/32/RESEA_Evaluation_Evidence_Resources" TargetMode="External"/><Relationship Id="rId2" Type="http://schemas.openxmlformats.org/officeDocument/2006/relationships/hyperlink" Target="https://clear.dol.gov/" TargetMode="External"/><Relationship Id="rId1" Type="http://schemas.openxmlformats.org/officeDocument/2006/relationships/slideLayout" Target="../slideLayouts/slideLayout1.xml"/><Relationship Id="rId6" Type="http://schemas.openxmlformats.org/officeDocument/2006/relationships/hyperlink" Target="https://d2leuf3vilid4d.cloudfront.net/-/media/824090A8134B48BAB826F33192E8321C.ashx?rev=326DBFA51AB6797D857F9B6189E60B1E" TargetMode="External"/><Relationship Id="rId5" Type="http://schemas.openxmlformats.org/officeDocument/2006/relationships/hyperlink" Target="https://www.dol.gov/agencies/eta/advisories/training-and-employment-guidance-letter-no-06-19" TargetMode="External"/><Relationship Id="rId10" Type="http://schemas.openxmlformats.org/officeDocument/2006/relationships/hyperlink" Target="mailto:ChiefEvaluationOffice@dol.gov" TargetMode="External"/><Relationship Id="rId4" Type="http://schemas.openxmlformats.org/officeDocument/2006/relationships/hyperlink" Target="https://www.dol.gov/agencies/eta/advisories/unemployment-insurance-program-letter-no-01-20" TargetMode="External"/><Relationship Id="rId9" Type="http://schemas.openxmlformats.org/officeDocument/2006/relationships/hyperlink" Target="mailto:RESEA@abtglobal.co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clear.dol.gov/reemployment-services-and-eligibility-assessments-resea" TargetMode="External"/><Relationship Id="rId2" Type="http://schemas.openxmlformats.org/officeDocument/2006/relationships/hyperlink" Target="https://clear.dol.gov/" TargetMode="External"/><Relationship Id="rId1" Type="http://schemas.openxmlformats.org/officeDocument/2006/relationships/slideLayout" Target="../slideLayouts/slideLayout1.xml"/><Relationship Id="rId6" Type="http://schemas.openxmlformats.org/officeDocument/2006/relationships/hyperlink" Target="mailto:ChiefEvaluationOffice@dol.gov" TargetMode="External"/><Relationship Id="rId5" Type="http://schemas.openxmlformats.org/officeDocument/2006/relationships/hyperlink" Target="mailto:RESEA@abtglobal.com"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hyperlink" Target="https://rc.workforcegps.org/resources/2016/10/03/06/29/RESEA" TargetMode="External"/><Relationship Id="rId3" Type="http://schemas.openxmlformats.org/officeDocument/2006/relationships/slide" Target="slide8.xml"/><Relationship Id="rId7" Type="http://schemas.openxmlformats.org/officeDocument/2006/relationships/hyperlink" Target="https://rc.workforcegps.org/resources/2019/07/30/17/32/RESEA_Evaluation_Evidence_Resources" TargetMode="External"/><Relationship Id="rId2"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hyperlink" Target="https://d2leuf3vilid4d.cloudfront.net/-/media/5B7F89942B6D452A89C5103E1F7DDF35.ashx?rev=DA6BAF8544FFCC0602D145C974033CBE" TargetMode="External"/><Relationship Id="rId11" Type="http://schemas.openxmlformats.org/officeDocument/2006/relationships/hyperlink" Target="mailto:ChiefEvaluationOffice@dol.gov" TargetMode="External"/><Relationship Id="rId5" Type="http://schemas.openxmlformats.org/officeDocument/2006/relationships/slide" Target="slide5.xml"/><Relationship Id="rId10" Type="http://schemas.openxmlformats.org/officeDocument/2006/relationships/hyperlink" Target="mailto:RESEA@abtglobal.com" TargetMode="External"/><Relationship Id="rId4" Type="http://schemas.openxmlformats.org/officeDocument/2006/relationships/hyperlink" Target="https://clear.dol.gov/" TargetMode="Externa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hyperlink" Target="https://clear.dol.gov/" TargetMode="External"/><Relationship Id="rId1" Type="http://schemas.openxmlformats.org/officeDocument/2006/relationships/slideLayout" Target="../slideLayouts/slideLayout1.xml"/><Relationship Id="rId5" Type="http://schemas.openxmlformats.org/officeDocument/2006/relationships/hyperlink" Target="mailto:ChiefEvaluationOffice@dol.gov" TargetMode="External"/><Relationship Id="rId4" Type="http://schemas.openxmlformats.org/officeDocument/2006/relationships/hyperlink" Target="mailto:RESEA@abtglobal.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clear.dol.gov/" TargetMode="External"/><Relationship Id="rId3" Type="http://schemas.openxmlformats.org/officeDocument/2006/relationships/hyperlink" Target="https://www.dol.gov/agencies/eta/advisories/unemployment-insurance-program-letter-no-01-20" TargetMode="External"/><Relationship Id="rId7" Type="http://schemas.openxmlformats.org/officeDocument/2006/relationships/hyperlink" Target="https://www.workforcegps.org/events/2019/05/07/13/07/What-Evaluation-Designs-Are-Right-For-My-State" TargetMode="External"/><Relationship Id="rId12" Type="http://schemas.openxmlformats.org/officeDocument/2006/relationships/hyperlink" Target="mailto:ChiefEvaluationOffice@dol.gov" TargetMode="External"/><Relationship Id="rId2" Type="http://schemas.openxmlformats.org/officeDocument/2006/relationships/hyperlink" Target="https://www.dol.gov/sites/dolgov/files/ETA/advisories/UIPL/2024/UIPL%2008-24/Attachment%20VI%20%28Accessible%20PDF%29.pdf" TargetMode="External"/><Relationship Id="rId1" Type="http://schemas.openxmlformats.org/officeDocument/2006/relationships/slideLayout" Target="../slideLayouts/slideLayout1.xml"/><Relationship Id="rId6" Type="http://schemas.openxmlformats.org/officeDocument/2006/relationships/hyperlink" Target="https://rc.workforcegps.org/resources/2016/10/03/06/29/~/link.aspx?_id=472F42AAE3FD4A159CBCC374AAA36CCB&amp;_z=z" TargetMode="External"/><Relationship Id="rId11" Type="http://schemas.openxmlformats.org/officeDocument/2006/relationships/hyperlink" Target="mailto:RESEA@abtglobal.com" TargetMode="External"/><Relationship Id="rId5" Type="http://schemas.openxmlformats.org/officeDocument/2006/relationships/hyperlink" Target="https://rc.workforcegps.org/resources/2024/02/05/17/42/RESEA_Webinars_and_Webcasts" TargetMode="External"/><Relationship Id="rId10" Type="http://schemas.openxmlformats.org/officeDocument/2006/relationships/image" Target="../media/image12.png"/><Relationship Id="rId4" Type="http://schemas.openxmlformats.org/officeDocument/2006/relationships/hyperlink" Target="https://www.dol.gov/agencies/eta/advisories/training-and-employment-guidance-letter-no-06-19" TargetMode="External"/><Relationship Id="rId9" Type="http://schemas.openxmlformats.org/officeDocument/2006/relationships/slide" Target="slide5.xml"/></Relationships>
</file>

<file path=ppt/slides/_rels/slide13.xml.rels><?xml version="1.0" encoding="UTF-8" standalone="yes"?>
<Relationships xmlns="http://schemas.openxmlformats.org/package/2006/relationships"><Relationship Id="rId3" Type="http://schemas.openxmlformats.org/officeDocument/2006/relationships/hyperlink" Target="https://rc.workforcegps.org/resources/2016/10/03/06/29/~/link.aspx?_id=472F42AAE3FD4A159CBCC374AAA36CCB&amp;_z=z" TargetMode="External"/><Relationship Id="rId2" Type="http://schemas.openxmlformats.org/officeDocument/2006/relationships/hyperlink" Target="https://rc.workforcegps.org/resources/2024/02/05/17/42/RESEA_Webinars_and_Webcasts" TargetMode="Externa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slide" Target="slide1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rc.workforcegps.org/resources/2016/10/03/06/29/~/link.aspx?_id=472F42AAE3FD4A159CBCC374AAA36CCB&amp;_z=z"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hyperlink" Target="mailto:RESEA@abtglobal.com" TargetMode="External"/><Relationship Id="rId3" Type="http://schemas.openxmlformats.org/officeDocument/2006/relationships/hyperlink" Target="https://www.dol.gov/agencies/eta/advisories/training-and-employment-guidance-letter-no-06-19" TargetMode="External"/><Relationship Id="rId7" Type="http://schemas.openxmlformats.org/officeDocument/2006/relationships/image" Target="../media/image16.png"/><Relationship Id="rId2" Type="http://schemas.openxmlformats.org/officeDocument/2006/relationships/hyperlink" Target="https://www.dol.gov/agencies/eta/advisories/unemployment-insurance-program-letter-no-01-20" TargetMode="Externa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clear.dol.gov/" TargetMode="External"/><Relationship Id="rId4" Type="http://schemas.openxmlformats.org/officeDocument/2006/relationships/hyperlink" Target="https://www.workforcegps.org/events/2019/10/22/15/22/RESEA-Overview-of-Evaluation-and-Evidence-Requirements" TargetMode="External"/><Relationship Id="rId9" Type="http://schemas.openxmlformats.org/officeDocument/2006/relationships/hyperlink" Target="mailto:ChiefEvaluationOffice@dol.gov"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d2leuf3vilid4d.cloudfront.net/-/media/1C7899033C3A4503B30ECC81F2759FE7.ashx?rev=33384FF26D9D782A56CF13E57A19E701" TargetMode="External"/><Relationship Id="rId13" Type="http://schemas.openxmlformats.org/officeDocument/2006/relationships/hyperlink" Target="https://clear.dol.gov/" TargetMode="External"/><Relationship Id="rId3" Type="http://schemas.openxmlformats.org/officeDocument/2006/relationships/hyperlink" Target="http://www.workforcegps.org/" TargetMode="External"/><Relationship Id="rId7" Type="http://schemas.openxmlformats.org/officeDocument/2006/relationships/hyperlink" Target="https://www.workforcegps.org/events/2019/04/17/16/43/Evaluating-RESEA-How-Does-it-Help-My-State-and-Where-Do-We-Start" TargetMode="External"/><Relationship Id="rId12" Type="http://schemas.openxmlformats.org/officeDocument/2006/relationships/hyperlink" Target="https://d2leuf3vilid4d.cloudfront.net/-/media/5B7F89942B6D452A89C5103E1F7DDF35.ashx?rev=DA6BAF8544FFCC0602D145C974033CBE" TargetMode="External"/><Relationship Id="rId2" Type="http://schemas.openxmlformats.org/officeDocument/2006/relationships/hyperlink" Target="https://rc.workforcegps.org/resources/2019/07/30/17/32/RESEA_Evaluation_Evidence_Resources" TargetMode="External"/><Relationship Id="rId1" Type="http://schemas.openxmlformats.org/officeDocument/2006/relationships/slideLayout" Target="../slideLayouts/slideLayout1.xml"/><Relationship Id="rId6" Type="http://schemas.openxmlformats.org/officeDocument/2006/relationships/hyperlink" Target="https://rc.workforcegps.org/resources/2024/02/05/17/42/RESEA_Webinars_and_Webcasts" TargetMode="External"/><Relationship Id="rId11" Type="http://schemas.openxmlformats.org/officeDocument/2006/relationships/hyperlink" Target="https://d2leuf3vilid4d.cloudfront.net/-/media/ABEBD2E7687C41448E2B71848181689F.ashx?rev=6811612A4265CFFE36EF90C49A9853CF" TargetMode="External"/><Relationship Id="rId5" Type="http://schemas.openxmlformats.org/officeDocument/2006/relationships/hyperlink" Target="https://d2leuf3vilid4d.cloudfront.net/-/media/C0761942FD8B4563A2C34ACF3E2EF00C.ashx?rev=7126382C944BA06D91E113C4D59EB54F" TargetMode="External"/><Relationship Id="rId15" Type="http://schemas.openxmlformats.org/officeDocument/2006/relationships/hyperlink" Target="mailto:ChiefEvaluationOffice@dol.gov" TargetMode="External"/><Relationship Id="rId10" Type="http://schemas.openxmlformats.org/officeDocument/2006/relationships/hyperlink" Target="https://d2leuf3vilid4d.cloudfront.net/-/media/64258858879A4D3B80D61272042DEC36.ashx?rev=40870626B4C523610A3D2CD7576A4066" TargetMode="External"/><Relationship Id="rId4" Type="http://schemas.openxmlformats.org/officeDocument/2006/relationships/hyperlink" Target="https://d2leuf3vilid4d.cloudfront.net/-/media/0CA5268944284F3DB41E6DC92A313C2E.ashx?rev=12CE61A8975C28F1A9FBBADDF5F035F1" TargetMode="External"/><Relationship Id="rId9" Type="http://schemas.openxmlformats.org/officeDocument/2006/relationships/hyperlink" Target="https://d2leuf3vilid4d.cloudfront.net/-/media/B32DBF915E34436183B33D7EFF3734D3.ashx?rev=0CBC5BF351134631574499B348B39BA4" TargetMode="External"/><Relationship Id="rId14" Type="http://schemas.openxmlformats.org/officeDocument/2006/relationships/hyperlink" Target="mailto:RESEA@abtglob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5559A10E-83FA-6804-BFD9-43F191852BD7}"/>
              </a:ext>
            </a:extLst>
          </p:cNvPr>
          <p:cNvSpPr>
            <a:spLocks noGrp="1" noChangeArrowheads="1"/>
          </p:cNvSpPr>
          <p:nvPr>
            <p:ph type="ctrTitle"/>
          </p:nvPr>
        </p:nvSpPr>
        <p:spPr>
          <a:xfrm>
            <a:off x="416588" y="1173163"/>
            <a:ext cx="5795159" cy="1965325"/>
          </a:xfrm>
        </p:spPr>
        <p:txBody>
          <a:bodyPr/>
          <a:lstStyle/>
          <a:p>
            <a:r>
              <a:rPr lang="en-US" sz="4800" dirty="0"/>
              <a:t>RESEA State Plans:</a:t>
            </a:r>
            <a:endParaRPr lang="en-US" altLang="en-US" sz="4800" dirty="0"/>
          </a:p>
        </p:txBody>
      </p:sp>
      <p:sp>
        <p:nvSpPr>
          <p:cNvPr id="13314" name="Subtitle 2">
            <a:extLst>
              <a:ext uri="{FF2B5EF4-FFF2-40B4-BE49-F238E27FC236}">
                <a16:creationId xmlns:a16="http://schemas.microsoft.com/office/drawing/2014/main" id="{C2CFCED2-A7C1-3C56-0EA1-6253C00D2454}"/>
              </a:ext>
            </a:extLst>
          </p:cNvPr>
          <p:cNvSpPr>
            <a:spLocks noGrp="1" noChangeArrowheads="1"/>
          </p:cNvSpPr>
          <p:nvPr>
            <p:ph type="subTitle" idx="1"/>
          </p:nvPr>
        </p:nvSpPr>
        <p:spPr>
          <a:xfrm>
            <a:off x="416588" y="3429000"/>
            <a:ext cx="5795159" cy="784225"/>
          </a:xfrm>
        </p:spPr>
        <p:txBody>
          <a:bodyPr/>
          <a:lstStyle/>
          <a:p>
            <a:r>
              <a:rPr lang="en-US" dirty="0"/>
              <a:t>Tips on Completing Element 22: Evidence-Based Standards and Evaluation Requirements</a:t>
            </a:r>
          </a:p>
          <a:p>
            <a:r>
              <a:rPr lang="en-US" altLang="en-US" dirty="0">
                <a:solidFill>
                  <a:srgbClr val="0276BD"/>
                </a:solidFill>
              </a:rPr>
              <a:t>Last Updated May 2026</a:t>
            </a:r>
          </a:p>
        </p:txBody>
      </p:sp>
      <p:pic>
        <p:nvPicPr>
          <p:cNvPr id="3" name="Picture 2">
            <a:extLst>
              <a:ext uri="{FF2B5EF4-FFF2-40B4-BE49-F238E27FC236}">
                <a16:creationId xmlns:a16="http://schemas.microsoft.com/office/drawing/2014/main" id="{61F8C869-3435-EA3B-B826-5F2AF167A33C}"/>
              </a:ext>
            </a:extLst>
          </p:cNvPr>
          <p:cNvPicPr>
            <a:picLocks noChangeAspect="1"/>
          </p:cNvPicPr>
          <p:nvPr/>
        </p:nvPicPr>
        <p:blipFill>
          <a:blip r:embed="rId2"/>
          <a:stretch>
            <a:fillRect/>
          </a:stretch>
        </p:blipFill>
        <p:spPr>
          <a:xfrm>
            <a:off x="504063" y="5224462"/>
            <a:ext cx="3124200" cy="5429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7A92C3-8CF4-E060-DCAE-C7C6413B802C}"/>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A7CEC2C-AB0C-C77D-A4CC-EC7B7206EB3D}"/>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Overview</a:t>
            </a:r>
          </a:p>
        </p:txBody>
      </p:sp>
      <p:sp>
        <p:nvSpPr>
          <p:cNvPr id="9" name="Rectangle 8">
            <a:extLst>
              <a:ext uri="{FF2B5EF4-FFF2-40B4-BE49-F238E27FC236}">
                <a16:creationId xmlns:a16="http://schemas.microsoft.com/office/drawing/2014/main" id="{4C81324D-0DA8-4843-68AD-9A1B69B38FE1}"/>
              </a:ext>
            </a:extLst>
          </p:cNvPr>
          <p:cNvSpPr/>
          <p:nvPr/>
        </p:nvSpPr>
        <p:spPr>
          <a:xfrm>
            <a:off x="6572577" y="1358844"/>
            <a:ext cx="5440680" cy="4140312"/>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Page 1</a:t>
            </a:r>
          </a:p>
        </p:txBody>
      </p:sp>
      <p:pic>
        <p:nvPicPr>
          <p:cNvPr id="10" name="Content Placeholder 13">
            <a:extLst>
              <a:ext uri="{FF2B5EF4-FFF2-40B4-BE49-F238E27FC236}">
                <a16:creationId xmlns:a16="http://schemas.microsoft.com/office/drawing/2014/main" id="{49C5E91B-ED02-BC75-1A05-7CBA04042BDC}"/>
              </a:ext>
            </a:extLst>
          </p:cNvPr>
          <p:cNvPicPr>
            <a:picLocks noChangeAspect="1"/>
          </p:cNvPicPr>
          <p:nvPr/>
        </p:nvPicPr>
        <p:blipFill>
          <a:blip r:embed="rId3"/>
          <a:stretch>
            <a:fillRect/>
          </a:stretch>
        </p:blipFill>
        <p:spPr>
          <a:xfrm>
            <a:off x="6702117" y="1508006"/>
            <a:ext cx="5181600" cy="3466109"/>
          </a:xfrm>
          <a:prstGeom prst="rect">
            <a:avLst/>
          </a:prstGeom>
          <a:ln>
            <a:solidFill>
              <a:srgbClr val="1D2A5A"/>
            </a:solidFill>
          </a:ln>
        </p:spPr>
      </p:pic>
      <p:sp>
        <p:nvSpPr>
          <p:cNvPr id="11" name="Rectangle: Rounded Corners 10">
            <a:extLst>
              <a:ext uri="{FF2B5EF4-FFF2-40B4-BE49-F238E27FC236}">
                <a16:creationId xmlns:a16="http://schemas.microsoft.com/office/drawing/2014/main" id="{A749CDEB-0357-ADB8-26F3-FE3E814328FE}"/>
              </a:ext>
            </a:extLst>
          </p:cNvPr>
          <p:cNvSpPr/>
          <p:nvPr/>
        </p:nvSpPr>
        <p:spPr>
          <a:xfrm>
            <a:off x="308283" y="1198220"/>
            <a:ext cx="5822302" cy="116632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The purpose of this plain language tool is to assist  states in completing Elements 22a to 22g of the RESEA state plan template.</a:t>
            </a:r>
          </a:p>
        </p:txBody>
      </p:sp>
      <p:sp>
        <p:nvSpPr>
          <p:cNvPr id="12" name="Rectangle: Rounded Corners 11">
            <a:extLst>
              <a:ext uri="{FF2B5EF4-FFF2-40B4-BE49-F238E27FC236}">
                <a16:creationId xmlns:a16="http://schemas.microsoft.com/office/drawing/2014/main" id="{55ECCFD0-D966-D713-E90D-F88A23F65164}"/>
              </a:ext>
            </a:extLst>
          </p:cNvPr>
          <p:cNvSpPr/>
          <p:nvPr/>
        </p:nvSpPr>
        <p:spPr>
          <a:xfrm>
            <a:off x="308283" y="2845837"/>
            <a:ext cx="5822302" cy="116632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dirty="0">
                <a:solidFill>
                  <a:schemeClr val="bg1"/>
                </a:solidFill>
              </a:rPr>
              <a:t>Helpful links to evaluation technical assistance and related resources are included on the </a:t>
            </a:r>
            <a:r>
              <a:rPr lang="en-US" b="1" dirty="0">
                <a:solidFill>
                  <a:schemeClr val="tx2">
                    <a:lumMod val="25000"/>
                    <a:lumOff val="75000"/>
                  </a:schemeClr>
                </a:solidFill>
                <a:hlinkClick r:id="rId4" action="ppaction://hlinksldjump">
                  <a:extLst>
                    <a:ext uri="{A12FA001-AC4F-418D-AE19-62706E023703}">
                      <ahyp:hlinkClr xmlns:ahyp="http://schemas.microsoft.com/office/drawing/2018/hyperlinkcolor" val="tx"/>
                    </a:ext>
                  </a:extLst>
                </a:hlinkClick>
              </a:rPr>
              <a:t>last page </a:t>
            </a:r>
            <a:r>
              <a:rPr lang="en-US" dirty="0">
                <a:solidFill>
                  <a:schemeClr val="bg1"/>
                </a:solidFill>
              </a:rPr>
              <a:t>of this document. </a:t>
            </a:r>
          </a:p>
        </p:txBody>
      </p:sp>
      <p:sp>
        <p:nvSpPr>
          <p:cNvPr id="13" name="Rectangle: Rounded Corners 12">
            <a:extLst>
              <a:ext uri="{FF2B5EF4-FFF2-40B4-BE49-F238E27FC236}">
                <a16:creationId xmlns:a16="http://schemas.microsoft.com/office/drawing/2014/main" id="{ED243BE1-4715-3C1D-0BEC-92F80F76CD6F}"/>
              </a:ext>
            </a:extLst>
          </p:cNvPr>
          <p:cNvSpPr/>
          <p:nvPr/>
        </p:nvSpPr>
        <p:spPr>
          <a:xfrm>
            <a:off x="308283" y="4493454"/>
            <a:ext cx="5822302" cy="116632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b="1" dirty="0">
                <a:solidFill>
                  <a:srgbClr val="EC814B"/>
                </a:solidFill>
              </a:rPr>
              <a:t>For more help </a:t>
            </a:r>
            <a:r>
              <a:rPr lang="en-US" dirty="0">
                <a:solidFill>
                  <a:schemeClr val="bg1"/>
                </a:solidFill>
              </a:rPr>
              <a:t>with your RESEA state plan, please contact your Employment and Training Administration (ETA) Regional Office. </a:t>
            </a:r>
          </a:p>
        </p:txBody>
      </p:sp>
      <p:cxnSp>
        <p:nvCxnSpPr>
          <p:cNvPr id="14" name="Straight Arrow Connector 13">
            <a:extLst>
              <a:ext uri="{FF2B5EF4-FFF2-40B4-BE49-F238E27FC236}">
                <a16:creationId xmlns:a16="http://schemas.microsoft.com/office/drawing/2014/main" id="{FF3B2CC2-ADB4-3CEA-CE93-71D72F2FF6F7}"/>
              </a:ext>
            </a:extLst>
          </p:cNvPr>
          <p:cNvCxnSpPr>
            <a:cxnSpLocks/>
          </p:cNvCxnSpPr>
          <p:nvPr/>
        </p:nvCxnSpPr>
        <p:spPr>
          <a:xfrm>
            <a:off x="2587752" y="2120155"/>
            <a:ext cx="3984825"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16" name="Slide Number Placeholder 15">
            <a:extLst>
              <a:ext uri="{FF2B5EF4-FFF2-40B4-BE49-F238E27FC236}">
                <a16:creationId xmlns:a16="http://schemas.microsoft.com/office/drawing/2014/main" id="{6B84DCFB-DE6E-512C-F5DB-BDF709624574}"/>
              </a:ext>
            </a:extLst>
          </p:cNvPr>
          <p:cNvSpPr>
            <a:spLocks noGrp="1"/>
          </p:cNvSpPr>
          <p:nvPr>
            <p:ph type="sldNum" sz="quarter" idx="12"/>
          </p:nvPr>
        </p:nvSpPr>
        <p:spPr/>
        <p:txBody>
          <a:bodyPr/>
          <a:lstStyle/>
          <a:p>
            <a:fld id="{5495E8E7-1987-4E92-A920-D9ACDAE1A97E}" type="slidenum">
              <a:rPr lang="en-US" smtClean="0"/>
              <a:t>2</a:t>
            </a:fld>
            <a:endParaRPr lang="en-US"/>
          </a:p>
        </p:txBody>
      </p:sp>
    </p:spTree>
    <p:extLst>
      <p:ext uri="{BB962C8B-B14F-4D97-AF65-F5344CB8AC3E}">
        <p14:creationId xmlns:p14="http://schemas.microsoft.com/office/powerpoint/2010/main" val="3152203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8E6DB-910C-8859-F662-F0C92B44D3A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B984A57-61DE-07D9-0885-2141BEE583E7}"/>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F1C6030-C58A-E602-1AC6-30783262498F}"/>
              </a:ext>
            </a:extLst>
          </p:cNvPr>
          <p:cNvSpPr txBox="1"/>
          <p:nvPr/>
        </p:nvSpPr>
        <p:spPr>
          <a:xfrm>
            <a:off x="886408" y="106829"/>
            <a:ext cx="6611672"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22a </a:t>
            </a:r>
            <a:r>
              <a:rPr lang="en-US" sz="3600" dirty="0">
                <a:solidFill>
                  <a:srgbClr val="EC814B"/>
                </a:solidFill>
                <a:latin typeface="Arial Narrow" panose="020B0606020202030204" pitchFamily="34" charset="0"/>
              </a:rPr>
              <a:t>(Updated for FY26)</a:t>
            </a:r>
          </a:p>
        </p:txBody>
      </p:sp>
      <p:sp>
        <p:nvSpPr>
          <p:cNvPr id="11" name="Rectangle: Rounded Corners 10">
            <a:extLst>
              <a:ext uri="{FF2B5EF4-FFF2-40B4-BE49-F238E27FC236}">
                <a16:creationId xmlns:a16="http://schemas.microsoft.com/office/drawing/2014/main" id="{F3D7BD06-608E-9071-F685-95B57A336892}"/>
              </a:ext>
            </a:extLst>
          </p:cNvPr>
          <p:cNvSpPr/>
          <p:nvPr/>
        </p:nvSpPr>
        <p:spPr>
          <a:xfrm>
            <a:off x="308283" y="1133034"/>
            <a:ext cx="5693978" cy="2453744"/>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l" defTabSz="800100">
              <a:lnSpc>
                <a:spcPct val="90000"/>
              </a:lnSpc>
              <a:spcBef>
                <a:spcPct val="0"/>
              </a:spcBef>
              <a:spcAft>
                <a:spcPct val="35000"/>
              </a:spcAft>
              <a:buNone/>
            </a:pPr>
            <a:r>
              <a:rPr lang="en-US" sz="1800" b="1" kern="1200" dirty="0"/>
              <a:t>22a.   Evidence-based Standards and Evaluation Requirements </a:t>
            </a:r>
          </a:p>
          <a:p>
            <a:pPr marL="514350" lvl="0" indent="-285750" algn="l" defTabSz="800100">
              <a:lnSpc>
                <a:spcPct val="90000"/>
              </a:lnSpc>
              <a:spcBef>
                <a:spcPct val="0"/>
              </a:spcBef>
              <a:spcAft>
                <a:spcPct val="35000"/>
              </a:spcAft>
              <a:buFontTx/>
              <a:buChar char="-"/>
            </a:pPr>
            <a:r>
              <a:rPr lang="en-US" sz="1800" kern="1200" dirty="0"/>
              <a:t>If “No” to the first question, please include a short explanation of the reason.</a:t>
            </a:r>
            <a:endParaRPr lang="en-US" dirty="0"/>
          </a:p>
          <a:p>
            <a:pPr marL="514350" lvl="0" indent="-285750" algn="l" defTabSz="800100">
              <a:lnSpc>
                <a:spcPct val="90000"/>
              </a:lnSpc>
              <a:spcBef>
                <a:spcPct val="0"/>
              </a:spcBef>
              <a:spcAft>
                <a:spcPct val="35000"/>
              </a:spcAft>
              <a:buFontTx/>
              <a:buChar char="-"/>
            </a:pPr>
            <a:r>
              <a:rPr lang="en-US" dirty="0"/>
              <a:t>Answer “Yes” to the second question if there is any ongoing evaluation of the RESEA program; otherwise answer “No”. </a:t>
            </a:r>
          </a:p>
        </p:txBody>
      </p:sp>
      <p:sp>
        <p:nvSpPr>
          <p:cNvPr id="2" name="Rectangle 1">
            <a:extLst>
              <a:ext uri="{FF2B5EF4-FFF2-40B4-BE49-F238E27FC236}">
                <a16:creationId xmlns:a16="http://schemas.microsoft.com/office/drawing/2014/main" id="{9BE2BB4B-5C47-D879-F952-553ABB392971}"/>
              </a:ext>
            </a:extLst>
          </p:cNvPr>
          <p:cNvSpPr/>
          <p:nvPr/>
        </p:nvSpPr>
        <p:spPr>
          <a:xfrm>
            <a:off x="6473952" y="1107017"/>
            <a:ext cx="5440680" cy="2703623"/>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a:t>
            </a:r>
          </a:p>
          <a:p>
            <a:pPr algn="ctr"/>
            <a:r>
              <a:rPr lang="en-US" i="1" dirty="0">
                <a:solidFill>
                  <a:schemeClr val="tx2"/>
                </a:solidFill>
              </a:rPr>
              <a:t>Element 22a</a:t>
            </a:r>
          </a:p>
        </p:txBody>
      </p:sp>
      <p:cxnSp>
        <p:nvCxnSpPr>
          <p:cNvPr id="6" name="Straight Arrow Connector 5">
            <a:extLst>
              <a:ext uri="{FF2B5EF4-FFF2-40B4-BE49-F238E27FC236}">
                <a16:creationId xmlns:a16="http://schemas.microsoft.com/office/drawing/2014/main" id="{6D655319-6B59-6170-1213-710BAA6A4D1E}"/>
              </a:ext>
            </a:extLst>
          </p:cNvPr>
          <p:cNvCxnSpPr>
            <a:cxnSpLocks/>
          </p:cNvCxnSpPr>
          <p:nvPr/>
        </p:nvCxnSpPr>
        <p:spPr>
          <a:xfrm>
            <a:off x="5748745" y="2877182"/>
            <a:ext cx="733063"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17" name="Slide Number Placeholder 16">
            <a:extLst>
              <a:ext uri="{FF2B5EF4-FFF2-40B4-BE49-F238E27FC236}">
                <a16:creationId xmlns:a16="http://schemas.microsoft.com/office/drawing/2014/main" id="{6D9F6D54-741A-967B-C43F-8B9030DE2E75}"/>
              </a:ext>
            </a:extLst>
          </p:cNvPr>
          <p:cNvSpPr>
            <a:spLocks noGrp="1"/>
          </p:cNvSpPr>
          <p:nvPr>
            <p:ph type="sldNum" sz="quarter" idx="12"/>
          </p:nvPr>
        </p:nvSpPr>
        <p:spPr/>
        <p:txBody>
          <a:bodyPr/>
          <a:lstStyle/>
          <a:p>
            <a:fld id="{5495E8E7-1987-4E92-A920-D9ACDAE1A97E}" type="slidenum">
              <a:rPr lang="en-US" smtClean="0"/>
              <a:t>3</a:t>
            </a:fld>
            <a:endParaRPr lang="en-US"/>
          </a:p>
        </p:txBody>
      </p:sp>
      <p:sp>
        <p:nvSpPr>
          <p:cNvPr id="5" name="Rectangle: Rounded Corners 4">
            <a:extLst>
              <a:ext uri="{FF2B5EF4-FFF2-40B4-BE49-F238E27FC236}">
                <a16:creationId xmlns:a16="http://schemas.microsoft.com/office/drawing/2014/main" id="{D81C8752-5001-26C9-EAF9-768273769E5D}"/>
              </a:ext>
            </a:extLst>
          </p:cNvPr>
          <p:cNvSpPr/>
          <p:nvPr/>
        </p:nvSpPr>
        <p:spPr>
          <a:xfrm>
            <a:off x="308283" y="4059492"/>
            <a:ext cx="4830646" cy="2479420"/>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dirty="0"/>
              <a:t>Consider whether your state is:</a:t>
            </a:r>
          </a:p>
          <a:p>
            <a:pPr marL="342900" indent="-342900">
              <a:spcAft>
                <a:spcPts val="1200"/>
              </a:spcAft>
              <a:buAutoNum type="arabicPeriod"/>
            </a:pPr>
            <a:r>
              <a:rPr lang="en-US" sz="1800" dirty="0"/>
              <a:t>Evaluating the RESEA program as a whole</a:t>
            </a:r>
          </a:p>
          <a:p>
            <a:pPr marL="342900" indent="-342900">
              <a:spcAft>
                <a:spcPts val="1200"/>
              </a:spcAft>
              <a:buAutoNum type="arabicPeriod"/>
            </a:pPr>
            <a:r>
              <a:rPr lang="en-US" dirty="0"/>
              <a:t>Evaluating one or more </a:t>
            </a:r>
            <a:r>
              <a:rPr lang="en-US" sz="1800" dirty="0"/>
              <a:t>component(s) of the RESEA program</a:t>
            </a:r>
          </a:p>
          <a:p>
            <a:pPr marL="342900" indent="-342900">
              <a:spcAft>
                <a:spcPts val="1200"/>
              </a:spcAft>
              <a:buFontTx/>
              <a:buAutoNum type="arabicPeriod"/>
            </a:pPr>
            <a:r>
              <a:rPr lang="en-US" sz="1800" dirty="0"/>
              <a:t>Conducting any other type of RESEA program evaluation</a:t>
            </a:r>
            <a:endParaRPr lang="en-US" sz="1800" b="1" dirty="0"/>
          </a:p>
        </p:txBody>
      </p:sp>
      <p:sp>
        <p:nvSpPr>
          <p:cNvPr id="9" name="Rectangle: Rounded Corners 8">
            <a:extLst>
              <a:ext uri="{FF2B5EF4-FFF2-40B4-BE49-F238E27FC236}">
                <a16:creationId xmlns:a16="http://schemas.microsoft.com/office/drawing/2014/main" id="{B92E8A9A-AC8A-FA93-6DCF-5C194345BFCE}"/>
              </a:ext>
            </a:extLst>
          </p:cNvPr>
          <p:cNvSpPr/>
          <p:nvPr/>
        </p:nvSpPr>
        <p:spPr>
          <a:xfrm>
            <a:off x="6358562" y="4351783"/>
            <a:ext cx="5444250" cy="2369692"/>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800" dirty="0"/>
              <a:t>If </a:t>
            </a:r>
            <a:r>
              <a:rPr lang="en-US" dirty="0"/>
              <a:t>1, 2, or 3 is </a:t>
            </a:r>
            <a:r>
              <a:rPr lang="en-US" sz="1800" dirty="0"/>
              <a:t>true, then check “Yes” on the second question and describe the evaluation efforts in 22</a:t>
            </a:r>
            <a:r>
              <a:rPr lang="en-US" dirty="0"/>
              <a:t>e</a:t>
            </a:r>
            <a:r>
              <a:rPr lang="en-US" sz="1800" dirty="0"/>
              <a:t>. </a:t>
            </a:r>
            <a:br>
              <a:rPr lang="en-US" sz="1800" dirty="0"/>
            </a:br>
            <a:endParaRPr lang="en-US" sz="1800" dirty="0"/>
          </a:p>
          <a:p>
            <a:pPr marL="285750" indent="-285750">
              <a:buFont typeface="Arial" panose="020B0604020202020204" pitchFamily="34" charset="0"/>
              <a:buChar char="•"/>
            </a:pPr>
            <a:r>
              <a:rPr lang="en-US" sz="1800" b="1" dirty="0">
                <a:solidFill>
                  <a:srgbClr val="EC814B"/>
                </a:solidFill>
              </a:rPr>
              <a:t>A response is required. If you have questions on how to respond, reach out to </a:t>
            </a:r>
            <a:r>
              <a:rPr lang="en-US" sz="1800" b="1" dirty="0">
                <a:solidFill>
                  <a:schemeClr val="tx2">
                    <a:lumMod val="25000"/>
                    <a:lumOff val="75000"/>
                  </a:schemeClr>
                </a:solidFill>
                <a:hlinkClick r:id="rId2">
                  <a:extLst>
                    <a:ext uri="{A12FA001-AC4F-418D-AE19-62706E023703}">
                      <ahyp:hlinkClr xmlns:ahyp="http://schemas.microsoft.com/office/drawing/2018/hyperlinkcolor" val="tx"/>
                    </a:ext>
                  </a:extLst>
                </a:hlinkClick>
              </a:rPr>
              <a:t>OUI.RESEA@dol.gov</a:t>
            </a:r>
            <a:r>
              <a:rPr lang="en-US" sz="1800" dirty="0"/>
              <a:t>. </a:t>
            </a:r>
            <a:endParaRPr lang="en-US" sz="1800" b="1" dirty="0"/>
          </a:p>
        </p:txBody>
      </p:sp>
      <p:cxnSp>
        <p:nvCxnSpPr>
          <p:cNvPr id="10" name="Connector: Elbow 9">
            <a:extLst>
              <a:ext uri="{FF2B5EF4-FFF2-40B4-BE49-F238E27FC236}">
                <a16:creationId xmlns:a16="http://schemas.microsoft.com/office/drawing/2014/main" id="{C1197C8A-6706-E462-833A-306D6570EB1D}"/>
              </a:ext>
            </a:extLst>
          </p:cNvPr>
          <p:cNvCxnSpPr/>
          <p:nvPr/>
        </p:nvCxnSpPr>
        <p:spPr>
          <a:xfrm>
            <a:off x="5138929" y="5004920"/>
            <a:ext cx="1219633" cy="877824"/>
          </a:xfrm>
          <a:prstGeom prst="bentConnector3">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0D701FC4-1B09-3B8A-5494-D3194D24DC4E}"/>
              </a:ext>
            </a:extLst>
          </p:cNvPr>
          <p:cNvCxnSpPr>
            <a:cxnSpLocks/>
          </p:cNvCxnSpPr>
          <p:nvPr/>
        </p:nvCxnSpPr>
        <p:spPr>
          <a:xfrm>
            <a:off x="5748745" y="2359906"/>
            <a:ext cx="734574"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pic>
        <p:nvPicPr>
          <p:cNvPr id="16" name="Picture 15">
            <a:extLst>
              <a:ext uri="{FF2B5EF4-FFF2-40B4-BE49-F238E27FC236}">
                <a16:creationId xmlns:a16="http://schemas.microsoft.com/office/drawing/2014/main" id="{075D94A3-6E10-2999-822F-F4968DFB3077}"/>
              </a:ext>
            </a:extLst>
          </p:cNvPr>
          <p:cNvPicPr>
            <a:picLocks noChangeAspect="1"/>
          </p:cNvPicPr>
          <p:nvPr/>
        </p:nvPicPr>
        <p:blipFill>
          <a:blip r:embed="rId3"/>
          <a:stretch>
            <a:fillRect/>
          </a:stretch>
        </p:blipFill>
        <p:spPr>
          <a:xfrm>
            <a:off x="6547797" y="1187516"/>
            <a:ext cx="5303520" cy="1767840"/>
          </a:xfrm>
          <a:prstGeom prst="rect">
            <a:avLst/>
          </a:prstGeom>
          <a:ln w="6350">
            <a:solidFill>
              <a:schemeClr val="tx1"/>
            </a:solidFill>
          </a:ln>
        </p:spPr>
      </p:pic>
    </p:spTree>
    <p:extLst>
      <p:ext uri="{BB962C8B-B14F-4D97-AF65-F5344CB8AC3E}">
        <p14:creationId xmlns:p14="http://schemas.microsoft.com/office/powerpoint/2010/main" val="641906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701DC-F5A7-E272-BA37-633A7B1C634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A4B92CA-B90B-93A9-FD96-4D28EA1ADB9F}"/>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4D70A49-7DED-5FBC-2026-1C757F643074}"/>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22b</a:t>
            </a:r>
          </a:p>
        </p:txBody>
      </p:sp>
      <p:sp>
        <p:nvSpPr>
          <p:cNvPr id="12" name="Rectangle: Rounded Corners 11">
            <a:extLst>
              <a:ext uri="{FF2B5EF4-FFF2-40B4-BE49-F238E27FC236}">
                <a16:creationId xmlns:a16="http://schemas.microsoft.com/office/drawing/2014/main" id="{1CB0C228-01F6-722F-9F32-31525077BCC0}"/>
              </a:ext>
            </a:extLst>
          </p:cNvPr>
          <p:cNvSpPr/>
          <p:nvPr/>
        </p:nvSpPr>
        <p:spPr>
          <a:xfrm>
            <a:off x="406908" y="1107016"/>
            <a:ext cx="5311141" cy="306812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l" defTabSz="800100">
              <a:lnSpc>
                <a:spcPct val="90000"/>
              </a:lnSpc>
              <a:spcBef>
                <a:spcPct val="0"/>
              </a:spcBef>
              <a:spcAft>
                <a:spcPct val="35000"/>
              </a:spcAft>
              <a:buNone/>
            </a:pPr>
            <a:r>
              <a:rPr lang="en-US" sz="1800" b="1" kern="1200" dirty="0"/>
              <a:t>22b. Is your state using interventions that have received a ‘High’ or ‘Moderate’ RESEA causal evidence intervention ratings in CLEAR?</a:t>
            </a:r>
          </a:p>
          <a:p>
            <a:pPr marL="228600" lvl="0" indent="0" algn="l" defTabSz="800100">
              <a:lnSpc>
                <a:spcPct val="90000"/>
              </a:lnSpc>
              <a:spcBef>
                <a:spcPct val="0"/>
              </a:spcBef>
              <a:spcAft>
                <a:spcPct val="35000"/>
              </a:spcAft>
              <a:buNone/>
            </a:pPr>
            <a:r>
              <a:rPr lang="en-US" sz="1800" kern="1200" dirty="0"/>
              <a:t>- Most states will respond “Yes” and describe the intervention(s) and corresponding evidence in 22c and 22d.</a:t>
            </a:r>
          </a:p>
          <a:p>
            <a:pPr marL="228600" lvl="0" indent="0" algn="l" defTabSz="800100">
              <a:lnSpc>
                <a:spcPct val="90000"/>
              </a:lnSpc>
              <a:spcBef>
                <a:spcPct val="0"/>
              </a:spcBef>
              <a:spcAft>
                <a:spcPct val="35000"/>
              </a:spcAft>
              <a:buNone/>
            </a:pPr>
            <a:r>
              <a:rPr lang="en-US" sz="1800" kern="1200" dirty="0"/>
              <a:t>- If “No”, </a:t>
            </a:r>
            <a:r>
              <a:rPr lang="en-US" dirty="0"/>
              <a:t>then please note </a:t>
            </a:r>
            <a:r>
              <a:rPr lang="en-US" sz="1800" kern="1200" dirty="0"/>
              <a:t>all parts of the state’s RESEA program must be currently under evaluation. Please describe the evaluation plans in 22e.</a:t>
            </a:r>
          </a:p>
        </p:txBody>
      </p:sp>
      <p:sp>
        <p:nvSpPr>
          <p:cNvPr id="2" name="Rectangle 1">
            <a:extLst>
              <a:ext uri="{FF2B5EF4-FFF2-40B4-BE49-F238E27FC236}">
                <a16:creationId xmlns:a16="http://schemas.microsoft.com/office/drawing/2014/main" id="{6722BDDB-3E9A-340D-42AB-F7FF712BCC97}"/>
              </a:ext>
            </a:extLst>
          </p:cNvPr>
          <p:cNvSpPr/>
          <p:nvPr/>
        </p:nvSpPr>
        <p:spPr>
          <a:xfrm>
            <a:off x="6473952" y="1235033"/>
            <a:ext cx="5440680" cy="1314203"/>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a:t>
            </a:r>
          </a:p>
          <a:p>
            <a:pPr algn="ctr"/>
            <a:r>
              <a:rPr lang="en-US" i="1" dirty="0">
                <a:solidFill>
                  <a:schemeClr val="tx2"/>
                </a:solidFill>
              </a:rPr>
              <a:t>Element 22b</a:t>
            </a:r>
          </a:p>
        </p:txBody>
      </p:sp>
      <p:sp>
        <p:nvSpPr>
          <p:cNvPr id="4" name="Rectangle: Rounded Corners 4">
            <a:extLst>
              <a:ext uri="{FF2B5EF4-FFF2-40B4-BE49-F238E27FC236}">
                <a16:creationId xmlns:a16="http://schemas.microsoft.com/office/drawing/2014/main" id="{E9FCFC90-1A3E-56FD-CFAD-17EC79C78BA8}"/>
              </a:ext>
            </a:extLst>
          </p:cNvPr>
          <p:cNvSpPr txBox="1"/>
          <p:nvPr/>
        </p:nvSpPr>
        <p:spPr>
          <a:xfrm>
            <a:off x="456108" y="4175142"/>
            <a:ext cx="11458524" cy="157584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1" kern="1200" dirty="0">
                <a:solidFill>
                  <a:schemeClr val="tx2"/>
                </a:solidFill>
              </a:rPr>
              <a:t>Resources for completing 22b:</a:t>
            </a:r>
          </a:p>
          <a:p>
            <a:pPr lvl="0" defTabSz="666750">
              <a:lnSpc>
                <a:spcPct val="90000"/>
              </a:lnSpc>
              <a:spcBef>
                <a:spcPct val="0"/>
              </a:spcBef>
              <a:spcAft>
                <a:spcPct val="35000"/>
              </a:spcAft>
            </a:pPr>
            <a:r>
              <a:rPr lang="en-US" sz="1500" kern="1200" dirty="0">
                <a:solidFill>
                  <a:schemeClr val="tx1"/>
                </a:solidFill>
              </a:rPr>
              <a:t>For a current list of categories of RESEA interventions and their intervention causal evidence rating, visit </a:t>
            </a:r>
            <a:r>
              <a:rPr lang="en-US" sz="1500" b="1" u="sng" kern="1200" dirty="0">
                <a:solidFill>
                  <a:schemeClr val="tx2">
                    <a:lumMod val="90000"/>
                    <a:lumOff val="10000"/>
                  </a:schemeClr>
                </a:solidFill>
                <a:hlinkClick r:id="rId2">
                  <a:extLst>
                    <a:ext uri="{A12FA001-AC4F-418D-AE19-62706E023703}">
                      <ahyp:hlinkClr xmlns:ahyp="http://schemas.microsoft.com/office/drawing/2018/hyperlinkcolor" val="tx"/>
                    </a:ext>
                  </a:extLst>
                </a:hlinkClick>
              </a:rPr>
              <a:t>CLEAR’s RESEA Program tab</a:t>
            </a:r>
            <a:r>
              <a:rPr lang="en-US" sz="1500" kern="1200" dirty="0">
                <a:solidFill>
                  <a:schemeClr val="tx1"/>
                </a:solidFill>
              </a:rPr>
              <a:t>. (See </a:t>
            </a:r>
            <a:r>
              <a:rPr lang="en-US" sz="1500" b="1" kern="1200" dirty="0">
                <a:solidFill>
                  <a:schemeClr val="tx2">
                    <a:lumMod val="90000"/>
                    <a:lumOff val="10000"/>
                  </a:schemeClr>
                </a:solidFill>
                <a:hlinkClick r:id="rId3" action="ppaction://hlinksldjump"/>
              </a:rPr>
              <a:t>Slide 5</a:t>
            </a:r>
            <a:r>
              <a:rPr lang="en-US" sz="1500" b="1" kern="1200" dirty="0">
                <a:solidFill>
                  <a:schemeClr val="tx2">
                    <a:lumMod val="90000"/>
                    <a:lumOff val="10000"/>
                  </a:schemeClr>
                </a:solidFill>
              </a:rPr>
              <a:t> </a:t>
            </a:r>
            <a:r>
              <a:rPr lang="en-US" sz="1500" kern="1200" dirty="0">
                <a:solidFill>
                  <a:schemeClr val="tx1"/>
                </a:solidFill>
              </a:rPr>
              <a:t>for tips on using CLEAR to identify studies). As of May 2026, </a:t>
            </a:r>
            <a:r>
              <a:rPr lang="en-US" sz="1500" b="1" kern="1200" dirty="0">
                <a:solidFill>
                  <a:srgbClr val="C65315"/>
                </a:solidFill>
              </a:rPr>
              <a:t>three interventions have received ‘High’ or ‘Moderate’ intervention ratings </a:t>
            </a:r>
            <a:r>
              <a:rPr lang="en-US" sz="1500" kern="1200" dirty="0">
                <a:solidFill>
                  <a:schemeClr val="tx1"/>
                </a:solidFill>
              </a:rPr>
              <a:t>(Reemployment Eligibility Assessments, Job Search Assistance, and Profiling) .</a:t>
            </a:r>
          </a:p>
          <a:p>
            <a:pPr marL="0" lvl="0" indent="0" algn="l" defTabSz="666750">
              <a:lnSpc>
                <a:spcPct val="90000"/>
              </a:lnSpc>
              <a:spcBef>
                <a:spcPct val="0"/>
              </a:spcBef>
              <a:spcAft>
                <a:spcPct val="35000"/>
              </a:spcAft>
              <a:buNone/>
            </a:pPr>
            <a:r>
              <a:rPr lang="en-US" sz="1500" kern="1200" dirty="0">
                <a:solidFill>
                  <a:schemeClr val="tx1"/>
                </a:solidFill>
              </a:rPr>
              <a:t>For </a:t>
            </a:r>
            <a:r>
              <a:rPr lang="en-US" sz="1500" b="1" kern="1200" dirty="0">
                <a:solidFill>
                  <a:srgbClr val="C65315"/>
                </a:solidFill>
              </a:rPr>
              <a:t>more information, </a:t>
            </a:r>
            <a:r>
              <a:rPr lang="en-US" sz="1500" kern="1200" dirty="0">
                <a:solidFill>
                  <a:schemeClr val="tx1"/>
                </a:solidFill>
              </a:rPr>
              <a:t>refer to  </a:t>
            </a:r>
            <a:r>
              <a:rPr lang="en-US" sz="1500" b="1" kern="1200" dirty="0">
                <a:solidFill>
                  <a:schemeClr val="tx2">
                    <a:lumMod val="90000"/>
                    <a:lumOff val="10000"/>
                  </a:schemeClr>
                </a:solidFill>
                <a:hlinkClick r:id="rId4">
                  <a:extLst>
                    <a:ext uri="{A12FA001-AC4F-418D-AE19-62706E023703}">
                      <ahyp:hlinkClr xmlns:ahyp="http://schemas.microsoft.com/office/drawing/2018/hyperlinkcolor" val="tx"/>
                    </a:ext>
                  </a:extLst>
                </a:hlinkClick>
              </a:rPr>
              <a:t>UIPL 01-20</a:t>
            </a:r>
            <a:r>
              <a:rPr lang="en-US" sz="1500" b="1" kern="1200" dirty="0">
                <a:solidFill>
                  <a:schemeClr val="tx2">
                    <a:lumMod val="90000"/>
                    <a:lumOff val="10000"/>
                  </a:schemeClr>
                </a:solidFill>
              </a:rPr>
              <a:t> </a:t>
            </a:r>
            <a:r>
              <a:rPr lang="en-US" sz="1500" kern="1200" dirty="0">
                <a:solidFill>
                  <a:schemeClr val="tx1"/>
                </a:solidFill>
              </a:rPr>
              <a:t>and </a:t>
            </a:r>
            <a:r>
              <a:rPr lang="en-US" sz="1500" b="1" kern="1200" dirty="0">
                <a:solidFill>
                  <a:schemeClr val="tx2">
                    <a:lumMod val="90000"/>
                    <a:lumOff val="10000"/>
                  </a:schemeClr>
                </a:solidFill>
                <a:hlinkClick r:id="rId5">
                  <a:extLst>
                    <a:ext uri="{A12FA001-AC4F-418D-AE19-62706E023703}">
                      <ahyp:hlinkClr xmlns:ahyp="http://schemas.microsoft.com/office/drawing/2018/hyperlinkcolor" val="tx"/>
                    </a:ext>
                  </a:extLst>
                </a:hlinkClick>
              </a:rPr>
              <a:t>TEGL 6-19</a:t>
            </a:r>
            <a:r>
              <a:rPr lang="en-US" sz="1500" b="1" kern="1200" dirty="0">
                <a:solidFill>
                  <a:schemeClr val="tx2">
                    <a:lumMod val="90000"/>
                    <a:lumOff val="10000"/>
                  </a:schemeClr>
                </a:solidFill>
              </a:rPr>
              <a:t>, </a:t>
            </a:r>
            <a:r>
              <a:rPr lang="en-US" sz="1500" kern="1200" dirty="0">
                <a:solidFill>
                  <a:schemeClr val="tx1"/>
                </a:solidFill>
              </a:rPr>
              <a:t>or the </a:t>
            </a:r>
            <a:r>
              <a:rPr lang="en-US" sz="1500" b="1" dirty="0">
                <a:solidFill>
                  <a:schemeClr val="tx2">
                    <a:lumMod val="90000"/>
                    <a:lumOff val="10000"/>
                  </a:schemeClr>
                </a:solidFill>
                <a:hlinkClick r:id="rId6">
                  <a:extLst>
                    <a:ext uri="{A12FA001-AC4F-418D-AE19-62706E023703}">
                      <ahyp:hlinkClr xmlns:ahyp="http://schemas.microsoft.com/office/drawing/2018/hyperlinkcolor" val="tx"/>
                    </a:ext>
                  </a:extLst>
                </a:hlinkClick>
              </a:rPr>
              <a:t>CLEAR Causal Evidence Ratings Tool</a:t>
            </a:r>
            <a:r>
              <a:rPr lang="en-US" sz="1500" b="1" dirty="0">
                <a:solidFill>
                  <a:schemeClr val="tx2">
                    <a:lumMod val="90000"/>
                    <a:lumOff val="10000"/>
                  </a:schemeClr>
                </a:solidFill>
              </a:rPr>
              <a:t> </a:t>
            </a:r>
            <a:r>
              <a:rPr lang="en-US" sz="1500" dirty="0">
                <a:solidFill>
                  <a:schemeClr val="tx1"/>
                </a:solidFill>
              </a:rPr>
              <a:t>available on </a:t>
            </a:r>
            <a:r>
              <a:rPr lang="en-US" sz="1500" b="1" dirty="0">
                <a:solidFill>
                  <a:schemeClr val="tx2">
                    <a:lumMod val="90000"/>
                    <a:lumOff val="10000"/>
                  </a:schemeClr>
                </a:solidFill>
                <a:hlinkClick r:id="rId7">
                  <a:extLst>
                    <a:ext uri="{A12FA001-AC4F-418D-AE19-62706E023703}">
                      <ahyp:hlinkClr xmlns:ahyp="http://schemas.microsoft.com/office/drawing/2018/hyperlinkcolor" val="tx"/>
                    </a:ext>
                  </a:extLst>
                </a:hlinkClick>
              </a:rPr>
              <a:t>WorkforceGPS.org</a:t>
            </a:r>
            <a:r>
              <a:rPr lang="en-US" sz="1500" kern="1200" dirty="0">
                <a:solidFill>
                  <a:schemeClr val="tx1"/>
                </a:solidFill>
              </a:rPr>
              <a:t>.</a:t>
            </a:r>
            <a:endParaRPr lang="en-US" sz="1500" u="sng" kern="1200" dirty="0">
              <a:solidFill>
                <a:schemeClr val="tx1"/>
              </a:solidFill>
            </a:endParaRPr>
          </a:p>
        </p:txBody>
      </p:sp>
      <p:cxnSp>
        <p:nvCxnSpPr>
          <p:cNvPr id="6" name="Straight Arrow Connector 5">
            <a:extLst>
              <a:ext uri="{FF2B5EF4-FFF2-40B4-BE49-F238E27FC236}">
                <a16:creationId xmlns:a16="http://schemas.microsoft.com/office/drawing/2014/main" id="{2FB9B2C4-3F3C-47F7-BFE3-76BBC75069FC}"/>
              </a:ext>
            </a:extLst>
          </p:cNvPr>
          <p:cNvCxnSpPr>
            <a:cxnSpLocks/>
          </p:cNvCxnSpPr>
          <p:nvPr/>
        </p:nvCxnSpPr>
        <p:spPr>
          <a:xfrm>
            <a:off x="5248656" y="1743795"/>
            <a:ext cx="1225296"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17" name="Slide Number Placeholder 16">
            <a:extLst>
              <a:ext uri="{FF2B5EF4-FFF2-40B4-BE49-F238E27FC236}">
                <a16:creationId xmlns:a16="http://schemas.microsoft.com/office/drawing/2014/main" id="{C0DE0020-5371-E887-5941-FAD57A8071F7}"/>
              </a:ext>
            </a:extLst>
          </p:cNvPr>
          <p:cNvSpPr>
            <a:spLocks noGrp="1"/>
          </p:cNvSpPr>
          <p:nvPr>
            <p:ph type="sldNum" sz="quarter" idx="12"/>
          </p:nvPr>
        </p:nvSpPr>
        <p:spPr/>
        <p:txBody>
          <a:bodyPr/>
          <a:lstStyle/>
          <a:p>
            <a:fld id="{5495E8E7-1987-4E92-A920-D9ACDAE1A97E}" type="slidenum">
              <a:rPr lang="en-US" smtClean="0"/>
              <a:t>4</a:t>
            </a:fld>
            <a:endParaRPr lang="en-US"/>
          </a:p>
        </p:txBody>
      </p:sp>
      <p:pic>
        <p:nvPicPr>
          <p:cNvPr id="9" name="Picture 8">
            <a:extLst>
              <a:ext uri="{FF2B5EF4-FFF2-40B4-BE49-F238E27FC236}">
                <a16:creationId xmlns:a16="http://schemas.microsoft.com/office/drawing/2014/main" id="{0E834DFF-F01C-F773-691C-1819FA0F7A11}"/>
              </a:ext>
            </a:extLst>
          </p:cNvPr>
          <p:cNvPicPr>
            <a:picLocks noChangeAspect="1"/>
          </p:cNvPicPr>
          <p:nvPr/>
        </p:nvPicPr>
        <p:blipFill>
          <a:blip r:embed="rId8"/>
          <a:stretch>
            <a:fillRect/>
          </a:stretch>
        </p:blipFill>
        <p:spPr>
          <a:xfrm>
            <a:off x="6543034" y="1303897"/>
            <a:ext cx="5319739" cy="470039"/>
          </a:xfrm>
          <a:prstGeom prst="rect">
            <a:avLst/>
          </a:prstGeom>
          <a:ln w="6350">
            <a:solidFill>
              <a:schemeClr val="tx1"/>
            </a:solidFill>
          </a:ln>
        </p:spPr>
      </p:pic>
      <p:sp>
        <p:nvSpPr>
          <p:cNvPr id="5" name="TextBox 4">
            <a:extLst>
              <a:ext uri="{FF2B5EF4-FFF2-40B4-BE49-F238E27FC236}">
                <a16:creationId xmlns:a16="http://schemas.microsoft.com/office/drawing/2014/main" id="{7EFE0B5D-FE94-B0F2-23D9-FFB43BA8CE3F}"/>
              </a:ext>
            </a:extLst>
          </p:cNvPr>
          <p:cNvSpPr txBox="1"/>
          <p:nvPr/>
        </p:nvSpPr>
        <p:spPr>
          <a:xfrm>
            <a:off x="406908" y="5966153"/>
            <a:ext cx="11357744" cy="461665"/>
          </a:xfrm>
          <a:prstGeom prst="rect">
            <a:avLst/>
          </a:prstGeom>
          <a:noFill/>
          <a:ln>
            <a:solidFill>
              <a:schemeClr val="tx2"/>
            </a:solidFill>
          </a:ln>
        </p:spPr>
        <p:txBody>
          <a:bodyPr wrap="square">
            <a:spAutoFit/>
          </a:bodyPr>
          <a:lstStyle/>
          <a:p>
            <a:pPr marL="45720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9"/>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0"/>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3178510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ACF6F-2FAA-250E-0A04-6C9B3902C95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F8CDADF-E530-E2FF-1744-9D4713545045}"/>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ACFF82B-C3FA-0338-1A67-3BF727C77E81}"/>
              </a:ext>
            </a:extLst>
          </p:cNvPr>
          <p:cNvSpPr txBox="1"/>
          <p:nvPr/>
        </p:nvSpPr>
        <p:spPr>
          <a:xfrm>
            <a:off x="886408" y="136804"/>
            <a:ext cx="7297472"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Elements 22a and 22b, continued</a:t>
            </a:r>
          </a:p>
        </p:txBody>
      </p:sp>
      <p:sp>
        <p:nvSpPr>
          <p:cNvPr id="2" name="Rectangle 1">
            <a:extLst>
              <a:ext uri="{FF2B5EF4-FFF2-40B4-BE49-F238E27FC236}">
                <a16:creationId xmlns:a16="http://schemas.microsoft.com/office/drawing/2014/main" id="{0973B34A-80C9-8970-0AA1-7EBD2D5C0D8E}"/>
              </a:ext>
            </a:extLst>
          </p:cNvPr>
          <p:cNvSpPr/>
          <p:nvPr/>
        </p:nvSpPr>
        <p:spPr>
          <a:xfrm>
            <a:off x="359988" y="1392669"/>
            <a:ext cx="11458524" cy="4543616"/>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a:t>
            </a:r>
            <a:r>
              <a:rPr lang="en-US" b="1" i="1" dirty="0">
                <a:solidFill>
                  <a:schemeClr val="tx2">
                    <a:lumMod val="90000"/>
                    <a:lumOff val="10000"/>
                  </a:schemeClr>
                </a:solidFill>
                <a:hlinkClick r:id="rId2">
                  <a:extLst>
                    <a:ext uri="{A12FA001-AC4F-418D-AE19-62706E023703}">
                      <ahyp:hlinkClr xmlns:ahyp="http://schemas.microsoft.com/office/drawing/2018/hyperlinkcolor" val="tx"/>
                    </a:ext>
                  </a:extLst>
                </a:hlinkClick>
              </a:rPr>
              <a:t>CLEAR’s RESEA Program tab </a:t>
            </a:r>
            <a:endParaRPr lang="en-US" b="1" i="1" dirty="0">
              <a:solidFill>
                <a:schemeClr val="tx2">
                  <a:lumMod val="90000"/>
                  <a:lumOff val="10000"/>
                </a:schemeClr>
              </a:solidFill>
            </a:endParaRPr>
          </a:p>
        </p:txBody>
      </p:sp>
      <p:sp>
        <p:nvSpPr>
          <p:cNvPr id="4" name="Rectangle: Rounded Corners 4">
            <a:extLst>
              <a:ext uri="{FF2B5EF4-FFF2-40B4-BE49-F238E27FC236}">
                <a16:creationId xmlns:a16="http://schemas.microsoft.com/office/drawing/2014/main" id="{25F5465B-2A48-41B4-0F13-835F2ABF19DF}"/>
              </a:ext>
            </a:extLst>
          </p:cNvPr>
          <p:cNvSpPr txBox="1"/>
          <p:nvPr/>
        </p:nvSpPr>
        <p:spPr>
          <a:xfrm>
            <a:off x="353238" y="1020096"/>
            <a:ext cx="11458524" cy="39722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defTabSz="666750">
              <a:lnSpc>
                <a:spcPct val="90000"/>
              </a:lnSpc>
              <a:spcBef>
                <a:spcPct val="0"/>
              </a:spcBef>
              <a:spcAft>
                <a:spcPct val="35000"/>
              </a:spcAft>
            </a:pPr>
            <a:r>
              <a:rPr lang="en-US" sz="1500" b="1" i="1" kern="1200" dirty="0">
                <a:solidFill>
                  <a:schemeClr val="tx2"/>
                </a:solidFill>
              </a:rPr>
              <a:t>Tips for using </a:t>
            </a:r>
            <a:r>
              <a:rPr lang="en-US" sz="1500" b="1" u="sng" kern="1200" dirty="0">
                <a:solidFill>
                  <a:schemeClr val="tx2">
                    <a:lumMod val="90000"/>
                    <a:lumOff val="10000"/>
                  </a:schemeClr>
                </a:solidFill>
                <a:hlinkClick r:id="rId3"/>
              </a:rPr>
              <a:t>CLEAR’s RESEA Program Tab</a:t>
            </a:r>
            <a:r>
              <a:rPr lang="en-US" sz="1500" b="1" i="1" kern="1200" dirty="0">
                <a:solidFill>
                  <a:schemeClr val="tx2"/>
                </a:solidFill>
              </a:rPr>
              <a:t> to identify interventions related to RESEA with High or Moderate causal evidence:</a:t>
            </a:r>
          </a:p>
        </p:txBody>
      </p:sp>
      <p:sp>
        <p:nvSpPr>
          <p:cNvPr id="17" name="Slide Number Placeholder 16">
            <a:extLst>
              <a:ext uri="{FF2B5EF4-FFF2-40B4-BE49-F238E27FC236}">
                <a16:creationId xmlns:a16="http://schemas.microsoft.com/office/drawing/2014/main" id="{F783EC78-9B1E-A1E7-B270-284F1CED0F64}"/>
              </a:ext>
            </a:extLst>
          </p:cNvPr>
          <p:cNvSpPr>
            <a:spLocks noGrp="1"/>
          </p:cNvSpPr>
          <p:nvPr>
            <p:ph type="sldNum" sz="quarter" idx="12"/>
          </p:nvPr>
        </p:nvSpPr>
        <p:spPr/>
        <p:txBody>
          <a:bodyPr/>
          <a:lstStyle/>
          <a:p>
            <a:fld id="{5495E8E7-1987-4E92-A920-D9ACDAE1A97E}" type="slidenum">
              <a:rPr lang="en-US" smtClean="0"/>
              <a:t>5</a:t>
            </a:fld>
            <a:endParaRPr lang="en-US" dirty="0"/>
          </a:p>
        </p:txBody>
      </p:sp>
      <p:pic>
        <p:nvPicPr>
          <p:cNvPr id="6" name="Picture 5">
            <a:extLst>
              <a:ext uri="{FF2B5EF4-FFF2-40B4-BE49-F238E27FC236}">
                <a16:creationId xmlns:a16="http://schemas.microsoft.com/office/drawing/2014/main" id="{73A29FE4-33D0-9228-D9F7-88E9824301CB}"/>
              </a:ext>
            </a:extLst>
          </p:cNvPr>
          <p:cNvPicPr>
            <a:picLocks noChangeAspect="1"/>
          </p:cNvPicPr>
          <p:nvPr/>
        </p:nvPicPr>
        <p:blipFill>
          <a:blip r:embed="rId4"/>
          <a:stretch>
            <a:fillRect/>
          </a:stretch>
        </p:blipFill>
        <p:spPr>
          <a:xfrm>
            <a:off x="3810902" y="1541490"/>
            <a:ext cx="4354573" cy="3923842"/>
          </a:xfrm>
          <a:prstGeom prst="rect">
            <a:avLst/>
          </a:prstGeom>
        </p:spPr>
      </p:pic>
      <p:sp>
        <p:nvSpPr>
          <p:cNvPr id="9" name="Rectangular Callout 12">
            <a:extLst>
              <a:ext uri="{FF2B5EF4-FFF2-40B4-BE49-F238E27FC236}">
                <a16:creationId xmlns:a16="http://schemas.microsoft.com/office/drawing/2014/main" id="{7133EE7A-79FA-358E-22C4-EFE39A41C20F}"/>
              </a:ext>
            </a:extLst>
          </p:cNvPr>
          <p:cNvSpPr/>
          <p:nvPr/>
        </p:nvSpPr>
        <p:spPr>
          <a:xfrm>
            <a:off x="804672" y="1852423"/>
            <a:ext cx="2148678" cy="1018793"/>
          </a:xfrm>
          <a:prstGeom prst="wedgeRoundRectCallout">
            <a:avLst>
              <a:gd name="adj1" fmla="val 89389"/>
              <a:gd name="adj2" fmla="val 180245"/>
              <a:gd name="adj3" fmla="val 16667"/>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2880"/>
            <a:r>
              <a:rPr lang="en-US" sz="1400" dirty="0">
                <a:solidFill>
                  <a:schemeClr val="tx2"/>
                </a:solidFill>
              </a:rPr>
              <a:t>1. Click checkboxes for “High” and “Moderate” to filter for studies on rated interventions</a:t>
            </a:r>
          </a:p>
        </p:txBody>
      </p:sp>
      <p:sp>
        <p:nvSpPr>
          <p:cNvPr id="15" name="Oval 14">
            <a:extLst>
              <a:ext uri="{FF2B5EF4-FFF2-40B4-BE49-F238E27FC236}">
                <a16:creationId xmlns:a16="http://schemas.microsoft.com/office/drawing/2014/main" id="{C482C639-36AF-00FD-26B8-D50AE9DD8639}"/>
              </a:ext>
            </a:extLst>
          </p:cNvPr>
          <p:cNvSpPr/>
          <p:nvPr/>
        </p:nvSpPr>
        <p:spPr>
          <a:xfrm>
            <a:off x="3810902" y="4563239"/>
            <a:ext cx="996697" cy="820563"/>
          </a:xfrm>
          <a:prstGeom prst="ellipse">
            <a:avLst/>
          </a:prstGeom>
          <a:noFill/>
          <a:ln>
            <a:solidFill>
              <a:srgbClr val="C6531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6" name="Speech Bubble: Rectangle with Corners Rounded 15">
            <a:extLst>
              <a:ext uri="{FF2B5EF4-FFF2-40B4-BE49-F238E27FC236}">
                <a16:creationId xmlns:a16="http://schemas.microsoft.com/office/drawing/2014/main" id="{80D7EF72-9FEC-E6F3-DF9D-AED4233F80C9}"/>
              </a:ext>
            </a:extLst>
          </p:cNvPr>
          <p:cNvSpPr/>
          <p:nvPr/>
        </p:nvSpPr>
        <p:spPr>
          <a:xfrm>
            <a:off x="678993" y="3859151"/>
            <a:ext cx="2551176" cy="1792224"/>
          </a:xfrm>
          <a:prstGeom prst="wedgeRoundRectCallout">
            <a:avLst>
              <a:gd name="adj1" fmla="val 74409"/>
              <a:gd name="adj2" fmla="val 22737"/>
              <a:gd name="adj3" fmla="val 16667"/>
            </a:avLst>
          </a:prstGeom>
          <a:solidFill>
            <a:schemeClr val="accent2">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2"/>
                </a:solidFill>
              </a:rPr>
              <a:t>2. Once filtered on “High” and “Moderate”, only interventions with these ratings remain; use checkboxes to filter for studies specific to a particular intervention</a:t>
            </a:r>
          </a:p>
        </p:txBody>
      </p:sp>
      <p:sp>
        <p:nvSpPr>
          <p:cNvPr id="18" name="Speech Bubble: Rectangle with Corners Rounded 17">
            <a:extLst>
              <a:ext uri="{FF2B5EF4-FFF2-40B4-BE49-F238E27FC236}">
                <a16:creationId xmlns:a16="http://schemas.microsoft.com/office/drawing/2014/main" id="{BBF256A2-B4E8-A49B-6E41-22C1F5D591D8}"/>
              </a:ext>
            </a:extLst>
          </p:cNvPr>
          <p:cNvSpPr/>
          <p:nvPr/>
        </p:nvSpPr>
        <p:spPr>
          <a:xfrm>
            <a:off x="9023027" y="1953234"/>
            <a:ext cx="2551176" cy="1412207"/>
          </a:xfrm>
          <a:prstGeom prst="wedgeRoundRectCallout">
            <a:avLst>
              <a:gd name="adj1" fmla="val -82668"/>
              <a:gd name="adj2" fmla="val 41159"/>
              <a:gd name="adj3" fmla="val 16667"/>
            </a:avLst>
          </a:prstGeom>
          <a:solidFill>
            <a:schemeClr val="accent2">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2"/>
                </a:solidFill>
              </a:rPr>
              <a:t>3. After filtering on intervention evidence rating and on intervention, review relevant studies on which the ratings are based.</a:t>
            </a:r>
          </a:p>
        </p:txBody>
      </p:sp>
      <p:sp>
        <p:nvSpPr>
          <p:cNvPr id="3" name="TextBox 2">
            <a:extLst>
              <a:ext uri="{FF2B5EF4-FFF2-40B4-BE49-F238E27FC236}">
                <a16:creationId xmlns:a16="http://schemas.microsoft.com/office/drawing/2014/main" id="{B43BF41E-4A45-11D3-8412-64691FD23161}"/>
              </a:ext>
            </a:extLst>
          </p:cNvPr>
          <p:cNvSpPr txBox="1"/>
          <p:nvPr/>
        </p:nvSpPr>
        <p:spPr>
          <a:xfrm>
            <a:off x="366738" y="5971362"/>
            <a:ext cx="11445024" cy="461665"/>
          </a:xfrm>
          <a:prstGeom prst="rect">
            <a:avLst/>
          </a:prstGeom>
          <a:noFill/>
          <a:ln>
            <a:solidFill>
              <a:schemeClr val="tx2"/>
            </a:solidFill>
          </a:ln>
        </p:spPr>
        <p:txBody>
          <a:bodyPr wrap="square">
            <a:spAutoFit/>
          </a:bodyPr>
          <a:lstStyle/>
          <a:p>
            <a:pPr marL="45720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5"/>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6"/>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277332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18B6-9FA2-AB0E-C74E-D480218CEB6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FCD791D-ECC6-7334-92E0-9F3F5A2F50C1}"/>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6171AB4-228A-33FB-F890-C59C340915E2}"/>
              </a:ext>
            </a:extLst>
          </p:cNvPr>
          <p:cNvSpPr txBox="1"/>
          <p:nvPr/>
        </p:nvSpPr>
        <p:spPr>
          <a:xfrm>
            <a:off x="886408" y="106829"/>
            <a:ext cx="5787717"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22c </a:t>
            </a:r>
            <a:r>
              <a:rPr lang="en-US" sz="3600" dirty="0">
                <a:solidFill>
                  <a:srgbClr val="EC814B"/>
                </a:solidFill>
                <a:latin typeface="Arial Narrow" panose="020B0606020202030204" pitchFamily="34" charset="0"/>
              </a:rPr>
              <a:t>(Updated for FY26)</a:t>
            </a:r>
          </a:p>
        </p:txBody>
      </p:sp>
      <p:sp>
        <p:nvSpPr>
          <p:cNvPr id="11" name="Rectangle: Rounded Corners 10">
            <a:extLst>
              <a:ext uri="{FF2B5EF4-FFF2-40B4-BE49-F238E27FC236}">
                <a16:creationId xmlns:a16="http://schemas.microsoft.com/office/drawing/2014/main" id="{B5B05762-2777-D237-8881-371D6023B7AA}"/>
              </a:ext>
            </a:extLst>
          </p:cNvPr>
          <p:cNvSpPr/>
          <p:nvPr/>
        </p:nvSpPr>
        <p:spPr>
          <a:xfrm>
            <a:off x="308283" y="1081339"/>
            <a:ext cx="5787717" cy="3181364"/>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dirty="0"/>
              <a:t>22c. </a:t>
            </a:r>
            <a:r>
              <a:rPr lang="en-US" sz="1800" b="1" dirty="0">
                <a:solidFill>
                  <a:schemeClr val="accent6"/>
                </a:solidFill>
              </a:rPr>
              <a:t> </a:t>
            </a:r>
            <a:r>
              <a:rPr lang="en-US" sz="1800" b="1" dirty="0"/>
              <a:t>Complete the chart (see </a:t>
            </a:r>
            <a:r>
              <a:rPr lang="en-US" sz="1800" b="1" dirty="0">
                <a:solidFill>
                  <a:schemeClr val="accent1">
                    <a:lumMod val="20000"/>
                    <a:lumOff val="80000"/>
                  </a:schemeClr>
                </a:solidFill>
                <a:hlinkClick r:id="rId2" action="ppaction://hlinksldjump">
                  <a:extLst>
                    <a:ext uri="{A12FA001-AC4F-418D-AE19-62706E023703}">
                      <ahyp:hlinkClr xmlns:ahyp="http://schemas.microsoft.com/office/drawing/2018/hyperlinkcolor" val="tx"/>
                    </a:ext>
                  </a:extLst>
                </a:hlinkClick>
              </a:rPr>
              <a:t>Slide 7</a:t>
            </a:r>
            <a:r>
              <a:rPr lang="en-US" sz="1800" b="1" dirty="0"/>
              <a:t> for notes on completing Columns A &amp; B, or </a:t>
            </a:r>
            <a:r>
              <a:rPr lang="en-US" sz="1800" b="1" dirty="0">
                <a:solidFill>
                  <a:schemeClr val="accent1">
                    <a:lumMod val="20000"/>
                    <a:lumOff val="80000"/>
                  </a:schemeClr>
                </a:solidFill>
                <a:hlinkClick r:id="rId3" action="ppaction://hlinksldjump">
                  <a:extLst>
                    <a:ext uri="{A12FA001-AC4F-418D-AE19-62706E023703}">
                      <ahyp:hlinkClr xmlns:ahyp="http://schemas.microsoft.com/office/drawing/2018/hyperlinkcolor" val="tx"/>
                    </a:ext>
                  </a:extLst>
                </a:hlinkClick>
              </a:rPr>
              <a:t>Slide 8</a:t>
            </a:r>
            <a:r>
              <a:rPr lang="en-US" sz="1800" b="1" dirty="0"/>
              <a:t> for notes on completing Columns C &amp; D).</a:t>
            </a:r>
          </a:p>
          <a:p>
            <a:endParaRPr lang="en-US" sz="1800" b="1" dirty="0"/>
          </a:p>
          <a:p>
            <a:r>
              <a:rPr lang="en-US" sz="1800" dirty="0"/>
              <a:t>This table is for citing intervention(s) and RESEA program activities your state is using to inform its RESEA program design. The interventions must have a ‘High’ or ‘Moderate’ RESEA intervention rating in CLEAR.</a:t>
            </a:r>
            <a:endParaRPr lang="en-US" sz="1800" b="1" dirty="0"/>
          </a:p>
        </p:txBody>
      </p:sp>
      <p:cxnSp>
        <p:nvCxnSpPr>
          <p:cNvPr id="14" name="Straight Arrow Connector 13">
            <a:extLst>
              <a:ext uri="{FF2B5EF4-FFF2-40B4-BE49-F238E27FC236}">
                <a16:creationId xmlns:a16="http://schemas.microsoft.com/office/drawing/2014/main" id="{73AFB6A8-2929-2646-5610-B049EC11E342}"/>
              </a:ext>
            </a:extLst>
          </p:cNvPr>
          <p:cNvCxnSpPr>
            <a:cxnSpLocks/>
          </p:cNvCxnSpPr>
          <p:nvPr/>
        </p:nvCxnSpPr>
        <p:spPr>
          <a:xfrm>
            <a:off x="4317476" y="2333482"/>
            <a:ext cx="2156476"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D0ABC54D-7A2F-DA9F-FC8B-AA560176A5F9}"/>
              </a:ext>
            </a:extLst>
          </p:cNvPr>
          <p:cNvSpPr/>
          <p:nvPr/>
        </p:nvSpPr>
        <p:spPr>
          <a:xfrm>
            <a:off x="6473952" y="1107016"/>
            <a:ext cx="5440680" cy="2418609"/>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a:t>
            </a:r>
          </a:p>
          <a:p>
            <a:pPr algn="ctr"/>
            <a:r>
              <a:rPr lang="en-US" i="1" dirty="0">
                <a:solidFill>
                  <a:schemeClr val="tx2"/>
                </a:solidFill>
              </a:rPr>
              <a:t>Element 22c</a:t>
            </a:r>
          </a:p>
        </p:txBody>
      </p:sp>
      <p:sp>
        <p:nvSpPr>
          <p:cNvPr id="4" name="Rectangle: Rounded Corners 4">
            <a:extLst>
              <a:ext uri="{FF2B5EF4-FFF2-40B4-BE49-F238E27FC236}">
                <a16:creationId xmlns:a16="http://schemas.microsoft.com/office/drawing/2014/main" id="{2336E157-1B67-7B79-FD9C-B7D090931471}"/>
              </a:ext>
            </a:extLst>
          </p:cNvPr>
          <p:cNvSpPr txBox="1"/>
          <p:nvPr/>
        </p:nvSpPr>
        <p:spPr>
          <a:xfrm>
            <a:off x="376686" y="4262703"/>
            <a:ext cx="11458524" cy="171186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1" kern="1200" dirty="0">
                <a:solidFill>
                  <a:schemeClr val="tx1"/>
                </a:solidFill>
              </a:rPr>
              <a:t>Resources for completing 22c:</a:t>
            </a:r>
          </a:p>
          <a:p>
            <a:pPr marL="171450" indent="-171450">
              <a:buFont typeface="Arial" panose="020B0604020202020204" pitchFamily="34" charset="0"/>
              <a:buChar char="•"/>
            </a:pPr>
            <a:r>
              <a:rPr lang="en-US" sz="1500" dirty="0">
                <a:solidFill>
                  <a:schemeClr val="tx1"/>
                </a:solidFill>
              </a:rPr>
              <a:t>Use the </a:t>
            </a:r>
            <a:r>
              <a:rPr lang="en-US" sz="1500" b="1" dirty="0">
                <a:solidFill>
                  <a:schemeClr val="tx2">
                    <a:lumMod val="90000"/>
                    <a:lumOff val="10000"/>
                  </a:schemeClr>
                </a:solidFill>
                <a:hlinkClick r:id="rId4">
                  <a:extLst>
                    <a:ext uri="{A12FA001-AC4F-418D-AE19-62706E023703}">
                      <ahyp:hlinkClr xmlns:ahyp="http://schemas.microsoft.com/office/drawing/2018/hyperlinkcolor" val="tx"/>
                    </a:ext>
                  </a:extLst>
                </a:hlinkClick>
              </a:rPr>
              <a:t>CLEAR's RESEA Program tab</a:t>
            </a:r>
            <a:r>
              <a:rPr lang="en-US" sz="1500" b="1" dirty="0">
                <a:solidFill>
                  <a:schemeClr val="tx2">
                    <a:lumMod val="90000"/>
                    <a:lumOff val="10000"/>
                  </a:schemeClr>
                </a:solidFill>
              </a:rPr>
              <a:t> </a:t>
            </a:r>
            <a:r>
              <a:rPr lang="en-US" sz="1500" dirty="0">
                <a:solidFill>
                  <a:schemeClr val="tx1"/>
                </a:solidFill>
              </a:rPr>
              <a:t>(see </a:t>
            </a:r>
            <a:r>
              <a:rPr lang="en-US" sz="1500" b="1" dirty="0">
                <a:solidFill>
                  <a:schemeClr val="tx2">
                    <a:lumMod val="90000"/>
                    <a:lumOff val="10000"/>
                  </a:schemeClr>
                </a:solidFill>
                <a:hlinkClick r:id="rId5" action="ppaction://hlinksldjump"/>
              </a:rPr>
              <a:t>Slide 5</a:t>
            </a:r>
            <a:r>
              <a:rPr lang="en-US" sz="1500" dirty="0">
                <a:solidFill>
                  <a:schemeClr val="tx1"/>
                </a:solidFill>
              </a:rPr>
              <a:t>) to identify and review </a:t>
            </a:r>
            <a:r>
              <a:rPr lang="en-US" sz="1500" b="1" dirty="0">
                <a:solidFill>
                  <a:srgbClr val="C65315"/>
                </a:solidFill>
              </a:rPr>
              <a:t>research studies </a:t>
            </a:r>
            <a:r>
              <a:rPr lang="en-US" sz="1500" dirty="0">
                <a:solidFill>
                  <a:schemeClr val="tx1"/>
                </a:solidFill>
              </a:rPr>
              <a:t>relevant for RESEA. Filter on </a:t>
            </a:r>
            <a:r>
              <a:rPr lang="en-US" sz="1500" b="1" dirty="0">
                <a:solidFill>
                  <a:srgbClr val="C65315"/>
                </a:solidFill>
              </a:rPr>
              <a:t>High or Moderate intervention rating </a:t>
            </a:r>
            <a:r>
              <a:rPr lang="en-US" sz="1500" dirty="0">
                <a:solidFill>
                  <a:schemeClr val="tx1"/>
                </a:solidFill>
              </a:rPr>
              <a:t>to identify studies that provide evidence about the effectiveness of interventions described in the state plan. </a:t>
            </a:r>
          </a:p>
          <a:p>
            <a:pPr marL="171450" indent="-171450">
              <a:buFont typeface="Arial" panose="020B0604020202020204" pitchFamily="34" charset="0"/>
              <a:buChar char="•"/>
            </a:pPr>
            <a:r>
              <a:rPr lang="en-US" sz="1500" dirty="0">
                <a:solidFill>
                  <a:schemeClr val="tx1"/>
                </a:solidFill>
              </a:rPr>
              <a:t>Review </a:t>
            </a:r>
            <a:r>
              <a:rPr lang="en-US" sz="1500" b="1" dirty="0">
                <a:solidFill>
                  <a:schemeClr val="tx2">
                    <a:lumMod val="90000"/>
                    <a:lumOff val="10000"/>
                  </a:schemeClr>
                </a:solidFill>
                <a:hlinkClick r:id="rId6">
                  <a:extLst>
                    <a:ext uri="{A12FA001-AC4F-418D-AE19-62706E023703}">
                      <ahyp:hlinkClr xmlns:ahyp="http://schemas.microsoft.com/office/drawing/2018/hyperlinkcolor" val="tx"/>
                    </a:ext>
                  </a:extLst>
                </a:hlinkClick>
              </a:rPr>
              <a:t>Considerations for Assessing the Applicability of Evaluation Evidence</a:t>
            </a:r>
            <a:r>
              <a:rPr lang="en-US" sz="1500" b="1" dirty="0">
                <a:solidFill>
                  <a:schemeClr val="tx2">
                    <a:lumMod val="90000"/>
                    <a:lumOff val="10000"/>
                  </a:schemeClr>
                </a:solidFill>
              </a:rPr>
              <a:t> </a:t>
            </a:r>
            <a:r>
              <a:rPr lang="en-US" sz="1500" dirty="0">
                <a:solidFill>
                  <a:schemeClr val="tx1"/>
                </a:solidFill>
              </a:rPr>
              <a:t>from </a:t>
            </a:r>
            <a:r>
              <a:rPr lang="en-US" sz="1500" b="1" dirty="0">
                <a:solidFill>
                  <a:schemeClr val="tx2">
                    <a:lumMod val="90000"/>
                    <a:lumOff val="10000"/>
                  </a:schemeClr>
                </a:solidFill>
                <a:hlinkClick r:id="rId7">
                  <a:extLst>
                    <a:ext uri="{A12FA001-AC4F-418D-AE19-62706E023703}">
                      <ahyp:hlinkClr xmlns:ahyp="http://schemas.microsoft.com/office/drawing/2018/hyperlinkcolor" val="tx"/>
                    </a:ext>
                  </a:extLst>
                </a:hlinkClick>
              </a:rPr>
              <a:t>RESEA Evaluation and Evidence Resources</a:t>
            </a:r>
            <a:r>
              <a:rPr lang="en-US" sz="1500" b="1" dirty="0">
                <a:solidFill>
                  <a:schemeClr val="tx2">
                    <a:lumMod val="90000"/>
                    <a:lumOff val="10000"/>
                  </a:schemeClr>
                </a:solidFill>
              </a:rPr>
              <a:t> </a:t>
            </a:r>
            <a:r>
              <a:rPr lang="en-US" sz="1500" dirty="0">
                <a:solidFill>
                  <a:schemeClr val="tx1"/>
                </a:solidFill>
              </a:rPr>
              <a:t>available on the RESEA section in </a:t>
            </a:r>
            <a:r>
              <a:rPr lang="en-US" sz="1500" b="1" dirty="0">
                <a:solidFill>
                  <a:schemeClr val="tx2">
                    <a:lumMod val="90000"/>
                    <a:lumOff val="10000"/>
                  </a:schemeClr>
                </a:solidFill>
                <a:hlinkClick r:id="rId8">
                  <a:extLst>
                    <a:ext uri="{A12FA001-AC4F-418D-AE19-62706E023703}">
                      <ahyp:hlinkClr xmlns:ahyp="http://schemas.microsoft.com/office/drawing/2018/hyperlinkcolor" val="tx"/>
                    </a:ext>
                  </a:extLst>
                </a:hlinkClick>
              </a:rPr>
              <a:t>WorkforceGPS.org</a:t>
            </a:r>
            <a:r>
              <a:rPr lang="en-US" sz="1500" dirty="0">
                <a:solidFill>
                  <a:schemeClr val="tx1"/>
                </a:solidFill>
              </a:rPr>
              <a:t>.   </a:t>
            </a:r>
          </a:p>
        </p:txBody>
      </p:sp>
      <p:sp>
        <p:nvSpPr>
          <p:cNvPr id="17" name="Slide Number Placeholder 16">
            <a:extLst>
              <a:ext uri="{FF2B5EF4-FFF2-40B4-BE49-F238E27FC236}">
                <a16:creationId xmlns:a16="http://schemas.microsoft.com/office/drawing/2014/main" id="{BDC0FB31-3279-447F-E85F-85B2B685E752}"/>
              </a:ext>
            </a:extLst>
          </p:cNvPr>
          <p:cNvSpPr>
            <a:spLocks noGrp="1"/>
          </p:cNvSpPr>
          <p:nvPr>
            <p:ph type="sldNum" sz="quarter" idx="12"/>
          </p:nvPr>
        </p:nvSpPr>
        <p:spPr/>
        <p:txBody>
          <a:bodyPr/>
          <a:lstStyle/>
          <a:p>
            <a:fld id="{5495E8E7-1987-4E92-A920-D9ACDAE1A97E}" type="slidenum">
              <a:rPr lang="en-US" smtClean="0"/>
              <a:t>6</a:t>
            </a:fld>
            <a:endParaRPr lang="en-US"/>
          </a:p>
        </p:txBody>
      </p:sp>
      <p:pic>
        <p:nvPicPr>
          <p:cNvPr id="12" name="Picture 11">
            <a:extLst>
              <a:ext uri="{FF2B5EF4-FFF2-40B4-BE49-F238E27FC236}">
                <a16:creationId xmlns:a16="http://schemas.microsoft.com/office/drawing/2014/main" id="{F657BAA4-AADC-0E76-6272-31D3C5D142D7}"/>
              </a:ext>
            </a:extLst>
          </p:cNvPr>
          <p:cNvPicPr>
            <a:picLocks noChangeAspect="1"/>
          </p:cNvPicPr>
          <p:nvPr/>
        </p:nvPicPr>
        <p:blipFill>
          <a:blip r:embed="rId9"/>
          <a:stretch>
            <a:fillRect/>
          </a:stretch>
        </p:blipFill>
        <p:spPr>
          <a:xfrm>
            <a:off x="6568266" y="1201286"/>
            <a:ext cx="5212080" cy="1599587"/>
          </a:xfrm>
          <a:prstGeom prst="rect">
            <a:avLst/>
          </a:prstGeom>
        </p:spPr>
      </p:pic>
      <p:sp>
        <p:nvSpPr>
          <p:cNvPr id="5" name="TextBox 4">
            <a:extLst>
              <a:ext uri="{FF2B5EF4-FFF2-40B4-BE49-F238E27FC236}">
                <a16:creationId xmlns:a16="http://schemas.microsoft.com/office/drawing/2014/main" id="{E2C342C7-9755-C53F-8D6C-B3DD664187BB}"/>
              </a:ext>
            </a:extLst>
          </p:cNvPr>
          <p:cNvSpPr txBox="1"/>
          <p:nvPr/>
        </p:nvSpPr>
        <p:spPr>
          <a:xfrm>
            <a:off x="373488" y="5998794"/>
            <a:ext cx="11445024" cy="461665"/>
          </a:xfrm>
          <a:prstGeom prst="rect">
            <a:avLst/>
          </a:prstGeom>
          <a:noFill/>
          <a:ln>
            <a:solidFill>
              <a:schemeClr val="tx2"/>
            </a:solidFill>
          </a:ln>
        </p:spPr>
        <p:txBody>
          <a:bodyPr wrap="square">
            <a:spAutoFit/>
          </a:bodyPr>
          <a:lstStyle/>
          <a:p>
            <a:pPr marL="45720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4"/>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0"/>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1"/>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1313659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F9838-56AF-4081-F638-8477304C285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BEF0284-D4D7-C087-D9A1-33FE3B3CF5F8}"/>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2B72021-632C-7B7A-C253-F1251F415AA5}"/>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22c, continued</a:t>
            </a:r>
          </a:p>
        </p:txBody>
      </p:sp>
      <p:sp>
        <p:nvSpPr>
          <p:cNvPr id="11" name="Rectangle: Rounded Corners 10">
            <a:extLst>
              <a:ext uri="{FF2B5EF4-FFF2-40B4-BE49-F238E27FC236}">
                <a16:creationId xmlns:a16="http://schemas.microsoft.com/office/drawing/2014/main" id="{C66E06CF-27C1-D019-F0E8-AFE297FE8F48}"/>
              </a:ext>
            </a:extLst>
          </p:cNvPr>
          <p:cNvSpPr/>
          <p:nvPr/>
        </p:nvSpPr>
        <p:spPr>
          <a:xfrm>
            <a:off x="308283" y="992468"/>
            <a:ext cx="11569773" cy="522111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indent="-171450">
              <a:spcAft>
                <a:spcPts val="600"/>
              </a:spcAft>
              <a:buFont typeface="Arial" panose="020B0604020202020204" pitchFamily="34" charset="0"/>
              <a:buChar char="•"/>
            </a:pPr>
            <a:r>
              <a:rPr lang="en-US" sz="1800" b="1" u="sng" dirty="0"/>
              <a:t>Column (A): “RESEA Component/Activity”</a:t>
            </a:r>
          </a:p>
          <a:p>
            <a:pPr marL="685800" lvl="1" indent="-171450">
              <a:spcAft>
                <a:spcPts val="600"/>
              </a:spcAft>
              <a:buFont typeface="Arial" panose="020B0604020202020204" pitchFamily="34" charset="0"/>
              <a:buChar char="•"/>
            </a:pPr>
            <a:r>
              <a:rPr lang="en-US" dirty="0"/>
              <a:t>List the </a:t>
            </a:r>
            <a:r>
              <a:rPr lang="en-US" b="1" dirty="0">
                <a:solidFill>
                  <a:srgbClr val="EC814B"/>
                </a:solidFill>
              </a:rPr>
              <a:t>specific intervention </a:t>
            </a:r>
            <a:r>
              <a:rPr lang="en-US" dirty="0"/>
              <a:t>your state implements. </a:t>
            </a:r>
          </a:p>
          <a:p>
            <a:pPr marL="685800" lvl="1" indent="-171450">
              <a:spcAft>
                <a:spcPts val="600"/>
              </a:spcAft>
              <a:buFont typeface="Arial" panose="020B0604020202020204" pitchFamily="34" charset="0"/>
              <a:buChar char="•"/>
            </a:pPr>
            <a:r>
              <a:rPr lang="en-US" dirty="0"/>
              <a:t>Then, describe the intervention(s) your state is using, providing enough detail so that it is clear how the intervention compares with any corresponding evidence cited in Column (B). More than one intervention may be listed.</a:t>
            </a:r>
          </a:p>
          <a:p>
            <a:pPr marL="685800" lvl="1" indent="-171450">
              <a:spcAft>
                <a:spcPts val="600"/>
              </a:spcAft>
              <a:buFont typeface="Arial" panose="020B0604020202020204" pitchFamily="34" charset="0"/>
              <a:buChar char="•"/>
            </a:pPr>
            <a:r>
              <a:rPr lang="en-US" dirty="0"/>
              <a:t>Two activities have been pre-filled. At a minimum, every state must complete the chart for </a:t>
            </a:r>
            <a:r>
              <a:rPr lang="en-US" i="1" dirty="0"/>
              <a:t>“Required Initial RESEA Meeting Activity” </a:t>
            </a:r>
            <a:r>
              <a:rPr lang="en-US" dirty="0"/>
              <a:t>listed in the chart as activity 1a. Add any notes about unique aspects of the state’s implementation of the Initial RESEA in 1b. For states that offer subsequent RESEA meetings, complete 2a and 2b. Any additional RESEA activities can be listed below 2b. </a:t>
            </a:r>
          </a:p>
          <a:p>
            <a:pPr marL="228600" indent="-171450">
              <a:spcAft>
                <a:spcPts val="600"/>
              </a:spcAft>
              <a:buFont typeface="Arial" panose="020B0604020202020204" pitchFamily="34" charset="0"/>
              <a:buChar char="•"/>
            </a:pPr>
            <a:r>
              <a:rPr lang="en-US" sz="1800" b="1" u="sng" dirty="0"/>
              <a:t>Column (B): Intervention Causal Rating (High/Moderate) and Intervention Name</a:t>
            </a:r>
          </a:p>
          <a:p>
            <a:pPr marL="685800" lvl="1" indent="-171450">
              <a:spcAft>
                <a:spcPts val="600"/>
              </a:spcAft>
              <a:buFont typeface="Arial" panose="020B0604020202020204" pitchFamily="34" charset="0"/>
              <a:buChar char="•"/>
            </a:pPr>
            <a:r>
              <a:rPr lang="en-US" dirty="0"/>
              <a:t>List which High or Moderate rated intervention best corresponds to the intervention or program activity listed in Column (A). </a:t>
            </a:r>
          </a:p>
          <a:p>
            <a:pPr marL="685800" lvl="1" indent="-171450">
              <a:spcAft>
                <a:spcPts val="600"/>
              </a:spcAft>
              <a:buFont typeface="Arial" panose="020B0604020202020204" pitchFamily="34" charset="0"/>
              <a:buChar char="•"/>
            </a:pPr>
            <a:r>
              <a:rPr lang="en-US" dirty="0"/>
              <a:t>Indicate the current rating (i.e., high or moderate) and at least one </a:t>
            </a:r>
            <a:r>
              <a:rPr lang="en-US" b="1" dirty="0">
                <a:solidFill>
                  <a:srgbClr val="EC814B"/>
                </a:solidFill>
              </a:rPr>
              <a:t>title of a study </a:t>
            </a:r>
            <a:r>
              <a:rPr lang="en-US" dirty="0">
                <a:solidFill>
                  <a:schemeClr val="bg1"/>
                </a:solidFill>
              </a:rPr>
              <a:t>and the</a:t>
            </a:r>
            <a:r>
              <a:rPr lang="en-US" b="1" dirty="0">
                <a:solidFill>
                  <a:schemeClr val="accent2"/>
                </a:solidFill>
              </a:rPr>
              <a:t> </a:t>
            </a:r>
            <a:r>
              <a:rPr lang="en-US" b="1" dirty="0">
                <a:solidFill>
                  <a:srgbClr val="EC814B"/>
                </a:solidFill>
              </a:rPr>
              <a:t>study publication date </a:t>
            </a:r>
            <a:r>
              <a:rPr lang="en-US" dirty="0"/>
              <a:t>that is associated with the rated intervention. More than one study may be listed to support the stated intervention. A list of studies that were reviewed in developing ratings for RESEA interventions can be found on </a:t>
            </a:r>
            <a:r>
              <a:rPr lang="en-US" b="1" u="sng" kern="1200" dirty="0">
                <a:solidFill>
                  <a:srgbClr val="A6CAEC"/>
                </a:solidFill>
                <a:hlinkClick r:id="rId2">
                  <a:extLst>
                    <a:ext uri="{A12FA001-AC4F-418D-AE19-62706E023703}">
                      <ahyp:hlinkClr xmlns:ahyp="http://schemas.microsoft.com/office/drawing/2018/hyperlinkcolor" val="tx"/>
                    </a:ext>
                  </a:extLst>
                </a:hlinkClick>
              </a:rPr>
              <a:t>CLEAR’s</a:t>
            </a:r>
            <a:r>
              <a:rPr lang="en-US" b="1" u="sng" kern="1200" dirty="0">
                <a:solidFill>
                  <a:schemeClr val="tx2">
                    <a:lumMod val="25000"/>
                    <a:lumOff val="75000"/>
                  </a:schemeClr>
                </a:solidFill>
                <a:hlinkClick r:id="rId2">
                  <a:extLst>
                    <a:ext uri="{A12FA001-AC4F-418D-AE19-62706E023703}">
                      <ahyp:hlinkClr xmlns:ahyp="http://schemas.microsoft.com/office/drawing/2018/hyperlinkcolor" val="tx"/>
                    </a:ext>
                  </a:extLst>
                </a:hlinkClick>
              </a:rPr>
              <a:t> RESEA Program tab</a:t>
            </a:r>
            <a:r>
              <a:rPr lang="en-US" kern="1200" dirty="0">
                <a:solidFill>
                  <a:schemeClr val="bg1"/>
                </a:solidFill>
              </a:rPr>
              <a:t>. (See </a:t>
            </a:r>
            <a:r>
              <a:rPr lang="en-US" b="1" kern="1200" dirty="0">
                <a:solidFill>
                  <a:schemeClr val="tx2">
                    <a:lumMod val="25000"/>
                    <a:lumOff val="75000"/>
                  </a:schemeClr>
                </a:solidFill>
                <a:hlinkClick r:id="rId3" action="ppaction://hlinksldjump">
                  <a:extLst>
                    <a:ext uri="{A12FA001-AC4F-418D-AE19-62706E023703}">
                      <ahyp:hlinkClr xmlns:ahyp="http://schemas.microsoft.com/office/drawing/2018/hyperlinkcolor" val="tx"/>
                    </a:ext>
                  </a:extLst>
                </a:hlinkClick>
              </a:rPr>
              <a:t>Slide 5</a:t>
            </a:r>
            <a:r>
              <a:rPr lang="en-US" b="1" kern="1200" dirty="0">
                <a:solidFill>
                  <a:schemeClr val="tx2">
                    <a:lumMod val="25000"/>
                    <a:lumOff val="75000"/>
                  </a:schemeClr>
                </a:solidFill>
              </a:rPr>
              <a:t> </a:t>
            </a:r>
            <a:r>
              <a:rPr lang="en-US" kern="1200" dirty="0">
                <a:solidFill>
                  <a:schemeClr val="bg1"/>
                </a:solidFill>
              </a:rPr>
              <a:t>for tips on finding studies).</a:t>
            </a:r>
            <a:endParaRPr lang="en-US" dirty="0"/>
          </a:p>
        </p:txBody>
      </p:sp>
      <p:sp>
        <p:nvSpPr>
          <p:cNvPr id="17" name="Slide Number Placeholder 16">
            <a:extLst>
              <a:ext uri="{FF2B5EF4-FFF2-40B4-BE49-F238E27FC236}">
                <a16:creationId xmlns:a16="http://schemas.microsoft.com/office/drawing/2014/main" id="{1F7CC1A2-91CC-F0D6-08A1-ABB556FC586D}"/>
              </a:ext>
            </a:extLst>
          </p:cNvPr>
          <p:cNvSpPr>
            <a:spLocks noGrp="1"/>
          </p:cNvSpPr>
          <p:nvPr>
            <p:ph type="sldNum" sz="quarter" idx="12"/>
          </p:nvPr>
        </p:nvSpPr>
        <p:spPr/>
        <p:txBody>
          <a:bodyPr/>
          <a:lstStyle/>
          <a:p>
            <a:fld id="{5495E8E7-1987-4E92-A920-D9ACDAE1A97E}" type="slidenum">
              <a:rPr lang="en-US" smtClean="0"/>
              <a:t>7</a:t>
            </a:fld>
            <a:endParaRPr lang="en-US"/>
          </a:p>
        </p:txBody>
      </p:sp>
      <p:sp>
        <p:nvSpPr>
          <p:cNvPr id="2" name="TextBox 1">
            <a:extLst>
              <a:ext uri="{FF2B5EF4-FFF2-40B4-BE49-F238E27FC236}">
                <a16:creationId xmlns:a16="http://schemas.microsoft.com/office/drawing/2014/main" id="{D4E757A6-742B-EFCC-0CAF-6E12E2218BF0}"/>
              </a:ext>
            </a:extLst>
          </p:cNvPr>
          <p:cNvSpPr txBox="1"/>
          <p:nvPr/>
        </p:nvSpPr>
        <p:spPr>
          <a:xfrm>
            <a:off x="219457" y="6259810"/>
            <a:ext cx="10863072" cy="461665"/>
          </a:xfrm>
          <a:prstGeom prst="rect">
            <a:avLst/>
          </a:prstGeom>
          <a:noFill/>
          <a:ln>
            <a:solidFill>
              <a:schemeClr val="tx2"/>
            </a:solidFill>
          </a:ln>
        </p:spPr>
        <p:txBody>
          <a:bodyPr wrap="square">
            <a:spAutoFit/>
          </a:bodyPr>
          <a:lstStyle/>
          <a:p>
            <a:pPr marL="9144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4"/>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5"/>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404767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3B30D-3FC6-9A67-ED01-21FED7B6B1D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7C2333B-83F1-10D8-996B-A2C15FAC3BD4}"/>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6423E05-EB34-1350-872A-F9C929EC9AFE}"/>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22c, continued</a:t>
            </a:r>
          </a:p>
        </p:txBody>
      </p:sp>
      <p:sp>
        <p:nvSpPr>
          <p:cNvPr id="11" name="Rectangle: Rounded Corners 10">
            <a:extLst>
              <a:ext uri="{FF2B5EF4-FFF2-40B4-BE49-F238E27FC236}">
                <a16:creationId xmlns:a16="http://schemas.microsoft.com/office/drawing/2014/main" id="{1DAE581E-A079-9E38-98D8-E94F097D52B1}"/>
              </a:ext>
            </a:extLst>
          </p:cNvPr>
          <p:cNvSpPr/>
          <p:nvPr/>
        </p:nvSpPr>
        <p:spPr>
          <a:xfrm>
            <a:off x="308283" y="1002756"/>
            <a:ext cx="11569773" cy="5210827"/>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indent="-171450">
              <a:spcAft>
                <a:spcPts val="1200"/>
              </a:spcAft>
              <a:buFont typeface="Arial" panose="020B0604020202020204" pitchFamily="34" charset="0"/>
              <a:buChar char="•"/>
            </a:pPr>
            <a:r>
              <a:rPr lang="en-US" sz="1800" b="1" u="sng" dirty="0"/>
              <a:t>Column (C): RESEA Cost of Component/Activity</a:t>
            </a:r>
          </a:p>
          <a:p>
            <a:pPr marL="685800" lvl="1" indent="-171450">
              <a:spcAft>
                <a:spcPts val="1200"/>
              </a:spcAft>
              <a:buFont typeface="Arial" panose="020B0604020202020204" pitchFamily="34" charset="0"/>
              <a:buChar char="•"/>
            </a:pPr>
            <a:r>
              <a:rPr lang="en-US" dirty="0"/>
              <a:t>List the planned costs for implementing each activity listed in Column (A). </a:t>
            </a:r>
          </a:p>
          <a:p>
            <a:pPr marL="685800" lvl="1" indent="-171450">
              <a:spcAft>
                <a:spcPts val="1200"/>
              </a:spcAft>
              <a:buFont typeface="Arial" panose="020B0604020202020204" pitchFamily="34" charset="0"/>
              <a:buChar char="•"/>
            </a:pPr>
            <a:r>
              <a:rPr lang="en-US" dirty="0"/>
              <a:t>Show calculations. For example, list the estimated cost to complete the activity once, multiplied by the expected number of times the activity will be completed, to arrive at the total estimated cost.</a:t>
            </a:r>
          </a:p>
          <a:p>
            <a:pPr marL="228600" indent="-171450">
              <a:spcAft>
                <a:spcPts val="1200"/>
              </a:spcAft>
              <a:buFont typeface="Arial" panose="020B0604020202020204" pitchFamily="34" charset="0"/>
              <a:buChar char="•"/>
            </a:pPr>
            <a:r>
              <a:rPr lang="en-US" b="1" u="sng" dirty="0"/>
              <a:t>Column (D): Percentage of Current Grant</a:t>
            </a:r>
          </a:p>
          <a:p>
            <a:pPr marL="685800" lvl="1" indent="-171450">
              <a:spcAft>
                <a:spcPts val="1200"/>
              </a:spcAft>
              <a:buFont typeface="Arial" panose="020B0604020202020204" pitchFamily="34" charset="0"/>
              <a:buChar char="•"/>
            </a:pPr>
            <a:r>
              <a:rPr lang="en-US" dirty="0"/>
              <a:t>For FY26, states must devote </a:t>
            </a:r>
            <a:r>
              <a:rPr lang="en-US" b="1" dirty="0">
                <a:solidFill>
                  <a:srgbClr val="EC814B"/>
                </a:solidFill>
              </a:rPr>
              <a:t>at least 40 percent and starting in FY27, states must devote at least 50 percent </a:t>
            </a:r>
            <a:r>
              <a:rPr lang="en-US" dirty="0"/>
              <a:t>of their RESEA funding to evidence-based components with a </a:t>
            </a:r>
            <a:r>
              <a:rPr lang="en-US" b="1" dirty="0">
                <a:solidFill>
                  <a:srgbClr val="EC814B"/>
                </a:solidFill>
              </a:rPr>
              <a:t>high or moderate causal rating </a:t>
            </a:r>
            <a:r>
              <a:rPr lang="en-US" dirty="0"/>
              <a:t>that show a demonstrated capacity to improve employment and earnings outcomes for program participants. This table is used to assess that requirement. </a:t>
            </a:r>
          </a:p>
          <a:p>
            <a:pPr marL="685800" lvl="1" indent="-171450">
              <a:spcAft>
                <a:spcPts val="1200"/>
              </a:spcAft>
              <a:buFont typeface="Arial" panose="020B0604020202020204" pitchFamily="34" charset="0"/>
              <a:buChar char="•"/>
            </a:pPr>
            <a:r>
              <a:rPr lang="en-US" dirty="0"/>
              <a:t>Please show calculations by dividing the corresponding cost from Column (C) by the total requested funds listed in Element 5a.</a:t>
            </a:r>
          </a:p>
          <a:p>
            <a:pPr marL="228600" indent="-171450">
              <a:spcAft>
                <a:spcPts val="1200"/>
              </a:spcAft>
              <a:buFont typeface="Arial" panose="020B0604020202020204" pitchFamily="34" charset="0"/>
              <a:buChar char="•"/>
            </a:pPr>
            <a:r>
              <a:rPr lang="en-US" dirty="0"/>
              <a:t>In the final row, list the </a:t>
            </a:r>
            <a:r>
              <a:rPr lang="en-US" b="1" dirty="0">
                <a:solidFill>
                  <a:srgbClr val="EC814B"/>
                </a:solidFill>
              </a:rPr>
              <a:t>total cost </a:t>
            </a:r>
            <a:r>
              <a:rPr lang="en-US" dirty="0"/>
              <a:t>for all High and Moderate rated interventions, and the </a:t>
            </a:r>
            <a:r>
              <a:rPr lang="en-US" b="1" dirty="0">
                <a:solidFill>
                  <a:srgbClr val="EC814B"/>
                </a:solidFill>
              </a:rPr>
              <a:t>total percent </a:t>
            </a:r>
            <a:r>
              <a:rPr lang="en-US" dirty="0"/>
              <a:t>this represents out of the total amount of requested funds.</a:t>
            </a:r>
          </a:p>
        </p:txBody>
      </p:sp>
      <p:sp>
        <p:nvSpPr>
          <p:cNvPr id="17" name="Slide Number Placeholder 16">
            <a:extLst>
              <a:ext uri="{FF2B5EF4-FFF2-40B4-BE49-F238E27FC236}">
                <a16:creationId xmlns:a16="http://schemas.microsoft.com/office/drawing/2014/main" id="{A5B9955A-F6C0-BD29-3DBC-994BFE7638E9}"/>
              </a:ext>
            </a:extLst>
          </p:cNvPr>
          <p:cNvSpPr>
            <a:spLocks noGrp="1"/>
          </p:cNvSpPr>
          <p:nvPr>
            <p:ph type="sldNum" sz="quarter" idx="12"/>
          </p:nvPr>
        </p:nvSpPr>
        <p:spPr/>
        <p:txBody>
          <a:bodyPr/>
          <a:lstStyle/>
          <a:p>
            <a:fld id="{5495E8E7-1987-4E92-A920-D9ACDAE1A97E}" type="slidenum">
              <a:rPr lang="en-US" smtClean="0"/>
              <a:t>8</a:t>
            </a:fld>
            <a:endParaRPr lang="en-US" dirty="0"/>
          </a:p>
        </p:txBody>
      </p:sp>
    </p:spTree>
    <p:extLst>
      <p:ext uri="{BB962C8B-B14F-4D97-AF65-F5344CB8AC3E}">
        <p14:creationId xmlns:p14="http://schemas.microsoft.com/office/powerpoint/2010/main" val="2507638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50D1A-2E97-589A-C611-187EBBBB58C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CB464B2-2042-9D4A-819F-20796A7D899A}"/>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AAE3507-DC75-0C28-73B0-D2E2EE2BE40D}"/>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22c, example</a:t>
            </a:r>
          </a:p>
        </p:txBody>
      </p:sp>
      <p:sp>
        <p:nvSpPr>
          <p:cNvPr id="17" name="Slide Number Placeholder 16">
            <a:extLst>
              <a:ext uri="{FF2B5EF4-FFF2-40B4-BE49-F238E27FC236}">
                <a16:creationId xmlns:a16="http://schemas.microsoft.com/office/drawing/2014/main" id="{4500DDB6-DB5B-4E03-DC92-A27FCF4AD221}"/>
              </a:ext>
            </a:extLst>
          </p:cNvPr>
          <p:cNvSpPr>
            <a:spLocks noGrp="1"/>
          </p:cNvSpPr>
          <p:nvPr>
            <p:ph type="sldNum" sz="quarter" idx="12"/>
          </p:nvPr>
        </p:nvSpPr>
        <p:spPr/>
        <p:txBody>
          <a:bodyPr/>
          <a:lstStyle/>
          <a:p>
            <a:fld id="{5495E8E7-1987-4E92-A920-D9ACDAE1A97E}" type="slidenum">
              <a:rPr lang="en-US" smtClean="0"/>
              <a:t>9</a:t>
            </a:fld>
            <a:endParaRPr lang="en-US"/>
          </a:p>
        </p:txBody>
      </p:sp>
      <p:sp>
        <p:nvSpPr>
          <p:cNvPr id="5" name="Rectangle 4">
            <a:extLst>
              <a:ext uri="{FF2B5EF4-FFF2-40B4-BE49-F238E27FC236}">
                <a16:creationId xmlns:a16="http://schemas.microsoft.com/office/drawing/2014/main" id="{A841217F-E622-04CF-0D14-A3CF2B4E5FDA}"/>
              </a:ext>
            </a:extLst>
          </p:cNvPr>
          <p:cNvSpPr/>
          <p:nvPr/>
        </p:nvSpPr>
        <p:spPr>
          <a:xfrm>
            <a:off x="292608" y="1170885"/>
            <a:ext cx="11567160" cy="5185466"/>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i="1" dirty="0">
                <a:solidFill>
                  <a:schemeClr val="tx2"/>
                </a:solidFill>
              </a:rPr>
              <a:t>Hypothetical Example of Completing Table for Element 22c (for </a:t>
            </a:r>
            <a:r>
              <a:rPr lang="en-US" b="1" i="1" dirty="0">
                <a:solidFill>
                  <a:srgbClr val="1D2A5A"/>
                </a:solidFill>
              </a:rPr>
              <a:t>Initial RESEA Meetings</a:t>
            </a:r>
            <a:r>
              <a:rPr lang="en-US" i="1" dirty="0">
                <a:solidFill>
                  <a:schemeClr val="tx2"/>
                </a:solidFill>
              </a:rPr>
              <a:t>)</a:t>
            </a:r>
          </a:p>
        </p:txBody>
      </p:sp>
      <p:pic>
        <p:nvPicPr>
          <p:cNvPr id="11" name="Picture 10">
            <a:extLst>
              <a:ext uri="{FF2B5EF4-FFF2-40B4-BE49-F238E27FC236}">
                <a16:creationId xmlns:a16="http://schemas.microsoft.com/office/drawing/2014/main" id="{F158894A-2040-38A5-DD99-1D3DD7E3A5AF}"/>
              </a:ext>
            </a:extLst>
          </p:cNvPr>
          <p:cNvPicPr>
            <a:picLocks noChangeAspect="1"/>
          </p:cNvPicPr>
          <p:nvPr/>
        </p:nvPicPr>
        <p:blipFill>
          <a:blip r:embed="rId2"/>
          <a:stretch>
            <a:fillRect/>
          </a:stretch>
        </p:blipFill>
        <p:spPr>
          <a:xfrm>
            <a:off x="1751197" y="1539839"/>
            <a:ext cx="8632212" cy="4754880"/>
          </a:xfrm>
          <a:prstGeom prst="rect">
            <a:avLst/>
          </a:prstGeom>
        </p:spPr>
      </p:pic>
    </p:spTree>
    <p:extLst>
      <p:ext uri="{BB962C8B-B14F-4D97-AF65-F5344CB8AC3E}">
        <p14:creationId xmlns:p14="http://schemas.microsoft.com/office/powerpoint/2010/main" val="18705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D6B27-BE31-EA51-6BC7-D595A83D8B6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47945C2-8F73-FB94-7C85-30F321E866D2}"/>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D1735BE-FE1D-2D96-5A34-03412CBC1727}"/>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22c, example</a:t>
            </a:r>
          </a:p>
        </p:txBody>
      </p:sp>
      <p:sp>
        <p:nvSpPr>
          <p:cNvPr id="17" name="Slide Number Placeholder 16">
            <a:extLst>
              <a:ext uri="{FF2B5EF4-FFF2-40B4-BE49-F238E27FC236}">
                <a16:creationId xmlns:a16="http://schemas.microsoft.com/office/drawing/2014/main" id="{FD2B2937-24A9-929D-AE06-DA5EDE4ABAC7}"/>
              </a:ext>
            </a:extLst>
          </p:cNvPr>
          <p:cNvSpPr>
            <a:spLocks noGrp="1"/>
          </p:cNvSpPr>
          <p:nvPr>
            <p:ph type="sldNum" sz="quarter" idx="12"/>
          </p:nvPr>
        </p:nvSpPr>
        <p:spPr/>
        <p:txBody>
          <a:bodyPr/>
          <a:lstStyle/>
          <a:p>
            <a:fld id="{5495E8E7-1987-4E92-A920-D9ACDAE1A97E}" type="slidenum">
              <a:rPr lang="en-US" smtClean="0"/>
              <a:t>10</a:t>
            </a:fld>
            <a:endParaRPr lang="en-US"/>
          </a:p>
        </p:txBody>
      </p:sp>
      <p:sp>
        <p:nvSpPr>
          <p:cNvPr id="5" name="Rectangle 4">
            <a:extLst>
              <a:ext uri="{FF2B5EF4-FFF2-40B4-BE49-F238E27FC236}">
                <a16:creationId xmlns:a16="http://schemas.microsoft.com/office/drawing/2014/main" id="{BC3A06FF-2BA4-AD03-B8D8-54399435C2C4}"/>
              </a:ext>
            </a:extLst>
          </p:cNvPr>
          <p:cNvSpPr/>
          <p:nvPr/>
        </p:nvSpPr>
        <p:spPr>
          <a:xfrm>
            <a:off x="292608" y="1170885"/>
            <a:ext cx="11567160" cy="5185466"/>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i="1" dirty="0">
                <a:solidFill>
                  <a:schemeClr val="tx2"/>
                </a:solidFill>
              </a:rPr>
              <a:t>Hypothetical Example of Completing Table for Element 22c (for </a:t>
            </a:r>
            <a:r>
              <a:rPr lang="en-US" b="1" i="1" dirty="0">
                <a:solidFill>
                  <a:srgbClr val="1D2A5A"/>
                </a:solidFill>
              </a:rPr>
              <a:t>Additional RESEA Activities</a:t>
            </a:r>
            <a:r>
              <a:rPr lang="en-US" i="1" dirty="0">
                <a:solidFill>
                  <a:schemeClr val="tx2"/>
                </a:solidFill>
              </a:rPr>
              <a:t>)</a:t>
            </a:r>
          </a:p>
        </p:txBody>
      </p:sp>
      <p:pic>
        <p:nvPicPr>
          <p:cNvPr id="6" name="Picture 5">
            <a:extLst>
              <a:ext uri="{FF2B5EF4-FFF2-40B4-BE49-F238E27FC236}">
                <a16:creationId xmlns:a16="http://schemas.microsoft.com/office/drawing/2014/main" id="{9543DF63-2765-3EB7-8420-C21C16033ABA}"/>
              </a:ext>
            </a:extLst>
          </p:cNvPr>
          <p:cNvPicPr>
            <a:picLocks noChangeAspect="1"/>
          </p:cNvPicPr>
          <p:nvPr/>
        </p:nvPicPr>
        <p:blipFill>
          <a:blip r:embed="rId2"/>
          <a:stretch>
            <a:fillRect/>
          </a:stretch>
        </p:blipFill>
        <p:spPr>
          <a:xfrm>
            <a:off x="1504309" y="1656163"/>
            <a:ext cx="9183382" cy="3362794"/>
          </a:xfrm>
          <a:prstGeom prst="rect">
            <a:avLst/>
          </a:prstGeom>
        </p:spPr>
      </p:pic>
    </p:spTree>
    <p:extLst>
      <p:ext uri="{BB962C8B-B14F-4D97-AF65-F5344CB8AC3E}">
        <p14:creationId xmlns:p14="http://schemas.microsoft.com/office/powerpoint/2010/main" val="922904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5B945-2688-291B-2EF6-E4B49230D30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4191F62-FF5E-9F7A-233E-CB20DFA9324B}"/>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19B0C08-CA71-8F2B-2B37-02B5C4B27A7B}"/>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22d</a:t>
            </a:r>
          </a:p>
        </p:txBody>
      </p:sp>
      <p:sp>
        <p:nvSpPr>
          <p:cNvPr id="11" name="Rectangle: Rounded Corners 10">
            <a:extLst>
              <a:ext uri="{FF2B5EF4-FFF2-40B4-BE49-F238E27FC236}">
                <a16:creationId xmlns:a16="http://schemas.microsoft.com/office/drawing/2014/main" id="{03A353AA-F661-1B48-77A7-1A4D94C13FE4}"/>
              </a:ext>
            </a:extLst>
          </p:cNvPr>
          <p:cNvSpPr/>
          <p:nvPr/>
        </p:nvSpPr>
        <p:spPr>
          <a:xfrm>
            <a:off x="308283" y="1081340"/>
            <a:ext cx="5311141" cy="333829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dirty="0"/>
              <a:t>22d. Explain how your state’s RESEA interventions and service delivery strategies are appropriate to the population served.</a:t>
            </a:r>
          </a:p>
          <a:p>
            <a:endParaRPr lang="en-US" sz="1800" b="1" dirty="0"/>
          </a:p>
          <a:p>
            <a:r>
              <a:rPr lang="en-US" sz="1800" dirty="0"/>
              <a:t>In a few sentences, describe the claimants your RESEA program is serving and </a:t>
            </a:r>
            <a:r>
              <a:rPr lang="en-US" dirty="0"/>
              <a:t>how the interventions or strategies listed in 22c are designed to improve outcomes for that population</a:t>
            </a:r>
            <a:r>
              <a:rPr lang="en-US" sz="1800" dirty="0"/>
              <a:t>.</a:t>
            </a:r>
          </a:p>
        </p:txBody>
      </p:sp>
      <p:cxnSp>
        <p:nvCxnSpPr>
          <p:cNvPr id="14" name="Straight Arrow Connector 13">
            <a:extLst>
              <a:ext uri="{FF2B5EF4-FFF2-40B4-BE49-F238E27FC236}">
                <a16:creationId xmlns:a16="http://schemas.microsoft.com/office/drawing/2014/main" id="{589EA3DB-F02B-DD2D-6C42-8E720D74D3FD}"/>
              </a:ext>
            </a:extLst>
          </p:cNvPr>
          <p:cNvCxnSpPr>
            <a:cxnSpLocks/>
          </p:cNvCxnSpPr>
          <p:nvPr/>
        </p:nvCxnSpPr>
        <p:spPr>
          <a:xfrm>
            <a:off x="4946904" y="2115063"/>
            <a:ext cx="1496133"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08124C50-8D4A-EDF2-957B-8EDD13BC5A00}"/>
              </a:ext>
            </a:extLst>
          </p:cNvPr>
          <p:cNvSpPr/>
          <p:nvPr/>
        </p:nvSpPr>
        <p:spPr>
          <a:xfrm>
            <a:off x="6443037" y="1583910"/>
            <a:ext cx="5561514" cy="1435016"/>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Element 22d</a:t>
            </a:r>
          </a:p>
        </p:txBody>
      </p:sp>
      <p:sp>
        <p:nvSpPr>
          <p:cNvPr id="17" name="Slide Number Placeholder 16">
            <a:extLst>
              <a:ext uri="{FF2B5EF4-FFF2-40B4-BE49-F238E27FC236}">
                <a16:creationId xmlns:a16="http://schemas.microsoft.com/office/drawing/2014/main" id="{77DC6155-E94D-1CAB-9074-0FA52C6AB9C7}"/>
              </a:ext>
            </a:extLst>
          </p:cNvPr>
          <p:cNvSpPr>
            <a:spLocks noGrp="1"/>
          </p:cNvSpPr>
          <p:nvPr>
            <p:ph type="sldNum" sz="quarter" idx="12"/>
          </p:nvPr>
        </p:nvSpPr>
        <p:spPr/>
        <p:txBody>
          <a:bodyPr/>
          <a:lstStyle/>
          <a:p>
            <a:fld id="{5495E8E7-1987-4E92-A920-D9ACDAE1A97E}" type="slidenum">
              <a:rPr lang="en-US" smtClean="0"/>
              <a:t>11</a:t>
            </a:fld>
            <a:endParaRPr lang="en-US"/>
          </a:p>
        </p:txBody>
      </p:sp>
      <p:sp>
        <p:nvSpPr>
          <p:cNvPr id="13" name="Rectangle: Rounded Corners 4">
            <a:extLst>
              <a:ext uri="{FF2B5EF4-FFF2-40B4-BE49-F238E27FC236}">
                <a16:creationId xmlns:a16="http://schemas.microsoft.com/office/drawing/2014/main" id="{1AD4DA7F-CAC4-3BD2-3D04-19556A81B59A}"/>
              </a:ext>
            </a:extLst>
          </p:cNvPr>
          <p:cNvSpPr txBox="1"/>
          <p:nvPr/>
        </p:nvSpPr>
        <p:spPr>
          <a:xfrm>
            <a:off x="546027" y="4590300"/>
            <a:ext cx="11458524" cy="176604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1" kern="1200" dirty="0">
                <a:solidFill>
                  <a:schemeClr val="tx2"/>
                </a:solidFill>
              </a:rPr>
              <a:t>Tips for completing 22d:</a:t>
            </a:r>
          </a:p>
          <a:p>
            <a:pPr marL="0" lvl="0" indent="0" algn="l" defTabSz="666750">
              <a:lnSpc>
                <a:spcPct val="90000"/>
              </a:lnSpc>
              <a:spcBef>
                <a:spcPct val="0"/>
              </a:spcBef>
              <a:spcAft>
                <a:spcPct val="35000"/>
              </a:spcAft>
              <a:buNone/>
            </a:pPr>
            <a:r>
              <a:rPr lang="en-US" sz="1500" dirty="0">
                <a:solidFill>
                  <a:schemeClr val="tx1"/>
                </a:solidFill>
              </a:rPr>
              <a:t>The narrative for 22d could address the following:</a:t>
            </a:r>
            <a:endParaRPr lang="en-US" sz="1500" kern="1200" dirty="0">
              <a:solidFill>
                <a:schemeClr val="tx1"/>
              </a:solidFill>
            </a:endParaRPr>
          </a:p>
          <a:p>
            <a:pPr marL="342900" marR="0" lvl="0" indent="-342900">
              <a:buFont typeface="Symbol" panose="05050102010706020507" pitchFamily="18" charset="2"/>
              <a:buChar char=""/>
            </a:pP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Describe whether and how any specific characteristics of the population were considered </a:t>
            </a:r>
            <a:r>
              <a:rPr lang="en-US" sz="1500" b="1" dirty="0">
                <a:solidFill>
                  <a:srgbClr val="C65315"/>
                </a:solidFill>
                <a:effectLst/>
                <a:latin typeface="Aptos" panose="020B0004020202020204" pitchFamily="34" charset="0"/>
                <a:ea typeface="Times New Roman" panose="02020603050405020304" pitchFamily="18" charset="0"/>
                <a:cs typeface="Aptos" panose="020B0004020202020204" pitchFamily="34" charset="0"/>
              </a:rPr>
              <a:t>when deciding on the intervention</a:t>
            </a: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(s).</a:t>
            </a:r>
            <a:endParaRPr lang="en-US" sz="15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Say whether the intervention(s) are implemented </a:t>
            </a:r>
            <a:r>
              <a:rPr lang="en-US" sz="1500" b="1" dirty="0">
                <a:solidFill>
                  <a:srgbClr val="C65315"/>
                </a:solidFill>
                <a:latin typeface="Aptos" panose="020B0004020202020204" pitchFamily="34" charset="0"/>
              </a:rPr>
              <a:t>in the </a:t>
            </a:r>
            <a:r>
              <a:rPr lang="en-US" sz="1500" b="1" dirty="0">
                <a:solidFill>
                  <a:srgbClr val="C65315"/>
                </a:solidFill>
                <a:effectLst/>
                <a:latin typeface="Aptos" panose="020B0004020202020204" pitchFamily="34" charset="0"/>
                <a:ea typeface="Times New Roman" panose="02020603050405020304" pitchFamily="18" charset="0"/>
                <a:cs typeface="Aptos" panose="020B0004020202020204" pitchFamily="34" charset="0"/>
              </a:rPr>
              <a:t>same way </a:t>
            </a:r>
            <a:r>
              <a:rPr lang="en-US" sz="1500" dirty="0">
                <a:solidFill>
                  <a:schemeClr val="tx1"/>
                </a:solidFill>
                <a:latin typeface="Aptos" panose="020B0004020202020204" pitchFamily="34" charset="0"/>
              </a:rPr>
              <a:t>across geographic areas, or whether they differ.</a:t>
            </a:r>
            <a:endParaRPr lang="en-US" sz="15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Describe what are the </a:t>
            </a:r>
            <a:r>
              <a:rPr lang="en-US" sz="1500" b="1" dirty="0">
                <a:solidFill>
                  <a:srgbClr val="C65315"/>
                </a:solidFill>
                <a:effectLst/>
                <a:latin typeface="Aptos" panose="020B0004020202020204" pitchFamily="34" charset="0"/>
                <a:ea typeface="Times New Roman" panose="02020603050405020304" pitchFamily="18" charset="0"/>
                <a:cs typeface="Aptos" panose="020B0004020202020204" pitchFamily="34" charset="0"/>
              </a:rPr>
              <a:t>desired measurable outcomes </a:t>
            </a:r>
            <a:r>
              <a:rPr lang="en-US" sz="1500" dirty="0">
                <a:solidFill>
                  <a:schemeClr val="tx1"/>
                </a:solidFill>
                <a:latin typeface="Aptos" panose="020B0004020202020204" pitchFamily="34" charset="0"/>
              </a:rPr>
              <a:t>from the </a:t>
            </a: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intervention(s) – what are you hoping to </a:t>
            </a:r>
            <a:r>
              <a:rPr lang="en-US" sz="1500" dirty="0">
                <a:solidFill>
                  <a:schemeClr val="tx1"/>
                </a:solidFill>
                <a:latin typeface="Aptos" panose="020B0004020202020204" pitchFamily="34" charset="0"/>
                <a:ea typeface="Times New Roman" panose="02020603050405020304" pitchFamily="18" charset="0"/>
                <a:cs typeface="Aptos" panose="020B0004020202020204" pitchFamily="34" charset="0"/>
              </a:rPr>
              <a:t>have an impact on?</a:t>
            </a: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 </a:t>
            </a:r>
            <a:r>
              <a:rPr lang="en-US" sz="1500" i="1"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a:t>
            </a:r>
            <a:r>
              <a:rPr lang="en-US" sz="1500" i="1" dirty="0">
                <a:solidFill>
                  <a:schemeClr val="tx1"/>
                </a:solidFill>
                <a:latin typeface="Aptos" panose="020B0004020202020204" pitchFamily="34" charset="0"/>
                <a:ea typeface="Times New Roman" panose="02020603050405020304" pitchFamily="18" charset="0"/>
                <a:cs typeface="Aptos" panose="020B0004020202020204" pitchFamily="34" charset="0"/>
              </a:rPr>
              <a:t>for example: </a:t>
            </a:r>
            <a:r>
              <a:rPr lang="en-US" sz="1500" i="1"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decreased UC dollars paid, decreased UC duration in weeks, people returning to work quicker, wage improvement, etc.)?</a:t>
            </a:r>
            <a:endParaRPr lang="en-US" sz="1500" i="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What has been </a:t>
            </a:r>
            <a:r>
              <a:rPr lang="en-US" sz="1500" b="1" dirty="0">
                <a:solidFill>
                  <a:srgbClr val="C65315"/>
                </a:solidFill>
                <a:effectLst/>
                <a:latin typeface="Aptos" panose="020B0004020202020204" pitchFamily="34" charset="0"/>
                <a:ea typeface="Times New Roman" panose="02020603050405020304" pitchFamily="18" charset="0"/>
                <a:cs typeface="Aptos" panose="020B0004020202020204" pitchFamily="34" charset="0"/>
              </a:rPr>
              <a:t>observed already</a:t>
            </a:r>
            <a:r>
              <a:rPr lang="en-US" sz="15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 in terms of desired outcomes?</a:t>
            </a:r>
            <a:endParaRPr lang="en-US" sz="15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p:txBody>
      </p:sp>
      <p:pic>
        <p:nvPicPr>
          <p:cNvPr id="6" name="Picture 5">
            <a:extLst>
              <a:ext uri="{FF2B5EF4-FFF2-40B4-BE49-F238E27FC236}">
                <a16:creationId xmlns:a16="http://schemas.microsoft.com/office/drawing/2014/main" id="{B1138A25-48B2-8420-AB1A-1953A04167C9}"/>
              </a:ext>
            </a:extLst>
          </p:cNvPr>
          <p:cNvPicPr>
            <a:picLocks noChangeAspect="1"/>
          </p:cNvPicPr>
          <p:nvPr/>
        </p:nvPicPr>
        <p:blipFill>
          <a:blip r:embed="rId2"/>
          <a:stretch>
            <a:fillRect/>
          </a:stretch>
        </p:blipFill>
        <p:spPr>
          <a:xfrm>
            <a:off x="6503453" y="1661367"/>
            <a:ext cx="5440681" cy="721164"/>
          </a:xfrm>
          <a:prstGeom prst="rect">
            <a:avLst/>
          </a:prstGeom>
        </p:spPr>
      </p:pic>
    </p:spTree>
    <p:extLst>
      <p:ext uri="{BB962C8B-B14F-4D97-AF65-F5344CB8AC3E}">
        <p14:creationId xmlns:p14="http://schemas.microsoft.com/office/powerpoint/2010/main" val="680381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E8A16-0B20-7F2A-601C-1CFBD8D2FD0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A0428D3-6EF6-5497-97F7-5F2C587710D3}"/>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542FAC7-FE9A-8AAA-2B56-D79EB306FB3D}"/>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22e</a:t>
            </a:r>
          </a:p>
        </p:txBody>
      </p:sp>
      <p:sp>
        <p:nvSpPr>
          <p:cNvPr id="11" name="Rectangle: Rounded Corners 10">
            <a:extLst>
              <a:ext uri="{FF2B5EF4-FFF2-40B4-BE49-F238E27FC236}">
                <a16:creationId xmlns:a16="http://schemas.microsoft.com/office/drawing/2014/main" id="{7A205DA2-95E7-66D5-CF6A-C357D9979C7B}"/>
              </a:ext>
            </a:extLst>
          </p:cNvPr>
          <p:cNvSpPr/>
          <p:nvPr/>
        </p:nvSpPr>
        <p:spPr>
          <a:xfrm>
            <a:off x="308283" y="1081340"/>
            <a:ext cx="5311141" cy="2767229"/>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00100">
              <a:lnSpc>
                <a:spcPct val="90000"/>
              </a:lnSpc>
              <a:spcBef>
                <a:spcPct val="0"/>
              </a:spcBef>
              <a:spcAft>
                <a:spcPct val="35000"/>
              </a:spcAft>
            </a:pPr>
            <a:r>
              <a:rPr lang="en-US" b="1" kern="1200" dirty="0"/>
              <a:t>22e. </a:t>
            </a:r>
            <a:r>
              <a:rPr lang="en-US" b="1" dirty="0"/>
              <a:t>Describe the State’s RESEA evaluation plans for the upcoming year. </a:t>
            </a:r>
          </a:p>
          <a:p>
            <a:pPr defTabSz="800100">
              <a:lnSpc>
                <a:spcPct val="90000"/>
              </a:lnSpc>
              <a:spcBef>
                <a:spcPct val="0"/>
              </a:spcBef>
              <a:spcAft>
                <a:spcPct val="35000"/>
              </a:spcAft>
            </a:pPr>
            <a:endParaRPr lang="en-US" b="1" dirty="0"/>
          </a:p>
          <a:p>
            <a:pPr defTabSz="800100">
              <a:lnSpc>
                <a:spcPct val="90000"/>
              </a:lnSpc>
              <a:spcBef>
                <a:spcPct val="0"/>
              </a:spcBef>
              <a:spcAft>
                <a:spcPct val="35000"/>
              </a:spcAft>
            </a:pPr>
            <a:r>
              <a:rPr lang="en-US" dirty="0"/>
              <a:t>This may include plans for a whole program evaluation, or evaluation of specific program components, interventions, or strategies. States may run their own evaluations, work with an outside evaluator, or participate in evaluations conducted by the USDOL.</a:t>
            </a:r>
            <a:endParaRPr lang="en-US" dirty="0">
              <a:solidFill>
                <a:schemeClr val="accent6"/>
              </a:solidFill>
            </a:endParaRPr>
          </a:p>
        </p:txBody>
      </p:sp>
      <p:cxnSp>
        <p:nvCxnSpPr>
          <p:cNvPr id="14" name="Straight Arrow Connector 13">
            <a:extLst>
              <a:ext uri="{FF2B5EF4-FFF2-40B4-BE49-F238E27FC236}">
                <a16:creationId xmlns:a16="http://schemas.microsoft.com/office/drawing/2014/main" id="{86B8A190-23ED-931B-E517-60B8E5C1A576}"/>
              </a:ext>
            </a:extLst>
          </p:cNvPr>
          <p:cNvCxnSpPr>
            <a:cxnSpLocks/>
          </p:cNvCxnSpPr>
          <p:nvPr/>
        </p:nvCxnSpPr>
        <p:spPr>
          <a:xfrm>
            <a:off x="4113347" y="1818496"/>
            <a:ext cx="1976487"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752AE786-564A-B9C4-FC63-E9C36838C52F}"/>
              </a:ext>
            </a:extLst>
          </p:cNvPr>
          <p:cNvSpPr/>
          <p:nvPr/>
        </p:nvSpPr>
        <p:spPr>
          <a:xfrm>
            <a:off x="6089834" y="1302216"/>
            <a:ext cx="5809340" cy="1977011"/>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Element 22e</a:t>
            </a:r>
          </a:p>
        </p:txBody>
      </p:sp>
      <p:sp>
        <p:nvSpPr>
          <p:cNvPr id="4" name="Rectangle: Rounded Corners 4">
            <a:extLst>
              <a:ext uri="{FF2B5EF4-FFF2-40B4-BE49-F238E27FC236}">
                <a16:creationId xmlns:a16="http://schemas.microsoft.com/office/drawing/2014/main" id="{B0709A9A-B1D2-36F7-9602-306EDD9F49C0}"/>
              </a:ext>
            </a:extLst>
          </p:cNvPr>
          <p:cNvSpPr txBox="1"/>
          <p:nvPr/>
        </p:nvSpPr>
        <p:spPr>
          <a:xfrm>
            <a:off x="308283" y="3973050"/>
            <a:ext cx="11408446" cy="197701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spcBef>
                <a:spcPct val="0"/>
              </a:spcBef>
              <a:spcAft>
                <a:spcPts val="600"/>
              </a:spcAft>
              <a:buNone/>
            </a:pPr>
            <a:r>
              <a:rPr lang="en-US" sz="1500" b="1" i="1" kern="1200" dirty="0">
                <a:solidFill>
                  <a:schemeClr val="tx2"/>
                </a:solidFill>
              </a:rPr>
              <a:t>Resources for completing 22e:</a:t>
            </a:r>
          </a:p>
          <a:p>
            <a:pPr>
              <a:spcAft>
                <a:spcPts val="600"/>
              </a:spcAft>
            </a:pPr>
            <a:r>
              <a:rPr lang="en-US" sz="1500" dirty="0">
                <a:solidFill>
                  <a:schemeClr val="tx1"/>
                </a:solidFill>
              </a:rPr>
              <a:t>For more information about expectations for states’ evaluation plans, refer to </a:t>
            </a:r>
            <a:r>
              <a:rPr lang="en-US" sz="1500" b="1" dirty="0">
                <a:solidFill>
                  <a:schemeClr val="tx2">
                    <a:lumMod val="90000"/>
                    <a:lumOff val="10000"/>
                  </a:schemeClr>
                </a:solidFill>
                <a:hlinkClick r:id="rId2">
                  <a:extLst>
                    <a:ext uri="{A12FA001-AC4F-418D-AE19-62706E023703}">
                      <ahyp:hlinkClr xmlns:ahyp="http://schemas.microsoft.com/office/drawing/2018/hyperlinkcolor" val="tx"/>
                    </a:ext>
                  </a:extLst>
                </a:hlinkClick>
              </a:rPr>
              <a:t>UIPL 08-24 Attachment VI</a:t>
            </a:r>
            <a:r>
              <a:rPr lang="en-US" sz="1500" dirty="0">
                <a:solidFill>
                  <a:schemeClr val="tx1"/>
                </a:solidFill>
              </a:rPr>
              <a:t>,  </a:t>
            </a:r>
            <a:r>
              <a:rPr lang="en-US" sz="1500" b="1" dirty="0">
                <a:solidFill>
                  <a:schemeClr val="tx2">
                    <a:lumMod val="90000"/>
                    <a:lumOff val="10000"/>
                  </a:schemeClr>
                </a:solidFill>
                <a:hlinkClick r:id="rId3">
                  <a:extLst>
                    <a:ext uri="{A12FA001-AC4F-418D-AE19-62706E023703}">
                      <ahyp:hlinkClr xmlns:ahyp="http://schemas.microsoft.com/office/drawing/2018/hyperlinkcolor" val="tx"/>
                    </a:ext>
                  </a:extLst>
                </a:hlinkClick>
              </a:rPr>
              <a:t>UIPL 01-20</a:t>
            </a:r>
            <a:r>
              <a:rPr lang="en-US" sz="1500" dirty="0">
                <a:solidFill>
                  <a:schemeClr val="tx1"/>
                </a:solidFill>
              </a:rPr>
              <a:t> and </a:t>
            </a:r>
            <a:r>
              <a:rPr lang="en-US" sz="1500" b="1" dirty="0">
                <a:solidFill>
                  <a:schemeClr val="tx2">
                    <a:lumMod val="90000"/>
                    <a:lumOff val="10000"/>
                  </a:schemeClr>
                </a:solidFill>
                <a:hlinkClick r:id="rId4">
                  <a:extLst>
                    <a:ext uri="{A12FA001-AC4F-418D-AE19-62706E023703}">
                      <ahyp:hlinkClr xmlns:ahyp="http://schemas.microsoft.com/office/drawing/2018/hyperlinkcolor" val="tx"/>
                    </a:ext>
                  </a:extLst>
                </a:hlinkClick>
              </a:rPr>
              <a:t>TEGL 6-19</a:t>
            </a:r>
            <a:r>
              <a:rPr lang="en-US" sz="1500" dirty="0">
                <a:solidFill>
                  <a:schemeClr val="tx1"/>
                </a:solidFill>
              </a:rPr>
              <a:t>.</a:t>
            </a:r>
          </a:p>
          <a:p>
            <a:pPr>
              <a:spcAft>
                <a:spcPts val="600"/>
              </a:spcAft>
            </a:pPr>
            <a:r>
              <a:rPr lang="en-US" sz="1500" dirty="0">
                <a:solidFill>
                  <a:schemeClr val="tx1"/>
                </a:solidFill>
              </a:rPr>
              <a:t>For help understanding different types of evaluations, refer to the </a:t>
            </a:r>
            <a:r>
              <a:rPr lang="en-US" sz="1500" b="1" dirty="0">
                <a:solidFill>
                  <a:schemeClr val="tx2">
                    <a:lumMod val="90000"/>
                    <a:lumOff val="10000"/>
                  </a:schemeClr>
                </a:solidFill>
                <a:hlinkClick r:id="rId5">
                  <a:extLst>
                    <a:ext uri="{A12FA001-AC4F-418D-AE19-62706E023703}">
                      <ahyp:hlinkClr xmlns:ahyp="http://schemas.microsoft.com/office/drawing/2018/hyperlinkcolor" val="tx"/>
                    </a:ext>
                  </a:extLst>
                </a:hlinkClick>
              </a:rPr>
              <a:t>RESEA Evaluation TA webinar series</a:t>
            </a:r>
            <a:r>
              <a:rPr lang="en-US" sz="1500" b="1" dirty="0">
                <a:solidFill>
                  <a:schemeClr val="tx2">
                    <a:lumMod val="90000"/>
                    <a:lumOff val="10000"/>
                  </a:schemeClr>
                </a:solidFill>
              </a:rPr>
              <a:t> </a:t>
            </a:r>
            <a:r>
              <a:rPr lang="en-US" sz="1500" dirty="0">
                <a:solidFill>
                  <a:schemeClr val="tx1"/>
                </a:solidFill>
              </a:rPr>
              <a:t>on </a:t>
            </a:r>
            <a:r>
              <a:rPr lang="en-US" sz="1500" b="1" dirty="0">
                <a:solidFill>
                  <a:schemeClr val="tx2">
                    <a:lumMod val="90000"/>
                    <a:lumOff val="10000"/>
                  </a:schemeClr>
                </a:solidFill>
                <a:hlinkClick r:id="rId6">
                  <a:extLst>
                    <a:ext uri="{A12FA001-AC4F-418D-AE19-62706E023703}">
                      <ahyp:hlinkClr xmlns:ahyp="http://schemas.microsoft.com/office/drawing/2018/hyperlinkcolor" val="tx"/>
                    </a:ext>
                  </a:extLst>
                </a:hlinkClick>
              </a:rPr>
              <a:t>WorkforceGPS.org</a:t>
            </a:r>
            <a:r>
              <a:rPr lang="en-US" sz="1500" dirty="0">
                <a:solidFill>
                  <a:schemeClr val="tx1"/>
                </a:solidFill>
              </a:rPr>
              <a:t>, especially: </a:t>
            </a:r>
            <a:r>
              <a:rPr lang="en-US" sz="1500" b="1" dirty="0">
                <a:solidFill>
                  <a:schemeClr val="tx2">
                    <a:lumMod val="90000"/>
                    <a:lumOff val="10000"/>
                  </a:schemeClr>
                </a:solidFill>
                <a:hlinkClick r:id="rId7">
                  <a:extLst>
                    <a:ext uri="{A12FA001-AC4F-418D-AE19-62706E023703}">
                      <ahyp:hlinkClr xmlns:ahyp="http://schemas.microsoft.com/office/drawing/2018/hyperlinkcolor" val="tx"/>
                    </a:ext>
                  </a:extLst>
                </a:hlinkClick>
              </a:rPr>
              <a:t>What Evaluation Designs are Right for My State</a:t>
            </a:r>
            <a:r>
              <a:rPr lang="en-US" sz="1500" dirty="0">
                <a:solidFill>
                  <a:schemeClr val="tx1"/>
                </a:solidFill>
              </a:rPr>
              <a:t>.</a:t>
            </a:r>
          </a:p>
          <a:p>
            <a:pPr>
              <a:spcAft>
                <a:spcPts val="600"/>
              </a:spcAft>
            </a:pPr>
            <a:r>
              <a:rPr lang="en-US" sz="1500" dirty="0">
                <a:solidFill>
                  <a:schemeClr val="tx1"/>
                </a:solidFill>
              </a:rPr>
              <a:t>Use the </a:t>
            </a:r>
            <a:r>
              <a:rPr lang="en-US" sz="1500" b="1" dirty="0">
                <a:solidFill>
                  <a:schemeClr val="tx2">
                    <a:lumMod val="90000"/>
                    <a:lumOff val="10000"/>
                  </a:schemeClr>
                </a:solidFill>
                <a:hlinkClick r:id="rId8">
                  <a:extLst>
                    <a:ext uri="{A12FA001-AC4F-418D-AE19-62706E023703}">
                      <ahyp:hlinkClr xmlns:ahyp="http://schemas.microsoft.com/office/drawing/2018/hyperlinkcolor" val="tx"/>
                    </a:ext>
                  </a:extLst>
                </a:hlinkClick>
              </a:rPr>
              <a:t>CLEAR's RESEA Program tab</a:t>
            </a:r>
            <a:r>
              <a:rPr lang="en-US" sz="1500" b="1" dirty="0">
                <a:solidFill>
                  <a:schemeClr val="tx2">
                    <a:lumMod val="90000"/>
                    <a:lumOff val="10000"/>
                  </a:schemeClr>
                </a:solidFill>
              </a:rPr>
              <a:t> </a:t>
            </a:r>
            <a:r>
              <a:rPr lang="en-US" sz="1500" dirty="0">
                <a:solidFill>
                  <a:schemeClr val="tx1"/>
                </a:solidFill>
              </a:rPr>
              <a:t>(see </a:t>
            </a:r>
            <a:r>
              <a:rPr lang="en-US" sz="1500" b="1" dirty="0">
                <a:solidFill>
                  <a:schemeClr val="tx2">
                    <a:lumMod val="90000"/>
                    <a:lumOff val="10000"/>
                  </a:schemeClr>
                </a:solidFill>
                <a:hlinkClick r:id="rId9" action="ppaction://hlinksldjump"/>
              </a:rPr>
              <a:t>Slide 5</a:t>
            </a:r>
            <a:r>
              <a:rPr lang="en-US" sz="1500" dirty="0">
                <a:solidFill>
                  <a:schemeClr val="tx1"/>
                </a:solidFill>
              </a:rPr>
              <a:t>) to learn about interventions that have a growing evidence base (tip: unselect ‘High’ and ‘Moderate’ to see all interventions with emerging evidence).</a:t>
            </a:r>
            <a:endParaRPr lang="en-US" sz="1600" dirty="0">
              <a:solidFill>
                <a:schemeClr val="tx1"/>
              </a:solidFill>
            </a:endParaRPr>
          </a:p>
          <a:p>
            <a:pPr>
              <a:spcAft>
                <a:spcPts val="600"/>
              </a:spcAft>
            </a:pPr>
            <a:endParaRPr lang="en-US" sz="1500" dirty="0">
              <a:solidFill>
                <a:schemeClr val="tx1"/>
              </a:solidFill>
            </a:endParaRPr>
          </a:p>
        </p:txBody>
      </p:sp>
      <p:sp>
        <p:nvSpPr>
          <p:cNvPr id="17" name="Slide Number Placeholder 16">
            <a:extLst>
              <a:ext uri="{FF2B5EF4-FFF2-40B4-BE49-F238E27FC236}">
                <a16:creationId xmlns:a16="http://schemas.microsoft.com/office/drawing/2014/main" id="{850E41A4-6547-BEE3-7142-E21875CC4333}"/>
              </a:ext>
            </a:extLst>
          </p:cNvPr>
          <p:cNvSpPr>
            <a:spLocks noGrp="1"/>
          </p:cNvSpPr>
          <p:nvPr>
            <p:ph type="sldNum" sz="quarter" idx="12"/>
          </p:nvPr>
        </p:nvSpPr>
        <p:spPr/>
        <p:txBody>
          <a:bodyPr/>
          <a:lstStyle/>
          <a:p>
            <a:fld id="{5495E8E7-1987-4E92-A920-D9ACDAE1A97E}" type="slidenum">
              <a:rPr lang="en-US" smtClean="0"/>
              <a:t>12</a:t>
            </a:fld>
            <a:endParaRPr lang="en-US" dirty="0"/>
          </a:p>
        </p:txBody>
      </p:sp>
      <p:pic>
        <p:nvPicPr>
          <p:cNvPr id="5" name="Picture 4">
            <a:extLst>
              <a:ext uri="{FF2B5EF4-FFF2-40B4-BE49-F238E27FC236}">
                <a16:creationId xmlns:a16="http://schemas.microsoft.com/office/drawing/2014/main" id="{70C659EC-C2D1-E9C7-2723-7DA573F251BF}"/>
              </a:ext>
            </a:extLst>
          </p:cNvPr>
          <p:cNvPicPr>
            <a:picLocks noChangeAspect="1"/>
          </p:cNvPicPr>
          <p:nvPr/>
        </p:nvPicPr>
        <p:blipFill>
          <a:blip r:embed="rId10"/>
          <a:stretch>
            <a:fillRect/>
          </a:stretch>
        </p:blipFill>
        <p:spPr>
          <a:xfrm>
            <a:off x="6168258" y="1462350"/>
            <a:ext cx="5628967" cy="911857"/>
          </a:xfrm>
          <a:prstGeom prst="rect">
            <a:avLst/>
          </a:prstGeom>
          <a:ln w="6350">
            <a:solidFill>
              <a:schemeClr val="tx1"/>
            </a:solidFill>
          </a:ln>
        </p:spPr>
      </p:pic>
      <p:sp>
        <p:nvSpPr>
          <p:cNvPr id="3" name="TextBox 2">
            <a:extLst>
              <a:ext uri="{FF2B5EF4-FFF2-40B4-BE49-F238E27FC236}">
                <a16:creationId xmlns:a16="http://schemas.microsoft.com/office/drawing/2014/main" id="{85370119-74A8-79D5-D431-06C9DEC2CA31}"/>
              </a:ext>
            </a:extLst>
          </p:cNvPr>
          <p:cNvSpPr txBox="1"/>
          <p:nvPr/>
        </p:nvSpPr>
        <p:spPr>
          <a:xfrm>
            <a:off x="308282" y="5843710"/>
            <a:ext cx="11408445" cy="461665"/>
          </a:xfrm>
          <a:prstGeom prst="rect">
            <a:avLst/>
          </a:prstGeom>
          <a:noFill/>
          <a:ln>
            <a:solidFill>
              <a:schemeClr val="tx2"/>
            </a:solidFill>
          </a:ln>
        </p:spPr>
        <p:txBody>
          <a:bodyPr wrap="square">
            <a:spAutoFit/>
          </a:bodyPr>
          <a:lstStyle/>
          <a:p>
            <a:pPr marL="9144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8"/>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1"/>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2"/>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3766820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2B5B5-009C-6778-2902-8480D06196E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FDA927E-E4ED-3D38-8879-0F47BF048902}"/>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FC1DF62-97E5-4486-DC08-D945D24DF705}"/>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22f</a:t>
            </a:r>
          </a:p>
        </p:txBody>
      </p:sp>
      <p:sp>
        <p:nvSpPr>
          <p:cNvPr id="11" name="Rectangle: Rounded Corners 10">
            <a:extLst>
              <a:ext uri="{FF2B5EF4-FFF2-40B4-BE49-F238E27FC236}">
                <a16:creationId xmlns:a16="http://schemas.microsoft.com/office/drawing/2014/main" id="{910AAF48-89A1-62AD-0122-7EE083E8B04E}"/>
              </a:ext>
            </a:extLst>
          </p:cNvPr>
          <p:cNvSpPr/>
          <p:nvPr/>
        </p:nvSpPr>
        <p:spPr>
          <a:xfrm>
            <a:off x="308283" y="1081341"/>
            <a:ext cx="5311141" cy="1985840"/>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t>22f.</a:t>
            </a:r>
            <a:r>
              <a:rPr lang="en-US" sz="1400" b="1" dirty="0">
                <a:solidFill>
                  <a:schemeClr val="accent6"/>
                </a:solidFill>
              </a:rPr>
              <a:t> </a:t>
            </a:r>
            <a:r>
              <a:rPr lang="en-US" sz="1600" b="1" dirty="0"/>
              <a:t>Total funds that will be set aside to conduct or cause to be conducted evaluations of interventions used in carrying out the RESEA Program.</a:t>
            </a:r>
          </a:p>
          <a:p>
            <a:endParaRPr lang="en-US" sz="1400" b="1" dirty="0"/>
          </a:p>
          <a:p>
            <a:r>
              <a:rPr lang="en-US" sz="1600" dirty="0"/>
              <a:t>Indicate how much money of this fiscal year’s budget your state will use for your evaluation. States may set aside </a:t>
            </a:r>
            <a:r>
              <a:rPr lang="en-US" sz="1600" b="1" dirty="0">
                <a:solidFill>
                  <a:srgbClr val="EC814B"/>
                </a:solidFill>
              </a:rPr>
              <a:t>up to 10 percent </a:t>
            </a:r>
            <a:r>
              <a:rPr lang="en-US" sz="1600" dirty="0"/>
              <a:t>of their total requested grant award to conduct evaluations.  </a:t>
            </a:r>
          </a:p>
        </p:txBody>
      </p:sp>
      <p:cxnSp>
        <p:nvCxnSpPr>
          <p:cNvPr id="14" name="Straight Arrow Connector 13">
            <a:extLst>
              <a:ext uri="{FF2B5EF4-FFF2-40B4-BE49-F238E27FC236}">
                <a16:creationId xmlns:a16="http://schemas.microsoft.com/office/drawing/2014/main" id="{BE9BF29E-4832-D476-922B-C03E116C812A}"/>
              </a:ext>
            </a:extLst>
          </p:cNvPr>
          <p:cNvCxnSpPr>
            <a:cxnSpLocks/>
          </p:cNvCxnSpPr>
          <p:nvPr/>
        </p:nvCxnSpPr>
        <p:spPr>
          <a:xfrm>
            <a:off x="4412416" y="1712727"/>
            <a:ext cx="2061536"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08C8490C-6558-9065-5FF2-BD226576A109}"/>
              </a:ext>
            </a:extLst>
          </p:cNvPr>
          <p:cNvSpPr/>
          <p:nvPr/>
        </p:nvSpPr>
        <p:spPr>
          <a:xfrm>
            <a:off x="6473952" y="1107017"/>
            <a:ext cx="5440680" cy="1488400"/>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Element 22f</a:t>
            </a:r>
          </a:p>
        </p:txBody>
      </p:sp>
      <p:sp>
        <p:nvSpPr>
          <p:cNvPr id="4" name="Rectangle: Rounded Corners 4">
            <a:extLst>
              <a:ext uri="{FF2B5EF4-FFF2-40B4-BE49-F238E27FC236}">
                <a16:creationId xmlns:a16="http://schemas.microsoft.com/office/drawing/2014/main" id="{B6BA0315-EABF-994D-1263-301CE0ABC02C}"/>
              </a:ext>
            </a:extLst>
          </p:cNvPr>
          <p:cNvSpPr txBox="1"/>
          <p:nvPr/>
        </p:nvSpPr>
        <p:spPr>
          <a:xfrm>
            <a:off x="7177190" y="3618805"/>
            <a:ext cx="4272318" cy="1488401"/>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1" kern="1200" dirty="0">
                <a:solidFill>
                  <a:schemeClr val="tx2"/>
                </a:solidFill>
              </a:rPr>
              <a:t>Resources for completing 22f:</a:t>
            </a:r>
          </a:p>
          <a:p>
            <a:r>
              <a:rPr lang="en-US" sz="1600" dirty="0">
                <a:solidFill>
                  <a:schemeClr val="tx1"/>
                </a:solidFill>
              </a:rPr>
              <a:t>For help with evaluation planning, refer to the</a:t>
            </a:r>
            <a:r>
              <a:rPr lang="en-US" sz="1600" dirty="0"/>
              <a:t> </a:t>
            </a:r>
            <a:r>
              <a:rPr lang="en-US" sz="1600" b="1" dirty="0">
                <a:hlinkClick r:id="rId2"/>
              </a:rPr>
              <a:t>RESEA Evaluation TA webinar series</a:t>
            </a:r>
            <a:r>
              <a:rPr lang="en-US" sz="1600" dirty="0"/>
              <a:t> </a:t>
            </a:r>
            <a:r>
              <a:rPr lang="en-US" sz="1600" dirty="0">
                <a:solidFill>
                  <a:schemeClr val="tx1"/>
                </a:solidFill>
              </a:rPr>
              <a:t>on </a:t>
            </a:r>
            <a:r>
              <a:rPr lang="en-US" sz="1600" b="1" dirty="0">
                <a:solidFill>
                  <a:schemeClr val="tx1"/>
                </a:solidFill>
                <a:hlinkClick r:id="rId3"/>
              </a:rPr>
              <a:t>WorkforceGPS.org</a:t>
            </a:r>
            <a:r>
              <a:rPr lang="en-US" sz="1600" b="1" dirty="0">
                <a:solidFill>
                  <a:schemeClr val="tx1"/>
                </a:solidFill>
              </a:rPr>
              <a:t> </a:t>
            </a:r>
            <a:r>
              <a:rPr lang="en-US" sz="1600" dirty="0">
                <a:solidFill>
                  <a:schemeClr val="tx1"/>
                </a:solidFill>
              </a:rPr>
              <a:t>and see additional resources listed on </a:t>
            </a:r>
            <a:r>
              <a:rPr lang="en-US" sz="1600" b="1" dirty="0">
                <a:solidFill>
                  <a:schemeClr val="tx1"/>
                </a:solidFill>
                <a:hlinkClick r:id="rId4" action="ppaction://hlinksldjump"/>
              </a:rPr>
              <a:t>Slide 16</a:t>
            </a:r>
            <a:r>
              <a:rPr lang="en-US" sz="1600" dirty="0">
                <a:solidFill>
                  <a:schemeClr val="tx1"/>
                </a:solidFill>
              </a:rPr>
              <a:t> .</a:t>
            </a:r>
          </a:p>
        </p:txBody>
      </p:sp>
      <p:sp>
        <p:nvSpPr>
          <p:cNvPr id="17" name="Slide Number Placeholder 16">
            <a:extLst>
              <a:ext uri="{FF2B5EF4-FFF2-40B4-BE49-F238E27FC236}">
                <a16:creationId xmlns:a16="http://schemas.microsoft.com/office/drawing/2014/main" id="{67197606-2C2E-B5A5-E812-090E26951DCC}"/>
              </a:ext>
            </a:extLst>
          </p:cNvPr>
          <p:cNvSpPr>
            <a:spLocks noGrp="1"/>
          </p:cNvSpPr>
          <p:nvPr>
            <p:ph type="sldNum" sz="quarter" idx="12"/>
          </p:nvPr>
        </p:nvSpPr>
        <p:spPr/>
        <p:txBody>
          <a:bodyPr/>
          <a:lstStyle/>
          <a:p>
            <a:fld id="{5495E8E7-1987-4E92-A920-D9ACDAE1A97E}" type="slidenum">
              <a:rPr lang="en-US" smtClean="0"/>
              <a:t>13</a:t>
            </a:fld>
            <a:endParaRPr lang="en-US" dirty="0"/>
          </a:p>
        </p:txBody>
      </p:sp>
      <p:sp>
        <p:nvSpPr>
          <p:cNvPr id="15" name="Rectangle: Rounded Corners 4">
            <a:extLst>
              <a:ext uri="{FF2B5EF4-FFF2-40B4-BE49-F238E27FC236}">
                <a16:creationId xmlns:a16="http://schemas.microsoft.com/office/drawing/2014/main" id="{BE0FD4C1-A2DB-FDD6-BB42-60B3325D22DA}"/>
              </a:ext>
            </a:extLst>
          </p:cNvPr>
          <p:cNvSpPr txBox="1"/>
          <p:nvPr/>
        </p:nvSpPr>
        <p:spPr>
          <a:xfrm>
            <a:off x="366738" y="3618805"/>
            <a:ext cx="6107214" cy="1985841"/>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1" kern="1200" dirty="0">
                <a:solidFill>
                  <a:schemeClr val="tx2"/>
                </a:solidFill>
              </a:rPr>
              <a:t>Tips for completing 22f:</a:t>
            </a:r>
          </a:p>
          <a:p>
            <a:pPr marL="171450" lvl="0" indent="-171450">
              <a:lnSpc>
                <a:spcPct val="90000"/>
              </a:lnSpc>
              <a:spcBef>
                <a:spcPct val="0"/>
              </a:spcBef>
              <a:spcAft>
                <a:spcPts val="1200"/>
              </a:spcAft>
              <a:buFont typeface="Arial" panose="020B0604020202020204" pitchFamily="34" charset="0"/>
              <a:buChar char="•"/>
            </a:pPr>
            <a:r>
              <a:rPr lang="en-US" sz="1500" b="1" dirty="0">
                <a:solidFill>
                  <a:srgbClr val="C65315"/>
                </a:solidFill>
              </a:rPr>
              <a:t>Refer to Element 5a </a:t>
            </a:r>
            <a:r>
              <a:rPr lang="en-US" sz="1500" dirty="0">
                <a:solidFill>
                  <a:schemeClr val="tx1"/>
                </a:solidFill>
              </a:rPr>
              <a:t>for</a:t>
            </a:r>
            <a:r>
              <a:rPr lang="en-US" sz="1500" dirty="0">
                <a:solidFill>
                  <a:srgbClr val="C65315"/>
                </a:solidFill>
              </a:rPr>
              <a:t> </a:t>
            </a:r>
            <a:r>
              <a:rPr lang="en-US" sz="1500" dirty="0">
                <a:solidFill>
                  <a:schemeClr val="tx1"/>
                </a:solidFill>
              </a:rPr>
              <a:t>the total requested funds. </a:t>
            </a:r>
          </a:p>
          <a:p>
            <a:pPr marL="171450" lvl="0" indent="-171450">
              <a:lnSpc>
                <a:spcPct val="90000"/>
              </a:lnSpc>
              <a:spcBef>
                <a:spcPct val="0"/>
              </a:spcBef>
              <a:spcAft>
                <a:spcPts val="1200"/>
              </a:spcAft>
              <a:buFont typeface="Arial" panose="020B0604020202020204" pitchFamily="34" charset="0"/>
              <a:buChar char="•"/>
            </a:pPr>
            <a:r>
              <a:rPr lang="en-US" sz="1500" dirty="0">
                <a:solidFill>
                  <a:schemeClr val="tx1"/>
                </a:solidFill>
              </a:rPr>
              <a:t>The amount listed in 22f should </a:t>
            </a:r>
            <a:r>
              <a:rPr lang="en-US" sz="1500" b="1" dirty="0">
                <a:solidFill>
                  <a:srgbClr val="C65315"/>
                </a:solidFill>
              </a:rPr>
              <a:t>not be over 10 percent </a:t>
            </a:r>
            <a:r>
              <a:rPr lang="en-US" sz="1500" dirty="0">
                <a:solidFill>
                  <a:schemeClr val="tx1"/>
                </a:solidFill>
              </a:rPr>
              <a:t>of the total requested funds. Do not round the dollar figure as this may make the amount greater than 10 percent. </a:t>
            </a:r>
          </a:p>
          <a:p>
            <a:pPr marL="171450" lvl="0" indent="-171450">
              <a:lnSpc>
                <a:spcPct val="90000"/>
              </a:lnSpc>
              <a:spcBef>
                <a:spcPct val="0"/>
              </a:spcBef>
              <a:spcAft>
                <a:spcPts val="1200"/>
              </a:spcAft>
              <a:buFont typeface="Arial" panose="020B0604020202020204" pitchFamily="34" charset="0"/>
              <a:buChar char="•"/>
            </a:pPr>
            <a:r>
              <a:rPr lang="en-US" sz="1500" b="1" dirty="0">
                <a:solidFill>
                  <a:srgbClr val="C65315"/>
                </a:solidFill>
              </a:rPr>
              <a:t>Do not include any previous years’</a:t>
            </a:r>
            <a:r>
              <a:rPr lang="en-US" sz="1500" dirty="0">
                <a:solidFill>
                  <a:srgbClr val="C65315"/>
                </a:solidFill>
              </a:rPr>
              <a:t> </a:t>
            </a:r>
            <a:r>
              <a:rPr lang="en-US" sz="1500" dirty="0">
                <a:solidFill>
                  <a:schemeClr val="tx1"/>
                </a:solidFill>
              </a:rPr>
              <a:t>evaluation costs.</a:t>
            </a:r>
          </a:p>
        </p:txBody>
      </p:sp>
      <p:pic>
        <p:nvPicPr>
          <p:cNvPr id="10" name="Picture 9" descr="The image shows a text excerpt from a document, indicating that a portion of funds, specifically 10% of the year's grant award, will be allocated for evaluating interventions used in the RESEA Program.&#10;&#10;AI-generated content may be incorrect.">
            <a:extLst>
              <a:ext uri="{FF2B5EF4-FFF2-40B4-BE49-F238E27FC236}">
                <a16:creationId xmlns:a16="http://schemas.microsoft.com/office/drawing/2014/main" id="{2732A38B-626D-188F-91FE-BAAE9B0E5A56}"/>
              </a:ext>
            </a:extLst>
          </p:cNvPr>
          <p:cNvPicPr>
            <a:picLocks noChangeAspect="1"/>
          </p:cNvPicPr>
          <p:nvPr/>
        </p:nvPicPr>
        <p:blipFill>
          <a:blip r:embed="rId5"/>
          <a:stretch>
            <a:fillRect/>
          </a:stretch>
        </p:blipFill>
        <p:spPr>
          <a:xfrm>
            <a:off x="6590537" y="1165358"/>
            <a:ext cx="5037257" cy="685859"/>
          </a:xfrm>
          <a:prstGeom prst="rect">
            <a:avLst/>
          </a:prstGeom>
          <a:ln w="6350">
            <a:solidFill>
              <a:schemeClr val="tx1"/>
            </a:solidFill>
          </a:ln>
        </p:spPr>
      </p:pic>
    </p:spTree>
    <p:extLst>
      <p:ext uri="{BB962C8B-B14F-4D97-AF65-F5344CB8AC3E}">
        <p14:creationId xmlns:p14="http://schemas.microsoft.com/office/powerpoint/2010/main" val="236832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3C1E6-4863-A4DF-1982-C62163AFB25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11EA683-5906-8B9C-5653-68A38F71EA6A}"/>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99A79F0-71B9-AEF4-25B1-F74A42B7B53B}"/>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Element 22g</a:t>
            </a:r>
          </a:p>
        </p:txBody>
      </p:sp>
      <p:sp>
        <p:nvSpPr>
          <p:cNvPr id="11" name="Rectangle: Rounded Corners 10">
            <a:extLst>
              <a:ext uri="{FF2B5EF4-FFF2-40B4-BE49-F238E27FC236}">
                <a16:creationId xmlns:a16="http://schemas.microsoft.com/office/drawing/2014/main" id="{19FFDC4E-CF1A-8A40-76B5-3A6337517D15}"/>
              </a:ext>
            </a:extLst>
          </p:cNvPr>
          <p:cNvSpPr/>
          <p:nvPr/>
        </p:nvSpPr>
        <p:spPr>
          <a:xfrm>
            <a:off x="308283" y="1081340"/>
            <a:ext cx="5529099" cy="2031316"/>
          </a:xfrm>
          <a:prstGeom prst="roundRect">
            <a:avLst/>
          </a:prstGeom>
          <a:solidFill>
            <a:srgbClr val="1D2A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dirty="0"/>
              <a:t>22g.</a:t>
            </a:r>
            <a:r>
              <a:rPr lang="en-US" sz="1600" b="1" dirty="0">
                <a:solidFill>
                  <a:schemeClr val="accent6"/>
                </a:solidFill>
              </a:rPr>
              <a:t> </a:t>
            </a:r>
            <a:r>
              <a:rPr lang="en-US" sz="1600" b="1" dirty="0"/>
              <a:t>Describe evaluations of reemployment interventions that were conducted or completed in the prior fiscal year.</a:t>
            </a:r>
          </a:p>
          <a:p>
            <a:endParaRPr lang="en-US" sz="1400" b="1" dirty="0">
              <a:solidFill>
                <a:schemeClr val="accent6"/>
              </a:solidFill>
            </a:endParaRPr>
          </a:p>
          <a:p>
            <a:r>
              <a:rPr lang="en-US" sz="1600" dirty="0"/>
              <a:t>States may also describe any data collection or analyses that occurred outside of formal evaluations.</a:t>
            </a:r>
          </a:p>
        </p:txBody>
      </p:sp>
      <p:cxnSp>
        <p:nvCxnSpPr>
          <p:cNvPr id="14" name="Straight Arrow Connector 13">
            <a:extLst>
              <a:ext uri="{FF2B5EF4-FFF2-40B4-BE49-F238E27FC236}">
                <a16:creationId xmlns:a16="http://schemas.microsoft.com/office/drawing/2014/main" id="{12DD495F-A3CA-0510-B9FF-07C60EA72C84}"/>
              </a:ext>
            </a:extLst>
          </p:cNvPr>
          <p:cNvCxnSpPr>
            <a:cxnSpLocks/>
          </p:cNvCxnSpPr>
          <p:nvPr/>
        </p:nvCxnSpPr>
        <p:spPr>
          <a:xfrm>
            <a:off x="5153891" y="2045855"/>
            <a:ext cx="1320061" cy="0"/>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40E667D4-CAA7-9264-2B59-75421ED25F08}"/>
              </a:ext>
            </a:extLst>
          </p:cNvPr>
          <p:cNvSpPr/>
          <p:nvPr/>
        </p:nvSpPr>
        <p:spPr>
          <a:xfrm>
            <a:off x="6473952" y="1144843"/>
            <a:ext cx="5440680" cy="2284157"/>
          </a:xfrm>
          <a:prstGeom prst="rect">
            <a:avLst/>
          </a:prstGeom>
          <a:solidFill>
            <a:srgbClr val="92C5EA"/>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i="1" dirty="0">
                <a:solidFill>
                  <a:schemeClr val="tx2"/>
                </a:solidFill>
              </a:rPr>
              <a:t>Screenshot from RESEA State Plan Template, Element 22g</a:t>
            </a:r>
          </a:p>
        </p:txBody>
      </p:sp>
      <p:sp>
        <p:nvSpPr>
          <p:cNvPr id="17" name="Slide Number Placeholder 16">
            <a:extLst>
              <a:ext uri="{FF2B5EF4-FFF2-40B4-BE49-F238E27FC236}">
                <a16:creationId xmlns:a16="http://schemas.microsoft.com/office/drawing/2014/main" id="{815E28DA-A99E-F091-ABB9-F93AD147C360}"/>
              </a:ext>
            </a:extLst>
          </p:cNvPr>
          <p:cNvSpPr>
            <a:spLocks noGrp="1"/>
          </p:cNvSpPr>
          <p:nvPr>
            <p:ph type="sldNum" sz="quarter" idx="12"/>
          </p:nvPr>
        </p:nvSpPr>
        <p:spPr/>
        <p:txBody>
          <a:bodyPr/>
          <a:lstStyle/>
          <a:p>
            <a:fld id="{5495E8E7-1987-4E92-A920-D9ACDAE1A97E}" type="slidenum">
              <a:rPr lang="en-US" smtClean="0"/>
              <a:t>14</a:t>
            </a:fld>
            <a:endParaRPr lang="en-US" dirty="0"/>
          </a:p>
        </p:txBody>
      </p:sp>
      <p:sp>
        <p:nvSpPr>
          <p:cNvPr id="15" name="Rectangle: Rounded Corners 4">
            <a:extLst>
              <a:ext uri="{FF2B5EF4-FFF2-40B4-BE49-F238E27FC236}">
                <a16:creationId xmlns:a16="http://schemas.microsoft.com/office/drawing/2014/main" id="{444A8D57-7306-7479-C45D-91D441EC05AF}"/>
              </a:ext>
            </a:extLst>
          </p:cNvPr>
          <p:cNvSpPr txBox="1"/>
          <p:nvPr/>
        </p:nvSpPr>
        <p:spPr>
          <a:xfrm>
            <a:off x="397654" y="3677916"/>
            <a:ext cx="11516978" cy="286099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1" kern="1200" dirty="0">
                <a:solidFill>
                  <a:schemeClr val="tx2"/>
                </a:solidFill>
              </a:rPr>
              <a:t>Tips for completing 22g</a:t>
            </a:r>
          </a:p>
          <a:p>
            <a:pPr marL="171450" indent="-171450">
              <a:buFont typeface="Arial" panose="020B0604020202020204" pitchFamily="34" charset="0"/>
              <a:buChar char="•"/>
            </a:pPr>
            <a:r>
              <a:rPr lang="en-US" sz="1500" dirty="0">
                <a:solidFill>
                  <a:schemeClr val="tx1"/>
                </a:solidFill>
              </a:rPr>
              <a:t>Summarize any evaluation or evaluation planning activities carried out in the prior fiscal year. </a:t>
            </a:r>
            <a:r>
              <a:rPr lang="en-US" sz="1500" b="1" dirty="0">
                <a:solidFill>
                  <a:srgbClr val="C65315"/>
                </a:solidFill>
              </a:rPr>
              <a:t>Include an update and status on progress of the evaluation</a:t>
            </a:r>
            <a:r>
              <a:rPr lang="en-US" sz="1500" dirty="0">
                <a:solidFill>
                  <a:srgbClr val="C65315"/>
                </a:solidFill>
              </a:rPr>
              <a:t> </a:t>
            </a:r>
          </a:p>
          <a:p>
            <a:pPr marL="171450" indent="-171450">
              <a:buFont typeface="Arial" panose="020B0604020202020204" pitchFamily="34" charset="0"/>
              <a:buChar char="•"/>
            </a:pPr>
            <a:r>
              <a:rPr lang="en-US" sz="1500" dirty="0">
                <a:solidFill>
                  <a:schemeClr val="tx1"/>
                </a:solidFill>
              </a:rPr>
              <a:t>Describe the </a:t>
            </a:r>
            <a:r>
              <a:rPr lang="en-US" sz="1500" b="1" dirty="0">
                <a:solidFill>
                  <a:srgbClr val="C65315"/>
                </a:solidFill>
              </a:rPr>
              <a:t>types of data that were collected </a:t>
            </a:r>
            <a:r>
              <a:rPr lang="en-US" sz="1500" dirty="0">
                <a:solidFill>
                  <a:schemeClr val="tx1"/>
                </a:solidFill>
              </a:rPr>
              <a:t>as part of evaluation activities in the prior fiscal year (e.g., data regarding the characteristics of program participants, or the number of weeks program participants received unemployment compensation) </a:t>
            </a:r>
          </a:p>
          <a:p>
            <a:pPr marL="171450" indent="-171450">
              <a:buFont typeface="Arial" panose="020B0604020202020204" pitchFamily="34" charset="0"/>
              <a:buChar char="•"/>
            </a:pPr>
            <a:r>
              <a:rPr lang="en-US" sz="1500" dirty="0">
                <a:solidFill>
                  <a:schemeClr val="tx1"/>
                </a:solidFill>
              </a:rPr>
              <a:t>Provide </a:t>
            </a:r>
            <a:r>
              <a:rPr lang="en-US" sz="1500" b="1" dirty="0">
                <a:solidFill>
                  <a:srgbClr val="C65315"/>
                </a:solidFill>
              </a:rPr>
              <a:t>summary statistics for evaluation data elements </a:t>
            </a:r>
            <a:r>
              <a:rPr lang="en-US" sz="1500" dirty="0">
                <a:solidFill>
                  <a:schemeClr val="tx1"/>
                </a:solidFill>
              </a:rPr>
              <a:t>collected to-date (e.g., mean, median, frequencies, etc.) </a:t>
            </a:r>
          </a:p>
          <a:p>
            <a:pPr marL="171450" indent="-171450">
              <a:buFont typeface="Arial" panose="020B0604020202020204" pitchFamily="34" charset="0"/>
              <a:buChar char="•"/>
            </a:pPr>
            <a:r>
              <a:rPr lang="en-US" sz="1500" dirty="0">
                <a:solidFill>
                  <a:schemeClr val="tx1"/>
                </a:solidFill>
              </a:rPr>
              <a:t>Provide relevant </a:t>
            </a:r>
            <a:r>
              <a:rPr lang="en-US" sz="1500" b="1" dirty="0">
                <a:solidFill>
                  <a:srgbClr val="C65315"/>
                </a:solidFill>
              </a:rPr>
              <a:t>statistics from the quarterly reports </a:t>
            </a:r>
            <a:r>
              <a:rPr lang="en-US" sz="1500" dirty="0">
                <a:solidFill>
                  <a:schemeClr val="tx1"/>
                </a:solidFill>
              </a:rPr>
              <a:t>submitted to DOL to describe the RESEA caseload (ETA 9128, 9129, 9130, 9178, etc.)</a:t>
            </a:r>
          </a:p>
          <a:p>
            <a:pPr marL="171450" indent="-171450">
              <a:buFont typeface="Arial" panose="020B0604020202020204" pitchFamily="34" charset="0"/>
              <a:buChar char="•"/>
            </a:pPr>
            <a:r>
              <a:rPr lang="en-US" sz="1500" dirty="0">
                <a:solidFill>
                  <a:schemeClr val="tx1"/>
                </a:solidFill>
              </a:rPr>
              <a:t>If evaluation data are not available or ready for preliminary analysis, please </a:t>
            </a:r>
            <a:r>
              <a:rPr lang="en-US" sz="1500" b="1" dirty="0">
                <a:solidFill>
                  <a:srgbClr val="C65315"/>
                </a:solidFill>
              </a:rPr>
              <a:t>indicate when results are expected</a:t>
            </a:r>
            <a:r>
              <a:rPr lang="en-US" sz="1500" dirty="0">
                <a:solidFill>
                  <a:schemeClr val="tx1"/>
                </a:solidFill>
              </a:rPr>
              <a:t>.</a:t>
            </a:r>
          </a:p>
          <a:p>
            <a:pPr marL="171450" indent="-171450">
              <a:buFont typeface="Arial" panose="020B0604020202020204" pitchFamily="34" charset="0"/>
              <a:buChar char="•"/>
            </a:pPr>
            <a:r>
              <a:rPr lang="en-US" sz="1500" dirty="0">
                <a:solidFill>
                  <a:schemeClr val="tx1"/>
                </a:solidFill>
              </a:rPr>
              <a:t>For help thinking about using data in evaluations, refer to the</a:t>
            </a:r>
            <a:r>
              <a:rPr lang="en-US" sz="1500" dirty="0"/>
              <a:t> </a:t>
            </a:r>
            <a:r>
              <a:rPr lang="en-US" sz="1500" b="1" dirty="0">
                <a:solidFill>
                  <a:schemeClr val="tx1"/>
                </a:solidFill>
                <a:hlinkClick r:id="rId2"/>
              </a:rPr>
              <a:t>RESEA Evaluation and Evidence Resources </a:t>
            </a:r>
            <a:r>
              <a:rPr lang="en-US" sz="1500" dirty="0">
                <a:solidFill>
                  <a:schemeClr val="tx1"/>
                </a:solidFill>
              </a:rPr>
              <a:t>on WorkforceGPS.org.</a:t>
            </a:r>
          </a:p>
        </p:txBody>
      </p:sp>
      <p:pic>
        <p:nvPicPr>
          <p:cNvPr id="4" name="Picture 3" descr="The image contains a document outlining the requirements for evaluating reemployment interventions and service delivery strategies, including participant characteristics, unemployment compensation duration, and various performance outcome measures.&#10;&#10;AI-generated content may be incorrect.">
            <a:extLst>
              <a:ext uri="{FF2B5EF4-FFF2-40B4-BE49-F238E27FC236}">
                <a16:creationId xmlns:a16="http://schemas.microsoft.com/office/drawing/2014/main" id="{C2987A96-E4AB-294F-90B8-2072ADBEBFA0}"/>
              </a:ext>
            </a:extLst>
          </p:cNvPr>
          <p:cNvPicPr>
            <a:picLocks noChangeAspect="1"/>
          </p:cNvPicPr>
          <p:nvPr/>
        </p:nvPicPr>
        <p:blipFill>
          <a:blip r:embed="rId3"/>
          <a:stretch>
            <a:fillRect/>
          </a:stretch>
        </p:blipFill>
        <p:spPr>
          <a:xfrm>
            <a:off x="6557772" y="1182309"/>
            <a:ext cx="5273039" cy="1261166"/>
          </a:xfrm>
          <a:prstGeom prst="rect">
            <a:avLst/>
          </a:prstGeom>
          <a:ln w="6350">
            <a:solidFill>
              <a:schemeClr val="tx1"/>
            </a:solidFill>
          </a:ln>
        </p:spPr>
      </p:pic>
    </p:spTree>
    <p:extLst>
      <p:ext uri="{BB962C8B-B14F-4D97-AF65-F5344CB8AC3E}">
        <p14:creationId xmlns:p14="http://schemas.microsoft.com/office/powerpoint/2010/main" val="584084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25DB-3B49-0D5D-F0B4-7D2FA1E7058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B37BF75-0C9B-BEF2-8160-C4377799DCFC}"/>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AAB41CA-36FE-928F-CE86-D04A12975719}"/>
              </a:ext>
            </a:extLst>
          </p:cNvPr>
          <p:cNvSpPr txBox="1"/>
          <p:nvPr/>
        </p:nvSpPr>
        <p:spPr>
          <a:xfrm>
            <a:off x="886408" y="106829"/>
            <a:ext cx="4646645"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Additional Resources</a:t>
            </a:r>
          </a:p>
        </p:txBody>
      </p:sp>
      <p:sp>
        <p:nvSpPr>
          <p:cNvPr id="17" name="Slide Number Placeholder 16">
            <a:extLst>
              <a:ext uri="{FF2B5EF4-FFF2-40B4-BE49-F238E27FC236}">
                <a16:creationId xmlns:a16="http://schemas.microsoft.com/office/drawing/2014/main" id="{AA4C3A77-235C-BF8E-5FEB-17AC174B2CF8}"/>
              </a:ext>
            </a:extLst>
          </p:cNvPr>
          <p:cNvSpPr>
            <a:spLocks noGrp="1"/>
          </p:cNvSpPr>
          <p:nvPr>
            <p:ph type="sldNum" sz="quarter" idx="12"/>
          </p:nvPr>
        </p:nvSpPr>
        <p:spPr/>
        <p:txBody>
          <a:bodyPr/>
          <a:lstStyle/>
          <a:p>
            <a:fld id="{5495E8E7-1987-4E92-A920-D9ACDAE1A97E}" type="slidenum">
              <a:rPr lang="en-US" smtClean="0"/>
              <a:t>15</a:t>
            </a:fld>
            <a:endParaRPr lang="en-US"/>
          </a:p>
        </p:txBody>
      </p:sp>
      <p:sp>
        <p:nvSpPr>
          <p:cNvPr id="3" name="TextBox 2">
            <a:extLst>
              <a:ext uri="{FF2B5EF4-FFF2-40B4-BE49-F238E27FC236}">
                <a16:creationId xmlns:a16="http://schemas.microsoft.com/office/drawing/2014/main" id="{7A8398B5-476E-8622-BC0A-55018E1DF87C}"/>
              </a:ext>
            </a:extLst>
          </p:cNvPr>
          <p:cNvSpPr txBox="1"/>
          <p:nvPr/>
        </p:nvSpPr>
        <p:spPr>
          <a:xfrm>
            <a:off x="618285" y="1312062"/>
            <a:ext cx="8302755" cy="3785652"/>
          </a:xfrm>
          <a:prstGeom prst="rect">
            <a:avLst/>
          </a:prstGeom>
          <a:noFill/>
        </p:spPr>
        <p:txBody>
          <a:bodyPr wrap="square" rtlCol="0">
            <a:spAutoFit/>
          </a:bodyPr>
          <a:lstStyle/>
          <a:p>
            <a:pPr marL="171450" indent="-171450">
              <a:buFont typeface="Arial" panose="020B0604020202020204" pitchFamily="34" charset="0"/>
              <a:buChar char="•"/>
            </a:pPr>
            <a:r>
              <a:rPr lang="en-US" sz="1500" b="1" dirty="0">
                <a:solidFill>
                  <a:schemeClr val="tx2">
                    <a:lumMod val="90000"/>
                    <a:lumOff val="10000"/>
                  </a:schemeClr>
                </a:solidFill>
                <a:hlinkClick r:id="rId2">
                  <a:extLst>
                    <a:ext uri="{A12FA001-AC4F-418D-AE19-62706E023703}">
                      <ahyp:hlinkClr xmlns:ahyp="http://schemas.microsoft.com/office/drawing/2018/hyperlinkcolor" val="tx"/>
                    </a:ext>
                  </a:extLst>
                </a:hlinkClick>
              </a:rPr>
              <a:t>UIPL 1-20 </a:t>
            </a:r>
            <a:r>
              <a:rPr lang="en-US" sz="1500" dirty="0"/>
              <a:t>and </a:t>
            </a:r>
            <a:r>
              <a:rPr lang="en-US" sz="1500" b="1" dirty="0">
                <a:solidFill>
                  <a:schemeClr val="tx2">
                    <a:lumMod val="90000"/>
                    <a:lumOff val="10000"/>
                  </a:schemeClr>
                </a:solidFill>
                <a:hlinkClick r:id="rId3">
                  <a:extLst>
                    <a:ext uri="{A12FA001-AC4F-418D-AE19-62706E023703}">
                      <ahyp:hlinkClr xmlns:ahyp="http://schemas.microsoft.com/office/drawing/2018/hyperlinkcolor" val="tx"/>
                    </a:ext>
                  </a:extLst>
                </a:hlinkClick>
              </a:rPr>
              <a:t>TEGL 6-19</a:t>
            </a:r>
            <a:r>
              <a:rPr lang="en-US" sz="1500" dirty="0"/>
              <a:t>, Expectations for States Implementing the Reemployment Service and Eligibility Assessment (RESEA) Program Requirements for Conducting Evaluations and Building Program Evidence.  </a:t>
            </a:r>
          </a:p>
          <a:p>
            <a:pPr marL="628650" lvl="1" indent="-171450">
              <a:buFont typeface="Arial" panose="020B0604020202020204" pitchFamily="34" charset="0"/>
              <a:buChar char="•"/>
            </a:pPr>
            <a:r>
              <a:rPr lang="en-US" sz="1500" dirty="0"/>
              <a:t>Related webinar on </a:t>
            </a:r>
            <a:r>
              <a:rPr lang="en-US" sz="1500" b="1" dirty="0">
                <a:solidFill>
                  <a:schemeClr val="tx2">
                    <a:lumMod val="90000"/>
                    <a:lumOff val="10000"/>
                  </a:schemeClr>
                </a:solidFill>
                <a:hlinkClick r:id="rId4">
                  <a:extLst>
                    <a:ext uri="{A12FA001-AC4F-418D-AE19-62706E023703}">
                      <ahyp:hlinkClr xmlns:ahyp="http://schemas.microsoft.com/office/drawing/2018/hyperlinkcolor" val="tx"/>
                    </a:ext>
                  </a:extLst>
                </a:hlinkClick>
              </a:rPr>
              <a:t>RESEA: Overview of Evaluation and Evidence Requirements </a:t>
            </a:r>
            <a:br>
              <a:rPr lang="en-US" sz="1500" dirty="0"/>
            </a:br>
            <a:endParaRPr lang="en-US" sz="1500" dirty="0"/>
          </a:p>
          <a:p>
            <a:pPr marL="171450" indent="-171450">
              <a:buFont typeface="Arial" panose="020B0604020202020204" pitchFamily="34" charset="0"/>
              <a:buChar char="•"/>
            </a:pPr>
            <a:r>
              <a:rPr lang="en-US" sz="1500" b="1" dirty="0">
                <a:solidFill>
                  <a:schemeClr val="tx2">
                    <a:lumMod val="90000"/>
                    <a:lumOff val="10000"/>
                  </a:schemeClr>
                </a:solidFill>
                <a:hlinkClick r:id="rId5">
                  <a:extLst>
                    <a:ext uri="{A12FA001-AC4F-418D-AE19-62706E023703}">
                      <ahyp:hlinkClr xmlns:ahyp="http://schemas.microsoft.com/office/drawing/2018/hyperlinkcolor" val="tx"/>
                    </a:ext>
                  </a:extLst>
                </a:hlinkClick>
              </a:rPr>
              <a:t>CLEAR’s RESEA Program tab</a:t>
            </a:r>
            <a:r>
              <a:rPr lang="en-US" sz="1500" dirty="0"/>
              <a:t>.  Identifies: </a:t>
            </a:r>
          </a:p>
          <a:p>
            <a:pPr marL="628650" lvl="1" indent="-171450">
              <a:buFont typeface="Arial" panose="020B0604020202020204" pitchFamily="34" charset="0"/>
              <a:buChar char="•"/>
            </a:pPr>
            <a:r>
              <a:rPr lang="en-US" sz="1500" dirty="0"/>
              <a:t>RESEA interventions that have received ‘High,’ ‘Moderate,’ ‘Potentially Promising,’ or ‘No Rating’ intervention causal evidence ratings to-date.  RESEA intervention ratings are indicated with a thermometer icon.</a:t>
            </a:r>
          </a:p>
          <a:p>
            <a:pPr marL="628650" lvl="1" indent="-171450">
              <a:buFont typeface="Arial" panose="020B0604020202020204" pitchFamily="34" charset="0"/>
              <a:buChar char="•"/>
            </a:pPr>
            <a:r>
              <a:rPr lang="en-US" sz="1500" dirty="0"/>
              <a:t>Relevant research, summaries of specific studies, and syntheses of reemployment literature to-date</a:t>
            </a:r>
            <a:br>
              <a:rPr lang="en-US" sz="1500" dirty="0"/>
            </a:br>
            <a:endParaRPr lang="en-US" sz="1500" dirty="0"/>
          </a:p>
          <a:p>
            <a:pPr marL="171450" indent="-171450">
              <a:buFont typeface="Arial" panose="020B0604020202020204" pitchFamily="34" charset="0"/>
              <a:buChar char="•"/>
            </a:pPr>
            <a:r>
              <a:rPr lang="en-US" sz="1500" dirty="0"/>
              <a:t>CLEAR’s </a:t>
            </a:r>
            <a:r>
              <a:rPr lang="en-US" sz="1500" b="1" dirty="0">
                <a:solidFill>
                  <a:schemeClr val="tx2">
                    <a:lumMod val="90000"/>
                    <a:lumOff val="10000"/>
                  </a:schemeClr>
                </a:solidFill>
                <a:hlinkClick r:id="rId5">
                  <a:extLst>
                    <a:ext uri="{A12FA001-AC4F-418D-AE19-62706E023703}">
                      <ahyp:hlinkClr xmlns:ahyp="http://schemas.microsoft.com/office/drawing/2018/hyperlinkcolor" val="tx"/>
                    </a:ext>
                  </a:extLst>
                </a:hlinkClick>
              </a:rPr>
              <a:t>causal evidence guidelines</a:t>
            </a:r>
            <a:r>
              <a:rPr lang="en-US" sz="1500" dirty="0"/>
              <a:t>, which outline the standards by which impact studies using different designs can receive ‘High,’ ‘Moderate,’ or ‘Low’ causal evidence ratings by CLEAR.  Impact study ratings are indicated with a gas gauge icon.</a:t>
            </a:r>
          </a:p>
          <a:p>
            <a:endParaRPr lang="en-US" sz="1500" dirty="0"/>
          </a:p>
        </p:txBody>
      </p:sp>
      <p:grpSp>
        <p:nvGrpSpPr>
          <p:cNvPr id="19" name="Group 18">
            <a:extLst>
              <a:ext uri="{FF2B5EF4-FFF2-40B4-BE49-F238E27FC236}">
                <a16:creationId xmlns:a16="http://schemas.microsoft.com/office/drawing/2014/main" id="{DB9B162E-42BF-4430-F0F0-DA219FCB4113}"/>
              </a:ext>
            </a:extLst>
          </p:cNvPr>
          <p:cNvGrpSpPr/>
          <p:nvPr/>
        </p:nvGrpSpPr>
        <p:grpSpPr>
          <a:xfrm>
            <a:off x="9308592" y="2313432"/>
            <a:ext cx="2319991" cy="925732"/>
            <a:chOff x="9785591" y="1059525"/>
            <a:chExt cx="1784732" cy="1333041"/>
          </a:xfrm>
        </p:grpSpPr>
        <p:sp>
          <p:nvSpPr>
            <p:cNvPr id="4" name="Rectangular Callout 12">
              <a:extLst>
                <a:ext uri="{FF2B5EF4-FFF2-40B4-BE49-F238E27FC236}">
                  <a16:creationId xmlns:a16="http://schemas.microsoft.com/office/drawing/2014/main" id="{9B223E80-A6F9-3BC3-82D1-FC4CAE6CC9D6}"/>
                </a:ext>
              </a:extLst>
            </p:cNvPr>
            <p:cNvSpPr/>
            <p:nvPr/>
          </p:nvSpPr>
          <p:spPr>
            <a:xfrm>
              <a:off x="9785591" y="1059525"/>
              <a:ext cx="1784732" cy="1333041"/>
            </a:xfrm>
            <a:prstGeom prst="wedgeRectCallout">
              <a:avLst>
                <a:gd name="adj1" fmla="val -85258"/>
                <a:gd name="adj2" fmla="val 13994"/>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A144BA9-BEDB-556A-626D-8A59DA655792}"/>
                </a:ext>
              </a:extLst>
            </p:cNvPr>
            <p:cNvSpPr txBox="1"/>
            <p:nvPr/>
          </p:nvSpPr>
          <p:spPr>
            <a:xfrm>
              <a:off x="9836997" y="1097666"/>
              <a:ext cx="1681921" cy="461665"/>
            </a:xfrm>
            <a:prstGeom prst="rect">
              <a:avLst/>
            </a:prstGeom>
            <a:noFill/>
          </p:spPr>
          <p:txBody>
            <a:bodyPr wrap="square" rtlCol="0">
              <a:spAutoFit/>
            </a:bodyPr>
            <a:lstStyle/>
            <a:p>
              <a:pPr algn="ctr"/>
              <a:r>
                <a:rPr lang="en-US" sz="1200" b="1" dirty="0">
                  <a:solidFill>
                    <a:schemeClr val="tx2"/>
                  </a:solidFill>
                </a:rPr>
                <a:t>RESEA Intervention Ratings</a:t>
              </a:r>
            </a:p>
          </p:txBody>
        </p:sp>
      </p:grpSp>
      <p:grpSp>
        <p:nvGrpSpPr>
          <p:cNvPr id="20" name="Group 19">
            <a:extLst>
              <a:ext uri="{FF2B5EF4-FFF2-40B4-BE49-F238E27FC236}">
                <a16:creationId xmlns:a16="http://schemas.microsoft.com/office/drawing/2014/main" id="{7BC2A378-15BF-A94D-E753-87F9E2124042}"/>
              </a:ext>
            </a:extLst>
          </p:cNvPr>
          <p:cNvGrpSpPr/>
          <p:nvPr/>
        </p:nvGrpSpPr>
        <p:grpSpPr>
          <a:xfrm>
            <a:off x="9308592" y="4365145"/>
            <a:ext cx="2319991" cy="865223"/>
            <a:chOff x="9863188" y="4033863"/>
            <a:chExt cx="1784732" cy="1468771"/>
          </a:xfrm>
        </p:grpSpPr>
        <p:sp>
          <p:nvSpPr>
            <p:cNvPr id="5" name="Rectangular Callout 13">
              <a:extLst>
                <a:ext uri="{FF2B5EF4-FFF2-40B4-BE49-F238E27FC236}">
                  <a16:creationId xmlns:a16="http://schemas.microsoft.com/office/drawing/2014/main" id="{D7C8EE1C-C171-52EA-047B-5F98619AB941}"/>
                </a:ext>
              </a:extLst>
            </p:cNvPr>
            <p:cNvSpPr/>
            <p:nvPr/>
          </p:nvSpPr>
          <p:spPr>
            <a:xfrm>
              <a:off x="9863188" y="4033863"/>
              <a:ext cx="1784732" cy="1468771"/>
            </a:xfrm>
            <a:prstGeom prst="wedgeRectCallout">
              <a:avLst>
                <a:gd name="adj1" fmla="val -95062"/>
                <a:gd name="adj2" fmla="val -40613"/>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CB36BB8-1A0B-6DE2-CC1A-71CB761833D4}"/>
                </a:ext>
              </a:extLst>
            </p:cNvPr>
            <p:cNvSpPr txBox="1"/>
            <p:nvPr/>
          </p:nvSpPr>
          <p:spPr>
            <a:xfrm>
              <a:off x="10001578" y="4102011"/>
              <a:ext cx="1476062" cy="461665"/>
            </a:xfrm>
            <a:prstGeom prst="rect">
              <a:avLst/>
            </a:prstGeom>
            <a:noFill/>
          </p:spPr>
          <p:txBody>
            <a:bodyPr wrap="square" rtlCol="0">
              <a:spAutoFit/>
            </a:bodyPr>
            <a:lstStyle/>
            <a:p>
              <a:pPr algn="ctr"/>
              <a:r>
                <a:rPr lang="en-US" sz="1200" b="1" dirty="0">
                  <a:solidFill>
                    <a:schemeClr val="tx2"/>
                  </a:solidFill>
                </a:rPr>
                <a:t>CLEAR Study Ratings</a:t>
              </a:r>
            </a:p>
          </p:txBody>
        </p:sp>
      </p:grpSp>
      <p:pic>
        <p:nvPicPr>
          <p:cNvPr id="21" name="Picture 20">
            <a:extLst>
              <a:ext uri="{FF2B5EF4-FFF2-40B4-BE49-F238E27FC236}">
                <a16:creationId xmlns:a16="http://schemas.microsoft.com/office/drawing/2014/main" id="{9C6F58D3-615B-D19D-B91C-8D0D62630343}"/>
              </a:ext>
            </a:extLst>
          </p:cNvPr>
          <p:cNvPicPr>
            <a:picLocks noChangeAspect="1"/>
          </p:cNvPicPr>
          <p:nvPr/>
        </p:nvPicPr>
        <p:blipFill>
          <a:blip r:embed="rId6"/>
          <a:stretch>
            <a:fillRect/>
          </a:stretch>
        </p:blipFill>
        <p:spPr>
          <a:xfrm>
            <a:off x="9375415" y="2608125"/>
            <a:ext cx="2182827" cy="565918"/>
          </a:xfrm>
          <a:prstGeom prst="rect">
            <a:avLst/>
          </a:prstGeom>
        </p:spPr>
      </p:pic>
      <p:pic>
        <p:nvPicPr>
          <p:cNvPr id="23" name="Picture 22">
            <a:extLst>
              <a:ext uri="{FF2B5EF4-FFF2-40B4-BE49-F238E27FC236}">
                <a16:creationId xmlns:a16="http://schemas.microsoft.com/office/drawing/2014/main" id="{ECBB6FDF-AF24-C349-FD7B-FB7C7D6E902C}"/>
              </a:ext>
            </a:extLst>
          </p:cNvPr>
          <p:cNvPicPr>
            <a:picLocks noChangeAspect="1"/>
          </p:cNvPicPr>
          <p:nvPr/>
        </p:nvPicPr>
        <p:blipFill>
          <a:blip r:embed="rId7"/>
          <a:stretch>
            <a:fillRect/>
          </a:stretch>
        </p:blipFill>
        <p:spPr>
          <a:xfrm>
            <a:off x="9375415" y="4677247"/>
            <a:ext cx="2187043" cy="472319"/>
          </a:xfrm>
          <a:prstGeom prst="rect">
            <a:avLst/>
          </a:prstGeom>
        </p:spPr>
      </p:pic>
      <p:sp>
        <p:nvSpPr>
          <p:cNvPr id="2" name="TextBox 1">
            <a:extLst>
              <a:ext uri="{FF2B5EF4-FFF2-40B4-BE49-F238E27FC236}">
                <a16:creationId xmlns:a16="http://schemas.microsoft.com/office/drawing/2014/main" id="{0FB45260-8BF6-EE31-91B4-5CF94F7D4C9E}"/>
              </a:ext>
            </a:extLst>
          </p:cNvPr>
          <p:cNvSpPr txBox="1"/>
          <p:nvPr/>
        </p:nvSpPr>
        <p:spPr>
          <a:xfrm>
            <a:off x="308282" y="5843710"/>
            <a:ext cx="11408445" cy="461665"/>
          </a:xfrm>
          <a:prstGeom prst="rect">
            <a:avLst/>
          </a:prstGeom>
          <a:noFill/>
          <a:ln>
            <a:solidFill>
              <a:schemeClr val="tx2"/>
            </a:solidFill>
          </a:ln>
        </p:spPr>
        <p:txBody>
          <a:bodyPr wrap="square">
            <a:spAutoFit/>
          </a:bodyPr>
          <a:lstStyle/>
          <a:p>
            <a:pPr marL="9144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5"/>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8"/>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9"/>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3219680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2CF57-3018-928D-9052-35B9F583FC8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41F2721-CCBD-2016-88A4-5581EA1661C3}"/>
              </a:ext>
            </a:extLst>
          </p:cNvPr>
          <p:cNvSpPr/>
          <p:nvPr/>
        </p:nvSpPr>
        <p:spPr>
          <a:xfrm>
            <a:off x="0" y="0"/>
            <a:ext cx="12192000" cy="895927"/>
          </a:xfrm>
          <a:prstGeom prst="rect">
            <a:avLst/>
          </a:prstGeom>
          <a:solidFill>
            <a:srgbClr val="1D2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062C09-AD7B-A300-27DE-6FB7BC95441D}"/>
              </a:ext>
            </a:extLst>
          </p:cNvPr>
          <p:cNvSpPr txBox="1"/>
          <p:nvPr/>
        </p:nvSpPr>
        <p:spPr>
          <a:xfrm>
            <a:off x="886408" y="106829"/>
            <a:ext cx="8458760" cy="646331"/>
          </a:xfrm>
          <a:prstGeom prst="rect">
            <a:avLst/>
          </a:prstGeom>
          <a:noFill/>
        </p:spPr>
        <p:txBody>
          <a:bodyPr wrap="square" rtlCol="0">
            <a:spAutoFit/>
          </a:bodyPr>
          <a:lstStyle/>
          <a:p>
            <a:r>
              <a:rPr lang="en-US" sz="3600" dirty="0">
                <a:solidFill>
                  <a:schemeClr val="bg1"/>
                </a:solidFill>
                <a:latin typeface="Arial Narrow" panose="020B0606020202030204" pitchFamily="34" charset="0"/>
              </a:rPr>
              <a:t>Additional Resources, continued</a:t>
            </a:r>
          </a:p>
        </p:txBody>
      </p:sp>
      <p:sp>
        <p:nvSpPr>
          <p:cNvPr id="17" name="Slide Number Placeholder 16">
            <a:extLst>
              <a:ext uri="{FF2B5EF4-FFF2-40B4-BE49-F238E27FC236}">
                <a16:creationId xmlns:a16="http://schemas.microsoft.com/office/drawing/2014/main" id="{FF0658C3-F409-BC39-9EA0-5A2449365BFD}"/>
              </a:ext>
            </a:extLst>
          </p:cNvPr>
          <p:cNvSpPr>
            <a:spLocks noGrp="1"/>
          </p:cNvSpPr>
          <p:nvPr>
            <p:ph type="sldNum" sz="quarter" idx="12"/>
          </p:nvPr>
        </p:nvSpPr>
        <p:spPr/>
        <p:txBody>
          <a:bodyPr/>
          <a:lstStyle/>
          <a:p>
            <a:fld id="{5495E8E7-1987-4E92-A920-D9ACDAE1A97E}" type="slidenum">
              <a:rPr lang="en-US" smtClean="0"/>
              <a:t>16</a:t>
            </a:fld>
            <a:endParaRPr lang="en-US"/>
          </a:p>
        </p:txBody>
      </p:sp>
      <p:sp>
        <p:nvSpPr>
          <p:cNvPr id="3" name="TextBox 2">
            <a:extLst>
              <a:ext uri="{FF2B5EF4-FFF2-40B4-BE49-F238E27FC236}">
                <a16:creationId xmlns:a16="http://schemas.microsoft.com/office/drawing/2014/main" id="{94DAB008-5CFA-CBF2-162B-E341FF61AB60}"/>
              </a:ext>
            </a:extLst>
          </p:cNvPr>
          <p:cNvSpPr txBox="1"/>
          <p:nvPr/>
        </p:nvSpPr>
        <p:spPr>
          <a:xfrm>
            <a:off x="618285" y="1312062"/>
            <a:ext cx="10511917" cy="4247317"/>
          </a:xfrm>
          <a:prstGeom prst="rect">
            <a:avLst/>
          </a:prstGeom>
          <a:noFill/>
        </p:spPr>
        <p:txBody>
          <a:bodyPr wrap="square" rtlCol="0">
            <a:spAutoFit/>
          </a:bodyPr>
          <a:lstStyle/>
          <a:p>
            <a:pPr marL="171450" indent="-171450">
              <a:buFont typeface="Arial" panose="020B0604020202020204" pitchFamily="34" charset="0"/>
              <a:buChar char="•"/>
            </a:pPr>
            <a:r>
              <a:rPr lang="en-US" sz="1500" b="1" dirty="0">
                <a:solidFill>
                  <a:schemeClr val="tx2">
                    <a:lumMod val="90000"/>
                    <a:lumOff val="10000"/>
                  </a:schemeClr>
                </a:solidFill>
                <a:hlinkClick r:id="rId2">
                  <a:extLst>
                    <a:ext uri="{A12FA001-AC4F-418D-AE19-62706E023703}">
                      <ahyp:hlinkClr xmlns:ahyp="http://schemas.microsoft.com/office/drawing/2018/hyperlinkcolor" val="tx"/>
                    </a:ext>
                  </a:extLst>
                </a:hlinkClick>
              </a:rPr>
              <a:t>The RESEA Evaluation and Evidence Resources</a:t>
            </a:r>
            <a:r>
              <a:rPr lang="en-US" sz="1500" b="1" dirty="0">
                <a:solidFill>
                  <a:schemeClr val="tx2">
                    <a:lumMod val="90000"/>
                    <a:lumOff val="10000"/>
                  </a:schemeClr>
                </a:solidFill>
              </a:rPr>
              <a:t> </a:t>
            </a:r>
            <a:r>
              <a:rPr lang="en-US" sz="1500" dirty="0"/>
              <a:t>landing page on </a:t>
            </a:r>
            <a:r>
              <a:rPr lang="en-US" sz="1500" b="1" dirty="0">
                <a:solidFill>
                  <a:schemeClr val="tx2">
                    <a:lumMod val="90000"/>
                    <a:lumOff val="10000"/>
                  </a:schemeClr>
                </a:solidFill>
                <a:hlinkClick r:id="rId3">
                  <a:extLst>
                    <a:ext uri="{A12FA001-AC4F-418D-AE19-62706E023703}">
                      <ahyp:hlinkClr xmlns:ahyp="http://schemas.microsoft.com/office/drawing/2018/hyperlinkcolor" val="tx"/>
                    </a:ext>
                  </a:extLst>
                </a:hlinkClick>
              </a:rPr>
              <a:t>WorkforceGPS.org</a:t>
            </a:r>
            <a:r>
              <a:rPr lang="en-US" sz="1500" dirty="0"/>
              <a:t> provides evaluation resources and TA materials, such as:</a:t>
            </a:r>
          </a:p>
          <a:p>
            <a:endParaRPr lang="en-US" sz="1500" dirty="0"/>
          </a:p>
          <a:p>
            <a:pPr marL="742950" lvl="1" indent="-285750">
              <a:buClr>
                <a:schemeClr val="tx1"/>
              </a:buClr>
              <a:buFont typeface="Arial" panose="020B0604020202020204" pitchFamily="34" charset="0"/>
              <a:buChar char="•"/>
            </a:pPr>
            <a:r>
              <a:rPr lang="en-US" sz="1500" b="1" i="0" u="none" strike="noStrike" dirty="0">
                <a:solidFill>
                  <a:schemeClr val="tx2">
                    <a:lumMod val="90000"/>
                    <a:lumOff val="10000"/>
                  </a:schemeClr>
                </a:solidFill>
                <a:effectLst/>
                <a:hlinkClick r:id="rId4">
                  <a:extLst>
                    <a:ext uri="{A12FA001-AC4F-418D-AE19-62706E023703}">
                      <ahyp:hlinkClr xmlns:ahyp="http://schemas.microsoft.com/office/drawing/2018/hyperlinkcolor" val="tx"/>
                    </a:ext>
                  </a:extLst>
                </a:hlinkClick>
              </a:rPr>
              <a:t>RESEA Evaluation Toolkit</a:t>
            </a:r>
            <a:r>
              <a:rPr lang="en-US" sz="1500" b="1" i="0" u="none" strike="noStrike" dirty="0">
                <a:solidFill>
                  <a:schemeClr val="tx2">
                    <a:lumMod val="90000"/>
                    <a:lumOff val="10000"/>
                  </a:schemeClr>
                </a:solidFill>
                <a:effectLst/>
                <a:hlinkClick r:id="rId5">
                  <a:extLst>
                    <a:ext uri="{A12FA001-AC4F-418D-AE19-62706E023703}">
                      <ahyp:hlinkClr xmlns:ahyp="http://schemas.microsoft.com/office/drawing/2018/hyperlinkcolor" val="tx"/>
                    </a:ext>
                  </a:extLst>
                </a:hlinkClick>
              </a:rPr>
              <a:t>: </a:t>
            </a:r>
            <a:r>
              <a:rPr lang="en-US" sz="1500" b="0" i="0" dirty="0">
                <a:solidFill>
                  <a:srgbClr val="212529"/>
                </a:solidFill>
                <a:effectLst/>
              </a:rPr>
              <a:t>This toolkit provides a basic overview of evaluation elements for program management purposes. It also provides information about other generally accepted and available evaluation resources that may be useful for state RESEA programs.</a:t>
            </a:r>
          </a:p>
          <a:p>
            <a:pPr marL="628650" lvl="1" indent="-171450">
              <a:buFont typeface="Arial" panose="020B0604020202020204" pitchFamily="34" charset="0"/>
              <a:buChar char="•"/>
            </a:pPr>
            <a:endParaRPr lang="en-US" sz="1500" dirty="0"/>
          </a:p>
          <a:p>
            <a:pPr marL="742950" lvl="1" indent="-285750">
              <a:buFont typeface="Arial" panose="020B0604020202020204" pitchFamily="34" charset="0"/>
              <a:buChar char="•"/>
            </a:pPr>
            <a:r>
              <a:rPr lang="en-US" sz="1500" b="1" dirty="0">
                <a:solidFill>
                  <a:schemeClr val="tx2">
                    <a:lumMod val="90000"/>
                    <a:lumOff val="10000"/>
                  </a:schemeClr>
                </a:solidFill>
                <a:hlinkClick r:id="rId6">
                  <a:extLst>
                    <a:ext uri="{A12FA001-AC4F-418D-AE19-62706E023703}">
                      <ahyp:hlinkClr xmlns:ahyp="http://schemas.microsoft.com/office/drawing/2018/hyperlinkcolor" val="tx"/>
                    </a:ext>
                  </a:extLst>
                </a:hlinkClick>
              </a:rPr>
              <a:t>Webinars and videos </a:t>
            </a:r>
            <a:r>
              <a:rPr lang="en-US" sz="1500" dirty="0"/>
              <a:t>with information and tips for conducting studies about RESEA:</a:t>
            </a:r>
          </a:p>
          <a:p>
            <a:pPr marL="1085850" lvl="2" indent="-171450">
              <a:buFont typeface="Arial" panose="020B0604020202020204" pitchFamily="34" charset="0"/>
              <a:buChar char="•"/>
            </a:pPr>
            <a:r>
              <a:rPr lang="en-US" sz="1500" b="1" dirty="0">
                <a:solidFill>
                  <a:schemeClr val="tx2">
                    <a:lumMod val="90000"/>
                    <a:lumOff val="10000"/>
                  </a:schemeClr>
                </a:solidFill>
                <a:hlinkClick r:id="rId7">
                  <a:extLst>
                    <a:ext uri="{A12FA001-AC4F-418D-AE19-62706E023703}">
                      <ahyp:hlinkClr xmlns:ahyp="http://schemas.microsoft.com/office/drawing/2018/hyperlinkcolor" val="tx"/>
                    </a:ext>
                  </a:extLst>
                </a:hlinkClick>
              </a:rPr>
              <a:t>Evaluating RESEA: How Does it Help My State and Where Do We Start</a:t>
            </a:r>
            <a:endParaRPr lang="en-US" sz="1500" b="1" dirty="0">
              <a:solidFill>
                <a:schemeClr val="tx2">
                  <a:lumMod val="90000"/>
                  <a:lumOff val="10000"/>
                </a:schemeClr>
              </a:solidFill>
            </a:endParaRPr>
          </a:p>
          <a:p>
            <a:pPr marL="1085850" lvl="2" indent="-171450">
              <a:buFont typeface="Arial" panose="020B0604020202020204" pitchFamily="34" charset="0"/>
              <a:buChar char="•"/>
            </a:pPr>
            <a:r>
              <a:rPr lang="en-US" sz="1500" b="1" dirty="0">
                <a:solidFill>
                  <a:schemeClr val="tx2">
                    <a:lumMod val="90000"/>
                    <a:lumOff val="10000"/>
                  </a:schemeClr>
                </a:solidFill>
                <a:hlinkClick r:id="rId8">
                  <a:extLst>
                    <a:ext uri="{A12FA001-AC4F-418D-AE19-62706E023703}">
                      <ahyp:hlinkClr xmlns:ahyp="http://schemas.microsoft.com/office/drawing/2018/hyperlinkcolor" val="tx"/>
                    </a:ext>
                  </a:extLst>
                </a:hlinkClick>
              </a:rPr>
              <a:t>Three Considerations for Designing and Implementing an RESEA Evaluation</a:t>
            </a:r>
            <a:endParaRPr lang="en-US" sz="1500" b="1" dirty="0">
              <a:solidFill>
                <a:schemeClr val="tx2">
                  <a:lumMod val="90000"/>
                  <a:lumOff val="10000"/>
                </a:schemeClr>
              </a:solidFill>
            </a:endParaRPr>
          </a:p>
          <a:p>
            <a:pPr marL="1085850" lvl="2" indent="-171450">
              <a:buFont typeface="Arial" panose="020B0604020202020204" pitchFamily="34" charset="0"/>
              <a:buChar char="•"/>
            </a:pPr>
            <a:r>
              <a:rPr lang="en-US" sz="1500" b="1" dirty="0">
                <a:solidFill>
                  <a:schemeClr val="tx2">
                    <a:lumMod val="90000"/>
                    <a:lumOff val="10000"/>
                  </a:schemeClr>
                </a:solidFill>
                <a:hlinkClick r:id="rId9">
                  <a:extLst>
                    <a:ext uri="{A12FA001-AC4F-418D-AE19-62706E023703}">
                      <ahyp:hlinkClr xmlns:ahyp="http://schemas.microsoft.com/office/drawing/2018/hyperlinkcolor" val="tx"/>
                    </a:ext>
                  </a:extLst>
                </a:hlinkClick>
              </a:rPr>
              <a:t>RESEA Evaluation Virtual Learning Series: An Overview</a:t>
            </a:r>
            <a:endParaRPr lang="en-US" sz="1500" b="1" dirty="0">
              <a:solidFill>
                <a:schemeClr val="tx2">
                  <a:lumMod val="90000"/>
                  <a:lumOff val="10000"/>
                </a:schemeClr>
              </a:solidFill>
            </a:endParaRPr>
          </a:p>
          <a:p>
            <a:pPr marL="1085850" lvl="2" indent="-171450">
              <a:buFont typeface="Arial" panose="020B0604020202020204" pitchFamily="34" charset="0"/>
              <a:buChar char="•"/>
            </a:pPr>
            <a:endParaRPr lang="en-US" sz="1500" dirty="0"/>
          </a:p>
          <a:p>
            <a:pPr marL="742950" lvl="1" indent="-285750">
              <a:buFont typeface="Arial" panose="020B0604020202020204" pitchFamily="34" charset="0"/>
              <a:buChar char="•"/>
            </a:pPr>
            <a:r>
              <a:rPr lang="en-US" sz="1500" dirty="0"/>
              <a:t>Tipsheets with information on finding and submitting evidence on RESEA:</a:t>
            </a:r>
          </a:p>
          <a:p>
            <a:pPr marL="1085850" lvl="2" indent="-171450">
              <a:buFont typeface="Arial" panose="020B0604020202020204" pitchFamily="34" charset="0"/>
              <a:buChar char="•"/>
            </a:pPr>
            <a:r>
              <a:rPr lang="en-US" sz="1500" b="1" dirty="0">
                <a:solidFill>
                  <a:schemeClr val="tx2">
                    <a:lumMod val="90000"/>
                    <a:lumOff val="10000"/>
                  </a:schemeClr>
                </a:solidFill>
                <a:hlinkClick r:id="rId10">
                  <a:extLst>
                    <a:ext uri="{A12FA001-AC4F-418D-AE19-62706E023703}">
                      <ahyp:hlinkClr xmlns:ahyp="http://schemas.microsoft.com/office/drawing/2018/hyperlinkcolor" val="tx"/>
                    </a:ext>
                  </a:extLst>
                </a:hlinkClick>
              </a:rPr>
              <a:t>Using the Clearinghouse for Labor Evaluation and Research (CLEAR) to Build Evidence on RESEA Programs</a:t>
            </a:r>
            <a:endParaRPr lang="en-US" sz="1500" b="1" dirty="0">
              <a:solidFill>
                <a:schemeClr val="tx2">
                  <a:lumMod val="90000"/>
                  <a:lumOff val="10000"/>
                </a:schemeClr>
              </a:solidFill>
            </a:endParaRPr>
          </a:p>
          <a:p>
            <a:pPr marL="1085850" lvl="2" indent="-171450">
              <a:buFont typeface="Arial" panose="020B0604020202020204" pitchFamily="34" charset="0"/>
              <a:buChar char="•"/>
            </a:pPr>
            <a:r>
              <a:rPr lang="en-US" sz="1500" b="1" dirty="0">
                <a:solidFill>
                  <a:schemeClr val="tx2">
                    <a:lumMod val="90000"/>
                    <a:lumOff val="10000"/>
                  </a:schemeClr>
                </a:solidFill>
                <a:hlinkClick r:id="rId11">
                  <a:extLst>
                    <a:ext uri="{A12FA001-AC4F-418D-AE19-62706E023703}">
                      <ahyp:hlinkClr xmlns:ahyp="http://schemas.microsoft.com/office/drawing/2018/hyperlinkcolor" val="tx"/>
                    </a:ext>
                  </a:extLst>
                </a:hlinkClick>
              </a:rPr>
              <a:t>Why and How to Submit an RESEA Evaluation Report for CLEAR Review</a:t>
            </a:r>
            <a:endParaRPr lang="en-US" sz="1500" b="1" dirty="0">
              <a:solidFill>
                <a:schemeClr val="tx2">
                  <a:lumMod val="90000"/>
                  <a:lumOff val="10000"/>
                </a:schemeClr>
              </a:solidFill>
            </a:endParaRPr>
          </a:p>
          <a:p>
            <a:pPr marL="1085850" lvl="2" indent="-171450">
              <a:buFont typeface="Arial" panose="020B0604020202020204" pitchFamily="34" charset="0"/>
              <a:buChar char="•"/>
            </a:pPr>
            <a:r>
              <a:rPr lang="en-US" sz="1500" b="1" dirty="0">
                <a:solidFill>
                  <a:schemeClr val="tx2">
                    <a:lumMod val="90000"/>
                    <a:lumOff val="10000"/>
                  </a:schemeClr>
                </a:solidFill>
                <a:hlinkClick r:id="rId12">
                  <a:extLst>
                    <a:ext uri="{A12FA001-AC4F-418D-AE19-62706E023703}">
                      <ahyp:hlinkClr xmlns:ahyp="http://schemas.microsoft.com/office/drawing/2018/hyperlinkcolor" val="tx"/>
                    </a:ext>
                  </a:extLst>
                </a:hlinkClick>
              </a:rPr>
              <a:t>Considerations for Assessing the Applicability of Evaluation Evidence</a:t>
            </a:r>
            <a:endParaRPr lang="en-US" sz="1500" dirty="0"/>
          </a:p>
          <a:p>
            <a:pPr marL="628650" lvl="1" indent="-171450">
              <a:buFont typeface="Arial" panose="020B0604020202020204" pitchFamily="34" charset="0"/>
              <a:buChar char="•"/>
            </a:pPr>
            <a:endParaRPr lang="en-US" sz="1500" dirty="0"/>
          </a:p>
          <a:p>
            <a:endParaRPr lang="en-US" sz="1500" dirty="0"/>
          </a:p>
        </p:txBody>
      </p:sp>
      <p:sp>
        <p:nvSpPr>
          <p:cNvPr id="9" name="Rectangle 8">
            <a:extLst>
              <a:ext uri="{FF2B5EF4-FFF2-40B4-BE49-F238E27FC236}">
                <a16:creationId xmlns:a16="http://schemas.microsoft.com/office/drawing/2014/main" id="{0FE01044-CFC7-D218-4D74-898E74E87F00}"/>
              </a:ext>
            </a:extLst>
          </p:cNvPr>
          <p:cNvSpPr/>
          <p:nvPr/>
        </p:nvSpPr>
        <p:spPr>
          <a:xfrm>
            <a:off x="9544934" y="5480132"/>
            <a:ext cx="1585268" cy="637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403C892-41FB-4A4A-3F3D-BBC4C08613E8}"/>
              </a:ext>
            </a:extLst>
          </p:cNvPr>
          <p:cNvSpPr txBox="1"/>
          <p:nvPr/>
        </p:nvSpPr>
        <p:spPr>
          <a:xfrm>
            <a:off x="308282" y="5843710"/>
            <a:ext cx="11408445" cy="461665"/>
          </a:xfrm>
          <a:prstGeom prst="rect">
            <a:avLst/>
          </a:prstGeom>
          <a:noFill/>
          <a:ln>
            <a:solidFill>
              <a:schemeClr val="tx2"/>
            </a:solidFill>
          </a:ln>
        </p:spPr>
        <p:txBody>
          <a:bodyPr wrap="square">
            <a:spAutoFit/>
          </a:bodyPr>
          <a:lstStyle/>
          <a:p>
            <a:pPr marL="91440" marR="0">
              <a:buNone/>
            </a:pPr>
            <a:r>
              <a:rPr lang="en-US" sz="1200" i="1" dirty="0">
                <a:effectLst/>
                <a:latin typeface="Aptos" panose="020B0004020202020204" pitchFamily="34" charset="0"/>
                <a:ea typeface="Aptos" panose="020B0004020202020204" pitchFamily="34" charset="0"/>
                <a:cs typeface="Aptos" panose="020B0004020202020204" pitchFamily="34" charset="0"/>
              </a:rPr>
              <a:t>The CLEAR website is undergoing changes to improve functionality and ease of accessing content. While it may have a new look, all the information is available at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3"/>
              </a:rPr>
              <a:t>https://clear.dol.gov/</a:t>
            </a:r>
            <a:r>
              <a:rPr lang="en-US" sz="1200" i="1" dirty="0">
                <a:effectLst/>
                <a:latin typeface="Aptos" panose="020B0004020202020204" pitchFamily="34" charset="0"/>
                <a:ea typeface="Aptos" panose="020B0004020202020204" pitchFamily="34" charset="0"/>
                <a:cs typeface="Aptos" panose="020B0004020202020204" pitchFamily="34" charset="0"/>
              </a:rPr>
              <a:t>. Reach out to the RESEA helpline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4"/>
              </a:rPr>
              <a:t>RESEA@abtglobal.com</a:t>
            </a:r>
            <a:r>
              <a:rPr lang="en-US" sz="1200" i="1" dirty="0">
                <a:effectLst/>
                <a:latin typeface="Aptos" panose="020B0004020202020204" pitchFamily="34" charset="0"/>
                <a:ea typeface="Aptos" panose="020B0004020202020204" pitchFamily="34" charset="0"/>
                <a:cs typeface="Aptos" panose="020B0004020202020204" pitchFamily="34" charset="0"/>
              </a:rPr>
              <a:t>) or CEO inbox (</a:t>
            </a:r>
            <a:r>
              <a:rPr lang="en-US" sz="1200" i="1"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15"/>
              </a:rPr>
              <a:t>ChiefEvaluationOffice@dol.gov</a:t>
            </a:r>
            <a:r>
              <a:rPr lang="en-US" sz="1200" i="1" dirty="0">
                <a:effectLst/>
                <a:latin typeface="Aptos" panose="020B0004020202020204" pitchFamily="34" charset="0"/>
                <a:ea typeface="Aptos" panose="020B0004020202020204" pitchFamily="34" charset="0"/>
                <a:cs typeface="Aptos" panose="020B0004020202020204" pitchFamily="34" charset="0"/>
              </a:rPr>
              <a:t>) for assistance navigating the site.</a:t>
            </a:r>
          </a:p>
        </p:txBody>
      </p:sp>
    </p:spTree>
    <p:extLst>
      <p:ext uri="{BB962C8B-B14F-4D97-AF65-F5344CB8AC3E}">
        <p14:creationId xmlns:p14="http://schemas.microsoft.com/office/powerpoint/2010/main" val="3767525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995A6FF083C844B83F226D5F8DFE6A" ma:contentTypeVersion="7" ma:contentTypeDescription="Create a new document." ma:contentTypeScope="" ma:versionID="f5a9d6de048c574e813d599faab13978">
  <xsd:schema xmlns:xsd="http://www.w3.org/2001/XMLSchema" xmlns:xs="http://www.w3.org/2001/XMLSchema" xmlns:p="http://schemas.microsoft.com/office/2006/metadata/properties" xmlns:ns2="48ce5681-0670-4d0a-976b-1a547231f520" xmlns:ns3="998a958a-dd3b-4093-988a-91d13e9199f8" targetNamespace="http://schemas.microsoft.com/office/2006/metadata/properties" ma:root="true" ma:fieldsID="f6b9ff0645b637353543b55a765b5870" ns2:_="" ns3:_="">
    <xsd:import namespace="48ce5681-0670-4d0a-976b-1a547231f520"/>
    <xsd:import namespace="998a958a-dd3b-4093-988a-91d13e9199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Review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e5681-0670-4d0a-976b-1a547231f5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Reviewer" ma:index="14" nillable="true" ma:displayName="Reviewer" ma:format="Dropdown" ma:list="UserInfo" ma:SharePointGroup="0" ma:internalName="Review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8a958a-dd3b-4093-988a-91d13e9199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viewer xmlns="48ce5681-0670-4d0a-976b-1a547231f520">
      <UserInfo>
        <DisplayName/>
        <AccountId xsi:nil="true"/>
        <AccountType/>
      </UserInfo>
    </Reviewer>
  </documentManagement>
</p:properties>
</file>

<file path=customXml/itemProps1.xml><?xml version="1.0" encoding="utf-8"?>
<ds:datastoreItem xmlns:ds="http://schemas.openxmlformats.org/officeDocument/2006/customXml" ds:itemID="{AEE53547-A6E3-49DC-ABBF-A0AAEEFB48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ce5681-0670-4d0a-976b-1a547231f520"/>
    <ds:schemaRef ds:uri="998a958a-dd3b-4093-988a-91d13e9199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D0B4CA-F3E7-44A3-A04A-A3CE961BFBBA}">
  <ds:schemaRefs>
    <ds:schemaRef ds:uri="http://schemas.microsoft.com/sharepoint/v3/contenttype/forms"/>
  </ds:schemaRefs>
</ds:datastoreItem>
</file>

<file path=customXml/itemProps3.xml><?xml version="1.0" encoding="utf-8"?>
<ds:datastoreItem xmlns:ds="http://schemas.openxmlformats.org/officeDocument/2006/customXml" ds:itemID="{399AC2F1-3ADA-4F05-B8E0-581A04C9D88E}">
  <ds:schemaRefs>
    <ds:schemaRef ds:uri="http://schemas.microsoft.com/office/2006/metadata/properties"/>
    <ds:schemaRef ds:uri="http://schemas.microsoft.com/office/infopath/2007/PartnerControls"/>
    <ds:schemaRef ds:uri="48ce5681-0670-4d0a-976b-1a547231f520"/>
    <ds:schemaRef ds:uri="http://purl.org/dc/dcmitype/"/>
    <ds:schemaRef ds:uri="998a958a-dd3b-4093-988a-91d13e9199f8"/>
    <ds:schemaRef ds:uri="http://schemas.openxmlformats.org/package/2006/metadata/core-properties"/>
    <ds:schemaRef ds:uri="http://schemas.microsoft.com/office/2006/documentManagement/types"/>
    <ds:schemaRef ds:uri="http://www.w3.org/XML/1998/namespace"/>
    <ds:schemaRef ds:uri="http://purl.org/dc/terms/"/>
    <ds:schemaRef ds:uri="http://purl.org/dc/elements/1.1/"/>
  </ds:schemaRefs>
</ds:datastoreItem>
</file>

<file path=docMetadata/LabelInfo.xml><?xml version="1.0" encoding="utf-8"?>
<clbl:labelList xmlns:clbl="http://schemas.microsoft.com/office/2020/mipLabelMetadata">
  <clbl:label id="{ce6f901a-3a80-4987-a685-9d4d96f1f180}" enabled="0" method="" siteId="{ce6f901a-3a80-4987-a685-9d4d96f1f180}" removed="1"/>
</clbl:labelList>
</file>

<file path=docProps/app.xml><?xml version="1.0" encoding="utf-8"?>
<Properties xmlns="http://schemas.openxmlformats.org/officeDocument/2006/extended-properties" xmlns:vt="http://schemas.openxmlformats.org/officeDocument/2006/docPropsVTypes">
  <TotalTime>14498</TotalTime>
  <Words>2677</Words>
  <Application>Microsoft Office PowerPoint</Application>
  <PresentationFormat>Widescreen</PresentationFormat>
  <Paragraphs>153</Paragraphs>
  <Slides>16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Aptos</vt:lpstr>
      <vt:lpstr>Aptos Display</vt:lpstr>
      <vt:lpstr>Arial</vt:lpstr>
      <vt:lpstr>Arial Narrow</vt:lpstr>
      <vt:lpstr>Symbol</vt:lpstr>
      <vt:lpstr>Office Theme</vt:lpstr>
      <vt:lpstr>1_Office Theme</vt:lpstr>
      <vt:lpstr>RESEA State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Correne Saunders</dc:creator>
  <cp:lastModifiedBy>Correne Saunders</cp:lastModifiedBy>
  <cp:revision>14</cp:revision>
  <dcterms:created xsi:type="dcterms:W3CDTF">2025-03-28T16:40:12Z</dcterms:created>
  <dcterms:modified xsi:type="dcterms:W3CDTF">2026-06-16T17:05:52Z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0x01010017995A6FF083C844B83F226D5F8DFE6A</vt:lpwstr>
  </property>
</Properties>
</file>