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0" r:id="rId2"/>
    <p:sldId id="269" r:id="rId3"/>
    <p:sldId id="265" r:id="rId4"/>
    <p:sldId id="263" r:id="rId5"/>
    <p:sldId id="266" r:id="rId6"/>
    <p:sldId id="264" r:id="rId7"/>
    <p:sldId id="257" r:id="rId8"/>
    <p:sldId id="258" r:id="rId9"/>
    <p:sldId id="268" r:id="rId10"/>
    <p:sldId id="261" r:id="rId11"/>
    <p:sldId id="259" r:id="rId12"/>
    <p:sldId id="262" r:id="rId13"/>
    <p:sldId id="27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3431" autoAdjust="0"/>
  </p:normalViewPr>
  <p:slideViewPr>
    <p:cSldViewPr snapToGrid="0">
      <p:cViewPr varScale="1">
        <p:scale>
          <a:sx n="62" d="100"/>
          <a:sy n="62" d="100"/>
        </p:scale>
        <p:origin x="142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jpe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5"/>
          <a:stretch/>
        </p:blipFill>
        <p:spPr>
          <a:xfrm rot="10800000">
            <a:off x="0" y="-1"/>
            <a:ext cx="9144000" cy="2876549"/>
          </a:xfrm>
          <a:prstGeom prst="rect">
            <a:avLst/>
          </a:prstGeom>
          <a:effectLst>
            <a:outerShdw blurRad="228600" dist="127000" dir="2700000" algn="tl" rotWithShape="0">
              <a:prstClr val="black">
                <a:alpha val="34000"/>
              </a:prstClr>
            </a:outerShdw>
          </a:effectLst>
        </p:spPr>
      </p:pic>
      <p:sp>
        <p:nvSpPr>
          <p:cNvPr id="15" name="Rectangle 14"/>
          <p:cNvSpPr/>
          <p:nvPr/>
        </p:nvSpPr>
        <p:spPr>
          <a:xfrm rot="2700000">
            <a:off x="6241557" y="5655767"/>
            <a:ext cx="2404463" cy="2404463"/>
          </a:xfrm>
          <a:custGeom>
            <a:avLst/>
            <a:gdLst>
              <a:gd name="connsiteX0" fmla="*/ 0 w 2404463"/>
              <a:gd name="connsiteY0" fmla="*/ 0 h 2404463"/>
              <a:gd name="connsiteX1" fmla="*/ 2404463 w 2404463"/>
              <a:gd name="connsiteY1" fmla="*/ 0 h 2404463"/>
              <a:gd name="connsiteX2" fmla="*/ 2404463 w 2404463"/>
              <a:gd name="connsiteY2" fmla="*/ 2404463 h 2404463"/>
              <a:gd name="connsiteX3" fmla="*/ 0 w 2404463"/>
              <a:gd name="connsiteY3" fmla="*/ 2404463 h 2404463"/>
              <a:gd name="connsiteX4" fmla="*/ 0 w 2404463"/>
              <a:gd name="connsiteY4" fmla="*/ 0 h 2404463"/>
              <a:gd name="connsiteX0" fmla="*/ 0 w 2404463"/>
              <a:gd name="connsiteY0" fmla="*/ 0 h 2404463"/>
              <a:gd name="connsiteX1" fmla="*/ 2404463 w 2404463"/>
              <a:gd name="connsiteY1" fmla="*/ 0 h 2404463"/>
              <a:gd name="connsiteX2" fmla="*/ 0 w 2404463"/>
              <a:gd name="connsiteY2" fmla="*/ 2404463 h 2404463"/>
              <a:gd name="connsiteX3" fmla="*/ 0 w 2404463"/>
              <a:gd name="connsiteY3" fmla="*/ 0 h 2404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4463" h="2404463">
                <a:moveTo>
                  <a:pt x="0" y="0"/>
                </a:moveTo>
                <a:lnTo>
                  <a:pt x="2404463" y="0"/>
                </a:lnTo>
                <a:lnTo>
                  <a:pt x="0" y="2404463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00">
                <a:srgbClr val="F1592A"/>
              </a:gs>
              <a:gs pos="0">
                <a:srgbClr val="FAB25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7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925" y="109539"/>
            <a:ext cx="2863803" cy="92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63765"/>
            <a:ext cx="7772400" cy="1665285"/>
          </a:xfrm>
        </p:spPr>
        <p:txBody>
          <a:bodyPr anchor="b">
            <a:normAutofit/>
          </a:bodyPr>
          <a:lstStyle>
            <a:lvl1pPr algn="ctr">
              <a:defRPr sz="4400" b="0">
                <a:ln>
                  <a:solidFill>
                    <a:srgbClr val="0070C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202113"/>
            <a:ext cx="6858000" cy="1233488"/>
          </a:xfrm>
        </p:spPr>
        <p:txBody>
          <a:bodyPr/>
          <a:lstStyle>
            <a:lvl1pPr marL="0" indent="0" algn="ctr">
              <a:buNone/>
              <a:defRPr sz="2400" i="1">
                <a:solidFill>
                  <a:srgbClr val="BAE4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0" y="5562600"/>
            <a:ext cx="9144000" cy="657227"/>
            <a:chOff x="0" y="5562600"/>
            <a:chExt cx="9144000" cy="657227"/>
          </a:xfrm>
        </p:grpSpPr>
        <p:sp>
          <p:nvSpPr>
            <p:cNvPr id="9" name="Rectangle 8"/>
            <p:cNvSpPr/>
            <p:nvPr/>
          </p:nvSpPr>
          <p:spPr>
            <a:xfrm>
              <a:off x="0" y="5562600"/>
              <a:ext cx="9144000" cy="6572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368300" sx="99000" sy="99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0" y="6162676"/>
              <a:ext cx="9144000" cy="57151"/>
            </a:xfrm>
            <a:prstGeom prst="rect">
              <a:avLst/>
            </a:prstGeom>
            <a:gradFill flip="none" rotWithShape="1">
              <a:gsLst>
                <a:gs pos="0">
                  <a:srgbClr val="F1592A"/>
                </a:gs>
                <a:gs pos="100000">
                  <a:srgbClr val="FAB252"/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image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1075" y="5630070"/>
              <a:ext cx="2854325" cy="4556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</p:grpSp>
      <p:cxnSp>
        <p:nvCxnSpPr>
          <p:cNvPr id="18" name="Straight Connector 17"/>
          <p:cNvCxnSpPr/>
          <p:nvPr/>
        </p:nvCxnSpPr>
        <p:spPr>
          <a:xfrm>
            <a:off x="0" y="4010025"/>
            <a:ext cx="9144000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5019675" y="904875"/>
            <a:ext cx="3895725" cy="306389"/>
          </a:xfrm>
        </p:spPr>
        <p:txBody>
          <a:bodyPr>
            <a:noAutofit/>
          </a:bodyPr>
          <a:lstStyle>
            <a:lvl1pPr marL="0" indent="0" algn="r">
              <a:buNone/>
              <a:defRPr sz="1600" b="1" i="1" cap="none" spc="0">
                <a:ln w="6600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25400" dir="2700000" algn="tl" rotWithShape="0">
                    <a:schemeClr val="accent4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r">
              <a:buNone/>
              <a:defRPr sz="1600">
                <a:solidFill>
                  <a:srgbClr val="BAE4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r">
              <a:buNone/>
              <a:defRPr sz="1400">
                <a:solidFill>
                  <a:srgbClr val="BAE4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r">
              <a:buNone/>
              <a:defRPr sz="1200">
                <a:solidFill>
                  <a:srgbClr val="BAE4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r">
              <a:buNone/>
              <a:defRPr sz="1200">
                <a:solidFill>
                  <a:srgbClr val="BAE4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fld id="{EF37254C-3C14-4E1A-84B3-99635D420292}" type="datetime4">
              <a:rPr lang="en-US" smtClean="0"/>
              <a:t>April 11, 2016</a:t>
            </a:fld>
            <a:endParaRPr lang="en-US" dirty="0"/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4" hasCustomPrompt="1"/>
          </p:nvPr>
        </p:nvSpPr>
        <p:spPr>
          <a:xfrm>
            <a:off x="5019675" y="1250156"/>
            <a:ext cx="3895725" cy="306389"/>
          </a:xfrm>
        </p:spPr>
        <p:txBody>
          <a:bodyPr>
            <a:noAutofit/>
          </a:bodyPr>
          <a:lstStyle>
            <a:lvl1pPr marL="0" indent="0" algn="r">
              <a:buNone/>
              <a:defRPr sz="1600" b="1" i="1" cap="none" spc="0">
                <a:ln w="6600">
                  <a:solidFill>
                    <a:schemeClr val="accent4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25400" dir="2700000" algn="tl" rotWithShape="0">
                    <a:schemeClr val="accent4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r">
              <a:buNone/>
              <a:defRPr sz="1600">
                <a:solidFill>
                  <a:srgbClr val="BAE4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 algn="r">
              <a:buNone/>
              <a:defRPr sz="1400">
                <a:solidFill>
                  <a:srgbClr val="BAE4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 algn="r">
              <a:buNone/>
              <a:defRPr sz="1200">
                <a:solidFill>
                  <a:srgbClr val="BAE4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 algn="r">
              <a:buNone/>
              <a:defRPr sz="1200">
                <a:solidFill>
                  <a:srgbClr val="BAE4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Location</a:t>
            </a:r>
          </a:p>
        </p:txBody>
      </p:sp>
      <p:sp>
        <p:nvSpPr>
          <p:cNvPr id="25" name="Oval 24"/>
          <p:cNvSpPr/>
          <p:nvPr/>
        </p:nvSpPr>
        <p:spPr>
          <a:xfrm>
            <a:off x="212725" y="6375401"/>
            <a:ext cx="333375" cy="333375"/>
          </a:xfrm>
          <a:prstGeom prst="ellipse">
            <a:avLst/>
          </a:prstGeom>
          <a:gradFill>
            <a:gsLst>
              <a:gs pos="100000">
                <a:srgbClr val="002060">
                  <a:lumMod val="63000"/>
                </a:srgbClr>
              </a:gs>
              <a:gs pos="22000">
                <a:srgbClr val="0070C0">
                  <a:lumMod val="76000"/>
                </a:srgbClr>
              </a:gs>
            </a:gsLst>
            <a:path path="circle">
              <a:fillToRect t="100000" r="100000"/>
            </a:path>
          </a:gra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155574" y="6421944"/>
            <a:ext cx="447676" cy="24622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algn="ctr"/>
            <a:fld id="{799F6C46-22FC-43DE-B755-2159E01C7C51}" type="slidenum">
              <a:rPr lang="en-US" sz="1600" smtClean="0">
                <a:solidFill>
                  <a:srgbClr val="BAE4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r>
              <a:rPr lang="en-US" sz="1600" dirty="0">
                <a:solidFill>
                  <a:srgbClr val="BAE4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68984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65760"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022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hi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25247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61" b="70556"/>
          <a:stretch/>
        </p:blipFill>
        <p:spPr>
          <a:xfrm>
            <a:off x="0" y="0"/>
            <a:ext cx="9144000" cy="1042839"/>
          </a:xfrm>
          <a:prstGeom prst="rect">
            <a:avLst/>
          </a:prstGeom>
          <a:effectLst>
            <a:innerShdw blurRad="203200" dist="50800" dir="5400000">
              <a:prstClr val="black">
                <a:alpha val="18000"/>
              </a:prstClr>
            </a:inn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-1823"/>
            <a:ext cx="3305175" cy="7444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350" y="300576"/>
            <a:ext cx="3295650" cy="742263"/>
          </a:xfrm>
          <a:prstGeom prst="rect">
            <a:avLst/>
          </a:prstGeom>
          <a:effectLst>
            <a:outerShdw blurRad="50800" dist="50800" dir="13500000" algn="br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"/>
            <a:ext cx="7886700" cy="9508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84168"/>
            <a:ext cx="7886700" cy="4830869"/>
          </a:xfrm>
        </p:spPr>
        <p:txBody>
          <a:bodyPr/>
          <a:lstStyle>
            <a:lvl1pPr marL="365760"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576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ransparent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25247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634" y="-1823"/>
            <a:ext cx="3299905" cy="744408"/>
          </a:xfrm>
          <a:prstGeom prst="rect">
            <a:avLst/>
          </a:prstGeom>
          <a:effectLst>
            <a:outerShdw blurRad="38100" dist="12700" dir="2700000" algn="tl" rotWithShape="0">
              <a:schemeClr val="accent5">
                <a:lumMod val="50000"/>
                <a:alpha val="25000"/>
              </a:scheme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"/>
            <a:ext cx="7886700" cy="950869"/>
          </a:xfrm>
        </p:spPr>
        <p:txBody>
          <a:bodyPr/>
          <a:lstStyle>
            <a:lvl1pPr>
              <a:defRPr>
                <a:ln w="3175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outerShdw blurRad="38100" dist="12700" dir="2700000" algn="tl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84168"/>
            <a:ext cx="7886700" cy="4830869"/>
          </a:xfrm>
        </p:spPr>
        <p:txBody>
          <a:bodyPr/>
          <a:lstStyle>
            <a:lvl1pPr marL="365760"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804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spirational Quo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89"/>
          <a:stretch/>
        </p:blipFill>
        <p:spPr>
          <a:xfrm>
            <a:off x="0" y="0"/>
            <a:ext cx="9144000" cy="60769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355"/>
          <a:stretch/>
        </p:blipFill>
        <p:spPr>
          <a:xfrm rot="10800000">
            <a:off x="-9525" y="-3"/>
            <a:ext cx="5573486" cy="1214543"/>
          </a:xfrm>
          <a:prstGeom prst="rect">
            <a:avLst/>
          </a:prstGeom>
          <a:effectLst>
            <a:outerShdw blurRad="228600" dist="127000" dir="2700000" algn="tl" rotWithShape="0">
              <a:prstClr val="black">
                <a:alpha val="34000"/>
              </a:prstClr>
            </a:outerShdw>
          </a:effectLst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86025" y="5002213"/>
            <a:ext cx="5972175" cy="1233488"/>
          </a:xfrm>
        </p:spPr>
        <p:txBody>
          <a:bodyPr/>
          <a:lstStyle>
            <a:lvl1pPr marL="457200" indent="-457200" algn="r">
              <a:buSzPct val="120000"/>
              <a:buFont typeface="Wingdings 3" panose="05040102010807070707" pitchFamily="18" charset="2"/>
              <a:buChar char=""/>
              <a:defRPr sz="2400" i="1" spc="30" baseline="0">
                <a:solidFill>
                  <a:srgbClr val="BAE4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latino Linotype" panose="02040502050505030304" pitchFamily="18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Person’s Name Here (or “Anonymous”)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4810125"/>
            <a:ext cx="9144000" cy="0"/>
          </a:xfrm>
          <a:prstGeom prst="line">
            <a:avLst/>
          </a:prstGeom>
          <a:ln w="31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/>
          <p:cNvSpPr/>
          <p:nvPr/>
        </p:nvSpPr>
        <p:spPr>
          <a:xfrm>
            <a:off x="212725" y="6375401"/>
            <a:ext cx="333375" cy="333375"/>
          </a:xfrm>
          <a:prstGeom prst="ellipse">
            <a:avLst/>
          </a:prstGeom>
          <a:gradFill>
            <a:gsLst>
              <a:gs pos="100000">
                <a:srgbClr val="002060">
                  <a:lumMod val="63000"/>
                </a:srgbClr>
              </a:gs>
              <a:gs pos="22000">
                <a:srgbClr val="0070C0">
                  <a:lumMod val="76000"/>
                </a:srgbClr>
              </a:gs>
            </a:gsLst>
            <a:path path="circle">
              <a:fillToRect t="100000" r="100000"/>
            </a:path>
          </a:gra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155574" y="6421944"/>
            <a:ext cx="447676" cy="24622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algn="ctr"/>
            <a:fld id="{799F6C46-22FC-43DE-B755-2159E01C7C51}" type="slidenum">
              <a:rPr lang="en-US" sz="1600" smtClean="0">
                <a:solidFill>
                  <a:srgbClr val="BAE4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r>
              <a:rPr lang="en-US" sz="1600" dirty="0">
                <a:solidFill>
                  <a:srgbClr val="BAE4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9" name="Rectangle 14"/>
          <p:cNvSpPr/>
          <p:nvPr/>
        </p:nvSpPr>
        <p:spPr>
          <a:xfrm rot="2700000">
            <a:off x="231175" y="5617709"/>
            <a:ext cx="909250" cy="909250"/>
          </a:xfrm>
          <a:custGeom>
            <a:avLst/>
            <a:gdLst>
              <a:gd name="connsiteX0" fmla="*/ 0 w 2404463"/>
              <a:gd name="connsiteY0" fmla="*/ 0 h 2404463"/>
              <a:gd name="connsiteX1" fmla="*/ 2404463 w 2404463"/>
              <a:gd name="connsiteY1" fmla="*/ 0 h 2404463"/>
              <a:gd name="connsiteX2" fmla="*/ 2404463 w 2404463"/>
              <a:gd name="connsiteY2" fmla="*/ 2404463 h 2404463"/>
              <a:gd name="connsiteX3" fmla="*/ 0 w 2404463"/>
              <a:gd name="connsiteY3" fmla="*/ 2404463 h 2404463"/>
              <a:gd name="connsiteX4" fmla="*/ 0 w 2404463"/>
              <a:gd name="connsiteY4" fmla="*/ 0 h 2404463"/>
              <a:gd name="connsiteX0" fmla="*/ 0 w 2404463"/>
              <a:gd name="connsiteY0" fmla="*/ 0 h 2404463"/>
              <a:gd name="connsiteX1" fmla="*/ 2404463 w 2404463"/>
              <a:gd name="connsiteY1" fmla="*/ 0 h 2404463"/>
              <a:gd name="connsiteX2" fmla="*/ 0 w 2404463"/>
              <a:gd name="connsiteY2" fmla="*/ 2404463 h 2404463"/>
              <a:gd name="connsiteX3" fmla="*/ 0 w 2404463"/>
              <a:gd name="connsiteY3" fmla="*/ 0 h 2404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4463" h="2404463">
                <a:moveTo>
                  <a:pt x="0" y="0"/>
                </a:moveTo>
                <a:lnTo>
                  <a:pt x="2404463" y="0"/>
                </a:lnTo>
                <a:lnTo>
                  <a:pt x="0" y="2404463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00">
                <a:srgbClr val="F1592A"/>
              </a:gs>
              <a:gs pos="0">
                <a:srgbClr val="FAB25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-9525" y="6096000"/>
            <a:ext cx="9153525" cy="0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63500" dist="127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-1241044" y="711473"/>
            <a:ext cx="536136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900" dirty="0">
                <a:gradFill flip="none" rotWithShape="1">
                  <a:gsLst>
                    <a:gs pos="46000">
                      <a:schemeClr val="accent1">
                        <a:lumMod val="89000"/>
                        <a:alpha val="20000"/>
                      </a:schemeClr>
                    </a:gs>
                    <a:gs pos="69000">
                      <a:schemeClr val="accent1">
                        <a:lumMod val="70000"/>
                        <a:alpha val="83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50800" dist="38100" dir="2700000" algn="tl" rotWithShape="0">
                    <a:prstClr val="black">
                      <a:alpha val="19000"/>
                    </a:prstClr>
                  </a:outerShdw>
                </a:effectLst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“</a:t>
            </a:r>
          </a:p>
        </p:txBody>
      </p:sp>
      <p:sp>
        <p:nvSpPr>
          <p:cNvPr id="27" name="TextBox 26"/>
          <p:cNvSpPr txBox="1"/>
          <p:nvPr/>
        </p:nvSpPr>
        <p:spPr>
          <a:xfrm rot="10800000">
            <a:off x="5361360" y="1483618"/>
            <a:ext cx="536136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900" dirty="0">
                <a:gradFill flip="none" rotWithShape="1">
                  <a:gsLst>
                    <a:gs pos="46000">
                      <a:schemeClr val="accent1">
                        <a:lumMod val="89000"/>
                        <a:alpha val="20000"/>
                      </a:schemeClr>
                    </a:gs>
                    <a:gs pos="69000">
                      <a:schemeClr val="accent1">
                        <a:lumMod val="70000"/>
                        <a:alpha val="83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50800" dist="38100" dir="2700000" algn="tl" rotWithShape="0">
                    <a:prstClr val="black">
                      <a:alpha val="19000"/>
                    </a:prstClr>
                  </a:outerShdw>
                </a:effectLst>
                <a:latin typeface="Adobe Myungjo Std M" panose="02020600000000000000" pitchFamily="18" charset="-128"/>
                <a:ea typeface="Adobe Myungjo Std M" panose="02020600000000000000" pitchFamily="18" charset="-128"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704975"/>
            <a:ext cx="7772400" cy="2924176"/>
          </a:xfrm>
        </p:spPr>
        <p:txBody>
          <a:bodyPr anchor="ctr">
            <a:normAutofit/>
          </a:bodyPr>
          <a:lstStyle>
            <a:lvl1pPr algn="l">
              <a:defRPr sz="4400" b="0" baseline="0">
                <a:ln>
                  <a:solidFill>
                    <a:schemeClr val="accent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Type relevant quote in this box.</a:t>
            </a:r>
          </a:p>
        </p:txBody>
      </p:sp>
    </p:spTree>
    <p:extLst>
      <p:ext uri="{BB962C8B-B14F-4D97-AF65-F5344CB8AC3E}">
        <p14:creationId xmlns:p14="http://schemas.microsoft.com/office/powerpoint/2010/main" val="912329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ca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2425" y="323850"/>
            <a:ext cx="7924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3600" b="0" kern="1200" dirty="0">
                <a:ln w="3175">
                  <a:solidFill>
                    <a:srgbClr val="BAE4FF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	Where are you?</a:t>
            </a:r>
          </a:p>
          <a:p>
            <a:pPr algn="l"/>
            <a:r>
              <a:rPr lang="en-US" sz="1800" b="0" i="1" kern="1200" dirty="0">
                <a:ln w="3175"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Enter your location in the Chat window – lower left of screen	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374" y="1372493"/>
            <a:ext cx="5385707" cy="4712494"/>
          </a:xfrm>
          <a:prstGeom prst="rect">
            <a:avLst/>
          </a:prstGeom>
          <a:effectLst>
            <a:outerShdw blurRad="165100" sx="102000" sy="102000" algn="ctr" rotWithShape="0">
              <a:srgbClr val="5B9BD5">
                <a:alpha val="1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 rot="900000">
            <a:off x="897914" y="549606"/>
            <a:ext cx="3381375" cy="644791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12700" contourW="57150" prstMaterial="softEdge">
              <a:bevelT w="184150" h="69850"/>
              <a:contourClr>
                <a:srgbClr val="D9D9D9"/>
              </a:contourClr>
            </a:sp3d>
          </a:bodyPr>
          <a:lstStyle/>
          <a:p>
            <a:r>
              <a:rPr lang="en-US" sz="41300" b="1" cap="none" spc="0" dirty="0">
                <a:ln w="25400">
                  <a:solidFill>
                    <a:srgbClr val="F1592A"/>
                  </a:solidFill>
                </a:ln>
                <a:gradFill>
                  <a:gsLst>
                    <a:gs pos="100000">
                      <a:srgbClr val="F1592A">
                        <a:alpha val="98000"/>
                      </a:srgbClr>
                    </a:gs>
                    <a:gs pos="0">
                      <a:srgbClr val="FAB252"/>
                    </a:gs>
                  </a:gsLst>
                  <a:path path="circle">
                    <a:fillToRect l="50000" t="50000" r="50000" b="50000"/>
                  </a:path>
                </a:gradFill>
                <a:effectLst>
                  <a:outerShdw blurRad="190500" sx="102000" sy="102000" algn="ctr" rotWithShape="0">
                    <a:srgbClr val="5B9BD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84891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00375" y="1720850"/>
            <a:ext cx="5810250" cy="4294187"/>
          </a:xfrm>
        </p:spPr>
        <p:txBody>
          <a:bodyPr/>
          <a:lstStyle>
            <a:lvl1pPr marL="365760" indent="-36576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1592A"/>
              </a:buClr>
              <a:buSzPct val="150000"/>
              <a:buFont typeface="Wingdings 2" panose="05020102010507070707" pitchFamily="18" charset="2"/>
              <a:buChar char=""/>
              <a:defRPr/>
            </a:lvl1pPr>
            <a:lvl2pPr marL="914400" indent="0">
              <a:lnSpc>
                <a:spcPct val="90000"/>
              </a:lnSpc>
              <a:spcBef>
                <a:spcPts val="500"/>
              </a:spcBef>
              <a:spcAft>
                <a:spcPts val="1200"/>
              </a:spcAft>
              <a:buNone/>
              <a:defRPr sz="1800" i="1"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771525"/>
            <a:ext cx="792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3600" b="0" kern="1200" dirty="0">
                <a:ln w="3175">
                  <a:solidFill>
                    <a:srgbClr val="BAE4FF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Today’s Agenda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97" r="17506" b="9558"/>
          <a:stretch/>
        </p:blipFill>
        <p:spPr bwMode="auto">
          <a:xfrm>
            <a:off x="0" y="2178714"/>
            <a:ext cx="2915811" cy="2974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2828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peak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Organization Name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66800" y="2886075"/>
            <a:ext cx="704850" cy="89535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" tIns="18288" rIns="9144" bIns="18288" rtlCol="0" anchor="ctr"/>
          <a:lstStyle/>
          <a:p>
            <a:pPr algn="ctr">
              <a:lnSpc>
                <a:spcPct val="90000"/>
              </a:lnSpc>
            </a:pPr>
            <a:r>
              <a:rPr lang="en-US" sz="1200" i="1" dirty="0">
                <a:solidFill>
                  <a:srgbClr val="404040"/>
                </a:solidFill>
              </a:rPr>
              <a:t>Cover</a:t>
            </a:r>
            <a:r>
              <a:rPr lang="en-US" sz="1200" i="1" baseline="0" dirty="0">
                <a:solidFill>
                  <a:srgbClr val="404040"/>
                </a:solidFill>
              </a:rPr>
              <a:t> this with speaker picture</a:t>
            </a:r>
            <a:endParaRPr lang="en-US" sz="1200" i="1" dirty="0">
              <a:solidFill>
                <a:srgbClr val="404040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2838450" y="2181225"/>
            <a:ext cx="5886450" cy="638175"/>
          </a:xfrm>
        </p:spPr>
        <p:txBody>
          <a:bodyPr lIns="0" anchor="b">
            <a:normAutofit/>
          </a:bodyPr>
          <a:lstStyle>
            <a:lvl1pPr marL="0" indent="0">
              <a:buNone/>
              <a:defRPr sz="3200" b="1"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3419474" y="3048453"/>
            <a:ext cx="5457825" cy="456747"/>
          </a:xfrm>
        </p:spPr>
        <p:txBody>
          <a:bodyPr>
            <a:normAutofit/>
          </a:bodyPr>
          <a:lstStyle>
            <a:lvl1pPr marL="0" indent="0">
              <a:buNone/>
              <a:defRPr sz="2000" b="0" baseline="0">
                <a:solidFill>
                  <a:srgbClr val="595959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Speaker Title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2838450" y="2886075"/>
            <a:ext cx="6305550" cy="0"/>
          </a:xfrm>
          <a:prstGeom prst="line">
            <a:avLst/>
          </a:prstGeom>
          <a:ln w="15875">
            <a:solidFill>
              <a:srgbClr val="5B9BD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19474" y="4010478"/>
            <a:ext cx="5457825" cy="799647"/>
          </a:xfrm>
        </p:spPr>
        <p:txBody>
          <a:bodyPr>
            <a:normAutofit/>
          </a:bodyPr>
          <a:lstStyle>
            <a:lvl1pPr marL="0" indent="0">
              <a:buNone/>
              <a:defRPr sz="1800" b="0" i="1" baseline="0">
                <a:solidFill>
                  <a:srgbClr val="7F7F7F"/>
                </a:solidFill>
                <a:effectLst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Additional Details (optional)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3081338" y="2886075"/>
            <a:ext cx="0" cy="3190878"/>
          </a:xfrm>
          <a:prstGeom prst="line">
            <a:avLst/>
          </a:prstGeom>
          <a:ln w="492125">
            <a:gradFill>
              <a:gsLst>
                <a:gs pos="0">
                  <a:srgbClr val="0070C0"/>
                </a:gs>
                <a:gs pos="98387">
                  <a:schemeClr val="accent1">
                    <a:lumMod val="30000"/>
                    <a:lumOff val="70000"/>
                    <a:alpha val="0"/>
                  </a:schemeClr>
                </a:gs>
                <a:gs pos="67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4"/>
          <p:cNvSpPr/>
          <p:nvPr/>
        </p:nvSpPr>
        <p:spPr>
          <a:xfrm rot="13500000">
            <a:off x="887827" y="1117392"/>
            <a:ext cx="1062796" cy="1062796"/>
          </a:xfrm>
          <a:custGeom>
            <a:avLst/>
            <a:gdLst>
              <a:gd name="connsiteX0" fmla="*/ 0 w 2404463"/>
              <a:gd name="connsiteY0" fmla="*/ 0 h 2404463"/>
              <a:gd name="connsiteX1" fmla="*/ 2404463 w 2404463"/>
              <a:gd name="connsiteY1" fmla="*/ 0 h 2404463"/>
              <a:gd name="connsiteX2" fmla="*/ 2404463 w 2404463"/>
              <a:gd name="connsiteY2" fmla="*/ 2404463 h 2404463"/>
              <a:gd name="connsiteX3" fmla="*/ 0 w 2404463"/>
              <a:gd name="connsiteY3" fmla="*/ 2404463 h 2404463"/>
              <a:gd name="connsiteX4" fmla="*/ 0 w 2404463"/>
              <a:gd name="connsiteY4" fmla="*/ 0 h 2404463"/>
              <a:gd name="connsiteX0" fmla="*/ 0 w 2404463"/>
              <a:gd name="connsiteY0" fmla="*/ 0 h 2404463"/>
              <a:gd name="connsiteX1" fmla="*/ 2404463 w 2404463"/>
              <a:gd name="connsiteY1" fmla="*/ 0 h 2404463"/>
              <a:gd name="connsiteX2" fmla="*/ 0 w 2404463"/>
              <a:gd name="connsiteY2" fmla="*/ 2404463 h 2404463"/>
              <a:gd name="connsiteX3" fmla="*/ 0 w 2404463"/>
              <a:gd name="connsiteY3" fmla="*/ 0 h 2404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4463" h="2404463">
                <a:moveTo>
                  <a:pt x="0" y="0"/>
                </a:moveTo>
                <a:lnTo>
                  <a:pt x="2404463" y="0"/>
                </a:lnTo>
                <a:lnTo>
                  <a:pt x="0" y="2404463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00">
                <a:srgbClr val="F1592A"/>
              </a:gs>
              <a:gs pos="0">
                <a:srgbClr val="FAB25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1676400"/>
            <a:ext cx="9144000" cy="0"/>
          </a:xfrm>
          <a:prstGeom prst="line">
            <a:avLst/>
          </a:prstGeom>
          <a:ln w="57150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7824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&amp;A Ses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771525"/>
            <a:ext cx="792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3600" b="0" kern="1200" dirty="0">
                <a:ln w="3175">
                  <a:solidFill>
                    <a:srgbClr val="BAE4FF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Question &amp; Answer Session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69953" y="1511045"/>
            <a:ext cx="3604094" cy="4572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628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eps -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06" b="6744"/>
          <a:stretch/>
        </p:blipFill>
        <p:spPr bwMode="auto">
          <a:xfrm>
            <a:off x="-1" y="1885121"/>
            <a:ext cx="3133725" cy="4172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2692400" y="1778001"/>
            <a:ext cx="6159500" cy="3810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58923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eps - Numb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06" b="6744"/>
          <a:stretch/>
        </p:blipFill>
        <p:spPr bwMode="auto">
          <a:xfrm>
            <a:off x="-1" y="1885121"/>
            <a:ext cx="3133725" cy="4172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2692400" y="1778001"/>
            <a:ext cx="6159500" cy="3810000"/>
          </a:xfrm>
        </p:spPr>
        <p:txBody>
          <a:bodyPr/>
          <a:lstStyle>
            <a:lvl1pPr marL="457200" indent="-457200">
              <a:lnSpc>
                <a:spcPct val="85000"/>
              </a:lnSpc>
              <a:spcBef>
                <a:spcPts val="1200"/>
              </a:spcBef>
              <a:buSzPct val="120000"/>
              <a:buFont typeface="+mj-lt"/>
              <a:buAutoNum type="arabicParenR"/>
              <a:defRPr b="0" i="0" baseline="0"/>
            </a:lvl1pPr>
            <a:lvl2pPr marL="914400" indent="-457200">
              <a:lnSpc>
                <a:spcPct val="85000"/>
              </a:lnSpc>
              <a:spcBef>
                <a:spcPts val="800"/>
              </a:spcBef>
              <a:buSzPct val="120000"/>
              <a:buFont typeface="+mj-lt"/>
              <a:buAutoNum type="alphaLcPeriod"/>
              <a:defRPr b="0" i="0" baseline="0"/>
            </a:lvl2pPr>
            <a:lvl3pPr marL="1257300" indent="-342900">
              <a:lnSpc>
                <a:spcPct val="85000"/>
              </a:lnSpc>
              <a:spcBef>
                <a:spcPts val="800"/>
              </a:spcBef>
              <a:buSzPct val="120000"/>
              <a:buFont typeface="+mj-lt"/>
              <a:buAutoNum type="romanLcPeriod"/>
              <a:defRPr b="0" i="0" baseline="0"/>
            </a:lvl3pPr>
            <a:lvl4pPr marL="1714500" indent="-342900">
              <a:lnSpc>
                <a:spcPct val="85000"/>
              </a:lnSpc>
              <a:spcBef>
                <a:spcPts val="800"/>
              </a:spcBef>
              <a:buSzPct val="120000"/>
              <a:buFont typeface="+mj-lt"/>
              <a:buAutoNum type="arabicParenR"/>
              <a:defRPr b="0" i="0" baseline="0"/>
            </a:lvl4pPr>
            <a:lvl5pPr marL="2171700" indent="-342900">
              <a:lnSpc>
                <a:spcPct val="85000"/>
              </a:lnSpc>
              <a:spcBef>
                <a:spcPts val="800"/>
              </a:spcBef>
              <a:buSzPct val="120000"/>
              <a:buFont typeface="+mj-lt"/>
              <a:buAutoNum type="arabicParenR"/>
              <a:defRPr b="0" i="0" baseline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270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1481136"/>
          </a:xfrm>
        </p:spPr>
        <p:txBody>
          <a:bodyPr anchor="b">
            <a:normAutofit/>
          </a:bodyPr>
          <a:lstStyle>
            <a:lvl1pPr algn="l">
              <a:defRPr lang="en-US" sz="4000" b="1" kern="1200" dirty="0">
                <a:solidFill>
                  <a:srgbClr val="0070C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562351"/>
            <a:ext cx="7886700" cy="2426074"/>
          </a:xfrm>
        </p:spPr>
        <p:txBody>
          <a:bodyPr/>
          <a:lstStyle>
            <a:lvl1pPr marL="0" indent="0">
              <a:buNone/>
              <a:defRPr sz="2400" i="1">
                <a:solidFill>
                  <a:srgbClr val="595959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3352800"/>
            <a:ext cx="9144000" cy="0"/>
          </a:xfrm>
          <a:prstGeom prst="line">
            <a:avLst/>
          </a:prstGeom>
          <a:ln w="76200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30476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5199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0590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7101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7753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62739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1606269"/>
            <a:ext cx="2949178" cy="1600200"/>
          </a:xfrm>
        </p:spPr>
        <p:txBody>
          <a:bodyPr anchor="b"/>
          <a:lstStyle>
            <a:lvl1pPr>
              <a:defRPr sz="3200">
                <a:ln w="3175"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606268"/>
            <a:ext cx="4629150" cy="425478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3293458"/>
            <a:ext cx="2949178" cy="2575530"/>
          </a:xfrm>
        </p:spPr>
        <p:txBody>
          <a:bodyPr/>
          <a:lstStyle>
            <a:lvl1pPr marL="0" indent="0">
              <a:buNone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754688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7886700" cy="843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1727200"/>
            <a:ext cx="4629150" cy="413385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27200"/>
            <a:ext cx="2949178" cy="41417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99081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E4A53-1790-4A96-BEC3-08C4CD1F523B}" type="datetimeFigureOut">
              <a:rPr lang="en-US" smtClean="0"/>
              <a:t>4/2/2019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6DCCA7-6E94-4AC8-8DEF-3BC135EFC8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561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4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931" b="47798"/>
          <a:stretch/>
        </p:blipFill>
        <p:spPr>
          <a:xfrm rot="10800000">
            <a:off x="0" y="6093083"/>
            <a:ext cx="9144000" cy="773008"/>
          </a:xfrm>
          <a:prstGeom prst="rect">
            <a:avLst/>
          </a:prstGeom>
          <a:effectLst>
            <a:innerShdw blurRad="203200" dist="50800" dir="5400000">
              <a:prstClr val="black">
                <a:alpha val="18000"/>
              </a:prstClr>
            </a:innerShdw>
          </a:effectLst>
        </p:spPr>
      </p:pic>
      <p:grpSp>
        <p:nvGrpSpPr>
          <p:cNvPr id="13" name="Group 12"/>
          <p:cNvGrpSpPr/>
          <p:nvPr/>
        </p:nvGrpSpPr>
        <p:grpSpPr>
          <a:xfrm>
            <a:off x="-1" y="-1823"/>
            <a:ext cx="9144001" cy="1522090"/>
            <a:chOff x="-1" y="-1823"/>
            <a:chExt cx="9144001" cy="152209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361" b="70556"/>
            <a:stretch/>
          </p:blipFill>
          <p:spPr>
            <a:xfrm>
              <a:off x="0" y="0"/>
              <a:ext cx="9144000" cy="1514476"/>
            </a:xfrm>
            <a:prstGeom prst="rect">
              <a:avLst/>
            </a:prstGeom>
            <a:effectLst>
              <a:innerShdw blurRad="203200" dist="50800" dir="5400000">
                <a:prstClr val="black">
                  <a:alpha val="18000"/>
                </a:prstClr>
              </a:innerShdw>
            </a:effectLst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-1" y="-1823"/>
              <a:ext cx="3305175" cy="74440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8350" y="778004"/>
              <a:ext cx="3295650" cy="742263"/>
            </a:xfrm>
            <a:prstGeom prst="rect">
              <a:avLst/>
            </a:prstGeom>
            <a:effectLst>
              <a:outerShdw blurRad="50800" dist="50800" dir="13500000" algn="b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36099"/>
            <a:ext cx="7886700" cy="109219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720850"/>
            <a:ext cx="7886700" cy="4294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212725" y="6375401"/>
            <a:ext cx="333375" cy="333375"/>
          </a:xfrm>
          <a:prstGeom prst="ellipse">
            <a:avLst/>
          </a:prstGeom>
          <a:gradFill>
            <a:gsLst>
              <a:gs pos="100000">
                <a:srgbClr val="002060">
                  <a:lumMod val="63000"/>
                </a:srgbClr>
              </a:gs>
              <a:gs pos="22000">
                <a:srgbClr val="0070C0">
                  <a:lumMod val="76000"/>
                </a:srgbClr>
              </a:gs>
            </a:gsLst>
            <a:path path="circle">
              <a:fillToRect t="100000" r="100000"/>
            </a:path>
          </a:gra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155574" y="6421944"/>
            <a:ext cx="447676" cy="24622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0" tIns="0" rIns="0" bIns="0" rtlCol="0">
            <a:noAutofit/>
          </a:bodyPr>
          <a:lstStyle/>
          <a:p>
            <a:pPr algn="ctr"/>
            <a:fld id="{799F6C46-22FC-43DE-B755-2159E01C7C51}" type="slidenum">
              <a:rPr lang="en-US" sz="1600" smtClean="0">
                <a:solidFill>
                  <a:srgbClr val="BAE4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r>
              <a:rPr lang="en-US" sz="1600" dirty="0">
                <a:solidFill>
                  <a:srgbClr val="BAE4FF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0" name="Rounded Rectangle 27"/>
          <p:cNvSpPr/>
          <p:nvPr/>
        </p:nvSpPr>
        <p:spPr>
          <a:xfrm>
            <a:off x="1571625" y="6176961"/>
            <a:ext cx="6099625" cy="681969"/>
          </a:xfrm>
          <a:custGeom>
            <a:avLst/>
            <a:gdLst>
              <a:gd name="connsiteX0" fmla="*/ 312650 w 7269533"/>
              <a:gd name="connsiteY0" fmla="*/ 0 h 625299"/>
              <a:gd name="connsiteX1" fmla="*/ 7269533 w 7269533"/>
              <a:gd name="connsiteY1" fmla="*/ 0 h 625299"/>
              <a:gd name="connsiteX2" fmla="*/ 7269533 w 7269533"/>
              <a:gd name="connsiteY2" fmla="*/ 0 h 625299"/>
              <a:gd name="connsiteX3" fmla="*/ 7269533 w 7269533"/>
              <a:gd name="connsiteY3" fmla="*/ 312650 h 625299"/>
              <a:gd name="connsiteX4" fmla="*/ 6956883 w 7269533"/>
              <a:gd name="connsiteY4" fmla="*/ 625300 h 625299"/>
              <a:gd name="connsiteX5" fmla="*/ 0 w 7269533"/>
              <a:gd name="connsiteY5" fmla="*/ 625299 h 625299"/>
              <a:gd name="connsiteX6" fmla="*/ 0 w 7269533"/>
              <a:gd name="connsiteY6" fmla="*/ 625299 h 625299"/>
              <a:gd name="connsiteX7" fmla="*/ 0 w 7269533"/>
              <a:gd name="connsiteY7" fmla="*/ 312650 h 625299"/>
              <a:gd name="connsiteX8" fmla="*/ 312650 w 7269533"/>
              <a:gd name="connsiteY8" fmla="*/ 0 h 625299"/>
              <a:gd name="connsiteX0" fmla="*/ 312650 w 7269533"/>
              <a:gd name="connsiteY0" fmla="*/ 0 h 625300"/>
              <a:gd name="connsiteX1" fmla="*/ 7269533 w 7269533"/>
              <a:gd name="connsiteY1" fmla="*/ 0 h 625300"/>
              <a:gd name="connsiteX2" fmla="*/ 7269533 w 7269533"/>
              <a:gd name="connsiteY2" fmla="*/ 0 h 625300"/>
              <a:gd name="connsiteX3" fmla="*/ 7269533 w 7269533"/>
              <a:gd name="connsiteY3" fmla="*/ 312650 h 625300"/>
              <a:gd name="connsiteX4" fmla="*/ 6956883 w 7269533"/>
              <a:gd name="connsiteY4" fmla="*/ 625300 h 625300"/>
              <a:gd name="connsiteX5" fmla="*/ 0 w 7269533"/>
              <a:gd name="connsiteY5" fmla="*/ 625299 h 625300"/>
              <a:gd name="connsiteX6" fmla="*/ 0 w 7269533"/>
              <a:gd name="connsiteY6" fmla="*/ 625299 h 625300"/>
              <a:gd name="connsiteX7" fmla="*/ 312650 w 7269533"/>
              <a:gd name="connsiteY7" fmla="*/ 0 h 625300"/>
              <a:gd name="connsiteX0" fmla="*/ 618571 w 7575454"/>
              <a:gd name="connsiteY0" fmla="*/ 46318 h 671618"/>
              <a:gd name="connsiteX1" fmla="*/ 7575454 w 7575454"/>
              <a:gd name="connsiteY1" fmla="*/ 46318 h 671618"/>
              <a:gd name="connsiteX2" fmla="*/ 7575454 w 7575454"/>
              <a:gd name="connsiteY2" fmla="*/ 46318 h 671618"/>
              <a:gd name="connsiteX3" fmla="*/ 7575454 w 7575454"/>
              <a:gd name="connsiteY3" fmla="*/ 358968 h 671618"/>
              <a:gd name="connsiteX4" fmla="*/ 7262804 w 7575454"/>
              <a:gd name="connsiteY4" fmla="*/ 671618 h 671618"/>
              <a:gd name="connsiteX5" fmla="*/ 305921 w 7575454"/>
              <a:gd name="connsiteY5" fmla="*/ 671617 h 671618"/>
              <a:gd name="connsiteX6" fmla="*/ 305921 w 7575454"/>
              <a:gd name="connsiteY6" fmla="*/ 671617 h 671618"/>
              <a:gd name="connsiteX7" fmla="*/ 618571 w 7575454"/>
              <a:gd name="connsiteY7" fmla="*/ 46318 h 671618"/>
              <a:gd name="connsiteX0" fmla="*/ 616504 w 7573387"/>
              <a:gd name="connsiteY0" fmla="*/ 6102 h 631402"/>
              <a:gd name="connsiteX1" fmla="*/ 7573387 w 7573387"/>
              <a:gd name="connsiteY1" fmla="*/ 6102 h 631402"/>
              <a:gd name="connsiteX2" fmla="*/ 7573387 w 7573387"/>
              <a:gd name="connsiteY2" fmla="*/ 6102 h 631402"/>
              <a:gd name="connsiteX3" fmla="*/ 7573387 w 7573387"/>
              <a:gd name="connsiteY3" fmla="*/ 318752 h 631402"/>
              <a:gd name="connsiteX4" fmla="*/ 7260737 w 7573387"/>
              <a:gd name="connsiteY4" fmla="*/ 631402 h 631402"/>
              <a:gd name="connsiteX5" fmla="*/ 303854 w 7573387"/>
              <a:gd name="connsiteY5" fmla="*/ 631401 h 631402"/>
              <a:gd name="connsiteX6" fmla="*/ 303854 w 7573387"/>
              <a:gd name="connsiteY6" fmla="*/ 631401 h 631402"/>
              <a:gd name="connsiteX7" fmla="*/ 616504 w 7573387"/>
              <a:gd name="connsiteY7" fmla="*/ 6102 h 631402"/>
              <a:gd name="connsiteX0" fmla="*/ 1308013 w 7269533"/>
              <a:gd name="connsiteY0" fmla="*/ 7639 h 628177"/>
              <a:gd name="connsiteX1" fmla="*/ 7269533 w 7269533"/>
              <a:gd name="connsiteY1" fmla="*/ 2877 h 628177"/>
              <a:gd name="connsiteX2" fmla="*/ 7269533 w 7269533"/>
              <a:gd name="connsiteY2" fmla="*/ 2877 h 628177"/>
              <a:gd name="connsiteX3" fmla="*/ 7269533 w 7269533"/>
              <a:gd name="connsiteY3" fmla="*/ 315527 h 628177"/>
              <a:gd name="connsiteX4" fmla="*/ 6956883 w 7269533"/>
              <a:gd name="connsiteY4" fmla="*/ 628177 h 628177"/>
              <a:gd name="connsiteX5" fmla="*/ 0 w 7269533"/>
              <a:gd name="connsiteY5" fmla="*/ 628176 h 628177"/>
              <a:gd name="connsiteX6" fmla="*/ 0 w 7269533"/>
              <a:gd name="connsiteY6" fmla="*/ 628176 h 628177"/>
              <a:gd name="connsiteX7" fmla="*/ 1308013 w 7269533"/>
              <a:gd name="connsiteY7" fmla="*/ 7639 h 628177"/>
              <a:gd name="connsiteX0" fmla="*/ 1274676 w 7269533"/>
              <a:gd name="connsiteY0" fmla="*/ 7639 h 628177"/>
              <a:gd name="connsiteX1" fmla="*/ 7269533 w 7269533"/>
              <a:gd name="connsiteY1" fmla="*/ 2877 h 628177"/>
              <a:gd name="connsiteX2" fmla="*/ 7269533 w 7269533"/>
              <a:gd name="connsiteY2" fmla="*/ 2877 h 628177"/>
              <a:gd name="connsiteX3" fmla="*/ 7269533 w 7269533"/>
              <a:gd name="connsiteY3" fmla="*/ 315527 h 628177"/>
              <a:gd name="connsiteX4" fmla="*/ 6956883 w 7269533"/>
              <a:gd name="connsiteY4" fmla="*/ 628177 h 628177"/>
              <a:gd name="connsiteX5" fmla="*/ 0 w 7269533"/>
              <a:gd name="connsiteY5" fmla="*/ 628176 h 628177"/>
              <a:gd name="connsiteX6" fmla="*/ 0 w 7269533"/>
              <a:gd name="connsiteY6" fmla="*/ 628176 h 628177"/>
              <a:gd name="connsiteX7" fmla="*/ 1274676 w 7269533"/>
              <a:gd name="connsiteY7" fmla="*/ 7639 h 628177"/>
              <a:gd name="connsiteX0" fmla="*/ 1274676 w 7269533"/>
              <a:gd name="connsiteY0" fmla="*/ 7639 h 628177"/>
              <a:gd name="connsiteX1" fmla="*/ 7269533 w 7269533"/>
              <a:gd name="connsiteY1" fmla="*/ 2877 h 628177"/>
              <a:gd name="connsiteX2" fmla="*/ 7269533 w 7269533"/>
              <a:gd name="connsiteY2" fmla="*/ 2877 h 628177"/>
              <a:gd name="connsiteX3" fmla="*/ 6956883 w 7269533"/>
              <a:gd name="connsiteY3" fmla="*/ 628177 h 628177"/>
              <a:gd name="connsiteX4" fmla="*/ 0 w 7269533"/>
              <a:gd name="connsiteY4" fmla="*/ 628176 h 628177"/>
              <a:gd name="connsiteX5" fmla="*/ 0 w 7269533"/>
              <a:gd name="connsiteY5" fmla="*/ 628176 h 628177"/>
              <a:gd name="connsiteX6" fmla="*/ 1274676 w 7269533"/>
              <a:gd name="connsiteY6" fmla="*/ 7639 h 628177"/>
              <a:gd name="connsiteX0" fmla="*/ 1274676 w 7269533"/>
              <a:gd name="connsiteY0" fmla="*/ 7639 h 628177"/>
              <a:gd name="connsiteX1" fmla="*/ 7269533 w 7269533"/>
              <a:gd name="connsiteY1" fmla="*/ 2877 h 628177"/>
              <a:gd name="connsiteX2" fmla="*/ 7269533 w 7269533"/>
              <a:gd name="connsiteY2" fmla="*/ 2877 h 628177"/>
              <a:gd name="connsiteX3" fmla="*/ 6066296 w 7269533"/>
              <a:gd name="connsiteY3" fmla="*/ 628177 h 628177"/>
              <a:gd name="connsiteX4" fmla="*/ 0 w 7269533"/>
              <a:gd name="connsiteY4" fmla="*/ 628176 h 628177"/>
              <a:gd name="connsiteX5" fmla="*/ 0 w 7269533"/>
              <a:gd name="connsiteY5" fmla="*/ 628176 h 628177"/>
              <a:gd name="connsiteX6" fmla="*/ 1274676 w 7269533"/>
              <a:gd name="connsiteY6" fmla="*/ 7639 h 628177"/>
              <a:gd name="connsiteX0" fmla="*/ 1274676 w 7269533"/>
              <a:gd name="connsiteY0" fmla="*/ 7639 h 674495"/>
              <a:gd name="connsiteX1" fmla="*/ 7269533 w 7269533"/>
              <a:gd name="connsiteY1" fmla="*/ 2877 h 674495"/>
              <a:gd name="connsiteX2" fmla="*/ 7269533 w 7269533"/>
              <a:gd name="connsiteY2" fmla="*/ 2877 h 674495"/>
              <a:gd name="connsiteX3" fmla="*/ 6066296 w 7269533"/>
              <a:gd name="connsiteY3" fmla="*/ 628177 h 674495"/>
              <a:gd name="connsiteX4" fmla="*/ 0 w 7269533"/>
              <a:gd name="connsiteY4" fmla="*/ 628176 h 674495"/>
              <a:gd name="connsiteX5" fmla="*/ 0 w 7269533"/>
              <a:gd name="connsiteY5" fmla="*/ 628176 h 674495"/>
              <a:gd name="connsiteX6" fmla="*/ 1274676 w 7269533"/>
              <a:gd name="connsiteY6" fmla="*/ 7639 h 674495"/>
              <a:gd name="connsiteX0" fmla="*/ 1274676 w 7269533"/>
              <a:gd name="connsiteY0" fmla="*/ 7639 h 640628"/>
              <a:gd name="connsiteX1" fmla="*/ 7269533 w 7269533"/>
              <a:gd name="connsiteY1" fmla="*/ 2877 h 640628"/>
              <a:gd name="connsiteX2" fmla="*/ 7269533 w 7269533"/>
              <a:gd name="connsiteY2" fmla="*/ 2877 h 640628"/>
              <a:gd name="connsiteX3" fmla="*/ 6066296 w 7269533"/>
              <a:gd name="connsiteY3" fmla="*/ 628177 h 640628"/>
              <a:gd name="connsiteX4" fmla="*/ 0 w 7269533"/>
              <a:gd name="connsiteY4" fmla="*/ 628176 h 640628"/>
              <a:gd name="connsiteX5" fmla="*/ 0 w 7269533"/>
              <a:gd name="connsiteY5" fmla="*/ 628176 h 640628"/>
              <a:gd name="connsiteX6" fmla="*/ 1274676 w 7269533"/>
              <a:gd name="connsiteY6" fmla="*/ 7639 h 640628"/>
              <a:gd name="connsiteX0" fmla="*/ 1274676 w 7269533"/>
              <a:gd name="connsiteY0" fmla="*/ 7639 h 640628"/>
              <a:gd name="connsiteX1" fmla="*/ 7269533 w 7269533"/>
              <a:gd name="connsiteY1" fmla="*/ 2877 h 640628"/>
              <a:gd name="connsiteX2" fmla="*/ 6066296 w 7269533"/>
              <a:gd name="connsiteY2" fmla="*/ 628177 h 640628"/>
              <a:gd name="connsiteX3" fmla="*/ 0 w 7269533"/>
              <a:gd name="connsiteY3" fmla="*/ 628176 h 640628"/>
              <a:gd name="connsiteX4" fmla="*/ 0 w 7269533"/>
              <a:gd name="connsiteY4" fmla="*/ 628176 h 640628"/>
              <a:gd name="connsiteX5" fmla="*/ 1274676 w 7269533"/>
              <a:gd name="connsiteY5" fmla="*/ 7639 h 640628"/>
              <a:gd name="connsiteX0" fmla="*/ 1274676 w 7269533"/>
              <a:gd name="connsiteY0" fmla="*/ 7639 h 720813"/>
              <a:gd name="connsiteX1" fmla="*/ 7269533 w 7269533"/>
              <a:gd name="connsiteY1" fmla="*/ 2877 h 720813"/>
              <a:gd name="connsiteX2" fmla="*/ 6066296 w 7269533"/>
              <a:gd name="connsiteY2" fmla="*/ 628177 h 720813"/>
              <a:gd name="connsiteX3" fmla="*/ 0 w 7269533"/>
              <a:gd name="connsiteY3" fmla="*/ 628176 h 720813"/>
              <a:gd name="connsiteX4" fmla="*/ 0 w 7269533"/>
              <a:gd name="connsiteY4" fmla="*/ 628176 h 720813"/>
              <a:gd name="connsiteX5" fmla="*/ 1274676 w 7269533"/>
              <a:gd name="connsiteY5" fmla="*/ 7639 h 720813"/>
              <a:gd name="connsiteX0" fmla="*/ 1274676 w 7269533"/>
              <a:gd name="connsiteY0" fmla="*/ 7639 h 628177"/>
              <a:gd name="connsiteX1" fmla="*/ 7269533 w 7269533"/>
              <a:gd name="connsiteY1" fmla="*/ 2877 h 628177"/>
              <a:gd name="connsiteX2" fmla="*/ 6066296 w 7269533"/>
              <a:gd name="connsiteY2" fmla="*/ 628177 h 628177"/>
              <a:gd name="connsiteX3" fmla="*/ 0 w 7269533"/>
              <a:gd name="connsiteY3" fmla="*/ 628176 h 628177"/>
              <a:gd name="connsiteX4" fmla="*/ 0 w 7269533"/>
              <a:gd name="connsiteY4" fmla="*/ 628176 h 628177"/>
              <a:gd name="connsiteX5" fmla="*/ 1274676 w 7269533"/>
              <a:gd name="connsiteY5" fmla="*/ 7639 h 628177"/>
              <a:gd name="connsiteX0" fmla="*/ 1274676 w 7269533"/>
              <a:gd name="connsiteY0" fmla="*/ 7639 h 628177"/>
              <a:gd name="connsiteX1" fmla="*/ 7269533 w 7269533"/>
              <a:gd name="connsiteY1" fmla="*/ 2877 h 628177"/>
              <a:gd name="connsiteX2" fmla="*/ 6066296 w 7269533"/>
              <a:gd name="connsiteY2" fmla="*/ 628177 h 628177"/>
              <a:gd name="connsiteX3" fmla="*/ 0 w 7269533"/>
              <a:gd name="connsiteY3" fmla="*/ 628176 h 628177"/>
              <a:gd name="connsiteX4" fmla="*/ 0 w 7269533"/>
              <a:gd name="connsiteY4" fmla="*/ 628176 h 628177"/>
              <a:gd name="connsiteX5" fmla="*/ 1274676 w 7269533"/>
              <a:gd name="connsiteY5" fmla="*/ 7639 h 628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269533" h="628177">
                <a:moveTo>
                  <a:pt x="1274676" y="7639"/>
                </a:moveTo>
                <a:cubicBezTo>
                  <a:pt x="2481503" y="-6090"/>
                  <a:pt x="6110053" y="2877"/>
                  <a:pt x="7269533" y="2877"/>
                </a:cubicBezTo>
                <a:cubicBezTo>
                  <a:pt x="7097054" y="354185"/>
                  <a:pt x="6705500" y="624531"/>
                  <a:pt x="6066296" y="628177"/>
                </a:cubicBezTo>
                <a:lnTo>
                  <a:pt x="0" y="628176"/>
                </a:lnTo>
                <a:lnTo>
                  <a:pt x="0" y="628176"/>
                </a:lnTo>
                <a:cubicBezTo>
                  <a:pt x="52108" y="523960"/>
                  <a:pt x="67849" y="21368"/>
                  <a:pt x="1274676" y="7639"/>
                </a:cubicBezTo>
                <a:close/>
              </a:path>
            </a:pathLst>
          </a:custGeom>
          <a:solidFill>
            <a:schemeClr val="bg1"/>
          </a:solidFill>
          <a:effectLst>
            <a:outerShdw blurRad="1016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7731681" y="6408635"/>
            <a:ext cx="1379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A6E4B25A-503F-47F1-89A3-75608FA0E8BD}" type="datetime1">
              <a:rPr lang="en-US" sz="1200" i="0" smtClean="0">
                <a:solidFill>
                  <a:srgbClr val="BAE4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4/2/2019</a:t>
            </a:fld>
            <a:endParaRPr lang="en-US" sz="1200" i="0" dirty="0">
              <a:solidFill>
                <a:srgbClr val="BAE4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085225" y="6220874"/>
            <a:ext cx="4518727" cy="629034"/>
            <a:chOff x="2085225" y="6220874"/>
            <a:chExt cx="4518727" cy="629034"/>
          </a:xfrm>
        </p:grpSpPr>
        <p:pic>
          <p:nvPicPr>
            <p:cNvPr id="14" name="image.jpg"/>
            <p:cNvPicPr>
              <a:picLocks noChangeAspect="1" noChangeArrowheads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5225" y="6360283"/>
              <a:ext cx="2449232" cy="390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</a:extLst>
          </p:spPr>
        </p:pic>
        <p:cxnSp>
          <p:nvCxnSpPr>
            <p:cNvPr id="17" name="Straight Connector 16"/>
            <p:cNvCxnSpPr/>
            <p:nvPr/>
          </p:nvCxnSpPr>
          <p:spPr>
            <a:xfrm>
              <a:off x="4768849" y="6220874"/>
              <a:ext cx="0" cy="629034"/>
            </a:xfrm>
            <a:prstGeom prst="line">
              <a:avLst/>
            </a:prstGeom>
            <a:ln>
              <a:solidFill>
                <a:srgbClr val="D9D9D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" name="Picture 13"/>
            <p:cNvPicPr>
              <a:picLocks noChangeAspect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087096" y="6299638"/>
              <a:ext cx="1516856" cy="4876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Rectangle 8"/>
          <p:cNvSpPr/>
          <p:nvPr/>
        </p:nvSpPr>
        <p:spPr>
          <a:xfrm>
            <a:off x="0" y="6119727"/>
            <a:ext cx="9144000" cy="112371"/>
          </a:xfrm>
          <a:prstGeom prst="rect">
            <a:avLst/>
          </a:prstGeom>
          <a:gradFill flip="none" rotWithShape="1">
            <a:gsLst>
              <a:gs pos="0">
                <a:srgbClr val="F1592A"/>
              </a:gs>
              <a:gs pos="100000">
                <a:srgbClr val="FAB252"/>
              </a:gs>
            </a:gsLst>
            <a:path path="circle">
              <a:fillToRect t="100000" r="100000"/>
            </a:path>
            <a:tileRect l="-100000" b="-100000"/>
          </a:gradFill>
          <a:ln w="19050">
            <a:noFill/>
          </a:ln>
          <a:effectLst>
            <a:outerShdw blurRad="38100" dist="254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887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ln w="3175">
            <a:solidFill>
              <a:srgbClr val="BAE4FF"/>
            </a:solidFill>
          </a:ln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65760" indent="-365760" algn="l" defTabSz="914400" rtl="0" eaLnBrk="1" latinLnBrk="0" hangingPunct="1">
        <a:lnSpc>
          <a:spcPct val="90000"/>
        </a:lnSpc>
        <a:spcBef>
          <a:spcPts val="1000"/>
        </a:spcBef>
        <a:spcAft>
          <a:spcPts val="0"/>
        </a:spcAft>
        <a:buClr>
          <a:srgbClr val="FAB252"/>
        </a:buClr>
        <a:buFont typeface="Wingdings" panose="05000000000000000000" pitchFamily="2" charset="2"/>
        <a:buChar char=""/>
        <a:defRPr sz="2400" kern="1200">
          <a:solidFill>
            <a:srgbClr val="0070C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0"/>
        </a:spcAft>
        <a:buClr>
          <a:srgbClr val="F1592A"/>
        </a:buClr>
        <a:buFont typeface="Wingdings" panose="05000000000000000000" pitchFamily="2" charset="2"/>
        <a:buChar char=""/>
        <a:defRPr sz="2000" kern="1200">
          <a:solidFill>
            <a:schemeClr val="bg1">
              <a:lumMod val="50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0"/>
        </a:spcAft>
        <a:buClr>
          <a:srgbClr val="0070C0"/>
        </a:buClr>
        <a:buFont typeface="Wingdings" panose="05000000000000000000" pitchFamily="2" charset="2"/>
        <a:buChar char="v"/>
        <a:defRPr sz="1800" kern="1200">
          <a:solidFill>
            <a:srgbClr val="F1592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0"/>
        </a:spcAft>
        <a:buClr>
          <a:schemeClr val="tx1">
            <a:lumMod val="65000"/>
            <a:lumOff val="35000"/>
          </a:schemeClr>
        </a:buClr>
        <a:buFont typeface="Wingdings 2" panose="05020102010507070707" pitchFamily="18" charset="2"/>
        <a:buChar char=""/>
        <a:defRPr sz="1600" kern="1200">
          <a:solidFill>
            <a:srgbClr val="0070C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0"/>
        </a:spcAft>
        <a:buClr>
          <a:srgbClr val="FAB252"/>
        </a:buClr>
        <a:buFont typeface="Wingdings 2" panose="05020102010507070707" pitchFamily="18" charset="2"/>
        <a:buChar char=""/>
        <a:defRPr sz="160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 Focus on Strategic vs. Tactical Action for Boards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400" b="1" i="0"/>
              <a:t>Strategic Boards Tool Kit</a:t>
            </a:r>
            <a:endParaRPr lang="en-US" sz="2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April 20, 2016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218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2"/>
          <a:stretch/>
        </p:blipFill>
        <p:spPr>
          <a:xfrm>
            <a:off x="0" y="3036152"/>
            <a:ext cx="2049772" cy="148504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WIOA Vision TEGL #19-14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47675" y="1720850"/>
            <a:ext cx="8248650" cy="4294187"/>
          </a:xfrm>
        </p:spPr>
        <p:txBody>
          <a:bodyPr>
            <a:no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2000" b="1" dirty="0">
                <a:solidFill>
                  <a:schemeClr val="accent1"/>
                </a:solidFill>
              </a:rPr>
              <a:t>The WIOA Vision TEGL #19-14 states that the “revitalized workforce system will be characterized by three critical hallmarks of excellence: </a:t>
            </a:r>
          </a:p>
          <a:p>
            <a:pPr marL="1371600" lvl="1">
              <a:lnSpc>
                <a:spcPct val="95000"/>
              </a:lnSpc>
            </a:pPr>
            <a:r>
              <a:rPr lang="en-US" sz="1800" dirty="0"/>
              <a:t>The needs of business and workers drive workforce solutions; </a:t>
            </a:r>
          </a:p>
          <a:p>
            <a:pPr marL="1371600" lvl="1">
              <a:lnSpc>
                <a:spcPct val="95000"/>
              </a:lnSpc>
            </a:pPr>
            <a:r>
              <a:rPr lang="en-US" sz="1800" dirty="0"/>
              <a:t>One-Stop Centers (or American Job Centers) provide excellent customer service to jobseekers and employers and focus on continuous improvement; and </a:t>
            </a:r>
          </a:p>
          <a:p>
            <a:pPr marL="1371600" lvl="1">
              <a:lnSpc>
                <a:spcPct val="95000"/>
              </a:lnSpc>
              <a:spcAft>
                <a:spcPts val="600"/>
              </a:spcAft>
            </a:pPr>
            <a:r>
              <a:rPr lang="en-US" sz="1800" dirty="0"/>
              <a:t>The workforce system supports strong regional economies and</a:t>
            </a:r>
            <a:br>
              <a:rPr lang="en-US" sz="1800" dirty="0"/>
            </a:br>
            <a:r>
              <a:rPr lang="en-US" sz="1800" dirty="0"/>
              <a:t>plays an active role in community and workforce development.” </a:t>
            </a:r>
          </a:p>
          <a:p>
            <a:pPr marL="640080">
              <a:lnSpc>
                <a:spcPct val="95000"/>
              </a:lnSpc>
            </a:pPr>
            <a:r>
              <a:rPr lang="en-US" sz="2000" dirty="0"/>
              <a:t>Both Strategic and Tactical Action are required for a Board to reach necessary outcomes, and to fulfill the promise of WIOA Vision</a:t>
            </a:r>
          </a:p>
          <a:p>
            <a:pPr marL="640080">
              <a:lnSpc>
                <a:spcPct val="95000"/>
              </a:lnSpc>
            </a:pPr>
            <a:r>
              <a:rPr lang="en-US" sz="2000" dirty="0"/>
              <a:t>So how do we differentiate between Strategic and Tactical Action?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628650" y="2641600"/>
            <a:ext cx="78867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28650" y="4521200"/>
            <a:ext cx="78867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0129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3525016"/>
              </p:ext>
            </p:extLst>
          </p:nvPr>
        </p:nvGraphicFramePr>
        <p:xfrm>
          <a:off x="1" y="950868"/>
          <a:ext cx="9143999" cy="51435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0852">
                  <a:extLst>
                    <a:ext uri="{9D8B030D-6E8A-4147-A177-3AD203B41FA5}">
                      <a16:colId xmlns:a16="http://schemas.microsoft.com/office/drawing/2014/main" val="4085592662"/>
                    </a:ext>
                  </a:extLst>
                </a:gridCol>
                <a:gridCol w="2091285">
                  <a:extLst>
                    <a:ext uri="{9D8B030D-6E8A-4147-A177-3AD203B41FA5}">
                      <a16:colId xmlns:a16="http://schemas.microsoft.com/office/drawing/2014/main" val="1315261274"/>
                    </a:ext>
                  </a:extLst>
                </a:gridCol>
                <a:gridCol w="5041862">
                  <a:extLst>
                    <a:ext uri="{9D8B030D-6E8A-4147-A177-3AD203B41FA5}">
                      <a16:colId xmlns:a16="http://schemas.microsoft.com/office/drawing/2014/main" val="2924660563"/>
                    </a:ext>
                  </a:extLst>
                </a:gridCol>
              </a:tblGrid>
              <a:tr h="29960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Tactical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Strategic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What this Means within a WIOA Context 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33290629"/>
                  </a:ext>
                </a:extLst>
              </a:tr>
              <a:tr h="960359">
                <a:tc>
                  <a:txBody>
                    <a:bodyPr/>
                    <a:lstStyle/>
                    <a:p>
                      <a:r>
                        <a:rPr lang="en-US" sz="1200" dirty="0"/>
                        <a:t>Asks How?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Asks Why and What?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Not just interested in how individual programs may serve customers, but focuses on the bigger picture of modernizing the workforce system and ensuring it operates as a comprehensive, integrated and streamlined system for all workers and businesses 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20254997"/>
                  </a:ext>
                </a:extLst>
              </a:tr>
              <a:tr h="738738">
                <a:tc>
                  <a:txBody>
                    <a:bodyPr/>
                    <a:lstStyle/>
                    <a:p>
                      <a:r>
                        <a:rPr lang="en-US" sz="1200" dirty="0"/>
                        <a:t>Reviews Real Time Analytics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Connects Activities to Vision, Mission, and projected future need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Goes beyond simply looking at workforce and occupational data, but uses data to set future goals, create strategic plans, performance improvements, and ensure system excellence 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546469638"/>
                  </a:ext>
                </a:extLst>
              </a:tr>
              <a:tr h="960359">
                <a:tc>
                  <a:txBody>
                    <a:bodyPr/>
                    <a:lstStyle/>
                    <a:p>
                      <a:r>
                        <a:rPr lang="en-US" sz="1200" dirty="0"/>
                        <a:t>Focuses on current conditions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Focuses on emerging economic trends and labor market patterns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Understands and allocates resources to respond to current workforce skill needs while simultaneously planning for projected future industry needs. Has strong industry sector partnerships in place informing board decisions 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15459021"/>
                  </a:ext>
                </a:extLst>
              </a:tr>
              <a:tr h="999268">
                <a:tc>
                  <a:txBody>
                    <a:bodyPr/>
                    <a:lstStyle/>
                    <a:p>
                      <a:r>
                        <a:rPr lang="en-US" sz="1200" dirty="0"/>
                        <a:t>Manages processes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Guides system development by defining goals and supporting transformational partnerships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Moves away from managing day to day processes and more toward capacity building, emphasizing lasting connections between core programs and relationships with industry 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541765867"/>
                  </a:ext>
                </a:extLst>
              </a:tr>
              <a:tr h="1185178">
                <a:tc>
                  <a:txBody>
                    <a:bodyPr/>
                    <a:lstStyle/>
                    <a:p>
                      <a:r>
                        <a:rPr lang="en-US" sz="1200" dirty="0"/>
                        <a:t>Determines “success” by reviewing outcomes relative to short-term performance measures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Evaluates system performance using board defined measures and targets that are reflective of local and regionally defined  needs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/>
                        <a:t>Emphasizes regional planning and alignment with economic development strategy, creation of career pathways, and development of work-based learning for the long-term success of the workforce. 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8657520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Strategic v. Tactical</a:t>
            </a:r>
          </a:p>
        </p:txBody>
      </p:sp>
    </p:spTree>
    <p:extLst>
      <p:ext uri="{BB962C8B-B14F-4D97-AF65-F5344CB8AC3E}">
        <p14:creationId xmlns:p14="http://schemas.microsoft.com/office/powerpoint/2010/main" val="3759187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Strategic Boards…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Serve as the keeper of a guiding vision, and engages funders, partners, employers, and community members around that vision </a:t>
            </a:r>
          </a:p>
          <a:p>
            <a:r>
              <a:rPr lang="en-US" dirty="0"/>
              <a:t>Are committed to identify employer centric solutions through strategic regional partnerships and collaborative service</a:t>
            </a:r>
          </a:p>
          <a:p>
            <a:r>
              <a:rPr lang="en-US" dirty="0"/>
              <a:t>Have an effective structure and measurement process including assessing, reporting and seeking to improve program outcomes</a:t>
            </a:r>
          </a:p>
        </p:txBody>
      </p:sp>
    </p:spTree>
    <p:extLst>
      <p:ext uri="{BB962C8B-B14F-4D97-AF65-F5344CB8AC3E}">
        <p14:creationId xmlns:p14="http://schemas.microsoft.com/office/powerpoint/2010/main" val="3415165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WIOA 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17600"/>
            <a:ext cx="7886700" cy="4949371"/>
          </a:xfrm>
        </p:spPr>
        <p:txBody>
          <a:bodyPr>
            <a:no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accent1"/>
                </a:solidFill>
              </a:rPr>
              <a:t>WIOA drives a vision for more strategic action by Workforce Boards, with particular focus on a unified vision for workforce development shared by all levels of Boards within a state, more extensive collaboration with partners and employers, and expanded accountability and transparency. 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000" b="1" dirty="0"/>
              <a:t>In the realm of strategic activities, Boards will want to consider items such as: </a:t>
            </a:r>
            <a:endParaRPr lang="en-US" sz="2000" dirty="0"/>
          </a:p>
          <a:p>
            <a:pPr lvl="1"/>
            <a:r>
              <a:rPr lang="en-US" sz="1800" dirty="0"/>
              <a:t>The impact of common</a:t>
            </a:r>
            <a:br>
              <a:rPr lang="en-US" sz="1800" dirty="0"/>
            </a:br>
            <a:r>
              <a:rPr lang="en-US" sz="1800" dirty="0"/>
              <a:t>performance measures, </a:t>
            </a:r>
          </a:p>
          <a:p>
            <a:pPr lvl="1"/>
            <a:r>
              <a:rPr lang="en-US" sz="1800" dirty="0"/>
              <a:t>New employer measures, </a:t>
            </a:r>
          </a:p>
          <a:p>
            <a:pPr lvl="1"/>
            <a:r>
              <a:rPr lang="en-US" sz="1800" dirty="0"/>
              <a:t>Career pathways for adult</a:t>
            </a:r>
            <a:br>
              <a:rPr lang="en-US" sz="1800" dirty="0"/>
            </a:br>
            <a:r>
              <a:rPr lang="en-US" sz="1800" dirty="0"/>
              <a:t>and youth populations, </a:t>
            </a:r>
          </a:p>
          <a:p>
            <a:pPr lvl="1"/>
            <a:r>
              <a:rPr lang="en-US" sz="1800" dirty="0"/>
              <a:t>Sector strategies, </a:t>
            </a:r>
          </a:p>
          <a:p>
            <a:pPr>
              <a:spcBef>
                <a:spcPts val="1800"/>
              </a:spcBef>
            </a:pPr>
            <a:r>
              <a:rPr lang="en-US" sz="2000" dirty="0"/>
              <a:t>Today, we will select Sector Strategies as an example category, and walk through the process of delineating and planning for both Strategic and Tactical Action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083050" y="3262770"/>
            <a:ext cx="4850493" cy="16025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65760" indent="-36576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AB252"/>
              </a:buClr>
              <a:buFont typeface="Wingdings" panose="05000000000000000000" pitchFamily="2" charset="2"/>
              <a:buChar char=""/>
              <a:defRPr sz="2400" kern="120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1592A"/>
              </a:buClr>
              <a:buFont typeface="Wingdings" panose="05000000000000000000" pitchFamily="2" charset="2"/>
              <a:buChar char=""/>
              <a:defRPr sz="2000" kern="12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70C0"/>
              </a:buClr>
              <a:buFont typeface="Wingdings" panose="05000000000000000000" pitchFamily="2" charset="2"/>
              <a:buChar char="v"/>
              <a:defRPr sz="1800" kern="1200">
                <a:solidFill>
                  <a:srgbClr val="F1592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tx1">
                  <a:lumMod val="65000"/>
                  <a:lumOff val="35000"/>
                </a:schemeClr>
              </a:buClr>
              <a:buFont typeface="Wingdings 2" panose="05020102010507070707" pitchFamily="18" charset="2"/>
              <a:buChar char=""/>
              <a:defRPr sz="1600" kern="1200">
                <a:solidFill>
                  <a:srgbClr val="0070C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AB252"/>
              </a:buClr>
              <a:buFont typeface="Wingdings 2" panose="05020102010507070707" pitchFamily="18" charset="2"/>
              <a:buChar char="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1800" dirty="0"/>
              <a:t>The re-envisioning of American Job Centers (AJC),</a:t>
            </a:r>
          </a:p>
          <a:p>
            <a:pPr lvl="1"/>
            <a:r>
              <a:rPr lang="en-US" sz="1800" dirty="0"/>
              <a:t>Staff capacity building, </a:t>
            </a:r>
          </a:p>
          <a:p>
            <a:pPr lvl="1"/>
            <a:r>
              <a:rPr lang="en-US" sz="1800" dirty="0"/>
              <a:t>One Stop / AJC procurement, cost sharing, and certification, along with many other issues.  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3219228"/>
            <a:ext cx="91440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0" y="5069798"/>
            <a:ext cx="9144000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2025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From Policy to Practice</a:t>
            </a:r>
            <a:endParaRPr lang="en-US" dirty="0"/>
          </a:p>
        </p:txBody>
      </p:sp>
      <p:pic>
        <p:nvPicPr>
          <p:cNvPr id="7" name="Picture 2" descr="http://www1.nyc.gov/assets/careerpathways/images/content/hero/system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1331" y="1720850"/>
            <a:ext cx="6721337" cy="4294188"/>
          </a:xfrm>
        </p:spPr>
      </p:pic>
    </p:spTree>
    <p:extLst>
      <p:ext uri="{BB962C8B-B14F-4D97-AF65-F5344CB8AC3E}">
        <p14:creationId xmlns:p14="http://schemas.microsoft.com/office/powerpoint/2010/main" val="886360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Sector Strategies…</a:t>
            </a:r>
            <a:br>
              <a:rPr lang="en-US" dirty="0"/>
            </a:br>
            <a:r>
              <a:rPr lang="en-US" dirty="0"/>
              <a:t>	</a:t>
            </a:r>
            <a:r>
              <a:rPr lang="en-US" sz="2800" dirty="0">
                <a:ln w="3175"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</a:rPr>
              <a:t>An Employer Centric Solution</a:t>
            </a:r>
            <a:endParaRPr lang="en-US" dirty="0">
              <a:ln w="3175">
                <a:solidFill>
                  <a:schemeClr val="accent4">
                    <a:lumMod val="20000"/>
                    <a:lumOff val="80000"/>
                  </a:schemeClr>
                </a:solidFill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A comprehensive approach to identifying and responding to the broad workforce needs of an industry sector within a State or Region</a:t>
            </a:r>
          </a:p>
          <a:p>
            <a:r>
              <a:rPr lang="en-US" dirty="0"/>
              <a:t>Looks to planning long term strategies for the economic growth and development of an industry within an area over time  </a:t>
            </a:r>
          </a:p>
          <a:p>
            <a:r>
              <a:rPr lang="en-US" dirty="0"/>
              <a:t>Consists of goals, plans of action, policies, and service delivery strategies developed and continuously re-examined to meet the needs of employers</a:t>
            </a:r>
          </a:p>
          <a:p>
            <a:r>
              <a:rPr lang="en-US" dirty="0"/>
              <a:t>Proven framework for addressing skill gaps and engaging industry in education and training</a:t>
            </a:r>
          </a:p>
          <a:p>
            <a:r>
              <a:rPr lang="en-US" dirty="0"/>
              <a:t>Required element of regional planning in alignment with local labor market needs for identified in-demand sectors and occupations. </a:t>
            </a:r>
          </a:p>
        </p:txBody>
      </p:sp>
    </p:spTree>
    <p:extLst>
      <p:ext uri="{BB962C8B-B14F-4D97-AF65-F5344CB8AC3E}">
        <p14:creationId xmlns:p14="http://schemas.microsoft.com/office/powerpoint/2010/main" val="1953522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Sector Partnerships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Focused, active partnerships among businesses in a target industry sector</a:t>
            </a:r>
          </a:p>
          <a:p>
            <a:r>
              <a:rPr lang="en-US"/>
              <a:t>Critical partners include workforce development organizations, educators, training providers, labor unions, community organizations, and other key stakeholders</a:t>
            </a:r>
          </a:p>
          <a:p>
            <a:r>
              <a:rPr lang="en-US"/>
              <a:t>Activities improve access to quality training and good jobs that increase job quality in ways that also strengthen that industry’s workforce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256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Table Top Exercise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37351" y="1720850"/>
            <a:ext cx="8664606" cy="4294187"/>
          </a:xfrm>
        </p:spPr>
        <p:txBody>
          <a:bodyPr>
            <a:noAutofit/>
          </a:bodyPr>
          <a:lstStyle/>
          <a:p>
            <a:endParaRPr lang="en-US" sz="28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Sector Strategies Approach to Employer Engagement and Career Pathways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pPr marL="1005840">
              <a:spcAft>
                <a:spcPts val="600"/>
              </a:spcAft>
            </a:pPr>
            <a:r>
              <a:rPr lang="en-US" dirty="0"/>
              <a:t>Does the Board have a role to play?</a:t>
            </a:r>
          </a:p>
          <a:p>
            <a:pPr marL="1005840">
              <a:spcAft>
                <a:spcPts val="600"/>
              </a:spcAft>
            </a:pPr>
            <a:r>
              <a:rPr lang="en-US" dirty="0"/>
              <a:t>If so, what is their role?</a:t>
            </a:r>
          </a:p>
          <a:p>
            <a:pPr marL="1005840">
              <a:spcAft>
                <a:spcPts val="600"/>
              </a:spcAft>
            </a:pPr>
            <a:r>
              <a:rPr lang="en-US" dirty="0"/>
              <a:t>What things would you look </a:t>
            </a:r>
            <a:r>
              <a:rPr lang="en-US"/>
              <a:t>for if </a:t>
            </a:r>
            <a:r>
              <a:rPr lang="en-US" dirty="0"/>
              <a:t>reviewing the Board?</a:t>
            </a:r>
          </a:p>
        </p:txBody>
      </p:sp>
    </p:spTree>
    <p:extLst>
      <p:ext uri="{BB962C8B-B14F-4D97-AF65-F5344CB8AC3E}">
        <p14:creationId xmlns:p14="http://schemas.microsoft.com/office/powerpoint/2010/main" val="2907551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Report Out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408" y="1086389"/>
            <a:ext cx="5181600" cy="5004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5869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a Strategic </a:t>
            </a:r>
            <a:br>
              <a:rPr lang="en-US" dirty="0"/>
            </a:br>
            <a:r>
              <a:rPr lang="en-US" dirty="0"/>
              <a:t>Approach to Sectors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351" y="1605440"/>
            <a:ext cx="8469297" cy="4294187"/>
          </a:xfrm>
        </p:spPr>
        <p:txBody>
          <a:bodyPr>
            <a:noAutofit/>
          </a:bodyPr>
          <a:lstStyle/>
          <a:p>
            <a:r>
              <a:rPr lang="en-US" sz="1575" dirty="0"/>
              <a:t>Target sectors are identified using the most currently available </a:t>
            </a:r>
            <a:r>
              <a:rPr lang="en-US" sz="1575" b="1" dirty="0"/>
              <a:t>regional labor market data</a:t>
            </a:r>
            <a:r>
              <a:rPr lang="en-US" sz="1575" dirty="0"/>
              <a:t>. </a:t>
            </a:r>
          </a:p>
          <a:p>
            <a:r>
              <a:rPr lang="en-US" sz="1575" dirty="0"/>
              <a:t>Clearly </a:t>
            </a:r>
            <a:r>
              <a:rPr lang="en-US" sz="1575" b="1" dirty="0"/>
              <a:t>reflected in goals and actions of the strategic plan </a:t>
            </a:r>
            <a:r>
              <a:rPr lang="en-US" sz="1575" dirty="0"/>
              <a:t>and is in alignment with the seven critical factors for sector partnerships. </a:t>
            </a:r>
          </a:p>
          <a:p>
            <a:r>
              <a:rPr lang="en-US" sz="1575" dirty="0"/>
              <a:t>Industry partnerships </a:t>
            </a:r>
            <a:r>
              <a:rPr lang="en-US" sz="1575" b="1" dirty="0"/>
              <a:t>include key sector employers </a:t>
            </a:r>
            <a:r>
              <a:rPr lang="en-US" sz="1575" dirty="0"/>
              <a:t>who are driving the initiative forward. </a:t>
            </a:r>
          </a:p>
          <a:p>
            <a:r>
              <a:rPr lang="en-US" sz="1575" dirty="0"/>
              <a:t>Gives </a:t>
            </a:r>
            <a:r>
              <a:rPr lang="en-US" sz="1575" b="1" dirty="0"/>
              <a:t>clear direction to the career center operator regarding industry sectors</a:t>
            </a:r>
            <a:r>
              <a:rPr lang="en-US" sz="1575" dirty="0"/>
              <a:t> to be targeted, including quantified expectations and targeted service and training resources. </a:t>
            </a:r>
          </a:p>
          <a:p>
            <a:r>
              <a:rPr lang="en-US" sz="1575" b="1" dirty="0"/>
              <a:t>Coordinates with education providers, human service partners, and industry associations in the design and delivery of career pathways </a:t>
            </a:r>
            <a:r>
              <a:rPr lang="en-US" sz="1575" dirty="0"/>
              <a:t>aligned to skill needs identified sector strategy efforts. </a:t>
            </a:r>
          </a:p>
          <a:p>
            <a:r>
              <a:rPr lang="en-US" sz="1575" b="1" dirty="0"/>
              <a:t>Engages in a collaborative, demand-driven approach </a:t>
            </a:r>
            <a:r>
              <a:rPr lang="en-US" sz="1575" dirty="0"/>
              <a:t>to respond to employers’ immediate needs in partnership with economic development entities and service providers. </a:t>
            </a:r>
          </a:p>
          <a:p>
            <a:r>
              <a:rPr lang="en-US" sz="1575" dirty="0"/>
              <a:t>Develops </a:t>
            </a:r>
            <a:r>
              <a:rPr lang="en-US" sz="1575" b="1" dirty="0"/>
              <a:t>linkages with employers to encourage employers using the system </a:t>
            </a:r>
            <a:r>
              <a:rPr lang="en-US" sz="1575" dirty="0"/>
              <a:t>and to support American Job Center local talent development needs.</a:t>
            </a:r>
          </a:p>
        </p:txBody>
      </p:sp>
    </p:spTree>
    <p:extLst>
      <p:ext uri="{BB962C8B-B14F-4D97-AF65-F5344CB8AC3E}">
        <p14:creationId xmlns:p14="http://schemas.microsoft.com/office/powerpoint/2010/main" val="3885113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Thoughts and Ideas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6391"/>
            <a:ext cx="9144000" cy="5004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7288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 Maher &amp; Maher completed this project, with Federal funds from the U.S. Department of Labor, Employment and Training Administration under Contract Number DOLQ131A22098.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964" y="4389416"/>
            <a:ext cx="2912317" cy="632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371113"/>
      </p:ext>
    </p:extLst>
  </p:cSld>
  <p:clrMapOvr>
    <a:masterClrMapping/>
  </p:clrMapOvr>
</p:sld>
</file>

<file path=ppt/theme/theme1.xml><?xml version="1.0" encoding="utf-8"?>
<a:theme xmlns:a="http://schemas.openxmlformats.org/drawingml/2006/main" name="ION_Internal">
  <a:themeElements>
    <a:clrScheme name="ION - WIOA Colors">
      <a:dk1>
        <a:sysClr val="windowText" lastClr="000000"/>
      </a:dk1>
      <a:lt1>
        <a:sysClr val="window" lastClr="FFFFFF"/>
      </a:lt1>
      <a:dk2>
        <a:srgbClr val="0B366B"/>
      </a:dk2>
      <a:lt2>
        <a:srgbClr val="54BCEA"/>
      </a:lt2>
      <a:accent1>
        <a:srgbClr val="1C4489"/>
      </a:accent1>
      <a:accent2>
        <a:srgbClr val="4F5F9B"/>
      </a:accent2>
      <a:accent3>
        <a:srgbClr val="EAEAF3"/>
      </a:accent3>
      <a:accent4>
        <a:srgbClr val="F36B22"/>
      </a:accent4>
      <a:accent5>
        <a:srgbClr val="F7955B"/>
      </a:accent5>
      <a:accent6>
        <a:srgbClr val="FEF3EA"/>
      </a:accent6>
      <a:hlink>
        <a:srgbClr val="0081E2"/>
      </a:hlink>
      <a:folHlink>
        <a:srgbClr val="7966C8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_Internal" id="{438F0FF4-046F-475D-BD4C-95ABCF112F1B}" vid="{EDB97535-1AC2-4B86-8E50-4C823DAC9B9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ION_Internal</Template>
  <TotalTime>243</TotalTime>
  <Words>875</Words>
  <Application>Microsoft Office PowerPoint</Application>
  <PresentationFormat>On-screen Show (4:3)</PresentationFormat>
  <Paragraphs>75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Adobe Myungjo Std M</vt:lpstr>
      <vt:lpstr>Arial</vt:lpstr>
      <vt:lpstr>Calibri</vt:lpstr>
      <vt:lpstr>Palatino Linotype</vt:lpstr>
      <vt:lpstr>Times New Roman</vt:lpstr>
      <vt:lpstr>Wingdings</vt:lpstr>
      <vt:lpstr>Wingdings 2</vt:lpstr>
      <vt:lpstr>Wingdings 3</vt:lpstr>
      <vt:lpstr>ION_Internal</vt:lpstr>
      <vt:lpstr>A Focus on Strategic vs. Tactical Action for Boards</vt:lpstr>
      <vt:lpstr>The WIOA Vision TEGL #19-14</vt:lpstr>
      <vt:lpstr>Strategic v. Tactical</vt:lpstr>
      <vt:lpstr>Strategic Boards…</vt:lpstr>
      <vt:lpstr>WIOA Vision</vt:lpstr>
      <vt:lpstr>From Policy to Practice</vt:lpstr>
      <vt:lpstr>Sector Strategies…  An Employer Centric Solution</vt:lpstr>
      <vt:lpstr>Sector Partnerships</vt:lpstr>
      <vt:lpstr>Table Top Exercise</vt:lpstr>
      <vt:lpstr>Report Out</vt:lpstr>
      <vt:lpstr>Examples of a Strategic  Approach to Sectors</vt:lpstr>
      <vt:lpstr>Other Thoughts and Ideas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vs. Tactical Board Sectors Exercise</dc:title>
  <dc:creator>Beth Brinly</dc:creator>
  <cp:lastModifiedBy>Wes Peterson</cp:lastModifiedBy>
  <cp:revision>38</cp:revision>
  <dcterms:created xsi:type="dcterms:W3CDTF">2016-02-22T13:35:29Z</dcterms:created>
  <dcterms:modified xsi:type="dcterms:W3CDTF">2019-04-02T13:44:07Z</dcterms:modified>
</cp:coreProperties>
</file>