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ags/tag1.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2.xml" ContentType="application/vnd.openxmlformats-officedocument.presentationml.tags+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33.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34.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754" r:id="rId4"/>
    <p:sldMasterId id="2147483775" r:id="rId5"/>
    <p:sldMasterId id="2147483796" r:id="rId6"/>
  </p:sldMasterIdLst>
  <p:notesMasterIdLst>
    <p:notesMasterId r:id="rId67"/>
  </p:notesMasterIdLst>
  <p:handoutMasterIdLst>
    <p:handoutMasterId r:id="rId68"/>
  </p:handoutMasterIdLst>
  <p:sldIdLst>
    <p:sldId id="256" r:id="rId7"/>
    <p:sldId id="293" r:id="rId8"/>
    <p:sldId id="294" r:id="rId9"/>
    <p:sldId id="304" r:id="rId10"/>
    <p:sldId id="305" r:id="rId11"/>
    <p:sldId id="523" r:id="rId12"/>
    <p:sldId id="2755" r:id="rId13"/>
    <p:sldId id="303" r:id="rId14"/>
    <p:sldId id="2621" r:id="rId15"/>
    <p:sldId id="295" r:id="rId16"/>
    <p:sldId id="296" r:id="rId17"/>
    <p:sldId id="297" r:id="rId18"/>
    <p:sldId id="298" r:id="rId19"/>
    <p:sldId id="289" r:id="rId20"/>
    <p:sldId id="270" r:id="rId21"/>
    <p:sldId id="271" r:id="rId22"/>
    <p:sldId id="299" r:id="rId23"/>
    <p:sldId id="273" r:id="rId24"/>
    <p:sldId id="300" r:id="rId25"/>
    <p:sldId id="301" r:id="rId26"/>
    <p:sldId id="292" r:id="rId27"/>
    <p:sldId id="2730" r:id="rId28"/>
    <p:sldId id="2706" r:id="rId29"/>
    <p:sldId id="2707" r:id="rId30"/>
    <p:sldId id="2731" r:id="rId31"/>
    <p:sldId id="2732" r:id="rId32"/>
    <p:sldId id="2733" r:id="rId33"/>
    <p:sldId id="2734" r:id="rId34"/>
    <p:sldId id="2735" r:id="rId35"/>
    <p:sldId id="2713" r:id="rId36"/>
    <p:sldId id="2742" r:id="rId37"/>
    <p:sldId id="2714" r:id="rId38"/>
    <p:sldId id="2715" r:id="rId39"/>
    <p:sldId id="2743" r:id="rId40"/>
    <p:sldId id="2717" r:id="rId41"/>
    <p:sldId id="2718" r:id="rId42"/>
    <p:sldId id="2719" r:id="rId43"/>
    <p:sldId id="2745" r:id="rId44"/>
    <p:sldId id="2720" r:id="rId45"/>
    <p:sldId id="2697" r:id="rId46"/>
    <p:sldId id="2700" r:id="rId47"/>
    <p:sldId id="2701" r:id="rId48"/>
    <p:sldId id="2702" r:id="rId49"/>
    <p:sldId id="262" r:id="rId50"/>
    <p:sldId id="282" r:id="rId51"/>
    <p:sldId id="284" r:id="rId52"/>
    <p:sldId id="272" r:id="rId53"/>
    <p:sldId id="279" r:id="rId54"/>
    <p:sldId id="277" r:id="rId55"/>
    <p:sldId id="2724" r:id="rId56"/>
    <p:sldId id="2746" r:id="rId57"/>
    <p:sldId id="2728" r:id="rId58"/>
    <p:sldId id="2744" r:id="rId59"/>
    <p:sldId id="2738" r:id="rId60"/>
    <p:sldId id="2729" r:id="rId61"/>
    <p:sldId id="2721" r:id="rId62"/>
    <p:sldId id="265" r:id="rId63"/>
    <p:sldId id="594" r:id="rId64"/>
    <p:sldId id="263" r:id="rId65"/>
    <p:sldId id="266" r:id="rId6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sing Data to Measure Success and Accellerate Progress (Track 1)" id="{67B35963-7139-449A-B370-7CA29FBCC08A}">
          <p14:sldIdLst>
            <p14:sldId id="256"/>
            <p14:sldId id="293"/>
            <p14:sldId id="294"/>
            <p14:sldId id="304"/>
            <p14:sldId id="305"/>
            <p14:sldId id="523"/>
            <p14:sldId id="2755"/>
            <p14:sldId id="303"/>
            <p14:sldId id="2621"/>
            <p14:sldId id="295"/>
            <p14:sldId id="296"/>
            <p14:sldId id="297"/>
            <p14:sldId id="298"/>
            <p14:sldId id="289"/>
            <p14:sldId id="270"/>
            <p14:sldId id="271"/>
            <p14:sldId id="299"/>
            <p14:sldId id="273"/>
            <p14:sldId id="300"/>
            <p14:sldId id="301"/>
            <p14:sldId id="292"/>
            <p14:sldId id="2730"/>
            <p14:sldId id="2706"/>
            <p14:sldId id="2707"/>
            <p14:sldId id="2731"/>
            <p14:sldId id="2732"/>
            <p14:sldId id="2733"/>
            <p14:sldId id="2734"/>
            <p14:sldId id="2735"/>
            <p14:sldId id="2713"/>
            <p14:sldId id="2742"/>
            <p14:sldId id="2714"/>
            <p14:sldId id="2715"/>
            <p14:sldId id="2743"/>
            <p14:sldId id="2717"/>
            <p14:sldId id="2718"/>
            <p14:sldId id="2719"/>
            <p14:sldId id="2745"/>
            <p14:sldId id="2720"/>
            <p14:sldId id="2697"/>
            <p14:sldId id="2700"/>
            <p14:sldId id="2701"/>
            <p14:sldId id="2702"/>
            <p14:sldId id="262"/>
            <p14:sldId id="282"/>
            <p14:sldId id="284"/>
            <p14:sldId id="272"/>
            <p14:sldId id="279"/>
            <p14:sldId id="277"/>
            <p14:sldId id="2724"/>
            <p14:sldId id="2746"/>
            <p14:sldId id="2728"/>
            <p14:sldId id="2744"/>
            <p14:sldId id="2738"/>
            <p14:sldId id="2729"/>
            <p14:sldId id="2721"/>
            <p14:sldId id="265"/>
            <p14:sldId id="594"/>
            <p14:sldId id="263"/>
            <p14:sldId id="26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8BD004-76B6-C644-4672-00AC6285C810}" name="St. john, Tessa E - ETA CTR" initials="SjTEEC" userId="S::Stjohn.Tessa.E@dol.gov::d738c95b-375d-41a0-accc-e772d6882f7c" providerId="AD"/>
  <p188:author id="{DFDA650A-0948-508B-2331-D3471F888994}" name="Kelley, Maya - ETA" initials="KME" userId="S::Kelley.Maya@dol.gov::83ade065-5288-4493-8835-6389baaea1a6" providerId="AD"/>
  <p188:author id="{372BDA18-1438-23CC-1142-13F338A2398F}" name="Abdullah, Putri R - ETA" initials="PA" userId="S::Abdullah.Putri.R@dol.gov::35e0e26f-8c5c-4c0a-af4a-8d06c3ddfc58" providerId="AD"/>
  <p188:author id="{D40EBD48-637C-87B2-9FBF-B1591F2BC091}" name="Hefley, Kristen - ETA" initials="KH" userId="S::Hefley.Kristen@dol.gov::e18c141f-2e3e-4510-af0f-6a6ec04a9e59" providerId="AD"/>
  <p188:author id="{E0A3E459-4507-2EE6-17F4-29A9764BBB78}" name="Milstead, Kristen - ETA" initials="KM" userId="S::Milstead.Kristen@dol.gov::e18c141f-2e3e-4510-af0f-6a6ec04a9e59" providerId="AD"/>
  <p188:author id="{F0025F7C-BD9D-F1F6-D9F9-09780322C71C}" name="Kara Conroy" initials="KC" userId="S::kconroy_mathematica-mpr.com#ext#@msair.onmicrosoft.com::89d68ba0-986e-4004-a016-d1cc886ec676" providerId="AD"/>
  <p188:author id="{21A0E8AF-6549-C1CC-31FE-B549EC2CFA76}" name="Kristen Milstead" initials="KM" userId="11c34dde3da7ce67" providerId="Windows Live"/>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38905C"/>
    <a:srgbClr val="CC00CC"/>
    <a:srgbClr val="66FF99"/>
    <a:srgbClr val="BF11AE"/>
    <a:srgbClr val="FF9900"/>
    <a:srgbClr val="FF5050"/>
    <a:srgbClr val="17406D"/>
    <a:srgbClr val="009DD9"/>
    <a:srgbClr val="F5FA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3017F3-01C8-407D-9409-63763F5D9A42}" v="5" dt="2024-09-13T19:44:55.969"/>
    <p1510:client id="{2E326C32-8600-44A1-A19F-D72371DBF792}" v="1158" dt="2024-09-13T12:44:26.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09" autoAdjust="0"/>
    <p:restoredTop sz="90408" autoAdjust="0"/>
  </p:normalViewPr>
  <p:slideViewPr>
    <p:cSldViewPr snapToGrid="0">
      <p:cViewPr varScale="1">
        <p:scale>
          <a:sx n="74" d="100"/>
          <a:sy n="74" d="100"/>
        </p:scale>
        <p:origin x="946" y="77"/>
      </p:cViewPr>
      <p:guideLst>
        <p:guide orient="horz" pos="2160"/>
        <p:guide pos="3840"/>
      </p:guideLst>
    </p:cSldViewPr>
  </p:slideViewPr>
  <p:outlineViewPr>
    <p:cViewPr>
      <p:scale>
        <a:sx n="33" d="100"/>
        <a:sy n="33" d="100"/>
      </p:scale>
      <p:origin x="0" y="-29802"/>
    </p:cViewPr>
  </p:outlineViewPr>
  <p:notesTextViewPr>
    <p:cViewPr>
      <p:scale>
        <a:sx n="1" d="1"/>
        <a:sy n="1" d="1"/>
      </p:scale>
      <p:origin x="0" y="0"/>
    </p:cViewPr>
  </p:notesTextViewPr>
  <p:notesViewPr>
    <p:cSldViewPr snapToGrid="0">
      <p:cViewPr varScale="1">
        <p:scale>
          <a:sx n="68" d="100"/>
          <a:sy n="68" d="100"/>
        </p:scale>
        <p:origin x="3296" y="5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viewProps" Target="view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ssa St. John" userId="beca7614-e7a1-4246-96fd-856749c83885" providerId="ADAL" clId="{1E3017F3-01C8-407D-9409-63763F5D9A42}"/>
    <pc:docChg chg="addSld delSld modSld modSection">
      <pc:chgData name="Tessa St. John" userId="beca7614-e7a1-4246-96fd-856749c83885" providerId="ADAL" clId="{1E3017F3-01C8-407D-9409-63763F5D9A42}" dt="2024-09-13T19:43:06.045" v="106" actId="962"/>
      <pc:docMkLst>
        <pc:docMk/>
      </pc:docMkLst>
      <pc:sldChg chg="modNotesTx">
        <pc:chgData name="Tessa St. John" userId="beca7614-e7a1-4246-96fd-856749c83885" providerId="ADAL" clId="{1E3017F3-01C8-407D-9409-63763F5D9A42}" dt="2024-09-13T19:37:59.530" v="42" actId="20577"/>
        <pc:sldMkLst>
          <pc:docMk/>
          <pc:sldMk cId="241522609" sldId="262"/>
        </pc:sldMkLst>
      </pc:sldChg>
      <pc:sldChg chg="modSp mod">
        <pc:chgData name="Tessa St. John" userId="beca7614-e7a1-4246-96fd-856749c83885" providerId="ADAL" clId="{1E3017F3-01C8-407D-9409-63763F5D9A42}" dt="2024-09-13T19:42:46.479" v="102" actId="13244"/>
        <pc:sldMkLst>
          <pc:docMk/>
          <pc:sldMk cId="4146913021" sldId="263"/>
        </pc:sldMkLst>
        <pc:spChg chg="ord">
          <ac:chgData name="Tessa St. John" userId="beca7614-e7a1-4246-96fd-856749c83885" providerId="ADAL" clId="{1E3017F3-01C8-407D-9409-63763F5D9A42}" dt="2024-09-13T19:42:46.479" v="102" actId="13244"/>
          <ac:spMkLst>
            <pc:docMk/>
            <pc:sldMk cId="4146913021" sldId="263"/>
            <ac:spMk id="8" creationId="{9AFA894D-391C-4A69-AFCD-CCE20A773079}"/>
          </ac:spMkLst>
        </pc:spChg>
      </pc:sldChg>
      <pc:sldChg chg="modSp mod">
        <pc:chgData name="Tessa St. John" userId="beca7614-e7a1-4246-96fd-856749c83885" providerId="ADAL" clId="{1E3017F3-01C8-407D-9409-63763F5D9A42}" dt="2024-09-13T19:43:06.045" v="106" actId="962"/>
        <pc:sldMkLst>
          <pc:docMk/>
          <pc:sldMk cId="4257016953" sldId="266"/>
        </pc:sldMkLst>
        <pc:spChg chg="ord">
          <ac:chgData name="Tessa St. John" userId="beca7614-e7a1-4246-96fd-856749c83885" providerId="ADAL" clId="{1E3017F3-01C8-407D-9409-63763F5D9A42}" dt="2024-09-13T19:42:57.088" v="103" actId="13244"/>
          <ac:spMkLst>
            <pc:docMk/>
            <pc:sldMk cId="4257016953" sldId="266"/>
            <ac:spMk id="2" creationId="{00414EDD-AD7F-ED28-AD35-2A236BC79026}"/>
          </ac:spMkLst>
        </pc:spChg>
        <pc:spChg chg="ord">
          <ac:chgData name="Tessa St. John" userId="beca7614-e7a1-4246-96fd-856749c83885" providerId="ADAL" clId="{1E3017F3-01C8-407D-9409-63763F5D9A42}" dt="2024-09-13T19:43:02.480" v="104" actId="13244"/>
          <ac:spMkLst>
            <pc:docMk/>
            <pc:sldMk cId="4257016953" sldId="266"/>
            <ac:spMk id="4" creationId="{745C9E12-6297-4746-8E01-120AB6C5704B}"/>
          </ac:spMkLst>
        </pc:spChg>
        <pc:picChg chg="mod ord">
          <ac:chgData name="Tessa St. John" userId="beca7614-e7a1-4246-96fd-856749c83885" providerId="ADAL" clId="{1E3017F3-01C8-407D-9409-63763F5D9A42}" dt="2024-09-13T19:43:06.045" v="106" actId="962"/>
          <ac:picMkLst>
            <pc:docMk/>
            <pc:sldMk cId="4257016953" sldId="266"/>
            <ac:picMk id="9" creationId="{1DDEE7F3-F37E-EEC9-239A-12B64298DDF0}"/>
          </ac:picMkLst>
        </pc:picChg>
      </pc:sldChg>
      <pc:sldChg chg="modNotesTx">
        <pc:chgData name="Tessa St. John" userId="beca7614-e7a1-4246-96fd-856749c83885" providerId="ADAL" clId="{1E3017F3-01C8-407D-9409-63763F5D9A42}" dt="2024-09-13T19:38:31.533" v="53" actId="20577"/>
        <pc:sldMkLst>
          <pc:docMk/>
          <pc:sldMk cId="465507412" sldId="272"/>
        </pc:sldMkLst>
      </pc:sldChg>
      <pc:sldChg chg="modNotesTx">
        <pc:chgData name="Tessa St. John" userId="beca7614-e7a1-4246-96fd-856749c83885" providerId="ADAL" clId="{1E3017F3-01C8-407D-9409-63763F5D9A42}" dt="2024-09-13T19:38:41.880" v="57" actId="20577"/>
        <pc:sldMkLst>
          <pc:docMk/>
          <pc:sldMk cId="2229274650" sldId="277"/>
        </pc:sldMkLst>
      </pc:sldChg>
      <pc:sldChg chg="modNotesTx">
        <pc:chgData name="Tessa St. John" userId="beca7614-e7a1-4246-96fd-856749c83885" providerId="ADAL" clId="{1E3017F3-01C8-407D-9409-63763F5D9A42}" dt="2024-09-13T19:38:35.526" v="54" actId="20577"/>
        <pc:sldMkLst>
          <pc:docMk/>
          <pc:sldMk cId="2866454610" sldId="279"/>
        </pc:sldMkLst>
      </pc:sldChg>
      <pc:sldChg chg="del">
        <pc:chgData name="Tessa St. John" userId="beca7614-e7a1-4246-96fd-856749c83885" providerId="ADAL" clId="{1E3017F3-01C8-407D-9409-63763F5D9A42}" dt="2024-09-13T19:38:05.448" v="43" actId="2696"/>
        <pc:sldMkLst>
          <pc:docMk/>
          <pc:sldMk cId="1622544918" sldId="281"/>
        </pc:sldMkLst>
      </pc:sldChg>
      <pc:sldChg chg="modNotesTx">
        <pc:chgData name="Tessa St. John" userId="beca7614-e7a1-4246-96fd-856749c83885" providerId="ADAL" clId="{1E3017F3-01C8-407D-9409-63763F5D9A42}" dt="2024-09-13T19:38:17.994" v="46" actId="20577"/>
        <pc:sldMkLst>
          <pc:docMk/>
          <pc:sldMk cId="2117100177" sldId="282"/>
        </pc:sldMkLst>
      </pc:sldChg>
      <pc:sldChg chg="del">
        <pc:chgData name="Tessa St. John" userId="beca7614-e7a1-4246-96fd-856749c83885" providerId="ADAL" clId="{1E3017F3-01C8-407D-9409-63763F5D9A42}" dt="2024-09-13T19:38:21.620" v="47" actId="2696"/>
        <pc:sldMkLst>
          <pc:docMk/>
          <pc:sldMk cId="3343189825" sldId="283"/>
        </pc:sldMkLst>
      </pc:sldChg>
      <pc:sldChg chg="modSp mod modNotesTx">
        <pc:chgData name="Tessa St. John" userId="beca7614-e7a1-4246-96fd-856749c83885" providerId="ADAL" clId="{1E3017F3-01C8-407D-9409-63763F5D9A42}" dt="2024-09-13T19:42:23.608" v="98" actId="13244"/>
        <pc:sldMkLst>
          <pc:docMk/>
          <pc:sldMk cId="2592736544" sldId="284"/>
        </pc:sldMkLst>
        <pc:spChg chg="ord">
          <ac:chgData name="Tessa St. John" userId="beca7614-e7a1-4246-96fd-856749c83885" providerId="ADAL" clId="{1E3017F3-01C8-407D-9409-63763F5D9A42}" dt="2024-09-13T19:42:23.608" v="98" actId="13244"/>
          <ac:spMkLst>
            <pc:docMk/>
            <pc:sldMk cId="2592736544" sldId="284"/>
            <ac:spMk id="6" creationId="{87717553-0D6F-C826-B532-EEE59FA314F6}"/>
          </ac:spMkLst>
        </pc:spChg>
      </pc:sldChg>
      <pc:sldChg chg="modSp mod">
        <pc:chgData name="Tessa St. John" userId="beca7614-e7a1-4246-96fd-856749c83885" providerId="ADAL" clId="{1E3017F3-01C8-407D-9409-63763F5D9A42}" dt="2024-09-13T19:41:34.102" v="89" actId="13244"/>
        <pc:sldMkLst>
          <pc:docMk/>
          <pc:sldMk cId="615555557" sldId="293"/>
        </pc:sldMkLst>
        <pc:spChg chg="ord">
          <ac:chgData name="Tessa St. John" userId="beca7614-e7a1-4246-96fd-856749c83885" providerId="ADAL" clId="{1E3017F3-01C8-407D-9409-63763F5D9A42}" dt="2024-09-13T19:40:56.533" v="82" actId="13244"/>
          <ac:spMkLst>
            <pc:docMk/>
            <pc:sldMk cId="615555557" sldId="293"/>
            <ac:spMk id="4" creationId="{9BA31305-402F-4635-99B1-AF52FECFE5A3}"/>
          </ac:spMkLst>
        </pc:spChg>
        <pc:picChg chg="mod ord">
          <ac:chgData name="Tessa St. John" userId="beca7614-e7a1-4246-96fd-856749c83885" providerId="ADAL" clId="{1E3017F3-01C8-407D-9409-63763F5D9A42}" dt="2024-09-13T19:41:26.316" v="87" actId="962"/>
          <ac:picMkLst>
            <pc:docMk/>
            <pc:sldMk cId="615555557" sldId="293"/>
            <ac:picMk id="7" creationId="{5E7ED177-BCD7-AF95-2F2C-C0C1398C5745}"/>
          </ac:picMkLst>
        </pc:picChg>
        <pc:picChg chg="ord">
          <ac:chgData name="Tessa St. John" userId="beca7614-e7a1-4246-96fd-856749c83885" providerId="ADAL" clId="{1E3017F3-01C8-407D-9409-63763F5D9A42}" dt="2024-09-13T19:41:31.356" v="88" actId="13244"/>
          <ac:picMkLst>
            <pc:docMk/>
            <pc:sldMk cId="615555557" sldId="293"/>
            <ac:picMk id="8" creationId="{C1381210-AE6C-0691-067F-8552D7BB2BCB}"/>
          </ac:picMkLst>
        </pc:picChg>
        <pc:picChg chg="ord">
          <ac:chgData name="Tessa St. John" userId="beca7614-e7a1-4246-96fd-856749c83885" providerId="ADAL" clId="{1E3017F3-01C8-407D-9409-63763F5D9A42}" dt="2024-09-13T19:41:34.102" v="89" actId="13244"/>
          <ac:picMkLst>
            <pc:docMk/>
            <pc:sldMk cId="615555557" sldId="293"/>
            <ac:picMk id="16" creationId="{3F6F3D05-0FB6-D340-9173-B98C41CCD837}"/>
          </ac:picMkLst>
        </pc:picChg>
      </pc:sldChg>
      <pc:sldChg chg="modNotesTx">
        <pc:chgData name="Tessa St. John" userId="beca7614-e7a1-4246-96fd-856749c83885" providerId="ADAL" clId="{1E3017F3-01C8-407D-9409-63763F5D9A42}" dt="2024-09-13T19:35:58.713" v="4" actId="20577"/>
        <pc:sldMkLst>
          <pc:docMk/>
          <pc:sldMk cId="3528220351" sldId="523"/>
        </pc:sldMkLst>
      </pc:sldChg>
      <pc:sldChg chg="modSp mod modNotesTx">
        <pc:chgData name="Tessa St. John" userId="beca7614-e7a1-4246-96fd-856749c83885" providerId="ADAL" clId="{1E3017F3-01C8-407D-9409-63763F5D9A42}" dt="2024-09-13T19:42:38.861" v="101" actId="13244"/>
        <pc:sldMkLst>
          <pc:docMk/>
          <pc:sldMk cId="1640595100" sldId="594"/>
        </pc:sldMkLst>
        <pc:spChg chg="ord">
          <ac:chgData name="Tessa St. John" userId="beca7614-e7a1-4246-96fd-856749c83885" providerId="ADAL" clId="{1E3017F3-01C8-407D-9409-63763F5D9A42}" dt="2024-09-13T19:42:38.861" v="101" actId="13244"/>
          <ac:spMkLst>
            <pc:docMk/>
            <pc:sldMk cId="1640595100" sldId="594"/>
            <ac:spMk id="4" creationId="{C671638B-9DE5-1144-802C-C25BF1EC5FB3}"/>
          </ac:spMkLst>
        </pc:spChg>
        <pc:spChg chg="mod">
          <ac:chgData name="Tessa St. John" userId="beca7614-e7a1-4246-96fd-856749c83885" providerId="ADAL" clId="{1E3017F3-01C8-407D-9409-63763F5D9A42}" dt="2024-09-13T19:40:22.178" v="81" actId="6549"/>
          <ac:spMkLst>
            <pc:docMk/>
            <pc:sldMk cId="1640595100" sldId="594"/>
            <ac:spMk id="5" creationId="{1DDC5CB1-5F33-B3FF-5F0C-E6B863F8AA39}"/>
          </ac:spMkLst>
        </pc:spChg>
      </pc:sldChg>
      <pc:sldChg chg="modNotesTx">
        <pc:chgData name="Tessa St. John" userId="beca7614-e7a1-4246-96fd-856749c83885" providerId="ADAL" clId="{1E3017F3-01C8-407D-9409-63763F5D9A42}" dt="2024-09-13T19:36:05.614" v="5" actId="20577"/>
        <pc:sldMkLst>
          <pc:docMk/>
          <pc:sldMk cId="948894468" sldId="2621"/>
        </pc:sldMkLst>
      </pc:sldChg>
      <pc:sldChg chg="modNotesTx">
        <pc:chgData name="Tessa St. John" userId="beca7614-e7a1-4246-96fd-856749c83885" providerId="ADAL" clId="{1E3017F3-01C8-407D-9409-63763F5D9A42}" dt="2024-09-13T19:37:34.096" v="31" actId="20577"/>
        <pc:sldMkLst>
          <pc:docMk/>
          <pc:sldMk cId="1145784400" sldId="2697"/>
        </pc:sldMkLst>
      </pc:sldChg>
      <pc:sldChg chg="modNotesTx">
        <pc:chgData name="Tessa St. John" userId="beca7614-e7a1-4246-96fd-856749c83885" providerId="ADAL" clId="{1E3017F3-01C8-407D-9409-63763F5D9A42}" dt="2024-09-13T19:37:40.173" v="34" actId="20577"/>
        <pc:sldMkLst>
          <pc:docMk/>
          <pc:sldMk cId="2253755385" sldId="2700"/>
        </pc:sldMkLst>
      </pc:sldChg>
      <pc:sldChg chg="modSp mod modNotesTx">
        <pc:chgData name="Tessa St. John" userId="beca7614-e7a1-4246-96fd-856749c83885" providerId="ADAL" clId="{1E3017F3-01C8-407D-9409-63763F5D9A42}" dt="2024-09-13T19:42:16.545" v="97" actId="13244"/>
        <pc:sldMkLst>
          <pc:docMk/>
          <pc:sldMk cId="3946442195" sldId="2701"/>
        </pc:sldMkLst>
        <pc:spChg chg="ord">
          <ac:chgData name="Tessa St. John" userId="beca7614-e7a1-4246-96fd-856749c83885" providerId="ADAL" clId="{1E3017F3-01C8-407D-9409-63763F5D9A42}" dt="2024-09-13T19:42:13.661" v="96" actId="13244"/>
          <ac:spMkLst>
            <pc:docMk/>
            <pc:sldMk cId="3946442195" sldId="2701"/>
            <ac:spMk id="5" creationId="{4EE5B0DF-78ED-4AC8-BDC9-B8FAE0B4339B}"/>
          </ac:spMkLst>
        </pc:spChg>
        <pc:spChg chg="ord">
          <ac:chgData name="Tessa St. John" userId="beca7614-e7a1-4246-96fd-856749c83885" providerId="ADAL" clId="{1E3017F3-01C8-407D-9409-63763F5D9A42}" dt="2024-09-13T19:42:16.545" v="97" actId="13244"/>
          <ac:spMkLst>
            <pc:docMk/>
            <pc:sldMk cId="3946442195" sldId="2701"/>
            <ac:spMk id="13" creationId="{A0AFA0BF-BAEC-1D61-245C-0CB1DE26BDD0}"/>
          </ac:spMkLst>
        </pc:spChg>
        <pc:spChg chg="ord">
          <ac:chgData name="Tessa St. John" userId="beca7614-e7a1-4246-96fd-856749c83885" providerId="ADAL" clId="{1E3017F3-01C8-407D-9409-63763F5D9A42}" dt="2024-09-13T19:42:12.322" v="95" actId="13244"/>
          <ac:spMkLst>
            <pc:docMk/>
            <pc:sldMk cId="3946442195" sldId="2701"/>
            <ac:spMk id="23" creationId="{1257234D-2355-7085-9144-A8201327EEAF}"/>
          </ac:spMkLst>
        </pc:spChg>
      </pc:sldChg>
      <pc:sldChg chg="modNotesTx">
        <pc:chgData name="Tessa St. John" userId="beca7614-e7a1-4246-96fd-856749c83885" providerId="ADAL" clId="{1E3017F3-01C8-407D-9409-63763F5D9A42}" dt="2024-09-13T19:37:52.428" v="39" actId="20577"/>
        <pc:sldMkLst>
          <pc:docMk/>
          <pc:sldMk cId="3455988933" sldId="2702"/>
        </pc:sldMkLst>
      </pc:sldChg>
      <pc:sldChg chg="modNotesTx">
        <pc:chgData name="Tessa St. John" userId="beca7614-e7a1-4246-96fd-856749c83885" providerId="ADAL" clId="{1E3017F3-01C8-407D-9409-63763F5D9A42}" dt="2024-09-13T19:36:25.441" v="8" actId="20577"/>
        <pc:sldMkLst>
          <pc:docMk/>
          <pc:sldMk cId="3669697988" sldId="2706"/>
        </pc:sldMkLst>
      </pc:sldChg>
      <pc:sldChg chg="modNotesTx">
        <pc:chgData name="Tessa St. John" userId="beca7614-e7a1-4246-96fd-856749c83885" providerId="ADAL" clId="{1E3017F3-01C8-407D-9409-63763F5D9A42}" dt="2024-09-13T19:36:31.303" v="11" actId="20577"/>
        <pc:sldMkLst>
          <pc:docMk/>
          <pc:sldMk cId="3732966246" sldId="2707"/>
        </pc:sldMkLst>
      </pc:sldChg>
      <pc:sldChg chg="modNotesTx">
        <pc:chgData name="Tessa St. John" userId="beca7614-e7a1-4246-96fd-856749c83885" providerId="ADAL" clId="{1E3017F3-01C8-407D-9409-63763F5D9A42}" dt="2024-09-13T19:37:01.009" v="19" actId="20577"/>
        <pc:sldMkLst>
          <pc:docMk/>
          <pc:sldMk cId="2308047690" sldId="2715"/>
        </pc:sldMkLst>
      </pc:sldChg>
      <pc:sldChg chg="modNotesTx">
        <pc:chgData name="Tessa St. John" userId="beca7614-e7a1-4246-96fd-856749c83885" providerId="ADAL" clId="{1E3017F3-01C8-407D-9409-63763F5D9A42}" dt="2024-09-13T19:37:09.024" v="21" actId="20577"/>
        <pc:sldMkLst>
          <pc:docMk/>
          <pc:sldMk cId="3508555006" sldId="2717"/>
        </pc:sldMkLst>
      </pc:sldChg>
      <pc:sldChg chg="modNotesTx">
        <pc:chgData name="Tessa St. John" userId="beca7614-e7a1-4246-96fd-856749c83885" providerId="ADAL" clId="{1E3017F3-01C8-407D-9409-63763F5D9A42}" dt="2024-09-13T19:37:13.576" v="23" actId="20577"/>
        <pc:sldMkLst>
          <pc:docMk/>
          <pc:sldMk cId="3516908792" sldId="2718"/>
        </pc:sldMkLst>
      </pc:sldChg>
      <pc:sldChg chg="modNotesTx">
        <pc:chgData name="Tessa St. John" userId="beca7614-e7a1-4246-96fd-856749c83885" providerId="ADAL" clId="{1E3017F3-01C8-407D-9409-63763F5D9A42}" dt="2024-09-13T19:37:19.712" v="25" actId="20577"/>
        <pc:sldMkLst>
          <pc:docMk/>
          <pc:sldMk cId="1830715931" sldId="2719"/>
        </pc:sldMkLst>
      </pc:sldChg>
      <pc:sldChg chg="modNotesTx">
        <pc:chgData name="Tessa St. John" userId="beca7614-e7a1-4246-96fd-856749c83885" providerId="ADAL" clId="{1E3017F3-01C8-407D-9409-63763F5D9A42}" dt="2024-09-13T19:37:31.329" v="30" actId="20577"/>
        <pc:sldMkLst>
          <pc:docMk/>
          <pc:sldMk cId="2292980331" sldId="2720"/>
        </pc:sldMkLst>
      </pc:sldChg>
      <pc:sldChg chg="modNotesTx">
        <pc:chgData name="Tessa St. John" userId="beca7614-e7a1-4246-96fd-856749c83885" providerId="ADAL" clId="{1E3017F3-01C8-407D-9409-63763F5D9A42}" dt="2024-09-13T19:39:17.677" v="76" actId="20577"/>
        <pc:sldMkLst>
          <pc:docMk/>
          <pc:sldMk cId="3902284539" sldId="2721"/>
        </pc:sldMkLst>
      </pc:sldChg>
      <pc:sldChg chg="modNotesTx">
        <pc:chgData name="Tessa St. John" userId="beca7614-e7a1-4246-96fd-856749c83885" providerId="ADAL" clId="{1E3017F3-01C8-407D-9409-63763F5D9A42}" dt="2024-09-13T19:38:52.827" v="61" actId="20577"/>
        <pc:sldMkLst>
          <pc:docMk/>
          <pc:sldMk cId="2255143302" sldId="2728"/>
        </pc:sldMkLst>
      </pc:sldChg>
      <pc:sldChg chg="modNotesTx">
        <pc:chgData name="Tessa St. John" userId="beca7614-e7a1-4246-96fd-856749c83885" providerId="ADAL" clId="{1E3017F3-01C8-407D-9409-63763F5D9A42}" dt="2024-09-13T19:36:35.023" v="12" actId="20577"/>
        <pc:sldMkLst>
          <pc:docMk/>
          <pc:sldMk cId="2872322109" sldId="2731"/>
        </pc:sldMkLst>
      </pc:sldChg>
      <pc:sldChg chg="modNotesTx">
        <pc:chgData name="Tessa St. John" userId="beca7614-e7a1-4246-96fd-856749c83885" providerId="ADAL" clId="{1E3017F3-01C8-407D-9409-63763F5D9A42}" dt="2024-09-13T19:36:42.126" v="15" actId="20577"/>
        <pc:sldMkLst>
          <pc:docMk/>
          <pc:sldMk cId="2836488138" sldId="2732"/>
        </pc:sldMkLst>
      </pc:sldChg>
      <pc:sldChg chg="modSp mod">
        <pc:chgData name="Tessa St. John" userId="beca7614-e7a1-4246-96fd-856749c83885" providerId="ADAL" clId="{1E3017F3-01C8-407D-9409-63763F5D9A42}" dt="2024-09-13T19:41:48.321" v="91" actId="962"/>
        <pc:sldMkLst>
          <pc:docMk/>
          <pc:sldMk cId="4129421893" sldId="2733"/>
        </pc:sldMkLst>
        <pc:picChg chg="mod ord">
          <ac:chgData name="Tessa St. John" userId="beca7614-e7a1-4246-96fd-856749c83885" providerId="ADAL" clId="{1E3017F3-01C8-407D-9409-63763F5D9A42}" dt="2024-09-13T19:41:48.321" v="91" actId="962"/>
          <ac:picMkLst>
            <pc:docMk/>
            <pc:sldMk cId="4129421893" sldId="2733"/>
            <ac:picMk id="10" creationId="{EEF3EB78-8211-A213-C04B-95219496AB6D}"/>
          </ac:picMkLst>
        </pc:picChg>
      </pc:sldChg>
      <pc:sldChg chg="modSp mod">
        <pc:chgData name="Tessa St. John" userId="beca7614-e7a1-4246-96fd-856749c83885" providerId="ADAL" clId="{1E3017F3-01C8-407D-9409-63763F5D9A42}" dt="2024-09-13T19:41:56.920" v="93" actId="13244"/>
        <pc:sldMkLst>
          <pc:docMk/>
          <pc:sldMk cId="1170966783" sldId="2734"/>
        </pc:sldMkLst>
        <pc:spChg chg="ord">
          <ac:chgData name="Tessa St. John" userId="beca7614-e7a1-4246-96fd-856749c83885" providerId="ADAL" clId="{1E3017F3-01C8-407D-9409-63763F5D9A42}" dt="2024-09-13T19:41:55.694" v="92" actId="13244"/>
          <ac:spMkLst>
            <pc:docMk/>
            <pc:sldMk cId="1170966783" sldId="2734"/>
            <ac:spMk id="5" creationId="{F8D034C1-A063-C169-FDCA-5E016AB45CFD}"/>
          </ac:spMkLst>
        </pc:spChg>
        <pc:picChg chg="ord">
          <ac:chgData name="Tessa St. John" userId="beca7614-e7a1-4246-96fd-856749c83885" providerId="ADAL" clId="{1E3017F3-01C8-407D-9409-63763F5D9A42}" dt="2024-09-13T19:41:56.920" v="93" actId="13244"/>
          <ac:picMkLst>
            <pc:docMk/>
            <pc:sldMk cId="1170966783" sldId="2734"/>
            <ac:picMk id="8" creationId="{BCD782CB-16A2-3691-50A8-D0B50290A9FE}"/>
          </ac:picMkLst>
        </pc:picChg>
      </pc:sldChg>
      <pc:sldChg chg="modSp mod modNotesTx">
        <pc:chgData name="Tessa St. John" userId="beca7614-e7a1-4246-96fd-856749c83885" providerId="ADAL" clId="{1E3017F3-01C8-407D-9409-63763F5D9A42}" dt="2024-09-13T19:42:05.963" v="94" actId="13244"/>
        <pc:sldMkLst>
          <pc:docMk/>
          <pc:sldMk cId="986588382" sldId="2735"/>
        </pc:sldMkLst>
        <pc:spChg chg="ord">
          <ac:chgData name="Tessa St. John" userId="beca7614-e7a1-4246-96fd-856749c83885" providerId="ADAL" clId="{1E3017F3-01C8-407D-9409-63763F5D9A42}" dt="2024-09-13T19:42:05.963" v="94" actId="13244"/>
          <ac:spMkLst>
            <pc:docMk/>
            <pc:sldMk cId="986588382" sldId="2735"/>
            <ac:spMk id="5" creationId="{4113F25D-B480-ADBA-1344-9C73DD94DA66}"/>
          </ac:spMkLst>
        </pc:spChg>
      </pc:sldChg>
      <pc:sldChg chg="modSp mod modNotesTx">
        <pc:chgData name="Tessa St. John" userId="beca7614-e7a1-4246-96fd-856749c83885" providerId="ADAL" clId="{1E3017F3-01C8-407D-9409-63763F5D9A42}" dt="2024-09-13T19:42:31.089" v="100" actId="13244"/>
        <pc:sldMkLst>
          <pc:docMk/>
          <pc:sldMk cId="3009532909" sldId="2744"/>
        </pc:sldMkLst>
        <pc:spChg chg="ord">
          <ac:chgData name="Tessa St. John" userId="beca7614-e7a1-4246-96fd-856749c83885" providerId="ADAL" clId="{1E3017F3-01C8-407D-9409-63763F5D9A42}" dt="2024-09-13T19:42:29.497" v="99" actId="13244"/>
          <ac:spMkLst>
            <pc:docMk/>
            <pc:sldMk cId="3009532909" sldId="2744"/>
            <ac:spMk id="2" creationId="{BEA51C04-B04B-E172-307B-236783198B2B}"/>
          </ac:spMkLst>
        </pc:spChg>
        <pc:spChg chg="ord">
          <ac:chgData name="Tessa St. John" userId="beca7614-e7a1-4246-96fd-856749c83885" providerId="ADAL" clId="{1E3017F3-01C8-407D-9409-63763F5D9A42}" dt="2024-09-13T19:42:31.089" v="100" actId="13244"/>
          <ac:spMkLst>
            <pc:docMk/>
            <pc:sldMk cId="3009532909" sldId="2744"/>
            <ac:spMk id="5" creationId="{52902F64-2707-15D3-94E5-EBE0B3084E34}"/>
          </ac:spMkLst>
        </pc:spChg>
      </pc:sldChg>
      <pc:sldChg chg="modNotesTx">
        <pc:chgData name="Tessa St. John" userId="beca7614-e7a1-4246-96fd-856749c83885" providerId="ADAL" clId="{1E3017F3-01C8-407D-9409-63763F5D9A42}" dt="2024-09-13T19:37:25.069" v="27" actId="20577"/>
        <pc:sldMkLst>
          <pc:docMk/>
          <pc:sldMk cId="2742458719" sldId="2745"/>
        </pc:sldMkLst>
      </pc:sldChg>
      <pc:sldChg chg="modNotesTx">
        <pc:chgData name="Tessa St. John" userId="beca7614-e7a1-4246-96fd-856749c83885" providerId="ADAL" clId="{1E3017F3-01C8-407D-9409-63763F5D9A42}" dt="2024-09-13T19:38:50.705" v="60" actId="20577"/>
        <pc:sldMkLst>
          <pc:docMk/>
          <pc:sldMk cId="2667192251" sldId="2746"/>
        </pc:sldMkLst>
      </pc:sldChg>
      <pc:sldChg chg="add">
        <pc:chgData name="Tessa St. John" userId="beca7614-e7a1-4246-96fd-856749c83885" providerId="ADAL" clId="{1E3017F3-01C8-407D-9409-63763F5D9A42}" dt="2024-09-13T19:35:17.065" v="0"/>
        <pc:sldMkLst>
          <pc:docMk/>
          <pc:sldMk cId="2624198003" sldId="2755"/>
        </pc:sldMkLst>
      </pc:sldChg>
    </pc:docChg>
  </pc:docChgLst>
  <pc:docChgLst>
    <pc:chgData name="Pirtle, Jennifer" userId="b3c1effa-7e06-448b-a85f-cbbf2d2e2920" providerId="ADAL" clId="{5D35AF64-E763-41D0-B6AD-775C295D04E8}"/>
    <pc:docChg chg="modSld">
      <pc:chgData name="Pirtle, Jennifer" userId="b3c1effa-7e06-448b-a85f-cbbf2d2e2920" providerId="ADAL" clId="{5D35AF64-E763-41D0-B6AD-775C295D04E8}" dt="2024-08-30T14:20:34.887" v="1" actId="403"/>
      <pc:docMkLst>
        <pc:docMk/>
      </pc:docMkLst>
      <pc:sldChg chg="modSp mod">
        <pc:chgData name="Pirtle, Jennifer" userId="b3c1effa-7e06-448b-a85f-cbbf2d2e2920" providerId="ADAL" clId="{5D35AF64-E763-41D0-B6AD-775C295D04E8}" dt="2024-08-30T14:20:34.887" v="1" actId="403"/>
        <pc:sldMkLst>
          <pc:docMk/>
          <pc:sldMk cId="948894468" sldId="2621"/>
        </pc:sldMkLst>
        <pc:graphicFrameChg chg="modGraphic">
          <ac:chgData name="Pirtle, Jennifer" userId="b3c1effa-7e06-448b-a85f-cbbf2d2e2920" providerId="ADAL" clId="{5D35AF64-E763-41D0-B6AD-775C295D04E8}" dt="2024-08-30T14:20:34.887" v="1" actId="403"/>
          <ac:graphicFrameMkLst>
            <pc:docMk/>
            <pc:sldMk cId="948894468" sldId="2621"/>
            <ac:graphicFrameMk id="31" creationId="{A4974483-01F1-5728-2345-2A356CC3710D}"/>
          </ac:graphicFrameMkLst>
        </pc:graphicFrameChg>
      </pc:sldChg>
    </pc:docChg>
  </pc:docChgLst>
  <pc:docChgLst>
    <pc:chgData name="Tessa St. John" userId="beca7614-e7a1-4246-96fd-856749c83885" providerId="ADAL" clId="{93F483CA-131F-4990-BB98-A985A19C86F4}"/>
    <pc:docChg chg="custSel addSld delSld modSld modSection">
      <pc:chgData name="Tessa St. John" userId="beca7614-e7a1-4246-96fd-856749c83885" providerId="ADAL" clId="{93F483CA-131F-4990-BB98-A985A19C86F4}" dt="2024-09-12T20:46:50.129" v="10" actId="14100"/>
      <pc:docMkLst>
        <pc:docMk/>
      </pc:docMkLst>
      <pc:sldChg chg="delSp modSp mod">
        <pc:chgData name="Tessa St. John" userId="beca7614-e7a1-4246-96fd-856749c83885" providerId="ADAL" clId="{93F483CA-131F-4990-BB98-A985A19C86F4}" dt="2024-09-12T20:46:50.129" v="10" actId="14100"/>
        <pc:sldMkLst>
          <pc:docMk/>
          <pc:sldMk cId="3528220351" sldId="523"/>
        </pc:sldMkLst>
        <pc:spChg chg="mod">
          <ac:chgData name="Tessa St. John" userId="beca7614-e7a1-4246-96fd-856749c83885" providerId="ADAL" clId="{93F483CA-131F-4990-BB98-A985A19C86F4}" dt="2024-09-12T20:46:50.129" v="10" actId="14100"/>
          <ac:spMkLst>
            <pc:docMk/>
            <pc:sldMk cId="3528220351" sldId="523"/>
            <ac:spMk id="3" creationId="{ED32943C-70AE-E419-948C-CD825FE52568}"/>
          </ac:spMkLst>
        </pc:spChg>
        <pc:spChg chg="del">
          <ac:chgData name="Tessa St. John" userId="beca7614-e7a1-4246-96fd-856749c83885" providerId="ADAL" clId="{93F483CA-131F-4990-BB98-A985A19C86F4}" dt="2024-09-12T20:46:44.771" v="9" actId="478"/>
          <ac:spMkLst>
            <pc:docMk/>
            <pc:sldMk cId="3528220351" sldId="523"/>
            <ac:spMk id="8" creationId="{3849C984-A1F4-D9AA-EBAF-53D0852E20EA}"/>
          </ac:spMkLst>
        </pc:spChg>
        <pc:picChg chg="del">
          <ac:chgData name="Tessa St. John" userId="beca7614-e7a1-4246-96fd-856749c83885" providerId="ADAL" clId="{93F483CA-131F-4990-BB98-A985A19C86F4}" dt="2024-09-12T20:46:42.943" v="8" actId="478"/>
          <ac:picMkLst>
            <pc:docMk/>
            <pc:sldMk cId="3528220351" sldId="523"/>
            <ac:picMk id="7" creationId="{D2DF1C59-9C4E-35C6-160A-28C3271E43F1}"/>
          </ac:picMkLst>
        </pc:picChg>
      </pc:sldChg>
      <pc:sldChg chg="delSp modSp new del mod">
        <pc:chgData name="Tessa St. John" userId="beca7614-e7a1-4246-96fd-856749c83885" providerId="ADAL" clId="{93F483CA-131F-4990-BB98-A985A19C86F4}" dt="2024-09-12T20:46:33.832" v="7" actId="2696"/>
        <pc:sldMkLst>
          <pc:docMk/>
          <pc:sldMk cId="1060554184" sldId="2747"/>
        </pc:sldMkLst>
        <pc:spChg chg="mod">
          <ac:chgData name="Tessa St. John" userId="beca7614-e7a1-4246-96fd-856749c83885" providerId="ADAL" clId="{93F483CA-131F-4990-BB98-A985A19C86F4}" dt="2024-09-12T20:45:32.095" v="5" actId="2711"/>
          <ac:spMkLst>
            <pc:docMk/>
            <pc:sldMk cId="1060554184" sldId="2747"/>
            <ac:spMk id="2" creationId="{D94AF80D-BFB9-47D2-79B3-5DEA1E2AEDA5}"/>
          </ac:spMkLst>
        </pc:spChg>
        <pc:spChg chg="del">
          <ac:chgData name="Tessa St. John" userId="beca7614-e7a1-4246-96fd-856749c83885" providerId="ADAL" clId="{93F483CA-131F-4990-BB98-A985A19C86F4}" dt="2024-09-12T20:45:41.434" v="6" actId="478"/>
          <ac:spMkLst>
            <pc:docMk/>
            <pc:sldMk cId="1060554184" sldId="2747"/>
            <ac:spMk id="4" creationId="{EAD8F312-B0CA-265F-940A-301CEF06320F}"/>
          </ac:spMkLst>
        </pc:spChg>
      </pc:sldChg>
    </pc:docChg>
  </pc:docChgLst>
  <pc:docChgLst>
    <pc:chgData name="Pirtle, Jennifer" userId="b3c1effa-7e06-448b-a85f-cbbf2d2e2920" providerId="ADAL" clId="{2E326C32-8600-44A1-A19F-D72371DBF792}"/>
    <pc:docChg chg="undo custSel delSld modSld modSection">
      <pc:chgData name="Pirtle, Jennifer" userId="b3c1effa-7e06-448b-a85f-cbbf2d2e2920" providerId="ADAL" clId="{2E326C32-8600-44A1-A19F-D72371DBF792}" dt="2024-09-13T12:46:57.169" v="2270" actId="962"/>
      <pc:docMkLst>
        <pc:docMk/>
      </pc:docMkLst>
      <pc:sldChg chg="modSp mod">
        <pc:chgData name="Pirtle, Jennifer" userId="b3c1effa-7e06-448b-a85f-cbbf2d2e2920" providerId="ADAL" clId="{2E326C32-8600-44A1-A19F-D72371DBF792}" dt="2024-09-13T12:46:57.169" v="2270" actId="962"/>
        <pc:sldMkLst>
          <pc:docMk/>
          <pc:sldMk cId="4257016953" sldId="266"/>
        </pc:sldMkLst>
        <pc:picChg chg="mod">
          <ac:chgData name="Pirtle, Jennifer" userId="b3c1effa-7e06-448b-a85f-cbbf2d2e2920" providerId="ADAL" clId="{2E326C32-8600-44A1-A19F-D72371DBF792}" dt="2024-09-13T12:46:57.169" v="2270" actId="962"/>
          <ac:picMkLst>
            <pc:docMk/>
            <pc:sldMk cId="4257016953" sldId="266"/>
            <ac:picMk id="9" creationId="{1DDEE7F3-F37E-EEC9-239A-12B64298DDF0}"/>
          </ac:picMkLst>
        </pc:picChg>
      </pc:sldChg>
      <pc:sldChg chg="modSp mod">
        <pc:chgData name="Pirtle, Jennifer" userId="b3c1effa-7e06-448b-a85f-cbbf2d2e2920" providerId="ADAL" clId="{2E326C32-8600-44A1-A19F-D72371DBF792}" dt="2024-09-13T12:36:16.933" v="210" actId="962"/>
        <pc:sldMkLst>
          <pc:docMk/>
          <pc:sldMk cId="615555557" sldId="293"/>
        </pc:sldMkLst>
        <pc:picChg chg="mod">
          <ac:chgData name="Pirtle, Jennifer" userId="b3c1effa-7e06-448b-a85f-cbbf2d2e2920" providerId="ADAL" clId="{2E326C32-8600-44A1-A19F-D72371DBF792}" dt="2024-09-13T12:36:02.689" v="120" actId="962"/>
          <ac:picMkLst>
            <pc:docMk/>
            <pc:sldMk cId="615555557" sldId="293"/>
            <ac:picMk id="7" creationId="{5E7ED177-BCD7-AF95-2F2C-C0C1398C5745}"/>
          </ac:picMkLst>
        </pc:picChg>
        <pc:picChg chg="mod">
          <ac:chgData name="Pirtle, Jennifer" userId="b3c1effa-7e06-448b-a85f-cbbf2d2e2920" providerId="ADAL" clId="{2E326C32-8600-44A1-A19F-D72371DBF792}" dt="2024-09-13T12:36:09.947" v="164" actId="962"/>
          <ac:picMkLst>
            <pc:docMk/>
            <pc:sldMk cId="615555557" sldId="293"/>
            <ac:picMk id="8" creationId="{C1381210-AE6C-0691-067F-8552D7BB2BCB}"/>
          </ac:picMkLst>
        </pc:picChg>
        <pc:picChg chg="mod">
          <ac:chgData name="Pirtle, Jennifer" userId="b3c1effa-7e06-448b-a85f-cbbf2d2e2920" providerId="ADAL" clId="{2E326C32-8600-44A1-A19F-D72371DBF792}" dt="2024-09-13T12:36:16.933" v="210" actId="962"/>
          <ac:picMkLst>
            <pc:docMk/>
            <pc:sldMk cId="615555557" sldId="293"/>
            <ac:picMk id="16" creationId="{3F6F3D05-0FB6-D340-9173-B98C41CCD837}"/>
          </ac:picMkLst>
        </pc:picChg>
      </pc:sldChg>
      <pc:sldChg chg="del">
        <pc:chgData name="Pirtle, Jennifer" userId="b3c1effa-7e06-448b-a85f-cbbf2d2e2920" providerId="ADAL" clId="{2E326C32-8600-44A1-A19F-D72371DBF792}" dt="2024-09-13T12:46:44.539" v="2254" actId="47"/>
        <pc:sldMkLst>
          <pc:docMk/>
          <pc:sldMk cId="1526283922" sldId="2712"/>
        </pc:sldMkLst>
      </pc:sldChg>
      <pc:sldChg chg="modSp mod">
        <pc:chgData name="Pirtle, Jennifer" userId="b3c1effa-7e06-448b-a85f-cbbf2d2e2920" providerId="ADAL" clId="{2E326C32-8600-44A1-A19F-D72371DBF792}" dt="2024-09-13T12:44:35.978" v="2251" actId="962"/>
        <pc:sldMkLst>
          <pc:docMk/>
          <pc:sldMk cId="2255143302" sldId="2728"/>
        </pc:sldMkLst>
        <pc:graphicFrameChg chg="mod">
          <ac:chgData name="Pirtle, Jennifer" userId="b3c1effa-7e06-448b-a85f-cbbf2d2e2920" providerId="ADAL" clId="{2E326C32-8600-44A1-A19F-D72371DBF792}" dt="2024-09-13T12:44:26.037" v="2247" actId="962"/>
          <ac:graphicFrameMkLst>
            <pc:docMk/>
            <pc:sldMk cId="2255143302" sldId="2728"/>
            <ac:graphicFrameMk id="3" creationId="{03029EFD-61D8-FB5C-807A-20E0E9C7EE90}"/>
          </ac:graphicFrameMkLst>
        </pc:graphicFrameChg>
        <pc:cxnChg chg="mod">
          <ac:chgData name="Pirtle, Jennifer" userId="b3c1effa-7e06-448b-a85f-cbbf2d2e2920" providerId="ADAL" clId="{2E326C32-8600-44A1-A19F-D72371DBF792}" dt="2024-09-13T12:44:35.978" v="2251" actId="962"/>
          <ac:cxnSpMkLst>
            <pc:docMk/>
            <pc:sldMk cId="2255143302" sldId="2728"/>
            <ac:cxnSpMk id="7" creationId="{F47F26D6-E2D8-ABAF-8250-3527ABB7DA10}"/>
          </ac:cxnSpMkLst>
        </pc:cxnChg>
        <pc:cxnChg chg="mod">
          <ac:chgData name="Pirtle, Jennifer" userId="b3c1effa-7e06-448b-a85f-cbbf2d2e2920" providerId="ADAL" clId="{2E326C32-8600-44A1-A19F-D72371DBF792}" dt="2024-09-13T12:44:31.122" v="2248" actId="962"/>
          <ac:cxnSpMkLst>
            <pc:docMk/>
            <pc:sldMk cId="2255143302" sldId="2728"/>
            <ac:cxnSpMk id="8" creationId="{53C5254B-AB68-B68A-2B13-CD5E8EAECFF8}"/>
          </ac:cxnSpMkLst>
        </pc:cxnChg>
        <pc:cxnChg chg="mod">
          <ac:chgData name="Pirtle, Jennifer" userId="b3c1effa-7e06-448b-a85f-cbbf2d2e2920" providerId="ADAL" clId="{2E326C32-8600-44A1-A19F-D72371DBF792}" dt="2024-09-13T12:44:32.659" v="2249" actId="962"/>
          <ac:cxnSpMkLst>
            <pc:docMk/>
            <pc:sldMk cId="2255143302" sldId="2728"/>
            <ac:cxnSpMk id="12" creationId="{CB8FA8E7-96CE-0987-F2A7-56F9A4AF5DF2}"/>
          </ac:cxnSpMkLst>
        </pc:cxnChg>
        <pc:cxnChg chg="mod">
          <ac:chgData name="Pirtle, Jennifer" userId="b3c1effa-7e06-448b-a85f-cbbf2d2e2920" providerId="ADAL" clId="{2E326C32-8600-44A1-A19F-D72371DBF792}" dt="2024-09-13T12:44:34.283" v="2250" actId="962"/>
          <ac:cxnSpMkLst>
            <pc:docMk/>
            <pc:sldMk cId="2255143302" sldId="2728"/>
            <ac:cxnSpMk id="22" creationId="{4AEA3D0E-981F-3033-FC60-DE1C30FF92FC}"/>
          </ac:cxnSpMkLst>
        </pc:cxnChg>
      </pc:sldChg>
      <pc:sldChg chg="modSp mod">
        <pc:chgData name="Pirtle, Jennifer" userId="b3c1effa-7e06-448b-a85f-cbbf2d2e2920" providerId="ADAL" clId="{2E326C32-8600-44A1-A19F-D72371DBF792}" dt="2024-09-13T12:35:30.370" v="58" actId="14100"/>
        <pc:sldMkLst>
          <pc:docMk/>
          <pc:sldMk cId="647030485" sldId="2729"/>
        </pc:sldMkLst>
        <pc:graphicFrameChg chg="mod modGraphic">
          <ac:chgData name="Pirtle, Jennifer" userId="b3c1effa-7e06-448b-a85f-cbbf2d2e2920" providerId="ADAL" clId="{2E326C32-8600-44A1-A19F-D72371DBF792}" dt="2024-09-13T12:35:30.370" v="58" actId="14100"/>
          <ac:graphicFrameMkLst>
            <pc:docMk/>
            <pc:sldMk cId="647030485" sldId="2729"/>
            <ac:graphicFrameMk id="99" creationId="{19378DC8-5BAE-C6B3-B762-30D66BCD171F}"/>
          </ac:graphicFrameMkLst>
        </pc:graphicFrameChg>
      </pc:sldChg>
      <pc:sldChg chg="modSp">
        <pc:chgData name="Pirtle, Jennifer" userId="b3c1effa-7e06-448b-a85f-cbbf2d2e2920" providerId="ADAL" clId="{2E326C32-8600-44A1-A19F-D72371DBF792}" dt="2024-09-13T12:37:05.808" v="264" actId="962"/>
        <pc:sldMkLst>
          <pc:docMk/>
          <pc:sldMk cId="2872322109" sldId="2731"/>
        </pc:sldMkLst>
        <pc:graphicFrameChg chg="mod">
          <ac:chgData name="Pirtle, Jennifer" userId="b3c1effa-7e06-448b-a85f-cbbf2d2e2920" providerId="ADAL" clId="{2E326C32-8600-44A1-A19F-D72371DBF792}" dt="2024-09-13T12:37:05.808" v="264" actId="962"/>
          <ac:graphicFrameMkLst>
            <pc:docMk/>
            <pc:sldMk cId="2872322109" sldId="2731"/>
            <ac:graphicFrameMk id="3" creationId="{03029EFD-61D8-FB5C-807A-20E0E9C7EE90}"/>
          </ac:graphicFrameMkLst>
        </pc:graphicFrameChg>
      </pc:sldChg>
      <pc:sldChg chg="addSp delSp modSp mod chgLayout">
        <pc:chgData name="Pirtle, Jennifer" userId="b3c1effa-7e06-448b-a85f-cbbf2d2e2920" providerId="ADAL" clId="{2E326C32-8600-44A1-A19F-D72371DBF792}" dt="2024-09-13T12:38:35.427" v="721" actId="962"/>
        <pc:sldMkLst>
          <pc:docMk/>
          <pc:sldMk cId="4129421893" sldId="2733"/>
        </pc:sldMkLst>
        <pc:spChg chg="add del mod">
          <ac:chgData name="Pirtle, Jennifer" userId="b3c1effa-7e06-448b-a85f-cbbf2d2e2920" providerId="ADAL" clId="{2E326C32-8600-44A1-A19F-D72371DBF792}" dt="2024-09-13T12:31:14.902" v="0" actId="6264"/>
          <ac:spMkLst>
            <pc:docMk/>
            <pc:sldMk cId="4129421893" sldId="2733"/>
            <ac:spMk id="2" creationId="{C4884897-8104-D2F7-6AFD-09FB75104E35}"/>
          </ac:spMkLst>
        </pc:spChg>
        <pc:spChg chg="mod ord">
          <ac:chgData name="Pirtle, Jennifer" userId="b3c1effa-7e06-448b-a85f-cbbf2d2e2920" providerId="ADAL" clId="{2E326C32-8600-44A1-A19F-D72371DBF792}" dt="2024-09-13T12:31:14.902" v="0" actId="6264"/>
          <ac:spMkLst>
            <pc:docMk/>
            <pc:sldMk cId="4129421893" sldId="2733"/>
            <ac:spMk id="3" creationId="{F08EF406-AE2A-6DC5-B9A6-4E9D3E69BCF4}"/>
          </ac:spMkLst>
        </pc:spChg>
        <pc:spChg chg="add del mod">
          <ac:chgData name="Pirtle, Jennifer" userId="b3c1effa-7e06-448b-a85f-cbbf2d2e2920" providerId="ADAL" clId="{2E326C32-8600-44A1-A19F-D72371DBF792}" dt="2024-09-13T12:31:14.902" v="0" actId="6264"/>
          <ac:spMkLst>
            <pc:docMk/>
            <pc:sldMk cId="4129421893" sldId="2733"/>
            <ac:spMk id="4" creationId="{CAEA0F8D-D40D-817C-D0CF-AA43C1AD2D4A}"/>
          </ac:spMkLst>
        </pc:spChg>
        <pc:spChg chg="mod ord">
          <ac:chgData name="Pirtle, Jennifer" userId="b3c1effa-7e06-448b-a85f-cbbf2d2e2920" providerId="ADAL" clId="{2E326C32-8600-44A1-A19F-D72371DBF792}" dt="2024-09-13T12:31:14.902" v="0" actId="6264"/>
          <ac:spMkLst>
            <pc:docMk/>
            <pc:sldMk cId="4129421893" sldId="2733"/>
            <ac:spMk id="5" creationId="{D16B170D-53DD-7B60-ECB2-AA83BBD67C62}"/>
          </ac:spMkLst>
        </pc:spChg>
        <pc:spChg chg="mod ord">
          <ac:chgData name="Pirtle, Jennifer" userId="b3c1effa-7e06-448b-a85f-cbbf2d2e2920" providerId="ADAL" clId="{2E326C32-8600-44A1-A19F-D72371DBF792}" dt="2024-09-13T12:31:27.353" v="4" actId="403"/>
          <ac:spMkLst>
            <pc:docMk/>
            <pc:sldMk cId="4129421893" sldId="2733"/>
            <ac:spMk id="6" creationId="{020567E9-8CBD-F3BE-4421-AF2819794581}"/>
          </ac:spMkLst>
        </pc:spChg>
        <pc:spChg chg="add del mod">
          <ac:chgData name="Pirtle, Jennifer" userId="b3c1effa-7e06-448b-a85f-cbbf2d2e2920" providerId="ADAL" clId="{2E326C32-8600-44A1-A19F-D72371DBF792}" dt="2024-09-13T12:31:14.902" v="0" actId="6264"/>
          <ac:spMkLst>
            <pc:docMk/>
            <pc:sldMk cId="4129421893" sldId="2733"/>
            <ac:spMk id="7" creationId="{1748CBF2-CF6B-A1A8-2226-E9181B400F3B}"/>
          </ac:spMkLst>
        </pc:spChg>
        <pc:spChg chg="add del mod">
          <ac:chgData name="Pirtle, Jennifer" userId="b3c1effa-7e06-448b-a85f-cbbf2d2e2920" providerId="ADAL" clId="{2E326C32-8600-44A1-A19F-D72371DBF792}" dt="2024-09-13T12:31:14.902" v="0" actId="6264"/>
          <ac:spMkLst>
            <pc:docMk/>
            <pc:sldMk cId="4129421893" sldId="2733"/>
            <ac:spMk id="8" creationId="{FA09393F-3F46-964C-76C6-04ED00158AFA}"/>
          </ac:spMkLst>
        </pc:spChg>
        <pc:spChg chg="add del mod ord">
          <ac:chgData name="Pirtle, Jennifer" userId="b3c1effa-7e06-448b-a85f-cbbf2d2e2920" providerId="ADAL" clId="{2E326C32-8600-44A1-A19F-D72371DBF792}" dt="2024-09-13T12:31:18.500" v="1" actId="478"/>
          <ac:spMkLst>
            <pc:docMk/>
            <pc:sldMk cId="4129421893" sldId="2733"/>
            <ac:spMk id="9" creationId="{6FE64246-8BCF-D1F7-D175-A4D48F053680}"/>
          </ac:spMkLst>
        </pc:spChg>
        <pc:spChg chg="del mod ord">
          <ac:chgData name="Pirtle, Jennifer" userId="b3c1effa-7e06-448b-a85f-cbbf2d2e2920" providerId="ADAL" clId="{2E326C32-8600-44A1-A19F-D72371DBF792}" dt="2024-09-13T12:31:21.149" v="2" actId="478"/>
          <ac:spMkLst>
            <pc:docMk/>
            <pc:sldMk cId="4129421893" sldId="2733"/>
            <ac:spMk id="15" creationId="{E564AB71-7157-8EE9-26A8-10DDDA692E72}"/>
          </ac:spMkLst>
        </pc:spChg>
        <pc:picChg chg="mod">
          <ac:chgData name="Pirtle, Jennifer" userId="b3c1effa-7e06-448b-a85f-cbbf2d2e2920" providerId="ADAL" clId="{2E326C32-8600-44A1-A19F-D72371DBF792}" dt="2024-09-13T12:38:35.427" v="721" actId="962"/>
          <ac:picMkLst>
            <pc:docMk/>
            <pc:sldMk cId="4129421893" sldId="2733"/>
            <ac:picMk id="10" creationId="{EEF3EB78-8211-A213-C04B-95219496AB6D}"/>
          </ac:picMkLst>
        </pc:picChg>
      </pc:sldChg>
      <pc:sldChg chg="modSp mod">
        <pc:chgData name="Pirtle, Jennifer" userId="b3c1effa-7e06-448b-a85f-cbbf2d2e2920" providerId="ADAL" clId="{2E326C32-8600-44A1-A19F-D72371DBF792}" dt="2024-09-13T12:39:17.436" v="857" actId="962"/>
        <pc:sldMkLst>
          <pc:docMk/>
          <pc:sldMk cId="1170966783" sldId="2734"/>
        </pc:sldMkLst>
        <pc:spChg chg="mod">
          <ac:chgData name="Pirtle, Jennifer" userId="b3c1effa-7e06-448b-a85f-cbbf2d2e2920" providerId="ADAL" clId="{2E326C32-8600-44A1-A19F-D72371DBF792}" dt="2024-09-13T12:31:35.851" v="6" actId="403"/>
          <ac:spMkLst>
            <pc:docMk/>
            <pc:sldMk cId="1170966783" sldId="2734"/>
            <ac:spMk id="16" creationId="{D2AC6225-93BF-3714-3E43-E5EE8A264513}"/>
          </ac:spMkLst>
        </pc:spChg>
        <pc:picChg chg="mod">
          <ac:chgData name="Pirtle, Jennifer" userId="b3c1effa-7e06-448b-a85f-cbbf2d2e2920" providerId="ADAL" clId="{2E326C32-8600-44A1-A19F-D72371DBF792}" dt="2024-09-13T12:39:17.436" v="857" actId="962"/>
          <ac:picMkLst>
            <pc:docMk/>
            <pc:sldMk cId="1170966783" sldId="2734"/>
            <ac:picMk id="8" creationId="{BCD782CB-16A2-3691-50A8-D0B50290A9FE}"/>
          </ac:picMkLst>
        </pc:picChg>
      </pc:sldChg>
      <pc:sldChg chg="modSp mod">
        <pc:chgData name="Pirtle, Jennifer" userId="b3c1effa-7e06-448b-a85f-cbbf2d2e2920" providerId="ADAL" clId="{2E326C32-8600-44A1-A19F-D72371DBF792}" dt="2024-09-13T12:40:36.233" v="1095" actId="962"/>
        <pc:sldMkLst>
          <pc:docMk/>
          <pc:sldMk cId="986588382" sldId="2735"/>
        </pc:sldMkLst>
        <pc:graphicFrameChg chg="mod">
          <ac:chgData name="Pirtle, Jennifer" userId="b3c1effa-7e06-448b-a85f-cbbf2d2e2920" providerId="ADAL" clId="{2E326C32-8600-44A1-A19F-D72371DBF792}" dt="2024-09-13T12:40:36.233" v="1095" actId="962"/>
          <ac:graphicFrameMkLst>
            <pc:docMk/>
            <pc:sldMk cId="986588382" sldId="2735"/>
            <ac:graphicFrameMk id="6" creationId="{3816E546-4CAD-7F9A-F60D-B8638EE01515}"/>
          </ac:graphicFrameMkLst>
        </pc:graphicFrameChg>
      </pc:sldChg>
      <pc:sldChg chg="modSp mod">
        <pc:chgData name="Pirtle, Jennifer" userId="b3c1effa-7e06-448b-a85f-cbbf2d2e2920" providerId="ADAL" clId="{2E326C32-8600-44A1-A19F-D72371DBF792}" dt="2024-09-13T12:35:17.134" v="56" actId="14100"/>
        <pc:sldMkLst>
          <pc:docMk/>
          <pc:sldMk cId="2572750485" sldId="2738"/>
        </pc:sldMkLst>
        <pc:graphicFrameChg chg="mod modGraphic">
          <ac:chgData name="Pirtle, Jennifer" userId="b3c1effa-7e06-448b-a85f-cbbf2d2e2920" providerId="ADAL" clId="{2E326C32-8600-44A1-A19F-D72371DBF792}" dt="2024-09-13T12:35:17.134" v="56" actId="14100"/>
          <ac:graphicFrameMkLst>
            <pc:docMk/>
            <pc:sldMk cId="2572750485" sldId="2738"/>
            <ac:graphicFrameMk id="99" creationId="{19378DC8-5BAE-C6B3-B762-30D66BCD171F}"/>
          </ac:graphicFrameMkLst>
        </pc:graphicFrameChg>
      </pc:sldChg>
      <pc:sldChg chg="modSp mod">
        <pc:chgData name="Pirtle, Jennifer" userId="b3c1effa-7e06-448b-a85f-cbbf2d2e2920" providerId="ADAL" clId="{2E326C32-8600-44A1-A19F-D72371DBF792}" dt="2024-09-13T12:31:58.335" v="9" actId="1076"/>
        <pc:sldMkLst>
          <pc:docMk/>
          <pc:sldMk cId="3698478599" sldId="2743"/>
        </pc:sldMkLst>
        <pc:picChg chg="mod">
          <ac:chgData name="Pirtle, Jennifer" userId="b3c1effa-7e06-448b-a85f-cbbf2d2e2920" providerId="ADAL" clId="{2E326C32-8600-44A1-A19F-D72371DBF792}" dt="2024-09-13T12:31:58.335" v="9" actId="1076"/>
          <ac:picMkLst>
            <pc:docMk/>
            <pc:sldMk cId="3698478599" sldId="2743"/>
            <ac:picMk id="2" creationId="{E770966E-24A8-FF79-5A8A-96C478DABB8C}"/>
          </ac:picMkLst>
        </pc:picChg>
      </pc:sldChg>
      <pc:sldChg chg="delSp modSp mod">
        <pc:chgData name="Pirtle, Jennifer" userId="b3c1effa-7e06-448b-a85f-cbbf2d2e2920" providerId="ADAL" clId="{2E326C32-8600-44A1-A19F-D72371DBF792}" dt="2024-09-13T12:44:47.843" v="2252" actId="33553"/>
        <pc:sldMkLst>
          <pc:docMk/>
          <pc:sldMk cId="3009532909" sldId="2744"/>
        </pc:sldMkLst>
        <pc:spChg chg="mod">
          <ac:chgData name="Pirtle, Jennifer" userId="b3c1effa-7e06-448b-a85f-cbbf2d2e2920" providerId="ADAL" clId="{2E326C32-8600-44A1-A19F-D72371DBF792}" dt="2024-09-13T12:44:47.843" v="2252" actId="33553"/>
          <ac:spMkLst>
            <pc:docMk/>
            <pc:sldMk cId="3009532909" sldId="2744"/>
            <ac:spMk id="2" creationId="{BEA51C04-B04B-E172-307B-236783198B2B}"/>
          </ac:spMkLst>
        </pc:spChg>
        <pc:grpChg chg="del">
          <ac:chgData name="Pirtle, Jennifer" userId="b3c1effa-7e06-448b-a85f-cbbf2d2e2920" providerId="ADAL" clId="{2E326C32-8600-44A1-A19F-D72371DBF792}" dt="2024-09-13T12:32:24.125" v="10" actId="478"/>
          <ac:grpSpMkLst>
            <pc:docMk/>
            <pc:sldMk cId="3009532909" sldId="2744"/>
            <ac:grpSpMk id="3" creationId="{CAB38CDD-B087-D420-AA3A-FA51C3EC7539}"/>
          </ac:grpSpMkLst>
        </pc:grpChg>
        <pc:grpChg chg="del">
          <ac:chgData name="Pirtle, Jennifer" userId="b3c1effa-7e06-448b-a85f-cbbf2d2e2920" providerId="ADAL" clId="{2E326C32-8600-44A1-A19F-D72371DBF792}" dt="2024-09-13T12:32:24.931" v="11" actId="478"/>
          <ac:grpSpMkLst>
            <pc:docMk/>
            <pc:sldMk cId="3009532909" sldId="2744"/>
            <ac:grpSpMk id="8" creationId="{25B00565-BEF3-21B2-CEF4-88F59A63F568}"/>
          </ac:grpSpMkLst>
        </pc:grpChg>
        <pc:grpChg chg="del">
          <ac:chgData name="Pirtle, Jennifer" userId="b3c1effa-7e06-448b-a85f-cbbf2d2e2920" providerId="ADAL" clId="{2E326C32-8600-44A1-A19F-D72371DBF792}" dt="2024-09-13T12:32:25.614" v="12" actId="478"/>
          <ac:grpSpMkLst>
            <pc:docMk/>
            <pc:sldMk cId="3009532909" sldId="2744"/>
            <ac:grpSpMk id="11" creationId="{63FC7243-847A-BB14-0BC3-CB4DE307042C}"/>
          </ac:grpSpMkLst>
        </pc:grpChg>
        <pc:grpChg chg="del">
          <ac:chgData name="Pirtle, Jennifer" userId="b3c1effa-7e06-448b-a85f-cbbf2d2e2920" providerId="ADAL" clId="{2E326C32-8600-44A1-A19F-D72371DBF792}" dt="2024-09-13T12:32:26.669" v="13" actId="478"/>
          <ac:grpSpMkLst>
            <pc:docMk/>
            <pc:sldMk cId="3009532909" sldId="2744"/>
            <ac:grpSpMk id="14" creationId="{92CD4D7E-8A42-092A-94DC-86D916F2E747}"/>
          </ac:grpSpMkLst>
        </pc:grpChg>
        <pc:grpChg chg="del">
          <ac:chgData name="Pirtle, Jennifer" userId="b3c1effa-7e06-448b-a85f-cbbf2d2e2920" providerId="ADAL" clId="{2E326C32-8600-44A1-A19F-D72371DBF792}" dt="2024-09-13T12:32:27.309" v="14" actId="478"/>
          <ac:grpSpMkLst>
            <pc:docMk/>
            <pc:sldMk cId="3009532909" sldId="2744"/>
            <ac:grpSpMk id="18" creationId="{120337AD-EADA-B5F8-3C27-D654C1171E56}"/>
          </ac:grpSpMkLst>
        </pc:grpChg>
        <pc:grpChg chg="del">
          <ac:chgData name="Pirtle, Jennifer" userId="b3c1effa-7e06-448b-a85f-cbbf2d2e2920" providerId="ADAL" clId="{2E326C32-8600-44A1-A19F-D72371DBF792}" dt="2024-09-13T12:32:28.292" v="15" actId="478"/>
          <ac:grpSpMkLst>
            <pc:docMk/>
            <pc:sldMk cId="3009532909" sldId="2744"/>
            <ac:grpSpMk id="21" creationId="{7BD87605-1A1E-CD29-CEF8-47A63EBAF94F}"/>
          </ac:grpSpMkLst>
        </pc:grpChg>
        <pc:graphicFrameChg chg="mod modGraphic">
          <ac:chgData name="Pirtle, Jennifer" userId="b3c1effa-7e06-448b-a85f-cbbf2d2e2920" providerId="ADAL" clId="{2E326C32-8600-44A1-A19F-D72371DBF792}" dt="2024-09-13T12:35:03.302" v="54" actId="20577"/>
          <ac:graphicFrameMkLst>
            <pc:docMk/>
            <pc:sldMk cId="3009532909" sldId="2744"/>
            <ac:graphicFrameMk id="7" creationId="{E233DE0A-9F9F-B00B-F053-89DDA01A80B3}"/>
          </ac:graphicFrameMkLst>
        </pc:graphicFrameChg>
      </pc:sldChg>
      <pc:sldChg chg="modSp mod">
        <pc:chgData name="Pirtle, Jennifer" userId="b3c1effa-7e06-448b-a85f-cbbf2d2e2920" providerId="ADAL" clId="{2E326C32-8600-44A1-A19F-D72371DBF792}" dt="2024-09-13T12:41:22.950" v="1381" actId="962"/>
        <pc:sldMkLst>
          <pc:docMk/>
          <pc:sldMk cId="2667192251" sldId="2746"/>
        </pc:sldMkLst>
        <pc:picChg chg="mod">
          <ac:chgData name="Pirtle, Jennifer" userId="b3c1effa-7e06-448b-a85f-cbbf2d2e2920" providerId="ADAL" clId="{2E326C32-8600-44A1-A19F-D72371DBF792}" dt="2024-09-13T12:41:22.950" v="1381" actId="962"/>
          <ac:picMkLst>
            <pc:docMk/>
            <pc:sldMk cId="2667192251" sldId="2746"/>
            <ac:picMk id="4" creationId="{FFBCC7C7-8468-B8CF-B5F5-F9C4500FB8D5}"/>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6.bin"/><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7.bin"/><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embeddings/oleObject8.bin"/><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embeddings/oleObject9.bin"/><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embeddings/oleObject10.bin"/><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embeddings/oleObject11.bin"/><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embeddings/oleObject12.bin"/><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embeddings/oleObject13.bin"/><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dirty="0"/>
              <a:t>Quarter Ending 6/30/2024</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0.104580927384077"/>
          <c:y val="0.11070563008925895"/>
          <c:w val="0.61313024671916017"/>
          <c:h val="0.71427759805204982"/>
        </c:manualLayout>
      </c:layout>
      <c:barChart>
        <c:barDir val="col"/>
        <c:grouping val="clustered"/>
        <c:varyColors val="0"/>
        <c:ser>
          <c:idx val="0"/>
          <c:order val="0"/>
          <c:tx>
            <c:strRef>
              <c:f>'[NESession 3.1 Charts.xlsx]Race_Sex'!$A$2</c:f>
              <c:strCache>
                <c:ptCount val="1"/>
                <c:pt idx="0">
                  <c:v>Native Hawaiian/
Other Pacific Islander</c:v>
                </c:pt>
              </c:strCache>
            </c:strRef>
          </c:tx>
          <c:spPr>
            <a:solidFill>
              <a:srgbClr val="CC00C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Charts.xlsx]Race_Sex'!$B$2</c:f>
              <c:numCache>
                <c:formatCode>General</c:formatCode>
                <c:ptCount val="1"/>
                <c:pt idx="0">
                  <c:v>7</c:v>
                </c:pt>
              </c:numCache>
            </c:numRef>
          </c:val>
          <c:extLst>
            <c:ext xmlns:c16="http://schemas.microsoft.com/office/drawing/2014/chart" uri="{C3380CC4-5D6E-409C-BE32-E72D297353CC}">
              <c16:uniqueId val="{00000000-363A-4FC7-9C7E-B05A7CAD41B0}"/>
            </c:ext>
          </c:extLst>
        </c:ser>
        <c:ser>
          <c:idx val="1"/>
          <c:order val="1"/>
          <c:tx>
            <c:strRef>
              <c:f>'[NESession 3.1 Charts.xlsx]Race_Sex'!$A$3</c:f>
              <c:strCache>
                <c:ptCount val="1"/>
                <c:pt idx="0">
                  <c:v>More Than One Race</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Charts.xlsx]Race_Sex'!$B$3</c:f>
              <c:numCache>
                <c:formatCode>General</c:formatCode>
                <c:ptCount val="1"/>
                <c:pt idx="0">
                  <c:v>18</c:v>
                </c:pt>
              </c:numCache>
            </c:numRef>
          </c:val>
          <c:extLst>
            <c:ext xmlns:c16="http://schemas.microsoft.com/office/drawing/2014/chart" uri="{C3380CC4-5D6E-409C-BE32-E72D297353CC}">
              <c16:uniqueId val="{00000001-363A-4FC7-9C7E-B05A7CAD41B0}"/>
            </c:ext>
          </c:extLst>
        </c:ser>
        <c:ser>
          <c:idx val="2"/>
          <c:order val="2"/>
          <c:tx>
            <c:strRef>
              <c:f>'[NESession 3.1 Charts.xlsx]Race_Sex'!$A$4</c:f>
              <c:strCache>
                <c:ptCount val="1"/>
                <c:pt idx="0">
                  <c:v>American Indian 
or Alaskan Native</c:v>
                </c:pt>
              </c:strCache>
            </c:strRef>
          </c:tx>
          <c:spPr>
            <a:solidFill>
              <a:srgbClr val="FF66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Charts.xlsx]Race_Sex'!$B$4</c:f>
              <c:numCache>
                <c:formatCode>General</c:formatCode>
                <c:ptCount val="1"/>
                <c:pt idx="0">
                  <c:v>24</c:v>
                </c:pt>
              </c:numCache>
            </c:numRef>
          </c:val>
          <c:extLst>
            <c:ext xmlns:c16="http://schemas.microsoft.com/office/drawing/2014/chart" uri="{C3380CC4-5D6E-409C-BE32-E72D297353CC}">
              <c16:uniqueId val="{00000002-363A-4FC7-9C7E-B05A7CAD41B0}"/>
            </c:ext>
          </c:extLst>
        </c:ser>
        <c:ser>
          <c:idx val="3"/>
          <c:order val="3"/>
          <c:tx>
            <c:strRef>
              <c:f>'[NESession 3.1 Charts.xlsx]Race_Sex'!$A$5</c:f>
              <c:strCache>
                <c:ptCount val="1"/>
                <c:pt idx="0">
                  <c:v>Asian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Charts.xlsx]Race_Sex'!$B$5</c:f>
              <c:numCache>
                <c:formatCode>General</c:formatCode>
                <c:ptCount val="1"/>
                <c:pt idx="0">
                  <c:v>49</c:v>
                </c:pt>
              </c:numCache>
            </c:numRef>
          </c:val>
          <c:extLst>
            <c:ext xmlns:c16="http://schemas.microsoft.com/office/drawing/2014/chart" uri="{C3380CC4-5D6E-409C-BE32-E72D297353CC}">
              <c16:uniqueId val="{00000003-363A-4FC7-9C7E-B05A7CAD41B0}"/>
            </c:ext>
          </c:extLst>
        </c:ser>
        <c:ser>
          <c:idx val="4"/>
          <c:order val="4"/>
          <c:tx>
            <c:strRef>
              <c:f>'[NESession 3.1 Charts.xlsx]Race_Sex'!$A$6</c:f>
              <c:strCache>
                <c:ptCount val="1"/>
                <c:pt idx="0">
                  <c:v>Black or 
African-American</c:v>
                </c:pt>
              </c:strCache>
            </c:strRef>
          </c:tx>
          <c:spPr>
            <a:solidFill>
              <a:srgbClr val="38905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Charts.xlsx]Race_Sex'!$B$6</c:f>
              <c:numCache>
                <c:formatCode>General</c:formatCode>
                <c:ptCount val="1"/>
                <c:pt idx="0">
                  <c:v>152</c:v>
                </c:pt>
              </c:numCache>
            </c:numRef>
          </c:val>
          <c:extLst>
            <c:ext xmlns:c16="http://schemas.microsoft.com/office/drawing/2014/chart" uri="{C3380CC4-5D6E-409C-BE32-E72D297353CC}">
              <c16:uniqueId val="{00000004-363A-4FC7-9C7E-B05A7CAD41B0}"/>
            </c:ext>
          </c:extLst>
        </c:ser>
        <c:ser>
          <c:idx val="5"/>
          <c:order val="5"/>
          <c:tx>
            <c:strRef>
              <c:f>'[NESession 3.1 Charts.xlsx]Race_Sex'!$A$7</c:f>
              <c:strCache>
                <c:ptCount val="1"/>
                <c:pt idx="0">
                  <c:v>White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Charts.xlsx]Race_Sex'!$B$7</c:f>
              <c:numCache>
                <c:formatCode>General</c:formatCode>
                <c:ptCount val="1"/>
                <c:pt idx="0">
                  <c:v>390</c:v>
                </c:pt>
              </c:numCache>
            </c:numRef>
          </c:val>
          <c:extLst>
            <c:ext xmlns:c16="http://schemas.microsoft.com/office/drawing/2014/chart" uri="{C3380CC4-5D6E-409C-BE32-E72D297353CC}">
              <c16:uniqueId val="{00000005-363A-4FC7-9C7E-B05A7CAD41B0}"/>
            </c:ext>
          </c:extLst>
        </c:ser>
        <c:ser>
          <c:idx val="6"/>
          <c:order val="6"/>
          <c:tx>
            <c:strRef>
              <c:f>'[NESession 3.1 Charts.xlsx]Race_Sex'!$A$8</c:f>
              <c:strCache>
                <c:ptCount val="1"/>
                <c:pt idx="0">
                  <c:v>Hispanic/Latino</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Charts.xlsx]Race_Sex'!$B$8</c:f>
              <c:numCache>
                <c:formatCode>General</c:formatCode>
                <c:ptCount val="1"/>
                <c:pt idx="0">
                  <c:v>465</c:v>
                </c:pt>
              </c:numCache>
            </c:numRef>
          </c:val>
          <c:extLst>
            <c:ext xmlns:c16="http://schemas.microsoft.com/office/drawing/2014/chart" uri="{C3380CC4-5D6E-409C-BE32-E72D297353CC}">
              <c16:uniqueId val="{00000006-363A-4FC7-9C7E-B05A7CAD41B0}"/>
            </c:ext>
          </c:extLst>
        </c:ser>
        <c:dLbls>
          <c:dLblPos val="outEnd"/>
          <c:showLegendKey val="0"/>
          <c:showVal val="1"/>
          <c:showCatName val="0"/>
          <c:showSerName val="0"/>
          <c:showPercent val="0"/>
          <c:showBubbleSize val="0"/>
        </c:dLbls>
        <c:gapWidth val="100"/>
        <c:overlap val="-24"/>
        <c:axId val="771336384"/>
        <c:axId val="771325984"/>
      </c:barChart>
      <c:catAx>
        <c:axId val="771336384"/>
        <c:scaling>
          <c:orientation val="minMax"/>
        </c:scaling>
        <c:delete val="1"/>
        <c:axPos val="b"/>
        <c:numFmt formatCode="General" sourceLinked="1"/>
        <c:majorTickMark val="none"/>
        <c:minorTickMark val="none"/>
        <c:tickLblPos val="nextTo"/>
        <c:crossAx val="771325984"/>
        <c:crosses val="autoZero"/>
        <c:auto val="1"/>
        <c:lblAlgn val="ctr"/>
        <c:lblOffset val="100"/>
        <c:noMultiLvlLbl val="0"/>
      </c:catAx>
      <c:valAx>
        <c:axId val="771325984"/>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771336384"/>
        <c:crosses val="autoZero"/>
        <c:crossBetween val="between"/>
        <c:majorUnit val="100"/>
      </c:valAx>
      <c:spPr>
        <a:noFill/>
        <a:ln>
          <a:noFill/>
        </a:ln>
        <a:effectLst/>
      </c:spPr>
    </c:plotArea>
    <c:legend>
      <c:legendPos val="r"/>
      <c:layout>
        <c:manualLayout>
          <c:xMode val="edge"/>
          <c:yMode val="edge"/>
          <c:x val="0.73979330183727032"/>
          <c:y val="0.18223640478171008"/>
          <c:w val="0.20036650269462586"/>
          <c:h val="0.7049553394672701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1600" b="1" i="0" u="none" strike="noStrike" kern="1200" baseline="0" dirty="0">
                <a:solidFill>
                  <a:srgbClr val="17406D"/>
                </a:solidFill>
              </a:rPr>
              <a:t>Quarter Ending 6/30/2024</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rgbClr val="38905C"/>
              </a:solidFill>
              <a:ln>
                <a:noFill/>
              </a:ln>
              <a:effectLst/>
              <a:sp3d/>
            </c:spPr>
            <c:extLst>
              <c:ext xmlns:c16="http://schemas.microsoft.com/office/drawing/2014/chart" uri="{C3380CC4-5D6E-409C-BE32-E72D297353CC}">
                <c16:uniqueId val="{00000001-1A78-4F97-A535-DD52399E9A04}"/>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1A78-4F97-A535-DD52399E9A04}"/>
              </c:ext>
            </c:extLst>
          </c:dPt>
          <c:dPt>
            <c:idx val="2"/>
            <c:bubble3D val="0"/>
            <c:spPr>
              <a:solidFill>
                <a:schemeClr val="accent1"/>
              </a:solidFill>
              <a:ln>
                <a:noFill/>
              </a:ln>
              <a:effectLst/>
              <a:sp3d/>
            </c:spPr>
            <c:extLst>
              <c:ext xmlns:c16="http://schemas.microsoft.com/office/drawing/2014/chart" uri="{C3380CC4-5D6E-409C-BE32-E72D297353CC}">
                <c16:uniqueId val="{00000005-1A78-4F97-A535-DD52399E9A04}"/>
              </c:ext>
            </c:extLst>
          </c:dPt>
          <c:dLbls>
            <c:dLbl>
              <c:idx val="0"/>
              <c:layout>
                <c:manualLayout>
                  <c:x val="-5.3921029523960329E-2"/>
                  <c:y val="7.4566003004494438E-2"/>
                </c:manualLayout>
              </c:layout>
              <c:tx>
                <c:rich>
                  <a:bodyPr/>
                  <a:lstStyle/>
                  <a:p>
                    <a:fld id="{CB8FA4C7-89FD-450C-99AC-67E936344954}" type="CELLRANGE">
                      <a:rPr lang="en-US" baseline="0"/>
                      <a:pPr/>
                      <a:t>[CELLRANGE]</a:t>
                    </a:fld>
                    <a:r>
                      <a:rPr lang="en-US" baseline="0"/>
                      <a:t>, </a:t>
                    </a:r>
                    <a:fld id="{CD1362D1-54DD-49E7-B091-7ACBB6A8D2E9}" type="VALUE">
                      <a:rPr lang="en-US" baseline="0"/>
                      <a:pPr/>
                      <a:t>[VALUE]</a:t>
                    </a:fld>
                    <a:endParaRPr lang="en-US" baseline="0"/>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A78-4F97-A535-DD52399E9A04}"/>
                </c:ext>
              </c:extLst>
            </c:dLbl>
            <c:dLbl>
              <c:idx val="1"/>
              <c:tx>
                <c:rich>
                  <a:bodyPr/>
                  <a:lstStyle/>
                  <a:p>
                    <a:fld id="{AB5722FB-16E1-443D-9639-318AC10BF496}" type="CELLRANGE">
                      <a:rPr lang="en-US"/>
                      <a:pPr/>
                      <a:t>[CELLRANGE]</a:t>
                    </a:fld>
                    <a:r>
                      <a:rPr lang="en-US" baseline="0"/>
                      <a:t>, </a:t>
                    </a:r>
                    <a:fld id="{406D6C23-E8E5-4EDD-AA7E-A951E32624AF}" type="VALUE">
                      <a:rPr lang="en-US" baseline="0"/>
                      <a:pPr/>
                      <a:t>[VALUE]</a:t>
                    </a:fld>
                    <a:endParaRPr lang="en-US" baseline="0"/>
                  </a:p>
                </c:rich>
              </c:tx>
              <c:dLblPos val="ctr"/>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A78-4F97-A535-DD52399E9A04}"/>
                </c:ext>
              </c:extLst>
            </c:dLbl>
            <c:dLbl>
              <c:idx val="2"/>
              <c:tx>
                <c:rich>
                  <a:bodyPr/>
                  <a:lstStyle/>
                  <a:p>
                    <a:fld id="{1313C649-FD93-4793-8C7B-AA86DD7E3C1D}" type="CELLRANGE">
                      <a:rPr lang="en-US"/>
                      <a:pPr/>
                      <a:t>[CELLRANGE]</a:t>
                    </a:fld>
                    <a:r>
                      <a:rPr lang="en-US" baseline="0"/>
                      <a:t>, </a:t>
                    </a:r>
                    <a:fld id="{2E78864C-857F-41CC-BCF6-979D6FA96944}" type="VALUE">
                      <a:rPr lang="en-US" baseline="0"/>
                      <a:pPr/>
                      <a:t>[VALUE]</a:t>
                    </a:fld>
                    <a:endParaRPr lang="en-US" baseline="0"/>
                  </a:p>
                </c:rich>
              </c:tx>
              <c:dLblPos val="ctr"/>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A78-4F97-A535-DD52399E9A0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howDataLabelsRange val="1"/>
              </c:ext>
            </c:extLst>
          </c:dLbls>
          <c:cat>
            <c:strRef>
              <c:f>'[NESession 3.1 Charts.xlsx]Race_Sex'!$A$19:$A$21</c:f>
              <c:strCache>
                <c:ptCount val="3"/>
                <c:pt idx="0">
                  <c:v>Did not disclose</c:v>
                </c:pt>
                <c:pt idx="1">
                  <c:v>Male</c:v>
                </c:pt>
                <c:pt idx="2">
                  <c:v>Female</c:v>
                </c:pt>
              </c:strCache>
            </c:strRef>
          </c:cat>
          <c:val>
            <c:numRef>
              <c:f>'[NESession 3.1 Charts.xlsx]Race_Sex'!$B$19:$B$21</c:f>
              <c:numCache>
                <c:formatCode>0</c:formatCode>
                <c:ptCount val="3"/>
                <c:pt idx="0" formatCode="General">
                  <c:v>8</c:v>
                </c:pt>
                <c:pt idx="1">
                  <c:v>130</c:v>
                </c:pt>
                <c:pt idx="2">
                  <c:v>951</c:v>
                </c:pt>
              </c:numCache>
            </c:numRef>
          </c:val>
          <c:extLst>
            <c:ext xmlns:c15="http://schemas.microsoft.com/office/drawing/2012/chart" uri="{02D57815-91ED-43cb-92C2-25804820EDAC}">
              <c15:datalabelsRange>
                <c15:f>'[NESession 3.1 Charts.xlsx]Race_Sex'!$C$19:$C$21</c15:f>
                <c15:dlblRangeCache>
                  <c:ptCount val="3"/>
                  <c:pt idx="0">
                    <c:v>1%</c:v>
                  </c:pt>
                  <c:pt idx="1">
                    <c:v>12%</c:v>
                  </c:pt>
                  <c:pt idx="2">
                    <c:v>87%</c:v>
                  </c:pt>
                </c15:dlblRangeCache>
              </c15:datalabelsRange>
            </c:ext>
            <c:ext xmlns:c16="http://schemas.microsoft.com/office/drawing/2014/chart" uri="{C3380CC4-5D6E-409C-BE32-E72D297353CC}">
              <c16:uniqueId val="{00000006-1A78-4F97-A535-DD52399E9A04}"/>
            </c:ext>
          </c:extLst>
        </c:ser>
        <c:ser>
          <c:idx val="1"/>
          <c:order val="1"/>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8-1A78-4F97-A535-DD52399E9A04}"/>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A-1A78-4F97-A535-DD52399E9A04}"/>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p3d/>
            </c:spPr>
            <c:extLst>
              <c:ext xmlns:c16="http://schemas.microsoft.com/office/drawing/2014/chart" uri="{C3380CC4-5D6E-409C-BE32-E72D297353CC}">
                <c16:uniqueId val="{0000000C-1A78-4F97-A535-DD52399E9A04}"/>
              </c:ext>
            </c:extLst>
          </c:dPt>
          <c:cat>
            <c:strRef>
              <c:f>'[NESession 3.1 Charts.xlsx]Race_Sex'!$A$19:$A$21</c:f>
              <c:strCache>
                <c:ptCount val="3"/>
                <c:pt idx="0">
                  <c:v>Did not disclose</c:v>
                </c:pt>
                <c:pt idx="1">
                  <c:v>Male</c:v>
                </c:pt>
                <c:pt idx="2">
                  <c:v>Female</c:v>
                </c:pt>
              </c:strCache>
            </c:strRef>
          </c:cat>
          <c:val>
            <c:numRef>
              <c:f>'[NESession 3.1 Charts.xlsx]Race_Sex'!$C$19:$C$21</c:f>
              <c:numCache>
                <c:formatCode>0%</c:formatCode>
                <c:ptCount val="3"/>
                <c:pt idx="0">
                  <c:v>7.3461891643709825E-3</c:v>
                </c:pt>
                <c:pt idx="1">
                  <c:v>0.11937557392102846</c:v>
                </c:pt>
                <c:pt idx="2">
                  <c:v>0.8732782369146006</c:v>
                </c:pt>
              </c:numCache>
            </c:numRef>
          </c:val>
          <c:extLst>
            <c:ext xmlns:c16="http://schemas.microsoft.com/office/drawing/2014/chart" uri="{C3380CC4-5D6E-409C-BE32-E72D297353CC}">
              <c16:uniqueId val="{0000000D-1A78-4F97-A535-DD52399E9A04}"/>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2"/>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US" sz="2000"/>
              <a:t>Quarter Ending 6/30/2024</a:t>
            </a:r>
          </a:p>
        </c:rich>
      </c:tx>
      <c:layout>
        <c:manualLayout>
          <c:xMode val="edge"/>
          <c:yMode val="edge"/>
          <c:x val="0.3659998284804033"/>
          <c:y val="0.8538312326862920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7414962018636557"/>
          <c:y val="0.17497630504520267"/>
          <c:w val="0.44699745865100193"/>
          <c:h val="0.55001640419947506"/>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FCB-4193-9149-0EB746E86B9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FCB-4193-9149-0EB746E86B99}"/>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1FCB-4193-9149-0EB746E86B99}"/>
              </c:ext>
            </c:extLst>
          </c:dPt>
          <c:dPt>
            <c:idx val="3"/>
            <c:bubble3D val="0"/>
            <c:spPr>
              <a:solidFill>
                <a:srgbClr val="FF6600"/>
              </a:solidFill>
              <a:ln w="19050">
                <a:solidFill>
                  <a:schemeClr val="lt1"/>
                </a:solidFill>
              </a:ln>
              <a:effectLst/>
            </c:spPr>
            <c:extLst>
              <c:ext xmlns:c16="http://schemas.microsoft.com/office/drawing/2014/chart" uri="{C3380CC4-5D6E-409C-BE32-E72D297353CC}">
                <c16:uniqueId val="{00000007-1FCB-4193-9149-0EB746E86B99}"/>
              </c:ext>
            </c:extLst>
          </c:dPt>
          <c:dPt>
            <c:idx val="4"/>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9-1FCB-4193-9149-0EB746E86B99}"/>
              </c:ext>
            </c:extLst>
          </c:dPt>
          <c:dPt>
            <c:idx val="5"/>
            <c:bubble3D val="0"/>
            <c:spPr>
              <a:solidFill>
                <a:srgbClr val="38905C"/>
              </a:solidFill>
              <a:ln w="19050">
                <a:solidFill>
                  <a:schemeClr val="lt1"/>
                </a:solidFill>
              </a:ln>
              <a:effectLst/>
            </c:spPr>
            <c:extLst>
              <c:ext xmlns:c16="http://schemas.microsoft.com/office/drawing/2014/chart" uri="{C3380CC4-5D6E-409C-BE32-E72D297353CC}">
                <c16:uniqueId val="{0000000B-1FCB-4193-9149-0EB746E86B99}"/>
              </c:ext>
            </c:extLst>
          </c:dPt>
          <c:dLbls>
            <c:dLbl>
              <c:idx val="0"/>
              <c:layout>
                <c:manualLayout>
                  <c:x val="-2.622559853076584E-2"/>
                  <c:y val="-1.8038329319292161E-2"/>
                </c:manualLayout>
              </c:layout>
              <c:tx>
                <c:rich>
                  <a:bodyPr/>
                  <a:lstStyle/>
                  <a:p>
                    <a:fld id="{C9388629-A421-4E1B-95CE-6606F65BAC81}" type="CATEGORYNAME">
                      <a:rPr lang="en-US" baseline="0" smtClean="0"/>
                      <a:pPr/>
                      <a:t>[CATEGORY NAME]</a:t>
                    </a:fld>
                    <a:r>
                      <a:rPr lang="en-US" baseline="0" dirty="0"/>
                      <a:t>
</a:t>
                    </a:r>
                    <a:fld id="{7FBF4A6D-51B3-49DC-AE10-DB2313622FA9}"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FCB-4193-9149-0EB746E86B99}"/>
                </c:ext>
              </c:extLst>
            </c:dLbl>
            <c:dLbl>
              <c:idx val="1"/>
              <c:tx>
                <c:rich>
                  <a:bodyPr/>
                  <a:lstStyle/>
                  <a:p>
                    <a:fld id="{D438F7BC-E2C3-4D19-9098-74645D2010F5}" type="CATEGORYNAME">
                      <a:rPr lang="en-US" baseline="0" smtClean="0"/>
                      <a:pPr/>
                      <a:t>[CATEGORY NAME]</a:t>
                    </a:fld>
                    <a:r>
                      <a:rPr lang="en-US" baseline="0" dirty="0"/>
                      <a:t>
</a:t>
                    </a:r>
                    <a:fld id="{1CDA8C54-DB6E-4625-879C-41AFE378E179}" type="PERCENTAGE">
                      <a:rPr lang="en-US" baseline="0"/>
                      <a:pPr/>
                      <a:t>[PERCENTAGE]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1FCB-4193-9149-0EB746E86B99}"/>
                </c:ext>
              </c:extLst>
            </c:dLbl>
            <c:dLbl>
              <c:idx val="2"/>
              <c:tx>
                <c:rich>
                  <a:bodyPr/>
                  <a:lstStyle/>
                  <a:p>
                    <a:fld id="{60135B30-C168-4D69-9E4D-61C718DFCB5B}" type="CATEGORYNAME">
                      <a:rPr lang="en-US" baseline="0" smtClean="0"/>
                      <a:pPr/>
                      <a:t>[CATEGORY NAME]</a:t>
                    </a:fld>
                    <a:r>
                      <a:rPr lang="en-US" baseline="0" dirty="0"/>
                      <a:t>
</a:t>
                    </a:r>
                    <a:fld id="{9546919E-9C3D-4F0E-BD09-C9410AB68077}" type="PERCENTAGE">
                      <a:rPr lang="en-US" baseline="0"/>
                      <a:pPr/>
                      <a:t>[PERCENTAGE]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1FCB-4193-9149-0EB746E86B99}"/>
                </c:ext>
              </c:extLst>
            </c:dLbl>
            <c:dLbl>
              <c:idx val="3"/>
              <c:tx>
                <c:rich>
                  <a:bodyPr/>
                  <a:lstStyle/>
                  <a:p>
                    <a:fld id="{E5E51810-FEDB-4391-90C2-619004A4A12B}" type="CATEGORYNAME">
                      <a:rPr lang="en-US" baseline="0" smtClean="0"/>
                      <a:pPr/>
                      <a:t>[CATEGORY NAME]</a:t>
                    </a:fld>
                    <a:r>
                      <a:rPr lang="en-US" baseline="0" dirty="0"/>
                      <a:t>
</a:t>
                    </a:r>
                    <a:fld id="{7FEF223A-7A7E-4C0F-A62E-CC2A1E8ECC6E}" type="PERCENTAGE">
                      <a:rPr lang="en-US" baseline="0"/>
                      <a:pPr/>
                      <a:t>[PERCENTAGE]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FCB-4193-9149-0EB746E86B99}"/>
                </c:ext>
              </c:extLst>
            </c:dLbl>
            <c:dLbl>
              <c:idx val="4"/>
              <c:tx>
                <c:rich>
                  <a:bodyPr/>
                  <a:lstStyle/>
                  <a:p>
                    <a:fld id="{559EA38D-7F24-4718-9B01-92BC5C6D4878}" type="CATEGORYNAME">
                      <a:rPr lang="en-US" baseline="0" smtClean="0"/>
                      <a:pPr/>
                      <a:t>[CATEGORY NAME]</a:t>
                    </a:fld>
                    <a:r>
                      <a:rPr lang="en-US" baseline="0" dirty="0"/>
                      <a:t>
</a:t>
                    </a:r>
                    <a:fld id="{A4B864BB-39CF-4209-8436-555C2D56D3D0}" type="PERCENTAGE">
                      <a:rPr lang="en-US" baseline="0"/>
                      <a:pPr/>
                      <a:t>[PERCENTAGE]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1FCB-4193-9149-0EB746E86B99}"/>
                </c:ext>
              </c:extLst>
            </c:dLbl>
            <c:dLbl>
              <c:idx val="5"/>
              <c:tx>
                <c:rich>
                  <a:bodyPr/>
                  <a:lstStyle/>
                  <a:p>
                    <a:fld id="{949A6F34-5E5C-405E-89EB-369A2CCB8106}" type="CATEGORYNAME">
                      <a:rPr lang="en-US" baseline="0" smtClean="0"/>
                      <a:pPr/>
                      <a:t>[CATEGORY NAME]</a:t>
                    </a:fld>
                    <a:r>
                      <a:rPr lang="en-US" baseline="0" dirty="0"/>
                      <a:t>
</a:t>
                    </a:r>
                    <a:fld id="{FA662DED-669A-402A-8794-291087176800}" type="PERCENTAGE">
                      <a:rPr lang="en-US" baseline="0"/>
                      <a:pPr/>
                      <a:t>[PERCENTAGE]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1FCB-4193-9149-0EB746E86B99}"/>
                </c:ext>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1100" b="1"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ext>
            </c:extLst>
          </c:dLbls>
          <c:cat>
            <c:strRef>
              <c:f>'[NESession 3.1 Charts.xlsx]Education'!$A$1:$A$6</c:f>
              <c:strCache>
                <c:ptCount val="6"/>
                <c:pt idx="0">
                  <c:v>Postsecondary Certification, License, or Educational Certificate (non-degree)</c:v>
                </c:pt>
                <c:pt idx="1">
                  <c:v>Master's Degree or PhD</c:v>
                </c:pt>
                <c:pt idx="2">
                  <c:v>Associate's Degree</c:v>
                </c:pt>
                <c:pt idx="3">
                  <c:v>Completed 1 or more years of Postsecondary Education (no credential)</c:v>
                </c:pt>
                <c:pt idx="4">
                  <c:v>Bachelor's Degree</c:v>
                </c:pt>
                <c:pt idx="5">
                  <c:v>Secondary School Graduate or Equivalent</c:v>
                </c:pt>
              </c:strCache>
            </c:strRef>
          </c:cat>
          <c:val>
            <c:numRef>
              <c:f>'[NESession 3.1 Charts.xlsx]Education'!$B$1:$B$6</c:f>
              <c:numCache>
                <c:formatCode>General</c:formatCode>
                <c:ptCount val="6"/>
                <c:pt idx="0">
                  <c:v>118</c:v>
                </c:pt>
                <c:pt idx="1">
                  <c:v>30</c:v>
                </c:pt>
                <c:pt idx="2">
                  <c:v>145</c:v>
                </c:pt>
                <c:pt idx="3">
                  <c:v>217</c:v>
                </c:pt>
                <c:pt idx="4">
                  <c:v>250</c:v>
                </c:pt>
                <c:pt idx="5">
                  <c:v>306</c:v>
                </c:pt>
              </c:numCache>
            </c:numRef>
          </c:val>
          <c:extLst>
            <c:ext xmlns:c15="http://schemas.microsoft.com/office/drawing/2012/chart" uri="{02D57815-91ED-43cb-92C2-25804820EDAC}">
              <c15:datalabelsRange>
                <c15:f>'[NESession 3.1 Charts.xlsx]Education'!$C$1:$C$6</c15:f>
                <c15:dlblRangeCache>
                  <c:ptCount val="6"/>
                  <c:pt idx="0">
                    <c:v>11%</c:v>
                  </c:pt>
                  <c:pt idx="1">
                    <c:v>3%</c:v>
                  </c:pt>
                  <c:pt idx="2">
                    <c:v>13%</c:v>
                  </c:pt>
                  <c:pt idx="3">
                    <c:v>20%</c:v>
                  </c:pt>
                  <c:pt idx="4">
                    <c:v>23%</c:v>
                  </c:pt>
                  <c:pt idx="5">
                    <c:v>28%</c:v>
                  </c:pt>
                </c15:dlblRangeCache>
              </c15:datalabelsRange>
            </c:ext>
            <c:ext xmlns:c16="http://schemas.microsoft.com/office/drawing/2014/chart" uri="{C3380CC4-5D6E-409C-BE32-E72D297353CC}">
              <c16:uniqueId val="{0000000C-1FCB-4193-9149-0EB746E86B99}"/>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solidFill>
        <a:schemeClr val="accent1"/>
      </a:solidFill>
    </a:ln>
    <a:effectLst/>
  </c:spPr>
  <c:txPr>
    <a:bodyPr/>
    <a:lstStyle/>
    <a:p>
      <a:pPr>
        <a:defRPr sz="1100" b="1"/>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1600"/>
              <a:t>Quarter Ending 6/30/2024</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3.7011365409373519E-2"/>
          <c:y val="9.5339954229588006E-2"/>
          <c:w val="0.95081172156446747"/>
          <c:h val="0.8492230733237327"/>
        </c:manualLayout>
      </c:layout>
      <c:barChart>
        <c:barDir val="col"/>
        <c:grouping val="clustered"/>
        <c:varyColors val="0"/>
        <c:ser>
          <c:idx val="0"/>
          <c:order val="0"/>
          <c:tx>
            <c:strRef>
              <c:f>'[NESession 3.1 Charts.xlsx]Target Pop'!$A$1</c:f>
              <c:strCache>
                <c:ptCount val="1"/>
                <c:pt idx="0">
                  <c:v>Eligible Veterans</c:v>
                </c:pt>
              </c:strCache>
            </c:strRef>
          </c:tx>
          <c:spPr>
            <a:solidFill>
              <a:srgbClr val="BF11AE"/>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Pop'!$C$1</c:f>
              <c:numCache>
                <c:formatCode>0%</c:formatCode>
                <c:ptCount val="1"/>
                <c:pt idx="0">
                  <c:v>0.02</c:v>
                </c:pt>
              </c:numCache>
            </c:numRef>
          </c:val>
          <c:extLst>
            <c:ext xmlns:c16="http://schemas.microsoft.com/office/drawing/2014/chart" uri="{C3380CC4-5D6E-409C-BE32-E72D297353CC}">
              <c16:uniqueId val="{00000000-6691-45FD-94EB-F714DA1C5152}"/>
            </c:ext>
          </c:extLst>
        </c:ser>
        <c:ser>
          <c:idx val="1"/>
          <c:order val="1"/>
          <c:tx>
            <c:strRef>
              <c:f>'[NESession 3.1 Charts.xlsx]Target Pop'!$A$2</c:f>
              <c:strCache>
                <c:ptCount val="1"/>
                <c:pt idx="0">
                  <c:v>Individuals with Criminal Records (Ex-offenders)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0-2F58-4042-AC1B-72CBB6F73C07}"/>
              </c:ext>
            </c:extLst>
          </c:dPt>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Pop'!$C$2</c:f>
              <c:numCache>
                <c:formatCode>0%</c:formatCode>
                <c:ptCount val="1"/>
                <c:pt idx="0">
                  <c:v>3.1529539811571035E-2</c:v>
                </c:pt>
              </c:numCache>
            </c:numRef>
          </c:val>
          <c:extLst>
            <c:ext xmlns:c16="http://schemas.microsoft.com/office/drawing/2014/chart" uri="{C3380CC4-5D6E-409C-BE32-E72D297353CC}">
              <c16:uniqueId val="{00000001-6691-45FD-94EB-F714DA1C5152}"/>
            </c:ext>
          </c:extLst>
        </c:ser>
        <c:ser>
          <c:idx val="2"/>
          <c:order val="2"/>
          <c:tx>
            <c:strRef>
              <c:f>'[NESession 3.1 Charts.xlsx]Target Pop'!$A$3</c:f>
              <c:strCache>
                <c:ptCount val="1"/>
                <c:pt idx="0">
                  <c:v>Older Adults, Ages 55 and Older</c:v>
                </c:pt>
              </c:strCache>
            </c:strRef>
          </c:tx>
          <c:spPr>
            <a:solidFill>
              <a:srgbClr val="FF66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Pop'!$C$3</c:f>
              <c:numCache>
                <c:formatCode>0%</c:formatCode>
                <c:ptCount val="1"/>
                <c:pt idx="0">
                  <c:v>2.6801809462263189E-2</c:v>
                </c:pt>
              </c:numCache>
            </c:numRef>
          </c:val>
          <c:extLst>
            <c:ext xmlns:c16="http://schemas.microsoft.com/office/drawing/2014/chart" uri="{C3380CC4-5D6E-409C-BE32-E72D297353CC}">
              <c16:uniqueId val="{00000002-6691-45FD-94EB-F714DA1C5152}"/>
            </c:ext>
          </c:extLst>
        </c:ser>
        <c:ser>
          <c:idx val="3"/>
          <c:order val="3"/>
          <c:tx>
            <c:strRef>
              <c:f>'[NESession 3.1 Charts.xlsx]Target Pop'!$A$4</c:f>
              <c:strCache>
                <c:ptCount val="1"/>
                <c:pt idx="0">
                  <c:v>Individuals with a Disability</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Pop'!$C$4</c:f>
              <c:numCache>
                <c:formatCode>0%</c:formatCode>
                <c:ptCount val="1"/>
                <c:pt idx="0">
                  <c:v>0.03</c:v>
                </c:pt>
              </c:numCache>
            </c:numRef>
          </c:val>
          <c:extLst>
            <c:ext xmlns:c16="http://schemas.microsoft.com/office/drawing/2014/chart" uri="{C3380CC4-5D6E-409C-BE32-E72D297353CC}">
              <c16:uniqueId val="{00000003-6691-45FD-94EB-F714DA1C5152}"/>
            </c:ext>
          </c:extLst>
        </c:ser>
        <c:ser>
          <c:idx val="4"/>
          <c:order val="4"/>
          <c:tx>
            <c:strRef>
              <c:f>'[NESession 3.1 Charts.xlsx]Target Pop'!$A$5</c:f>
              <c:strCache>
                <c:ptCount val="1"/>
                <c:pt idx="0">
                  <c:v>Individuals with Limited English Proficient</c:v>
                </c:pt>
              </c:strCache>
            </c:strRef>
          </c:tx>
          <c:spPr>
            <a:solidFill>
              <a:srgbClr val="38905C"/>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Pop'!$C$5</c:f>
              <c:numCache>
                <c:formatCode>0%</c:formatCode>
                <c:ptCount val="1"/>
                <c:pt idx="0">
                  <c:v>6.4147477976939565E-2</c:v>
                </c:pt>
              </c:numCache>
            </c:numRef>
          </c:val>
          <c:extLst>
            <c:ext xmlns:c16="http://schemas.microsoft.com/office/drawing/2014/chart" uri="{C3380CC4-5D6E-409C-BE32-E72D297353CC}">
              <c16:uniqueId val="{00000004-6691-45FD-94EB-F714DA1C5152}"/>
            </c:ext>
          </c:extLst>
        </c:ser>
        <c:ser>
          <c:idx val="5"/>
          <c:order val="5"/>
          <c:tx>
            <c:strRef>
              <c:f>'[NESession 3.1 Charts.xlsx]Target Pop'!$A$6</c:f>
              <c:strCache>
                <c:ptCount val="1"/>
                <c:pt idx="0">
                  <c:v>Low-income Individuals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Pop'!$C$6</c:f>
              <c:numCache>
                <c:formatCode>0%</c:formatCode>
                <c:ptCount val="1"/>
                <c:pt idx="0">
                  <c:v>0.46</c:v>
                </c:pt>
              </c:numCache>
            </c:numRef>
          </c:val>
          <c:extLst>
            <c:ext xmlns:c16="http://schemas.microsoft.com/office/drawing/2014/chart" uri="{C3380CC4-5D6E-409C-BE32-E72D297353CC}">
              <c16:uniqueId val="{00000005-6691-45FD-94EB-F714DA1C5152}"/>
            </c:ext>
          </c:extLst>
        </c:ser>
        <c:ser>
          <c:idx val="6"/>
          <c:order val="6"/>
          <c:tx>
            <c:strRef>
              <c:f>'[NESession 3.1 Charts.xlsx]Target Pop'!$A$7</c:f>
              <c:strCache>
                <c:ptCount val="1"/>
                <c:pt idx="0">
                  <c:v>Youth and Young Adults, Ages 17-29</c:v>
                </c:pt>
              </c:strCache>
            </c:strRef>
          </c:tx>
          <c:spPr>
            <a:solidFill>
              <a:schemeClr val="tx2"/>
            </a:solidFill>
            <a:ln>
              <a:noFill/>
            </a:ln>
            <a:effectLst/>
          </c:spPr>
          <c:invertIfNegative val="0"/>
          <c:dLbls>
            <c:dLbl>
              <c:idx val="0"/>
              <c:layout>
                <c:manualLayout>
                  <c:x val="6.417764869649502E-3"/>
                  <c:y val="0.11257016287456695"/>
                </c:manualLayout>
              </c:layout>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F58-4042-AC1B-72CBB6F73C07}"/>
                </c:ext>
              </c:extLst>
            </c:dLbl>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Pop'!$C$7</c:f>
              <c:numCache>
                <c:formatCode>0%</c:formatCode>
                <c:ptCount val="1"/>
                <c:pt idx="0">
                  <c:v>0.56000000000000005</c:v>
                </c:pt>
              </c:numCache>
            </c:numRef>
          </c:val>
          <c:extLst>
            <c:ext xmlns:c16="http://schemas.microsoft.com/office/drawing/2014/chart" uri="{C3380CC4-5D6E-409C-BE32-E72D297353CC}">
              <c16:uniqueId val="{00000006-6691-45FD-94EB-F714DA1C5152}"/>
            </c:ext>
          </c:extLst>
        </c:ser>
        <c:dLbls>
          <c:dLblPos val="outEnd"/>
          <c:showLegendKey val="0"/>
          <c:showVal val="1"/>
          <c:showCatName val="0"/>
          <c:showSerName val="0"/>
          <c:showPercent val="0"/>
          <c:showBubbleSize val="0"/>
        </c:dLbls>
        <c:gapWidth val="100"/>
        <c:overlap val="-24"/>
        <c:axId val="858888416"/>
        <c:axId val="858886752"/>
      </c:barChart>
      <c:catAx>
        <c:axId val="85888841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crossAx val="858886752"/>
        <c:crosses val="autoZero"/>
        <c:auto val="1"/>
        <c:lblAlgn val="ctr"/>
        <c:lblOffset val="100"/>
        <c:noMultiLvlLbl val="0"/>
      </c:catAx>
      <c:valAx>
        <c:axId val="858886752"/>
        <c:scaling>
          <c:orientation val="minMax"/>
          <c:max val="0.5"/>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crossAx val="858888416"/>
        <c:crosses val="autoZero"/>
        <c:crossBetween val="between"/>
      </c:valAx>
      <c:spPr>
        <a:noFill/>
        <a:ln>
          <a:noFill/>
        </a:ln>
        <a:effectLst/>
      </c:spPr>
    </c:plotArea>
    <c:legend>
      <c:legendPos val="b"/>
      <c:layout>
        <c:manualLayout>
          <c:xMode val="edge"/>
          <c:yMode val="edge"/>
          <c:x val="1.8371361853052468E-2"/>
          <c:y val="0.10109316392353547"/>
          <c:w val="0.43769116315232987"/>
          <c:h val="0.4797553863736218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sz="2400" b="1" i="0" u="none" strike="noStrike" kern="1200" baseline="0" dirty="0">
                <a:solidFill>
                  <a:srgbClr val="17406D"/>
                </a:solidFill>
              </a:rPr>
              <a:t>Quarter Ending 6/30/2024</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0"/>
          <c:order val="0"/>
          <c:tx>
            <c:strRef>
              <c:f>'[NESession 3.1 Charts.xlsx]Emp Status'!$A$2</c:f>
              <c:strCache>
                <c:ptCount val="1"/>
                <c:pt idx="0">
                  <c:v>Unemployed</c:v>
                </c:pt>
              </c:strCache>
            </c:strRef>
          </c:tx>
          <c:spPr>
            <a:gradFill rotWithShape="1">
              <a:gsLst>
                <a:gs pos="0">
                  <a:schemeClr val="accent1">
                    <a:tint val="98000"/>
                    <a:lumMod val="110000"/>
                  </a:schemeClr>
                </a:gs>
                <a:gs pos="84000">
                  <a:schemeClr val="accent1">
                    <a:shade val="90000"/>
                    <a:lumMod val="88000"/>
                  </a:schemeClr>
                </a:gs>
              </a:gsLst>
              <a:lin ang="5400000" scaled="0"/>
            </a:gradFill>
            <a:ln>
              <a:noFill/>
            </a:ln>
            <a:effectLst>
              <a:outerShdw blurRad="38100" dist="25400" dir="5400000" rotWithShape="0">
                <a:srgbClr val="000000">
                  <a:alpha val="55000"/>
                </a:srgbClr>
              </a:outerShdw>
            </a:effectLst>
          </c:spPr>
          <c:invertIfNegative val="0"/>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2">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val>
            <c:numRef>
              <c:f>'[NESession 3.1 Charts.xlsx]Emp Status'!$B$2</c:f>
              <c:numCache>
                <c:formatCode>General</c:formatCode>
                <c:ptCount val="1"/>
                <c:pt idx="0">
                  <c:v>220</c:v>
                </c:pt>
              </c:numCache>
            </c:numRef>
          </c:val>
          <c:extLst>
            <c:ext xmlns:c16="http://schemas.microsoft.com/office/drawing/2014/chart" uri="{C3380CC4-5D6E-409C-BE32-E72D297353CC}">
              <c16:uniqueId val="{00000000-CAF7-410E-81DB-F7B46D885045}"/>
            </c:ext>
          </c:extLst>
        </c:ser>
        <c:ser>
          <c:idx val="1"/>
          <c:order val="1"/>
          <c:tx>
            <c:strRef>
              <c:f>'[NESession 3.1 Charts.xlsx]Emp Status'!$A$3</c:f>
              <c:strCache>
                <c:ptCount val="1"/>
                <c:pt idx="0">
                  <c:v>Underemployed</c:v>
                </c:pt>
              </c:strCache>
            </c:strRef>
          </c:tx>
          <c:spPr>
            <a:gradFill rotWithShape="1">
              <a:gsLst>
                <a:gs pos="0">
                  <a:schemeClr val="accent2">
                    <a:tint val="98000"/>
                    <a:lumMod val="110000"/>
                  </a:schemeClr>
                </a:gs>
                <a:gs pos="84000">
                  <a:schemeClr val="accent2">
                    <a:shade val="90000"/>
                    <a:lumMod val="88000"/>
                  </a:schemeClr>
                </a:gs>
              </a:gsLst>
              <a:lin ang="5400000" scaled="0"/>
            </a:gradFill>
            <a:ln>
              <a:noFill/>
            </a:ln>
            <a:effectLst>
              <a:outerShdw blurRad="38100" dist="25400" dir="5400000" rotWithShape="0">
                <a:srgbClr val="000000">
                  <a:alpha val="55000"/>
                </a:srgbClr>
              </a:outerShdw>
            </a:effectLst>
          </c:spPr>
          <c:invertIfNegative val="0"/>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2">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val>
            <c:numRef>
              <c:f>'[NESession 3.1 Charts.xlsx]Emp Status'!$B$3</c:f>
              <c:numCache>
                <c:formatCode>General</c:formatCode>
                <c:ptCount val="1"/>
                <c:pt idx="0">
                  <c:v>240</c:v>
                </c:pt>
              </c:numCache>
            </c:numRef>
          </c:val>
          <c:extLst>
            <c:ext xmlns:c16="http://schemas.microsoft.com/office/drawing/2014/chart" uri="{C3380CC4-5D6E-409C-BE32-E72D297353CC}">
              <c16:uniqueId val="{00000001-CAF7-410E-81DB-F7B46D885045}"/>
            </c:ext>
          </c:extLst>
        </c:ser>
        <c:ser>
          <c:idx val="2"/>
          <c:order val="2"/>
          <c:tx>
            <c:strRef>
              <c:f>'[NESession 3.1 Charts.xlsx]Emp Status'!$A$4</c:f>
              <c:strCache>
                <c:ptCount val="1"/>
                <c:pt idx="0">
                  <c:v>Incumbent Worker</c:v>
                </c:pt>
              </c:strCache>
            </c:strRef>
          </c:tx>
          <c:spPr>
            <a:solidFill>
              <a:srgbClr val="38905C"/>
            </a:solidFill>
            <a:ln>
              <a:noFill/>
            </a:ln>
            <a:effectLst>
              <a:outerShdw blurRad="38100" dist="25400" dir="5400000" rotWithShape="0">
                <a:srgbClr val="000000">
                  <a:alpha val="55000"/>
                </a:srgbClr>
              </a:outerShdw>
            </a:effectLst>
          </c:spPr>
          <c:invertIfNegative val="0"/>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2">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val>
            <c:numRef>
              <c:f>'[NESession 3.1 Charts.xlsx]Emp Status'!$B$4</c:f>
              <c:numCache>
                <c:formatCode>General</c:formatCode>
                <c:ptCount val="1"/>
                <c:pt idx="0">
                  <c:v>629</c:v>
                </c:pt>
              </c:numCache>
            </c:numRef>
          </c:val>
          <c:extLst>
            <c:ext xmlns:c16="http://schemas.microsoft.com/office/drawing/2014/chart" uri="{C3380CC4-5D6E-409C-BE32-E72D297353CC}">
              <c16:uniqueId val="{00000002-CAF7-410E-81DB-F7B46D885045}"/>
            </c:ext>
          </c:extLst>
        </c:ser>
        <c:dLbls>
          <c:showLegendKey val="0"/>
          <c:showVal val="0"/>
          <c:showCatName val="0"/>
          <c:showSerName val="0"/>
          <c:showPercent val="0"/>
          <c:showBubbleSize val="0"/>
        </c:dLbls>
        <c:gapWidth val="100"/>
        <c:axId val="776811456"/>
        <c:axId val="776812704"/>
      </c:barChart>
      <c:catAx>
        <c:axId val="776811456"/>
        <c:scaling>
          <c:orientation val="minMax"/>
        </c:scaling>
        <c:delete val="1"/>
        <c:axPos val="l"/>
        <c:numFmt formatCode="General" sourceLinked="1"/>
        <c:majorTickMark val="none"/>
        <c:minorTickMark val="none"/>
        <c:tickLblPos val="nextTo"/>
        <c:crossAx val="776812704"/>
        <c:crosses val="autoZero"/>
        <c:auto val="1"/>
        <c:lblAlgn val="ctr"/>
        <c:lblOffset val="100"/>
        <c:noMultiLvlLbl val="0"/>
      </c:catAx>
      <c:valAx>
        <c:axId val="776812704"/>
        <c:scaling>
          <c:orientation val="minMax"/>
        </c:scaling>
        <c:delete val="0"/>
        <c:axPos val="b"/>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77681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solidFill>
        <a:schemeClr val="tx2"/>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Charts.xlsx]Demo T1'!$A$37:$A$39</c:f>
              <c:strCache>
                <c:ptCount val="3"/>
                <c:pt idx="0">
                  <c:v>Low-income Individuals</c:v>
                </c:pt>
                <c:pt idx="1">
                  <c:v>Eligible Veterans</c:v>
                </c:pt>
                <c:pt idx="2">
                  <c:v>Individuals with a Disability</c:v>
                </c:pt>
              </c:strCache>
            </c:strRef>
          </c:cat>
          <c:val>
            <c:numRef>
              <c:f>'[NESession 3.1 Charts.xlsx]Demo T1'!$B$37:$B$39</c:f>
              <c:numCache>
                <c:formatCode>0%</c:formatCode>
                <c:ptCount val="3"/>
                <c:pt idx="0">
                  <c:v>0.01</c:v>
                </c:pt>
                <c:pt idx="1">
                  <c:v>0.03</c:v>
                </c:pt>
                <c:pt idx="2">
                  <c:v>7.0000000000000007E-2</c:v>
                </c:pt>
              </c:numCache>
            </c:numRef>
          </c:val>
          <c:extLst>
            <c:ext xmlns:c16="http://schemas.microsoft.com/office/drawing/2014/chart" uri="{C3380CC4-5D6E-409C-BE32-E72D297353CC}">
              <c16:uniqueId val="{00000000-88CB-4E4D-8E13-68EE88845D42}"/>
            </c:ext>
          </c:extLst>
        </c:ser>
        <c:dLbls>
          <c:dLblPos val="inEnd"/>
          <c:showLegendKey val="0"/>
          <c:showVal val="1"/>
          <c:showCatName val="0"/>
          <c:showSerName val="0"/>
          <c:showPercent val="0"/>
          <c:showBubbleSize val="0"/>
        </c:dLbls>
        <c:gapWidth val="41"/>
        <c:axId val="799388160"/>
        <c:axId val="799390560"/>
      </c:barChart>
      <c:catAx>
        <c:axId val="7993881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799390560"/>
        <c:crosses val="autoZero"/>
        <c:auto val="1"/>
        <c:lblAlgn val="ctr"/>
        <c:lblOffset val="100"/>
        <c:noMultiLvlLbl val="0"/>
      </c:catAx>
      <c:valAx>
        <c:axId val="799390560"/>
        <c:scaling>
          <c:orientation val="minMax"/>
        </c:scaling>
        <c:delete val="1"/>
        <c:axPos val="l"/>
        <c:numFmt formatCode="0%" sourceLinked="1"/>
        <c:majorTickMark val="none"/>
        <c:minorTickMark val="none"/>
        <c:tickLblPos val="nextTo"/>
        <c:crossAx val="79938816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'[NESession 3.1 Charts.xlsx]Race_Sex (1)'!$A$2:$A$8</c:f>
              <c:strCache>
                <c:ptCount val="7"/>
                <c:pt idx="0">
                  <c:v>Native Hawaiian/
Other Pacific Islander</c:v>
                </c:pt>
                <c:pt idx="1">
                  <c:v>More Than One Race</c:v>
                </c:pt>
                <c:pt idx="2">
                  <c:v>Asian</c:v>
                </c:pt>
                <c:pt idx="3">
                  <c:v>American Indian 
or Alaskan Native</c:v>
                </c:pt>
                <c:pt idx="4">
                  <c:v>Black or 
African-American</c:v>
                </c:pt>
                <c:pt idx="5">
                  <c:v>Hispanic/Latino</c:v>
                </c:pt>
                <c:pt idx="6">
                  <c:v>White</c:v>
                </c:pt>
              </c:strCache>
            </c:strRef>
          </c:cat>
          <c:val>
            <c:numRef>
              <c:f>'[NESession 3.1 Charts.xlsx]Race_Sex (1)'!$B$2:$B$8</c:f>
              <c:numCache>
                <c:formatCode>0%</c:formatCode>
                <c:ptCount val="7"/>
                <c:pt idx="0">
                  <c:v>1.3698630136986301E-2</c:v>
                </c:pt>
                <c:pt idx="1">
                  <c:v>1.3698630136986301E-2</c:v>
                </c:pt>
                <c:pt idx="2">
                  <c:v>3.4246575342465752E-2</c:v>
                </c:pt>
                <c:pt idx="3">
                  <c:v>4.1095890410958902E-2</c:v>
                </c:pt>
                <c:pt idx="4">
                  <c:v>7.5342465753424653E-2</c:v>
                </c:pt>
                <c:pt idx="5">
                  <c:v>0.13013698630136986</c:v>
                </c:pt>
                <c:pt idx="6">
                  <c:v>0.66438356164383561</c:v>
                </c:pt>
              </c:numCache>
            </c:numRef>
          </c:val>
          <c:extLst>
            <c:ext xmlns:c16="http://schemas.microsoft.com/office/drawing/2014/chart" uri="{C3380CC4-5D6E-409C-BE32-E72D297353CC}">
              <c16:uniqueId val="{00000000-37AF-4DD4-AF7E-972853526FB9}"/>
            </c:ext>
          </c:extLst>
        </c:ser>
        <c:dLbls>
          <c:dLblPos val="outEnd"/>
          <c:showLegendKey val="0"/>
          <c:showVal val="1"/>
          <c:showCatName val="0"/>
          <c:showSerName val="0"/>
          <c:showPercent val="0"/>
          <c:showBubbleSize val="0"/>
        </c:dLbls>
        <c:gapWidth val="100"/>
        <c:axId val="748514416"/>
        <c:axId val="748517296"/>
      </c:barChart>
      <c:catAx>
        <c:axId val="748514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crossAx val="748517296"/>
        <c:crosses val="autoZero"/>
        <c:auto val="1"/>
        <c:lblAlgn val="ctr"/>
        <c:lblOffset val="100"/>
        <c:noMultiLvlLbl val="0"/>
      </c:catAx>
      <c:valAx>
        <c:axId val="748517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crossAx val="748514416"/>
        <c:crosses val="autoZero"/>
        <c:crossBetween val="between"/>
      </c:valAx>
      <c:spPr>
        <a:noFill/>
        <a:ln>
          <a:noFill/>
        </a:ln>
        <a:effectLst/>
      </c:spPr>
    </c:plotArea>
    <c:plotVisOnly val="1"/>
    <c:dispBlanksAs val="gap"/>
    <c:showDLblsOverMax val="0"/>
  </c:chart>
  <c:spPr>
    <a:noFill/>
    <a:ln>
      <a:noFill/>
    </a:ln>
    <a:effectLst/>
  </c:spPr>
  <c:txPr>
    <a:bodyPr/>
    <a:lstStyle/>
    <a:p>
      <a:pPr>
        <a:defRPr sz="1000" b="0">
          <a:solidFill>
            <a:schemeClr val="bg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434-45BA-A7CC-86640A10DC2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434-45BA-A7CC-86640A10DC27}"/>
              </c:ext>
            </c:extLst>
          </c:dPt>
          <c:dPt>
            <c:idx val="2"/>
            <c:bubble3D val="0"/>
            <c:spPr>
              <a:solidFill>
                <a:srgbClr val="38905C"/>
              </a:solidFill>
              <a:ln w="19050">
                <a:solidFill>
                  <a:schemeClr val="lt1"/>
                </a:solidFill>
              </a:ln>
              <a:effectLst/>
            </c:spPr>
            <c:extLst>
              <c:ext xmlns:c16="http://schemas.microsoft.com/office/drawing/2014/chart" uri="{C3380CC4-5D6E-409C-BE32-E72D297353CC}">
                <c16:uniqueId val="{00000005-6434-45BA-A7CC-86640A10DC27}"/>
              </c:ext>
            </c:extLst>
          </c:dPt>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'[NESession 3.1 Charts.xlsx]Demo T1'!$A$19:$A$21</c:f>
              <c:strCache>
                <c:ptCount val="3"/>
                <c:pt idx="0">
                  <c:v>Master's Degree or PhD</c:v>
                </c:pt>
                <c:pt idx="1">
                  <c:v>Associate's Degree</c:v>
                </c:pt>
                <c:pt idx="2">
                  <c:v>Bachelor's Degree</c:v>
                </c:pt>
              </c:strCache>
            </c:strRef>
          </c:cat>
          <c:val>
            <c:numRef>
              <c:f>'[NESession 3.1 Charts.xlsx]Demo T1'!$B$19:$B$21</c:f>
              <c:numCache>
                <c:formatCode>0%</c:formatCode>
                <c:ptCount val="3"/>
                <c:pt idx="0">
                  <c:v>0.08</c:v>
                </c:pt>
                <c:pt idx="1">
                  <c:v>0.03</c:v>
                </c:pt>
                <c:pt idx="2">
                  <c:v>0.89</c:v>
                </c:pt>
              </c:numCache>
            </c:numRef>
          </c:val>
          <c:extLst>
            <c:ext xmlns:c16="http://schemas.microsoft.com/office/drawing/2014/chart" uri="{C3380CC4-5D6E-409C-BE32-E72D297353CC}">
              <c16:uniqueId val="{00000006-6434-45BA-A7CC-86640A10DC27}"/>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chemeClr val="bg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i="0" u="none" strike="noStrike" kern="1200" baseline="0" dirty="0">
                <a:solidFill>
                  <a:srgbClr val="17406D"/>
                </a:solidFill>
              </a:rPr>
              <a:t>Quarter Ending 6/30/2024</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Total Target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Participants Served</c:v>
                </c:pt>
                <c:pt idx="1">
                  <c:v>Enrolled in Training</c:v>
                </c:pt>
                <c:pt idx="2">
                  <c:v>Measurable Skill Gain (Track 1 Only)</c:v>
                </c:pt>
                <c:pt idx="3">
                  <c:v>Completed Training</c:v>
                </c:pt>
                <c:pt idx="4">
                  <c:v>Completed with Credential</c:v>
                </c:pt>
                <c:pt idx="5">
                  <c:v>Entered Employment or Advanced to New Position</c:v>
                </c:pt>
              </c:strCache>
            </c:strRef>
          </c:cat>
          <c:val>
            <c:numRef>
              <c:f>Sheet1!$B$2:$B$7</c:f>
              <c:numCache>
                <c:formatCode>General</c:formatCode>
                <c:ptCount val="6"/>
                <c:pt idx="0">
                  <c:v>7337</c:v>
                </c:pt>
                <c:pt idx="1">
                  <c:v>7065</c:v>
                </c:pt>
                <c:pt idx="2">
                  <c:v>483</c:v>
                </c:pt>
                <c:pt idx="3">
                  <c:v>6192</c:v>
                </c:pt>
                <c:pt idx="4">
                  <c:v>5841</c:v>
                </c:pt>
                <c:pt idx="5">
                  <c:v>5591</c:v>
                </c:pt>
              </c:numCache>
            </c:numRef>
          </c:val>
          <c:extLst>
            <c:ext xmlns:c16="http://schemas.microsoft.com/office/drawing/2014/chart" uri="{C3380CC4-5D6E-409C-BE32-E72D297353CC}">
              <c16:uniqueId val="{00000000-2F8A-4C4A-8FDB-0B9D89CB0306}"/>
            </c:ext>
          </c:extLst>
        </c:ser>
        <c:ser>
          <c:idx val="1"/>
          <c:order val="1"/>
          <c:tx>
            <c:strRef>
              <c:f>Sheet1!$C$1</c:f>
              <c:strCache>
                <c:ptCount val="1"/>
                <c:pt idx="0">
                  <c:v>Actual 6.30.24</c:v>
                </c:pt>
              </c:strCache>
            </c:strRef>
          </c:tx>
          <c:spPr>
            <a:solidFill>
              <a:schemeClr val="accent2"/>
            </a:solidFill>
            <a:ln>
              <a:noFill/>
            </a:ln>
            <a:effectLst/>
          </c:spPr>
          <c:invertIfNegative val="0"/>
          <c:dLbls>
            <c:dLbl>
              <c:idx val="0"/>
              <c:layout>
                <c:manualLayout>
                  <c:x val="1.5496944586361581E-2"/>
                  <c:y val="-2.4051105759056321E-2"/>
                </c:manualLayout>
              </c:layout>
              <c:tx>
                <c:rich>
                  <a:bodyPr/>
                  <a:lstStyle/>
                  <a:p>
                    <a:fld id="{14199E72-1FD3-4870-82EA-8FD9F5BA7B9F}" type="CELLRANGE">
                      <a:rPr lang="en-US" baseline="0"/>
                      <a:pPr/>
                      <a:t>[CELLRANGE]</a:t>
                    </a:fld>
                    <a:r>
                      <a:rPr lang="en-US" baseline="0"/>
                      <a:t>, </a:t>
                    </a:r>
                    <a:fld id="{04A9EFEE-C7BD-46CC-8894-C0176E2B52FA}"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2F8A-4C4A-8FDB-0B9D89CB0306}"/>
                </c:ext>
              </c:extLst>
            </c:dLbl>
            <c:dLbl>
              <c:idx val="1"/>
              <c:layout>
                <c:manualLayout>
                  <c:x val="1.4304871925872228E-2"/>
                  <c:y val="-1.1023296130843205E-16"/>
                </c:manualLayout>
              </c:layout>
              <c:tx>
                <c:rich>
                  <a:bodyPr/>
                  <a:lstStyle/>
                  <a:p>
                    <a:fld id="{DC67D9E1-1EF1-4E86-8CD1-399C7B9ED992}" type="CELLRANGE">
                      <a:rPr lang="en-US" baseline="0"/>
                      <a:pPr/>
                      <a:t>[CELLRANGE]</a:t>
                    </a:fld>
                    <a:r>
                      <a:rPr lang="en-US" baseline="0"/>
                      <a:t>, </a:t>
                    </a:r>
                    <a:fld id="{ACB65331-BEB6-47CF-AB05-0456ED13F16D}"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2F8A-4C4A-8FDB-0B9D89CB0306}"/>
                </c:ext>
              </c:extLst>
            </c:dLbl>
            <c:dLbl>
              <c:idx val="2"/>
              <c:tx>
                <c:rich>
                  <a:bodyPr/>
                  <a:lstStyle/>
                  <a:p>
                    <a:fld id="{CCD7FA0F-06C9-4077-9719-EC543D06789B}" type="CELLRANGE">
                      <a:rPr lang="en-US"/>
                      <a:pPr/>
                      <a:t>[CELLRANGE]</a:t>
                    </a:fld>
                    <a:r>
                      <a:rPr lang="en-US" baseline="0"/>
                      <a:t>, </a:t>
                    </a:r>
                    <a:fld id="{A8B862B5-35B0-49D3-A32A-D40F8560F2DC}"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2F8A-4C4A-8FDB-0B9D89CB0306}"/>
                </c:ext>
              </c:extLst>
            </c:dLbl>
            <c:dLbl>
              <c:idx val="3"/>
              <c:tx>
                <c:rich>
                  <a:bodyPr/>
                  <a:lstStyle/>
                  <a:p>
                    <a:fld id="{895BE7D6-3DE1-4C7D-87F7-357C69C6F4D1}" type="CELLRANGE">
                      <a:rPr lang="en-US"/>
                      <a:pPr/>
                      <a:t>[CELLRANGE]</a:t>
                    </a:fld>
                    <a:r>
                      <a:rPr lang="en-US" baseline="0"/>
                      <a:t>, </a:t>
                    </a:r>
                    <a:fld id="{DE9C06B6-B00B-40AF-A434-2C6F90E49719}"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2F8A-4C4A-8FDB-0B9D89CB0306}"/>
                </c:ext>
              </c:extLst>
            </c:dLbl>
            <c:dLbl>
              <c:idx val="4"/>
              <c:tx>
                <c:rich>
                  <a:bodyPr/>
                  <a:lstStyle/>
                  <a:p>
                    <a:fld id="{AC022E12-F47D-41B5-A294-D13326FD94E0}" type="CELLRANGE">
                      <a:rPr lang="en-US"/>
                      <a:pPr/>
                      <a:t>[CELLRANGE]</a:t>
                    </a:fld>
                    <a:r>
                      <a:rPr lang="en-US" baseline="0"/>
                      <a:t>, </a:t>
                    </a:r>
                    <a:fld id="{435C6482-71C0-4B28-A7F1-3E93CF1A7567}"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2F8A-4C4A-8FDB-0B9D89CB0306}"/>
                </c:ext>
              </c:extLst>
            </c:dLbl>
            <c:dLbl>
              <c:idx val="5"/>
              <c:tx>
                <c:rich>
                  <a:bodyPr/>
                  <a:lstStyle/>
                  <a:p>
                    <a:fld id="{6B1A192F-65D4-4DF8-BDA8-F3E172655E98}" type="CELLRANGE">
                      <a:rPr lang="en-US"/>
                      <a:pPr/>
                      <a:t>[CELLRANGE]</a:t>
                    </a:fld>
                    <a:r>
                      <a:rPr lang="en-US" baseline="0"/>
                      <a:t>, </a:t>
                    </a:r>
                    <a:fld id="{98D11F3F-EE32-427A-85FB-B589065D3A2E}"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2F8A-4C4A-8FDB-0B9D89CB030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Participants Served</c:v>
                </c:pt>
                <c:pt idx="1">
                  <c:v>Enrolled in Training</c:v>
                </c:pt>
                <c:pt idx="2">
                  <c:v>Measurable Skill Gain (Track 1 Only)</c:v>
                </c:pt>
                <c:pt idx="3">
                  <c:v>Completed Training</c:v>
                </c:pt>
                <c:pt idx="4">
                  <c:v>Completed with Credential</c:v>
                </c:pt>
                <c:pt idx="5">
                  <c:v>Entered Employment or Advanced to New Position</c:v>
                </c:pt>
              </c:strCache>
            </c:strRef>
          </c:cat>
          <c:val>
            <c:numRef>
              <c:f>Sheet1!$C$2:$C$7</c:f>
              <c:numCache>
                <c:formatCode>General</c:formatCode>
                <c:ptCount val="6"/>
                <c:pt idx="0">
                  <c:v>1089</c:v>
                </c:pt>
                <c:pt idx="1">
                  <c:v>952</c:v>
                </c:pt>
                <c:pt idx="2">
                  <c:v>2</c:v>
                </c:pt>
                <c:pt idx="3">
                  <c:v>223</c:v>
                </c:pt>
                <c:pt idx="4">
                  <c:v>185</c:v>
                </c:pt>
                <c:pt idx="5">
                  <c:v>78</c:v>
                </c:pt>
              </c:numCache>
            </c:numRef>
          </c:val>
          <c:extLst>
            <c:ext xmlns:c15="http://schemas.microsoft.com/office/drawing/2012/chart" uri="{02D57815-91ED-43cb-92C2-25804820EDAC}">
              <c15:datalabelsRange>
                <c15:f>Sheet1!$D$2:$D$8</c15:f>
                <c15:dlblRangeCache>
                  <c:ptCount val="7"/>
                  <c:pt idx="0">
                    <c:v>15%</c:v>
                  </c:pt>
                  <c:pt idx="1">
                    <c:v>13%</c:v>
                  </c:pt>
                  <c:pt idx="2">
                    <c:v>0%</c:v>
                  </c:pt>
                  <c:pt idx="3">
                    <c:v>4%</c:v>
                  </c:pt>
                  <c:pt idx="4">
                    <c:v>3%</c:v>
                  </c:pt>
                  <c:pt idx="5">
                    <c:v>1%</c:v>
                  </c:pt>
                </c15:dlblRangeCache>
              </c15:datalabelsRange>
            </c:ext>
            <c:ext xmlns:c16="http://schemas.microsoft.com/office/drawing/2014/chart" uri="{C3380CC4-5D6E-409C-BE32-E72D297353CC}">
              <c16:uniqueId val="{00000001-2F8A-4C4A-8FDB-0B9D89CB0306}"/>
            </c:ext>
          </c:extLst>
        </c:ser>
        <c:dLbls>
          <c:dLblPos val="outEnd"/>
          <c:showLegendKey val="0"/>
          <c:showVal val="1"/>
          <c:showCatName val="0"/>
          <c:showSerName val="0"/>
          <c:showPercent val="0"/>
          <c:showBubbleSize val="0"/>
        </c:dLbls>
        <c:gapWidth val="219"/>
        <c:overlap val="-27"/>
        <c:axId val="504964560"/>
        <c:axId val="504966960"/>
      </c:barChart>
      <c:catAx>
        <c:axId val="50496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966960"/>
        <c:crosses val="autoZero"/>
        <c:auto val="1"/>
        <c:lblAlgn val="ctr"/>
        <c:lblOffset val="100"/>
        <c:noMultiLvlLbl val="0"/>
      </c:catAx>
      <c:valAx>
        <c:axId val="50496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96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'[NESession 3.1 Charts.xlsx]Served'!$B$1</c:f>
              <c:strCache>
                <c:ptCount val="1"/>
                <c:pt idx="0">
                  <c:v>Percent to Target
</c:v>
                </c:pt>
              </c:strCache>
            </c:strRef>
          </c:tx>
          <c:spPr>
            <a:solidFill>
              <a:schemeClr val="accent1">
                <a:lumMod val="75000"/>
              </a:schemeClr>
            </a:solidFill>
            <a:ln>
              <a:noFill/>
            </a:ln>
            <a:effectLst>
              <a:outerShdw blurRad="76200" dir="18900000" sy="23000" kx="-1200000" algn="bl" rotWithShape="0">
                <a:prstClr val="black">
                  <a:alpha val="20000"/>
                </a:prstClr>
              </a:outerShdw>
            </a:effectLst>
          </c:spPr>
          <c:invertIfNegative val="0"/>
          <c:dPt>
            <c:idx val="0"/>
            <c:invertIfNegative val="0"/>
            <c:bubble3D val="0"/>
            <c:spPr>
              <a:solidFill>
                <a:srgbClr val="38905C"/>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477E-4A02-8E8C-2BC06462D981}"/>
              </c:ext>
            </c:extLst>
          </c:dPt>
          <c:dPt>
            <c:idx val="2"/>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477E-4A02-8E8C-2BC06462D981}"/>
              </c:ext>
            </c:extLst>
          </c:dPt>
          <c:dPt>
            <c:idx val="6"/>
            <c:invertIfNegative val="0"/>
            <c:bubble3D val="0"/>
            <c:spPr>
              <a:solidFill>
                <a:srgbClr val="38905C"/>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477E-4A02-8E8C-2BC06462D981}"/>
              </c:ext>
            </c:extLst>
          </c:dPt>
          <c:dPt>
            <c:idx val="10"/>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7-477E-4A02-8E8C-2BC06462D981}"/>
              </c:ext>
            </c:extLst>
          </c:dPt>
          <c:dPt>
            <c:idx val="11"/>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9-477E-4A02-8E8C-2BC06462D981}"/>
              </c:ext>
            </c:extLst>
          </c:dPt>
          <c:dPt>
            <c:idx val="12"/>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B-477E-4A02-8E8C-2BC06462D981}"/>
              </c:ext>
            </c:extLst>
          </c:dPt>
          <c:dPt>
            <c:idx val="13"/>
            <c:invertIfNegative val="0"/>
            <c:bubble3D val="0"/>
            <c:spPr>
              <a:solidFill>
                <a:srgbClr val="38905C"/>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D-477E-4A02-8E8C-2BC06462D981}"/>
              </c:ext>
            </c:extLst>
          </c:dPt>
          <c:dPt>
            <c:idx val="17"/>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F-477E-4A02-8E8C-2BC06462D981}"/>
              </c:ext>
            </c:extLst>
          </c:dPt>
          <c:dLbls>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Charts.xlsx]Served'!$A$2:$A$21</c:f>
              <c:strCache>
                <c:ptCount val="20"/>
                <c:pt idx="0">
                  <c:v>Arizona State University</c:v>
                </c:pt>
                <c:pt idx="1">
                  <c:v>Valley Initiative For Development And Advancement</c:v>
                </c:pt>
                <c:pt idx="2">
                  <c:v>Riverside Community College</c:v>
                </c:pt>
                <c:pt idx="3">
                  <c:v>Waukesha-Ozaukee-Washington Workforce Development, Inc.</c:v>
                </c:pt>
                <c:pt idx="4">
                  <c:v>Asian American Drug Abuse Program, Inc.</c:v>
                </c:pt>
                <c:pt idx="5">
                  <c:v>Employ Milwaukee, Inc.</c:v>
                </c:pt>
                <c:pt idx="6">
                  <c:v>The Mgh Institute Of Health Professions</c:v>
                </c:pt>
                <c:pt idx="7">
                  <c:v>Community Health Care Center, Incorporated</c:v>
                </c:pt>
                <c:pt idx="8">
                  <c:v>Alaska Pacific University</c:v>
                </c:pt>
                <c:pt idx="9">
                  <c:v>Thomas Edison State College</c:v>
                </c:pt>
                <c:pt idx="10">
                  <c:v>Spalding University, Inc.</c:v>
                </c:pt>
                <c:pt idx="11">
                  <c:v>Sanford Health</c:v>
                </c:pt>
                <c:pt idx="12">
                  <c:v>Healthcare Industry Grant Corporation</c:v>
                </c:pt>
                <c:pt idx="13">
                  <c:v>University Of Alabama</c:v>
                </c:pt>
                <c:pt idx="14">
                  <c:v>The University Of South Dakota</c:v>
                </c:pt>
                <c:pt idx="15">
                  <c:v>The Workplace</c:v>
                </c:pt>
                <c:pt idx="16">
                  <c:v>Atlantic Health Systems, Inc</c:v>
                </c:pt>
                <c:pt idx="17">
                  <c:v>Montana State University-Billings</c:v>
                </c:pt>
                <c:pt idx="18">
                  <c:v>Broward College</c:v>
                </c:pt>
                <c:pt idx="19">
                  <c:v>Elliot Hospital</c:v>
                </c:pt>
              </c:strCache>
            </c:strRef>
          </c:cat>
          <c:val>
            <c:numRef>
              <c:f>'[NESession 3.1 Charts.xlsx]Served'!$B$2:$B$21</c:f>
              <c:numCache>
                <c:formatCode>0%</c:formatCode>
                <c:ptCount val="20"/>
                <c:pt idx="0">
                  <c:v>0.70714285714285718</c:v>
                </c:pt>
                <c:pt idx="1">
                  <c:v>0.40413793103448276</c:v>
                </c:pt>
                <c:pt idx="2">
                  <c:v>0.37272727272727274</c:v>
                </c:pt>
                <c:pt idx="3">
                  <c:v>0.30909090909090908</c:v>
                </c:pt>
                <c:pt idx="4">
                  <c:v>0.30454545454545456</c:v>
                </c:pt>
                <c:pt idx="5">
                  <c:v>0.2</c:v>
                </c:pt>
                <c:pt idx="6">
                  <c:v>0.1875</c:v>
                </c:pt>
                <c:pt idx="7">
                  <c:v>0.18666666666666668</c:v>
                </c:pt>
                <c:pt idx="8">
                  <c:v>0.14177693761814744</c:v>
                </c:pt>
                <c:pt idx="9">
                  <c:v>0.14074074074074075</c:v>
                </c:pt>
                <c:pt idx="10">
                  <c:v>0.12771084337349398</c:v>
                </c:pt>
                <c:pt idx="11">
                  <c:v>0.1048951048951049</c:v>
                </c:pt>
                <c:pt idx="12">
                  <c:v>6.25E-2</c:v>
                </c:pt>
                <c:pt idx="13">
                  <c:v>6.25E-2</c:v>
                </c:pt>
                <c:pt idx="14">
                  <c:v>6.25E-2</c:v>
                </c:pt>
                <c:pt idx="15">
                  <c:v>0.06</c:v>
                </c:pt>
                <c:pt idx="16">
                  <c:v>5.2980132450331126E-2</c:v>
                </c:pt>
                <c:pt idx="17">
                  <c:v>4.3333333333333335E-2</c:v>
                </c:pt>
                <c:pt idx="18">
                  <c:v>2.6666666666666668E-2</c:v>
                </c:pt>
                <c:pt idx="19">
                  <c:v>2.3333333333333334E-2</c:v>
                </c:pt>
              </c:numCache>
            </c:numRef>
          </c:val>
          <c:extLst>
            <c:ext xmlns:c16="http://schemas.microsoft.com/office/drawing/2014/chart" uri="{C3380CC4-5D6E-409C-BE32-E72D297353CC}">
              <c16:uniqueId val="{00000010-477E-4A02-8E8C-2BC06462D981}"/>
            </c:ext>
          </c:extLst>
        </c:ser>
        <c:dLbls>
          <c:dLblPos val="outEnd"/>
          <c:showLegendKey val="0"/>
          <c:showVal val="1"/>
          <c:showCatName val="0"/>
          <c:showSerName val="0"/>
          <c:showPercent val="0"/>
          <c:showBubbleSize val="0"/>
        </c:dLbls>
        <c:gapWidth val="41"/>
        <c:axId val="1693585791"/>
        <c:axId val="1693602591"/>
      </c:barChart>
      <c:catAx>
        <c:axId val="1693585791"/>
        <c:scaling>
          <c:orientation val="minMax"/>
        </c:scaling>
        <c:delete val="1"/>
        <c:axPos val="b"/>
        <c:numFmt formatCode="General" sourceLinked="1"/>
        <c:majorTickMark val="none"/>
        <c:minorTickMark val="none"/>
        <c:tickLblPos val="nextTo"/>
        <c:crossAx val="1693602591"/>
        <c:crosses val="autoZero"/>
        <c:auto val="1"/>
        <c:lblAlgn val="ctr"/>
        <c:lblOffset val="100"/>
        <c:noMultiLvlLbl val="0"/>
      </c:catAx>
      <c:valAx>
        <c:axId val="1693602591"/>
        <c:scaling>
          <c:orientation val="minMax"/>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crossAx val="1693585791"/>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solidFill>
            <a:sysClr val="windowText" lastClr="000000"/>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'[NESession 3.1 Charts.xlsx]Enrolled'!$B$4</c:f>
              <c:strCache>
                <c:ptCount val="1"/>
                <c:pt idx="0">
                  <c:v>Percent to Target</c:v>
                </c:pt>
              </c:strCache>
            </c:strRef>
          </c:tx>
          <c:spPr>
            <a:solidFill>
              <a:schemeClr val="accent1">
                <a:lumMod val="75000"/>
              </a:schemeClr>
            </a:solidFill>
            <a:ln>
              <a:noFill/>
            </a:ln>
            <a:effectLst>
              <a:outerShdw blurRad="76200" dir="18900000" sy="23000" kx="-1200000" algn="bl" rotWithShape="0">
                <a:prstClr val="black">
                  <a:alpha val="20000"/>
                </a:prstClr>
              </a:outerShdw>
            </a:effectLst>
          </c:spPr>
          <c:invertIfNegative val="0"/>
          <c:dPt>
            <c:idx val="0"/>
            <c:invertIfNegative val="0"/>
            <c:bubble3D val="0"/>
            <c:spPr>
              <a:solidFill>
                <a:srgbClr val="38905C"/>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CD6E-4751-AFDE-003DB59189A6}"/>
              </c:ext>
            </c:extLst>
          </c:dPt>
          <c:dPt>
            <c:idx val="8"/>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CD6E-4751-AFDE-003DB59189A6}"/>
              </c:ext>
            </c:extLst>
          </c:dPt>
          <c:dLbls>
            <c:spPr>
              <a:noFill/>
              <a:ln>
                <a:noFill/>
              </a:ln>
              <a:effectLst/>
            </c:spPr>
            <c:txPr>
              <a:bodyPr rot="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Charts.xlsx]Enrolled'!$A$5:$A$21</c:f>
              <c:strCache>
                <c:ptCount val="17"/>
                <c:pt idx="0">
                  <c:v>Arizona State University</c:v>
                </c:pt>
                <c:pt idx="1">
                  <c:v>Valley Initiative For Development And Advancement</c:v>
                </c:pt>
                <c:pt idx="2">
                  <c:v>Asian American Drug Abuse Program, Inc.</c:v>
                </c:pt>
                <c:pt idx="3">
                  <c:v>Waukesha-Ozaukee-Washington Workforce Development, Inc.</c:v>
                </c:pt>
                <c:pt idx="4">
                  <c:v>Riverside Community College</c:v>
                </c:pt>
                <c:pt idx="5">
                  <c:v>Employ Milwaukee, Inc.</c:v>
                </c:pt>
                <c:pt idx="6">
                  <c:v>Community Health Care Center, Incorporated</c:v>
                </c:pt>
                <c:pt idx="7">
                  <c:v>Thomas Edison State College</c:v>
                </c:pt>
                <c:pt idx="8">
                  <c:v>Alaska Pacific University</c:v>
                </c:pt>
                <c:pt idx="9">
                  <c:v>Spalding University, Inc.</c:v>
                </c:pt>
                <c:pt idx="10">
                  <c:v>Sanford Health</c:v>
                </c:pt>
                <c:pt idx="11">
                  <c:v>Healthcare Industry Grant Corporation</c:v>
                </c:pt>
                <c:pt idx="12">
                  <c:v>The University Of South Dakota</c:v>
                </c:pt>
                <c:pt idx="13">
                  <c:v>Montana State University-Billings</c:v>
                </c:pt>
                <c:pt idx="14">
                  <c:v>The Workplace</c:v>
                </c:pt>
                <c:pt idx="15">
                  <c:v>Broward College</c:v>
                </c:pt>
                <c:pt idx="16">
                  <c:v>Atlantic Health Systems, Inc</c:v>
                </c:pt>
              </c:strCache>
            </c:strRef>
          </c:cat>
          <c:val>
            <c:numRef>
              <c:f>'[NESession 3.1 Charts.xlsx]Enrolled'!$B$5:$B$21</c:f>
              <c:numCache>
                <c:formatCode>0%</c:formatCode>
                <c:ptCount val="17"/>
                <c:pt idx="0">
                  <c:v>0.70714285714285718</c:v>
                </c:pt>
                <c:pt idx="1">
                  <c:v>0.40413793103448276</c:v>
                </c:pt>
                <c:pt idx="2">
                  <c:v>0.30454545454545456</c:v>
                </c:pt>
                <c:pt idx="3">
                  <c:v>0.26060606060606062</c:v>
                </c:pt>
                <c:pt idx="4">
                  <c:v>0.25909090909090909</c:v>
                </c:pt>
                <c:pt idx="5">
                  <c:v>0.20634920634920634</c:v>
                </c:pt>
                <c:pt idx="6">
                  <c:v>0.14666666666666667</c:v>
                </c:pt>
                <c:pt idx="7">
                  <c:v>0.14074074074074075</c:v>
                </c:pt>
                <c:pt idx="8">
                  <c:v>0.13988657844990549</c:v>
                </c:pt>
                <c:pt idx="9">
                  <c:v>0.12771084337349398</c:v>
                </c:pt>
                <c:pt idx="10">
                  <c:v>0.1048951048951049</c:v>
                </c:pt>
                <c:pt idx="11">
                  <c:v>6.25E-2</c:v>
                </c:pt>
                <c:pt idx="12">
                  <c:v>6.25E-2</c:v>
                </c:pt>
                <c:pt idx="13">
                  <c:v>6.1538461538461542E-2</c:v>
                </c:pt>
                <c:pt idx="14">
                  <c:v>0.06</c:v>
                </c:pt>
                <c:pt idx="15">
                  <c:v>3.3333333333333333E-2</c:v>
                </c:pt>
                <c:pt idx="16">
                  <c:v>2.7225901398086828E-2</c:v>
                </c:pt>
              </c:numCache>
            </c:numRef>
          </c:val>
          <c:extLst>
            <c:ext xmlns:c16="http://schemas.microsoft.com/office/drawing/2014/chart" uri="{C3380CC4-5D6E-409C-BE32-E72D297353CC}">
              <c16:uniqueId val="{00000004-CD6E-4751-AFDE-003DB59189A6}"/>
            </c:ext>
          </c:extLst>
        </c:ser>
        <c:dLbls>
          <c:dLblPos val="outEnd"/>
          <c:showLegendKey val="0"/>
          <c:showVal val="1"/>
          <c:showCatName val="0"/>
          <c:showSerName val="0"/>
          <c:showPercent val="0"/>
          <c:showBubbleSize val="0"/>
        </c:dLbls>
        <c:gapWidth val="41"/>
        <c:axId val="1693638111"/>
        <c:axId val="1693627071"/>
      </c:barChart>
      <c:catAx>
        <c:axId val="1693638111"/>
        <c:scaling>
          <c:orientation val="minMax"/>
        </c:scaling>
        <c:delete val="1"/>
        <c:axPos val="b"/>
        <c:numFmt formatCode="General" sourceLinked="1"/>
        <c:majorTickMark val="none"/>
        <c:minorTickMark val="none"/>
        <c:tickLblPos val="nextTo"/>
        <c:crossAx val="1693627071"/>
        <c:crosses val="autoZero"/>
        <c:auto val="1"/>
        <c:lblAlgn val="ctr"/>
        <c:lblOffset val="100"/>
        <c:noMultiLvlLbl val="0"/>
      </c:catAx>
      <c:valAx>
        <c:axId val="1693627071"/>
        <c:scaling>
          <c:orientation val="minMax"/>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693638111"/>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b="1">
          <a:solidFill>
            <a:sysClr val="windowText" lastClr="000000"/>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'[NESession 3.1 Charts.xlsx]Completed'!$B$1</c:f>
              <c:strCache>
                <c:ptCount val="1"/>
                <c:pt idx="0">
                  <c:v>Percent to Target</c:v>
                </c:pt>
              </c:strCache>
            </c:strRef>
          </c:tx>
          <c:spPr>
            <a:solidFill>
              <a:schemeClr val="accent1">
                <a:lumMod val="75000"/>
              </a:schemeClr>
            </a:solidFill>
            <a:ln>
              <a:noFill/>
            </a:ln>
            <a:effectLst>
              <a:outerShdw blurRad="76200" dir="18900000" sy="23000" kx="-1200000" algn="bl" rotWithShape="0">
                <a:prstClr val="black">
                  <a:alpha val="20000"/>
                </a:prstClr>
              </a:outerShdw>
            </a:effectLst>
          </c:spPr>
          <c:invertIfNegative val="0"/>
          <c:dPt>
            <c:idx val="2"/>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73C9-40D3-BD63-E898D9FA0397}"/>
              </c:ext>
            </c:extLst>
          </c:dPt>
          <c:dPt>
            <c:idx val="3"/>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73C9-40D3-BD63-E898D9FA0397}"/>
              </c:ext>
            </c:extLst>
          </c:dPt>
          <c:dPt>
            <c:idx val="5"/>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73C9-40D3-BD63-E898D9FA0397}"/>
              </c:ext>
            </c:extLst>
          </c:dPt>
          <c:dLbls>
            <c:spPr>
              <a:noFill/>
              <a:ln>
                <a:noFill/>
              </a:ln>
              <a:effectLst/>
            </c:spPr>
            <c:txPr>
              <a:bodyPr rot="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Charts.xlsx]Completed'!$A$2:$A$10</c:f>
              <c:strCache>
                <c:ptCount val="9"/>
                <c:pt idx="0">
                  <c:v>Asian American Drug Abuse Program, Inc.</c:v>
                </c:pt>
                <c:pt idx="1">
                  <c:v>Valley Initiative For Development And Advancement</c:v>
                </c:pt>
                <c:pt idx="2">
                  <c:v>Employ Milwaukee, Inc.</c:v>
                </c:pt>
                <c:pt idx="3">
                  <c:v>Riverside Community College</c:v>
                </c:pt>
                <c:pt idx="4">
                  <c:v>Alaska Pacific University</c:v>
                </c:pt>
                <c:pt idx="5">
                  <c:v>Waukesha-Ozaukee-Washington Workforce Development, Inc.</c:v>
                </c:pt>
                <c:pt idx="6">
                  <c:v>Spalding University, Inc.</c:v>
                </c:pt>
                <c:pt idx="7">
                  <c:v>Atlantic Health Systems, Inc</c:v>
                </c:pt>
                <c:pt idx="8">
                  <c:v>Arizona State University</c:v>
                </c:pt>
              </c:strCache>
            </c:strRef>
          </c:cat>
          <c:val>
            <c:numRef>
              <c:f>'[NESession 3.1 Charts.xlsx]Completed'!$B$2:$B$10</c:f>
              <c:numCache>
                <c:formatCode>0%</c:formatCode>
                <c:ptCount val="9"/>
                <c:pt idx="0">
                  <c:v>0.23529411764705882</c:v>
                </c:pt>
                <c:pt idx="1">
                  <c:v>0.1519434628975265</c:v>
                </c:pt>
                <c:pt idx="2">
                  <c:v>4.6296296296296294E-2</c:v>
                </c:pt>
                <c:pt idx="3">
                  <c:v>3.7433155080213901E-2</c:v>
                </c:pt>
                <c:pt idx="4">
                  <c:v>3.7422037422037424E-2</c:v>
                </c:pt>
                <c:pt idx="5">
                  <c:v>3.5714285714285712E-2</c:v>
                </c:pt>
                <c:pt idx="6">
                  <c:v>3.2544378698224852E-2</c:v>
                </c:pt>
                <c:pt idx="7">
                  <c:v>2.7110766847405113E-2</c:v>
                </c:pt>
                <c:pt idx="8">
                  <c:v>1.5037593984962405E-2</c:v>
                </c:pt>
              </c:numCache>
            </c:numRef>
          </c:val>
          <c:extLst>
            <c:ext xmlns:c16="http://schemas.microsoft.com/office/drawing/2014/chart" uri="{C3380CC4-5D6E-409C-BE32-E72D297353CC}">
              <c16:uniqueId val="{00000006-73C9-40D3-BD63-E898D9FA0397}"/>
            </c:ext>
          </c:extLst>
        </c:ser>
        <c:dLbls>
          <c:dLblPos val="outEnd"/>
          <c:showLegendKey val="0"/>
          <c:showVal val="1"/>
          <c:showCatName val="0"/>
          <c:showSerName val="0"/>
          <c:showPercent val="0"/>
          <c:showBubbleSize val="0"/>
        </c:dLbls>
        <c:gapWidth val="41"/>
        <c:axId val="2009715567"/>
        <c:axId val="2009708367"/>
      </c:barChart>
      <c:catAx>
        <c:axId val="2009715567"/>
        <c:scaling>
          <c:orientation val="minMax"/>
        </c:scaling>
        <c:delete val="1"/>
        <c:axPos val="b"/>
        <c:numFmt formatCode="General" sourceLinked="1"/>
        <c:majorTickMark val="none"/>
        <c:minorTickMark val="none"/>
        <c:tickLblPos val="nextTo"/>
        <c:crossAx val="2009708367"/>
        <c:crosses val="autoZero"/>
        <c:auto val="1"/>
        <c:lblAlgn val="ctr"/>
        <c:lblOffset val="100"/>
        <c:noMultiLvlLbl val="0"/>
      </c:catAx>
      <c:valAx>
        <c:axId val="2009708367"/>
        <c:scaling>
          <c:orientation val="minMax"/>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2009715567"/>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b="1">
          <a:solidFill>
            <a:sysClr val="windowText" lastClr="000000"/>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'[NESession 3.1 Charts.xlsx]Comp w Cred'!$B$1</c:f>
              <c:strCache>
                <c:ptCount val="1"/>
                <c:pt idx="0">
                  <c:v>Percent to Target</c:v>
                </c:pt>
              </c:strCache>
            </c:strRef>
          </c:tx>
          <c:spPr>
            <a:solidFill>
              <a:schemeClr val="accent1">
                <a:lumMod val="75000"/>
              </a:schemeClr>
            </a:solidFill>
            <a:ln>
              <a:noFill/>
            </a:ln>
            <a:effectLst>
              <a:outerShdw blurRad="76200" dir="18900000" sy="23000" kx="-1200000" algn="bl" rotWithShape="0">
                <a:prstClr val="black">
                  <a:alpha val="20000"/>
                </a:prstClr>
              </a:outerShdw>
            </a:effectLst>
          </c:spPr>
          <c:invertIfNegative val="0"/>
          <c:dPt>
            <c:idx val="0"/>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317D-46B6-84D5-104DBFBBB2AF}"/>
              </c:ext>
            </c:extLst>
          </c:dPt>
          <c:dPt>
            <c:idx val="2"/>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317D-46B6-84D5-104DBFBBB2AF}"/>
              </c:ext>
            </c:extLst>
          </c:dPt>
          <c:dPt>
            <c:idx val="4"/>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317D-46B6-84D5-104DBFBBB2AF}"/>
              </c:ext>
            </c:extLst>
          </c:dPt>
          <c:dPt>
            <c:idx val="6"/>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7-317D-46B6-84D5-104DBFBBB2AF}"/>
              </c:ext>
            </c:extLst>
          </c:dPt>
          <c:dPt>
            <c:idx val="7"/>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9-317D-46B6-84D5-104DBFBBB2AF}"/>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Charts.xlsx]Comp w Cred'!$A$2:$A$9</c:f>
              <c:strCache>
                <c:ptCount val="8"/>
                <c:pt idx="0">
                  <c:v>Asian American Drug Abuse Program, Inc.</c:v>
                </c:pt>
                <c:pt idx="1">
                  <c:v>Valley Initiative For Development And Advancement</c:v>
                </c:pt>
                <c:pt idx="2">
                  <c:v>Waukesha-Ozaukee-Washington Workforce Development, Inc.</c:v>
                </c:pt>
                <c:pt idx="3">
                  <c:v>Riverside Community College</c:v>
                </c:pt>
                <c:pt idx="4">
                  <c:v>Alaska Pacific University</c:v>
                </c:pt>
                <c:pt idx="5">
                  <c:v>Spalding University, Inc.</c:v>
                </c:pt>
                <c:pt idx="6">
                  <c:v>Employ Milwaukee, Inc.</c:v>
                </c:pt>
                <c:pt idx="7">
                  <c:v>Arizona State University</c:v>
                </c:pt>
              </c:strCache>
            </c:strRef>
          </c:cat>
          <c:val>
            <c:numRef>
              <c:f>'[NESession 3.1 Charts.xlsx]Comp w Cred'!$B$2:$B$9</c:f>
              <c:numCache>
                <c:formatCode>0%</c:formatCode>
                <c:ptCount val="8"/>
                <c:pt idx="0">
                  <c:v>0.26190476190476192</c:v>
                </c:pt>
                <c:pt idx="1">
                  <c:v>0.17515274949083504</c:v>
                </c:pt>
                <c:pt idx="2">
                  <c:v>3.787878787878788E-2</c:v>
                </c:pt>
                <c:pt idx="3">
                  <c:v>3.7433155080213901E-2</c:v>
                </c:pt>
                <c:pt idx="4">
                  <c:v>3.7422037422037424E-2</c:v>
                </c:pt>
                <c:pt idx="5">
                  <c:v>3.2544378698224852E-2</c:v>
                </c:pt>
                <c:pt idx="6">
                  <c:v>3.1690140845070422E-2</c:v>
                </c:pt>
                <c:pt idx="7">
                  <c:v>1.5037593984962405E-2</c:v>
                </c:pt>
              </c:numCache>
            </c:numRef>
          </c:val>
          <c:extLst>
            <c:ext xmlns:c16="http://schemas.microsoft.com/office/drawing/2014/chart" uri="{C3380CC4-5D6E-409C-BE32-E72D297353CC}">
              <c16:uniqueId val="{0000000A-317D-46B6-84D5-104DBFBBB2AF}"/>
            </c:ext>
          </c:extLst>
        </c:ser>
        <c:dLbls>
          <c:dLblPos val="inEnd"/>
          <c:showLegendKey val="0"/>
          <c:showVal val="1"/>
          <c:showCatName val="0"/>
          <c:showSerName val="0"/>
          <c:showPercent val="0"/>
          <c:showBubbleSize val="0"/>
        </c:dLbls>
        <c:gapWidth val="41"/>
        <c:axId val="1694159663"/>
        <c:axId val="1694148143"/>
      </c:barChart>
      <c:catAx>
        <c:axId val="1694159663"/>
        <c:scaling>
          <c:orientation val="minMax"/>
        </c:scaling>
        <c:delete val="1"/>
        <c:axPos val="b"/>
        <c:numFmt formatCode="General" sourceLinked="1"/>
        <c:majorTickMark val="none"/>
        <c:minorTickMark val="none"/>
        <c:tickLblPos val="nextTo"/>
        <c:crossAx val="1694148143"/>
        <c:crosses val="autoZero"/>
        <c:auto val="1"/>
        <c:lblAlgn val="ctr"/>
        <c:lblOffset val="100"/>
        <c:noMultiLvlLbl val="0"/>
      </c:catAx>
      <c:valAx>
        <c:axId val="1694148143"/>
        <c:scaling>
          <c:orientation val="minMax"/>
          <c:max val="0.30000000000000004"/>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1694159663"/>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'[NESession 3.1 Charts.xlsx]EE or ANP'!$B$1</c:f>
              <c:strCache>
                <c:ptCount val="1"/>
                <c:pt idx="0">
                  <c:v>Percent to Target</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Pt>
            <c:idx val="2"/>
            <c:invertIfNegative val="0"/>
            <c:bubble3D val="0"/>
            <c:extLst>
              <c:ext xmlns:c16="http://schemas.microsoft.com/office/drawing/2014/chart" uri="{C3380CC4-5D6E-409C-BE32-E72D297353CC}">
                <c16:uniqueId val="{00000000-23D7-432C-8D36-2B63711FF12D}"/>
              </c:ext>
            </c:extLst>
          </c:dPt>
          <c:dPt>
            <c:idx val="4"/>
            <c:invertIfNegative val="0"/>
            <c:bubble3D val="0"/>
            <c:extLst>
              <c:ext xmlns:c16="http://schemas.microsoft.com/office/drawing/2014/chart" uri="{C3380CC4-5D6E-409C-BE32-E72D297353CC}">
                <c16:uniqueId val="{00000001-23D7-432C-8D36-2B63711FF12D}"/>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Charts.xlsx]EE or ANP'!$A$2:$A$6</c:f>
              <c:strCache>
                <c:ptCount val="5"/>
                <c:pt idx="0">
                  <c:v>Valley Initiative For Development And Advancement</c:v>
                </c:pt>
                <c:pt idx="1">
                  <c:v>Riverside Community College</c:v>
                </c:pt>
                <c:pt idx="2">
                  <c:v>Alaska Pacific University</c:v>
                </c:pt>
                <c:pt idx="3">
                  <c:v>Employ Milwaukee, Inc.</c:v>
                </c:pt>
                <c:pt idx="4">
                  <c:v>Asian American Drug Abuse Program, Inc.</c:v>
                </c:pt>
              </c:strCache>
            </c:strRef>
          </c:cat>
          <c:val>
            <c:numRef>
              <c:f>'[NESession 3.1 Charts.xlsx]EE or ANP'!$B$2:$B$6</c:f>
              <c:numCache>
                <c:formatCode>0%</c:formatCode>
                <c:ptCount val="5"/>
                <c:pt idx="0">
                  <c:v>8.3038869257950523E-2</c:v>
                </c:pt>
                <c:pt idx="1">
                  <c:v>3.7433155080213901E-2</c:v>
                </c:pt>
                <c:pt idx="2">
                  <c:v>3.5343035343035345E-2</c:v>
                </c:pt>
                <c:pt idx="3">
                  <c:v>1.5432098765432098E-2</c:v>
                </c:pt>
                <c:pt idx="4">
                  <c:v>1.1494252873563218E-2</c:v>
                </c:pt>
              </c:numCache>
            </c:numRef>
          </c:val>
          <c:extLst>
            <c:ext xmlns:c16="http://schemas.microsoft.com/office/drawing/2014/chart" uri="{C3380CC4-5D6E-409C-BE32-E72D297353CC}">
              <c16:uniqueId val="{00000002-23D7-432C-8D36-2B63711FF12D}"/>
            </c:ext>
          </c:extLst>
        </c:ser>
        <c:dLbls>
          <c:dLblPos val="inEnd"/>
          <c:showLegendKey val="0"/>
          <c:showVal val="1"/>
          <c:showCatName val="0"/>
          <c:showSerName val="0"/>
          <c:showPercent val="0"/>
          <c:showBubbleSize val="0"/>
        </c:dLbls>
        <c:gapWidth val="41"/>
        <c:axId val="2031863631"/>
        <c:axId val="2031860751"/>
      </c:barChart>
      <c:catAx>
        <c:axId val="2031863631"/>
        <c:scaling>
          <c:orientation val="minMax"/>
        </c:scaling>
        <c:delete val="1"/>
        <c:axPos val="b"/>
        <c:numFmt formatCode="General" sourceLinked="1"/>
        <c:majorTickMark val="none"/>
        <c:minorTickMark val="none"/>
        <c:tickLblPos val="nextTo"/>
        <c:crossAx val="2031860751"/>
        <c:crosses val="autoZero"/>
        <c:auto val="1"/>
        <c:lblAlgn val="ctr"/>
        <c:lblOffset val="100"/>
        <c:noMultiLvlLbl val="0"/>
      </c:catAx>
      <c:valAx>
        <c:axId val="2031860751"/>
        <c:scaling>
          <c:orientation val="minMax"/>
        </c:scaling>
        <c:delete val="1"/>
        <c:axPos val="l"/>
        <c:numFmt formatCode="0%" sourceLinked="1"/>
        <c:majorTickMark val="none"/>
        <c:minorTickMark val="none"/>
        <c:tickLblPos val="nextTo"/>
        <c:crossAx val="2031863631"/>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1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4B3AB9-929C-4316-9E0C-EDF4AD0C4D49}" type="doc">
      <dgm:prSet loTypeId="urn:microsoft.com/office/officeart/2016/7/layout/LinearBlockProcessNumbered" loCatId="process" qsTypeId="urn:microsoft.com/office/officeart/2005/8/quickstyle/simple1" qsCatId="simple" csTypeId="urn:microsoft.com/office/officeart/2005/8/colors/accent1_3" csCatId="accent1" phldr="1"/>
      <dgm:spPr/>
      <dgm:t>
        <a:bodyPr/>
        <a:lstStyle/>
        <a:p>
          <a:endParaRPr lang="en-US"/>
        </a:p>
      </dgm:t>
    </dgm:pt>
    <dgm:pt modelId="{C16A4CDA-2940-446D-8DF6-09CAC69E2FFC}">
      <dgm:prSet custT="1"/>
      <dgm:spPr/>
      <dgm:t>
        <a:bodyPr/>
        <a:lstStyle/>
        <a:p>
          <a:r>
            <a:rPr lang="en-US" sz="1800" dirty="0"/>
            <a:t>Total number of participants </a:t>
          </a:r>
          <a:r>
            <a:rPr lang="en-US" sz="1800" b="1" dirty="0"/>
            <a:t>served</a:t>
          </a:r>
          <a:endParaRPr lang="en-US" sz="1800" dirty="0"/>
        </a:p>
      </dgm:t>
    </dgm:pt>
    <dgm:pt modelId="{ECAD0A26-703D-4F3C-97BD-610499C20159}" type="parTrans" cxnId="{8DB6F6E7-40AE-478C-9176-E4B9A4810B3E}">
      <dgm:prSet/>
      <dgm:spPr/>
      <dgm:t>
        <a:bodyPr/>
        <a:lstStyle/>
        <a:p>
          <a:endParaRPr lang="en-US" sz="2400"/>
        </a:p>
      </dgm:t>
    </dgm:pt>
    <dgm:pt modelId="{DE7E92EC-F974-4EE5-BC38-0B68DCFA138C}" type="sibTrans" cxnId="{8DB6F6E7-40AE-478C-9176-E4B9A4810B3E}">
      <dgm:prSet phldrT="01" phldr="0" custT="1"/>
      <dgm:spPr/>
      <dgm:t>
        <a:bodyPr/>
        <a:lstStyle/>
        <a:p>
          <a:r>
            <a:rPr lang="en-US" sz="4400"/>
            <a:t>01</a:t>
          </a:r>
          <a:endParaRPr lang="en-US" sz="4400" dirty="0"/>
        </a:p>
      </dgm:t>
    </dgm:pt>
    <dgm:pt modelId="{9BE8E540-3B23-4C6B-A2C9-9AB227700ED2}">
      <dgm:prSet custT="1"/>
      <dgm:spPr/>
      <dgm:t>
        <a:bodyPr/>
        <a:lstStyle/>
        <a:p>
          <a:r>
            <a:rPr lang="en-US" sz="1600" dirty="0"/>
            <a:t>Total number of participants who </a:t>
          </a:r>
          <a:r>
            <a:rPr lang="en-US" sz="1600" b="1" dirty="0"/>
            <a:t>began receiving education/job training activities</a:t>
          </a:r>
          <a:endParaRPr lang="en-US" sz="1600" dirty="0"/>
        </a:p>
      </dgm:t>
    </dgm:pt>
    <dgm:pt modelId="{5AC29369-A88B-4411-A530-C3DDB037F087}" type="parTrans" cxnId="{47AD7D4D-F7D4-4359-9430-747F2096037C}">
      <dgm:prSet/>
      <dgm:spPr/>
      <dgm:t>
        <a:bodyPr/>
        <a:lstStyle/>
        <a:p>
          <a:endParaRPr lang="en-US" sz="2400"/>
        </a:p>
      </dgm:t>
    </dgm:pt>
    <dgm:pt modelId="{61D6395B-33D6-432B-9296-EC4A7965388C}" type="sibTrans" cxnId="{47AD7D4D-F7D4-4359-9430-747F2096037C}">
      <dgm:prSet phldrT="02" phldr="0" custT="1"/>
      <dgm:spPr/>
      <dgm:t>
        <a:bodyPr/>
        <a:lstStyle/>
        <a:p>
          <a:r>
            <a:rPr lang="en-US" sz="4400"/>
            <a:t>02</a:t>
          </a:r>
        </a:p>
      </dgm:t>
    </dgm:pt>
    <dgm:pt modelId="{C1D27EDD-D176-4CB0-9425-F0F2BC1E294B}">
      <dgm:prSet custT="1"/>
      <dgm:spPr/>
      <dgm:t>
        <a:bodyPr/>
        <a:lstStyle/>
        <a:p>
          <a:r>
            <a:rPr lang="en-US" sz="1600" dirty="0"/>
            <a:t>Total number of participants who </a:t>
          </a:r>
          <a:r>
            <a:rPr lang="en-US" sz="1600" b="1" dirty="0"/>
            <a:t>began receiving education/job training activities and achieved a measurable skills gain</a:t>
          </a:r>
          <a:endParaRPr lang="en-US" sz="1600" dirty="0"/>
        </a:p>
      </dgm:t>
    </dgm:pt>
    <dgm:pt modelId="{497C0D29-5009-4ADB-B0C9-299E2F1007C8}" type="parTrans" cxnId="{FDCC29FC-20E7-4EB9-A126-847787C2361F}">
      <dgm:prSet/>
      <dgm:spPr/>
      <dgm:t>
        <a:bodyPr/>
        <a:lstStyle/>
        <a:p>
          <a:endParaRPr lang="en-US" sz="2400"/>
        </a:p>
      </dgm:t>
    </dgm:pt>
    <dgm:pt modelId="{E36826E6-8341-42CD-B9B4-96F1536F0A6D}" type="sibTrans" cxnId="{FDCC29FC-20E7-4EB9-A126-847787C2361F}">
      <dgm:prSet phldrT="03" phldr="0" custT="1"/>
      <dgm:spPr/>
      <dgm:t>
        <a:bodyPr/>
        <a:lstStyle/>
        <a:p>
          <a:r>
            <a:rPr lang="en-US" sz="4400"/>
            <a:t>03</a:t>
          </a:r>
          <a:endParaRPr lang="en-US" sz="4400" dirty="0"/>
        </a:p>
      </dgm:t>
    </dgm:pt>
    <dgm:pt modelId="{4C6FBD66-49C9-4CE5-8EB3-7513EBE257F5}">
      <dgm:prSet custT="1"/>
      <dgm:spPr/>
      <dgm:t>
        <a:bodyPr/>
        <a:lstStyle/>
        <a:p>
          <a:r>
            <a:rPr lang="en-US" sz="1600" dirty="0"/>
            <a:t>Total number of participants who </a:t>
          </a:r>
          <a:r>
            <a:rPr lang="en-US" sz="1600" b="1" dirty="0"/>
            <a:t>completed education/job training program activities</a:t>
          </a:r>
          <a:endParaRPr lang="en-US" sz="1600" dirty="0"/>
        </a:p>
      </dgm:t>
    </dgm:pt>
    <dgm:pt modelId="{F20A792B-8717-4680-B870-361EC3B50977}" type="parTrans" cxnId="{2D7AEBE7-6F43-432F-AA13-5D2F89AABC45}">
      <dgm:prSet/>
      <dgm:spPr/>
      <dgm:t>
        <a:bodyPr/>
        <a:lstStyle/>
        <a:p>
          <a:endParaRPr lang="en-US" sz="2400"/>
        </a:p>
      </dgm:t>
    </dgm:pt>
    <dgm:pt modelId="{99F0A3C5-36C7-4913-B980-5C492F378C87}" type="sibTrans" cxnId="{2D7AEBE7-6F43-432F-AA13-5D2F89AABC45}">
      <dgm:prSet phldrT="04" phldr="0" custT="1"/>
      <dgm:spPr/>
      <dgm:t>
        <a:bodyPr/>
        <a:lstStyle/>
        <a:p>
          <a:r>
            <a:rPr lang="en-US" sz="4400"/>
            <a:t>04</a:t>
          </a:r>
        </a:p>
      </dgm:t>
    </dgm:pt>
    <dgm:pt modelId="{42107D4A-5ADE-4677-936E-14B4711B31BF}">
      <dgm:prSet custT="1"/>
      <dgm:spPr/>
      <dgm:t>
        <a:bodyPr/>
        <a:lstStyle/>
        <a:p>
          <a:r>
            <a:rPr lang="en-US" sz="1600" dirty="0"/>
            <a:t>Total number of participants who </a:t>
          </a:r>
          <a:r>
            <a:rPr lang="en-US" sz="1600" b="1" dirty="0"/>
            <a:t>completed education/job training program activities and obtained a credential</a:t>
          </a:r>
          <a:endParaRPr lang="en-US" sz="1600" dirty="0"/>
        </a:p>
      </dgm:t>
    </dgm:pt>
    <dgm:pt modelId="{DAC145F4-C9E6-4CF8-A742-BDD8EDE8D886}" type="parTrans" cxnId="{FADF841E-BAE0-47B4-8F6B-EDC162B2E0E1}">
      <dgm:prSet/>
      <dgm:spPr/>
      <dgm:t>
        <a:bodyPr/>
        <a:lstStyle/>
        <a:p>
          <a:endParaRPr lang="en-US" sz="2400"/>
        </a:p>
      </dgm:t>
    </dgm:pt>
    <dgm:pt modelId="{37966E7E-DC83-47E9-89BE-7B8350F47A6B}" type="sibTrans" cxnId="{FADF841E-BAE0-47B4-8F6B-EDC162B2E0E1}">
      <dgm:prSet phldrT="05" phldr="0" custT="1"/>
      <dgm:spPr/>
      <dgm:t>
        <a:bodyPr/>
        <a:lstStyle/>
        <a:p>
          <a:r>
            <a:rPr lang="en-US" sz="4400"/>
            <a:t>05</a:t>
          </a:r>
          <a:endParaRPr lang="en-US" sz="4400" dirty="0"/>
        </a:p>
      </dgm:t>
    </dgm:pt>
    <dgm:pt modelId="{89DDEADE-37E5-4DB4-9F68-263B7E939F6B}">
      <dgm:prSet custT="1"/>
      <dgm:spPr/>
      <dgm:t>
        <a:bodyPr/>
        <a:lstStyle/>
        <a:p>
          <a:r>
            <a:rPr lang="en-US" sz="1400" dirty="0"/>
            <a:t>Total number of participants who </a:t>
          </a:r>
          <a:r>
            <a:rPr lang="en-US" sz="1400" b="1" dirty="0"/>
            <a:t>completed education/job training program activities and either entered unsubsidized employment or advanced into a new position</a:t>
          </a:r>
          <a:endParaRPr lang="en-US" sz="1400" dirty="0"/>
        </a:p>
      </dgm:t>
    </dgm:pt>
    <dgm:pt modelId="{2A9BE25C-30F0-4859-9031-77267887CDA6}" type="parTrans" cxnId="{9C1AD12B-1E64-4EB9-BDC4-4DC5A51CD325}">
      <dgm:prSet/>
      <dgm:spPr/>
      <dgm:t>
        <a:bodyPr/>
        <a:lstStyle/>
        <a:p>
          <a:endParaRPr lang="en-US" sz="2400"/>
        </a:p>
      </dgm:t>
    </dgm:pt>
    <dgm:pt modelId="{B0F5E35C-8C03-4DF8-A172-2C5EA13C451B}" type="sibTrans" cxnId="{9C1AD12B-1E64-4EB9-BDC4-4DC5A51CD325}">
      <dgm:prSet phldrT="06" phldr="0" custT="1"/>
      <dgm:spPr/>
      <dgm:t>
        <a:bodyPr/>
        <a:lstStyle/>
        <a:p>
          <a:r>
            <a:rPr lang="en-US" sz="4400"/>
            <a:t>06</a:t>
          </a:r>
          <a:endParaRPr lang="en-US" sz="4400" dirty="0"/>
        </a:p>
      </dgm:t>
    </dgm:pt>
    <dgm:pt modelId="{D61CBDF7-F302-4202-879B-CD0704AE167A}" type="pres">
      <dgm:prSet presAssocID="{084B3AB9-929C-4316-9E0C-EDF4AD0C4D49}" presName="Name0" presStyleCnt="0">
        <dgm:presLayoutVars>
          <dgm:animLvl val="lvl"/>
          <dgm:resizeHandles val="exact"/>
        </dgm:presLayoutVars>
      </dgm:prSet>
      <dgm:spPr/>
    </dgm:pt>
    <dgm:pt modelId="{1176DC9C-C8A8-4ACB-AAFD-3195DDC37F0E}" type="pres">
      <dgm:prSet presAssocID="{C16A4CDA-2940-446D-8DF6-09CAC69E2FFC}" presName="compositeNode" presStyleCnt="0">
        <dgm:presLayoutVars>
          <dgm:bulletEnabled val="1"/>
        </dgm:presLayoutVars>
      </dgm:prSet>
      <dgm:spPr/>
    </dgm:pt>
    <dgm:pt modelId="{F1B5C404-B785-4816-9C88-F00D5A289670}" type="pres">
      <dgm:prSet presAssocID="{C16A4CDA-2940-446D-8DF6-09CAC69E2FFC}" presName="bgRect" presStyleLbl="alignNode1" presStyleIdx="0" presStyleCnt="6" custScaleX="99040" custScaleY="235809"/>
      <dgm:spPr/>
    </dgm:pt>
    <dgm:pt modelId="{36109500-2452-45ED-9BA6-EEAA74C7094F}" type="pres">
      <dgm:prSet presAssocID="{DE7E92EC-F974-4EE5-BC38-0B68DCFA138C}" presName="sibTransNodeRect" presStyleLbl="alignNode1" presStyleIdx="0" presStyleCnt="6">
        <dgm:presLayoutVars>
          <dgm:chMax val="0"/>
          <dgm:bulletEnabled val="1"/>
        </dgm:presLayoutVars>
      </dgm:prSet>
      <dgm:spPr/>
    </dgm:pt>
    <dgm:pt modelId="{B525EA98-7757-4B03-B365-D4886425FFD4}" type="pres">
      <dgm:prSet presAssocID="{C16A4CDA-2940-446D-8DF6-09CAC69E2FFC}" presName="nodeRect" presStyleLbl="alignNode1" presStyleIdx="0" presStyleCnt="6">
        <dgm:presLayoutVars>
          <dgm:bulletEnabled val="1"/>
        </dgm:presLayoutVars>
      </dgm:prSet>
      <dgm:spPr/>
    </dgm:pt>
    <dgm:pt modelId="{B13E7F99-0469-4EAA-912B-7FC1C744E045}" type="pres">
      <dgm:prSet presAssocID="{DE7E92EC-F974-4EE5-BC38-0B68DCFA138C}" presName="sibTrans" presStyleCnt="0"/>
      <dgm:spPr/>
    </dgm:pt>
    <dgm:pt modelId="{C65DE46D-5832-4658-B905-A727743C11D5}" type="pres">
      <dgm:prSet presAssocID="{9BE8E540-3B23-4C6B-A2C9-9AB227700ED2}" presName="compositeNode" presStyleCnt="0">
        <dgm:presLayoutVars>
          <dgm:bulletEnabled val="1"/>
        </dgm:presLayoutVars>
      </dgm:prSet>
      <dgm:spPr/>
    </dgm:pt>
    <dgm:pt modelId="{770EF1E1-B72F-4B77-A8A8-1EC9FB91C238}" type="pres">
      <dgm:prSet presAssocID="{9BE8E540-3B23-4C6B-A2C9-9AB227700ED2}" presName="bgRect" presStyleLbl="alignNode1" presStyleIdx="1" presStyleCnt="6" custScaleX="99040" custScaleY="235809"/>
      <dgm:spPr/>
    </dgm:pt>
    <dgm:pt modelId="{91D6F930-D549-4C66-A92A-6892942035DF}" type="pres">
      <dgm:prSet presAssocID="{61D6395B-33D6-432B-9296-EC4A7965388C}" presName="sibTransNodeRect" presStyleLbl="alignNode1" presStyleIdx="1" presStyleCnt="6">
        <dgm:presLayoutVars>
          <dgm:chMax val="0"/>
          <dgm:bulletEnabled val="1"/>
        </dgm:presLayoutVars>
      </dgm:prSet>
      <dgm:spPr/>
    </dgm:pt>
    <dgm:pt modelId="{0EEC22F5-3B25-43BD-A096-F23A79A56964}" type="pres">
      <dgm:prSet presAssocID="{9BE8E540-3B23-4C6B-A2C9-9AB227700ED2}" presName="nodeRect" presStyleLbl="alignNode1" presStyleIdx="1" presStyleCnt="6">
        <dgm:presLayoutVars>
          <dgm:bulletEnabled val="1"/>
        </dgm:presLayoutVars>
      </dgm:prSet>
      <dgm:spPr/>
    </dgm:pt>
    <dgm:pt modelId="{62030378-A6EF-4B4C-B479-24BC4560BCB6}" type="pres">
      <dgm:prSet presAssocID="{61D6395B-33D6-432B-9296-EC4A7965388C}" presName="sibTrans" presStyleCnt="0"/>
      <dgm:spPr/>
    </dgm:pt>
    <dgm:pt modelId="{CAAD799C-0F03-4FE8-BD33-84D1013395DF}" type="pres">
      <dgm:prSet presAssocID="{C1D27EDD-D176-4CB0-9425-F0F2BC1E294B}" presName="compositeNode" presStyleCnt="0">
        <dgm:presLayoutVars>
          <dgm:bulletEnabled val="1"/>
        </dgm:presLayoutVars>
      </dgm:prSet>
      <dgm:spPr/>
    </dgm:pt>
    <dgm:pt modelId="{372CFF06-44A8-4880-A112-FB409154E4E1}" type="pres">
      <dgm:prSet presAssocID="{C1D27EDD-D176-4CB0-9425-F0F2BC1E294B}" presName="bgRect" presStyleLbl="alignNode1" presStyleIdx="2" presStyleCnt="6" custScaleX="99040" custScaleY="235809"/>
      <dgm:spPr/>
    </dgm:pt>
    <dgm:pt modelId="{F73D7584-27C1-408E-B170-EB6686895C33}" type="pres">
      <dgm:prSet presAssocID="{E36826E6-8341-42CD-B9B4-96F1536F0A6D}" presName="sibTransNodeRect" presStyleLbl="alignNode1" presStyleIdx="2" presStyleCnt="6">
        <dgm:presLayoutVars>
          <dgm:chMax val="0"/>
          <dgm:bulletEnabled val="1"/>
        </dgm:presLayoutVars>
      </dgm:prSet>
      <dgm:spPr/>
    </dgm:pt>
    <dgm:pt modelId="{DEF949DE-8EA1-46DE-84CD-0B0051F7F2BD}" type="pres">
      <dgm:prSet presAssocID="{C1D27EDD-D176-4CB0-9425-F0F2BC1E294B}" presName="nodeRect" presStyleLbl="alignNode1" presStyleIdx="2" presStyleCnt="6">
        <dgm:presLayoutVars>
          <dgm:bulletEnabled val="1"/>
        </dgm:presLayoutVars>
      </dgm:prSet>
      <dgm:spPr/>
    </dgm:pt>
    <dgm:pt modelId="{509902E0-84B7-4CCD-BA6E-097F84D2EEC5}" type="pres">
      <dgm:prSet presAssocID="{E36826E6-8341-42CD-B9B4-96F1536F0A6D}" presName="sibTrans" presStyleCnt="0"/>
      <dgm:spPr/>
    </dgm:pt>
    <dgm:pt modelId="{36837710-8E1D-455E-9040-A43339A0CFD4}" type="pres">
      <dgm:prSet presAssocID="{4C6FBD66-49C9-4CE5-8EB3-7513EBE257F5}" presName="compositeNode" presStyleCnt="0">
        <dgm:presLayoutVars>
          <dgm:bulletEnabled val="1"/>
        </dgm:presLayoutVars>
      </dgm:prSet>
      <dgm:spPr/>
    </dgm:pt>
    <dgm:pt modelId="{17290121-0A55-4287-9149-26E6ADCD85E2}" type="pres">
      <dgm:prSet presAssocID="{4C6FBD66-49C9-4CE5-8EB3-7513EBE257F5}" presName="bgRect" presStyleLbl="alignNode1" presStyleIdx="3" presStyleCnt="6" custScaleX="99040" custScaleY="235809" custLinFactNeighborY="5724"/>
      <dgm:spPr/>
    </dgm:pt>
    <dgm:pt modelId="{41D24CE1-138A-4B5F-AA28-CBE7862C7692}" type="pres">
      <dgm:prSet presAssocID="{99F0A3C5-36C7-4913-B980-5C492F378C87}" presName="sibTransNodeRect" presStyleLbl="alignNode1" presStyleIdx="3" presStyleCnt="6">
        <dgm:presLayoutVars>
          <dgm:chMax val="0"/>
          <dgm:bulletEnabled val="1"/>
        </dgm:presLayoutVars>
      </dgm:prSet>
      <dgm:spPr/>
    </dgm:pt>
    <dgm:pt modelId="{1F0D87FD-19EB-46C5-8686-1368A073921D}" type="pres">
      <dgm:prSet presAssocID="{4C6FBD66-49C9-4CE5-8EB3-7513EBE257F5}" presName="nodeRect" presStyleLbl="alignNode1" presStyleIdx="3" presStyleCnt="6">
        <dgm:presLayoutVars>
          <dgm:bulletEnabled val="1"/>
        </dgm:presLayoutVars>
      </dgm:prSet>
      <dgm:spPr/>
    </dgm:pt>
    <dgm:pt modelId="{98C3326E-A143-4E21-941C-E16E6D674DF8}" type="pres">
      <dgm:prSet presAssocID="{99F0A3C5-36C7-4913-B980-5C492F378C87}" presName="sibTrans" presStyleCnt="0"/>
      <dgm:spPr/>
    </dgm:pt>
    <dgm:pt modelId="{528B2A9F-C1BC-47EC-AB67-350472C620D1}" type="pres">
      <dgm:prSet presAssocID="{42107D4A-5ADE-4677-936E-14B4711B31BF}" presName="compositeNode" presStyleCnt="0">
        <dgm:presLayoutVars>
          <dgm:bulletEnabled val="1"/>
        </dgm:presLayoutVars>
      </dgm:prSet>
      <dgm:spPr/>
    </dgm:pt>
    <dgm:pt modelId="{D778951C-E0D7-477A-AA2D-6537DC903E43}" type="pres">
      <dgm:prSet presAssocID="{42107D4A-5ADE-4677-936E-14B4711B31BF}" presName="bgRect" presStyleLbl="alignNode1" presStyleIdx="4" presStyleCnt="6" custScaleX="99040" custScaleY="235809"/>
      <dgm:spPr/>
    </dgm:pt>
    <dgm:pt modelId="{01FBB2D9-57B0-4EB1-A980-F49364654D6F}" type="pres">
      <dgm:prSet presAssocID="{37966E7E-DC83-47E9-89BE-7B8350F47A6B}" presName="sibTransNodeRect" presStyleLbl="alignNode1" presStyleIdx="4" presStyleCnt="6">
        <dgm:presLayoutVars>
          <dgm:chMax val="0"/>
          <dgm:bulletEnabled val="1"/>
        </dgm:presLayoutVars>
      </dgm:prSet>
      <dgm:spPr/>
    </dgm:pt>
    <dgm:pt modelId="{AF1BDF53-AF9E-49AA-8C0F-2218BFFE6ADB}" type="pres">
      <dgm:prSet presAssocID="{42107D4A-5ADE-4677-936E-14B4711B31BF}" presName="nodeRect" presStyleLbl="alignNode1" presStyleIdx="4" presStyleCnt="6">
        <dgm:presLayoutVars>
          <dgm:bulletEnabled val="1"/>
        </dgm:presLayoutVars>
      </dgm:prSet>
      <dgm:spPr/>
    </dgm:pt>
    <dgm:pt modelId="{0F855EEE-5334-46EC-B872-4AE79A430543}" type="pres">
      <dgm:prSet presAssocID="{37966E7E-DC83-47E9-89BE-7B8350F47A6B}" presName="sibTrans" presStyleCnt="0"/>
      <dgm:spPr/>
    </dgm:pt>
    <dgm:pt modelId="{837393D9-5F76-408E-B5FA-70807E7DDEC7}" type="pres">
      <dgm:prSet presAssocID="{89DDEADE-37E5-4DB4-9F68-263B7E939F6B}" presName="compositeNode" presStyleCnt="0">
        <dgm:presLayoutVars>
          <dgm:bulletEnabled val="1"/>
        </dgm:presLayoutVars>
      </dgm:prSet>
      <dgm:spPr/>
    </dgm:pt>
    <dgm:pt modelId="{5258A7B8-9E67-4C16-B54B-9757CB89CC86}" type="pres">
      <dgm:prSet presAssocID="{89DDEADE-37E5-4DB4-9F68-263B7E939F6B}" presName="bgRect" presStyleLbl="alignNode1" presStyleIdx="5" presStyleCnt="6" custScaleX="99040" custScaleY="235809"/>
      <dgm:spPr/>
    </dgm:pt>
    <dgm:pt modelId="{B5B8FDCE-604B-4042-8D69-D6C7ADA03685}" type="pres">
      <dgm:prSet presAssocID="{B0F5E35C-8C03-4DF8-A172-2C5EA13C451B}" presName="sibTransNodeRect" presStyleLbl="alignNode1" presStyleIdx="5" presStyleCnt="6" custLinFactNeighborX="-10" custLinFactNeighborY="-463">
        <dgm:presLayoutVars>
          <dgm:chMax val="0"/>
          <dgm:bulletEnabled val="1"/>
        </dgm:presLayoutVars>
      </dgm:prSet>
      <dgm:spPr/>
    </dgm:pt>
    <dgm:pt modelId="{841675AE-CA6D-4009-B411-7D4AC7ACE5C6}" type="pres">
      <dgm:prSet presAssocID="{89DDEADE-37E5-4DB4-9F68-263B7E939F6B}" presName="nodeRect" presStyleLbl="alignNode1" presStyleIdx="5" presStyleCnt="6">
        <dgm:presLayoutVars>
          <dgm:bulletEnabled val="1"/>
        </dgm:presLayoutVars>
      </dgm:prSet>
      <dgm:spPr/>
    </dgm:pt>
  </dgm:ptLst>
  <dgm:cxnLst>
    <dgm:cxn modelId="{7BD05E18-F45E-4CA5-A5E7-22BBBB7D677A}" type="presOf" srcId="{37966E7E-DC83-47E9-89BE-7B8350F47A6B}" destId="{01FBB2D9-57B0-4EB1-A980-F49364654D6F}" srcOrd="0" destOrd="0" presId="urn:microsoft.com/office/officeart/2016/7/layout/LinearBlockProcessNumbered"/>
    <dgm:cxn modelId="{FADF841E-BAE0-47B4-8F6B-EDC162B2E0E1}" srcId="{084B3AB9-929C-4316-9E0C-EDF4AD0C4D49}" destId="{42107D4A-5ADE-4677-936E-14B4711B31BF}" srcOrd="4" destOrd="0" parTransId="{DAC145F4-C9E6-4CF8-A742-BDD8EDE8D886}" sibTransId="{37966E7E-DC83-47E9-89BE-7B8350F47A6B}"/>
    <dgm:cxn modelId="{A8277926-5682-4B3D-A604-CE44A4861207}" type="presOf" srcId="{89DDEADE-37E5-4DB4-9F68-263B7E939F6B}" destId="{841675AE-CA6D-4009-B411-7D4AC7ACE5C6}" srcOrd="1" destOrd="0" presId="urn:microsoft.com/office/officeart/2016/7/layout/LinearBlockProcessNumbered"/>
    <dgm:cxn modelId="{9C1AD12B-1E64-4EB9-BDC4-4DC5A51CD325}" srcId="{084B3AB9-929C-4316-9E0C-EDF4AD0C4D49}" destId="{89DDEADE-37E5-4DB4-9F68-263B7E939F6B}" srcOrd="5" destOrd="0" parTransId="{2A9BE25C-30F0-4859-9031-77267887CDA6}" sibTransId="{B0F5E35C-8C03-4DF8-A172-2C5EA13C451B}"/>
    <dgm:cxn modelId="{B008765C-B9A0-44FE-A94B-5043B9D7EE65}" type="presOf" srcId="{89DDEADE-37E5-4DB4-9F68-263B7E939F6B}" destId="{5258A7B8-9E67-4C16-B54B-9757CB89CC86}" srcOrd="0" destOrd="0" presId="urn:microsoft.com/office/officeart/2016/7/layout/LinearBlockProcessNumbered"/>
    <dgm:cxn modelId="{7AF29860-7352-48B4-963B-A3DED9B8FAF2}" type="presOf" srcId="{9BE8E540-3B23-4C6B-A2C9-9AB227700ED2}" destId="{770EF1E1-B72F-4B77-A8A8-1EC9FB91C238}" srcOrd="0" destOrd="0" presId="urn:microsoft.com/office/officeart/2016/7/layout/LinearBlockProcessNumbered"/>
    <dgm:cxn modelId="{BF0C7D61-5653-4F4C-BE08-EE4A35F2042B}" type="presOf" srcId="{4C6FBD66-49C9-4CE5-8EB3-7513EBE257F5}" destId="{1F0D87FD-19EB-46C5-8686-1368A073921D}" srcOrd="1" destOrd="0" presId="urn:microsoft.com/office/officeart/2016/7/layout/LinearBlockProcessNumbered"/>
    <dgm:cxn modelId="{A3CCBB61-82D1-40BD-93C2-7514ADC96EB1}" type="presOf" srcId="{084B3AB9-929C-4316-9E0C-EDF4AD0C4D49}" destId="{D61CBDF7-F302-4202-879B-CD0704AE167A}" srcOrd="0" destOrd="0" presId="urn:microsoft.com/office/officeart/2016/7/layout/LinearBlockProcessNumbered"/>
    <dgm:cxn modelId="{47AD7D4D-F7D4-4359-9430-747F2096037C}" srcId="{084B3AB9-929C-4316-9E0C-EDF4AD0C4D49}" destId="{9BE8E540-3B23-4C6B-A2C9-9AB227700ED2}" srcOrd="1" destOrd="0" parTransId="{5AC29369-A88B-4411-A530-C3DDB037F087}" sibTransId="{61D6395B-33D6-432B-9296-EC4A7965388C}"/>
    <dgm:cxn modelId="{64E82672-E7F7-42B8-8632-2A20DD39086A}" type="presOf" srcId="{61D6395B-33D6-432B-9296-EC4A7965388C}" destId="{91D6F930-D549-4C66-A92A-6892942035DF}" srcOrd="0" destOrd="0" presId="urn:microsoft.com/office/officeart/2016/7/layout/LinearBlockProcessNumbered"/>
    <dgm:cxn modelId="{A5F56479-E729-4B76-BD02-100048AAA468}" type="presOf" srcId="{E36826E6-8341-42CD-B9B4-96F1536F0A6D}" destId="{F73D7584-27C1-408E-B170-EB6686895C33}" srcOrd="0" destOrd="0" presId="urn:microsoft.com/office/officeart/2016/7/layout/LinearBlockProcessNumbered"/>
    <dgm:cxn modelId="{C7D0079E-11D9-4338-9C69-E098C2ED4C04}" type="presOf" srcId="{C16A4CDA-2940-446D-8DF6-09CAC69E2FFC}" destId="{F1B5C404-B785-4816-9C88-F00D5A289670}" srcOrd="0" destOrd="0" presId="urn:microsoft.com/office/officeart/2016/7/layout/LinearBlockProcessNumbered"/>
    <dgm:cxn modelId="{5AB979AA-1DCC-4336-8C75-601DC68D7817}" type="presOf" srcId="{42107D4A-5ADE-4677-936E-14B4711B31BF}" destId="{AF1BDF53-AF9E-49AA-8C0F-2218BFFE6ADB}" srcOrd="1" destOrd="0" presId="urn:microsoft.com/office/officeart/2016/7/layout/LinearBlockProcessNumbered"/>
    <dgm:cxn modelId="{957FC4AE-6E85-4EDA-B0FA-14CDA2EB6F94}" type="presOf" srcId="{9BE8E540-3B23-4C6B-A2C9-9AB227700ED2}" destId="{0EEC22F5-3B25-43BD-A096-F23A79A56964}" srcOrd="1" destOrd="0" presId="urn:microsoft.com/office/officeart/2016/7/layout/LinearBlockProcessNumbered"/>
    <dgm:cxn modelId="{7AE9E7B9-14FD-443C-8D47-89E8CA8256AD}" type="presOf" srcId="{DE7E92EC-F974-4EE5-BC38-0B68DCFA138C}" destId="{36109500-2452-45ED-9BA6-EEAA74C7094F}" srcOrd="0" destOrd="0" presId="urn:microsoft.com/office/officeart/2016/7/layout/LinearBlockProcessNumbered"/>
    <dgm:cxn modelId="{BCBF3FC6-4B70-4029-892E-0FE2AFC4DABD}" type="presOf" srcId="{42107D4A-5ADE-4677-936E-14B4711B31BF}" destId="{D778951C-E0D7-477A-AA2D-6537DC903E43}" srcOrd="0" destOrd="0" presId="urn:microsoft.com/office/officeart/2016/7/layout/LinearBlockProcessNumbered"/>
    <dgm:cxn modelId="{A16E4BD2-48EE-4777-ACF7-F4CB12A89441}" type="presOf" srcId="{C16A4CDA-2940-446D-8DF6-09CAC69E2FFC}" destId="{B525EA98-7757-4B03-B365-D4886425FFD4}" srcOrd="1" destOrd="0" presId="urn:microsoft.com/office/officeart/2016/7/layout/LinearBlockProcessNumbered"/>
    <dgm:cxn modelId="{843442DB-3DE5-489E-A21E-86F0654D31A9}" type="presOf" srcId="{C1D27EDD-D176-4CB0-9425-F0F2BC1E294B}" destId="{DEF949DE-8EA1-46DE-84CD-0B0051F7F2BD}" srcOrd="1" destOrd="0" presId="urn:microsoft.com/office/officeart/2016/7/layout/LinearBlockProcessNumbered"/>
    <dgm:cxn modelId="{87FBFAE1-04F4-4161-A068-63DC0B5EC769}" type="presOf" srcId="{C1D27EDD-D176-4CB0-9425-F0F2BC1E294B}" destId="{372CFF06-44A8-4880-A112-FB409154E4E1}" srcOrd="0" destOrd="0" presId="urn:microsoft.com/office/officeart/2016/7/layout/LinearBlockProcessNumbered"/>
    <dgm:cxn modelId="{2D7AEBE7-6F43-432F-AA13-5D2F89AABC45}" srcId="{084B3AB9-929C-4316-9E0C-EDF4AD0C4D49}" destId="{4C6FBD66-49C9-4CE5-8EB3-7513EBE257F5}" srcOrd="3" destOrd="0" parTransId="{F20A792B-8717-4680-B870-361EC3B50977}" sibTransId="{99F0A3C5-36C7-4913-B980-5C492F378C87}"/>
    <dgm:cxn modelId="{8DB6F6E7-40AE-478C-9176-E4B9A4810B3E}" srcId="{084B3AB9-929C-4316-9E0C-EDF4AD0C4D49}" destId="{C16A4CDA-2940-446D-8DF6-09CAC69E2FFC}" srcOrd="0" destOrd="0" parTransId="{ECAD0A26-703D-4F3C-97BD-610499C20159}" sibTransId="{DE7E92EC-F974-4EE5-BC38-0B68DCFA138C}"/>
    <dgm:cxn modelId="{5A3A54F2-693C-4C71-BFF8-84F41EB7F006}" type="presOf" srcId="{4C6FBD66-49C9-4CE5-8EB3-7513EBE257F5}" destId="{17290121-0A55-4287-9149-26E6ADCD85E2}" srcOrd="0" destOrd="0" presId="urn:microsoft.com/office/officeart/2016/7/layout/LinearBlockProcessNumbered"/>
    <dgm:cxn modelId="{A79D8FF3-07D9-4AC4-8756-7EB94817824B}" type="presOf" srcId="{B0F5E35C-8C03-4DF8-A172-2C5EA13C451B}" destId="{B5B8FDCE-604B-4042-8D69-D6C7ADA03685}" srcOrd="0" destOrd="0" presId="urn:microsoft.com/office/officeart/2016/7/layout/LinearBlockProcessNumbered"/>
    <dgm:cxn modelId="{1A09C4F3-51A8-4A30-9E0D-70C155135F22}" type="presOf" srcId="{99F0A3C5-36C7-4913-B980-5C492F378C87}" destId="{41D24CE1-138A-4B5F-AA28-CBE7862C7692}" srcOrd="0" destOrd="0" presId="urn:microsoft.com/office/officeart/2016/7/layout/LinearBlockProcessNumbered"/>
    <dgm:cxn modelId="{FDCC29FC-20E7-4EB9-A126-847787C2361F}" srcId="{084B3AB9-929C-4316-9E0C-EDF4AD0C4D49}" destId="{C1D27EDD-D176-4CB0-9425-F0F2BC1E294B}" srcOrd="2" destOrd="0" parTransId="{497C0D29-5009-4ADB-B0C9-299E2F1007C8}" sibTransId="{E36826E6-8341-42CD-B9B4-96F1536F0A6D}"/>
    <dgm:cxn modelId="{1AC2E3AB-C717-422E-B512-D6ADD1745A16}" type="presParOf" srcId="{D61CBDF7-F302-4202-879B-CD0704AE167A}" destId="{1176DC9C-C8A8-4ACB-AAFD-3195DDC37F0E}" srcOrd="0" destOrd="0" presId="urn:microsoft.com/office/officeart/2016/7/layout/LinearBlockProcessNumbered"/>
    <dgm:cxn modelId="{F67B672D-E7B9-493C-8976-9E287310D354}" type="presParOf" srcId="{1176DC9C-C8A8-4ACB-AAFD-3195DDC37F0E}" destId="{F1B5C404-B785-4816-9C88-F00D5A289670}" srcOrd="0" destOrd="0" presId="urn:microsoft.com/office/officeart/2016/7/layout/LinearBlockProcessNumbered"/>
    <dgm:cxn modelId="{E81B93B4-3437-4A99-9EFD-C6C466557508}" type="presParOf" srcId="{1176DC9C-C8A8-4ACB-AAFD-3195DDC37F0E}" destId="{36109500-2452-45ED-9BA6-EEAA74C7094F}" srcOrd="1" destOrd="0" presId="urn:microsoft.com/office/officeart/2016/7/layout/LinearBlockProcessNumbered"/>
    <dgm:cxn modelId="{042833A4-91D3-4901-B6BC-06BC78F55365}" type="presParOf" srcId="{1176DC9C-C8A8-4ACB-AAFD-3195DDC37F0E}" destId="{B525EA98-7757-4B03-B365-D4886425FFD4}" srcOrd="2" destOrd="0" presId="urn:microsoft.com/office/officeart/2016/7/layout/LinearBlockProcessNumbered"/>
    <dgm:cxn modelId="{2D907325-744D-4795-BCCD-32C578CA8D4F}" type="presParOf" srcId="{D61CBDF7-F302-4202-879B-CD0704AE167A}" destId="{B13E7F99-0469-4EAA-912B-7FC1C744E045}" srcOrd="1" destOrd="0" presId="urn:microsoft.com/office/officeart/2016/7/layout/LinearBlockProcessNumbered"/>
    <dgm:cxn modelId="{7A019024-D4EF-4F9E-9BC5-862F30AFC318}" type="presParOf" srcId="{D61CBDF7-F302-4202-879B-CD0704AE167A}" destId="{C65DE46D-5832-4658-B905-A727743C11D5}" srcOrd="2" destOrd="0" presId="urn:microsoft.com/office/officeart/2016/7/layout/LinearBlockProcessNumbered"/>
    <dgm:cxn modelId="{0D2F943A-E7DA-4A73-A7C4-8F7D969E5771}" type="presParOf" srcId="{C65DE46D-5832-4658-B905-A727743C11D5}" destId="{770EF1E1-B72F-4B77-A8A8-1EC9FB91C238}" srcOrd="0" destOrd="0" presId="urn:microsoft.com/office/officeart/2016/7/layout/LinearBlockProcessNumbered"/>
    <dgm:cxn modelId="{EAADAF94-AFBA-4956-8D05-93F257C13FD5}" type="presParOf" srcId="{C65DE46D-5832-4658-B905-A727743C11D5}" destId="{91D6F930-D549-4C66-A92A-6892942035DF}" srcOrd="1" destOrd="0" presId="urn:microsoft.com/office/officeart/2016/7/layout/LinearBlockProcessNumbered"/>
    <dgm:cxn modelId="{ECBBC005-CDF2-4A08-99B8-6D6097C85AD7}" type="presParOf" srcId="{C65DE46D-5832-4658-B905-A727743C11D5}" destId="{0EEC22F5-3B25-43BD-A096-F23A79A56964}" srcOrd="2" destOrd="0" presId="urn:microsoft.com/office/officeart/2016/7/layout/LinearBlockProcessNumbered"/>
    <dgm:cxn modelId="{96FAFC97-6034-4FFC-B47D-0F280585FAF5}" type="presParOf" srcId="{D61CBDF7-F302-4202-879B-CD0704AE167A}" destId="{62030378-A6EF-4B4C-B479-24BC4560BCB6}" srcOrd="3" destOrd="0" presId="urn:microsoft.com/office/officeart/2016/7/layout/LinearBlockProcessNumbered"/>
    <dgm:cxn modelId="{D5E903A5-D21E-49D4-91BD-EB81862A2DEC}" type="presParOf" srcId="{D61CBDF7-F302-4202-879B-CD0704AE167A}" destId="{CAAD799C-0F03-4FE8-BD33-84D1013395DF}" srcOrd="4" destOrd="0" presId="urn:microsoft.com/office/officeart/2016/7/layout/LinearBlockProcessNumbered"/>
    <dgm:cxn modelId="{EE1C0E46-DB92-4D82-8675-F51CF26336C1}" type="presParOf" srcId="{CAAD799C-0F03-4FE8-BD33-84D1013395DF}" destId="{372CFF06-44A8-4880-A112-FB409154E4E1}" srcOrd="0" destOrd="0" presId="urn:microsoft.com/office/officeart/2016/7/layout/LinearBlockProcessNumbered"/>
    <dgm:cxn modelId="{DB1B5B83-83F6-4617-8475-DCE48873DB90}" type="presParOf" srcId="{CAAD799C-0F03-4FE8-BD33-84D1013395DF}" destId="{F73D7584-27C1-408E-B170-EB6686895C33}" srcOrd="1" destOrd="0" presId="urn:microsoft.com/office/officeart/2016/7/layout/LinearBlockProcessNumbered"/>
    <dgm:cxn modelId="{51B2D1C7-5D58-4D76-B15E-BAF011435659}" type="presParOf" srcId="{CAAD799C-0F03-4FE8-BD33-84D1013395DF}" destId="{DEF949DE-8EA1-46DE-84CD-0B0051F7F2BD}" srcOrd="2" destOrd="0" presId="urn:microsoft.com/office/officeart/2016/7/layout/LinearBlockProcessNumbered"/>
    <dgm:cxn modelId="{A642B382-AB3B-4E70-B4D0-75E286D370AF}" type="presParOf" srcId="{D61CBDF7-F302-4202-879B-CD0704AE167A}" destId="{509902E0-84B7-4CCD-BA6E-097F84D2EEC5}" srcOrd="5" destOrd="0" presId="urn:microsoft.com/office/officeart/2016/7/layout/LinearBlockProcessNumbered"/>
    <dgm:cxn modelId="{D2097B2C-F979-47E6-B898-643753E25D5B}" type="presParOf" srcId="{D61CBDF7-F302-4202-879B-CD0704AE167A}" destId="{36837710-8E1D-455E-9040-A43339A0CFD4}" srcOrd="6" destOrd="0" presId="urn:microsoft.com/office/officeart/2016/7/layout/LinearBlockProcessNumbered"/>
    <dgm:cxn modelId="{25B00A3D-4E4E-4FDE-97BE-00377CA06F5B}" type="presParOf" srcId="{36837710-8E1D-455E-9040-A43339A0CFD4}" destId="{17290121-0A55-4287-9149-26E6ADCD85E2}" srcOrd="0" destOrd="0" presId="urn:microsoft.com/office/officeart/2016/7/layout/LinearBlockProcessNumbered"/>
    <dgm:cxn modelId="{7E52BFEC-5354-4037-9449-673D4E2F0F92}" type="presParOf" srcId="{36837710-8E1D-455E-9040-A43339A0CFD4}" destId="{41D24CE1-138A-4B5F-AA28-CBE7862C7692}" srcOrd="1" destOrd="0" presId="urn:microsoft.com/office/officeart/2016/7/layout/LinearBlockProcessNumbered"/>
    <dgm:cxn modelId="{E9F1D018-1664-41B0-8AEE-E40FB672D1BA}" type="presParOf" srcId="{36837710-8E1D-455E-9040-A43339A0CFD4}" destId="{1F0D87FD-19EB-46C5-8686-1368A073921D}" srcOrd="2" destOrd="0" presId="urn:microsoft.com/office/officeart/2016/7/layout/LinearBlockProcessNumbered"/>
    <dgm:cxn modelId="{B8255614-EA1E-46A9-B618-04AC57788758}" type="presParOf" srcId="{D61CBDF7-F302-4202-879B-CD0704AE167A}" destId="{98C3326E-A143-4E21-941C-E16E6D674DF8}" srcOrd="7" destOrd="0" presId="urn:microsoft.com/office/officeart/2016/7/layout/LinearBlockProcessNumbered"/>
    <dgm:cxn modelId="{368B8853-594F-4D0D-B209-84C7F2465066}" type="presParOf" srcId="{D61CBDF7-F302-4202-879B-CD0704AE167A}" destId="{528B2A9F-C1BC-47EC-AB67-350472C620D1}" srcOrd="8" destOrd="0" presId="urn:microsoft.com/office/officeart/2016/7/layout/LinearBlockProcessNumbered"/>
    <dgm:cxn modelId="{0242DD22-04B0-490D-8518-682590097E99}" type="presParOf" srcId="{528B2A9F-C1BC-47EC-AB67-350472C620D1}" destId="{D778951C-E0D7-477A-AA2D-6537DC903E43}" srcOrd="0" destOrd="0" presId="urn:microsoft.com/office/officeart/2016/7/layout/LinearBlockProcessNumbered"/>
    <dgm:cxn modelId="{26BE6CAF-8A50-4513-B1F6-273902331A93}" type="presParOf" srcId="{528B2A9F-C1BC-47EC-AB67-350472C620D1}" destId="{01FBB2D9-57B0-4EB1-A980-F49364654D6F}" srcOrd="1" destOrd="0" presId="urn:microsoft.com/office/officeart/2016/7/layout/LinearBlockProcessNumbered"/>
    <dgm:cxn modelId="{4DC41D63-9858-43F8-85C9-CF65A346E2E3}" type="presParOf" srcId="{528B2A9F-C1BC-47EC-AB67-350472C620D1}" destId="{AF1BDF53-AF9E-49AA-8C0F-2218BFFE6ADB}" srcOrd="2" destOrd="0" presId="urn:microsoft.com/office/officeart/2016/7/layout/LinearBlockProcessNumbered"/>
    <dgm:cxn modelId="{5763EC1D-AE59-45A6-BBE5-CAA1E05D0DA1}" type="presParOf" srcId="{D61CBDF7-F302-4202-879B-CD0704AE167A}" destId="{0F855EEE-5334-46EC-B872-4AE79A430543}" srcOrd="9" destOrd="0" presId="urn:microsoft.com/office/officeart/2016/7/layout/LinearBlockProcessNumbered"/>
    <dgm:cxn modelId="{E3256E73-9EDB-4B43-89B8-23F1EE2923BB}" type="presParOf" srcId="{D61CBDF7-F302-4202-879B-CD0704AE167A}" destId="{837393D9-5F76-408E-B5FA-70807E7DDEC7}" srcOrd="10" destOrd="0" presId="urn:microsoft.com/office/officeart/2016/7/layout/LinearBlockProcessNumbered"/>
    <dgm:cxn modelId="{24F43EB7-0737-4B4F-8FF2-C26C72735059}" type="presParOf" srcId="{837393D9-5F76-408E-B5FA-70807E7DDEC7}" destId="{5258A7B8-9E67-4C16-B54B-9757CB89CC86}" srcOrd="0" destOrd="0" presId="urn:microsoft.com/office/officeart/2016/7/layout/LinearBlockProcessNumbered"/>
    <dgm:cxn modelId="{67154758-BB42-4654-9357-C1FF9CB11B9C}" type="presParOf" srcId="{837393D9-5F76-408E-B5FA-70807E7DDEC7}" destId="{B5B8FDCE-604B-4042-8D69-D6C7ADA03685}" srcOrd="1" destOrd="0" presId="urn:microsoft.com/office/officeart/2016/7/layout/LinearBlockProcessNumbered"/>
    <dgm:cxn modelId="{16B9368D-770D-4757-92CA-375EF8148F56}" type="presParOf" srcId="{837393D9-5F76-408E-B5FA-70807E7DDEC7}" destId="{841675AE-CA6D-4009-B411-7D4AC7ACE5C6}"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FAAE61-1B88-48D2-9B70-A9ECB8C7808E}"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EF88D65-B767-48C7-8A23-610219CF78D3}">
      <dgm:prSet/>
      <dgm:spPr/>
      <dgm:t>
        <a:bodyPr/>
        <a:lstStyle/>
        <a:p>
          <a:pPr>
            <a:lnSpc>
              <a:spcPct val="100000"/>
            </a:lnSpc>
          </a:pPr>
          <a:r>
            <a:rPr lang="en-US" dirty="0"/>
            <a:t>This outcome does not appear on the QPR and progress towards the target will be provided to grantees periodically from DOL.</a:t>
          </a:r>
        </a:p>
      </dgm:t>
    </dgm:pt>
    <dgm:pt modelId="{D0DFB294-3417-4AC0-88C6-76A562A2A24C}" type="parTrans" cxnId="{293B2C3C-0F76-4905-8E03-97CFE023FB72}">
      <dgm:prSet/>
      <dgm:spPr/>
      <dgm:t>
        <a:bodyPr/>
        <a:lstStyle/>
        <a:p>
          <a:endParaRPr lang="en-US"/>
        </a:p>
      </dgm:t>
    </dgm:pt>
    <dgm:pt modelId="{81528FFA-9C35-4560-9AB1-BECFC5EC62E4}" type="sibTrans" cxnId="{293B2C3C-0F76-4905-8E03-97CFE023FB72}">
      <dgm:prSet/>
      <dgm:spPr/>
      <dgm:t>
        <a:bodyPr/>
        <a:lstStyle/>
        <a:p>
          <a:endParaRPr lang="en-US"/>
        </a:p>
      </dgm:t>
    </dgm:pt>
    <dgm:pt modelId="{1E4BF9C9-4819-439E-96F6-9AAF315A9C29}">
      <dgm:prSet/>
      <dgm:spPr/>
      <dgm:t>
        <a:bodyPr/>
        <a:lstStyle/>
        <a:p>
          <a:pPr>
            <a:lnSpc>
              <a:spcPct val="100000"/>
            </a:lnSpc>
          </a:pPr>
          <a:r>
            <a:rPr lang="en-US" dirty="0"/>
            <a:t>Data Elements Used for this Outcome</a:t>
          </a:r>
        </a:p>
      </dgm:t>
    </dgm:pt>
    <dgm:pt modelId="{B2C70667-78C1-4CA3-A636-DE68E178063D}" type="parTrans" cxnId="{2738B444-1A1C-4501-A330-B03003F14B96}">
      <dgm:prSet/>
      <dgm:spPr/>
      <dgm:t>
        <a:bodyPr/>
        <a:lstStyle/>
        <a:p>
          <a:endParaRPr lang="en-US"/>
        </a:p>
      </dgm:t>
    </dgm:pt>
    <dgm:pt modelId="{8FA3AE24-AB97-43C1-B1B9-E0CDE80A426A}" type="sibTrans" cxnId="{2738B444-1A1C-4501-A330-B03003F14B96}">
      <dgm:prSet/>
      <dgm:spPr/>
      <dgm:t>
        <a:bodyPr/>
        <a:lstStyle/>
        <a:p>
          <a:endParaRPr lang="en-US"/>
        </a:p>
      </dgm:t>
    </dgm:pt>
    <dgm:pt modelId="{52BAFD87-7F0E-49A7-A3A8-7B538E701ED6}">
      <dgm:prSet custT="1"/>
      <dgm:spPr/>
      <dgm:t>
        <a:bodyPr/>
        <a:lstStyle/>
        <a:p>
          <a:pPr>
            <a:lnSpc>
              <a:spcPct val="100000"/>
            </a:lnSpc>
          </a:pPr>
          <a:r>
            <a:rPr lang="en-US" sz="1200" b="1" dirty="0"/>
            <a:t>PIRL 1809 </a:t>
          </a:r>
          <a:r>
            <a:rPr lang="en-US" sz="1200" dirty="0"/>
            <a:t>Date of Most Recent Measurable Skills Gain (Training Milestones)</a:t>
          </a:r>
        </a:p>
      </dgm:t>
    </dgm:pt>
    <dgm:pt modelId="{CAD0F64A-B9B6-48D7-AA52-1364F8996618}" type="parTrans" cxnId="{45A0B7A8-FED2-448D-973D-528E9A966881}">
      <dgm:prSet/>
      <dgm:spPr/>
      <dgm:t>
        <a:bodyPr/>
        <a:lstStyle/>
        <a:p>
          <a:endParaRPr lang="en-US"/>
        </a:p>
      </dgm:t>
    </dgm:pt>
    <dgm:pt modelId="{C1F5E1EC-AC9A-432A-97A2-A4EE37DA1BE0}" type="sibTrans" cxnId="{45A0B7A8-FED2-448D-973D-528E9A966881}">
      <dgm:prSet/>
      <dgm:spPr/>
      <dgm:t>
        <a:bodyPr/>
        <a:lstStyle/>
        <a:p>
          <a:endParaRPr lang="en-US"/>
        </a:p>
      </dgm:t>
    </dgm:pt>
    <dgm:pt modelId="{F1526090-83DF-4062-990A-9D54D8A299C6}">
      <dgm:prSet custT="1"/>
      <dgm:spPr/>
      <dgm:t>
        <a:bodyPr/>
        <a:lstStyle/>
        <a:p>
          <a:pPr>
            <a:lnSpc>
              <a:spcPct val="100000"/>
            </a:lnSpc>
          </a:pPr>
          <a:r>
            <a:rPr lang="en-US" sz="1200" b="1" dirty="0"/>
            <a:t>PIRL 1810 </a:t>
          </a:r>
          <a:r>
            <a:rPr lang="en-US" sz="1200" dirty="0"/>
            <a:t>Date of Most Recent Measurable Skills Gain (Skills Progression)</a:t>
          </a:r>
        </a:p>
      </dgm:t>
    </dgm:pt>
    <dgm:pt modelId="{B31F84F6-1B8B-4EE1-99D9-FB67BA6492F5}" type="parTrans" cxnId="{1D79BBE2-FD30-4715-9C00-C28F68DB8A11}">
      <dgm:prSet/>
      <dgm:spPr/>
      <dgm:t>
        <a:bodyPr/>
        <a:lstStyle/>
        <a:p>
          <a:endParaRPr lang="en-US"/>
        </a:p>
      </dgm:t>
    </dgm:pt>
    <dgm:pt modelId="{E31F44B5-1A6B-40AB-99C5-A8A96821F63B}" type="sibTrans" cxnId="{1D79BBE2-FD30-4715-9C00-C28F68DB8A11}">
      <dgm:prSet/>
      <dgm:spPr/>
      <dgm:t>
        <a:bodyPr/>
        <a:lstStyle/>
        <a:p>
          <a:endParaRPr lang="en-US"/>
        </a:p>
      </dgm:t>
    </dgm:pt>
    <dgm:pt modelId="{F3FB50F0-5FA6-419D-9517-2A5CF15FC714}">
      <dgm:prSet custT="1"/>
      <dgm:spPr/>
      <dgm:t>
        <a:bodyPr/>
        <a:lstStyle/>
        <a:p>
          <a:pPr>
            <a:lnSpc>
              <a:spcPct val="100000"/>
            </a:lnSpc>
          </a:pPr>
          <a:r>
            <a:rPr lang="en-US" sz="1200" dirty="0"/>
            <a:t>or</a:t>
          </a:r>
        </a:p>
      </dgm:t>
    </dgm:pt>
    <dgm:pt modelId="{3B3478A9-CEDD-404B-937D-234B724D0314}" type="parTrans" cxnId="{93CEE786-3AA4-4257-A453-78AA2DA6835B}">
      <dgm:prSet/>
      <dgm:spPr/>
      <dgm:t>
        <a:bodyPr/>
        <a:lstStyle/>
        <a:p>
          <a:endParaRPr lang="en-US"/>
        </a:p>
      </dgm:t>
    </dgm:pt>
    <dgm:pt modelId="{570118E8-C204-4F3B-B07E-0D6939EFDA46}" type="sibTrans" cxnId="{93CEE786-3AA4-4257-A453-78AA2DA6835B}">
      <dgm:prSet/>
      <dgm:spPr/>
      <dgm:t>
        <a:bodyPr/>
        <a:lstStyle/>
        <a:p>
          <a:endParaRPr lang="en-US"/>
        </a:p>
      </dgm:t>
    </dgm:pt>
    <dgm:pt modelId="{A7125A1D-3161-4E1B-B468-5CD7A00E34FB}">
      <dgm:prSet/>
      <dgm:spPr/>
      <dgm:t>
        <a:bodyPr/>
        <a:lstStyle/>
        <a:p>
          <a:pPr>
            <a:lnSpc>
              <a:spcPct val="100000"/>
            </a:lnSpc>
          </a:pPr>
          <a:r>
            <a:rPr lang="en-US" dirty="0"/>
            <a:t>Track 1 total progress-to-date for MSG not yet available. </a:t>
          </a:r>
        </a:p>
      </dgm:t>
    </dgm:pt>
    <dgm:pt modelId="{2EF3206C-4D9B-4AD0-8948-6E7F2BFCA05D}" type="parTrans" cxnId="{D7C88744-D0A7-4F6F-BB06-65D4CC845B8E}">
      <dgm:prSet/>
      <dgm:spPr/>
      <dgm:t>
        <a:bodyPr/>
        <a:lstStyle/>
        <a:p>
          <a:endParaRPr lang="en-US"/>
        </a:p>
      </dgm:t>
    </dgm:pt>
    <dgm:pt modelId="{02A385FD-CF73-49D9-ACC1-18D32035A37B}" type="sibTrans" cxnId="{D7C88744-D0A7-4F6F-BB06-65D4CC845B8E}">
      <dgm:prSet/>
      <dgm:spPr/>
      <dgm:t>
        <a:bodyPr/>
        <a:lstStyle/>
        <a:p>
          <a:endParaRPr lang="en-US"/>
        </a:p>
      </dgm:t>
    </dgm:pt>
    <dgm:pt modelId="{4FDE77E6-CD4A-4376-A176-95A452128939}" type="pres">
      <dgm:prSet presAssocID="{F9FAAE61-1B88-48D2-9B70-A9ECB8C7808E}" presName="root" presStyleCnt="0">
        <dgm:presLayoutVars>
          <dgm:dir/>
          <dgm:resizeHandles val="exact"/>
        </dgm:presLayoutVars>
      </dgm:prSet>
      <dgm:spPr/>
    </dgm:pt>
    <dgm:pt modelId="{6BE0BE61-DDD3-4590-8D7D-17474369B2E8}" type="pres">
      <dgm:prSet presAssocID="{A7125A1D-3161-4E1B-B468-5CD7A00E34FB}" presName="compNode" presStyleCnt="0"/>
      <dgm:spPr/>
    </dgm:pt>
    <dgm:pt modelId="{35A31AC2-D6BF-488C-92AC-5109B107B9EB}" type="pres">
      <dgm:prSet presAssocID="{A7125A1D-3161-4E1B-B468-5CD7A00E34FB}" presName="bgRect" presStyleLbl="bgShp" presStyleIdx="0" presStyleCnt="3"/>
      <dgm:spPr/>
    </dgm:pt>
    <dgm:pt modelId="{0C530411-DA28-4DE6-B7A8-929F41C40E73}" type="pres">
      <dgm:prSet presAssocID="{A7125A1D-3161-4E1B-B468-5CD7A00E34FB}" presName="iconRect" presStyleLbl="node1" presStyleIdx="0" presStyleCnt="3"/>
      <dgm:spPr/>
    </dgm:pt>
    <dgm:pt modelId="{54AD217D-1AB9-4474-9D5C-C41CB64DC161}" type="pres">
      <dgm:prSet presAssocID="{A7125A1D-3161-4E1B-B468-5CD7A00E34FB}" presName="spaceRect" presStyleCnt="0"/>
      <dgm:spPr/>
    </dgm:pt>
    <dgm:pt modelId="{4BBAF069-E2E8-45AD-861E-190D8307B7CC}" type="pres">
      <dgm:prSet presAssocID="{A7125A1D-3161-4E1B-B468-5CD7A00E34FB}" presName="parTx" presStyleLbl="revTx" presStyleIdx="0" presStyleCnt="4">
        <dgm:presLayoutVars>
          <dgm:chMax val="0"/>
          <dgm:chPref val="0"/>
        </dgm:presLayoutVars>
      </dgm:prSet>
      <dgm:spPr/>
    </dgm:pt>
    <dgm:pt modelId="{E6283302-7648-49D3-AD2F-561935EB0ED3}" type="pres">
      <dgm:prSet presAssocID="{02A385FD-CF73-49D9-ACC1-18D32035A37B}" presName="sibTrans" presStyleCnt="0"/>
      <dgm:spPr/>
    </dgm:pt>
    <dgm:pt modelId="{98CB2C53-819F-45E4-ADEE-E9EAEB09A4E8}" type="pres">
      <dgm:prSet presAssocID="{CEF88D65-B767-48C7-8A23-610219CF78D3}" presName="compNode" presStyleCnt="0"/>
      <dgm:spPr/>
    </dgm:pt>
    <dgm:pt modelId="{45E27985-7181-4C1A-9F63-845267DF143A}" type="pres">
      <dgm:prSet presAssocID="{CEF88D65-B767-48C7-8A23-610219CF78D3}" presName="bgRect" presStyleLbl="bgShp" presStyleIdx="1" presStyleCnt="3"/>
      <dgm:spPr/>
    </dgm:pt>
    <dgm:pt modelId="{DE54A66F-283D-4B6F-9D97-043B220BC974}" type="pres">
      <dgm:prSet presAssocID="{CEF88D65-B767-48C7-8A23-610219CF78D3}" presName="iconRect" presStyleLbl="node1" presStyleIdx="1"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Checklist"/>
        </a:ext>
      </dgm:extLst>
    </dgm:pt>
    <dgm:pt modelId="{67FC066C-962F-4188-AF8E-C124E7D370AD}" type="pres">
      <dgm:prSet presAssocID="{CEF88D65-B767-48C7-8A23-610219CF78D3}" presName="spaceRect" presStyleCnt="0"/>
      <dgm:spPr/>
    </dgm:pt>
    <dgm:pt modelId="{E53F8F88-6686-4A22-BE6F-4DE446FB385A}" type="pres">
      <dgm:prSet presAssocID="{CEF88D65-B767-48C7-8A23-610219CF78D3}" presName="parTx" presStyleLbl="revTx" presStyleIdx="1" presStyleCnt="4">
        <dgm:presLayoutVars>
          <dgm:chMax val="0"/>
          <dgm:chPref val="0"/>
        </dgm:presLayoutVars>
      </dgm:prSet>
      <dgm:spPr/>
    </dgm:pt>
    <dgm:pt modelId="{932B448E-F30D-4E04-B100-F3CA7B2B7589}" type="pres">
      <dgm:prSet presAssocID="{81528FFA-9C35-4560-9AB1-BECFC5EC62E4}" presName="sibTrans" presStyleCnt="0"/>
      <dgm:spPr/>
    </dgm:pt>
    <dgm:pt modelId="{68B71B61-D5A3-45B0-BFC8-9744766ADC78}" type="pres">
      <dgm:prSet presAssocID="{1E4BF9C9-4819-439E-96F6-9AAF315A9C29}" presName="compNode" presStyleCnt="0"/>
      <dgm:spPr/>
    </dgm:pt>
    <dgm:pt modelId="{44B12D20-88FA-4CC1-8ADB-641C41A2C726}" type="pres">
      <dgm:prSet presAssocID="{1E4BF9C9-4819-439E-96F6-9AAF315A9C29}" presName="bgRect" presStyleLbl="bgShp" presStyleIdx="2" presStyleCnt="3"/>
      <dgm:spPr/>
    </dgm:pt>
    <dgm:pt modelId="{BB8809EA-5453-4062-AAB8-CD5058266B47}" type="pres">
      <dgm:prSet presAssocID="{1E4BF9C9-4819-439E-96F6-9AAF315A9C29}" presName="iconRect" presStyleLbl="node1" presStyleIdx="2"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83CFEC88-F71D-46BB-99AD-22988C0C1D25}" type="pres">
      <dgm:prSet presAssocID="{1E4BF9C9-4819-439E-96F6-9AAF315A9C29}" presName="spaceRect" presStyleCnt="0"/>
      <dgm:spPr/>
    </dgm:pt>
    <dgm:pt modelId="{0F43BFBC-6BD5-4414-BE97-94B8725A87ED}" type="pres">
      <dgm:prSet presAssocID="{1E4BF9C9-4819-439E-96F6-9AAF315A9C29}" presName="parTx" presStyleLbl="revTx" presStyleIdx="2" presStyleCnt="4" custScaleX="76850" custLinFactNeighborX="-11021" custLinFactNeighborY="1078">
        <dgm:presLayoutVars>
          <dgm:chMax val="0"/>
          <dgm:chPref val="0"/>
        </dgm:presLayoutVars>
      </dgm:prSet>
      <dgm:spPr/>
    </dgm:pt>
    <dgm:pt modelId="{74CE3AB6-2750-4C21-8FC0-061F3DB40108}" type="pres">
      <dgm:prSet presAssocID="{1E4BF9C9-4819-439E-96F6-9AAF315A9C29}" presName="desTx" presStyleLbl="revTx" presStyleIdx="3" presStyleCnt="4" custScaleX="117353" custLinFactNeighborX="8804" custLinFactNeighborY="378">
        <dgm:presLayoutVars/>
      </dgm:prSet>
      <dgm:spPr/>
    </dgm:pt>
  </dgm:ptLst>
  <dgm:cxnLst>
    <dgm:cxn modelId="{4E0B2920-E487-45B9-B962-605769051F25}" type="presOf" srcId="{1E4BF9C9-4819-439E-96F6-9AAF315A9C29}" destId="{0F43BFBC-6BD5-4414-BE97-94B8725A87ED}" srcOrd="0" destOrd="0" presId="urn:microsoft.com/office/officeart/2018/2/layout/IconVerticalSolidList"/>
    <dgm:cxn modelId="{CD10932C-A271-4638-96D1-9520585CDE73}" type="presOf" srcId="{A7125A1D-3161-4E1B-B468-5CD7A00E34FB}" destId="{4BBAF069-E2E8-45AD-861E-190D8307B7CC}" srcOrd="0" destOrd="0" presId="urn:microsoft.com/office/officeart/2018/2/layout/IconVerticalSolidList"/>
    <dgm:cxn modelId="{293B2C3C-0F76-4905-8E03-97CFE023FB72}" srcId="{F9FAAE61-1B88-48D2-9B70-A9ECB8C7808E}" destId="{CEF88D65-B767-48C7-8A23-610219CF78D3}" srcOrd="1" destOrd="0" parTransId="{D0DFB294-3417-4AC0-88C6-76A562A2A24C}" sibTransId="{81528FFA-9C35-4560-9AB1-BECFC5EC62E4}"/>
    <dgm:cxn modelId="{A7FA685D-A16E-4C65-8E0B-13BDE153C7DF}" type="presOf" srcId="{F1526090-83DF-4062-990A-9D54D8A299C6}" destId="{74CE3AB6-2750-4C21-8FC0-061F3DB40108}" srcOrd="0" destOrd="2" presId="urn:microsoft.com/office/officeart/2018/2/layout/IconVerticalSolidList"/>
    <dgm:cxn modelId="{D7C88744-D0A7-4F6F-BB06-65D4CC845B8E}" srcId="{F9FAAE61-1B88-48D2-9B70-A9ECB8C7808E}" destId="{A7125A1D-3161-4E1B-B468-5CD7A00E34FB}" srcOrd="0" destOrd="0" parTransId="{2EF3206C-4D9B-4AD0-8948-6E7F2BFCA05D}" sibTransId="{02A385FD-CF73-49D9-ACC1-18D32035A37B}"/>
    <dgm:cxn modelId="{2738B444-1A1C-4501-A330-B03003F14B96}" srcId="{F9FAAE61-1B88-48D2-9B70-A9ECB8C7808E}" destId="{1E4BF9C9-4819-439E-96F6-9AAF315A9C29}" srcOrd="2" destOrd="0" parTransId="{B2C70667-78C1-4CA3-A636-DE68E178063D}" sibTransId="{8FA3AE24-AB97-43C1-B1B9-E0CDE80A426A}"/>
    <dgm:cxn modelId="{21DEDB7C-31BC-438E-ABE6-95E8AE91695A}" type="presOf" srcId="{CEF88D65-B767-48C7-8A23-610219CF78D3}" destId="{E53F8F88-6686-4A22-BE6F-4DE446FB385A}" srcOrd="0" destOrd="0" presId="urn:microsoft.com/office/officeart/2018/2/layout/IconVerticalSolidList"/>
    <dgm:cxn modelId="{93CEE786-3AA4-4257-A453-78AA2DA6835B}" srcId="{1E4BF9C9-4819-439E-96F6-9AAF315A9C29}" destId="{F3FB50F0-5FA6-419D-9517-2A5CF15FC714}" srcOrd="1" destOrd="0" parTransId="{3B3478A9-CEDD-404B-937D-234B724D0314}" sibTransId="{570118E8-C204-4F3B-B07E-0D6939EFDA46}"/>
    <dgm:cxn modelId="{45A0B7A8-FED2-448D-973D-528E9A966881}" srcId="{1E4BF9C9-4819-439E-96F6-9AAF315A9C29}" destId="{52BAFD87-7F0E-49A7-A3A8-7B538E701ED6}" srcOrd="0" destOrd="0" parTransId="{CAD0F64A-B9B6-48D7-AA52-1364F8996618}" sibTransId="{C1F5E1EC-AC9A-432A-97A2-A4EE37DA1BE0}"/>
    <dgm:cxn modelId="{3FEC39CB-9C69-4F96-8104-5AD37B847FDF}" type="presOf" srcId="{F3FB50F0-5FA6-419D-9517-2A5CF15FC714}" destId="{74CE3AB6-2750-4C21-8FC0-061F3DB40108}" srcOrd="0" destOrd="1" presId="urn:microsoft.com/office/officeart/2018/2/layout/IconVerticalSolidList"/>
    <dgm:cxn modelId="{FC3436D8-9EB3-421C-A396-47DAD180FFB4}" type="presOf" srcId="{F9FAAE61-1B88-48D2-9B70-A9ECB8C7808E}" destId="{4FDE77E6-CD4A-4376-A176-95A452128939}" srcOrd="0" destOrd="0" presId="urn:microsoft.com/office/officeart/2018/2/layout/IconVerticalSolidList"/>
    <dgm:cxn modelId="{1D79BBE2-FD30-4715-9C00-C28F68DB8A11}" srcId="{1E4BF9C9-4819-439E-96F6-9AAF315A9C29}" destId="{F1526090-83DF-4062-990A-9D54D8A299C6}" srcOrd="2" destOrd="0" parTransId="{B31F84F6-1B8B-4EE1-99D9-FB67BA6492F5}" sibTransId="{E31F44B5-1A6B-40AB-99C5-A8A96821F63B}"/>
    <dgm:cxn modelId="{772D6CE5-806A-46E1-8E06-ED60952343EB}" type="presOf" srcId="{52BAFD87-7F0E-49A7-A3A8-7B538E701ED6}" destId="{74CE3AB6-2750-4C21-8FC0-061F3DB40108}" srcOrd="0" destOrd="0" presId="urn:microsoft.com/office/officeart/2018/2/layout/IconVerticalSolidList"/>
    <dgm:cxn modelId="{895F75EB-D86E-4942-9E42-72D17422067A}" type="presParOf" srcId="{4FDE77E6-CD4A-4376-A176-95A452128939}" destId="{6BE0BE61-DDD3-4590-8D7D-17474369B2E8}" srcOrd="0" destOrd="0" presId="urn:microsoft.com/office/officeart/2018/2/layout/IconVerticalSolidList"/>
    <dgm:cxn modelId="{F66E1479-B8BB-4A82-AAB1-FE906937E18D}" type="presParOf" srcId="{6BE0BE61-DDD3-4590-8D7D-17474369B2E8}" destId="{35A31AC2-D6BF-488C-92AC-5109B107B9EB}" srcOrd="0" destOrd="0" presId="urn:microsoft.com/office/officeart/2018/2/layout/IconVerticalSolidList"/>
    <dgm:cxn modelId="{72DAD722-0B63-423A-A352-261DC513B729}" type="presParOf" srcId="{6BE0BE61-DDD3-4590-8D7D-17474369B2E8}" destId="{0C530411-DA28-4DE6-B7A8-929F41C40E73}" srcOrd="1" destOrd="0" presId="urn:microsoft.com/office/officeart/2018/2/layout/IconVerticalSolidList"/>
    <dgm:cxn modelId="{8E67361D-1C1F-4CEF-A20E-81CFA52258F5}" type="presParOf" srcId="{6BE0BE61-DDD3-4590-8D7D-17474369B2E8}" destId="{54AD217D-1AB9-4474-9D5C-C41CB64DC161}" srcOrd="2" destOrd="0" presId="urn:microsoft.com/office/officeart/2018/2/layout/IconVerticalSolidList"/>
    <dgm:cxn modelId="{37035302-685C-4036-B991-265632F74057}" type="presParOf" srcId="{6BE0BE61-DDD3-4590-8D7D-17474369B2E8}" destId="{4BBAF069-E2E8-45AD-861E-190D8307B7CC}" srcOrd="3" destOrd="0" presId="urn:microsoft.com/office/officeart/2018/2/layout/IconVerticalSolidList"/>
    <dgm:cxn modelId="{93E14947-7F6D-433C-8424-EAA2AAA38B82}" type="presParOf" srcId="{4FDE77E6-CD4A-4376-A176-95A452128939}" destId="{E6283302-7648-49D3-AD2F-561935EB0ED3}" srcOrd="1" destOrd="0" presId="urn:microsoft.com/office/officeart/2018/2/layout/IconVerticalSolidList"/>
    <dgm:cxn modelId="{D255DC1A-705C-4E3D-95E4-DB85B5F4283A}" type="presParOf" srcId="{4FDE77E6-CD4A-4376-A176-95A452128939}" destId="{98CB2C53-819F-45E4-ADEE-E9EAEB09A4E8}" srcOrd="2" destOrd="0" presId="urn:microsoft.com/office/officeart/2018/2/layout/IconVerticalSolidList"/>
    <dgm:cxn modelId="{A5B08026-13AF-47AC-8847-93BBFC129C08}" type="presParOf" srcId="{98CB2C53-819F-45E4-ADEE-E9EAEB09A4E8}" destId="{45E27985-7181-4C1A-9F63-845267DF143A}" srcOrd="0" destOrd="0" presId="urn:microsoft.com/office/officeart/2018/2/layout/IconVerticalSolidList"/>
    <dgm:cxn modelId="{BA6C354E-93B3-4304-9155-35A38AEDFF2A}" type="presParOf" srcId="{98CB2C53-819F-45E4-ADEE-E9EAEB09A4E8}" destId="{DE54A66F-283D-4B6F-9D97-043B220BC974}" srcOrd="1" destOrd="0" presId="urn:microsoft.com/office/officeart/2018/2/layout/IconVerticalSolidList"/>
    <dgm:cxn modelId="{8F22108C-9A03-4FAA-AB5D-FF7940CDE954}" type="presParOf" srcId="{98CB2C53-819F-45E4-ADEE-E9EAEB09A4E8}" destId="{67FC066C-962F-4188-AF8E-C124E7D370AD}" srcOrd="2" destOrd="0" presId="urn:microsoft.com/office/officeart/2018/2/layout/IconVerticalSolidList"/>
    <dgm:cxn modelId="{8C387ABC-2652-4245-A9C6-D01A3308D547}" type="presParOf" srcId="{98CB2C53-819F-45E4-ADEE-E9EAEB09A4E8}" destId="{E53F8F88-6686-4A22-BE6F-4DE446FB385A}" srcOrd="3" destOrd="0" presId="urn:microsoft.com/office/officeart/2018/2/layout/IconVerticalSolidList"/>
    <dgm:cxn modelId="{6EE2C9F7-8444-448E-8764-DE31C1DFE310}" type="presParOf" srcId="{4FDE77E6-CD4A-4376-A176-95A452128939}" destId="{932B448E-F30D-4E04-B100-F3CA7B2B7589}" srcOrd="3" destOrd="0" presId="urn:microsoft.com/office/officeart/2018/2/layout/IconVerticalSolidList"/>
    <dgm:cxn modelId="{671849AF-3219-4338-B816-08AFDAEE7A26}" type="presParOf" srcId="{4FDE77E6-CD4A-4376-A176-95A452128939}" destId="{68B71B61-D5A3-45B0-BFC8-9744766ADC78}" srcOrd="4" destOrd="0" presId="urn:microsoft.com/office/officeart/2018/2/layout/IconVerticalSolidList"/>
    <dgm:cxn modelId="{30DFFEE2-5F1D-426F-BCDF-0D2158A1708D}" type="presParOf" srcId="{68B71B61-D5A3-45B0-BFC8-9744766ADC78}" destId="{44B12D20-88FA-4CC1-8ADB-641C41A2C726}" srcOrd="0" destOrd="0" presId="urn:microsoft.com/office/officeart/2018/2/layout/IconVerticalSolidList"/>
    <dgm:cxn modelId="{99C2456E-4C6D-4BEA-996B-28635A2C51B4}" type="presParOf" srcId="{68B71B61-D5A3-45B0-BFC8-9744766ADC78}" destId="{BB8809EA-5453-4062-AAB8-CD5058266B47}" srcOrd="1" destOrd="0" presId="urn:microsoft.com/office/officeart/2018/2/layout/IconVerticalSolidList"/>
    <dgm:cxn modelId="{4719B5F6-B7D0-47B4-9DCA-7C7A473E0FC0}" type="presParOf" srcId="{68B71B61-D5A3-45B0-BFC8-9744766ADC78}" destId="{83CFEC88-F71D-46BB-99AD-22988C0C1D25}" srcOrd="2" destOrd="0" presId="urn:microsoft.com/office/officeart/2018/2/layout/IconVerticalSolidList"/>
    <dgm:cxn modelId="{A8845647-E2ED-41E5-95D3-2D583619C543}" type="presParOf" srcId="{68B71B61-D5A3-45B0-BFC8-9744766ADC78}" destId="{0F43BFBC-6BD5-4414-BE97-94B8725A87ED}" srcOrd="3" destOrd="0" presId="urn:microsoft.com/office/officeart/2018/2/layout/IconVerticalSolidList"/>
    <dgm:cxn modelId="{8DF5C8C0-9076-430F-AE1C-0986958CFF4C}" type="presParOf" srcId="{68B71B61-D5A3-45B0-BFC8-9744766ADC78}" destId="{74CE3AB6-2750-4C21-8FC0-061F3DB40108}"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3515AD-DC80-4599-B8ED-0E3C12D1E476}"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16DA35F5-6D61-4331-80D7-E8F8BAA3A227}">
      <dgm:prSet phldrT="[Text]" custT="1"/>
      <dgm:spPr>
        <a:solidFill>
          <a:srgbClr val="38905C"/>
        </a:solidFill>
      </dgm:spPr>
      <dgm:t>
        <a:bodyPr/>
        <a:lstStyle/>
        <a:p>
          <a:r>
            <a:rPr lang="en-US" sz="1500" b="0" dirty="0"/>
            <a:t>1. </a:t>
          </a:r>
        </a:p>
        <a:p>
          <a:r>
            <a:rPr lang="en-US" sz="1500" b="0" dirty="0"/>
            <a:t>Collect/ Track Info on Participant Activity</a:t>
          </a:r>
        </a:p>
      </dgm:t>
      <dgm:extLst>
        <a:ext uri="{E40237B7-FDA0-4F09-8148-C483321AD2D9}">
          <dgm14:cNvPr xmlns:dgm14="http://schemas.microsoft.com/office/drawing/2010/diagram" id="0" name="" descr="Diagram of steps: 1. &#10;Collect/ Track Info on Participant Activity&#10;2. &#10;Report Participant Activity&#10;3. &#10;Review Report Output&#10;4. &#10;Make Report Corrections&#10;5. &#10;Analyze Program Impact&#10;6. &#10;Make Program Adjustments&#10;"/>
        </a:ext>
      </dgm:extLst>
    </dgm:pt>
    <dgm:pt modelId="{C2DCD8FC-D052-49A6-8698-A8609DFAF279}" type="parTrans" cxnId="{0E6A615E-BBAE-46AA-BF24-A8CA2271A01C}">
      <dgm:prSet/>
      <dgm:spPr/>
      <dgm:t>
        <a:bodyPr/>
        <a:lstStyle/>
        <a:p>
          <a:endParaRPr lang="en-US" sz="1600" b="0"/>
        </a:p>
      </dgm:t>
    </dgm:pt>
    <dgm:pt modelId="{95EE33F1-406E-43FC-887F-E9C93057025B}" type="sibTrans" cxnId="{0E6A615E-BBAE-46AA-BF24-A8CA2271A01C}">
      <dgm:prSet/>
      <dgm:spPr/>
      <dgm:t>
        <a:bodyPr/>
        <a:lstStyle/>
        <a:p>
          <a:endParaRPr lang="en-US" sz="1600" b="0"/>
        </a:p>
      </dgm:t>
    </dgm:pt>
    <dgm:pt modelId="{BA611A18-8D30-4BD2-8A3C-7B8F71C6EA8D}">
      <dgm:prSet custT="1"/>
      <dgm:spPr>
        <a:solidFill>
          <a:srgbClr val="38905C"/>
        </a:solidFill>
      </dgm:spPr>
      <dgm:t>
        <a:bodyPr/>
        <a:lstStyle/>
        <a:p>
          <a:r>
            <a:rPr lang="en-US" sz="1600" b="0" dirty="0"/>
            <a:t>2. </a:t>
          </a:r>
        </a:p>
        <a:p>
          <a:r>
            <a:rPr lang="en-US" sz="1600" b="0" dirty="0"/>
            <a:t>Report Participant Activity</a:t>
          </a:r>
        </a:p>
      </dgm:t>
      <dgm:extLst>
        <a:ext uri="{E40237B7-FDA0-4F09-8148-C483321AD2D9}">
          <dgm14:cNvPr xmlns:dgm14="http://schemas.microsoft.com/office/drawing/2010/diagram" id="0" name="" descr="Diagram of steps: 1. &#10;Collect/ Track Info on Participant Activity&#10;2. &#10;Report Participant Activity&#10;3. &#10;Review Report Output&#10;4. &#10;Make Report Corrections&#10;5. &#10;Analyze Program Impact&#10;6. &#10;Make Program Adjustments&#10;"/>
        </a:ext>
      </dgm:extLst>
    </dgm:pt>
    <dgm:pt modelId="{0B69E8A8-E27C-4ED2-9426-B61FD03F7039}" type="parTrans" cxnId="{9BD736C9-9C7A-4C38-93D2-8680BC7630D2}">
      <dgm:prSet/>
      <dgm:spPr/>
      <dgm:t>
        <a:bodyPr/>
        <a:lstStyle/>
        <a:p>
          <a:endParaRPr lang="en-US" sz="1600" b="0"/>
        </a:p>
      </dgm:t>
    </dgm:pt>
    <dgm:pt modelId="{B31347F4-8DA4-4E36-A13A-E346F768BFFC}" type="sibTrans" cxnId="{9BD736C9-9C7A-4C38-93D2-8680BC7630D2}">
      <dgm:prSet/>
      <dgm:spPr/>
      <dgm:t>
        <a:bodyPr/>
        <a:lstStyle/>
        <a:p>
          <a:endParaRPr lang="en-US" sz="1600" b="0"/>
        </a:p>
      </dgm:t>
    </dgm:pt>
    <dgm:pt modelId="{2CDE0618-7ED3-4FCA-8F00-6EC8E53D4100}">
      <dgm:prSet custT="1"/>
      <dgm:spPr>
        <a:solidFill>
          <a:schemeClr val="accent2"/>
        </a:solidFill>
      </dgm:spPr>
      <dgm:t>
        <a:bodyPr/>
        <a:lstStyle/>
        <a:p>
          <a:r>
            <a:rPr lang="en-US" sz="1600" b="0" dirty="0"/>
            <a:t>3. </a:t>
          </a:r>
        </a:p>
        <a:p>
          <a:r>
            <a:rPr lang="en-US" sz="1600" b="0" dirty="0"/>
            <a:t>Review Report Output</a:t>
          </a:r>
        </a:p>
      </dgm:t>
      <dgm:extLst>
        <a:ext uri="{E40237B7-FDA0-4F09-8148-C483321AD2D9}">
          <dgm14:cNvPr xmlns:dgm14="http://schemas.microsoft.com/office/drawing/2010/diagram" id="0" name="" descr="Diagram of steps: 1. &#10;Collect/ Track Info on Participant Activity&#10;2. &#10;Report Participant Activity&#10;3. &#10;Review Report Output&#10;4. &#10;Make Report Corrections&#10;5. &#10;Analyze Program Impact&#10;6. &#10;Make Program Adjustments&#10;"/>
        </a:ext>
      </dgm:extLst>
    </dgm:pt>
    <dgm:pt modelId="{79A7E046-5E38-47D8-A299-C71ACBC77266}" type="parTrans" cxnId="{EE68AE5E-294B-4E21-9075-402B566DE303}">
      <dgm:prSet/>
      <dgm:spPr/>
      <dgm:t>
        <a:bodyPr/>
        <a:lstStyle/>
        <a:p>
          <a:endParaRPr lang="en-US" sz="1600" b="0"/>
        </a:p>
      </dgm:t>
    </dgm:pt>
    <dgm:pt modelId="{3DCB77EE-4526-4461-A58A-52462FD9FA7F}" type="sibTrans" cxnId="{EE68AE5E-294B-4E21-9075-402B566DE303}">
      <dgm:prSet/>
      <dgm:spPr/>
      <dgm:t>
        <a:bodyPr/>
        <a:lstStyle/>
        <a:p>
          <a:endParaRPr lang="en-US" sz="1600" b="0"/>
        </a:p>
      </dgm:t>
    </dgm:pt>
    <dgm:pt modelId="{1DA33CAC-340E-450E-A963-5CD8B29E53EC}">
      <dgm:prSet custT="1"/>
      <dgm:spPr>
        <a:solidFill>
          <a:schemeClr val="accent2"/>
        </a:solidFill>
      </dgm:spPr>
      <dgm:t>
        <a:bodyPr/>
        <a:lstStyle/>
        <a:p>
          <a:r>
            <a:rPr lang="en-US" sz="1600" b="0" dirty="0"/>
            <a:t>4. </a:t>
          </a:r>
        </a:p>
        <a:p>
          <a:r>
            <a:rPr lang="en-US" sz="1600" b="0" dirty="0"/>
            <a:t>Make Report Corrections</a:t>
          </a:r>
        </a:p>
      </dgm:t>
      <dgm:extLst>
        <a:ext uri="{E40237B7-FDA0-4F09-8148-C483321AD2D9}">
          <dgm14:cNvPr xmlns:dgm14="http://schemas.microsoft.com/office/drawing/2010/diagram" id="0" name="" descr="Diagram of steps: 1. &#10;Collect/ Track Info on Participant Activity&#10;2. &#10;Report Participant Activity&#10;3. &#10;Review Report Output&#10;4. &#10;Make Report Corrections&#10;5. &#10;Analyze Program Impact&#10;6. &#10;Make Program Adjustments&#10;"/>
        </a:ext>
      </dgm:extLst>
    </dgm:pt>
    <dgm:pt modelId="{15462F36-32BA-45FC-8F85-553A38BD49A0}" type="parTrans" cxnId="{AE227776-CFF9-4737-BFC3-4B2C5E2CD7D4}">
      <dgm:prSet/>
      <dgm:spPr/>
      <dgm:t>
        <a:bodyPr/>
        <a:lstStyle/>
        <a:p>
          <a:endParaRPr lang="en-US" sz="1600" b="0"/>
        </a:p>
      </dgm:t>
    </dgm:pt>
    <dgm:pt modelId="{12293C33-11D6-48E4-9C5B-30D84F4B8696}" type="sibTrans" cxnId="{AE227776-CFF9-4737-BFC3-4B2C5E2CD7D4}">
      <dgm:prSet/>
      <dgm:spPr/>
      <dgm:t>
        <a:bodyPr/>
        <a:lstStyle/>
        <a:p>
          <a:endParaRPr lang="en-US" sz="1600" b="0"/>
        </a:p>
      </dgm:t>
    </dgm:pt>
    <dgm:pt modelId="{D3B4381F-83C4-4842-855F-773AE8403CCB}">
      <dgm:prSet custT="1"/>
      <dgm:spPr>
        <a:solidFill>
          <a:schemeClr val="accent2"/>
        </a:solidFill>
      </dgm:spPr>
      <dgm:t>
        <a:bodyPr/>
        <a:lstStyle/>
        <a:p>
          <a:r>
            <a:rPr lang="en-US" sz="1600" b="0" dirty="0"/>
            <a:t>5. </a:t>
          </a:r>
        </a:p>
        <a:p>
          <a:r>
            <a:rPr lang="en-US" sz="1600" b="0" dirty="0"/>
            <a:t>Analyze Program Impact</a:t>
          </a:r>
        </a:p>
      </dgm:t>
      <dgm:extLst>
        <a:ext uri="{E40237B7-FDA0-4F09-8148-C483321AD2D9}">
          <dgm14:cNvPr xmlns:dgm14="http://schemas.microsoft.com/office/drawing/2010/diagram" id="0" name="" descr="Diagram of steps: 1. &#10;Collect/ Track Info on Participant Activity&#10;2. &#10;Report Participant Activity&#10;3. &#10;Review Report Output&#10;4. &#10;Make Report Corrections&#10;5. &#10;Analyze Program Impact&#10;6. &#10;Make Program Adjustments&#10;"/>
        </a:ext>
      </dgm:extLst>
    </dgm:pt>
    <dgm:pt modelId="{05787EAE-5939-4B01-B799-FDE365AF722B}" type="parTrans" cxnId="{6C789F4F-4835-4031-9B14-16E5DDBE117A}">
      <dgm:prSet/>
      <dgm:spPr/>
      <dgm:t>
        <a:bodyPr/>
        <a:lstStyle/>
        <a:p>
          <a:endParaRPr lang="en-US" sz="1600" b="0"/>
        </a:p>
      </dgm:t>
    </dgm:pt>
    <dgm:pt modelId="{9DFC34D1-B9E1-46AA-8310-93F46FE08B18}" type="sibTrans" cxnId="{6C789F4F-4835-4031-9B14-16E5DDBE117A}">
      <dgm:prSet/>
      <dgm:spPr/>
      <dgm:t>
        <a:bodyPr/>
        <a:lstStyle/>
        <a:p>
          <a:endParaRPr lang="en-US" sz="1600" b="0"/>
        </a:p>
      </dgm:t>
    </dgm:pt>
    <dgm:pt modelId="{7CFE1FEE-2736-4CA9-8360-F87B36BE0C28}">
      <dgm:prSet custT="1"/>
      <dgm:spPr>
        <a:solidFill>
          <a:schemeClr val="accent2"/>
        </a:solidFill>
      </dgm:spPr>
      <dgm:t>
        <a:bodyPr/>
        <a:lstStyle/>
        <a:p>
          <a:r>
            <a:rPr lang="en-US" sz="1600" b="0" dirty="0"/>
            <a:t>6. </a:t>
          </a:r>
        </a:p>
        <a:p>
          <a:r>
            <a:rPr lang="en-US" sz="1600" b="0" dirty="0"/>
            <a:t>Make Program Adjustments</a:t>
          </a:r>
        </a:p>
      </dgm:t>
      <dgm:extLst>
        <a:ext uri="{E40237B7-FDA0-4F09-8148-C483321AD2D9}">
          <dgm14:cNvPr xmlns:dgm14="http://schemas.microsoft.com/office/drawing/2010/diagram" id="0" name="" descr="Diagram of steps: 1. &#10;Collect/ Track Info on Participant Activity&#10;2. &#10;Report Participant Activity&#10;3. &#10;Review Report Output&#10;4. &#10;Make Report Corrections&#10;5. &#10;Analyze Program Impact&#10;6. &#10;Make Program Adjustments&#10;"/>
        </a:ext>
      </dgm:extLst>
    </dgm:pt>
    <dgm:pt modelId="{24CD3283-DD7C-4F6D-990E-059D9266670D}" type="parTrans" cxnId="{48A6760C-05AA-490C-B30A-E3BC5187C259}">
      <dgm:prSet/>
      <dgm:spPr/>
      <dgm:t>
        <a:bodyPr/>
        <a:lstStyle/>
        <a:p>
          <a:endParaRPr lang="en-US" sz="1600" b="0"/>
        </a:p>
      </dgm:t>
    </dgm:pt>
    <dgm:pt modelId="{22949600-09A9-4B81-BCA6-5D88ED82F96F}" type="sibTrans" cxnId="{48A6760C-05AA-490C-B30A-E3BC5187C259}">
      <dgm:prSet/>
      <dgm:spPr/>
      <dgm:t>
        <a:bodyPr/>
        <a:lstStyle/>
        <a:p>
          <a:endParaRPr lang="en-US" sz="1600" b="0"/>
        </a:p>
      </dgm:t>
    </dgm:pt>
    <dgm:pt modelId="{31DCA537-D969-4E41-84BB-7115A26AB57E}" type="pres">
      <dgm:prSet presAssocID="{233515AD-DC80-4599-B8ED-0E3C12D1E476}" presName="compositeShape" presStyleCnt="0">
        <dgm:presLayoutVars>
          <dgm:chMax val="7"/>
          <dgm:dir/>
          <dgm:resizeHandles val="exact"/>
        </dgm:presLayoutVars>
      </dgm:prSet>
      <dgm:spPr/>
    </dgm:pt>
    <dgm:pt modelId="{DF0B5A94-0FC6-483B-BAD1-0DA7FC84C4E6}" type="pres">
      <dgm:prSet presAssocID="{233515AD-DC80-4599-B8ED-0E3C12D1E476}" presName="wedge1" presStyleLbl="node1" presStyleIdx="0" presStyleCnt="6"/>
      <dgm:spPr/>
    </dgm:pt>
    <dgm:pt modelId="{BE937D31-BE7F-4BFA-94C4-E57FE1F1B718}" type="pres">
      <dgm:prSet presAssocID="{233515AD-DC80-4599-B8ED-0E3C12D1E476}" presName="dummy1a" presStyleCnt="0"/>
      <dgm:spPr/>
    </dgm:pt>
    <dgm:pt modelId="{7745A2E3-0F0F-4228-A669-6F91F1D75EF2}" type="pres">
      <dgm:prSet presAssocID="{233515AD-DC80-4599-B8ED-0E3C12D1E476}" presName="dummy1b" presStyleCnt="0"/>
      <dgm:spPr/>
    </dgm:pt>
    <dgm:pt modelId="{4BBA6968-BA9C-4666-AADD-960F9FB15961}" type="pres">
      <dgm:prSet presAssocID="{233515AD-DC80-4599-B8ED-0E3C12D1E476}" presName="wedge1Tx" presStyleLbl="node1" presStyleIdx="0" presStyleCnt="6">
        <dgm:presLayoutVars>
          <dgm:chMax val="0"/>
          <dgm:chPref val="0"/>
          <dgm:bulletEnabled val="1"/>
        </dgm:presLayoutVars>
      </dgm:prSet>
      <dgm:spPr/>
    </dgm:pt>
    <dgm:pt modelId="{1A3123C3-FB62-45FE-A9FF-8D68B4DDF836}" type="pres">
      <dgm:prSet presAssocID="{233515AD-DC80-4599-B8ED-0E3C12D1E476}" presName="wedge2" presStyleLbl="node1" presStyleIdx="1" presStyleCnt="6"/>
      <dgm:spPr/>
    </dgm:pt>
    <dgm:pt modelId="{6FF30DB0-F013-4F5F-8496-09F3D33E642B}" type="pres">
      <dgm:prSet presAssocID="{233515AD-DC80-4599-B8ED-0E3C12D1E476}" presName="dummy2a" presStyleCnt="0"/>
      <dgm:spPr/>
    </dgm:pt>
    <dgm:pt modelId="{10825C84-5F43-416A-8B26-D20C2EAF7B8D}" type="pres">
      <dgm:prSet presAssocID="{233515AD-DC80-4599-B8ED-0E3C12D1E476}" presName="dummy2b" presStyleCnt="0"/>
      <dgm:spPr/>
    </dgm:pt>
    <dgm:pt modelId="{09083CF1-7054-46D1-93DC-C84CA6D2090D}" type="pres">
      <dgm:prSet presAssocID="{233515AD-DC80-4599-B8ED-0E3C12D1E476}" presName="wedge2Tx" presStyleLbl="node1" presStyleIdx="1" presStyleCnt="6">
        <dgm:presLayoutVars>
          <dgm:chMax val="0"/>
          <dgm:chPref val="0"/>
          <dgm:bulletEnabled val="1"/>
        </dgm:presLayoutVars>
      </dgm:prSet>
      <dgm:spPr/>
    </dgm:pt>
    <dgm:pt modelId="{81529C4E-9BA6-47D2-A082-76577453EAE3}" type="pres">
      <dgm:prSet presAssocID="{233515AD-DC80-4599-B8ED-0E3C12D1E476}" presName="wedge3" presStyleLbl="node1" presStyleIdx="2" presStyleCnt="6"/>
      <dgm:spPr/>
    </dgm:pt>
    <dgm:pt modelId="{52960540-320B-4DFA-9487-DBC66EF0B23C}" type="pres">
      <dgm:prSet presAssocID="{233515AD-DC80-4599-B8ED-0E3C12D1E476}" presName="dummy3a" presStyleCnt="0"/>
      <dgm:spPr/>
    </dgm:pt>
    <dgm:pt modelId="{852E1A1B-66F5-4AD9-8DAD-0360BD850377}" type="pres">
      <dgm:prSet presAssocID="{233515AD-DC80-4599-B8ED-0E3C12D1E476}" presName="dummy3b" presStyleCnt="0"/>
      <dgm:spPr/>
    </dgm:pt>
    <dgm:pt modelId="{00661777-D904-4B9D-92DE-375B906E2163}" type="pres">
      <dgm:prSet presAssocID="{233515AD-DC80-4599-B8ED-0E3C12D1E476}" presName="wedge3Tx" presStyleLbl="node1" presStyleIdx="2" presStyleCnt="6">
        <dgm:presLayoutVars>
          <dgm:chMax val="0"/>
          <dgm:chPref val="0"/>
          <dgm:bulletEnabled val="1"/>
        </dgm:presLayoutVars>
      </dgm:prSet>
      <dgm:spPr/>
    </dgm:pt>
    <dgm:pt modelId="{0E2CB548-E693-467A-9656-6DAD9B716CE9}" type="pres">
      <dgm:prSet presAssocID="{233515AD-DC80-4599-B8ED-0E3C12D1E476}" presName="wedge4" presStyleLbl="node1" presStyleIdx="3" presStyleCnt="6"/>
      <dgm:spPr/>
    </dgm:pt>
    <dgm:pt modelId="{F45151A0-4625-4774-ACF4-483BEBA85C3D}" type="pres">
      <dgm:prSet presAssocID="{233515AD-DC80-4599-B8ED-0E3C12D1E476}" presName="dummy4a" presStyleCnt="0"/>
      <dgm:spPr/>
    </dgm:pt>
    <dgm:pt modelId="{B03CB132-2B40-4075-B2DC-2D2E440BFAFB}" type="pres">
      <dgm:prSet presAssocID="{233515AD-DC80-4599-B8ED-0E3C12D1E476}" presName="dummy4b" presStyleCnt="0"/>
      <dgm:spPr/>
    </dgm:pt>
    <dgm:pt modelId="{7795C1FC-5CBF-4230-A869-EB0ABCC72FF6}" type="pres">
      <dgm:prSet presAssocID="{233515AD-DC80-4599-B8ED-0E3C12D1E476}" presName="wedge4Tx" presStyleLbl="node1" presStyleIdx="3" presStyleCnt="6">
        <dgm:presLayoutVars>
          <dgm:chMax val="0"/>
          <dgm:chPref val="0"/>
          <dgm:bulletEnabled val="1"/>
        </dgm:presLayoutVars>
      </dgm:prSet>
      <dgm:spPr/>
    </dgm:pt>
    <dgm:pt modelId="{DC95B218-72CA-4453-BA68-6D4E38E205E3}" type="pres">
      <dgm:prSet presAssocID="{233515AD-DC80-4599-B8ED-0E3C12D1E476}" presName="wedge5" presStyleLbl="node1" presStyleIdx="4" presStyleCnt="6"/>
      <dgm:spPr/>
    </dgm:pt>
    <dgm:pt modelId="{E2189F8C-5A8D-4322-81CE-23B5401497E3}" type="pres">
      <dgm:prSet presAssocID="{233515AD-DC80-4599-B8ED-0E3C12D1E476}" presName="dummy5a" presStyleCnt="0"/>
      <dgm:spPr/>
    </dgm:pt>
    <dgm:pt modelId="{152FC195-75A9-44D4-891B-5026D24489CA}" type="pres">
      <dgm:prSet presAssocID="{233515AD-DC80-4599-B8ED-0E3C12D1E476}" presName="dummy5b" presStyleCnt="0"/>
      <dgm:spPr/>
    </dgm:pt>
    <dgm:pt modelId="{252ED68F-D3F8-41C2-9B57-F4DEE03E2611}" type="pres">
      <dgm:prSet presAssocID="{233515AD-DC80-4599-B8ED-0E3C12D1E476}" presName="wedge5Tx" presStyleLbl="node1" presStyleIdx="4" presStyleCnt="6">
        <dgm:presLayoutVars>
          <dgm:chMax val="0"/>
          <dgm:chPref val="0"/>
          <dgm:bulletEnabled val="1"/>
        </dgm:presLayoutVars>
      </dgm:prSet>
      <dgm:spPr/>
    </dgm:pt>
    <dgm:pt modelId="{E7B96338-E4F8-4BBB-A50D-727E1706FF4D}" type="pres">
      <dgm:prSet presAssocID="{233515AD-DC80-4599-B8ED-0E3C12D1E476}" presName="wedge6" presStyleLbl="node1" presStyleIdx="5" presStyleCnt="6"/>
      <dgm:spPr/>
    </dgm:pt>
    <dgm:pt modelId="{1245B864-CBE4-42FB-BCF0-1DF6052E0D44}" type="pres">
      <dgm:prSet presAssocID="{233515AD-DC80-4599-B8ED-0E3C12D1E476}" presName="dummy6a" presStyleCnt="0"/>
      <dgm:spPr/>
    </dgm:pt>
    <dgm:pt modelId="{818041A0-0F03-4FFB-947B-419EAD6AE1DC}" type="pres">
      <dgm:prSet presAssocID="{233515AD-DC80-4599-B8ED-0E3C12D1E476}" presName="dummy6b" presStyleCnt="0"/>
      <dgm:spPr/>
    </dgm:pt>
    <dgm:pt modelId="{073B2C47-8436-4036-8747-238E88FBF7E0}" type="pres">
      <dgm:prSet presAssocID="{233515AD-DC80-4599-B8ED-0E3C12D1E476}" presName="wedge6Tx" presStyleLbl="node1" presStyleIdx="5" presStyleCnt="6">
        <dgm:presLayoutVars>
          <dgm:chMax val="0"/>
          <dgm:chPref val="0"/>
          <dgm:bulletEnabled val="1"/>
        </dgm:presLayoutVars>
      </dgm:prSet>
      <dgm:spPr/>
    </dgm:pt>
    <dgm:pt modelId="{24856060-7B72-44D0-8BFB-C0E53E087EEB}" type="pres">
      <dgm:prSet presAssocID="{95EE33F1-406E-43FC-887F-E9C93057025B}" presName="arrowWedge1" presStyleLbl="fgSibTrans2D1" presStyleIdx="0" presStyleCnt="6"/>
      <dgm:spPr/>
    </dgm:pt>
    <dgm:pt modelId="{DCCF1D29-4F45-4653-B968-C5F8558E4DE8}" type="pres">
      <dgm:prSet presAssocID="{B31347F4-8DA4-4E36-A13A-E346F768BFFC}" presName="arrowWedge2" presStyleLbl="fgSibTrans2D1" presStyleIdx="1" presStyleCnt="6"/>
      <dgm:spPr/>
    </dgm:pt>
    <dgm:pt modelId="{BDD712AE-AA47-414A-B03A-6258CEDEE445}" type="pres">
      <dgm:prSet presAssocID="{3DCB77EE-4526-4461-A58A-52462FD9FA7F}" presName="arrowWedge3" presStyleLbl="fgSibTrans2D1" presStyleIdx="2" presStyleCnt="6"/>
      <dgm:spPr/>
    </dgm:pt>
    <dgm:pt modelId="{23EE0CC0-3319-4E01-B326-59C7A0DC61A6}" type="pres">
      <dgm:prSet presAssocID="{12293C33-11D6-48E4-9C5B-30D84F4B8696}" presName="arrowWedge4" presStyleLbl="fgSibTrans2D1" presStyleIdx="3" presStyleCnt="6"/>
      <dgm:spPr/>
    </dgm:pt>
    <dgm:pt modelId="{FBF24E8A-CDC2-471B-A78B-544CEC8CCBFE}" type="pres">
      <dgm:prSet presAssocID="{9DFC34D1-B9E1-46AA-8310-93F46FE08B18}" presName="arrowWedge5" presStyleLbl="fgSibTrans2D1" presStyleIdx="4" presStyleCnt="6"/>
      <dgm:spPr/>
    </dgm:pt>
    <dgm:pt modelId="{8C92C1FF-D169-4ED4-B8B1-A4BDEF651B2B}" type="pres">
      <dgm:prSet presAssocID="{22949600-09A9-4B81-BCA6-5D88ED82F96F}" presName="arrowWedge6" presStyleLbl="fgSibTrans2D1" presStyleIdx="5" presStyleCnt="6"/>
      <dgm:spPr/>
    </dgm:pt>
  </dgm:ptLst>
  <dgm:cxnLst>
    <dgm:cxn modelId="{48A6760C-05AA-490C-B30A-E3BC5187C259}" srcId="{233515AD-DC80-4599-B8ED-0E3C12D1E476}" destId="{7CFE1FEE-2736-4CA9-8360-F87B36BE0C28}" srcOrd="5" destOrd="0" parTransId="{24CD3283-DD7C-4F6D-990E-059D9266670D}" sibTransId="{22949600-09A9-4B81-BCA6-5D88ED82F96F}"/>
    <dgm:cxn modelId="{52C2E527-F2C7-4090-AD34-124FF98A8678}" type="presOf" srcId="{7CFE1FEE-2736-4CA9-8360-F87B36BE0C28}" destId="{E7B96338-E4F8-4BBB-A50D-727E1706FF4D}" srcOrd="0" destOrd="0" presId="urn:microsoft.com/office/officeart/2005/8/layout/cycle8"/>
    <dgm:cxn modelId="{1BE11A33-306F-401B-80C3-76D3FB4705CC}" type="presOf" srcId="{BA611A18-8D30-4BD2-8A3C-7B8F71C6EA8D}" destId="{1A3123C3-FB62-45FE-A9FF-8D68B4DDF836}" srcOrd="0" destOrd="0" presId="urn:microsoft.com/office/officeart/2005/8/layout/cycle8"/>
    <dgm:cxn modelId="{465A6B3A-E6AA-4E7F-A5FA-FDEEB7A59732}" type="presOf" srcId="{1DA33CAC-340E-450E-A963-5CD8B29E53EC}" destId="{0E2CB548-E693-467A-9656-6DAD9B716CE9}" srcOrd="0" destOrd="0" presId="urn:microsoft.com/office/officeart/2005/8/layout/cycle8"/>
    <dgm:cxn modelId="{0E6A615E-BBAE-46AA-BF24-A8CA2271A01C}" srcId="{233515AD-DC80-4599-B8ED-0E3C12D1E476}" destId="{16DA35F5-6D61-4331-80D7-E8F8BAA3A227}" srcOrd="0" destOrd="0" parTransId="{C2DCD8FC-D052-49A6-8698-A8609DFAF279}" sibTransId="{95EE33F1-406E-43FC-887F-E9C93057025B}"/>
    <dgm:cxn modelId="{EE68AE5E-294B-4E21-9075-402B566DE303}" srcId="{233515AD-DC80-4599-B8ED-0E3C12D1E476}" destId="{2CDE0618-7ED3-4FCA-8F00-6EC8E53D4100}" srcOrd="2" destOrd="0" parTransId="{79A7E046-5E38-47D8-A299-C71ACBC77266}" sibTransId="{3DCB77EE-4526-4461-A58A-52462FD9FA7F}"/>
    <dgm:cxn modelId="{6747BE68-40FA-4310-9128-280BABBCACBB}" type="presOf" srcId="{D3B4381F-83C4-4842-855F-773AE8403CCB}" destId="{252ED68F-D3F8-41C2-9B57-F4DEE03E2611}" srcOrd="1" destOrd="0" presId="urn:microsoft.com/office/officeart/2005/8/layout/cycle8"/>
    <dgm:cxn modelId="{A63F214E-D6C5-4870-9EB2-F6D3A045F69A}" type="presOf" srcId="{233515AD-DC80-4599-B8ED-0E3C12D1E476}" destId="{31DCA537-D969-4E41-84BB-7115A26AB57E}" srcOrd="0" destOrd="0" presId="urn:microsoft.com/office/officeart/2005/8/layout/cycle8"/>
    <dgm:cxn modelId="{6C789F4F-4835-4031-9B14-16E5DDBE117A}" srcId="{233515AD-DC80-4599-B8ED-0E3C12D1E476}" destId="{D3B4381F-83C4-4842-855F-773AE8403CCB}" srcOrd="4" destOrd="0" parTransId="{05787EAE-5939-4B01-B799-FDE365AF722B}" sibTransId="{9DFC34D1-B9E1-46AA-8310-93F46FE08B18}"/>
    <dgm:cxn modelId="{083BE451-5105-4D4A-B1BE-32A02F929AB7}" type="presOf" srcId="{1DA33CAC-340E-450E-A963-5CD8B29E53EC}" destId="{7795C1FC-5CBF-4230-A869-EB0ABCC72FF6}" srcOrd="1" destOrd="0" presId="urn:microsoft.com/office/officeart/2005/8/layout/cycle8"/>
    <dgm:cxn modelId="{AE227776-CFF9-4737-BFC3-4B2C5E2CD7D4}" srcId="{233515AD-DC80-4599-B8ED-0E3C12D1E476}" destId="{1DA33CAC-340E-450E-A963-5CD8B29E53EC}" srcOrd="3" destOrd="0" parTransId="{15462F36-32BA-45FC-8F85-553A38BD49A0}" sibTransId="{12293C33-11D6-48E4-9C5B-30D84F4B8696}"/>
    <dgm:cxn modelId="{8D22FB82-1EA9-4BA6-93E4-1E1E7FA3CCA2}" type="presOf" srcId="{16DA35F5-6D61-4331-80D7-E8F8BAA3A227}" destId="{DF0B5A94-0FC6-483B-BAD1-0DA7FC84C4E6}" srcOrd="0" destOrd="0" presId="urn:microsoft.com/office/officeart/2005/8/layout/cycle8"/>
    <dgm:cxn modelId="{F1E7BA87-507E-4890-9035-2E4CFD390DE6}" type="presOf" srcId="{16DA35F5-6D61-4331-80D7-E8F8BAA3A227}" destId="{4BBA6968-BA9C-4666-AADD-960F9FB15961}" srcOrd="1" destOrd="0" presId="urn:microsoft.com/office/officeart/2005/8/layout/cycle8"/>
    <dgm:cxn modelId="{B911958A-F53F-4E50-BD7D-88225745622E}" type="presOf" srcId="{7CFE1FEE-2736-4CA9-8360-F87B36BE0C28}" destId="{073B2C47-8436-4036-8747-238E88FBF7E0}" srcOrd="1" destOrd="0" presId="urn:microsoft.com/office/officeart/2005/8/layout/cycle8"/>
    <dgm:cxn modelId="{B54776AF-DD70-4FDF-BA1C-3BF3BE0193FC}" type="presOf" srcId="{2CDE0618-7ED3-4FCA-8F00-6EC8E53D4100}" destId="{81529C4E-9BA6-47D2-A082-76577453EAE3}" srcOrd="0" destOrd="0" presId="urn:microsoft.com/office/officeart/2005/8/layout/cycle8"/>
    <dgm:cxn modelId="{BCF0CAAF-7D70-4823-8E98-8BCE0797E376}" type="presOf" srcId="{D3B4381F-83C4-4842-855F-773AE8403CCB}" destId="{DC95B218-72CA-4453-BA68-6D4E38E205E3}" srcOrd="0" destOrd="0" presId="urn:microsoft.com/office/officeart/2005/8/layout/cycle8"/>
    <dgm:cxn modelId="{B96A11B3-BF6B-4F03-AD61-173C4B87F6F5}" type="presOf" srcId="{BA611A18-8D30-4BD2-8A3C-7B8F71C6EA8D}" destId="{09083CF1-7054-46D1-93DC-C84CA6D2090D}" srcOrd="1" destOrd="0" presId="urn:microsoft.com/office/officeart/2005/8/layout/cycle8"/>
    <dgm:cxn modelId="{94E6A6B9-6EAC-4076-9CC7-5104C4A067A8}" type="presOf" srcId="{2CDE0618-7ED3-4FCA-8F00-6EC8E53D4100}" destId="{00661777-D904-4B9D-92DE-375B906E2163}" srcOrd="1" destOrd="0" presId="urn:microsoft.com/office/officeart/2005/8/layout/cycle8"/>
    <dgm:cxn modelId="{9BD736C9-9C7A-4C38-93D2-8680BC7630D2}" srcId="{233515AD-DC80-4599-B8ED-0E3C12D1E476}" destId="{BA611A18-8D30-4BD2-8A3C-7B8F71C6EA8D}" srcOrd="1" destOrd="0" parTransId="{0B69E8A8-E27C-4ED2-9426-B61FD03F7039}" sibTransId="{B31347F4-8DA4-4E36-A13A-E346F768BFFC}"/>
    <dgm:cxn modelId="{4AD8FD94-5B21-4D41-97DE-D70409067D40}" type="presParOf" srcId="{31DCA537-D969-4E41-84BB-7115A26AB57E}" destId="{DF0B5A94-0FC6-483B-BAD1-0DA7FC84C4E6}" srcOrd="0" destOrd="0" presId="urn:microsoft.com/office/officeart/2005/8/layout/cycle8"/>
    <dgm:cxn modelId="{B87F0ADB-B12B-4F16-9065-AC90E56453A5}" type="presParOf" srcId="{31DCA537-D969-4E41-84BB-7115A26AB57E}" destId="{BE937D31-BE7F-4BFA-94C4-E57FE1F1B718}" srcOrd="1" destOrd="0" presId="urn:microsoft.com/office/officeart/2005/8/layout/cycle8"/>
    <dgm:cxn modelId="{0DE4CCCC-CDA3-48FB-B494-AA1CD4646D1E}" type="presParOf" srcId="{31DCA537-D969-4E41-84BB-7115A26AB57E}" destId="{7745A2E3-0F0F-4228-A669-6F91F1D75EF2}" srcOrd="2" destOrd="0" presId="urn:microsoft.com/office/officeart/2005/8/layout/cycle8"/>
    <dgm:cxn modelId="{BAFCDEDA-F893-4E34-9210-E0A4A02A6862}" type="presParOf" srcId="{31DCA537-D969-4E41-84BB-7115A26AB57E}" destId="{4BBA6968-BA9C-4666-AADD-960F9FB15961}" srcOrd="3" destOrd="0" presId="urn:microsoft.com/office/officeart/2005/8/layout/cycle8"/>
    <dgm:cxn modelId="{91501C93-A0EB-4630-8A12-49D8A22DCE06}" type="presParOf" srcId="{31DCA537-D969-4E41-84BB-7115A26AB57E}" destId="{1A3123C3-FB62-45FE-A9FF-8D68B4DDF836}" srcOrd="4" destOrd="0" presId="urn:microsoft.com/office/officeart/2005/8/layout/cycle8"/>
    <dgm:cxn modelId="{EFB5CB29-E7D5-4D9D-9C2A-A9AE0BE4BF86}" type="presParOf" srcId="{31DCA537-D969-4E41-84BB-7115A26AB57E}" destId="{6FF30DB0-F013-4F5F-8496-09F3D33E642B}" srcOrd="5" destOrd="0" presId="urn:microsoft.com/office/officeart/2005/8/layout/cycle8"/>
    <dgm:cxn modelId="{B245CF98-DC2F-4B73-998C-4CF739108684}" type="presParOf" srcId="{31DCA537-D969-4E41-84BB-7115A26AB57E}" destId="{10825C84-5F43-416A-8B26-D20C2EAF7B8D}" srcOrd="6" destOrd="0" presId="urn:microsoft.com/office/officeart/2005/8/layout/cycle8"/>
    <dgm:cxn modelId="{8D627E7D-27B2-4B2A-901F-EBB6758C256D}" type="presParOf" srcId="{31DCA537-D969-4E41-84BB-7115A26AB57E}" destId="{09083CF1-7054-46D1-93DC-C84CA6D2090D}" srcOrd="7" destOrd="0" presId="urn:microsoft.com/office/officeart/2005/8/layout/cycle8"/>
    <dgm:cxn modelId="{C896ECBA-3FFE-42C3-86D8-A18FC7371FF3}" type="presParOf" srcId="{31DCA537-D969-4E41-84BB-7115A26AB57E}" destId="{81529C4E-9BA6-47D2-A082-76577453EAE3}" srcOrd="8" destOrd="0" presId="urn:microsoft.com/office/officeart/2005/8/layout/cycle8"/>
    <dgm:cxn modelId="{EA721DAC-CAD8-4B2F-B82A-E5A96944CF75}" type="presParOf" srcId="{31DCA537-D969-4E41-84BB-7115A26AB57E}" destId="{52960540-320B-4DFA-9487-DBC66EF0B23C}" srcOrd="9" destOrd="0" presId="urn:microsoft.com/office/officeart/2005/8/layout/cycle8"/>
    <dgm:cxn modelId="{0B0F26A3-22BE-46FC-9AC4-A4F08527FFD4}" type="presParOf" srcId="{31DCA537-D969-4E41-84BB-7115A26AB57E}" destId="{852E1A1B-66F5-4AD9-8DAD-0360BD850377}" srcOrd="10" destOrd="0" presId="urn:microsoft.com/office/officeart/2005/8/layout/cycle8"/>
    <dgm:cxn modelId="{6DCF3DE5-BAFE-492E-A9CB-ED6F08709526}" type="presParOf" srcId="{31DCA537-D969-4E41-84BB-7115A26AB57E}" destId="{00661777-D904-4B9D-92DE-375B906E2163}" srcOrd="11" destOrd="0" presId="urn:microsoft.com/office/officeart/2005/8/layout/cycle8"/>
    <dgm:cxn modelId="{6136435B-E8DC-45AF-98E9-B8A23D2E96B2}" type="presParOf" srcId="{31DCA537-D969-4E41-84BB-7115A26AB57E}" destId="{0E2CB548-E693-467A-9656-6DAD9B716CE9}" srcOrd="12" destOrd="0" presId="urn:microsoft.com/office/officeart/2005/8/layout/cycle8"/>
    <dgm:cxn modelId="{CDFBC654-A77D-4CDC-AFD1-3DFAC1C6F84C}" type="presParOf" srcId="{31DCA537-D969-4E41-84BB-7115A26AB57E}" destId="{F45151A0-4625-4774-ACF4-483BEBA85C3D}" srcOrd="13" destOrd="0" presId="urn:microsoft.com/office/officeart/2005/8/layout/cycle8"/>
    <dgm:cxn modelId="{AE2713EC-BEFE-4DCE-9D01-C11409E57E45}" type="presParOf" srcId="{31DCA537-D969-4E41-84BB-7115A26AB57E}" destId="{B03CB132-2B40-4075-B2DC-2D2E440BFAFB}" srcOrd="14" destOrd="0" presId="urn:microsoft.com/office/officeart/2005/8/layout/cycle8"/>
    <dgm:cxn modelId="{CCA694C9-4F79-4DC1-8D0C-EFB4117B12C5}" type="presParOf" srcId="{31DCA537-D969-4E41-84BB-7115A26AB57E}" destId="{7795C1FC-5CBF-4230-A869-EB0ABCC72FF6}" srcOrd="15" destOrd="0" presId="urn:microsoft.com/office/officeart/2005/8/layout/cycle8"/>
    <dgm:cxn modelId="{210C4A40-3A62-4C5D-88E4-506341A04114}" type="presParOf" srcId="{31DCA537-D969-4E41-84BB-7115A26AB57E}" destId="{DC95B218-72CA-4453-BA68-6D4E38E205E3}" srcOrd="16" destOrd="0" presId="urn:microsoft.com/office/officeart/2005/8/layout/cycle8"/>
    <dgm:cxn modelId="{7F4B999D-E25C-4DDB-B82B-66BF551831C2}" type="presParOf" srcId="{31DCA537-D969-4E41-84BB-7115A26AB57E}" destId="{E2189F8C-5A8D-4322-81CE-23B5401497E3}" srcOrd="17" destOrd="0" presId="urn:microsoft.com/office/officeart/2005/8/layout/cycle8"/>
    <dgm:cxn modelId="{A48DA3DC-2405-47E4-B9EC-640F998C5C88}" type="presParOf" srcId="{31DCA537-D969-4E41-84BB-7115A26AB57E}" destId="{152FC195-75A9-44D4-891B-5026D24489CA}" srcOrd="18" destOrd="0" presId="urn:microsoft.com/office/officeart/2005/8/layout/cycle8"/>
    <dgm:cxn modelId="{847E53B7-5497-49C0-95FD-6C697AF5D36A}" type="presParOf" srcId="{31DCA537-D969-4E41-84BB-7115A26AB57E}" destId="{252ED68F-D3F8-41C2-9B57-F4DEE03E2611}" srcOrd="19" destOrd="0" presId="urn:microsoft.com/office/officeart/2005/8/layout/cycle8"/>
    <dgm:cxn modelId="{BADF57A8-6B4F-498C-A608-CB403ACD2D9F}" type="presParOf" srcId="{31DCA537-D969-4E41-84BB-7115A26AB57E}" destId="{E7B96338-E4F8-4BBB-A50D-727E1706FF4D}" srcOrd="20" destOrd="0" presId="urn:microsoft.com/office/officeart/2005/8/layout/cycle8"/>
    <dgm:cxn modelId="{60F15BC8-7248-46BA-BE56-A92DD52B6FDE}" type="presParOf" srcId="{31DCA537-D969-4E41-84BB-7115A26AB57E}" destId="{1245B864-CBE4-42FB-BCF0-1DF6052E0D44}" srcOrd="21" destOrd="0" presId="urn:microsoft.com/office/officeart/2005/8/layout/cycle8"/>
    <dgm:cxn modelId="{8B79F0BA-19C9-4CE5-9EF2-1C3904FA2CF2}" type="presParOf" srcId="{31DCA537-D969-4E41-84BB-7115A26AB57E}" destId="{818041A0-0F03-4FFB-947B-419EAD6AE1DC}" srcOrd="22" destOrd="0" presId="urn:microsoft.com/office/officeart/2005/8/layout/cycle8"/>
    <dgm:cxn modelId="{332B305E-6D03-4190-B9AE-AA3FFD1F8EE3}" type="presParOf" srcId="{31DCA537-D969-4E41-84BB-7115A26AB57E}" destId="{073B2C47-8436-4036-8747-238E88FBF7E0}" srcOrd="23" destOrd="0" presId="urn:microsoft.com/office/officeart/2005/8/layout/cycle8"/>
    <dgm:cxn modelId="{8901572C-A401-4557-8896-8334F613E2DF}" type="presParOf" srcId="{31DCA537-D969-4E41-84BB-7115A26AB57E}" destId="{24856060-7B72-44D0-8BFB-C0E53E087EEB}" srcOrd="24" destOrd="0" presId="urn:microsoft.com/office/officeart/2005/8/layout/cycle8"/>
    <dgm:cxn modelId="{3EEB9FB4-FCB5-4EDF-BD81-CE1EC9662215}" type="presParOf" srcId="{31DCA537-D969-4E41-84BB-7115A26AB57E}" destId="{DCCF1D29-4F45-4653-B968-C5F8558E4DE8}" srcOrd="25" destOrd="0" presId="urn:microsoft.com/office/officeart/2005/8/layout/cycle8"/>
    <dgm:cxn modelId="{C409224B-4669-4860-994E-4E07B9AB2A2E}" type="presParOf" srcId="{31DCA537-D969-4E41-84BB-7115A26AB57E}" destId="{BDD712AE-AA47-414A-B03A-6258CEDEE445}" srcOrd="26" destOrd="0" presId="urn:microsoft.com/office/officeart/2005/8/layout/cycle8"/>
    <dgm:cxn modelId="{DC937F36-8210-497B-8BEA-D0612C3DDAF9}" type="presParOf" srcId="{31DCA537-D969-4E41-84BB-7115A26AB57E}" destId="{23EE0CC0-3319-4E01-B326-59C7A0DC61A6}" srcOrd="27" destOrd="0" presId="urn:microsoft.com/office/officeart/2005/8/layout/cycle8"/>
    <dgm:cxn modelId="{AA5AE6DC-4E34-4460-979A-100EB24F9A29}" type="presParOf" srcId="{31DCA537-D969-4E41-84BB-7115A26AB57E}" destId="{FBF24E8A-CDC2-471B-A78B-544CEC8CCBFE}" srcOrd="28" destOrd="0" presId="urn:microsoft.com/office/officeart/2005/8/layout/cycle8"/>
    <dgm:cxn modelId="{769FF9FD-A105-43DC-BB5B-CBEAFF955271}" type="presParOf" srcId="{31DCA537-D969-4E41-84BB-7115A26AB57E}" destId="{8C92C1FF-D169-4ED4-B8B1-A4BDEF651B2B}"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2DE039-C918-4AAB-A0E9-63F2D8ED27E2}" type="doc">
      <dgm:prSet loTypeId="urn:microsoft.com/office/officeart/2005/8/layout/lProcess2" loCatId="list" qsTypeId="urn:microsoft.com/office/officeart/2005/8/quickstyle/3d2" qsCatId="3D" csTypeId="urn:microsoft.com/office/officeart/2005/8/colors/accent1_2" csCatId="accent1" phldr="1"/>
      <dgm:spPr/>
      <dgm:t>
        <a:bodyPr/>
        <a:lstStyle/>
        <a:p>
          <a:endParaRPr lang="en-US"/>
        </a:p>
      </dgm:t>
    </dgm:pt>
    <dgm:pt modelId="{1BDE8AE3-238D-4F19-BE18-695F5A70B7A5}">
      <dgm:prSet phldrT="[Text]" custT="1"/>
      <dgm:spPr/>
      <dgm:t>
        <a:bodyPr/>
        <a:lstStyle/>
        <a:p>
          <a:r>
            <a:rPr lang="en-US" sz="3600" b="0" dirty="0"/>
            <a:t>Data Assessment:  </a:t>
          </a:r>
          <a:br>
            <a:rPr lang="en-US" sz="3600" b="0" dirty="0"/>
          </a:br>
          <a:r>
            <a:rPr lang="en-US" sz="3600" b="0" dirty="0"/>
            <a:t>Review and Correct</a:t>
          </a:r>
        </a:p>
      </dgm:t>
      <dgm:extLst>
        <a:ext uri="{E40237B7-FDA0-4F09-8148-C483321AD2D9}">
          <dgm14:cNvPr xmlns:dgm14="http://schemas.microsoft.com/office/drawing/2010/diagram" id="0" name="" descr="diagram describing data and program assessment: &#10;Data Assessment:  &#10;Review and Correct&#10; Understand how to interpret outcomes&#10; Know which data from your data file generate outcomes&#10;Program Assessment: Analyze and Adjust&#10; Memorize targets&#10; Build target progress review into meetings&#10; Compare gaps in achievement with participant lifecycle stages&#10;"/>
        </a:ext>
      </dgm:extLst>
    </dgm:pt>
    <dgm:pt modelId="{09822ECB-4BDA-4447-958A-650EF21A0160}" type="parTrans" cxnId="{56C70906-114A-472B-BB87-17BDB34BC62B}">
      <dgm:prSet/>
      <dgm:spPr/>
      <dgm:t>
        <a:bodyPr/>
        <a:lstStyle/>
        <a:p>
          <a:endParaRPr lang="en-US"/>
        </a:p>
      </dgm:t>
    </dgm:pt>
    <dgm:pt modelId="{658C358C-A843-44D5-B18A-A1EC87E39A00}" type="sibTrans" cxnId="{56C70906-114A-472B-BB87-17BDB34BC62B}">
      <dgm:prSet/>
      <dgm:spPr/>
      <dgm:t>
        <a:bodyPr/>
        <a:lstStyle/>
        <a:p>
          <a:endParaRPr lang="en-US"/>
        </a:p>
      </dgm:t>
    </dgm:pt>
    <dgm:pt modelId="{6450AF37-C659-494F-A4B9-429A7780E8BA}">
      <dgm:prSet phldrT="[Text]"/>
      <dgm:spPr/>
      <dgm:t>
        <a:bodyPr/>
        <a:lstStyle/>
        <a:p>
          <a:r>
            <a:rPr lang="en-US" dirty="0"/>
            <a:t>Understand how to interpret outcomes</a:t>
          </a:r>
        </a:p>
      </dgm:t>
      <dgm:extLst>
        <a:ext uri="{E40237B7-FDA0-4F09-8148-C483321AD2D9}">
          <dgm14:cNvPr xmlns:dgm14="http://schemas.microsoft.com/office/drawing/2010/diagram" id="0" name="" descr="diagram describing data and program assessment: &#10;Data Assessment:  &#10;Review and Correct&#10; Understand how to interpret outcomes&#10; Know which data from your data file generate outcomes&#10;Program Assessment: Analyze and Adjust&#10; Memorize targets&#10; Build target progress review into meetings&#10; Compare gaps in achievement with participant lifecycle stages&#10;"/>
        </a:ext>
      </dgm:extLst>
    </dgm:pt>
    <dgm:pt modelId="{B73C26C9-9CA4-4185-8F3D-611D7130EDBA}" type="parTrans" cxnId="{9F25007E-E856-4135-80A6-6A0F37E44BB5}">
      <dgm:prSet/>
      <dgm:spPr/>
      <dgm:t>
        <a:bodyPr/>
        <a:lstStyle/>
        <a:p>
          <a:endParaRPr lang="en-US"/>
        </a:p>
      </dgm:t>
    </dgm:pt>
    <dgm:pt modelId="{E5C4FF14-32AA-4C61-A310-B2409558A047}" type="sibTrans" cxnId="{9F25007E-E856-4135-80A6-6A0F37E44BB5}">
      <dgm:prSet/>
      <dgm:spPr/>
      <dgm:t>
        <a:bodyPr/>
        <a:lstStyle/>
        <a:p>
          <a:endParaRPr lang="en-US"/>
        </a:p>
      </dgm:t>
    </dgm:pt>
    <dgm:pt modelId="{D85176DC-52E9-4D05-A85C-AA9717F9886D}">
      <dgm:prSet phldrT="[Text]"/>
      <dgm:spPr/>
      <dgm:t>
        <a:bodyPr/>
        <a:lstStyle/>
        <a:p>
          <a:r>
            <a:rPr lang="en-US" dirty="0"/>
            <a:t>Know which data from your data file generate outcomes</a:t>
          </a:r>
        </a:p>
      </dgm:t>
      <dgm:extLst>
        <a:ext uri="{E40237B7-FDA0-4F09-8148-C483321AD2D9}">
          <dgm14:cNvPr xmlns:dgm14="http://schemas.microsoft.com/office/drawing/2010/diagram" id="0" name="" descr="diagram describing data and program assessment: &#10;Data Assessment:  &#10;Review and Correct&#10; Understand how to interpret outcomes&#10; Know which data from your data file generate outcomes&#10;Program Assessment: Analyze and Adjust&#10; Memorize targets&#10; Build target progress review into meetings&#10; Compare gaps in achievement with participant lifecycle stages&#10;"/>
        </a:ext>
      </dgm:extLst>
    </dgm:pt>
    <dgm:pt modelId="{9A036508-E4D1-40FF-A0CE-BACEDC46B360}" type="parTrans" cxnId="{7C28369F-9740-47ED-B94B-CF445FD583F7}">
      <dgm:prSet/>
      <dgm:spPr/>
      <dgm:t>
        <a:bodyPr/>
        <a:lstStyle/>
        <a:p>
          <a:endParaRPr lang="en-US"/>
        </a:p>
      </dgm:t>
    </dgm:pt>
    <dgm:pt modelId="{1FF243A7-F410-4A38-8C74-F0EFE49638CE}" type="sibTrans" cxnId="{7C28369F-9740-47ED-B94B-CF445FD583F7}">
      <dgm:prSet/>
      <dgm:spPr/>
      <dgm:t>
        <a:bodyPr/>
        <a:lstStyle/>
        <a:p>
          <a:endParaRPr lang="en-US"/>
        </a:p>
      </dgm:t>
    </dgm:pt>
    <dgm:pt modelId="{68A63F31-BBD3-43A6-8CE0-8E7E32735F5B}">
      <dgm:prSet phldrT="[Text]" custT="1"/>
      <dgm:spPr/>
      <dgm:t>
        <a:bodyPr/>
        <a:lstStyle/>
        <a:p>
          <a:r>
            <a:rPr lang="en-US" sz="3600" dirty="0"/>
            <a:t>Program Assessment: Analyze</a:t>
          </a:r>
          <a:r>
            <a:rPr lang="en-US" sz="3600" baseline="0" dirty="0"/>
            <a:t> and Adjust</a:t>
          </a:r>
          <a:endParaRPr lang="en-US" sz="3600" dirty="0"/>
        </a:p>
      </dgm:t>
      <dgm:extLst>
        <a:ext uri="{E40237B7-FDA0-4F09-8148-C483321AD2D9}">
          <dgm14:cNvPr xmlns:dgm14="http://schemas.microsoft.com/office/drawing/2010/diagram" id="0" name="" descr="diagram describing data and program assessment: &#10;Data Assessment:  &#10;Review and Correct&#10; Understand how to interpret outcomes&#10; Know which data from your data file generate outcomes&#10;Program Assessment: Analyze and Adjust&#10; Memorize targets&#10; Build target progress review into meetings&#10; Compare gaps in achievement with participant lifecycle stages&#10;"/>
        </a:ext>
      </dgm:extLst>
    </dgm:pt>
    <dgm:pt modelId="{73696B20-88CA-4C87-8649-A9999F97EA3C}" type="parTrans" cxnId="{ADE3D516-61BA-431D-90CF-B121C1CA5B77}">
      <dgm:prSet/>
      <dgm:spPr/>
      <dgm:t>
        <a:bodyPr/>
        <a:lstStyle/>
        <a:p>
          <a:endParaRPr lang="en-US"/>
        </a:p>
      </dgm:t>
    </dgm:pt>
    <dgm:pt modelId="{6F4AFE9D-6988-4605-8A4E-6BE15ED4AB24}" type="sibTrans" cxnId="{ADE3D516-61BA-431D-90CF-B121C1CA5B77}">
      <dgm:prSet/>
      <dgm:spPr/>
      <dgm:t>
        <a:bodyPr/>
        <a:lstStyle/>
        <a:p>
          <a:endParaRPr lang="en-US"/>
        </a:p>
      </dgm:t>
    </dgm:pt>
    <dgm:pt modelId="{29C55892-52A2-49F4-8AEF-122C221A1B2C}">
      <dgm:prSet phldrT="[Text]"/>
      <dgm:spPr/>
      <dgm:t>
        <a:bodyPr/>
        <a:lstStyle/>
        <a:p>
          <a:r>
            <a:rPr lang="en-US" dirty="0"/>
            <a:t>Memorize targets</a:t>
          </a:r>
        </a:p>
      </dgm:t>
      <dgm:extLst>
        <a:ext uri="{E40237B7-FDA0-4F09-8148-C483321AD2D9}">
          <dgm14:cNvPr xmlns:dgm14="http://schemas.microsoft.com/office/drawing/2010/diagram" id="0" name="" descr="diagram describing data and program assessment: &#10;Data Assessment:  &#10;Review and Correct&#10; Understand how to interpret outcomes&#10; Know which data from your data file generate outcomes&#10;Program Assessment: Analyze and Adjust&#10; Memorize targets&#10; Build target progress review into meetings&#10; Compare gaps in achievement with participant lifecycle stages&#10;"/>
        </a:ext>
      </dgm:extLst>
    </dgm:pt>
    <dgm:pt modelId="{701E14B9-28E2-4462-9F95-A3E294213C13}" type="parTrans" cxnId="{A1F534EB-1F8A-4756-87F6-CF5B99B73FD2}">
      <dgm:prSet/>
      <dgm:spPr/>
      <dgm:t>
        <a:bodyPr/>
        <a:lstStyle/>
        <a:p>
          <a:endParaRPr lang="en-US"/>
        </a:p>
      </dgm:t>
    </dgm:pt>
    <dgm:pt modelId="{00FC2E01-6266-4E37-9C47-3423CD08887E}" type="sibTrans" cxnId="{A1F534EB-1F8A-4756-87F6-CF5B99B73FD2}">
      <dgm:prSet/>
      <dgm:spPr/>
      <dgm:t>
        <a:bodyPr/>
        <a:lstStyle/>
        <a:p>
          <a:endParaRPr lang="en-US"/>
        </a:p>
      </dgm:t>
    </dgm:pt>
    <dgm:pt modelId="{4F92D7CD-6B24-488C-9BB8-87A9719F4F6F}">
      <dgm:prSet phldrT="[Text]"/>
      <dgm:spPr/>
      <dgm:t>
        <a:bodyPr/>
        <a:lstStyle/>
        <a:p>
          <a:r>
            <a:rPr lang="en-US" dirty="0"/>
            <a:t>Build target progress review into meetings</a:t>
          </a:r>
        </a:p>
      </dgm:t>
      <dgm:extLst>
        <a:ext uri="{E40237B7-FDA0-4F09-8148-C483321AD2D9}">
          <dgm14:cNvPr xmlns:dgm14="http://schemas.microsoft.com/office/drawing/2010/diagram" id="0" name="" descr="diagram describing data and program assessment: &#10;Data Assessment:  &#10;Review and Correct&#10; Understand how to interpret outcomes&#10; Know which data from your data file generate outcomes&#10;Program Assessment: Analyze and Adjust&#10; Memorize targets&#10; Build target progress review into meetings&#10; Compare gaps in achievement with participant lifecycle stages&#10;"/>
        </a:ext>
      </dgm:extLst>
    </dgm:pt>
    <dgm:pt modelId="{DFBA0A72-2C0B-4427-870C-754D2B945FCF}" type="parTrans" cxnId="{F349CCCB-DBC1-47CF-AAC7-AD779973374D}">
      <dgm:prSet/>
      <dgm:spPr/>
      <dgm:t>
        <a:bodyPr/>
        <a:lstStyle/>
        <a:p>
          <a:endParaRPr lang="en-US"/>
        </a:p>
      </dgm:t>
    </dgm:pt>
    <dgm:pt modelId="{A440D537-8309-4C07-B0B1-807AA1AEDA55}" type="sibTrans" cxnId="{F349CCCB-DBC1-47CF-AAC7-AD779973374D}">
      <dgm:prSet/>
      <dgm:spPr/>
      <dgm:t>
        <a:bodyPr/>
        <a:lstStyle/>
        <a:p>
          <a:endParaRPr lang="en-US"/>
        </a:p>
      </dgm:t>
    </dgm:pt>
    <dgm:pt modelId="{5D05931B-D64B-417B-A30F-EA79B73FADC5}">
      <dgm:prSet/>
      <dgm:spPr/>
      <dgm:t>
        <a:bodyPr/>
        <a:lstStyle/>
        <a:p>
          <a:r>
            <a:rPr lang="en-US" dirty="0"/>
            <a:t>Compare gaps in achievement with participant lifecycle stages</a:t>
          </a:r>
        </a:p>
      </dgm:t>
      <dgm:extLst>
        <a:ext uri="{E40237B7-FDA0-4F09-8148-C483321AD2D9}">
          <dgm14:cNvPr xmlns:dgm14="http://schemas.microsoft.com/office/drawing/2010/diagram" id="0" name="" descr="diagram describing data and program assessment: &#10;Data Assessment:  &#10;Review and Correct&#10; Understand how to interpret outcomes&#10; Know which data from your data file generate outcomes&#10;Program Assessment: Analyze and Adjust&#10; Memorize targets&#10; Build target progress review into meetings&#10; Compare gaps in achievement with participant lifecycle stages&#10;"/>
        </a:ext>
      </dgm:extLst>
    </dgm:pt>
    <dgm:pt modelId="{D1CB3C1F-013B-413E-8DDB-751A93E1FFCA}" type="parTrans" cxnId="{AAB4E0E8-EC39-4DF9-A645-ADA5DE5D2A5D}">
      <dgm:prSet/>
      <dgm:spPr/>
      <dgm:t>
        <a:bodyPr/>
        <a:lstStyle/>
        <a:p>
          <a:endParaRPr lang="en-US"/>
        </a:p>
      </dgm:t>
    </dgm:pt>
    <dgm:pt modelId="{A6FB6E35-2F35-4565-8558-EBCAA20FF998}" type="sibTrans" cxnId="{AAB4E0E8-EC39-4DF9-A645-ADA5DE5D2A5D}">
      <dgm:prSet/>
      <dgm:spPr/>
      <dgm:t>
        <a:bodyPr/>
        <a:lstStyle/>
        <a:p>
          <a:endParaRPr lang="en-US"/>
        </a:p>
      </dgm:t>
    </dgm:pt>
    <dgm:pt modelId="{6E02327D-DACB-4940-8F7E-946B8463F759}" type="pres">
      <dgm:prSet presAssocID="{C62DE039-C918-4AAB-A0E9-63F2D8ED27E2}" presName="theList" presStyleCnt="0">
        <dgm:presLayoutVars>
          <dgm:dir/>
          <dgm:animLvl val="lvl"/>
          <dgm:resizeHandles val="exact"/>
        </dgm:presLayoutVars>
      </dgm:prSet>
      <dgm:spPr/>
    </dgm:pt>
    <dgm:pt modelId="{C1CE9872-5EE6-43CA-A74C-540D6A77BA85}" type="pres">
      <dgm:prSet presAssocID="{1BDE8AE3-238D-4F19-BE18-695F5A70B7A5}" presName="compNode" presStyleCnt="0"/>
      <dgm:spPr/>
    </dgm:pt>
    <dgm:pt modelId="{C90904A3-5B8C-4C1E-98E2-183399408DBB}" type="pres">
      <dgm:prSet presAssocID="{1BDE8AE3-238D-4F19-BE18-695F5A70B7A5}" presName="aNode" presStyleLbl="bgShp" presStyleIdx="0" presStyleCnt="2" custLinFactNeighborX="1983" custLinFactNeighborY="0"/>
      <dgm:spPr/>
    </dgm:pt>
    <dgm:pt modelId="{5665FE05-9BAE-4788-AC9A-3476AA13274E}" type="pres">
      <dgm:prSet presAssocID="{1BDE8AE3-238D-4F19-BE18-695F5A70B7A5}" presName="textNode" presStyleLbl="bgShp" presStyleIdx="0" presStyleCnt="2"/>
      <dgm:spPr/>
    </dgm:pt>
    <dgm:pt modelId="{BEEB5385-75BA-4CF3-9221-C8BA3A3C797A}" type="pres">
      <dgm:prSet presAssocID="{1BDE8AE3-238D-4F19-BE18-695F5A70B7A5}" presName="compChildNode" presStyleCnt="0"/>
      <dgm:spPr/>
    </dgm:pt>
    <dgm:pt modelId="{8C894BFC-1C41-4131-B2E3-C0C815402662}" type="pres">
      <dgm:prSet presAssocID="{1BDE8AE3-238D-4F19-BE18-695F5A70B7A5}" presName="theInnerList" presStyleCnt="0"/>
      <dgm:spPr/>
    </dgm:pt>
    <dgm:pt modelId="{47156BA0-B2B0-4A4B-8559-3F4808D2A62D}" type="pres">
      <dgm:prSet presAssocID="{6450AF37-C659-494F-A4B9-429A7780E8BA}" presName="childNode" presStyleLbl="node1" presStyleIdx="0" presStyleCnt="5">
        <dgm:presLayoutVars>
          <dgm:bulletEnabled val="1"/>
        </dgm:presLayoutVars>
      </dgm:prSet>
      <dgm:spPr/>
    </dgm:pt>
    <dgm:pt modelId="{37869338-CADD-4B4E-8367-9A02220FE699}" type="pres">
      <dgm:prSet presAssocID="{6450AF37-C659-494F-A4B9-429A7780E8BA}" presName="aSpace2" presStyleCnt="0"/>
      <dgm:spPr/>
    </dgm:pt>
    <dgm:pt modelId="{8DCC7E96-0468-4F8D-BA92-3FA73566546F}" type="pres">
      <dgm:prSet presAssocID="{D85176DC-52E9-4D05-A85C-AA9717F9886D}" presName="childNode" presStyleLbl="node1" presStyleIdx="1" presStyleCnt="5">
        <dgm:presLayoutVars>
          <dgm:bulletEnabled val="1"/>
        </dgm:presLayoutVars>
      </dgm:prSet>
      <dgm:spPr/>
    </dgm:pt>
    <dgm:pt modelId="{C53C2C3B-550E-4E36-BA93-6280108B82DF}" type="pres">
      <dgm:prSet presAssocID="{1BDE8AE3-238D-4F19-BE18-695F5A70B7A5}" presName="aSpace" presStyleCnt="0"/>
      <dgm:spPr/>
    </dgm:pt>
    <dgm:pt modelId="{14C48C3A-B173-4BEC-8302-F75A37659F1E}" type="pres">
      <dgm:prSet presAssocID="{68A63F31-BBD3-43A6-8CE0-8E7E32735F5B}" presName="compNode" presStyleCnt="0"/>
      <dgm:spPr/>
    </dgm:pt>
    <dgm:pt modelId="{5DE1F0FD-C148-42B0-8144-CBCF054B778F}" type="pres">
      <dgm:prSet presAssocID="{68A63F31-BBD3-43A6-8CE0-8E7E32735F5B}" presName="aNode" presStyleLbl="bgShp" presStyleIdx="1" presStyleCnt="2" custLinFactNeighborX="104" custLinFactNeighborY="776"/>
      <dgm:spPr/>
    </dgm:pt>
    <dgm:pt modelId="{91DD78A4-4C39-40B5-B869-BF73669D09B6}" type="pres">
      <dgm:prSet presAssocID="{68A63F31-BBD3-43A6-8CE0-8E7E32735F5B}" presName="textNode" presStyleLbl="bgShp" presStyleIdx="1" presStyleCnt="2"/>
      <dgm:spPr/>
    </dgm:pt>
    <dgm:pt modelId="{8ABF3167-98BA-4278-8B28-84D8D887ABA5}" type="pres">
      <dgm:prSet presAssocID="{68A63F31-BBD3-43A6-8CE0-8E7E32735F5B}" presName="compChildNode" presStyleCnt="0"/>
      <dgm:spPr/>
    </dgm:pt>
    <dgm:pt modelId="{6D249D9D-9AF8-4297-9A10-261CE3A6D344}" type="pres">
      <dgm:prSet presAssocID="{68A63F31-BBD3-43A6-8CE0-8E7E32735F5B}" presName="theInnerList" presStyleCnt="0"/>
      <dgm:spPr/>
    </dgm:pt>
    <dgm:pt modelId="{6D5DC22D-EA72-43CF-8745-471914E8281D}" type="pres">
      <dgm:prSet presAssocID="{29C55892-52A2-49F4-8AEF-122C221A1B2C}" presName="childNode" presStyleLbl="node1" presStyleIdx="2" presStyleCnt="5">
        <dgm:presLayoutVars>
          <dgm:bulletEnabled val="1"/>
        </dgm:presLayoutVars>
      </dgm:prSet>
      <dgm:spPr/>
    </dgm:pt>
    <dgm:pt modelId="{5E79048D-16AF-4D52-9D46-30B145AF1174}" type="pres">
      <dgm:prSet presAssocID="{29C55892-52A2-49F4-8AEF-122C221A1B2C}" presName="aSpace2" presStyleCnt="0"/>
      <dgm:spPr/>
    </dgm:pt>
    <dgm:pt modelId="{A1920740-AC56-4154-BFC3-07C0ED4D1169}" type="pres">
      <dgm:prSet presAssocID="{4F92D7CD-6B24-488C-9BB8-87A9719F4F6F}" presName="childNode" presStyleLbl="node1" presStyleIdx="3" presStyleCnt="5">
        <dgm:presLayoutVars>
          <dgm:bulletEnabled val="1"/>
        </dgm:presLayoutVars>
      </dgm:prSet>
      <dgm:spPr/>
    </dgm:pt>
    <dgm:pt modelId="{7668CE0A-B19A-4ECA-9D90-78117E6373CD}" type="pres">
      <dgm:prSet presAssocID="{4F92D7CD-6B24-488C-9BB8-87A9719F4F6F}" presName="aSpace2" presStyleCnt="0"/>
      <dgm:spPr/>
    </dgm:pt>
    <dgm:pt modelId="{B87BDA5E-2324-4D0D-BCAB-358869DF8868}" type="pres">
      <dgm:prSet presAssocID="{5D05931B-D64B-417B-A30F-EA79B73FADC5}" presName="childNode" presStyleLbl="node1" presStyleIdx="4" presStyleCnt="5">
        <dgm:presLayoutVars>
          <dgm:bulletEnabled val="1"/>
        </dgm:presLayoutVars>
      </dgm:prSet>
      <dgm:spPr/>
    </dgm:pt>
  </dgm:ptLst>
  <dgm:cxnLst>
    <dgm:cxn modelId="{56C70906-114A-472B-BB87-17BDB34BC62B}" srcId="{C62DE039-C918-4AAB-A0E9-63F2D8ED27E2}" destId="{1BDE8AE3-238D-4F19-BE18-695F5A70B7A5}" srcOrd="0" destOrd="0" parTransId="{09822ECB-4BDA-4447-958A-650EF21A0160}" sibTransId="{658C358C-A843-44D5-B18A-A1EC87E39A00}"/>
    <dgm:cxn modelId="{ADE3D516-61BA-431D-90CF-B121C1CA5B77}" srcId="{C62DE039-C918-4AAB-A0E9-63F2D8ED27E2}" destId="{68A63F31-BBD3-43A6-8CE0-8E7E32735F5B}" srcOrd="1" destOrd="0" parTransId="{73696B20-88CA-4C87-8649-A9999F97EA3C}" sibTransId="{6F4AFE9D-6988-4605-8A4E-6BE15ED4AB24}"/>
    <dgm:cxn modelId="{D2C94B48-720D-4505-873E-92ACE1A66E63}" type="presOf" srcId="{6450AF37-C659-494F-A4B9-429A7780E8BA}" destId="{47156BA0-B2B0-4A4B-8559-3F4808D2A62D}" srcOrd="0" destOrd="0" presId="urn:microsoft.com/office/officeart/2005/8/layout/lProcess2"/>
    <dgm:cxn modelId="{28297048-455D-4BFC-8F67-06E80EE40486}" type="presOf" srcId="{4F92D7CD-6B24-488C-9BB8-87A9719F4F6F}" destId="{A1920740-AC56-4154-BFC3-07C0ED4D1169}" srcOrd="0" destOrd="0" presId="urn:microsoft.com/office/officeart/2005/8/layout/lProcess2"/>
    <dgm:cxn modelId="{DE673E52-767C-4C63-BE3A-62A89590C1BF}" type="presOf" srcId="{68A63F31-BBD3-43A6-8CE0-8E7E32735F5B}" destId="{5DE1F0FD-C148-42B0-8144-CBCF054B778F}" srcOrd="0" destOrd="0" presId="urn:microsoft.com/office/officeart/2005/8/layout/lProcess2"/>
    <dgm:cxn modelId="{4D6AF776-E21D-4B60-A7EA-96D95D42B974}" type="presOf" srcId="{1BDE8AE3-238D-4F19-BE18-695F5A70B7A5}" destId="{C90904A3-5B8C-4C1E-98E2-183399408DBB}" srcOrd="0" destOrd="0" presId="urn:microsoft.com/office/officeart/2005/8/layout/lProcess2"/>
    <dgm:cxn modelId="{9F25007E-E856-4135-80A6-6A0F37E44BB5}" srcId="{1BDE8AE3-238D-4F19-BE18-695F5A70B7A5}" destId="{6450AF37-C659-494F-A4B9-429A7780E8BA}" srcOrd="0" destOrd="0" parTransId="{B73C26C9-9CA4-4185-8F3D-611D7130EDBA}" sibTransId="{E5C4FF14-32AA-4C61-A310-B2409558A047}"/>
    <dgm:cxn modelId="{7C28369F-9740-47ED-B94B-CF445FD583F7}" srcId="{1BDE8AE3-238D-4F19-BE18-695F5A70B7A5}" destId="{D85176DC-52E9-4D05-A85C-AA9717F9886D}" srcOrd="1" destOrd="0" parTransId="{9A036508-E4D1-40FF-A0CE-BACEDC46B360}" sibTransId="{1FF243A7-F410-4A38-8C74-F0EFE49638CE}"/>
    <dgm:cxn modelId="{F375BEA2-9785-4CDB-9669-9C482C11047B}" type="presOf" srcId="{D85176DC-52E9-4D05-A85C-AA9717F9886D}" destId="{8DCC7E96-0468-4F8D-BA92-3FA73566546F}" srcOrd="0" destOrd="0" presId="urn:microsoft.com/office/officeart/2005/8/layout/lProcess2"/>
    <dgm:cxn modelId="{CFF596C9-4021-4059-A524-6567919A015D}" type="presOf" srcId="{1BDE8AE3-238D-4F19-BE18-695F5A70B7A5}" destId="{5665FE05-9BAE-4788-AC9A-3476AA13274E}" srcOrd="1" destOrd="0" presId="urn:microsoft.com/office/officeart/2005/8/layout/lProcess2"/>
    <dgm:cxn modelId="{F349CCCB-DBC1-47CF-AAC7-AD779973374D}" srcId="{68A63F31-BBD3-43A6-8CE0-8E7E32735F5B}" destId="{4F92D7CD-6B24-488C-9BB8-87A9719F4F6F}" srcOrd="1" destOrd="0" parTransId="{DFBA0A72-2C0B-4427-870C-754D2B945FCF}" sibTransId="{A440D537-8309-4C07-B0B1-807AA1AEDA55}"/>
    <dgm:cxn modelId="{ED0BB1CD-D257-4265-B077-6204E622FFED}" type="presOf" srcId="{29C55892-52A2-49F4-8AEF-122C221A1B2C}" destId="{6D5DC22D-EA72-43CF-8745-471914E8281D}" srcOrd="0" destOrd="0" presId="urn:microsoft.com/office/officeart/2005/8/layout/lProcess2"/>
    <dgm:cxn modelId="{235538D2-4F49-451E-9996-AF0F12BE3099}" type="presOf" srcId="{5D05931B-D64B-417B-A30F-EA79B73FADC5}" destId="{B87BDA5E-2324-4D0D-BCAB-358869DF8868}" srcOrd="0" destOrd="0" presId="urn:microsoft.com/office/officeart/2005/8/layout/lProcess2"/>
    <dgm:cxn modelId="{6FF98AD4-EB76-40A1-8F9B-4134DB6756AC}" type="presOf" srcId="{68A63F31-BBD3-43A6-8CE0-8E7E32735F5B}" destId="{91DD78A4-4C39-40B5-B869-BF73669D09B6}" srcOrd="1" destOrd="0" presId="urn:microsoft.com/office/officeart/2005/8/layout/lProcess2"/>
    <dgm:cxn modelId="{AAB4E0E8-EC39-4DF9-A645-ADA5DE5D2A5D}" srcId="{68A63F31-BBD3-43A6-8CE0-8E7E32735F5B}" destId="{5D05931B-D64B-417B-A30F-EA79B73FADC5}" srcOrd="2" destOrd="0" parTransId="{D1CB3C1F-013B-413E-8DDB-751A93E1FFCA}" sibTransId="{A6FB6E35-2F35-4565-8558-EBCAA20FF998}"/>
    <dgm:cxn modelId="{4F7BCBE9-6133-45DC-8624-9C4644E6EEBE}" type="presOf" srcId="{C62DE039-C918-4AAB-A0E9-63F2D8ED27E2}" destId="{6E02327D-DACB-4940-8F7E-946B8463F759}" srcOrd="0" destOrd="0" presId="urn:microsoft.com/office/officeart/2005/8/layout/lProcess2"/>
    <dgm:cxn modelId="{A1F534EB-1F8A-4756-87F6-CF5B99B73FD2}" srcId="{68A63F31-BBD3-43A6-8CE0-8E7E32735F5B}" destId="{29C55892-52A2-49F4-8AEF-122C221A1B2C}" srcOrd="0" destOrd="0" parTransId="{701E14B9-28E2-4462-9F95-A3E294213C13}" sibTransId="{00FC2E01-6266-4E37-9C47-3423CD08887E}"/>
    <dgm:cxn modelId="{9D0F0C7A-9983-42C7-A65B-09561B1DE88A}" type="presParOf" srcId="{6E02327D-DACB-4940-8F7E-946B8463F759}" destId="{C1CE9872-5EE6-43CA-A74C-540D6A77BA85}" srcOrd="0" destOrd="0" presId="urn:microsoft.com/office/officeart/2005/8/layout/lProcess2"/>
    <dgm:cxn modelId="{366336A9-C978-4176-8FDA-6257F5CA70C4}" type="presParOf" srcId="{C1CE9872-5EE6-43CA-A74C-540D6A77BA85}" destId="{C90904A3-5B8C-4C1E-98E2-183399408DBB}" srcOrd="0" destOrd="0" presId="urn:microsoft.com/office/officeart/2005/8/layout/lProcess2"/>
    <dgm:cxn modelId="{01A48090-B69A-41B0-8643-24E3CD5E554A}" type="presParOf" srcId="{C1CE9872-5EE6-43CA-A74C-540D6A77BA85}" destId="{5665FE05-9BAE-4788-AC9A-3476AA13274E}" srcOrd="1" destOrd="0" presId="urn:microsoft.com/office/officeart/2005/8/layout/lProcess2"/>
    <dgm:cxn modelId="{3772031F-C95E-4B90-8392-1F3D6F5A3E50}" type="presParOf" srcId="{C1CE9872-5EE6-43CA-A74C-540D6A77BA85}" destId="{BEEB5385-75BA-4CF3-9221-C8BA3A3C797A}" srcOrd="2" destOrd="0" presId="urn:microsoft.com/office/officeart/2005/8/layout/lProcess2"/>
    <dgm:cxn modelId="{38FA0C4D-092B-4E0D-B73D-C484CFAE5462}" type="presParOf" srcId="{BEEB5385-75BA-4CF3-9221-C8BA3A3C797A}" destId="{8C894BFC-1C41-4131-B2E3-C0C815402662}" srcOrd="0" destOrd="0" presId="urn:microsoft.com/office/officeart/2005/8/layout/lProcess2"/>
    <dgm:cxn modelId="{17080638-DAC7-43AA-81D3-C1F0A2A9C7F6}" type="presParOf" srcId="{8C894BFC-1C41-4131-B2E3-C0C815402662}" destId="{47156BA0-B2B0-4A4B-8559-3F4808D2A62D}" srcOrd="0" destOrd="0" presId="urn:microsoft.com/office/officeart/2005/8/layout/lProcess2"/>
    <dgm:cxn modelId="{F76AAC6F-D5B5-430E-9469-8F026ED46E04}" type="presParOf" srcId="{8C894BFC-1C41-4131-B2E3-C0C815402662}" destId="{37869338-CADD-4B4E-8367-9A02220FE699}" srcOrd="1" destOrd="0" presId="urn:microsoft.com/office/officeart/2005/8/layout/lProcess2"/>
    <dgm:cxn modelId="{1D4D62B6-C725-4BF3-9256-A8BC392831B4}" type="presParOf" srcId="{8C894BFC-1C41-4131-B2E3-C0C815402662}" destId="{8DCC7E96-0468-4F8D-BA92-3FA73566546F}" srcOrd="2" destOrd="0" presId="urn:microsoft.com/office/officeart/2005/8/layout/lProcess2"/>
    <dgm:cxn modelId="{AC73B4DC-582B-48FE-9EA3-9C43C832F6F3}" type="presParOf" srcId="{6E02327D-DACB-4940-8F7E-946B8463F759}" destId="{C53C2C3B-550E-4E36-BA93-6280108B82DF}" srcOrd="1" destOrd="0" presId="urn:microsoft.com/office/officeart/2005/8/layout/lProcess2"/>
    <dgm:cxn modelId="{AB8B4FEF-E3BF-4201-8799-817B2EDD9915}" type="presParOf" srcId="{6E02327D-DACB-4940-8F7E-946B8463F759}" destId="{14C48C3A-B173-4BEC-8302-F75A37659F1E}" srcOrd="2" destOrd="0" presId="urn:microsoft.com/office/officeart/2005/8/layout/lProcess2"/>
    <dgm:cxn modelId="{6005D020-D01B-4B41-8B12-FB867B3519B1}" type="presParOf" srcId="{14C48C3A-B173-4BEC-8302-F75A37659F1E}" destId="{5DE1F0FD-C148-42B0-8144-CBCF054B778F}" srcOrd="0" destOrd="0" presId="urn:microsoft.com/office/officeart/2005/8/layout/lProcess2"/>
    <dgm:cxn modelId="{37DF9FCA-903B-469F-9E79-D09F0AD73A22}" type="presParOf" srcId="{14C48C3A-B173-4BEC-8302-F75A37659F1E}" destId="{91DD78A4-4C39-40B5-B869-BF73669D09B6}" srcOrd="1" destOrd="0" presId="urn:microsoft.com/office/officeart/2005/8/layout/lProcess2"/>
    <dgm:cxn modelId="{9E7036FA-C8D6-4D45-956C-AF069063B724}" type="presParOf" srcId="{14C48C3A-B173-4BEC-8302-F75A37659F1E}" destId="{8ABF3167-98BA-4278-8B28-84D8D887ABA5}" srcOrd="2" destOrd="0" presId="urn:microsoft.com/office/officeart/2005/8/layout/lProcess2"/>
    <dgm:cxn modelId="{BB0C5427-35D2-43F0-92A5-719A06A3C806}" type="presParOf" srcId="{8ABF3167-98BA-4278-8B28-84D8D887ABA5}" destId="{6D249D9D-9AF8-4297-9A10-261CE3A6D344}" srcOrd="0" destOrd="0" presId="urn:microsoft.com/office/officeart/2005/8/layout/lProcess2"/>
    <dgm:cxn modelId="{7FA01B4C-64FB-44D0-AEC1-67E7E835853C}" type="presParOf" srcId="{6D249D9D-9AF8-4297-9A10-261CE3A6D344}" destId="{6D5DC22D-EA72-43CF-8745-471914E8281D}" srcOrd="0" destOrd="0" presId="urn:microsoft.com/office/officeart/2005/8/layout/lProcess2"/>
    <dgm:cxn modelId="{F4C25EB0-5536-4A0D-B731-C0D4E4AF1CDC}" type="presParOf" srcId="{6D249D9D-9AF8-4297-9A10-261CE3A6D344}" destId="{5E79048D-16AF-4D52-9D46-30B145AF1174}" srcOrd="1" destOrd="0" presId="urn:microsoft.com/office/officeart/2005/8/layout/lProcess2"/>
    <dgm:cxn modelId="{51B91537-850B-45F9-BC63-E59E41F42DCA}" type="presParOf" srcId="{6D249D9D-9AF8-4297-9A10-261CE3A6D344}" destId="{A1920740-AC56-4154-BFC3-07C0ED4D1169}" srcOrd="2" destOrd="0" presId="urn:microsoft.com/office/officeart/2005/8/layout/lProcess2"/>
    <dgm:cxn modelId="{E8C8205B-E3E6-4B2B-A74E-6206C19D7556}" type="presParOf" srcId="{6D249D9D-9AF8-4297-9A10-261CE3A6D344}" destId="{7668CE0A-B19A-4ECA-9D90-78117E6373CD}" srcOrd="3" destOrd="0" presId="urn:microsoft.com/office/officeart/2005/8/layout/lProcess2"/>
    <dgm:cxn modelId="{FEF80B6E-0F05-4022-A255-E4253C214154}" type="presParOf" srcId="{6D249D9D-9AF8-4297-9A10-261CE3A6D344}" destId="{B87BDA5E-2324-4D0D-BCAB-358869DF8868}"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FAAE61-1B88-48D2-9B70-A9ECB8C7808E}" type="doc">
      <dgm:prSet loTypeId="urn:microsoft.com/office/officeart/2005/8/layout/vList2" loCatId="list" qsTypeId="urn:microsoft.com/office/officeart/2005/8/quickstyle/simple2" qsCatId="simple" csTypeId="urn:microsoft.com/office/officeart/2005/8/colors/accent5_2" csCatId="accent5" phldr="1"/>
      <dgm:spPr/>
      <dgm:t>
        <a:bodyPr/>
        <a:lstStyle/>
        <a:p>
          <a:endParaRPr lang="en-US"/>
        </a:p>
      </dgm:t>
    </dgm:pt>
    <dgm:pt modelId="{CEF88D65-B767-48C7-8A23-610219CF78D3}">
      <dgm:prSet custT="1"/>
      <dgm:spPr>
        <a:solidFill>
          <a:srgbClr val="38905C"/>
        </a:solidFill>
      </dgm:spPr>
      <dgm:t>
        <a:bodyPr/>
        <a:lstStyle/>
        <a:p>
          <a:pPr>
            <a:defRPr b="1"/>
          </a:pPr>
          <a:r>
            <a:rPr lang="en-US" sz="1600" b="1" dirty="0"/>
            <a:t>G1. Entered Unsubsidized Employment</a:t>
          </a:r>
        </a:p>
      </dgm:t>
    </dgm:pt>
    <dgm:pt modelId="{D0DFB294-3417-4AC0-88C6-76A562A2A24C}" type="parTrans" cxnId="{293B2C3C-0F76-4905-8E03-97CFE023FB72}">
      <dgm:prSet/>
      <dgm:spPr/>
      <dgm:t>
        <a:bodyPr/>
        <a:lstStyle/>
        <a:p>
          <a:endParaRPr lang="en-US" sz="1800"/>
        </a:p>
      </dgm:t>
    </dgm:pt>
    <dgm:pt modelId="{81528FFA-9C35-4560-9AB1-BECFC5EC62E4}" type="sibTrans" cxnId="{293B2C3C-0F76-4905-8E03-97CFE023FB72}">
      <dgm:prSet/>
      <dgm:spPr/>
      <dgm:t>
        <a:bodyPr/>
        <a:lstStyle/>
        <a:p>
          <a:endParaRPr lang="en-US" sz="1800"/>
        </a:p>
      </dgm:t>
    </dgm:pt>
    <dgm:pt modelId="{1E4BF9C9-4819-439E-96F6-9AAF315A9C29}">
      <dgm:prSet custT="1"/>
      <dgm:spPr>
        <a:solidFill>
          <a:srgbClr val="38905C"/>
        </a:solidFill>
      </dgm:spPr>
      <dgm:t>
        <a:bodyPr/>
        <a:lstStyle/>
        <a:p>
          <a:pPr>
            <a:defRPr b="1"/>
          </a:pPr>
          <a:r>
            <a:rPr lang="en-US" sz="1600" dirty="0"/>
            <a:t>G3. Incumbent Workers that Advanced into New Positions Within Three Quarters After Completing an Education/Job Training Program</a:t>
          </a:r>
        </a:p>
      </dgm:t>
    </dgm:pt>
    <dgm:pt modelId="{B2C70667-78C1-4CA3-A636-DE68E178063D}" type="parTrans" cxnId="{2738B444-1A1C-4501-A330-B03003F14B96}">
      <dgm:prSet/>
      <dgm:spPr/>
      <dgm:t>
        <a:bodyPr/>
        <a:lstStyle/>
        <a:p>
          <a:endParaRPr lang="en-US" sz="1800"/>
        </a:p>
      </dgm:t>
    </dgm:pt>
    <dgm:pt modelId="{8FA3AE24-AB97-43C1-B1B9-E0CDE80A426A}" type="sibTrans" cxnId="{2738B444-1A1C-4501-A330-B03003F14B96}">
      <dgm:prSet/>
      <dgm:spPr/>
      <dgm:t>
        <a:bodyPr/>
        <a:lstStyle/>
        <a:p>
          <a:endParaRPr lang="en-US" sz="1800"/>
        </a:p>
      </dgm:t>
    </dgm:pt>
    <dgm:pt modelId="{FAA262BE-07F8-4F82-BE76-1B70658EEE86}">
      <dgm:prSet custT="1"/>
      <dgm:spPr/>
      <dgm:t>
        <a:bodyPr/>
        <a:lstStyle/>
        <a:p>
          <a:r>
            <a:rPr lang="en-US" sz="1600" b="1" dirty="0"/>
            <a:t>PIRL 400 </a:t>
          </a:r>
          <a:r>
            <a:rPr lang="en-US" sz="1600" dirty="0"/>
            <a:t>Employment Status at Entry = 0</a:t>
          </a:r>
          <a:endParaRPr lang="en-US" sz="1600" b="1" dirty="0"/>
        </a:p>
      </dgm:t>
    </dgm:pt>
    <dgm:pt modelId="{F8EF8BA4-BB7C-4092-9C46-B6D49F76CD01}" type="parTrans" cxnId="{60463F5E-C482-4F09-938A-C3E78960502E}">
      <dgm:prSet/>
      <dgm:spPr/>
      <dgm:t>
        <a:bodyPr/>
        <a:lstStyle/>
        <a:p>
          <a:endParaRPr lang="en-US" sz="2400"/>
        </a:p>
      </dgm:t>
    </dgm:pt>
    <dgm:pt modelId="{F63B829E-4123-4694-AB50-3BB0D879F6D1}" type="sibTrans" cxnId="{60463F5E-C482-4F09-938A-C3E78960502E}">
      <dgm:prSet/>
      <dgm:spPr/>
      <dgm:t>
        <a:bodyPr/>
        <a:lstStyle/>
        <a:p>
          <a:endParaRPr lang="en-US" sz="2400"/>
        </a:p>
      </dgm:t>
    </dgm:pt>
    <dgm:pt modelId="{21B6DADA-A765-41F6-9181-9DB5C44CED82}">
      <dgm:prSet custT="1"/>
      <dgm:spPr/>
      <dgm:t>
        <a:bodyPr/>
        <a:lstStyle/>
        <a:p>
          <a:r>
            <a:rPr lang="en-US" sz="1600" b="1" dirty="0"/>
            <a:t>PIRL 2101 </a:t>
          </a:r>
          <a:r>
            <a:rPr lang="en-US" sz="1600" b="0" dirty="0"/>
            <a:t>Underemployed Worker = 1</a:t>
          </a:r>
        </a:p>
      </dgm:t>
    </dgm:pt>
    <dgm:pt modelId="{33AA6DAC-BB9B-4F02-A7D6-5B9F9A93F979}" type="parTrans" cxnId="{090B5F86-9A48-40BC-A5C5-BCB749C61DC3}">
      <dgm:prSet/>
      <dgm:spPr/>
      <dgm:t>
        <a:bodyPr/>
        <a:lstStyle/>
        <a:p>
          <a:endParaRPr lang="en-US" sz="2400"/>
        </a:p>
      </dgm:t>
    </dgm:pt>
    <dgm:pt modelId="{39175D2C-752E-4F39-B39E-DA06BD849034}" type="sibTrans" cxnId="{090B5F86-9A48-40BC-A5C5-BCB749C61DC3}">
      <dgm:prSet/>
      <dgm:spPr/>
      <dgm:t>
        <a:bodyPr/>
        <a:lstStyle/>
        <a:p>
          <a:endParaRPr lang="en-US" sz="2400"/>
        </a:p>
      </dgm:t>
    </dgm:pt>
    <dgm:pt modelId="{BA544A02-A376-48F9-BBA0-D1444D4FDDB7}">
      <dgm:prSet custT="1"/>
      <dgm:spPr/>
      <dgm:t>
        <a:bodyPr/>
        <a:lstStyle/>
        <a:p>
          <a:r>
            <a:rPr lang="en-US" sz="1600" b="1" dirty="0"/>
            <a:t>PIRL 1813 </a:t>
          </a:r>
          <a:r>
            <a:rPr lang="en-US" sz="1600" b="0" dirty="0"/>
            <a:t>Date Completed, During Program Participation, an Education or Training Program Leading to a Recognized Postsecondary Credential or Employment</a:t>
          </a:r>
        </a:p>
      </dgm:t>
    </dgm:pt>
    <dgm:pt modelId="{5651FAE9-EE53-4901-BB71-66D344DB8852}" type="parTrans" cxnId="{95F346CF-8929-440C-8ACA-58A10554871B}">
      <dgm:prSet/>
      <dgm:spPr/>
      <dgm:t>
        <a:bodyPr/>
        <a:lstStyle/>
        <a:p>
          <a:endParaRPr lang="en-US" sz="2400"/>
        </a:p>
      </dgm:t>
    </dgm:pt>
    <dgm:pt modelId="{AFB7CC5D-DBBF-46F0-BE4D-071DC9208837}" type="sibTrans" cxnId="{95F346CF-8929-440C-8ACA-58A10554871B}">
      <dgm:prSet/>
      <dgm:spPr/>
      <dgm:t>
        <a:bodyPr/>
        <a:lstStyle/>
        <a:p>
          <a:endParaRPr lang="en-US" sz="2400"/>
        </a:p>
      </dgm:t>
    </dgm:pt>
    <dgm:pt modelId="{BF7ABB91-9D1E-4980-9643-A36BB43069D7}">
      <dgm:prSet custT="1"/>
      <dgm:spPr/>
      <dgm:t>
        <a:bodyPr/>
        <a:lstStyle/>
        <a:p>
          <a:pPr>
            <a:defRPr b="1"/>
          </a:pPr>
          <a:r>
            <a:rPr lang="en-US" sz="1800" dirty="0"/>
            <a:t>PIRL 907 </a:t>
          </a:r>
          <a:r>
            <a:rPr lang="en-US" sz="1800" b="0" dirty="0"/>
            <a:t>Recipient of Incumbent Worker Training = 4</a:t>
          </a:r>
        </a:p>
      </dgm:t>
    </dgm:pt>
    <dgm:pt modelId="{4C4E7BD3-D849-41CF-8AC6-F3C81E02FDD2}" type="parTrans" cxnId="{B3F46155-A8EA-48C0-AFF9-438F7A450464}">
      <dgm:prSet/>
      <dgm:spPr/>
      <dgm:t>
        <a:bodyPr/>
        <a:lstStyle/>
        <a:p>
          <a:endParaRPr lang="en-US" sz="2400"/>
        </a:p>
      </dgm:t>
    </dgm:pt>
    <dgm:pt modelId="{018D67AF-9520-49CD-BE4B-0EB9CE329F40}" type="sibTrans" cxnId="{B3F46155-A8EA-48C0-AFF9-438F7A450464}">
      <dgm:prSet/>
      <dgm:spPr/>
      <dgm:t>
        <a:bodyPr/>
        <a:lstStyle/>
        <a:p>
          <a:endParaRPr lang="en-US" sz="2400"/>
        </a:p>
      </dgm:t>
    </dgm:pt>
    <dgm:pt modelId="{F113190A-FC29-4674-BBDA-70C9247A554E}">
      <dgm:prSet custT="1"/>
      <dgm:spPr/>
      <dgm:t>
        <a:bodyPr/>
        <a:lstStyle/>
        <a:p>
          <a:pPr>
            <a:defRPr b="1"/>
          </a:pPr>
          <a:r>
            <a:rPr lang="en-US" sz="1800" dirty="0"/>
            <a:t>PIRL 1813 </a:t>
          </a:r>
          <a:r>
            <a:rPr lang="en-US" sz="1800" b="0" dirty="0"/>
            <a:t>Date Completed, During Program Participation, an Education or Training Program Leading to a Recognized Postsecondary Credential or Employment</a:t>
          </a:r>
        </a:p>
      </dgm:t>
    </dgm:pt>
    <dgm:pt modelId="{03AFA955-3D75-4E59-93C3-FF4F7F550BF7}" type="parTrans" cxnId="{E8281152-D5B4-4550-9FFE-A09ECA7C5B02}">
      <dgm:prSet/>
      <dgm:spPr/>
      <dgm:t>
        <a:bodyPr/>
        <a:lstStyle/>
        <a:p>
          <a:endParaRPr lang="en-US" sz="2400"/>
        </a:p>
      </dgm:t>
    </dgm:pt>
    <dgm:pt modelId="{B3B1E106-2BCC-44D0-9B08-39F191A51B04}" type="sibTrans" cxnId="{E8281152-D5B4-4550-9FFE-A09ECA7C5B02}">
      <dgm:prSet/>
      <dgm:spPr/>
      <dgm:t>
        <a:bodyPr/>
        <a:lstStyle/>
        <a:p>
          <a:endParaRPr lang="en-US" sz="2400"/>
        </a:p>
      </dgm:t>
    </dgm:pt>
    <dgm:pt modelId="{E5CE215E-FAAD-4BE8-A23D-EA632329BBEB}">
      <dgm:prSet custT="1"/>
      <dgm:spPr/>
      <dgm:t>
        <a:bodyPr/>
        <a:lstStyle/>
        <a:p>
          <a:pPr>
            <a:defRPr b="1"/>
          </a:pPr>
          <a:r>
            <a:rPr lang="en-US" sz="1800" dirty="0"/>
            <a:t>PIRL 2120 </a:t>
          </a:r>
          <a:r>
            <a:rPr lang="en-US" sz="1800" b="0" dirty="0"/>
            <a:t>Incumbent Workers Advanced into a New Position with Current or New Employer in the 1st Quarter After Program Completion or</a:t>
          </a:r>
        </a:p>
      </dgm:t>
    </dgm:pt>
    <dgm:pt modelId="{505D516D-C764-4C29-A9F8-E245DA6F2160}" type="parTrans" cxnId="{58755CE8-E94B-4727-927A-C360CC10EB16}">
      <dgm:prSet/>
      <dgm:spPr/>
      <dgm:t>
        <a:bodyPr/>
        <a:lstStyle/>
        <a:p>
          <a:endParaRPr lang="en-US" sz="2400"/>
        </a:p>
      </dgm:t>
    </dgm:pt>
    <dgm:pt modelId="{B6A84D03-A81F-4190-B244-460473FA8974}" type="sibTrans" cxnId="{58755CE8-E94B-4727-927A-C360CC10EB16}">
      <dgm:prSet/>
      <dgm:spPr/>
      <dgm:t>
        <a:bodyPr/>
        <a:lstStyle/>
        <a:p>
          <a:endParaRPr lang="en-US" sz="2400"/>
        </a:p>
      </dgm:t>
    </dgm:pt>
    <dgm:pt modelId="{325E838B-64C7-4670-8376-D3B22B0346B8}">
      <dgm:prSet custT="1"/>
      <dgm:spPr/>
      <dgm:t>
        <a:bodyPr/>
        <a:lstStyle/>
        <a:p>
          <a:pPr>
            <a:defRPr b="1"/>
          </a:pPr>
          <a:r>
            <a:rPr lang="en-US" sz="1800" dirty="0"/>
            <a:t>PIRL 2122 </a:t>
          </a:r>
          <a:r>
            <a:rPr lang="en-US" sz="1800" b="0" dirty="0"/>
            <a:t>Incumbent Workers Advanced into a New Position with Current or New Employer in the 2nd Quarter After Program Completion or</a:t>
          </a:r>
        </a:p>
      </dgm:t>
    </dgm:pt>
    <dgm:pt modelId="{7E53EA12-BB1B-4E1A-832C-23540D56A74E}" type="parTrans" cxnId="{D7BBF0CD-DB8E-4C9B-AD4F-8103542F5031}">
      <dgm:prSet/>
      <dgm:spPr/>
      <dgm:t>
        <a:bodyPr/>
        <a:lstStyle/>
        <a:p>
          <a:endParaRPr lang="en-US" sz="2400"/>
        </a:p>
      </dgm:t>
    </dgm:pt>
    <dgm:pt modelId="{B710B787-B8FE-4D59-8F67-3BC43A233BB6}" type="sibTrans" cxnId="{D7BBF0CD-DB8E-4C9B-AD4F-8103542F5031}">
      <dgm:prSet/>
      <dgm:spPr/>
      <dgm:t>
        <a:bodyPr/>
        <a:lstStyle/>
        <a:p>
          <a:endParaRPr lang="en-US" sz="2400"/>
        </a:p>
      </dgm:t>
    </dgm:pt>
    <dgm:pt modelId="{CA96880B-80FC-4B8A-881E-D56887DFBDB8}">
      <dgm:prSet custT="1"/>
      <dgm:spPr/>
      <dgm:t>
        <a:bodyPr/>
        <a:lstStyle/>
        <a:p>
          <a:pPr>
            <a:defRPr b="1"/>
          </a:pPr>
          <a:r>
            <a:rPr lang="en-US" sz="1800" dirty="0"/>
            <a:t>PIRL 2124 </a:t>
          </a:r>
          <a:r>
            <a:rPr lang="en-US" sz="1800" b="0" dirty="0"/>
            <a:t>Incumbent Workers Advanced into a New Position with Current or New Employer in the 3rd Quarter After Program Completion </a:t>
          </a:r>
          <a:r>
            <a:rPr lang="en-US" sz="1800" b="1" dirty="0"/>
            <a:t>(one of PIRL 2120/2122/2124 must = 1)</a:t>
          </a:r>
        </a:p>
      </dgm:t>
    </dgm:pt>
    <dgm:pt modelId="{2B07CBDF-7726-4B79-8D3C-8A52B85856A8}" type="parTrans" cxnId="{C4D8DDE8-398B-4228-8900-C55EEBFAA375}">
      <dgm:prSet/>
      <dgm:spPr/>
      <dgm:t>
        <a:bodyPr/>
        <a:lstStyle/>
        <a:p>
          <a:endParaRPr lang="en-US" sz="2400"/>
        </a:p>
      </dgm:t>
    </dgm:pt>
    <dgm:pt modelId="{57ABB7F6-F659-4E19-B195-CA5B70213D00}" type="sibTrans" cxnId="{C4D8DDE8-398B-4228-8900-C55EEBFAA375}">
      <dgm:prSet/>
      <dgm:spPr/>
      <dgm:t>
        <a:bodyPr/>
        <a:lstStyle/>
        <a:p>
          <a:endParaRPr lang="en-US" sz="2400"/>
        </a:p>
      </dgm:t>
    </dgm:pt>
    <dgm:pt modelId="{1E021134-F43D-4721-8A60-E67B85F1A24D}" type="pres">
      <dgm:prSet presAssocID="{F9FAAE61-1B88-48D2-9B70-A9ECB8C7808E}" presName="linear" presStyleCnt="0">
        <dgm:presLayoutVars>
          <dgm:animLvl val="lvl"/>
          <dgm:resizeHandles val="exact"/>
        </dgm:presLayoutVars>
      </dgm:prSet>
      <dgm:spPr/>
    </dgm:pt>
    <dgm:pt modelId="{3ED24278-1A9B-43D7-B0E9-CF340C8F107B}" type="pres">
      <dgm:prSet presAssocID="{CEF88D65-B767-48C7-8A23-610219CF78D3}" presName="parentText" presStyleLbl="node1" presStyleIdx="0" presStyleCnt="2" custScaleY="65716">
        <dgm:presLayoutVars>
          <dgm:chMax val="0"/>
          <dgm:bulletEnabled val="1"/>
        </dgm:presLayoutVars>
      </dgm:prSet>
      <dgm:spPr/>
    </dgm:pt>
    <dgm:pt modelId="{E9E6EAD6-1A62-40F7-B672-8F2DAF134A15}" type="pres">
      <dgm:prSet presAssocID="{CEF88D65-B767-48C7-8A23-610219CF78D3}" presName="childText" presStyleLbl="revTx" presStyleIdx="0" presStyleCnt="2">
        <dgm:presLayoutVars>
          <dgm:bulletEnabled val="1"/>
        </dgm:presLayoutVars>
      </dgm:prSet>
      <dgm:spPr/>
    </dgm:pt>
    <dgm:pt modelId="{96EF395D-7340-4A00-8207-E042D4CCF7C3}" type="pres">
      <dgm:prSet presAssocID="{1E4BF9C9-4819-439E-96F6-9AAF315A9C29}" presName="parentText" presStyleLbl="node1" presStyleIdx="1" presStyleCnt="2" custScaleY="59261">
        <dgm:presLayoutVars>
          <dgm:chMax val="0"/>
          <dgm:bulletEnabled val="1"/>
        </dgm:presLayoutVars>
      </dgm:prSet>
      <dgm:spPr/>
    </dgm:pt>
    <dgm:pt modelId="{EB66C7C8-DA68-4D5B-9D4B-E480836BB8A1}" type="pres">
      <dgm:prSet presAssocID="{1E4BF9C9-4819-439E-96F6-9AAF315A9C29}" presName="childText" presStyleLbl="revTx" presStyleIdx="1" presStyleCnt="2">
        <dgm:presLayoutVars>
          <dgm:bulletEnabled val="1"/>
        </dgm:presLayoutVars>
      </dgm:prSet>
      <dgm:spPr/>
    </dgm:pt>
  </dgm:ptLst>
  <dgm:cxnLst>
    <dgm:cxn modelId="{0B21F01D-0579-4D4C-B8A2-E1B1BA2F3B0D}" type="presOf" srcId="{F9FAAE61-1B88-48D2-9B70-A9ECB8C7808E}" destId="{1E021134-F43D-4721-8A60-E67B85F1A24D}" srcOrd="0" destOrd="0" presId="urn:microsoft.com/office/officeart/2005/8/layout/vList2"/>
    <dgm:cxn modelId="{293B2C3C-0F76-4905-8E03-97CFE023FB72}" srcId="{F9FAAE61-1B88-48D2-9B70-A9ECB8C7808E}" destId="{CEF88D65-B767-48C7-8A23-610219CF78D3}" srcOrd="0" destOrd="0" parTransId="{D0DFB294-3417-4AC0-88C6-76A562A2A24C}" sibTransId="{81528FFA-9C35-4560-9AB1-BECFC5EC62E4}"/>
    <dgm:cxn modelId="{60463F5E-C482-4F09-938A-C3E78960502E}" srcId="{CEF88D65-B767-48C7-8A23-610219CF78D3}" destId="{FAA262BE-07F8-4F82-BE76-1B70658EEE86}" srcOrd="0" destOrd="0" parTransId="{F8EF8BA4-BB7C-4092-9C46-B6D49F76CD01}" sibTransId="{F63B829E-4123-4694-AB50-3BB0D879F6D1}"/>
    <dgm:cxn modelId="{2738B444-1A1C-4501-A330-B03003F14B96}" srcId="{F9FAAE61-1B88-48D2-9B70-A9ECB8C7808E}" destId="{1E4BF9C9-4819-439E-96F6-9AAF315A9C29}" srcOrd="1" destOrd="0" parTransId="{B2C70667-78C1-4CA3-A636-DE68E178063D}" sibTransId="{8FA3AE24-AB97-43C1-B1B9-E0CDE80A426A}"/>
    <dgm:cxn modelId="{BDFB464F-AF9D-459E-A205-911CBB2F5F4F}" type="presOf" srcId="{FAA262BE-07F8-4F82-BE76-1B70658EEE86}" destId="{E9E6EAD6-1A62-40F7-B672-8F2DAF134A15}" srcOrd="0" destOrd="0" presId="urn:microsoft.com/office/officeart/2005/8/layout/vList2"/>
    <dgm:cxn modelId="{26A02270-2912-4781-9B33-8283E27EBD00}" type="presOf" srcId="{CA96880B-80FC-4B8A-881E-D56887DFBDB8}" destId="{EB66C7C8-DA68-4D5B-9D4B-E480836BB8A1}" srcOrd="0" destOrd="4" presId="urn:microsoft.com/office/officeart/2005/8/layout/vList2"/>
    <dgm:cxn modelId="{E8281152-D5B4-4550-9FFE-A09ECA7C5B02}" srcId="{1E4BF9C9-4819-439E-96F6-9AAF315A9C29}" destId="{F113190A-FC29-4674-BBDA-70C9247A554E}" srcOrd="1" destOrd="0" parTransId="{03AFA955-3D75-4E59-93C3-FF4F7F550BF7}" sibTransId="{B3B1E106-2BCC-44D0-9B08-39F191A51B04}"/>
    <dgm:cxn modelId="{B3F46155-A8EA-48C0-AFF9-438F7A450464}" srcId="{1E4BF9C9-4819-439E-96F6-9AAF315A9C29}" destId="{BF7ABB91-9D1E-4980-9643-A36BB43069D7}" srcOrd="0" destOrd="0" parTransId="{4C4E7BD3-D849-41CF-8AC6-F3C81E02FDD2}" sibTransId="{018D67AF-9520-49CD-BE4B-0EB9CE329F40}"/>
    <dgm:cxn modelId="{4CB72356-B679-4A21-A52F-6F43936F8A06}" type="presOf" srcId="{BA544A02-A376-48F9-BBA0-D1444D4FDDB7}" destId="{E9E6EAD6-1A62-40F7-B672-8F2DAF134A15}" srcOrd="0" destOrd="2" presId="urn:microsoft.com/office/officeart/2005/8/layout/vList2"/>
    <dgm:cxn modelId="{090B5F86-9A48-40BC-A5C5-BCB749C61DC3}" srcId="{CEF88D65-B767-48C7-8A23-610219CF78D3}" destId="{21B6DADA-A765-41F6-9181-9DB5C44CED82}" srcOrd="1" destOrd="0" parTransId="{33AA6DAC-BB9B-4F02-A7D6-5B9F9A93F979}" sibTransId="{39175D2C-752E-4F39-B39E-DA06BD849034}"/>
    <dgm:cxn modelId="{31C6708B-8674-4689-AD30-06D617291BC2}" type="presOf" srcId="{F113190A-FC29-4674-BBDA-70C9247A554E}" destId="{EB66C7C8-DA68-4D5B-9D4B-E480836BB8A1}" srcOrd="0" destOrd="1" presId="urn:microsoft.com/office/officeart/2005/8/layout/vList2"/>
    <dgm:cxn modelId="{46F15090-9C74-4079-B9C9-F80438184395}" type="presOf" srcId="{1E4BF9C9-4819-439E-96F6-9AAF315A9C29}" destId="{96EF395D-7340-4A00-8207-E042D4CCF7C3}" srcOrd="0" destOrd="0" presId="urn:microsoft.com/office/officeart/2005/8/layout/vList2"/>
    <dgm:cxn modelId="{06420B9E-3A7D-4588-8D55-8D543866168C}" type="presOf" srcId="{CEF88D65-B767-48C7-8A23-610219CF78D3}" destId="{3ED24278-1A9B-43D7-B0E9-CF340C8F107B}" srcOrd="0" destOrd="0" presId="urn:microsoft.com/office/officeart/2005/8/layout/vList2"/>
    <dgm:cxn modelId="{76DE22AD-2DD3-4DA8-AC75-4475344EF121}" type="presOf" srcId="{21B6DADA-A765-41F6-9181-9DB5C44CED82}" destId="{E9E6EAD6-1A62-40F7-B672-8F2DAF134A15}" srcOrd="0" destOrd="1" presId="urn:microsoft.com/office/officeart/2005/8/layout/vList2"/>
    <dgm:cxn modelId="{64FE0DB7-C2AC-4155-98CA-9227057DD5B7}" type="presOf" srcId="{325E838B-64C7-4670-8376-D3B22B0346B8}" destId="{EB66C7C8-DA68-4D5B-9D4B-E480836BB8A1}" srcOrd="0" destOrd="3" presId="urn:microsoft.com/office/officeart/2005/8/layout/vList2"/>
    <dgm:cxn modelId="{10FE1BB8-2B1D-48C5-931D-28AC7597A5E3}" type="presOf" srcId="{E5CE215E-FAAD-4BE8-A23D-EA632329BBEB}" destId="{EB66C7C8-DA68-4D5B-9D4B-E480836BB8A1}" srcOrd="0" destOrd="2" presId="urn:microsoft.com/office/officeart/2005/8/layout/vList2"/>
    <dgm:cxn modelId="{41AA90C8-92B9-4220-89EF-E99D9344D8CF}" type="presOf" srcId="{BF7ABB91-9D1E-4980-9643-A36BB43069D7}" destId="{EB66C7C8-DA68-4D5B-9D4B-E480836BB8A1}" srcOrd="0" destOrd="0" presId="urn:microsoft.com/office/officeart/2005/8/layout/vList2"/>
    <dgm:cxn modelId="{D7BBF0CD-DB8E-4C9B-AD4F-8103542F5031}" srcId="{1E4BF9C9-4819-439E-96F6-9AAF315A9C29}" destId="{325E838B-64C7-4670-8376-D3B22B0346B8}" srcOrd="3" destOrd="0" parTransId="{7E53EA12-BB1B-4E1A-832C-23540D56A74E}" sibTransId="{B710B787-B8FE-4D59-8F67-3BC43A233BB6}"/>
    <dgm:cxn modelId="{95F346CF-8929-440C-8ACA-58A10554871B}" srcId="{CEF88D65-B767-48C7-8A23-610219CF78D3}" destId="{BA544A02-A376-48F9-BBA0-D1444D4FDDB7}" srcOrd="2" destOrd="0" parTransId="{5651FAE9-EE53-4901-BB71-66D344DB8852}" sibTransId="{AFB7CC5D-DBBF-46F0-BE4D-071DC9208837}"/>
    <dgm:cxn modelId="{58755CE8-E94B-4727-927A-C360CC10EB16}" srcId="{1E4BF9C9-4819-439E-96F6-9AAF315A9C29}" destId="{E5CE215E-FAAD-4BE8-A23D-EA632329BBEB}" srcOrd="2" destOrd="0" parTransId="{505D516D-C764-4C29-A9F8-E245DA6F2160}" sibTransId="{B6A84D03-A81F-4190-B244-460473FA8974}"/>
    <dgm:cxn modelId="{C4D8DDE8-398B-4228-8900-C55EEBFAA375}" srcId="{1E4BF9C9-4819-439E-96F6-9AAF315A9C29}" destId="{CA96880B-80FC-4B8A-881E-D56887DFBDB8}" srcOrd="4" destOrd="0" parTransId="{2B07CBDF-7726-4B79-8D3C-8A52B85856A8}" sibTransId="{57ABB7F6-F659-4E19-B195-CA5B70213D00}"/>
    <dgm:cxn modelId="{7FB6922B-0BA6-4DE7-8E01-07E15120D254}" type="presParOf" srcId="{1E021134-F43D-4721-8A60-E67B85F1A24D}" destId="{3ED24278-1A9B-43D7-B0E9-CF340C8F107B}" srcOrd="0" destOrd="0" presId="urn:microsoft.com/office/officeart/2005/8/layout/vList2"/>
    <dgm:cxn modelId="{3B7F33FD-D455-4AD2-A4BB-BBD52D01CC7F}" type="presParOf" srcId="{1E021134-F43D-4721-8A60-E67B85F1A24D}" destId="{E9E6EAD6-1A62-40F7-B672-8F2DAF134A15}" srcOrd="1" destOrd="0" presId="urn:microsoft.com/office/officeart/2005/8/layout/vList2"/>
    <dgm:cxn modelId="{57A1B0B0-B168-4F01-817C-77F89F6D9628}" type="presParOf" srcId="{1E021134-F43D-4721-8A60-E67B85F1A24D}" destId="{96EF395D-7340-4A00-8207-E042D4CCF7C3}" srcOrd="2" destOrd="0" presId="urn:microsoft.com/office/officeart/2005/8/layout/vList2"/>
    <dgm:cxn modelId="{78253D66-3553-4399-8947-1546A3DEE7D2}" type="presParOf" srcId="{1E021134-F43D-4721-8A60-E67B85F1A24D}" destId="{EB66C7C8-DA68-4D5B-9D4B-E480836BB8A1}"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0C4A22E7-9254-4C3D-95B4-45B53F13A886}" type="doc">
      <dgm:prSet loTypeId="urn:microsoft.com/office/officeart/2005/8/layout/process1" loCatId="process" qsTypeId="urn:microsoft.com/office/officeart/2005/8/quickstyle/simple1" qsCatId="simple" csTypeId="urn:microsoft.com/office/officeart/2005/8/colors/accent1_2" csCatId="accent1" phldr="1"/>
      <dgm:spPr/>
    </dgm:pt>
    <dgm:pt modelId="{F3DCE735-9EAF-4EE0-86E5-4732AFBF8831}">
      <dgm:prSet phldrT="[Text]"/>
      <dgm:spPr/>
      <dgm:t>
        <a:bodyPr/>
        <a:lstStyle/>
        <a:p>
          <a:r>
            <a:rPr lang="en-US" dirty="0"/>
            <a:t>Scorecard</a:t>
          </a:r>
        </a:p>
      </dgm:t>
    </dgm:pt>
    <dgm:pt modelId="{8EFBCC0A-C5C5-4F76-BA4A-CE33461FC3DA}" type="parTrans" cxnId="{2314131C-AB3A-4488-B246-212EDCA1F046}">
      <dgm:prSet/>
      <dgm:spPr/>
      <dgm:t>
        <a:bodyPr/>
        <a:lstStyle/>
        <a:p>
          <a:endParaRPr lang="en-US"/>
        </a:p>
      </dgm:t>
    </dgm:pt>
    <dgm:pt modelId="{D2B8B26C-0F61-4DAA-AAF6-283C1DBDB18F}" type="sibTrans" cxnId="{2314131C-AB3A-4488-B246-212EDCA1F046}">
      <dgm:prSet/>
      <dgm:spPr/>
      <dgm:t>
        <a:bodyPr/>
        <a:lstStyle/>
        <a:p>
          <a:endParaRPr lang="en-US"/>
        </a:p>
      </dgm:t>
    </dgm:pt>
    <dgm:pt modelId="{71740E03-0BA2-43CA-AB80-3B31DE595E44}">
      <dgm:prSet phldrT="[Text]"/>
      <dgm:spPr/>
      <dgm:t>
        <a:bodyPr/>
        <a:lstStyle/>
        <a:p>
          <a:r>
            <a:rPr lang="en-US" dirty="0"/>
            <a:t>QPR</a:t>
          </a:r>
        </a:p>
      </dgm:t>
    </dgm:pt>
    <dgm:pt modelId="{98CE3FD9-EC0E-4653-BD33-78D7419958F1}" type="parTrans" cxnId="{0D72BE1F-9FF5-46DA-AF76-E73759FF2A74}">
      <dgm:prSet/>
      <dgm:spPr/>
      <dgm:t>
        <a:bodyPr/>
        <a:lstStyle/>
        <a:p>
          <a:endParaRPr lang="en-US"/>
        </a:p>
      </dgm:t>
    </dgm:pt>
    <dgm:pt modelId="{6A23B2F2-6960-4431-ADEA-47964B8DD79F}" type="sibTrans" cxnId="{0D72BE1F-9FF5-46DA-AF76-E73759FF2A74}">
      <dgm:prSet/>
      <dgm:spPr/>
      <dgm:t>
        <a:bodyPr/>
        <a:lstStyle/>
        <a:p>
          <a:endParaRPr lang="en-US"/>
        </a:p>
      </dgm:t>
    </dgm:pt>
    <dgm:pt modelId="{309806E8-FE60-4DF9-8356-AD1955B1D3B2}">
      <dgm:prSet phldrT="[Text]"/>
      <dgm:spPr/>
      <dgm:t>
        <a:bodyPr/>
        <a:lstStyle/>
        <a:p>
          <a:r>
            <a:rPr lang="en-US" dirty="0"/>
            <a:t>PIRL</a:t>
          </a:r>
        </a:p>
      </dgm:t>
    </dgm:pt>
    <dgm:pt modelId="{D4E1595F-27D0-456F-BCD3-B7BDFA5507F9}" type="parTrans" cxnId="{510DCC67-45E8-49B4-BB51-08FAB1DC1EA8}">
      <dgm:prSet/>
      <dgm:spPr/>
      <dgm:t>
        <a:bodyPr/>
        <a:lstStyle/>
        <a:p>
          <a:endParaRPr lang="en-US"/>
        </a:p>
      </dgm:t>
    </dgm:pt>
    <dgm:pt modelId="{3DA9F3B5-725A-4263-9AEE-8CCEBB6B0648}" type="sibTrans" cxnId="{510DCC67-45E8-49B4-BB51-08FAB1DC1EA8}">
      <dgm:prSet/>
      <dgm:spPr/>
      <dgm:t>
        <a:bodyPr/>
        <a:lstStyle/>
        <a:p>
          <a:endParaRPr lang="en-US"/>
        </a:p>
      </dgm:t>
    </dgm:pt>
    <dgm:pt modelId="{DDBA2877-CC28-451B-AE6A-937FD9B3A791}" type="pres">
      <dgm:prSet presAssocID="{0C4A22E7-9254-4C3D-95B4-45B53F13A886}" presName="Name0" presStyleCnt="0">
        <dgm:presLayoutVars>
          <dgm:dir/>
          <dgm:resizeHandles val="exact"/>
        </dgm:presLayoutVars>
      </dgm:prSet>
      <dgm:spPr/>
    </dgm:pt>
    <dgm:pt modelId="{CAA4BEDD-F47E-42AD-B757-5A03B2C8D2B0}" type="pres">
      <dgm:prSet presAssocID="{F3DCE735-9EAF-4EE0-86E5-4732AFBF8831}" presName="node" presStyleLbl="node1" presStyleIdx="0" presStyleCnt="3">
        <dgm:presLayoutVars>
          <dgm:bulletEnabled val="1"/>
        </dgm:presLayoutVars>
      </dgm:prSet>
      <dgm:spPr/>
    </dgm:pt>
    <dgm:pt modelId="{4F15C62D-530D-4CEC-8E08-87F2E8A08F54}" type="pres">
      <dgm:prSet presAssocID="{D2B8B26C-0F61-4DAA-AAF6-283C1DBDB18F}" presName="sibTrans" presStyleLbl="sibTrans2D1" presStyleIdx="0" presStyleCnt="2"/>
      <dgm:spPr/>
    </dgm:pt>
    <dgm:pt modelId="{3A230338-55ED-4CC5-89F0-F8481700F277}" type="pres">
      <dgm:prSet presAssocID="{D2B8B26C-0F61-4DAA-AAF6-283C1DBDB18F}" presName="connectorText" presStyleLbl="sibTrans2D1" presStyleIdx="0" presStyleCnt="2"/>
      <dgm:spPr/>
    </dgm:pt>
    <dgm:pt modelId="{01ACFC9D-D251-49B7-9F13-F7D8FD3A97A4}" type="pres">
      <dgm:prSet presAssocID="{71740E03-0BA2-43CA-AB80-3B31DE595E44}" presName="node" presStyleLbl="node1" presStyleIdx="1" presStyleCnt="3">
        <dgm:presLayoutVars>
          <dgm:bulletEnabled val="1"/>
        </dgm:presLayoutVars>
      </dgm:prSet>
      <dgm:spPr/>
    </dgm:pt>
    <dgm:pt modelId="{B3AFF6AE-0B57-4CFA-A431-740ED51F8B57}" type="pres">
      <dgm:prSet presAssocID="{6A23B2F2-6960-4431-ADEA-47964B8DD79F}" presName="sibTrans" presStyleLbl="sibTrans2D1" presStyleIdx="1" presStyleCnt="2"/>
      <dgm:spPr/>
    </dgm:pt>
    <dgm:pt modelId="{1E259865-A6BA-4582-9E3C-3D38509E9E0A}" type="pres">
      <dgm:prSet presAssocID="{6A23B2F2-6960-4431-ADEA-47964B8DD79F}" presName="connectorText" presStyleLbl="sibTrans2D1" presStyleIdx="1" presStyleCnt="2"/>
      <dgm:spPr/>
    </dgm:pt>
    <dgm:pt modelId="{D3B1D898-43A5-4681-9E48-23F6683DAF21}" type="pres">
      <dgm:prSet presAssocID="{309806E8-FE60-4DF9-8356-AD1955B1D3B2}" presName="node" presStyleLbl="node1" presStyleIdx="2" presStyleCnt="3">
        <dgm:presLayoutVars>
          <dgm:bulletEnabled val="1"/>
        </dgm:presLayoutVars>
      </dgm:prSet>
      <dgm:spPr/>
    </dgm:pt>
  </dgm:ptLst>
  <dgm:cxnLst>
    <dgm:cxn modelId="{071AE90D-AA07-4BB6-87A4-0AC21027CD2A}" type="presOf" srcId="{0C4A22E7-9254-4C3D-95B4-45B53F13A886}" destId="{DDBA2877-CC28-451B-AE6A-937FD9B3A791}" srcOrd="0" destOrd="0" presId="urn:microsoft.com/office/officeart/2005/8/layout/process1"/>
    <dgm:cxn modelId="{2314131C-AB3A-4488-B246-212EDCA1F046}" srcId="{0C4A22E7-9254-4C3D-95B4-45B53F13A886}" destId="{F3DCE735-9EAF-4EE0-86E5-4732AFBF8831}" srcOrd="0" destOrd="0" parTransId="{8EFBCC0A-C5C5-4F76-BA4A-CE33461FC3DA}" sibTransId="{D2B8B26C-0F61-4DAA-AAF6-283C1DBDB18F}"/>
    <dgm:cxn modelId="{0D72BE1F-9FF5-46DA-AF76-E73759FF2A74}" srcId="{0C4A22E7-9254-4C3D-95B4-45B53F13A886}" destId="{71740E03-0BA2-43CA-AB80-3B31DE595E44}" srcOrd="1" destOrd="0" parTransId="{98CE3FD9-EC0E-4653-BD33-78D7419958F1}" sibTransId="{6A23B2F2-6960-4431-ADEA-47964B8DD79F}"/>
    <dgm:cxn modelId="{7929B42F-083D-4925-9A72-7A782164D8AB}" type="presOf" srcId="{D2B8B26C-0F61-4DAA-AAF6-283C1DBDB18F}" destId="{3A230338-55ED-4CC5-89F0-F8481700F277}" srcOrd="1" destOrd="0" presId="urn:microsoft.com/office/officeart/2005/8/layout/process1"/>
    <dgm:cxn modelId="{D6BB163E-1104-4910-A110-D97B12CC526E}" type="presOf" srcId="{6A23B2F2-6960-4431-ADEA-47964B8DD79F}" destId="{B3AFF6AE-0B57-4CFA-A431-740ED51F8B57}" srcOrd="0" destOrd="0" presId="urn:microsoft.com/office/officeart/2005/8/layout/process1"/>
    <dgm:cxn modelId="{510DCC67-45E8-49B4-BB51-08FAB1DC1EA8}" srcId="{0C4A22E7-9254-4C3D-95B4-45B53F13A886}" destId="{309806E8-FE60-4DF9-8356-AD1955B1D3B2}" srcOrd="2" destOrd="0" parTransId="{D4E1595F-27D0-456F-BCD3-B7BDFA5507F9}" sibTransId="{3DA9F3B5-725A-4263-9AEE-8CCEBB6B0648}"/>
    <dgm:cxn modelId="{69C54695-865F-4886-B343-3B35513B6BC4}" type="presOf" srcId="{309806E8-FE60-4DF9-8356-AD1955B1D3B2}" destId="{D3B1D898-43A5-4681-9E48-23F6683DAF21}" srcOrd="0" destOrd="0" presId="urn:microsoft.com/office/officeart/2005/8/layout/process1"/>
    <dgm:cxn modelId="{FA49B4AB-AB29-4BDA-B2E9-A55B5B0D67D1}" type="presOf" srcId="{71740E03-0BA2-43CA-AB80-3B31DE595E44}" destId="{01ACFC9D-D251-49B7-9F13-F7D8FD3A97A4}" srcOrd="0" destOrd="0" presId="urn:microsoft.com/office/officeart/2005/8/layout/process1"/>
    <dgm:cxn modelId="{B4DCDDBF-EE46-488E-A474-F522C3A4727D}" type="presOf" srcId="{D2B8B26C-0F61-4DAA-AAF6-283C1DBDB18F}" destId="{4F15C62D-530D-4CEC-8E08-87F2E8A08F54}" srcOrd="0" destOrd="0" presId="urn:microsoft.com/office/officeart/2005/8/layout/process1"/>
    <dgm:cxn modelId="{891483C2-0880-4EA4-A74A-53DC05CD6FD1}" type="presOf" srcId="{F3DCE735-9EAF-4EE0-86E5-4732AFBF8831}" destId="{CAA4BEDD-F47E-42AD-B757-5A03B2C8D2B0}" srcOrd="0" destOrd="0" presId="urn:microsoft.com/office/officeart/2005/8/layout/process1"/>
    <dgm:cxn modelId="{DA49C9C7-4094-4A5B-8CB7-C380DB248DE7}" type="presOf" srcId="{6A23B2F2-6960-4431-ADEA-47964B8DD79F}" destId="{1E259865-A6BA-4582-9E3C-3D38509E9E0A}" srcOrd="1" destOrd="0" presId="urn:microsoft.com/office/officeart/2005/8/layout/process1"/>
    <dgm:cxn modelId="{4B29F87B-9641-4FCA-A019-2C37363A6973}" type="presParOf" srcId="{DDBA2877-CC28-451B-AE6A-937FD9B3A791}" destId="{CAA4BEDD-F47E-42AD-B757-5A03B2C8D2B0}" srcOrd="0" destOrd="0" presId="urn:microsoft.com/office/officeart/2005/8/layout/process1"/>
    <dgm:cxn modelId="{1D1EFCF3-C95E-409D-835A-119BD73506D4}" type="presParOf" srcId="{DDBA2877-CC28-451B-AE6A-937FD9B3A791}" destId="{4F15C62D-530D-4CEC-8E08-87F2E8A08F54}" srcOrd="1" destOrd="0" presId="urn:microsoft.com/office/officeart/2005/8/layout/process1"/>
    <dgm:cxn modelId="{C8B5BB56-9E43-4059-AB24-164534E4C3F2}" type="presParOf" srcId="{4F15C62D-530D-4CEC-8E08-87F2E8A08F54}" destId="{3A230338-55ED-4CC5-89F0-F8481700F277}" srcOrd="0" destOrd="0" presId="urn:microsoft.com/office/officeart/2005/8/layout/process1"/>
    <dgm:cxn modelId="{0692EEB5-EDA5-49A3-9C2C-56BA64C92DDF}" type="presParOf" srcId="{DDBA2877-CC28-451B-AE6A-937FD9B3A791}" destId="{01ACFC9D-D251-49B7-9F13-F7D8FD3A97A4}" srcOrd="2" destOrd="0" presId="urn:microsoft.com/office/officeart/2005/8/layout/process1"/>
    <dgm:cxn modelId="{88754A17-B84F-4818-A5FE-0E678AC2C473}" type="presParOf" srcId="{DDBA2877-CC28-451B-AE6A-937FD9B3A791}" destId="{B3AFF6AE-0B57-4CFA-A431-740ED51F8B57}" srcOrd="3" destOrd="0" presId="urn:microsoft.com/office/officeart/2005/8/layout/process1"/>
    <dgm:cxn modelId="{172BEEF3-75CB-471A-884C-A5C7F4F7D09E}" type="presParOf" srcId="{B3AFF6AE-0B57-4CFA-A431-740ED51F8B57}" destId="{1E259865-A6BA-4582-9E3C-3D38509E9E0A}" srcOrd="0" destOrd="0" presId="urn:microsoft.com/office/officeart/2005/8/layout/process1"/>
    <dgm:cxn modelId="{5F55186D-2C9A-422A-967A-2B998D072F97}" type="presParOf" srcId="{DDBA2877-CC28-451B-AE6A-937FD9B3A791}" destId="{D3B1D898-43A5-4681-9E48-23F6683DAF21}"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33515AD-DC80-4599-B8ED-0E3C12D1E476}"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BA611A18-8D30-4BD2-8A3C-7B8F71C6EA8D}">
      <dgm:prSet custT="1"/>
      <dgm:spPr>
        <a:solidFill>
          <a:schemeClr val="accent2">
            <a:lumMod val="75000"/>
          </a:schemeClr>
        </a:solidFill>
      </dgm:spPr>
      <dgm:t>
        <a:bodyPr/>
        <a:lstStyle/>
        <a:p>
          <a:r>
            <a:rPr lang="en-US" sz="1600" b="0" dirty="0"/>
            <a:t>3. </a:t>
          </a:r>
        </a:p>
        <a:p>
          <a:r>
            <a:rPr lang="en-US" sz="1600" b="0" dirty="0"/>
            <a:t>Review Report Output</a:t>
          </a:r>
        </a:p>
      </dgm:t>
    </dgm:pt>
    <dgm:pt modelId="{0B69E8A8-E27C-4ED2-9426-B61FD03F7039}" type="parTrans" cxnId="{9BD736C9-9C7A-4C38-93D2-8680BC7630D2}">
      <dgm:prSet/>
      <dgm:spPr/>
      <dgm:t>
        <a:bodyPr/>
        <a:lstStyle/>
        <a:p>
          <a:endParaRPr lang="en-US" sz="1600" b="0"/>
        </a:p>
      </dgm:t>
    </dgm:pt>
    <dgm:pt modelId="{B31347F4-8DA4-4E36-A13A-E346F768BFFC}" type="sibTrans" cxnId="{9BD736C9-9C7A-4C38-93D2-8680BC7630D2}">
      <dgm:prSet/>
      <dgm:spPr/>
      <dgm:t>
        <a:bodyPr/>
        <a:lstStyle/>
        <a:p>
          <a:endParaRPr lang="en-US" sz="1600" b="0"/>
        </a:p>
      </dgm:t>
    </dgm:pt>
    <dgm:pt modelId="{2CDE0618-7ED3-4FCA-8F00-6EC8E53D4100}">
      <dgm:prSet custT="1"/>
      <dgm:spPr>
        <a:solidFill>
          <a:schemeClr val="accent2">
            <a:lumMod val="75000"/>
          </a:schemeClr>
        </a:solidFill>
      </dgm:spPr>
      <dgm:t>
        <a:bodyPr/>
        <a:lstStyle/>
        <a:p>
          <a:r>
            <a:rPr lang="en-US" sz="1600" b="0" dirty="0"/>
            <a:t>4. </a:t>
          </a:r>
        </a:p>
        <a:p>
          <a:r>
            <a:rPr lang="en-US" sz="1600" b="0" dirty="0"/>
            <a:t>Make Report Corrections</a:t>
          </a:r>
        </a:p>
      </dgm:t>
    </dgm:pt>
    <dgm:pt modelId="{79A7E046-5E38-47D8-A299-C71ACBC77266}" type="parTrans" cxnId="{EE68AE5E-294B-4E21-9075-402B566DE303}">
      <dgm:prSet/>
      <dgm:spPr/>
      <dgm:t>
        <a:bodyPr/>
        <a:lstStyle/>
        <a:p>
          <a:endParaRPr lang="en-US" sz="1600" b="0"/>
        </a:p>
      </dgm:t>
    </dgm:pt>
    <dgm:pt modelId="{3DCB77EE-4526-4461-A58A-52462FD9FA7F}" type="sibTrans" cxnId="{EE68AE5E-294B-4E21-9075-402B566DE303}">
      <dgm:prSet/>
      <dgm:spPr/>
      <dgm:t>
        <a:bodyPr/>
        <a:lstStyle/>
        <a:p>
          <a:endParaRPr lang="en-US" sz="1600" b="0"/>
        </a:p>
      </dgm:t>
    </dgm:pt>
    <dgm:pt modelId="{1DA33CAC-340E-450E-A963-5CD8B29E53EC}">
      <dgm:prSet custT="1"/>
      <dgm:spPr>
        <a:solidFill>
          <a:srgbClr val="7030A0"/>
        </a:solidFill>
      </dgm:spPr>
      <dgm:t>
        <a:bodyPr/>
        <a:lstStyle/>
        <a:p>
          <a:r>
            <a:rPr lang="en-US" sz="1600" b="0" dirty="0"/>
            <a:t>5. </a:t>
          </a:r>
        </a:p>
        <a:p>
          <a:r>
            <a:rPr lang="en-US" sz="1600" b="0" dirty="0"/>
            <a:t>Analyze Program Impact</a:t>
          </a:r>
        </a:p>
      </dgm:t>
    </dgm:pt>
    <dgm:pt modelId="{15462F36-32BA-45FC-8F85-553A38BD49A0}" type="parTrans" cxnId="{AE227776-CFF9-4737-BFC3-4B2C5E2CD7D4}">
      <dgm:prSet/>
      <dgm:spPr/>
      <dgm:t>
        <a:bodyPr/>
        <a:lstStyle/>
        <a:p>
          <a:endParaRPr lang="en-US" sz="1600" b="0"/>
        </a:p>
      </dgm:t>
    </dgm:pt>
    <dgm:pt modelId="{12293C33-11D6-48E4-9C5B-30D84F4B8696}" type="sibTrans" cxnId="{AE227776-CFF9-4737-BFC3-4B2C5E2CD7D4}">
      <dgm:prSet/>
      <dgm:spPr/>
      <dgm:t>
        <a:bodyPr/>
        <a:lstStyle/>
        <a:p>
          <a:endParaRPr lang="en-US" sz="1600" b="0"/>
        </a:p>
      </dgm:t>
    </dgm:pt>
    <dgm:pt modelId="{D3B4381F-83C4-4842-855F-773AE8403CCB}">
      <dgm:prSet custT="1"/>
      <dgm:spPr>
        <a:solidFill>
          <a:srgbClr val="7030A0"/>
        </a:solidFill>
      </dgm:spPr>
      <dgm:t>
        <a:bodyPr/>
        <a:lstStyle/>
        <a:p>
          <a:r>
            <a:rPr lang="en-US" sz="1600" b="0" dirty="0"/>
            <a:t>6. </a:t>
          </a:r>
        </a:p>
        <a:p>
          <a:r>
            <a:rPr lang="en-US" sz="1600" b="0" dirty="0"/>
            <a:t>Make Program Adjustments</a:t>
          </a:r>
        </a:p>
      </dgm:t>
    </dgm:pt>
    <dgm:pt modelId="{05787EAE-5939-4B01-B799-FDE365AF722B}" type="parTrans" cxnId="{6C789F4F-4835-4031-9B14-16E5DDBE117A}">
      <dgm:prSet/>
      <dgm:spPr/>
      <dgm:t>
        <a:bodyPr/>
        <a:lstStyle/>
        <a:p>
          <a:endParaRPr lang="en-US" sz="1600" b="0"/>
        </a:p>
      </dgm:t>
    </dgm:pt>
    <dgm:pt modelId="{9DFC34D1-B9E1-46AA-8310-93F46FE08B18}" type="sibTrans" cxnId="{6C789F4F-4835-4031-9B14-16E5DDBE117A}">
      <dgm:prSet/>
      <dgm:spPr/>
      <dgm:t>
        <a:bodyPr/>
        <a:lstStyle/>
        <a:p>
          <a:endParaRPr lang="en-US" sz="1600" b="0"/>
        </a:p>
      </dgm:t>
    </dgm:pt>
    <dgm:pt modelId="{7CFE1FEE-2736-4CA9-8360-F87B36BE0C28}">
      <dgm:prSet custT="1"/>
      <dgm:spPr>
        <a:solidFill>
          <a:srgbClr val="38905C"/>
        </a:solidFill>
      </dgm:spPr>
      <dgm:t>
        <a:bodyPr/>
        <a:lstStyle/>
        <a:p>
          <a:r>
            <a:rPr lang="en-US" sz="1600" b="0" dirty="0"/>
            <a:t>1. </a:t>
          </a:r>
        </a:p>
        <a:p>
          <a:r>
            <a:rPr lang="en-US" sz="1500" b="0" dirty="0"/>
            <a:t>Collect/ Track Info on Participant Activity</a:t>
          </a:r>
        </a:p>
      </dgm:t>
    </dgm:pt>
    <dgm:pt modelId="{24CD3283-DD7C-4F6D-990E-059D9266670D}" type="parTrans" cxnId="{48A6760C-05AA-490C-B30A-E3BC5187C259}">
      <dgm:prSet/>
      <dgm:spPr/>
      <dgm:t>
        <a:bodyPr/>
        <a:lstStyle/>
        <a:p>
          <a:endParaRPr lang="en-US" sz="1600" b="0"/>
        </a:p>
      </dgm:t>
    </dgm:pt>
    <dgm:pt modelId="{22949600-09A9-4B81-BCA6-5D88ED82F96F}" type="sibTrans" cxnId="{48A6760C-05AA-490C-B30A-E3BC5187C259}">
      <dgm:prSet/>
      <dgm:spPr/>
      <dgm:t>
        <a:bodyPr/>
        <a:lstStyle/>
        <a:p>
          <a:endParaRPr lang="en-US" sz="1600" b="0"/>
        </a:p>
      </dgm:t>
    </dgm:pt>
    <dgm:pt modelId="{16DA35F5-6D61-4331-80D7-E8F8BAA3A227}">
      <dgm:prSet phldrT="[Text]" custT="1"/>
      <dgm:spPr>
        <a:solidFill>
          <a:srgbClr val="38905C"/>
        </a:solidFill>
      </dgm:spPr>
      <dgm:t>
        <a:bodyPr/>
        <a:lstStyle/>
        <a:p>
          <a:r>
            <a:rPr lang="en-US" sz="1500" b="0" dirty="0"/>
            <a:t>2. </a:t>
          </a:r>
        </a:p>
        <a:p>
          <a:r>
            <a:rPr lang="en-US" sz="1500" b="0" dirty="0"/>
            <a:t>Report Participant Activity</a:t>
          </a:r>
        </a:p>
      </dgm:t>
    </dgm:pt>
    <dgm:pt modelId="{95EE33F1-406E-43FC-887F-E9C93057025B}" type="sibTrans" cxnId="{0E6A615E-BBAE-46AA-BF24-A8CA2271A01C}">
      <dgm:prSet/>
      <dgm:spPr/>
      <dgm:t>
        <a:bodyPr/>
        <a:lstStyle/>
        <a:p>
          <a:endParaRPr lang="en-US" sz="1600" b="0"/>
        </a:p>
      </dgm:t>
    </dgm:pt>
    <dgm:pt modelId="{C2DCD8FC-D052-49A6-8698-A8609DFAF279}" type="parTrans" cxnId="{0E6A615E-BBAE-46AA-BF24-A8CA2271A01C}">
      <dgm:prSet/>
      <dgm:spPr/>
      <dgm:t>
        <a:bodyPr/>
        <a:lstStyle/>
        <a:p>
          <a:endParaRPr lang="en-US" sz="1600" b="0"/>
        </a:p>
      </dgm:t>
    </dgm:pt>
    <dgm:pt modelId="{31DCA537-D969-4E41-84BB-7115A26AB57E}" type="pres">
      <dgm:prSet presAssocID="{233515AD-DC80-4599-B8ED-0E3C12D1E476}" presName="compositeShape" presStyleCnt="0">
        <dgm:presLayoutVars>
          <dgm:chMax val="7"/>
          <dgm:dir/>
          <dgm:resizeHandles val="exact"/>
        </dgm:presLayoutVars>
      </dgm:prSet>
      <dgm:spPr/>
    </dgm:pt>
    <dgm:pt modelId="{DF0B5A94-0FC6-483B-BAD1-0DA7FC84C4E6}" type="pres">
      <dgm:prSet presAssocID="{233515AD-DC80-4599-B8ED-0E3C12D1E476}" presName="wedge1" presStyleLbl="node1" presStyleIdx="0" presStyleCnt="6"/>
      <dgm:spPr/>
    </dgm:pt>
    <dgm:pt modelId="{BE937D31-BE7F-4BFA-94C4-E57FE1F1B718}" type="pres">
      <dgm:prSet presAssocID="{233515AD-DC80-4599-B8ED-0E3C12D1E476}" presName="dummy1a" presStyleCnt="0"/>
      <dgm:spPr/>
    </dgm:pt>
    <dgm:pt modelId="{7745A2E3-0F0F-4228-A669-6F91F1D75EF2}" type="pres">
      <dgm:prSet presAssocID="{233515AD-DC80-4599-B8ED-0E3C12D1E476}" presName="dummy1b" presStyleCnt="0"/>
      <dgm:spPr/>
    </dgm:pt>
    <dgm:pt modelId="{4BBA6968-BA9C-4666-AADD-960F9FB15961}" type="pres">
      <dgm:prSet presAssocID="{233515AD-DC80-4599-B8ED-0E3C12D1E476}" presName="wedge1Tx" presStyleLbl="node1" presStyleIdx="0" presStyleCnt="6">
        <dgm:presLayoutVars>
          <dgm:chMax val="0"/>
          <dgm:chPref val="0"/>
          <dgm:bulletEnabled val="1"/>
        </dgm:presLayoutVars>
      </dgm:prSet>
      <dgm:spPr/>
    </dgm:pt>
    <dgm:pt modelId="{1A3123C3-FB62-45FE-A9FF-8D68B4DDF836}" type="pres">
      <dgm:prSet presAssocID="{233515AD-DC80-4599-B8ED-0E3C12D1E476}" presName="wedge2" presStyleLbl="node1" presStyleIdx="1" presStyleCnt="6"/>
      <dgm:spPr/>
    </dgm:pt>
    <dgm:pt modelId="{6FF30DB0-F013-4F5F-8496-09F3D33E642B}" type="pres">
      <dgm:prSet presAssocID="{233515AD-DC80-4599-B8ED-0E3C12D1E476}" presName="dummy2a" presStyleCnt="0"/>
      <dgm:spPr/>
    </dgm:pt>
    <dgm:pt modelId="{10825C84-5F43-416A-8B26-D20C2EAF7B8D}" type="pres">
      <dgm:prSet presAssocID="{233515AD-DC80-4599-B8ED-0E3C12D1E476}" presName="dummy2b" presStyleCnt="0"/>
      <dgm:spPr/>
    </dgm:pt>
    <dgm:pt modelId="{09083CF1-7054-46D1-93DC-C84CA6D2090D}" type="pres">
      <dgm:prSet presAssocID="{233515AD-DC80-4599-B8ED-0E3C12D1E476}" presName="wedge2Tx" presStyleLbl="node1" presStyleIdx="1" presStyleCnt="6">
        <dgm:presLayoutVars>
          <dgm:chMax val="0"/>
          <dgm:chPref val="0"/>
          <dgm:bulletEnabled val="1"/>
        </dgm:presLayoutVars>
      </dgm:prSet>
      <dgm:spPr/>
    </dgm:pt>
    <dgm:pt modelId="{81529C4E-9BA6-47D2-A082-76577453EAE3}" type="pres">
      <dgm:prSet presAssocID="{233515AD-DC80-4599-B8ED-0E3C12D1E476}" presName="wedge3" presStyleLbl="node1" presStyleIdx="2" presStyleCnt="6"/>
      <dgm:spPr/>
    </dgm:pt>
    <dgm:pt modelId="{52960540-320B-4DFA-9487-DBC66EF0B23C}" type="pres">
      <dgm:prSet presAssocID="{233515AD-DC80-4599-B8ED-0E3C12D1E476}" presName="dummy3a" presStyleCnt="0"/>
      <dgm:spPr/>
    </dgm:pt>
    <dgm:pt modelId="{852E1A1B-66F5-4AD9-8DAD-0360BD850377}" type="pres">
      <dgm:prSet presAssocID="{233515AD-DC80-4599-B8ED-0E3C12D1E476}" presName="dummy3b" presStyleCnt="0"/>
      <dgm:spPr/>
    </dgm:pt>
    <dgm:pt modelId="{00661777-D904-4B9D-92DE-375B906E2163}" type="pres">
      <dgm:prSet presAssocID="{233515AD-DC80-4599-B8ED-0E3C12D1E476}" presName="wedge3Tx" presStyleLbl="node1" presStyleIdx="2" presStyleCnt="6">
        <dgm:presLayoutVars>
          <dgm:chMax val="0"/>
          <dgm:chPref val="0"/>
          <dgm:bulletEnabled val="1"/>
        </dgm:presLayoutVars>
      </dgm:prSet>
      <dgm:spPr/>
    </dgm:pt>
    <dgm:pt modelId="{0E2CB548-E693-467A-9656-6DAD9B716CE9}" type="pres">
      <dgm:prSet presAssocID="{233515AD-DC80-4599-B8ED-0E3C12D1E476}" presName="wedge4" presStyleLbl="node1" presStyleIdx="3" presStyleCnt="6"/>
      <dgm:spPr/>
    </dgm:pt>
    <dgm:pt modelId="{F45151A0-4625-4774-ACF4-483BEBA85C3D}" type="pres">
      <dgm:prSet presAssocID="{233515AD-DC80-4599-B8ED-0E3C12D1E476}" presName="dummy4a" presStyleCnt="0"/>
      <dgm:spPr/>
    </dgm:pt>
    <dgm:pt modelId="{B03CB132-2B40-4075-B2DC-2D2E440BFAFB}" type="pres">
      <dgm:prSet presAssocID="{233515AD-DC80-4599-B8ED-0E3C12D1E476}" presName="dummy4b" presStyleCnt="0"/>
      <dgm:spPr/>
    </dgm:pt>
    <dgm:pt modelId="{7795C1FC-5CBF-4230-A869-EB0ABCC72FF6}" type="pres">
      <dgm:prSet presAssocID="{233515AD-DC80-4599-B8ED-0E3C12D1E476}" presName="wedge4Tx" presStyleLbl="node1" presStyleIdx="3" presStyleCnt="6">
        <dgm:presLayoutVars>
          <dgm:chMax val="0"/>
          <dgm:chPref val="0"/>
          <dgm:bulletEnabled val="1"/>
        </dgm:presLayoutVars>
      </dgm:prSet>
      <dgm:spPr/>
    </dgm:pt>
    <dgm:pt modelId="{DC95B218-72CA-4453-BA68-6D4E38E205E3}" type="pres">
      <dgm:prSet presAssocID="{233515AD-DC80-4599-B8ED-0E3C12D1E476}" presName="wedge5" presStyleLbl="node1" presStyleIdx="4" presStyleCnt="6"/>
      <dgm:spPr/>
    </dgm:pt>
    <dgm:pt modelId="{E2189F8C-5A8D-4322-81CE-23B5401497E3}" type="pres">
      <dgm:prSet presAssocID="{233515AD-DC80-4599-B8ED-0E3C12D1E476}" presName="dummy5a" presStyleCnt="0"/>
      <dgm:spPr/>
    </dgm:pt>
    <dgm:pt modelId="{152FC195-75A9-44D4-891B-5026D24489CA}" type="pres">
      <dgm:prSet presAssocID="{233515AD-DC80-4599-B8ED-0E3C12D1E476}" presName="dummy5b" presStyleCnt="0"/>
      <dgm:spPr/>
    </dgm:pt>
    <dgm:pt modelId="{252ED68F-D3F8-41C2-9B57-F4DEE03E2611}" type="pres">
      <dgm:prSet presAssocID="{233515AD-DC80-4599-B8ED-0E3C12D1E476}" presName="wedge5Tx" presStyleLbl="node1" presStyleIdx="4" presStyleCnt="6">
        <dgm:presLayoutVars>
          <dgm:chMax val="0"/>
          <dgm:chPref val="0"/>
          <dgm:bulletEnabled val="1"/>
        </dgm:presLayoutVars>
      </dgm:prSet>
      <dgm:spPr/>
    </dgm:pt>
    <dgm:pt modelId="{E7B96338-E4F8-4BBB-A50D-727E1706FF4D}" type="pres">
      <dgm:prSet presAssocID="{233515AD-DC80-4599-B8ED-0E3C12D1E476}" presName="wedge6" presStyleLbl="node1" presStyleIdx="5" presStyleCnt="6"/>
      <dgm:spPr/>
    </dgm:pt>
    <dgm:pt modelId="{1245B864-CBE4-42FB-BCF0-1DF6052E0D44}" type="pres">
      <dgm:prSet presAssocID="{233515AD-DC80-4599-B8ED-0E3C12D1E476}" presName="dummy6a" presStyleCnt="0"/>
      <dgm:spPr/>
    </dgm:pt>
    <dgm:pt modelId="{818041A0-0F03-4FFB-947B-419EAD6AE1DC}" type="pres">
      <dgm:prSet presAssocID="{233515AD-DC80-4599-B8ED-0E3C12D1E476}" presName="dummy6b" presStyleCnt="0"/>
      <dgm:spPr/>
    </dgm:pt>
    <dgm:pt modelId="{073B2C47-8436-4036-8747-238E88FBF7E0}" type="pres">
      <dgm:prSet presAssocID="{233515AD-DC80-4599-B8ED-0E3C12D1E476}" presName="wedge6Tx" presStyleLbl="node1" presStyleIdx="5" presStyleCnt="6">
        <dgm:presLayoutVars>
          <dgm:chMax val="0"/>
          <dgm:chPref val="0"/>
          <dgm:bulletEnabled val="1"/>
        </dgm:presLayoutVars>
      </dgm:prSet>
      <dgm:spPr/>
    </dgm:pt>
    <dgm:pt modelId="{24856060-7B72-44D0-8BFB-C0E53E087EEB}" type="pres">
      <dgm:prSet presAssocID="{95EE33F1-406E-43FC-887F-E9C93057025B}" presName="arrowWedge1" presStyleLbl="fgSibTrans2D1" presStyleIdx="0" presStyleCnt="6"/>
      <dgm:spPr/>
    </dgm:pt>
    <dgm:pt modelId="{DCCF1D29-4F45-4653-B968-C5F8558E4DE8}" type="pres">
      <dgm:prSet presAssocID="{B31347F4-8DA4-4E36-A13A-E346F768BFFC}" presName="arrowWedge2" presStyleLbl="fgSibTrans2D1" presStyleIdx="1" presStyleCnt="6"/>
      <dgm:spPr/>
    </dgm:pt>
    <dgm:pt modelId="{BDD712AE-AA47-414A-B03A-6258CEDEE445}" type="pres">
      <dgm:prSet presAssocID="{3DCB77EE-4526-4461-A58A-52462FD9FA7F}" presName="arrowWedge3" presStyleLbl="fgSibTrans2D1" presStyleIdx="2" presStyleCnt="6"/>
      <dgm:spPr/>
    </dgm:pt>
    <dgm:pt modelId="{23EE0CC0-3319-4E01-B326-59C7A0DC61A6}" type="pres">
      <dgm:prSet presAssocID="{12293C33-11D6-48E4-9C5B-30D84F4B8696}" presName="arrowWedge4" presStyleLbl="fgSibTrans2D1" presStyleIdx="3" presStyleCnt="6"/>
      <dgm:spPr/>
    </dgm:pt>
    <dgm:pt modelId="{FBF24E8A-CDC2-471B-A78B-544CEC8CCBFE}" type="pres">
      <dgm:prSet presAssocID="{9DFC34D1-B9E1-46AA-8310-93F46FE08B18}" presName="arrowWedge5" presStyleLbl="fgSibTrans2D1" presStyleIdx="4" presStyleCnt="6"/>
      <dgm:spPr/>
      <dgm:extLst>
        <a:ext uri="{E40237B7-FDA0-4F09-8148-C483321AD2D9}">
          <dgm14:cNvPr xmlns:dgm14="http://schemas.microsoft.com/office/drawing/2010/diagram" id="0" name="" descr="description of activities using the scorecard and PSL tools:&#10;Scorecard: 3. review report output and 4. make report corrections&#10;PSL Tool: 5. analyze program impact and 6. make program adjustments"/>
        </a:ext>
      </dgm:extLst>
    </dgm:pt>
    <dgm:pt modelId="{8C92C1FF-D169-4ED4-B8B1-A4BDEF651B2B}" type="pres">
      <dgm:prSet presAssocID="{22949600-09A9-4B81-BCA6-5D88ED82F96F}" presName="arrowWedge6" presStyleLbl="fgSibTrans2D1" presStyleIdx="5" presStyleCnt="6"/>
      <dgm:spPr/>
    </dgm:pt>
  </dgm:ptLst>
  <dgm:cxnLst>
    <dgm:cxn modelId="{48A6760C-05AA-490C-B30A-E3BC5187C259}" srcId="{233515AD-DC80-4599-B8ED-0E3C12D1E476}" destId="{7CFE1FEE-2736-4CA9-8360-F87B36BE0C28}" srcOrd="5" destOrd="0" parTransId="{24CD3283-DD7C-4F6D-990E-059D9266670D}" sibTransId="{22949600-09A9-4B81-BCA6-5D88ED82F96F}"/>
    <dgm:cxn modelId="{52C2E527-F2C7-4090-AD34-124FF98A8678}" type="presOf" srcId="{7CFE1FEE-2736-4CA9-8360-F87B36BE0C28}" destId="{E7B96338-E4F8-4BBB-A50D-727E1706FF4D}" srcOrd="0" destOrd="0" presId="urn:microsoft.com/office/officeart/2005/8/layout/cycle8"/>
    <dgm:cxn modelId="{1BE11A33-306F-401B-80C3-76D3FB4705CC}" type="presOf" srcId="{BA611A18-8D30-4BD2-8A3C-7B8F71C6EA8D}" destId="{1A3123C3-FB62-45FE-A9FF-8D68B4DDF836}" srcOrd="0" destOrd="0" presId="urn:microsoft.com/office/officeart/2005/8/layout/cycle8"/>
    <dgm:cxn modelId="{465A6B3A-E6AA-4E7F-A5FA-FDEEB7A59732}" type="presOf" srcId="{1DA33CAC-340E-450E-A963-5CD8B29E53EC}" destId="{0E2CB548-E693-467A-9656-6DAD9B716CE9}" srcOrd="0" destOrd="0" presId="urn:microsoft.com/office/officeart/2005/8/layout/cycle8"/>
    <dgm:cxn modelId="{0E6A615E-BBAE-46AA-BF24-A8CA2271A01C}" srcId="{233515AD-DC80-4599-B8ED-0E3C12D1E476}" destId="{16DA35F5-6D61-4331-80D7-E8F8BAA3A227}" srcOrd="0" destOrd="0" parTransId="{C2DCD8FC-D052-49A6-8698-A8609DFAF279}" sibTransId="{95EE33F1-406E-43FC-887F-E9C93057025B}"/>
    <dgm:cxn modelId="{EE68AE5E-294B-4E21-9075-402B566DE303}" srcId="{233515AD-DC80-4599-B8ED-0E3C12D1E476}" destId="{2CDE0618-7ED3-4FCA-8F00-6EC8E53D4100}" srcOrd="2" destOrd="0" parTransId="{79A7E046-5E38-47D8-A299-C71ACBC77266}" sibTransId="{3DCB77EE-4526-4461-A58A-52462FD9FA7F}"/>
    <dgm:cxn modelId="{6747BE68-40FA-4310-9128-280BABBCACBB}" type="presOf" srcId="{D3B4381F-83C4-4842-855F-773AE8403CCB}" destId="{252ED68F-D3F8-41C2-9B57-F4DEE03E2611}" srcOrd="1" destOrd="0" presId="urn:microsoft.com/office/officeart/2005/8/layout/cycle8"/>
    <dgm:cxn modelId="{A63F214E-D6C5-4870-9EB2-F6D3A045F69A}" type="presOf" srcId="{233515AD-DC80-4599-B8ED-0E3C12D1E476}" destId="{31DCA537-D969-4E41-84BB-7115A26AB57E}" srcOrd="0" destOrd="0" presId="urn:microsoft.com/office/officeart/2005/8/layout/cycle8"/>
    <dgm:cxn modelId="{6C789F4F-4835-4031-9B14-16E5DDBE117A}" srcId="{233515AD-DC80-4599-B8ED-0E3C12D1E476}" destId="{D3B4381F-83C4-4842-855F-773AE8403CCB}" srcOrd="4" destOrd="0" parTransId="{05787EAE-5939-4B01-B799-FDE365AF722B}" sibTransId="{9DFC34D1-B9E1-46AA-8310-93F46FE08B18}"/>
    <dgm:cxn modelId="{083BE451-5105-4D4A-B1BE-32A02F929AB7}" type="presOf" srcId="{1DA33CAC-340E-450E-A963-5CD8B29E53EC}" destId="{7795C1FC-5CBF-4230-A869-EB0ABCC72FF6}" srcOrd="1" destOrd="0" presId="urn:microsoft.com/office/officeart/2005/8/layout/cycle8"/>
    <dgm:cxn modelId="{AE227776-CFF9-4737-BFC3-4B2C5E2CD7D4}" srcId="{233515AD-DC80-4599-B8ED-0E3C12D1E476}" destId="{1DA33CAC-340E-450E-A963-5CD8B29E53EC}" srcOrd="3" destOrd="0" parTransId="{15462F36-32BA-45FC-8F85-553A38BD49A0}" sibTransId="{12293C33-11D6-48E4-9C5B-30D84F4B8696}"/>
    <dgm:cxn modelId="{8D22FB82-1EA9-4BA6-93E4-1E1E7FA3CCA2}" type="presOf" srcId="{16DA35F5-6D61-4331-80D7-E8F8BAA3A227}" destId="{DF0B5A94-0FC6-483B-BAD1-0DA7FC84C4E6}" srcOrd="0" destOrd="0" presId="urn:microsoft.com/office/officeart/2005/8/layout/cycle8"/>
    <dgm:cxn modelId="{F1E7BA87-507E-4890-9035-2E4CFD390DE6}" type="presOf" srcId="{16DA35F5-6D61-4331-80D7-E8F8BAA3A227}" destId="{4BBA6968-BA9C-4666-AADD-960F9FB15961}" srcOrd="1" destOrd="0" presId="urn:microsoft.com/office/officeart/2005/8/layout/cycle8"/>
    <dgm:cxn modelId="{B911958A-F53F-4E50-BD7D-88225745622E}" type="presOf" srcId="{7CFE1FEE-2736-4CA9-8360-F87B36BE0C28}" destId="{073B2C47-8436-4036-8747-238E88FBF7E0}" srcOrd="1" destOrd="0" presId="urn:microsoft.com/office/officeart/2005/8/layout/cycle8"/>
    <dgm:cxn modelId="{B54776AF-DD70-4FDF-BA1C-3BF3BE0193FC}" type="presOf" srcId="{2CDE0618-7ED3-4FCA-8F00-6EC8E53D4100}" destId="{81529C4E-9BA6-47D2-A082-76577453EAE3}" srcOrd="0" destOrd="0" presId="urn:microsoft.com/office/officeart/2005/8/layout/cycle8"/>
    <dgm:cxn modelId="{BCF0CAAF-7D70-4823-8E98-8BCE0797E376}" type="presOf" srcId="{D3B4381F-83C4-4842-855F-773AE8403CCB}" destId="{DC95B218-72CA-4453-BA68-6D4E38E205E3}" srcOrd="0" destOrd="0" presId="urn:microsoft.com/office/officeart/2005/8/layout/cycle8"/>
    <dgm:cxn modelId="{B96A11B3-BF6B-4F03-AD61-173C4B87F6F5}" type="presOf" srcId="{BA611A18-8D30-4BD2-8A3C-7B8F71C6EA8D}" destId="{09083CF1-7054-46D1-93DC-C84CA6D2090D}" srcOrd="1" destOrd="0" presId="urn:microsoft.com/office/officeart/2005/8/layout/cycle8"/>
    <dgm:cxn modelId="{94E6A6B9-6EAC-4076-9CC7-5104C4A067A8}" type="presOf" srcId="{2CDE0618-7ED3-4FCA-8F00-6EC8E53D4100}" destId="{00661777-D904-4B9D-92DE-375B906E2163}" srcOrd="1" destOrd="0" presId="urn:microsoft.com/office/officeart/2005/8/layout/cycle8"/>
    <dgm:cxn modelId="{9BD736C9-9C7A-4C38-93D2-8680BC7630D2}" srcId="{233515AD-DC80-4599-B8ED-0E3C12D1E476}" destId="{BA611A18-8D30-4BD2-8A3C-7B8F71C6EA8D}" srcOrd="1" destOrd="0" parTransId="{0B69E8A8-E27C-4ED2-9426-B61FD03F7039}" sibTransId="{B31347F4-8DA4-4E36-A13A-E346F768BFFC}"/>
    <dgm:cxn modelId="{4AD8FD94-5B21-4D41-97DE-D70409067D40}" type="presParOf" srcId="{31DCA537-D969-4E41-84BB-7115A26AB57E}" destId="{DF0B5A94-0FC6-483B-BAD1-0DA7FC84C4E6}" srcOrd="0" destOrd="0" presId="urn:microsoft.com/office/officeart/2005/8/layout/cycle8"/>
    <dgm:cxn modelId="{B87F0ADB-B12B-4F16-9065-AC90E56453A5}" type="presParOf" srcId="{31DCA537-D969-4E41-84BB-7115A26AB57E}" destId="{BE937D31-BE7F-4BFA-94C4-E57FE1F1B718}" srcOrd="1" destOrd="0" presId="urn:microsoft.com/office/officeart/2005/8/layout/cycle8"/>
    <dgm:cxn modelId="{0DE4CCCC-CDA3-48FB-B494-AA1CD4646D1E}" type="presParOf" srcId="{31DCA537-D969-4E41-84BB-7115A26AB57E}" destId="{7745A2E3-0F0F-4228-A669-6F91F1D75EF2}" srcOrd="2" destOrd="0" presId="urn:microsoft.com/office/officeart/2005/8/layout/cycle8"/>
    <dgm:cxn modelId="{BAFCDEDA-F893-4E34-9210-E0A4A02A6862}" type="presParOf" srcId="{31DCA537-D969-4E41-84BB-7115A26AB57E}" destId="{4BBA6968-BA9C-4666-AADD-960F9FB15961}" srcOrd="3" destOrd="0" presId="urn:microsoft.com/office/officeart/2005/8/layout/cycle8"/>
    <dgm:cxn modelId="{91501C93-A0EB-4630-8A12-49D8A22DCE06}" type="presParOf" srcId="{31DCA537-D969-4E41-84BB-7115A26AB57E}" destId="{1A3123C3-FB62-45FE-A9FF-8D68B4DDF836}" srcOrd="4" destOrd="0" presId="urn:microsoft.com/office/officeart/2005/8/layout/cycle8"/>
    <dgm:cxn modelId="{EFB5CB29-E7D5-4D9D-9C2A-A9AE0BE4BF86}" type="presParOf" srcId="{31DCA537-D969-4E41-84BB-7115A26AB57E}" destId="{6FF30DB0-F013-4F5F-8496-09F3D33E642B}" srcOrd="5" destOrd="0" presId="urn:microsoft.com/office/officeart/2005/8/layout/cycle8"/>
    <dgm:cxn modelId="{B245CF98-DC2F-4B73-998C-4CF739108684}" type="presParOf" srcId="{31DCA537-D969-4E41-84BB-7115A26AB57E}" destId="{10825C84-5F43-416A-8B26-D20C2EAF7B8D}" srcOrd="6" destOrd="0" presId="urn:microsoft.com/office/officeart/2005/8/layout/cycle8"/>
    <dgm:cxn modelId="{8D627E7D-27B2-4B2A-901F-EBB6758C256D}" type="presParOf" srcId="{31DCA537-D969-4E41-84BB-7115A26AB57E}" destId="{09083CF1-7054-46D1-93DC-C84CA6D2090D}" srcOrd="7" destOrd="0" presId="urn:microsoft.com/office/officeart/2005/8/layout/cycle8"/>
    <dgm:cxn modelId="{C896ECBA-3FFE-42C3-86D8-A18FC7371FF3}" type="presParOf" srcId="{31DCA537-D969-4E41-84BB-7115A26AB57E}" destId="{81529C4E-9BA6-47D2-A082-76577453EAE3}" srcOrd="8" destOrd="0" presId="urn:microsoft.com/office/officeart/2005/8/layout/cycle8"/>
    <dgm:cxn modelId="{EA721DAC-CAD8-4B2F-B82A-E5A96944CF75}" type="presParOf" srcId="{31DCA537-D969-4E41-84BB-7115A26AB57E}" destId="{52960540-320B-4DFA-9487-DBC66EF0B23C}" srcOrd="9" destOrd="0" presId="urn:microsoft.com/office/officeart/2005/8/layout/cycle8"/>
    <dgm:cxn modelId="{0B0F26A3-22BE-46FC-9AC4-A4F08527FFD4}" type="presParOf" srcId="{31DCA537-D969-4E41-84BB-7115A26AB57E}" destId="{852E1A1B-66F5-4AD9-8DAD-0360BD850377}" srcOrd="10" destOrd="0" presId="urn:microsoft.com/office/officeart/2005/8/layout/cycle8"/>
    <dgm:cxn modelId="{6DCF3DE5-BAFE-492E-A9CB-ED6F08709526}" type="presParOf" srcId="{31DCA537-D969-4E41-84BB-7115A26AB57E}" destId="{00661777-D904-4B9D-92DE-375B906E2163}" srcOrd="11" destOrd="0" presId="urn:microsoft.com/office/officeart/2005/8/layout/cycle8"/>
    <dgm:cxn modelId="{6136435B-E8DC-45AF-98E9-B8A23D2E96B2}" type="presParOf" srcId="{31DCA537-D969-4E41-84BB-7115A26AB57E}" destId="{0E2CB548-E693-467A-9656-6DAD9B716CE9}" srcOrd="12" destOrd="0" presId="urn:microsoft.com/office/officeart/2005/8/layout/cycle8"/>
    <dgm:cxn modelId="{CDFBC654-A77D-4CDC-AFD1-3DFAC1C6F84C}" type="presParOf" srcId="{31DCA537-D969-4E41-84BB-7115A26AB57E}" destId="{F45151A0-4625-4774-ACF4-483BEBA85C3D}" srcOrd="13" destOrd="0" presId="urn:microsoft.com/office/officeart/2005/8/layout/cycle8"/>
    <dgm:cxn modelId="{AE2713EC-BEFE-4DCE-9D01-C11409E57E45}" type="presParOf" srcId="{31DCA537-D969-4E41-84BB-7115A26AB57E}" destId="{B03CB132-2B40-4075-B2DC-2D2E440BFAFB}" srcOrd="14" destOrd="0" presId="urn:microsoft.com/office/officeart/2005/8/layout/cycle8"/>
    <dgm:cxn modelId="{CCA694C9-4F79-4DC1-8D0C-EFB4117B12C5}" type="presParOf" srcId="{31DCA537-D969-4E41-84BB-7115A26AB57E}" destId="{7795C1FC-5CBF-4230-A869-EB0ABCC72FF6}" srcOrd="15" destOrd="0" presId="urn:microsoft.com/office/officeart/2005/8/layout/cycle8"/>
    <dgm:cxn modelId="{210C4A40-3A62-4C5D-88E4-506341A04114}" type="presParOf" srcId="{31DCA537-D969-4E41-84BB-7115A26AB57E}" destId="{DC95B218-72CA-4453-BA68-6D4E38E205E3}" srcOrd="16" destOrd="0" presId="urn:microsoft.com/office/officeart/2005/8/layout/cycle8"/>
    <dgm:cxn modelId="{7F4B999D-E25C-4DDB-B82B-66BF551831C2}" type="presParOf" srcId="{31DCA537-D969-4E41-84BB-7115A26AB57E}" destId="{E2189F8C-5A8D-4322-81CE-23B5401497E3}" srcOrd="17" destOrd="0" presId="urn:microsoft.com/office/officeart/2005/8/layout/cycle8"/>
    <dgm:cxn modelId="{A48DA3DC-2405-47E4-B9EC-640F998C5C88}" type="presParOf" srcId="{31DCA537-D969-4E41-84BB-7115A26AB57E}" destId="{152FC195-75A9-44D4-891B-5026D24489CA}" srcOrd="18" destOrd="0" presId="urn:microsoft.com/office/officeart/2005/8/layout/cycle8"/>
    <dgm:cxn modelId="{847E53B7-5497-49C0-95FD-6C697AF5D36A}" type="presParOf" srcId="{31DCA537-D969-4E41-84BB-7115A26AB57E}" destId="{252ED68F-D3F8-41C2-9B57-F4DEE03E2611}" srcOrd="19" destOrd="0" presId="urn:microsoft.com/office/officeart/2005/8/layout/cycle8"/>
    <dgm:cxn modelId="{BADF57A8-6B4F-498C-A608-CB403ACD2D9F}" type="presParOf" srcId="{31DCA537-D969-4E41-84BB-7115A26AB57E}" destId="{E7B96338-E4F8-4BBB-A50D-727E1706FF4D}" srcOrd="20" destOrd="0" presId="urn:microsoft.com/office/officeart/2005/8/layout/cycle8"/>
    <dgm:cxn modelId="{60F15BC8-7248-46BA-BE56-A92DD52B6FDE}" type="presParOf" srcId="{31DCA537-D969-4E41-84BB-7115A26AB57E}" destId="{1245B864-CBE4-42FB-BCF0-1DF6052E0D44}" srcOrd="21" destOrd="0" presId="urn:microsoft.com/office/officeart/2005/8/layout/cycle8"/>
    <dgm:cxn modelId="{8B79F0BA-19C9-4CE5-9EF2-1C3904FA2CF2}" type="presParOf" srcId="{31DCA537-D969-4E41-84BB-7115A26AB57E}" destId="{818041A0-0F03-4FFB-947B-419EAD6AE1DC}" srcOrd="22" destOrd="0" presId="urn:microsoft.com/office/officeart/2005/8/layout/cycle8"/>
    <dgm:cxn modelId="{332B305E-6D03-4190-B9AE-AA3FFD1F8EE3}" type="presParOf" srcId="{31DCA537-D969-4E41-84BB-7115A26AB57E}" destId="{073B2C47-8436-4036-8747-238E88FBF7E0}" srcOrd="23" destOrd="0" presId="urn:microsoft.com/office/officeart/2005/8/layout/cycle8"/>
    <dgm:cxn modelId="{8901572C-A401-4557-8896-8334F613E2DF}" type="presParOf" srcId="{31DCA537-D969-4E41-84BB-7115A26AB57E}" destId="{24856060-7B72-44D0-8BFB-C0E53E087EEB}" srcOrd="24" destOrd="0" presId="urn:microsoft.com/office/officeart/2005/8/layout/cycle8"/>
    <dgm:cxn modelId="{3EEB9FB4-FCB5-4EDF-BD81-CE1EC9662215}" type="presParOf" srcId="{31DCA537-D969-4E41-84BB-7115A26AB57E}" destId="{DCCF1D29-4F45-4653-B968-C5F8558E4DE8}" srcOrd="25" destOrd="0" presId="urn:microsoft.com/office/officeart/2005/8/layout/cycle8"/>
    <dgm:cxn modelId="{C409224B-4669-4860-994E-4E07B9AB2A2E}" type="presParOf" srcId="{31DCA537-D969-4E41-84BB-7115A26AB57E}" destId="{BDD712AE-AA47-414A-B03A-6258CEDEE445}" srcOrd="26" destOrd="0" presId="urn:microsoft.com/office/officeart/2005/8/layout/cycle8"/>
    <dgm:cxn modelId="{DC937F36-8210-497B-8BEA-D0612C3DDAF9}" type="presParOf" srcId="{31DCA537-D969-4E41-84BB-7115A26AB57E}" destId="{23EE0CC0-3319-4E01-B326-59C7A0DC61A6}" srcOrd="27" destOrd="0" presId="urn:microsoft.com/office/officeart/2005/8/layout/cycle8"/>
    <dgm:cxn modelId="{AA5AE6DC-4E34-4460-979A-100EB24F9A29}" type="presParOf" srcId="{31DCA537-D969-4E41-84BB-7115A26AB57E}" destId="{FBF24E8A-CDC2-471B-A78B-544CEC8CCBFE}" srcOrd="28" destOrd="0" presId="urn:microsoft.com/office/officeart/2005/8/layout/cycle8"/>
    <dgm:cxn modelId="{769FF9FD-A105-43DC-BB5B-CBEAFF955271}" type="presParOf" srcId="{31DCA537-D969-4E41-84BB-7115A26AB57E}" destId="{8C92C1FF-D169-4ED4-B8B1-A4BDEF651B2B}"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5C404-B785-4816-9C88-F00D5A289670}">
      <dsp:nvSpPr>
        <dsp:cNvPr id="0" name=""/>
        <dsp:cNvSpPr/>
      </dsp:nvSpPr>
      <dsp:spPr>
        <a:xfrm>
          <a:off x="8236" y="-594506"/>
          <a:ext cx="1699562" cy="4855881"/>
        </a:xfrm>
        <a:prstGeom prst="rect">
          <a:avLst/>
        </a:prstGeom>
        <a:solidFill>
          <a:schemeClr val="accent1">
            <a:shade val="80000"/>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506" tIns="0" rIns="169506" bIns="330200" numCol="1" spcCol="1270" anchor="t" anchorCtr="0">
          <a:noAutofit/>
        </a:bodyPr>
        <a:lstStyle/>
        <a:p>
          <a:pPr marL="0" lvl="0" indent="0" algn="l" defTabSz="800100">
            <a:lnSpc>
              <a:spcPct val="90000"/>
            </a:lnSpc>
            <a:spcBef>
              <a:spcPct val="0"/>
            </a:spcBef>
            <a:spcAft>
              <a:spcPct val="35000"/>
            </a:spcAft>
            <a:buNone/>
          </a:pPr>
          <a:r>
            <a:rPr lang="en-US" sz="1800" kern="1200" dirty="0"/>
            <a:t>Total number of participants </a:t>
          </a:r>
          <a:r>
            <a:rPr lang="en-US" sz="1800" b="1" kern="1200" dirty="0"/>
            <a:t>served</a:t>
          </a:r>
          <a:endParaRPr lang="en-US" sz="1800" kern="1200" dirty="0"/>
        </a:p>
      </dsp:txBody>
      <dsp:txXfrm>
        <a:off x="8236" y="1347846"/>
        <a:ext cx="1699562" cy="2913528"/>
      </dsp:txXfrm>
    </dsp:sp>
    <dsp:sp modelId="{36109500-2452-45ED-9BA6-EEAA74C7094F}">
      <dsp:nvSpPr>
        <dsp:cNvPr id="0" name=""/>
        <dsp:cNvSpPr/>
      </dsp:nvSpPr>
      <dsp:spPr>
        <a:xfrm>
          <a:off x="0" y="803812"/>
          <a:ext cx="1716036" cy="823697"/>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9506" tIns="165100" rIns="169506" bIns="165100" numCol="1" spcCol="1270" anchor="ctr" anchorCtr="0">
          <a:noAutofit/>
        </a:bodyPr>
        <a:lstStyle/>
        <a:p>
          <a:pPr marL="0" lvl="0" indent="0" algn="l" defTabSz="1955800">
            <a:lnSpc>
              <a:spcPct val="90000"/>
            </a:lnSpc>
            <a:spcBef>
              <a:spcPct val="0"/>
            </a:spcBef>
            <a:spcAft>
              <a:spcPct val="35000"/>
            </a:spcAft>
            <a:buNone/>
          </a:pPr>
          <a:r>
            <a:rPr lang="en-US" sz="4400" kern="1200"/>
            <a:t>01</a:t>
          </a:r>
          <a:endParaRPr lang="en-US" sz="4400" kern="1200" dirty="0"/>
        </a:p>
      </dsp:txBody>
      <dsp:txXfrm>
        <a:off x="0" y="803812"/>
        <a:ext cx="1716036" cy="823697"/>
      </dsp:txXfrm>
    </dsp:sp>
    <dsp:sp modelId="{770EF1E1-B72F-4B77-A8A8-1EC9FB91C238}">
      <dsp:nvSpPr>
        <dsp:cNvPr id="0" name=""/>
        <dsp:cNvSpPr/>
      </dsp:nvSpPr>
      <dsp:spPr>
        <a:xfrm>
          <a:off x="1861556" y="-594506"/>
          <a:ext cx="1699562" cy="4855881"/>
        </a:xfrm>
        <a:prstGeom prst="rect">
          <a:avLst/>
        </a:prstGeom>
        <a:solidFill>
          <a:schemeClr val="accent1">
            <a:shade val="80000"/>
            <a:hueOff val="117420"/>
            <a:satOff val="-11106"/>
            <a:lumOff val="7976"/>
            <a:alphaOff val="0"/>
          </a:schemeClr>
        </a:solidFill>
        <a:ln w="22225" cap="rnd" cmpd="sng" algn="ctr">
          <a:solidFill>
            <a:schemeClr val="accent1">
              <a:shade val="80000"/>
              <a:hueOff val="117420"/>
              <a:satOff val="-11106"/>
              <a:lumOff val="79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506" tIns="0" rIns="169506" bIns="330200" numCol="1" spcCol="1270" anchor="t" anchorCtr="0">
          <a:noAutofit/>
        </a:bodyPr>
        <a:lstStyle/>
        <a:p>
          <a:pPr marL="0" lvl="0" indent="0" algn="l" defTabSz="711200">
            <a:lnSpc>
              <a:spcPct val="90000"/>
            </a:lnSpc>
            <a:spcBef>
              <a:spcPct val="0"/>
            </a:spcBef>
            <a:spcAft>
              <a:spcPct val="35000"/>
            </a:spcAft>
            <a:buNone/>
          </a:pPr>
          <a:r>
            <a:rPr lang="en-US" sz="1600" kern="1200" dirty="0"/>
            <a:t>Total number of participants who </a:t>
          </a:r>
          <a:r>
            <a:rPr lang="en-US" sz="1600" b="1" kern="1200" dirty="0"/>
            <a:t>began receiving education/job training activities</a:t>
          </a:r>
          <a:endParaRPr lang="en-US" sz="1600" kern="1200" dirty="0"/>
        </a:p>
      </dsp:txBody>
      <dsp:txXfrm>
        <a:off x="1861556" y="1347846"/>
        <a:ext cx="1699562" cy="2913528"/>
      </dsp:txXfrm>
    </dsp:sp>
    <dsp:sp modelId="{91D6F930-D549-4C66-A92A-6892942035DF}">
      <dsp:nvSpPr>
        <dsp:cNvPr id="0" name=""/>
        <dsp:cNvSpPr/>
      </dsp:nvSpPr>
      <dsp:spPr>
        <a:xfrm>
          <a:off x="1853319" y="803812"/>
          <a:ext cx="1716036" cy="823697"/>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9506" tIns="165100" rIns="169506" bIns="165100" numCol="1" spcCol="1270" anchor="ctr" anchorCtr="0">
          <a:noAutofit/>
        </a:bodyPr>
        <a:lstStyle/>
        <a:p>
          <a:pPr marL="0" lvl="0" indent="0" algn="l" defTabSz="1955800">
            <a:lnSpc>
              <a:spcPct val="90000"/>
            </a:lnSpc>
            <a:spcBef>
              <a:spcPct val="0"/>
            </a:spcBef>
            <a:spcAft>
              <a:spcPct val="35000"/>
            </a:spcAft>
            <a:buNone/>
          </a:pPr>
          <a:r>
            <a:rPr lang="en-US" sz="4400" kern="1200"/>
            <a:t>02</a:t>
          </a:r>
        </a:p>
      </dsp:txBody>
      <dsp:txXfrm>
        <a:off x="1853319" y="803812"/>
        <a:ext cx="1716036" cy="823697"/>
      </dsp:txXfrm>
    </dsp:sp>
    <dsp:sp modelId="{372CFF06-44A8-4880-A112-FB409154E4E1}">
      <dsp:nvSpPr>
        <dsp:cNvPr id="0" name=""/>
        <dsp:cNvSpPr/>
      </dsp:nvSpPr>
      <dsp:spPr>
        <a:xfrm>
          <a:off x="3714875" y="-594506"/>
          <a:ext cx="1699562" cy="4855881"/>
        </a:xfrm>
        <a:prstGeom prst="rect">
          <a:avLst/>
        </a:prstGeom>
        <a:solidFill>
          <a:schemeClr val="accent1">
            <a:shade val="80000"/>
            <a:hueOff val="234839"/>
            <a:satOff val="-22212"/>
            <a:lumOff val="15952"/>
            <a:alphaOff val="0"/>
          </a:schemeClr>
        </a:solidFill>
        <a:ln w="22225" cap="rnd" cmpd="sng" algn="ctr">
          <a:solidFill>
            <a:schemeClr val="accent1">
              <a:shade val="80000"/>
              <a:hueOff val="234839"/>
              <a:satOff val="-22212"/>
              <a:lumOff val="159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506" tIns="0" rIns="169506" bIns="330200" numCol="1" spcCol="1270" anchor="t" anchorCtr="0">
          <a:noAutofit/>
        </a:bodyPr>
        <a:lstStyle/>
        <a:p>
          <a:pPr marL="0" lvl="0" indent="0" algn="l" defTabSz="711200">
            <a:lnSpc>
              <a:spcPct val="90000"/>
            </a:lnSpc>
            <a:spcBef>
              <a:spcPct val="0"/>
            </a:spcBef>
            <a:spcAft>
              <a:spcPct val="35000"/>
            </a:spcAft>
            <a:buNone/>
          </a:pPr>
          <a:r>
            <a:rPr lang="en-US" sz="1600" kern="1200" dirty="0"/>
            <a:t>Total number of participants who </a:t>
          </a:r>
          <a:r>
            <a:rPr lang="en-US" sz="1600" b="1" kern="1200" dirty="0"/>
            <a:t>began receiving education/job training activities and achieved a measurable skills gain</a:t>
          </a:r>
          <a:endParaRPr lang="en-US" sz="1600" kern="1200" dirty="0"/>
        </a:p>
      </dsp:txBody>
      <dsp:txXfrm>
        <a:off x="3714875" y="1347846"/>
        <a:ext cx="1699562" cy="2913528"/>
      </dsp:txXfrm>
    </dsp:sp>
    <dsp:sp modelId="{F73D7584-27C1-408E-B170-EB6686895C33}">
      <dsp:nvSpPr>
        <dsp:cNvPr id="0" name=""/>
        <dsp:cNvSpPr/>
      </dsp:nvSpPr>
      <dsp:spPr>
        <a:xfrm>
          <a:off x="3706638" y="803812"/>
          <a:ext cx="1716036" cy="823697"/>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9506" tIns="165100" rIns="169506" bIns="165100" numCol="1" spcCol="1270" anchor="ctr" anchorCtr="0">
          <a:noAutofit/>
        </a:bodyPr>
        <a:lstStyle/>
        <a:p>
          <a:pPr marL="0" lvl="0" indent="0" algn="l" defTabSz="1955800">
            <a:lnSpc>
              <a:spcPct val="90000"/>
            </a:lnSpc>
            <a:spcBef>
              <a:spcPct val="0"/>
            </a:spcBef>
            <a:spcAft>
              <a:spcPct val="35000"/>
            </a:spcAft>
            <a:buNone/>
          </a:pPr>
          <a:r>
            <a:rPr lang="en-US" sz="4400" kern="1200"/>
            <a:t>03</a:t>
          </a:r>
          <a:endParaRPr lang="en-US" sz="4400" kern="1200" dirty="0"/>
        </a:p>
      </dsp:txBody>
      <dsp:txXfrm>
        <a:off x="3706638" y="803812"/>
        <a:ext cx="1716036" cy="823697"/>
      </dsp:txXfrm>
    </dsp:sp>
    <dsp:sp modelId="{17290121-0A55-4287-9149-26E6ADCD85E2}">
      <dsp:nvSpPr>
        <dsp:cNvPr id="0" name=""/>
        <dsp:cNvSpPr/>
      </dsp:nvSpPr>
      <dsp:spPr>
        <a:xfrm>
          <a:off x="5568194" y="-594506"/>
          <a:ext cx="1699562" cy="4855881"/>
        </a:xfrm>
        <a:prstGeom prst="rect">
          <a:avLst/>
        </a:prstGeom>
        <a:solidFill>
          <a:schemeClr val="accent1">
            <a:shade val="80000"/>
            <a:hueOff val="352259"/>
            <a:satOff val="-33318"/>
            <a:lumOff val="23929"/>
            <a:alphaOff val="0"/>
          </a:schemeClr>
        </a:solidFill>
        <a:ln w="22225" cap="rnd" cmpd="sng" algn="ctr">
          <a:solidFill>
            <a:schemeClr val="accent1">
              <a:shade val="80000"/>
              <a:hueOff val="352259"/>
              <a:satOff val="-33318"/>
              <a:lumOff val="239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506" tIns="0" rIns="169506" bIns="330200" numCol="1" spcCol="1270" anchor="t" anchorCtr="0">
          <a:noAutofit/>
        </a:bodyPr>
        <a:lstStyle/>
        <a:p>
          <a:pPr marL="0" lvl="0" indent="0" algn="l" defTabSz="711200">
            <a:lnSpc>
              <a:spcPct val="90000"/>
            </a:lnSpc>
            <a:spcBef>
              <a:spcPct val="0"/>
            </a:spcBef>
            <a:spcAft>
              <a:spcPct val="35000"/>
            </a:spcAft>
            <a:buNone/>
          </a:pPr>
          <a:r>
            <a:rPr lang="en-US" sz="1600" kern="1200" dirty="0"/>
            <a:t>Total number of participants who </a:t>
          </a:r>
          <a:r>
            <a:rPr lang="en-US" sz="1600" b="1" kern="1200" dirty="0"/>
            <a:t>completed education/job training program activities</a:t>
          </a:r>
          <a:endParaRPr lang="en-US" sz="1600" kern="1200" dirty="0"/>
        </a:p>
      </dsp:txBody>
      <dsp:txXfrm>
        <a:off x="5568194" y="1347846"/>
        <a:ext cx="1699562" cy="2913528"/>
      </dsp:txXfrm>
    </dsp:sp>
    <dsp:sp modelId="{41D24CE1-138A-4B5F-AA28-CBE7862C7692}">
      <dsp:nvSpPr>
        <dsp:cNvPr id="0" name=""/>
        <dsp:cNvSpPr/>
      </dsp:nvSpPr>
      <dsp:spPr>
        <a:xfrm>
          <a:off x="5559957" y="803812"/>
          <a:ext cx="1716036" cy="823697"/>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9506" tIns="165100" rIns="169506" bIns="165100" numCol="1" spcCol="1270" anchor="ctr" anchorCtr="0">
          <a:noAutofit/>
        </a:bodyPr>
        <a:lstStyle/>
        <a:p>
          <a:pPr marL="0" lvl="0" indent="0" algn="l" defTabSz="1955800">
            <a:lnSpc>
              <a:spcPct val="90000"/>
            </a:lnSpc>
            <a:spcBef>
              <a:spcPct val="0"/>
            </a:spcBef>
            <a:spcAft>
              <a:spcPct val="35000"/>
            </a:spcAft>
            <a:buNone/>
          </a:pPr>
          <a:r>
            <a:rPr lang="en-US" sz="4400" kern="1200"/>
            <a:t>04</a:t>
          </a:r>
        </a:p>
      </dsp:txBody>
      <dsp:txXfrm>
        <a:off x="5559957" y="803812"/>
        <a:ext cx="1716036" cy="823697"/>
      </dsp:txXfrm>
    </dsp:sp>
    <dsp:sp modelId="{D778951C-E0D7-477A-AA2D-6537DC903E43}">
      <dsp:nvSpPr>
        <dsp:cNvPr id="0" name=""/>
        <dsp:cNvSpPr/>
      </dsp:nvSpPr>
      <dsp:spPr>
        <a:xfrm>
          <a:off x="7421513" y="-594506"/>
          <a:ext cx="1699562" cy="4855881"/>
        </a:xfrm>
        <a:prstGeom prst="rect">
          <a:avLst/>
        </a:prstGeom>
        <a:solidFill>
          <a:schemeClr val="accent1">
            <a:shade val="80000"/>
            <a:hueOff val="469679"/>
            <a:satOff val="-44424"/>
            <a:lumOff val="31905"/>
            <a:alphaOff val="0"/>
          </a:schemeClr>
        </a:solidFill>
        <a:ln w="22225" cap="rnd" cmpd="sng" algn="ctr">
          <a:solidFill>
            <a:schemeClr val="accent1">
              <a:shade val="80000"/>
              <a:hueOff val="469679"/>
              <a:satOff val="-44424"/>
              <a:lumOff val="3190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506" tIns="0" rIns="169506" bIns="330200" numCol="1" spcCol="1270" anchor="t" anchorCtr="0">
          <a:noAutofit/>
        </a:bodyPr>
        <a:lstStyle/>
        <a:p>
          <a:pPr marL="0" lvl="0" indent="0" algn="l" defTabSz="711200">
            <a:lnSpc>
              <a:spcPct val="90000"/>
            </a:lnSpc>
            <a:spcBef>
              <a:spcPct val="0"/>
            </a:spcBef>
            <a:spcAft>
              <a:spcPct val="35000"/>
            </a:spcAft>
            <a:buNone/>
          </a:pPr>
          <a:r>
            <a:rPr lang="en-US" sz="1600" kern="1200" dirty="0"/>
            <a:t>Total number of participants who </a:t>
          </a:r>
          <a:r>
            <a:rPr lang="en-US" sz="1600" b="1" kern="1200" dirty="0"/>
            <a:t>completed education/job training program activities and obtained a credential</a:t>
          </a:r>
          <a:endParaRPr lang="en-US" sz="1600" kern="1200" dirty="0"/>
        </a:p>
      </dsp:txBody>
      <dsp:txXfrm>
        <a:off x="7421513" y="1347846"/>
        <a:ext cx="1699562" cy="2913528"/>
      </dsp:txXfrm>
    </dsp:sp>
    <dsp:sp modelId="{01FBB2D9-57B0-4EB1-A980-F49364654D6F}">
      <dsp:nvSpPr>
        <dsp:cNvPr id="0" name=""/>
        <dsp:cNvSpPr/>
      </dsp:nvSpPr>
      <dsp:spPr>
        <a:xfrm>
          <a:off x="7413276" y="803812"/>
          <a:ext cx="1716036" cy="823697"/>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9506" tIns="165100" rIns="169506" bIns="165100" numCol="1" spcCol="1270" anchor="ctr" anchorCtr="0">
          <a:noAutofit/>
        </a:bodyPr>
        <a:lstStyle/>
        <a:p>
          <a:pPr marL="0" lvl="0" indent="0" algn="l" defTabSz="1955800">
            <a:lnSpc>
              <a:spcPct val="90000"/>
            </a:lnSpc>
            <a:spcBef>
              <a:spcPct val="0"/>
            </a:spcBef>
            <a:spcAft>
              <a:spcPct val="35000"/>
            </a:spcAft>
            <a:buNone/>
          </a:pPr>
          <a:r>
            <a:rPr lang="en-US" sz="4400" kern="1200"/>
            <a:t>05</a:t>
          </a:r>
          <a:endParaRPr lang="en-US" sz="4400" kern="1200" dirty="0"/>
        </a:p>
      </dsp:txBody>
      <dsp:txXfrm>
        <a:off x="7413276" y="803812"/>
        <a:ext cx="1716036" cy="823697"/>
      </dsp:txXfrm>
    </dsp:sp>
    <dsp:sp modelId="{5258A7B8-9E67-4C16-B54B-9757CB89CC86}">
      <dsp:nvSpPr>
        <dsp:cNvPr id="0" name=""/>
        <dsp:cNvSpPr/>
      </dsp:nvSpPr>
      <dsp:spPr>
        <a:xfrm>
          <a:off x="9274832" y="-594506"/>
          <a:ext cx="1699562" cy="4855881"/>
        </a:xfrm>
        <a:prstGeom prst="rect">
          <a:avLst/>
        </a:prstGeom>
        <a:solidFill>
          <a:schemeClr val="accent1">
            <a:shade val="80000"/>
            <a:hueOff val="587098"/>
            <a:satOff val="-55530"/>
            <a:lumOff val="39881"/>
            <a:alphaOff val="0"/>
          </a:schemeClr>
        </a:solidFill>
        <a:ln w="22225" cap="rnd" cmpd="sng" algn="ctr">
          <a:solidFill>
            <a:schemeClr val="accent1">
              <a:shade val="80000"/>
              <a:hueOff val="587098"/>
              <a:satOff val="-55530"/>
              <a:lumOff val="3988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506" tIns="0" rIns="169506" bIns="330200" numCol="1" spcCol="1270" anchor="t" anchorCtr="0">
          <a:noAutofit/>
        </a:bodyPr>
        <a:lstStyle/>
        <a:p>
          <a:pPr marL="0" lvl="0" indent="0" algn="l" defTabSz="622300">
            <a:lnSpc>
              <a:spcPct val="90000"/>
            </a:lnSpc>
            <a:spcBef>
              <a:spcPct val="0"/>
            </a:spcBef>
            <a:spcAft>
              <a:spcPct val="35000"/>
            </a:spcAft>
            <a:buNone/>
          </a:pPr>
          <a:r>
            <a:rPr lang="en-US" sz="1400" kern="1200" dirty="0"/>
            <a:t>Total number of participants who </a:t>
          </a:r>
          <a:r>
            <a:rPr lang="en-US" sz="1400" b="1" kern="1200" dirty="0"/>
            <a:t>completed education/job training program activities and either entered unsubsidized employment or advanced into a new position</a:t>
          </a:r>
          <a:endParaRPr lang="en-US" sz="1400" kern="1200" dirty="0"/>
        </a:p>
      </dsp:txBody>
      <dsp:txXfrm>
        <a:off x="9274832" y="1347846"/>
        <a:ext cx="1699562" cy="2913528"/>
      </dsp:txXfrm>
    </dsp:sp>
    <dsp:sp modelId="{B5B8FDCE-604B-4042-8D69-D6C7ADA03685}">
      <dsp:nvSpPr>
        <dsp:cNvPr id="0" name=""/>
        <dsp:cNvSpPr/>
      </dsp:nvSpPr>
      <dsp:spPr>
        <a:xfrm>
          <a:off x="9266424" y="799999"/>
          <a:ext cx="1716036" cy="823697"/>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9506" tIns="165100" rIns="169506" bIns="165100" numCol="1" spcCol="1270" anchor="ctr" anchorCtr="0">
          <a:noAutofit/>
        </a:bodyPr>
        <a:lstStyle/>
        <a:p>
          <a:pPr marL="0" lvl="0" indent="0" algn="l" defTabSz="1955800">
            <a:lnSpc>
              <a:spcPct val="90000"/>
            </a:lnSpc>
            <a:spcBef>
              <a:spcPct val="0"/>
            </a:spcBef>
            <a:spcAft>
              <a:spcPct val="35000"/>
            </a:spcAft>
            <a:buNone/>
          </a:pPr>
          <a:r>
            <a:rPr lang="en-US" sz="4400" kern="1200"/>
            <a:t>06</a:t>
          </a:r>
          <a:endParaRPr lang="en-US" sz="4400" kern="1200" dirty="0"/>
        </a:p>
      </dsp:txBody>
      <dsp:txXfrm>
        <a:off x="9266424" y="799999"/>
        <a:ext cx="1716036" cy="8236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31AC2-D6BF-488C-92AC-5109B107B9EB}">
      <dsp:nvSpPr>
        <dsp:cNvPr id="0" name=""/>
        <dsp:cNvSpPr/>
      </dsp:nvSpPr>
      <dsp:spPr>
        <a:xfrm>
          <a:off x="0" y="4637"/>
          <a:ext cx="10653713" cy="12043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530411-DA28-4DE6-B7A8-929F41C40E73}">
      <dsp:nvSpPr>
        <dsp:cNvPr id="0" name=""/>
        <dsp:cNvSpPr/>
      </dsp:nvSpPr>
      <dsp:spPr>
        <a:xfrm>
          <a:off x="364301" y="275606"/>
          <a:ext cx="662366" cy="662366"/>
        </a:xfrm>
        <a:prstGeom prst="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BAF069-E2E8-45AD-861E-190D8307B7CC}">
      <dsp:nvSpPr>
        <dsp:cNvPr id="0" name=""/>
        <dsp:cNvSpPr/>
      </dsp:nvSpPr>
      <dsp:spPr>
        <a:xfrm>
          <a:off x="1390970" y="4637"/>
          <a:ext cx="9261382" cy="1204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455" tIns="127455" rIns="127455" bIns="127455" numCol="1" spcCol="1270" anchor="ctr" anchorCtr="0">
          <a:noAutofit/>
        </a:bodyPr>
        <a:lstStyle/>
        <a:p>
          <a:pPr marL="0" lvl="0" indent="0" algn="l" defTabSz="1066800">
            <a:lnSpc>
              <a:spcPct val="100000"/>
            </a:lnSpc>
            <a:spcBef>
              <a:spcPct val="0"/>
            </a:spcBef>
            <a:spcAft>
              <a:spcPct val="35000"/>
            </a:spcAft>
            <a:buNone/>
          </a:pPr>
          <a:r>
            <a:rPr lang="en-US" sz="2400" kern="1200" dirty="0"/>
            <a:t>Track 1 total progress-to-date for MSG not yet available. </a:t>
          </a:r>
        </a:p>
      </dsp:txBody>
      <dsp:txXfrm>
        <a:off x="1390970" y="4637"/>
        <a:ext cx="9261382" cy="1204303"/>
      </dsp:txXfrm>
    </dsp:sp>
    <dsp:sp modelId="{45E27985-7181-4C1A-9F63-845267DF143A}">
      <dsp:nvSpPr>
        <dsp:cNvPr id="0" name=""/>
        <dsp:cNvSpPr/>
      </dsp:nvSpPr>
      <dsp:spPr>
        <a:xfrm>
          <a:off x="0" y="1510017"/>
          <a:ext cx="10653713" cy="12043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54A66F-283D-4B6F-9D97-043B220BC974}">
      <dsp:nvSpPr>
        <dsp:cNvPr id="0" name=""/>
        <dsp:cNvSpPr/>
      </dsp:nvSpPr>
      <dsp:spPr>
        <a:xfrm>
          <a:off x="364301" y="1780985"/>
          <a:ext cx="662366" cy="6623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53F8F88-6686-4A22-BE6F-4DE446FB385A}">
      <dsp:nvSpPr>
        <dsp:cNvPr id="0" name=""/>
        <dsp:cNvSpPr/>
      </dsp:nvSpPr>
      <dsp:spPr>
        <a:xfrm>
          <a:off x="1390970" y="1510017"/>
          <a:ext cx="9261382" cy="1204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455" tIns="127455" rIns="127455" bIns="127455" numCol="1" spcCol="1270" anchor="ctr" anchorCtr="0">
          <a:noAutofit/>
        </a:bodyPr>
        <a:lstStyle/>
        <a:p>
          <a:pPr marL="0" lvl="0" indent="0" algn="l" defTabSz="1066800">
            <a:lnSpc>
              <a:spcPct val="100000"/>
            </a:lnSpc>
            <a:spcBef>
              <a:spcPct val="0"/>
            </a:spcBef>
            <a:spcAft>
              <a:spcPct val="35000"/>
            </a:spcAft>
            <a:buNone/>
          </a:pPr>
          <a:r>
            <a:rPr lang="en-US" sz="2400" kern="1200" dirty="0"/>
            <a:t>This outcome does not appear on the QPR and progress towards the target will be provided to grantees periodically from DOL.</a:t>
          </a:r>
        </a:p>
      </dsp:txBody>
      <dsp:txXfrm>
        <a:off x="1390970" y="1510017"/>
        <a:ext cx="9261382" cy="1204303"/>
      </dsp:txXfrm>
    </dsp:sp>
    <dsp:sp modelId="{44B12D20-88FA-4CC1-8ADB-641C41A2C726}">
      <dsp:nvSpPr>
        <dsp:cNvPr id="0" name=""/>
        <dsp:cNvSpPr/>
      </dsp:nvSpPr>
      <dsp:spPr>
        <a:xfrm>
          <a:off x="0" y="3015396"/>
          <a:ext cx="10653713" cy="12043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8809EA-5453-4062-AAB8-CD5058266B47}">
      <dsp:nvSpPr>
        <dsp:cNvPr id="0" name=""/>
        <dsp:cNvSpPr/>
      </dsp:nvSpPr>
      <dsp:spPr>
        <a:xfrm>
          <a:off x="364301" y="3286364"/>
          <a:ext cx="662366" cy="6623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F43BFBC-6BD5-4414-BE97-94B8725A87ED}">
      <dsp:nvSpPr>
        <dsp:cNvPr id="0" name=""/>
        <dsp:cNvSpPr/>
      </dsp:nvSpPr>
      <dsp:spPr>
        <a:xfrm>
          <a:off x="1411381" y="3020034"/>
          <a:ext cx="2831400" cy="1204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455" tIns="127455" rIns="127455" bIns="127455" numCol="1" spcCol="1270" anchor="ctr" anchorCtr="0">
          <a:noAutofit/>
        </a:bodyPr>
        <a:lstStyle/>
        <a:p>
          <a:pPr marL="0" lvl="0" indent="0" algn="l" defTabSz="1066800">
            <a:lnSpc>
              <a:spcPct val="100000"/>
            </a:lnSpc>
            <a:spcBef>
              <a:spcPct val="0"/>
            </a:spcBef>
            <a:spcAft>
              <a:spcPct val="35000"/>
            </a:spcAft>
            <a:buNone/>
          </a:pPr>
          <a:r>
            <a:rPr lang="en-US" sz="2400" kern="1200" dirty="0"/>
            <a:t>Data Elements Used for this Outcome</a:t>
          </a:r>
        </a:p>
      </dsp:txBody>
      <dsp:txXfrm>
        <a:off x="1411381" y="3020034"/>
        <a:ext cx="2831400" cy="1204303"/>
      </dsp:txXfrm>
    </dsp:sp>
    <dsp:sp modelId="{74CE3AB6-2750-4C21-8FC0-061F3DB40108}">
      <dsp:nvSpPr>
        <dsp:cNvPr id="0" name=""/>
        <dsp:cNvSpPr/>
      </dsp:nvSpPr>
      <dsp:spPr>
        <a:xfrm>
          <a:off x="5080986" y="3019948"/>
          <a:ext cx="5242407" cy="1204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455" tIns="127455" rIns="127455" bIns="127455" numCol="1" spcCol="1270" anchor="ctr" anchorCtr="0">
          <a:noAutofit/>
        </a:bodyPr>
        <a:lstStyle/>
        <a:p>
          <a:pPr marL="0" lvl="0" indent="0" algn="l" defTabSz="533400">
            <a:lnSpc>
              <a:spcPct val="100000"/>
            </a:lnSpc>
            <a:spcBef>
              <a:spcPct val="0"/>
            </a:spcBef>
            <a:spcAft>
              <a:spcPct val="35000"/>
            </a:spcAft>
            <a:buNone/>
          </a:pPr>
          <a:r>
            <a:rPr lang="en-US" sz="1200" b="1" kern="1200" dirty="0"/>
            <a:t>PIRL 1809 </a:t>
          </a:r>
          <a:r>
            <a:rPr lang="en-US" sz="1200" kern="1200" dirty="0"/>
            <a:t>Date of Most Recent Measurable Skills Gain (Training Milestones)</a:t>
          </a:r>
        </a:p>
        <a:p>
          <a:pPr marL="0" lvl="0" indent="0" algn="l" defTabSz="533400">
            <a:lnSpc>
              <a:spcPct val="100000"/>
            </a:lnSpc>
            <a:spcBef>
              <a:spcPct val="0"/>
            </a:spcBef>
            <a:spcAft>
              <a:spcPct val="35000"/>
            </a:spcAft>
            <a:buNone/>
          </a:pPr>
          <a:r>
            <a:rPr lang="en-US" sz="1200" kern="1200" dirty="0"/>
            <a:t>or</a:t>
          </a:r>
        </a:p>
        <a:p>
          <a:pPr marL="0" lvl="0" indent="0" algn="l" defTabSz="533400">
            <a:lnSpc>
              <a:spcPct val="100000"/>
            </a:lnSpc>
            <a:spcBef>
              <a:spcPct val="0"/>
            </a:spcBef>
            <a:spcAft>
              <a:spcPct val="35000"/>
            </a:spcAft>
            <a:buNone/>
          </a:pPr>
          <a:r>
            <a:rPr lang="en-US" sz="1200" b="1" kern="1200" dirty="0"/>
            <a:t>PIRL 1810 </a:t>
          </a:r>
          <a:r>
            <a:rPr lang="en-US" sz="1200" kern="1200" dirty="0"/>
            <a:t>Date of Most Recent Measurable Skills Gain (Skills Progression)</a:t>
          </a:r>
        </a:p>
      </dsp:txBody>
      <dsp:txXfrm>
        <a:off x="5080986" y="3019948"/>
        <a:ext cx="5242407" cy="12043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B5A94-0FC6-483B-BAD1-0DA7FC84C4E6}">
      <dsp:nvSpPr>
        <dsp:cNvPr id="0" name=""/>
        <dsp:cNvSpPr/>
      </dsp:nvSpPr>
      <dsp:spPr>
        <a:xfrm>
          <a:off x="3415972" y="294864"/>
          <a:ext cx="4191490" cy="4191490"/>
        </a:xfrm>
        <a:prstGeom prst="pie">
          <a:avLst>
            <a:gd name="adj1" fmla="val 16200000"/>
            <a:gd name="adj2" fmla="val 19800000"/>
          </a:avLst>
        </a:prstGeom>
        <a:solidFill>
          <a:srgbClr val="38905C"/>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kern="1200" dirty="0"/>
            <a:t>1. </a:t>
          </a:r>
        </a:p>
        <a:p>
          <a:pPr marL="0" lvl="0" indent="0" algn="ctr" defTabSz="666750">
            <a:lnSpc>
              <a:spcPct val="90000"/>
            </a:lnSpc>
            <a:spcBef>
              <a:spcPct val="0"/>
            </a:spcBef>
            <a:spcAft>
              <a:spcPct val="35000"/>
            </a:spcAft>
            <a:buNone/>
          </a:pPr>
          <a:r>
            <a:rPr lang="en-US" sz="1500" b="0" kern="1200" dirty="0"/>
            <a:t>Collect/ Track Info on Participant Activity</a:t>
          </a:r>
        </a:p>
      </dsp:txBody>
      <dsp:txXfrm>
        <a:off x="5611515" y="830277"/>
        <a:ext cx="1097771" cy="848277"/>
      </dsp:txXfrm>
    </dsp:sp>
    <dsp:sp modelId="{1A3123C3-FB62-45FE-A9FF-8D68B4DDF836}">
      <dsp:nvSpPr>
        <dsp:cNvPr id="0" name=""/>
        <dsp:cNvSpPr/>
      </dsp:nvSpPr>
      <dsp:spPr>
        <a:xfrm>
          <a:off x="3465870" y="381189"/>
          <a:ext cx="4191490" cy="4191490"/>
        </a:xfrm>
        <a:prstGeom prst="pie">
          <a:avLst>
            <a:gd name="adj1" fmla="val 19800000"/>
            <a:gd name="adj2" fmla="val 1800000"/>
          </a:avLst>
        </a:prstGeom>
        <a:solidFill>
          <a:srgbClr val="38905C"/>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2. </a:t>
          </a:r>
        </a:p>
        <a:p>
          <a:pPr marL="0" lvl="0" indent="0" algn="ctr" defTabSz="711200">
            <a:lnSpc>
              <a:spcPct val="90000"/>
            </a:lnSpc>
            <a:spcBef>
              <a:spcPct val="0"/>
            </a:spcBef>
            <a:spcAft>
              <a:spcPct val="35000"/>
            </a:spcAft>
            <a:buNone/>
          </a:pPr>
          <a:r>
            <a:rPr lang="en-US" sz="1600" b="0" kern="1200" dirty="0"/>
            <a:t>Report Participant Activity</a:t>
          </a:r>
        </a:p>
      </dsp:txBody>
      <dsp:txXfrm>
        <a:off x="6310096" y="2077745"/>
        <a:ext cx="1147670" cy="823328"/>
      </dsp:txXfrm>
    </dsp:sp>
    <dsp:sp modelId="{81529C4E-9BA6-47D2-A082-76577453EAE3}">
      <dsp:nvSpPr>
        <dsp:cNvPr id="0" name=""/>
        <dsp:cNvSpPr/>
      </dsp:nvSpPr>
      <dsp:spPr>
        <a:xfrm>
          <a:off x="3415972" y="467514"/>
          <a:ext cx="4191490" cy="4191490"/>
        </a:xfrm>
        <a:prstGeom prst="pie">
          <a:avLst>
            <a:gd name="adj1" fmla="val 1800000"/>
            <a:gd name="adj2" fmla="val 5400000"/>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3. </a:t>
          </a:r>
        </a:p>
        <a:p>
          <a:pPr marL="0" lvl="0" indent="0" algn="ctr" defTabSz="711200">
            <a:lnSpc>
              <a:spcPct val="90000"/>
            </a:lnSpc>
            <a:spcBef>
              <a:spcPct val="0"/>
            </a:spcBef>
            <a:spcAft>
              <a:spcPct val="35000"/>
            </a:spcAft>
            <a:buNone/>
          </a:pPr>
          <a:r>
            <a:rPr lang="en-US" sz="1600" b="0" kern="1200" dirty="0"/>
            <a:t>Review Report Output</a:t>
          </a:r>
        </a:p>
      </dsp:txBody>
      <dsp:txXfrm>
        <a:off x="5611515" y="3300263"/>
        <a:ext cx="1097771" cy="848277"/>
      </dsp:txXfrm>
    </dsp:sp>
    <dsp:sp modelId="{0E2CB548-E693-467A-9656-6DAD9B716CE9}">
      <dsp:nvSpPr>
        <dsp:cNvPr id="0" name=""/>
        <dsp:cNvSpPr/>
      </dsp:nvSpPr>
      <dsp:spPr>
        <a:xfrm>
          <a:off x="3316174" y="467514"/>
          <a:ext cx="4191490" cy="4191490"/>
        </a:xfrm>
        <a:prstGeom prst="pie">
          <a:avLst>
            <a:gd name="adj1" fmla="val 5400000"/>
            <a:gd name="adj2" fmla="val 9000000"/>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4. </a:t>
          </a:r>
        </a:p>
        <a:p>
          <a:pPr marL="0" lvl="0" indent="0" algn="ctr" defTabSz="711200">
            <a:lnSpc>
              <a:spcPct val="90000"/>
            </a:lnSpc>
            <a:spcBef>
              <a:spcPct val="0"/>
            </a:spcBef>
            <a:spcAft>
              <a:spcPct val="35000"/>
            </a:spcAft>
            <a:buNone/>
          </a:pPr>
          <a:r>
            <a:rPr lang="en-US" sz="1600" b="0" kern="1200" dirty="0"/>
            <a:t>Make Report Corrections</a:t>
          </a:r>
        </a:p>
      </dsp:txBody>
      <dsp:txXfrm>
        <a:off x="4214351" y="3300263"/>
        <a:ext cx="1097771" cy="848277"/>
      </dsp:txXfrm>
    </dsp:sp>
    <dsp:sp modelId="{DC95B218-72CA-4453-BA68-6D4E38E205E3}">
      <dsp:nvSpPr>
        <dsp:cNvPr id="0" name=""/>
        <dsp:cNvSpPr/>
      </dsp:nvSpPr>
      <dsp:spPr>
        <a:xfrm>
          <a:off x="3266276" y="381189"/>
          <a:ext cx="4191490" cy="4191490"/>
        </a:xfrm>
        <a:prstGeom prst="pie">
          <a:avLst>
            <a:gd name="adj1" fmla="val 9000000"/>
            <a:gd name="adj2" fmla="val 12600000"/>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5. </a:t>
          </a:r>
        </a:p>
        <a:p>
          <a:pPr marL="0" lvl="0" indent="0" algn="ctr" defTabSz="711200">
            <a:lnSpc>
              <a:spcPct val="90000"/>
            </a:lnSpc>
            <a:spcBef>
              <a:spcPct val="0"/>
            </a:spcBef>
            <a:spcAft>
              <a:spcPct val="35000"/>
            </a:spcAft>
            <a:buNone/>
          </a:pPr>
          <a:r>
            <a:rPr lang="en-US" sz="1600" b="0" kern="1200" dirty="0"/>
            <a:t>Analyze Program Impact</a:t>
          </a:r>
        </a:p>
      </dsp:txBody>
      <dsp:txXfrm>
        <a:off x="3465870" y="2077745"/>
        <a:ext cx="1147670" cy="823328"/>
      </dsp:txXfrm>
    </dsp:sp>
    <dsp:sp modelId="{E7B96338-E4F8-4BBB-A50D-727E1706FF4D}">
      <dsp:nvSpPr>
        <dsp:cNvPr id="0" name=""/>
        <dsp:cNvSpPr/>
      </dsp:nvSpPr>
      <dsp:spPr>
        <a:xfrm>
          <a:off x="3316174" y="294864"/>
          <a:ext cx="4191490" cy="4191490"/>
        </a:xfrm>
        <a:prstGeom prst="pie">
          <a:avLst>
            <a:gd name="adj1" fmla="val 12600000"/>
            <a:gd name="adj2" fmla="val 16200000"/>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6. </a:t>
          </a:r>
        </a:p>
        <a:p>
          <a:pPr marL="0" lvl="0" indent="0" algn="ctr" defTabSz="711200">
            <a:lnSpc>
              <a:spcPct val="90000"/>
            </a:lnSpc>
            <a:spcBef>
              <a:spcPct val="0"/>
            </a:spcBef>
            <a:spcAft>
              <a:spcPct val="35000"/>
            </a:spcAft>
            <a:buNone/>
          </a:pPr>
          <a:r>
            <a:rPr lang="en-US" sz="1600" b="0" kern="1200" dirty="0"/>
            <a:t>Make Program Adjustments</a:t>
          </a:r>
        </a:p>
      </dsp:txBody>
      <dsp:txXfrm>
        <a:off x="4214351" y="830277"/>
        <a:ext cx="1097771" cy="848277"/>
      </dsp:txXfrm>
    </dsp:sp>
    <dsp:sp modelId="{24856060-7B72-44D0-8BFB-C0E53E087EEB}">
      <dsp:nvSpPr>
        <dsp:cNvPr id="0" name=""/>
        <dsp:cNvSpPr/>
      </dsp:nvSpPr>
      <dsp:spPr>
        <a:xfrm>
          <a:off x="3156346" y="35391"/>
          <a:ext cx="4710437" cy="4710437"/>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CF1D29-4F45-4653-B968-C5F8558E4DE8}">
      <dsp:nvSpPr>
        <dsp:cNvPr id="0" name=""/>
        <dsp:cNvSpPr/>
      </dsp:nvSpPr>
      <dsp:spPr>
        <a:xfrm>
          <a:off x="3206244" y="121716"/>
          <a:ext cx="4710437" cy="4710437"/>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D712AE-AA47-414A-B03A-6258CEDEE445}">
      <dsp:nvSpPr>
        <dsp:cNvPr id="0" name=""/>
        <dsp:cNvSpPr/>
      </dsp:nvSpPr>
      <dsp:spPr>
        <a:xfrm>
          <a:off x="3156346" y="208041"/>
          <a:ext cx="4710437" cy="4710437"/>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EE0CC0-3319-4E01-B326-59C7A0DC61A6}">
      <dsp:nvSpPr>
        <dsp:cNvPr id="0" name=""/>
        <dsp:cNvSpPr/>
      </dsp:nvSpPr>
      <dsp:spPr>
        <a:xfrm>
          <a:off x="3056854" y="208041"/>
          <a:ext cx="4710437" cy="4710437"/>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F24E8A-CDC2-471B-A78B-544CEC8CCBFE}">
      <dsp:nvSpPr>
        <dsp:cNvPr id="0" name=""/>
        <dsp:cNvSpPr/>
      </dsp:nvSpPr>
      <dsp:spPr>
        <a:xfrm>
          <a:off x="3006955" y="121716"/>
          <a:ext cx="4710437" cy="4710437"/>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92C1FF-D169-4ED4-B8B1-A4BDEF651B2B}">
      <dsp:nvSpPr>
        <dsp:cNvPr id="0" name=""/>
        <dsp:cNvSpPr/>
      </dsp:nvSpPr>
      <dsp:spPr>
        <a:xfrm>
          <a:off x="3056854" y="35391"/>
          <a:ext cx="4710437" cy="4710437"/>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0904A3-5B8C-4C1E-98E2-183399408DBB}">
      <dsp:nvSpPr>
        <dsp:cNvPr id="0" name=""/>
        <dsp:cNvSpPr/>
      </dsp:nvSpPr>
      <dsp:spPr>
        <a:xfrm>
          <a:off x="92961" y="0"/>
          <a:ext cx="4454406" cy="4624556"/>
        </a:xfrm>
        <a:prstGeom prst="roundRect">
          <a:avLst>
            <a:gd name="adj" fmla="val 10000"/>
          </a:avLst>
        </a:prstGeom>
        <a:gradFill rotWithShape="0">
          <a:gsLst>
            <a:gs pos="0">
              <a:schemeClr val="accent1">
                <a:tint val="40000"/>
                <a:hueOff val="0"/>
                <a:satOff val="0"/>
                <a:lumOff val="0"/>
                <a:alphaOff val="0"/>
                <a:tint val="98000"/>
                <a:lumMod val="110000"/>
              </a:schemeClr>
            </a:gs>
            <a:gs pos="84000">
              <a:schemeClr val="accent1">
                <a:tint val="40000"/>
                <a:hueOff val="0"/>
                <a:satOff val="0"/>
                <a:lumOff val="0"/>
                <a:alphaOff val="0"/>
                <a:shade val="90000"/>
                <a:lumMod val="8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0" kern="1200" dirty="0"/>
            <a:t>Data Assessment:  </a:t>
          </a:r>
          <a:br>
            <a:rPr lang="en-US" sz="3600" b="0" kern="1200" dirty="0"/>
          </a:br>
          <a:r>
            <a:rPr lang="en-US" sz="3600" b="0" kern="1200" dirty="0"/>
            <a:t>Review and Correct</a:t>
          </a:r>
        </a:p>
      </dsp:txBody>
      <dsp:txXfrm>
        <a:off x="92961" y="0"/>
        <a:ext cx="4454406" cy="1387366"/>
      </dsp:txXfrm>
    </dsp:sp>
    <dsp:sp modelId="{47156BA0-B2B0-4A4B-8559-3F4808D2A62D}">
      <dsp:nvSpPr>
        <dsp:cNvPr id="0" name=""/>
        <dsp:cNvSpPr/>
      </dsp:nvSpPr>
      <dsp:spPr>
        <a:xfrm>
          <a:off x="450071" y="1388721"/>
          <a:ext cx="3563525" cy="1394366"/>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Understand how to interpret outcomes</a:t>
          </a:r>
        </a:p>
      </dsp:txBody>
      <dsp:txXfrm>
        <a:off x="490911" y="1429561"/>
        <a:ext cx="3481845" cy="1312686"/>
      </dsp:txXfrm>
    </dsp:sp>
    <dsp:sp modelId="{8DCC7E96-0468-4F8D-BA92-3FA73566546F}">
      <dsp:nvSpPr>
        <dsp:cNvPr id="0" name=""/>
        <dsp:cNvSpPr/>
      </dsp:nvSpPr>
      <dsp:spPr>
        <a:xfrm>
          <a:off x="450071" y="2997606"/>
          <a:ext cx="3563525" cy="1394366"/>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Know which data from your data file generate outcomes</a:t>
          </a:r>
        </a:p>
      </dsp:txBody>
      <dsp:txXfrm>
        <a:off x="490911" y="3038446"/>
        <a:ext cx="3481845" cy="1312686"/>
      </dsp:txXfrm>
    </dsp:sp>
    <dsp:sp modelId="{5DE1F0FD-C148-42B0-8144-CBCF054B778F}">
      <dsp:nvSpPr>
        <dsp:cNvPr id="0" name=""/>
        <dsp:cNvSpPr/>
      </dsp:nvSpPr>
      <dsp:spPr>
        <a:xfrm>
          <a:off x="4797748" y="0"/>
          <a:ext cx="4454406" cy="4624556"/>
        </a:xfrm>
        <a:prstGeom prst="roundRect">
          <a:avLst>
            <a:gd name="adj" fmla="val 10000"/>
          </a:avLst>
        </a:prstGeom>
        <a:gradFill rotWithShape="0">
          <a:gsLst>
            <a:gs pos="0">
              <a:schemeClr val="accent1">
                <a:tint val="40000"/>
                <a:hueOff val="0"/>
                <a:satOff val="0"/>
                <a:lumOff val="0"/>
                <a:alphaOff val="0"/>
                <a:tint val="98000"/>
                <a:lumMod val="110000"/>
              </a:schemeClr>
            </a:gs>
            <a:gs pos="84000">
              <a:schemeClr val="accent1">
                <a:tint val="40000"/>
                <a:hueOff val="0"/>
                <a:satOff val="0"/>
                <a:lumOff val="0"/>
                <a:alphaOff val="0"/>
                <a:shade val="90000"/>
                <a:lumMod val="8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Program Assessment: Analyze</a:t>
          </a:r>
          <a:r>
            <a:rPr lang="en-US" sz="3600" kern="1200" baseline="0" dirty="0"/>
            <a:t> and Adjust</a:t>
          </a:r>
          <a:endParaRPr lang="en-US" sz="3600" kern="1200" dirty="0"/>
        </a:p>
      </dsp:txBody>
      <dsp:txXfrm>
        <a:off x="4797748" y="0"/>
        <a:ext cx="4454406" cy="1387366"/>
      </dsp:txXfrm>
    </dsp:sp>
    <dsp:sp modelId="{6D5DC22D-EA72-43CF-8745-471914E8281D}">
      <dsp:nvSpPr>
        <dsp:cNvPr id="0" name=""/>
        <dsp:cNvSpPr/>
      </dsp:nvSpPr>
      <dsp:spPr>
        <a:xfrm>
          <a:off x="5238558" y="1387761"/>
          <a:ext cx="3563525" cy="908540"/>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Memorize targets</a:t>
          </a:r>
        </a:p>
      </dsp:txBody>
      <dsp:txXfrm>
        <a:off x="5265168" y="1414371"/>
        <a:ext cx="3510305" cy="855320"/>
      </dsp:txXfrm>
    </dsp:sp>
    <dsp:sp modelId="{A1920740-AC56-4154-BFC3-07C0ED4D1169}">
      <dsp:nvSpPr>
        <dsp:cNvPr id="0" name=""/>
        <dsp:cNvSpPr/>
      </dsp:nvSpPr>
      <dsp:spPr>
        <a:xfrm>
          <a:off x="5238558" y="2436077"/>
          <a:ext cx="3563525" cy="908540"/>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Build target progress review into meetings</a:t>
          </a:r>
        </a:p>
      </dsp:txBody>
      <dsp:txXfrm>
        <a:off x="5265168" y="2462687"/>
        <a:ext cx="3510305" cy="855320"/>
      </dsp:txXfrm>
    </dsp:sp>
    <dsp:sp modelId="{B87BDA5E-2324-4D0D-BCAB-358869DF8868}">
      <dsp:nvSpPr>
        <dsp:cNvPr id="0" name=""/>
        <dsp:cNvSpPr/>
      </dsp:nvSpPr>
      <dsp:spPr>
        <a:xfrm>
          <a:off x="5238558" y="3484392"/>
          <a:ext cx="3563525" cy="908540"/>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Compare gaps in achievement with participant lifecycle stages</a:t>
          </a:r>
        </a:p>
      </dsp:txBody>
      <dsp:txXfrm>
        <a:off x="5265168" y="3511002"/>
        <a:ext cx="3510305" cy="8553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D24278-1A9B-43D7-B0E9-CF340C8F107B}">
      <dsp:nvSpPr>
        <dsp:cNvPr id="0" name=""/>
        <dsp:cNvSpPr/>
      </dsp:nvSpPr>
      <dsp:spPr>
        <a:xfrm>
          <a:off x="0" y="1763"/>
          <a:ext cx="6975732" cy="725820"/>
        </a:xfrm>
        <a:prstGeom prst="roundRect">
          <a:avLst/>
        </a:prstGeom>
        <a:solidFill>
          <a:srgbClr val="38905C"/>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defRPr b="1"/>
          </a:pPr>
          <a:r>
            <a:rPr lang="en-US" sz="1600" b="1" kern="1200" dirty="0"/>
            <a:t>G1. Entered Unsubsidized Employment</a:t>
          </a:r>
        </a:p>
      </dsp:txBody>
      <dsp:txXfrm>
        <a:off x="35432" y="37195"/>
        <a:ext cx="6904868" cy="654956"/>
      </dsp:txXfrm>
    </dsp:sp>
    <dsp:sp modelId="{E9E6EAD6-1A62-40F7-B672-8F2DAF134A15}">
      <dsp:nvSpPr>
        <dsp:cNvPr id="0" name=""/>
        <dsp:cNvSpPr/>
      </dsp:nvSpPr>
      <dsp:spPr>
        <a:xfrm>
          <a:off x="0" y="727583"/>
          <a:ext cx="6975732" cy="1221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479"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b="1" kern="1200" dirty="0"/>
            <a:t>PIRL 400 </a:t>
          </a:r>
          <a:r>
            <a:rPr lang="en-US" sz="1600" kern="1200" dirty="0"/>
            <a:t>Employment Status at Entry = 0</a:t>
          </a:r>
          <a:endParaRPr lang="en-US" sz="1600" b="1" kern="1200" dirty="0"/>
        </a:p>
        <a:p>
          <a:pPr marL="171450" lvl="1" indent="-171450" algn="l" defTabSz="711200">
            <a:lnSpc>
              <a:spcPct val="90000"/>
            </a:lnSpc>
            <a:spcBef>
              <a:spcPct val="0"/>
            </a:spcBef>
            <a:spcAft>
              <a:spcPct val="20000"/>
            </a:spcAft>
            <a:buChar char="•"/>
          </a:pPr>
          <a:r>
            <a:rPr lang="en-US" sz="1600" b="1" kern="1200" dirty="0"/>
            <a:t>PIRL 2101 </a:t>
          </a:r>
          <a:r>
            <a:rPr lang="en-US" sz="1600" b="0" kern="1200" dirty="0"/>
            <a:t>Underemployed Worker = 1</a:t>
          </a:r>
        </a:p>
        <a:p>
          <a:pPr marL="171450" lvl="1" indent="-171450" algn="l" defTabSz="711200">
            <a:lnSpc>
              <a:spcPct val="90000"/>
            </a:lnSpc>
            <a:spcBef>
              <a:spcPct val="0"/>
            </a:spcBef>
            <a:spcAft>
              <a:spcPct val="20000"/>
            </a:spcAft>
            <a:buChar char="•"/>
          </a:pPr>
          <a:r>
            <a:rPr lang="en-US" sz="1600" b="1" kern="1200" dirty="0"/>
            <a:t>PIRL 1813 </a:t>
          </a:r>
          <a:r>
            <a:rPr lang="en-US" sz="1600" b="0" kern="1200" dirty="0"/>
            <a:t>Date Completed, During Program Participation, an Education or Training Program Leading to a Recognized Postsecondary Credential or Employment</a:t>
          </a:r>
        </a:p>
      </dsp:txBody>
      <dsp:txXfrm>
        <a:off x="0" y="727583"/>
        <a:ext cx="6975732" cy="1221299"/>
      </dsp:txXfrm>
    </dsp:sp>
    <dsp:sp modelId="{96EF395D-7340-4A00-8207-E042D4CCF7C3}">
      <dsp:nvSpPr>
        <dsp:cNvPr id="0" name=""/>
        <dsp:cNvSpPr/>
      </dsp:nvSpPr>
      <dsp:spPr>
        <a:xfrm>
          <a:off x="0" y="1948883"/>
          <a:ext cx="6975732" cy="654525"/>
        </a:xfrm>
        <a:prstGeom prst="roundRect">
          <a:avLst/>
        </a:prstGeom>
        <a:solidFill>
          <a:srgbClr val="38905C"/>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defRPr b="1"/>
          </a:pPr>
          <a:r>
            <a:rPr lang="en-US" sz="1600" kern="1200" dirty="0"/>
            <a:t>G3. Incumbent Workers that Advanced into New Positions Within Three Quarters After Completing an Education/Job Training Program</a:t>
          </a:r>
        </a:p>
      </dsp:txBody>
      <dsp:txXfrm>
        <a:off x="31951" y="1980834"/>
        <a:ext cx="6911830" cy="590623"/>
      </dsp:txXfrm>
    </dsp:sp>
    <dsp:sp modelId="{EB66C7C8-DA68-4D5B-9D4B-E480836BB8A1}">
      <dsp:nvSpPr>
        <dsp:cNvPr id="0" name=""/>
        <dsp:cNvSpPr/>
      </dsp:nvSpPr>
      <dsp:spPr>
        <a:xfrm>
          <a:off x="0" y="2603409"/>
          <a:ext cx="6975732" cy="3419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479" tIns="22860" rIns="128016" bIns="22860" numCol="1" spcCol="1270" anchor="t" anchorCtr="0">
          <a:noAutofit/>
        </a:bodyPr>
        <a:lstStyle/>
        <a:p>
          <a:pPr marL="171450" lvl="1" indent="-171450" algn="l" defTabSz="800100">
            <a:lnSpc>
              <a:spcPct val="90000"/>
            </a:lnSpc>
            <a:spcBef>
              <a:spcPct val="0"/>
            </a:spcBef>
            <a:spcAft>
              <a:spcPct val="20000"/>
            </a:spcAft>
            <a:buChar char="•"/>
            <a:defRPr b="1"/>
          </a:pPr>
          <a:r>
            <a:rPr lang="en-US" sz="1800" kern="1200" dirty="0"/>
            <a:t>PIRL 907 </a:t>
          </a:r>
          <a:r>
            <a:rPr lang="en-US" sz="1800" b="0" kern="1200" dirty="0"/>
            <a:t>Recipient of Incumbent Worker Training = 4</a:t>
          </a:r>
        </a:p>
        <a:p>
          <a:pPr marL="171450" lvl="1" indent="-171450" algn="l" defTabSz="800100">
            <a:lnSpc>
              <a:spcPct val="90000"/>
            </a:lnSpc>
            <a:spcBef>
              <a:spcPct val="0"/>
            </a:spcBef>
            <a:spcAft>
              <a:spcPct val="20000"/>
            </a:spcAft>
            <a:buChar char="•"/>
            <a:defRPr b="1"/>
          </a:pPr>
          <a:r>
            <a:rPr lang="en-US" sz="1800" kern="1200" dirty="0"/>
            <a:t>PIRL 1813 </a:t>
          </a:r>
          <a:r>
            <a:rPr lang="en-US" sz="1800" b="0" kern="1200" dirty="0"/>
            <a:t>Date Completed, During Program Participation, an Education or Training Program Leading to a Recognized Postsecondary Credential or Employment</a:t>
          </a:r>
        </a:p>
        <a:p>
          <a:pPr marL="171450" lvl="1" indent="-171450" algn="l" defTabSz="800100">
            <a:lnSpc>
              <a:spcPct val="90000"/>
            </a:lnSpc>
            <a:spcBef>
              <a:spcPct val="0"/>
            </a:spcBef>
            <a:spcAft>
              <a:spcPct val="20000"/>
            </a:spcAft>
            <a:buChar char="•"/>
            <a:defRPr b="1"/>
          </a:pPr>
          <a:r>
            <a:rPr lang="en-US" sz="1800" kern="1200" dirty="0"/>
            <a:t>PIRL 2120 </a:t>
          </a:r>
          <a:r>
            <a:rPr lang="en-US" sz="1800" b="0" kern="1200" dirty="0"/>
            <a:t>Incumbent Workers Advanced into a New Position with Current or New Employer in the 1st Quarter After Program Completion or</a:t>
          </a:r>
        </a:p>
        <a:p>
          <a:pPr marL="171450" lvl="1" indent="-171450" algn="l" defTabSz="800100">
            <a:lnSpc>
              <a:spcPct val="90000"/>
            </a:lnSpc>
            <a:spcBef>
              <a:spcPct val="0"/>
            </a:spcBef>
            <a:spcAft>
              <a:spcPct val="20000"/>
            </a:spcAft>
            <a:buChar char="•"/>
            <a:defRPr b="1"/>
          </a:pPr>
          <a:r>
            <a:rPr lang="en-US" sz="1800" kern="1200" dirty="0"/>
            <a:t>PIRL 2122 </a:t>
          </a:r>
          <a:r>
            <a:rPr lang="en-US" sz="1800" b="0" kern="1200" dirty="0"/>
            <a:t>Incumbent Workers Advanced into a New Position with Current or New Employer in the 2nd Quarter After Program Completion or</a:t>
          </a:r>
        </a:p>
        <a:p>
          <a:pPr marL="171450" lvl="1" indent="-171450" algn="l" defTabSz="800100">
            <a:lnSpc>
              <a:spcPct val="90000"/>
            </a:lnSpc>
            <a:spcBef>
              <a:spcPct val="0"/>
            </a:spcBef>
            <a:spcAft>
              <a:spcPct val="20000"/>
            </a:spcAft>
            <a:buChar char="•"/>
            <a:defRPr b="1"/>
          </a:pPr>
          <a:r>
            <a:rPr lang="en-US" sz="1800" kern="1200" dirty="0"/>
            <a:t>PIRL 2124 </a:t>
          </a:r>
          <a:r>
            <a:rPr lang="en-US" sz="1800" b="0" kern="1200" dirty="0"/>
            <a:t>Incumbent Workers Advanced into a New Position with Current or New Employer in the 3rd Quarter After Program Completion </a:t>
          </a:r>
          <a:r>
            <a:rPr lang="en-US" sz="1800" b="1" kern="1200" dirty="0"/>
            <a:t>(one of PIRL 2120/2122/2124 must = 1)</a:t>
          </a:r>
        </a:p>
      </dsp:txBody>
      <dsp:txXfrm>
        <a:off x="0" y="2603409"/>
        <a:ext cx="6975732" cy="34196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A4BEDD-F47E-42AD-B757-5A03B2C8D2B0}">
      <dsp:nvSpPr>
        <dsp:cNvPr id="0" name=""/>
        <dsp:cNvSpPr/>
      </dsp:nvSpPr>
      <dsp:spPr>
        <a:xfrm>
          <a:off x="5257" y="1292066"/>
          <a:ext cx="1571386" cy="94283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Scorecard</a:t>
          </a:r>
        </a:p>
      </dsp:txBody>
      <dsp:txXfrm>
        <a:off x="32872" y="1319681"/>
        <a:ext cx="1516156" cy="887601"/>
      </dsp:txXfrm>
    </dsp:sp>
    <dsp:sp modelId="{4F15C62D-530D-4CEC-8E08-87F2E8A08F54}">
      <dsp:nvSpPr>
        <dsp:cNvPr id="0" name=""/>
        <dsp:cNvSpPr/>
      </dsp:nvSpPr>
      <dsp:spPr>
        <a:xfrm>
          <a:off x="1733782" y="1568630"/>
          <a:ext cx="333133" cy="38970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733782" y="1646571"/>
        <a:ext cx="233193" cy="233821"/>
      </dsp:txXfrm>
    </dsp:sp>
    <dsp:sp modelId="{01ACFC9D-D251-49B7-9F13-F7D8FD3A97A4}">
      <dsp:nvSpPr>
        <dsp:cNvPr id="0" name=""/>
        <dsp:cNvSpPr/>
      </dsp:nvSpPr>
      <dsp:spPr>
        <a:xfrm>
          <a:off x="2205198" y="1292066"/>
          <a:ext cx="1571386" cy="94283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QPR</a:t>
          </a:r>
        </a:p>
      </dsp:txBody>
      <dsp:txXfrm>
        <a:off x="2232813" y="1319681"/>
        <a:ext cx="1516156" cy="887601"/>
      </dsp:txXfrm>
    </dsp:sp>
    <dsp:sp modelId="{B3AFF6AE-0B57-4CFA-A431-740ED51F8B57}">
      <dsp:nvSpPr>
        <dsp:cNvPr id="0" name=""/>
        <dsp:cNvSpPr/>
      </dsp:nvSpPr>
      <dsp:spPr>
        <a:xfrm>
          <a:off x="3933723" y="1568630"/>
          <a:ext cx="333133" cy="38970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933723" y="1646571"/>
        <a:ext cx="233193" cy="233821"/>
      </dsp:txXfrm>
    </dsp:sp>
    <dsp:sp modelId="{D3B1D898-43A5-4681-9E48-23F6683DAF21}">
      <dsp:nvSpPr>
        <dsp:cNvPr id="0" name=""/>
        <dsp:cNvSpPr/>
      </dsp:nvSpPr>
      <dsp:spPr>
        <a:xfrm>
          <a:off x="4405139" y="1292066"/>
          <a:ext cx="1571386" cy="94283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PIRL</a:t>
          </a:r>
        </a:p>
      </dsp:txBody>
      <dsp:txXfrm>
        <a:off x="4432754" y="1319681"/>
        <a:ext cx="1516156" cy="8876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B5A94-0FC6-483B-BAD1-0DA7FC84C4E6}">
      <dsp:nvSpPr>
        <dsp:cNvPr id="0" name=""/>
        <dsp:cNvSpPr/>
      </dsp:nvSpPr>
      <dsp:spPr>
        <a:xfrm>
          <a:off x="3415972" y="294864"/>
          <a:ext cx="4191490" cy="4191490"/>
        </a:xfrm>
        <a:prstGeom prst="pie">
          <a:avLst>
            <a:gd name="adj1" fmla="val 16200000"/>
            <a:gd name="adj2" fmla="val 19800000"/>
          </a:avLst>
        </a:prstGeom>
        <a:solidFill>
          <a:srgbClr val="38905C"/>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kern="1200" dirty="0"/>
            <a:t>2. </a:t>
          </a:r>
        </a:p>
        <a:p>
          <a:pPr marL="0" lvl="0" indent="0" algn="ctr" defTabSz="666750">
            <a:lnSpc>
              <a:spcPct val="90000"/>
            </a:lnSpc>
            <a:spcBef>
              <a:spcPct val="0"/>
            </a:spcBef>
            <a:spcAft>
              <a:spcPct val="35000"/>
            </a:spcAft>
            <a:buNone/>
          </a:pPr>
          <a:r>
            <a:rPr lang="en-US" sz="1500" b="0" kern="1200" dirty="0"/>
            <a:t>Report Participant Activity</a:t>
          </a:r>
        </a:p>
      </dsp:txBody>
      <dsp:txXfrm>
        <a:off x="5611515" y="830277"/>
        <a:ext cx="1097771" cy="848277"/>
      </dsp:txXfrm>
    </dsp:sp>
    <dsp:sp modelId="{1A3123C3-FB62-45FE-A9FF-8D68B4DDF836}">
      <dsp:nvSpPr>
        <dsp:cNvPr id="0" name=""/>
        <dsp:cNvSpPr/>
      </dsp:nvSpPr>
      <dsp:spPr>
        <a:xfrm>
          <a:off x="3465870" y="381189"/>
          <a:ext cx="4191490" cy="4191490"/>
        </a:xfrm>
        <a:prstGeom prst="pie">
          <a:avLst>
            <a:gd name="adj1" fmla="val 19800000"/>
            <a:gd name="adj2" fmla="val 18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3. </a:t>
          </a:r>
        </a:p>
        <a:p>
          <a:pPr marL="0" lvl="0" indent="0" algn="ctr" defTabSz="711200">
            <a:lnSpc>
              <a:spcPct val="90000"/>
            </a:lnSpc>
            <a:spcBef>
              <a:spcPct val="0"/>
            </a:spcBef>
            <a:spcAft>
              <a:spcPct val="35000"/>
            </a:spcAft>
            <a:buNone/>
          </a:pPr>
          <a:r>
            <a:rPr lang="en-US" sz="1600" b="0" kern="1200" dirty="0"/>
            <a:t>Review Report Output</a:t>
          </a:r>
        </a:p>
      </dsp:txBody>
      <dsp:txXfrm>
        <a:off x="6310096" y="2077745"/>
        <a:ext cx="1147670" cy="823328"/>
      </dsp:txXfrm>
    </dsp:sp>
    <dsp:sp modelId="{81529C4E-9BA6-47D2-A082-76577453EAE3}">
      <dsp:nvSpPr>
        <dsp:cNvPr id="0" name=""/>
        <dsp:cNvSpPr/>
      </dsp:nvSpPr>
      <dsp:spPr>
        <a:xfrm>
          <a:off x="3415972" y="467514"/>
          <a:ext cx="4191490" cy="4191490"/>
        </a:xfrm>
        <a:prstGeom prst="pie">
          <a:avLst>
            <a:gd name="adj1" fmla="val 1800000"/>
            <a:gd name="adj2" fmla="val 54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4. </a:t>
          </a:r>
        </a:p>
        <a:p>
          <a:pPr marL="0" lvl="0" indent="0" algn="ctr" defTabSz="711200">
            <a:lnSpc>
              <a:spcPct val="90000"/>
            </a:lnSpc>
            <a:spcBef>
              <a:spcPct val="0"/>
            </a:spcBef>
            <a:spcAft>
              <a:spcPct val="35000"/>
            </a:spcAft>
            <a:buNone/>
          </a:pPr>
          <a:r>
            <a:rPr lang="en-US" sz="1600" b="0" kern="1200" dirty="0"/>
            <a:t>Make Report Corrections</a:t>
          </a:r>
        </a:p>
      </dsp:txBody>
      <dsp:txXfrm>
        <a:off x="5611515" y="3300263"/>
        <a:ext cx="1097771" cy="848277"/>
      </dsp:txXfrm>
    </dsp:sp>
    <dsp:sp modelId="{0E2CB548-E693-467A-9656-6DAD9B716CE9}">
      <dsp:nvSpPr>
        <dsp:cNvPr id="0" name=""/>
        <dsp:cNvSpPr/>
      </dsp:nvSpPr>
      <dsp:spPr>
        <a:xfrm>
          <a:off x="3316174" y="467514"/>
          <a:ext cx="4191490" cy="4191490"/>
        </a:xfrm>
        <a:prstGeom prst="pie">
          <a:avLst>
            <a:gd name="adj1" fmla="val 5400000"/>
            <a:gd name="adj2" fmla="val 9000000"/>
          </a:avLst>
        </a:prstGeom>
        <a:solidFill>
          <a:srgbClr val="7030A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5. </a:t>
          </a:r>
        </a:p>
        <a:p>
          <a:pPr marL="0" lvl="0" indent="0" algn="ctr" defTabSz="711200">
            <a:lnSpc>
              <a:spcPct val="90000"/>
            </a:lnSpc>
            <a:spcBef>
              <a:spcPct val="0"/>
            </a:spcBef>
            <a:spcAft>
              <a:spcPct val="35000"/>
            </a:spcAft>
            <a:buNone/>
          </a:pPr>
          <a:r>
            <a:rPr lang="en-US" sz="1600" b="0" kern="1200" dirty="0"/>
            <a:t>Analyze Program Impact</a:t>
          </a:r>
        </a:p>
      </dsp:txBody>
      <dsp:txXfrm>
        <a:off x="4214351" y="3300263"/>
        <a:ext cx="1097771" cy="848277"/>
      </dsp:txXfrm>
    </dsp:sp>
    <dsp:sp modelId="{DC95B218-72CA-4453-BA68-6D4E38E205E3}">
      <dsp:nvSpPr>
        <dsp:cNvPr id="0" name=""/>
        <dsp:cNvSpPr/>
      </dsp:nvSpPr>
      <dsp:spPr>
        <a:xfrm>
          <a:off x="3266276" y="381189"/>
          <a:ext cx="4191490" cy="4191490"/>
        </a:xfrm>
        <a:prstGeom prst="pie">
          <a:avLst>
            <a:gd name="adj1" fmla="val 9000000"/>
            <a:gd name="adj2" fmla="val 12600000"/>
          </a:avLst>
        </a:prstGeom>
        <a:solidFill>
          <a:srgbClr val="7030A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6. </a:t>
          </a:r>
        </a:p>
        <a:p>
          <a:pPr marL="0" lvl="0" indent="0" algn="ctr" defTabSz="711200">
            <a:lnSpc>
              <a:spcPct val="90000"/>
            </a:lnSpc>
            <a:spcBef>
              <a:spcPct val="0"/>
            </a:spcBef>
            <a:spcAft>
              <a:spcPct val="35000"/>
            </a:spcAft>
            <a:buNone/>
          </a:pPr>
          <a:r>
            <a:rPr lang="en-US" sz="1600" b="0" kern="1200" dirty="0"/>
            <a:t>Make Program Adjustments</a:t>
          </a:r>
        </a:p>
      </dsp:txBody>
      <dsp:txXfrm>
        <a:off x="3465870" y="2077745"/>
        <a:ext cx="1147670" cy="823328"/>
      </dsp:txXfrm>
    </dsp:sp>
    <dsp:sp modelId="{E7B96338-E4F8-4BBB-A50D-727E1706FF4D}">
      <dsp:nvSpPr>
        <dsp:cNvPr id="0" name=""/>
        <dsp:cNvSpPr/>
      </dsp:nvSpPr>
      <dsp:spPr>
        <a:xfrm>
          <a:off x="3316174" y="294864"/>
          <a:ext cx="4191490" cy="4191490"/>
        </a:xfrm>
        <a:prstGeom prst="pie">
          <a:avLst>
            <a:gd name="adj1" fmla="val 12600000"/>
            <a:gd name="adj2" fmla="val 16200000"/>
          </a:avLst>
        </a:prstGeom>
        <a:solidFill>
          <a:srgbClr val="38905C"/>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1. </a:t>
          </a:r>
        </a:p>
        <a:p>
          <a:pPr marL="0" lvl="0" indent="0" algn="ctr" defTabSz="711200">
            <a:lnSpc>
              <a:spcPct val="90000"/>
            </a:lnSpc>
            <a:spcBef>
              <a:spcPct val="0"/>
            </a:spcBef>
            <a:spcAft>
              <a:spcPct val="35000"/>
            </a:spcAft>
            <a:buNone/>
          </a:pPr>
          <a:r>
            <a:rPr lang="en-US" sz="1500" b="0" kern="1200" dirty="0"/>
            <a:t>Collect/ Track Info on Participant Activity</a:t>
          </a:r>
        </a:p>
      </dsp:txBody>
      <dsp:txXfrm>
        <a:off x="4214351" y="830277"/>
        <a:ext cx="1097771" cy="848277"/>
      </dsp:txXfrm>
    </dsp:sp>
    <dsp:sp modelId="{24856060-7B72-44D0-8BFB-C0E53E087EEB}">
      <dsp:nvSpPr>
        <dsp:cNvPr id="0" name=""/>
        <dsp:cNvSpPr/>
      </dsp:nvSpPr>
      <dsp:spPr>
        <a:xfrm>
          <a:off x="3156346" y="35391"/>
          <a:ext cx="4710437" cy="4710437"/>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CF1D29-4F45-4653-B968-C5F8558E4DE8}">
      <dsp:nvSpPr>
        <dsp:cNvPr id="0" name=""/>
        <dsp:cNvSpPr/>
      </dsp:nvSpPr>
      <dsp:spPr>
        <a:xfrm>
          <a:off x="3206244" y="121716"/>
          <a:ext cx="4710437" cy="4710437"/>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D712AE-AA47-414A-B03A-6258CEDEE445}">
      <dsp:nvSpPr>
        <dsp:cNvPr id="0" name=""/>
        <dsp:cNvSpPr/>
      </dsp:nvSpPr>
      <dsp:spPr>
        <a:xfrm>
          <a:off x="3156346" y="208041"/>
          <a:ext cx="4710437" cy="4710437"/>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EE0CC0-3319-4E01-B326-59C7A0DC61A6}">
      <dsp:nvSpPr>
        <dsp:cNvPr id="0" name=""/>
        <dsp:cNvSpPr/>
      </dsp:nvSpPr>
      <dsp:spPr>
        <a:xfrm>
          <a:off x="3056854" y="208041"/>
          <a:ext cx="4710437" cy="4710437"/>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F24E8A-CDC2-471B-A78B-544CEC8CCBFE}">
      <dsp:nvSpPr>
        <dsp:cNvPr id="0" name=""/>
        <dsp:cNvSpPr/>
      </dsp:nvSpPr>
      <dsp:spPr>
        <a:xfrm>
          <a:off x="3006955" y="121716"/>
          <a:ext cx="4710437" cy="4710437"/>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92C1FF-D169-4ED4-B8B1-A4BDEF651B2B}">
      <dsp:nvSpPr>
        <dsp:cNvPr id="0" name=""/>
        <dsp:cNvSpPr/>
      </dsp:nvSpPr>
      <dsp:spPr>
        <a:xfrm>
          <a:off x="3056854" y="35391"/>
          <a:ext cx="4710437" cy="4710437"/>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9/13/2024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2181307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a:t>
            </a:fld>
            <a:endParaRPr lang="en-US"/>
          </a:p>
        </p:txBody>
      </p:sp>
    </p:spTree>
    <p:extLst>
      <p:ext uri="{BB962C8B-B14F-4D97-AF65-F5344CB8AC3E}">
        <p14:creationId xmlns:p14="http://schemas.microsoft.com/office/powerpoint/2010/main" val="1418935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1236065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48188" y="4473892"/>
            <a:ext cx="6771020" cy="3660458"/>
          </a:xfrm>
        </p:spPr>
        <p:txBody>
          <a:bodyPr/>
          <a:lstStyle/>
          <a:p>
            <a:pPr>
              <a:lnSpc>
                <a:spcPct val="115000"/>
              </a:lnSpc>
            </a:pPr>
            <a:endParaRPr lang="en-US" sz="1800" dirty="0">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193746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86451B-6F40-497F-9A11-EC811A0C8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137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17</a:t>
            </a:fld>
            <a:endParaRPr lang="en-US"/>
          </a:p>
        </p:txBody>
      </p:sp>
    </p:spTree>
    <p:extLst>
      <p:ext uri="{BB962C8B-B14F-4D97-AF65-F5344CB8AC3E}">
        <p14:creationId xmlns:p14="http://schemas.microsoft.com/office/powerpoint/2010/main" val="1602607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21</a:t>
            </a:fld>
            <a:endParaRPr lang="en-US"/>
          </a:p>
        </p:txBody>
      </p:sp>
    </p:spTree>
    <p:extLst>
      <p:ext uri="{BB962C8B-B14F-4D97-AF65-F5344CB8AC3E}">
        <p14:creationId xmlns:p14="http://schemas.microsoft.com/office/powerpoint/2010/main" val="3488575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22</a:t>
            </a:fld>
            <a:endParaRPr lang="en-US"/>
          </a:p>
        </p:txBody>
      </p:sp>
    </p:spTree>
    <p:extLst>
      <p:ext uri="{BB962C8B-B14F-4D97-AF65-F5344CB8AC3E}">
        <p14:creationId xmlns:p14="http://schemas.microsoft.com/office/powerpoint/2010/main" val="1608518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23</a:t>
            </a:fld>
            <a:endParaRPr lang="en-US"/>
          </a:p>
        </p:txBody>
      </p:sp>
    </p:spTree>
    <p:extLst>
      <p:ext uri="{BB962C8B-B14F-4D97-AF65-F5344CB8AC3E}">
        <p14:creationId xmlns:p14="http://schemas.microsoft.com/office/powerpoint/2010/main" val="1123116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24</a:t>
            </a:fld>
            <a:endParaRPr lang="en-US"/>
          </a:p>
        </p:txBody>
      </p:sp>
    </p:spTree>
    <p:extLst>
      <p:ext uri="{BB962C8B-B14F-4D97-AF65-F5344CB8AC3E}">
        <p14:creationId xmlns:p14="http://schemas.microsoft.com/office/powerpoint/2010/main" val="1711367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25</a:t>
            </a:fld>
            <a:endParaRPr lang="en-US"/>
          </a:p>
        </p:txBody>
      </p:sp>
    </p:spTree>
    <p:extLst>
      <p:ext uri="{BB962C8B-B14F-4D97-AF65-F5344CB8AC3E}">
        <p14:creationId xmlns:p14="http://schemas.microsoft.com/office/powerpoint/2010/main" val="3555185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26</a:t>
            </a:fld>
            <a:endParaRPr lang="en-US"/>
          </a:p>
        </p:txBody>
      </p:sp>
    </p:spTree>
    <p:extLst>
      <p:ext uri="{BB962C8B-B14F-4D97-AF65-F5344CB8AC3E}">
        <p14:creationId xmlns:p14="http://schemas.microsoft.com/office/powerpoint/2010/main" val="3445328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29</a:t>
            </a:fld>
            <a:endParaRPr lang="en-US"/>
          </a:p>
        </p:txBody>
      </p:sp>
    </p:spTree>
    <p:extLst>
      <p:ext uri="{BB962C8B-B14F-4D97-AF65-F5344CB8AC3E}">
        <p14:creationId xmlns:p14="http://schemas.microsoft.com/office/powerpoint/2010/main" val="2189281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30</a:t>
            </a:fld>
            <a:endParaRPr lang="en-US"/>
          </a:p>
        </p:txBody>
      </p:sp>
    </p:spTree>
    <p:extLst>
      <p:ext uri="{BB962C8B-B14F-4D97-AF65-F5344CB8AC3E}">
        <p14:creationId xmlns:p14="http://schemas.microsoft.com/office/powerpoint/2010/main" val="798894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8499E-02EE-32F7-0C0C-95698A6CE1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87468-AA72-BEAF-B0CF-A200783490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3912B5-B512-ED94-02C4-160AF89C67BC}"/>
              </a:ext>
            </a:extLst>
          </p:cNvPr>
          <p:cNvSpPr>
            <a:spLocks noGrp="1"/>
          </p:cNvSpPr>
          <p:nvPr>
            <p:ph type="body" idx="1"/>
          </p:nvPr>
        </p:nvSpPr>
        <p:spPr>
          <a:xfrm>
            <a:off x="701040" y="4473892"/>
            <a:ext cx="5608320" cy="3881531"/>
          </a:xfrm>
        </p:spPr>
        <p:txBody>
          <a:bodyPr/>
          <a:lstStyle/>
          <a:p>
            <a:endParaRPr lang="en-US" dirty="0"/>
          </a:p>
        </p:txBody>
      </p:sp>
      <p:sp>
        <p:nvSpPr>
          <p:cNvPr id="4" name="Slide Number Placeholder 3">
            <a:extLst>
              <a:ext uri="{FF2B5EF4-FFF2-40B4-BE49-F238E27FC236}">
                <a16:creationId xmlns:a16="http://schemas.microsoft.com/office/drawing/2014/main" id="{09349508-9A5F-F4EA-6060-63DFD2761DD3}"/>
              </a:ext>
            </a:extLst>
          </p:cNvPr>
          <p:cNvSpPr>
            <a:spLocks noGrp="1"/>
          </p:cNvSpPr>
          <p:nvPr>
            <p:ph type="sldNum" sz="quarter" idx="5"/>
          </p:nvPr>
        </p:nvSpPr>
        <p:spPr/>
        <p:txBody>
          <a:bodyPr/>
          <a:lstStyle/>
          <a:p>
            <a:pPr defTabSz="465887">
              <a:defRPr/>
            </a:pPr>
            <a:fld id="{9B342BB8-3F7E-4150-BE07-912221E53E6C}" type="slidenum">
              <a:rPr lang="en-US">
                <a:solidFill>
                  <a:prstClr val="black"/>
                </a:solidFill>
                <a:latin typeface="Calibri" panose="020F0502020204030204"/>
              </a:rPr>
              <a:pPr defTabSz="465887">
                <a:defRPr/>
              </a:pPr>
              <a:t>31</a:t>
            </a:fld>
            <a:endParaRPr lang="en-US">
              <a:solidFill>
                <a:prstClr val="black"/>
              </a:solidFill>
              <a:latin typeface="Calibri" panose="020F0502020204030204"/>
            </a:endParaRPr>
          </a:p>
        </p:txBody>
      </p:sp>
    </p:spTree>
    <p:extLst>
      <p:ext uri="{BB962C8B-B14F-4D97-AF65-F5344CB8AC3E}">
        <p14:creationId xmlns:p14="http://schemas.microsoft.com/office/powerpoint/2010/main" val="2033497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32</a:t>
            </a:fld>
            <a:endParaRPr lang="en-US"/>
          </a:p>
        </p:txBody>
      </p:sp>
    </p:spTree>
    <p:extLst>
      <p:ext uri="{BB962C8B-B14F-4D97-AF65-F5344CB8AC3E}">
        <p14:creationId xmlns:p14="http://schemas.microsoft.com/office/powerpoint/2010/main" val="3571182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E12BB-DEBA-E897-2584-332054903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92305-9498-4829-DD1A-F8650DE62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7417E1-EF61-94B8-946F-88C54E95E1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9CB8B6-F8E0-8393-1252-653915EC301E}"/>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75466D4A-ACD4-4300-9407-CA70903834F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9355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75466D4A-ACD4-4300-9407-CA70903834F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5438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35</a:t>
            </a:fld>
            <a:endParaRPr lang="en-US"/>
          </a:p>
        </p:txBody>
      </p:sp>
    </p:spTree>
    <p:extLst>
      <p:ext uri="{BB962C8B-B14F-4D97-AF65-F5344CB8AC3E}">
        <p14:creationId xmlns:p14="http://schemas.microsoft.com/office/powerpoint/2010/main" val="3423974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16040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37</a:t>
            </a:fld>
            <a:endParaRPr lang="en-US"/>
          </a:p>
        </p:txBody>
      </p:sp>
    </p:spTree>
    <p:extLst>
      <p:ext uri="{BB962C8B-B14F-4D97-AF65-F5344CB8AC3E}">
        <p14:creationId xmlns:p14="http://schemas.microsoft.com/office/powerpoint/2010/main" val="153274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38</a:t>
            </a:fld>
            <a:endParaRPr lang="en-US"/>
          </a:p>
        </p:txBody>
      </p:sp>
    </p:spTree>
    <p:extLst>
      <p:ext uri="{BB962C8B-B14F-4D97-AF65-F5344CB8AC3E}">
        <p14:creationId xmlns:p14="http://schemas.microsoft.com/office/powerpoint/2010/main" val="3167623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39</a:t>
            </a:fld>
            <a:endParaRPr lang="en-US"/>
          </a:p>
        </p:txBody>
      </p:sp>
    </p:spTree>
    <p:extLst>
      <p:ext uri="{BB962C8B-B14F-4D97-AF65-F5344CB8AC3E}">
        <p14:creationId xmlns:p14="http://schemas.microsoft.com/office/powerpoint/2010/main" val="2712617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40</a:t>
            </a:fld>
            <a:endParaRPr lang="en-US"/>
          </a:p>
        </p:txBody>
      </p:sp>
    </p:spTree>
    <p:extLst>
      <p:ext uri="{BB962C8B-B14F-4D97-AF65-F5344CB8AC3E}">
        <p14:creationId xmlns:p14="http://schemas.microsoft.com/office/powerpoint/2010/main" val="4158081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41</a:t>
            </a:fld>
            <a:endParaRPr lang="en-US"/>
          </a:p>
        </p:txBody>
      </p:sp>
    </p:spTree>
    <p:extLst>
      <p:ext uri="{BB962C8B-B14F-4D97-AF65-F5344CB8AC3E}">
        <p14:creationId xmlns:p14="http://schemas.microsoft.com/office/powerpoint/2010/main" val="11300299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r>
              <a:rPr lang="en-US" sz="18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42</a:t>
            </a:fld>
            <a:endParaRPr lang="en-US"/>
          </a:p>
        </p:txBody>
      </p:sp>
    </p:spTree>
    <p:extLst>
      <p:ext uri="{BB962C8B-B14F-4D97-AF65-F5344CB8AC3E}">
        <p14:creationId xmlns:p14="http://schemas.microsoft.com/office/powerpoint/2010/main" val="2096048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43</a:t>
            </a:fld>
            <a:endParaRPr lang="en-US"/>
          </a:p>
        </p:txBody>
      </p:sp>
    </p:spTree>
    <p:extLst>
      <p:ext uri="{BB962C8B-B14F-4D97-AF65-F5344CB8AC3E}">
        <p14:creationId xmlns:p14="http://schemas.microsoft.com/office/powerpoint/2010/main" val="18366898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44</a:t>
            </a:fld>
            <a:endParaRPr lang="en-US"/>
          </a:p>
        </p:txBody>
      </p:sp>
    </p:spTree>
    <p:extLst>
      <p:ext uri="{BB962C8B-B14F-4D97-AF65-F5344CB8AC3E}">
        <p14:creationId xmlns:p14="http://schemas.microsoft.com/office/powerpoint/2010/main" val="35310817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45</a:t>
            </a:fld>
            <a:endParaRPr lang="en-US"/>
          </a:p>
        </p:txBody>
      </p:sp>
    </p:spTree>
    <p:extLst>
      <p:ext uri="{BB962C8B-B14F-4D97-AF65-F5344CB8AC3E}">
        <p14:creationId xmlns:p14="http://schemas.microsoft.com/office/powerpoint/2010/main" val="28022379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600"/>
              </a:spcBef>
              <a:spcAft>
                <a:spcPts val="600"/>
              </a:spcAft>
            </a:pPr>
            <a:endParaRPr lang="en-US" sz="12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46</a:t>
            </a:fld>
            <a:endParaRPr lang="en-US"/>
          </a:p>
        </p:txBody>
      </p:sp>
    </p:spTree>
    <p:extLst>
      <p:ext uri="{BB962C8B-B14F-4D97-AF65-F5344CB8AC3E}">
        <p14:creationId xmlns:p14="http://schemas.microsoft.com/office/powerpoint/2010/main" val="2566617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47</a:t>
            </a:fld>
            <a:endParaRPr lang="en-US"/>
          </a:p>
        </p:txBody>
      </p:sp>
    </p:spTree>
    <p:extLst>
      <p:ext uri="{BB962C8B-B14F-4D97-AF65-F5344CB8AC3E}">
        <p14:creationId xmlns:p14="http://schemas.microsoft.com/office/powerpoint/2010/main" val="39924871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48</a:t>
            </a:fld>
            <a:endParaRPr lang="en-US"/>
          </a:p>
        </p:txBody>
      </p:sp>
    </p:spTree>
    <p:extLst>
      <p:ext uri="{BB962C8B-B14F-4D97-AF65-F5344CB8AC3E}">
        <p14:creationId xmlns:p14="http://schemas.microsoft.com/office/powerpoint/2010/main" val="40773161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49</a:t>
            </a:fld>
            <a:endParaRPr lang="en-US"/>
          </a:p>
        </p:txBody>
      </p:sp>
    </p:spTree>
    <p:extLst>
      <p:ext uri="{BB962C8B-B14F-4D97-AF65-F5344CB8AC3E}">
        <p14:creationId xmlns:p14="http://schemas.microsoft.com/office/powerpoint/2010/main" val="31787145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50</a:t>
            </a:fld>
            <a:endParaRPr lang="en-US"/>
          </a:p>
        </p:txBody>
      </p:sp>
    </p:spTree>
    <p:extLst>
      <p:ext uri="{BB962C8B-B14F-4D97-AF65-F5344CB8AC3E}">
        <p14:creationId xmlns:p14="http://schemas.microsoft.com/office/powerpoint/2010/main" val="866354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987C8B-FA66-440C-BD7B-7705FFC6B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59401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52</a:t>
            </a:fld>
            <a:endParaRPr lang="en-US"/>
          </a:p>
        </p:txBody>
      </p:sp>
    </p:spTree>
    <p:extLst>
      <p:ext uri="{BB962C8B-B14F-4D97-AF65-F5344CB8AC3E}">
        <p14:creationId xmlns:p14="http://schemas.microsoft.com/office/powerpoint/2010/main" val="26442174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53</a:t>
            </a:fld>
            <a:endParaRPr lang="en-US"/>
          </a:p>
        </p:txBody>
      </p:sp>
    </p:spTree>
    <p:extLst>
      <p:ext uri="{BB962C8B-B14F-4D97-AF65-F5344CB8AC3E}">
        <p14:creationId xmlns:p14="http://schemas.microsoft.com/office/powerpoint/2010/main" val="22163497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54</a:t>
            </a:fld>
            <a:endParaRPr lang="en-US"/>
          </a:p>
        </p:txBody>
      </p:sp>
    </p:spTree>
    <p:extLst>
      <p:ext uri="{BB962C8B-B14F-4D97-AF65-F5344CB8AC3E}">
        <p14:creationId xmlns:p14="http://schemas.microsoft.com/office/powerpoint/2010/main" val="23659564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55</a:t>
            </a:fld>
            <a:endParaRPr lang="en-US"/>
          </a:p>
        </p:txBody>
      </p:sp>
    </p:spTree>
    <p:extLst>
      <p:ext uri="{BB962C8B-B14F-4D97-AF65-F5344CB8AC3E}">
        <p14:creationId xmlns:p14="http://schemas.microsoft.com/office/powerpoint/2010/main" val="6541876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987C8B-FA66-440C-BD7B-7705FFC6B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07337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987C8B-FA66-440C-BD7B-7705FFC6B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57398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3.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15.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Master" Target="../slideMasters/slideMaster3.xml"/><Relationship Id="rId1" Type="http://schemas.openxmlformats.org/officeDocument/2006/relationships/tags" Target="../tags/tag18.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Master" Target="../slideMasters/slideMaster3.xml"/><Relationship Id="rId1" Type="http://schemas.openxmlformats.org/officeDocument/2006/relationships/tags" Target="../tags/tag19.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Master" Target="../slideMasters/slideMaster3.xml"/><Relationship Id="rId1" Type="http://schemas.openxmlformats.org/officeDocument/2006/relationships/tags" Target="../tags/tag20.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slideMaster" Target="../slideMasters/slideMaster3.xml"/><Relationship Id="rId1" Type="http://schemas.openxmlformats.org/officeDocument/2006/relationships/tags" Target="../tags/tag2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slideMaster" Target="../slideMasters/slideMaster3.xml"/><Relationship Id="rId1" Type="http://schemas.openxmlformats.org/officeDocument/2006/relationships/tags" Target="../tags/tag2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3.xml"/><Relationship Id="rId1" Type="http://schemas.openxmlformats.org/officeDocument/2006/relationships/tags" Target="../tags/tag2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slideMaster" Target="../slideMasters/slideMaster3.xml"/><Relationship Id="rId1" Type="http://schemas.openxmlformats.org/officeDocument/2006/relationships/tags" Target="../tags/tag2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slideMaster" Target="../slideMasters/slideMaster3.xml"/><Relationship Id="rId1" Type="http://schemas.openxmlformats.org/officeDocument/2006/relationships/tags" Target="../tags/tag2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Master" Target="../slideMasters/slideMaster3.xml"/><Relationship Id="rId1" Type="http://schemas.openxmlformats.org/officeDocument/2006/relationships/tags" Target="../tags/tag2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slideMaster" Target="../slideMasters/slideMaster3.xml"/><Relationship Id="rId1" Type="http://schemas.openxmlformats.org/officeDocument/2006/relationships/tags" Target="../tags/tag2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slideMaster" Target="../slideMasters/slideMaster3.xml"/><Relationship Id="rId1" Type="http://schemas.openxmlformats.org/officeDocument/2006/relationships/tags" Target="../tags/tag28.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slideMaster" Target="../slideMasters/slideMaster3.xml"/><Relationship Id="rId1" Type="http://schemas.openxmlformats.org/officeDocument/2006/relationships/tags" Target="../tags/tag29.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slideMaster" Target="../slideMasters/slideMaster3.xml"/><Relationship Id="rId1" Type="http://schemas.openxmlformats.org/officeDocument/2006/relationships/tags" Target="../tags/tag30.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slideMaster" Target="../slideMasters/slideMaster3.xml"/><Relationship Id="rId1" Type="http://schemas.openxmlformats.org/officeDocument/2006/relationships/tags" Target="../tags/tag3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Using Data to Measure Success and Accelerate Progress</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11" name="Table Placeholder 10">
            <a:extLst>
              <a:ext uri="{FF2B5EF4-FFF2-40B4-BE49-F238E27FC236}">
                <a16:creationId xmlns:a16="http://schemas.microsoft.com/office/drawing/2014/main" id="{E7813340-69C4-428A-EA5D-49836EF3F74F}"/>
              </a:ext>
            </a:extLst>
          </p:cNvPr>
          <p:cNvSpPr>
            <a:spLocks noGrp="1"/>
          </p:cNvSpPr>
          <p:nvPr>
            <p:ph type="tbl" sz="quarter" idx="13"/>
          </p:nvPr>
        </p:nvSpPr>
        <p:spPr>
          <a:xfrm>
            <a:off x="596900" y="1949451"/>
            <a:ext cx="10991850" cy="2117224"/>
          </a:xfrm>
        </p:spPr>
        <p:txBody>
          <a:bodyPr/>
          <a:lstStyle/>
          <a:p>
            <a:endParaRPr lang="en-US"/>
          </a:p>
        </p:txBody>
      </p:sp>
      <p:sp>
        <p:nvSpPr>
          <p:cNvPr id="15" name="Text Placeholder 14">
            <a:extLst>
              <a:ext uri="{FF2B5EF4-FFF2-40B4-BE49-F238E27FC236}">
                <a16:creationId xmlns:a16="http://schemas.microsoft.com/office/drawing/2014/main" id="{134103A2-6323-1600-E8DF-AB561DB651BD}"/>
              </a:ext>
            </a:extLst>
          </p:cNvPr>
          <p:cNvSpPr>
            <a:spLocks noGrp="1"/>
          </p:cNvSpPr>
          <p:nvPr>
            <p:ph type="body" sz="quarter" idx="15"/>
          </p:nvPr>
        </p:nvSpPr>
        <p:spPr>
          <a:xfrm>
            <a:off x="596900" y="4066675"/>
            <a:ext cx="11004550" cy="881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a:extLst>
              <a:ext uri="{FF2B5EF4-FFF2-40B4-BE49-F238E27FC236}">
                <a16:creationId xmlns:a16="http://schemas.microsoft.com/office/drawing/2014/main" id="{B911F150-F371-7DCE-9BB9-FF8AA34B6194}"/>
              </a:ext>
            </a:extLst>
          </p:cNvPr>
          <p:cNvSpPr>
            <a:spLocks noGrp="1"/>
          </p:cNvSpPr>
          <p:nvPr>
            <p:ph type="body" sz="quarter" idx="14"/>
          </p:nvPr>
        </p:nvSpPr>
        <p:spPr>
          <a:xfrm>
            <a:off x="622300" y="4984750"/>
            <a:ext cx="10979150" cy="7060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7" name="Rectangle 6">
            <a:extLst>
              <a:ext uri="{C183D7F6-B498-43B3-948B-1728B52AA6E4}">
                <adec:decorative xmlns:adec="http://schemas.microsoft.com/office/drawing/2017/decorative" val="1"/>
              </a:ext>
            </a:extLst>
          </p:cNvPr>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01212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555583" y="860332"/>
            <a:ext cx="1960100"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D2492-D5AE-493E-ADE6-D7810180EE27}"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6830E8-DEEA-46F2-9009-69EFE7FD4536}" type="datetime1">
              <a:rPr lang="en-US" smtClean="0"/>
              <a:t>9/13/2024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718991-0EEB-4158-A72B-40C27B61238E}" type="datetime1">
              <a:rPr lang="en-US" smtClean="0"/>
              <a:t>9/13/2024</a:t>
            </a:fld>
            <a:endParaRPr lang="en-US"/>
          </a:p>
        </p:txBody>
      </p:sp>
      <p:sp>
        <p:nvSpPr>
          <p:cNvPr id="8" name="Footer Placeholder 7"/>
          <p:cNvSpPr>
            <a:spLocks noGrp="1"/>
          </p:cNvSpPr>
          <p:nvPr>
            <p:ph type="ftr" sz="quarter" idx="11"/>
          </p:nvPr>
        </p:nvSpPr>
        <p:spPr/>
        <p:txBody>
          <a:bodyPr/>
          <a:lstStyle/>
          <a:p>
            <a:r>
              <a:rPr lang="en-US"/>
              <a:t>Document Title</a:t>
            </a:r>
            <a:endParaRPr lang="en-US" dirty="0"/>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A51F39-1714-4BBF-A9F2-04F398C602E7}" type="datetime1">
              <a:rPr lang="en-US" smtClean="0"/>
              <a:t>9/13/2024</a:t>
            </a:fld>
            <a:endParaRPr lang="en-US"/>
          </a:p>
        </p:txBody>
      </p:sp>
      <p:sp>
        <p:nvSpPr>
          <p:cNvPr id="4" name="Footer Placeholder 3"/>
          <p:cNvSpPr>
            <a:spLocks noGrp="1"/>
          </p:cNvSpPr>
          <p:nvPr>
            <p:ph type="ftr" sz="quarter" idx="11"/>
          </p:nvPr>
        </p:nvSpPr>
        <p:spPr/>
        <p:txBody>
          <a:bodyPr/>
          <a:lstStyle/>
          <a:p>
            <a:r>
              <a:rPr lang="en-US"/>
              <a:t>Document Title</a:t>
            </a:r>
            <a:endParaRPr lang="en-US" dirty="0"/>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9/13/2024</a:t>
            </a:fld>
            <a:endParaRPr lang="en-US"/>
          </a:p>
        </p:txBody>
      </p:sp>
      <p:sp>
        <p:nvSpPr>
          <p:cNvPr id="3" name="Footer Placeholder 2"/>
          <p:cNvSpPr>
            <a:spLocks noGrp="1"/>
          </p:cNvSpPr>
          <p:nvPr>
            <p:ph type="ftr" sz="quarter" idx="11"/>
          </p:nvPr>
        </p:nvSpPr>
        <p:spPr/>
        <p:txBody>
          <a:bodyPr/>
          <a:lstStyle/>
          <a:p>
            <a:r>
              <a:rPr lang="en-US"/>
              <a:t>Document Title</a:t>
            </a:r>
            <a:endParaRPr lang="en-US" dirty="0"/>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9/13/2024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18249" y="171731"/>
            <a:ext cx="10653003" cy="1083329"/>
          </a:xfrm>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Resources: Two Columns">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Æ"/>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Resources</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2369897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xt and Imag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52AF971-A645-D083-E8E8-003BECE3E5A1}"/>
              </a:ext>
            </a:extLst>
          </p:cNvPr>
          <p:cNvSpPr>
            <a:spLocks noGrp="1"/>
          </p:cNvSpPr>
          <p:nvPr>
            <p:ph sz="half" idx="2" hasCustomPrompt="1"/>
          </p:nvPr>
        </p:nvSpPr>
        <p:spPr>
          <a:xfrm>
            <a:off x="6157150" y="1564230"/>
            <a:ext cx="5181600" cy="4351338"/>
          </a:xfrm>
          <a:prstGeom prst="rect">
            <a:avLst/>
          </a:prstGeom>
        </p:spPr>
        <p:txBody>
          <a:bodyPr/>
          <a:lstStyle>
            <a:lvl1pPr marL="0" indent="0">
              <a:buNone/>
              <a:defRPr/>
            </a:lvl1pPr>
          </a:lstStyle>
          <a:p>
            <a:pPr lvl="0"/>
            <a:r>
              <a:rPr lang="en-US"/>
              <a:t>Image Placeholder</a:t>
            </a:r>
          </a:p>
        </p:txBody>
      </p:sp>
      <p:sp>
        <p:nvSpPr>
          <p:cNvPr id="3" name="Text Placeholder 2">
            <a:extLst>
              <a:ext uri="{FF2B5EF4-FFF2-40B4-BE49-F238E27FC236}">
                <a16:creationId xmlns:a16="http://schemas.microsoft.com/office/drawing/2014/main" id="{12F9EC51-2162-5E09-BB04-ADB03087A991}"/>
              </a:ext>
            </a:extLst>
          </p:cNvPr>
          <p:cNvSpPr>
            <a:spLocks noGrp="1"/>
          </p:cNvSpPr>
          <p:nvPr>
            <p:ph type="body" sz="quarter" idx="13"/>
          </p:nvPr>
        </p:nvSpPr>
        <p:spPr>
          <a:xfrm>
            <a:off x="704088" y="1564230"/>
            <a:ext cx="5181600" cy="4351338"/>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29">
            <a:extLst>
              <a:ext uri="{FF2B5EF4-FFF2-40B4-BE49-F238E27FC236}">
                <a16:creationId xmlns:a16="http://schemas.microsoft.com/office/drawing/2014/main" id="{811ADCC6-61C2-C33A-38F8-5ED856AAD295}"/>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Slide Title</a:t>
            </a:r>
          </a:p>
        </p:txBody>
      </p:sp>
      <p:sp>
        <p:nvSpPr>
          <p:cNvPr id="2" name="Slide Number Placeholder 5">
            <a:extLst>
              <a:ext uri="{FF2B5EF4-FFF2-40B4-BE49-F238E27FC236}">
                <a16:creationId xmlns:a16="http://schemas.microsoft.com/office/drawing/2014/main" id="{242C6F6D-C40B-68AF-73AB-5C861454ACA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5790200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5"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10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1800"/>
            </a:lvl1pPr>
            <a:lvl2pPr>
              <a:defRPr sz="1650"/>
            </a:lvl2pPr>
            <a:lvl3pPr>
              <a:defRPr sz="1500"/>
            </a:lvl3pPr>
            <a:lvl4pPr>
              <a:defRPr sz="1350"/>
            </a:lvl4pPr>
            <a:lvl5pPr>
              <a:defRPr sz="13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101461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L_Side_Title">
    <p:spTree>
      <p:nvGrpSpPr>
        <p:cNvPr id="1" name=""/>
        <p:cNvGrpSpPr/>
        <p:nvPr/>
      </p:nvGrpSpPr>
      <p:grpSpPr>
        <a:xfrm>
          <a:off x="0" y="0"/>
          <a:ext cx="0" cy="0"/>
          <a:chOff x="0" y="0"/>
          <a:chExt cx="0" cy="0"/>
        </a:xfrm>
      </p:grpSpPr>
      <p:sp>
        <p:nvSpPr>
          <p:cNvPr id="8" name="Rectangle 7"/>
          <p:cNvSpPr>
            <a:spLocks noChangeAspect="1"/>
          </p:cNvSpPr>
          <p:nvPr/>
        </p:nvSpPr>
        <p:spPr>
          <a:xfrm>
            <a:off x="620449" y="628660"/>
            <a:ext cx="3588588" cy="5570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09438" y="688052"/>
            <a:ext cx="3319095" cy="5394149"/>
          </a:xfrm>
        </p:spPr>
        <p:txBody>
          <a:bodyPr anchor="ctr"/>
          <a:lstStyle>
            <a:lvl1pPr>
              <a:defRPr>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4393251" y="628660"/>
            <a:ext cx="7179432" cy="5570800"/>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06830E8-DEEA-46F2-9009-69EFE7FD4536}" type="datetime1">
              <a:rPr lang="en-US" smtClean="0"/>
              <a:t>9/13/2024</a:t>
            </a:fld>
            <a:endParaRPr lang="en-US" dirty="0"/>
          </a:p>
        </p:txBody>
      </p:sp>
      <p:sp>
        <p:nvSpPr>
          <p:cNvPr id="6" name="Footer Placeholder 5"/>
          <p:cNvSpPr>
            <a:spLocks noGrp="1"/>
          </p:cNvSpPr>
          <p:nvPr>
            <p:ph type="ftr" sz="quarter" idx="11"/>
          </p:nvPr>
        </p:nvSpPr>
        <p:spPr/>
        <p:txBody>
          <a:bodyPr/>
          <a:lstStyle/>
          <a:p>
            <a:r>
              <a:rPr lang="en-US" dirty="0"/>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dirty="0"/>
          </a:p>
        </p:txBody>
      </p:sp>
    </p:spTree>
    <p:extLst>
      <p:ext uri="{BB962C8B-B14F-4D97-AF65-F5344CB8AC3E}">
        <p14:creationId xmlns:p14="http://schemas.microsoft.com/office/powerpoint/2010/main" val="9299662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4" name="North America Globe" descr="Globe map of the world">
            <a:extLst>
              <a:ext uri="{FF2B5EF4-FFF2-40B4-BE49-F238E27FC236}">
                <a16:creationId xmlns:a16="http://schemas.microsoft.com/office/drawing/2014/main" id="{09E97900-9A47-29A0-F52E-67DF97012F0B}"/>
              </a:ext>
              <a:ext uri="{C183D7F6-B498-43B3-948B-1728B52AA6E4}">
                <adec:decorative xmlns:adec="http://schemas.microsoft.com/office/drawing/2017/decorative" val="0"/>
              </a:ext>
            </a:extLst>
          </p:cNvPr>
          <p:cNvPicPr>
            <a:picLocks noChangeAspect="1"/>
          </p:cNvPicPr>
          <p:nvPr userDrawn="1"/>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841248" y="365760"/>
            <a:ext cx="10515600" cy="795528"/>
          </a:xfrm>
          <a:prstGeom prst="rect">
            <a:avLst/>
          </a:prstGeom>
        </p:spPr>
        <p:txBody>
          <a:bodyPr>
            <a:normAutofit/>
          </a:bodyPr>
          <a:lstStyle>
            <a:lvl1pPr>
              <a:defRPr sz="3500">
                <a:solidFill>
                  <a:schemeClr val="accent1"/>
                </a:solidFill>
              </a:defRPr>
            </a:lvl1pPr>
          </a:lstStyle>
          <a:p>
            <a:r>
              <a:rPr lang="en-US" dirty="0"/>
              <a:t>Where Are You?</a:t>
            </a:r>
          </a:p>
        </p:txBody>
      </p:sp>
      <p:sp>
        <p:nvSpPr>
          <p:cNvPr id="6" name="Location Directions">
            <a:extLst>
              <a:ext uri="{FF2B5EF4-FFF2-40B4-BE49-F238E27FC236}">
                <a16:creationId xmlns:a16="http://schemas.microsoft.com/office/drawing/2014/main" id="{DF3531C3-F33A-C67F-0C07-584C582AF0A3}"/>
              </a:ext>
            </a:extLst>
          </p:cNvPr>
          <p:cNvSpPr>
            <a:spLocks noGrp="1"/>
          </p:cNvSpPr>
          <p:nvPr>
            <p:ph type="body" sz="quarter" idx="13" hasCustomPrompt="1"/>
          </p:nvPr>
        </p:nvSpPr>
        <p:spPr>
          <a:xfrm>
            <a:off x="805867" y="990600"/>
            <a:ext cx="5290133" cy="1155700"/>
          </a:xfrm>
          <a:prstGeom prst="rect">
            <a:avLst/>
          </a:prstGeo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r>
              <a:rPr lang="en-US"/>
              <a:t>Please enter your location in chat window (lower left of the screen)</a:t>
            </a:r>
          </a:p>
        </p:txBody>
      </p:sp>
      <p:sp>
        <p:nvSpPr>
          <p:cNvPr id="7" name="Additional Info">
            <a:extLst>
              <a:ext uri="{FF2B5EF4-FFF2-40B4-BE49-F238E27FC236}">
                <a16:creationId xmlns:a16="http://schemas.microsoft.com/office/drawing/2014/main" id="{F87197E5-A064-0BB5-7BA2-70932E91F356}"/>
              </a:ext>
            </a:extLst>
          </p:cNvPr>
          <p:cNvSpPr>
            <a:spLocks noGrp="1"/>
          </p:cNvSpPr>
          <p:nvPr>
            <p:ph type="body" idx="14" hasCustomPrompt="1"/>
          </p:nvPr>
        </p:nvSpPr>
        <p:spPr>
          <a:xfrm>
            <a:off x="805866" y="2465758"/>
            <a:ext cx="5290134" cy="3571134"/>
          </a:xfrm>
          <a:prstGeom prst="rect">
            <a:avLst/>
          </a:prstGeo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2" name="Slide Number Placeholder 5">
            <a:extLst>
              <a:ext uri="{FF2B5EF4-FFF2-40B4-BE49-F238E27FC236}">
                <a16:creationId xmlns:a16="http://schemas.microsoft.com/office/drawing/2014/main" id="{E24C998E-B48E-F00F-5623-0B5C3C32697A}"/>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0780527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oderator">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Moderator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81600"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7" name="Slide Number Placeholder 5">
            <a:extLst>
              <a:ext uri="{FF2B5EF4-FFF2-40B4-BE49-F238E27FC236}">
                <a16:creationId xmlns:a16="http://schemas.microsoft.com/office/drawing/2014/main" id="{3D78FA2D-70A6-58F7-2238-D75D2B1932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005085465"/>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oderators">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10" name="Slide Number Placeholder 5">
            <a:extLst>
              <a:ext uri="{FF2B5EF4-FFF2-40B4-BE49-F238E27FC236}">
                <a16:creationId xmlns:a16="http://schemas.microsoft.com/office/drawing/2014/main" id="{5E2CABEE-2967-FB64-C5DE-181A9DA7893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970751747"/>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esenter 1">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Presenter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91125"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4" name="Slide Number Placeholder 5">
            <a:extLst>
              <a:ext uri="{FF2B5EF4-FFF2-40B4-BE49-F238E27FC236}">
                <a16:creationId xmlns:a16="http://schemas.microsoft.com/office/drawing/2014/main" id="{01C99490-E595-AC31-5EB5-FD6229CA39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733539127"/>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esenter 2">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Presenters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4" name="Slide Number Placeholder 5">
            <a:extLst>
              <a:ext uri="{FF2B5EF4-FFF2-40B4-BE49-F238E27FC236}">
                <a16:creationId xmlns:a16="http://schemas.microsoft.com/office/drawing/2014/main" id="{33A6EC90-6032-1471-B17A-87174F0A9B7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43129732"/>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esenter 3">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1432"/>
          </a:xfrm>
          <a:prstGeom prst="rect">
            <a:avLst/>
          </a:prstGeom>
        </p:spPr>
        <p:txBody>
          <a:bodyPr/>
          <a:lstStyle>
            <a:lvl1pPr>
              <a:defRPr sz="3500">
                <a:solidFill>
                  <a:srgbClr val="003366"/>
                </a:solidFill>
              </a:defRPr>
            </a:lvl1pPr>
          </a:lstStyle>
          <a:p>
            <a:r>
              <a:rPr lang="en-US" dirty="0"/>
              <a:t>Presenters</a:t>
            </a:r>
          </a:p>
        </p:txBody>
      </p:sp>
      <p:sp>
        <p:nvSpPr>
          <p:cNvPr id="33" name="Picture Placeholder 32">
            <a:extLst>
              <a:ext uri="{FF2B5EF4-FFF2-40B4-BE49-F238E27FC236}">
                <a16:creationId xmlns:a16="http://schemas.microsoft.com/office/drawing/2014/main" id="{87BF6959-D3CF-A753-1B4A-7295B277C9EA}"/>
              </a:ext>
            </a:extLst>
          </p:cNvPr>
          <p:cNvSpPr>
            <a:spLocks noGrp="1"/>
          </p:cNvSpPr>
          <p:nvPr>
            <p:ph type="pic" sz="quarter" idx="13"/>
          </p:nvPr>
        </p:nvSpPr>
        <p:spPr>
          <a:xfrm>
            <a:off x="1325880"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4" name="Text Placeholder 3">
            <a:extLst>
              <a:ext uri="{FF2B5EF4-FFF2-40B4-BE49-F238E27FC236}">
                <a16:creationId xmlns:a16="http://schemas.microsoft.com/office/drawing/2014/main" id="{26DC3FAE-8855-321D-4DFE-54E38031E9CA}"/>
              </a:ext>
            </a:extLst>
          </p:cNvPr>
          <p:cNvSpPr>
            <a:spLocks noGrp="1"/>
          </p:cNvSpPr>
          <p:nvPr>
            <p:ph type="body" sz="quarter" idx="16" hasCustomPrompt="1"/>
          </p:nvPr>
        </p:nvSpPr>
        <p:spPr>
          <a:xfrm>
            <a:off x="510235" y="3429000"/>
            <a:ext cx="3468608"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7" name="Text Placeholder 6">
            <a:extLst>
              <a:ext uri="{FF2B5EF4-FFF2-40B4-BE49-F238E27FC236}">
                <a16:creationId xmlns:a16="http://schemas.microsoft.com/office/drawing/2014/main" id="{D1E997BF-DBDC-BB18-7D64-854722694671}"/>
              </a:ext>
            </a:extLst>
          </p:cNvPr>
          <p:cNvSpPr>
            <a:spLocks noGrp="1"/>
          </p:cNvSpPr>
          <p:nvPr>
            <p:ph type="body" sz="quarter" idx="17" hasCustomPrompt="1"/>
          </p:nvPr>
        </p:nvSpPr>
        <p:spPr>
          <a:xfrm>
            <a:off x="510235" y="4007571"/>
            <a:ext cx="3468607" cy="596457"/>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9" name="Text Placeholder 8">
            <a:extLst>
              <a:ext uri="{FF2B5EF4-FFF2-40B4-BE49-F238E27FC236}">
                <a16:creationId xmlns:a16="http://schemas.microsoft.com/office/drawing/2014/main" id="{2B4668A5-A4F8-F083-2E05-FE50BC575531}"/>
              </a:ext>
            </a:extLst>
          </p:cNvPr>
          <p:cNvSpPr>
            <a:spLocks noGrp="1"/>
          </p:cNvSpPr>
          <p:nvPr>
            <p:ph type="body" sz="quarter" idx="18" hasCustomPrompt="1"/>
          </p:nvPr>
        </p:nvSpPr>
        <p:spPr>
          <a:xfrm>
            <a:off x="510235" y="4711704"/>
            <a:ext cx="346860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1" name="Text Placeholder 10">
            <a:extLst>
              <a:ext uri="{FF2B5EF4-FFF2-40B4-BE49-F238E27FC236}">
                <a16:creationId xmlns:a16="http://schemas.microsoft.com/office/drawing/2014/main" id="{2801F5A8-CA80-B2B3-BC59-D9FFF0821410}"/>
              </a:ext>
            </a:extLst>
          </p:cNvPr>
          <p:cNvSpPr>
            <a:spLocks noGrp="1"/>
          </p:cNvSpPr>
          <p:nvPr>
            <p:ph type="body" sz="quarter" idx="19" hasCustomPrompt="1"/>
          </p:nvPr>
        </p:nvSpPr>
        <p:spPr>
          <a:xfrm>
            <a:off x="510234" y="5681671"/>
            <a:ext cx="3469812"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5184648"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4356079" y="3429000"/>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4356078" y="4005501"/>
            <a:ext cx="3487019"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4350874" y="4716731"/>
            <a:ext cx="348701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4350874" y="5681671"/>
            <a:ext cx="3487018"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9030843"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8209647" y="3429906"/>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8209647" y="4002944"/>
            <a:ext cx="3490530"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8206136" y="4723488"/>
            <a:ext cx="3490530"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8206136" y="5681672"/>
            <a:ext cx="3490530"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0" name="Slide Number Placeholder 5">
            <a:extLst>
              <a:ext uri="{FF2B5EF4-FFF2-40B4-BE49-F238E27FC236}">
                <a16:creationId xmlns:a16="http://schemas.microsoft.com/office/drawing/2014/main" id="{9DDBD9DC-6133-C0C8-7743-8C32E95436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718905326"/>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p>
            <a:pPr marL="0" indent="0">
              <a:buNone/>
            </a:pPr>
            <a:endParaRPr lang="en-US" dirty="0"/>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2633869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Click to add title</a:t>
            </a:r>
          </a:p>
        </p:txBody>
      </p:sp>
      <p:sp>
        <p:nvSpPr>
          <p:cNvPr id="2" name="Slide Number Placeholder 5">
            <a:extLst>
              <a:ext uri="{FF2B5EF4-FFF2-40B4-BE49-F238E27FC236}">
                <a16:creationId xmlns:a16="http://schemas.microsoft.com/office/drawing/2014/main" id="{0C3DA01C-897E-5CF3-3EAF-3255360B815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1353563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7785083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52AF971-A645-D083-E8E8-003BECE3E5A1}"/>
              </a:ext>
            </a:extLst>
          </p:cNvPr>
          <p:cNvSpPr>
            <a:spLocks noGrp="1"/>
          </p:cNvSpPr>
          <p:nvPr>
            <p:ph sz="half" idx="2" hasCustomPrompt="1"/>
          </p:nvPr>
        </p:nvSpPr>
        <p:spPr>
          <a:xfrm>
            <a:off x="6157150" y="1564230"/>
            <a:ext cx="5181600" cy="4351338"/>
          </a:xfrm>
          <a:prstGeom prst="rect">
            <a:avLst/>
          </a:prstGeom>
        </p:spPr>
        <p:txBody>
          <a:bodyPr/>
          <a:lstStyle>
            <a:lvl1pPr marL="0" indent="0">
              <a:buNone/>
              <a:defRPr/>
            </a:lvl1pPr>
          </a:lstStyle>
          <a:p>
            <a:pPr lvl="0"/>
            <a:r>
              <a:rPr lang="en-US"/>
              <a:t>Image Placeholder</a:t>
            </a:r>
          </a:p>
        </p:txBody>
      </p:sp>
      <p:sp>
        <p:nvSpPr>
          <p:cNvPr id="3" name="Text Placeholder 2">
            <a:extLst>
              <a:ext uri="{FF2B5EF4-FFF2-40B4-BE49-F238E27FC236}">
                <a16:creationId xmlns:a16="http://schemas.microsoft.com/office/drawing/2014/main" id="{12F9EC51-2162-5E09-BB04-ADB03087A991}"/>
              </a:ext>
            </a:extLst>
          </p:cNvPr>
          <p:cNvSpPr>
            <a:spLocks noGrp="1"/>
          </p:cNvSpPr>
          <p:nvPr>
            <p:ph type="body" sz="quarter" idx="13"/>
          </p:nvPr>
        </p:nvSpPr>
        <p:spPr>
          <a:xfrm>
            <a:off x="704088" y="1564230"/>
            <a:ext cx="5181600" cy="4351338"/>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29">
            <a:extLst>
              <a:ext uri="{FF2B5EF4-FFF2-40B4-BE49-F238E27FC236}">
                <a16:creationId xmlns:a16="http://schemas.microsoft.com/office/drawing/2014/main" id="{811ADCC6-61C2-C33A-38F8-5ED856AAD295}"/>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Slide Title</a:t>
            </a:r>
          </a:p>
        </p:txBody>
      </p:sp>
      <p:sp>
        <p:nvSpPr>
          <p:cNvPr id="2" name="Slide Number Placeholder 5">
            <a:extLst>
              <a:ext uri="{FF2B5EF4-FFF2-40B4-BE49-F238E27FC236}">
                <a16:creationId xmlns:a16="http://schemas.microsoft.com/office/drawing/2014/main" id="{242C6F6D-C40B-68AF-73AB-5C861454ACA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1266463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Double List ">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B20C8728-916A-E0AE-52C5-553AA0C99EE2}"/>
              </a:ext>
            </a:extLst>
          </p:cNvPr>
          <p:cNvSpPr>
            <a:spLocks noGrp="1"/>
          </p:cNvSpPr>
          <p:nvPr>
            <p:ph type="body" sz="quarter" idx="30" hasCustomPrompt="1"/>
          </p:nvPr>
        </p:nvSpPr>
        <p:spPr>
          <a:xfrm>
            <a:off x="621792" y="466344"/>
            <a:ext cx="10570464" cy="694944"/>
          </a:xfrm>
          <a:prstGeom prst="rect">
            <a:avLst/>
          </a:prstGeom>
        </p:spPr>
        <p:txBody>
          <a:bodyPr/>
          <a:lstStyle>
            <a:lvl1pPr marL="0" indent="0">
              <a:buNone/>
              <a:defRPr sz="3500">
                <a:solidFill>
                  <a:schemeClr val="accent1"/>
                </a:solidFill>
              </a:defRPr>
            </a:lvl1pPr>
          </a:lstStyle>
          <a:p>
            <a:r>
              <a:rPr lang="en-US" dirty="0"/>
              <a:t>Slide Title </a:t>
            </a:r>
          </a:p>
        </p:txBody>
      </p:sp>
      <p:sp>
        <p:nvSpPr>
          <p:cNvPr id="10" name="Text Placeholder 9">
            <a:extLst>
              <a:ext uri="{FF2B5EF4-FFF2-40B4-BE49-F238E27FC236}">
                <a16:creationId xmlns:a16="http://schemas.microsoft.com/office/drawing/2014/main" id="{7CFDA111-1154-396A-499B-8B93CEDAE9D6}"/>
              </a:ext>
            </a:extLst>
          </p:cNvPr>
          <p:cNvSpPr>
            <a:spLocks noGrp="1"/>
          </p:cNvSpPr>
          <p:nvPr>
            <p:ph type="body" sz="quarter" idx="31"/>
          </p:nvPr>
        </p:nvSpPr>
        <p:spPr>
          <a:xfrm>
            <a:off x="838200" y="1912482"/>
            <a:ext cx="4467225"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9">
            <a:extLst>
              <a:ext uri="{FF2B5EF4-FFF2-40B4-BE49-F238E27FC236}">
                <a16:creationId xmlns:a16="http://schemas.microsoft.com/office/drawing/2014/main" id="{E2894BEC-ABBF-2A44-AC94-E7C5216D30F4}"/>
              </a:ext>
            </a:extLst>
          </p:cNvPr>
          <p:cNvSpPr>
            <a:spLocks noGrp="1"/>
          </p:cNvSpPr>
          <p:nvPr>
            <p:ph type="body" sz="quarter" idx="32"/>
          </p:nvPr>
        </p:nvSpPr>
        <p:spPr>
          <a:xfrm>
            <a:off x="6353174" y="1912482"/>
            <a:ext cx="4476751"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Rectangle">
            <a:extLst>
              <a:ext uri="{FF2B5EF4-FFF2-40B4-BE49-F238E27FC236}">
                <a16:creationId xmlns:a16="http://schemas.microsoft.com/office/drawing/2014/main" id="{8B1A5D87-7FAC-D464-A178-BCF61AF095BD}"/>
              </a:ext>
              <a:ext uri="{C183D7F6-B498-43B3-948B-1728B52AA6E4}">
                <adec:decorative xmlns:adec="http://schemas.microsoft.com/office/drawing/2017/decorative" val="1"/>
              </a:ext>
            </a:extLst>
          </p:cNvPr>
          <p:cNvSpPr/>
          <p:nvPr userDrawn="1"/>
        </p:nvSpPr>
        <p:spPr>
          <a:xfrm>
            <a:off x="704088" y="1494477"/>
            <a:ext cx="4729858" cy="4413791"/>
          </a:xfrm>
          <a:prstGeom prst="rect">
            <a:avLst/>
          </a:prstGeom>
          <a:noFill/>
          <a:ln w="381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2" name="Slide Number Placeholder 5">
            <a:extLst>
              <a:ext uri="{FF2B5EF4-FFF2-40B4-BE49-F238E27FC236}">
                <a16:creationId xmlns:a16="http://schemas.microsoft.com/office/drawing/2014/main" id="{BBBBD2A4-1A40-EB2E-59A5-07220236E3D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Title Left">
            <a:extLst>
              <a:ext uri="{FF2B5EF4-FFF2-40B4-BE49-F238E27FC236}">
                <a16:creationId xmlns:a16="http://schemas.microsoft.com/office/drawing/2014/main" id="{FA493B16-88A9-A324-0B96-F43A03FAF689}"/>
              </a:ext>
            </a:extLst>
          </p:cNvPr>
          <p:cNvSpPr>
            <a:spLocks noGrp="1"/>
          </p:cNvSpPr>
          <p:nvPr>
            <p:ph type="body" idx="1" hasCustomPrompt="1"/>
          </p:nvPr>
        </p:nvSpPr>
        <p:spPr>
          <a:xfrm>
            <a:off x="704088" y="1193187"/>
            <a:ext cx="4729858" cy="694944"/>
          </a:xfrm>
          <a:prstGeom prst="rect">
            <a:avLst/>
          </a:prstGeom>
        </p:spPr>
        <p:txBody>
          <a:bodyPr anchor="ctr"/>
          <a:lstStyle>
            <a:lvl1pPr marL="0" indent="0" algn="ctr">
              <a:buNone/>
              <a:defRPr lang="en-US" sz="2400" dirty="0">
                <a:solidFill>
                  <a:schemeClr val="tx2"/>
                </a:solidFill>
              </a:defRPr>
            </a:lvl1pPr>
          </a:lstStyle>
          <a:p>
            <a:pPr lvl="0"/>
            <a:r>
              <a:rPr lang="en-US" dirty="0"/>
              <a:t>Click to add left column heading</a:t>
            </a:r>
          </a:p>
        </p:txBody>
      </p:sp>
      <p:sp>
        <p:nvSpPr>
          <p:cNvPr id="5" name="Content Title Left">
            <a:extLst>
              <a:ext uri="{FF2B5EF4-FFF2-40B4-BE49-F238E27FC236}">
                <a16:creationId xmlns:a16="http://schemas.microsoft.com/office/drawing/2014/main" id="{9E94E6A9-E9C1-60E9-CF09-9858AFFCB734}"/>
              </a:ext>
            </a:extLst>
          </p:cNvPr>
          <p:cNvSpPr>
            <a:spLocks noGrp="1"/>
          </p:cNvSpPr>
          <p:nvPr>
            <p:ph type="body" idx="33" hasCustomPrompt="1"/>
          </p:nvPr>
        </p:nvSpPr>
        <p:spPr>
          <a:xfrm>
            <a:off x="6226620" y="1196272"/>
            <a:ext cx="4729858" cy="694944"/>
          </a:xfrm>
          <a:prstGeom prst="rect">
            <a:avLst/>
          </a:prstGeom>
        </p:spPr>
        <p:txBody>
          <a:bodyPr anchor="ctr"/>
          <a:lstStyle>
            <a:lvl1pPr marL="0" indent="0" algn="ctr">
              <a:buNone/>
              <a:defRPr lang="en-US" sz="2400" dirty="0">
                <a:solidFill>
                  <a:schemeClr val="tx2"/>
                </a:solidFill>
              </a:defRPr>
            </a:lvl1pPr>
          </a:lstStyle>
          <a:p>
            <a:pPr lvl="0"/>
            <a:r>
              <a:rPr lang="en-US" dirty="0"/>
              <a:t>Click to add right column heading</a:t>
            </a:r>
          </a:p>
        </p:txBody>
      </p:sp>
    </p:spTree>
    <p:custDataLst>
      <p:tags r:id="rId1"/>
    </p:custDataLst>
    <p:extLst>
      <p:ext uri="{BB962C8B-B14F-4D97-AF65-F5344CB8AC3E}">
        <p14:creationId xmlns:p14="http://schemas.microsoft.com/office/powerpoint/2010/main" val="4451593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Section Name / Title / Reference Info</a:t>
            </a:r>
          </a:p>
        </p:txBody>
      </p:sp>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8" name="Subtitle Placeholder">
            <a:extLst>
              <a:ext uri="{FF2B5EF4-FFF2-40B4-BE49-F238E27FC236}">
                <a16:creationId xmlns:a16="http://schemas.microsoft.com/office/drawing/2014/main" id="{154A9363-4E36-C237-A79E-3387EF22A197}"/>
              </a:ext>
            </a:extLst>
          </p:cNvPr>
          <p:cNvSpPr>
            <a:spLocks noGrp="1"/>
          </p:cNvSpPr>
          <p:nvPr>
            <p:ph type="body" sz="quarter" idx="14" hasCustomPrompt="1"/>
          </p:nvPr>
        </p:nvSpPr>
        <p:spPr>
          <a:xfrm>
            <a:off x="805866" y="1280887"/>
            <a:ext cx="11080750" cy="533657"/>
          </a:xfrm>
          <a:prstGeom prst="rect">
            <a:avLst/>
          </a:prstGeom>
        </p:spPr>
        <p:txBody>
          <a:bodyPr anchor="ctr">
            <a:noAutofit/>
          </a:bodyPr>
          <a:lstStyle>
            <a:lvl1pPr marL="0" indent="0">
              <a:buNone/>
              <a:defRPr sz="2000" i="1">
                <a:solidFill>
                  <a:schemeClr val="bg1">
                    <a:lumMod val="50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9" name="Legal Language">
            <a:extLst>
              <a:ext uri="{FF2B5EF4-FFF2-40B4-BE49-F238E27FC236}">
                <a16:creationId xmlns:a16="http://schemas.microsoft.com/office/drawing/2014/main" id="{44E61A3C-45DB-4F86-A81C-D3C35A07339A}"/>
              </a:ext>
            </a:extLst>
          </p:cNvPr>
          <p:cNvSpPr>
            <a:spLocks noGrp="1"/>
          </p:cNvSpPr>
          <p:nvPr>
            <p:ph type="body" sz="quarter" idx="13" hasCustomPrompt="1"/>
          </p:nvPr>
        </p:nvSpPr>
        <p:spPr>
          <a:xfrm>
            <a:off x="805866" y="1890696"/>
            <a:ext cx="11080750" cy="3291869"/>
          </a:xfrm>
          <a:prstGeom prst="rect">
            <a:avLst/>
          </a:prstGeom>
        </p:spPr>
        <p:txBody>
          <a:bodyPr anchor="ctr"/>
          <a:lstStyle>
            <a:lvl1pPr marL="0" indent="0">
              <a:lnSpc>
                <a:spcPct val="100000"/>
              </a:lnSpc>
              <a:spcBef>
                <a:spcPts val="600"/>
              </a:spcBef>
              <a:spcAft>
                <a:spcPts val="600"/>
              </a:spcAft>
              <a:buNone/>
              <a:defRPr>
                <a:latin typeface="+mn-lt"/>
                <a:cs typeface="Times New Roman" panose="02020603050405020304" pitchFamily="18" charset="0"/>
              </a:defRPr>
            </a:lvl1pPr>
          </a:lstStyle>
          <a:p>
            <a:pPr lvl="0"/>
            <a:r>
              <a:rPr lang="en-US" dirty="0"/>
              <a:t>This slide format is to draw attention to precise legal language.  Place legal language here.</a:t>
            </a:r>
          </a:p>
        </p:txBody>
      </p:sp>
      <p:sp>
        <p:nvSpPr>
          <p:cNvPr id="10" name="Bottom Callout">
            <a:extLst>
              <a:ext uri="{FF2B5EF4-FFF2-40B4-BE49-F238E27FC236}">
                <a16:creationId xmlns:a16="http://schemas.microsoft.com/office/drawing/2014/main" id="{CB543F9C-63DF-71F4-028E-23F7E144CAE1}"/>
              </a:ext>
            </a:extLst>
          </p:cNvPr>
          <p:cNvSpPr>
            <a:spLocks noGrp="1"/>
          </p:cNvSpPr>
          <p:nvPr>
            <p:ph type="body" idx="1" hasCustomPrompt="1"/>
          </p:nvPr>
        </p:nvSpPr>
        <p:spPr>
          <a:xfrm>
            <a:off x="805866" y="5266485"/>
            <a:ext cx="10464646" cy="767837"/>
          </a:xfrm>
          <a:prstGeom prst="rect">
            <a:avLst/>
          </a:prstGeom>
          <a:solidFill>
            <a:srgbClr val="F3F4F4"/>
          </a:solidFill>
          <a:ln>
            <a:solidFill>
              <a:schemeClr val="accent4"/>
            </a:solidFill>
          </a:ln>
        </p:spPr>
        <p:txBody>
          <a:bodyPr lIns="182880" rIns="182880" anchor="ctr">
            <a:normAutofit/>
          </a:bodyPr>
          <a:lstStyle>
            <a:lvl1pPr marL="0" indent="0" algn="l">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Tree>
    <p:custDataLst>
      <p:tags r:id="rId1"/>
    </p:custDataLst>
    <p:extLst>
      <p:ext uri="{BB962C8B-B14F-4D97-AF65-F5344CB8AC3E}">
        <p14:creationId xmlns:p14="http://schemas.microsoft.com/office/powerpoint/2010/main" val="7883032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1">
                <a:solidFill>
                  <a:schemeClr val="tx1"/>
                </a:solidFill>
              </a:defRPr>
            </a:lvl1pPr>
          </a:lstStyle>
          <a:p>
            <a:pPr lvl="0"/>
            <a:r>
              <a:rPr lang="en-US" dirty="0"/>
              <a:t>Type quote here</a:t>
            </a:r>
          </a:p>
        </p:txBody>
      </p:sp>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chemeClr val="accent2"/>
                </a:solidFill>
              </a:defRPr>
            </a:lvl1pPr>
            <a:lvl2pPr marL="457200" indent="0" algn="r">
              <a:buNone/>
              <a:defRPr lang="en-US" sz="2400" i="1" kern="1200" dirty="0">
                <a:solidFill>
                  <a:schemeClr val="tx1"/>
                </a:solidFill>
                <a:latin typeface="+mn-lt"/>
                <a:ea typeface="+mn-ea"/>
                <a:cs typeface="+mn-cs"/>
              </a:defRPr>
            </a:lvl2pPr>
            <a:lvl3pPr algn="r">
              <a:defRPr/>
            </a:lvl3pPr>
            <a:lvl4pPr algn="r">
              <a:defRPr/>
            </a:lvl4pPr>
            <a:lvl5pPr algn="r">
              <a:defRPr/>
            </a:lvl5pPr>
          </a:lstStyle>
          <a:p>
            <a:pPr lvl="0"/>
            <a:r>
              <a:rPr lang="en-US" dirty="0"/>
              <a:t>First Name Last Name</a:t>
            </a:r>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dirty="0"/>
              <a:t>Additional info if applicable, delete line otherwise</a:t>
            </a:r>
          </a:p>
        </p:txBody>
      </p:sp>
    </p:spTree>
    <p:custDataLst>
      <p:tags r:id="rId1"/>
    </p:custDataLst>
    <p:extLst>
      <p:ext uri="{BB962C8B-B14F-4D97-AF65-F5344CB8AC3E}">
        <p14:creationId xmlns:p14="http://schemas.microsoft.com/office/powerpoint/2010/main" val="18339256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esources: One Column">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Resources</a:t>
            </a:r>
          </a:p>
        </p:txBody>
      </p:sp>
      <p:sp>
        <p:nvSpPr>
          <p:cNvPr id="2" name="Slide Number Placeholder 5">
            <a:extLst>
              <a:ext uri="{FF2B5EF4-FFF2-40B4-BE49-F238E27FC236}">
                <a16:creationId xmlns:a16="http://schemas.microsoft.com/office/drawing/2014/main" id="{6E21F768-296F-2F59-6B1C-CA41C11AFA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39501781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esources: Two Columns">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Æ"/>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Resources</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8750448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bg1">
                    <a:lumMod val="50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3"/>
            <a:r>
              <a:rPr lang="en-US" dirty="0"/>
              <a:t>ROOM #</a:t>
            </a:r>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1634536165"/>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ave the Date / Upcoming Ev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lnSpc>
                <a:spcPct val="100000"/>
              </a:lnSpc>
              <a:spcBef>
                <a:spcPts val="0"/>
              </a:spcBef>
              <a:spcAft>
                <a:spcPts val="600"/>
              </a:spcAft>
              <a:buClr>
                <a:schemeClr val="accent5"/>
              </a:buClr>
              <a:buSzPct val="120000"/>
              <a:buFont typeface="+mj-lt"/>
              <a:buAutoNum type="arabicPeriod"/>
              <a:defRPr sz="2800" b="1"/>
            </a:lvl1pPr>
            <a:lvl2pPr marL="457200" indent="0">
              <a:lnSpc>
                <a:spcPct val="100000"/>
              </a:lnSpc>
              <a:spcBef>
                <a:spcPts val="0"/>
              </a:spcBef>
              <a:spcAft>
                <a:spcPts val="600"/>
              </a:spcAft>
              <a:buNone/>
              <a:defRPr sz="2000" i="1">
                <a:solidFill>
                  <a:schemeClr val="bg1">
                    <a:lumMod val="50000"/>
                  </a:schemeClr>
                </a:solidFill>
                <a:latin typeface="+mj-lt"/>
              </a:defRPr>
            </a:lvl2pPr>
            <a:lvl3pPr marL="457200" indent="0">
              <a:lnSpc>
                <a:spcPct val="100000"/>
              </a:lnSpc>
              <a:spcBef>
                <a:spcPts val="0"/>
              </a:spcBef>
              <a:spcAft>
                <a:spcPts val="600"/>
              </a:spcAft>
              <a:buClr>
                <a:schemeClr val="accent6"/>
              </a:buClr>
              <a:buSzPct val="90000"/>
              <a:buFont typeface="Webdings" panose="05030102010509060703" pitchFamily="18" charset="2"/>
              <a:buNone/>
              <a:defRPr sz="2000" b="0">
                <a:solidFill>
                  <a:schemeClr val="accent1"/>
                </a:solidFill>
              </a:defRPr>
            </a:lvl3pPr>
            <a:lvl4pPr marL="742950" indent="-285750">
              <a:lnSpc>
                <a:spcPct val="100000"/>
              </a:lnSpc>
              <a:spcBef>
                <a:spcPts val="0"/>
              </a:spcBef>
              <a:spcAft>
                <a:spcPts val="600"/>
              </a:spcAft>
              <a:buFont typeface="Wingdings 3" panose="05040102010807070707" pitchFamily="18" charset="2"/>
              <a:buChar char=""/>
              <a:defRPr sz="1800" b="1">
                <a:solidFill>
                  <a:schemeClr val="accent5"/>
                </a:solidFill>
              </a:defRPr>
            </a:lvl4pPr>
            <a:lvl5pPr marL="736600" indent="-273050">
              <a:lnSpc>
                <a:spcPct val="100000"/>
              </a:lnSpc>
              <a:spcBef>
                <a:spcPts val="0"/>
              </a:spcBef>
              <a:spcAft>
                <a:spcPts val="600"/>
              </a:spcAft>
              <a:buFont typeface="Wingdings" panose="05000000000000000000" pitchFamily="2" charset="2"/>
              <a:buChar char=""/>
              <a:defRPr sz="2000"/>
            </a:lvl5pPr>
          </a:lstStyle>
          <a:p>
            <a:pPr lvl="0"/>
            <a:r>
              <a:rPr lang="en-US" dirty="0"/>
              <a:t>Event Title Here</a:t>
            </a:r>
          </a:p>
          <a:p>
            <a:pPr lvl="1"/>
            <a:r>
              <a:rPr lang="en-US" dirty="0"/>
              <a:t>Event summary goes here</a:t>
            </a:r>
          </a:p>
          <a:p>
            <a:pPr marL="744538" marR="0" lvl="2" indent="-287338" algn="l" defTabSz="914400" rtl="0" eaLnBrk="1" fontAlgn="auto" latinLnBrk="0" hangingPunct="1">
              <a:lnSpc>
                <a:spcPct val="100000"/>
              </a:lnSpc>
              <a:spcBef>
                <a:spcPts val="0"/>
              </a:spcBef>
              <a:spcAft>
                <a:spcPts val="600"/>
              </a:spcAft>
              <a:buClr>
                <a:schemeClr val="accent6"/>
              </a:buClr>
              <a:buSzPct val="90000"/>
              <a:buFont typeface="Webdings" panose="05030102010509060703" pitchFamily="18" charset="2"/>
              <a:buChar char=""/>
              <a:tabLst/>
              <a:defRPr/>
            </a:pPr>
            <a:r>
              <a:rPr lang="en-US" dirty="0"/>
              <a:t>Event Date: Month, XX, 20XX</a:t>
            </a:r>
          </a:p>
          <a:p>
            <a:pPr lvl="4"/>
            <a:r>
              <a:rPr lang="en-US" dirty="0"/>
              <a:t>Event Time: XX:XX ET</a:t>
            </a:r>
          </a:p>
          <a:p>
            <a:pPr lvl="3"/>
            <a:r>
              <a:rPr lang="en-US" dirty="0"/>
              <a:t>Registration Link Here (if applicable)</a:t>
            </a:r>
          </a:p>
        </p:txBody>
      </p:sp>
      <p:sp>
        <p:nvSpPr>
          <p:cNvPr id="3" name="Slide Number Placeholder 5">
            <a:extLst>
              <a:ext uri="{FF2B5EF4-FFF2-40B4-BE49-F238E27FC236}">
                <a16:creationId xmlns:a16="http://schemas.microsoft.com/office/drawing/2014/main" id="{03E4C5B2-58BD-2FB7-49C0-9354946F27F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919826192"/>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Highligh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8935E3-24C1-B7AD-9098-C886E8399F6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773" t="26107"/>
          <a:stretch/>
        </p:blipFill>
        <p:spPr>
          <a:xfrm>
            <a:off x="-21519" y="-1"/>
            <a:ext cx="6342753" cy="6261459"/>
          </a:xfrm>
          <a:prstGeom prst="rect">
            <a:avLst/>
          </a:prstGeom>
        </p:spPr>
      </p:pic>
      <p:sp>
        <p:nvSpPr>
          <p:cNvPr id="3" name="Text Placeholder 2">
            <a:extLst>
              <a:ext uri="{FF2B5EF4-FFF2-40B4-BE49-F238E27FC236}">
                <a16:creationId xmlns:a16="http://schemas.microsoft.com/office/drawing/2014/main" id="{55E051F4-2200-43E3-0364-B7CF39402F54}"/>
              </a:ext>
            </a:extLst>
          </p:cNvPr>
          <p:cNvSpPr>
            <a:spLocks noGrp="1"/>
          </p:cNvSpPr>
          <p:nvPr>
            <p:ph type="body" sz="quarter" idx="13" hasCustomPrompt="1"/>
          </p:nvPr>
        </p:nvSpPr>
        <p:spPr>
          <a:xfrm>
            <a:off x="7058025" y="771525"/>
            <a:ext cx="4524375" cy="571500"/>
          </a:xfrm>
          <a:prstGeom prst="rect">
            <a:avLst/>
          </a:prstGeom>
        </p:spPr>
        <p:txBody>
          <a:bodyPr/>
          <a:lstStyle>
            <a:lvl1pPr marL="0" indent="0" algn="ctr">
              <a:buFontTx/>
              <a:buNone/>
              <a:defRPr sz="3500">
                <a:solidFill>
                  <a:schemeClr val="tx2"/>
                </a:solidFill>
              </a:defRPr>
            </a:lvl1pPr>
          </a:lstStyle>
          <a:p>
            <a:pPr lvl="0"/>
            <a:r>
              <a:rPr lang="en-US" dirty="0"/>
              <a:t>Slide Title</a:t>
            </a:r>
          </a:p>
        </p:txBody>
      </p:sp>
      <p:sp>
        <p:nvSpPr>
          <p:cNvPr id="12" name="Text Placeholder 2">
            <a:extLst>
              <a:ext uri="{FF2B5EF4-FFF2-40B4-BE49-F238E27FC236}">
                <a16:creationId xmlns:a16="http://schemas.microsoft.com/office/drawing/2014/main" id="{CA318B85-9A1F-3DDA-41D5-E952E37754F0}"/>
              </a:ext>
            </a:extLst>
          </p:cNvPr>
          <p:cNvSpPr>
            <a:spLocks noGrp="1"/>
          </p:cNvSpPr>
          <p:nvPr>
            <p:ph type="body" sz="quarter" idx="14"/>
          </p:nvPr>
        </p:nvSpPr>
        <p:spPr>
          <a:xfrm>
            <a:off x="7058025" y="1549757"/>
            <a:ext cx="4524375" cy="4398381"/>
          </a:xfrm>
          <a:prstGeom prst="rect">
            <a:avLst/>
          </a:prstGeom>
        </p:spPr>
        <p:txBody>
          <a:bodyPr/>
          <a:lstStyle>
            <a:lvl1pPr marL="228600" indent="-228600">
              <a:buFontTx/>
              <a:buBlip>
                <a:blip r:embed="rId4"/>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Slide Number Placeholder 5">
            <a:extLst>
              <a:ext uri="{FF2B5EF4-FFF2-40B4-BE49-F238E27FC236}">
                <a16:creationId xmlns:a16="http://schemas.microsoft.com/office/drawing/2014/main" id="{86F1BBA2-9422-74A7-9C35-0EED5B67E9F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9968984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act Us: One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dirty="0"/>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10570464"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Tree>
    <p:extLst>
      <p:ext uri="{BB962C8B-B14F-4D97-AF65-F5344CB8AC3E}">
        <p14:creationId xmlns:p14="http://schemas.microsoft.com/office/powerpoint/2010/main" val="19113008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act Us: Two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dirty="0"/>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5096256"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
        <p:nvSpPr>
          <p:cNvPr id="4" name="Content Placeholder 3">
            <a:extLst>
              <a:ext uri="{FF2B5EF4-FFF2-40B4-BE49-F238E27FC236}">
                <a16:creationId xmlns:a16="http://schemas.microsoft.com/office/drawing/2014/main" id="{DBD330BD-E3A4-7F2F-CD81-C3EDAE027062}"/>
              </a:ext>
            </a:extLst>
          </p:cNvPr>
          <p:cNvSpPr>
            <a:spLocks noGrp="1"/>
          </p:cNvSpPr>
          <p:nvPr>
            <p:ph sz="quarter" idx="11" hasCustomPrompt="1"/>
          </p:nvPr>
        </p:nvSpPr>
        <p:spPr>
          <a:xfrm>
            <a:off x="6096001" y="1417638"/>
            <a:ext cx="5096256" cy="44862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Tree>
    <p:extLst>
      <p:ext uri="{BB962C8B-B14F-4D97-AF65-F5344CB8AC3E}">
        <p14:creationId xmlns:p14="http://schemas.microsoft.com/office/powerpoint/2010/main" val="19911872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descr="A pair of sunglasses on a desk&#10;&#10;Description automatically generated with low confidence">
            <a:extLst>
              <a:ext uri="{FF2B5EF4-FFF2-40B4-BE49-F238E27FC236}">
                <a16:creationId xmlns:a16="http://schemas.microsoft.com/office/drawing/2014/main" id="{503A7D78-B2C3-2D21-5E13-EE51C408908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497" r="49773" b="709"/>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798168CA-9200-7DBC-1A81-DF04D37F94F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1188980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t="10537" b="10537"/>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9278154C-AC93-1D1C-3292-D965C53EE36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1765152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D5B212DB-86C1-ECA1-D69E-27E059D4F7B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4217373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7" name="Picture 6" descr="A person placing a cube on a table&#10;&#10;Description automatically generated">
            <a:extLst>
              <a:ext uri="{FF2B5EF4-FFF2-40B4-BE49-F238E27FC236}">
                <a16:creationId xmlns:a16="http://schemas.microsoft.com/office/drawing/2014/main" id="{BCE899EB-718B-205C-325A-3ABE97737D0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0058"/>
          <a:stretch/>
        </p:blipFill>
        <p:spPr>
          <a:xfrm>
            <a:off x="0" y="0"/>
            <a:ext cx="6758609" cy="6154505"/>
          </a:xfrm>
          <a:prstGeom prst="rect">
            <a:avLst/>
          </a:prstGeom>
        </p:spPr>
      </p:pic>
      <p:sp>
        <p:nvSpPr>
          <p:cNvPr id="2" name="Slide Number Placeholder 5">
            <a:extLst>
              <a:ext uri="{FF2B5EF4-FFF2-40B4-BE49-F238E27FC236}">
                <a16:creationId xmlns:a16="http://schemas.microsoft.com/office/drawing/2014/main" id="{CF421296-C5EC-EF79-2C26-04B92F4D738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6022092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Transitio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38A356-0CA8-83ED-E171-AF2D8467EDB3}"/>
              </a:ext>
              <a:ext uri="{C183D7F6-B498-43B3-948B-1728B52AA6E4}">
                <adec:decorative xmlns:adec="http://schemas.microsoft.com/office/drawing/2017/decorative" val="1"/>
              </a:ext>
            </a:extLst>
          </p:cNvPr>
          <p:cNvSpPr/>
          <p:nvPr userDrawn="1"/>
        </p:nvSpPr>
        <p:spPr>
          <a:xfrm>
            <a:off x="-1" y="0"/>
            <a:ext cx="6758609" cy="6145491"/>
          </a:xfrm>
          <a:prstGeom prst="rect">
            <a:avLst/>
          </a:prstGeom>
          <a:solidFill>
            <a:srgbClr val="002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7" name="Picture 6">
            <a:extLst>
              <a:ext uri="{FF2B5EF4-FFF2-40B4-BE49-F238E27FC236}">
                <a16:creationId xmlns:a16="http://schemas.microsoft.com/office/drawing/2014/main" id="{AA6528BD-24FC-5DD2-A36F-0AE610995834}"/>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132" r="3132"/>
          <a:stretch/>
        </p:blipFill>
        <p:spPr>
          <a:xfrm>
            <a:off x="-1" y="1064303"/>
            <a:ext cx="6758610" cy="4117064"/>
          </a:xfrm>
          <a:prstGeom prst="rect">
            <a:avLst/>
          </a:prstGeom>
        </p:spPr>
      </p:pic>
      <p:sp>
        <p:nvSpPr>
          <p:cNvPr id="2" name="Slide Number Placeholder 5">
            <a:extLst>
              <a:ext uri="{FF2B5EF4-FFF2-40B4-BE49-F238E27FC236}">
                <a16:creationId xmlns:a16="http://schemas.microsoft.com/office/drawing/2014/main" id="{4144C621-444C-FDF8-8E90-C8C23522541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4192504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46" r="13346"/>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7061028B-F6AE-21C1-48C3-4610FAF859B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3562598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4483" r="14483"/>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B31DA213-4A73-BE50-F0E8-512F6ACB71F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7264750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91D15369-E7E9-0F9D-F331-8B360988ABF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1947693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68" r="13368"/>
          <a:stretch/>
        </p:blipFill>
        <p:spPr>
          <a:xfrm>
            <a:off x="0" y="0"/>
            <a:ext cx="6758609" cy="6260123"/>
          </a:xfrm>
          <a:prstGeom prst="rect">
            <a:avLst/>
          </a:prstGeom>
        </p:spPr>
      </p:pic>
      <p:sp>
        <p:nvSpPr>
          <p:cNvPr id="2" name="Slide Number Placeholder 5">
            <a:extLst>
              <a:ext uri="{FF2B5EF4-FFF2-40B4-BE49-F238E27FC236}">
                <a16:creationId xmlns:a16="http://schemas.microsoft.com/office/drawing/2014/main" id="{05B81CAE-1EA5-9CE7-477D-D0B74ABD000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9361935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6902" r="16902"/>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B18C2B62-0BFC-D244-FEC5-5D5D4DD2F09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2695585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4D88E8A9-2F15-3650-FD52-656953A898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6779579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4972" r="14972"/>
          <a:stretch/>
        </p:blipFill>
        <p:spPr>
          <a:xfrm>
            <a:off x="0" y="0"/>
            <a:ext cx="6758609" cy="6151347"/>
          </a:xfrm>
          <a:prstGeom prst="rect">
            <a:avLst/>
          </a:prstGeom>
        </p:spPr>
      </p:pic>
      <p:sp>
        <p:nvSpPr>
          <p:cNvPr id="2" name="Slide Number Placeholder 5">
            <a:extLst>
              <a:ext uri="{FF2B5EF4-FFF2-40B4-BE49-F238E27FC236}">
                <a16:creationId xmlns:a16="http://schemas.microsoft.com/office/drawing/2014/main" id="{44F979CE-84FA-776B-70A9-BD6D6D1CC98E}"/>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0970786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Transition Slide">
    <p:spTree>
      <p:nvGrpSpPr>
        <p:cNvPr id="1" name=""/>
        <p:cNvGrpSpPr/>
        <p:nvPr/>
      </p:nvGrpSpPr>
      <p:grpSpPr>
        <a:xfrm>
          <a:off x="0" y="0"/>
          <a:ext cx="0" cy="0"/>
          <a:chOff x="0" y="0"/>
          <a:chExt cx="0" cy="0"/>
        </a:xfrm>
      </p:grpSpPr>
      <p:pic>
        <p:nvPicPr>
          <p:cNvPr id="2" name="Picture 1" descr="A calculator and folders on a desk&#10;&#10;Description automatically generated">
            <a:extLst>
              <a:ext uri="{FF2B5EF4-FFF2-40B4-BE49-F238E27FC236}">
                <a16:creationId xmlns:a16="http://schemas.microsoft.com/office/drawing/2014/main" id="{0161B5C3-B3BF-2567-FDDA-5822C64C9B3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564" t="6245" r="18162"/>
          <a:stretch/>
        </p:blipFill>
        <p:spPr>
          <a:xfrm>
            <a:off x="1" y="0"/>
            <a:ext cx="6751006" cy="6153151"/>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sp>
        <p:nvSpPr>
          <p:cNvPr id="3" name="Slide Number Placeholder 5">
            <a:extLst>
              <a:ext uri="{FF2B5EF4-FFF2-40B4-BE49-F238E27FC236}">
                <a16:creationId xmlns:a16="http://schemas.microsoft.com/office/drawing/2014/main" id="{28BA819C-3D24-70B2-4879-F7C144C8FE1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9343972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4_Transition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EF748C-8F2D-3CA1-5F77-A62DB7B679B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248" r="-1"/>
          <a:stretch/>
        </p:blipFill>
        <p:spPr>
          <a:xfrm>
            <a:off x="0" y="0"/>
            <a:ext cx="6751006" cy="6151650"/>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rgbClr val="44546A"/>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sp>
        <p:nvSpPr>
          <p:cNvPr id="2" name="Slide Number Placeholder 5">
            <a:extLst>
              <a:ext uri="{FF2B5EF4-FFF2-40B4-BE49-F238E27FC236}">
                <a16:creationId xmlns:a16="http://schemas.microsoft.com/office/drawing/2014/main" id="{CE0D2D79-5193-26E1-2C7E-FD80FB6F20C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643778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theme" Target="../theme/theme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image" Target="../media/image9.png"/><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image" Target="../media/image8.png"/><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image" Target="../media/image7.png"/><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tags" Target="../tags/tag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image" Target="../media/image8.pn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image" Target="../media/image7.png"/><Relationship Id="rId2" Type="http://schemas.openxmlformats.org/officeDocument/2006/relationships/slideLayout" Target="../slideLayouts/slideLayout53.xml"/><Relationship Id="rId16" Type="http://schemas.openxmlformats.org/officeDocument/2006/relationships/tags" Target="../tags/tag1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theme" Target="../theme/theme3.xml"/><Relationship Id="rId10" Type="http://schemas.openxmlformats.org/officeDocument/2006/relationships/slideLayout" Target="../slideLayouts/slideLayout61.xml"/><Relationship Id="rId19" Type="http://schemas.openxmlformats.org/officeDocument/2006/relationships/image" Target="../media/image9.png"/><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9/13/2024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dirty="0"/>
              <a:t>Using Data to Measure Success and Accelerate Progress</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dirty="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74"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47" r:id="rId20"/>
    <p:sldLayoutId id="2147483748" r:id="rId21"/>
    <p:sldLayoutId id="2147483750" r:id="rId22"/>
    <p:sldLayoutId id="2147483751" r:id="rId23"/>
    <p:sldLayoutId id="2147483752" r:id="rId24"/>
    <p:sldLayoutId id="2147483753" r:id="rId25"/>
    <p:sldLayoutId id="2147483697" r:id="rId26"/>
    <p:sldLayoutId id="2147483715" r:id="rId27"/>
    <p:sldLayoutId id="2147483814" r:id="rId28"/>
    <p:sldLayoutId id="2147483816" r:id="rId29"/>
    <p:sldLayoutId id="2147483817" r:id="rId30"/>
    <p:sldLayoutId id="2147483818" r:id="rId31"/>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30A66B-6CCF-9783-78C9-6E66FE1EAC1F}"/>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4">
            <a:extLst>
              <a:ext uri="{FF2B5EF4-FFF2-40B4-BE49-F238E27FC236}">
                <a16:creationId xmlns:a16="http://schemas.microsoft.com/office/drawing/2014/main" id="{08B95D98-7EC2-F879-C6DC-A7A38CCD634C}"/>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Webinar Title</a:t>
            </a:r>
          </a:p>
        </p:txBody>
      </p:sp>
      <p:pic>
        <p:nvPicPr>
          <p:cNvPr id="9" name="DOL Seal" descr="Official seal of the United States Department of Labor">
            <a:extLst>
              <a:ext uri="{FF2B5EF4-FFF2-40B4-BE49-F238E27FC236}">
                <a16:creationId xmlns:a16="http://schemas.microsoft.com/office/drawing/2014/main" id="{8DEABDAE-1F19-EE0B-644C-5C39984957DB}"/>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256032" y="6208776"/>
            <a:ext cx="589905" cy="589905"/>
          </a:xfrm>
          <a:prstGeom prst="rect">
            <a:avLst/>
          </a:prstGeom>
        </p:spPr>
      </p:pic>
      <p:pic>
        <p:nvPicPr>
          <p:cNvPr id="10" name="ETA Tagline" descr="Employment and Training Administration, United States Department of Labor">
            <a:extLst>
              <a:ext uri="{FF2B5EF4-FFF2-40B4-BE49-F238E27FC236}">
                <a16:creationId xmlns:a16="http://schemas.microsoft.com/office/drawing/2014/main" id="{314A47A8-52BC-2153-4EB2-92838D28C621}"/>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11" name="Straight Connector 10">
            <a:extLst>
              <a:ext uri="{FF2B5EF4-FFF2-40B4-BE49-F238E27FC236}">
                <a16:creationId xmlns:a16="http://schemas.microsoft.com/office/drawing/2014/main" id="{82CE1A07-2D2A-6F6F-9101-DC85B0ACE69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FDA5307-D493-EED5-03D4-3703173F7C06}"/>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2" name="Picture 2">
            <a:extLst>
              <a:ext uri="{FF2B5EF4-FFF2-40B4-BE49-F238E27FC236}">
                <a16:creationId xmlns:a16="http://schemas.microsoft.com/office/drawing/2014/main" id="{8F8974E1-09CD-BFEC-EFD0-454AAEF39FD3}"/>
              </a:ext>
              <a:ext uri="{C183D7F6-B498-43B3-948B-1728B52AA6E4}">
                <adec:decorative xmlns:adec="http://schemas.microsoft.com/office/drawing/2017/decorative" val="1"/>
              </a:ext>
            </a:extLst>
          </p:cNvPr>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5">
            <a:extLst>
              <a:ext uri="{FF2B5EF4-FFF2-40B4-BE49-F238E27FC236}">
                <a16:creationId xmlns:a16="http://schemas.microsoft.com/office/drawing/2014/main" id="{194E2145-5564-C4A8-520B-9A01BF97F90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22"/>
    </p:custDataLst>
    <p:extLst>
      <p:ext uri="{BB962C8B-B14F-4D97-AF65-F5344CB8AC3E}">
        <p14:creationId xmlns:p14="http://schemas.microsoft.com/office/powerpoint/2010/main" val="933503914"/>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CBBE7C-C002-BD52-C00D-1C3CC74BB5C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DOL Seal" descr="Official seal of the United States Department of Labor">
            <a:extLst>
              <a:ext uri="{FF2B5EF4-FFF2-40B4-BE49-F238E27FC236}">
                <a16:creationId xmlns:a16="http://schemas.microsoft.com/office/drawing/2014/main" id="{7E1E6231-336A-959C-2167-FCD6C88BA0F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4" name="ETA Tagline" descr="Employment and Training Administration, United States Department of Labor">
            <a:extLst>
              <a:ext uri="{FF2B5EF4-FFF2-40B4-BE49-F238E27FC236}">
                <a16:creationId xmlns:a16="http://schemas.microsoft.com/office/drawing/2014/main" id="{51B1A4B2-0B9D-39B7-6C5C-AB5DF9665D4E}"/>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5" name="Straight Connector 4">
            <a:extLst>
              <a:ext uri="{FF2B5EF4-FFF2-40B4-BE49-F238E27FC236}">
                <a16:creationId xmlns:a16="http://schemas.microsoft.com/office/drawing/2014/main" id="{C52932FA-55D8-19C3-AF7C-6B5E60CE00F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4CF00CB-A22C-57A4-F941-FC7B0EECE119}"/>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66B7639-FCFF-0559-D009-0C260738E6BB}"/>
              </a:ext>
              <a:ext uri="{C183D7F6-B498-43B3-948B-1728B52AA6E4}">
                <adec:decorative xmlns:adec="http://schemas.microsoft.com/office/drawing/2017/decorative" val="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4">
            <a:extLst>
              <a:ext uri="{FF2B5EF4-FFF2-40B4-BE49-F238E27FC236}">
                <a16:creationId xmlns:a16="http://schemas.microsoft.com/office/drawing/2014/main" id="{4D41217F-6395-88F3-B6A9-BCC4291B8E99}"/>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Webinar Title</a:t>
            </a:r>
          </a:p>
        </p:txBody>
      </p:sp>
      <p:sp>
        <p:nvSpPr>
          <p:cNvPr id="11" name="Slide Number Placeholder 5">
            <a:extLst>
              <a:ext uri="{FF2B5EF4-FFF2-40B4-BE49-F238E27FC236}">
                <a16:creationId xmlns:a16="http://schemas.microsoft.com/office/drawing/2014/main" id="{76B14541-DABD-0805-7088-29614183BAF6}"/>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6"/>
    </p:custDataLst>
    <p:extLst>
      <p:ext uri="{BB962C8B-B14F-4D97-AF65-F5344CB8AC3E}">
        <p14:creationId xmlns:p14="http://schemas.microsoft.com/office/powerpoint/2010/main" val="2697751081"/>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2.jpg"/><Relationship Id="rId4" Type="http://schemas.openxmlformats.org/officeDocument/2006/relationships/image" Target="../media/image3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chart" Target="../charts/chart8.xml"/><Relationship Id="rId4" Type="http://schemas.openxmlformats.org/officeDocument/2006/relationships/chart" Target="../charts/chart7.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20.xml"/><Relationship Id="rId7" Type="http://schemas.openxmlformats.org/officeDocument/2006/relationships/diagramColors" Target="../diagrams/colors5.xml"/><Relationship Id="rId2" Type="http://schemas.openxmlformats.org/officeDocument/2006/relationships/slideLayout" Target="../slideLayouts/slideLayout31.xml"/><Relationship Id="rId1" Type="http://schemas.openxmlformats.org/officeDocument/2006/relationships/tags" Target="../tags/tag3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tags" Target="../tags/tag33.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slides/_rels/slide55.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4.xml"/><Relationship Id="rId1" Type="http://schemas.openxmlformats.org/officeDocument/2006/relationships/tags" Target="../tags/tag34.xml"/><Relationship Id="rId6" Type="http://schemas.openxmlformats.org/officeDocument/2006/relationships/image" Target="../media/image6.png"/><Relationship Id="rId5" Type="http://schemas.openxmlformats.org/officeDocument/2006/relationships/image" Target="../media/image55.svg"/><Relationship Id="rId4" Type="http://schemas.openxmlformats.org/officeDocument/2006/relationships/image" Target="../media/image54.png"/></Relationships>
</file>

<file path=ppt/slides/_rels/slide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hyperlink" Target="https://neg.workforcegps.org/resources/2024/02/20/21/18/Data-Reporting-Technical-Assistance-TA-Resources" TargetMode="External"/><Relationship Id="rId13" Type="http://schemas.openxmlformats.org/officeDocument/2006/relationships/hyperlink" Target="https://neg.workforcegps.org/events/2024/03/29/10/57/Nursing-Expansion-Performance-Reporting-Orientation-202-Track-1" TargetMode="External"/><Relationship Id="rId18" Type="http://schemas.openxmlformats.org/officeDocument/2006/relationships/hyperlink" Target="https://d2leuf3vilid4d.cloudfront.net/-/media/82532EBAD87B4BD3A550AE5EDC1CCEFF.ashx?rev=975A2DBEE983F32216030D65EA83FAE9" TargetMode="External"/><Relationship Id="rId3" Type="http://schemas.openxmlformats.org/officeDocument/2006/relationships/hyperlink" Target="https://d2leuf3vilid4d.cloudfront.net/-/media/7E3712C22E9A4420AA0DEA8A21D3253C.ashx?rev=3969C94BF8140E05C1CD0E3E15DAA7D5" TargetMode="External"/><Relationship Id="rId21" Type="http://schemas.openxmlformats.org/officeDocument/2006/relationships/hyperlink" Target="https://vimeo.com/916832351/4f7d06deac?share=copy" TargetMode="External"/><Relationship Id="rId7" Type="http://schemas.openxmlformats.org/officeDocument/2006/relationships/hyperlink" Target="https://d2leuf3vilid4d.cloudfront.net/-/media/8BDC936FC3764A3895E45360BB7629EE.ashx?rev=944104EE2D105F1FF017FE61676753D2" TargetMode="External"/><Relationship Id="rId12" Type="http://schemas.openxmlformats.org/officeDocument/2006/relationships/hyperlink" Target="https://www.workforcegps.org/events/2024/02/19/19/50/Department-of-Labor-Nursing-Expansion-Performance-Reporting-Orientation-201" TargetMode="External"/><Relationship Id="rId17" Type="http://schemas.openxmlformats.org/officeDocument/2006/relationships/hyperlink" Target="https://vimeo.com/907565385/cbc87468c6?share=copy" TargetMode="External"/><Relationship Id="rId2" Type="http://schemas.openxmlformats.org/officeDocument/2006/relationships/notesSlide" Target="../notesSlides/notesSlide41.xml"/><Relationship Id="rId16" Type="http://schemas.openxmlformats.org/officeDocument/2006/relationships/hyperlink" Target="https://d2leuf3vilid4d.cloudfront.net/-/media/C26E8C05E7E645C89C38D0BFF1F3C355.ashx?rev=B043381C53B2953E92B1C3018C494048" TargetMode="External"/><Relationship Id="rId20" Type="http://schemas.openxmlformats.org/officeDocument/2006/relationships/hyperlink" Target="https://d2leuf3vilid4d.cloudfront.net/-/media/080D49ABD1E44B70823ACF5177268693.ashx?rev=31A5A733F8AC07DBA4F0A94922339419" TargetMode="External"/><Relationship Id="rId1" Type="http://schemas.openxmlformats.org/officeDocument/2006/relationships/slideLayout" Target="../slideLayouts/slideLayout28.xml"/><Relationship Id="rId6" Type="http://schemas.openxmlformats.org/officeDocument/2006/relationships/hyperlink" Target="https://neg.workforcegps.org/resources/2024/02/20/21/00/Data-Collection-and-Tracking-Technical-Assistance-TA-Rources" TargetMode="External"/><Relationship Id="rId11" Type="http://schemas.openxmlformats.org/officeDocument/2006/relationships/hyperlink" Target="https://www.workforcegps.org/events/2023/08/02/13/44/Department-of-Labor-Nursing-Expansion-Performance-Reporting-Orientation-101" TargetMode="External"/><Relationship Id="rId5" Type="http://schemas.openxmlformats.org/officeDocument/2006/relationships/hyperlink" Target="https://d2leuf3vilid4d.cloudfront.net/-/media/FF5116E604ED49CDB2D1CA327E28473A.ashx?rev=4194223A63258F06A10E95494C1D8B01" TargetMode="External"/><Relationship Id="rId15" Type="http://schemas.openxmlformats.org/officeDocument/2006/relationships/hyperlink" Target="https://neg.workforcegps.org/events/2024/03/28/17/56/Case-Management-and-Intake-for-Nursing-Expansion-Grantees" TargetMode="External"/><Relationship Id="rId23" Type="http://schemas.openxmlformats.org/officeDocument/2006/relationships/hyperlink" Target="https://www.dol.gov/sites/dolgov/files/ETA/grants/pdfs/ETA_Grantee_Handbook.pdf" TargetMode="External"/><Relationship Id="rId10" Type="http://schemas.openxmlformats.org/officeDocument/2006/relationships/hyperlink" Target="https://neg.workforcegps.org/resources/2024/03/15/13/21/Nursing-Expansion-Performance-Reporting-Orientation-Series" TargetMode="External"/><Relationship Id="rId19" Type="http://schemas.openxmlformats.org/officeDocument/2006/relationships/hyperlink" Target="https://neg.workforcegps.org/events/2024/03/28/17/42/Lessons-Learned-for-Nursing-Expansion-Grantees-Using-Excel-to-Manage-Data-and-Track-Participants" TargetMode="External"/><Relationship Id="rId4" Type="http://schemas.openxmlformats.org/officeDocument/2006/relationships/hyperlink" Target="https://neg.workforcegps.org/resources/2024/02/20/19/28/ETA-and-H-1B-Reporting-Policy-Guidance" TargetMode="External"/><Relationship Id="rId9" Type="http://schemas.openxmlformats.org/officeDocument/2006/relationships/hyperlink" Target="https://d2leuf3vilid4d.cloudfront.net/-/media/9AF85BD60ADE4238A7ACEFF42BA34A10.ashx?rev=704DAD0A826A66B7B2C6CDD59DAC4BC0" TargetMode="External"/><Relationship Id="rId14" Type="http://schemas.openxmlformats.org/officeDocument/2006/relationships/hyperlink" Target="https://www.workforcegps.org/events/2024/05/03/17/11/Department-of-Labor-DOL-Nursing-Expansion-Performance-Reporting-Orientation-301" TargetMode="External"/><Relationship Id="rId22" Type="http://schemas.openxmlformats.org/officeDocument/2006/relationships/hyperlink" Target="https://d2leuf3vilid4d.cloudfront.net/-/media/6F82437BD27046E5B481A5A8F4355220.ashx?rev=CEFB1F388CBBD064AC026096481F3143" TargetMode="External"/></Relationships>
</file>

<file path=ppt/slides/_rels/slide59.xml.rels><?xml version="1.0" encoding="UTF-8" standalone="yes"?>
<Relationships xmlns="http://schemas.openxmlformats.org/package/2006/relationships"><Relationship Id="rId2" Type="http://schemas.openxmlformats.org/officeDocument/2006/relationships/hyperlink" Target="mailto:NursingExpansion@dol.gov" TargetMode="Externa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dirty="0"/>
              <a:t>USING DATA TO MEASURE SUCCESS AND ACCELERATE PROGRESS (track 1)</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dirty="0"/>
              <a:t>Day 3, Session 1a: Nursing Expansion Institute</a:t>
            </a:r>
          </a:p>
        </p:txBody>
      </p:sp>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F8AC95-42AA-4764-8C3A-6D6CA8389E3E}"/>
              </a:ext>
            </a:extLst>
          </p:cNvPr>
          <p:cNvSpPr>
            <a:spLocks noGrp="1"/>
          </p:cNvSpPr>
          <p:nvPr>
            <p:ph type="title"/>
          </p:nvPr>
        </p:nvSpPr>
        <p:spPr/>
        <p:txBody>
          <a:bodyPr/>
          <a:lstStyle/>
          <a:p>
            <a:r>
              <a:rPr lang="en-US" dirty="0"/>
              <a:t>Presenters</a:t>
            </a:r>
          </a:p>
        </p:txBody>
      </p:sp>
      <p:pic>
        <p:nvPicPr>
          <p:cNvPr id="7" name="Picture Placeholder 6" descr="photo of Kristen Milstead">
            <a:extLst>
              <a:ext uri="{FF2B5EF4-FFF2-40B4-BE49-F238E27FC236}">
                <a16:creationId xmlns:a16="http://schemas.microsoft.com/office/drawing/2014/main" id="{5E7ED177-BCD7-AF95-2F2C-C0C1398C5745}"/>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5833" b="40795"/>
          <a:stretch/>
        </p:blipFill>
        <p:spPr>
          <a:xfrm>
            <a:off x="1766818" y="2042480"/>
            <a:ext cx="1541983" cy="1097544"/>
          </a:xfrm>
        </p:spPr>
      </p:pic>
      <p:sp>
        <p:nvSpPr>
          <p:cNvPr id="10" name="Content Placeholder 9">
            <a:extLst>
              <a:ext uri="{FF2B5EF4-FFF2-40B4-BE49-F238E27FC236}">
                <a16:creationId xmlns:a16="http://schemas.microsoft.com/office/drawing/2014/main" id="{24A30550-2E1A-4E49-AB89-90CE7A48B67E}"/>
              </a:ext>
            </a:extLst>
          </p:cNvPr>
          <p:cNvSpPr>
            <a:spLocks noGrp="1"/>
          </p:cNvSpPr>
          <p:nvPr>
            <p:ph idx="1"/>
          </p:nvPr>
        </p:nvSpPr>
        <p:spPr/>
        <p:txBody>
          <a:bodyPr>
            <a:normAutofit/>
          </a:bodyPr>
          <a:lstStyle/>
          <a:p>
            <a:pPr lvl="0"/>
            <a:r>
              <a:rPr lang="en-US" dirty="0">
                <a:solidFill>
                  <a:srgbClr val="17406D"/>
                </a:solidFill>
              </a:rPr>
              <a:t>Kristen Milstead</a:t>
            </a:r>
          </a:p>
          <a:p>
            <a:pPr lvl="1"/>
            <a:r>
              <a:rPr lang="en-US" dirty="0"/>
              <a:t>Nursing Expansion Program Lead</a:t>
            </a:r>
          </a:p>
          <a:p>
            <a:pPr lvl="2"/>
            <a:r>
              <a:rPr lang="en-US" dirty="0"/>
              <a:t>U.S. Department of Labor/Employment and Training Administration</a:t>
            </a:r>
          </a:p>
        </p:txBody>
      </p:sp>
      <p:pic>
        <p:nvPicPr>
          <p:cNvPr id="8" name="Picture Placeholder 7" descr="photo of Dani Abdullah">
            <a:extLst>
              <a:ext uri="{FF2B5EF4-FFF2-40B4-BE49-F238E27FC236}">
                <a16:creationId xmlns:a16="http://schemas.microsoft.com/office/drawing/2014/main" id="{C1381210-AE6C-0691-067F-8552D7BB2BCB}"/>
              </a:ext>
            </a:extLst>
          </p:cNvPr>
          <p:cNvPicPr>
            <a:picLocks noGrp="1" noChangeAspect="1"/>
          </p:cNvPicPr>
          <p:nvPr>
            <p:ph type="pic" sz="quarter" idx="15"/>
          </p:nvPr>
        </p:nvPicPr>
        <p:blipFill rotWithShape="1">
          <a:blip r:embed="rId4">
            <a:extLst>
              <a:ext uri="{28A0092B-C50C-407E-A947-70E740481C1C}">
                <a14:useLocalDpi xmlns:a14="http://schemas.microsoft.com/office/drawing/2010/main" val="0"/>
              </a:ext>
            </a:extLst>
          </a:blip>
          <a:srcRect t="5763" b="23072"/>
          <a:stretch/>
        </p:blipFill>
        <p:spPr>
          <a:xfrm>
            <a:off x="1766818" y="3452911"/>
            <a:ext cx="1541983" cy="1097544"/>
          </a:xfrm>
        </p:spPr>
      </p:pic>
      <p:sp>
        <p:nvSpPr>
          <p:cNvPr id="12" name="Content Placeholder 11">
            <a:extLst>
              <a:ext uri="{FF2B5EF4-FFF2-40B4-BE49-F238E27FC236}">
                <a16:creationId xmlns:a16="http://schemas.microsoft.com/office/drawing/2014/main" id="{E6A31776-02EF-45B9-8501-DED1B54EAD08}"/>
              </a:ext>
            </a:extLst>
          </p:cNvPr>
          <p:cNvSpPr>
            <a:spLocks noGrp="1"/>
          </p:cNvSpPr>
          <p:nvPr>
            <p:ph idx="14"/>
          </p:nvPr>
        </p:nvSpPr>
        <p:spPr/>
        <p:txBody>
          <a:bodyPr>
            <a:normAutofit/>
          </a:bodyPr>
          <a:lstStyle/>
          <a:p>
            <a:pPr lvl="0"/>
            <a:r>
              <a:rPr lang="en-US" dirty="0">
                <a:solidFill>
                  <a:srgbClr val="17406D"/>
                </a:solidFill>
              </a:rPr>
              <a:t>Dani Abdullah</a:t>
            </a:r>
          </a:p>
          <a:p>
            <a:pPr lvl="1"/>
            <a:r>
              <a:rPr lang="en-US" dirty="0"/>
              <a:t>Nursing Expansion Program Support</a:t>
            </a:r>
          </a:p>
          <a:p>
            <a:pPr lvl="2"/>
            <a:r>
              <a:rPr lang="en-US" dirty="0"/>
              <a:t>U.S. Department of Labor/Employment and Training Administration</a:t>
            </a:r>
          </a:p>
        </p:txBody>
      </p:sp>
      <p:pic>
        <p:nvPicPr>
          <p:cNvPr id="16" name="Picture Placeholder 15" descr="photo of Tessa St. John">
            <a:extLst>
              <a:ext uri="{FF2B5EF4-FFF2-40B4-BE49-F238E27FC236}">
                <a16:creationId xmlns:a16="http://schemas.microsoft.com/office/drawing/2014/main" id="{3F6F3D05-0FB6-D340-9173-B98C41CCD837}"/>
              </a:ext>
            </a:extLst>
          </p:cNvPr>
          <p:cNvPicPr>
            <a:picLocks noGrp="1" noChangeAspect="1"/>
          </p:cNvPicPr>
          <p:nvPr>
            <p:ph type="pic" sz="quarter" idx="17"/>
          </p:nvPr>
        </p:nvPicPr>
        <p:blipFill>
          <a:blip r:embed="rId5">
            <a:extLst>
              <a:ext uri="{28A0092B-C50C-407E-A947-70E740481C1C}">
                <a14:useLocalDpi xmlns:a14="http://schemas.microsoft.com/office/drawing/2010/main" val="0"/>
              </a:ext>
            </a:extLst>
          </a:blip>
          <a:srcRect t="13974" b="13974"/>
          <a:stretch>
            <a:fillRect/>
          </a:stretch>
        </p:blipFill>
        <p:spPr/>
      </p:pic>
      <p:sp>
        <p:nvSpPr>
          <p:cNvPr id="14" name="Content Placeholder 13">
            <a:extLst>
              <a:ext uri="{FF2B5EF4-FFF2-40B4-BE49-F238E27FC236}">
                <a16:creationId xmlns:a16="http://schemas.microsoft.com/office/drawing/2014/main" id="{1E5AF660-2039-4CF1-8981-8AE7FEE95F92}"/>
              </a:ext>
            </a:extLst>
          </p:cNvPr>
          <p:cNvSpPr>
            <a:spLocks noGrp="1"/>
          </p:cNvSpPr>
          <p:nvPr>
            <p:ph idx="16"/>
          </p:nvPr>
        </p:nvSpPr>
        <p:spPr/>
        <p:txBody>
          <a:bodyPr>
            <a:normAutofit/>
          </a:bodyPr>
          <a:lstStyle/>
          <a:p>
            <a:pPr lvl="0"/>
            <a:r>
              <a:rPr lang="en-US" dirty="0">
                <a:solidFill>
                  <a:srgbClr val="17406D"/>
                </a:solidFill>
              </a:rPr>
              <a:t>Tessa St. John</a:t>
            </a:r>
          </a:p>
          <a:p>
            <a:pPr lvl="1"/>
            <a:r>
              <a:rPr lang="en-US" dirty="0"/>
              <a:t>Grants Management &amp; Performance Lead</a:t>
            </a:r>
          </a:p>
          <a:p>
            <a:pPr lvl="2"/>
            <a:r>
              <a:rPr lang="en-US" dirty="0"/>
              <a:t>Social Policy Research Associates</a:t>
            </a:r>
          </a:p>
        </p:txBody>
      </p:sp>
      <p:sp>
        <p:nvSpPr>
          <p:cNvPr id="4" name="Slide Number Placeholder 3">
            <a:extLst>
              <a:ext uri="{FF2B5EF4-FFF2-40B4-BE49-F238E27FC236}">
                <a16:creationId xmlns:a16="http://schemas.microsoft.com/office/drawing/2014/main" id="{9BA31305-402F-4635-99B1-AF52FECFE5A3}"/>
              </a:ext>
            </a:extLst>
          </p:cNvPr>
          <p:cNvSpPr>
            <a:spLocks noGrp="1"/>
          </p:cNvSpPr>
          <p:nvPr>
            <p:ph type="sldNum" sz="quarter" idx="12"/>
          </p:nvPr>
        </p:nvSpPr>
        <p:spPr/>
        <p:txBody>
          <a:bodyPr/>
          <a:lstStyle/>
          <a:p>
            <a:fld id="{DE8DE8A0-70C5-4585-9A3C-B3A9E7B8F8E9}" type="slidenum">
              <a:rPr lang="en-US" smtClean="0"/>
              <a:t>2</a:t>
            </a:fld>
            <a:endParaRPr lang="en-US"/>
          </a:p>
        </p:txBody>
      </p:sp>
    </p:spTree>
    <p:extLst>
      <p:ext uri="{BB962C8B-B14F-4D97-AF65-F5344CB8AC3E}">
        <p14:creationId xmlns:p14="http://schemas.microsoft.com/office/powerpoint/2010/main" val="615555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7F0B6-07C7-EE95-43E4-49DD09B2957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3C8FE97-A873-4B08-019E-A4B52C58EECC}"/>
              </a:ext>
            </a:extLst>
          </p:cNvPr>
          <p:cNvSpPr>
            <a:spLocks noGrp="1"/>
          </p:cNvSpPr>
          <p:nvPr>
            <p:ph idx="1"/>
          </p:nvPr>
        </p:nvSpPr>
        <p:spPr/>
        <p:txBody>
          <a:bodyPr>
            <a:normAutofit/>
          </a:bodyPr>
          <a:lstStyle/>
          <a:p>
            <a:r>
              <a:rPr lang="en-US" dirty="0"/>
              <a:t>Session Objectives &amp; Guiding Questions</a:t>
            </a:r>
          </a:p>
          <a:p>
            <a:r>
              <a:rPr lang="en-US" dirty="0"/>
              <a:t>Nursing Expansion First Year Data</a:t>
            </a:r>
          </a:p>
          <a:p>
            <a:r>
              <a:rPr lang="en-US" dirty="0"/>
              <a:t>Connecting Your Data to the Big Picture</a:t>
            </a:r>
          </a:p>
          <a:p>
            <a:r>
              <a:rPr lang="en-US" dirty="0"/>
              <a:t>Introduction to the Quarterly Scorecard</a:t>
            </a:r>
          </a:p>
          <a:p>
            <a:r>
              <a:rPr lang="en-US" dirty="0"/>
              <a:t>Q&amp;A</a:t>
            </a:r>
          </a:p>
        </p:txBody>
      </p:sp>
      <p:sp>
        <p:nvSpPr>
          <p:cNvPr id="5" name="Slide Number Placeholder 4">
            <a:extLst>
              <a:ext uri="{FF2B5EF4-FFF2-40B4-BE49-F238E27FC236}">
                <a16:creationId xmlns:a16="http://schemas.microsoft.com/office/drawing/2014/main" id="{F4430089-8DAD-8DEA-C7DF-B8A4D439F86D}"/>
              </a:ext>
            </a:extLst>
          </p:cNvPr>
          <p:cNvSpPr>
            <a:spLocks noGrp="1"/>
          </p:cNvSpPr>
          <p:nvPr>
            <p:ph type="sldNum" sz="quarter" idx="12"/>
          </p:nvPr>
        </p:nvSpPr>
        <p:spPr/>
        <p:txBody>
          <a:bodyPr/>
          <a:lstStyle/>
          <a:p>
            <a:fld id="{DE8DE8A0-70C5-4585-9A3C-B3A9E7B8F8E9}" type="slidenum">
              <a:rPr lang="en-US" smtClean="0"/>
              <a:pPr/>
              <a:t>3</a:t>
            </a:fld>
            <a:endParaRPr lang="en-US"/>
          </a:p>
        </p:txBody>
      </p:sp>
    </p:spTree>
    <p:extLst>
      <p:ext uri="{BB962C8B-B14F-4D97-AF65-F5344CB8AC3E}">
        <p14:creationId xmlns:p14="http://schemas.microsoft.com/office/powerpoint/2010/main" val="1687896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a:xfrm>
            <a:off x="774923" y="687475"/>
            <a:ext cx="10653003" cy="1083329"/>
          </a:xfrm>
        </p:spPr>
        <p:txBody>
          <a:bodyPr/>
          <a:lstStyle/>
          <a:p>
            <a:r>
              <a:rPr lang="en-US" dirty="0"/>
              <a:t>Session objectives</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a:xfrm>
            <a:off x="774701" y="1946275"/>
            <a:ext cx="8087078" cy="4466400"/>
          </a:xfrm>
        </p:spPr>
        <p:txBody>
          <a:bodyPr/>
          <a:lstStyle/>
          <a:p>
            <a:pPr>
              <a:spcBef>
                <a:spcPts val="600"/>
              </a:spcBef>
            </a:pPr>
            <a:r>
              <a:rPr lang="en-US" dirty="0"/>
              <a:t>Session Objectives</a:t>
            </a:r>
          </a:p>
          <a:p>
            <a:pPr lvl="1">
              <a:spcBef>
                <a:spcPts val="600"/>
              </a:spcBef>
            </a:pPr>
            <a:r>
              <a:rPr lang="en-US" dirty="0"/>
              <a:t>Understand how Nursing Expansion grantees are performing overall after the first year</a:t>
            </a:r>
          </a:p>
          <a:p>
            <a:pPr lvl="1">
              <a:spcBef>
                <a:spcPts val="600"/>
              </a:spcBef>
            </a:pPr>
            <a:r>
              <a:rPr lang="en-US" dirty="0"/>
              <a:t>Learn how to use your data to monitor progress and target areas for change</a:t>
            </a:r>
          </a:p>
          <a:p>
            <a:pPr lvl="1">
              <a:spcBef>
                <a:spcPts val="600"/>
              </a:spcBef>
            </a:pPr>
            <a:r>
              <a:rPr lang="en-US" dirty="0"/>
              <a:t>Receive an introduction to the Quarterly Scorecard tool</a:t>
            </a:r>
          </a:p>
          <a:p>
            <a:pPr>
              <a:spcBef>
                <a:spcPts val="600"/>
              </a:spcBef>
            </a:pPr>
            <a:endParaRPr lang="en-US" dirty="0"/>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4</a:t>
            </a:fld>
            <a:endParaRPr lang="en-US"/>
          </a:p>
        </p:txBody>
      </p:sp>
    </p:spTree>
    <p:extLst>
      <p:ext uri="{BB962C8B-B14F-4D97-AF65-F5344CB8AC3E}">
        <p14:creationId xmlns:p14="http://schemas.microsoft.com/office/powerpoint/2010/main" val="2349065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Guiding Questions</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lstStyle/>
          <a:p>
            <a:pPr>
              <a:spcBef>
                <a:spcPts val="600"/>
              </a:spcBef>
            </a:pPr>
            <a:r>
              <a:rPr lang="en-US" dirty="0"/>
              <a:t>Guiding Questions</a:t>
            </a:r>
          </a:p>
          <a:p>
            <a:pPr lvl="1">
              <a:spcBef>
                <a:spcPts val="600"/>
              </a:spcBef>
            </a:pPr>
            <a:r>
              <a:rPr lang="en-US" dirty="0"/>
              <a:t>How is the Nursing Expansion grant program doing? How are we doing compared to the grant program overall? </a:t>
            </a:r>
          </a:p>
          <a:p>
            <a:pPr lvl="2">
              <a:spcBef>
                <a:spcPts val="600"/>
              </a:spcBef>
            </a:pPr>
            <a:r>
              <a:rPr lang="en-US" dirty="0"/>
              <a:t>NOTE: Grantee data will be shown in this presentation anonymously.</a:t>
            </a:r>
          </a:p>
          <a:p>
            <a:pPr lvl="1">
              <a:spcBef>
                <a:spcPts val="600"/>
              </a:spcBef>
            </a:pPr>
            <a:r>
              <a:rPr lang="en-US" dirty="0"/>
              <a:t>Why spend time focusing on data and reporting?</a:t>
            </a:r>
          </a:p>
          <a:p>
            <a:pPr lvl="1">
              <a:spcBef>
                <a:spcPts val="600"/>
              </a:spcBef>
            </a:pPr>
            <a:r>
              <a:rPr lang="en-US" dirty="0"/>
              <a:t>How can I incorporate reporting and data into my project planning?</a:t>
            </a:r>
          </a:p>
          <a:p>
            <a:pPr lvl="1">
              <a:spcBef>
                <a:spcPts val="600"/>
              </a:spcBef>
            </a:pPr>
            <a:endParaRPr lang="en-US" dirty="0"/>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pPr/>
              <a:t>5</a:t>
            </a:fld>
            <a:endParaRPr lang="en-US"/>
          </a:p>
        </p:txBody>
      </p:sp>
    </p:spTree>
    <p:extLst>
      <p:ext uri="{BB962C8B-B14F-4D97-AF65-F5344CB8AC3E}">
        <p14:creationId xmlns:p14="http://schemas.microsoft.com/office/powerpoint/2010/main" val="2599859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1DF6-4307-0CC5-E4A7-D599DBB520CF}"/>
              </a:ext>
            </a:extLst>
          </p:cNvPr>
          <p:cNvSpPr>
            <a:spLocks noGrp="1"/>
          </p:cNvSpPr>
          <p:nvPr>
            <p:ph type="title"/>
          </p:nvPr>
        </p:nvSpPr>
        <p:spPr/>
        <p:txBody>
          <a:bodyPr/>
          <a:lstStyle/>
          <a:p>
            <a:r>
              <a:rPr lang="en-US" dirty="0"/>
              <a:t>Participant reporting temperature check</a:t>
            </a:r>
          </a:p>
        </p:txBody>
      </p:sp>
      <p:sp>
        <p:nvSpPr>
          <p:cNvPr id="3" name="Content Placeholder 2">
            <a:extLst>
              <a:ext uri="{FF2B5EF4-FFF2-40B4-BE49-F238E27FC236}">
                <a16:creationId xmlns:a16="http://schemas.microsoft.com/office/drawing/2014/main" id="{ED32943C-70AE-E419-948C-CD825FE52568}"/>
              </a:ext>
            </a:extLst>
          </p:cNvPr>
          <p:cNvSpPr>
            <a:spLocks noGrp="1"/>
          </p:cNvSpPr>
          <p:nvPr>
            <p:ph idx="1"/>
          </p:nvPr>
        </p:nvSpPr>
        <p:spPr>
          <a:xfrm>
            <a:off x="774923" y="1941683"/>
            <a:ext cx="10573561" cy="3693573"/>
          </a:xfrm>
        </p:spPr>
        <p:txBody>
          <a:bodyPr>
            <a:normAutofit/>
          </a:bodyPr>
          <a:lstStyle/>
          <a:p>
            <a:pPr marL="305435" indent="-305435"/>
            <a:r>
              <a:rPr lang="en-US" sz="3600" dirty="0">
                <a:effectLst/>
                <a:latin typeface="Calibri" panose="020F0502020204030204" pitchFamily="34" charset="0"/>
              </a:rPr>
              <a:t>What word comes to mind when you consider your first experience reporting participant data in WIPS?</a:t>
            </a:r>
          </a:p>
          <a:p>
            <a:pPr marL="305435" indent="-305435"/>
            <a:endParaRPr lang="en-US" sz="3600" dirty="0">
              <a:latin typeface="Calibri" panose="020F0502020204030204" pitchFamily="34" charset="0"/>
            </a:endParaRPr>
          </a:p>
          <a:p>
            <a:pPr marL="0" indent="0">
              <a:buNone/>
            </a:pPr>
            <a:endParaRPr lang="en-US" dirty="0">
              <a:ea typeface="+mn-lt"/>
              <a:cs typeface="+mn-lt"/>
            </a:endParaRPr>
          </a:p>
        </p:txBody>
      </p:sp>
      <p:sp>
        <p:nvSpPr>
          <p:cNvPr id="5" name="Slide Number Placeholder 4">
            <a:extLst>
              <a:ext uri="{FF2B5EF4-FFF2-40B4-BE49-F238E27FC236}">
                <a16:creationId xmlns:a16="http://schemas.microsoft.com/office/drawing/2014/main" id="{EF52305A-A060-ADF2-9A6A-12E1119C13BA}"/>
              </a:ext>
            </a:extLst>
          </p:cNvPr>
          <p:cNvSpPr>
            <a:spLocks noGrp="1"/>
          </p:cNvSpPr>
          <p:nvPr>
            <p:ph type="sldNum" sz="quarter" idx="12"/>
          </p:nvPr>
        </p:nvSpPr>
        <p:spPr/>
        <p:txBody>
          <a:bodyPr/>
          <a:lstStyle/>
          <a:p>
            <a:fld id="{DE8DE8A0-70C5-4585-9A3C-B3A9E7B8F8E9}" type="slidenum">
              <a:rPr lang="en-US" smtClean="0"/>
              <a:t>6</a:t>
            </a:fld>
            <a:endParaRPr lang="en-US" dirty="0"/>
          </a:p>
        </p:txBody>
      </p:sp>
    </p:spTree>
    <p:extLst>
      <p:ext uri="{BB962C8B-B14F-4D97-AF65-F5344CB8AC3E}">
        <p14:creationId xmlns:p14="http://schemas.microsoft.com/office/powerpoint/2010/main" val="3528220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93E4A-6BCF-7C0A-3AFC-EAA5025C437E}"/>
              </a:ext>
            </a:extLst>
          </p:cNvPr>
          <p:cNvSpPr>
            <a:spLocks noGrp="1"/>
          </p:cNvSpPr>
          <p:nvPr>
            <p:ph type="title"/>
          </p:nvPr>
        </p:nvSpPr>
        <p:spPr/>
        <p:txBody>
          <a:bodyPr>
            <a:normAutofit/>
          </a:bodyPr>
          <a:lstStyle/>
          <a:p>
            <a:r>
              <a:rPr lang="en-US" sz="2800" dirty="0">
                <a:effectLst/>
              </a:rPr>
              <a:t>What word comes to mind when you consider your first experience reporting participant data in WIPS?</a:t>
            </a:r>
            <a:endParaRPr lang="en-US" dirty="0"/>
          </a:p>
        </p:txBody>
      </p:sp>
      <p:pic>
        <p:nvPicPr>
          <p:cNvPr id="7" name="Content Placeholder 6">
            <a:extLst>
              <a:ext uri="{FF2B5EF4-FFF2-40B4-BE49-F238E27FC236}">
                <a16:creationId xmlns:a16="http://schemas.microsoft.com/office/drawing/2014/main" id="{EC0F7748-A37A-650B-5B5C-34FCDBC935A9}"/>
              </a:ext>
              <a:ext uri="{C183D7F6-B498-43B3-948B-1728B52AA6E4}">
                <adec:decorative xmlns:adec="http://schemas.microsoft.com/office/drawing/2017/decorative" val="1"/>
              </a:ext>
            </a:extLst>
          </p:cNvPr>
          <p:cNvPicPr>
            <a:picLocks noGrp="1"/>
          </p:cNvPicPr>
          <p:nvPr>
            <p:ph idx="1"/>
          </p:nvPr>
        </p:nvPicPr>
        <p:blipFill>
          <a:blip r:embed="rId2"/>
          <a:stretch>
            <a:fillRect/>
          </a:stretch>
        </p:blipFill>
        <p:spPr>
          <a:xfrm>
            <a:off x="1674321" y="1890872"/>
            <a:ext cx="8843357" cy="4852506"/>
          </a:xfrm>
        </p:spPr>
      </p:pic>
      <p:sp>
        <p:nvSpPr>
          <p:cNvPr id="5" name="Slide Number Placeholder 4">
            <a:extLst>
              <a:ext uri="{FF2B5EF4-FFF2-40B4-BE49-F238E27FC236}">
                <a16:creationId xmlns:a16="http://schemas.microsoft.com/office/drawing/2014/main" id="{724CC3AA-CC58-0046-2E8A-39512C698138}"/>
              </a:ext>
            </a:extLst>
          </p:cNvPr>
          <p:cNvSpPr>
            <a:spLocks noGrp="1"/>
          </p:cNvSpPr>
          <p:nvPr>
            <p:ph type="sldNum" sz="quarter" idx="12"/>
          </p:nvPr>
        </p:nvSpPr>
        <p:spPr/>
        <p:txBody>
          <a:bodyPr/>
          <a:lstStyle/>
          <a:p>
            <a:fld id="{DE8DE8A0-70C5-4585-9A3C-B3A9E7B8F8E9}" type="slidenum">
              <a:rPr lang="en-US" smtClean="0"/>
              <a:t>7</a:t>
            </a:fld>
            <a:endParaRPr lang="en-US"/>
          </a:p>
        </p:txBody>
      </p:sp>
      <p:graphicFrame>
        <p:nvGraphicFramePr>
          <p:cNvPr id="8" name="Table 7">
            <a:extLst>
              <a:ext uri="{FF2B5EF4-FFF2-40B4-BE49-F238E27FC236}">
                <a16:creationId xmlns:a16="http://schemas.microsoft.com/office/drawing/2014/main" id="{B78DA39B-D714-8036-980C-39947471D02F}"/>
              </a:ext>
            </a:extLst>
          </p:cNvPr>
          <p:cNvGraphicFramePr>
            <a:graphicFrameLocks noGrp="1"/>
          </p:cNvGraphicFramePr>
          <p:nvPr/>
        </p:nvGraphicFramePr>
        <p:xfrm>
          <a:off x="7264659" y="6917843"/>
          <a:ext cx="3649621" cy="5941993"/>
        </p:xfrm>
        <a:graphic>
          <a:graphicData uri="http://schemas.openxmlformats.org/drawingml/2006/table">
            <a:tbl>
              <a:tblPr firstRow="1" bandRow="1">
                <a:tableStyleId>{5C22544A-7EE6-4342-B048-85BDC9FD1C3A}</a:tableStyleId>
              </a:tblPr>
              <a:tblGrid>
                <a:gridCol w="3649621">
                  <a:extLst>
                    <a:ext uri="{9D8B030D-6E8A-4147-A177-3AD203B41FA5}">
                      <a16:colId xmlns:a16="http://schemas.microsoft.com/office/drawing/2014/main" val="1753941232"/>
                    </a:ext>
                  </a:extLst>
                </a:gridCol>
              </a:tblGrid>
              <a:tr h="349529">
                <a:tc>
                  <a:txBody>
                    <a:bodyPr/>
                    <a:lstStyle/>
                    <a:p>
                      <a:pPr algn="l" fontAlgn="b"/>
                      <a:r>
                        <a:rPr lang="en-US" sz="1100" b="1" i="0" u="none" strike="noStrike" dirty="0">
                          <a:effectLst/>
                          <a:latin typeface="Arial" panose="020B0604020202020204" pitchFamily="34" charset="0"/>
                        </a:rPr>
                        <a:t>Responses</a:t>
                      </a:r>
                    </a:p>
                  </a:txBody>
                  <a:tcPr marL="7620" marR="7620" marT="7620" marB="0" anchor="b"/>
                </a:tc>
                <a:extLst>
                  <a:ext uri="{0D108BD9-81ED-4DB2-BD59-A6C34878D82A}">
                    <a16:rowId xmlns:a16="http://schemas.microsoft.com/office/drawing/2014/main" val="949432059"/>
                  </a:ext>
                </a:extLst>
              </a:tr>
              <a:tr h="349529">
                <a:tc>
                  <a:txBody>
                    <a:bodyPr/>
                    <a:lstStyle/>
                    <a:p>
                      <a:pPr algn="l" fontAlgn="b"/>
                      <a:r>
                        <a:rPr lang="en-US" sz="1100" b="0" i="0" u="none" strike="noStrike">
                          <a:effectLst/>
                          <a:latin typeface="Arial" panose="020B0604020202020204" pitchFamily="34" charset="0"/>
                        </a:rPr>
                        <a:t>Overwhelm</a:t>
                      </a:r>
                    </a:p>
                  </a:txBody>
                  <a:tcPr marL="7620" marR="7620" marT="7620" marB="0" anchor="b"/>
                </a:tc>
                <a:extLst>
                  <a:ext uri="{0D108BD9-81ED-4DB2-BD59-A6C34878D82A}">
                    <a16:rowId xmlns:a16="http://schemas.microsoft.com/office/drawing/2014/main" val="149985349"/>
                  </a:ext>
                </a:extLst>
              </a:tr>
              <a:tr h="349529">
                <a:tc>
                  <a:txBody>
                    <a:bodyPr/>
                    <a:lstStyle/>
                    <a:p>
                      <a:pPr algn="l" fontAlgn="b"/>
                      <a:r>
                        <a:rPr lang="en-US" sz="1100" b="0" i="0" u="none" strike="noStrike">
                          <a:effectLst/>
                          <a:latin typeface="Arial" panose="020B0604020202020204" pitchFamily="34" charset="0"/>
                        </a:rPr>
                        <a:t>easy frustrating</a:t>
                      </a:r>
                    </a:p>
                  </a:txBody>
                  <a:tcPr marL="7620" marR="7620" marT="7620" marB="0" anchor="b"/>
                </a:tc>
                <a:extLst>
                  <a:ext uri="{0D108BD9-81ED-4DB2-BD59-A6C34878D82A}">
                    <a16:rowId xmlns:a16="http://schemas.microsoft.com/office/drawing/2014/main" val="2221790013"/>
                  </a:ext>
                </a:extLst>
              </a:tr>
              <a:tr h="349529">
                <a:tc>
                  <a:txBody>
                    <a:bodyPr/>
                    <a:lstStyle/>
                    <a:p>
                      <a:pPr algn="l" fontAlgn="b"/>
                      <a:r>
                        <a:rPr lang="en-US" sz="1100" b="0" i="0" u="none" strike="noStrike">
                          <a:effectLst/>
                          <a:latin typeface="Arial" panose="020B0604020202020204" pitchFamily="34" charset="0"/>
                        </a:rPr>
                        <a:t>Burdensome</a:t>
                      </a:r>
                    </a:p>
                  </a:txBody>
                  <a:tcPr marL="7620" marR="7620" marT="7620" marB="0" anchor="b"/>
                </a:tc>
                <a:extLst>
                  <a:ext uri="{0D108BD9-81ED-4DB2-BD59-A6C34878D82A}">
                    <a16:rowId xmlns:a16="http://schemas.microsoft.com/office/drawing/2014/main" val="4112754551"/>
                  </a:ext>
                </a:extLst>
              </a:tr>
              <a:tr h="349529">
                <a:tc>
                  <a:txBody>
                    <a:bodyPr/>
                    <a:lstStyle/>
                    <a:p>
                      <a:pPr algn="l" fontAlgn="b"/>
                      <a:r>
                        <a:rPr lang="en-US" sz="1100" b="0" i="0" u="none" strike="noStrike">
                          <a:effectLst/>
                          <a:latin typeface="Arial" panose="020B0604020202020204" pitchFamily="34" charset="0"/>
                        </a:rPr>
                        <a:t>Gaaahhhh</a:t>
                      </a:r>
                    </a:p>
                  </a:txBody>
                  <a:tcPr marL="7620" marR="7620" marT="7620" marB="0" anchor="b"/>
                </a:tc>
                <a:extLst>
                  <a:ext uri="{0D108BD9-81ED-4DB2-BD59-A6C34878D82A}">
                    <a16:rowId xmlns:a16="http://schemas.microsoft.com/office/drawing/2014/main" val="564611475"/>
                  </a:ext>
                </a:extLst>
              </a:tr>
              <a:tr h="349529">
                <a:tc>
                  <a:txBody>
                    <a:bodyPr/>
                    <a:lstStyle/>
                    <a:p>
                      <a:pPr algn="l" fontAlgn="b"/>
                      <a:r>
                        <a:rPr lang="en-US" sz="1100" b="0" i="0" u="none" strike="noStrike">
                          <a:effectLst/>
                          <a:latin typeface="Arial" panose="020B0604020202020204" pitchFamily="34" charset="0"/>
                        </a:rPr>
                        <a:t>Frustration</a:t>
                      </a:r>
                    </a:p>
                  </a:txBody>
                  <a:tcPr marL="7620" marR="7620" marT="7620" marB="0" anchor="b"/>
                </a:tc>
                <a:extLst>
                  <a:ext uri="{0D108BD9-81ED-4DB2-BD59-A6C34878D82A}">
                    <a16:rowId xmlns:a16="http://schemas.microsoft.com/office/drawing/2014/main" val="281213014"/>
                  </a:ext>
                </a:extLst>
              </a:tr>
              <a:tr h="349529">
                <a:tc>
                  <a:txBody>
                    <a:bodyPr/>
                    <a:lstStyle/>
                    <a:p>
                      <a:pPr algn="l" fontAlgn="b"/>
                      <a:r>
                        <a:rPr lang="en-US" sz="1100" b="0" i="0" u="none" strike="noStrike">
                          <a:effectLst/>
                          <a:latin typeface="Arial" panose="020B0604020202020204" pitchFamily="34" charset="0"/>
                        </a:rPr>
                        <a:t>5_commas</a:t>
                      </a:r>
                    </a:p>
                  </a:txBody>
                  <a:tcPr marL="7620" marR="7620" marT="7620" marB="0" anchor="b"/>
                </a:tc>
                <a:extLst>
                  <a:ext uri="{0D108BD9-81ED-4DB2-BD59-A6C34878D82A}">
                    <a16:rowId xmlns:a16="http://schemas.microsoft.com/office/drawing/2014/main" val="2357179097"/>
                  </a:ext>
                </a:extLst>
              </a:tr>
              <a:tr h="349529">
                <a:tc>
                  <a:txBody>
                    <a:bodyPr/>
                    <a:lstStyle/>
                    <a:p>
                      <a:pPr algn="l" fontAlgn="b"/>
                      <a:r>
                        <a:rPr lang="en-US" sz="1100" b="0" i="0" u="none" strike="noStrike">
                          <a:effectLst/>
                          <a:latin typeface="Arial" panose="020B0604020202020204" pitchFamily="34" charset="0"/>
                        </a:rPr>
                        <a:t>Confusing Overwhelming Errors</a:t>
                      </a:r>
                    </a:p>
                  </a:txBody>
                  <a:tcPr marL="7620" marR="7620" marT="7620" marB="0" anchor="b"/>
                </a:tc>
                <a:extLst>
                  <a:ext uri="{0D108BD9-81ED-4DB2-BD59-A6C34878D82A}">
                    <a16:rowId xmlns:a16="http://schemas.microsoft.com/office/drawing/2014/main" val="1367242239"/>
                  </a:ext>
                </a:extLst>
              </a:tr>
              <a:tr h="349529">
                <a:tc>
                  <a:txBody>
                    <a:bodyPr/>
                    <a:lstStyle/>
                    <a:p>
                      <a:pPr algn="l" fontAlgn="b"/>
                      <a:r>
                        <a:rPr lang="en-US" sz="1100" b="0" i="0" u="none" strike="noStrike">
                          <a:effectLst/>
                          <a:latin typeface="Arial" panose="020B0604020202020204" pitchFamily="34" charset="0"/>
                        </a:rPr>
                        <a:t>Anxious Frustrating Tricky</a:t>
                      </a:r>
                    </a:p>
                  </a:txBody>
                  <a:tcPr marL="7620" marR="7620" marT="7620" marB="0" anchor="b"/>
                </a:tc>
                <a:extLst>
                  <a:ext uri="{0D108BD9-81ED-4DB2-BD59-A6C34878D82A}">
                    <a16:rowId xmlns:a16="http://schemas.microsoft.com/office/drawing/2014/main" val="1400628171"/>
                  </a:ext>
                </a:extLst>
              </a:tr>
              <a:tr h="349529">
                <a:tc>
                  <a:txBody>
                    <a:bodyPr/>
                    <a:lstStyle/>
                    <a:p>
                      <a:pPr algn="l" fontAlgn="b"/>
                      <a:r>
                        <a:rPr lang="en-US" sz="1100" b="0" i="0" u="none" strike="noStrike">
                          <a:effectLst/>
                          <a:latin typeface="Arial" panose="020B0604020202020204" pitchFamily="34" charset="0"/>
                        </a:rPr>
                        <a:t>Cumbersome Frustrating</a:t>
                      </a:r>
                    </a:p>
                  </a:txBody>
                  <a:tcPr marL="7620" marR="7620" marT="7620" marB="0" anchor="b"/>
                </a:tc>
                <a:extLst>
                  <a:ext uri="{0D108BD9-81ED-4DB2-BD59-A6C34878D82A}">
                    <a16:rowId xmlns:a16="http://schemas.microsoft.com/office/drawing/2014/main" val="1515388801"/>
                  </a:ext>
                </a:extLst>
              </a:tr>
              <a:tr h="349529">
                <a:tc>
                  <a:txBody>
                    <a:bodyPr/>
                    <a:lstStyle/>
                    <a:p>
                      <a:pPr algn="l" fontAlgn="b"/>
                      <a:r>
                        <a:rPr lang="en-US" sz="1100" b="0" i="0" u="none" strike="noStrike">
                          <a:effectLst/>
                          <a:latin typeface="Arial" panose="020B0604020202020204" pitchFamily="34" charset="0"/>
                        </a:rPr>
                        <a:t>Time_consuming Confusing Great_feedback_from_DOL_o</a:t>
                      </a:r>
                    </a:p>
                  </a:txBody>
                  <a:tcPr marL="7620" marR="7620" marT="7620" marB="0" anchor="b"/>
                </a:tc>
                <a:extLst>
                  <a:ext uri="{0D108BD9-81ED-4DB2-BD59-A6C34878D82A}">
                    <a16:rowId xmlns:a16="http://schemas.microsoft.com/office/drawing/2014/main" val="3468630158"/>
                  </a:ext>
                </a:extLst>
              </a:tr>
              <a:tr h="349529">
                <a:tc>
                  <a:txBody>
                    <a:bodyPr/>
                    <a:lstStyle/>
                    <a:p>
                      <a:pPr algn="l" fontAlgn="b"/>
                      <a:r>
                        <a:rPr lang="en-US" sz="1100" b="0" i="0" u="none" strike="noStrike">
                          <a:effectLst/>
                          <a:latin typeface="Arial" panose="020B0604020202020204" pitchFamily="34" charset="0"/>
                        </a:rPr>
                        <a:t>Frustrating Overload</a:t>
                      </a:r>
                    </a:p>
                  </a:txBody>
                  <a:tcPr marL="7620" marR="7620" marT="7620" marB="0" anchor="b"/>
                </a:tc>
                <a:extLst>
                  <a:ext uri="{0D108BD9-81ED-4DB2-BD59-A6C34878D82A}">
                    <a16:rowId xmlns:a16="http://schemas.microsoft.com/office/drawing/2014/main" val="185397974"/>
                  </a:ext>
                </a:extLst>
              </a:tr>
              <a:tr h="349529">
                <a:tc>
                  <a:txBody>
                    <a:bodyPr/>
                    <a:lstStyle/>
                    <a:p>
                      <a:pPr algn="l" fontAlgn="b"/>
                      <a:r>
                        <a:rPr lang="en-US" sz="1100" b="0" i="0" u="none" strike="noStrike">
                          <a:effectLst/>
                          <a:latin typeface="Arial" panose="020B0604020202020204" pitchFamily="34" charset="0"/>
                        </a:rPr>
                        <a:t>Challenging Exciting Success</a:t>
                      </a:r>
                    </a:p>
                  </a:txBody>
                  <a:tcPr marL="7620" marR="7620" marT="7620" marB="0" anchor="b"/>
                </a:tc>
                <a:extLst>
                  <a:ext uri="{0D108BD9-81ED-4DB2-BD59-A6C34878D82A}">
                    <a16:rowId xmlns:a16="http://schemas.microsoft.com/office/drawing/2014/main" val="3770001834"/>
                  </a:ext>
                </a:extLst>
              </a:tr>
              <a:tr h="349529">
                <a:tc>
                  <a:txBody>
                    <a:bodyPr/>
                    <a:lstStyle/>
                    <a:p>
                      <a:pPr algn="l" fontAlgn="b"/>
                      <a:r>
                        <a:rPr lang="en-US" sz="1100" b="0" i="0" u="none" strike="noStrike">
                          <a:effectLst/>
                          <a:latin typeface="Arial" panose="020B0604020202020204" pitchFamily="34" charset="0"/>
                        </a:rPr>
                        <a:t>Confusing</a:t>
                      </a:r>
                    </a:p>
                  </a:txBody>
                  <a:tcPr marL="7620" marR="7620" marT="7620" marB="0" anchor="b"/>
                </a:tc>
                <a:extLst>
                  <a:ext uri="{0D108BD9-81ED-4DB2-BD59-A6C34878D82A}">
                    <a16:rowId xmlns:a16="http://schemas.microsoft.com/office/drawing/2014/main" val="3818697925"/>
                  </a:ext>
                </a:extLst>
              </a:tr>
              <a:tr h="349529">
                <a:tc>
                  <a:txBody>
                    <a:bodyPr/>
                    <a:lstStyle/>
                    <a:p>
                      <a:pPr algn="l" fontAlgn="b"/>
                      <a:r>
                        <a:rPr lang="en-US" sz="1100" b="0" i="0" u="none" strike="noStrike">
                          <a:effectLst/>
                          <a:latin typeface="Arial" panose="020B0604020202020204" pitchFamily="34" charset="0"/>
                        </a:rPr>
                        <a:t>Challenging Tiring Rewarding</a:t>
                      </a:r>
                    </a:p>
                  </a:txBody>
                  <a:tcPr marL="7620" marR="7620" marT="7620" marB="0" anchor="b"/>
                </a:tc>
                <a:extLst>
                  <a:ext uri="{0D108BD9-81ED-4DB2-BD59-A6C34878D82A}">
                    <a16:rowId xmlns:a16="http://schemas.microsoft.com/office/drawing/2014/main" val="2074223651"/>
                  </a:ext>
                </a:extLst>
              </a:tr>
              <a:tr h="349529">
                <a:tc>
                  <a:txBody>
                    <a:bodyPr/>
                    <a:lstStyle/>
                    <a:p>
                      <a:pPr algn="l" fontAlgn="b"/>
                      <a:r>
                        <a:rPr lang="en-US" sz="1100" b="0" i="0" u="none" strike="noStrike">
                          <a:effectLst/>
                          <a:latin typeface="Arial" panose="020B0604020202020204" pitchFamily="34" charset="0"/>
                        </a:rPr>
                        <a:t>Empowering</a:t>
                      </a:r>
                    </a:p>
                  </a:txBody>
                  <a:tcPr marL="7620" marR="7620" marT="7620" marB="0" anchor="b"/>
                </a:tc>
                <a:extLst>
                  <a:ext uri="{0D108BD9-81ED-4DB2-BD59-A6C34878D82A}">
                    <a16:rowId xmlns:a16="http://schemas.microsoft.com/office/drawing/2014/main" val="230097806"/>
                  </a:ext>
                </a:extLst>
              </a:tr>
              <a:tr h="349529">
                <a:tc>
                  <a:txBody>
                    <a:bodyPr/>
                    <a:lstStyle/>
                    <a:p>
                      <a:pPr algn="l" fontAlgn="b"/>
                      <a:r>
                        <a:rPr lang="en-US" sz="1100" b="0" i="0" u="none" strike="noStrike" dirty="0">
                          <a:effectLst/>
                          <a:latin typeface="Arial" panose="020B0604020202020204" pitchFamily="34" charset="0"/>
                        </a:rPr>
                        <a:t>rewarding</a:t>
                      </a:r>
                    </a:p>
                  </a:txBody>
                  <a:tcPr marL="7620" marR="7620" marT="7620" marB="0" anchor="b"/>
                </a:tc>
                <a:extLst>
                  <a:ext uri="{0D108BD9-81ED-4DB2-BD59-A6C34878D82A}">
                    <a16:rowId xmlns:a16="http://schemas.microsoft.com/office/drawing/2014/main" val="1095465400"/>
                  </a:ext>
                </a:extLst>
              </a:tr>
            </a:tbl>
          </a:graphicData>
        </a:graphic>
      </p:graphicFrame>
    </p:spTree>
    <p:extLst>
      <p:ext uri="{BB962C8B-B14F-4D97-AF65-F5344CB8AC3E}">
        <p14:creationId xmlns:p14="http://schemas.microsoft.com/office/powerpoint/2010/main" val="2624198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What the data show</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Nursing expansion grant program: One year in</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8</a:t>
            </a:fld>
            <a:endParaRPr lang="en-US"/>
          </a:p>
        </p:txBody>
      </p:sp>
    </p:spTree>
    <p:extLst>
      <p:ext uri="{BB962C8B-B14F-4D97-AF65-F5344CB8AC3E}">
        <p14:creationId xmlns:p14="http://schemas.microsoft.com/office/powerpoint/2010/main" val="876665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517073-9A56-86B9-5575-9C625457EFE2}"/>
              </a:ext>
            </a:extLst>
          </p:cNvPr>
          <p:cNvSpPr>
            <a:spLocks noGrp="1"/>
          </p:cNvSpPr>
          <p:nvPr>
            <p:ph type="title"/>
          </p:nvPr>
        </p:nvSpPr>
        <p:spPr>
          <a:xfrm>
            <a:off x="1959894" y="702156"/>
            <a:ext cx="8272212" cy="1013800"/>
          </a:xfrm>
        </p:spPr>
        <p:txBody>
          <a:bodyPr>
            <a:normAutofit/>
          </a:bodyPr>
          <a:lstStyle/>
          <a:p>
            <a:r>
              <a:rPr lang="en-US" dirty="0">
                <a:solidFill>
                  <a:srgbClr val="FFFEFF"/>
                </a:solidFill>
              </a:rPr>
              <a:t>Real-time performance outcome measures</a:t>
            </a:r>
            <a:br>
              <a:rPr lang="en-US" dirty="0">
                <a:solidFill>
                  <a:srgbClr val="FFFEFF"/>
                </a:solidFill>
              </a:rPr>
            </a:br>
            <a:r>
              <a:rPr lang="en-US" dirty="0">
                <a:solidFill>
                  <a:srgbClr val="FFFEFF"/>
                </a:solidFill>
              </a:rPr>
              <a:t>Track 1</a:t>
            </a:r>
          </a:p>
        </p:txBody>
      </p:sp>
      <p:sp>
        <p:nvSpPr>
          <p:cNvPr id="2" name="Slide Number Placeholder 1"/>
          <p:cNvSpPr>
            <a:spLocks noGrp="1"/>
          </p:cNvSpPr>
          <p:nvPr>
            <p:ph type="sldNum" sz="quarter" idx="12"/>
          </p:nvPr>
        </p:nvSpPr>
        <p:spPr>
          <a:xfrm>
            <a:off x="9442726" y="5956138"/>
            <a:ext cx="789381" cy="365125"/>
          </a:xfrm>
        </p:spPr>
        <p:txBody>
          <a:bodyPr>
            <a:normAutofit/>
          </a:bodyPr>
          <a:lstStyle/>
          <a:p>
            <a:pPr defTabSz="685800">
              <a:spcAft>
                <a:spcPts val="600"/>
              </a:spcAft>
              <a:defRPr/>
            </a:pPr>
            <a:fld id="{158B7785-F6D6-45F8-833E-07BD84680091}" type="slidenum">
              <a:rPr lang="en-US" b="1">
                <a:latin typeface="Calibri" panose="020F0502020204030204"/>
              </a:rPr>
              <a:pPr defTabSz="685800">
                <a:spcAft>
                  <a:spcPts val="600"/>
                </a:spcAft>
                <a:defRPr/>
              </a:pPr>
              <a:t>9</a:t>
            </a:fld>
            <a:endParaRPr lang="en-US" b="1">
              <a:latin typeface="Calibri" panose="020F0502020204030204"/>
            </a:endParaRPr>
          </a:p>
        </p:txBody>
      </p:sp>
      <p:graphicFrame>
        <p:nvGraphicFramePr>
          <p:cNvPr id="31" name="Content Placeholder 5" descr="graphic showing 6 real-time performance outcome measures.">
            <a:extLst>
              <a:ext uri="{FF2B5EF4-FFF2-40B4-BE49-F238E27FC236}">
                <a16:creationId xmlns:a16="http://schemas.microsoft.com/office/drawing/2014/main" id="{A4974483-01F1-5728-2345-2A356CC3710D}"/>
              </a:ext>
            </a:extLst>
          </p:cNvPr>
          <p:cNvGraphicFramePr>
            <a:graphicFrameLocks noGrp="1"/>
          </p:cNvGraphicFramePr>
          <p:nvPr>
            <p:ph idx="1"/>
            <p:extLst>
              <p:ext uri="{D42A27DB-BD31-4B8C-83A1-F6EECF244321}">
                <p14:modId xmlns:p14="http://schemas.microsoft.com/office/powerpoint/2010/main" val="570727737"/>
              </p:ext>
            </p:extLst>
          </p:nvPr>
        </p:nvGraphicFramePr>
        <p:xfrm>
          <a:off x="604684" y="2488975"/>
          <a:ext cx="10982632" cy="3666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8894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Nursing Expansion Participants</a:t>
            </a:r>
            <a:br>
              <a:rPr lang="en-US" dirty="0"/>
            </a:br>
            <a:r>
              <a:rPr lang="en-US" dirty="0"/>
              <a:t>Race and gender demographics</a:t>
            </a:r>
          </a:p>
        </p:txBody>
      </p:sp>
      <p:graphicFrame>
        <p:nvGraphicFramePr>
          <p:cNvPr id="17" name="Content Placeholder 16" descr="race and ethnicity distribution chart">
            <a:extLst>
              <a:ext uri="{FF2B5EF4-FFF2-40B4-BE49-F238E27FC236}">
                <a16:creationId xmlns:a16="http://schemas.microsoft.com/office/drawing/2014/main" id="{8BDF718F-941A-F3C8-19D8-02FB255EAAD8}"/>
              </a:ext>
            </a:extLst>
          </p:cNvPr>
          <p:cNvGraphicFramePr>
            <a:graphicFrameLocks noGrp="1"/>
          </p:cNvGraphicFramePr>
          <p:nvPr>
            <p:ph sz="half" idx="1"/>
            <p:extLst>
              <p:ext uri="{D42A27DB-BD31-4B8C-83A1-F6EECF244321}">
                <p14:modId xmlns:p14="http://schemas.microsoft.com/office/powerpoint/2010/main" val="2161416128"/>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Content Placeholder 17" descr="Gender distribution chart">
            <a:extLst>
              <a:ext uri="{FF2B5EF4-FFF2-40B4-BE49-F238E27FC236}">
                <a16:creationId xmlns:a16="http://schemas.microsoft.com/office/drawing/2014/main" id="{C8D46CA9-2E58-B04F-D6DC-31E0DD191FEF}"/>
              </a:ext>
            </a:extLst>
          </p:cNvPr>
          <p:cNvGraphicFramePr>
            <a:graphicFrameLocks noGrp="1"/>
          </p:cNvGraphicFramePr>
          <p:nvPr>
            <p:ph sz="half" idx="2"/>
            <p:extLst>
              <p:ext uri="{D42A27DB-BD31-4B8C-83A1-F6EECF244321}">
                <p14:modId xmlns:p14="http://schemas.microsoft.com/office/powerpoint/2010/main" val="756377259"/>
              </p:ext>
            </p:extLst>
          </p:nvPr>
        </p:nvGraphicFramePr>
        <p:xfrm>
          <a:off x="6218238" y="1946275"/>
          <a:ext cx="5210175" cy="4224338"/>
        </p:xfrm>
        <a:graphic>
          <a:graphicData uri="http://schemas.openxmlformats.org/drawingml/2006/chart">
            <c:chart xmlns:c="http://schemas.openxmlformats.org/drawingml/2006/chart" xmlns:r="http://schemas.openxmlformats.org/officeDocument/2006/relationships" r:id="rId3"/>
          </a:graphicData>
        </a:graphic>
      </p:graphicFrame>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10</a:t>
            </a:fld>
            <a:endParaRPr lang="en-US"/>
          </a:p>
        </p:txBody>
      </p:sp>
    </p:spTree>
    <p:extLst>
      <p:ext uri="{BB962C8B-B14F-4D97-AF65-F5344CB8AC3E}">
        <p14:creationId xmlns:p14="http://schemas.microsoft.com/office/powerpoint/2010/main" val="2249660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dirty="0"/>
              <a:t>Nursing expansion participants</a:t>
            </a:r>
            <a:br>
              <a:rPr lang="en-US" dirty="0"/>
            </a:br>
            <a:r>
              <a:rPr lang="en-US" dirty="0"/>
              <a:t>education status at participation</a:t>
            </a:r>
          </a:p>
        </p:txBody>
      </p:sp>
      <p:graphicFrame>
        <p:nvGraphicFramePr>
          <p:cNvPr id="3" name="Content Placeholder 2" descr="Education status distribution chart">
            <a:extLst>
              <a:ext uri="{FF2B5EF4-FFF2-40B4-BE49-F238E27FC236}">
                <a16:creationId xmlns:a16="http://schemas.microsoft.com/office/drawing/2014/main" id="{84678CCE-251A-0DDC-A2DA-01E5623DEEEA}"/>
              </a:ext>
            </a:extLst>
          </p:cNvPr>
          <p:cNvGraphicFramePr>
            <a:graphicFrameLocks noGrp="1"/>
          </p:cNvGraphicFramePr>
          <p:nvPr>
            <p:ph idx="1"/>
            <p:extLst>
              <p:ext uri="{D42A27DB-BD31-4B8C-83A1-F6EECF244321}">
                <p14:modId xmlns:p14="http://schemas.microsoft.com/office/powerpoint/2010/main" val="1641401835"/>
              </p:ext>
            </p:extLst>
          </p:nvPr>
        </p:nvGraphicFramePr>
        <p:xfrm>
          <a:off x="623350" y="1886868"/>
          <a:ext cx="10968217" cy="4596433"/>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11</a:t>
            </a:fld>
            <a:endParaRPr lang="en-US"/>
          </a:p>
        </p:txBody>
      </p:sp>
    </p:spTree>
    <p:extLst>
      <p:ext uri="{BB962C8B-B14F-4D97-AF65-F5344CB8AC3E}">
        <p14:creationId xmlns:p14="http://schemas.microsoft.com/office/powerpoint/2010/main" val="3195823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0C25D-1900-AFC7-F0FB-04B44D436DEF}"/>
              </a:ext>
            </a:extLst>
          </p:cNvPr>
          <p:cNvSpPr>
            <a:spLocks noGrp="1"/>
          </p:cNvSpPr>
          <p:nvPr>
            <p:ph type="title"/>
          </p:nvPr>
        </p:nvSpPr>
        <p:spPr/>
        <p:txBody>
          <a:bodyPr/>
          <a:lstStyle/>
          <a:p>
            <a:r>
              <a:rPr lang="en-US" dirty="0"/>
              <a:t>Nursing expansion </a:t>
            </a:r>
            <a:br>
              <a:rPr lang="en-US" dirty="0"/>
            </a:br>
            <a:r>
              <a:rPr lang="en-US" dirty="0"/>
              <a:t>other populations served</a:t>
            </a:r>
          </a:p>
        </p:txBody>
      </p:sp>
      <p:sp>
        <p:nvSpPr>
          <p:cNvPr id="5" name="Slide Number Placeholder 4">
            <a:extLst>
              <a:ext uri="{FF2B5EF4-FFF2-40B4-BE49-F238E27FC236}">
                <a16:creationId xmlns:a16="http://schemas.microsoft.com/office/drawing/2014/main" id="{CEF8AF30-50CF-9A43-5084-0D04B60FC8BE}"/>
              </a:ext>
            </a:extLst>
          </p:cNvPr>
          <p:cNvSpPr>
            <a:spLocks noGrp="1"/>
          </p:cNvSpPr>
          <p:nvPr>
            <p:ph type="sldNum" sz="quarter" idx="12"/>
          </p:nvPr>
        </p:nvSpPr>
        <p:spPr/>
        <p:txBody>
          <a:bodyPr/>
          <a:lstStyle/>
          <a:p>
            <a:fld id="{DE8DE8A0-70C5-4585-9A3C-B3A9E7B8F8E9}" type="slidenum">
              <a:rPr lang="en-US" smtClean="0"/>
              <a:t>12</a:t>
            </a:fld>
            <a:endParaRPr lang="en-US"/>
          </a:p>
        </p:txBody>
      </p:sp>
      <p:graphicFrame>
        <p:nvGraphicFramePr>
          <p:cNvPr id="13" name="Content Placeholder 12" descr="other population distribution chart">
            <a:extLst>
              <a:ext uri="{FF2B5EF4-FFF2-40B4-BE49-F238E27FC236}">
                <a16:creationId xmlns:a16="http://schemas.microsoft.com/office/drawing/2014/main" id="{718973E8-6A8C-B17C-17A0-0DAEF5111DB0}"/>
              </a:ext>
            </a:extLst>
          </p:cNvPr>
          <p:cNvGraphicFramePr>
            <a:graphicFrameLocks noGrp="1"/>
          </p:cNvGraphicFramePr>
          <p:nvPr>
            <p:ph idx="1"/>
            <p:extLst>
              <p:ext uri="{D42A27DB-BD31-4B8C-83A1-F6EECF244321}">
                <p14:modId xmlns:p14="http://schemas.microsoft.com/office/powerpoint/2010/main" val="902689933"/>
              </p:ext>
            </p:extLst>
          </p:nvPr>
        </p:nvGraphicFramePr>
        <p:xfrm>
          <a:off x="308344" y="1946274"/>
          <a:ext cx="11472530" cy="46226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3175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DFCC3-FE4C-F6BC-2DDA-197B2359BA35}"/>
              </a:ext>
            </a:extLst>
          </p:cNvPr>
          <p:cNvSpPr>
            <a:spLocks noGrp="1"/>
          </p:cNvSpPr>
          <p:nvPr>
            <p:ph type="title"/>
          </p:nvPr>
        </p:nvSpPr>
        <p:spPr/>
        <p:txBody>
          <a:bodyPr>
            <a:normAutofit fontScale="90000"/>
          </a:bodyPr>
          <a:lstStyle/>
          <a:p>
            <a:br>
              <a:rPr lang="en-US" dirty="0"/>
            </a:br>
            <a:r>
              <a:rPr lang="en-US" dirty="0"/>
              <a:t>Nursing Expansion </a:t>
            </a:r>
            <a:br>
              <a:rPr lang="en-US" dirty="0"/>
            </a:br>
            <a:r>
              <a:rPr lang="en-US" dirty="0"/>
              <a:t>Employment Status at Participation</a:t>
            </a:r>
          </a:p>
        </p:txBody>
      </p:sp>
      <p:sp>
        <p:nvSpPr>
          <p:cNvPr id="5" name="Slide Number Placeholder 4">
            <a:extLst>
              <a:ext uri="{FF2B5EF4-FFF2-40B4-BE49-F238E27FC236}">
                <a16:creationId xmlns:a16="http://schemas.microsoft.com/office/drawing/2014/main" id="{507A5A0B-4196-A718-7B12-1879BC1EE50C}"/>
              </a:ext>
            </a:extLst>
          </p:cNvPr>
          <p:cNvSpPr>
            <a:spLocks noGrp="1"/>
          </p:cNvSpPr>
          <p:nvPr>
            <p:ph type="sldNum" sz="quarter" idx="12"/>
          </p:nvPr>
        </p:nvSpPr>
        <p:spPr/>
        <p:txBody>
          <a:bodyPr/>
          <a:lstStyle/>
          <a:p>
            <a:fld id="{DE8DE8A0-70C5-4585-9A3C-B3A9E7B8F8E9}" type="slidenum">
              <a:rPr lang="en-US" smtClean="0"/>
              <a:t>13</a:t>
            </a:fld>
            <a:endParaRPr lang="en-US"/>
          </a:p>
        </p:txBody>
      </p:sp>
      <p:graphicFrame>
        <p:nvGraphicFramePr>
          <p:cNvPr id="6" name="Content Placeholder 5" descr="employment status distribution chart">
            <a:extLst>
              <a:ext uri="{FF2B5EF4-FFF2-40B4-BE49-F238E27FC236}">
                <a16:creationId xmlns:a16="http://schemas.microsoft.com/office/drawing/2014/main" id="{07745DD8-DE0E-02E5-D3AE-D6087F201071}"/>
              </a:ext>
            </a:extLst>
          </p:cNvPr>
          <p:cNvGraphicFramePr>
            <a:graphicFrameLocks noGrp="1"/>
          </p:cNvGraphicFramePr>
          <p:nvPr>
            <p:ph idx="1"/>
            <p:extLst>
              <p:ext uri="{D42A27DB-BD31-4B8C-83A1-F6EECF244321}">
                <p14:modId xmlns:p14="http://schemas.microsoft.com/office/powerpoint/2010/main" val="1216569299"/>
              </p:ext>
            </p:extLst>
          </p:nvPr>
        </p:nvGraphicFramePr>
        <p:xfrm>
          <a:off x="774923" y="1946187"/>
          <a:ext cx="10653713" cy="4224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1853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45">
            <a:extLst>
              <a:ext uri="{C183D7F6-B498-43B3-948B-1728B52AA6E4}">
                <adec:decorative xmlns:adec="http://schemas.microsoft.com/office/drawing/2017/decorative" val="1"/>
              </a:ext>
            </a:extLst>
          </p:cNvPr>
          <p:cNvSpPr/>
          <p:nvPr/>
        </p:nvSpPr>
        <p:spPr>
          <a:xfrm>
            <a:off x="6163094" y="602063"/>
            <a:ext cx="5480030" cy="5880653"/>
          </a:xfrm>
          <a:prstGeom prst="roundRect">
            <a:avLst>
              <a:gd name="adj" fmla="val 996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sp>
        <p:nvSpPr>
          <p:cNvPr id="35" name="Rounded Rectangle 34">
            <a:extLst>
              <a:ext uri="{C183D7F6-B498-43B3-948B-1728B52AA6E4}">
                <adec:decorative xmlns:adec="http://schemas.microsoft.com/office/drawing/2017/decorative" val="1"/>
              </a:ext>
            </a:extLst>
          </p:cNvPr>
          <p:cNvSpPr/>
          <p:nvPr/>
        </p:nvSpPr>
        <p:spPr>
          <a:xfrm>
            <a:off x="564390" y="1852174"/>
            <a:ext cx="5089503" cy="1243707"/>
          </a:xfrm>
          <a:prstGeom prst="roundRect">
            <a:avLst/>
          </a:prstGeom>
          <a:noFill/>
          <a:ln>
            <a:solidFill>
              <a:srgbClr val="CAA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cxnSp>
        <p:nvCxnSpPr>
          <p:cNvPr id="39" name="Straight Connector 38">
            <a:extLst>
              <a:ext uri="{C183D7F6-B498-43B3-948B-1728B52AA6E4}">
                <adec:decorative xmlns:adec="http://schemas.microsoft.com/office/drawing/2017/decorative" val="1"/>
              </a:ext>
            </a:extLst>
          </p:cNvPr>
          <p:cNvCxnSpPr/>
          <p:nvPr/>
        </p:nvCxnSpPr>
        <p:spPr>
          <a:xfrm>
            <a:off x="1588" y="1264046"/>
            <a:ext cx="2240280" cy="0"/>
          </a:xfrm>
          <a:prstGeom prst="line">
            <a:avLst/>
          </a:prstGeom>
          <a:ln w="19050">
            <a:solidFill>
              <a:schemeClr val="accent6">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6" name="Title 65">
            <a:extLst>
              <a:ext uri="{FF2B5EF4-FFF2-40B4-BE49-F238E27FC236}">
                <a16:creationId xmlns:a16="http://schemas.microsoft.com/office/drawing/2014/main" id="{A25107B0-8F87-4B92-8E34-544D830D5EA3}"/>
              </a:ext>
            </a:extLst>
          </p:cNvPr>
          <p:cNvSpPr txBox="1">
            <a:spLocks noGrp="1"/>
          </p:cNvSpPr>
          <p:nvPr>
            <p:ph type="title" idx="4294967295"/>
          </p:nvPr>
        </p:nvSpPr>
        <p:spPr>
          <a:xfrm>
            <a:off x="0" y="838156"/>
            <a:ext cx="5043031"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2400" b="1" dirty="0">
                <a:solidFill>
                  <a:srgbClr val="0D477B"/>
                </a:solidFill>
                <a:latin typeface="+mn-lt"/>
                <a:ea typeface="+mn-ea"/>
                <a:cs typeface="Segoe UI" panose="020B0502040204020203" pitchFamily="34" charset="0"/>
              </a:rPr>
              <a:t>Track 1 </a:t>
            </a:r>
            <a:r>
              <a:rPr kumimoji="0" lang="en-US" sz="2400" b="1" i="0" u="none" strike="noStrike" kern="1200" cap="none" spc="0" normalizeH="0" baseline="0" noProof="0" dirty="0">
                <a:ln>
                  <a:noFill/>
                </a:ln>
                <a:solidFill>
                  <a:srgbClr val="0D477B"/>
                </a:solidFill>
                <a:effectLst/>
                <a:uLnTx/>
                <a:uFillTx/>
                <a:latin typeface="+mn-lt"/>
                <a:ea typeface="+mn-ea"/>
                <a:cs typeface="Segoe UI" panose="020B0502040204020203" pitchFamily="34" charset="0"/>
              </a:rPr>
              <a:t>Demographics</a:t>
            </a:r>
            <a:br>
              <a:rPr kumimoji="0" lang="en-US" sz="2400" b="1" i="0" u="none" strike="noStrike" kern="1200" cap="none" spc="0" normalizeH="0" baseline="0" noProof="0" dirty="0">
                <a:ln>
                  <a:noFill/>
                </a:ln>
                <a:solidFill>
                  <a:srgbClr val="0D477B"/>
                </a:solidFill>
                <a:effectLst/>
                <a:uLnTx/>
                <a:uFillTx/>
                <a:latin typeface="+mn-lt"/>
                <a:ea typeface="+mn-ea"/>
                <a:cs typeface="Segoe UI" panose="020B0502040204020203" pitchFamily="34" charset="0"/>
              </a:rPr>
            </a:br>
            <a:r>
              <a:rPr kumimoji="0" lang="en-US" sz="2400" b="1" i="0" u="none" strike="noStrike" kern="1200" cap="none" spc="0" normalizeH="0" baseline="0" noProof="0" dirty="0">
                <a:ln>
                  <a:noFill/>
                </a:ln>
                <a:solidFill>
                  <a:srgbClr val="0D477B"/>
                </a:solidFill>
                <a:effectLst/>
                <a:uLnTx/>
                <a:uFillTx/>
                <a:latin typeface="+mn-lt"/>
                <a:ea typeface="+mn-ea"/>
                <a:cs typeface="Segoe UI" panose="020B0502040204020203" pitchFamily="34" charset="0"/>
              </a:rPr>
              <a:t>Quarter Ending 6/30/2024</a:t>
            </a:r>
          </a:p>
        </p:txBody>
      </p:sp>
      <p:sp>
        <p:nvSpPr>
          <p:cNvPr id="36" name="Content Placeholder 2">
            <a:extLst>
              <a:ext uri="{FF2B5EF4-FFF2-40B4-BE49-F238E27FC236}">
                <a16:creationId xmlns:a16="http://schemas.microsoft.com/office/drawing/2014/main" id="{D2A435EC-2B7B-41B0-822A-1383D0DA58CB}"/>
              </a:ext>
            </a:extLst>
          </p:cNvPr>
          <p:cNvSpPr txBox="1">
            <a:spLocks/>
          </p:cNvSpPr>
          <p:nvPr/>
        </p:nvSpPr>
        <p:spPr>
          <a:xfrm flipH="1">
            <a:off x="995355" y="2184597"/>
            <a:ext cx="1602706" cy="324247"/>
          </a:xfrm>
          <a:prstGeom prst="rect">
            <a:avLst/>
          </a:prstGeom>
        </p:spPr>
        <p:txBody>
          <a:bodyPr vert="horz" lIns="0" tIns="0" rIns="0" bIns="0" rtlCol="0" anchor="ctr">
            <a:noAutofit/>
          </a:bodyPr>
          <a:lstStyle>
            <a:lvl1pPr marL="228600" indent="-228600" algn="l" defTabSz="548640" rtl="0" eaLnBrk="1" latinLnBrk="0" hangingPunct="1">
              <a:lnSpc>
                <a:spcPct val="100000"/>
              </a:lnSpc>
              <a:spcBef>
                <a:spcPts val="200"/>
              </a:spcBef>
              <a:spcAft>
                <a:spcPts val="200"/>
              </a:spcAft>
              <a:buClr>
                <a:schemeClr val="tx2"/>
              </a:buClr>
              <a:buFont typeface="Wingdings" charset="2"/>
              <a:buChar char="§"/>
              <a:tabLst/>
              <a:defRPr sz="2800" b="1" kern="1200" baseline="0">
                <a:solidFill>
                  <a:srgbClr val="768591"/>
                </a:solidFill>
                <a:latin typeface="Segoe UI" panose="020B0502040204020203" pitchFamily="34" charset="0"/>
                <a:ea typeface="+mn-ea"/>
                <a:cs typeface="Segoe UI" panose="020B0502040204020203" pitchFamily="34" charset="0"/>
              </a:defRPr>
            </a:lvl1pPr>
            <a:lvl2pPr marL="457200" indent="-228600" algn="l" defTabSz="548640" rtl="0" eaLnBrk="1" latinLnBrk="0" hangingPunct="1">
              <a:lnSpc>
                <a:spcPct val="100000"/>
              </a:lnSpc>
              <a:spcBef>
                <a:spcPts val="200"/>
              </a:spcBef>
              <a:spcAft>
                <a:spcPts val="200"/>
              </a:spcAft>
              <a:buClr>
                <a:srgbClr val="EB095F"/>
              </a:buClr>
              <a:buFont typeface="Wingdings" charset="2"/>
              <a:buChar char="§"/>
              <a:tabLst/>
              <a:defRPr sz="2000" kern="1200" baseline="0">
                <a:solidFill>
                  <a:srgbClr val="768591"/>
                </a:solidFill>
                <a:latin typeface="+mj-lt"/>
                <a:ea typeface="+mn-ea"/>
                <a:cs typeface="Segoe UI" panose="020B0502040204020203" pitchFamily="34" charset="0"/>
              </a:defRPr>
            </a:lvl2pPr>
            <a:lvl3pPr marL="685800" indent="-228600" algn="l" defTabSz="550546" rtl="0" eaLnBrk="1" latinLnBrk="0" hangingPunct="1">
              <a:lnSpc>
                <a:spcPct val="100000"/>
              </a:lnSpc>
              <a:spcBef>
                <a:spcPts val="200"/>
              </a:spcBef>
              <a:spcAft>
                <a:spcPts val="200"/>
              </a:spcAft>
              <a:buClr>
                <a:srgbClr val="EB095F"/>
              </a:buClr>
              <a:buFont typeface="Lucida Grande"/>
              <a:buChar char="–"/>
              <a:defRPr sz="2000" kern="1200" baseline="0">
                <a:solidFill>
                  <a:srgbClr val="768591"/>
                </a:solidFill>
                <a:latin typeface="+mj-lt"/>
                <a:ea typeface="+mn-ea"/>
                <a:cs typeface="Segoe UI" panose="020B0502040204020203" pitchFamily="34" charset="0"/>
              </a:defRPr>
            </a:lvl3pPr>
            <a:lvl4pPr marL="914400" indent="-228600" algn="l" defTabSz="548640" rtl="0" eaLnBrk="1" latinLnBrk="0" hangingPunct="1">
              <a:lnSpc>
                <a:spcPct val="100000"/>
              </a:lnSpc>
              <a:spcBef>
                <a:spcPts val="200"/>
              </a:spcBef>
              <a:spcAft>
                <a:spcPts val="200"/>
              </a:spcAft>
              <a:buClr>
                <a:schemeClr val="tx2"/>
              </a:buClr>
              <a:buFont typeface="Arial"/>
              <a:buChar char="•"/>
              <a:tabLst/>
              <a:defRPr sz="1800" kern="1200">
                <a:solidFill>
                  <a:srgbClr val="768591"/>
                </a:solidFill>
                <a:latin typeface="Segoe UI" panose="020B0502040204020203" pitchFamily="34" charset="0"/>
                <a:ea typeface="+mn-ea"/>
                <a:cs typeface="Segoe UI" panose="020B0502040204020203" pitchFamily="34" charset="0"/>
              </a:defRPr>
            </a:lvl4pPr>
            <a:lvl5pPr marL="1143000" indent="-228600" algn="l" defTabSz="548640" rtl="0" eaLnBrk="1" latinLnBrk="0" hangingPunct="1">
              <a:lnSpc>
                <a:spcPct val="100000"/>
              </a:lnSpc>
              <a:spcBef>
                <a:spcPts val="200"/>
              </a:spcBef>
              <a:spcAft>
                <a:spcPts val="200"/>
              </a:spcAft>
              <a:buClr>
                <a:schemeClr val="tx2"/>
              </a:buClr>
              <a:buFont typeface="Arial" charset="0"/>
              <a:buChar char="•"/>
              <a:defRPr sz="1800" kern="1200" baseline="0">
                <a:solidFill>
                  <a:srgbClr val="768591"/>
                </a:solidFill>
                <a:latin typeface="Segoe UI" panose="020B0502040204020203" pitchFamily="34" charset="0"/>
                <a:ea typeface="+mn-ea"/>
                <a:cs typeface="Segoe UI" panose="020B0502040204020203"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marL="0" marR="0" lvl="0" indent="0" algn="l" defTabSz="548640" rtl="0" eaLnBrk="1" fontAlgn="auto" latinLnBrk="0" hangingPunct="1">
              <a:lnSpc>
                <a:spcPct val="100000"/>
              </a:lnSpc>
              <a:spcBef>
                <a:spcPts val="300"/>
              </a:spcBef>
              <a:spcAft>
                <a:spcPts val="300"/>
              </a:spcAft>
              <a:buClr>
                <a:srgbClr val="E1085A"/>
              </a:buClr>
              <a:buSzTx/>
              <a:buFont typeface="Wingdings" charset="2"/>
              <a:buNone/>
              <a:tabLst/>
              <a:defRPr/>
            </a:pPr>
            <a:r>
              <a:rPr kumimoji="0" lang="en-US" sz="3200" b="1" i="0" u="none" strike="noStrike" kern="1200" cap="none" spc="0" normalizeH="0" baseline="0" noProof="0" dirty="0">
                <a:ln>
                  <a:noFill/>
                </a:ln>
                <a:solidFill>
                  <a:schemeClr val="accent1">
                    <a:lumMod val="75000"/>
                  </a:schemeClr>
                </a:solidFill>
                <a:effectLst/>
                <a:uLnTx/>
                <a:uFillTx/>
                <a:latin typeface="Segoe UI" panose="020B0502040204020203" pitchFamily="34" charset="0"/>
                <a:ea typeface="+mn-ea"/>
                <a:cs typeface="Segoe UI" panose="020B0502040204020203" pitchFamily="34" charset="0"/>
              </a:rPr>
              <a:t>146</a:t>
            </a:r>
          </a:p>
        </p:txBody>
      </p:sp>
      <p:sp>
        <p:nvSpPr>
          <p:cNvPr id="37" name="TextBox 36">
            <a:extLst>
              <a:ext uri="{FF2B5EF4-FFF2-40B4-BE49-F238E27FC236}">
                <a16:creationId xmlns:a16="http://schemas.microsoft.com/office/drawing/2014/main" id="{A25107B0-8F87-4B92-8E34-544D830D5EA3}"/>
              </a:ext>
            </a:extLst>
          </p:cNvPr>
          <p:cNvSpPr txBox="1"/>
          <p:nvPr/>
        </p:nvSpPr>
        <p:spPr>
          <a:xfrm>
            <a:off x="855363" y="2533816"/>
            <a:ext cx="2024034" cy="30777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t>Participants Served</a:t>
            </a:r>
          </a:p>
        </p:txBody>
      </p:sp>
      <p:sp>
        <p:nvSpPr>
          <p:cNvPr id="5" name="TextBox 4">
            <a:extLst>
              <a:ext uri="{FF2B5EF4-FFF2-40B4-BE49-F238E27FC236}">
                <a16:creationId xmlns:a16="http://schemas.microsoft.com/office/drawing/2014/main" id="{A25107B0-8F87-4B92-8E34-544D830D5EA3}"/>
              </a:ext>
            </a:extLst>
          </p:cNvPr>
          <p:cNvSpPr txBox="1"/>
          <p:nvPr/>
        </p:nvSpPr>
        <p:spPr>
          <a:xfrm>
            <a:off x="3072485" y="2068120"/>
            <a:ext cx="903980" cy="501548"/>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t>11</a:t>
            </a:r>
            <a:br>
              <a:rPr kumimoji="0" lang="en-US" sz="18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br>
            <a:r>
              <a:rPr kumimoji="0" lang="en-US" sz="1059" b="0" i="0" u="none" strike="noStrike" kern="1200" cap="none" spc="0" normalizeH="0" baseline="0" noProof="0" dirty="0">
                <a:ln>
                  <a:noFill/>
                </a:ln>
                <a:solidFill>
                  <a:srgbClr val="333333"/>
                </a:solidFill>
                <a:effectLst/>
                <a:uLnTx/>
                <a:uFillTx/>
                <a:latin typeface="Segoe UI" panose="020B0502040204020203" pitchFamily="34" charset="0"/>
                <a:ea typeface="+mn-ea"/>
                <a:cs typeface="Segoe UI" panose="020B0502040204020203" pitchFamily="34" charset="0"/>
              </a:rPr>
              <a:t>Male</a:t>
            </a:r>
          </a:p>
        </p:txBody>
      </p:sp>
      <p:sp>
        <p:nvSpPr>
          <p:cNvPr id="17" name="TextBox 16">
            <a:extLst>
              <a:ext uri="{FF2B5EF4-FFF2-40B4-BE49-F238E27FC236}">
                <a16:creationId xmlns:a16="http://schemas.microsoft.com/office/drawing/2014/main" id="{A25107B0-8F87-4B92-8E34-544D830D5EA3}"/>
              </a:ext>
            </a:extLst>
          </p:cNvPr>
          <p:cNvSpPr txBox="1"/>
          <p:nvPr/>
        </p:nvSpPr>
        <p:spPr>
          <a:xfrm>
            <a:off x="4146014" y="2066471"/>
            <a:ext cx="966751" cy="507831"/>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CD426A">
                    <a:lumMod val="10000"/>
                  </a:srgbClr>
                </a:solidFill>
                <a:latin typeface="Segoe UI" panose="020B0502040204020203" pitchFamily="34" charset="0"/>
                <a:cs typeface="Segoe UI" panose="020B0502040204020203" pitchFamily="34" charset="0"/>
              </a:rPr>
              <a:t>135</a:t>
            </a:r>
            <a:endParaRPr kumimoji="0" lang="en-US" sz="16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endParaRPr>
          </a:p>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33333"/>
                </a:solidFill>
                <a:effectLst/>
                <a:uLnTx/>
                <a:uFillTx/>
                <a:latin typeface="Segoe UI" panose="020B0502040204020203" pitchFamily="34" charset="0"/>
                <a:ea typeface="+mn-ea"/>
                <a:cs typeface="Segoe UI" panose="020B0502040204020203" pitchFamily="34" charset="0"/>
              </a:rPr>
              <a:t>Female</a:t>
            </a:r>
          </a:p>
        </p:txBody>
      </p:sp>
      <p:sp>
        <p:nvSpPr>
          <p:cNvPr id="33" name="TextBox 32">
            <a:extLst>
              <a:ext uri="{FF2B5EF4-FFF2-40B4-BE49-F238E27FC236}">
                <a16:creationId xmlns:a16="http://schemas.microsoft.com/office/drawing/2014/main" id="{A25107B0-8F87-4B92-8E34-544D830D5EA3}"/>
              </a:ext>
            </a:extLst>
          </p:cNvPr>
          <p:cNvSpPr txBox="1"/>
          <p:nvPr/>
        </p:nvSpPr>
        <p:spPr>
          <a:xfrm>
            <a:off x="3109142" y="2595744"/>
            <a:ext cx="963856" cy="50013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000000"/>
                </a:solidFill>
                <a:latin typeface="Segoe UI" panose="020B0502040204020203" pitchFamily="34" charset="0"/>
                <a:cs typeface="Segoe UI" panose="020B0502040204020203" pitchFamily="34" charset="0"/>
              </a:rPr>
              <a:t>29</a:t>
            </a:r>
            <a:br>
              <a:rPr kumimoji="0" lang="en-US" sz="18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b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Youth (</a:t>
            </a:r>
            <a:r>
              <a:rPr kumimoji="0" lang="en-US" sz="105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17–29</a:t>
            </a: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a:t>
            </a:r>
          </a:p>
        </p:txBody>
      </p:sp>
      <p:sp>
        <p:nvSpPr>
          <p:cNvPr id="34" name="TextBox 33">
            <a:extLst>
              <a:ext uri="{FF2B5EF4-FFF2-40B4-BE49-F238E27FC236}">
                <a16:creationId xmlns:a16="http://schemas.microsoft.com/office/drawing/2014/main" id="{A25107B0-8F87-4B92-8E34-544D830D5EA3}"/>
              </a:ext>
            </a:extLst>
          </p:cNvPr>
          <p:cNvSpPr txBox="1"/>
          <p:nvPr/>
        </p:nvSpPr>
        <p:spPr>
          <a:xfrm>
            <a:off x="4147460" y="2573726"/>
            <a:ext cx="963857" cy="50013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000000"/>
                </a:solidFill>
                <a:latin typeface="Segoe UI" panose="020B0502040204020203" pitchFamily="34" charset="0"/>
                <a:cs typeface="Segoe UI" panose="020B0502040204020203" pitchFamily="34" charset="0"/>
              </a:rPr>
              <a:t>9</a:t>
            </a:r>
            <a:endParaRPr kumimoji="0" lang="en-US" sz="16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endParaRPr>
          </a:p>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55 and Older</a:t>
            </a:r>
          </a:p>
        </p:txBody>
      </p:sp>
      <p:sp>
        <p:nvSpPr>
          <p:cNvPr id="30" name="TextBox 29">
            <a:extLst>
              <a:ext uri="{FF2B5EF4-FFF2-40B4-BE49-F238E27FC236}">
                <a16:creationId xmlns:a16="http://schemas.microsoft.com/office/drawing/2014/main" id="{A25107B0-8F87-4B92-8E34-544D830D5EA3}"/>
              </a:ext>
            </a:extLst>
          </p:cNvPr>
          <p:cNvSpPr txBox="1"/>
          <p:nvPr/>
        </p:nvSpPr>
        <p:spPr>
          <a:xfrm>
            <a:off x="564390" y="3219718"/>
            <a:ext cx="3138714"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Other Demographics</a:t>
            </a:r>
          </a:p>
        </p:txBody>
      </p:sp>
      <p:graphicFrame>
        <p:nvGraphicFramePr>
          <p:cNvPr id="11" name="Chart 10" descr="track 1 other demographics distribution chart">
            <a:extLst>
              <a:ext uri="{FF2B5EF4-FFF2-40B4-BE49-F238E27FC236}">
                <a16:creationId xmlns:a16="http://schemas.microsoft.com/office/drawing/2014/main" id="{20FF6BD3-3F09-FBE7-F06B-3C7F71B8DBBB}"/>
              </a:ext>
            </a:extLst>
          </p:cNvPr>
          <p:cNvGraphicFramePr>
            <a:graphicFrameLocks/>
          </p:cNvGraphicFramePr>
          <p:nvPr/>
        </p:nvGraphicFramePr>
        <p:xfrm>
          <a:off x="786485" y="3682109"/>
          <a:ext cx="4572000" cy="2609834"/>
        </p:xfrm>
        <a:graphic>
          <a:graphicData uri="http://schemas.openxmlformats.org/drawingml/2006/chart">
            <c:chart xmlns:c="http://schemas.openxmlformats.org/drawingml/2006/chart" xmlns:r="http://schemas.openxmlformats.org/officeDocument/2006/relationships" r:id="rId3"/>
          </a:graphicData>
        </a:graphic>
      </p:graphicFrame>
      <p:sp>
        <p:nvSpPr>
          <p:cNvPr id="32" name="TextBox 31">
            <a:extLst>
              <a:ext uri="{FF2B5EF4-FFF2-40B4-BE49-F238E27FC236}">
                <a16:creationId xmlns:a16="http://schemas.microsoft.com/office/drawing/2014/main" id="{A25107B0-8F87-4B92-8E34-544D830D5EA3}"/>
              </a:ext>
            </a:extLst>
          </p:cNvPr>
          <p:cNvSpPr txBox="1"/>
          <p:nvPr/>
        </p:nvSpPr>
        <p:spPr>
          <a:xfrm>
            <a:off x="6410635" y="728663"/>
            <a:ext cx="2660466"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Race/Ethnicity</a:t>
            </a:r>
          </a:p>
        </p:txBody>
      </p:sp>
      <p:graphicFrame>
        <p:nvGraphicFramePr>
          <p:cNvPr id="8" name="Chart 7" descr="Track 1 race and ethnicity distribution chart">
            <a:extLst>
              <a:ext uri="{FF2B5EF4-FFF2-40B4-BE49-F238E27FC236}">
                <a16:creationId xmlns:a16="http://schemas.microsoft.com/office/drawing/2014/main" id="{5B569D2E-6097-BB83-3FC8-CA1DECFBB1BB}"/>
              </a:ext>
            </a:extLst>
          </p:cNvPr>
          <p:cNvGraphicFramePr>
            <a:graphicFrameLocks/>
          </p:cNvGraphicFramePr>
          <p:nvPr/>
        </p:nvGraphicFramePr>
        <p:xfrm>
          <a:off x="6410634" y="989962"/>
          <a:ext cx="4786011" cy="2439038"/>
        </p:xfrm>
        <a:graphic>
          <a:graphicData uri="http://schemas.openxmlformats.org/drawingml/2006/chart">
            <c:chart xmlns:c="http://schemas.openxmlformats.org/drawingml/2006/chart" xmlns:r="http://schemas.openxmlformats.org/officeDocument/2006/relationships" r:id="rId4"/>
          </a:graphicData>
        </a:graphic>
      </p:graphicFrame>
      <p:sp>
        <p:nvSpPr>
          <p:cNvPr id="31" name="TextBox 30">
            <a:extLst>
              <a:ext uri="{FF2B5EF4-FFF2-40B4-BE49-F238E27FC236}">
                <a16:creationId xmlns:a16="http://schemas.microsoft.com/office/drawing/2014/main" id="{A25107B0-8F87-4B92-8E34-544D830D5EA3}"/>
              </a:ext>
            </a:extLst>
          </p:cNvPr>
          <p:cNvSpPr txBox="1"/>
          <p:nvPr/>
        </p:nvSpPr>
        <p:spPr>
          <a:xfrm>
            <a:off x="6523885" y="3475376"/>
            <a:ext cx="2660466"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FFFFFF"/>
                </a:solidFill>
                <a:latin typeface="Segoe UI" panose="020B0502040204020203" pitchFamily="34" charset="0"/>
                <a:cs typeface="Segoe UI" panose="020B0502040204020203" pitchFamily="34" charset="0"/>
              </a:rPr>
              <a:t>Education</a:t>
            </a:r>
            <a:endParaRPr kumimoji="0" lang="en-US" sz="1600" b="1"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p:txBody>
      </p:sp>
      <p:graphicFrame>
        <p:nvGraphicFramePr>
          <p:cNvPr id="9" name="Chart 8" descr="Track 1 Education distribution chart">
            <a:extLst>
              <a:ext uri="{FF2B5EF4-FFF2-40B4-BE49-F238E27FC236}">
                <a16:creationId xmlns:a16="http://schemas.microsoft.com/office/drawing/2014/main" id="{47B54D76-A368-A159-B500-89EE93D2353E}"/>
              </a:ext>
            </a:extLst>
          </p:cNvPr>
          <p:cNvGraphicFramePr>
            <a:graphicFrameLocks/>
          </p:cNvGraphicFramePr>
          <p:nvPr>
            <p:extLst>
              <p:ext uri="{D42A27DB-BD31-4B8C-83A1-F6EECF244321}">
                <p14:modId xmlns:p14="http://schemas.microsoft.com/office/powerpoint/2010/main" val="3759906284"/>
              </p:ext>
            </p:extLst>
          </p:nvPr>
        </p:nvGraphicFramePr>
        <p:xfrm>
          <a:off x="6624646" y="3475376"/>
          <a:ext cx="4572000" cy="2755900"/>
        </p:xfrm>
        <a:graphic>
          <a:graphicData uri="http://schemas.openxmlformats.org/drawingml/2006/chart">
            <c:chart xmlns:c="http://schemas.openxmlformats.org/drawingml/2006/chart" xmlns:r="http://schemas.openxmlformats.org/officeDocument/2006/relationships" r:id="rId5"/>
          </a:graphicData>
        </a:graphic>
      </p:graphicFrame>
      <p:sp>
        <p:nvSpPr>
          <p:cNvPr id="15" name="Slide Number Placeholder 4">
            <a:extLst>
              <a:ext uri="{FF2B5EF4-FFF2-40B4-BE49-F238E27FC236}">
                <a16:creationId xmlns:a16="http://schemas.microsoft.com/office/drawing/2014/main" id="{8457A1A9-6FD0-8AE6-B0F6-356C0CAC3516}"/>
              </a:ext>
            </a:extLst>
          </p:cNvPr>
          <p:cNvSpPr>
            <a:spLocks noGrp="1"/>
          </p:cNvSpPr>
          <p:nvPr>
            <p:ph type="sldNum" sz="quarter" idx="12"/>
          </p:nvPr>
        </p:nvSpPr>
        <p:spPr>
          <a:xfrm>
            <a:off x="10839906" y="6318247"/>
            <a:ext cx="1027291" cy="365125"/>
          </a:xfrm>
        </p:spPr>
        <p:txBody>
          <a:bodyPr/>
          <a:lstStyle/>
          <a:p>
            <a:fld id="{DE8DE8A0-70C5-4585-9A3C-B3A9E7B8F8E9}" type="slidenum">
              <a:rPr lang="en-US" smtClean="0"/>
              <a:t>14</a:t>
            </a:fld>
            <a:endParaRPr lang="en-US"/>
          </a:p>
        </p:txBody>
      </p:sp>
    </p:spTree>
    <p:extLst>
      <p:ext uri="{BB962C8B-B14F-4D97-AF65-F5344CB8AC3E}">
        <p14:creationId xmlns:p14="http://schemas.microsoft.com/office/powerpoint/2010/main" val="3774777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23E9CB-4838-0EB1-9104-639F977A2971}"/>
              </a:ext>
            </a:extLst>
          </p:cNvPr>
          <p:cNvSpPr>
            <a:spLocks noGrp="1"/>
          </p:cNvSpPr>
          <p:nvPr>
            <p:ph type="title"/>
          </p:nvPr>
        </p:nvSpPr>
        <p:spPr/>
        <p:txBody>
          <a:bodyPr/>
          <a:lstStyle/>
          <a:p>
            <a:r>
              <a:rPr lang="en-US" dirty="0"/>
              <a:t>Nursing Expansion</a:t>
            </a:r>
            <a:br>
              <a:rPr lang="en-US" dirty="0"/>
            </a:br>
            <a:r>
              <a:rPr lang="en-US" dirty="0"/>
              <a:t>Total Outcomes</a:t>
            </a:r>
          </a:p>
        </p:txBody>
      </p:sp>
      <p:graphicFrame>
        <p:nvGraphicFramePr>
          <p:cNvPr id="13" name="Content Placeholder 12" descr="cumulative total outcomes chart">
            <a:extLst>
              <a:ext uri="{FF2B5EF4-FFF2-40B4-BE49-F238E27FC236}">
                <a16:creationId xmlns:a16="http://schemas.microsoft.com/office/drawing/2014/main" id="{1C11A8BE-4F75-FE33-AC6A-25AFF74A6E35}"/>
              </a:ext>
            </a:extLst>
          </p:cNvPr>
          <p:cNvGraphicFramePr>
            <a:graphicFrameLocks noGrp="1"/>
          </p:cNvGraphicFramePr>
          <p:nvPr>
            <p:ph idx="1"/>
            <p:extLst>
              <p:ext uri="{D42A27DB-BD31-4B8C-83A1-F6EECF244321}">
                <p14:modId xmlns:p14="http://schemas.microsoft.com/office/powerpoint/2010/main" val="2224779332"/>
              </p:ext>
            </p:extLst>
          </p:nvPr>
        </p:nvGraphicFramePr>
        <p:xfrm>
          <a:off x="774700" y="1946275"/>
          <a:ext cx="10653713" cy="4224338"/>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a:extLst>
              <a:ext uri="{FF2B5EF4-FFF2-40B4-BE49-F238E27FC236}">
                <a16:creationId xmlns:a16="http://schemas.microsoft.com/office/drawing/2014/main" id="{4DA9CFA2-5792-B116-6FB9-7182B6CA7CEB}"/>
              </a:ext>
            </a:extLst>
          </p:cNvPr>
          <p:cNvSpPr>
            <a:spLocks noGrp="1"/>
          </p:cNvSpPr>
          <p:nvPr>
            <p:ph type="sldNum" sz="quarter" idx="12"/>
          </p:nvPr>
        </p:nvSpPr>
        <p:spPr/>
        <p:txBody>
          <a:bodyPr/>
          <a:lstStyle/>
          <a:p>
            <a:fld id="{DE8DE8A0-70C5-4585-9A3C-B3A9E7B8F8E9}" type="slidenum">
              <a:rPr lang="en-US" smtClean="0"/>
              <a:t>15</a:t>
            </a:fld>
            <a:endParaRPr lang="en-US"/>
          </a:p>
        </p:txBody>
      </p:sp>
    </p:spTree>
    <p:extLst>
      <p:ext uri="{BB962C8B-B14F-4D97-AF65-F5344CB8AC3E}">
        <p14:creationId xmlns:p14="http://schemas.microsoft.com/office/powerpoint/2010/main" val="1593490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254D67-A40A-FB4C-7821-C74B831BB51C}"/>
              </a:ext>
            </a:extLst>
          </p:cNvPr>
          <p:cNvSpPr>
            <a:spLocks noGrp="1"/>
          </p:cNvSpPr>
          <p:nvPr>
            <p:ph type="title"/>
          </p:nvPr>
        </p:nvSpPr>
        <p:spPr/>
        <p:txBody>
          <a:bodyPr/>
          <a:lstStyle/>
          <a:p>
            <a:r>
              <a:rPr lang="en-US" dirty="0"/>
              <a:t>Participants Served</a:t>
            </a:r>
            <a:br>
              <a:rPr lang="en-US" dirty="0"/>
            </a:br>
            <a:r>
              <a:rPr lang="en-US" dirty="0"/>
              <a:t>Quarter ending 6/30/2024: 	1,089</a:t>
            </a:r>
          </a:p>
        </p:txBody>
      </p:sp>
      <p:graphicFrame>
        <p:nvGraphicFramePr>
          <p:cNvPr id="8" name="Content Placeholder 7">
            <a:extLst>
              <a:ext uri="{FF2B5EF4-FFF2-40B4-BE49-F238E27FC236}">
                <a16:creationId xmlns:a16="http://schemas.microsoft.com/office/drawing/2014/main" id="{312F8AFA-1075-5713-75EB-491C8C7D5D95}"/>
              </a:ext>
              <a:ext uri="{C183D7F6-B498-43B3-948B-1728B52AA6E4}">
                <adec:decorative xmlns:adec="http://schemas.microsoft.com/office/drawing/2017/decorative" val="1"/>
              </a:ext>
            </a:extLst>
          </p:cNvPr>
          <p:cNvGraphicFramePr>
            <a:graphicFrameLocks noGrp="1"/>
          </p:cNvGraphicFramePr>
          <p:nvPr>
            <p:ph sz="half" idx="1"/>
            <p:extLst>
              <p:ext uri="{D42A27DB-BD31-4B8C-83A1-F6EECF244321}">
                <p14:modId xmlns:p14="http://schemas.microsoft.com/office/powerpoint/2010/main" val="4108769190"/>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2"/>
          </a:graphicData>
        </a:graphic>
      </p:graphicFrame>
      <p:sp>
        <p:nvSpPr>
          <p:cNvPr id="9" name="Content Placeholder 8">
            <a:extLst>
              <a:ext uri="{FF2B5EF4-FFF2-40B4-BE49-F238E27FC236}">
                <a16:creationId xmlns:a16="http://schemas.microsoft.com/office/drawing/2014/main" id="{15998CB5-4CEB-E25E-1FAB-510BF7D072C1}"/>
              </a:ext>
            </a:extLst>
          </p:cNvPr>
          <p:cNvSpPr>
            <a:spLocks noGrp="1"/>
          </p:cNvSpPr>
          <p:nvPr>
            <p:ph sz="half" idx="2"/>
          </p:nvPr>
        </p:nvSpPr>
        <p:spPr/>
        <p:txBody>
          <a:bodyPr/>
          <a:lstStyle/>
          <a:p>
            <a:r>
              <a:rPr lang="en-US" dirty="0"/>
              <a:t>20 grantees have started serving participants</a:t>
            </a:r>
          </a:p>
          <a:p>
            <a:r>
              <a:rPr lang="en-US" dirty="0"/>
              <a:t>Grant program is 15% to target</a:t>
            </a:r>
          </a:p>
          <a:p>
            <a:r>
              <a:rPr lang="en-US" dirty="0"/>
              <a:t>Average – 18%</a:t>
            </a:r>
          </a:p>
          <a:p>
            <a:r>
              <a:rPr lang="en-US" dirty="0"/>
              <a:t>Median 14%</a:t>
            </a:r>
          </a:p>
          <a:p>
            <a:r>
              <a:rPr lang="en-US" dirty="0"/>
              <a:t>Track 1 – Green</a:t>
            </a:r>
          </a:p>
          <a:p>
            <a:r>
              <a:rPr lang="en-US" dirty="0"/>
              <a:t>Track 2 – Blue</a:t>
            </a:r>
          </a:p>
          <a:p>
            <a:pPr marL="0" indent="0">
              <a:buNone/>
            </a:pPr>
            <a:endParaRPr lang="en-US" dirty="0"/>
          </a:p>
        </p:txBody>
      </p:sp>
      <p:sp>
        <p:nvSpPr>
          <p:cNvPr id="5" name="Slide Number Placeholder 4">
            <a:extLst>
              <a:ext uri="{FF2B5EF4-FFF2-40B4-BE49-F238E27FC236}">
                <a16:creationId xmlns:a16="http://schemas.microsoft.com/office/drawing/2014/main" id="{01FCF2EE-A5CD-E701-81DC-D8651AD72703}"/>
              </a:ext>
            </a:extLst>
          </p:cNvPr>
          <p:cNvSpPr>
            <a:spLocks noGrp="1"/>
          </p:cNvSpPr>
          <p:nvPr>
            <p:ph type="sldNum" sz="quarter" idx="12"/>
          </p:nvPr>
        </p:nvSpPr>
        <p:spPr/>
        <p:txBody>
          <a:bodyPr/>
          <a:lstStyle/>
          <a:p>
            <a:fld id="{DE8DE8A0-70C5-4585-9A3C-B3A9E7B8F8E9}" type="slidenum">
              <a:rPr lang="en-US" smtClean="0"/>
              <a:pPr/>
              <a:t>16</a:t>
            </a:fld>
            <a:endParaRPr lang="en-US"/>
          </a:p>
        </p:txBody>
      </p:sp>
    </p:spTree>
    <p:extLst>
      <p:ext uri="{BB962C8B-B14F-4D97-AF65-F5344CB8AC3E}">
        <p14:creationId xmlns:p14="http://schemas.microsoft.com/office/powerpoint/2010/main" val="2473759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77B3-7C3B-FDF3-8B7E-44018BD88626}"/>
              </a:ext>
            </a:extLst>
          </p:cNvPr>
          <p:cNvSpPr>
            <a:spLocks noGrp="1"/>
          </p:cNvSpPr>
          <p:nvPr>
            <p:ph type="title"/>
          </p:nvPr>
        </p:nvSpPr>
        <p:spPr>
          <a:xfrm>
            <a:off x="774923" y="687475"/>
            <a:ext cx="10653003" cy="1083329"/>
          </a:xfrm>
        </p:spPr>
        <p:txBody>
          <a:bodyPr anchor="b">
            <a:normAutofit/>
          </a:bodyPr>
          <a:lstStyle/>
          <a:p>
            <a:r>
              <a:rPr lang="en-US" dirty="0"/>
              <a:t>Participants Enrolled in Training</a:t>
            </a:r>
            <a:br>
              <a:rPr lang="en-US" dirty="0"/>
            </a:br>
            <a:r>
              <a:rPr lang="en-US" dirty="0"/>
              <a:t>Quarter ending 6/30/2024:	952</a:t>
            </a:r>
          </a:p>
        </p:txBody>
      </p:sp>
      <p:sp>
        <p:nvSpPr>
          <p:cNvPr id="12" name="Content Placeholder 2">
            <a:extLst>
              <a:ext uri="{FF2B5EF4-FFF2-40B4-BE49-F238E27FC236}">
                <a16:creationId xmlns:a16="http://schemas.microsoft.com/office/drawing/2014/main" id="{54B5A329-45BB-6210-06F3-07D29D2CC16F}"/>
              </a:ext>
            </a:extLst>
          </p:cNvPr>
          <p:cNvSpPr>
            <a:spLocks noGrp="1"/>
          </p:cNvSpPr>
          <p:nvPr>
            <p:ph sz="half" idx="1"/>
          </p:nvPr>
        </p:nvSpPr>
        <p:spPr>
          <a:xfrm>
            <a:off x="774924" y="1946300"/>
            <a:ext cx="5199369" cy="4224225"/>
          </a:xfrm>
        </p:spPr>
        <p:txBody>
          <a:bodyPr/>
          <a:lstStyle/>
          <a:p>
            <a:r>
              <a:rPr lang="en-US" dirty="0"/>
              <a:t>17 grantees have started training participants</a:t>
            </a:r>
          </a:p>
          <a:p>
            <a:r>
              <a:rPr lang="en-US" dirty="0"/>
              <a:t>Grant program is 13% to target</a:t>
            </a:r>
          </a:p>
          <a:p>
            <a:r>
              <a:rPr lang="en-US" dirty="0"/>
              <a:t>Average 16%</a:t>
            </a:r>
          </a:p>
          <a:p>
            <a:r>
              <a:rPr lang="en-US" dirty="0"/>
              <a:t>Median 14%</a:t>
            </a:r>
          </a:p>
          <a:p>
            <a:r>
              <a:rPr lang="en-US" dirty="0"/>
              <a:t>87% of participants served have started training</a:t>
            </a:r>
          </a:p>
        </p:txBody>
      </p:sp>
      <p:sp>
        <p:nvSpPr>
          <p:cNvPr id="5" name="Slide Number Placeholder 4">
            <a:extLst>
              <a:ext uri="{FF2B5EF4-FFF2-40B4-BE49-F238E27FC236}">
                <a16:creationId xmlns:a16="http://schemas.microsoft.com/office/drawing/2014/main" id="{E81700B9-8B82-8B8A-C4A4-475639CC9A3F}"/>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17</a:t>
            </a:fld>
            <a:endParaRPr lang="en-US"/>
          </a:p>
        </p:txBody>
      </p:sp>
      <p:graphicFrame>
        <p:nvGraphicFramePr>
          <p:cNvPr id="6" name="Content Placeholder 5">
            <a:extLst>
              <a:ext uri="{FF2B5EF4-FFF2-40B4-BE49-F238E27FC236}">
                <a16:creationId xmlns:a16="http://schemas.microsoft.com/office/drawing/2014/main" id="{CD0E694E-4B79-88CC-B813-F18B8D4C8839}"/>
              </a:ext>
              <a:ext uri="{C183D7F6-B498-43B3-948B-1728B52AA6E4}">
                <adec:decorative xmlns:adec="http://schemas.microsoft.com/office/drawing/2017/decorative" val="1"/>
              </a:ext>
            </a:extLst>
          </p:cNvPr>
          <p:cNvGraphicFramePr>
            <a:graphicFrameLocks noGrp="1"/>
          </p:cNvGraphicFramePr>
          <p:nvPr>
            <p:ph sz="half" idx="2"/>
            <p:extLst>
              <p:ext uri="{D42A27DB-BD31-4B8C-83A1-F6EECF244321}">
                <p14:modId xmlns:p14="http://schemas.microsoft.com/office/powerpoint/2010/main" val="1705852071"/>
              </p:ext>
            </p:extLst>
          </p:nvPr>
        </p:nvGraphicFramePr>
        <p:xfrm>
          <a:off x="6217709" y="1946302"/>
          <a:ext cx="5210216" cy="42242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2965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5DEC-A7C8-3695-58D8-9058B22201CC}"/>
              </a:ext>
            </a:extLst>
          </p:cNvPr>
          <p:cNvSpPr>
            <a:spLocks noGrp="1"/>
          </p:cNvSpPr>
          <p:nvPr>
            <p:ph type="title"/>
          </p:nvPr>
        </p:nvSpPr>
        <p:spPr/>
        <p:txBody>
          <a:bodyPr/>
          <a:lstStyle/>
          <a:p>
            <a:r>
              <a:rPr lang="en-US" dirty="0"/>
              <a:t>Completed Training</a:t>
            </a:r>
            <a:br>
              <a:rPr lang="en-US" dirty="0"/>
            </a:br>
            <a:r>
              <a:rPr lang="en-US" dirty="0"/>
              <a:t>Quarter ending 6/30/2024:	223</a:t>
            </a:r>
          </a:p>
        </p:txBody>
      </p:sp>
      <p:graphicFrame>
        <p:nvGraphicFramePr>
          <p:cNvPr id="6" name="Content Placeholder 5">
            <a:extLst>
              <a:ext uri="{FF2B5EF4-FFF2-40B4-BE49-F238E27FC236}">
                <a16:creationId xmlns:a16="http://schemas.microsoft.com/office/drawing/2014/main" id="{E7585E0B-462F-86D3-86F3-37936E3306AC}"/>
              </a:ext>
              <a:ext uri="{C183D7F6-B498-43B3-948B-1728B52AA6E4}">
                <adec:decorative xmlns:adec="http://schemas.microsoft.com/office/drawing/2017/decorative" val="1"/>
              </a:ext>
            </a:extLst>
          </p:cNvPr>
          <p:cNvGraphicFramePr>
            <a:graphicFrameLocks noGrp="1"/>
          </p:cNvGraphicFramePr>
          <p:nvPr>
            <p:ph sz="half" idx="1"/>
            <p:extLst>
              <p:ext uri="{D42A27DB-BD31-4B8C-83A1-F6EECF244321}">
                <p14:modId xmlns:p14="http://schemas.microsoft.com/office/powerpoint/2010/main" val="4077280618"/>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6">
            <a:extLst>
              <a:ext uri="{FF2B5EF4-FFF2-40B4-BE49-F238E27FC236}">
                <a16:creationId xmlns:a16="http://schemas.microsoft.com/office/drawing/2014/main" id="{B5F98E37-743C-49C7-FFD0-351834E21099}"/>
              </a:ext>
            </a:extLst>
          </p:cNvPr>
          <p:cNvSpPr>
            <a:spLocks noGrp="1"/>
          </p:cNvSpPr>
          <p:nvPr>
            <p:ph sz="half" idx="2"/>
          </p:nvPr>
        </p:nvSpPr>
        <p:spPr/>
        <p:txBody>
          <a:bodyPr/>
          <a:lstStyle/>
          <a:p>
            <a:r>
              <a:rPr lang="en-US" dirty="0"/>
              <a:t>9 grantees have participants who have completed</a:t>
            </a:r>
          </a:p>
          <a:p>
            <a:r>
              <a:rPr lang="en-US" dirty="0"/>
              <a:t>No Track 1 grantees have participants who have completed</a:t>
            </a:r>
          </a:p>
          <a:p>
            <a:r>
              <a:rPr lang="en-US" dirty="0"/>
              <a:t>Grant program is 4% to target</a:t>
            </a:r>
          </a:p>
          <a:p>
            <a:r>
              <a:rPr lang="en-US" dirty="0"/>
              <a:t>Average – 7%</a:t>
            </a:r>
          </a:p>
          <a:p>
            <a:r>
              <a:rPr lang="en-US" dirty="0"/>
              <a:t>Median – 4%</a:t>
            </a:r>
          </a:p>
          <a:p>
            <a:r>
              <a:rPr lang="en-US" dirty="0"/>
              <a:t>Of those who have started training, 23% have completed</a:t>
            </a:r>
          </a:p>
        </p:txBody>
      </p:sp>
      <p:sp>
        <p:nvSpPr>
          <p:cNvPr id="5" name="Slide Number Placeholder 4">
            <a:extLst>
              <a:ext uri="{FF2B5EF4-FFF2-40B4-BE49-F238E27FC236}">
                <a16:creationId xmlns:a16="http://schemas.microsoft.com/office/drawing/2014/main" id="{AA1F3B71-42CB-C738-C0B1-F4C79011493B}"/>
              </a:ext>
            </a:extLst>
          </p:cNvPr>
          <p:cNvSpPr>
            <a:spLocks noGrp="1"/>
          </p:cNvSpPr>
          <p:nvPr>
            <p:ph type="sldNum" sz="quarter" idx="12"/>
          </p:nvPr>
        </p:nvSpPr>
        <p:spPr/>
        <p:txBody>
          <a:bodyPr/>
          <a:lstStyle/>
          <a:p>
            <a:fld id="{DE8DE8A0-70C5-4585-9A3C-B3A9E7B8F8E9}" type="slidenum">
              <a:rPr lang="en-US" smtClean="0"/>
              <a:t>18</a:t>
            </a:fld>
            <a:endParaRPr lang="en-US"/>
          </a:p>
        </p:txBody>
      </p:sp>
    </p:spTree>
    <p:extLst>
      <p:ext uri="{BB962C8B-B14F-4D97-AF65-F5344CB8AC3E}">
        <p14:creationId xmlns:p14="http://schemas.microsoft.com/office/powerpoint/2010/main" val="1040156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74923" y="687475"/>
            <a:ext cx="10653003" cy="1083329"/>
          </a:xfrm>
        </p:spPr>
        <p:txBody>
          <a:bodyPr anchor="b">
            <a:normAutofit/>
          </a:bodyPr>
          <a:lstStyle/>
          <a:p>
            <a:r>
              <a:rPr lang="en-US" dirty="0"/>
              <a:t>Completion and obtained a credential</a:t>
            </a:r>
            <a:br>
              <a:rPr lang="en-US" dirty="0"/>
            </a:br>
            <a:r>
              <a:rPr lang="en-US" dirty="0"/>
              <a:t>Quarter ending 6/30/2024: 	185</a:t>
            </a:r>
          </a:p>
        </p:txBody>
      </p:sp>
      <p:sp>
        <p:nvSpPr>
          <p:cNvPr id="13" name="Content Placeholder 2">
            <a:extLst>
              <a:ext uri="{FF2B5EF4-FFF2-40B4-BE49-F238E27FC236}">
                <a16:creationId xmlns:a16="http://schemas.microsoft.com/office/drawing/2014/main" id="{812A798E-AB30-4BD0-C889-693885BB144B}"/>
              </a:ext>
            </a:extLst>
          </p:cNvPr>
          <p:cNvSpPr>
            <a:spLocks noGrp="1"/>
          </p:cNvSpPr>
          <p:nvPr>
            <p:ph sz="half" idx="1"/>
          </p:nvPr>
        </p:nvSpPr>
        <p:spPr>
          <a:xfrm>
            <a:off x="774924" y="1946300"/>
            <a:ext cx="5199369" cy="4224225"/>
          </a:xfrm>
        </p:spPr>
        <p:txBody>
          <a:bodyPr>
            <a:normAutofit/>
          </a:bodyPr>
          <a:lstStyle/>
          <a:p>
            <a:r>
              <a:rPr lang="en-US" dirty="0"/>
              <a:t>8 grantees have participants who have completed and obtained a credential</a:t>
            </a:r>
          </a:p>
          <a:p>
            <a:r>
              <a:rPr lang="en-US" dirty="0"/>
              <a:t>Grant program is 3% to target</a:t>
            </a:r>
          </a:p>
          <a:p>
            <a:r>
              <a:rPr lang="en-US" dirty="0"/>
              <a:t>Average – 8 %</a:t>
            </a:r>
          </a:p>
          <a:p>
            <a:r>
              <a:rPr lang="en-US" dirty="0"/>
              <a:t>Median – 4%</a:t>
            </a:r>
          </a:p>
          <a:p>
            <a:r>
              <a:rPr lang="en-US" dirty="0"/>
              <a:t>Of those who have completed, 83% have obtained a credential</a:t>
            </a:r>
          </a:p>
          <a:p>
            <a:r>
              <a:rPr lang="en-US" dirty="0"/>
              <a:t>426 total credentials – includes credentials obtained pre-completion</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19</a:t>
            </a:fld>
            <a:endParaRPr lang="en-US"/>
          </a:p>
        </p:txBody>
      </p:sp>
      <p:graphicFrame>
        <p:nvGraphicFramePr>
          <p:cNvPr id="3" name="Content Placeholder 2">
            <a:extLst>
              <a:ext uri="{FF2B5EF4-FFF2-40B4-BE49-F238E27FC236}">
                <a16:creationId xmlns:a16="http://schemas.microsoft.com/office/drawing/2014/main" id="{9C1AE64F-BB46-9473-80F8-5284653815EB}"/>
              </a:ext>
              <a:ext uri="{C183D7F6-B498-43B3-948B-1728B52AA6E4}">
                <adec:decorative xmlns:adec="http://schemas.microsoft.com/office/drawing/2017/decorative" val="1"/>
              </a:ext>
            </a:extLst>
          </p:cNvPr>
          <p:cNvGraphicFramePr>
            <a:graphicFrameLocks noGrp="1"/>
          </p:cNvGraphicFramePr>
          <p:nvPr>
            <p:ph sz="half" idx="2"/>
            <p:extLst>
              <p:ext uri="{D42A27DB-BD31-4B8C-83A1-F6EECF244321}">
                <p14:modId xmlns:p14="http://schemas.microsoft.com/office/powerpoint/2010/main" val="2345115850"/>
              </p:ext>
            </p:extLst>
          </p:nvPr>
        </p:nvGraphicFramePr>
        <p:xfrm>
          <a:off x="6217709" y="1946302"/>
          <a:ext cx="5210216" cy="4224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12905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p:txBody>
          <a:bodyPr/>
          <a:lstStyle/>
          <a:p>
            <a:r>
              <a:rPr lang="en-US" dirty="0"/>
              <a:t>Entered employment or advanced to new position</a:t>
            </a:r>
            <a:br>
              <a:rPr lang="en-US" dirty="0"/>
            </a:br>
            <a:r>
              <a:rPr lang="en-US" dirty="0"/>
              <a:t>Quarter ending 6/30/2024:	78	</a:t>
            </a:r>
          </a:p>
        </p:txBody>
      </p:sp>
      <p:graphicFrame>
        <p:nvGraphicFramePr>
          <p:cNvPr id="3" name="Content Placeholder 2">
            <a:extLst>
              <a:ext uri="{FF2B5EF4-FFF2-40B4-BE49-F238E27FC236}">
                <a16:creationId xmlns:a16="http://schemas.microsoft.com/office/drawing/2014/main" id="{A36F30E0-B7BC-62F0-563F-28E81FC06B3C}"/>
              </a:ext>
              <a:ext uri="{C183D7F6-B498-43B3-948B-1728B52AA6E4}">
                <adec:decorative xmlns:adec="http://schemas.microsoft.com/office/drawing/2017/decorative" val="1"/>
              </a:ext>
            </a:extLst>
          </p:cNvPr>
          <p:cNvGraphicFramePr>
            <a:graphicFrameLocks noGrp="1"/>
          </p:cNvGraphicFramePr>
          <p:nvPr>
            <p:ph sz="half" idx="1"/>
            <p:extLst>
              <p:ext uri="{D42A27DB-BD31-4B8C-83A1-F6EECF244321}">
                <p14:modId xmlns:p14="http://schemas.microsoft.com/office/powerpoint/2010/main" val="219067688"/>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6">
            <a:extLst>
              <a:ext uri="{FF2B5EF4-FFF2-40B4-BE49-F238E27FC236}">
                <a16:creationId xmlns:a16="http://schemas.microsoft.com/office/drawing/2014/main" id="{C1B60BF9-82E4-9AE3-23E4-1FEB2BDA4553}"/>
              </a:ext>
            </a:extLst>
          </p:cNvPr>
          <p:cNvSpPr>
            <a:spLocks noGrp="1"/>
          </p:cNvSpPr>
          <p:nvPr>
            <p:ph sz="half" idx="2"/>
          </p:nvPr>
        </p:nvSpPr>
        <p:spPr/>
        <p:txBody>
          <a:bodyPr>
            <a:normAutofit lnSpcReduction="10000"/>
          </a:bodyPr>
          <a:lstStyle/>
          <a:p>
            <a:r>
              <a:rPr lang="en-US" dirty="0"/>
              <a:t>5 grantees have participants who have either entered employment or advanced to a new position </a:t>
            </a:r>
          </a:p>
          <a:p>
            <a:r>
              <a:rPr lang="en-US" dirty="0"/>
              <a:t>Grant is 2% to target</a:t>
            </a:r>
          </a:p>
          <a:p>
            <a:r>
              <a:rPr lang="en-US" dirty="0"/>
              <a:t>Average – 4%</a:t>
            </a:r>
          </a:p>
          <a:p>
            <a:r>
              <a:rPr lang="en-US" dirty="0"/>
              <a:t>Median – 4%</a:t>
            </a:r>
          </a:p>
          <a:p>
            <a:r>
              <a:rPr lang="en-US" dirty="0"/>
              <a:t>Of those who have completed training, 35% have either entered employment or advanced to new position</a:t>
            </a:r>
          </a:p>
        </p:txBody>
      </p:sp>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p:txBody>
          <a:bodyPr/>
          <a:lstStyle/>
          <a:p>
            <a:fld id="{DE8DE8A0-70C5-4585-9A3C-B3A9E7B8F8E9}" type="slidenum">
              <a:rPr lang="en-US" smtClean="0"/>
              <a:t>20</a:t>
            </a:fld>
            <a:endParaRPr lang="en-US"/>
          </a:p>
        </p:txBody>
      </p:sp>
    </p:spTree>
    <p:extLst>
      <p:ext uri="{BB962C8B-B14F-4D97-AF65-F5344CB8AC3E}">
        <p14:creationId xmlns:p14="http://schemas.microsoft.com/office/powerpoint/2010/main" val="1374370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87FB3-2CFD-A6F4-2E5C-E481D64068C5}"/>
              </a:ext>
            </a:extLst>
          </p:cNvPr>
          <p:cNvSpPr>
            <a:spLocks noGrp="1"/>
          </p:cNvSpPr>
          <p:nvPr>
            <p:ph type="title"/>
          </p:nvPr>
        </p:nvSpPr>
        <p:spPr>
          <a:xfrm>
            <a:off x="774923" y="687475"/>
            <a:ext cx="10653003" cy="1083329"/>
          </a:xfrm>
        </p:spPr>
        <p:txBody>
          <a:bodyPr anchor="b">
            <a:normAutofit/>
          </a:bodyPr>
          <a:lstStyle/>
          <a:p>
            <a:r>
              <a:rPr lang="en-US" dirty="0"/>
              <a:t>Measurable Skills gains</a:t>
            </a:r>
          </a:p>
        </p:txBody>
      </p:sp>
      <p:sp>
        <p:nvSpPr>
          <p:cNvPr id="6" name="Slide Number Placeholder 5">
            <a:extLst>
              <a:ext uri="{FF2B5EF4-FFF2-40B4-BE49-F238E27FC236}">
                <a16:creationId xmlns:a16="http://schemas.microsoft.com/office/drawing/2014/main" id="{7F977EF2-0384-DF9E-3EAD-81E0D03DDA1C}"/>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21</a:t>
            </a:fld>
            <a:endParaRPr lang="en-US"/>
          </a:p>
        </p:txBody>
      </p:sp>
      <p:graphicFrame>
        <p:nvGraphicFramePr>
          <p:cNvPr id="7" name="Content Placeholder 16">
            <a:extLst>
              <a:ext uri="{FF2B5EF4-FFF2-40B4-BE49-F238E27FC236}">
                <a16:creationId xmlns:a16="http://schemas.microsoft.com/office/drawing/2014/main" id="{BD9901CE-E66F-04FE-154A-8858254125D7}"/>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553622824"/>
              </p:ext>
            </p:extLst>
          </p:nvPr>
        </p:nvGraphicFramePr>
        <p:xfrm>
          <a:off x="774700" y="1946275"/>
          <a:ext cx="10653713" cy="4224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8569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4074" y="3036573"/>
            <a:ext cx="10653001" cy="1504844"/>
          </a:xfrm>
        </p:spPr>
        <p:txBody>
          <a:bodyPr/>
          <a:lstStyle/>
          <a:p>
            <a:r>
              <a:rPr lang="en-US" dirty="0"/>
              <a:t>Data validation as a strategy for success</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Connecting your data to the big picture</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22</a:t>
            </a:fld>
            <a:endParaRPr lang="en-US"/>
          </a:p>
        </p:txBody>
      </p:sp>
    </p:spTree>
    <p:extLst>
      <p:ext uri="{BB962C8B-B14F-4D97-AF65-F5344CB8AC3E}">
        <p14:creationId xmlns:p14="http://schemas.microsoft.com/office/powerpoint/2010/main" val="3398471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09A68-29E1-72D7-4C9A-B285AF27AFE5}"/>
              </a:ext>
            </a:extLst>
          </p:cNvPr>
          <p:cNvSpPr>
            <a:spLocks noGrp="1"/>
          </p:cNvSpPr>
          <p:nvPr>
            <p:ph type="title"/>
          </p:nvPr>
        </p:nvSpPr>
        <p:spPr>
          <a:xfrm>
            <a:off x="709438" y="688052"/>
            <a:ext cx="3319095" cy="5394149"/>
          </a:xfrm>
        </p:spPr>
        <p:txBody>
          <a:bodyPr anchor="ctr">
            <a:normAutofit/>
          </a:bodyPr>
          <a:lstStyle/>
          <a:p>
            <a:r>
              <a:rPr lang="en-US" dirty="0"/>
              <a:t>Celebrate your successes</a:t>
            </a:r>
          </a:p>
        </p:txBody>
      </p:sp>
      <p:pic>
        <p:nvPicPr>
          <p:cNvPr id="8" name="Picture 7" descr="People celebrating">
            <a:extLst>
              <a:ext uri="{FF2B5EF4-FFF2-40B4-BE49-F238E27FC236}">
                <a16:creationId xmlns:a16="http://schemas.microsoft.com/office/drawing/2014/main" id="{7C31434A-92AF-90C5-5559-71ABD52C3DB6}"/>
              </a:ext>
            </a:extLst>
          </p:cNvPr>
          <p:cNvPicPr>
            <a:picLocks noChangeAspect="1"/>
          </p:cNvPicPr>
          <p:nvPr/>
        </p:nvPicPr>
        <p:blipFill>
          <a:blip r:embed="rId3">
            <a:extLst>
              <a:ext uri="{28A0092B-C50C-407E-A947-70E740481C1C}">
                <a14:useLocalDpi xmlns:a14="http://schemas.microsoft.com/office/drawing/2010/main" val="0"/>
              </a:ext>
            </a:extLst>
          </a:blip>
          <a:srcRect l="4018" r="10280" b="1"/>
          <a:stretch/>
        </p:blipFill>
        <p:spPr>
          <a:xfrm>
            <a:off x="4393251" y="628660"/>
            <a:ext cx="7179432" cy="5570800"/>
          </a:xfrm>
          <a:prstGeom prst="rect">
            <a:avLst/>
          </a:prstGeom>
          <a:noFill/>
        </p:spPr>
      </p:pic>
      <p:sp>
        <p:nvSpPr>
          <p:cNvPr id="15" name="Footer Placeholder 3">
            <a:extLst>
              <a:ext uri="{FF2B5EF4-FFF2-40B4-BE49-F238E27FC236}">
                <a16:creationId xmlns:a16="http://schemas.microsoft.com/office/drawing/2014/main" id="{8786FC65-72AA-447F-3103-B8610EDA4313}"/>
              </a:ext>
            </a:extLst>
          </p:cNvPr>
          <p:cNvSpPr>
            <a:spLocks noGrp="1"/>
          </p:cNvSpPr>
          <p:nvPr>
            <p:ph type="ftr" sz="quarter" idx="11"/>
          </p:nvPr>
        </p:nvSpPr>
        <p:spPr>
          <a:xfrm>
            <a:off x="774924" y="6199461"/>
            <a:ext cx="6494113" cy="365125"/>
          </a:xfrm>
        </p:spPr>
        <p:txBody>
          <a:bodyPr/>
          <a:lstStyle/>
          <a:p>
            <a:pPr>
              <a:spcAft>
                <a:spcPts val="600"/>
              </a:spcAft>
            </a:pPr>
            <a:r>
              <a:rPr lang="en-US"/>
              <a:t>Document Title</a:t>
            </a:r>
          </a:p>
        </p:txBody>
      </p:sp>
      <p:sp>
        <p:nvSpPr>
          <p:cNvPr id="5" name="Slide Number Placeholder 4">
            <a:extLst>
              <a:ext uri="{FF2B5EF4-FFF2-40B4-BE49-F238E27FC236}">
                <a16:creationId xmlns:a16="http://schemas.microsoft.com/office/drawing/2014/main" id="{96B6E9A7-6DD2-89B8-A6F6-600B066AC3C9}"/>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23</a:t>
            </a:fld>
            <a:endParaRPr lang="en-US"/>
          </a:p>
        </p:txBody>
      </p:sp>
    </p:spTree>
    <p:extLst>
      <p:ext uri="{BB962C8B-B14F-4D97-AF65-F5344CB8AC3E}">
        <p14:creationId xmlns:p14="http://schemas.microsoft.com/office/powerpoint/2010/main" val="3669697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normAutofit/>
          </a:bodyPr>
          <a:lstStyle/>
          <a:p>
            <a:r>
              <a:rPr lang="en-US" dirty="0"/>
              <a:t>Why is DATA important?</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24</a:t>
            </a:fld>
            <a:endParaRPr lang="en-US"/>
          </a:p>
        </p:txBody>
      </p:sp>
      <p:sp>
        <p:nvSpPr>
          <p:cNvPr id="3" name="Content Placeholder 2">
            <a:extLst>
              <a:ext uri="{FF2B5EF4-FFF2-40B4-BE49-F238E27FC236}">
                <a16:creationId xmlns:a16="http://schemas.microsoft.com/office/drawing/2014/main" id="{7DC27261-3BB9-2D6A-2F7D-462C257FB89E}"/>
              </a:ext>
            </a:extLst>
          </p:cNvPr>
          <p:cNvSpPr>
            <a:spLocks noGrp="1"/>
          </p:cNvSpPr>
          <p:nvPr>
            <p:ph idx="1"/>
          </p:nvPr>
        </p:nvSpPr>
        <p:spPr/>
        <p:txBody>
          <a:bodyPr>
            <a:normAutofit lnSpcReduction="10000"/>
          </a:bodyPr>
          <a:lstStyle/>
          <a:p>
            <a:r>
              <a:rPr lang="en-US" dirty="0"/>
              <a:t>Minimum objective</a:t>
            </a:r>
          </a:p>
          <a:p>
            <a:pPr lvl="1"/>
            <a:r>
              <a:rPr lang="en-US" dirty="0"/>
              <a:t>Meeting performance targets = success</a:t>
            </a:r>
          </a:p>
          <a:p>
            <a:r>
              <a:rPr lang="en-US" dirty="0"/>
              <a:t>Measurable Outcomes</a:t>
            </a:r>
          </a:p>
          <a:p>
            <a:pPr lvl="1"/>
            <a:r>
              <a:rPr lang="en-US" dirty="0"/>
              <a:t>Impact on community</a:t>
            </a:r>
          </a:p>
          <a:p>
            <a:r>
              <a:rPr lang="en-US" dirty="0"/>
              <a:t>Decision-Making</a:t>
            </a:r>
          </a:p>
          <a:p>
            <a:pPr lvl="1"/>
            <a:r>
              <a:rPr lang="en-US" dirty="0"/>
              <a:t>Program adjustments</a:t>
            </a:r>
          </a:p>
          <a:p>
            <a:r>
              <a:rPr lang="en-US" dirty="0"/>
              <a:t>Accountability</a:t>
            </a:r>
          </a:p>
          <a:p>
            <a:pPr lvl="1"/>
            <a:r>
              <a:rPr lang="en-US" dirty="0"/>
              <a:t>Federal grant continuation</a:t>
            </a:r>
          </a:p>
        </p:txBody>
      </p:sp>
      <p:pic>
        <p:nvPicPr>
          <p:cNvPr id="5" name="Picture 4" descr="Pen pointing to a graph on a screen">
            <a:extLst>
              <a:ext uri="{FF2B5EF4-FFF2-40B4-BE49-F238E27FC236}">
                <a16:creationId xmlns:a16="http://schemas.microsoft.com/office/drawing/2014/main" id="{84477C0E-451F-5E9C-0906-3F8D88F853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9291" y="2570154"/>
            <a:ext cx="5054254" cy="336868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732966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A DATA-DRIVEN MODEL FOR SUCCESS</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25</a:t>
            </a:fld>
            <a:endParaRPr lang="en-US"/>
          </a:p>
        </p:txBody>
      </p:sp>
      <p:graphicFrame>
        <p:nvGraphicFramePr>
          <p:cNvPr id="3" name="Diagram 2" descr="Diagram ">
            <a:extLst>
              <a:ext uri="{FF2B5EF4-FFF2-40B4-BE49-F238E27FC236}">
                <a16:creationId xmlns:a16="http://schemas.microsoft.com/office/drawing/2014/main" id="{03029EFD-61D8-FB5C-807A-20E0E9C7EE90}"/>
              </a:ext>
            </a:extLst>
          </p:cNvPr>
          <p:cNvGraphicFramePr/>
          <p:nvPr>
            <p:extLst>
              <p:ext uri="{D42A27DB-BD31-4B8C-83A1-F6EECF244321}">
                <p14:modId xmlns:p14="http://schemas.microsoft.com/office/powerpoint/2010/main" val="2828102423"/>
              </p:ext>
            </p:extLst>
          </p:nvPr>
        </p:nvGraphicFramePr>
        <p:xfrm>
          <a:off x="599768" y="1868130"/>
          <a:ext cx="10923638" cy="4989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2322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lstStyle/>
          <a:p>
            <a:r>
              <a:rPr lang="en-US" dirty="0"/>
              <a:t>TWO major QUESTIONS YOUR DATA can HELP ANSWER </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Does my report represent my program’s achievement on the outcomes? </a:t>
            </a:r>
          </a:p>
          <a:p>
            <a:pPr lvl="1"/>
            <a:r>
              <a:rPr lang="en-US" dirty="0"/>
              <a:t>Ask:  Is this data accurate?</a:t>
            </a:r>
          </a:p>
          <a:p>
            <a:pPr marL="630000" lvl="2" indent="0">
              <a:buNone/>
            </a:pPr>
            <a:endParaRPr lang="en-US" dirty="0"/>
          </a:p>
          <a:p>
            <a:r>
              <a:rPr lang="en-US" dirty="0"/>
              <a:t>Is my program on track to achieve outcome targets?</a:t>
            </a:r>
          </a:p>
          <a:p>
            <a:pPr lvl="1"/>
            <a:r>
              <a:rPr lang="en-US" dirty="0"/>
              <a:t>Or, is my program effective at doing what I expect it to do? </a:t>
            </a:r>
          </a:p>
          <a:p>
            <a:pPr lvl="1"/>
            <a:r>
              <a:rPr lang="en-US" dirty="0"/>
              <a:t>Ask:  Are participants progressing through my program and getting jobs?</a:t>
            </a:r>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26</a:t>
            </a:fld>
            <a:endParaRPr lang="en-US"/>
          </a:p>
        </p:txBody>
      </p:sp>
    </p:spTree>
    <p:extLst>
      <p:ext uri="{BB962C8B-B14F-4D97-AF65-F5344CB8AC3E}">
        <p14:creationId xmlns:p14="http://schemas.microsoft.com/office/powerpoint/2010/main" val="2836488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8EF406-AE2A-6DC5-B9A6-4E9D3E69BCF4}"/>
              </a:ext>
            </a:extLst>
          </p:cNvPr>
          <p:cNvSpPr>
            <a:spLocks noGrp="1"/>
          </p:cNvSpPr>
          <p:nvPr>
            <p:ph type="title"/>
          </p:nvPr>
        </p:nvSpPr>
        <p:spPr>
          <a:xfrm>
            <a:off x="774923" y="687475"/>
            <a:ext cx="10653003" cy="1083329"/>
          </a:xfrm>
        </p:spPr>
        <p:txBody>
          <a:bodyPr anchor="b">
            <a:normAutofit/>
          </a:bodyPr>
          <a:lstStyle/>
          <a:p>
            <a:r>
              <a:rPr lang="en-US" dirty="0"/>
              <a:t>Assessing Data accuracy</a:t>
            </a:r>
          </a:p>
        </p:txBody>
      </p:sp>
      <p:pic>
        <p:nvPicPr>
          <p:cNvPr id="10" name="Picture 9" descr="Diagram for assessing data accuracy:&#10;1. Collect/Track Info on participant activity&#10;2. Report participant activity&#10;3. review report output&#10;4. make report corrections&#10;5. analyze program impact&#10;6. make program adjustments">
            <a:extLst>
              <a:ext uri="{FF2B5EF4-FFF2-40B4-BE49-F238E27FC236}">
                <a16:creationId xmlns:a16="http://schemas.microsoft.com/office/drawing/2014/main" id="{EEF3EB78-8211-A213-C04B-95219496AB6D}"/>
              </a:ext>
            </a:extLst>
          </p:cNvPr>
          <p:cNvPicPr>
            <a:picLocks noChangeAspect="1"/>
          </p:cNvPicPr>
          <p:nvPr/>
        </p:nvPicPr>
        <p:blipFill>
          <a:blip r:embed="rId2"/>
          <a:stretch>
            <a:fillRect/>
          </a:stretch>
        </p:blipFill>
        <p:spPr>
          <a:xfrm>
            <a:off x="1203156" y="1946275"/>
            <a:ext cx="4770607" cy="4699049"/>
          </a:xfrm>
          <a:prstGeom prst="rect">
            <a:avLst/>
          </a:prstGeom>
          <a:noFill/>
        </p:spPr>
      </p:pic>
      <p:sp>
        <p:nvSpPr>
          <p:cNvPr id="6" name="Content Placeholder 5">
            <a:extLst>
              <a:ext uri="{FF2B5EF4-FFF2-40B4-BE49-F238E27FC236}">
                <a16:creationId xmlns:a16="http://schemas.microsoft.com/office/drawing/2014/main" id="{020567E9-8CBD-F3BE-4421-AF2819794581}"/>
              </a:ext>
            </a:extLst>
          </p:cNvPr>
          <p:cNvSpPr>
            <a:spLocks noGrp="1"/>
          </p:cNvSpPr>
          <p:nvPr>
            <p:ph sz="half" idx="2"/>
          </p:nvPr>
        </p:nvSpPr>
        <p:spPr>
          <a:xfrm>
            <a:off x="6217709" y="1946302"/>
            <a:ext cx="5210216" cy="4224225"/>
          </a:xfrm>
        </p:spPr>
        <p:txBody>
          <a:bodyPr anchor="t">
            <a:normAutofit/>
          </a:bodyPr>
          <a:lstStyle/>
          <a:p>
            <a:r>
              <a:rPr lang="en-US" sz="2800" dirty="0"/>
              <a:t>Does my report represent my program’s achievement on the outcomes?	</a:t>
            </a:r>
          </a:p>
          <a:p>
            <a:pPr lvl="1"/>
            <a:r>
              <a:rPr lang="en-US" sz="2400" dirty="0"/>
              <a:t>Review</a:t>
            </a:r>
          </a:p>
          <a:p>
            <a:pPr lvl="1"/>
            <a:r>
              <a:rPr lang="en-US" sz="2400" dirty="0"/>
              <a:t>Correct</a:t>
            </a:r>
          </a:p>
        </p:txBody>
      </p:sp>
      <p:sp>
        <p:nvSpPr>
          <p:cNvPr id="5" name="Slide Number Placeholder 4">
            <a:extLst>
              <a:ext uri="{FF2B5EF4-FFF2-40B4-BE49-F238E27FC236}">
                <a16:creationId xmlns:a16="http://schemas.microsoft.com/office/drawing/2014/main" id="{D16B170D-53DD-7B60-ECB2-AA83BBD67C62}"/>
              </a:ext>
            </a:extLst>
          </p:cNvPr>
          <p:cNvSpPr>
            <a:spLocks noGrp="1"/>
          </p:cNvSpPr>
          <p:nvPr>
            <p:ph type="sldNum" sz="quarter" idx="12"/>
          </p:nvPr>
        </p:nvSpPr>
        <p:spPr>
          <a:xfrm>
            <a:off x="10400635" y="6203787"/>
            <a:ext cx="1027291" cy="365125"/>
          </a:xfrm>
        </p:spPr>
        <p:txBody>
          <a:bodyPr anchor="ctr">
            <a:normAutofit/>
          </a:bodyPr>
          <a:lstStyle/>
          <a:p>
            <a:fld id="{DE8DE8A0-70C5-4585-9A3C-B3A9E7B8F8E9}" type="slidenum">
              <a:rPr lang="en-US" smtClean="0"/>
              <a:pPr/>
              <a:t>27</a:t>
            </a:fld>
            <a:endParaRPr lang="en-US"/>
          </a:p>
        </p:txBody>
      </p:sp>
    </p:spTree>
    <p:extLst>
      <p:ext uri="{BB962C8B-B14F-4D97-AF65-F5344CB8AC3E}">
        <p14:creationId xmlns:p14="http://schemas.microsoft.com/office/powerpoint/2010/main" val="4129421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6F81B-8BA3-C784-BF5E-914D71832DC0}"/>
              </a:ext>
            </a:extLst>
          </p:cNvPr>
          <p:cNvSpPr>
            <a:spLocks noGrp="1"/>
          </p:cNvSpPr>
          <p:nvPr>
            <p:ph type="title"/>
          </p:nvPr>
        </p:nvSpPr>
        <p:spPr>
          <a:xfrm>
            <a:off x="774923" y="687475"/>
            <a:ext cx="10653003" cy="1083329"/>
          </a:xfrm>
        </p:spPr>
        <p:txBody>
          <a:bodyPr anchor="b">
            <a:normAutofit/>
          </a:bodyPr>
          <a:lstStyle/>
          <a:p>
            <a:r>
              <a:rPr lang="en-US" dirty="0"/>
              <a:t>Assessing Program effectiveness</a:t>
            </a:r>
          </a:p>
        </p:txBody>
      </p:sp>
      <p:pic>
        <p:nvPicPr>
          <p:cNvPr id="8" name="Content Placeholder 7" descr="Diagram for assessing program effectiveness:&#10;1. Collect/Track Info on participant activity&#10;2. Report participant activity&#10;3. review report output&#10;4. make report corrections&#10;5. analyze program impact&#10;6. make program adjustments">
            <a:extLst>
              <a:ext uri="{FF2B5EF4-FFF2-40B4-BE49-F238E27FC236}">
                <a16:creationId xmlns:a16="http://schemas.microsoft.com/office/drawing/2014/main" id="{BCD782CB-16A2-3691-50A8-D0B50290A9FE}"/>
              </a:ext>
            </a:extLst>
          </p:cNvPr>
          <p:cNvPicPr>
            <a:picLocks noGrp="1" noChangeAspect="1"/>
          </p:cNvPicPr>
          <p:nvPr>
            <p:ph sz="half" idx="1"/>
          </p:nvPr>
        </p:nvPicPr>
        <p:blipFill>
          <a:blip r:embed="rId2"/>
          <a:stretch>
            <a:fillRect/>
          </a:stretch>
        </p:blipFill>
        <p:spPr>
          <a:xfrm>
            <a:off x="1220356" y="1946274"/>
            <a:ext cx="4846074" cy="4752237"/>
          </a:xfrm>
        </p:spPr>
      </p:pic>
      <p:sp>
        <p:nvSpPr>
          <p:cNvPr id="16" name="Content Placeholder 3">
            <a:extLst>
              <a:ext uri="{FF2B5EF4-FFF2-40B4-BE49-F238E27FC236}">
                <a16:creationId xmlns:a16="http://schemas.microsoft.com/office/drawing/2014/main" id="{D2AC6225-93BF-3714-3E43-E5EE8A264513}"/>
              </a:ext>
            </a:extLst>
          </p:cNvPr>
          <p:cNvSpPr>
            <a:spLocks noGrp="1"/>
          </p:cNvSpPr>
          <p:nvPr>
            <p:ph sz="half" idx="2"/>
          </p:nvPr>
        </p:nvSpPr>
        <p:spPr>
          <a:xfrm>
            <a:off x="6217709" y="1946302"/>
            <a:ext cx="5210216" cy="4224225"/>
          </a:xfrm>
        </p:spPr>
        <p:txBody>
          <a:bodyPr>
            <a:normAutofit/>
          </a:bodyPr>
          <a:lstStyle/>
          <a:p>
            <a:r>
              <a:rPr lang="en-US" sz="2800" dirty="0"/>
              <a:t>Is my program on track to achieve outcome targets?</a:t>
            </a:r>
          </a:p>
          <a:p>
            <a:pPr lvl="1"/>
            <a:r>
              <a:rPr lang="en-US" sz="2400" dirty="0"/>
              <a:t>Analyze</a:t>
            </a:r>
          </a:p>
          <a:p>
            <a:pPr lvl="1"/>
            <a:r>
              <a:rPr lang="en-US" sz="2400" dirty="0"/>
              <a:t>Adjust</a:t>
            </a:r>
          </a:p>
          <a:p>
            <a:endParaRPr lang="en-US" sz="2800" dirty="0"/>
          </a:p>
        </p:txBody>
      </p:sp>
      <p:sp>
        <p:nvSpPr>
          <p:cNvPr id="5" name="Slide Number Placeholder 4">
            <a:extLst>
              <a:ext uri="{FF2B5EF4-FFF2-40B4-BE49-F238E27FC236}">
                <a16:creationId xmlns:a16="http://schemas.microsoft.com/office/drawing/2014/main" id="{F8D034C1-A063-C169-FDCA-5E016AB45CFD}"/>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28</a:t>
            </a:fld>
            <a:endParaRPr lang="en-US"/>
          </a:p>
        </p:txBody>
      </p:sp>
    </p:spTree>
    <p:extLst>
      <p:ext uri="{BB962C8B-B14F-4D97-AF65-F5344CB8AC3E}">
        <p14:creationId xmlns:p14="http://schemas.microsoft.com/office/powerpoint/2010/main" val="1170966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lstStyle/>
          <a:p>
            <a:r>
              <a:rPr lang="en-US" dirty="0"/>
              <a:t>HOW to assess accuracy and effectiveness</a:t>
            </a:r>
          </a:p>
        </p:txBody>
      </p:sp>
      <p:graphicFrame>
        <p:nvGraphicFramePr>
          <p:cNvPr id="6" name="Diagram 5" descr="diagram showing how to assess accuracy and effectiveness:&#10;Data Assessment:  &#10;Review and Correct&#10; Understand how to interpret outcomes&#10; Know which data from your data file generate outcomes&#10;Program Assessment: Analyze and Adjust&#10; Memorize targets&#10; Build target progress review into meetings&#10; Compare gaps in achievement with participant lifecycle stages&#10;">
            <a:extLst>
              <a:ext uri="{FF2B5EF4-FFF2-40B4-BE49-F238E27FC236}">
                <a16:creationId xmlns:a16="http://schemas.microsoft.com/office/drawing/2014/main" id="{3816E546-4CAD-7F9A-F60D-B8638EE01515}"/>
              </a:ext>
            </a:extLst>
          </p:cNvPr>
          <p:cNvGraphicFramePr/>
          <p:nvPr>
            <p:extLst>
              <p:ext uri="{D42A27DB-BD31-4B8C-83A1-F6EECF244321}">
                <p14:modId xmlns:p14="http://schemas.microsoft.com/office/powerpoint/2010/main" val="1405996520"/>
              </p:ext>
            </p:extLst>
          </p:nvPr>
        </p:nvGraphicFramePr>
        <p:xfrm>
          <a:off x="1356851" y="1944356"/>
          <a:ext cx="9252155" cy="46245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29</a:t>
            </a:fld>
            <a:endParaRPr lang="en-US"/>
          </a:p>
        </p:txBody>
      </p:sp>
    </p:spTree>
    <p:extLst>
      <p:ext uri="{BB962C8B-B14F-4D97-AF65-F5344CB8AC3E}">
        <p14:creationId xmlns:p14="http://schemas.microsoft.com/office/powerpoint/2010/main" val="986588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r>
              <a:rPr lang="en-US" dirty="0"/>
              <a:t>Review and correct: </a:t>
            </a:r>
            <a:br>
              <a:rPr lang="en-US" dirty="0"/>
            </a:br>
            <a:r>
              <a:rPr lang="en-US" dirty="0"/>
              <a:t>understand how to interpret outcomes</a:t>
            </a:r>
          </a:p>
        </p:txBody>
      </p:sp>
      <p:sp>
        <p:nvSpPr>
          <p:cNvPr id="3" name="Content Placeholder 2">
            <a:extLst>
              <a:ext uri="{FF2B5EF4-FFF2-40B4-BE49-F238E27FC236}">
                <a16:creationId xmlns:a16="http://schemas.microsoft.com/office/drawing/2014/main" id="{E0099D08-D1D6-A543-D6A0-09CB6C4032A9}"/>
              </a:ext>
            </a:extLst>
          </p:cNvPr>
          <p:cNvSpPr>
            <a:spLocks noGrp="1"/>
          </p:cNvSpPr>
          <p:nvPr>
            <p:ph idx="1"/>
          </p:nvPr>
        </p:nvSpPr>
        <p:spPr/>
        <p:txBody>
          <a:bodyPr>
            <a:normAutofit fontScale="92500" lnSpcReduction="10000"/>
          </a:bodyPr>
          <a:lstStyle/>
          <a:p>
            <a:r>
              <a:rPr lang="en-US" sz="3200" dirty="0"/>
              <a:t>Ensure you know what the number on your QPR </a:t>
            </a:r>
            <a:r>
              <a:rPr lang="en-US" sz="3200" i="1" dirty="0"/>
              <a:t>actually means</a:t>
            </a:r>
          </a:p>
          <a:p>
            <a:pPr lvl="1"/>
            <a:r>
              <a:rPr lang="en-US" sz="2800" dirty="0"/>
              <a:t>Understand the official DOL definition for each outcome:</a:t>
            </a:r>
          </a:p>
          <a:p>
            <a:pPr lvl="2"/>
            <a:r>
              <a:rPr lang="en-US" sz="2400" dirty="0"/>
              <a:t>Nursing Expansion FOA</a:t>
            </a:r>
          </a:p>
          <a:p>
            <a:pPr lvl="2"/>
            <a:r>
              <a:rPr lang="en-US" sz="2400" dirty="0"/>
              <a:t>Performance Reporting Handbook</a:t>
            </a:r>
          </a:p>
          <a:p>
            <a:pPr lvl="2"/>
            <a:r>
              <a:rPr lang="en-US" sz="2400" dirty="0"/>
              <a:t>Performance Reporting Orientation 202 </a:t>
            </a:r>
          </a:p>
          <a:p>
            <a:r>
              <a:rPr lang="en-US" sz="3600" dirty="0"/>
              <a:t>Your data collection/tracking process must gather data that represents the definition. </a:t>
            </a:r>
            <a:endParaRPr lang="en-US" sz="3600" i="1" u="sng" dirty="0"/>
          </a:p>
          <a:p>
            <a:pPr lvl="2"/>
            <a:r>
              <a:rPr lang="en-US" sz="2400" dirty="0"/>
              <a:t>Not what you think the outcome means (or think it should mean). </a:t>
            </a:r>
          </a:p>
          <a:p>
            <a:pPr marL="324000" lvl="1" indent="0">
              <a:buNone/>
            </a:pPr>
            <a:endParaRPr lang="en-US" sz="2800" dirty="0"/>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30</a:t>
            </a:fld>
            <a:endParaRPr lang="en-US"/>
          </a:p>
        </p:txBody>
      </p:sp>
    </p:spTree>
    <p:extLst>
      <p:ext uri="{BB962C8B-B14F-4D97-AF65-F5344CB8AC3E}">
        <p14:creationId xmlns:p14="http://schemas.microsoft.com/office/powerpoint/2010/main" val="3703352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9AF68-E4E9-D9F0-5BFF-64EDC7C8F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BCA58A-362F-386D-C6EC-BED5BEF64F6C}"/>
              </a:ext>
            </a:extLst>
          </p:cNvPr>
          <p:cNvSpPr>
            <a:spLocks noGrp="1"/>
          </p:cNvSpPr>
          <p:nvPr>
            <p:ph type="title"/>
          </p:nvPr>
        </p:nvSpPr>
        <p:spPr/>
        <p:txBody>
          <a:bodyPr/>
          <a:lstStyle/>
          <a:p>
            <a:r>
              <a:rPr lang="en-US" dirty="0">
                <a:cs typeface="Calibri"/>
              </a:rPr>
              <a:t>Track 1 Real-time Outcomes</a:t>
            </a:r>
            <a:endParaRPr lang="en-US" dirty="0"/>
          </a:p>
        </p:txBody>
      </p:sp>
      <p:pic>
        <p:nvPicPr>
          <p:cNvPr id="5" name="Picture 4" descr="Diagram with the A1 to A6 outcomes nested within the A1 Outcome. Each circle within represents the relationships and interdependencies to the different outcomes." hidden="1">
            <a:extLst>
              <a:ext uri="{FF2B5EF4-FFF2-40B4-BE49-F238E27FC236}">
                <a16:creationId xmlns:a16="http://schemas.microsoft.com/office/drawing/2014/main" id="{0BDDC8BB-C57F-BDA9-23E0-6E30753AE1A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430831" y="1867661"/>
            <a:ext cx="5301206" cy="4015268"/>
          </a:xfrm>
          <a:prstGeom prst="rect">
            <a:avLst/>
          </a:prstGeom>
        </p:spPr>
      </p:pic>
      <p:grpSp>
        <p:nvGrpSpPr>
          <p:cNvPr id="10" name="Group 9" descr="graphic showing interrelationship of the real-time outcomes">
            <a:extLst>
              <a:ext uri="{FF2B5EF4-FFF2-40B4-BE49-F238E27FC236}">
                <a16:creationId xmlns:a16="http://schemas.microsoft.com/office/drawing/2014/main" id="{CE84C1A2-39E0-0F52-B4AB-489135324C74}"/>
              </a:ext>
            </a:extLst>
          </p:cNvPr>
          <p:cNvGrpSpPr/>
          <p:nvPr/>
        </p:nvGrpSpPr>
        <p:grpSpPr>
          <a:xfrm>
            <a:off x="2084438" y="1907458"/>
            <a:ext cx="9343487" cy="4950542"/>
            <a:chOff x="1343524" y="2370977"/>
            <a:chExt cx="6665067" cy="4197934"/>
          </a:xfrm>
        </p:grpSpPr>
        <p:grpSp>
          <p:nvGrpSpPr>
            <p:cNvPr id="37" name="Group 36" descr="Diagram with the A1 to A6 outcomes nested within the A1 Outcome. Each circle within represents the relationships and interdependencies to the different outcomes.">
              <a:extLst>
                <a:ext uri="{FF2B5EF4-FFF2-40B4-BE49-F238E27FC236}">
                  <a16:creationId xmlns:a16="http://schemas.microsoft.com/office/drawing/2014/main" id="{E947E825-7C62-C729-AEC9-0205ED8CE02C}"/>
                </a:ext>
              </a:extLst>
            </p:cNvPr>
            <p:cNvGrpSpPr/>
            <p:nvPr/>
          </p:nvGrpSpPr>
          <p:grpSpPr>
            <a:xfrm>
              <a:off x="1343524" y="2370977"/>
              <a:ext cx="5662206" cy="4197934"/>
              <a:chOff x="3061546" y="1511515"/>
              <a:chExt cx="6970687" cy="5219661"/>
            </a:xfrm>
          </p:grpSpPr>
          <p:grpSp>
            <p:nvGrpSpPr>
              <p:cNvPr id="32" name="Group 31">
                <a:extLst>
                  <a:ext uri="{FF2B5EF4-FFF2-40B4-BE49-F238E27FC236}">
                    <a16:creationId xmlns:a16="http://schemas.microsoft.com/office/drawing/2014/main" id="{0DBAF6EB-A19E-9CF3-9B7C-B5AD4DD36FD8}"/>
                  </a:ext>
                </a:extLst>
              </p:cNvPr>
              <p:cNvGrpSpPr/>
              <p:nvPr/>
            </p:nvGrpSpPr>
            <p:grpSpPr>
              <a:xfrm>
                <a:off x="3061546" y="1511515"/>
                <a:ext cx="5884433" cy="5219661"/>
                <a:chOff x="6130013" y="1450989"/>
                <a:chExt cx="5884433" cy="5219661"/>
              </a:xfrm>
            </p:grpSpPr>
            <p:grpSp>
              <p:nvGrpSpPr>
                <p:cNvPr id="15" name="Group 14">
                  <a:extLst>
                    <a:ext uri="{FF2B5EF4-FFF2-40B4-BE49-F238E27FC236}">
                      <a16:creationId xmlns:a16="http://schemas.microsoft.com/office/drawing/2014/main" id="{D53C1664-8954-2362-FEF0-3B5FDCF09A34}"/>
                    </a:ext>
                  </a:extLst>
                </p:cNvPr>
                <p:cNvGrpSpPr/>
                <p:nvPr/>
              </p:nvGrpSpPr>
              <p:grpSpPr>
                <a:xfrm>
                  <a:off x="6130013" y="1450989"/>
                  <a:ext cx="5884433" cy="5219661"/>
                  <a:chOff x="6130013" y="1450989"/>
                  <a:chExt cx="5884433" cy="5219661"/>
                </a:xfrm>
              </p:grpSpPr>
              <p:sp>
                <p:nvSpPr>
                  <p:cNvPr id="6" name="Oval 5">
                    <a:extLst>
                      <a:ext uri="{FF2B5EF4-FFF2-40B4-BE49-F238E27FC236}">
                        <a16:creationId xmlns:a16="http://schemas.microsoft.com/office/drawing/2014/main" id="{106C8EEB-A6A2-006A-D99E-02E2E0EA2F61}"/>
                      </a:ext>
                    </a:extLst>
                  </p:cNvPr>
                  <p:cNvSpPr/>
                  <p:nvPr/>
                </p:nvSpPr>
                <p:spPr>
                  <a:xfrm>
                    <a:off x="6130013" y="1450989"/>
                    <a:ext cx="5884433" cy="5219661"/>
                  </a:xfrm>
                  <a:prstGeom prst="ellipse">
                    <a:avLst/>
                  </a:prstGeom>
                  <a:solidFill>
                    <a:srgbClr val="FFF2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Gill Sans MT" panose="020B0502020104020203"/>
                    </a:endParaRPr>
                  </a:p>
                </p:txBody>
              </p:sp>
              <p:sp>
                <p:nvSpPr>
                  <p:cNvPr id="11" name="TextBox 10">
                    <a:extLst>
                      <a:ext uri="{FF2B5EF4-FFF2-40B4-BE49-F238E27FC236}">
                        <a16:creationId xmlns:a16="http://schemas.microsoft.com/office/drawing/2014/main" id="{852EBEB3-D4E5-46A7-171A-2D1D3B72E7DB}"/>
                      </a:ext>
                    </a:extLst>
                  </p:cNvPr>
                  <p:cNvSpPr txBox="1"/>
                  <p:nvPr/>
                </p:nvSpPr>
                <p:spPr>
                  <a:xfrm>
                    <a:off x="7414194" y="2026505"/>
                    <a:ext cx="460206" cy="625054"/>
                  </a:xfrm>
                  <a:prstGeom prst="rect">
                    <a:avLst/>
                  </a:prstGeom>
                  <a:noFill/>
                </p:spPr>
                <p:txBody>
                  <a:bodyPr wrap="none" rtlCol="0">
                    <a:spAutoFit/>
                  </a:bodyPr>
                  <a:lstStyle/>
                  <a:p>
                    <a:pPr>
                      <a:defRPr/>
                    </a:pPr>
                    <a:r>
                      <a:rPr lang="en-US" sz="4000" b="1" baseline="30000" dirty="0">
                        <a:solidFill>
                          <a:prstClr val="black"/>
                        </a:solidFill>
                        <a:latin typeface="Gill Sans MT" panose="020B0502020104020203"/>
                      </a:rPr>
                      <a:t>1</a:t>
                    </a:r>
                  </a:p>
                </p:txBody>
              </p:sp>
              <p:sp>
                <p:nvSpPr>
                  <p:cNvPr id="13" name="TextBox 12">
                    <a:extLst>
                      <a:ext uri="{FF2B5EF4-FFF2-40B4-BE49-F238E27FC236}">
                        <a16:creationId xmlns:a16="http://schemas.microsoft.com/office/drawing/2014/main" id="{13DF1D7D-223C-B25E-EEEC-C05CF931EE7A}"/>
                      </a:ext>
                    </a:extLst>
                  </p:cNvPr>
                  <p:cNvSpPr txBox="1"/>
                  <p:nvPr/>
                </p:nvSpPr>
                <p:spPr>
                  <a:xfrm>
                    <a:off x="6542731" y="2614904"/>
                    <a:ext cx="1742925" cy="1070876"/>
                  </a:xfrm>
                  <a:prstGeom prst="rect">
                    <a:avLst/>
                  </a:prstGeom>
                  <a:noFill/>
                </p:spPr>
                <p:txBody>
                  <a:bodyPr wrap="square" rtlCol="0">
                    <a:spAutoFit/>
                  </a:bodyPr>
                  <a:lstStyle/>
                  <a:p>
                    <a:pPr>
                      <a:defRPr/>
                    </a:pPr>
                    <a:r>
                      <a:rPr lang="en-US" sz="1200" b="1" dirty="0">
                        <a:solidFill>
                          <a:prstClr val="black"/>
                        </a:solidFill>
                        <a:latin typeface="Gill Sans MT" panose="020B0502020104020203"/>
                      </a:rPr>
                      <a:t>Any individual who is eligible</a:t>
                    </a:r>
                  </a:p>
                  <a:p>
                    <a:pPr>
                      <a:defRPr/>
                    </a:pPr>
                    <a:r>
                      <a:rPr lang="en-US" sz="1200" b="1" dirty="0">
                        <a:solidFill>
                          <a:prstClr val="black"/>
                        </a:solidFill>
                        <a:latin typeface="Gill Sans MT" panose="020B0502020104020203"/>
                      </a:rPr>
                      <a:t>and receives a grant-funded</a:t>
                    </a:r>
                  </a:p>
                  <a:p>
                    <a:pPr>
                      <a:defRPr/>
                    </a:pPr>
                    <a:r>
                      <a:rPr lang="en-US" sz="1200" b="1" dirty="0">
                        <a:solidFill>
                          <a:prstClr val="black"/>
                        </a:solidFill>
                        <a:latin typeface="Gill Sans MT" panose="020B0502020104020203"/>
                      </a:rPr>
                      <a:t>service</a:t>
                    </a:r>
                  </a:p>
                </p:txBody>
              </p:sp>
            </p:grpSp>
            <p:grpSp>
              <p:nvGrpSpPr>
                <p:cNvPr id="18" name="Group 17">
                  <a:extLst>
                    <a:ext uri="{FF2B5EF4-FFF2-40B4-BE49-F238E27FC236}">
                      <a16:creationId xmlns:a16="http://schemas.microsoft.com/office/drawing/2014/main" id="{5AB1DB8A-BD48-7AC5-0819-A8B2B43D3A7E}"/>
                    </a:ext>
                  </a:extLst>
                </p:cNvPr>
                <p:cNvGrpSpPr/>
                <p:nvPr/>
              </p:nvGrpSpPr>
              <p:grpSpPr>
                <a:xfrm>
                  <a:off x="7684337" y="1977769"/>
                  <a:ext cx="4310231" cy="4425920"/>
                  <a:chOff x="7684337" y="1977769"/>
                  <a:chExt cx="4310231" cy="4425920"/>
                </a:xfrm>
              </p:grpSpPr>
              <p:sp>
                <p:nvSpPr>
                  <p:cNvPr id="7" name="Oval 6">
                    <a:extLst>
                      <a:ext uri="{FF2B5EF4-FFF2-40B4-BE49-F238E27FC236}">
                        <a16:creationId xmlns:a16="http://schemas.microsoft.com/office/drawing/2014/main" id="{47D905C7-C6FB-03AF-6B73-9293C41FC6FD}"/>
                      </a:ext>
                    </a:extLst>
                  </p:cNvPr>
                  <p:cNvSpPr/>
                  <p:nvPr/>
                </p:nvSpPr>
                <p:spPr>
                  <a:xfrm>
                    <a:off x="7684337" y="2043228"/>
                    <a:ext cx="4310231" cy="4360461"/>
                  </a:xfrm>
                  <a:prstGeom prst="ellipse">
                    <a:avLst/>
                  </a:prstGeom>
                  <a:gradFill flip="none" rotWithShape="1">
                    <a:gsLst>
                      <a:gs pos="0">
                        <a:srgbClr val="2C5261">
                          <a:tint val="66000"/>
                          <a:satMod val="160000"/>
                        </a:srgbClr>
                      </a:gs>
                      <a:gs pos="50000">
                        <a:srgbClr val="2C5261">
                          <a:tint val="44500"/>
                          <a:satMod val="160000"/>
                        </a:srgbClr>
                      </a:gs>
                      <a:gs pos="100000">
                        <a:srgbClr val="2C5261">
                          <a:tint val="23500"/>
                          <a:satMod val="160000"/>
                        </a:srgbClr>
                      </a:gs>
                    </a:gsLst>
                    <a:path path="circle">
                      <a:fillToRect l="100000" t="100000"/>
                    </a:path>
                    <a:tileRect r="-100000" b="-100000"/>
                  </a:gra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Gill Sans MT" panose="020B0502020104020203"/>
                    </a:endParaRPr>
                  </a:p>
                </p:txBody>
              </p:sp>
              <p:sp>
                <p:nvSpPr>
                  <p:cNvPr id="16" name="TextBox 15">
                    <a:extLst>
                      <a:ext uri="{FF2B5EF4-FFF2-40B4-BE49-F238E27FC236}">
                        <a16:creationId xmlns:a16="http://schemas.microsoft.com/office/drawing/2014/main" id="{693348E6-8DB1-54DF-D8A4-41650CA23D35}"/>
                      </a:ext>
                    </a:extLst>
                  </p:cNvPr>
                  <p:cNvSpPr txBox="1"/>
                  <p:nvPr/>
                </p:nvSpPr>
                <p:spPr>
                  <a:xfrm>
                    <a:off x="9414574" y="1977769"/>
                    <a:ext cx="487834" cy="688834"/>
                  </a:xfrm>
                  <a:prstGeom prst="rect">
                    <a:avLst/>
                  </a:prstGeom>
                  <a:noFill/>
                </p:spPr>
                <p:txBody>
                  <a:bodyPr wrap="none" rtlCol="0">
                    <a:spAutoFit/>
                  </a:bodyPr>
                  <a:lstStyle/>
                  <a:p>
                    <a:pPr>
                      <a:defRPr/>
                    </a:pPr>
                    <a:r>
                      <a:rPr lang="en-US" sz="3000" b="1" dirty="0">
                        <a:solidFill>
                          <a:prstClr val="black"/>
                        </a:solidFill>
                        <a:latin typeface="Gill Sans MT" panose="020B0502020104020203"/>
                      </a:rPr>
                      <a:t>2</a:t>
                    </a:r>
                  </a:p>
                </p:txBody>
              </p:sp>
              <p:sp>
                <p:nvSpPr>
                  <p:cNvPr id="17" name="TextBox 16">
                    <a:extLst>
                      <a:ext uri="{FF2B5EF4-FFF2-40B4-BE49-F238E27FC236}">
                        <a16:creationId xmlns:a16="http://schemas.microsoft.com/office/drawing/2014/main" id="{C80BE78F-DD42-9419-008F-C24CD2F496D7}"/>
                      </a:ext>
                    </a:extLst>
                  </p:cNvPr>
                  <p:cNvSpPr txBox="1"/>
                  <p:nvPr/>
                </p:nvSpPr>
                <p:spPr>
                  <a:xfrm>
                    <a:off x="8850923" y="2509184"/>
                    <a:ext cx="1940319" cy="486762"/>
                  </a:xfrm>
                  <a:prstGeom prst="rect">
                    <a:avLst/>
                  </a:prstGeom>
                  <a:noFill/>
                </p:spPr>
                <p:txBody>
                  <a:bodyPr wrap="square" rtlCol="0">
                    <a:spAutoFit/>
                  </a:bodyPr>
                  <a:lstStyle>
                    <a:defPPr>
                      <a:defRPr lang="en-US"/>
                    </a:defPPr>
                    <a:lvl1pPr>
                      <a:defRPr sz="1200"/>
                    </a:lvl1pPr>
                  </a:lstStyle>
                  <a:p>
                    <a:pPr>
                      <a:defRPr/>
                    </a:pPr>
                    <a:r>
                      <a:rPr lang="en-US" b="1" dirty="0">
                        <a:solidFill>
                          <a:prstClr val="black"/>
                        </a:solidFill>
                        <a:latin typeface="Gill Sans MT" panose="020B0502020104020203"/>
                      </a:rPr>
                      <a:t>Participants who enroll in education/training activities</a:t>
                    </a:r>
                  </a:p>
                </p:txBody>
              </p:sp>
            </p:grpSp>
            <p:grpSp>
              <p:nvGrpSpPr>
                <p:cNvPr id="31" name="Group 30">
                  <a:extLst>
                    <a:ext uri="{FF2B5EF4-FFF2-40B4-BE49-F238E27FC236}">
                      <a16:creationId xmlns:a16="http://schemas.microsoft.com/office/drawing/2014/main" id="{97001F0C-0ADD-BB68-E53B-3D3CBD9D63CE}"/>
                    </a:ext>
                  </a:extLst>
                </p:cNvPr>
                <p:cNvGrpSpPr/>
                <p:nvPr/>
              </p:nvGrpSpPr>
              <p:grpSpPr>
                <a:xfrm>
                  <a:off x="8154297" y="2874930"/>
                  <a:ext cx="3688645" cy="3414415"/>
                  <a:chOff x="8154297" y="2874930"/>
                  <a:chExt cx="3688645" cy="3414415"/>
                </a:xfrm>
              </p:grpSpPr>
              <p:sp>
                <p:nvSpPr>
                  <p:cNvPr id="8" name="Oval 7">
                    <a:extLst>
                      <a:ext uri="{FF2B5EF4-FFF2-40B4-BE49-F238E27FC236}">
                        <a16:creationId xmlns:a16="http://schemas.microsoft.com/office/drawing/2014/main" id="{CA6C2AC4-3337-E471-3944-6FDF4B689269}"/>
                      </a:ext>
                    </a:extLst>
                  </p:cNvPr>
                  <p:cNvSpPr/>
                  <p:nvPr/>
                </p:nvSpPr>
                <p:spPr>
                  <a:xfrm>
                    <a:off x="8154297" y="2931341"/>
                    <a:ext cx="3688645" cy="3358004"/>
                  </a:xfrm>
                  <a:prstGeom prst="ellipse">
                    <a:avLst/>
                  </a:prstGeom>
                  <a:solidFill>
                    <a:srgbClr val="FBE5D6"/>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Gill Sans MT" panose="020B0502020104020203"/>
                    </a:endParaRPr>
                  </a:p>
                </p:txBody>
              </p:sp>
              <p:sp>
                <p:nvSpPr>
                  <p:cNvPr id="9" name="Oval 8">
                    <a:extLst>
                      <a:ext uri="{FF2B5EF4-FFF2-40B4-BE49-F238E27FC236}">
                        <a16:creationId xmlns:a16="http://schemas.microsoft.com/office/drawing/2014/main" id="{17CBC6E6-4E9E-4C13-7815-A27FF4752973}"/>
                      </a:ext>
                    </a:extLst>
                  </p:cNvPr>
                  <p:cNvSpPr/>
                  <p:nvPr/>
                </p:nvSpPr>
                <p:spPr>
                  <a:xfrm>
                    <a:off x="8547728" y="3281109"/>
                    <a:ext cx="3113664" cy="2995167"/>
                  </a:xfrm>
                  <a:prstGeom prst="ellipse">
                    <a:avLst/>
                  </a:prstGeom>
                  <a:solidFill>
                    <a:srgbClr val="F8CBAD"/>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Gill Sans MT" panose="020B0502020104020203"/>
                    </a:endParaRPr>
                  </a:p>
                </p:txBody>
              </p:sp>
              <p:sp>
                <p:nvSpPr>
                  <p:cNvPr id="19" name="TextBox 18">
                    <a:extLst>
                      <a:ext uri="{FF2B5EF4-FFF2-40B4-BE49-F238E27FC236}">
                        <a16:creationId xmlns:a16="http://schemas.microsoft.com/office/drawing/2014/main" id="{9CAC30FF-F5FC-406A-CD02-0EA4D1E4025A}"/>
                      </a:ext>
                    </a:extLst>
                  </p:cNvPr>
                  <p:cNvSpPr txBox="1"/>
                  <p:nvPr/>
                </p:nvSpPr>
                <p:spPr>
                  <a:xfrm>
                    <a:off x="9448385" y="2874930"/>
                    <a:ext cx="410872" cy="516625"/>
                  </a:xfrm>
                  <a:prstGeom prst="rect">
                    <a:avLst/>
                  </a:prstGeom>
                  <a:noFill/>
                </p:spPr>
                <p:txBody>
                  <a:bodyPr wrap="none" rtlCol="0">
                    <a:spAutoFit/>
                  </a:bodyPr>
                  <a:lstStyle/>
                  <a:p>
                    <a:pPr>
                      <a:defRPr/>
                    </a:pPr>
                    <a:r>
                      <a:rPr lang="en-US" sz="2100" b="1" dirty="0">
                        <a:solidFill>
                          <a:prstClr val="black"/>
                        </a:solidFill>
                        <a:latin typeface="Gill Sans MT" panose="020B0502020104020203"/>
                      </a:rPr>
                      <a:t>3</a:t>
                    </a:r>
                  </a:p>
                </p:txBody>
              </p:sp>
              <p:sp>
                <p:nvSpPr>
                  <p:cNvPr id="20" name="TextBox 19">
                    <a:extLst>
                      <a:ext uri="{FF2B5EF4-FFF2-40B4-BE49-F238E27FC236}">
                        <a16:creationId xmlns:a16="http://schemas.microsoft.com/office/drawing/2014/main" id="{DD651409-B7DE-DD3E-2161-4A9CF172E6E1}"/>
                      </a:ext>
                    </a:extLst>
                  </p:cNvPr>
                  <p:cNvSpPr txBox="1"/>
                  <p:nvPr/>
                </p:nvSpPr>
                <p:spPr>
                  <a:xfrm>
                    <a:off x="9439406" y="3312310"/>
                    <a:ext cx="410872" cy="516625"/>
                  </a:xfrm>
                  <a:prstGeom prst="rect">
                    <a:avLst/>
                  </a:prstGeom>
                  <a:noFill/>
                </p:spPr>
                <p:txBody>
                  <a:bodyPr wrap="none" rtlCol="0">
                    <a:spAutoFit/>
                  </a:bodyPr>
                  <a:lstStyle/>
                  <a:p>
                    <a:pPr>
                      <a:defRPr/>
                    </a:pPr>
                    <a:r>
                      <a:rPr lang="en-US" sz="2100" b="1" dirty="0">
                        <a:solidFill>
                          <a:prstClr val="black"/>
                        </a:solidFill>
                        <a:latin typeface="Gill Sans MT" panose="020B0502020104020203"/>
                      </a:rPr>
                      <a:t>4</a:t>
                    </a:r>
                  </a:p>
                </p:txBody>
              </p:sp>
              <p:sp>
                <p:nvSpPr>
                  <p:cNvPr id="22" name="TextBox 21">
                    <a:extLst>
                      <a:ext uri="{FF2B5EF4-FFF2-40B4-BE49-F238E27FC236}">
                        <a16:creationId xmlns:a16="http://schemas.microsoft.com/office/drawing/2014/main" id="{52937A06-FF85-E196-37A0-BBFEF00CC2CF}"/>
                      </a:ext>
                    </a:extLst>
                  </p:cNvPr>
                  <p:cNvSpPr txBox="1"/>
                  <p:nvPr/>
                </p:nvSpPr>
                <p:spPr>
                  <a:xfrm>
                    <a:off x="9808342" y="4590814"/>
                    <a:ext cx="383243" cy="459223"/>
                  </a:xfrm>
                  <a:prstGeom prst="rect">
                    <a:avLst/>
                  </a:prstGeom>
                  <a:noFill/>
                </p:spPr>
                <p:txBody>
                  <a:bodyPr wrap="none" rtlCol="0">
                    <a:spAutoFit/>
                  </a:bodyPr>
                  <a:lstStyle/>
                  <a:p>
                    <a:pPr>
                      <a:defRPr/>
                    </a:pPr>
                    <a:r>
                      <a:rPr lang="en-US" b="1" dirty="0">
                        <a:solidFill>
                          <a:srgbClr val="DBEFF9"/>
                        </a:solidFill>
                        <a:latin typeface="Gill Sans MT" panose="020B0502020104020203"/>
                      </a:rPr>
                      <a:t>5</a:t>
                    </a:r>
                  </a:p>
                </p:txBody>
              </p:sp>
            </p:grpSp>
          </p:grpSp>
          <p:sp>
            <p:nvSpPr>
              <p:cNvPr id="34" name="TextBox 33">
                <a:extLst>
                  <a:ext uri="{FF2B5EF4-FFF2-40B4-BE49-F238E27FC236}">
                    <a16:creationId xmlns:a16="http://schemas.microsoft.com/office/drawing/2014/main" id="{796136B0-DA8E-1F81-F9B2-87677359032B}"/>
                  </a:ext>
                </a:extLst>
              </p:cNvPr>
              <p:cNvSpPr txBox="1"/>
              <p:nvPr/>
            </p:nvSpPr>
            <p:spPr>
              <a:xfrm>
                <a:off x="5918218" y="3746306"/>
                <a:ext cx="1949985" cy="447821"/>
              </a:xfrm>
              <a:prstGeom prst="rect">
                <a:avLst/>
              </a:prstGeom>
              <a:noFill/>
            </p:spPr>
            <p:txBody>
              <a:bodyPr wrap="square" rtlCol="0">
                <a:spAutoFit/>
              </a:bodyPr>
              <a:lstStyle>
                <a:defPPr>
                  <a:defRPr lang="en-US"/>
                </a:defPPr>
                <a:lvl1pPr>
                  <a:defRPr sz="1200"/>
                </a:lvl1pPr>
              </a:lstStyle>
              <a:p>
                <a:pPr>
                  <a:lnSpc>
                    <a:spcPct val="90000"/>
                  </a:lnSpc>
                  <a:defRPr/>
                </a:pPr>
                <a:r>
                  <a:rPr lang="en-US" b="1" dirty="0">
                    <a:solidFill>
                      <a:prstClr val="black"/>
                    </a:solidFill>
                    <a:latin typeface="Gill Sans MT" panose="020B0502020104020203"/>
                  </a:rPr>
                  <a:t>Participants who complete a program</a:t>
                </a:r>
              </a:p>
            </p:txBody>
          </p:sp>
          <p:sp>
            <p:nvSpPr>
              <p:cNvPr id="36" name="Arc 35">
                <a:extLst>
                  <a:ext uri="{FF2B5EF4-FFF2-40B4-BE49-F238E27FC236}">
                    <a16:creationId xmlns:a16="http://schemas.microsoft.com/office/drawing/2014/main" id="{2311BC1C-5FD6-1CFD-4DD0-6475AED2C05A}"/>
                  </a:ext>
                </a:extLst>
              </p:cNvPr>
              <p:cNvSpPr/>
              <p:nvPr/>
            </p:nvSpPr>
            <p:spPr>
              <a:xfrm rot="7200000">
                <a:off x="7868387" y="1922062"/>
                <a:ext cx="2261384" cy="2066308"/>
              </a:xfrm>
              <a:prstGeom prst="arc">
                <a:avLst>
                  <a:gd name="adj1" fmla="val 15526348"/>
                  <a:gd name="adj2" fmla="val 908451"/>
                </a:avLst>
              </a:prstGeom>
              <a:ln w="28575">
                <a:solidFill>
                  <a:schemeClr val="bg2">
                    <a:lumMod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US" sz="1350">
                  <a:solidFill>
                    <a:prstClr val="black"/>
                  </a:solidFill>
                  <a:latin typeface="Gill Sans MT" panose="020B0502020104020203"/>
                </a:endParaRPr>
              </a:p>
            </p:txBody>
          </p:sp>
        </p:grpSp>
        <p:sp>
          <p:nvSpPr>
            <p:cNvPr id="4" name="Oval 3">
              <a:extLst>
                <a:ext uri="{FF2B5EF4-FFF2-40B4-BE49-F238E27FC236}">
                  <a16:creationId xmlns:a16="http://schemas.microsoft.com/office/drawing/2014/main" id="{4A3F7049-A002-0101-FAFD-F072A8D283C3}"/>
                </a:ext>
              </a:extLst>
            </p:cNvPr>
            <p:cNvSpPr/>
            <p:nvPr/>
          </p:nvSpPr>
          <p:spPr>
            <a:xfrm>
              <a:off x="3391941" y="4458323"/>
              <a:ext cx="2084831" cy="1745463"/>
            </a:xfrm>
            <a:prstGeom prst="ellipse">
              <a:avLst/>
            </a:prstGeom>
            <a:solidFill>
              <a:srgbClr val="7600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dirty="0">
                <a:solidFill>
                  <a:prstClr val="white"/>
                </a:solidFill>
                <a:latin typeface="Gill Sans MT" panose="020B0502020104020203"/>
              </a:endParaRPr>
            </a:p>
          </p:txBody>
        </p:sp>
        <p:sp>
          <p:nvSpPr>
            <p:cNvPr id="14" name="TextBox 13">
              <a:extLst>
                <a:ext uri="{FF2B5EF4-FFF2-40B4-BE49-F238E27FC236}">
                  <a16:creationId xmlns:a16="http://schemas.microsoft.com/office/drawing/2014/main" id="{45CA9623-ABDB-D1C3-75BE-9D2C3476BF1E}"/>
                </a:ext>
              </a:extLst>
            </p:cNvPr>
            <p:cNvSpPr txBox="1"/>
            <p:nvPr/>
          </p:nvSpPr>
          <p:spPr>
            <a:xfrm>
              <a:off x="6117843" y="3469216"/>
              <a:ext cx="1890748" cy="360162"/>
            </a:xfrm>
            <a:prstGeom prst="rect">
              <a:avLst/>
            </a:prstGeom>
            <a:noFill/>
          </p:spPr>
          <p:txBody>
            <a:bodyPr wrap="square">
              <a:spAutoFit/>
            </a:bodyPr>
            <a:lstStyle/>
            <a:p>
              <a:pPr>
                <a:lnSpc>
                  <a:spcPct val="90000"/>
                </a:lnSpc>
                <a:defRPr/>
              </a:pPr>
              <a:r>
                <a:rPr lang="en-US" sz="1200" b="1" dirty="0">
                  <a:solidFill>
                    <a:prstClr val="black"/>
                  </a:solidFill>
                  <a:latin typeface="Gill Sans MT" panose="020B0502020104020203"/>
                </a:rPr>
                <a:t>Participants who achieve a measurable skills gain</a:t>
              </a:r>
            </a:p>
          </p:txBody>
        </p:sp>
        <p:sp>
          <p:nvSpPr>
            <p:cNvPr id="24" name="TextBox 23">
              <a:extLst>
                <a:ext uri="{FF2B5EF4-FFF2-40B4-BE49-F238E27FC236}">
                  <a16:creationId xmlns:a16="http://schemas.microsoft.com/office/drawing/2014/main" id="{92B619A5-CE0F-008C-6A39-C0CF9D6C4FFF}"/>
                </a:ext>
              </a:extLst>
            </p:cNvPr>
            <p:cNvSpPr txBox="1"/>
            <p:nvPr/>
          </p:nvSpPr>
          <p:spPr>
            <a:xfrm>
              <a:off x="4071094" y="4579750"/>
              <a:ext cx="333746" cy="415498"/>
            </a:xfrm>
            <a:prstGeom prst="rect">
              <a:avLst/>
            </a:prstGeom>
            <a:noFill/>
          </p:spPr>
          <p:txBody>
            <a:bodyPr wrap="none" rtlCol="0">
              <a:spAutoFit/>
            </a:bodyPr>
            <a:lstStyle/>
            <a:p>
              <a:pPr>
                <a:defRPr/>
              </a:pPr>
              <a:r>
                <a:rPr lang="en-US" sz="2100" b="1" dirty="0">
                  <a:solidFill>
                    <a:schemeClr val="bg1"/>
                  </a:solidFill>
                  <a:latin typeface="Gill Sans MT" panose="020B0502020104020203"/>
                </a:rPr>
                <a:t>5</a:t>
              </a:r>
            </a:p>
          </p:txBody>
        </p:sp>
        <p:sp>
          <p:nvSpPr>
            <p:cNvPr id="27" name="TextBox 26">
              <a:extLst>
                <a:ext uri="{FF2B5EF4-FFF2-40B4-BE49-F238E27FC236}">
                  <a16:creationId xmlns:a16="http://schemas.microsoft.com/office/drawing/2014/main" id="{DB5FDCB3-28DC-4A72-6ADE-5B95D67DD937}"/>
                </a:ext>
              </a:extLst>
            </p:cNvPr>
            <p:cNvSpPr txBox="1"/>
            <p:nvPr/>
          </p:nvSpPr>
          <p:spPr>
            <a:xfrm>
              <a:off x="3569560" y="4960896"/>
              <a:ext cx="872601" cy="861256"/>
            </a:xfrm>
            <a:prstGeom prst="rect">
              <a:avLst/>
            </a:prstGeom>
            <a:noFill/>
          </p:spPr>
          <p:txBody>
            <a:bodyPr wrap="square" rtlCol="0">
              <a:spAutoFit/>
            </a:bodyPr>
            <a:lstStyle/>
            <a:p>
              <a:r>
                <a:rPr lang="en-US" sz="1200" b="1" dirty="0">
                  <a:solidFill>
                    <a:schemeClr val="bg1"/>
                  </a:solidFill>
                  <a:latin typeface="Gill Sans MT" panose="020B0502020104020203"/>
                </a:rPr>
                <a:t>…complete a  program and receive credential</a:t>
              </a:r>
            </a:p>
            <a:p>
              <a:endParaRPr lang="en-US" sz="1200" dirty="0"/>
            </a:p>
          </p:txBody>
        </p:sp>
        <p:sp>
          <p:nvSpPr>
            <p:cNvPr id="38" name="Oval 37">
              <a:extLst>
                <a:ext uri="{FF2B5EF4-FFF2-40B4-BE49-F238E27FC236}">
                  <a16:creationId xmlns:a16="http://schemas.microsoft.com/office/drawing/2014/main" id="{68F4BF44-AA31-B514-AD73-0D18B273F473}"/>
                </a:ext>
              </a:extLst>
            </p:cNvPr>
            <p:cNvSpPr/>
            <p:nvPr/>
          </p:nvSpPr>
          <p:spPr>
            <a:xfrm>
              <a:off x="4347053" y="4661368"/>
              <a:ext cx="1382538" cy="1363360"/>
            </a:xfrm>
            <a:prstGeom prst="ellipse">
              <a:avLst/>
            </a:prstGeom>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Gill Sans MT" panose="020B0502020104020203"/>
              </a:endParaRPr>
            </a:p>
          </p:txBody>
        </p:sp>
        <p:sp>
          <p:nvSpPr>
            <p:cNvPr id="39" name="TextBox 38">
              <a:extLst>
                <a:ext uri="{FF2B5EF4-FFF2-40B4-BE49-F238E27FC236}">
                  <a16:creationId xmlns:a16="http://schemas.microsoft.com/office/drawing/2014/main" id="{79DC5FA7-B105-4AC8-D991-809000A0A3DD}"/>
                </a:ext>
              </a:extLst>
            </p:cNvPr>
            <p:cNvSpPr txBox="1"/>
            <p:nvPr/>
          </p:nvSpPr>
          <p:spPr>
            <a:xfrm>
              <a:off x="4863318" y="4641947"/>
              <a:ext cx="333746" cy="415498"/>
            </a:xfrm>
            <a:prstGeom prst="rect">
              <a:avLst/>
            </a:prstGeom>
            <a:noFill/>
          </p:spPr>
          <p:txBody>
            <a:bodyPr wrap="none" rtlCol="0">
              <a:spAutoFit/>
            </a:bodyPr>
            <a:lstStyle/>
            <a:p>
              <a:pPr>
                <a:defRPr/>
              </a:pPr>
              <a:r>
                <a:rPr lang="en-US" sz="2100" b="1" dirty="0">
                  <a:solidFill>
                    <a:schemeClr val="bg1"/>
                  </a:solidFill>
                  <a:latin typeface="Gill Sans MT" panose="020B0502020104020203"/>
                </a:rPr>
                <a:t>6</a:t>
              </a:r>
            </a:p>
          </p:txBody>
        </p:sp>
        <p:sp>
          <p:nvSpPr>
            <p:cNvPr id="40" name="TextBox 39">
              <a:extLst>
                <a:ext uri="{FF2B5EF4-FFF2-40B4-BE49-F238E27FC236}">
                  <a16:creationId xmlns:a16="http://schemas.microsoft.com/office/drawing/2014/main" id="{F86A7A94-142C-7819-3A7C-0E578BC9C3B9}"/>
                </a:ext>
              </a:extLst>
            </p:cNvPr>
            <p:cNvSpPr txBox="1"/>
            <p:nvPr/>
          </p:nvSpPr>
          <p:spPr>
            <a:xfrm>
              <a:off x="4469549" y="4949400"/>
              <a:ext cx="1088963" cy="782960"/>
            </a:xfrm>
            <a:prstGeom prst="rect">
              <a:avLst/>
            </a:prstGeom>
            <a:noFill/>
          </p:spPr>
          <p:txBody>
            <a:bodyPr wrap="square" rtlCol="0">
              <a:spAutoFit/>
            </a:bodyPr>
            <a:lstStyle>
              <a:defPPr>
                <a:defRPr lang="en-US"/>
              </a:defPPr>
              <a:lvl1pPr>
                <a:defRPr sz="1200"/>
              </a:lvl1pPr>
            </a:lstStyle>
            <a:p>
              <a:pPr algn="r">
                <a:lnSpc>
                  <a:spcPct val="90000"/>
                </a:lnSpc>
                <a:defRPr/>
              </a:pPr>
              <a:r>
                <a:rPr lang="en-US" b="1" dirty="0">
                  <a:solidFill>
                    <a:srgbClr val="DBEFF9"/>
                  </a:solidFill>
                  <a:latin typeface="Gill Sans MT" panose="020B0502020104020203"/>
                </a:rPr>
                <a:t>…complete a program and enter employment or advance to a new position</a:t>
              </a:r>
            </a:p>
          </p:txBody>
        </p:sp>
        <p:sp>
          <p:nvSpPr>
            <p:cNvPr id="41" name="TextBox 40">
              <a:extLst>
                <a:ext uri="{FF2B5EF4-FFF2-40B4-BE49-F238E27FC236}">
                  <a16:creationId xmlns:a16="http://schemas.microsoft.com/office/drawing/2014/main" id="{9D9BCE96-8968-AA53-E525-3B16DEE4BFE2}"/>
                </a:ext>
              </a:extLst>
            </p:cNvPr>
            <p:cNvSpPr txBox="1"/>
            <p:nvPr/>
          </p:nvSpPr>
          <p:spPr>
            <a:xfrm>
              <a:off x="6634045" y="3150128"/>
              <a:ext cx="333746" cy="415498"/>
            </a:xfrm>
            <a:prstGeom prst="rect">
              <a:avLst/>
            </a:prstGeom>
            <a:noFill/>
          </p:spPr>
          <p:txBody>
            <a:bodyPr wrap="none" rtlCol="0">
              <a:spAutoFit/>
            </a:bodyPr>
            <a:lstStyle/>
            <a:p>
              <a:pPr>
                <a:defRPr/>
              </a:pPr>
              <a:r>
                <a:rPr lang="en-US" sz="2100" b="1" dirty="0">
                  <a:solidFill>
                    <a:prstClr val="black"/>
                  </a:solidFill>
                  <a:latin typeface="Gill Sans MT" panose="020B0502020104020203"/>
                </a:rPr>
                <a:t>3</a:t>
              </a:r>
            </a:p>
          </p:txBody>
        </p:sp>
      </p:grpSp>
      <p:sp>
        <p:nvSpPr>
          <p:cNvPr id="3" name="Slide Number Placeholder 2">
            <a:extLst>
              <a:ext uri="{FF2B5EF4-FFF2-40B4-BE49-F238E27FC236}">
                <a16:creationId xmlns:a16="http://schemas.microsoft.com/office/drawing/2014/main" id="{C795FD61-2566-2E00-C408-7D4F65BC10D7}"/>
              </a:ext>
            </a:extLst>
          </p:cNvPr>
          <p:cNvSpPr>
            <a:spLocks noGrp="1"/>
          </p:cNvSpPr>
          <p:nvPr>
            <p:ph type="sldNum" sz="quarter" idx="12"/>
          </p:nvPr>
        </p:nvSpPr>
        <p:spPr/>
        <p:txBody>
          <a:bodyPr/>
          <a:lstStyle/>
          <a:p>
            <a:pPr>
              <a:defRPr/>
            </a:pPr>
            <a:fld id="{158B7785-F6D6-45F8-833E-07BD84680091}" type="slidenum">
              <a:rPr lang="en-US">
                <a:latin typeface="Gill Sans MT" panose="020B0502020104020203"/>
              </a:rPr>
              <a:pPr>
                <a:defRPr/>
              </a:pPr>
              <a:t>31</a:t>
            </a:fld>
            <a:endParaRPr lang="en-US" dirty="0">
              <a:latin typeface="Gill Sans MT" panose="020B0502020104020203"/>
            </a:endParaRPr>
          </a:p>
        </p:txBody>
      </p:sp>
    </p:spTree>
    <p:extLst>
      <p:ext uri="{BB962C8B-B14F-4D97-AF65-F5344CB8AC3E}">
        <p14:creationId xmlns:p14="http://schemas.microsoft.com/office/powerpoint/2010/main" val="1674867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fontScale="90000"/>
          </a:bodyPr>
          <a:lstStyle/>
          <a:p>
            <a:r>
              <a:rPr lang="en-US" dirty="0"/>
              <a:t>Review and correct:</a:t>
            </a:r>
            <a:br>
              <a:rPr lang="en-US" dirty="0"/>
            </a:br>
            <a:r>
              <a:rPr lang="en-US" dirty="0"/>
              <a:t>know </a:t>
            </a:r>
            <a:r>
              <a:rPr lang="en-US" i="1" dirty="0"/>
              <a:t>which</a:t>
            </a:r>
            <a:r>
              <a:rPr lang="en-US" dirty="0"/>
              <a:t> data from your data file generate outcomes</a:t>
            </a:r>
          </a:p>
        </p:txBody>
      </p:sp>
      <p:sp>
        <p:nvSpPr>
          <p:cNvPr id="3" name="Content Placeholder 2">
            <a:extLst>
              <a:ext uri="{FF2B5EF4-FFF2-40B4-BE49-F238E27FC236}">
                <a16:creationId xmlns:a16="http://schemas.microsoft.com/office/drawing/2014/main" id="{E0099D08-D1D6-A543-D6A0-09CB6C4032A9}"/>
              </a:ext>
            </a:extLst>
          </p:cNvPr>
          <p:cNvSpPr>
            <a:spLocks noGrp="1"/>
          </p:cNvSpPr>
          <p:nvPr>
            <p:ph idx="1"/>
          </p:nvPr>
        </p:nvSpPr>
        <p:spPr/>
        <p:txBody>
          <a:bodyPr>
            <a:normAutofit/>
          </a:bodyPr>
          <a:lstStyle/>
          <a:p>
            <a:r>
              <a:rPr lang="en-US" sz="3200" dirty="0"/>
              <a:t>Ensure you understand which data elements WIPS uses to count participants in an outcome.</a:t>
            </a:r>
          </a:p>
          <a:p>
            <a:pPr lvl="1"/>
            <a:r>
              <a:rPr lang="en-US" sz="2800" dirty="0"/>
              <a:t>Learn the aggregation rules for each outcome:</a:t>
            </a:r>
          </a:p>
          <a:p>
            <a:pPr lvl="2"/>
            <a:r>
              <a:rPr lang="en-US" sz="2400" dirty="0"/>
              <a:t>H-1B PIRL 2021 v. 1.1, Tab 7</a:t>
            </a:r>
          </a:p>
          <a:p>
            <a:r>
              <a:rPr lang="en-US" dirty="0"/>
              <a:t>A participant must have data in these corresponding data elements to show up in an outcome. </a:t>
            </a:r>
          </a:p>
          <a:p>
            <a:pPr marL="324000" lvl="1" indent="0">
              <a:buNone/>
            </a:pPr>
            <a:endParaRPr lang="en-US" sz="2800" dirty="0"/>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32</a:t>
            </a:fld>
            <a:endParaRPr lang="en-US"/>
          </a:p>
        </p:txBody>
      </p:sp>
    </p:spTree>
    <p:extLst>
      <p:ext uri="{BB962C8B-B14F-4D97-AF65-F5344CB8AC3E}">
        <p14:creationId xmlns:p14="http://schemas.microsoft.com/office/powerpoint/2010/main" val="3434424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BE96A-28E7-E7C4-1D13-4CA824FAD1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A551C-54B9-CA3B-6762-DD70F81F0B3C}"/>
              </a:ext>
            </a:extLst>
          </p:cNvPr>
          <p:cNvSpPr>
            <a:spLocks noGrp="1"/>
          </p:cNvSpPr>
          <p:nvPr>
            <p:ph type="title"/>
          </p:nvPr>
        </p:nvSpPr>
        <p:spPr>
          <a:xfrm>
            <a:off x="1940499" y="597048"/>
            <a:ext cx="8311001" cy="786384"/>
          </a:xfrm>
        </p:spPr>
        <p:txBody>
          <a:bodyPr vert="horz" lIns="91440" tIns="45720" rIns="91440" bIns="45720" rtlCol="0" anchor="b">
            <a:normAutofit fontScale="90000"/>
          </a:bodyPr>
          <a:lstStyle/>
          <a:p>
            <a:pPr>
              <a:lnSpc>
                <a:spcPct val="90000"/>
              </a:lnSpc>
            </a:pPr>
            <a:r>
              <a:rPr lang="en-US" sz="3300" dirty="0"/>
              <a:t>Aggregation rules look like formulas</a:t>
            </a:r>
          </a:p>
        </p:txBody>
      </p:sp>
      <p:pic>
        <p:nvPicPr>
          <p:cNvPr id="4" name="Picture 3" descr="Picture of tab 7 in the H-1B PIRL document.">
            <a:extLst>
              <a:ext uri="{FF2B5EF4-FFF2-40B4-BE49-F238E27FC236}">
                <a16:creationId xmlns:a16="http://schemas.microsoft.com/office/drawing/2014/main" id="{A8FB9C58-7D9C-E1CD-1FC5-15AAF973018D}"/>
              </a:ext>
            </a:extLst>
          </p:cNvPr>
          <p:cNvPicPr>
            <a:picLocks noChangeAspect="1"/>
          </p:cNvPicPr>
          <p:nvPr/>
        </p:nvPicPr>
        <p:blipFill rotWithShape="1">
          <a:blip r:embed="rId3"/>
          <a:srcRect t="2317" r="1" b="24317"/>
          <a:stretch/>
        </p:blipFill>
        <p:spPr>
          <a:xfrm>
            <a:off x="871160" y="1383432"/>
            <a:ext cx="10449677" cy="4389120"/>
          </a:xfrm>
          <a:prstGeom prst="rect">
            <a:avLst/>
          </a:prstGeom>
          <a:ln>
            <a:solidFill>
              <a:schemeClr val="accent1"/>
            </a:solidFill>
          </a:ln>
        </p:spPr>
      </p:pic>
      <p:sp>
        <p:nvSpPr>
          <p:cNvPr id="35" name="Text Placeholder 34">
            <a:extLst>
              <a:ext uri="{FF2B5EF4-FFF2-40B4-BE49-F238E27FC236}">
                <a16:creationId xmlns:a16="http://schemas.microsoft.com/office/drawing/2014/main" id="{B8BF1235-98AA-AA40-B0BC-0CAB7743329B}"/>
              </a:ext>
            </a:extLst>
          </p:cNvPr>
          <p:cNvSpPr>
            <a:spLocks noGrp="1"/>
          </p:cNvSpPr>
          <p:nvPr>
            <p:ph type="body" idx="1"/>
          </p:nvPr>
        </p:nvSpPr>
        <p:spPr>
          <a:xfrm>
            <a:off x="2152649" y="5848996"/>
            <a:ext cx="7886700" cy="823912"/>
          </a:xfrm>
        </p:spPr>
        <p:txBody>
          <a:bodyPr>
            <a:normAutofit fontScale="77500" lnSpcReduction="20000"/>
          </a:bodyPr>
          <a:lstStyle/>
          <a:p>
            <a:r>
              <a:rPr lang="en-US" dirty="0">
                <a:solidFill>
                  <a:schemeClr val="tx1"/>
                </a:solidFill>
              </a:rPr>
              <a:t>Count of UNIQUE RECORDS where (H-1B [PIRL 938] is not null and DATE OF PROGRAM ENTRY [PIRL 900] &lt;= end of the report period)) and (DATE OF PROGRAM EXIT [PIRL 901] =&gt; beginning of the report period or DATE OF PROGRAM EXIT [PIRL 901] is null)</a:t>
            </a:r>
          </a:p>
        </p:txBody>
      </p:sp>
      <p:sp>
        <p:nvSpPr>
          <p:cNvPr id="5" name="Slide Number Placeholder 4">
            <a:extLst>
              <a:ext uri="{FF2B5EF4-FFF2-40B4-BE49-F238E27FC236}">
                <a16:creationId xmlns:a16="http://schemas.microsoft.com/office/drawing/2014/main" id="{91861AED-6E0C-9EBE-A6D7-E7977840B7A9}"/>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defRPr/>
            </a:pPr>
            <a:fld id="{DE8DE8A0-70C5-4585-9A3C-B3A9E7B8F8E9}" type="slidenum">
              <a:rPr lang="en-US" sz="900">
                <a:solidFill>
                  <a:srgbClr val="17406D">
                    <a:lumMod val="75000"/>
                    <a:lumOff val="25000"/>
                  </a:srgbClr>
                </a:solidFill>
                <a:latin typeface="Gill Sans MT" panose="020B0502020104020203"/>
              </a:rPr>
              <a:pPr defTabSz="914400">
                <a:spcAft>
                  <a:spcPts val="600"/>
                </a:spcAft>
                <a:defRPr/>
              </a:pPr>
              <a:t>33</a:t>
            </a:fld>
            <a:endParaRPr lang="en-US" sz="900">
              <a:solidFill>
                <a:srgbClr val="17406D">
                  <a:lumMod val="75000"/>
                  <a:lumOff val="25000"/>
                </a:srgbClr>
              </a:solidFill>
              <a:latin typeface="Gill Sans MT" panose="020B0502020104020203"/>
            </a:endParaRPr>
          </a:p>
        </p:txBody>
      </p:sp>
    </p:spTree>
    <p:extLst>
      <p:ext uri="{BB962C8B-B14F-4D97-AF65-F5344CB8AC3E}">
        <p14:creationId xmlns:p14="http://schemas.microsoft.com/office/powerpoint/2010/main" val="23080476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88942E4-49B2-B40F-61D4-75A92F8710C8}"/>
              </a:ext>
            </a:extLst>
          </p:cNvPr>
          <p:cNvSpPr>
            <a:spLocks noGrp="1"/>
          </p:cNvSpPr>
          <p:nvPr>
            <p:ph type="title"/>
          </p:nvPr>
        </p:nvSpPr>
        <p:spPr/>
        <p:txBody>
          <a:bodyPr vert="horz" lIns="91440" tIns="45720" rIns="91440" bIns="45720" rtlCol="0" anchor="b">
            <a:normAutofit/>
          </a:bodyPr>
          <a:lstStyle/>
          <a:p>
            <a:pPr>
              <a:lnSpc>
                <a:spcPct val="90000"/>
              </a:lnSpc>
            </a:pPr>
            <a:r>
              <a:rPr lang="en-US" sz="3300" dirty="0"/>
              <a:t>Crosswalk of real-time Outcomes and </a:t>
            </a:r>
            <a:r>
              <a:rPr lang="en-US" sz="3300"/>
              <a:t>pirl</a:t>
            </a:r>
            <a:r>
              <a:rPr lang="en-US" sz="3300" dirty="0"/>
              <a:t> data elements</a:t>
            </a:r>
          </a:p>
        </p:txBody>
      </p:sp>
      <p:sp>
        <p:nvSpPr>
          <p:cNvPr id="6" name="Slide Number Placeholder 5">
            <a:extLst>
              <a:ext uri="{FF2B5EF4-FFF2-40B4-BE49-F238E27FC236}">
                <a16:creationId xmlns:a16="http://schemas.microsoft.com/office/drawing/2014/main" id="{DCF5EC50-4834-1173-23DE-84161F875DC7}"/>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defRPr/>
            </a:pPr>
            <a:fld id="{DE8DE8A0-70C5-4585-9A3C-B3A9E7B8F8E9}" type="slidenum">
              <a:rPr lang="en-US" sz="900">
                <a:solidFill>
                  <a:srgbClr val="17406D">
                    <a:lumMod val="75000"/>
                    <a:lumOff val="25000"/>
                  </a:srgbClr>
                </a:solidFill>
                <a:latin typeface="Gill Sans MT" panose="020B0502020104020203"/>
              </a:rPr>
              <a:pPr defTabSz="914400">
                <a:spcAft>
                  <a:spcPts val="600"/>
                </a:spcAft>
                <a:defRPr/>
              </a:pPr>
              <a:t>34</a:t>
            </a:fld>
            <a:endParaRPr lang="en-US" sz="900">
              <a:solidFill>
                <a:srgbClr val="17406D">
                  <a:lumMod val="75000"/>
                  <a:lumOff val="25000"/>
                </a:srgbClr>
              </a:solidFill>
              <a:latin typeface="Gill Sans MT" panose="020B0502020104020203"/>
            </a:endParaRPr>
          </a:p>
        </p:txBody>
      </p:sp>
      <p:pic>
        <p:nvPicPr>
          <p:cNvPr id="2" name="Picture 1">
            <a:extLst>
              <a:ext uri="{FF2B5EF4-FFF2-40B4-BE49-F238E27FC236}">
                <a16:creationId xmlns:a16="http://schemas.microsoft.com/office/drawing/2014/main" id="{E770966E-24A8-FF79-5A8A-96C478DABB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56584" y="1903771"/>
            <a:ext cx="9557696" cy="4826638"/>
          </a:xfrm>
          <a:prstGeom prst="rect">
            <a:avLst/>
          </a:prstGeom>
        </p:spPr>
      </p:pic>
    </p:spTree>
    <p:extLst>
      <p:ext uri="{BB962C8B-B14F-4D97-AF65-F5344CB8AC3E}">
        <p14:creationId xmlns:p14="http://schemas.microsoft.com/office/powerpoint/2010/main" val="369847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2"/>
                                        </p:tgtEl>
                                        <p:attrNameLst>
                                          <p:attrName>style.visibility</p:attrName>
                                        </p:attrNameLst>
                                      </p:cBhvr>
                                      <p:to>
                                        <p:strVal val="visible"/>
                                      </p:to>
                                    </p:set>
                                    <p:animEffect transition="in" filter="fade">
                                      <p:cBhvr>
                                        <p:cTn id="7" dur="7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lstStyle/>
          <a:p>
            <a:r>
              <a:rPr lang="en-US" dirty="0"/>
              <a:t>WHY data can be “official” but inaccurate</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Inaccurate understanding of the who, what, when, and why of an outcome</a:t>
            </a:r>
          </a:p>
          <a:p>
            <a:r>
              <a:rPr lang="en-US" dirty="0"/>
              <a:t>Forgetting to report a participant’s activity</a:t>
            </a:r>
          </a:p>
          <a:p>
            <a:r>
              <a:rPr lang="en-US" dirty="0"/>
              <a:t>Not capturing the right information </a:t>
            </a:r>
          </a:p>
          <a:p>
            <a:r>
              <a:rPr lang="en-US" dirty="0"/>
              <a:t>Lacking a process for reliably capturing required information</a:t>
            </a:r>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35</a:t>
            </a:fld>
            <a:endParaRPr lang="en-US" dirty="0"/>
          </a:p>
        </p:txBody>
      </p:sp>
    </p:spTree>
    <p:extLst>
      <p:ext uri="{BB962C8B-B14F-4D97-AF65-F5344CB8AC3E}">
        <p14:creationId xmlns:p14="http://schemas.microsoft.com/office/powerpoint/2010/main" val="3508555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80BE2-66AC-4384-BC4C-D1789070848F}"/>
              </a:ext>
            </a:extLst>
          </p:cNvPr>
          <p:cNvSpPr>
            <a:spLocks noGrp="1"/>
          </p:cNvSpPr>
          <p:nvPr>
            <p:ph type="title"/>
          </p:nvPr>
        </p:nvSpPr>
        <p:spPr/>
        <p:txBody>
          <a:bodyPr vert="horz" lIns="91440" tIns="45720" rIns="91440" bIns="45720" rtlCol="0" anchor="ctr">
            <a:normAutofit/>
          </a:bodyPr>
          <a:lstStyle/>
          <a:p>
            <a:pPr>
              <a:lnSpc>
                <a:spcPct val="90000"/>
              </a:lnSpc>
            </a:pPr>
            <a:r>
              <a:rPr lang="en-US" sz="3200" dirty="0"/>
              <a:t>EXAMPLE</a:t>
            </a:r>
            <a:br>
              <a:rPr lang="en-US" sz="2000" dirty="0"/>
            </a:br>
            <a:br>
              <a:rPr lang="en-US" sz="2000" dirty="0"/>
            </a:br>
            <a:br>
              <a:rPr lang="en-US" sz="2000" dirty="0"/>
            </a:br>
            <a:r>
              <a:rPr lang="en-US" sz="2000" b="1" dirty="0"/>
              <a:t>Outcome #6</a:t>
            </a:r>
            <a:br>
              <a:rPr lang="en-US" sz="2000" b="1" dirty="0"/>
            </a:br>
            <a:br>
              <a:rPr lang="en-US" sz="2000" dirty="0"/>
            </a:br>
            <a:r>
              <a:rPr lang="en-US" sz="2000" dirty="0"/>
              <a:t>Total number of participants </a:t>
            </a:r>
            <a:br>
              <a:rPr lang="en-US" sz="2000" dirty="0"/>
            </a:br>
            <a:r>
              <a:rPr lang="en-US" sz="2000" dirty="0"/>
              <a:t>who completed education/ </a:t>
            </a:r>
            <a:br>
              <a:rPr lang="en-US" sz="2000" dirty="0"/>
            </a:br>
            <a:r>
              <a:rPr lang="en-US" sz="2000" dirty="0"/>
              <a:t>job training </a:t>
            </a:r>
            <a:br>
              <a:rPr lang="en-US" sz="2000" dirty="0"/>
            </a:br>
            <a:r>
              <a:rPr lang="en-US" sz="2000" dirty="0"/>
              <a:t>program activities </a:t>
            </a:r>
            <a:br>
              <a:rPr lang="en-US" sz="2000" dirty="0"/>
            </a:br>
            <a:r>
              <a:rPr lang="en-US" sz="2000" dirty="0"/>
              <a:t>and either </a:t>
            </a:r>
            <a:br>
              <a:rPr lang="en-US" sz="2000" dirty="0"/>
            </a:br>
            <a:r>
              <a:rPr lang="en-US" sz="2000" dirty="0"/>
              <a:t>entered unsubsidized employment </a:t>
            </a:r>
            <a:br>
              <a:rPr lang="en-US" sz="2000" dirty="0"/>
            </a:br>
            <a:r>
              <a:rPr lang="en-US" sz="2000" dirty="0"/>
              <a:t>or </a:t>
            </a:r>
            <a:br>
              <a:rPr lang="en-US" sz="2000" dirty="0"/>
            </a:br>
            <a:r>
              <a:rPr lang="en-US" sz="2000" dirty="0"/>
              <a:t>advanced into a </a:t>
            </a:r>
            <a:br>
              <a:rPr lang="en-US" sz="2000" dirty="0"/>
            </a:br>
            <a:r>
              <a:rPr lang="en-US" sz="2000" dirty="0"/>
              <a:t>new position</a:t>
            </a:r>
          </a:p>
        </p:txBody>
      </p:sp>
      <p:graphicFrame>
        <p:nvGraphicFramePr>
          <p:cNvPr id="19" name="Content Placeholder 16">
            <a:extLst>
              <a:ext uri="{FF2B5EF4-FFF2-40B4-BE49-F238E27FC236}">
                <a16:creationId xmlns:a16="http://schemas.microsoft.com/office/drawing/2014/main" id="{5A09E7A0-5A86-C93A-8E8F-719DAA0548E6}"/>
              </a:ext>
              <a:ext uri="{C183D7F6-B498-43B3-948B-1728B52AA6E4}">
                <adec:decorative xmlns:adec="http://schemas.microsoft.com/office/drawing/2017/decorative" val="1"/>
              </a:ext>
            </a:extLst>
          </p:cNvPr>
          <p:cNvGraphicFramePr>
            <a:graphicFrameLocks noGrp="1"/>
          </p:cNvGraphicFramePr>
          <p:nvPr>
            <p:ph sz="half" idx="1"/>
          </p:nvPr>
        </p:nvGraphicFramePr>
        <p:xfrm>
          <a:off x="4506830" y="544099"/>
          <a:ext cx="6975732" cy="60248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4">
            <a:extLst>
              <a:ext uri="{FF2B5EF4-FFF2-40B4-BE49-F238E27FC236}">
                <a16:creationId xmlns:a16="http://schemas.microsoft.com/office/drawing/2014/main" id="{D0B02808-1066-2332-113A-9538D76F0CEC}"/>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t>36</a:t>
            </a:fld>
            <a:endParaRPr lang="en-US" dirty="0"/>
          </a:p>
        </p:txBody>
      </p:sp>
    </p:spTree>
    <p:custDataLst>
      <p:tags r:id="rId1"/>
    </p:custDataLst>
    <p:extLst>
      <p:ext uri="{BB962C8B-B14F-4D97-AF65-F5344CB8AC3E}">
        <p14:creationId xmlns:p14="http://schemas.microsoft.com/office/powerpoint/2010/main" val="3516908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What *not* to do if your data seems wrong or causes errors</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Ignore it </a:t>
            </a:r>
          </a:p>
          <a:p>
            <a:r>
              <a:rPr lang="en-US" dirty="0"/>
              <a:t>Add, change, or take out information in your data file until an error “goes away”</a:t>
            </a:r>
          </a:p>
          <a:p>
            <a:r>
              <a:rPr lang="en-US" dirty="0"/>
              <a:t>Tell yourself you’ll figure out where the inaccuracy is next quarter </a:t>
            </a:r>
          </a:p>
          <a:p>
            <a:r>
              <a:rPr lang="en-US" dirty="0"/>
              <a:t>Assume it’s a glitch in WIPS</a:t>
            </a:r>
          </a:p>
          <a:p>
            <a:r>
              <a:rPr lang="en-US" dirty="0"/>
              <a:t>Write an email to your FPO or the Program Office about how annoying the reporting process is </a:t>
            </a:r>
          </a:p>
          <a:p>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37</a:t>
            </a:fld>
            <a:endParaRPr lang="en-US"/>
          </a:p>
        </p:txBody>
      </p:sp>
    </p:spTree>
    <p:extLst>
      <p:ext uri="{BB962C8B-B14F-4D97-AF65-F5344CB8AC3E}">
        <p14:creationId xmlns:p14="http://schemas.microsoft.com/office/powerpoint/2010/main" val="18307159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Tips for correcting inaccuracies</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Establish clear, consistent processes for collecting, track, and reporting accurately</a:t>
            </a:r>
          </a:p>
          <a:p>
            <a:pPr lvl="1"/>
            <a:r>
              <a:rPr lang="en-US" dirty="0"/>
              <a:t>Highlight the data elements that matter</a:t>
            </a:r>
          </a:p>
          <a:p>
            <a:pPr lvl="1"/>
            <a:r>
              <a:rPr lang="en-US" dirty="0"/>
              <a:t>Determine the procedure for capturing each one</a:t>
            </a:r>
          </a:p>
          <a:p>
            <a:pPr lvl="1"/>
            <a:r>
              <a:rPr lang="en-US" dirty="0"/>
              <a:t>Ensure all staff with any role in data management know those procedures </a:t>
            </a:r>
          </a:p>
          <a:p>
            <a:pPr lvl="1"/>
            <a:r>
              <a:rPr lang="en-US" dirty="0"/>
              <a:t>Review procedures occasionally to learn whether its effective</a:t>
            </a:r>
          </a:p>
          <a:p>
            <a:pPr lvl="1"/>
            <a:r>
              <a:rPr lang="en-US" dirty="0"/>
              <a:t>Before submitting, look at the QPR and note discrepancies</a:t>
            </a:r>
          </a:p>
          <a:p>
            <a:pPr lvl="1"/>
            <a:r>
              <a:rPr lang="en-US" dirty="0"/>
              <a:t>Review your data file for potential “undercounts”</a:t>
            </a:r>
          </a:p>
          <a:p>
            <a:pPr lvl="1"/>
            <a:endParaRPr lang="en-US" dirty="0"/>
          </a:p>
          <a:p>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38</a:t>
            </a:fld>
            <a:endParaRPr lang="en-US"/>
          </a:p>
        </p:txBody>
      </p:sp>
    </p:spTree>
    <p:extLst>
      <p:ext uri="{BB962C8B-B14F-4D97-AF65-F5344CB8AC3E}">
        <p14:creationId xmlns:p14="http://schemas.microsoft.com/office/powerpoint/2010/main" val="27424587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lstStyle/>
          <a:p>
            <a:r>
              <a:rPr lang="en-US" dirty="0"/>
              <a:t>Program level:  analyze and adjust</a:t>
            </a:r>
          </a:p>
        </p:txBody>
      </p:sp>
      <p:sp>
        <p:nvSpPr>
          <p:cNvPr id="3" name="Content Placeholder 2">
            <a:extLst>
              <a:ext uri="{FF2B5EF4-FFF2-40B4-BE49-F238E27FC236}">
                <a16:creationId xmlns:a16="http://schemas.microsoft.com/office/drawing/2014/main" id="{E0099D08-D1D6-A543-D6A0-09CB6C4032A9}"/>
              </a:ext>
            </a:extLst>
          </p:cNvPr>
          <p:cNvSpPr>
            <a:spLocks noGrp="1"/>
          </p:cNvSpPr>
          <p:nvPr>
            <p:ph idx="1"/>
          </p:nvPr>
        </p:nvSpPr>
        <p:spPr/>
        <p:txBody>
          <a:bodyPr>
            <a:normAutofit/>
          </a:bodyPr>
          <a:lstStyle/>
          <a:p>
            <a:r>
              <a:rPr lang="en-US" dirty="0"/>
              <a:t>Memorize your targets</a:t>
            </a:r>
          </a:p>
          <a:p>
            <a:r>
              <a:rPr lang="en-US" dirty="0"/>
              <a:t>Regularly review your progress toward targets</a:t>
            </a:r>
          </a:p>
          <a:p>
            <a:r>
              <a:rPr lang="en-US" dirty="0"/>
              <a:t>Compare gaps in progress with stages in the participant support lifecycle</a:t>
            </a:r>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39</a:t>
            </a:fld>
            <a:endParaRPr lang="en-US"/>
          </a:p>
        </p:txBody>
      </p:sp>
    </p:spTree>
    <p:extLst>
      <p:ext uri="{BB962C8B-B14F-4D97-AF65-F5344CB8AC3E}">
        <p14:creationId xmlns:p14="http://schemas.microsoft.com/office/powerpoint/2010/main" val="2292980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4074" y="3036573"/>
            <a:ext cx="10653001" cy="1504844"/>
          </a:xfrm>
        </p:spPr>
        <p:txBody>
          <a:bodyPr/>
          <a:lstStyle/>
          <a:p>
            <a:r>
              <a:rPr lang="en-US" dirty="0"/>
              <a:t>Track 1 quarterly performance scorecard</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ACCELERATING PROGRESS TOWARDS PERFORMANCE TARGETS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40</a:t>
            </a:fld>
            <a:endParaRPr lang="en-US"/>
          </a:p>
        </p:txBody>
      </p:sp>
    </p:spTree>
    <p:extLst>
      <p:ext uri="{BB962C8B-B14F-4D97-AF65-F5344CB8AC3E}">
        <p14:creationId xmlns:p14="http://schemas.microsoft.com/office/powerpoint/2010/main" val="1145784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What is the quarterly performance scorecard?</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sz="half" idx="1"/>
          </p:nvPr>
        </p:nvSpPr>
        <p:spPr>
          <a:xfrm>
            <a:off x="774924" y="1946300"/>
            <a:ext cx="5734031" cy="4224225"/>
          </a:xfrm>
        </p:spPr>
        <p:txBody>
          <a:bodyPr>
            <a:normAutofit/>
          </a:bodyPr>
          <a:lstStyle/>
          <a:p>
            <a:r>
              <a:rPr lang="en-US" sz="3200" dirty="0"/>
              <a:t>A tool for assessing progress towards targets</a:t>
            </a:r>
            <a:endParaRPr lang="en-US" sz="3200" dirty="0">
              <a:solidFill>
                <a:srgbClr val="17406D"/>
              </a:solidFill>
            </a:endParaRPr>
          </a:p>
          <a:p>
            <a:pPr lvl="1"/>
            <a:r>
              <a:rPr lang="en-US" sz="2800" dirty="0"/>
              <a:t>Provided quarterly</a:t>
            </a:r>
          </a:p>
          <a:p>
            <a:pPr lvl="2"/>
            <a:r>
              <a:rPr lang="en-US" sz="2400" dirty="0"/>
              <a:t>First scorecard in September 2024</a:t>
            </a:r>
          </a:p>
          <a:p>
            <a:pPr lvl="1"/>
            <a:r>
              <a:rPr lang="en-US" sz="2800" dirty="0"/>
              <a:t>Data from quarterly reports</a:t>
            </a:r>
          </a:p>
          <a:p>
            <a:pPr lvl="1"/>
            <a:r>
              <a:rPr lang="en-US" sz="2800" dirty="0"/>
              <a:t>Use in conjunction with PSL Tool</a:t>
            </a:r>
          </a:p>
        </p:txBody>
      </p:sp>
      <p:pic>
        <p:nvPicPr>
          <p:cNvPr id="8" name="Content Placeholder 7" descr="Row of work tools on white background">
            <a:extLst>
              <a:ext uri="{FF2B5EF4-FFF2-40B4-BE49-F238E27FC236}">
                <a16:creationId xmlns:a16="http://schemas.microsoft.com/office/drawing/2014/main" id="{B755F49D-A196-FEBB-DC7A-26884D79124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65722" y="2319524"/>
            <a:ext cx="5210175" cy="3477776"/>
          </a:xfrm>
          <a:effectLst>
            <a:outerShdw blurRad="63500" sx="102000" sy="102000" algn="ctr" rotWithShape="0">
              <a:prstClr val="black">
                <a:alpha val="40000"/>
              </a:prstClr>
            </a:outerShdw>
          </a:effectLst>
        </p:spPr>
      </p:pic>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41</a:t>
            </a:fld>
            <a:endParaRPr lang="en-US"/>
          </a:p>
        </p:txBody>
      </p:sp>
    </p:spTree>
    <p:extLst>
      <p:ext uri="{BB962C8B-B14F-4D97-AF65-F5344CB8AC3E}">
        <p14:creationId xmlns:p14="http://schemas.microsoft.com/office/powerpoint/2010/main" val="22537553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1257234D-2355-7085-9144-A8201327EEAF}"/>
              </a:ext>
            </a:extLst>
          </p:cNvPr>
          <p:cNvSpPr>
            <a:spLocks noGrp="1"/>
          </p:cNvSpPr>
          <p:nvPr>
            <p:ph type="title"/>
          </p:nvPr>
        </p:nvSpPr>
        <p:spPr>
          <a:xfrm>
            <a:off x="774923" y="687475"/>
            <a:ext cx="10653003" cy="1083329"/>
          </a:xfrm>
        </p:spPr>
        <p:txBody>
          <a:bodyPr/>
          <a:lstStyle/>
          <a:p>
            <a:r>
              <a:rPr lang="en-US" dirty="0"/>
              <a:t>Quarterly Performance scorecard</a:t>
            </a:r>
          </a:p>
        </p:txBody>
      </p:sp>
      <p:sp>
        <p:nvSpPr>
          <p:cNvPr id="13" name="TextBox 12">
            <a:extLst>
              <a:ext uri="{FF2B5EF4-FFF2-40B4-BE49-F238E27FC236}">
                <a16:creationId xmlns:a16="http://schemas.microsoft.com/office/drawing/2014/main" id="{A0AFA0BF-BAEC-1D61-245C-0CB1DE26BDD0}"/>
              </a:ext>
            </a:extLst>
          </p:cNvPr>
          <p:cNvSpPr txBox="1"/>
          <p:nvPr/>
        </p:nvSpPr>
        <p:spPr>
          <a:xfrm>
            <a:off x="774923" y="1780668"/>
            <a:ext cx="10933598" cy="523220"/>
          </a:xfrm>
          <a:prstGeom prst="rect">
            <a:avLst/>
          </a:prstGeom>
          <a:noFill/>
        </p:spPr>
        <p:txBody>
          <a:bodyPr wrap="square">
            <a:spAutoFit/>
          </a:bodyPr>
          <a:lstStyle/>
          <a:p>
            <a:pPr marL="0" marR="0">
              <a:spcBef>
                <a:spcPts val="0"/>
              </a:spcBef>
              <a:spcAft>
                <a:spcPts val="0"/>
              </a:spcAft>
            </a:pPr>
            <a:r>
              <a:rPr lang="en-US" sz="1400" dirty="0">
                <a:solidFill>
                  <a:srgbClr val="1C252D"/>
                </a:solidFill>
                <a:effectLst/>
                <a:ea typeface="Calibri" panose="020F0502020204030204" pitchFamily="34" charset="0"/>
                <a:cs typeface="Times New Roman" panose="02020603050405020304" pitchFamily="18" charset="0"/>
              </a:rPr>
              <a:t>Grantee: [Grantee Name]</a:t>
            </a:r>
          </a:p>
          <a:p>
            <a:pPr marL="0" marR="0">
              <a:spcBef>
                <a:spcPts val="0"/>
              </a:spcBef>
              <a:spcAft>
                <a:spcPts val="0"/>
              </a:spcAft>
            </a:pPr>
            <a:r>
              <a:rPr lang="en-US" sz="1400" dirty="0">
                <a:solidFill>
                  <a:srgbClr val="1C252D"/>
                </a:solidFill>
                <a:effectLst/>
                <a:ea typeface="Calibri" panose="020F0502020204030204" pitchFamily="34" charset="0"/>
                <a:cs typeface="Times New Roman" panose="02020603050405020304" pitchFamily="18" charset="0"/>
              </a:rPr>
              <a:t>Quarter Ending: [xx/xx/</a:t>
            </a:r>
            <a:r>
              <a:rPr lang="en-US" sz="1400" dirty="0" err="1">
                <a:solidFill>
                  <a:srgbClr val="1C252D"/>
                </a:solidFill>
                <a:effectLst/>
                <a:ea typeface="Calibri" panose="020F0502020204030204" pitchFamily="34" charset="0"/>
                <a:cs typeface="Times New Roman" panose="02020603050405020304" pitchFamily="18" charset="0"/>
              </a:rPr>
              <a:t>xxxx</a:t>
            </a:r>
            <a:r>
              <a:rPr lang="en-US" sz="1400" dirty="0">
                <a:solidFill>
                  <a:srgbClr val="1C252D"/>
                </a:solidFill>
                <a:effectLst/>
                <a:ea typeface="Calibri" panose="020F0502020204030204" pitchFamily="34" charset="0"/>
                <a:cs typeface="Times New Roman" panose="02020603050405020304" pitchFamily="18" charset="0"/>
              </a:rPr>
              <a:t>]												Percent of Grant Elapsed: </a:t>
            </a:r>
            <a:r>
              <a:rPr lang="en-US" sz="1400" b="1" dirty="0">
                <a:solidFill>
                  <a:srgbClr val="1C252D"/>
                </a:solidFill>
                <a:effectLst/>
                <a:ea typeface="Calibri" panose="020F0502020204030204" pitchFamily="34" charset="0"/>
                <a:cs typeface="Times New Roman" panose="02020603050405020304" pitchFamily="18" charset="0"/>
              </a:rPr>
              <a:t>15%</a:t>
            </a:r>
            <a:endParaRPr lang="en-US" sz="1400" dirty="0">
              <a:solidFill>
                <a:srgbClr val="1C252D"/>
              </a:solidFill>
              <a:effectLst/>
              <a:ea typeface="Calibri" panose="020F0502020204030204" pitchFamily="34" charset="0"/>
              <a:cs typeface="Times New Roman" panose="02020603050405020304" pitchFamily="18" charset="0"/>
            </a:endParaRPr>
          </a:p>
        </p:txBody>
      </p:sp>
      <p:graphicFrame>
        <p:nvGraphicFramePr>
          <p:cNvPr id="11" name="Content Placeholder 10">
            <a:extLst>
              <a:ext uri="{FF2B5EF4-FFF2-40B4-BE49-F238E27FC236}">
                <a16:creationId xmlns:a16="http://schemas.microsoft.com/office/drawing/2014/main" id="{94EFD309-3072-84D0-F698-C534AFCEED9C}"/>
              </a:ext>
            </a:extLst>
          </p:cNvPr>
          <p:cNvGraphicFramePr>
            <a:graphicFrameLocks noGrp="1"/>
          </p:cNvGraphicFramePr>
          <p:nvPr>
            <p:ph idx="1"/>
            <p:extLst>
              <p:ext uri="{D42A27DB-BD31-4B8C-83A1-F6EECF244321}">
                <p14:modId xmlns:p14="http://schemas.microsoft.com/office/powerpoint/2010/main" val="1026196712"/>
              </p:ext>
            </p:extLst>
          </p:nvPr>
        </p:nvGraphicFramePr>
        <p:xfrm>
          <a:off x="716287" y="2280453"/>
          <a:ext cx="10653006" cy="4409784"/>
        </p:xfrm>
        <a:graphic>
          <a:graphicData uri="http://schemas.openxmlformats.org/drawingml/2006/table">
            <a:tbl>
              <a:tblPr firstRow="1" firstCol="1" bandRow="1">
                <a:tableStyleId>{B301B821-A1FF-4177-AEE7-76D212191A09}</a:tableStyleId>
              </a:tblPr>
              <a:tblGrid>
                <a:gridCol w="3430303">
                  <a:extLst>
                    <a:ext uri="{9D8B030D-6E8A-4147-A177-3AD203B41FA5}">
                      <a16:colId xmlns:a16="http://schemas.microsoft.com/office/drawing/2014/main" val="1693855370"/>
                    </a:ext>
                  </a:extLst>
                </a:gridCol>
                <a:gridCol w="974775">
                  <a:extLst>
                    <a:ext uri="{9D8B030D-6E8A-4147-A177-3AD203B41FA5}">
                      <a16:colId xmlns:a16="http://schemas.microsoft.com/office/drawing/2014/main" val="2642813669"/>
                    </a:ext>
                  </a:extLst>
                </a:gridCol>
                <a:gridCol w="795173">
                  <a:extLst>
                    <a:ext uri="{9D8B030D-6E8A-4147-A177-3AD203B41FA5}">
                      <a16:colId xmlns:a16="http://schemas.microsoft.com/office/drawing/2014/main" val="2200575567"/>
                    </a:ext>
                  </a:extLst>
                </a:gridCol>
                <a:gridCol w="1299952">
                  <a:extLst>
                    <a:ext uri="{9D8B030D-6E8A-4147-A177-3AD203B41FA5}">
                      <a16:colId xmlns:a16="http://schemas.microsoft.com/office/drawing/2014/main" val="1123148019"/>
                    </a:ext>
                  </a:extLst>
                </a:gridCol>
                <a:gridCol w="1335872">
                  <a:extLst>
                    <a:ext uri="{9D8B030D-6E8A-4147-A177-3AD203B41FA5}">
                      <a16:colId xmlns:a16="http://schemas.microsoft.com/office/drawing/2014/main" val="1637312621"/>
                    </a:ext>
                  </a:extLst>
                </a:gridCol>
                <a:gridCol w="2816931">
                  <a:extLst>
                    <a:ext uri="{9D8B030D-6E8A-4147-A177-3AD203B41FA5}">
                      <a16:colId xmlns:a16="http://schemas.microsoft.com/office/drawing/2014/main" val="51757260"/>
                    </a:ext>
                  </a:extLst>
                </a:gridCol>
              </a:tblGrid>
              <a:tr h="681634">
                <a:tc>
                  <a:txBody>
                    <a:bodyPr/>
                    <a:lstStyle/>
                    <a:p>
                      <a:pPr marL="0" marR="0" algn="l" fontAlgn="ctr">
                        <a:spcBef>
                          <a:spcPts val="300"/>
                        </a:spcBef>
                        <a:spcAft>
                          <a:spcPts val="300"/>
                        </a:spcAft>
                      </a:pPr>
                      <a:endParaRPr lang="en-US" sz="1500" b="1" u="none" strike="noStrike" dirty="0">
                        <a:solidFill>
                          <a:srgbClr val="FFFFFF"/>
                        </a:solidFill>
                        <a:effectLst/>
                      </a:endParaRPr>
                    </a:p>
                    <a:p>
                      <a:pPr marL="0" marR="0" algn="l" fontAlgn="ctr">
                        <a:spcBef>
                          <a:spcPts val="300"/>
                        </a:spcBef>
                        <a:spcAft>
                          <a:spcPts val="300"/>
                        </a:spcAft>
                      </a:pPr>
                      <a:r>
                        <a:rPr lang="en-US" sz="1500" b="1" u="none" strike="noStrike" dirty="0">
                          <a:solidFill>
                            <a:srgbClr val="FFFFFF"/>
                          </a:solidFill>
                          <a:effectLst/>
                        </a:rPr>
                        <a:t>Performance Outcome Measure</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1" u="none" strike="noStrike" dirty="0">
                          <a:solidFill>
                            <a:srgbClr val="FFFFFF"/>
                          </a:solidFill>
                          <a:effectLst/>
                        </a:rPr>
                        <a:t>Actual</a:t>
                      </a:r>
                      <a:br>
                        <a:rPr lang="en-US" sz="1500" b="1" u="none" strike="noStrike" dirty="0">
                          <a:solidFill>
                            <a:srgbClr val="FFFFFF"/>
                          </a:solidFill>
                          <a:effectLst/>
                        </a:rPr>
                      </a:br>
                      <a:r>
                        <a:rPr lang="en-US" sz="1500" b="1" u="none" strike="noStrike" dirty="0">
                          <a:solidFill>
                            <a:srgbClr val="FFFFFF"/>
                          </a:solidFill>
                          <a:effectLst/>
                        </a:rPr>
                        <a:t>6.30.24</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1" u="none" strike="noStrike" dirty="0">
                          <a:solidFill>
                            <a:srgbClr val="FFFFFF"/>
                          </a:solidFill>
                          <a:effectLst/>
                        </a:rPr>
                        <a:t>Total Target</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1" u="none" strike="noStrike" dirty="0">
                          <a:solidFill>
                            <a:srgbClr val="FFFFFF"/>
                          </a:solidFill>
                          <a:effectLst/>
                        </a:rPr>
                        <a:t>Number Remaining to Target</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1" u="none" strike="noStrike" dirty="0">
                          <a:solidFill>
                            <a:srgbClr val="FFFFFF"/>
                          </a:solidFill>
                          <a:effectLst/>
                        </a:rPr>
                        <a:t>Percentage of Total Target Achieved</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t">
                        <a:spcBef>
                          <a:spcPts val="300"/>
                        </a:spcBef>
                        <a:spcAft>
                          <a:spcPts val="300"/>
                        </a:spcAft>
                      </a:pPr>
                      <a:r>
                        <a:rPr lang="en-US" sz="1500" b="1" u="none" strike="noStrike" dirty="0">
                          <a:solidFill>
                            <a:srgbClr val="FFFFFF"/>
                          </a:solidFill>
                          <a:effectLst/>
                        </a:rPr>
                        <a:t>Percentage Achieving Outcomes at Participant Lifecycle Stages </a:t>
                      </a:r>
                      <a:endParaRPr lang="en-US" sz="1500" b="0" i="0" u="none" strike="noStrike" dirty="0">
                        <a:effectLst/>
                        <a:latin typeface="Arial" panose="020B0604020202020204" pitchFamily="34" charset="0"/>
                      </a:endParaRPr>
                    </a:p>
                  </a:txBody>
                  <a:tcPr marL="81673" marR="81673" marT="11344" marB="0" anchor="ctr"/>
                </a:tc>
                <a:extLst>
                  <a:ext uri="{0D108BD9-81ED-4DB2-BD59-A6C34878D82A}">
                    <a16:rowId xmlns:a16="http://schemas.microsoft.com/office/drawing/2014/main" val="4099162207"/>
                  </a:ext>
                </a:extLst>
              </a:tr>
              <a:tr h="257400">
                <a:tc>
                  <a:txBody>
                    <a:bodyPr/>
                    <a:lstStyle/>
                    <a:p>
                      <a:pPr marL="0" marR="0" algn="l" fontAlgn="ctr">
                        <a:spcBef>
                          <a:spcPts val="300"/>
                        </a:spcBef>
                        <a:spcAft>
                          <a:spcPts val="300"/>
                        </a:spcAft>
                      </a:pPr>
                      <a:r>
                        <a:rPr lang="en-US" sz="1600" b="0" u="none" strike="noStrike" dirty="0">
                          <a:solidFill>
                            <a:srgbClr val="1C252D"/>
                          </a:solidFill>
                          <a:effectLst/>
                        </a:rPr>
                        <a:t>Participants </a:t>
                      </a:r>
                      <a:r>
                        <a:rPr lang="en-US" sz="1600" b="1" u="none" strike="noStrike" dirty="0">
                          <a:solidFill>
                            <a:srgbClr val="1C252D"/>
                          </a:solidFill>
                          <a:effectLst/>
                        </a:rPr>
                        <a:t>served</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137</a:t>
                      </a:r>
                      <a:endParaRPr lang="en-US" sz="16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440</a:t>
                      </a:r>
                      <a:endParaRPr lang="en-US" sz="16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303</a:t>
                      </a:r>
                      <a:endParaRPr lang="en-US" sz="16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dirty="0">
                          <a:solidFill>
                            <a:srgbClr val="1C252D"/>
                          </a:solidFill>
                          <a:effectLst/>
                        </a:rPr>
                        <a:t>31%</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l" fontAlgn="ctr">
                        <a:spcBef>
                          <a:spcPts val="300"/>
                        </a:spcBef>
                        <a:spcAft>
                          <a:spcPts val="300"/>
                        </a:spcAft>
                      </a:pPr>
                      <a:r>
                        <a:rPr lang="en-US" sz="1600" b="0" u="none" strike="noStrike">
                          <a:solidFill>
                            <a:srgbClr val="000000"/>
                          </a:solidFill>
                          <a:effectLst/>
                        </a:rPr>
                        <a:t>N/A</a:t>
                      </a:r>
                      <a:endParaRPr lang="en-US" sz="1600" b="0" i="0" u="none" strike="noStrike">
                        <a:effectLst/>
                        <a:latin typeface="Arial" panose="020B0604020202020204" pitchFamily="34" charset="0"/>
                      </a:endParaRPr>
                    </a:p>
                  </a:txBody>
                  <a:tcPr marL="81673" marR="81673" marT="11344" marB="0" anchor="ctr"/>
                </a:tc>
                <a:extLst>
                  <a:ext uri="{0D108BD9-81ED-4DB2-BD59-A6C34878D82A}">
                    <a16:rowId xmlns:a16="http://schemas.microsoft.com/office/drawing/2014/main" val="3986141564"/>
                  </a:ext>
                </a:extLst>
              </a:tr>
              <a:tr h="469517">
                <a:tc>
                  <a:txBody>
                    <a:bodyPr/>
                    <a:lstStyle/>
                    <a:p>
                      <a:pPr marL="0" marR="0" algn="l" fontAlgn="ctr">
                        <a:spcBef>
                          <a:spcPts val="300"/>
                        </a:spcBef>
                        <a:spcAft>
                          <a:spcPts val="300"/>
                        </a:spcAft>
                      </a:pPr>
                      <a:r>
                        <a:rPr lang="en-US" sz="1600" b="0" u="none" strike="noStrike" dirty="0">
                          <a:solidFill>
                            <a:srgbClr val="1C252D"/>
                          </a:solidFill>
                          <a:effectLst/>
                        </a:rPr>
                        <a:t>Participants </a:t>
                      </a:r>
                      <a:r>
                        <a:rPr lang="en-US" sz="1600" b="1" u="none" strike="noStrike" dirty="0">
                          <a:solidFill>
                            <a:srgbClr val="1C252D"/>
                          </a:solidFill>
                          <a:effectLst/>
                        </a:rPr>
                        <a:t>enrolled</a:t>
                      </a:r>
                      <a:r>
                        <a:rPr lang="en-US" sz="1600" b="0" u="none" strike="noStrike" dirty="0">
                          <a:solidFill>
                            <a:srgbClr val="1C252D"/>
                          </a:solidFill>
                          <a:effectLst/>
                        </a:rPr>
                        <a:t> in education/training activities</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137</a:t>
                      </a:r>
                      <a:endParaRPr lang="en-US" sz="16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440</a:t>
                      </a:r>
                      <a:endParaRPr lang="en-US" sz="16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303</a:t>
                      </a:r>
                      <a:endParaRPr lang="en-US" sz="16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dirty="0">
                          <a:solidFill>
                            <a:srgbClr val="1C252D"/>
                          </a:solidFill>
                          <a:effectLst/>
                        </a:rPr>
                        <a:t>31%</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l" fontAlgn="ctr">
                        <a:spcBef>
                          <a:spcPts val="300"/>
                        </a:spcBef>
                        <a:spcAft>
                          <a:spcPts val="300"/>
                        </a:spcAft>
                      </a:pPr>
                      <a:r>
                        <a:rPr lang="en-US" sz="1600" b="0" u="none" strike="noStrike" dirty="0">
                          <a:solidFill>
                            <a:srgbClr val="000000"/>
                          </a:solidFill>
                          <a:effectLst/>
                        </a:rPr>
                        <a:t>Percent of those served who enrolled: 100%</a:t>
                      </a:r>
                      <a:endParaRPr lang="en-US" sz="1600" b="0" i="0" u="none" strike="noStrike" dirty="0">
                        <a:effectLst/>
                        <a:latin typeface="Arial" panose="020B0604020202020204" pitchFamily="34" charset="0"/>
                      </a:endParaRPr>
                    </a:p>
                  </a:txBody>
                  <a:tcPr marL="81673" marR="81673" marT="11344" marB="0" anchor="ctr"/>
                </a:tc>
                <a:extLst>
                  <a:ext uri="{0D108BD9-81ED-4DB2-BD59-A6C34878D82A}">
                    <a16:rowId xmlns:a16="http://schemas.microsoft.com/office/drawing/2014/main" val="3922921641"/>
                  </a:ext>
                </a:extLst>
              </a:tr>
              <a:tr h="469517">
                <a:tc>
                  <a:txBody>
                    <a:bodyPr/>
                    <a:lstStyle/>
                    <a:p>
                      <a:pPr marL="0" marR="0" algn="l" fontAlgn="ctr">
                        <a:spcBef>
                          <a:spcPts val="300"/>
                        </a:spcBef>
                        <a:spcAft>
                          <a:spcPts val="300"/>
                        </a:spcAft>
                      </a:pPr>
                      <a:r>
                        <a:rPr lang="en-US" sz="1600" b="0" u="none" strike="noStrike" dirty="0">
                          <a:solidFill>
                            <a:srgbClr val="1C252D"/>
                          </a:solidFill>
                          <a:effectLst/>
                        </a:rPr>
                        <a:t>Participants who </a:t>
                      </a:r>
                      <a:r>
                        <a:rPr lang="en-US" sz="1600" b="1" u="none" strike="noStrike" dirty="0">
                          <a:solidFill>
                            <a:srgbClr val="1C252D"/>
                          </a:solidFill>
                          <a:effectLst/>
                        </a:rPr>
                        <a:t>achieved </a:t>
                      </a:r>
                      <a:r>
                        <a:rPr lang="en-US" sz="1600" b="0" u="none" strike="noStrike" dirty="0">
                          <a:solidFill>
                            <a:srgbClr val="1C252D"/>
                          </a:solidFill>
                          <a:effectLst/>
                        </a:rPr>
                        <a:t>a Measurable Skills Gain (MSG)</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dirty="0">
                          <a:solidFill>
                            <a:srgbClr val="1C252D"/>
                          </a:solidFill>
                          <a:effectLst/>
                        </a:rPr>
                        <a:t>100</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dirty="0">
                          <a:solidFill>
                            <a:srgbClr val="1C252D"/>
                          </a:solidFill>
                          <a:effectLst/>
                        </a:rPr>
                        <a:t>440</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dirty="0">
                          <a:solidFill>
                            <a:srgbClr val="1C252D"/>
                          </a:solidFill>
                          <a:effectLst/>
                        </a:rPr>
                        <a:t>340</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dirty="0">
                          <a:solidFill>
                            <a:srgbClr val="1C252D"/>
                          </a:solidFill>
                          <a:effectLst/>
                        </a:rPr>
                        <a:t>23%</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l" fontAlgn="ctr">
                        <a:spcBef>
                          <a:spcPts val="300"/>
                        </a:spcBef>
                        <a:spcAft>
                          <a:spcPts val="300"/>
                        </a:spcAft>
                      </a:pPr>
                      <a:r>
                        <a:rPr lang="en-US" sz="1600" b="0" u="none" strike="noStrike" dirty="0">
                          <a:solidFill>
                            <a:srgbClr val="000000"/>
                          </a:solidFill>
                          <a:effectLst/>
                        </a:rPr>
                        <a:t>Percent of enrollees who achieved an MSG:  73%</a:t>
                      </a:r>
                      <a:endParaRPr lang="en-US" sz="1600" b="0" i="0" u="none" strike="noStrike" dirty="0">
                        <a:effectLst/>
                        <a:latin typeface="Arial" panose="020B0604020202020204" pitchFamily="34" charset="0"/>
                      </a:endParaRPr>
                    </a:p>
                  </a:txBody>
                  <a:tcPr marL="81673" marR="81673" marT="11344" marB="0" anchor="ctr"/>
                </a:tc>
                <a:extLst>
                  <a:ext uri="{0D108BD9-81ED-4DB2-BD59-A6C34878D82A}">
                    <a16:rowId xmlns:a16="http://schemas.microsoft.com/office/drawing/2014/main" val="2029345299"/>
                  </a:ext>
                </a:extLst>
              </a:tr>
              <a:tr h="469517">
                <a:tc>
                  <a:txBody>
                    <a:bodyPr/>
                    <a:lstStyle/>
                    <a:p>
                      <a:pPr marL="0" marR="0" algn="l" fontAlgn="ctr">
                        <a:spcBef>
                          <a:spcPts val="300"/>
                        </a:spcBef>
                        <a:spcAft>
                          <a:spcPts val="300"/>
                        </a:spcAft>
                      </a:pPr>
                      <a:r>
                        <a:rPr lang="en-US" sz="1600" b="0" u="none" strike="noStrike" dirty="0">
                          <a:solidFill>
                            <a:srgbClr val="1C252D"/>
                          </a:solidFill>
                          <a:effectLst/>
                        </a:rPr>
                        <a:t>Participants who </a:t>
                      </a:r>
                      <a:r>
                        <a:rPr lang="en-US" sz="1600" b="1" u="none" strike="noStrike" dirty="0">
                          <a:solidFill>
                            <a:srgbClr val="1C252D"/>
                          </a:solidFill>
                          <a:effectLst/>
                        </a:rPr>
                        <a:t>completed</a:t>
                      </a:r>
                      <a:r>
                        <a:rPr lang="en-US" sz="1600" b="0" u="none" strike="noStrike" dirty="0">
                          <a:solidFill>
                            <a:srgbClr val="1C252D"/>
                          </a:solidFill>
                          <a:effectLst/>
                        </a:rPr>
                        <a:t> education/training activities</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dirty="0">
                          <a:solidFill>
                            <a:srgbClr val="1C252D"/>
                          </a:solidFill>
                          <a:effectLst/>
                        </a:rPr>
                        <a:t>68</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341</a:t>
                      </a:r>
                      <a:endParaRPr lang="en-US" sz="16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273</a:t>
                      </a:r>
                      <a:endParaRPr lang="en-US" sz="16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20%</a:t>
                      </a:r>
                      <a:endParaRPr lang="en-US" sz="1600" b="0" i="0" u="none" strike="noStrike">
                        <a:effectLst/>
                        <a:latin typeface="Arial" panose="020B0604020202020204" pitchFamily="34" charset="0"/>
                      </a:endParaRPr>
                    </a:p>
                  </a:txBody>
                  <a:tcPr marL="81673" marR="81673" marT="11344" marB="0" anchor="ctr"/>
                </a:tc>
                <a:tc>
                  <a:txBody>
                    <a:bodyPr/>
                    <a:lstStyle/>
                    <a:p>
                      <a:pPr marL="0" marR="0" algn="l" fontAlgn="ctr">
                        <a:spcBef>
                          <a:spcPts val="300"/>
                        </a:spcBef>
                        <a:spcAft>
                          <a:spcPts val="300"/>
                        </a:spcAft>
                      </a:pPr>
                      <a:r>
                        <a:rPr lang="en-US" sz="1600" b="0" u="none" strike="noStrike" dirty="0">
                          <a:solidFill>
                            <a:srgbClr val="000000"/>
                          </a:solidFill>
                          <a:effectLst/>
                        </a:rPr>
                        <a:t>Percent of enrollees who completed training: 50%</a:t>
                      </a:r>
                      <a:endParaRPr lang="en-US" sz="1600" b="0" i="0" u="none" strike="noStrike" dirty="0">
                        <a:effectLst/>
                        <a:latin typeface="Arial" panose="020B0604020202020204" pitchFamily="34" charset="0"/>
                      </a:endParaRPr>
                    </a:p>
                  </a:txBody>
                  <a:tcPr marL="81673" marR="81673" marT="11344" marB="0" anchor="ctr"/>
                </a:tc>
                <a:extLst>
                  <a:ext uri="{0D108BD9-81ED-4DB2-BD59-A6C34878D82A}">
                    <a16:rowId xmlns:a16="http://schemas.microsoft.com/office/drawing/2014/main" val="3525518503"/>
                  </a:ext>
                </a:extLst>
              </a:tr>
              <a:tr h="681634">
                <a:tc>
                  <a:txBody>
                    <a:bodyPr/>
                    <a:lstStyle/>
                    <a:p>
                      <a:pPr marL="0" marR="0" algn="l" fontAlgn="ctr">
                        <a:spcBef>
                          <a:spcPts val="300"/>
                        </a:spcBef>
                        <a:spcAft>
                          <a:spcPts val="300"/>
                        </a:spcAft>
                      </a:pPr>
                      <a:r>
                        <a:rPr lang="en-US" sz="1600" b="0" u="none" strike="noStrike" dirty="0">
                          <a:solidFill>
                            <a:srgbClr val="1C252D"/>
                          </a:solidFill>
                          <a:effectLst/>
                        </a:rPr>
                        <a:t>Participants who </a:t>
                      </a:r>
                      <a:r>
                        <a:rPr lang="en-US" sz="1600" b="1" u="none" strike="noStrike" dirty="0">
                          <a:solidFill>
                            <a:srgbClr val="1C252D"/>
                          </a:solidFill>
                          <a:effectLst/>
                        </a:rPr>
                        <a:t>completed</a:t>
                      </a:r>
                      <a:r>
                        <a:rPr lang="en-US" sz="1600" b="0" u="none" strike="noStrike" dirty="0">
                          <a:solidFill>
                            <a:srgbClr val="1C252D"/>
                          </a:solidFill>
                          <a:effectLst/>
                        </a:rPr>
                        <a:t> education/training activities </a:t>
                      </a:r>
                      <a:r>
                        <a:rPr lang="en-US" sz="1600" b="1" u="none" strike="noStrike" dirty="0">
                          <a:solidFill>
                            <a:srgbClr val="1C252D"/>
                          </a:solidFill>
                          <a:effectLst/>
                        </a:rPr>
                        <a:t>AND</a:t>
                      </a:r>
                      <a:r>
                        <a:rPr lang="en-US" sz="1600" b="0" u="none" strike="noStrike" dirty="0">
                          <a:solidFill>
                            <a:srgbClr val="1C252D"/>
                          </a:solidFill>
                          <a:effectLst/>
                        </a:rPr>
                        <a:t> received a </a:t>
                      </a:r>
                      <a:r>
                        <a:rPr lang="en-US" sz="1600" b="1" u="none" strike="noStrike" dirty="0">
                          <a:solidFill>
                            <a:srgbClr val="1C252D"/>
                          </a:solidFill>
                          <a:effectLst/>
                        </a:rPr>
                        <a:t>credential</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20</a:t>
                      </a:r>
                      <a:endParaRPr lang="en-US" sz="16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341</a:t>
                      </a:r>
                      <a:endParaRPr lang="en-US" sz="16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321</a:t>
                      </a:r>
                      <a:endParaRPr lang="en-US" sz="16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a:solidFill>
                            <a:srgbClr val="1C252D"/>
                          </a:solidFill>
                          <a:effectLst/>
                        </a:rPr>
                        <a:t>6%</a:t>
                      </a:r>
                      <a:endParaRPr lang="en-US" sz="1600" b="0" i="0" u="none" strike="noStrike">
                        <a:effectLst/>
                        <a:latin typeface="Arial" panose="020B0604020202020204" pitchFamily="34" charset="0"/>
                      </a:endParaRPr>
                    </a:p>
                  </a:txBody>
                  <a:tcPr marL="81673" marR="81673" marT="11344" marB="0" anchor="ctr"/>
                </a:tc>
                <a:tc>
                  <a:txBody>
                    <a:bodyPr/>
                    <a:lstStyle/>
                    <a:p>
                      <a:pPr marL="0" marR="0" algn="l" fontAlgn="ctr">
                        <a:spcBef>
                          <a:spcPts val="300"/>
                        </a:spcBef>
                        <a:spcAft>
                          <a:spcPts val="300"/>
                        </a:spcAft>
                      </a:pPr>
                      <a:r>
                        <a:rPr lang="en-US" sz="1600" b="0" u="none" strike="noStrike" dirty="0">
                          <a:solidFill>
                            <a:srgbClr val="000000"/>
                          </a:solidFill>
                          <a:effectLst/>
                        </a:rPr>
                        <a:t>Percent of completers who received credential: 29%</a:t>
                      </a:r>
                      <a:endParaRPr lang="en-US" sz="1600" b="0" i="0" u="none" strike="noStrike" dirty="0">
                        <a:effectLst/>
                        <a:latin typeface="Arial" panose="020B0604020202020204" pitchFamily="34" charset="0"/>
                      </a:endParaRPr>
                    </a:p>
                  </a:txBody>
                  <a:tcPr marL="81673" marR="81673" marT="11344" marB="0" anchor="ctr"/>
                </a:tc>
                <a:extLst>
                  <a:ext uri="{0D108BD9-81ED-4DB2-BD59-A6C34878D82A}">
                    <a16:rowId xmlns:a16="http://schemas.microsoft.com/office/drawing/2014/main" val="3338444153"/>
                  </a:ext>
                </a:extLst>
              </a:tr>
              <a:tr h="893751">
                <a:tc>
                  <a:txBody>
                    <a:bodyPr/>
                    <a:lstStyle/>
                    <a:p>
                      <a:pPr marL="0" marR="0" algn="l" fontAlgn="ctr">
                        <a:spcBef>
                          <a:spcPts val="300"/>
                        </a:spcBef>
                        <a:spcAft>
                          <a:spcPts val="300"/>
                        </a:spcAft>
                      </a:pPr>
                      <a:r>
                        <a:rPr lang="en-US" sz="1600" b="0" u="none" strike="noStrike" dirty="0">
                          <a:solidFill>
                            <a:srgbClr val="1C252D"/>
                          </a:solidFill>
                          <a:effectLst/>
                        </a:rPr>
                        <a:t>Participants who completed education/training activities </a:t>
                      </a:r>
                      <a:r>
                        <a:rPr lang="en-US" sz="1600" b="1" u="none" strike="noStrike" dirty="0">
                          <a:solidFill>
                            <a:srgbClr val="1C252D"/>
                          </a:solidFill>
                          <a:effectLst/>
                        </a:rPr>
                        <a:t>and</a:t>
                      </a:r>
                      <a:r>
                        <a:rPr lang="en-US" sz="1600" b="0" u="none" strike="noStrike" dirty="0">
                          <a:solidFill>
                            <a:srgbClr val="1C252D"/>
                          </a:solidFill>
                          <a:effectLst/>
                        </a:rPr>
                        <a:t> either </a:t>
                      </a:r>
                      <a:r>
                        <a:rPr lang="en-US" sz="1600" b="1" u="none" strike="noStrike" dirty="0">
                          <a:solidFill>
                            <a:srgbClr val="1C252D"/>
                          </a:solidFill>
                          <a:effectLst/>
                        </a:rPr>
                        <a:t>entered</a:t>
                      </a:r>
                      <a:r>
                        <a:rPr lang="en-US" sz="1600" b="0" u="none" strike="noStrike" dirty="0">
                          <a:solidFill>
                            <a:srgbClr val="1C252D"/>
                          </a:solidFill>
                          <a:effectLst/>
                        </a:rPr>
                        <a:t> employment or </a:t>
                      </a:r>
                      <a:r>
                        <a:rPr lang="en-US" sz="1600" b="1" u="none" strike="noStrike" dirty="0">
                          <a:solidFill>
                            <a:srgbClr val="1C252D"/>
                          </a:solidFill>
                          <a:effectLst/>
                        </a:rPr>
                        <a:t>advanced</a:t>
                      </a:r>
                      <a:r>
                        <a:rPr lang="en-US" sz="1600" b="0" u="none" strike="noStrike" dirty="0">
                          <a:solidFill>
                            <a:srgbClr val="1C252D"/>
                          </a:solidFill>
                          <a:effectLst/>
                        </a:rPr>
                        <a:t> into a new position </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dirty="0">
                          <a:solidFill>
                            <a:srgbClr val="1C252D"/>
                          </a:solidFill>
                          <a:effectLst/>
                        </a:rPr>
                        <a:t>15</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dirty="0">
                          <a:solidFill>
                            <a:srgbClr val="1C252D"/>
                          </a:solidFill>
                          <a:effectLst/>
                        </a:rPr>
                        <a:t>81</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dirty="0">
                          <a:solidFill>
                            <a:srgbClr val="1C252D"/>
                          </a:solidFill>
                          <a:effectLst/>
                        </a:rPr>
                        <a:t>66</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600" b="0" u="none" strike="noStrike" dirty="0">
                          <a:solidFill>
                            <a:srgbClr val="1C252D"/>
                          </a:solidFill>
                          <a:effectLst/>
                        </a:rPr>
                        <a:t>19%</a:t>
                      </a:r>
                      <a:endParaRPr lang="en-US" sz="1600" b="0" i="0" u="none" strike="noStrike" dirty="0">
                        <a:effectLst/>
                        <a:latin typeface="Arial" panose="020B0604020202020204" pitchFamily="34" charset="0"/>
                      </a:endParaRPr>
                    </a:p>
                  </a:txBody>
                  <a:tcPr marL="81673" marR="81673" marT="11344" marB="0" anchor="ctr"/>
                </a:tc>
                <a:tc>
                  <a:txBody>
                    <a:bodyPr/>
                    <a:lstStyle/>
                    <a:p>
                      <a:pPr marL="0" marR="0" algn="l" fontAlgn="ctr">
                        <a:spcBef>
                          <a:spcPts val="300"/>
                        </a:spcBef>
                        <a:spcAft>
                          <a:spcPts val="300"/>
                        </a:spcAft>
                      </a:pPr>
                      <a:r>
                        <a:rPr lang="en-US" sz="1600" b="0" u="none" strike="noStrike" dirty="0">
                          <a:solidFill>
                            <a:srgbClr val="000000"/>
                          </a:solidFill>
                          <a:effectLst/>
                        </a:rPr>
                        <a:t>Percent of completers who entered employment or advanced to a new position:  22%</a:t>
                      </a:r>
                      <a:endParaRPr lang="en-US" sz="1600" b="0" i="0" u="none" strike="noStrike" dirty="0">
                        <a:effectLst/>
                        <a:latin typeface="Arial" panose="020B0604020202020204" pitchFamily="34" charset="0"/>
                      </a:endParaRPr>
                    </a:p>
                  </a:txBody>
                  <a:tcPr marL="81673" marR="81673" marT="11344" marB="0" anchor="ctr"/>
                </a:tc>
                <a:extLst>
                  <a:ext uri="{0D108BD9-81ED-4DB2-BD59-A6C34878D82A}">
                    <a16:rowId xmlns:a16="http://schemas.microsoft.com/office/drawing/2014/main" val="3216202280"/>
                  </a:ext>
                </a:extLst>
              </a:tr>
            </a:tbl>
          </a:graphicData>
        </a:graphic>
      </p:graphicFrame>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42</a:t>
            </a:fld>
            <a:endParaRPr lang="en-US"/>
          </a:p>
        </p:txBody>
      </p:sp>
    </p:spTree>
    <p:extLst>
      <p:ext uri="{BB962C8B-B14F-4D97-AF65-F5344CB8AC3E}">
        <p14:creationId xmlns:p14="http://schemas.microsoft.com/office/powerpoint/2010/main" val="3946442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Use the scorecard to evaluate your program</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normAutofit/>
          </a:bodyPr>
          <a:lstStyle/>
          <a:p>
            <a:pPr marL="514350" indent="-514350">
              <a:buFont typeface="+mj-lt"/>
              <a:buAutoNum type="arabicPeriod"/>
            </a:pPr>
            <a:r>
              <a:rPr lang="en-US" dirty="0"/>
              <a:t>Understand &amp; validate data</a:t>
            </a:r>
          </a:p>
          <a:p>
            <a:pPr marL="514350" indent="-514350">
              <a:buFont typeface="+mj-lt"/>
              <a:buAutoNum type="arabicPeriod"/>
            </a:pPr>
            <a:r>
              <a:rPr lang="en-US" dirty="0">
                <a:solidFill>
                  <a:srgbClr val="17406D"/>
                </a:solidFill>
              </a:rPr>
              <a:t>Identify gaps in meeting goals</a:t>
            </a:r>
          </a:p>
          <a:p>
            <a:pPr marL="514350" indent="-514350">
              <a:buFont typeface="+mj-lt"/>
              <a:buAutoNum type="arabicPeriod"/>
            </a:pPr>
            <a:r>
              <a:rPr lang="en-US" dirty="0"/>
              <a:t>Break grant targets into quarterly targets</a:t>
            </a:r>
          </a:p>
          <a:p>
            <a:pPr marL="514350" indent="-514350">
              <a:buFont typeface="+mj-lt"/>
              <a:buAutoNum type="arabicPeriod"/>
            </a:pPr>
            <a:r>
              <a:rPr lang="en-US" dirty="0"/>
              <a:t>Develop an action plan to achieve results</a:t>
            </a:r>
          </a:p>
          <a:p>
            <a:pPr marL="514350" indent="-514350">
              <a:buFont typeface="+mj-lt"/>
              <a:buAutoNum type="arabicPeriod"/>
            </a:pPr>
            <a:r>
              <a:rPr lang="en-US" dirty="0"/>
              <a:t>Discuss grant amendments with your FPO</a:t>
            </a:r>
          </a:p>
          <a:p>
            <a:pPr marL="514350" indent="-514350">
              <a:buFont typeface="+mj-lt"/>
              <a:buAutoNum type="arabicPeriod"/>
            </a:pPr>
            <a:r>
              <a:rPr lang="en-US" dirty="0">
                <a:solidFill>
                  <a:srgbClr val="17406D"/>
                </a:solidFill>
              </a:rPr>
              <a:t>Establish ongoing reviews for continuous improvement</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43</a:t>
            </a:fld>
            <a:endParaRPr lang="en-US"/>
          </a:p>
        </p:txBody>
      </p:sp>
    </p:spTree>
    <p:extLst>
      <p:ext uri="{BB962C8B-B14F-4D97-AF65-F5344CB8AC3E}">
        <p14:creationId xmlns:p14="http://schemas.microsoft.com/office/powerpoint/2010/main" val="34559889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1. Understand and validate your data</a:t>
            </a:r>
          </a:p>
        </p:txBody>
      </p:sp>
      <p:sp>
        <p:nvSpPr>
          <p:cNvPr id="4" name="Text Placeholder 3">
            <a:extLst>
              <a:ext uri="{FF2B5EF4-FFF2-40B4-BE49-F238E27FC236}">
                <a16:creationId xmlns:a16="http://schemas.microsoft.com/office/drawing/2014/main" id="{17FDA86F-5C75-6177-AF49-F9DBB27DDCBA}"/>
              </a:ext>
            </a:extLst>
          </p:cNvPr>
          <p:cNvSpPr>
            <a:spLocks noGrp="1"/>
          </p:cNvSpPr>
          <p:nvPr>
            <p:ph type="body" idx="1"/>
          </p:nvPr>
        </p:nvSpPr>
        <p:spPr>
          <a:xfrm>
            <a:off x="2330493" y="1655833"/>
            <a:ext cx="7082588" cy="612608"/>
          </a:xfrm>
        </p:spPr>
        <p:txBody>
          <a:bodyPr/>
          <a:lstStyle/>
          <a:p>
            <a:r>
              <a:rPr lang="en-US" sz="2000" b="1" dirty="0">
                <a:solidFill>
                  <a:srgbClr val="1C252D"/>
                </a:solidFill>
                <a:effectLst/>
                <a:latin typeface="+mj-lt"/>
                <a:ea typeface="Calibri" panose="020F0502020204030204" pitchFamily="34" charset="0"/>
                <a:cs typeface="Times New Roman" panose="02020603050405020304" pitchFamily="18" charset="0"/>
              </a:rPr>
              <a:t>Crosswalk of Performance Outcome Measures for Track 1</a:t>
            </a:r>
            <a:endParaRPr lang="en-US" sz="4000" b="1" dirty="0">
              <a:solidFill>
                <a:srgbClr val="1C252D"/>
              </a:solidFill>
              <a:effectLst/>
              <a:latin typeface="+mj-lt"/>
              <a:ea typeface="Calibri" panose="020F0502020204030204" pitchFamily="34" charset="0"/>
              <a:cs typeface="Times New Roman" panose="02020603050405020304" pitchFamily="18" charset="0"/>
            </a:endParaRPr>
          </a:p>
        </p:txBody>
      </p:sp>
      <p:graphicFrame>
        <p:nvGraphicFramePr>
          <p:cNvPr id="15" name="Content Placeholder 14">
            <a:extLst>
              <a:ext uri="{FF2B5EF4-FFF2-40B4-BE49-F238E27FC236}">
                <a16:creationId xmlns:a16="http://schemas.microsoft.com/office/drawing/2014/main" id="{8BFB05C6-A729-0D91-352F-B65E1548BE53}"/>
              </a:ext>
            </a:extLst>
          </p:cNvPr>
          <p:cNvGraphicFramePr>
            <a:graphicFrameLocks noGrp="1"/>
          </p:cNvGraphicFramePr>
          <p:nvPr>
            <p:ph sz="half" idx="2"/>
            <p:extLst>
              <p:ext uri="{D42A27DB-BD31-4B8C-83A1-F6EECF244321}">
                <p14:modId xmlns:p14="http://schemas.microsoft.com/office/powerpoint/2010/main" val="2514989768"/>
              </p:ext>
            </p:extLst>
          </p:nvPr>
        </p:nvGraphicFramePr>
        <p:xfrm>
          <a:off x="1208509" y="2233937"/>
          <a:ext cx="9192126" cy="3391746"/>
        </p:xfrm>
        <a:graphic>
          <a:graphicData uri="http://schemas.openxmlformats.org/drawingml/2006/table">
            <a:tbl>
              <a:tblPr firstRow="1" firstCol="1" bandRow="1">
                <a:tableStyleId>{5C22544A-7EE6-4342-B048-85BDC9FD1C3A}</a:tableStyleId>
              </a:tblPr>
              <a:tblGrid>
                <a:gridCol w="2221801">
                  <a:extLst>
                    <a:ext uri="{9D8B030D-6E8A-4147-A177-3AD203B41FA5}">
                      <a16:colId xmlns:a16="http://schemas.microsoft.com/office/drawing/2014/main" val="1489619408"/>
                    </a:ext>
                  </a:extLst>
                </a:gridCol>
                <a:gridCol w="2248035">
                  <a:extLst>
                    <a:ext uri="{9D8B030D-6E8A-4147-A177-3AD203B41FA5}">
                      <a16:colId xmlns:a16="http://schemas.microsoft.com/office/drawing/2014/main" val="3940286832"/>
                    </a:ext>
                  </a:extLst>
                </a:gridCol>
                <a:gridCol w="2234560">
                  <a:extLst>
                    <a:ext uri="{9D8B030D-6E8A-4147-A177-3AD203B41FA5}">
                      <a16:colId xmlns:a16="http://schemas.microsoft.com/office/drawing/2014/main" val="2400373249"/>
                    </a:ext>
                  </a:extLst>
                </a:gridCol>
                <a:gridCol w="2487730">
                  <a:extLst>
                    <a:ext uri="{9D8B030D-6E8A-4147-A177-3AD203B41FA5}">
                      <a16:colId xmlns:a16="http://schemas.microsoft.com/office/drawing/2014/main" val="188253314"/>
                    </a:ext>
                  </a:extLst>
                </a:gridCol>
              </a:tblGrid>
              <a:tr h="1031255">
                <a:tc>
                  <a:txBody>
                    <a:bodyPr/>
                    <a:lstStyle/>
                    <a:p>
                      <a:pPr marL="0" marR="0" algn="ctr">
                        <a:spcBef>
                          <a:spcPts val="300"/>
                        </a:spcBef>
                        <a:spcAft>
                          <a:spcPts val="300"/>
                        </a:spcAft>
                      </a:pPr>
                      <a:r>
                        <a:rPr lang="en-US" sz="1600" dirty="0">
                          <a:effectLst/>
                        </a:rPr>
                        <a:t>Official Performance Outcome Measure</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spcBef>
                          <a:spcPts val="300"/>
                        </a:spcBef>
                        <a:spcAft>
                          <a:spcPts val="300"/>
                        </a:spcAft>
                      </a:pPr>
                      <a:r>
                        <a:rPr lang="en-US" sz="1600" dirty="0">
                          <a:effectLst/>
                        </a:rPr>
                        <a:t>Scorecard Performance Outcome Measure</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spcBef>
                          <a:spcPts val="300"/>
                        </a:spcBef>
                        <a:spcAft>
                          <a:spcPts val="300"/>
                        </a:spcAft>
                      </a:pPr>
                      <a:r>
                        <a:rPr lang="en-US" sz="1600" dirty="0">
                          <a:effectLst/>
                        </a:rPr>
                        <a:t>QPR Outcomes Used for Reviewing Target Progress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spcBef>
                          <a:spcPts val="300"/>
                        </a:spcBef>
                        <a:spcAft>
                          <a:spcPts val="300"/>
                        </a:spcAft>
                      </a:pPr>
                      <a:r>
                        <a:rPr lang="en-US" sz="1600" dirty="0">
                          <a:effectLst/>
                        </a:rPr>
                        <a:t>Data Elements Required for QPR Outcomes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extLst>
                  <a:ext uri="{0D108BD9-81ED-4DB2-BD59-A6C34878D82A}">
                    <a16:rowId xmlns:a16="http://schemas.microsoft.com/office/drawing/2014/main" val="158106164"/>
                  </a:ext>
                </a:extLst>
              </a:tr>
              <a:tr h="1064832">
                <a:tc>
                  <a:txBody>
                    <a:bodyPr/>
                    <a:lstStyle/>
                    <a:p>
                      <a:pPr marL="0" marR="0">
                        <a:spcBef>
                          <a:spcPts val="300"/>
                        </a:spcBef>
                        <a:spcAft>
                          <a:spcPts val="300"/>
                        </a:spcAft>
                      </a:pPr>
                      <a:r>
                        <a:rPr lang="en-US" sz="1600" dirty="0">
                          <a:effectLst/>
                        </a:rPr>
                        <a:t>1. Total number of participants served</a:t>
                      </a:r>
                    </a:p>
                    <a:p>
                      <a:pPr marL="0" marR="0">
                        <a:spcBef>
                          <a:spcPts val="300"/>
                        </a:spcBef>
                        <a:spcAft>
                          <a:spcPts val="300"/>
                        </a:spcAft>
                      </a:pPr>
                      <a:r>
                        <a:rPr lang="en-US" sz="1600" dirty="0">
                          <a:effectLst/>
                        </a:rPr>
                        <a:t> </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Participants served</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A2. Total Participants Served	</a:t>
                      </a:r>
                    </a:p>
                    <a:p>
                      <a:pPr marL="0" marR="0">
                        <a:spcBef>
                          <a:spcPts val="300"/>
                        </a:spcBef>
                        <a:spcAft>
                          <a:spcPts val="300"/>
                        </a:spcAft>
                      </a:pPr>
                      <a:r>
                        <a:rPr lang="en-US" sz="1600" dirty="0">
                          <a:effectLst/>
                        </a:rPr>
                        <a:t> </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PIRL 900 Date of Program Entry</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extLst>
                  <a:ext uri="{0D108BD9-81ED-4DB2-BD59-A6C34878D82A}">
                    <a16:rowId xmlns:a16="http://schemas.microsoft.com/office/drawing/2014/main" val="3497075720"/>
                  </a:ext>
                </a:extLst>
              </a:tr>
              <a:tr h="1295659">
                <a:tc>
                  <a:txBody>
                    <a:bodyPr/>
                    <a:lstStyle/>
                    <a:p>
                      <a:pPr marL="0" marR="0">
                        <a:spcBef>
                          <a:spcPts val="300"/>
                        </a:spcBef>
                        <a:spcAft>
                          <a:spcPts val="300"/>
                        </a:spcAft>
                      </a:pPr>
                      <a:r>
                        <a:rPr lang="en-US" sz="1600" dirty="0">
                          <a:effectLst/>
                        </a:rPr>
                        <a:t>2. Total number of participants who began receiving education/job training activities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Participants enrolled in education/training activities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E6a. Began Receiving Education/Job Training Program Activities</a:t>
                      </a:r>
                    </a:p>
                    <a:p>
                      <a:pPr marL="0" marR="0">
                        <a:spcBef>
                          <a:spcPts val="300"/>
                        </a:spcBef>
                        <a:spcAft>
                          <a:spcPts val="300"/>
                        </a:spcAft>
                      </a:pPr>
                      <a:r>
                        <a:rPr lang="en-US" sz="1600" dirty="0">
                          <a:effectLst/>
                        </a:rPr>
                        <a:t> </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PIRL 1302 Date Entered Training #1</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extLst>
                  <a:ext uri="{0D108BD9-81ED-4DB2-BD59-A6C34878D82A}">
                    <a16:rowId xmlns:a16="http://schemas.microsoft.com/office/drawing/2014/main" val="541576617"/>
                  </a:ext>
                </a:extLst>
              </a:tr>
            </a:tbl>
          </a:graphicData>
        </a:graphic>
      </p:graphicFrame>
      <p:graphicFrame>
        <p:nvGraphicFramePr>
          <p:cNvPr id="10" name="Content Placeholder 9" descr="Scorecard to QPR to PIRL">
            <a:extLst>
              <a:ext uri="{FF2B5EF4-FFF2-40B4-BE49-F238E27FC236}">
                <a16:creationId xmlns:a16="http://schemas.microsoft.com/office/drawing/2014/main" id="{090A73E4-8121-D23A-8584-C84EA1624B37}"/>
              </a:ext>
            </a:extLst>
          </p:cNvPr>
          <p:cNvGraphicFramePr>
            <a:graphicFrameLocks noGrp="1"/>
          </p:cNvGraphicFramePr>
          <p:nvPr>
            <p:ph sz="quarter" idx="4"/>
            <p:extLst>
              <p:ext uri="{D42A27DB-BD31-4B8C-83A1-F6EECF244321}">
                <p14:modId xmlns:p14="http://schemas.microsoft.com/office/powerpoint/2010/main" val="2690155542"/>
              </p:ext>
            </p:extLst>
          </p:nvPr>
        </p:nvGraphicFramePr>
        <p:xfrm>
          <a:off x="3948280" y="4407042"/>
          <a:ext cx="5981784" cy="35269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44</a:t>
            </a:fld>
            <a:endParaRPr lang="en-US"/>
          </a:p>
        </p:txBody>
      </p:sp>
    </p:spTree>
    <p:extLst>
      <p:ext uri="{BB962C8B-B14F-4D97-AF65-F5344CB8AC3E}">
        <p14:creationId xmlns:p14="http://schemas.microsoft.com/office/powerpoint/2010/main" val="2415226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F2A8E-FC46-42F7-63A9-621C26C50485}"/>
              </a:ext>
            </a:extLst>
          </p:cNvPr>
          <p:cNvSpPr>
            <a:spLocks noGrp="1"/>
          </p:cNvSpPr>
          <p:nvPr>
            <p:ph type="title"/>
          </p:nvPr>
        </p:nvSpPr>
        <p:spPr/>
        <p:txBody>
          <a:bodyPr/>
          <a:lstStyle/>
          <a:p>
            <a:r>
              <a:rPr lang="en-US" dirty="0"/>
              <a:t>2. Identify gaps in meeting goals</a:t>
            </a:r>
          </a:p>
        </p:txBody>
      </p:sp>
      <p:sp>
        <p:nvSpPr>
          <p:cNvPr id="9" name="TextBox 8">
            <a:extLst>
              <a:ext uri="{FF2B5EF4-FFF2-40B4-BE49-F238E27FC236}">
                <a16:creationId xmlns:a16="http://schemas.microsoft.com/office/drawing/2014/main" id="{385CC288-1264-B609-5D25-A4E2E56CBD91}"/>
              </a:ext>
            </a:extLst>
          </p:cNvPr>
          <p:cNvSpPr txBox="1"/>
          <p:nvPr/>
        </p:nvSpPr>
        <p:spPr>
          <a:xfrm>
            <a:off x="8474213" y="1818660"/>
            <a:ext cx="3510455" cy="492122"/>
          </a:xfrm>
          <a:prstGeom prst="rect">
            <a:avLst/>
          </a:prstGeom>
          <a:noFill/>
        </p:spPr>
        <p:txBody>
          <a:bodyPr wrap="square">
            <a:spAutoFit/>
          </a:bodyPr>
          <a:lstStyle/>
          <a:p>
            <a:pPr marL="0" marR="0">
              <a:lnSpc>
                <a:spcPct val="115000"/>
              </a:lnSpc>
              <a:spcBef>
                <a:spcPts val="1200"/>
              </a:spcBef>
              <a:spcAft>
                <a:spcPts val="600"/>
              </a:spcAft>
            </a:pPr>
            <a:r>
              <a:rPr lang="en-US" sz="1400" b="1"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rPr>
              <a:t>Percent of Grant Elapsed: </a:t>
            </a:r>
            <a:r>
              <a:rPr lang="en-US" sz="2400" b="1" dirty="0">
                <a:solidFill>
                  <a:srgbClr val="1C252D"/>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62</a:t>
            </a:r>
            <a:r>
              <a:rPr lang="en-US" sz="2400" b="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2800" b="1"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le Placeholder 7">
            <a:extLst>
              <a:ext uri="{FF2B5EF4-FFF2-40B4-BE49-F238E27FC236}">
                <a16:creationId xmlns:a16="http://schemas.microsoft.com/office/drawing/2014/main" id="{D34ED692-C3D5-A4E6-84E6-3B1B8452A3C5}"/>
              </a:ext>
            </a:extLst>
          </p:cNvPr>
          <p:cNvGraphicFramePr>
            <a:graphicFrameLocks noGrp="1"/>
          </p:cNvGraphicFramePr>
          <p:nvPr>
            <p:ph type="tbl" sz="quarter" idx="13"/>
            <p:extLst>
              <p:ext uri="{D42A27DB-BD31-4B8C-83A1-F6EECF244321}">
                <p14:modId xmlns:p14="http://schemas.microsoft.com/office/powerpoint/2010/main" val="1301439385"/>
              </p:ext>
            </p:extLst>
          </p:nvPr>
        </p:nvGraphicFramePr>
        <p:xfrm>
          <a:off x="532732" y="2263919"/>
          <a:ext cx="10991850" cy="2424685"/>
        </p:xfrm>
        <a:graphic>
          <a:graphicData uri="http://schemas.openxmlformats.org/drawingml/2006/table">
            <a:tbl>
              <a:tblPr firstRow="1" bandRow="1">
                <a:tableStyleId>{5C22544A-7EE6-4342-B048-85BDC9FD1C3A}</a:tableStyleId>
              </a:tblPr>
              <a:tblGrid>
                <a:gridCol w="1831975">
                  <a:extLst>
                    <a:ext uri="{9D8B030D-6E8A-4147-A177-3AD203B41FA5}">
                      <a16:colId xmlns:a16="http://schemas.microsoft.com/office/drawing/2014/main" val="666924479"/>
                    </a:ext>
                  </a:extLst>
                </a:gridCol>
                <a:gridCol w="1831975">
                  <a:extLst>
                    <a:ext uri="{9D8B030D-6E8A-4147-A177-3AD203B41FA5}">
                      <a16:colId xmlns:a16="http://schemas.microsoft.com/office/drawing/2014/main" val="2704492500"/>
                    </a:ext>
                  </a:extLst>
                </a:gridCol>
                <a:gridCol w="1831975">
                  <a:extLst>
                    <a:ext uri="{9D8B030D-6E8A-4147-A177-3AD203B41FA5}">
                      <a16:colId xmlns:a16="http://schemas.microsoft.com/office/drawing/2014/main" val="2548018071"/>
                    </a:ext>
                  </a:extLst>
                </a:gridCol>
                <a:gridCol w="1831975">
                  <a:extLst>
                    <a:ext uri="{9D8B030D-6E8A-4147-A177-3AD203B41FA5}">
                      <a16:colId xmlns:a16="http://schemas.microsoft.com/office/drawing/2014/main" val="2910955022"/>
                    </a:ext>
                  </a:extLst>
                </a:gridCol>
                <a:gridCol w="1831975">
                  <a:extLst>
                    <a:ext uri="{9D8B030D-6E8A-4147-A177-3AD203B41FA5}">
                      <a16:colId xmlns:a16="http://schemas.microsoft.com/office/drawing/2014/main" val="2516816799"/>
                    </a:ext>
                  </a:extLst>
                </a:gridCol>
                <a:gridCol w="1831975">
                  <a:extLst>
                    <a:ext uri="{9D8B030D-6E8A-4147-A177-3AD203B41FA5}">
                      <a16:colId xmlns:a16="http://schemas.microsoft.com/office/drawing/2014/main" val="1713324070"/>
                    </a:ext>
                  </a:extLst>
                </a:gridCol>
              </a:tblGrid>
              <a:tr h="370840">
                <a:tc>
                  <a:txBody>
                    <a:bodyPr/>
                    <a:lstStyle/>
                    <a:p>
                      <a:pPr marL="0" marR="0" algn="ctr">
                        <a:lnSpc>
                          <a:spcPct val="115000"/>
                        </a:lnSpc>
                        <a:spcBef>
                          <a:spcPts val="600"/>
                        </a:spcBef>
                        <a:spcAft>
                          <a:spcPts val="600"/>
                        </a:spcAft>
                      </a:pPr>
                      <a:r>
                        <a:rPr lang="en-US" sz="1600" dirty="0">
                          <a:effectLst/>
                        </a:rPr>
                        <a:t>Performance Outcome Measure</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tc>
                  <a:txBody>
                    <a:bodyPr/>
                    <a:lstStyle/>
                    <a:p>
                      <a:pPr marL="0" marR="0" algn="ctr">
                        <a:lnSpc>
                          <a:spcPct val="115000"/>
                        </a:lnSpc>
                        <a:spcBef>
                          <a:spcPts val="600"/>
                        </a:spcBef>
                        <a:spcAft>
                          <a:spcPts val="600"/>
                        </a:spcAft>
                      </a:pPr>
                      <a:r>
                        <a:rPr lang="en-US" sz="1600" dirty="0">
                          <a:effectLst/>
                        </a:rPr>
                        <a:t>Actual</a:t>
                      </a:r>
                      <a:br>
                        <a:rPr lang="en-US" sz="1600" dirty="0">
                          <a:effectLst/>
                        </a:rPr>
                      </a:br>
                      <a:r>
                        <a:rPr lang="en-US" sz="1600" dirty="0">
                          <a:effectLst/>
                        </a:rPr>
                        <a:t>6.30.26</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tc>
                  <a:txBody>
                    <a:bodyPr/>
                    <a:lstStyle/>
                    <a:p>
                      <a:pPr marL="0" marR="0" algn="ctr">
                        <a:lnSpc>
                          <a:spcPct val="115000"/>
                        </a:lnSpc>
                        <a:spcBef>
                          <a:spcPts val="600"/>
                        </a:spcBef>
                        <a:spcAft>
                          <a:spcPts val="600"/>
                        </a:spcAft>
                      </a:pPr>
                      <a:r>
                        <a:rPr lang="en-US" sz="1600" dirty="0">
                          <a:effectLst/>
                        </a:rPr>
                        <a:t>Total Target</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tc>
                  <a:txBody>
                    <a:bodyPr/>
                    <a:lstStyle/>
                    <a:p>
                      <a:pPr marL="0" marR="0" algn="ctr">
                        <a:lnSpc>
                          <a:spcPct val="115000"/>
                        </a:lnSpc>
                        <a:spcBef>
                          <a:spcPts val="600"/>
                        </a:spcBef>
                        <a:spcAft>
                          <a:spcPts val="600"/>
                        </a:spcAft>
                      </a:pPr>
                      <a:r>
                        <a:rPr lang="en-US" sz="1600" dirty="0">
                          <a:effectLst/>
                        </a:rPr>
                        <a:t>Number Remaining to Target</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tc>
                  <a:txBody>
                    <a:bodyPr/>
                    <a:lstStyle/>
                    <a:p>
                      <a:pPr marL="0" marR="0" algn="ctr">
                        <a:lnSpc>
                          <a:spcPct val="115000"/>
                        </a:lnSpc>
                        <a:spcBef>
                          <a:spcPts val="600"/>
                        </a:spcBef>
                        <a:spcAft>
                          <a:spcPts val="600"/>
                        </a:spcAft>
                      </a:pPr>
                      <a:r>
                        <a:rPr lang="en-US" sz="1600" dirty="0">
                          <a:effectLst/>
                        </a:rPr>
                        <a:t>Percentage of Total Target Achieved</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tc>
                  <a:txBody>
                    <a:bodyPr/>
                    <a:lstStyle/>
                    <a:p>
                      <a:pPr marL="0" marR="0" algn="ctr">
                        <a:lnSpc>
                          <a:spcPct val="115000"/>
                        </a:lnSpc>
                        <a:spcBef>
                          <a:spcPts val="600"/>
                        </a:spcBef>
                        <a:spcAft>
                          <a:spcPts val="600"/>
                        </a:spcAft>
                      </a:pPr>
                      <a:r>
                        <a:rPr lang="en-US" sz="1400" dirty="0">
                          <a:effectLst/>
                        </a:rPr>
                        <a:t>Percentage Achieving Outcomes at Participant Lifecycle Stages</a:t>
                      </a:r>
                      <a:endParaRPr lang="en-US" sz="14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extLst>
                  <a:ext uri="{0D108BD9-81ED-4DB2-BD59-A6C34878D82A}">
                    <a16:rowId xmlns:a16="http://schemas.microsoft.com/office/drawing/2014/main" val="3274914346"/>
                  </a:ext>
                </a:extLst>
              </a:tr>
              <a:tr h="370840">
                <a:tc>
                  <a:txBody>
                    <a:bodyPr/>
                    <a:lstStyle/>
                    <a:p>
                      <a:pPr marL="0" marR="0">
                        <a:lnSpc>
                          <a:spcPct val="115000"/>
                        </a:lnSpc>
                        <a:spcBef>
                          <a:spcPts val="600"/>
                        </a:spcBef>
                        <a:spcAft>
                          <a:spcPts val="600"/>
                        </a:spcAft>
                      </a:pPr>
                      <a:r>
                        <a:rPr lang="en-US" sz="1600" dirty="0">
                          <a:effectLst/>
                        </a:rPr>
                        <a:t>Participants who completed education/training activities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lnSpc>
                          <a:spcPct val="115000"/>
                        </a:lnSpc>
                        <a:spcBef>
                          <a:spcPts val="600"/>
                        </a:spcBef>
                        <a:spcAft>
                          <a:spcPts val="600"/>
                        </a:spcAft>
                      </a:pPr>
                      <a:r>
                        <a:rPr lang="en-US" sz="1600" dirty="0">
                          <a:effectLst/>
                        </a:rPr>
                        <a:t>50</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lnSpc>
                          <a:spcPct val="115000"/>
                        </a:lnSpc>
                        <a:spcBef>
                          <a:spcPts val="600"/>
                        </a:spcBef>
                        <a:spcAft>
                          <a:spcPts val="600"/>
                        </a:spcAft>
                      </a:pPr>
                      <a:r>
                        <a:rPr lang="en-US" sz="1600" dirty="0">
                          <a:effectLst/>
                        </a:rPr>
                        <a:t>150</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lnSpc>
                          <a:spcPct val="115000"/>
                        </a:lnSpc>
                        <a:spcBef>
                          <a:spcPts val="600"/>
                        </a:spcBef>
                        <a:spcAft>
                          <a:spcPts val="600"/>
                        </a:spcAft>
                      </a:pPr>
                      <a:r>
                        <a:rPr lang="en-US" sz="1600" dirty="0">
                          <a:effectLst/>
                        </a:rPr>
                        <a:t>100</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lnSpc>
                          <a:spcPct val="115000"/>
                        </a:lnSpc>
                        <a:spcBef>
                          <a:spcPts val="600"/>
                        </a:spcBef>
                        <a:spcAft>
                          <a:spcPts val="600"/>
                        </a:spcAft>
                      </a:pPr>
                      <a:r>
                        <a:rPr lang="en-US" sz="2800" b="1" dirty="0">
                          <a:effectLst/>
                          <a:highlight>
                            <a:srgbClr val="FFFF00"/>
                          </a:highlight>
                        </a:rPr>
                        <a:t>33</a:t>
                      </a:r>
                      <a:r>
                        <a:rPr lang="en-US" sz="2400" b="1" dirty="0">
                          <a:effectLst/>
                        </a:rPr>
                        <a:t>%</a:t>
                      </a:r>
                      <a:endParaRPr lang="en-US" sz="2400" b="1"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nSpc>
                          <a:spcPct val="115000"/>
                        </a:lnSpc>
                        <a:spcBef>
                          <a:spcPts val="600"/>
                        </a:spcBef>
                        <a:spcAft>
                          <a:spcPts val="600"/>
                        </a:spcAft>
                      </a:pPr>
                      <a:r>
                        <a:rPr lang="en-US" sz="1600" dirty="0">
                          <a:effectLst/>
                        </a:rPr>
                        <a:t>Percent of enrollees who completed training: 50%</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extLst>
                  <a:ext uri="{0D108BD9-81ED-4DB2-BD59-A6C34878D82A}">
                    <a16:rowId xmlns:a16="http://schemas.microsoft.com/office/drawing/2014/main" val="626288937"/>
                  </a:ext>
                </a:extLst>
              </a:tr>
            </a:tbl>
          </a:graphicData>
        </a:graphic>
      </p:graphicFrame>
      <p:sp>
        <p:nvSpPr>
          <p:cNvPr id="7" name="Text Placeholder 6">
            <a:extLst>
              <a:ext uri="{FF2B5EF4-FFF2-40B4-BE49-F238E27FC236}">
                <a16:creationId xmlns:a16="http://schemas.microsoft.com/office/drawing/2014/main" id="{BAB2870A-9265-5E4B-161C-8E30FDA7A0DD}"/>
              </a:ext>
            </a:extLst>
          </p:cNvPr>
          <p:cNvSpPr>
            <a:spLocks noGrp="1"/>
          </p:cNvSpPr>
          <p:nvPr>
            <p:ph type="body" sz="quarter" idx="15"/>
          </p:nvPr>
        </p:nvSpPr>
        <p:spPr>
          <a:xfrm>
            <a:off x="774923" y="4801433"/>
            <a:ext cx="11004550" cy="881563"/>
          </a:xfrm>
        </p:spPr>
        <p:txBody>
          <a:bodyPr>
            <a:normAutofit/>
          </a:bodyPr>
          <a:lstStyle/>
          <a:p>
            <a:r>
              <a:rPr lang="en-US" sz="2400" dirty="0"/>
              <a:t>Compare Percent of Grant Elapsed to Percentage of Total Target Achieved</a:t>
            </a:r>
          </a:p>
        </p:txBody>
      </p:sp>
      <p:sp>
        <p:nvSpPr>
          <p:cNvPr id="6" name="Text Placeholder 5">
            <a:extLst>
              <a:ext uri="{FF2B5EF4-FFF2-40B4-BE49-F238E27FC236}">
                <a16:creationId xmlns:a16="http://schemas.microsoft.com/office/drawing/2014/main" id="{0661D920-7D17-3DF4-E717-742BE7457F80}"/>
              </a:ext>
            </a:extLst>
          </p:cNvPr>
          <p:cNvSpPr>
            <a:spLocks noGrp="1"/>
          </p:cNvSpPr>
          <p:nvPr>
            <p:ph type="body" sz="quarter" idx="14"/>
          </p:nvPr>
        </p:nvSpPr>
        <p:spPr>
          <a:xfrm>
            <a:off x="606425" y="5373958"/>
            <a:ext cx="10979150" cy="881563"/>
          </a:xfrm>
        </p:spPr>
        <p:txBody>
          <a:bodyPr numCol="2">
            <a:normAutofit fontScale="92500" lnSpcReduction="10000"/>
          </a:bodyPr>
          <a:lstStyle/>
          <a:p>
            <a:pPr lvl="1"/>
            <a:r>
              <a:rPr lang="en-US" dirty="0"/>
              <a:t>Is there an issue?</a:t>
            </a:r>
          </a:p>
          <a:p>
            <a:pPr marL="324000" lvl="1" indent="0">
              <a:buNone/>
            </a:pPr>
            <a:endParaRPr lang="en-US" dirty="0"/>
          </a:p>
          <a:p>
            <a:pPr lvl="1"/>
            <a:r>
              <a:rPr lang="en-US" dirty="0"/>
              <a:t>What considerations might apply?</a:t>
            </a:r>
          </a:p>
          <a:p>
            <a:endParaRPr lang="en-US" dirty="0"/>
          </a:p>
        </p:txBody>
      </p:sp>
      <p:sp>
        <p:nvSpPr>
          <p:cNvPr id="4" name="Slide Number Placeholder 3">
            <a:extLst>
              <a:ext uri="{FF2B5EF4-FFF2-40B4-BE49-F238E27FC236}">
                <a16:creationId xmlns:a16="http://schemas.microsoft.com/office/drawing/2014/main" id="{30DE17A2-DAA3-70EC-7E28-B2FF1E8C423D}"/>
              </a:ext>
            </a:extLst>
          </p:cNvPr>
          <p:cNvSpPr>
            <a:spLocks noGrp="1"/>
          </p:cNvSpPr>
          <p:nvPr>
            <p:ph type="sldNum" sz="quarter" idx="12"/>
          </p:nvPr>
        </p:nvSpPr>
        <p:spPr/>
        <p:txBody>
          <a:bodyPr/>
          <a:lstStyle/>
          <a:p>
            <a:fld id="{DE8DE8A0-70C5-4585-9A3C-B3A9E7B8F8E9}" type="slidenum">
              <a:rPr lang="en-US" smtClean="0"/>
              <a:t>45</a:t>
            </a:fld>
            <a:endParaRPr lang="en-US"/>
          </a:p>
        </p:txBody>
      </p:sp>
    </p:spTree>
    <p:extLst>
      <p:ext uri="{BB962C8B-B14F-4D97-AF65-F5344CB8AC3E}">
        <p14:creationId xmlns:p14="http://schemas.microsoft.com/office/powerpoint/2010/main" val="21171001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FEA89-052D-29BC-B8D4-EA431FF4A686}"/>
              </a:ext>
            </a:extLst>
          </p:cNvPr>
          <p:cNvSpPr>
            <a:spLocks noGrp="1"/>
          </p:cNvSpPr>
          <p:nvPr>
            <p:ph type="title"/>
          </p:nvPr>
        </p:nvSpPr>
        <p:spPr/>
        <p:txBody>
          <a:bodyPr/>
          <a:lstStyle/>
          <a:p>
            <a:r>
              <a:rPr lang="en-US" dirty="0"/>
              <a:t>3. Break grant targets into quarterly targets</a:t>
            </a:r>
          </a:p>
        </p:txBody>
      </p:sp>
      <p:sp>
        <p:nvSpPr>
          <p:cNvPr id="5" name="Text Placeholder 4">
            <a:extLst>
              <a:ext uri="{FF2B5EF4-FFF2-40B4-BE49-F238E27FC236}">
                <a16:creationId xmlns:a16="http://schemas.microsoft.com/office/drawing/2014/main" id="{4EB9498B-72E6-A675-B485-B86D0AFA2E98}"/>
              </a:ext>
            </a:extLst>
          </p:cNvPr>
          <p:cNvSpPr>
            <a:spLocks noGrp="1"/>
          </p:cNvSpPr>
          <p:nvPr>
            <p:ph type="body" sz="quarter" idx="14"/>
          </p:nvPr>
        </p:nvSpPr>
        <p:spPr>
          <a:xfrm>
            <a:off x="774923" y="1982120"/>
            <a:ext cx="10979150" cy="1594601"/>
          </a:xfrm>
        </p:spPr>
        <p:txBody>
          <a:bodyPr numCol="2">
            <a:normAutofit/>
          </a:bodyPr>
          <a:lstStyle/>
          <a:p>
            <a:r>
              <a:rPr lang="en-US" sz="2600" dirty="0"/>
              <a:t>Develop short-term goals</a:t>
            </a:r>
          </a:p>
          <a:p>
            <a:pPr lvl="1"/>
            <a:r>
              <a:rPr lang="en-US" dirty="0"/>
              <a:t>Determine participants needed</a:t>
            </a:r>
          </a:p>
          <a:p>
            <a:pPr marL="324000" lvl="1" indent="0">
              <a:buNone/>
            </a:pPr>
            <a:endParaRPr lang="en-US" dirty="0"/>
          </a:p>
          <a:p>
            <a:pPr lvl="1"/>
            <a:endParaRPr lang="en-US" dirty="0"/>
          </a:p>
          <a:p>
            <a:pPr lvl="1"/>
            <a:r>
              <a:rPr lang="en-US" dirty="0"/>
              <a:t>Divide by the quarters left</a:t>
            </a:r>
          </a:p>
          <a:p>
            <a:pPr marL="324000" lvl="1" indent="0">
              <a:buNone/>
            </a:pPr>
            <a:endParaRPr lang="en-US" dirty="0"/>
          </a:p>
        </p:txBody>
      </p:sp>
      <p:sp>
        <p:nvSpPr>
          <p:cNvPr id="8" name="Content Placeholder 2">
            <a:extLst>
              <a:ext uri="{FF2B5EF4-FFF2-40B4-BE49-F238E27FC236}">
                <a16:creationId xmlns:a16="http://schemas.microsoft.com/office/drawing/2014/main" id="{6BB47079-CC5D-5BC1-B5A1-59AD20D9592E}"/>
              </a:ext>
            </a:extLst>
          </p:cNvPr>
          <p:cNvSpPr txBox="1">
            <a:spLocks/>
          </p:cNvSpPr>
          <p:nvPr/>
        </p:nvSpPr>
        <p:spPr>
          <a:xfrm>
            <a:off x="774923" y="3094217"/>
            <a:ext cx="10171601" cy="2378705"/>
          </a:xfrm>
          <a:prstGeom prst="rect">
            <a:avLst/>
          </a:prstGeom>
        </p:spPr>
        <p:txBody>
          <a:bodyPr>
            <a:normAutofit fontScale="92500" lnSpcReduction="20000"/>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dirty="0"/>
              <a:t>Consider timing of training for quarterly goals</a:t>
            </a:r>
          </a:p>
          <a:p>
            <a:pPr lvl="1"/>
            <a:r>
              <a:rPr lang="en-US" sz="2600" dirty="0"/>
              <a:t>Set targets based on training start and end dates</a:t>
            </a:r>
          </a:p>
          <a:p>
            <a:r>
              <a:rPr lang="en-US" dirty="0"/>
              <a:t>REMINDER: No new participants after the 4</a:t>
            </a:r>
            <a:r>
              <a:rPr lang="en-US" baseline="30000" dirty="0"/>
              <a:t>th</a:t>
            </a:r>
            <a:r>
              <a:rPr lang="en-US" dirty="0"/>
              <a:t> year</a:t>
            </a:r>
          </a:p>
          <a:p>
            <a:pPr lvl="1"/>
            <a:r>
              <a:rPr lang="en-US" sz="2600" dirty="0"/>
              <a:t>Final 12 months is to complete training </a:t>
            </a:r>
          </a:p>
          <a:p>
            <a:pPr lvl="1"/>
            <a:r>
              <a:rPr lang="en-US" sz="2600" dirty="0"/>
              <a:t>Enrollment goal must be met in the 16</a:t>
            </a:r>
            <a:r>
              <a:rPr lang="en-US" sz="2600" baseline="30000" dirty="0"/>
              <a:t>th</a:t>
            </a:r>
            <a:r>
              <a:rPr lang="en-US" sz="2600" dirty="0"/>
              <a:t> quarter</a:t>
            </a:r>
          </a:p>
          <a:p>
            <a:pPr marL="324000" lvl="1" indent="0">
              <a:buFont typeface="Arial" panose="020B0604020202020204" pitchFamily="34" charset="0"/>
              <a:buNone/>
            </a:pPr>
            <a:endParaRPr lang="en-US" dirty="0"/>
          </a:p>
        </p:txBody>
      </p:sp>
      <p:sp>
        <p:nvSpPr>
          <p:cNvPr id="6" name="Slide Number Placeholder 5">
            <a:extLst>
              <a:ext uri="{FF2B5EF4-FFF2-40B4-BE49-F238E27FC236}">
                <a16:creationId xmlns:a16="http://schemas.microsoft.com/office/drawing/2014/main" id="{87717553-0D6F-C826-B532-EEE59FA314F6}"/>
              </a:ext>
            </a:extLst>
          </p:cNvPr>
          <p:cNvSpPr>
            <a:spLocks noGrp="1"/>
          </p:cNvSpPr>
          <p:nvPr>
            <p:ph type="sldNum" sz="quarter" idx="12"/>
          </p:nvPr>
        </p:nvSpPr>
        <p:spPr/>
        <p:txBody>
          <a:bodyPr/>
          <a:lstStyle/>
          <a:p>
            <a:fld id="{DE8DE8A0-70C5-4585-9A3C-B3A9E7B8F8E9}" type="slidenum">
              <a:rPr lang="en-US" smtClean="0"/>
              <a:t>46</a:t>
            </a:fld>
            <a:endParaRPr lang="en-US"/>
          </a:p>
        </p:txBody>
      </p:sp>
    </p:spTree>
    <p:extLst>
      <p:ext uri="{BB962C8B-B14F-4D97-AF65-F5344CB8AC3E}">
        <p14:creationId xmlns:p14="http://schemas.microsoft.com/office/powerpoint/2010/main" val="25927365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4. Develop an action plan to achieve results</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47</a:t>
            </a:fld>
            <a:endParaRPr lang="en-US"/>
          </a:p>
        </p:txBody>
      </p:sp>
      <p:sp>
        <p:nvSpPr>
          <p:cNvPr id="3" name="Content Placeholder 2">
            <a:extLst>
              <a:ext uri="{FF2B5EF4-FFF2-40B4-BE49-F238E27FC236}">
                <a16:creationId xmlns:a16="http://schemas.microsoft.com/office/drawing/2014/main" id="{7DC27261-3BB9-2D6A-2F7D-462C257FB89E}"/>
              </a:ext>
            </a:extLst>
          </p:cNvPr>
          <p:cNvSpPr>
            <a:spLocks noGrp="1"/>
          </p:cNvSpPr>
          <p:nvPr>
            <p:ph idx="1"/>
          </p:nvPr>
        </p:nvSpPr>
        <p:spPr/>
        <p:txBody>
          <a:bodyPr/>
          <a:lstStyle/>
          <a:p>
            <a:r>
              <a:rPr lang="en-US" dirty="0"/>
              <a:t>Use the PSL Tool as a guide</a:t>
            </a:r>
          </a:p>
          <a:p>
            <a:pPr lvl="1"/>
            <a:r>
              <a:rPr lang="en-US" dirty="0"/>
              <a:t>Where are the gap areas?</a:t>
            </a:r>
          </a:p>
          <a:p>
            <a:pPr lvl="1"/>
            <a:r>
              <a:rPr lang="en-US" dirty="0"/>
              <a:t>What changes will impact performance targets?</a:t>
            </a:r>
          </a:p>
          <a:p>
            <a:r>
              <a:rPr lang="en-US" dirty="0"/>
              <a:t>Link participant success to performance outcomes</a:t>
            </a:r>
          </a:p>
          <a:p>
            <a:r>
              <a:rPr lang="en-US" dirty="0"/>
              <a:t>Consider what is working! </a:t>
            </a:r>
          </a:p>
          <a:p>
            <a:pPr lvl="1"/>
            <a:r>
              <a:rPr lang="en-US" dirty="0"/>
              <a:t>Can these be replicated?</a:t>
            </a:r>
          </a:p>
        </p:txBody>
      </p:sp>
    </p:spTree>
    <p:extLst>
      <p:ext uri="{BB962C8B-B14F-4D97-AF65-F5344CB8AC3E}">
        <p14:creationId xmlns:p14="http://schemas.microsoft.com/office/powerpoint/2010/main" val="465507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5. Discuss grant amendments with your </a:t>
            </a:r>
            <a:r>
              <a:rPr lang="en-US" dirty="0" err="1"/>
              <a:t>fpo</a:t>
            </a:r>
            <a:endParaRPr lang="en-US" dirty="0"/>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normAutofit/>
          </a:bodyPr>
          <a:lstStyle/>
          <a:p>
            <a:r>
              <a:rPr lang="en-US" dirty="0">
                <a:solidFill>
                  <a:srgbClr val="17406D"/>
                </a:solidFill>
              </a:rPr>
              <a:t>Did you identify necessary adjustments?</a:t>
            </a:r>
          </a:p>
          <a:p>
            <a:pPr lvl="1"/>
            <a:r>
              <a:rPr lang="en-US" dirty="0"/>
              <a:t>Add a new training program</a:t>
            </a:r>
          </a:p>
          <a:p>
            <a:pPr lvl="1"/>
            <a:r>
              <a:rPr lang="en-US" dirty="0"/>
              <a:t>Budget realignment</a:t>
            </a:r>
          </a:p>
          <a:p>
            <a:pPr lvl="1"/>
            <a:r>
              <a:rPr lang="en-US" dirty="0"/>
              <a:t>Changing performance targets is </a:t>
            </a:r>
            <a:r>
              <a:rPr lang="en-US" u="sng" dirty="0"/>
              <a:t>not</a:t>
            </a:r>
            <a:r>
              <a:rPr lang="en-US" dirty="0"/>
              <a:t> an allowable amendment</a:t>
            </a:r>
          </a:p>
          <a:p>
            <a:r>
              <a:rPr lang="en-US" dirty="0"/>
              <a:t>Discuss options with your FPO</a:t>
            </a:r>
          </a:p>
          <a:p>
            <a:pPr lvl="1"/>
            <a:r>
              <a:rPr lang="en-US" dirty="0"/>
              <a:t>See Section 4 of the ETA Grantee Handbook</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48</a:t>
            </a:fld>
            <a:endParaRPr lang="en-US"/>
          </a:p>
        </p:txBody>
      </p:sp>
    </p:spTree>
    <p:extLst>
      <p:ext uri="{BB962C8B-B14F-4D97-AF65-F5344CB8AC3E}">
        <p14:creationId xmlns:p14="http://schemas.microsoft.com/office/powerpoint/2010/main" val="2866454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normAutofit/>
          </a:bodyPr>
          <a:lstStyle/>
          <a:p>
            <a:r>
              <a:rPr lang="en-US" sz="2600" dirty="0"/>
              <a:t>6. Establish ongoing reviews for continuous improvement </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sz="half" idx="1"/>
          </p:nvPr>
        </p:nvSpPr>
        <p:spPr/>
        <p:txBody>
          <a:bodyPr>
            <a:normAutofit/>
          </a:bodyPr>
          <a:lstStyle/>
          <a:p>
            <a:r>
              <a:rPr lang="en-US" sz="2800" dirty="0">
                <a:solidFill>
                  <a:srgbClr val="17406D"/>
                </a:solidFill>
              </a:rPr>
              <a:t>Monitor progress</a:t>
            </a:r>
          </a:p>
          <a:p>
            <a:r>
              <a:rPr lang="en-US" sz="2800" dirty="0"/>
              <a:t>Make adjustments</a:t>
            </a:r>
          </a:p>
          <a:p>
            <a:r>
              <a:rPr lang="en-US" sz="2800" dirty="0">
                <a:solidFill>
                  <a:srgbClr val="17406D"/>
                </a:solidFill>
              </a:rPr>
              <a:t>Involve your team</a:t>
            </a:r>
          </a:p>
          <a:p>
            <a:pPr lvl="1"/>
            <a:r>
              <a:rPr lang="en-US" sz="2400" dirty="0"/>
              <a:t>Regular meetings</a:t>
            </a:r>
          </a:p>
          <a:p>
            <a:pPr lvl="1"/>
            <a:r>
              <a:rPr lang="en-US" sz="2400" dirty="0"/>
              <a:t>Include partners</a:t>
            </a:r>
          </a:p>
          <a:p>
            <a:r>
              <a:rPr lang="en-US" sz="2800" dirty="0"/>
              <a:t>Increase accountability</a:t>
            </a:r>
          </a:p>
          <a:p>
            <a:r>
              <a:rPr lang="en-US" sz="2800" dirty="0">
                <a:solidFill>
                  <a:srgbClr val="17406D"/>
                </a:solidFill>
              </a:rPr>
              <a:t>Learn and improve</a:t>
            </a:r>
          </a:p>
        </p:txBody>
      </p:sp>
      <p:pic>
        <p:nvPicPr>
          <p:cNvPr id="8" name="Content Placeholder 7" descr="Two colleagues planning on board with sticky notes">
            <a:extLst>
              <a:ext uri="{FF2B5EF4-FFF2-40B4-BE49-F238E27FC236}">
                <a16:creationId xmlns:a16="http://schemas.microsoft.com/office/drawing/2014/main" id="{59240774-A6CB-921A-9434-9949C5A80B0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03888" y="2244671"/>
            <a:ext cx="5210175" cy="3475146"/>
          </a:xfrm>
          <a:effectLst>
            <a:outerShdw blurRad="63500" sx="102000" sy="102000" algn="ctr" rotWithShape="0">
              <a:prstClr val="black">
                <a:alpha val="40000"/>
              </a:prstClr>
            </a:outerShdw>
          </a:effectLst>
        </p:spPr>
      </p:pic>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49</a:t>
            </a:fld>
            <a:endParaRPr lang="en-US"/>
          </a:p>
        </p:txBody>
      </p:sp>
    </p:spTree>
    <p:extLst>
      <p:ext uri="{BB962C8B-B14F-4D97-AF65-F5344CB8AC3E}">
        <p14:creationId xmlns:p14="http://schemas.microsoft.com/office/powerpoint/2010/main" val="22292746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4074" y="3036573"/>
            <a:ext cx="10653001" cy="1504844"/>
          </a:xfrm>
        </p:spPr>
        <p:txBody>
          <a:bodyPr/>
          <a:lstStyle/>
          <a:p>
            <a:r>
              <a:rPr lang="en-US" dirty="0"/>
              <a:t>Putting it all together</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Aligning  the scorecard and </a:t>
            </a:r>
            <a:r>
              <a:rPr lang="en-US" dirty="0" err="1"/>
              <a:t>psl</a:t>
            </a:r>
            <a:r>
              <a:rPr lang="en-US" dirty="0"/>
              <a:t> tool for program success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50</a:t>
            </a:fld>
            <a:endParaRPr lang="en-US"/>
          </a:p>
        </p:txBody>
      </p:sp>
    </p:spTree>
    <p:extLst>
      <p:ext uri="{BB962C8B-B14F-4D97-AF65-F5344CB8AC3E}">
        <p14:creationId xmlns:p14="http://schemas.microsoft.com/office/powerpoint/2010/main" val="7725401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0466BFE-0AD9-D217-2C20-0B5B11569231}"/>
              </a:ext>
            </a:extLst>
          </p:cNvPr>
          <p:cNvSpPr>
            <a:spLocks noGrp="1"/>
          </p:cNvSpPr>
          <p:nvPr>
            <p:ph type="title"/>
          </p:nvPr>
        </p:nvSpPr>
        <p:spPr/>
        <p:txBody>
          <a:bodyPr/>
          <a:lstStyle/>
          <a:p>
            <a:r>
              <a:rPr lang="en-US" dirty="0"/>
              <a:t>Scorecard vs. PSL Tool outcome analysis: </a:t>
            </a:r>
            <a:br>
              <a:rPr lang="en-US" dirty="0"/>
            </a:br>
            <a:r>
              <a:rPr lang="en-US" dirty="0"/>
              <a:t>what’s the difference? </a:t>
            </a:r>
          </a:p>
        </p:txBody>
      </p:sp>
      <p:sp>
        <p:nvSpPr>
          <p:cNvPr id="6" name="Text Placeholder 5">
            <a:extLst>
              <a:ext uri="{FF2B5EF4-FFF2-40B4-BE49-F238E27FC236}">
                <a16:creationId xmlns:a16="http://schemas.microsoft.com/office/drawing/2014/main" id="{A8D7707C-0A9A-A6A5-31C9-DB8F1994AA09}"/>
              </a:ext>
            </a:extLst>
          </p:cNvPr>
          <p:cNvSpPr>
            <a:spLocks noGrp="1"/>
          </p:cNvSpPr>
          <p:nvPr>
            <p:ph sz="half" idx="1"/>
          </p:nvPr>
        </p:nvSpPr>
        <p:spPr>
          <a:xfrm>
            <a:off x="627321" y="1946301"/>
            <a:ext cx="10919637" cy="2136602"/>
          </a:xfrm>
        </p:spPr>
        <p:txBody>
          <a:bodyPr numCol="2">
            <a:normAutofit/>
          </a:bodyPr>
          <a:lstStyle/>
          <a:p>
            <a:r>
              <a:rPr lang="en-US" dirty="0"/>
              <a:t>PSL outcome analysis compares progress on outcomes</a:t>
            </a:r>
          </a:p>
          <a:p>
            <a:pPr lvl="1"/>
            <a:r>
              <a:rPr lang="en-US" dirty="0"/>
              <a:t>Shows participant loss points</a:t>
            </a:r>
          </a:p>
          <a:p>
            <a:pPr lvl="1"/>
            <a:r>
              <a:rPr lang="en-US" dirty="0"/>
              <a:t>Help explain why progress toward target is not being met</a:t>
            </a:r>
          </a:p>
          <a:p>
            <a:r>
              <a:rPr lang="en-US" dirty="0"/>
              <a:t>Scorecard shows progress toward targets</a:t>
            </a:r>
            <a:endParaRPr lang="en-US" sz="2000" dirty="0"/>
          </a:p>
          <a:p>
            <a:pPr marL="0" indent="0">
              <a:buNone/>
            </a:pPr>
            <a:endParaRPr lang="en-US" sz="2800" dirty="0"/>
          </a:p>
        </p:txBody>
      </p:sp>
      <p:pic>
        <p:nvPicPr>
          <p:cNvPr id="4" name="Content Placeholder 3" descr="chart showing participants served, enrolled in training, completed training, completed with credential, and entered employment or advancement">
            <a:extLst>
              <a:ext uri="{FF2B5EF4-FFF2-40B4-BE49-F238E27FC236}">
                <a16:creationId xmlns:a16="http://schemas.microsoft.com/office/drawing/2014/main" id="{FFBCC7C7-8468-B8CF-B5F5-F9C4500FB8D5}"/>
              </a:ext>
            </a:extLst>
          </p:cNvPr>
          <p:cNvPicPr>
            <a:picLocks noGrp="1" noChangeAspect="1"/>
          </p:cNvPicPr>
          <p:nvPr>
            <p:ph sz="half" idx="2"/>
          </p:nvPr>
        </p:nvPicPr>
        <p:blipFill>
          <a:blip r:embed="rId4"/>
          <a:stretch>
            <a:fillRect/>
          </a:stretch>
        </p:blipFill>
        <p:spPr>
          <a:xfrm>
            <a:off x="1119702" y="3934488"/>
            <a:ext cx="9661711" cy="2783280"/>
          </a:xfrm>
        </p:spPr>
      </p:pic>
      <p:sp>
        <p:nvSpPr>
          <p:cNvPr id="13" name="Slide Number Placeholder 4">
            <a:extLst>
              <a:ext uri="{FF2B5EF4-FFF2-40B4-BE49-F238E27FC236}">
                <a16:creationId xmlns:a16="http://schemas.microsoft.com/office/drawing/2014/main" id="{3AEEE519-5248-EC93-E25E-5A6B21703E10}"/>
              </a:ext>
            </a:extLst>
          </p:cNvPr>
          <p:cNvSpPr>
            <a:spLocks noGrp="1"/>
          </p:cNvSpPr>
          <p:nvPr>
            <p:ph type="sldNum" sz="quarter" idx="12"/>
          </p:nvPr>
        </p:nvSpPr>
        <p:spPr/>
        <p:txBody>
          <a:bodyPr/>
          <a:lstStyle/>
          <a:p>
            <a:fld id="{DE8DE8A0-70C5-4585-9A3C-B3A9E7B8F8E9}" type="slidenum">
              <a:rPr lang="en-US" smtClean="0"/>
              <a:t>51</a:t>
            </a:fld>
            <a:endParaRPr lang="en-US" dirty="0"/>
          </a:p>
        </p:txBody>
      </p:sp>
    </p:spTree>
    <p:custDataLst>
      <p:tags r:id="rId1"/>
    </p:custDataLst>
    <p:extLst>
      <p:ext uri="{BB962C8B-B14F-4D97-AF65-F5344CB8AC3E}">
        <p14:creationId xmlns:p14="http://schemas.microsoft.com/office/powerpoint/2010/main" val="26671922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USING THE SCORECARD AND PSL TOOLS</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52</a:t>
            </a:fld>
            <a:endParaRPr lang="en-US"/>
          </a:p>
        </p:txBody>
      </p:sp>
      <p:graphicFrame>
        <p:nvGraphicFramePr>
          <p:cNvPr id="3" name="Diagram 2" descr="diagram showing steps for using the scorecard and PSL tool:&#10;Scorecard: 3. review report output and 4. make report corrections&#10;PSL Tool: 5. analyze program impact and 6. make program adjustments">
            <a:extLst>
              <a:ext uri="{FF2B5EF4-FFF2-40B4-BE49-F238E27FC236}">
                <a16:creationId xmlns:a16="http://schemas.microsoft.com/office/drawing/2014/main" id="{03029EFD-61D8-FB5C-807A-20E0E9C7EE90}"/>
              </a:ext>
            </a:extLst>
          </p:cNvPr>
          <p:cNvGraphicFramePr>
            <a:graphicFrameLocks noGrp="1" noDrilldown="1" noMove="1" noResize="1"/>
          </p:cNvGraphicFramePr>
          <p:nvPr>
            <p:extLst>
              <p:ext uri="{D42A27DB-BD31-4B8C-83A1-F6EECF244321}">
                <p14:modId xmlns:p14="http://schemas.microsoft.com/office/powerpoint/2010/main" val="714647194"/>
              </p:ext>
            </p:extLst>
          </p:nvPr>
        </p:nvGraphicFramePr>
        <p:xfrm>
          <a:off x="599768" y="1868130"/>
          <a:ext cx="10923638" cy="4989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4B113A1-4256-BC4D-9810-3E1BE56E0429}"/>
              </a:ext>
            </a:extLst>
          </p:cNvPr>
          <p:cNvSpPr txBox="1"/>
          <p:nvPr/>
        </p:nvSpPr>
        <p:spPr>
          <a:xfrm>
            <a:off x="750821" y="4784455"/>
            <a:ext cx="2076745" cy="523220"/>
          </a:xfrm>
          <a:prstGeom prst="rect">
            <a:avLst/>
          </a:prstGeom>
          <a:noFill/>
        </p:spPr>
        <p:txBody>
          <a:bodyPr wrap="square" rtlCol="0">
            <a:spAutoFit/>
          </a:bodyPr>
          <a:lstStyle/>
          <a:p>
            <a:r>
              <a:rPr lang="en-US" sz="2800" b="1" dirty="0"/>
              <a:t>PSL Tool</a:t>
            </a:r>
          </a:p>
        </p:txBody>
      </p:sp>
      <p:sp>
        <p:nvSpPr>
          <p:cNvPr id="6" name="TextBox 5">
            <a:extLst>
              <a:ext uri="{FF2B5EF4-FFF2-40B4-BE49-F238E27FC236}">
                <a16:creationId xmlns:a16="http://schemas.microsoft.com/office/drawing/2014/main" id="{5048A94B-AD2D-6794-F40B-48D99EC8EB2D}"/>
              </a:ext>
            </a:extLst>
          </p:cNvPr>
          <p:cNvSpPr txBox="1"/>
          <p:nvPr/>
        </p:nvSpPr>
        <p:spPr>
          <a:xfrm>
            <a:off x="9909846" y="5185219"/>
            <a:ext cx="2076745" cy="523220"/>
          </a:xfrm>
          <a:prstGeom prst="rect">
            <a:avLst/>
          </a:prstGeom>
          <a:noFill/>
        </p:spPr>
        <p:txBody>
          <a:bodyPr wrap="square" rtlCol="0">
            <a:spAutoFit/>
          </a:bodyPr>
          <a:lstStyle/>
          <a:p>
            <a:r>
              <a:rPr lang="en-US" sz="2800" b="1" dirty="0"/>
              <a:t>Scorecard</a:t>
            </a:r>
          </a:p>
        </p:txBody>
      </p:sp>
      <p:cxnSp>
        <p:nvCxnSpPr>
          <p:cNvPr id="8" name="Straight Arrow Connector 7">
            <a:extLst>
              <a:ext uri="{FF2B5EF4-FFF2-40B4-BE49-F238E27FC236}">
                <a16:creationId xmlns:a16="http://schemas.microsoft.com/office/drawing/2014/main" id="{53C5254B-AB68-B68A-2B13-CD5E8EAECFF8}"/>
              </a:ext>
              <a:ext uri="{C183D7F6-B498-43B3-948B-1728B52AA6E4}">
                <adec:decorative xmlns:adec="http://schemas.microsoft.com/office/drawing/2017/decorative" val="1"/>
              </a:ext>
            </a:extLst>
          </p:cNvPr>
          <p:cNvCxnSpPr>
            <a:cxnSpLocks/>
          </p:cNvCxnSpPr>
          <p:nvPr/>
        </p:nvCxnSpPr>
        <p:spPr>
          <a:xfrm>
            <a:off x="1930040" y="5490277"/>
            <a:ext cx="2463056" cy="71351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B8FA8E7-96CE-0987-F2A7-56F9A4AF5DF2}"/>
              </a:ext>
              <a:ext uri="{C183D7F6-B498-43B3-948B-1728B52AA6E4}">
                <adec:decorative xmlns:adec="http://schemas.microsoft.com/office/drawing/2017/decorative" val="1"/>
              </a:ext>
            </a:extLst>
          </p:cNvPr>
          <p:cNvCxnSpPr>
            <a:cxnSpLocks/>
          </p:cNvCxnSpPr>
          <p:nvPr/>
        </p:nvCxnSpPr>
        <p:spPr>
          <a:xfrm flipV="1">
            <a:off x="1930040" y="4163890"/>
            <a:ext cx="1667925" cy="5031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AEA3D0E-981F-3033-FC60-DE1C30FF92FC}"/>
              </a:ext>
              <a:ext uri="{C183D7F6-B498-43B3-948B-1728B52AA6E4}">
                <adec:decorative xmlns:adec="http://schemas.microsoft.com/office/drawing/2017/decorative" val="1"/>
              </a:ext>
            </a:extLst>
          </p:cNvPr>
          <p:cNvCxnSpPr>
            <a:cxnSpLocks/>
          </p:cNvCxnSpPr>
          <p:nvPr/>
        </p:nvCxnSpPr>
        <p:spPr>
          <a:xfrm flipH="1">
            <a:off x="7633252" y="5653369"/>
            <a:ext cx="2367619" cy="5025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47F26D6-E2D8-ABAF-8250-3527ABB7DA10}"/>
              </a:ext>
              <a:ext uri="{C183D7F6-B498-43B3-948B-1728B52AA6E4}">
                <adec:decorative xmlns:adec="http://schemas.microsoft.com/office/drawing/2017/decorative" val="1"/>
              </a:ext>
            </a:extLst>
          </p:cNvPr>
          <p:cNvCxnSpPr>
            <a:cxnSpLocks/>
          </p:cNvCxnSpPr>
          <p:nvPr/>
        </p:nvCxnSpPr>
        <p:spPr>
          <a:xfrm flipH="1" flipV="1">
            <a:off x="8547652" y="4163890"/>
            <a:ext cx="1453219" cy="10063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51433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51C04-B04B-E172-307B-236783198B2B}"/>
              </a:ext>
            </a:extLst>
          </p:cNvPr>
          <p:cNvSpPr txBox="1">
            <a:spLocks noGrp="1"/>
          </p:cNvSpPr>
          <p:nvPr>
            <p:ph type="title" idx="4294967295"/>
          </p:nvPr>
        </p:nvSpPr>
        <p:spPr>
          <a:xfrm>
            <a:off x="764074" y="5569015"/>
            <a:ext cx="226214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mn-lt"/>
                <a:ea typeface="+mn-ea"/>
                <a:cs typeface="+mn-cs"/>
              </a:rPr>
              <a:t>TRACK I</a:t>
            </a:r>
          </a:p>
        </p:txBody>
      </p:sp>
      <p:graphicFrame>
        <p:nvGraphicFramePr>
          <p:cNvPr id="7" name="Content Placeholder 19">
            <a:extLst>
              <a:ext uri="{FF2B5EF4-FFF2-40B4-BE49-F238E27FC236}">
                <a16:creationId xmlns:a16="http://schemas.microsoft.com/office/drawing/2014/main" id="{E233DE0A-9F9F-B00B-F053-89DDA01A80B3}"/>
              </a:ext>
            </a:extLst>
          </p:cNvPr>
          <p:cNvGraphicFramePr>
            <a:graphicFrameLocks/>
          </p:cNvGraphicFramePr>
          <p:nvPr>
            <p:extLst>
              <p:ext uri="{D42A27DB-BD31-4B8C-83A1-F6EECF244321}">
                <p14:modId xmlns:p14="http://schemas.microsoft.com/office/powerpoint/2010/main" val="2079244909"/>
              </p:ext>
            </p:extLst>
          </p:nvPr>
        </p:nvGraphicFramePr>
        <p:xfrm>
          <a:off x="542817" y="642654"/>
          <a:ext cx="11098200" cy="4643377"/>
        </p:xfrm>
        <a:graphic>
          <a:graphicData uri="http://schemas.openxmlformats.org/drawingml/2006/table">
            <a:tbl>
              <a:tblPr firstRow="1" bandRow="1">
                <a:tableStyleId>{5C22544A-7EE6-4342-B048-85BDC9FD1C3A}</a:tableStyleId>
              </a:tblPr>
              <a:tblGrid>
                <a:gridCol w="1849700">
                  <a:extLst>
                    <a:ext uri="{9D8B030D-6E8A-4147-A177-3AD203B41FA5}">
                      <a16:colId xmlns:a16="http://schemas.microsoft.com/office/drawing/2014/main" val="1680901458"/>
                    </a:ext>
                  </a:extLst>
                </a:gridCol>
                <a:gridCol w="1849700">
                  <a:extLst>
                    <a:ext uri="{9D8B030D-6E8A-4147-A177-3AD203B41FA5}">
                      <a16:colId xmlns:a16="http://schemas.microsoft.com/office/drawing/2014/main" val="68141143"/>
                    </a:ext>
                  </a:extLst>
                </a:gridCol>
                <a:gridCol w="1849700">
                  <a:extLst>
                    <a:ext uri="{9D8B030D-6E8A-4147-A177-3AD203B41FA5}">
                      <a16:colId xmlns:a16="http://schemas.microsoft.com/office/drawing/2014/main" val="2148632352"/>
                    </a:ext>
                  </a:extLst>
                </a:gridCol>
                <a:gridCol w="1849700">
                  <a:extLst>
                    <a:ext uri="{9D8B030D-6E8A-4147-A177-3AD203B41FA5}">
                      <a16:colId xmlns:a16="http://schemas.microsoft.com/office/drawing/2014/main" val="3215033680"/>
                    </a:ext>
                  </a:extLst>
                </a:gridCol>
                <a:gridCol w="1849700">
                  <a:extLst>
                    <a:ext uri="{9D8B030D-6E8A-4147-A177-3AD203B41FA5}">
                      <a16:colId xmlns:a16="http://schemas.microsoft.com/office/drawing/2014/main" val="4247419378"/>
                    </a:ext>
                  </a:extLst>
                </a:gridCol>
                <a:gridCol w="1849700">
                  <a:extLst>
                    <a:ext uri="{9D8B030D-6E8A-4147-A177-3AD203B41FA5}">
                      <a16:colId xmlns:a16="http://schemas.microsoft.com/office/drawing/2014/main" val="404028012"/>
                    </a:ext>
                  </a:extLst>
                </a:gridCol>
              </a:tblGrid>
              <a:tr h="4643377">
                <a:tc>
                  <a:txBody>
                    <a:bodyPr/>
                    <a:lstStyle/>
                    <a:p>
                      <a:pPr algn="ctr"/>
                      <a:r>
                        <a:rPr lang="en-US" sz="2200" b="1" dirty="0">
                          <a:solidFill>
                            <a:schemeClr val="bg1"/>
                          </a:solidFill>
                        </a:rPr>
                        <a:t>Outreach &amp; Recruitment</a:t>
                      </a: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r>
                        <a:rPr lang="en-US" sz="2200" b="0" i="1" dirty="0">
                          <a:solidFill>
                            <a:schemeClr val="bg1"/>
                          </a:solidFill>
                        </a:rPr>
                        <a:t>N/A</a:t>
                      </a:r>
                    </a:p>
                  </a:txBody>
                  <a:tcPr anchor="ctr">
                    <a:solidFill>
                      <a:srgbClr val="005377"/>
                    </a:solidFill>
                  </a:tcPr>
                </a:tc>
                <a:tc>
                  <a:txBody>
                    <a:bodyPr/>
                    <a:lstStyle/>
                    <a:p>
                      <a:pPr algn="ctr"/>
                      <a:r>
                        <a:rPr lang="en-US" sz="2200" b="1" dirty="0">
                          <a:solidFill>
                            <a:schemeClr val="bg1"/>
                          </a:solidFill>
                        </a:rPr>
                        <a:t>Intake, On-ramps, &amp; Enrollment</a:t>
                      </a: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r>
                        <a:rPr lang="en-US" sz="2200" b="0" i="1" dirty="0">
                          <a:solidFill>
                            <a:schemeClr val="bg1"/>
                          </a:solidFill>
                        </a:rPr>
                        <a:t>Receiving Services</a:t>
                      </a:r>
                    </a:p>
                  </a:txBody>
                  <a:tcPr anchor="ctr">
                    <a:solidFill>
                      <a:srgbClr val="602467"/>
                    </a:solidFill>
                  </a:tcPr>
                </a:tc>
                <a:tc>
                  <a:txBody>
                    <a:bodyPr/>
                    <a:lstStyle/>
                    <a:p>
                      <a:pPr algn="ctr"/>
                      <a:r>
                        <a:rPr lang="en-US" sz="2200" b="1" dirty="0">
                          <a:solidFill>
                            <a:schemeClr val="bg1"/>
                          </a:solidFill>
                        </a:rPr>
                        <a:t>Training/ Education Progress</a:t>
                      </a: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marL="0" indent="0" algn="ctr">
                        <a:buFont typeface="Arial" panose="020B0604020202020204" pitchFamily="34" charset="0"/>
                        <a:buNone/>
                      </a:pPr>
                      <a:r>
                        <a:rPr lang="en-US" sz="2200" b="0" i="1" dirty="0">
                          <a:solidFill>
                            <a:schemeClr val="bg1"/>
                          </a:solidFill>
                        </a:rPr>
                        <a:t>Starting </a:t>
                      </a:r>
                    </a:p>
                    <a:p>
                      <a:pPr algn="ctr"/>
                      <a:r>
                        <a:rPr lang="en-US" sz="2200" b="0" i="1" dirty="0">
                          <a:solidFill>
                            <a:schemeClr val="bg1"/>
                          </a:solidFill>
                        </a:rPr>
                        <a:t>Training</a:t>
                      </a:r>
                    </a:p>
                    <a:p>
                      <a:pPr algn="ctr"/>
                      <a:endParaRPr lang="en-US" sz="2200" b="0" i="1" dirty="0">
                        <a:solidFill>
                          <a:schemeClr val="bg1"/>
                        </a:solidFill>
                      </a:endParaRPr>
                    </a:p>
                    <a:p>
                      <a:pPr algn="ctr"/>
                      <a:r>
                        <a:rPr lang="en-US" sz="2200" b="0" i="1" dirty="0">
                          <a:solidFill>
                            <a:schemeClr val="bg1"/>
                          </a:solidFill>
                        </a:rPr>
                        <a:t>Achieving a Measurable Skills Gain</a:t>
                      </a:r>
                    </a:p>
                  </a:txBody>
                  <a:tcPr anchor="ctr">
                    <a:solidFill>
                      <a:srgbClr val="006E9F"/>
                    </a:solidFill>
                  </a:tcPr>
                </a:tc>
                <a:tc>
                  <a:txBody>
                    <a:bodyPr/>
                    <a:lstStyle/>
                    <a:p>
                      <a:pPr algn="ctr"/>
                      <a:r>
                        <a:rPr lang="en-US" sz="2200" b="1" dirty="0">
                          <a:solidFill>
                            <a:schemeClr val="bg1"/>
                          </a:solidFill>
                        </a:rPr>
                        <a:t>Completion &amp; Certification</a:t>
                      </a: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r>
                        <a:rPr lang="en-US" sz="2200" b="0" i="1" dirty="0">
                          <a:solidFill>
                            <a:schemeClr val="bg1"/>
                          </a:solidFill>
                        </a:rPr>
                        <a:t>Completing a Program</a:t>
                      </a:r>
                    </a:p>
                    <a:p>
                      <a:pPr algn="ctr"/>
                      <a:endParaRPr lang="en-US" sz="2200" b="0" i="1" dirty="0">
                        <a:solidFill>
                          <a:schemeClr val="bg1"/>
                        </a:solidFill>
                      </a:endParaRPr>
                    </a:p>
                    <a:p>
                      <a:pPr algn="ctr"/>
                      <a:r>
                        <a:rPr lang="en-US" sz="2200" b="0" i="1" dirty="0">
                          <a:solidFill>
                            <a:schemeClr val="bg1"/>
                          </a:solidFill>
                        </a:rPr>
                        <a:t>Earning a Credential</a:t>
                      </a:r>
                    </a:p>
                  </a:txBody>
                  <a:tcPr anchor="ctr">
                    <a:solidFill>
                      <a:srgbClr val="028241"/>
                    </a:solidFill>
                  </a:tcPr>
                </a:tc>
                <a:tc>
                  <a:txBody>
                    <a:bodyPr/>
                    <a:lstStyle/>
                    <a:p>
                      <a:pPr algn="ctr"/>
                      <a:r>
                        <a:rPr lang="en-US" sz="2200" b="1" dirty="0">
                          <a:solidFill>
                            <a:schemeClr val="bg1"/>
                          </a:solidFill>
                        </a:rPr>
                        <a:t>Placement</a:t>
                      </a: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r>
                        <a:rPr lang="en-US" sz="2200" b="0" i="1" dirty="0">
                          <a:solidFill>
                            <a:schemeClr val="bg1"/>
                          </a:solidFill>
                        </a:rPr>
                        <a:t>Entering Employment</a:t>
                      </a:r>
                    </a:p>
                    <a:p>
                      <a:pPr algn="ctr"/>
                      <a:endParaRPr lang="en-US" sz="2200" b="0" i="1" dirty="0">
                        <a:solidFill>
                          <a:schemeClr val="bg1"/>
                        </a:solidFill>
                      </a:endParaRPr>
                    </a:p>
                    <a:p>
                      <a:pPr algn="ctr"/>
                      <a:r>
                        <a:rPr lang="en-US" sz="2200" b="0" i="1" dirty="0">
                          <a:solidFill>
                            <a:schemeClr val="bg1"/>
                          </a:solidFill>
                        </a:rPr>
                        <a:t>Advancing to New Employment</a:t>
                      </a:r>
                    </a:p>
                  </a:txBody>
                  <a:tcPr anchor="ctr">
                    <a:solidFill>
                      <a:srgbClr val="C5882B"/>
                    </a:solidFill>
                  </a:tcPr>
                </a:tc>
                <a:tc>
                  <a:txBody>
                    <a:bodyPr/>
                    <a:lstStyle/>
                    <a:p>
                      <a:pPr algn="ctr"/>
                      <a:r>
                        <a:rPr lang="en-US" sz="2200" b="1" dirty="0">
                          <a:solidFill>
                            <a:schemeClr val="bg1"/>
                          </a:solidFill>
                        </a:rPr>
                        <a:t>On-the-Job Retention</a:t>
                      </a: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endParaRPr lang="en-US" b="0" dirty="0">
                        <a:solidFill>
                          <a:schemeClr val="bg1"/>
                        </a:solidFill>
                      </a:endParaRPr>
                    </a:p>
                    <a:p>
                      <a:pPr algn="ctr"/>
                      <a:r>
                        <a:rPr lang="en-US" sz="2200" b="0" i="1" dirty="0">
                          <a:solidFill>
                            <a:schemeClr val="bg1"/>
                          </a:solidFill>
                        </a:rPr>
                        <a:t>N/A</a:t>
                      </a:r>
                    </a:p>
                  </a:txBody>
                  <a:tcPr anchor="ctr">
                    <a:solidFill>
                      <a:schemeClr val="accent2"/>
                    </a:solidFill>
                  </a:tcPr>
                </a:tc>
                <a:extLst>
                  <a:ext uri="{0D108BD9-81ED-4DB2-BD59-A6C34878D82A}">
                    <a16:rowId xmlns:a16="http://schemas.microsoft.com/office/drawing/2014/main" val="1968376603"/>
                  </a:ext>
                </a:extLst>
              </a:tr>
            </a:tbl>
          </a:graphicData>
        </a:graphic>
      </p:graphicFrame>
      <p:sp>
        <p:nvSpPr>
          <p:cNvPr id="5" name="Slide Number Placeholder 4">
            <a:extLst>
              <a:ext uri="{FF2B5EF4-FFF2-40B4-BE49-F238E27FC236}">
                <a16:creationId xmlns:a16="http://schemas.microsoft.com/office/drawing/2014/main" id="{52902F64-2707-15D3-94E5-EBE0B3084E34}"/>
              </a:ext>
            </a:extLst>
          </p:cNvPr>
          <p:cNvSpPr>
            <a:spLocks noGrp="1"/>
          </p:cNvSpPr>
          <p:nvPr>
            <p:ph type="sldNum" sz="quarter" idx="12"/>
          </p:nvPr>
        </p:nvSpPr>
        <p:spPr/>
        <p:txBody>
          <a:bodyPr/>
          <a:lstStyle/>
          <a:p>
            <a:fld id="{DE8DE8A0-70C5-4585-9A3C-B3A9E7B8F8E9}" type="slidenum">
              <a:rPr lang="en-US" smtClean="0"/>
              <a:pPr/>
              <a:t>53</a:t>
            </a:fld>
            <a:endParaRPr lang="en-US"/>
          </a:p>
        </p:txBody>
      </p:sp>
    </p:spTree>
    <p:extLst>
      <p:ext uri="{BB962C8B-B14F-4D97-AF65-F5344CB8AC3E}">
        <p14:creationId xmlns:p14="http://schemas.microsoft.com/office/powerpoint/2010/main" val="30095329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51277" y="695325"/>
            <a:ext cx="10653003" cy="1083329"/>
          </a:xfrm>
        </p:spPr>
        <p:txBody>
          <a:bodyPr/>
          <a:lstStyle/>
          <a:p>
            <a:r>
              <a:rPr lang="en-US" dirty="0"/>
              <a:t>ALIGNING PSL PHASES WITH OUTCOME MEASURES</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54</a:t>
            </a:fld>
            <a:endParaRPr lang="en-US"/>
          </a:p>
        </p:txBody>
      </p:sp>
      <p:grpSp>
        <p:nvGrpSpPr>
          <p:cNvPr id="57" name="Group 56">
            <a:extLst>
              <a:ext uri="{FF2B5EF4-FFF2-40B4-BE49-F238E27FC236}">
                <a16:creationId xmlns:a16="http://schemas.microsoft.com/office/drawing/2014/main" id="{2E459527-0FCC-3D13-238B-FD92C072E8BB}"/>
              </a:ext>
              <a:ext uri="{C183D7F6-B498-43B3-948B-1728B52AA6E4}">
                <adec:decorative xmlns:adec="http://schemas.microsoft.com/office/drawing/2017/decorative" val="1"/>
              </a:ext>
            </a:extLst>
          </p:cNvPr>
          <p:cNvGrpSpPr>
            <a:grpSpLocks noChangeAspect="1"/>
          </p:cNvGrpSpPr>
          <p:nvPr/>
        </p:nvGrpSpPr>
        <p:grpSpPr>
          <a:xfrm>
            <a:off x="8816811" y="2678805"/>
            <a:ext cx="228600" cy="228600"/>
            <a:chOff x="0" y="0"/>
            <a:chExt cx="1062681" cy="1062681"/>
          </a:xfrm>
          <a:solidFill>
            <a:schemeClr val="accent1"/>
          </a:solidFill>
        </p:grpSpPr>
        <p:sp>
          <p:nvSpPr>
            <p:cNvPr id="58" name="Oval 57">
              <a:extLst>
                <a:ext uri="{FF2B5EF4-FFF2-40B4-BE49-F238E27FC236}">
                  <a16:creationId xmlns:a16="http://schemas.microsoft.com/office/drawing/2014/main" id="{6A3B7700-C9BC-026E-F71B-6741130ABED4}"/>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59" name="Graphic 10" descr="Group of people with solid fill">
              <a:extLst>
                <a:ext uri="{FF2B5EF4-FFF2-40B4-BE49-F238E27FC236}">
                  <a16:creationId xmlns:a16="http://schemas.microsoft.com/office/drawing/2014/main" id="{FB1E960A-8DDE-25F7-9CB1-DDAD16814F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075" y="80712"/>
              <a:ext cx="834080" cy="834080"/>
            </a:xfrm>
            <a:prstGeom prst="rect">
              <a:avLst/>
            </a:prstGeom>
          </p:spPr>
        </p:pic>
      </p:grpSp>
      <p:grpSp>
        <p:nvGrpSpPr>
          <p:cNvPr id="63" name="Group 62">
            <a:extLst>
              <a:ext uri="{FF2B5EF4-FFF2-40B4-BE49-F238E27FC236}">
                <a16:creationId xmlns:a16="http://schemas.microsoft.com/office/drawing/2014/main" id="{B512F66E-C82B-A812-5329-4A8352C80845}"/>
              </a:ext>
              <a:ext uri="{C183D7F6-B498-43B3-948B-1728B52AA6E4}">
                <adec:decorative xmlns:adec="http://schemas.microsoft.com/office/drawing/2017/decorative" val="1"/>
              </a:ext>
            </a:extLst>
          </p:cNvPr>
          <p:cNvGrpSpPr>
            <a:grpSpLocks noChangeAspect="1"/>
          </p:cNvGrpSpPr>
          <p:nvPr/>
        </p:nvGrpSpPr>
        <p:grpSpPr>
          <a:xfrm>
            <a:off x="8207675" y="2095500"/>
            <a:ext cx="228600" cy="228600"/>
            <a:chOff x="0" y="0"/>
            <a:chExt cx="1062681" cy="1062681"/>
          </a:xfrm>
          <a:solidFill>
            <a:schemeClr val="accent1"/>
          </a:solidFill>
        </p:grpSpPr>
        <p:sp>
          <p:nvSpPr>
            <p:cNvPr id="64" name="Oval 63">
              <a:extLst>
                <a:ext uri="{FF2B5EF4-FFF2-40B4-BE49-F238E27FC236}">
                  <a16:creationId xmlns:a16="http://schemas.microsoft.com/office/drawing/2014/main" id="{7C46D4AF-15FC-2992-9DBD-2435B87A15EC}"/>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65" name="Graphic 10" descr="Group of people with solid fill">
              <a:extLst>
                <a:ext uri="{FF2B5EF4-FFF2-40B4-BE49-F238E27FC236}">
                  <a16:creationId xmlns:a16="http://schemas.microsoft.com/office/drawing/2014/main" id="{EFC9A5F3-6B5C-F394-B7E9-CC9C65F165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075" y="80712"/>
              <a:ext cx="834080" cy="834080"/>
            </a:xfrm>
            <a:prstGeom prst="rect">
              <a:avLst/>
            </a:prstGeom>
          </p:spPr>
        </p:pic>
      </p:grpSp>
      <p:grpSp>
        <p:nvGrpSpPr>
          <p:cNvPr id="94" name="Group 93">
            <a:extLst>
              <a:ext uri="{FF2B5EF4-FFF2-40B4-BE49-F238E27FC236}">
                <a16:creationId xmlns:a16="http://schemas.microsoft.com/office/drawing/2014/main" id="{253E7DD1-6931-7E8D-3F8B-8FDA89F17DD1}"/>
              </a:ext>
              <a:ext uri="{C183D7F6-B498-43B3-948B-1728B52AA6E4}">
                <adec:decorative xmlns:adec="http://schemas.microsoft.com/office/drawing/2017/decorative" val="1"/>
              </a:ext>
            </a:extLst>
          </p:cNvPr>
          <p:cNvGrpSpPr>
            <a:grpSpLocks noChangeAspect="1"/>
          </p:cNvGrpSpPr>
          <p:nvPr/>
        </p:nvGrpSpPr>
        <p:grpSpPr>
          <a:xfrm>
            <a:off x="8513036" y="2761291"/>
            <a:ext cx="228600" cy="228600"/>
            <a:chOff x="0" y="0"/>
            <a:chExt cx="1062681" cy="1062681"/>
          </a:xfrm>
          <a:solidFill>
            <a:srgbClr val="602467"/>
          </a:solidFill>
        </p:grpSpPr>
        <p:sp>
          <p:nvSpPr>
            <p:cNvPr id="95" name="Oval 94">
              <a:extLst>
                <a:ext uri="{FF2B5EF4-FFF2-40B4-BE49-F238E27FC236}">
                  <a16:creationId xmlns:a16="http://schemas.microsoft.com/office/drawing/2014/main" id="{12AC452E-89CC-0014-88A1-D68AA3EA14BF}"/>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96" name="Graphic 12" descr="Document with solid fill">
              <a:extLst>
                <a:ext uri="{FF2B5EF4-FFF2-40B4-BE49-F238E27FC236}">
                  <a16:creationId xmlns:a16="http://schemas.microsoft.com/office/drawing/2014/main" id="{6A01F557-89D7-F3DA-B94E-858C62A43B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1596" y="161596"/>
              <a:ext cx="739488" cy="739488"/>
            </a:xfrm>
            <a:prstGeom prst="rect">
              <a:avLst/>
            </a:prstGeom>
          </p:spPr>
        </p:pic>
      </p:grpSp>
      <p:graphicFrame>
        <p:nvGraphicFramePr>
          <p:cNvPr id="99" name="Content Placeholder 98">
            <a:extLst>
              <a:ext uri="{FF2B5EF4-FFF2-40B4-BE49-F238E27FC236}">
                <a16:creationId xmlns:a16="http://schemas.microsoft.com/office/drawing/2014/main" id="{19378DC8-5BAE-C6B3-B762-30D66BCD171F}"/>
              </a:ext>
            </a:extLst>
          </p:cNvPr>
          <p:cNvGraphicFramePr>
            <a:graphicFrameLocks noGrp="1"/>
          </p:cNvGraphicFramePr>
          <p:nvPr>
            <p:ph idx="1"/>
            <p:extLst>
              <p:ext uri="{D42A27DB-BD31-4B8C-83A1-F6EECF244321}">
                <p14:modId xmlns:p14="http://schemas.microsoft.com/office/powerpoint/2010/main" val="2220409308"/>
              </p:ext>
            </p:extLst>
          </p:nvPr>
        </p:nvGraphicFramePr>
        <p:xfrm>
          <a:off x="614326" y="1931280"/>
          <a:ext cx="10985796" cy="4363193"/>
        </p:xfrm>
        <a:graphic>
          <a:graphicData uri="http://schemas.openxmlformats.org/drawingml/2006/table">
            <a:tbl>
              <a:tblPr firstRow="1" bandRow="1">
                <a:tableStyleId>{5C22544A-7EE6-4342-B048-85BDC9FD1C3A}</a:tableStyleId>
              </a:tblPr>
              <a:tblGrid>
                <a:gridCol w="3661932">
                  <a:extLst>
                    <a:ext uri="{9D8B030D-6E8A-4147-A177-3AD203B41FA5}">
                      <a16:colId xmlns:a16="http://schemas.microsoft.com/office/drawing/2014/main" val="3473362144"/>
                    </a:ext>
                  </a:extLst>
                </a:gridCol>
                <a:gridCol w="3661932">
                  <a:extLst>
                    <a:ext uri="{9D8B030D-6E8A-4147-A177-3AD203B41FA5}">
                      <a16:colId xmlns:a16="http://schemas.microsoft.com/office/drawing/2014/main" val="1761380118"/>
                    </a:ext>
                  </a:extLst>
                </a:gridCol>
                <a:gridCol w="3661932">
                  <a:extLst>
                    <a:ext uri="{9D8B030D-6E8A-4147-A177-3AD203B41FA5}">
                      <a16:colId xmlns:a16="http://schemas.microsoft.com/office/drawing/2014/main" val="3225951951"/>
                    </a:ext>
                  </a:extLst>
                </a:gridCol>
              </a:tblGrid>
              <a:tr h="677882">
                <a:tc>
                  <a:txBody>
                    <a:bodyPr/>
                    <a:lstStyle/>
                    <a:p>
                      <a:r>
                        <a:rPr lang="en-US" dirty="0"/>
                        <a:t>QPR Performance Outcome</a:t>
                      </a:r>
                    </a:p>
                  </a:txBody>
                  <a:tcPr/>
                </a:tc>
                <a:tc>
                  <a:txBody>
                    <a:bodyPr/>
                    <a:lstStyle/>
                    <a:p>
                      <a:r>
                        <a:rPr lang="en-US" dirty="0"/>
                        <a:t>Participant Support Lifecycle Phase</a:t>
                      </a:r>
                    </a:p>
                  </a:txBody>
                  <a:tcPr/>
                </a:tc>
                <a:tc>
                  <a:txBody>
                    <a:bodyPr/>
                    <a:lstStyle/>
                    <a:p>
                      <a:r>
                        <a:rPr lang="en-US" dirty="0"/>
                        <a:t>What it Can Tell You</a:t>
                      </a:r>
                    </a:p>
                  </a:txBody>
                  <a:tcPr/>
                </a:tc>
                <a:extLst>
                  <a:ext uri="{0D108BD9-81ED-4DB2-BD59-A6C34878D82A}">
                    <a16:rowId xmlns:a16="http://schemas.microsoft.com/office/drawing/2014/main" val="3160117006"/>
                  </a:ext>
                </a:extLst>
              </a:tr>
              <a:tr h="968403">
                <a:tc>
                  <a:txBody>
                    <a:bodyPr/>
                    <a:lstStyle/>
                    <a:p>
                      <a:r>
                        <a:rPr lang="en-US" dirty="0"/>
                        <a: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Recruitment data is not reported in the PIRL to DOL</a:t>
                      </a:r>
                    </a:p>
                  </a:txBody>
                  <a:tcPr/>
                </a:tc>
                <a:tc>
                  <a:txBody>
                    <a:bodyPr/>
                    <a:lstStyle/>
                    <a:p>
                      <a:pPr marL="285750" indent="-285750">
                        <a:buFont typeface="Arial" panose="020B0604020202020204" pitchFamily="34" charset="0"/>
                        <a:buChar char="•"/>
                      </a:pPr>
                      <a:r>
                        <a:rPr lang="en-US" dirty="0"/>
                        <a:t>Outreach and Recruitment</a:t>
                      </a:r>
                    </a:p>
                  </a:txBody>
                  <a:tcPr/>
                </a:tc>
                <a:tc>
                  <a:txBody>
                    <a:bodyPr/>
                    <a:lstStyle/>
                    <a:p>
                      <a:pPr marL="285750" indent="-285750">
                        <a:buFont typeface="Arial" panose="020B0604020202020204" pitchFamily="34" charset="0"/>
                        <a:buChar char="•"/>
                      </a:pPr>
                      <a:r>
                        <a:rPr lang="en-US" dirty="0"/>
                        <a:t>Use to determine how well your outreach efforts are working to bring people into your program</a:t>
                      </a:r>
                    </a:p>
                  </a:txBody>
                  <a:tcPr/>
                </a:tc>
                <a:extLst>
                  <a:ext uri="{0D108BD9-81ED-4DB2-BD59-A6C34878D82A}">
                    <a16:rowId xmlns:a16="http://schemas.microsoft.com/office/drawing/2014/main" val="3335106144"/>
                  </a:ext>
                </a:extLst>
              </a:tr>
              <a:tr h="392741">
                <a:tc>
                  <a:txBody>
                    <a:bodyPr/>
                    <a:lstStyle/>
                    <a:p>
                      <a:r>
                        <a:rPr lang="en-US" dirty="0"/>
                        <a:t>Participants Served</a:t>
                      </a:r>
                    </a:p>
                  </a:txBody>
                  <a:tcPr/>
                </a:tc>
                <a:tc>
                  <a:txBody>
                    <a:bodyPr/>
                    <a:lstStyle/>
                    <a:p>
                      <a:pPr marL="285750" indent="-285750">
                        <a:buFont typeface="Arial" panose="020B0604020202020204" pitchFamily="34" charset="0"/>
                        <a:buChar char="•"/>
                      </a:pPr>
                      <a:r>
                        <a:rPr lang="en-US" dirty="0"/>
                        <a:t>Intake, Onramps, &amp; Enrollment</a:t>
                      </a:r>
                    </a:p>
                  </a:txBody>
                  <a:tcPr/>
                </a:tc>
                <a:tc>
                  <a:txBody>
                    <a:bodyPr/>
                    <a:lstStyle/>
                    <a:p>
                      <a:pPr marL="285750" indent="-285750">
                        <a:buFont typeface="Arial" panose="020B0604020202020204" pitchFamily="34" charset="0"/>
                        <a:buChar char="•"/>
                      </a:pPr>
                      <a:r>
                        <a:rPr lang="en-US" dirty="0"/>
                        <a:t>Base QPR number</a:t>
                      </a:r>
                    </a:p>
                  </a:txBody>
                  <a:tcPr/>
                </a:tc>
                <a:extLst>
                  <a:ext uri="{0D108BD9-81ED-4DB2-BD59-A6C34878D82A}">
                    <a16:rowId xmlns:a16="http://schemas.microsoft.com/office/drawing/2014/main" val="2551698920"/>
                  </a:ext>
                </a:extLst>
              </a:tr>
              <a:tr h="677882">
                <a:tc>
                  <a:txBody>
                    <a:bodyPr/>
                    <a:lstStyle/>
                    <a:p>
                      <a:r>
                        <a:rPr lang="en-US" dirty="0"/>
                        <a:t>Participants Enrolled in Education/Training Programs</a:t>
                      </a: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Training/Education Progress</a:t>
                      </a: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Loss point between receiving services </a:t>
                      </a:r>
                      <a:r>
                        <a:rPr lang="en-US" b="1" dirty="0"/>
                        <a:t>to starting training</a:t>
                      </a:r>
                    </a:p>
                  </a:txBody>
                  <a:tcPr/>
                </a:tc>
                <a:extLst>
                  <a:ext uri="{0D108BD9-81ED-4DB2-BD59-A6C34878D82A}">
                    <a16:rowId xmlns:a16="http://schemas.microsoft.com/office/drawing/2014/main" val="3983678552"/>
                  </a:ext>
                </a:extLst>
              </a:tr>
              <a:tr h="677882">
                <a:tc>
                  <a:txBody>
                    <a:bodyPr/>
                    <a:lstStyle/>
                    <a:p>
                      <a:r>
                        <a:rPr lang="en-US" dirty="0"/>
                        <a:t>Participants who achieved a Measurable Skills Gain</a:t>
                      </a:r>
                    </a:p>
                  </a:txBody>
                  <a:tcPr/>
                </a:tc>
                <a:tc>
                  <a:txBody>
                    <a:bodyPr/>
                    <a:lstStyle/>
                    <a:p>
                      <a:pPr marL="285750" indent="-285750">
                        <a:buFont typeface="Arial" panose="020B0604020202020204" pitchFamily="34" charset="0"/>
                        <a:buChar char="•"/>
                      </a:pPr>
                      <a:r>
                        <a:rPr lang="en-US" dirty="0"/>
                        <a:t>Training/Education Progress</a:t>
                      </a:r>
                    </a:p>
                  </a:txBody>
                  <a:tcPr/>
                </a:tc>
                <a:tc>
                  <a:txBody>
                    <a:bodyPr/>
                    <a:lstStyle/>
                    <a:p>
                      <a:pPr marL="285750" indent="-285750">
                        <a:buFont typeface="Arial" panose="020B0604020202020204" pitchFamily="34" charset="0"/>
                        <a:buChar char="•"/>
                      </a:pPr>
                      <a:r>
                        <a:rPr lang="en-US" dirty="0"/>
                        <a:t>Loss point between starting training </a:t>
                      </a:r>
                      <a:r>
                        <a:rPr lang="en-US" b="1" dirty="0"/>
                        <a:t>to achieving an MSG</a:t>
                      </a:r>
                    </a:p>
                  </a:txBody>
                  <a:tcPr/>
                </a:tc>
                <a:extLst>
                  <a:ext uri="{0D108BD9-81ED-4DB2-BD59-A6C34878D82A}">
                    <a16:rowId xmlns:a16="http://schemas.microsoft.com/office/drawing/2014/main" val="1892490594"/>
                  </a:ext>
                </a:extLst>
              </a:tr>
              <a:tr h="968403">
                <a:tc>
                  <a:txBody>
                    <a:bodyPr/>
                    <a:lstStyle/>
                    <a:p>
                      <a:r>
                        <a:rPr lang="en-US" dirty="0"/>
                        <a:t>Participants who completed education/training activities</a:t>
                      </a:r>
                    </a:p>
                  </a:txBody>
                  <a:tcPr/>
                </a:tc>
                <a:tc>
                  <a:txBody>
                    <a:bodyPr/>
                    <a:lstStyle/>
                    <a:p>
                      <a:pPr marL="285750" indent="-285750">
                        <a:buFont typeface="Arial" panose="020B0604020202020204" pitchFamily="34" charset="0"/>
                        <a:buChar char="•"/>
                      </a:pPr>
                      <a:r>
                        <a:rPr lang="en-US" dirty="0"/>
                        <a:t>Completion &amp; Certification</a:t>
                      </a:r>
                    </a:p>
                  </a:txBody>
                  <a:tcPr/>
                </a:tc>
                <a:tc>
                  <a:txBody>
                    <a:bodyPr/>
                    <a:lstStyle/>
                    <a:p>
                      <a:pPr marL="285750" indent="-285750">
                        <a:buFont typeface="Arial" panose="020B0604020202020204" pitchFamily="34" charset="0"/>
                        <a:buChar char="•"/>
                      </a:pPr>
                      <a:r>
                        <a:rPr lang="en-US" dirty="0"/>
                        <a:t>Loss point between starting training </a:t>
                      </a:r>
                      <a:r>
                        <a:rPr lang="en-US" b="1" dirty="0"/>
                        <a:t>to completing training</a:t>
                      </a:r>
                    </a:p>
                  </a:txBody>
                  <a:tcPr/>
                </a:tc>
                <a:extLst>
                  <a:ext uri="{0D108BD9-81ED-4DB2-BD59-A6C34878D82A}">
                    <a16:rowId xmlns:a16="http://schemas.microsoft.com/office/drawing/2014/main" val="490976507"/>
                  </a:ext>
                </a:extLst>
              </a:tr>
            </a:tbl>
          </a:graphicData>
        </a:graphic>
      </p:graphicFrame>
      <p:grpSp>
        <p:nvGrpSpPr>
          <p:cNvPr id="6170" name="Group 241">
            <a:extLst>
              <a:ext uri="{C183D7F6-B498-43B3-948B-1728B52AA6E4}">
                <adec:decorative xmlns:adec="http://schemas.microsoft.com/office/drawing/2017/decorative" val="1"/>
              </a:ext>
            </a:extLst>
          </p:cNvPr>
          <p:cNvGrpSpPr>
            <a:grpSpLocks noChangeAspect="1"/>
          </p:cNvGrpSpPr>
          <p:nvPr/>
        </p:nvGrpSpPr>
        <p:grpSpPr bwMode="auto">
          <a:xfrm>
            <a:off x="6350" y="1588"/>
            <a:ext cx="228600" cy="228600"/>
            <a:chOff x="0" y="0"/>
            <a:chExt cx="10626" cy="10626"/>
          </a:xfrm>
        </p:grpSpPr>
      </p:grpSp>
      <p:grpSp>
        <p:nvGrpSpPr>
          <p:cNvPr id="6173" name="Group 247">
            <a:extLst>
              <a:ext uri="{C183D7F6-B498-43B3-948B-1728B52AA6E4}">
                <adec:decorative xmlns:adec="http://schemas.microsoft.com/office/drawing/2017/decorative" val="1"/>
              </a:ext>
            </a:extLst>
          </p:cNvPr>
          <p:cNvGrpSpPr>
            <a:grpSpLocks noChangeAspect="1"/>
          </p:cNvGrpSpPr>
          <p:nvPr/>
        </p:nvGrpSpPr>
        <p:grpSpPr bwMode="auto">
          <a:xfrm>
            <a:off x="9525" y="254000"/>
            <a:ext cx="228600" cy="228600"/>
            <a:chOff x="0" y="0"/>
            <a:chExt cx="10626" cy="10626"/>
          </a:xfrm>
        </p:grpSpPr>
      </p:grpSp>
      <p:grpSp>
        <p:nvGrpSpPr>
          <p:cNvPr id="6179" name="Group 6">
            <a:extLst>
              <a:ext uri="{C183D7F6-B498-43B3-948B-1728B52AA6E4}">
                <adec:decorative xmlns:adec="http://schemas.microsoft.com/office/drawing/2017/decorative" val="1"/>
              </a:ext>
            </a:extLst>
          </p:cNvPr>
          <p:cNvGrpSpPr>
            <a:grpSpLocks noChangeAspect="1"/>
          </p:cNvGrpSpPr>
          <p:nvPr/>
        </p:nvGrpSpPr>
        <p:grpSpPr bwMode="auto">
          <a:xfrm>
            <a:off x="6350" y="1588"/>
            <a:ext cx="228600" cy="228600"/>
            <a:chOff x="0" y="0"/>
            <a:chExt cx="10626" cy="10626"/>
          </a:xfrm>
        </p:grpSpPr>
      </p:grpSp>
      <p:grpSp>
        <p:nvGrpSpPr>
          <p:cNvPr id="6176" name="Group 1969017838">
            <a:extLst>
              <a:ext uri="{C183D7F6-B498-43B3-948B-1728B52AA6E4}">
                <adec:decorative xmlns:adec="http://schemas.microsoft.com/office/drawing/2017/decorative" val="1"/>
              </a:ext>
            </a:extLst>
          </p:cNvPr>
          <p:cNvGrpSpPr>
            <a:grpSpLocks noChangeAspect="1"/>
          </p:cNvGrpSpPr>
          <p:nvPr/>
        </p:nvGrpSpPr>
        <p:grpSpPr bwMode="auto">
          <a:xfrm>
            <a:off x="-9525" y="779463"/>
            <a:ext cx="228600" cy="228600"/>
            <a:chOff x="0" y="0"/>
            <a:chExt cx="10626" cy="10626"/>
          </a:xfrm>
        </p:grpSpPr>
      </p:grpSp>
      <p:grpSp>
        <p:nvGrpSpPr>
          <p:cNvPr id="6182" name="Group 3">
            <a:extLst>
              <a:ext uri="{C183D7F6-B498-43B3-948B-1728B52AA6E4}">
                <adec:decorative xmlns:adec="http://schemas.microsoft.com/office/drawing/2017/decorative" val="1"/>
              </a:ext>
            </a:extLst>
          </p:cNvPr>
          <p:cNvGrpSpPr>
            <a:grpSpLocks noChangeAspect="1"/>
          </p:cNvGrpSpPr>
          <p:nvPr/>
        </p:nvGrpSpPr>
        <p:grpSpPr bwMode="auto">
          <a:xfrm>
            <a:off x="0" y="263525"/>
            <a:ext cx="228600" cy="228600"/>
            <a:chOff x="0" y="0"/>
            <a:chExt cx="10626" cy="10626"/>
          </a:xfrm>
        </p:grpSpPr>
      </p:grpSp>
    </p:spTree>
    <p:extLst>
      <p:ext uri="{BB962C8B-B14F-4D97-AF65-F5344CB8AC3E}">
        <p14:creationId xmlns:p14="http://schemas.microsoft.com/office/powerpoint/2010/main" val="25727504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51277" y="695325"/>
            <a:ext cx="10653003" cy="1083329"/>
          </a:xfrm>
        </p:spPr>
        <p:txBody>
          <a:bodyPr/>
          <a:lstStyle/>
          <a:p>
            <a:r>
              <a:rPr lang="en-US" dirty="0"/>
              <a:t>ALIGNING PSL PHASES WITH OUTCOME MEASURES CONT.</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55</a:t>
            </a:fld>
            <a:endParaRPr lang="en-US"/>
          </a:p>
        </p:txBody>
      </p:sp>
      <p:grpSp>
        <p:nvGrpSpPr>
          <p:cNvPr id="57" name="Group 56">
            <a:extLst>
              <a:ext uri="{FF2B5EF4-FFF2-40B4-BE49-F238E27FC236}">
                <a16:creationId xmlns:a16="http://schemas.microsoft.com/office/drawing/2014/main" id="{2E459527-0FCC-3D13-238B-FD92C072E8BB}"/>
              </a:ext>
              <a:ext uri="{C183D7F6-B498-43B3-948B-1728B52AA6E4}">
                <adec:decorative xmlns:adec="http://schemas.microsoft.com/office/drawing/2017/decorative" val="1"/>
              </a:ext>
            </a:extLst>
          </p:cNvPr>
          <p:cNvGrpSpPr>
            <a:grpSpLocks noChangeAspect="1"/>
          </p:cNvGrpSpPr>
          <p:nvPr/>
        </p:nvGrpSpPr>
        <p:grpSpPr>
          <a:xfrm>
            <a:off x="8816811" y="2678805"/>
            <a:ext cx="228600" cy="228600"/>
            <a:chOff x="0" y="0"/>
            <a:chExt cx="1062681" cy="1062681"/>
          </a:xfrm>
          <a:solidFill>
            <a:schemeClr val="accent1"/>
          </a:solidFill>
        </p:grpSpPr>
        <p:sp>
          <p:nvSpPr>
            <p:cNvPr id="58" name="Oval 57">
              <a:extLst>
                <a:ext uri="{FF2B5EF4-FFF2-40B4-BE49-F238E27FC236}">
                  <a16:creationId xmlns:a16="http://schemas.microsoft.com/office/drawing/2014/main" id="{6A3B7700-C9BC-026E-F71B-6741130ABED4}"/>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59" name="Graphic 10" descr="Group of people with solid fill">
              <a:extLst>
                <a:ext uri="{FF2B5EF4-FFF2-40B4-BE49-F238E27FC236}">
                  <a16:creationId xmlns:a16="http://schemas.microsoft.com/office/drawing/2014/main" id="{FB1E960A-8DDE-25F7-9CB1-DDAD16814F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075" y="80712"/>
              <a:ext cx="834080" cy="834080"/>
            </a:xfrm>
            <a:prstGeom prst="rect">
              <a:avLst/>
            </a:prstGeom>
          </p:spPr>
        </p:pic>
      </p:grpSp>
      <p:grpSp>
        <p:nvGrpSpPr>
          <p:cNvPr id="60" name="Group 59">
            <a:extLst>
              <a:ext uri="{FF2B5EF4-FFF2-40B4-BE49-F238E27FC236}">
                <a16:creationId xmlns:a16="http://schemas.microsoft.com/office/drawing/2014/main" id="{DD71A5A3-D40B-48E4-88D3-357544CE0DB6}"/>
              </a:ext>
              <a:ext uri="{C183D7F6-B498-43B3-948B-1728B52AA6E4}">
                <adec:decorative xmlns:adec="http://schemas.microsoft.com/office/drawing/2017/decorative" val="1"/>
              </a:ext>
            </a:extLst>
          </p:cNvPr>
          <p:cNvGrpSpPr>
            <a:grpSpLocks noChangeAspect="1"/>
          </p:cNvGrpSpPr>
          <p:nvPr/>
        </p:nvGrpSpPr>
        <p:grpSpPr>
          <a:xfrm>
            <a:off x="10246256" y="5757804"/>
            <a:ext cx="228600" cy="228600"/>
            <a:chOff x="0" y="0"/>
            <a:chExt cx="1062681" cy="1062681"/>
          </a:xfrm>
          <a:solidFill>
            <a:srgbClr val="602467"/>
          </a:solidFill>
        </p:grpSpPr>
        <p:sp>
          <p:nvSpPr>
            <p:cNvPr id="61" name="Oval 60">
              <a:extLst>
                <a:ext uri="{FF2B5EF4-FFF2-40B4-BE49-F238E27FC236}">
                  <a16:creationId xmlns:a16="http://schemas.microsoft.com/office/drawing/2014/main" id="{8C66AB24-71F5-EFB8-8D8B-153D6F2881A7}"/>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62" name="Graphic 12" descr="Document with solid fill">
              <a:extLst>
                <a:ext uri="{FF2B5EF4-FFF2-40B4-BE49-F238E27FC236}">
                  <a16:creationId xmlns:a16="http://schemas.microsoft.com/office/drawing/2014/main" id="{64CAB6AF-7B65-50E6-DCFE-06B753900B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1596" y="161596"/>
              <a:ext cx="739488" cy="739488"/>
            </a:xfrm>
            <a:prstGeom prst="rect">
              <a:avLst/>
            </a:prstGeom>
          </p:spPr>
        </p:pic>
      </p:grpSp>
      <p:grpSp>
        <p:nvGrpSpPr>
          <p:cNvPr id="63" name="Group 62">
            <a:extLst>
              <a:ext uri="{FF2B5EF4-FFF2-40B4-BE49-F238E27FC236}">
                <a16:creationId xmlns:a16="http://schemas.microsoft.com/office/drawing/2014/main" id="{B512F66E-C82B-A812-5329-4A8352C80845}"/>
              </a:ext>
              <a:ext uri="{C183D7F6-B498-43B3-948B-1728B52AA6E4}">
                <adec:decorative xmlns:adec="http://schemas.microsoft.com/office/drawing/2017/decorative" val="1"/>
              </a:ext>
            </a:extLst>
          </p:cNvPr>
          <p:cNvGrpSpPr>
            <a:grpSpLocks noChangeAspect="1"/>
          </p:cNvGrpSpPr>
          <p:nvPr/>
        </p:nvGrpSpPr>
        <p:grpSpPr>
          <a:xfrm>
            <a:off x="8207675" y="2095500"/>
            <a:ext cx="228600" cy="228600"/>
            <a:chOff x="0" y="0"/>
            <a:chExt cx="1062681" cy="1062681"/>
          </a:xfrm>
          <a:solidFill>
            <a:schemeClr val="accent1"/>
          </a:solidFill>
        </p:grpSpPr>
        <p:sp>
          <p:nvSpPr>
            <p:cNvPr id="64" name="Oval 63">
              <a:extLst>
                <a:ext uri="{FF2B5EF4-FFF2-40B4-BE49-F238E27FC236}">
                  <a16:creationId xmlns:a16="http://schemas.microsoft.com/office/drawing/2014/main" id="{7C46D4AF-15FC-2992-9DBD-2435B87A15EC}"/>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65" name="Graphic 10" descr="Group of people with solid fill">
              <a:extLst>
                <a:ext uri="{FF2B5EF4-FFF2-40B4-BE49-F238E27FC236}">
                  <a16:creationId xmlns:a16="http://schemas.microsoft.com/office/drawing/2014/main" id="{EFC9A5F3-6B5C-F394-B7E9-CC9C65F165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075" y="80712"/>
              <a:ext cx="834080" cy="834080"/>
            </a:xfrm>
            <a:prstGeom prst="rect">
              <a:avLst/>
            </a:prstGeom>
          </p:spPr>
        </p:pic>
      </p:grpSp>
      <p:grpSp>
        <p:nvGrpSpPr>
          <p:cNvPr id="66" name="Group 65">
            <a:extLst>
              <a:ext uri="{FF2B5EF4-FFF2-40B4-BE49-F238E27FC236}">
                <a16:creationId xmlns:a16="http://schemas.microsoft.com/office/drawing/2014/main" id="{FF486AD3-BB90-A30D-B6F1-C1DEE12675E6}"/>
              </a:ext>
              <a:ext uri="{C183D7F6-B498-43B3-948B-1728B52AA6E4}">
                <adec:decorative xmlns:adec="http://schemas.microsoft.com/office/drawing/2017/decorative" val="1"/>
              </a:ext>
            </a:extLst>
          </p:cNvPr>
          <p:cNvGrpSpPr>
            <a:grpSpLocks noChangeAspect="1"/>
          </p:cNvGrpSpPr>
          <p:nvPr/>
        </p:nvGrpSpPr>
        <p:grpSpPr>
          <a:xfrm>
            <a:off x="9168798" y="5872046"/>
            <a:ext cx="228600" cy="228600"/>
            <a:chOff x="0" y="0"/>
            <a:chExt cx="1062681" cy="1062681"/>
          </a:xfrm>
          <a:solidFill>
            <a:schemeClr val="accent3"/>
          </a:solidFill>
        </p:grpSpPr>
        <p:sp>
          <p:nvSpPr>
            <p:cNvPr id="67" name="Oval 66">
              <a:extLst>
                <a:ext uri="{FF2B5EF4-FFF2-40B4-BE49-F238E27FC236}">
                  <a16:creationId xmlns:a16="http://schemas.microsoft.com/office/drawing/2014/main" id="{21BC13D7-311F-50A3-860D-7DF3C5B79588}"/>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68" name="Graphic 14" descr="Business Growth with solid fill">
              <a:extLst>
                <a:ext uri="{FF2B5EF4-FFF2-40B4-BE49-F238E27FC236}">
                  <a16:creationId xmlns:a16="http://schemas.microsoft.com/office/drawing/2014/main" id="{16377B92-BD49-16EB-4BCE-9AECF235B42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6755" y="74140"/>
              <a:ext cx="914400" cy="914400"/>
            </a:xfrm>
            <a:prstGeom prst="rect">
              <a:avLst/>
            </a:prstGeom>
          </p:spPr>
        </p:pic>
      </p:grpSp>
      <p:grpSp>
        <p:nvGrpSpPr>
          <p:cNvPr id="94" name="Group 93">
            <a:extLst>
              <a:ext uri="{FF2B5EF4-FFF2-40B4-BE49-F238E27FC236}">
                <a16:creationId xmlns:a16="http://schemas.microsoft.com/office/drawing/2014/main" id="{253E7DD1-6931-7E8D-3F8B-8FDA89F17DD1}"/>
              </a:ext>
              <a:ext uri="{C183D7F6-B498-43B3-948B-1728B52AA6E4}">
                <adec:decorative xmlns:adec="http://schemas.microsoft.com/office/drawing/2017/decorative" val="1"/>
              </a:ext>
            </a:extLst>
          </p:cNvPr>
          <p:cNvGrpSpPr>
            <a:grpSpLocks noChangeAspect="1"/>
          </p:cNvGrpSpPr>
          <p:nvPr/>
        </p:nvGrpSpPr>
        <p:grpSpPr>
          <a:xfrm>
            <a:off x="8513036" y="2761291"/>
            <a:ext cx="228600" cy="228600"/>
            <a:chOff x="0" y="0"/>
            <a:chExt cx="1062681" cy="1062681"/>
          </a:xfrm>
          <a:solidFill>
            <a:srgbClr val="602467"/>
          </a:solidFill>
        </p:grpSpPr>
        <p:sp>
          <p:nvSpPr>
            <p:cNvPr id="95" name="Oval 94">
              <a:extLst>
                <a:ext uri="{FF2B5EF4-FFF2-40B4-BE49-F238E27FC236}">
                  <a16:creationId xmlns:a16="http://schemas.microsoft.com/office/drawing/2014/main" id="{12AC452E-89CC-0014-88A1-D68AA3EA14BF}"/>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96" name="Graphic 12" descr="Document with solid fill">
              <a:extLst>
                <a:ext uri="{FF2B5EF4-FFF2-40B4-BE49-F238E27FC236}">
                  <a16:creationId xmlns:a16="http://schemas.microsoft.com/office/drawing/2014/main" id="{6A01F557-89D7-F3DA-B94E-858C62A43B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1596" y="161596"/>
              <a:ext cx="739488" cy="739488"/>
            </a:xfrm>
            <a:prstGeom prst="rect">
              <a:avLst/>
            </a:prstGeom>
          </p:spPr>
        </p:pic>
      </p:grpSp>
      <p:graphicFrame>
        <p:nvGraphicFramePr>
          <p:cNvPr id="99" name="Content Placeholder 98">
            <a:extLst>
              <a:ext uri="{FF2B5EF4-FFF2-40B4-BE49-F238E27FC236}">
                <a16:creationId xmlns:a16="http://schemas.microsoft.com/office/drawing/2014/main" id="{19378DC8-5BAE-C6B3-B762-30D66BCD171F}"/>
              </a:ext>
            </a:extLst>
          </p:cNvPr>
          <p:cNvGraphicFramePr>
            <a:graphicFrameLocks noGrp="1"/>
          </p:cNvGraphicFramePr>
          <p:nvPr>
            <p:ph idx="1"/>
            <p:extLst>
              <p:ext uri="{D42A27DB-BD31-4B8C-83A1-F6EECF244321}">
                <p14:modId xmlns:p14="http://schemas.microsoft.com/office/powerpoint/2010/main" val="179527878"/>
              </p:ext>
            </p:extLst>
          </p:nvPr>
        </p:nvGraphicFramePr>
        <p:xfrm>
          <a:off x="593061" y="1953417"/>
          <a:ext cx="10996428" cy="4250368"/>
        </p:xfrm>
        <a:graphic>
          <a:graphicData uri="http://schemas.openxmlformats.org/drawingml/2006/table">
            <a:tbl>
              <a:tblPr firstRow="1" bandRow="1">
                <a:tableStyleId>{5C22544A-7EE6-4342-B048-85BDC9FD1C3A}</a:tableStyleId>
              </a:tblPr>
              <a:tblGrid>
                <a:gridCol w="3665476">
                  <a:extLst>
                    <a:ext uri="{9D8B030D-6E8A-4147-A177-3AD203B41FA5}">
                      <a16:colId xmlns:a16="http://schemas.microsoft.com/office/drawing/2014/main" val="3473362144"/>
                    </a:ext>
                  </a:extLst>
                </a:gridCol>
                <a:gridCol w="3665476">
                  <a:extLst>
                    <a:ext uri="{9D8B030D-6E8A-4147-A177-3AD203B41FA5}">
                      <a16:colId xmlns:a16="http://schemas.microsoft.com/office/drawing/2014/main" val="1761380118"/>
                    </a:ext>
                  </a:extLst>
                </a:gridCol>
                <a:gridCol w="3665476">
                  <a:extLst>
                    <a:ext uri="{9D8B030D-6E8A-4147-A177-3AD203B41FA5}">
                      <a16:colId xmlns:a16="http://schemas.microsoft.com/office/drawing/2014/main" val="3225951951"/>
                    </a:ext>
                  </a:extLst>
                </a:gridCol>
              </a:tblGrid>
              <a:tr h="646795">
                <a:tc>
                  <a:txBody>
                    <a:bodyPr/>
                    <a:lstStyle/>
                    <a:p>
                      <a:r>
                        <a:rPr lang="en-US" dirty="0"/>
                        <a:t>QPR Performance Outcome</a:t>
                      </a:r>
                    </a:p>
                  </a:txBody>
                  <a:tcPr/>
                </a:tc>
                <a:tc>
                  <a:txBody>
                    <a:bodyPr/>
                    <a:lstStyle/>
                    <a:p>
                      <a:r>
                        <a:rPr lang="en-US" dirty="0"/>
                        <a:t>Participant Support Lifecycle Phase</a:t>
                      </a:r>
                    </a:p>
                  </a:txBody>
                  <a:tcPr/>
                </a:tc>
                <a:tc>
                  <a:txBody>
                    <a:bodyPr/>
                    <a:lstStyle/>
                    <a:p>
                      <a:r>
                        <a:rPr lang="en-US" dirty="0"/>
                        <a:t>What it Can Tell You</a:t>
                      </a:r>
                    </a:p>
                  </a:txBody>
                  <a:tcPr/>
                </a:tc>
                <a:extLst>
                  <a:ext uri="{0D108BD9-81ED-4DB2-BD59-A6C34878D82A}">
                    <a16:rowId xmlns:a16="http://schemas.microsoft.com/office/drawing/2014/main" val="3160117006"/>
                  </a:ext>
                </a:extLst>
              </a:tr>
              <a:tr h="923993">
                <a:tc>
                  <a:txBody>
                    <a:bodyPr/>
                    <a:lstStyle/>
                    <a:p>
                      <a:r>
                        <a:rPr lang="en-US" dirty="0"/>
                        <a:t>Participants who completed education/training activities AND received a credential</a:t>
                      </a:r>
                    </a:p>
                  </a:txBody>
                  <a:tcPr/>
                </a:tc>
                <a:tc>
                  <a:txBody>
                    <a:bodyPr/>
                    <a:lstStyle/>
                    <a:p>
                      <a:pPr marL="285750" indent="-285750">
                        <a:buFont typeface="Arial" panose="020B0604020202020204" pitchFamily="34" charset="0"/>
                        <a:buChar char="•"/>
                      </a:pPr>
                      <a:r>
                        <a:rPr lang="en-US" dirty="0"/>
                        <a:t>Completion &amp; Certification</a:t>
                      </a:r>
                    </a:p>
                  </a:txBody>
                  <a:tcPr/>
                </a:tc>
                <a:tc>
                  <a:txBody>
                    <a:bodyPr/>
                    <a:lstStyle/>
                    <a:p>
                      <a:pPr marL="285750" indent="-285750">
                        <a:buFont typeface="Arial" panose="020B0604020202020204" pitchFamily="34" charset="0"/>
                        <a:buChar char="•"/>
                      </a:pPr>
                      <a:r>
                        <a:rPr lang="en-US" dirty="0"/>
                        <a:t>Loss point between completing training </a:t>
                      </a:r>
                      <a:r>
                        <a:rPr lang="en-US" b="1" dirty="0"/>
                        <a:t>to receiving a credential</a:t>
                      </a:r>
                    </a:p>
                  </a:txBody>
                  <a:tcPr/>
                </a:tc>
                <a:extLst>
                  <a:ext uri="{0D108BD9-81ED-4DB2-BD59-A6C34878D82A}">
                    <a16:rowId xmlns:a16="http://schemas.microsoft.com/office/drawing/2014/main" val="3965325215"/>
                  </a:ext>
                </a:extLst>
              </a:tr>
              <a:tr h="1478389">
                <a:tc>
                  <a:txBody>
                    <a:bodyPr/>
                    <a:lstStyle/>
                    <a:p>
                      <a:r>
                        <a:rPr lang="en-US" dirty="0"/>
                        <a:t>Participants who completed education/training activities AND entered employed or advanced into a new position</a:t>
                      </a:r>
                    </a:p>
                  </a:txBody>
                  <a:tcPr/>
                </a:tc>
                <a:tc>
                  <a:txBody>
                    <a:bodyPr/>
                    <a:lstStyle/>
                    <a:p>
                      <a:pPr marL="285750" indent="-285750">
                        <a:buFont typeface="Arial" panose="020B0604020202020204" pitchFamily="34" charset="0"/>
                        <a:buChar char="•"/>
                      </a:pPr>
                      <a:r>
                        <a:rPr lang="en-US" dirty="0"/>
                        <a:t>Placement</a:t>
                      </a:r>
                    </a:p>
                  </a:txBody>
                  <a:tcPr/>
                </a:tc>
                <a:tc>
                  <a:txBody>
                    <a:bodyPr/>
                    <a:lstStyle/>
                    <a:p>
                      <a:pPr marL="285750" indent="-285750">
                        <a:buFont typeface="Arial" panose="020B0604020202020204" pitchFamily="34" charset="0"/>
                        <a:buChar char="•"/>
                      </a:pPr>
                      <a:r>
                        <a:rPr lang="en-US" dirty="0"/>
                        <a:t>Loss point between completing a program and entering employment or advancing into a new position (look at both together)</a:t>
                      </a:r>
                    </a:p>
                  </a:txBody>
                  <a:tcPr/>
                </a:tc>
                <a:extLst>
                  <a:ext uri="{0D108BD9-81ED-4DB2-BD59-A6C34878D82A}">
                    <a16:rowId xmlns:a16="http://schemas.microsoft.com/office/drawing/2014/main" val="1380487246"/>
                  </a:ext>
                </a:extLst>
              </a:tr>
              <a:tr h="1201191">
                <a:tc>
                  <a:txBody>
                    <a:bodyPr/>
                    <a:lstStyle/>
                    <a:p>
                      <a:r>
                        <a:rPr lang="en-US" dirty="0"/>
                        <a: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Job retention information is being phased out of the PIRL for H-1B grants.</a:t>
                      </a:r>
                    </a:p>
                  </a:txBody>
                  <a:tcPr/>
                </a:tc>
                <a:tc>
                  <a:txBody>
                    <a:bodyPr/>
                    <a:lstStyle/>
                    <a:p>
                      <a:pPr marL="285750" indent="-285750">
                        <a:buFont typeface="Arial" panose="020B0604020202020204" pitchFamily="34" charset="0"/>
                        <a:buChar char="•"/>
                      </a:pPr>
                      <a:r>
                        <a:rPr lang="en-US" dirty="0"/>
                        <a:t>On the Job Retention</a:t>
                      </a:r>
                    </a:p>
                  </a:txBody>
                  <a:tcPr/>
                </a:tc>
                <a:tc>
                  <a:txBody>
                    <a:bodyPr/>
                    <a:lstStyle/>
                    <a:p>
                      <a:pPr marL="285750" indent="-285750">
                        <a:buFont typeface="Arial" panose="020B0604020202020204" pitchFamily="34" charset="0"/>
                        <a:buChar char="•"/>
                      </a:pPr>
                      <a:r>
                        <a:rPr lang="en-US" dirty="0"/>
                        <a:t>Use to determine how well your program prepares participants and is meeting the needs of employers </a:t>
                      </a:r>
                    </a:p>
                  </a:txBody>
                  <a:tcPr/>
                </a:tc>
                <a:extLst>
                  <a:ext uri="{0D108BD9-81ED-4DB2-BD59-A6C34878D82A}">
                    <a16:rowId xmlns:a16="http://schemas.microsoft.com/office/drawing/2014/main" val="2883936507"/>
                  </a:ext>
                </a:extLst>
              </a:tr>
            </a:tbl>
          </a:graphicData>
        </a:graphic>
      </p:graphicFrame>
      <p:grpSp>
        <p:nvGrpSpPr>
          <p:cNvPr id="6170" name="Group 241">
            <a:extLst>
              <a:ext uri="{C183D7F6-B498-43B3-948B-1728B52AA6E4}">
                <adec:decorative xmlns:adec="http://schemas.microsoft.com/office/drawing/2017/decorative" val="1"/>
              </a:ext>
            </a:extLst>
          </p:cNvPr>
          <p:cNvGrpSpPr>
            <a:grpSpLocks noChangeAspect="1"/>
          </p:cNvGrpSpPr>
          <p:nvPr/>
        </p:nvGrpSpPr>
        <p:grpSpPr bwMode="auto">
          <a:xfrm>
            <a:off x="6350" y="1588"/>
            <a:ext cx="228600" cy="228600"/>
            <a:chOff x="0" y="0"/>
            <a:chExt cx="10626" cy="10626"/>
          </a:xfrm>
        </p:grpSpPr>
      </p:grpSp>
      <p:grpSp>
        <p:nvGrpSpPr>
          <p:cNvPr id="6173" name="Group 247">
            <a:extLst>
              <a:ext uri="{C183D7F6-B498-43B3-948B-1728B52AA6E4}">
                <adec:decorative xmlns:adec="http://schemas.microsoft.com/office/drawing/2017/decorative" val="1"/>
              </a:ext>
            </a:extLst>
          </p:cNvPr>
          <p:cNvGrpSpPr>
            <a:grpSpLocks noChangeAspect="1"/>
          </p:cNvGrpSpPr>
          <p:nvPr/>
        </p:nvGrpSpPr>
        <p:grpSpPr bwMode="auto">
          <a:xfrm>
            <a:off x="9525" y="254000"/>
            <a:ext cx="228600" cy="228600"/>
            <a:chOff x="0" y="0"/>
            <a:chExt cx="10626" cy="10626"/>
          </a:xfrm>
        </p:grpSpPr>
      </p:grpSp>
      <p:grpSp>
        <p:nvGrpSpPr>
          <p:cNvPr id="6179" name="Group 6">
            <a:extLst>
              <a:ext uri="{C183D7F6-B498-43B3-948B-1728B52AA6E4}">
                <adec:decorative xmlns:adec="http://schemas.microsoft.com/office/drawing/2017/decorative" val="1"/>
              </a:ext>
            </a:extLst>
          </p:cNvPr>
          <p:cNvGrpSpPr>
            <a:grpSpLocks noChangeAspect="1"/>
          </p:cNvGrpSpPr>
          <p:nvPr/>
        </p:nvGrpSpPr>
        <p:grpSpPr bwMode="auto">
          <a:xfrm>
            <a:off x="6350" y="1588"/>
            <a:ext cx="228600" cy="228600"/>
            <a:chOff x="0" y="0"/>
            <a:chExt cx="10626" cy="10626"/>
          </a:xfrm>
        </p:grpSpPr>
      </p:grpSp>
      <p:grpSp>
        <p:nvGrpSpPr>
          <p:cNvPr id="6176" name="Group 1969017838">
            <a:extLst>
              <a:ext uri="{C183D7F6-B498-43B3-948B-1728B52AA6E4}">
                <adec:decorative xmlns:adec="http://schemas.microsoft.com/office/drawing/2017/decorative" val="1"/>
              </a:ext>
            </a:extLst>
          </p:cNvPr>
          <p:cNvGrpSpPr>
            <a:grpSpLocks noChangeAspect="1"/>
          </p:cNvGrpSpPr>
          <p:nvPr/>
        </p:nvGrpSpPr>
        <p:grpSpPr bwMode="auto">
          <a:xfrm>
            <a:off x="-9525" y="779463"/>
            <a:ext cx="228600" cy="228600"/>
            <a:chOff x="0" y="0"/>
            <a:chExt cx="10626" cy="10626"/>
          </a:xfrm>
        </p:grpSpPr>
      </p:grpSp>
      <p:grpSp>
        <p:nvGrpSpPr>
          <p:cNvPr id="6182" name="Group 3">
            <a:extLst>
              <a:ext uri="{C183D7F6-B498-43B3-948B-1728B52AA6E4}">
                <adec:decorative xmlns:adec="http://schemas.microsoft.com/office/drawing/2017/decorative" val="1"/>
              </a:ext>
            </a:extLst>
          </p:cNvPr>
          <p:cNvGrpSpPr>
            <a:grpSpLocks noChangeAspect="1"/>
          </p:cNvGrpSpPr>
          <p:nvPr/>
        </p:nvGrpSpPr>
        <p:grpSpPr bwMode="auto">
          <a:xfrm>
            <a:off x="0" y="263525"/>
            <a:ext cx="228600" cy="228600"/>
            <a:chOff x="0" y="0"/>
            <a:chExt cx="10626" cy="10626"/>
          </a:xfrm>
        </p:grpSpPr>
      </p:grpSp>
    </p:spTree>
    <p:extLst>
      <p:ext uri="{BB962C8B-B14F-4D97-AF65-F5344CB8AC3E}">
        <p14:creationId xmlns:p14="http://schemas.microsoft.com/office/powerpoint/2010/main" val="6470304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0466BFE-0AD9-D217-2C20-0B5B11569231}"/>
              </a:ext>
            </a:extLst>
          </p:cNvPr>
          <p:cNvSpPr>
            <a:spLocks noGrp="1"/>
          </p:cNvSpPr>
          <p:nvPr>
            <p:ph type="title"/>
          </p:nvPr>
        </p:nvSpPr>
        <p:spPr/>
        <p:txBody>
          <a:bodyPr/>
          <a:lstStyle/>
          <a:p>
            <a:r>
              <a:rPr lang="en-US" dirty="0"/>
              <a:t>the Participant’s Journey</a:t>
            </a:r>
          </a:p>
        </p:txBody>
      </p:sp>
      <p:sp>
        <p:nvSpPr>
          <p:cNvPr id="6" name="Text Placeholder 5">
            <a:extLst>
              <a:ext uri="{FF2B5EF4-FFF2-40B4-BE49-F238E27FC236}">
                <a16:creationId xmlns:a16="http://schemas.microsoft.com/office/drawing/2014/main" id="{A8D7707C-0A9A-A6A5-31C9-DB8F1994AA09}"/>
              </a:ext>
            </a:extLst>
          </p:cNvPr>
          <p:cNvSpPr>
            <a:spLocks noGrp="1"/>
          </p:cNvSpPr>
          <p:nvPr>
            <p:ph sz="half" idx="1"/>
          </p:nvPr>
        </p:nvSpPr>
        <p:spPr>
          <a:xfrm>
            <a:off x="774924" y="1946300"/>
            <a:ext cx="6884405" cy="4224225"/>
          </a:xfrm>
        </p:spPr>
        <p:txBody>
          <a:bodyPr>
            <a:normAutofit fontScale="92500" lnSpcReduction="10000"/>
          </a:bodyPr>
          <a:lstStyle/>
          <a:p>
            <a:r>
              <a:rPr lang="en-US" sz="2800" dirty="0"/>
              <a:t>Time sequence of all possible major participant activities that you report to DOL:</a:t>
            </a:r>
          </a:p>
          <a:p>
            <a:pPr lvl="1">
              <a:lnSpc>
                <a:spcPct val="100000"/>
              </a:lnSpc>
            </a:pPr>
            <a:r>
              <a:rPr lang="en-US" sz="2800" dirty="0"/>
              <a:t>Becoming a grant participant </a:t>
            </a:r>
          </a:p>
          <a:p>
            <a:pPr lvl="2">
              <a:lnSpc>
                <a:spcPct val="100000"/>
              </a:lnSpc>
            </a:pPr>
            <a:r>
              <a:rPr lang="en-US" sz="2400" dirty="0"/>
              <a:t>Receiving services</a:t>
            </a:r>
          </a:p>
          <a:p>
            <a:pPr lvl="2"/>
            <a:r>
              <a:rPr lang="en-US" sz="2400" dirty="0"/>
              <a:t>Training activities</a:t>
            </a:r>
          </a:p>
          <a:p>
            <a:pPr lvl="1">
              <a:lnSpc>
                <a:spcPct val="100000"/>
              </a:lnSpc>
            </a:pPr>
            <a:r>
              <a:rPr lang="en-US" sz="2800" dirty="0"/>
              <a:t>Earning credentials</a:t>
            </a:r>
          </a:p>
          <a:p>
            <a:pPr lvl="1">
              <a:lnSpc>
                <a:spcPct val="100000"/>
              </a:lnSpc>
            </a:pPr>
            <a:r>
              <a:rPr lang="en-US" sz="2800" dirty="0"/>
              <a:t>Completing a training program</a:t>
            </a:r>
          </a:p>
          <a:p>
            <a:pPr lvl="1">
              <a:lnSpc>
                <a:spcPct val="100000"/>
              </a:lnSpc>
            </a:pPr>
            <a:r>
              <a:rPr lang="en-US" sz="2800" dirty="0"/>
              <a:t>Entering employment or advancing to a new position of employment</a:t>
            </a:r>
          </a:p>
        </p:txBody>
      </p:sp>
      <p:pic>
        <p:nvPicPr>
          <p:cNvPr id="11" name="Content Placeholder 4">
            <a:extLst>
              <a:ext uri="{FF2B5EF4-FFF2-40B4-BE49-F238E27FC236}">
                <a16:creationId xmlns:a16="http://schemas.microsoft.com/office/drawing/2014/main" id="{C5B900B1-8C79-EFCF-A03F-7A6B2363268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8469347">
            <a:off x="6770077" y="2248910"/>
            <a:ext cx="3676051" cy="3719091"/>
          </a:xfrm>
          <a:prstGeom prst="rect">
            <a:avLst/>
          </a:prstGeom>
        </p:spPr>
      </p:pic>
      <p:sp>
        <p:nvSpPr>
          <p:cNvPr id="12" name="Text Placeholder 5">
            <a:extLst>
              <a:ext uri="{FF2B5EF4-FFF2-40B4-BE49-F238E27FC236}">
                <a16:creationId xmlns:a16="http://schemas.microsoft.com/office/drawing/2014/main" id="{31457697-1DBB-3FA3-D75F-CC837A48D1EF}"/>
              </a:ext>
            </a:extLst>
          </p:cNvPr>
          <p:cNvSpPr txBox="1">
            <a:spLocks/>
          </p:cNvSpPr>
          <p:nvPr/>
        </p:nvSpPr>
        <p:spPr>
          <a:xfrm rot="19529826">
            <a:off x="7484936" y="2850207"/>
            <a:ext cx="2012570" cy="671931"/>
          </a:xfrm>
          <a:prstGeom prst="rect">
            <a:avLst/>
          </a:prstGeom>
        </p:spPr>
        <p:txBody>
          <a:bodyPr/>
          <a:lstStyle>
            <a:lvl1pPr marL="228600" indent="-228600" algn="l" defTabSz="914400" rtl="0" eaLnBrk="1" latinLnBrk="0" hangingPunct="1">
              <a:lnSpc>
                <a:spcPct val="90000"/>
              </a:lnSpc>
              <a:spcBef>
                <a:spcPts val="1000"/>
              </a:spcBef>
              <a:buFontTx/>
              <a:buBlip>
                <a:blip r:embed="rId6"/>
              </a:buBlip>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000" b="0" i="0" u="none" strike="noStrike" kern="1200" cap="none" spc="0" normalizeH="0" baseline="0" noProof="0" dirty="0">
                <a:ln>
                  <a:noFill/>
                </a:ln>
                <a:solidFill>
                  <a:srgbClr val="242021"/>
                </a:solidFill>
                <a:effectLst/>
                <a:uLnTx/>
                <a:uFillTx/>
                <a:latin typeface="Roboto"/>
                <a:ea typeface="+mn-ea"/>
                <a:cs typeface="+mn-cs"/>
              </a:rPr>
              <a:t>Exiting the grant program</a:t>
            </a:r>
          </a:p>
        </p:txBody>
      </p:sp>
      <p:sp>
        <p:nvSpPr>
          <p:cNvPr id="13" name="Slide Number Placeholder 4">
            <a:extLst>
              <a:ext uri="{FF2B5EF4-FFF2-40B4-BE49-F238E27FC236}">
                <a16:creationId xmlns:a16="http://schemas.microsoft.com/office/drawing/2014/main" id="{3AEEE519-5248-EC93-E25E-5A6B21703E10}"/>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t>56</a:t>
            </a:fld>
            <a:endParaRPr lang="en-US" dirty="0"/>
          </a:p>
        </p:txBody>
      </p:sp>
    </p:spTree>
    <p:custDataLst>
      <p:tags r:id="rId1"/>
    </p:custDataLst>
    <p:extLst>
      <p:ext uri="{BB962C8B-B14F-4D97-AF65-F5344CB8AC3E}">
        <p14:creationId xmlns:p14="http://schemas.microsoft.com/office/powerpoint/2010/main" val="39022845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a:xfrm>
            <a:off x="774923" y="687475"/>
            <a:ext cx="10653003" cy="1083329"/>
          </a:xfrm>
        </p:spPr>
        <p:txBody>
          <a:bodyPr anchor="b">
            <a:normAutofit/>
          </a:bodyPr>
          <a:lstStyle/>
          <a:p>
            <a:r>
              <a:rPr lang="en-US"/>
              <a:t>Questions?</a:t>
            </a:r>
            <a:endParaRPr lang="en-US" dirty="0"/>
          </a:p>
        </p:txBody>
      </p:sp>
      <p:pic>
        <p:nvPicPr>
          <p:cNvPr id="3" name="Picture 2" descr="3D black question marks with one yellow question mark">
            <a:extLst>
              <a:ext uri="{FF2B5EF4-FFF2-40B4-BE49-F238E27FC236}">
                <a16:creationId xmlns:a16="http://schemas.microsoft.com/office/drawing/2014/main" id="{E9E22064-529B-6193-C117-A9A8BB6FD875}"/>
              </a:ext>
            </a:extLst>
          </p:cNvPr>
          <p:cNvPicPr>
            <a:picLocks noChangeAspect="1"/>
          </p:cNvPicPr>
          <p:nvPr/>
        </p:nvPicPr>
        <p:blipFill>
          <a:blip r:embed="rId2">
            <a:extLst>
              <a:ext uri="{28A0092B-C50C-407E-A947-70E740481C1C}">
                <a14:useLocalDpi xmlns:a14="http://schemas.microsoft.com/office/drawing/2010/main" val="0"/>
              </a:ext>
            </a:extLst>
          </a:blip>
          <a:srcRect l="7951"/>
          <a:stretch/>
        </p:blipFill>
        <p:spPr>
          <a:xfrm>
            <a:off x="599768" y="1946302"/>
            <a:ext cx="10962579" cy="4224225"/>
          </a:xfrm>
          <a:prstGeom prst="rect">
            <a:avLst/>
          </a:prstGeom>
          <a:noFill/>
        </p:spPr>
      </p:pic>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57</a:t>
            </a:fld>
            <a:endParaRPr lang="en-US"/>
          </a:p>
        </p:txBody>
      </p:sp>
    </p:spTree>
    <p:extLst>
      <p:ext uri="{BB962C8B-B14F-4D97-AF65-F5344CB8AC3E}">
        <p14:creationId xmlns:p14="http://schemas.microsoft.com/office/powerpoint/2010/main" val="6596912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71638B-9DE5-1144-802C-C25BF1EC5FB3}"/>
              </a:ext>
            </a:extLst>
          </p:cNvPr>
          <p:cNvSpPr>
            <a:spLocks noGrp="1"/>
          </p:cNvSpPr>
          <p:nvPr>
            <p:ph type="title"/>
          </p:nvPr>
        </p:nvSpPr>
        <p:spPr/>
        <p:txBody>
          <a:bodyPr>
            <a:normAutofit/>
          </a:bodyPr>
          <a:lstStyle/>
          <a:p>
            <a:r>
              <a:rPr lang="en-US" sz="3500" dirty="0"/>
              <a:t>Resources</a:t>
            </a:r>
            <a:endParaRPr lang="en-US" sz="3500" dirty="0">
              <a:solidFill>
                <a:srgbClr val="F3F4F4"/>
              </a:solidFill>
            </a:endParaRPr>
          </a:p>
        </p:txBody>
      </p:sp>
      <p:sp>
        <p:nvSpPr>
          <p:cNvPr id="5" name="Content Placeholder 4">
            <a:extLst>
              <a:ext uri="{FF2B5EF4-FFF2-40B4-BE49-F238E27FC236}">
                <a16:creationId xmlns:a16="http://schemas.microsoft.com/office/drawing/2014/main" id="{1DDC5CB1-5F33-B3FF-5F0C-E6B863F8AA39}"/>
              </a:ext>
            </a:extLst>
          </p:cNvPr>
          <p:cNvSpPr>
            <a:spLocks noGrp="1"/>
          </p:cNvSpPr>
          <p:nvPr>
            <p:ph sz="half" idx="1"/>
          </p:nvPr>
        </p:nvSpPr>
        <p:spPr>
          <a:xfrm>
            <a:off x="621792" y="1379509"/>
            <a:ext cx="5398009" cy="4861271"/>
          </a:xfrm>
        </p:spPr>
        <p:txBody>
          <a:bodyPr numCol="1">
            <a:normAutofit/>
          </a:body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242021"/>
                </a:solidFill>
                <a:effectLst/>
                <a:uLnTx/>
                <a:uFillTx/>
                <a:latin typeface="Roboto"/>
                <a:ea typeface="+mn-ea"/>
                <a:cs typeface="+mn-cs"/>
              </a:rPr>
              <a:t>H-1B Grants Performance Reporting and WIPS Guidance Handbook</a:t>
            </a: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lang="en-US" dirty="0">
                <a:solidFill>
                  <a:schemeClr val="accent2"/>
                </a:solidFill>
                <a:latin typeface="Roboto"/>
                <a:hlinkClick r:id="rId3">
                  <a:extLst>
                    <a:ext uri="{A12FA001-AC4F-418D-AE19-62706E023703}">
                      <ahyp:hlinkClr xmlns:ahyp="http://schemas.microsoft.com/office/drawing/2018/hyperlinkcolor" val="tx"/>
                    </a:ext>
                  </a:extLst>
                </a:hlinkClick>
              </a:rPr>
              <a:t>Nursing Expansion Track 1 Grants PDF File</a:t>
            </a:r>
            <a:endParaRPr lang="en-US" dirty="0">
              <a:solidFill>
                <a:schemeClr val="accent2"/>
              </a:solidFill>
              <a:latin typeface="Roboto"/>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i="0" u="none" strike="noStrike" kern="1200" cap="none" spc="0" normalizeH="0" baseline="0" noProof="0" dirty="0">
                <a:ln>
                  <a:noFill/>
                </a:ln>
                <a:solidFill>
                  <a:schemeClr val="tx2"/>
                </a:solidFill>
                <a:effectLst/>
                <a:uLnTx/>
                <a:uFillTx/>
                <a:latin typeface="Roboto"/>
                <a:ea typeface="+mn-ea"/>
                <a:cs typeface="+mn-cs"/>
                <a:hlinkClick r:id="rId4">
                  <a:extLst>
                    <a:ext uri="{A12FA001-AC4F-418D-AE19-62706E023703}">
                      <ahyp:hlinkClr xmlns:ahyp="http://schemas.microsoft.com/office/drawing/2018/hyperlinkcolor" val="tx"/>
                    </a:ext>
                  </a:extLst>
                </a:hlinkClick>
              </a:rPr>
              <a:t>Nursing Expansion – ETA and H-1B Reporting Guidance</a:t>
            </a:r>
            <a:endParaRPr kumimoji="0" lang="en-US" b="0" i="0" u="none" strike="noStrike" kern="1200" cap="none" spc="0" normalizeH="0" baseline="0" noProof="0" dirty="0">
              <a:ln>
                <a:noFill/>
              </a:ln>
              <a:solidFill>
                <a:srgbClr val="242021"/>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5">
                  <a:extLst>
                    <a:ext uri="{A12FA001-AC4F-418D-AE19-62706E023703}">
                      <ahyp:hlinkClr xmlns:ahyp="http://schemas.microsoft.com/office/drawing/2018/hyperlinkcolor" val="tx"/>
                    </a:ext>
                  </a:extLst>
                </a:hlinkClick>
              </a:rPr>
              <a:t>H-1B 2021 PIRL v 1.1 Excel File</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solidFill>
                  <a:schemeClr val="tx2"/>
                </a:solidFill>
                <a:latin typeface="Roboto"/>
                <a:hlinkClick r:id="rId6">
                  <a:extLst>
                    <a:ext uri="{A12FA001-AC4F-418D-AE19-62706E023703}">
                      <ahyp:hlinkClr xmlns:ahyp="http://schemas.microsoft.com/office/drawing/2018/hyperlinkcolor" val="tx"/>
                    </a:ext>
                  </a:extLst>
                </a:hlinkClick>
              </a:rPr>
              <a:t>Nursing Expansion – Data Collection &amp; Tracking TA Resources</a:t>
            </a:r>
            <a:endParaRPr kumimoji="0" lang="en-US" i="0" u="none" strike="noStrike" kern="1200" cap="none" spc="0" normalizeH="0" baseline="0" noProof="0" dirty="0">
              <a:ln>
                <a:noFill/>
              </a:ln>
              <a:solidFill>
                <a:schemeClr val="tx2"/>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7">
                  <a:extLst>
                    <a:ext uri="{A12FA001-AC4F-418D-AE19-62706E023703}">
                      <ahyp:hlinkClr xmlns:ahyp="http://schemas.microsoft.com/office/drawing/2018/hyperlinkcolor" val="tx"/>
                    </a:ext>
                  </a:extLst>
                </a:hlinkClick>
              </a:rPr>
              <a:t>Sample Case Management Excel file</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solidFill>
                  <a:schemeClr val="tx2"/>
                </a:solidFill>
                <a:latin typeface="Roboto"/>
                <a:hlinkClick r:id="rId8">
                  <a:extLst>
                    <a:ext uri="{A12FA001-AC4F-418D-AE19-62706E023703}">
                      <ahyp:hlinkClr xmlns:ahyp="http://schemas.microsoft.com/office/drawing/2018/hyperlinkcolor" val="tx"/>
                    </a:ext>
                  </a:extLst>
                </a:hlinkClick>
              </a:rPr>
              <a:t>Nursing Expansion – Data Reporting TA Resources</a:t>
            </a:r>
            <a:endParaRPr kumimoji="0" lang="en-US" i="0" u="none" strike="noStrike" kern="1200" cap="none" spc="0" normalizeH="0" baseline="0" noProof="0" dirty="0">
              <a:ln>
                <a:noFill/>
              </a:ln>
              <a:solidFill>
                <a:schemeClr val="tx2"/>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9">
                  <a:extLst>
                    <a:ext uri="{A12FA001-AC4F-418D-AE19-62706E023703}">
                      <ahyp:hlinkClr xmlns:ahyp="http://schemas.microsoft.com/office/drawing/2018/hyperlinkcolor" val="tx"/>
                    </a:ext>
                  </a:extLst>
                </a:hlinkClick>
              </a:rPr>
              <a:t>H-1B WIPS Tip Sheet</a:t>
            </a:r>
            <a:endParaRPr lang="en-US" dirty="0">
              <a:solidFill>
                <a:schemeClr val="accent2"/>
              </a:solidFill>
              <a:latin typeface="Roboto"/>
            </a:endParaRPr>
          </a:p>
          <a:p>
            <a:pPr marL="228600" marR="0" lvl="2" indent="0" algn="l" defTabSz="914400" rtl="0" eaLnBrk="1" fontAlgn="auto" latinLnBrk="0" hangingPunct="1">
              <a:lnSpc>
                <a:spcPct val="100000"/>
              </a:lnSpc>
              <a:spcBef>
                <a:spcPts val="0"/>
              </a:spcBef>
              <a:spcAft>
                <a:spcPts val="1200"/>
              </a:spcAft>
              <a:buClr>
                <a:srgbClr val="000099"/>
              </a:buClr>
              <a:buSzPct val="70000"/>
              <a:buNone/>
              <a:tabLst/>
              <a:defRPr/>
            </a:pPr>
            <a:endParaRPr kumimoji="0" lang="en-US" b="0" i="0" u="sng" strike="noStrike" kern="1200" cap="none" spc="0" normalizeH="0" baseline="0" noProof="0" dirty="0">
              <a:ln>
                <a:noFill/>
              </a:ln>
              <a:solidFill>
                <a:srgbClr val="000099"/>
              </a:solidFill>
              <a:effectLst/>
              <a:uLnTx/>
              <a:uFillTx/>
              <a:latin typeface="Roboto"/>
              <a:ea typeface="+mn-ea"/>
              <a:cs typeface="+mn-cs"/>
            </a:endParaRPr>
          </a:p>
        </p:txBody>
      </p:sp>
      <p:sp>
        <p:nvSpPr>
          <p:cNvPr id="6" name="Content Placeholder 5">
            <a:extLst>
              <a:ext uri="{FF2B5EF4-FFF2-40B4-BE49-F238E27FC236}">
                <a16:creationId xmlns:a16="http://schemas.microsoft.com/office/drawing/2014/main" id="{F0DAD781-8BE4-C621-DB29-63F87E0CBC26}"/>
              </a:ext>
            </a:extLst>
          </p:cNvPr>
          <p:cNvSpPr>
            <a:spLocks noGrp="1"/>
          </p:cNvSpPr>
          <p:nvPr>
            <p:ph sz="half" idx="2"/>
          </p:nvPr>
        </p:nvSpPr>
        <p:spPr>
          <a:xfrm>
            <a:off x="6172200" y="1379509"/>
            <a:ext cx="5181600" cy="5012147"/>
          </a:xfrm>
        </p:spPr>
        <p:txBody>
          <a:bodyPr/>
          <a:lstStyle/>
          <a:p>
            <a:pPr marL="228600" indent="-228600" defTabSz="914400">
              <a:spcBef>
                <a:spcPts val="1000"/>
              </a:spcBef>
              <a:spcAft>
                <a:spcPts val="0"/>
              </a:spcAft>
              <a:buClrTx/>
              <a:buSzTx/>
              <a:buFont typeface="Arial" panose="020B0604020202020204" pitchFamily="34" charset="0"/>
              <a:buChar char="•"/>
              <a:defRPr/>
            </a:pPr>
            <a:r>
              <a:rPr lang="en-US" i="0" dirty="0">
                <a:solidFill>
                  <a:schemeClr val="tx2"/>
                </a:solidFill>
                <a:effectLst/>
                <a:highlight>
                  <a:srgbClr val="FFFFFF"/>
                </a:highlight>
                <a:latin typeface="Roboto" panose="02000000000000000000" pitchFamily="2" charset="0"/>
                <a:ea typeface="Roboto" panose="02000000000000000000" pitchFamily="2" charset="0"/>
                <a:cs typeface="Roboto" panose="02000000000000000000" pitchFamily="2" charset="0"/>
                <a:hlinkClick r:id="rId10">
                  <a:extLst>
                    <a:ext uri="{A12FA001-AC4F-418D-AE19-62706E023703}">
                      <ahyp:hlinkClr xmlns:ahyp="http://schemas.microsoft.com/office/drawing/2018/hyperlinkcolor" val="tx"/>
                    </a:ext>
                  </a:extLst>
                </a:hlinkClick>
              </a:rPr>
              <a:t>Nursing Expansion - Performance Reporting Orientation Series</a:t>
            </a:r>
            <a:endParaRPr lang="en-US" i="0" dirty="0">
              <a:solidFill>
                <a:schemeClr val="tx2"/>
              </a:solidFill>
              <a:effectLst/>
              <a:highlight>
                <a:srgbClr val="FFFFFF"/>
              </a:highlight>
              <a:latin typeface="Roboto" panose="02000000000000000000" pitchFamily="2" charset="0"/>
              <a:ea typeface="Roboto" panose="02000000000000000000" pitchFamily="2" charset="0"/>
              <a:cs typeface="Roboto" panose="02000000000000000000" pitchFamily="2" charset="0"/>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lang="en-US" dirty="0">
                <a:solidFill>
                  <a:schemeClr val="accent2"/>
                </a:solidFill>
                <a:latin typeface="Roboto"/>
                <a:hlinkClick r:id="rId11">
                  <a:extLst>
                    <a:ext uri="{A12FA001-AC4F-418D-AE19-62706E023703}">
                      <ahyp:hlinkClr xmlns:ahyp="http://schemas.microsoft.com/office/drawing/2018/hyperlinkcolor" val="tx"/>
                    </a:ext>
                  </a:extLst>
                </a:hlinkClick>
              </a:rPr>
              <a:t>Performance Reporting Orientation 101</a:t>
            </a:r>
            <a:endParaRPr lang="en-US" dirty="0">
              <a:solidFill>
                <a:schemeClr val="accent2"/>
              </a:solidFill>
              <a:latin typeface="Roboto"/>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12">
                  <a:extLst>
                    <a:ext uri="{A12FA001-AC4F-418D-AE19-62706E023703}">
                      <ahyp:hlinkClr xmlns:ahyp="http://schemas.microsoft.com/office/drawing/2018/hyperlinkcolor" val="tx"/>
                    </a:ext>
                  </a:extLst>
                </a:hlinkClick>
              </a:rPr>
              <a:t>Performance Reporting Orientation 201</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lang="en-US" dirty="0">
                <a:solidFill>
                  <a:schemeClr val="accent2"/>
                </a:solidFill>
                <a:latin typeface="Roboto"/>
                <a:hlinkClick r:id="rId13">
                  <a:extLst>
                    <a:ext uri="{A12FA001-AC4F-418D-AE19-62706E023703}">
                      <ahyp:hlinkClr xmlns:ahyp="http://schemas.microsoft.com/office/drawing/2018/hyperlinkcolor" val="tx"/>
                    </a:ext>
                  </a:extLst>
                </a:hlinkClick>
              </a:rPr>
              <a:t>Performance Reporting Orientation 202 – Track 1</a:t>
            </a:r>
            <a:endParaRPr lang="en-US" dirty="0">
              <a:solidFill>
                <a:schemeClr val="accent2"/>
              </a:solidFill>
              <a:latin typeface="Roboto"/>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14">
                  <a:extLst>
                    <a:ext uri="{A12FA001-AC4F-418D-AE19-62706E023703}">
                      <ahyp:hlinkClr xmlns:ahyp="http://schemas.microsoft.com/office/drawing/2018/hyperlinkcolor" val="tx"/>
                    </a:ext>
                  </a:extLst>
                </a:hlinkClick>
              </a:rPr>
              <a:t>Performance Reporting Orientation 301</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2"/>
                </a:solidFill>
                <a:effectLst/>
                <a:uLnTx/>
                <a:uFillTx/>
                <a:latin typeface="Roboto"/>
                <a:ea typeface="+mn-ea"/>
                <a:cs typeface="+mn-cs"/>
                <a:hlinkClick r:id="rId15">
                  <a:extLst>
                    <a:ext uri="{A12FA001-AC4F-418D-AE19-62706E023703}">
                      <ahyp:hlinkClr xmlns:ahyp="http://schemas.microsoft.com/office/drawing/2018/hyperlinkcolor" val="tx"/>
                    </a:ext>
                  </a:extLst>
                </a:hlinkClick>
              </a:rPr>
              <a:t>Case Management and Intake</a:t>
            </a:r>
            <a:endParaRPr kumimoji="0" lang="en-US" b="0" i="0" u="none" strike="noStrike" kern="1200" cap="none" spc="0" normalizeH="0" baseline="0" noProof="0" dirty="0">
              <a:ln>
                <a:noFill/>
              </a:ln>
              <a:solidFill>
                <a:schemeClr val="tx2"/>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16">
                  <a:extLst>
                    <a:ext uri="{A12FA001-AC4F-418D-AE19-62706E023703}">
                      <ahyp:hlinkClr xmlns:ahyp="http://schemas.microsoft.com/office/drawing/2018/hyperlinkcolor" val="tx"/>
                    </a:ext>
                  </a:extLst>
                </a:hlinkClick>
              </a:rPr>
              <a:t>Slide deck</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lvl="2">
              <a:lnSpc>
                <a:spcPct val="100000"/>
              </a:lnSpc>
              <a:spcBef>
                <a:spcPts val="0"/>
              </a:spcBef>
              <a:spcAft>
                <a:spcPts val="0"/>
              </a:spcAft>
              <a:buClr>
                <a:srgbClr val="000099"/>
              </a:buClr>
              <a:buFont typeface="Wingdings 3" panose="05040102010807070707" pitchFamily="18" charset="2"/>
              <a:buChar char=""/>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17">
                  <a:extLst>
                    <a:ext uri="{A12FA001-AC4F-418D-AE19-62706E023703}">
                      <ahyp:hlinkClr xmlns:ahyp="http://schemas.microsoft.com/office/drawing/2018/hyperlinkcolor" val="tx"/>
                    </a:ext>
                  </a:extLst>
                </a:hlinkClick>
              </a:rPr>
              <a:t>Recording</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lvl="2">
              <a:lnSpc>
                <a:spcPct val="100000"/>
              </a:lnSpc>
              <a:spcBef>
                <a:spcPts val="0"/>
              </a:spcBef>
              <a:spcAft>
                <a:spcPts val="0"/>
              </a:spcAft>
              <a:buClr>
                <a:srgbClr val="000099"/>
              </a:buClr>
              <a:buFont typeface="Wingdings 3" panose="05040102010807070707" pitchFamily="18" charset="2"/>
              <a:buChar char=""/>
              <a:defRPr/>
            </a:pPr>
            <a:r>
              <a:rPr lang="en-US" dirty="0">
                <a:solidFill>
                  <a:schemeClr val="accent2"/>
                </a:solidFill>
                <a:latin typeface="Roboto"/>
                <a:hlinkClick r:id="rId18">
                  <a:extLst>
                    <a:ext uri="{A12FA001-AC4F-418D-AE19-62706E023703}">
                      <ahyp:hlinkClr xmlns:ahyp="http://schemas.microsoft.com/office/drawing/2018/hyperlinkcolor" val="tx"/>
                    </a:ext>
                  </a:extLst>
                </a:hlinkClick>
              </a:rPr>
              <a:t>Data Collection and Tracking Toolkit</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2"/>
                </a:solidFill>
                <a:effectLst/>
                <a:uLnTx/>
                <a:uFillTx/>
                <a:latin typeface="Roboto"/>
                <a:ea typeface="+mn-ea"/>
                <a:cs typeface="+mn-cs"/>
                <a:hlinkClick r:id="rId19">
                  <a:extLst>
                    <a:ext uri="{A12FA001-AC4F-418D-AE19-62706E023703}">
                      <ahyp:hlinkClr xmlns:ahyp="http://schemas.microsoft.com/office/drawing/2018/hyperlinkcolor" val="tx"/>
                    </a:ext>
                  </a:extLst>
                </a:hlinkClick>
              </a:rPr>
              <a:t>Lessons Learned: Using Excel to Manage Data and Track Participants</a:t>
            </a:r>
            <a:endParaRPr kumimoji="0" lang="en-US" b="0" i="0" u="none" strike="noStrike" kern="1200" cap="none" spc="0" normalizeH="0" baseline="0" noProof="0" dirty="0">
              <a:ln>
                <a:noFill/>
              </a:ln>
              <a:solidFill>
                <a:schemeClr val="tx2"/>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20">
                  <a:extLst>
                    <a:ext uri="{A12FA001-AC4F-418D-AE19-62706E023703}">
                      <ahyp:hlinkClr xmlns:ahyp="http://schemas.microsoft.com/office/drawing/2018/hyperlinkcolor" val="tx"/>
                    </a:ext>
                  </a:extLst>
                </a:hlinkClick>
              </a:rPr>
              <a:t>Slide deck</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lvl="2">
              <a:lnSpc>
                <a:spcPct val="100000"/>
              </a:lnSpc>
              <a:spcBef>
                <a:spcPts val="0"/>
              </a:spcBef>
              <a:spcAft>
                <a:spcPts val="0"/>
              </a:spcAft>
              <a:buClr>
                <a:srgbClr val="000099"/>
              </a:buClr>
              <a:buFont typeface="Wingdings 3" panose="05040102010807070707" pitchFamily="18" charset="2"/>
              <a:buChar char=""/>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21">
                  <a:extLst>
                    <a:ext uri="{A12FA001-AC4F-418D-AE19-62706E023703}">
                      <ahyp:hlinkClr xmlns:ahyp="http://schemas.microsoft.com/office/drawing/2018/hyperlinkcolor" val="tx"/>
                    </a:ext>
                  </a:extLst>
                </a:hlinkClick>
              </a:rPr>
              <a:t>Recording</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lvl="2">
              <a:lnSpc>
                <a:spcPct val="100000"/>
              </a:lnSpc>
              <a:spcBef>
                <a:spcPts val="0"/>
              </a:spcBef>
              <a:spcAft>
                <a:spcPts val="0"/>
              </a:spcAft>
              <a:buClr>
                <a:srgbClr val="000099"/>
              </a:buClr>
              <a:buFont typeface="Wingdings 3" panose="05040102010807070707" pitchFamily="18" charset="2"/>
              <a:buChar char=""/>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22">
                  <a:extLst>
                    <a:ext uri="{A12FA001-AC4F-418D-AE19-62706E023703}">
                      <ahyp:hlinkClr xmlns:ahyp="http://schemas.microsoft.com/office/drawing/2018/hyperlinkcolor" val="tx"/>
                    </a:ext>
                  </a:extLst>
                </a:hlinkClick>
              </a:rPr>
              <a:t>Tip Sheet</a:t>
            </a:r>
            <a:endParaRPr lang="en-US" dirty="0">
              <a:solidFill>
                <a:schemeClr val="accent2"/>
              </a:solidFill>
              <a:latin typeface="Roboto"/>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accent1"/>
                </a:solidFill>
                <a:effectLst/>
                <a:uLnTx/>
                <a:uFillTx/>
                <a:latin typeface="Roboto"/>
                <a:ea typeface="+mn-ea"/>
                <a:cs typeface="+mn-cs"/>
                <a:hlinkClick r:id="rId23">
                  <a:extLst>
                    <a:ext uri="{A12FA001-AC4F-418D-AE19-62706E023703}">
                      <ahyp:hlinkClr xmlns:ahyp="http://schemas.microsoft.com/office/drawing/2018/hyperlinkcolor" val="tx"/>
                    </a:ext>
                  </a:extLst>
                </a:hlinkClick>
              </a:rPr>
              <a:t>ETA Grantee Handbook</a:t>
            </a:r>
            <a:endParaRPr kumimoji="0" lang="en-US" b="0" i="0" u="none" strike="noStrike" kern="1200" cap="none" spc="0" normalizeH="0" baseline="0" noProof="0" dirty="0">
              <a:ln>
                <a:noFill/>
              </a:ln>
              <a:solidFill>
                <a:schemeClr val="accent1"/>
              </a:solidFill>
              <a:effectLst/>
              <a:uLnTx/>
              <a:uFillTx/>
              <a:latin typeface="Roboto"/>
              <a:ea typeface="+mn-ea"/>
              <a:cs typeface="+mn-cs"/>
            </a:endParaRPr>
          </a:p>
          <a:p>
            <a:pPr marL="228600" lvl="2" indent="0">
              <a:lnSpc>
                <a:spcPct val="100000"/>
              </a:lnSpc>
              <a:spcBef>
                <a:spcPts val="0"/>
              </a:spcBef>
              <a:spcAft>
                <a:spcPts val="0"/>
              </a:spcAft>
              <a:buClr>
                <a:srgbClr val="000099"/>
              </a:buClr>
              <a:buNone/>
              <a:defRPr/>
            </a:pPr>
            <a:endParaRPr kumimoji="0" lang="en-US" i="0" u="sng" strike="noStrike" kern="1200" cap="none" spc="0" normalizeH="0" baseline="0" noProof="0" dirty="0">
              <a:ln>
                <a:noFill/>
              </a:ln>
              <a:solidFill>
                <a:schemeClr val="accent2"/>
              </a:solidFill>
              <a:effectLst/>
              <a:uLnTx/>
              <a:uFillTx/>
              <a:latin typeface="Roboto"/>
              <a:ea typeface="+mn-ea"/>
              <a:cs typeface="+mn-cs"/>
            </a:endParaRPr>
          </a:p>
        </p:txBody>
      </p:sp>
      <p:sp>
        <p:nvSpPr>
          <p:cNvPr id="2" name="Slide Number Placeholder 1">
            <a:extLst>
              <a:ext uri="{FF2B5EF4-FFF2-40B4-BE49-F238E27FC236}">
                <a16:creationId xmlns:a16="http://schemas.microsoft.com/office/drawing/2014/main" id="{3BCFD43B-9109-82D6-26DC-710DF1425A7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800" b="0" i="0" u="none" strike="noStrike" kern="1200" cap="none" spc="0" normalizeH="0" baseline="0" noProof="0" dirty="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6405951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D5D91E3-2DC4-4238-88A9-D94E40F1C95F}"/>
              </a:ext>
            </a:extLst>
          </p:cNvPr>
          <p:cNvSpPr>
            <a:spLocks noGrp="1"/>
          </p:cNvSpPr>
          <p:nvPr>
            <p:ph type="title"/>
          </p:nvPr>
        </p:nvSpPr>
        <p:spPr/>
        <p:txBody>
          <a:bodyPr/>
          <a:lstStyle/>
          <a:p>
            <a:r>
              <a:rPr lang="en-US" dirty="0"/>
              <a:t>Contact Us for reporting assistance!</a:t>
            </a:r>
          </a:p>
        </p:txBody>
      </p:sp>
      <p:sp>
        <p:nvSpPr>
          <p:cNvPr id="10" name="Content Placeholder 1">
            <a:extLst>
              <a:ext uri="{FF2B5EF4-FFF2-40B4-BE49-F238E27FC236}">
                <a16:creationId xmlns:a16="http://schemas.microsoft.com/office/drawing/2014/main" id="{17D072C1-DEAC-401F-96BB-20ED24BFE632}"/>
              </a:ext>
            </a:extLst>
          </p:cNvPr>
          <p:cNvSpPr>
            <a:spLocks noGrp="1"/>
          </p:cNvSpPr>
          <p:nvPr>
            <p:ph idx="1"/>
          </p:nvPr>
        </p:nvSpPr>
        <p:spPr>
          <a:xfrm>
            <a:off x="4644842" y="2816508"/>
            <a:ext cx="5755793" cy="1622314"/>
          </a:xfrm>
        </p:spPr>
        <p:txBody>
          <a:bodyPr>
            <a:normAutofit/>
          </a:bodyPr>
          <a:lstStyle/>
          <a:p>
            <a:pPr lvl="0"/>
            <a:r>
              <a:rPr lang="en-US" sz="3600" dirty="0">
                <a:solidFill>
                  <a:schemeClr val="accent2"/>
                </a:solidFill>
                <a:hlinkClick r:id="rId2">
                  <a:extLst>
                    <a:ext uri="{A12FA001-AC4F-418D-AE19-62706E023703}">
                      <ahyp:hlinkClr xmlns:ahyp="http://schemas.microsoft.com/office/drawing/2018/hyperlinkcolor" val="tx"/>
                    </a:ext>
                  </a:extLst>
                </a:hlinkClick>
              </a:rPr>
              <a:t>NursingExpansion@dol.gov</a:t>
            </a:r>
            <a:endParaRPr lang="en-US" sz="3600" dirty="0">
              <a:solidFill>
                <a:schemeClr val="accent2"/>
              </a:solidFill>
            </a:endParaRPr>
          </a:p>
        </p:txBody>
      </p:sp>
      <p:sp>
        <p:nvSpPr>
          <p:cNvPr id="3" name="TextBox 2">
            <a:extLst>
              <a:ext uri="{FF2B5EF4-FFF2-40B4-BE49-F238E27FC236}">
                <a16:creationId xmlns:a16="http://schemas.microsoft.com/office/drawing/2014/main" id="{91E4CE07-94AE-6C3D-13DB-4C87B1AA7266}"/>
              </a:ext>
            </a:extLst>
          </p:cNvPr>
          <p:cNvSpPr txBox="1"/>
          <p:nvPr/>
        </p:nvSpPr>
        <p:spPr>
          <a:xfrm>
            <a:off x="4644842" y="3977157"/>
            <a:ext cx="6094268" cy="461665"/>
          </a:xfrm>
          <a:prstGeom prst="rect">
            <a:avLst/>
          </a:prstGeom>
          <a:noFill/>
        </p:spPr>
        <p:txBody>
          <a:bodyPr wrap="square">
            <a:spAutoFit/>
          </a:bodyPr>
          <a:lstStyle/>
          <a:p>
            <a:r>
              <a:rPr lang="en-US" sz="2400" b="1" dirty="0">
                <a:solidFill>
                  <a:srgbClr val="17406D"/>
                </a:solidFill>
              </a:rPr>
              <a:t>Important:  </a:t>
            </a:r>
            <a:r>
              <a:rPr lang="en-US" sz="2400" dirty="0">
                <a:solidFill>
                  <a:srgbClr val="17406D"/>
                </a:solidFill>
              </a:rPr>
              <a:t>Don’t forget to copy your FPO!</a:t>
            </a:r>
          </a:p>
        </p:txBody>
      </p:sp>
      <p:sp>
        <p:nvSpPr>
          <p:cNvPr id="8" name="Slide Number Placeholder 7">
            <a:extLst>
              <a:ext uri="{FF2B5EF4-FFF2-40B4-BE49-F238E27FC236}">
                <a16:creationId xmlns:a16="http://schemas.microsoft.com/office/drawing/2014/main" id="{9AFA894D-391C-4A69-AFCD-CCE20A773079}"/>
              </a:ext>
            </a:extLst>
          </p:cNvPr>
          <p:cNvSpPr>
            <a:spLocks noGrp="1"/>
          </p:cNvSpPr>
          <p:nvPr>
            <p:ph type="sldNum" sz="quarter" idx="12"/>
          </p:nvPr>
        </p:nvSpPr>
        <p:spPr/>
        <p:txBody>
          <a:bodyPr/>
          <a:lstStyle/>
          <a:p>
            <a:fld id="{DE8DE8A0-70C5-4585-9A3C-B3A9E7B8F8E9}" type="slidenum">
              <a:rPr lang="en-US" smtClean="0"/>
              <a:t>59</a:t>
            </a:fld>
            <a:endParaRPr lang="en-US"/>
          </a:p>
        </p:txBody>
      </p:sp>
    </p:spTree>
    <p:extLst>
      <p:ext uri="{BB962C8B-B14F-4D97-AF65-F5344CB8AC3E}">
        <p14:creationId xmlns:p14="http://schemas.microsoft.com/office/powerpoint/2010/main" val="41469130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
            <a:extLst>
              <a:ext uri="{FF2B5EF4-FFF2-40B4-BE49-F238E27FC236}">
                <a16:creationId xmlns:a16="http://schemas.microsoft.com/office/drawing/2014/main" id="{1DDEE7F3-F37E-EEC9-239A-12B64298D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dirty="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60</a:t>
            </a:fld>
            <a:endParaRPr lang="en-US"/>
          </a:p>
        </p:txBody>
      </p:sp>
    </p:spTree>
    <p:extLst>
      <p:ext uri="{BB962C8B-B14F-4D97-AF65-F5344CB8AC3E}">
        <p14:creationId xmlns:p14="http://schemas.microsoft.com/office/powerpoint/2010/main" val="42570169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Content Slides">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ransi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2.xml><?xml version="1.0" encoding="utf-8"?>
<ds:datastoreItem xmlns:ds="http://schemas.openxmlformats.org/officeDocument/2006/customXml" ds:itemID="{86283585-4BCF-4A97-A911-4E16E3106E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7d036a-daaf-4c7a-b1ac-c05d9d0a180b"/>
    <ds:schemaRef ds:uri="411d0658-67d5-4b95-8147-6ad757439f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18A657-DBEE-47A2-9A86-3E105DEE87A0}">
  <ds:schemaRefs>
    <ds:schemaRef ds:uri="http://purl.org/dc/terms/"/>
    <ds:schemaRef ds:uri="http://purl.org/dc/dcmitype/"/>
    <ds:schemaRef ds:uri="9f7d036a-daaf-4c7a-b1ac-c05d9d0a180b"/>
    <ds:schemaRef ds:uri="http://schemas.microsoft.com/office/2006/metadata/properties"/>
    <ds:schemaRef ds:uri="http://schemas.openxmlformats.org/package/2006/metadata/core-properties"/>
    <ds:schemaRef ds:uri="411d0658-67d5-4b95-8147-6ad757439f0a"/>
    <ds:schemaRef ds:uri="http://purl.org/dc/elements/1.1/"/>
    <ds:schemaRef ds:uri="http://schemas.microsoft.com/office/2006/documentManagement/typ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NE template theme</Template>
  <TotalTime>6941</TotalTime>
  <Words>3120</Words>
  <Application>Microsoft Office PowerPoint</Application>
  <PresentationFormat>Widescreen</PresentationFormat>
  <Paragraphs>639</Paragraphs>
  <Slides>60</Slides>
  <Notes>41</Notes>
  <HiddenSlides>0</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60</vt:i4>
      </vt:variant>
    </vt:vector>
  </HeadingPairs>
  <TitlesOfParts>
    <vt:vector size="78" baseType="lpstr">
      <vt:lpstr>Aptos</vt:lpstr>
      <vt:lpstr>Arial</vt:lpstr>
      <vt:lpstr>Arial Narrow</vt:lpstr>
      <vt:lpstr>Calibri</vt:lpstr>
      <vt:lpstr>Courier New</vt:lpstr>
      <vt:lpstr>Franklin Gothic Book</vt:lpstr>
      <vt:lpstr>Gill Sans MT</vt:lpstr>
      <vt:lpstr>icon-small</vt:lpstr>
      <vt:lpstr>Roboto</vt:lpstr>
      <vt:lpstr>Segoe UI</vt:lpstr>
      <vt:lpstr>Times New Roman</vt:lpstr>
      <vt:lpstr>Webdings</vt:lpstr>
      <vt:lpstr>Wingdings</vt:lpstr>
      <vt:lpstr>Wingdings 2</vt:lpstr>
      <vt:lpstr>Wingdings 3</vt:lpstr>
      <vt:lpstr>NE template theme</vt:lpstr>
      <vt:lpstr>Content Slides</vt:lpstr>
      <vt:lpstr>1_Transition Slides</vt:lpstr>
      <vt:lpstr>USING DATA TO MEASURE SUCCESS AND ACCELERATE PROGRESS (track 1)</vt:lpstr>
      <vt:lpstr>Presenters</vt:lpstr>
      <vt:lpstr>Agenda</vt:lpstr>
      <vt:lpstr>Session objectives</vt:lpstr>
      <vt:lpstr>Guiding Questions</vt:lpstr>
      <vt:lpstr>Participant reporting temperature check</vt:lpstr>
      <vt:lpstr>What word comes to mind when you consider your first experience reporting participant data in WIPS?</vt:lpstr>
      <vt:lpstr>What the data show</vt:lpstr>
      <vt:lpstr>Real-time performance outcome measures Track 1</vt:lpstr>
      <vt:lpstr>Nursing Expansion Participants Race and gender demographics</vt:lpstr>
      <vt:lpstr>Nursing expansion participants education status at participation</vt:lpstr>
      <vt:lpstr>Nursing expansion  other populations served</vt:lpstr>
      <vt:lpstr> Nursing Expansion  Employment Status at Participation</vt:lpstr>
      <vt:lpstr>Track 1 Demographics Quarter Ending 6/30/2024</vt:lpstr>
      <vt:lpstr>Nursing Expansion Total Outcomes</vt:lpstr>
      <vt:lpstr>Participants Served Quarter ending 6/30/2024:  1,089</vt:lpstr>
      <vt:lpstr>Participants Enrolled in Training Quarter ending 6/30/2024: 952</vt:lpstr>
      <vt:lpstr>Completed Training Quarter ending 6/30/2024: 223</vt:lpstr>
      <vt:lpstr>Completion and obtained a credential Quarter ending 6/30/2024:  185</vt:lpstr>
      <vt:lpstr>Entered employment or advanced to new position Quarter ending 6/30/2024: 78 </vt:lpstr>
      <vt:lpstr>Measurable Skills gains</vt:lpstr>
      <vt:lpstr>Data validation as a strategy for success</vt:lpstr>
      <vt:lpstr>Celebrate your successes</vt:lpstr>
      <vt:lpstr>Why is DATA important?</vt:lpstr>
      <vt:lpstr>A DATA-DRIVEN MODEL FOR SUCCESS</vt:lpstr>
      <vt:lpstr>TWO major QUESTIONS YOUR DATA can HELP ANSWER </vt:lpstr>
      <vt:lpstr>Assessing Data accuracy</vt:lpstr>
      <vt:lpstr>Assessing Program effectiveness</vt:lpstr>
      <vt:lpstr>HOW to assess accuracy and effectiveness</vt:lpstr>
      <vt:lpstr>Review and correct:  understand how to interpret outcomes</vt:lpstr>
      <vt:lpstr>Track 1 Real-time Outcomes</vt:lpstr>
      <vt:lpstr>Review and correct: know which data from your data file generate outcomes</vt:lpstr>
      <vt:lpstr>Aggregation rules look like formulas</vt:lpstr>
      <vt:lpstr>Crosswalk of real-time Outcomes and pirl data elements</vt:lpstr>
      <vt:lpstr>WHY data can be “official” but inaccurate</vt:lpstr>
      <vt:lpstr>EXAMPLE   Outcome #6  Total number of participants  who completed education/  job training  program activities  and either  entered unsubsidized employment  or  advanced into a  new position</vt:lpstr>
      <vt:lpstr>What *not* to do if your data seems wrong or causes errors</vt:lpstr>
      <vt:lpstr>Tips for correcting inaccuracies</vt:lpstr>
      <vt:lpstr>Program level:  analyze and adjust</vt:lpstr>
      <vt:lpstr>Track 1 quarterly performance scorecard</vt:lpstr>
      <vt:lpstr>What is the quarterly performance scorecard?</vt:lpstr>
      <vt:lpstr>Quarterly Performance scorecard</vt:lpstr>
      <vt:lpstr>Use the scorecard to evaluate your program</vt:lpstr>
      <vt:lpstr>1. Understand and validate your data</vt:lpstr>
      <vt:lpstr>2. Identify gaps in meeting goals</vt:lpstr>
      <vt:lpstr>3. Break grant targets into quarterly targets</vt:lpstr>
      <vt:lpstr>4. Develop an action plan to achieve results</vt:lpstr>
      <vt:lpstr>5. Discuss grant amendments with your fpo</vt:lpstr>
      <vt:lpstr>6. Establish ongoing reviews for continuous improvement </vt:lpstr>
      <vt:lpstr>Putting it all together</vt:lpstr>
      <vt:lpstr>Scorecard vs. PSL Tool outcome analysis:  what’s the difference? </vt:lpstr>
      <vt:lpstr>USING THE SCORECARD AND PSL TOOLS</vt:lpstr>
      <vt:lpstr>TRACK I</vt:lpstr>
      <vt:lpstr>ALIGNING PSL PHASES WITH OUTCOME MEASURES</vt:lpstr>
      <vt:lpstr>ALIGNING PSL PHASES WITH OUTCOME MEASURES CONT.</vt:lpstr>
      <vt:lpstr>the Participant’s Journey</vt:lpstr>
      <vt:lpstr>Questions?</vt:lpstr>
      <vt:lpstr>Resources</vt:lpstr>
      <vt:lpstr>Contact Us for reporting assistance!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Performance for Track 1</dc:title>
  <dc:creator>United States Department of Labor</dc:creator>
  <cp:lastModifiedBy>Tessa St. John</cp:lastModifiedBy>
  <cp:revision>105</cp:revision>
  <dcterms:created xsi:type="dcterms:W3CDTF">2019-05-17T14:42:38Z</dcterms:created>
  <dcterms:modified xsi:type="dcterms:W3CDTF">2024-09-13T19:45:07Z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