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25"/>
  </p:notesMasterIdLst>
  <p:sldIdLst>
    <p:sldId id="256" r:id="rId5"/>
    <p:sldId id="485" r:id="rId6"/>
    <p:sldId id="486" r:id="rId7"/>
    <p:sldId id="267" r:id="rId8"/>
    <p:sldId id="257" r:id="rId9"/>
    <p:sldId id="264" r:id="rId10"/>
    <p:sldId id="262" r:id="rId11"/>
    <p:sldId id="2701" r:id="rId12"/>
    <p:sldId id="490" r:id="rId13"/>
    <p:sldId id="261" r:id="rId14"/>
    <p:sldId id="491" r:id="rId15"/>
    <p:sldId id="487" r:id="rId16"/>
    <p:sldId id="488" r:id="rId17"/>
    <p:sldId id="489" r:id="rId18"/>
    <p:sldId id="265" r:id="rId19"/>
    <p:sldId id="492" r:id="rId20"/>
    <p:sldId id="2700" r:id="rId21"/>
    <p:sldId id="2674" r:id="rId22"/>
    <p:sldId id="263" r:id="rId23"/>
    <p:sldId id="266"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1" autoAdjust="0"/>
    <p:restoredTop sz="86139" autoAdjust="0"/>
  </p:normalViewPr>
  <p:slideViewPr>
    <p:cSldViewPr snapToGrid="0">
      <p:cViewPr varScale="1">
        <p:scale>
          <a:sx n="78" d="100"/>
          <a:sy n="78" d="100"/>
        </p:scale>
        <p:origin x="442" y="51"/>
      </p:cViewPr>
      <p:guideLst/>
    </p:cSldViewPr>
  </p:slideViewPr>
  <p:outlineViewPr>
    <p:cViewPr>
      <p:scale>
        <a:sx n="33" d="100"/>
        <a:sy n="33" d="100"/>
      </p:scale>
      <p:origin x="0" y="-1563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6/6/2024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2964908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a:xfrm>
            <a:off x="6909859" y="9276153"/>
            <a:ext cx="68047" cy="205911"/>
          </a:xfrm>
        </p:spPr>
        <p:txBody>
          <a:bodyPr/>
          <a:lstStyle/>
          <a:p>
            <a:fld id="{B54DC83E-89B8-4806-9A94-7D2BAA520DC6}" type="slidenum">
              <a:rPr lang="en-US" smtClean="0"/>
              <a:pPr/>
              <a:t>2</a:t>
            </a:fld>
            <a:endParaRPr lang="en-US"/>
          </a:p>
        </p:txBody>
      </p:sp>
    </p:spTree>
    <p:extLst>
      <p:ext uri="{BB962C8B-B14F-4D97-AF65-F5344CB8AC3E}">
        <p14:creationId xmlns:p14="http://schemas.microsoft.com/office/powerpoint/2010/main" val="2085070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5"/>
          </p:nvPr>
        </p:nvSpPr>
        <p:spPr>
          <a:xfrm>
            <a:off x="6909859" y="9276153"/>
            <a:ext cx="68047" cy="205911"/>
          </a:xfrm>
        </p:spPr>
        <p:txBody>
          <a:bodyPr/>
          <a:lstStyle/>
          <a:p>
            <a:fld id="{B54DC83E-89B8-4806-9A94-7D2BAA520DC6}" type="slidenum">
              <a:rPr lang="en-US" smtClean="0"/>
              <a:pPr/>
              <a:t>3</a:t>
            </a:fld>
            <a:endParaRPr lang="en-US"/>
          </a:p>
        </p:txBody>
      </p:sp>
      <p:sp>
        <p:nvSpPr>
          <p:cNvPr id="8" name="Slide Image Placeholder 7">
            <a:extLst>
              <a:ext uri="{FF2B5EF4-FFF2-40B4-BE49-F238E27FC236}">
                <a16:creationId xmlns:a16="http://schemas.microsoft.com/office/drawing/2014/main" id="{6337F073-C5EA-459B-8488-1FB9F055C4B6}"/>
              </a:ext>
            </a:extLst>
          </p:cNvPr>
          <p:cNvSpPr>
            <a:spLocks noGrp="1" noRot="1" noChangeAspect="1"/>
          </p:cNvSpPr>
          <p:nvPr>
            <p:ph type="sldImg"/>
          </p:nvPr>
        </p:nvSpPr>
        <p:spPr>
          <a:xfrm>
            <a:off x="685800" y="1143000"/>
            <a:ext cx="5486400" cy="3086100"/>
          </a:xfrm>
        </p:spPr>
      </p:sp>
      <p:sp>
        <p:nvSpPr>
          <p:cNvPr id="9" name="Notes Placeholder 8">
            <a:extLst>
              <a:ext uri="{FF2B5EF4-FFF2-40B4-BE49-F238E27FC236}">
                <a16:creationId xmlns:a16="http://schemas.microsoft.com/office/drawing/2014/main" id="{E4A1CB20-7986-4126-B90D-618734188CDB}"/>
              </a:ext>
            </a:extLst>
          </p:cNvPr>
          <p:cNvSpPr>
            <a:spLocks noGrp="1"/>
          </p:cNvSpPr>
          <p:nvPr>
            <p:ph type="body" idx="1"/>
          </p:nvPr>
        </p:nvSpPr>
        <p:spPr/>
        <p:txBody>
          <a:bodyPr/>
          <a:lstStyle/>
          <a:p>
            <a:pPr marL="466773" defTabSz="942025">
              <a:lnSpc>
                <a:spcPct val="90000"/>
              </a:lnSpc>
              <a:defRPr/>
            </a:pPr>
            <a:endParaRPr lang="en-US" dirty="0"/>
          </a:p>
          <a:p>
            <a:pPr marL="466773" defTabSz="942025">
              <a:lnSpc>
                <a:spcPct val="90000"/>
              </a:lnSpc>
              <a:defRPr/>
            </a:pPr>
            <a:endParaRPr lang="en-US" b="1" spc="-10" dirty="0">
              <a:solidFill>
                <a:srgbClr val="006FA0"/>
              </a:solidFill>
              <a:latin typeface="Calibri" panose="020F0502020204030204" pitchFamily="34" charset="0"/>
              <a:ea typeface="Calibri" panose="020F0502020204030204" pitchFamily="34" charset="0"/>
              <a:cs typeface="ITC Franklin Gothic Std MedCd"/>
            </a:endParaRPr>
          </a:p>
          <a:p>
            <a:pPr marL="466773">
              <a:lnSpc>
                <a:spcPct val="90000"/>
              </a:lnSpc>
              <a:spcAft>
                <a:spcPts val="2450"/>
              </a:spcAft>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2598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1612359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3986533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373445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121555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39227309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566272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2593681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2217643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1520496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724051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4085115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408474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461256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654929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9D27C-D954-8FE5-A05A-CCACAFE0E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CCD86-E317-A05C-30DE-D68C40224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759BAB-F542-CEB3-9B89-39FECA14C0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33DD16-4373-D751-61FE-B43FF338E0A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079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2567003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3274990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6/6/2024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34401" y="960090"/>
            <a:ext cx="2451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6/6/2024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6/6/2024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6/6/2024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6/6/2024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6/6/2024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6/6/2024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6/6/2024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6/6/2024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6/6/2024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svg"/><Relationship Id="rId3" Type="http://schemas.openxmlformats.org/officeDocument/2006/relationships/notesSlide" Target="../notesSlides/notesSlide3.xml"/><Relationship Id="rId7" Type="http://schemas.openxmlformats.org/officeDocument/2006/relationships/image" Target="../media/image9.svg"/><Relationship Id="rId12"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svg"/><Relationship Id="rId15" Type="http://schemas.openxmlformats.org/officeDocument/2006/relationships/image" Target="../media/image1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sv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hyperlink" Target="https://d2leuf3vilid4d.cloudfront.net/-/media/EA2048003E4345AD9B649B69255C447D.ashx?rev=41FB0D5F6A7777E72D8E09A5A7F06B4A"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0.xml"/><Relationship Id="rId1" Type="http://schemas.openxmlformats.org/officeDocument/2006/relationships/tags" Target="../tags/tag20.xml"/><Relationship Id="rId4" Type="http://schemas.openxmlformats.org/officeDocument/2006/relationships/hyperlink" Target="mailto:NursingExpansion@dol.gov"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tags" Target="../tags/tag2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a:xfrm>
            <a:off x="501546" y="990601"/>
            <a:ext cx="10653003" cy="1504844"/>
          </a:xfrm>
        </p:spPr>
        <p:txBody>
          <a:bodyPr/>
          <a:lstStyle/>
          <a:p>
            <a:r>
              <a:rPr lang="en-US" dirty="0"/>
              <a:t>Department of labor (DOL)</a:t>
            </a:r>
            <a:br>
              <a:rPr lang="en-US" dirty="0"/>
            </a:br>
            <a:r>
              <a:rPr lang="en-US" dirty="0"/>
              <a:t>policy on preceptorship</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pPr marL="285750" indent="-285750">
              <a:buFont typeface="Arial" panose="020B0604020202020204" pitchFamily="34" charset="0"/>
              <a:buChar char="•"/>
            </a:pPr>
            <a:r>
              <a:rPr lang="en-US"/>
              <a:t>Nursing expansion grant program</a:t>
            </a:r>
          </a:p>
        </p:txBody>
      </p:sp>
      <p:pic>
        <p:nvPicPr>
          <p:cNvPr id="4" name="Picture 3" descr="Nursing Expansion Logo">
            <a:extLst>
              <a:ext uri="{FF2B5EF4-FFF2-40B4-BE49-F238E27FC236}">
                <a16:creationId xmlns:a16="http://schemas.microsoft.com/office/drawing/2014/main" id="{B3C78945-C7AF-8BBD-B00C-29B7C7D74DF5}"/>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7007" y="828622"/>
            <a:ext cx="3000375" cy="1828800"/>
          </a:xfrm>
          <a:prstGeom prst="rect">
            <a:avLst/>
          </a:prstGeom>
        </p:spPr>
      </p:pic>
    </p:spTree>
    <p:custDataLst>
      <p:tags r:id="rId1"/>
    </p:custDataLst>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E72D5F4-279F-184D-A23F-4CD6BE796CC7}"/>
              </a:ext>
            </a:extLst>
          </p:cNvPr>
          <p:cNvSpPr>
            <a:spLocks noGrp="1"/>
          </p:cNvSpPr>
          <p:nvPr>
            <p:ph type="title"/>
          </p:nvPr>
        </p:nvSpPr>
        <p:spPr/>
        <p:txBody>
          <a:bodyPr/>
          <a:lstStyle/>
          <a:p>
            <a:r>
              <a:rPr lang="en-US"/>
              <a:t>Policy on Recording and transcribing DOL events</a:t>
            </a:r>
          </a:p>
        </p:txBody>
      </p:sp>
      <p:sp>
        <p:nvSpPr>
          <p:cNvPr id="7" name="Content Placeholder 6">
            <a:extLst>
              <a:ext uri="{FF2B5EF4-FFF2-40B4-BE49-F238E27FC236}">
                <a16:creationId xmlns:a16="http://schemas.microsoft.com/office/drawing/2014/main" id="{C7858769-4B14-E14A-BEF8-FA3AD24DE1C3}"/>
              </a:ext>
            </a:extLst>
          </p:cNvPr>
          <p:cNvSpPr>
            <a:spLocks noGrp="1"/>
          </p:cNvSpPr>
          <p:nvPr>
            <p:ph idx="1"/>
          </p:nvPr>
        </p:nvSpPr>
        <p:spPr>
          <a:ln w="3175">
            <a:noFill/>
          </a:ln>
        </p:spPr>
        <p:txBody>
          <a:bodyPr>
            <a:noAutofit/>
          </a:bodyPr>
          <a:lstStyle/>
          <a:p>
            <a:pPr marL="0" indent="0">
              <a:buNone/>
            </a:pPr>
            <a:r>
              <a:rPr lang="en-US" sz="2400"/>
              <a:t>It is the policy of the Department of Labor (DOL) to conduct electronic communications sent or received by DOL or other parties representing it with complete candor. We will always inform you if a DOL-sponsored event is being recorded. The DOL does not endorse or support the unauthorized recording or transcription of its sponsored events, including this event, without consent. Bots are also not permitted in DOL-sponsored events. If you need accommodations to participate in our events, please let us know by sending an email to NursingExpansion@dol.gov. </a:t>
            </a:r>
          </a:p>
          <a:p>
            <a:pPr marL="0" indent="0">
              <a:buNone/>
            </a:pPr>
            <a:r>
              <a:rPr lang="en-US" sz="2400"/>
              <a:t>Please be aware that DOL cannot fully monitor recording activities by external parties. If you are concerned about your privacy, you may opt for audio-only participation by disabling your video. </a:t>
            </a:r>
          </a:p>
        </p:txBody>
      </p:sp>
      <p:sp>
        <p:nvSpPr>
          <p:cNvPr id="11" name="Slide Number Placeholder 10">
            <a:extLst>
              <a:ext uri="{FF2B5EF4-FFF2-40B4-BE49-F238E27FC236}">
                <a16:creationId xmlns:a16="http://schemas.microsoft.com/office/drawing/2014/main" id="{F1A9C8B3-1E6C-444C-AA84-C8724BAA4025}"/>
              </a:ext>
            </a:extLst>
          </p:cNvPr>
          <p:cNvSpPr>
            <a:spLocks noGrp="1"/>
          </p:cNvSpPr>
          <p:nvPr>
            <p:ph type="sldNum" sz="quarter" idx="12"/>
          </p:nvPr>
        </p:nvSpPr>
        <p:spPr/>
        <p:txBody>
          <a:bodyPr/>
          <a:lstStyle/>
          <a:p>
            <a:fld id="{99A20822-4A49-4D36-86E3-300BA48D3F00}" type="slidenum">
              <a:rPr lang="en-US" smtClean="0"/>
              <a:t>2</a:t>
            </a:fld>
            <a:endParaRPr lang="en-US"/>
          </a:p>
        </p:txBody>
      </p:sp>
    </p:spTree>
    <p:custDataLst>
      <p:tags r:id="rId1"/>
    </p:custDataLst>
    <p:extLst>
      <p:ext uri="{BB962C8B-B14F-4D97-AF65-F5344CB8AC3E}">
        <p14:creationId xmlns:p14="http://schemas.microsoft.com/office/powerpoint/2010/main" val="708736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3CCEB9-7EF9-423B-9E6E-51E36691FF39}"/>
              </a:ext>
            </a:extLst>
          </p:cNvPr>
          <p:cNvSpPr>
            <a:spLocks noGrp="1"/>
          </p:cNvSpPr>
          <p:nvPr>
            <p:ph type="title"/>
          </p:nvPr>
        </p:nvSpPr>
        <p:spPr/>
        <p:txBody>
          <a:bodyPr anchor="b" anchorCtr="0">
            <a:normAutofit/>
          </a:bodyPr>
          <a:lstStyle/>
          <a:p>
            <a:r>
              <a:rPr lang="en-US" dirty="0"/>
              <a:t>Inclusive Meeting Guidelines</a:t>
            </a:r>
            <a:br>
              <a:rPr lang="en-US" dirty="0"/>
            </a:br>
            <a:r>
              <a:rPr lang="en-US" sz="1800" dirty="0"/>
              <a:t>Hosting and Participating in Meetings</a:t>
            </a:r>
          </a:p>
        </p:txBody>
      </p:sp>
      <p:grpSp>
        <p:nvGrpSpPr>
          <p:cNvPr id="4" name="Group 3" descr="Engage Everyone&#10;Be Heard And Seen&#10;Acknowledge Speaker&#10;Maximize Microphones&#10;Minimize Noise &#10;Maximize Visual Displays">
            <a:extLst>
              <a:ext uri="{FF2B5EF4-FFF2-40B4-BE49-F238E27FC236}">
                <a16:creationId xmlns:a16="http://schemas.microsoft.com/office/drawing/2014/main" id="{31C2796F-51C5-E356-13B2-A46D574827C0}"/>
              </a:ext>
            </a:extLst>
          </p:cNvPr>
          <p:cNvGrpSpPr/>
          <p:nvPr/>
        </p:nvGrpSpPr>
        <p:grpSpPr>
          <a:xfrm>
            <a:off x="2377218" y="2283664"/>
            <a:ext cx="7261075" cy="3066605"/>
            <a:chOff x="871689" y="1999928"/>
            <a:chExt cx="7261075" cy="3066605"/>
          </a:xfrm>
        </p:grpSpPr>
        <p:sp>
          <p:nvSpPr>
            <p:cNvPr id="3" name="Rectangle 2">
              <a:extLst>
                <a:ext uri="{FF2B5EF4-FFF2-40B4-BE49-F238E27FC236}">
                  <a16:creationId xmlns:a16="http://schemas.microsoft.com/office/drawing/2014/main" id="{6FB30D5C-3628-AA4F-AD5D-E2C7FFCA5715}"/>
                </a:ext>
              </a:extLst>
            </p:cNvPr>
            <p:cNvSpPr/>
            <p:nvPr/>
          </p:nvSpPr>
          <p:spPr>
            <a:xfrm>
              <a:off x="1112230" y="3221251"/>
              <a:ext cx="1396216"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ENGAGE EVERYONE</a:t>
              </a:r>
              <a:endParaRPr lang="en-US" sz="1350">
                <a:solidFill>
                  <a:schemeClr val="accent1"/>
                </a:solidFill>
              </a:endParaRPr>
            </a:p>
          </p:txBody>
        </p:sp>
        <p:sp>
          <p:nvSpPr>
            <p:cNvPr id="7" name="Rectangle 6">
              <a:extLst>
                <a:ext uri="{FF2B5EF4-FFF2-40B4-BE49-F238E27FC236}">
                  <a16:creationId xmlns:a16="http://schemas.microsoft.com/office/drawing/2014/main" id="{B7D94F7A-8E95-E541-8D1C-4BA17FD5B0B7}"/>
                </a:ext>
              </a:extLst>
            </p:cNvPr>
            <p:cNvSpPr/>
            <p:nvPr/>
          </p:nvSpPr>
          <p:spPr>
            <a:xfrm>
              <a:off x="3821090" y="3237740"/>
              <a:ext cx="1501821" cy="186974"/>
            </a:xfrm>
            <a:prstGeom prst="rect">
              <a:avLst/>
            </a:prstGeom>
          </p:spPr>
          <p:txBody>
            <a:bodyPr wrap="none" lIns="0" tIns="0" rIns="0" bIns="0">
              <a:spAutoFit/>
            </a:bodyPr>
            <a:lstStyle/>
            <a:p>
              <a:pPr marL="8335" algn="ctr">
                <a:lnSpc>
                  <a:spcPct val="90000"/>
                </a:lnSpc>
              </a:pPr>
              <a:r>
                <a:rPr lang="en-US" sz="1350" b="1" dirty="0">
                  <a:solidFill>
                    <a:schemeClr val="accent1"/>
                  </a:solidFill>
                  <a:latin typeface="Calibri" panose="020F0502020204030204" pitchFamily="34" charset="0"/>
                  <a:ea typeface="Calibri" panose="020F0502020204030204" pitchFamily="34" charset="0"/>
                  <a:cs typeface="ITC Franklin Gothic Std MedCd"/>
                </a:rPr>
                <a:t>BE HEARD AND SEEN</a:t>
              </a:r>
              <a:endParaRPr lang="en-US" sz="1350" b="1"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7AEC4FD7-059A-E148-BFD9-52D2B4ACEC18}"/>
                </a:ext>
              </a:extLst>
            </p:cNvPr>
            <p:cNvSpPr/>
            <p:nvPr/>
          </p:nvSpPr>
          <p:spPr>
            <a:xfrm>
              <a:off x="6209027" y="3237740"/>
              <a:ext cx="1821461"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ACKNOWLEDGE SPEAKER</a:t>
              </a:r>
            </a:p>
          </p:txBody>
        </p:sp>
        <p:sp>
          <p:nvSpPr>
            <p:cNvPr id="16" name="Rectangle 15">
              <a:extLst>
                <a:ext uri="{FF2B5EF4-FFF2-40B4-BE49-F238E27FC236}">
                  <a16:creationId xmlns:a16="http://schemas.microsoft.com/office/drawing/2014/main" id="{C8F25EB9-C89A-9845-A2C5-BE289A0B83F8}"/>
                </a:ext>
              </a:extLst>
            </p:cNvPr>
            <p:cNvSpPr/>
            <p:nvPr/>
          </p:nvSpPr>
          <p:spPr>
            <a:xfrm>
              <a:off x="871689" y="4858784"/>
              <a:ext cx="1877309" cy="207749"/>
            </a:xfrm>
            <a:prstGeom prst="rect">
              <a:avLst/>
            </a:prstGeom>
          </p:spPr>
          <p:txBody>
            <a:bodyPr wrap="none" lIns="0" tIns="0" rIns="0" bIns="0">
              <a:spAutoFit/>
            </a:bodyPr>
            <a:lstStyle/>
            <a:p>
              <a:pPr algn="ctr"/>
              <a:r>
                <a:rPr lang="en-US" sz="1350" b="1" spc="-8">
                  <a:solidFill>
                    <a:schemeClr val="accent1"/>
                  </a:solidFill>
                  <a:latin typeface="Calibri" panose="020F0502020204030204" pitchFamily="34" charset="0"/>
                  <a:ea typeface="Calibri" panose="020F0502020204030204" pitchFamily="34" charset="0"/>
                  <a:cs typeface="ITC Franklin Gothic Std MedCd"/>
                </a:rPr>
                <a:t>MAXIMIZE MICROPHONES</a:t>
              </a:r>
              <a:endParaRPr lang="en-US" sz="1350">
                <a:solidFill>
                  <a:schemeClr val="accent1"/>
                </a:solidFill>
              </a:endParaRPr>
            </a:p>
          </p:txBody>
        </p:sp>
        <p:sp>
          <p:nvSpPr>
            <p:cNvPr id="15" name="Rectangle 14">
              <a:extLst>
                <a:ext uri="{FF2B5EF4-FFF2-40B4-BE49-F238E27FC236}">
                  <a16:creationId xmlns:a16="http://schemas.microsoft.com/office/drawing/2014/main" id="{E533581C-DFE0-3042-AADF-C13051DBCFB9}"/>
                </a:ext>
              </a:extLst>
            </p:cNvPr>
            <p:cNvSpPr/>
            <p:nvPr/>
          </p:nvSpPr>
          <p:spPr>
            <a:xfrm>
              <a:off x="3965105" y="4875273"/>
              <a:ext cx="121379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Times New Roman" panose="02020603050405020304" pitchFamily="18" charset="0"/>
                </a:rPr>
                <a:t>MINIMIZE NOISE</a:t>
              </a:r>
            </a:p>
          </p:txBody>
        </p:sp>
        <p:sp>
          <p:nvSpPr>
            <p:cNvPr id="17" name="Rectangle 16">
              <a:extLst>
                <a:ext uri="{FF2B5EF4-FFF2-40B4-BE49-F238E27FC236}">
                  <a16:creationId xmlns:a16="http://schemas.microsoft.com/office/drawing/2014/main" id="{5B7637D8-F357-8544-A720-EC3BB3B0EC5A}"/>
                </a:ext>
              </a:extLst>
            </p:cNvPr>
            <p:cNvSpPr/>
            <p:nvPr/>
          </p:nvSpPr>
          <p:spPr>
            <a:xfrm>
              <a:off x="6106760" y="4875273"/>
              <a:ext cx="2026004" cy="186974"/>
            </a:xfrm>
            <a:prstGeom prst="rect">
              <a:avLst/>
            </a:prstGeom>
          </p:spPr>
          <p:txBody>
            <a:bodyPr wrap="none" lIns="0" tIns="0" rIns="0" bIns="0">
              <a:spAutoFit/>
            </a:bodyPr>
            <a:lstStyle/>
            <a:p>
              <a:pPr marL="8335" algn="ctr">
                <a:lnSpc>
                  <a:spcPct val="90000"/>
                </a:lnSpc>
              </a:pPr>
              <a:r>
                <a:rPr lang="en-US" sz="1350" b="1">
                  <a:solidFill>
                    <a:schemeClr val="accent1"/>
                  </a:solidFill>
                  <a:latin typeface="Calibri" panose="020F0502020204030204" pitchFamily="34" charset="0"/>
                  <a:ea typeface="Calibri" panose="020F0502020204030204" pitchFamily="34" charset="0"/>
                  <a:cs typeface="ITC Franklin Gothic Std MedCd"/>
                </a:rPr>
                <a:t>MAXIMIZE VISUAL DISPLAYS</a:t>
              </a:r>
            </a:p>
          </p:txBody>
        </p:sp>
        <p:pic>
          <p:nvPicPr>
            <p:cNvPr id="24" name="Graphic 23">
              <a:extLst>
                <a:ext uri="{FF2B5EF4-FFF2-40B4-BE49-F238E27FC236}">
                  <a16:creationId xmlns:a16="http://schemas.microsoft.com/office/drawing/2014/main" id="{379720D9-8C34-5C46-8B7D-37599A7DAF6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46352" y="1999928"/>
              <a:ext cx="1127972" cy="1127972"/>
            </a:xfrm>
            <a:prstGeom prst="rect">
              <a:avLst/>
            </a:prstGeom>
          </p:spPr>
        </p:pic>
        <p:pic>
          <p:nvPicPr>
            <p:cNvPr id="28" name="Graphic 27">
              <a:extLst>
                <a:ext uri="{FF2B5EF4-FFF2-40B4-BE49-F238E27FC236}">
                  <a16:creationId xmlns:a16="http://schemas.microsoft.com/office/drawing/2014/main" id="{676C8F64-D583-FC46-A195-D9BC48FAFE4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8014" y="1999928"/>
              <a:ext cx="1127972" cy="1127972"/>
            </a:xfrm>
            <a:prstGeom prst="rect">
              <a:avLst/>
            </a:prstGeom>
          </p:spPr>
        </p:pic>
        <p:pic>
          <p:nvPicPr>
            <p:cNvPr id="31" name="Graphic 30">
              <a:extLst>
                <a:ext uri="{FF2B5EF4-FFF2-40B4-BE49-F238E27FC236}">
                  <a16:creationId xmlns:a16="http://schemas.microsoft.com/office/drawing/2014/main" id="{8CBDA929-536B-3B48-9C6B-BD4EDCBF5626}"/>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55772" y="1999928"/>
              <a:ext cx="1127972" cy="1127972"/>
            </a:xfrm>
            <a:prstGeom prst="rect">
              <a:avLst/>
            </a:prstGeom>
          </p:spPr>
        </p:pic>
        <p:pic>
          <p:nvPicPr>
            <p:cNvPr id="35" name="Graphic 34">
              <a:extLst>
                <a:ext uri="{FF2B5EF4-FFF2-40B4-BE49-F238E27FC236}">
                  <a16:creationId xmlns:a16="http://schemas.microsoft.com/office/drawing/2014/main" id="{74B1856F-24C5-E54A-A54F-7E67CA350175}"/>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55772" y="3691885"/>
              <a:ext cx="1127972" cy="1127972"/>
            </a:xfrm>
            <a:prstGeom prst="rect">
              <a:avLst/>
            </a:prstGeom>
          </p:spPr>
        </p:pic>
        <p:pic>
          <p:nvPicPr>
            <p:cNvPr id="37" name="Graphic 36">
              <a:extLst>
                <a:ext uri="{FF2B5EF4-FFF2-40B4-BE49-F238E27FC236}">
                  <a16:creationId xmlns:a16="http://schemas.microsoft.com/office/drawing/2014/main" id="{E738D5F1-E05E-7A47-BCBC-C181D3BD0AA9}"/>
                </a:ext>
                <a:ext uri="{C183D7F6-B498-43B3-948B-1728B52AA6E4}">
                  <adec:decorative xmlns:adec="http://schemas.microsoft.com/office/drawing/2017/decorative" val="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46352" y="3688568"/>
              <a:ext cx="1127972" cy="1127972"/>
            </a:xfrm>
            <a:prstGeom prst="rect">
              <a:avLst/>
            </a:prstGeom>
          </p:spPr>
        </p:pic>
        <p:pic>
          <p:nvPicPr>
            <p:cNvPr id="39" name="Graphic 38">
              <a:extLst>
                <a:ext uri="{FF2B5EF4-FFF2-40B4-BE49-F238E27FC236}">
                  <a16:creationId xmlns:a16="http://schemas.microsoft.com/office/drawing/2014/main" id="{7E0163F7-98A2-5346-B958-A43664532BF6}"/>
                </a:ext>
                <a:ext uri="{C183D7F6-B498-43B3-948B-1728B52AA6E4}">
                  <adec:decorative xmlns:adec="http://schemas.microsoft.com/office/drawing/2017/decorative" val="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008014" y="3688568"/>
              <a:ext cx="1127972" cy="1127972"/>
            </a:xfrm>
            <a:prstGeom prst="rect">
              <a:avLst/>
            </a:prstGeom>
          </p:spPr>
        </p:pic>
      </p:grpSp>
      <p:sp>
        <p:nvSpPr>
          <p:cNvPr id="2" name="TextBox 1">
            <a:extLst>
              <a:ext uri="{FF2B5EF4-FFF2-40B4-BE49-F238E27FC236}">
                <a16:creationId xmlns:a16="http://schemas.microsoft.com/office/drawing/2014/main" id="{F3E6BCCC-49B0-5CF1-AA69-1F60F38D29C2}"/>
              </a:ext>
            </a:extLst>
          </p:cNvPr>
          <p:cNvSpPr txBox="1"/>
          <p:nvPr/>
        </p:nvSpPr>
        <p:spPr>
          <a:xfrm>
            <a:off x="1856509" y="5863129"/>
            <a:ext cx="8478982" cy="584775"/>
          </a:xfrm>
          <a:prstGeom prst="rect">
            <a:avLst/>
          </a:prstGeom>
          <a:noFill/>
        </p:spPr>
        <p:txBody>
          <a:bodyPr wrap="square" rtlCol="0">
            <a:spAutoFit/>
          </a:bodyPr>
          <a:lstStyle/>
          <a:p>
            <a:r>
              <a:rPr lang="en-US" sz="1600" i="1"/>
              <a:t>These guidelines are intended to improve the meeting experience for virtual participants, as well as people with hearing loss, visual impairment, and those for whom English is an additional language. </a:t>
            </a:r>
          </a:p>
        </p:txBody>
      </p:sp>
      <p:sp>
        <p:nvSpPr>
          <p:cNvPr id="9" name="Slide Number Placeholder 8">
            <a:extLst>
              <a:ext uri="{FF2B5EF4-FFF2-40B4-BE49-F238E27FC236}">
                <a16:creationId xmlns:a16="http://schemas.microsoft.com/office/drawing/2014/main" id="{31464EA7-32E3-454F-89D7-3A519BAAB90B}"/>
              </a:ext>
            </a:extLst>
          </p:cNvPr>
          <p:cNvSpPr>
            <a:spLocks noGrp="1"/>
          </p:cNvSpPr>
          <p:nvPr>
            <p:ph type="sldNum" sz="quarter" idx="12"/>
          </p:nvPr>
        </p:nvSpPr>
        <p:spPr/>
        <p:txBody>
          <a:bodyPr/>
          <a:lstStyle/>
          <a:p>
            <a:fld id="{99A20822-4A49-4D36-86E3-300BA48D3F00}" type="slidenum">
              <a:rPr lang="en-US" smtClean="0"/>
              <a:t>3</a:t>
            </a:fld>
            <a:endParaRPr lang="en-US"/>
          </a:p>
        </p:txBody>
      </p:sp>
    </p:spTree>
    <p:custDataLst>
      <p:tags r:id="rId1"/>
    </p:custDataLst>
    <p:extLst>
      <p:ext uri="{BB962C8B-B14F-4D97-AF65-F5344CB8AC3E}">
        <p14:creationId xmlns:p14="http://schemas.microsoft.com/office/powerpoint/2010/main" val="268296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a:xfrm>
            <a:off x="689287" y="710100"/>
            <a:ext cx="10653003" cy="1083329"/>
          </a:xfrm>
        </p:spPr>
        <p:txBody>
          <a:bodyPr/>
          <a:lstStyle/>
          <a:p>
            <a:r>
              <a:rPr lang="en-US" dirty="0"/>
              <a:t>presenters</a:t>
            </a:r>
          </a:p>
        </p:txBody>
      </p:sp>
      <p:pic>
        <p:nvPicPr>
          <p:cNvPr id="2" name="Picture Placeholder 12">
            <a:extLst>
              <a:ext uri="{FF2B5EF4-FFF2-40B4-BE49-F238E27FC236}">
                <a16:creationId xmlns:a16="http://schemas.microsoft.com/office/drawing/2014/main" id="{392905A4-7F42-682C-A0F7-EBCA92A06CE5}"/>
              </a:ext>
              <a:ext uri="{C183D7F6-B498-43B3-948B-1728B52AA6E4}">
                <adec:decorative xmlns:adec="http://schemas.microsoft.com/office/drawing/2017/decorative" val="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606" b="2606"/>
          <a:stretch>
            <a:fillRect/>
          </a:stretch>
        </p:blipFill>
        <p:spPr>
          <a:xfrm>
            <a:off x="3278188" y="2043113"/>
            <a:ext cx="1157287" cy="1096962"/>
          </a:xfrm>
        </p:spPr>
      </p:pic>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856077" y="1923456"/>
            <a:ext cx="5238868" cy="1290122"/>
          </a:xfrm>
        </p:spPr>
        <p:txBody>
          <a:bodyPr>
            <a:normAutofit/>
          </a:bodyPr>
          <a:lstStyle/>
          <a:p>
            <a:pPr lvl="0"/>
            <a:r>
              <a:rPr lang="en-US">
                <a:solidFill>
                  <a:srgbClr val="17406D"/>
                </a:solidFill>
              </a:rPr>
              <a:t>Kristen Milstead</a:t>
            </a:r>
          </a:p>
          <a:p>
            <a:pPr lvl="1"/>
            <a:r>
              <a:rPr lang="en-US"/>
              <a:t>Nursing Expansion Program Lead</a:t>
            </a:r>
          </a:p>
          <a:p>
            <a:pPr lvl="2"/>
            <a:r>
              <a:rPr lang="en-US"/>
              <a:t>Department of Labor/Employment and Training Administration</a:t>
            </a:r>
          </a:p>
        </p:txBody>
      </p:sp>
      <p:pic>
        <p:nvPicPr>
          <p:cNvPr id="5" name="Picture Placeholder 7">
            <a:extLst>
              <a:ext uri="{FF2B5EF4-FFF2-40B4-BE49-F238E27FC236}">
                <a16:creationId xmlns:a16="http://schemas.microsoft.com/office/drawing/2014/main" id="{212172D7-7BED-8C6E-F3FF-CE940B44EFE6}"/>
              </a:ext>
              <a:ext uri="{C183D7F6-B498-43B3-948B-1728B52AA6E4}">
                <adec:decorative xmlns:adec="http://schemas.microsoft.com/office/drawing/2017/decorative" val="1"/>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t="2515" b="2515"/>
          <a:stretch>
            <a:fillRect/>
          </a:stretch>
        </p:blipFill>
        <p:spPr>
          <a:xfrm>
            <a:off x="3278188" y="3452813"/>
            <a:ext cx="1157287" cy="1096962"/>
          </a:xfrm>
        </p:spPr>
      </p:pic>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a:xfrm>
            <a:off x="4856077" y="3259653"/>
            <a:ext cx="5238868" cy="1290122"/>
          </a:xfrm>
        </p:spPr>
        <p:txBody>
          <a:bodyPr>
            <a:normAutofit/>
          </a:bodyPr>
          <a:lstStyle/>
          <a:p>
            <a:pPr lvl="0"/>
            <a:r>
              <a:rPr lang="en-US"/>
              <a:t>Dani Abdullah</a:t>
            </a:r>
            <a:endParaRPr lang="en-US">
              <a:solidFill>
                <a:srgbClr val="17406D"/>
              </a:solidFill>
            </a:endParaRPr>
          </a:p>
          <a:p>
            <a:pPr lvl="1"/>
            <a:r>
              <a:rPr lang="en-US"/>
              <a:t>Nursing Expansion Program Support</a:t>
            </a:r>
          </a:p>
          <a:p>
            <a:pPr lvl="2"/>
            <a:r>
              <a:rPr lang="en-US"/>
              <a:t>Department of Labor/Employment and Training Administration</a:t>
            </a:r>
          </a:p>
        </p:txBody>
      </p:sp>
      <p:pic>
        <p:nvPicPr>
          <p:cNvPr id="6" name="Picture Placeholder 5">
            <a:extLst>
              <a:ext uri="{FF2B5EF4-FFF2-40B4-BE49-F238E27FC236}">
                <a16:creationId xmlns:a16="http://schemas.microsoft.com/office/drawing/2014/main" id="{60A4B79C-645C-9BC1-FA31-136BB5B7F6B0}"/>
              </a:ext>
              <a:ext uri="{C183D7F6-B498-43B3-948B-1728B52AA6E4}">
                <adec:decorative xmlns:adec="http://schemas.microsoft.com/office/drawing/2017/decorative" val="1"/>
              </a:ext>
            </a:extLst>
          </p:cNvPr>
          <p:cNvPicPr>
            <a:picLocks noGrp="1" noChangeAspect="1"/>
          </p:cNvPicPr>
          <p:nvPr>
            <p:ph type="pic" sz="quarter" idx="17"/>
          </p:nvPr>
        </p:nvPicPr>
        <p:blipFill rotWithShape="1">
          <a:blip r:embed="rId6"/>
          <a:srcRect t="4730" r="1010" b="32432"/>
          <a:stretch/>
        </p:blipFill>
        <p:spPr>
          <a:xfrm>
            <a:off x="3278188" y="4848592"/>
            <a:ext cx="1145598" cy="1090815"/>
          </a:xfrm>
        </p:spPr>
      </p:pic>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a:xfrm>
            <a:off x="4856077" y="4752932"/>
            <a:ext cx="5238868" cy="1290122"/>
          </a:xfrm>
        </p:spPr>
        <p:txBody>
          <a:bodyPr>
            <a:normAutofit/>
          </a:bodyPr>
          <a:lstStyle/>
          <a:p>
            <a:pPr lvl="0"/>
            <a:r>
              <a:rPr lang="en-US">
                <a:solidFill>
                  <a:srgbClr val="17406D"/>
                </a:solidFill>
              </a:rPr>
              <a:t>Tondeleyo Gonzalez</a:t>
            </a:r>
          </a:p>
          <a:p>
            <a:pPr lvl="1"/>
            <a:r>
              <a:rPr lang="en-US"/>
              <a:t>Project Director</a:t>
            </a:r>
          </a:p>
          <a:p>
            <a:pPr lvl="2"/>
            <a:r>
              <a:rPr lang="en-US"/>
              <a:t>Colorado Center for Nursing Excellence</a:t>
            </a:r>
          </a:p>
          <a:p>
            <a:pPr lvl="2"/>
            <a:r>
              <a:rPr lang="en-US"/>
              <a:t>Rural Healthcare grantee</a:t>
            </a:r>
          </a:p>
        </p:txBody>
      </p:sp>
      <p:sp>
        <p:nvSpPr>
          <p:cNvPr id="3" name="Footer Placeholder 2">
            <a:extLst>
              <a:ext uri="{FF2B5EF4-FFF2-40B4-BE49-F238E27FC236}">
                <a16:creationId xmlns:a16="http://schemas.microsoft.com/office/drawing/2014/main" id="{8694901C-3DF0-417B-B08D-AAAC17B77BB8}"/>
              </a:ext>
            </a:extLst>
          </p:cNvPr>
          <p:cNvSpPr>
            <a:spLocks noGrp="1"/>
          </p:cNvSpPr>
          <p:nvPr>
            <p:ph type="ftr" sz="quarter" idx="11"/>
          </p:nvPr>
        </p:nvSpPr>
        <p:spPr/>
        <p:txBody>
          <a:bodyPr/>
          <a:lstStyle/>
          <a:p>
            <a:r>
              <a:rPr lang="en-US" dirty="0"/>
              <a:t>DOL policy on preceptorship</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4</a:t>
            </a:fld>
            <a:endParaRPr lang="en-US"/>
          </a:p>
        </p:txBody>
      </p:sp>
    </p:spTree>
    <p:custDataLst>
      <p:tags r:id="rId1"/>
    </p:custDataLst>
    <p:extLst>
      <p:ext uri="{BB962C8B-B14F-4D97-AF65-F5344CB8AC3E}">
        <p14:creationId xmlns:p14="http://schemas.microsoft.com/office/powerpoint/2010/main" val="1003142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B218-4656-451A-8329-F50E32B3C222}"/>
              </a:ext>
            </a:extLst>
          </p:cNvPr>
          <p:cNvSpPr>
            <a:spLocks noGrp="1"/>
          </p:cNvSpPr>
          <p:nvPr>
            <p:ph type="title"/>
          </p:nvPr>
        </p:nvSpPr>
        <p:spPr/>
        <p:txBody>
          <a:bodyPr/>
          <a:lstStyle/>
          <a:p>
            <a:r>
              <a:rPr lang="en-US"/>
              <a:t>New resource available</a:t>
            </a:r>
          </a:p>
        </p:txBody>
      </p:sp>
      <p:sp>
        <p:nvSpPr>
          <p:cNvPr id="3" name="Content Placeholder 2">
            <a:extLst>
              <a:ext uri="{FF2B5EF4-FFF2-40B4-BE49-F238E27FC236}">
                <a16:creationId xmlns:a16="http://schemas.microsoft.com/office/drawing/2014/main" id="{4B02B312-67DD-403D-91B6-98E09FAE66CF}"/>
              </a:ext>
            </a:extLst>
          </p:cNvPr>
          <p:cNvSpPr>
            <a:spLocks noGrp="1"/>
          </p:cNvSpPr>
          <p:nvPr>
            <p:ph idx="1"/>
          </p:nvPr>
        </p:nvSpPr>
        <p:spPr/>
        <p:txBody>
          <a:bodyPr/>
          <a:lstStyle/>
          <a:p>
            <a:r>
              <a:rPr lang="en-US" dirty="0">
                <a:solidFill>
                  <a:srgbClr val="17406D"/>
                </a:solidFill>
              </a:rPr>
              <a:t>DOL Nursing Expansion Tip Sheet: Understanding Allowable Preceptor Activity</a:t>
            </a:r>
          </a:p>
          <a:p>
            <a:pPr lvl="1"/>
            <a:r>
              <a:rPr lang="en-US" dirty="0"/>
              <a:t>Guidance on packing DOL’s policy</a:t>
            </a:r>
          </a:p>
          <a:p>
            <a:pPr lvl="1"/>
            <a:r>
              <a:rPr lang="en-US" dirty="0"/>
              <a:t>Identification of allowable preceptor activities</a:t>
            </a:r>
          </a:p>
          <a:p>
            <a:pPr lvl="2"/>
            <a:r>
              <a:rPr lang="en-US" dirty="0"/>
              <a:t>Examples</a:t>
            </a:r>
          </a:p>
        </p:txBody>
      </p:sp>
      <p:sp>
        <p:nvSpPr>
          <p:cNvPr id="4" name="Footer Placeholder 3">
            <a:extLst>
              <a:ext uri="{FF2B5EF4-FFF2-40B4-BE49-F238E27FC236}">
                <a16:creationId xmlns:a16="http://schemas.microsoft.com/office/drawing/2014/main" id="{E5E43F73-45F3-486F-AB5E-4A90C7DCAE49}"/>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DBFFA761-B521-431B-8694-D33C64043549}"/>
              </a:ext>
            </a:extLst>
          </p:cNvPr>
          <p:cNvSpPr>
            <a:spLocks noGrp="1"/>
          </p:cNvSpPr>
          <p:nvPr>
            <p:ph type="sldNum" sz="quarter" idx="12"/>
          </p:nvPr>
        </p:nvSpPr>
        <p:spPr/>
        <p:txBody>
          <a:bodyPr/>
          <a:lstStyle/>
          <a:p>
            <a:fld id="{DE8DE8A0-70C5-4585-9A3C-B3A9E7B8F8E9}" type="slidenum">
              <a:rPr lang="en-US" smtClean="0"/>
              <a:t>5</a:t>
            </a:fld>
            <a:endParaRPr lang="en-US" dirty="0"/>
          </a:p>
        </p:txBody>
      </p:sp>
    </p:spTree>
    <p:custDataLst>
      <p:tags r:id="rId1"/>
    </p:custDataLst>
    <p:extLst>
      <p:ext uri="{BB962C8B-B14F-4D97-AF65-F5344CB8AC3E}">
        <p14:creationId xmlns:p14="http://schemas.microsoft.com/office/powerpoint/2010/main" val="3637121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004657-7721-41A0-B0F7-FF12F09C24AC}"/>
              </a:ext>
            </a:extLst>
          </p:cNvPr>
          <p:cNvSpPr>
            <a:spLocks noGrp="1"/>
          </p:cNvSpPr>
          <p:nvPr>
            <p:ph type="title"/>
          </p:nvPr>
        </p:nvSpPr>
        <p:spPr/>
        <p:txBody>
          <a:bodyPr>
            <a:normAutofit/>
          </a:bodyPr>
          <a:lstStyle/>
          <a:p>
            <a:r>
              <a:rPr lang="en-US" dirty="0"/>
              <a:t>DOL preceptorship policy</a:t>
            </a:r>
          </a:p>
        </p:txBody>
      </p:sp>
      <p:sp>
        <p:nvSpPr>
          <p:cNvPr id="7" name="Content Placeholder 6">
            <a:extLst>
              <a:ext uri="{FF2B5EF4-FFF2-40B4-BE49-F238E27FC236}">
                <a16:creationId xmlns:a16="http://schemas.microsoft.com/office/drawing/2014/main" id="{CD556E39-FAE2-4089-9195-5DF76A233C48}"/>
              </a:ext>
            </a:extLst>
          </p:cNvPr>
          <p:cNvSpPr>
            <a:spLocks noGrp="1"/>
          </p:cNvSpPr>
          <p:nvPr>
            <p:ph idx="1"/>
          </p:nvPr>
        </p:nvSpPr>
        <p:spPr/>
        <p:txBody>
          <a:bodyPr>
            <a:normAutofit fontScale="92500"/>
          </a:bodyPr>
          <a:lstStyle/>
          <a:p>
            <a:r>
              <a:rPr lang="en-US" sz="2800">
                <a:solidFill>
                  <a:srgbClr val="2860A4"/>
                </a:solidFill>
                <a:effectLst/>
                <a:latin typeface="Calibri" panose="020F0502020204030204" pitchFamily="34" charset="0"/>
                <a:ea typeface="Calibri" panose="020F0502020204030204" pitchFamily="34" charset="0"/>
              </a:rPr>
              <a:t>“To achieve the FOA’s goal to expand the pipeline of nursing professionals, applicants [for Track 2] must describe the strategy to support the increased uptake of experienced nursing professionals who will become preceptors</a:t>
            </a:r>
            <a:r>
              <a:rPr lang="en-US" sz="2800" b="1">
                <a:solidFill>
                  <a:srgbClr val="2860A4"/>
                </a:solidFill>
                <a:effectLst/>
                <a:latin typeface="Calibri" panose="020F0502020204030204" pitchFamily="34" charset="0"/>
                <a:ea typeface="Calibri" panose="020F0502020204030204" pitchFamily="34" charset="0"/>
              </a:rPr>
              <a:t> to mentor and prepare a new generation of nurses</a:t>
            </a:r>
            <a:r>
              <a:rPr lang="en-US" sz="2800">
                <a:solidFill>
                  <a:srgbClr val="2860A4"/>
                </a:solidFill>
                <a:effectLst/>
                <a:latin typeface="Calibri" panose="020F0502020204030204" pitchFamily="34" charset="0"/>
                <a:ea typeface="Calibri" panose="020F0502020204030204" pitchFamily="34" charset="0"/>
              </a:rPr>
              <a:t>. This track requires applicants to address this issue as part of their workforce development strategy by using partnership agreements with their employer partners to ensure reduced administrative barriers, time carved out of the regular schedule for the preceptor work, and incentives or additional pay for taking on the preceptor role.”</a:t>
            </a:r>
          </a:p>
          <a:p>
            <a:endParaRPr lang="en-US" sz="2800">
              <a:effectLst/>
              <a:latin typeface="Calibri" panose="020F0502020204030204" pitchFamily="34" charset="0"/>
              <a:ea typeface="Calibri" panose="020F0502020204030204" pitchFamily="34" charset="0"/>
            </a:endParaRPr>
          </a:p>
        </p:txBody>
      </p:sp>
      <p:sp>
        <p:nvSpPr>
          <p:cNvPr id="8" name="Text Placeholder 7">
            <a:extLst>
              <a:ext uri="{FF2B5EF4-FFF2-40B4-BE49-F238E27FC236}">
                <a16:creationId xmlns:a16="http://schemas.microsoft.com/office/drawing/2014/main" id="{8090342F-B99C-4373-A3A9-BFE69A60B4C3}"/>
              </a:ext>
            </a:extLst>
          </p:cNvPr>
          <p:cNvSpPr>
            <a:spLocks noGrp="1"/>
          </p:cNvSpPr>
          <p:nvPr>
            <p:ph type="body" sz="quarter" idx="13"/>
          </p:nvPr>
        </p:nvSpPr>
        <p:spPr/>
        <p:txBody>
          <a:bodyPr>
            <a:normAutofit/>
          </a:bodyPr>
          <a:lstStyle/>
          <a:p>
            <a:r>
              <a:rPr lang="en-US"/>
              <a:t>DOL Nursing Expansion Funding Opportunity Announcement (FOA), p. 3</a:t>
            </a:r>
          </a:p>
          <a:p>
            <a:endParaRPr lang="en-US"/>
          </a:p>
        </p:txBody>
      </p:sp>
      <p:sp>
        <p:nvSpPr>
          <p:cNvPr id="4" name="Footer Placeholder 3">
            <a:extLst>
              <a:ext uri="{FF2B5EF4-FFF2-40B4-BE49-F238E27FC236}">
                <a16:creationId xmlns:a16="http://schemas.microsoft.com/office/drawing/2014/main" id="{C8AC8DD1-B268-4989-8377-76A1008E72B0}"/>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6733A8C0-BE5B-498F-AD6D-F0A5E4D8686C}"/>
              </a:ext>
            </a:extLst>
          </p:cNvPr>
          <p:cNvSpPr>
            <a:spLocks noGrp="1"/>
          </p:cNvSpPr>
          <p:nvPr>
            <p:ph type="sldNum" sz="quarter" idx="12"/>
          </p:nvPr>
        </p:nvSpPr>
        <p:spPr/>
        <p:txBody>
          <a:bodyPr/>
          <a:lstStyle/>
          <a:p>
            <a:fld id="{DE8DE8A0-70C5-4585-9A3C-B3A9E7B8F8E9}" type="slidenum">
              <a:rPr lang="en-US" smtClean="0"/>
              <a:t>6</a:t>
            </a:fld>
            <a:endParaRPr lang="en-US"/>
          </a:p>
        </p:txBody>
      </p:sp>
    </p:spTree>
    <p:custDataLst>
      <p:tags r:id="rId1"/>
    </p:custDataLst>
    <p:extLst>
      <p:ext uri="{BB962C8B-B14F-4D97-AF65-F5344CB8AC3E}">
        <p14:creationId xmlns:p14="http://schemas.microsoft.com/office/powerpoint/2010/main" val="2089576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a:t>Dol preceptorship policy continued</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p:txBody>
          <a:bodyPr>
            <a:normAutofit/>
          </a:bodyPr>
          <a:lstStyle/>
          <a:p>
            <a:r>
              <a:rPr lang="en-US">
                <a:solidFill>
                  <a:srgbClr val="2860A4"/>
                </a:solidFill>
                <a:effectLst/>
                <a:latin typeface="Calibri" panose="020F0502020204030204" pitchFamily="34" charset="0"/>
                <a:ea typeface="Calibri" panose="020F0502020204030204" pitchFamily="34" charset="0"/>
              </a:rPr>
              <a:t>Track 2 grantees are required to incorporate preceptors into their </a:t>
            </a:r>
            <a:r>
              <a:rPr lang="en-US">
                <a:solidFill>
                  <a:srgbClr val="2860A4"/>
                </a:solidFill>
                <a:latin typeface="Calibri" panose="020F0502020204030204" pitchFamily="34" charset="0"/>
                <a:ea typeface="Calibri" panose="020F0502020204030204" pitchFamily="34" charset="0"/>
              </a:rPr>
              <a:t>projects.</a:t>
            </a:r>
          </a:p>
          <a:p>
            <a:pPr marL="0" indent="0">
              <a:buNone/>
            </a:pPr>
            <a:endParaRPr lang="en-US">
              <a:solidFill>
                <a:srgbClr val="2860A4"/>
              </a:solidFill>
              <a:latin typeface="Calibri" panose="020F0502020204030204" pitchFamily="34" charset="0"/>
              <a:ea typeface="Calibri" panose="020F0502020204030204" pitchFamily="34" charset="0"/>
            </a:endParaRPr>
          </a:p>
          <a:p>
            <a:r>
              <a:rPr lang="en-US">
                <a:solidFill>
                  <a:srgbClr val="2860A4"/>
                </a:solidFill>
                <a:effectLst/>
                <a:latin typeface="Calibri" panose="020F0502020204030204" pitchFamily="34" charset="0"/>
                <a:ea typeface="Calibri" panose="020F0502020204030204" pitchFamily="34" charset="0"/>
              </a:rPr>
              <a:t>Track 1 grantees </a:t>
            </a:r>
            <a:r>
              <a:rPr lang="en-US" b="1" u="sng">
                <a:solidFill>
                  <a:srgbClr val="2860A4"/>
                </a:solidFill>
                <a:effectLst/>
                <a:latin typeface="Calibri" panose="020F0502020204030204" pitchFamily="34" charset="0"/>
                <a:ea typeface="Calibri" panose="020F0502020204030204" pitchFamily="34" charset="0"/>
              </a:rPr>
              <a:t>may optionally </a:t>
            </a:r>
            <a:r>
              <a:rPr lang="en-US">
                <a:solidFill>
                  <a:srgbClr val="2860A4"/>
                </a:solidFill>
                <a:effectLst/>
                <a:latin typeface="Calibri" panose="020F0502020204030204" pitchFamily="34" charset="0"/>
                <a:ea typeface="Calibri" panose="020F0502020204030204" pitchFamily="34" charset="0"/>
              </a:rPr>
              <a:t>incorporate approved strategies for preceptorship fro</a:t>
            </a:r>
            <a:r>
              <a:rPr lang="en-US">
                <a:solidFill>
                  <a:srgbClr val="2860A4"/>
                </a:solidFill>
                <a:latin typeface="Calibri" panose="020F0502020204030204" pitchFamily="34" charset="0"/>
                <a:ea typeface="Calibri" panose="020F0502020204030204" pitchFamily="34" charset="0"/>
              </a:rPr>
              <a:t>m the Statements of Work (SOW) </a:t>
            </a:r>
          </a:p>
          <a:p>
            <a:pPr lvl="1"/>
            <a:r>
              <a:rPr lang="en-US" sz="2800">
                <a:solidFill>
                  <a:srgbClr val="2860A4"/>
                </a:solidFill>
                <a:latin typeface="Calibri" panose="020F0502020204030204" pitchFamily="34" charset="0"/>
                <a:ea typeface="Calibri" panose="020F0502020204030204" pitchFamily="34" charset="0"/>
              </a:rPr>
              <a:t>These a</a:t>
            </a:r>
            <a:r>
              <a:rPr lang="en-US" sz="2800">
                <a:solidFill>
                  <a:srgbClr val="2860A4"/>
                </a:solidFill>
                <a:effectLst/>
                <a:latin typeface="Calibri" panose="020F0502020204030204" pitchFamily="34" charset="0"/>
                <a:ea typeface="Calibri" panose="020F0502020204030204" pitchFamily="34" charset="0"/>
              </a:rPr>
              <a:t>ctivities must adhere to the policies on preceptorship allowability</a:t>
            </a:r>
            <a:endParaRPr lang="en-US" sz="2800">
              <a:effectLst/>
              <a:latin typeface="Calibri" panose="020F0502020204030204" pitchFamily="34" charset="0"/>
              <a:ea typeface="Calibri" panose="020F0502020204030204" pitchFamily="34" charset="0"/>
            </a:endParaRPr>
          </a:p>
        </p:txBody>
      </p:sp>
      <p:sp>
        <p:nvSpPr>
          <p:cNvPr id="7" name="Footer Placeholder 6">
            <a:extLst>
              <a:ext uri="{FF2B5EF4-FFF2-40B4-BE49-F238E27FC236}">
                <a16:creationId xmlns:a16="http://schemas.microsoft.com/office/drawing/2014/main" id="{11412C62-ECD5-445F-86BF-39A4E5FBE6F7}"/>
              </a:ext>
            </a:extLst>
          </p:cNvPr>
          <p:cNvSpPr>
            <a:spLocks noGrp="1"/>
          </p:cNvSpPr>
          <p:nvPr>
            <p:ph type="ftr" sz="quarter" idx="11"/>
          </p:nvPr>
        </p:nvSpPr>
        <p:spPr/>
        <p:txBody>
          <a:bodyPr/>
          <a:lstStyle/>
          <a:p>
            <a:r>
              <a:rPr lang="en-US" dirty="0"/>
              <a:t>DOL policy on preceptorship</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7</a:t>
            </a:fld>
            <a:endParaRPr lang="en-US"/>
          </a:p>
        </p:txBody>
      </p:sp>
    </p:spTree>
    <p:custDataLst>
      <p:tags r:id="rId1"/>
    </p:custDataLst>
    <p:extLst>
      <p:ext uri="{BB962C8B-B14F-4D97-AF65-F5344CB8AC3E}">
        <p14:creationId xmlns:p14="http://schemas.microsoft.com/office/powerpoint/2010/main" val="241522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Purpose of the PRECEPTOR ACTIVITIES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396132"/>
          </a:xfrm>
        </p:spPr>
        <p:txBody>
          <a:bodyPr>
            <a:normAutofit fontScale="77500" lnSpcReduction="20000"/>
          </a:bodyPr>
          <a:lstStyle/>
          <a:p>
            <a:pPr>
              <a:lnSpc>
                <a:spcPct val="120000"/>
              </a:lnSpc>
              <a:spcBef>
                <a:spcPts val="0"/>
              </a:spcBef>
              <a:spcAft>
                <a:spcPts val="0"/>
              </a:spcAft>
            </a:pPr>
            <a:r>
              <a:rPr lang="en-US">
                <a:effectLst/>
                <a:latin typeface="Calibri" panose="020F0502020204030204" pitchFamily="34" charset="0"/>
                <a:ea typeface="Calibri" panose="020F0502020204030204" pitchFamily="34" charset="0"/>
                <a:cs typeface="Calibri" panose="020F0502020204030204" pitchFamily="34" charset="0"/>
              </a:rPr>
              <a:t>Purpose of the Nursing Expansion grant is to “</a:t>
            </a:r>
            <a:r>
              <a:rPr lang="en-US">
                <a:latin typeface="Calibri" panose="020F0502020204030204" pitchFamily="34" charset="0"/>
                <a:cs typeface="Calibri" panose="020F0502020204030204" pitchFamily="34" charset="0"/>
              </a:rPr>
              <a:t>expand and diversify the pipeline of qualified nursing professionals who can fill quality jobs in healthcare”</a:t>
            </a:r>
          </a:p>
          <a:p>
            <a:pPr>
              <a:lnSpc>
                <a:spcPct val="170000"/>
              </a:lnSpc>
              <a:spcBef>
                <a:spcPts val="0"/>
              </a:spcBef>
              <a:spcAft>
                <a:spcPts val="0"/>
              </a:spcAft>
            </a:pPr>
            <a:r>
              <a:rPr lang="en-US" sz="2900">
                <a:latin typeface="Calibri" panose="020F0502020204030204" pitchFamily="34" charset="0"/>
                <a:cs typeface="Calibri" panose="020F0502020204030204" pitchFamily="34" charset="0"/>
              </a:rPr>
              <a:t>Preceptor activity:</a:t>
            </a:r>
          </a:p>
          <a:p>
            <a:pPr>
              <a:spcBef>
                <a:spcPts val="0"/>
              </a:spcBef>
              <a:spcAft>
                <a:spcPts val="0"/>
              </a:spcAft>
            </a:pPr>
            <a:endParaRPr lang="en-US" sz="2600">
              <a:latin typeface="Calibri" panose="020F0502020204030204" pitchFamily="34" charset="0"/>
              <a:cs typeface="Calibri" panose="020F0502020204030204" pitchFamily="34" charset="0"/>
            </a:endParaRPr>
          </a:p>
          <a:p>
            <a:pPr lvl="1">
              <a:spcBef>
                <a:spcPts val="0"/>
              </a:spcBef>
              <a:spcAft>
                <a:spcPts val="0"/>
              </a:spcAft>
            </a:pPr>
            <a:r>
              <a:rPr lang="en-US" sz="2600">
                <a:effectLst/>
                <a:latin typeface="Calibri" panose="020F0502020204030204" pitchFamily="34" charset="0"/>
                <a:ea typeface="Calibri" panose="020F0502020204030204" pitchFamily="34" charset="0"/>
                <a:cs typeface="Calibri" panose="020F0502020204030204" pitchFamily="34" charset="0"/>
              </a:rPr>
              <a:t>Supports the purpose of the Nursing Expansion grant funds to increase the number of new nurses</a:t>
            </a:r>
            <a:endParaRPr lang="en-US" sz="2600">
              <a:latin typeface="Calibri" panose="020F0502020204030204" pitchFamily="34" charset="0"/>
              <a:cs typeface="Calibri" panose="020F0502020204030204" pitchFamily="34" charset="0"/>
            </a:endParaRPr>
          </a:p>
          <a:p>
            <a:pPr lvl="1">
              <a:spcBef>
                <a:spcPts val="0"/>
              </a:spcBef>
              <a:spcAft>
                <a:spcPts val="0"/>
              </a:spcAft>
            </a:pPr>
            <a:endParaRPr lang="en-US" sz="2600">
              <a:latin typeface="Calibri" panose="020F0502020204030204" pitchFamily="34" charset="0"/>
              <a:ea typeface="Calibri" panose="020F0502020204030204" pitchFamily="34" charset="0"/>
              <a:cs typeface="Calibri" panose="020F0502020204030204" pitchFamily="34" charset="0"/>
            </a:endParaRPr>
          </a:p>
          <a:p>
            <a:pPr lvl="1">
              <a:spcBef>
                <a:spcPts val="0"/>
              </a:spcBef>
              <a:spcAft>
                <a:spcPts val="0"/>
              </a:spcAft>
            </a:pPr>
            <a:r>
              <a:rPr lang="en-US" sz="2600">
                <a:latin typeface="Calibri" panose="020F0502020204030204" pitchFamily="34" charset="0"/>
                <a:ea typeface="Calibri" panose="020F0502020204030204" pitchFamily="34" charset="0"/>
                <a:cs typeface="Calibri" panose="020F0502020204030204" pitchFamily="34" charset="0"/>
              </a:rPr>
              <a:t>Can be paid for with grant funds when it aligns with the overall </a:t>
            </a:r>
            <a:r>
              <a:rPr lang="en-US" sz="2600">
                <a:effectLst/>
                <a:latin typeface="Calibri" panose="020F0502020204030204" pitchFamily="34" charset="0"/>
                <a:ea typeface="Calibri" panose="020F0502020204030204" pitchFamily="34" charset="0"/>
                <a:cs typeface="Calibri" panose="020F0502020204030204" pitchFamily="34" charset="0"/>
              </a:rPr>
              <a:t>purpose to </a:t>
            </a:r>
            <a:r>
              <a:rPr lang="en-US" sz="2600">
                <a:latin typeface="Calibri" panose="020F0502020204030204" pitchFamily="34" charset="0"/>
                <a:ea typeface="Calibri" panose="020F0502020204030204" pitchFamily="34" charset="0"/>
                <a:cs typeface="Calibri" panose="020F0502020204030204" pitchFamily="34" charset="0"/>
              </a:rPr>
              <a:t>increase the number of nurses </a:t>
            </a:r>
          </a:p>
          <a:p>
            <a:pPr lvl="1">
              <a:spcBef>
                <a:spcPts val="0"/>
              </a:spcBef>
              <a:spcAft>
                <a:spcPts val="0"/>
              </a:spcAft>
            </a:pPr>
            <a:endParaRPr lang="en-US" sz="2600">
              <a:latin typeface="Calibri" panose="020F0502020204030204" pitchFamily="34" charset="0"/>
              <a:ea typeface="Calibri" panose="020F0502020204030204" pitchFamily="34" charset="0"/>
              <a:cs typeface="Calibri" panose="020F0502020204030204" pitchFamily="34" charset="0"/>
            </a:endParaRPr>
          </a:p>
          <a:p>
            <a:pPr lvl="1">
              <a:lnSpc>
                <a:spcPct val="130000"/>
              </a:lnSpc>
              <a:spcBef>
                <a:spcPts val="0"/>
              </a:spcBef>
              <a:spcAft>
                <a:spcPts val="0"/>
              </a:spcAft>
            </a:pPr>
            <a:r>
              <a:rPr lang="en-US" sz="2600">
                <a:latin typeface="Calibri" panose="020F0502020204030204" pitchFamily="34" charset="0"/>
                <a:ea typeface="Calibri" panose="020F0502020204030204" pitchFamily="34" charset="0"/>
                <a:cs typeface="Calibri" panose="020F0502020204030204" pitchFamily="34" charset="0"/>
              </a:rPr>
              <a:t>Is considered a capacity building activity that supports the grant purpose</a:t>
            </a:r>
          </a:p>
          <a:p>
            <a:pPr lvl="1">
              <a:lnSpc>
                <a:spcPct val="130000"/>
              </a:lnSpc>
              <a:spcBef>
                <a:spcPts val="0"/>
              </a:spcBef>
              <a:spcAft>
                <a:spcPts val="0"/>
              </a:spcAft>
            </a:pPr>
            <a:endParaRPr lang="en-US" sz="1400">
              <a:latin typeface="Calibri" panose="020F0502020204030204" pitchFamily="34" charset="0"/>
              <a:ea typeface="Calibri" panose="020F0502020204030204" pitchFamily="34" charset="0"/>
              <a:cs typeface="Calibri" panose="020F0502020204030204" pitchFamily="34" charset="0"/>
            </a:endParaRPr>
          </a:p>
          <a:p>
            <a:pPr>
              <a:lnSpc>
                <a:spcPct val="130000"/>
              </a:lnSpc>
              <a:spcBef>
                <a:spcPts val="0"/>
              </a:spcBef>
              <a:spcAft>
                <a:spcPts val="0"/>
              </a:spcAft>
            </a:pPr>
            <a:r>
              <a:rPr lang="en-US" sz="2900" b="1">
                <a:latin typeface="Calibri" panose="020F0502020204030204" pitchFamily="34" charset="0"/>
                <a:ea typeface="Calibri" panose="020F0502020204030204" pitchFamily="34" charset="0"/>
                <a:cs typeface="Calibri" panose="020F0502020204030204" pitchFamily="34" charset="0"/>
              </a:rPr>
              <a:t>Training or orientation programs for preceptors paid for with grant funds does not meet the intent of the grant.</a:t>
            </a:r>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8</a:t>
            </a:fld>
            <a:endParaRPr lang="en-US"/>
          </a:p>
        </p:txBody>
      </p:sp>
    </p:spTree>
    <p:custDataLst>
      <p:tags r:id="rId1"/>
    </p:custDataLst>
    <p:extLst>
      <p:ext uri="{BB962C8B-B14F-4D97-AF65-F5344CB8AC3E}">
        <p14:creationId xmlns:p14="http://schemas.microsoft.com/office/powerpoint/2010/main" val="3827201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004657-7721-41A0-B0F7-FF12F09C24AC}"/>
              </a:ext>
            </a:extLst>
          </p:cNvPr>
          <p:cNvSpPr>
            <a:spLocks noGrp="1"/>
          </p:cNvSpPr>
          <p:nvPr>
            <p:ph type="title"/>
          </p:nvPr>
        </p:nvSpPr>
        <p:spPr/>
        <p:txBody>
          <a:bodyPr>
            <a:normAutofit/>
          </a:bodyPr>
          <a:lstStyle/>
          <a:p>
            <a:r>
              <a:rPr lang="en-US" dirty="0"/>
              <a:t>Allowable preceptor activities</a:t>
            </a:r>
          </a:p>
        </p:txBody>
      </p:sp>
      <p:sp>
        <p:nvSpPr>
          <p:cNvPr id="7" name="Content Placeholder 6">
            <a:extLst>
              <a:ext uri="{FF2B5EF4-FFF2-40B4-BE49-F238E27FC236}">
                <a16:creationId xmlns:a16="http://schemas.microsoft.com/office/drawing/2014/main" id="{CD556E39-FAE2-4089-9195-5DF76A233C48}"/>
              </a:ext>
            </a:extLst>
          </p:cNvPr>
          <p:cNvSpPr>
            <a:spLocks noGrp="1"/>
          </p:cNvSpPr>
          <p:nvPr>
            <p:ph idx="1"/>
          </p:nvPr>
        </p:nvSpPr>
        <p:spPr/>
        <p:txBody>
          <a:bodyPr>
            <a:normAutofit/>
          </a:bodyPr>
          <a:lstStyle/>
          <a:p>
            <a:r>
              <a:rPr lang="en-US" sz="2800">
                <a:solidFill>
                  <a:srgbClr val="2860A4"/>
                </a:solidFill>
                <a:effectLst/>
                <a:latin typeface="Calibri" panose="020F0502020204030204" pitchFamily="34" charset="0"/>
                <a:ea typeface="Calibri" panose="020F0502020204030204" pitchFamily="34" charset="0"/>
              </a:rPr>
              <a:t>“[Track 2 grantees] will propose outreach and recruitment strategies, innovative partnership agreements, and leverage employer-funded financial incentives or other types of non-monetary incentives provided by the employer to address the critical shortage of nursing preceptors.”</a:t>
            </a:r>
            <a:endParaRPr lang="en-US">
              <a:solidFill>
                <a:srgbClr val="2860A4"/>
              </a:solidFill>
              <a:latin typeface="Calibri" panose="020F0502020204030204" pitchFamily="34" charset="0"/>
              <a:ea typeface="Calibri" panose="020F0502020204030204" pitchFamily="34" charset="0"/>
            </a:endParaRPr>
          </a:p>
          <a:p>
            <a:endParaRPr lang="en-US"/>
          </a:p>
        </p:txBody>
      </p:sp>
      <p:sp>
        <p:nvSpPr>
          <p:cNvPr id="8" name="Text Placeholder 7">
            <a:extLst>
              <a:ext uri="{FF2B5EF4-FFF2-40B4-BE49-F238E27FC236}">
                <a16:creationId xmlns:a16="http://schemas.microsoft.com/office/drawing/2014/main" id="{8090342F-B99C-4373-A3A9-BFE69A60B4C3}"/>
              </a:ext>
            </a:extLst>
          </p:cNvPr>
          <p:cNvSpPr>
            <a:spLocks noGrp="1"/>
          </p:cNvSpPr>
          <p:nvPr>
            <p:ph type="body" sz="quarter" idx="13"/>
          </p:nvPr>
        </p:nvSpPr>
        <p:spPr/>
        <p:txBody>
          <a:bodyPr/>
          <a:lstStyle/>
          <a:p>
            <a:r>
              <a:rPr lang="en-US" dirty="0"/>
              <a:t>DOL Nursing Expansion FOA, p. 3</a:t>
            </a:r>
          </a:p>
          <a:p>
            <a:endParaRPr lang="en-US" dirty="0"/>
          </a:p>
        </p:txBody>
      </p:sp>
      <p:sp>
        <p:nvSpPr>
          <p:cNvPr id="4" name="Footer Placeholder 3">
            <a:extLst>
              <a:ext uri="{FF2B5EF4-FFF2-40B4-BE49-F238E27FC236}">
                <a16:creationId xmlns:a16="http://schemas.microsoft.com/office/drawing/2014/main" id="{C8AC8DD1-B268-4989-8377-76A1008E72B0}"/>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6733A8C0-BE5B-498F-AD6D-F0A5E4D8686C}"/>
              </a:ext>
            </a:extLst>
          </p:cNvPr>
          <p:cNvSpPr>
            <a:spLocks noGrp="1"/>
          </p:cNvSpPr>
          <p:nvPr>
            <p:ph type="sldNum" sz="quarter" idx="12"/>
          </p:nvPr>
        </p:nvSpPr>
        <p:spPr/>
        <p:txBody>
          <a:bodyPr/>
          <a:lstStyle/>
          <a:p>
            <a:fld id="{DE8DE8A0-70C5-4585-9A3C-B3A9E7B8F8E9}" type="slidenum">
              <a:rPr lang="en-US" smtClean="0"/>
              <a:t>9</a:t>
            </a:fld>
            <a:endParaRPr lang="en-US"/>
          </a:p>
        </p:txBody>
      </p:sp>
    </p:spTree>
    <p:custDataLst>
      <p:tags r:id="rId1"/>
    </p:custDataLst>
    <p:extLst>
      <p:ext uri="{BB962C8B-B14F-4D97-AF65-F5344CB8AC3E}">
        <p14:creationId xmlns:p14="http://schemas.microsoft.com/office/powerpoint/2010/main" val="3613707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593387" y="726386"/>
            <a:ext cx="10653003" cy="1083329"/>
          </a:xfrm>
        </p:spPr>
        <p:txBody>
          <a:bodyPr>
            <a:normAutofit fontScale="90000"/>
          </a:bodyPr>
          <a:lstStyle/>
          <a:p>
            <a:r>
              <a:rPr lang="en-US" sz="3600" dirty="0" err="1"/>
              <a:t>UNallowable</a:t>
            </a:r>
            <a:r>
              <a:rPr lang="en-US" sz="3600" dirty="0"/>
              <a:t> preceptor activities continued</a:t>
            </a:r>
          </a:p>
        </p:txBody>
      </p:sp>
      <p:sp>
        <p:nvSpPr>
          <p:cNvPr id="7" name="TextBox 6">
            <a:extLst>
              <a:ext uri="{FF2B5EF4-FFF2-40B4-BE49-F238E27FC236}">
                <a16:creationId xmlns:a16="http://schemas.microsoft.com/office/drawing/2014/main" id="{770DD328-40C1-D991-1E67-0D41A35E8482}"/>
              </a:ext>
            </a:extLst>
          </p:cNvPr>
          <p:cNvSpPr txBox="1"/>
          <p:nvPr/>
        </p:nvSpPr>
        <p:spPr>
          <a:xfrm>
            <a:off x="593387" y="1884089"/>
            <a:ext cx="10945168" cy="523220"/>
          </a:xfrm>
          <a:prstGeom prst="rect">
            <a:avLst/>
          </a:prstGeom>
          <a:solidFill>
            <a:schemeClr val="accent2">
              <a:lumMod val="75000"/>
            </a:schemeClr>
          </a:solidFill>
        </p:spPr>
        <p:txBody>
          <a:bodyPr wrap="square" rtlCol="0">
            <a:spAutoFit/>
          </a:bodyPr>
          <a:lstStyle/>
          <a:p>
            <a:r>
              <a:rPr kumimoji="0" lang="en-US" sz="2800" b="0" i="0" u="none" strike="noStrike" kern="1200" cap="all" spc="0" normalizeH="0" baseline="0" noProof="0">
                <a:ln>
                  <a:noFill/>
                </a:ln>
                <a:solidFill>
                  <a:prstClr val="white"/>
                </a:solidFill>
                <a:effectLst/>
                <a:uLnTx/>
                <a:uFillTx/>
                <a:latin typeface="Gill Sans MT" panose="020B0502020104020203"/>
                <a:ea typeface="+mj-ea"/>
                <a:cs typeface="+mj-cs"/>
              </a:rPr>
              <a:t>grant/match funds </a:t>
            </a:r>
            <a:r>
              <a:rPr kumimoji="0" lang="en-US" sz="2800" b="1" i="0" u="sng" strike="noStrike" kern="1200" cap="all" spc="0" normalizeH="0" baseline="0" noProof="0">
                <a:ln>
                  <a:noFill/>
                </a:ln>
                <a:solidFill>
                  <a:prstClr val="white"/>
                </a:solidFill>
                <a:effectLst/>
                <a:uLnTx/>
                <a:uFillTx/>
                <a:latin typeface="Gill Sans MT" panose="020B0502020104020203"/>
                <a:ea typeface="+mj-ea"/>
                <a:cs typeface="+mj-cs"/>
              </a:rPr>
              <a:t>cannot</a:t>
            </a:r>
            <a:r>
              <a:rPr kumimoji="0" lang="en-US" sz="2800" b="0" i="0" u="none" strike="noStrike" kern="1200" cap="all" spc="0" normalizeH="0" baseline="0" noProof="0">
                <a:ln>
                  <a:noFill/>
                </a:ln>
                <a:solidFill>
                  <a:prstClr val="white"/>
                </a:solidFill>
                <a:effectLst/>
                <a:uLnTx/>
                <a:uFillTx/>
                <a:latin typeface="Gill Sans MT" panose="020B0502020104020203"/>
                <a:ea typeface="+mj-ea"/>
                <a:cs typeface="+mj-cs"/>
              </a:rPr>
              <a:t> pay for these activities</a:t>
            </a:r>
            <a:endParaRPr lang="en-US"/>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593386" y="2481683"/>
            <a:ext cx="10653003" cy="3745387"/>
          </a:xfrm>
        </p:spPr>
        <p:txBody>
          <a:bodyPr>
            <a:noAutofit/>
          </a:bodyPr>
          <a:lstStyle/>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Providing standalone preceptorship training to nurses that does not lead to a recognized postsecondary credential</a:t>
            </a:r>
          </a:p>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Paying wages to nurses to perform preceptor duties when they are currently enrolled in allowable grant or match-funded training</a:t>
            </a:r>
          </a:p>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Paying incentives to nurses to become preceptors</a:t>
            </a:r>
          </a:p>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Offering scholarships to pay for preceptor training </a:t>
            </a:r>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10</a:t>
            </a:fld>
            <a:endParaRPr lang="en-US"/>
          </a:p>
        </p:txBody>
      </p:sp>
    </p:spTree>
    <p:custDataLst>
      <p:tags r:id="rId1"/>
    </p:custDataLst>
    <p:extLst>
      <p:ext uri="{BB962C8B-B14F-4D97-AF65-F5344CB8AC3E}">
        <p14:creationId xmlns:p14="http://schemas.microsoft.com/office/powerpoint/2010/main" val="1492974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a:xfrm>
            <a:off x="593387" y="726386"/>
            <a:ext cx="10653003" cy="1083329"/>
          </a:xfrm>
        </p:spPr>
        <p:txBody>
          <a:bodyPr>
            <a:normAutofit/>
          </a:bodyPr>
          <a:lstStyle/>
          <a:p>
            <a:r>
              <a:rPr lang="en-US" sz="3600" dirty="0"/>
              <a:t>allowable preceptor activities continued</a:t>
            </a:r>
          </a:p>
        </p:txBody>
      </p:sp>
      <p:sp>
        <p:nvSpPr>
          <p:cNvPr id="7" name="TextBox 6">
            <a:extLst>
              <a:ext uri="{FF2B5EF4-FFF2-40B4-BE49-F238E27FC236}">
                <a16:creationId xmlns:a16="http://schemas.microsoft.com/office/drawing/2014/main" id="{770DD328-40C1-D991-1E67-0D41A35E8482}"/>
              </a:ext>
            </a:extLst>
          </p:cNvPr>
          <p:cNvSpPr txBox="1"/>
          <p:nvPr/>
        </p:nvSpPr>
        <p:spPr>
          <a:xfrm>
            <a:off x="593387" y="1884089"/>
            <a:ext cx="10945168" cy="523220"/>
          </a:xfrm>
          <a:prstGeom prst="rect">
            <a:avLst/>
          </a:prstGeom>
          <a:solidFill>
            <a:schemeClr val="accent2">
              <a:lumMod val="75000"/>
            </a:schemeClr>
          </a:solidFill>
        </p:spPr>
        <p:txBody>
          <a:bodyPr wrap="square" rtlCol="0">
            <a:spAutoFit/>
          </a:bodyPr>
          <a:lstStyle/>
          <a:p>
            <a:r>
              <a:rPr kumimoji="0" lang="en-US" sz="2800" b="0" i="0" u="none" strike="noStrike" kern="1200" cap="all" spc="0" normalizeH="0" baseline="0" noProof="0">
                <a:ln>
                  <a:noFill/>
                </a:ln>
                <a:solidFill>
                  <a:prstClr val="white"/>
                </a:solidFill>
                <a:effectLst/>
                <a:uLnTx/>
                <a:uFillTx/>
                <a:latin typeface="Gill Sans MT" panose="020B0502020104020203"/>
                <a:ea typeface="+mj-ea"/>
                <a:cs typeface="+mj-cs"/>
              </a:rPr>
              <a:t>grant/match funds </a:t>
            </a:r>
            <a:r>
              <a:rPr kumimoji="0" lang="en-US" sz="2800" b="1" i="0" u="sng" strike="noStrike" kern="1200" cap="all" spc="0" normalizeH="0" baseline="0" noProof="0">
                <a:ln>
                  <a:noFill/>
                </a:ln>
                <a:solidFill>
                  <a:prstClr val="white"/>
                </a:solidFill>
                <a:effectLst/>
                <a:uLnTx/>
                <a:uFillTx/>
                <a:latin typeface="Gill Sans MT" panose="020B0502020104020203"/>
                <a:ea typeface="+mj-ea"/>
                <a:cs typeface="+mj-cs"/>
              </a:rPr>
              <a:t>can</a:t>
            </a:r>
            <a:r>
              <a:rPr kumimoji="0" lang="en-US" sz="2800" b="0" i="0" u="none" strike="noStrike" kern="1200" cap="all" spc="0" normalizeH="0" baseline="0" noProof="0">
                <a:ln>
                  <a:noFill/>
                </a:ln>
                <a:solidFill>
                  <a:prstClr val="white"/>
                </a:solidFill>
                <a:effectLst/>
                <a:uLnTx/>
                <a:uFillTx/>
                <a:latin typeface="Gill Sans MT" panose="020B0502020104020203"/>
                <a:ea typeface="+mj-ea"/>
                <a:cs typeface="+mj-cs"/>
              </a:rPr>
              <a:t> pay for these activities</a:t>
            </a:r>
            <a:endParaRPr lang="en-US"/>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593386" y="2481683"/>
            <a:ext cx="10653003" cy="3745387"/>
          </a:xfrm>
        </p:spPr>
        <p:txBody>
          <a:bodyPr>
            <a:noAutofit/>
          </a:bodyPr>
          <a:lstStyle/>
          <a:p>
            <a:pPr>
              <a:spcBef>
                <a:spcPts val="0"/>
              </a:spcBef>
              <a:spcAft>
                <a:spcPts val="0"/>
              </a:spcAft>
            </a:pPr>
            <a:r>
              <a:rPr lang="en-US" sz="3000">
                <a:effectLst/>
                <a:latin typeface="Calibri" panose="020F0502020204030204" pitchFamily="34" charset="0"/>
                <a:ea typeface="Calibri" panose="020F0502020204030204" pitchFamily="34" charset="0"/>
              </a:rPr>
              <a:t>Proposing outreach and recruitment strategies for nurses to become preceptors</a:t>
            </a:r>
          </a:p>
          <a:p>
            <a:pPr marL="685800" indent="-457200">
              <a:spcBef>
                <a:spcPts val="0"/>
              </a:spcBef>
              <a:spcAft>
                <a:spcPts val="0"/>
              </a:spcAft>
            </a:pPr>
            <a:endParaRPr lang="en-US" sz="3000">
              <a:effectLst/>
              <a:latin typeface="Calibri" panose="020F0502020204030204" pitchFamily="34" charset="0"/>
              <a:ea typeface="Calibri" panose="020F0502020204030204" pitchFamily="34" charset="0"/>
            </a:endParaRPr>
          </a:p>
          <a:p>
            <a:pPr>
              <a:spcBef>
                <a:spcPts val="0"/>
              </a:spcBef>
              <a:spcAft>
                <a:spcPts val="0"/>
              </a:spcAft>
            </a:pPr>
            <a:r>
              <a:rPr lang="en-US" sz="3000">
                <a:effectLst/>
                <a:latin typeface="Calibri" panose="020F0502020204030204" pitchFamily="34" charset="0"/>
                <a:ea typeface="Calibri" panose="020F0502020204030204" pitchFamily="34" charset="0"/>
              </a:rPr>
              <a:t>Proposing innovative partnership agreements with employer partners</a:t>
            </a:r>
          </a:p>
          <a:p>
            <a:pPr marL="762000" indent="-457200">
              <a:spcBef>
                <a:spcPts val="5"/>
              </a:spcBef>
              <a:spcAft>
                <a:spcPts val="0"/>
              </a:spcAft>
            </a:pPr>
            <a:endParaRPr lang="en-US" sz="3000">
              <a:effectLst/>
              <a:latin typeface="Calibri" panose="020F0502020204030204" pitchFamily="34" charset="0"/>
              <a:ea typeface="Calibri" panose="020F0502020204030204" pitchFamily="34" charset="0"/>
            </a:endParaRPr>
          </a:p>
          <a:p>
            <a:pPr>
              <a:spcBef>
                <a:spcPts val="5"/>
              </a:spcBef>
              <a:spcAft>
                <a:spcPts val="0"/>
              </a:spcAft>
            </a:pPr>
            <a:r>
              <a:rPr lang="en-US" sz="3000">
                <a:effectLst/>
                <a:latin typeface="Calibri" panose="020F0502020204030204" pitchFamily="34" charset="0"/>
                <a:ea typeface="Calibri" panose="020F0502020204030204" pitchFamily="34" charset="0"/>
              </a:rPr>
              <a:t>Leveraging </a:t>
            </a:r>
            <a:r>
              <a:rPr lang="en-US" sz="3000" b="1" u="sng">
                <a:effectLst/>
                <a:latin typeface="Calibri" panose="020F0502020204030204" pitchFamily="34" charset="0"/>
                <a:ea typeface="Calibri" panose="020F0502020204030204" pitchFamily="34" charset="0"/>
              </a:rPr>
              <a:t>employer-funded</a:t>
            </a:r>
            <a:r>
              <a:rPr lang="en-US" sz="3000">
                <a:effectLst/>
                <a:latin typeface="Calibri" panose="020F0502020204030204" pitchFamily="34" charset="0"/>
                <a:ea typeface="Calibri" panose="020F0502020204030204" pitchFamily="34" charset="0"/>
              </a:rPr>
              <a:t> incentives (monetary or non-monetary)</a:t>
            </a:r>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11</a:t>
            </a:fld>
            <a:endParaRPr lang="en-US"/>
          </a:p>
        </p:txBody>
      </p:sp>
    </p:spTree>
    <p:custDataLst>
      <p:tags r:id="rId1"/>
    </p:custDataLst>
    <p:extLst>
      <p:ext uri="{BB962C8B-B14F-4D97-AF65-F5344CB8AC3E}">
        <p14:creationId xmlns:p14="http://schemas.microsoft.com/office/powerpoint/2010/main" val="3456002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EXAMPLES OF ALLOWABLE PRECEPTOR ACTIVITIES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653003" cy="4396132"/>
          </a:xfrm>
        </p:spPr>
        <p:txBody>
          <a:bodyPr>
            <a:normAutofit fontScale="77500" lnSpcReduction="20000"/>
          </a:bodyPr>
          <a:lstStyle/>
          <a:p>
            <a:pPr marL="342900" marR="0" lvl="0" indent="-342900">
              <a:lnSpc>
                <a:spcPct val="120000"/>
              </a:lnSpc>
              <a:spcBef>
                <a:spcPts val="0"/>
              </a:spcBef>
              <a:spcAft>
                <a:spcPts val="0"/>
              </a:spcAft>
              <a:buFont typeface="Symbol" panose="05050102010706020507" pitchFamily="18" charset="2"/>
              <a:buChar char=""/>
            </a:pPr>
            <a:r>
              <a:rPr lang="en-US">
                <a:effectLst/>
                <a:latin typeface="Calibri" panose="020F0502020204030204" pitchFamily="34" charset="0"/>
                <a:ea typeface="Calibri" panose="020F0502020204030204" pitchFamily="34" charset="0"/>
              </a:rPr>
              <a:t>Paying nurses a stipend to take on the preceptor role and perform preceptor duties </a:t>
            </a:r>
          </a:p>
          <a:p>
            <a:pPr marL="666900" lvl="1" indent="-342900">
              <a:lnSpc>
                <a:spcPct val="120000"/>
              </a:lnSpc>
              <a:spcBef>
                <a:spcPts val="0"/>
              </a:spcBef>
              <a:spcAft>
                <a:spcPts val="0"/>
              </a:spcAft>
              <a:buFont typeface="Symbol" panose="05050102010706020507" pitchFamily="18" charset="2"/>
              <a:buChar char=""/>
            </a:pPr>
            <a:r>
              <a:rPr lang="en-US" sz="2300">
                <a:effectLst/>
                <a:latin typeface="Calibri" panose="020F0502020204030204" pitchFamily="34" charset="0"/>
                <a:ea typeface="Calibri" panose="020F0502020204030204" pitchFamily="34" charset="0"/>
              </a:rPr>
              <a:t>Only when the nurses are not current participants in the grant</a:t>
            </a:r>
          </a:p>
          <a:p>
            <a:pPr marL="228600" marR="0" indent="0">
              <a:spcBef>
                <a:spcPts val="0"/>
              </a:spcBef>
              <a:spcAft>
                <a:spcPts val="0"/>
              </a:spcAft>
              <a:buNone/>
            </a:pPr>
            <a:endParaRPr lang="en-US" sz="2400">
              <a:effectLst/>
              <a:latin typeface="Calibri" panose="020F0502020204030204" pitchFamily="34" charset="0"/>
              <a:ea typeface="Calibri" panose="020F0502020204030204" pitchFamily="34" charset="0"/>
            </a:endParaRPr>
          </a:p>
          <a:p>
            <a:pPr marL="342900" marR="0" lvl="0" indent="-342900">
              <a:lnSpc>
                <a:spcPct val="120000"/>
              </a:lnSpc>
              <a:spcBef>
                <a:spcPts val="0"/>
              </a:spcBef>
              <a:spcAft>
                <a:spcPts val="0"/>
              </a:spcAft>
              <a:buFont typeface="Symbol" panose="05050102010706020507" pitchFamily="18" charset="2"/>
              <a:buChar char=""/>
            </a:pPr>
            <a:r>
              <a:rPr lang="en-US">
                <a:effectLst/>
                <a:latin typeface="Calibri" panose="020F0502020204030204" pitchFamily="34" charset="0"/>
                <a:ea typeface="Calibri" panose="020F0502020204030204" pitchFamily="34" charset="0"/>
              </a:rPr>
              <a:t>Developing partnership agreements with employers to provide paid release time, bonuses, and other monetary support</a:t>
            </a:r>
          </a:p>
          <a:p>
            <a:pPr marL="342900" marR="0" lvl="0" indent="-342900">
              <a:spcBef>
                <a:spcPts val="0"/>
              </a:spcBef>
              <a:spcAft>
                <a:spcPts val="0"/>
              </a:spcAft>
              <a:buFont typeface="Symbol" panose="05050102010706020507" pitchFamily="18" charset="2"/>
              <a:buChar char=""/>
            </a:pPr>
            <a:endParaRPr lang="en-US">
              <a:latin typeface="Calibri" panose="020F0502020204030204" pitchFamily="34" charset="0"/>
              <a:ea typeface="Calibri" panose="020F0502020204030204" pitchFamily="34" charset="0"/>
            </a:endParaRPr>
          </a:p>
          <a:p>
            <a:pPr marL="342900" marR="0" lvl="0" indent="-342900">
              <a:lnSpc>
                <a:spcPct val="120000"/>
              </a:lnSpc>
              <a:spcBef>
                <a:spcPts val="0"/>
              </a:spcBef>
              <a:spcAft>
                <a:spcPts val="0"/>
              </a:spcAft>
              <a:buFont typeface="Symbol" panose="05050102010706020507" pitchFamily="18" charset="2"/>
              <a:buChar char=""/>
            </a:pPr>
            <a:r>
              <a:rPr lang="en-US">
                <a:effectLst/>
                <a:latin typeface="Calibri" panose="020F0502020204030204" pitchFamily="34" charset="0"/>
                <a:ea typeface="Calibri" panose="020F0502020204030204" pitchFamily="34" charset="0"/>
              </a:rPr>
              <a:t>Encouraging employers to pay any preceptor training costs necessary as an investment in their employees</a:t>
            </a:r>
          </a:p>
          <a:p>
            <a:pPr marL="666900" lvl="1" indent="-342900">
              <a:lnSpc>
                <a:spcPct val="120000"/>
              </a:lnSpc>
              <a:spcBef>
                <a:spcPts val="0"/>
              </a:spcBef>
              <a:spcAft>
                <a:spcPts val="0"/>
              </a:spcAft>
              <a:buFont typeface="Symbol" panose="05050102010706020507" pitchFamily="18" charset="2"/>
              <a:buChar char=""/>
            </a:pPr>
            <a:r>
              <a:rPr lang="en-US" sz="2300">
                <a:latin typeface="Calibri" panose="020F0502020204030204" pitchFamily="34" charset="0"/>
                <a:ea typeface="Calibri" panose="020F0502020204030204" pitchFamily="34" charset="0"/>
              </a:rPr>
              <a:t>If the training is allowable under the grant, the costs paid can be considered match</a:t>
            </a:r>
          </a:p>
          <a:p>
            <a:pPr marL="666900" lvl="1" indent="-342900">
              <a:lnSpc>
                <a:spcPct val="120000"/>
              </a:lnSpc>
              <a:spcBef>
                <a:spcPts val="0"/>
              </a:spcBef>
              <a:spcAft>
                <a:spcPts val="0"/>
              </a:spcAft>
              <a:buFont typeface="Symbol" panose="05050102010706020507" pitchFamily="18" charset="2"/>
              <a:buChar char=""/>
            </a:pPr>
            <a:r>
              <a:rPr lang="en-US" sz="2300">
                <a:latin typeface="Calibri" panose="020F0502020204030204" pitchFamily="34" charset="0"/>
                <a:ea typeface="Calibri" panose="020F0502020204030204" pitchFamily="34" charset="0"/>
              </a:rPr>
              <a:t>Otherwise, this cost is counted as a leveraged</a:t>
            </a:r>
          </a:p>
          <a:p>
            <a:pPr marL="324000" lvl="1" indent="0">
              <a:lnSpc>
                <a:spcPct val="120000"/>
              </a:lnSpc>
              <a:spcBef>
                <a:spcPts val="0"/>
              </a:spcBef>
              <a:spcAft>
                <a:spcPts val="0"/>
              </a:spcAft>
              <a:buNone/>
            </a:pPr>
            <a:endParaRPr lang="en-US" sz="2800">
              <a:latin typeface="Calibri" panose="020F0502020204030204" pitchFamily="34" charset="0"/>
            </a:endParaRPr>
          </a:p>
          <a:p>
            <a:pPr marL="342900" indent="-342900">
              <a:lnSpc>
                <a:spcPct val="120000"/>
              </a:lnSpc>
              <a:spcBef>
                <a:spcPts val="0"/>
              </a:spcBef>
              <a:spcAft>
                <a:spcPts val="0"/>
              </a:spcAft>
              <a:buFont typeface="Symbol" panose="05050102010706020507" pitchFamily="18" charset="2"/>
              <a:buChar char=""/>
            </a:pPr>
            <a:r>
              <a:rPr lang="en-US">
                <a:latin typeface="Calibri" panose="020F0502020204030204" pitchFamily="34" charset="0"/>
                <a:ea typeface="Calibri" panose="020F0502020204030204" pitchFamily="34" charset="0"/>
              </a:rPr>
              <a:t>Providing preceptorship preparation as one component of a larger, allowable nurse training program</a:t>
            </a:r>
          </a:p>
          <a:p>
            <a:pPr marL="666900" lvl="1" indent="-342900">
              <a:lnSpc>
                <a:spcPct val="120000"/>
              </a:lnSpc>
              <a:spcBef>
                <a:spcPts val="5"/>
              </a:spcBef>
              <a:spcAft>
                <a:spcPts val="0"/>
              </a:spcAft>
              <a:buFont typeface="Symbol" panose="05050102010706020507" pitchFamily="18" charset="2"/>
              <a:buChar char=""/>
            </a:pPr>
            <a:r>
              <a:rPr lang="en-US" sz="2300">
                <a:latin typeface="Calibri" panose="020F0502020204030204" pitchFamily="34" charset="0"/>
              </a:rPr>
              <a:t>Allowable: leads to a recognized postsecondary credential</a:t>
            </a:r>
            <a:endParaRPr lang="en-US" sz="2300"/>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12</a:t>
            </a:fld>
            <a:endParaRPr lang="en-US"/>
          </a:p>
        </p:txBody>
      </p:sp>
    </p:spTree>
    <p:custDataLst>
      <p:tags r:id="rId1"/>
    </p:custDataLst>
    <p:extLst>
      <p:ext uri="{BB962C8B-B14F-4D97-AF65-F5344CB8AC3E}">
        <p14:creationId xmlns:p14="http://schemas.microsoft.com/office/powerpoint/2010/main" val="594592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Can I train preceptors?</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lstStyle/>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Preceptor training programs must lead to a recognized postsecondary credential</a:t>
            </a:r>
          </a:p>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DOL does not anticipate that most preceptor preparing/training activities meet this requirement</a:t>
            </a:r>
          </a:p>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800" b="0" i="0" u="none" strike="noStrike" kern="1200" cap="none" spc="0" normalizeH="0" baseline="0" noProof="0">
                <a:ln>
                  <a:noFill/>
                </a:ln>
                <a:solidFill>
                  <a:srgbClr val="17406D"/>
                </a:solidFill>
                <a:effectLst/>
                <a:uLnTx/>
                <a:uFillTx/>
                <a:latin typeface="Gill Sans MT" panose="020B0502020104020203"/>
                <a:ea typeface="+mn-ea"/>
                <a:cs typeface="+mn-cs"/>
              </a:rPr>
              <a:t>Training preceptors or developing credentialed preceptor training does not meet the intent of the FOA</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4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May be allowable in some circumstances</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4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Consult with your FPO</a:t>
            </a:r>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13</a:t>
            </a:fld>
            <a:endParaRPr lang="en-US"/>
          </a:p>
        </p:txBody>
      </p:sp>
    </p:spTree>
    <p:custDataLst>
      <p:tags r:id="rId1"/>
    </p:custDataLst>
    <p:extLst>
      <p:ext uri="{BB962C8B-B14F-4D97-AF65-F5344CB8AC3E}">
        <p14:creationId xmlns:p14="http://schemas.microsoft.com/office/powerpoint/2010/main" val="3988096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How do I report preceptor activity?</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774923" y="1946302"/>
            <a:ext cx="10810720" cy="4224225"/>
          </a:xfrm>
        </p:spPr>
        <p:txBody>
          <a:bodyPr/>
          <a:lstStyle/>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600" b="0" i="0" u="none" strike="noStrike" kern="1200" cap="none" spc="0" normalizeH="0" baseline="0" noProof="0">
                <a:ln>
                  <a:noFill/>
                </a:ln>
                <a:solidFill>
                  <a:srgbClr val="17406D"/>
                </a:solidFill>
                <a:effectLst/>
                <a:uLnTx/>
                <a:uFillTx/>
                <a:latin typeface="Gill Sans MT" panose="020B0502020104020203"/>
                <a:ea typeface="+mn-ea"/>
                <a:cs typeface="+mn-cs"/>
              </a:rPr>
              <a:t>Track 2: </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200" b="1" i="0" u="none" strike="noStrike" kern="1200" cap="none" spc="0" normalizeH="0" baseline="0" noProof="0">
                <a:ln>
                  <a:noFill/>
                </a:ln>
                <a:solidFill>
                  <a:srgbClr val="760000"/>
                </a:solidFill>
                <a:effectLst/>
                <a:uLnTx/>
                <a:uFillTx/>
                <a:latin typeface="Gill Sans MT" panose="020B0502020104020203"/>
                <a:ea typeface="+mn-ea"/>
                <a:cs typeface="+mn-cs"/>
              </a:rPr>
              <a:t>Outcome #7: </a:t>
            </a:r>
            <a:r>
              <a:rPr kumimoji="0" lang="en-US" sz="2200" b="0" i="0" u="none" strike="noStrike" kern="1200" cap="none" spc="0" normalizeH="0" baseline="0" noProof="0">
                <a:ln>
                  <a:noFill/>
                </a:ln>
                <a:solidFill>
                  <a:srgbClr val="760000"/>
                </a:solidFill>
                <a:effectLst/>
                <a:uLnTx/>
                <a:uFillTx/>
                <a:latin typeface="Gill Sans MT" panose="020B0502020104020203"/>
                <a:ea typeface="+mn-ea"/>
                <a:cs typeface="+mn-cs"/>
              </a:rPr>
              <a:t>Total number of experienced nursing professionals who were placed into a preceptor role </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200" b="0" i="0" u="none" strike="noStrike" kern="1200" cap="none" spc="0" normalizeH="0" baseline="0" noProof="0">
                <a:ln>
                  <a:noFill/>
                </a:ln>
                <a:solidFill>
                  <a:srgbClr val="760000"/>
                </a:solidFill>
                <a:effectLst/>
                <a:uLnTx/>
                <a:uFillTx/>
                <a:latin typeface="Gill Sans MT" panose="020B0502020104020203"/>
                <a:ea typeface="+mn-ea"/>
                <a:cs typeface="+mn-cs"/>
              </a:rPr>
              <a:t>Reported quarterly in the Quarterly Narrative Report (QNR)</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200" b="0" i="0" u="none" strike="noStrike" kern="1200" cap="none" spc="0" normalizeH="0" baseline="0" noProof="0">
                <a:ln>
                  <a:noFill/>
                </a:ln>
                <a:solidFill>
                  <a:srgbClr val="760000"/>
                </a:solidFill>
                <a:effectLst/>
                <a:uLnTx/>
                <a:uFillTx/>
                <a:latin typeface="Calibri" panose="020F0502020204030204" pitchFamily="34" charset="0"/>
                <a:ea typeface="+mn-ea"/>
                <a:cs typeface="Calibri" panose="020F0502020204030204" pitchFamily="34" charset="0"/>
              </a:rPr>
              <a:t>Review the </a:t>
            </a:r>
            <a:r>
              <a:rPr kumimoji="0" lang="en-US" sz="2200" b="0" i="0" u="sng" strike="noStrike" kern="1200" cap="none" spc="0" normalizeH="0" baseline="0" noProof="0">
                <a:ln>
                  <a:noFill/>
                </a:ln>
                <a:solidFill>
                  <a:srgbClr val="009DD9">
                    <a:lumMod val="75000"/>
                  </a:srgb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H-1B Grants Performance Reporting &amp; WIPS Guidance Handbook for Track 2</a:t>
            </a:r>
            <a:r>
              <a:rPr kumimoji="0" lang="en-US" sz="2200" b="0" i="0" u="none" strike="noStrike" kern="1200" cap="none" spc="0" normalizeH="0" baseline="0" noProof="0">
                <a:ln>
                  <a:noFill/>
                </a:ln>
                <a:solidFill>
                  <a:srgbClr val="760000"/>
                </a:solidFill>
                <a:effectLst/>
                <a:uLnTx/>
                <a:uFillTx/>
                <a:latin typeface="Calibri" panose="020F0502020204030204" pitchFamily="34" charset="0"/>
                <a:ea typeface="Calibri" panose="020F0502020204030204" pitchFamily="34" charset="0"/>
                <a:cs typeface="Calibri" panose="020F0502020204030204" pitchFamily="34" charset="0"/>
              </a:rPr>
              <a:t>, p. 41-21 and 61-62)</a:t>
            </a:r>
            <a:endParaRPr kumimoji="0" lang="en-US" sz="2200" b="0" i="0" u="none" strike="noStrike" kern="1200" cap="none" spc="0" normalizeH="0" baseline="0" noProof="0">
              <a:ln>
                <a:noFill/>
              </a:ln>
              <a:solidFill>
                <a:srgbClr val="760000"/>
              </a:solidFill>
              <a:effectLst/>
              <a:uLnTx/>
              <a:uFillTx/>
              <a:latin typeface="Calibri" panose="020F0502020204030204" pitchFamily="34" charset="0"/>
              <a:ea typeface="+mn-ea"/>
              <a:cs typeface="Calibri" panose="020F0502020204030204" pitchFamily="34" charset="0"/>
            </a:endParaRPr>
          </a:p>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600" b="0" i="0" u="none" strike="noStrike" kern="1200" cap="none" spc="0" normalizeH="0" baseline="0" noProof="0">
                <a:ln>
                  <a:noFill/>
                </a:ln>
                <a:solidFill>
                  <a:srgbClr val="17406D"/>
                </a:solidFill>
                <a:effectLst/>
                <a:uLnTx/>
                <a:uFillTx/>
                <a:latin typeface="Gill Sans MT" panose="020B0502020104020203"/>
                <a:ea typeface="+mn-ea"/>
                <a:cs typeface="+mn-cs"/>
              </a:rPr>
              <a:t>Track 1:</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2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No reporting requirement</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22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May optionally report in the QNR</a:t>
            </a:r>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14</a:t>
            </a:fld>
            <a:endParaRPr lang="en-US"/>
          </a:p>
        </p:txBody>
      </p:sp>
    </p:spTree>
    <p:custDataLst>
      <p:tags r:id="rId1"/>
    </p:custDataLst>
    <p:extLst>
      <p:ext uri="{BB962C8B-B14F-4D97-AF65-F5344CB8AC3E}">
        <p14:creationId xmlns:p14="http://schemas.microsoft.com/office/powerpoint/2010/main" val="134171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Questions?</a:t>
            </a:r>
          </a:p>
        </p:txBody>
      </p:sp>
      <p:sp>
        <p:nvSpPr>
          <p:cNvPr id="4" name="Footer Placeholder 3">
            <a:extLst>
              <a:ext uri="{FF2B5EF4-FFF2-40B4-BE49-F238E27FC236}">
                <a16:creationId xmlns:a16="http://schemas.microsoft.com/office/drawing/2014/main" id="{27943215-9816-48BE-B7F3-FFB49882B3FC}"/>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15</a:t>
            </a:fld>
            <a:endParaRPr lang="en-US"/>
          </a:p>
        </p:txBody>
      </p:sp>
    </p:spTree>
    <p:custDataLst>
      <p:tags r:id="rId1"/>
    </p:custDataLst>
    <p:extLst>
      <p:ext uri="{BB962C8B-B14F-4D97-AF65-F5344CB8AC3E}">
        <p14:creationId xmlns:p14="http://schemas.microsoft.com/office/powerpoint/2010/main" val="659691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Additional guidance from DOL</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p:txBody>
          <a:bodyPr/>
          <a:lstStyle/>
          <a:p>
            <a:pPr marL="306000" marR="0" lvl="0" indent="-30600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Char char="u"/>
              <a:tabLst/>
              <a:defRPr/>
            </a:pPr>
            <a:r>
              <a:rPr kumimoji="0" lang="en-US" sz="2200" b="0" i="0" u="none" strike="noStrike" kern="1200" cap="none" spc="0" normalizeH="0" baseline="0" noProof="0">
                <a:ln>
                  <a:noFill/>
                </a:ln>
                <a:solidFill>
                  <a:srgbClr val="17406D"/>
                </a:solidFill>
                <a:effectLst/>
                <a:uLnTx/>
                <a:uFillTx/>
                <a:latin typeface="Gill Sans MT" panose="020B0502020104020203"/>
                <a:ea typeface="+mn-ea"/>
                <a:cs typeface="+mn-cs"/>
              </a:rPr>
              <a:t>Questions about:</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19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Whether a preceptor activity is allowable</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19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Whether you should count preceptors as participants</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1900" b="0" i="0" u="none" strike="noStrike" kern="1200" cap="none" spc="0" normalizeH="0" baseline="0" noProof="0">
                <a:ln>
                  <a:noFill/>
                </a:ln>
                <a:solidFill>
                  <a:srgbClr val="DBEFF9">
                    <a:lumMod val="50000"/>
                  </a:srgbClr>
                </a:solidFill>
                <a:effectLst/>
                <a:uLnTx/>
                <a:uFillTx/>
                <a:latin typeface="Gill Sans MT" panose="020B0502020104020203"/>
                <a:ea typeface="+mn-ea"/>
                <a:cs typeface="+mn-cs"/>
              </a:rPr>
              <a:t>Whether you should count employer-funded preceptor activity as match or leveraged funds</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r>
              <a:rPr kumimoji="0" lang="en-US" sz="1900" b="0" i="0" u="none" strike="noStrike" kern="1200" cap="none" spc="0" normalizeH="0" baseline="0" noProof="0">
                <a:ln>
                  <a:noFill/>
                </a:ln>
                <a:solidFill>
                  <a:srgbClr val="760000"/>
                </a:solidFill>
                <a:effectLst/>
                <a:uLnTx/>
                <a:uFillTx/>
                <a:latin typeface="Gill Sans MT" panose="020B0502020104020203"/>
                <a:ea typeface="+mn-ea"/>
                <a:cs typeface="+mn-cs"/>
              </a:rPr>
              <a:t>Consult with your </a:t>
            </a:r>
            <a:r>
              <a:rPr kumimoji="0" lang="en-US" sz="1900" b="1" i="0" u="none" strike="noStrike" kern="1200" cap="none" spc="0" normalizeH="0" baseline="0" noProof="0">
                <a:ln>
                  <a:noFill/>
                </a:ln>
                <a:solidFill>
                  <a:srgbClr val="760000"/>
                </a:solidFill>
                <a:effectLst/>
                <a:uLnTx/>
                <a:uFillTx/>
                <a:latin typeface="Gill Sans MT" panose="020B0502020104020203"/>
                <a:ea typeface="+mn-ea"/>
                <a:cs typeface="+mn-cs"/>
              </a:rPr>
              <a:t>Federal Project Officer (FPO), </a:t>
            </a:r>
            <a:r>
              <a:rPr kumimoji="0" lang="en-US" sz="1900" b="0" i="0" u="none" strike="noStrike" kern="1200" cap="none" spc="0" normalizeH="0" baseline="0" noProof="0">
                <a:ln>
                  <a:noFill/>
                </a:ln>
                <a:solidFill>
                  <a:srgbClr val="760000"/>
                </a:solidFill>
                <a:effectLst/>
                <a:uLnTx/>
                <a:uFillTx/>
                <a:latin typeface="Gill Sans MT" panose="020B0502020104020203"/>
                <a:ea typeface="+mn-ea"/>
                <a:cs typeface="+mn-cs"/>
              </a:rPr>
              <a:t>who will collaborate with the National Office to provide guidance on your situation, as appropriate </a:t>
            </a:r>
          </a:p>
          <a:p>
            <a:pPr marL="630000" marR="0" lvl="1" indent="-306000" algn="l" defTabSz="457200" rtl="0" eaLnBrk="1" fontAlgn="auto" latinLnBrk="0" hangingPunct="1">
              <a:lnSpc>
                <a:spcPct val="100000"/>
              </a:lnSpc>
              <a:spcBef>
                <a:spcPct val="20000"/>
              </a:spcBef>
              <a:spcAft>
                <a:spcPts val="600"/>
              </a:spcAft>
              <a:buClr>
                <a:srgbClr val="DBEFF9">
                  <a:lumMod val="50000"/>
                </a:srgbClr>
              </a:buClr>
              <a:buSzPct val="100000"/>
              <a:buFont typeface="Arial" panose="020B0604020202020204" pitchFamily="34" charset="0"/>
              <a:buChar char="•"/>
              <a:tabLst/>
              <a:defRPr/>
            </a:pPr>
            <a:endParaRPr kumimoji="0" lang="en-US" sz="1900" b="0" i="0" u="none" strike="noStrike" kern="1200" cap="none" spc="0" normalizeH="0" baseline="0" noProof="0">
              <a:ln>
                <a:noFill/>
              </a:ln>
              <a:solidFill>
                <a:srgbClr val="760000"/>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ct val="20000"/>
              </a:spcBef>
              <a:spcAft>
                <a:spcPts val="600"/>
              </a:spcAft>
              <a:buClr>
                <a:srgbClr val="17406D"/>
              </a:buClr>
              <a:buSzPct val="75000"/>
              <a:buFont typeface="Wingdings 3" panose="05040102010807070707" pitchFamily="18" charset="2"/>
              <a:buNone/>
              <a:tabLst/>
              <a:defRPr/>
            </a:pPr>
            <a:r>
              <a:rPr kumimoji="0" lang="en-US" sz="2200" b="1" i="0" u="none" strike="noStrike" kern="1200" cap="none" spc="0" normalizeH="0" baseline="0" noProof="0">
                <a:ln>
                  <a:noFill/>
                </a:ln>
                <a:solidFill>
                  <a:srgbClr val="17406D"/>
                </a:solidFill>
                <a:effectLst/>
                <a:uLnTx/>
                <a:uFillTx/>
                <a:latin typeface="Gill Sans MT" panose="020B0502020104020203"/>
                <a:ea typeface="+mn-ea"/>
                <a:cs typeface="+mn-cs"/>
              </a:rPr>
              <a:t>Important:</a:t>
            </a:r>
            <a:r>
              <a:rPr kumimoji="0" lang="en-US" sz="2200" b="0" i="0" u="none" strike="noStrike" kern="1200" cap="none" spc="0" normalizeH="0" baseline="0" noProof="0">
                <a:ln>
                  <a:noFill/>
                </a:ln>
                <a:solidFill>
                  <a:srgbClr val="17406D"/>
                </a:solidFill>
                <a:effectLst/>
                <a:uLnTx/>
                <a:uFillTx/>
                <a:latin typeface="Gill Sans MT" panose="020B0502020104020203"/>
                <a:ea typeface="+mn-ea"/>
                <a:cs typeface="+mn-cs"/>
              </a:rPr>
              <a:t> Speak with your FPO before implementing a strategy that is not currently in your SOW or in your approved responses to your grant Conditions of Award.  Your FPO will provide guidance about a possible grant amendment.</a:t>
            </a:r>
          </a:p>
        </p:txBody>
      </p:sp>
      <p:sp>
        <p:nvSpPr>
          <p:cNvPr id="4" name="Footer Placeholder 3">
            <a:extLst>
              <a:ext uri="{FF2B5EF4-FFF2-40B4-BE49-F238E27FC236}">
                <a16:creationId xmlns:a16="http://schemas.microsoft.com/office/drawing/2014/main" id="{1034B315-1033-4FF8-991F-ADF2F3A594E3}"/>
              </a:ext>
            </a:extLst>
          </p:cNvPr>
          <p:cNvSpPr>
            <a:spLocks noGrp="1"/>
          </p:cNvSpPr>
          <p:nvPr>
            <p:ph type="ftr" sz="quarter" idx="11"/>
          </p:nvPr>
        </p:nvSpPr>
        <p:spPr/>
        <p:txBody>
          <a:bodyPr/>
          <a:lstStyle/>
          <a:p>
            <a:r>
              <a:rPr lang="en-US" dirty="0"/>
              <a:t>DOL policy on preceptorship</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16</a:t>
            </a:fld>
            <a:endParaRPr lang="en-US"/>
          </a:p>
        </p:txBody>
      </p:sp>
    </p:spTree>
    <p:custDataLst>
      <p:tags r:id="rId1"/>
    </p:custDataLst>
    <p:extLst>
      <p:ext uri="{BB962C8B-B14F-4D97-AF65-F5344CB8AC3E}">
        <p14:creationId xmlns:p14="http://schemas.microsoft.com/office/powerpoint/2010/main" val="3427504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661DA-79CE-49F0-D362-69691FDB9876}"/>
              </a:ext>
            </a:extLst>
          </p:cNvPr>
          <p:cNvSpPr>
            <a:spLocks noGrp="1"/>
          </p:cNvSpPr>
          <p:nvPr>
            <p:ph type="title"/>
          </p:nvPr>
        </p:nvSpPr>
        <p:spPr/>
        <p:txBody>
          <a:bodyPr/>
          <a:lstStyle/>
          <a:p>
            <a:r>
              <a:rPr lang="en-US" dirty="0"/>
              <a:t>Rural healthcare Using Preceptors</a:t>
            </a:r>
          </a:p>
        </p:txBody>
      </p:sp>
      <p:sp>
        <p:nvSpPr>
          <p:cNvPr id="6" name="Content Placeholder 5">
            <a:extLst>
              <a:ext uri="{FF2B5EF4-FFF2-40B4-BE49-F238E27FC236}">
                <a16:creationId xmlns:a16="http://schemas.microsoft.com/office/drawing/2014/main" id="{49F4AE54-C366-CD51-FA98-AE0EB9907039}"/>
              </a:ext>
            </a:extLst>
          </p:cNvPr>
          <p:cNvSpPr>
            <a:spLocks noGrp="1"/>
          </p:cNvSpPr>
          <p:nvPr>
            <p:ph idx="1"/>
          </p:nvPr>
        </p:nvSpPr>
        <p:spPr>
          <a:xfrm>
            <a:off x="774923" y="1946302"/>
            <a:ext cx="7232735" cy="4063881"/>
          </a:xfrm>
        </p:spPr>
        <p:txBody>
          <a:bodyPr/>
          <a:lstStyle/>
          <a:p>
            <a:pPr lvl="0"/>
            <a:r>
              <a:rPr lang="en-US">
                <a:solidFill>
                  <a:srgbClr val="17406D"/>
                </a:solidFill>
              </a:rPr>
              <a:t>Rural </a:t>
            </a:r>
            <a:r>
              <a:rPr lang="en-US"/>
              <a:t>Healthcare Grantee and the utilization of preceptors:</a:t>
            </a:r>
          </a:p>
          <a:p>
            <a:pPr lvl="1"/>
            <a:r>
              <a:rPr lang="en-US">
                <a:solidFill>
                  <a:srgbClr val="17406D"/>
                </a:solidFill>
              </a:rPr>
              <a:t>Tondeleyo Gonzalez, </a:t>
            </a:r>
            <a:r>
              <a:rPr lang="en-US">
                <a:solidFill>
                  <a:schemeClr val="accent1"/>
                </a:solidFill>
              </a:rPr>
              <a:t>Project Director</a:t>
            </a:r>
          </a:p>
          <a:p>
            <a:pPr lvl="2"/>
            <a:r>
              <a:rPr lang="en-US"/>
              <a:t>Colorado Center for Nursing Excellence</a:t>
            </a:r>
          </a:p>
          <a:p>
            <a:pPr marL="630000" lvl="2" indent="0">
              <a:buNone/>
            </a:pPr>
            <a:endParaRPr lang="en-US"/>
          </a:p>
          <a:p>
            <a:r>
              <a:rPr lang="en-US"/>
              <a:t>Q&amp;A</a:t>
            </a:r>
          </a:p>
          <a:p>
            <a:endParaRPr lang="en-US"/>
          </a:p>
        </p:txBody>
      </p:sp>
      <p:pic>
        <p:nvPicPr>
          <p:cNvPr id="1028" name="Picture 4" descr="Logo for Colorado Center For Nursing Excellence&#10;Transforming Healthcare Through Workforce Innovation">
            <a:extLst>
              <a:ext uri="{FF2B5EF4-FFF2-40B4-BE49-F238E27FC236}">
                <a16:creationId xmlns:a16="http://schemas.microsoft.com/office/drawing/2014/main" id="{3FB8E19C-546F-C26C-7A99-F523232488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9944" y="3188042"/>
            <a:ext cx="4283808" cy="18991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5DE3B37-AF43-E3B3-ED4D-94ADFD46878F}"/>
              </a:ext>
            </a:extLst>
          </p:cNvPr>
          <p:cNvSpPr>
            <a:spLocks noGrp="1"/>
          </p:cNvSpPr>
          <p:nvPr>
            <p:ph type="sldNum" sz="quarter" idx="12"/>
          </p:nvPr>
        </p:nvSpPr>
        <p:spPr/>
        <p:txBody>
          <a:bodyPr/>
          <a:lstStyle/>
          <a:p>
            <a:fld id="{DE8DE8A0-70C5-4585-9A3C-B3A9E7B8F8E9}" type="slidenum">
              <a:rPr lang="en-US" smtClean="0"/>
              <a:t>17</a:t>
            </a:fld>
            <a:endParaRPr lang="en-US"/>
          </a:p>
        </p:txBody>
      </p:sp>
    </p:spTree>
    <p:custDataLst>
      <p:tags r:id="rId1"/>
    </p:custDataLst>
    <p:extLst>
      <p:ext uri="{BB962C8B-B14F-4D97-AF65-F5344CB8AC3E}">
        <p14:creationId xmlns:p14="http://schemas.microsoft.com/office/powerpoint/2010/main" val="4141823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AB4ED-F81C-BC9C-F20D-5875E6FB0E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12C779F-8C33-2E80-CC1E-B5EF43F5C41E}"/>
              </a:ext>
            </a:extLst>
          </p:cNvPr>
          <p:cNvSpPr>
            <a:spLocks noGrp="1"/>
          </p:cNvSpPr>
          <p:nvPr>
            <p:ph type="title"/>
          </p:nvPr>
        </p:nvSpPr>
        <p:spPr/>
        <p:txBody>
          <a:bodyPr/>
          <a:lstStyle/>
          <a:p>
            <a:r>
              <a:rPr lang="en-US"/>
              <a:t>Upcoming event</a:t>
            </a:r>
          </a:p>
        </p:txBody>
      </p:sp>
      <p:sp>
        <p:nvSpPr>
          <p:cNvPr id="10" name="Content Placeholder 9">
            <a:extLst>
              <a:ext uri="{FF2B5EF4-FFF2-40B4-BE49-F238E27FC236}">
                <a16:creationId xmlns:a16="http://schemas.microsoft.com/office/drawing/2014/main" id="{E992285E-61C5-B47F-0AD9-A0E7937A7A28}"/>
              </a:ext>
            </a:extLst>
          </p:cNvPr>
          <p:cNvSpPr>
            <a:spLocks noGrp="1"/>
          </p:cNvSpPr>
          <p:nvPr>
            <p:ph idx="1"/>
          </p:nvPr>
        </p:nvSpPr>
        <p:spPr/>
        <p:txBody>
          <a:bodyPr/>
          <a:lstStyle/>
          <a:p>
            <a:r>
              <a:rPr lang="en-US"/>
              <a:t>Performance Reporting Orientation 301</a:t>
            </a:r>
          </a:p>
          <a:p>
            <a:pPr lvl="2"/>
            <a:r>
              <a:rPr lang="en-US" sz="2200"/>
              <a:t>June 13 – 3:00-4:30 PM EST (2PM CST/1PM MST/12PM PST)  </a:t>
            </a:r>
          </a:p>
          <a:p>
            <a:pPr lvl="2"/>
            <a:r>
              <a:rPr lang="en-US" sz="2200">
                <a:solidFill>
                  <a:srgbClr val="0070C0"/>
                </a:solidFill>
              </a:rPr>
              <a:t>Final performance reporting orientation event</a:t>
            </a:r>
          </a:p>
          <a:p>
            <a:pPr lvl="2"/>
            <a:r>
              <a:rPr lang="en-US" sz="2200">
                <a:solidFill>
                  <a:srgbClr val="0070C0"/>
                </a:solidFill>
              </a:rPr>
              <a:t>Topics: How to submit a data file on your participants and pass the edit checks; how to write a quality Quarterly Narrative Report (QNR)</a:t>
            </a:r>
          </a:p>
        </p:txBody>
      </p:sp>
      <p:sp>
        <p:nvSpPr>
          <p:cNvPr id="5" name="Slide Number Placeholder 4">
            <a:extLst>
              <a:ext uri="{FF2B5EF4-FFF2-40B4-BE49-F238E27FC236}">
                <a16:creationId xmlns:a16="http://schemas.microsoft.com/office/drawing/2014/main" id="{AFD8B560-629C-16AA-EAC1-6EEB3514925D}"/>
              </a:ext>
            </a:extLst>
          </p:cNvPr>
          <p:cNvSpPr>
            <a:spLocks noGrp="1"/>
          </p:cNvSpPr>
          <p:nvPr>
            <p:ph type="sldNum" sz="quarter" idx="12"/>
          </p:nvPr>
        </p:nvSpPr>
        <p:spPr/>
        <p:txBody>
          <a:bodyPr/>
          <a:lstStyle/>
          <a:p>
            <a:pPr>
              <a:defRPr/>
            </a:pPr>
            <a:fld id="{E1CE52AA-BB93-4FDB-9629-C6421C98F39B}" type="slidenum">
              <a:rPr lang="en-US" sz="1350">
                <a:solidFill>
                  <a:prstClr val="white"/>
                </a:solidFill>
                <a:latin typeface="Roboto" panose="02000000000000000000" pitchFamily="2" charset="0"/>
                <a:ea typeface="Roboto" panose="02000000000000000000" pitchFamily="2" charset="0"/>
                <a:cs typeface="Roboto" panose="02000000000000000000" pitchFamily="2" charset="0"/>
              </a:rPr>
              <a:pPr>
                <a:defRPr/>
              </a:pPr>
              <a:t>18</a:t>
            </a:fld>
            <a:endParaRPr lang="en-US" sz="1350">
              <a:solidFill>
                <a:prstClr val="white"/>
              </a:solidFill>
              <a:latin typeface="Roboto" panose="02000000000000000000" pitchFamily="2"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4005612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D5D91E3-2DC4-4238-88A9-D94E40F1C95F}"/>
              </a:ext>
            </a:extLst>
          </p:cNvPr>
          <p:cNvSpPr>
            <a:spLocks noGrp="1"/>
          </p:cNvSpPr>
          <p:nvPr>
            <p:ph type="title"/>
          </p:nvPr>
        </p:nvSpPr>
        <p:spPr/>
        <p:txBody>
          <a:bodyPr/>
          <a:lstStyle/>
          <a:p>
            <a:r>
              <a:rPr lang="en-US" dirty="0"/>
              <a:t>Contact us</a:t>
            </a:r>
          </a:p>
        </p:txBody>
      </p:sp>
      <p:sp>
        <p:nvSpPr>
          <p:cNvPr id="7" name="Footer Placeholder 6">
            <a:extLst>
              <a:ext uri="{FF2B5EF4-FFF2-40B4-BE49-F238E27FC236}">
                <a16:creationId xmlns:a16="http://schemas.microsoft.com/office/drawing/2014/main" id="{F0D2AC6B-1FD4-4F00-9F1C-74524FACDFEB}"/>
              </a:ext>
            </a:extLst>
          </p:cNvPr>
          <p:cNvSpPr>
            <a:spLocks noGrp="1"/>
          </p:cNvSpPr>
          <p:nvPr>
            <p:ph type="ftr" sz="quarter" idx="11"/>
          </p:nvPr>
        </p:nvSpPr>
        <p:spPr>
          <a:xfrm>
            <a:off x="774923" y="6243376"/>
            <a:ext cx="6494113" cy="365125"/>
          </a:xfrm>
        </p:spPr>
        <p:txBody>
          <a:bodyPr/>
          <a:lstStyle/>
          <a:p>
            <a:r>
              <a:rPr lang="en-US" dirty="0"/>
              <a:t>DOL policy on preceptorship</a:t>
            </a:r>
          </a:p>
        </p:txBody>
      </p:sp>
      <p:sp>
        <p:nvSpPr>
          <p:cNvPr id="8" name="Slide Number Placeholder 7">
            <a:extLst>
              <a:ext uri="{FF2B5EF4-FFF2-40B4-BE49-F238E27FC236}">
                <a16:creationId xmlns:a16="http://schemas.microsoft.com/office/drawing/2014/main" id="{9AFA894D-391C-4A69-AFCD-CCE20A773079}"/>
              </a:ext>
            </a:extLst>
          </p:cNvPr>
          <p:cNvSpPr>
            <a:spLocks noGrp="1"/>
          </p:cNvSpPr>
          <p:nvPr>
            <p:ph type="sldNum" sz="quarter" idx="12"/>
          </p:nvPr>
        </p:nvSpPr>
        <p:spPr/>
        <p:txBody>
          <a:bodyPr/>
          <a:lstStyle/>
          <a:p>
            <a:fld id="{DE8DE8A0-70C5-4585-9A3C-B3A9E7B8F8E9}" type="slidenum">
              <a:rPr lang="en-US" smtClean="0"/>
              <a:t>19</a:t>
            </a:fld>
            <a:endParaRPr lang="en-US"/>
          </a:p>
        </p:txBody>
      </p:sp>
      <p:sp>
        <p:nvSpPr>
          <p:cNvPr id="10" name="Content Placeholder 1">
            <a:extLst>
              <a:ext uri="{FF2B5EF4-FFF2-40B4-BE49-F238E27FC236}">
                <a16:creationId xmlns:a16="http://schemas.microsoft.com/office/drawing/2014/main" id="{17D072C1-DEAC-401F-96BB-20ED24BFE632}"/>
              </a:ext>
            </a:extLst>
          </p:cNvPr>
          <p:cNvSpPr>
            <a:spLocks noGrp="1"/>
          </p:cNvSpPr>
          <p:nvPr>
            <p:ph idx="1"/>
          </p:nvPr>
        </p:nvSpPr>
        <p:spPr>
          <a:xfrm>
            <a:off x="4472391" y="2745186"/>
            <a:ext cx="6597685" cy="1622314"/>
          </a:xfrm>
        </p:spPr>
        <p:txBody>
          <a:bodyPr>
            <a:noAutofit/>
          </a:bodyPr>
          <a:lstStyle/>
          <a:p>
            <a:pPr lvl="0"/>
            <a:r>
              <a:rPr lang="en-US" sz="3600">
                <a:hlinkClick r:id="rId4"/>
              </a:rPr>
              <a:t>NursingExpansion@dol.gov</a:t>
            </a:r>
            <a:endParaRPr lang="en-US" sz="3600"/>
          </a:p>
          <a:p>
            <a:pPr lvl="2"/>
            <a:r>
              <a:rPr lang="en-US" sz="2800"/>
              <a:t>Don’t forget to copy your FPO!</a:t>
            </a:r>
          </a:p>
        </p:txBody>
      </p:sp>
    </p:spTree>
    <p:custDataLst>
      <p:tags r:id="rId1"/>
    </p:custDataLst>
    <p:extLst>
      <p:ext uri="{BB962C8B-B14F-4D97-AF65-F5344CB8AC3E}">
        <p14:creationId xmlns:p14="http://schemas.microsoft.com/office/powerpoint/2010/main" val="4146913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
            <a:extLst>
              <a:ext uri="{FF2B5EF4-FFF2-40B4-BE49-F238E27FC236}">
                <a16:creationId xmlns:a16="http://schemas.microsoft.com/office/drawing/2014/main" id="{1DDEE7F3-F37E-EEC9-239A-12B64298D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dirty="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3" name="Footer Placeholder 2">
            <a:extLst>
              <a:ext uri="{FF2B5EF4-FFF2-40B4-BE49-F238E27FC236}">
                <a16:creationId xmlns:a16="http://schemas.microsoft.com/office/drawing/2014/main" id="{7D173F7D-6A64-4D80-8A57-2398C91AA128}"/>
              </a:ext>
            </a:extLst>
          </p:cNvPr>
          <p:cNvSpPr>
            <a:spLocks noGrp="1"/>
          </p:cNvSpPr>
          <p:nvPr>
            <p:ph type="ftr" sz="quarter" idx="11"/>
          </p:nvPr>
        </p:nvSpPr>
        <p:spPr/>
        <p:txBody>
          <a:bodyPr/>
          <a:lstStyle/>
          <a:p>
            <a:r>
              <a:rPr lang="en-US" dirty="0"/>
              <a:t>DOL policy on preceptorship</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20</a:t>
            </a:fld>
            <a:endParaRPr lang="en-US"/>
          </a:p>
        </p:txBody>
      </p:sp>
    </p:spTree>
    <p:custDataLst>
      <p:tags r:id="rId1"/>
    </p:custDataLst>
    <p:extLst>
      <p:ext uri="{BB962C8B-B14F-4D97-AF65-F5344CB8AC3E}">
        <p14:creationId xmlns:p14="http://schemas.microsoft.com/office/powerpoint/2010/main" val="4257016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FB18A657-DBEE-47A2-9A86-3E105DEE87A0}">
  <ds:schemaRefs>
    <ds:schemaRef ds:uri="9f7d036a-daaf-4c7a-b1ac-c05d9d0a180b"/>
    <ds:schemaRef ds:uri="http://schemas.openxmlformats.org/package/2006/metadata/core-properties"/>
    <ds:schemaRef ds:uri="http://www.w3.org/XML/1998/namespace"/>
    <ds:schemaRef ds:uri="http://purl.org/dc/elements/1.1/"/>
    <ds:schemaRef ds:uri="http://purl.org/dc/dcmitype/"/>
    <ds:schemaRef ds:uri="http://schemas.microsoft.com/office/2006/documentManagement/types"/>
    <ds:schemaRef ds:uri="http://schemas.microsoft.com/office/2006/metadata/properties"/>
    <ds:schemaRef ds:uri="http://purl.org/dc/terms/"/>
    <ds:schemaRef ds:uri="http://schemas.microsoft.com/office/infopath/2007/PartnerControls"/>
    <ds:schemaRef ds:uri="411d0658-67d5-4b95-8147-6ad757439f0a"/>
  </ds:schemaRefs>
</ds:datastoreItem>
</file>

<file path=customXml/itemProps3.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NE template theme</Template>
  <TotalTime>75</TotalTime>
  <Words>1334</Words>
  <Application>Microsoft Office PowerPoint</Application>
  <PresentationFormat>Widescreen</PresentationFormat>
  <Paragraphs>170</Paragraphs>
  <Slides>20</Slides>
  <Notes>20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Arial</vt:lpstr>
      <vt:lpstr>Arial Narrow</vt:lpstr>
      <vt:lpstr>Calibri</vt:lpstr>
      <vt:lpstr>Gill Sans MT</vt:lpstr>
      <vt:lpstr>icon-small</vt:lpstr>
      <vt:lpstr>Roboto</vt:lpstr>
      <vt:lpstr>Symbol</vt:lpstr>
      <vt:lpstr>Times New Roman</vt:lpstr>
      <vt:lpstr>Wingdings</vt:lpstr>
      <vt:lpstr>Wingdings 2</vt:lpstr>
      <vt:lpstr>Wingdings 3</vt:lpstr>
      <vt:lpstr>NE template theme</vt:lpstr>
      <vt:lpstr>Department of labor (DOL) policy on preceptorship</vt:lpstr>
      <vt:lpstr>Policy on Recording and transcribing DOL events</vt:lpstr>
      <vt:lpstr>Inclusive Meeting Guidelines Hosting and Participating in Meetings</vt:lpstr>
      <vt:lpstr>presenters</vt:lpstr>
      <vt:lpstr>New resource available</vt:lpstr>
      <vt:lpstr>DOL preceptorship policy</vt:lpstr>
      <vt:lpstr>Dol preceptorship policy continued</vt:lpstr>
      <vt:lpstr>Purpose of the PRECEPTOR ACTIVITIES</vt:lpstr>
      <vt:lpstr>Allowable preceptor activities</vt:lpstr>
      <vt:lpstr>UNallowable preceptor activities continued</vt:lpstr>
      <vt:lpstr>allowable preceptor activities continued</vt:lpstr>
      <vt:lpstr>EXAMPLES OF ALLOWABLE PRECEPTOR ACTIVITIES</vt:lpstr>
      <vt:lpstr>Can I train preceptors?</vt:lpstr>
      <vt:lpstr>How do I report preceptor activity?</vt:lpstr>
      <vt:lpstr>Questions?</vt:lpstr>
      <vt:lpstr>Additional guidance from DOL</vt:lpstr>
      <vt:lpstr>Rural healthcare Using Preceptors</vt:lpstr>
      <vt:lpstr>Upcoming event</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P2P Preceptorship Slide Deck_FINAL</dc:title>
  <dc:creator>United Stated Department of Labor</dc:creator>
  <cp:lastModifiedBy>St. john, Tessa E - ETA CTR</cp:lastModifiedBy>
  <cp:revision>5</cp:revision>
  <dcterms:created xsi:type="dcterms:W3CDTF">2019-05-17T14:42:38Z</dcterms:created>
  <dcterms:modified xsi:type="dcterms:W3CDTF">2024-06-06T15:49:07Z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y fmtid="{D5CDD505-2E9C-101B-9397-08002B2CF9AE}" pid="4" name="ArticulateGUID">
    <vt:lpwstr>E260FC48-11E1-45DC-9EAE-3FFAD99E91B3</vt:lpwstr>
  </property>
  <property fmtid="{D5CDD505-2E9C-101B-9397-08002B2CF9AE}" pid="5" name="ArticulatePath">
    <vt:lpwstr>https://msair.sharepoint.com/sites/H-1BNursingExpansion/Shared Documents/TA and Grants Management/Webinars and Presentations/P2P events/NE June 4 - Preceptorship/P2P Preceptorship Slide Dec_DOL</vt:lpwstr>
  </property>
</Properties>
</file>