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13"/>
  </p:notesMasterIdLst>
  <p:handoutMasterIdLst>
    <p:handoutMasterId r:id="rId14"/>
  </p:handoutMasterIdLst>
  <p:sldIdLst>
    <p:sldId id="256" r:id="rId5"/>
    <p:sldId id="259" r:id="rId6"/>
    <p:sldId id="270" r:id="rId7"/>
    <p:sldId id="272" r:id="rId8"/>
    <p:sldId id="268" r:id="rId9"/>
    <p:sldId id="258" r:id="rId10"/>
    <p:sldId id="271" r:id="rId11"/>
    <p:sldId id="266" r:id="rId12"/>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MK" userId="S::Kelley.Maya@dol.gov::83ade065-5288-4493-8835-6389baaea1a6" providerId="AD"/>
  <p188:author id="{372BDA18-1438-23CC-1142-13F338A2398F}" name="Abdullah, Putri R - ETA" initials="APRE" userId="S::Abdullah.Putri.R@dol.gov::35e0e26f-8c5c-4c0a-af4a-8d06c3ddfc58" providerId="AD"/>
  <p188:author id="{E0A3E459-4507-2EE6-17F4-29A9764BBB78}" name="Milstead, Kristen - ETA" initials="KM" userId="S::Milstead.Kristen@dol.gov::e18c141f-2e3e-4510-af0f-6a6ec04a9e59" providerId="AD"/>
  <p188:author id="{CB41BB71-89C7-6D93-2818-E205087D369C}" name="Herzog, Chris" initials="CH" userId="S::cherzog@air.org::1e418e5b-a26f-4547-a5cd-e5bc012ddaec" providerId="AD"/>
  <p188:author id="{57C44488-DE78-D86C-D98B-CFE818CA7DCE}" name="Simon, Darcee" initials="SD" userId="S::dsimon@air.org::6b22f4de-a2a4-46b1-90d9-60bbd7383efd" providerId="AD"/>
  <p188:author id="{733E69A1-190D-BC7C-810A-42B4E5B4453B}" name="Tessa St. John" initials="TJ" userId="S::tessa_st_john_spra.com#ext#@msair.onmicrosoft.com::53dd3975-a143-4700-b35a-0b32420437ea"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05C"/>
    <a:srgbClr val="17406D"/>
    <a:srgbClr val="009DD9"/>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09842-C768-47C0-BDA2-BFFCB58645A4}" v="134" dt="2024-09-12T14:55:43.3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81961" autoAdjust="0"/>
  </p:normalViewPr>
  <p:slideViewPr>
    <p:cSldViewPr snapToGrid="0">
      <p:cViewPr varScale="1">
        <p:scale>
          <a:sx n="67" d="100"/>
          <a:sy n="67" d="100"/>
        </p:scale>
        <p:origin x="1267" y="67"/>
      </p:cViewPr>
      <p:guideLst/>
    </p:cSldViewPr>
  </p:slideViewPr>
  <p:outlineViewPr>
    <p:cViewPr>
      <p:scale>
        <a:sx n="33" d="100"/>
        <a:sy n="33" d="100"/>
      </p:scale>
      <p:origin x="0" y="-1301"/>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B60C78B8-40CA-5F8A-F615-440752C83E93}"/>
    <pc:docChg chg="modSld">
      <pc:chgData name="Herzog, Chris" userId="S::cherzog@air.org::1e418e5b-a26f-4547-a5cd-e5bc012ddaec" providerId="AD" clId="Web-{B60C78B8-40CA-5F8A-F615-440752C83E93}" dt="2024-09-11T18:53:55.408" v="0"/>
      <pc:docMkLst>
        <pc:docMk/>
      </pc:docMkLst>
      <pc:sldChg chg="modNotes">
        <pc:chgData name="Herzog, Chris" userId="S::cherzog@air.org::1e418e5b-a26f-4547-a5cd-e5bc012ddaec" providerId="AD" clId="Web-{B60C78B8-40CA-5F8A-F615-440752C83E93}" dt="2024-09-11T18:53:55.408" v="0"/>
        <pc:sldMkLst>
          <pc:docMk/>
          <pc:sldMk cId="1891586076" sldId="272"/>
        </pc:sldMkLst>
      </pc:sldChg>
    </pc:docChg>
  </pc:docChgLst>
  <pc:docChgLst>
    <pc:chgData name="Herzog, Chris" userId="S::cherzog@air.org::1e418e5b-a26f-4547-a5cd-e5bc012ddaec" providerId="AD" clId="Web-{176DF3A9-8301-B887-3838-05789A881A4B}"/>
    <pc:docChg chg="modSld">
      <pc:chgData name="Herzog, Chris" userId="S::cherzog@air.org::1e418e5b-a26f-4547-a5cd-e5bc012ddaec" providerId="AD" clId="Web-{176DF3A9-8301-B887-3838-05789A881A4B}" dt="2024-09-11T18:53:24.880" v="5"/>
      <pc:docMkLst>
        <pc:docMk/>
      </pc:docMkLst>
      <pc:sldChg chg="modNotes">
        <pc:chgData name="Herzog, Chris" userId="S::cherzog@air.org::1e418e5b-a26f-4547-a5cd-e5bc012ddaec" providerId="AD" clId="Web-{176DF3A9-8301-B887-3838-05789A881A4B}" dt="2024-09-11T18:53:04.409" v="0"/>
        <pc:sldMkLst>
          <pc:docMk/>
          <pc:sldMk cId="776736057" sldId="256"/>
        </pc:sldMkLst>
      </pc:sldChg>
      <pc:sldChg chg="modNotes">
        <pc:chgData name="Herzog, Chris" userId="S::cherzog@air.org::1e418e5b-a26f-4547-a5cd-e5bc012ddaec" providerId="AD" clId="Web-{176DF3A9-8301-B887-3838-05789A881A4B}" dt="2024-09-11T18:53:19.379" v="4"/>
        <pc:sldMkLst>
          <pc:docMk/>
          <pc:sldMk cId="1510629208" sldId="268"/>
        </pc:sldMkLst>
      </pc:sldChg>
      <pc:sldChg chg="modNotes">
        <pc:chgData name="Herzog, Chris" userId="S::cherzog@air.org::1e418e5b-a26f-4547-a5cd-e5bc012ddaec" providerId="AD" clId="Web-{176DF3A9-8301-B887-3838-05789A881A4B}" dt="2024-09-11T18:53:08.472" v="1"/>
        <pc:sldMkLst>
          <pc:docMk/>
          <pc:sldMk cId="757198993" sldId="270"/>
        </pc:sldMkLst>
      </pc:sldChg>
      <pc:sldChg chg="modNotes">
        <pc:chgData name="Herzog, Chris" userId="S::cherzog@air.org::1e418e5b-a26f-4547-a5cd-e5bc012ddaec" providerId="AD" clId="Web-{176DF3A9-8301-B887-3838-05789A881A4B}" dt="2024-09-11T18:53:24.880" v="5"/>
        <pc:sldMkLst>
          <pc:docMk/>
          <pc:sldMk cId="3002011462" sldId="271"/>
        </pc:sldMkLst>
      </pc:sldChg>
      <pc:sldChg chg="modNotes">
        <pc:chgData name="Herzog, Chris" userId="S::cherzog@air.org::1e418e5b-a26f-4547-a5cd-e5bc012ddaec" providerId="AD" clId="Web-{176DF3A9-8301-B887-3838-05789A881A4B}" dt="2024-09-11T18:53:16.691" v="3"/>
        <pc:sldMkLst>
          <pc:docMk/>
          <pc:sldMk cId="1891586076" sldId="272"/>
        </pc:sldMkLst>
      </pc:sldChg>
    </pc:docChg>
  </pc:docChgLst>
  <pc:docChgLst>
    <pc:chgData name="Tessa St. John" userId="beca7614-e7a1-4246-96fd-856749c83885" providerId="ADAL" clId="{EAC09842-C768-47C0-BDA2-BFFCB58645A4}"/>
    <pc:docChg chg="custSel modSld">
      <pc:chgData name="Tessa St. John" userId="beca7614-e7a1-4246-96fd-856749c83885" providerId="ADAL" clId="{EAC09842-C768-47C0-BDA2-BFFCB58645A4}" dt="2024-09-12T14:53:09.448" v="134" actId="962"/>
      <pc:docMkLst>
        <pc:docMk/>
      </pc:docMkLst>
      <pc:sldChg chg="modSp">
        <pc:chgData name="Tessa St. John" userId="beca7614-e7a1-4246-96fd-856749c83885" providerId="ADAL" clId="{EAC09842-C768-47C0-BDA2-BFFCB58645A4}" dt="2024-09-12T14:52:42.702" v="22" actId="6549"/>
        <pc:sldMkLst>
          <pc:docMk/>
          <pc:sldMk cId="75867383" sldId="258"/>
        </pc:sldMkLst>
        <pc:spChg chg="mod">
          <ac:chgData name="Tessa St. John" userId="beca7614-e7a1-4246-96fd-856749c83885" providerId="ADAL" clId="{EAC09842-C768-47C0-BDA2-BFFCB58645A4}" dt="2024-09-12T14:52:42.702" v="22" actId="6549"/>
          <ac:spMkLst>
            <pc:docMk/>
            <pc:sldMk cId="75867383" sldId="258"/>
            <ac:spMk id="4" creationId="{48350562-08F5-4D65-B48D-D263B83B4539}"/>
          </ac:spMkLst>
        </pc:spChg>
      </pc:sldChg>
      <pc:sldChg chg="modSp mod">
        <pc:chgData name="Tessa St. John" userId="beca7614-e7a1-4246-96fd-856749c83885" providerId="ADAL" clId="{EAC09842-C768-47C0-BDA2-BFFCB58645A4}" dt="2024-09-12T14:50:54.321" v="16" actId="13244"/>
        <pc:sldMkLst>
          <pc:docMk/>
          <pc:sldMk cId="2767894214" sldId="259"/>
        </pc:sldMkLst>
        <pc:spChg chg="mod">
          <ac:chgData name="Tessa St. John" userId="beca7614-e7a1-4246-96fd-856749c83885" providerId="ADAL" clId="{EAC09842-C768-47C0-BDA2-BFFCB58645A4}" dt="2024-09-12T14:50:54.321" v="16" actId="13244"/>
          <ac:spMkLst>
            <pc:docMk/>
            <pc:sldMk cId="2767894214" sldId="259"/>
            <ac:spMk id="8" creationId="{35E8F41F-54EC-4DF1-93FE-414395448655}"/>
          </ac:spMkLst>
        </pc:spChg>
        <pc:picChg chg="mod">
          <ac:chgData name="Tessa St. John" userId="beca7614-e7a1-4246-96fd-856749c83885" providerId="ADAL" clId="{EAC09842-C768-47C0-BDA2-BFFCB58645A4}" dt="2024-09-12T14:50:24.395" v="0" actId="962"/>
          <ac:picMkLst>
            <pc:docMk/>
            <pc:sldMk cId="2767894214" sldId="259"/>
            <ac:picMk id="5" creationId="{25AF17C9-F05B-D0D9-D17D-001A431A1746}"/>
          </ac:picMkLst>
        </pc:picChg>
      </pc:sldChg>
      <pc:sldChg chg="modSp">
        <pc:chgData name="Tessa St. John" userId="beca7614-e7a1-4246-96fd-856749c83885" providerId="ADAL" clId="{EAC09842-C768-47C0-BDA2-BFFCB58645A4}" dt="2024-09-12T14:53:09.448" v="134" actId="962"/>
        <pc:sldMkLst>
          <pc:docMk/>
          <pc:sldMk cId="4257016953" sldId="266"/>
        </pc:sldMkLst>
        <pc:spChg chg="mod">
          <ac:chgData name="Tessa St. John" userId="beca7614-e7a1-4246-96fd-856749c83885" providerId="ADAL" clId="{EAC09842-C768-47C0-BDA2-BFFCB58645A4}" dt="2024-09-12T14:51:46.533" v="21" actId="13244"/>
          <ac:spMkLst>
            <pc:docMk/>
            <pc:sldMk cId="4257016953" sldId="266"/>
            <ac:spMk id="4" creationId="{745C9E12-6297-4746-8E01-120AB6C5704B}"/>
          </ac:spMkLst>
        </pc:spChg>
        <pc:spChg chg="mod">
          <ac:chgData name="Tessa St. John" userId="beca7614-e7a1-4246-96fd-856749c83885" providerId="ADAL" clId="{EAC09842-C768-47C0-BDA2-BFFCB58645A4}" dt="2024-09-12T14:50:45.835" v="15" actId="20577"/>
          <ac:spMkLst>
            <pc:docMk/>
            <pc:sldMk cId="4257016953" sldId="266"/>
            <ac:spMk id="6" creationId="{9E4D4D37-0B06-425D-B40F-157AE7D1D9E8}"/>
          </ac:spMkLst>
        </pc:spChg>
        <pc:picChg chg="mod">
          <ac:chgData name="Tessa St. John" userId="beca7614-e7a1-4246-96fd-856749c83885" providerId="ADAL" clId="{EAC09842-C768-47C0-BDA2-BFFCB58645A4}" dt="2024-09-12T14:53:09.448" v="134" actId="962"/>
          <ac:picMkLst>
            <pc:docMk/>
            <pc:sldMk cId="4257016953" sldId="266"/>
            <ac:picMk id="9" creationId="{1DDEE7F3-F37E-EEC9-239A-12B64298DDF0}"/>
          </ac:picMkLst>
        </pc:picChg>
      </pc:sldChg>
      <pc:sldChg chg="modSp mod">
        <pc:chgData name="Tessa St. John" userId="beca7614-e7a1-4246-96fd-856749c83885" providerId="ADAL" clId="{EAC09842-C768-47C0-BDA2-BFFCB58645A4}" dt="2024-09-12T14:50:39.807" v="4" actId="13238"/>
        <pc:sldMkLst>
          <pc:docMk/>
          <pc:sldMk cId="1510629208" sldId="268"/>
        </pc:sldMkLst>
        <pc:graphicFrameChg chg="modGraphic">
          <ac:chgData name="Tessa St. John" userId="beca7614-e7a1-4246-96fd-856749c83885" providerId="ADAL" clId="{EAC09842-C768-47C0-BDA2-BFFCB58645A4}" dt="2024-09-12T14:50:38.247" v="3" actId="13238"/>
          <ac:graphicFrameMkLst>
            <pc:docMk/>
            <pc:sldMk cId="1510629208" sldId="268"/>
            <ac:graphicFrameMk id="4" creationId="{3AD773C6-25A4-43B0-E08C-EA413B0F80F0}"/>
          </ac:graphicFrameMkLst>
        </pc:graphicFrameChg>
        <pc:graphicFrameChg chg="modGraphic">
          <ac:chgData name="Tessa St. John" userId="beca7614-e7a1-4246-96fd-856749c83885" providerId="ADAL" clId="{EAC09842-C768-47C0-BDA2-BFFCB58645A4}" dt="2024-09-12T14:50:39.807" v="4" actId="13238"/>
          <ac:graphicFrameMkLst>
            <pc:docMk/>
            <pc:sldMk cId="1510629208" sldId="268"/>
            <ac:graphicFrameMk id="6" creationId="{F3B63EB7-1B8B-F1B2-4AE7-6A2CDAB5C190}"/>
          </ac:graphicFrameMkLst>
        </pc:graphicFrameChg>
      </pc:sldChg>
      <pc:sldChg chg="delSp modSp mod">
        <pc:chgData name="Tessa St. John" userId="beca7614-e7a1-4246-96fd-856749c83885" providerId="ADAL" clId="{EAC09842-C768-47C0-BDA2-BFFCB58645A4}" dt="2024-09-12T14:51:34.759" v="20" actId="962"/>
        <pc:sldMkLst>
          <pc:docMk/>
          <pc:sldMk cId="1891586076" sldId="272"/>
        </pc:sldMkLst>
        <pc:spChg chg="del mod">
          <ac:chgData name="Tessa St. John" userId="beca7614-e7a1-4246-96fd-856749c83885" providerId="ADAL" clId="{EAC09842-C768-47C0-BDA2-BFFCB58645A4}" dt="2024-09-12T14:50:33.728" v="2" actId="478"/>
          <ac:spMkLst>
            <pc:docMk/>
            <pc:sldMk cId="1891586076" sldId="272"/>
            <ac:spMk id="2" creationId="{38E268B0-D8CA-6680-BBC3-753634A43D1F}"/>
          </ac:spMkLst>
        </pc:spChg>
        <pc:spChg chg="mod">
          <ac:chgData name="Tessa St. John" userId="beca7614-e7a1-4246-96fd-856749c83885" providerId="ADAL" clId="{EAC09842-C768-47C0-BDA2-BFFCB58645A4}" dt="2024-09-12T14:51:05.684" v="17" actId="13244"/>
          <ac:spMkLst>
            <pc:docMk/>
            <pc:sldMk cId="1891586076" sldId="272"/>
            <ac:spMk id="5" creationId="{396C62AC-544F-EA10-290E-E7F0E304EADC}"/>
          </ac:spMkLst>
        </pc:spChg>
        <pc:spChg chg="mod">
          <ac:chgData name="Tessa St. John" userId="beca7614-e7a1-4246-96fd-856749c83885" providerId="ADAL" clId="{EAC09842-C768-47C0-BDA2-BFFCB58645A4}" dt="2024-09-12T14:51:34.759" v="20" actId="962"/>
          <ac:spMkLst>
            <pc:docMk/>
            <pc:sldMk cId="1891586076" sldId="272"/>
            <ac:spMk id="6" creationId="{858D5C86-257F-4EEC-2378-D3D7D8BE6AC5}"/>
          </ac:spMkLst>
        </pc:spChg>
        <pc:spChg chg="mod">
          <ac:chgData name="Tessa St. John" userId="beca7614-e7a1-4246-96fd-856749c83885" providerId="ADAL" clId="{EAC09842-C768-47C0-BDA2-BFFCB58645A4}" dt="2024-09-12T14:51:30.071" v="19" actId="13244"/>
          <ac:spMkLst>
            <pc:docMk/>
            <pc:sldMk cId="1891586076" sldId="272"/>
            <ac:spMk id="8" creationId="{A8ECC404-BBF8-9D49-6064-507AC16FCB22}"/>
          </ac:spMkLst>
        </pc:spChg>
        <pc:picChg chg="mod">
          <ac:chgData name="Tessa St. John" userId="beca7614-e7a1-4246-96fd-856749c83885" providerId="ADAL" clId="{EAC09842-C768-47C0-BDA2-BFFCB58645A4}" dt="2024-09-12T14:51:07.871" v="18" actId="962"/>
          <ac:picMkLst>
            <pc:docMk/>
            <pc:sldMk cId="1891586076" sldId="272"/>
            <ac:picMk id="3" creationId="{E6AEDF3D-A85C-A293-AC9C-81CED93AD8C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ea typeface="Calibri"/>
              <a:cs typeface="Calibri"/>
            </a:endParaRPr>
          </a:p>
          <a:p>
            <a:pPr marL="294465" indent="-294465" fontAlgn="base">
              <a:buFont typeface="Arial" panose="020B0604020202020204" pitchFamily="34" charset="0"/>
              <a:buChar char="•"/>
            </a:pPr>
            <a:endParaRPr lang="en-US" sz="1900">
              <a:solidFill>
                <a:srgbClr val="000000"/>
              </a:solidFill>
              <a:highlight>
                <a:srgbClr val="FFFFFF"/>
              </a:highligh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96905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401521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38307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lnSpc>
                <a:spcPct val="130000"/>
              </a:lnSpc>
              <a:defRPr/>
            </a:pPr>
            <a:endParaRPr lang="en-US" sz="1900" dirty="0">
              <a:latin typeface="Aptos"/>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2723797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4087086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1242836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ea typeface="Calibri"/>
              <a:cs typeface="Calibri"/>
            </a:endParaRPr>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2041480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756310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34401" y="960090"/>
            <a:ext cx="2451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Welcome to Day 2 – Diving in!</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a:t>Day 2, Session 1: Nursing Expansion Institute</a:t>
            </a:r>
          </a:p>
        </p:txBody>
      </p:sp>
      <p:sp>
        <p:nvSpPr>
          <p:cNvPr id="4" name="TextBox 3">
            <a:extLst>
              <a:ext uri="{FF2B5EF4-FFF2-40B4-BE49-F238E27FC236}">
                <a16:creationId xmlns:a16="http://schemas.microsoft.com/office/drawing/2014/main" id="{7A6D1138-D74F-6C36-7299-A4F68B550858}"/>
              </a:ext>
            </a:extLst>
          </p:cNvPr>
          <p:cNvSpPr txBox="1"/>
          <p:nvPr/>
        </p:nvSpPr>
        <p:spPr>
          <a:xfrm>
            <a:off x="8382000" y="807720"/>
            <a:ext cx="3200400" cy="830997"/>
          </a:xfrm>
          <a:prstGeom prst="rect">
            <a:avLst/>
          </a:prstGeom>
          <a:ln w="57150"/>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en-US" sz="2400" b="1" i="1">
                <a:solidFill>
                  <a:schemeClr val="accent1"/>
                </a:solidFill>
              </a:rPr>
              <a:t>Please sit with different folks today!</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Welcome!</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fontScale="92500" lnSpcReduction="10000"/>
          </a:bodyPr>
          <a:lstStyle/>
          <a:p>
            <a:r>
              <a:rPr lang="en-US"/>
              <a:t>Kristen Milstead, Ph.D. </a:t>
            </a:r>
            <a:endParaRPr lang="en-US">
              <a:solidFill>
                <a:srgbClr val="17406D"/>
              </a:solidFill>
            </a:endParaRPr>
          </a:p>
          <a:p>
            <a:pPr lvl="1"/>
            <a:r>
              <a:rPr lang="en-US">
                <a:solidFill>
                  <a:srgbClr val="2191C9"/>
                </a:solidFill>
                <a:latin typeface="Gill Sans MT"/>
                <a:ea typeface="Calibri"/>
                <a:cs typeface="Calibri"/>
              </a:rPr>
              <a:t>Workforce Analyst, Nursing Expansion Program Lead</a:t>
            </a:r>
            <a:endParaRPr lang="en-US"/>
          </a:p>
          <a:p>
            <a:pPr lvl="2"/>
            <a:r>
              <a:rPr lang="en-US">
                <a:latin typeface="Gill Sans MT"/>
                <a:ea typeface="Calibri"/>
                <a:cs typeface="Calibri"/>
              </a:rPr>
              <a:t>Office of Workforce Investment, U.S. Department of Labor</a:t>
            </a:r>
            <a:endParaRPr lang="en-US"/>
          </a:p>
          <a:p>
            <a:pPr lvl="3"/>
            <a:r>
              <a:rPr lang="en-US"/>
              <a:t>milstead.kristen@dol.gov</a:t>
            </a:r>
          </a:p>
        </p:txBody>
      </p:sp>
      <p:pic>
        <p:nvPicPr>
          <p:cNvPr id="5" name="Picture Placeholder 4">
            <a:extLst>
              <a:ext uri="{FF2B5EF4-FFF2-40B4-BE49-F238E27FC236}">
                <a16:creationId xmlns:a16="http://schemas.microsoft.com/office/drawing/2014/main" id="{25AF17C9-F05B-D0D9-D17D-001A431A1746}"/>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2" r="42"/>
          <a:stretch>
            <a:fillRect/>
          </a:stretch>
        </p:blipFill>
        <p:spPr>
          <a:xfrm>
            <a:off x="2803525" y="2779713"/>
            <a:ext cx="1868488" cy="1870075"/>
          </a:xfrm>
          <a:prstGeom prst="round2DiagRect">
            <a:avLst/>
          </a:prstGeom>
          <a:solidFill>
            <a:srgbClr val="F3F4F4"/>
          </a:solidFill>
          <a:ln>
            <a:solidFill>
              <a:schemeClr val="accent4"/>
            </a:solidFill>
          </a:ln>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AA1241-BBCB-7F03-A185-1ABFB3DD2C64}"/>
              </a:ext>
            </a:extLst>
          </p:cNvPr>
          <p:cNvSpPr>
            <a:spLocks noGrp="1"/>
          </p:cNvSpPr>
          <p:nvPr>
            <p:ph type="title"/>
          </p:nvPr>
        </p:nvSpPr>
        <p:spPr>
          <a:xfrm>
            <a:off x="774923" y="687475"/>
            <a:ext cx="10653003" cy="1083329"/>
          </a:xfrm>
        </p:spPr>
        <p:txBody>
          <a:bodyPr anchor="b">
            <a:normAutofit/>
          </a:bodyPr>
          <a:lstStyle/>
          <a:p>
            <a:r>
              <a:rPr lang="en-US"/>
              <a:t>Day 2 Challenge – ongoing connection</a:t>
            </a:r>
          </a:p>
        </p:txBody>
      </p:sp>
      <p:pic>
        <p:nvPicPr>
          <p:cNvPr id="10" name="Content Placeholder 9" descr="Toy robots shaking hands">
            <a:extLst>
              <a:ext uri="{FF2B5EF4-FFF2-40B4-BE49-F238E27FC236}">
                <a16:creationId xmlns:a16="http://schemas.microsoft.com/office/drawing/2014/main" id="{BE45A0C4-1B86-8DC3-137F-90EC022FCCA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p:blipFill>
        <p:spPr>
          <a:xfrm>
            <a:off x="774700" y="2332165"/>
            <a:ext cx="5199063" cy="3452557"/>
          </a:xfrm>
          <a:noFill/>
          <a:effectLst>
            <a:outerShdw blurRad="63500" sx="102000" sy="102000" algn="ctr" rotWithShape="0">
              <a:prstClr val="black">
                <a:alpha val="40000"/>
              </a:prstClr>
            </a:outerShdw>
          </a:effectLst>
        </p:spPr>
      </p:pic>
      <p:sp>
        <p:nvSpPr>
          <p:cNvPr id="5" name="Content Placeholder 4">
            <a:extLst>
              <a:ext uri="{FF2B5EF4-FFF2-40B4-BE49-F238E27FC236}">
                <a16:creationId xmlns:a16="http://schemas.microsoft.com/office/drawing/2014/main" id="{767FE623-537B-F983-F22C-40A0E1C75B7C}"/>
              </a:ext>
            </a:extLst>
          </p:cNvPr>
          <p:cNvSpPr>
            <a:spLocks noGrp="1"/>
          </p:cNvSpPr>
          <p:nvPr>
            <p:ph sz="half" idx="2"/>
          </p:nvPr>
        </p:nvSpPr>
        <p:spPr>
          <a:xfrm>
            <a:off x="6217709" y="1946302"/>
            <a:ext cx="5210216" cy="4224225"/>
          </a:xfrm>
        </p:spPr>
        <p:txBody>
          <a:bodyPr anchor="t">
            <a:normAutofit fontScale="92500" lnSpcReduction="20000"/>
          </a:bodyPr>
          <a:lstStyle/>
          <a:p>
            <a:r>
              <a:rPr lang="en-US" sz="3200"/>
              <a:t>Continue moving tables between sessions!</a:t>
            </a:r>
          </a:p>
          <a:p>
            <a:r>
              <a:rPr lang="en-US" sz="3200"/>
              <a:t>Connect with 5 new people during sessions and breaks during the day.</a:t>
            </a:r>
          </a:p>
          <a:p>
            <a:r>
              <a:rPr lang="en-US" sz="3200"/>
              <a:t>Create connections for later today, or for after the Institute</a:t>
            </a:r>
          </a:p>
          <a:p>
            <a:r>
              <a:rPr lang="en-US" sz="3200"/>
              <a:t>Add questions to </a:t>
            </a:r>
            <a:r>
              <a:rPr lang="en-US" sz="3200" err="1"/>
              <a:t>post-it</a:t>
            </a:r>
            <a:r>
              <a:rPr lang="en-US" sz="3200"/>
              <a:t> notes for future consideration</a:t>
            </a:r>
          </a:p>
          <a:p>
            <a:endParaRPr lang="en-US" sz="3200"/>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757198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A8ECC404-BBF8-9D49-6064-507AC16FCB22}"/>
              </a:ext>
            </a:extLst>
          </p:cNvPr>
          <p:cNvSpPr txBox="1">
            <a:spLocks/>
          </p:cNvSpPr>
          <p:nvPr/>
        </p:nvSpPr>
        <p:spPr>
          <a:xfrm>
            <a:off x="774923" y="687475"/>
            <a:ext cx="10653003" cy="1083329"/>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Event Information Reminders</a:t>
            </a:r>
          </a:p>
        </p:txBody>
      </p:sp>
      <p:sp>
        <p:nvSpPr>
          <p:cNvPr id="6" name="Title 5">
            <a:extLst>
              <a:ext uri="{FF2B5EF4-FFF2-40B4-BE49-F238E27FC236}">
                <a16:creationId xmlns:a16="http://schemas.microsoft.com/office/drawing/2014/main" id="{858D5C86-257F-4EEC-2378-D3D7D8BE6AC5}"/>
              </a:ext>
              <a:ext uri="{C183D7F6-B498-43B3-948B-1728B52AA6E4}">
                <adec:decorative xmlns:adec="http://schemas.microsoft.com/office/drawing/2017/decorative" val="1"/>
              </a:ext>
            </a:extLst>
          </p:cNvPr>
          <p:cNvSpPr>
            <a:spLocks noGrp="1"/>
          </p:cNvSpPr>
          <p:nvPr>
            <p:ph type="title"/>
          </p:nvPr>
        </p:nvSpPr>
        <p:spPr>
          <a:xfrm>
            <a:off x="774923" y="687475"/>
            <a:ext cx="10653003" cy="1083329"/>
          </a:xfrm>
        </p:spPr>
        <p:txBody>
          <a:bodyPr/>
          <a:lstStyle/>
          <a:p>
            <a:r>
              <a:rPr lang="en-US" dirty="0"/>
              <a:t>Event Information</a:t>
            </a:r>
          </a:p>
        </p:txBody>
      </p:sp>
      <p:sp>
        <p:nvSpPr>
          <p:cNvPr id="7" name="Content Placeholder 6">
            <a:extLst>
              <a:ext uri="{FF2B5EF4-FFF2-40B4-BE49-F238E27FC236}">
                <a16:creationId xmlns:a16="http://schemas.microsoft.com/office/drawing/2014/main" id="{54E5CCBC-77FA-8D20-F5ED-4C5AADFDC411}"/>
              </a:ext>
            </a:extLst>
          </p:cNvPr>
          <p:cNvSpPr>
            <a:spLocks noGrp="1"/>
          </p:cNvSpPr>
          <p:nvPr>
            <p:ph sz="half" idx="1"/>
          </p:nvPr>
        </p:nvSpPr>
        <p:spPr>
          <a:xfrm>
            <a:off x="774924" y="1946300"/>
            <a:ext cx="5199369" cy="4224225"/>
          </a:xfrm>
        </p:spPr>
        <p:txBody>
          <a:bodyPr vert="horz" lIns="91440" tIns="45720" rIns="91440" bIns="45720" rtlCol="0" anchor="t">
            <a:normAutofit lnSpcReduction="10000"/>
          </a:bodyPr>
          <a:lstStyle/>
          <a:p>
            <a:pPr marL="305435" indent="-305435"/>
            <a:r>
              <a:rPr lang="en-US" sz="2800"/>
              <a:t>Building Entry/Re-Entry</a:t>
            </a:r>
            <a:endParaRPr lang="en-US"/>
          </a:p>
          <a:p>
            <a:pPr marL="305435" indent="-305435"/>
            <a:r>
              <a:rPr lang="en-US" sz="2800"/>
              <a:t>Restrooms</a:t>
            </a:r>
          </a:p>
          <a:p>
            <a:pPr marL="305435" indent="-305435"/>
            <a:r>
              <a:rPr lang="en-US" sz="2800"/>
              <a:t>Using Outlets to Charge</a:t>
            </a:r>
          </a:p>
          <a:p>
            <a:pPr marL="305435" indent="-305435"/>
            <a:r>
              <a:rPr lang="en-US" sz="2800"/>
              <a:t>Snacks and Beverages</a:t>
            </a:r>
          </a:p>
          <a:p>
            <a:pPr marL="629920" lvl="1" indent="-305435"/>
            <a:r>
              <a:rPr lang="en-US" sz="2400"/>
              <a:t>Water, coffee</a:t>
            </a:r>
          </a:p>
          <a:p>
            <a:pPr marL="305435" indent="-305435"/>
            <a:r>
              <a:rPr lang="en-US" sz="2800"/>
              <a:t>Accessibility Needs</a:t>
            </a:r>
          </a:p>
          <a:p>
            <a:pPr marL="629920" lvl="1" indent="-305435"/>
            <a:r>
              <a:rPr lang="en-US" sz="2400"/>
              <a:t>Elevators </a:t>
            </a:r>
          </a:p>
          <a:p>
            <a:pPr marL="629920" lvl="1" indent="-305435"/>
            <a:endParaRPr lang="en-US" sz="2400"/>
          </a:p>
        </p:txBody>
      </p:sp>
      <p:sp>
        <p:nvSpPr>
          <p:cNvPr id="4" name="Content Placeholder 3">
            <a:extLst>
              <a:ext uri="{FF2B5EF4-FFF2-40B4-BE49-F238E27FC236}">
                <a16:creationId xmlns:a16="http://schemas.microsoft.com/office/drawing/2014/main" id="{6BCA2132-5CA1-FC6B-EA9C-EFE8DAFFAF28}"/>
              </a:ext>
            </a:extLst>
          </p:cNvPr>
          <p:cNvSpPr>
            <a:spLocks noGrp="1"/>
          </p:cNvSpPr>
          <p:nvPr>
            <p:ph sz="half" idx="2"/>
          </p:nvPr>
        </p:nvSpPr>
        <p:spPr>
          <a:xfrm>
            <a:off x="6217709" y="1946302"/>
            <a:ext cx="5210216" cy="4224223"/>
          </a:xfrm>
        </p:spPr>
        <p:txBody>
          <a:bodyPr>
            <a:normAutofit lnSpcReduction="10000"/>
          </a:bodyPr>
          <a:lstStyle/>
          <a:p>
            <a:r>
              <a:rPr lang="en-US" sz="2800"/>
              <a:t>Emergency Exits</a:t>
            </a:r>
          </a:p>
          <a:p>
            <a:r>
              <a:rPr lang="en-US" sz="2800"/>
              <a:t>Feedback</a:t>
            </a:r>
          </a:p>
          <a:p>
            <a:r>
              <a:rPr lang="en-US" sz="2800"/>
              <a:t>Social Media</a:t>
            </a:r>
          </a:p>
          <a:p>
            <a:pPr lvl="1"/>
            <a:r>
              <a:rPr lang="en-US" sz="2400"/>
              <a:t>#NursingExpansion2024</a:t>
            </a:r>
          </a:p>
          <a:p>
            <a:pPr lvl="1"/>
            <a:r>
              <a:rPr lang="en-US" sz="2400"/>
              <a:t>Instagram: @airinforms and @usdol</a:t>
            </a:r>
          </a:p>
          <a:p>
            <a:pPr lvl="1"/>
            <a:r>
              <a:rPr lang="en-US" sz="2400"/>
              <a:t>LinkedIn: American Institutes for Research </a:t>
            </a:r>
            <a:r>
              <a:rPr lang="en-US" sz="2400" i="1"/>
              <a:t>and</a:t>
            </a:r>
            <a:r>
              <a:rPr lang="en-US" sz="2400"/>
              <a:t> U.S. Department of Labor</a:t>
            </a:r>
          </a:p>
          <a:p>
            <a:endParaRPr lang="en-US" sz="2800"/>
          </a:p>
        </p:txBody>
      </p:sp>
      <p:pic>
        <p:nvPicPr>
          <p:cNvPr id="3" name="Picture 2">
            <a:extLst>
              <a:ext uri="{FF2B5EF4-FFF2-40B4-BE49-F238E27FC236}">
                <a16:creationId xmlns:a16="http://schemas.microsoft.com/office/drawing/2014/main" id="{E6AEDF3D-A85C-A293-AC9C-81CED93AD8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65279" y="605651"/>
            <a:ext cx="1400175" cy="1390650"/>
          </a:xfrm>
          <a:prstGeom prst="rect">
            <a:avLst/>
          </a:prstGeom>
        </p:spPr>
      </p:pic>
      <p:sp>
        <p:nvSpPr>
          <p:cNvPr id="5" name="Slide Number Placeholder 4">
            <a:extLst>
              <a:ext uri="{FF2B5EF4-FFF2-40B4-BE49-F238E27FC236}">
                <a16:creationId xmlns:a16="http://schemas.microsoft.com/office/drawing/2014/main" id="{396C62AC-544F-EA10-290E-E7F0E304EADC}"/>
              </a:ext>
            </a:extLst>
          </p:cNvPr>
          <p:cNvSpPr>
            <a:spLocks noGrp="1"/>
          </p:cNvSpPr>
          <p:nvPr>
            <p:ph type="sldNum" sz="quarter" idx="12"/>
          </p:nvPr>
        </p:nvSpPr>
        <p:spPr>
          <a:xfrm>
            <a:off x="10400635" y="6203787"/>
            <a:ext cx="1027291" cy="365125"/>
          </a:xfrm>
        </p:spPr>
        <p:txBody>
          <a:bodyPr/>
          <a:lstStyle/>
          <a:p>
            <a:fld id="{A7DE36CB-23B2-413B-BAB7-1C6C6E6CF458}" type="slidenum">
              <a:rPr lang="en-US" smtClean="0"/>
              <a:pPr/>
              <a:t>4</a:t>
            </a:fld>
            <a:endParaRPr lang="en-US"/>
          </a:p>
        </p:txBody>
      </p:sp>
    </p:spTree>
    <p:extLst>
      <p:ext uri="{BB962C8B-B14F-4D97-AF65-F5344CB8AC3E}">
        <p14:creationId xmlns:p14="http://schemas.microsoft.com/office/powerpoint/2010/main" val="1891586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Day Two Agenda</a:t>
            </a:r>
          </a:p>
        </p:txBody>
      </p:sp>
      <p:graphicFrame>
        <p:nvGraphicFramePr>
          <p:cNvPr id="4" name="Content Placeholder 3">
            <a:extLst>
              <a:ext uri="{FF2B5EF4-FFF2-40B4-BE49-F238E27FC236}">
                <a16:creationId xmlns:a16="http://schemas.microsoft.com/office/drawing/2014/main" id="{3AD773C6-25A4-43B0-E08C-EA413B0F80F0}"/>
              </a:ext>
            </a:extLst>
          </p:cNvPr>
          <p:cNvGraphicFramePr>
            <a:graphicFrameLocks noGrp="1"/>
          </p:cNvGraphicFramePr>
          <p:nvPr>
            <p:ph sz="half" idx="1"/>
            <p:extLst>
              <p:ext uri="{D42A27DB-BD31-4B8C-83A1-F6EECF244321}">
                <p14:modId xmlns:p14="http://schemas.microsoft.com/office/powerpoint/2010/main" val="2705740500"/>
              </p:ext>
            </p:extLst>
          </p:nvPr>
        </p:nvGraphicFramePr>
        <p:xfrm>
          <a:off x="774700" y="1946275"/>
          <a:ext cx="5199062" cy="4019397"/>
        </p:xfrm>
        <a:graphic>
          <a:graphicData uri="http://schemas.openxmlformats.org/drawingml/2006/table">
            <a:tbl>
              <a:tblPr firstRow="1" bandRow="1">
                <a:tableStyleId>{5C22544A-7EE6-4342-B048-85BDC9FD1C3A}</a:tableStyleId>
              </a:tblPr>
              <a:tblGrid>
                <a:gridCol w="1365117">
                  <a:extLst>
                    <a:ext uri="{9D8B030D-6E8A-4147-A177-3AD203B41FA5}">
                      <a16:colId xmlns:a16="http://schemas.microsoft.com/office/drawing/2014/main" val="639486114"/>
                    </a:ext>
                  </a:extLst>
                </a:gridCol>
                <a:gridCol w="3833945">
                  <a:extLst>
                    <a:ext uri="{9D8B030D-6E8A-4147-A177-3AD203B41FA5}">
                      <a16:colId xmlns:a16="http://schemas.microsoft.com/office/drawing/2014/main" val="2427614536"/>
                    </a:ext>
                  </a:extLst>
                </a:gridCol>
              </a:tblGrid>
              <a:tr h="466725">
                <a:tc>
                  <a:txBody>
                    <a:bodyPr/>
                    <a:lstStyle/>
                    <a:p>
                      <a:pPr algn="l" fontAlgn="base"/>
                      <a:r>
                        <a:rPr lang="en-US" sz="2000" b="1" i="0">
                          <a:solidFill>
                            <a:srgbClr val="FFFFFF"/>
                          </a:solidFill>
                          <a:effectLst/>
                          <a:latin typeface="Arial"/>
                        </a:rPr>
                        <a:t>Time</a:t>
                      </a:r>
                      <a:endParaRPr lang="en-US" b="1" i="0">
                        <a:solidFill>
                          <a:srgbClr val="FFFFFF"/>
                        </a:solidFill>
                        <a:effectLst/>
                        <a:latin typeface="Arial"/>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677"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solidFill>
                      <a:srgbClr val="00507F"/>
                    </a:solidFill>
                  </a:tcPr>
                </a:tc>
                <a:tc>
                  <a:txBody>
                    <a:bodyPr/>
                    <a:lstStyle/>
                    <a:p>
                      <a:pPr algn="l" fontAlgn="base"/>
                      <a:r>
                        <a:rPr lang="en-US" sz="2000" b="1" i="0">
                          <a:solidFill>
                            <a:srgbClr val="FFFFFF"/>
                          </a:solidFill>
                          <a:effectLst/>
                          <a:latin typeface="Arial"/>
                        </a:rPr>
                        <a:t>Session Title</a:t>
                      </a:r>
                      <a:endParaRPr lang="en-US" b="1" i="0">
                        <a:solidFill>
                          <a:srgbClr val="FFFFFF"/>
                        </a:solidFill>
                        <a:effectLst/>
                        <a:latin typeface="Arial"/>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677"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solidFill>
                      <a:srgbClr val="00507F"/>
                    </a:solidFill>
                  </a:tcPr>
                </a:tc>
                <a:extLst>
                  <a:ext uri="{0D108BD9-81ED-4DB2-BD59-A6C34878D82A}">
                    <a16:rowId xmlns:a16="http://schemas.microsoft.com/office/drawing/2014/main" val="3856887948"/>
                  </a:ext>
                </a:extLst>
              </a:tr>
              <a:tr h="457200">
                <a:tc>
                  <a:txBody>
                    <a:bodyPr/>
                    <a:lstStyle/>
                    <a:p>
                      <a:pPr algn="l" fontAlgn="base"/>
                      <a:r>
                        <a:rPr lang="en-US" sz="1800" b="0" i="0">
                          <a:solidFill>
                            <a:srgbClr val="173862"/>
                          </a:solidFill>
                          <a:effectLst/>
                          <a:latin typeface="Arial"/>
                        </a:rPr>
                        <a:t>8:30 a.m.</a:t>
                      </a:r>
                      <a:endParaRPr lang="en-US" b="0" i="0">
                        <a:solidFill>
                          <a:srgbClr val="173862"/>
                        </a:solidFill>
                        <a:effectLst/>
                        <a:latin typeface="Arial"/>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a:rPr>
                        <a:t>Welcome to Day 2</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2254485350"/>
                  </a:ext>
                </a:extLst>
              </a:tr>
              <a:tr h="647700">
                <a:tc>
                  <a:txBody>
                    <a:bodyPr/>
                    <a:lstStyle/>
                    <a:p>
                      <a:pPr algn="l" fontAlgn="base"/>
                      <a:r>
                        <a:rPr lang="en-US" sz="1800" b="0" i="0">
                          <a:solidFill>
                            <a:srgbClr val="173862"/>
                          </a:solidFill>
                          <a:effectLst/>
                          <a:latin typeface="Arial"/>
                        </a:rPr>
                        <a:t>9:00 a.m.</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a:rPr>
                        <a:t>Outreach &amp; Recruitment: Intake Ramps and Enrollment Strategies</a:t>
                      </a: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2092858654"/>
                  </a:ext>
                </a:extLst>
              </a:tr>
              <a:tr h="514350">
                <a:tc>
                  <a:txBody>
                    <a:bodyPr/>
                    <a:lstStyle/>
                    <a:p>
                      <a:pPr algn="l" fontAlgn="base"/>
                      <a:r>
                        <a:rPr lang="en-US" sz="1800" b="0" i="0">
                          <a:solidFill>
                            <a:srgbClr val="173862"/>
                          </a:solidFill>
                          <a:effectLst/>
                          <a:latin typeface="Arial"/>
                        </a:rPr>
                        <a:t>10:00 a.m.</a:t>
                      </a:r>
                      <a:endParaRPr lang="en-US" b="0" i="0">
                        <a:solidFill>
                          <a:srgbClr val="173862"/>
                        </a:solidFill>
                        <a:effectLst/>
                        <a:latin typeface="Arial"/>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tc>
                  <a:txBody>
                    <a:bodyPr/>
                    <a:lstStyle/>
                    <a:p>
                      <a:pPr algn="l" fontAlgn="base"/>
                      <a:r>
                        <a:rPr lang="en-US" sz="1800" b="0" i="0">
                          <a:solidFill>
                            <a:srgbClr val="173862"/>
                          </a:solidFill>
                          <a:effectLst/>
                          <a:latin typeface="Arial"/>
                        </a:rPr>
                        <a:t>Break</a:t>
                      </a:r>
                      <a:endParaRPr lang="en-US" b="0" i="0">
                        <a:solidFill>
                          <a:srgbClr val="173862"/>
                        </a:solidFill>
                        <a:effectLst/>
                        <a:latin typeface="Arial"/>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extLst>
                  <a:ext uri="{0D108BD9-81ED-4DB2-BD59-A6C34878D82A}">
                    <a16:rowId xmlns:a16="http://schemas.microsoft.com/office/drawing/2014/main" val="995057965"/>
                  </a:ext>
                </a:extLst>
              </a:tr>
              <a:tr h="594667">
                <a:tc>
                  <a:txBody>
                    <a:bodyPr/>
                    <a:lstStyle/>
                    <a:p>
                      <a:pPr algn="l" fontAlgn="base"/>
                      <a:r>
                        <a:rPr lang="en-US" sz="1800" b="0" i="0">
                          <a:solidFill>
                            <a:srgbClr val="173862"/>
                          </a:solidFill>
                          <a:effectLst/>
                          <a:latin typeface="Arial"/>
                        </a:rPr>
                        <a:t>10:15 a.m.</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a:rPr>
                        <a:t>Training &amp; Education Program Progress Strategies</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691307785"/>
                  </a:ext>
                </a:extLst>
              </a:tr>
              <a:tr h="660882">
                <a:tc>
                  <a:txBody>
                    <a:bodyPr/>
                    <a:lstStyle/>
                    <a:p>
                      <a:pPr algn="l" fontAlgn="base"/>
                      <a:r>
                        <a:rPr lang="en-US" sz="1800" b="0" i="0">
                          <a:solidFill>
                            <a:srgbClr val="173862"/>
                          </a:solidFill>
                          <a:effectLst/>
                          <a:latin typeface="Arial"/>
                        </a:rPr>
                        <a:t>10:55 a.m.</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a:rPr>
                        <a:t>Completion &amp; Certification Strategies</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2571582646"/>
                  </a:ext>
                </a:extLst>
              </a:tr>
              <a:tr h="365760">
                <a:tc>
                  <a:txBody>
                    <a:bodyPr/>
                    <a:lstStyle/>
                    <a:p>
                      <a:pPr algn="l" fontAlgn="base"/>
                      <a:r>
                        <a:rPr lang="en-US" sz="1800" b="0" i="0">
                          <a:solidFill>
                            <a:srgbClr val="173862"/>
                          </a:solidFill>
                          <a:effectLst/>
                          <a:latin typeface="Arial"/>
                        </a:rPr>
                        <a:t>11:35 a.m.</a:t>
                      </a:r>
                      <a:endParaRPr lang="en-US" b="0" i="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dirty="0">
                          <a:solidFill>
                            <a:srgbClr val="000000"/>
                          </a:solidFill>
                          <a:effectLst/>
                          <a:latin typeface="Arial"/>
                        </a:rPr>
                        <a:t>Placement Strategies</a:t>
                      </a:r>
                      <a:endParaRPr lang="en-US" b="0" i="0" dirty="0">
                        <a:solidFill>
                          <a:srgbClr val="173862"/>
                        </a:solidFill>
                        <a:effectLst/>
                        <a:latin typeface="Arial"/>
                      </a:endParaRPr>
                    </a:p>
                  </a:txBody>
                  <a:tcP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46896088"/>
                  </a:ext>
                </a:extLst>
              </a:tr>
            </a:tbl>
          </a:graphicData>
        </a:graphic>
      </p:graphicFrame>
      <p:graphicFrame>
        <p:nvGraphicFramePr>
          <p:cNvPr id="6" name="Content Placeholder 5">
            <a:extLst>
              <a:ext uri="{FF2B5EF4-FFF2-40B4-BE49-F238E27FC236}">
                <a16:creationId xmlns:a16="http://schemas.microsoft.com/office/drawing/2014/main" id="{F3B63EB7-1B8B-F1B2-4AE7-6A2CDAB5C190}"/>
              </a:ext>
            </a:extLst>
          </p:cNvPr>
          <p:cNvGraphicFramePr>
            <a:graphicFrameLocks noGrp="1"/>
          </p:cNvGraphicFramePr>
          <p:nvPr>
            <p:ph sz="half" idx="2"/>
            <p:extLst>
              <p:ext uri="{D42A27DB-BD31-4B8C-83A1-F6EECF244321}">
                <p14:modId xmlns:p14="http://schemas.microsoft.com/office/powerpoint/2010/main" val="2905985921"/>
              </p:ext>
            </p:extLst>
          </p:nvPr>
        </p:nvGraphicFramePr>
        <p:xfrm>
          <a:off x="6218238" y="1946275"/>
          <a:ext cx="5210174" cy="3699751"/>
        </p:xfrm>
        <a:graphic>
          <a:graphicData uri="http://schemas.openxmlformats.org/drawingml/2006/table">
            <a:tbl>
              <a:tblPr firstRow="1" bandRow="1">
                <a:tableStyleId>{5C22544A-7EE6-4342-B048-85BDC9FD1C3A}</a:tableStyleId>
              </a:tblPr>
              <a:tblGrid>
                <a:gridCol w="1458446">
                  <a:extLst>
                    <a:ext uri="{9D8B030D-6E8A-4147-A177-3AD203B41FA5}">
                      <a16:colId xmlns:a16="http://schemas.microsoft.com/office/drawing/2014/main" val="3776560709"/>
                    </a:ext>
                  </a:extLst>
                </a:gridCol>
                <a:gridCol w="3751728">
                  <a:extLst>
                    <a:ext uri="{9D8B030D-6E8A-4147-A177-3AD203B41FA5}">
                      <a16:colId xmlns:a16="http://schemas.microsoft.com/office/drawing/2014/main" val="3746928705"/>
                    </a:ext>
                  </a:extLst>
                </a:gridCol>
              </a:tblGrid>
              <a:tr h="495300">
                <a:tc>
                  <a:txBody>
                    <a:bodyPr/>
                    <a:lstStyle/>
                    <a:p>
                      <a:pPr algn="l" fontAlgn="base"/>
                      <a:r>
                        <a:rPr lang="en-US" sz="2000" b="1" i="0">
                          <a:solidFill>
                            <a:srgbClr val="FFFFFF"/>
                          </a:solidFill>
                          <a:effectLst/>
                          <a:latin typeface="Arial" panose="020B0604020202020204" pitchFamily="34" charset="0"/>
                        </a:rPr>
                        <a:t>Time</a:t>
                      </a:r>
                      <a:endParaRPr lang="en-US" b="1" i="0">
                        <a:solidFill>
                          <a:srgbClr val="FFFFFF"/>
                        </a:solidFill>
                        <a:effectLst/>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677"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solidFill>
                      <a:srgbClr val="00507F"/>
                    </a:solidFill>
                  </a:tcPr>
                </a:tc>
                <a:tc>
                  <a:txBody>
                    <a:bodyPr/>
                    <a:lstStyle/>
                    <a:p>
                      <a:pPr algn="l" fontAlgn="base"/>
                      <a:r>
                        <a:rPr lang="en-US" sz="2000" b="1" i="0">
                          <a:solidFill>
                            <a:srgbClr val="FFFFFF"/>
                          </a:solidFill>
                          <a:effectLst/>
                          <a:latin typeface="Arial" panose="020B0604020202020204" pitchFamily="34" charset="0"/>
                        </a:rPr>
                        <a:t>Session Title</a:t>
                      </a:r>
                      <a:endParaRPr lang="en-US" b="1" i="0">
                        <a:solidFill>
                          <a:srgbClr val="FFFFFF"/>
                        </a:solidFill>
                        <a:effectLst/>
                      </a:endParaRPr>
                    </a:p>
                  </a:txBody>
                  <a:tcPr anchor="ctr">
                    <a:lnL w="9677"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677"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solidFill>
                      <a:srgbClr val="00507F"/>
                    </a:solidFill>
                  </a:tcPr>
                </a:tc>
                <a:extLst>
                  <a:ext uri="{0D108BD9-81ED-4DB2-BD59-A6C34878D82A}">
                    <a16:rowId xmlns:a16="http://schemas.microsoft.com/office/drawing/2014/main" val="4091796882"/>
                  </a:ext>
                </a:extLst>
              </a:tr>
              <a:tr h="666750">
                <a:tc>
                  <a:txBody>
                    <a:bodyPr/>
                    <a:lstStyle/>
                    <a:p>
                      <a:pPr algn="l" fontAlgn="base"/>
                      <a:r>
                        <a:rPr lang="en-US" sz="1800" b="0" i="0">
                          <a:solidFill>
                            <a:srgbClr val="173862"/>
                          </a:solidFill>
                          <a:effectLst/>
                          <a:latin typeface="Arial" panose="020B0604020202020204" pitchFamily="34" charset="0"/>
                        </a:rPr>
                        <a:t>12:15 p.m.</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noFill/>
                  </a:tcPr>
                </a:tc>
                <a:tc>
                  <a:txBody>
                    <a:bodyPr/>
                    <a:lstStyle/>
                    <a:p>
                      <a:pPr algn="l" fontAlgn="base"/>
                      <a:r>
                        <a:rPr lang="en-US" sz="1800" b="0" i="0">
                          <a:solidFill>
                            <a:srgbClr val="173862"/>
                          </a:solidFill>
                          <a:effectLst/>
                          <a:latin typeface="Arial"/>
                        </a:rPr>
                        <a:t>Lunch (on your own)</a:t>
                      </a:r>
                      <a:endParaRPr lang="en-US" b="0" i="0">
                        <a:solidFill>
                          <a:srgbClr val="173862"/>
                        </a:solidFill>
                        <a:effectLst/>
                        <a:latin typeface="Arial"/>
                      </a:endParaRPr>
                    </a:p>
                  </a:txBody>
                  <a:tcPr anchor="ct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29051"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55040823"/>
                  </a:ext>
                </a:extLst>
              </a:tr>
              <a:tr h="423151">
                <a:tc>
                  <a:txBody>
                    <a:bodyPr/>
                    <a:lstStyle/>
                    <a:p>
                      <a:pPr algn="l" fontAlgn="base"/>
                      <a:r>
                        <a:rPr lang="en-US" sz="1800" b="0" i="0">
                          <a:solidFill>
                            <a:srgbClr val="173862"/>
                          </a:solidFill>
                          <a:effectLst/>
                          <a:latin typeface="Arial" panose="020B0604020202020204" pitchFamily="34" charset="0"/>
                        </a:rPr>
                        <a:t>1:30 p.m.</a:t>
                      </a:r>
                      <a:endParaRPr lang="en-US" b="0" i="0">
                        <a:solidFill>
                          <a:srgbClr val="173862"/>
                        </a:solidFill>
                        <a:effectLst/>
                      </a:endParaRPr>
                    </a:p>
                  </a:txBody>
                  <a:tcP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panose="020B0604020202020204" pitchFamily="34" charset="0"/>
                        </a:rPr>
                        <a:t>Effective Partnership Strategies</a:t>
                      </a:r>
                      <a:endParaRPr lang="en-US" b="0" i="0">
                        <a:solidFill>
                          <a:srgbClr val="173862"/>
                        </a:solidFill>
                        <a:effectLst/>
                      </a:endParaRPr>
                    </a:p>
                  </a:txBody>
                  <a:tcP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29051" cap="flat" cmpd="sng" algn="ctr">
                      <a:solidFill>
                        <a:srgbClr val="FFFFF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3114982723"/>
                  </a:ext>
                </a:extLst>
              </a:tr>
              <a:tr h="514350">
                <a:tc>
                  <a:txBody>
                    <a:bodyPr/>
                    <a:lstStyle/>
                    <a:p>
                      <a:pPr algn="l" fontAlgn="base"/>
                      <a:r>
                        <a:rPr lang="en-US" sz="1800" b="0" i="0">
                          <a:solidFill>
                            <a:srgbClr val="173862"/>
                          </a:solidFill>
                          <a:effectLst/>
                          <a:latin typeface="Arial" panose="020B0604020202020204" pitchFamily="34" charset="0"/>
                        </a:rPr>
                        <a:t>2:30 p.m.</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tc>
                  <a:txBody>
                    <a:bodyPr/>
                    <a:lstStyle/>
                    <a:p>
                      <a:pPr algn="l" fontAlgn="base"/>
                      <a:r>
                        <a:rPr lang="en-US" sz="1800" b="0" i="0">
                          <a:solidFill>
                            <a:srgbClr val="174D61"/>
                          </a:solidFill>
                          <a:effectLst/>
                          <a:latin typeface="Arial" panose="020B0604020202020204" pitchFamily="34" charset="0"/>
                        </a:rPr>
                        <a:t>Break</a:t>
                      </a:r>
                      <a:endParaRPr lang="en-US" b="0" i="0">
                        <a:solidFill>
                          <a:srgbClr val="173862"/>
                        </a:solidFill>
                        <a:effectLst/>
                      </a:endParaRPr>
                    </a:p>
                  </a:txBody>
                  <a:tcPr anchor="ct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extLst>
                  <a:ext uri="{0D108BD9-81ED-4DB2-BD59-A6C34878D82A}">
                    <a16:rowId xmlns:a16="http://schemas.microsoft.com/office/drawing/2014/main" val="236596253"/>
                  </a:ext>
                </a:extLst>
              </a:tr>
              <a:tr h="542925">
                <a:tc>
                  <a:txBody>
                    <a:bodyPr/>
                    <a:lstStyle/>
                    <a:p>
                      <a:pPr algn="l" fontAlgn="base"/>
                      <a:r>
                        <a:rPr lang="en-US" sz="1800" b="0" i="0">
                          <a:solidFill>
                            <a:srgbClr val="173862"/>
                          </a:solidFill>
                          <a:effectLst/>
                          <a:latin typeface="Arial" panose="020B0604020202020204" pitchFamily="34" charset="0"/>
                        </a:rPr>
                        <a:t>2:45 p.m.</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a:solidFill>
                            <a:srgbClr val="000000"/>
                          </a:solidFill>
                          <a:effectLst/>
                          <a:latin typeface="Arial" panose="020B0604020202020204" pitchFamily="34" charset="0"/>
                        </a:rPr>
                        <a:t>Sustainability</a:t>
                      </a:r>
                      <a:endParaRPr lang="en-US" b="0" i="0">
                        <a:solidFill>
                          <a:srgbClr val="173862"/>
                        </a:solidFill>
                        <a:effectLst/>
                      </a:endParaRPr>
                    </a:p>
                  </a:txBody>
                  <a:tcPr anchor="ct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2693947258"/>
                  </a:ext>
                </a:extLst>
              </a:tr>
              <a:tr h="514350">
                <a:tc>
                  <a:txBody>
                    <a:bodyPr/>
                    <a:lstStyle/>
                    <a:p>
                      <a:pPr algn="l" fontAlgn="base"/>
                      <a:r>
                        <a:rPr lang="en-US" sz="1800" b="0" i="0">
                          <a:solidFill>
                            <a:srgbClr val="173862"/>
                          </a:solidFill>
                          <a:effectLst/>
                          <a:latin typeface="Arial" panose="020B0604020202020204" pitchFamily="34" charset="0"/>
                        </a:rPr>
                        <a:t>3:45 p.m.</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tc>
                  <a:txBody>
                    <a:bodyPr/>
                    <a:lstStyle/>
                    <a:p>
                      <a:pPr algn="l" fontAlgn="base"/>
                      <a:r>
                        <a:rPr lang="en-US" sz="1800" b="0" i="0">
                          <a:solidFill>
                            <a:srgbClr val="173862"/>
                          </a:solidFill>
                          <a:effectLst/>
                          <a:latin typeface="Arial" panose="020B0604020202020204" pitchFamily="34" charset="0"/>
                        </a:rPr>
                        <a:t>Break</a:t>
                      </a:r>
                      <a:endParaRPr lang="en-US" b="0" i="0">
                        <a:solidFill>
                          <a:srgbClr val="173862"/>
                        </a:solidFill>
                        <a:effectLst/>
                      </a:endParaRPr>
                    </a:p>
                  </a:txBody>
                  <a:tcPr anchor="ct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solidFill>
                      <a:srgbClr val="E7E9EC"/>
                    </a:solidFill>
                  </a:tcPr>
                </a:tc>
                <a:extLst>
                  <a:ext uri="{0D108BD9-81ED-4DB2-BD59-A6C34878D82A}">
                    <a16:rowId xmlns:a16="http://schemas.microsoft.com/office/drawing/2014/main" val="1205486446"/>
                  </a:ext>
                </a:extLst>
              </a:tr>
              <a:tr h="542925">
                <a:tc>
                  <a:txBody>
                    <a:bodyPr/>
                    <a:lstStyle/>
                    <a:p>
                      <a:pPr algn="l" fontAlgn="base"/>
                      <a:r>
                        <a:rPr lang="en-US" sz="1800" b="0" i="0">
                          <a:solidFill>
                            <a:srgbClr val="173862"/>
                          </a:solidFill>
                          <a:effectLst/>
                          <a:latin typeface="Arial" panose="020B0604020202020204" pitchFamily="34" charset="0"/>
                        </a:rPr>
                        <a:t>4:00 p.m.</a:t>
                      </a:r>
                      <a:endParaRPr lang="en-US" b="0" i="0">
                        <a:solidFill>
                          <a:srgbClr val="173862"/>
                        </a:solidFill>
                        <a:effectLst/>
                      </a:endParaRPr>
                    </a:p>
                  </a:txBody>
                  <a:tcPr anchor="ctr">
                    <a:lnL w="9677"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tc>
                  <a:txBody>
                    <a:bodyPr/>
                    <a:lstStyle/>
                    <a:p>
                      <a:pPr algn="l" fontAlgn="base"/>
                      <a:r>
                        <a:rPr lang="en-US" sz="1800" b="1" i="0" dirty="0">
                          <a:solidFill>
                            <a:srgbClr val="000000"/>
                          </a:solidFill>
                          <a:effectLst/>
                          <a:latin typeface="Arial" panose="020B0604020202020204" pitchFamily="34" charset="0"/>
                        </a:rPr>
                        <a:t>Coach Meet and Greet</a:t>
                      </a:r>
                      <a:endParaRPr lang="en-US" b="0" i="0" dirty="0">
                        <a:solidFill>
                          <a:srgbClr val="173862"/>
                        </a:solidFill>
                        <a:effectLst/>
                      </a:endParaRPr>
                    </a:p>
                  </a:txBody>
                  <a:tcPr anchor="ctr">
                    <a:lnL w="9525" cap="flat" cmpd="sng" algn="ctr">
                      <a:solidFill>
                        <a:srgbClr val="FFFFFF"/>
                      </a:solidFill>
                      <a:prstDash val="solid"/>
                      <a:round/>
                      <a:headEnd type="none" w="med" len="med"/>
                      <a:tailEnd type="none" w="med" len="med"/>
                    </a:lnL>
                    <a:lnR w="9677" cap="flat" cmpd="sng" algn="ctr">
                      <a:solidFill>
                        <a:srgbClr val="FFFFFF"/>
                      </a:solidFill>
                      <a:prstDash val="solid"/>
                      <a:round/>
                      <a:headEnd type="none" w="med" len="med"/>
                      <a:tailEnd type="none" w="med" len="med"/>
                    </a:lnR>
                    <a:lnT w="9525" cap="flat" cmpd="sng" algn="ctr">
                      <a:solidFill>
                        <a:srgbClr val="D7DADF"/>
                      </a:solidFill>
                      <a:prstDash val="solid"/>
                      <a:round/>
                      <a:headEnd type="none" w="med" len="med"/>
                      <a:tailEnd type="none" w="med" len="med"/>
                    </a:lnT>
                    <a:lnB w="9525" cap="flat" cmpd="sng" algn="ctr">
                      <a:solidFill>
                        <a:srgbClr val="D7DADF"/>
                      </a:solidFill>
                      <a:prstDash val="solid"/>
                      <a:round/>
                      <a:headEnd type="none" w="med" len="med"/>
                      <a:tailEnd type="none" w="med" len="med"/>
                    </a:lnB>
                    <a:noFill/>
                  </a:tcPr>
                </a:tc>
                <a:extLst>
                  <a:ext uri="{0D108BD9-81ED-4DB2-BD59-A6C34878D82A}">
                    <a16:rowId xmlns:a16="http://schemas.microsoft.com/office/drawing/2014/main" val="3678079459"/>
                  </a:ext>
                </a:extLst>
              </a:tr>
            </a:tbl>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a:t>
            </a:fld>
            <a:endParaRPr lang="en-US"/>
          </a:p>
        </p:txBody>
      </p:sp>
    </p:spTree>
    <p:extLst>
      <p:ext uri="{BB962C8B-B14F-4D97-AF65-F5344CB8AC3E}">
        <p14:creationId xmlns:p14="http://schemas.microsoft.com/office/powerpoint/2010/main" val="151062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Talks with TA Coaches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7586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4686-039B-9297-C932-9B24C91A8185}"/>
              </a:ext>
            </a:extLst>
          </p:cNvPr>
          <p:cNvSpPr>
            <a:spLocks noGrp="1"/>
          </p:cNvSpPr>
          <p:nvPr>
            <p:ph type="title"/>
          </p:nvPr>
        </p:nvSpPr>
        <p:spPr/>
        <p:txBody>
          <a:bodyPr/>
          <a:lstStyle/>
          <a:p>
            <a:r>
              <a:rPr lang="en-US" dirty="0"/>
              <a:t>Table Talks with TA Coaches</a:t>
            </a:r>
          </a:p>
        </p:txBody>
      </p:sp>
      <p:sp>
        <p:nvSpPr>
          <p:cNvPr id="3" name="Text Placeholder 2">
            <a:extLst>
              <a:ext uri="{FF2B5EF4-FFF2-40B4-BE49-F238E27FC236}">
                <a16:creationId xmlns:a16="http://schemas.microsoft.com/office/drawing/2014/main" id="{B5CB94CE-B0E9-4F88-3569-A0D395DDDFBF}"/>
              </a:ext>
            </a:extLst>
          </p:cNvPr>
          <p:cNvSpPr>
            <a:spLocks noGrp="1"/>
          </p:cNvSpPr>
          <p:nvPr>
            <p:ph sz="half" idx="1"/>
          </p:nvPr>
        </p:nvSpPr>
        <p:spPr/>
        <p:txBody>
          <a:bodyPr/>
          <a:lstStyle/>
          <a:p>
            <a:pPr marL="305435" indent="-305435"/>
            <a:endParaRPr lang="en-US"/>
          </a:p>
          <a:p>
            <a:pPr marL="305435" indent="-305435"/>
            <a:endParaRPr lang="en-US"/>
          </a:p>
          <a:p>
            <a:pPr marL="305435" indent="-305435"/>
            <a:r>
              <a:rPr lang="en-US"/>
              <a:t>Introductions</a:t>
            </a:r>
          </a:p>
          <a:p>
            <a:pPr marL="305435" indent="-305435"/>
            <a:r>
              <a:rPr lang="en-US"/>
              <a:t>Day 1 Reflections</a:t>
            </a:r>
          </a:p>
          <a:p>
            <a:pPr marL="305435" indent="-305435"/>
            <a:r>
              <a:rPr lang="en-US"/>
              <a:t>Day 2 Expectations</a:t>
            </a:r>
          </a:p>
        </p:txBody>
      </p:sp>
      <p:pic>
        <p:nvPicPr>
          <p:cNvPr id="8" name="Content Placeholder 7" descr="People sitting on blue chairs">
            <a:extLst>
              <a:ext uri="{FF2B5EF4-FFF2-40B4-BE49-F238E27FC236}">
                <a16:creationId xmlns:a16="http://schemas.microsoft.com/office/drawing/2014/main" id="{9ECD9961-0CFD-543E-78A8-8B413DFF31B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321561"/>
            <a:ext cx="5210175" cy="3473765"/>
          </a:xfrm>
        </p:spPr>
      </p:pic>
      <p:sp>
        <p:nvSpPr>
          <p:cNvPr id="5" name="Slide Number Placeholder 4">
            <a:extLst>
              <a:ext uri="{FF2B5EF4-FFF2-40B4-BE49-F238E27FC236}">
                <a16:creationId xmlns:a16="http://schemas.microsoft.com/office/drawing/2014/main" id="{D75EF034-4164-BC8D-5FC2-F857177372FC}"/>
              </a:ext>
            </a:extLst>
          </p:cNvPr>
          <p:cNvSpPr>
            <a:spLocks noGrp="1"/>
          </p:cNvSpPr>
          <p:nvPr>
            <p:ph type="sldNum" sz="quarter" idx="12"/>
          </p:nvPr>
        </p:nvSpPr>
        <p:spPr/>
        <p:txBody>
          <a:bodyPr/>
          <a:lstStyle/>
          <a:p>
            <a:fld id="{DE8DE8A0-70C5-4585-9A3C-B3A9E7B8F8E9}" type="slidenum">
              <a:rPr lang="en-US" smtClean="0"/>
              <a:pPr/>
              <a:t>7</a:t>
            </a:fld>
            <a:endParaRPr lang="en-US"/>
          </a:p>
        </p:txBody>
      </p:sp>
    </p:spTree>
    <p:extLst>
      <p:ext uri="{BB962C8B-B14F-4D97-AF65-F5344CB8AC3E}">
        <p14:creationId xmlns:p14="http://schemas.microsoft.com/office/powerpoint/2010/main" val="300201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pic>
        <p:nvPicPr>
          <p:cNvPr id="9" name="Picture 8" descr="AIR Logo.&#10;Advancing Evidence. Improving Lives.">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18A657-DBEE-47A2-9A86-3E105DEE87A0}">
  <ds:schemaRefs>
    <ds:schemaRef ds:uri="http://purl.org/dc/elements/1.1/"/>
    <ds:schemaRef ds:uri="http://purl.org/dc/dcmitype/"/>
    <ds:schemaRef ds:uri="http://www.w3.org/XML/1998/namespace"/>
    <ds:schemaRef ds:uri="http://schemas.microsoft.com/office/2006/metadata/properties"/>
    <ds:schemaRef ds:uri="9f7d036a-daaf-4c7a-b1ac-c05d9d0a180b"/>
    <ds:schemaRef ds:uri="http://schemas.microsoft.com/office/2006/documentManagement/types"/>
    <ds:schemaRef ds:uri="http://schemas.microsoft.com/office/infopath/2007/PartnerControls"/>
    <ds:schemaRef ds:uri="http://schemas.openxmlformats.org/package/2006/metadata/core-properties"/>
    <ds:schemaRef ds:uri="411d0658-67d5-4b95-8147-6ad757439f0a"/>
    <ds:schemaRef ds:uri="http://purl.org/dc/terms/"/>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 template theme</Template>
  <TotalTime>0</TotalTime>
  <Words>417</Words>
  <Application>Microsoft Office PowerPoint</Application>
  <PresentationFormat>Widescreen</PresentationFormat>
  <Paragraphs>82</Paragraphs>
  <Slides>8</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Welcome to Day 2 – Diving in!</vt:lpstr>
      <vt:lpstr>Welcome!</vt:lpstr>
      <vt:lpstr>Day 2 Challenge – ongoing connection</vt:lpstr>
      <vt:lpstr>Event Information</vt:lpstr>
      <vt:lpstr>Day Two Agenda</vt:lpstr>
      <vt:lpstr>Talks with TA Coaches</vt:lpstr>
      <vt:lpstr>Table Talks with TA Coaches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Day 2 Welcome</dc:title>
  <dc:creator>United Stated Department of Labor</dc:creator>
  <cp:lastModifiedBy>Tessa St. John</cp:lastModifiedBy>
  <cp:revision>8</cp:revision>
  <cp:lastPrinted>2024-09-03T11:21:46Z</cp:lastPrinted>
  <dcterms:created xsi:type="dcterms:W3CDTF">2019-05-17T14:42:38Z</dcterms:created>
  <dcterms:modified xsi:type="dcterms:W3CDTF">2024-09-12T14:55:54Z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