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tags/tag25.xml" ContentType="application/vnd.openxmlformats-officedocument.presentationml.tags+xml"/>
  <Override PartName="/ppt/notesSlides/notesSlide4.xml" ContentType="application/vnd.openxmlformats-officedocument.presentationml.notesSlide+xml"/>
  <Override PartName="/ppt/tags/tag26.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tags/tag27.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tags/tag28.xml" ContentType="application/vnd.openxmlformats-officedocument.presentationml.tags+xml"/>
  <Override PartName="/ppt/notesSlides/notesSlide7.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ags/tag29.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tags/tag30.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tags/tag31.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ags/tag32.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ags/tag3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ags/tag34.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8.xml" ContentType="application/vnd.openxmlformats-officedocument.themeOverride+xml"/>
  <Override PartName="/ppt/tags/tag3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9.xml" ContentType="application/vnd.openxmlformats-officedocument.themeOverride+xml"/>
  <Override PartName="/ppt/tags/tag36.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0.xml" ContentType="application/vnd.openxmlformats-officedocument.themeOverride+xml"/>
  <Override PartName="/ppt/tags/tag38.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1.xml" ContentType="application/vnd.openxmlformats-officedocument.themeOverr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2.xml" ContentType="application/vnd.openxmlformats-officedocument.themeOverride+xml"/>
  <Override PartName="/ppt/tags/tag3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3.xml" ContentType="application/vnd.openxmlformats-officedocument.themeOverride+xml"/>
  <Override PartName="/ppt/tags/tag40.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tags/tag41.xml" ContentType="application/vnd.openxmlformats-officedocument.presentationml.tags+xml"/>
  <Override PartName="/ppt/notesSlides/notesSlide20.xml" ContentType="application/vnd.openxmlformats-officedocument.presentationml.notesSlide+xml"/>
  <Override PartName="/ppt/tags/tag42.xml" ContentType="application/vnd.openxmlformats-officedocument.presentationml.tags+xml"/>
  <Override PartName="/ppt/notesSlides/notesSlide21.xml" ContentType="application/vnd.openxmlformats-officedocument.presentationml.notesSlide+xml"/>
  <Override PartName="/ppt/tags/tag43.xml" ContentType="application/vnd.openxmlformats-officedocument.presentationml.tags+xml"/>
  <Override PartName="/ppt/notesSlides/notesSlide22.xml" ContentType="application/vnd.openxmlformats-officedocument.presentationml.notesSlide+xml"/>
  <Override PartName="/ppt/tags/tag44.xml" ContentType="application/vnd.openxmlformats-officedocument.presentationml.tags+xml"/>
  <Override PartName="/ppt/notesSlides/notesSlide23.xml" ContentType="application/vnd.openxmlformats-officedocument.presentationml.notesSlide+xml"/>
  <Override PartName="/ppt/tags/tag45.xml" ContentType="application/vnd.openxmlformats-officedocument.presentationml.tags+xml"/>
  <Override PartName="/ppt/notesSlides/notesSlide24.xml" ContentType="application/vnd.openxmlformats-officedocument.presentationml.notesSlide+xml"/>
  <Override PartName="/ppt/tags/tag46.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1"/>
  </p:notesMasterIdLst>
  <p:sldIdLst>
    <p:sldId id="283" r:id="rId5"/>
    <p:sldId id="621" r:id="rId6"/>
    <p:sldId id="285" r:id="rId7"/>
    <p:sldId id="300" r:id="rId8"/>
    <p:sldId id="301" r:id="rId9"/>
    <p:sldId id="308" r:id="rId10"/>
    <p:sldId id="309" r:id="rId11"/>
    <p:sldId id="310" r:id="rId12"/>
    <p:sldId id="311" r:id="rId13"/>
    <p:sldId id="313" r:id="rId14"/>
    <p:sldId id="314" r:id="rId15"/>
    <p:sldId id="315" r:id="rId16"/>
    <p:sldId id="316" r:id="rId17"/>
    <p:sldId id="302" r:id="rId18"/>
    <p:sldId id="303" r:id="rId19"/>
    <p:sldId id="319" r:id="rId20"/>
    <p:sldId id="304" r:id="rId21"/>
    <p:sldId id="305" r:id="rId22"/>
    <p:sldId id="306" r:id="rId23"/>
    <p:sldId id="326" r:id="rId24"/>
    <p:sldId id="320" r:id="rId25"/>
    <p:sldId id="321" r:id="rId26"/>
    <p:sldId id="307" r:id="rId27"/>
    <p:sldId id="322" r:id="rId28"/>
    <p:sldId id="323" r:id="rId29"/>
    <p:sldId id="32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C25A5D-B126-4C4F-8A8B-4CA91616C26F}" v="644" dt="2019-07-09T21:1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712" autoAdjust="0"/>
  </p:normalViewPr>
  <p:slideViewPr>
    <p:cSldViewPr snapToGrid="0">
      <p:cViewPr varScale="1">
        <p:scale>
          <a:sx n="97" d="100"/>
          <a:sy n="97" d="100"/>
        </p:scale>
        <p:origin x="7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elville" userId="beb78149-d83e-47c9-88a4-88854b4c52f2" providerId="ADAL" clId="{6AC25A5D-B126-4C4F-8A8B-4CA91616C26F}"/>
    <pc:docChg chg="modSld">
      <pc:chgData name="Monica Melville" userId="beb78149-d83e-47c9-88a4-88854b4c52f2" providerId="ADAL" clId="{6AC25A5D-B126-4C4F-8A8B-4CA91616C26F}" dt="2019-07-09T21:15:23" v="717" actId="962"/>
      <pc:docMkLst>
        <pc:docMk/>
      </pc:docMkLst>
      <pc:sldChg chg="modSp">
        <pc:chgData name="Monica Melville" userId="beb78149-d83e-47c9-88a4-88854b4c52f2" providerId="ADAL" clId="{6AC25A5D-B126-4C4F-8A8B-4CA91616C26F}" dt="2019-07-09T20:43:55.254" v="1" actId="20577"/>
        <pc:sldMkLst>
          <pc:docMk/>
          <pc:sldMk cId="3903858861" sldId="283"/>
        </pc:sldMkLst>
        <pc:spChg chg="mod">
          <ac:chgData name="Monica Melville" userId="beb78149-d83e-47c9-88a4-88854b4c52f2" providerId="ADAL" clId="{6AC25A5D-B126-4C4F-8A8B-4CA91616C26F}" dt="2019-07-09T20:43:55.254" v="1" actId="20577"/>
          <ac:spMkLst>
            <pc:docMk/>
            <pc:sldMk cId="3903858861" sldId="283"/>
            <ac:spMk id="3" creationId="{6A14F009-65EA-482C-9906-3954D98FA37A}"/>
          </ac:spMkLst>
        </pc:spChg>
      </pc:sldChg>
      <pc:sldChg chg="modSp">
        <pc:chgData name="Monica Melville" userId="beb78149-d83e-47c9-88a4-88854b4c52f2" providerId="ADAL" clId="{6AC25A5D-B126-4C4F-8A8B-4CA91616C26F}" dt="2019-07-09T21:15:23" v="717" actId="962"/>
        <pc:sldMkLst>
          <pc:docMk/>
          <pc:sldMk cId="770640020" sldId="326"/>
        </pc:sldMkLst>
        <pc:graphicFrameChg chg="mod">
          <ac:chgData name="Monica Melville" userId="beb78149-d83e-47c9-88a4-88854b4c52f2" providerId="ADAL" clId="{6AC25A5D-B126-4C4F-8A8B-4CA91616C26F}" dt="2019-07-09T20:45:08.912" v="457" actId="962"/>
          <ac:graphicFrameMkLst>
            <pc:docMk/>
            <pc:sldMk cId="770640020" sldId="326"/>
            <ac:graphicFrameMk id="14" creationId="{00000000-0000-0000-0000-000000000000}"/>
          </ac:graphicFrameMkLst>
        </pc:graphicFrameChg>
        <pc:graphicFrameChg chg="mod">
          <ac:chgData name="Monica Melville" userId="beb78149-d83e-47c9-88a4-88854b4c52f2" providerId="ADAL" clId="{6AC25A5D-B126-4C4F-8A8B-4CA91616C26F}" dt="2019-07-09T21:15:10.071" v="661" actId="962"/>
          <ac:graphicFrameMkLst>
            <pc:docMk/>
            <pc:sldMk cId="770640020" sldId="326"/>
            <ac:graphicFrameMk id="15" creationId="{00000000-0000-0000-0000-000000000000}"/>
          </ac:graphicFrameMkLst>
        </pc:graphicFrameChg>
        <pc:graphicFrameChg chg="mod">
          <ac:chgData name="Monica Melville" userId="beb78149-d83e-47c9-88a4-88854b4c52f2" providerId="ADAL" clId="{6AC25A5D-B126-4C4F-8A8B-4CA91616C26F}" dt="2019-07-09T21:15:23" v="717" actId="962"/>
          <ac:graphicFrameMkLst>
            <pc:docMk/>
            <pc:sldMk cId="770640020" sldId="326"/>
            <ac:graphicFrameMk id="16" creationId="{00000000-0000-0000-0000-000000000000}"/>
          </ac:graphicFrameMkLst>
        </pc:graphicFrameChg>
      </pc:sldChg>
      <pc:sldChg chg="modSp">
        <pc:chgData name="Monica Melville" userId="beb78149-d83e-47c9-88a4-88854b4c52f2" providerId="ADAL" clId="{6AC25A5D-B126-4C4F-8A8B-4CA91616C26F}" dt="2019-07-09T20:44:13.858" v="73" actId="962"/>
        <pc:sldMkLst>
          <pc:docMk/>
          <pc:sldMk cId="3873431319" sldId="621"/>
        </pc:sldMkLst>
        <pc:picChg chg="mod">
          <ac:chgData name="Monica Melville" userId="beb78149-d83e-47c9-88a4-88854b4c52f2" providerId="ADAL" clId="{6AC25A5D-B126-4C4F-8A8B-4CA91616C26F}" dt="2019-07-09T20:44:13.858" v="73" actId="962"/>
          <ac:picMkLst>
            <pc:docMk/>
            <pc:sldMk cId="3873431319" sldId="621"/>
            <ac:picMk id="4" creationId="{00000000-0000-0000-0000-000000000000}"/>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C:\Users\35838\Desktop\OPDR%20CHARTS%20Dat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35838\Desktop\OPDR%20CHARTS%20Data.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35838\Desktop\OPDR%20CHARTS%20Data.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35838\Desktop\OPDR%20CHARTS%20Data.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35838\Desktop\OPDR%20CHARTS%20Data.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35838\Desktop\OPDR%20CHARTS%20Data.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35838\Desktop\OPDR%20CHARTS%20Data.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Book1"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Book1"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file:///C:\Users\35838\Desktop\OPDR%20CHARTS%20Data.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C:\Users\35838\Desktop\OPDR%20CHARTS%20Data.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C:\Users\35838\Desktop\OPDR%20CHARTS%20Data.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C:\Users\35838\Desktop\OPDR%20CHARTS%20Data.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C:\Users\35838\Desktop\OPDR%20CHARTS%20Data.xlsx" TargetMode="External"/></Relationships>
</file>

<file path=ppt/charts/_rels/chart22.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Grode.Kellen.M\AppData\Local\Microsoft\Windows\INetCache\Content.Outlook\C91I01S4\Book1%20(002).xlsx" TargetMode="External"/><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257817957952962E-2"/>
          <c:y val="6.3979145637968721E-2"/>
          <c:w val="0.8793143313766637"/>
          <c:h val="0.80817888880543565"/>
        </c:manualLayout>
      </c:layout>
      <c:barChart>
        <c:barDir val="col"/>
        <c:grouping val="clustered"/>
        <c:varyColors val="0"/>
        <c:ser>
          <c:idx val="4"/>
          <c:order val="1"/>
          <c:tx>
            <c:strRef>
              <c:f>'Trends by Prog'!$B$8</c:f>
              <c:strCache>
                <c:ptCount val="1"/>
                <c:pt idx="0">
                  <c:v>Unemployment
Rate (RHS) </c:v>
                </c:pt>
              </c:strCache>
            </c:strRef>
          </c:tx>
          <c:spPr>
            <a:solidFill>
              <a:srgbClr val="CFCFCF"/>
            </a:solidFill>
            <a:ln>
              <a:noFill/>
            </a:ln>
            <a:effectLst/>
          </c:spPr>
          <c:invertIfNegative val="0"/>
          <c:dLbls>
            <c:dLbl>
              <c:idx val="13"/>
              <c:layout>
                <c:manualLayout>
                  <c:x val="1.5255421653916368E-5"/>
                  <c:y val="8.24807506097662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24E-4CA1-BAEF-017B12487EED}"/>
                </c:ext>
              </c:extLst>
            </c:dLbl>
            <c:dLbl>
              <c:idx val="14"/>
              <c:layout>
                <c:manualLayout>
                  <c:x val="-1.2152383444602152E-16"/>
                  <c:y val="0.10088370908677899"/>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4E-4CA1-BAEF-017B12487EE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Prog'!$C$8:$S$8</c:f>
              <c:numCache>
                <c:formatCode>General</c:formatCode>
                <c:ptCount val="17"/>
                <c:pt idx="2" formatCode="0.0%">
                  <c:v>5.1439663059155302E-2</c:v>
                </c:pt>
                <c:pt idx="3" formatCode="0.0%">
                  <c:v>4.6889354275230097E-2</c:v>
                </c:pt>
                <c:pt idx="4" formatCode="0.0%">
                  <c:v>4.6750804399192498E-2</c:v>
                </c:pt>
                <c:pt idx="5" formatCode="0.0%">
                  <c:v>5.8475256873550902E-2</c:v>
                </c:pt>
                <c:pt idx="6" formatCode="0.0%">
                  <c:v>9.3779061787338205E-2</c:v>
                </c:pt>
                <c:pt idx="7" formatCode="0.0%">
                  <c:v>9.7680275087094801E-2</c:v>
                </c:pt>
                <c:pt idx="8" formatCode="0.0%">
                  <c:v>9.0663509285369009E-2</c:v>
                </c:pt>
                <c:pt idx="9" formatCode="0.0%">
                  <c:v>8.1655972268755594E-2</c:v>
                </c:pt>
                <c:pt idx="10" formatCode="0.0%">
                  <c:v>7.4852244703303594E-2</c:v>
                </c:pt>
                <c:pt idx="11" formatCode="0.0%">
                  <c:v>6.2553555400190308E-2</c:v>
                </c:pt>
                <c:pt idx="12" formatCode="0.0%">
                  <c:v>5.3663646124623696E-2</c:v>
                </c:pt>
                <c:pt idx="13" formatCode="0.0%">
                  <c:v>4.93347574521062E-2</c:v>
                </c:pt>
                <c:pt idx="14" formatCode="0.0%">
                  <c:v>4.4047874709971395E-2</c:v>
                </c:pt>
              </c:numCache>
            </c:numRef>
          </c:val>
          <c:extLst>
            <c:ext xmlns:c16="http://schemas.microsoft.com/office/drawing/2014/chart" uri="{C3380CC4-5D6E-409C-BE32-E72D297353CC}">
              <c16:uniqueId val="{00000002-B24E-4CA1-BAEF-017B12487EED}"/>
            </c:ext>
          </c:extLst>
        </c:ser>
        <c:dLbls>
          <c:showLegendKey val="0"/>
          <c:showVal val="0"/>
          <c:showCatName val="0"/>
          <c:showSerName val="0"/>
          <c:showPercent val="0"/>
          <c:showBubbleSize val="0"/>
        </c:dLbls>
        <c:gapWidth val="65"/>
        <c:axId val="556644240"/>
        <c:axId val="556643256"/>
      </c:barChart>
      <c:lineChart>
        <c:grouping val="standard"/>
        <c:varyColors val="0"/>
        <c:ser>
          <c:idx val="3"/>
          <c:order val="0"/>
          <c:tx>
            <c:strRef>
              <c:f>'Trends by Prog'!$B$7</c:f>
              <c:strCache>
                <c:ptCount val="1"/>
                <c:pt idx="0">
                  <c:v>Wagner-Peyser</c:v>
                </c:pt>
              </c:strCache>
            </c:strRef>
          </c:tx>
          <c:spPr>
            <a:ln w="28575" cap="rnd">
              <a:solidFill>
                <a:srgbClr val="5A5A66"/>
              </a:solidFill>
              <a:round/>
            </a:ln>
            <a:effectLst/>
          </c:spPr>
          <c:marker>
            <c:symbol val="circle"/>
            <c:size val="6"/>
            <c:spPr>
              <a:solidFill>
                <a:srgbClr val="FFFFCC"/>
              </a:solidFill>
              <a:ln w="12700">
                <a:solidFill>
                  <a:srgbClr val="153266"/>
                </a:solidFill>
              </a:ln>
              <a:effectLst/>
            </c:spPr>
          </c:marker>
          <c:dPt>
            <c:idx val="13"/>
            <c:bubble3D val="0"/>
            <c:spPr>
              <a:ln w="38100" cap="rnd">
                <a:solidFill>
                  <a:srgbClr val="5A5A66"/>
                </a:solidFill>
                <a:round/>
              </a:ln>
              <a:effectLst/>
            </c:spPr>
            <c:extLst>
              <c:ext xmlns:c16="http://schemas.microsoft.com/office/drawing/2014/chart" uri="{C3380CC4-5D6E-409C-BE32-E72D297353CC}">
                <c16:uniqueId val="{0000000E-B24E-4CA1-BAEF-017B12487EED}"/>
              </c:ext>
            </c:extLst>
          </c:dPt>
          <c:dLbls>
            <c:dLbl>
              <c:idx val="2"/>
              <c:tx>
                <c:rich>
                  <a:bodyPr rot="0" spcFirstLastPara="1" vertOverflow="ellipsis" vert="horz" wrap="square" lIns="38100" tIns="19050" rIns="38100" bIns="19050" anchor="ctr" anchorCtr="0">
                    <a:spAutoFit/>
                  </a:bodyPr>
                  <a:lstStyle/>
                  <a:p>
                    <a:pPr algn="r">
                      <a:defRPr sz="800" b="1" i="0" u="none" strike="noStrike" kern="1200" baseline="0">
                        <a:solidFill>
                          <a:schemeClr val="tx1"/>
                        </a:solidFill>
                        <a:latin typeface="Gotham"/>
                        <a:ea typeface="+mn-ea"/>
                        <a:cs typeface="+mn-cs"/>
                      </a:defRPr>
                    </a:pPr>
                    <a:fld id="{2CD85AFB-FC7D-4B0D-B8C4-F793C4D2B84D}" type="SERIESNAME">
                      <a:rPr lang="en-US" sz="800" b="1" smtClean="0"/>
                      <a:pPr algn="r">
                        <a:defRPr sz="800" b="1" i="0" u="none" strike="noStrike" kern="1200" baseline="0">
                          <a:solidFill>
                            <a:schemeClr val="tx1"/>
                          </a:solidFill>
                          <a:latin typeface="Gotham"/>
                          <a:ea typeface="+mn-ea"/>
                          <a:cs typeface="+mn-cs"/>
                        </a:defRPr>
                      </a:pPr>
                      <a:t>[SERIES NAME]</a:t>
                    </a:fld>
                    <a:r>
                      <a:rPr lang="en-US" sz="800" b="1" baseline="0" dirty="0"/>
                      <a:t>,</a:t>
                    </a:r>
                  </a:p>
                  <a:p>
                    <a:pPr algn="r">
                      <a:defRPr sz="800" b="1" i="0" u="none" strike="noStrike" kern="1200" baseline="0">
                        <a:solidFill>
                          <a:schemeClr val="tx1"/>
                        </a:solidFill>
                        <a:latin typeface="Gotham"/>
                        <a:ea typeface="+mn-ea"/>
                        <a:cs typeface="+mn-cs"/>
                      </a:defRPr>
                    </a:pPr>
                    <a:fld id="{46301C45-0966-4001-A24E-04559A52B0D6}" type="VALUE">
                      <a:rPr lang="en-US" sz="800" b="1" baseline="0" smtClean="0"/>
                      <a:pPr algn="r">
                        <a:defRPr sz="800" b="1" i="0" u="none" strike="noStrike" kern="1200" baseline="0">
                          <a:solidFill>
                            <a:schemeClr val="tx1"/>
                          </a:solidFill>
                          <a:latin typeface="Gotham"/>
                          <a:ea typeface="+mn-ea"/>
                          <a:cs typeface="+mn-cs"/>
                        </a:defRPr>
                      </a:pPr>
                      <a:t>[VALUE]</a:t>
                    </a:fld>
                    <a:endParaRPr lang="en-US"/>
                  </a:p>
                </c:rich>
              </c:tx>
              <c:spPr>
                <a:noFill/>
                <a:ln>
                  <a:noFill/>
                </a:ln>
                <a:effectLst/>
              </c:spPr>
              <c:dLblPos val="l"/>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24E-4CA1-BAEF-017B12487EED}"/>
                </c:ext>
              </c:extLst>
            </c:dLbl>
            <c:dLbl>
              <c:idx val="3"/>
              <c:delete val="1"/>
              <c:extLst>
                <c:ext xmlns:c15="http://schemas.microsoft.com/office/drawing/2012/chart" uri="{CE6537A1-D6FC-4f65-9D91-7224C49458BB}"/>
                <c:ext xmlns:c16="http://schemas.microsoft.com/office/drawing/2014/chart" uri="{C3380CC4-5D6E-409C-BE32-E72D297353CC}">
                  <c16:uniqueId val="{00000004-B24E-4CA1-BAEF-017B12487EED}"/>
                </c:ext>
              </c:extLst>
            </c:dLbl>
            <c:dLbl>
              <c:idx val="4"/>
              <c:delete val="1"/>
              <c:extLst>
                <c:ext xmlns:c15="http://schemas.microsoft.com/office/drawing/2012/chart" uri="{CE6537A1-D6FC-4f65-9D91-7224C49458BB}"/>
                <c:ext xmlns:c16="http://schemas.microsoft.com/office/drawing/2014/chart" uri="{C3380CC4-5D6E-409C-BE32-E72D297353CC}">
                  <c16:uniqueId val="{00000005-B24E-4CA1-BAEF-017B12487EED}"/>
                </c:ext>
              </c:extLst>
            </c:dLbl>
            <c:dLbl>
              <c:idx val="5"/>
              <c:delete val="1"/>
              <c:extLst>
                <c:ext xmlns:c15="http://schemas.microsoft.com/office/drawing/2012/chart" uri="{CE6537A1-D6FC-4f65-9D91-7224C49458BB}"/>
                <c:ext xmlns:c16="http://schemas.microsoft.com/office/drawing/2014/chart" uri="{C3380CC4-5D6E-409C-BE32-E72D297353CC}">
                  <c16:uniqueId val="{00000006-B24E-4CA1-BAEF-017B12487EED}"/>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4E-4CA1-BAEF-017B12487EED}"/>
                </c:ext>
              </c:extLst>
            </c:dLbl>
            <c:dLbl>
              <c:idx val="7"/>
              <c:delete val="1"/>
              <c:extLst>
                <c:ext xmlns:c15="http://schemas.microsoft.com/office/drawing/2012/chart" uri="{CE6537A1-D6FC-4f65-9D91-7224C49458BB}"/>
                <c:ext xmlns:c16="http://schemas.microsoft.com/office/drawing/2014/chart" uri="{C3380CC4-5D6E-409C-BE32-E72D297353CC}">
                  <c16:uniqueId val="{00000008-B24E-4CA1-BAEF-017B12487EED}"/>
                </c:ext>
              </c:extLst>
            </c:dLbl>
            <c:dLbl>
              <c:idx val="8"/>
              <c:delete val="1"/>
              <c:extLst>
                <c:ext xmlns:c15="http://schemas.microsoft.com/office/drawing/2012/chart" uri="{CE6537A1-D6FC-4f65-9D91-7224C49458BB}"/>
                <c:ext xmlns:c16="http://schemas.microsoft.com/office/drawing/2014/chart" uri="{C3380CC4-5D6E-409C-BE32-E72D297353CC}">
                  <c16:uniqueId val="{00000009-B24E-4CA1-BAEF-017B12487EED}"/>
                </c:ext>
              </c:extLst>
            </c:dLbl>
            <c:dLbl>
              <c:idx val="9"/>
              <c:delete val="1"/>
              <c:extLst>
                <c:ext xmlns:c15="http://schemas.microsoft.com/office/drawing/2012/chart" uri="{CE6537A1-D6FC-4f65-9D91-7224C49458BB}"/>
                <c:ext xmlns:c16="http://schemas.microsoft.com/office/drawing/2014/chart" uri="{C3380CC4-5D6E-409C-BE32-E72D297353CC}">
                  <c16:uniqueId val="{0000000A-B24E-4CA1-BAEF-017B12487EED}"/>
                </c:ext>
              </c:extLst>
            </c:dLbl>
            <c:dLbl>
              <c:idx val="10"/>
              <c:delete val="1"/>
              <c:extLst>
                <c:ext xmlns:c15="http://schemas.microsoft.com/office/drawing/2012/chart" uri="{CE6537A1-D6FC-4f65-9D91-7224C49458BB}"/>
                <c:ext xmlns:c16="http://schemas.microsoft.com/office/drawing/2014/chart" uri="{C3380CC4-5D6E-409C-BE32-E72D297353CC}">
                  <c16:uniqueId val="{0000000B-B24E-4CA1-BAEF-017B12487EED}"/>
                </c:ext>
              </c:extLst>
            </c:dLbl>
            <c:dLbl>
              <c:idx val="11"/>
              <c:delete val="1"/>
              <c:extLst>
                <c:ext xmlns:c15="http://schemas.microsoft.com/office/drawing/2012/chart" uri="{CE6537A1-D6FC-4f65-9D91-7224C49458BB}"/>
                <c:ext xmlns:c16="http://schemas.microsoft.com/office/drawing/2014/chart" uri="{C3380CC4-5D6E-409C-BE32-E72D297353CC}">
                  <c16:uniqueId val="{0000000C-B24E-4CA1-BAEF-017B12487EED}"/>
                </c:ext>
              </c:extLst>
            </c:dLbl>
            <c:dLbl>
              <c:idx val="12"/>
              <c:delete val="1"/>
              <c:extLst>
                <c:ext xmlns:c15="http://schemas.microsoft.com/office/drawing/2012/chart" uri="{CE6537A1-D6FC-4f65-9D91-7224C49458BB}"/>
                <c:ext xmlns:c16="http://schemas.microsoft.com/office/drawing/2014/chart" uri="{C3380CC4-5D6E-409C-BE32-E72D297353CC}">
                  <c16:uniqueId val="{0000000D-B24E-4CA1-BAEF-017B12487EED}"/>
                </c:ext>
              </c:extLst>
            </c:dLbl>
            <c:dLbl>
              <c:idx val="13"/>
              <c:delete val="1"/>
              <c:extLst>
                <c:ext xmlns:c15="http://schemas.microsoft.com/office/drawing/2012/chart" uri="{CE6537A1-D6FC-4f65-9D91-7224C49458BB}"/>
                <c:ext xmlns:c16="http://schemas.microsoft.com/office/drawing/2014/chart" uri="{C3380CC4-5D6E-409C-BE32-E72D297353CC}">
                  <c16:uniqueId val="{0000000E-B24E-4CA1-BAEF-017B12487EED}"/>
                </c:ext>
              </c:extLst>
            </c:dLbl>
            <c:dLbl>
              <c:idx val="14"/>
              <c:spPr>
                <a:noFill/>
                <a:ln>
                  <a:noFill/>
                </a:ln>
                <a:effectLst/>
              </c:spPr>
              <c:txPr>
                <a:bodyPr rot="0" spcFirstLastPara="1" vertOverflow="ellipsis" vert="horz" wrap="square" lIns="38100" tIns="19050" rIns="38100" bIns="19050" anchor="ctr" anchorCtr="0">
                  <a:noAutofit/>
                </a:bodyPr>
                <a:lstStyle/>
                <a:p>
                  <a:pPr algn="r">
                    <a:defRPr sz="800" b="1"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B24E-4CA1-BAEF-017B12487EED}"/>
                </c:ext>
              </c:extLst>
            </c:dLbl>
            <c:spPr>
              <a:noFill/>
              <a:ln>
                <a:noFill/>
              </a:ln>
              <a:effectLst/>
            </c:spPr>
            <c:txPr>
              <a:bodyPr rot="0" spcFirstLastPara="1" vertOverflow="ellipsis" vert="horz" wrap="square" lIns="38100" tIns="19050" rIns="38100" bIns="19050" anchor="ctr" anchorCtr="0">
                <a:spAutoFit/>
              </a:bodyPr>
              <a:lstStyle/>
              <a:p>
                <a:pPr algn="r">
                  <a:defRPr sz="8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Prog'!$C$7:$S$7</c:f>
              <c:numCache>
                <c:formatCode>General</c:formatCode>
                <c:ptCount val="17"/>
                <c:pt idx="2" formatCode="#,##0">
                  <c:v>10486679</c:v>
                </c:pt>
                <c:pt idx="3" formatCode="#,##0">
                  <c:v>9434133</c:v>
                </c:pt>
                <c:pt idx="4" formatCode="#,##0">
                  <c:v>9775001</c:v>
                </c:pt>
                <c:pt idx="5" formatCode="#,##0">
                  <c:v>11906755</c:v>
                </c:pt>
                <c:pt idx="6" formatCode="#,##0">
                  <c:v>14200747</c:v>
                </c:pt>
                <c:pt idx="7" formatCode="#,##0">
                  <c:v>12981807</c:v>
                </c:pt>
                <c:pt idx="8" formatCode="#,##0">
                  <c:v>12119469</c:v>
                </c:pt>
                <c:pt idx="9" formatCode="#,##0">
                  <c:v>11951159</c:v>
                </c:pt>
                <c:pt idx="10" formatCode="#,##0">
                  <c:v>9487287</c:v>
                </c:pt>
                <c:pt idx="11" formatCode="#,##0">
                  <c:v>7825076</c:v>
                </c:pt>
                <c:pt idx="12" formatCode="#,##0">
                  <c:v>6654296</c:v>
                </c:pt>
                <c:pt idx="13" formatCode="#,##0">
                  <c:v>5414815</c:v>
                </c:pt>
                <c:pt idx="14" formatCode="#,##0">
                  <c:v>4330507</c:v>
                </c:pt>
              </c:numCache>
            </c:numRef>
          </c:val>
          <c:smooth val="0"/>
          <c:extLst>
            <c:ext xmlns:c16="http://schemas.microsoft.com/office/drawing/2014/chart" uri="{C3380CC4-5D6E-409C-BE32-E72D297353CC}">
              <c16:uniqueId val="{00000010-B24E-4CA1-BAEF-017B12487EED}"/>
            </c:ext>
          </c:extLst>
        </c:ser>
        <c:dLbls>
          <c:showLegendKey val="0"/>
          <c:showVal val="0"/>
          <c:showCatName val="0"/>
          <c:showSerName val="0"/>
          <c:showPercent val="0"/>
          <c:showBubbleSize val="0"/>
        </c:dLbls>
        <c:marker val="1"/>
        <c:smooth val="0"/>
        <c:axId val="619300664"/>
        <c:axId val="619302632"/>
      </c:lineChart>
      <c:catAx>
        <c:axId val="619300664"/>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19302632"/>
        <c:crosses val="autoZero"/>
        <c:auto val="1"/>
        <c:lblAlgn val="ctr"/>
        <c:lblOffset val="100"/>
        <c:noMultiLvlLbl val="0"/>
      </c:catAx>
      <c:valAx>
        <c:axId val="619302632"/>
        <c:scaling>
          <c:orientation val="minMax"/>
        </c:scaling>
        <c:delete val="0"/>
        <c:axPos val="l"/>
        <c:numFmt formatCode="#,##0" sourceLinked="0"/>
        <c:majorTickMark val="none"/>
        <c:minorTickMark val="none"/>
        <c:tickLblPos val="nextTo"/>
        <c:spPr>
          <a:noFill/>
          <a:ln>
            <a:solidFill>
              <a:srgbClr val="323332"/>
            </a:solidFill>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619300664"/>
        <c:crosses val="autoZero"/>
        <c:crossBetween val="between"/>
      </c:valAx>
      <c:valAx>
        <c:axId val="556643256"/>
        <c:scaling>
          <c:orientation val="minMax"/>
        </c:scaling>
        <c:delete val="0"/>
        <c:axPos val="r"/>
        <c:numFmt formatCode="0%" sourceLinked="0"/>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556644240"/>
        <c:crosses val="max"/>
        <c:crossBetween val="between"/>
      </c:valAx>
      <c:catAx>
        <c:axId val="556644240"/>
        <c:scaling>
          <c:orientation val="minMax"/>
        </c:scaling>
        <c:delete val="1"/>
        <c:axPos val="b"/>
        <c:numFmt formatCode="General" sourceLinked="1"/>
        <c:majorTickMark val="out"/>
        <c:minorTickMark val="none"/>
        <c:tickLblPos val="nextTo"/>
        <c:crossAx val="556643256"/>
        <c:crosses val="autoZero"/>
        <c:auto val="1"/>
        <c:lblAlgn val="ctr"/>
        <c:lblOffset val="100"/>
        <c:noMultiLvlLbl val="0"/>
      </c:catAx>
      <c:spPr>
        <a:noFill/>
        <a:ln>
          <a:noFill/>
        </a:ln>
        <a:effectLst/>
      </c:spPr>
    </c:plotArea>
    <c:legend>
      <c:legendPos val="r"/>
      <c:layout>
        <c:manualLayout>
          <c:xMode val="edge"/>
          <c:yMode val="edge"/>
          <c:x val="0.79555045892316101"/>
          <c:y val="3.4564164468931092E-3"/>
          <c:w val="0.15190883463446136"/>
          <c:h val="0.1938249323830789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latin typeface="Gotham"/>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883444580700035E-2"/>
          <c:y val="4.8158198821313433E-2"/>
          <c:w val="0.88668870475391659"/>
          <c:h val="0.71595832402573589"/>
        </c:manualLayout>
      </c:layout>
      <c:barChart>
        <c:barDir val="col"/>
        <c:grouping val="clustered"/>
        <c:varyColors val="0"/>
        <c:ser>
          <c:idx val="4"/>
          <c:order val="3"/>
          <c:tx>
            <c:strRef>
              <c:f>'Trends by Prog'!$B$8</c:f>
              <c:strCache>
                <c:ptCount val="1"/>
                <c:pt idx="0">
                  <c:v>Unemployment
Rate (RHS) </c:v>
                </c:pt>
              </c:strCache>
            </c:strRef>
          </c:tx>
          <c:spPr>
            <a:solidFill>
              <a:srgbClr val="CFCFC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Gotham"/>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Prog'!$C$8:$S$8</c:f>
              <c:numCache>
                <c:formatCode>General</c:formatCode>
                <c:ptCount val="17"/>
                <c:pt idx="2" formatCode="0.0%">
                  <c:v>5.1439663059155302E-2</c:v>
                </c:pt>
                <c:pt idx="3" formatCode="0.0%">
                  <c:v>4.6889354275230097E-2</c:v>
                </c:pt>
                <c:pt idx="4" formatCode="0.0%">
                  <c:v>4.6750804399192498E-2</c:v>
                </c:pt>
                <c:pt idx="5" formatCode="0.0%">
                  <c:v>5.8475256873550902E-2</c:v>
                </c:pt>
                <c:pt idx="6" formatCode="0.0%">
                  <c:v>9.3779061787338205E-2</c:v>
                </c:pt>
                <c:pt idx="7" formatCode="0.0%">
                  <c:v>9.7680275087094801E-2</c:v>
                </c:pt>
                <c:pt idx="8" formatCode="0.0%">
                  <c:v>9.0663509285369009E-2</c:v>
                </c:pt>
                <c:pt idx="9" formatCode="0.0%">
                  <c:v>8.1655972268755594E-2</c:v>
                </c:pt>
                <c:pt idx="10" formatCode="0.0%">
                  <c:v>7.4852244703303594E-2</c:v>
                </c:pt>
                <c:pt idx="11" formatCode="0.0%">
                  <c:v>6.2553555400190308E-2</c:v>
                </c:pt>
                <c:pt idx="12" formatCode="0.0%">
                  <c:v>5.3663646124623696E-2</c:v>
                </c:pt>
                <c:pt idx="13" formatCode="0.0%">
                  <c:v>4.93347574521062E-2</c:v>
                </c:pt>
                <c:pt idx="14" formatCode="0.0%">
                  <c:v>4.4047874709971395E-2</c:v>
                </c:pt>
              </c:numCache>
            </c:numRef>
          </c:val>
          <c:extLst>
            <c:ext xmlns:c16="http://schemas.microsoft.com/office/drawing/2014/chart" uri="{C3380CC4-5D6E-409C-BE32-E72D297353CC}">
              <c16:uniqueId val="{00000000-3274-464D-92BE-899CA2E8B448}"/>
            </c:ext>
          </c:extLst>
        </c:ser>
        <c:dLbls>
          <c:showLegendKey val="0"/>
          <c:showVal val="0"/>
          <c:showCatName val="0"/>
          <c:showSerName val="0"/>
          <c:showPercent val="0"/>
          <c:showBubbleSize val="0"/>
        </c:dLbls>
        <c:gapWidth val="65"/>
        <c:axId val="557332136"/>
        <c:axId val="557331152"/>
      </c:barChart>
      <c:lineChart>
        <c:grouping val="standard"/>
        <c:varyColors val="0"/>
        <c:ser>
          <c:idx val="0"/>
          <c:order val="0"/>
          <c:tx>
            <c:strRef>
              <c:f>'Trends by Prog'!$B$4</c:f>
              <c:strCache>
                <c:ptCount val="1"/>
                <c:pt idx="0">
                  <c:v>Adult</c:v>
                </c:pt>
              </c:strCache>
            </c:strRef>
          </c:tx>
          <c:spPr>
            <a:ln w="28575" cap="rnd">
              <a:solidFill>
                <a:srgbClr val="153266"/>
              </a:solidFill>
              <a:round/>
            </a:ln>
            <a:effectLst/>
          </c:spPr>
          <c:marker>
            <c:symbol val="circle"/>
            <c:size val="5"/>
            <c:spPr>
              <a:solidFill>
                <a:srgbClr val="153266"/>
              </a:solidFill>
              <a:ln w="9525">
                <a:noFill/>
              </a:ln>
              <a:effectLst/>
            </c:spPr>
          </c:marker>
          <c:dLbls>
            <c:dLbl>
              <c:idx val="2"/>
              <c:layout>
                <c:manualLayout>
                  <c:x val="-0.12436182930912501"/>
                  <c:y val="-0.11820648801595116"/>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E-3274-464D-92BE-899CA2E8B448}"/>
                </c:ext>
              </c:extLst>
            </c:dLbl>
            <c:dLbl>
              <c:idx val="3"/>
              <c:delete val="1"/>
              <c:extLst>
                <c:ext xmlns:c15="http://schemas.microsoft.com/office/drawing/2012/chart" uri="{CE6537A1-D6FC-4f65-9D91-7224C49458BB}"/>
                <c:ext xmlns:c16="http://schemas.microsoft.com/office/drawing/2014/chart" uri="{C3380CC4-5D6E-409C-BE32-E72D297353CC}">
                  <c16:uniqueId val="{0000000D-3274-464D-92BE-899CA2E8B448}"/>
                </c:ext>
              </c:extLst>
            </c:dLbl>
            <c:dLbl>
              <c:idx val="4"/>
              <c:delete val="1"/>
              <c:extLst>
                <c:ext xmlns:c15="http://schemas.microsoft.com/office/drawing/2012/chart" uri="{CE6537A1-D6FC-4f65-9D91-7224C49458BB}"/>
                <c:ext xmlns:c16="http://schemas.microsoft.com/office/drawing/2014/chart" uri="{C3380CC4-5D6E-409C-BE32-E72D297353CC}">
                  <c16:uniqueId val="{0000000C-3274-464D-92BE-899CA2E8B448}"/>
                </c:ext>
              </c:extLst>
            </c:dLbl>
            <c:dLbl>
              <c:idx val="5"/>
              <c:delete val="1"/>
              <c:extLst>
                <c:ext xmlns:c15="http://schemas.microsoft.com/office/drawing/2012/chart" uri="{CE6537A1-D6FC-4f65-9D91-7224C49458BB}"/>
                <c:ext xmlns:c16="http://schemas.microsoft.com/office/drawing/2014/chart" uri="{C3380CC4-5D6E-409C-BE32-E72D297353CC}">
                  <c16:uniqueId val="{0000000B-3274-464D-92BE-899CA2E8B448}"/>
                </c:ext>
              </c:extLst>
            </c:dLbl>
            <c:dLbl>
              <c:idx val="6"/>
              <c:delete val="1"/>
              <c:extLst>
                <c:ext xmlns:c15="http://schemas.microsoft.com/office/drawing/2012/chart" uri="{CE6537A1-D6FC-4f65-9D91-7224C49458BB}"/>
                <c:ext xmlns:c16="http://schemas.microsoft.com/office/drawing/2014/chart" uri="{C3380CC4-5D6E-409C-BE32-E72D297353CC}">
                  <c16:uniqueId val="{0000000A-3274-464D-92BE-899CA2E8B448}"/>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274-464D-92BE-899CA2E8B448}"/>
                </c:ext>
              </c:extLst>
            </c:dLbl>
            <c:dLbl>
              <c:idx val="8"/>
              <c:delete val="1"/>
              <c:extLst>
                <c:ext xmlns:c15="http://schemas.microsoft.com/office/drawing/2012/chart" uri="{CE6537A1-D6FC-4f65-9D91-7224C49458BB}"/>
                <c:ext xmlns:c16="http://schemas.microsoft.com/office/drawing/2014/chart" uri="{C3380CC4-5D6E-409C-BE32-E72D297353CC}">
                  <c16:uniqueId val="{00000009-3274-464D-92BE-899CA2E8B448}"/>
                </c:ext>
              </c:extLst>
            </c:dLbl>
            <c:dLbl>
              <c:idx val="9"/>
              <c:delete val="1"/>
              <c:extLst>
                <c:ext xmlns:c15="http://schemas.microsoft.com/office/drawing/2012/chart" uri="{CE6537A1-D6FC-4f65-9D91-7224C49458BB}"/>
                <c:ext xmlns:c16="http://schemas.microsoft.com/office/drawing/2014/chart" uri="{C3380CC4-5D6E-409C-BE32-E72D297353CC}">
                  <c16:uniqueId val="{00000008-3274-464D-92BE-899CA2E8B448}"/>
                </c:ext>
              </c:extLst>
            </c:dLbl>
            <c:dLbl>
              <c:idx val="10"/>
              <c:delete val="1"/>
              <c:extLst>
                <c:ext xmlns:c15="http://schemas.microsoft.com/office/drawing/2012/chart" uri="{CE6537A1-D6FC-4f65-9D91-7224C49458BB}"/>
                <c:ext xmlns:c16="http://schemas.microsoft.com/office/drawing/2014/chart" uri="{C3380CC4-5D6E-409C-BE32-E72D297353CC}">
                  <c16:uniqueId val="{00000007-3274-464D-92BE-899CA2E8B448}"/>
                </c:ext>
              </c:extLst>
            </c:dLbl>
            <c:dLbl>
              <c:idx val="11"/>
              <c:delete val="1"/>
              <c:extLst>
                <c:ext xmlns:c15="http://schemas.microsoft.com/office/drawing/2012/chart" uri="{CE6537A1-D6FC-4f65-9D91-7224C49458BB}"/>
                <c:ext xmlns:c16="http://schemas.microsoft.com/office/drawing/2014/chart" uri="{C3380CC4-5D6E-409C-BE32-E72D297353CC}">
                  <c16:uniqueId val="{00000006-3274-464D-92BE-899CA2E8B448}"/>
                </c:ext>
              </c:extLst>
            </c:dLbl>
            <c:dLbl>
              <c:idx val="12"/>
              <c:delete val="1"/>
              <c:extLst>
                <c:ext xmlns:c15="http://schemas.microsoft.com/office/drawing/2012/chart" uri="{CE6537A1-D6FC-4f65-9D91-7224C49458BB}"/>
                <c:ext xmlns:c16="http://schemas.microsoft.com/office/drawing/2014/chart" uri="{C3380CC4-5D6E-409C-BE32-E72D297353CC}">
                  <c16:uniqueId val="{00000005-3274-464D-92BE-899CA2E8B448}"/>
                </c:ext>
              </c:extLst>
            </c:dLbl>
            <c:dLbl>
              <c:idx val="13"/>
              <c:delete val="1"/>
              <c:extLst>
                <c:ext xmlns:c15="http://schemas.microsoft.com/office/drawing/2012/chart" uri="{CE6537A1-D6FC-4f65-9D91-7224C49458BB}"/>
                <c:ext xmlns:c16="http://schemas.microsoft.com/office/drawing/2014/chart" uri="{C3380CC4-5D6E-409C-BE32-E72D297353CC}">
                  <c16:uniqueId val="{00000004-3274-464D-92BE-899CA2E8B448}"/>
                </c:ext>
              </c:extLst>
            </c:dLbl>
            <c:dLbl>
              <c:idx val="1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F-3274-464D-92BE-899CA2E8B448}"/>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Prog'!$C$4:$S$4</c:f>
              <c:numCache>
                <c:formatCode>General</c:formatCode>
                <c:ptCount val="17"/>
                <c:pt idx="2" formatCode="#,##0">
                  <c:v>161483</c:v>
                </c:pt>
                <c:pt idx="3" formatCode="#,##0">
                  <c:v>440473</c:v>
                </c:pt>
                <c:pt idx="4" formatCode="#,##0">
                  <c:v>576112</c:v>
                </c:pt>
                <c:pt idx="5" formatCode="#,##0">
                  <c:v>658792</c:v>
                </c:pt>
                <c:pt idx="6" formatCode="#,##0">
                  <c:v>1728833</c:v>
                </c:pt>
                <c:pt idx="7" formatCode="#,##0">
                  <c:v>1824257</c:v>
                </c:pt>
                <c:pt idx="8" formatCode="#,##0">
                  <c:v>1744672</c:v>
                </c:pt>
                <c:pt idx="9" formatCode="#,##0">
                  <c:v>1418897</c:v>
                </c:pt>
                <c:pt idx="10" formatCode="#,##0">
                  <c:v>1366301</c:v>
                </c:pt>
                <c:pt idx="11" formatCode="#,##0">
                  <c:v>1181641</c:v>
                </c:pt>
                <c:pt idx="12" formatCode="#,##0">
                  <c:v>1110384</c:v>
                </c:pt>
                <c:pt idx="13" formatCode="#,##0">
                  <c:v>1108214</c:v>
                </c:pt>
                <c:pt idx="14" formatCode="#,##0">
                  <c:v>781174</c:v>
                </c:pt>
              </c:numCache>
            </c:numRef>
          </c:val>
          <c:smooth val="0"/>
          <c:extLst>
            <c:ext xmlns:c16="http://schemas.microsoft.com/office/drawing/2014/chart" uri="{C3380CC4-5D6E-409C-BE32-E72D297353CC}">
              <c16:uniqueId val="{00000001-3274-464D-92BE-899CA2E8B448}"/>
            </c:ext>
          </c:extLst>
        </c:ser>
        <c:ser>
          <c:idx val="1"/>
          <c:order val="1"/>
          <c:tx>
            <c:strRef>
              <c:f>'Trends by Prog'!$B$5</c:f>
              <c:strCache>
                <c:ptCount val="1"/>
                <c:pt idx="0">
                  <c:v>DW</c:v>
                </c:pt>
              </c:strCache>
            </c:strRef>
          </c:tx>
          <c:spPr>
            <a:ln w="28575" cap="rnd">
              <a:solidFill>
                <a:srgbClr val="1C4489"/>
              </a:solidFill>
              <a:round/>
            </a:ln>
            <a:effectLst/>
          </c:spPr>
          <c:marker>
            <c:symbol val="circle"/>
            <c:size val="5"/>
            <c:spPr>
              <a:solidFill>
                <a:srgbClr val="1C4489"/>
              </a:solidFill>
              <a:ln w="9525">
                <a:noFill/>
              </a:ln>
              <a:effectLst/>
            </c:spPr>
          </c:marker>
          <c:dLbls>
            <c:dLbl>
              <c:idx val="2"/>
              <c:layout>
                <c:manualLayout>
                  <c:x val="-0.13012875500639248"/>
                  <c:y val="-4.3780180746648578E-2"/>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C-3274-464D-92BE-899CA2E8B448}"/>
                </c:ext>
              </c:extLst>
            </c:dLbl>
            <c:dLbl>
              <c:idx val="3"/>
              <c:delete val="1"/>
              <c:extLst>
                <c:ext xmlns:c15="http://schemas.microsoft.com/office/drawing/2012/chart" uri="{CE6537A1-D6FC-4f65-9D91-7224C49458BB}"/>
                <c:ext xmlns:c16="http://schemas.microsoft.com/office/drawing/2014/chart" uri="{C3380CC4-5D6E-409C-BE32-E72D297353CC}">
                  <c16:uniqueId val="{00000014-3274-464D-92BE-899CA2E8B448}"/>
                </c:ext>
              </c:extLst>
            </c:dLbl>
            <c:dLbl>
              <c:idx val="4"/>
              <c:delete val="1"/>
              <c:extLst>
                <c:ext xmlns:c15="http://schemas.microsoft.com/office/drawing/2012/chart" uri="{CE6537A1-D6FC-4f65-9D91-7224C49458BB}"/>
                <c:ext xmlns:c16="http://schemas.microsoft.com/office/drawing/2014/chart" uri="{C3380CC4-5D6E-409C-BE32-E72D297353CC}">
                  <c16:uniqueId val="{00000013-3274-464D-92BE-899CA2E8B448}"/>
                </c:ext>
              </c:extLst>
            </c:dLbl>
            <c:dLbl>
              <c:idx val="5"/>
              <c:delete val="1"/>
              <c:extLst>
                <c:ext xmlns:c15="http://schemas.microsoft.com/office/drawing/2012/chart" uri="{CE6537A1-D6FC-4f65-9D91-7224C49458BB}"/>
                <c:ext xmlns:c16="http://schemas.microsoft.com/office/drawing/2014/chart" uri="{C3380CC4-5D6E-409C-BE32-E72D297353CC}">
                  <c16:uniqueId val="{00000012-3274-464D-92BE-899CA2E8B448}"/>
                </c:ext>
              </c:extLst>
            </c:dLbl>
            <c:dLbl>
              <c:idx val="6"/>
              <c:delete val="1"/>
              <c:extLst>
                <c:ext xmlns:c15="http://schemas.microsoft.com/office/drawing/2012/chart" uri="{CE6537A1-D6FC-4f65-9D91-7224C49458BB}"/>
                <c:ext xmlns:c16="http://schemas.microsoft.com/office/drawing/2014/chart" uri="{C3380CC4-5D6E-409C-BE32-E72D297353CC}">
                  <c16:uniqueId val="{00000011-3274-464D-92BE-899CA2E8B448}"/>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274-464D-92BE-899CA2E8B448}"/>
                </c:ext>
              </c:extLst>
            </c:dLbl>
            <c:dLbl>
              <c:idx val="8"/>
              <c:delete val="1"/>
              <c:extLst>
                <c:ext xmlns:c15="http://schemas.microsoft.com/office/drawing/2012/chart" uri="{CE6537A1-D6FC-4f65-9D91-7224C49458BB}"/>
                <c:ext xmlns:c16="http://schemas.microsoft.com/office/drawing/2014/chart" uri="{C3380CC4-5D6E-409C-BE32-E72D297353CC}">
                  <c16:uniqueId val="{00000015-3274-464D-92BE-899CA2E8B448}"/>
                </c:ext>
              </c:extLst>
            </c:dLbl>
            <c:dLbl>
              <c:idx val="9"/>
              <c:delete val="1"/>
              <c:extLst>
                <c:ext xmlns:c15="http://schemas.microsoft.com/office/drawing/2012/chart" uri="{CE6537A1-D6FC-4f65-9D91-7224C49458BB}"/>
                <c:ext xmlns:c16="http://schemas.microsoft.com/office/drawing/2014/chart" uri="{C3380CC4-5D6E-409C-BE32-E72D297353CC}">
                  <c16:uniqueId val="{00000016-3274-464D-92BE-899CA2E8B448}"/>
                </c:ext>
              </c:extLst>
            </c:dLbl>
            <c:dLbl>
              <c:idx val="10"/>
              <c:delete val="1"/>
              <c:extLst>
                <c:ext xmlns:c15="http://schemas.microsoft.com/office/drawing/2012/chart" uri="{CE6537A1-D6FC-4f65-9D91-7224C49458BB}"/>
                <c:ext xmlns:c16="http://schemas.microsoft.com/office/drawing/2014/chart" uri="{C3380CC4-5D6E-409C-BE32-E72D297353CC}">
                  <c16:uniqueId val="{00000017-3274-464D-92BE-899CA2E8B448}"/>
                </c:ext>
              </c:extLst>
            </c:dLbl>
            <c:dLbl>
              <c:idx val="11"/>
              <c:delete val="1"/>
              <c:extLst>
                <c:ext xmlns:c15="http://schemas.microsoft.com/office/drawing/2012/chart" uri="{CE6537A1-D6FC-4f65-9D91-7224C49458BB}"/>
                <c:ext xmlns:c16="http://schemas.microsoft.com/office/drawing/2014/chart" uri="{C3380CC4-5D6E-409C-BE32-E72D297353CC}">
                  <c16:uniqueId val="{00000018-3274-464D-92BE-899CA2E8B448}"/>
                </c:ext>
              </c:extLst>
            </c:dLbl>
            <c:dLbl>
              <c:idx val="12"/>
              <c:delete val="1"/>
              <c:extLst>
                <c:ext xmlns:c15="http://schemas.microsoft.com/office/drawing/2012/chart" uri="{CE6537A1-D6FC-4f65-9D91-7224C49458BB}"/>
                <c:ext xmlns:c16="http://schemas.microsoft.com/office/drawing/2014/chart" uri="{C3380CC4-5D6E-409C-BE32-E72D297353CC}">
                  <c16:uniqueId val="{00000019-3274-464D-92BE-899CA2E8B448}"/>
                </c:ext>
              </c:extLst>
            </c:dLbl>
            <c:dLbl>
              <c:idx val="13"/>
              <c:delete val="1"/>
              <c:extLst>
                <c:ext xmlns:c15="http://schemas.microsoft.com/office/drawing/2012/chart" uri="{CE6537A1-D6FC-4f65-9D91-7224C49458BB}"/>
                <c:ext xmlns:c16="http://schemas.microsoft.com/office/drawing/2014/chart" uri="{C3380CC4-5D6E-409C-BE32-E72D297353CC}">
                  <c16:uniqueId val="{0000001A-3274-464D-92BE-899CA2E8B448}"/>
                </c:ext>
              </c:extLst>
            </c:dLbl>
            <c:dLbl>
              <c:idx val="1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B-3274-464D-92BE-899CA2E8B448}"/>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Prog'!$C$5:$S$5</c:f>
              <c:numCache>
                <c:formatCode>General</c:formatCode>
                <c:ptCount val="17"/>
                <c:pt idx="2" formatCode="#,##0">
                  <c:v>158565</c:v>
                </c:pt>
                <c:pt idx="3" formatCode="#,##0">
                  <c:v>197939</c:v>
                </c:pt>
                <c:pt idx="4" formatCode="#,##0">
                  <c:v>185215</c:v>
                </c:pt>
                <c:pt idx="5" formatCode="#,##0">
                  <c:v>229487</c:v>
                </c:pt>
                <c:pt idx="6" formatCode="#,##0">
                  <c:v>1044788</c:v>
                </c:pt>
                <c:pt idx="7" formatCode="#,##0">
                  <c:v>1216718</c:v>
                </c:pt>
                <c:pt idx="8" formatCode="#,##0">
                  <c:v>1091280</c:v>
                </c:pt>
                <c:pt idx="9" formatCode="#,##0">
                  <c:v>957775</c:v>
                </c:pt>
                <c:pt idx="10" formatCode="#,##0">
                  <c:v>814559</c:v>
                </c:pt>
                <c:pt idx="11" formatCode="#,##0">
                  <c:v>631622</c:v>
                </c:pt>
                <c:pt idx="12" formatCode="#,##0">
                  <c:v>535883</c:v>
                </c:pt>
                <c:pt idx="13" formatCode="#,##0">
                  <c:v>467509</c:v>
                </c:pt>
                <c:pt idx="14" formatCode="#,##0">
                  <c:v>469601</c:v>
                </c:pt>
              </c:numCache>
            </c:numRef>
          </c:val>
          <c:smooth val="0"/>
          <c:extLst>
            <c:ext xmlns:c16="http://schemas.microsoft.com/office/drawing/2014/chart" uri="{C3380CC4-5D6E-409C-BE32-E72D297353CC}">
              <c16:uniqueId val="{00000002-3274-464D-92BE-899CA2E8B448}"/>
            </c:ext>
          </c:extLst>
        </c:ser>
        <c:ser>
          <c:idx val="2"/>
          <c:order val="2"/>
          <c:tx>
            <c:strRef>
              <c:f>'Trends by Prog'!$B$6</c:f>
              <c:strCache>
                <c:ptCount val="1"/>
                <c:pt idx="0">
                  <c:v>Youth</c:v>
                </c:pt>
              </c:strCache>
            </c:strRef>
          </c:tx>
          <c:spPr>
            <a:ln w="28575" cap="rnd">
              <a:solidFill>
                <a:srgbClr val="0074BF"/>
              </a:solidFill>
              <a:round/>
            </a:ln>
            <a:effectLst/>
          </c:spPr>
          <c:marker>
            <c:symbol val="circle"/>
            <c:size val="5"/>
            <c:spPr>
              <a:solidFill>
                <a:srgbClr val="0074BF"/>
              </a:solidFill>
              <a:ln w="9525">
                <a:noFill/>
              </a:ln>
              <a:effectLst/>
            </c:spPr>
          </c:marker>
          <c:dLbls>
            <c:dLbl>
              <c:idx val="2"/>
              <c:layout>
                <c:manualLayout>
                  <c:x val="-0.13265586266271837"/>
                  <c:y val="8.7560361493297153E-3"/>
                </c:manualLayout>
              </c:layout>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9-3274-464D-92BE-899CA2E8B448}"/>
                </c:ext>
              </c:extLst>
            </c:dLbl>
            <c:dLbl>
              <c:idx val="3"/>
              <c:delete val="1"/>
              <c:extLst>
                <c:ext xmlns:c15="http://schemas.microsoft.com/office/drawing/2012/chart" uri="{CE6537A1-D6FC-4f65-9D91-7224C49458BB}"/>
                <c:ext xmlns:c16="http://schemas.microsoft.com/office/drawing/2014/chart" uri="{C3380CC4-5D6E-409C-BE32-E72D297353CC}">
                  <c16:uniqueId val="{00000024-3274-464D-92BE-899CA2E8B448}"/>
                </c:ext>
              </c:extLst>
            </c:dLbl>
            <c:dLbl>
              <c:idx val="4"/>
              <c:delete val="1"/>
              <c:extLst>
                <c:ext xmlns:c15="http://schemas.microsoft.com/office/drawing/2012/chart" uri="{CE6537A1-D6FC-4f65-9D91-7224C49458BB}"/>
                <c:ext xmlns:c16="http://schemas.microsoft.com/office/drawing/2014/chart" uri="{C3380CC4-5D6E-409C-BE32-E72D297353CC}">
                  <c16:uniqueId val="{00000023-3274-464D-92BE-899CA2E8B448}"/>
                </c:ext>
              </c:extLst>
            </c:dLbl>
            <c:dLbl>
              <c:idx val="5"/>
              <c:delete val="1"/>
              <c:extLst>
                <c:ext xmlns:c15="http://schemas.microsoft.com/office/drawing/2012/chart" uri="{CE6537A1-D6FC-4f65-9D91-7224C49458BB}"/>
                <c:ext xmlns:c16="http://schemas.microsoft.com/office/drawing/2014/chart" uri="{C3380CC4-5D6E-409C-BE32-E72D297353CC}">
                  <c16:uniqueId val="{00000022-3274-464D-92BE-899CA2E8B448}"/>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3274-464D-92BE-899CA2E8B448}"/>
                </c:ext>
              </c:extLst>
            </c:dLbl>
            <c:dLbl>
              <c:idx val="7"/>
              <c:delete val="1"/>
              <c:extLst>
                <c:ext xmlns:c15="http://schemas.microsoft.com/office/drawing/2012/chart" uri="{CE6537A1-D6FC-4f65-9D91-7224C49458BB}"/>
                <c:ext xmlns:c16="http://schemas.microsoft.com/office/drawing/2014/chart" uri="{C3380CC4-5D6E-409C-BE32-E72D297353CC}">
                  <c16:uniqueId val="{00000025-3274-464D-92BE-899CA2E8B448}"/>
                </c:ext>
              </c:extLst>
            </c:dLbl>
            <c:dLbl>
              <c:idx val="8"/>
              <c:delete val="1"/>
              <c:extLst>
                <c:ext xmlns:c15="http://schemas.microsoft.com/office/drawing/2012/chart" uri="{CE6537A1-D6FC-4f65-9D91-7224C49458BB}"/>
                <c:ext xmlns:c16="http://schemas.microsoft.com/office/drawing/2014/chart" uri="{C3380CC4-5D6E-409C-BE32-E72D297353CC}">
                  <c16:uniqueId val="{00000026-3274-464D-92BE-899CA2E8B448}"/>
                </c:ext>
              </c:extLst>
            </c:dLbl>
            <c:dLbl>
              <c:idx val="9"/>
              <c:delete val="1"/>
              <c:extLst>
                <c:ext xmlns:c15="http://schemas.microsoft.com/office/drawing/2012/chart" uri="{CE6537A1-D6FC-4f65-9D91-7224C49458BB}"/>
                <c:ext xmlns:c16="http://schemas.microsoft.com/office/drawing/2014/chart" uri="{C3380CC4-5D6E-409C-BE32-E72D297353CC}">
                  <c16:uniqueId val="{00000027-3274-464D-92BE-899CA2E8B448}"/>
                </c:ext>
              </c:extLst>
            </c:dLbl>
            <c:dLbl>
              <c:idx val="10"/>
              <c:delete val="1"/>
              <c:extLst>
                <c:ext xmlns:c15="http://schemas.microsoft.com/office/drawing/2012/chart" uri="{CE6537A1-D6FC-4f65-9D91-7224C49458BB}"/>
                <c:ext xmlns:c16="http://schemas.microsoft.com/office/drawing/2014/chart" uri="{C3380CC4-5D6E-409C-BE32-E72D297353CC}">
                  <c16:uniqueId val="{00000021-3274-464D-92BE-899CA2E8B448}"/>
                </c:ext>
              </c:extLst>
            </c:dLbl>
            <c:dLbl>
              <c:idx val="11"/>
              <c:delete val="1"/>
              <c:extLst>
                <c:ext xmlns:c15="http://schemas.microsoft.com/office/drawing/2012/chart" uri="{CE6537A1-D6FC-4f65-9D91-7224C49458BB}"/>
                <c:ext xmlns:c16="http://schemas.microsoft.com/office/drawing/2014/chart" uri="{C3380CC4-5D6E-409C-BE32-E72D297353CC}">
                  <c16:uniqueId val="{00000020-3274-464D-92BE-899CA2E8B448}"/>
                </c:ext>
              </c:extLst>
            </c:dLbl>
            <c:dLbl>
              <c:idx val="12"/>
              <c:delete val="1"/>
              <c:extLst>
                <c:ext xmlns:c15="http://schemas.microsoft.com/office/drawing/2012/chart" uri="{CE6537A1-D6FC-4f65-9D91-7224C49458BB}"/>
                <c:ext xmlns:c16="http://schemas.microsoft.com/office/drawing/2014/chart" uri="{C3380CC4-5D6E-409C-BE32-E72D297353CC}">
                  <c16:uniqueId val="{0000001F-3274-464D-92BE-899CA2E8B448}"/>
                </c:ext>
              </c:extLst>
            </c:dLbl>
            <c:dLbl>
              <c:idx val="13"/>
              <c:delete val="1"/>
              <c:extLst>
                <c:ext xmlns:c15="http://schemas.microsoft.com/office/drawing/2012/chart" uri="{CE6537A1-D6FC-4f65-9D91-7224C49458BB}"/>
                <c:ext xmlns:c16="http://schemas.microsoft.com/office/drawing/2014/chart" uri="{C3380CC4-5D6E-409C-BE32-E72D297353CC}">
                  <c16:uniqueId val="{0000001E-3274-464D-92BE-899CA2E8B448}"/>
                </c:ext>
              </c:extLst>
            </c:dLbl>
            <c:dLbl>
              <c:idx val="1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A-3274-464D-92BE-899CA2E8B448}"/>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'Trends by Prog'!$C$3:$S$3</c:f>
              <c:numCache>
                <c:formatCode>General</c:formatCode>
                <c:ptCount val="17"/>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numCache>
            </c:numRef>
          </c:cat>
          <c:val>
            <c:numRef>
              <c:f>'Trends by Prog'!$C$6:$S$6</c:f>
              <c:numCache>
                <c:formatCode>General</c:formatCode>
                <c:ptCount val="17"/>
                <c:pt idx="2" formatCode="#,##0">
                  <c:v>112025</c:v>
                </c:pt>
                <c:pt idx="3" formatCode="#,##0">
                  <c:v>191000</c:v>
                </c:pt>
                <c:pt idx="4" formatCode="#,##0">
                  <c:v>157166</c:v>
                </c:pt>
                <c:pt idx="5" formatCode="#,##0">
                  <c:v>182950</c:v>
                </c:pt>
                <c:pt idx="6" formatCode="#,##0">
                  <c:v>280026</c:v>
                </c:pt>
                <c:pt idx="7" formatCode="#,##0">
                  <c:v>263325</c:v>
                </c:pt>
                <c:pt idx="8" formatCode="#,##0">
                  <c:v>240971</c:v>
                </c:pt>
                <c:pt idx="9" formatCode="#,##0">
                  <c:v>218747</c:v>
                </c:pt>
                <c:pt idx="10" formatCode="#,##0">
                  <c:v>211031</c:v>
                </c:pt>
                <c:pt idx="11" formatCode="#,##0">
                  <c:v>194427</c:v>
                </c:pt>
                <c:pt idx="12" formatCode="#,##0">
                  <c:v>156264</c:v>
                </c:pt>
                <c:pt idx="13" formatCode="#,##0">
                  <c:v>150714</c:v>
                </c:pt>
                <c:pt idx="14" formatCode="#,##0">
                  <c:v>148492</c:v>
                </c:pt>
              </c:numCache>
            </c:numRef>
          </c:val>
          <c:smooth val="0"/>
          <c:extLst>
            <c:ext xmlns:c16="http://schemas.microsoft.com/office/drawing/2014/chart" uri="{C3380CC4-5D6E-409C-BE32-E72D297353CC}">
              <c16:uniqueId val="{00000003-3274-464D-92BE-899CA2E8B448}"/>
            </c:ext>
          </c:extLst>
        </c:ser>
        <c:dLbls>
          <c:showLegendKey val="0"/>
          <c:showVal val="0"/>
          <c:showCatName val="0"/>
          <c:showSerName val="0"/>
          <c:showPercent val="0"/>
          <c:showBubbleSize val="0"/>
        </c:dLbls>
        <c:marker val="1"/>
        <c:smooth val="0"/>
        <c:axId val="544256816"/>
        <c:axId val="544257144"/>
      </c:lineChart>
      <c:catAx>
        <c:axId val="544256816"/>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544257144"/>
        <c:crosses val="autoZero"/>
        <c:auto val="1"/>
        <c:lblAlgn val="ctr"/>
        <c:lblOffset val="100"/>
        <c:noMultiLvlLbl val="0"/>
      </c:catAx>
      <c:valAx>
        <c:axId val="544257144"/>
        <c:scaling>
          <c:orientation val="minMax"/>
        </c:scaling>
        <c:delete val="0"/>
        <c:axPos val="l"/>
        <c:numFmt formatCode="#,##0" sourceLinked="0"/>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544256816"/>
        <c:crosses val="autoZero"/>
        <c:crossBetween val="between"/>
      </c:valAx>
      <c:valAx>
        <c:axId val="557331152"/>
        <c:scaling>
          <c:orientation val="minMax"/>
        </c:scaling>
        <c:delete val="0"/>
        <c:axPos val="r"/>
        <c:numFmt formatCode="0%" sourceLinked="0"/>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557332136"/>
        <c:crosses val="max"/>
        <c:crossBetween val="between"/>
      </c:valAx>
      <c:catAx>
        <c:axId val="557332136"/>
        <c:scaling>
          <c:orientation val="minMax"/>
        </c:scaling>
        <c:delete val="1"/>
        <c:axPos val="b"/>
        <c:numFmt formatCode="General" sourceLinked="1"/>
        <c:majorTickMark val="out"/>
        <c:minorTickMark val="none"/>
        <c:tickLblPos val="nextTo"/>
        <c:crossAx val="55733115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chemeClr val="tx1"/>
          </a:solidFill>
          <a:latin typeface="Gotham"/>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000" b="1" i="0" u="none" strike="noStrike" kern="1200" spc="0" baseline="0">
                <a:solidFill>
                  <a:schemeClr val="tx1"/>
                </a:solidFill>
                <a:latin typeface="Gotham"/>
                <a:ea typeface="+mn-ea"/>
                <a:cs typeface="+mn-cs"/>
              </a:defRPr>
            </a:pPr>
            <a:r>
              <a:rPr lang="en-US" sz="1000" b="1" dirty="0"/>
              <a:t>0 – 5K</a:t>
            </a:r>
          </a:p>
        </c:rich>
      </c:tx>
      <c:layout>
        <c:manualLayout>
          <c:xMode val="edge"/>
          <c:yMode val="edge"/>
          <c:x val="3.2726689026165291E-4"/>
          <c:y val="0"/>
        </c:manualLayout>
      </c:layout>
      <c:overlay val="0"/>
      <c:spPr>
        <a:noFill/>
        <a:ln>
          <a:noFill/>
        </a:ln>
        <a:effectLst/>
      </c:spPr>
      <c:txPr>
        <a:bodyPr rot="0" spcFirstLastPara="1" vertOverflow="ellipsis" vert="horz" wrap="square" anchor="ctr" anchorCtr="1"/>
        <a:lstStyle/>
        <a:p>
          <a:pPr algn="l">
            <a:defRPr sz="1000" b="1"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1935870516185478"/>
          <c:y val="1.2825416744078607E-2"/>
          <c:w val="0.81598162729658785"/>
          <c:h val="0.92059731800051992"/>
        </c:manualLayout>
      </c:layout>
      <c:scatterChart>
        <c:scatterStyle val="lineMarker"/>
        <c:varyColors val="0"/>
        <c:ser>
          <c:idx val="0"/>
          <c:order val="0"/>
          <c:spPr>
            <a:ln w="25400" cap="rnd">
              <a:noFill/>
              <a:round/>
            </a:ln>
            <a:effectLst/>
          </c:spPr>
          <c:marker>
            <c:symbol val="circle"/>
            <c:size val="6"/>
            <c:spPr>
              <a:solidFill>
                <a:srgbClr val="153266"/>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rgbClr val="5A5A66"/>
                </a:solidFill>
                <a:round/>
              </a:ln>
              <a:effectLst/>
            </c:spPr>
          </c:errBars>
          <c:xVal>
            <c:numRef>
              <c:f>'Participant Count'!$D$61:$D$93</c:f>
              <c:numCache>
                <c:formatCode>_(* #,##0_);_(* \(#,##0\);_(* "-"??_);_(@_)</c:formatCode>
                <c:ptCount val="33"/>
                <c:pt idx="0">
                  <c:v>53</c:v>
                </c:pt>
                <c:pt idx="1">
                  <c:v>146</c:v>
                </c:pt>
                <c:pt idx="2">
                  <c:v>247</c:v>
                </c:pt>
                <c:pt idx="3">
                  <c:v>269</c:v>
                </c:pt>
                <c:pt idx="4">
                  <c:v>274</c:v>
                </c:pt>
                <c:pt idx="5">
                  <c:v>275</c:v>
                </c:pt>
                <c:pt idx="6">
                  <c:v>281</c:v>
                </c:pt>
                <c:pt idx="7">
                  <c:v>308</c:v>
                </c:pt>
                <c:pt idx="8">
                  <c:v>314</c:v>
                </c:pt>
                <c:pt idx="9">
                  <c:v>409</c:v>
                </c:pt>
                <c:pt idx="10">
                  <c:v>453</c:v>
                </c:pt>
                <c:pt idx="11">
                  <c:v>454</c:v>
                </c:pt>
                <c:pt idx="12">
                  <c:v>523</c:v>
                </c:pt>
                <c:pt idx="13">
                  <c:v>687</c:v>
                </c:pt>
                <c:pt idx="14">
                  <c:v>975</c:v>
                </c:pt>
                <c:pt idx="15">
                  <c:v>1375</c:v>
                </c:pt>
                <c:pt idx="16">
                  <c:v>1392</c:v>
                </c:pt>
                <c:pt idx="17">
                  <c:v>1537</c:v>
                </c:pt>
                <c:pt idx="18">
                  <c:v>1759</c:v>
                </c:pt>
                <c:pt idx="19">
                  <c:v>1821</c:v>
                </c:pt>
                <c:pt idx="20">
                  <c:v>1912</c:v>
                </c:pt>
                <c:pt idx="21">
                  <c:v>1940</c:v>
                </c:pt>
                <c:pt idx="22">
                  <c:v>2712</c:v>
                </c:pt>
                <c:pt idx="23">
                  <c:v>3014</c:v>
                </c:pt>
                <c:pt idx="24">
                  <c:v>3165</c:v>
                </c:pt>
                <c:pt idx="25">
                  <c:v>3248</c:v>
                </c:pt>
                <c:pt idx="26">
                  <c:v>3272</c:v>
                </c:pt>
                <c:pt idx="27">
                  <c:v>3629</c:v>
                </c:pt>
                <c:pt idx="28">
                  <c:v>3740</c:v>
                </c:pt>
                <c:pt idx="29">
                  <c:v>3856</c:v>
                </c:pt>
                <c:pt idx="30">
                  <c:v>4183</c:v>
                </c:pt>
                <c:pt idx="31">
                  <c:v>4497</c:v>
                </c:pt>
                <c:pt idx="32">
                  <c:v>4638</c:v>
                </c:pt>
              </c:numCache>
            </c:numRef>
          </c:xVal>
          <c:yVal>
            <c:numRef>
              <c:f>'Participant Count'!$E$61:$E$93</c:f>
              <c:numCache>
                <c:formatCode>General</c:formatCode>
                <c:ptCount val="33"/>
                <c:pt idx="0">
                  <c:v>33</c:v>
                </c:pt>
                <c:pt idx="1">
                  <c:v>32</c:v>
                </c:pt>
                <c:pt idx="2">
                  <c:v>31</c:v>
                </c:pt>
                <c:pt idx="3">
                  <c:v>30</c:v>
                </c:pt>
                <c:pt idx="4">
                  <c:v>29</c:v>
                </c:pt>
                <c:pt idx="5">
                  <c:v>28</c:v>
                </c:pt>
                <c:pt idx="6">
                  <c:v>27</c:v>
                </c:pt>
                <c:pt idx="7">
                  <c:v>26</c:v>
                </c:pt>
                <c:pt idx="8">
                  <c:v>25</c:v>
                </c:pt>
                <c:pt idx="9">
                  <c:v>24</c:v>
                </c:pt>
                <c:pt idx="10">
                  <c:v>23</c:v>
                </c:pt>
                <c:pt idx="11">
                  <c:v>22</c:v>
                </c:pt>
                <c:pt idx="12">
                  <c:v>21</c:v>
                </c:pt>
                <c:pt idx="13">
                  <c:v>20</c:v>
                </c:pt>
                <c:pt idx="14">
                  <c:v>19</c:v>
                </c:pt>
                <c:pt idx="15">
                  <c:v>18</c:v>
                </c:pt>
                <c:pt idx="16">
                  <c:v>17</c:v>
                </c:pt>
                <c:pt idx="17">
                  <c:v>16</c:v>
                </c:pt>
                <c:pt idx="18">
                  <c:v>15</c:v>
                </c:pt>
                <c:pt idx="19">
                  <c:v>14</c:v>
                </c:pt>
                <c:pt idx="20">
                  <c:v>13</c:v>
                </c:pt>
                <c:pt idx="21">
                  <c:v>12</c:v>
                </c:pt>
                <c:pt idx="22">
                  <c:v>11</c:v>
                </c:pt>
                <c:pt idx="23">
                  <c:v>10</c:v>
                </c:pt>
                <c:pt idx="24">
                  <c:v>9</c:v>
                </c:pt>
                <c:pt idx="25">
                  <c:v>8</c:v>
                </c:pt>
                <c:pt idx="26">
                  <c:v>7</c:v>
                </c:pt>
                <c:pt idx="27">
                  <c:v>6</c:v>
                </c:pt>
                <c:pt idx="28">
                  <c:v>5</c:v>
                </c:pt>
                <c:pt idx="29">
                  <c:v>4</c:v>
                </c:pt>
                <c:pt idx="30">
                  <c:v>3</c:v>
                </c:pt>
                <c:pt idx="31">
                  <c:v>2</c:v>
                </c:pt>
                <c:pt idx="32">
                  <c:v>1</c:v>
                </c:pt>
              </c:numCache>
            </c:numRef>
          </c:yVal>
          <c:smooth val="0"/>
          <c:extLst>
            <c:ext xmlns:c16="http://schemas.microsoft.com/office/drawing/2014/chart" uri="{C3380CC4-5D6E-409C-BE32-E72D297353CC}">
              <c16:uniqueId val="{00000000-1908-4BD3-A3D9-8045B23EA9DA}"/>
            </c:ext>
          </c:extLst>
        </c:ser>
        <c:ser>
          <c:idx val="1"/>
          <c:order val="1"/>
          <c:tx>
            <c:strRef>
              <c:f>'Participant Count'!$F$60</c:f>
              <c:strCache>
                <c:ptCount val="1"/>
              </c:strCache>
            </c:strRef>
          </c:tx>
          <c:spPr>
            <a:ln w="9525" cap="rnd">
              <a:solidFill>
                <a:srgbClr val="323332"/>
              </a:solidFill>
              <a:round/>
            </a:ln>
            <a:effectLst/>
          </c:spPr>
          <c:marker>
            <c:symbol val="circle"/>
            <c:size val="5"/>
            <c:spPr>
              <a:noFill/>
              <a:ln w="9525">
                <a:noFill/>
              </a:ln>
              <a:effectLst/>
            </c:spPr>
          </c:marker>
          <c:dLbls>
            <c:dLbl>
              <c:idx val="0"/>
              <c:tx>
                <c:rich>
                  <a:bodyPr/>
                  <a:lstStyle/>
                  <a:p>
                    <a:fld id="{914EA96A-39B4-4C52-B2AB-A87373F0D3A2}"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908-4BD3-A3D9-8045B23EA9DA}"/>
                </c:ext>
              </c:extLst>
            </c:dLbl>
            <c:dLbl>
              <c:idx val="1"/>
              <c:tx>
                <c:rich>
                  <a:bodyPr/>
                  <a:lstStyle/>
                  <a:p>
                    <a:fld id="{4FF3B305-B1DE-482A-8ADD-B5F4295FAC5A}"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908-4BD3-A3D9-8045B23EA9DA}"/>
                </c:ext>
              </c:extLst>
            </c:dLbl>
            <c:dLbl>
              <c:idx val="2"/>
              <c:tx>
                <c:rich>
                  <a:bodyPr/>
                  <a:lstStyle/>
                  <a:p>
                    <a:fld id="{AD84C092-3404-4402-8051-19F877462E40}"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908-4BD3-A3D9-8045B23EA9DA}"/>
                </c:ext>
              </c:extLst>
            </c:dLbl>
            <c:dLbl>
              <c:idx val="3"/>
              <c:tx>
                <c:rich>
                  <a:bodyPr/>
                  <a:lstStyle/>
                  <a:p>
                    <a:fld id="{4C29E153-BD95-4F80-8AD8-BFCA30D71D51}"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908-4BD3-A3D9-8045B23EA9DA}"/>
                </c:ext>
              </c:extLst>
            </c:dLbl>
            <c:dLbl>
              <c:idx val="4"/>
              <c:tx>
                <c:rich>
                  <a:bodyPr/>
                  <a:lstStyle/>
                  <a:p>
                    <a:fld id="{45403713-185E-48B9-865D-4AD1A86C4025}"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908-4BD3-A3D9-8045B23EA9DA}"/>
                </c:ext>
              </c:extLst>
            </c:dLbl>
            <c:dLbl>
              <c:idx val="5"/>
              <c:tx>
                <c:rich>
                  <a:bodyPr/>
                  <a:lstStyle/>
                  <a:p>
                    <a:fld id="{0BD8F8F6-6EDA-4985-99CF-76A9D5FC3DBC}"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908-4BD3-A3D9-8045B23EA9DA}"/>
                </c:ext>
              </c:extLst>
            </c:dLbl>
            <c:dLbl>
              <c:idx val="6"/>
              <c:tx>
                <c:rich>
                  <a:bodyPr/>
                  <a:lstStyle/>
                  <a:p>
                    <a:fld id="{04D20E07-D67E-4705-8352-A6DFAA6EA588}"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908-4BD3-A3D9-8045B23EA9DA}"/>
                </c:ext>
              </c:extLst>
            </c:dLbl>
            <c:dLbl>
              <c:idx val="7"/>
              <c:tx>
                <c:rich>
                  <a:bodyPr/>
                  <a:lstStyle/>
                  <a:p>
                    <a:fld id="{00DEF099-FAA4-4A73-BFF1-4C44DEEEA94B}"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908-4BD3-A3D9-8045B23EA9DA}"/>
                </c:ext>
              </c:extLst>
            </c:dLbl>
            <c:dLbl>
              <c:idx val="8"/>
              <c:tx>
                <c:rich>
                  <a:bodyPr/>
                  <a:lstStyle/>
                  <a:p>
                    <a:fld id="{46B9C147-F05A-486C-A03D-8CEFF24C4450}"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908-4BD3-A3D9-8045B23EA9DA}"/>
                </c:ext>
              </c:extLst>
            </c:dLbl>
            <c:dLbl>
              <c:idx val="9"/>
              <c:tx>
                <c:rich>
                  <a:bodyPr/>
                  <a:lstStyle/>
                  <a:p>
                    <a:fld id="{7A313882-CBD3-4E64-8E2C-2ED626948B04}"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908-4BD3-A3D9-8045B23EA9DA}"/>
                </c:ext>
              </c:extLst>
            </c:dLbl>
            <c:dLbl>
              <c:idx val="10"/>
              <c:tx>
                <c:rich>
                  <a:bodyPr/>
                  <a:lstStyle/>
                  <a:p>
                    <a:fld id="{6D2CEC14-C858-492D-888C-692F8180A536}"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908-4BD3-A3D9-8045B23EA9DA}"/>
                </c:ext>
              </c:extLst>
            </c:dLbl>
            <c:dLbl>
              <c:idx val="11"/>
              <c:tx>
                <c:rich>
                  <a:bodyPr/>
                  <a:lstStyle/>
                  <a:p>
                    <a:fld id="{370539F7-7284-464D-B263-21404055876C}"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908-4BD3-A3D9-8045B23EA9DA}"/>
                </c:ext>
              </c:extLst>
            </c:dLbl>
            <c:dLbl>
              <c:idx val="12"/>
              <c:tx>
                <c:rich>
                  <a:bodyPr/>
                  <a:lstStyle/>
                  <a:p>
                    <a:fld id="{8D3877E6-6CC4-43FE-8978-89E0AE9F20D7}"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908-4BD3-A3D9-8045B23EA9DA}"/>
                </c:ext>
              </c:extLst>
            </c:dLbl>
            <c:dLbl>
              <c:idx val="13"/>
              <c:tx>
                <c:rich>
                  <a:bodyPr/>
                  <a:lstStyle/>
                  <a:p>
                    <a:fld id="{2DEFB86A-CDA4-4DC5-AA8E-E75058BED044}"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908-4BD3-A3D9-8045B23EA9DA}"/>
                </c:ext>
              </c:extLst>
            </c:dLbl>
            <c:dLbl>
              <c:idx val="14"/>
              <c:tx>
                <c:rich>
                  <a:bodyPr/>
                  <a:lstStyle/>
                  <a:p>
                    <a:fld id="{0560487E-E9CD-47E0-A073-82DABED30E32}"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908-4BD3-A3D9-8045B23EA9DA}"/>
                </c:ext>
              </c:extLst>
            </c:dLbl>
            <c:dLbl>
              <c:idx val="15"/>
              <c:tx>
                <c:rich>
                  <a:bodyPr/>
                  <a:lstStyle/>
                  <a:p>
                    <a:fld id="{1D21572B-0318-4BE4-BA9B-C33A44146325}"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908-4BD3-A3D9-8045B23EA9DA}"/>
                </c:ext>
              </c:extLst>
            </c:dLbl>
            <c:dLbl>
              <c:idx val="16"/>
              <c:tx>
                <c:rich>
                  <a:bodyPr/>
                  <a:lstStyle/>
                  <a:p>
                    <a:fld id="{B98B1710-18F7-4C29-8B4B-AC29BA10074E}"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908-4BD3-A3D9-8045B23EA9DA}"/>
                </c:ext>
              </c:extLst>
            </c:dLbl>
            <c:dLbl>
              <c:idx val="17"/>
              <c:tx>
                <c:rich>
                  <a:bodyPr/>
                  <a:lstStyle/>
                  <a:p>
                    <a:fld id="{3A91916A-F4EE-4488-9C92-31899D2A2632}"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908-4BD3-A3D9-8045B23EA9DA}"/>
                </c:ext>
              </c:extLst>
            </c:dLbl>
            <c:dLbl>
              <c:idx val="18"/>
              <c:tx>
                <c:rich>
                  <a:bodyPr/>
                  <a:lstStyle/>
                  <a:p>
                    <a:fld id="{DBDE772B-1FFD-41D6-8F88-06535F3E487F}"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908-4BD3-A3D9-8045B23EA9DA}"/>
                </c:ext>
              </c:extLst>
            </c:dLbl>
            <c:dLbl>
              <c:idx val="19"/>
              <c:tx>
                <c:rich>
                  <a:bodyPr/>
                  <a:lstStyle/>
                  <a:p>
                    <a:fld id="{A320B8E9-4820-4208-A545-D56AB39B645C}"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1908-4BD3-A3D9-8045B23EA9DA}"/>
                </c:ext>
              </c:extLst>
            </c:dLbl>
            <c:dLbl>
              <c:idx val="20"/>
              <c:tx>
                <c:rich>
                  <a:bodyPr/>
                  <a:lstStyle/>
                  <a:p>
                    <a:fld id="{0FFD2540-ABEE-4C3A-BC07-D2FCFD031382}"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1908-4BD3-A3D9-8045B23EA9DA}"/>
                </c:ext>
              </c:extLst>
            </c:dLbl>
            <c:dLbl>
              <c:idx val="21"/>
              <c:tx>
                <c:rich>
                  <a:bodyPr/>
                  <a:lstStyle/>
                  <a:p>
                    <a:fld id="{4F2E39C0-B5AF-44F4-B92B-69B40BB43D96}"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1908-4BD3-A3D9-8045B23EA9DA}"/>
                </c:ext>
              </c:extLst>
            </c:dLbl>
            <c:dLbl>
              <c:idx val="22"/>
              <c:tx>
                <c:rich>
                  <a:bodyPr/>
                  <a:lstStyle/>
                  <a:p>
                    <a:fld id="{E62C8D22-315B-4C4E-9171-D46A9D263F63}"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1908-4BD3-A3D9-8045B23EA9DA}"/>
                </c:ext>
              </c:extLst>
            </c:dLbl>
            <c:dLbl>
              <c:idx val="23"/>
              <c:tx>
                <c:rich>
                  <a:bodyPr/>
                  <a:lstStyle/>
                  <a:p>
                    <a:fld id="{F3BF1674-61E4-477F-9FD5-FAAE782004E8}"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1908-4BD3-A3D9-8045B23EA9DA}"/>
                </c:ext>
              </c:extLst>
            </c:dLbl>
            <c:dLbl>
              <c:idx val="24"/>
              <c:tx>
                <c:rich>
                  <a:bodyPr/>
                  <a:lstStyle/>
                  <a:p>
                    <a:fld id="{C7D78ED1-5430-4FD7-9366-E2D24AD3365C}"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1908-4BD3-A3D9-8045B23EA9DA}"/>
                </c:ext>
              </c:extLst>
            </c:dLbl>
            <c:dLbl>
              <c:idx val="25"/>
              <c:tx>
                <c:rich>
                  <a:bodyPr/>
                  <a:lstStyle/>
                  <a:p>
                    <a:fld id="{B9A1414B-8BC2-4CF7-B705-FC3CAA2E84E9}"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1908-4BD3-A3D9-8045B23EA9DA}"/>
                </c:ext>
              </c:extLst>
            </c:dLbl>
            <c:dLbl>
              <c:idx val="26"/>
              <c:tx>
                <c:rich>
                  <a:bodyPr/>
                  <a:lstStyle/>
                  <a:p>
                    <a:fld id="{687B409B-8EF5-4E7D-8A00-26568D3E6FB1}"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1908-4BD3-A3D9-8045B23EA9DA}"/>
                </c:ext>
              </c:extLst>
            </c:dLbl>
            <c:dLbl>
              <c:idx val="27"/>
              <c:tx>
                <c:rich>
                  <a:bodyPr/>
                  <a:lstStyle/>
                  <a:p>
                    <a:fld id="{89CA7F94-3531-4C2B-B3E7-DB907ADD27FC}"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1908-4BD3-A3D9-8045B23EA9DA}"/>
                </c:ext>
              </c:extLst>
            </c:dLbl>
            <c:dLbl>
              <c:idx val="28"/>
              <c:tx>
                <c:rich>
                  <a:bodyPr/>
                  <a:lstStyle/>
                  <a:p>
                    <a:fld id="{92B0139F-A0FD-4E82-AA64-85CF30E904BD}"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1908-4BD3-A3D9-8045B23EA9DA}"/>
                </c:ext>
              </c:extLst>
            </c:dLbl>
            <c:dLbl>
              <c:idx val="29"/>
              <c:tx>
                <c:rich>
                  <a:bodyPr/>
                  <a:lstStyle/>
                  <a:p>
                    <a:fld id="{D31970ED-7315-4D2A-B952-83A5C2EB5112}"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1908-4BD3-A3D9-8045B23EA9DA}"/>
                </c:ext>
              </c:extLst>
            </c:dLbl>
            <c:dLbl>
              <c:idx val="30"/>
              <c:tx>
                <c:rich>
                  <a:bodyPr/>
                  <a:lstStyle/>
                  <a:p>
                    <a:fld id="{7760244A-8B62-4084-8287-363A36F2F4A3}"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1908-4BD3-A3D9-8045B23EA9DA}"/>
                </c:ext>
              </c:extLst>
            </c:dLbl>
            <c:dLbl>
              <c:idx val="31"/>
              <c:tx>
                <c:rich>
                  <a:bodyPr/>
                  <a:lstStyle/>
                  <a:p>
                    <a:fld id="{629002CD-713A-476B-B32F-61C1F676810D}"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1908-4BD3-A3D9-8045B23EA9DA}"/>
                </c:ext>
              </c:extLst>
            </c:dLbl>
            <c:dLbl>
              <c:idx val="32"/>
              <c:tx>
                <c:rich>
                  <a:bodyPr/>
                  <a:lstStyle/>
                  <a:p>
                    <a:fld id="{B30BCBEE-C319-4E24-A5B5-0C97EBA67C8D}" type="CELLRANGE">
                      <a:rPr lang="en-US"/>
                      <a:pPr/>
                      <a:t>[CELLRANGE]</a:t>
                    </a:fld>
                    <a:endParaRPr lang="en-US"/>
                  </a:p>
                </c:rich>
              </c:tx>
              <c:dLblPos val="l"/>
              <c:showLegendKey val="0"/>
              <c:showVal val="0"/>
              <c:showCatName val="0"/>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1908-4BD3-A3D9-8045B23EA9DA}"/>
                </c:ext>
              </c:extLst>
            </c:dLbl>
            <c:spPr>
              <a:noFill/>
              <a:ln>
                <a:noFill/>
              </a:ln>
              <a:effectLst/>
            </c:spPr>
            <c:txPr>
              <a:bodyPr rot="0" spcFirstLastPara="1" vertOverflow="ellipsis" vert="horz" wrap="square" anchor="ctr" anchorCtr="1"/>
              <a:lstStyle/>
              <a:p>
                <a:pPr algn="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eparator> </c:separator>
            <c:showLeaderLines val="0"/>
            <c:extLst>
              <c:ext xmlns:c15="http://schemas.microsoft.com/office/drawing/2012/chart" uri="{CE6537A1-D6FC-4f65-9D91-7224C49458BB}">
                <c15:showDataLabelsRange val="1"/>
                <c15:showLeaderLines val="0"/>
              </c:ext>
            </c:extLst>
          </c:dLbls>
          <c:xVal>
            <c:numRef>
              <c:f>'Participant Count'!$F$61:$F$93</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xVal>
          <c:yVal>
            <c:numRef>
              <c:f>'Participant Count'!$E$61:$E$93</c:f>
              <c:numCache>
                <c:formatCode>General</c:formatCode>
                <c:ptCount val="33"/>
                <c:pt idx="0">
                  <c:v>33</c:v>
                </c:pt>
                <c:pt idx="1">
                  <c:v>32</c:v>
                </c:pt>
                <c:pt idx="2">
                  <c:v>31</c:v>
                </c:pt>
                <c:pt idx="3">
                  <c:v>30</c:v>
                </c:pt>
                <c:pt idx="4">
                  <c:v>29</c:v>
                </c:pt>
                <c:pt idx="5">
                  <c:v>28</c:v>
                </c:pt>
                <c:pt idx="6">
                  <c:v>27</c:v>
                </c:pt>
                <c:pt idx="7">
                  <c:v>26</c:v>
                </c:pt>
                <c:pt idx="8">
                  <c:v>25</c:v>
                </c:pt>
                <c:pt idx="9">
                  <c:v>24</c:v>
                </c:pt>
                <c:pt idx="10">
                  <c:v>23</c:v>
                </c:pt>
                <c:pt idx="11">
                  <c:v>22</c:v>
                </c:pt>
                <c:pt idx="12">
                  <c:v>21</c:v>
                </c:pt>
                <c:pt idx="13">
                  <c:v>20</c:v>
                </c:pt>
                <c:pt idx="14">
                  <c:v>19</c:v>
                </c:pt>
                <c:pt idx="15">
                  <c:v>18</c:v>
                </c:pt>
                <c:pt idx="16">
                  <c:v>17</c:v>
                </c:pt>
                <c:pt idx="17">
                  <c:v>16</c:v>
                </c:pt>
                <c:pt idx="18">
                  <c:v>15</c:v>
                </c:pt>
                <c:pt idx="19">
                  <c:v>14</c:v>
                </c:pt>
                <c:pt idx="20">
                  <c:v>13</c:v>
                </c:pt>
                <c:pt idx="21">
                  <c:v>12</c:v>
                </c:pt>
                <c:pt idx="22">
                  <c:v>11</c:v>
                </c:pt>
                <c:pt idx="23">
                  <c:v>10</c:v>
                </c:pt>
                <c:pt idx="24">
                  <c:v>9</c:v>
                </c:pt>
                <c:pt idx="25">
                  <c:v>8</c:v>
                </c:pt>
                <c:pt idx="26">
                  <c:v>7</c:v>
                </c:pt>
                <c:pt idx="27">
                  <c:v>6</c:v>
                </c:pt>
                <c:pt idx="28">
                  <c:v>5</c:v>
                </c:pt>
                <c:pt idx="29">
                  <c:v>4</c:v>
                </c:pt>
                <c:pt idx="30">
                  <c:v>3</c:v>
                </c:pt>
                <c:pt idx="31">
                  <c:v>2</c:v>
                </c:pt>
                <c:pt idx="32">
                  <c:v>1</c:v>
                </c:pt>
              </c:numCache>
            </c:numRef>
          </c:yVal>
          <c:smooth val="0"/>
          <c:extLst>
            <c:ext xmlns:c15="http://schemas.microsoft.com/office/drawing/2012/chart" uri="{02D57815-91ED-43cb-92C2-25804820EDAC}">
              <c15:datalabelsRange>
                <c15:f>'Participant Count'!$C$61:$C$93</c15:f>
                <c15:dlblRangeCache>
                  <c:ptCount val="33"/>
                  <c:pt idx="0">
                    <c:v>PW</c:v>
                  </c:pt>
                  <c:pt idx="1">
                    <c:v>MT</c:v>
                  </c:pt>
                  <c:pt idx="2">
                    <c:v>GU</c:v>
                  </c:pt>
                  <c:pt idx="3">
                    <c:v>WY</c:v>
                  </c:pt>
                  <c:pt idx="4">
                    <c:v>HI</c:v>
                  </c:pt>
                  <c:pt idx="5">
                    <c:v>VT</c:v>
                  </c:pt>
                  <c:pt idx="6">
                    <c:v>VI</c:v>
                  </c:pt>
                  <c:pt idx="7">
                    <c:v>NH</c:v>
                  </c:pt>
                  <c:pt idx="8">
                    <c:v>ND</c:v>
                  </c:pt>
                  <c:pt idx="9">
                    <c:v>AK</c:v>
                  </c:pt>
                  <c:pt idx="10">
                    <c:v>ME</c:v>
                  </c:pt>
                  <c:pt idx="11">
                    <c:v>RI</c:v>
                  </c:pt>
                  <c:pt idx="12">
                    <c:v>DE</c:v>
                  </c:pt>
                  <c:pt idx="13">
                    <c:v>ID</c:v>
                  </c:pt>
                  <c:pt idx="14">
                    <c:v>NE</c:v>
                  </c:pt>
                  <c:pt idx="15">
                    <c:v>DC</c:v>
                  </c:pt>
                  <c:pt idx="16">
                    <c:v>AR</c:v>
                  </c:pt>
                  <c:pt idx="17">
                    <c:v>MN</c:v>
                  </c:pt>
                  <c:pt idx="18">
                    <c:v>SD</c:v>
                  </c:pt>
                  <c:pt idx="19">
                    <c:v>WV</c:v>
                  </c:pt>
                  <c:pt idx="20">
                    <c:v>MA</c:v>
                  </c:pt>
                  <c:pt idx="21">
                    <c:v>NM</c:v>
                  </c:pt>
                  <c:pt idx="22">
                    <c:v>NV</c:v>
                  </c:pt>
                  <c:pt idx="23">
                    <c:v>CT</c:v>
                  </c:pt>
                  <c:pt idx="24">
                    <c:v>MD</c:v>
                  </c:pt>
                  <c:pt idx="25">
                    <c:v>WI</c:v>
                  </c:pt>
                  <c:pt idx="26">
                    <c:v>CO</c:v>
                  </c:pt>
                  <c:pt idx="27">
                    <c:v>NJ</c:v>
                  </c:pt>
                  <c:pt idx="28">
                    <c:v>VA</c:v>
                  </c:pt>
                  <c:pt idx="29">
                    <c:v>MO</c:v>
                  </c:pt>
                  <c:pt idx="30">
                    <c:v>KS</c:v>
                  </c:pt>
                  <c:pt idx="31">
                    <c:v>PR</c:v>
                  </c:pt>
                  <c:pt idx="32">
                    <c:v>AL</c:v>
                  </c:pt>
                </c15:dlblRangeCache>
              </c15:datalabelsRange>
            </c:ext>
            <c:ext xmlns:c16="http://schemas.microsoft.com/office/drawing/2014/chart" uri="{C3380CC4-5D6E-409C-BE32-E72D297353CC}">
              <c16:uniqueId val="{00000022-1908-4BD3-A3D9-8045B23EA9DA}"/>
            </c:ext>
          </c:extLst>
        </c:ser>
        <c:dLbls>
          <c:showLegendKey val="0"/>
          <c:showVal val="0"/>
          <c:showCatName val="0"/>
          <c:showSerName val="0"/>
          <c:showPercent val="0"/>
          <c:showBubbleSize val="0"/>
        </c:dLbls>
        <c:axId val="473635056"/>
        <c:axId val="473640632"/>
      </c:scatterChart>
      <c:valAx>
        <c:axId val="473635056"/>
        <c:scaling>
          <c:orientation val="minMax"/>
        </c:scaling>
        <c:delete val="0"/>
        <c:axPos val="b"/>
        <c:numFmt formatCode="_(* #,##0_);_(* \(#,##0\);_(* &quot;-&quot;??_);_(@_)"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473640632"/>
        <c:crosses val="autoZero"/>
        <c:crossBetween val="midCat"/>
      </c:valAx>
      <c:valAx>
        <c:axId val="473640632"/>
        <c:scaling>
          <c:orientation val="minMax"/>
          <c:max val="36"/>
          <c:min val="0"/>
        </c:scaling>
        <c:delete val="1"/>
        <c:axPos val="l"/>
        <c:numFmt formatCode="General" sourceLinked="1"/>
        <c:majorTickMark val="none"/>
        <c:minorTickMark val="none"/>
        <c:tickLblPos val="nextTo"/>
        <c:crossAx val="473635056"/>
        <c:crosses val="autoZero"/>
        <c:crossBetween val="midCat"/>
        <c:majorUnit val="5"/>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400" b="0" i="0" u="none" strike="noStrike" kern="1200" spc="0" baseline="0">
                <a:solidFill>
                  <a:schemeClr val="tx1"/>
                </a:solidFill>
                <a:latin typeface="Gotham"/>
                <a:ea typeface="+mn-ea"/>
                <a:cs typeface="+mn-cs"/>
              </a:defRPr>
            </a:pPr>
            <a:r>
              <a:rPr lang="en-US" sz="1000" b="1" dirty="0"/>
              <a:t>0 – 150K</a:t>
            </a:r>
          </a:p>
        </c:rich>
      </c:tx>
      <c:layout>
        <c:manualLayout>
          <c:xMode val="edge"/>
          <c:yMode val="edge"/>
          <c:x val="1.6595069621246272E-3"/>
          <c:y val="2.9788145303289056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3457633420822399"/>
          <c:y val="4.6610021486767749E-3"/>
          <c:w val="0.78809739169868609"/>
          <c:h val="0.9369261471913235"/>
        </c:manualLayout>
      </c:layout>
      <c:scatterChart>
        <c:scatterStyle val="lineMarker"/>
        <c:varyColors val="0"/>
        <c:ser>
          <c:idx val="0"/>
          <c:order val="0"/>
          <c:spPr>
            <a:ln w="19050" cap="rnd">
              <a:noFill/>
              <a:round/>
            </a:ln>
            <a:effectLst/>
          </c:spPr>
          <c:marker>
            <c:symbol val="circle"/>
            <c:size val="7"/>
            <c:spPr>
              <a:solidFill>
                <a:srgbClr val="153266"/>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rgbClr val="5A5A66"/>
                </a:solidFill>
                <a:round/>
              </a:ln>
              <a:effectLst/>
            </c:spPr>
          </c:errBars>
          <c:xVal>
            <c:numRef>
              <c:f>'Participant Count'!$D$94:$D$115</c:f>
              <c:numCache>
                <c:formatCode>_(* #,##0_);_(* \(#,##0\);_(* "-"??_);_(@_)</c:formatCode>
                <c:ptCount val="22"/>
                <c:pt idx="0">
                  <c:v>5421</c:v>
                </c:pt>
                <c:pt idx="1">
                  <c:v>5831</c:v>
                </c:pt>
                <c:pt idx="2">
                  <c:v>7292</c:v>
                </c:pt>
                <c:pt idx="3">
                  <c:v>7340</c:v>
                </c:pt>
                <c:pt idx="4">
                  <c:v>7442</c:v>
                </c:pt>
                <c:pt idx="5">
                  <c:v>9189</c:v>
                </c:pt>
                <c:pt idx="6">
                  <c:v>9713</c:v>
                </c:pt>
                <c:pt idx="7">
                  <c:v>10476</c:v>
                </c:pt>
                <c:pt idx="8">
                  <c:v>10805</c:v>
                </c:pt>
                <c:pt idx="9">
                  <c:v>10891</c:v>
                </c:pt>
                <c:pt idx="10">
                  <c:v>11130</c:v>
                </c:pt>
                <c:pt idx="11">
                  <c:v>11199</c:v>
                </c:pt>
                <c:pt idx="12">
                  <c:v>14622</c:v>
                </c:pt>
                <c:pt idx="13">
                  <c:v>18680</c:v>
                </c:pt>
                <c:pt idx="14">
                  <c:v>27390</c:v>
                </c:pt>
                <c:pt idx="15">
                  <c:v>29274</c:v>
                </c:pt>
                <c:pt idx="16">
                  <c:v>34034</c:v>
                </c:pt>
                <c:pt idx="17">
                  <c:v>42948</c:v>
                </c:pt>
                <c:pt idx="18">
                  <c:v>43381</c:v>
                </c:pt>
                <c:pt idx="19">
                  <c:v>56688</c:v>
                </c:pt>
                <c:pt idx="20">
                  <c:v>110506</c:v>
                </c:pt>
                <c:pt idx="21">
                  <c:v>140724</c:v>
                </c:pt>
              </c:numCache>
            </c:numRef>
          </c:xVal>
          <c:yVal>
            <c:numRef>
              <c:f>'Participant Count'!$E$94:$E$115</c:f>
              <c:numCache>
                <c:formatCode>General</c:formatCode>
                <c:ptCount val="22"/>
                <c:pt idx="0">
                  <c:v>22</c:v>
                </c:pt>
                <c:pt idx="1">
                  <c:v>21</c:v>
                </c:pt>
                <c:pt idx="2">
                  <c:v>20</c:v>
                </c:pt>
                <c:pt idx="3">
                  <c:v>19</c:v>
                </c:pt>
                <c:pt idx="4">
                  <c:v>18</c:v>
                </c:pt>
                <c:pt idx="5">
                  <c:v>17</c:v>
                </c:pt>
                <c:pt idx="6">
                  <c:v>16</c:v>
                </c:pt>
                <c:pt idx="7">
                  <c:v>15</c:v>
                </c:pt>
                <c:pt idx="8">
                  <c:v>14</c:v>
                </c:pt>
                <c:pt idx="9">
                  <c:v>13</c:v>
                </c:pt>
                <c:pt idx="10">
                  <c:v>12</c:v>
                </c:pt>
                <c:pt idx="11">
                  <c:v>11</c:v>
                </c:pt>
                <c:pt idx="12">
                  <c:v>10</c:v>
                </c:pt>
                <c:pt idx="13">
                  <c:v>9</c:v>
                </c:pt>
                <c:pt idx="14">
                  <c:v>8</c:v>
                </c:pt>
                <c:pt idx="15">
                  <c:v>7</c:v>
                </c:pt>
                <c:pt idx="16">
                  <c:v>6</c:v>
                </c:pt>
                <c:pt idx="17">
                  <c:v>5</c:v>
                </c:pt>
                <c:pt idx="18">
                  <c:v>4</c:v>
                </c:pt>
                <c:pt idx="19">
                  <c:v>3</c:v>
                </c:pt>
                <c:pt idx="20">
                  <c:v>2</c:v>
                </c:pt>
                <c:pt idx="21">
                  <c:v>1</c:v>
                </c:pt>
              </c:numCache>
            </c:numRef>
          </c:yVal>
          <c:smooth val="0"/>
          <c:extLst>
            <c:ext xmlns:c16="http://schemas.microsoft.com/office/drawing/2014/chart" uri="{C3380CC4-5D6E-409C-BE32-E72D297353CC}">
              <c16:uniqueId val="{00000000-4D33-43BF-AF99-E0034442C935}"/>
            </c:ext>
          </c:extLst>
        </c:ser>
        <c:ser>
          <c:idx val="1"/>
          <c:order val="1"/>
          <c:tx>
            <c:strRef>
              <c:f>'Participant Count'!$F$60</c:f>
              <c:strCache>
                <c:ptCount val="1"/>
              </c:strCache>
            </c:strRef>
          </c:tx>
          <c:spPr>
            <a:ln w="9525" cap="rnd">
              <a:solidFill>
                <a:srgbClr val="323332"/>
              </a:solidFill>
              <a:round/>
            </a:ln>
            <a:effectLst/>
          </c:spPr>
          <c:marker>
            <c:symbol val="none"/>
          </c:marker>
          <c:dLbls>
            <c:dLbl>
              <c:idx val="0"/>
              <c:tx>
                <c:rich>
                  <a:bodyPr/>
                  <a:lstStyle/>
                  <a:p>
                    <a:fld id="{F50BDE07-E74F-48C2-9625-18019397FA7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D33-43BF-AF99-E0034442C935}"/>
                </c:ext>
              </c:extLst>
            </c:dLbl>
            <c:dLbl>
              <c:idx val="1"/>
              <c:tx>
                <c:rich>
                  <a:bodyPr/>
                  <a:lstStyle/>
                  <a:p>
                    <a:fld id="{7251E5BA-D0A2-4860-8B88-F191E539272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D33-43BF-AF99-E0034442C935}"/>
                </c:ext>
              </c:extLst>
            </c:dLbl>
            <c:dLbl>
              <c:idx val="2"/>
              <c:tx>
                <c:rich>
                  <a:bodyPr/>
                  <a:lstStyle/>
                  <a:p>
                    <a:fld id="{69093B40-07AE-4D4C-BC8E-4F9E9918E9F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D33-43BF-AF99-E0034442C935}"/>
                </c:ext>
              </c:extLst>
            </c:dLbl>
            <c:dLbl>
              <c:idx val="3"/>
              <c:tx>
                <c:rich>
                  <a:bodyPr/>
                  <a:lstStyle/>
                  <a:p>
                    <a:fld id="{EA1DFB71-540E-4777-AEF7-DC4FE231A13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D33-43BF-AF99-E0034442C935}"/>
                </c:ext>
              </c:extLst>
            </c:dLbl>
            <c:dLbl>
              <c:idx val="4"/>
              <c:tx>
                <c:rich>
                  <a:bodyPr/>
                  <a:lstStyle/>
                  <a:p>
                    <a:fld id="{45E2BEEC-4DBD-4154-BB60-84F4403D261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D33-43BF-AF99-E0034442C935}"/>
                </c:ext>
              </c:extLst>
            </c:dLbl>
            <c:dLbl>
              <c:idx val="5"/>
              <c:tx>
                <c:rich>
                  <a:bodyPr/>
                  <a:lstStyle/>
                  <a:p>
                    <a:fld id="{7F3509BA-FE48-4E92-A833-764BE0B4F81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D33-43BF-AF99-E0034442C935}"/>
                </c:ext>
              </c:extLst>
            </c:dLbl>
            <c:dLbl>
              <c:idx val="6"/>
              <c:tx>
                <c:rich>
                  <a:bodyPr/>
                  <a:lstStyle/>
                  <a:p>
                    <a:fld id="{D39CC17A-7484-4DFD-9E7C-8FC175F1E3B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D33-43BF-AF99-E0034442C935}"/>
                </c:ext>
              </c:extLst>
            </c:dLbl>
            <c:dLbl>
              <c:idx val="7"/>
              <c:tx>
                <c:rich>
                  <a:bodyPr/>
                  <a:lstStyle/>
                  <a:p>
                    <a:fld id="{F31F0970-C648-4860-A755-8563A3B228E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D33-43BF-AF99-E0034442C935}"/>
                </c:ext>
              </c:extLst>
            </c:dLbl>
            <c:dLbl>
              <c:idx val="8"/>
              <c:tx>
                <c:rich>
                  <a:bodyPr/>
                  <a:lstStyle/>
                  <a:p>
                    <a:fld id="{F4CA1AC8-88A6-4708-A672-63804C363A6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D33-43BF-AF99-E0034442C935}"/>
                </c:ext>
              </c:extLst>
            </c:dLbl>
            <c:dLbl>
              <c:idx val="9"/>
              <c:tx>
                <c:rich>
                  <a:bodyPr/>
                  <a:lstStyle/>
                  <a:p>
                    <a:fld id="{68E5CA2D-B7C9-4338-BAFA-FAC36255656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D33-43BF-AF99-E0034442C935}"/>
                </c:ext>
              </c:extLst>
            </c:dLbl>
            <c:dLbl>
              <c:idx val="10"/>
              <c:tx>
                <c:rich>
                  <a:bodyPr/>
                  <a:lstStyle/>
                  <a:p>
                    <a:fld id="{D9C7406A-C6D9-4275-99A7-3A2FCC15C131}"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D33-43BF-AF99-E0034442C935}"/>
                </c:ext>
              </c:extLst>
            </c:dLbl>
            <c:dLbl>
              <c:idx val="11"/>
              <c:tx>
                <c:rich>
                  <a:bodyPr/>
                  <a:lstStyle/>
                  <a:p>
                    <a:fld id="{AE72609B-464B-4534-8877-832F458D1C8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D33-43BF-AF99-E0034442C935}"/>
                </c:ext>
              </c:extLst>
            </c:dLbl>
            <c:dLbl>
              <c:idx val="12"/>
              <c:tx>
                <c:rich>
                  <a:bodyPr/>
                  <a:lstStyle/>
                  <a:p>
                    <a:fld id="{58DF084C-C6E6-4162-B363-373C0009D46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D33-43BF-AF99-E0034442C935}"/>
                </c:ext>
              </c:extLst>
            </c:dLbl>
            <c:dLbl>
              <c:idx val="13"/>
              <c:tx>
                <c:rich>
                  <a:bodyPr/>
                  <a:lstStyle/>
                  <a:p>
                    <a:fld id="{4DDDB8F4-7196-4F14-A44C-366D4012E52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D33-43BF-AF99-E0034442C935}"/>
                </c:ext>
              </c:extLst>
            </c:dLbl>
            <c:dLbl>
              <c:idx val="14"/>
              <c:tx>
                <c:rich>
                  <a:bodyPr/>
                  <a:lstStyle/>
                  <a:p>
                    <a:fld id="{2FA45C5D-66FA-4DC0-9FA2-C312C51807D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D33-43BF-AF99-E0034442C935}"/>
                </c:ext>
              </c:extLst>
            </c:dLbl>
            <c:dLbl>
              <c:idx val="15"/>
              <c:tx>
                <c:rich>
                  <a:bodyPr/>
                  <a:lstStyle/>
                  <a:p>
                    <a:fld id="{3B992E7D-96D6-4A80-9357-8E1248BA696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D33-43BF-AF99-E0034442C935}"/>
                </c:ext>
              </c:extLst>
            </c:dLbl>
            <c:dLbl>
              <c:idx val="16"/>
              <c:tx>
                <c:rich>
                  <a:bodyPr/>
                  <a:lstStyle/>
                  <a:p>
                    <a:fld id="{A4471D4D-1BE9-40C1-97D3-CDFA4263721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D33-43BF-AF99-E0034442C935}"/>
                </c:ext>
              </c:extLst>
            </c:dLbl>
            <c:dLbl>
              <c:idx val="17"/>
              <c:tx>
                <c:rich>
                  <a:bodyPr/>
                  <a:lstStyle/>
                  <a:p>
                    <a:fld id="{E4B5B490-5816-4160-9E9A-A9D64B9E973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D33-43BF-AF99-E0034442C935}"/>
                </c:ext>
              </c:extLst>
            </c:dLbl>
            <c:dLbl>
              <c:idx val="18"/>
              <c:tx>
                <c:rich>
                  <a:bodyPr/>
                  <a:lstStyle/>
                  <a:p>
                    <a:fld id="{76E11C53-C117-4DD0-AE57-147C1B1D604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4D33-43BF-AF99-E0034442C935}"/>
                </c:ext>
              </c:extLst>
            </c:dLbl>
            <c:dLbl>
              <c:idx val="19"/>
              <c:tx>
                <c:rich>
                  <a:bodyPr/>
                  <a:lstStyle/>
                  <a:p>
                    <a:fld id="{73FB22D3-3342-436E-A8A1-8180330E2F0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D33-43BF-AF99-E0034442C935}"/>
                </c:ext>
              </c:extLst>
            </c:dLbl>
            <c:dLbl>
              <c:idx val="20"/>
              <c:tx>
                <c:rich>
                  <a:bodyPr/>
                  <a:lstStyle/>
                  <a:p>
                    <a:fld id="{0DE36F73-E79F-4094-85FA-2867EF96199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4D33-43BF-AF99-E0034442C935}"/>
                </c:ext>
              </c:extLst>
            </c:dLbl>
            <c:dLbl>
              <c:idx val="21"/>
              <c:tx>
                <c:rich>
                  <a:bodyPr/>
                  <a:lstStyle/>
                  <a:p>
                    <a:fld id="{45B80A85-F54B-440F-B5B1-D4678F761BD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D33-43BF-AF99-E0034442C93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'Participant Count'!$F$94:$F$115</c:f>
              <c:numCache>
                <c:formatCode>General</c:formatCode>
                <c:ptCount val="2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numCache>
            </c:numRef>
          </c:xVal>
          <c:yVal>
            <c:numRef>
              <c:f>'Participant Count'!$E$94:$E$115</c:f>
              <c:numCache>
                <c:formatCode>General</c:formatCode>
                <c:ptCount val="22"/>
                <c:pt idx="0">
                  <c:v>22</c:v>
                </c:pt>
                <c:pt idx="1">
                  <c:v>21</c:v>
                </c:pt>
                <c:pt idx="2">
                  <c:v>20</c:v>
                </c:pt>
                <c:pt idx="3">
                  <c:v>19</c:v>
                </c:pt>
                <c:pt idx="4">
                  <c:v>18</c:v>
                </c:pt>
                <c:pt idx="5">
                  <c:v>17</c:v>
                </c:pt>
                <c:pt idx="6">
                  <c:v>16</c:v>
                </c:pt>
                <c:pt idx="7">
                  <c:v>15</c:v>
                </c:pt>
                <c:pt idx="8">
                  <c:v>14</c:v>
                </c:pt>
                <c:pt idx="9">
                  <c:v>13</c:v>
                </c:pt>
                <c:pt idx="10">
                  <c:v>12</c:v>
                </c:pt>
                <c:pt idx="11">
                  <c:v>11</c:v>
                </c:pt>
                <c:pt idx="12">
                  <c:v>10</c:v>
                </c:pt>
                <c:pt idx="13">
                  <c:v>9</c:v>
                </c:pt>
                <c:pt idx="14">
                  <c:v>8</c:v>
                </c:pt>
                <c:pt idx="15">
                  <c:v>7</c:v>
                </c:pt>
                <c:pt idx="16">
                  <c:v>6</c:v>
                </c:pt>
                <c:pt idx="17">
                  <c:v>5</c:v>
                </c:pt>
                <c:pt idx="18">
                  <c:v>4</c:v>
                </c:pt>
                <c:pt idx="19">
                  <c:v>3</c:v>
                </c:pt>
                <c:pt idx="20">
                  <c:v>2</c:v>
                </c:pt>
                <c:pt idx="21">
                  <c:v>1</c:v>
                </c:pt>
              </c:numCache>
            </c:numRef>
          </c:yVal>
          <c:smooth val="0"/>
          <c:extLst>
            <c:ext xmlns:c15="http://schemas.microsoft.com/office/drawing/2012/chart" uri="{02D57815-91ED-43cb-92C2-25804820EDAC}">
              <c15:datalabelsRange>
                <c15:f>'Participant Count'!$C$94:$C$115</c15:f>
                <c15:dlblRangeCache>
                  <c:ptCount val="22"/>
                  <c:pt idx="0">
                    <c:v>SC</c:v>
                  </c:pt>
                  <c:pt idx="1">
                    <c:v>LA</c:v>
                  </c:pt>
                  <c:pt idx="2">
                    <c:v>MS</c:v>
                  </c:pt>
                  <c:pt idx="3">
                    <c:v>TN</c:v>
                  </c:pt>
                  <c:pt idx="4">
                    <c:v>NC</c:v>
                  </c:pt>
                  <c:pt idx="5">
                    <c:v>PA</c:v>
                  </c:pt>
                  <c:pt idx="6">
                    <c:v>IL</c:v>
                  </c:pt>
                  <c:pt idx="7">
                    <c:v>OK</c:v>
                  </c:pt>
                  <c:pt idx="8">
                    <c:v>GA</c:v>
                  </c:pt>
                  <c:pt idx="9">
                    <c:v>IN</c:v>
                  </c:pt>
                  <c:pt idx="10">
                    <c:v>OH</c:v>
                  </c:pt>
                  <c:pt idx="11">
                    <c:v>AZ</c:v>
                  </c:pt>
                  <c:pt idx="12">
                    <c:v>MI</c:v>
                  </c:pt>
                  <c:pt idx="13">
                    <c:v>TX</c:v>
                  </c:pt>
                  <c:pt idx="14">
                    <c:v>WA</c:v>
                  </c:pt>
                  <c:pt idx="15">
                    <c:v>FL</c:v>
                  </c:pt>
                  <c:pt idx="16">
                    <c:v>UT</c:v>
                  </c:pt>
                  <c:pt idx="17">
                    <c:v>IA</c:v>
                  </c:pt>
                  <c:pt idx="18">
                    <c:v>KY</c:v>
                  </c:pt>
                  <c:pt idx="19">
                    <c:v>CA</c:v>
                  </c:pt>
                  <c:pt idx="20">
                    <c:v>OR</c:v>
                  </c:pt>
                  <c:pt idx="21">
                    <c:v>NY</c:v>
                  </c:pt>
                </c15:dlblRangeCache>
              </c15:datalabelsRange>
            </c:ext>
            <c:ext xmlns:c16="http://schemas.microsoft.com/office/drawing/2014/chart" uri="{C3380CC4-5D6E-409C-BE32-E72D297353CC}">
              <c16:uniqueId val="{00000017-4D33-43BF-AF99-E0034442C935}"/>
            </c:ext>
          </c:extLst>
        </c:ser>
        <c:dLbls>
          <c:showLegendKey val="0"/>
          <c:showVal val="0"/>
          <c:showCatName val="0"/>
          <c:showSerName val="0"/>
          <c:showPercent val="0"/>
          <c:showBubbleSize val="0"/>
        </c:dLbls>
        <c:axId val="474421264"/>
        <c:axId val="474422576"/>
      </c:scatterChart>
      <c:valAx>
        <c:axId val="474421264"/>
        <c:scaling>
          <c:orientation val="minMax"/>
        </c:scaling>
        <c:delete val="0"/>
        <c:axPos val="b"/>
        <c:numFmt formatCode="_(* #,##0_);_(* \(#,##0\);_(* &quot;-&quot;??_);_(@_)" sourceLinked="1"/>
        <c:majorTickMark val="in"/>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474422576"/>
        <c:crosses val="autoZero"/>
        <c:crossBetween val="midCat"/>
      </c:valAx>
      <c:valAx>
        <c:axId val="474422576"/>
        <c:scaling>
          <c:orientation val="minMax"/>
          <c:max val="24"/>
          <c:min val="0"/>
        </c:scaling>
        <c:delete val="1"/>
        <c:axPos val="l"/>
        <c:numFmt formatCode="General" sourceLinked="1"/>
        <c:majorTickMark val="none"/>
        <c:minorTickMark val="none"/>
        <c:tickLblPos val="nextTo"/>
        <c:crossAx val="474421264"/>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latin typeface="Gotham"/>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r>
              <a:rPr lang="en-US" sz="1000" b="1" dirty="0"/>
              <a:t>0 – 3K</a:t>
            </a:r>
          </a:p>
        </c:rich>
      </c:tx>
      <c:layout>
        <c:manualLayout>
          <c:xMode val="edge"/>
          <c:yMode val="edge"/>
          <c:x val="4.3814880833878623E-4"/>
          <c:y val="0"/>
        </c:manualLayout>
      </c:layout>
      <c:overlay val="0"/>
      <c:spPr>
        <a:noFill/>
        <a:ln>
          <a:noFill/>
        </a:ln>
        <a:effectLst/>
      </c:spPr>
      <c:txPr>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2346522309711286"/>
          <c:y val="1.6260648965646034E-2"/>
          <c:w val="0.81187510936132978"/>
          <c:h val="0.87633995622246708"/>
        </c:manualLayout>
      </c:layout>
      <c:scatterChart>
        <c:scatterStyle val="lineMarker"/>
        <c:varyColors val="0"/>
        <c:ser>
          <c:idx val="0"/>
          <c:order val="0"/>
          <c:spPr>
            <a:ln w="19050" cap="rnd">
              <a:noFill/>
              <a:round/>
            </a:ln>
            <a:effectLst/>
          </c:spPr>
          <c:marker>
            <c:symbol val="circle"/>
            <c:size val="7"/>
            <c:spPr>
              <a:solidFill>
                <a:srgbClr val="1C4489"/>
              </a:solidFill>
              <a:ln w="9525">
                <a:noFill/>
              </a:ln>
              <a:effectLst/>
            </c:spPr>
          </c:marker>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rgbClr val="5A5A66"/>
                </a:solidFill>
                <a:round/>
              </a:ln>
              <a:effectLst/>
            </c:spPr>
          </c:errBars>
          <c:xVal>
            <c:numRef>
              <c:f>'Participant Count'!$D$124:$D$159</c:f>
              <c:numCache>
                <c:formatCode>_(* #,##0_);_(* \(#,##0\);_(* "-"??_);_(@_)</c:formatCode>
                <c:ptCount val="36"/>
                <c:pt idx="0">
                  <c:v>6</c:v>
                </c:pt>
                <c:pt idx="1">
                  <c:v>13</c:v>
                </c:pt>
                <c:pt idx="2">
                  <c:v>48</c:v>
                </c:pt>
                <c:pt idx="3">
                  <c:v>50</c:v>
                </c:pt>
                <c:pt idx="4">
                  <c:v>73</c:v>
                </c:pt>
                <c:pt idx="5">
                  <c:v>92</c:v>
                </c:pt>
                <c:pt idx="6">
                  <c:v>152</c:v>
                </c:pt>
                <c:pt idx="7">
                  <c:v>286</c:v>
                </c:pt>
                <c:pt idx="8">
                  <c:v>349</c:v>
                </c:pt>
                <c:pt idx="9">
                  <c:v>362</c:v>
                </c:pt>
                <c:pt idx="10">
                  <c:v>368</c:v>
                </c:pt>
                <c:pt idx="11">
                  <c:v>392</c:v>
                </c:pt>
                <c:pt idx="12">
                  <c:v>406</c:v>
                </c:pt>
                <c:pt idx="13">
                  <c:v>410</c:v>
                </c:pt>
                <c:pt idx="14">
                  <c:v>420</c:v>
                </c:pt>
                <c:pt idx="15">
                  <c:v>420</c:v>
                </c:pt>
                <c:pt idx="16">
                  <c:v>435</c:v>
                </c:pt>
                <c:pt idx="17">
                  <c:v>463</c:v>
                </c:pt>
                <c:pt idx="18">
                  <c:v>482</c:v>
                </c:pt>
                <c:pt idx="19">
                  <c:v>498</c:v>
                </c:pt>
                <c:pt idx="20">
                  <c:v>523</c:v>
                </c:pt>
                <c:pt idx="21">
                  <c:v>536</c:v>
                </c:pt>
                <c:pt idx="22">
                  <c:v>566</c:v>
                </c:pt>
                <c:pt idx="23">
                  <c:v>629</c:v>
                </c:pt>
                <c:pt idx="24">
                  <c:v>875</c:v>
                </c:pt>
                <c:pt idx="25">
                  <c:v>1073</c:v>
                </c:pt>
                <c:pt idx="26">
                  <c:v>1303</c:v>
                </c:pt>
                <c:pt idx="27">
                  <c:v>1306</c:v>
                </c:pt>
                <c:pt idx="28">
                  <c:v>1431</c:v>
                </c:pt>
                <c:pt idx="29">
                  <c:v>1471</c:v>
                </c:pt>
                <c:pt idx="30">
                  <c:v>1643</c:v>
                </c:pt>
                <c:pt idx="31">
                  <c:v>1695</c:v>
                </c:pt>
                <c:pt idx="32">
                  <c:v>2154</c:v>
                </c:pt>
                <c:pt idx="33">
                  <c:v>2178</c:v>
                </c:pt>
                <c:pt idx="34">
                  <c:v>2217</c:v>
                </c:pt>
                <c:pt idx="35">
                  <c:v>2474</c:v>
                </c:pt>
              </c:numCache>
            </c:numRef>
          </c:xVal>
          <c:yVal>
            <c:numRef>
              <c:f>'Participant Count'!$E$124:$E$159</c:f>
              <c:numCache>
                <c:formatCode>General</c:formatCode>
                <c:ptCount val="36"/>
                <c:pt idx="0">
                  <c:v>36</c:v>
                </c:pt>
                <c:pt idx="1">
                  <c:v>35</c:v>
                </c:pt>
                <c:pt idx="2">
                  <c:v>34</c:v>
                </c:pt>
                <c:pt idx="3">
                  <c:v>33</c:v>
                </c:pt>
                <c:pt idx="4">
                  <c:v>32</c:v>
                </c:pt>
                <c:pt idx="5">
                  <c:v>31</c:v>
                </c:pt>
                <c:pt idx="6">
                  <c:v>30</c:v>
                </c:pt>
                <c:pt idx="7">
                  <c:v>29</c:v>
                </c:pt>
                <c:pt idx="8">
                  <c:v>28</c:v>
                </c:pt>
                <c:pt idx="9">
                  <c:v>27</c:v>
                </c:pt>
                <c:pt idx="10">
                  <c:v>26</c:v>
                </c:pt>
                <c:pt idx="11">
                  <c:v>25</c:v>
                </c:pt>
                <c:pt idx="12">
                  <c:v>24</c:v>
                </c:pt>
                <c:pt idx="13">
                  <c:v>23</c:v>
                </c:pt>
                <c:pt idx="14">
                  <c:v>22</c:v>
                </c:pt>
                <c:pt idx="15">
                  <c:v>21</c:v>
                </c:pt>
                <c:pt idx="16">
                  <c:v>20</c:v>
                </c:pt>
                <c:pt idx="17">
                  <c:v>19</c:v>
                </c:pt>
                <c:pt idx="18">
                  <c:v>18</c:v>
                </c:pt>
                <c:pt idx="19">
                  <c:v>17</c:v>
                </c:pt>
                <c:pt idx="20">
                  <c:v>16</c:v>
                </c:pt>
                <c:pt idx="21">
                  <c:v>15</c:v>
                </c:pt>
                <c:pt idx="22">
                  <c:v>14</c:v>
                </c:pt>
                <c:pt idx="23">
                  <c:v>13</c:v>
                </c:pt>
                <c:pt idx="24">
                  <c:v>12</c:v>
                </c:pt>
                <c:pt idx="25">
                  <c:v>11</c:v>
                </c:pt>
                <c:pt idx="26">
                  <c:v>10</c:v>
                </c:pt>
                <c:pt idx="27">
                  <c:v>9</c:v>
                </c:pt>
                <c:pt idx="28">
                  <c:v>8</c:v>
                </c:pt>
                <c:pt idx="29">
                  <c:v>7</c:v>
                </c:pt>
                <c:pt idx="30">
                  <c:v>6</c:v>
                </c:pt>
                <c:pt idx="31">
                  <c:v>5</c:v>
                </c:pt>
                <c:pt idx="32">
                  <c:v>4</c:v>
                </c:pt>
                <c:pt idx="33">
                  <c:v>3</c:v>
                </c:pt>
                <c:pt idx="34">
                  <c:v>2</c:v>
                </c:pt>
                <c:pt idx="35">
                  <c:v>1</c:v>
                </c:pt>
              </c:numCache>
            </c:numRef>
          </c:yVal>
          <c:smooth val="0"/>
          <c:extLst>
            <c:ext xmlns:c16="http://schemas.microsoft.com/office/drawing/2014/chart" uri="{C3380CC4-5D6E-409C-BE32-E72D297353CC}">
              <c16:uniqueId val="{00000000-4B41-44E9-AEF1-DC85E8616B5D}"/>
            </c:ext>
          </c:extLst>
        </c:ser>
        <c:ser>
          <c:idx val="1"/>
          <c:order val="1"/>
          <c:tx>
            <c:strRef>
              <c:f>'Participant Count'!$F$123</c:f>
              <c:strCache>
                <c:ptCount val="1"/>
              </c:strCache>
            </c:strRef>
          </c:tx>
          <c:spPr>
            <a:ln w="9525" cap="rnd">
              <a:solidFill>
                <a:srgbClr val="323332"/>
              </a:solidFill>
              <a:round/>
            </a:ln>
            <a:effectLst/>
          </c:spPr>
          <c:marker>
            <c:symbol val="circle"/>
            <c:size val="5"/>
            <c:spPr>
              <a:noFill/>
              <a:ln w="9525">
                <a:noFill/>
              </a:ln>
              <a:effectLst/>
            </c:spPr>
          </c:marker>
          <c:dLbls>
            <c:dLbl>
              <c:idx val="0"/>
              <c:tx>
                <c:rich>
                  <a:bodyPr/>
                  <a:lstStyle/>
                  <a:p>
                    <a:fld id="{D86FBC41-7850-4C02-9ABB-06A76FBC2C0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B41-44E9-AEF1-DC85E8616B5D}"/>
                </c:ext>
              </c:extLst>
            </c:dLbl>
            <c:dLbl>
              <c:idx val="1"/>
              <c:tx>
                <c:rich>
                  <a:bodyPr/>
                  <a:lstStyle/>
                  <a:p>
                    <a:fld id="{53C753E5-CB03-4116-B12F-1968B94158A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B41-44E9-AEF1-DC85E8616B5D}"/>
                </c:ext>
              </c:extLst>
            </c:dLbl>
            <c:dLbl>
              <c:idx val="2"/>
              <c:tx>
                <c:rich>
                  <a:bodyPr/>
                  <a:lstStyle/>
                  <a:p>
                    <a:fld id="{E701B250-B617-436A-B851-9C5A784B55A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B41-44E9-AEF1-DC85E8616B5D}"/>
                </c:ext>
              </c:extLst>
            </c:dLbl>
            <c:dLbl>
              <c:idx val="3"/>
              <c:tx>
                <c:rich>
                  <a:bodyPr/>
                  <a:lstStyle/>
                  <a:p>
                    <a:fld id="{FB981E4E-E1A9-4275-AC94-70FA0C73D92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B41-44E9-AEF1-DC85E8616B5D}"/>
                </c:ext>
              </c:extLst>
            </c:dLbl>
            <c:dLbl>
              <c:idx val="4"/>
              <c:tx>
                <c:rich>
                  <a:bodyPr/>
                  <a:lstStyle/>
                  <a:p>
                    <a:fld id="{BA8C41D2-7FF6-4472-9FA5-0C4296581C6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B41-44E9-AEF1-DC85E8616B5D}"/>
                </c:ext>
              </c:extLst>
            </c:dLbl>
            <c:dLbl>
              <c:idx val="5"/>
              <c:tx>
                <c:rich>
                  <a:bodyPr/>
                  <a:lstStyle/>
                  <a:p>
                    <a:fld id="{ED456DF0-E420-440F-9845-4F8CD04E366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B41-44E9-AEF1-DC85E8616B5D}"/>
                </c:ext>
              </c:extLst>
            </c:dLbl>
            <c:dLbl>
              <c:idx val="6"/>
              <c:tx>
                <c:rich>
                  <a:bodyPr/>
                  <a:lstStyle/>
                  <a:p>
                    <a:fld id="{7C262510-DA31-4F0B-A64F-EC2C2CE3A8F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B41-44E9-AEF1-DC85E8616B5D}"/>
                </c:ext>
              </c:extLst>
            </c:dLbl>
            <c:dLbl>
              <c:idx val="7"/>
              <c:tx>
                <c:rich>
                  <a:bodyPr/>
                  <a:lstStyle/>
                  <a:p>
                    <a:fld id="{F1528FEF-027C-4FA1-9ED8-C0F8A10B426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B41-44E9-AEF1-DC85E8616B5D}"/>
                </c:ext>
              </c:extLst>
            </c:dLbl>
            <c:dLbl>
              <c:idx val="8"/>
              <c:tx>
                <c:rich>
                  <a:bodyPr/>
                  <a:lstStyle/>
                  <a:p>
                    <a:fld id="{B57AB5CA-E088-472F-9D2C-F733A413A68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B41-44E9-AEF1-DC85E8616B5D}"/>
                </c:ext>
              </c:extLst>
            </c:dLbl>
            <c:dLbl>
              <c:idx val="9"/>
              <c:tx>
                <c:rich>
                  <a:bodyPr/>
                  <a:lstStyle/>
                  <a:p>
                    <a:fld id="{FF66F8D5-A8AB-4945-9270-60BF24F2B44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B41-44E9-AEF1-DC85E8616B5D}"/>
                </c:ext>
              </c:extLst>
            </c:dLbl>
            <c:dLbl>
              <c:idx val="10"/>
              <c:tx>
                <c:rich>
                  <a:bodyPr/>
                  <a:lstStyle/>
                  <a:p>
                    <a:fld id="{4BBBBE08-85DD-45A1-ACB0-5511AB8EB48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B41-44E9-AEF1-DC85E8616B5D}"/>
                </c:ext>
              </c:extLst>
            </c:dLbl>
            <c:dLbl>
              <c:idx val="11"/>
              <c:tx>
                <c:rich>
                  <a:bodyPr/>
                  <a:lstStyle/>
                  <a:p>
                    <a:fld id="{3C3E72C9-B19E-438B-AB7A-E4C5094F043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B41-44E9-AEF1-DC85E8616B5D}"/>
                </c:ext>
              </c:extLst>
            </c:dLbl>
            <c:dLbl>
              <c:idx val="12"/>
              <c:tx>
                <c:rich>
                  <a:bodyPr/>
                  <a:lstStyle/>
                  <a:p>
                    <a:fld id="{2447675E-98DA-4400-9E7A-63C536985F3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B41-44E9-AEF1-DC85E8616B5D}"/>
                </c:ext>
              </c:extLst>
            </c:dLbl>
            <c:dLbl>
              <c:idx val="13"/>
              <c:tx>
                <c:rich>
                  <a:bodyPr/>
                  <a:lstStyle/>
                  <a:p>
                    <a:fld id="{38063CF0-81F1-4B9A-B7B2-A9E1A0798B5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B41-44E9-AEF1-DC85E8616B5D}"/>
                </c:ext>
              </c:extLst>
            </c:dLbl>
            <c:dLbl>
              <c:idx val="14"/>
              <c:tx>
                <c:rich>
                  <a:bodyPr/>
                  <a:lstStyle/>
                  <a:p>
                    <a:fld id="{F28890FB-C9E7-4F2A-8873-3DC87808A22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B41-44E9-AEF1-DC85E8616B5D}"/>
                </c:ext>
              </c:extLst>
            </c:dLbl>
            <c:dLbl>
              <c:idx val="15"/>
              <c:tx>
                <c:rich>
                  <a:bodyPr/>
                  <a:lstStyle/>
                  <a:p>
                    <a:fld id="{3D26E153-35B1-4DA5-B311-CE0A58A637B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B41-44E9-AEF1-DC85E8616B5D}"/>
                </c:ext>
              </c:extLst>
            </c:dLbl>
            <c:dLbl>
              <c:idx val="16"/>
              <c:tx>
                <c:rich>
                  <a:bodyPr/>
                  <a:lstStyle/>
                  <a:p>
                    <a:fld id="{FDB2CA86-56E2-43DA-A5DB-4C9C948D91E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B41-44E9-AEF1-DC85E8616B5D}"/>
                </c:ext>
              </c:extLst>
            </c:dLbl>
            <c:dLbl>
              <c:idx val="17"/>
              <c:tx>
                <c:rich>
                  <a:bodyPr/>
                  <a:lstStyle/>
                  <a:p>
                    <a:fld id="{B3F47074-AD64-4938-9C14-DCA5010DEB3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B41-44E9-AEF1-DC85E8616B5D}"/>
                </c:ext>
              </c:extLst>
            </c:dLbl>
            <c:dLbl>
              <c:idx val="18"/>
              <c:tx>
                <c:rich>
                  <a:bodyPr/>
                  <a:lstStyle/>
                  <a:p>
                    <a:fld id="{3A4BA30D-376B-4BAD-ACE6-2487F81B976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4B41-44E9-AEF1-DC85E8616B5D}"/>
                </c:ext>
              </c:extLst>
            </c:dLbl>
            <c:dLbl>
              <c:idx val="19"/>
              <c:tx>
                <c:rich>
                  <a:bodyPr/>
                  <a:lstStyle/>
                  <a:p>
                    <a:fld id="{DEED5AF3-F29A-4662-99E6-F443B8EE750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B41-44E9-AEF1-DC85E8616B5D}"/>
                </c:ext>
              </c:extLst>
            </c:dLbl>
            <c:dLbl>
              <c:idx val="20"/>
              <c:tx>
                <c:rich>
                  <a:bodyPr/>
                  <a:lstStyle/>
                  <a:p>
                    <a:fld id="{394B2A9B-CD0F-4169-A3E3-F6931B89B9D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4B41-44E9-AEF1-DC85E8616B5D}"/>
                </c:ext>
              </c:extLst>
            </c:dLbl>
            <c:dLbl>
              <c:idx val="21"/>
              <c:tx>
                <c:rich>
                  <a:bodyPr/>
                  <a:lstStyle/>
                  <a:p>
                    <a:fld id="{C19F7A52-D62A-4C86-9632-B7C1C8DAE77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B41-44E9-AEF1-DC85E8616B5D}"/>
                </c:ext>
              </c:extLst>
            </c:dLbl>
            <c:dLbl>
              <c:idx val="22"/>
              <c:tx>
                <c:rich>
                  <a:bodyPr/>
                  <a:lstStyle/>
                  <a:p>
                    <a:fld id="{3C489FB2-F2DD-487F-BC63-788DCCE4052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4B41-44E9-AEF1-DC85E8616B5D}"/>
                </c:ext>
              </c:extLst>
            </c:dLbl>
            <c:dLbl>
              <c:idx val="23"/>
              <c:tx>
                <c:rich>
                  <a:bodyPr/>
                  <a:lstStyle/>
                  <a:p>
                    <a:fld id="{18E45526-6EE5-497E-B846-ED212B48299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B41-44E9-AEF1-DC85E8616B5D}"/>
                </c:ext>
              </c:extLst>
            </c:dLbl>
            <c:dLbl>
              <c:idx val="24"/>
              <c:tx>
                <c:rich>
                  <a:bodyPr/>
                  <a:lstStyle/>
                  <a:p>
                    <a:fld id="{405CC055-D417-4291-B664-3FDDEB345151}"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B41-44E9-AEF1-DC85E8616B5D}"/>
                </c:ext>
              </c:extLst>
            </c:dLbl>
            <c:dLbl>
              <c:idx val="25"/>
              <c:tx>
                <c:rich>
                  <a:bodyPr/>
                  <a:lstStyle/>
                  <a:p>
                    <a:fld id="{D2974344-8B15-47C1-AAAC-9D9084EDD4D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4B41-44E9-AEF1-DC85E8616B5D}"/>
                </c:ext>
              </c:extLst>
            </c:dLbl>
            <c:dLbl>
              <c:idx val="26"/>
              <c:tx>
                <c:rich>
                  <a:bodyPr/>
                  <a:lstStyle/>
                  <a:p>
                    <a:fld id="{3977ECE2-6433-4B64-834F-D8348C440E6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4B41-44E9-AEF1-DC85E8616B5D}"/>
                </c:ext>
              </c:extLst>
            </c:dLbl>
            <c:dLbl>
              <c:idx val="27"/>
              <c:tx>
                <c:rich>
                  <a:bodyPr/>
                  <a:lstStyle/>
                  <a:p>
                    <a:fld id="{53E49339-ED6F-4E26-907D-2213501DADC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4B41-44E9-AEF1-DC85E8616B5D}"/>
                </c:ext>
              </c:extLst>
            </c:dLbl>
            <c:dLbl>
              <c:idx val="28"/>
              <c:tx>
                <c:rich>
                  <a:bodyPr/>
                  <a:lstStyle/>
                  <a:p>
                    <a:fld id="{094C18C4-2042-481E-ACB2-8041D17B7281}"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4B41-44E9-AEF1-DC85E8616B5D}"/>
                </c:ext>
              </c:extLst>
            </c:dLbl>
            <c:dLbl>
              <c:idx val="29"/>
              <c:tx>
                <c:rich>
                  <a:bodyPr/>
                  <a:lstStyle/>
                  <a:p>
                    <a:fld id="{40B6A2A0-8B2F-4C75-A82C-FBD02C09663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4B41-44E9-AEF1-DC85E8616B5D}"/>
                </c:ext>
              </c:extLst>
            </c:dLbl>
            <c:dLbl>
              <c:idx val="30"/>
              <c:tx>
                <c:rich>
                  <a:bodyPr/>
                  <a:lstStyle/>
                  <a:p>
                    <a:fld id="{30A26081-D60D-43B6-9B7C-A8B2FE754E5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4B41-44E9-AEF1-DC85E8616B5D}"/>
                </c:ext>
              </c:extLst>
            </c:dLbl>
            <c:dLbl>
              <c:idx val="31"/>
              <c:tx>
                <c:rich>
                  <a:bodyPr/>
                  <a:lstStyle/>
                  <a:p>
                    <a:fld id="{C4898255-AA74-4AE8-A8AA-4699E335D65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4B41-44E9-AEF1-DC85E8616B5D}"/>
                </c:ext>
              </c:extLst>
            </c:dLbl>
            <c:dLbl>
              <c:idx val="32"/>
              <c:tx>
                <c:rich>
                  <a:bodyPr/>
                  <a:lstStyle/>
                  <a:p>
                    <a:fld id="{16CA4853-5D13-433F-A127-F7A24CA9F17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4B41-44E9-AEF1-DC85E8616B5D}"/>
                </c:ext>
              </c:extLst>
            </c:dLbl>
            <c:dLbl>
              <c:idx val="33"/>
              <c:tx>
                <c:rich>
                  <a:bodyPr/>
                  <a:lstStyle/>
                  <a:p>
                    <a:fld id="{2F58BC0A-789B-4577-AFF9-6600A7536A1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4B41-44E9-AEF1-DC85E8616B5D}"/>
                </c:ext>
              </c:extLst>
            </c:dLbl>
            <c:dLbl>
              <c:idx val="34"/>
              <c:tx>
                <c:rich>
                  <a:bodyPr/>
                  <a:lstStyle/>
                  <a:p>
                    <a:fld id="{660FF740-47FA-47F1-8748-503F013F63B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4B41-44E9-AEF1-DC85E8616B5D}"/>
                </c:ext>
              </c:extLst>
            </c:dLbl>
            <c:dLbl>
              <c:idx val="35"/>
              <c:tx>
                <c:rich>
                  <a:bodyPr/>
                  <a:lstStyle/>
                  <a:p>
                    <a:fld id="{32D880CD-C19C-4A6F-A5CF-608DC963D3B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4B41-44E9-AEF1-DC85E8616B5D}"/>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'Participant Count'!$F$124:$F$159</c:f>
              <c:numCache>
                <c:formatCode>General</c:formatCode>
                <c:ptCount val="3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numCache>
            </c:numRef>
          </c:xVal>
          <c:yVal>
            <c:numRef>
              <c:f>'Participant Count'!$E$124:$E$159</c:f>
              <c:numCache>
                <c:formatCode>General</c:formatCode>
                <c:ptCount val="36"/>
                <c:pt idx="0">
                  <c:v>36</c:v>
                </c:pt>
                <c:pt idx="1">
                  <c:v>35</c:v>
                </c:pt>
                <c:pt idx="2">
                  <c:v>34</c:v>
                </c:pt>
                <c:pt idx="3">
                  <c:v>33</c:v>
                </c:pt>
                <c:pt idx="4">
                  <c:v>32</c:v>
                </c:pt>
                <c:pt idx="5">
                  <c:v>31</c:v>
                </c:pt>
                <c:pt idx="6">
                  <c:v>30</c:v>
                </c:pt>
                <c:pt idx="7">
                  <c:v>29</c:v>
                </c:pt>
                <c:pt idx="8">
                  <c:v>28</c:v>
                </c:pt>
                <c:pt idx="9">
                  <c:v>27</c:v>
                </c:pt>
                <c:pt idx="10">
                  <c:v>26</c:v>
                </c:pt>
                <c:pt idx="11">
                  <c:v>25</c:v>
                </c:pt>
                <c:pt idx="12">
                  <c:v>24</c:v>
                </c:pt>
                <c:pt idx="13">
                  <c:v>23</c:v>
                </c:pt>
                <c:pt idx="14">
                  <c:v>22</c:v>
                </c:pt>
                <c:pt idx="15">
                  <c:v>21</c:v>
                </c:pt>
                <c:pt idx="16">
                  <c:v>20</c:v>
                </c:pt>
                <c:pt idx="17">
                  <c:v>19</c:v>
                </c:pt>
                <c:pt idx="18">
                  <c:v>18</c:v>
                </c:pt>
                <c:pt idx="19">
                  <c:v>17</c:v>
                </c:pt>
                <c:pt idx="20">
                  <c:v>16</c:v>
                </c:pt>
                <c:pt idx="21">
                  <c:v>15</c:v>
                </c:pt>
                <c:pt idx="22">
                  <c:v>14</c:v>
                </c:pt>
                <c:pt idx="23">
                  <c:v>13</c:v>
                </c:pt>
                <c:pt idx="24">
                  <c:v>12</c:v>
                </c:pt>
                <c:pt idx="25">
                  <c:v>11</c:v>
                </c:pt>
                <c:pt idx="26">
                  <c:v>10</c:v>
                </c:pt>
                <c:pt idx="27">
                  <c:v>9</c:v>
                </c:pt>
                <c:pt idx="28">
                  <c:v>8</c:v>
                </c:pt>
                <c:pt idx="29">
                  <c:v>7</c:v>
                </c:pt>
                <c:pt idx="30">
                  <c:v>6</c:v>
                </c:pt>
                <c:pt idx="31">
                  <c:v>5</c:v>
                </c:pt>
                <c:pt idx="32">
                  <c:v>4</c:v>
                </c:pt>
                <c:pt idx="33">
                  <c:v>3</c:v>
                </c:pt>
                <c:pt idx="34">
                  <c:v>2</c:v>
                </c:pt>
                <c:pt idx="35">
                  <c:v>1</c:v>
                </c:pt>
              </c:numCache>
            </c:numRef>
          </c:yVal>
          <c:smooth val="0"/>
          <c:extLst>
            <c:ext xmlns:c15="http://schemas.microsoft.com/office/drawing/2012/chart" uri="{02D57815-91ED-43cb-92C2-25804820EDAC}">
              <c15:datalabelsRange>
                <c15:f>'Participant Count'!$C$124:$C$159</c15:f>
                <c15:dlblRangeCache>
                  <c:ptCount val="36"/>
                  <c:pt idx="0">
                    <c:v>GU</c:v>
                  </c:pt>
                  <c:pt idx="1">
                    <c:v>PW</c:v>
                  </c:pt>
                  <c:pt idx="2">
                    <c:v>MT</c:v>
                  </c:pt>
                  <c:pt idx="3">
                    <c:v>WY</c:v>
                  </c:pt>
                  <c:pt idx="4">
                    <c:v>ND</c:v>
                  </c:pt>
                  <c:pt idx="5">
                    <c:v>VT</c:v>
                  </c:pt>
                  <c:pt idx="6">
                    <c:v>HI</c:v>
                  </c:pt>
                  <c:pt idx="7">
                    <c:v>ME</c:v>
                  </c:pt>
                  <c:pt idx="8">
                    <c:v>NE</c:v>
                  </c:pt>
                  <c:pt idx="9">
                    <c:v>NM</c:v>
                  </c:pt>
                  <c:pt idx="10">
                    <c:v>AR</c:v>
                  </c:pt>
                  <c:pt idx="11">
                    <c:v>DC</c:v>
                  </c:pt>
                  <c:pt idx="12">
                    <c:v>AK</c:v>
                  </c:pt>
                  <c:pt idx="13">
                    <c:v>SD</c:v>
                  </c:pt>
                  <c:pt idx="14">
                    <c:v>DE</c:v>
                  </c:pt>
                  <c:pt idx="15">
                    <c:v>NH</c:v>
                  </c:pt>
                  <c:pt idx="16">
                    <c:v>VI</c:v>
                  </c:pt>
                  <c:pt idx="17">
                    <c:v>KS</c:v>
                  </c:pt>
                  <c:pt idx="18">
                    <c:v>RI</c:v>
                  </c:pt>
                  <c:pt idx="19">
                    <c:v>ID</c:v>
                  </c:pt>
                  <c:pt idx="20">
                    <c:v>OK</c:v>
                  </c:pt>
                  <c:pt idx="21">
                    <c:v>AL</c:v>
                  </c:pt>
                  <c:pt idx="22">
                    <c:v>NV</c:v>
                  </c:pt>
                  <c:pt idx="23">
                    <c:v>UT</c:v>
                  </c:pt>
                  <c:pt idx="24">
                    <c:v>AZ</c:v>
                  </c:pt>
                  <c:pt idx="25">
                    <c:v>MO</c:v>
                  </c:pt>
                  <c:pt idx="26">
                    <c:v>CO</c:v>
                  </c:pt>
                  <c:pt idx="27">
                    <c:v>MD</c:v>
                  </c:pt>
                  <c:pt idx="28">
                    <c:v>SC</c:v>
                  </c:pt>
                  <c:pt idx="29">
                    <c:v>LA</c:v>
                  </c:pt>
                  <c:pt idx="30">
                    <c:v>WV</c:v>
                  </c:pt>
                  <c:pt idx="31">
                    <c:v>VA</c:v>
                  </c:pt>
                  <c:pt idx="32">
                    <c:v>CT</c:v>
                  </c:pt>
                  <c:pt idx="33">
                    <c:v>WI</c:v>
                  </c:pt>
                  <c:pt idx="34">
                    <c:v>MN</c:v>
                  </c:pt>
                  <c:pt idx="35">
                    <c:v>GA</c:v>
                  </c:pt>
                </c15:dlblRangeCache>
              </c15:datalabelsRange>
            </c:ext>
            <c:ext xmlns:c16="http://schemas.microsoft.com/office/drawing/2014/chart" uri="{C3380CC4-5D6E-409C-BE32-E72D297353CC}">
              <c16:uniqueId val="{00000025-4B41-44E9-AEF1-DC85E8616B5D}"/>
            </c:ext>
          </c:extLst>
        </c:ser>
        <c:dLbls>
          <c:showLegendKey val="0"/>
          <c:showVal val="0"/>
          <c:showCatName val="0"/>
          <c:showSerName val="0"/>
          <c:showPercent val="0"/>
          <c:showBubbleSize val="0"/>
        </c:dLbls>
        <c:axId val="599573248"/>
        <c:axId val="599571280"/>
      </c:scatterChart>
      <c:valAx>
        <c:axId val="599573248"/>
        <c:scaling>
          <c:orientation val="minMax"/>
        </c:scaling>
        <c:delete val="0"/>
        <c:axPos val="b"/>
        <c:numFmt formatCode="_(* #,##0_);_(* \(#,##0\);_(* &quot;-&quot;??_);_(@_)" sourceLinked="1"/>
        <c:majorTickMark val="in"/>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599571280"/>
        <c:crosses val="autoZero"/>
        <c:crossBetween val="midCat"/>
      </c:valAx>
      <c:valAx>
        <c:axId val="599571280"/>
        <c:scaling>
          <c:orientation val="minMax"/>
          <c:max val="38"/>
        </c:scaling>
        <c:delete val="1"/>
        <c:axPos val="l"/>
        <c:numFmt formatCode="General" sourceLinked="1"/>
        <c:majorTickMark val="none"/>
        <c:minorTickMark val="none"/>
        <c:tickLblPos val="nextTo"/>
        <c:crossAx val="599573248"/>
        <c:crosses val="autoZero"/>
        <c:crossBetween val="midCat"/>
        <c:majorUnit val="2"/>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r>
              <a:rPr lang="en-US" sz="1000" b="1" dirty="0"/>
              <a:t>0 – 200K</a:t>
            </a:r>
          </a:p>
        </c:rich>
      </c:tx>
      <c:layout>
        <c:manualLayout>
          <c:xMode val="edge"/>
          <c:yMode val="edge"/>
          <c:x val="1.6190798372556602E-3"/>
          <c:y val="2.8887803637543136E-3"/>
        </c:manualLayout>
      </c:layout>
      <c:overlay val="0"/>
      <c:spPr>
        <a:noFill/>
        <a:ln>
          <a:noFill/>
        </a:ln>
        <a:effectLst/>
      </c:spPr>
      <c:txPr>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076350336709633"/>
          <c:y val="5.0925925925925923E-2"/>
          <c:w val="0.80805620887631036"/>
          <c:h val="0.8416746864975212"/>
        </c:manualLayout>
      </c:layout>
      <c:scatterChart>
        <c:scatterStyle val="lineMarker"/>
        <c:varyColors val="0"/>
        <c:ser>
          <c:idx val="0"/>
          <c:order val="0"/>
          <c:spPr>
            <a:ln w="19050" cap="rnd">
              <a:noFill/>
              <a:round/>
            </a:ln>
            <a:effectLst/>
          </c:spPr>
          <c:marker>
            <c:symbol val="circle"/>
            <c:size val="7"/>
            <c:spPr>
              <a:solidFill>
                <a:srgbClr val="1C4489"/>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rgbClr val="5A5A66"/>
                </a:solidFill>
                <a:round/>
              </a:ln>
              <a:effectLst/>
            </c:spPr>
          </c:errBars>
          <c:xVal>
            <c:numRef>
              <c:f>'Participant Count'!$D$160:$D$178</c:f>
              <c:numCache>
                <c:formatCode>_(* #,##0_);_(* \(#,##0\);_(* "-"??_);_(@_)</c:formatCode>
                <c:ptCount val="19"/>
                <c:pt idx="0">
                  <c:v>2992</c:v>
                </c:pt>
                <c:pt idx="1">
                  <c:v>3240</c:v>
                </c:pt>
                <c:pt idx="2">
                  <c:v>3299</c:v>
                </c:pt>
                <c:pt idx="3">
                  <c:v>3331</c:v>
                </c:pt>
                <c:pt idx="4">
                  <c:v>3781</c:v>
                </c:pt>
                <c:pt idx="5">
                  <c:v>4064</c:v>
                </c:pt>
                <c:pt idx="6">
                  <c:v>4523</c:v>
                </c:pt>
                <c:pt idx="7">
                  <c:v>4839</c:v>
                </c:pt>
                <c:pt idx="8">
                  <c:v>5506</c:v>
                </c:pt>
                <c:pt idx="9">
                  <c:v>5862</c:v>
                </c:pt>
                <c:pt idx="10">
                  <c:v>6030</c:v>
                </c:pt>
                <c:pt idx="11">
                  <c:v>8054</c:v>
                </c:pt>
                <c:pt idx="12">
                  <c:v>8492</c:v>
                </c:pt>
                <c:pt idx="13">
                  <c:v>9046</c:v>
                </c:pt>
                <c:pt idx="14">
                  <c:v>10544</c:v>
                </c:pt>
                <c:pt idx="15">
                  <c:v>16534</c:v>
                </c:pt>
                <c:pt idx="16">
                  <c:v>26963</c:v>
                </c:pt>
                <c:pt idx="17">
                  <c:v>78529</c:v>
                </c:pt>
                <c:pt idx="18">
                  <c:v>185753</c:v>
                </c:pt>
              </c:numCache>
            </c:numRef>
          </c:xVal>
          <c:yVal>
            <c:numRef>
              <c:f>'Participant Count'!$E$160:$E$178</c:f>
              <c:numCache>
                <c:formatCode>General</c:formatCode>
                <c:ptCount val="19"/>
                <c:pt idx="0">
                  <c:v>19</c:v>
                </c:pt>
                <c:pt idx="1">
                  <c:v>18</c:v>
                </c:pt>
                <c:pt idx="2">
                  <c:v>17</c:v>
                </c:pt>
                <c:pt idx="3">
                  <c:v>16</c:v>
                </c:pt>
                <c:pt idx="4">
                  <c:v>15</c:v>
                </c:pt>
                <c:pt idx="5">
                  <c:v>14</c:v>
                </c:pt>
                <c:pt idx="6">
                  <c:v>13</c:v>
                </c:pt>
                <c:pt idx="7">
                  <c:v>12</c:v>
                </c:pt>
                <c:pt idx="8">
                  <c:v>11</c:v>
                </c:pt>
                <c:pt idx="9">
                  <c:v>10</c:v>
                </c:pt>
                <c:pt idx="10">
                  <c:v>9</c:v>
                </c:pt>
                <c:pt idx="11">
                  <c:v>8</c:v>
                </c:pt>
                <c:pt idx="12">
                  <c:v>7</c:v>
                </c:pt>
                <c:pt idx="13">
                  <c:v>6</c:v>
                </c:pt>
                <c:pt idx="14">
                  <c:v>5</c:v>
                </c:pt>
                <c:pt idx="15">
                  <c:v>4</c:v>
                </c:pt>
                <c:pt idx="16">
                  <c:v>3</c:v>
                </c:pt>
                <c:pt idx="17">
                  <c:v>2</c:v>
                </c:pt>
                <c:pt idx="18">
                  <c:v>1</c:v>
                </c:pt>
              </c:numCache>
            </c:numRef>
          </c:yVal>
          <c:smooth val="0"/>
          <c:extLst>
            <c:ext xmlns:c16="http://schemas.microsoft.com/office/drawing/2014/chart" uri="{C3380CC4-5D6E-409C-BE32-E72D297353CC}">
              <c16:uniqueId val="{00000000-116C-44A7-9F49-816F0C977402}"/>
            </c:ext>
          </c:extLst>
        </c:ser>
        <c:ser>
          <c:idx val="1"/>
          <c:order val="1"/>
          <c:tx>
            <c:strRef>
              <c:f>'Participant Count'!$F$123</c:f>
              <c:strCache>
                <c:ptCount val="1"/>
              </c:strCache>
            </c:strRef>
          </c:tx>
          <c:spPr>
            <a:ln w="9525" cap="rnd">
              <a:solidFill>
                <a:srgbClr val="323332"/>
              </a:solidFill>
              <a:round/>
            </a:ln>
            <a:effectLst/>
          </c:spPr>
          <c:marker>
            <c:symbol val="circle"/>
            <c:size val="5"/>
            <c:spPr>
              <a:noFill/>
              <a:ln w="9525">
                <a:noFill/>
              </a:ln>
              <a:effectLst/>
            </c:spPr>
          </c:marker>
          <c:dLbls>
            <c:dLbl>
              <c:idx val="0"/>
              <c:tx>
                <c:rich>
                  <a:bodyPr/>
                  <a:lstStyle/>
                  <a:p>
                    <a:fld id="{D499D386-E9A5-401B-AFBF-94C1EEE4E24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16C-44A7-9F49-816F0C977402}"/>
                </c:ext>
              </c:extLst>
            </c:dLbl>
            <c:dLbl>
              <c:idx val="1"/>
              <c:tx>
                <c:rich>
                  <a:bodyPr/>
                  <a:lstStyle/>
                  <a:p>
                    <a:fld id="{3D47BD3C-6586-426D-B5E5-AD224C8AEA5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16C-44A7-9F49-816F0C977402}"/>
                </c:ext>
              </c:extLst>
            </c:dLbl>
            <c:dLbl>
              <c:idx val="2"/>
              <c:tx>
                <c:rich>
                  <a:bodyPr/>
                  <a:lstStyle/>
                  <a:p>
                    <a:fld id="{3F62260E-F5D3-434C-90BE-32CF5356FA2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16C-44A7-9F49-816F0C977402}"/>
                </c:ext>
              </c:extLst>
            </c:dLbl>
            <c:dLbl>
              <c:idx val="3"/>
              <c:tx>
                <c:rich>
                  <a:bodyPr/>
                  <a:lstStyle/>
                  <a:p>
                    <a:fld id="{E0921366-D268-4993-8A46-980A18623E7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16C-44A7-9F49-816F0C977402}"/>
                </c:ext>
              </c:extLst>
            </c:dLbl>
            <c:dLbl>
              <c:idx val="4"/>
              <c:tx>
                <c:rich>
                  <a:bodyPr/>
                  <a:lstStyle/>
                  <a:p>
                    <a:fld id="{4D41D15B-5945-4270-BA4F-6A4BCF7BD94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16C-44A7-9F49-816F0C977402}"/>
                </c:ext>
              </c:extLst>
            </c:dLbl>
            <c:dLbl>
              <c:idx val="5"/>
              <c:tx>
                <c:rich>
                  <a:bodyPr/>
                  <a:lstStyle/>
                  <a:p>
                    <a:fld id="{4397D005-AE0D-4017-BC19-C7B07625340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116C-44A7-9F49-816F0C977402}"/>
                </c:ext>
              </c:extLst>
            </c:dLbl>
            <c:dLbl>
              <c:idx val="6"/>
              <c:tx>
                <c:rich>
                  <a:bodyPr/>
                  <a:lstStyle/>
                  <a:p>
                    <a:fld id="{40024DF0-97EF-4B5E-93EA-7C4BBE784A2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16C-44A7-9F49-816F0C977402}"/>
                </c:ext>
              </c:extLst>
            </c:dLbl>
            <c:dLbl>
              <c:idx val="7"/>
              <c:tx>
                <c:rich>
                  <a:bodyPr/>
                  <a:lstStyle/>
                  <a:p>
                    <a:fld id="{5B013CC7-5107-42DE-8EC8-C9178690DB0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116C-44A7-9F49-816F0C977402}"/>
                </c:ext>
              </c:extLst>
            </c:dLbl>
            <c:dLbl>
              <c:idx val="8"/>
              <c:tx>
                <c:rich>
                  <a:bodyPr/>
                  <a:lstStyle/>
                  <a:p>
                    <a:fld id="{8BE2B780-07D8-4538-B523-5DCB4B49701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16C-44A7-9F49-816F0C977402}"/>
                </c:ext>
              </c:extLst>
            </c:dLbl>
            <c:dLbl>
              <c:idx val="9"/>
              <c:tx>
                <c:rich>
                  <a:bodyPr/>
                  <a:lstStyle/>
                  <a:p>
                    <a:fld id="{215B4D35-CF4E-4280-8C35-2F94DC79F77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116C-44A7-9F49-816F0C977402}"/>
                </c:ext>
              </c:extLst>
            </c:dLbl>
            <c:dLbl>
              <c:idx val="10"/>
              <c:tx>
                <c:rich>
                  <a:bodyPr/>
                  <a:lstStyle/>
                  <a:p>
                    <a:fld id="{A4EC9DFA-4ED6-4123-B22C-DAACB266EBB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116C-44A7-9F49-816F0C977402}"/>
                </c:ext>
              </c:extLst>
            </c:dLbl>
            <c:dLbl>
              <c:idx val="11"/>
              <c:tx>
                <c:rich>
                  <a:bodyPr/>
                  <a:lstStyle/>
                  <a:p>
                    <a:fld id="{974DDCC2-CBC2-4870-9803-9B8B50FD93F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16C-44A7-9F49-816F0C977402}"/>
                </c:ext>
              </c:extLst>
            </c:dLbl>
            <c:dLbl>
              <c:idx val="12"/>
              <c:tx>
                <c:rich>
                  <a:bodyPr/>
                  <a:lstStyle/>
                  <a:p>
                    <a:fld id="{E16F2D34-946E-4454-94C7-D4CEDB9D10D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16C-44A7-9F49-816F0C977402}"/>
                </c:ext>
              </c:extLst>
            </c:dLbl>
            <c:dLbl>
              <c:idx val="13"/>
              <c:tx>
                <c:rich>
                  <a:bodyPr/>
                  <a:lstStyle/>
                  <a:p>
                    <a:fld id="{A44436AC-9ADB-4397-9C28-2438C091107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16C-44A7-9F49-816F0C977402}"/>
                </c:ext>
              </c:extLst>
            </c:dLbl>
            <c:dLbl>
              <c:idx val="14"/>
              <c:tx>
                <c:rich>
                  <a:bodyPr/>
                  <a:lstStyle/>
                  <a:p>
                    <a:fld id="{26403493-1C8A-4834-98F2-54BE396C29F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16C-44A7-9F49-816F0C977402}"/>
                </c:ext>
              </c:extLst>
            </c:dLbl>
            <c:dLbl>
              <c:idx val="15"/>
              <c:tx>
                <c:rich>
                  <a:bodyPr/>
                  <a:lstStyle/>
                  <a:p>
                    <a:fld id="{CA971693-0636-4796-9CF2-0DCB9F8F58C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16C-44A7-9F49-816F0C977402}"/>
                </c:ext>
              </c:extLst>
            </c:dLbl>
            <c:dLbl>
              <c:idx val="16"/>
              <c:tx>
                <c:rich>
                  <a:bodyPr/>
                  <a:lstStyle/>
                  <a:p>
                    <a:fld id="{71B3C395-2CC7-499F-A20A-AEF32368979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16C-44A7-9F49-816F0C977402}"/>
                </c:ext>
              </c:extLst>
            </c:dLbl>
            <c:dLbl>
              <c:idx val="17"/>
              <c:tx>
                <c:rich>
                  <a:bodyPr/>
                  <a:lstStyle/>
                  <a:p>
                    <a:fld id="{18E3DF9B-3C70-494C-9C11-AACCF6B99E01}"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116C-44A7-9F49-816F0C977402}"/>
                </c:ext>
              </c:extLst>
            </c:dLbl>
            <c:dLbl>
              <c:idx val="18"/>
              <c:tx>
                <c:rich>
                  <a:bodyPr/>
                  <a:lstStyle/>
                  <a:p>
                    <a:fld id="{A0D794C5-5C73-4C89-93B8-05CE12CB7A7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116C-44A7-9F49-816F0C977402}"/>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'Participant Count'!$F$160:$F$178</c:f>
              <c:numCache>
                <c:formatCode>General</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xVal>
          <c:yVal>
            <c:numRef>
              <c:f>'Participant Count'!$E$160:$E$178</c:f>
              <c:numCache>
                <c:formatCode>General</c:formatCode>
                <c:ptCount val="19"/>
                <c:pt idx="0">
                  <c:v>19</c:v>
                </c:pt>
                <c:pt idx="1">
                  <c:v>18</c:v>
                </c:pt>
                <c:pt idx="2">
                  <c:v>17</c:v>
                </c:pt>
                <c:pt idx="3">
                  <c:v>16</c:v>
                </c:pt>
                <c:pt idx="4">
                  <c:v>15</c:v>
                </c:pt>
                <c:pt idx="5">
                  <c:v>14</c:v>
                </c:pt>
                <c:pt idx="6">
                  <c:v>13</c:v>
                </c:pt>
                <c:pt idx="7">
                  <c:v>12</c:v>
                </c:pt>
                <c:pt idx="8">
                  <c:v>11</c:v>
                </c:pt>
                <c:pt idx="9">
                  <c:v>10</c:v>
                </c:pt>
                <c:pt idx="10">
                  <c:v>9</c:v>
                </c:pt>
                <c:pt idx="11">
                  <c:v>8</c:v>
                </c:pt>
                <c:pt idx="12">
                  <c:v>7</c:v>
                </c:pt>
                <c:pt idx="13">
                  <c:v>6</c:v>
                </c:pt>
                <c:pt idx="14">
                  <c:v>5</c:v>
                </c:pt>
                <c:pt idx="15">
                  <c:v>4</c:v>
                </c:pt>
                <c:pt idx="16">
                  <c:v>3</c:v>
                </c:pt>
                <c:pt idx="17">
                  <c:v>2</c:v>
                </c:pt>
                <c:pt idx="18">
                  <c:v>1</c:v>
                </c:pt>
              </c:numCache>
            </c:numRef>
          </c:yVal>
          <c:smooth val="0"/>
          <c:extLst>
            <c:ext xmlns:c15="http://schemas.microsoft.com/office/drawing/2012/chart" uri="{02D57815-91ED-43cb-92C2-25804820EDAC}">
              <c15:datalabelsRange>
                <c15:f>'Participant Count'!$C$160:$C$178</c15:f>
                <c15:dlblRangeCache>
                  <c:ptCount val="19"/>
                  <c:pt idx="0">
                    <c:v>TN</c:v>
                  </c:pt>
                  <c:pt idx="1">
                    <c:v>MI</c:v>
                  </c:pt>
                  <c:pt idx="2">
                    <c:v>NC</c:v>
                  </c:pt>
                  <c:pt idx="3">
                    <c:v>MA</c:v>
                  </c:pt>
                  <c:pt idx="4">
                    <c:v>OH</c:v>
                  </c:pt>
                  <c:pt idx="5">
                    <c:v>PR</c:v>
                  </c:pt>
                  <c:pt idx="6">
                    <c:v>MS</c:v>
                  </c:pt>
                  <c:pt idx="7">
                    <c:v>NJ</c:v>
                  </c:pt>
                  <c:pt idx="8">
                    <c:v>FL</c:v>
                  </c:pt>
                  <c:pt idx="9">
                    <c:v>WA</c:v>
                  </c:pt>
                  <c:pt idx="10">
                    <c:v>IN</c:v>
                  </c:pt>
                  <c:pt idx="11">
                    <c:v>IL</c:v>
                  </c:pt>
                  <c:pt idx="12">
                    <c:v>KY</c:v>
                  </c:pt>
                  <c:pt idx="13">
                    <c:v>PA</c:v>
                  </c:pt>
                  <c:pt idx="14">
                    <c:v>TX</c:v>
                  </c:pt>
                  <c:pt idx="15">
                    <c:v>IA</c:v>
                  </c:pt>
                  <c:pt idx="16">
                    <c:v>CA</c:v>
                  </c:pt>
                  <c:pt idx="17">
                    <c:v>OR</c:v>
                  </c:pt>
                  <c:pt idx="18">
                    <c:v>NY</c:v>
                  </c:pt>
                </c15:dlblRangeCache>
              </c15:datalabelsRange>
            </c:ext>
            <c:ext xmlns:c16="http://schemas.microsoft.com/office/drawing/2014/chart" uri="{C3380CC4-5D6E-409C-BE32-E72D297353CC}">
              <c16:uniqueId val="{00000014-116C-44A7-9F49-816F0C977402}"/>
            </c:ext>
          </c:extLst>
        </c:ser>
        <c:dLbls>
          <c:showLegendKey val="0"/>
          <c:showVal val="0"/>
          <c:showCatName val="0"/>
          <c:showSerName val="0"/>
          <c:showPercent val="0"/>
          <c:showBubbleSize val="0"/>
        </c:dLbls>
        <c:axId val="642301576"/>
        <c:axId val="642299936"/>
      </c:scatterChart>
      <c:valAx>
        <c:axId val="642301576"/>
        <c:scaling>
          <c:orientation val="minMax"/>
        </c:scaling>
        <c:delete val="0"/>
        <c:axPos val="b"/>
        <c:numFmt formatCode="_(* #,##0_);_(* \(#,##0\);_(* &quot;-&quot;??_);_(@_)" sourceLinked="1"/>
        <c:majorTickMark val="in"/>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42299936"/>
        <c:crosses val="autoZero"/>
        <c:crossBetween val="midCat"/>
      </c:valAx>
      <c:valAx>
        <c:axId val="642299936"/>
        <c:scaling>
          <c:orientation val="minMax"/>
        </c:scaling>
        <c:delete val="1"/>
        <c:axPos val="l"/>
        <c:numFmt formatCode="General" sourceLinked="1"/>
        <c:majorTickMark val="none"/>
        <c:minorTickMark val="none"/>
        <c:tickLblPos val="nextTo"/>
        <c:crossAx val="642301576"/>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r>
              <a:rPr lang="en-US" sz="1000" b="1" dirty="0"/>
              <a:t>0 – 2K</a:t>
            </a:r>
          </a:p>
        </c:rich>
      </c:tx>
      <c:layout>
        <c:manualLayout>
          <c:xMode val="edge"/>
          <c:yMode val="edge"/>
          <c:x val="0"/>
          <c:y val="0"/>
        </c:manualLayout>
      </c:layout>
      <c:overlay val="0"/>
      <c:spPr>
        <a:noFill/>
        <a:ln>
          <a:noFill/>
        </a:ln>
        <a:effectLst/>
      </c:spPr>
      <c:txPr>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9.5687445319335082E-2"/>
          <c:y val="3.0740642686234648E-2"/>
          <c:w val="0.76901380546799614"/>
          <c:h val="0.94548456224305777"/>
        </c:manualLayout>
      </c:layout>
      <c:scatterChart>
        <c:scatterStyle val="lineMarker"/>
        <c:varyColors val="0"/>
        <c:ser>
          <c:idx val="0"/>
          <c:order val="0"/>
          <c:spPr>
            <a:ln w="19050" cap="rnd">
              <a:noFill/>
              <a:round/>
            </a:ln>
            <a:effectLst/>
          </c:spPr>
          <c:marker>
            <c:symbol val="circle"/>
            <c:size val="7"/>
            <c:spPr>
              <a:solidFill>
                <a:srgbClr val="0074BF"/>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0"/>
            <c:val val="100"/>
            <c:spPr>
              <a:noFill/>
              <a:ln w="9525" cap="flat" cmpd="sng" algn="ctr">
                <a:solidFill>
                  <a:srgbClr val="5A5A66"/>
                </a:solidFill>
                <a:round/>
              </a:ln>
              <a:effectLst/>
            </c:spPr>
          </c:errBars>
          <c:xVal>
            <c:numRef>
              <c:f>'Participant Count'!$D$212:$D$241</c:f>
              <c:numCache>
                <c:formatCode>_(* #,##0_);_(* \(#,##0\);_(* "-"??_);_(@_)</c:formatCode>
                <c:ptCount val="30"/>
                <c:pt idx="0">
                  <c:v>1953</c:v>
                </c:pt>
                <c:pt idx="1">
                  <c:v>1842</c:v>
                </c:pt>
                <c:pt idx="2">
                  <c:v>1764</c:v>
                </c:pt>
                <c:pt idx="3">
                  <c:v>1619</c:v>
                </c:pt>
                <c:pt idx="4">
                  <c:v>1501</c:v>
                </c:pt>
                <c:pt idx="5">
                  <c:v>1483</c:v>
                </c:pt>
                <c:pt idx="6">
                  <c:v>1481</c:v>
                </c:pt>
                <c:pt idx="7">
                  <c:v>1334</c:v>
                </c:pt>
                <c:pt idx="8">
                  <c:v>1056</c:v>
                </c:pt>
                <c:pt idx="9">
                  <c:v>1031</c:v>
                </c:pt>
                <c:pt idx="10">
                  <c:v>972</c:v>
                </c:pt>
                <c:pt idx="11">
                  <c:v>891</c:v>
                </c:pt>
                <c:pt idx="12">
                  <c:v>872</c:v>
                </c:pt>
                <c:pt idx="13">
                  <c:v>676</c:v>
                </c:pt>
                <c:pt idx="14">
                  <c:v>562</c:v>
                </c:pt>
                <c:pt idx="15">
                  <c:v>528</c:v>
                </c:pt>
                <c:pt idx="16">
                  <c:v>522</c:v>
                </c:pt>
                <c:pt idx="17">
                  <c:v>510</c:v>
                </c:pt>
                <c:pt idx="18">
                  <c:v>487</c:v>
                </c:pt>
                <c:pt idx="19">
                  <c:v>421</c:v>
                </c:pt>
                <c:pt idx="20">
                  <c:v>410</c:v>
                </c:pt>
                <c:pt idx="21">
                  <c:v>370</c:v>
                </c:pt>
                <c:pt idx="22">
                  <c:v>346</c:v>
                </c:pt>
                <c:pt idx="23">
                  <c:v>325</c:v>
                </c:pt>
                <c:pt idx="24">
                  <c:v>277</c:v>
                </c:pt>
                <c:pt idx="25">
                  <c:v>268</c:v>
                </c:pt>
                <c:pt idx="26">
                  <c:v>181</c:v>
                </c:pt>
                <c:pt idx="27">
                  <c:v>85</c:v>
                </c:pt>
                <c:pt idx="28">
                  <c:v>29</c:v>
                </c:pt>
                <c:pt idx="29">
                  <c:v>23</c:v>
                </c:pt>
              </c:numCache>
            </c:numRef>
          </c:xVal>
          <c:yVal>
            <c:numRef>
              <c:f>'Participant Count'!$E$212:$E$241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yVal>
          <c:smooth val="0"/>
          <c:extLst>
            <c:ext xmlns:c16="http://schemas.microsoft.com/office/drawing/2014/chart" uri="{C3380CC4-5D6E-409C-BE32-E72D297353CC}">
              <c16:uniqueId val="{00000000-8208-4958-8C6F-78B08CBC2A75}"/>
            </c:ext>
          </c:extLst>
        </c:ser>
        <c:ser>
          <c:idx val="1"/>
          <c:order val="1"/>
          <c:tx>
            <c:strRef>
              <c:f>'Participant Count'!$F$186</c:f>
              <c:strCache>
                <c:ptCount val="1"/>
              </c:strCache>
            </c:strRef>
          </c:tx>
          <c:spPr>
            <a:ln w="9525" cap="rnd">
              <a:solidFill>
                <a:schemeClr val="tx1"/>
              </a:solidFill>
              <a:round/>
            </a:ln>
            <a:effectLst/>
          </c:spPr>
          <c:marker>
            <c:symbol val="circle"/>
            <c:size val="5"/>
            <c:spPr>
              <a:noFill/>
              <a:ln w="9525">
                <a:noFill/>
              </a:ln>
              <a:effectLst/>
            </c:spPr>
          </c:marker>
          <c:dLbls>
            <c:dLbl>
              <c:idx val="0"/>
              <c:tx>
                <c:rich>
                  <a:bodyPr/>
                  <a:lstStyle/>
                  <a:p>
                    <a:fld id="{E00657EA-8DC1-440C-977B-27D127A5982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208-4958-8C6F-78B08CBC2A75}"/>
                </c:ext>
              </c:extLst>
            </c:dLbl>
            <c:dLbl>
              <c:idx val="1"/>
              <c:tx>
                <c:rich>
                  <a:bodyPr/>
                  <a:lstStyle/>
                  <a:p>
                    <a:fld id="{58FC8575-6BA8-4D9B-8A2D-A31BB808F98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208-4958-8C6F-78B08CBC2A75}"/>
                </c:ext>
              </c:extLst>
            </c:dLbl>
            <c:dLbl>
              <c:idx val="2"/>
              <c:tx>
                <c:rich>
                  <a:bodyPr/>
                  <a:lstStyle/>
                  <a:p>
                    <a:fld id="{F8AA62FD-DF8C-4C56-A16F-3BB85B212F0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208-4958-8C6F-78B08CBC2A75}"/>
                </c:ext>
              </c:extLst>
            </c:dLbl>
            <c:dLbl>
              <c:idx val="3"/>
              <c:tx>
                <c:rich>
                  <a:bodyPr/>
                  <a:lstStyle/>
                  <a:p>
                    <a:fld id="{40C50C5F-81CF-4D25-A769-E615E8CCAAC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208-4958-8C6F-78B08CBC2A75}"/>
                </c:ext>
              </c:extLst>
            </c:dLbl>
            <c:dLbl>
              <c:idx val="4"/>
              <c:tx>
                <c:rich>
                  <a:bodyPr/>
                  <a:lstStyle/>
                  <a:p>
                    <a:fld id="{E4C9542D-8188-4CA4-9316-BDE49698669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208-4958-8C6F-78B08CBC2A75}"/>
                </c:ext>
              </c:extLst>
            </c:dLbl>
            <c:dLbl>
              <c:idx val="5"/>
              <c:tx>
                <c:rich>
                  <a:bodyPr/>
                  <a:lstStyle/>
                  <a:p>
                    <a:fld id="{1EAA82F3-0313-4E0E-813F-61592D9FAC1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208-4958-8C6F-78B08CBC2A75}"/>
                </c:ext>
              </c:extLst>
            </c:dLbl>
            <c:dLbl>
              <c:idx val="6"/>
              <c:tx>
                <c:rich>
                  <a:bodyPr/>
                  <a:lstStyle/>
                  <a:p>
                    <a:fld id="{046F1700-4718-45DB-A8D4-4ED5827BD10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208-4958-8C6F-78B08CBC2A75}"/>
                </c:ext>
              </c:extLst>
            </c:dLbl>
            <c:dLbl>
              <c:idx val="7"/>
              <c:tx>
                <c:rich>
                  <a:bodyPr/>
                  <a:lstStyle/>
                  <a:p>
                    <a:fld id="{1A2A5FD4-5A10-4F16-B394-4F7BAEB90CD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208-4958-8C6F-78B08CBC2A75}"/>
                </c:ext>
              </c:extLst>
            </c:dLbl>
            <c:dLbl>
              <c:idx val="8"/>
              <c:tx>
                <c:rich>
                  <a:bodyPr/>
                  <a:lstStyle/>
                  <a:p>
                    <a:fld id="{1581F1D0-6C34-4E4C-8E91-E7C81A7FF12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208-4958-8C6F-78B08CBC2A75}"/>
                </c:ext>
              </c:extLst>
            </c:dLbl>
            <c:dLbl>
              <c:idx val="9"/>
              <c:tx>
                <c:rich>
                  <a:bodyPr/>
                  <a:lstStyle/>
                  <a:p>
                    <a:fld id="{E01EC3D9-602F-4020-8A5D-F80CC23530E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208-4958-8C6F-78B08CBC2A75}"/>
                </c:ext>
              </c:extLst>
            </c:dLbl>
            <c:dLbl>
              <c:idx val="10"/>
              <c:tx>
                <c:rich>
                  <a:bodyPr/>
                  <a:lstStyle/>
                  <a:p>
                    <a:fld id="{B22A0C12-BF0A-46CD-8B84-B1A08290137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8208-4958-8C6F-78B08CBC2A75}"/>
                </c:ext>
              </c:extLst>
            </c:dLbl>
            <c:dLbl>
              <c:idx val="11"/>
              <c:tx>
                <c:rich>
                  <a:bodyPr/>
                  <a:lstStyle/>
                  <a:p>
                    <a:fld id="{24D57F16-834B-43F5-88C6-FE6146D408B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208-4958-8C6F-78B08CBC2A75}"/>
                </c:ext>
              </c:extLst>
            </c:dLbl>
            <c:dLbl>
              <c:idx val="12"/>
              <c:tx>
                <c:rich>
                  <a:bodyPr/>
                  <a:lstStyle/>
                  <a:p>
                    <a:fld id="{4ABFC7BE-F900-4717-9DAD-96249024F03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208-4958-8C6F-78B08CBC2A75}"/>
                </c:ext>
              </c:extLst>
            </c:dLbl>
            <c:dLbl>
              <c:idx val="13"/>
              <c:tx>
                <c:rich>
                  <a:bodyPr/>
                  <a:lstStyle/>
                  <a:p>
                    <a:fld id="{B8AA4F5F-CB10-4D5D-BFD3-8A1656D4D15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8208-4958-8C6F-78B08CBC2A75}"/>
                </c:ext>
              </c:extLst>
            </c:dLbl>
            <c:dLbl>
              <c:idx val="14"/>
              <c:tx>
                <c:rich>
                  <a:bodyPr/>
                  <a:lstStyle/>
                  <a:p>
                    <a:fld id="{D4CFBCA8-708E-4780-9381-6CA8E7CA9AC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208-4958-8C6F-78B08CBC2A75}"/>
                </c:ext>
              </c:extLst>
            </c:dLbl>
            <c:dLbl>
              <c:idx val="15"/>
              <c:tx>
                <c:rich>
                  <a:bodyPr/>
                  <a:lstStyle/>
                  <a:p>
                    <a:fld id="{68AED430-2488-4F3E-B5B3-481A27C3DE4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208-4958-8C6F-78B08CBC2A75}"/>
                </c:ext>
              </c:extLst>
            </c:dLbl>
            <c:dLbl>
              <c:idx val="16"/>
              <c:tx>
                <c:rich>
                  <a:bodyPr/>
                  <a:lstStyle/>
                  <a:p>
                    <a:fld id="{C0FED689-1963-4CC1-BD2F-438C3B4FBBB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208-4958-8C6F-78B08CBC2A75}"/>
                </c:ext>
              </c:extLst>
            </c:dLbl>
            <c:dLbl>
              <c:idx val="17"/>
              <c:tx>
                <c:rich>
                  <a:bodyPr/>
                  <a:lstStyle/>
                  <a:p>
                    <a:fld id="{0763DB45-2C25-4576-849E-0B45B84DEAE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208-4958-8C6F-78B08CBC2A75}"/>
                </c:ext>
              </c:extLst>
            </c:dLbl>
            <c:dLbl>
              <c:idx val="18"/>
              <c:tx>
                <c:rich>
                  <a:bodyPr/>
                  <a:lstStyle/>
                  <a:p>
                    <a:fld id="{0C7EB688-5F6E-41DE-AEE4-DC24B3246D3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8208-4958-8C6F-78B08CBC2A75}"/>
                </c:ext>
              </c:extLst>
            </c:dLbl>
            <c:dLbl>
              <c:idx val="19"/>
              <c:tx>
                <c:rich>
                  <a:bodyPr/>
                  <a:lstStyle/>
                  <a:p>
                    <a:fld id="{8419DD21-E7FB-43EA-9C4D-18EAD034480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8208-4958-8C6F-78B08CBC2A75}"/>
                </c:ext>
              </c:extLst>
            </c:dLbl>
            <c:dLbl>
              <c:idx val="20"/>
              <c:tx>
                <c:rich>
                  <a:bodyPr/>
                  <a:lstStyle/>
                  <a:p>
                    <a:fld id="{D2DCE1E7-6741-42AF-8EDE-409CB424008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8208-4958-8C6F-78B08CBC2A75}"/>
                </c:ext>
              </c:extLst>
            </c:dLbl>
            <c:dLbl>
              <c:idx val="21"/>
              <c:tx>
                <c:rich>
                  <a:bodyPr/>
                  <a:lstStyle/>
                  <a:p>
                    <a:fld id="{13D5A864-E1FD-4F82-A066-900506E6810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8208-4958-8C6F-78B08CBC2A75}"/>
                </c:ext>
              </c:extLst>
            </c:dLbl>
            <c:dLbl>
              <c:idx val="22"/>
              <c:tx>
                <c:rich>
                  <a:bodyPr/>
                  <a:lstStyle/>
                  <a:p>
                    <a:fld id="{21DBB04E-CF29-43AF-A1D5-F97D24D42D0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8208-4958-8C6F-78B08CBC2A75}"/>
                </c:ext>
              </c:extLst>
            </c:dLbl>
            <c:dLbl>
              <c:idx val="23"/>
              <c:tx>
                <c:rich>
                  <a:bodyPr/>
                  <a:lstStyle/>
                  <a:p>
                    <a:fld id="{A4F21CE7-10CC-4CD8-80D8-6EE3AFB8129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8208-4958-8C6F-78B08CBC2A75}"/>
                </c:ext>
              </c:extLst>
            </c:dLbl>
            <c:dLbl>
              <c:idx val="24"/>
              <c:tx>
                <c:rich>
                  <a:bodyPr/>
                  <a:lstStyle/>
                  <a:p>
                    <a:fld id="{C3670084-F584-4307-9253-9FF1FA645F6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8208-4958-8C6F-78B08CBC2A75}"/>
                </c:ext>
              </c:extLst>
            </c:dLbl>
            <c:dLbl>
              <c:idx val="25"/>
              <c:tx>
                <c:rich>
                  <a:bodyPr/>
                  <a:lstStyle/>
                  <a:p>
                    <a:fld id="{F571897B-A75A-4DC8-A5F9-6E6CB9D163B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8208-4958-8C6F-78B08CBC2A75}"/>
                </c:ext>
              </c:extLst>
            </c:dLbl>
            <c:dLbl>
              <c:idx val="26"/>
              <c:tx>
                <c:rich>
                  <a:bodyPr/>
                  <a:lstStyle/>
                  <a:p>
                    <a:fld id="{61F20E15-8FBD-4A8D-BD1D-129A78DF952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208-4958-8C6F-78B08CBC2A75}"/>
                </c:ext>
              </c:extLst>
            </c:dLbl>
            <c:dLbl>
              <c:idx val="27"/>
              <c:tx>
                <c:rich>
                  <a:bodyPr/>
                  <a:lstStyle/>
                  <a:p>
                    <a:fld id="{68344EE7-87BB-4C20-83E8-AF16177C7E6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208-4958-8C6F-78B08CBC2A75}"/>
                </c:ext>
              </c:extLst>
            </c:dLbl>
            <c:dLbl>
              <c:idx val="28"/>
              <c:tx>
                <c:rich>
                  <a:bodyPr/>
                  <a:lstStyle/>
                  <a:p>
                    <a:fld id="{90D565D9-F294-41CF-B688-9B14853C300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8208-4958-8C6F-78B08CBC2A75}"/>
                </c:ext>
              </c:extLst>
            </c:dLbl>
            <c:dLbl>
              <c:idx val="29"/>
              <c:tx>
                <c:rich>
                  <a:bodyPr/>
                  <a:lstStyle/>
                  <a:p>
                    <a:fld id="{45AB0EA8-56D0-446B-9F01-AB560C4EF2F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8208-4958-8C6F-78B08CBC2A7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'Participant Count'!$F$212:$F$241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xVal>
          <c:yVal>
            <c:numRef>
              <c:f>'Participant Count'!$E$212:$E$241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yVal>
          <c:smooth val="0"/>
          <c:extLst>
            <c:ext xmlns:c15="http://schemas.microsoft.com/office/drawing/2012/chart" uri="{02D57815-91ED-43cb-92C2-25804820EDAC}">
              <c15:datalabelsRange>
                <c15:f>'Participant Count'!$C$212:$C$241</c15:f>
                <c15:dlblRangeCache>
                  <c:ptCount val="30"/>
                  <c:pt idx="0">
                    <c:v>MS</c:v>
                  </c:pt>
                  <c:pt idx="1">
                    <c:v>MA</c:v>
                  </c:pt>
                  <c:pt idx="2">
                    <c:v>MD</c:v>
                  </c:pt>
                  <c:pt idx="3">
                    <c:v>LA</c:v>
                  </c:pt>
                  <c:pt idx="4">
                    <c:v>NV</c:v>
                  </c:pt>
                  <c:pt idx="5">
                    <c:v>CT</c:v>
                  </c:pt>
                  <c:pt idx="6">
                    <c:v>UT</c:v>
                  </c:pt>
                  <c:pt idx="7">
                    <c:v>OK</c:v>
                  </c:pt>
                  <c:pt idx="8">
                    <c:v>IA</c:v>
                  </c:pt>
                  <c:pt idx="9">
                    <c:v>WV</c:v>
                  </c:pt>
                  <c:pt idx="10">
                    <c:v>AR</c:v>
                  </c:pt>
                  <c:pt idx="11">
                    <c:v>KS</c:v>
                  </c:pt>
                  <c:pt idx="12">
                    <c:v>NM</c:v>
                  </c:pt>
                  <c:pt idx="13">
                    <c:v>AK</c:v>
                  </c:pt>
                  <c:pt idx="14">
                    <c:v>ID</c:v>
                  </c:pt>
                  <c:pt idx="15">
                    <c:v>DC</c:v>
                  </c:pt>
                  <c:pt idx="16">
                    <c:v>RI</c:v>
                  </c:pt>
                  <c:pt idx="17">
                    <c:v>DE</c:v>
                  </c:pt>
                  <c:pt idx="18">
                    <c:v>SD</c:v>
                  </c:pt>
                  <c:pt idx="19">
                    <c:v>NE</c:v>
                  </c:pt>
                  <c:pt idx="20">
                    <c:v>NH</c:v>
                  </c:pt>
                  <c:pt idx="21">
                    <c:v>HI</c:v>
                  </c:pt>
                  <c:pt idx="22">
                    <c:v>ME</c:v>
                  </c:pt>
                  <c:pt idx="23">
                    <c:v>VT</c:v>
                  </c:pt>
                  <c:pt idx="24">
                    <c:v>ND</c:v>
                  </c:pt>
                  <c:pt idx="25">
                    <c:v>WY</c:v>
                  </c:pt>
                  <c:pt idx="26">
                    <c:v>MT</c:v>
                  </c:pt>
                  <c:pt idx="27">
                    <c:v>VI</c:v>
                  </c:pt>
                  <c:pt idx="28">
                    <c:v>GU</c:v>
                  </c:pt>
                  <c:pt idx="29">
                    <c:v>PW</c:v>
                  </c:pt>
                </c15:dlblRangeCache>
              </c15:datalabelsRange>
            </c:ext>
            <c:ext xmlns:c16="http://schemas.microsoft.com/office/drawing/2014/chart" uri="{C3380CC4-5D6E-409C-BE32-E72D297353CC}">
              <c16:uniqueId val="{0000001F-8208-4958-8C6F-78B08CBC2A75}"/>
            </c:ext>
          </c:extLst>
        </c:ser>
        <c:dLbls>
          <c:showLegendKey val="0"/>
          <c:showVal val="0"/>
          <c:showCatName val="0"/>
          <c:showSerName val="0"/>
          <c:showPercent val="0"/>
          <c:showBubbleSize val="0"/>
        </c:dLbls>
        <c:axId val="608170792"/>
        <c:axId val="608169480"/>
      </c:scatterChart>
      <c:valAx>
        <c:axId val="608170792"/>
        <c:scaling>
          <c:orientation val="minMax"/>
          <c:max val="2000"/>
        </c:scaling>
        <c:delete val="0"/>
        <c:axPos val="b"/>
        <c:numFmt formatCode="_(* #,##0_);_(* \(#,##0\);_(* &quot;-&quot;??_);_(@_)"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08169480"/>
        <c:crosses val="autoZero"/>
        <c:crossBetween val="midCat"/>
      </c:valAx>
      <c:valAx>
        <c:axId val="608169480"/>
        <c:scaling>
          <c:orientation val="minMax"/>
          <c:max val="32"/>
        </c:scaling>
        <c:delete val="1"/>
        <c:axPos val="l"/>
        <c:numFmt formatCode="General" sourceLinked="1"/>
        <c:majorTickMark val="out"/>
        <c:minorTickMark val="none"/>
        <c:tickLblPos val="nextTo"/>
        <c:crossAx val="608170792"/>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solidFill>
                <a:latin typeface="Gotham"/>
                <a:ea typeface="+mn-ea"/>
                <a:cs typeface="+mn-cs"/>
              </a:defRPr>
            </a:pPr>
            <a:r>
              <a:rPr lang="en-US" sz="1000" b="1" dirty="0"/>
              <a:t>0 – 20K</a:t>
            </a:r>
          </a:p>
        </c:rich>
      </c:tx>
      <c:layout>
        <c:manualLayout>
          <c:xMode val="edge"/>
          <c:yMode val="edge"/>
          <c:x val="5.4082273316169082E-3"/>
          <c:y val="0"/>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2068744531933508"/>
          <c:y val="2.7777777777777776E-2"/>
          <c:w val="0.77118541346916014"/>
          <c:h val="0.86770634044487516"/>
        </c:manualLayout>
      </c:layout>
      <c:scatterChart>
        <c:scatterStyle val="lineMarker"/>
        <c:varyColors val="0"/>
        <c:ser>
          <c:idx val="0"/>
          <c:order val="0"/>
          <c:spPr>
            <a:ln w="19050" cap="rnd">
              <a:noFill/>
              <a:round/>
            </a:ln>
            <a:effectLst/>
          </c:spPr>
          <c:marker>
            <c:symbol val="circle"/>
            <c:size val="7"/>
            <c:spPr>
              <a:solidFill>
                <a:srgbClr val="0074BF"/>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rgbClr val="5A5A66"/>
                </a:solidFill>
                <a:round/>
              </a:ln>
              <a:effectLst/>
            </c:spPr>
          </c:errBars>
          <c:xVal>
            <c:numRef>
              <c:f>'Participant Count'!$D$187:$D$211</c:f>
              <c:numCache>
                <c:formatCode>_(* #,##0_);_(* \(#,##0\);_(* "-"??_);_(@_)</c:formatCode>
                <c:ptCount val="25"/>
                <c:pt idx="0">
                  <c:v>19847</c:v>
                </c:pt>
                <c:pt idx="1">
                  <c:v>13176</c:v>
                </c:pt>
                <c:pt idx="2">
                  <c:v>8897</c:v>
                </c:pt>
                <c:pt idx="3">
                  <c:v>7998</c:v>
                </c:pt>
                <c:pt idx="4">
                  <c:v>7538</c:v>
                </c:pt>
                <c:pt idx="5">
                  <c:v>7346</c:v>
                </c:pt>
                <c:pt idx="6">
                  <c:v>6985</c:v>
                </c:pt>
                <c:pt idx="7">
                  <c:v>6504</c:v>
                </c:pt>
                <c:pt idx="8">
                  <c:v>6085</c:v>
                </c:pt>
                <c:pt idx="9">
                  <c:v>5676</c:v>
                </c:pt>
                <c:pt idx="10">
                  <c:v>5117</c:v>
                </c:pt>
                <c:pt idx="11">
                  <c:v>5003</c:v>
                </c:pt>
                <c:pt idx="12">
                  <c:v>4725</c:v>
                </c:pt>
                <c:pt idx="13">
                  <c:v>4156</c:v>
                </c:pt>
                <c:pt idx="14">
                  <c:v>3787</c:v>
                </c:pt>
                <c:pt idx="15">
                  <c:v>3344</c:v>
                </c:pt>
                <c:pt idx="16">
                  <c:v>3127</c:v>
                </c:pt>
                <c:pt idx="17">
                  <c:v>2704</c:v>
                </c:pt>
                <c:pt idx="18">
                  <c:v>2407</c:v>
                </c:pt>
                <c:pt idx="19">
                  <c:v>2350</c:v>
                </c:pt>
                <c:pt idx="20">
                  <c:v>2245</c:v>
                </c:pt>
                <c:pt idx="21">
                  <c:v>2179</c:v>
                </c:pt>
                <c:pt idx="22">
                  <c:v>2165</c:v>
                </c:pt>
                <c:pt idx="23">
                  <c:v>2070</c:v>
                </c:pt>
                <c:pt idx="24">
                  <c:v>2038</c:v>
                </c:pt>
              </c:numCache>
            </c:numRef>
          </c:xVal>
          <c:yVal>
            <c:numRef>
              <c:f>'Participant Count'!$E$187:$E$211</c:f>
              <c:numCache>
                <c:formatCode>General</c:formatCod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numCache>
            </c:numRef>
          </c:yVal>
          <c:smooth val="0"/>
          <c:extLst>
            <c:ext xmlns:c16="http://schemas.microsoft.com/office/drawing/2014/chart" uri="{C3380CC4-5D6E-409C-BE32-E72D297353CC}">
              <c16:uniqueId val="{00000000-96B3-4DA1-9684-9A3AE99B29C4}"/>
            </c:ext>
          </c:extLst>
        </c:ser>
        <c:ser>
          <c:idx val="1"/>
          <c:order val="1"/>
          <c:tx>
            <c:strRef>
              <c:f>'Participant Count'!$F$186</c:f>
              <c:strCache>
                <c:ptCount val="1"/>
              </c:strCache>
            </c:strRef>
          </c:tx>
          <c:spPr>
            <a:ln w="9525" cap="rnd">
              <a:solidFill>
                <a:schemeClr val="tx1"/>
              </a:solidFill>
              <a:round/>
            </a:ln>
            <a:effectLst/>
          </c:spPr>
          <c:marker>
            <c:symbol val="circle"/>
            <c:size val="5"/>
            <c:spPr>
              <a:noFill/>
              <a:ln w="9525">
                <a:noFill/>
              </a:ln>
              <a:effectLst/>
            </c:spPr>
          </c:marker>
          <c:dLbls>
            <c:dLbl>
              <c:idx val="0"/>
              <c:tx>
                <c:rich>
                  <a:bodyPr/>
                  <a:lstStyle/>
                  <a:p>
                    <a:fld id="{3835AC5F-4D7C-4B47-B8CE-AB5662CFC0D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6B3-4DA1-9684-9A3AE99B29C4}"/>
                </c:ext>
              </c:extLst>
            </c:dLbl>
            <c:dLbl>
              <c:idx val="1"/>
              <c:tx>
                <c:rich>
                  <a:bodyPr/>
                  <a:lstStyle/>
                  <a:p>
                    <a:fld id="{9F15934C-4B3D-4318-8106-4847AA32139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6B3-4DA1-9684-9A3AE99B29C4}"/>
                </c:ext>
              </c:extLst>
            </c:dLbl>
            <c:dLbl>
              <c:idx val="2"/>
              <c:tx>
                <c:rich>
                  <a:bodyPr/>
                  <a:lstStyle/>
                  <a:p>
                    <a:fld id="{4FAAF5FB-0E0A-4F65-A9EF-AD8E74AA7A3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6B3-4DA1-9684-9A3AE99B29C4}"/>
                </c:ext>
              </c:extLst>
            </c:dLbl>
            <c:dLbl>
              <c:idx val="3"/>
              <c:tx>
                <c:rich>
                  <a:bodyPr/>
                  <a:lstStyle/>
                  <a:p>
                    <a:fld id="{4EE52BCE-70D2-416B-9427-8CC19B53122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6B3-4DA1-9684-9A3AE99B29C4}"/>
                </c:ext>
              </c:extLst>
            </c:dLbl>
            <c:dLbl>
              <c:idx val="4"/>
              <c:tx>
                <c:rich>
                  <a:bodyPr/>
                  <a:lstStyle/>
                  <a:p>
                    <a:fld id="{FE095029-CBBA-4BF5-982E-E81A717AC65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6B3-4DA1-9684-9A3AE99B29C4}"/>
                </c:ext>
              </c:extLst>
            </c:dLbl>
            <c:dLbl>
              <c:idx val="5"/>
              <c:tx>
                <c:rich>
                  <a:bodyPr/>
                  <a:lstStyle/>
                  <a:p>
                    <a:fld id="{69B56BF9-5FDF-41E4-980B-E1AF4ED4CD0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6B3-4DA1-9684-9A3AE99B29C4}"/>
                </c:ext>
              </c:extLst>
            </c:dLbl>
            <c:dLbl>
              <c:idx val="6"/>
              <c:tx>
                <c:rich>
                  <a:bodyPr/>
                  <a:lstStyle/>
                  <a:p>
                    <a:fld id="{5BC2CCF7-D9FD-4FF2-8615-78F8455792D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6B3-4DA1-9684-9A3AE99B29C4}"/>
                </c:ext>
              </c:extLst>
            </c:dLbl>
            <c:dLbl>
              <c:idx val="7"/>
              <c:tx>
                <c:rich>
                  <a:bodyPr/>
                  <a:lstStyle/>
                  <a:p>
                    <a:fld id="{01AF1D7D-FF43-4EFD-8E86-FCF3DE25D97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6B3-4DA1-9684-9A3AE99B29C4}"/>
                </c:ext>
              </c:extLst>
            </c:dLbl>
            <c:dLbl>
              <c:idx val="8"/>
              <c:tx>
                <c:rich>
                  <a:bodyPr/>
                  <a:lstStyle/>
                  <a:p>
                    <a:fld id="{955F1ADC-30F7-4978-ACCF-9A7326E6B1D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6B3-4DA1-9684-9A3AE99B29C4}"/>
                </c:ext>
              </c:extLst>
            </c:dLbl>
            <c:dLbl>
              <c:idx val="9"/>
              <c:tx>
                <c:rich>
                  <a:bodyPr/>
                  <a:lstStyle/>
                  <a:p>
                    <a:fld id="{CBC504AD-7554-4DC4-A4E8-43CAFB6B75B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6B3-4DA1-9684-9A3AE99B29C4}"/>
                </c:ext>
              </c:extLst>
            </c:dLbl>
            <c:dLbl>
              <c:idx val="10"/>
              <c:tx>
                <c:rich>
                  <a:bodyPr/>
                  <a:lstStyle/>
                  <a:p>
                    <a:fld id="{11F1EE81-C298-4B0E-97CC-FF7A41D7118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6B3-4DA1-9684-9A3AE99B29C4}"/>
                </c:ext>
              </c:extLst>
            </c:dLbl>
            <c:dLbl>
              <c:idx val="11"/>
              <c:tx>
                <c:rich>
                  <a:bodyPr/>
                  <a:lstStyle/>
                  <a:p>
                    <a:fld id="{14BE9B10-72C3-4200-94C4-51B5843FE1A1}"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6B3-4DA1-9684-9A3AE99B29C4}"/>
                </c:ext>
              </c:extLst>
            </c:dLbl>
            <c:dLbl>
              <c:idx val="12"/>
              <c:tx>
                <c:rich>
                  <a:bodyPr/>
                  <a:lstStyle/>
                  <a:p>
                    <a:fld id="{EC1AFDA0-0C30-4309-B258-DB2D43539E4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6B3-4DA1-9684-9A3AE99B29C4}"/>
                </c:ext>
              </c:extLst>
            </c:dLbl>
            <c:dLbl>
              <c:idx val="13"/>
              <c:tx>
                <c:rich>
                  <a:bodyPr/>
                  <a:lstStyle/>
                  <a:p>
                    <a:fld id="{4F852F03-4B1D-4DD9-9CB7-7107D3F3BF0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96B3-4DA1-9684-9A3AE99B29C4}"/>
                </c:ext>
              </c:extLst>
            </c:dLbl>
            <c:dLbl>
              <c:idx val="14"/>
              <c:tx>
                <c:rich>
                  <a:bodyPr/>
                  <a:lstStyle/>
                  <a:p>
                    <a:fld id="{A924FF9E-640B-4688-8D2C-FFDFB36DC4F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6B3-4DA1-9684-9A3AE99B29C4}"/>
                </c:ext>
              </c:extLst>
            </c:dLbl>
            <c:dLbl>
              <c:idx val="15"/>
              <c:tx>
                <c:rich>
                  <a:bodyPr/>
                  <a:lstStyle/>
                  <a:p>
                    <a:fld id="{B884D30C-3591-4119-A46F-55C8939FE80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6B3-4DA1-9684-9A3AE99B29C4}"/>
                </c:ext>
              </c:extLst>
            </c:dLbl>
            <c:dLbl>
              <c:idx val="16"/>
              <c:tx>
                <c:rich>
                  <a:bodyPr/>
                  <a:lstStyle/>
                  <a:p>
                    <a:fld id="{4458313A-153E-4BEB-8822-54F16767D81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6B3-4DA1-9684-9A3AE99B29C4}"/>
                </c:ext>
              </c:extLst>
            </c:dLbl>
            <c:dLbl>
              <c:idx val="17"/>
              <c:tx>
                <c:rich>
                  <a:bodyPr/>
                  <a:lstStyle/>
                  <a:p>
                    <a:fld id="{A4494456-6AD4-4BEA-BB7A-6F69E01BE31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6B3-4DA1-9684-9A3AE99B29C4}"/>
                </c:ext>
              </c:extLst>
            </c:dLbl>
            <c:dLbl>
              <c:idx val="18"/>
              <c:tx>
                <c:rich>
                  <a:bodyPr/>
                  <a:lstStyle/>
                  <a:p>
                    <a:fld id="{CC8C74B8-584E-4D08-A624-D1430438657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6B3-4DA1-9684-9A3AE99B29C4}"/>
                </c:ext>
              </c:extLst>
            </c:dLbl>
            <c:dLbl>
              <c:idx val="19"/>
              <c:tx>
                <c:rich>
                  <a:bodyPr/>
                  <a:lstStyle/>
                  <a:p>
                    <a:fld id="{975CBA73-19D9-48C2-A633-7C7CAD48218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96B3-4DA1-9684-9A3AE99B29C4}"/>
                </c:ext>
              </c:extLst>
            </c:dLbl>
            <c:dLbl>
              <c:idx val="20"/>
              <c:tx>
                <c:rich>
                  <a:bodyPr/>
                  <a:lstStyle/>
                  <a:p>
                    <a:fld id="{7AE6C26D-908F-4397-A487-20DAAD135B5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96B3-4DA1-9684-9A3AE99B29C4}"/>
                </c:ext>
              </c:extLst>
            </c:dLbl>
            <c:dLbl>
              <c:idx val="21"/>
              <c:tx>
                <c:rich>
                  <a:bodyPr/>
                  <a:lstStyle/>
                  <a:p>
                    <a:fld id="{403FB7BB-E5C1-41BF-867A-FA90DB84B04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96B3-4DA1-9684-9A3AE99B29C4}"/>
                </c:ext>
              </c:extLst>
            </c:dLbl>
            <c:dLbl>
              <c:idx val="22"/>
              <c:tx>
                <c:rich>
                  <a:bodyPr/>
                  <a:lstStyle/>
                  <a:p>
                    <a:fld id="{53C92027-9F83-4DEE-A770-7338266C888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96B3-4DA1-9684-9A3AE99B29C4}"/>
                </c:ext>
              </c:extLst>
            </c:dLbl>
            <c:dLbl>
              <c:idx val="23"/>
              <c:tx>
                <c:rich>
                  <a:bodyPr/>
                  <a:lstStyle/>
                  <a:p>
                    <a:fld id="{D43D3674-333B-4774-AC56-350299BFCD2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96B3-4DA1-9684-9A3AE99B29C4}"/>
                </c:ext>
              </c:extLst>
            </c:dLbl>
            <c:dLbl>
              <c:idx val="24"/>
              <c:tx>
                <c:rich>
                  <a:bodyPr/>
                  <a:lstStyle/>
                  <a:p>
                    <a:fld id="{4EF7FEF6-1CAB-49B7-B15A-176195A7840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96B3-4DA1-9684-9A3AE99B29C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'Participant Count'!$F$187:$F$211</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xVal>
          <c:yVal>
            <c:numRef>
              <c:f>'Participant Count'!$E$187:$E$211</c:f>
              <c:numCache>
                <c:formatCode>General</c:formatCod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numCache>
            </c:numRef>
          </c:yVal>
          <c:smooth val="0"/>
          <c:extLst>
            <c:ext xmlns:c15="http://schemas.microsoft.com/office/drawing/2012/chart" uri="{02D57815-91ED-43cb-92C2-25804820EDAC}">
              <c15:datalabelsRange>
                <c15:f>'Participant Count'!$C$187:$C$211</c15:f>
                <c15:dlblRangeCache>
                  <c:ptCount val="25"/>
                  <c:pt idx="0">
                    <c:v>CA</c:v>
                  </c:pt>
                  <c:pt idx="1">
                    <c:v>FL</c:v>
                  </c:pt>
                  <c:pt idx="2">
                    <c:v>OH</c:v>
                  </c:pt>
                  <c:pt idx="3">
                    <c:v>IL</c:v>
                  </c:pt>
                  <c:pt idx="4">
                    <c:v>GA</c:v>
                  </c:pt>
                  <c:pt idx="5">
                    <c:v>NY</c:v>
                  </c:pt>
                  <c:pt idx="6">
                    <c:v>PR</c:v>
                  </c:pt>
                  <c:pt idx="7">
                    <c:v>TX</c:v>
                  </c:pt>
                  <c:pt idx="8">
                    <c:v>MI</c:v>
                  </c:pt>
                  <c:pt idx="9">
                    <c:v>PA</c:v>
                  </c:pt>
                  <c:pt idx="10">
                    <c:v>NC</c:v>
                  </c:pt>
                  <c:pt idx="11">
                    <c:v>IN</c:v>
                  </c:pt>
                  <c:pt idx="12">
                    <c:v>TN</c:v>
                  </c:pt>
                  <c:pt idx="13">
                    <c:v>AZ</c:v>
                  </c:pt>
                  <c:pt idx="14">
                    <c:v>WA</c:v>
                  </c:pt>
                  <c:pt idx="15">
                    <c:v>NJ</c:v>
                  </c:pt>
                  <c:pt idx="16">
                    <c:v>SC</c:v>
                  </c:pt>
                  <c:pt idx="17">
                    <c:v>CO</c:v>
                  </c:pt>
                  <c:pt idx="18">
                    <c:v>MO</c:v>
                  </c:pt>
                  <c:pt idx="19">
                    <c:v>OR</c:v>
                  </c:pt>
                  <c:pt idx="20">
                    <c:v>MN</c:v>
                  </c:pt>
                  <c:pt idx="21">
                    <c:v>WI</c:v>
                  </c:pt>
                  <c:pt idx="22">
                    <c:v>VA</c:v>
                  </c:pt>
                  <c:pt idx="23">
                    <c:v>KY</c:v>
                  </c:pt>
                  <c:pt idx="24">
                    <c:v>AL</c:v>
                  </c:pt>
                </c15:dlblRangeCache>
              </c15:datalabelsRange>
            </c:ext>
            <c:ext xmlns:c16="http://schemas.microsoft.com/office/drawing/2014/chart" uri="{C3380CC4-5D6E-409C-BE32-E72D297353CC}">
              <c16:uniqueId val="{0000001A-96B3-4DA1-9684-9A3AE99B29C4}"/>
            </c:ext>
          </c:extLst>
        </c:ser>
        <c:dLbls>
          <c:showLegendKey val="0"/>
          <c:showVal val="0"/>
          <c:showCatName val="0"/>
          <c:showSerName val="0"/>
          <c:showPercent val="0"/>
          <c:showBubbleSize val="0"/>
        </c:dLbls>
        <c:axId val="651467032"/>
        <c:axId val="651470312"/>
      </c:scatterChart>
      <c:valAx>
        <c:axId val="651467032"/>
        <c:scaling>
          <c:orientation val="minMax"/>
          <c:max val="20000"/>
        </c:scaling>
        <c:delete val="0"/>
        <c:axPos val="b"/>
        <c:numFmt formatCode="_(* #,##0_);_(* \(#,##0\);_(* &quot;-&quot;??_);_(@_)"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51470312"/>
        <c:crosses val="autoZero"/>
        <c:crossBetween val="midCat"/>
      </c:valAx>
      <c:valAx>
        <c:axId val="651470312"/>
        <c:scaling>
          <c:orientation val="minMax"/>
          <c:max val="26"/>
          <c:min val="0"/>
        </c:scaling>
        <c:delete val="1"/>
        <c:axPos val="l"/>
        <c:numFmt formatCode="General" sourceLinked="1"/>
        <c:majorTickMark val="out"/>
        <c:minorTickMark val="none"/>
        <c:tickLblPos val="nextTo"/>
        <c:crossAx val="651467032"/>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latin typeface="Gotham"/>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r>
              <a:rPr lang="en-US" b="1" dirty="0"/>
              <a:t>0 – 50K</a:t>
            </a:r>
          </a:p>
        </c:rich>
      </c:tx>
      <c:layout>
        <c:manualLayout>
          <c:xMode val="edge"/>
          <c:yMode val="edge"/>
          <c:x val="3.4341305452922936E-3"/>
          <c:y val="5.7879403477549517E-3"/>
        </c:manualLayout>
      </c:layout>
      <c:overlay val="0"/>
      <c:spPr>
        <a:noFill/>
        <a:ln>
          <a:noFill/>
        </a:ln>
        <a:effectLst/>
      </c:spPr>
      <c:txPr>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0.12346522309711286"/>
          <c:y val="5.0925899551890363E-2"/>
          <c:w val="0.76072421402944601"/>
          <c:h val="0.84167476560550614"/>
        </c:manualLayout>
      </c:layout>
      <c:scatterChart>
        <c:scatterStyle val="lineMarker"/>
        <c:varyColors val="0"/>
        <c:ser>
          <c:idx val="0"/>
          <c:order val="0"/>
          <c:spPr>
            <a:ln w="25400" cap="rnd">
              <a:noFill/>
              <a:round/>
            </a:ln>
            <a:effectLst/>
          </c:spPr>
          <c:marker>
            <c:symbol val="circle"/>
            <c:size val="7"/>
            <c:spPr>
              <a:solidFill>
                <a:srgbClr val="FFFFCC"/>
              </a:solidFill>
              <a:ln w="12700">
                <a:solidFill>
                  <a:srgbClr val="15326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0"/>
            <c:val val="100"/>
            <c:spPr>
              <a:noFill/>
              <a:ln w="9525" cap="flat" cmpd="sng" algn="ctr">
                <a:solidFill>
                  <a:srgbClr val="5A5A66"/>
                </a:solidFill>
                <a:round/>
              </a:ln>
              <a:effectLst/>
            </c:spPr>
          </c:errBars>
          <c:xVal>
            <c:numRef>
              <c:f>'Participant Count'!$I$251:$I$281</c:f>
              <c:numCache>
                <c:formatCode>_(* #,##0_);_(* \(#,##0\);_(* "-"??_);_(@_)</c:formatCode>
                <c:ptCount val="31"/>
                <c:pt idx="0">
                  <c:v>49252</c:v>
                </c:pt>
                <c:pt idx="1">
                  <c:v>48656</c:v>
                </c:pt>
                <c:pt idx="2">
                  <c:v>46510</c:v>
                </c:pt>
                <c:pt idx="3">
                  <c:v>41752</c:v>
                </c:pt>
                <c:pt idx="4">
                  <c:v>41685</c:v>
                </c:pt>
                <c:pt idx="5">
                  <c:v>39219</c:v>
                </c:pt>
                <c:pt idx="6">
                  <c:v>38484</c:v>
                </c:pt>
                <c:pt idx="7">
                  <c:v>35534</c:v>
                </c:pt>
                <c:pt idx="8">
                  <c:v>35204</c:v>
                </c:pt>
                <c:pt idx="9">
                  <c:v>29063</c:v>
                </c:pt>
                <c:pt idx="10">
                  <c:v>28800</c:v>
                </c:pt>
                <c:pt idx="11">
                  <c:v>27708</c:v>
                </c:pt>
                <c:pt idx="12">
                  <c:v>27255</c:v>
                </c:pt>
                <c:pt idx="13">
                  <c:v>20728</c:v>
                </c:pt>
                <c:pt idx="14">
                  <c:v>17814</c:v>
                </c:pt>
                <c:pt idx="15">
                  <c:v>17465</c:v>
                </c:pt>
                <c:pt idx="16">
                  <c:v>16904</c:v>
                </c:pt>
                <c:pt idx="17">
                  <c:v>16264</c:v>
                </c:pt>
                <c:pt idx="18">
                  <c:v>16013</c:v>
                </c:pt>
                <c:pt idx="19">
                  <c:v>11868</c:v>
                </c:pt>
                <c:pt idx="20">
                  <c:v>11751</c:v>
                </c:pt>
                <c:pt idx="21">
                  <c:v>11705</c:v>
                </c:pt>
                <c:pt idx="22">
                  <c:v>10485</c:v>
                </c:pt>
                <c:pt idx="23">
                  <c:v>6673</c:v>
                </c:pt>
                <c:pt idx="24">
                  <c:v>5910</c:v>
                </c:pt>
                <c:pt idx="25">
                  <c:v>5183</c:v>
                </c:pt>
                <c:pt idx="26">
                  <c:v>4300</c:v>
                </c:pt>
                <c:pt idx="27">
                  <c:v>3371</c:v>
                </c:pt>
                <c:pt idx="28">
                  <c:v>2628</c:v>
                </c:pt>
                <c:pt idx="29">
                  <c:v>2125</c:v>
                </c:pt>
                <c:pt idx="30">
                  <c:v>1867</c:v>
                </c:pt>
              </c:numCache>
            </c:numRef>
          </c:xVal>
          <c:yVal>
            <c:numRef>
              <c:f>'Participant Count'!$J$251:$J$281</c:f>
              <c:numCache>
                <c:formatCode>0</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yVal>
          <c:smooth val="0"/>
          <c:extLst>
            <c:ext xmlns:c16="http://schemas.microsoft.com/office/drawing/2014/chart" uri="{C3380CC4-5D6E-409C-BE32-E72D297353CC}">
              <c16:uniqueId val="{00000000-EC1B-402B-B9E9-73B5CCD309BF}"/>
            </c:ext>
          </c:extLst>
        </c:ser>
        <c:ser>
          <c:idx val="1"/>
          <c:order val="1"/>
          <c:tx>
            <c:strRef>
              <c:f>'Participant Count'!$F$186</c:f>
              <c:strCache>
                <c:ptCount val="1"/>
              </c:strCache>
            </c:strRef>
          </c:tx>
          <c:spPr>
            <a:ln w="9525" cap="rnd">
              <a:solidFill>
                <a:schemeClr val="tx1"/>
              </a:solidFill>
              <a:round/>
            </a:ln>
            <a:effectLst/>
          </c:spPr>
          <c:marker>
            <c:symbol val="circle"/>
            <c:size val="7"/>
            <c:spPr>
              <a:noFill/>
              <a:ln w="9525">
                <a:noFill/>
              </a:ln>
              <a:effectLst/>
            </c:spPr>
          </c:marker>
          <c:dLbls>
            <c:dLbl>
              <c:idx val="0"/>
              <c:tx>
                <c:rich>
                  <a:bodyPr/>
                  <a:lstStyle/>
                  <a:p>
                    <a:fld id="{AEABF1EF-3062-467A-8E1E-6057DC02BE5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C1B-402B-B9E9-73B5CCD309BF}"/>
                </c:ext>
              </c:extLst>
            </c:dLbl>
            <c:dLbl>
              <c:idx val="1"/>
              <c:tx>
                <c:rich>
                  <a:bodyPr/>
                  <a:lstStyle/>
                  <a:p>
                    <a:fld id="{6512D3FC-5DB7-4E9F-93A3-80577D941CB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C1B-402B-B9E9-73B5CCD309BF}"/>
                </c:ext>
              </c:extLst>
            </c:dLbl>
            <c:dLbl>
              <c:idx val="2"/>
              <c:tx>
                <c:rich>
                  <a:bodyPr/>
                  <a:lstStyle/>
                  <a:p>
                    <a:fld id="{94E392EB-5136-4F2B-8FAB-57792981566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C1B-402B-B9E9-73B5CCD309BF}"/>
                </c:ext>
              </c:extLst>
            </c:dLbl>
            <c:dLbl>
              <c:idx val="3"/>
              <c:tx>
                <c:rich>
                  <a:bodyPr/>
                  <a:lstStyle/>
                  <a:p>
                    <a:fld id="{78EAE9F8-17C4-447F-9FBD-BC709D1CEF3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C1B-402B-B9E9-73B5CCD309BF}"/>
                </c:ext>
              </c:extLst>
            </c:dLbl>
            <c:dLbl>
              <c:idx val="4"/>
              <c:tx>
                <c:rich>
                  <a:bodyPr/>
                  <a:lstStyle/>
                  <a:p>
                    <a:fld id="{D097780F-A3CE-4582-AFD9-27C4A278343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C1B-402B-B9E9-73B5CCD309BF}"/>
                </c:ext>
              </c:extLst>
            </c:dLbl>
            <c:dLbl>
              <c:idx val="5"/>
              <c:tx>
                <c:rich>
                  <a:bodyPr/>
                  <a:lstStyle/>
                  <a:p>
                    <a:fld id="{CC63B2D4-C7DD-423C-B68C-3BB3AD91910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C1B-402B-B9E9-73B5CCD309BF}"/>
                </c:ext>
              </c:extLst>
            </c:dLbl>
            <c:dLbl>
              <c:idx val="6"/>
              <c:tx>
                <c:rich>
                  <a:bodyPr/>
                  <a:lstStyle/>
                  <a:p>
                    <a:fld id="{97308387-BE52-4300-8454-92BE738A428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C1B-402B-B9E9-73B5CCD309BF}"/>
                </c:ext>
              </c:extLst>
            </c:dLbl>
            <c:dLbl>
              <c:idx val="7"/>
              <c:tx>
                <c:rich>
                  <a:bodyPr/>
                  <a:lstStyle/>
                  <a:p>
                    <a:fld id="{A40E9318-6DEB-40DD-83FD-3C07421F007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EC1B-402B-B9E9-73B5CCD309BF}"/>
                </c:ext>
              </c:extLst>
            </c:dLbl>
            <c:dLbl>
              <c:idx val="8"/>
              <c:tx>
                <c:rich>
                  <a:bodyPr/>
                  <a:lstStyle/>
                  <a:p>
                    <a:fld id="{2286D0EF-F614-4D7D-B4CB-5625D47CE39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C1B-402B-B9E9-73B5CCD309BF}"/>
                </c:ext>
              </c:extLst>
            </c:dLbl>
            <c:dLbl>
              <c:idx val="9"/>
              <c:tx>
                <c:rich>
                  <a:bodyPr/>
                  <a:lstStyle/>
                  <a:p>
                    <a:fld id="{88FF24A7-CA8E-4315-B125-3EE1024FA3F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C1B-402B-B9E9-73B5CCD309BF}"/>
                </c:ext>
              </c:extLst>
            </c:dLbl>
            <c:dLbl>
              <c:idx val="10"/>
              <c:tx>
                <c:rich>
                  <a:bodyPr/>
                  <a:lstStyle/>
                  <a:p>
                    <a:fld id="{37AEA45B-E9C9-4FBF-BFF2-777DB70F26A4}"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C1B-402B-B9E9-73B5CCD309BF}"/>
                </c:ext>
              </c:extLst>
            </c:dLbl>
            <c:dLbl>
              <c:idx val="11"/>
              <c:tx>
                <c:rich>
                  <a:bodyPr/>
                  <a:lstStyle/>
                  <a:p>
                    <a:fld id="{E17B47D7-13D0-4154-B5B4-A561B65EC9F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C1B-402B-B9E9-73B5CCD309BF}"/>
                </c:ext>
              </c:extLst>
            </c:dLbl>
            <c:dLbl>
              <c:idx val="12"/>
              <c:tx>
                <c:rich>
                  <a:bodyPr/>
                  <a:lstStyle/>
                  <a:p>
                    <a:fld id="{A5062860-9624-4134-AD82-3636E81CDE3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C1B-402B-B9E9-73B5CCD309BF}"/>
                </c:ext>
              </c:extLst>
            </c:dLbl>
            <c:dLbl>
              <c:idx val="13"/>
              <c:tx>
                <c:rich>
                  <a:bodyPr/>
                  <a:lstStyle/>
                  <a:p>
                    <a:fld id="{32291DA2-EE16-41B6-B9E4-C50C6F2B34C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EC1B-402B-B9E9-73B5CCD309BF}"/>
                </c:ext>
              </c:extLst>
            </c:dLbl>
            <c:dLbl>
              <c:idx val="14"/>
              <c:tx>
                <c:rich>
                  <a:bodyPr/>
                  <a:lstStyle/>
                  <a:p>
                    <a:fld id="{E453CA21-EED7-4B6C-B680-65481F0E7B1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C1B-402B-B9E9-73B5CCD309BF}"/>
                </c:ext>
              </c:extLst>
            </c:dLbl>
            <c:dLbl>
              <c:idx val="15"/>
              <c:tx>
                <c:rich>
                  <a:bodyPr/>
                  <a:lstStyle/>
                  <a:p>
                    <a:fld id="{0173DA5B-C7A8-4715-9839-5BE92A86E0D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C1B-402B-B9E9-73B5CCD309BF}"/>
                </c:ext>
              </c:extLst>
            </c:dLbl>
            <c:dLbl>
              <c:idx val="16"/>
              <c:tx>
                <c:rich>
                  <a:bodyPr/>
                  <a:lstStyle/>
                  <a:p>
                    <a:fld id="{8BBD534B-FDDE-400B-AC32-94C036815BF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C1B-402B-B9E9-73B5CCD309BF}"/>
                </c:ext>
              </c:extLst>
            </c:dLbl>
            <c:dLbl>
              <c:idx val="17"/>
              <c:tx>
                <c:rich>
                  <a:bodyPr/>
                  <a:lstStyle/>
                  <a:p>
                    <a:fld id="{6A2B8469-725F-4C1F-AAF5-8B111DC654A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EC1B-402B-B9E9-73B5CCD309BF}"/>
                </c:ext>
              </c:extLst>
            </c:dLbl>
            <c:dLbl>
              <c:idx val="18"/>
              <c:tx>
                <c:rich>
                  <a:bodyPr/>
                  <a:lstStyle/>
                  <a:p>
                    <a:fld id="{79FB5123-F814-49C4-8EB3-2C88A389BC7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EC1B-402B-B9E9-73B5CCD309BF}"/>
                </c:ext>
              </c:extLst>
            </c:dLbl>
            <c:dLbl>
              <c:idx val="19"/>
              <c:tx>
                <c:rich>
                  <a:bodyPr/>
                  <a:lstStyle/>
                  <a:p>
                    <a:fld id="{79A51795-4D04-4514-BE57-BCD6AC8E8C08}"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EC1B-402B-B9E9-73B5CCD309BF}"/>
                </c:ext>
              </c:extLst>
            </c:dLbl>
            <c:dLbl>
              <c:idx val="20"/>
              <c:tx>
                <c:rich>
                  <a:bodyPr/>
                  <a:lstStyle/>
                  <a:p>
                    <a:fld id="{745AFF48-1EE0-439B-9DAE-3C889307EEA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C1B-402B-B9E9-73B5CCD309BF}"/>
                </c:ext>
              </c:extLst>
            </c:dLbl>
            <c:dLbl>
              <c:idx val="21"/>
              <c:tx>
                <c:rich>
                  <a:bodyPr/>
                  <a:lstStyle/>
                  <a:p>
                    <a:fld id="{1E065CA5-BBA2-43B7-AAA2-FA404D59B37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C1B-402B-B9E9-73B5CCD309BF}"/>
                </c:ext>
              </c:extLst>
            </c:dLbl>
            <c:dLbl>
              <c:idx val="22"/>
              <c:tx>
                <c:rich>
                  <a:bodyPr/>
                  <a:lstStyle/>
                  <a:p>
                    <a:fld id="{50840D49-EB78-4F15-B0F5-E54233E2541A}"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C1B-402B-B9E9-73B5CCD309BF}"/>
                </c:ext>
              </c:extLst>
            </c:dLbl>
            <c:dLbl>
              <c:idx val="23"/>
              <c:tx>
                <c:rich>
                  <a:bodyPr/>
                  <a:lstStyle/>
                  <a:p>
                    <a:fld id="{0D908EAA-68C9-4F49-AAB3-67C28523478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C1B-402B-B9E9-73B5CCD309BF}"/>
                </c:ext>
              </c:extLst>
            </c:dLbl>
            <c:dLbl>
              <c:idx val="24"/>
              <c:tx>
                <c:rich>
                  <a:bodyPr/>
                  <a:lstStyle/>
                  <a:p>
                    <a:fld id="{73E53C02-80AE-42FF-8A79-68162339DA60}"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C1B-402B-B9E9-73B5CCD309BF}"/>
                </c:ext>
              </c:extLst>
            </c:dLbl>
            <c:dLbl>
              <c:idx val="25"/>
              <c:tx>
                <c:rich>
                  <a:bodyPr/>
                  <a:lstStyle/>
                  <a:p>
                    <a:fld id="{1D77D756-7CAC-4929-9219-9DE2E155691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EC1B-402B-B9E9-73B5CCD309BF}"/>
                </c:ext>
              </c:extLst>
            </c:dLbl>
            <c:dLbl>
              <c:idx val="26"/>
              <c:tx>
                <c:rich>
                  <a:bodyPr/>
                  <a:lstStyle/>
                  <a:p>
                    <a:fld id="{535FC504-5A2B-44B3-AB90-6A30245F370C}"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C1B-402B-B9E9-73B5CCD309BF}"/>
                </c:ext>
              </c:extLst>
            </c:dLbl>
            <c:dLbl>
              <c:idx val="27"/>
              <c:tx>
                <c:rich>
                  <a:bodyPr/>
                  <a:lstStyle/>
                  <a:p>
                    <a:fld id="{97C96BE9-5079-4588-98BA-223A64E972F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C1B-402B-B9E9-73B5CCD309BF}"/>
                </c:ext>
              </c:extLst>
            </c:dLbl>
            <c:dLbl>
              <c:idx val="28"/>
              <c:tx>
                <c:rich>
                  <a:bodyPr/>
                  <a:lstStyle/>
                  <a:p>
                    <a:fld id="{1A7D33E4-3B9B-4F51-88B0-57F6150022F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EC1B-402B-B9E9-73B5CCD309BF}"/>
                </c:ext>
              </c:extLst>
            </c:dLbl>
            <c:dLbl>
              <c:idx val="29"/>
              <c:tx>
                <c:rich>
                  <a:bodyPr/>
                  <a:lstStyle/>
                  <a:p>
                    <a:fld id="{0F7CB047-947B-4B37-B130-F5FDE5A5E8B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EC1B-402B-B9E9-73B5CCD309BF}"/>
                </c:ext>
              </c:extLst>
            </c:dLbl>
            <c:dLbl>
              <c:idx val="30"/>
              <c:tx>
                <c:rich>
                  <a:bodyPr/>
                  <a:lstStyle/>
                  <a:p>
                    <a:fld id="{C375F525-1BA9-4D5F-A05B-AD0EBF5862C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EC1B-402B-B9E9-73B5CCD309BF}"/>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'Participant Count'!$K$251:$K$281</c:f>
              <c:numCache>
                <c:formatCode>0</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xVal>
          <c:yVal>
            <c:numRef>
              <c:f>'Participant Count'!$J$251:$J$281</c:f>
              <c:numCache>
                <c:formatCode>0</c:formatCode>
                <c:ptCount val="3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numCache>
            </c:numRef>
          </c:yVal>
          <c:smooth val="0"/>
          <c:extLst>
            <c:ext xmlns:c15="http://schemas.microsoft.com/office/drawing/2012/chart" uri="{02D57815-91ED-43cb-92C2-25804820EDAC}">
              <c15:datalabelsRange>
                <c15:f>'Participant Count'!$H$251:$H$281</c15:f>
                <c15:dlblRangeCache>
                  <c:ptCount val="31"/>
                  <c:pt idx="0">
                    <c:v>NV</c:v>
                  </c:pt>
                  <c:pt idx="1">
                    <c:v>MD</c:v>
                  </c:pt>
                  <c:pt idx="2">
                    <c:v>CT</c:v>
                  </c:pt>
                  <c:pt idx="3">
                    <c:v>VA</c:v>
                  </c:pt>
                  <c:pt idx="4">
                    <c:v>AZ</c:v>
                  </c:pt>
                  <c:pt idx="5">
                    <c:v>WV</c:v>
                  </c:pt>
                  <c:pt idx="6">
                    <c:v>IL</c:v>
                  </c:pt>
                  <c:pt idx="7">
                    <c:v>TN</c:v>
                  </c:pt>
                  <c:pt idx="8">
                    <c:v>UT</c:v>
                  </c:pt>
                  <c:pt idx="9">
                    <c:v>WI</c:v>
                  </c:pt>
                  <c:pt idx="10">
                    <c:v>OH</c:v>
                  </c:pt>
                  <c:pt idx="11">
                    <c:v>KS</c:v>
                  </c:pt>
                  <c:pt idx="12">
                    <c:v>MN</c:v>
                  </c:pt>
                  <c:pt idx="13">
                    <c:v>OK</c:v>
                  </c:pt>
                  <c:pt idx="14">
                    <c:v>NE</c:v>
                  </c:pt>
                  <c:pt idx="15">
                    <c:v>DE</c:v>
                  </c:pt>
                  <c:pt idx="16">
                    <c:v>MT</c:v>
                  </c:pt>
                  <c:pt idx="17">
                    <c:v>AK</c:v>
                  </c:pt>
                  <c:pt idx="18">
                    <c:v>NH</c:v>
                  </c:pt>
                  <c:pt idx="19">
                    <c:v>ID</c:v>
                  </c:pt>
                  <c:pt idx="20">
                    <c:v>DC</c:v>
                  </c:pt>
                  <c:pt idx="21">
                    <c:v>SD</c:v>
                  </c:pt>
                  <c:pt idx="22">
                    <c:v>WY</c:v>
                  </c:pt>
                  <c:pt idx="23">
                    <c:v>VT</c:v>
                  </c:pt>
                  <c:pt idx="24">
                    <c:v>RI</c:v>
                  </c:pt>
                  <c:pt idx="25">
                    <c:v>ND</c:v>
                  </c:pt>
                  <c:pt idx="26">
                    <c:v>ME</c:v>
                  </c:pt>
                  <c:pt idx="27">
                    <c:v>HI</c:v>
                  </c:pt>
                  <c:pt idx="28">
                    <c:v>NM</c:v>
                  </c:pt>
                  <c:pt idx="29">
                    <c:v>VI</c:v>
                  </c:pt>
                  <c:pt idx="30">
                    <c:v>GU</c:v>
                  </c:pt>
                </c15:dlblRangeCache>
              </c15:datalabelsRange>
            </c:ext>
            <c:ext xmlns:c16="http://schemas.microsoft.com/office/drawing/2014/chart" uri="{C3380CC4-5D6E-409C-BE32-E72D297353CC}">
              <c16:uniqueId val="{00000020-EC1B-402B-B9E9-73B5CCD309BF}"/>
            </c:ext>
          </c:extLst>
        </c:ser>
        <c:dLbls>
          <c:showLegendKey val="0"/>
          <c:showVal val="0"/>
          <c:showCatName val="0"/>
          <c:showSerName val="0"/>
          <c:showPercent val="0"/>
          <c:showBubbleSize val="0"/>
        </c:dLbls>
        <c:axId val="608170792"/>
        <c:axId val="608169480"/>
      </c:scatterChart>
      <c:valAx>
        <c:axId val="608170792"/>
        <c:scaling>
          <c:orientation val="minMax"/>
          <c:max val="50000"/>
        </c:scaling>
        <c:delete val="0"/>
        <c:axPos val="b"/>
        <c:numFmt formatCode="_(* #,##0_);_(* \(#,##0\);_(* &quot;-&quot;??_);_(@_)"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08169480"/>
        <c:crosses val="autoZero"/>
        <c:crossBetween val="midCat"/>
      </c:valAx>
      <c:valAx>
        <c:axId val="608169480"/>
        <c:scaling>
          <c:orientation val="minMax"/>
          <c:max val="32"/>
          <c:min val="0"/>
        </c:scaling>
        <c:delete val="1"/>
        <c:axPos val="l"/>
        <c:numFmt formatCode="0" sourceLinked="1"/>
        <c:majorTickMark val="out"/>
        <c:minorTickMark val="none"/>
        <c:tickLblPos val="nextTo"/>
        <c:crossAx val="608170792"/>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r>
              <a:rPr lang="en-US" b="1" dirty="0"/>
              <a:t>0 – 600K</a:t>
            </a:r>
          </a:p>
        </c:rich>
      </c:tx>
      <c:layout>
        <c:manualLayout>
          <c:xMode val="edge"/>
          <c:yMode val="edge"/>
          <c:x val="1.7786704900592238E-4"/>
          <c:y val="0"/>
        </c:manualLayout>
      </c:layout>
      <c:overlay val="0"/>
      <c:spPr>
        <a:noFill/>
        <a:ln>
          <a:noFill/>
        </a:ln>
        <a:effectLst/>
      </c:spPr>
      <c:txPr>
        <a:bodyPr rot="0" spcFirstLastPara="1" vertOverflow="ellipsis" vert="horz" wrap="square" anchor="ctr" anchorCtr="1"/>
        <a:lstStyle/>
        <a:p>
          <a:pPr algn="l">
            <a:defRPr sz="1080" b="0" i="0" u="none" strike="noStrike" kern="1200" spc="0" baseline="0">
              <a:solidFill>
                <a:schemeClr val="tx1"/>
              </a:solidFill>
              <a:latin typeface="Gotham"/>
              <a:ea typeface="+mn-ea"/>
              <a:cs typeface="+mn-cs"/>
            </a:defRPr>
          </a:pPr>
          <a:endParaRPr lang="en-US"/>
        </a:p>
      </c:txPr>
    </c:title>
    <c:autoTitleDeleted val="0"/>
    <c:plotArea>
      <c:layout>
        <c:manualLayout>
          <c:layoutTarget val="inner"/>
          <c:xMode val="edge"/>
          <c:yMode val="edge"/>
          <c:x val="9.5687445319335082E-2"/>
          <c:y val="4.2243989030257945E-2"/>
          <c:w val="0.83965288713910757"/>
          <c:h val="0.85035667612713872"/>
        </c:manualLayout>
      </c:layout>
      <c:scatterChart>
        <c:scatterStyle val="lineMarker"/>
        <c:varyColors val="0"/>
        <c:ser>
          <c:idx val="0"/>
          <c:order val="0"/>
          <c:spPr>
            <a:ln w="25400" cap="rnd">
              <a:noFill/>
              <a:round/>
            </a:ln>
            <a:effectLst/>
          </c:spPr>
          <c:marker>
            <c:symbol val="circle"/>
            <c:size val="7"/>
            <c:spPr>
              <a:solidFill>
                <a:srgbClr val="FFFFCC"/>
              </a:solidFill>
              <a:ln w="12700">
                <a:solidFill>
                  <a:srgbClr val="153266"/>
                </a:solidFill>
              </a:ln>
              <a:effectLst/>
            </c:spPr>
          </c:marker>
          <c:dLbls>
            <c:spPr>
              <a:noFill/>
              <a:ln>
                <a:noFill/>
              </a:ln>
              <a:effectLst/>
            </c:spPr>
            <c:txPr>
              <a:bodyPr rot="0" spcFirstLastPara="1" vertOverflow="ellipsis" vert="horz" wrap="square" lIns="38100" tIns="19050" rIns="38100" bIns="19050" anchor="ctr" anchorCtr="0">
                <a:spAutoFit/>
              </a:bodyPr>
              <a:lstStyle/>
              <a:p>
                <a:pPr algn="l">
                  <a:defRPr sz="800" b="0" i="0" u="none" strike="noStrike" kern="1200" baseline="0">
                    <a:solidFill>
                      <a:schemeClr val="tx1"/>
                    </a:solidFill>
                    <a:latin typeface="Gotham"/>
                    <a:ea typeface="+mn-ea"/>
                    <a:cs typeface="+mn-cs"/>
                  </a:defRPr>
                </a:pPr>
                <a:endParaRPr lang="en-US"/>
              </a:p>
            </c:txPr>
            <c:dLblPos val="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0"/>
            <c:val val="100"/>
            <c:spPr>
              <a:noFill/>
              <a:ln w="9525" cap="flat" cmpd="sng" algn="ctr">
                <a:solidFill>
                  <a:srgbClr val="323332"/>
                </a:solidFill>
                <a:round/>
              </a:ln>
              <a:effectLst/>
            </c:spPr>
          </c:errBars>
          <c:xVal>
            <c:numRef>
              <c:f>'Participant Count'!$D$251:$D$272</c:f>
              <c:numCache>
                <c:formatCode>_(* #,##0_);_(* \(#,##0\);_(* "-"??_);_(@_)</c:formatCode>
                <c:ptCount val="22"/>
                <c:pt idx="0">
                  <c:v>562394</c:v>
                </c:pt>
                <c:pt idx="1">
                  <c:v>334330</c:v>
                </c:pt>
                <c:pt idx="2">
                  <c:v>296669</c:v>
                </c:pt>
                <c:pt idx="3">
                  <c:v>231804</c:v>
                </c:pt>
                <c:pt idx="4">
                  <c:v>182505</c:v>
                </c:pt>
                <c:pt idx="5">
                  <c:v>175661</c:v>
                </c:pt>
                <c:pt idx="6">
                  <c:v>141407</c:v>
                </c:pt>
                <c:pt idx="7">
                  <c:v>125917</c:v>
                </c:pt>
                <c:pt idx="8">
                  <c:v>120362</c:v>
                </c:pt>
                <c:pt idx="9">
                  <c:v>105608</c:v>
                </c:pt>
                <c:pt idx="10">
                  <c:v>102484</c:v>
                </c:pt>
                <c:pt idx="11">
                  <c:v>102420</c:v>
                </c:pt>
                <c:pt idx="12">
                  <c:v>99076</c:v>
                </c:pt>
                <c:pt idx="13">
                  <c:v>91017</c:v>
                </c:pt>
                <c:pt idx="14">
                  <c:v>90462</c:v>
                </c:pt>
                <c:pt idx="15">
                  <c:v>89287</c:v>
                </c:pt>
                <c:pt idx="16">
                  <c:v>86137</c:v>
                </c:pt>
                <c:pt idx="17">
                  <c:v>82970</c:v>
                </c:pt>
                <c:pt idx="18">
                  <c:v>68557</c:v>
                </c:pt>
                <c:pt idx="19">
                  <c:v>67264</c:v>
                </c:pt>
                <c:pt idx="20">
                  <c:v>57576</c:v>
                </c:pt>
                <c:pt idx="21">
                  <c:v>51378</c:v>
                </c:pt>
              </c:numCache>
            </c:numRef>
          </c:xVal>
          <c:yVal>
            <c:numRef>
              <c:f>'Participant Count'!$E$251:$E$272</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yVal>
          <c:smooth val="0"/>
          <c:extLst>
            <c:ext xmlns:c16="http://schemas.microsoft.com/office/drawing/2014/chart" uri="{C3380CC4-5D6E-409C-BE32-E72D297353CC}">
              <c16:uniqueId val="{00000000-4EAB-4E77-84D9-782FB336FD14}"/>
            </c:ext>
          </c:extLst>
        </c:ser>
        <c:ser>
          <c:idx val="1"/>
          <c:order val="1"/>
          <c:tx>
            <c:strRef>
              <c:f>'Participant Count'!$F$186</c:f>
              <c:strCache>
                <c:ptCount val="1"/>
              </c:strCache>
            </c:strRef>
          </c:tx>
          <c:spPr>
            <a:ln w="9525" cap="rnd">
              <a:solidFill>
                <a:srgbClr val="323332"/>
              </a:solidFill>
              <a:round/>
            </a:ln>
            <a:effectLst/>
          </c:spPr>
          <c:marker>
            <c:symbol val="circle"/>
            <c:size val="5"/>
            <c:spPr>
              <a:noFill/>
              <a:ln w="9525">
                <a:noFill/>
              </a:ln>
              <a:effectLst/>
            </c:spPr>
          </c:marker>
          <c:dLbls>
            <c:dLbl>
              <c:idx val="0"/>
              <c:tx>
                <c:rich>
                  <a:bodyPr/>
                  <a:lstStyle/>
                  <a:p>
                    <a:fld id="{08927F10-B734-4989-B949-75C29447FA4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EAB-4E77-84D9-782FB336FD14}"/>
                </c:ext>
              </c:extLst>
            </c:dLbl>
            <c:dLbl>
              <c:idx val="1"/>
              <c:tx>
                <c:rich>
                  <a:bodyPr/>
                  <a:lstStyle/>
                  <a:p>
                    <a:fld id="{DFBCE52C-3369-42F2-9354-D02D9456F88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EAB-4E77-84D9-782FB336FD14}"/>
                </c:ext>
              </c:extLst>
            </c:dLbl>
            <c:dLbl>
              <c:idx val="2"/>
              <c:tx>
                <c:rich>
                  <a:bodyPr/>
                  <a:lstStyle/>
                  <a:p>
                    <a:fld id="{AE385AC1-ED72-48EF-9D9E-B0B94EF5EB9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EAB-4E77-84D9-782FB336FD14}"/>
                </c:ext>
              </c:extLst>
            </c:dLbl>
            <c:dLbl>
              <c:idx val="3"/>
              <c:tx>
                <c:rich>
                  <a:bodyPr/>
                  <a:lstStyle/>
                  <a:p>
                    <a:fld id="{9D315B63-6910-4076-82CD-7B29C7AD8D4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EAB-4E77-84D9-782FB336FD14}"/>
                </c:ext>
              </c:extLst>
            </c:dLbl>
            <c:dLbl>
              <c:idx val="4"/>
              <c:tx>
                <c:rich>
                  <a:bodyPr/>
                  <a:lstStyle/>
                  <a:p>
                    <a:fld id="{17F0B422-11F8-4878-B848-7915FE09954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EAB-4E77-84D9-782FB336FD14}"/>
                </c:ext>
              </c:extLst>
            </c:dLbl>
            <c:dLbl>
              <c:idx val="5"/>
              <c:tx>
                <c:rich>
                  <a:bodyPr/>
                  <a:lstStyle/>
                  <a:p>
                    <a:fld id="{514E3309-617B-4850-A75D-EAEB770C691B}"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EAB-4E77-84D9-782FB336FD14}"/>
                </c:ext>
              </c:extLst>
            </c:dLbl>
            <c:dLbl>
              <c:idx val="6"/>
              <c:tx>
                <c:rich>
                  <a:bodyPr/>
                  <a:lstStyle/>
                  <a:p>
                    <a:fld id="{B2641F63-7A32-432E-8A6E-E11B81C65B5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EAB-4E77-84D9-782FB336FD14}"/>
                </c:ext>
              </c:extLst>
            </c:dLbl>
            <c:dLbl>
              <c:idx val="7"/>
              <c:tx>
                <c:rich>
                  <a:bodyPr/>
                  <a:lstStyle/>
                  <a:p>
                    <a:fld id="{F6A708D8-C89C-4783-8035-CE9C012F9AEF}"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EAB-4E77-84D9-782FB336FD14}"/>
                </c:ext>
              </c:extLst>
            </c:dLbl>
            <c:dLbl>
              <c:idx val="8"/>
              <c:tx>
                <c:rich>
                  <a:bodyPr/>
                  <a:lstStyle/>
                  <a:p>
                    <a:fld id="{7363292E-E348-423E-8AD5-E3168D9B482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EAB-4E77-84D9-782FB336FD14}"/>
                </c:ext>
              </c:extLst>
            </c:dLbl>
            <c:dLbl>
              <c:idx val="9"/>
              <c:tx>
                <c:rich>
                  <a:bodyPr/>
                  <a:lstStyle/>
                  <a:p>
                    <a:fld id="{6594455D-2E12-4420-8129-7DE3738F850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EAB-4E77-84D9-782FB336FD14}"/>
                </c:ext>
              </c:extLst>
            </c:dLbl>
            <c:dLbl>
              <c:idx val="10"/>
              <c:tx>
                <c:rich>
                  <a:bodyPr/>
                  <a:lstStyle/>
                  <a:p>
                    <a:fld id="{5A8105F6-3017-4156-86FD-1327E666729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EAB-4E77-84D9-782FB336FD14}"/>
                </c:ext>
              </c:extLst>
            </c:dLbl>
            <c:dLbl>
              <c:idx val="11"/>
              <c:tx>
                <c:rich>
                  <a:bodyPr/>
                  <a:lstStyle/>
                  <a:p>
                    <a:fld id="{F4029C5F-1664-4112-8498-27B63DA713E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EAB-4E77-84D9-782FB336FD14}"/>
                </c:ext>
              </c:extLst>
            </c:dLbl>
            <c:dLbl>
              <c:idx val="12"/>
              <c:tx>
                <c:rich>
                  <a:bodyPr/>
                  <a:lstStyle/>
                  <a:p>
                    <a:fld id="{6B1745F0-890C-4C56-A5DF-5C567E4CDC03}"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EAB-4E77-84D9-782FB336FD14}"/>
                </c:ext>
              </c:extLst>
            </c:dLbl>
            <c:dLbl>
              <c:idx val="13"/>
              <c:tx>
                <c:rich>
                  <a:bodyPr/>
                  <a:lstStyle/>
                  <a:p>
                    <a:fld id="{245CF0F6-63C0-4D72-9578-38C88E06955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EAB-4E77-84D9-782FB336FD14}"/>
                </c:ext>
              </c:extLst>
            </c:dLbl>
            <c:dLbl>
              <c:idx val="14"/>
              <c:tx>
                <c:rich>
                  <a:bodyPr/>
                  <a:lstStyle/>
                  <a:p>
                    <a:fld id="{10D4DCFE-296F-4100-86D0-30B810FC7812}"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EAB-4E77-84D9-782FB336FD14}"/>
                </c:ext>
              </c:extLst>
            </c:dLbl>
            <c:dLbl>
              <c:idx val="15"/>
              <c:tx>
                <c:rich>
                  <a:bodyPr/>
                  <a:lstStyle/>
                  <a:p>
                    <a:fld id="{8271B512-2880-4E76-B558-160FB0FF7365}"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EAB-4E77-84D9-782FB336FD14}"/>
                </c:ext>
              </c:extLst>
            </c:dLbl>
            <c:dLbl>
              <c:idx val="16"/>
              <c:tx>
                <c:rich>
                  <a:bodyPr/>
                  <a:lstStyle/>
                  <a:p>
                    <a:fld id="{E2E55616-9877-49E0-94D1-B6D93FA65ADD}"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EAB-4E77-84D9-782FB336FD14}"/>
                </c:ext>
              </c:extLst>
            </c:dLbl>
            <c:dLbl>
              <c:idx val="17"/>
              <c:tx>
                <c:rich>
                  <a:bodyPr/>
                  <a:lstStyle/>
                  <a:p>
                    <a:fld id="{B73FB4C3-4D0B-4CAE-94A1-4AFC12DBD15E}"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4EAB-4E77-84D9-782FB336FD14}"/>
                </c:ext>
              </c:extLst>
            </c:dLbl>
            <c:dLbl>
              <c:idx val="18"/>
              <c:tx>
                <c:rich>
                  <a:bodyPr/>
                  <a:lstStyle/>
                  <a:p>
                    <a:fld id="{BA30B626-5B9F-43C5-BC51-21F872A6074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4EAB-4E77-84D9-782FB336FD14}"/>
                </c:ext>
              </c:extLst>
            </c:dLbl>
            <c:dLbl>
              <c:idx val="19"/>
              <c:tx>
                <c:rich>
                  <a:bodyPr/>
                  <a:lstStyle/>
                  <a:p>
                    <a:fld id="{299854DC-3781-4F4B-86E0-CDF8B1D1DB69}"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EAB-4E77-84D9-782FB336FD14}"/>
                </c:ext>
              </c:extLst>
            </c:dLbl>
            <c:dLbl>
              <c:idx val="20"/>
              <c:tx>
                <c:rich>
                  <a:bodyPr/>
                  <a:lstStyle/>
                  <a:p>
                    <a:fld id="{1ABC7133-A714-41D0-B8DF-461FBF6AE377}"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4EAB-4E77-84D9-782FB336FD14}"/>
                </c:ext>
              </c:extLst>
            </c:dLbl>
            <c:dLbl>
              <c:idx val="21"/>
              <c:tx>
                <c:rich>
                  <a:bodyPr/>
                  <a:lstStyle/>
                  <a:p>
                    <a:fld id="{8329FD06-A571-4C5B-947B-92D9EC7D81F6}" type="CELLRANGE">
                      <a:rPr lang="en-US"/>
                      <a:pPr/>
                      <a:t>[CELLRANGE]</a:t>
                    </a:fld>
                    <a:endParaRPr lang="en-US"/>
                  </a:p>
                </c:rich>
              </c:tx>
              <c:dLblPos val="l"/>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EAB-4E77-84D9-782FB336FD1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dLblPos val="l"/>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'Participant Count'!$F$251:$F$272</c:f>
              <c:numCache>
                <c:formatCode>0</c:formatCode>
                <c:ptCount val="2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numCache>
            </c:numRef>
          </c:xVal>
          <c:yVal>
            <c:numRef>
              <c:f>'Participant Count'!$E$251:$E$272</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yVal>
          <c:smooth val="0"/>
          <c:extLst>
            <c:ext xmlns:c15="http://schemas.microsoft.com/office/drawing/2012/chart" uri="{02D57815-91ED-43cb-92C2-25804820EDAC}">
              <c15:datalabelsRange>
                <c15:f>'Participant Count'!$C$251:$C$272</c15:f>
                <c15:dlblRangeCache>
                  <c:ptCount val="22"/>
                  <c:pt idx="0">
                    <c:v>TX</c:v>
                  </c:pt>
                  <c:pt idx="1">
                    <c:v>NY</c:v>
                  </c:pt>
                  <c:pt idx="2">
                    <c:v>FL</c:v>
                  </c:pt>
                  <c:pt idx="3">
                    <c:v>GA</c:v>
                  </c:pt>
                  <c:pt idx="4">
                    <c:v>CA</c:v>
                  </c:pt>
                  <c:pt idx="5">
                    <c:v>NC</c:v>
                  </c:pt>
                  <c:pt idx="6">
                    <c:v>MI</c:v>
                  </c:pt>
                  <c:pt idx="7">
                    <c:v>MA</c:v>
                  </c:pt>
                  <c:pt idx="8">
                    <c:v>OR</c:v>
                  </c:pt>
                  <c:pt idx="9">
                    <c:v>WA</c:v>
                  </c:pt>
                  <c:pt idx="10">
                    <c:v>IA</c:v>
                  </c:pt>
                  <c:pt idx="11">
                    <c:v>PA</c:v>
                  </c:pt>
                  <c:pt idx="12">
                    <c:v>MS</c:v>
                  </c:pt>
                  <c:pt idx="13">
                    <c:v>MO</c:v>
                  </c:pt>
                  <c:pt idx="14">
                    <c:v>NJ</c:v>
                  </c:pt>
                  <c:pt idx="15">
                    <c:v>SC</c:v>
                  </c:pt>
                  <c:pt idx="16">
                    <c:v>AR</c:v>
                  </c:pt>
                  <c:pt idx="17">
                    <c:v>AL</c:v>
                  </c:pt>
                  <c:pt idx="18">
                    <c:v>CO</c:v>
                  </c:pt>
                  <c:pt idx="19">
                    <c:v>KY</c:v>
                  </c:pt>
                  <c:pt idx="20">
                    <c:v>IN</c:v>
                  </c:pt>
                  <c:pt idx="21">
                    <c:v>LA</c:v>
                  </c:pt>
                </c15:dlblRangeCache>
              </c15:datalabelsRange>
            </c:ext>
            <c:ext xmlns:c16="http://schemas.microsoft.com/office/drawing/2014/chart" uri="{C3380CC4-5D6E-409C-BE32-E72D297353CC}">
              <c16:uniqueId val="{00000017-4EAB-4E77-84D9-782FB336FD14}"/>
            </c:ext>
          </c:extLst>
        </c:ser>
        <c:dLbls>
          <c:showLegendKey val="0"/>
          <c:showVal val="0"/>
          <c:showCatName val="0"/>
          <c:showSerName val="0"/>
          <c:showPercent val="0"/>
          <c:showBubbleSize val="0"/>
        </c:dLbls>
        <c:axId val="608170792"/>
        <c:axId val="608169480"/>
      </c:scatterChart>
      <c:valAx>
        <c:axId val="608170792"/>
        <c:scaling>
          <c:orientation val="minMax"/>
        </c:scaling>
        <c:delete val="0"/>
        <c:axPos val="b"/>
        <c:numFmt formatCode="_(* #,##0_);_(* \(#,##0\);_(* &quot;-&quot;??_);_(@_)" sourceLinked="1"/>
        <c:majorTickMark val="in"/>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Gotham"/>
                <a:ea typeface="+mn-ea"/>
                <a:cs typeface="+mn-cs"/>
              </a:defRPr>
            </a:pPr>
            <a:endParaRPr lang="en-US"/>
          </a:p>
        </c:txPr>
        <c:crossAx val="608169480"/>
        <c:crosses val="autoZero"/>
        <c:crossBetween val="midCat"/>
      </c:valAx>
      <c:valAx>
        <c:axId val="608169480"/>
        <c:scaling>
          <c:orientation val="minMax"/>
          <c:max val="23"/>
          <c:min val="0"/>
        </c:scaling>
        <c:delete val="1"/>
        <c:axPos val="l"/>
        <c:numFmt formatCode="General" sourceLinked="1"/>
        <c:majorTickMark val="out"/>
        <c:minorTickMark val="none"/>
        <c:tickLblPos val="nextTo"/>
        <c:crossAx val="608170792"/>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621861724502109E-2"/>
          <c:y val="1.343383496845249E-2"/>
          <c:w val="0.94726691130071228"/>
          <c:h val="0.9163564427520845"/>
        </c:manualLayout>
      </c:layout>
      <c:scatterChart>
        <c:scatterStyle val="lineMarker"/>
        <c:varyColors val="0"/>
        <c:ser>
          <c:idx val="0"/>
          <c:order val="0"/>
          <c:spPr>
            <a:ln w="19050" cap="rnd">
              <a:noFill/>
              <a:round/>
            </a:ln>
            <a:effectLst/>
          </c:spPr>
          <c:marker>
            <c:symbol val="square"/>
            <c:size val="5"/>
            <c:spPr>
              <a:solidFill>
                <a:srgbClr val="002060"/>
              </a:solidFill>
              <a:ln w="9525">
                <a:noFill/>
              </a:ln>
              <a:effectLst/>
            </c:spPr>
          </c:marker>
          <c:dLbls>
            <c:dLbl>
              <c:idx val="0"/>
              <c:tx>
                <c:rich>
                  <a:bodyPr/>
                  <a:lstStyle/>
                  <a:p>
                    <a:fld id="{E2EA0CD4-7174-484D-BC25-DF3AE25FFCF4}" type="CELLRANGE">
                      <a:rPr lang="en-US"/>
                      <a:pPr/>
                      <a:t>[CELLRANGE]</a:t>
                    </a:fld>
                    <a:r>
                      <a:rPr lang="en-US" baseline="0"/>
                      <a:t> </a:t>
                    </a:r>
                    <a:fld id="{F333703A-ACD6-45A8-A72A-48D021AE5977}"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A9E-453C-9380-0D4E4FC8CF21}"/>
                </c:ext>
              </c:extLst>
            </c:dLbl>
            <c:dLbl>
              <c:idx val="1"/>
              <c:tx>
                <c:rich>
                  <a:bodyPr/>
                  <a:lstStyle/>
                  <a:p>
                    <a:fld id="{0DABA3C3-B53B-479C-A33D-47624174B4B8}" type="CELLRANGE">
                      <a:rPr lang="en-US"/>
                      <a:pPr/>
                      <a:t>[CELLRANGE]</a:t>
                    </a:fld>
                    <a:r>
                      <a:rPr lang="en-US" baseline="0"/>
                      <a:t> </a:t>
                    </a:r>
                    <a:fld id="{37D49F16-9560-4C0E-BDAE-D56218C2F6A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A9E-453C-9380-0D4E4FC8CF21}"/>
                </c:ext>
              </c:extLst>
            </c:dLbl>
            <c:dLbl>
              <c:idx val="2"/>
              <c:tx>
                <c:rich>
                  <a:bodyPr/>
                  <a:lstStyle/>
                  <a:p>
                    <a:fld id="{9DA5595D-2129-4A78-B6D6-8622CD89E155}" type="CELLRANGE">
                      <a:rPr lang="en-US"/>
                      <a:pPr/>
                      <a:t>[CELLRANGE]</a:t>
                    </a:fld>
                    <a:r>
                      <a:rPr lang="en-US" baseline="0"/>
                      <a:t> </a:t>
                    </a:r>
                    <a:fld id="{223377B6-D64B-4B40-B192-02421AE0B1C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6A9E-453C-9380-0D4E4FC8CF21}"/>
                </c:ext>
              </c:extLst>
            </c:dLbl>
            <c:dLbl>
              <c:idx val="3"/>
              <c:tx>
                <c:rich>
                  <a:bodyPr/>
                  <a:lstStyle/>
                  <a:p>
                    <a:fld id="{18E4A732-CCFF-416F-B888-C8B88AA13986}" type="CELLRANGE">
                      <a:rPr lang="en-US"/>
                      <a:pPr/>
                      <a:t>[CELLRANGE]</a:t>
                    </a:fld>
                    <a:r>
                      <a:rPr lang="en-US" baseline="0"/>
                      <a:t> </a:t>
                    </a:r>
                    <a:fld id="{1128445A-9294-4325-B318-2F705DDAF4C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A9E-453C-9380-0D4E4FC8CF21}"/>
                </c:ext>
              </c:extLst>
            </c:dLbl>
            <c:dLbl>
              <c:idx val="4"/>
              <c:tx>
                <c:rich>
                  <a:bodyPr/>
                  <a:lstStyle/>
                  <a:p>
                    <a:fld id="{67855F13-416B-4FAF-91D0-ED2C3638C201}" type="CELLRANGE">
                      <a:rPr lang="en-US"/>
                      <a:pPr/>
                      <a:t>[CELLRANGE]</a:t>
                    </a:fld>
                    <a:r>
                      <a:rPr lang="en-US" baseline="0"/>
                      <a:t> </a:t>
                    </a:r>
                    <a:fld id="{0ECBE3EE-1C37-4DDC-9828-9DCCAFB10A4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A9E-453C-9380-0D4E4FC8CF21}"/>
                </c:ext>
              </c:extLst>
            </c:dLbl>
            <c:dLbl>
              <c:idx val="5"/>
              <c:tx>
                <c:rich>
                  <a:bodyPr/>
                  <a:lstStyle/>
                  <a:p>
                    <a:fld id="{BA14CD55-08AB-49B3-B07B-EE7F5BE9E828}" type="CELLRANGE">
                      <a:rPr lang="en-US"/>
                      <a:pPr/>
                      <a:t>[CELLRANGE]</a:t>
                    </a:fld>
                    <a:r>
                      <a:rPr lang="en-US" baseline="0"/>
                      <a:t> </a:t>
                    </a:r>
                    <a:fld id="{8C1A8CB6-8567-4E3B-A172-87BB407DBA6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A9E-453C-9380-0D4E4FC8CF21}"/>
                </c:ext>
              </c:extLst>
            </c:dLbl>
            <c:dLbl>
              <c:idx val="6"/>
              <c:tx>
                <c:rich>
                  <a:bodyPr/>
                  <a:lstStyle/>
                  <a:p>
                    <a:fld id="{66469270-5BE7-421A-9806-C109DD80C17B}" type="CELLRANGE">
                      <a:rPr lang="en-US"/>
                      <a:pPr/>
                      <a:t>[CELLRANGE]</a:t>
                    </a:fld>
                    <a:r>
                      <a:rPr lang="en-US" baseline="0"/>
                      <a:t> </a:t>
                    </a:r>
                    <a:fld id="{FAA6231B-4348-4030-A148-61AC96D7CAC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A9E-453C-9380-0D4E4FC8CF21}"/>
                </c:ext>
              </c:extLst>
            </c:dLbl>
            <c:dLbl>
              <c:idx val="7"/>
              <c:tx>
                <c:rich>
                  <a:bodyPr/>
                  <a:lstStyle/>
                  <a:p>
                    <a:fld id="{AD603753-6ACA-4609-B728-6A22D47928DC}" type="CELLRANGE">
                      <a:rPr lang="en-US"/>
                      <a:pPr/>
                      <a:t>[CELLRANGE]</a:t>
                    </a:fld>
                    <a:r>
                      <a:rPr lang="en-US" baseline="0"/>
                      <a:t> </a:t>
                    </a:r>
                    <a:fld id="{283463A0-835F-4284-9360-22801493A74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A9E-453C-9380-0D4E4FC8CF21}"/>
                </c:ext>
              </c:extLst>
            </c:dLbl>
            <c:dLbl>
              <c:idx val="8"/>
              <c:tx>
                <c:rich>
                  <a:bodyPr/>
                  <a:lstStyle/>
                  <a:p>
                    <a:fld id="{802E521F-59EE-4EAE-9870-CD7215E045F2}" type="CELLRANGE">
                      <a:rPr lang="en-US"/>
                      <a:pPr/>
                      <a:t>[CELLRANGE]</a:t>
                    </a:fld>
                    <a:r>
                      <a:rPr lang="en-US" baseline="0"/>
                      <a:t> </a:t>
                    </a:r>
                    <a:fld id="{77EAA0DA-EBB3-4A3D-BFDE-35AAC16DD21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6A9E-453C-9380-0D4E4FC8CF21}"/>
                </c:ext>
              </c:extLst>
            </c:dLbl>
            <c:dLbl>
              <c:idx val="9"/>
              <c:tx>
                <c:rich>
                  <a:bodyPr/>
                  <a:lstStyle/>
                  <a:p>
                    <a:fld id="{54CF1EE6-CFBD-47AD-8DFB-6119A1ABDF54}" type="CELLRANGE">
                      <a:rPr lang="en-US"/>
                      <a:pPr/>
                      <a:t>[CELLRANGE]</a:t>
                    </a:fld>
                    <a:r>
                      <a:rPr lang="en-US" baseline="0"/>
                      <a:t> </a:t>
                    </a:r>
                    <a:fld id="{D5C315EB-20DD-43F4-9DFB-72E2F849C79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A9E-453C-9380-0D4E4FC8CF21}"/>
                </c:ext>
              </c:extLst>
            </c:dLbl>
            <c:dLbl>
              <c:idx val="10"/>
              <c:tx>
                <c:rich>
                  <a:bodyPr/>
                  <a:lstStyle/>
                  <a:p>
                    <a:fld id="{160EA2EE-A1B7-43D6-95DB-1518EA0ADFE6}" type="CELLRANGE">
                      <a:rPr lang="en-US"/>
                      <a:pPr/>
                      <a:t>[CELLRANGE]</a:t>
                    </a:fld>
                    <a:r>
                      <a:rPr lang="en-US" baseline="0"/>
                      <a:t> </a:t>
                    </a:r>
                    <a:fld id="{DFC96336-5448-4271-8EF2-AF44E840BF8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A9E-453C-9380-0D4E4FC8CF21}"/>
                </c:ext>
              </c:extLst>
            </c:dLbl>
            <c:dLbl>
              <c:idx val="11"/>
              <c:tx>
                <c:rich>
                  <a:bodyPr/>
                  <a:lstStyle/>
                  <a:p>
                    <a:fld id="{287C2A59-830F-44BD-97A9-2426B093537D}" type="CELLRANGE">
                      <a:rPr lang="en-US"/>
                      <a:pPr/>
                      <a:t>[CELLRANGE]</a:t>
                    </a:fld>
                    <a:r>
                      <a:rPr lang="en-US" baseline="0"/>
                      <a:t> </a:t>
                    </a:r>
                    <a:fld id="{29615585-CDE3-4888-8315-7CA8EBC2152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6A9E-453C-9380-0D4E4FC8CF21}"/>
                </c:ext>
              </c:extLst>
            </c:dLbl>
            <c:dLbl>
              <c:idx val="12"/>
              <c:tx>
                <c:rich>
                  <a:bodyPr/>
                  <a:lstStyle/>
                  <a:p>
                    <a:fld id="{69EE91E5-E54E-4149-B338-31FA1F80DB72}" type="CELLRANGE">
                      <a:rPr lang="en-US"/>
                      <a:pPr/>
                      <a:t>[CELLRANGE]</a:t>
                    </a:fld>
                    <a:r>
                      <a:rPr lang="en-US" baseline="0"/>
                      <a:t> </a:t>
                    </a:r>
                    <a:fld id="{A188E186-E849-4EDE-842F-5E7986B9F7C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A9E-453C-9380-0D4E4FC8CF21}"/>
                </c:ext>
              </c:extLst>
            </c:dLbl>
            <c:dLbl>
              <c:idx val="13"/>
              <c:tx>
                <c:rich>
                  <a:bodyPr/>
                  <a:lstStyle/>
                  <a:p>
                    <a:fld id="{5769A95D-3F67-4507-B94F-0FCBAE234F74}" type="CELLRANGE">
                      <a:rPr lang="en-US"/>
                      <a:pPr/>
                      <a:t>[CELLRANGE]</a:t>
                    </a:fld>
                    <a:r>
                      <a:rPr lang="en-US" baseline="0"/>
                      <a:t> </a:t>
                    </a:r>
                    <a:fld id="{4E1E7F2C-4D5F-444B-82A1-A46829212AF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A9E-453C-9380-0D4E4FC8CF21}"/>
                </c:ext>
              </c:extLst>
            </c:dLbl>
            <c:dLbl>
              <c:idx val="14"/>
              <c:tx>
                <c:rich>
                  <a:bodyPr/>
                  <a:lstStyle/>
                  <a:p>
                    <a:fld id="{F5D793C2-CBD7-46A6-BECC-F4B6465E2CF7}" type="CELLRANGE">
                      <a:rPr lang="en-US"/>
                      <a:pPr/>
                      <a:t>[CELLRANGE]</a:t>
                    </a:fld>
                    <a:r>
                      <a:rPr lang="en-US" baseline="0"/>
                      <a:t> </a:t>
                    </a:r>
                    <a:fld id="{79566869-E2BC-4353-BD1B-8096ED6557F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6A9E-453C-9380-0D4E4FC8CF21}"/>
                </c:ext>
              </c:extLst>
            </c:dLbl>
            <c:dLbl>
              <c:idx val="15"/>
              <c:tx>
                <c:rich>
                  <a:bodyPr/>
                  <a:lstStyle/>
                  <a:p>
                    <a:fld id="{86D9AB5F-6C90-4786-8B86-C755355E0F3B}" type="CELLRANGE">
                      <a:rPr lang="en-US"/>
                      <a:pPr/>
                      <a:t>[CELLRANGE]</a:t>
                    </a:fld>
                    <a:r>
                      <a:rPr lang="en-US" baseline="0"/>
                      <a:t> </a:t>
                    </a:r>
                    <a:fld id="{287FC32E-624F-48E3-B8CE-562152153E67}"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A9E-453C-9380-0D4E4FC8CF21}"/>
                </c:ext>
              </c:extLst>
            </c:dLbl>
            <c:dLbl>
              <c:idx val="16"/>
              <c:tx>
                <c:rich>
                  <a:bodyPr/>
                  <a:lstStyle/>
                  <a:p>
                    <a:fld id="{6423013C-782A-4FAF-9B81-AF1A1F9AA58B}" type="CELLRANGE">
                      <a:rPr lang="en-US"/>
                      <a:pPr/>
                      <a:t>[CELLRANGE]</a:t>
                    </a:fld>
                    <a:r>
                      <a:rPr lang="en-US" baseline="0"/>
                      <a:t> </a:t>
                    </a:r>
                    <a:fld id="{994A5BF4-7E17-4E5D-86D0-F05086DDEAB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A9E-453C-9380-0D4E4FC8CF21}"/>
                </c:ext>
              </c:extLst>
            </c:dLbl>
            <c:dLbl>
              <c:idx val="17"/>
              <c:tx>
                <c:rich>
                  <a:bodyPr/>
                  <a:lstStyle/>
                  <a:p>
                    <a:fld id="{F8F5C141-1D4D-41AA-92A5-A529EE4FD84F}" type="CELLRANGE">
                      <a:rPr lang="en-US"/>
                      <a:pPr/>
                      <a:t>[CELLRANGE]</a:t>
                    </a:fld>
                    <a:r>
                      <a:rPr lang="en-US" baseline="0"/>
                      <a:t> </a:t>
                    </a:r>
                    <a:fld id="{CE4CCF03-71BC-4B3B-BD82-C9AE7F32151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6A9E-453C-9380-0D4E4FC8CF21}"/>
                </c:ext>
              </c:extLst>
            </c:dLbl>
            <c:dLbl>
              <c:idx val="18"/>
              <c:tx>
                <c:rich>
                  <a:bodyPr/>
                  <a:lstStyle/>
                  <a:p>
                    <a:fld id="{6B912F22-E0F8-43DD-A2F2-B431CA3EDEFF}" type="CELLRANGE">
                      <a:rPr lang="en-US"/>
                      <a:pPr/>
                      <a:t>[CELLRANGE]</a:t>
                    </a:fld>
                    <a:r>
                      <a:rPr lang="en-US" baseline="0"/>
                      <a:t> </a:t>
                    </a:r>
                    <a:fld id="{5EDC59E9-0BC0-4198-9DBD-22C78F33B78B}"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A9E-453C-9380-0D4E4FC8CF21}"/>
                </c:ext>
              </c:extLst>
            </c:dLbl>
            <c:dLbl>
              <c:idx val="19"/>
              <c:tx>
                <c:rich>
                  <a:bodyPr/>
                  <a:lstStyle/>
                  <a:p>
                    <a:fld id="{0B663785-A972-4FB1-B8F2-56787B3A1C02}" type="CELLRANGE">
                      <a:rPr lang="en-US"/>
                      <a:pPr/>
                      <a:t>[CELLRANGE]</a:t>
                    </a:fld>
                    <a:r>
                      <a:rPr lang="en-US" baseline="0"/>
                      <a:t> </a:t>
                    </a:r>
                    <a:fld id="{A51FCD1F-72BA-41EC-86E8-E4196C18A3F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A9E-453C-9380-0D4E4FC8CF21}"/>
                </c:ext>
              </c:extLst>
            </c:dLbl>
            <c:dLbl>
              <c:idx val="20"/>
              <c:tx>
                <c:rich>
                  <a:bodyPr/>
                  <a:lstStyle/>
                  <a:p>
                    <a:fld id="{B6D729BA-2CF9-49AF-B9CA-B9CB9F3F76E2}" type="CELLRANGE">
                      <a:rPr lang="en-US"/>
                      <a:pPr/>
                      <a:t>[CELLRANGE]</a:t>
                    </a:fld>
                    <a:r>
                      <a:rPr lang="en-US" baseline="0"/>
                      <a:t> </a:t>
                    </a:r>
                    <a:fld id="{6231DF34-8DCE-4DAF-ADF5-B9D6FE166B9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6A9E-453C-9380-0D4E4FC8CF21}"/>
                </c:ext>
              </c:extLst>
            </c:dLbl>
            <c:dLbl>
              <c:idx val="21"/>
              <c:tx>
                <c:rich>
                  <a:bodyPr/>
                  <a:lstStyle/>
                  <a:p>
                    <a:fld id="{A2E73B89-A8A3-45C6-8916-47133B1B1AB7}" type="CELLRANGE">
                      <a:rPr lang="en-US"/>
                      <a:pPr/>
                      <a:t>[CELLRANGE]</a:t>
                    </a:fld>
                    <a:r>
                      <a:rPr lang="en-US" baseline="0"/>
                      <a:t> </a:t>
                    </a:r>
                    <a:fld id="{F4C2339B-8F8A-4D76-8BEA-EE45C8C77EC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6A9E-453C-9380-0D4E4FC8CF21}"/>
                </c:ext>
              </c:extLst>
            </c:dLbl>
            <c:dLbl>
              <c:idx val="22"/>
              <c:tx>
                <c:rich>
                  <a:bodyPr/>
                  <a:lstStyle/>
                  <a:p>
                    <a:fld id="{CE267811-FA3D-42A9-8C34-846390F741CD}" type="CELLRANGE">
                      <a:rPr lang="en-US"/>
                      <a:pPr/>
                      <a:t>[CELLRANGE]</a:t>
                    </a:fld>
                    <a:r>
                      <a:rPr lang="en-US" baseline="0"/>
                      <a:t> </a:t>
                    </a:r>
                    <a:fld id="{A1A888B5-E306-4D11-BE54-FD7293CBDD57}"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6A9E-453C-9380-0D4E4FC8CF21}"/>
                </c:ext>
              </c:extLst>
            </c:dLbl>
            <c:dLbl>
              <c:idx val="23"/>
              <c:tx>
                <c:rich>
                  <a:bodyPr/>
                  <a:lstStyle/>
                  <a:p>
                    <a:fld id="{4D9192DF-43B1-44D0-A8ED-F62588FE97C0}" type="CELLRANGE">
                      <a:rPr lang="en-US"/>
                      <a:pPr/>
                      <a:t>[CELLRANGE]</a:t>
                    </a:fld>
                    <a:r>
                      <a:rPr lang="en-US" baseline="0"/>
                      <a:t> </a:t>
                    </a:r>
                    <a:fld id="{62A635D9-94AF-4E5B-9122-4207A8DE5DC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A9E-453C-9380-0D4E4FC8CF21}"/>
                </c:ext>
              </c:extLst>
            </c:dLbl>
            <c:dLbl>
              <c:idx val="24"/>
              <c:tx>
                <c:rich>
                  <a:bodyPr/>
                  <a:lstStyle/>
                  <a:p>
                    <a:fld id="{189A9FAD-C0B0-4D7B-8560-D288641F7AEE}" type="CELLRANGE">
                      <a:rPr lang="en-US"/>
                      <a:pPr/>
                      <a:t>[CELLRANGE]</a:t>
                    </a:fld>
                    <a:r>
                      <a:rPr lang="en-US" baseline="0"/>
                      <a:t> </a:t>
                    </a:r>
                    <a:fld id="{C64B3620-512B-493E-9E31-4815C3C7771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A9E-453C-9380-0D4E4FC8CF21}"/>
                </c:ext>
              </c:extLst>
            </c:dLbl>
            <c:dLbl>
              <c:idx val="25"/>
              <c:tx>
                <c:rich>
                  <a:bodyPr/>
                  <a:lstStyle/>
                  <a:p>
                    <a:fld id="{CAFA148B-34A2-40F5-B338-16FB3E5BA091}" type="CELLRANGE">
                      <a:rPr lang="en-US"/>
                      <a:pPr/>
                      <a:t>[CELLRANGE]</a:t>
                    </a:fld>
                    <a:r>
                      <a:rPr lang="en-US" baseline="0"/>
                      <a:t> </a:t>
                    </a:r>
                    <a:fld id="{0486DB70-9735-4CFC-9587-4043F401AAB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6A9E-453C-9380-0D4E4FC8CF21}"/>
                </c:ext>
              </c:extLst>
            </c:dLbl>
            <c:dLbl>
              <c:idx val="26"/>
              <c:tx>
                <c:rich>
                  <a:bodyPr/>
                  <a:lstStyle/>
                  <a:p>
                    <a:fld id="{9FD711C3-46C5-44C1-8B79-14F1117EE6F4}" type="CELLRANGE">
                      <a:rPr lang="en-US"/>
                      <a:pPr/>
                      <a:t>[CELLRANGE]</a:t>
                    </a:fld>
                    <a:r>
                      <a:rPr lang="en-US" baseline="0"/>
                      <a:t> </a:t>
                    </a:r>
                    <a:fld id="{1F7CB7CC-02B8-4FEE-9C88-7DB718A4954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6A9E-453C-9380-0D4E4FC8CF21}"/>
                </c:ext>
              </c:extLst>
            </c:dLbl>
            <c:dLbl>
              <c:idx val="27"/>
              <c:tx>
                <c:rich>
                  <a:bodyPr/>
                  <a:lstStyle/>
                  <a:p>
                    <a:fld id="{E7D053B9-954B-442E-BA7B-D4DD76D46166}" type="CELLRANGE">
                      <a:rPr lang="en-US"/>
                      <a:pPr/>
                      <a:t>[CELLRANGE]</a:t>
                    </a:fld>
                    <a:r>
                      <a:rPr lang="en-US" baseline="0"/>
                      <a:t> </a:t>
                    </a:r>
                    <a:fld id="{E7AA35A5-427E-457B-9A32-4B60A0EC49DB}"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A9E-453C-9380-0D4E4FC8CF21}"/>
                </c:ext>
              </c:extLst>
            </c:dLbl>
            <c:dLbl>
              <c:idx val="28"/>
              <c:tx>
                <c:rich>
                  <a:bodyPr/>
                  <a:lstStyle/>
                  <a:p>
                    <a:fld id="{5D611BEF-DC40-4B7F-9B00-ED03AEAEAA5C}" type="CELLRANGE">
                      <a:rPr lang="en-US" baseline="0" dirty="0"/>
                      <a:pPr/>
                      <a:t>[CELLRANGE]</a:t>
                    </a:fld>
                    <a:r>
                      <a:rPr lang="en-US" baseline="0" dirty="0"/>
                      <a:t> </a:t>
                    </a:r>
                    <a:fld id="{7A778490-C7DC-4736-A2A7-49D1570D741D}"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C-6A9E-453C-9380-0D4E4FC8CF21}"/>
                </c:ext>
              </c:extLst>
            </c:dLbl>
            <c:dLbl>
              <c:idx val="29"/>
              <c:tx>
                <c:rich>
                  <a:bodyPr/>
                  <a:lstStyle/>
                  <a:p>
                    <a:fld id="{6FE3262A-9078-4A27-A96D-4FAF0CD6D7E6}" type="CELLRANGE">
                      <a:rPr lang="en-US" baseline="0" dirty="0"/>
                      <a:pPr/>
                      <a:t>[CELLRANGE]</a:t>
                    </a:fld>
                    <a:r>
                      <a:rPr lang="en-US" baseline="0" dirty="0"/>
                      <a:t> </a:t>
                    </a:r>
                    <a:fld id="{E082A1AA-2F1A-4D76-882C-31243EBE3D7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D-6A9E-453C-9380-0D4E4FC8CF21}"/>
                </c:ext>
              </c:extLst>
            </c:dLbl>
            <c:dLbl>
              <c:idx val="30"/>
              <c:tx>
                <c:rich>
                  <a:bodyPr/>
                  <a:lstStyle/>
                  <a:p>
                    <a:fld id="{34A4F563-271E-4EE3-A9CB-BCE3A11FE135}" type="CELLRANGE">
                      <a:rPr lang="en-US" baseline="0" dirty="0"/>
                      <a:pPr/>
                      <a:t>[CELLRANGE]</a:t>
                    </a:fld>
                    <a:r>
                      <a:rPr lang="en-US" baseline="0" dirty="0"/>
                      <a:t> </a:t>
                    </a:r>
                    <a:fld id="{BF2A28A8-60AC-4A5D-860F-4267488D0DB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E-6A9E-453C-9380-0D4E4FC8CF21}"/>
                </c:ext>
              </c:extLst>
            </c:dLbl>
            <c:dLbl>
              <c:idx val="31"/>
              <c:tx>
                <c:rich>
                  <a:bodyPr/>
                  <a:lstStyle/>
                  <a:p>
                    <a:fld id="{CC5ABD0B-BA0C-435F-920B-10D19B975F8D}" type="CELLRANGE">
                      <a:rPr lang="en-US" baseline="0" dirty="0"/>
                      <a:pPr/>
                      <a:t>[CELLRANGE]</a:t>
                    </a:fld>
                    <a:r>
                      <a:rPr lang="en-US" baseline="0" dirty="0"/>
                      <a:t> </a:t>
                    </a:r>
                    <a:fld id="{99C19B15-148E-4156-8FD6-BEF736031C49}"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F-6A9E-453C-9380-0D4E4FC8CF21}"/>
                </c:ext>
              </c:extLst>
            </c:dLbl>
            <c:dLbl>
              <c:idx val="32"/>
              <c:tx>
                <c:rich>
                  <a:bodyPr/>
                  <a:lstStyle/>
                  <a:p>
                    <a:fld id="{DA48504F-DA4D-420E-9E44-899B6C5042CD}" type="CELLRANGE">
                      <a:rPr lang="en-US" baseline="0" dirty="0"/>
                      <a:pPr/>
                      <a:t>[CELLRANGE]</a:t>
                    </a:fld>
                    <a:r>
                      <a:rPr lang="en-US" baseline="0" dirty="0"/>
                      <a:t> </a:t>
                    </a:r>
                    <a:fld id="{6C449D1B-65A7-4EDE-B432-D395B7A58A2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0-6A9E-453C-9380-0D4E4FC8CF21}"/>
                </c:ext>
              </c:extLst>
            </c:dLbl>
            <c:dLbl>
              <c:idx val="33"/>
              <c:tx>
                <c:rich>
                  <a:bodyPr/>
                  <a:lstStyle/>
                  <a:p>
                    <a:fld id="{2C350AB5-E92C-4E7C-A076-035F988C633C}" type="CELLRANGE">
                      <a:rPr lang="en-US" baseline="0" dirty="0"/>
                      <a:pPr/>
                      <a:t>[CELLRANGE]</a:t>
                    </a:fld>
                    <a:r>
                      <a:rPr lang="en-US" baseline="0" dirty="0"/>
                      <a:t> </a:t>
                    </a:r>
                    <a:fld id="{7B2DB854-1292-48ED-8294-8EFD4ACE29B4}"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1-6A9E-453C-9380-0D4E4FC8CF21}"/>
                </c:ext>
              </c:extLst>
            </c:dLbl>
            <c:dLbl>
              <c:idx val="34"/>
              <c:tx>
                <c:rich>
                  <a:bodyPr/>
                  <a:lstStyle/>
                  <a:p>
                    <a:fld id="{ED845885-2CC5-46A0-9E0F-548A7D2875A6}" type="CELLRANGE">
                      <a:rPr lang="en-US" baseline="0" dirty="0"/>
                      <a:pPr/>
                      <a:t>[CELLRANGE]</a:t>
                    </a:fld>
                    <a:r>
                      <a:rPr lang="en-US" baseline="0" dirty="0"/>
                      <a:t> </a:t>
                    </a:r>
                    <a:fld id="{62FEC91A-E1D8-4304-848A-1331377BDDC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2-6A9E-453C-9380-0D4E4FC8CF21}"/>
                </c:ext>
              </c:extLst>
            </c:dLbl>
            <c:dLbl>
              <c:idx val="35"/>
              <c:tx>
                <c:rich>
                  <a:bodyPr/>
                  <a:lstStyle/>
                  <a:p>
                    <a:fld id="{FA075FC0-8CC0-4B92-A592-D288659EFFE1}" type="CELLRANGE">
                      <a:rPr lang="en-US" baseline="0" dirty="0"/>
                      <a:pPr/>
                      <a:t>[CELLRANGE]</a:t>
                    </a:fld>
                    <a:r>
                      <a:rPr lang="en-US" baseline="0" dirty="0"/>
                      <a:t> </a:t>
                    </a:r>
                    <a:fld id="{011DF799-0D28-43AD-B1A3-1B11C9DA3D2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3-6A9E-453C-9380-0D4E4FC8CF21}"/>
                </c:ext>
              </c:extLst>
            </c:dLbl>
            <c:dLbl>
              <c:idx val="36"/>
              <c:tx>
                <c:rich>
                  <a:bodyPr/>
                  <a:lstStyle/>
                  <a:p>
                    <a:fld id="{416CB6B1-0EB9-4BCF-9C3A-D5B50752E274}" type="CELLRANGE">
                      <a:rPr lang="en-US" baseline="0" dirty="0"/>
                      <a:pPr/>
                      <a:t>[CELLRANGE]</a:t>
                    </a:fld>
                    <a:r>
                      <a:rPr lang="en-US" baseline="0" dirty="0"/>
                      <a:t> </a:t>
                    </a:r>
                    <a:fld id="{2939255C-A3AF-4A75-B149-05EA023EE873}"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4-6A9E-453C-9380-0D4E4FC8CF21}"/>
                </c:ext>
              </c:extLst>
            </c:dLbl>
            <c:dLbl>
              <c:idx val="37"/>
              <c:tx>
                <c:rich>
                  <a:bodyPr/>
                  <a:lstStyle/>
                  <a:p>
                    <a:fld id="{A96F6816-0E4F-4A23-92C5-D929C1293D9C}" type="CELLRANGE">
                      <a:rPr lang="en-US" baseline="0" dirty="0"/>
                      <a:pPr/>
                      <a:t>[CELLRANGE]</a:t>
                    </a:fld>
                    <a:r>
                      <a:rPr lang="en-US" baseline="0" dirty="0"/>
                      <a:t> </a:t>
                    </a:r>
                    <a:fld id="{247AA7DE-B924-4E10-A7C7-7E11627D9C84}"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5-6A9E-453C-9380-0D4E4FC8CF21}"/>
                </c:ext>
              </c:extLst>
            </c:dLbl>
            <c:dLbl>
              <c:idx val="38"/>
              <c:tx>
                <c:rich>
                  <a:bodyPr/>
                  <a:lstStyle/>
                  <a:p>
                    <a:fld id="{C62823D0-6428-495C-B370-93187C60D87C}" type="CELLRANGE">
                      <a:rPr lang="en-US" baseline="0" dirty="0"/>
                      <a:pPr/>
                      <a:t>[CELLRANGE]</a:t>
                    </a:fld>
                    <a:r>
                      <a:rPr lang="en-US" baseline="0" dirty="0"/>
                      <a:t> </a:t>
                    </a:r>
                    <a:fld id="{C74FD70A-AA8E-4E50-A880-0D42A074B947}"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6-6A9E-453C-9380-0D4E4FC8CF21}"/>
                </c:ext>
              </c:extLst>
            </c:dLbl>
            <c:dLbl>
              <c:idx val="39"/>
              <c:tx>
                <c:rich>
                  <a:bodyPr/>
                  <a:lstStyle/>
                  <a:p>
                    <a:fld id="{EC1A1295-107C-4E13-80E6-5365696665F0}" type="CELLRANGE">
                      <a:rPr lang="en-US" baseline="0" dirty="0"/>
                      <a:pPr/>
                      <a:t>[CELLRANGE]</a:t>
                    </a:fld>
                    <a:r>
                      <a:rPr lang="en-US" baseline="0" dirty="0"/>
                      <a:t> </a:t>
                    </a:r>
                    <a:fld id="{CA95234E-FB44-4E7F-BAA4-6C37FBE855A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7-6A9E-453C-9380-0D4E4FC8CF21}"/>
                </c:ext>
              </c:extLst>
            </c:dLbl>
            <c:dLbl>
              <c:idx val="40"/>
              <c:tx>
                <c:rich>
                  <a:bodyPr/>
                  <a:lstStyle/>
                  <a:p>
                    <a:fld id="{82A293CC-6002-4E45-9E99-427A90F71D9D}" type="CELLRANGE">
                      <a:rPr lang="en-US" baseline="0" dirty="0"/>
                      <a:pPr/>
                      <a:t>[CELLRANGE]</a:t>
                    </a:fld>
                    <a:r>
                      <a:rPr lang="en-US" baseline="0" dirty="0"/>
                      <a:t> </a:t>
                    </a:r>
                    <a:fld id="{7C78EC11-84DE-4EB7-A3EE-429B4A09A54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8-6A9E-453C-9380-0D4E4FC8CF21}"/>
                </c:ext>
              </c:extLst>
            </c:dLbl>
            <c:dLbl>
              <c:idx val="41"/>
              <c:tx>
                <c:rich>
                  <a:bodyPr/>
                  <a:lstStyle/>
                  <a:p>
                    <a:fld id="{C7E515BF-4103-4D29-9D7F-CCD94C18BA11}" type="CELLRANGE">
                      <a:rPr lang="en-US" baseline="0" dirty="0"/>
                      <a:pPr/>
                      <a:t>[CELLRANGE]</a:t>
                    </a:fld>
                    <a:r>
                      <a:rPr lang="en-US" baseline="0" dirty="0"/>
                      <a:t> </a:t>
                    </a:r>
                    <a:fld id="{37C70893-A346-4993-9B9C-52CC1E8298E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9-6A9E-453C-9380-0D4E4FC8CF21}"/>
                </c:ext>
              </c:extLst>
            </c:dLbl>
            <c:dLbl>
              <c:idx val="42"/>
              <c:tx>
                <c:rich>
                  <a:bodyPr/>
                  <a:lstStyle/>
                  <a:p>
                    <a:fld id="{558EA197-F4BA-47A5-AB70-206424B66609}" type="CELLRANGE">
                      <a:rPr lang="en-US" baseline="0" dirty="0"/>
                      <a:pPr/>
                      <a:t>[CELLRANGE]</a:t>
                    </a:fld>
                    <a:r>
                      <a:rPr lang="en-US" baseline="0" dirty="0"/>
                      <a:t> </a:t>
                    </a:r>
                    <a:fld id="{A4E9DD50-3AD5-473A-9675-68CE08054A4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A-6A9E-453C-9380-0D4E4FC8CF21}"/>
                </c:ext>
              </c:extLst>
            </c:dLbl>
            <c:dLbl>
              <c:idx val="43"/>
              <c:tx>
                <c:rich>
                  <a:bodyPr/>
                  <a:lstStyle/>
                  <a:p>
                    <a:fld id="{42D66562-5BC2-4F9D-92D1-C6CE3FC9813F}" type="CELLRANGE">
                      <a:rPr lang="en-US" baseline="0" dirty="0"/>
                      <a:pPr/>
                      <a:t>[CELLRANGE]</a:t>
                    </a:fld>
                    <a:r>
                      <a:rPr lang="en-US" baseline="0" dirty="0"/>
                      <a:t> </a:t>
                    </a:r>
                    <a:fld id="{0DC5A6F7-FA9A-42AA-BDD7-F1425B867E5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B-6A9E-453C-9380-0D4E4FC8CF21}"/>
                </c:ext>
              </c:extLst>
            </c:dLbl>
            <c:dLbl>
              <c:idx val="44"/>
              <c:tx>
                <c:rich>
                  <a:bodyPr/>
                  <a:lstStyle/>
                  <a:p>
                    <a:fld id="{C4766A4A-57C6-43A3-A619-F96DD687D81B}" type="CELLRANGE">
                      <a:rPr lang="en-US" baseline="0" dirty="0"/>
                      <a:pPr/>
                      <a:t>[CELLRANGE]</a:t>
                    </a:fld>
                    <a:r>
                      <a:rPr lang="en-US" baseline="0" dirty="0"/>
                      <a:t> </a:t>
                    </a:r>
                    <a:fld id="{E77D7EB6-918F-4834-81EF-F2FEBD56A4A8}"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C-6A9E-453C-9380-0D4E4FC8CF21}"/>
                </c:ext>
              </c:extLst>
            </c:dLbl>
            <c:dLbl>
              <c:idx val="45"/>
              <c:tx>
                <c:rich>
                  <a:bodyPr/>
                  <a:lstStyle/>
                  <a:p>
                    <a:fld id="{D19A15BC-DDA3-4898-9CD1-9922ABEB1885}" type="CELLRANGE">
                      <a:rPr lang="en-US" baseline="0" dirty="0"/>
                      <a:pPr/>
                      <a:t>[CELLRANGE]</a:t>
                    </a:fld>
                    <a:r>
                      <a:rPr lang="en-US" baseline="0" dirty="0"/>
                      <a:t> </a:t>
                    </a:r>
                    <a:fld id="{2BC390F9-54BE-40F9-8E2D-A970DBDBF2C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D-6A9E-453C-9380-0D4E4FC8CF21}"/>
                </c:ext>
              </c:extLst>
            </c:dLbl>
            <c:dLbl>
              <c:idx val="46"/>
              <c:tx>
                <c:rich>
                  <a:bodyPr/>
                  <a:lstStyle/>
                  <a:p>
                    <a:fld id="{9FDB8E21-C30C-4C0F-824A-D8B426B20FEB}" type="CELLRANGE">
                      <a:rPr lang="en-US" baseline="0" dirty="0"/>
                      <a:pPr/>
                      <a:t>[CELLRANGE]</a:t>
                    </a:fld>
                    <a:r>
                      <a:rPr lang="en-US" baseline="0" dirty="0"/>
                      <a:t> </a:t>
                    </a:r>
                    <a:fld id="{9792D68D-24C2-4DFC-A85D-F75E99E3F71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E-6A9E-453C-9380-0D4E4FC8CF21}"/>
                </c:ext>
              </c:extLst>
            </c:dLbl>
            <c:dLbl>
              <c:idx val="47"/>
              <c:tx>
                <c:rich>
                  <a:bodyPr/>
                  <a:lstStyle/>
                  <a:p>
                    <a:fld id="{B57754EB-215F-4FE2-9B79-6F4298C09042}" type="CELLRANGE">
                      <a:rPr lang="en-US" baseline="0" dirty="0"/>
                      <a:pPr/>
                      <a:t>[CELLRANGE]</a:t>
                    </a:fld>
                    <a:r>
                      <a:rPr lang="en-US" baseline="0" dirty="0"/>
                      <a:t> </a:t>
                    </a:r>
                    <a:fld id="{FCEDECB5-3E2B-4179-9A8E-8EA4CB5F303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F-6A9E-453C-9380-0D4E4FC8CF21}"/>
                </c:ext>
              </c:extLst>
            </c:dLbl>
            <c:dLbl>
              <c:idx val="48"/>
              <c:tx>
                <c:rich>
                  <a:bodyPr/>
                  <a:lstStyle/>
                  <a:p>
                    <a:fld id="{051E8B18-AD0A-4ABA-BF41-E1DE87550F02}" type="CELLRANGE">
                      <a:rPr lang="en-US" baseline="0" dirty="0"/>
                      <a:pPr/>
                      <a:t>[CELLRANGE]</a:t>
                    </a:fld>
                    <a:r>
                      <a:rPr lang="en-US" baseline="0" dirty="0"/>
                      <a:t> </a:t>
                    </a:r>
                    <a:fld id="{EB57E4B8-611B-40EE-8CDB-CE9B9EB5A5E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0-6A9E-453C-9380-0D4E4FC8CF21}"/>
                </c:ext>
              </c:extLst>
            </c:dLbl>
            <c:dLbl>
              <c:idx val="49"/>
              <c:tx>
                <c:rich>
                  <a:bodyPr/>
                  <a:lstStyle/>
                  <a:p>
                    <a:fld id="{AE6F8E90-290F-46D8-8905-F2010E206A06}" type="CELLRANGE">
                      <a:rPr lang="en-US" baseline="0" dirty="0"/>
                      <a:pPr/>
                      <a:t>[CELLRANGE]</a:t>
                    </a:fld>
                    <a:r>
                      <a:rPr lang="en-US" baseline="0" dirty="0"/>
                      <a:t> </a:t>
                    </a:r>
                    <a:fld id="{EFEB0B8A-E23F-4124-A2CE-5879CBE76D6F}"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1-6A9E-453C-9380-0D4E4FC8CF21}"/>
                </c:ext>
              </c:extLst>
            </c:dLbl>
            <c:dLbl>
              <c:idx val="50"/>
              <c:tx>
                <c:rich>
                  <a:bodyPr/>
                  <a:lstStyle/>
                  <a:p>
                    <a:fld id="{52224745-E2F5-45DC-89AD-34C057C4432D}" type="CELLRANGE">
                      <a:rPr lang="en-US" baseline="0" dirty="0"/>
                      <a:pPr/>
                      <a:t>[CELLRANGE]</a:t>
                    </a:fld>
                    <a:r>
                      <a:rPr lang="en-US" baseline="0" dirty="0"/>
                      <a:t> </a:t>
                    </a:r>
                    <a:fld id="{0831A996-7BEE-4F49-8E42-7D844A012DF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2-6A9E-453C-9380-0D4E4FC8CF21}"/>
                </c:ext>
              </c:extLst>
            </c:dLbl>
            <c:dLbl>
              <c:idx val="51"/>
              <c:tx>
                <c:rich>
                  <a:bodyPr/>
                  <a:lstStyle/>
                  <a:p>
                    <a:fld id="{55B83A6D-697A-4165-B30E-F24B66334EBA}" type="CELLRANGE">
                      <a:rPr lang="en-US" baseline="0" dirty="0"/>
                      <a:pPr/>
                      <a:t>[CELLRANGE]</a:t>
                    </a:fld>
                    <a:r>
                      <a:rPr lang="en-US" baseline="0" dirty="0"/>
                      <a:t> </a:t>
                    </a:r>
                    <a:fld id="{9CA96B4A-1652-4273-BB6B-2A1C9857231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3-6A9E-453C-9380-0D4E4FC8CF21}"/>
                </c:ext>
              </c:extLst>
            </c:dLbl>
            <c:dLbl>
              <c:idx val="52"/>
              <c:tx>
                <c:rich>
                  <a:bodyPr/>
                  <a:lstStyle/>
                  <a:p>
                    <a:fld id="{5F3A4A47-01A3-4F67-A312-13A81AB1B2EA}" type="CELLRANGE">
                      <a:rPr lang="en-US" baseline="0" dirty="0"/>
                      <a:pPr/>
                      <a:t>[CELLRANGE]</a:t>
                    </a:fld>
                    <a:r>
                      <a:rPr lang="en-US" baseline="0" dirty="0"/>
                      <a:t> </a:t>
                    </a:r>
                    <a:fld id="{DF3C3BAA-4385-449C-8B8C-04291E6B537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4-6A9E-453C-9380-0D4E4FC8CF21}"/>
                </c:ext>
              </c:extLst>
            </c:dLbl>
            <c:dLbl>
              <c:idx val="53"/>
              <c:tx>
                <c:rich>
                  <a:bodyPr/>
                  <a:lstStyle/>
                  <a:p>
                    <a:fld id="{C629B468-0E13-4BFE-8908-A6B4B8E72464}" type="CELLRANGE">
                      <a:rPr lang="en-US" baseline="0" dirty="0"/>
                      <a:pPr/>
                      <a:t>[CELLRANGE]</a:t>
                    </a:fld>
                    <a:r>
                      <a:rPr lang="en-US" baseline="0" dirty="0"/>
                      <a:t> </a:t>
                    </a:r>
                    <a:fld id="{FDB69D8D-5674-442F-9142-1364BBD6318F}"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5-6A9E-453C-9380-0D4E4FC8CF21}"/>
                </c:ext>
              </c:extLst>
            </c:dLbl>
            <c:dLbl>
              <c:idx val="54"/>
              <c:tx>
                <c:rich>
                  <a:bodyPr/>
                  <a:lstStyle/>
                  <a:p>
                    <a:fld id="{A6C8D6FE-13D7-4E2B-BC7B-7D48A4421E7A}" type="CELLRANGE">
                      <a:rPr lang="en-US" baseline="0" dirty="0"/>
                      <a:pPr/>
                      <a:t>[CELLRANGE]</a:t>
                    </a:fld>
                    <a:r>
                      <a:rPr lang="en-US" baseline="0" dirty="0"/>
                      <a:t> </a:t>
                    </a:r>
                    <a:fld id="{CE2730F5-7709-49C4-975A-38DB640ACFD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6-6A9E-453C-9380-0D4E4FC8CF21}"/>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Gotham"/>
                    <a:ea typeface="+mn-ea"/>
                    <a:cs typeface="+mn-cs"/>
                  </a:defRPr>
                </a:pPr>
                <a:endParaRPr lang="en-US"/>
              </a:p>
            </c:txPr>
            <c:dLblPos val="l"/>
            <c:showLegendKey val="0"/>
            <c:showVal val="0"/>
            <c:showCatName val="1"/>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chemeClr val="tx1">
                    <a:lumMod val="65000"/>
                    <a:lumOff val="35000"/>
                  </a:schemeClr>
                </a:solidFill>
                <a:round/>
              </a:ln>
              <a:effectLst/>
            </c:spPr>
          </c:errBars>
          <c:xVal>
            <c:numRef>
              <c:f>Individuals2!$B$189:$B$243</c:f>
              <c:numCache>
                <c:formatCode>0%</c:formatCode>
                <c:ptCount val="55"/>
                <c:pt idx="0">
                  <c:v>-0.62273901808785537</c:v>
                </c:pt>
                <c:pt idx="1">
                  <c:v>-0.55683254798299053</c:v>
                </c:pt>
                <c:pt idx="2">
                  <c:v>-0.46480036714089035</c:v>
                </c:pt>
                <c:pt idx="3">
                  <c:v>-0.32238805970149254</c:v>
                </c:pt>
                <c:pt idx="4">
                  <c:v>-0.29628848587094048</c:v>
                </c:pt>
                <c:pt idx="5">
                  <c:v>-0.23089983022071303</c:v>
                </c:pt>
                <c:pt idx="6">
                  <c:v>-0.17680921052631582</c:v>
                </c:pt>
                <c:pt idx="7">
                  <c:v>-0.14719000892060663</c:v>
                </c:pt>
                <c:pt idx="8">
                  <c:v>-0.14110027055833396</c:v>
                </c:pt>
                <c:pt idx="9">
                  <c:v>-0.13225806451612898</c:v>
                </c:pt>
                <c:pt idx="10">
                  <c:v>-0.11299435028248583</c:v>
                </c:pt>
                <c:pt idx="11">
                  <c:v>-8.0597014925373189E-2</c:v>
                </c:pt>
                <c:pt idx="12">
                  <c:v>-7.5466893039049188E-2</c:v>
                </c:pt>
                <c:pt idx="13">
                  <c:v>-7.5173095944609303E-2</c:v>
                </c:pt>
                <c:pt idx="14">
                  <c:v>-7.0189696525203682E-2</c:v>
                </c:pt>
                <c:pt idx="15">
                  <c:v>-6.8635742632229491E-2</c:v>
                </c:pt>
                <c:pt idx="16">
                  <c:v>-5.8210784313725505E-2</c:v>
                </c:pt>
                <c:pt idx="17">
                  <c:v>-5.3753475440222465E-2</c:v>
                </c:pt>
                <c:pt idx="18">
                  <c:v>-4.513888888888884E-2</c:v>
                </c:pt>
                <c:pt idx="19">
                  <c:v>-3.8461538461538436E-2</c:v>
                </c:pt>
                <c:pt idx="20">
                  <c:v>-3.505644682115272E-2</c:v>
                </c:pt>
                <c:pt idx="21">
                  <c:v>-3.4364261168384869E-2</c:v>
                </c:pt>
                <c:pt idx="22">
                  <c:v>-3.0776652194886678E-2</c:v>
                </c:pt>
                <c:pt idx="23">
                  <c:v>-2.996515679442513E-2</c:v>
                </c:pt>
                <c:pt idx="24">
                  <c:v>-2.6680617316243826E-2</c:v>
                </c:pt>
                <c:pt idx="25">
                  <c:v>-2.371541501976282E-2</c:v>
                </c:pt>
                <c:pt idx="26">
                  <c:v>-5.4711246200608299E-3</c:v>
                </c:pt>
                <c:pt idx="27">
                  <c:v>-4.4039005976722612E-3</c:v>
                </c:pt>
                <c:pt idx="28">
                  <c:v>1.6616816218013586E-3</c:v>
                </c:pt>
                <c:pt idx="29">
                  <c:v>7.3529411764705621E-3</c:v>
                </c:pt>
                <c:pt idx="30">
                  <c:v>8.9335566722501536E-3</c:v>
                </c:pt>
                <c:pt idx="31">
                  <c:v>4.3113441898978699E-2</c:v>
                </c:pt>
                <c:pt idx="32">
                  <c:v>4.33988613170051E-2</c:v>
                </c:pt>
                <c:pt idx="33">
                  <c:v>4.3757584410022199E-2</c:v>
                </c:pt>
                <c:pt idx="34">
                  <c:v>4.4393853158793295E-2</c:v>
                </c:pt>
                <c:pt idx="35">
                  <c:v>4.6700115785411001E-2</c:v>
                </c:pt>
                <c:pt idx="36">
                  <c:v>5.734416283393684E-2</c:v>
                </c:pt>
                <c:pt idx="37">
                  <c:v>6.324972737186485E-2</c:v>
                </c:pt>
                <c:pt idx="38">
                  <c:v>6.678383128295251E-2</c:v>
                </c:pt>
                <c:pt idx="39">
                  <c:v>8.2218114602587766E-2</c:v>
                </c:pt>
                <c:pt idx="40">
                  <c:v>8.3739045764362308E-2</c:v>
                </c:pt>
                <c:pt idx="41">
                  <c:v>8.798411122144989E-2</c:v>
                </c:pt>
                <c:pt idx="42">
                  <c:v>9.2209856915739241E-2</c:v>
                </c:pt>
                <c:pt idx="43">
                  <c:v>9.2691969948287545E-2</c:v>
                </c:pt>
                <c:pt idx="44">
                  <c:v>0.10340279609601688</c:v>
                </c:pt>
                <c:pt idx="45">
                  <c:v>0.13943355119825718</c:v>
                </c:pt>
                <c:pt idx="46">
                  <c:v>0.15217391304347827</c:v>
                </c:pt>
                <c:pt idx="47">
                  <c:v>0.156725888324873</c:v>
                </c:pt>
                <c:pt idx="48">
                  <c:v>0.18936789209203919</c:v>
                </c:pt>
                <c:pt idx="49">
                  <c:v>0.21005917159763321</c:v>
                </c:pt>
                <c:pt idx="50">
                  <c:v>0.23831620815379506</c:v>
                </c:pt>
                <c:pt idx="51">
                  <c:v>0.30007390983000737</c:v>
                </c:pt>
                <c:pt idx="52">
                  <c:v>0.32152588555858319</c:v>
                </c:pt>
                <c:pt idx="53">
                  <c:v>0.33468186833394631</c:v>
                </c:pt>
                <c:pt idx="54">
                  <c:v>0.4244471744471745</c:v>
                </c:pt>
              </c:numCache>
            </c:numRef>
          </c:xVal>
          <c:yVal>
            <c:numRef>
              <c:f>Individuals2!$F$189:$F$243</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5="http://schemas.microsoft.com/office/drawing/2012/chart" uri="{02D57815-91ED-43cb-92C2-25804820EDAC}">
              <c15:datalabelsRange>
                <c15:f>Individuals2!$A$189:$A$243</c15:f>
                <c15:dlblRangeCache>
                  <c:ptCount val="55"/>
                  <c:pt idx="0">
                    <c:v>MT</c:v>
                  </c:pt>
                  <c:pt idx="1">
                    <c:v>MO</c:v>
                  </c:pt>
                  <c:pt idx="2">
                    <c:v>LA</c:v>
                  </c:pt>
                  <c:pt idx="3">
                    <c:v>RI</c:v>
                  </c:pt>
                  <c:pt idx="4">
                    <c:v>KY</c:v>
                  </c:pt>
                  <c:pt idx="5">
                    <c:v>ME</c:v>
                  </c:pt>
                  <c:pt idx="6">
                    <c:v>UT</c:v>
                  </c:pt>
                  <c:pt idx="7">
                    <c:v>MA</c:v>
                  </c:pt>
                  <c:pt idx="8">
                    <c:v>OK</c:v>
                  </c:pt>
                  <c:pt idx="9">
                    <c:v>WY</c:v>
                  </c:pt>
                  <c:pt idx="10">
                    <c:v>ND</c:v>
                  </c:pt>
                  <c:pt idx="11">
                    <c:v>NH</c:v>
                  </c:pt>
                  <c:pt idx="12">
                    <c:v>IN</c:v>
                  </c:pt>
                  <c:pt idx="13">
                    <c:v>VA</c:v>
                  </c:pt>
                  <c:pt idx="14">
                    <c:v>NY</c:v>
                  </c:pt>
                  <c:pt idx="15">
                    <c:v>IA</c:v>
                  </c:pt>
                  <c:pt idx="16">
                    <c:v>MN</c:v>
                  </c:pt>
                  <c:pt idx="17">
                    <c:v>PA</c:v>
                  </c:pt>
                  <c:pt idx="18">
                    <c:v>VT</c:v>
                  </c:pt>
                  <c:pt idx="19">
                    <c:v>DC</c:v>
                  </c:pt>
                  <c:pt idx="20">
                    <c:v>WI</c:v>
                  </c:pt>
                  <c:pt idx="21">
                    <c:v>VI</c:v>
                  </c:pt>
                  <c:pt idx="22">
                    <c:v>OR</c:v>
                  </c:pt>
                  <c:pt idx="23">
                    <c:v>AR</c:v>
                  </c:pt>
                  <c:pt idx="24">
                    <c:v>NC</c:v>
                  </c:pt>
                  <c:pt idx="25">
                    <c:v>GU</c:v>
                  </c:pt>
                  <c:pt idx="26">
                    <c:v>CO</c:v>
                  </c:pt>
                  <c:pt idx="27">
                    <c:v>MD</c:v>
                  </c:pt>
                  <c:pt idx="28">
                    <c:v>CT</c:v>
                  </c:pt>
                  <c:pt idx="29">
                    <c:v>HI</c:v>
                  </c:pt>
                  <c:pt idx="30">
                    <c:v>SC</c:v>
                  </c:pt>
                  <c:pt idx="31">
                    <c:v>CA</c:v>
                  </c:pt>
                  <c:pt idx="32">
                    <c:v>IL</c:v>
                  </c:pt>
                  <c:pt idx="33">
                    <c:v>MI</c:v>
                  </c:pt>
                  <c:pt idx="34">
                    <c:v>TN</c:v>
                  </c:pt>
                  <c:pt idx="35">
                    <c:v>NV</c:v>
                  </c:pt>
                  <c:pt idx="36">
                    <c:v>GA</c:v>
                  </c:pt>
                  <c:pt idx="37">
                    <c:v>NE</c:v>
                  </c:pt>
                  <c:pt idx="38">
                    <c:v>WV</c:v>
                  </c:pt>
                  <c:pt idx="39">
                    <c:v>FL</c:v>
                  </c:pt>
                  <c:pt idx="40">
                    <c:v>OH</c:v>
                  </c:pt>
                  <c:pt idx="41">
                    <c:v>WA</c:v>
                  </c:pt>
                  <c:pt idx="42">
                    <c:v>ID</c:v>
                  </c:pt>
                  <c:pt idx="43">
                    <c:v>AZ</c:v>
                  </c:pt>
                  <c:pt idx="44">
                    <c:v>KS</c:v>
                  </c:pt>
                  <c:pt idx="45">
                    <c:v>DE</c:v>
                  </c:pt>
                  <c:pt idx="46">
                    <c:v>PW</c:v>
                  </c:pt>
                  <c:pt idx="47">
                    <c:v>MS</c:v>
                  </c:pt>
                  <c:pt idx="48">
                    <c:v>PR</c:v>
                  </c:pt>
                  <c:pt idx="49">
                    <c:v>AK</c:v>
                  </c:pt>
                  <c:pt idx="50">
                    <c:v>TX</c:v>
                  </c:pt>
                  <c:pt idx="51">
                    <c:v>SD</c:v>
                  </c:pt>
                  <c:pt idx="52">
                    <c:v>NM</c:v>
                  </c:pt>
                  <c:pt idx="53">
                    <c:v>NJ</c:v>
                  </c:pt>
                  <c:pt idx="54">
                    <c:v>AL</c:v>
                  </c:pt>
                </c15:dlblRangeCache>
              </c15:datalabelsRange>
            </c:ext>
            <c:ext xmlns:c16="http://schemas.microsoft.com/office/drawing/2014/chart" uri="{C3380CC4-5D6E-409C-BE32-E72D297353CC}">
              <c16:uniqueId val="{00000037-6A9E-453C-9380-0D4E4FC8CF21}"/>
            </c:ext>
          </c:extLst>
        </c:ser>
        <c:ser>
          <c:idx val="1"/>
          <c:order val="1"/>
          <c:tx>
            <c:strRef>
              <c:f>Individuals2!$J$188</c:f>
              <c:strCache>
                <c:ptCount val="1"/>
              </c:strCache>
            </c:strRef>
          </c:tx>
          <c:spPr>
            <a:ln w="9525" cap="rnd">
              <a:solidFill>
                <a:schemeClr val="tx1"/>
              </a:solidFill>
              <a:round/>
            </a:ln>
            <a:effectLst/>
          </c:spPr>
          <c:marker>
            <c:symbol val="circle"/>
            <c:size val="5"/>
            <c:spPr>
              <a:noFill/>
              <a:ln w="9525">
                <a:noFill/>
              </a:ln>
              <a:effectLst/>
            </c:spPr>
          </c:marker>
          <c:xVal>
            <c:numRef>
              <c:f>Individuals2!$J$189:$J$243</c:f>
              <c:numCache>
                <c:formatCode>General</c:formatCode>
                <c:ptCount val="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numCache>
            </c:numRef>
          </c:xVal>
          <c:yVal>
            <c:numRef>
              <c:f>Individuals2!$F$189:$F$243</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6="http://schemas.microsoft.com/office/drawing/2014/chart" uri="{C3380CC4-5D6E-409C-BE32-E72D297353CC}">
              <c16:uniqueId val="{00000038-6A9E-453C-9380-0D4E4FC8CF21}"/>
            </c:ext>
          </c:extLst>
        </c:ser>
        <c:dLbls>
          <c:showLegendKey val="0"/>
          <c:showVal val="0"/>
          <c:showCatName val="0"/>
          <c:showSerName val="0"/>
          <c:showPercent val="0"/>
          <c:showBubbleSize val="0"/>
        </c:dLbls>
        <c:axId val="550973600"/>
        <c:axId val="550972288"/>
      </c:scatterChart>
      <c:valAx>
        <c:axId val="550973600"/>
        <c:scaling>
          <c:orientation val="minMax"/>
          <c:max val="0.60000000000000009"/>
          <c:min val="-0.8"/>
        </c:scaling>
        <c:delete val="0"/>
        <c:axPos val="b"/>
        <c:numFmt formatCode="0%"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0972288"/>
        <c:crosses val="autoZero"/>
        <c:crossBetween val="midCat"/>
      </c:valAx>
      <c:valAx>
        <c:axId val="550972288"/>
        <c:scaling>
          <c:orientation val="minMax"/>
          <c:max val="56"/>
          <c:min val="0"/>
        </c:scaling>
        <c:delete val="1"/>
        <c:axPos val="l"/>
        <c:numFmt formatCode="General" sourceLinked="1"/>
        <c:majorTickMark val="none"/>
        <c:minorTickMark val="none"/>
        <c:tickLblPos val="nextTo"/>
        <c:crossAx val="5509736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766544348904219E-2"/>
          <c:y val="2.5061260859879708E-2"/>
          <c:w val="0.9393496393369074"/>
          <c:h val="0.91312578604217132"/>
        </c:manualLayout>
      </c:layout>
      <c:scatterChart>
        <c:scatterStyle val="lineMarker"/>
        <c:varyColors val="0"/>
        <c:ser>
          <c:idx val="0"/>
          <c:order val="0"/>
          <c:spPr>
            <a:ln w="25400" cap="rnd">
              <a:noFill/>
              <a:round/>
            </a:ln>
            <a:effectLst/>
          </c:spPr>
          <c:marker>
            <c:symbol val="square"/>
            <c:size val="5"/>
            <c:spPr>
              <a:solidFill>
                <a:srgbClr val="1C4489"/>
              </a:solidFill>
              <a:ln w="9525">
                <a:noFill/>
              </a:ln>
              <a:effectLst/>
            </c:spPr>
          </c:marker>
          <c:dLbls>
            <c:dLbl>
              <c:idx val="0"/>
              <c:tx>
                <c:rich>
                  <a:bodyPr/>
                  <a:lstStyle/>
                  <a:p>
                    <a:fld id="{9F89D50C-B638-40EF-BBFA-976F47D0A9AE}" type="CELLRANGE">
                      <a:rPr lang="en-US"/>
                      <a:pPr/>
                      <a:t>[CELLRANGE]</a:t>
                    </a:fld>
                    <a:r>
                      <a:rPr lang="en-US" baseline="0"/>
                      <a:t> </a:t>
                    </a:r>
                    <a:fld id="{78581FD2-636F-40C2-A7DF-3E908DA607B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90F-40AF-A322-5DFDD3B786D1}"/>
                </c:ext>
              </c:extLst>
            </c:dLbl>
            <c:dLbl>
              <c:idx val="1"/>
              <c:tx>
                <c:rich>
                  <a:bodyPr/>
                  <a:lstStyle/>
                  <a:p>
                    <a:fld id="{29CD92D0-ADB2-45BE-AE06-34FA64B85A8F}" type="CELLRANGE">
                      <a:rPr lang="en-US"/>
                      <a:pPr/>
                      <a:t>[CELLRANGE]</a:t>
                    </a:fld>
                    <a:r>
                      <a:rPr lang="en-US" baseline="0"/>
                      <a:t> </a:t>
                    </a:r>
                    <a:fld id="{41FF58C3-74F2-4DB7-8DE6-0C6BED81A8A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90F-40AF-A322-5DFDD3B786D1}"/>
                </c:ext>
              </c:extLst>
            </c:dLbl>
            <c:dLbl>
              <c:idx val="2"/>
              <c:tx>
                <c:rich>
                  <a:bodyPr/>
                  <a:lstStyle/>
                  <a:p>
                    <a:fld id="{E2A335A9-0E46-4B56-94FE-89194EE28964}" type="CELLRANGE">
                      <a:rPr lang="en-US"/>
                      <a:pPr/>
                      <a:t>[CELLRANGE]</a:t>
                    </a:fld>
                    <a:r>
                      <a:rPr lang="en-US" baseline="0"/>
                      <a:t> </a:t>
                    </a:r>
                    <a:fld id="{E27D3166-A464-4011-8DE1-64F541A0938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90F-40AF-A322-5DFDD3B786D1}"/>
                </c:ext>
              </c:extLst>
            </c:dLbl>
            <c:dLbl>
              <c:idx val="3"/>
              <c:tx>
                <c:rich>
                  <a:bodyPr/>
                  <a:lstStyle/>
                  <a:p>
                    <a:fld id="{5785944D-1175-47CF-9565-8799CB5607CB}" type="CELLRANGE">
                      <a:rPr lang="en-US"/>
                      <a:pPr/>
                      <a:t>[CELLRANGE]</a:t>
                    </a:fld>
                    <a:r>
                      <a:rPr lang="en-US" baseline="0"/>
                      <a:t> </a:t>
                    </a:r>
                    <a:fld id="{870B8129-2E89-4985-B379-68A00488A59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90F-40AF-A322-5DFDD3B786D1}"/>
                </c:ext>
              </c:extLst>
            </c:dLbl>
            <c:dLbl>
              <c:idx val="4"/>
              <c:tx>
                <c:rich>
                  <a:bodyPr/>
                  <a:lstStyle/>
                  <a:p>
                    <a:fld id="{5963CD5C-DEFE-4744-AD54-D66CF24EDDBC}" type="CELLRANGE">
                      <a:rPr lang="en-US"/>
                      <a:pPr/>
                      <a:t>[CELLRANGE]</a:t>
                    </a:fld>
                    <a:r>
                      <a:rPr lang="en-US" baseline="0"/>
                      <a:t> </a:t>
                    </a:r>
                    <a:fld id="{CC113AF0-D3E7-47D2-8EA5-19E758D039F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90F-40AF-A322-5DFDD3B786D1}"/>
                </c:ext>
              </c:extLst>
            </c:dLbl>
            <c:dLbl>
              <c:idx val="5"/>
              <c:tx>
                <c:rich>
                  <a:bodyPr/>
                  <a:lstStyle/>
                  <a:p>
                    <a:fld id="{3CD7014E-83C2-4753-83CE-EC2ACBCA7C9F}" type="CELLRANGE">
                      <a:rPr lang="en-US"/>
                      <a:pPr/>
                      <a:t>[CELLRANGE]</a:t>
                    </a:fld>
                    <a:r>
                      <a:rPr lang="en-US" baseline="0"/>
                      <a:t> </a:t>
                    </a:r>
                    <a:fld id="{5B699DC1-479D-40FA-A6A0-A071B042DE6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90F-40AF-A322-5DFDD3B786D1}"/>
                </c:ext>
              </c:extLst>
            </c:dLbl>
            <c:dLbl>
              <c:idx val="6"/>
              <c:tx>
                <c:rich>
                  <a:bodyPr/>
                  <a:lstStyle/>
                  <a:p>
                    <a:fld id="{39720C17-4195-4B37-9FE9-697341633F94}" type="CELLRANGE">
                      <a:rPr lang="en-US"/>
                      <a:pPr/>
                      <a:t>[CELLRANGE]</a:t>
                    </a:fld>
                    <a:r>
                      <a:rPr lang="en-US" baseline="0"/>
                      <a:t> </a:t>
                    </a:r>
                    <a:fld id="{2AAE4EAE-AEF2-4493-A992-1B3C2FA8FC1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90F-40AF-A322-5DFDD3B786D1}"/>
                </c:ext>
              </c:extLst>
            </c:dLbl>
            <c:dLbl>
              <c:idx val="7"/>
              <c:tx>
                <c:rich>
                  <a:bodyPr/>
                  <a:lstStyle/>
                  <a:p>
                    <a:fld id="{8D57A5A4-EFF2-4FD8-A0BD-F8F27DCEE520}" type="CELLRANGE">
                      <a:rPr lang="en-US"/>
                      <a:pPr/>
                      <a:t>[CELLRANGE]</a:t>
                    </a:fld>
                    <a:r>
                      <a:rPr lang="en-US" baseline="0"/>
                      <a:t> </a:t>
                    </a:r>
                    <a:fld id="{CC4050CB-7562-4EE0-8F4A-50F44083AF0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90F-40AF-A322-5DFDD3B786D1}"/>
                </c:ext>
              </c:extLst>
            </c:dLbl>
            <c:dLbl>
              <c:idx val="8"/>
              <c:tx>
                <c:rich>
                  <a:bodyPr/>
                  <a:lstStyle/>
                  <a:p>
                    <a:fld id="{531A59E6-2961-4B51-B5EF-E8F86F8012B6}" type="CELLRANGE">
                      <a:rPr lang="en-US"/>
                      <a:pPr/>
                      <a:t>[CELLRANGE]</a:t>
                    </a:fld>
                    <a:r>
                      <a:rPr lang="en-US" baseline="0"/>
                      <a:t> </a:t>
                    </a:r>
                    <a:fld id="{476FEF83-EBE4-41D6-99B2-0F20AEFD852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B90F-40AF-A322-5DFDD3B786D1}"/>
                </c:ext>
              </c:extLst>
            </c:dLbl>
            <c:dLbl>
              <c:idx val="9"/>
              <c:tx>
                <c:rich>
                  <a:bodyPr/>
                  <a:lstStyle/>
                  <a:p>
                    <a:fld id="{C4A1D841-288B-4B0E-8246-F7FC6D064886}" type="CELLRANGE">
                      <a:rPr lang="en-US"/>
                      <a:pPr/>
                      <a:t>[CELLRANGE]</a:t>
                    </a:fld>
                    <a:r>
                      <a:rPr lang="en-US" baseline="0"/>
                      <a:t> </a:t>
                    </a:r>
                    <a:fld id="{2304D4B8-7176-4988-9FFE-541156BECEA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90F-40AF-A322-5DFDD3B786D1}"/>
                </c:ext>
              </c:extLst>
            </c:dLbl>
            <c:dLbl>
              <c:idx val="10"/>
              <c:tx>
                <c:rich>
                  <a:bodyPr/>
                  <a:lstStyle/>
                  <a:p>
                    <a:fld id="{2E7C12FF-35AB-4426-B986-5CB00FE55C68}" type="CELLRANGE">
                      <a:rPr lang="en-US"/>
                      <a:pPr/>
                      <a:t>[CELLRANGE]</a:t>
                    </a:fld>
                    <a:r>
                      <a:rPr lang="en-US" baseline="0"/>
                      <a:t> </a:t>
                    </a:r>
                    <a:fld id="{36CD63BE-32EE-45F3-AB77-538CF71B6A4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90F-40AF-A322-5DFDD3B786D1}"/>
                </c:ext>
              </c:extLst>
            </c:dLbl>
            <c:dLbl>
              <c:idx val="11"/>
              <c:tx>
                <c:rich>
                  <a:bodyPr/>
                  <a:lstStyle/>
                  <a:p>
                    <a:fld id="{C22470FD-48BF-4F2E-A627-68F94C96A1B4}" type="CELLRANGE">
                      <a:rPr lang="en-US"/>
                      <a:pPr/>
                      <a:t>[CELLRANGE]</a:t>
                    </a:fld>
                    <a:r>
                      <a:rPr lang="en-US" baseline="0"/>
                      <a:t> </a:t>
                    </a:r>
                    <a:fld id="{844EF949-2534-46E1-A1EA-3D003C21D25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B90F-40AF-A322-5DFDD3B786D1}"/>
                </c:ext>
              </c:extLst>
            </c:dLbl>
            <c:dLbl>
              <c:idx val="12"/>
              <c:tx>
                <c:rich>
                  <a:bodyPr/>
                  <a:lstStyle/>
                  <a:p>
                    <a:fld id="{7688EE7B-30AC-43B3-B83B-C6B12B554BAA}" type="CELLRANGE">
                      <a:rPr lang="en-US"/>
                      <a:pPr/>
                      <a:t>[CELLRANGE]</a:t>
                    </a:fld>
                    <a:r>
                      <a:rPr lang="en-US" baseline="0"/>
                      <a:t> </a:t>
                    </a:r>
                    <a:fld id="{A51386B6-18CF-4ABC-88B6-50E1D06C3BF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90F-40AF-A322-5DFDD3B786D1}"/>
                </c:ext>
              </c:extLst>
            </c:dLbl>
            <c:dLbl>
              <c:idx val="13"/>
              <c:tx>
                <c:rich>
                  <a:bodyPr/>
                  <a:lstStyle/>
                  <a:p>
                    <a:fld id="{47444836-05C9-4010-B9D8-D0480C36ED0D}" type="CELLRANGE">
                      <a:rPr lang="en-US"/>
                      <a:pPr/>
                      <a:t>[CELLRANGE]</a:t>
                    </a:fld>
                    <a:r>
                      <a:rPr lang="en-US" baseline="0"/>
                      <a:t> </a:t>
                    </a:r>
                    <a:fld id="{BA20B1E0-BD5F-46B8-AAE0-D79F930D4FE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90F-40AF-A322-5DFDD3B786D1}"/>
                </c:ext>
              </c:extLst>
            </c:dLbl>
            <c:dLbl>
              <c:idx val="14"/>
              <c:tx>
                <c:rich>
                  <a:bodyPr/>
                  <a:lstStyle/>
                  <a:p>
                    <a:fld id="{76AC0E83-C0B2-4F05-BE85-4F512F9781DF}" type="CELLRANGE">
                      <a:rPr lang="en-US"/>
                      <a:pPr/>
                      <a:t>[CELLRANGE]</a:t>
                    </a:fld>
                    <a:r>
                      <a:rPr lang="en-US" baseline="0"/>
                      <a:t> </a:t>
                    </a:r>
                    <a:fld id="{0BBF0263-6B37-4D6D-BE83-1102F97F548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B90F-40AF-A322-5DFDD3B786D1}"/>
                </c:ext>
              </c:extLst>
            </c:dLbl>
            <c:dLbl>
              <c:idx val="15"/>
              <c:tx>
                <c:rich>
                  <a:bodyPr/>
                  <a:lstStyle/>
                  <a:p>
                    <a:fld id="{33F9C2A5-5E48-4E37-8A45-114C98CD7C84}" type="CELLRANGE">
                      <a:rPr lang="en-US"/>
                      <a:pPr/>
                      <a:t>[CELLRANGE]</a:t>
                    </a:fld>
                    <a:r>
                      <a:rPr lang="en-US" baseline="0"/>
                      <a:t> </a:t>
                    </a:r>
                    <a:fld id="{FFC7943F-D617-4285-BCE1-9537AE1FD46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90F-40AF-A322-5DFDD3B786D1}"/>
                </c:ext>
              </c:extLst>
            </c:dLbl>
            <c:dLbl>
              <c:idx val="16"/>
              <c:tx>
                <c:rich>
                  <a:bodyPr/>
                  <a:lstStyle/>
                  <a:p>
                    <a:fld id="{D1788513-99A5-4864-9C5B-A97E5ED2B35B}" type="CELLRANGE">
                      <a:rPr lang="en-US"/>
                      <a:pPr/>
                      <a:t>[CELLRANGE]</a:t>
                    </a:fld>
                    <a:r>
                      <a:rPr lang="en-US" baseline="0"/>
                      <a:t> </a:t>
                    </a:r>
                    <a:fld id="{993A8F98-84C5-4F87-9428-59C572811E5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90F-40AF-A322-5DFDD3B786D1}"/>
                </c:ext>
              </c:extLst>
            </c:dLbl>
            <c:dLbl>
              <c:idx val="17"/>
              <c:tx>
                <c:rich>
                  <a:bodyPr/>
                  <a:lstStyle/>
                  <a:p>
                    <a:fld id="{6C11DF88-C219-495B-9547-0A327849F45D}" type="CELLRANGE">
                      <a:rPr lang="en-US"/>
                      <a:pPr/>
                      <a:t>[CELLRANGE]</a:t>
                    </a:fld>
                    <a:r>
                      <a:rPr lang="en-US" baseline="0"/>
                      <a:t> </a:t>
                    </a:r>
                    <a:fld id="{3244C8F4-71CE-48C3-94D9-8D7EACA80F2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90F-40AF-A322-5DFDD3B786D1}"/>
                </c:ext>
              </c:extLst>
            </c:dLbl>
            <c:dLbl>
              <c:idx val="18"/>
              <c:tx>
                <c:rich>
                  <a:bodyPr/>
                  <a:lstStyle/>
                  <a:p>
                    <a:fld id="{E5D1D97C-E52E-433E-9906-0CD4D78DA2F1}" type="CELLRANGE">
                      <a:rPr lang="en-US"/>
                      <a:pPr/>
                      <a:t>[CELLRANGE]</a:t>
                    </a:fld>
                    <a:r>
                      <a:rPr lang="en-US" baseline="0"/>
                      <a:t> </a:t>
                    </a:r>
                    <a:fld id="{81836BE1-6459-4876-886D-6CDF0DA474A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90F-40AF-A322-5DFDD3B786D1}"/>
                </c:ext>
              </c:extLst>
            </c:dLbl>
            <c:dLbl>
              <c:idx val="19"/>
              <c:tx>
                <c:rich>
                  <a:bodyPr/>
                  <a:lstStyle/>
                  <a:p>
                    <a:fld id="{C0493C24-DC17-4C13-9FF8-1579F4ADB49F}" type="CELLRANGE">
                      <a:rPr lang="en-US"/>
                      <a:pPr/>
                      <a:t>[CELLRANGE]</a:t>
                    </a:fld>
                    <a:r>
                      <a:rPr lang="en-US" baseline="0"/>
                      <a:t> </a:t>
                    </a:r>
                    <a:fld id="{87C6F84A-D368-4086-BD02-182C9DDDD85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90F-40AF-A322-5DFDD3B786D1}"/>
                </c:ext>
              </c:extLst>
            </c:dLbl>
            <c:dLbl>
              <c:idx val="20"/>
              <c:tx>
                <c:rich>
                  <a:bodyPr/>
                  <a:lstStyle/>
                  <a:p>
                    <a:fld id="{737D516A-DF62-411F-BD84-618EDB7B7CA5}" type="CELLRANGE">
                      <a:rPr lang="en-US"/>
                      <a:pPr/>
                      <a:t>[CELLRANGE]</a:t>
                    </a:fld>
                    <a:r>
                      <a:rPr lang="en-US" baseline="0"/>
                      <a:t> </a:t>
                    </a:r>
                    <a:fld id="{F3F85521-A4D9-4384-B95D-5B01EBEE0F1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B90F-40AF-A322-5DFDD3B786D1}"/>
                </c:ext>
              </c:extLst>
            </c:dLbl>
            <c:dLbl>
              <c:idx val="21"/>
              <c:tx>
                <c:rich>
                  <a:bodyPr/>
                  <a:lstStyle/>
                  <a:p>
                    <a:fld id="{FFBFD9F1-7FB3-47EF-A1F2-1E4A419A7B87}" type="CELLRANGE">
                      <a:rPr lang="en-US"/>
                      <a:pPr/>
                      <a:t>[CELLRANGE]</a:t>
                    </a:fld>
                    <a:r>
                      <a:rPr lang="en-US" baseline="0"/>
                      <a:t> </a:t>
                    </a:r>
                    <a:fld id="{703B30C3-8E17-44A2-A080-AD3C1BFA552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B90F-40AF-A322-5DFDD3B786D1}"/>
                </c:ext>
              </c:extLst>
            </c:dLbl>
            <c:dLbl>
              <c:idx val="22"/>
              <c:tx>
                <c:rich>
                  <a:bodyPr/>
                  <a:lstStyle/>
                  <a:p>
                    <a:fld id="{A9036BE2-5657-4922-AFE0-8FAE6AE849B3}" type="CELLRANGE">
                      <a:rPr lang="en-US"/>
                      <a:pPr/>
                      <a:t>[CELLRANGE]</a:t>
                    </a:fld>
                    <a:r>
                      <a:rPr lang="en-US" baseline="0"/>
                      <a:t> </a:t>
                    </a:r>
                    <a:fld id="{2E1836F0-D285-4C56-9C07-2C58CDC680E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B90F-40AF-A322-5DFDD3B786D1}"/>
                </c:ext>
              </c:extLst>
            </c:dLbl>
            <c:dLbl>
              <c:idx val="23"/>
              <c:tx>
                <c:rich>
                  <a:bodyPr/>
                  <a:lstStyle/>
                  <a:p>
                    <a:fld id="{5C056963-7529-488F-BD98-14AA39039B8D}" type="CELLRANGE">
                      <a:rPr lang="en-US"/>
                      <a:pPr/>
                      <a:t>[CELLRANGE]</a:t>
                    </a:fld>
                    <a:r>
                      <a:rPr lang="en-US" baseline="0"/>
                      <a:t> </a:t>
                    </a:r>
                    <a:fld id="{E94E0320-88A7-4A0F-8693-737EBDFCC1F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B90F-40AF-A322-5DFDD3B786D1}"/>
                </c:ext>
              </c:extLst>
            </c:dLbl>
            <c:dLbl>
              <c:idx val="24"/>
              <c:tx>
                <c:rich>
                  <a:bodyPr/>
                  <a:lstStyle/>
                  <a:p>
                    <a:fld id="{765E16B9-4C8D-4384-9A27-B7257D9AC61A}" type="CELLRANGE">
                      <a:rPr lang="en-US"/>
                      <a:pPr/>
                      <a:t>[CELLRANGE]</a:t>
                    </a:fld>
                    <a:r>
                      <a:rPr lang="en-US" baseline="0"/>
                      <a:t> </a:t>
                    </a:r>
                    <a:fld id="{94E9EFFE-DDBF-4F54-BFBD-8664B502D8D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B90F-40AF-A322-5DFDD3B786D1}"/>
                </c:ext>
              </c:extLst>
            </c:dLbl>
            <c:dLbl>
              <c:idx val="25"/>
              <c:tx>
                <c:rich>
                  <a:bodyPr/>
                  <a:lstStyle/>
                  <a:p>
                    <a:fld id="{3FB55266-B5D9-4437-9CD3-6C7847DB3C9D}" type="CELLRANGE">
                      <a:rPr lang="en-US"/>
                      <a:pPr/>
                      <a:t>[CELLRANGE]</a:t>
                    </a:fld>
                    <a:r>
                      <a:rPr lang="en-US" baseline="0"/>
                      <a:t> </a:t>
                    </a:r>
                    <a:fld id="{AE5989A3-4CC5-4E5E-AEB2-8D2606479E2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B90F-40AF-A322-5DFDD3B786D1}"/>
                </c:ext>
              </c:extLst>
            </c:dLbl>
            <c:dLbl>
              <c:idx val="26"/>
              <c:tx>
                <c:rich>
                  <a:bodyPr/>
                  <a:lstStyle/>
                  <a:p>
                    <a:fld id="{1D115E82-F00E-42BE-8292-A8C50F3100A8}" type="CELLRANGE">
                      <a:rPr lang="en-US"/>
                      <a:pPr/>
                      <a:t>[CELLRANGE]</a:t>
                    </a:fld>
                    <a:r>
                      <a:rPr lang="en-US" baseline="0"/>
                      <a:t> </a:t>
                    </a:r>
                    <a:fld id="{2087D01F-D351-4CC9-BE0F-2FB7638E4B3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B90F-40AF-A322-5DFDD3B786D1}"/>
                </c:ext>
              </c:extLst>
            </c:dLbl>
            <c:dLbl>
              <c:idx val="27"/>
              <c:tx>
                <c:rich>
                  <a:bodyPr/>
                  <a:lstStyle/>
                  <a:p>
                    <a:fld id="{A967F20F-FDA8-49F4-B815-F15CBB1CF7A0}" type="CELLRANGE">
                      <a:rPr lang="en-US"/>
                      <a:pPr/>
                      <a:t>[CELLRANGE]</a:t>
                    </a:fld>
                    <a:r>
                      <a:rPr lang="en-US" baseline="0"/>
                      <a:t> </a:t>
                    </a:r>
                    <a:fld id="{2EB0DE4A-C9EE-4E81-861A-0E128C61519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90F-40AF-A322-5DFDD3B786D1}"/>
                </c:ext>
              </c:extLst>
            </c:dLbl>
            <c:dLbl>
              <c:idx val="28"/>
              <c:tx>
                <c:rich>
                  <a:bodyPr/>
                  <a:lstStyle/>
                  <a:p>
                    <a:fld id="{7DC9C1E9-D4DD-4B28-B101-ADE31F8CBA8E}" type="CELLRANGE">
                      <a:rPr lang="en-US"/>
                      <a:pPr/>
                      <a:t>[CELLRANGE]</a:t>
                    </a:fld>
                    <a:r>
                      <a:rPr lang="en-US" baseline="0"/>
                      <a:t> </a:t>
                    </a:r>
                    <a:fld id="{28771CC0-39A9-41EE-8018-F8CAD8F6B72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90F-40AF-A322-5DFDD3B786D1}"/>
                </c:ext>
              </c:extLst>
            </c:dLbl>
            <c:dLbl>
              <c:idx val="29"/>
              <c:tx>
                <c:rich>
                  <a:bodyPr/>
                  <a:lstStyle/>
                  <a:p>
                    <a:fld id="{588F1A7C-4C7E-40F3-A083-207A485C8F36}" type="CELLRANGE">
                      <a:rPr lang="en-US"/>
                      <a:pPr/>
                      <a:t>[CELLRANGE]</a:t>
                    </a:fld>
                    <a:r>
                      <a:rPr lang="en-US" baseline="0"/>
                      <a:t> </a:t>
                    </a:r>
                    <a:fld id="{745078EF-5CC7-4209-89A2-637FEEEDA7E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B90F-40AF-A322-5DFDD3B786D1}"/>
                </c:ext>
              </c:extLst>
            </c:dLbl>
            <c:dLbl>
              <c:idx val="30"/>
              <c:tx>
                <c:rich>
                  <a:bodyPr/>
                  <a:lstStyle/>
                  <a:p>
                    <a:fld id="{92230DFE-1BB7-4AB9-885F-52271118A69A}" type="CELLRANGE">
                      <a:rPr lang="en-US"/>
                      <a:pPr/>
                      <a:t>[CELLRANGE]</a:t>
                    </a:fld>
                    <a:r>
                      <a:rPr lang="en-US" baseline="0"/>
                      <a:t> </a:t>
                    </a:r>
                    <a:fld id="{75E63A19-3195-46B2-ADF7-836569843AD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B90F-40AF-A322-5DFDD3B786D1}"/>
                </c:ext>
              </c:extLst>
            </c:dLbl>
            <c:dLbl>
              <c:idx val="31"/>
              <c:tx>
                <c:rich>
                  <a:bodyPr/>
                  <a:lstStyle/>
                  <a:p>
                    <a:fld id="{8B856FC9-EA88-4612-A67E-8134830DEF63}" type="CELLRANGE">
                      <a:rPr lang="en-US"/>
                      <a:pPr/>
                      <a:t>[CELLRANGE]</a:t>
                    </a:fld>
                    <a:r>
                      <a:rPr lang="en-US" baseline="0"/>
                      <a:t> </a:t>
                    </a:r>
                    <a:fld id="{E4D38079-AF36-4484-B845-CC10AA62006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B90F-40AF-A322-5DFDD3B786D1}"/>
                </c:ext>
              </c:extLst>
            </c:dLbl>
            <c:dLbl>
              <c:idx val="32"/>
              <c:tx>
                <c:rich>
                  <a:bodyPr/>
                  <a:lstStyle/>
                  <a:p>
                    <a:fld id="{BD711E65-BE63-43A9-8045-773F1DE160A3}" type="CELLRANGE">
                      <a:rPr lang="en-US"/>
                      <a:pPr/>
                      <a:t>[CELLRANGE]</a:t>
                    </a:fld>
                    <a:r>
                      <a:rPr lang="en-US" baseline="0"/>
                      <a:t> </a:t>
                    </a:r>
                    <a:fld id="{505ED275-DA33-4356-9419-FF651FF209E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B90F-40AF-A322-5DFDD3B786D1}"/>
                </c:ext>
              </c:extLst>
            </c:dLbl>
            <c:dLbl>
              <c:idx val="33"/>
              <c:tx>
                <c:rich>
                  <a:bodyPr/>
                  <a:lstStyle/>
                  <a:p>
                    <a:fld id="{AA7BFC86-9085-4FF5-8B66-34DEA88D6CCA}" type="CELLRANGE">
                      <a:rPr lang="en-US"/>
                      <a:pPr/>
                      <a:t>[CELLRANGE]</a:t>
                    </a:fld>
                    <a:r>
                      <a:rPr lang="en-US" baseline="0"/>
                      <a:t> </a:t>
                    </a:r>
                    <a:fld id="{0B267B09-13A0-4C14-8BE3-3567A26FD9C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B90F-40AF-A322-5DFDD3B786D1}"/>
                </c:ext>
              </c:extLst>
            </c:dLbl>
            <c:dLbl>
              <c:idx val="34"/>
              <c:tx>
                <c:rich>
                  <a:bodyPr/>
                  <a:lstStyle/>
                  <a:p>
                    <a:fld id="{0F2FE8AD-481A-4BBA-9D29-71D6DAFCEF06}" type="CELLRANGE">
                      <a:rPr lang="en-US"/>
                      <a:pPr/>
                      <a:t>[CELLRANGE]</a:t>
                    </a:fld>
                    <a:r>
                      <a:rPr lang="en-US" baseline="0"/>
                      <a:t> </a:t>
                    </a:r>
                    <a:fld id="{A94EE4F2-F368-4138-9FE5-67FF9CB6F2FB}"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B90F-40AF-A322-5DFDD3B786D1}"/>
                </c:ext>
              </c:extLst>
            </c:dLbl>
            <c:dLbl>
              <c:idx val="35"/>
              <c:tx>
                <c:rich>
                  <a:bodyPr/>
                  <a:lstStyle/>
                  <a:p>
                    <a:fld id="{5D7BB4BE-FF01-4C25-870D-6E65A42F8DE0}" type="CELLRANGE">
                      <a:rPr lang="en-US"/>
                      <a:pPr/>
                      <a:t>[CELLRANGE]</a:t>
                    </a:fld>
                    <a:r>
                      <a:rPr lang="en-US" baseline="0"/>
                      <a:t> </a:t>
                    </a:r>
                    <a:fld id="{1B0A0507-01A9-4520-B998-F1494610E0F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B90F-40AF-A322-5DFDD3B786D1}"/>
                </c:ext>
              </c:extLst>
            </c:dLbl>
            <c:dLbl>
              <c:idx val="36"/>
              <c:tx>
                <c:rich>
                  <a:bodyPr/>
                  <a:lstStyle/>
                  <a:p>
                    <a:fld id="{099A356A-8819-4C22-9B09-947712DCE2BF}" type="CELLRANGE">
                      <a:rPr lang="en-US"/>
                      <a:pPr/>
                      <a:t>[CELLRANGE]</a:t>
                    </a:fld>
                    <a:r>
                      <a:rPr lang="en-US" baseline="0"/>
                      <a:t> </a:t>
                    </a:r>
                    <a:fld id="{949935C1-D0C8-4D86-A032-CA7A55E611F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B90F-40AF-A322-5DFDD3B786D1}"/>
                </c:ext>
              </c:extLst>
            </c:dLbl>
            <c:dLbl>
              <c:idx val="37"/>
              <c:tx>
                <c:rich>
                  <a:bodyPr/>
                  <a:lstStyle/>
                  <a:p>
                    <a:fld id="{54A6633F-9919-43D5-951A-B26793D3869A}" type="CELLRANGE">
                      <a:rPr lang="en-US" baseline="0" dirty="0"/>
                      <a:pPr/>
                      <a:t>[CELLRANGE]</a:t>
                    </a:fld>
                    <a:r>
                      <a:rPr lang="en-US" baseline="0" dirty="0"/>
                      <a:t> </a:t>
                    </a:r>
                    <a:fld id="{3FDE4C49-53A4-4346-99F2-0EFA6B807BB0}"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5-B90F-40AF-A322-5DFDD3B786D1}"/>
                </c:ext>
              </c:extLst>
            </c:dLbl>
            <c:dLbl>
              <c:idx val="38"/>
              <c:tx>
                <c:rich>
                  <a:bodyPr/>
                  <a:lstStyle/>
                  <a:p>
                    <a:fld id="{35C29CC7-356D-4B08-9D40-C2C99AA5732A}" type="CELLRANGE">
                      <a:rPr lang="en-US" baseline="0" dirty="0"/>
                      <a:pPr/>
                      <a:t>[CELLRANGE]</a:t>
                    </a:fld>
                    <a:r>
                      <a:rPr lang="en-US" baseline="0" dirty="0"/>
                      <a:t> </a:t>
                    </a:r>
                    <a:fld id="{E1175089-CEF5-451A-87E3-808F075FC226}"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6-B90F-40AF-A322-5DFDD3B786D1}"/>
                </c:ext>
              </c:extLst>
            </c:dLbl>
            <c:dLbl>
              <c:idx val="39"/>
              <c:tx>
                <c:rich>
                  <a:bodyPr/>
                  <a:lstStyle/>
                  <a:p>
                    <a:fld id="{C14239FA-4E49-41EE-A3EE-BC1EBA19CC56}" type="CELLRANGE">
                      <a:rPr lang="en-US" baseline="0" dirty="0"/>
                      <a:pPr/>
                      <a:t>[CELLRANGE]</a:t>
                    </a:fld>
                    <a:r>
                      <a:rPr lang="en-US" baseline="0" dirty="0"/>
                      <a:t> </a:t>
                    </a:r>
                    <a:fld id="{1B606A37-FEBB-43C7-9AE8-6A3A03D2A396}"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7-B90F-40AF-A322-5DFDD3B786D1}"/>
                </c:ext>
              </c:extLst>
            </c:dLbl>
            <c:dLbl>
              <c:idx val="40"/>
              <c:tx>
                <c:rich>
                  <a:bodyPr/>
                  <a:lstStyle/>
                  <a:p>
                    <a:fld id="{138CB050-C482-40FB-A823-C8EC1709C717}" type="CELLRANGE">
                      <a:rPr lang="en-US" baseline="0" dirty="0"/>
                      <a:pPr/>
                      <a:t>[CELLRANGE]</a:t>
                    </a:fld>
                    <a:r>
                      <a:rPr lang="en-US" baseline="0" dirty="0"/>
                      <a:t> </a:t>
                    </a:r>
                    <a:fld id="{7A7641F7-C109-4FB1-BA65-8063629A9AF9}"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8-B90F-40AF-A322-5DFDD3B786D1}"/>
                </c:ext>
              </c:extLst>
            </c:dLbl>
            <c:dLbl>
              <c:idx val="41"/>
              <c:tx>
                <c:rich>
                  <a:bodyPr/>
                  <a:lstStyle/>
                  <a:p>
                    <a:fld id="{3E93018C-FA2A-49AB-BDAE-02D4B77449B9}" type="CELLRANGE">
                      <a:rPr lang="en-US" baseline="0" dirty="0"/>
                      <a:pPr/>
                      <a:t>[CELLRANGE]</a:t>
                    </a:fld>
                    <a:r>
                      <a:rPr lang="en-US" baseline="0" dirty="0"/>
                      <a:t> </a:t>
                    </a:r>
                    <a:fld id="{F070CE40-7FDF-45D1-81C2-819A962C3E0F}"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9-B90F-40AF-A322-5DFDD3B786D1}"/>
                </c:ext>
              </c:extLst>
            </c:dLbl>
            <c:dLbl>
              <c:idx val="42"/>
              <c:tx>
                <c:rich>
                  <a:bodyPr/>
                  <a:lstStyle/>
                  <a:p>
                    <a:fld id="{3956B9F0-D9E7-41CE-892F-23754C312A9A}" type="CELLRANGE">
                      <a:rPr lang="en-US" baseline="0" dirty="0"/>
                      <a:pPr/>
                      <a:t>[CELLRANGE]</a:t>
                    </a:fld>
                    <a:r>
                      <a:rPr lang="en-US" baseline="0" dirty="0"/>
                      <a:t> </a:t>
                    </a:r>
                    <a:fld id="{6038C53C-9688-4852-A829-DA409119AA3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A-B90F-40AF-A322-5DFDD3B786D1}"/>
                </c:ext>
              </c:extLst>
            </c:dLbl>
            <c:dLbl>
              <c:idx val="43"/>
              <c:tx>
                <c:rich>
                  <a:bodyPr/>
                  <a:lstStyle/>
                  <a:p>
                    <a:fld id="{8389FD39-16DB-42D7-84B8-B766A03B32FD}" type="CELLRANGE">
                      <a:rPr lang="en-US" baseline="0" dirty="0"/>
                      <a:pPr/>
                      <a:t>[CELLRANGE]</a:t>
                    </a:fld>
                    <a:r>
                      <a:rPr lang="en-US" baseline="0" dirty="0"/>
                      <a:t> </a:t>
                    </a:r>
                    <a:fld id="{0782FD44-13B1-4036-A39E-DC0CE28BCCD6}"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B-B90F-40AF-A322-5DFDD3B786D1}"/>
                </c:ext>
              </c:extLst>
            </c:dLbl>
            <c:dLbl>
              <c:idx val="44"/>
              <c:tx>
                <c:rich>
                  <a:bodyPr/>
                  <a:lstStyle/>
                  <a:p>
                    <a:fld id="{4698B1A2-C89F-4635-90FD-AEE21F0EE102}" type="CELLRANGE">
                      <a:rPr lang="en-US" baseline="0" dirty="0"/>
                      <a:pPr/>
                      <a:t>[CELLRANGE]</a:t>
                    </a:fld>
                    <a:r>
                      <a:rPr lang="en-US" baseline="0" dirty="0"/>
                      <a:t> </a:t>
                    </a:r>
                    <a:fld id="{729EF62E-A34E-4FCA-8E01-F46FFE77B6C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C-B90F-40AF-A322-5DFDD3B786D1}"/>
                </c:ext>
              </c:extLst>
            </c:dLbl>
            <c:dLbl>
              <c:idx val="45"/>
              <c:tx>
                <c:rich>
                  <a:bodyPr/>
                  <a:lstStyle/>
                  <a:p>
                    <a:fld id="{C88CB55A-782D-458E-81C9-2549F8258DD8}" type="CELLRANGE">
                      <a:rPr lang="en-US" baseline="0" dirty="0"/>
                      <a:pPr/>
                      <a:t>[CELLRANGE]</a:t>
                    </a:fld>
                    <a:r>
                      <a:rPr lang="en-US" baseline="0" dirty="0"/>
                      <a:t> </a:t>
                    </a:r>
                    <a:fld id="{F48482DB-DB82-4DC1-80E6-05C61CA74259}"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D-B90F-40AF-A322-5DFDD3B786D1}"/>
                </c:ext>
              </c:extLst>
            </c:dLbl>
            <c:dLbl>
              <c:idx val="46"/>
              <c:tx>
                <c:rich>
                  <a:bodyPr/>
                  <a:lstStyle/>
                  <a:p>
                    <a:fld id="{7D86860D-5BE0-49A4-9158-5B8103DBDA31}" type="CELLRANGE">
                      <a:rPr lang="en-US" baseline="0" dirty="0"/>
                      <a:pPr/>
                      <a:t>[CELLRANGE]</a:t>
                    </a:fld>
                    <a:r>
                      <a:rPr lang="en-US" baseline="0" dirty="0"/>
                      <a:t> </a:t>
                    </a:r>
                    <a:fld id="{13890599-A91C-4983-8CC6-28487C7FCBE9}"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E-B90F-40AF-A322-5DFDD3B786D1}"/>
                </c:ext>
              </c:extLst>
            </c:dLbl>
            <c:dLbl>
              <c:idx val="47"/>
              <c:tx>
                <c:rich>
                  <a:bodyPr/>
                  <a:lstStyle/>
                  <a:p>
                    <a:fld id="{22747E95-0963-49B0-9089-FA78F6A34C61}" type="CELLRANGE">
                      <a:rPr lang="en-US" baseline="0" dirty="0"/>
                      <a:pPr/>
                      <a:t>[CELLRANGE]</a:t>
                    </a:fld>
                    <a:r>
                      <a:rPr lang="en-US" baseline="0" dirty="0"/>
                      <a:t> </a:t>
                    </a:r>
                    <a:fld id="{19E4EC7C-9D40-4D14-8B07-96EF327A9CA4}"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F-B90F-40AF-A322-5DFDD3B786D1}"/>
                </c:ext>
              </c:extLst>
            </c:dLbl>
            <c:dLbl>
              <c:idx val="48"/>
              <c:tx>
                <c:rich>
                  <a:bodyPr/>
                  <a:lstStyle/>
                  <a:p>
                    <a:fld id="{204DED65-040E-4E48-BC61-9F7CE0AF2C87}" type="CELLRANGE">
                      <a:rPr lang="en-US" baseline="0" dirty="0"/>
                      <a:pPr/>
                      <a:t>[CELLRANGE]</a:t>
                    </a:fld>
                    <a:r>
                      <a:rPr lang="en-US" baseline="0" dirty="0"/>
                      <a:t> </a:t>
                    </a:r>
                    <a:fld id="{4E2A9E68-763A-49F2-8C02-87905F07ABE7}"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0-B90F-40AF-A322-5DFDD3B786D1}"/>
                </c:ext>
              </c:extLst>
            </c:dLbl>
            <c:dLbl>
              <c:idx val="49"/>
              <c:tx>
                <c:rich>
                  <a:bodyPr/>
                  <a:lstStyle/>
                  <a:p>
                    <a:fld id="{FAD53255-449E-49E1-9ECA-C10AFB974796}" type="CELLRANGE">
                      <a:rPr lang="en-US" baseline="0" dirty="0"/>
                      <a:pPr/>
                      <a:t>[CELLRANGE]</a:t>
                    </a:fld>
                    <a:r>
                      <a:rPr lang="en-US" baseline="0" dirty="0"/>
                      <a:t> </a:t>
                    </a:r>
                    <a:fld id="{32D6633E-A491-48B1-925E-4C6F35056349}"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1-B90F-40AF-A322-5DFDD3B786D1}"/>
                </c:ext>
              </c:extLst>
            </c:dLbl>
            <c:dLbl>
              <c:idx val="50"/>
              <c:tx>
                <c:rich>
                  <a:bodyPr/>
                  <a:lstStyle/>
                  <a:p>
                    <a:fld id="{1AF877F9-FAD7-46C4-9C73-8099A493A661}" type="CELLRANGE">
                      <a:rPr lang="en-US" baseline="0" dirty="0"/>
                      <a:pPr/>
                      <a:t>[CELLRANGE]</a:t>
                    </a:fld>
                    <a:r>
                      <a:rPr lang="en-US" baseline="0" dirty="0"/>
                      <a:t> </a:t>
                    </a:r>
                    <a:fld id="{DF03FC5B-FB86-4BA0-8F27-49B019D72B78}"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2-B90F-40AF-A322-5DFDD3B786D1}"/>
                </c:ext>
              </c:extLst>
            </c:dLbl>
            <c:dLbl>
              <c:idx val="51"/>
              <c:tx>
                <c:rich>
                  <a:bodyPr/>
                  <a:lstStyle/>
                  <a:p>
                    <a:fld id="{E092B079-4D2B-42CD-BFD4-01DB8D520900}" type="CELLRANGE">
                      <a:rPr lang="en-US" baseline="0" dirty="0"/>
                      <a:pPr/>
                      <a:t>[CELLRANGE]</a:t>
                    </a:fld>
                    <a:r>
                      <a:rPr lang="en-US" baseline="0" dirty="0"/>
                      <a:t> </a:t>
                    </a:r>
                    <a:fld id="{2B291077-0D48-40CC-A05D-8A69D53AA2E3}"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3-B90F-40AF-A322-5DFDD3B786D1}"/>
                </c:ext>
              </c:extLst>
            </c:dLbl>
            <c:dLbl>
              <c:idx val="52"/>
              <c:tx>
                <c:rich>
                  <a:bodyPr/>
                  <a:lstStyle/>
                  <a:p>
                    <a:fld id="{BEE1AFE5-E151-4A6C-A27A-A5814CAA1640}" type="CELLRANGE">
                      <a:rPr lang="en-US" baseline="0" dirty="0"/>
                      <a:pPr/>
                      <a:t>[CELLRANGE]</a:t>
                    </a:fld>
                    <a:r>
                      <a:rPr lang="en-US" baseline="0" dirty="0"/>
                      <a:t> </a:t>
                    </a:r>
                    <a:fld id="{718F3F9C-8FFE-4D2D-8EF5-770A6E1B690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4-B90F-40AF-A322-5DFDD3B786D1}"/>
                </c:ext>
              </c:extLst>
            </c:dLbl>
            <c:dLbl>
              <c:idx val="53"/>
              <c:tx>
                <c:rich>
                  <a:bodyPr/>
                  <a:lstStyle/>
                  <a:p>
                    <a:fld id="{D787AA50-8FBD-4F77-B811-CBED4012F010}" type="CELLRANGE">
                      <a:rPr lang="en-US" baseline="0" dirty="0"/>
                      <a:pPr/>
                      <a:t>[CELLRANGE]</a:t>
                    </a:fld>
                    <a:r>
                      <a:rPr lang="en-US" baseline="0" dirty="0"/>
                      <a:t> </a:t>
                    </a:r>
                    <a:fld id="{6BFCAE39-524B-4606-BB64-877635A7F35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5-B90F-40AF-A322-5DFDD3B786D1}"/>
                </c:ext>
              </c:extLst>
            </c:dLbl>
            <c:dLbl>
              <c:idx val="54"/>
              <c:tx>
                <c:rich>
                  <a:bodyPr/>
                  <a:lstStyle/>
                  <a:p>
                    <a:fld id="{CB9F586F-C92E-4BCB-B5EE-0DB6218E7A46}" type="CELLRANGE">
                      <a:rPr lang="en-US"/>
                      <a:pPr/>
                      <a:t>[CELLRANGE]</a:t>
                    </a:fld>
                    <a:r>
                      <a:rPr lang="en-US" baseline="0"/>
                      <a:t> </a:t>
                    </a:r>
                    <a:fld id="{A08F811F-2E20-437E-9D66-ED05D64F199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6-B90F-40AF-A322-5DFDD3B786D1}"/>
                </c:ext>
              </c:extLst>
            </c:dLbl>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Gotham"/>
                    <a:ea typeface="+mn-ea"/>
                    <a:cs typeface="+mn-cs"/>
                  </a:defRPr>
                </a:pPr>
                <a:endParaRPr lang="en-US"/>
              </a:p>
            </c:txPr>
            <c:dLblPos val="l"/>
            <c:showLegendKey val="0"/>
            <c:showVal val="0"/>
            <c:showCatName val="1"/>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chemeClr val="tx1">
                    <a:lumMod val="65000"/>
                    <a:lumOff val="35000"/>
                  </a:schemeClr>
                </a:solidFill>
                <a:round/>
              </a:ln>
              <a:effectLst/>
            </c:spPr>
          </c:errBars>
          <c:xVal>
            <c:numRef>
              <c:f>Individuals2!$B$255:$B$309</c:f>
              <c:numCache>
                <c:formatCode>0%</c:formatCode>
                <c:ptCount val="55"/>
                <c:pt idx="0">
                  <c:v>-0.75257731958762886</c:v>
                </c:pt>
                <c:pt idx="1">
                  <c:v>-0.5315286624203821</c:v>
                </c:pt>
                <c:pt idx="2">
                  <c:v>-0.33271144278606968</c:v>
                </c:pt>
                <c:pt idx="3">
                  <c:v>-0.31422110958572236</c:v>
                </c:pt>
                <c:pt idx="4">
                  <c:v>-0.23529411764705888</c:v>
                </c:pt>
                <c:pt idx="5">
                  <c:v>-0.22702702702702704</c:v>
                </c:pt>
                <c:pt idx="6">
                  <c:v>-0.21571072319202</c:v>
                </c:pt>
                <c:pt idx="7">
                  <c:v>-0.20983606557377055</c:v>
                </c:pt>
                <c:pt idx="8">
                  <c:v>-0.20896426408237434</c:v>
                </c:pt>
                <c:pt idx="9">
                  <c:v>-0.16666666666666663</c:v>
                </c:pt>
                <c:pt idx="10">
                  <c:v>-0.14458140729327174</c:v>
                </c:pt>
                <c:pt idx="11">
                  <c:v>-0.14307381193124369</c:v>
                </c:pt>
                <c:pt idx="12">
                  <c:v>-0.1394422310756972</c:v>
                </c:pt>
                <c:pt idx="13">
                  <c:v>-0.13838550247116965</c:v>
                </c:pt>
                <c:pt idx="14">
                  <c:v>-0.12137559002022924</c:v>
                </c:pt>
                <c:pt idx="15">
                  <c:v>-0.11578947368421055</c:v>
                </c:pt>
                <c:pt idx="16">
                  <c:v>-0.11322419370649939</c:v>
                </c:pt>
                <c:pt idx="17">
                  <c:v>-0.1070110701107011</c:v>
                </c:pt>
                <c:pt idx="18">
                  <c:v>-0.10309278350515461</c:v>
                </c:pt>
                <c:pt idx="19">
                  <c:v>-0.1027131782945736</c:v>
                </c:pt>
                <c:pt idx="20">
                  <c:v>-0.10064239828693788</c:v>
                </c:pt>
                <c:pt idx="21">
                  <c:v>-8.376963350785338E-2</c:v>
                </c:pt>
                <c:pt idx="22">
                  <c:v>-7.999999999999996E-2</c:v>
                </c:pt>
                <c:pt idx="23">
                  <c:v>-7.2011251758087202E-2</c:v>
                </c:pt>
                <c:pt idx="24">
                  <c:v>-6.6094619666048238E-2</c:v>
                </c:pt>
                <c:pt idx="25">
                  <c:v>-6.2062529164722324E-2</c:v>
                </c:pt>
                <c:pt idx="26">
                  <c:v>-5.7692307692307709E-2</c:v>
                </c:pt>
                <c:pt idx="27">
                  <c:v>-5.7030313409830447E-2</c:v>
                </c:pt>
                <c:pt idx="28">
                  <c:v>-5.254713196951466E-2</c:v>
                </c:pt>
                <c:pt idx="29">
                  <c:v>-5.1743963204292864E-2</c:v>
                </c:pt>
                <c:pt idx="30">
                  <c:v>-4.2666666666666631E-2</c:v>
                </c:pt>
                <c:pt idx="31">
                  <c:v>-4.1534443196797333E-2</c:v>
                </c:pt>
                <c:pt idx="32">
                  <c:v>-2.9331229162965156E-2</c:v>
                </c:pt>
                <c:pt idx="33">
                  <c:v>-2.4207746478873249E-2</c:v>
                </c:pt>
                <c:pt idx="34">
                  <c:v>-1.9354838709677469E-2</c:v>
                </c:pt>
                <c:pt idx="35">
                  <c:v>-8.9433587280556281E-3</c:v>
                </c:pt>
                <c:pt idx="36">
                  <c:v>0</c:v>
                </c:pt>
                <c:pt idx="37">
                  <c:v>1.8547959724430907E-3</c:v>
                </c:pt>
                <c:pt idx="38">
                  <c:v>2.4165365454680288E-3</c:v>
                </c:pt>
                <c:pt idx="39">
                  <c:v>2.4691358024691024E-3</c:v>
                </c:pt>
                <c:pt idx="40">
                  <c:v>4.2787286063570296E-3</c:v>
                </c:pt>
                <c:pt idx="41">
                  <c:v>5.5555555555555358E-3</c:v>
                </c:pt>
                <c:pt idx="42">
                  <c:v>3.5608308605341144E-2</c:v>
                </c:pt>
                <c:pt idx="43">
                  <c:v>4.842105263157892E-2</c:v>
                </c:pt>
                <c:pt idx="44">
                  <c:v>7.4857414448669113E-2</c:v>
                </c:pt>
                <c:pt idx="45">
                  <c:v>7.7560240963855387E-2</c:v>
                </c:pt>
                <c:pt idx="46">
                  <c:v>8.2352941176470518E-2</c:v>
                </c:pt>
                <c:pt idx="47">
                  <c:v>0.14174336762317274</c:v>
                </c:pt>
                <c:pt idx="48">
                  <c:v>0.15746421267893651</c:v>
                </c:pt>
                <c:pt idx="49">
                  <c:v>0.1806167400881058</c:v>
                </c:pt>
                <c:pt idx="50">
                  <c:v>0.21065675340768286</c:v>
                </c:pt>
                <c:pt idx="51">
                  <c:v>0.2615384615384615</c:v>
                </c:pt>
                <c:pt idx="52">
                  <c:v>0.2807017543859649</c:v>
                </c:pt>
                <c:pt idx="53">
                  <c:v>0.3074844636584706</c:v>
                </c:pt>
                <c:pt idx="54">
                  <c:v>0.35241264559068219</c:v>
                </c:pt>
              </c:numCache>
            </c:numRef>
          </c:xVal>
          <c:yVal>
            <c:numRef>
              <c:f>Individuals2!$F$255:$F$309</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5="http://schemas.microsoft.com/office/drawing/2012/chart" uri="{02D57815-91ED-43cb-92C2-25804820EDAC}">
              <c15:datalabelsRange>
                <c15:f>Individuals2!$A$189:$A$243</c15:f>
                <c15:dlblRangeCache>
                  <c:ptCount val="55"/>
                  <c:pt idx="0">
                    <c:v>MT</c:v>
                  </c:pt>
                  <c:pt idx="1">
                    <c:v>MO</c:v>
                  </c:pt>
                  <c:pt idx="2">
                    <c:v>LA</c:v>
                  </c:pt>
                  <c:pt idx="3">
                    <c:v>RI</c:v>
                  </c:pt>
                  <c:pt idx="4">
                    <c:v>KY</c:v>
                  </c:pt>
                  <c:pt idx="5">
                    <c:v>ME</c:v>
                  </c:pt>
                  <c:pt idx="6">
                    <c:v>UT</c:v>
                  </c:pt>
                  <c:pt idx="7">
                    <c:v>MA</c:v>
                  </c:pt>
                  <c:pt idx="8">
                    <c:v>OK</c:v>
                  </c:pt>
                  <c:pt idx="9">
                    <c:v>WY</c:v>
                  </c:pt>
                  <c:pt idx="10">
                    <c:v>ND</c:v>
                  </c:pt>
                  <c:pt idx="11">
                    <c:v>NH</c:v>
                  </c:pt>
                  <c:pt idx="12">
                    <c:v>IN</c:v>
                  </c:pt>
                  <c:pt idx="13">
                    <c:v>VA</c:v>
                  </c:pt>
                  <c:pt idx="14">
                    <c:v>NY</c:v>
                  </c:pt>
                  <c:pt idx="15">
                    <c:v>IA</c:v>
                  </c:pt>
                  <c:pt idx="16">
                    <c:v>MN</c:v>
                  </c:pt>
                  <c:pt idx="17">
                    <c:v>PA</c:v>
                  </c:pt>
                  <c:pt idx="18">
                    <c:v>VT</c:v>
                  </c:pt>
                  <c:pt idx="19">
                    <c:v>DC</c:v>
                  </c:pt>
                  <c:pt idx="20">
                    <c:v>WI</c:v>
                  </c:pt>
                  <c:pt idx="21">
                    <c:v>VI</c:v>
                  </c:pt>
                  <c:pt idx="22">
                    <c:v>OR</c:v>
                  </c:pt>
                  <c:pt idx="23">
                    <c:v>AR</c:v>
                  </c:pt>
                  <c:pt idx="24">
                    <c:v>NC</c:v>
                  </c:pt>
                  <c:pt idx="25">
                    <c:v>GU</c:v>
                  </c:pt>
                  <c:pt idx="26">
                    <c:v>CO</c:v>
                  </c:pt>
                  <c:pt idx="27">
                    <c:v>MD</c:v>
                  </c:pt>
                  <c:pt idx="28">
                    <c:v>CT</c:v>
                  </c:pt>
                  <c:pt idx="29">
                    <c:v>HI</c:v>
                  </c:pt>
                  <c:pt idx="30">
                    <c:v>SC</c:v>
                  </c:pt>
                  <c:pt idx="31">
                    <c:v>CA</c:v>
                  </c:pt>
                  <c:pt idx="32">
                    <c:v>IL</c:v>
                  </c:pt>
                  <c:pt idx="33">
                    <c:v>MI</c:v>
                  </c:pt>
                  <c:pt idx="34">
                    <c:v>TN</c:v>
                  </c:pt>
                  <c:pt idx="35">
                    <c:v>NV</c:v>
                  </c:pt>
                  <c:pt idx="36">
                    <c:v>GA</c:v>
                  </c:pt>
                  <c:pt idx="37">
                    <c:v>NE</c:v>
                  </c:pt>
                  <c:pt idx="38">
                    <c:v>WV</c:v>
                  </c:pt>
                  <c:pt idx="39">
                    <c:v>FL</c:v>
                  </c:pt>
                  <c:pt idx="40">
                    <c:v>OH</c:v>
                  </c:pt>
                  <c:pt idx="41">
                    <c:v>WA</c:v>
                  </c:pt>
                  <c:pt idx="42">
                    <c:v>ID</c:v>
                  </c:pt>
                  <c:pt idx="43">
                    <c:v>AZ</c:v>
                  </c:pt>
                  <c:pt idx="44">
                    <c:v>KS</c:v>
                  </c:pt>
                  <c:pt idx="45">
                    <c:v>DE</c:v>
                  </c:pt>
                  <c:pt idx="46">
                    <c:v>PW</c:v>
                  </c:pt>
                  <c:pt idx="47">
                    <c:v>MS</c:v>
                  </c:pt>
                  <c:pt idx="48">
                    <c:v>PR</c:v>
                  </c:pt>
                  <c:pt idx="49">
                    <c:v>AK</c:v>
                  </c:pt>
                  <c:pt idx="50">
                    <c:v>TX</c:v>
                  </c:pt>
                  <c:pt idx="51">
                    <c:v>SD</c:v>
                  </c:pt>
                  <c:pt idx="52">
                    <c:v>NM</c:v>
                  </c:pt>
                  <c:pt idx="53">
                    <c:v>NJ</c:v>
                  </c:pt>
                  <c:pt idx="54">
                    <c:v>AL</c:v>
                  </c:pt>
                </c15:dlblRangeCache>
              </c15:datalabelsRange>
            </c:ext>
            <c:ext xmlns:c16="http://schemas.microsoft.com/office/drawing/2014/chart" uri="{C3380CC4-5D6E-409C-BE32-E72D297353CC}">
              <c16:uniqueId val="{00000037-B90F-40AF-A322-5DFDD3B786D1}"/>
            </c:ext>
          </c:extLst>
        </c:ser>
        <c:ser>
          <c:idx val="1"/>
          <c:order val="1"/>
          <c:tx>
            <c:strRef>
              <c:f>Individuals2!$J$188</c:f>
              <c:strCache>
                <c:ptCount val="1"/>
              </c:strCache>
            </c:strRef>
          </c:tx>
          <c:spPr>
            <a:ln w="9525" cap="rnd">
              <a:solidFill>
                <a:schemeClr val="tx1"/>
              </a:solidFill>
              <a:round/>
            </a:ln>
            <a:effectLst/>
          </c:spPr>
          <c:marker>
            <c:symbol val="circle"/>
            <c:size val="5"/>
            <c:spPr>
              <a:noFill/>
              <a:ln w="9525">
                <a:noFill/>
              </a:ln>
              <a:effectLst/>
            </c:spPr>
          </c:marker>
          <c:xVal>
            <c:numRef>
              <c:f>Individuals2!$J$255:$J$309</c:f>
              <c:numCache>
                <c:formatCode>General</c:formatCode>
                <c:ptCount val="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numCache>
            </c:numRef>
          </c:xVal>
          <c:yVal>
            <c:numRef>
              <c:f>Individuals2!$F$255:$F$309</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6="http://schemas.microsoft.com/office/drawing/2014/chart" uri="{C3380CC4-5D6E-409C-BE32-E72D297353CC}">
              <c16:uniqueId val="{00000038-B90F-40AF-A322-5DFDD3B786D1}"/>
            </c:ext>
          </c:extLst>
        </c:ser>
        <c:dLbls>
          <c:showLegendKey val="0"/>
          <c:showVal val="0"/>
          <c:showCatName val="0"/>
          <c:showSerName val="0"/>
          <c:showPercent val="0"/>
          <c:showBubbleSize val="0"/>
        </c:dLbls>
        <c:axId val="550973600"/>
        <c:axId val="550972288"/>
      </c:scatterChart>
      <c:valAx>
        <c:axId val="550973600"/>
        <c:scaling>
          <c:orientation val="minMax"/>
          <c:max val="0.35000000000000003"/>
          <c:min val="-0.85000000000000009"/>
        </c:scaling>
        <c:delete val="0"/>
        <c:axPos val="b"/>
        <c:numFmt formatCode="0%"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0972288"/>
        <c:crosses val="autoZero"/>
        <c:crossBetween val="midCat"/>
      </c:valAx>
      <c:valAx>
        <c:axId val="550972288"/>
        <c:scaling>
          <c:orientation val="minMax"/>
          <c:max val="56"/>
          <c:min val="0"/>
        </c:scaling>
        <c:delete val="1"/>
        <c:axPos val="l"/>
        <c:numFmt formatCode="General" sourceLinked="1"/>
        <c:majorTickMark val="none"/>
        <c:minorTickMark val="none"/>
        <c:tickLblPos val="nextTo"/>
        <c:crossAx val="550973600"/>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861146496108819E-2"/>
          <c:y val="0"/>
          <c:w val="0.92250819523941296"/>
          <c:h val="0.9387948318110938"/>
        </c:manualLayout>
      </c:layout>
      <c:scatterChart>
        <c:scatterStyle val="lineMarker"/>
        <c:varyColors val="0"/>
        <c:ser>
          <c:idx val="0"/>
          <c:order val="0"/>
          <c:spPr>
            <a:ln w="25400" cap="rnd">
              <a:noFill/>
              <a:round/>
            </a:ln>
            <a:effectLst/>
          </c:spPr>
          <c:marker>
            <c:symbol val="square"/>
            <c:size val="5"/>
            <c:spPr>
              <a:solidFill>
                <a:srgbClr val="0074BF"/>
              </a:solidFill>
              <a:ln w="9525">
                <a:noFill/>
              </a:ln>
              <a:effectLst/>
            </c:spPr>
          </c:marker>
          <c:dLbls>
            <c:dLbl>
              <c:idx val="0"/>
              <c:tx>
                <c:rich>
                  <a:bodyPr/>
                  <a:lstStyle/>
                  <a:p>
                    <a:fld id="{E8CE8E27-946E-4BB0-B623-AEE0EF0EBFB0}" type="CELLRANGE">
                      <a:rPr lang="en-US"/>
                      <a:pPr/>
                      <a:t>[CELLRANGE]</a:t>
                    </a:fld>
                    <a:r>
                      <a:rPr lang="en-US" baseline="0"/>
                      <a:t> </a:t>
                    </a:r>
                    <a:fld id="{588ED8EA-8FDE-4CAA-BAD6-606CBF0E8D2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C51-4DAF-B129-2C2AF3398391}"/>
                </c:ext>
              </c:extLst>
            </c:dLbl>
            <c:dLbl>
              <c:idx val="1"/>
              <c:tx>
                <c:rich>
                  <a:bodyPr/>
                  <a:lstStyle/>
                  <a:p>
                    <a:fld id="{F5B40989-32BF-40E0-83FC-2E7F7B740C04}" type="CELLRANGE">
                      <a:rPr lang="en-US"/>
                      <a:pPr/>
                      <a:t>[CELLRANGE]</a:t>
                    </a:fld>
                    <a:r>
                      <a:rPr lang="en-US" baseline="0"/>
                      <a:t> </a:t>
                    </a:r>
                    <a:fld id="{4DD97EB3-8DDC-456D-937D-7361F4DEDE2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C51-4DAF-B129-2C2AF3398391}"/>
                </c:ext>
              </c:extLst>
            </c:dLbl>
            <c:dLbl>
              <c:idx val="2"/>
              <c:tx>
                <c:rich>
                  <a:bodyPr/>
                  <a:lstStyle/>
                  <a:p>
                    <a:fld id="{2242D7C7-4796-4B74-B2F9-389F8C6DC165}" type="CELLRANGE">
                      <a:rPr lang="en-US"/>
                      <a:pPr/>
                      <a:t>[CELLRANGE]</a:t>
                    </a:fld>
                    <a:r>
                      <a:rPr lang="en-US" baseline="0"/>
                      <a:t> </a:t>
                    </a:r>
                    <a:fld id="{E6A4081A-8151-445D-BA5C-14D2BC2EFC1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C51-4DAF-B129-2C2AF3398391}"/>
                </c:ext>
              </c:extLst>
            </c:dLbl>
            <c:dLbl>
              <c:idx val="3"/>
              <c:tx>
                <c:rich>
                  <a:bodyPr/>
                  <a:lstStyle/>
                  <a:p>
                    <a:fld id="{6729A9E9-887B-43E9-981B-706CFF6B07CF}" type="CELLRANGE">
                      <a:rPr lang="en-US"/>
                      <a:pPr/>
                      <a:t>[CELLRANGE]</a:t>
                    </a:fld>
                    <a:r>
                      <a:rPr lang="en-US" baseline="0"/>
                      <a:t> </a:t>
                    </a:r>
                    <a:fld id="{CEAAE71A-081B-40AF-B2A9-AD598D9E90A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C51-4DAF-B129-2C2AF3398391}"/>
                </c:ext>
              </c:extLst>
            </c:dLbl>
            <c:dLbl>
              <c:idx val="4"/>
              <c:tx>
                <c:rich>
                  <a:bodyPr/>
                  <a:lstStyle/>
                  <a:p>
                    <a:fld id="{23F832F7-0EC4-40C0-B9FB-A387C70118A3}" type="CELLRANGE">
                      <a:rPr lang="en-US"/>
                      <a:pPr/>
                      <a:t>[CELLRANGE]</a:t>
                    </a:fld>
                    <a:r>
                      <a:rPr lang="en-US" baseline="0"/>
                      <a:t> </a:t>
                    </a:r>
                    <a:fld id="{64167C41-3FF7-48B2-AC14-9917BC39561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C51-4DAF-B129-2C2AF3398391}"/>
                </c:ext>
              </c:extLst>
            </c:dLbl>
            <c:dLbl>
              <c:idx val="5"/>
              <c:tx>
                <c:rich>
                  <a:bodyPr/>
                  <a:lstStyle/>
                  <a:p>
                    <a:fld id="{B88E61DA-2448-4495-B5D7-9303D0400FE0}" type="CELLRANGE">
                      <a:rPr lang="en-US"/>
                      <a:pPr/>
                      <a:t>[CELLRANGE]</a:t>
                    </a:fld>
                    <a:r>
                      <a:rPr lang="en-US" baseline="0"/>
                      <a:t> </a:t>
                    </a:r>
                    <a:fld id="{05EBE35F-57C1-4FAF-BE88-AFD0825604A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C51-4DAF-B129-2C2AF3398391}"/>
                </c:ext>
              </c:extLst>
            </c:dLbl>
            <c:dLbl>
              <c:idx val="6"/>
              <c:tx>
                <c:rich>
                  <a:bodyPr/>
                  <a:lstStyle/>
                  <a:p>
                    <a:fld id="{D04606D4-3914-471E-9682-1434A8C5791E}" type="CELLRANGE">
                      <a:rPr lang="en-US"/>
                      <a:pPr/>
                      <a:t>[CELLRANGE]</a:t>
                    </a:fld>
                    <a:r>
                      <a:rPr lang="en-US" baseline="0"/>
                      <a:t> </a:t>
                    </a:r>
                    <a:fld id="{8973DB34-3204-487B-BCA1-A34E63E89B2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C51-4DAF-B129-2C2AF3398391}"/>
                </c:ext>
              </c:extLst>
            </c:dLbl>
            <c:dLbl>
              <c:idx val="7"/>
              <c:tx>
                <c:rich>
                  <a:bodyPr/>
                  <a:lstStyle/>
                  <a:p>
                    <a:fld id="{49B6A586-3FA9-4BC8-AF12-A3DC35F24028}" type="CELLRANGE">
                      <a:rPr lang="en-US"/>
                      <a:pPr/>
                      <a:t>[CELLRANGE]</a:t>
                    </a:fld>
                    <a:r>
                      <a:rPr lang="en-US" baseline="0"/>
                      <a:t> </a:t>
                    </a:r>
                    <a:fld id="{0ADA7B44-B4E2-4BA0-935A-DA4C2E5925E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C51-4DAF-B129-2C2AF3398391}"/>
                </c:ext>
              </c:extLst>
            </c:dLbl>
            <c:dLbl>
              <c:idx val="8"/>
              <c:tx>
                <c:rich>
                  <a:bodyPr/>
                  <a:lstStyle/>
                  <a:p>
                    <a:fld id="{AA26D275-DA6A-410D-BAFF-9C8181A3AFCD}" type="CELLRANGE">
                      <a:rPr lang="en-US"/>
                      <a:pPr/>
                      <a:t>[CELLRANGE]</a:t>
                    </a:fld>
                    <a:r>
                      <a:rPr lang="en-US" baseline="0"/>
                      <a:t> </a:t>
                    </a:r>
                    <a:fld id="{04004AB5-E01D-4BAE-9454-40815DEEF78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EC51-4DAF-B129-2C2AF3398391}"/>
                </c:ext>
              </c:extLst>
            </c:dLbl>
            <c:dLbl>
              <c:idx val="9"/>
              <c:tx>
                <c:rich>
                  <a:bodyPr/>
                  <a:lstStyle/>
                  <a:p>
                    <a:fld id="{B9A4999C-9811-4FD7-8824-0F89C6EF2CBD}" type="CELLRANGE">
                      <a:rPr lang="en-US"/>
                      <a:pPr/>
                      <a:t>[CELLRANGE]</a:t>
                    </a:fld>
                    <a:r>
                      <a:rPr lang="en-US" baseline="0"/>
                      <a:t> </a:t>
                    </a:r>
                    <a:fld id="{B5A8B29B-FEA2-407D-A039-538203D4AB6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C51-4DAF-B129-2C2AF3398391}"/>
                </c:ext>
              </c:extLst>
            </c:dLbl>
            <c:dLbl>
              <c:idx val="10"/>
              <c:tx>
                <c:rich>
                  <a:bodyPr/>
                  <a:lstStyle/>
                  <a:p>
                    <a:fld id="{FAAF11A5-7CE1-4668-903A-3A3D5E6393F0}" type="CELLRANGE">
                      <a:rPr lang="en-US"/>
                      <a:pPr/>
                      <a:t>[CELLRANGE]</a:t>
                    </a:fld>
                    <a:r>
                      <a:rPr lang="en-US" baseline="0"/>
                      <a:t> </a:t>
                    </a:r>
                    <a:fld id="{AA8D9525-6B3F-4D21-8E9E-81D477B302DB}"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C51-4DAF-B129-2C2AF3398391}"/>
                </c:ext>
              </c:extLst>
            </c:dLbl>
            <c:dLbl>
              <c:idx val="11"/>
              <c:tx>
                <c:rich>
                  <a:bodyPr/>
                  <a:lstStyle/>
                  <a:p>
                    <a:fld id="{C7366356-E950-4DA6-9E43-60C390BD6A7B}" type="CELLRANGE">
                      <a:rPr lang="en-US"/>
                      <a:pPr/>
                      <a:t>[CELLRANGE]</a:t>
                    </a:fld>
                    <a:r>
                      <a:rPr lang="en-US" baseline="0"/>
                      <a:t> </a:t>
                    </a:r>
                    <a:fld id="{AFD79653-4ADB-4088-A32E-4BC5F1B79E0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C51-4DAF-B129-2C2AF3398391}"/>
                </c:ext>
              </c:extLst>
            </c:dLbl>
            <c:dLbl>
              <c:idx val="12"/>
              <c:tx>
                <c:rich>
                  <a:bodyPr/>
                  <a:lstStyle/>
                  <a:p>
                    <a:fld id="{0306F900-0273-478C-A9C3-110DE7B8CDBD}" type="CELLRANGE">
                      <a:rPr lang="en-US"/>
                      <a:pPr/>
                      <a:t>[CELLRANGE]</a:t>
                    </a:fld>
                    <a:r>
                      <a:rPr lang="en-US" baseline="0"/>
                      <a:t> </a:t>
                    </a:r>
                    <a:fld id="{3E691148-AB5B-47F9-950F-81A1AFCC1B4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C51-4DAF-B129-2C2AF3398391}"/>
                </c:ext>
              </c:extLst>
            </c:dLbl>
            <c:dLbl>
              <c:idx val="13"/>
              <c:tx>
                <c:rich>
                  <a:bodyPr/>
                  <a:lstStyle/>
                  <a:p>
                    <a:fld id="{05D663C9-41BC-49A3-876E-22603EA0E550}" type="CELLRANGE">
                      <a:rPr lang="en-US"/>
                      <a:pPr/>
                      <a:t>[CELLRANGE]</a:t>
                    </a:fld>
                    <a:r>
                      <a:rPr lang="en-US" baseline="0"/>
                      <a:t> </a:t>
                    </a:r>
                    <a:fld id="{4CE3E865-DCEC-4601-9FFD-D1E8BA79834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C51-4DAF-B129-2C2AF3398391}"/>
                </c:ext>
              </c:extLst>
            </c:dLbl>
            <c:dLbl>
              <c:idx val="14"/>
              <c:tx>
                <c:rich>
                  <a:bodyPr/>
                  <a:lstStyle/>
                  <a:p>
                    <a:fld id="{CEAB4271-D903-4A56-B5C6-505DBA7FD1FF}" type="CELLRANGE">
                      <a:rPr lang="en-US"/>
                      <a:pPr/>
                      <a:t>[CELLRANGE]</a:t>
                    </a:fld>
                    <a:r>
                      <a:rPr lang="en-US" baseline="0"/>
                      <a:t> </a:t>
                    </a:r>
                    <a:fld id="{E9E4959E-4A19-4D8E-8F60-C8CC0571C6E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EC51-4DAF-B129-2C2AF3398391}"/>
                </c:ext>
              </c:extLst>
            </c:dLbl>
            <c:dLbl>
              <c:idx val="15"/>
              <c:tx>
                <c:rich>
                  <a:bodyPr/>
                  <a:lstStyle/>
                  <a:p>
                    <a:fld id="{3F2B847B-3B0E-4878-9FCA-2C003E760FD4}" type="CELLRANGE">
                      <a:rPr lang="en-US"/>
                      <a:pPr/>
                      <a:t>[CELLRANGE]</a:t>
                    </a:fld>
                    <a:r>
                      <a:rPr lang="en-US" baseline="0"/>
                      <a:t> </a:t>
                    </a:r>
                    <a:fld id="{224EB985-D6B3-40D0-87F5-16ECF6E2667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C51-4DAF-B129-2C2AF3398391}"/>
                </c:ext>
              </c:extLst>
            </c:dLbl>
            <c:dLbl>
              <c:idx val="16"/>
              <c:tx>
                <c:rich>
                  <a:bodyPr/>
                  <a:lstStyle/>
                  <a:p>
                    <a:fld id="{04AB7C14-7A05-47BB-8D59-2AEC646AD238}" type="CELLRANGE">
                      <a:rPr lang="en-US"/>
                      <a:pPr/>
                      <a:t>[CELLRANGE]</a:t>
                    </a:fld>
                    <a:r>
                      <a:rPr lang="en-US" baseline="0"/>
                      <a:t> </a:t>
                    </a:r>
                    <a:fld id="{BA73329C-CD62-4B45-93B9-9381F20942E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C51-4DAF-B129-2C2AF3398391}"/>
                </c:ext>
              </c:extLst>
            </c:dLbl>
            <c:dLbl>
              <c:idx val="17"/>
              <c:tx>
                <c:rich>
                  <a:bodyPr/>
                  <a:lstStyle/>
                  <a:p>
                    <a:fld id="{F46D9916-107B-4017-BB77-9D97F7D8AA50}" type="CELLRANGE">
                      <a:rPr lang="en-US"/>
                      <a:pPr/>
                      <a:t>[CELLRANGE]</a:t>
                    </a:fld>
                    <a:r>
                      <a:rPr lang="en-US" baseline="0"/>
                      <a:t> </a:t>
                    </a:r>
                    <a:fld id="{C889DC0C-7565-4956-970B-F7F2A4553C5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C51-4DAF-B129-2C2AF3398391}"/>
                </c:ext>
              </c:extLst>
            </c:dLbl>
            <c:dLbl>
              <c:idx val="18"/>
              <c:tx>
                <c:rich>
                  <a:bodyPr/>
                  <a:lstStyle/>
                  <a:p>
                    <a:fld id="{BC93F323-32FE-4FB7-861D-38810C48A762}" type="CELLRANGE">
                      <a:rPr lang="en-US"/>
                      <a:pPr/>
                      <a:t>[CELLRANGE]</a:t>
                    </a:fld>
                    <a:r>
                      <a:rPr lang="en-US" baseline="0"/>
                      <a:t> </a:t>
                    </a:r>
                    <a:fld id="{1181E145-2B06-4614-A477-43DB748BF16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EC51-4DAF-B129-2C2AF3398391}"/>
                </c:ext>
              </c:extLst>
            </c:dLbl>
            <c:dLbl>
              <c:idx val="19"/>
              <c:tx>
                <c:rich>
                  <a:bodyPr/>
                  <a:lstStyle/>
                  <a:p>
                    <a:fld id="{F4AE3983-AB02-4F44-8631-B476B2F8144E}" type="CELLRANGE">
                      <a:rPr lang="en-US"/>
                      <a:pPr/>
                      <a:t>[CELLRANGE]</a:t>
                    </a:fld>
                    <a:r>
                      <a:rPr lang="en-US" baseline="0"/>
                      <a:t> </a:t>
                    </a:r>
                    <a:fld id="{FE9F54B3-2723-4B3A-A955-AFB2B341379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EC51-4DAF-B129-2C2AF3398391}"/>
                </c:ext>
              </c:extLst>
            </c:dLbl>
            <c:dLbl>
              <c:idx val="20"/>
              <c:tx>
                <c:rich>
                  <a:bodyPr/>
                  <a:lstStyle/>
                  <a:p>
                    <a:fld id="{75F7EA2E-EC5A-4692-A1E1-99DF61C21FBF}" type="CELLRANGE">
                      <a:rPr lang="en-US"/>
                      <a:pPr/>
                      <a:t>[CELLRANGE]</a:t>
                    </a:fld>
                    <a:r>
                      <a:rPr lang="en-US" baseline="0"/>
                      <a:t> </a:t>
                    </a:r>
                    <a:fld id="{1335FDAF-ED06-41C7-87F5-1D437C0E0AE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EC51-4DAF-B129-2C2AF3398391}"/>
                </c:ext>
              </c:extLst>
            </c:dLbl>
            <c:dLbl>
              <c:idx val="21"/>
              <c:tx>
                <c:rich>
                  <a:bodyPr/>
                  <a:lstStyle/>
                  <a:p>
                    <a:fld id="{295366A4-2D7F-4161-B483-AA2BC5DD904E}" type="CELLRANGE">
                      <a:rPr lang="en-US"/>
                      <a:pPr/>
                      <a:t>[CELLRANGE]</a:t>
                    </a:fld>
                    <a:r>
                      <a:rPr lang="en-US" baseline="0"/>
                      <a:t> </a:t>
                    </a:r>
                    <a:fld id="{15632742-6F27-49EE-8B33-E85FD274EE2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C51-4DAF-B129-2C2AF3398391}"/>
                </c:ext>
              </c:extLst>
            </c:dLbl>
            <c:dLbl>
              <c:idx val="22"/>
              <c:tx>
                <c:rich>
                  <a:bodyPr/>
                  <a:lstStyle/>
                  <a:p>
                    <a:fld id="{5918ABF4-0EE8-44CA-90FD-17907DACBB85}" type="CELLRANGE">
                      <a:rPr lang="en-US"/>
                      <a:pPr/>
                      <a:t>[CELLRANGE]</a:t>
                    </a:fld>
                    <a:r>
                      <a:rPr lang="en-US" baseline="0"/>
                      <a:t> </a:t>
                    </a:r>
                    <a:fld id="{01C2FB9B-E044-4894-862C-582C63C65E6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C51-4DAF-B129-2C2AF3398391}"/>
                </c:ext>
              </c:extLst>
            </c:dLbl>
            <c:dLbl>
              <c:idx val="23"/>
              <c:tx>
                <c:rich>
                  <a:bodyPr/>
                  <a:lstStyle/>
                  <a:p>
                    <a:fld id="{35ED1837-B0E4-458B-883B-19377CA8F925}" type="CELLRANGE">
                      <a:rPr lang="en-US"/>
                      <a:pPr/>
                      <a:t>[CELLRANGE]</a:t>
                    </a:fld>
                    <a:r>
                      <a:rPr lang="en-US" baseline="0"/>
                      <a:t> </a:t>
                    </a:r>
                    <a:fld id="{53E88D31-337B-4C84-8A97-4360D933F52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C51-4DAF-B129-2C2AF3398391}"/>
                </c:ext>
              </c:extLst>
            </c:dLbl>
            <c:dLbl>
              <c:idx val="24"/>
              <c:tx>
                <c:rich>
                  <a:bodyPr/>
                  <a:lstStyle/>
                  <a:p>
                    <a:fld id="{B8B9C3ED-AF81-4526-BBBD-BE6D0569FE58}" type="CELLRANGE">
                      <a:rPr lang="en-US"/>
                      <a:pPr/>
                      <a:t>[CELLRANGE]</a:t>
                    </a:fld>
                    <a:r>
                      <a:rPr lang="en-US" baseline="0"/>
                      <a:t> </a:t>
                    </a:r>
                    <a:fld id="{089BEEB4-B736-4229-A3C9-9441EC170A0B}"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C51-4DAF-B129-2C2AF3398391}"/>
                </c:ext>
              </c:extLst>
            </c:dLbl>
            <c:dLbl>
              <c:idx val="25"/>
              <c:tx>
                <c:rich>
                  <a:bodyPr/>
                  <a:lstStyle/>
                  <a:p>
                    <a:fld id="{D2FA1492-B616-449B-8FDB-1438784F2B48}" type="CELLRANGE">
                      <a:rPr lang="en-US" baseline="0" dirty="0"/>
                      <a:pPr/>
                      <a:t>[CELLRANGE]</a:t>
                    </a:fld>
                    <a:r>
                      <a:rPr lang="en-US" baseline="0" dirty="0"/>
                      <a:t> </a:t>
                    </a:r>
                    <a:fld id="{78E9225F-B5C8-47CC-8C31-622A74BBAE63}"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9-EC51-4DAF-B129-2C2AF3398391}"/>
                </c:ext>
              </c:extLst>
            </c:dLbl>
            <c:dLbl>
              <c:idx val="26"/>
              <c:tx>
                <c:rich>
                  <a:bodyPr/>
                  <a:lstStyle/>
                  <a:p>
                    <a:fld id="{EF116640-ED88-4912-95A3-CE037247EAC1}" type="CELLRANGE">
                      <a:rPr lang="en-US" baseline="0" dirty="0"/>
                      <a:pPr/>
                      <a:t>[CELLRANGE]</a:t>
                    </a:fld>
                    <a:r>
                      <a:rPr lang="en-US" baseline="0" dirty="0"/>
                      <a:t> </a:t>
                    </a:r>
                    <a:fld id="{7BFCAFE3-B517-41D0-B89B-6F40387DAA78}"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A-EC51-4DAF-B129-2C2AF3398391}"/>
                </c:ext>
              </c:extLst>
            </c:dLbl>
            <c:dLbl>
              <c:idx val="27"/>
              <c:tx>
                <c:rich>
                  <a:bodyPr/>
                  <a:lstStyle/>
                  <a:p>
                    <a:fld id="{AFE428E8-1A7F-4603-A078-D9F39D6C573B}" type="CELLRANGE">
                      <a:rPr lang="en-US" baseline="0" dirty="0"/>
                      <a:pPr/>
                      <a:t>[CELLRANGE]</a:t>
                    </a:fld>
                    <a:r>
                      <a:rPr lang="en-US" baseline="0" dirty="0"/>
                      <a:t> </a:t>
                    </a:r>
                    <a:fld id="{5EB380AE-679B-4349-BE18-19149CD7BB5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B-EC51-4DAF-B129-2C2AF3398391}"/>
                </c:ext>
              </c:extLst>
            </c:dLbl>
            <c:dLbl>
              <c:idx val="28"/>
              <c:tx>
                <c:rich>
                  <a:bodyPr/>
                  <a:lstStyle/>
                  <a:p>
                    <a:fld id="{54D076B0-ED8D-4C90-AD5B-B00327F38D2D}" type="CELLRANGE">
                      <a:rPr lang="en-US" baseline="0" dirty="0"/>
                      <a:pPr/>
                      <a:t>[CELLRANGE]</a:t>
                    </a:fld>
                    <a:r>
                      <a:rPr lang="en-US" baseline="0" dirty="0"/>
                      <a:t> </a:t>
                    </a:r>
                    <a:fld id="{F2463927-C713-41C3-98EC-D34FB749D9A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C-EC51-4DAF-B129-2C2AF3398391}"/>
                </c:ext>
              </c:extLst>
            </c:dLbl>
            <c:dLbl>
              <c:idx val="29"/>
              <c:tx>
                <c:rich>
                  <a:bodyPr/>
                  <a:lstStyle/>
                  <a:p>
                    <a:fld id="{2349CB19-F984-4F44-9480-2D2E13BB18C6}" type="CELLRANGE">
                      <a:rPr lang="en-US" baseline="0" dirty="0"/>
                      <a:pPr/>
                      <a:t>[CELLRANGE]</a:t>
                    </a:fld>
                    <a:r>
                      <a:rPr lang="en-US" baseline="0" dirty="0"/>
                      <a:t> </a:t>
                    </a:r>
                    <a:fld id="{0D1AFDEC-CBE2-4332-8B94-116E71A043C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D-EC51-4DAF-B129-2C2AF3398391}"/>
                </c:ext>
              </c:extLst>
            </c:dLbl>
            <c:dLbl>
              <c:idx val="30"/>
              <c:tx>
                <c:rich>
                  <a:bodyPr/>
                  <a:lstStyle/>
                  <a:p>
                    <a:fld id="{DAB8835B-1CA0-4414-9D28-B3E79EFF732A}" type="CELLRANGE">
                      <a:rPr lang="en-US" baseline="0" dirty="0"/>
                      <a:pPr/>
                      <a:t>[CELLRANGE]</a:t>
                    </a:fld>
                    <a:r>
                      <a:rPr lang="en-US" baseline="0" dirty="0"/>
                      <a:t> </a:t>
                    </a:r>
                    <a:fld id="{25237FB0-EF57-484C-A76F-F91AA691B690}"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E-EC51-4DAF-B129-2C2AF3398391}"/>
                </c:ext>
              </c:extLst>
            </c:dLbl>
            <c:dLbl>
              <c:idx val="31"/>
              <c:tx>
                <c:rich>
                  <a:bodyPr/>
                  <a:lstStyle/>
                  <a:p>
                    <a:fld id="{2971662B-1DB1-437A-8BB5-F62D9621ADB5}" type="CELLRANGE">
                      <a:rPr lang="en-US" baseline="0" dirty="0"/>
                      <a:pPr/>
                      <a:t>[CELLRANGE]</a:t>
                    </a:fld>
                    <a:r>
                      <a:rPr lang="en-US" baseline="0" dirty="0"/>
                      <a:t> </a:t>
                    </a:r>
                    <a:fld id="{97F62857-5702-40F1-ABF6-DA55ACC48D3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1F-EC51-4DAF-B129-2C2AF3398391}"/>
                </c:ext>
              </c:extLst>
            </c:dLbl>
            <c:dLbl>
              <c:idx val="32"/>
              <c:tx>
                <c:rich>
                  <a:bodyPr/>
                  <a:lstStyle/>
                  <a:p>
                    <a:fld id="{6B73E477-61EC-469D-A78E-8D94E2ACAA88}" type="CELLRANGE">
                      <a:rPr lang="en-US" baseline="0" dirty="0"/>
                      <a:pPr/>
                      <a:t>[CELLRANGE]</a:t>
                    </a:fld>
                    <a:r>
                      <a:rPr lang="en-US" baseline="0" dirty="0"/>
                      <a:t> </a:t>
                    </a:r>
                    <a:fld id="{36E19E40-A88B-412C-88C6-0A31FD7F20B4}"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0-EC51-4DAF-B129-2C2AF3398391}"/>
                </c:ext>
              </c:extLst>
            </c:dLbl>
            <c:dLbl>
              <c:idx val="33"/>
              <c:tx>
                <c:rich>
                  <a:bodyPr/>
                  <a:lstStyle/>
                  <a:p>
                    <a:fld id="{5E558A4F-6689-4396-BC72-816EB8E22180}" type="CELLRANGE">
                      <a:rPr lang="en-US" baseline="0" dirty="0"/>
                      <a:pPr/>
                      <a:t>[CELLRANGE]</a:t>
                    </a:fld>
                    <a:r>
                      <a:rPr lang="en-US" baseline="0" dirty="0"/>
                      <a:t> </a:t>
                    </a:r>
                    <a:fld id="{17B3C51B-E894-423C-A2BC-3CE208C80A8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1-EC51-4DAF-B129-2C2AF3398391}"/>
                </c:ext>
              </c:extLst>
            </c:dLbl>
            <c:dLbl>
              <c:idx val="34"/>
              <c:tx>
                <c:rich>
                  <a:bodyPr/>
                  <a:lstStyle/>
                  <a:p>
                    <a:fld id="{EF272775-BFEF-4D23-95A2-AD15F94AB045}" type="CELLRANGE">
                      <a:rPr lang="en-US" baseline="0" dirty="0"/>
                      <a:pPr/>
                      <a:t>[CELLRANGE]</a:t>
                    </a:fld>
                    <a:r>
                      <a:rPr lang="en-US" baseline="0" dirty="0"/>
                      <a:t> </a:t>
                    </a:r>
                    <a:fld id="{FA818FD4-AB1B-4AB7-AF58-E29399CB6A8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2-EC51-4DAF-B129-2C2AF3398391}"/>
                </c:ext>
              </c:extLst>
            </c:dLbl>
            <c:dLbl>
              <c:idx val="35"/>
              <c:tx>
                <c:rich>
                  <a:bodyPr/>
                  <a:lstStyle/>
                  <a:p>
                    <a:fld id="{7A373D91-575F-4694-BAE1-97538001BE6A}" type="CELLRANGE">
                      <a:rPr lang="en-US" baseline="0" dirty="0"/>
                      <a:pPr/>
                      <a:t>[CELLRANGE]</a:t>
                    </a:fld>
                    <a:r>
                      <a:rPr lang="en-US" baseline="0" dirty="0"/>
                      <a:t> </a:t>
                    </a:r>
                    <a:fld id="{1966F13F-728F-4E61-BDB3-F734D9EB80B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3-EC51-4DAF-B129-2C2AF3398391}"/>
                </c:ext>
              </c:extLst>
            </c:dLbl>
            <c:dLbl>
              <c:idx val="36"/>
              <c:tx>
                <c:rich>
                  <a:bodyPr/>
                  <a:lstStyle/>
                  <a:p>
                    <a:fld id="{1181CF0C-BCDB-4415-85E2-C8C7ADAD9029}" type="CELLRANGE">
                      <a:rPr lang="en-US" baseline="0" dirty="0"/>
                      <a:pPr/>
                      <a:t>[CELLRANGE]</a:t>
                    </a:fld>
                    <a:r>
                      <a:rPr lang="en-US" baseline="0" dirty="0"/>
                      <a:t> </a:t>
                    </a:r>
                    <a:fld id="{5E36C8CD-A25B-4172-9A43-4EDE395A48F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4-EC51-4DAF-B129-2C2AF3398391}"/>
                </c:ext>
              </c:extLst>
            </c:dLbl>
            <c:dLbl>
              <c:idx val="37"/>
              <c:tx>
                <c:rich>
                  <a:bodyPr/>
                  <a:lstStyle/>
                  <a:p>
                    <a:fld id="{C19ACCD5-3EF8-44E2-A9BC-E213467C4A9D}" type="CELLRANGE">
                      <a:rPr lang="en-US" baseline="0" dirty="0"/>
                      <a:pPr/>
                      <a:t>[CELLRANGE]</a:t>
                    </a:fld>
                    <a:r>
                      <a:rPr lang="en-US" baseline="0" dirty="0"/>
                      <a:t> </a:t>
                    </a:r>
                    <a:fld id="{055FF08F-B659-49A3-9D4D-BBCE79949860}"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5-EC51-4DAF-B129-2C2AF3398391}"/>
                </c:ext>
              </c:extLst>
            </c:dLbl>
            <c:dLbl>
              <c:idx val="38"/>
              <c:tx>
                <c:rich>
                  <a:bodyPr/>
                  <a:lstStyle/>
                  <a:p>
                    <a:fld id="{57529967-DC67-4B72-BE12-844EFF7B9392}" type="CELLRANGE">
                      <a:rPr lang="en-US" baseline="0" dirty="0"/>
                      <a:pPr/>
                      <a:t>[CELLRANGE]</a:t>
                    </a:fld>
                    <a:r>
                      <a:rPr lang="en-US" baseline="0" dirty="0"/>
                      <a:t> </a:t>
                    </a:r>
                    <a:fld id="{02F7216E-D4BE-4C5B-968C-E2DC83A3F60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6-EC51-4DAF-B129-2C2AF3398391}"/>
                </c:ext>
              </c:extLst>
            </c:dLbl>
            <c:dLbl>
              <c:idx val="39"/>
              <c:tx>
                <c:rich>
                  <a:bodyPr/>
                  <a:lstStyle/>
                  <a:p>
                    <a:fld id="{BCD79A1A-337C-469A-A0C3-DF1A7827C94D}" type="CELLRANGE">
                      <a:rPr lang="en-US" baseline="0" dirty="0"/>
                      <a:pPr/>
                      <a:t>[CELLRANGE]</a:t>
                    </a:fld>
                    <a:r>
                      <a:rPr lang="en-US" baseline="0" dirty="0"/>
                      <a:t> </a:t>
                    </a:r>
                    <a:fld id="{3200C74D-BA6A-4DAF-96C5-4A53EB457CD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7-EC51-4DAF-B129-2C2AF3398391}"/>
                </c:ext>
              </c:extLst>
            </c:dLbl>
            <c:dLbl>
              <c:idx val="40"/>
              <c:tx>
                <c:rich>
                  <a:bodyPr/>
                  <a:lstStyle/>
                  <a:p>
                    <a:fld id="{CD4365A5-5982-437E-A5D3-95CE84024779}" type="CELLRANGE">
                      <a:rPr lang="en-US" baseline="0" dirty="0"/>
                      <a:pPr/>
                      <a:t>[CELLRANGE]</a:t>
                    </a:fld>
                    <a:r>
                      <a:rPr lang="en-US" baseline="0" dirty="0"/>
                      <a:t> </a:t>
                    </a:r>
                    <a:fld id="{6F6D19C5-2B6B-43A0-A6DA-82CF4F5F41B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8-EC51-4DAF-B129-2C2AF3398391}"/>
                </c:ext>
              </c:extLst>
            </c:dLbl>
            <c:dLbl>
              <c:idx val="41"/>
              <c:tx>
                <c:rich>
                  <a:bodyPr/>
                  <a:lstStyle/>
                  <a:p>
                    <a:fld id="{62F7F9C1-5F66-44C5-AA11-81ED4E3108BB}" type="CELLRANGE">
                      <a:rPr lang="en-US" baseline="0" dirty="0"/>
                      <a:pPr/>
                      <a:t>[CELLRANGE]</a:t>
                    </a:fld>
                    <a:r>
                      <a:rPr lang="en-US" baseline="0" dirty="0"/>
                      <a:t> </a:t>
                    </a:r>
                    <a:fld id="{82D29440-0976-4B43-92D5-8AA60AA3EDB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9-EC51-4DAF-B129-2C2AF3398391}"/>
                </c:ext>
              </c:extLst>
            </c:dLbl>
            <c:dLbl>
              <c:idx val="42"/>
              <c:tx>
                <c:rich>
                  <a:bodyPr/>
                  <a:lstStyle/>
                  <a:p>
                    <a:fld id="{1426D515-7AA1-43B1-ACB1-D4AE4202FBBA}" type="CELLRANGE">
                      <a:rPr lang="en-US" baseline="0" dirty="0"/>
                      <a:pPr/>
                      <a:t>[CELLRANGE]</a:t>
                    </a:fld>
                    <a:r>
                      <a:rPr lang="en-US" baseline="0" dirty="0"/>
                      <a:t> </a:t>
                    </a:r>
                    <a:fld id="{B5728307-1676-473A-9EBA-15DBDD4DB78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A-EC51-4DAF-B129-2C2AF3398391}"/>
                </c:ext>
              </c:extLst>
            </c:dLbl>
            <c:dLbl>
              <c:idx val="43"/>
              <c:tx>
                <c:rich>
                  <a:bodyPr/>
                  <a:lstStyle/>
                  <a:p>
                    <a:fld id="{1B9E8788-AB5D-4396-A789-38092240B0D4}" type="CELLRANGE">
                      <a:rPr lang="en-US" baseline="0" dirty="0"/>
                      <a:pPr/>
                      <a:t>[CELLRANGE]</a:t>
                    </a:fld>
                    <a:r>
                      <a:rPr lang="en-US" baseline="0" dirty="0"/>
                      <a:t> </a:t>
                    </a:r>
                    <a:fld id="{4F85F60B-979E-49D9-B436-0BA65D261B7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B-EC51-4DAF-B129-2C2AF3398391}"/>
                </c:ext>
              </c:extLst>
            </c:dLbl>
            <c:dLbl>
              <c:idx val="44"/>
              <c:tx>
                <c:rich>
                  <a:bodyPr/>
                  <a:lstStyle/>
                  <a:p>
                    <a:fld id="{BADA9E7C-9107-4212-B1BB-DD025BD4B1FD}" type="CELLRANGE">
                      <a:rPr lang="en-US" baseline="0" dirty="0"/>
                      <a:pPr/>
                      <a:t>[CELLRANGE]</a:t>
                    </a:fld>
                    <a:r>
                      <a:rPr lang="en-US" baseline="0" dirty="0"/>
                      <a:t> </a:t>
                    </a:r>
                    <a:fld id="{CD6D269D-C21A-4B1D-8995-98D9951D7C64}"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C-EC51-4DAF-B129-2C2AF3398391}"/>
                </c:ext>
              </c:extLst>
            </c:dLbl>
            <c:dLbl>
              <c:idx val="45"/>
              <c:tx>
                <c:rich>
                  <a:bodyPr/>
                  <a:lstStyle/>
                  <a:p>
                    <a:fld id="{A5AE8B4F-D576-48B0-B2F0-99B10FABED88}" type="CELLRANGE">
                      <a:rPr lang="en-US" baseline="0" dirty="0"/>
                      <a:pPr/>
                      <a:t>[CELLRANGE]</a:t>
                    </a:fld>
                    <a:r>
                      <a:rPr lang="en-US" baseline="0" dirty="0"/>
                      <a:t> </a:t>
                    </a:r>
                    <a:fld id="{9BE1B046-6006-47DA-AD4C-38D9D26B47A6}"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D-EC51-4DAF-B129-2C2AF3398391}"/>
                </c:ext>
              </c:extLst>
            </c:dLbl>
            <c:dLbl>
              <c:idx val="46"/>
              <c:tx>
                <c:rich>
                  <a:bodyPr/>
                  <a:lstStyle/>
                  <a:p>
                    <a:fld id="{5C4207E6-A030-496C-A668-A59CC96D3FC1}" type="CELLRANGE">
                      <a:rPr lang="en-US" baseline="0" dirty="0"/>
                      <a:pPr/>
                      <a:t>[CELLRANGE]</a:t>
                    </a:fld>
                    <a:r>
                      <a:rPr lang="en-US" baseline="0" dirty="0"/>
                      <a:t> </a:t>
                    </a:r>
                    <a:fld id="{27E74833-A758-453D-80E9-1963C4CED22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E-EC51-4DAF-B129-2C2AF3398391}"/>
                </c:ext>
              </c:extLst>
            </c:dLbl>
            <c:dLbl>
              <c:idx val="47"/>
              <c:tx>
                <c:rich>
                  <a:bodyPr/>
                  <a:lstStyle/>
                  <a:p>
                    <a:fld id="{A1598C4B-031C-457E-8601-B5E7367E8ACB}" type="CELLRANGE">
                      <a:rPr lang="en-US" baseline="0" dirty="0"/>
                      <a:pPr/>
                      <a:t>[CELLRANGE]</a:t>
                    </a:fld>
                    <a:r>
                      <a:rPr lang="en-US" baseline="0" dirty="0"/>
                      <a:t> </a:t>
                    </a:r>
                    <a:fld id="{02AF9843-624D-44FF-82C9-AAD4085D400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F-EC51-4DAF-B129-2C2AF3398391}"/>
                </c:ext>
              </c:extLst>
            </c:dLbl>
            <c:dLbl>
              <c:idx val="48"/>
              <c:tx>
                <c:rich>
                  <a:bodyPr/>
                  <a:lstStyle/>
                  <a:p>
                    <a:fld id="{B398DAF4-4F02-4B42-B6BE-C9D2A99CB09A}" type="CELLRANGE">
                      <a:rPr lang="en-US" baseline="0" dirty="0"/>
                      <a:pPr/>
                      <a:t>[CELLRANGE]</a:t>
                    </a:fld>
                    <a:r>
                      <a:rPr lang="en-US" baseline="0" dirty="0"/>
                      <a:t> </a:t>
                    </a:r>
                    <a:fld id="{B28CAE00-AFB8-43A3-88ED-28EA6054BCB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0-EC51-4DAF-B129-2C2AF3398391}"/>
                </c:ext>
              </c:extLst>
            </c:dLbl>
            <c:dLbl>
              <c:idx val="49"/>
              <c:tx>
                <c:rich>
                  <a:bodyPr/>
                  <a:lstStyle/>
                  <a:p>
                    <a:fld id="{37F8DEC6-2493-4958-A66A-A3B9B83A4975}" type="CELLRANGE">
                      <a:rPr lang="en-US" baseline="0" dirty="0"/>
                      <a:pPr/>
                      <a:t>[CELLRANGE]</a:t>
                    </a:fld>
                    <a:r>
                      <a:rPr lang="en-US" baseline="0" dirty="0"/>
                      <a:t> </a:t>
                    </a:r>
                    <a:fld id="{7DDEABFF-ED13-4F1C-8518-37D286CC6653}"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1-EC51-4DAF-B129-2C2AF3398391}"/>
                </c:ext>
              </c:extLst>
            </c:dLbl>
            <c:dLbl>
              <c:idx val="50"/>
              <c:tx>
                <c:rich>
                  <a:bodyPr/>
                  <a:lstStyle/>
                  <a:p>
                    <a:fld id="{E1CE0322-3E6F-4C38-A16A-0CDB56136A87}" type="CELLRANGE">
                      <a:rPr lang="en-US" baseline="0" dirty="0"/>
                      <a:pPr/>
                      <a:t>[CELLRANGE]</a:t>
                    </a:fld>
                    <a:r>
                      <a:rPr lang="en-US" baseline="0" dirty="0"/>
                      <a:t> </a:t>
                    </a:r>
                    <a:fld id="{BE13E671-16E7-4C80-BAE8-994BAF2D3D83}"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2-EC51-4DAF-B129-2C2AF3398391}"/>
                </c:ext>
              </c:extLst>
            </c:dLbl>
            <c:dLbl>
              <c:idx val="51"/>
              <c:tx>
                <c:rich>
                  <a:bodyPr/>
                  <a:lstStyle/>
                  <a:p>
                    <a:fld id="{6F8F15B2-2CDC-4187-ABA3-2D73DAF9F542}" type="CELLRANGE">
                      <a:rPr lang="en-US" baseline="0" dirty="0"/>
                      <a:pPr/>
                      <a:t>[CELLRANGE]</a:t>
                    </a:fld>
                    <a:r>
                      <a:rPr lang="en-US" baseline="0" dirty="0"/>
                      <a:t> </a:t>
                    </a:r>
                    <a:fld id="{CEECCD70-EF7A-4B71-A294-FAED59B5FA8C}"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3-EC51-4DAF-B129-2C2AF3398391}"/>
                </c:ext>
              </c:extLst>
            </c:dLbl>
            <c:dLbl>
              <c:idx val="52"/>
              <c:tx>
                <c:rich>
                  <a:bodyPr/>
                  <a:lstStyle/>
                  <a:p>
                    <a:fld id="{A3D53952-F5A7-46C0-9495-67532226B031}" type="CELLRANGE">
                      <a:rPr lang="en-US" baseline="0" dirty="0"/>
                      <a:pPr/>
                      <a:t>[CELLRANGE]</a:t>
                    </a:fld>
                    <a:r>
                      <a:rPr lang="en-US" baseline="0" dirty="0"/>
                      <a:t> </a:t>
                    </a:r>
                    <a:fld id="{F6A74450-79E9-41D0-B064-254E9E4657FD}"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4-EC51-4DAF-B129-2C2AF3398391}"/>
                </c:ext>
              </c:extLst>
            </c:dLbl>
            <c:dLbl>
              <c:idx val="53"/>
              <c:tx>
                <c:rich>
                  <a:bodyPr/>
                  <a:lstStyle/>
                  <a:p>
                    <a:fld id="{29605E84-7132-4DDC-9274-35AC00C5DECD}" type="CELLRANGE">
                      <a:rPr lang="en-US" baseline="0" dirty="0"/>
                      <a:pPr/>
                      <a:t>[CELLRANGE]</a:t>
                    </a:fld>
                    <a:r>
                      <a:rPr lang="en-US" baseline="0" dirty="0"/>
                      <a:t> </a:t>
                    </a:r>
                    <a:fld id="{184FFC51-6D5E-4C2E-9985-9AA1007FF7A8}"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5-EC51-4DAF-B129-2C2AF3398391}"/>
                </c:ext>
              </c:extLst>
            </c:dLbl>
            <c:dLbl>
              <c:idx val="54"/>
              <c:tx>
                <c:rich>
                  <a:bodyPr/>
                  <a:lstStyle/>
                  <a:p>
                    <a:fld id="{778256C5-1A60-496C-B874-A744EF8E07B2}" type="CELLRANGE">
                      <a:rPr lang="en-US" baseline="0" dirty="0"/>
                      <a:pPr/>
                      <a:t>[CELLRANGE]</a:t>
                    </a:fld>
                    <a:r>
                      <a:rPr lang="en-US" baseline="0" dirty="0"/>
                      <a:t> </a:t>
                    </a:r>
                    <a:fld id="{79145EDC-1895-4E98-8081-E45D2BE68CD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6-EC51-4DAF-B129-2C2AF3398391}"/>
                </c:ext>
              </c:extLst>
            </c:dLbl>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Gotham"/>
                    <a:ea typeface="+mn-ea"/>
                    <a:cs typeface="+mn-cs"/>
                  </a:defRPr>
                </a:pPr>
                <a:endParaRPr lang="en-US"/>
              </a:p>
            </c:txPr>
            <c:dLblPos val="l"/>
            <c:showLegendKey val="0"/>
            <c:showVal val="0"/>
            <c:showCatName val="1"/>
            <c:showSerName val="0"/>
            <c:showPercent val="0"/>
            <c:showBubbleSize val="0"/>
            <c:separator> </c:separator>
            <c:showLeaderLines val="0"/>
            <c:extLst>
              <c:ext xmlns:c15="http://schemas.microsoft.com/office/drawing/2012/chart" uri="{CE6537A1-D6FC-4f65-9D91-7224C49458BB}">
                <c15:showDataLabelsRange val="1"/>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chemeClr val="tx1">
                    <a:lumMod val="65000"/>
                    <a:lumOff val="35000"/>
                  </a:schemeClr>
                </a:solidFill>
                <a:round/>
              </a:ln>
              <a:effectLst/>
            </c:spPr>
          </c:errBars>
          <c:xVal>
            <c:numRef>
              <c:f>Individuals2!$B$322:$B$376</c:f>
              <c:numCache>
                <c:formatCode>0%</c:formatCode>
                <c:ptCount val="55"/>
                <c:pt idx="0">
                  <c:v>-0.3597278069904114</c:v>
                </c:pt>
                <c:pt idx="1">
                  <c:v>-0.32558139534883723</c:v>
                </c:pt>
                <c:pt idx="2">
                  <c:v>-0.25806451612903225</c:v>
                </c:pt>
                <c:pt idx="3">
                  <c:v>-0.24122807017543857</c:v>
                </c:pt>
                <c:pt idx="4">
                  <c:v>-0.22466960352422904</c:v>
                </c:pt>
                <c:pt idx="5">
                  <c:v>-0.20204741379310343</c:v>
                </c:pt>
                <c:pt idx="6">
                  <c:v>-0.14216084484159219</c:v>
                </c:pt>
                <c:pt idx="7">
                  <c:v>-0.12916063675832123</c:v>
                </c:pt>
                <c:pt idx="8">
                  <c:v>-0.10963455149501666</c:v>
                </c:pt>
                <c:pt idx="9">
                  <c:v>-0.10769230769230764</c:v>
                </c:pt>
                <c:pt idx="10">
                  <c:v>-9.7493036211699136E-2</c:v>
                </c:pt>
                <c:pt idx="11">
                  <c:v>-8.0590717299578007E-2</c:v>
                </c:pt>
                <c:pt idx="12">
                  <c:v>-7.410225197808884E-2</c:v>
                </c:pt>
                <c:pt idx="13">
                  <c:v>-7.2555205047318605E-2</c:v>
                </c:pt>
                <c:pt idx="14">
                  <c:v>-7.0640176600441529E-2</c:v>
                </c:pt>
                <c:pt idx="15">
                  <c:v>-6.7991631799163232E-2</c:v>
                </c:pt>
                <c:pt idx="16">
                  <c:v>-6.230529595015577E-2</c:v>
                </c:pt>
                <c:pt idx="17">
                  <c:v>-5.7360609707180155E-2</c:v>
                </c:pt>
                <c:pt idx="18">
                  <c:v>-4.427415921668798E-2</c:v>
                </c:pt>
                <c:pt idx="19">
                  <c:v>-3.9169139465875413E-2</c:v>
                </c:pt>
                <c:pt idx="20">
                  <c:v>-3.3961296937075502E-2</c:v>
                </c:pt>
                <c:pt idx="21">
                  <c:v>-2.4531024531024515E-2</c:v>
                </c:pt>
                <c:pt idx="22">
                  <c:v>-1.516587677725123E-2</c:v>
                </c:pt>
                <c:pt idx="23">
                  <c:v>-9.1533180778031742E-3</c:v>
                </c:pt>
                <c:pt idx="24">
                  <c:v>-1.9021739130434812E-3</c:v>
                </c:pt>
                <c:pt idx="25">
                  <c:v>0</c:v>
                </c:pt>
                <c:pt idx="26">
                  <c:v>5.7471264367816577E-3</c:v>
                </c:pt>
                <c:pt idx="27">
                  <c:v>7.177937287495384E-3</c:v>
                </c:pt>
                <c:pt idx="28">
                  <c:v>7.8270592620202084E-3</c:v>
                </c:pt>
                <c:pt idx="29">
                  <c:v>1.0448608745031285E-2</c:v>
                </c:pt>
                <c:pt idx="30">
                  <c:v>1.131999191429145E-2</c:v>
                </c:pt>
                <c:pt idx="31">
                  <c:v>1.3928434013081858E-2</c:v>
                </c:pt>
                <c:pt idx="32">
                  <c:v>2.4471635150166815E-2</c:v>
                </c:pt>
                <c:pt idx="33">
                  <c:v>3.2563216299799969E-2</c:v>
                </c:pt>
                <c:pt idx="34">
                  <c:v>4.7918303220738423E-2</c:v>
                </c:pt>
                <c:pt idx="35">
                  <c:v>5.323193916349811E-2</c:v>
                </c:pt>
                <c:pt idx="36">
                  <c:v>5.9609455292908509E-2</c:v>
                </c:pt>
                <c:pt idx="37">
                  <c:v>6.0028248587570721E-2</c:v>
                </c:pt>
                <c:pt idx="38">
                  <c:v>7.5309491059147193E-2</c:v>
                </c:pt>
                <c:pt idx="39">
                  <c:v>7.546174142480222E-2</c:v>
                </c:pt>
                <c:pt idx="40">
                  <c:v>7.6464746772591852E-2</c:v>
                </c:pt>
                <c:pt idx="41">
                  <c:v>7.9734219269103068E-2</c:v>
                </c:pt>
                <c:pt idx="42">
                  <c:v>8.8235294117646967E-2</c:v>
                </c:pt>
                <c:pt idx="43">
                  <c:v>9.4464944649446547E-2</c:v>
                </c:pt>
                <c:pt idx="44">
                  <c:v>0.15577684602841835</c:v>
                </c:pt>
                <c:pt idx="45">
                  <c:v>0.18067226890756305</c:v>
                </c:pt>
                <c:pt idx="46">
                  <c:v>0.18677530554685062</c:v>
                </c:pt>
                <c:pt idx="47">
                  <c:v>0.19950738916256161</c:v>
                </c:pt>
                <c:pt idx="48">
                  <c:v>0.20234604105571852</c:v>
                </c:pt>
                <c:pt idx="49">
                  <c:v>0.24390243902439024</c:v>
                </c:pt>
                <c:pt idx="50">
                  <c:v>0.30026631158455386</c:v>
                </c:pt>
                <c:pt idx="51">
                  <c:v>0.41329011345218802</c:v>
                </c:pt>
                <c:pt idx="52">
                  <c:v>0.41666666666666674</c:v>
                </c:pt>
                <c:pt idx="53">
                  <c:v>0.74038461538461542</c:v>
                </c:pt>
                <c:pt idx="54">
                  <c:v>0.96244131455399051</c:v>
                </c:pt>
              </c:numCache>
            </c:numRef>
          </c:xVal>
          <c:yVal>
            <c:numRef>
              <c:f>Individuals2!$F$322:$F$376</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5="http://schemas.microsoft.com/office/drawing/2012/chart" uri="{02D57815-91ED-43cb-92C2-25804820EDAC}">
              <c15:datalabelsRange>
                <c15:f>Individuals2!$A$322:$A$376</c15:f>
                <c15:dlblRangeCache>
                  <c:ptCount val="55"/>
                  <c:pt idx="0">
                    <c:v>KY</c:v>
                  </c:pt>
                  <c:pt idx="1">
                    <c:v>GU</c:v>
                  </c:pt>
                  <c:pt idx="2">
                    <c:v>PW</c:v>
                  </c:pt>
                  <c:pt idx="3">
                    <c:v>ME</c:v>
                  </c:pt>
                  <c:pt idx="4">
                    <c:v>DC</c:v>
                  </c:pt>
                  <c:pt idx="5">
                    <c:v>UT</c:v>
                  </c:pt>
                  <c:pt idx="6">
                    <c:v>IA</c:v>
                  </c:pt>
                  <c:pt idx="7">
                    <c:v>MO</c:v>
                  </c:pt>
                  <c:pt idx="8">
                    <c:v>WY</c:v>
                  </c:pt>
                  <c:pt idx="9">
                    <c:v>RI</c:v>
                  </c:pt>
                  <c:pt idx="10">
                    <c:v>AR</c:v>
                  </c:pt>
                  <c:pt idx="11">
                    <c:v>WI</c:v>
                  </c:pt>
                  <c:pt idx="12">
                    <c:v>MI</c:v>
                  </c:pt>
                  <c:pt idx="13">
                    <c:v>MD</c:v>
                  </c:pt>
                  <c:pt idx="14">
                    <c:v>NE</c:v>
                  </c:pt>
                  <c:pt idx="15">
                    <c:v>KS</c:v>
                  </c:pt>
                  <c:pt idx="16">
                    <c:v>NC</c:v>
                  </c:pt>
                  <c:pt idx="17">
                    <c:v>OR</c:v>
                  </c:pt>
                  <c:pt idx="18">
                    <c:v>MN</c:v>
                  </c:pt>
                  <c:pt idx="19">
                    <c:v>LA</c:v>
                  </c:pt>
                  <c:pt idx="20">
                    <c:v>GA</c:v>
                  </c:pt>
                  <c:pt idx="21">
                    <c:v>AK</c:v>
                  </c:pt>
                  <c:pt idx="22">
                    <c:v>AZ</c:v>
                  </c:pt>
                  <c:pt idx="23">
                    <c:v>VA</c:v>
                  </c:pt>
                  <c:pt idx="24">
                    <c:v>NY</c:v>
                  </c:pt>
                  <c:pt idx="25">
                    <c:v>PR</c:v>
                  </c:pt>
                  <c:pt idx="26">
                    <c:v>TN</c:v>
                  </c:pt>
                  <c:pt idx="27">
                    <c:v>IL</c:v>
                  </c:pt>
                  <c:pt idx="28">
                    <c:v>CO</c:v>
                  </c:pt>
                  <c:pt idx="29">
                    <c:v>OH</c:v>
                  </c:pt>
                  <c:pt idx="30">
                    <c:v>IN</c:v>
                  </c:pt>
                  <c:pt idx="31">
                    <c:v>FL</c:v>
                  </c:pt>
                  <c:pt idx="32">
                    <c:v>MA</c:v>
                  </c:pt>
                  <c:pt idx="33">
                    <c:v>PA</c:v>
                  </c:pt>
                  <c:pt idx="34">
                    <c:v>OK</c:v>
                  </c:pt>
                  <c:pt idx="35">
                    <c:v>ND</c:v>
                  </c:pt>
                  <c:pt idx="36">
                    <c:v>WV</c:v>
                  </c:pt>
                  <c:pt idx="37">
                    <c:v>NV</c:v>
                  </c:pt>
                  <c:pt idx="38">
                    <c:v>SC</c:v>
                  </c:pt>
                  <c:pt idx="39">
                    <c:v>AL</c:v>
                  </c:pt>
                  <c:pt idx="40">
                    <c:v>TX</c:v>
                  </c:pt>
                  <c:pt idx="41">
                    <c:v>VT</c:v>
                  </c:pt>
                  <c:pt idx="42">
                    <c:v>HI</c:v>
                  </c:pt>
                  <c:pt idx="43">
                    <c:v>CT</c:v>
                  </c:pt>
                  <c:pt idx="44">
                    <c:v>CA</c:v>
                  </c:pt>
                  <c:pt idx="45">
                    <c:v>ID</c:v>
                  </c:pt>
                  <c:pt idx="46">
                    <c:v>WA</c:v>
                  </c:pt>
                  <c:pt idx="47">
                    <c:v>SD</c:v>
                  </c:pt>
                  <c:pt idx="48">
                    <c:v>NH</c:v>
                  </c:pt>
                  <c:pt idx="49">
                    <c:v>DE</c:v>
                  </c:pt>
                  <c:pt idx="50">
                    <c:v>MS</c:v>
                  </c:pt>
                  <c:pt idx="51">
                    <c:v>NM</c:v>
                  </c:pt>
                  <c:pt idx="52">
                    <c:v>VI</c:v>
                  </c:pt>
                  <c:pt idx="53">
                    <c:v>MT</c:v>
                  </c:pt>
                  <c:pt idx="54">
                    <c:v>NJ</c:v>
                  </c:pt>
                </c15:dlblRangeCache>
              </c15:datalabelsRange>
            </c:ext>
            <c:ext xmlns:c16="http://schemas.microsoft.com/office/drawing/2014/chart" uri="{C3380CC4-5D6E-409C-BE32-E72D297353CC}">
              <c16:uniqueId val="{00000037-EC51-4DAF-B129-2C2AF3398391}"/>
            </c:ext>
          </c:extLst>
        </c:ser>
        <c:ser>
          <c:idx val="1"/>
          <c:order val="1"/>
          <c:tx>
            <c:strRef>
              <c:f>Individuals2!$J$188</c:f>
              <c:strCache>
                <c:ptCount val="1"/>
              </c:strCache>
            </c:strRef>
          </c:tx>
          <c:spPr>
            <a:ln w="9525" cap="rnd">
              <a:solidFill>
                <a:schemeClr val="tx1"/>
              </a:solidFill>
              <a:round/>
            </a:ln>
            <a:effectLst/>
          </c:spPr>
          <c:marker>
            <c:symbol val="circle"/>
            <c:size val="5"/>
            <c:spPr>
              <a:noFill/>
              <a:ln w="9525">
                <a:noFill/>
              </a:ln>
              <a:effectLst/>
            </c:spPr>
          </c:marker>
          <c:xVal>
            <c:numRef>
              <c:f>Individuals2!$J$322:$J$376</c:f>
              <c:numCache>
                <c:formatCode>General</c:formatCode>
                <c:ptCount val="5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numCache>
            </c:numRef>
          </c:xVal>
          <c:yVal>
            <c:numRef>
              <c:f>Individuals2!$F$322:$F$376</c:f>
              <c:numCache>
                <c:formatCode>General</c:formatCode>
                <c:ptCount val="55"/>
                <c:pt idx="0">
                  <c:v>55</c:v>
                </c:pt>
                <c:pt idx="1">
                  <c:v>54</c:v>
                </c:pt>
                <c:pt idx="2">
                  <c:v>53</c:v>
                </c:pt>
                <c:pt idx="3">
                  <c:v>52</c:v>
                </c:pt>
                <c:pt idx="4">
                  <c:v>51</c:v>
                </c:pt>
                <c:pt idx="5">
                  <c:v>50</c:v>
                </c:pt>
                <c:pt idx="6">
                  <c:v>49</c:v>
                </c:pt>
                <c:pt idx="7">
                  <c:v>48</c:v>
                </c:pt>
                <c:pt idx="8">
                  <c:v>47</c:v>
                </c:pt>
                <c:pt idx="9">
                  <c:v>46</c:v>
                </c:pt>
                <c:pt idx="10">
                  <c:v>45</c:v>
                </c:pt>
                <c:pt idx="11">
                  <c:v>44</c:v>
                </c:pt>
                <c:pt idx="12">
                  <c:v>43</c:v>
                </c:pt>
                <c:pt idx="13">
                  <c:v>42</c:v>
                </c:pt>
                <c:pt idx="14">
                  <c:v>41</c:v>
                </c:pt>
                <c:pt idx="15">
                  <c:v>40</c:v>
                </c:pt>
                <c:pt idx="16">
                  <c:v>39</c:v>
                </c:pt>
                <c:pt idx="17">
                  <c:v>38</c:v>
                </c:pt>
                <c:pt idx="18">
                  <c:v>37</c:v>
                </c:pt>
                <c:pt idx="19">
                  <c:v>36</c:v>
                </c:pt>
                <c:pt idx="20">
                  <c:v>35</c:v>
                </c:pt>
                <c:pt idx="21">
                  <c:v>34</c:v>
                </c:pt>
                <c:pt idx="22">
                  <c:v>33</c:v>
                </c:pt>
                <c:pt idx="23">
                  <c:v>32</c:v>
                </c:pt>
                <c:pt idx="24">
                  <c:v>31</c:v>
                </c:pt>
                <c:pt idx="25">
                  <c:v>30</c:v>
                </c:pt>
                <c:pt idx="26">
                  <c:v>29</c:v>
                </c:pt>
                <c:pt idx="27">
                  <c:v>28</c:v>
                </c:pt>
                <c:pt idx="28">
                  <c:v>27</c:v>
                </c:pt>
                <c:pt idx="29">
                  <c:v>26</c:v>
                </c:pt>
                <c:pt idx="30">
                  <c:v>25</c:v>
                </c:pt>
                <c:pt idx="31">
                  <c:v>24</c:v>
                </c:pt>
                <c:pt idx="32">
                  <c:v>23</c:v>
                </c:pt>
                <c:pt idx="33">
                  <c:v>22</c:v>
                </c:pt>
                <c:pt idx="34">
                  <c:v>21</c:v>
                </c:pt>
                <c:pt idx="35">
                  <c:v>20</c:v>
                </c:pt>
                <c:pt idx="36">
                  <c:v>19</c:v>
                </c:pt>
                <c:pt idx="37">
                  <c:v>18</c:v>
                </c:pt>
                <c:pt idx="38">
                  <c:v>17</c:v>
                </c:pt>
                <c:pt idx="39">
                  <c:v>16</c:v>
                </c:pt>
                <c:pt idx="40">
                  <c:v>15</c:v>
                </c:pt>
                <c:pt idx="41">
                  <c:v>14</c:v>
                </c:pt>
                <c:pt idx="42">
                  <c:v>13</c:v>
                </c:pt>
                <c:pt idx="43">
                  <c:v>12</c:v>
                </c:pt>
                <c:pt idx="44">
                  <c:v>11</c:v>
                </c:pt>
                <c:pt idx="45">
                  <c:v>10</c:v>
                </c:pt>
                <c:pt idx="46">
                  <c:v>9</c:v>
                </c:pt>
                <c:pt idx="47">
                  <c:v>8</c:v>
                </c:pt>
                <c:pt idx="48">
                  <c:v>7</c:v>
                </c:pt>
                <c:pt idx="49">
                  <c:v>6</c:v>
                </c:pt>
                <c:pt idx="50">
                  <c:v>5</c:v>
                </c:pt>
                <c:pt idx="51">
                  <c:v>4</c:v>
                </c:pt>
                <c:pt idx="52">
                  <c:v>3</c:v>
                </c:pt>
                <c:pt idx="53">
                  <c:v>2</c:v>
                </c:pt>
                <c:pt idx="54">
                  <c:v>1</c:v>
                </c:pt>
              </c:numCache>
            </c:numRef>
          </c:yVal>
          <c:smooth val="0"/>
          <c:extLst>
            <c:ext xmlns:c16="http://schemas.microsoft.com/office/drawing/2014/chart" uri="{C3380CC4-5D6E-409C-BE32-E72D297353CC}">
              <c16:uniqueId val="{00000038-EC51-4DAF-B129-2C2AF3398391}"/>
            </c:ext>
          </c:extLst>
        </c:ser>
        <c:dLbls>
          <c:showLegendKey val="0"/>
          <c:showVal val="0"/>
          <c:showCatName val="0"/>
          <c:showSerName val="0"/>
          <c:showPercent val="0"/>
          <c:showBubbleSize val="0"/>
        </c:dLbls>
        <c:axId val="550973600"/>
        <c:axId val="550972288"/>
      </c:scatterChart>
      <c:valAx>
        <c:axId val="550973600"/>
        <c:scaling>
          <c:orientation val="minMax"/>
          <c:max val="1"/>
          <c:min val="-0.4"/>
        </c:scaling>
        <c:delete val="0"/>
        <c:axPos val="b"/>
        <c:numFmt formatCode="0%"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0972288"/>
        <c:crosses val="autoZero"/>
        <c:crossBetween val="midCat"/>
      </c:valAx>
      <c:valAx>
        <c:axId val="550972288"/>
        <c:scaling>
          <c:orientation val="minMax"/>
          <c:max val="56"/>
          <c:min val="0"/>
        </c:scaling>
        <c:delete val="1"/>
        <c:axPos val="l"/>
        <c:numFmt formatCode="General" sourceLinked="1"/>
        <c:majorTickMark val="none"/>
        <c:minorTickMark val="none"/>
        <c:tickLblPos val="nextTo"/>
        <c:crossAx val="550973600"/>
        <c:crosses val="autoZero"/>
        <c:crossBetween val="midCat"/>
      </c:valAx>
      <c:spPr>
        <a:noFill/>
        <a:ln>
          <a:noFill/>
        </a:ln>
        <a:effectLst/>
      </c:spPr>
    </c:plotArea>
    <c:plotVisOnly val="1"/>
    <c:dispBlanksAs val="gap"/>
    <c:showDLblsOverMax val="0"/>
  </c:chart>
  <c:spPr>
    <a:noFill/>
    <a:ln>
      <a:noFill/>
    </a:ln>
    <a:effectLst/>
  </c:spPr>
  <c:txPr>
    <a:bodyPr/>
    <a:lstStyle/>
    <a:p>
      <a:pPr>
        <a:defRPr sz="900">
          <a:solidFill>
            <a:schemeClr val="tx1"/>
          </a:solidFill>
          <a:latin typeface="Gotham"/>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069747420860874E-2"/>
          <c:y val="1.4387145204193961E-2"/>
          <c:w val="0.88143721511473561"/>
          <c:h val="0.95527132333002784"/>
        </c:manualLayout>
      </c:layout>
      <c:scatterChart>
        <c:scatterStyle val="lineMarker"/>
        <c:varyColors val="0"/>
        <c:ser>
          <c:idx val="0"/>
          <c:order val="0"/>
          <c:spPr>
            <a:ln w="19050" cap="rnd">
              <a:noFill/>
              <a:round/>
            </a:ln>
            <a:effectLst/>
          </c:spPr>
          <c:marker>
            <c:symbol val="square"/>
            <c:size val="5"/>
            <c:spPr>
              <a:solidFill>
                <a:srgbClr val="FFFFD4"/>
              </a:solidFill>
              <a:ln w="9525">
                <a:solidFill>
                  <a:srgbClr val="002060"/>
                </a:solidFill>
              </a:ln>
              <a:effectLst/>
            </c:spPr>
          </c:marker>
          <c:dLbls>
            <c:dLbl>
              <c:idx val="0"/>
              <c:tx>
                <c:rich>
                  <a:bodyPr/>
                  <a:lstStyle/>
                  <a:p>
                    <a:fld id="{BF8C5548-E158-4A14-B350-399E3542B4C3}" type="CELLRANGE">
                      <a:rPr lang="en-US"/>
                      <a:pPr/>
                      <a:t>[CELLRANGE]</a:t>
                    </a:fld>
                    <a:r>
                      <a:rPr lang="en-US" baseline="0"/>
                      <a:t> </a:t>
                    </a:r>
                    <a:fld id="{BD432C19-BFFF-444E-A36D-7B761630A51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D0A-41CE-B937-B93DE46203E9}"/>
                </c:ext>
              </c:extLst>
            </c:dLbl>
            <c:dLbl>
              <c:idx val="1"/>
              <c:tx>
                <c:rich>
                  <a:bodyPr/>
                  <a:lstStyle/>
                  <a:p>
                    <a:fld id="{16DEBF1B-E495-4BCE-9844-FF59FCDA5D6D}" type="CELLRANGE">
                      <a:rPr lang="en-US"/>
                      <a:pPr/>
                      <a:t>[CELLRANGE]</a:t>
                    </a:fld>
                    <a:r>
                      <a:rPr lang="en-US" baseline="0"/>
                      <a:t> </a:t>
                    </a:r>
                    <a:fld id="{6A972DF0-2A9E-4AF0-BCF6-17FD00DB5A5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D0A-41CE-B937-B93DE46203E9}"/>
                </c:ext>
              </c:extLst>
            </c:dLbl>
            <c:dLbl>
              <c:idx val="2"/>
              <c:tx>
                <c:rich>
                  <a:bodyPr/>
                  <a:lstStyle/>
                  <a:p>
                    <a:fld id="{817A5980-2D60-4EF9-8943-5F0582FA6DD0}" type="CELLRANGE">
                      <a:rPr lang="en-US"/>
                      <a:pPr/>
                      <a:t>[CELLRANGE]</a:t>
                    </a:fld>
                    <a:r>
                      <a:rPr lang="en-US" baseline="0"/>
                      <a:t> </a:t>
                    </a:r>
                    <a:fld id="{EF4DB028-F680-4947-9047-3379B9E2004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D0A-41CE-B937-B93DE46203E9}"/>
                </c:ext>
              </c:extLst>
            </c:dLbl>
            <c:dLbl>
              <c:idx val="3"/>
              <c:tx>
                <c:rich>
                  <a:bodyPr/>
                  <a:lstStyle/>
                  <a:p>
                    <a:fld id="{51E6C116-5F21-4CAA-974A-BE9D2C0F736D}" type="CELLRANGE">
                      <a:rPr lang="en-US"/>
                      <a:pPr/>
                      <a:t>[CELLRANGE]</a:t>
                    </a:fld>
                    <a:r>
                      <a:rPr lang="en-US" baseline="0"/>
                      <a:t> </a:t>
                    </a:r>
                    <a:fld id="{75FCC97A-9C4A-43E1-A6FB-1DE861F456C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D0A-41CE-B937-B93DE46203E9}"/>
                </c:ext>
              </c:extLst>
            </c:dLbl>
            <c:dLbl>
              <c:idx val="4"/>
              <c:tx>
                <c:rich>
                  <a:bodyPr/>
                  <a:lstStyle/>
                  <a:p>
                    <a:fld id="{FC3F37D2-E497-432F-8204-FD11FA1BAE23}" type="CELLRANGE">
                      <a:rPr lang="en-US"/>
                      <a:pPr/>
                      <a:t>[CELLRANGE]</a:t>
                    </a:fld>
                    <a:r>
                      <a:rPr lang="en-US" baseline="0"/>
                      <a:t> </a:t>
                    </a:r>
                    <a:fld id="{E8DD5F7B-1071-40F1-A9FA-33274D09459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BD0A-41CE-B937-B93DE46203E9}"/>
                </c:ext>
              </c:extLst>
            </c:dLbl>
            <c:dLbl>
              <c:idx val="5"/>
              <c:tx>
                <c:rich>
                  <a:bodyPr/>
                  <a:lstStyle/>
                  <a:p>
                    <a:fld id="{2122CDD0-2E4F-41A3-A6CA-E0D1B7091845}" type="CELLRANGE">
                      <a:rPr lang="en-US"/>
                      <a:pPr/>
                      <a:t>[CELLRANGE]</a:t>
                    </a:fld>
                    <a:r>
                      <a:rPr lang="en-US" baseline="0"/>
                      <a:t> </a:t>
                    </a:r>
                    <a:fld id="{9FCC7387-AAEB-4928-8309-3D309B4EB5C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D0A-41CE-B937-B93DE46203E9}"/>
                </c:ext>
              </c:extLst>
            </c:dLbl>
            <c:dLbl>
              <c:idx val="6"/>
              <c:tx>
                <c:rich>
                  <a:bodyPr/>
                  <a:lstStyle/>
                  <a:p>
                    <a:fld id="{7AF0C06F-E925-4529-9AA0-434AB8F90DED}" type="CELLRANGE">
                      <a:rPr lang="en-US"/>
                      <a:pPr/>
                      <a:t>[CELLRANGE]</a:t>
                    </a:fld>
                    <a:r>
                      <a:rPr lang="en-US" baseline="0"/>
                      <a:t> </a:t>
                    </a:r>
                    <a:fld id="{DE46595B-9340-4345-8493-F57146CC455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D0A-41CE-B937-B93DE46203E9}"/>
                </c:ext>
              </c:extLst>
            </c:dLbl>
            <c:dLbl>
              <c:idx val="7"/>
              <c:tx>
                <c:rich>
                  <a:bodyPr/>
                  <a:lstStyle/>
                  <a:p>
                    <a:fld id="{613C592A-B2E2-4CF8-BFD8-A45EB7D91098}" type="CELLRANGE">
                      <a:rPr lang="en-US"/>
                      <a:pPr/>
                      <a:t>[CELLRANGE]</a:t>
                    </a:fld>
                    <a:r>
                      <a:rPr lang="en-US" baseline="0"/>
                      <a:t> </a:t>
                    </a:r>
                    <a:fld id="{4BA88D65-D7CF-4FD5-AA41-E68D901E1EB4}"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BD0A-41CE-B937-B93DE46203E9}"/>
                </c:ext>
              </c:extLst>
            </c:dLbl>
            <c:dLbl>
              <c:idx val="8"/>
              <c:tx>
                <c:rich>
                  <a:bodyPr/>
                  <a:lstStyle/>
                  <a:p>
                    <a:fld id="{BBD317AA-A36C-4AA3-A01C-C3130933AB95}" type="CELLRANGE">
                      <a:rPr lang="en-US"/>
                      <a:pPr/>
                      <a:t>[CELLRANGE]</a:t>
                    </a:fld>
                    <a:r>
                      <a:rPr lang="en-US" baseline="0"/>
                      <a:t> </a:t>
                    </a:r>
                    <a:fld id="{826DF743-D36D-4164-8749-4D293444557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BD0A-41CE-B937-B93DE46203E9}"/>
                </c:ext>
              </c:extLst>
            </c:dLbl>
            <c:dLbl>
              <c:idx val="9"/>
              <c:tx>
                <c:rich>
                  <a:bodyPr/>
                  <a:lstStyle/>
                  <a:p>
                    <a:fld id="{8E99795C-EA43-45E2-B8AD-F49D635D88E8}" type="CELLRANGE">
                      <a:rPr lang="en-US"/>
                      <a:pPr/>
                      <a:t>[CELLRANGE]</a:t>
                    </a:fld>
                    <a:r>
                      <a:rPr lang="en-US" baseline="0"/>
                      <a:t> </a:t>
                    </a:r>
                    <a:fld id="{87646143-4E9E-478A-9D12-3E15C803025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BD0A-41CE-B937-B93DE46203E9}"/>
                </c:ext>
              </c:extLst>
            </c:dLbl>
            <c:dLbl>
              <c:idx val="10"/>
              <c:tx>
                <c:rich>
                  <a:bodyPr/>
                  <a:lstStyle/>
                  <a:p>
                    <a:fld id="{E1852A8C-6B6E-4B93-A646-F4D49C214229}" type="CELLRANGE">
                      <a:rPr lang="en-US"/>
                      <a:pPr/>
                      <a:t>[CELLRANGE]</a:t>
                    </a:fld>
                    <a:r>
                      <a:rPr lang="en-US" baseline="0"/>
                      <a:t> </a:t>
                    </a:r>
                    <a:fld id="{940948DC-EFBF-45C4-9A57-A12A814CAA9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BD0A-41CE-B937-B93DE46203E9}"/>
                </c:ext>
              </c:extLst>
            </c:dLbl>
            <c:dLbl>
              <c:idx val="11"/>
              <c:tx>
                <c:rich>
                  <a:bodyPr/>
                  <a:lstStyle/>
                  <a:p>
                    <a:fld id="{F8A5CAEE-9288-4C2A-9CC1-3D76DFE767B0}" type="CELLRANGE">
                      <a:rPr lang="en-US"/>
                      <a:pPr/>
                      <a:t>[CELLRANGE]</a:t>
                    </a:fld>
                    <a:r>
                      <a:rPr lang="en-US" baseline="0"/>
                      <a:t> </a:t>
                    </a:r>
                    <a:fld id="{CD345520-C66C-471E-A5F5-2A9155DB1B7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BD0A-41CE-B937-B93DE46203E9}"/>
                </c:ext>
              </c:extLst>
            </c:dLbl>
            <c:dLbl>
              <c:idx val="12"/>
              <c:tx>
                <c:rich>
                  <a:bodyPr/>
                  <a:lstStyle/>
                  <a:p>
                    <a:fld id="{D02F798C-B9AF-4897-A7C8-D6522EF79817}" type="CELLRANGE">
                      <a:rPr lang="en-US"/>
                      <a:pPr/>
                      <a:t>[CELLRANGE]</a:t>
                    </a:fld>
                    <a:r>
                      <a:rPr lang="en-US" baseline="0"/>
                      <a:t> </a:t>
                    </a:r>
                    <a:fld id="{E6A6BE4F-81AB-4DD2-A84E-FFF4EB18515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BD0A-41CE-B937-B93DE46203E9}"/>
                </c:ext>
              </c:extLst>
            </c:dLbl>
            <c:dLbl>
              <c:idx val="13"/>
              <c:tx>
                <c:rich>
                  <a:bodyPr/>
                  <a:lstStyle/>
                  <a:p>
                    <a:fld id="{AAD19EB3-A0B5-40E5-B917-3221792E5E45}" type="CELLRANGE">
                      <a:rPr lang="en-US"/>
                      <a:pPr/>
                      <a:t>[CELLRANGE]</a:t>
                    </a:fld>
                    <a:r>
                      <a:rPr lang="en-US" baseline="0"/>
                      <a:t> </a:t>
                    </a:r>
                    <a:fld id="{AA923FD2-42D7-46C2-ABBF-DB8EA963A2A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BD0A-41CE-B937-B93DE46203E9}"/>
                </c:ext>
              </c:extLst>
            </c:dLbl>
            <c:dLbl>
              <c:idx val="14"/>
              <c:tx>
                <c:rich>
                  <a:bodyPr/>
                  <a:lstStyle/>
                  <a:p>
                    <a:fld id="{9FE9E273-F3EC-47E5-92F9-2449AD0C69F6}" type="CELLRANGE">
                      <a:rPr lang="en-US"/>
                      <a:pPr/>
                      <a:t>[CELLRANGE]</a:t>
                    </a:fld>
                    <a:r>
                      <a:rPr lang="en-US" baseline="0"/>
                      <a:t> </a:t>
                    </a:r>
                    <a:fld id="{CDA0DA8F-6DB0-4747-A3EA-54604341B8B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BD0A-41CE-B937-B93DE46203E9}"/>
                </c:ext>
              </c:extLst>
            </c:dLbl>
            <c:dLbl>
              <c:idx val="15"/>
              <c:tx>
                <c:rich>
                  <a:bodyPr/>
                  <a:lstStyle/>
                  <a:p>
                    <a:fld id="{2F0036EC-B1DC-4F4E-9D03-1ABB03F8E474}" type="CELLRANGE">
                      <a:rPr lang="en-US"/>
                      <a:pPr/>
                      <a:t>[CELLRANGE]</a:t>
                    </a:fld>
                    <a:r>
                      <a:rPr lang="en-US" baseline="0"/>
                      <a:t> </a:t>
                    </a:r>
                    <a:fld id="{BAE9E50A-019E-490B-AFD0-C9AA80A462A5}"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BD0A-41CE-B937-B93DE46203E9}"/>
                </c:ext>
              </c:extLst>
            </c:dLbl>
            <c:dLbl>
              <c:idx val="16"/>
              <c:tx>
                <c:rich>
                  <a:bodyPr/>
                  <a:lstStyle/>
                  <a:p>
                    <a:fld id="{D36ED37B-F070-4F6E-94D6-48B62C8008E9}" type="CELLRANGE">
                      <a:rPr lang="en-US"/>
                      <a:pPr/>
                      <a:t>[CELLRANGE]</a:t>
                    </a:fld>
                    <a:r>
                      <a:rPr lang="en-US" baseline="0"/>
                      <a:t> </a:t>
                    </a:r>
                    <a:fld id="{D1E5414E-EC28-4EAF-A464-C7B818EFEA12}"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BD0A-41CE-B937-B93DE46203E9}"/>
                </c:ext>
              </c:extLst>
            </c:dLbl>
            <c:dLbl>
              <c:idx val="17"/>
              <c:tx>
                <c:rich>
                  <a:bodyPr/>
                  <a:lstStyle/>
                  <a:p>
                    <a:fld id="{54D8A843-93ED-4ED0-9254-EE53F401A05A}" type="CELLRANGE">
                      <a:rPr lang="en-US"/>
                      <a:pPr/>
                      <a:t>[CELLRANGE]</a:t>
                    </a:fld>
                    <a:r>
                      <a:rPr lang="en-US" baseline="0"/>
                      <a:t> </a:t>
                    </a:r>
                    <a:fld id="{EB767CB2-261D-4525-9BF9-D8C30B898CE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BD0A-41CE-B937-B93DE46203E9}"/>
                </c:ext>
              </c:extLst>
            </c:dLbl>
            <c:dLbl>
              <c:idx val="18"/>
              <c:tx>
                <c:rich>
                  <a:bodyPr/>
                  <a:lstStyle/>
                  <a:p>
                    <a:fld id="{6EFEC9E7-A27C-4D56-81D3-F7375551812C}" type="CELLRANGE">
                      <a:rPr lang="en-US"/>
                      <a:pPr/>
                      <a:t>[CELLRANGE]</a:t>
                    </a:fld>
                    <a:r>
                      <a:rPr lang="en-US" baseline="0"/>
                      <a:t> </a:t>
                    </a:r>
                    <a:fld id="{2431F4E8-6588-4584-80AA-D32FEC0548B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BD0A-41CE-B937-B93DE46203E9}"/>
                </c:ext>
              </c:extLst>
            </c:dLbl>
            <c:dLbl>
              <c:idx val="19"/>
              <c:tx>
                <c:rich>
                  <a:bodyPr/>
                  <a:lstStyle/>
                  <a:p>
                    <a:fld id="{53EA46BA-5A26-4496-9F0E-0ACF0E465964}" type="CELLRANGE">
                      <a:rPr lang="en-US"/>
                      <a:pPr/>
                      <a:t>[CELLRANGE]</a:t>
                    </a:fld>
                    <a:r>
                      <a:rPr lang="en-US" baseline="0"/>
                      <a:t> </a:t>
                    </a:r>
                    <a:fld id="{5C76A56E-4CA8-4E10-A76B-EA1AA29F5B0A}"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BD0A-41CE-B937-B93DE46203E9}"/>
                </c:ext>
              </c:extLst>
            </c:dLbl>
            <c:dLbl>
              <c:idx val="20"/>
              <c:tx>
                <c:rich>
                  <a:bodyPr/>
                  <a:lstStyle/>
                  <a:p>
                    <a:fld id="{2EF68362-582F-4EF5-AC23-CC0B7515267C}" type="CELLRANGE">
                      <a:rPr lang="en-US"/>
                      <a:pPr/>
                      <a:t>[CELLRANGE]</a:t>
                    </a:fld>
                    <a:r>
                      <a:rPr lang="en-US" baseline="0"/>
                      <a:t> </a:t>
                    </a:r>
                    <a:fld id="{17F02CA5-057F-4B78-8D91-481A296EF05F}"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BD0A-41CE-B937-B93DE46203E9}"/>
                </c:ext>
              </c:extLst>
            </c:dLbl>
            <c:dLbl>
              <c:idx val="21"/>
              <c:tx>
                <c:rich>
                  <a:bodyPr/>
                  <a:lstStyle/>
                  <a:p>
                    <a:fld id="{2350785A-A9E1-4DC1-AAA4-0162593B9714}" type="CELLRANGE">
                      <a:rPr lang="en-US"/>
                      <a:pPr/>
                      <a:t>[CELLRANGE]</a:t>
                    </a:fld>
                    <a:r>
                      <a:rPr lang="en-US" baseline="0"/>
                      <a:t> </a:t>
                    </a:r>
                    <a:fld id="{2E5C33A5-A424-4941-B730-3CFC9151D290}"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BD0A-41CE-B937-B93DE46203E9}"/>
                </c:ext>
              </c:extLst>
            </c:dLbl>
            <c:dLbl>
              <c:idx val="22"/>
              <c:tx>
                <c:rich>
                  <a:bodyPr/>
                  <a:lstStyle/>
                  <a:p>
                    <a:fld id="{584BBCBB-B96C-41EF-9A93-E59CE4FEBA92}" type="CELLRANGE">
                      <a:rPr lang="en-US"/>
                      <a:pPr/>
                      <a:t>[CELLRANGE]</a:t>
                    </a:fld>
                    <a:r>
                      <a:rPr lang="en-US" baseline="0"/>
                      <a:t> </a:t>
                    </a:r>
                    <a:fld id="{A7326FB2-F33D-4008-824B-AE8CD3218BD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BD0A-41CE-B937-B93DE46203E9}"/>
                </c:ext>
              </c:extLst>
            </c:dLbl>
            <c:dLbl>
              <c:idx val="23"/>
              <c:tx>
                <c:rich>
                  <a:bodyPr/>
                  <a:lstStyle/>
                  <a:p>
                    <a:fld id="{1DBE4355-1E5D-4CC7-9415-A57ACB3C0A6B}" type="CELLRANGE">
                      <a:rPr lang="en-US"/>
                      <a:pPr/>
                      <a:t>[CELLRANGE]</a:t>
                    </a:fld>
                    <a:r>
                      <a:rPr lang="en-US" baseline="0"/>
                      <a:t> </a:t>
                    </a:r>
                    <a:fld id="{C093A47B-705E-4CD2-AC3A-43FB6AA718B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BD0A-41CE-B937-B93DE46203E9}"/>
                </c:ext>
              </c:extLst>
            </c:dLbl>
            <c:dLbl>
              <c:idx val="24"/>
              <c:tx>
                <c:rich>
                  <a:bodyPr/>
                  <a:lstStyle/>
                  <a:p>
                    <a:fld id="{1DFA2586-6399-435A-9F7D-2E77F7C69652}" type="CELLRANGE">
                      <a:rPr lang="en-US"/>
                      <a:pPr/>
                      <a:t>[CELLRANGE]</a:t>
                    </a:fld>
                    <a:r>
                      <a:rPr lang="en-US" baseline="0"/>
                      <a:t> </a:t>
                    </a:r>
                    <a:fld id="{B7559683-272C-4BA0-829B-5FD9D5A0415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BD0A-41CE-B937-B93DE46203E9}"/>
                </c:ext>
              </c:extLst>
            </c:dLbl>
            <c:dLbl>
              <c:idx val="25"/>
              <c:tx>
                <c:rich>
                  <a:bodyPr/>
                  <a:lstStyle/>
                  <a:p>
                    <a:fld id="{7EDC8FD6-B22B-4605-A0FB-A2E9C1BAA039}" type="CELLRANGE">
                      <a:rPr lang="en-US"/>
                      <a:pPr/>
                      <a:t>[CELLRANGE]</a:t>
                    </a:fld>
                    <a:r>
                      <a:rPr lang="en-US" baseline="0"/>
                      <a:t> </a:t>
                    </a:r>
                    <a:fld id="{11B5C1DD-5E51-4482-88A6-625E2B665C9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BD0A-41CE-B937-B93DE46203E9}"/>
                </c:ext>
              </c:extLst>
            </c:dLbl>
            <c:dLbl>
              <c:idx val="26"/>
              <c:tx>
                <c:rich>
                  <a:bodyPr/>
                  <a:lstStyle/>
                  <a:p>
                    <a:fld id="{19F9969E-D96F-4041-B108-58104762F09D}" type="CELLRANGE">
                      <a:rPr lang="en-US"/>
                      <a:pPr/>
                      <a:t>[CELLRANGE]</a:t>
                    </a:fld>
                    <a:r>
                      <a:rPr lang="en-US" baseline="0"/>
                      <a:t> </a:t>
                    </a:r>
                    <a:fld id="{0D58D3F8-3B52-4B81-BB8D-4DA1689AC4B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BD0A-41CE-B937-B93DE46203E9}"/>
                </c:ext>
              </c:extLst>
            </c:dLbl>
            <c:dLbl>
              <c:idx val="27"/>
              <c:tx>
                <c:rich>
                  <a:bodyPr/>
                  <a:lstStyle/>
                  <a:p>
                    <a:fld id="{A32DD071-54E7-4B49-A47F-A26BF75BCED1}" type="CELLRANGE">
                      <a:rPr lang="en-US"/>
                      <a:pPr/>
                      <a:t>[CELLRANGE]</a:t>
                    </a:fld>
                    <a:r>
                      <a:rPr lang="en-US" baseline="0"/>
                      <a:t> </a:t>
                    </a:r>
                    <a:fld id="{F61B89C2-9499-4000-B042-57268D9B803E}"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BD0A-41CE-B937-B93DE46203E9}"/>
                </c:ext>
              </c:extLst>
            </c:dLbl>
            <c:dLbl>
              <c:idx val="28"/>
              <c:tx>
                <c:rich>
                  <a:bodyPr/>
                  <a:lstStyle/>
                  <a:p>
                    <a:fld id="{E41BE160-4243-4703-9502-CD8DBE5FD4CF}" type="CELLRANGE">
                      <a:rPr lang="en-US"/>
                      <a:pPr/>
                      <a:t>[CELLRANGE]</a:t>
                    </a:fld>
                    <a:r>
                      <a:rPr lang="en-US" baseline="0"/>
                      <a:t> </a:t>
                    </a:r>
                    <a:fld id="{B28FA629-9A1B-44C0-8B23-B220049B3EC9}"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BD0A-41CE-B937-B93DE46203E9}"/>
                </c:ext>
              </c:extLst>
            </c:dLbl>
            <c:dLbl>
              <c:idx val="29"/>
              <c:tx>
                <c:rich>
                  <a:bodyPr/>
                  <a:lstStyle/>
                  <a:p>
                    <a:fld id="{E713EB6D-58B7-4658-BBBE-5606149F0542}" type="CELLRANGE">
                      <a:rPr lang="en-US"/>
                      <a:pPr/>
                      <a:t>[CELLRANGE]</a:t>
                    </a:fld>
                    <a:r>
                      <a:rPr lang="en-US" baseline="0"/>
                      <a:t> </a:t>
                    </a:r>
                    <a:fld id="{99D5B903-6441-499B-A2B8-9A99359E9F4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BD0A-41CE-B937-B93DE46203E9}"/>
                </c:ext>
              </c:extLst>
            </c:dLbl>
            <c:dLbl>
              <c:idx val="30"/>
              <c:tx>
                <c:rich>
                  <a:bodyPr/>
                  <a:lstStyle/>
                  <a:p>
                    <a:fld id="{CC95D17A-C2BF-4175-B4DA-F72AFBD23B4D}" type="CELLRANGE">
                      <a:rPr lang="en-US"/>
                      <a:pPr/>
                      <a:t>[CELLRANGE]</a:t>
                    </a:fld>
                    <a:r>
                      <a:rPr lang="en-US" baseline="0"/>
                      <a:t> </a:t>
                    </a:r>
                    <a:fld id="{99EDEF07-BA56-452E-97D9-B8C075832B33}"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BD0A-41CE-B937-B93DE46203E9}"/>
                </c:ext>
              </c:extLst>
            </c:dLbl>
            <c:dLbl>
              <c:idx val="31"/>
              <c:tx>
                <c:rich>
                  <a:bodyPr/>
                  <a:lstStyle/>
                  <a:p>
                    <a:fld id="{70738456-566A-4543-A906-7A188DC1D4C4}" type="CELLRANGE">
                      <a:rPr lang="en-US"/>
                      <a:pPr/>
                      <a:t>[CELLRANGE]</a:t>
                    </a:fld>
                    <a:r>
                      <a:rPr lang="en-US" baseline="0"/>
                      <a:t> </a:t>
                    </a:r>
                    <a:fld id="{794BEE7D-1115-4941-8E13-3D4D93371C8F}"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BD0A-41CE-B937-B93DE46203E9}"/>
                </c:ext>
              </c:extLst>
            </c:dLbl>
            <c:dLbl>
              <c:idx val="32"/>
              <c:tx>
                <c:rich>
                  <a:bodyPr/>
                  <a:lstStyle/>
                  <a:p>
                    <a:fld id="{B12F08E9-AA5E-46F5-8332-84E48FAC579B}" type="CELLRANGE">
                      <a:rPr lang="en-US"/>
                      <a:pPr/>
                      <a:t>[CELLRANGE]</a:t>
                    </a:fld>
                    <a:r>
                      <a:rPr lang="en-US" baseline="0"/>
                      <a:t> </a:t>
                    </a:r>
                    <a:fld id="{F52D8F3E-28CA-452B-B710-DB4229408D0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BD0A-41CE-B937-B93DE46203E9}"/>
                </c:ext>
              </c:extLst>
            </c:dLbl>
            <c:dLbl>
              <c:idx val="33"/>
              <c:tx>
                <c:rich>
                  <a:bodyPr/>
                  <a:lstStyle/>
                  <a:p>
                    <a:fld id="{78DF6184-043D-4547-9357-51CD56767B67}" type="CELLRANGE">
                      <a:rPr lang="en-US"/>
                      <a:pPr/>
                      <a:t>[CELLRANGE]</a:t>
                    </a:fld>
                    <a:r>
                      <a:rPr lang="en-US" baseline="0"/>
                      <a:t> </a:t>
                    </a:r>
                    <a:fld id="{056F90E1-3349-409D-9C15-D31B6D61967C}"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BD0A-41CE-B937-B93DE46203E9}"/>
                </c:ext>
              </c:extLst>
            </c:dLbl>
            <c:dLbl>
              <c:idx val="34"/>
              <c:tx>
                <c:rich>
                  <a:bodyPr/>
                  <a:lstStyle/>
                  <a:p>
                    <a:fld id="{2C3E6FA7-7F60-4B7F-B696-36B82DFFE0B4}" type="CELLRANGE">
                      <a:rPr lang="en-US"/>
                      <a:pPr/>
                      <a:t>[CELLRANGE]</a:t>
                    </a:fld>
                    <a:r>
                      <a:rPr lang="en-US" baseline="0"/>
                      <a:t> </a:t>
                    </a:r>
                    <a:fld id="{5FA8B0AC-8739-4C33-AC0A-13E240C6A9D1}"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BD0A-41CE-B937-B93DE46203E9}"/>
                </c:ext>
              </c:extLst>
            </c:dLbl>
            <c:dLbl>
              <c:idx val="35"/>
              <c:tx>
                <c:rich>
                  <a:bodyPr/>
                  <a:lstStyle/>
                  <a:p>
                    <a:fld id="{76AC7E78-2F76-4112-9FBA-13D8BA2D0C7D}" type="CELLRANGE">
                      <a:rPr lang="en-US"/>
                      <a:pPr/>
                      <a:t>[CELLRANGE]</a:t>
                    </a:fld>
                    <a:r>
                      <a:rPr lang="en-US" baseline="0"/>
                      <a:t> </a:t>
                    </a:r>
                    <a:fld id="{1FBC0536-F744-45FC-AC67-F0179E6F587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BD0A-41CE-B937-B93DE46203E9}"/>
                </c:ext>
              </c:extLst>
            </c:dLbl>
            <c:dLbl>
              <c:idx val="36"/>
              <c:tx>
                <c:rich>
                  <a:bodyPr/>
                  <a:lstStyle/>
                  <a:p>
                    <a:fld id="{8EADF4C6-ED56-4F5F-9257-51D72B4CFB82}" type="CELLRANGE">
                      <a:rPr lang="en-US"/>
                      <a:pPr/>
                      <a:t>[CELLRANGE]</a:t>
                    </a:fld>
                    <a:r>
                      <a:rPr lang="en-US" baseline="0"/>
                      <a:t> </a:t>
                    </a:r>
                    <a:fld id="{8A79E8E4-6B69-46CE-B4FD-3195EFC317C8}"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BD0A-41CE-B937-B93DE46203E9}"/>
                </c:ext>
              </c:extLst>
            </c:dLbl>
            <c:dLbl>
              <c:idx val="37"/>
              <c:tx>
                <c:rich>
                  <a:bodyPr/>
                  <a:lstStyle/>
                  <a:p>
                    <a:fld id="{EECE0D09-5B13-49B1-94BA-79B53176B0FD}" type="CELLRANGE">
                      <a:rPr lang="en-US"/>
                      <a:pPr/>
                      <a:t>[CELLRANGE]</a:t>
                    </a:fld>
                    <a:r>
                      <a:rPr lang="en-US" baseline="0"/>
                      <a:t> </a:t>
                    </a:r>
                    <a:fld id="{77034D57-BC96-413A-8BDB-9CAF0B241C1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BD0A-41CE-B937-B93DE46203E9}"/>
                </c:ext>
              </c:extLst>
            </c:dLbl>
            <c:dLbl>
              <c:idx val="38"/>
              <c:tx>
                <c:rich>
                  <a:bodyPr/>
                  <a:lstStyle/>
                  <a:p>
                    <a:fld id="{71150BB0-45E8-4A6A-AB4F-28551C1D7B34}" type="CELLRANGE">
                      <a:rPr lang="en-US"/>
                      <a:pPr/>
                      <a:t>[CELLRANGE]</a:t>
                    </a:fld>
                    <a:r>
                      <a:rPr lang="en-US" baseline="0"/>
                      <a:t> </a:t>
                    </a:r>
                    <a:fld id="{058142E4-EEE5-433B-92F9-4AADE05E9496}"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BD0A-41CE-B937-B93DE46203E9}"/>
                </c:ext>
              </c:extLst>
            </c:dLbl>
            <c:dLbl>
              <c:idx val="39"/>
              <c:tx>
                <c:rich>
                  <a:bodyPr/>
                  <a:lstStyle/>
                  <a:p>
                    <a:fld id="{0EBFE63E-CAD6-490A-BBDF-D226E081BE7C}" type="CELLRANGE">
                      <a:rPr lang="en-US"/>
                      <a:pPr/>
                      <a:t>[CELLRANGE]</a:t>
                    </a:fld>
                    <a:r>
                      <a:rPr lang="en-US" baseline="0"/>
                      <a:t> </a:t>
                    </a:r>
                    <a:fld id="{79EC5F3E-A148-40E2-AAC5-EC44757DA58D}" type="XVALUE">
                      <a:rPr lang="en-US" baseline="0"/>
                      <a:pPr/>
                      <a:t>[X VALUE]</a:t>
                    </a:fld>
                    <a:endParaRPr lang="en-US" baseline="0"/>
                  </a:p>
                </c:rich>
              </c:tx>
              <c:dLblPos val="l"/>
              <c:showLegendKey val="0"/>
              <c:showVal val="0"/>
              <c:showCatName val="1"/>
              <c:showSerName val="0"/>
              <c:showPercent val="0"/>
              <c:showBubbleSize val="0"/>
              <c:separator> </c:separator>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BD0A-41CE-B937-B93DE46203E9}"/>
                </c:ext>
              </c:extLst>
            </c:dLbl>
            <c:dLbl>
              <c:idx val="40"/>
              <c:tx>
                <c:rich>
                  <a:bodyPr/>
                  <a:lstStyle/>
                  <a:p>
                    <a:fld id="{AC62D00C-E632-4C09-B34B-32129BFBC595}" type="CELLRANGE">
                      <a:rPr lang="en-US" baseline="0" dirty="0"/>
                      <a:pPr/>
                      <a:t>[CELLRANGE]</a:t>
                    </a:fld>
                    <a:r>
                      <a:rPr lang="en-US" baseline="0" dirty="0"/>
                      <a:t> </a:t>
                    </a:r>
                    <a:fld id="{836E780F-B187-4E93-86A2-015EDBEFF7F7}"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8-BD0A-41CE-B937-B93DE46203E9}"/>
                </c:ext>
              </c:extLst>
            </c:dLbl>
            <c:dLbl>
              <c:idx val="41"/>
              <c:tx>
                <c:rich>
                  <a:bodyPr/>
                  <a:lstStyle/>
                  <a:p>
                    <a:fld id="{2613E9EC-759F-4D84-B0EB-1D6E5630713A}" type="CELLRANGE">
                      <a:rPr lang="en-US" baseline="0" dirty="0"/>
                      <a:pPr/>
                      <a:t>[CELLRANGE]</a:t>
                    </a:fld>
                    <a:r>
                      <a:rPr lang="en-US" baseline="0" dirty="0"/>
                      <a:t> </a:t>
                    </a:r>
                    <a:fld id="{C5AAC561-473B-4D8B-BD62-A76FAACB0B40}"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9-BD0A-41CE-B937-B93DE46203E9}"/>
                </c:ext>
              </c:extLst>
            </c:dLbl>
            <c:dLbl>
              <c:idx val="42"/>
              <c:tx>
                <c:rich>
                  <a:bodyPr/>
                  <a:lstStyle/>
                  <a:p>
                    <a:fld id="{0FD25AF1-8C87-4CA8-A908-A74ED14F45C5}" type="CELLRANGE">
                      <a:rPr lang="en-US" baseline="0" dirty="0"/>
                      <a:pPr/>
                      <a:t>[CELLRANGE]</a:t>
                    </a:fld>
                    <a:r>
                      <a:rPr lang="en-US" baseline="0" dirty="0"/>
                      <a:t> </a:t>
                    </a:r>
                    <a:fld id="{91098C1D-8209-4246-BD9B-0F5D2C80115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A-BD0A-41CE-B937-B93DE46203E9}"/>
                </c:ext>
              </c:extLst>
            </c:dLbl>
            <c:dLbl>
              <c:idx val="43"/>
              <c:tx>
                <c:rich>
                  <a:bodyPr/>
                  <a:lstStyle/>
                  <a:p>
                    <a:fld id="{34871FD5-9873-4C1A-9807-DFA4B1793584}" type="CELLRANGE">
                      <a:rPr lang="en-US" baseline="0" dirty="0"/>
                      <a:pPr/>
                      <a:t>[CELLRANGE]</a:t>
                    </a:fld>
                    <a:r>
                      <a:rPr lang="en-US" baseline="0" dirty="0"/>
                      <a:t> </a:t>
                    </a:r>
                    <a:fld id="{81A8DEDC-47FD-4E72-B336-62DBFA7E3D42}"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B-BD0A-41CE-B937-B93DE46203E9}"/>
                </c:ext>
              </c:extLst>
            </c:dLbl>
            <c:dLbl>
              <c:idx val="44"/>
              <c:tx>
                <c:rich>
                  <a:bodyPr/>
                  <a:lstStyle/>
                  <a:p>
                    <a:fld id="{512D9778-1E38-40F3-95F4-D350D43B4C8C}" type="CELLRANGE">
                      <a:rPr lang="en-US" baseline="0" dirty="0"/>
                      <a:pPr/>
                      <a:t>[CELLRANGE]</a:t>
                    </a:fld>
                    <a:r>
                      <a:rPr lang="en-US" baseline="0" dirty="0"/>
                      <a:t> </a:t>
                    </a:r>
                    <a:fld id="{E41C3D37-4581-4E21-A587-B0A2EA1195A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C-BD0A-41CE-B937-B93DE46203E9}"/>
                </c:ext>
              </c:extLst>
            </c:dLbl>
            <c:dLbl>
              <c:idx val="45"/>
              <c:tx>
                <c:rich>
                  <a:bodyPr/>
                  <a:lstStyle/>
                  <a:p>
                    <a:fld id="{652D373F-BCA1-4F50-A49D-A111C369878B}" type="CELLRANGE">
                      <a:rPr lang="en-US" baseline="0" dirty="0"/>
                      <a:pPr/>
                      <a:t>[CELLRANGE]</a:t>
                    </a:fld>
                    <a:r>
                      <a:rPr lang="en-US" baseline="0" dirty="0"/>
                      <a:t> </a:t>
                    </a:r>
                    <a:fld id="{7AB99A08-B2C2-4B87-A176-4798BCFA4F7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D-BD0A-41CE-B937-B93DE46203E9}"/>
                </c:ext>
              </c:extLst>
            </c:dLbl>
            <c:dLbl>
              <c:idx val="46"/>
              <c:tx>
                <c:rich>
                  <a:bodyPr/>
                  <a:lstStyle/>
                  <a:p>
                    <a:fld id="{7F9CEB21-58F1-4CDC-8E8A-5F51EC93E637}" type="CELLRANGE">
                      <a:rPr lang="en-US" baseline="0" dirty="0"/>
                      <a:pPr/>
                      <a:t>[CELLRANGE]</a:t>
                    </a:fld>
                    <a:r>
                      <a:rPr lang="en-US" baseline="0" dirty="0"/>
                      <a:t> </a:t>
                    </a:r>
                    <a:fld id="{CC8AFBAA-BB90-45D2-BF9B-97865DA6538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E-BD0A-41CE-B937-B93DE46203E9}"/>
                </c:ext>
              </c:extLst>
            </c:dLbl>
            <c:dLbl>
              <c:idx val="47"/>
              <c:tx>
                <c:rich>
                  <a:bodyPr/>
                  <a:lstStyle/>
                  <a:p>
                    <a:fld id="{C28222B1-C1A3-4226-ACDF-7F1C3C719434}" type="CELLRANGE">
                      <a:rPr lang="en-US" baseline="0" dirty="0"/>
                      <a:pPr/>
                      <a:t>[CELLRANGE]</a:t>
                    </a:fld>
                    <a:r>
                      <a:rPr lang="en-US" baseline="0" dirty="0"/>
                      <a:t> </a:t>
                    </a:r>
                    <a:fld id="{D6D6760B-FE76-4C93-A9C3-2F124A17F6DA}"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2F-BD0A-41CE-B937-B93DE46203E9}"/>
                </c:ext>
              </c:extLst>
            </c:dLbl>
            <c:dLbl>
              <c:idx val="48"/>
              <c:tx>
                <c:rich>
                  <a:bodyPr/>
                  <a:lstStyle/>
                  <a:p>
                    <a:fld id="{C2788D78-ABCF-4D65-8F4A-45ACE3269297}" type="CELLRANGE">
                      <a:rPr lang="en-US" baseline="0" dirty="0"/>
                      <a:pPr/>
                      <a:t>[CELLRANGE]</a:t>
                    </a:fld>
                    <a:r>
                      <a:rPr lang="en-US" baseline="0" dirty="0"/>
                      <a:t> </a:t>
                    </a:r>
                    <a:fld id="{1AFA2192-A61A-4461-B5F5-4AE8F89A586B}"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0-BD0A-41CE-B937-B93DE46203E9}"/>
                </c:ext>
              </c:extLst>
            </c:dLbl>
            <c:dLbl>
              <c:idx val="49"/>
              <c:tx>
                <c:rich>
                  <a:bodyPr/>
                  <a:lstStyle/>
                  <a:p>
                    <a:fld id="{B8C2B836-DC1F-4E5C-8237-36894C484525}" type="CELLRANGE">
                      <a:rPr lang="en-US" baseline="0" dirty="0"/>
                      <a:pPr/>
                      <a:t>[CELLRANGE]</a:t>
                    </a:fld>
                    <a:r>
                      <a:rPr lang="en-US" baseline="0" dirty="0"/>
                      <a:t> </a:t>
                    </a:r>
                    <a:fld id="{EED7D99C-DC91-41AD-9207-9981D5668056}"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1-BD0A-41CE-B937-B93DE46203E9}"/>
                </c:ext>
              </c:extLst>
            </c:dLbl>
            <c:dLbl>
              <c:idx val="50"/>
              <c:tx>
                <c:rich>
                  <a:bodyPr/>
                  <a:lstStyle/>
                  <a:p>
                    <a:fld id="{6ED5E815-CD57-4952-9FA9-C368EE0D6DE1}" type="CELLRANGE">
                      <a:rPr lang="en-US" baseline="0" dirty="0"/>
                      <a:pPr/>
                      <a:t>[CELLRANGE]</a:t>
                    </a:fld>
                    <a:r>
                      <a:rPr lang="en-US" baseline="0" dirty="0"/>
                      <a:t> </a:t>
                    </a:r>
                    <a:fld id="{AD67E1E6-FFD0-4E3B-B05A-12A812DBDD85}"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2-BD0A-41CE-B937-B93DE46203E9}"/>
                </c:ext>
              </c:extLst>
            </c:dLbl>
            <c:dLbl>
              <c:idx val="51"/>
              <c:tx>
                <c:rich>
                  <a:bodyPr/>
                  <a:lstStyle/>
                  <a:p>
                    <a:fld id="{DC6A6F44-02A9-460D-8E70-E28D361C13CF}" type="CELLRANGE">
                      <a:rPr lang="en-US" baseline="0" dirty="0"/>
                      <a:pPr/>
                      <a:t>[CELLRANGE]</a:t>
                    </a:fld>
                    <a:r>
                      <a:rPr lang="en-US" baseline="0" dirty="0"/>
                      <a:t> </a:t>
                    </a:r>
                    <a:fld id="{FBBE1529-E39E-48BA-B4B2-66968DA22D51}"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3-BD0A-41CE-B937-B93DE46203E9}"/>
                </c:ext>
              </c:extLst>
            </c:dLbl>
            <c:dLbl>
              <c:idx val="52"/>
              <c:tx>
                <c:rich>
                  <a:bodyPr/>
                  <a:lstStyle/>
                  <a:p>
                    <a:fld id="{BC28302B-CFC4-4E96-B39C-EF04042101D8}" type="CELLRANGE">
                      <a:rPr lang="en-US" baseline="0" dirty="0"/>
                      <a:pPr/>
                      <a:t>[CELLRANGE]</a:t>
                    </a:fld>
                    <a:r>
                      <a:rPr lang="en-US" baseline="0" dirty="0"/>
                      <a:t> </a:t>
                    </a:r>
                    <a:fld id="{3FC57223-BEC0-40F0-A5E5-036BC8F0804E}" type="XVALUE">
                      <a:rPr lang="en-US" baseline="0" dirty="0"/>
                      <a:pPr/>
                      <a:t>[X VALUE]</a:t>
                    </a:fld>
                    <a:endParaRPr lang="en-US" baseline="0" dirty="0"/>
                  </a:p>
                </c:rich>
              </c:tx>
              <c:dLblPos val="r"/>
              <c:showLegendKey val="0"/>
              <c:showVal val="0"/>
              <c:showCatName val="1"/>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34-BD0A-41CE-B937-B93DE46203E9}"/>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Gotham"/>
                    <a:ea typeface="+mn-ea"/>
                    <a:cs typeface="+mn-cs"/>
                  </a:defRPr>
                </a:pPr>
                <a:endParaRPr lang="en-US"/>
              </a:p>
            </c:txPr>
            <c:dLblPos val="l"/>
            <c:showLegendKey val="0"/>
            <c:showVal val="0"/>
            <c:showCatName val="1"/>
            <c:showSerName val="0"/>
            <c:showPercent val="0"/>
            <c:showBubbleSize val="0"/>
            <c:separator> </c:separator>
            <c:showLeaderLines val="0"/>
            <c:extLst>
              <c:ext xmlns:c15="http://schemas.microsoft.com/office/drawing/2012/chart" uri="{CE6537A1-D6FC-4f65-9D91-7224C49458BB}">
                <c15:showDataLabelsRange val="1"/>
                <c15:showLeaderLines val="0"/>
              </c:ext>
            </c:extLst>
          </c:dLbls>
          <c:errBars>
            <c:errDir val="y"/>
            <c:errBarType val="both"/>
            <c:errValType val="fixedVal"/>
            <c:noEndCap val="0"/>
            <c:val val="0"/>
            <c:spPr>
              <a:noFill/>
              <a:ln w="9525" cap="flat" cmpd="sng" algn="ctr">
                <a:solidFill>
                  <a:schemeClr val="tx1">
                    <a:lumMod val="65000"/>
                    <a:lumOff val="35000"/>
                  </a:schemeClr>
                </a:solidFill>
                <a:round/>
              </a:ln>
              <a:effectLst/>
            </c:spPr>
          </c:errBars>
          <c:errBars>
            <c:errDir val="x"/>
            <c:errBarType val="minus"/>
            <c:errValType val="percentage"/>
            <c:noEndCap val="1"/>
            <c:val val="100"/>
            <c:spPr>
              <a:noFill/>
              <a:ln w="9525" cap="flat" cmpd="sng" algn="ctr">
                <a:solidFill>
                  <a:schemeClr val="tx1">
                    <a:lumMod val="65000"/>
                    <a:lumOff val="35000"/>
                  </a:schemeClr>
                </a:solidFill>
                <a:round/>
              </a:ln>
              <a:effectLst/>
            </c:spPr>
          </c:errBars>
          <c:xVal>
            <c:numRef>
              <c:f>Individuals2!$B$123:$B$175</c:f>
              <c:numCache>
                <c:formatCode>0%</c:formatCode>
                <c:ptCount val="53"/>
                <c:pt idx="0">
                  <c:v>-0.9207144150123695</c:v>
                </c:pt>
                <c:pt idx="1">
                  <c:v>-0.53793349380404742</c:v>
                </c:pt>
                <c:pt idx="2">
                  <c:v>-0.42868627104201162</c:v>
                </c:pt>
                <c:pt idx="3">
                  <c:v>-0.31097246127366607</c:v>
                </c:pt>
                <c:pt idx="4">
                  <c:v>-0.30251419302514193</c:v>
                </c:pt>
                <c:pt idx="5">
                  <c:v>-0.23439917483238781</c:v>
                </c:pt>
                <c:pt idx="6">
                  <c:v>-0.22211092960508894</c:v>
                </c:pt>
                <c:pt idx="7">
                  <c:v>-0.21701112877583462</c:v>
                </c:pt>
                <c:pt idx="8">
                  <c:v>-0.21185988255102461</c:v>
                </c:pt>
                <c:pt idx="9">
                  <c:v>-0.21072348396160145</c:v>
                </c:pt>
                <c:pt idx="10">
                  <c:v>-0.19516300496102057</c:v>
                </c:pt>
                <c:pt idx="11">
                  <c:v>-0.19096134162664358</c:v>
                </c:pt>
                <c:pt idx="12">
                  <c:v>-0.18713725490196076</c:v>
                </c:pt>
                <c:pt idx="13">
                  <c:v>-0.18130691803802523</c:v>
                </c:pt>
                <c:pt idx="14">
                  <c:v>-0.17942712145610695</c:v>
                </c:pt>
                <c:pt idx="15">
                  <c:v>-0.17842031029619176</c:v>
                </c:pt>
                <c:pt idx="16">
                  <c:v>-0.17766876897921047</c:v>
                </c:pt>
                <c:pt idx="17">
                  <c:v>-0.17565766397755178</c:v>
                </c:pt>
                <c:pt idx="18">
                  <c:v>-0.15386925618180003</c:v>
                </c:pt>
                <c:pt idx="19">
                  <c:v>-0.11710161552432841</c:v>
                </c:pt>
                <c:pt idx="20">
                  <c:v>-0.10501609442060089</c:v>
                </c:pt>
                <c:pt idx="21">
                  <c:v>-0.10467332202737911</c:v>
                </c:pt>
                <c:pt idx="22">
                  <c:v>-0.10117076215307486</c:v>
                </c:pt>
                <c:pt idx="23">
                  <c:v>-8.6415232515562046E-2</c:v>
                </c:pt>
                <c:pt idx="24">
                  <c:v>-8.1823671497584516E-2</c:v>
                </c:pt>
                <c:pt idx="25">
                  <c:v>-7.4056074766355118E-2</c:v>
                </c:pt>
                <c:pt idx="26">
                  <c:v>-6.4234165583396785E-2</c:v>
                </c:pt>
                <c:pt idx="27">
                  <c:v>-6.2173401548521245E-2</c:v>
                </c:pt>
                <c:pt idx="28">
                  <c:v>-6.0864922584089709E-2</c:v>
                </c:pt>
                <c:pt idx="29">
                  <c:v>-5.8901682905225905E-2</c:v>
                </c:pt>
                <c:pt idx="30">
                  <c:v>-5.2999444787488525E-2</c:v>
                </c:pt>
                <c:pt idx="31">
                  <c:v>-5.1336914511304843E-2</c:v>
                </c:pt>
                <c:pt idx="32">
                  <c:v>-4.3183415128357328E-2</c:v>
                </c:pt>
                <c:pt idx="33">
                  <c:v>-4.1724895188660405E-2</c:v>
                </c:pt>
                <c:pt idx="34">
                  <c:v>-3.5885359093894675E-2</c:v>
                </c:pt>
                <c:pt idx="35">
                  <c:v>-2.8130241535782696E-2</c:v>
                </c:pt>
                <c:pt idx="36">
                  <c:v>-2.3755937258367443E-2</c:v>
                </c:pt>
                <c:pt idx="37">
                  <c:v>-2.2546972860125303E-2</c:v>
                </c:pt>
                <c:pt idx="38">
                  <c:v>-1.9236567569197338E-2</c:v>
                </c:pt>
                <c:pt idx="39">
                  <c:v>-4.6432815457065901E-3</c:v>
                </c:pt>
                <c:pt idx="40">
                  <c:v>-1.1596941843484698E-3</c:v>
                </c:pt>
                <c:pt idx="41">
                  <c:v>0</c:v>
                </c:pt>
                <c:pt idx="42">
                  <c:v>2.1907113837329684E-2</c:v>
                </c:pt>
                <c:pt idx="43">
                  <c:v>3.1347419466574378E-2</c:v>
                </c:pt>
                <c:pt idx="44">
                  <c:v>3.2359744477869601E-2</c:v>
                </c:pt>
                <c:pt idx="45">
                  <c:v>3.977642989623531E-2</c:v>
                </c:pt>
                <c:pt idx="46">
                  <c:v>4.2111771373613216E-2</c:v>
                </c:pt>
                <c:pt idx="47">
                  <c:v>4.2815388261316034E-2</c:v>
                </c:pt>
                <c:pt idx="48">
                  <c:v>6.601994071678785E-2</c:v>
                </c:pt>
                <c:pt idx="49">
                  <c:v>7.4031423011330588E-2</c:v>
                </c:pt>
                <c:pt idx="50">
                  <c:v>9.1174751607247195E-2</c:v>
                </c:pt>
                <c:pt idx="51">
                  <c:v>0.23447743309812275</c:v>
                </c:pt>
                <c:pt idx="52">
                  <c:v>0.32215217611165414</c:v>
                </c:pt>
              </c:numCache>
            </c:numRef>
          </c:xVal>
          <c:yVal>
            <c:numRef>
              <c:f>Individuals2!$F$123:$F$175</c:f>
              <c:numCache>
                <c:formatCode>General</c:formatCode>
                <c:ptCount val="53"/>
                <c:pt idx="0">
                  <c:v>53</c:v>
                </c:pt>
                <c:pt idx="1">
                  <c:v>52</c:v>
                </c:pt>
                <c:pt idx="2">
                  <c:v>51</c:v>
                </c:pt>
                <c:pt idx="3">
                  <c:v>50</c:v>
                </c:pt>
                <c:pt idx="4">
                  <c:v>49</c:v>
                </c:pt>
                <c:pt idx="5">
                  <c:v>48</c:v>
                </c:pt>
                <c:pt idx="6">
                  <c:v>47</c:v>
                </c:pt>
                <c:pt idx="7">
                  <c:v>46</c:v>
                </c:pt>
                <c:pt idx="8">
                  <c:v>45</c:v>
                </c:pt>
                <c:pt idx="9">
                  <c:v>44</c:v>
                </c:pt>
                <c:pt idx="10">
                  <c:v>43</c:v>
                </c:pt>
                <c:pt idx="11">
                  <c:v>42</c:v>
                </c:pt>
                <c:pt idx="12">
                  <c:v>41</c:v>
                </c:pt>
                <c:pt idx="13">
                  <c:v>40</c:v>
                </c:pt>
                <c:pt idx="14">
                  <c:v>39</c:v>
                </c:pt>
                <c:pt idx="15">
                  <c:v>38</c:v>
                </c:pt>
                <c:pt idx="16">
                  <c:v>37</c:v>
                </c:pt>
                <c:pt idx="17">
                  <c:v>36</c:v>
                </c:pt>
                <c:pt idx="18">
                  <c:v>35</c:v>
                </c:pt>
                <c:pt idx="19">
                  <c:v>34</c:v>
                </c:pt>
                <c:pt idx="20">
                  <c:v>33</c:v>
                </c:pt>
                <c:pt idx="21">
                  <c:v>32</c:v>
                </c:pt>
                <c:pt idx="22">
                  <c:v>31</c:v>
                </c:pt>
                <c:pt idx="23">
                  <c:v>30</c:v>
                </c:pt>
                <c:pt idx="24">
                  <c:v>29</c:v>
                </c:pt>
                <c:pt idx="25">
                  <c:v>28</c:v>
                </c:pt>
                <c:pt idx="26">
                  <c:v>27</c:v>
                </c:pt>
                <c:pt idx="27">
                  <c:v>26</c:v>
                </c:pt>
                <c:pt idx="28">
                  <c:v>25</c:v>
                </c:pt>
                <c:pt idx="29">
                  <c:v>24</c:v>
                </c:pt>
                <c:pt idx="30">
                  <c:v>23</c:v>
                </c:pt>
                <c:pt idx="31">
                  <c:v>22</c:v>
                </c:pt>
                <c:pt idx="32">
                  <c:v>21</c:v>
                </c:pt>
                <c:pt idx="33">
                  <c:v>20</c:v>
                </c:pt>
                <c:pt idx="34">
                  <c:v>19</c:v>
                </c:pt>
                <c:pt idx="35">
                  <c:v>18</c:v>
                </c:pt>
                <c:pt idx="36">
                  <c:v>17</c:v>
                </c:pt>
                <c:pt idx="37">
                  <c:v>16</c:v>
                </c:pt>
                <c:pt idx="38">
                  <c:v>15</c:v>
                </c:pt>
                <c:pt idx="39">
                  <c:v>14</c:v>
                </c:pt>
                <c:pt idx="40">
                  <c:v>13</c:v>
                </c:pt>
                <c:pt idx="41">
                  <c:v>12</c:v>
                </c:pt>
                <c:pt idx="42">
                  <c:v>11</c:v>
                </c:pt>
                <c:pt idx="43">
                  <c:v>10</c:v>
                </c:pt>
                <c:pt idx="44">
                  <c:v>9</c:v>
                </c:pt>
                <c:pt idx="45">
                  <c:v>8</c:v>
                </c:pt>
                <c:pt idx="46">
                  <c:v>7</c:v>
                </c:pt>
                <c:pt idx="47">
                  <c:v>6</c:v>
                </c:pt>
                <c:pt idx="48">
                  <c:v>5</c:v>
                </c:pt>
                <c:pt idx="49">
                  <c:v>4</c:v>
                </c:pt>
                <c:pt idx="50">
                  <c:v>3</c:v>
                </c:pt>
                <c:pt idx="51">
                  <c:v>2</c:v>
                </c:pt>
                <c:pt idx="52">
                  <c:v>1</c:v>
                </c:pt>
              </c:numCache>
            </c:numRef>
          </c:yVal>
          <c:smooth val="0"/>
          <c:extLst>
            <c:ext xmlns:c15="http://schemas.microsoft.com/office/drawing/2012/chart" uri="{02D57815-91ED-43cb-92C2-25804820EDAC}">
              <c15:datalabelsRange>
                <c15:f>Individuals2!$A$123:$A$175</c15:f>
                <c15:dlblRangeCache>
                  <c:ptCount val="53"/>
                  <c:pt idx="0">
                    <c:v>NM</c:v>
                  </c:pt>
                  <c:pt idx="1">
                    <c:v>ND</c:v>
                  </c:pt>
                  <c:pt idx="2">
                    <c:v>TN</c:v>
                  </c:pt>
                  <c:pt idx="3">
                    <c:v>NH</c:v>
                  </c:pt>
                  <c:pt idx="4">
                    <c:v>ME</c:v>
                  </c:pt>
                  <c:pt idx="5">
                    <c:v>NE</c:v>
                  </c:pt>
                  <c:pt idx="6">
                    <c:v>FL</c:v>
                  </c:pt>
                  <c:pt idx="7">
                    <c:v>RI</c:v>
                  </c:pt>
                  <c:pt idx="8">
                    <c:v>IN</c:v>
                  </c:pt>
                  <c:pt idx="9">
                    <c:v>HI</c:v>
                  </c:pt>
                  <c:pt idx="10">
                    <c:v>MN</c:v>
                  </c:pt>
                  <c:pt idx="11">
                    <c:v>LA</c:v>
                  </c:pt>
                  <c:pt idx="12">
                    <c:v>OK</c:v>
                  </c:pt>
                  <c:pt idx="13">
                    <c:v>IA</c:v>
                  </c:pt>
                  <c:pt idx="14">
                    <c:v>KY</c:v>
                  </c:pt>
                  <c:pt idx="15">
                    <c:v>WY</c:v>
                  </c:pt>
                  <c:pt idx="16">
                    <c:v>UT</c:v>
                  </c:pt>
                  <c:pt idx="17">
                    <c:v>DC</c:v>
                  </c:pt>
                  <c:pt idx="18">
                    <c:v>MT</c:v>
                  </c:pt>
                  <c:pt idx="19">
                    <c:v>KS</c:v>
                  </c:pt>
                  <c:pt idx="20">
                    <c:v>VT</c:v>
                  </c:pt>
                  <c:pt idx="21">
                    <c:v>PA</c:v>
                  </c:pt>
                  <c:pt idx="22">
                    <c:v>SC</c:v>
                  </c:pt>
                  <c:pt idx="23">
                    <c:v>DE</c:v>
                  </c:pt>
                  <c:pt idx="24">
                    <c:v>MD</c:v>
                  </c:pt>
                  <c:pt idx="25">
                    <c:v>MS</c:v>
                  </c:pt>
                  <c:pt idx="26">
                    <c:v>VA</c:v>
                  </c:pt>
                  <c:pt idx="27">
                    <c:v>CO</c:v>
                  </c:pt>
                  <c:pt idx="28">
                    <c:v>NV</c:v>
                  </c:pt>
                  <c:pt idx="29">
                    <c:v>VI</c:v>
                  </c:pt>
                  <c:pt idx="30">
                    <c:v>CA</c:v>
                  </c:pt>
                  <c:pt idx="31">
                    <c:v>MA</c:v>
                  </c:pt>
                  <c:pt idx="32">
                    <c:v>NC</c:v>
                  </c:pt>
                  <c:pt idx="33">
                    <c:v>OH</c:v>
                  </c:pt>
                  <c:pt idx="34">
                    <c:v>OR</c:v>
                  </c:pt>
                  <c:pt idx="35">
                    <c:v>NY</c:v>
                  </c:pt>
                  <c:pt idx="36">
                    <c:v>MI</c:v>
                  </c:pt>
                  <c:pt idx="37">
                    <c:v>SD</c:v>
                  </c:pt>
                  <c:pt idx="38">
                    <c:v>AK</c:v>
                  </c:pt>
                  <c:pt idx="39">
                    <c:v>NJ</c:v>
                  </c:pt>
                  <c:pt idx="40">
                    <c:v>CT</c:v>
                  </c:pt>
                  <c:pt idx="41">
                    <c:v>WI</c:v>
                  </c:pt>
                  <c:pt idx="42">
                    <c:v>IL</c:v>
                  </c:pt>
                  <c:pt idx="43">
                    <c:v>AZ</c:v>
                  </c:pt>
                  <c:pt idx="44">
                    <c:v>AR</c:v>
                  </c:pt>
                  <c:pt idx="45">
                    <c:v>AL</c:v>
                  </c:pt>
                  <c:pt idx="46">
                    <c:v>MO</c:v>
                  </c:pt>
                  <c:pt idx="47">
                    <c:v>WA</c:v>
                  </c:pt>
                  <c:pt idx="48">
                    <c:v>ID</c:v>
                  </c:pt>
                  <c:pt idx="49">
                    <c:v>TX</c:v>
                  </c:pt>
                  <c:pt idx="50">
                    <c:v>GU</c:v>
                  </c:pt>
                  <c:pt idx="51">
                    <c:v>GA</c:v>
                  </c:pt>
                  <c:pt idx="52">
                    <c:v>WV</c:v>
                  </c:pt>
                </c15:dlblRangeCache>
              </c15:datalabelsRange>
            </c:ext>
            <c:ext xmlns:c16="http://schemas.microsoft.com/office/drawing/2014/chart" uri="{C3380CC4-5D6E-409C-BE32-E72D297353CC}">
              <c16:uniqueId val="{00000035-BD0A-41CE-B937-B93DE46203E9}"/>
            </c:ext>
          </c:extLst>
        </c:ser>
        <c:ser>
          <c:idx val="1"/>
          <c:order val="1"/>
          <c:tx>
            <c:strRef>
              <c:f>Individuals2!$J$122</c:f>
              <c:strCache>
                <c:ptCount val="1"/>
              </c:strCache>
            </c:strRef>
          </c:tx>
          <c:spPr>
            <a:ln w="9525" cap="rnd">
              <a:solidFill>
                <a:schemeClr val="tx1"/>
              </a:solidFill>
              <a:round/>
            </a:ln>
            <a:effectLst/>
          </c:spPr>
          <c:marker>
            <c:symbol val="circle"/>
            <c:size val="5"/>
            <c:spPr>
              <a:noFill/>
              <a:ln w="9525">
                <a:noFill/>
              </a:ln>
              <a:effectLst/>
            </c:spPr>
          </c:marker>
          <c:xVal>
            <c:numRef>
              <c:f>Individuals2!$J$123:$J$175</c:f>
              <c:numCache>
                <c:formatCode>General</c:formatCode>
                <c:ptCount val="5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numCache>
            </c:numRef>
          </c:xVal>
          <c:yVal>
            <c:numRef>
              <c:f>Individuals2!$F$123:$F$175</c:f>
              <c:numCache>
                <c:formatCode>General</c:formatCode>
                <c:ptCount val="53"/>
                <c:pt idx="0">
                  <c:v>53</c:v>
                </c:pt>
                <c:pt idx="1">
                  <c:v>52</c:v>
                </c:pt>
                <c:pt idx="2">
                  <c:v>51</c:v>
                </c:pt>
                <c:pt idx="3">
                  <c:v>50</c:v>
                </c:pt>
                <c:pt idx="4">
                  <c:v>49</c:v>
                </c:pt>
                <c:pt idx="5">
                  <c:v>48</c:v>
                </c:pt>
                <c:pt idx="6">
                  <c:v>47</c:v>
                </c:pt>
                <c:pt idx="7">
                  <c:v>46</c:v>
                </c:pt>
                <c:pt idx="8">
                  <c:v>45</c:v>
                </c:pt>
                <c:pt idx="9">
                  <c:v>44</c:v>
                </c:pt>
                <c:pt idx="10">
                  <c:v>43</c:v>
                </c:pt>
                <c:pt idx="11">
                  <c:v>42</c:v>
                </c:pt>
                <c:pt idx="12">
                  <c:v>41</c:v>
                </c:pt>
                <c:pt idx="13">
                  <c:v>40</c:v>
                </c:pt>
                <c:pt idx="14">
                  <c:v>39</c:v>
                </c:pt>
                <c:pt idx="15">
                  <c:v>38</c:v>
                </c:pt>
                <c:pt idx="16">
                  <c:v>37</c:v>
                </c:pt>
                <c:pt idx="17">
                  <c:v>36</c:v>
                </c:pt>
                <c:pt idx="18">
                  <c:v>35</c:v>
                </c:pt>
                <c:pt idx="19">
                  <c:v>34</c:v>
                </c:pt>
                <c:pt idx="20">
                  <c:v>33</c:v>
                </c:pt>
                <c:pt idx="21">
                  <c:v>32</c:v>
                </c:pt>
                <c:pt idx="22">
                  <c:v>31</c:v>
                </c:pt>
                <c:pt idx="23">
                  <c:v>30</c:v>
                </c:pt>
                <c:pt idx="24">
                  <c:v>29</c:v>
                </c:pt>
                <c:pt idx="25">
                  <c:v>28</c:v>
                </c:pt>
                <c:pt idx="26">
                  <c:v>27</c:v>
                </c:pt>
                <c:pt idx="27">
                  <c:v>26</c:v>
                </c:pt>
                <c:pt idx="28">
                  <c:v>25</c:v>
                </c:pt>
                <c:pt idx="29">
                  <c:v>24</c:v>
                </c:pt>
                <c:pt idx="30">
                  <c:v>23</c:v>
                </c:pt>
                <c:pt idx="31">
                  <c:v>22</c:v>
                </c:pt>
                <c:pt idx="32">
                  <c:v>21</c:v>
                </c:pt>
                <c:pt idx="33">
                  <c:v>20</c:v>
                </c:pt>
                <c:pt idx="34">
                  <c:v>19</c:v>
                </c:pt>
                <c:pt idx="35">
                  <c:v>18</c:v>
                </c:pt>
                <c:pt idx="36">
                  <c:v>17</c:v>
                </c:pt>
                <c:pt idx="37">
                  <c:v>16</c:v>
                </c:pt>
                <c:pt idx="38">
                  <c:v>15</c:v>
                </c:pt>
                <c:pt idx="39">
                  <c:v>14</c:v>
                </c:pt>
                <c:pt idx="40">
                  <c:v>13</c:v>
                </c:pt>
                <c:pt idx="41">
                  <c:v>12</c:v>
                </c:pt>
                <c:pt idx="42">
                  <c:v>11</c:v>
                </c:pt>
                <c:pt idx="43">
                  <c:v>10</c:v>
                </c:pt>
                <c:pt idx="44">
                  <c:v>9</c:v>
                </c:pt>
                <c:pt idx="45">
                  <c:v>8</c:v>
                </c:pt>
                <c:pt idx="46">
                  <c:v>7</c:v>
                </c:pt>
                <c:pt idx="47">
                  <c:v>6</c:v>
                </c:pt>
                <c:pt idx="48">
                  <c:v>5</c:v>
                </c:pt>
                <c:pt idx="49">
                  <c:v>4</c:v>
                </c:pt>
                <c:pt idx="50">
                  <c:v>3</c:v>
                </c:pt>
                <c:pt idx="51">
                  <c:v>2</c:v>
                </c:pt>
                <c:pt idx="52">
                  <c:v>1</c:v>
                </c:pt>
              </c:numCache>
            </c:numRef>
          </c:yVal>
          <c:smooth val="0"/>
          <c:extLst>
            <c:ext xmlns:c16="http://schemas.microsoft.com/office/drawing/2014/chart" uri="{C3380CC4-5D6E-409C-BE32-E72D297353CC}">
              <c16:uniqueId val="{00000036-BD0A-41CE-B937-B93DE46203E9}"/>
            </c:ext>
          </c:extLst>
        </c:ser>
        <c:dLbls>
          <c:showLegendKey val="0"/>
          <c:showVal val="0"/>
          <c:showCatName val="0"/>
          <c:showSerName val="0"/>
          <c:showPercent val="0"/>
          <c:showBubbleSize val="0"/>
        </c:dLbls>
        <c:axId val="667997712"/>
        <c:axId val="667996400"/>
      </c:scatterChart>
      <c:valAx>
        <c:axId val="667997712"/>
        <c:scaling>
          <c:orientation val="minMax"/>
          <c:max val="0.4"/>
          <c:min val="-1"/>
        </c:scaling>
        <c:delete val="0"/>
        <c:axPos val="b"/>
        <c:numFmt formatCode="0%"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667996400"/>
        <c:crosses val="autoZero"/>
        <c:crossBetween val="midCat"/>
      </c:valAx>
      <c:valAx>
        <c:axId val="667996400"/>
        <c:scaling>
          <c:orientation val="minMax"/>
          <c:max val="55"/>
          <c:min val="0"/>
        </c:scaling>
        <c:delete val="1"/>
        <c:axPos val="l"/>
        <c:numFmt formatCode="General" sourceLinked="1"/>
        <c:majorTickMark val="none"/>
        <c:minorTickMark val="none"/>
        <c:tickLblPos val="nextTo"/>
        <c:crossAx val="6679977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Barriers!$C$13</c:f>
              <c:strCache>
                <c:ptCount val="1"/>
                <c:pt idx="0">
                  <c:v>Participants with a Barrier To Employment</c:v>
                </c:pt>
              </c:strCache>
            </c:strRef>
          </c:tx>
          <c:spPr>
            <a:solidFill>
              <a:srgbClr val="5A5A66"/>
            </a:solidFill>
            <a:ln w="12700">
              <a:solidFill>
                <a:srgbClr val="153266"/>
              </a:solidFill>
            </a:ln>
            <a:effectLst/>
          </c:spPr>
          <c:invertIfNegative val="0"/>
          <c:dPt>
            <c:idx val="0"/>
            <c:invertIfNegative val="0"/>
            <c:bubble3D val="0"/>
            <c:spPr>
              <a:solidFill>
                <a:srgbClr val="153266"/>
              </a:solidFill>
              <a:ln w="12700">
                <a:solidFill>
                  <a:srgbClr val="153266"/>
                </a:solidFill>
              </a:ln>
              <a:effectLst/>
            </c:spPr>
            <c:extLst>
              <c:ext xmlns:c16="http://schemas.microsoft.com/office/drawing/2014/chart" uri="{C3380CC4-5D6E-409C-BE32-E72D297353CC}">
                <c16:uniqueId val="{00000000-F01C-4BE5-9349-E3FB8AC50DCD}"/>
              </c:ext>
            </c:extLst>
          </c:dPt>
          <c:dPt>
            <c:idx val="1"/>
            <c:invertIfNegative val="0"/>
            <c:bubble3D val="0"/>
            <c:spPr>
              <a:solidFill>
                <a:srgbClr val="1C4489"/>
              </a:solidFill>
              <a:ln w="12700">
                <a:solidFill>
                  <a:srgbClr val="153266"/>
                </a:solidFill>
              </a:ln>
              <a:effectLst/>
            </c:spPr>
            <c:extLst>
              <c:ext xmlns:c16="http://schemas.microsoft.com/office/drawing/2014/chart" uri="{C3380CC4-5D6E-409C-BE32-E72D297353CC}">
                <c16:uniqueId val="{00000001-F01C-4BE5-9349-E3FB8AC50DCD}"/>
              </c:ext>
            </c:extLst>
          </c:dPt>
          <c:dPt>
            <c:idx val="2"/>
            <c:invertIfNegative val="0"/>
            <c:bubble3D val="0"/>
            <c:spPr>
              <a:solidFill>
                <a:srgbClr val="0074BF"/>
              </a:solidFill>
              <a:ln w="12700">
                <a:solidFill>
                  <a:srgbClr val="153266"/>
                </a:solidFill>
              </a:ln>
              <a:effectLst/>
            </c:spPr>
            <c:extLst>
              <c:ext xmlns:c16="http://schemas.microsoft.com/office/drawing/2014/chart" uri="{C3380CC4-5D6E-409C-BE32-E72D297353CC}">
                <c16:uniqueId val="{00000002-F01C-4BE5-9349-E3FB8AC50DCD}"/>
              </c:ext>
            </c:extLst>
          </c:dPt>
          <c:dPt>
            <c:idx val="3"/>
            <c:invertIfNegative val="0"/>
            <c:bubble3D val="0"/>
            <c:spPr>
              <a:solidFill>
                <a:srgbClr val="FFFFCC"/>
              </a:solidFill>
              <a:ln w="12700">
                <a:solidFill>
                  <a:srgbClr val="153266"/>
                </a:solidFill>
              </a:ln>
              <a:effectLst/>
            </c:spPr>
            <c:extLst>
              <c:ext xmlns:c16="http://schemas.microsoft.com/office/drawing/2014/chart" uri="{C3380CC4-5D6E-409C-BE32-E72D297353CC}">
                <c16:uniqueId val="{00000003-F01C-4BE5-9349-E3FB8AC50DCD}"/>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Barriers!$B$14:$B$17</c:f>
              <c:strCache>
                <c:ptCount val="4"/>
                <c:pt idx="0">
                  <c:v>Adult</c:v>
                </c:pt>
                <c:pt idx="1">
                  <c:v>Dislocated Worker</c:v>
                </c:pt>
                <c:pt idx="2">
                  <c:v>Youth</c:v>
                </c:pt>
                <c:pt idx="3">
                  <c:v>Wagner-Peyser</c:v>
                </c:pt>
              </c:strCache>
            </c:strRef>
          </c:cat>
          <c:val>
            <c:numRef>
              <c:f>Barriers!$C$14:$C$17</c:f>
              <c:numCache>
                <c:formatCode>#,##0</c:formatCode>
                <c:ptCount val="4"/>
                <c:pt idx="0">
                  <c:v>462158</c:v>
                </c:pt>
                <c:pt idx="1">
                  <c:v>196488</c:v>
                </c:pt>
                <c:pt idx="2">
                  <c:v>138187</c:v>
                </c:pt>
                <c:pt idx="3">
                  <c:v>1299091</c:v>
                </c:pt>
              </c:numCache>
            </c:numRef>
          </c:val>
          <c:extLst>
            <c:ext xmlns:c16="http://schemas.microsoft.com/office/drawing/2014/chart" uri="{C3380CC4-5D6E-409C-BE32-E72D297353CC}">
              <c16:uniqueId val="{00000000-2FF9-43BE-836B-3FD83BA4F2C8}"/>
            </c:ext>
          </c:extLst>
        </c:ser>
        <c:dLbls>
          <c:showLegendKey val="0"/>
          <c:showVal val="0"/>
          <c:showCatName val="0"/>
          <c:showSerName val="0"/>
          <c:showPercent val="0"/>
          <c:showBubbleSize val="0"/>
        </c:dLbls>
        <c:gapWidth val="50"/>
        <c:axId val="543594664"/>
        <c:axId val="543595320"/>
      </c:barChart>
      <c:lineChart>
        <c:grouping val="standard"/>
        <c:varyColors val="0"/>
        <c:ser>
          <c:idx val="1"/>
          <c:order val="1"/>
          <c:tx>
            <c:strRef>
              <c:f>Barriers!$D$13</c:f>
              <c:strCache>
                <c:ptCount val="1"/>
                <c:pt idx="0">
                  <c:v>Title 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7-2FF9-43BE-836B-3FD83BA4F2C8}"/>
                </c:ext>
              </c:extLst>
            </c:dLbl>
            <c:dLbl>
              <c:idx val="1"/>
              <c:delete val="1"/>
              <c:extLst>
                <c:ext xmlns:c15="http://schemas.microsoft.com/office/drawing/2012/chart" uri="{CE6537A1-D6FC-4f65-9D91-7224C49458BB}"/>
                <c:ext xmlns:c16="http://schemas.microsoft.com/office/drawing/2014/chart" uri="{C3380CC4-5D6E-409C-BE32-E72D297353CC}">
                  <c16:uniqueId val="{00000006-2FF9-43BE-836B-3FD83BA4F2C8}"/>
                </c:ext>
              </c:extLst>
            </c:dLbl>
            <c:dLbl>
              <c:idx val="2"/>
              <c:delete val="1"/>
              <c:extLst>
                <c:ext xmlns:c15="http://schemas.microsoft.com/office/drawing/2012/chart" uri="{CE6537A1-D6FC-4f65-9D91-7224C49458BB}"/>
                <c:ext xmlns:c16="http://schemas.microsoft.com/office/drawing/2014/chart" uri="{C3380CC4-5D6E-409C-BE32-E72D297353CC}">
                  <c16:uniqueId val="{00000005-2FF9-43BE-836B-3FD83BA4F2C8}"/>
                </c:ext>
              </c:extLst>
            </c:dLbl>
            <c:dLbl>
              <c:idx val="3"/>
              <c:delete val="1"/>
              <c:extLst>
                <c:ext xmlns:c15="http://schemas.microsoft.com/office/drawing/2012/chart" uri="{CE6537A1-D6FC-4f65-9D91-7224C49458BB}"/>
                <c:ext xmlns:c16="http://schemas.microsoft.com/office/drawing/2014/chart" uri="{C3380CC4-5D6E-409C-BE32-E72D297353CC}">
                  <c16:uniqueId val="{00000004-2FF9-43BE-836B-3FD83BA4F2C8}"/>
                </c:ext>
              </c:extLst>
            </c:dLbl>
            <c:dLbl>
              <c:idx val="4"/>
              <c:tx>
                <c:rich>
                  <a:bodyPr/>
                  <a:lstStyle/>
                  <a:p>
                    <a:fld id="{3CAC14C8-53C4-476C-93E4-9DBEBBF38A69}" type="SERIESNAME">
                      <a:rPr lang="en-US"/>
                      <a:pPr/>
                      <a:t>[SERIES NAME]</a:t>
                    </a:fld>
                    <a:endParaRPr lang="en-US" dirty="0"/>
                  </a:p>
                  <a:p>
                    <a:fld id="{0C206B28-8916-4F43-BD80-281D74E364CA}" type="VALUE">
                      <a:rPr lang="en-US"/>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2FF9-43BE-836B-3FD83BA4F2C8}"/>
                </c:ext>
              </c:extLst>
            </c:dLbl>
            <c:spPr>
              <a:noFill/>
              <a:ln>
                <a:noFill/>
              </a:ln>
              <a:effectLst/>
            </c:spPr>
            <c:txPr>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Barriers!$D$14:$D$18</c:f>
              <c:numCache>
                <c:formatCode>#,##0</c:formatCode>
                <c:ptCount val="5"/>
                <c:pt idx="0">
                  <c:v>680205</c:v>
                </c:pt>
                <c:pt idx="1">
                  <c:v>680205</c:v>
                </c:pt>
                <c:pt idx="2">
                  <c:v>680205</c:v>
                </c:pt>
                <c:pt idx="3">
                  <c:v>680205</c:v>
                </c:pt>
                <c:pt idx="4">
                  <c:v>680205</c:v>
                </c:pt>
              </c:numCache>
            </c:numRef>
          </c:val>
          <c:smooth val="0"/>
          <c:extLst>
            <c:ext xmlns:c16="http://schemas.microsoft.com/office/drawing/2014/chart" uri="{C3380CC4-5D6E-409C-BE32-E72D297353CC}">
              <c16:uniqueId val="{00000001-2FF9-43BE-836B-3FD83BA4F2C8}"/>
            </c:ext>
          </c:extLst>
        </c:ser>
        <c:ser>
          <c:idx val="2"/>
          <c:order val="2"/>
          <c:tx>
            <c:strRef>
              <c:f>Barriers!$E$13</c:f>
              <c:strCache>
                <c:ptCount val="1"/>
                <c:pt idx="0">
                  <c:v>Titles I and III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B-2FF9-43BE-836B-3FD83BA4F2C8}"/>
                </c:ext>
              </c:extLst>
            </c:dLbl>
            <c:dLbl>
              <c:idx val="1"/>
              <c:delete val="1"/>
              <c:extLst>
                <c:ext xmlns:c15="http://schemas.microsoft.com/office/drawing/2012/chart" uri="{CE6537A1-D6FC-4f65-9D91-7224C49458BB}"/>
                <c:ext xmlns:c16="http://schemas.microsoft.com/office/drawing/2014/chart" uri="{C3380CC4-5D6E-409C-BE32-E72D297353CC}">
                  <c16:uniqueId val="{0000000A-2FF9-43BE-836B-3FD83BA4F2C8}"/>
                </c:ext>
              </c:extLst>
            </c:dLbl>
            <c:dLbl>
              <c:idx val="2"/>
              <c:delete val="1"/>
              <c:extLst>
                <c:ext xmlns:c15="http://schemas.microsoft.com/office/drawing/2012/chart" uri="{CE6537A1-D6FC-4f65-9D91-7224C49458BB}"/>
                <c:ext xmlns:c16="http://schemas.microsoft.com/office/drawing/2014/chart" uri="{C3380CC4-5D6E-409C-BE32-E72D297353CC}">
                  <c16:uniqueId val="{00000009-2FF9-43BE-836B-3FD83BA4F2C8}"/>
                </c:ext>
              </c:extLst>
            </c:dLbl>
            <c:dLbl>
              <c:idx val="3"/>
              <c:delete val="1"/>
              <c:extLst>
                <c:ext xmlns:c15="http://schemas.microsoft.com/office/drawing/2012/chart" uri="{CE6537A1-D6FC-4f65-9D91-7224C49458BB}"/>
                <c:ext xmlns:c16="http://schemas.microsoft.com/office/drawing/2014/chart" uri="{C3380CC4-5D6E-409C-BE32-E72D297353CC}">
                  <c16:uniqueId val="{00000008-2FF9-43BE-836B-3FD83BA4F2C8}"/>
                </c:ext>
              </c:extLst>
            </c:dLbl>
            <c:dLbl>
              <c:idx val="4"/>
              <c:tx>
                <c:rich>
                  <a:bodyPr/>
                  <a:lstStyle/>
                  <a:p>
                    <a:fld id="{49514AB8-1F0C-4F14-8723-F68F41CA56A8}" type="SERIESNAME">
                      <a:rPr lang="en-US" smtClean="0"/>
                      <a:pPr/>
                      <a:t>[SERIES NAME]</a:t>
                    </a:fld>
                    <a:endParaRPr lang="en-US" dirty="0"/>
                  </a:p>
                  <a:p>
                    <a:fld id="{81DAC495-1506-4687-AF59-CA26FF83ED27}"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2FF9-43BE-836B-3FD83BA4F2C8}"/>
                </c:ext>
              </c:extLst>
            </c:dLbl>
            <c:spPr>
              <a:noFill/>
              <a:ln>
                <a:noFill/>
              </a:ln>
              <a:effectLst/>
            </c:spPr>
            <c:txPr>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Barriers!$E$14:$E$18</c:f>
              <c:numCache>
                <c:formatCode>#,##0</c:formatCode>
                <c:ptCount val="5"/>
                <c:pt idx="0">
                  <c:v>1589631</c:v>
                </c:pt>
                <c:pt idx="1">
                  <c:v>1589631</c:v>
                </c:pt>
                <c:pt idx="2">
                  <c:v>1589631</c:v>
                </c:pt>
                <c:pt idx="3">
                  <c:v>1589631</c:v>
                </c:pt>
                <c:pt idx="4">
                  <c:v>1589631</c:v>
                </c:pt>
              </c:numCache>
            </c:numRef>
          </c:val>
          <c:smooth val="0"/>
          <c:extLst>
            <c:ext xmlns:c16="http://schemas.microsoft.com/office/drawing/2014/chart" uri="{C3380CC4-5D6E-409C-BE32-E72D297353CC}">
              <c16:uniqueId val="{00000002-2FF9-43BE-836B-3FD83BA4F2C8}"/>
            </c:ext>
          </c:extLst>
        </c:ser>
        <c:dLbls>
          <c:showLegendKey val="0"/>
          <c:showVal val="0"/>
          <c:showCatName val="0"/>
          <c:showSerName val="0"/>
          <c:showPercent val="0"/>
          <c:showBubbleSize val="0"/>
        </c:dLbls>
        <c:marker val="1"/>
        <c:smooth val="0"/>
        <c:axId val="478129880"/>
        <c:axId val="478129224"/>
      </c:lineChart>
      <c:catAx>
        <c:axId val="543594664"/>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43595320"/>
        <c:crosses val="autoZero"/>
        <c:auto val="1"/>
        <c:lblAlgn val="ctr"/>
        <c:lblOffset val="100"/>
        <c:noMultiLvlLbl val="0"/>
      </c:catAx>
      <c:valAx>
        <c:axId val="543595320"/>
        <c:scaling>
          <c:orientation val="minMax"/>
        </c:scaling>
        <c:delete val="0"/>
        <c:axPos val="l"/>
        <c:numFmt formatCode="#,##0" sourceLinked="1"/>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43594664"/>
        <c:crosses val="autoZero"/>
        <c:crossBetween val="between"/>
      </c:valAx>
      <c:valAx>
        <c:axId val="478129224"/>
        <c:scaling>
          <c:orientation val="minMax"/>
        </c:scaling>
        <c:delete val="1"/>
        <c:axPos val="r"/>
        <c:numFmt formatCode="#,##0" sourceLinked="1"/>
        <c:majorTickMark val="out"/>
        <c:minorTickMark val="none"/>
        <c:tickLblPos val="nextTo"/>
        <c:crossAx val="478129880"/>
        <c:crosses val="max"/>
        <c:crossBetween val="between"/>
      </c:valAx>
      <c:catAx>
        <c:axId val="478129880"/>
        <c:scaling>
          <c:orientation val="minMax"/>
        </c:scaling>
        <c:delete val="1"/>
        <c:axPos val="b"/>
        <c:majorTickMark val="out"/>
        <c:minorTickMark val="none"/>
        <c:tickLblPos val="nextTo"/>
        <c:crossAx val="4781292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100">
          <a:solidFill>
            <a:schemeClr val="tx1"/>
          </a:solidFill>
          <a:latin typeface="Gotham"/>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Barriers!$C$24</c:f>
              <c:strCache>
                <c:ptCount val="1"/>
                <c:pt idx="0">
                  <c:v>Percent of Participants With a Barrier to Employment</c:v>
                </c:pt>
              </c:strCache>
            </c:strRef>
          </c:tx>
          <c:spPr>
            <a:solidFill>
              <a:srgbClr val="5A5A66"/>
            </a:solidFill>
            <a:ln>
              <a:noFill/>
            </a:ln>
            <a:effectLst/>
          </c:spPr>
          <c:invertIfNegative val="0"/>
          <c:dPt>
            <c:idx val="0"/>
            <c:invertIfNegative val="0"/>
            <c:bubble3D val="0"/>
            <c:spPr>
              <a:solidFill>
                <a:srgbClr val="153266"/>
              </a:solidFill>
              <a:ln>
                <a:noFill/>
              </a:ln>
              <a:effectLst/>
            </c:spPr>
            <c:extLst>
              <c:ext xmlns:c16="http://schemas.microsoft.com/office/drawing/2014/chart" uri="{C3380CC4-5D6E-409C-BE32-E72D297353CC}">
                <c16:uniqueId val="{00000000-38DA-408C-AD1B-99BA6445065A}"/>
              </c:ext>
            </c:extLst>
          </c:dPt>
          <c:dPt>
            <c:idx val="1"/>
            <c:invertIfNegative val="0"/>
            <c:bubble3D val="0"/>
            <c:spPr>
              <a:solidFill>
                <a:srgbClr val="1C4489"/>
              </a:solidFill>
              <a:ln>
                <a:noFill/>
              </a:ln>
              <a:effectLst/>
            </c:spPr>
            <c:extLst>
              <c:ext xmlns:c16="http://schemas.microsoft.com/office/drawing/2014/chart" uri="{C3380CC4-5D6E-409C-BE32-E72D297353CC}">
                <c16:uniqueId val="{00000001-38DA-408C-AD1B-99BA6445065A}"/>
              </c:ext>
            </c:extLst>
          </c:dPt>
          <c:dPt>
            <c:idx val="2"/>
            <c:invertIfNegative val="0"/>
            <c:bubble3D val="0"/>
            <c:spPr>
              <a:solidFill>
                <a:srgbClr val="0074BF"/>
              </a:solidFill>
              <a:ln>
                <a:noFill/>
              </a:ln>
              <a:effectLst/>
            </c:spPr>
            <c:extLst>
              <c:ext xmlns:c16="http://schemas.microsoft.com/office/drawing/2014/chart" uri="{C3380CC4-5D6E-409C-BE32-E72D297353CC}">
                <c16:uniqueId val="{00000002-38DA-408C-AD1B-99BA6445065A}"/>
              </c:ext>
            </c:extLst>
          </c:dPt>
          <c:dPt>
            <c:idx val="3"/>
            <c:invertIfNegative val="0"/>
            <c:bubble3D val="0"/>
            <c:spPr>
              <a:solidFill>
                <a:srgbClr val="FFFFCC"/>
              </a:solidFill>
              <a:ln>
                <a:solidFill>
                  <a:srgbClr val="153266"/>
                </a:solidFill>
              </a:ln>
              <a:effectLst/>
            </c:spPr>
            <c:extLst>
              <c:ext xmlns:c16="http://schemas.microsoft.com/office/drawing/2014/chart" uri="{C3380CC4-5D6E-409C-BE32-E72D297353CC}">
                <c16:uniqueId val="{0000000D-BA0F-4933-A40B-84F779307E2C}"/>
              </c:ext>
            </c:extLst>
          </c:dPt>
          <c:dLbls>
            <c:dLbl>
              <c:idx val="3"/>
              <c:layout>
                <c:manualLayout>
                  <c:x val="-1.2154018527942714E-16"/>
                  <c:y val="1.23456790123455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0F-4933-A40B-84F779307E2C}"/>
                </c:ext>
              </c:extLst>
            </c:dLbl>
            <c:numFmt formatCode="0%" sourceLinked="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Barriers!$B$25:$B$28</c:f>
              <c:strCache>
                <c:ptCount val="4"/>
                <c:pt idx="0">
                  <c:v>Adult</c:v>
                </c:pt>
                <c:pt idx="1">
                  <c:v>Dislocated Worker</c:v>
                </c:pt>
                <c:pt idx="2">
                  <c:v>Youth</c:v>
                </c:pt>
                <c:pt idx="3">
                  <c:v>Wagner-Peyser</c:v>
                </c:pt>
              </c:strCache>
            </c:strRef>
          </c:cat>
          <c:val>
            <c:numRef>
              <c:f>Barriers!$C$25:$C$28</c:f>
              <c:numCache>
                <c:formatCode>0.0%</c:formatCode>
                <c:ptCount val="4"/>
                <c:pt idx="0">
                  <c:v>0.59161979277344101</c:v>
                </c:pt>
                <c:pt idx="1">
                  <c:v>0.41841478191060072</c:v>
                </c:pt>
                <c:pt idx="2">
                  <c:v>0.93060232201061333</c:v>
                </c:pt>
                <c:pt idx="3">
                  <c:v>0.29998589079754401</c:v>
                </c:pt>
              </c:numCache>
            </c:numRef>
          </c:val>
          <c:extLst>
            <c:ext xmlns:c16="http://schemas.microsoft.com/office/drawing/2014/chart" uri="{C3380CC4-5D6E-409C-BE32-E72D297353CC}">
              <c16:uniqueId val="{00000000-BA0F-4933-A40B-84F779307E2C}"/>
            </c:ext>
          </c:extLst>
        </c:ser>
        <c:dLbls>
          <c:showLegendKey val="0"/>
          <c:showVal val="0"/>
          <c:showCatName val="0"/>
          <c:showSerName val="0"/>
          <c:showPercent val="0"/>
          <c:showBubbleSize val="0"/>
        </c:dLbls>
        <c:gapWidth val="50"/>
        <c:axId val="479397872"/>
        <c:axId val="479398528"/>
      </c:barChart>
      <c:lineChart>
        <c:grouping val="standard"/>
        <c:varyColors val="0"/>
        <c:ser>
          <c:idx val="1"/>
          <c:order val="1"/>
          <c:tx>
            <c:strRef>
              <c:f>Barriers!$D$24</c:f>
              <c:strCache>
                <c:ptCount val="1"/>
                <c:pt idx="0">
                  <c:v>Title 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BA0F-4933-A40B-84F779307E2C}"/>
                </c:ext>
              </c:extLst>
            </c:dLbl>
            <c:dLbl>
              <c:idx val="1"/>
              <c:delete val="1"/>
              <c:extLst>
                <c:ext xmlns:c15="http://schemas.microsoft.com/office/drawing/2012/chart" uri="{CE6537A1-D6FC-4f65-9D91-7224C49458BB}"/>
                <c:ext xmlns:c16="http://schemas.microsoft.com/office/drawing/2014/chart" uri="{C3380CC4-5D6E-409C-BE32-E72D297353CC}">
                  <c16:uniqueId val="{00000005-BA0F-4933-A40B-84F779307E2C}"/>
                </c:ext>
              </c:extLst>
            </c:dLbl>
            <c:dLbl>
              <c:idx val="2"/>
              <c:delete val="1"/>
              <c:extLst>
                <c:ext xmlns:c15="http://schemas.microsoft.com/office/drawing/2012/chart" uri="{CE6537A1-D6FC-4f65-9D91-7224C49458BB}"/>
                <c:ext xmlns:c16="http://schemas.microsoft.com/office/drawing/2014/chart" uri="{C3380CC4-5D6E-409C-BE32-E72D297353CC}">
                  <c16:uniqueId val="{00000004-BA0F-4933-A40B-84F779307E2C}"/>
                </c:ext>
              </c:extLst>
            </c:dLbl>
            <c:dLbl>
              <c:idx val="3"/>
              <c:delete val="1"/>
              <c:extLst>
                <c:ext xmlns:c15="http://schemas.microsoft.com/office/drawing/2012/chart" uri="{CE6537A1-D6FC-4f65-9D91-7224C49458BB}"/>
                <c:ext xmlns:c16="http://schemas.microsoft.com/office/drawing/2014/chart" uri="{C3380CC4-5D6E-409C-BE32-E72D297353CC}">
                  <c16:uniqueId val="{00000003-BA0F-4933-A40B-84F779307E2C}"/>
                </c:ext>
              </c:extLst>
            </c:dLbl>
            <c:dLbl>
              <c:idx val="4"/>
              <c:tx>
                <c:rich>
                  <a:bodyPr/>
                  <a:lstStyle/>
                  <a:p>
                    <a:fld id="{91A018FC-3F80-45E7-A75C-45DC270A4012}" type="SERIESNAME">
                      <a:rPr lang="en-US"/>
                      <a:pPr/>
                      <a:t>[SERIES NAME]</a:t>
                    </a:fld>
                    <a:r>
                      <a:rPr lang="en-US" baseline="0" dirty="0"/>
                      <a:t>,</a:t>
                    </a:r>
                  </a:p>
                  <a:p>
                    <a:fld id="{1C865B9D-59A9-4AB6-A77B-CE22BD20A475}" type="VALUE">
                      <a:rPr lang="en-US" baseline="0" smtClean="0"/>
                      <a:pPr/>
                      <a:t>[VALUE]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A0F-4933-A40B-84F779307E2C}"/>
                </c:ext>
              </c:extLst>
            </c:dLbl>
            <c:numFmt formatCode="0%" sourceLinked="0"/>
            <c:spPr>
              <a:noFill/>
              <a:ln>
                <a:noFill/>
              </a:ln>
              <a:effectLst/>
            </c:spPr>
            <c:txPr>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Barriers!$D$25:$D$29</c:f>
              <c:numCache>
                <c:formatCode>0.0%</c:formatCode>
                <c:ptCount val="5"/>
                <c:pt idx="0">
                  <c:v>0.57481983139192927</c:v>
                </c:pt>
                <c:pt idx="1">
                  <c:v>0.57481983139192927</c:v>
                </c:pt>
                <c:pt idx="2">
                  <c:v>0.57481983139192927</c:v>
                </c:pt>
                <c:pt idx="3">
                  <c:v>0.57481983139192927</c:v>
                </c:pt>
                <c:pt idx="4">
                  <c:v>0.57481983139192927</c:v>
                </c:pt>
              </c:numCache>
            </c:numRef>
          </c:val>
          <c:smooth val="0"/>
          <c:extLst>
            <c:ext xmlns:c16="http://schemas.microsoft.com/office/drawing/2014/chart" uri="{C3380CC4-5D6E-409C-BE32-E72D297353CC}">
              <c16:uniqueId val="{00000001-BA0F-4933-A40B-84F779307E2C}"/>
            </c:ext>
          </c:extLst>
        </c:ser>
        <c:ser>
          <c:idx val="2"/>
          <c:order val="2"/>
          <c:tx>
            <c:strRef>
              <c:f>Barriers!$E$24</c:f>
              <c:strCache>
                <c:ptCount val="1"/>
                <c:pt idx="0">
                  <c:v>Titles I and III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B-BA0F-4933-A40B-84F779307E2C}"/>
                </c:ext>
              </c:extLst>
            </c:dLbl>
            <c:dLbl>
              <c:idx val="1"/>
              <c:delete val="1"/>
              <c:extLst>
                <c:ext xmlns:c15="http://schemas.microsoft.com/office/drawing/2012/chart" uri="{CE6537A1-D6FC-4f65-9D91-7224C49458BB}"/>
                <c:ext xmlns:c16="http://schemas.microsoft.com/office/drawing/2014/chart" uri="{C3380CC4-5D6E-409C-BE32-E72D297353CC}">
                  <c16:uniqueId val="{0000000A-BA0F-4933-A40B-84F779307E2C}"/>
                </c:ext>
              </c:extLst>
            </c:dLbl>
            <c:dLbl>
              <c:idx val="2"/>
              <c:delete val="1"/>
              <c:extLst>
                <c:ext xmlns:c15="http://schemas.microsoft.com/office/drawing/2012/chart" uri="{CE6537A1-D6FC-4f65-9D91-7224C49458BB}"/>
                <c:ext xmlns:c16="http://schemas.microsoft.com/office/drawing/2014/chart" uri="{C3380CC4-5D6E-409C-BE32-E72D297353CC}">
                  <c16:uniqueId val="{00000009-BA0F-4933-A40B-84F779307E2C}"/>
                </c:ext>
              </c:extLst>
            </c:dLbl>
            <c:dLbl>
              <c:idx val="3"/>
              <c:delete val="1"/>
              <c:extLst>
                <c:ext xmlns:c15="http://schemas.microsoft.com/office/drawing/2012/chart" uri="{CE6537A1-D6FC-4f65-9D91-7224C49458BB}"/>
                <c:ext xmlns:c16="http://schemas.microsoft.com/office/drawing/2014/chart" uri="{C3380CC4-5D6E-409C-BE32-E72D297353CC}">
                  <c16:uniqueId val="{00000008-BA0F-4933-A40B-84F779307E2C}"/>
                </c:ext>
              </c:extLst>
            </c:dLbl>
            <c:dLbl>
              <c:idx val="4"/>
              <c:tx>
                <c:rich>
                  <a:bodyPr/>
                  <a:lstStyle/>
                  <a:p>
                    <a:fld id="{8D98DE38-C5F9-4D07-BF3F-0F961189BBE3}" type="SERIESNAME">
                      <a:rPr lang="en-US"/>
                      <a:pPr/>
                      <a:t>[SERIES NAME]</a:t>
                    </a:fld>
                    <a:r>
                      <a:rPr lang="en-US" dirty="0"/>
                      <a:t>,</a:t>
                    </a:r>
                  </a:p>
                  <a:p>
                    <a:fld id="{7E90B128-F8CA-4395-A526-A9DECEC543DD}" type="VALUE">
                      <a:rPr lang="en-US"/>
                      <a:pPr/>
                      <a:t>[VALUE]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BA0F-4933-A40B-84F779307E2C}"/>
                </c:ext>
              </c:extLst>
            </c:dLbl>
            <c:numFmt formatCode="0%" sourceLinked="0"/>
            <c:spPr>
              <a:noFill/>
              <a:ln>
                <a:noFill/>
              </a:ln>
              <a:effectLst/>
            </c:spPr>
            <c:txPr>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Barriers!$E$25:$E$29</c:f>
              <c:numCache>
                <c:formatCode>0.0%</c:formatCode>
                <c:ptCount val="5"/>
                <c:pt idx="0">
                  <c:v>0.33736160188457009</c:v>
                </c:pt>
                <c:pt idx="1">
                  <c:v>0.33736160188457009</c:v>
                </c:pt>
                <c:pt idx="2">
                  <c:v>0.33736160188457009</c:v>
                </c:pt>
                <c:pt idx="3">
                  <c:v>0.33736160188457009</c:v>
                </c:pt>
                <c:pt idx="4">
                  <c:v>0.33736160188457009</c:v>
                </c:pt>
              </c:numCache>
            </c:numRef>
          </c:val>
          <c:smooth val="0"/>
          <c:extLst>
            <c:ext xmlns:c16="http://schemas.microsoft.com/office/drawing/2014/chart" uri="{C3380CC4-5D6E-409C-BE32-E72D297353CC}">
              <c16:uniqueId val="{00000002-BA0F-4933-A40B-84F779307E2C}"/>
            </c:ext>
          </c:extLst>
        </c:ser>
        <c:dLbls>
          <c:showLegendKey val="0"/>
          <c:showVal val="0"/>
          <c:showCatName val="0"/>
          <c:showSerName val="0"/>
          <c:showPercent val="0"/>
          <c:showBubbleSize val="0"/>
        </c:dLbls>
        <c:marker val="1"/>
        <c:smooth val="0"/>
        <c:axId val="545788040"/>
        <c:axId val="545785744"/>
      </c:lineChart>
      <c:catAx>
        <c:axId val="479397872"/>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479398528"/>
        <c:crosses val="autoZero"/>
        <c:auto val="1"/>
        <c:lblAlgn val="ctr"/>
        <c:lblOffset val="100"/>
        <c:noMultiLvlLbl val="0"/>
      </c:catAx>
      <c:valAx>
        <c:axId val="479398528"/>
        <c:scaling>
          <c:orientation val="minMax"/>
        </c:scaling>
        <c:delete val="0"/>
        <c:axPos val="l"/>
        <c:numFmt formatCode="0%" sourceLinked="0"/>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479397872"/>
        <c:crosses val="autoZero"/>
        <c:crossBetween val="between"/>
      </c:valAx>
      <c:valAx>
        <c:axId val="545785744"/>
        <c:scaling>
          <c:orientation val="minMax"/>
        </c:scaling>
        <c:delete val="1"/>
        <c:axPos val="r"/>
        <c:numFmt formatCode="0.0%" sourceLinked="1"/>
        <c:majorTickMark val="out"/>
        <c:minorTickMark val="none"/>
        <c:tickLblPos val="nextTo"/>
        <c:crossAx val="545788040"/>
        <c:crosses val="max"/>
        <c:crossBetween val="between"/>
      </c:valAx>
      <c:catAx>
        <c:axId val="545788040"/>
        <c:scaling>
          <c:orientation val="minMax"/>
        </c:scaling>
        <c:delete val="1"/>
        <c:axPos val="b"/>
        <c:majorTickMark val="out"/>
        <c:minorTickMark val="none"/>
        <c:tickLblPos val="nextTo"/>
        <c:crossAx val="54578574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100">
          <a:solidFill>
            <a:schemeClr val="tx1"/>
          </a:solidFill>
          <a:latin typeface="Gotham"/>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accent2"/>
                </a:solidFill>
                <a:latin typeface="Gotham"/>
                <a:ea typeface="+mn-ea"/>
                <a:cs typeface="+mn-cs"/>
              </a:defRPr>
            </a:pPr>
            <a:r>
              <a:rPr lang="en-US" b="1" dirty="0">
                <a:solidFill>
                  <a:schemeClr val="accent2"/>
                </a:solidFill>
              </a:rPr>
              <a:t>Basic Career Services</a:t>
            </a:r>
          </a:p>
        </c:rich>
      </c:tx>
      <c:layout>
        <c:manualLayout>
          <c:xMode val="edge"/>
          <c:yMode val="edge"/>
          <c:x val="2.3270785864655859E-2"/>
          <c:y val="7.9965004374453197E-3"/>
        </c:manualLayout>
      </c:layout>
      <c:overlay val="0"/>
      <c:spPr>
        <a:noFill/>
        <a:ln>
          <a:noFill/>
        </a:ln>
        <a:effectLst/>
      </c:spPr>
      <c:txPr>
        <a:bodyPr rot="0" spcFirstLastPara="1" vertOverflow="ellipsis" vert="horz" wrap="square" anchor="ctr" anchorCtr="1"/>
        <a:lstStyle/>
        <a:p>
          <a:pPr>
            <a:defRPr sz="1260" b="1" i="0" u="none" strike="noStrike" kern="1200" spc="0" baseline="0">
              <a:solidFill>
                <a:schemeClr val="accent2"/>
              </a:solidFill>
              <a:latin typeface="Gotham"/>
              <a:ea typeface="+mn-ea"/>
              <a:cs typeface="+mn-cs"/>
            </a:defRPr>
          </a:pPr>
          <a:endParaRPr lang="en-US"/>
        </a:p>
      </c:txPr>
    </c:title>
    <c:autoTitleDeleted val="0"/>
    <c:plotArea>
      <c:layout>
        <c:manualLayout>
          <c:layoutTarget val="inner"/>
          <c:xMode val="edge"/>
          <c:yMode val="edge"/>
          <c:x val="7.0118358338532569E-2"/>
          <c:y val="0.12413823272090989"/>
          <c:w val="0.76940125117849567"/>
          <c:h val="0.78301837270341212"/>
        </c:manualLayout>
      </c:layout>
      <c:barChart>
        <c:barDir val="col"/>
        <c:grouping val="clustered"/>
        <c:varyColors val="0"/>
        <c:ser>
          <c:idx val="0"/>
          <c:order val="0"/>
          <c:tx>
            <c:strRef>
              <c:f>'Service Type Progs'!$C$16</c:f>
              <c:strCache>
                <c:ptCount val="1"/>
                <c:pt idx="0">
                  <c:v>Basic Career Services - (U.S.)</c:v>
                </c:pt>
              </c:strCache>
            </c:strRef>
          </c:tx>
          <c:spPr>
            <a:solidFill>
              <a:srgbClr val="5A5A66"/>
            </a:solidFill>
            <a:ln>
              <a:noFill/>
            </a:ln>
            <a:effectLst/>
          </c:spPr>
          <c:invertIfNegative val="0"/>
          <c:dPt>
            <c:idx val="0"/>
            <c:invertIfNegative val="0"/>
            <c:bubble3D val="0"/>
            <c:spPr>
              <a:solidFill>
                <a:srgbClr val="153266"/>
              </a:solidFill>
              <a:ln>
                <a:noFill/>
              </a:ln>
              <a:effectLst/>
            </c:spPr>
            <c:extLst>
              <c:ext xmlns:c16="http://schemas.microsoft.com/office/drawing/2014/chart" uri="{C3380CC4-5D6E-409C-BE32-E72D297353CC}">
                <c16:uniqueId val="{00000000-A7C2-4870-8561-22D3588FF515}"/>
              </c:ext>
            </c:extLst>
          </c:dPt>
          <c:dPt>
            <c:idx val="1"/>
            <c:invertIfNegative val="0"/>
            <c:bubble3D val="0"/>
            <c:spPr>
              <a:solidFill>
                <a:srgbClr val="1C4489"/>
              </a:solidFill>
              <a:ln>
                <a:noFill/>
              </a:ln>
              <a:effectLst/>
            </c:spPr>
            <c:extLst>
              <c:ext xmlns:c16="http://schemas.microsoft.com/office/drawing/2014/chart" uri="{C3380CC4-5D6E-409C-BE32-E72D297353CC}">
                <c16:uniqueId val="{00000003-70ED-42EC-8FAE-0FDDBD8E3B3D}"/>
              </c:ext>
            </c:extLst>
          </c:dPt>
          <c:dPt>
            <c:idx val="3"/>
            <c:invertIfNegative val="0"/>
            <c:bubble3D val="0"/>
            <c:spPr>
              <a:solidFill>
                <a:srgbClr val="FFFFCC"/>
              </a:solidFill>
              <a:ln w="12700">
                <a:solidFill>
                  <a:srgbClr val="153266"/>
                </a:solidFill>
              </a:ln>
              <a:effectLst/>
            </c:spPr>
            <c:extLst>
              <c:ext xmlns:c16="http://schemas.microsoft.com/office/drawing/2014/chart" uri="{C3380CC4-5D6E-409C-BE32-E72D297353CC}">
                <c16:uniqueId val="{00000005-70ED-42EC-8FAE-0FDDBD8E3B3D}"/>
              </c:ext>
            </c:extLst>
          </c:dPt>
          <c:dLbls>
            <c:dLbl>
              <c:idx val="1"/>
              <c:layout>
                <c:manualLayout>
                  <c:x val="0"/>
                  <c:y val="2.52524013395978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ED-42EC-8FAE-0FDDBD8E3B3D}"/>
                </c:ext>
              </c:extLst>
            </c:dLbl>
            <c:dLbl>
              <c:idx val="2"/>
              <c:layout>
                <c:manualLayout>
                  <c:x val="-5.7638523720619078E-17"/>
                  <c:y val="1.01010101010101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0ED-42EC-8FAE-0FDDBD8E3B3D}"/>
                </c:ext>
              </c:extLst>
            </c:dLbl>
            <c:dLbl>
              <c:idx val="3"/>
              <c:layout>
                <c:manualLayout>
                  <c:x val="3.1439557944961958E-3"/>
                  <c:y val="-2.02020202020202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0ED-42EC-8FAE-0FDDBD8E3B3D}"/>
                </c:ext>
              </c:extLst>
            </c:dLbl>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'Service Type Progs'!$B$17:$B$20</c:f>
              <c:strCache>
                <c:ptCount val="4"/>
                <c:pt idx="0">
                  <c:v>Adult</c:v>
                </c:pt>
                <c:pt idx="1">
                  <c:v>Dislocated Worker</c:v>
                </c:pt>
                <c:pt idx="2">
                  <c:v>Youth</c:v>
                </c:pt>
                <c:pt idx="3">
                  <c:v>Wagner-Peyser</c:v>
                </c:pt>
              </c:strCache>
            </c:strRef>
          </c:cat>
          <c:val>
            <c:numRef>
              <c:f>'Service Type Progs'!$C$17:$C$20</c:f>
              <c:numCache>
                <c:formatCode>#,##0</c:formatCode>
                <c:ptCount val="4"/>
                <c:pt idx="0">
                  <c:v>350107</c:v>
                </c:pt>
                <c:pt idx="1">
                  <c:v>169925</c:v>
                </c:pt>
                <c:pt idx="2">
                  <c:v>6413</c:v>
                </c:pt>
                <c:pt idx="3">
                  <c:v>2467737</c:v>
                </c:pt>
              </c:numCache>
            </c:numRef>
          </c:val>
          <c:extLst>
            <c:ext xmlns:c16="http://schemas.microsoft.com/office/drawing/2014/chart" uri="{C3380CC4-5D6E-409C-BE32-E72D297353CC}">
              <c16:uniqueId val="{00000000-70ED-42EC-8FAE-0FDDBD8E3B3D}"/>
            </c:ext>
          </c:extLst>
        </c:ser>
        <c:dLbls>
          <c:showLegendKey val="0"/>
          <c:showVal val="0"/>
          <c:showCatName val="0"/>
          <c:showSerName val="0"/>
          <c:showPercent val="0"/>
          <c:showBubbleSize val="0"/>
        </c:dLbls>
        <c:gapWidth val="50"/>
        <c:axId val="624497656"/>
        <c:axId val="624492736"/>
      </c:barChart>
      <c:lineChart>
        <c:grouping val="standard"/>
        <c:varyColors val="0"/>
        <c:ser>
          <c:idx val="1"/>
          <c:order val="1"/>
          <c:tx>
            <c:strRef>
              <c:f>'Service Type Progs'!$D$16</c:f>
              <c:strCache>
                <c:ptCount val="1"/>
                <c:pt idx="0">
                  <c:v>Title I</c:v>
                </c:pt>
              </c:strCache>
            </c:strRef>
          </c:tx>
          <c:spPr>
            <a:ln w="28575" cap="rnd">
              <a:solidFill>
                <a:schemeClr val="accent2"/>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E-70ED-42EC-8FAE-0FDDBD8E3B3D}"/>
                </c:ext>
              </c:extLst>
            </c:dLbl>
            <c:dLbl>
              <c:idx val="1"/>
              <c:delete val="1"/>
              <c:extLst>
                <c:ext xmlns:c15="http://schemas.microsoft.com/office/drawing/2012/chart" uri="{CE6537A1-D6FC-4f65-9D91-7224C49458BB}"/>
                <c:ext xmlns:c16="http://schemas.microsoft.com/office/drawing/2014/chart" uri="{C3380CC4-5D6E-409C-BE32-E72D297353CC}">
                  <c16:uniqueId val="{0000000D-70ED-42EC-8FAE-0FDDBD8E3B3D}"/>
                </c:ext>
              </c:extLst>
            </c:dLbl>
            <c:dLbl>
              <c:idx val="2"/>
              <c:delete val="1"/>
              <c:extLst>
                <c:ext xmlns:c15="http://schemas.microsoft.com/office/drawing/2012/chart" uri="{CE6537A1-D6FC-4f65-9D91-7224C49458BB}"/>
                <c:ext xmlns:c16="http://schemas.microsoft.com/office/drawing/2014/chart" uri="{C3380CC4-5D6E-409C-BE32-E72D297353CC}">
                  <c16:uniqueId val="{0000000C-70ED-42EC-8FAE-0FDDBD8E3B3D}"/>
                </c:ext>
              </c:extLst>
            </c:dLbl>
            <c:dLbl>
              <c:idx val="3"/>
              <c:delete val="1"/>
              <c:extLst>
                <c:ext xmlns:c15="http://schemas.microsoft.com/office/drawing/2012/chart" uri="{CE6537A1-D6FC-4f65-9D91-7224C49458BB}"/>
                <c:ext xmlns:c16="http://schemas.microsoft.com/office/drawing/2014/chart" uri="{C3380CC4-5D6E-409C-BE32-E72D297353CC}">
                  <c16:uniqueId val="{0000000B-70ED-42EC-8FAE-0FDDBD8E3B3D}"/>
                </c:ext>
              </c:extLst>
            </c:dLbl>
            <c:dLbl>
              <c:idx val="4"/>
              <c:tx>
                <c:rich>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fld id="{E5DE98F5-A472-43A8-9325-6D97A49B052D}" type="SERIESNAME">
                      <a:rPr lang="en-US"/>
                      <a:pPr algn="l">
                        <a:defRPr/>
                      </a:pPr>
                      <a:t>[SERIES NAME]</a:t>
                    </a:fld>
                    <a:r>
                      <a:rPr lang="en-US" dirty="0"/>
                      <a:t>,</a:t>
                    </a:r>
                  </a:p>
                  <a:p>
                    <a:pPr algn="l">
                      <a:defRPr/>
                    </a:pPr>
                    <a:fld id="{1BFB9924-99BF-4F49-AADC-C2F2B2472810}" type="VALUE">
                      <a:rPr lang="en-US"/>
                      <a:pPr algn="l">
                        <a:defRPr/>
                      </a:pPr>
                      <a:t>[VALUE]</a:t>
                    </a:fld>
                    <a:endParaRPr lang="en-US"/>
                  </a:p>
                </c:rich>
              </c:tx>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70ED-42EC-8FAE-0FDDBD8E3B3D}"/>
                </c:ext>
              </c:extLst>
            </c:dLbl>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'Service Type Progs'!$D$17:$D$21</c:f>
              <c:numCache>
                <c:formatCode>#,##0</c:formatCode>
                <c:ptCount val="5"/>
                <c:pt idx="0">
                  <c:v>399137</c:v>
                </c:pt>
                <c:pt idx="1">
                  <c:v>399137</c:v>
                </c:pt>
                <c:pt idx="2">
                  <c:v>399137</c:v>
                </c:pt>
                <c:pt idx="3">
                  <c:v>399137</c:v>
                </c:pt>
                <c:pt idx="4">
                  <c:v>399137</c:v>
                </c:pt>
              </c:numCache>
            </c:numRef>
          </c:val>
          <c:smooth val="0"/>
          <c:extLst>
            <c:ext xmlns:c16="http://schemas.microsoft.com/office/drawing/2014/chart" uri="{C3380CC4-5D6E-409C-BE32-E72D297353CC}">
              <c16:uniqueId val="{00000001-70ED-42EC-8FAE-0FDDBD8E3B3D}"/>
            </c:ext>
          </c:extLst>
        </c:ser>
        <c:ser>
          <c:idx val="2"/>
          <c:order val="2"/>
          <c:tx>
            <c:strRef>
              <c:f>'Service Type Progs'!$E$16</c:f>
              <c:strCache>
                <c:ptCount val="1"/>
                <c:pt idx="0">
                  <c:v>Title I &amp; III</c:v>
                </c:pt>
              </c:strCache>
            </c:strRef>
          </c:tx>
          <c:spPr>
            <a:ln w="28575" cap="rnd">
              <a:solidFill>
                <a:schemeClr val="accent2"/>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6-70ED-42EC-8FAE-0FDDBD8E3B3D}"/>
                </c:ext>
              </c:extLst>
            </c:dLbl>
            <c:dLbl>
              <c:idx val="1"/>
              <c:delete val="1"/>
              <c:extLst>
                <c:ext xmlns:c15="http://schemas.microsoft.com/office/drawing/2012/chart" uri="{CE6537A1-D6FC-4f65-9D91-7224C49458BB}"/>
                <c:ext xmlns:c16="http://schemas.microsoft.com/office/drawing/2014/chart" uri="{C3380CC4-5D6E-409C-BE32-E72D297353CC}">
                  <c16:uniqueId val="{00000007-70ED-42EC-8FAE-0FDDBD8E3B3D}"/>
                </c:ext>
              </c:extLst>
            </c:dLbl>
            <c:dLbl>
              <c:idx val="2"/>
              <c:delete val="1"/>
              <c:extLst>
                <c:ext xmlns:c15="http://schemas.microsoft.com/office/drawing/2012/chart" uri="{CE6537A1-D6FC-4f65-9D91-7224C49458BB}"/>
                <c:ext xmlns:c16="http://schemas.microsoft.com/office/drawing/2014/chart" uri="{C3380CC4-5D6E-409C-BE32-E72D297353CC}">
                  <c16:uniqueId val="{00000008-70ED-42EC-8FAE-0FDDBD8E3B3D}"/>
                </c:ext>
              </c:extLst>
            </c:dLbl>
            <c:dLbl>
              <c:idx val="3"/>
              <c:delete val="1"/>
              <c:extLst>
                <c:ext xmlns:c15="http://schemas.microsoft.com/office/drawing/2012/chart" uri="{CE6537A1-D6FC-4f65-9D91-7224C49458BB}"/>
                <c:ext xmlns:c16="http://schemas.microsoft.com/office/drawing/2014/chart" uri="{C3380CC4-5D6E-409C-BE32-E72D297353CC}">
                  <c16:uniqueId val="{00000009-70ED-42EC-8FAE-0FDDBD8E3B3D}"/>
                </c:ext>
              </c:extLst>
            </c:dLbl>
            <c:dLbl>
              <c:idx val="4"/>
              <c:tx>
                <c:rich>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fld id="{4B21C20A-21A2-4657-96D2-1E4C03C138CE}" type="SERIESNAME">
                      <a:rPr lang="en-US"/>
                      <a:pPr algn="l">
                        <a:defRPr/>
                      </a:pPr>
                      <a:t>[SERIES NAME]</a:t>
                    </a:fld>
                    <a:r>
                      <a:rPr lang="en-US" dirty="0"/>
                      <a:t>,</a:t>
                    </a:r>
                  </a:p>
                  <a:p>
                    <a:pPr algn="l">
                      <a:defRPr/>
                    </a:pPr>
                    <a:fld id="{55974E38-2D42-45FE-B5D7-59EBA1241552}" type="VALUE">
                      <a:rPr lang="en-US"/>
                      <a:pPr algn="l">
                        <a:defRPr/>
                      </a:pPr>
                      <a:t>[VALUE]</a:t>
                    </a:fld>
                    <a:endParaRPr lang="en-US"/>
                  </a:p>
                </c:rich>
              </c:tx>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70ED-42EC-8FAE-0FDDBD8E3B3D}"/>
                </c:ext>
              </c:extLst>
            </c:dLbl>
            <c:spPr>
              <a:noFill/>
              <a:ln>
                <a:noFill/>
              </a:ln>
              <a:effectLst/>
            </c:spPr>
            <c:txPr>
              <a:bodyPr rot="0" spcFirstLastPara="1" vertOverflow="ellipsis" vert="horz" wrap="square" anchor="ctr" anchorCtr="1"/>
              <a:lstStyle/>
              <a:p>
                <a:pPr algn="r">
                  <a:defRPr sz="105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'Service Type Progs'!$E$17:$E$21</c:f>
              <c:numCache>
                <c:formatCode>#,##0</c:formatCode>
                <c:ptCount val="5"/>
                <c:pt idx="0">
                  <c:v>2582613</c:v>
                </c:pt>
                <c:pt idx="1">
                  <c:v>2582613</c:v>
                </c:pt>
                <c:pt idx="2">
                  <c:v>2582613</c:v>
                </c:pt>
                <c:pt idx="3">
                  <c:v>2582613</c:v>
                </c:pt>
                <c:pt idx="4">
                  <c:v>2582613</c:v>
                </c:pt>
              </c:numCache>
            </c:numRef>
          </c:val>
          <c:smooth val="0"/>
          <c:extLst>
            <c:ext xmlns:c16="http://schemas.microsoft.com/office/drawing/2014/chart" uri="{C3380CC4-5D6E-409C-BE32-E72D297353CC}">
              <c16:uniqueId val="{00000002-70ED-42EC-8FAE-0FDDBD8E3B3D}"/>
            </c:ext>
          </c:extLst>
        </c:ser>
        <c:dLbls>
          <c:showLegendKey val="0"/>
          <c:showVal val="0"/>
          <c:showCatName val="0"/>
          <c:showSerName val="0"/>
          <c:showPercent val="0"/>
          <c:showBubbleSize val="0"/>
        </c:dLbls>
        <c:marker val="1"/>
        <c:smooth val="0"/>
        <c:axId val="557523728"/>
        <c:axId val="555582552"/>
      </c:lineChart>
      <c:catAx>
        <c:axId val="624497656"/>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crossAx val="624492736"/>
        <c:crosses val="autoZero"/>
        <c:auto val="1"/>
        <c:lblAlgn val="ctr"/>
        <c:lblOffset val="100"/>
        <c:noMultiLvlLbl val="0"/>
      </c:catAx>
      <c:valAx>
        <c:axId val="624492736"/>
        <c:scaling>
          <c:orientation val="minMax"/>
        </c:scaling>
        <c:delete val="0"/>
        <c:axPos val="l"/>
        <c:numFmt formatCode="#,##0" sourceLinked="1"/>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crossAx val="624497656"/>
        <c:crosses val="autoZero"/>
        <c:crossBetween val="between"/>
      </c:valAx>
      <c:valAx>
        <c:axId val="555582552"/>
        <c:scaling>
          <c:orientation val="minMax"/>
        </c:scaling>
        <c:delete val="1"/>
        <c:axPos val="r"/>
        <c:numFmt formatCode="#,##0" sourceLinked="1"/>
        <c:majorTickMark val="out"/>
        <c:minorTickMark val="none"/>
        <c:tickLblPos val="nextTo"/>
        <c:crossAx val="557523728"/>
        <c:crosses val="max"/>
        <c:crossBetween val="between"/>
      </c:valAx>
      <c:catAx>
        <c:axId val="557523728"/>
        <c:scaling>
          <c:orientation val="minMax"/>
        </c:scaling>
        <c:delete val="1"/>
        <c:axPos val="b"/>
        <c:majorTickMark val="out"/>
        <c:minorTickMark val="none"/>
        <c:tickLblPos val="nextTo"/>
        <c:crossAx val="55558255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050">
          <a:solidFill>
            <a:schemeClr val="tx1"/>
          </a:solidFill>
          <a:latin typeface="Gotham"/>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60" b="1" i="0" u="none" strike="noStrike" kern="1200" spc="0" baseline="0">
                <a:solidFill>
                  <a:schemeClr val="accent2"/>
                </a:solidFill>
                <a:latin typeface="Gotham"/>
                <a:ea typeface="+mn-ea"/>
                <a:cs typeface="+mn-cs"/>
              </a:defRPr>
            </a:pPr>
            <a:r>
              <a:rPr lang="en-US" b="1" dirty="0">
                <a:solidFill>
                  <a:schemeClr val="accent2"/>
                </a:solidFill>
              </a:rPr>
              <a:t>Individualized Career Services</a:t>
            </a:r>
          </a:p>
        </c:rich>
      </c:tx>
      <c:layout>
        <c:manualLayout>
          <c:xMode val="edge"/>
          <c:yMode val="edge"/>
          <c:x val="3.1947926111560297E-2"/>
          <c:y val="0"/>
        </c:manualLayout>
      </c:layout>
      <c:overlay val="0"/>
      <c:spPr>
        <a:noFill/>
        <a:ln>
          <a:noFill/>
        </a:ln>
        <a:effectLst/>
      </c:spPr>
      <c:txPr>
        <a:bodyPr rot="0" spcFirstLastPara="1" vertOverflow="ellipsis" vert="horz" wrap="square" anchor="ctr" anchorCtr="1"/>
        <a:lstStyle/>
        <a:p>
          <a:pPr>
            <a:defRPr sz="1260" b="1" i="0" u="none" strike="noStrike" kern="1200" spc="0" baseline="0">
              <a:solidFill>
                <a:schemeClr val="accent2"/>
              </a:solidFill>
              <a:latin typeface="Gotham"/>
              <a:ea typeface="+mn-ea"/>
              <a:cs typeface="+mn-cs"/>
            </a:defRPr>
          </a:pPr>
          <a:endParaRPr lang="en-US"/>
        </a:p>
      </c:txPr>
    </c:title>
    <c:autoTitleDeleted val="0"/>
    <c:plotArea>
      <c:layout>
        <c:manualLayout>
          <c:layoutTarget val="inner"/>
          <c:xMode val="edge"/>
          <c:yMode val="edge"/>
          <c:x val="8.4147995363714354E-2"/>
          <c:y val="0.11848387504106038"/>
          <c:w val="0.75061405745081122"/>
          <c:h val="0.76985662604961613"/>
        </c:manualLayout>
      </c:layout>
      <c:barChart>
        <c:barDir val="col"/>
        <c:grouping val="clustered"/>
        <c:varyColors val="0"/>
        <c:ser>
          <c:idx val="0"/>
          <c:order val="0"/>
          <c:tx>
            <c:strRef>
              <c:f>'Service Type Progs'!$C$25</c:f>
              <c:strCache>
                <c:ptCount val="1"/>
                <c:pt idx="0">
                  <c:v>Individualized Career Services - (U.S.)</c:v>
                </c:pt>
              </c:strCache>
            </c:strRef>
          </c:tx>
          <c:spPr>
            <a:solidFill>
              <a:srgbClr val="5A5A66"/>
            </a:solidFill>
            <a:ln>
              <a:noFill/>
            </a:ln>
            <a:effectLst/>
          </c:spPr>
          <c:invertIfNegative val="0"/>
          <c:dPt>
            <c:idx val="0"/>
            <c:invertIfNegative val="0"/>
            <c:bubble3D val="0"/>
            <c:spPr>
              <a:solidFill>
                <a:srgbClr val="153266"/>
              </a:solidFill>
              <a:ln>
                <a:solidFill>
                  <a:srgbClr val="323332"/>
                </a:solidFill>
              </a:ln>
              <a:effectLst/>
            </c:spPr>
            <c:extLst>
              <c:ext xmlns:c16="http://schemas.microsoft.com/office/drawing/2014/chart" uri="{C3380CC4-5D6E-409C-BE32-E72D297353CC}">
                <c16:uniqueId val="{0000000D-F9BD-4134-898E-E0475AF7C5A1}"/>
              </c:ext>
            </c:extLst>
          </c:dPt>
          <c:dPt>
            <c:idx val="1"/>
            <c:invertIfNegative val="0"/>
            <c:bubble3D val="0"/>
            <c:spPr>
              <a:solidFill>
                <a:srgbClr val="1C4489"/>
              </a:solidFill>
              <a:ln>
                <a:noFill/>
              </a:ln>
              <a:effectLst/>
            </c:spPr>
            <c:extLst>
              <c:ext xmlns:c16="http://schemas.microsoft.com/office/drawing/2014/chart" uri="{C3380CC4-5D6E-409C-BE32-E72D297353CC}">
                <c16:uniqueId val="{0000000E-F9BD-4134-898E-E0475AF7C5A1}"/>
              </c:ext>
            </c:extLst>
          </c:dPt>
          <c:dPt>
            <c:idx val="2"/>
            <c:invertIfNegative val="0"/>
            <c:bubble3D val="0"/>
            <c:spPr>
              <a:solidFill>
                <a:srgbClr val="0074BF"/>
              </a:solidFill>
              <a:ln>
                <a:noFill/>
              </a:ln>
              <a:effectLst/>
            </c:spPr>
            <c:extLst>
              <c:ext xmlns:c16="http://schemas.microsoft.com/office/drawing/2014/chart" uri="{C3380CC4-5D6E-409C-BE32-E72D297353CC}">
                <c16:uniqueId val="{0000000F-F9BD-4134-898E-E0475AF7C5A1}"/>
              </c:ext>
            </c:extLst>
          </c:dPt>
          <c:dPt>
            <c:idx val="3"/>
            <c:invertIfNegative val="0"/>
            <c:bubble3D val="0"/>
            <c:spPr>
              <a:solidFill>
                <a:srgbClr val="FFFFCC"/>
              </a:solidFill>
              <a:ln w="12700">
                <a:solidFill>
                  <a:srgbClr val="153266"/>
                </a:solidFill>
              </a:ln>
              <a:effectLst/>
            </c:spPr>
            <c:extLst>
              <c:ext xmlns:c16="http://schemas.microsoft.com/office/drawing/2014/chart" uri="{C3380CC4-5D6E-409C-BE32-E72D297353CC}">
                <c16:uniqueId val="{00000003-F9BD-4134-898E-E0475AF7C5A1}"/>
              </c:ext>
            </c:extLst>
          </c:dPt>
          <c:dLbls>
            <c:dLbl>
              <c:idx val="0"/>
              <c:layout>
                <c:manualLayout>
                  <c:x val="0"/>
                  <c:y val="1.10217558177730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9BD-4134-898E-E0475AF7C5A1}"/>
                </c:ext>
              </c:extLst>
            </c:dLbl>
            <c:dLbl>
              <c:idx val="1"/>
              <c:layout>
                <c:manualLayout>
                  <c:x val="0"/>
                  <c:y val="1.10217558177729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9BD-4134-898E-E0475AF7C5A1}"/>
                </c:ext>
              </c:extLst>
            </c:dLbl>
            <c:dLbl>
              <c:idx val="2"/>
              <c:layout>
                <c:manualLayout>
                  <c:x val="0"/>
                  <c:y val="2.20435116355459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9BD-4134-898E-E0475AF7C5A1}"/>
                </c:ext>
              </c:extLst>
            </c:dLbl>
            <c:dLbl>
              <c:idx val="3"/>
              <c:layout>
                <c:manualLayout>
                  <c:x val="0"/>
                  <c:y val="-1.10217558177730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9BD-4134-898E-E0475AF7C5A1}"/>
                </c:ext>
              </c:extLst>
            </c:dLbl>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'Service Type Progs'!$B$26:$B$29</c:f>
              <c:strCache>
                <c:ptCount val="4"/>
                <c:pt idx="0">
                  <c:v>Adult</c:v>
                </c:pt>
                <c:pt idx="1">
                  <c:v>Dislocated Worker</c:v>
                </c:pt>
                <c:pt idx="2">
                  <c:v>Youth</c:v>
                </c:pt>
                <c:pt idx="3">
                  <c:v>Wagner-Peyser</c:v>
                </c:pt>
              </c:strCache>
            </c:strRef>
          </c:cat>
          <c:val>
            <c:numRef>
              <c:f>'Service Type Progs'!$C$26:$C$29</c:f>
              <c:numCache>
                <c:formatCode>#,##0</c:formatCode>
                <c:ptCount val="4"/>
                <c:pt idx="0">
                  <c:v>265492</c:v>
                </c:pt>
                <c:pt idx="1">
                  <c:v>211914</c:v>
                </c:pt>
                <c:pt idx="2">
                  <c:v>41442</c:v>
                </c:pt>
                <c:pt idx="3">
                  <c:v>1661344</c:v>
                </c:pt>
              </c:numCache>
            </c:numRef>
          </c:val>
          <c:extLst>
            <c:ext xmlns:c16="http://schemas.microsoft.com/office/drawing/2014/chart" uri="{C3380CC4-5D6E-409C-BE32-E72D297353CC}">
              <c16:uniqueId val="{00000000-F9BD-4134-898E-E0475AF7C5A1}"/>
            </c:ext>
          </c:extLst>
        </c:ser>
        <c:dLbls>
          <c:showLegendKey val="0"/>
          <c:showVal val="0"/>
          <c:showCatName val="0"/>
          <c:showSerName val="0"/>
          <c:showPercent val="0"/>
          <c:showBubbleSize val="0"/>
        </c:dLbls>
        <c:gapWidth val="50"/>
        <c:axId val="476478864"/>
        <c:axId val="476479192"/>
      </c:barChart>
      <c:lineChart>
        <c:grouping val="standard"/>
        <c:varyColors val="0"/>
        <c:ser>
          <c:idx val="1"/>
          <c:order val="1"/>
          <c:tx>
            <c:strRef>
              <c:f>'Service Type Progs'!$D$25</c:f>
              <c:strCache>
                <c:ptCount val="1"/>
                <c:pt idx="0">
                  <c:v>Title 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8-F9BD-4134-898E-E0475AF7C5A1}"/>
                </c:ext>
              </c:extLst>
            </c:dLbl>
            <c:dLbl>
              <c:idx val="1"/>
              <c:delete val="1"/>
              <c:extLst>
                <c:ext xmlns:c15="http://schemas.microsoft.com/office/drawing/2012/chart" uri="{CE6537A1-D6FC-4f65-9D91-7224C49458BB}"/>
                <c:ext xmlns:c16="http://schemas.microsoft.com/office/drawing/2014/chart" uri="{C3380CC4-5D6E-409C-BE32-E72D297353CC}">
                  <c16:uniqueId val="{00000009-F9BD-4134-898E-E0475AF7C5A1}"/>
                </c:ext>
              </c:extLst>
            </c:dLbl>
            <c:dLbl>
              <c:idx val="2"/>
              <c:delete val="1"/>
              <c:extLst>
                <c:ext xmlns:c15="http://schemas.microsoft.com/office/drawing/2012/chart" uri="{CE6537A1-D6FC-4f65-9D91-7224C49458BB}"/>
                <c:ext xmlns:c16="http://schemas.microsoft.com/office/drawing/2014/chart" uri="{C3380CC4-5D6E-409C-BE32-E72D297353CC}">
                  <c16:uniqueId val="{0000000A-F9BD-4134-898E-E0475AF7C5A1}"/>
                </c:ext>
              </c:extLst>
            </c:dLbl>
            <c:dLbl>
              <c:idx val="3"/>
              <c:delete val="1"/>
              <c:extLst>
                <c:ext xmlns:c15="http://schemas.microsoft.com/office/drawing/2012/chart" uri="{CE6537A1-D6FC-4f65-9D91-7224C49458BB}"/>
                <c:ext xmlns:c16="http://schemas.microsoft.com/office/drawing/2014/chart" uri="{C3380CC4-5D6E-409C-BE32-E72D297353CC}">
                  <c16:uniqueId val="{0000000B-F9BD-4134-898E-E0475AF7C5A1}"/>
                </c:ext>
              </c:extLst>
            </c:dLbl>
            <c:dLbl>
              <c:idx val="4"/>
              <c:tx>
                <c:rich>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fld id="{B7D49A26-BFE2-4A2B-B991-18E775A5DB59}" type="SERIESNAME">
                      <a:rPr lang="en-US"/>
                      <a:pPr algn="l">
                        <a:defRPr/>
                      </a:pPr>
                      <a:t>[SERIES NAME]</a:t>
                    </a:fld>
                    <a:r>
                      <a:rPr lang="en-US" dirty="0"/>
                      <a:t>,</a:t>
                    </a:r>
                  </a:p>
                  <a:p>
                    <a:pPr algn="l">
                      <a:defRPr/>
                    </a:pPr>
                    <a:fld id="{4BF3B898-1C13-4BE9-A95F-BA26AFE7933B}" type="VALUE">
                      <a:rPr lang="en-US"/>
                      <a:pPr algn="l">
                        <a:defRPr/>
                      </a:pPr>
                      <a:t>[VALUE]</a:t>
                    </a:fld>
                    <a:endParaRPr lang="en-US"/>
                  </a:p>
                </c:rich>
              </c:tx>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4C4E-4099-920F-31244AF380D9}"/>
                </c:ext>
              </c:extLst>
            </c:dLbl>
            <c:spPr>
              <a:noFill/>
              <a:ln>
                <a:noFill/>
              </a:ln>
              <a:effectLst/>
            </c:spPr>
            <c:txPr>
              <a:bodyPr rot="0" spcFirstLastPara="1" vertOverflow="ellipsis" vert="horz" wrap="square" anchor="ctr" anchorCtr="1"/>
              <a:lstStyle/>
              <a:p>
                <a:pPr algn="r">
                  <a:defRPr sz="105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'Service Type Progs'!$D$26:$D$30</c:f>
              <c:numCache>
                <c:formatCode>#,##0</c:formatCode>
                <c:ptCount val="5"/>
                <c:pt idx="0">
                  <c:v>456422</c:v>
                </c:pt>
                <c:pt idx="1">
                  <c:v>456422</c:v>
                </c:pt>
                <c:pt idx="2">
                  <c:v>456422</c:v>
                </c:pt>
                <c:pt idx="3">
                  <c:v>456422</c:v>
                </c:pt>
                <c:pt idx="4">
                  <c:v>456422</c:v>
                </c:pt>
              </c:numCache>
            </c:numRef>
          </c:val>
          <c:smooth val="0"/>
          <c:extLst>
            <c:ext xmlns:c16="http://schemas.microsoft.com/office/drawing/2014/chart" uri="{C3380CC4-5D6E-409C-BE32-E72D297353CC}">
              <c16:uniqueId val="{00000001-F9BD-4134-898E-E0475AF7C5A1}"/>
            </c:ext>
          </c:extLst>
        </c:ser>
        <c:ser>
          <c:idx val="2"/>
          <c:order val="2"/>
          <c:tx>
            <c:strRef>
              <c:f>'Service Type Progs'!$E$25</c:f>
              <c:strCache>
                <c:ptCount val="1"/>
                <c:pt idx="0">
                  <c:v>Title I &amp; III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7-F9BD-4134-898E-E0475AF7C5A1}"/>
                </c:ext>
              </c:extLst>
            </c:dLbl>
            <c:dLbl>
              <c:idx val="1"/>
              <c:delete val="1"/>
              <c:extLst>
                <c:ext xmlns:c15="http://schemas.microsoft.com/office/drawing/2012/chart" uri="{CE6537A1-D6FC-4f65-9D91-7224C49458BB}"/>
                <c:ext xmlns:c16="http://schemas.microsoft.com/office/drawing/2014/chart" uri="{C3380CC4-5D6E-409C-BE32-E72D297353CC}">
                  <c16:uniqueId val="{00000006-F9BD-4134-898E-E0475AF7C5A1}"/>
                </c:ext>
              </c:extLst>
            </c:dLbl>
            <c:dLbl>
              <c:idx val="2"/>
              <c:delete val="1"/>
              <c:extLst>
                <c:ext xmlns:c15="http://schemas.microsoft.com/office/drawing/2012/chart" uri="{CE6537A1-D6FC-4f65-9D91-7224C49458BB}"/>
                <c:ext xmlns:c16="http://schemas.microsoft.com/office/drawing/2014/chart" uri="{C3380CC4-5D6E-409C-BE32-E72D297353CC}">
                  <c16:uniqueId val="{00000005-F9BD-4134-898E-E0475AF7C5A1}"/>
                </c:ext>
              </c:extLst>
            </c:dLbl>
            <c:dLbl>
              <c:idx val="3"/>
              <c:delete val="1"/>
              <c:extLst>
                <c:ext xmlns:c15="http://schemas.microsoft.com/office/drawing/2012/chart" uri="{CE6537A1-D6FC-4f65-9D91-7224C49458BB}"/>
                <c:ext xmlns:c16="http://schemas.microsoft.com/office/drawing/2014/chart" uri="{C3380CC4-5D6E-409C-BE32-E72D297353CC}">
                  <c16:uniqueId val="{00000004-F9BD-4134-898E-E0475AF7C5A1}"/>
                </c:ext>
              </c:extLst>
            </c:dLbl>
            <c:dLbl>
              <c:idx val="4"/>
              <c:tx>
                <c:rich>
                  <a:bodyPr/>
                  <a:lstStyle/>
                  <a:p>
                    <a:fld id="{4066897B-0A4B-4A51-895A-58D60B51ACF3}" type="SERIESNAME">
                      <a:rPr lang="en-US"/>
                      <a:pPr/>
                      <a:t>[SERIES NAME]</a:t>
                    </a:fld>
                    <a:r>
                      <a:rPr lang="en-US" baseline="0" dirty="0"/>
                      <a:t>,</a:t>
                    </a:r>
                  </a:p>
                  <a:p>
                    <a:fld id="{42602C23-ACD0-40B2-B515-95FEECCE8859}" type="VALUE">
                      <a:rPr lang="en-US" baseline="0" smtClean="0"/>
                      <a:pPr/>
                      <a:t>[VALUE]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F9BD-4134-898E-E0475AF7C5A1}"/>
                </c:ext>
              </c:extLst>
            </c:dLbl>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Gotham"/>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val>
            <c:numRef>
              <c:f>'Service Type Progs'!$E$26:$E$30</c:f>
              <c:numCache>
                <c:formatCode>#,##0</c:formatCode>
                <c:ptCount val="5"/>
                <c:pt idx="0">
                  <c:v>1764177</c:v>
                </c:pt>
                <c:pt idx="1">
                  <c:v>1764177</c:v>
                </c:pt>
                <c:pt idx="2">
                  <c:v>1764177</c:v>
                </c:pt>
                <c:pt idx="3">
                  <c:v>1764177</c:v>
                </c:pt>
                <c:pt idx="4">
                  <c:v>1764177</c:v>
                </c:pt>
              </c:numCache>
            </c:numRef>
          </c:val>
          <c:smooth val="0"/>
          <c:extLst>
            <c:ext xmlns:c16="http://schemas.microsoft.com/office/drawing/2014/chart" uri="{C3380CC4-5D6E-409C-BE32-E72D297353CC}">
              <c16:uniqueId val="{00000002-F9BD-4134-898E-E0475AF7C5A1}"/>
            </c:ext>
          </c:extLst>
        </c:ser>
        <c:dLbls>
          <c:showLegendKey val="0"/>
          <c:showVal val="0"/>
          <c:showCatName val="0"/>
          <c:showSerName val="0"/>
          <c:showPercent val="0"/>
          <c:showBubbleSize val="0"/>
        </c:dLbls>
        <c:marker val="1"/>
        <c:smooth val="0"/>
        <c:axId val="554393064"/>
        <c:axId val="554393392"/>
      </c:lineChart>
      <c:catAx>
        <c:axId val="476478864"/>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crossAx val="476479192"/>
        <c:crosses val="autoZero"/>
        <c:auto val="1"/>
        <c:lblAlgn val="ctr"/>
        <c:lblOffset val="100"/>
        <c:noMultiLvlLbl val="0"/>
      </c:catAx>
      <c:valAx>
        <c:axId val="476479192"/>
        <c:scaling>
          <c:orientation val="minMax"/>
        </c:scaling>
        <c:delete val="0"/>
        <c:axPos val="l"/>
        <c:numFmt formatCode="#,##0" sourceLinked="1"/>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050" b="0" i="0" u="none" strike="noStrike" kern="1200" baseline="0">
                <a:solidFill>
                  <a:schemeClr val="tx1"/>
                </a:solidFill>
                <a:latin typeface="Gotham"/>
                <a:ea typeface="+mn-ea"/>
                <a:cs typeface="+mn-cs"/>
              </a:defRPr>
            </a:pPr>
            <a:endParaRPr lang="en-US"/>
          </a:p>
        </c:txPr>
        <c:crossAx val="476478864"/>
        <c:crosses val="autoZero"/>
        <c:crossBetween val="between"/>
      </c:valAx>
      <c:valAx>
        <c:axId val="554393392"/>
        <c:scaling>
          <c:orientation val="minMax"/>
        </c:scaling>
        <c:delete val="1"/>
        <c:axPos val="r"/>
        <c:numFmt formatCode="#,##0" sourceLinked="1"/>
        <c:majorTickMark val="out"/>
        <c:minorTickMark val="none"/>
        <c:tickLblPos val="nextTo"/>
        <c:crossAx val="554393064"/>
        <c:crosses val="max"/>
        <c:crossBetween val="between"/>
      </c:valAx>
      <c:catAx>
        <c:axId val="554393064"/>
        <c:scaling>
          <c:orientation val="minMax"/>
        </c:scaling>
        <c:delete val="1"/>
        <c:axPos val="b"/>
        <c:majorTickMark val="out"/>
        <c:minorTickMark val="none"/>
        <c:tickLblPos val="nextTo"/>
        <c:crossAx val="55439339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050">
          <a:solidFill>
            <a:schemeClr val="tx1"/>
          </a:solidFill>
          <a:latin typeface="Gotham"/>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20" b="1" i="0" u="none" strike="noStrike" kern="1200" spc="0" baseline="0">
                <a:solidFill>
                  <a:schemeClr val="accent2"/>
                </a:solidFill>
                <a:latin typeface="Gotham"/>
                <a:ea typeface="+mn-ea"/>
                <a:cs typeface="+mn-cs"/>
              </a:defRPr>
            </a:pPr>
            <a:r>
              <a:rPr lang="en-US" b="1" dirty="0">
                <a:solidFill>
                  <a:schemeClr val="accent2"/>
                </a:solidFill>
              </a:rPr>
              <a:t>Training Services</a:t>
            </a:r>
          </a:p>
        </c:rich>
      </c:tx>
      <c:layout>
        <c:manualLayout>
          <c:xMode val="edge"/>
          <c:yMode val="edge"/>
          <c:x val="5.8979321093209258E-5"/>
          <c:y val="2.3253137833546197E-3"/>
        </c:manualLayout>
      </c:layout>
      <c:overlay val="0"/>
      <c:spPr>
        <a:noFill/>
        <a:ln>
          <a:noFill/>
        </a:ln>
        <a:effectLst/>
      </c:spPr>
      <c:txPr>
        <a:bodyPr rot="0" spcFirstLastPara="1" vertOverflow="ellipsis" vert="horz" wrap="square" anchor="ctr" anchorCtr="1"/>
        <a:lstStyle/>
        <a:p>
          <a:pPr>
            <a:defRPr sz="1320" b="1" i="0" u="none" strike="noStrike" kern="1200" spc="0" baseline="0">
              <a:solidFill>
                <a:schemeClr val="accent2"/>
              </a:solidFill>
              <a:latin typeface="Gotham"/>
              <a:ea typeface="+mn-ea"/>
              <a:cs typeface="+mn-cs"/>
            </a:defRPr>
          </a:pPr>
          <a:endParaRPr lang="en-US"/>
        </a:p>
      </c:txPr>
    </c:title>
    <c:autoTitleDeleted val="0"/>
    <c:plotArea>
      <c:layout>
        <c:manualLayout>
          <c:layoutTarget val="inner"/>
          <c:xMode val="edge"/>
          <c:yMode val="edge"/>
          <c:x val="7.7505874118556001E-2"/>
          <c:y val="0.10410240180490923"/>
          <c:w val="0.76672086587906652"/>
          <c:h val="0.77585613537595888"/>
        </c:manualLayout>
      </c:layout>
      <c:barChart>
        <c:barDir val="col"/>
        <c:grouping val="clustered"/>
        <c:varyColors val="0"/>
        <c:ser>
          <c:idx val="0"/>
          <c:order val="0"/>
          <c:tx>
            <c:strRef>
              <c:f>'Service Type Progs'!$C$33</c:f>
              <c:strCache>
                <c:ptCount val="1"/>
                <c:pt idx="0">
                  <c:v>Training Services - (U.S.)</c:v>
                </c:pt>
              </c:strCache>
            </c:strRef>
          </c:tx>
          <c:spPr>
            <a:solidFill>
              <a:srgbClr val="5A5A66"/>
            </a:solidFill>
            <a:ln>
              <a:noFill/>
            </a:ln>
            <a:effectLst/>
          </c:spPr>
          <c:invertIfNegative val="0"/>
          <c:dPt>
            <c:idx val="0"/>
            <c:invertIfNegative val="0"/>
            <c:bubble3D val="0"/>
            <c:spPr>
              <a:solidFill>
                <a:srgbClr val="153266"/>
              </a:solidFill>
              <a:ln>
                <a:noFill/>
              </a:ln>
              <a:effectLst/>
            </c:spPr>
            <c:extLst>
              <c:ext xmlns:c16="http://schemas.microsoft.com/office/drawing/2014/chart" uri="{C3380CC4-5D6E-409C-BE32-E72D297353CC}">
                <c16:uniqueId val="{00000001-BE6C-44F3-AE6F-F53F52239531}"/>
              </c:ext>
            </c:extLst>
          </c:dPt>
          <c:dPt>
            <c:idx val="1"/>
            <c:invertIfNegative val="0"/>
            <c:bubble3D val="0"/>
            <c:spPr>
              <a:solidFill>
                <a:srgbClr val="1C4489"/>
              </a:solidFill>
              <a:ln>
                <a:noFill/>
              </a:ln>
              <a:effectLst/>
            </c:spPr>
            <c:extLst>
              <c:ext xmlns:c16="http://schemas.microsoft.com/office/drawing/2014/chart" uri="{C3380CC4-5D6E-409C-BE32-E72D297353CC}">
                <c16:uniqueId val="{00000003-BE6C-44F3-AE6F-F53F52239531}"/>
              </c:ext>
            </c:extLst>
          </c:dPt>
          <c:dPt>
            <c:idx val="2"/>
            <c:invertIfNegative val="0"/>
            <c:bubble3D val="0"/>
            <c:spPr>
              <a:solidFill>
                <a:srgbClr val="0074BF"/>
              </a:solidFill>
              <a:ln>
                <a:noFill/>
              </a:ln>
              <a:effectLst/>
            </c:spPr>
            <c:extLst>
              <c:ext xmlns:c16="http://schemas.microsoft.com/office/drawing/2014/chart" uri="{C3380CC4-5D6E-409C-BE32-E72D297353CC}">
                <c16:uniqueId val="{00000005-BE6C-44F3-AE6F-F53F52239531}"/>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'Service Type Progs'!$B$34:$B$37</c:f>
              <c:strCache>
                <c:ptCount val="3"/>
                <c:pt idx="0">
                  <c:v>Adult</c:v>
                </c:pt>
                <c:pt idx="1">
                  <c:v>Dislocated Worker</c:v>
                </c:pt>
                <c:pt idx="2">
                  <c:v>Youth</c:v>
                </c:pt>
              </c:strCache>
              <c:extLst/>
            </c:strRef>
          </c:cat>
          <c:val>
            <c:numRef>
              <c:f>'Service Type Progs'!$C$34:$C$37</c:f>
              <c:numCache>
                <c:formatCode>#,##0</c:formatCode>
                <c:ptCount val="3"/>
                <c:pt idx="0">
                  <c:v>164752</c:v>
                </c:pt>
                <c:pt idx="1">
                  <c:v>87066</c:v>
                </c:pt>
                <c:pt idx="2">
                  <c:v>56303</c:v>
                </c:pt>
              </c:numCache>
              <c:extLst/>
            </c:numRef>
          </c:val>
          <c:extLst>
            <c:ext xmlns:c16="http://schemas.microsoft.com/office/drawing/2014/chart" uri="{C3380CC4-5D6E-409C-BE32-E72D297353CC}">
              <c16:uniqueId val="{00000006-BE6C-44F3-AE6F-F53F52239531}"/>
            </c:ext>
          </c:extLst>
        </c:ser>
        <c:dLbls>
          <c:showLegendKey val="0"/>
          <c:showVal val="0"/>
          <c:showCatName val="0"/>
          <c:showSerName val="0"/>
          <c:showPercent val="0"/>
          <c:showBubbleSize val="0"/>
        </c:dLbls>
        <c:gapWidth val="50"/>
        <c:axId val="553285152"/>
        <c:axId val="553285808"/>
      </c:barChart>
      <c:lineChart>
        <c:grouping val="standard"/>
        <c:varyColors val="0"/>
        <c:ser>
          <c:idx val="1"/>
          <c:order val="1"/>
          <c:tx>
            <c:strRef>
              <c:f>'Service Type Progs'!$D$33</c:f>
              <c:strCache>
                <c:ptCount val="1"/>
                <c:pt idx="0">
                  <c:v>Title I</c:v>
                </c:pt>
              </c:strCache>
            </c:strRef>
          </c:tx>
          <c:spPr>
            <a:ln w="28575" cap="rnd">
              <a:solidFill>
                <a:srgbClr val="F35B2D"/>
              </a:solidFill>
              <a:prstDash val="sysDot"/>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7-BE6C-44F3-AE6F-F53F52239531}"/>
                </c:ext>
              </c:extLst>
            </c:dLbl>
            <c:dLbl>
              <c:idx val="1"/>
              <c:delete val="1"/>
              <c:extLst>
                <c:ext xmlns:c15="http://schemas.microsoft.com/office/drawing/2012/chart" uri="{CE6537A1-D6FC-4f65-9D91-7224C49458BB}"/>
                <c:ext xmlns:c16="http://schemas.microsoft.com/office/drawing/2014/chart" uri="{C3380CC4-5D6E-409C-BE32-E72D297353CC}">
                  <c16:uniqueId val="{00000008-BE6C-44F3-AE6F-F53F52239531}"/>
                </c:ext>
              </c:extLst>
            </c:dLbl>
            <c:dLbl>
              <c:idx val="2"/>
              <c:delete val="1"/>
              <c:extLst>
                <c:ext xmlns:c15="http://schemas.microsoft.com/office/drawing/2012/chart" uri="{CE6537A1-D6FC-4f65-9D91-7224C49458BB}"/>
                <c:ext xmlns:c16="http://schemas.microsoft.com/office/drawing/2014/chart" uri="{C3380CC4-5D6E-409C-BE32-E72D297353CC}">
                  <c16:uniqueId val="{00000009-BE6C-44F3-AE6F-F53F52239531}"/>
                </c:ext>
              </c:extLst>
            </c:dLbl>
            <c:dLbl>
              <c:idx val="3"/>
              <c:tx>
                <c:rich>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fld id="{A56906EA-31B1-46AC-A1CF-09633333FF1C}" type="SERIESNAME">
                      <a:rPr lang="en-US"/>
                      <a:pPr algn="l">
                        <a:defRPr/>
                      </a:pPr>
                      <a:t>[SERIES NAME]</a:t>
                    </a:fld>
                    <a:r>
                      <a:rPr lang="en-US" dirty="0"/>
                      <a:t>,</a:t>
                    </a:r>
                  </a:p>
                  <a:p>
                    <a:pPr algn="l">
                      <a:defRPr/>
                    </a:pPr>
                    <a:fld id="{1274B6C3-ED6F-42F0-B469-3BE395A40213}" type="VALUE">
                      <a:rPr lang="en-US"/>
                      <a:pPr algn="l">
                        <a:defRPr/>
                      </a:pPr>
                      <a:t>[VALUE]</a:t>
                    </a:fld>
                    <a:endParaRPr lang="en-US"/>
                  </a:p>
                </c:rich>
              </c:tx>
              <c:spPr>
                <a:noFill/>
                <a:ln>
                  <a:noFill/>
                </a:ln>
                <a:effectLst/>
              </c:spPr>
              <c:txPr>
                <a:bodyPr rot="0" spcFirstLastPara="1" vertOverflow="ellipsis" vert="horz" wrap="square" anchor="ctr" anchorCtr="1"/>
                <a:lstStyle/>
                <a:p>
                  <a:pPr algn="l">
                    <a:defRPr sz="1100" b="0" i="0" u="none" strike="noStrike" kern="1200" baseline="0">
                      <a:solidFill>
                        <a:schemeClr val="tx1"/>
                      </a:solidFill>
                      <a:latin typeface="Gotham"/>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BE6C-44F3-AE6F-F53F52239531}"/>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dLblPos val="b"/>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cat>
            <c:strLit>
              <c:ptCount val="3"/>
              <c:pt idx="0">
                <c:v>1</c:v>
              </c:pt>
              <c:pt idx="1">
                <c:v>2</c:v>
              </c:pt>
              <c:pt idx="2">
                <c:v>3</c:v>
              </c:pt>
              <c:extLst>
                <c:ext xmlns:c15="http://schemas.microsoft.com/office/drawing/2012/chart" uri="{02D57815-91ED-43cb-92C2-25804820EDAC}">
                  <c15:autoCat val="1"/>
                </c:ext>
              </c:extLst>
            </c:strLit>
          </c:cat>
          <c:val>
            <c:numRef>
              <c:f>'Service Type Progs'!$D$34:$D$38</c:f>
              <c:numCache>
                <c:formatCode>#,##0</c:formatCode>
                <c:ptCount val="4"/>
                <c:pt idx="0">
                  <c:v>282314</c:v>
                </c:pt>
                <c:pt idx="1">
                  <c:v>282314</c:v>
                </c:pt>
                <c:pt idx="2">
                  <c:v>282314</c:v>
                </c:pt>
                <c:pt idx="3">
                  <c:v>282314</c:v>
                </c:pt>
              </c:numCache>
              <c:extLst/>
            </c:numRef>
          </c:val>
          <c:smooth val="0"/>
          <c:extLst>
            <c:ext xmlns:c16="http://schemas.microsoft.com/office/drawing/2014/chart" uri="{C3380CC4-5D6E-409C-BE32-E72D297353CC}">
              <c16:uniqueId val="{0000000B-BE6C-44F3-AE6F-F53F52239531}"/>
            </c:ext>
          </c:extLst>
        </c:ser>
        <c:dLbls>
          <c:showLegendKey val="0"/>
          <c:showVal val="0"/>
          <c:showCatName val="0"/>
          <c:showSerName val="0"/>
          <c:showPercent val="0"/>
          <c:showBubbleSize val="0"/>
        </c:dLbls>
        <c:marker val="1"/>
        <c:smooth val="0"/>
        <c:axId val="556573608"/>
        <c:axId val="622970792"/>
        <c:extLst>
          <c:ext xmlns:c15="http://schemas.microsoft.com/office/drawing/2012/chart" uri="{02D57815-91ED-43cb-92C2-25804820EDAC}">
            <c15:filteredLineSeries>
              <c15:ser>
                <c:idx val="2"/>
                <c:order val="2"/>
                <c:tx>
                  <c:strRef>
                    <c:extLst>
                      <c:ext uri="{02D57815-91ED-43cb-92C2-25804820EDAC}">
                        <c15:formulaRef>
                          <c15:sqref>'Service Type Progs'!$E$33</c15:sqref>
                        </c15:formulaRef>
                      </c:ext>
                    </c:extLst>
                    <c:strCache>
                      <c:ptCount val="1"/>
                      <c:pt idx="0">
                        <c:v>Title I &amp; III</c:v>
                      </c:pt>
                    </c:strCache>
                  </c:strRef>
                </c:tx>
                <c:spPr>
                  <a:ln w="28575" cap="rnd">
                    <a:solidFill>
                      <a:srgbClr val="F35B2D"/>
                    </a:solidFill>
                    <a:prstDash val="sysDot"/>
                    <a:round/>
                  </a:ln>
                  <a:effectLst/>
                </c:spPr>
                <c:marker>
                  <c:symbol val="none"/>
                </c:marker>
                <c:dLbls>
                  <c:dLbl>
                    <c:idx val="0"/>
                    <c:delete val="1"/>
                    <c:extLst>
                      <c:ext uri="{CE6537A1-D6FC-4f65-9D91-7224C49458BB}"/>
                      <c:ext xmlns:c16="http://schemas.microsoft.com/office/drawing/2014/chart" uri="{C3380CC4-5D6E-409C-BE32-E72D297353CC}">
                        <c16:uniqueId val="{0000000C-BE6C-44F3-AE6F-F53F52239531}"/>
                      </c:ext>
                    </c:extLst>
                  </c:dLbl>
                  <c:dLbl>
                    <c:idx val="1"/>
                    <c:delete val="1"/>
                    <c:extLst>
                      <c:ext uri="{CE6537A1-D6FC-4f65-9D91-7224C49458BB}"/>
                      <c:ext xmlns:c16="http://schemas.microsoft.com/office/drawing/2014/chart" uri="{C3380CC4-5D6E-409C-BE32-E72D297353CC}">
                        <c16:uniqueId val="{0000000D-BE6C-44F3-AE6F-F53F52239531}"/>
                      </c:ext>
                    </c:extLst>
                  </c:dLbl>
                  <c:dLbl>
                    <c:idx val="2"/>
                    <c:delete val="1"/>
                    <c:extLst>
                      <c:ext uri="{CE6537A1-D6FC-4f65-9D91-7224C49458BB}"/>
                      <c:ext xmlns:c16="http://schemas.microsoft.com/office/drawing/2014/chart" uri="{C3380CC4-5D6E-409C-BE32-E72D297353CC}">
                        <c16:uniqueId val="{0000000E-BE6C-44F3-AE6F-F53F52239531}"/>
                      </c:ext>
                    </c:extLst>
                  </c:dLbl>
                  <c:spPr>
                    <a:noFill/>
                    <a:ln>
                      <a:noFill/>
                    </a:ln>
                    <a:effectLst/>
                  </c:spPr>
                  <c:txPr>
                    <a:bodyPr rot="0" spcFirstLastPara="1" vertOverflow="ellipsis" vert="horz" wrap="square" lIns="38100" tIns="19050" rIns="38100" bIns="19050" anchor="ctr" anchorCtr="0">
                      <a:spAutoFit/>
                    </a:bodyPr>
                    <a:lstStyle/>
                    <a:p>
                      <a:pPr algn="l">
                        <a:defRPr sz="1100" b="1" i="0" u="none" strike="noStrike" kern="1200" baseline="0">
                          <a:solidFill>
                            <a:schemeClr val="tx1"/>
                          </a:solidFill>
                          <a:latin typeface="Gotham"/>
                          <a:ea typeface="+mn-ea"/>
                          <a:cs typeface="+mn-cs"/>
                        </a:defRPr>
                      </a:pPr>
                      <a:endParaRPr lang="en-US"/>
                    </a:p>
                  </c:txPr>
                  <c:dLblPos val="t"/>
                  <c:showLegendKey val="0"/>
                  <c:showVal val="1"/>
                  <c:showCatName val="0"/>
                  <c:showSerName val="1"/>
                  <c:showPercent val="0"/>
                  <c:showBubbleSize val="0"/>
                  <c:showLeaderLines val="0"/>
                  <c:extLst>
                    <c:ext uri="{CE6537A1-D6FC-4f65-9D91-7224C49458BB}">
                      <c15:showLeaderLines val="0"/>
                    </c:ext>
                  </c:extLst>
                </c:dLbls>
                <c:cat>
                  <c:strLit>
                    <c:ptCount val="3"/>
                    <c:pt idx="0">
                      <c:v>1</c:v>
                    </c:pt>
                    <c:pt idx="1">
                      <c:v>2</c:v>
                    </c:pt>
                    <c:pt idx="2">
                      <c:v>3</c:v>
                    </c:pt>
                    <c:extLst>
                      <c:ext uri="{02D57815-91ED-43cb-92C2-25804820EDAC}">
                        <c15:autoCat val="1"/>
                      </c:ext>
                    </c:extLst>
                  </c:strLit>
                </c:cat>
                <c:val>
                  <c:numRef>
                    <c:extLst>
                      <c:ext uri="{02D57815-91ED-43cb-92C2-25804820EDAC}">
                        <c15:formulaRef>
                          <c15:sqref>'Service Type Progs'!$E$34:$E$38</c15:sqref>
                        </c15:formulaRef>
                      </c:ext>
                    </c:extLst>
                    <c:numCache>
                      <c:formatCode>#,##0</c:formatCode>
                      <c:ptCount val="4"/>
                      <c:pt idx="0">
                        <c:v>291940</c:v>
                      </c:pt>
                      <c:pt idx="1">
                        <c:v>291940</c:v>
                      </c:pt>
                      <c:pt idx="2">
                        <c:v>291940</c:v>
                      </c:pt>
                      <c:pt idx="3">
                        <c:v>291940</c:v>
                      </c:pt>
                    </c:numCache>
                  </c:numRef>
                </c:val>
                <c:smooth val="0"/>
                <c:extLst>
                  <c:ext xmlns:c16="http://schemas.microsoft.com/office/drawing/2014/chart" uri="{C3380CC4-5D6E-409C-BE32-E72D297353CC}">
                    <c16:uniqueId val="{0000000F-BE6C-44F3-AE6F-F53F52239531}"/>
                  </c:ext>
                </c:extLst>
              </c15:ser>
            </c15:filteredLineSeries>
          </c:ext>
        </c:extLst>
      </c:lineChart>
      <c:catAx>
        <c:axId val="553285152"/>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3285808"/>
        <c:crosses val="autoZero"/>
        <c:auto val="1"/>
        <c:lblAlgn val="ctr"/>
        <c:lblOffset val="100"/>
        <c:noMultiLvlLbl val="0"/>
      </c:catAx>
      <c:valAx>
        <c:axId val="553285808"/>
        <c:scaling>
          <c:orientation val="minMax"/>
          <c:max val="300000"/>
        </c:scaling>
        <c:delete val="0"/>
        <c:axPos val="l"/>
        <c:numFmt formatCode="#,##0" sourceLinked="1"/>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3285152"/>
        <c:crosses val="autoZero"/>
        <c:crossBetween val="between"/>
      </c:valAx>
      <c:valAx>
        <c:axId val="622970792"/>
        <c:scaling>
          <c:orientation val="minMax"/>
        </c:scaling>
        <c:delete val="1"/>
        <c:axPos val="r"/>
        <c:numFmt formatCode="#,##0" sourceLinked="1"/>
        <c:majorTickMark val="out"/>
        <c:minorTickMark val="none"/>
        <c:tickLblPos val="nextTo"/>
        <c:crossAx val="556573608"/>
        <c:crosses val="max"/>
        <c:crossBetween val="between"/>
      </c:valAx>
      <c:catAx>
        <c:axId val="556573608"/>
        <c:scaling>
          <c:orientation val="minMax"/>
        </c:scaling>
        <c:delete val="1"/>
        <c:axPos val="b"/>
        <c:numFmt formatCode="General" sourceLinked="1"/>
        <c:majorTickMark val="out"/>
        <c:minorTickMark val="none"/>
        <c:tickLblPos val="nextTo"/>
        <c:crossAx val="62297079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100">
          <a:solidFill>
            <a:schemeClr val="tx1"/>
          </a:solidFill>
          <a:latin typeface="Gotham"/>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505874118556001E-2"/>
          <c:y val="0.16266574345865653"/>
          <c:w val="0.76672086587906652"/>
          <c:h val="0.71729279086338793"/>
        </c:manualLayout>
      </c:layout>
      <c:lineChart>
        <c:grouping val="standard"/>
        <c:varyColors val="0"/>
        <c:dLbls>
          <c:showLegendKey val="0"/>
          <c:showVal val="0"/>
          <c:showCatName val="0"/>
          <c:showSerName val="0"/>
          <c:showPercent val="0"/>
          <c:showBubbleSize val="0"/>
        </c:dLbls>
        <c:marker val="1"/>
        <c:smooth val="0"/>
        <c:axId val="553285152"/>
        <c:axId val="553285808"/>
        <c:extLst>
          <c:ext xmlns:c15="http://schemas.microsoft.com/office/drawing/2012/chart" uri="{02D57815-91ED-43cb-92C2-25804820EDAC}">
            <c15:filteredLineSeries>
              <c15:ser>
                <c:idx val="2"/>
                <c:order val="0"/>
                <c:tx>
                  <c:strRef>
                    <c:extLst>
                      <c:ext uri="{02D57815-91ED-43cb-92C2-25804820EDAC}">
                        <c15:formulaRef>
                          <c15:sqref>'Service Type Progs'!$E$33</c15:sqref>
                        </c15:formulaRef>
                      </c:ext>
                    </c:extLst>
                    <c:strCache>
                      <c:ptCount val="1"/>
                      <c:pt idx="0">
                        <c:v>Title I &amp; III</c:v>
                      </c:pt>
                    </c:strCache>
                  </c:strRef>
                </c:tx>
                <c:spPr>
                  <a:ln w="28575" cap="rnd">
                    <a:solidFill>
                      <a:srgbClr val="F35B2D"/>
                    </a:solidFill>
                    <a:prstDash val="sysDot"/>
                    <a:round/>
                  </a:ln>
                  <a:effectLst/>
                </c:spPr>
                <c:marker>
                  <c:symbol val="none"/>
                </c:marker>
                <c:dLbls>
                  <c:dLbl>
                    <c:idx val="0"/>
                    <c:delete val="1"/>
                    <c:extLst>
                      <c:ext uri="{CE6537A1-D6FC-4f65-9D91-7224C49458BB}"/>
                      <c:ext xmlns:c16="http://schemas.microsoft.com/office/drawing/2014/chart" uri="{C3380CC4-5D6E-409C-BE32-E72D297353CC}">
                        <c16:uniqueId val="{00000006-80DF-4870-91EC-17E800B4C901}"/>
                      </c:ext>
                    </c:extLst>
                  </c:dLbl>
                  <c:dLbl>
                    <c:idx val="1"/>
                    <c:delete val="1"/>
                    <c:extLst>
                      <c:ext uri="{CE6537A1-D6FC-4f65-9D91-7224C49458BB}"/>
                      <c:ext xmlns:c16="http://schemas.microsoft.com/office/drawing/2014/chart" uri="{C3380CC4-5D6E-409C-BE32-E72D297353CC}">
                        <c16:uniqueId val="{00000005-80DF-4870-91EC-17E800B4C901}"/>
                      </c:ext>
                    </c:extLst>
                  </c:dLbl>
                  <c:dLbl>
                    <c:idx val="2"/>
                    <c:delete val="1"/>
                    <c:extLst>
                      <c:ext uri="{CE6537A1-D6FC-4f65-9D91-7224C49458BB}"/>
                      <c:ext xmlns:c16="http://schemas.microsoft.com/office/drawing/2014/chart" uri="{C3380CC4-5D6E-409C-BE32-E72D297353CC}">
                        <c16:uniqueId val="{00000004-80DF-4870-91EC-17E800B4C901}"/>
                      </c:ext>
                    </c:extLst>
                  </c:dLbl>
                  <c:dLbl>
                    <c:idx val="3"/>
                    <c:tx>
                      <c:rich>
                        <a:bodyPr rot="0" spcFirstLastPara="1" vertOverflow="ellipsis" vert="horz" wrap="square" lIns="38100" tIns="19050" rIns="38100" bIns="19050" anchor="ctr" anchorCtr="0">
                          <a:spAutoFit/>
                        </a:bodyPr>
                        <a:lstStyle/>
                        <a:p>
                          <a:pPr algn="r">
                            <a:defRPr sz="900" b="1" i="0" u="none" strike="noStrike" kern="1200" baseline="0">
                              <a:solidFill>
                                <a:schemeClr val="tx1"/>
                              </a:solidFill>
                              <a:latin typeface="Gotham"/>
                              <a:ea typeface="+mn-ea"/>
                              <a:cs typeface="+mn-cs"/>
                            </a:defRPr>
                          </a:pPr>
                          <a:fld id="{6064E2A1-49BA-481A-BF41-32F99E6648FB}" type="SERIESNAME">
                            <a:rPr lang="en-US" b="1"/>
                            <a:pPr algn="r">
                              <a:defRPr b="1"/>
                            </a:pPr>
                            <a:t>[SERIES NAME]</a:t>
                          </a:fld>
                          <a:r>
                            <a:rPr lang="en-US" b="1" baseline="0" dirty="0"/>
                            <a:t>,</a:t>
                          </a:r>
                        </a:p>
                        <a:p>
                          <a:pPr algn="r">
                            <a:defRPr b="1"/>
                          </a:pPr>
                          <a:fld id="{1300DD1D-EC03-413B-9270-9B4C467D5070}" type="VALUE">
                            <a:rPr lang="en-US" b="1" baseline="0" smtClean="0"/>
                            <a:pPr algn="r">
                              <a:defRPr b="1"/>
                            </a:pPr>
                            <a:t>[VALUE]</a:t>
                          </a:fld>
                          <a:endParaRPr lang="en-US"/>
                        </a:p>
                      </c:rich>
                    </c:tx>
                    <c:spPr>
                      <a:noFill/>
                      <a:ln>
                        <a:noFill/>
                      </a:ln>
                      <a:effectLst/>
                    </c:spPr>
                    <c:txPr>
                      <a:bodyPr rot="0" spcFirstLastPara="1" vertOverflow="ellipsis" vert="horz" wrap="square" lIns="38100" tIns="19050" rIns="38100" bIns="19050" anchor="ctr" anchorCtr="0">
                        <a:spAutoFit/>
                      </a:bodyPr>
                      <a:lstStyle/>
                      <a:p>
                        <a:pPr algn="r">
                          <a:defRPr sz="900" b="1" i="0" u="none" strike="noStrike" kern="1200" baseline="0">
                            <a:solidFill>
                              <a:schemeClr val="tx1"/>
                            </a:solidFill>
                            <a:latin typeface="Gotham"/>
                            <a:ea typeface="+mn-ea"/>
                            <a:cs typeface="+mn-cs"/>
                          </a:defRPr>
                        </a:pPr>
                        <a:endParaRPr lang="en-US"/>
                      </a:p>
                    </c:txPr>
                    <c:dLblPos val="t"/>
                    <c:showLegendKey val="0"/>
                    <c:showVal val="1"/>
                    <c:showCatName val="0"/>
                    <c:showSerName val="1"/>
                    <c:showPercent val="0"/>
                    <c:showBubbleSize val="0"/>
                    <c:extLst>
                      <c:ext uri="{CE6537A1-D6FC-4f65-9D91-7224C49458BB}">
                        <c15:dlblFieldTable/>
                        <c15:showDataLabelsRange val="0"/>
                      </c:ext>
                      <c:ext xmlns:c16="http://schemas.microsoft.com/office/drawing/2014/chart" uri="{C3380CC4-5D6E-409C-BE32-E72D297353CC}">
                        <c16:uniqueId val="{00000006-5C67-4B04-BFA7-3EDA022191CD}"/>
                      </c:ext>
                    </c:extLst>
                  </c:dLbl>
                  <c:spPr>
                    <a:noFill/>
                    <a:ln>
                      <a:noFill/>
                    </a:ln>
                    <a:effectLst/>
                  </c:spPr>
                  <c:txPr>
                    <a:bodyPr rot="0" spcFirstLastPara="1" vertOverflow="ellipsis" vert="horz" wrap="square" lIns="38100" tIns="19050" rIns="38100" bIns="19050" anchor="ctr" anchorCtr="0">
                      <a:spAutoFit/>
                    </a:bodyPr>
                    <a:lstStyle/>
                    <a:p>
                      <a:pPr algn="l">
                        <a:defRPr sz="900" b="1" i="0" u="none" strike="noStrike" kern="1200" baseline="0">
                          <a:solidFill>
                            <a:schemeClr val="tx1"/>
                          </a:solidFill>
                          <a:latin typeface="Gotham"/>
                          <a:ea typeface="+mn-ea"/>
                          <a:cs typeface="+mn-cs"/>
                        </a:defRPr>
                      </a:pPr>
                      <a:endParaRPr lang="en-US"/>
                    </a:p>
                  </c:txPr>
                  <c:dLblPos val="t"/>
                  <c:showLegendKey val="0"/>
                  <c:showVal val="1"/>
                  <c:showCatName val="0"/>
                  <c:showSerName val="1"/>
                  <c:showPercent val="0"/>
                  <c:showBubbleSize val="0"/>
                  <c:showLeaderLines val="0"/>
                  <c:extLst>
                    <c:ext uri="{CE6537A1-D6FC-4f65-9D91-7224C49458BB}">
                      <c15:showLeaderLines val="0"/>
                    </c:ext>
                  </c:extLst>
                </c:dLbls>
                <c:cat>
                  <c:strLit>
                    <c:ptCount val="3"/>
                    <c:pt idx="0">
                      <c:v>1</c:v>
                    </c:pt>
                    <c:pt idx="1">
                      <c:v>2</c:v>
                    </c:pt>
                    <c:pt idx="2">
                      <c:v>3</c:v>
                    </c:pt>
                    <c:extLst>
                      <c:ext uri="{02D57815-91ED-43cb-92C2-25804820EDAC}">
                        <c15:autoCat val="1"/>
                      </c:ext>
                    </c:extLst>
                  </c:strLit>
                </c:cat>
                <c:val>
                  <c:numRef>
                    <c:extLst>
                      <c:ext uri="{02D57815-91ED-43cb-92C2-25804820EDAC}">
                        <c15:formulaRef>
                          <c15:sqref>'Service Type Progs'!$E$34:$E$38</c15:sqref>
                        </c15:formulaRef>
                      </c:ext>
                    </c:extLst>
                    <c:numCache>
                      <c:formatCode>#,##0</c:formatCode>
                      <c:ptCount val="5"/>
                      <c:pt idx="0">
                        <c:v>291940</c:v>
                      </c:pt>
                      <c:pt idx="1">
                        <c:v>291940</c:v>
                      </c:pt>
                      <c:pt idx="2">
                        <c:v>291940</c:v>
                      </c:pt>
                      <c:pt idx="3">
                        <c:v>291940</c:v>
                      </c:pt>
                      <c:pt idx="4">
                        <c:v>291940</c:v>
                      </c:pt>
                    </c:numCache>
                  </c:numRef>
                </c:val>
                <c:smooth val="0"/>
                <c:extLst>
                  <c:ext xmlns:c16="http://schemas.microsoft.com/office/drawing/2014/chart" uri="{C3380CC4-5D6E-409C-BE32-E72D297353CC}">
                    <c16:uniqueId val="{00000002-80DF-4870-91EC-17E800B4C901}"/>
                  </c:ext>
                </c:extLst>
              </c15:ser>
            </c15:filteredLineSeries>
          </c:ext>
        </c:extLst>
      </c:lineChart>
      <c:catAx>
        <c:axId val="553285152"/>
        <c:scaling>
          <c:orientation val="minMax"/>
        </c:scaling>
        <c:delete val="0"/>
        <c:axPos val="b"/>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553285808"/>
        <c:crosses val="autoZero"/>
        <c:auto val="1"/>
        <c:lblAlgn val="ctr"/>
        <c:lblOffset val="100"/>
        <c:noMultiLvlLbl val="0"/>
      </c:catAx>
      <c:valAx>
        <c:axId val="553285808"/>
        <c:scaling>
          <c:orientation val="minMax"/>
          <c:max val="300000"/>
        </c:scaling>
        <c:delete val="0"/>
        <c:axPos val="l"/>
        <c:numFmt formatCode="#,##0" sourceLinked="1"/>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800" b="0" i="0" u="none" strike="noStrike" kern="1200" baseline="0">
                <a:solidFill>
                  <a:schemeClr val="tx1"/>
                </a:solidFill>
                <a:latin typeface="Gotham"/>
                <a:ea typeface="+mn-ea"/>
                <a:cs typeface="+mn-cs"/>
              </a:defRPr>
            </a:pPr>
            <a:endParaRPr lang="en-US"/>
          </a:p>
        </c:txPr>
        <c:crossAx val="55328515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Gotham"/>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916921558100328"/>
          <c:y val="0.13826348480914785"/>
          <c:w val="0.78150327031209099"/>
          <c:h val="0.80514079594315291"/>
        </c:manualLayout>
      </c:layout>
      <c:barChart>
        <c:barDir val="bar"/>
        <c:grouping val="stacked"/>
        <c:varyColors val="0"/>
        <c:ser>
          <c:idx val="0"/>
          <c:order val="0"/>
          <c:tx>
            <c:strRef>
              <c:f>'Service Type Progs'!$B$55</c:f>
              <c:strCache>
                <c:ptCount val="1"/>
                <c:pt idx="0">
                  <c:v>Basic Career Services</c:v>
                </c:pt>
              </c:strCache>
            </c:strRef>
          </c:tx>
          <c:spPr>
            <a:solidFill>
              <a:srgbClr val="CBC9E2"/>
            </a:solidFill>
            <a:ln>
              <a:solidFill>
                <a:srgbClr val="5A5A66"/>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'Service Type Progs'!$C$54:$J$54</c:f>
              <c:strCache>
                <c:ptCount val="6"/>
                <c:pt idx="0">
                  <c:v>Title I &amp; III Programs</c:v>
                </c:pt>
                <c:pt idx="1">
                  <c:v>Title I</c:v>
                </c:pt>
                <c:pt idx="2">
                  <c:v>Wagner-Peyser</c:v>
                </c:pt>
                <c:pt idx="3">
                  <c:v>Youth</c:v>
                </c:pt>
                <c:pt idx="4">
                  <c:v>Dislocated Worker</c:v>
                </c:pt>
                <c:pt idx="5">
                  <c:v>Adult</c:v>
                </c:pt>
              </c:strCache>
            </c:strRef>
          </c:cat>
          <c:val>
            <c:numRef>
              <c:f>'Service Type Progs'!$C$55:$J$55</c:f>
              <c:numCache>
                <c:formatCode>0.0%</c:formatCode>
                <c:ptCount val="6"/>
                <c:pt idx="0">
                  <c:v>0.54809855792187945</c:v>
                </c:pt>
                <c:pt idx="1">
                  <c:v>0.33729811313101266</c:v>
                </c:pt>
                <c:pt idx="2">
                  <c:v>0.56984944257104309</c:v>
                </c:pt>
                <c:pt idx="3">
                  <c:v>4.3187511785146675E-2</c:v>
                </c:pt>
                <c:pt idx="4">
                  <c:v>0.36184974052440261</c:v>
                </c:pt>
                <c:pt idx="5">
                  <c:v>0.44818055900477999</c:v>
                </c:pt>
              </c:numCache>
            </c:numRef>
          </c:val>
          <c:extLst>
            <c:ext xmlns:c16="http://schemas.microsoft.com/office/drawing/2014/chart" uri="{C3380CC4-5D6E-409C-BE32-E72D297353CC}">
              <c16:uniqueId val="{00000000-C8E3-43B0-9A28-C5F5687018B8}"/>
            </c:ext>
          </c:extLst>
        </c:ser>
        <c:ser>
          <c:idx val="1"/>
          <c:order val="1"/>
          <c:tx>
            <c:strRef>
              <c:f>'Service Type Progs'!$B$56</c:f>
              <c:strCache>
                <c:ptCount val="1"/>
                <c:pt idx="0">
                  <c:v>Individualized Career Services</c:v>
                </c:pt>
              </c:strCache>
            </c:strRef>
          </c:tx>
          <c:spPr>
            <a:solidFill>
              <a:srgbClr val="9E9AC8"/>
            </a:solidFill>
            <a:ln>
              <a:solidFill>
                <a:srgbClr val="5A5A66"/>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'Service Type Progs'!$C$54:$J$54</c:f>
              <c:strCache>
                <c:ptCount val="6"/>
                <c:pt idx="0">
                  <c:v>Title I &amp; III Programs</c:v>
                </c:pt>
                <c:pt idx="1">
                  <c:v>Title I</c:v>
                </c:pt>
                <c:pt idx="2">
                  <c:v>Wagner-Peyser</c:v>
                </c:pt>
                <c:pt idx="3">
                  <c:v>Youth</c:v>
                </c:pt>
                <c:pt idx="4">
                  <c:v>Dislocated Worker</c:v>
                </c:pt>
                <c:pt idx="5">
                  <c:v>Adult</c:v>
                </c:pt>
              </c:strCache>
            </c:strRef>
          </c:cat>
          <c:val>
            <c:numRef>
              <c:f>'Service Type Progs'!$C$56:$J$56</c:f>
              <c:numCache>
                <c:formatCode>0.0%</c:formatCode>
                <c:ptCount val="6"/>
                <c:pt idx="0">
                  <c:v>0.37440486422818581</c:v>
                </c:pt>
                <c:pt idx="1">
                  <c:v>0.38570786319354772</c:v>
                </c:pt>
                <c:pt idx="2">
                  <c:v>0.38363729697238685</c:v>
                </c:pt>
                <c:pt idx="3">
                  <c:v>0.27908574199283465</c:v>
                </c:pt>
                <c:pt idx="4">
                  <c:v>0.45126394534934977</c:v>
                </c:pt>
                <c:pt idx="5">
                  <c:v>0.33986282185531008</c:v>
                </c:pt>
              </c:numCache>
            </c:numRef>
          </c:val>
          <c:extLst>
            <c:ext xmlns:c16="http://schemas.microsoft.com/office/drawing/2014/chart" uri="{C3380CC4-5D6E-409C-BE32-E72D297353CC}">
              <c16:uniqueId val="{00000001-C8E3-43B0-9A28-C5F5687018B8}"/>
            </c:ext>
          </c:extLst>
        </c:ser>
        <c:ser>
          <c:idx val="2"/>
          <c:order val="2"/>
          <c:tx>
            <c:strRef>
              <c:f>'Service Type Progs'!$B$57</c:f>
              <c:strCache>
                <c:ptCount val="1"/>
                <c:pt idx="0">
                  <c:v>Training Services</c:v>
                </c:pt>
              </c:strCache>
            </c:strRef>
          </c:tx>
          <c:spPr>
            <a:solidFill>
              <a:srgbClr val="6A51A3"/>
            </a:solidFill>
            <a:ln>
              <a:solidFill>
                <a:srgbClr val="5A5A66"/>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'Service Type Progs'!$C$54:$J$54</c:f>
              <c:strCache>
                <c:ptCount val="6"/>
                <c:pt idx="0">
                  <c:v>Title I &amp; III Programs</c:v>
                </c:pt>
                <c:pt idx="1">
                  <c:v>Title I</c:v>
                </c:pt>
                <c:pt idx="2">
                  <c:v>Wagner-Peyser</c:v>
                </c:pt>
                <c:pt idx="3">
                  <c:v>Youth</c:v>
                </c:pt>
                <c:pt idx="4">
                  <c:v>Dislocated Worker</c:v>
                </c:pt>
                <c:pt idx="5">
                  <c:v>Adult</c:v>
                </c:pt>
              </c:strCache>
            </c:strRef>
          </c:cat>
          <c:val>
            <c:numRef>
              <c:f>'Service Type Progs'!$C$57:$J$57</c:f>
              <c:numCache>
                <c:formatCode>0.0%</c:formatCode>
                <c:ptCount val="6"/>
                <c:pt idx="0">
                  <c:v>6.1957363724148173E-2</c:v>
                </c:pt>
                <c:pt idx="1">
                  <c:v>0.2385746736345383</c:v>
                </c:pt>
                <c:pt idx="2">
                  <c:v>3.8651132534827909E-2</c:v>
                </c:pt>
                <c:pt idx="3">
                  <c:v>0.37916520755326888</c:v>
                </c:pt>
                <c:pt idx="4">
                  <c:v>0.18540420484624182</c:v>
                </c:pt>
                <c:pt idx="5">
                  <c:v>0.21090307665129665</c:v>
                </c:pt>
              </c:numCache>
            </c:numRef>
          </c:val>
          <c:extLst>
            <c:ext xmlns:c16="http://schemas.microsoft.com/office/drawing/2014/chart" uri="{C3380CC4-5D6E-409C-BE32-E72D297353CC}">
              <c16:uniqueId val="{00000002-C8E3-43B0-9A28-C5F5687018B8}"/>
            </c:ext>
          </c:extLst>
        </c:ser>
        <c:dLbls>
          <c:dLblPos val="ctr"/>
          <c:showLegendKey val="0"/>
          <c:showVal val="1"/>
          <c:showCatName val="0"/>
          <c:showSerName val="0"/>
          <c:showPercent val="0"/>
          <c:showBubbleSize val="0"/>
        </c:dLbls>
        <c:gapWidth val="108"/>
        <c:overlap val="100"/>
        <c:axId val="557265424"/>
        <c:axId val="622535656"/>
        <c:extLst>
          <c:ext xmlns:c15="http://schemas.microsoft.com/office/drawing/2012/chart" uri="{02D57815-91ED-43cb-92C2-25804820EDAC}">
            <c15:filteredBarSeries>
              <c15:ser>
                <c:idx val="3"/>
                <c:order val="3"/>
                <c:tx>
                  <c:strRef>
                    <c:extLst>
                      <c:ext uri="{02D57815-91ED-43cb-92C2-25804820EDAC}">
                        <c15:formulaRef>
                          <c15:sqref>'Service Type Progs'!$B$58</c15:sqref>
                        </c15:formulaRef>
                      </c:ext>
                    </c:extLst>
                    <c:strCache>
                      <c:ptCount val="1"/>
                    </c:strCache>
                  </c:strRef>
                </c:tx>
                <c:spPr>
                  <a:solidFill>
                    <a:srgbClr val="5A5A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Gotham"/>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'Service Type Progs'!$C$54:$J$54</c15:sqref>
                        </c15:formulaRef>
                      </c:ext>
                    </c:extLst>
                    <c:strCache>
                      <c:ptCount val="6"/>
                      <c:pt idx="0">
                        <c:v>Title I &amp; III Programs</c:v>
                      </c:pt>
                      <c:pt idx="1">
                        <c:v>Title I</c:v>
                      </c:pt>
                      <c:pt idx="2">
                        <c:v>Wagner-Peyser</c:v>
                      </c:pt>
                      <c:pt idx="3">
                        <c:v>Youth</c:v>
                      </c:pt>
                      <c:pt idx="4">
                        <c:v>Dislocated Worker</c:v>
                      </c:pt>
                      <c:pt idx="5">
                        <c:v>Adult</c:v>
                      </c:pt>
                    </c:strCache>
                  </c:strRef>
                </c:cat>
                <c:val>
                  <c:numRef>
                    <c:extLst>
                      <c:ext uri="{02D57815-91ED-43cb-92C2-25804820EDAC}">
                        <c15:formulaRef>
                          <c15:sqref>'Service Type Progs'!$C$58:$J$58</c15:sqref>
                        </c15:formulaRef>
                      </c:ext>
                    </c:extLst>
                    <c:numCache>
                      <c:formatCode>General</c:formatCode>
                      <c:ptCount val="6"/>
                    </c:numCache>
                  </c:numRef>
                </c:val>
                <c:extLst>
                  <c:ext xmlns:c16="http://schemas.microsoft.com/office/drawing/2014/chart" uri="{C3380CC4-5D6E-409C-BE32-E72D297353CC}">
                    <c16:uniqueId val="{00000003-C8E3-43B0-9A28-C5F5687018B8}"/>
                  </c:ext>
                </c:extLst>
              </c15:ser>
            </c15:filteredBarSeries>
          </c:ext>
        </c:extLst>
      </c:barChart>
      <c:catAx>
        <c:axId val="557265424"/>
        <c:scaling>
          <c:orientation val="minMax"/>
        </c:scaling>
        <c:delete val="0"/>
        <c:axPos val="l"/>
        <c:numFmt formatCode="General" sourceLinked="1"/>
        <c:majorTickMark val="none"/>
        <c:minorTickMark val="none"/>
        <c:tickLblPos val="nextTo"/>
        <c:spPr>
          <a:noFill/>
          <a:ln w="9525" cap="flat" cmpd="sng" algn="ctr">
            <a:solidFill>
              <a:srgbClr val="323332"/>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622535656"/>
        <c:crosses val="autoZero"/>
        <c:auto val="1"/>
        <c:lblAlgn val="ctr"/>
        <c:lblOffset val="100"/>
        <c:noMultiLvlLbl val="0"/>
      </c:catAx>
      <c:valAx>
        <c:axId val="622535656"/>
        <c:scaling>
          <c:orientation val="minMax"/>
          <c:max val="1"/>
        </c:scaling>
        <c:delete val="0"/>
        <c:axPos val="b"/>
        <c:numFmt formatCode="0%" sourceLinked="0"/>
        <c:majorTickMark val="in"/>
        <c:minorTickMark val="none"/>
        <c:tickLblPos val="nextTo"/>
        <c:spPr>
          <a:noFill/>
          <a:ln>
            <a:solidFill>
              <a:srgbClr val="323332"/>
            </a:solidFill>
          </a:ln>
          <a:effectLst/>
        </c:spPr>
        <c:txPr>
          <a:bodyPr rot="-6000000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crossAx val="557265424"/>
        <c:crosses val="autoZero"/>
        <c:crossBetween val="between"/>
      </c:valAx>
      <c:spPr>
        <a:noFill/>
        <a:ln>
          <a:noFill/>
        </a:ln>
        <a:effectLst/>
      </c:spPr>
    </c:plotArea>
    <c:legend>
      <c:legendPos val="b"/>
      <c:layout>
        <c:manualLayout>
          <c:xMode val="edge"/>
          <c:yMode val="edge"/>
          <c:x val="0.76055733562327732"/>
          <c:y val="2.2874807969022744E-2"/>
          <c:w val="0.23786552820933585"/>
          <c:h val="0.1008507814364113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Gotham"/>
              <a:ea typeface="+mn-ea"/>
              <a:cs typeface="+mn-cs"/>
            </a:defRPr>
          </a:pPr>
          <a:endParaRPr lang="en-US"/>
        </a:p>
      </c:txPr>
    </c:legend>
    <c:plotVisOnly val="1"/>
    <c:dispBlanksAs val="gap"/>
    <c:showDLblsOverMax val="0"/>
  </c:chart>
  <c:spPr>
    <a:noFill/>
    <a:ln>
      <a:noFill/>
    </a:ln>
    <a:effectLst/>
  </c:spPr>
  <c:txPr>
    <a:bodyPr/>
    <a:lstStyle/>
    <a:p>
      <a:pPr>
        <a:defRPr sz="1100">
          <a:solidFill>
            <a:schemeClr val="tx1"/>
          </a:solidFill>
          <a:latin typeface="Gotham"/>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layout>
        <c:manualLayout>
          <c:xMode val="edge"/>
          <c:yMode val="edge"/>
          <c:x val="5.2248677248677095E-3"/>
          <c:y val="6.944444444444444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RepInd_Natl!$A$6</c:f>
              <c:strCache>
                <c:ptCount val="1"/>
                <c:pt idx="0">
                  <c:v>Wagner-Peyser</c:v>
                </c:pt>
              </c:strCache>
            </c:strRef>
          </c:tx>
          <c:spPr>
            <a:ln w="28575" cap="rnd">
              <a:solidFill>
                <a:schemeClr val="dk1">
                  <a:tint val="88500"/>
                </a:schemeClr>
              </a:solidFill>
              <a:round/>
            </a:ln>
            <a:effectLst/>
          </c:spPr>
          <c:marker>
            <c:symbol val="circle"/>
            <c:size val="5"/>
            <c:spPr>
              <a:solidFill>
                <a:schemeClr val="bg1"/>
              </a:solidFill>
              <a:ln w="9525">
                <a:solidFill>
                  <a:schemeClr val="dk1">
                    <a:tint val="88500"/>
                  </a:schemeClr>
                </a:solidFill>
              </a:ln>
              <a:effectLst/>
            </c:spPr>
          </c:marker>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RepInd_Natl!$B$6:$H$6</c:f>
              <c:numCache>
                <c:formatCode>General</c:formatCode>
                <c:ptCount val="7"/>
                <c:pt idx="0">
                  <c:v>1728058</c:v>
                </c:pt>
                <c:pt idx="1">
                  <c:v>1601355</c:v>
                </c:pt>
                <c:pt idx="2">
                  <c:v>1761008</c:v>
                </c:pt>
                <c:pt idx="3">
                  <c:v>2103779</c:v>
                </c:pt>
                <c:pt idx="4">
                  <c:v>5194215</c:v>
                </c:pt>
                <c:pt idx="5">
                  <c:v>4422700</c:v>
                </c:pt>
                <c:pt idx="6">
                  <c:v>5405290</c:v>
                </c:pt>
              </c:numCache>
            </c:numRef>
          </c:val>
          <c:smooth val="0"/>
          <c:extLst>
            <c:ext xmlns:c16="http://schemas.microsoft.com/office/drawing/2014/chart" uri="{C3380CC4-5D6E-409C-BE32-E72D297353CC}">
              <c16:uniqueId val="{00000000-E392-4195-BC2A-F3B0F164208B}"/>
            </c:ext>
          </c:extLst>
        </c:ser>
        <c:dLbls>
          <c:showLegendKey val="0"/>
          <c:showVal val="0"/>
          <c:showCatName val="0"/>
          <c:showSerName val="0"/>
          <c:showPercent val="0"/>
          <c:showBubbleSize val="0"/>
        </c:dLbls>
        <c:marker val="1"/>
        <c:smooth val="0"/>
        <c:axId val="578878976"/>
        <c:axId val="578884800"/>
      </c:lineChart>
      <c:catAx>
        <c:axId val="57887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78884800"/>
        <c:crosses val="autoZero"/>
        <c:auto val="1"/>
        <c:lblAlgn val="ctr"/>
        <c:lblOffset val="100"/>
        <c:noMultiLvlLbl val="0"/>
      </c:catAx>
      <c:valAx>
        <c:axId val="57888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78878976"/>
        <c:crosses val="autoZero"/>
        <c:crossBetween val="between"/>
        <c:majorUnit val="2000000"/>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layout>
        <c:manualLayout>
          <c:xMode val="edge"/>
          <c:yMode val="edge"/>
          <c:x val="6.3109819605882611E-3"/>
          <c:y val="4.320987654320987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RepInd_Natl!$A$7</c:f>
              <c:strCache>
                <c:ptCount val="1"/>
                <c:pt idx="0">
                  <c:v>WIOA Adult</c:v>
                </c:pt>
              </c:strCache>
            </c:strRef>
          </c:tx>
          <c:spPr>
            <a:ln w="28575" cap="rnd">
              <a:solidFill>
                <a:srgbClr val="002060"/>
              </a:solidFill>
              <a:round/>
            </a:ln>
            <a:effectLst/>
          </c:spPr>
          <c:marker>
            <c:symbol val="circle"/>
            <c:size val="5"/>
            <c:spPr>
              <a:solidFill>
                <a:schemeClr val="accent5"/>
              </a:solidFill>
              <a:ln w="9525">
                <a:solidFill>
                  <a:srgbClr val="002060"/>
                </a:solidFill>
              </a:ln>
              <a:effectLst/>
            </c:spPr>
          </c:marker>
          <c:dLbls>
            <c:numFmt formatCode="#,##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RepInd_Natl!$B$7:$H$7</c:f>
              <c:numCache>
                <c:formatCode>General</c:formatCode>
                <c:ptCount val="7"/>
                <c:pt idx="0">
                  <c:v>262583</c:v>
                </c:pt>
                <c:pt idx="1">
                  <c:v>250249</c:v>
                </c:pt>
                <c:pt idx="2">
                  <c:v>133610</c:v>
                </c:pt>
                <c:pt idx="3">
                  <c:v>203840</c:v>
                </c:pt>
                <c:pt idx="4">
                  <c:v>798443</c:v>
                </c:pt>
                <c:pt idx="5">
                  <c:v>719180</c:v>
                </c:pt>
                <c:pt idx="6">
                  <c:v>792923</c:v>
                </c:pt>
              </c:numCache>
            </c:numRef>
          </c:val>
          <c:smooth val="0"/>
          <c:extLst>
            <c:ext xmlns:c16="http://schemas.microsoft.com/office/drawing/2014/chart" uri="{C3380CC4-5D6E-409C-BE32-E72D297353CC}">
              <c16:uniqueId val="{00000000-A424-4D6E-B4E7-406BA21643D8}"/>
            </c:ext>
          </c:extLst>
        </c:ser>
        <c:dLbls>
          <c:showLegendKey val="0"/>
          <c:showVal val="0"/>
          <c:showCatName val="0"/>
          <c:showSerName val="0"/>
          <c:showPercent val="0"/>
          <c:showBubbleSize val="0"/>
        </c:dLbls>
        <c:marker val="1"/>
        <c:smooth val="0"/>
        <c:axId val="568343920"/>
        <c:axId val="568337264"/>
      </c:lineChart>
      <c:catAx>
        <c:axId val="56834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37264"/>
        <c:crosses val="autoZero"/>
        <c:auto val="1"/>
        <c:lblAlgn val="ctr"/>
        <c:lblOffset val="100"/>
        <c:noMultiLvlLbl val="0"/>
      </c:catAx>
      <c:valAx>
        <c:axId val="56833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43920"/>
        <c:crosses val="autoZero"/>
        <c:crossBetween val="between"/>
        <c:majorUnit val="200000"/>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dirty="0"/>
              <a:t>WIOA Youth</a:t>
            </a:r>
            <a:r>
              <a:rPr lang="en-US" baseline="0" dirty="0"/>
              <a:t> and Dislocated Worker</a:t>
            </a:r>
            <a:endParaRPr lang="en-US" dirty="0"/>
          </a:p>
        </c:rich>
      </c:tx>
      <c:layout>
        <c:manualLayout>
          <c:xMode val="edge"/>
          <c:yMode val="edge"/>
          <c:x val="7.5063533724949616E-4"/>
          <c:y val="6.172839506172839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RepInd_Natl!$A$8</c:f>
              <c:strCache>
                <c:ptCount val="1"/>
                <c:pt idx="0">
                  <c:v>WIOA Dislocated Worker</c:v>
                </c:pt>
              </c:strCache>
            </c:strRef>
          </c:tx>
          <c:spPr>
            <a:ln w="28575" cap="rnd">
              <a:solidFill>
                <a:schemeClr val="accent1"/>
              </a:solidFill>
              <a:round/>
            </a:ln>
            <a:effectLst/>
          </c:spPr>
          <c:marker>
            <c:symbol val="circle"/>
            <c:size val="5"/>
            <c:spPr>
              <a:solidFill>
                <a:schemeClr val="accent1"/>
              </a:solidFill>
              <a:ln w="9525">
                <a:solidFill>
                  <a:schemeClr val="accent5">
                    <a:tint val="77000"/>
                  </a:schemeClr>
                </a:solidFill>
              </a:ln>
              <a:effectLst/>
            </c:spPr>
          </c:marker>
          <c:dLbls>
            <c:dLbl>
              <c:idx val="0"/>
              <c:layout>
                <c:manualLayout>
                  <c:x val="-4.2816363762432337E-3"/>
                  <c:y val="-0.13020865372864271"/>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B3C5-4B5F-840B-19DAF6BA01BE}"/>
                </c:ext>
              </c:extLst>
            </c:dLbl>
            <c:dLbl>
              <c:idx val="1"/>
              <c:delete val="1"/>
              <c:extLst>
                <c:ext xmlns:c15="http://schemas.microsoft.com/office/drawing/2012/chart" uri="{CE6537A1-D6FC-4f65-9D91-7224C49458BB}"/>
                <c:ext xmlns:c16="http://schemas.microsoft.com/office/drawing/2014/chart" uri="{C3380CC4-5D6E-409C-BE32-E72D297353CC}">
                  <c16:uniqueId val="{00000001-B3C5-4B5F-840B-19DAF6BA01BE}"/>
                </c:ext>
              </c:extLst>
            </c:dLbl>
            <c:dLbl>
              <c:idx val="2"/>
              <c:delete val="1"/>
              <c:extLst>
                <c:ext xmlns:c15="http://schemas.microsoft.com/office/drawing/2012/chart" uri="{CE6537A1-D6FC-4f65-9D91-7224C49458BB}"/>
                <c:ext xmlns:c16="http://schemas.microsoft.com/office/drawing/2014/chart" uri="{C3380CC4-5D6E-409C-BE32-E72D297353CC}">
                  <c16:uniqueId val="{00000002-B3C5-4B5F-840B-19DAF6BA01BE}"/>
                </c:ext>
              </c:extLst>
            </c:dLbl>
            <c:dLbl>
              <c:idx val="3"/>
              <c:layout>
                <c:manualLayout>
                  <c:x val="-0.16555660654807175"/>
                  <c:y val="-0.12500030757949698"/>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3-B3C5-4B5F-840B-19DAF6BA01BE}"/>
                </c:ext>
              </c:extLst>
            </c:dLbl>
            <c:dLbl>
              <c:idx val="4"/>
              <c:delete val="1"/>
              <c:extLst>
                <c:ext xmlns:c15="http://schemas.microsoft.com/office/drawing/2012/chart" uri="{CE6537A1-D6FC-4f65-9D91-7224C49458BB}"/>
                <c:ext xmlns:c16="http://schemas.microsoft.com/office/drawing/2014/chart" uri="{C3380CC4-5D6E-409C-BE32-E72D297353CC}">
                  <c16:uniqueId val="{00000004-B3C5-4B5F-840B-19DAF6BA01BE}"/>
                </c:ext>
              </c:extLst>
            </c:dLbl>
            <c:dLbl>
              <c:idx val="5"/>
              <c:delete val="1"/>
              <c:extLst>
                <c:ext xmlns:c15="http://schemas.microsoft.com/office/drawing/2012/chart" uri="{CE6537A1-D6FC-4f65-9D91-7224C49458BB}"/>
                <c:ext xmlns:c16="http://schemas.microsoft.com/office/drawing/2014/chart" uri="{C3380CC4-5D6E-409C-BE32-E72D297353CC}">
                  <c16:uniqueId val="{00000005-B3C5-4B5F-840B-19DAF6BA01BE}"/>
                </c:ext>
              </c:extLst>
            </c:dLbl>
            <c:dLbl>
              <c:idx val="6"/>
              <c:layout>
                <c:manualLayout>
                  <c:x val="-1.046610134774314E-16"/>
                  <c:y val="0.13541699987778835"/>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B3C5-4B5F-840B-19DAF6BA01BE}"/>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RepInd_Natl!$B$8:$H$8</c:f>
              <c:numCache>
                <c:formatCode>General</c:formatCode>
                <c:ptCount val="7"/>
                <c:pt idx="0">
                  <c:v>729</c:v>
                </c:pt>
                <c:pt idx="1">
                  <c:v>729</c:v>
                </c:pt>
                <c:pt idx="2">
                  <c:v>87</c:v>
                </c:pt>
                <c:pt idx="3">
                  <c:v>131</c:v>
                </c:pt>
                <c:pt idx="4">
                  <c:v>135019</c:v>
                </c:pt>
                <c:pt idx="5">
                  <c:v>203748</c:v>
                </c:pt>
                <c:pt idx="6">
                  <c:v>233166</c:v>
                </c:pt>
              </c:numCache>
            </c:numRef>
          </c:val>
          <c:smooth val="0"/>
          <c:extLst>
            <c:ext xmlns:c16="http://schemas.microsoft.com/office/drawing/2014/chart" uri="{C3380CC4-5D6E-409C-BE32-E72D297353CC}">
              <c16:uniqueId val="{00000007-B3C5-4B5F-840B-19DAF6BA01BE}"/>
            </c:ext>
          </c:extLst>
        </c:ser>
        <c:ser>
          <c:idx val="1"/>
          <c:order val="1"/>
          <c:tx>
            <c:strRef>
              <c:f>RepInd_Natl!$A$9</c:f>
              <c:strCache>
                <c:ptCount val="1"/>
                <c:pt idx="0">
                  <c:v>WIOA Youth</c:v>
                </c:pt>
              </c:strCache>
            </c:strRef>
          </c:tx>
          <c:spPr>
            <a:ln w="28575" cap="rnd">
              <a:solidFill>
                <a:schemeClr val="accent5">
                  <a:shade val="76000"/>
                </a:schemeClr>
              </a:solidFill>
              <a:round/>
            </a:ln>
            <a:effectLst/>
          </c:spPr>
          <c:marker>
            <c:symbol val="circle"/>
            <c:size val="5"/>
            <c:spPr>
              <a:solidFill>
                <a:schemeClr val="accent5">
                  <a:shade val="76000"/>
                </a:schemeClr>
              </a:solidFill>
              <a:ln w="9525">
                <a:solidFill>
                  <a:schemeClr val="accent5">
                    <a:shade val="76000"/>
                  </a:schemeClr>
                </a:solidFill>
              </a:ln>
              <a:effectLst/>
            </c:spPr>
          </c:marker>
          <c:dLbls>
            <c:dLbl>
              <c:idx val="0"/>
              <c:layout>
                <c:manualLayout>
                  <c:x val="-6.9112803362646621E-2"/>
                  <c:y val="-0.2213157512690731"/>
                </c:manualLayout>
              </c:layout>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B3C5-4B5F-840B-19DAF6BA01BE}"/>
                </c:ext>
              </c:extLst>
            </c:dLbl>
            <c:dLbl>
              <c:idx val="1"/>
              <c:delete val="1"/>
              <c:extLst>
                <c:ext xmlns:c15="http://schemas.microsoft.com/office/drawing/2012/chart" uri="{CE6537A1-D6FC-4f65-9D91-7224C49458BB}"/>
                <c:ext xmlns:c16="http://schemas.microsoft.com/office/drawing/2014/chart" uri="{C3380CC4-5D6E-409C-BE32-E72D297353CC}">
                  <c16:uniqueId val="{00000009-B3C5-4B5F-840B-19DAF6BA01BE}"/>
                </c:ext>
              </c:extLst>
            </c:dLbl>
            <c:dLbl>
              <c:idx val="2"/>
              <c:delete val="1"/>
              <c:extLst>
                <c:ext xmlns:c15="http://schemas.microsoft.com/office/drawing/2012/chart" uri="{CE6537A1-D6FC-4f65-9D91-7224C49458BB}"/>
                <c:ext xmlns:c16="http://schemas.microsoft.com/office/drawing/2014/chart" uri="{C3380CC4-5D6E-409C-BE32-E72D297353CC}">
                  <c16:uniqueId val="{0000000A-B3C5-4B5F-840B-19DAF6BA01BE}"/>
                </c:ext>
              </c:extLst>
            </c:dLbl>
            <c:dLbl>
              <c:idx val="3"/>
              <c:delete val="1"/>
              <c:extLst>
                <c:ext xmlns:c15="http://schemas.microsoft.com/office/drawing/2012/chart" uri="{CE6537A1-D6FC-4f65-9D91-7224C49458BB}"/>
                <c:ext xmlns:c16="http://schemas.microsoft.com/office/drawing/2014/chart" uri="{C3380CC4-5D6E-409C-BE32-E72D297353CC}">
                  <c16:uniqueId val="{0000000B-B3C5-4B5F-840B-19DAF6BA01BE}"/>
                </c:ext>
              </c:extLst>
            </c:dLbl>
            <c:dLbl>
              <c:idx val="5"/>
              <c:delete val="1"/>
              <c:extLst>
                <c:ext xmlns:c15="http://schemas.microsoft.com/office/drawing/2012/chart" uri="{CE6537A1-D6FC-4f65-9D91-7224C49458BB}"/>
                <c:ext xmlns:c16="http://schemas.microsoft.com/office/drawing/2014/chart" uri="{C3380CC4-5D6E-409C-BE32-E72D297353CC}">
                  <c16:uniqueId val="{0000000C-B3C5-4B5F-840B-19DAF6BA01BE}"/>
                </c:ext>
              </c:extLst>
            </c:dLbl>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RepInd_Natl!$B$4:$H$4</c:f>
              <c:strCache>
                <c:ptCount val="7"/>
                <c:pt idx="0">
                  <c:v>PY16Q4</c:v>
                </c:pt>
                <c:pt idx="1">
                  <c:v>PY17Q1</c:v>
                </c:pt>
                <c:pt idx="2">
                  <c:v>PY17Q2</c:v>
                </c:pt>
                <c:pt idx="3">
                  <c:v>PY17Q3</c:v>
                </c:pt>
                <c:pt idx="4">
                  <c:v>PY17Q4</c:v>
                </c:pt>
                <c:pt idx="5">
                  <c:v>PY18Q1</c:v>
                </c:pt>
                <c:pt idx="6">
                  <c:v>PY18Q2</c:v>
                </c:pt>
              </c:strCache>
            </c:strRef>
          </c:cat>
          <c:val>
            <c:numRef>
              <c:f>RepInd_Natl!$B$9:$H$9</c:f>
              <c:numCache>
                <c:formatCode>General</c:formatCode>
                <c:ptCount val="7"/>
                <c:pt idx="0">
                  <c:v>4428</c:v>
                </c:pt>
                <c:pt idx="1">
                  <c:v>12616</c:v>
                </c:pt>
                <c:pt idx="2">
                  <c:v>4765</c:v>
                </c:pt>
                <c:pt idx="3">
                  <c:v>16817</c:v>
                </c:pt>
                <c:pt idx="4">
                  <c:v>241562</c:v>
                </c:pt>
                <c:pt idx="5">
                  <c:v>219947</c:v>
                </c:pt>
                <c:pt idx="6">
                  <c:v>265278</c:v>
                </c:pt>
              </c:numCache>
            </c:numRef>
          </c:val>
          <c:smooth val="0"/>
          <c:extLst>
            <c:ext xmlns:c16="http://schemas.microsoft.com/office/drawing/2014/chart" uri="{C3380CC4-5D6E-409C-BE32-E72D297353CC}">
              <c16:uniqueId val="{0000000D-B3C5-4B5F-840B-19DAF6BA01BE}"/>
            </c:ext>
          </c:extLst>
        </c:ser>
        <c:dLbls>
          <c:showLegendKey val="0"/>
          <c:showVal val="0"/>
          <c:showCatName val="0"/>
          <c:showSerName val="0"/>
          <c:showPercent val="0"/>
          <c:showBubbleSize val="0"/>
        </c:dLbls>
        <c:marker val="1"/>
        <c:smooth val="0"/>
        <c:axId val="568334352"/>
        <c:axId val="568328944"/>
      </c:lineChart>
      <c:catAx>
        <c:axId val="56833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28944"/>
        <c:crosses val="autoZero"/>
        <c:auto val="1"/>
        <c:lblAlgn val="ctr"/>
        <c:lblOffset val="100"/>
        <c:noMultiLvlLbl val="0"/>
      </c:catAx>
      <c:valAx>
        <c:axId val="56832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6833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2.xml><?xml version="1.0" encoding="utf-8"?>
<cs:colorStyle xmlns:cs="http://schemas.microsoft.com/office/drawing/2012/chartStyle" xmlns:a="http://schemas.openxmlformats.org/drawingml/2006/main" meth="withinLinear" id="18">
  <a:schemeClr val="accent5"/>
</cs:colorStyle>
</file>

<file path=ppt/charts/colors23.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7730F-DE13-4941-8FAF-42347A79F26C}" type="datetimeFigureOut">
              <a:rPr lang="en-US" smtClean="0"/>
              <a:t>7/17/2019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8E0AD-F398-4224-ABD5-D9C643B50C6D}" type="slidenum">
              <a:rPr lang="en-US" smtClean="0"/>
              <a:t>‹#›</a:t>
            </a:fld>
            <a:endParaRPr lang="en-US"/>
          </a:p>
        </p:txBody>
      </p:sp>
    </p:spTree>
    <p:extLst>
      <p:ext uri="{BB962C8B-B14F-4D97-AF65-F5344CB8AC3E}">
        <p14:creationId xmlns:p14="http://schemas.microsoft.com/office/powerpoint/2010/main" val="1138835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93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PRESENTERS:</a:t>
            </a:r>
          </a:p>
          <a:p>
            <a:r>
              <a:rPr lang="en-US" dirty="0"/>
              <a:t>The slide deck is structured so the charts come first, followed by the key takeaways.  Ideally, the presenters will cover the key takeaways while the chart slide is still up and the subsequent slide is only there to document the key points for those that did not attend the training or need to refer to it afterward.  For each chart slide I will provide the necessary context and key points that should be discussed while the chart slide is up.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764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8262" y="4400550"/>
            <a:ext cx="5926239" cy="4186238"/>
          </a:xfrm>
        </p:spPr>
        <p:txBody>
          <a:bodyPr/>
          <a:lstStyle/>
          <a:p>
            <a:r>
              <a:rPr lang="en-US" dirty="0"/>
              <a:t>Notes: </a:t>
            </a:r>
          </a:p>
          <a:p>
            <a:r>
              <a:rPr lang="en-US" dirty="0"/>
              <a:t>In these</a:t>
            </a:r>
            <a:r>
              <a:rPr lang="en-US" baseline="0" dirty="0"/>
              <a:t> charts </a:t>
            </a:r>
            <a:r>
              <a:rPr lang="en-US" dirty="0"/>
              <a:t>we’re looking at the long term trends in participation levels by program.  We can’t use reported WIA participant counts because the definition of a participant has changed under WIOA.  Instead we use WIA participants that received a staff-assisted service as a proxy for historical participant counts.  </a:t>
            </a:r>
          </a:p>
          <a:p>
            <a:endParaRPr lang="en-US" dirty="0"/>
          </a:p>
          <a:p>
            <a:r>
              <a:rPr lang="en-US" dirty="0"/>
              <a:t>There is a clear ramp up in participation in response to the Great Recession and the Recover Act and since 2009 – 2010 we’ve seen a steady decline.  We’re approaching previously normal levels as unemployment decreases.   Youth levels have been relatively steady over the same time period.  </a:t>
            </a:r>
          </a:p>
          <a:p>
            <a:endParaRPr lang="en-US" dirty="0"/>
          </a:p>
          <a:p>
            <a:r>
              <a:rPr lang="en-US" dirty="0"/>
              <a:t>Over time we’ve observed this strong relationship between our participation levels and the national unemployment rate.  This is one example of the kinds of context we like to provide to stakeholders at the national level.</a:t>
            </a:r>
          </a:p>
          <a:p>
            <a:endParaRPr lang="en-US" dirty="0"/>
          </a:p>
          <a:p>
            <a:r>
              <a:rPr lang="en-US" dirty="0"/>
              <a:t>Note the “hump” in an otherwise smooth trend for Adults</a:t>
            </a:r>
            <a:r>
              <a:rPr lang="en-US" baseline="0" dirty="0"/>
              <a:t> </a:t>
            </a:r>
            <a:r>
              <a:rPr lang="en-US" dirty="0"/>
              <a:t>occurring in PY</a:t>
            </a:r>
            <a:r>
              <a:rPr lang="en-US" baseline="0" dirty="0"/>
              <a:t> 2016.  We have reason to suspect participant counts were inflated due to reporting issues with reportable individuals.  We’ll explore that later on in the training.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691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could be an opportunity to reassure</a:t>
            </a:r>
            <a:r>
              <a:rPr lang="en-US" baseline="0" dirty="0"/>
              <a:t> states that we’re not here to put them under a microscope or put them on the spot or embarrass them.  We know that the data needs more time to mature and stabilize.  We’re going to look at things nationally and then take a closer look at state level trends so that we can understand where the issues are and target our technical assistance efforts.  </a:t>
            </a:r>
          </a:p>
          <a:p>
            <a:endParaRPr lang="en-US" baseline="0" dirty="0"/>
          </a:p>
          <a:p>
            <a:r>
              <a:rPr lang="en-US" baseline="0" dirty="0"/>
              <a:t>This is a safe space among peers and we can only learn from one another if we’re honest and forthcoming with our knowledge, experience, and challenges.</a:t>
            </a:r>
          </a:p>
          <a:p>
            <a:endParaRPr lang="en-US" baseline="0" dirty="0"/>
          </a:p>
          <a:p>
            <a:r>
              <a:rPr lang="en-US" baseline="0" dirty="0"/>
              <a:t>After saying all that, check in with them and ask if any have had a chance to review the handouts on state level participant levels and how they changed from PY16 to PY17.  Is there anything they want to discuss or explore before moving on?</a:t>
            </a:r>
          </a:p>
          <a:p>
            <a:endParaRPr lang="en-US" baseline="0" dirty="0"/>
          </a:p>
          <a:p>
            <a:r>
              <a:rPr lang="en-US" baseline="0" dirty="0"/>
              <a:t>Next set of slides contain participant counts and percent change by state.  No specific talking points, just highlight drastic swings for a few states.  Give them a chance to reflect and respond.</a:t>
            </a:r>
          </a:p>
          <a:p>
            <a:endParaRPr lang="en-US" baseline="0" dirty="0"/>
          </a:p>
          <a:p>
            <a:r>
              <a:rPr lang="en-US" baseline="0" dirty="0"/>
              <a:t>We’ve had a few instances where states were struggling to pass edit checks and were removing records from their submitted files.  If this is happening in your state, please reach out to us, we can provide direct technical assistance and work with you.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839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580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9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886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586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2781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865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490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091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from how many we’re serving to who we’re serving.  Serving individuals</a:t>
            </a:r>
            <a:r>
              <a:rPr lang="en-US" baseline="0" dirty="0"/>
              <a:t> with barriers to employment is a core purpose of WIOA.  These are national counts of participants with at least one barrier to employment.  Over 1.5 million individuals facing an uphill battle to employment were served by our programs.  That is impressive.  That is exciting.   </a:t>
            </a:r>
          </a:p>
          <a:p>
            <a:endParaRPr lang="en-US" baseline="0" dirty="0"/>
          </a:p>
          <a:p>
            <a:r>
              <a:rPr lang="en-US" baseline="0" dirty="0"/>
              <a:t>Recall that individuals with barriers to employment are defined in WIOA as </a:t>
            </a:r>
            <a:r>
              <a:rPr lang="en-US" dirty="0"/>
              <a:t>a member of 1 or more of the following populations: </a:t>
            </a:r>
          </a:p>
          <a:p>
            <a:pPr marL="228600" indent="-228600">
              <a:buAutoNum type="alphaUcParenBoth"/>
            </a:pPr>
            <a:r>
              <a:rPr lang="en-US" dirty="0"/>
              <a:t>Displaced homemakers. </a:t>
            </a:r>
          </a:p>
          <a:p>
            <a:pPr marL="228600" indent="-228600">
              <a:buAutoNum type="alphaUcParenBoth"/>
            </a:pPr>
            <a:r>
              <a:rPr lang="en-US" dirty="0"/>
              <a:t>Low-income individuals. </a:t>
            </a:r>
          </a:p>
          <a:p>
            <a:pPr marL="228600" indent="-228600">
              <a:buAutoNum type="alphaUcParenBoth"/>
            </a:pPr>
            <a:r>
              <a:rPr lang="en-US" dirty="0"/>
              <a:t>Indians, Alaska Natives, and Native Hawaiians, as such terms are defined in section 166. </a:t>
            </a:r>
          </a:p>
          <a:p>
            <a:pPr marL="228600" indent="-228600">
              <a:buAutoNum type="alphaUcParenBoth"/>
            </a:pPr>
            <a:r>
              <a:rPr lang="en-US" dirty="0"/>
              <a:t>Individuals with disabilities</a:t>
            </a:r>
          </a:p>
          <a:p>
            <a:pPr marL="228600" indent="-228600">
              <a:buAutoNum type="alphaUcParenBoth"/>
            </a:pPr>
            <a:r>
              <a:rPr lang="en-US" dirty="0"/>
              <a:t>Older individuals. </a:t>
            </a:r>
          </a:p>
          <a:p>
            <a:pPr marL="228600" indent="-228600">
              <a:buAutoNum type="alphaUcParenBoth"/>
            </a:pPr>
            <a:r>
              <a:rPr lang="en-US" dirty="0"/>
              <a:t>Ex-offenders. </a:t>
            </a:r>
          </a:p>
          <a:p>
            <a:pPr marL="228600" indent="-228600">
              <a:buAutoNum type="alphaUcParenBoth"/>
            </a:pPr>
            <a:r>
              <a:rPr lang="en-US" dirty="0"/>
              <a:t>Homeless individuals</a:t>
            </a:r>
          </a:p>
          <a:p>
            <a:pPr marL="228600" indent="-228600">
              <a:buAutoNum type="alphaUcParenBoth"/>
            </a:pPr>
            <a:r>
              <a:rPr lang="en-US" dirty="0"/>
              <a:t>Youth who are in or have aged out of the foster care system</a:t>
            </a:r>
          </a:p>
          <a:p>
            <a:pPr marL="228600" indent="-228600">
              <a:buAutoNum type="alphaUcParenBoth"/>
            </a:pPr>
            <a:r>
              <a:rPr lang="en-US" dirty="0"/>
              <a:t>Individuals who are English language learners, individuals who have low levels of literacy, and individuals facing substantial cultural barriers. </a:t>
            </a:r>
          </a:p>
          <a:p>
            <a:pPr marL="228600" indent="-228600">
              <a:buAutoNum type="alphaUcParenBoth"/>
            </a:pPr>
            <a:r>
              <a:rPr lang="en-US" dirty="0"/>
              <a:t>Eligible migrant and seasonal farmworkers</a:t>
            </a:r>
          </a:p>
          <a:p>
            <a:pPr marL="228600" indent="-228600">
              <a:buAutoNum type="alphaUcParenBoth"/>
            </a:pPr>
            <a:r>
              <a:rPr lang="en-US" dirty="0"/>
              <a:t>Individuals within 2 years of exhausting lifetime eligibility under Social Security Act</a:t>
            </a:r>
          </a:p>
          <a:p>
            <a:pPr marL="228600" indent="-228600">
              <a:buAutoNum type="alphaUcParenBoth"/>
            </a:pPr>
            <a:r>
              <a:rPr lang="en-US" dirty="0"/>
              <a:t>Single parents (including single pregnant women). </a:t>
            </a:r>
          </a:p>
          <a:p>
            <a:pPr marL="228600" indent="-228600">
              <a:buAutoNum type="alphaUcParenBoth"/>
            </a:pPr>
            <a:r>
              <a:rPr lang="en-US" dirty="0"/>
              <a:t>Long-term unemployed individuals.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940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 of total participants</a:t>
            </a:r>
            <a:r>
              <a:rPr lang="en-US" baseline="0" dirty="0"/>
              <a:t> provides more context.  Nearly 60% of all WIOA Adult participants have a barrier to employment while just 30% of Wagner-Peyser participants did.  This aligns with our expectations since WP has fewer eligibility requirements.</a:t>
            </a:r>
          </a:p>
          <a:p>
            <a:endParaRPr lang="en-US" baseline="0" dirty="0"/>
          </a:p>
          <a:p>
            <a:r>
              <a:rPr lang="en-US" baseline="0" dirty="0"/>
              <a:t>Maybe lean on EVAN R. to discuss this next point or add more info.</a:t>
            </a:r>
          </a:p>
          <a:p>
            <a:r>
              <a:rPr lang="en-US" baseline="0" dirty="0"/>
              <a:t>WIOA Youth participants are required to have a barrier to employment which makes 93% lower than we would expect.  However, not all acceptable “Youth” barriers are a WIOA barrier.  For example WIOA Youth recognizes A pregnant or parenting youth as having a barrier to employment.  This is different from the WIOA definition of single parents or single pregnant women.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20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t>
            </a:r>
            <a:r>
              <a:rPr lang="en-US" baseline="0" dirty="0"/>
              <a:t> this time to highlight the need for accurate information with respect to barriers to employment.  Not only is it a priority of WIOA, the law also makes it a core aspect of the statistical model and the way state performance is assessed.</a:t>
            </a:r>
          </a:p>
          <a:p>
            <a:endParaRPr lang="en-US" baseline="0" dirty="0"/>
          </a:p>
          <a:p>
            <a:r>
              <a:rPr lang="en-US" dirty="0"/>
              <a:t>If you stop</a:t>
            </a:r>
            <a:r>
              <a:rPr lang="en-US" baseline="0" dirty="0"/>
              <a:t> asking about barriers after the first one is recorded, you’re doing yourself a disservice.  We need as much accurate information about the participant’s barriers to employment if we are going provide the best performance estimates possible.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395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transition</a:t>
            </a:r>
            <a:r>
              <a:rPr lang="en-US" baseline="0" dirty="0"/>
              <a:t> from who we’re serving to how we’re serving people.  Nothing all that notable here, just share the charts.  States should review these counts by state and make sure they reflect state service delivery policies for each program.  </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711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notes here.  Nothing</a:t>
            </a:r>
            <a:r>
              <a:rPr lang="en-US" baseline="0" dirty="0"/>
              <a:t> much to reflect on here specifically, this just helps us tell our story.</a:t>
            </a:r>
          </a:p>
          <a:p>
            <a:endParaRPr lang="en-US" baseline="0" dirty="0"/>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621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that the Youth program does not sum to 100%.  This is because WIOA Youth does not define their services in this way, but we’re looking at national totals so it is ok.  The takeaway for WIOA Youth is 37.9% of participants received Occupational Skills Training and the remaining 62.1% did not.  These Basic and Individualized Career Services must be in there from WIOA Youth that were coenrolled in a program that does track those services.  </a:t>
            </a:r>
          </a:p>
          <a:p>
            <a:endParaRPr lang="en-US" baseline="0" dirty="0"/>
          </a:p>
          <a:p>
            <a:r>
              <a:rPr lang="en-US" baseline="0" dirty="0"/>
              <a:t>The same logic follows for Wagner-Peyser as that program does not fund training services.  All WP participants that received training services, received them from another program they were coenrolled in.</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557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Sharp increases in PY2017 Q4 for</a:t>
            </a:r>
            <a:r>
              <a:rPr lang="en-US" baseline="0" dirty="0"/>
              <a:t> Adult and DW are due to a few states (AR, AZ, ID, KS, OK) that went from not reporting any Reportable Individuals in Q3 to reporting hundreds of thousands in Q4.  This is concerning because these increases were reported prior to the implementation of the revised ICR.  For these reasons we don’t have much confidence in the count of reportable individuals prior to PY18 Q1.  </a:t>
            </a:r>
          </a:p>
          <a:p>
            <a:endParaRPr lang="en-US" baseline="0" dirty="0"/>
          </a:p>
          <a:p>
            <a:r>
              <a:rPr lang="en-US" baseline="0" dirty="0"/>
              <a:t>The Wagner-Peyser trend tells a better story and one that we think more accurately reflects what is actually happening.  With the new PIRL and report specifications we expect the count of Reportable Individuals to continue to grow and become more dependable.  </a:t>
            </a:r>
          </a:p>
          <a:p>
            <a:endParaRPr lang="en-US" baseline="0" dirty="0"/>
          </a:p>
          <a:p>
            <a:r>
              <a:rPr lang="en-US" baseline="0" dirty="0"/>
              <a:t>A few states are contributing to the lion share of WIOA Youth Reportable Individuals</a:t>
            </a:r>
          </a:p>
          <a:p>
            <a:r>
              <a:rPr lang="en-US" sz="1200" b="0" i="0" u="none" strike="noStrike" kern="1200" dirty="0">
                <a:solidFill>
                  <a:schemeClr val="tx1"/>
                </a:solidFill>
                <a:effectLst/>
                <a:latin typeface="+mn-lt"/>
                <a:ea typeface="+mn-ea"/>
                <a:cs typeface="+mn-cs"/>
              </a:rPr>
              <a:t>AK</a:t>
            </a:r>
            <a:r>
              <a:rPr lang="en-US" dirty="0"/>
              <a:t> </a:t>
            </a:r>
            <a:r>
              <a:rPr lang="en-US" sz="1200" b="0" i="0" u="none" strike="noStrike" kern="1200" dirty="0">
                <a:solidFill>
                  <a:schemeClr val="tx1"/>
                </a:solidFill>
                <a:effectLst/>
                <a:latin typeface="+mn-lt"/>
                <a:ea typeface="+mn-ea"/>
                <a:cs typeface="+mn-cs"/>
              </a:rPr>
              <a:t>AR</a:t>
            </a:r>
            <a:r>
              <a:rPr lang="en-US" dirty="0"/>
              <a:t> </a:t>
            </a:r>
            <a:r>
              <a:rPr lang="en-US" sz="1200" b="0" i="0" u="none" strike="noStrike" kern="1200" dirty="0">
                <a:solidFill>
                  <a:schemeClr val="tx1"/>
                </a:solidFill>
                <a:effectLst/>
                <a:latin typeface="+mn-lt"/>
                <a:ea typeface="+mn-ea"/>
                <a:cs typeface="+mn-cs"/>
              </a:rPr>
              <a:t>AZ</a:t>
            </a:r>
            <a:r>
              <a:rPr lang="en-US" dirty="0"/>
              <a:t> </a:t>
            </a:r>
            <a:r>
              <a:rPr lang="en-US" sz="1200" b="0" i="0" u="none" strike="noStrike" kern="1200" dirty="0">
                <a:solidFill>
                  <a:schemeClr val="tx1"/>
                </a:solidFill>
                <a:effectLst/>
                <a:latin typeface="+mn-lt"/>
                <a:ea typeface="+mn-ea"/>
                <a:cs typeface="+mn-cs"/>
              </a:rPr>
              <a:t>DE</a:t>
            </a:r>
            <a:r>
              <a:rPr lang="en-US" dirty="0"/>
              <a:t> </a:t>
            </a:r>
            <a:r>
              <a:rPr lang="en-US" sz="1200" b="0" i="0" u="none" strike="noStrike" kern="1200" dirty="0">
                <a:solidFill>
                  <a:schemeClr val="tx1"/>
                </a:solidFill>
                <a:effectLst/>
                <a:latin typeface="+mn-lt"/>
                <a:ea typeface="+mn-ea"/>
                <a:cs typeface="+mn-cs"/>
              </a:rPr>
              <a:t>ID</a:t>
            </a:r>
            <a:r>
              <a:rPr lang="en-US" dirty="0"/>
              <a:t> </a:t>
            </a:r>
            <a:r>
              <a:rPr lang="en-US" sz="1200" b="0" i="0" u="none" strike="noStrike" kern="1200" dirty="0">
                <a:solidFill>
                  <a:schemeClr val="tx1"/>
                </a:solidFill>
                <a:effectLst/>
                <a:latin typeface="+mn-lt"/>
                <a:ea typeface="+mn-ea"/>
                <a:cs typeface="+mn-cs"/>
              </a:rPr>
              <a:t>KS</a:t>
            </a:r>
            <a:r>
              <a:rPr lang="en-US" dirty="0"/>
              <a:t> </a:t>
            </a:r>
            <a:r>
              <a:rPr lang="en-US" sz="1200" b="0" i="0" u="none" strike="noStrike" kern="1200" dirty="0">
                <a:solidFill>
                  <a:schemeClr val="tx1"/>
                </a:solidFill>
                <a:effectLst/>
                <a:latin typeface="+mn-lt"/>
                <a:ea typeface="+mn-ea"/>
                <a:cs typeface="+mn-cs"/>
              </a:rPr>
              <a:t>KY</a:t>
            </a:r>
            <a:r>
              <a:rPr lang="en-US" dirty="0"/>
              <a:t> </a:t>
            </a:r>
            <a:r>
              <a:rPr lang="en-US" sz="1200" b="0" i="0" u="none" strike="noStrike" kern="1200" dirty="0">
                <a:solidFill>
                  <a:schemeClr val="tx1"/>
                </a:solidFill>
                <a:effectLst/>
                <a:latin typeface="+mn-lt"/>
                <a:ea typeface="+mn-ea"/>
                <a:cs typeface="+mn-cs"/>
              </a:rPr>
              <a:t>ME</a:t>
            </a:r>
            <a:r>
              <a:rPr lang="en-US" dirty="0"/>
              <a:t> </a:t>
            </a:r>
            <a:r>
              <a:rPr lang="en-US" sz="1200" b="0" i="0" u="none" strike="noStrike" kern="1200" dirty="0">
                <a:solidFill>
                  <a:schemeClr val="tx1"/>
                </a:solidFill>
                <a:effectLst/>
                <a:latin typeface="+mn-lt"/>
                <a:ea typeface="+mn-ea"/>
                <a:cs typeface="+mn-cs"/>
              </a:rPr>
              <a:t>MT</a:t>
            </a:r>
            <a:r>
              <a:rPr lang="en-US" dirty="0"/>
              <a:t> </a:t>
            </a:r>
            <a:r>
              <a:rPr lang="en-US" sz="1200" b="0" i="0" u="none" strike="noStrike" kern="1200" dirty="0">
                <a:solidFill>
                  <a:schemeClr val="tx1"/>
                </a:solidFill>
                <a:effectLst/>
                <a:latin typeface="+mn-lt"/>
                <a:ea typeface="+mn-ea"/>
                <a:cs typeface="+mn-cs"/>
              </a:rPr>
              <a:t>OH</a:t>
            </a:r>
            <a:r>
              <a:rPr lang="en-US" dirty="0"/>
              <a:t> </a:t>
            </a:r>
            <a:r>
              <a:rPr lang="en-US" sz="1200" b="0" i="0" u="none" strike="noStrike" kern="1200" dirty="0">
                <a:solidFill>
                  <a:schemeClr val="tx1"/>
                </a:solidFill>
                <a:effectLst/>
                <a:latin typeface="+mn-lt"/>
                <a:ea typeface="+mn-ea"/>
                <a:cs typeface="+mn-cs"/>
              </a:rPr>
              <a:t>OK</a:t>
            </a:r>
            <a:r>
              <a:rPr lang="en-US" dirty="0"/>
              <a:t> </a:t>
            </a:r>
            <a:r>
              <a:rPr lang="en-US" sz="1200" b="0" i="0" u="none" strike="noStrike" kern="1200" dirty="0">
                <a:solidFill>
                  <a:schemeClr val="tx1"/>
                </a:solidFill>
                <a:effectLst/>
                <a:latin typeface="+mn-lt"/>
                <a:ea typeface="+mn-ea"/>
                <a:cs typeface="+mn-cs"/>
              </a:rPr>
              <a:t>VT</a:t>
            </a:r>
            <a:r>
              <a:rPr lang="en-US" dirty="0"/>
              <a:t> </a:t>
            </a:r>
            <a:r>
              <a:rPr lang="en-US" sz="1200" b="0" i="0" u="none" strike="noStrike" kern="1200" dirty="0">
                <a:solidFill>
                  <a:schemeClr val="tx1"/>
                </a:solidFill>
                <a:effectLst/>
                <a:latin typeface="+mn-lt"/>
                <a:ea typeface="+mn-ea"/>
                <a:cs typeface="+mn-cs"/>
              </a:rPr>
              <a:t>WA.</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692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291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334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00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027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485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15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1143527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020678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06010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4174485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382601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2888621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2970172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576942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246614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407074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270199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2756752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3692274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551197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811389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134718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9724269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120512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3992088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101963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24.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26.xml"/><Relationship Id="rId5" Type="http://schemas.openxmlformats.org/officeDocument/2006/relationships/chart" Target="../charts/chart4.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chart" Target="../charts/chart6.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chart" Target="../charts/char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29.xml"/><Relationship Id="rId5" Type="http://schemas.openxmlformats.org/officeDocument/2006/relationships/chart" Target="../charts/chart10.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30.xml"/><Relationship Id="rId4" Type="http://schemas.openxmlformats.org/officeDocument/2006/relationships/chart" Target="../charts/chart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31.xml"/><Relationship Id="rId4" Type="http://schemas.openxmlformats.org/officeDocument/2006/relationships/chart" Target="../charts/char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tags" Target="../tags/tag32.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tags" Target="../tags/tag33.xml"/><Relationship Id="rId4" Type="http://schemas.openxmlformats.org/officeDocument/2006/relationships/chart" Target="../charts/char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35.xml"/><Relationship Id="rId4" Type="http://schemas.openxmlformats.org/officeDocument/2006/relationships/chart" Target="../charts/chart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37.xml"/><Relationship Id="rId5" Type="http://schemas.openxmlformats.org/officeDocument/2006/relationships/chart" Target="../charts/chart18.xml"/><Relationship Id="rId4" Type="http://schemas.openxmlformats.org/officeDocument/2006/relationships/chart" Target="../charts/chart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tags" Target="../tags/tag38.xml"/><Relationship Id="rId5" Type="http://schemas.openxmlformats.org/officeDocument/2006/relationships/chart" Target="../charts/chart20.xml"/><Relationship Id="rId4" Type="http://schemas.openxmlformats.org/officeDocument/2006/relationships/chart" Target="../charts/chart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39.xml"/><Relationship Id="rId4" Type="http://schemas.openxmlformats.org/officeDocument/2006/relationships/chart" Target="../charts/chart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40.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tags" Target="../tags/tag4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45.xml"/><Relationship Id="rId4" Type="http://schemas.openxmlformats.org/officeDocument/2006/relationships/hyperlink" Target="mailto:ETAPerforms@dol.gov"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a:xfrm>
            <a:off x="1524000" y="1339657"/>
            <a:ext cx="7465621" cy="2051919"/>
          </a:xfrm>
        </p:spPr>
        <p:txBody>
          <a:bodyPr/>
          <a:lstStyle/>
          <a:p>
            <a:r>
              <a:rPr lang="en-US" dirty="0"/>
              <a:t>PY 2017 WIOA National Performance Data</a:t>
            </a: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a:xfrm>
            <a:off x="1524000" y="3602038"/>
            <a:ext cx="9144000" cy="2442502"/>
          </a:xfrm>
        </p:spPr>
        <p:txBody>
          <a:bodyPr>
            <a:noAutofit/>
          </a:bodyPr>
          <a:lstStyle/>
          <a:p>
            <a:r>
              <a:rPr lang="en-US" dirty="0"/>
              <a:t>Module 1</a:t>
            </a:r>
          </a:p>
          <a:p>
            <a:r>
              <a:rPr lang="en-US" sz="2200" dirty="0"/>
              <a:t>2019 WIOA National Performance Training</a:t>
            </a:r>
          </a:p>
          <a:p>
            <a:pPr>
              <a:spcBef>
                <a:spcPts val="0"/>
              </a:spcBef>
            </a:pPr>
            <a:endParaRPr lang="en-US" sz="2000" dirty="0"/>
          </a:p>
          <a:p>
            <a:pPr>
              <a:spcBef>
                <a:spcPts val="0"/>
              </a:spcBef>
            </a:pPr>
            <a:r>
              <a:rPr lang="en-US" sz="2000" dirty="0"/>
              <a:t>U.S. Department of Labor</a:t>
            </a:r>
          </a:p>
          <a:p>
            <a:pPr>
              <a:spcBef>
                <a:spcPts val="0"/>
              </a:spcBef>
            </a:pPr>
            <a:r>
              <a:rPr lang="en-US" sz="2000" dirty="0"/>
              <a:t>Employment and Training Administration</a:t>
            </a:r>
          </a:p>
        </p:txBody>
      </p:sp>
      <p:pic>
        <p:nvPicPr>
          <p:cNvPr id="5" name="Picture 4" descr="Performance icon">
            <a:extLst>
              <a:ext uri="{FF2B5EF4-FFF2-40B4-BE49-F238E27FC236}">
                <a16:creationId xmlns:a16="http://schemas.microsoft.com/office/drawing/2014/main" id="{4C0F331A-9A9D-4FB2-B79F-02D4E0ED1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1575" y="1114365"/>
            <a:ext cx="3086531" cy="3086531"/>
          </a:xfrm>
          <a:prstGeom prst="rect">
            <a:avLst/>
          </a:prstGeom>
        </p:spPr>
      </p:pic>
    </p:spTree>
    <p:custDataLst>
      <p:tags r:id="rId1"/>
    </p:custDataLst>
    <p:extLst>
      <p:ext uri="{BB962C8B-B14F-4D97-AF65-F5344CB8AC3E}">
        <p14:creationId xmlns:p14="http://schemas.microsoft.com/office/powerpoint/2010/main" val="3903858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73C1B21-9F47-4D92-8974-EA6941710C44}"/>
              </a:ext>
            </a:extLst>
          </p:cNvPr>
          <p:cNvSpPr>
            <a:spLocks noGrp="1"/>
          </p:cNvSpPr>
          <p:nvPr>
            <p:ph sz="half" idx="2"/>
          </p:nvPr>
        </p:nvSpPr>
        <p:spPr>
          <a:xfrm>
            <a:off x="6356928" y="1504359"/>
            <a:ext cx="5303520" cy="4711020"/>
          </a:xfrm>
        </p:spPr>
        <p:txBody>
          <a:bodyPr/>
          <a:lstStyle/>
          <a:p>
            <a:r>
              <a:rPr lang="en-US" dirty="0"/>
              <a:t>WIOA Performance Data Supplement</a:t>
            </a:r>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B369137-8B93-4090-B07A-4AA128525F2C}"/>
              </a:ext>
            </a:extLst>
          </p:cNvPr>
          <p:cNvSpPr>
            <a:spLocks noGrp="1"/>
          </p:cNvSpPr>
          <p:nvPr>
            <p:ph type="title"/>
          </p:nvPr>
        </p:nvSpPr>
        <p:spPr>
          <a:xfrm>
            <a:off x="1058857" y="165093"/>
            <a:ext cx="10070592" cy="952507"/>
          </a:xfrm>
        </p:spPr>
        <p:txBody>
          <a:bodyPr/>
          <a:lstStyle/>
          <a:p>
            <a:r>
              <a:rPr lang="en-US" dirty="0"/>
              <a:t>Tools Needed for Modules 1 - 3</a:t>
            </a:r>
          </a:p>
        </p:txBody>
      </p:sp>
      <p:pic>
        <p:nvPicPr>
          <p:cNvPr id="4" name="Content Placeholder 3" descr="Toolbox on top of computer keyboar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5961" y="1948873"/>
            <a:ext cx="5456239" cy="3821993"/>
          </a:xfrm>
        </p:spPr>
      </p:pic>
    </p:spTree>
    <p:custDataLst>
      <p:tags r:id="rId1"/>
    </p:custDataLst>
    <p:extLst>
      <p:ext uri="{BB962C8B-B14F-4D97-AF65-F5344CB8AC3E}">
        <p14:creationId xmlns:p14="http://schemas.microsoft.com/office/powerpoint/2010/main" val="3873431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44ED-7407-434D-AB47-F08592DDF797}"/>
              </a:ext>
            </a:extLst>
          </p:cNvPr>
          <p:cNvSpPr>
            <a:spLocks noGrp="1"/>
          </p:cNvSpPr>
          <p:nvPr>
            <p:ph type="title"/>
          </p:nvPr>
        </p:nvSpPr>
        <p:spPr/>
        <p:txBody>
          <a:bodyPr/>
          <a:lstStyle/>
          <a:p>
            <a:r>
              <a:rPr lang="en-US" dirty="0"/>
              <a:t>Module Objectives</a:t>
            </a:r>
          </a:p>
        </p:txBody>
      </p:sp>
      <p:sp>
        <p:nvSpPr>
          <p:cNvPr id="7" name="Content Placeholder 6">
            <a:extLst>
              <a:ext uri="{FF2B5EF4-FFF2-40B4-BE49-F238E27FC236}">
                <a16:creationId xmlns:a16="http://schemas.microsoft.com/office/drawing/2014/main" id="{8ABDDD4E-1C1D-4849-94E1-576C8F46727B}"/>
              </a:ext>
            </a:extLst>
          </p:cNvPr>
          <p:cNvSpPr>
            <a:spLocks noGrp="1"/>
          </p:cNvSpPr>
          <p:nvPr>
            <p:ph idx="1"/>
          </p:nvPr>
        </p:nvSpPr>
        <p:spPr>
          <a:xfrm>
            <a:off x="518160" y="1520327"/>
            <a:ext cx="11155680" cy="4666023"/>
          </a:xfrm>
        </p:spPr>
        <p:txBody>
          <a:bodyPr/>
          <a:lstStyle/>
          <a:p>
            <a:r>
              <a:rPr lang="en-US" dirty="0"/>
              <a:t>National Participant Levels – By Program</a:t>
            </a:r>
          </a:p>
          <a:p>
            <a:r>
              <a:rPr lang="en-US" dirty="0"/>
              <a:t>Overall Trends</a:t>
            </a:r>
          </a:p>
          <a:p>
            <a:r>
              <a:rPr lang="en-US" dirty="0"/>
              <a:t>Ongoing Challenges</a:t>
            </a:r>
          </a:p>
          <a:p>
            <a:r>
              <a:rPr lang="en-US" dirty="0"/>
              <a:t>Participant Counts – By State</a:t>
            </a:r>
          </a:p>
          <a:p>
            <a:endParaRPr lang="en-US" dirty="0"/>
          </a:p>
        </p:txBody>
      </p:sp>
      <p:sp>
        <p:nvSpPr>
          <p:cNvPr id="4" name="Slide Number Placeholder 3">
            <a:extLst>
              <a:ext uri="{FF2B5EF4-FFF2-40B4-BE49-F238E27FC236}">
                <a16:creationId xmlns:a16="http://schemas.microsoft.com/office/drawing/2014/main" id="{75F63801-B7F3-4481-AAB7-86BE6D64AB7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206970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Trends by Program</a:t>
            </a:r>
          </a:p>
        </p:txBody>
      </p:sp>
      <p:graphicFrame>
        <p:nvGraphicFramePr>
          <p:cNvPr id="7" name="Chart 6" descr="Participant Trends by Program - Wagner-Peyser"/>
          <p:cNvGraphicFramePr>
            <a:graphicFrameLocks/>
          </p:cNvGraphicFramePr>
          <p:nvPr/>
        </p:nvGraphicFramePr>
        <p:xfrm>
          <a:off x="749300" y="1395248"/>
          <a:ext cx="10718800" cy="20179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descr="Participant Trends by Program - Adult, Dislocated Worker, and Youth"/>
          <p:cNvGraphicFramePr>
            <a:graphicFrameLocks/>
          </p:cNvGraphicFramePr>
          <p:nvPr/>
        </p:nvGraphicFramePr>
        <p:xfrm>
          <a:off x="828675" y="3503801"/>
          <a:ext cx="10639424" cy="2900856"/>
        </p:xfrm>
        <a:graphic>
          <a:graphicData uri="http://schemas.openxmlformats.org/drawingml/2006/chart">
            <c:chart xmlns:c="http://schemas.openxmlformats.org/drawingml/2006/chart" xmlns:r="http://schemas.openxmlformats.org/officeDocument/2006/relationships" r:id="rId5"/>
          </a:graphicData>
        </a:graphic>
      </p:graphicFrame>
      <p:sp>
        <p:nvSpPr>
          <p:cNvPr id="8" name="Rectangle 7"/>
          <p:cNvSpPr/>
          <p:nvPr/>
        </p:nvSpPr>
        <p:spPr>
          <a:xfrm>
            <a:off x="1371600" y="6235380"/>
            <a:ext cx="825713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2005-25 WIASRD, PY 2016-17 WIOA Performance Individual Record Data</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9622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Trends by Program (cont.)</a:t>
            </a:r>
          </a:p>
        </p:txBody>
      </p:sp>
      <p:sp>
        <p:nvSpPr>
          <p:cNvPr id="4" name="Content Placeholder 3"/>
          <p:cNvSpPr>
            <a:spLocks noGrp="1"/>
          </p:cNvSpPr>
          <p:nvPr>
            <p:ph idx="1"/>
          </p:nvPr>
        </p:nvSpPr>
        <p:spPr/>
        <p:txBody>
          <a:bodyPr>
            <a:normAutofit lnSpcReduction="10000"/>
          </a:bodyPr>
          <a:lstStyle/>
          <a:p>
            <a:r>
              <a:rPr lang="en-US" sz="3200" dirty="0"/>
              <a:t>Comparing WIOA participation levels to WIA/WP participants that received a staff-assisted service</a:t>
            </a:r>
          </a:p>
          <a:p>
            <a:r>
              <a:rPr lang="en-US" sz="3200" dirty="0"/>
              <a:t>Participation levels in adult programs (WIOA Adult, DW, and WP) continue a downward trend</a:t>
            </a:r>
          </a:p>
          <a:p>
            <a:pPr lvl="1"/>
            <a:r>
              <a:rPr lang="en-US" sz="2800" dirty="0"/>
              <a:t>This trend goes back to PY 2010 under WIA</a:t>
            </a:r>
          </a:p>
          <a:p>
            <a:r>
              <a:rPr lang="en-US" sz="3200" dirty="0"/>
              <a:t>There is a strong relationship with the national unemployment rate</a:t>
            </a:r>
          </a:p>
          <a:p>
            <a:r>
              <a:rPr lang="en-US" sz="3200" dirty="0"/>
              <a:t>Youth participant levels have been relatively consistent over the same period</a:t>
            </a:r>
          </a:p>
          <a:p>
            <a:pPr marL="0" indent="0">
              <a:buNone/>
            </a:pPr>
            <a:endParaRPr lang="en-US" sz="3200"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96043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Counts by State and Program – WIOA Adult</a:t>
            </a:r>
          </a:p>
        </p:txBody>
      </p:sp>
      <p:graphicFrame>
        <p:nvGraphicFramePr>
          <p:cNvPr id="5" name="Chart 4" descr="Participant Counts by State and Program (0-5k)"/>
          <p:cNvGraphicFramePr>
            <a:graphicFrameLocks/>
          </p:cNvGraphicFramePr>
          <p:nvPr/>
        </p:nvGraphicFramePr>
        <p:xfrm>
          <a:off x="749300" y="1400175"/>
          <a:ext cx="5638362" cy="46290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descr="Participant Counts by State and Program (0-150k)"/>
          <p:cNvGraphicFramePr>
            <a:graphicFrameLocks/>
          </p:cNvGraphicFramePr>
          <p:nvPr/>
        </p:nvGraphicFramePr>
        <p:xfrm>
          <a:off x="6387663" y="1400174"/>
          <a:ext cx="5328087" cy="4629005"/>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angle 8">
            <a:extLst>
              <a:ext uri="{FF2B5EF4-FFF2-40B4-BE49-F238E27FC236}">
                <a16:creationId xmlns:a16="http://schemas.microsoft.com/office/drawing/2014/main" id="{2FA1707B-D7D3-4DB6-A52B-CB8872126A5A}"/>
              </a:ext>
            </a:extLst>
          </p:cNvPr>
          <p:cNvSpPr/>
          <p:nvPr/>
        </p:nvSpPr>
        <p:spPr>
          <a:xfrm>
            <a:off x="2812986" y="6264092"/>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Q2 WIOA Quarterly Performance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706672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Counts by State and Program – Dislocated Worker</a:t>
            </a:r>
            <a:endParaRPr lang="en-US" sz="2400" dirty="0"/>
          </a:p>
        </p:txBody>
      </p:sp>
      <p:graphicFrame>
        <p:nvGraphicFramePr>
          <p:cNvPr id="7" name="Chart 6" descr="Participant Counts by State and Program - Dislocated worker (0-3k)"/>
          <p:cNvGraphicFramePr>
            <a:graphicFrameLocks/>
          </p:cNvGraphicFramePr>
          <p:nvPr/>
        </p:nvGraphicFramePr>
        <p:xfrm>
          <a:off x="749300" y="1385889"/>
          <a:ext cx="5102334" cy="46838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descr="Participant Counts by State and Program - Dislocated worker (0-200k)"/>
          <p:cNvGraphicFramePr>
            <a:graphicFrameLocks/>
          </p:cNvGraphicFramePr>
          <p:nvPr/>
        </p:nvGraphicFramePr>
        <p:xfrm>
          <a:off x="6308834" y="1385890"/>
          <a:ext cx="5133866" cy="4649504"/>
        </p:xfrm>
        <a:graphic>
          <a:graphicData uri="http://schemas.openxmlformats.org/drawingml/2006/chart">
            <c:chart xmlns:c="http://schemas.openxmlformats.org/drawingml/2006/chart" xmlns:r="http://schemas.openxmlformats.org/officeDocument/2006/relationships" r:id="rId5"/>
          </a:graphicData>
        </a:graphic>
      </p:graphicFrame>
      <p:sp>
        <p:nvSpPr>
          <p:cNvPr id="8" name="Rectangle 7"/>
          <p:cNvSpPr/>
          <p:nvPr/>
        </p:nvSpPr>
        <p:spPr>
          <a:xfrm>
            <a:off x="2812986" y="6264092"/>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Q2 WIOA Quarterly Performance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887372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Counts by State and Program – WIOA Youth</a:t>
            </a:r>
            <a:endParaRPr lang="en-US" sz="2400" dirty="0"/>
          </a:p>
        </p:txBody>
      </p:sp>
      <p:graphicFrame>
        <p:nvGraphicFramePr>
          <p:cNvPr id="11" name="Chart 10" descr="Participant counts by state and program - WIOA Youth (0-2k)"/>
          <p:cNvGraphicFramePr>
            <a:graphicFrameLocks/>
          </p:cNvGraphicFramePr>
          <p:nvPr/>
        </p:nvGraphicFramePr>
        <p:xfrm>
          <a:off x="662941" y="1673404"/>
          <a:ext cx="5488240" cy="44042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descr="Participant counts by state and program - WIOA Youth (0-20k)"/>
          <p:cNvGraphicFramePr>
            <a:graphicFrameLocks/>
          </p:cNvGraphicFramePr>
          <p:nvPr/>
        </p:nvGraphicFramePr>
        <p:xfrm>
          <a:off x="6277303" y="1673405"/>
          <a:ext cx="5251756" cy="4404202"/>
        </p:xfrm>
        <a:graphic>
          <a:graphicData uri="http://schemas.openxmlformats.org/drawingml/2006/chart">
            <c:chart xmlns:c="http://schemas.openxmlformats.org/drawingml/2006/chart" xmlns:r="http://schemas.openxmlformats.org/officeDocument/2006/relationships" r:id="rId5"/>
          </a:graphicData>
        </a:graphic>
      </p:graphicFrame>
      <p:sp>
        <p:nvSpPr>
          <p:cNvPr id="7" name="Rectangle 6"/>
          <p:cNvSpPr/>
          <p:nvPr/>
        </p:nvSpPr>
        <p:spPr>
          <a:xfrm>
            <a:off x="2812986" y="6256208"/>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Q2 WIOA Quarterly Performance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985346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Participant Counts by State and Program – Wagner-Peyser</a:t>
            </a:r>
            <a:endParaRPr lang="en-US" sz="2400" dirty="0"/>
          </a:p>
        </p:txBody>
      </p:sp>
      <p:graphicFrame>
        <p:nvGraphicFramePr>
          <p:cNvPr id="10" name="Chart 9" descr="Participant counts by state and program - Wagner-Peyser (0-50k)"/>
          <p:cNvGraphicFramePr>
            <a:graphicFrameLocks/>
          </p:cNvGraphicFramePr>
          <p:nvPr/>
        </p:nvGraphicFramePr>
        <p:xfrm>
          <a:off x="514350" y="1447846"/>
          <a:ext cx="5337285" cy="46139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descr="Participant counts by state and program - Wagner-Peyser (0-600k)"/>
          <p:cNvGraphicFramePr>
            <a:graphicFrameLocks/>
          </p:cNvGraphicFramePr>
          <p:nvPr/>
        </p:nvGraphicFramePr>
        <p:xfrm>
          <a:off x="6245773" y="1447846"/>
          <a:ext cx="5337285" cy="4613995"/>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p:cNvSpPr/>
          <p:nvPr/>
        </p:nvSpPr>
        <p:spPr>
          <a:xfrm>
            <a:off x="2663848" y="6248672"/>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Q2 WIOA Quarterly Performance Reports</a:t>
            </a:r>
          </a:p>
        </p:txBody>
      </p:sp>
      <p:sp>
        <p:nvSpPr>
          <p:cNvPr id="4" name="TextBox 3">
            <a:extLst>
              <a:ext uri="{FF2B5EF4-FFF2-40B4-BE49-F238E27FC236}">
                <a16:creationId xmlns:a16="http://schemas.microsoft.com/office/drawing/2014/main" id="{73A543CA-CC09-4F17-B8BF-DA3FD5EE4ED9}"/>
              </a:ext>
            </a:extLst>
          </p:cNvPr>
          <p:cNvSpPr txBox="1"/>
          <p:nvPr/>
        </p:nvSpPr>
        <p:spPr>
          <a:xfrm>
            <a:off x="10133292" y="1821750"/>
            <a:ext cx="1216025" cy="738664"/>
          </a:xfrm>
          <a:prstGeom prst="rect">
            <a:avLst/>
          </a:prstGeom>
          <a:noFill/>
          <a:ln>
            <a:solidFill>
              <a:srgbClr val="C0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23332"/>
                </a:solidFill>
                <a:effectLst/>
                <a:uLnTx/>
                <a:uFillTx/>
                <a:latin typeface="Calibri" panose="020F0502020204030204"/>
                <a:ea typeface="+mn-ea"/>
                <a:cs typeface="+mn-cs"/>
              </a:rPr>
              <a:t>Missing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PR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PW</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835768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Percent Change in Participants by State – WIOA Adult</a:t>
            </a:r>
            <a:br>
              <a:rPr lang="en-US" dirty="0"/>
            </a:br>
            <a:r>
              <a:rPr lang="en-US" sz="2400" dirty="0"/>
              <a:t>by Program, PY17 Q4 – PY18 Q2*</a:t>
            </a:r>
          </a:p>
        </p:txBody>
      </p:sp>
      <p:graphicFrame>
        <p:nvGraphicFramePr>
          <p:cNvPr id="8" name="Chart 7" descr="Percent change in participants by state - WIOA Adult"/>
          <p:cNvGraphicFramePr>
            <a:graphicFrameLocks/>
          </p:cNvGraphicFramePr>
          <p:nvPr/>
        </p:nvGraphicFramePr>
        <p:xfrm>
          <a:off x="512445" y="1395824"/>
          <a:ext cx="11167110" cy="4653353"/>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p:cNvSpPr/>
          <p:nvPr/>
        </p:nvSpPr>
        <p:spPr>
          <a:xfrm>
            <a:off x="2934172" y="6235387"/>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Q1 &amp; Q2 WIOA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20064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Percent Change in Participants by State – Dislocated Worker</a:t>
            </a:r>
            <a:br>
              <a:rPr lang="en-US" dirty="0"/>
            </a:br>
            <a:r>
              <a:rPr lang="en-US" sz="2400" dirty="0"/>
              <a:t>by Program, PY17 Q4 – PY18 Q2* </a:t>
            </a:r>
            <a:endParaRPr lang="en-US" dirty="0"/>
          </a:p>
        </p:txBody>
      </p:sp>
      <p:graphicFrame>
        <p:nvGraphicFramePr>
          <p:cNvPr id="9" name="Chart 8" descr="Percent change in participants by state - Dislocated Worker"/>
          <p:cNvGraphicFramePr>
            <a:graphicFrameLocks/>
          </p:cNvGraphicFramePr>
          <p:nvPr/>
        </p:nvGraphicFramePr>
        <p:xfrm>
          <a:off x="749300" y="1371890"/>
          <a:ext cx="10852150" cy="4560824"/>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DBD00A2B-84FC-48A4-88CE-9B340DFE2724}"/>
              </a:ext>
            </a:extLst>
          </p:cNvPr>
          <p:cNvSpPr/>
          <p:nvPr/>
        </p:nvSpPr>
        <p:spPr>
          <a:xfrm>
            <a:off x="2812986" y="6235387"/>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Q1 &amp; Q2 WIOA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53156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Percent Change in participants by State – WIOA Youth</a:t>
            </a:r>
            <a:br>
              <a:rPr lang="en-US" dirty="0"/>
            </a:br>
            <a:r>
              <a:rPr lang="en-US" sz="2400" dirty="0"/>
              <a:t>by Program, PY17 Q4 – PY18 Q2* </a:t>
            </a:r>
            <a:endParaRPr lang="en-US" dirty="0"/>
          </a:p>
        </p:txBody>
      </p:sp>
      <p:graphicFrame>
        <p:nvGraphicFramePr>
          <p:cNvPr id="8" name="Chart 7" descr="Percent change in participants by state - WIOA Youth"/>
          <p:cNvGraphicFramePr>
            <a:graphicFrameLocks/>
          </p:cNvGraphicFramePr>
          <p:nvPr/>
        </p:nvGraphicFramePr>
        <p:xfrm>
          <a:off x="749300" y="1371890"/>
          <a:ext cx="11023600" cy="4560824"/>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F123CFFC-BA24-4E15-B4C3-1C38C24E7889}"/>
              </a:ext>
            </a:extLst>
          </p:cNvPr>
          <p:cNvSpPr/>
          <p:nvPr/>
        </p:nvSpPr>
        <p:spPr>
          <a:xfrm>
            <a:off x="2812986" y="6248672"/>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Q1 &amp; Q2 WIOA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15464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Percent change in Participants by State – Wagner-Peyser</a:t>
            </a:r>
            <a:br>
              <a:rPr lang="en-US" dirty="0"/>
            </a:br>
            <a:r>
              <a:rPr lang="en-US" sz="2400" dirty="0"/>
              <a:t>by program, PY17 Q4 – PY18 Q2*</a:t>
            </a:r>
            <a:endParaRPr lang="en-US" dirty="0"/>
          </a:p>
        </p:txBody>
      </p:sp>
      <p:graphicFrame>
        <p:nvGraphicFramePr>
          <p:cNvPr id="9" name="Chart 8" descr="Percent change in participants by state - Wagner-Peyser"/>
          <p:cNvGraphicFramePr>
            <a:graphicFrameLocks/>
          </p:cNvGraphicFramePr>
          <p:nvPr/>
        </p:nvGraphicFramePr>
        <p:xfrm>
          <a:off x="749300" y="1371890"/>
          <a:ext cx="11223775" cy="465172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6038E8A6-994D-4DB7-A731-803A8D880C5C}"/>
              </a:ext>
            </a:extLst>
          </p:cNvPr>
          <p:cNvSpPr/>
          <p:nvPr/>
        </p:nvSpPr>
        <p:spPr>
          <a:xfrm>
            <a:off x="2812986" y="6248672"/>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2018 Q1 &amp; Q2 WIOA Quarterly Reports</a:t>
            </a:r>
          </a:p>
        </p:txBody>
      </p:sp>
      <p:sp>
        <p:nvSpPr>
          <p:cNvPr id="7" name="TextBox 6">
            <a:extLst>
              <a:ext uri="{FF2B5EF4-FFF2-40B4-BE49-F238E27FC236}">
                <a16:creationId xmlns:a16="http://schemas.microsoft.com/office/drawing/2014/main" id="{8DB820AF-3622-4831-A4D1-8E27F7DAD708}"/>
              </a:ext>
            </a:extLst>
          </p:cNvPr>
          <p:cNvSpPr txBox="1"/>
          <p:nvPr/>
        </p:nvSpPr>
        <p:spPr>
          <a:xfrm>
            <a:off x="10226675" y="1660385"/>
            <a:ext cx="1216025" cy="738664"/>
          </a:xfrm>
          <a:prstGeom prst="rect">
            <a:avLst/>
          </a:prstGeom>
          <a:noFill/>
          <a:ln>
            <a:solidFill>
              <a:srgbClr val="C000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23332"/>
                </a:solidFill>
                <a:effectLst/>
                <a:uLnTx/>
                <a:uFillTx/>
                <a:latin typeface="Calibri" panose="020F0502020204030204"/>
                <a:ea typeface="+mn-ea"/>
                <a:cs typeface="+mn-cs"/>
              </a:rPr>
              <a:t>Missing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PR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PW</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61580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B54159-260C-4135-9188-EBC69489BE5C}"/>
              </a:ext>
            </a:extLst>
          </p:cNvPr>
          <p:cNvSpPr>
            <a:spLocks noGrp="1"/>
          </p:cNvSpPr>
          <p:nvPr>
            <p:ph type="title"/>
          </p:nvPr>
        </p:nvSpPr>
        <p:spPr/>
        <p:txBody>
          <a:bodyPr/>
          <a:lstStyle/>
          <a:p>
            <a:r>
              <a:rPr lang="en-US" dirty="0"/>
              <a:t>Count of Participants</a:t>
            </a:r>
            <a:br>
              <a:rPr lang="en-US" dirty="0"/>
            </a:br>
            <a:r>
              <a:rPr lang="en-US" sz="2000" dirty="0"/>
              <a:t>with a Barrier to Employment*</a:t>
            </a:r>
            <a:endParaRPr lang="en-US" dirty="0"/>
          </a:p>
        </p:txBody>
      </p:sp>
      <p:graphicFrame>
        <p:nvGraphicFramePr>
          <p:cNvPr id="6" name="Chart 5" descr="Count of participants with a barrier to employment by program"/>
          <p:cNvGraphicFramePr>
            <a:graphicFrameLocks/>
          </p:cNvGraphicFramePr>
          <p:nvPr/>
        </p:nvGraphicFramePr>
        <p:xfrm>
          <a:off x="749300" y="1485901"/>
          <a:ext cx="10543540" cy="44577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2812986" y="6235387"/>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2017 Q4 WIOA Performance Individual Record Data</a:t>
            </a:r>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3603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4159-260C-4135-9188-EBC69489BE5C}"/>
              </a:ext>
            </a:extLst>
          </p:cNvPr>
          <p:cNvSpPr>
            <a:spLocks noGrp="1"/>
          </p:cNvSpPr>
          <p:nvPr>
            <p:ph type="title"/>
          </p:nvPr>
        </p:nvSpPr>
        <p:spPr/>
        <p:txBody>
          <a:bodyPr/>
          <a:lstStyle/>
          <a:p>
            <a:r>
              <a:rPr lang="en-US" dirty="0"/>
              <a:t>Percent of Participants</a:t>
            </a:r>
            <a:br>
              <a:rPr lang="en-US" dirty="0"/>
            </a:br>
            <a:r>
              <a:rPr lang="en-US" sz="2000" dirty="0"/>
              <a:t>with a Barrier to Employment*</a:t>
            </a:r>
            <a:endParaRPr lang="en-US" dirty="0"/>
          </a:p>
        </p:txBody>
      </p:sp>
      <p:graphicFrame>
        <p:nvGraphicFramePr>
          <p:cNvPr id="8" name="Chart 7" descr="Percent of Participants with barriers to employment by program"/>
          <p:cNvGraphicFramePr>
            <a:graphicFrameLocks/>
          </p:cNvGraphicFramePr>
          <p:nvPr/>
        </p:nvGraphicFramePr>
        <p:xfrm>
          <a:off x="749626" y="1463040"/>
          <a:ext cx="10874684" cy="4519974"/>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id="{B98AC2C2-D723-4170-B4FA-391DE6BD9DB9}"/>
              </a:ext>
            </a:extLst>
          </p:cNvPr>
          <p:cNvSpPr/>
          <p:nvPr/>
        </p:nvSpPr>
        <p:spPr>
          <a:xfrm>
            <a:off x="2812986" y="6233113"/>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2017 Q4 WIOA Performance Individual Record Data</a:t>
            </a:r>
          </a:p>
        </p:txBody>
      </p:sp>
      <p:sp>
        <p:nvSpPr>
          <p:cNvPr id="7" name="Slide Number Placeholder 6">
            <a:extLst>
              <a:ext uri="{FF2B5EF4-FFF2-40B4-BE49-F238E27FC236}">
                <a16:creationId xmlns:a16="http://schemas.microsoft.com/office/drawing/2014/main" id="{B77F3E84-70F3-46C5-A302-3620F0361AC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13096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Count of Participants</a:t>
            </a:r>
            <a:br>
              <a:rPr lang="en-US" dirty="0"/>
            </a:br>
            <a:r>
              <a:rPr lang="en-US" sz="2000" dirty="0"/>
              <a:t>with a Barrier to Employment</a:t>
            </a:r>
          </a:p>
        </p:txBody>
      </p:sp>
      <p:sp>
        <p:nvSpPr>
          <p:cNvPr id="5" name="Content Placeholder 4"/>
          <p:cNvSpPr>
            <a:spLocks noGrp="1"/>
          </p:cNvSpPr>
          <p:nvPr>
            <p:ph idx="1"/>
          </p:nvPr>
        </p:nvSpPr>
        <p:spPr/>
        <p:txBody>
          <a:bodyPr/>
          <a:lstStyle/>
          <a:p>
            <a:r>
              <a:rPr lang="en-US" dirty="0"/>
              <a:t>WIOA titles I and III served more than 1.5 million participants with a barrier to employment in PY 2017.</a:t>
            </a:r>
          </a:p>
          <a:p>
            <a:r>
              <a:rPr lang="en-US" dirty="0"/>
              <a:t>Nearly 100 percent of all WIOA Youth participants have a WIOA defined barrier to employment.</a:t>
            </a:r>
          </a:p>
          <a:p>
            <a:endParaRPr lang="en-US" dirty="0"/>
          </a:p>
        </p:txBody>
      </p:sp>
      <p:sp>
        <p:nvSpPr>
          <p:cNvPr id="2" name="Slide Number Placeholder 1">
            <a:extLst>
              <a:ext uri="{FF2B5EF4-FFF2-40B4-BE49-F238E27FC236}">
                <a16:creationId xmlns:a16="http://schemas.microsoft.com/office/drawing/2014/main" id="{B5F34E81-4D63-4126-8BF7-9D7635BC81C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976719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Total Participants for each Service Type</a:t>
            </a:r>
            <a:br>
              <a:rPr lang="en-US" dirty="0"/>
            </a:br>
            <a:r>
              <a:rPr lang="en-US" sz="2000" dirty="0"/>
              <a:t>by Program (U.S.)*</a:t>
            </a:r>
          </a:p>
        </p:txBody>
      </p:sp>
      <p:graphicFrame>
        <p:nvGraphicFramePr>
          <p:cNvPr id="4" name="Chart 3" descr="Total Participants for Basic Career Services by Program"/>
          <p:cNvGraphicFramePr>
            <a:graphicFrameLocks/>
          </p:cNvGraphicFramePr>
          <p:nvPr/>
        </p:nvGraphicFramePr>
        <p:xfrm>
          <a:off x="749300" y="1238717"/>
          <a:ext cx="10737850" cy="26828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descr="Total Participants for Individualized Career Services by Program"/>
          <p:cNvGraphicFramePr>
            <a:graphicFrameLocks/>
          </p:cNvGraphicFramePr>
          <p:nvPr/>
        </p:nvGraphicFramePr>
        <p:xfrm>
          <a:off x="749300" y="3838415"/>
          <a:ext cx="10737849" cy="2290042"/>
        </p:xfrm>
        <a:graphic>
          <a:graphicData uri="http://schemas.openxmlformats.org/drawingml/2006/chart">
            <c:chart xmlns:c="http://schemas.openxmlformats.org/drawingml/2006/chart" xmlns:r="http://schemas.openxmlformats.org/officeDocument/2006/relationships" r:id="rId5"/>
          </a:graphicData>
        </a:graphic>
      </p:graphicFrame>
      <p:sp>
        <p:nvSpPr>
          <p:cNvPr id="7" name="Rectangle 6"/>
          <p:cNvSpPr/>
          <p:nvPr/>
        </p:nvSpPr>
        <p:spPr>
          <a:xfrm>
            <a:off x="2364735" y="6248263"/>
            <a:ext cx="8128161"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2017 Q4 WIOA performance individual records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188895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Total Participants for each Service Type – Training Services</a:t>
            </a:r>
            <a:br>
              <a:rPr lang="en-US" dirty="0"/>
            </a:br>
            <a:r>
              <a:rPr lang="en-US" sz="2000" dirty="0"/>
              <a:t>by Program (U.S.)*</a:t>
            </a:r>
          </a:p>
        </p:txBody>
      </p:sp>
      <p:grpSp>
        <p:nvGrpSpPr>
          <p:cNvPr id="4" name="Group 3" descr="Total Participants for Training Services by Program">
            <a:extLst>
              <a:ext uri="{FF2B5EF4-FFF2-40B4-BE49-F238E27FC236}">
                <a16:creationId xmlns:a16="http://schemas.microsoft.com/office/drawing/2014/main" id="{4F048008-BA3C-4A0C-960A-7CC792B7D63B}"/>
              </a:ext>
            </a:extLst>
          </p:cNvPr>
          <p:cNvGrpSpPr/>
          <p:nvPr/>
        </p:nvGrpSpPr>
        <p:grpSpPr>
          <a:xfrm>
            <a:off x="445770" y="1520190"/>
            <a:ext cx="11167109" cy="4415790"/>
            <a:chOff x="445770" y="1520190"/>
            <a:chExt cx="11167109" cy="4415790"/>
          </a:xfrm>
        </p:grpSpPr>
        <p:graphicFrame>
          <p:nvGraphicFramePr>
            <p:cNvPr id="8" name="Chart 7" descr="Total Participants for Training Services by Program"/>
            <p:cNvGraphicFramePr>
              <a:graphicFrameLocks/>
            </p:cNvGraphicFramePr>
            <p:nvPr/>
          </p:nvGraphicFramePr>
          <p:xfrm>
            <a:off x="445770" y="1520190"/>
            <a:ext cx="11167109" cy="44157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p:cNvGraphicFramePr>
            <p:nvPr/>
          </p:nvGraphicFramePr>
          <p:xfrm>
            <a:off x="2375647" y="1663262"/>
            <a:ext cx="7663703" cy="4120318"/>
          </p:xfrm>
          <a:graphic>
            <a:graphicData uri="http://schemas.openxmlformats.org/drawingml/2006/chart">
              <c:chart xmlns:c="http://schemas.openxmlformats.org/drawingml/2006/chart" xmlns:r="http://schemas.openxmlformats.org/officeDocument/2006/relationships" r:id="rId5"/>
            </a:graphicData>
          </a:graphic>
        </p:graphicFrame>
      </p:grpSp>
      <p:sp>
        <p:nvSpPr>
          <p:cNvPr id="9" name="Rectangle 8">
            <a:extLst>
              <a:ext uri="{FF2B5EF4-FFF2-40B4-BE49-F238E27FC236}">
                <a16:creationId xmlns:a16="http://schemas.microsoft.com/office/drawing/2014/main" id="{9AA72175-0ADA-4A25-970B-817736746239}"/>
              </a:ext>
            </a:extLst>
          </p:cNvPr>
          <p:cNvSpPr/>
          <p:nvPr/>
        </p:nvSpPr>
        <p:spPr>
          <a:xfrm>
            <a:off x="2364735" y="6248263"/>
            <a:ext cx="8128161"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2017 Q4 WIOA performance individual records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601801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Percent of Total Participants</a:t>
            </a:r>
            <a:br>
              <a:rPr lang="en-US" dirty="0"/>
            </a:br>
            <a:r>
              <a:rPr lang="en-US" sz="2400" dirty="0"/>
              <a:t>by Service Type and Program*</a:t>
            </a:r>
          </a:p>
        </p:txBody>
      </p:sp>
      <p:graphicFrame>
        <p:nvGraphicFramePr>
          <p:cNvPr id="9" name="Chart 8" descr="Percent of total participants by service type and program."/>
          <p:cNvGraphicFramePr>
            <a:graphicFrameLocks/>
          </p:cNvGraphicFramePr>
          <p:nvPr/>
        </p:nvGraphicFramePr>
        <p:xfrm>
          <a:off x="749300" y="1450429"/>
          <a:ext cx="10772139" cy="4561751"/>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2812986" y="6244125"/>
            <a:ext cx="6566028"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otham"/>
                <a:ea typeface="+mn-ea"/>
                <a:cs typeface="+mn-cs"/>
              </a:rPr>
              <a:t>*Source: PY 2017 Q4 WIOA performance individual records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38020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Reportable Individuals Trend by Program</a:t>
            </a:r>
            <a:br>
              <a:rPr lang="en-US" sz="2400" dirty="0"/>
            </a:br>
            <a:endParaRPr lang="en-US" sz="2000" dirty="0"/>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p:cNvSpPr/>
          <p:nvPr/>
        </p:nvSpPr>
        <p:spPr>
          <a:xfrm>
            <a:off x="3650439" y="6219998"/>
            <a:ext cx="4962641" cy="369332"/>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*Source: PY16 Q4-PY18 Q2 State Quarterly Reports</a:t>
            </a:r>
          </a:p>
        </p:txBody>
      </p:sp>
      <p:graphicFrame>
        <p:nvGraphicFramePr>
          <p:cNvPr id="14" name="Chart 13" descr="3 line graphs on Reportable Individuals Trend by Program. Graph 1 is Wagner-Peyser. Graph 2 is WIOA Adult. Graph 3 is WIOA Youth and Dislocated Worker. "/>
          <p:cNvGraphicFramePr>
            <a:graphicFrameLocks/>
          </p:cNvGraphicFramePr>
          <p:nvPr>
            <p:extLst>
              <p:ext uri="{D42A27DB-BD31-4B8C-83A1-F6EECF244321}">
                <p14:modId xmlns:p14="http://schemas.microsoft.com/office/powerpoint/2010/main" val="241415277"/>
              </p:ext>
            </p:extLst>
          </p:nvPr>
        </p:nvGraphicFramePr>
        <p:xfrm>
          <a:off x="1295400" y="1175657"/>
          <a:ext cx="9601200" cy="16459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descr="Line graph depicting WIOA Adult Reportable Individuals Trends"/>
          <p:cNvGraphicFramePr>
            <a:graphicFrameLocks/>
          </p:cNvGraphicFramePr>
          <p:nvPr>
            <p:extLst>
              <p:ext uri="{D42A27DB-BD31-4B8C-83A1-F6EECF244321}">
                <p14:modId xmlns:p14="http://schemas.microsoft.com/office/powerpoint/2010/main" val="3670727102"/>
              </p:ext>
            </p:extLst>
          </p:nvPr>
        </p:nvGraphicFramePr>
        <p:xfrm>
          <a:off x="1295400" y="2815441"/>
          <a:ext cx="9601200" cy="16459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descr="Line graph depicting WIOA Youth and Dislocated Worker Reportable Individuals Trends"/>
          <p:cNvGraphicFramePr>
            <a:graphicFrameLocks/>
          </p:cNvGraphicFramePr>
          <p:nvPr>
            <p:extLst>
              <p:ext uri="{D42A27DB-BD31-4B8C-83A1-F6EECF244321}">
                <p14:modId xmlns:p14="http://schemas.microsoft.com/office/powerpoint/2010/main" val="1631519135"/>
              </p:ext>
            </p:extLst>
          </p:nvPr>
        </p:nvGraphicFramePr>
        <p:xfrm>
          <a:off x="1295400" y="4406587"/>
          <a:ext cx="9601200" cy="1828800"/>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extLst>
      <p:ext uri="{BB962C8B-B14F-4D97-AF65-F5344CB8AC3E}">
        <p14:creationId xmlns:p14="http://schemas.microsoft.com/office/powerpoint/2010/main" val="770640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CC71C-37DB-4401-ACFB-DE91C1E10C09}"/>
              </a:ext>
            </a:extLst>
          </p:cNvPr>
          <p:cNvSpPr>
            <a:spLocks noGrp="1"/>
          </p:cNvSpPr>
          <p:nvPr>
            <p:ph type="title"/>
          </p:nvPr>
        </p:nvSpPr>
        <p:spPr/>
        <p:txBody>
          <a:bodyPr/>
          <a:lstStyle/>
          <a:p>
            <a:r>
              <a:rPr lang="en-US" dirty="0"/>
              <a:t> </a:t>
            </a:r>
            <a:br>
              <a:rPr lang="en-US" dirty="0"/>
            </a:br>
            <a:r>
              <a:rPr lang="en-US" dirty="0"/>
              <a:t>Ongoing Challenge:  Reportable Individuals (PIRL and ETA-9173)</a:t>
            </a:r>
          </a:p>
        </p:txBody>
      </p:sp>
      <p:sp>
        <p:nvSpPr>
          <p:cNvPr id="4" name="Text Placeholder 3">
            <a:extLst>
              <a:ext uri="{FF2B5EF4-FFF2-40B4-BE49-F238E27FC236}">
                <a16:creationId xmlns:a16="http://schemas.microsoft.com/office/drawing/2014/main" id="{4680471E-7AB7-4FFA-9EDD-D4646D120D07}"/>
              </a:ext>
            </a:extLst>
          </p:cNvPr>
          <p:cNvSpPr>
            <a:spLocks noGrp="1"/>
          </p:cNvSpPr>
          <p:nvPr>
            <p:ph idx="1"/>
          </p:nvPr>
        </p:nvSpPr>
        <p:spPr/>
        <p:txBody>
          <a:bodyPr>
            <a:normAutofit/>
          </a:bodyPr>
          <a:lstStyle/>
          <a:p>
            <a:r>
              <a:rPr lang="en-US" sz="3200" dirty="0"/>
              <a:t>Lingering challenge from the original PIRL and ETA-9173 specifications</a:t>
            </a:r>
          </a:p>
          <a:p>
            <a:pPr lvl="1"/>
            <a:r>
              <a:rPr lang="en-US" sz="2800" dirty="0"/>
              <a:t>Instructions for PIRL 900 and PIRL 901 were in conflict with report specifications</a:t>
            </a:r>
          </a:p>
          <a:p>
            <a:pPr lvl="1"/>
            <a:r>
              <a:rPr lang="en-US" sz="2800" dirty="0"/>
              <a:t>Could not confidently discern between participants and reportable individuals</a:t>
            </a:r>
          </a:p>
          <a:p>
            <a:pPr lvl="1"/>
            <a:r>
              <a:rPr lang="en-US" sz="2800" dirty="0"/>
              <a:t>Reporting varied widely among states</a:t>
            </a:r>
          </a:p>
          <a:p>
            <a:pPr marL="404813" lvl="1" indent="0">
              <a:buNone/>
            </a:pPr>
            <a:endParaRPr lang="en-US" dirty="0"/>
          </a:p>
        </p:txBody>
      </p:sp>
      <p:sp>
        <p:nvSpPr>
          <p:cNvPr id="5" name="Slide Number Placeholder 4">
            <a:extLst>
              <a:ext uri="{FF2B5EF4-FFF2-40B4-BE49-F238E27FC236}">
                <a16:creationId xmlns:a16="http://schemas.microsoft.com/office/drawing/2014/main" id="{126FF0E6-8E7E-45BD-BCD7-2D04B88777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787792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CC71C-37DB-4401-ACFB-DE91C1E10C09}"/>
              </a:ext>
            </a:extLst>
          </p:cNvPr>
          <p:cNvSpPr>
            <a:spLocks noGrp="1"/>
          </p:cNvSpPr>
          <p:nvPr>
            <p:ph type="title"/>
          </p:nvPr>
        </p:nvSpPr>
        <p:spPr/>
        <p:txBody>
          <a:bodyPr>
            <a:normAutofit/>
          </a:bodyPr>
          <a:lstStyle/>
          <a:p>
            <a:r>
              <a:rPr lang="en-US" dirty="0"/>
              <a:t> </a:t>
            </a:r>
            <a:br>
              <a:rPr lang="en-US" dirty="0"/>
            </a:br>
            <a:r>
              <a:rPr lang="en-US" dirty="0"/>
              <a:t>Ongoing Challenge:  Reportable Individuals (ETA revisions)</a:t>
            </a:r>
          </a:p>
        </p:txBody>
      </p:sp>
      <p:sp>
        <p:nvSpPr>
          <p:cNvPr id="4" name="Text Placeholder 3">
            <a:extLst>
              <a:ext uri="{FF2B5EF4-FFF2-40B4-BE49-F238E27FC236}">
                <a16:creationId xmlns:a16="http://schemas.microsoft.com/office/drawing/2014/main" id="{4680471E-7AB7-4FFA-9EDD-D4646D120D07}"/>
              </a:ext>
            </a:extLst>
          </p:cNvPr>
          <p:cNvSpPr>
            <a:spLocks noGrp="1"/>
          </p:cNvSpPr>
          <p:nvPr>
            <p:ph idx="1"/>
          </p:nvPr>
        </p:nvSpPr>
        <p:spPr/>
        <p:txBody>
          <a:bodyPr>
            <a:normAutofit/>
          </a:bodyPr>
          <a:lstStyle/>
          <a:p>
            <a:r>
              <a:rPr lang="en-US" sz="3200" dirty="0"/>
              <a:t>ETA made revisions that became effective on July 1, 2018 </a:t>
            </a:r>
          </a:p>
          <a:p>
            <a:pPr lvl="1"/>
            <a:r>
              <a:rPr lang="en-US" sz="2800" dirty="0"/>
              <a:t>Added new funding stream flags to clearly identify participants and reportable individuals </a:t>
            </a:r>
          </a:p>
          <a:p>
            <a:pPr lvl="1"/>
            <a:r>
              <a:rPr lang="en-US" sz="2800" dirty="0"/>
              <a:t>Added/revised PIRL elements to clearly establish which types of service/contact make an individual a participant</a:t>
            </a:r>
          </a:p>
        </p:txBody>
      </p:sp>
      <p:sp>
        <p:nvSpPr>
          <p:cNvPr id="5" name="Slide Number Placeholder 4">
            <a:extLst>
              <a:ext uri="{FF2B5EF4-FFF2-40B4-BE49-F238E27FC236}">
                <a16:creationId xmlns:a16="http://schemas.microsoft.com/office/drawing/2014/main" id="{126FF0E6-8E7E-45BD-BCD7-2D04B88777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32048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CC71C-37DB-4401-ACFB-DE91C1E10C09}"/>
              </a:ext>
            </a:extLst>
          </p:cNvPr>
          <p:cNvSpPr>
            <a:spLocks noGrp="1"/>
          </p:cNvSpPr>
          <p:nvPr>
            <p:ph type="title"/>
          </p:nvPr>
        </p:nvSpPr>
        <p:spPr/>
        <p:txBody>
          <a:bodyPr>
            <a:normAutofit/>
          </a:bodyPr>
          <a:lstStyle/>
          <a:p>
            <a:r>
              <a:rPr lang="en-US" dirty="0"/>
              <a:t> </a:t>
            </a:r>
            <a:br>
              <a:rPr lang="en-US" dirty="0"/>
            </a:br>
            <a:r>
              <a:rPr lang="en-US" dirty="0"/>
              <a:t>Ongoing Challenge:  Reportable Individuals (IT updates)</a:t>
            </a:r>
          </a:p>
        </p:txBody>
      </p:sp>
      <p:sp>
        <p:nvSpPr>
          <p:cNvPr id="4" name="Text Placeholder 3">
            <a:extLst>
              <a:ext uri="{FF2B5EF4-FFF2-40B4-BE49-F238E27FC236}">
                <a16:creationId xmlns:a16="http://schemas.microsoft.com/office/drawing/2014/main" id="{4680471E-7AB7-4FFA-9EDD-D4646D120D07}"/>
              </a:ext>
            </a:extLst>
          </p:cNvPr>
          <p:cNvSpPr>
            <a:spLocks noGrp="1"/>
          </p:cNvSpPr>
          <p:nvPr>
            <p:ph idx="1"/>
          </p:nvPr>
        </p:nvSpPr>
        <p:spPr/>
        <p:txBody>
          <a:bodyPr/>
          <a:lstStyle/>
          <a:p>
            <a:r>
              <a:rPr lang="en-US" sz="3200" dirty="0"/>
              <a:t>Some states are still updating their IT systems to reflect new reporting requirements </a:t>
            </a:r>
          </a:p>
          <a:p>
            <a:pPr lvl="1"/>
            <a:r>
              <a:rPr lang="en-US" sz="2800" dirty="0"/>
              <a:t>The number of reportable individuals has increased dramatically in PY 2018, however some states still report 0 for certain programs </a:t>
            </a:r>
          </a:p>
          <a:p>
            <a:pPr lvl="1"/>
            <a:r>
              <a:rPr lang="en-US" sz="2800" dirty="0"/>
              <a:t>It is important that states reflect on these counts and verify that they accurately represent service delivery policies</a:t>
            </a:r>
            <a:endParaRPr lang="en-US" sz="4000" dirty="0"/>
          </a:p>
          <a:p>
            <a:endParaRPr lang="en-US" dirty="0"/>
          </a:p>
        </p:txBody>
      </p:sp>
      <p:sp>
        <p:nvSpPr>
          <p:cNvPr id="5" name="Slide Number Placeholder 4">
            <a:extLst>
              <a:ext uri="{FF2B5EF4-FFF2-40B4-BE49-F238E27FC236}">
                <a16:creationId xmlns:a16="http://schemas.microsoft.com/office/drawing/2014/main" id="{126FF0E6-8E7E-45BD-BCD7-2D04B88777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38694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709C-786E-4EE7-919C-84599D025E20}"/>
              </a:ext>
            </a:extLst>
          </p:cNvPr>
          <p:cNvSpPr>
            <a:spLocks noGrp="1"/>
          </p:cNvSpPr>
          <p:nvPr>
            <p:ph type="title"/>
          </p:nvPr>
        </p:nvSpPr>
        <p:spPr/>
        <p:txBody>
          <a:bodyPr/>
          <a:lstStyle/>
          <a:p>
            <a:r>
              <a:rPr lang="en-US" dirty="0"/>
              <a:t>Any Questions?</a:t>
            </a:r>
          </a:p>
        </p:txBody>
      </p:sp>
      <p:sp>
        <p:nvSpPr>
          <p:cNvPr id="3" name="Slide Number Placeholder 2">
            <a:extLst>
              <a:ext uri="{FF2B5EF4-FFF2-40B4-BE49-F238E27FC236}">
                <a16:creationId xmlns:a16="http://schemas.microsoft.com/office/drawing/2014/main" id="{AF3D4784-32E6-499E-839F-2C9FF1E206E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59271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5CADD2-EA81-4D79-8D67-CFF5B91AD16F}"/>
              </a:ext>
            </a:extLst>
          </p:cNvPr>
          <p:cNvSpPr>
            <a:spLocks noGrp="1"/>
          </p:cNvSpPr>
          <p:nvPr>
            <p:ph type="title"/>
          </p:nvPr>
        </p:nvSpPr>
        <p:spPr/>
        <p:txBody>
          <a:bodyPr/>
          <a:lstStyle/>
          <a:p>
            <a:r>
              <a:rPr lang="en-US" dirty="0"/>
              <a:t>Contact</a:t>
            </a:r>
          </a:p>
        </p:txBody>
      </p:sp>
      <p:sp>
        <p:nvSpPr>
          <p:cNvPr id="3" name="Content Placeholder 2">
            <a:extLst>
              <a:ext uri="{FF2B5EF4-FFF2-40B4-BE49-F238E27FC236}">
                <a16:creationId xmlns:a16="http://schemas.microsoft.com/office/drawing/2014/main" id="{AB1B681B-F3D7-492F-AA98-6F1367EB6D64}"/>
              </a:ext>
            </a:extLst>
          </p:cNvPr>
          <p:cNvSpPr>
            <a:spLocks noGrp="1"/>
          </p:cNvSpPr>
          <p:nvPr>
            <p:ph idx="1"/>
          </p:nvPr>
        </p:nvSpPr>
        <p:spPr/>
        <p:txBody>
          <a:bodyPr/>
          <a:lstStyle/>
          <a:p>
            <a:r>
              <a:rPr lang="en-US" dirty="0">
                <a:solidFill>
                  <a:schemeClr val="accent1">
                    <a:lumMod val="75000"/>
                  </a:schemeClr>
                </a:solidFill>
                <a:sym typeface="Wingdings" panose="05000000000000000000" pitchFamily="2" charset="2"/>
              </a:rPr>
              <a:t>  </a:t>
            </a:r>
            <a:r>
              <a:rPr lang="en-US" dirty="0">
                <a:hlinkClick r:id="rId4"/>
              </a:rPr>
              <a:t>ETAPerforms@dol.gov</a:t>
            </a:r>
            <a:r>
              <a:rPr lang="en-US" dirty="0"/>
              <a:t> </a:t>
            </a:r>
          </a:p>
          <a:p>
            <a:pPr marL="484632" lvl="4" indent="0">
              <a:buNone/>
            </a:pPr>
            <a:endParaRPr lang="en-US" dirty="0"/>
          </a:p>
        </p:txBody>
      </p:sp>
      <p:sp>
        <p:nvSpPr>
          <p:cNvPr id="4" name="Slide Number Placeholder 3">
            <a:extLst>
              <a:ext uri="{FF2B5EF4-FFF2-40B4-BE49-F238E27FC236}">
                <a16:creationId xmlns:a16="http://schemas.microsoft.com/office/drawing/2014/main" id="{EFF2CE3A-36C9-4D8E-A978-25C9E8F3D36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87319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F2C6-B236-4100-B9C0-D34D2E922C2A}"/>
              </a:ext>
            </a:extLst>
          </p:cNvPr>
          <p:cNvSpPr>
            <a:spLocks noGrp="1"/>
          </p:cNvSpPr>
          <p:nvPr>
            <p:ph type="title"/>
          </p:nvPr>
        </p:nvSpPr>
        <p:spPr/>
        <p:txBody>
          <a:bodyPr/>
          <a:lstStyle/>
          <a:p>
            <a:r>
              <a:rPr lang="en-US" dirty="0"/>
              <a:t>Please complete your evaluations.</a:t>
            </a:r>
          </a:p>
        </p:txBody>
      </p:sp>
      <p:sp>
        <p:nvSpPr>
          <p:cNvPr id="3" name="Slide Number Placeholder 2">
            <a:extLst>
              <a:ext uri="{FF2B5EF4-FFF2-40B4-BE49-F238E27FC236}">
                <a16:creationId xmlns:a16="http://schemas.microsoft.com/office/drawing/2014/main" id="{5C82DDE5-C22E-4075-8B16-32FA63734A5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2167528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6EA11C-2E7F-4B30-BA26-ACDDA26CB2DC}">
  <ds:schemaRefs>
    <ds:schemaRef ds:uri="http://purl.org/dc/terms/"/>
    <ds:schemaRef ds:uri="http://schemas.openxmlformats.org/package/2006/metadata/core-properties"/>
    <ds:schemaRef ds:uri="bdfd28cc-f485-46e8-bcf6-b555ff9859c5"/>
    <ds:schemaRef ds:uri="http://schemas.microsoft.com/office/2006/documentManagement/types"/>
    <ds:schemaRef ds:uri="http://schemas.microsoft.com/office/infopath/2007/PartnerControls"/>
    <ds:schemaRef ds:uri="http://purl.org/dc/elements/1.1/"/>
    <ds:schemaRef ds:uri="http://schemas.microsoft.com/office/2006/metadata/properties"/>
    <ds:schemaRef ds:uri="e9383cf3-6c95-48c0-84cb-ffd9d14604cc"/>
    <ds:schemaRef ds:uri="57105560-6850-41e4-bf8f-92819038b991"/>
    <ds:schemaRef ds:uri="http://www.w3.org/XML/1998/namespace"/>
    <ds:schemaRef ds:uri="http://purl.org/dc/dcmitype/"/>
  </ds:schemaRefs>
</ds:datastoreItem>
</file>

<file path=customXml/itemProps2.xml><?xml version="1.0" encoding="utf-8"?>
<ds:datastoreItem xmlns:ds="http://schemas.openxmlformats.org/officeDocument/2006/customXml" ds:itemID="{8122FAC1-E300-478D-9FF7-CAA8FE6F4182}">
  <ds:schemaRefs>
    <ds:schemaRef ds:uri="http://schemas.microsoft.com/sharepoint/v3/contenttype/forms"/>
  </ds:schemaRefs>
</ds:datastoreItem>
</file>

<file path=customXml/itemProps3.xml><?xml version="1.0" encoding="utf-8"?>
<ds:datastoreItem xmlns:ds="http://schemas.openxmlformats.org/officeDocument/2006/customXml" ds:itemID="{B8543189-7FB8-4164-BAB4-5817C88EC0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408</TotalTime>
  <Words>2157</Words>
  <Application>Microsoft Office PowerPoint</Application>
  <PresentationFormat>Widescreen</PresentationFormat>
  <Paragraphs>330</Paragraphs>
  <Slides>26</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Courier New</vt:lpstr>
      <vt:lpstr>Gotham</vt:lpstr>
      <vt:lpstr>Wingdings</vt:lpstr>
      <vt:lpstr>Base Layout for Compliance</vt:lpstr>
      <vt:lpstr>PY 2017 WIOA National Performance Data</vt:lpstr>
      <vt:lpstr>Tools Needed for Modules 1 - 3</vt:lpstr>
      <vt:lpstr>Module Objectives</vt:lpstr>
      <vt:lpstr>Participant Trends by Program</vt:lpstr>
      <vt:lpstr>Participant Trends by Program (cont.)</vt:lpstr>
      <vt:lpstr>Participant Counts by State and Program – WIOA Adult</vt:lpstr>
      <vt:lpstr>Participant Counts by State and Program – Dislocated Worker</vt:lpstr>
      <vt:lpstr>Participant Counts by State and Program – WIOA Youth</vt:lpstr>
      <vt:lpstr>Participant Counts by State and Program – Wagner-Peyser</vt:lpstr>
      <vt:lpstr>Percent Change in Participants by State – WIOA Adult by Program, PY17 Q4 – PY18 Q2*</vt:lpstr>
      <vt:lpstr>Percent Change in Participants by State – Dislocated Worker by Program, PY17 Q4 – PY18 Q2* </vt:lpstr>
      <vt:lpstr>Percent Change in participants by State – WIOA Youth by Program, PY17 Q4 – PY18 Q2* </vt:lpstr>
      <vt:lpstr>Percent change in Participants by State – Wagner-Peyser by program, PY17 Q4 – PY18 Q2*</vt:lpstr>
      <vt:lpstr>Count of Participants with a Barrier to Employment*</vt:lpstr>
      <vt:lpstr>Percent of Participants with a Barrier to Employment*</vt:lpstr>
      <vt:lpstr>Count of Participants with a Barrier to Employment</vt:lpstr>
      <vt:lpstr>Total Participants for each Service Type by Program (U.S.)*</vt:lpstr>
      <vt:lpstr>Total Participants for each Service Type – Training Services by Program (U.S.)*</vt:lpstr>
      <vt:lpstr>Percent of Total Participants by Service Type and Program*</vt:lpstr>
      <vt:lpstr>Reportable Individuals Trend by Program </vt:lpstr>
      <vt:lpstr>  Ongoing Challenge:  Reportable Individuals (PIRL and ETA-9173)</vt:lpstr>
      <vt:lpstr>  Ongoing Challenge:  Reportable Individuals (ETA revisions)</vt:lpstr>
      <vt:lpstr>  Ongoing Challenge:  Reportable Individuals (IT updates)</vt:lpstr>
      <vt:lpstr>Any Questions?</vt:lpstr>
      <vt:lpstr>Contact</vt:lpstr>
      <vt:lpstr>Please complete your evaluations.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 2017 WIOA National Performance Data</dc:title>
  <dc:creator>Monica Melville</dc:creator>
  <cp:lastModifiedBy>Jen Pirtle</cp:lastModifiedBy>
  <cp:revision>2</cp:revision>
  <dcterms:created xsi:type="dcterms:W3CDTF">2019-07-09T14:27:19Z</dcterms:created>
  <dcterms:modified xsi:type="dcterms:W3CDTF">2019-07-17T16:58:19Z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0x010100E2655ACDA5C0A1439E34951241C24B25</vt:lpwstr>
  </property>
</Properties>
</file>