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1"/>
  </p:notesMasterIdLst>
  <p:sldIdLst>
    <p:sldId id="270" r:id="rId5"/>
    <p:sldId id="276" r:id="rId6"/>
    <p:sldId id="273" r:id="rId7"/>
    <p:sldId id="261" r:id="rId8"/>
    <p:sldId id="262" r:id="rId9"/>
    <p:sldId id="263" r:id="rId10"/>
    <p:sldId id="264" r:id="rId11"/>
    <p:sldId id="277" r:id="rId12"/>
    <p:sldId id="266" r:id="rId13"/>
    <p:sldId id="267" r:id="rId14"/>
    <p:sldId id="268" r:id="rId15"/>
    <p:sldId id="269" r:id="rId16"/>
    <p:sldId id="271" r:id="rId17"/>
    <p:sldId id="272" r:id="rId18"/>
    <p:sldId id="274" r:id="rId19"/>
    <p:sldId id="275" r:id="rId20"/>
  </p:sldIdLst>
  <p:sldSz cx="9144000" cy="6858000" type="screen4x3"/>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E4FF"/>
    <a:srgbClr val="5B9BD5"/>
    <a:srgbClr val="D9D9D9"/>
    <a:srgbClr val="595959"/>
    <a:srgbClr val="7F7F7F"/>
    <a:srgbClr val="FAB252"/>
    <a:srgbClr val="F1592A"/>
    <a:srgbClr val="83CEFF"/>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42" autoAdjust="0"/>
    <p:restoredTop sz="73797" autoAdjust="0"/>
  </p:normalViewPr>
  <p:slideViewPr>
    <p:cSldViewPr snapToGrid="0">
      <p:cViewPr varScale="1">
        <p:scale>
          <a:sx n="53" d="100"/>
          <a:sy n="53" d="100"/>
        </p:scale>
        <p:origin x="1806" y="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677BEB-A0EE-4862-A39E-8603C2A4587F}" type="datetimeFigureOut">
              <a:rPr lang="en-US" smtClean="0"/>
              <a:t>9/1/2016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2712B1-0BE7-44EA-B137-2477ECE1B5E8}" type="slidenum">
              <a:rPr lang="en-US" smtClean="0"/>
              <a:t>‹#›</a:t>
            </a:fld>
            <a:endParaRPr lang="en-US"/>
          </a:p>
        </p:txBody>
      </p:sp>
    </p:spTree>
    <p:extLst>
      <p:ext uri="{BB962C8B-B14F-4D97-AF65-F5344CB8AC3E}">
        <p14:creationId xmlns:p14="http://schemas.microsoft.com/office/powerpoint/2010/main" val="1136040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0000"/>
                </a:solidFill>
              </a:rPr>
              <a:t>This is designed as a primer for new board members, and</a:t>
            </a:r>
            <a:r>
              <a:rPr lang="en-US" baseline="0" dirty="0">
                <a:solidFill>
                  <a:srgbClr val="FF0000"/>
                </a:solidFill>
              </a:rPr>
              <a:t> potentially as a training module for states or regions to use with their local board leadership, whether staff or board chairs.  </a:t>
            </a:r>
            <a:endParaRPr lang="en-US" dirty="0">
              <a:solidFill>
                <a:srgbClr val="FF0000"/>
              </a:solidFill>
            </a:endParaRPr>
          </a:p>
          <a:p>
            <a:endParaRPr lang="en-US" dirty="0">
              <a:solidFill>
                <a:srgbClr val="FF0000"/>
              </a:solidFill>
            </a:endParaRPr>
          </a:p>
          <a:p>
            <a:r>
              <a:rPr lang="en-US" dirty="0">
                <a:solidFill>
                  <a:srgbClr val="FF0000"/>
                </a:solidFill>
              </a:rPr>
              <a:t>This PPT begins with a brief presentation, and some thoughts for consideration.</a:t>
            </a:r>
            <a:r>
              <a:rPr lang="en-US" baseline="0" dirty="0">
                <a:solidFill>
                  <a:srgbClr val="FF0000"/>
                </a:solidFill>
              </a:rPr>
              <a:t>  The presentation should take </a:t>
            </a:r>
            <a:r>
              <a:rPr lang="en-US" dirty="0">
                <a:solidFill>
                  <a:srgbClr val="FF0000"/>
                </a:solidFill>
              </a:rPr>
              <a:t>15-20 minutes.</a:t>
            </a:r>
          </a:p>
          <a:p>
            <a:endParaRPr lang="en-US" dirty="0">
              <a:solidFill>
                <a:srgbClr val="FF0000"/>
              </a:solidFill>
            </a:endParaRPr>
          </a:p>
          <a:p>
            <a:r>
              <a:rPr lang="en-US" dirty="0">
                <a:solidFill>
                  <a:srgbClr val="FF0000"/>
                </a:solidFill>
              </a:rPr>
              <a:t>Then the audience is encouraged to break into small groups, and move to an exercise, where they can get involved planning for your next year’s worth of strategic meetings. (see additional document in the SBTK series for exercise</a:t>
            </a:r>
            <a:r>
              <a:rPr lang="en-US" baseline="0" dirty="0">
                <a:solidFill>
                  <a:srgbClr val="FF0000"/>
                </a:solidFill>
              </a:rPr>
              <a:t> handout).</a:t>
            </a:r>
          </a:p>
          <a:p>
            <a:endParaRPr lang="en-US" dirty="0">
              <a:solidFill>
                <a:srgbClr val="FF0000"/>
              </a:solidFill>
            </a:endParaRPr>
          </a:p>
          <a:p>
            <a:r>
              <a:rPr lang="en-US" dirty="0">
                <a:solidFill>
                  <a:srgbClr val="FF0000"/>
                </a:solidFill>
              </a:rPr>
              <a:t>Then there will be time to close with report outs, thoughts and observations from the exercise.</a:t>
            </a:r>
          </a:p>
          <a:p>
            <a:endParaRPr lang="en-US" dirty="0"/>
          </a:p>
        </p:txBody>
      </p:sp>
      <p:sp>
        <p:nvSpPr>
          <p:cNvPr id="4" name="Slide Number Placeholder 3"/>
          <p:cNvSpPr>
            <a:spLocks noGrp="1"/>
          </p:cNvSpPr>
          <p:nvPr>
            <p:ph type="sldNum" sz="quarter" idx="10"/>
          </p:nvPr>
        </p:nvSpPr>
        <p:spPr/>
        <p:txBody>
          <a:bodyPr/>
          <a:lstStyle/>
          <a:p>
            <a:fld id="{C92712B1-0BE7-44EA-B137-2477ECE1B5E8}" type="slidenum">
              <a:rPr lang="en-US" smtClean="0"/>
              <a:t>2</a:t>
            </a:fld>
            <a:endParaRPr lang="en-US"/>
          </a:p>
        </p:txBody>
      </p:sp>
    </p:spTree>
    <p:extLst>
      <p:ext uri="{BB962C8B-B14F-4D97-AF65-F5344CB8AC3E}">
        <p14:creationId xmlns:p14="http://schemas.microsoft.com/office/powerpoint/2010/main" val="2220218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0000"/>
                </a:solidFill>
              </a:rPr>
              <a:t>Knowing how to run strategic meetings, and meeting that ideal goal in practice, are sometimes two different things.  The questions here are designed to address this quandary. These are key questions that you should ask yourself about your responsibilities.</a:t>
            </a:r>
          </a:p>
          <a:p>
            <a:endParaRPr lang="en-US" dirty="0">
              <a:solidFill>
                <a:srgbClr val="FF0000"/>
              </a:solidFill>
            </a:endParaRPr>
          </a:p>
          <a:p>
            <a:r>
              <a:rPr lang="en-US" dirty="0">
                <a:solidFill>
                  <a:srgbClr val="FF0000"/>
                </a:solidFill>
              </a:rPr>
              <a:t>It</a:t>
            </a:r>
            <a:r>
              <a:rPr lang="en-US" baseline="0" dirty="0">
                <a:solidFill>
                  <a:srgbClr val="FF0000"/>
                </a:solidFill>
              </a:rPr>
              <a:t> is likely safe to assume that the majority of the audience will have </a:t>
            </a:r>
            <a:r>
              <a:rPr lang="en-US" dirty="0">
                <a:solidFill>
                  <a:srgbClr val="FF0000"/>
                </a:solidFill>
              </a:rPr>
              <a:t>a strong base knowledge of how to run a meeting – this presentation does not address invitations, or seating, or Roberts Rules of Order – we are focusing on how to drive OUTCOMES from our meetings.  And although many of us are experienced meeting leaders, and most of us have all attended and run successful board meetings, we have also seen some that have run off the rails, for one reason or another.</a:t>
            </a:r>
          </a:p>
          <a:p>
            <a:endParaRPr lang="en-US" dirty="0">
              <a:solidFill>
                <a:srgbClr val="FF0000"/>
              </a:solidFill>
            </a:endParaRPr>
          </a:p>
          <a:p>
            <a:r>
              <a:rPr lang="en-US" dirty="0">
                <a:solidFill>
                  <a:srgbClr val="FF0000"/>
                </a:solidFill>
              </a:rPr>
              <a:t>There can be a number of obstacles that get in our way – changes in leadership, changes in board membership, challenging or dominating personalities on the board, shifting priorities of our partner agencies, last minute controversial topics that are raised</a:t>
            </a:r>
          </a:p>
          <a:p>
            <a:endParaRPr lang="en-US" dirty="0">
              <a:solidFill>
                <a:srgbClr val="FF0000"/>
              </a:solidFill>
            </a:endParaRPr>
          </a:p>
          <a:p>
            <a:r>
              <a:rPr lang="en-US" dirty="0">
                <a:solidFill>
                  <a:srgbClr val="FF0000"/>
                </a:solidFill>
              </a:rPr>
              <a:t>But the more clear we are about the structure and expectations we have for our meetings, and for our members, the more planning we can complete in advance, and the more strategic we can be about our choices in advance of the meeting, the better chance we have of successfully navigating the turbulent waters of the board meeting</a:t>
            </a:r>
          </a:p>
          <a:p>
            <a:endParaRPr lang="en-US" dirty="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C92712B1-0BE7-44EA-B137-2477ECE1B5E8}" type="slidenum">
              <a:rPr lang="en-US" smtClean="0"/>
              <a:t>3</a:t>
            </a:fld>
            <a:endParaRPr lang="en-US"/>
          </a:p>
        </p:txBody>
      </p:sp>
    </p:spTree>
    <p:extLst>
      <p:ext uri="{BB962C8B-B14F-4D97-AF65-F5344CB8AC3E}">
        <p14:creationId xmlns:p14="http://schemas.microsoft.com/office/powerpoint/2010/main" val="1147721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our first steps to success, is to ensure that the work of the board, in the limited time we have in meetings, is as directly connected to organizational vision and mission as possible, and is as focused on Strategic Decisions, rather than day to day operations, as possible.</a:t>
            </a:r>
          </a:p>
          <a:p>
            <a:endParaRPr lang="en-US" dirty="0"/>
          </a:p>
          <a:p>
            <a:r>
              <a:rPr lang="en-US" dirty="0"/>
              <a:t>If Vision and Mission is not a concern for your board leaders, you may want to skip this slide and move on to slide 5.</a:t>
            </a:r>
          </a:p>
          <a:p>
            <a:endParaRPr lang="en-US" dirty="0"/>
          </a:p>
          <a:p>
            <a:r>
              <a:rPr lang="en-US" dirty="0"/>
              <a:t>Otherwise,</a:t>
            </a:r>
            <a:r>
              <a:rPr lang="en-US" baseline="0" dirty="0"/>
              <a:t> consider: – if something on your agenda doesn’t contribute to your Board’s vision and mission, why is it a part of your Agenda? We are working to make the best use of the time of Board members.  They are there in a decision making capacity.  The more they understand the import of their engagement, the more likely they are to keep coming back</a:t>
            </a:r>
            <a:endParaRPr lang="en-US" dirty="0"/>
          </a:p>
          <a:p>
            <a:endParaRPr lang="en-US" dirty="0"/>
          </a:p>
        </p:txBody>
      </p:sp>
      <p:sp>
        <p:nvSpPr>
          <p:cNvPr id="4" name="Slide Number Placeholder 3"/>
          <p:cNvSpPr>
            <a:spLocks noGrp="1"/>
          </p:cNvSpPr>
          <p:nvPr>
            <p:ph type="sldNum" sz="quarter" idx="10"/>
          </p:nvPr>
        </p:nvSpPr>
        <p:spPr/>
        <p:txBody>
          <a:bodyPr/>
          <a:lstStyle/>
          <a:p>
            <a:fld id="{C92712B1-0BE7-44EA-B137-2477ECE1B5E8}" type="slidenum">
              <a:rPr lang="en-US" smtClean="0"/>
              <a:t>4</a:t>
            </a:fld>
            <a:endParaRPr lang="en-US"/>
          </a:p>
        </p:txBody>
      </p:sp>
    </p:spTree>
    <p:extLst>
      <p:ext uri="{BB962C8B-B14F-4D97-AF65-F5344CB8AC3E}">
        <p14:creationId xmlns:p14="http://schemas.microsoft.com/office/powerpoint/2010/main" val="104615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Setting the right agenda is one of the most crucial things staff can do.</a:t>
            </a:r>
          </a:p>
          <a:p>
            <a:endParaRPr lang="en-US" dirty="0"/>
          </a:p>
          <a:p>
            <a:r>
              <a:rPr lang="en-US" dirty="0"/>
              <a:t>Many of your audience</a:t>
            </a:r>
            <a:r>
              <a:rPr lang="en-US" baseline="0" dirty="0"/>
              <a:t> members </a:t>
            </a:r>
            <a:r>
              <a:rPr lang="en-US" dirty="0"/>
              <a:t>already do most of this, but it is a good reminder for them to share with their private sectors board members – hopefully they are also thinking about what needs to be covered in the next board meeting – also a good way for them to stay engaged, and coming back next time.</a:t>
            </a:r>
          </a:p>
          <a:p>
            <a:endParaRPr lang="en-US" dirty="0"/>
          </a:p>
          <a:p>
            <a:r>
              <a:rPr lang="en-US" dirty="0"/>
              <a:t>Some of these are basic,</a:t>
            </a:r>
            <a:r>
              <a:rPr lang="en-US" baseline="0" dirty="0"/>
              <a:t> but we don’t always remember to do all of these things at every meeting.  </a:t>
            </a:r>
            <a:r>
              <a:rPr lang="en-US" dirty="0"/>
              <a:t>You will want to review this list, and highlight just the things that you think your board may be missing.  Perhaps limit this to 2-3 good takeaways</a:t>
            </a:r>
            <a:r>
              <a:rPr lang="en-US" baseline="0" dirty="0"/>
              <a:t> for your audience.</a:t>
            </a:r>
            <a:endParaRPr lang="en-US" dirty="0"/>
          </a:p>
          <a:p>
            <a:endParaRPr lang="en-US" dirty="0"/>
          </a:p>
        </p:txBody>
      </p:sp>
      <p:sp>
        <p:nvSpPr>
          <p:cNvPr id="4" name="Slide Number Placeholder 3"/>
          <p:cNvSpPr>
            <a:spLocks noGrp="1"/>
          </p:cNvSpPr>
          <p:nvPr>
            <p:ph type="sldNum" sz="quarter" idx="10"/>
          </p:nvPr>
        </p:nvSpPr>
        <p:spPr/>
        <p:txBody>
          <a:bodyPr/>
          <a:lstStyle/>
          <a:p>
            <a:fld id="{C92712B1-0BE7-44EA-B137-2477ECE1B5E8}" type="slidenum">
              <a:rPr lang="en-US" smtClean="0"/>
              <a:t>5</a:t>
            </a:fld>
            <a:endParaRPr lang="en-US"/>
          </a:p>
        </p:txBody>
      </p:sp>
    </p:spTree>
    <p:extLst>
      <p:ext uri="{BB962C8B-B14F-4D97-AF65-F5344CB8AC3E}">
        <p14:creationId xmlns:p14="http://schemas.microsoft.com/office/powerpoint/2010/main" val="1438802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there is a standardized procedure for this, sometimes it is ad hoc, but with the implementation of WIOA, it is important that your audience thinks about revising whatever materials they have, if they have not done so already</a:t>
            </a:r>
          </a:p>
          <a:p>
            <a:endParaRPr lang="en-US" dirty="0"/>
          </a:p>
          <a:p>
            <a:r>
              <a:rPr lang="en-US" dirty="0"/>
              <a:t>Engaging,</a:t>
            </a:r>
            <a:r>
              <a:rPr lang="en-US" baseline="0" dirty="0"/>
              <a:t> and retaining, business as leadership for the board, and getting them involved as champions, will require work.  Their time is limited, and a valuable resource.  A focus on how best to do this should be part of a plan for the success of the board.  </a:t>
            </a:r>
          </a:p>
          <a:p>
            <a:endParaRPr lang="en-US" baseline="0" dirty="0"/>
          </a:p>
          <a:p>
            <a:r>
              <a:rPr lang="en-US" baseline="0" dirty="0"/>
              <a:t>You may want to refer to the Strategic Boards Tool Kit Primer for a link to a promising practice for guidebooks (Texas).</a:t>
            </a:r>
            <a:endParaRPr lang="en-US" dirty="0"/>
          </a:p>
        </p:txBody>
      </p:sp>
      <p:sp>
        <p:nvSpPr>
          <p:cNvPr id="4" name="Slide Number Placeholder 3"/>
          <p:cNvSpPr>
            <a:spLocks noGrp="1"/>
          </p:cNvSpPr>
          <p:nvPr>
            <p:ph type="sldNum" sz="quarter" idx="10"/>
          </p:nvPr>
        </p:nvSpPr>
        <p:spPr/>
        <p:txBody>
          <a:bodyPr/>
          <a:lstStyle/>
          <a:p>
            <a:fld id="{C92712B1-0BE7-44EA-B137-2477ECE1B5E8}" type="slidenum">
              <a:rPr lang="en-US" smtClean="0"/>
              <a:t>6</a:t>
            </a:fld>
            <a:endParaRPr lang="en-US"/>
          </a:p>
        </p:txBody>
      </p:sp>
    </p:spTree>
    <p:extLst>
      <p:ext uri="{BB962C8B-B14F-4D97-AF65-F5344CB8AC3E}">
        <p14:creationId xmlns:p14="http://schemas.microsoft.com/office/powerpoint/2010/main" val="3332151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Strategic boards are moving away from long-term committees and to shorter-term task forces in order to ensure that action is taken,</a:t>
            </a:r>
            <a:r>
              <a:rPr lang="en-US" baseline="0" dirty="0"/>
              <a:t> and outcomes are achieved.</a:t>
            </a:r>
            <a:endParaRPr lang="en-US" dirty="0"/>
          </a:p>
          <a:p>
            <a:endParaRPr lang="en-US" dirty="0"/>
          </a:p>
          <a:p>
            <a:r>
              <a:rPr lang="en-US" dirty="0"/>
              <a:t>Again, your</a:t>
            </a:r>
            <a:r>
              <a:rPr lang="en-US" baseline="0" dirty="0"/>
              <a:t> boards may be doing most of these on a regular basis.  Review the list, and select two or three areas where you think the group might have an opportunity to improve the functioning of their committees.</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C92712B1-0BE7-44EA-B137-2477ECE1B5E8}" type="slidenum">
              <a:rPr lang="en-US" smtClean="0"/>
              <a:t>7</a:t>
            </a:fld>
            <a:endParaRPr lang="en-US"/>
          </a:p>
        </p:txBody>
      </p:sp>
    </p:spTree>
    <p:extLst>
      <p:ext uri="{BB962C8B-B14F-4D97-AF65-F5344CB8AC3E}">
        <p14:creationId xmlns:p14="http://schemas.microsoft.com/office/powerpoint/2010/main" val="141177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who has sat through a long meeting can tell you that the fastest way to get people to disengage is to give them a pile of reports or updates in a meeting that they could have read before hand.</a:t>
            </a:r>
            <a:r>
              <a:rPr lang="en-US" baseline="0" dirty="0"/>
              <a:t>  B</a:t>
            </a:r>
            <a:r>
              <a:rPr lang="en-US" dirty="0"/>
              <a:t>oard members’ time in meetings should be for discussion and decision making, rather than reading reports and listening to updates.  </a:t>
            </a:r>
          </a:p>
          <a:p>
            <a:endParaRPr lang="en-US" dirty="0"/>
          </a:p>
          <a:p>
            <a:r>
              <a:rPr lang="en-US" dirty="0"/>
              <a:t>You have them right in front of you – make the best use of their minds.</a:t>
            </a:r>
            <a:r>
              <a:rPr lang="en-US" baseline="0" dirty="0"/>
              <a:t>  F</a:t>
            </a:r>
            <a:r>
              <a:rPr lang="en-US" dirty="0"/>
              <a:t>or example, if a budget discussion is on the Agenda for a meeting you want your member’s time spent asking clarification questions about a budget they already reviewed, or discussing priorities with each other, not in actually reading a budget.</a:t>
            </a:r>
          </a:p>
          <a:p>
            <a:endParaRPr lang="en-US" dirty="0"/>
          </a:p>
          <a:p>
            <a:r>
              <a:rPr lang="en-US" dirty="0"/>
              <a:t>Again, select two or three of these as</a:t>
            </a:r>
            <a:r>
              <a:rPr lang="en-US" baseline="0" dirty="0"/>
              <a:t> an area of focus for your audience, wherever there is room for growth.</a:t>
            </a:r>
            <a:endParaRPr lang="en-US" dirty="0"/>
          </a:p>
          <a:p>
            <a:endParaRPr lang="en-US" dirty="0"/>
          </a:p>
        </p:txBody>
      </p:sp>
      <p:sp>
        <p:nvSpPr>
          <p:cNvPr id="4" name="Slide Number Placeholder 3"/>
          <p:cNvSpPr>
            <a:spLocks noGrp="1"/>
          </p:cNvSpPr>
          <p:nvPr>
            <p:ph type="sldNum" sz="quarter" idx="10"/>
          </p:nvPr>
        </p:nvSpPr>
        <p:spPr/>
        <p:txBody>
          <a:bodyPr/>
          <a:lstStyle/>
          <a:p>
            <a:fld id="{C92712B1-0BE7-44EA-B137-2477ECE1B5E8}" type="slidenum">
              <a:rPr lang="en-US" smtClean="0"/>
              <a:t>8</a:t>
            </a:fld>
            <a:endParaRPr lang="en-US"/>
          </a:p>
        </p:txBody>
      </p:sp>
    </p:spTree>
    <p:extLst>
      <p:ext uri="{BB962C8B-B14F-4D97-AF65-F5344CB8AC3E}">
        <p14:creationId xmlns:p14="http://schemas.microsoft.com/office/powerpoint/2010/main" val="2257941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note for Staff Directors – and likely already occurring, but sometimes our calendars get away from us – so it may be helpful to deliver </a:t>
            </a:r>
            <a:r>
              <a:rPr lang="en-US" baseline="0" dirty="0"/>
              <a:t>a reminder about these areas.</a:t>
            </a:r>
          </a:p>
          <a:p>
            <a:endParaRPr lang="en-US" baseline="0" dirty="0"/>
          </a:p>
          <a:p>
            <a:r>
              <a:rPr lang="en-US" baseline="0" dirty="0"/>
              <a:t>Possible questions to ask: why are we dong what we are doing in the meeting, why are we doing it now, and what are the outcomes we have to have for sub committees, task forces, and staff to move forward before the next meeting?</a:t>
            </a:r>
          </a:p>
          <a:p>
            <a:endParaRPr lang="en-US" dirty="0"/>
          </a:p>
        </p:txBody>
      </p:sp>
      <p:sp>
        <p:nvSpPr>
          <p:cNvPr id="4" name="Slide Number Placeholder 3"/>
          <p:cNvSpPr>
            <a:spLocks noGrp="1"/>
          </p:cNvSpPr>
          <p:nvPr>
            <p:ph type="sldNum" sz="quarter" idx="10"/>
          </p:nvPr>
        </p:nvSpPr>
        <p:spPr/>
        <p:txBody>
          <a:bodyPr/>
          <a:lstStyle/>
          <a:p>
            <a:fld id="{C92712B1-0BE7-44EA-B137-2477ECE1B5E8}" type="slidenum">
              <a:rPr lang="en-US" smtClean="0"/>
              <a:t>10</a:t>
            </a:fld>
            <a:endParaRPr lang="en-US"/>
          </a:p>
        </p:txBody>
      </p:sp>
    </p:spTree>
    <p:extLst>
      <p:ext uri="{BB962C8B-B14F-4D97-AF65-F5344CB8AC3E}">
        <p14:creationId xmlns:p14="http://schemas.microsoft.com/office/powerpoint/2010/main" val="3082467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your intelligence gathering opportunity, where you can talk about the interests of the board members, what committees they are interested in, how their committee work is going - I find that I tend to learn more interesting things before or after the meeting, than what might be shared during the meeting.  </a:t>
            </a:r>
          </a:p>
          <a:p>
            <a:endParaRPr lang="en-US" dirty="0"/>
          </a:p>
          <a:p>
            <a:r>
              <a:rPr lang="en-US" dirty="0"/>
              <a:t>This is a great</a:t>
            </a:r>
            <a:r>
              <a:rPr lang="en-US" baseline="0" dirty="0"/>
              <a:t> opportunity to also discuss some more difficult topics in a smaller setting – such as sector strategies, the support and development of career pathways, and the integration of apprenticeship or work based learning strategies for not only the local area, but how that feeds into regional and state level strategies.</a:t>
            </a:r>
            <a:endParaRPr lang="en-US" dirty="0"/>
          </a:p>
        </p:txBody>
      </p:sp>
      <p:sp>
        <p:nvSpPr>
          <p:cNvPr id="4" name="Slide Number Placeholder 3"/>
          <p:cNvSpPr>
            <a:spLocks noGrp="1"/>
          </p:cNvSpPr>
          <p:nvPr>
            <p:ph type="sldNum" sz="quarter" idx="10"/>
          </p:nvPr>
        </p:nvSpPr>
        <p:spPr/>
        <p:txBody>
          <a:bodyPr/>
          <a:lstStyle/>
          <a:p>
            <a:fld id="{C92712B1-0BE7-44EA-B137-2477ECE1B5E8}" type="slidenum">
              <a:rPr lang="en-US" smtClean="0"/>
              <a:t>11</a:t>
            </a:fld>
            <a:endParaRPr lang="en-US"/>
          </a:p>
        </p:txBody>
      </p:sp>
    </p:spTree>
    <p:extLst>
      <p:ext uri="{BB962C8B-B14F-4D97-AF65-F5344CB8AC3E}">
        <p14:creationId xmlns:p14="http://schemas.microsoft.com/office/powerpoint/2010/main" val="2218395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you will want to pass out handouts for the exercise, as you present what is happening in the next section. </a:t>
            </a:r>
          </a:p>
          <a:p>
            <a:endParaRPr lang="en-US" dirty="0"/>
          </a:p>
          <a:p>
            <a:r>
              <a:rPr lang="en-US" dirty="0"/>
              <a:t>The sample agenda is here for your reference purposes.</a:t>
            </a:r>
            <a:r>
              <a:rPr lang="en-US" baseline="0" dirty="0"/>
              <a:t>  What is displayed here is timing for the sections to show where emphasis is placed, to demonstrate that the focus of the meeting should be on discussion rather than presentation, but to allow time for one presentation in a meeting.  You will want to reiterate that the Board’s time should be spent providing insight, engaging in active discussion and decision making, rather than listening to reports.</a:t>
            </a:r>
          </a:p>
          <a:p>
            <a:endParaRPr lang="en-US" baseline="0" dirty="0"/>
          </a:p>
          <a:p>
            <a:r>
              <a:rPr lang="en-US" dirty="0"/>
              <a:t>As a reminder to the audience, you may want to mention that they do not have to have a committee update from every committee at every meeting.  Committee updates should be sent in email form before the meeting – the meeting is a time for presentations of content, discussion, and decision making.</a:t>
            </a:r>
            <a:r>
              <a:rPr lang="en-US" baseline="0" dirty="0"/>
              <a:t>  </a:t>
            </a:r>
            <a:r>
              <a:rPr lang="en-US" dirty="0"/>
              <a:t>This sample agenda is really just to help guide your thinking in the exercise.</a:t>
            </a:r>
          </a:p>
          <a:p>
            <a:endParaRPr lang="en-US" dirty="0"/>
          </a:p>
          <a:p>
            <a:r>
              <a:rPr lang="en-US" dirty="0"/>
              <a:t>Before you</a:t>
            </a:r>
            <a:r>
              <a:rPr lang="en-US" baseline="0" dirty="0"/>
              <a:t> </a:t>
            </a:r>
            <a:r>
              <a:rPr lang="en-US" dirty="0"/>
              <a:t>switch gears, ask the audience for any questions or concerns, or thoughts they might like to share.</a:t>
            </a:r>
          </a:p>
          <a:p>
            <a:endParaRPr lang="en-US" dirty="0"/>
          </a:p>
        </p:txBody>
      </p:sp>
      <p:sp>
        <p:nvSpPr>
          <p:cNvPr id="4" name="Slide Number Placeholder 3"/>
          <p:cNvSpPr>
            <a:spLocks noGrp="1"/>
          </p:cNvSpPr>
          <p:nvPr>
            <p:ph type="sldNum" sz="quarter" idx="10"/>
          </p:nvPr>
        </p:nvSpPr>
        <p:spPr/>
        <p:txBody>
          <a:bodyPr/>
          <a:lstStyle/>
          <a:p>
            <a:fld id="{C92712B1-0BE7-44EA-B137-2477ECE1B5E8}" type="slidenum">
              <a:rPr lang="en-US" smtClean="0"/>
              <a:t>12</a:t>
            </a:fld>
            <a:endParaRPr lang="en-US"/>
          </a:p>
        </p:txBody>
      </p:sp>
    </p:spTree>
    <p:extLst>
      <p:ext uri="{BB962C8B-B14F-4D97-AF65-F5344CB8AC3E}">
        <p14:creationId xmlns:p14="http://schemas.microsoft.com/office/powerpoint/2010/main" val="284807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a:t>
            </a:r>
            <a:r>
              <a:rPr lang="en-US" baseline="0" dirty="0"/>
              <a:t> the exercise template, t</a:t>
            </a:r>
            <a:r>
              <a:rPr lang="en-US" dirty="0"/>
              <a:t>he goal of this exercise is</a:t>
            </a:r>
            <a:r>
              <a:rPr lang="en-US" baseline="0" dirty="0"/>
              <a:t> to engage the audience in planning out key discussions and decision points over the course of the year, prioritizing topics, and identifying where they might need to develop or retool a committee or task force to address an issue.  They will also need to identify the topics that each task force or committee needs to tackle.</a:t>
            </a:r>
          </a:p>
          <a:p>
            <a:endParaRPr lang="en-US" baseline="0" dirty="0"/>
          </a:p>
          <a:p>
            <a:r>
              <a:rPr lang="en-US" baseline="0" dirty="0"/>
              <a:t>This also requires them to identify how the topics on their agendas relate to the organizational mission and vision for the board.  If it does not fit, they need to ask whether it should continue to be included.  </a:t>
            </a:r>
          </a:p>
          <a:p>
            <a:endParaRPr lang="en-US" baseline="0" dirty="0"/>
          </a:p>
          <a:p>
            <a:r>
              <a:rPr lang="en-US" baseline="0" dirty="0"/>
              <a:t>Ultimately, the expected outcome of this exercise is to help the audience member understand the importance of agenda planning, the strategic linkages between their board’s individual vision, planning, and implementation, identify potential areas of needed support, and help them to develop a plan for helping the board to reach its goals through the course of the year.  If this is used as a statewide training for boards, it can also be used to start a discussion around common agenda planning for the region over the course of the next year.</a:t>
            </a:r>
            <a:endParaRPr lang="en-US" dirty="0"/>
          </a:p>
        </p:txBody>
      </p:sp>
      <p:sp>
        <p:nvSpPr>
          <p:cNvPr id="4" name="Slide Number Placeholder 3"/>
          <p:cNvSpPr>
            <a:spLocks noGrp="1"/>
          </p:cNvSpPr>
          <p:nvPr>
            <p:ph type="sldNum" sz="quarter" idx="10"/>
          </p:nvPr>
        </p:nvSpPr>
        <p:spPr/>
        <p:txBody>
          <a:bodyPr/>
          <a:lstStyle/>
          <a:p>
            <a:fld id="{C92712B1-0BE7-44EA-B137-2477ECE1B5E8}" type="slidenum">
              <a:rPr lang="en-US" smtClean="0"/>
              <a:t>14</a:t>
            </a:fld>
            <a:endParaRPr lang="en-US"/>
          </a:p>
        </p:txBody>
      </p:sp>
    </p:spTree>
    <p:extLst>
      <p:ext uri="{BB962C8B-B14F-4D97-AF65-F5344CB8AC3E}">
        <p14:creationId xmlns:p14="http://schemas.microsoft.com/office/powerpoint/2010/main" val="629362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is the opportunity for the audience</a:t>
            </a:r>
            <a:r>
              <a:rPr lang="en-US" baseline="0" dirty="0"/>
              <a:t> to report out on what they have discussed.  Think about encouraging your audience to come up with 2-3 immediate commitments to action, or steps they will take with their boards, based on this presentation.</a:t>
            </a:r>
            <a:endParaRPr lang="en-US" dirty="0"/>
          </a:p>
        </p:txBody>
      </p:sp>
      <p:sp>
        <p:nvSpPr>
          <p:cNvPr id="4" name="Slide Number Placeholder 3"/>
          <p:cNvSpPr>
            <a:spLocks noGrp="1"/>
          </p:cNvSpPr>
          <p:nvPr>
            <p:ph type="sldNum" sz="quarter" idx="10"/>
          </p:nvPr>
        </p:nvSpPr>
        <p:spPr/>
        <p:txBody>
          <a:bodyPr/>
          <a:lstStyle/>
          <a:p>
            <a:fld id="{C92712B1-0BE7-44EA-B137-2477ECE1B5E8}" type="slidenum">
              <a:rPr lang="en-US" smtClean="0"/>
              <a:t>15</a:t>
            </a:fld>
            <a:endParaRPr lang="en-US"/>
          </a:p>
        </p:txBody>
      </p:sp>
    </p:spTree>
    <p:extLst>
      <p:ext uri="{BB962C8B-B14F-4D97-AF65-F5344CB8AC3E}">
        <p14:creationId xmlns:p14="http://schemas.microsoft.com/office/powerpoint/2010/main" val="22458833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4" name="Picture 2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28405"/>
          <a:stretch/>
        </p:blipFill>
        <p:spPr>
          <a:xfrm rot="10800000">
            <a:off x="0" y="-1"/>
            <a:ext cx="9144000" cy="2876549"/>
          </a:xfrm>
          <a:prstGeom prst="rect">
            <a:avLst/>
          </a:prstGeom>
          <a:effectLst>
            <a:outerShdw blurRad="228600" dist="127000" dir="2700000" algn="tl" rotWithShape="0">
              <a:prstClr val="black">
                <a:alpha val="34000"/>
              </a:prstClr>
            </a:outerShdw>
          </a:effectLst>
        </p:spPr>
      </p:pic>
      <p:sp>
        <p:nvSpPr>
          <p:cNvPr id="15" name="Rectangle 14"/>
          <p:cNvSpPr/>
          <p:nvPr userDrawn="1"/>
        </p:nvSpPr>
        <p:spPr>
          <a:xfrm rot="2700000">
            <a:off x="6241557" y="5655767"/>
            <a:ext cx="2404463" cy="2404463"/>
          </a:xfrm>
          <a:custGeom>
            <a:avLst/>
            <a:gdLst>
              <a:gd name="connsiteX0" fmla="*/ 0 w 2404463"/>
              <a:gd name="connsiteY0" fmla="*/ 0 h 2404463"/>
              <a:gd name="connsiteX1" fmla="*/ 2404463 w 2404463"/>
              <a:gd name="connsiteY1" fmla="*/ 0 h 2404463"/>
              <a:gd name="connsiteX2" fmla="*/ 2404463 w 2404463"/>
              <a:gd name="connsiteY2" fmla="*/ 2404463 h 2404463"/>
              <a:gd name="connsiteX3" fmla="*/ 0 w 2404463"/>
              <a:gd name="connsiteY3" fmla="*/ 2404463 h 2404463"/>
              <a:gd name="connsiteX4" fmla="*/ 0 w 2404463"/>
              <a:gd name="connsiteY4" fmla="*/ 0 h 2404463"/>
              <a:gd name="connsiteX0" fmla="*/ 0 w 2404463"/>
              <a:gd name="connsiteY0" fmla="*/ 0 h 2404463"/>
              <a:gd name="connsiteX1" fmla="*/ 2404463 w 2404463"/>
              <a:gd name="connsiteY1" fmla="*/ 0 h 2404463"/>
              <a:gd name="connsiteX2" fmla="*/ 0 w 2404463"/>
              <a:gd name="connsiteY2" fmla="*/ 2404463 h 2404463"/>
              <a:gd name="connsiteX3" fmla="*/ 0 w 2404463"/>
              <a:gd name="connsiteY3" fmla="*/ 0 h 2404463"/>
            </a:gdLst>
            <a:ahLst/>
            <a:cxnLst>
              <a:cxn ang="0">
                <a:pos x="connsiteX0" y="connsiteY0"/>
              </a:cxn>
              <a:cxn ang="0">
                <a:pos x="connsiteX1" y="connsiteY1"/>
              </a:cxn>
              <a:cxn ang="0">
                <a:pos x="connsiteX2" y="connsiteY2"/>
              </a:cxn>
              <a:cxn ang="0">
                <a:pos x="connsiteX3" y="connsiteY3"/>
              </a:cxn>
            </a:cxnLst>
            <a:rect l="l" t="t" r="r" b="b"/>
            <a:pathLst>
              <a:path w="2404463" h="2404463">
                <a:moveTo>
                  <a:pt x="0" y="0"/>
                </a:moveTo>
                <a:lnTo>
                  <a:pt x="2404463" y="0"/>
                </a:lnTo>
                <a:lnTo>
                  <a:pt x="0" y="2404463"/>
                </a:lnTo>
                <a:lnTo>
                  <a:pt x="0" y="0"/>
                </a:lnTo>
                <a:close/>
              </a:path>
            </a:pathLst>
          </a:custGeom>
          <a:gradFill flip="none" rotWithShape="1">
            <a:gsLst>
              <a:gs pos="100000">
                <a:srgbClr val="F1592A"/>
              </a:gs>
              <a:gs pos="0">
                <a:srgbClr val="FAB252"/>
              </a:gs>
            </a:gsLst>
            <a:path path="circle">
              <a:fillToRect l="50000" t="50000" r="50000" b="50000"/>
            </a:path>
            <a:tileRect/>
          </a:gradFill>
          <a:ln>
            <a:noFill/>
          </a:ln>
          <a:effectLst>
            <a:outerShdw blurRad="152400" dist="38100" dir="2700000" algn="tl" rotWithShape="0">
              <a:prstClr val="black">
                <a:alpha val="7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161925" y="109539"/>
            <a:ext cx="2863803"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63765"/>
            <a:ext cx="7772400" cy="1665285"/>
          </a:xfrm>
        </p:spPr>
        <p:txBody>
          <a:bodyPr anchor="b">
            <a:normAutofit/>
          </a:bodyPr>
          <a:lstStyle>
            <a:lvl1pPr algn="ctr">
              <a:defRPr sz="4400" b="0">
                <a:ln>
                  <a:solidFill>
                    <a:schemeClr val="accent1"/>
                  </a:solidFill>
                </a:ln>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143000" y="4202113"/>
            <a:ext cx="6858000" cy="1233488"/>
          </a:xfrm>
        </p:spPr>
        <p:txBody>
          <a:bodyPr/>
          <a:lstStyle>
            <a:lvl1pPr marL="0" indent="0" algn="ctr">
              <a:buNone/>
              <a:defRPr sz="2400" i="1">
                <a:solidFill>
                  <a:srgbClr val="BAE4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13" name="Group 12"/>
          <p:cNvGrpSpPr/>
          <p:nvPr userDrawn="1"/>
        </p:nvGrpSpPr>
        <p:grpSpPr>
          <a:xfrm>
            <a:off x="0" y="5562600"/>
            <a:ext cx="9144000" cy="657227"/>
            <a:chOff x="0" y="5562600"/>
            <a:chExt cx="9144000" cy="657227"/>
          </a:xfrm>
        </p:grpSpPr>
        <p:sp>
          <p:nvSpPr>
            <p:cNvPr id="9" name="Rectangle 8"/>
            <p:cNvSpPr/>
            <p:nvPr userDrawn="1"/>
          </p:nvSpPr>
          <p:spPr>
            <a:xfrm>
              <a:off x="0" y="5562600"/>
              <a:ext cx="9144000" cy="657225"/>
            </a:xfrm>
            <a:prstGeom prst="rect">
              <a:avLst/>
            </a:prstGeom>
            <a:solidFill>
              <a:schemeClr val="bg1"/>
            </a:solidFill>
            <a:ln>
              <a:noFill/>
            </a:ln>
            <a:effectLst>
              <a:outerShdw blurRad="368300" sx="99000" sy="99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0" y="6162676"/>
              <a:ext cx="9144000" cy="57151"/>
            </a:xfrm>
            <a:prstGeom prst="rect">
              <a:avLst/>
            </a:prstGeom>
            <a:gradFill flip="none" rotWithShape="1">
              <a:gsLst>
                <a:gs pos="0">
                  <a:srgbClr val="F1592A"/>
                </a:gs>
                <a:gs pos="100000">
                  <a:srgbClr val="FAB252"/>
                </a:gs>
              </a:gsLst>
              <a:path path="circle">
                <a:fillToRect t="100000" r="100000"/>
              </a:path>
              <a:tileRect l="-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image.jp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061075" y="5630070"/>
              <a:ext cx="285432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cxnSp>
        <p:nvCxnSpPr>
          <p:cNvPr id="18" name="Straight Connector 17"/>
          <p:cNvCxnSpPr/>
          <p:nvPr userDrawn="1"/>
        </p:nvCxnSpPr>
        <p:spPr>
          <a:xfrm>
            <a:off x="0" y="4010025"/>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22" name="Text Placeholder 21"/>
          <p:cNvSpPr>
            <a:spLocks noGrp="1"/>
          </p:cNvSpPr>
          <p:nvPr>
            <p:ph type="body" sz="quarter" idx="13" hasCustomPrompt="1"/>
          </p:nvPr>
        </p:nvSpPr>
        <p:spPr>
          <a:xfrm>
            <a:off x="5019675" y="904875"/>
            <a:ext cx="3895725" cy="306389"/>
          </a:xfrm>
        </p:spPr>
        <p:txBody>
          <a:bodyPr>
            <a:noAutofit/>
          </a:bodyPr>
          <a:lstStyle>
            <a:lvl1pPr marL="0" indent="0" algn="r">
              <a:buNone/>
              <a:defRPr sz="1600" b="1" i="1" cap="none" spc="0">
                <a:ln w="6600">
                  <a:solidFill>
                    <a:schemeClr val="accent2"/>
                  </a:solidFill>
                  <a:prstDash val="solid"/>
                </a:ln>
                <a:solidFill>
                  <a:srgbClr val="FFFFFF"/>
                </a:solidFill>
                <a:effectLst>
                  <a:outerShdw dist="25400" dir="2700000" algn="tl" rotWithShape="0">
                    <a:schemeClr val="accent2"/>
                  </a:outerShdw>
                </a:effectLst>
                <a:latin typeface="Arial" panose="020B0604020202020204" pitchFamily="34" charset="0"/>
                <a:cs typeface="Arial" panose="020B0604020202020204" pitchFamily="34" charset="0"/>
              </a:defRPr>
            </a:lvl1pPr>
            <a:lvl2pPr marL="457200" indent="0" algn="r">
              <a:buNone/>
              <a:defRPr sz="1600">
                <a:solidFill>
                  <a:srgbClr val="BAE4FF"/>
                </a:solidFill>
                <a:latin typeface="Arial" panose="020B0604020202020204" pitchFamily="34" charset="0"/>
                <a:cs typeface="Arial" panose="020B0604020202020204" pitchFamily="34" charset="0"/>
              </a:defRPr>
            </a:lvl2pPr>
            <a:lvl3pPr marL="914400" indent="0" algn="r">
              <a:buNone/>
              <a:defRPr sz="1400">
                <a:solidFill>
                  <a:srgbClr val="BAE4FF"/>
                </a:solidFill>
                <a:latin typeface="Arial" panose="020B0604020202020204" pitchFamily="34" charset="0"/>
                <a:cs typeface="Arial" panose="020B0604020202020204" pitchFamily="34" charset="0"/>
              </a:defRPr>
            </a:lvl3pPr>
            <a:lvl4pPr marL="1371600" indent="0" algn="r">
              <a:buNone/>
              <a:defRPr sz="1200">
                <a:solidFill>
                  <a:srgbClr val="BAE4FF"/>
                </a:solidFill>
                <a:latin typeface="Arial" panose="020B0604020202020204" pitchFamily="34" charset="0"/>
                <a:cs typeface="Arial" panose="020B0604020202020204" pitchFamily="34" charset="0"/>
              </a:defRPr>
            </a:lvl4pPr>
            <a:lvl5pPr marL="1828800" indent="0" algn="r">
              <a:buNone/>
              <a:defRPr sz="1200">
                <a:solidFill>
                  <a:srgbClr val="BAE4FF"/>
                </a:solidFill>
                <a:latin typeface="Arial" panose="020B0604020202020204" pitchFamily="34" charset="0"/>
                <a:cs typeface="Arial" panose="020B0604020202020204" pitchFamily="34" charset="0"/>
              </a:defRPr>
            </a:lvl5pPr>
          </a:lstStyle>
          <a:p>
            <a:pPr lvl="0"/>
            <a:fld id="{5F45F3B6-3F79-4AE9-9C6B-2590A0A8D65D}" type="datetime4">
              <a:rPr lang="en-US" smtClean="0"/>
              <a:t>August 5, 2015</a:t>
            </a:fld>
            <a:endParaRPr lang="en-US" dirty="0"/>
          </a:p>
        </p:txBody>
      </p:sp>
      <p:sp>
        <p:nvSpPr>
          <p:cNvPr id="23" name="Text Placeholder 21"/>
          <p:cNvSpPr>
            <a:spLocks noGrp="1"/>
          </p:cNvSpPr>
          <p:nvPr>
            <p:ph type="body" sz="quarter" idx="14" hasCustomPrompt="1"/>
          </p:nvPr>
        </p:nvSpPr>
        <p:spPr>
          <a:xfrm>
            <a:off x="5019675" y="1250156"/>
            <a:ext cx="3895725" cy="306389"/>
          </a:xfrm>
        </p:spPr>
        <p:txBody>
          <a:bodyPr>
            <a:noAutofit/>
          </a:bodyPr>
          <a:lstStyle>
            <a:lvl1pPr marL="0" indent="0" algn="r">
              <a:buNone/>
              <a:defRPr sz="1600" b="1" i="1" cap="none" spc="0">
                <a:ln w="6600">
                  <a:solidFill>
                    <a:schemeClr val="accent2"/>
                  </a:solidFill>
                  <a:prstDash val="solid"/>
                </a:ln>
                <a:solidFill>
                  <a:srgbClr val="FFFFFF"/>
                </a:solidFill>
                <a:effectLst>
                  <a:outerShdw dist="25400" dir="2700000" algn="tl" rotWithShape="0">
                    <a:schemeClr val="accent2"/>
                  </a:outerShdw>
                </a:effectLst>
                <a:latin typeface="Arial" panose="020B0604020202020204" pitchFamily="34" charset="0"/>
                <a:cs typeface="Arial" panose="020B0604020202020204" pitchFamily="34" charset="0"/>
              </a:defRPr>
            </a:lvl1pPr>
            <a:lvl2pPr marL="457200" indent="0" algn="r">
              <a:buNone/>
              <a:defRPr sz="1600">
                <a:solidFill>
                  <a:srgbClr val="BAE4FF"/>
                </a:solidFill>
                <a:latin typeface="Arial" panose="020B0604020202020204" pitchFamily="34" charset="0"/>
                <a:cs typeface="Arial" panose="020B0604020202020204" pitchFamily="34" charset="0"/>
              </a:defRPr>
            </a:lvl2pPr>
            <a:lvl3pPr marL="914400" indent="0" algn="r">
              <a:buNone/>
              <a:defRPr sz="1400">
                <a:solidFill>
                  <a:srgbClr val="BAE4FF"/>
                </a:solidFill>
                <a:latin typeface="Arial" panose="020B0604020202020204" pitchFamily="34" charset="0"/>
                <a:cs typeface="Arial" panose="020B0604020202020204" pitchFamily="34" charset="0"/>
              </a:defRPr>
            </a:lvl3pPr>
            <a:lvl4pPr marL="1371600" indent="0" algn="r">
              <a:buNone/>
              <a:defRPr sz="1200">
                <a:solidFill>
                  <a:srgbClr val="BAE4FF"/>
                </a:solidFill>
                <a:latin typeface="Arial" panose="020B0604020202020204" pitchFamily="34" charset="0"/>
                <a:cs typeface="Arial" panose="020B0604020202020204" pitchFamily="34" charset="0"/>
              </a:defRPr>
            </a:lvl4pPr>
            <a:lvl5pPr marL="1828800" indent="0" algn="r">
              <a:buNone/>
              <a:defRPr sz="1200">
                <a:solidFill>
                  <a:srgbClr val="BAE4FF"/>
                </a:solidFill>
                <a:latin typeface="Arial" panose="020B0604020202020204" pitchFamily="34" charset="0"/>
                <a:cs typeface="Arial" panose="020B0604020202020204" pitchFamily="34" charset="0"/>
              </a:defRPr>
            </a:lvl5pPr>
          </a:lstStyle>
          <a:p>
            <a:pPr lvl="0"/>
            <a:r>
              <a:rPr lang="en-US" dirty="0"/>
              <a:t>Location</a:t>
            </a:r>
          </a:p>
        </p:txBody>
      </p:sp>
      <p:sp>
        <p:nvSpPr>
          <p:cNvPr id="25" name="Oval 24"/>
          <p:cNvSpPr/>
          <p:nvPr userDrawn="1"/>
        </p:nvSpPr>
        <p:spPr>
          <a:xfrm>
            <a:off x="212725" y="6375401"/>
            <a:ext cx="333375" cy="333375"/>
          </a:xfrm>
          <a:prstGeom prst="ellipse">
            <a:avLst/>
          </a:prstGeom>
          <a:gradFill>
            <a:gsLst>
              <a:gs pos="100000">
                <a:srgbClr val="002060">
                  <a:lumMod val="63000"/>
                </a:srgbClr>
              </a:gs>
              <a:gs pos="22000">
                <a:srgbClr val="0070C0">
                  <a:lumMod val="76000"/>
                </a:srgbClr>
              </a:gs>
            </a:gsLst>
            <a:path path="circle">
              <a:fillToRect t="100000" r="100000"/>
            </a:path>
          </a:gra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userDrawn="1"/>
        </p:nvSpPr>
        <p:spPr>
          <a:xfrm>
            <a:off x="155574" y="6421944"/>
            <a:ext cx="447676" cy="246221"/>
          </a:xfrm>
          <a:prstGeom prst="rect">
            <a:avLst/>
          </a:prstGeom>
          <a:noFill/>
          <a:effectLst>
            <a:outerShdw blurRad="50800" dist="38100" dir="2700000" algn="tl" rotWithShape="0">
              <a:prstClr val="black">
                <a:alpha val="40000"/>
              </a:prstClr>
            </a:outerShdw>
          </a:effectLst>
        </p:spPr>
        <p:txBody>
          <a:bodyPr wrap="square" lIns="0" tIns="0" rIns="0" bIns="0" rtlCol="0">
            <a:noAutofit/>
          </a:bodyPr>
          <a:lstStyle/>
          <a:p>
            <a:pPr algn="ctr"/>
            <a:fld id="{799F6C46-22FC-43DE-B755-2159E01C7C51}" type="slidenum">
              <a:rPr lang="en-US" sz="1600" smtClean="0">
                <a:solidFill>
                  <a:srgbClr val="BAE4FF"/>
                </a:solidFill>
                <a:effectLst/>
                <a:latin typeface="Arial" panose="020B0604020202020204" pitchFamily="34" charset="0"/>
                <a:cs typeface="Arial" panose="020B0604020202020204" pitchFamily="34" charset="0"/>
              </a:rPr>
              <a:pPr algn="ctr"/>
              <a:t>‹#›</a:t>
            </a:fld>
            <a:r>
              <a:rPr lang="en-US" sz="1600" dirty="0">
                <a:solidFill>
                  <a:srgbClr val="BAE4FF"/>
                </a:solidFill>
                <a:effectLst/>
                <a:latin typeface="Arial" panose="020B0604020202020204" pitchFamily="34" charset="0"/>
                <a:cs typeface="Arial" panose="020B0604020202020204" pitchFamily="34" charset="0"/>
              </a:rPr>
              <a:t> </a:t>
            </a:r>
          </a:p>
        </p:txBody>
      </p:sp>
      <p:pic>
        <p:nvPicPr>
          <p:cNvPr id="17" name="Picture 16" descr="wrfgps-logo.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12725" y="5413376"/>
            <a:ext cx="2230783" cy="754553"/>
          </a:xfrm>
          <a:prstGeom prst="rect">
            <a:avLst/>
          </a:prstGeom>
        </p:spPr>
      </p:pic>
    </p:spTree>
    <p:extLst>
      <p:ext uri="{BB962C8B-B14F-4D97-AF65-F5344CB8AC3E}">
        <p14:creationId xmlns:p14="http://schemas.microsoft.com/office/powerpoint/2010/main" val="1232915048"/>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tandard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marL="36576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descr="wrfgps-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82309" y="1154962"/>
            <a:ext cx="2230783" cy="754553"/>
          </a:xfrm>
          <a:prstGeom prst="rect">
            <a:avLst/>
          </a:prstGeom>
        </p:spPr>
      </p:pic>
    </p:spTree>
    <p:extLst>
      <p:ext uri="{BB962C8B-B14F-4D97-AF65-F5344CB8AC3E}">
        <p14:creationId xmlns:p14="http://schemas.microsoft.com/office/powerpoint/2010/main" val="1899219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hin Header">
    <p:spTree>
      <p:nvGrpSpPr>
        <p:cNvPr id="1" name=""/>
        <p:cNvGrpSpPr/>
        <p:nvPr/>
      </p:nvGrpSpPr>
      <p:grpSpPr>
        <a:xfrm>
          <a:off x="0" y="0"/>
          <a:ext cx="0" cy="0"/>
          <a:chOff x="0" y="0"/>
          <a:chExt cx="0" cy="0"/>
        </a:xfrm>
      </p:grpSpPr>
      <p:sp>
        <p:nvSpPr>
          <p:cNvPr id="4" name="Rectangle 3"/>
          <p:cNvSpPr/>
          <p:nvPr userDrawn="1"/>
        </p:nvSpPr>
        <p:spPr>
          <a:xfrm>
            <a:off x="0" y="0"/>
            <a:ext cx="9144000" cy="2524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t="7361" b="70556"/>
          <a:stretch/>
        </p:blipFill>
        <p:spPr>
          <a:xfrm>
            <a:off x="0" y="0"/>
            <a:ext cx="9144000" cy="1042839"/>
          </a:xfrm>
          <a:prstGeom prst="rect">
            <a:avLst/>
          </a:prstGeom>
          <a:effectLst>
            <a:innerShdw blurRad="203200" dist="50800" dir="5400000">
              <a:prstClr val="black">
                <a:alpha val="18000"/>
              </a:prstClr>
            </a:innerShdw>
          </a:effectLst>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0800000">
            <a:off x="-1" y="-1823"/>
            <a:ext cx="3305175" cy="744408"/>
          </a:xfrm>
          <a:prstGeom prst="rect">
            <a:avLst/>
          </a:prstGeom>
          <a:effectLst>
            <a:outerShdw blurRad="50800" dist="38100" dir="2700000" algn="tl" rotWithShape="0">
              <a:prstClr val="black">
                <a:alpha val="40000"/>
              </a:prstClr>
            </a:outerShdw>
          </a:effectLst>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848350" y="300576"/>
            <a:ext cx="3295650" cy="742263"/>
          </a:xfrm>
          <a:prstGeom prst="rect">
            <a:avLst/>
          </a:prstGeom>
          <a:effectLst>
            <a:outerShdw blurRad="50800" dist="50800" dir="13500000" algn="br" rotWithShape="0">
              <a:prstClr val="black">
                <a:alpha val="40000"/>
              </a:prstClr>
            </a:outerShdw>
          </a:effectLst>
        </p:spPr>
      </p:pic>
      <p:sp>
        <p:nvSpPr>
          <p:cNvPr id="2" name="Title 1"/>
          <p:cNvSpPr>
            <a:spLocks noGrp="1"/>
          </p:cNvSpPr>
          <p:nvPr userDrawn="1">
            <p:ph type="title"/>
          </p:nvPr>
        </p:nvSpPr>
        <p:spPr>
          <a:xfrm>
            <a:off x="628650" y="-1"/>
            <a:ext cx="7886700" cy="950869"/>
          </a:xfrm>
        </p:spPr>
        <p:txBody>
          <a:bodyPr/>
          <a:lstStyle/>
          <a:p>
            <a:r>
              <a:rPr lang="en-US" dirty="0"/>
              <a:t>Click to edit Master title style</a:t>
            </a:r>
          </a:p>
        </p:txBody>
      </p:sp>
      <p:sp>
        <p:nvSpPr>
          <p:cNvPr id="3" name="Content Placeholder 2"/>
          <p:cNvSpPr>
            <a:spLocks noGrp="1"/>
          </p:cNvSpPr>
          <p:nvPr userDrawn="1">
            <p:ph idx="1"/>
          </p:nvPr>
        </p:nvSpPr>
        <p:spPr>
          <a:xfrm>
            <a:off x="628650" y="1184168"/>
            <a:ext cx="7886700" cy="4830869"/>
          </a:xfrm>
        </p:spPr>
        <p:txBody>
          <a:bodyPr/>
          <a:lstStyle>
            <a:lvl1pPr marL="36576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wrfgps-logo.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899246" y="683317"/>
            <a:ext cx="2230783" cy="754553"/>
          </a:xfrm>
          <a:prstGeom prst="rect">
            <a:avLst/>
          </a:prstGeom>
        </p:spPr>
      </p:pic>
    </p:spTree>
    <p:extLst>
      <p:ext uri="{BB962C8B-B14F-4D97-AF65-F5344CB8AC3E}">
        <p14:creationId xmlns:p14="http://schemas.microsoft.com/office/powerpoint/2010/main" val="1924864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ransparent Header">
    <p:spTree>
      <p:nvGrpSpPr>
        <p:cNvPr id="1" name=""/>
        <p:cNvGrpSpPr/>
        <p:nvPr/>
      </p:nvGrpSpPr>
      <p:grpSpPr>
        <a:xfrm>
          <a:off x="0" y="0"/>
          <a:ext cx="0" cy="0"/>
          <a:chOff x="0" y="0"/>
          <a:chExt cx="0" cy="0"/>
        </a:xfrm>
      </p:grpSpPr>
      <p:sp>
        <p:nvSpPr>
          <p:cNvPr id="4" name="Rectangle 3"/>
          <p:cNvSpPr/>
          <p:nvPr userDrawn="1"/>
        </p:nvSpPr>
        <p:spPr>
          <a:xfrm>
            <a:off x="0" y="0"/>
            <a:ext cx="9144000" cy="2524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2634" y="-1823"/>
            <a:ext cx="3299905" cy="744408"/>
          </a:xfrm>
          <a:prstGeom prst="rect">
            <a:avLst/>
          </a:prstGeom>
          <a:effectLst>
            <a:outerShdw blurRad="38100" dist="12700" dir="2700000" algn="tl" rotWithShape="0">
              <a:schemeClr val="accent5">
                <a:lumMod val="50000"/>
                <a:alpha val="25000"/>
              </a:schemeClr>
            </a:outerShdw>
          </a:effectLst>
        </p:spPr>
      </p:pic>
      <p:sp>
        <p:nvSpPr>
          <p:cNvPr id="2" name="Title 1"/>
          <p:cNvSpPr>
            <a:spLocks noGrp="1"/>
          </p:cNvSpPr>
          <p:nvPr userDrawn="1">
            <p:ph type="title"/>
          </p:nvPr>
        </p:nvSpPr>
        <p:spPr>
          <a:xfrm>
            <a:off x="628650" y="-1"/>
            <a:ext cx="7886700" cy="950869"/>
          </a:xfrm>
        </p:spPr>
        <p:txBody>
          <a:bodyPr/>
          <a:lstStyle>
            <a:lvl1pPr>
              <a:defRPr>
                <a:ln w="3175">
                  <a:solidFill>
                    <a:schemeClr val="accent1">
                      <a:lumMod val="75000"/>
                    </a:schemeClr>
                  </a:solidFill>
                </a:ln>
                <a:solidFill>
                  <a:schemeClr val="accent1"/>
                </a:solidFill>
                <a:effectLst>
                  <a:outerShdw blurRad="38100" dist="12700" dir="2700000" algn="tl">
                    <a:srgbClr val="000000">
                      <a:alpha val="30000"/>
                    </a:srgbClr>
                  </a:outerShdw>
                </a:effectLst>
              </a:defRPr>
            </a:lvl1pPr>
          </a:lstStyle>
          <a:p>
            <a:r>
              <a:rPr lang="en-US" dirty="0"/>
              <a:t>Click to edit Master title style</a:t>
            </a:r>
          </a:p>
        </p:txBody>
      </p:sp>
      <p:sp>
        <p:nvSpPr>
          <p:cNvPr id="3" name="Content Placeholder 2"/>
          <p:cNvSpPr>
            <a:spLocks noGrp="1"/>
          </p:cNvSpPr>
          <p:nvPr userDrawn="1">
            <p:ph idx="1"/>
          </p:nvPr>
        </p:nvSpPr>
        <p:spPr>
          <a:xfrm>
            <a:off x="628650" y="1184168"/>
            <a:ext cx="7886700" cy="4830869"/>
          </a:xfrm>
        </p:spPr>
        <p:txBody>
          <a:bodyPr/>
          <a:lstStyle>
            <a:lvl1pPr marL="36576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wrfgps-logo.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90779" y="530911"/>
            <a:ext cx="2230783" cy="754553"/>
          </a:xfrm>
          <a:prstGeom prst="rect">
            <a:avLst/>
          </a:prstGeom>
        </p:spPr>
      </p:pic>
    </p:spTree>
    <p:extLst>
      <p:ext uri="{BB962C8B-B14F-4D97-AF65-F5344CB8AC3E}">
        <p14:creationId xmlns:p14="http://schemas.microsoft.com/office/powerpoint/2010/main" val="2574499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spirational 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4" name="Picture 23"/>
          <p:cNvPicPr>
            <a:picLocks noChangeAspect="1"/>
          </p:cNvPicPr>
          <p:nvPr userDrawn="1"/>
        </p:nvPicPr>
        <p:blipFill rotWithShape="1">
          <a:blip r:embed="rId2">
            <a:extLst>
              <a:ext uri="{28A0092B-C50C-407E-A947-70E740481C1C}">
                <a14:useLocalDpi xmlns:a14="http://schemas.microsoft.com/office/drawing/2010/main" val="0"/>
              </a:ext>
            </a:extLst>
          </a:blip>
          <a:srcRect b="11389"/>
          <a:stretch/>
        </p:blipFill>
        <p:spPr>
          <a:xfrm>
            <a:off x="0" y="0"/>
            <a:ext cx="9144000" cy="6076950"/>
          </a:xfrm>
          <a:prstGeom prst="rect">
            <a:avLst/>
          </a:prstGeom>
        </p:spPr>
      </p:pic>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3355"/>
          <a:stretch/>
        </p:blipFill>
        <p:spPr>
          <a:xfrm rot="10800000">
            <a:off x="-9525" y="-3"/>
            <a:ext cx="5573486" cy="1214543"/>
          </a:xfrm>
          <a:prstGeom prst="rect">
            <a:avLst/>
          </a:prstGeom>
          <a:effectLst>
            <a:outerShdw blurRad="228600" dist="127000" dir="2700000" algn="tl" rotWithShape="0">
              <a:prstClr val="black">
                <a:alpha val="34000"/>
              </a:prstClr>
            </a:outerShdw>
          </a:effectLst>
        </p:spPr>
      </p:pic>
      <p:sp>
        <p:nvSpPr>
          <p:cNvPr id="3" name="Subtitle 2"/>
          <p:cNvSpPr>
            <a:spLocks noGrp="1"/>
          </p:cNvSpPr>
          <p:nvPr>
            <p:ph type="subTitle" idx="1" hasCustomPrompt="1"/>
          </p:nvPr>
        </p:nvSpPr>
        <p:spPr>
          <a:xfrm>
            <a:off x="2486025" y="5002213"/>
            <a:ext cx="5972175" cy="1233488"/>
          </a:xfrm>
        </p:spPr>
        <p:txBody>
          <a:bodyPr/>
          <a:lstStyle>
            <a:lvl1pPr marL="457200" indent="-457200" algn="r">
              <a:buSzPct val="120000"/>
              <a:buFont typeface="Wingdings 3" panose="05040102010807070707" pitchFamily="18" charset="2"/>
              <a:buChar char=""/>
              <a:defRPr sz="2400" i="1" spc="30" baseline="0">
                <a:solidFill>
                  <a:srgbClr val="BAE4FF"/>
                </a:solidFill>
                <a:effectLst>
                  <a:outerShdw blurRad="38100" dist="38100" dir="2700000" algn="tl">
                    <a:srgbClr val="000000">
                      <a:alpha val="43137"/>
                    </a:srgbClr>
                  </a:outerShdw>
                </a:effectLst>
                <a:latin typeface="Palatino Linotype" panose="02040502050505030304" pitchFamily="18"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Person’s Name Here (or “Anonymous”)</a:t>
            </a:r>
          </a:p>
        </p:txBody>
      </p:sp>
      <p:cxnSp>
        <p:nvCxnSpPr>
          <p:cNvPr id="18" name="Straight Connector 17"/>
          <p:cNvCxnSpPr/>
          <p:nvPr userDrawn="1"/>
        </p:nvCxnSpPr>
        <p:spPr>
          <a:xfrm>
            <a:off x="0" y="4810125"/>
            <a:ext cx="9144000"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25" name="Oval 24"/>
          <p:cNvSpPr/>
          <p:nvPr userDrawn="1"/>
        </p:nvSpPr>
        <p:spPr>
          <a:xfrm>
            <a:off x="212725" y="6375401"/>
            <a:ext cx="333375" cy="333375"/>
          </a:xfrm>
          <a:prstGeom prst="ellipse">
            <a:avLst/>
          </a:prstGeom>
          <a:gradFill>
            <a:gsLst>
              <a:gs pos="100000">
                <a:srgbClr val="002060">
                  <a:lumMod val="63000"/>
                </a:srgbClr>
              </a:gs>
              <a:gs pos="22000">
                <a:srgbClr val="0070C0">
                  <a:lumMod val="76000"/>
                </a:srgbClr>
              </a:gs>
            </a:gsLst>
            <a:path path="circle">
              <a:fillToRect t="100000" r="100000"/>
            </a:path>
          </a:gra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userDrawn="1"/>
        </p:nvSpPr>
        <p:spPr>
          <a:xfrm>
            <a:off x="155574" y="6421944"/>
            <a:ext cx="447676" cy="246221"/>
          </a:xfrm>
          <a:prstGeom prst="rect">
            <a:avLst/>
          </a:prstGeom>
          <a:noFill/>
          <a:effectLst>
            <a:outerShdw blurRad="50800" dist="38100" dir="2700000" algn="tl" rotWithShape="0">
              <a:prstClr val="black">
                <a:alpha val="40000"/>
              </a:prstClr>
            </a:outerShdw>
          </a:effectLst>
        </p:spPr>
        <p:txBody>
          <a:bodyPr wrap="square" lIns="0" tIns="0" rIns="0" bIns="0" rtlCol="0">
            <a:noAutofit/>
          </a:bodyPr>
          <a:lstStyle/>
          <a:p>
            <a:pPr algn="ctr"/>
            <a:fld id="{799F6C46-22FC-43DE-B755-2159E01C7C51}" type="slidenum">
              <a:rPr lang="en-US" sz="1600" smtClean="0">
                <a:solidFill>
                  <a:srgbClr val="BAE4FF"/>
                </a:solidFill>
                <a:effectLst/>
                <a:latin typeface="Arial" panose="020B0604020202020204" pitchFamily="34" charset="0"/>
                <a:cs typeface="Arial" panose="020B0604020202020204" pitchFamily="34" charset="0"/>
              </a:rPr>
              <a:pPr algn="ctr"/>
              <a:t>‹#›</a:t>
            </a:fld>
            <a:r>
              <a:rPr lang="en-US" sz="1600" dirty="0">
                <a:solidFill>
                  <a:srgbClr val="BAE4FF"/>
                </a:solidFill>
                <a:effectLst/>
                <a:latin typeface="Arial" panose="020B0604020202020204" pitchFamily="34" charset="0"/>
                <a:cs typeface="Arial" panose="020B0604020202020204" pitchFamily="34" charset="0"/>
              </a:rPr>
              <a:t> </a:t>
            </a:r>
          </a:p>
        </p:txBody>
      </p:sp>
      <p:sp>
        <p:nvSpPr>
          <p:cNvPr id="19" name="Rectangle 14"/>
          <p:cNvSpPr/>
          <p:nvPr userDrawn="1"/>
        </p:nvSpPr>
        <p:spPr>
          <a:xfrm rot="2700000">
            <a:off x="231175" y="5617709"/>
            <a:ext cx="909250" cy="909250"/>
          </a:xfrm>
          <a:custGeom>
            <a:avLst/>
            <a:gdLst>
              <a:gd name="connsiteX0" fmla="*/ 0 w 2404463"/>
              <a:gd name="connsiteY0" fmla="*/ 0 h 2404463"/>
              <a:gd name="connsiteX1" fmla="*/ 2404463 w 2404463"/>
              <a:gd name="connsiteY1" fmla="*/ 0 h 2404463"/>
              <a:gd name="connsiteX2" fmla="*/ 2404463 w 2404463"/>
              <a:gd name="connsiteY2" fmla="*/ 2404463 h 2404463"/>
              <a:gd name="connsiteX3" fmla="*/ 0 w 2404463"/>
              <a:gd name="connsiteY3" fmla="*/ 2404463 h 2404463"/>
              <a:gd name="connsiteX4" fmla="*/ 0 w 2404463"/>
              <a:gd name="connsiteY4" fmla="*/ 0 h 2404463"/>
              <a:gd name="connsiteX0" fmla="*/ 0 w 2404463"/>
              <a:gd name="connsiteY0" fmla="*/ 0 h 2404463"/>
              <a:gd name="connsiteX1" fmla="*/ 2404463 w 2404463"/>
              <a:gd name="connsiteY1" fmla="*/ 0 h 2404463"/>
              <a:gd name="connsiteX2" fmla="*/ 0 w 2404463"/>
              <a:gd name="connsiteY2" fmla="*/ 2404463 h 2404463"/>
              <a:gd name="connsiteX3" fmla="*/ 0 w 2404463"/>
              <a:gd name="connsiteY3" fmla="*/ 0 h 2404463"/>
            </a:gdLst>
            <a:ahLst/>
            <a:cxnLst>
              <a:cxn ang="0">
                <a:pos x="connsiteX0" y="connsiteY0"/>
              </a:cxn>
              <a:cxn ang="0">
                <a:pos x="connsiteX1" y="connsiteY1"/>
              </a:cxn>
              <a:cxn ang="0">
                <a:pos x="connsiteX2" y="connsiteY2"/>
              </a:cxn>
              <a:cxn ang="0">
                <a:pos x="connsiteX3" y="connsiteY3"/>
              </a:cxn>
            </a:cxnLst>
            <a:rect l="l" t="t" r="r" b="b"/>
            <a:pathLst>
              <a:path w="2404463" h="2404463">
                <a:moveTo>
                  <a:pt x="0" y="0"/>
                </a:moveTo>
                <a:lnTo>
                  <a:pt x="2404463" y="0"/>
                </a:lnTo>
                <a:lnTo>
                  <a:pt x="0" y="2404463"/>
                </a:lnTo>
                <a:lnTo>
                  <a:pt x="0" y="0"/>
                </a:lnTo>
                <a:close/>
              </a:path>
            </a:pathLst>
          </a:custGeom>
          <a:gradFill flip="none" rotWithShape="1">
            <a:gsLst>
              <a:gs pos="100000">
                <a:srgbClr val="F1592A"/>
              </a:gs>
              <a:gs pos="0">
                <a:srgbClr val="FAB252"/>
              </a:gs>
            </a:gsLst>
            <a:path path="circle">
              <a:fillToRect l="50000" t="50000" r="50000" b="50000"/>
            </a:path>
            <a:tileRect/>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userDrawn="1"/>
        </p:nvCxnSpPr>
        <p:spPr>
          <a:xfrm>
            <a:off x="-9525" y="6096000"/>
            <a:ext cx="9153525" cy="0"/>
          </a:xfrm>
          <a:prstGeom prst="line">
            <a:avLst/>
          </a:prstGeom>
          <a:ln w="38100">
            <a:solidFill>
              <a:schemeClr val="bg1"/>
            </a:solidFill>
          </a:ln>
          <a:effectLst>
            <a:outerShdw blurRad="63500" dist="127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TextBox 5"/>
          <p:cNvSpPr txBox="1"/>
          <p:nvPr userDrawn="1"/>
        </p:nvSpPr>
        <p:spPr>
          <a:xfrm>
            <a:off x="-1241044" y="711473"/>
            <a:ext cx="5361360" cy="3154710"/>
          </a:xfrm>
          <a:prstGeom prst="rect">
            <a:avLst/>
          </a:prstGeom>
          <a:noFill/>
        </p:spPr>
        <p:txBody>
          <a:bodyPr wrap="square" rtlCol="0">
            <a:spAutoFit/>
          </a:bodyPr>
          <a:lstStyle/>
          <a:p>
            <a:r>
              <a:rPr lang="en-US" sz="19900" dirty="0">
                <a:gradFill flip="none" rotWithShape="1">
                  <a:gsLst>
                    <a:gs pos="46000">
                      <a:schemeClr val="accent1">
                        <a:lumMod val="89000"/>
                        <a:alpha val="20000"/>
                      </a:schemeClr>
                    </a:gs>
                    <a:gs pos="69000">
                      <a:schemeClr val="accent1">
                        <a:lumMod val="70000"/>
                        <a:alpha val="83000"/>
                      </a:schemeClr>
                    </a:gs>
                  </a:gsLst>
                  <a:path path="circle">
                    <a:fillToRect l="50000" t="50000" r="50000" b="50000"/>
                  </a:path>
                  <a:tileRect/>
                </a:gradFill>
                <a:effectLst>
                  <a:outerShdw blurRad="50800" dist="38100" dir="2700000" algn="tl" rotWithShape="0">
                    <a:prstClr val="black">
                      <a:alpha val="19000"/>
                    </a:prstClr>
                  </a:outerShdw>
                </a:effectLst>
                <a:latin typeface="Adobe Myungjo Std M" panose="02020600000000000000" pitchFamily="18" charset="-128"/>
                <a:ea typeface="Adobe Myungjo Std M" panose="02020600000000000000" pitchFamily="18" charset="-128"/>
              </a:rPr>
              <a:t>“</a:t>
            </a:r>
          </a:p>
        </p:txBody>
      </p:sp>
      <p:sp>
        <p:nvSpPr>
          <p:cNvPr id="27" name="TextBox 26"/>
          <p:cNvSpPr txBox="1"/>
          <p:nvPr userDrawn="1"/>
        </p:nvSpPr>
        <p:spPr>
          <a:xfrm rot="10800000">
            <a:off x="5361360" y="1483618"/>
            <a:ext cx="5361360" cy="3154710"/>
          </a:xfrm>
          <a:prstGeom prst="rect">
            <a:avLst/>
          </a:prstGeom>
          <a:noFill/>
        </p:spPr>
        <p:txBody>
          <a:bodyPr wrap="square" rtlCol="0">
            <a:spAutoFit/>
          </a:bodyPr>
          <a:lstStyle/>
          <a:p>
            <a:r>
              <a:rPr lang="en-US" sz="19900" dirty="0">
                <a:gradFill flip="none" rotWithShape="1">
                  <a:gsLst>
                    <a:gs pos="46000">
                      <a:schemeClr val="accent1">
                        <a:lumMod val="89000"/>
                        <a:alpha val="20000"/>
                      </a:schemeClr>
                    </a:gs>
                    <a:gs pos="69000">
                      <a:schemeClr val="accent1">
                        <a:lumMod val="70000"/>
                        <a:alpha val="83000"/>
                      </a:schemeClr>
                    </a:gs>
                  </a:gsLst>
                  <a:path path="circle">
                    <a:fillToRect l="50000" t="50000" r="50000" b="50000"/>
                  </a:path>
                  <a:tileRect/>
                </a:gradFill>
                <a:effectLst>
                  <a:outerShdw blurRad="50800" dist="38100" dir="2700000" algn="tl" rotWithShape="0">
                    <a:prstClr val="black">
                      <a:alpha val="19000"/>
                    </a:prstClr>
                  </a:outerShdw>
                </a:effectLst>
                <a:latin typeface="Adobe Myungjo Std M" panose="02020600000000000000" pitchFamily="18" charset="-128"/>
                <a:ea typeface="Adobe Myungjo Std M" panose="02020600000000000000" pitchFamily="18" charset="-128"/>
              </a:rPr>
              <a:t>“</a:t>
            </a:r>
          </a:p>
        </p:txBody>
      </p:sp>
      <p:sp>
        <p:nvSpPr>
          <p:cNvPr id="2" name="Title 1"/>
          <p:cNvSpPr>
            <a:spLocks noGrp="1"/>
          </p:cNvSpPr>
          <p:nvPr>
            <p:ph type="ctrTitle" hasCustomPrompt="1"/>
          </p:nvPr>
        </p:nvSpPr>
        <p:spPr>
          <a:xfrm>
            <a:off x="685800" y="1704975"/>
            <a:ext cx="7772400" cy="2924176"/>
          </a:xfrm>
        </p:spPr>
        <p:txBody>
          <a:bodyPr anchor="ctr">
            <a:normAutofit/>
          </a:bodyPr>
          <a:lstStyle>
            <a:lvl1pPr algn="l">
              <a:defRPr sz="4400" b="0" baseline="0">
                <a:ln>
                  <a:solidFill>
                    <a:schemeClr val="accent1"/>
                  </a:solidFill>
                </a:ln>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dirty="0"/>
              <a:t>Type relevant quote in this box.</a:t>
            </a:r>
          </a:p>
        </p:txBody>
      </p:sp>
    </p:spTree>
    <p:extLst>
      <p:ext uri="{BB962C8B-B14F-4D97-AF65-F5344CB8AC3E}">
        <p14:creationId xmlns:p14="http://schemas.microsoft.com/office/powerpoint/2010/main" val="3626540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cation Slide">
    <p:spTree>
      <p:nvGrpSpPr>
        <p:cNvPr id="1" name=""/>
        <p:cNvGrpSpPr/>
        <p:nvPr/>
      </p:nvGrpSpPr>
      <p:grpSpPr>
        <a:xfrm>
          <a:off x="0" y="0"/>
          <a:ext cx="0" cy="0"/>
          <a:chOff x="0" y="0"/>
          <a:chExt cx="0" cy="0"/>
        </a:xfrm>
      </p:grpSpPr>
      <p:sp>
        <p:nvSpPr>
          <p:cNvPr id="4" name="TextBox 3"/>
          <p:cNvSpPr txBox="1"/>
          <p:nvPr userDrawn="1"/>
        </p:nvSpPr>
        <p:spPr>
          <a:xfrm>
            <a:off x="352425" y="323850"/>
            <a:ext cx="7924800" cy="1077218"/>
          </a:xfrm>
          <a:prstGeom prst="rect">
            <a:avLst/>
          </a:prstGeom>
          <a:noFill/>
        </p:spPr>
        <p:txBody>
          <a:bodyPr wrap="square" rtlCol="0">
            <a:spAutoFit/>
          </a:bodyPr>
          <a:lstStyle/>
          <a:p>
            <a:pPr algn="l">
              <a:spcAft>
                <a:spcPts val="1200"/>
              </a:spcAft>
            </a:pPr>
            <a:r>
              <a:rPr lang="en-US" sz="3600" b="0" kern="1200" dirty="0">
                <a:ln w="3175">
                  <a:solidFill>
                    <a:srgbClr val="BAE4FF"/>
                  </a:solidFill>
                </a:ln>
                <a:solidFill>
                  <a:schemeClr val="bg1"/>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rPr>
              <a:t>	Where are you?</a:t>
            </a:r>
          </a:p>
          <a:p>
            <a:pPr algn="l"/>
            <a:r>
              <a:rPr lang="en-US" sz="1800" b="0" i="1" kern="1200" dirty="0">
                <a:ln w="3175">
                  <a:noFill/>
                </a:ln>
                <a:solidFill>
                  <a:schemeClr val="accent3">
                    <a:lumMod val="20000"/>
                    <a:lumOff val="80000"/>
                  </a:schemeClr>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rPr>
              <a:t>Enter your location in the Chat window – lower left of screen	</a:t>
            </a:r>
          </a:p>
        </p:txBody>
      </p:sp>
      <p:pic>
        <p:nvPicPr>
          <p:cNvPr id="5" name="Picture 4"/>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62374" y="1372493"/>
            <a:ext cx="5385707" cy="4712494"/>
          </a:xfrm>
          <a:prstGeom prst="rect">
            <a:avLst/>
          </a:prstGeom>
          <a:effectLst>
            <a:outerShdw blurRad="165100" sx="102000" sy="102000" algn="ctr" rotWithShape="0">
              <a:srgbClr val="5B9BD5">
                <a:alpha val="15000"/>
              </a:srgbClr>
            </a:outerShdw>
          </a:effectLst>
        </p:spPr>
      </p:pic>
      <p:sp>
        <p:nvSpPr>
          <p:cNvPr id="6" name="TextBox 5"/>
          <p:cNvSpPr txBox="1"/>
          <p:nvPr userDrawn="1"/>
        </p:nvSpPr>
        <p:spPr>
          <a:xfrm rot="900000">
            <a:off x="897914" y="549606"/>
            <a:ext cx="3381375" cy="6447919"/>
          </a:xfrm>
          <a:prstGeom prst="rect">
            <a:avLst/>
          </a:prstGeom>
          <a:noFill/>
        </p:spPr>
        <p:txBody>
          <a:bodyPr wrap="square" rtlCol="0">
            <a:spAutoFit/>
            <a:scene3d>
              <a:camera prst="orthographicFront"/>
              <a:lightRig rig="soft" dir="t">
                <a:rot lat="0" lon="0" rev="15600000"/>
              </a:lightRig>
            </a:scene3d>
            <a:sp3d extrusionH="12700" contourW="57150" prstMaterial="softEdge">
              <a:bevelT w="184150" h="69850"/>
              <a:contourClr>
                <a:srgbClr val="D9D9D9"/>
              </a:contourClr>
            </a:sp3d>
          </a:bodyPr>
          <a:lstStyle/>
          <a:p>
            <a:r>
              <a:rPr lang="en-US" sz="41300" b="1" cap="none" spc="0" dirty="0">
                <a:ln w="25400">
                  <a:solidFill>
                    <a:srgbClr val="F1592A"/>
                  </a:solidFill>
                </a:ln>
                <a:gradFill>
                  <a:gsLst>
                    <a:gs pos="100000">
                      <a:srgbClr val="F1592A">
                        <a:alpha val="98000"/>
                      </a:srgbClr>
                    </a:gs>
                    <a:gs pos="0">
                      <a:srgbClr val="FAB252"/>
                    </a:gs>
                  </a:gsLst>
                  <a:path path="circle">
                    <a:fillToRect l="50000" t="50000" r="50000" b="50000"/>
                  </a:path>
                </a:gradFill>
                <a:effectLst>
                  <a:outerShdw blurRad="190500" sx="102000" sy="102000" algn="ctr" rotWithShape="0">
                    <a:srgbClr val="5B9BD5"/>
                  </a:outerShdw>
                </a:effectLst>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671665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3000375" y="1720850"/>
            <a:ext cx="5810250" cy="4294187"/>
          </a:xfrm>
        </p:spPr>
        <p:txBody>
          <a:bodyPr/>
          <a:lstStyle>
            <a:lvl1pPr marL="365760" indent="-365760">
              <a:lnSpc>
                <a:spcPct val="90000"/>
              </a:lnSpc>
              <a:spcBef>
                <a:spcPts val="0"/>
              </a:spcBef>
              <a:spcAft>
                <a:spcPts val="0"/>
              </a:spcAft>
              <a:buClr>
                <a:srgbClr val="F1592A"/>
              </a:buClr>
              <a:buSzPct val="150000"/>
              <a:buFont typeface="Wingdings 2" panose="05020102010507070707" pitchFamily="18" charset="2"/>
              <a:buChar char=""/>
              <a:defRPr/>
            </a:lvl1pPr>
            <a:lvl2pPr marL="914400" indent="0">
              <a:lnSpc>
                <a:spcPct val="90000"/>
              </a:lnSpc>
              <a:spcBef>
                <a:spcPts val="500"/>
              </a:spcBef>
              <a:spcAft>
                <a:spcPts val="1200"/>
              </a:spcAft>
              <a:buNone/>
              <a:defRPr sz="1800" i="1"/>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p:cNvSpPr txBox="1"/>
          <p:nvPr userDrawn="1"/>
        </p:nvSpPr>
        <p:spPr>
          <a:xfrm>
            <a:off x="609600" y="771525"/>
            <a:ext cx="7924800" cy="646331"/>
          </a:xfrm>
          <a:prstGeom prst="rect">
            <a:avLst/>
          </a:prstGeom>
          <a:noFill/>
        </p:spPr>
        <p:txBody>
          <a:bodyPr wrap="square" rtlCol="0">
            <a:spAutoFit/>
          </a:bodyPr>
          <a:lstStyle/>
          <a:p>
            <a:pPr algn="l">
              <a:spcAft>
                <a:spcPts val="1200"/>
              </a:spcAft>
            </a:pPr>
            <a:r>
              <a:rPr lang="en-US" sz="3600" b="0" kern="1200" dirty="0">
                <a:ln w="3175">
                  <a:solidFill>
                    <a:srgbClr val="BAE4FF"/>
                  </a:solidFill>
                </a:ln>
                <a:solidFill>
                  <a:schemeClr val="bg1"/>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rPr>
              <a:t>Today’s Agenda</a:t>
            </a:r>
          </a:p>
        </p:txBody>
      </p:sp>
      <p:pic>
        <p:nvPicPr>
          <p:cNvPr id="1026"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15997" r="17506" b="9558"/>
          <a:stretch/>
        </p:blipFill>
        <p:spPr bwMode="auto">
          <a:xfrm>
            <a:off x="0" y="2178714"/>
            <a:ext cx="2915811" cy="2974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9381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peaker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Organization Name</a:t>
            </a:r>
          </a:p>
        </p:txBody>
      </p:sp>
      <p:sp>
        <p:nvSpPr>
          <p:cNvPr id="4" name="Rounded Rectangle 3"/>
          <p:cNvSpPr/>
          <p:nvPr userDrawn="1"/>
        </p:nvSpPr>
        <p:spPr>
          <a:xfrm>
            <a:off x="1066800" y="2886075"/>
            <a:ext cx="704850" cy="895350"/>
          </a:xfrm>
          <a:prstGeom prst="round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 tIns="18288" rIns="9144" bIns="18288" rtlCol="0" anchor="ctr"/>
          <a:lstStyle/>
          <a:p>
            <a:pPr algn="ctr">
              <a:lnSpc>
                <a:spcPct val="90000"/>
              </a:lnSpc>
            </a:pPr>
            <a:r>
              <a:rPr lang="en-US" sz="1200" i="1" dirty="0">
                <a:solidFill>
                  <a:srgbClr val="404040"/>
                </a:solidFill>
              </a:rPr>
              <a:t>Cover</a:t>
            </a:r>
            <a:r>
              <a:rPr lang="en-US" sz="1200" i="1" baseline="0" dirty="0">
                <a:solidFill>
                  <a:srgbClr val="404040"/>
                </a:solidFill>
              </a:rPr>
              <a:t> this with speaker picture</a:t>
            </a:r>
            <a:endParaRPr lang="en-US" sz="1200" i="1" dirty="0">
              <a:solidFill>
                <a:srgbClr val="404040"/>
              </a:solidFill>
            </a:endParaRPr>
          </a:p>
        </p:txBody>
      </p:sp>
      <p:sp>
        <p:nvSpPr>
          <p:cNvPr id="6" name="Text Placeholder 5"/>
          <p:cNvSpPr>
            <a:spLocks noGrp="1"/>
          </p:cNvSpPr>
          <p:nvPr>
            <p:ph type="body" sz="quarter" idx="10" hasCustomPrompt="1"/>
          </p:nvPr>
        </p:nvSpPr>
        <p:spPr>
          <a:xfrm>
            <a:off x="2838450" y="2181225"/>
            <a:ext cx="5886450" cy="638175"/>
          </a:xfrm>
        </p:spPr>
        <p:txBody>
          <a:bodyPr lIns="0" anchor="b">
            <a:normAutofit/>
          </a:bodyPr>
          <a:lstStyle>
            <a:lvl1pPr marL="0" indent="0">
              <a:buNone/>
              <a:defRPr sz="3200" b="1">
                <a:effectLst>
                  <a:innerShdw blurRad="63500" dist="50800" dir="13500000">
                    <a:prstClr val="black">
                      <a:alpha val="50000"/>
                    </a:prstClr>
                  </a:innerShdw>
                </a:effectLs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Speaker Name</a:t>
            </a:r>
          </a:p>
        </p:txBody>
      </p:sp>
      <p:sp>
        <p:nvSpPr>
          <p:cNvPr id="7" name="Text Placeholder 5"/>
          <p:cNvSpPr>
            <a:spLocks noGrp="1"/>
          </p:cNvSpPr>
          <p:nvPr>
            <p:ph type="body" sz="quarter" idx="11" hasCustomPrompt="1"/>
          </p:nvPr>
        </p:nvSpPr>
        <p:spPr>
          <a:xfrm>
            <a:off x="3419474" y="3048453"/>
            <a:ext cx="5457825" cy="456747"/>
          </a:xfrm>
        </p:spPr>
        <p:txBody>
          <a:bodyPr>
            <a:normAutofit/>
          </a:bodyPr>
          <a:lstStyle>
            <a:lvl1pPr marL="0" indent="0">
              <a:buNone/>
              <a:defRPr sz="2000" b="0" baseline="0">
                <a:solidFill>
                  <a:srgbClr val="595959"/>
                </a:solidFill>
                <a:effectLst>
                  <a:innerShdw blurRad="63500" dist="50800" dir="13500000">
                    <a:prstClr val="black">
                      <a:alpha val="50000"/>
                    </a:prstClr>
                  </a:innerShdw>
                </a:effectLs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Speaker Title</a:t>
            </a:r>
          </a:p>
        </p:txBody>
      </p:sp>
      <p:cxnSp>
        <p:nvCxnSpPr>
          <p:cNvPr id="9" name="Straight Connector 8"/>
          <p:cNvCxnSpPr/>
          <p:nvPr userDrawn="1"/>
        </p:nvCxnSpPr>
        <p:spPr>
          <a:xfrm>
            <a:off x="2838450" y="2886075"/>
            <a:ext cx="6305550" cy="0"/>
          </a:xfrm>
          <a:prstGeom prst="line">
            <a:avLst/>
          </a:prstGeom>
          <a:ln w="15875">
            <a:solidFill>
              <a:srgbClr val="5B9BD5"/>
            </a:solidFill>
          </a:ln>
        </p:spPr>
        <p:style>
          <a:lnRef idx="1">
            <a:schemeClr val="accent1"/>
          </a:lnRef>
          <a:fillRef idx="0">
            <a:schemeClr val="accent1"/>
          </a:fillRef>
          <a:effectRef idx="0">
            <a:schemeClr val="accent1"/>
          </a:effectRef>
          <a:fontRef idx="minor">
            <a:schemeClr val="tx1"/>
          </a:fontRef>
        </p:style>
      </p:cxnSp>
      <p:sp>
        <p:nvSpPr>
          <p:cNvPr id="10" name="Text Placeholder 5"/>
          <p:cNvSpPr>
            <a:spLocks noGrp="1"/>
          </p:cNvSpPr>
          <p:nvPr>
            <p:ph type="body" sz="quarter" idx="12" hasCustomPrompt="1"/>
          </p:nvPr>
        </p:nvSpPr>
        <p:spPr>
          <a:xfrm>
            <a:off x="3419474" y="4010478"/>
            <a:ext cx="5457825" cy="799647"/>
          </a:xfrm>
        </p:spPr>
        <p:txBody>
          <a:bodyPr>
            <a:normAutofit/>
          </a:bodyPr>
          <a:lstStyle>
            <a:lvl1pPr marL="0" indent="0">
              <a:buNone/>
              <a:defRPr sz="1800" b="0" i="1" baseline="0">
                <a:solidFill>
                  <a:srgbClr val="7F7F7F"/>
                </a:solidFill>
                <a:effectLs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Additional Details (optional)</a:t>
            </a:r>
          </a:p>
        </p:txBody>
      </p:sp>
      <p:cxnSp>
        <p:nvCxnSpPr>
          <p:cNvPr id="11" name="Straight Connector 10"/>
          <p:cNvCxnSpPr/>
          <p:nvPr userDrawn="1"/>
        </p:nvCxnSpPr>
        <p:spPr>
          <a:xfrm>
            <a:off x="3081338" y="2886075"/>
            <a:ext cx="0" cy="3190878"/>
          </a:xfrm>
          <a:prstGeom prst="line">
            <a:avLst/>
          </a:prstGeom>
          <a:ln w="492125">
            <a:gradFill>
              <a:gsLst>
                <a:gs pos="0">
                  <a:srgbClr val="0070C0"/>
                </a:gs>
                <a:gs pos="98387">
                  <a:schemeClr val="accent1">
                    <a:lumMod val="30000"/>
                    <a:lumOff val="70000"/>
                    <a:alpha val="0"/>
                  </a:schemeClr>
                </a:gs>
                <a:gs pos="67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4" name="Rectangle 14"/>
          <p:cNvSpPr/>
          <p:nvPr userDrawn="1"/>
        </p:nvSpPr>
        <p:spPr>
          <a:xfrm rot="13500000">
            <a:off x="887827" y="1117392"/>
            <a:ext cx="1062796" cy="1062796"/>
          </a:xfrm>
          <a:custGeom>
            <a:avLst/>
            <a:gdLst>
              <a:gd name="connsiteX0" fmla="*/ 0 w 2404463"/>
              <a:gd name="connsiteY0" fmla="*/ 0 h 2404463"/>
              <a:gd name="connsiteX1" fmla="*/ 2404463 w 2404463"/>
              <a:gd name="connsiteY1" fmla="*/ 0 h 2404463"/>
              <a:gd name="connsiteX2" fmla="*/ 2404463 w 2404463"/>
              <a:gd name="connsiteY2" fmla="*/ 2404463 h 2404463"/>
              <a:gd name="connsiteX3" fmla="*/ 0 w 2404463"/>
              <a:gd name="connsiteY3" fmla="*/ 2404463 h 2404463"/>
              <a:gd name="connsiteX4" fmla="*/ 0 w 2404463"/>
              <a:gd name="connsiteY4" fmla="*/ 0 h 2404463"/>
              <a:gd name="connsiteX0" fmla="*/ 0 w 2404463"/>
              <a:gd name="connsiteY0" fmla="*/ 0 h 2404463"/>
              <a:gd name="connsiteX1" fmla="*/ 2404463 w 2404463"/>
              <a:gd name="connsiteY1" fmla="*/ 0 h 2404463"/>
              <a:gd name="connsiteX2" fmla="*/ 0 w 2404463"/>
              <a:gd name="connsiteY2" fmla="*/ 2404463 h 2404463"/>
              <a:gd name="connsiteX3" fmla="*/ 0 w 2404463"/>
              <a:gd name="connsiteY3" fmla="*/ 0 h 2404463"/>
            </a:gdLst>
            <a:ahLst/>
            <a:cxnLst>
              <a:cxn ang="0">
                <a:pos x="connsiteX0" y="connsiteY0"/>
              </a:cxn>
              <a:cxn ang="0">
                <a:pos x="connsiteX1" y="connsiteY1"/>
              </a:cxn>
              <a:cxn ang="0">
                <a:pos x="connsiteX2" y="connsiteY2"/>
              </a:cxn>
              <a:cxn ang="0">
                <a:pos x="connsiteX3" y="connsiteY3"/>
              </a:cxn>
            </a:cxnLst>
            <a:rect l="l" t="t" r="r" b="b"/>
            <a:pathLst>
              <a:path w="2404463" h="2404463">
                <a:moveTo>
                  <a:pt x="0" y="0"/>
                </a:moveTo>
                <a:lnTo>
                  <a:pt x="2404463" y="0"/>
                </a:lnTo>
                <a:lnTo>
                  <a:pt x="0" y="2404463"/>
                </a:lnTo>
                <a:lnTo>
                  <a:pt x="0" y="0"/>
                </a:lnTo>
                <a:close/>
              </a:path>
            </a:pathLst>
          </a:custGeom>
          <a:gradFill flip="none" rotWithShape="1">
            <a:gsLst>
              <a:gs pos="100000">
                <a:srgbClr val="F1592A"/>
              </a:gs>
              <a:gs pos="0">
                <a:srgbClr val="FAB252"/>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userDrawn="1"/>
        </p:nvCxnSpPr>
        <p:spPr>
          <a:xfrm>
            <a:off x="0" y="1676400"/>
            <a:ext cx="9144000" cy="0"/>
          </a:xfrm>
          <a:prstGeom prst="line">
            <a:avLst/>
          </a:prstGeom>
          <a:ln w="57150">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7083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amp;A Session Slide">
    <p:spTree>
      <p:nvGrpSpPr>
        <p:cNvPr id="1" name=""/>
        <p:cNvGrpSpPr/>
        <p:nvPr/>
      </p:nvGrpSpPr>
      <p:grpSpPr>
        <a:xfrm>
          <a:off x="0" y="0"/>
          <a:ext cx="0" cy="0"/>
          <a:chOff x="0" y="0"/>
          <a:chExt cx="0" cy="0"/>
        </a:xfrm>
      </p:grpSpPr>
      <p:sp>
        <p:nvSpPr>
          <p:cNvPr id="4" name="TextBox 3"/>
          <p:cNvSpPr txBox="1"/>
          <p:nvPr userDrawn="1"/>
        </p:nvSpPr>
        <p:spPr>
          <a:xfrm>
            <a:off x="609600" y="771525"/>
            <a:ext cx="7924800" cy="646331"/>
          </a:xfrm>
          <a:prstGeom prst="rect">
            <a:avLst/>
          </a:prstGeom>
          <a:noFill/>
        </p:spPr>
        <p:txBody>
          <a:bodyPr wrap="square" rtlCol="0">
            <a:spAutoFit/>
          </a:bodyPr>
          <a:lstStyle/>
          <a:p>
            <a:pPr algn="l">
              <a:spcAft>
                <a:spcPts val="1200"/>
              </a:spcAft>
            </a:pPr>
            <a:r>
              <a:rPr lang="en-US" sz="3600" b="0" kern="1200" dirty="0">
                <a:ln w="3175">
                  <a:solidFill>
                    <a:srgbClr val="BAE4FF"/>
                  </a:solidFill>
                </a:ln>
                <a:solidFill>
                  <a:schemeClr val="bg1"/>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rPr>
              <a:t>Question &amp; Answer Session</a:t>
            </a:r>
          </a:p>
        </p:txBody>
      </p:sp>
      <p:pic>
        <p:nvPicPr>
          <p:cNvPr id="5122" name="Picture 2"/>
          <p:cNvPicPr>
            <a:picLocks noChangeAspect="1" noChangeArrowheads="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769953" y="1511045"/>
            <a:ext cx="3604094" cy="4572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8864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eps -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pic>
        <p:nvPicPr>
          <p:cNvPr id="5"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3306" b="6744"/>
          <a:stretch/>
        </p:blipFill>
        <p:spPr bwMode="auto">
          <a:xfrm>
            <a:off x="-1" y="1885121"/>
            <a:ext cx="3133725" cy="4172779"/>
          </a:xfrm>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10"/>
          <p:cNvSpPr>
            <a:spLocks noGrp="1"/>
          </p:cNvSpPr>
          <p:nvPr>
            <p:ph type="body" sz="quarter" idx="10"/>
          </p:nvPr>
        </p:nvSpPr>
        <p:spPr>
          <a:xfrm>
            <a:off x="2692400" y="1778001"/>
            <a:ext cx="6159500" cy="381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9808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eps - Number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pic>
        <p:nvPicPr>
          <p:cNvPr id="5"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3306" b="6744"/>
          <a:stretch/>
        </p:blipFill>
        <p:spPr bwMode="auto">
          <a:xfrm>
            <a:off x="-1" y="1885121"/>
            <a:ext cx="3133725" cy="4172779"/>
          </a:xfrm>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10"/>
          <p:cNvSpPr>
            <a:spLocks noGrp="1"/>
          </p:cNvSpPr>
          <p:nvPr>
            <p:ph type="body" sz="quarter" idx="10"/>
          </p:nvPr>
        </p:nvSpPr>
        <p:spPr>
          <a:xfrm>
            <a:off x="2692400" y="1778001"/>
            <a:ext cx="6159500" cy="3810000"/>
          </a:xfrm>
        </p:spPr>
        <p:txBody>
          <a:bodyPr/>
          <a:lstStyle>
            <a:lvl1pPr marL="457200" indent="-457200">
              <a:lnSpc>
                <a:spcPct val="85000"/>
              </a:lnSpc>
              <a:spcBef>
                <a:spcPts val="1200"/>
              </a:spcBef>
              <a:buSzPct val="120000"/>
              <a:buFont typeface="+mj-lt"/>
              <a:buAutoNum type="arabicParenR"/>
              <a:defRPr b="0" i="0" baseline="0"/>
            </a:lvl1pPr>
            <a:lvl2pPr marL="914400" indent="-457200">
              <a:lnSpc>
                <a:spcPct val="85000"/>
              </a:lnSpc>
              <a:spcBef>
                <a:spcPts val="800"/>
              </a:spcBef>
              <a:buSzPct val="120000"/>
              <a:buFont typeface="+mj-lt"/>
              <a:buAutoNum type="alphaLcPeriod"/>
              <a:defRPr b="0" i="0" baseline="0"/>
            </a:lvl2pPr>
            <a:lvl3pPr marL="1257300" indent="-342900">
              <a:lnSpc>
                <a:spcPct val="85000"/>
              </a:lnSpc>
              <a:spcBef>
                <a:spcPts val="800"/>
              </a:spcBef>
              <a:buSzPct val="120000"/>
              <a:buFont typeface="+mj-lt"/>
              <a:buAutoNum type="romanLcPeriod"/>
              <a:defRPr b="0" i="0" baseline="0"/>
            </a:lvl3pPr>
            <a:lvl4pPr marL="1714500" indent="-342900">
              <a:lnSpc>
                <a:spcPct val="85000"/>
              </a:lnSpc>
              <a:spcBef>
                <a:spcPts val="800"/>
              </a:spcBef>
              <a:buSzPct val="120000"/>
              <a:buFont typeface="+mj-lt"/>
              <a:buAutoNum type="arabicParenR"/>
              <a:defRPr b="0" i="0" baseline="0"/>
            </a:lvl4pPr>
            <a:lvl5pPr marL="2171700" indent="-342900">
              <a:lnSpc>
                <a:spcPct val="85000"/>
              </a:lnSpc>
              <a:spcBef>
                <a:spcPts val="800"/>
              </a:spcBef>
              <a:buSzPct val="120000"/>
              <a:buFont typeface="+mj-lt"/>
              <a:buAutoNum type="arabicParenR"/>
              <a:defRPr b="0"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517501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00" cy="1481136"/>
          </a:xfrm>
        </p:spPr>
        <p:txBody>
          <a:bodyPr anchor="b">
            <a:normAutofit/>
          </a:bodyPr>
          <a:lstStyle>
            <a:lvl1pPr algn="l">
              <a:defRPr lang="en-US" sz="4000" b="1" kern="1200" dirty="0">
                <a:solidFill>
                  <a:srgbClr val="0070C0"/>
                </a:solidFill>
                <a:effectLst>
                  <a:innerShdw blurRad="63500" dist="50800" dir="13500000">
                    <a:prstClr val="black">
                      <a:alpha val="50000"/>
                    </a:prstClr>
                  </a:innerShdw>
                </a:effectLst>
                <a:latin typeface="Arial" panose="020B0604020202020204" pitchFamily="34" charset="0"/>
                <a:ea typeface="+mn-ea"/>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623888" y="3562351"/>
            <a:ext cx="7886700" cy="2426074"/>
          </a:xfrm>
        </p:spPr>
        <p:txBody>
          <a:bodyPr/>
          <a:lstStyle>
            <a:lvl1pPr marL="0" indent="0">
              <a:buNone/>
              <a:defRPr sz="2400" i="1">
                <a:solidFill>
                  <a:srgbClr val="59595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cxnSp>
        <p:nvCxnSpPr>
          <p:cNvPr id="8" name="Straight Connector 7"/>
          <p:cNvCxnSpPr/>
          <p:nvPr userDrawn="1"/>
        </p:nvCxnSpPr>
        <p:spPr>
          <a:xfrm>
            <a:off x="0" y="3352800"/>
            <a:ext cx="9144000" cy="0"/>
          </a:xfrm>
          <a:prstGeom prst="line">
            <a:avLst/>
          </a:prstGeom>
          <a:ln w="76200">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6433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394330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0590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238892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7173697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73143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1606269"/>
            <a:ext cx="2949178" cy="1600200"/>
          </a:xfrm>
        </p:spPr>
        <p:txBody>
          <a:bodyPr anchor="b"/>
          <a:lstStyle>
            <a:lvl1pPr>
              <a:defRPr sz="3200">
                <a:ln w="3175">
                  <a:solidFill>
                    <a:schemeClr val="accent1">
                      <a:lumMod val="75000"/>
                    </a:schemeClr>
                  </a:solidFill>
                </a:ln>
                <a:solidFill>
                  <a:schemeClr val="accent1"/>
                </a:solidFill>
                <a:effectLst>
                  <a:innerShdw blurRad="63500" dist="50800" dir="13500000">
                    <a:prstClr val="black">
                      <a:alpha val="50000"/>
                    </a:prstClr>
                  </a:innerShdw>
                </a:effectLst>
              </a:defRPr>
            </a:lvl1pPr>
          </a:lstStyle>
          <a:p>
            <a:r>
              <a:rPr lang="en-US"/>
              <a:t>Click to edit Master title style</a:t>
            </a:r>
            <a:endParaRPr lang="en-US" dirty="0"/>
          </a:p>
        </p:txBody>
      </p:sp>
      <p:sp>
        <p:nvSpPr>
          <p:cNvPr id="3" name="Content Placeholder 2"/>
          <p:cNvSpPr>
            <a:spLocks noGrp="1"/>
          </p:cNvSpPr>
          <p:nvPr>
            <p:ph idx="1"/>
          </p:nvPr>
        </p:nvSpPr>
        <p:spPr>
          <a:xfrm>
            <a:off x="3887391" y="1606268"/>
            <a:ext cx="4629150" cy="425478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3293458"/>
            <a:ext cx="2949178" cy="2575530"/>
          </a:xfrm>
        </p:spPr>
        <p:txBody>
          <a:bodyPr/>
          <a:lstStyle>
            <a:lvl1pPr marL="0" indent="0">
              <a:buNone/>
              <a:defRPr sz="16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6301260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7886700" cy="84328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1727200"/>
            <a:ext cx="4629150" cy="413385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1727200"/>
            <a:ext cx="2949178" cy="41417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644177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5.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jpe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2" name="Picture 21"/>
          <p:cNvPicPr>
            <a:picLocks noChangeAspect="1"/>
          </p:cNvPicPr>
          <p:nvPr userDrawn="1"/>
        </p:nvPicPr>
        <p:blipFill rotWithShape="1">
          <a:blip r:embed="rId20">
            <a:extLst>
              <a:ext uri="{28A0092B-C50C-407E-A947-70E740481C1C}">
                <a14:useLocalDpi xmlns:a14="http://schemas.microsoft.com/office/drawing/2010/main" val="0"/>
              </a:ext>
            </a:extLst>
          </a:blip>
          <a:srcRect t="40931" b="47798"/>
          <a:stretch/>
        </p:blipFill>
        <p:spPr>
          <a:xfrm rot="10800000">
            <a:off x="0" y="6093083"/>
            <a:ext cx="9144000" cy="773008"/>
          </a:xfrm>
          <a:prstGeom prst="rect">
            <a:avLst/>
          </a:prstGeom>
          <a:effectLst>
            <a:innerShdw blurRad="203200" dist="50800" dir="5400000">
              <a:prstClr val="black">
                <a:alpha val="18000"/>
              </a:prstClr>
            </a:innerShdw>
          </a:effectLst>
        </p:spPr>
      </p:pic>
      <p:grpSp>
        <p:nvGrpSpPr>
          <p:cNvPr id="13" name="Group 12"/>
          <p:cNvGrpSpPr/>
          <p:nvPr userDrawn="1"/>
        </p:nvGrpSpPr>
        <p:grpSpPr>
          <a:xfrm>
            <a:off x="-1" y="-1823"/>
            <a:ext cx="9144001" cy="1522090"/>
            <a:chOff x="-1" y="-1823"/>
            <a:chExt cx="9144001" cy="1522090"/>
          </a:xfrm>
        </p:grpSpPr>
        <p:pic>
          <p:nvPicPr>
            <p:cNvPr id="8" name="Picture 7"/>
            <p:cNvPicPr>
              <a:picLocks noChangeAspect="1"/>
            </p:cNvPicPr>
            <p:nvPr userDrawn="1"/>
          </p:nvPicPr>
          <p:blipFill rotWithShape="1">
            <a:blip r:embed="rId20">
              <a:extLst>
                <a:ext uri="{28A0092B-C50C-407E-A947-70E740481C1C}">
                  <a14:useLocalDpi xmlns:a14="http://schemas.microsoft.com/office/drawing/2010/main" val="0"/>
                </a:ext>
              </a:extLst>
            </a:blip>
            <a:srcRect t="7361" b="70556"/>
            <a:stretch/>
          </p:blipFill>
          <p:spPr>
            <a:xfrm>
              <a:off x="0" y="0"/>
              <a:ext cx="9144000" cy="1514476"/>
            </a:xfrm>
            <a:prstGeom prst="rect">
              <a:avLst/>
            </a:prstGeom>
            <a:effectLst>
              <a:innerShdw blurRad="203200" dist="50800" dir="5400000">
                <a:prstClr val="black">
                  <a:alpha val="18000"/>
                </a:prstClr>
              </a:innerShdw>
            </a:effectLst>
          </p:spPr>
        </p:pic>
        <p:pic>
          <p:nvPicPr>
            <p:cNvPr id="11" name="Picture 10"/>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rot="10800000">
              <a:off x="-1" y="-1823"/>
              <a:ext cx="3305175" cy="744408"/>
            </a:xfrm>
            <a:prstGeom prst="rect">
              <a:avLst/>
            </a:prstGeom>
            <a:effectLst>
              <a:outerShdw blurRad="50800" dist="38100" dir="2700000" algn="tl" rotWithShape="0">
                <a:prstClr val="black">
                  <a:alpha val="40000"/>
                </a:prstClr>
              </a:outerShdw>
            </a:effectLst>
          </p:spPr>
        </p:pic>
        <p:pic>
          <p:nvPicPr>
            <p:cNvPr id="12" name="Picture 11"/>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5848350" y="778004"/>
              <a:ext cx="3295650" cy="742263"/>
            </a:xfrm>
            <a:prstGeom prst="rect">
              <a:avLst/>
            </a:prstGeom>
            <a:effectLst>
              <a:outerShdw blurRad="50800" dist="50800" dir="13500000" algn="br" rotWithShape="0">
                <a:prstClr val="black">
                  <a:alpha val="40000"/>
                </a:prstClr>
              </a:outerShdw>
            </a:effectLst>
          </p:spPr>
        </p:pic>
      </p:grpSp>
      <p:sp>
        <p:nvSpPr>
          <p:cNvPr id="2" name="Title Placeholder 1"/>
          <p:cNvSpPr>
            <a:spLocks noGrp="1"/>
          </p:cNvSpPr>
          <p:nvPr>
            <p:ph type="title"/>
          </p:nvPr>
        </p:nvSpPr>
        <p:spPr>
          <a:xfrm>
            <a:off x="628650" y="336099"/>
            <a:ext cx="7886700" cy="1092198"/>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28650" y="1720850"/>
            <a:ext cx="7886700" cy="429418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Oval 23"/>
          <p:cNvSpPr/>
          <p:nvPr userDrawn="1"/>
        </p:nvSpPr>
        <p:spPr>
          <a:xfrm>
            <a:off x="212725" y="6375401"/>
            <a:ext cx="333375" cy="333375"/>
          </a:xfrm>
          <a:prstGeom prst="ellipse">
            <a:avLst/>
          </a:prstGeom>
          <a:gradFill>
            <a:gsLst>
              <a:gs pos="100000">
                <a:srgbClr val="002060">
                  <a:lumMod val="63000"/>
                </a:srgbClr>
              </a:gs>
              <a:gs pos="22000">
                <a:srgbClr val="0070C0">
                  <a:lumMod val="76000"/>
                </a:srgbClr>
              </a:gs>
            </a:gsLst>
            <a:path path="circle">
              <a:fillToRect t="100000" r="100000"/>
            </a:path>
          </a:gra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userDrawn="1"/>
        </p:nvSpPr>
        <p:spPr>
          <a:xfrm>
            <a:off x="155574" y="6421944"/>
            <a:ext cx="447676" cy="246221"/>
          </a:xfrm>
          <a:prstGeom prst="rect">
            <a:avLst/>
          </a:prstGeom>
          <a:noFill/>
          <a:effectLst>
            <a:outerShdw blurRad="50800" dist="38100" dir="2700000" algn="tl" rotWithShape="0">
              <a:prstClr val="black">
                <a:alpha val="40000"/>
              </a:prstClr>
            </a:outerShdw>
          </a:effectLst>
        </p:spPr>
        <p:txBody>
          <a:bodyPr wrap="square" lIns="0" tIns="0" rIns="0" bIns="0" rtlCol="0">
            <a:noAutofit/>
          </a:bodyPr>
          <a:lstStyle/>
          <a:p>
            <a:pPr algn="ctr"/>
            <a:fld id="{799F6C46-22FC-43DE-B755-2159E01C7C51}" type="slidenum">
              <a:rPr lang="en-US" sz="1600" smtClean="0">
                <a:solidFill>
                  <a:srgbClr val="BAE4FF"/>
                </a:solidFill>
                <a:effectLst/>
                <a:latin typeface="Arial" panose="020B0604020202020204" pitchFamily="34" charset="0"/>
                <a:cs typeface="Arial" panose="020B0604020202020204" pitchFamily="34" charset="0"/>
              </a:rPr>
              <a:pPr algn="ctr"/>
              <a:t>‹#›</a:t>
            </a:fld>
            <a:r>
              <a:rPr lang="en-US" sz="1600" dirty="0">
                <a:solidFill>
                  <a:srgbClr val="BAE4FF"/>
                </a:solidFill>
                <a:effectLst/>
                <a:latin typeface="Arial" panose="020B0604020202020204" pitchFamily="34" charset="0"/>
                <a:cs typeface="Arial" panose="020B0604020202020204" pitchFamily="34" charset="0"/>
              </a:rPr>
              <a:t> </a:t>
            </a:r>
          </a:p>
        </p:txBody>
      </p:sp>
      <p:sp>
        <p:nvSpPr>
          <p:cNvPr id="30" name="Rounded Rectangle 27"/>
          <p:cNvSpPr/>
          <p:nvPr userDrawn="1"/>
        </p:nvSpPr>
        <p:spPr>
          <a:xfrm>
            <a:off x="1571625" y="6176961"/>
            <a:ext cx="6099625" cy="681969"/>
          </a:xfrm>
          <a:custGeom>
            <a:avLst/>
            <a:gdLst>
              <a:gd name="connsiteX0" fmla="*/ 312650 w 7269533"/>
              <a:gd name="connsiteY0" fmla="*/ 0 h 625299"/>
              <a:gd name="connsiteX1" fmla="*/ 7269533 w 7269533"/>
              <a:gd name="connsiteY1" fmla="*/ 0 h 625299"/>
              <a:gd name="connsiteX2" fmla="*/ 7269533 w 7269533"/>
              <a:gd name="connsiteY2" fmla="*/ 0 h 625299"/>
              <a:gd name="connsiteX3" fmla="*/ 7269533 w 7269533"/>
              <a:gd name="connsiteY3" fmla="*/ 312650 h 625299"/>
              <a:gd name="connsiteX4" fmla="*/ 6956883 w 7269533"/>
              <a:gd name="connsiteY4" fmla="*/ 625300 h 625299"/>
              <a:gd name="connsiteX5" fmla="*/ 0 w 7269533"/>
              <a:gd name="connsiteY5" fmla="*/ 625299 h 625299"/>
              <a:gd name="connsiteX6" fmla="*/ 0 w 7269533"/>
              <a:gd name="connsiteY6" fmla="*/ 625299 h 625299"/>
              <a:gd name="connsiteX7" fmla="*/ 0 w 7269533"/>
              <a:gd name="connsiteY7" fmla="*/ 312650 h 625299"/>
              <a:gd name="connsiteX8" fmla="*/ 312650 w 7269533"/>
              <a:gd name="connsiteY8" fmla="*/ 0 h 625299"/>
              <a:gd name="connsiteX0" fmla="*/ 312650 w 7269533"/>
              <a:gd name="connsiteY0" fmla="*/ 0 h 625300"/>
              <a:gd name="connsiteX1" fmla="*/ 7269533 w 7269533"/>
              <a:gd name="connsiteY1" fmla="*/ 0 h 625300"/>
              <a:gd name="connsiteX2" fmla="*/ 7269533 w 7269533"/>
              <a:gd name="connsiteY2" fmla="*/ 0 h 625300"/>
              <a:gd name="connsiteX3" fmla="*/ 7269533 w 7269533"/>
              <a:gd name="connsiteY3" fmla="*/ 312650 h 625300"/>
              <a:gd name="connsiteX4" fmla="*/ 6956883 w 7269533"/>
              <a:gd name="connsiteY4" fmla="*/ 625300 h 625300"/>
              <a:gd name="connsiteX5" fmla="*/ 0 w 7269533"/>
              <a:gd name="connsiteY5" fmla="*/ 625299 h 625300"/>
              <a:gd name="connsiteX6" fmla="*/ 0 w 7269533"/>
              <a:gd name="connsiteY6" fmla="*/ 625299 h 625300"/>
              <a:gd name="connsiteX7" fmla="*/ 312650 w 7269533"/>
              <a:gd name="connsiteY7" fmla="*/ 0 h 625300"/>
              <a:gd name="connsiteX0" fmla="*/ 618571 w 7575454"/>
              <a:gd name="connsiteY0" fmla="*/ 46318 h 671618"/>
              <a:gd name="connsiteX1" fmla="*/ 7575454 w 7575454"/>
              <a:gd name="connsiteY1" fmla="*/ 46318 h 671618"/>
              <a:gd name="connsiteX2" fmla="*/ 7575454 w 7575454"/>
              <a:gd name="connsiteY2" fmla="*/ 46318 h 671618"/>
              <a:gd name="connsiteX3" fmla="*/ 7575454 w 7575454"/>
              <a:gd name="connsiteY3" fmla="*/ 358968 h 671618"/>
              <a:gd name="connsiteX4" fmla="*/ 7262804 w 7575454"/>
              <a:gd name="connsiteY4" fmla="*/ 671618 h 671618"/>
              <a:gd name="connsiteX5" fmla="*/ 305921 w 7575454"/>
              <a:gd name="connsiteY5" fmla="*/ 671617 h 671618"/>
              <a:gd name="connsiteX6" fmla="*/ 305921 w 7575454"/>
              <a:gd name="connsiteY6" fmla="*/ 671617 h 671618"/>
              <a:gd name="connsiteX7" fmla="*/ 618571 w 7575454"/>
              <a:gd name="connsiteY7" fmla="*/ 46318 h 671618"/>
              <a:gd name="connsiteX0" fmla="*/ 616504 w 7573387"/>
              <a:gd name="connsiteY0" fmla="*/ 6102 h 631402"/>
              <a:gd name="connsiteX1" fmla="*/ 7573387 w 7573387"/>
              <a:gd name="connsiteY1" fmla="*/ 6102 h 631402"/>
              <a:gd name="connsiteX2" fmla="*/ 7573387 w 7573387"/>
              <a:gd name="connsiteY2" fmla="*/ 6102 h 631402"/>
              <a:gd name="connsiteX3" fmla="*/ 7573387 w 7573387"/>
              <a:gd name="connsiteY3" fmla="*/ 318752 h 631402"/>
              <a:gd name="connsiteX4" fmla="*/ 7260737 w 7573387"/>
              <a:gd name="connsiteY4" fmla="*/ 631402 h 631402"/>
              <a:gd name="connsiteX5" fmla="*/ 303854 w 7573387"/>
              <a:gd name="connsiteY5" fmla="*/ 631401 h 631402"/>
              <a:gd name="connsiteX6" fmla="*/ 303854 w 7573387"/>
              <a:gd name="connsiteY6" fmla="*/ 631401 h 631402"/>
              <a:gd name="connsiteX7" fmla="*/ 616504 w 7573387"/>
              <a:gd name="connsiteY7" fmla="*/ 6102 h 631402"/>
              <a:gd name="connsiteX0" fmla="*/ 1308013 w 7269533"/>
              <a:gd name="connsiteY0" fmla="*/ 7639 h 628177"/>
              <a:gd name="connsiteX1" fmla="*/ 7269533 w 7269533"/>
              <a:gd name="connsiteY1" fmla="*/ 2877 h 628177"/>
              <a:gd name="connsiteX2" fmla="*/ 7269533 w 7269533"/>
              <a:gd name="connsiteY2" fmla="*/ 2877 h 628177"/>
              <a:gd name="connsiteX3" fmla="*/ 7269533 w 7269533"/>
              <a:gd name="connsiteY3" fmla="*/ 315527 h 628177"/>
              <a:gd name="connsiteX4" fmla="*/ 6956883 w 7269533"/>
              <a:gd name="connsiteY4" fmla="*/ 628177 h 628177"/>
              <a:gd name="connsiteX5" fmla="*/ 0 w 7269533"/>
              <a:gd name="connsiteY5" fmla="*/ 628176 h 628177"/>
              <a:gd name="connsiteX6" fmla="*/ 0 w 7269533"/>
              <a:gd name="connsiteY6" fmla="*/ 628176 h 628177"/>
              <a:gd name="connsiteX7" fmla="*/ 1308013 w 7269533"/>
              <a:gd name="connsiteY7" fmla="*/ 7639 h 628177"/>
              <a:gd name="connsiteX0" fmla="*/ 1274676 w 7269533"/>
              <a:gd name="connsiteY0" fmla="*/ 7639 h 628177"/>
              <a:gd name="connsiteX1" fmla="*/ 7269533 w 7269533"/>
              <a:gd name="connsiteY1" fmla="*/ 2877 h 628177"/>
              <a:gd name="connsiteX2" fmla="*/ 7269533 w 7269533"/>
              <a:gd name="connsiteY2" fmla="*/ 2877 h 628177"/>
              <a:gd name="connsiteX3" fmla="*/ 7269533 w 7269533"/>
              <a:gd name="connsiteY3" fmla="*/ 315527 h 628177"/>
              <a:gd name="connsiteX4" fmla="*/ 6956883 w 7269533"/>
              <a:gd name="connsiteY4" fmla="*/ 628177 h 628177"/>
              <a:gd name="connsiteX5" fmla="*/ 0 w 7269533"/>
              <a:gd name="connsiteY5" fmla="*/ 628176 h 628177"/>
              <a:gd name="connsiteX6" fmla="*/ 0 w 7269533"/>
              <a:gd name="connsiteY6" fmla="*/ 628176 h 628177"/>
              <a:gd name="connsiteX7" fmla="*/ 1274676 w 7269533"/>
              <a:gd name="connsiteY7" fmla="*/ 7639 h 628177"/>
              <a:gd name="connsiteX0" fmla="*/ 1274676 w 7269533"/>
              <a:gd name="connsiteY0" fmla="*/ 7639 h 628177"/>
              <a:gd name="connsiteX1" fmla="*/ 7269533 w 7269533"/>
              <a:gd name="connsiteY1" fmla="*/ 2877 h 628177"/>
              <a:gd name="connsiteX2" fmla="*/ 7269533 w 7269533"/>
              <a:gd name="connsiteY2" fmla="*/ 2877 h 628177"/>
              <a:gd name="connsiteX3" fmla="*/ 6956883 w 7269533"/>
              <a:gd name="connsiteY3" fmla="*/ 628177 h 628177"/>
              <a:gd name="connsiteX4" fmla="*/ 0 w 7269533"/>
              <a:gd name="connsiteY4" fmla="*/ 628176 h 628177"/>
              <a:gd name="connsiteX5" fmla="*/ 0 w 7269533"/>
              <a:gd name="connsiteY5" fmla="*/ 628176 h 628177"/>
              <a:gd name="connsiteX6" fmla="*/ 1274676 w 7269533"/>
              <a:gd name="connsiteY6" fmla="*/ 7639 h 628177"/>
              <a:gd name="connsiteX0" fmla="*/ 1274676 w 7269533"/>
              <a:gd name="connsiteY0" fmla="*/ 7639 h 628177"/>
              <a:gd name="connsiteX1" fmla="*/ 7269533 w 7269533"/>
              <a:gd name="connsiteY1" fmla="*/ 2877 h 628177"/>
              <a:gd name="connsiteX2" fmla="*/ 7269533 w 7269533"/>
              <a:gd name="connsiteY2" fmla="*/ 2877 h 628177"/>
              <a:gd name="connsiteX3" fmla="*/ 6066296 w 7269533"/>
              <a:gd name="connsiteY3" fmla="*/ 628177 h 628177"/>
              <a:gd name="connsiteX4" fmla="*/ 0 w 7269533"/>
              <a:gd name="connsiteY4" fmla="*/ 628176 h 628177"/>
              <a:gd name="connsiteX5" fmla="*/ 0 w 7269533"/>
              <a:gd name="connsiteY5" fmla="*/ 628176 h 628177"/>
              <a:gd name="connsiteX6" fmla="*/ 1274676 w 7269533"/>
              <a:gd name="connsiteY6" fmla="*/ 7639 h 628177"/>
              <a:gd name="connsiteX0" fmla="*/ 1274676 w 7269533"/>
              <a:gd name="connsiteY0" fmla="*/ 7639 h 674495"/>
              <a:gd name="connsiteX1" fmla="*/ 7269533 w 7269533"/>
              <a:gd name="connsiteY1" fmla="*/ 2877 h 674495"/>
              <a:gd name="connsiteX2" fmla="*/ 7269533 w 7269533"/>
              <a:gd name="connsiteY2" fmla="*/ 2877 h 674495"/>
              <a:gd name="connsiteX3" fmla="*/ 6066296 w 7269533"/>
              <a:gd name="connsiteY3" fmla="*/ 628177 h 674495"/>
              <a:gd name="connsiteX4" fmla="*/ 0 w 7269533"/>
              <a:gd name="connsiteY4" fmla="*/ 628176 h 674495"/>
              <a:gd name="connsiteX5" fmla="*/ 0 w 7269533"/>
              <a:gd name="connsiteY5" fmla="*/ 628176 h 674495"/>
              <a:gd name="connsiteX6" fmla="*/ 1274676 w 7269533"/>
              <a:gd name="connsiteY6" fmla="*/ 7639 h 674495"/>
              <a:gd name="connsiteX0" fmla="*/ 1274676 w 7269533"/>
              <a:gd name="connsiteY0" fmla="*/ 7639 h 640628"/>
              <a:gd name="connsiteX1" fmla="*/ 7269533 w 7269533"/>
              <a:gd name="connsiteY1" fmla="*/ 2877 h 640628"/>
              <a:gd name="connsiteX2" fmla="*/ 7269533 w 7269533"/>
              <a:gd name="connsiteY2" fmla="*/ 2877 h 640628"/>
              <a:gd name="connsiteX3" fmla="*/ 6066296 w 7269533"/>
              <a:gd name="connsiteY3" fmla="*/ 628177 h 640628"/>
              <a:gd name="connsiteX4" fmla="*/ 0 w 7269533"/>
              <a:gd name="connsiteY4" fmla="*/ 628176 h 640628"/>
              <a:gd name="connsiteX5" fmla="*/ 0 w 7269533"/>
              <a:gd name="connsiteY5" fmla="*/ 628176 h 640628"/>
              <a:gd name="connsiteX6" fmla="*/ 1274676 w 7269533"/>
              <a:gd name="connsiteY6" fmla="*/ 7639 h 640628"/>
              <a:gd name="connsiteX0" fmla="*/ 1274676 w 7269533"/>
              <a:gd name="connsiteY0" fmla="*/ 7639 h 640628"/>
              <a:gd name="connsiteX1" fmla="*/ 7269533 w 7269533"/>
              <a:gd name="connsiteY1" fmla="*/ 2877 h 640628"/>
              <a:gd name="connsiteX2" fmla="*/ 6066296 w 7269533"/>
              <a:gd name="connsiteY2" fmla="*/ 628177 h 640628"/>
              <a:gd name="connsiteX3" fmla="*/ 0 w 7269533"/>
              <a:gd name="connsiteY3" fmla="*/ 628176 h 640628"/>
              <a:gd name="connsiteX4" fmla="*/ 0 w 7269533"/>
              <a:gd name="connsiteY4" fmla="*/ 628176 h 640628"/>
              <a:gd name="connsiteX5" fmla="*/ 1274676 w 7269533"/>
              <a:gd name="connsiteY5" fmla="*/ 7639 h 640628"/>
              <a:gd name="connsiteX0" fmla="*/ 1274676 w 7269533"/>
              <a:gd name="connsiteY0" fmla="*/ 7639 h 720813"/>
              <a:gd name="connsiteX1" fmla="*/ 7269533 w 7269533"/>
              <a:gd name="connsiteY1" fmla="*/ 2877 h 720813"/>
              <a:gd name="connsiteX2" fmla="*/ 6066296 w 7269533"/>
              <a:gd name="connsiteY2" fmla="*/ 628177 h 720813"/>
              <a:gd name="connsiteX3" fmla="*/ 0 w 7269533"/>
              <a:gd name="connsiteY3" fmla="*/ 628176 h 720813"/>
              <a:gd name="connsiteX4" fmla="*/ 0 w 7269533"/>
              <a:gd name="connsiteY4" fmla="*/ 628176 h 720813"/>
              <a:gd name="connsiteX5" fmla="*/ 1274676 w 7269533"/>
              <a:gd name="connsiteY5" fmla="*/ 7639 h 720813"/>
              <a:gd name="connsiteX0" fmla="*/ 1274676 w 7269533"/>
              <a:gd name="connsiteY0" fmla="*/ 7639 h 628177"/>
              <a:gd name="connsiteX1" fmla="*/ 7269533 w 7269533"/>
              <a:gd name="connsiteY1" fmla="*/ 2877 h 628177"/>
              <a:gd name="connsiteX2" fmla="*/ 6066296 w 7269533"/>
              <a:gd name="connsiteY2" fmla="*/ 628177 h 628177"/>
              <a:gd name="connsiteX3" fmla="*/ 0 w 7269533"/>
              <a:gd name="connsiteY3" fmla="*/ 628176 h 628177"/>
              <a:gd name="connsiteX4" fmla="*/ 0 w 7269533"/>
              <a:gd name="connsiteY4" fmla="*/ 628176 h 628177"/>
              <a:gd name="connsiteX5" fmla="*/ 1274676 w 7269533"/>
              <a:gd name="connsiteY5" fmla="*/ 7639 h 628177"/>
              <a:gd name="connsiteX0" fmla="*/ 1274676 w 7269533"/>
              <a:gd name="connsiteY0" fmla="*/ 7639 h 628177"/>
              <a:gd name="connsiteX1" fmla="*/ 7269533 w 7269533"/>
              <a:gd name="connsiteY1" fmla="*/ 2877 h 628177"/>
              <a:gd name="connsiteX2" fmla="*/ 6066296 w 7269533"/>
              <a:gd name="connsiteY2" fmla="*/ 628177 h 628177"/>
              <a:gd name="connsiteX3" fmla="*/ 0 w 7269533"/>
              <a:gd name="connsiteY3" fmla="*/ 628176 h 628177"/>
              <a:gd name="connsiteX4" fmla="*/ 0 w 7269533"/>
              <a:gd name="connsiteY4" fmla="*/ 628176 h 628177"/>
              <a:gd name="connsiteX5" fmla="*/ 1274676 w 7269533"/>
              <a:gd name="connsiteY5" fmla="*/ 7639 h 628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69533" h="628177">
                <a:moveTo>
                  <a:pt x="1274676" y="7639"/>
                </a:moveTo>
                <a:cubicBezTo>
                  <a:pt x="2481503" y="-6090"/>
                  <a:pt x="6110053" y="2877"/>
                  <a:pt x="7269533" y="2877"/>
                </a:cubicBezTo>
                <a:cubicBezTo>
                  <a:pt x="7097054" y="354185"/>
                  <a:pt x="6705500" y="624531"/>
                  <a:pt x="6066296" y="628177"/>
                </a:cubicBezTo>
                <a:lnTo>
                  <a:pt x="0" y="628176"/>
                </a:lnTo>
                <a:lnTo>
                  <a:pt x="0" y="628176"/>
                </a:lnTo>
                <a:cubicBezTo>
                  <a:pt x="52108" y="523960"/>
                  <a:pt x="67849" y="21368"/>
                  <a:pt x="1274676" y="7639"/>
                </a:cubicBezTo>
                <a:close/>
              </a:path>
            </a:pathLst>
          </a:custGeom>
          <a:solidFill>
            <a:schemeClr val="bg1"/>
          </a:solidFill>
          <a:effectLst>
            <a:outerShdw blurRad="1016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7731681" y="6408635"/>
            <a:ext cx="1379444" cy="276999"/>
          </a:xfrm>
          <a:prstGeom prst="rect">
            <a:avLst/>
          </a:prstGeom>
          <a:noFill/>
        </p:spPr>
        <p:txBody>
          <a:bodyPr wrap="square" rtlCol="0">
            <a:spAutoFit/>
          </a:bodyPr>
          <a:lstStyle/>
          <a:p>
            <a:pPr algn="ctr"/>
            <a:fld id="{A6E4B25A-503F-47F1-89A3-75608FA0E8BD}" type="datetime1">
              <a:rPr lang="en-US" sz="1200" i="0" smtClean="0">
                <a:solidFill>
                  <a:srgbClr val="BAE4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9/1/2016</a:t>
            </a:fld>
            <a:endParaRPr lang="en-US" sz="1200" i="0" dirty="0">
              <a:solidFill>
                <a:srgbClr val="BAE4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nvGrpSpPr>
          <p:cNvPr id="4" name="Group 3"/>
          <p:cNvGrpSpPr/>
          <p:nvPr userDrawn="1"/>
        </p:nvGrpSpPr>
        <p:grpSpPr>
          <a:xfrm>
            <a:off x="2085225" y="6220874"/>
            <a:ext cx="4518727" cy="629034"/>
            <a:chOff x="2085225" y="6220874"/>
            <a:chExt cx="4518727" cy="629034"/>
          </a:xfrm>
        </p:grpSpPr>
        <p:pic>
          <p:nvPicPr>
            <p:cNvPr id="14" name="image.jpg"/>
            <p:cNvPicPr>
              <a:picLocks noChangeAspect="1" noChangeArrowheads="1"/>
            </p:cNvPicPr>
            <p:nvPr userDrawn="1"/>
          </p:nvPicPr>
          <p:blipFill>
            <a:blip r:embed="rId23" cstate="print">
              <a:extLst>
                <a:ext uri="{28A0092B-C50C-407E-A947-70E740481C1C}">
                  <a14:useLocalDpi xmlns:a14="http://schemas.microsoft.com/office/drawing/2010/main" val="0"/>
                </a:ext>
              </a:extLst>
            </a:blip>
            <a:srcRect/>
            <a:stretch>
              <a:fillRect/>
            </a:stretch>
          </p:blipFill>
          <p:spPr bwMode="auto">
            <a:xfrm>
              <a:off x="2085225" y="6360283"/>
              <a:ext cx="2449232" cy="39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cxnSp>
          <p:nvCxnSpPr>
            <p:cNvPr id="17" name="Straight Connector 16"/>
            <p:cNvCxnSpPr/>
            <p:nvPr userDrawn="1"/>
          </p:nvCxnSpPr>
          <p:spPr>
            <a:xfrm>
              <a:off x="4768849" y="6220874"/>
              <a:ext cx="0" cy="629034"/>
            </a:xfrm>
            <a:prstGeom prst="line">
              <a:avLst/>
            </a:prstGeom>
            <a:ln>
              <a:solidFill>
                <a:srgbClr val="D9D9D9"/>
              </a:solidFill>
            </a:ln>
          </p:spPr>
          <p:style>
            <a:lnRef idx="1">
              <a:schemeClr val="accent1"/>
            </a:lnRef>
            <a:fillRef idx="0">
              <a:schemeClr val="accent1"/>
            </a:fillRef>
            <a:effectRef idx="0">
              <a:schemeClr val="accent1"/>
            </a:effectRef>
            <a:fontRef idx="minor">
              <a:schemeClr val="tx1"/>
            </a:fontRef>
          </p:style>
        </p:cxnSp>
        <p:pic>
          <p:nvPicPr>
            <p:cNvPr id="32" name="Picture 13"/>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bwMode="auto">
            <a:xfrm>
              <a:off x="5087096" y="6299638"/>
              <a:ext cx="1516856" cy="487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Rectangle 8"/>
          <p:cNvSpPr/>
          <p:nvPr userDrawn="1"/>
        </p:nvSpPr>
        <p:spPr>
          <a:xfrm>
            <a:off x="0" y="6119727"/>
            <a:ext cx="9144000" cy="112371"/>
          </a:xfrm>
          <a:prstGeom prst="rect">
            <a:avLst/>
          </a:prstGeom>
          <a:gradFill flip="none" rotWithShape="1">
            <a:gsLst>
              <a:gs pos="0">
                <a:srgbClr val="F1592A"/>
              </a:gs>
              <a:gs pos="100000">
                <a:srgbClr val="FAB252"/>
              </a:gs>
            </a:gsLst>
            <a:path path="circle">
              <a:fillToRect t="100000" r="100000"/>
            </a:path>
            <a:tileRect l="-100000" b="-100000"/>
          </a:gradFill>
          <a:ln w="19050">
            <a:noFill/>
          </a:ln>
          <a:effectLst>
            <a:outerShdw blurRad="38100" dist="254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43602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6" r:id="rId3"/>
    <p:sldLayoutId id="2147483677" r:id="rId4"/>
    <p:sldLayoutId id="2147483678" r:id="rId5"/>
    <p:sldLayoutId id="2147483673" r:id="rId6"/>
    <p:sldLayoutId id="2147483674" r:id="rId7"/>
    <p:sldLayoutId id="2147483672" r:id="rId8"/>
    <p:sldLayoutId id="2147483675" r:id="rId9"/>
    <p:sldLayoutId id="2147483679" r:id="rId10"/>
    <p:sldLayoutId id="2147483680" r:id="rId11"/>
    <p:sldLayoutId id="2147483663" r:id="rId12"/>
    <p:sldLayoutId id="2147483664" r:id="rId13"/>
    <p:sldLayoutId id="2147483665" r:id="rId14"/>
    <p:sldLayoutId id="2147483666" r:id="rId15"/>
    <p:sldLayoutId id="2147483667" r:id="rId16"/>
    <p:sldLayoutId id="2147483668" r:id="rId17"/>
    <p:sldLayoutId id="2147483669" r:id="rId18"/>
  </p:sldLayoutIdLst>
  <p:txStyles>
    <p:titleStyle>
      <a:lvl1pPr algn="l" defTabSz="914400" rtl="0" eaLnBrk="1" latinLnBrk="0" hangingPunct="1">
        <a:lnSpc>
          <a:spcPct val="90000"/>
        </a:lnSpc>
        <a:spcBef>
          <a:spcPct val="0"/>
        </a:spcBef>
        <a:buNone/>
        <a:defRPr sz="3200" b="0" i="0" u="none" kern="1200">
          <a:ln w="3175">
            <a:solidFill>
              <a:srgbClr val="BAE4FF"/>
            </a:solidFill>
          </a:ln>
          <a:solidFill>
            <a:schemeClr val="bg1"/>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p:titleStyle>
    <p:bodyStyle>
      <a:lvl1pPr marL="365760" indent="-365760" algn="l" defTabSz="914400" rtl="0" eaLnBrk="1" latinLnBrk="0" hangingPunct="1">
        <a:lnSpc>
          <a:spcPct val="90000"/>
        </a:lnSpc>
        <a:spcBef>
          <a:spcPts val="1000"/>
        </a:spcBef>
        <a:spcAft>
          <a:spcPts val="0"/>
        </a:spcAft>
        <a:buClr>
          <a:srgbClr val="FAB252"/>
        </a:buClr>
        <a:buFont typeface="Wingdings" panose="05000000000000000000" pitchFamily="2" charset="2"/>
        <a:buChar char=""/>
        <a:defRPr sz="2400" kern="1200">
          <a:solidFill>
            <a:srgbClr val="0070C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spcAft>
          <a:spcPts val="0"/>
        </a:spcAft>
        <a:buClr>
          <a:srgbClr val="F1592A"/>
        </a:buClr>
        <a:buFont typeface="Wingdings" panose="05000000000000000000" pitchFamily="2" charset="2"/>
        <a:buChar char=""/>
        <a:defRPr sz="2000" kern="1200">
          <a:solidFill>
            <a:schemeClr val="bg1">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spcAft>
          <a:spcPts val="0"/>
        </a:spcAft>
        <a:buClr>
          <a:srgbClr val="0070C0"/>
        </a:buClr>
        <a:buFont typeface="Wingdings" panose="05000000000000000000" pitchFamily="2" charset="2"/>
        <a:buChar char="v"/>
        <a:defRPr sz="1800" kern="1200">
          <a:solidFill>
            <a:srgbClr val="F1592A"/>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spcAft>
          <a:spcPts val="0"/>
        </a:spcAft>
        <a:buClr>
          <a:schemeClr val="tx1">
            <a:lumMod val="65000"/>
            <a:lumOff val="35000"/>
          </a:schemeClr>
        </a:buClr>
        <a:buFont typeface="Wingdings 2" panose="05020102010507070707" pitchFamily="18" charset="2"/>
        <a:buChar char=""/>
        <a:defRPr sz="1600" kern="1200">
          <a:solidFill>
            <a:srgbClr val="0070C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spcAft>
          <a:spcPts val="0"/>
        </a:spcAft>
        <a:buClr>
          <a:srgbClr val="FAB252"/>
        </a:buClr>
        <a:buFont typeface="Wingdings 2" panose="050201020105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bit.ly/293WHmh"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Designing and Running a Strategic Board Meeting</a:t>
            </a:r>
            <a:endParaRPr lang="en-US" sz="2700" dirty="0"/>
          </a:p>
        </p:txBody>
      </p:sp>
      <p:sp>
        <p:nvSpPr>
          <p:cNvPr id="3" name="Subtitle 2"/>
          <p:cNvSpPr>
            <a:spLocks noGrp="1"/>
          </p:cNvSpPr>
          <p:nvPr>
            <p:ph type="subTitle" idx="1"/>
          </p:nvPr>
        </p:nvSpPr>
        <p:spPr/>
        <p:txBody>
          <a:bodyPr>
            <a:normAutofit/>
          </a:bodyPr>
          <a:lstStyle/>
          <a:p>
            <a:r>
              <a:rPr lang="en-US" sz="2800" dirty="0"/>
              <a:t>Strategic Board Tool Kit</a:t>
            </a:r>
          </a:p>
        </p:txBody>
      </p:sp>
      <p:sp>
        <p:nvSpPr>
          <p:cNvPr id="4" name="Text Placeholder 3"/>
          <p:cNvSpPr>
            <a:spLocks noGrp="1"/>
          </p:cNvSpPr>
          <p:nvPr>
            <p:ph type="body" sz="quarter" idx="13"/>
          </p:nvPr>
        </p:nvSpPr>
        <p:spPr/>
        <p:txBody>
          <a:bodyPr/>
          <a:lstStyle/>
          <a:p>
            <a:r>
              <a:rPr lang="en-US" dirty="0"/>
              <a:t>DATE</a:t>
            </a:r>
          </a:p>
        </p:txBody>
      </p:sp>
      <p:sp>
        <p:nvSpPr>
          <p:cNvPr id="5" name="Text Placeholder 4"/>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1700309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Boards Toolkit</a:t>
            </a:r>
          </a:p>
        </p:txBody>
      </p:sp>
      <p:sp>
        <p:nvSpPr>
          <p:cNvPr id="3" name="Content Placeholder 2"/>
          <p:cNvSpPr>
            <a:spLocks noGrp="1"/>
          </p:cNvSpPr>
          <p:nvPr>
            <p:ph idx="1"/>
          </p:nvPr>
        </p:nvSpPr>
        <p:spPr/>
        <p:txBody>
          <a:bodyPr>
            <a:normAutofit fontScale="92500" lnSpcReduction="20000"/>
          </a:bodyPr>
          <a:lstStyle/>
          <a:p>
            <a:pPr marL="0" indent="0">
              <a:buNone/>
            </a:pPr>
            <a:endParaRPr lang="en-US" dirty="0"/>
          </a:p>
          <a:p>
            <a:pPr>
              <a:buFont typeface="Wingdings" panose="05000000000000000000" pitchFamily="2" charset="2"/>
              <a:buChar char="Ø"/>
            </a:pPr>
            <a:r>
              <a:rPr lang="en-US" dirty="0"/>
              <a:t>This presentation is part of the strategic boards toolkit which can be found on Workforce GPS at </a:t>
            </a:r>
            <a:r>
              <a:rPr lang="en-US" dirty="0">
                <a:hlinkClick r:id="rId3"/>
              </a:rPr>
              <a:t>http://bit.ly/293WHmh</a:t>
            </a:r>
            <a:endParaRPr lang="en-US" dirty="0"/>
          </a:p>
          <a:p>
            <a:pPr>
              <a:buFont typeface="Wingdings" panose="05000000000000000000" pitchFamily="2" charset="2"/>
              <a:buChar char="Ø"/>
            </a:pPr>
            <a:r>
              <a:rPr lang="en-US" dirty="0"/>
              <a:t>The resources are intended to assist boards in becoming more strategic and effective. The resources will help boards at the early stages of planning, as well as those that have already implemented important WIOA-related changes and are seeking to adapt specific promising practices. </a:t>
            </a:r>
          </a:p>
          <a:p>
            <a:pPr>
              <a:buFont typeface="Wingdings" panose="05000000000000000000" pitchFamily="2" charset="2"/>
              <a:buChar char="Ø"/>
            </a:pPr>
            <a:r>
              <a:rPr lang="en-US" dirty="0"/>
              <a:t>All of the material is adapted from promising practices from workforce boards in the field.</a:t>
            </a:r>
          </a:p>
          <a:p>
            <a:pPr>
              <a:buFont typeface="Wingdings" panose="05000000000000000000" pitchFamily="2" charset="2"/>
              <a:buChar char="Ø"/>
            </a:pPr>
            <a:r>
              <a:rPr lang="en-US" dirty="0"/>
              <a:t>The toolkit was guided by an ETA task force of national and regional workforce system stakeholders.</a:t>
            </a:r>
          </a:p>
          <a:p>
            <a:pPr marL="0" indent="0">
              <a:buNone/>
            </a:pPr>
            <a:endParaRPr lang="en-US" dirty="0"/>
          </a:p>
          <a:p>
            <a:endParaRPr lang="en-US" dirty="0"/>
          </a:p>
        </p:txBody>
      </p:sp>
    </p:spTree>
    <p:extLst>
      <p:ext uri="{BB962C8B-B14F-4D97-AF65-F5344CB8AC3E}">
        <p14:creationId xmlns:p14="http://schemas.microsoft.com/office/powerpoint/2010/main" val="3200492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Your Consideration</a:t>
            </a:r>
          </a:p>
        </p:txBody>
      </p:sp>
      <p:sp>
        <p:nvSpPr>
          <p:cNvPr id="3" name="Content Placeholder 2"/>
          <p:cNvSpPr>
            <a:spLocks noGrp="1"/>
          </p:cNvSpPr>
          <p:nvPr>
            <p:ph idx="1"/>
          </p:nvPr>
        </p:nvSpPr>
        <p:spPr/>
        <p:txBody>
          <a:bodyPr/>
          <a:lstStyle/>
          <a:p>
            <a:r>
              <a:rPr lang="en-US" dirty="0"/>
              <a:t>Is your board consistently practicing the founding principles of Strategic meetings? </a:t>
            </a:r>
          </a:p>
          <a:p>
            <a:endParaRPr lang="en-US" dirty="0"/>
          </a:p>
          <a:p>
            <a:r>
              <a:rPr lang="en-US" dirty="0"/>
              <a:t>Are your meetings designed to connect the tactical work of the board to its vision and mission for Workforce?</a:t>
            </a:r>
          </a:p>
          <a:p>
            <a:pPr marL="0" indent="0">
              <a:buNone/>
            </a:pPr>
            <a:endParaRPr lang="en-US" dirty="0"/>
          </a:p>
          <a:p>
            <a:r>
              <a:rPr lang="en-US" dirty="0"/>
              <a:t>Do you achieve what you need to achieve in the course of the year’s meetings?</a:t>
            </a:r>
          </a:p>
          <a:p>
            <a:endParaRPr lang="en-US" dirty="0"/>
          </a:p>
        </p:txBody>
      </p:sp>
    </p:spTree>
    <p:extLst>
      <p:ext uri="{BB962C8B-B14F-4D97-AF65-F5344CB8AC3E}">
        <p14:creationId xmlns:p14="http://schemas.microsoft.com/office/powerpoint/2010/main" val="2378022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 to Vision and Mission</a:t>
            </a:r>
          </a:p>
        </p:txBody>
      </p:sp>
      <p:sp>
        <p:nvSpPr>
          <p:cNvPr id="3" name="Content Placeholder 2"/>
          <p:cNvSpPr>
            <a:spLocks noGrp="1"/>
          </p:cNvSpPr>
          <p:nvPr>
            <p:ph idx="1"/>
          </p:nvPr>
        </p:nvSpPr>
        <p:spPr>
          <a:xfrm>
            <a:off x="522514" y="1863524"/>
            <a:ext cx="7992836" cy="4151513"/>
          </a:xfrm>
        </p:spPr>
        <p:txBody>
          <a:bodyPr/>
          <a:lstStyle/>
          <a:p>
            <a:pPr>
              <a:lnSpc>
                <a:spcPct val="100000"/>
              </a:lnSpc>
            </a:pPr>
            <a:r>
              <a:rPr lang="en-US" dirty="0"/>
              <a:t>Key agenda Items may be selected for each quarter at an annual planning retreat / meeting prior to the start of the year.</a:t>
            </a:r>
          </a:p>
          <a:p>
            <a:pPr>
              <a:lnSpc>
                <a:spcPct val="100000"/>
              </a:lnSpc>
            </a:pPr>
            <a:r>
              <a:rPr lang="en-US" dirty="0"/>
              <a:t>As you plan each individual meeting, ensure you are able to connect each agenda item to the vision and mission of the board- ( and what is happening in your workforce area).</a:t>
            </a:r>
          </a:p>
          <a:p>
            <a:pPr>
              <a:lnSpc>
                <a:spcPct val="100000"/>
              </a:lnSpc>
            </a:pPr>
            <a:r>
              <a:rPr lang="en-US" dirty="0"/>
              <a:t>Plan to explain to board members “How” and “Why” each item for the meeting contributes to the goals of the board.</a:t>
            </a:r>
          </a:p>
        </p:txBody>
      </p:sp>
    </p:spTree>
    <p:extLst>
      <p:ext uri="{BB962C8B-B14F-4D97-AF65-F5344CB8AC3E}">
        <p14:creationId xmlns:p14="http://schemas.microsoft.com/office/powerpoint/2010/main" val="2702274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 the Agenda Early</a:t>
            </a:r>
          </a:p>
        </p:txBody>
      </p:sp>
      <p:sp>
        <p:nvSpPr>
          <p:cNvPr id="3" name="Content Placeholder 2"/>
          <p:cNvSpPr>
            <a:spLocks noGrp="1"/>
          </p:cNvSpPr>
          <p:nvPr>
            <p:ph idx="1"/>
          </p:nvPr>
        </p:nvSpPr>
        <p:spPr/>
        <p:txBody>
          <a:bodyPr>
            <a:noAutofit/>
          </a:bodyPr>
          <a:lstStyle/>
          <a:p>
            <a:r>
              <a:rPr lang="en-US" sz="1600" dirty="0"/>
              <a:t>Begin agenda planning during your previous board meeting: </a:t>
            </a:r>
          </a:p>
          <a:p>
            <a:pPr lvl="1"/>
            <a:r>
              <a:rPr lang="en-US" sz="1600" dirty="0"/>
              <a:t>Takeaways and action items from the last meeting</a:t>
            </a:r>
          </a:p>
          <a:p>
            <a:pPr lvl="1"/>
            <a:r>
              <a:rPr lang="en-US" sz="1600" dirty="0"/>
              <a:t>Board member questions, and recommendations for next agenda</a:t>
            </a:r>
          </a:p>
          <a:p>
            <a:pPr lvl="1"/>
            <a:r>
              <a:rPr lang="en-US" sz="1600" dirty="0"/>
              <a:t>Next steps</a:t>
            </a:r>
          </a:p>
          <a:p>
            <a:r>
              <a:rPr lang="en-US" sz="1600" dirty="0"/>
              <a:t>Ensure sub committees or task forces understand the tasks required prior to the next meeting.</a:t>
            </a:r>
          </a:p>
          <a:p>
            <a:r>
              <a:rPr lang="en-US" sz="1600" dirty="0"/>
              <a:t>Begin looking for guest speakers immediately.</a:t>
            </a:r>
          </a:p>
          <a:p>
            <a:r>
              <a:rPr lang="en-US" sz="1600" dirty="0"/>
              <a:t>Create a balance between strategic discussions the members need to have, and tactical decisions / work that needs to be completed.</a:t>
            </a:r>
          </a:p>
          <a:p>
            <a:r>
              <a:rPr lang="en-US" sz="1600" dirty="0"/>
              <a:t>Prioritize items on the agenda, so that the most critical action items or votes are handled first.  Leave any presentations to the end of the time.</a:t>
            </a:r>
          </a:p>
          <a:p>
            <a:r>
              <a:rPr lang="en-US" sz="1600" dirty="0"/>
              <a:t>Try to keep meetings to 1.5 – 2 hours at most.  </a:t>
            </a:r>
          </a:p>
          <a:p>
            <a:r>
              <a:rPr lang="en-US" sz="1600" dirty="0"/>
              <a:t>Start meetings at least after mid-morning, so regardless of traffic your members have time to make it to the meeting without delaying important action.</a:t>
            </a:r>
          </a:p>
          <a:p>
            <a:r>
              <a:rPr lang="en-US" sz="1600" dirty="0"/>
              <a:t>Based on RSVP’s from members, determine whether you will have a quorum at the meeting at least 1 week in advance, so you will know if you are able to conduct a vote.</a:t>
            </a:r>
          </a:p>
        </p:txBody>
      </p:sp>
    </p:spTree>
    <p:extLst>
      <p:ext uri="{BB962C8B-B14F-4D97-AF65-F5344CB8AC3E}">
        <p14:creationId xmlns:p14="http://schemas.microsoft.com/office/powerpoint/2010/main" val="17705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Engage Board Members Wisely</a:t>
            </a:r>
          </a:p>
        </p:txBody>
      </p:sp>
      <p:sp>
        <p:nvSpPr>
          <p:cNvPr id="3" name="Content Placeholder 2"/>
          <p:cNvSpPr>
            <a:spLocks noGrp="1"/>
          </p:cNvSpPr>
          <p:nvPr>
            <p:ph idx="1"/>
          </p:nvPr>
        </p:nvSpPr>
        <p:spPr>
          <a:xfrm>
            <a:off x="104172" y="1886673"/>
            <a:ext cx="8762036" cy="4128364"/>
          </a:xfrm>
        </p:spPr>
        <p:txBody>
          <a:bodyPr>
            <a:normAutofit/>
          </a:bodyPr>
          <a:lstStyle/>
          <a:p>
            <a:r>
              <a:rPr lang="en-US" dirty="0"/>
              <a:t>Provide new board members with an introductory training, or provide a guidebook.</a:t>
            </a:r>
          </a:p>
          <a:p>
            <a:r>
              <a:rPr lang="en-US" dirty="0"/>
              <a:t>Speak with each board member prior </a:t>
            </a:r>
            <a:r>
              <a:rPr lang="en-US"/>
              <a:t>to their joining </a:t>
            </a:r>
            <a:r>
              <a:rPr lang="en-US" dirty="0"/>
              <a:t>the board, or annually, to identify what they would like to achieve for the year. This can be an informal conversation before or after a meeting, or a formal check-in or call with each member.</a:t>
            </a:r>
          </a:p>
          <a:p>
            <a:r>
              <a:rPr lang="en-US" dirty="0"/>
              <a:t>Help board members identify where their interests lie, and connect them directly to a sub-committee.</a:t>
            </a:r>
          </a:p>
          <a:p>
            <a:r>
              <a:rPr lang="en-US" dirty="0"/>
              <a:t>Board member feedback session/survey at the end of the year for improvements next year.</a:t>
            </a:r>
          </a:p>
        </p:txBody>
      </p:sp>
    </p:spTree>
    <p:extLst>
      <p:ext uri="{BB962C8B-B14F-4D97-AF65-F5344CB8AC3E}">
        <p14:creationId xmlns:p14="http://schemas.microsoft.com/office/powerpoint/2010/main" val="3808122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00" dirty="0"/>
              <a:t>Transform Committees to Task Forces</a:t>
            </a:r>
          </a:p>
        </p:txBody>
      </p:sp>
      <p:sp>
        <p:nvSpPr>
          <p:cNvPr id="3" name="Content Placeholder 2"/>
          <p:cNvSpPr>
            <a:spLocks noGrp="1"/>
          </p:cNvSpPr>
          <p:nvPr>
            <p:ph idx="1"/>
          </p:nvPr>
        </p:nvSpPr>
        <p:spPr>
          <a:xfrm>
            <a:off x="628649" y="1516284"/>
            <a:ext cx="8364879" cy="4444249"/>
          </a:xfrm>
        </p:spPr>
        <p:txBody>
          <a:bodyPr>
            <a:noAutofit/>
          </a:bodyPr>
          <a:lstStyle/>
          <a:p>
            <a:r>
              <a:rPr lang="en-US" sz="2100" dirty="0"/>
              <a:t>Ensure that all sub-committees of the board have appropriate member participation.</a:t>
            </a:r>
          </a:p>
          <a:p>
            <a:r>
              <a:rPr lang="en-US" sz="2100" dirty="0"/>
              <a:t>If specific expertise is required, you may need to recruit members that are not board members to assist.</a:t>
            </a:r>
          </a:p>
          <a:p>
            <a:r>
              <a:rPr lang="en-US" sz="2100" dirty="0"/>
              <a:t>Ensure each sub-committee has a strong leader capable of setting the agenda, encouraging participation, and driving results.</a:t>
            </a:r>
          </a:p>
          <a:p>
            <a:r>
              <a:rPr lang="en-US" sz="2100" dirty="0"/>
              <a:t>Ensure that sub-committees are meeting on a regular basis, and providing minutes from their meetings to the board staff to share with the board.</a:t>
            </a:r>
          </a:p>
          <a:p>
            <a:r>
              <a:rPr lang="en-US" sz="2100" dirty="0"/>
              <a:t>Sub-committees should have a clear understanding of how their work connects to the vision, mission, and goals of the board.</a:t>
            </a:r>
          </a:p>
          <a:p>
            <a:r>
              <a:rPr lang="en-US" sz="2100" dirty="0"/>
              <a:t>Make it time limited to keep board members engaged</a:t>
            </a:r>
          </a:p>
        </p:txBody>
      </p:sp>
    </p:spTree>
    <p:extLst>
      <p:ext uri="{BB962C8B-B14F-4D97-AF65-F5344CB8AC3E}">
        <p14:creationId xmlns:p14="http://schemas.microsoft.com/office/powerpoint/2010/main" val="993359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Providing Content – The meeting before the meeting</a:t>
            </a:r>
          </a:p>
        </p:txBody>
      </p:sp>
      <p:sp>
        <p:nvSpPr>
          <p:cNvPr id="6" name="Content Placeholder 2"/>
          <p:cNvSpPr>
            <a:spLocks noGrp="1"/>
          </p:cNvSpPr>
          <p:nvPr>
            <p:ph idx="1"/>
          </p:nvPr>
        </p:nvSpPr>
        <p:spPr>
          <a:xfrm>
            <a:off x="156259" y="1778566"/>
            <a:ext cx="8831482" cy="4730247"/>
          </a:xfrm>
        </p:spPr>
        <p:txBody>
          <a:bodyPr>
            <a:noAutofit/>
          </a:bodyPr>
          <a:lstStyle/>
          <a:p>
            <a:r>
              <a:rPr lang="en-US" sz="2100" dirty="0"/>
              <a:t>Provide any “updates” to the members in an email prior to the meeting.  The meeting should be for discussions, not updates.</a:t>
            </a:r>
          </a:p>
          <a:p>
            <a:r>
              <a:rPr lang="en-US" sz="2100" dirty="0"/>
              <a:t>Provide any reports, documents, PowerPoints, or links to materials at least 1-2 weeks prior to the meeting.  This should include one stop budgets, financial reports, outcome reports, etc., so members can review them prior to the discussion to be held during the meeting.</a:t>
            </a:r>
          </a:p>
          <a:p>
            <a:r>
              <a:rPr lang="en-US" sz="2100" dirty="0"/>
              <a:t>Include a copy of the minutes of the last meeting.</a:t>
            </a:r>
          </a:p>
          <a:p>
            <a:r>
              <a:rPr lang="en-US" sz="2100" dirty="0"/>
              <a:t>Ensure sub-committee meetings occur.</a:t>
            </a:r>
          </a:p>
          <a:p>
            <a:r>
              <a:rPr lang="en-US" sz="2100" dirty="0"/>
              <a:t>Meet with any presenters, or members that will be reporting out to the group, at least 2 weeks prior to the meeting, to go over what they will be presenting, when, in what format, and discuss with them how what they are presenting connects to the board’s vision, mission, and goals.</a:t>
            </a:r>
          </a:p>
        </p:txBody>
      </p:sp>
    </p:spTree>
    <p:extLst>
      <p:ext uri="{BB962C8B-B14F-4D97-AF65-F5344CB8AC3E}">
        <p14:creationId xmlns:p14="http://schemas.microsoft.com/office/powerpoint/2010/main" val="3647224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18074"/>
          <a:stretch/>
        </p:blipFill>
        <p:spPr>
          <a:xfrm>
            <a:off x="976489" y="3777689"/>
            <a:ext cx="7191022" cy="2302662"/>
          </a:xfrm>
          <a:prstGeom prst="rect">
            <a:avLst/>
          </a:prstGeom>
        </p:spPr>
      </p:pic>
      <p:sp>
        <p:nvSpPr>
          <p:cNvPr id="2" name="Title 1"/>
          <p:cNvSpPr>
            <a:spLocks noGrp="1"/>
          </p:cNvSpPr>
          <p:nvPr>
            <p:ph type="title"/>
          </p:nvPr>
        </p:nvSpPr>
        <p:spPr/>
        <p:txBody>
          <a:bodyPr/>
          <a:lstStyle/>
          <a:p>
            <a:r>
              <a:rPr lang="en-US" dirty="0"/>
              <a:t>Respect Your Board Members</a:t>
            </a:r>
          </a:p>
        </p:txBody>
      </p:sp>
      <p:sp>
        <p:nvSpPr>
          <p:cNvPr id="3" name="Content Placeholder 2"/>
          <p:cNvSpPr>
            <a:spLocks noGrp="1"/>
          </p:cNvSpPr>
          <p:nvPr>
            <p:ph idx="1"/>
          </p:nvPr>
        </p:nvSpPr>
        <p:spPr>
          <a:xfrm>
            <a:off x="589461" y="1875099"/>
            <a:ext cx="7886700" cy="4205252"/>
          </a:xfrm>
        </p:spPr>
        <p:txBody>
          <a:bodyPr>
            <a:normAutofit/>
          </a:bodyPr>
          <a:lstStyle/>
          <a:p>
            <a:r>
              <a:rPr lang="en-US" dirty="0"/>
              <a:t>Schedule meetings in your member’s calendars a year in advance if possible.</a:t>
            </a:r>
          </a:p>
          <a:p>
            <a:r>
              <a:rPr lang="en-US" dirty="0"/>
              <a:t>Avoid rescheduling meetings whenever possible.</a:t>
            </a:r>
          </a:p>
          <a:p>
            <a:r>
              <a:rPr lang="en-US" dirty="0"/>
              <a:t>Ensure meetings begin and end on time.</a:t>
            </a:r>
          </a:p>
          <a:p>
            <a:r>
              <a:rPr lang="en-US" dirty="0"/>
              <a:t>Always follow up on members questions or requests.</a:t>
            </a:r>
          </a:p>
        </p:txBody>
      </p:sp>
    </p:spTree>
    <p:extLst>
      <p:ext uri="{BB962C8B-B14F-4D97-AF65-F5344CB8AC3E}">
        <p14:creationId xmlns:p14="http://schemas.microsoft.com/office/powerpoint/2010/main" val="3004886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Board Chair Leadership</a:t>
            </a:r>
          </a:p>
        </p:txBody>
      </p:sp>
      <p:sp>
        <p:nvSpPr>
          <p:cNvPr id="3" name="Content Placeholder 2"/>
          <p:cNvSpPr>
            <a:spLocks noGrp="1"/>
          </p:cNvSpPr>
          <p:nvPr>
            <p:ph idx="1"/>
          </p:nvPr>
        </p:nvSpPr>
        <p:spPr>
          <a:xfrm>
            <a:off x="266218" y="1435261"/>
            <a:ext cx="8750460" cy="4579776"/>
          </a:xfrm>
        </p:spPr>
        <p:txBody>
          <a:bodyPr>
            <a:noAutofit/>
          </a:bodyPr>
          <a:lstStyle/>
          <a:p>
            <a:r>
              <a:rPr lang="en-US" sz="2000" dirty="0"/>
              <a:t>Board chairs should lead and own the agenda, once it is agreed upon by executive committee</a:t>
            </a:r>
          </a:p>
          <a:p>
            <a:r>
              <a:rPr lang="en-US" sz="2000" dirty="0"/>
              <a:t>Conduct a formal call or in-person meeting with the board chair at least 1 week prior to the meeting to go over the agenda, discuss goals and desired outcomes for the meeting, and ensure that the chair and the staff are on the same page.</a:t>
            </a:r>
          </a:p>
          <a:p>
            <a:r>
              <a:rPr lang="en-US" sz="2000" dirty="0"/>
              <a:t>Keep the conversation focused on purpose.</a:t>
            </a:r>
          </a:p>
          <a:p>
            <a:r>
              <a:rPr lang="en-US" sz="2000" dirty="0"/>
              <a:t>Ensure the meeting runs smoothly: </a:t>
            </a:r>
          </a:p>
          <a:p>
            <a:pPr lvl="1">
              <a:spcBef>
                <a:spcPts val="1200"/>
              </a:spcBef>
            </a:pPr>
            <a:r>
              <a:rPr lang="en-US" sz="1900" dirty="0"/>
              <a:t>It is important that every member feel that they are able to contribute, that their voice is heard – encourage everyone to talk.</a:t>
            </a:r>
          </a:p>
          <a:p>
            <a:pPr lvl="1">
              <a:spcBef>
                <a:spcPts val="1200"/>
              </a:spcBef>
            </a:pPr>
            <a:r>
              <a:rPr lang="en-US" sz="1900" dirty="0"/>
              <a:t>Eliminate minutia and conflict - It is important that conversations do not verge off into the weeds, or extreme tangents, or that members speak for more than 3-5 minutes at a time, unless they are presenting.  Do not allow a handful of people to dominate the discussion.</a:t>
            </a:r>
          </a:p>
        </p:txBody>
      </p:sp>
    </p:spTree>
    <p:extLst>
      <p:ext uri="{BB962C8B-B14F-4D97-AF65-F5344CB8AC3E}">
        <p14:creationId xmlns:p14="http://schemas.microsoft.com/office/powerpoint/2010/main" val="3589473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Take Action</a:t>
            </a:r>
          </a:p>
        </p:txBody>
      </p:sp>
      <p:sp>
        <p:nvSpPr>
          <p:cNvPr id="3" name="Content Placeholder 2"/>
          <p:cNvSpPr>
            <a:spLocks noGrp="1"/>
          </p:cNvSpPr>
          <p:nvPr>
            <p:ph idx="1"/>
          </p:nvPr>
        </p:nvSpPr>
        <p:spPr>
          <a:xfrm>
            <a:off x="266219" y="1469985"/>
            <a:ext cx="8657862" cy="4545052"/>
          </a:xfrm>
        </p:spPr>
        <p:txBody>
          <a:bodyPr>
            <a:noAutofit/>
          </a:bodyPr>
          <a:lstStyle/>
          <a:p>
            <a:r>
              <a:rPr lang="en-US" sz="1700" dirty="0"/>
              <a:t>Ensure that the staff is engaging actively with board members before and after the meeting, and understanding or responding to whatever questions or concerns they may have.  This is an opportunity to gather intelligence for action outside of the meeting.  Make sure to schedule a staff team debrief immediately following the meeting.</a:t>
            </a:r>
          </a:p>
          <a:p>
            <a:r>
              <a:rPr lang="en-US" sz="1700" dirty="0"/>
              <a:t>Identify on the meeting agenda where action needs to be taken in the meeting.  </a:t>
            </a:r>
          </a:p>
          <a:p>
            <a:pPr lvl="1"/>
            <a:r>
              <a:rPr lang="en-US" sz="1700" dirty="0"/>
              <a:t>If there needs to be a vote on a topic, ensure members know ahead of time and are prepared to weigh in on the topic.</a:t>
            </a:r>
          </a:p>
          <a:p>
            <a:r>
              <a:rPr lang="en-US" sz="1700" dirty="0"/>
              <a:t>After each item discussed, make sure the chair or executive director notes what action needs to be taken from that item.</a:t>
            </a:r>
          </a:p>
          <a:p>
            <a:r>
              <a:rPr lang="en-US" sz="1700" dirty="0"/>
              <a:t>At the end of the meeting, the chair should summarize all of the action items discussed, and note whom is responsible for taking the action.  Make sure it is concrete, that there is a deadline for action, and that there will be a report back to the board on process or outcomes.</a:t>
            </a:r>
          </a:p>
          <a:p>
            <a:r>
              <a:rPr lang="en-US" sz="1700" dirty="0"/>
              <a:t>After the meeting, update your strategic action plan with information regarding board actions taken.</a:t>
            </a:r>
          </a:p>
        </p:txBody>
      </p:sp>
    </p:spTree>
    <p:extLst>
      <p:ext uri="{BB962C8B-B14F-4D97-AF65-F5344CB8AC3E}">
        <p14:creationId xmlns:p14="http://schemas.microsoft.com/office/powerpoint/2010/main" val="1472746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Sample Agenda</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96000" y="3023213"/>
            <a:ext cx="3048000" cy="3048000"/>
          </a:xfrm>
          <a:effectLst>
            <a:softEdge rad="317500"/>
          </a:effectLst>
        </p:spPr>
      </p:pic>
      <p:pic>
        <p:nvPicPr>
          <p:cNvPr id="5" name="Picture 4"/>
          <p:cNvPicPr>
            <a:picLocks noChangeAspect="1"/>
          </p:cNvPicPr>
          <p:nvPr/>
        </p:nvPicPr>
        <p:blipFill>
          <a:blip r:embed="rId4"/>
          <a:stretch>
            <a:fillRect/>
          </a:stretch>
        </p:blipFill>
        <p:spPr>
          <a:xfrm>
            <a:off x="150153" y="1659578"/>
            <a:ext cx="5945847" cy="4233788"/>
          </a:xfrm>
          <a:prstGeom prst="rect">
            <a:avLst/>
          </a:prstGeom>
        </p:spPr>
      </p:pic>
    </p:spTree>
    <p:extLst>
      <p:ext uri="{BB962C8B-B14F-4D97-AF65-F5344CB8AC3E}">
        <p14:creationId xmlns:p14="http://schemas.microsoft.com/office/powerpoint/2010/main" val="3581640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Sample Agenda</a:t>
            </a:r>
          </a:p>
        </p:txBody>
      </p:sp>
      <p:sp>
        <p:nvSpPr>
          <p:cNvPr id="3" name="Content Placeholder 2"/>
          <p:cNvSpPr>
            <a:spLocks noGrp="1"/>
          </p:cNvSpPr>
          <p:nvPr>
            <p:ph idx="1"/>
          </p:nvPr>
        </p:nvSpPr>
        <p:spPr/>
        <p:txBody>
          <a:bodyPr/>
          <a:lstStyle/>
          <a:p>
            <a:r>
              <a:rPr lang="en-US" dirty="0"/>
              <a:t>Please refer to sample agenda handout</a:t>
            </a:r>
          </a:p>
          <a:p>
            <a:endParaRPr lang="en-US" dirty="0"/>
          </a:p>
          <a:p>
            <a:r>
              <a:rPr lang="en-US" dirty="0"/>
              <a:t>Additional thoughts for consideration:</a:t>
            </a:r>
          </a:p>
          <a:p>
            <a:pPr lvl="1"/>
            <a:endParaRPr lang="en-US" dirty="0"/>
          </a:p>
          <a:p>
            <a:pPr lvl="1"/>
            <a:r>
              <a:rPr lang="en-US" dirty="0"/>
              <a:t>Are all board members clear on how each agenda item relates to the vision, mission, goals, and objectives of the board?</a:t>
            </a:r>
          </a:p>
          <a:p>
            <a:pPr lvl="1"/>
            <a:endParaRPr lang="en-US" dirty="0"/>
          </a:p>
          <a:p>
            <a:pPr lvl="1"/>
            <a:r>
              <a:rPr lang="en-US" dirty="0"/>
              <a:t>Can you connect the agenda items to a specific strategic or tactical goal?</a:t>
            </a:r>
          </a:p>
        </p:txBody>
      </p:sp>
    </p:spTree>
    <p:extLst>
      <p:ext uri="{BB962C8B-B14F-4D97-AF65-F5344CB8AC3E}">
        <p14:creationId xmlns:p14="http://schemas.microsoft.com/office/powerpoint/2010/main" val="2624220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a:t>
            </a:r>
          </a:p>
        </p:txBody>
      </p:sp>
      <p:sp>
        <p:nvSpPr>
          <p:cNvPr id="3" name="Content Placeholder 2"/>
          <p:cNvSpPr>
            <a:spLocks noGrp="1"/>
          </p:cNvSpPr>
          <p:nvPr>
            <p:ph idx="1"/>
          </p:nvPr>
        </p:nvSpPr>
        <p:spPr/>
        <p:txBody>
          <a:bodyPr/>
          <a:lstStyle/>
          <a:p>
            <a:r>
              <a:rPr lang="en-US" dirty="0"/>
              <a:t>Please form small groups of 3-5 people, ideally grouped by region</a:t>
            </a:r>
          </a:p>
          <a:p>
            <a:endParaRPr lang="en-US" dirty="0"/>
          </a:p>
          <a:p>
            <a:r>
              <a:rPr lang="en-US" dirty="0"/>
              <a:t>You will be provided with a handout, and given 15 minutes to discuss and complete the task</a:t>
            </a:r>
          </a:p>
          <a:p>
            <a:endParaRPr lang="en-US" dirty="0"/>
          </a:p>
          <a:p>
            <a:r>
              <a:rPr lang="en-US" dirty="0"/>
              <a:t>Please choose one person from the group to report out on what you learned</a:t>
            </a:r>
          </a:p>
        </p:txBody>
      </p:sp>
    </p:spTree>
    <p:extLst>
      <p:ext uri="{BB962C8B-B14F-4D97-AF65-F5344CB8AC3E}">
        <p14:creationId xmlns:p14="http://schemas.microsoft.com/office/powerpoint/2010/main" val="488075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a:t>
            </a: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a:xfrm>
            <a:off x="2373795" y="1686717"/>
            <a:ext cx="4396409" cy="4246414"/>
          </a:xfrm>
          <a:prstGeom prst="rect">
            <a:avLst/>
          </a:prstGeom>
        </p:spPr>
      </p:pic>
    </p:spTree>
    <p:extLst>
      <p:ext uri="{BB962C8B-B14F-4D97-AF65-F5344CB8AC3E}">
        <p14:creationId xmlns:p14="http://schemas.microsoft.com/office/powerpoint/2010/main" val="1941323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3" name="Content Placeholder 2"/>
          <p:cNvSpPr>
            <a:spLocks noGrp="1"/>
          </p:cNvSpPr>
          <p:nvPr>
            <p:ph idx="1"/>
          </p:nvPr>
        </p:nvSpPr>
        <p:spPr>
          <a:xfrm>
            <a:off x="628650" y="2231136"/>
            <a:ext cx="7886700" cy="3783901"/>
          </a:xfrm>
        </p:spPr>
        <p:txBody>
          <a:bodyPr>
            <a:normAutofit/>
          </a:bodyPr>
          <a:lstStyle/>
          <a:p>
            <a:pPr marL="0" indent="0" algn="ctr">
              <a:buNone/>
            </a:pPr>
            <a:endParaRPr lang="en-US" dirty="0"/>
          </a:p>
          <a:p>
            <a:pPr marL="0" indent="0" algn="ctr">
              <a:buNone/>
            </a:pPr>
            <a:r>
              <a:rPr lang="en-US" sz="1600" dirty="0"/>
              <a:t>Maher &amp; Maher completed this project with federal funds, under contract number DOLQ131A22098 DOL-ETA-14-U-00011, from the U.S. Department of Labor, Employment and Training Administration. The contents of this publication do not necessarily reflect the views or policies of the Department of Labor, nor does mention of trade names, commercial products, or organizations imply endorsement by the U.S. Government.</a:t>
            </a:r>
          </a:p>
          <a:p>
            <a:pPr marL="0" indent="0">
              <a:buNone/>
            </a:pPr>
            <a:endParaRPr lang="en-US" dirty="0"/>
          </a:p>
        </p:txBody>
      </p:sp>
    </p:spTree>
    <p:extLst>
      <p:ext uri="{BB962C8B-B14F-4D97-AF65-F5344CB8AC3E}">
        <p14:creationId xmlns:p14="http://schemas.microsoft.com/office/powerpoint/2010/main" val="18703123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2"/>
  <p:tag name="MMPROD_UIDATA" val="&lt;database version=&quot;11.0&quot;&gt;&lt;object type=&quot;1&quot; unique_id=&quot;10001&quot;&gt;&lt;object type=&quot;2&quot; unique_id=&quot;10906&quot;&gt;&lt;object type=&quot;3&quot; unique_id=&quot;10907&quot;&gt;&lt;property id=&quot;20148&quot; value=&quot;5&quot;/&gt;&lt;property id=&quot;20300&quot; value=&quot;Slide 1 - &amp;quot;How to Run a Strategic  Board Meeting&amp;quot;&quot;/&gt;&lt;property id=&quot;20307&quot; value=&quot;259&quot;/&gt;&lt;/object&gt;&lt;object type=&quot;3&quot; unique_id=&quot;11068&quot;&gt;&lt;property id=&quot;20148&quot; value=&quot;5&quot;/&gt;&lt;property id=&quot;20300&quot; value=&quot;Slide 2 - &amp;quot;Connect to Vision and Mission&amp;quot;&quot;/&gt;&lt;property id=&quot;20307&quot; value=&quot;261&quot;/&gt;&lt;/object&gt;&lt;object type=&quot;3&quot; unique_id=&quot;11069&quot;&gt;&lt;property id=&quot;20148&quot; value=&quot;5&quot;/&gt;&lt;property id=&quot;20300&quot; value=&quot;Slide 3 - &amp;quot;Set the Agenda Early&amp;quot;&quot;/&gt;&lt;property id=&quot;20307&quot; value=&quot;262&quot;/&gt;&lt;/object&gt;&lt;object type=&quot;3&quot; unique_id=&quot;11070&quot;&gt;&lt;property id=&quot;20148&quot; value=&quot;5&quot;/&gt;&lt;property id=&quot;20300&quot; value=&quot;Slide 4 - &amp;quot;Engage Board Members Wisely&amp;quot;&quot;/&gt;&lt;property id=&quot;20307&quot; value=&quot;263&quot;/&gt;&lt;/object&gt;&lt;object type=&quot;3&quot; unique_id=&quot;11071&quot;&gt;&lt;property id=&quot;20148&quot; value=&quot;5&quot;/&gt;&lt;property id=&quot;20300&quot; value=&quot;Slide 5 - &amp;quot;Sustain Committees&amp;quot;&quot;/&gt;&lt;property id=&quot;20307&quot; value=&quot;264&quot;/&gt;&lt;/object&gt;&lt;object type=&quot;3&quot; unique_id=&quot;11072&quot;&gt;&lt;property id=&quot;20148&quot; value=&quot;5&quot;/&gt;&lt;property id=&quot;20300&quot; value=&quot;Slide 6 - &amp;quot;Providing Content and the “Meetings Before the Meeting”&amp;quot;&quot;/&gt;&lt;property id=&quot;20307&quot; value=&quot;265&quot;/&gt;&lt;/object&gt;&lt;object type=&quot;3&quot; unique_id=&quot;11073&quot;&gt;&lt;property id=&quot;20148&quot; value=&quot;5&quot;/&gt;&lt;property id=&quot;20300&quot; value=&quot;Slide 7 - &amp;quot;Respect Your Board Members&amp;quot;&quot;/&gt;&lt;property id=&quot;20307&quot; value=&quot;266&quot;/&gt;&lt;/object&gt;&lt;object type=&quot;3&quot; unique_id=&quot;11074&quot;&gt;&lt;property id=&quot;20148&quot; value=&quot;5&quot;/&gt;&lt;property id=&quot;20300&quot; value=&quot;Slide 8 - &amp;quot;Board Chair Leadership &amp;quot;&quot;/&gt;&lt;property id=&quot;20307&quot; value=&quot;267&quot;/&gt;&lt;/object&gt;&lt;object type=&quot;3&quot; unique_id=&quot;11075&quot;&gt;&lt;property id=&quot;20148&quot; value=&quot;5&quot;/&gt;&lt;property id=&quot;20300&quot; value=&quot;Slide 9 - &amp;quot;Take Action&amp;quot;&quot;/&gt;&lt;property id=&quot;20307&quot; value=&quot;268&quot;/&gt;&lt;/object&gt;&lt;object type=&quot;3&quot; unique_id=&quot;11076&quot;&gt;&lt;property id=&quot;20148&quot; value=&quot;5&quot;/&gt;&lt;property id=&quot;20300&quot; value=&quot;Slide 10 - &amp;quot;Sample Agenda&amp;quot;&quot;/&gt;&lt;property id=&quot;20307&quot; value=&quot;269&quot;/&gt;&lt;/object&gt;&lt;/object&gt;&lt;object type=&quot;8&quot; unique_id=&quot;10912&quot;&gt;&lt;/object&gt;&lt;/object&gt;&lt;/database&gt;"/>
  <p:tag name="SECTOMILLISECCONVERTED" val="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D90EE70E9AFC743AF655F7362BEDA0C" ma:contentTypeVersion="2" ma:contentTypeDescription="Create a new document." ma:contentTypeScope="" ma:versionID="a405b6cb23ff7129f83685adaf6174e8">
  <xsd:schema xmlns:xsd="http://www.w3.org/2001/XMLSchema" xmlns:xs="http://www.w3.org/2001/XMLSchema" xmlns:p="http://schemas.microsoft.com/office/2006/metadata/properties" xmlns:ns2="cac9ff50-933a-406a-a6ef-48d8f874a855" targetNamespace="http://schemas.microsoft.com/office/2006/metadata/properties" ma:root="true" ma:fieldsID="b292a211c3147e79d76a0f8bf92dceae" ns2:_="">
    <xsd:import namespace="cac9ff50-933a-406a-a6ef-48d8f874a855"/>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c9ff50-933a-406a-a6ef-48d8f874a85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10A5B4D-B7D8-4493-B138-A4CCE3C843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c9ff50-933a-406a-a6ef-48d8f874a8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A57F5A-FF91-4571-AFBD-FB0DB123E0FD}">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cac9ff50-933a-406a-a6ef-48d8f874a855"/>
    <ds:schemaRef ds:uri="http://purl.org/dc/dcmitype/"/>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349E0156-3DFB-49AB-8992-1803089BF1D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7904</TotalTime>
  <Words>3031</Words>
  <Application>Microsoft Office PowerPoint</Application>
  <PresentationFormat>On-screen Show (4:3)</PresentationFormat>
  <Paragraphs>155</Paragraphs>
  <Slides>16</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Adobe Myungjo Std M</vt:lpstr>
      <vt:lpstr>Arial</vt:lpstr>
      <vt:lpstr>Calibri</vt:lpstr>
      <vt:lpstr>Palatino Linotype</vt:lpstr>
      <vt:lpstr>Times New Roman</vt:lpstr>
      <vt:lpstr>Wingdings</vt:lpstr>
      <vt:lpstr>Wingdings 2</vt:lpstr>
      <vt:lpstr>Wingdings 3</vt:lpstr>
      <vt:lpstr>Office Theme</vt:lpstr>
      <vt:lpstr>Designing and Running a Strategic Board Meeting</vt:lpstr>
      <vt:lpstr>Strategic Boards Toolkit</vt:lpstr>
      <vt:lpstr>For Your Consideration</vt:lpstr>
      <vt:lpstr>Connect to Vision and Mission</vt:lpstr>
      <vt:lpstr>Set the Agenda Early</vt:lpstr>
      <vt:lpstr>Engage Board Members Wisely</vt:lpstr>
      <vt:lpstr>Transform Committees to Task Forces</vt:lpstr>
      <vt:lpstr>Providing Content – The meeting before the meeting</vt:lpstr>
      <vt:lpstr>Respect Your Board Members</vt:lpstr>
      <vt:lpstr>Board Chair Leadership</vt:lpstr>
      <vt:lpstr>Take Action</vt:lpstr>
      <vt:lpstr>Sample Agenda</vt:lpstr>
      <vt:lpstr>Sample Agenda</vt:lpstr>
      <vt:lpstr>Exercise</vt:lpstr>
      <vt:lpstr>Discussion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Christina Herzog</cp:lastModifiedBy>
  <cp:revision>114</cp:revision>
  <dcterms:created xsi:type="dcterms:W3CDTF">2015-06-19T15:54:52Z</dcterms:created>
  <dcterms:modified xsi:type="dcterms:W3CDTF">2016-09-01T13:52:07Z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0x0101008D90EE70E9AFC743AF655F7362BEDA0C</vt:lpwstr>
  </property>
</Properties>
</file>