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45"/>
  </p:notesMasterIdLst>
  <p:sldIdLst>
    <p:sldId id="256" r:id="rId5"/>
    <p:sldId id="486" r:id="rId6"/>
    <p:sldId id="259" r:id="rId7"/>
    <p:sldId id="267" r:id="rId8"/>
    <p:sldId id="487" r:id="rId9"/>
    <p:sldId id="514" r:id="rId10"/>
    <p:sldId id="257" r:id="rId11"/>
    <p:sldId id="262" r:id="rId12"/>
    <p:sldId id="261" r:id="rId13"/>
    <p:sldId id="488" r:id="rId14"/>
    <p:sldId id="489" r:id="rId15"/>
    <p:sldId id="490" r:id="rId16"/>
    <p:sldId id="491" r:id="rId17"/>
    <p:sldId id="492" r:id="rId18"/>
    <p:sldId id="493" r:id="rId19"/>
    <p:sldId id="494" r:id="rId20"/>
    <p:sldId id="495" r:id="rId21"/>
    <p:sldId id="265" r:id="rId22"/>
    <p:sldId id="258" r:id="rId23"/>
    <p:sldId id="496" r:id="rId24"/>
    <p:sldId id="497" r:id="rId25"/>
    <p:sldId id="498" r:id="rId26"/>
    <p:sldId id="499" r:id="rId27"/>
    <p:sldId id="500" r:id="rId28"/>
    <p:sldId id="501" r:id="rId29"/>
    <p:sldId id="512" r:id="rId30"/>
    <p:sldId id="502" r:id="rId31"/>
    <p:sldId id="503" r:id="rId32"/>
    <p:sldId id="504" r:id="rId33"/>
    <p:sldId id="505" r:id="rId34"/>
    <p:sldId id="506" r:id="rId35"/>
    <p:sldId id="507" r:id="rId36"/>
    <p:sldId id="515" r:id="rId37"/>
    <p:sldId id="508" r:id="rId38"/>
    <p:sldId id="509" r:id="rId39"/>
    <p:sldId id="511" r:id="rId40"/>
    <p:sldId id="518" r:id="rId41"/>
    <p:sldId id="516" r:id="rId42"/>
    <p:sldId id="519" r:id="rId43"/>
    <p:sldId id="26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TS" userId="S::Stjohn.Tessa.E@dol.gov::d738c95b-375d-41a0-accc-e772d6882f7c" providerId="AD"/>
  <p188:author id="{D40EBD48-637C-87B2-9FBF-B1591F2BC091}" name="Hefley, Kristen - ETA" initials="KH" userId="S::Hefley.Kristen@dol.gov::e18c141f-2e3e-4510-af0f-6a6ec04a9e59" providerId="AD"/>
  <p188:author id="{CB41BB71-89C7-6D93-2818-E205087D369C}" name="Herzog, Chris" initials="HC" userId="S::cherzog@air.org::1e418e5b-a26f-4547-a5cd-e5bc012ddaec" providerId="AD"/>
  <p188:author id="{B72FFD75-4010-F7FF-28DD-91DD65C75497}" name="Kelley, Maya - ETA" initials="KE" userId="S::kelley.maya@dol.gov::83ade065-5288-4493-8835-6389baaea1a6" providerId="AD"/>
  <p188:author id="{3D261DB7-DF3A-6A4C-86EC-33B7BA3E0C65}" name="Hefley, Kristen - ETA" initials="HE" userId="S::hefley.kristen@dol.gov::e18c141f-2e3e-4510-af0f-6a6ec04a9e59" providerId="AD"/>
  <p188:author id="{44EA6BC3-57FE-F9CB-67D0-E9B38FD7CCEB}" name="Pirtle, Jennifer" initials="" userId="S::jpirtle@air.org::b3c1effa-7e06-448b-a85f-cbbf2d2e2920" providerId="AD"/>
  <p188:author id="{78C3CAC3-7C13-9FC1-4515-EAD3B82FF567}" name="St. john, Tessa E - ETA CTR" initials="SC" userId="S::stjohn.tessa.e@dol.gov::d738c95b-375d-41a0-accc-e772d6882f7c" providerId="AD"/>
  <p188:author id="{AE25FFF3-5FA8-AFA8-4EFC-80A44927EA9C}" name="Tessa St. John" initials="TJ" userId="S::Tessa_St_John@spra.com::beca7614-e7a1-4246-96fd-856749c838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05C"/>
    <a:srgbClr val="17406D"/>
    <a:srgbClr val="009DD9"/>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A6521D-0C67-43B1-9732-ADCE2A950A66}" v="1" dt="2025-05-13T18:19:05.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7" d="100"/>
          <a:sy n="147" d="100"/>
        </p:scale>
        <p:origin x="9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 john, Tessa E - ETA CTR" userId="d738c95b-375d-41a0-accc-e772d6882f7c" providerId="ADAL" clId="{8CA6521D-0C67-43B1-9732-ADCE2A950A66}"/>
    <pc:docChg chg="custSel addSld modSld">
      <pc:chgData name="St. john, Tessa E - ETA CTR" userId="d738c95b-375d-41a0-accc-e772d6882f7c" providerId="ADAL" clId="{8CA6521D-0C67-43B1-9732-ADCE2A950A66}" dt="2025-05-13T18:20:45.805" v="356" actId="20577"/>
      <pc:docMkLst>
        <pc:docMk/>
      </pc:docMkLst>
      <pc:sldChg chg="modSp mod">
        <pc:chgData name="St. john, Tessa E - ETA CTR" userId="d738c95b-375d-41a0-accc-e772d6882f7c" providerId="ADAL" clId="{8CA6521D-0C67-43B1-9732-ADCE2A950A66}" dt="2025-05-13T18:20:45.805" v="356" actId="20577"/>
        <pc:sldMkLst>
          <pc:docMk/>
          <pc:sldMk cId="3573187572" sldId="509"/>
        </pc:sldMkLst>
        <pc:spChg chg="mod">
          <ac:chgData name="St. john, Tessa E - ETA CTR" userId="d738c95b-375d-41a0-accc-e772d6882f7c" providerId="ADAL" clId="{8CA6521D-0C67-43B1-9732-ADCE2A950A66}" dt="2025-05-13T18:20:45.805" v="356" actId="20577"/>
          <ac:spMkLst>
            <pc:docMk/>
            <pc:sldMk cId="3573187572" sldId="509"/>
            <ac:spMk id="6" creationId="{547A6B6F-D6DF-20A5-81E4-8C36EAF9524A}"/>
          </ac:spMkLst>
        </pc:spChg>
      </pc:sldChg>
      <pc:sldChg chg="delSp modSp new mod">
        <pc:chgData name="St. john, Tessa E - ETA CTR" userId="d738c95b-375d-41a0-accc-e772d6882f7c" providerId="ADAL" clId="{8CA6521D-0C67-43B1-9732-ADCE2A950A66}" dt="2025-05-13T18:19:32.029" v="344" actId="20577"/>
        <pc:sldMkLst>
          <pc:docMk/>
          <pc:sldMk cId="3491847798" sldId="519"/>
        </pc:sldMkLst>
        <pc:spChg chg="mod">
          <ac:chgData name="St. john, Tessa E - ETA CTR" userId="d738c95b-375d-41a0-accc-e772d6882f7c" providerId="ADAL" clId="{8CA6521D-0C67-43B1-9732-ADCE2A950A66}" dt="2025-05-13T18:19:32.029" v="344" actId="20577"/>
          <ac:spMkLst>
            <pc:docMk/>
            <pc:sldMk cId="3491847798" sldId="519"/>
            <ac:spMk id="2" creationId="{4CDDFED1-90C4-C2AA-6890-E14A91DADFC1}"/>
          </ac:spMkLst>
        </pc:spChg>
        <pc:spChg chg="mod">
          <ac:chgData name="St. john, Tessa E - ETA CTR" userId="d738c95b-375d-41a0-accc-e772d6882f7c" providerId="ADAL" clId="{8CA6521D-0C67-43B1-9732-ADCE2A950A66}" dt="2025-05-13T18:18:57.609" v="340" actId="20577"/>
          <ac:spMkLst>
            <pc:docMk/>
            <pc:sldMk cId="3491847798" sldId="519"/>
            <ac:spMk id="3" creationId="{D98514C3-63C0-5824-AD88-913D88E7E0FE}"/>
          </ac:spMkLst>
        </pc:spChg>
        <pc:spChg chg="del">
          <ac:chgData name="St. john, Tessa E - ETA CTR" userId="d738c95b-375d-41a0-accc-e772d6882f7c" providerId="ADAL" clId="{8CA6521D-0C67-43B1-9732-ADCE2A950A66}" dt="2025-05-13T18:13:12.482" v="21" actId="478"/>
          <ac:spMkLst>
            <pc:docMk/>
            <pc:sldMk cId="3491847798" sldId="519"/>
            <ac:spMk id="4" creationId="{B3A89A20-61C4-20A1-3527-E818B3BEC4A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6909859" y="9276153"/>
            <a:ext cx="68047" cy="205911"/>
          </a:xfrm>
        </p:spPr>
        <p:txBody>
          <a:bodyPr/>
          <a:lstStyle/>
          <a:p>
            <a:fld id="{B54DC83E-89B8-4806-9A94-7D2BAA520DC6}" type="slidenum">
              <a:rPr lang="en-US" smtClean="0"/>
              <a:pPr/>
              <a:t>2</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a:xfrm>
            <a:off x="685800" y="1143000"/>
            <a:ext cx="5486400" cy="3086100"/>
          </a:xfrm>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66773" defTabSz="942025">
              <a:lnSpc>
                <a:spcPct val="90000"/>
              </a:lnSpc>
              <a:defRPr/>
            </a:pPr>
            <a:endParaRPr lang="en-US"/>
          </a:p>
          <a:p>
            <a:pPr marL="466773" defTabSz="942025">
              <a:lnSpc>
                <a:spcPct val="90000"/>
              </a:lnSpc>
              <a:defRPr/>
            </a:pPr>
            <a:endParaRPr lang="en-US" b="1" spc="-10">
              <a:solidFill>
                <a:srgbClr val="006FA0"/>
              </a:solidFill>
              <a:latin typeface="Calibri" panose="020F0502020204030204" pitchFamily="34" charset="0"/>
              <a:ea typeface="Calibri" panose="020F0502020204030204" pitchFamily="34" charset="0"/>
              <a:cs typeface="ITC Franklin Gothic Std MedCd"/>
            </a:endParaRPr>
          </a:p>
          <a:p>
            <a:pPr marL="466773">
              <a:lnSpc>
                <a:spcPct val="90000"/>
              </a:lnSpc>
              <a:spcAft>
                <a:spcPts val="2450"/>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59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1136253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34</a:t>
            </a:fld>
            <a:endParaRPr lang="en-US"/>
          </a:p>
        </p:txBody>
      </p:sp>
    </p:spTree>
    <p:extLst>
      <p:ext uri="{BB962C8B-B14F-4D97-AF65-F5344CB8AC3E}">
        <p14:creationId xmlns:p14="http://schemas.microsoft.com/office/powerpoint/2010/main" val="996969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36</a:t>
            </a:fld>
            <a:endParaRPr lang="en-US"/>
          </a:p>
        </p:txBody>
      </p:sp>
    </p:spTree>
    <p:extLst>
      <p:ext uri="{BB962C8B-B14F-4D97-AF65-F5344CB8AC3E}">
        <p14:creationId xmlns:p14="http://schemas.microsoft.com/office/powerpoint/2010/main" val="4070395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800">
                <a:effectLst/>
                <a:latin typeface="Segoe UI" panose="020B0502040204020203" pitchFamily="34" charset="0"/>
              </a:rPr>
            </a:br>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38</a:t>
            </a:fld>
            <a:endParaRPr lang="en-US"/>
          </a:p>
        </p:txBody>
      </p:sp>
    </p:spTree>
    <p:extLst>
      <p:ext uri="{BB962C8B-B14F-4D97-AF65-F5344CB8AC3E}">
        <p14:creationId xmlns:p14="http://schemas.microsoft.com/office/powerpoint/2010/main" val="38095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40</a:t>
            </a:fld>
            <a:endParaRPr lang="en-US"/>
          </a:p>
        </p:txBody>
      </p:sp>
    </p:spTree>
    <p:extLst>
      <p:ext uri="{BB962C8B-B14F-4D97-AF65-F5344CB8AC3E}">
        <p14:creationId xmlns:p14="http://schemas.microsoft.com/office/powerpoint/2010/main" val="3232433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34401" y="960090"/>
            <a:ext cx="2451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5/13/2025</a:t>
            </a:fld>
            <a:endParaRPr lang="en-US"/>
          </a:p>
        </p:txBody>
      </p:sp>
      <p:sp>
        <p:nvSpPr>
          <p:cNvPr id="6" name="Footer Placeholder 5"/>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5/13/2025</a:t>
            </a:fld>
            <a:endParaRPr lang="en-US"/>
          </a:p>
        </p:txBody>
      </p:sp>
      <p:sp>
        <p:nvSpPr>
          <p:cNvPr id="8" name="Footer Placeholder 7"/>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5/13/2025</a:t>
            </a:fld>
            <a:endParaRPr lang="en-US"/>
          </a:p>
        </p:txBody>
      </p:sp>
      <p:sp>
        <p:nvSpPr>
          <p:cNvPr id="4" name="Footer Placeholder 3"/>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5/13/2025</a:t>
            </a:fld>
            <a:endParaRPr lang="en-US"/>
          </a:p>
        </p:txBody>
      </p:sp>
      <p:sp>
        <p:nvSpPr>
          <p:cNvPr id="3" name="Footer Placeholder 2"/>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5/13/2025</a:t>
            </a:fld>
            <a:endParaRPr lang="en-US"/>
          </a:p>
        </p:txBody>
      </p:sp>
      <p:sp>
        <p:nvSpPr>
          <p:cNvPr id="6" name="Footer Placeholder 5"/>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5/13/2025</a:t>
            </a:fld>
            <a:endParaRPr lang="en-US"/>
          </a:p>
        </p:txBody>
      </p:sp>
      <p:sp>
        <p:nvSpPr>
          <p:cNvPr id="5" name="Footer Placeholder 4"/>
          <p:cNvSpPr>
            <a:spLocks noGrp="1"/>
          </p:cNvSpPr>
          <p:nvPr>
            <p:ph type="ftr" sz="quarter" idx="11"/>
          </p:nvPr>
        </p:nvSpPr>
        <p:spPr>
          <a:xfrm>
            <a:off x="774924" y="6199461"/>
            <a:ext cx="6494113" cy="365125"/>
          </a:xfrm>
          <a:prstGeom prst="rect">
            <a:avLst/>
          </a:prstGeom>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5/13/2025</a:t>
            </a:fld>
            <a:endParaRPr lang="en-US"/>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697" r:id="rId25"/>
    <p:sldLayoutId id="2147483715" r:id="rId26"/>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hyperlink" Target="https://grantsapplicationandmanagement.workforcegps.org/resources/2022/11/16/16/59/SMAR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grantsapplicationandmanagement.workforcegps.org/resources/2022/11/16/16/59/SMART" TargetMode="External"/><Relationship Id="rId7" Type="http://schemas.openxmlformats.org/officeDocument/2006/relationships/hyperlink" Target="https://d2leuf3vilid4d.cloudfront.net/-/media/Communities/neg/files/General-TA-Docs/NE_Policy-Checklist_v2.ashx?rev=f169f6ad00ca40d1b5c24bbf8555a6e3&amp;hash=68EE7DF69DEFE538430C3A80C98DBA9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d2leuf3vilid4d.cloudfront.net/-/media/82532EBAD87B4BD3A550AE5EDC1CCEFF.ashx?rev=975A2DBEE983F32216030D65EA83FAE9" TargetMode="External"/><Relationship Id="rId5" Type="http://schemas.openxmlformats.org/officeDocument/2006/relationships/hyperlink" Target="https://www.dol.gov/sites/dolgov/files/ETA/grants/pdfs/ETA_Grantee_Handbook.pdf" TargetMode="External"/><Relationship Id="rId4" Type="http://schemas.openxmlformats.org/officeDocument/2006/relationships/hyperlink" Target="https://d2leuf3vilid4d.cloudfront.net/-/media/Communities/neg/files/ETA---Policy-Documents/March2025_CMG-508c-FINAL.ashx?rev=32b0b2e25f95460eac700ebcc83700c1&amp;hash=EF21CD2FF7CEEE7E91E1B694D6B88664"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grantsapplicationandmanagement.workforcegps.org/resources/2022/11/16/16/59/SMAR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NursingExpansion@dol.gov"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a:xfrm>
            <a:off x="769498" y="1152578"/>
            <a:ext cx="10653003" cy="1504844"/>
          </a:xfrm>
        </p:spPr>
        <p:txBody>
          <a:bodyPr/>
          <a:lstStyle/>
          <a:p>
            <a:r>
              <a:rPr lang="en-US" dirty="0"/>
              <a:t>Monitoring reviews</a:t>
            </a:r>
          </a:p>
        </p:txBody>
      </p:sp>
      <p:pic>
        <p:nvPicPr>
          <p:cNvPr id="4" name="Picture 3">
            <a:extLst>
              <a:ext uri="{FF2B5EF4-FFF2-40B4-BE49-F238E27FC236}">
                <a16:creationId xmlns:a16="http://schemas.microsoft.com/office/drawing/2014/main" id="{B3C78945-C7AF-8BBD-B00C-29B7C7D74DF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7007" y="828622"/>
            <a:ext cx="3000375" cy="1828800"/>
          </a:xfrm>
          <a:prstGeom prst="rect">
            <a:avLst/>
          </a:prstGeom>
        </p:spPr>
      </p:pic>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p:txBody>
          <a:bodyPr anchor="b" anchorCtr="0">
            <a:normAutofit/>
          </a:bodyPr>
          <a:lstStyle/>
          <a:p>
            <a:r>
              <a:rPr lang="en-US"/>
              <a:t>Inclusive Meeting Guidelines</a:t>
            </a:r>
            <a:br>
              <a:rPr lang="en-US"/>
            </a:br>
            <a:r>
              <a:rPr lang="en-US" sz="1800"/>
              <a:t>Hosting &amp; Participating in Meetings</a:t>
            </a:r>
          </a:p>
        </p:txBody>
      </p:sp>
      <p:grpSp>
        <p:nvGrpSpPr>
          <p:cNvPr id="4" name="Group 3" descr="Inclusive meeting guidelines: engage everyone, be heard and seen, acknowledge speaker, maximize microphones, minimize noise, maximize visual displays">
            <a:extLst>
              <a:ext uri="{FF2B5EF4-FFF2-40B4-BE49-F238E27FC236}">
                <a16:creationId xmlns:a16="http://schemas.microsoft.com/office/drawing/2014/main" id="{31C2796F-51C5-E356-13B2-A46D574827C0}"/>
              </a:ext>
            </a:extLst>
          </p:cNvPr>
          <p:cNvGrpSpPr/>
          <p:nvPr/>
        </p:nvGrpSpPr>
        <p:grpSpPr>
          <a:xfrm>
            <a:off x="2377218" y="2283664"/>
            <a:ext cx="7261075" cy="3066605"/>
            <a:chOff x="871689" y="1999928"/>
            <a:chExt cx="7261075" cy="3066605"/>
          </a:xfrm>
        </p:grpSpPr>
        <p:sp>
          <p:nvSpPr>
            <p:cNvPr id="3" name="Rectangle 2">
              <a:extLst>
                <a:ext uri="{FF2B5EF4-FFF2-40B4-BE49-F238E27FC236}">
                  <a16:creationId xmlns:a16="http://schemas.microsoft.com/office/drawing/2014/main" id="{6FB30D5C-3628-AA4F-AD5D-E2C7FFCA5715}"/>
                </a:ext>
              </a:extLst>
            </p:cNvPr>
            <p:cNvSpPr/>
            <p:nvPr/>
          </p:nvSpPr>
          <p:spPr>
            <a:xfrm>
              <a:off x="1112230" y="3221251"/>
              <a:ext cx="1396216"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923682" y="3237740"/>
              <a:ext cx="1296637"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BE HEARD &amp; SEEN</a:t>
              </a:r>
              <a:endPar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209027" y="3237740"/>
              <a:ext cx="182146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871689" y="4858784"/>
              <a:ext cx="1877309"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3965105" y="4875273"/>
              <a:ext cx="121379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106760" y="4875273"/>
              <a:ext cx="202600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5772" y="199992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55772" y="3691885"/>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008014" y="3688568"/>
              <a:ext cx="1127972" cy="1127972"/>
            </a:xfrm>
            <a:prstGeom prst="rect">
              <a:avLst/>
            </a:prstGeom>
          </p:spPr>
        </p:pic>
      </p:grpSp>
      <p:sp>
        <p:nvSpPr>
          <p:cNvPr id="2" name="TextBox 1">
            <a:extLst>
              <a:ext uri="{FF2B5EF4-FFF2-40B4-BE49-F238E27FC236}">
                <a16:creationId xmlns:a16="http://schemas.microsoft.com/office/drawing/2014/main" id="{F3E6BCCC-49B0-5CF1-AA69-1F60F38D29C2}"/>
              </a:ext>
            </a:extLst>
          </p:cNvPr>
          <p:cNvSpPr txBox="1"/>
          <p:nvPr/>
        </p:nvSpPr>
        <p:spPr>
          <a:xfrm>
            <a:off x="1856509" y="5863129"/>
            <a:ext cx="8478982" cy="584775"/>
          </a:xfrm>
          <a:prstGeom prst="rect">
            <a:avLst/>
          </a:prstGeom>
          <a:noFill/>
        </p:spPr>
        <p:txBody>
          <a:bodyPr wrap="square" rtlCol="0">
            <a:spAutoFit/>
          </a:bodyPr>
          <a:lstStyle/>
          <a:p>
            <a:r>
              <a:rPr lang="en-US" sz="1600" i="1"/>
              <a:t>These guidelines are intended to improve the meeting experience for virtual participants, as well as people with hearing loss, visual impairment, &amp; those for whom English is an additional language. </a:t>
            </a:r>
          </a:p>
        </p:txBody>
      </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2</a:t>
            </a:fld>
            <a:endParaRPr lang="en-US"/>
          </a:p>
        </p:txBody>
      </p:sp>
    </p:spTree>
    <p:extLst>
      <p:ext uri="{BB962C8B-B14F-4D97-AF65-F5344CB8AC3E}">
        <p14:creationId xmlns:p14="http://schemas.microsoft.com/office/powerpoint/2010/main" val="26829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a:t>Facilitator</a:t>
            </a:r>
            <a:endParaRPr lang="en-US" dirty="0"/>
          </a:p>
        </p:txBody>
      </p:sp>
      <p:pic>
        <p:nvPicPr>
          <p:cNvPr id="6" name="Picture Placeholder 5" descr="A person with blonde hair&#10;&#10;AI-generated content may be incorrect.">
            <a:extLst>
              <a:ext uri="{FF2B5EF4-FFF2-40B4-BE49-F238E27FC236}">
                <a16:creationId xmlns:a16="http://schemas.microsoft.com/office/drawing/2014/main" id="{4F05E9A8-A6F9-F8AD-434E-3EF2CA1AAAA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06" t="266" r="906" b="9708"/>
          <a:stretch/>
        </p:blipFill>
        <p:spPr>
          <a:xfrm>
            <a:off x="2803525" y="2779713"/>
            <a:ext cx="1868488" cy="1870075"/>
          </a:xfrm>
        </p:spPr>
      </p:pic>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dirty="0"/>
              <a:t>Dallas Oberlee</a:t>
            </a:r>
            <a:endParaRPr lang="en-US" dirty="0">
              <a:solidFill>
                <a:srgbClr val="17406D"/>
              </a:solidFill>
            </a:endParaRPr>
          </a:p>
          <a:p>
            <a:pPr lvl="1"/>
            <a:r>
              <a:rPr lang="en-US" dirty="0"/>
              <a:t>Senior Associate, Coach</a:t>
            </a:r>
          </a:p>
          <a:p>
            <a:pPr lvl="2"/>
            <a:r>
              <a:rPr lang="en-US" dirty="0"/>
              <a:t>Social Policy Research Associates</a:t>
            </a:r>
          </a:p>
          <a:p>
            <a:pPr lvl="3"/>
            <a:r>
              <a:rPr lang="en-US" dirty="0"/>
              <a:t>Dallas_Oberlee@spra.com</a:t>
            </a:r>
          </a:p>
        </p:txBody>
      </p:sp>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2767894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a:t>presenters</a:t>
            </a:r>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2914602" y="2200809"/>
            <a:ext cx="5238868" cy="1290122"/>
          </a:xfrm>
        </p:spPr>
        <p:txBody>
          <a:bodyPr>
            <a:normAutofit/>
          </a:bodyPr>
          <a:lstStyle/>
          <a:p>
            <a:pPr lvl="0"/>
            <a:r>
              <a:rPr lang="en-US" dirty="0">
                <a:solidFill>
                  <a:srgbClr val="17406D"/>
                </a:solidFill>
              </a:rPr>
              <a:t>Almendra Garcia</a:t>
            </a:r>
          </a:p>
          <a:p>
            <a:pPr lvl="1"/>
            <a:r>
              <a:rPr lang="en-US" dirty="0"/>
              <a:t>Federal Project Officer</a:t>
            </a:r>
          </a:p>
          <a:p>
            <a:pPr lvl="2"/>
            <a:r>
              <a:rPr lang="en-US" dirty="0"/>
              <a:t>U.S. DOL, Employment &amp; Training Administration</a:t>
            </a:r>
          </a:p>
          <a:p>
            <a:pPr lvl="3"/>
            <a:r>
              <a:rPr lang="en-US" dirty="0"/>
              <a:t>garcia.almendra@dol.gov</a:t>
            </a:r>
          </a:p>
        </p:txBody>
      </p:sp>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2914602" y="4040272"/>
            <a:ext cx="5238868" cy="1290122"/>
          </a:xfrm>
        </p:spPr>
        <p:txBody>
          <a:bodyPr>
            <a:normAutofit/>
          </a:bodyPr>
          <a:lstStyle/>
          <a:p>
            <a:pPr lvl="0"/>
            <a:r>
              <a:rPr lang="en-US" dirty="0">
                <a:solidFill>
                  <a:srgbClr val="17406D"/>
                </a:solidFill>
              </a:rPr>
              <a:t>Elina Mnatsakanova</a:t>
            </a:r>
          </a:p>
          <a:p>
            <a:pPr lvl="1"/>
            <a:r>
              <a:rPr lang="en-US" dirty="0"/>
              <a:t>Federal Project Officer</a:t>
            </a:r>
          </a:p>
          <a:p>
            <a:pPr lvl="2"/>
            <a:r>
              <a:rPr lang="en-US" dirty="0"/>
              <a:t>U.S. DOL, Employment &amp; Training Administration</a:t>
            </a:r>
          </a:p>
          <a:p>
            <a:pPr lvl="3"/>
            <a:r>
              <a:rPr lang="en-US" dirty="0"/>
              <a:t>mnatsakanova.elina@dol.gov</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4</a:t>
            </a:fld>
            <a:endParaRPr lang="en-US"/>
          </a:p>
        </p:txBody>
      </p:sp>
    </p:spTree>
    <p:extLst>
      <p:ext uri="{BB962C8B-B14F-4D97-AF65-F5344CB8AC3E}">
        <p14:creationId xmlns:p14="http://schemas.microsoft.com/office/powerpoint/2010/main" val="100314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71D4-83A8-D69F-08E0-6E332ED0A1AA}"/>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A26BE8FD-676E-CB8A-8D71-1B28291D746C}"/>
              </a:ext>
            </a:extLst>
          </p:cNvPr>
          <p:cNvSpPr>
            <a:spLocks noGrp="1"/>
          </p:cNvSpPr>
          <p:nvPr>
            <p:ph idx="1"/>
          </p:nvPr>
        </p:nvSpPr>
        <p:spPr/>
        <p:txBody>
          <a:bodyPr/>
          <a:lstStyle/>
          <a:p>
            <a:r>
              <a:rPr lang="en-US" sz="2800" i="0"/>
              <a:t>Overview of Monitoring Reviews</a:t>
            </a:r>
          </a:p>
          <a:p>
            <a:r>
              <a:rPr lang="en-US"/>
              <a:t>Core Monitoring Guide</a:t>
            </a:r>
          </a:p>
          <a:p>
            <a:r>
              <a:rPr lang="en-US"/>
              <a:t>Grant Management Resources</a:t>
            </a:r>
          </a:p>
          <a:p>
            <a:endParaRPr lang="en-US"/>
          </a:p>
        </p:txBody>
      </p:sp>
      <p:sp>
        <p:nvSpPr>
          <p:cNvPr id="5" name="Slide Number Placeholder 4">
            <a:extLst>
              <a:ext uri="{FF2B5EF4-FFF2-40B4-BE49-F238E27FC236}">
                <a16:creationId xmlns:a16="http://schemas.microsoft.com/office/drawing/2014/main" id="{FC7B1D5B-89C0-1B6A-D12F-FDB9F4372D3E}"/>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4123383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B0D9-DC78-A4B6-F5A7-0261634551F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46EF6B-0C6B-04E1-8DB9-C6383CA9F0E0}"/>
              </a:ext>
            </a:extLst>
          </p:cNvPr>
          <p:cNvSpPr>
            <a:spLocks noGrp="1"/>
          </p:cNvSpPr>
          <p:nvPr>
            <p:ph type="title"/>
          </p:nvPr>
        </p:nvSpPr>
        <p:spPr>
          <a:xfrm>
            <a:off x="769499" y="3429000"/>
            <a:ext cx="10653001" cy="1504844"/>
          </a:xfrm>
        </p:spPr>
        <p:txBody>
          <a:bodyPr/>
          <a:lstStyle/>
          <a:p>
            <a:r>
              <a:rPr lang="en-US"/>
              <a:t>Overview of Monitoring Reviews</a:t>
            </a:r>
          </a:p>
        </p:txBody>
      </p:sp>
      <p:sp>
        <p:nvSpPr>
          <p:cNvPr id="7" name="Slide Number Placeholder 6">
            <a:extLst>
              <a:ext uri="{FF2B5EF4-FFF2-40B4-BE49-F238E27FC236}">
                <a16:creationId xmlns:a16="http://schemas.microsoft.com/office/drawing/2014/main" id="{95C1CD15-F574-7B96-5F41-67BD4AD0D548}"/>
              </a:ext>
            </a:extLst>
          </p:cNvPr>
          <p:cNvSpPr>
            <a:spLocks noGrp="1"/>
          </p:cNvSpPr>
          <p:nvPr>
            <p:ph type="sldNum" sz="quarter" idx="12"/>
          </p:nvPr>
        </p:nvSpPr>
        <p:spPr/>
        <p:txBody>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1156141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a:t>Overview of Monitoring reviews – Topics </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lstStyle/>
          <a:p>
            <a:r>
              <a:rPr lang="en-US">
                <a:solidFill>
                  <a:srgbClr val="17406D"/>
                </a:solidFill>
              </a:rPr>
              <a:t>Monitoring Overview</a:t>
            </a:r>
          </a:p>
          <a:p>
            <a:r>
              <a:rPr lang="en-US"/>
              <a:t>Methods of Monitoring</a:t>
            </a:r>
          </a:p>
          <a:p>
            <a:r>
              <a:rPr lang="en-US">
                <a:solidFill>
                  <a:srgbClr val="17406D"/>
                </a:solidFill>
              </a:rPr>
              <a:t>Post-Monitoring Process</a:t>
            </a:r>
          </a:p>
          <a:p>
            <a:r>
              <a:rPr lang="en-US"/>
              <a:t>Tips for Managing Your Grant Early</a:t>
            </a:r>
            <a:endParaRPr lang="en-US">
              <a:solidFill>
                <a:srgbClr val="17406D"/>
              </a:solidFill>
            </a:endParaRP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7</a:t>
            </a:fld>
            <a:endParaRPr lang="en-US"/>
          </a:p>
        </p:txBody>
      </p:sp>
    </p:spTree>
    <p:extLst>
      <p:ext uri="{BB962C8B-B14F-4D97-AF65-F5344CB8AC3E}">
        <p14:creationId xmlns:p14="http://schemas.microsoft.com/office/powerpoint/2010/main" val="3637121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a:t>Monitoring overview</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fontScale="92500" lnSpcReduction="20000"/>
          </a:bodyPr>
          <a:lstStyle/>
          <a:p>
            <a:r>
              <a:rPr lang="en-US"/>
              <a:t>Purpose of Monitoring</a:t>
            </a:r>
          </a:p>
          <a:p>
            <a:pPr lvl="1"/>
            <a:r>
              <a:rPr lang="en-US"/>
              <a:t>Measure progress</a:t>
            </a:r>
          </a:p>
          <a:p>
            <a:pPr lvl="1"/>
            <a:r>
              <a:rPr lang="en-US"/>
              <a:t>Identify areas of compliance &amp; non-compliance</a:t>
            </a:r>
          </a:p>
          <a:p>
            <a:pPr lvl="1"/>
            <a:r>
              <a:rPr lang="en-US"/>
              <a:t>Provide targeted technical assistance</a:t>
            </a:r>
          </a:p>
          <a:p>
            <a:pPr lvl="1"/>
            <a:r>
              <a:rPr lang="en-US"/>
              <a:t>Ensure Federal funds are used responsibly</a:t>
            </a:r>
          </a:p>
          <a:p>
            <a:r>
              <a:rPr lang="en-US"/>
              <a:t>Monitoring Process</a:t>
            </a:r>
          </a:p>
          <a:p>
            <a:pPr lvl="1"/>
            <a:r>
              <a:rPr lang="en-US"/>
              <a:t>Conducted by FPO &amp;/or fiscal staff (Division of Financial Management &amp; Administrative Services)</a:t>
            </a:r>
          </a:p>
          <a:p>
            <a:pPr lvl="1"/>
            <a:r>
              <a:rPr lang="en-US"/>
              <a:t>On-site or remotely via Enhanced Desk Monitoring Reviews (EDMR)</a:t>
            </a:r>
          </a:p>
          <a:p>
            <a:pPr lvl="1"/>
            <a:r>
              <a:rPr lang="en-US"/>
              <a:t>Mid-point of grants period of performance, lasts 3-5 days (sometimes longer)</a:t>
            </a:r>
          </a:p>
          <a:p>
            <a:pPr marL="0" indent="0">
              <a:buNone/>
            </a:pPr>
            <a:endParaRPr lang="en-US">
              <a:solidFill>
                <a:srgbClr val="17406D"/>
              </a:solidFill>
            </a:endParaRP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24152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Monitoring overview cont.</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lstStyle/>
          <a:p>
            <a:r>
              <a:rPr lang="en-US"/>
              <a:t>Scheduling Monitoring</a:t>
            </a:r>
          </a:p>
          <a:p>
            <a:pPr lvl="1"/>
            <a:r>
              <a:rPr lang="en-US"/>
              <a:t>Work with the FPO to schedule the monitoring dates. Ensure grant staff are available during the week of the monitoring. </a:t>
            </a:r>
          </a:p>
          <a:p>
            <a:pPr lvl="1"/>
            <a:r>
              <a:rPr lang="en-US"/>
              <a:t>1-2 months before monitoring grantee receives:</a:t>
            </a:r>
          </a:p>
          <a:p>
            <a:pPr lvl="2"/>
            <a:r>
              <a:rPr lang="en-US"/>
              <a:t>a formal review notification/scheduling letter, copy of the Core Monitoring Guide, Document Request List</a:t>
            </a:r>
          </a:p>
          <a:p>
            <a:pPr lvl="2"/>
            <a:r>
              <a:rPr lang="en-US"/>
              <a:t>Additional documents may be provided with the scheduling letter</a:t>
            </a:r>
          </a:p>
          <a:p>
            <a:endParaRPr lang="en-US"/>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9</a:t>
            </a:fld>
            <a:endParaRPr lang="en-US"/>
          </a:p>
        </p:txBody>
      </p:sp>
    </p:spTree>
    <p:extLst>
      <p:ext uri="{BB962C8B-B14F-4D97-AF65-F5344CB8AC3E}">
        <p14:creationId xmlns:p14="http://schemas.microsoft.com/office/powerpoint/2010/main" val="149297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9BC4D-9112-37C4-7396-35A3CCB3AA77}"/>
              </a:ext>
            </a:extLst>
          </p:cNvPr>
          <p:cNvSpPr>
            <a:spLocks noGrp="1"/>
          </p:cNvSpPr>
          <p:nvPr>
            <p:ph type="title"/>
          </p:nvPr>
        </p:nvSpPr>
        <p:spPr/>
        <p:txBody>
          <a:bodyPr/>
          <a:lstStyle/>
          <a:p>
            <a:r>
              <a:rPr lang="en-US"/>
              <a:t>Monitoring Overview: tips to prepare</a:t>
            </a:r>
          </a:p>
        </p:txBody>
      </p:sp>
      <p:sp>
        <p:nvSpPr>
          <p:cNvPr id="3" name="Content Placeholder 2">
            <a:extLst>
              <a:ext uri="{FF2B5EF4-FFF2-40B4-BE49-F238E27FC236}">
                <a16:creationId xmlns:a16="http://schemas.microsoft.com/office/drawing/2014/main" id="{5B4AFDED-5CCA-C69A-EBF6-A9C15308AA67}"/>
              </a:ext>
            </a:extLst>
          </p:cNvPr>
          <p:cNvSpPr>
            <a:spLocks noGrp="1"/>
          </p:cNvSpPr>
          <p:nvPr>
            <p:ph idx="1"/>
          </p:nvPr>
        </p:nvSpPr>
        <p:spPr/>
        <p:txBody>
          <a:bodyPr>
            <a:normAutofit/>
          </a:bodyPr>
          <a:lstStyle/>
          <a:p>
            <a:r>
              <a:rPr lang="en-US"/>
              <a:t>Tips for preparing for the Monitoring </a:t>
            </a:r>
          </a:p>
          <a:p>
            <a:pPr lvl="1"/>
            <a:r>
              <a:rPr lang="en-US"/>
              <a:t>Preparation starts at the beginning of the period of performance. Please ensure compliance with the Uniform Administrative Requirements at 2 CFR 200, FOA, other applicable regulations/TEGLs referenced in the Grant Terms &amp; Conditions, establish necessary internal controls, &amp; implement the grant according to the SOW &amp; approved Budget for the achievement of planned performance goals.</a:t>
            </a:r>
          </a:p>
          <a:p>
            <a:pPr lvl="1"/>
            <a:r>
              <a:rPr lang="en-US"/>
              <a:t>Send all requested documents to the FPO prior to the start of the monitoring. (No PII please)</a:t>
            </a:r>
          </a:p>
          <a:p>
            <a:endParaRPr lang="en-US"/>
          </a:p>
        </p:txBody>
      </p:sp>
      <p:sp>
        <p:nvSpPr>
          <p:cNvPr id="5" name="Slide Number Placeholder 4">
            <a:extLst>
              <a:ext uri="{FF2B5EF4-FFF2-40B4-BE49-F238E27FC236}">
                <a16:creationId xmlns:a16="http://schemas.microsoft.com/office/drawing/2014/main" id="{14DEAF80-317E-52CC-38DA-57F9122CCB4F}"/>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3707776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3E87-3451-43FA-1B9F-A72CFA8368CF}"/>
              </a:ext>
            </a:extLst>
          </p:cNvPr>
          <p:cNvSpPr>
            <a:spLocks noGrp="1"/>
          </p:cNvSpPr>
          <p:nvPr>
            <p:ph type="title"/>
          </p:nvPr>
        </p:nvSpPr>
        <p:spPr/>
        <p:txBody>
          <a:bodyPr/>
          <a:lstStyle/>
          <a:p>
            <a:r>
              <a:rPr lang="en-US"/>
              <a:t>Monitoring overview: tips cont.</a:t>
            </a:r>
          </a:p>
        </p:txBody>
      </p:sp>
      <p:sp>
        <p:nvSpPr>
          <p:cNvPr id="3" name="Content Placeholder 2">
            <a:extLst>
              <a:ext uri="{FF2B5EF4-FFF2-40B4-BE49-F238E27FC236}">
                <a16:creationId xmlns:a16="http://schemas.microsoft.com/office/drawing/2014/main" id="{5E784078-9140-EF7A-201B-F5C8F5AB7385}"/>
              </a:ext>
            </a:extLst>
          </p:cNvPr>
          <p:cNvSpPr>
            <a:spLocks noGrp="1"/>
          </p:cNvSpPr>
          <p:nvPr>
            <p:ph idx="1"/>
          </p:nvPr>
        </p:nvSpPr>
        <p:spPr/>
        <p:txBody>
          <a:bodyPr>
            <a:normAutofit fontScale="92500" lnSpcReduction="10000"/>
          </a:bodyPr>
          <a:lstStyle/>
          <a:p>
            <a:pPr marL="305435" indent="-305435"/>
            <a:r>
              <a:rPr lang="en-US" dirty="0"/>
              <a:t>Tips for preparing for the Monitoring </a:t>
            </a:r>
          </a:p>
          <a:p>
            <a:pPr marL="629920" lvl="1" indent="-305435"/>
            <a:r>
              <a:rPr lang="en-US" dirty="0"/>
              <a:t>Ensure that grant documents are organized &amp; easily accessible to grant staff for easy referencing during the review. (Ex. program &amp; financial management policies, procedures, manuals, tools/forms, participant manuals/materials/folders, performance/financial management tools, MOUs, contracts, subrecipient agreements etc.).</a:t>
            </a:r>
          </a:p>
          <a:p>
            <a:pPr marL="629920" lvl="1" indent="-305435"/>
            <a:r>
              <a:rPr lang="en-US" dirty="0"/>
              <a:t>Prior to the start of the monitoring, identify challenge areas that you would like the FPO to provide technical assistance on during the monitoring. </a:t>
            </a:r>
          </a:p>
          <a:p>
            <a:pPr marL="629920" lvl="1" indent="-305435"/>
            <a:r>
              <a:rPr lang="en-US" dirty="0"/>
              <a:t>Prior to the start of the monitoring, assess if there is an evidence-based promising practice that could be replicated or adapted by other grantees that you would like to bring to the attention of the FPO during the monitoring.</a:t>
            </a:r>
          </a:p>
          <a:p>
            <a:pPr marL="305435" indent="-305435"/>
            <a:endParaRPr lang="en-US"/>
          </a:p>
        </p:txBody>
      </p:sp>
      <p:sp>
        <p:nvSpPr>
          <p:cNvPr id="5" name="Slide Number Placeholder 4">
            <a:extLst>
              <a:ext uri="{FF2B5EF4-FFF2-40B4-BE49-F238E27FC236}">
                <a16:creationId xmlns:a16="http://schemas.microsoft.com/office/drawing/2014/main" id="{7EDBBFEE-1EDB-216F-BF49-D5F924AC2B1C}"/>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1471128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5F7FF-AC58-F732-23BE-50563547511C}"/>
              </a:ext>
            </a:extLst>
          </p:cNvPr>
          <p:cNvSpPr>
            <a:spLocks noGrp="1"/>
          </p:cNvSpPr>
          <p:nvPr>
            <p:ph type="title"/>
          </p:nvPr>
        </p:nvSpPr>
        <p:spPr/>
        <p:txBody>
          <a:bodyPr/>
          <a:lstStyle/>
          <a:p>
            <a:r>
              <a:rPr lang="en-US"/>
              <a:t>Monitoring overview: role of grantee</a:t>
            </a:r>
          </a:p>
        </p:txBody>
      </p:sp>
      <p:sp>
        <p:nvSpPr>
          <p:cNvPr id="3" name="Content Placeholder 2">
            <a:extLst>
              <a:ext uri="{FF2B5EF4-FFF2-40B4-BE49-F238E27FC236}">
                <a16:creationId xmlns:a16="http://schemas.microsoft.com/office/drawing/2014/main" id="{E8EB5958-326A-8913-4E1C-FF5D98C62FDA}"/>
              </a:ext>
            </a:extLst>
          </p:cNvPr>
          <p:cNvSpPr>
            <a:spLocks noGrp="1"/>
          </p:cNvSpPr>
          <p:nvPr>
            <p:ph idx="1"/>
          </p:nvPr>
        </p:nvSpPr>
        <p:spPr>
          <a:xfrm>
            <a:off x="774923" y="1946302"/>
            <a:ext cx="10653003" cy="4622610"/>
          </a:xfrm>
        </p:spPr>
        <p:txBody>
          <a:bodyPr>
            <a:normAutofit fontScale="77500" lnSpcReduction="20000"/>
          </a:bodyPr>
          <a:lstStyle/>
          <a:p>
            <a:pPr marL="305435" indent="-305435"/>
            <a:r>
              <a:rPr lang="en-US" sz="3200" dirty="0"/>
              <a:t>Make available grant staff for interviews/discussions. </a:t>
            </a:r>
            <a:endParaRPr lang="en-US" dirty="0"/>
          </a:p>
          <a:p>
            <a:pPr marL="305435" indent="-305435"/>
            <a:r>
              <a:rPr lang="en-US" sz="3200" dirty="0"/>
              <a:t>Make available all requested documents for review.</a:t>
            </a:r>
          </a:p>
          <a:p>
            <a:pPr marL="305435" indent="-305435"/>
            <a:r>
              <a:rPr lang="en-US" sz="3200" dirty="0"/>
              <a:t>Be prepared to discuss details regarding internal controls, organizational structure, grant operations, service delivery, tools used in grant implementation, case management system, partnerships, employer engagement, contracts, subaward agreements, MOUs, grant performance, etc.</a:t>
            </a:r>
          </a:p>
          <a:p>
            <a:pPr marL="305435" indent="-305435"/>
            <a:r>
              <a:rPr lang="en-US" sz="3200" dirty="0"/>
              <a:t>If applicable, share challenge areas so that the FPO can identify, provide, or facilitate TA.</a:t>
            </a:r>
          </a:p>
          <a:p>
            <a:pPr marL="305435" indent="-305435"/>
            <a:r>
              <a:rPr lang="en-US" sz="3200" dirty="0"/>
              <a:t>If applicable, be prepared to share evidence-based details regarding possible promising practices.</a:t>
            </a:r>
          </a:p>
          <a:p>
            <a:pPr marL="305435" indent="-305435"/>
            <a:r>
              <a:rPr lang="en-US" sz="3200" dirty="0"/>
              <a:t>Be open to technical assistance.</a:t>
            </a:r>
          </a:p>
          <a:p>
            <a:pPr marL="305435" indent="-305435"/>
            <a:endParaRPr lang="en-US"/>
          </a:p>
        </p:txBody>
      </p:sp>
      <p:sp>
        <p:nvSpPr>
          <p:cNvPr id="5" name="Slide Number Placeholder 4">
            <a:extLst>
              <a:ext uri="{FF2B5EF4-FFF2-40B4-BE49-F238E27FC236}">
                <a16:creationId xmlns:a16="http://schemas.microsoft.com/office/drawing/2014/main" id="{41CEA7F1-E915-E662-D316-64B024ABA98C}"/>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3158614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8BA2-3B7B-26A0-E39F-40846790AD1C}"/>
              </a:ext>
            </a:extLst>
          </p:cNvPr>
          <p:cNvSpPr>
            <a:spLocks noGrp="1"/>
          </p:cNvSpPr>
          <p:nvPr>
            <p:ph type="title"/>
          </p:nvPr>
        </p:nvSpPr>
        <p:spPr/>
        <p:txBody>
          <a:bodyPr/>
          <a:lstStyle/>
          <a:p>
            <a:r>
              <a:rPr lang="en-US"/>
              <a:t>Methods of monitoring: differences</a:t>
            </a:r>
          </a:p>
        </p:txBody>
      </p:sp>
      <p:sp>
        <p:nvSpPr>
          <p:cNvPr id="3" name="Text Placeholder 2">
            <a:extLst>
              <a:ext uri="{FF2B5EF4-FFF2-40B4-BE49-F238E27FC236}">
                <a16:creationId xmlns:a16="http://schemas.microsoft.com/office/drawing/2014/main" id="{C7575884-4015-FB98-AD04-3C4DB187D61F}"/>
              </a:ext>
            </a:extLst>
          </p:cNvPr>
          <p:cNvSpPr>
            <a:spLocks noGrp="1"/>
          </p:cNvSpPr>
          <p:nvPr>
            <p:ph type="body" idx="1"/>
          </p:nvPr>
        </p:nvSpPr>
        <p:spPr/>
        <p:txBody>
          <a:bodyPr/>
          <a:lstStyle/>
          <a:p>
            <a:r>
              <a:rPr lang="en-US" sz="2400"/>
              <a:t>On-Site Monitoring Review</a:t>
            </a:r>
          </a:p>
        </p:txBody>
      </p:sp>
      <p:sp>
        <p:nvSpPr>
          <p:cNvPr id="4" name="Content Placeholder 3">
            <a:extLst>
              <a:ext uri="{FF2B5EF4-FFF2-40B4-BE49-F238E27FC236}">
                <a16:creationId xmlns:a16="http://schemas.microsoft.com/office/drawing/2014/main" id="{CD2809E8-217D-E12A-012E-316DBB6D1AB1}"/>
              </a:ext>
            </a:extLst>
          </p:cNvPr>
          <p:cNvSpPr>
            <a:spLocks noGrp="1"/>
          </p:cNvSpPr>
          <p:nvPr>
            <p:ph sz="half" idx="2"/>
          </p:nvPr>
        </p:nvSpPr>
        <p:spPr/>
        <p:txBody>
          <a:bodyPr/>
          <a:lstStyle/>
          <a:p>
            <a:r>
              <a:rPr lang="en-US"/>
              <a:t>Structured, limited to one week</a:t>
            </a:r>
          </a:p>
          <a:p>
            <a:r>
              <a:rPr lang="en-US"/>
              <a:t>In-person interviews</a:t>
            </a:r>
          </a:p>
          <a:p>
            <a:r>
              <a:rPr lang="en-US"/>
              <a:t>Review materials electronically &amp;/or on-site</a:t>
            </a:r>
          </a:p>
          <a:p>
            <a:r>
              <a:rPr lang="en-US"/>
              <a:t>Observe activities/services</a:t>
            </a:r>
          </a:p>
        </p:txBody>
      </p:sp>
      <p:sp>
        <p:nvSpPr>
          <p:cNvPr id="5" name="Text Placeholder 4">
            <a:extLst>
              <a:ext uri="{FF2B5EF4-FFF2-40B4-BE49-F238E27FC236}">
                <a16:creationId xmlns:a16="http://schemas.microsoft.com/office/drawing/2014/main" id="{A52BB2DE-07C7-3631-1BA6-A063B3D770B5}"/>
              </a:ext>
            </a:extLst>
          </p:cNvPr>
          <p:cNvSpPr>
            <a:spLocks noGrp="1"/>
          </p:cNvSpPr>
          <p:nvPr>
            <p:ph type="body" sz="quarter" idx="3"/>
          </p:nvPr>
        </p:nvSpPr>
        <p:spPr>
          <a:xfrm>
            <a:off x="6217709" y="1882948"/>
            <a:ext cx="5613831" cy="698048"/>
          </a:xfrm>
        </p:spPr>
        <p:txBody>
          <a:bodyPr/>
          <a:lstStyle/>
          <a:p>
            <a:r>
              <a:rPr lang="en-US" sz="2400"/>
              <a:t>Enhanced Desk Monitoring Review (EDMR)</a:t>
            </a:r>
          </a:p>
        </p:txBody>
      </p:sp>
      <p:sp>
        <p:nvSpPr>
          <p:cNvPr id="6" name="Content Placeholder 5">
            <a:extLst>
              <a:ext uri="{FF2B5EF4-FFF2-40B4-BE49-F238E27FC236}">
                <a16:creationId xmlns:a16="http://schemas.microsoft.com/office/drawing/2014/main" id="{07E69199-B8F1-AD63-FAC6-3F72640FC166}"/>
              </a:ext>
            </a:extLst>
          </p:cNvPr>
          <p:cNvSpPr>
            <a:spLocks noGrp="1"/>
          </p:cNvSpPr>
          <p:nvPr>
            <p:ph sz="quarter" idx="4"/>
          </p:nvPr>
        </p:nvSpPr>
        <p:spPr/>
        <p:txBody>
          <a:bodyPr/>
          <a:lstStyle/>
          <a:p>
            <a:r>
              <a:rPr lang="en-US"/>
              <a:t>May be longer (depending on region)</a:t>
            </a:r>
          </a:p>
          <a:p>
            <a:r>
              <a:rPr lang="en-US"/>
              <a:t>Video/telephone interviews</a:t>
            </a:r>
          </a:p>
          <a:p>
            <a:r>
              <a:rPr lang="en-US"/>
              <a:t>Review materials electronically</a:t>
            </a:r>
          </a:p>
        </p:txBody>
      </p:sp>
      <p:sp>
        <p:nvSpPr>
          <p:cNvPr id="8" name="Slide Number Placeholder 7">
            <a:extLst>
              <a:ext uri="{FF2B5EF4-FFF2-40B4-BE49-F238E27FC236}">
                <a16:creationId xmlns:a16="http://schemas.microsoft.com/office/drawing/2014/main" id="{D1734538-9E37-F32E-85F6-C95F5268E93C}"/>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420626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1D46-B486-09CA-DAF8-1D75CC09A491}"/>
              </a:ext>
            </a:extLst>
          </p:cNvPr>
          <p:cNvSpPr>
            <a:spLocks noGrp="1"/>
          </p:cNvSpPr>
          <p:nvPr>
            <p:ph type="title"/>
          </p:nvPr>
        </p:nvSpPr>
        <p:spPr/>
        <p:txBody>
          <a:bodyPr/>
          <a:lstStyle/>
          <a:p>
            <a:r>
              <a:rPr lang="en-US"/>
              <a:t>Methods of monitoring: similarities</a:t>
            </a:r>
          </a:p>
        </p:txBody>
      </p:sp>
      <p:sp>
        <p:nvSpPr>
          <p:cNvPr id="3" name="Content Placeholder 2">
            <a:extLst>
              <a:ext uri="{FF2B5EF4-FFF2-40B4-BE49-F238E27FC236}">
                <a16:creationId xmlns:a16="http://schemas.microsoft.com/office/drawing/2014/main" id="{AD980485-759D-4FA2-422D-F19895529CF8}"/>
              </a:ext>
            </a:extLst>
          </p:cNvPr>
          <p:cNvSpPr>
            <a:spLocks noGrp="1"/>
          </p:cNvSpPr>
          <p:nvPr>
            <p:ph idx="1"/>
          </p:nvPr>
        </p:nvSpPr>
        <p:spPr/>
        <p:txBody>
          <a:bodyPr/>
          <a:lstStyle/>
          <a:p>
            <a:r>
              <a:rPr lang="en-US"/>
              <a:t>Primary review tool: DOL ETA Core Monitoring Guide</a:t>
            </a:r>
          </a:p>
          <a:p>
            <a:r>
              <a:rPr lang="en-US"/>
              <a:t>Led by the Federal Project Officer (FPO); may include DOL accounting staff</a:t>
            </a:r>
          </a:p>
          <a:p>
            <a:r>
              <a:rPr lang="en-US"/>
              <a:t>Generally, takes place once during period of performance</a:t>
            </a:r>
          </a:p>
          <a:p>
            <a:r>
              <a:rPr lang="en-US"/>
              <a:t>Interviews of grantee staff, participants, partners</a:t>
            </a:r>
          </a:p>
          <a:p>
            <a:r>
              <a:rPr lang="en-US"/>
              <a:t>Results in monitoring report outlining the findings</a:t>
            </a:r>
          </a:p>
          <a:p>
            <a:r>
              <a:rPr lang="en-US"/>
              <a:t>All findings must be resolved by the end of the period of performance</a:t>
            </a:r>
          </a:p>
        </p:txBody>
      </p:sp>
      <p:sp>
        <p:nvSpPr>
          <p:cNvPr id="5" name="Slide Number Placeholder 4">
            <a:extLst>
              <a:ext uri="{FF2B5EF4-FFF2-40B4-BE49-F238E27FC236}">
                <a16:creationId xmlns:a16="http://schemas.microsoft.com/office/drawing/2014/main" id="{82737C80-A61D-60BB-ED3E-708145E8C193}"/>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2593443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3B63E-7EA0-A2CC-8F2E-3C78ED71DD17}"/>
              </a:ext>
            </a:extLst>
          </p:cNvPr>
          <p:cNvSpPr>
            <a:spLocks noGrp="1"/>
          </p:cNvSpPr>
          <p:nvPr>
            <p:ph type="title"/>
          </p:nvPr>
        </p:nvSpPr>
        <p:spPr/>
        <p:txBody>
          <a:bodyPr/>
          <a:lstStyle/>
          <a:p>
            <a:r>
              <a:rPr lang="en-US"/>
              <a:t>Post-Monitoring process</a:t>
            </a:r>
          </a:p>
        </p:txBody>
      </p:sp>
      <p:sp>
        <p:nvSpPr>
          <p:cNvPr id="3" name="Content Placeholder 2">
            <a:extLst>
              <a:ext uri="{FF2B5EF4-FFF2-40B4-BE49-F238E27FC236}">
                <a16:creationId xmlns:a16="http://schemas.microsoft.com/office/drawing/2014/main" id="{3FC9B31E-FE61-C85A-9E5F-4B0ACB202D42}"/>
              </a:ext>
            </a:extLst>
          </p:cNvPr>
          <p:cNvSpPr>
            <a:spLocks noGrp="1"/>
          </p:cNvSpPr>
          <p:nvPr>
            <p:ph idx="1"/>
          </p:nvPr>
        </p:nvSpPr>
        <p:spPr>
          <a:xfrm>
            <a:off x="774923" y="1946302"/>
            <a:ext cx="10653003" cy="4718658"/>
          </a:xfrm>
        </p:spPr>
        <p:txBody>
          <a:bodyPr>
            <a:normAutofit fontScale="92500" lnSpcReduction="10000"/>
          </a:bodyPr>
          <a:lstStyle/>
          <a:p>
            <a:r>
              <a:rPr lang="en-US"/>
              <a:t>Exit Conference </a:t>
            </a:r>
          </a:p>
          <a:p>
            <a:r>
              <a:rPr lang="en-US"/>
              <a:t>Monitoring Report issued within 45 days after Exit Conference</a:t>
            </a:r>
          </a:p>
          <a:p>
            <a:pPr lvl="1"/>
            <a:r>
              <a:rPr lang="en-US"/>
              <a:t>Background information about monitoring</a:t>
            </a:r>
          </a:p>
          <a:p>
            <a:pPr lvl="1"/>
            <a:r>
              <a:rPr lang="en-US"/>
              <a:t>Detailed descriptions of compliance findings &amp; required corrective actions</a:t>
            </a:r>
          </a:p>
          <a:p>
            <a:r>
              <a:rPr lang="en-US"/>
              <a:t>Grantee’s response due within 30 days after receipt of Monitoring Report</a:t>
            </a:r>
          </a:p>
          <a:p>
            <a:pPr lvl="1"/>
            <a:r>
              <a:rPr lang="en-US"/>
              <a:t>Provide documentation required to close findings</a:t>
            </a:r>
          </a:p>
          <a:p>
            <a:pPr lvl="1"/>
            <a:r>
              <a:rPr lang="en-US"/>
              <a:t>Corrective Action Plan (CAP) &amp; due dates for open findings </a:t>
            </a:r>
          </a:p>
          <a:p>
            <a:r>
              <a:rPr lang="en-US"/>
              <a:t>All findings must be resolved by the end of performance period to ensure successful closeout of the grant</a:t>
            </a:r>
          </a:p>
          <a:p>
            <a:pPr lvl="1"/>
            <a:r>
              <a:rPr lang="en-US"/>
              <a:t>90% of findings expected to be closed within the first year after review</a:t>
            </a:r>
          </a:p>
          <a:p>
            <a:endParaRPr lang="en-US"/>
          </a:p>
        </p:txBody>
      </p:sp>
      <p:sp>
        <p:nvSpPr>
          <p:cNvPr id="5" name="Slide Number Placeholder 4">
            <a:extLst>
              <a:ext uri="{FF2B5EF4-FFF2-40B4-BE49-F238E27FC236}">
                <a16:creationId xmlns:a16="http://schemas.microsoft.com/office/drawing/2014/main" id="{C6FA83DF-576A-E29A-CB79-A9E1CE952AF9}"/>
              </a:ext>
            </a:extLst>
          </p:cNvPr>
          <p:cNvSpPr>
            <a:spLocks noGrp="1"/>
          </p:cNvSpPr>
          <p:nvPr>
            <p:ph type="sldNum" sz="quarter" idx="12"/>
          </p:nvPr>
        </p:nvSpPr>
        <p:spPr/>
        <p:txBody>
          <a:bodyPr/>
          <a:lstStyle/>
          <a:p>
            <a:fld id="{DE8DE8A0-70C5-4585-9A3C-B3A9E7B8F8E9}" type="slidenum">
              <a:rPr lang="en-US" smtClean="0"/>
              <a:t>15</a:t>
            </a:fld>
            <a:endParaRPr lang="en-US"/>
          </a:p>
        </p:txBody>
      </p:sp>
    </p:spTree>
    <p:extLst>
      <p:ext uri="{BB962C8B-B14F-4D97-AF65-F5344CB8AC3E}">
        <p14:creationId xmlns:p14="http://schemas.microsoft.com/office/powerpoint/2010/main" val="3305376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FE18C-335C-A19C-5D49-ACACB730F78F}"/>
              </a:ext>
            </a:extLst>
          </p:cNvPr>
          <p:cNvSpPr>
            <a:spLocks noGrp="1"/>
          </p:cNvSpPr>
          <p:nvPr>
            <p:ph type="title"/>
          </p:nvPr>
        </p:nvSpPr>
        <p:spPr/>
        <p:txBody>
          <a:bodyPr/>
          <a:lstStyle/>
          <a:p>
            <a:r>
              <a:rPr lang="en-US"/>
              <a:t>Tips for successfully managing your ne grant</a:t>
            </a:r>
          </a:p>
        </p:txBody>
      </p:sp>
      <p:sp>
        <p:nvSpPr>
          <p:cNvPr id="3" name="Content Placeholder 2">
            <a:extLst>
              <a:ext uri="{FF2B5EF4-FFF2-40B4-BE49-F238E27FC236}">
                <a16:creationId xmlns:a16="http://schemas.microsoft.com/office/drawing/2014/main" id="{578624F2-43B8-927A-2CD2-0B96BE170545}"/>
              </a:ext>
            </a:extLst>
          </p:cNvPr>
          <p:cNvSpPr>
            <a:spLocks noGrp="1"/>
          </p:cNvSpPr>
          <p:nvPr>
            <p:ph sz="half" idx="1"/>
          </p:nvPr>
        </p:nvSpPr>
        <p:spPr/>
        <p:txBody>
          <a:bodyPr>
            <a:normAutofit/>
          </a:bodyPr>
          <a:lstStyle/>
          <a:p>
            <a:pPr marL="305435" indent="-305435"/>
            <a:endParaRPr lang="en-US"/>
          </a:p>
          <a:p>
            <a:pPr marL="305435" indent="-305435"/>
            <a:r>
              <a:rPr lang="en-US" sz="2600"/>
              <a:t>Communicate with your FPO</a:t>
            </a:r>
          </a:p>
          <a:p>
            <a:pPr marL="305435" indent="-305435"/>
            <a:r>
              <a:rPr lang="en-US" sz="2600"/>
              <a:t>Review the Grantee Handbook</a:t>
            </a:r>
          </a:p>
          <a:p>
            <a:pPr marL="305435" indent="-305435"/>
            <a:r>
              <a:rPr lang="en-US" sz="2600"/>
              <a:t>Review the Core Monitoring Guide</a:t>
            </a:r>
          </a:p>
          <a:p>
            <a:pPr marL="305435" indent="-305435"/>
            <a:r>
              <a:rPr lang="en-US" sz="2600"/>
              <a:t>Complete the SMART 4.0 Training</a:t>
            </a:r>
          </a:p>
          <a:p>
            <a:pPr marL="0" indent="0">
              <a:buNone/>
            </a:pPr>
            <a:endParaRPr lang="en-US"/>
          </a:p>
        </p:txBody>
      </p:sp>
      <p:sp>
        <p:nvSpPr>
          <p:cNvPr id="4" name="Content Placeholder 3">
            <a:extLst>
              <a:ext uri="{FF2B5EF4-FFF2-40B4-BE49-F238E27FC236}">
                <a16:creationId xmlns:a16="http://schemas.microsoft.com/office/drawing/2014/main" id="{87052BAE-E19B-FC97-4504-82F5DA1B088F}"/>
              </a:ext>
            </a:extLst>
          </p:cNvPr>
          <p:cNvSpPr>
            <a:spLocks noGrp="1"/>
          </p:cNvSpPr>
          <p:nvPr>
            <p:ph sz="half" idx="2"/>
          </p:nvPr>
        </p:nvSpPr>
        <p:spPr/>
        <p:txBody>
          <a:bodyPr>
            <a:normAutofit/>
          </a:bodyPr>
          <a:lstStyle/>
          <a:p>
            <a:endParaRPr lang="en-US"/>
          </a:p>
          <a:p>
            <a:r>
              <a:rPr lang="en-US" sz="2600"/>
              <a:t>Identify &amp; address issues early</a:t>
            </a:r>
          </a:p>
          <a:p>
            <a:pPr lvl="1"/>
            <a:r>
              <a:rPr lang="en-US" sz="2200"/>
              <a:t>Recruitment, Financial, &amp; Reporting</a:t>
            </a:r>
          </a:p>
          <a:p>
            <a:r>
              <a:rPr lang="en-US" sz="2600"/>
              <a:t>Track &amp; manage progress</a:t>
            </a:r>
          </a:p>
          <a:p>
            <a:r>
              <a:rPr lang="en-US" sz="2600"/>
              <a:t>Document successes &amp; challenges</a:t>
            </a:r>
          </a:p>
          <a:p>
            <a:pPr lvl="1"/>
            <a:r>
              <a:rPr lang="en-US" sz="2200"/>
              <a:t>Don’t be afraid to ask for help!</a:t>
            </a:r>
          </a:p>
          <a:p>
            <a:r>
              <a:rPr lang="en-US" sz="2600"/>
              <a:t>Work with your partners</a:t>
            </a:r>
          </a:p>
        </p:txBody>
      </p:sp>
      <p:sp>
        <p:nvSpPr>
          <p:cNvPr id="6" name="Slide Number Placeholder 5">
            <a:extLst>
              <a:ext uri="{FF2B5EF4-FFF2-40B4-BE49-F238E27FC236}">
                <a16:creationId xmlns:a16="http://schemas.microsoft.com/office/drawing/2014/main" id="{1D3BB8F0-5416-5CDE-2CB6-A0B6C3A5B2D4}"/>
              </a:ext>
            </a:extLst>
          </p:cNvPr>
          <p:cNvSpPr>
            <a:spLocks noGrp="1"/>
          </p:cNvSpPr>
          <p:nvPr>
            <p:ph type="sldNum" sz="quarter" idx="12"/>
          </p:nvPr>
        </p:nvSpPr>
        <p:spPr/>
        <p:txBody>
          <a:bodyPr/>
          <a:lstStyle/>
          <a:p>
            <a:fld id="{DE8DE8A0-70C5-4585-9A3C-B3A9E7B8F8E9}" type="slidenum">
              <a:rPr lang="en-US" smtClean="0"/>
              <a:t>16</a:t>
            </a:fld>
            <a:endParaRPr lang="en-US"/>
          </a:p>
        </p:txBody>
      </p:sp>
    </p:spTree>
    <p:extLst>
      <p:ext uri="{BB962C8B-B14F-4D97-AF65-F5344CB8AC3E}">
        <p14:creationId xmlns:p14="http://schemas.microsoft.com/office/powerpoint/2010/main" val="3312846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17FF-EAB2-AC84-8993-1E57FC012086}"/>
              </a:ext>
            </a:extLst>
          </p:cNvPr>
          <p:cNvSpPr>
            <a:spLocks noGrp="1"/>
          </p:cNvSpPr>
          <p:nvPr>
            <p:ph type="title"/>
          </p:nvPr>
        </p:nvSpPr>
        <p:spPr/>
        <p:txBody>
          <a:bodyPr/>
          <a:lstStyle/>
          <a:p>
            <a:r>
              <a:rPr lang="en-US"/>
              <a:t>ETA GRANTEE Handbook</a:t>
            </a:r>
          </a:p>
        </p:txBody>
      </p:sp>
      <p:sp>
        <p:nvSpPr>
          <p:cNvPr id="3" name="Content Placeholder 2">
            <a:extLst>
              <a:ext uri="{FF2B5EF4-FFF2-40B4-BE49-F238E27FC236}">
                <a16:creationId xmlns:a16="http://schemas.microsoft.com/office/drawing/2014/main" id="{5597FD15-F916-4F75-2527-DF65E42C7991}"/>
              </a:ext>
            </a:extLst>
          </p:cNvPr>
          <p:cNvSpPr>
            <a:spLocks noGrp="1"/>
          </p:cNvSpPr>
          <p:nvPr>
            <p:ph sz="half" idx="1"/>
          </p:nvPr>
        </p:nvSpPr>
        <p:spPr>
          <a:xfrm>
            <a:off x="774924" y="1946300"/>
            <a:ext cx="6603886" cy="4319328"/>
          </a:xfrm>
        </p:spPr>
        <p:txBody>
          <a:bodyPr>
            <a:normAutofit fontScale="92500" lnSpcReduction="10000"/>
          </a:bodyPr>
          <a:lstStyle/>
          <a:p>
            <a:r>
              <a:rPr lang="en-US" sz="2400" dirty="0"/>
              <a:t>ETA’s Team Approach to Grant Management</a:t>
            </a:r>
          </a:p>
          <a:p>
            <a:r>
              <a:rPr lang="en-US" sz="2400" dirty="0"/>
              <a:t>An Overview of Award Documents, Grantee Obligations, &amp; Regulatory Requirements</a:t>
            </a:r>
          </a:p>
          <a:p>
            <a:r>
              <a:rPr lang="en-US" sz="2400" dirty="0"/>
              <a:t>How to Manage Your Period of Performance</a:t>
            </a:r>
          </a:p>
          <a:p>
            <a:r>
              <a:rPr lang="en-US" sz="2400" dirty="0"/>
              <a:t>Grant Amendments</a:t>
            </a:r>
          </a:p>
          <a:p>
            <a:r>
              <a:rPr lang="en-US" sz="2400" dirty="0"/>
              <a:t>Evaluation: What You Need to Know</a:t>
            </a:r>
          </a:p>
          <a:p>
            <a:r>
              <a:rPr lang="en-US" sz="2400" dirty="0"/>
              <a:t>Audit Phase</a:t>
            </a:r>
          </a:p>
          <a:p>
            <a:r>
              <a:rPr lang="en-US" sz="2400" dirty="0"/>
              <a:t>Closeout Phase</a:t>
            </a:r>
          </a:p>
          <a:p>
            <a:r>
              <a:rPr lang="en-US" sz="2400" dirty="0"/>
              <a:t>General Parameters Governing Use of ETA Grant </a:t>
            </a:r>
            <a:br>
              <a:rPr lang="en-US" sz="2400" dirty="0"/>
            </a:br>
            <a:r>
              <a:rPr lang="en-US" sz="2400" dirty="0"/>
              <a:t>Funds</a:t>
            </a:r>
          </a:p>
          <a:p>
            <a:endParaRPr lang="en-US" dirty="0"/>
          </a:p>
        </p:txBody>
      </p:sp>
      <p:pic>
        <p:nvPicPr>
          <p:cNvPr id="7" name="Content Placeholder 6">
            <a:extLst>
              <a:ext uri="{FF2B5EF4-FFF2-40B4-BE49-F238E27FC236}">
                <a16:creationId xmlns:a16="http://schemas.microsoft.com/office/drawing/2014/main" id="{2478D8D1-6E29-AB28-F682-A3A1E16FCEF4}"/>
              </a:ext>
              <a:ext uri="{C183D7F6-B498-43B3-948B-1728B52AA6E4}">
                <adec:decorative xmlns:adec="http://schemas.microsoft.com/office/drawing/2017/decorative" val="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7122487" y="981542"/>
            <a:ext cx="4089870" cy="5134497"/>
          </a:xfrm>
          <a:prstGeom prst="rect">
            <a:avLst/>
          </a:prstGeom>
          <a:effectLst>
            <a:outerShdw blurRad="63500" sx="102000" sy="102000" algn="ctr" rotWithShape="0">
              <a:prstClr val="black">
                <a:alpha val="40000"/>
              </a:prstClr>
            </a:outerShdw>
          </a:effectLst>
        </p:spPr>
      </p:pic>
      <p:sp>
        <p:nvSpPr>
          <p:cNvPr id="6" name="Slide Number Placeholder 5">
            <a:extLst>
              <a:ext uri="{FF2B5EF4-FFF2-40B4-BE49-F238E27FC236}">
                <a16:creationId xmlns:a16="http://schemas.microsoft.com/office/drawing/2014/main" id="{A03D0259-5BDF-DF38-0FDD-BA901187B34A}"/>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1901934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a:xfrm>
            <a:off x="774923" y="687475"/>
            <a:ext cx="10653003" cy="1083329"/>
          </a:xfrm>
        </p:spPr>
        <p:txBody>
          <a:bodyPr anchor="b">
            <a:normAutofit/>
          </a:bodyPr>
          <a:lstStyle/>
          <a:p>
            <a:r>
              <a:rPr lang="en-US"/>
              <a:t>Monitoring Overview Questions?</a:t>
            </a:r>
          </a:p>
        </p:txBody>
      </p:sp>
      <p:pic>
        <p:nvPicPr>
          <p:cNvPr id="3" name="Picture 2" descr="Yellow question mark">
            <a:extLst>
              <a:ext uri="{FF2B5EF4-FFF2-40B4-BE49-F238E27FC236}">
                <a16:creationId xmlns:a16="http://schemas.microsoft.com/office/drawing/2014/main" id="{C6FF65F6-3108-24DE-8311-EAE61E71E0CE}"/>
              </a:ext>
            </a:extLst>
          </p:cNvPr>
          <p:cNvPicPr>
            <a:picLocks noChangeAspect="1"/>
          </p:cNvPicPr>
          <p:nvPr/>
        </p:nvPicPr>
        <p:blipFill>
          <a:blip r:embed="rId2">
            <a:extLst>
              <a:ext uri="{28A0092B-C50C-407E-A947-70E740481C1C}">
                <a14:useLocalDpi xmlns:a14="http://schemas.microsoft.com/office/drawing/2010/main" val="0"/>
              </a:ext>
            </a:extLst>
          </a:blip>
          <a:srcRect t="9077" r="2" b="24836"/>
          <a:stretch/>
        </p:blipFill>
        <p:spPr>
          <a:xfrm>
            <a:off x="585627" y="1946302"/>
            <a:ext cx="11003622" cy="4224225"/>
          </a:xfrm>
          <a:prstGeom prst="rect">
            <a:avLst/>
          </a:prstGeom>
          <a:noFill/>
        </p:spPr>
      </p:pic>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18</a:t>
            </a:fld>
            <a:endParaRPr lang="en-US"/>
          </a:p>
        </p:txBody>
      </p:sp>
    </p:spTree>
    <p:extLst>
      <p:ext uri="{BB962C8B-B14F-4D97-AF65-F5344CB8AC3E}">
        <p14:creationId xmlns:p14="http://schemas.microsoft.com/office/powerpoint/2010/main" val="659691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CORE MONITORING GUIDE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normAutofit fontScale="85000" lnSpcReduction="20000"/>
          </a:bodyPr>
          <a:lstStyle/>
          <a:p>
            <a:r>
              <a:rPr lang="en-US"/>
              <a:t>SECTIONS OF THE CORE MONITORING GUIDE </a:t>
            </a:r>
          </a:p>
          <a:p>
            <a:r>
              <a:rPr lang="en-US"/>
              <a:t>POLICIES &amp; PROCEDURES CHECKLIST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19</a:t>
            </a:fld>
            <a:endParaRPr lang="en-US"/>
          </a:p>
        </p:txBody>
      </p:sp>
    </p:spTree>
    <p:extLst>
      <p:ext uri="{BB962C8B-B14F-4D97-AF65-F5344CB8AC3E}">
        <p14:creationId xmlns:p14="http://schemas.microsoft.com/office/powerpoint/2010/main" val="75867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541CB-BAD1-7D8A-2F2F-E7120E9BC860}"/>
              </a:ext>
            </a:extLst>
          </p:cNvPr>
          <p:cNvSpPr>
            <a:spLocks noGrp="1"/>
          </p:cNvSpPr>
          <p:nvPr>
            <p:ph type="title"/>
          </p:nvPr>
        </p:nvSpPr>
        <p:spPr>
          <a:xfrm>
            <a:off x="774923" y="687475"/>
            <a:ext cx="10653003" cy="1083329"/>
          </a:xfrm>
        </p:spPr>
        <p:txBody>
          <a:bodyPr anchor="b">
            <a:normAutofit/>
          </a:bodyPr>
          <a:lstStyle/>
          <a:p>
            <a:r>
              <a:rPr lang="en-US"/>
              <a:t>Core monitoring guide: </a:t>
            </a:r>
            <a:br>
              <a:rPr lang="en-US"/>
            </a:br>
            <a:r>
              <a:rPr lang="en-US"/>
              <a:t>the Primary review tool</a:t>
            </a:r>
          </a:p>
        </p:txBody>
      </p:sp>
      <p:sp>
        <p:nvSpPr>
          <p:cNvPr id="3" name="Content Placeholder 2">
            <a:extLst>
              <a:ext uri="{FF2B5EF4-FFF2-40B4-BE49-F238E27FC236}">
                <a16:creationId xmlns:a16="http://schemas.microsoft.com/office/drawing/2014/main" id="{DAF38109-DE2A-1A6E-073D-C2E34B938B73}"/>
              </a:ext>
            </a:extLst>
          </p:cNvPr>
          <p:cNvSpPr>
            <a:spLocks noGrp="1"/>
          </p:cNvSpPr>
          <p:nvPr>
            <p:ph sz="half" idx="1"/>
          </p:nvPr>
        </p:nvSpPr>
        <p:spPr>
          <a:xfrm>
            <a:off x="830583" y="2193925"/>
            <a:ext cx="6087052" cy="4374987"/>
          </a:xfrm>
        </p:spPr>
        <p:txBody>
          <a:bodyPr anchor="t">
            <a:normAutofit/>
          </a:bodyPr>
          <a:lstStyle/>
          <a:p>
            <a:pPr>
              <a:lnSpc>
                <a:spcPct val="90000"/>
              </a:lnSpc>
            </a:pPr>
            <a:r>
              <a:rPr lang="en-US" sz="2200">
                <a:solidFill>
                  <a:srgbClr val="17406D"/>
                </a:solidFill>
              </a:rPr>
              <a:t>Provides a consistent framework for assessing compliance with grant agreement, Federal regulations, &amp; Uniform Guidance</a:t>
            </a:r>
          </a:p>
          <a:p>
            <a:pPr>
              <a:lnSpc>
                <a:spcPct val="90000"/>
              </a:lnSpc>
            </a:pPr>
            <a:r>
              <a:rPr lang="en-US" sz="2200"/>
              <a:t>Core Monitoring Guide</a:t>
            </a:r>
          </a:p>
          <a:p>
            <a:pPr lvl="1">
              <a:lnSpc>
                <a:spcPct val="90000"/>
              </a:lnSpc>
            </a:pPr>
            <a:r>
              <a:rPr lang="en-US">
                <a:solidFill>
                  <a:srgbClr val="17406D"/>
                </a:solidFill>
              </a:rPr>
              <a:t>Core Activity 1: Service Design &amp; Delivery</a:t>
            </a:r>
          </a:p>
          <a:p>
            <a:pPr lvl="1">
              <a:lnSpc>
                <a:spcPct val="90000"/>
              </a:lnSpc>
            </a:pPr>
            <a:r>
              <a:rPr lang="en-US">
                <a:solidFill>
                  <a:srgbClr val="17406D"/>
                </a:solidFill>
              </a:rPr>
              <a:t>Core Activity 2: Grant Operations</a:t>
            </a:r>
          </a:p>
          <a:p>
            <a:pPr lvl="1">
              <a:lnSpc>
                <a:spcPct val="90000"/>
              </a:lnSpc>
            </a:pPr>
            <a:r>
              <a:rPr lang="en-US">
                <a:solidFill>
                  <a:srgbClr val="17406D"/>
                </a:solidFill>
              </a:rPr>
              <a:t>Core Activity 3: Financial Management</a:t>
            </a:r>
          </a:p>
          <a:p>
            <a:pPr lvl="1">
              <a:lnSpc>
                <a:spcPct val="90000"/>
              </a:lnSpc>
            </a:pPr>
            <a:r>
              <a:rPr lang="en-US">
                <a:solidFill>
                  <a:srgbClr val="17406D"/>
                </a:solidFill>
              </a:rPr>
              <a:t>Appendix: Resources &amp; Tools</a:t>
            </a:r>
          </a:p>
          <a:p>
            <a:pPr>
              <a:lnSpc>
                <a:spcPct val="90000"/>
              </a:lnSpc>
            </a:pPr>
            <a:endParaRPr lang="en-US" sz="2000"/>
          </a:p>
        </p:txBody>
      </p:sp>
      <p:pic>
        <p:nvPicPr>
          <p:cNvPr id="8" name="Content Placeholder 7">
            <a:extLst>
              <a:ext uri="{FF2B5EF4-FFF2-40B4-BE49-F238E27FC236}">
                <a16:creationId xmlns:a16="http://schemas.microsoft.com/office/drawing/2014/main" id="{93961D50-B52B-81E6-3DD8-4C54BD6D9935}"/>
              </a:ext>
              <a:ext uri="{C183D7F6-B498-43B3-948B-1728B52AA6E4}">
                <adec:decorative xmlns:adec="http://schemas.microsoft.com/office/drawing/2017/decorative" val="1"/>
              </a:ext>
            </a:extLst>
          </p:cNvPr>
          <p:cNvPicPr>
            <a:picLocks noGrp="1" noChangeAspect="1"/>
          </p:cNvPicPr>
          <p:nvPr>
            <p:ph sz="half" idx="2"/>
          </p:nvPr>
        </p:nvPicPr>
        <p:blipFill>
          <a:blip r:embed="rId2"/>
          <a:stretch>
            <a:fillRect/>
          </a:stretch>
        </p:blipFill>
        <p:spPr>
          <a:xfrm>
            <a:off x="6574088" y="687475"/>
            <a:ext cx="4525074" cy="5915132"/>
          </a:xfrm>
          <a:noFill/>
          <a:effectLst>
            <a:outerShdw blurRad="63500" sx="102000" sy="102000" algn="ctr" rotWithShape="0">
              <a:prstClr val="black">
                <a:alpha val="40000"/>
              </a:prstClr>
            </a:outerShdw>
          </a:effectLst>
        </p:spPr>
      </p:pic>
      <p:sp>
        <p:nvSpPr>
          <p:cNvPr id="6" name="Slide Number Placeholder 5">
            <a:extLst>
              <a:ext uri="{FF2B5EF4-FFF2-40B4-BE49-F238E27FC236}">
                <a16:creationId xmlns:a16="http://schemas.microsoft.com/office/drawing/2014/main" id="{85EFB09B-C49E-2B55-13BE-152BB3D3208D}"/>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20</a:t>
            </a:fld>
            <a:endParaRPr lang="en-US"/>
          </a:p>
        </p:txBody>
      </p:sp>
    </p:spTree>
    <p:extLst>
      <p:ext uri="{BB962C8B-B14F-4D97-AF65-F5344CB8AC3E}">
        <p14:creationId xmlns:p14="http://schemas.microsoft.com/office/powerpoint/2010/main" val="1499747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5C91-CE63-E5A5-7507-AFE13F23CA90}"/>
              </a:ext>
            </a:extLst>
          </p:cNvPr>
          <p:cNvSpPr>
            <a:spLocks noGrp="1"/>
          </p:cNvSpPr>
          <p:nvPr>
            <p:ph type="title"/>
          </p:nvPr>
        </p:nvSpPr>
        <p:spPr/>
        <p:txBody>
          <a:bodyPr/>
          <a:lstStyle/>
          <a:p>
            <a:r>
              <a:rPr lang="en-US"/>
              <a:t>Core activity 1: Service design &amp; delivery</a:t>
            </a:r>
          </a:p>
        </p:txBody>
      </p:sp>
      <p:sp>
        <p:nvSpPr>
          <p:cNvPr id="3" name="Content Placeholder 2">
            <a:extLst>
              <a:ext uri="{FF2B5EF4-FFF2-40B4-BE49-F238E27FC236}">
                <a16:creationId xmlns:a16="http://schemas.microsoft.com/office/drawing/2014/main" id="{C3AB04EB-87DF-CD3E-4A95-B6AFFDF4020D}"/>
              </a:ext>
            </a:extLst>
          </p:cNvPr>
          <p:cNvSpPr>
            <a:spLocks noGrp="1"/>
          </p:cNvSpPr>
          <p:nvPr>
            <p:ph idx="1"/>
          </p:nvPr>
        </p:nvSpPr>
        <p:spPr>
          <a:xfrm>
            <a:off x="774923" y="1946302"/>
            <a:ext cx="10653003" cy="4505298"/>
          </a:xfrm>
        </p:spPr>
        <p:txBody>
          <a:bodyPr>
            <a:normAutofit fontScale="77500" lnSpcReduction="20000"/>
          </a:bodyPr>
          <a:lstStyle/>
          <a:p>
            <a:pPr marL="305435" indent="-305435">
              <a:lnSpc>
                <a:spcPct val="120000"/>
              </a:lnSpc>
              <a:spcBef>
                <a:spcPts val="200"/>
              </a:spcBef>
              <a:spcAft>
                <a:spcPts val="200"/>
              </a:spcAft>
            </a:pPr>
            <a:r>
              <a:rPr lang="en-US" sz="2800"/>
              <a:t>Objective 1.a: Planning &amp; Program Design</a:t>
            </a:r>
            <a:endParaRPr lang="en-US"/>
          </a:p>
          <a:p>
            <a:pPr marL="629920" lvl="1" indent="-305435">
              <a:lnSpc>
                <a:spcPct val="120000"/>
              </a:lnSpc>
              <a:spcBef>
                <a:spcPts val="200"/>
              </a:spcBef>
              <a:spcAft>
                <a:spcPts val="200"/>
              </a:spcAft>
            </a:pPr>
            <a:r>
              <a:rPr lang="en-US"/>
              <a:t>The grantee has conducted all planning activities related to service design &amp; delivery to accomplish all grant activities and goals.</a:t>
            </a:r>
          </a:p>
          <a:p>
            <a:pPr marL="305435" indent="-305435">
              <a:lnSpc>
                <a:spcPct val="120000"/>
              </a:lnSpc>
              <a:spcBef>
                <a:spcPts val="200"/>
              </a:spcBef>
              <a:spcAft>
                <a:spcPts val="200"/>
              </a:spcAft>
            </a:pPr>
            <a:r>
              <a:rPr lang="en-US" sz="2800"/>
              <a:t>Objective 1.b: Implementation</a:t>
            </a:r>
          </a:p>
          <a:p>
            <a:pPr marL="629920" lvl="1" indent="-305435">
              <a:lnSpc>
                <a:spcPct val="120000"/>
              </a:lnSpc>
              <a:spcBef>
                <a:spcPts val="200"/>
              </a:spcBef>
              <a:spcAft>
                <a:spcPts val="200"/>
              </a:spcAft>
            </a:pPr>
            <a:r>
              <a:rPr lang="en-US"/>
              <a:t>The grantee has implemented service design &amp; delivery activities to accomplish all grant activities &amp; goals.</a:t>
            </a:r>
          </a:p>
          <a:p>
            <a:pPr marL="305435" indent="-305435">
              <a:lnSpc>
                <a:spcPct val="120000"/>
              </a:lnSpc>
              <a:spcBef>
                <a:spcPts val="200"/>
              </a:spcBef>
              <a:spcAft>
                <a:spcPts val="200"/>
              </a:spcAft>
            </a:pPr>
            <a:r>
              <a:rPr lang="en-US" sz="2800"/>
              <a:t>Objective 1.c: Products &amp; Deliverables</a:t>
            </a:r>
          </a:p>
          <a:p>
            <a:pPr marL="629920" lvl="1" indent="-305435">
              <a:lnSpc>
                <a:spcPct val="120000"/>
              </a:lnSpc>
              <a:spcBef>
                <a:spcPts val="200"/>
              </a:spcBef>
              <a:spcAft>
                <a:spcPts val="200"/>
              </a:spcAft>
            </a:pPr>
            <a:r>
              <a:rPr lang="en-US"/>
              <a:t>The grantee has documented and/or developed the products or deliverables outlined in the SOW, PIP, or State Plan or as required in applicable Federal guidance.</a:t>
            </a:r>
          </a:p>
          <a:p>
            <a:pPr marL="305435" indent="-305435">
              <a:lnSpc>
                <a:spcPct val="120000"/>
              </a:lnSpc>
              <a:spcBef>
                <a:spcPts val="200"/>
              </a:spcBef>
              <a:spcAft>
                <a:spcPts val="200"/>
              </a:spcAft>
            </a:pPr>
            <a:r>
              <a:rPr lang="en-US" sz="2800"/>
              <a:t>Objective 1.d: Business Services &amp; Employer Engagement</a:t>
            </a:r>
          </a:p>
          <a:p>
            <a:pPr marL="629920" lvl="1" indent="-305435">
              <a:lnSpc>
                <a:spcPct val="120000"/>
              </a:lnSpc>
              <a:spcBef>
                <a:spcPts val="200"/>
              </a:spcBef>
              <a:spcAft>
                <a:spcPts val="200"/>
              </a:spcAft>
            </a:pPr>
            <a:r>
              <a:rPr lang="en-US"/>
              <a:t>The grantee has documented &amp; performed all service delivery activities outlined in the SOW, PIP, or State Plan related to serving businesses &amp; engaging employer partners to ensure accomplishment of the grant/project goals. </a:t>
            </a:r>
          </a:p>
        </p:txBody>
      </p:sp>
      <p:sp>
        <p:nvSpPr>
          <p:cNvPr id="5" name="Slide Number Placeholder 4">
            <a:extLst>
              <a:ext uri="{FF2B5EF4-FFF2-40B4-BE49-F238E27FC236}">
                <a16:creationId xmlns:a16="http://schemas.microsoft.com/office/drawing/2014/main" id="{2F632C4F-D91C-8B42-D750-A6C45F2E5B21}"/>
              </a:ext>
            </a:extLst>
          </p:cNvPr>
          <p:cNvSpPr>
            <a:spLocks noGrp="1"/>
          </p:cNvSpPr>
          <p:nvPr>
            <p:ph type="sldNum" sz="quarter" idx="12"/>
          </p:nvPr>
        </p:nvSpPr>
        <p:spPr/>
        <p:txBody>
          <a:bodyPr/>
          <a:lstStyle/>
          <a:p>
            <a:fld id="{DE8DE8A0-70C5-4585-9A3C-B3A9E7B8F8E9}" type="slidenum">
              <a:rPr lang="en-US" smtClean="0"/>
              <a:t>21</a:t>
            </a:fld>
            <a:endParaRPr lang="en-US"/>
          </a:p>
        </p:txBody>
      </p:sp>
    </p:spTree>
    <p:extLst>
      <p:ext uri="{BB962C8B-B14F-4D97-AF65-F5344CB8AC3E}">
        <p14:creationId xmlns:p14="http://schemas.microsoft.com/office/powerpoint/2010/main" val="101085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1E140-23CC-519A-8B65-E32D46749924}"/>
              </a:ext>
            </a:extLst>
          </p:cNvPr>
          <p:cNvSpPr>
            <a:spLocks noGrp="1"/>
          </p:cNvSpPr>
          <p:nvPr>
            <p:ph type="title"/>
          </p:nvPr>
        </p:nvSpPr>
        <p:spPr/>
        <p:txBody>
          <a:bodyPr/>
          <a:lstStyle/>
          <a:p>
            <a:r>
              <a:rPr lang="en-US"/>
              <a:t>CORE ACTIVITY 1: Service design &amp; delivery cont.</a:t>
            </a:r>
          </a:p>
        </p:txBody>
      </p:sp>
      <p:sp>
        <p:nvSpPr>
          <p:cNvPr id="3" name="Content Placeholder 2">
            <a:extLst>
              <a:ext uri="{FF2B5EF4-FFF2-40B4-BE49-F238E27FC236}">
                <a16:creationId xmlns:a16="http://schemas.microsoft.com/office/drawing/2014/main" id="{5FD18899-6587-AD7B-2F31-80BA5FB1F5F2}"/>
              </a:ext>
            </a:extLst>
          </p:cNvPr>
          <p:cNvSpPr>
            <a:spLocks noGrp="1"/>
          </p:cNvSpPr>
          <p:nvPr>
            <p:ph idx="1"/>
          </p:nvPr>
        </p:nvSpPr>
        <p:spPr/>
        <p:txBody>
          <a:bodyPr>
            <a:normAutofit lnSpcReduction="10000"/>
          </a:bodyPr>
          <a:lstStyle/>
          <a:p>
            <a:pPr marL="0" indent="0">
              <a:buNone/>
            </a:pPr>
            <a:r>
              <a:rPr lang="en-US" b="1" dirty="0"/>
              <a:t>Objective 1.e: Participant Services</a:t>
            </a:r>
          </a:p>
          <a:p>
            <a:pPr marL="305435" indent="-305435"/>
            <a:r>
              <a:rPr lang="en-US" dirty="0"/>
              <a:t>The grantee is implementing the required service delivery strategy outlined in its award &amp; is providing all required services to participants. </a:t>
            </a:r>
          </a:p>
          <a:p>
            <a:pPr marL="305435" indent="-305435"/>
            <a:r>
              <a:rPr lang="en-US" sz="2400" b="1" i="1" dirty="0">
                <a:solidFill>
                  <a:schemeClr val="accent2">
                    <a:lumMod val="75000"/>
                  </a:schemeClr>
                </a:solidFill>
              </a:rPr>
              <a:t>Common Findings</a:t>
            </a:r>
          </a:p>
          <a:p>
            <a:pPr marL="629920" lvl="1" indent="-305435"/>
            <a:r>
              <a:rPr lang="en-US" sz="2200" i="1" dirty="0">
                <a:solidFill>
                  <a:schemeClr val="accent2">
                    <a:lumMod val="75000"/>
                  </a:schemeClr>
                </a:solidFill>
              </a:rPr>
              <a:t>Participant service policies are not in place: eligibility/enrollment, priority of service, assessment, supportive services, training services, placement, follow-up services</a:t>
            </a:r>
          </a:p>
          <a:p>
            <a:pPr marL="629920" lvl="1" indent="-305435"/>
            <a:r>
              <a:rPr lang="en-US" sz="2200" i="1" dirty="0">
                <a:solidFill>
                  <a:schemeClr val="accent2">
                    <a:lumMod val="75000"/>
                  </a:schemeClr>
                </a:solidFill>
              </a:rPr>
              <a:t>Not all participant services stipulated in the SOW are provided </a:t>
            </a:r>
          </a:p>
          <a:p>
            <a:pPr marL="629920" lvl="1" indent="-305435"/>
            <a:r>
              <a:rPr lang="en-US" sz="2200" i="1" dirty="0">
                <a:solidFill>
                  <a:schemeClr val="accent2">
                    <a:lumMod val="75000"/>
                  </a:schemeClr>
                </a:solidFill>
              </a:rPr>
              <a:t>Priority of service to veterans is not provided</a:t>
            </a:r>
          </a:p>
          <a:p>
            <a:pPr marL="305435" indent="-305435"/>
            <a:endParaRPr lang="en-US"/>
          </a:p>
        </p:txBody>
      </p:sp>
      <p:sp>
        <p:nvSpPr>
          <p:cNvPr id="5" name="Slide Number Placeholder 4">
            <a:extLst>
              <a:ext uri="{FF2B5EF4-FFF2-40B4-BE49-F238E27FC236}">
                <a16:creationId xmlns:a16="http://schemas.microsoft.com/office/drawing/2014/main" id="{0FA9DE90-0100-4C31-A7ED-1979B6D407CA}"/>
              </a:ext>
            </a:extLst>
          </p:cNvPr>
          <p:cNvSpPr>
            <a:spLocks noGrp="1"/>
          </p:cNvSpPr>
          <p:nvPr>
            <p:ph type="sldNum" sz="quarter" idx="12"/>
          </p:nvPr>
        </p:nvSpPr>
        <p:spPr/>
        <p:txBody>
          <a:bodyPr/>
          <a:lstStyle/>
          <a:p>
            <a:fld id="{DE8DE8A0-70C5-4585-9A3C-B3A9E7B8F8E9}" type="slidenum">
              <a:rPr lang="en-US" smtClean="0"/>
              <a:t>22</a:t>
            </a:fld>
            <a:endParaRPr lang="en-US"/>
          </a:p>
        </p:txBody>
      </p:sp>
    </p:spTree>
    <p:extLst>
      <p:ext uri="{BB962C8B-B14F-4D97-AF65-F5344CB8AC3E}">
        <p14:creationId xmlns:p14="http://schemas.microsoft.com/office/powerpoint/2010/main" val="2375288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0F45-3C3A-244F-ABCC-5E7B8361EF8F}"/>
              </a:ext>
            </a:extLst>
          </p:cNvPr>
          <p:cNvSpPr>
            <a:spLocks noGrp="1"/>
          </p:cNvSpPr>
          <p:nvPr>
            <p:ph type="title"/>
          </p:nvPr>
        </p:nvSpPr>
        <p:spPr/>
        <p:txBody>
          <a:bodyPr/>
          <a:lstStyle/>
          <a:p>
            <a:r>
              <a:rPr lang="en-US"/>
              <a:t>Core activity 2: grant operations</a:t>
            </a:r>
          </a:p>
        </p:txBody>
      </p:sp>
      <p:sp>
        <p:nvSpPr>
          <p:cNvPr id="7" name="Text Placeholder 6">
            <a:extLst>
              <a:ext uri="{FF2B5EF4-FFF2-40B4-BE49-F238E27FC236}">
                <a16:creationId xmlns:a16="http://schemas.microsoft.com/office/drawing/2014/main" id="{4E69004D-A541-5023-6F9C-048A19FAD9E6}"/>
              </a:ext>
            </a:extLst>
          </p:cNvPr>
          <p:cNvSpPr>
            <a:spLocks noGrp="1"/>
          </p:cNvSpPr>
          <p:nvPr>
            <p:ph type="body" idx="1"/>
          </p:nvPr>
        </p:nvSpPr>
        <p:spPr>
          <a:xfrm>
            <a:off x="764075" y="1875824"/>
            <a:ext cx="5199369" cy="576262"/>
          </a:xfrm>
        </p:spPr>
        <p:txBody>
          <a:bodyPr/>
          <a:lstStyle/>
          <a:p>
            <a:r>
              <a:rPr lang="en-US" b="1"/>
              <a:t>Objective 2.a: Project Management</a:t>
            </a:r>
          </a:p>
        </p:txBody>
      </p:sp>
      <p:sp>
        <p:nvSpPr>
          <p:cNvPr id="3" name="Content Placeholder 2">
            <a:extLst>
              <a:ext uri="{FF2B5EF4-FFF2-40B4-BE49-F238E27FC236}">
                <a16:creationId xmlns:a16="http://schemas.microsoft.com/office/drawing/2014/main" id="{BBA6AF98-7F8F-C393-9F9A-1585CE51947E}"/>
              </a:ext>
            </a:extLst>
          </p:cNvPr>
          <p:cNvSpPr>
            <a:spLocks noGrp="1"/>
          </p:cNvSpPr>
          <p:nvPr>
            <p:ph sz="half" idx="2"/>
          </p:nvPr>
        </p:nvSpPr>
        <p:spPr>
          <a:xfrm>
            <a:off x="774925" y="2564553"/>
            <a:ext cx="5188520" cy="4090246"/>
          </a:xfrm>
        </p:spPr>
        <p:txBody>
          <a:bodyPr>
            <a:normAutofit fontScale="85000" lnSpcReduction="20000"/>
          </a:bodyPr>
          <a:lstStyle/>
          <a:p>
            <a:r>
              <a:rPr lang="en-US" dirty="0"/>
              <a:t>The grantee has an adequate system in place to manage the grant/project, including any specific award conditions, prior approval of project amendments, &amp; closeout requirements. </a:t>
            </a:r>
          </a:p>
          <a:p>
            <a:r>
              <a:rPr lang="en-US" i="1" dirty="0">
                <a:solidFill>
                  <a:schemeClr val="accent2">
                    <a:lumMod val="75000"/>
                  </a:schemeClr>
                </a:solidFill>
              </a:rPr>
              <a:t>Common Findings</a:t>
            </a:r>
          </a:p>
          <a:p>
            <a:pPr lvl="1"/>
            <a:r>
              <a:rPr lang="en-US" sz="2300" i="1" dirty="0">
                <a:solidFill>
                  <a:schemeClr val="accent2">
                    <a:lumMod val="75000"/>
                  </a:schemeClr>
                </a:solidFill>
              </a:rPr>
              <a:t>The grantee does not have a clear understanding of the amendment process</a:t>
            </a:r>
          </a:p>
          <a:p>
            <a:pPr lvl="1"/>
            <a:r>
              <a:rPr lang="en-US" sz="2300" i="1" dirty="0">
                <a:solidFill>
                  <a:schemeClr val="accent2">
                    <a:lumMod val="75000"/>
                  </a:schemeClr>
                </a:solidFill>
              </a:rPr>
              <a:t>There are no written policies &amp; procedures for amending the grant, grant closeout</a:t>
            </a:r>
          </a:p>
          <a:p>
            <a:pPr marL="0" indent="0">
              <a:buNone/>
            </a:pPr>
            <a:endParaRPr lang="en-US" dirty="0"/>
          </a:p>
        </p:txBody>
      </p:sp>
      <p:sp>
        <p:nvSpPr>
          <p:cNvPr id="8" name="Text Placeholder 7">
            <a:extLst>
              <a:ext uri="{FF2B5EF4-FFF2-40B4-BE49-F238E27FC236}">
                <a16:creationId xmlns:a16="http://schemas.microsoft.com/office/drawing/2014/main" id="{60E30BAB-1EF1-5E20-9A53-D61E91BFC8CC}"/>
              </a:ext>
            </a:extLst>
          </p:cNvPr>
          <p:cNvSpPr>
            <a:spLocks noGrp="1"/>
          </p:cNvSpPr>
          <p:nvPr>
            <p:ph type="body" sz="quarter" idx="3"/>
          </p:nvPr>
        </p:nvSpPr>
        <p:spPr>
          <a:xfrm>
            <a:off x="6217710" y="1879547"/>
            <a:ext cx="5210215" cy="576262"/>
          </a:xfrm>
        </p:spPr>
        <p:txBody>
          <a:bodyPr/>
          <a:lstStyle/>
          <a:p>
            <a:r>
              <a:rPr lang="en-US" b="1"/>
              <a:t>Objective 2.b: Budget</a:t>
            </a:r>
          </a:p>
        </p:txBody>
      </p:sp>
      <p:sp>
        <p:nvSpPr>
          <p:cNvPr id="6" name="Content Placeholder 5">
            <a:extLst>
              <a:ext uri="{FF2B5EF4-FFF2-40B4-BE49-F238E27FC236}">
                <a16:creationId xmlns:a16="http://schemas.microsoft.com/office/drawing/2014/main" id="{6A53D877-D7FB-1680-BE31-417D9B8D2939}"/>
              </a:ext>
            </a:extLst>
          </p:cNvPr>
          <p:cNvSpPr>
            <a:spLocks noGrp="1"/>
          </p:cNvSpPr>
          <p:nvPr>
            <p:ph sz="quarter" idx="4"/>
          </p:nvPr>
        </p:nvSpPr>
        <p:spPr>
          <a:xfrm>
            <a:off x="6217709" y="2564552"/>
            <a:ext cx="5210216" cy="4090247"/>
          </a:xfrm>
        </p:spPr>
        <p:txBody>
          <a:bodyPr>
            <a:normAutofit fontScale="85000" lnSpcReduction="20000"/>
          </a:bodyPr>
          <a:lstStyle/>
          <a:p>
            <a:r>
              <a:rPr lang="en-US" dirty="0"/>
              <a:t>The grantee has a financial management system or budget control mechanism in place to monitor spending, determine allowability of costs, compare &amp; reconcile the budget to actual expenditures. The system has triggers for budget amendments when necessary. </a:t>
            </a:r>
          </a:p>
          <a:p>
            <a:r>
              <a:rPr lang="en-US" i="1" dirty="0">
                <a:solidFill>
                  <a:schemeClr val="accent2">
                    <a:lumMod val="75000"/>
                  </a:schemeClr>
                </a:solidFill>
              </a:rPr>
              <a:t>Common Findings</a:t>
            </a:r>
          </a:p>
          <a:p>
            <a:pPr lvl="1"/>
            <a:r>
              <a:rPr lang="en-US" sz="2300" i="1" dirty="0">
                <a:solidFill>
                  <a:schemeClr val="accent2">
                    <a:lumMod val="75000"/>
                  </a:schemeClr>
                </a:solidFill>
              </a:rPr>
              <a:t>Actual vs. planned budget analysis is not performed </a:t>
            </a:r>
          </a:p>
          <a:p>
            <a:pPr lvl="1"/>
            <a:r>
              <a:rPr lang="en-US" sz="2300" i="1" dirty="0">
                <a:solidFill>
                  <a:schemeClr val="accent2">
                    <a:lumMod val="75000"/>
                  </a:schemeClr>
                </a:solidFill>
              </a:rPr>
              <a:t>Actual vs. planned budget analysis is not based on budget form SF-424A categories</a:t>
            </a:r>
          </a:p>
          <a:p>
            <a:pPr lvl="1"/>
            <a:r>
              <a:rPr lang="en-US" sz="2300" i="1" dirty="0">
                <a:solidFill>
                  <a:schemeClr val="accent2">
                    <a:lumMod val="75000"/>
                  </a:schemeClr>
                </a:solidFill>
              </a:rPr>
              <a:t>The grantee is not operating within approved budget</a:t>
            </a:r>
          </a:p>
          <a:p>
            <a:endParaRPr lang="en-US" dirty="0"/>
          </a:p>
        </p:txBody>
      </p:sp>
      <p:sp>
        <p:nvSpPr>
          <p:cNvPr id="5" name="Slide Number Placeholder 4">
            <a:extLst>
              <a:ext uri="{FF2B5EF4-FFF2-40B4-BE49-F238E27FC236}">
                <a16:creationId xmlns:a16="http://schemas.microsoft.com/office/drawing/2014/main" id="{CAE26859-CC1A-699C-3209-2B5EE7D2CD3A}"/>
              </a:ext>
            </a:extLst>
          </p:cNvPr>
          <p:cNvSpPr>
            <a:spLocks noGrp="1"/>
          </p:cNvSpPr>
          <p:nvPr>
            <p:ph type="sldNum" sz="quarter" idx="12"/>
          </p:nvPr>
        </p:nvSpPr>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29362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C198-B7F1-E982-4F96-EFA2FD27536D}"/>
              </a:ext>
            </a:extLst>
          </p:cNvPr>
          <p:cNvSpPr>
            <a:spLocks noGrp="1"/>
          </p:cNvSpPr>
          <p:nvPr>
            <p:ph type="title"/>
          </p:nvPr>
        </p:nvSpPr>
        <p:spPr/>
        <p:txBody>
          <a:bodyPr/>
          <a:lstStyle/>
          <a:p>
            <a:r>
              <a:rPr lang="en-US"/>
              <a:t>Core activity 2: grant operations cont.</a:t>
            </a:r>
          </a:p>
        </p:txBody>
      </p:sp>
      <p:sp>
        <p:nvSpPr>
          <p:cNvPr id="3" name="Content Placeholder 2">
            <a:extLst>
              <a:ext uri="{FF2B5EF4-FFF2-40B4-BE49-F238E27FC236}">
                <a16:creationId xmlns:a16="http://schemas.microsoft.com/office/drawing/2014/main" id="{2ADAA4B2-5CDD-269C-E051-2DE04C3286CB}"/>
              </a:ext>
            </a:extLst>
          </p:cNvPr>
          <p:cNvSpPr>
            <a:spLocks noGrp="1"/>
          </p:cNvSpPr>
          <p:nvPr>
            <p:ph idx="1"/>
          </p:nvPr>
        </p:nvSpPr>
        <p:spPr/>
        <p:txBody>
          <a:bodyPr>
            <a:normAutofit/>
          </a:bodyPr>
          <a:lstStyle/>
          <a:p>
            <a:pPr marL="0" indent="0">
              <a:buNone/>
            </a:pPr>
            <a:r>
              <a:rPr lang="en-US" b="1" dirty="0"/>
              <a:t>Objective 2.c: Property management</a:t>
            </a:r>
          </a:p>
          <a:p>
            <a:pPr marL="305435" indent="-305435"/>
            <a:r>
              <a:rPr lang="en-US" sz="2400" dirty="0"/>
              <a:t>The grantee maintains a property management system in accordance with all prior approval requirements, terms &amp; conditions of the award, &amp; written programmatic policies &amp; procedures.</a:t>
            </a:r>
          </a:p>
          <a:p>
            <a:pPr marL="305435" indent="-305435"/>
            <a:r>
              <a:rPr lang="en-US" sz="2400" i="1" dirty="0">
                <a:solidFill>
                  <a:schemeClr val="accent2">
                    <a:lumMod val="75000"/>
                  </a:schemeClr>
                </a:solidFill>
              </a:rPr>
              <a:t>Common Findings</a:t>
            </a:r>
          </a:p>
          <a:p>
            <a:pPr marL="629920" lvl="1" indent="-305435"/>
            <a:r>
              <a:rPr lang="en-US" i="1" dirty="0">
                <a:solidFill>
                  <a:schemeClr val="accent2">
                    <a:lumMod val="75000"/>
                  </a:schemeClr>
                </a:solidFill>
              </a:rPr>
              <a:t>Lack of written policies &amp; procedures for purchase &amp; disposition of equipment, supplies, &amp; intangible property developed with grant funds</a:t>
            </a:r>
          </a:p>
          <a:p>
            <a:pPr marL="629920" lvl="1" indent="-305435"/>
            <a:r>
              <a:rPr lang="en-US" i="1" dirty="0">
                <a:solidFill>
                  <a:schemeClr val="accent2">
                    <a:lumMod val="75000"/>
                  </a:schemeClr>
                </a:solidFill>
              </a:rPr>
              <a:t>Equipment is purchased without prior Grant Officer’s approval</a:t>
            </a:r>
          </a:p>
        </p:txBody>
      </p:sp>
      <p:sp>
        <p:nvSpPr>
          <p:cNvPr id="5" name="Slide Number Placeholder 4">
            <a:extLst>
              <a:ext uri="{FF2B5EF4-FFF2-40B4-BE49-F238E27FC236}">
                <a16:creationId xmlns:a16="http://schemas.microsoft.com/office/drawing/2014/main" id="{AA81015A-35F4-C804-FB5B-35AFF9496EBB}"/>
              </a:ext>
            </a:extLst>
          </p:cNvPr>
          <p:cNvSpPr>
            <a:spLocks noGrp="1"/>
          </p:cNvSpPr>
          <p:nvPr>
            <p:ph type="sldNum" sz="quarter" idx="12"/>
          </p:nvPr>
        </p:nvSpPr>
        <p:spPr/>
        <p:txBody>
          <a:bodyPr/>
          <a:lstStyle/>
          <a:p>
            <a:fld id="{DE8DE8A0-70C5-4585-9A3C-B3A9E7B8F8E9}" type="slidenum">
              <a:rPr lang="en-US" smtClean="0"/>
              <a:t>24</a:t>
            </a:fld>
            <a:endParaRPr lang="en-US"/>
          </a:p>
        </p:txBody>
      </p:sp>
    </p:spTree>
    <p:extLst>
      <p:ext uri="{BB962C8B-B14F-4D97-AF65-F5344CB8AC3E}">
        <p14:creationId xmlns:p14="http://schemas.microsoft.com/office/powerpoint/2010/main" val="3081679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4E54F-2DA0-E1D7-9F80-89D625CD6BE3}"/>
              </a:ext>
            </a:extLst>
          </p:cNvPr>
          <p:cNvSpPr>
            <a:spLocks noGrp="1"/>
          </p:cNvSpPr>
          <p:nvPr>
            <p:ph type="title"/>
          </p:nvPr>
        </p:nvSpPr>
        <p:spPr/>
        <p:txBody>
          <a:bodyPr/>
          <a:lstStyle/>
          <a:p>
            <a:r>
              <a:rPr lang="en-US"/>
              <a:t>Core activity 2: grant operations cont. </a:t>
            </a:r>
            <a:r>
              <a:rPr lang="en-US">
                <a:solidFill>
                  <a:schemeClr val="tx2"/>
                </a:solidFill>
              </a:rPr>
              <a:t>2</a:t>
            </a:r>
          </a:p>
        </p:txBody>
      </p:sp>
      <p:sp>
        <p:nvSpPr>
          <p:cNvPr id="3" name="Content Placeholder 2">
            <a:extLst>
              <a:ext uri="{FF2B5EF4-FFF2-40B4-BE49-F238E27FC236}">
                <a16:creationId xmlns:a16="http://schemas.microsoft.com/office/drawing/2014/main" id="{DEF44766-E67F-7CA6-58F7-FF0B710B170A}"/>
              </a:ext>
            </a:extLst>
          </p:cNvPr>
          <p:cNvSpPr>
            <a:spLocks noGrp="1"/>
          </p:cNvSpPr>
          <p:nvPr>
            <p:ph idx="1"/>
          </p:nvPr>
        </p:nvSpPr>
        <p:spPr>
          <a:xfrm>
            <a:off x="774923" y="1946302"/>
            <a:ext cx="10653003" cy="4698338"/>
          </a:xfrm>
        </p:spPr>
        <p:txBody>
          <a:bodyPr>
            <a:normAutofit/>
          </a:bodyPr>
          <a:lstStyle/>
          <a:p>
            <a:pPr marL="0" indent="0">
              <a:buNone/>
            </a:pPr>
            <a:r>
              <a:rPr lang="en-US" sz="2000" b="1" dirty="0"/>
              <a:t>Objective 2.d: Procurement &amp; Contract Administration</a:t>
            </a:r>
          </a:p>
          <a:p>
            <a:pPr marL="305435" indent="-305435"/>
            <a:r>
              <a:rPr lang="en-US" sz="2000" dirty="0"/>
              <a:t>The grantee maintains an adequate procurement/purchasing system that includes written procedures &amp; ensures that all contracting or procurement actions are performed in a manner that provides for full &amp; open competition.</a:t>
            </a:r>
          </a:p>
          <a:p>
            <a:pPr marL="305435" indent="-305435"/>
            <a:r>
              <a:rPr lang="en-US" sz="2200" i="1" dirty="0">
                <a:solidFill>
                  <a:schemeClr val="accent2">
                    <a:lumMod val="75000"/>
                  </a:schemeClr>
                </a:solidFill>
              </a:rPr>
              <a:t>Common Findings</a:t>
            </a:r>
          </a:p>
          <a:p>
            <a:pPr marL="629920" lvl="1" indent="-305435"/>
            <a:r>
              <a:rPr lang="en-US" sz="1900" i="1" dirty="0">
                <a:solidFill>
                  <a:schemeClr val="accent2">
                    <a:lumMod val="75000"/>
                  </a:schemeClr>
                </a:solidFill>
              </a:rPr>
              <a:t>Lack of written policies &amp; procedures for procurement </a:t>
            </a:r>
          </a:p>
          <a:p>
            <a:pPr marL="629920" lvl="1" indent="-305435"/>
            <a:r>
              <a:rPr lang="en-US" sz="1900" i="1" dirty="0">
                <a:solidFill>
                  <a:schemeClr val="accent2">
                    <a:lumMod val="75000"/>
                  </a:schemeClr>
                </a:solidFill>
              </a:rPr>
              <a:t>Required contract provisions are not included in the contractual agreements</a:t>
            </a:r>
          </a:p>
          <a:p>
            <a:pPr marL="629920" lvl="1" indent="-305435"/>
            <a:r>
              <a:rPr lang="en-US" sz="1900" i="1" dirty="0">
                <a:solidFill>
                  <a:schemeClr val="accent2">
                    <a:lumMod val="75000"/>
                  </a:schemeClr>
                </a:solidFill>
              </a:rPr>
              <a:t>Procurement is not conducted with full &amp; open competition</a:t>
            </a:r>
          </a:p>
          <a:p>
            <a:pPr marL="629920" lvl="1" indent="-305435"/>
            <a:r>
              <a:rPr lang="en-US" sz="1900" i="1" dirty="0">
                <a:solidFill>
                  <a:schemeClr val="accent2">
                    <a:lumMod val="75000"/>
                  </a:schemeClr>
                </a:solidFill>
              </a:rPr>
              <a:t>Cost or price analysis for all procurement actions in excess of Simplified Acquisition Threshold is not performed</a:t>
            </a:r>
            <a:endParaRPr lang="en-US" dirty="0">
              <a:solidFill>
                <a:schemeClr val="accent2">
                  <a:lumMod val="75000"/>
                </a:schemeClr>
              </a:solidFill>
            </a:endParaRPr>
          </a:p>
        </p:txBody>
      </p:sp>
      <p:sp>
        <p:nvSpPr>
          <p:cNvPr id="5" name="Slide Number Placeholder 4">
            <a:extLst>
              <a:ext uri="{FF2B5EF4-FFF2-40B4-BE49-F238E27FC236}">
                <a16:creationId xmlns:a16="http://schemas.microsoft.com/office/drawing/2014/main" id="{43EFE5FB-8450-3178-7CBD-6F414C980DB1}"/>
              </a:ext>
            </a:extLst>
          </p:cNvPr>
          <p:cNvSpPr>
            <a:spLocks noGrp="1"/>
          </p:cNvSpPr>
          <p:nvPr>
            <p:ph type="sldNum" sz="quarter" idx="12"/>
          </p:nvPr>
        </p:nvSpPr>
        <p:spPr/>
        <p:txBody>
          <a:bodyPr/>
          <a:lstStyle/>
          <a:p>
            <a:fld id="{DE8DE8A0-70C5-4585-9A3C-B3A9E7B8F8E9}" type="slidenum">
              <a:rPr lang="en-US" smtClean="0"/>
              <a:t>25</a:t>
            </a:fld>
            <a:endParaRPr lang="en-US"/>
          </a:p>
        </p:txBody>
      </p:sp>
    </p:spTree>
    <p:extLst>
      <p:ext uri="{BB962C8B-B14F-4D97-AF65-F5344CB8AC3E}">
        <p14:creationId xmlns:p14="http://schemas.microsoft.com/office/powerpoint/2010/main" val="2208386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FA354-0E5B-E93E-E31D-485E86CADD43}"/>
              </a:ext>
            </a:extLst>
          </p:cNvPr>
          <p:cNvSpPr>
            <a:spLocks noGrp="1"/>
          </p:cNvSpPr>
          <p:nvPr>
            <p:ph type="title"/>
          </p:nvPr>
        </p:nvSpPr>
        <p:spPr/>
        <p:txBody>
          <a:bodyPr/>
          <a:lstStyle/>
          <a:p>
            <a:r>
              <a:rPr lang="en-US"/>
              <a:t>Core activity 2: grant operations cont. </a:t>
            </a:r>
            <a:r>
              <a:rPr lang="en-US">
                <a:solidFill>
                  <a:schemeClr val="tx2"/>
                </a:solidFill>
              </a:rPr>
              <a:t>3</a:t>
            </a:r>
            <a:endParaRPr lang="en-US"/>
          </a:p>
        </p:txBody>
      </p:sp>
      <p:sp>
        <p:nvSpPr>
          <p:cNvPr id="3" name="Text Placeholder 2">
            <a:extLst>
              <a:ext uri="{FF2B5EF4-FFF2-40B4-BE49-F238E27FC236}">
                <a16:creationId xmlns:a16="http://schemas.microsoft.com/office/drawing/2014/main" id="{79A7101C-3B60-4114-25CF-A8EF184199CC}"/>
              </a:ext>
            </a:extLst>
          </p:cNvPr>
          <p:cNvSpPr>
            <a:spLocks noGrp="1"/>
          </p:cNvSpPr>
          <p:nvPr>
            <p:ph type="body" idx="1"/>
          </p:nvPr>
        </p:nvSpPr>
        <p:spPr>
          <a:xfrm>
            <a:off x="599440" y="1995093"/>
            <a:ext cx="5641774" cy="576262"/>
          </a:xfrm>
        </p:spPr>
        <p:txBody>
          <a:bodyPr/>
          <a:lstStyle/>
          <a:p>
            <a:r>
              <a:rPr lang="en-US" b="1"/>
              <a:t>Objective 2.e: Performance Management</a:t>
            </a:r>
          </a:p>
        </p:txBody>
      </p:sp>
      <p:sp>
        <p:nvSpPr>
          <p:cNvPr id="4" name="Content Placeholder 3">
            <a:extLst>
              <a:ext uri="{FF2B5EF4-FFF2-40B4-BE49-F238E27FC236}">
                <a16:creationId xmlns:a16="http://schemas.microsoft.com/office/drawing/2014/main" id="{EB0999BE-B3BE-2A1D-C4F7-50843D55EAC8}"/>
              </a:ext>
            </a:extLst>
          </p:cNvPr>
          <p:cNvSpPr>
            <a:spLocks noGrp="1"/>
          </p:cNvSpPr>
          <p:nvPr>
            <p:ph sz="half" idx="2"/>
          </p:nvPr>
        </p:nvSpPr>
        <p:spPr>
          <a:xfrm>
            <a:off x="774923" y="2561936"/>
            <a:ext cx="5199369" cy="4296064"/>
          </a:xfrm>
        </p:spPr>
        <p:txBody>
          <a:bodyPr>
            <a:normAutofit fontScale="92500" lnSpcReduction="10000"/>
          </a:bodyPr>
          <a:lstStyle/>
          <a:p>
            <a:pPr marL="305435" indent="-305435">
              <a:spcBef>
                <a:spcPts val="400"/>
              </a:spcBef>
              <a:spcAft>
                <a:spcPts val="400"/>
              </a:spcAft>
            </a:pPr>
            <a:r>
              <a:rPr lang="en-US" sz="2000" dirty="0"/>
              <a:t>The grantee maintains a performance management system to manage, track, &amp; measure performance &amp; operating goals, indicators, milestones, expected outcomes that comply with the terms &amp; conditions of the award.  </a:t>
            </a:r>
            <a:endParaRPr lang="en-US" dirty="0"/>
          </a:p>
          <a:p>
            <a:pPr marL="305435" indent="-305435">
              <a:spcBef>
                <a:spcPts val="400"/>
              </a:spcBef>
              <a:spcAft>
                <a:spcPts val="400"/>
              </a:spcAft>
            </a:pPr>
            <a:r>
              <a:rPr lang="en-US" sz="2100" i="1" dirty="0">
                <a:solidFill>
                  <a:schemeClr val="accent2">
                    <a:lumMod val="75000"/>
                  </a:schemeClr>
                </a:solidFill>
              </a:rPr>
              <a:t>Common Findings</a:t>
            </a:r>
          </a:p>
          <a:p>
            <a:pPr marL="629920" lvl="1" indent="-305435">
              <a:spcBef>
                <a:spcPts val="400"/>
              </a:spcBef>
              <a:spcAft>
                <a:spcPts val="400"/>
              </a:spcAft>
            </a:pPr>
            <a:r>
              <a:rPr lang="en-US" i="1" dirty="0">
                <a:solidFill>
                  <a:schemeClr val="accent2">
                    <a:lumMod val="75000"/>
                  </a:schemeClr>
                </a:solidFill>
              </a:rPr>
              <a:t>Lack of process to identify, collect, validate, and report the required performance data</a:t>
            </a:r>
          </a:p>
          <a:p>
            <a:pPr marL="629920" lvl="1" indent="-305435">
              <a:spcBef>
                <a:spcPts val="400"/>
              </a:spcBef>
              <a:spcAft>
                <a:spcPts val="400"/>
              </a:spcAft>
            </a:pPr>
            <a:r>
              <a:rPr lang="en-US" i="1" dirty="0">
                <a:solidFill>
                  <a:schemeClr val="accent2">
                    <a:lumMod val="75000"/>
                  </a:schemeClr>
                </a:solidFill>
              </a:rPr>
              <a:t>Lack of a performance monitoring tool measuring grant progress to ensure that desired outcomes are achieved by the end of the period of performance</a:t>
            </a:r>
          </a:p>
          <a:p>
            <a:pPr marL="305435" indent="-305435">
              <a:spcBef>
                <a:spcPts val="400"/>
              </a:spcBef>
              <a:spcAft>
                <a:spcPts val="400"/>
              </a:spcAft>
            </a:pPr>
            <a:endParaRPr lang="en-US"/>
          </a:p>
        </p:txBody>
      </p:sp>
      <p:sp>
        <p:nvSpPr>
          <p:cNvPr id="5" name="Text Placeholder 4">
            <a:extLst>
              <a:ext uri="{FF2B5EF4-FFF2-40B4-BE49-F238E27FC236}">
                <a16:creationId xmlns:a16="http://schemas.microsoft.com/office/drawing/2014/main" id="{88E42DBE-E5CC-5114-34D2-B9221D6C6CFA}"/>
              </a:ext>
            </a:extLst>
          </p:cNvPr>
          <p:cNvSpPr>
            <a:spLocks noGrp="1"/>
          </p:cNvSpPr>
          <p:nvPr>
            <p:ph type="body" sz="quarter" idx="3"/>
          </p:nvPr>
        </p:nvSpPr>
        <p:spPr>
          <a:xfrm>
            <a:off x="6217710" y="1995093"/>
            <a:ext cx="5466290" cy="576262"/>
          </a:xfrm>
        </p:spPr>
        <p:txBody>
          <a:bodyPr/>
          <a:lstStyle/>
          <a:p>
            <a:r>
              <a:rPr lang="en-US" b="1"/>
              <a:t>Objective 2.f: Subrecipient Management &amp; Oversight</a:t>
            </a:r>
          </a:p>
        </p:txBody>
      </p:sp>
      <p:sp>
        <p:nvSpPr>
          <p:cNvPr id="6" name="Content Placeholder 5">
            <a:extLst>
              <a:ext uri="{FF2B5EF4-FFF2-40B4-BE49-F238E27FC236}">
                <a16:creationId xmlns:a16="http://schemas.microsoft.com/office/drawing/2014/main" id="{83A0FE9D-4BD8-EF78-EC02-C35F12A27FC5}"/>
              </a:ext>
            </a:extLst>
          </p:cNvPr>
          <p:cNvSpPr>
            <a:spLocks noGrp="1"/>
          </p:cNvSpPr>
          <p:nvPr>
            <p:ph sz="quarter" idx="4"/>
          </p:nvPr>
        </p:nvSpPr>
        <p:spPr>
          <a:xfrm>
            <a:off x="6206860" y="2571355"/>
            <a:ext cx="5641773" cy="4286645"/>
          </a:xfrm>
        </p:spPr>
        <p:txBody>
          <a:bodyPr>
            <a:normAutofit fontScale="92500" lnSpcReduction="10000"/>
          </a:bodyPr>
          <a:lstStyle/>
          <a:p>
            <a:pPr>
              <a:spcBef>
                <a:spcPts val="400"/>
              </a:spcBef>
              <a:spcAft>
                <a:spcPts val="400"/>
              </a:spcAft>
            </a:pPr>
            <a:r>
              <a:rPr lang="en-US" sz="2000"/>
              <a:t>The grantee manages all its subrecipients &amp; tracks their performance &amp; compliance in meeting the terms &amp; conditions of the subaward. </a:t>
            </a:r>
          </a:p>
          <a:p>
            <a:pPr>
              <a:spcBef>
                <a:spcPts val="400"/>
              </a:spcBef>
              <a:spcAft>
                <a:spcPts val="400"/>
              </a:spcAft>
            </a:pPr>
            <a:r>
              <a:rPr lang="en-US" sz="2100" i="1">
                <a:solidFill>
                  <a:schemeClr val="accent2">
                    <a:lumMod val="75000"/>
                  </a:schemeClr>
                </a:solidFill>
              </a:rPr>
              <a:t>Common Findings</a:t>
            </a:r>
          </a:p>
          <a:p>
            <a:pPr lvl="1">
              <a:spcBef>
                <a:spcPts val="400"/>
              </a:spcBef>
              <a:spcAft>
                <a:spcPts val="400"/>
              </a:spcAft>
            </a:pPr>
            <a:r>
              <a:rPr lang="en-US" i="1">
                <a:solidFill>
                  <a:schemeClr val="accent2">
                    <a:lumMod val="75000"/>
                  </a:schemeClr>
                </a:solidFill>
              </a:rPr>
              <a:t>The grantee does not understand distinctions between subrecipients and contractors</a:t>
            </a:r>
          </a:p>
          <a:p>
            <a:pPr lvl="1">
              <a:spcBef>
                <a:spcPts val="400"/>
              </a:spcBef>
              <a:spcAft>
                <a:spcPts val="400"/>
              </a:spcAft>
            </a:pPr>
            <a:r>
              <a:rPr lang="en-US" i="1">
                <a:solidFill>
                  <a:schemeClr val="accent2">
                    <a:lumMod val="75000"/>
                  </a:schemeClr>
                </a:solidFill>
              </a:rPr>
              <a:t>Pre-award risk assessment of subrecipients has not been conducted</a:t>
            </a:r>
          </a:p>
          <a:p>
            <a:pPr lvl="1">
              <a:spcBef>
                <a:spcPts val="400"/>
              </a:spcBef>
              <a:spcAft>
                <a:spcPts val="400"/>
              </a:spcAft>
            </a:pPr>
            <a:r>
              <a:rPr lang="en-US" i="1">
                <a:solidFill>
                  <a:schemeClr val="accent2">
                    <a:lumMod val="75000"/>
                  </a:schemeClr>
                </a:solidFill>
              </a:rPr>
              <a:t>There is not a process (tool) to perform subrecipient monitoring and resolve resulting findings. Subrecipient monitoring has not been conducted</a:t>
            </a:r>
          </a:p>
          <a:p>
            <a:pPr lvl="1">
              <a:spcBef>
                <a:spcPts val="400"/>
              </a:spcBef>
              <a:spcAft>
                <a:spcPts val="400"/>
              </a:spcAft>
            </a:pPr>
            <a:r>
              <a:rPr lang="en-US" i="1">
                <a:solidFill>
                  <a:schemeClr val="accent2">
                    <a:lumMod val="75000"/>
                  </a:schemeClr>
                </a:solidFill>
              </a:rPr>
              <a:t>Subrecipients’ quarterly performance and financial reports are not required/received</a:t>
            </a:r>
            <a:endParaRPr lang="en-US"/>
          </a:p>
        </p:txBody>
      </p:sp>
      <p:sp>
        <p:nvSpPr>
          <p:cNvPr id="8" name="Slide Number Placeholder 7">
            <a:extLst>
              <a:ext uri="{FF2B5EF4-FFF2-40B4-BE49-F238E27FC236}">
                <a16:creationId xmlns:a16="http://schemas.microsoft.com/office/drawing/2014/main" id="{B5F04006-B2DC-ACEA-9CC1-090153E22631}"/>
              </a:ext>
            </a:extLst>
          </p:cNvPr>
          <p:cNvSpPr>
            <a:spLocks noGrp="1"/>
          </p:cNvSpPr>
          <p:nvPr>
            <p:ph type="sldNum" sz="quarter" idx="12"/>
          </p:nvPr>
        </p:nvSpPr>
        <p:spPr/>
        <p:txBody>
          <a:bodyPr/>
          <a:lstStyle/>
          <a:p>
            <a:fld id="{DE8DE8A0-70C5-4585-9A3C-B3A9E7B8F8E9}" type="slidenum">
              <a:rPr lang="en-US" smtClean="0"/>
              <a:t>26</a:t>
            </a:fld>
            <a:endParaRPr lang="en-US"/>
          </a:p>
        </p:txBody>
      </p:sp>
    </p:spTree>
    <p:extLst>
      <p:ext uri="{BB962C8B-B14F-4D97-AF65-F5344CB8AC3E}">
        <p14:creationId xmlns:p14="http://schemas.microsoft.com/office/powerpoint/2010/main" val="1511963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24A5556-0CC3-6A23-92CD-6617E21AAD9C}"/>
              </a:ext>
            </a:extLst>
          </p:cNvPr>
          <p:cNvSpPr>
            <a:spLocks noGrp="1"/>
          </p:cNvSpPr>
          <p:nvPr>
            <p:ph type="title"/>
          </p:nvPr>
        </p:nvSpPr>
        <p:spPr/>
        <p:txBody>
          <a:bodyPr/>
          <a:lstStyle/>
          <a:p>
            <a:r>
              <a:rPr lang="en-US"/>
              <a:t>Core activity 2: grant operations cont.	</a:t>
            </a:r>
          </a:p>
        </p:txBody>
      </p:sp>
      <p:sp>
        <p:nvSpPr>
          <p:cNvPr id="7" name="Text Placeholder 6">
            <a:extLst>
              <a:ext uri="{FF2B5EF4-FFF2-40B4-BE49-F238E27FC236}">
                <a16:creationId xmlns:a16="http://schemas.microsoft.com/office/drawing/2014/main" id="{111F1F9E-346D-542C-997B-DCF788E6A5C2}"/>
              </a:ext>
            </a:extLst>
          </p:cNvPr>
          <p:cNvSpPr>
            <a:spLocks noGrp="1"/>
          </p:cNvSpPr>
          <p:nvPr>
            <p:ph type="body" idx="1"/>
          </p:nvPr>
        </p:nvSpPr>
        <p:spPr>
          <a:xfrm>
            <a:off x="774923" y="1814281"/>
            <a:ext cx="5199369" cy="576262"/>
          </a:xfrm>
        </p:spPr>
        <p:txBody>
          <a:bodyPr/>
          <a:lstStyle/>
          <a:p>
            <a:r>
              <a:rPr lang="en-US" b="1"/>
              <a:t>Objective 2.g: Records Management</a:t>
            </a:r>
          </a:p>
        </p:txBody>
      </p:sp>
      <p:sp>
        <p:nvSpPr>
          <p:cNvPr id="8" name="Content Placeholder 7">
            <a:extLst>
              <a:ext uri="{FF2B5EF4-FFF2-40B4-BE49-F238E27FC236}">
                <a16:creationId xmlns:a16="http://schemas.microsoft.com/office/drawing/2014/main" id="{189E2AC4-406A-7DC1-EFAE-EE11C1125BF7}"/>
              </a:ext>
            </a:extLst>
          </p:cNvPr>
          <p:cNvSpPr>
            <a:spLocks noGrp="1"/>
          </p:cNvSpPr>
          <p:nvPr>
            <p:ph sz="half" idx="2"/>
          </p:nvPr>
        </p:nvSpPr>
        <p:spPr>
          <a:xfrm>
            <a:off x="774924" y="2434020"/>
            <a:ext cx="5442784" cy="4423980"/>
          </a:xfrm>
        </p:spPr>
        <p:txBody>
          <a:bodyPr>
            <a:normAutofit fontScale="55000" lnSpcReduction="20000"/>
          </a:bodyPr>
          <a:lstStyle/>
          <a:p>
            <a:pPr marL="305435" indent="-305435">
              <a:spcBef>
                <a:spcPts val="400"/>
              </a:spcBef>
              <a:spcAft>
                <a:spcPts val="400"/>
              </a:spcAft>
            </a:pPr>
            <a:r>
              <a:rPr lang="en-US" sz="3300" dirty="0"/>
              <a:t>The grantee maintains a system &amp; implements procedures to manage &amp; secure all financial records, supporting documents, statistical records, &amp; all other records pertinent to the Federal award.   </a:t>
            </a:r>
            <a:endParaRPr lang="en-US" dirty="0"/>
          </a:p>
          <a:p>
            <a:pPr marL="305435" indent="-305435">
              <a:spcBef>
                <a:spcPts val="400"/>
              </a:spcBef>
              <a:spcAft>
                <a:spcPts val="400"/>
              </a:spcAft>
            </a:pPr>
            <a:r>
              <a:rPr lang="en-US" sz="3300" i="1" dirty="0">
                <a:solidFill>
                  <a:schemeClr val="accent2">
                    <a:lumMod val="75000"/>
                  </a:schemeClr>
                </a:solidFill>
              </a:rPr>
              <a:t>Common Findings</a:t>
            </a:r>
          </a:p>
          <a:p>
            <a:pPr marL="629920" lvl="1" indent="-305435">
              <a:spcBef>
                <a:spcPts val="400"/>
              </a:spcBef>
              <a:spcAft>
                <a:spcPts val="400"/>
              </a:spcAft>
            </a:pPr>
            <a:r>
              <a:rPr lang="en-US" sz="3300" i="1" dirty="0">
                <a:solidFill>
                  <a:schemeClr val="accent2">
                    <a:lumMod val="75000"/>
                  </a:schemeClr>
                </a:solidFill>
              </a:rPr>
              <a:t>Lack of policies &amp; procedures for retention of records</a:t>
            </a:r>
          </a:p>
          <a:p>
            <a:pPr marL="629920" lvl="1" indent="-305435">
              <a:spcBef>
                <a:spcPts val="400"/>
              </a:spcBef>
              <a:spcAft>
                <a:spcPts val="400"/>
              </a:spcAft>
            </a:pPr>
            <a:r>
              <a:rPr lang="en-US" sz="3300" i="1" dirty="0">
                <a:solidFill>
                  <a:schemeClr val="accent2">
                    <a:lumMod val="75000"/>
                  </a:schemeClr>
                </a:solidFill>
              </a:rPr>
              <a:t>Policies &amp; procedures for records retention are not in compliance with the Uniform Guidance</a:t>
            </a:r>
          </a:p>
          <a:p>
            <a:pPr marL="629920" lvl="1" indent="-305435">
              <a:spcBef>
                <a:spcPts val="400"/>
              </a:spcBef>
              <a:spcAft>
                <a:spcPts val="400"/>
              </a:spcAft>
            </a:pPr>
            <a:r>
              <a:rPr lang="en-US" sz="3300" i="1" dirty="0">
                <a:solidFill>
                  <a:schemeClr val="accent2">
                    <a:lumMod val="75000"/>
                  </a:schemeClr>
                </a:solidFill>
              </a:rPr>
              <a:t>Required accessibility clause granting DOL, the DOL Inspector General, the Comptroller General of US, the Pass-Through Entity &amp; any of its authorized representatives access to grant-related records is not included in the policies &amp; procedures</a:t>
            </a:r>
          </a:p>
          <a:p>
            <a:pPr marL="629920" lvl="1" indent="-305435">
              <a:spcBef>
                <a:spcPts val="400"/>
              </a:spcBef>
              <a:spcAft>
                <a:spcPts val="400"/>
              </a:spcAft>
            </a:pPr>
            <a:r>
              <a:rPr lang="en-US" sz="3300" i="1" dirty="0">
                <a:solidFill>
                  <a:schemeClr val="accent2">
                    <a:lumMod val="75000"/>
                  </a:schemeClr>
                </a:solidFill>
              </a:rPr>
              <a:t>Measures for protecting Personally Identifiable Information (PII) are not in place</a:t>
            </a:r>
            <a:endParaRPr lang="en-US" sz="3300" dirty="0">
              <a:solidFill>
                <a:schemeClr val="accent2">
                  <a:lumMod val="75000"/>
                </a:schemeClr>
              </a:solidFill>
            </a:endParaRPr>
          </a:p>
        </p:txBody>
      </p:sp>
      <p:sp>
        <p:nvSpPr>
          <p:cNvPr id="9" name="Text Placeholder 8">
            <a:extLst>
              <a:ext uri="{FF2B5EF4-FFF2-40B4-BE49-F238E27FC236}">
                <a16:creationId xmlns:a16="http://schemas.microsoft.com/office/drawing/2014/main" id="{2380054E-E3A0-0DC2-E601-925EFB496B2C}"/>
              </a:ext>
            </a:extLst>
          </p:cNvPr>
          <p:cNvSpPr>
            <a:spLocks noGrp="1"/>
          </p:cNvSpPr>
          <p:nvPr>
            <p:ph type="body" sz="quarter" idx="3"/>
          </p:nvPr>
        </p:nvSpPr>
        <p:spPr>
          <a:xfrm>
            <a:off x="6217710" y="1814281"/>
            <a:ext cx="5210215" cy="576262"/>
          </a:xfrm>
        </p:spPr>
        <p:txBody>
          <a:bodyPr/>
          <a:lstStyle/>
          <a:p>
            <a:r>
              <a:rPr lang="en-US" b="1"/>
              <a:t>Objective 2.h: Personnel</a:t>
            </a:r>
          </a:p>
        </p:txBody>
      </p:sp>
      <p:sp>
        <p:nvSpPr>
          <p:cNvPr id="10" name="Content Placeholder 9">
            <a:extLst>
              <a:ext uri="{FF2B5EF4-FFF2-40B4-BE49-F238E27FC236}">
                <a16:creationId xmlns:a16="http://schemas.microsoft.com/office/drawing/2014/main" id="{B5CE8DA8-CE90-6BF7-A571-77F389FCEB12}"/>
              </a:ext>
            </a:extLst>
          </p:cNvPr>
          <p:cNvSpPr>
            <a:spLocks noGrp="1"/>
          </p:cNvSpPr>
          <p:nvPr>
            <p:ph sz="quarter" idx="4"/>
          </p:nvPr>
        </p:nvSpPr>
        <p:spPr>
          <a:xfrm>
            <a:off x="6217709" y="2434020"/>
            <a:ext cx="5210216" cy="4423979"/>
          </a:xfrm>
        </p:spPr>
        <p:txBody>
          <a:bodyPr>
            <a:normAutofit fontScale="55000" lnSpcReduction="20000"/>
          </a:bodyPr>
          <a:lstStyle/>
          <a:p>
            <a:pPr>
              <a:spcBef>
                <a:spcPts val="400"/>
              </a:spcBef>
              <a:spcAft>
                <a:spcPts val="400"/>
              </a:spcAft>
            </a:pPr>
            <a:r>
              <a:rPr lang="en-US" sz="3600"/>
              <a:t>The grantee’s management &amp; staffing are aligned with the SOW, State Plan, or project plan &amp; designed to assure responsible &amp; ethical management of the grant/project.  </a:t>
            </a:r>
          </a:p>
          <a:p>
            <a:pPr>
              <a:spcBef>
                <a:spcPts val="400"/>
              </a:spcBef>
              <a:spcAft>
                <a:spcPts val="400"/>
              </a:spcAft>
            </a:pPr>
            <a:r>
              <a:rPr lang="en-US" sz="3300" i="1">
                <a:solidFill>
                  <a:schemeClr val="accent2">
                    <a:lumMod val="75000"/>
                  </a:schemeClr>
                </a:solidFill>
              </a:rPr>
              <a:t>Common Findings</a:t>
            </a:r>
          </a:p>
          <a:p>
            <a:pPr lvl="1">
              <a:spcBef>
                <a:spcPts val="400"/>
              </a:spcBef>
              <a:spcAft>
                <a:spcPts val="400"/>
              </a:spcAft>
            </a:pPr>
            <a:r>
              <a:rPr lang="en-US" sz="3300" i="1">
                <a:solidFill>
                  <a:schemeClr val="accent2">
                    <a:lumMod val="75000"/>
                  </a:schemeClr>
                </a:solidFill>
              </a:rPr>
              <a:t>Salary &amp; bonus limitation requirement is not observed</a:t>
            </a:r>
          </a:p>
          <a:p>
            <a:pPr lvl="1">
              <a:spcBef>
                <a:spcPts val="400"/>
              </a:spcBef>
              <a:spcAft>
                <a:spcPts val="400"/>
              </a:spcAft>
            </a:pPr>
            <a:r>
              <a:rPr lang="en-US" sz="3300" i="1">
                <a:solidFill>
                  <a:schemeClr val="accent2">
                    <a:lumMod val="75000"/>
                  </a:schemeClr>
                </a:solidFill>
              </a:rPr>
              <a:t>Lack of polices &amp; procedures related to personnel/hiring</a:t>
            </a:r>
          </a:p>
          <a:p>
            <a:pPr>
              <a:spcBef>
                <a:spcPts val="400"/>
              </a:spcBef>
              <a:spcAft>
                <a:spcPts val="400"/>
              </a:spcAft>
            </a:pPr>
            <a:endParaRPr lang="en-US"/>
          </a:p>
        </p:txBody>
      </p:sp>
      <p:sp>
        <p:nvSpPr>
          <p:cNvPr id="5" name="Slide Number Placeholder 4">
            <a:extLst>
              <a:ext uri="{FF2B5EF4-FFF2-40B4-BE49-F238E27FC236}">
                <a16:creationId xmlns:a16="http://schemas.microsoft.com/office/drawing/2014/main" id="{7B98D830-2FA1-5956-5067-340A1920836E}"/>
              </a:ext>
            </a:extLst>
          </p:cNvPr>
          <p:cNvSpPr>
            <a:spLocks noGrp="1"/>
          </p:cNvSpPr>
          <p:nvPr>
            <p:ph type="sldNum" sz="quarter" idx="12"/>
          </p:nvPr>
        </p:nvSpPr>
        <p:spPr/>
        <p:txBody>
          <a:bodyPr/>
          <a:lstStyle/>
          <a:p>
            <a:fld id="{DE8DE8A0-70C5-4585-9A3C-B3A9E7B8F8E9}" type="slidenum">
              <a:rPr lang="en-US" smtClean="0"/>
              <a:t>27</a:t>
            </a:fld>
            <a:endParaRPr lang="en-US"/>
          </a:p>
        </p:txBody>
      </p:sp>
    </p:spTree>
    <p:extLst>
      <p:ext uri="{BB962C8B-B14F-4D97-AF65-F5344CB8AC3E}">
        <p14:creationId xmlns:p14="http://schemas.microsoft.com/office/powerpoint/2010/main" val="4173316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10544-B561-73BA-0C9F-8033ABF16A78}"/>
              </a:ext>
            </a:extLst>
          </p:cNvPr>
          <p:cNvSpPr>
            <a:spLocks noGrp="1"/>
          </p:cNvSpPr>
          <p:nvPr>
            <p:ph type="title"/>
          </p:nvPr>
        </p:nvSpPr>
        <p:spPr/>
        <p:txBody>
          <a:bodyPr/>
          <a:lstStyle/>
          <a:p>
            <a:r>
              <a:rPr lang="en-US"/>
              <a:t>Core activity 2: grant operations Cont. </a:t>
            </a:r>
            <a:r>
              <a:rPr lang="en-US">
                <a:solidFill>
                  <a:schemeClr val="tx2"/>
                </a:solidFill>
              </a:rPr>
              <a:t>4</a:t>
            </a:r>
          </a:p>
        </p:txBody>
      </p:sp>
      <p:sp>
        <p:nvSpPr>
          <p:cNvPr id="3" name="Content Placeholder 2">
            <a:extLst>
              <a:ext uri="{FF2B5EF4-FFF2-40B4-BE49-F238E27FC236}">
                <a16:creationId xmlns:a16="http://schemas.microsoft.com/office/drawing/2014/main" id="{9A00719E-9FB8-4D15-EC1F-8B736470A20D}"/>
              </a:ext>
            </a:extLst>
          </p:cNvPr>
          <p:cNvSpPr>
            <a:spLocks noGrp="1"/>
          </p:cNvSpPr>
          <p:nvPr>
            <p:ph idx="1"/>
          </p:nvPr>
        </p:nvSpPr>
        <p:spPr>
          <a:xfrm>
            <a:off x="774923" y="1946302"/>
            <a:ext cx="10653003" cy="4911698"/>
          </a:xfrm>
        </p:spPr>
        <p:txBody>
          <a:bodyPr>
            <a:normAutofit fontScale="62500" lnSpcReduction="20000"/>
          </a:bodyPr>
          <a:lstStyle/>
          <a:p>
            <a:pPr marL="0" indent="0">
              <a:spcBef>
                <a:spcPts val="400"/>
              </a:spcBef>
              <a:spcAft>
                <a:spcPts val="400"/>
              </a:spcAft>
              <a:buNone/>
            </a:pPr>
            <a:r>
              <a:rPr lang="en-US" sz="3500" b="1" dirty="0"/>
              <a:t>Objective 2.j: Civil Rights, Complaints, Grievances &amp; Incident Reporting </a:t>
            </a:r>
          </a:p>
          <a:p>
            <a:pPr marL="305435" indent="-305435">
              <a:spcBef>
                <a:spcPts val="400"/>
              </a:spcBef>
              <a:spcAft>
                <a:spcPts val="400"/>
              </a:spcAft>
            </a:pPr>
            <a:r>
              <a:rPr lang="en-US" sz="3200" dirty="0"/>
              <a:t>The grantee has a system in place to ensure the Federal Civil Rights complaints, program complaints, grievances, &amp; incidents are handled properly &amp; in accordance with Federal requirements.</a:t>
            </a:r>
          </a:p>
          <a:p>
            <a:pPr marL="305435" indent="-305435">
              <a:spcBef>
                <a:spcPts val="400"/>
              </a:spcBef>
              <a:spcAft>
                <a:spcPts val="400"/>
              </a:spcAft>
            </a:pPr>
            <a:r>
              <a:rPr lang="en-US" sz="3200" i="1" dirty="0">
                <a:solidFill>
                  <a:schemeClr val="accent2">
                    <a:lumMod val="75000"/>
                  </a:schemeClr>
                </a:solidFill>
              </a:rPr>
              <a:t>Common Findings</a:t>
            </a:r>
          </a:p>
          <a:p>
            <a:pPr marL="629920" lvl="1" indent="-305435">
              <a:spcBef>
                <a:spcPts val="400"/>
              </a:spcBef>
              <a:spcAft>
                <a:spcPts val="400"/>
              </a:spcAft>
            </a:pPr>
            <a:r>
              <a:rPr lang="en-US" sz="2900" i="1" dirty="0">
                <a:solidFill>
                  <a:schemeClr val="accent2">
                    <a:lumMod val="75000"/>
                  </a:schemeClr>
                </a:solidFill>
              </a:rPr>
              <a:t>Lack of written discrimination complaint procedures </a:t>
            </a:r>
          </a:p>
          <a:p>
            <a:pPr marL="629920" lvl="1" indent="-305435">
              <a:spcBef>
                <a:spcPts val="400"/>
              </a:spcBef>
              <a:spcAft>
                <a:spcPts val="400"/>
              </a:spcAft>
            </a:pPr>
            <a:r>
              <a:rPr lang="en-US" sz="2900" i="1" dirty="0">
                <a:solidFill>
                  <a:schemeClr val="accent2">
                    <a:lumMod val="75000"/>
                  </a:schemeClr>
                </a:solidFill>
              </a:rPr>
              <a:t>Required wording (29 CFR 38.34) stating that the program or activity in question is an “equal opportunity employer/program” &amp; that “auxiliary aids are available upon request to individuals with disabilities” is not included on publications</a:t>
            </a:r>
          </a:p>
          <a:p>
            <a:pPr marL="629920" lvl="1" indent="-305435">
              <a:spcBef>
                <a:spcPts val="400"/>
              </a:spcBef>
              <a:spcAft>
                <a:spcPts val="400"/>
              </a:spcAft>
            </a:pPr>
            <a:r>
              <a:rPr lang="en-US" sz="2900" i="1" dirty="0">
                <a:solidFill>
                  <a:schemeClr val="accent2">
                    <a:lumMod val="75000"/>
                  </a:schemeClr>
                </a:solidFill>
              </a:rPr>
              <a:t>The required “Equal Opportunity is the Law” notice (29 CFR 38.35) is not posted in reasonable numbers &amp; places &amp; is not made a part of grant participants’ files</a:t>
            </a:r>
          </a:p>
          <a:p>
            <a:pPr marL="629920" lvl="1" indent="-305435">
              <a:spcBef>
                <a:spcPts val="400"/>
              </a:spcBef>
              <a:spcAft>
                <a:spcPts val="400"/>
              </a:spcAft>
            </a:pPr>
            <a:r>
              <a:rPr lang="en-US" sz="2900" i="1" dirty="0">
                <a:solidFill>
                  <a:schemeClr val="accent2">
                    <a:lumMod val="75000"/>
                  </a:schemeClr>
                </a:solidFill>
              </a:rPr>
              <a:t>The “Equal Opportunity is the Law” notice/poster does not include all non-discrimination bases, and/or does not include other required information, or not the correct one</a:t>
            </a:r>
          </a:p>
          <a:p>
            <a:pPr marL="629920" lvl="1" indent="-305435">
              <a:spcBef>
                <a:spcPts val="400"/>
              </a:spcBef>
              <a:spcAft>
                <a:spcPts val="400"/>
              </a:spcAft>
            </a:pPr>
            <a:r>
              <a:rPr lang="en-US" sz="2900" i="1" dirty="0">
                <a:solidFill>
                  <a:schemeClr val="accent2">
                    <a:lumMod val="75000"/>
                  </a:schemeClr>
                </a:solidFill>
              </a:rPr>
              <a:t>Lack of process and/or policies &amp; procedures for incident reporting – fraud, waste, abuse, mismanagement of funds, etc. </a:t>
            </a:r>
            <a:endParaRPr lang="en-US" dirty="0">
              <a:solidFill>
                <a:schemeClr val="accent2">
                  <a:lumMod val="75000"/>
                </a:schemeClr>
              </a:solidFill>
            </a:endParaRPr>
          </a:p>
        </p:txBody>
      </p:sp>
      <p:sp>
        <p:nvSpPr>
          <p:cNvPr id="5" name="Slide Number Placeholder 4">
            <a:extLst>
              <a:ext uri="{FF2B5EF4-FFF2-40B4-BE49-F238E27FC236}">
                <a16:creationId xmlns:a16="http://schemas.microsoft.com/office/drawing/2014/main" id="{C4A56A94-0D9E-FBE0-9797-9CDA8D27BDD2}"/>
              </a:ext>
            </a:extLst>
          </p:cNvPr>
          <p:cNvSpPr>
            <a:spLocks noGrp="1"/>
          </p:cNvSpPr>
          <p:nvPr>
            <p:ph type="sldNum" sz="quarter" idx="12"/>
          </p:nvPr>
        </p:nvSpPr>
        <p:spPr/>
        <p:txBody>
          <a:bodyPr/>
          <a:lstStyle/>
          <a:p>
            <a:fld id="{DE8DE8A0-70C5-4585-9A3C-B3A9E7B8F8E9}" type="slidenum">
              <a:rPr lang="en-US" smtClean="0"/>
              <a:t>28</a:t>
            </a:fld>
            <a:endParaRPr lang="en-US"/>
          </a:p>
        </p:txBody>
      </p:sp>
    </p:spTree>
    <p:extLst>
      <p:ext uri="{BB962C8B-B14F-4D97-AF65-F5344CB8AC3E}">
        <p14:creationId xmlns:p14="http://schemas.microsoft.com/office/powerpoint/2010/main" val="410196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E9700-7604-BAB7-D10D-BBC1CD6DBD52}"/>
              </a:ext>
            </a:extLst>
          </p:cNvPr>
          <p:cNvSpPr>
            <a:spLocks noGrp="1"/>
          </p:cNvSpPr>
          <p:nvPr>
            <p:ph type="title"/>
          </p:nvPr>
        </p:nvSpPr>
        <p:spPr/>
        <p:txBody>
          <a:bodyPr/>
          <a:lstStyle/>
          <a:p>
            <a:r>
              <a:rPr lang="en-US"/>
              <a:t>Core activity 3: financial management</a:t>
            </a:r>
          </a:p>
        </p:txBody>
      </p:sp>
      <p:sp>
        <p:nvSpPr>
          <p:cNvPr id="3" name="Text Placeholder 2">
            <a:extLst>
              <a:ext uri="{FF2B5EF4-FFF2-40B4-BE49-F238E27FC236}">
                <a16:creationId xmlns:a16="http://schemas.microsoft.com/office/drawing/2014/main" id="{235B44E5-7464-7867-D747-3FA14843936A}"/>
              </a:ext>
            </a:extLst>
          </p:cNvPr>
          <p:cNvSpPr>
            <a:spLocks noGrp="1"/>
          </p:cNvSpPr>
          <p:nvPr>
            <p:ph type="body" idx="1"/>
          </p:nvPr>
        </p:nvSpPr>
        <p:spPr/>
        <p:txBody>
          <a:bodyPr/>
          <a:lstStyle/>
          <a:p>
            <a:r>
              <a:rPr lang="en-US" b="1"/>
              <a:t>Objective 3.a: Internal Controls</a:t>
            </a:r>
          </a:p>
        </p:txBody>
      </p:sp>
      <p:sp>
        <p:nvSpPr>
          <p:cNvPr id="4" name="Content Placeholder 3">
            <a:extLst>
              <a:ext uri="{FF2B5EF4-FFF2-40B4-BE49-F238E27FC236}">
                <a16:creationId xmlns:a16="http://schemas.microsoft.com/office/drawing/2014/main" id="{A2A87A33-CFF7-C332-D496-E11C524F18B0}"/>
              </a:ext>
            </a:extLst>
          </p:cNvPr>
          <p:cNvSpPr>
            <a:spLocks noGrp="1"/>
          </p:cNvSpPr>
          <p:nvPr>
            <p:ph sz="half" idx="2"/>
          </p:nvPr>
        </p:nvSpPr>
        <p:spPr>
          <a:xfrm>
            <a:off x="707666" y="2571354"/>
            <a:ext cx="5266627" cy="4286646"/>
          </a:xfrm>
        </p:spPr>
        <p:txBody>
          <a:bodyPr>
            <a:normAutofit fontScale="92500" lnSpcReduction="20000"/>
          </a:bodyPr>
          <a:lstStyle/>
          <a:p>
            <a:pPr marL="305435" indent="-305435"/>
            <a:r>
              <a:rPr lang="en-US" sz="2000" dirty="0"/>
              <a:t>Effective control, integrity, &amp; accountability are maintained for achievement of the grant’s objectives in operational effectiveness &amp; efficiency, reliable financial reporting, &amp; compliance with laws, regulations, &amp; policies. </a:t>
            </a:r>
            <a:endParaRPr lang="en-US" dirty="0"/>
          </a:p>
          <a:p>
            <a:pPr marL="305435" indent="-305435"/>
            <a:r>
              <a:rPr lang="en-US" i="1" dirty="0">
                <a:solidFill>
                  <a:schemeClr val="accent2">
                    <a:lumMod val="75000"/>
                  </a:schemeClr>
                </a:solidFill>
              </a:rPr>
              <a:t>Common Finding</a:t>
            </a:r>
          </a:p>
          <a:p>
            <a:pPr marL="629920" lvl="1" indent="-305435"/>
            <a:r>
              <a:rPr lang="en-US" i="1" dirty="0">
                <a:solidFill>
                  <a:schemeClr val="accent2">
                    <a:lumMod val="75000"/>
                  </a:schemeClr>
                </a:solidFill>
              </a:rPr>
              <a:t>Lack of internal controls in place to prevent unauthorized purchases &amp; disbursements of grant funds  &amp; safeguards of assets, so no single person controls the order, receipt, payment, reconciliation, management, &amp; disposition of an asset</a:t>
            </a:r>
          </a:p>
          <a:p>
            <a:pPr marL="305435" indent="-305435"/>
            <a:endParaRPr lang="en-US"/>
          </a:p>
        </p:txBody>
      </p:sp>
      <p:sp>
        <p:nvSpPr>
          <p:cNvPr id="5" name="Text Placeholder 4">
            <a:extLst>
              <a:ext uri="{FF2B5EF4-FFF2-40B4-BE49-F238E27FC236}">
                <a16:creationId xmlns:a16="http://schemas.microsoft.com/office/drawing/2014/main" id="{42E8DE22-D551-5242-5AB1-089A938709BA}"/>
              </a:ext>
            </a:extLst>
          </p:cNvPr>
          <p:cNvSpPr>
            <a:spLocks noGrp="1"/>
          </p:cNvSpPr>
          <p:nvPr>
            <p:ph type="body" sz="quarter" idx="3"/>
          </p:nvPr>
        </p:nvSpPr>
        <p:spPr>
          <a:xfrm>
            <a:off x="6217710" y="2283223"/>
            <a:ext cx="5210215" cy="576262"/>
          </a:xfrm>
        </p:spPr>
        <p:txBody>
          <a:bodyPr/>
          <a:lstStyle/>
          <a:p>
            <a:r>
              <a:rPr lang="en-US" b="1"/>
              <a:t>Objective 3.b: Accounting System &amp; Reporting</a:t>
            </a:r>
          </a:p>
        </p:txBody>
      </p:sp>
      <p:sp>
        <p:nvSpPr>
          <p:cNvPr id="6" name="Content Placeholder 5">
            <a:extLst>
              <a:ext uri="{FF2B5EF4-FFF2-40B4-BE49-F238E27FC236}">
                <a16:creationId xmlns:a16="http://schemas.microsoft.com/office/drawing/2014/main" id="{38EB36C0-E767-A03E-A4F9-9B059C19722C}"/>
              </a:ext>
            </a:extLst>
          </p:cNvPr>
          <p:cNvSpPr>
            <a:spLocks noGrp="1"/>
          </p:cNvSpPr>
          <p:nvPr>
            <p:ph sz="quarter" idx="4"/>
          </p:nvPr>
        </p:nvSpPr>
        <p:spPr>
          <a:xfrm>
            <a:off x="6217709" y="2863258"/>
            <a:ext cx="5210216" cy="3994741"/>
          </a:xfrm>
        </p:spPr>
        <p:txBody>
          <a:bodyPr>
            <a:normAutofit fontScale="92500" lnSpcReduction="20000"/>
          </a:bodyPr>
          <a:lstStyle/>
          <a:p>
            <a:r>
              <a:rPr lang="en-US" sz="2000"/>
              <a:t>An accounting system is in place that allows the grantee to maintain accurate &amp; complete disclosure of the grant’s financial results &amp; those of its subrecipients. </a:t>
            </a:r>
          </a:p>
          <a:p>
            <a:r>
              <a:rPr lang="en-US" i="1">
                <a:solidFill>
                  <a:schemeClr val="accent2">
                    <a:lumMod val="75000"/>
                  </a:schemeClr>
                </a:solidFill>
              </a:rPr>
              <a:t>Common Findings</a:t>
            </a:r>
          </a:p>
          <a:p>
            <a:pPr lvl="1"/>
            <a:r>
              <a:rPr lang="en-US" i="1">
                <a:solidFill>
                  <a:schemeClr val="accent2">
                    <a:lumMod val="75000"/>
                  </a:schemeClr>
                </a:solidFill>
              </a:rPr>
              <a:t>Lack of written policy to ensure that accounts are reported on an accrual basis</a:t>
            </a:r>
          </a:p>
          <a:p>
            <a:pPr lvl="1"/>
            <a:r>
              <a:rPr lang="en-US" i="1">
                <a:solidFill>
                  <a:schemeClr val="accent2">
                    <a:lumMod val="75000"/>
                  </a:schemeClr>
                </a:solidFill>
              </a:rPr>
              <a:t>Accrued expenditures are not tracked</a:t>
            </a:r>
          </a:p>
          <a:p>
            <a:pPr lvl="1"/>
            <a:r>
              <a:rPr lang="en-US" i="1">
                <a:solidFill>
                  <a:schemeClr val="accent2">
                    <a:lumMod val="75000"/>
                  </a:schemeClr>
                </a:solidFill>
              </a:rPr>
              <a:t>Quarterly financial reports are not submitted on accrual basis</a:t>
            </a:r>
          </a:p>
          <a:p>
            <a:pPr lvl="1"/>
            <a:r>
              <a:rPr lang="en-US" i="1">
                <a:solidFill>
                  <a:schemeClr val="accent2">
                    <a:lumMod val="75000"/>
                  </a:schemeClr>
                </a:solidFill>
              </a:rPr>
              <a:t>Subrecipients’ financial reports are not required/submitted</a:t>
            </a:r>
          </a:p>
          <a:p>
            <a:endParaRPr lang="en-US"/>
          </a:p>
        </p:txBody>
      </p:sp>
      <p:sp>
        <p:nvSpPr>
          <p:cNvPr id="8" name="Slide Number Placeholder 7">
            <a:extLst>
              <a:ext uri="{FF2B5EF4-FFF2-40B4-BE49-F238E27FC236}">
                <a16:creationId xmlns:a16="http://schemas.microsoft.com/office/drawing/2014/main" id="{67FD808E-25FF-B44C-2BEF-D0D914430CF5}"/>
              </a:ext>
            </a:extLst>
          </p:cNvPr>
          <p:cNvSpPr>
            <a:spLocks noGrp="1"/>
          </p:cNvSpPr>
          <p:nvPr>
            <p:ph type="sldNum" sz="quarter" idx="12"/>
          </p:nvPr>
        </p:nvSpPr>
        <p:spPr/>
        <p:txBody>
          <a:bodyPr/>
          <a:lstStyle/>
          <a:p>
            <a:fld id="{DE8DE8A0-70C5-4585-9A3C-B3A9E7B8F8E9}" type="slidenum">
              <a:rPr lang="en-US" smtClean="0"/>
              <a:t>29</a:t>
            </a:fld>
            <a:endParaRPr lang="en-US"/>
          </a:p>
        </p:txBody>
      </p:sp>
    </p:spTree>
    <p:extLst>
      <p:ext uri="{BB962C8B-B14F-4D97-AF65-F5344CB8AC3E}">
        <p14:creationId xmlns:p14="http://schemas.microsoft.com/office/powerpoint/2010/main" val="3580445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D4A54-B592-05F0-7981-82CF585ABD82}"/>
              </a:ext>
            </a:extLst>
          </p:cNvPr>
          <p:cNvSpPr>
            <a:spLocks noGrp="1"/>
          </p:cNvSpPr>
          <p:nvPr>
            <p:ph type="title"/>
          </p:nvPr>
        </p:nvSpPr>
        <p:spPr/>
        <p:txBody>
          <a:bodyPr/>
          <a:lstStyle/>
          <a:p>
            <a:r>
              <a:rPr lang="en-US"/>
              <a:t>Core activity 3: financial management cont.</a:t>
            </a:r>
          </a:p>
        </p:txBody>
      </p:sp>
      <p:sp>
        <p:nvSpPr>
          <p:cNvPr id="3" name="Text Placeholder 2">
            <a:extLst>
              <a:ext uri="{FF2B5EF4-FFF2-40B4-BE49-F238E27FC236}">
                <a16:creationId xmlns:a16="http://schemas.microsoft.com/office/drawing/2014/main" id="{2CD2948F-3807-F284-224F-BA64B0E77FB2}"/>
              </a:ext>
            </a:extLst>
          </p:cNvPr>
          <p:cNvSpPr>
            <a:spLocks noGrp="1"/>
          </p:cNvSpPr>
          <p:nvPr>
            <p:ph type="body" idx="1"/>
          </p:nvPr>
        </p:nvSpPr>
        <p:spPr>
          <a:xfrm>
            <a:off x="764074" y="2314076"/>
            <a:ext cx="5199369" cy="576262"/>
          </a:xfrm>
        </p:spPr>
        <p:txBody>
          <a:bodyPr/>
          <a:lstStyle/>
          <a:p>
            <a:r>
              <a:rPr lang="en-US" b="1"/>
              <a:t>Objective 3.c: Payments &amp; Cash Management</a:t>
            </a:r>
          </a:p>
        </p:txBody>
      </p:sp>
      <p:sp>
        <p:nvSpPr>
          <p:cNvPr id="4" name="Content Placeholder 3">
            <a:extLst>
              <a:ext uri="{FF2B5EF4-FFF2-40B4-BE49-F238E27FC236}">
                <a16:creationId xmlns:a16="http://schemas.microsoft.com/office/drawing/2014/main" id="{67BE95E8-4EEC-D324-74D7-412F438A6BB8}"/>
              </a:ext>
            </a:extLst>
          </p:cNvPr>
          <p:cNvSpPr>
            <a:spLocks noGrp="1"/>
          </p:cNvSpPr>
          <p:nvPr>
            <p:ph sz="half" idx="2"/>
          </p:nvPr>
        </p:nvSpPr>
        <p:spPr>
          <a:xfrm>
            <a:off x="764074" y="3033388"/>
            <a:ext cx="5199369" cy="3875771"/>
          </a:xfrm>
        </p:spPr>
        <p:txBody>
          <a:bodyPr>
            <a:normAutofit fontScale="85000" lnSpcReduction="20000"/>
          </a:bodyPr>
          <a:lstStyle/>
          <a:p>
            <a:r>
              <a:rPr lang="en-US"/>
              <a:t>Effective control, integrity, &amp; accountability are maintained for achievement of the grant’s objectives in operational effectiveness &amp; efficiency, reliable financial reporting, &amp; compliance with laws, regulations, &amp; policies.   </a:t>
            </a:r>
          </a:p>
          <a:p>
            <a:r>
              <a:rPr lang="en-US" i="1">
                <a:solidFill>
                  <a:schemeClr val="accent2">
                    <a:lumMod val="75000"/>
                  </a:schemeClr>
                </a:solidFill>
              </a:rPr>
              <a:t>Common Finding</a:t>
            </a:r>
          </a:p>
          <a:p>
            <a:pPr lvl="1"/>
            <a:r>
              <a:rPr lang="en-US" sz="2100" i="1">
                <a:solidFill>
                  <a:schemeClr val="accent2">
                    <a:lumMod val="75000"/>
                  </a:schemeClr>
                </a:solidFill>
              </a:rPr>
              <a:t>Lack of cash management policies &amp; procedures; improper payments</a:t>
            </a:r>
          </a:p>
        </p:txBody>
      </p:sp>
      <p:sp>
        <p:nvSpPr>
          <p:cNvPr id="5" name="Text Placeholder 4">
            <a:extLst>
              <a:ext uri="{FF2B5EF4-FFF2-40B4-BE49-F238E27FC236}">
                <a16:creationId xmlns:a16="http://schemas.microsoft.com/office/drawing/2014/main" id="{1CC36D1E-206E-B83D-8AE6-FDA191D7F192}"/>
              </a:ext>
            </a:extLst>
          </p:cNvPr>
          <p:cNvSpPr>
            <a:spLocks noGrp="1"/>
          </p:cNvSpPr>
          <p:nvPr>
            <p:ph type="body" sz="quarter" idx="3"/>
          </p:nvPr>
        </p:nvSpPr>
        <p:spPr>
          <a:xfrm>
            <a:off x="6217710" y="2314076"/>
            <a:ext cx="5210215" cy="576262"/>
          </a:xfrm>
        </p:spPr>
        <p:txBody>
          <a:bodyPr/>
          <a:lstStyle/>
          <a:p>
            <a:r>
              <a:rPr lang="en-US" b="1"/>
              <a:t>Objective 3.d: Cost-Sharing (match) &amp; Leveraged Resources </a:t>
            </a:r>
          </a:p>
        </p:txBody>
      </p:sp>
      <p:sp>
        <p:nvSpPr>
          <p:cNvPr id="6" name="Content Placeholder 5">
            <a:extLst>
              <a:ext uri="{FF2B5EF4-FFF2-40B4-BE49-F238E27FC236}">
                <a16:creationId xmlns:a16="http://schemas.microsoft.com/office/drawing/2014/main" id="{E6400730-68A7-166C-4C35-C2831CE677AA}"/>
              </a:ext>
            </a:extLst>
          </p:cNvPr>
          <p:cNvSpPr>
            <a:spLocks noGrp="1"/>
          </p:cNvSpPr>
          <p:nvPr>
            <p:ph sz="quarter" idx="4"/>
          </p:nvPr>
        </p:nvSpPr>
        <p:spPr>
          <a:xfrm>
            <a:off x="6217709" y="3033388"/>
            <a:ext cx="5210216" cy="3875771"/>
          </a:xfrm>
        </p:spPr>
        <p:txBody>
          <a:bodyPr>
            <a:normAutofit fontScale="85000" lnSpcReduction="20000"/>
          </a:bodyPr>
          <a:lstStyle/>
          <a:p>
            <a:r>
              <a:rPr lang="en-US" sz="2100"/>
              <a:t>Written policies &amp; procedures to record &amp; support any required match or leveraged resources committed or identified in the award or program regulations. </a:t>
            </a:r>
          </a:p>
          <a:p>
            <a:r>
              <a:rPr lang="en-US" i="1">
                <a:solidFill>
                  <a:schemeClr val="accent2">
                    <a:lumMod val="75000"/>
                  </a:schemeClr>
                </a:solidFill>
              </a:rPr>
              <a:t>Common Findings</a:t>
            </a:r>
          </a:p>
          <a:p>
            <a:pPr lvl="1"/>
            <a:r>
              <a:rPr lang="en-US" sz="2100" i="1">
                <a:solidFill>
                  <a:schemeClr val="accent2">
                    <a:lumMod val="75000"/>
                  </a:schemeClr>
                </a:solidFill>
              </a:rPr>
              <a:t>Lack of written policies &amp; procedures for match/leveraged requirements, including identifying, valuating, tracking, &amp; reporting</a:t>
            </a:r>
          </a:p>
          <a:p>
            <a:pPr lvl="1"/>
            <a:r>
              <a:rPr lang="en-US" sz="2100" i="1">
                <a:solidFill>
                  <a:schemeClr val="accent2">
                    <a:lumMod val="75000"/>
                  </a:schemeClr>
                </a:solidFill>
              </a:rPr>
              <a:t>There is no system for tracking contributed match/leveraged resources</a:t>
            </a:r>
          </a:p>
          <a:p>
            <a:pPr lvl="1"/>
            <a:r>
              <a:rPr lang="en-US" sz="2100" i="1">
                <a:solidFill>
                  <a:schemeClr val="accent2">
                    <a:lumMod val="75000"/>
                  </a:schemeClr>
                </a:solidFill>
              </a:rPr>
              <a:t>Match/leveraged resources are not reported on the quarterly ETA-9130 financial reports</a:t>
            </a:r>
          </a:p>
          <a:p>
            <a:pPr lvl="1"/>
            <a:r>
              <a:rPr lang="en-US" sz="2100" i="1">
                <a:solidFill>
                  <a:schemeClr val="accent2">
                    <a:lumMod val="75000"/>
                  </a:schemeClr>
                </a:solidFill>
              </a:rPr>
              <a:t>Not on track to meet the match requirement</a:t>
            </a:r>
          </a:p>
          <a:p>
            <a:pPr marL="0" indent="0">
              <a:buNone/>
            </a:pPr>
            <a:endParaRPr lang="en-US"/>
          </a:p>
        </p:txBody>
      </p:sp>
      <p:sp>
        <p:nvSpPr>
          <p:cNvPr id="8" name="Slide Number Placeholder 7">
            <a:extLst>
              <a:ext uri="{FF2B5EF4-FFF2-40B4-BE49-F238E27FC236}">
                <a16:creationId xmlns:a16="http://schemas.microsoft.com/office/drawing/2014/main" id="{EF08B01C-5AF1-69A2-E882-123CA50D168F}"/>
              </a:ext>
            </a:extLst>
          </p:cNvPr>
          <p:cNvSpPr>
            <a:spLocks noGrp="1"/>
          </p:cNvSpPr>
          <p:nvPr>
            <p:ph type="sldNum" sz="quarter" idx="12"/>
          </p:nvPr>
        </p:nvSpPr>
        <p:spPr/>
        <p:txBody>
          <a:bodyPr/>
          <a:lstStyle/>
          <a:p>
            <a:fld id="{DE8DE8A0-70C5-4585-9A3C-B3A9E7B8F8E9}" type="slidenum">
              <a:rPr lang="en-US" smtClean="0"/>
              <a:t>30</a:t>
            </a:fld>
            <a:endParaRPr lang="en-US"/>
          </a:p>
        </p:txBody>
      </p:sp>
    </p:spTree>
    <p:extLst>
      <p:ext uri="{BB962C8B-B14F-4D97-AF65-F5344CB8AC3E}">
        <p14:creationId xmlns:p14="http://schemas.microsoft.com/office/powerpoint/2010/main" val="35305813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3FA4-E07F-2A77-A255-5D803966DCC6}"/>
              </a:ext>
            </a:extLst>
          </p:cNvPr>
          <p:cNvSpPr>
            <a:spLocks noGrp="1"/>
          </p:cNvSpPr>
          <p:nvPr>
            <p:ph type="title"/>
          </p:nvPr>
        </p:nvSpPr>
        <p:spPr/>
        <p:txBody>
          <a:bodyPr/>
          <a:lstStyle/>
          <a:p>
            <a:r>
              <a:rPr lang="en-US"/>
              <a:t>Core activity 3: financial management cont. </a:t>
            </a:r>
          </a:p>
        </p:txBody>
      </p:sp>
      <p:sp>
        <p:nvSpPr>
          <p:cNvPr id="3" name="Text Placeholder 2">
            <a:extLst>
              <a:ext uri="{FF2B5EF4-FFF2-40B4-BE49-F238E27FC236}">
                <a16:creationId xmlns:a16="http://schemas.microsoft.com/office/drawing/2014/main" id="{DBBBC7E8-0B59-0822-0D32-7AFE3961EE59}"/>
              </a:ext>
            </a:extLst>
          </p:cNvPr>
          <p:cNvSpPr>
            <a:spLocks noGrp="1"/>
          </p:cNvSpPr>
          <p:nvPr>
            <p:ph type="body" idx="1"/>
          </p:nvPr>
        </p:nvSpPr>
        <p:spPr>
          <a:xfrm>
            <a:off x="764073" y="1995093"/>
            <a:ext cx="5199369" cy="576262"/>
          </a:xfrm>
        </p:spPr>
        <p:txBody>
          <a:bodyPr/>
          <a:lstStyle/>
          <a:p>
            <a:r>
              <a:rPr lang="en-US" b="1"/>
              <a:t>Objective 3.e: Program Income</a:t>
            </a:r>
          </a:p>
        </p:txBody>
      </p:sp>
      <p:sp>
        <p:nvSpPr>
          <p:cNvPr id="4" name="Content Placeholder 3">
            <a:extLst>
              <a:ext uri="{FF2B5EF4-FFF2-40B4-BE49-F238E27FC236}">
                <a16:creationId xmlns:a16="http://schemas.microsoft.com/office/drawing/2014/main" id="{19ADE38C-B7C4-E501-7CE4-BE1BFA529318}"/>
              </a:ext>
            </a:extLst>
          </p:cNvPr>
          <p:cNvSpPr>
            <a:spLocks noGrp="1"/>
          </p:cNvSpPr>
          <p:nvPr>
            <p:ph sz="half" idx="2"/>
          </p:nvPr>
        </p:nvSpPr>
        <p:spPr>
          <a:xfrm>
            <a:off x="764074" y="2859486"/>
            <a:ext cx="5199369" cy="3875771"/>
          </a:xfrm>
        </p:spPr>
        <p:txBody>
          <a:bodyPr>
            <a:normAutofit fontScale="92500" lnSpcReduction="10000"/>
          </a:bodyPr>
          <a:lstStyle/>
          <a:p>
            <a:r>
              <a:rPr lang="en-US" sz="2200"/>
              <a:t>Written policies &amp; procedures in place to accurately record &amp; expend the program income in compliance with applicable Federal statutes, implementing regulations, the terms &amp; conditions of the grant award.    </a:t>
            </a:r>
          </a:p>
          <a:p>
            <a:pPr marL="0" indent="0">
              <a:buNone/>
            </a:pPr>
            <a:endParaRPr lang="en-US"/>
          </a:p>
        </p:txBody>
      </p:sp>
      <p:sp>
        <p:nvSpPr>
          <p:cNvPr id="5" name="Text Placeholder 4">
            <a:extLst>
              <a:ext uri="{FF2B5EF4-FFF2-40B4-BE49-F238E27FC236}">
                <a16:creationId xmlns:a16="http://schemas.microsoft.com/office/drawing/2014/main" id="{E40F815E-3FB6-A44C-DD07-C6E9D5558A89}"/>
              </a:ext>
            </a:extLst>
          </p:cNvPr>
          <p:cNvSpPr>
            <a:spLocks noGrp="1"/>
          </p:cNvSpPr>
          <p:nvPr>
            <p:ph type="body" sz="quarter" idx="3"/>
          </p:nvPr>
        </p:nvSpPr>
        <p:spPr>
          <a:xfrm>
            <a:off x="6096000" y="2283224"/>
            <a:ext cx="5210215" cy="576262"/>
          </a:xfrm>
        </p:spPr>
        <p:txBody>
          <a:bodyPr/>
          <a:lstStyle/>
          <a:p>
            <a:r>
              <a:rPr lang="en-US" b="1"/>
              <a:t>Objective 3.f: Allowable Costs &amp; Cost Classification</a:t>
            </a:r>
          </a:p>
        </p:txBody>
      </p:sp>
      <p:sp>
        <p:nvSpPr>
          <p:cNvPr id="6" name="Content Placeholder 5">
            <a:extLst>
              <a:ext uri="{FF2B5EF4-FFF2-40B4-BE49-F238E27FC236}">
                <a16:creationId xmlns:a16="http://schemas.microsoft.com/office/drawing/2014/main" id="{A696FE1E-5F62-049C-7A48-569ED4C4294C}"/>
              </a:ext>
            </a:extLst>
          </p:cNvPr>
          <p:cNvSpPr>
            <a:spLocks noGrp="1"/>
          </p:cNvSpPr>
          <p:nvPr>
            <p:ph sz="quarter" idx="4"/>
          </p:nvPr>
        </p:nvSpPr>
        <p:spPr>
          <a:xfrm>
            <a:off x="6096000" y="2859486"/>
            <a:ext cx="5210216" cy="3875771"/>
          </a:xfrm>
        </p:spPr>
        <p:txBody>
          <a:bodyPr>
            <a:normAutofit fontScale="92500" lnSpcReduction="10000"/>
          </a:bodyPr>
          <a:lstStyle/>
          <a:p>
            <a:r>
              <a:rPr lang="en-US" sz="2200"/>
              <a:t>System/procedures in place to ensure that it is incurring necessary, reasonable &amp; allowable costs &amp; that such costs are accurately classified in the accounting system. The grantee monitors the costs incurred by its contractors &amp; subrecipients to ensure allowability &amp; accurate cost classification.  </a:t>
            </a:r>
          </a:p>
          <a:p>
            <a:r>
              <a:rPr lang="en-US" sz="2200" i="1">
                <a:solidFill>
                  <a:schemeClr val="accent2">
                    <a:lumMod val="75000"/>
                  </a:schemeClr>
                </a:solidFill>
              </a:rPr>
              <a:t>Common Findings</a:t>
            </a:r>
          </a:p>
          <a:p>
            <a:pPr lvl="1"/>
            <a:r>
              <a:rPr lang="en-US" sz="2200" i="1">
                <a:solidFill>
                  <a:schemeClr val="accent2">
                    <a:lumMod val="75000"/>
                  </a:schemeClr>
                </a:solidFill>
              </a:rPr>
              <a:t>Lack of written policies &amp; procedures ensuring that the grant is incurring necessary, reasonable, &amp; allowable costs, based on the Uniform Guidance Subpart E - Cost Principles </a:t>
            </a:r>
          </a:p>
          <a:p>
            <a:endParaRPr lang="en-US"/>
          </a:p>
        </p:txBody>
      </p:sp>
      <p:sp>
        <p:nvSpPr>
          <p:cNvPr id="8" name="Slide Number Placeholder 7">
            <a:extLst>
              <a:ext uri="{FF2B5EF4-FFF2-40B4-BE49-F238E27FC236}">
                <a16:creationId xmlns:a16="http://schemas.microsoft.com/office/drawing/2014/main" id="{6311A354-0FBC-02E7-251D-905534FF471B}"/>
              </a:ext>
            </a:extLst>
          </p:cNvPr>
          <p:cNvSpPr>
            <a:spLocks noGrp="1"/>
          </p:cNvSpPr>
          <p:nvPr>
            <p:ph type="sldNum" sz="quarter" idx="12"/>
          </p:nvPr>
        </p:nvSpPr>
        <p:spPr/>
        <p:txBody>
          <a:bodyPr/>
          <a:lstStyle/>
          <a:p>
            <a:fld id="{DE8DE8A0-70C5-4585-9A3C-B3A9E7B8F8E9}" type="slidenum">
              <a:rPr lang="en-US" smtClean="0"/>
              <a:t>31</a:t>
            </a:fld>
            <a:endParaRPr lang="en-US"/>
          </a:p>
        </p:txBody>
      </p:sp>
    </p:spTree>
    <p:extLst>
      <p:ext uri="{BB962C8B-B14F-4D97-AF65-F5344CB8AC3E}">
        <p14:creationId xmlns:p14="http://schemas.microsoft.com/office/powerpoint/2010/main" val="1753034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CA6E-FB9A-926C-0A2C-EBA738CAFACC}"/>
              </a:ext>
            </a:extLst>
          </p:cNvPr>
          <p:cNvSpPr>
            <a:spLocks noGrp="1"/>
          </p:cNvSpPr>
          <p:nvPr>
            <p:ph type="title"/>
          </p:nvPr>
        </p:nvSpPr>
        <p:spPr/>
        <p:txBody>
          <a:bodyPr/>
          <a:lstStyle/>
          <a:p>
            <a:r>
              <a:rPr lang="en-US"/>
              <a:t>Core activity 3: financial management cont. </a:t>
            </a:r>
            <a:r>
              <a:rPr lang="en-US">
                <a:solidFill>
                  <a:schemeClr val="tx2"/>
                </a:solidFill>
              </a:rPr>
              <a:t>3</a:t>
            </a:r>
          </a:p>
        </p:txBody>
      </p:sp>
      <p:sp>
        <p:nvSpPr>
          <p:cNvPr id="3" name="Text Placeholder 2">
            <a:extLst>
              <a:ext uri="{FF2B5EF4-FFF2-40B4-BE49-F238E27FC236}">
                <a16:creationId xmlns:a16="http://schemas.microsoft.com/office/drawing/2014/main" id="{023C5A45-492A-995A-0D25-547E3535BB76}"/>
              </a:ext>
            </a:extLst>
          </p:cNvPr>
          <p:cNvSpPr>
            <a:spLocks noGrp="1"/>
          </p:cNvSpPr>
          <p:nvPr>
            <p:ph type="body" idx="1"/>
          </p:nvPr>
        </p:nvSpPr>
        <p:spPr>
          <a:xfrm>
            <a:off x="896631" y="2290029"/>
            <a:ext cx="5199369" cy="576262"/>
          </a:xfrm>
        </p:spPr>
        <p:txBody>
          <a:bodyPr/>
          <a:lstStyle/>
          <a:p>
            <a:r>
              <a:rPr lang="en-US" b="1"/>
              <a:t>Objective 3.g: Cost Allocation/Indirect Costs</a:t>
            </a:r>
          </a:p>
        </p:txBody>
      </p:sp>
      <p:sp>
        <p:nvSpPr>
          <p:cNvPr id="4" name="Content Placeholder 3">
            <a:extLst>
              <a:ext uri="{FF2B5EF4-FFF2-40B4-BE49-F238E27FC236}">
                <a16:creationId xmlns:a16="http://schemas.microsoft.com/office/drawing/2014/main" id="{032C491B-8BF1-53E9-53B2-1D09807BA216}"/>
              </a:ext>
            </a:extLst>
          </p:cNvPr>
          <p:cNvSpPr>
            <a:spLocks noGrp="1"/>
          </p:cNvSpPr>
          <p:nvPr>
            <p:ph sz="half" idx="2"/>
          </p:nvPr>
        </p:nvSpPr>
        <p:spPr>
          <a:xfrm>
            <a:off x="774923" y="3027863"/>
            <a:ext cx="5199369" cy="3875771"/>
          </a:xfrm>
        </p:spPr>
        <p:txBody>
          <a:bodyPr>
            <a:normAutofit fontScale="92500"/>
          </a:bodyPr>
          <a:lstStyle/>
          <a:p>
            <a:pPr marL="305435" indent="-305435"/>
            <a:r>
              <a:rPr lang="en-US" sz="2000" dirty="0"/>
              <a:t>The grantee allocates costs including indirect costs to the benefitting cost objectives based on relative benefits received &amp; treats allocated costs consistently within its accounting system.   </a:t>
            </a:r>
            <a:endParaRPr lang="en-US" dirty="0"/>
          </a:p>
          <a:p>
            <a:pPr marL="305435" indent="-305435"/>
            <a:r>
              <a:rPr lang="en-US" i="1" dirty="0">
                <a:solidFill>
                  <a:schemeClr val="accent2">
                    <a:lumMod val="75000"/>
                  </a:schemeClr>
                </a:solidFill>
              </a:rPr>
              <a:t>Common Findings</a:t>
            </a:r>
          </a:p>
          <a:p>
            <a:pPr marL="629920" lvl="1" indent="-305435"/>
            <a:r>
              <a:rPr lang="en-US" i="1" dirty="0">
                <a:solidFill>
                  <a:schemeClr val="accent2">
                    <a:lumMod val="75000"/>
                  </a:schemeClr>
                </a:solidFill>
              </a:rPr>
              <a:t>Not keeping accurate timesheets, allocating time based on formula &amp; not on actual hours spent on the grant </a:t>
            </a:r>
          </a:p>
          <a:p>
            <a:pPr marL="629920" lvl="1" indent="-305435"/>
            <a:r>
              <a:rPr lang="en-US" i="1" dirty="0">
                <a:solidFill>
                  <a:schemeClr val="accent2">
                    <a:lumMod val="75000"/>
                  </a:schemeClr>
                </a:solidFill>
              </a:rPr>
              <a:t>Charging indirect costs without a current Negotiated Indirect Cost Rate Agreement (NICRA) in place</a:t>
            </a:r>
          </a:p>
          <a:p>
            <a:pPr marL="305435" indent="-305435"/>
            <a:endParaRPr lang="en-US"/>
          </a:p>
        </p:txBody>
      </p:sp>
      <p:sp>
        <p:nvSpPr>
          <p:cNvPr id="5" name="Text Placeholder 4">
            <a:extLst>
              <a:ext uri="{FF2B5EF4-FFF2-40B4-BE49-F238E27FC236}">
                <a16:creationId xmlns:a16="http://schemas.microsoft.com/office/drawing/2014/main" id="{D21115F3-5455-FCE5-73FA-E7279E557080}"/>
              </a:ext>
            </a:extLst>
          </p:cNvPr>
          <p:cNvSpPr>
            <a:spLocks noGrp="1"/>
          </p:cNvSpPr>
          <p:nvPr>
            <p:ph type="body" sz="quarter" idx="3"/>
          </p:nvPr>
        </p:nvSpPr>
        <p:spPr>
          <a:xfrm>
            <a:off x="6217710" y="2290029"/>
            <a:ext cx="5210215" cy="576262"/>
          </a:xfrm>
        </p:spPr>
        <p:txBody>
          <a:bodyPr/>
          <a:lstStyle/>
          <a:p>
            <a:r>
              <a:rPr lang="en-US" b="1"/>
              <a:t>Objective 3.h: Audits &amp; Audit Resolution</a:t>
            </a:r>
          </a:p>
        </p:txBody>
      </p:sp>
      <p:sp>
        <p:nvSpPr>
          <p:cNvPr id="6" name="Content Placeholder 5">
            <a:extLst>
              <a:ext uri="{FF2B5EF4-FFF2-40B4-BE49-F238E27FC236}">
                <a16:creationId xmlns:a16="http://schemas.microsoft.com/office/drawing/2014/main" id="{3F2B1A6E-4031-5A6C-2722-7B9E5B0E6E1B}"/>
              </a:ext>
            </a:extLst>
          </p:cNvPr>
          <p:cNvSpPr>
            <a:spLocks noGrp="1"/>
          </p:cNvSpPr>
          <p:nvPr>
            <p:ph sz="quarter" idx="4"/>
          </p:nvPr>
        </p:nvSpPr>
        <p:spPr>
          <a:xfrm>
            <a:off x="6217709" y="3027863"/>
            <a:ext cx="5210216" cy="3875771"/>
          </a:xfrm>
        </p:spPr>
        <p:txBody>
          <a:bodyPr>
            <a:normAutofit fontScale="92500"/>
          </a:bodyPr>
          <a:lstStyle/>
          <a:p>
            <a:r>
              <a:rPr lang="en-US" sz="2000"/>
              <a:t>The grantee adheres to the single or program-specific audit requirements &amp; has an audit resolution process in place including debt collection for its subrecipients.    </a:t>
            </a:r>
          </a:p>
          <a:p>
            <a:r>
              <a:rPr lang="en-US" i="1">
                <a:solidFill>
                  <a:schemeClr val="accent2">
                    <a:lumMod val="75000"/>
                  </a:schemeClr>
                </a:solidFill>
              </a:rPr>
              <a:t>Common Findings</a:t>
            </a:r>
          </a:p>
          <a:p>
            <a:pPr lvl="1"/>
            <a:r>
              <a:rPr lang="en-US" i="1">
                <a:solidFill>
                  <a:schemeClr val="accent2">
                    <a:lumMod val="75000"/>
                  </a:schemeClr>
                </a:solidFill>
              </a:rPr>
              <a:t>The required Single Audit has not been performed</a:t>
            </a:r>
          </a:p>
          <a:p>
            <a:pPr lvl="1"/>
            <a:r>
              <a:rPr lang="en-US" i="1">
                <a:solidFill>
                  <a:schemeClr val="accent2">
                    <a:lumMod val="75000"/>
                  </a:schemeClr>
                </a:solidFill>
              </a:rPr>
              <a:t>The grantee does not have a system in place to ensure that subrecipients’ audits are conducted &amp; resolved</a:t>
            </a:r>
          </a:p>
          <a:p>
            <a:endParaRPr lang="en-US"/>
          </a:p>
        </p:txBody>
      </p:sp>
      <p:sp>
        <p:nvSpPr>
          <p:cNvPr id="8" name="Slide Number Placeholder 7">
            <a:extLst>
              <a:ext uri="{FF2B5EF4-FFF2-40B4-BE49-F238E27FC236}">
                <a16:creationId xmlns:a16="http://schemas.microsoft.com/office/drawing/2014/main" id="{14D7D696-4BEE-47D5-1E56-4596F4DD1A7F}"/>
              </a:ext>
            </a:extLst>
          </p:cNvPr>
          <p:cNvSpPr>
            <a:spLocks noGrp="1"/>
          </p:cNvSpPr>
          <p:nvPr>
            <p:ph type="sldNum" sz="quarter" idx="12"/>
          </p:nvPr>
        </p:nvSpPr>
        <p:spPr/>
        <p:txBody>
          <a:bodyPr/>
          <a:lstStyle/>
          <a:p>
            <a:fld id="{DE8DE8A0-70C5-4585-9A3C-B3A9E7B8F8E9}" type="slidenum">
              <a:rPr lang="en-US" smtClean="0"/>
              <a:t>32</a:t>
            </a:fld>
            <a:endParaRPr lang="en-US"/>
          </a:p>
        </p:txBody>
      </p:sp>
    </p:spTree>
    <p:extLst>
      <p:ext uri="{BB962C8B-B14F-4D97-AF65-F5344CB8AC3E}">
        <p14:creationId xmlns:p14="http://schemas.microsoft.com/office/powerpoint/2010/main" val="3912899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35DAA-5D02-4995-6214-B0D6BDD7EF1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F7738A-4880-78C1-05CC-09DB116638E4}"/>
              </a:ext>
            </a:extLst>
          </p:cNvPr>
          <p:cNvSpPr>
            <a:spLocks noGrp="1"/>
          </p:cNvSpPr>
          <p:nvPr>
            <p:ph type="title"/>
          </p:nvPr>
        </p:nvSpPr>
        <p:spPr>
          <a:xfrm>
            <a:off x="769499" y="3553408"/>
            <a:ext cx="10653001" cy="1504844"/>
          </a:xfrm>
        </p:spPr>
        <p:txBody>
          <a:bodyPr/>
          <a:lstStyle/>
          <a:p>
            <a:r>
              <a:rPr lang="en-US"/>
              <a:t>Grant Management Resources</a:t>
            </a:r>
          </a:p>
        </p:txBody>
      </p:sp>
      <p:sp>
        <p:nvSpPr>
          <p:cNvPr id="7" name="Slide Number Placeholder 6">
            <a:extLst>
              <a:ext uri="{FF2B5EF4-FFF2-40B4-BE49-F238E27FC236}">
                <a16:creationId xmlns:a16="http://schemas.microsoft.com/office/drawing/2014/main" id="{4A26DE78-ED24-D2E6-3DA2-7F22AB25883C}"/>
              </a:ext>
            </a:extLst>
          </p:cNvPr>
          <p:cNvSpPr>
            <a:spLocks noGrp="1"/>
          </p:cNvSpPr>
          <p:nvPr>
            <p:ph type="sldNum" sz="quarter" idx="12"/>
          </p:nvPr>
        </p:nvSpPr>
        <p:spPr/>
        <p:txBody>
          <a:bodyPr/>
          <a:lstStyle/>
          <a:p>
            <a:fld id="{DE8DE8A0-70C5-4585-9A3C-B3A9E7B8F8E9}" type="slidenum">
              <a:rPr lang="en-US" smtClean="0"/>
              <a:pPr/>
              <a:t>33</a:t>
            </a:fld>
            <a:endParaRPr lang="en-US"/>
          </a:p>
        </p:txBody>
      </p:sp>
    </p:spTree>
    <p:extLst>
      <p:ext uri="{BB962C8B-B14F-4D97-AF65-F5344CB8AC3E}">
        <p14:creationId xmlns:p14="http://schemas.microsoft.com/office/powerpoint/2010/main" val="2045425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89FEF-548D-F3F6-7EB5-E2847BDBF927}"/>
              </a:ext>
            </a:extLst>
          </p:cNvPr>
          <p:cNvSpPr>
            <a:spLocks noGrp="1"/>
          </p:cNvSpPr>
          <p:nvPr>
            <p:ph type="title"/>
          </p:nvPr>
        </p:nvSpPr>
        <p:spPr/>
        <p:txBody>
          <a:bodyPr/>
          <a:lstStyle/>
          <a:p>
            <a:r>
              <a:rPr lang="en-US"/>
              <a:t>Core monitoring guide: resources &amp; tools </a:t>
            </a:r>
            <a:r>
              <a:rPr lang="en-US" sz="2000"/>
              <a:t>(selected)</a:t>
            </a:r>
            <a:endParaRPr lang="en-US"/>
          </a:p>
        </p:txBody>
      </p:sp>
      <p:sp>
        <p:nvSpPr>
          <p:cNvPr id="3" name="Text Placeholder 2">
            <a:extLst>
              <a:ext uri="{FF2B5EF4-FFF2-40B4-BE49-F238E27FC236}">
                <a16:creationId xmlns:a16="http://schemas.microsoft.com/office/drawing/2014/main" id="{BCA06453-8653-8997-BF97-EB89568F53B5}"/>
              </a:ext>
            </a:extLst>
          </p:cNvPr>
          <p:cNvSpPr>
            <a:spLocks noGrp="1"/>
          </p:cNvSpPr>
          <p:nvPr>
            <p:ph type="body" idx="1"/>
          </p:nvPr>
        </p:nvSpPr>
        <p:spPr/>
        <p:txBody>
          <a:bodyPr/>
          <a:lstStyle/>
          <a:p>
            <a:r>
              <a:rPr lang="en-US" sz="2800" b="1"/>
              <a:t>Resources</a:t>
            </a:r>
            <a:endParaRPr lang="en-US" b="1"/>
          </a:p>
        </p:txBody>
      </p:sp>
      <p:sp>
        <p:nvSpPr>
          <p:cNvPr id="4" name="Content Placeholder 3">
            <a:extLst>
              <a:ext uri="{FF2B5EF4-FFF2-40B4-BE49-F238E27FC236}">
                <a16:creationId xmlns:a16="http://schemas.microsoft.com/office/drawing/2014/main" id="{456D18BA-FE4C-9029-41F5-7E429825F54B}"/>
              </a:ext>
            </a:extLst>
          </p:cNvPr>
          <p:cNvSpPr>
            <a:spLocks noGrp="1"/>
          </p:cNvSpPr>
          <p:nvPr>
            <p:ph sz="half" idx="2"/>
          </p:nvPr>
        </p:nvSpPr>
        <p:spPr>
          <a:xfrm>
            <a:off x="774924" y="2693141"/>
            <a:ext cx="5199369" cy="3875771"/>
          </a:xfrm>
        </p:spPr>
        <p:txBody>
          <a:bodyPr>
            <a:normAutofit/>
          </a:bodyPr>
          <a:lstStyle/>
          <a:p>
            <a:pPr marL="0" indent="0">
              <a:buNone/>
            </a:pPr>
            <a:r>
              <a:rPr lang="en-US" sz="2500" b="1"/>
              <a:t>A:  </a:t>
            </a:r>
            <a:r>
              <a:rPr lang="en-US" sz="2500"/>
              <a:t>Acronyms </a:t>
            </a:r>
          </a:p>
          <a:p>
            <a:pPr marL="0" indent="0">
              <a:buNone/>
            </a:pPr>
            <a:r>
              <a:rPr lang="en-US" sz="2500" b="1"/>
              <a:t>C:</a:t>
            </a:r>
            <a:r>
              <a:rPr lang="en-US" sz="2500"/>
              <a:t> Record Retention Requirements</a:t>
            </a:r>
          </a:p>
          <a:p>
            <a:pPr marL="0" indent="0">
              <a:buNone/>
            </a:pPr>
            <a:r>
              <a:rPr lang="en-US" sz="2500" b="1"/>
              <a:t>D: </a:t>
            </a:r>
            <a:r>
              <a:rPr lang="en-US" sz="2500"/>
              <a:t>Items Requiring Prior Approval </a:t>
            </a:r>
          </a:p>
          <a:p>
            <a:pPr marL="0" indent="0">
              <a:buNone/>
            </a:pPr>
            <a:r>
              <a:rPr lang="en-US" sz="2500" b="1"/>
              <a:t>E: </a:t>
            </a:r>
            <a:r>
              <a:rPr lang="en-US" sz="2500"/>
              <a:t>Performance Reports &amp; Systems</a:t>
            </a:r>
          </a:p>
          <a:p>
            <a:pPr marL="0" indent="0">
              <a:buNone/>
            </a:pPr>
            <a:r>
              <a:rPr lang="en-US" sz="2500" b="1"/>
              <a:t>G: </a:t>
            </a:r>
            <a:r>
              <a:rPr lang="en-US" sz="2500"/>
              <a:t>Single Audit Report Framework</a:t>
            </a:r>
          </a:p>
          <a:p>
            <a:pPr marL="0" indent="0">
              <a:buNone/>
            </a:pPr>
            <a:endParaRPr lang="en-US"/>
          </a:p>
        </p:txBody>
      </p:sp>
      <p:sp>
        <p:nvSpPr>
          <p:cNvPr id="5" name="Text Placeholder 4">
            <a:extLst>
              <a:ext uri="{FF2B5EF4-FFF2-40B4-BE49-F238E27FC236}">
                <a16:creationId xmlns:a16="http://schemas.microsoft.com/office/drawing/2014/main" id="{47E2C27A-A930-ED62-6000-D8B0ABAF49BA}"/>
              </a:ext>
            </a:extLst>
          </p:cNvPr>
          <p:cNvSpPr>
            <a:spLocks noGrp="1"/>
          </p:cNvSpPr>
          <p:nvPr>
            <p:ph type="body" sz="quarter" idx="3"/>
          </p:nvPr>
        </p:nvSpPr>
        <p:spPr/>
        <p:txBody>
          <a:bodyPr/>
          <a:lstStyle/>
          <a:p>
            <a:r>
              <a:rPr lang="en-US" sz="2800" b="1"/>
              <a:t>Tools</a:t>
            </a:r>
            <a:endParaRPr lang="en-US" b="1"/>
          </a:p>
        </p:txBody>
      </p:sp>
      <p:sp>
        <p:nvSpPr>
          <p:cNvPr id="6" name="Content Placeholder 5">
            <a:extLst>
              <a:ext uri="{FF2B5EF4-FFF2-40B4-BE49-F238E27FC236}">
                <a16:creationId xmlns:a16="http://schemas.microsoft.com/office/drawing/2014/main" id="{E7F2639D-1B07-69E9-0306-87BE1E1D633B}"/>
              </a:ext>
            </a:extLst>
          </p:cNvPr>
          <p:cNvSpPr>
            <a:spLocks noGrp="1"/>
          </p:cNvSpPr>
          <p:nvPr>
            <p:ph sz="quarter" idx="4"/>
          </p:nvPr>
        </p:nvSpPr>
        <p:spPr>
          <a:xfrm>
            <a:off x="6217709" y="2693141"/>
            <a:ext cx="5210216" cy="3875771"/>
          </a:xfrm>
        </p:spPr>
        <p:txBody>
          <a:bodyPr>
            <a:noAutofit/>
          </a:bodyPr>
          <a:lstStyle/>
          <a:p>
            <a:pPr marL="0" indent="0">
              <a:buNone/>
            </a:pPr>
            <a:r>
              <a:rPr lang="en-US" sz="2500" b="1"/>
              <a:t>B: </a:t>
            </a:r>
            <a:r>
              <a:rPr lang="en-US" sz="2500"/>
              <a:t>Documents, Policies, &amp; Procedures for Request &amp; Review</a:t>
            </a:r>
          </a:p>
          <a:p>
            <a:pPr marL="0" indent="0">
              <a:buNone/>
            </a:pPr>
            <a:r>
              <a:rPr lang="en-US" sz="2500" b="1"/>
              <a:t>F</a:t>
            </a:r>
            <a:r>
              <a:rPr lang="en-US" sz="2500"/>
              <a:t>: MOU &amp; IFA Worksheet</a:t>
            </a:r>
          </a:p>
          <a:p>
            <a:pPr marL="0" indent="0">
              <a:buNone/>
            </a:pPr>
            <a:r>
              <a:rPr lang="en-US" sz="2500" b="1"/>
              <a:t>I: </a:t>
            </a:r>
            <a:r>
              <a:rPr lang="en-US" sz="2500"/>
              <a:t>Procurement Standards Checklist</a:t>
            </a:r>
          </a:p>
          <a:p>
            <a:pPr marL="0" indent="0">
              <a:buNone/>
            </a:pPr>
            <a:r>
              <a:rPr lang="en-US" sz="2500" b="1"/>
              <a:t>K: </a:t>
            </a:r>
            <a:r>
              <a:rPr lang="en-US" sz="2500"/>
              <a:t>Contract or Agreement Checklist</a:t>
            </a:r>
          </a:p>
          <a:p>
            <a:pPr marL="0" indent="0">
              <a:buNone/>
            </a:pPr>
            <a:r>
              <a:rPr lang="en-US" sz="2500" b="1"/>
              <a:t>O: </a:t>
            </a:r>
            <a:r>
              <a:rPr lang="en-US" sz="2500"/>
              <a:t>Cost-Sharing (Match) Evaluation Worksheet</a:t>
            </a:r>
          </a:p>
          <a:p>
            <a:pPr marL="0" indent="0">
              <a:buNone/>
            </a:pPr>
            <a:r>
              <a:rPr lang="en-US" sz="2500" b="1"/>
              <a:t>P</a:t>
            </a:r>
            <a:r>
              <a:rPr lang="en-US" sz="2500"/>
              <a:t>: Transaction Testing</a:t>
            </a:r>
          </a:p>
        </p:txBody>
      </p:sp>
      <p:sp>
        <p:nvSpPr>
          <p:cNvPr id="8" name="Slide Number Placeholder 7">
            <a:extLst>
              <a:ext uri="{FF2B5EF4-FFF2-40B4-BE49-F238E27FC236}">
                <a16:creationId xmlns:a16="http://schemas.microsoft.com/office/drawing/2014/main" id="{5DEB768B-6D23-72D5-9D5A-9AA625249D87}"/>
              </a:ext>
            </a:extLst>
          </p:cNvPr>
          <p:cNvSpPr>
            <a:spLocks noGrp="1"/>
          </p:cNvSpPr>
          <p:nvPr>
            <p:ph type="sldNum" sz="quarter" idx="12"/>
          </p:nvPr>
        </p:nvSpPr>
        <p:spPr/>
        <p:txBody>
          <a:bodyPr/>
          <a:lstStyle/>
          <a:p>
            <a:fld id="{DE8DE8A0-70C5-4585-9A3C-B3A9E7B8F8E9}" type="slidenum">
              <a:rPr lang="en-US" smtClean="0"/>
              <a:t>34</a:t>
            </a:fld>
            <a:endParaRPr lang="en-US"/>
          </a:p>
        </p:txBody>
      </p:sp>
    </p:spTree>
    <p:extLst>
      <p:ext uri="{BB962C8B-B14F-4D97-AF65-F5344CB8AC3E}">
        <p14:creationId xmlns:p14="http://schemas.microsoft.com/office/powerpoint/2010/main" val="1357890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8A632-CD2D-A410-3A02-E1E481DEB57F}"/>
              </a:ext>
            </a:extLst>
          </p:cNvPr>
          <p:cNvSpPr>
            <a:spLocks noGrp="1"/>
          </p:cNvSpPr>
          <p:nvPr>
            <p:ph type="title" idx="4294967295"/>
          </p:nvPr>
        </p:nvSpPr>
        <p:spPr>
          <a:xfrm>
            <a:off x="594215" y="0"/>
            <a:ext cx="10653712" cy="1082675"/>
          </a:xfrm>
        </p:spPr>
        <p:txBody>
          <a:bodyPr/>
          <a:lstStyle/>
          <a:p>
            <a:r>
              <a:rPr lang="en-US"/>
              <a:t>Policies &amp; procedures checklist</a:t>
            </a:r>
          </a:p>
        </p:txBody>
      </p:sp>
      <p:sp>
        <p:nvSpPr>
          <p:cNvPr id="6" name="Content Placeholder 5">
            <a:extLst>
              <a:ext uri="{FF2B5EF4-FFF2-40B4-BE49-F238E27FC236}">
                <a16:creationId xmlns:a16="http://schemas.microsoft.com/office/drawing/2014/main" id="{547A6B6F-D6DF-20A5-81E4-8C36EAF9524A}"/>
              </a:ext>
            </a:extLst>
          </p:cNvPr>
          <p:cNvSpPr>
            <a:spLocks noGrp="1"/>
          </p:cNvSpPr>
          <p:nvPr>
            <p:ph idx="4294967295"/>
          </p:nvPr>
        </p:nvSpPr>
        <p:spPr>
          <a:xfrm>
            <a:off x="594215" y="1082675"/>
            <a:ext cx="10760248" cy="5476712"/>
          </a:xfrm>
        </p:spPr>
        <p:txBody>
          <a:bodyPr numCol="2">
            <a:normAutofit fontScale="92500" lnSpcReduction="20000"/>
          </a:bodyPr>
          <a:lstStyle/>
          <a:p>
            <a:pPr>
              <a:spcBef>
                <a:spcPts val="200"/>
              </a:spcBef>
              <a:spcAft>
                <a:spcPts val="200"/>
              </a:spcAft>
              <a:buClr>
                <a:schemeClr val="accent5">
                  <a:lumMod val="75000"/>
                </a:schemeClr>
              </a:buClr>
              <a:buFont typeface="Wingdings" panose="05000000000000000000" pitchFamily="2" charset="2"/>
              <a:buChar char="q"/>
            </a:pPr>
            <a:r>
              <a:rPr lang="en-US" sz="2000" dirty="0"/>
              <a:t>Accounting Systems </a:t>
            </a:r>
          </a:p>
          <a:p>
            <a:pPr>
              <a:spcBef>
                <a:spcPts val="200"/>
              </a:spcBef>
              <a:spcAft>
                <a:spcPts val="200"/>
              </a:spcAft>
              <a:buClr>
                <a:schemeClr val="accent5">
                  <a:lumMod val="75000"/>
                </a:schemeClr>
              </a:buClr>
              <a:buFont typeface="Wingdings" panose="05000000000000000000" pitchFamily="2" charset="2"/>
              <a:buChar char="q"/>
            </a:pPr>
            <a:r>
              <a:rPr lang="en-US" sz="2000" dirty="0"/>
              <a:t>Allowable Costs </a:t>
            </a:r>
          </a:p>
          <a:p>
            <a:pPr>
              <a:spcBef>
                <a:spcPts val="200"/>
              </a:spcBef>
              <a:spcAft>
                <a:spcPts val="200"/>
              </a:spcAft>
              <a:buClr>
                <a:schemeClr val="accent5">
                  <a:lumMod val="75000"/>
                </a:schemeClr>
              </a:buClr>
              <a:buFont typeface="Wingdings" panose="05000000000000000000" pitchFamily="2" charset="2"/>
              <a:buChar char="q"/>
            </a:pPr>
            <a:r>
              <a:rPr lang="en-US" sz="2000" dirty="0"/>
              <a:t>Audits: Completion, Tracking &amp; Resolution </a:t>
            </a:r>
          </a:p>
          <a:p>
            <a:pPr>
              <a:spcBef>
                <a:spcPts val="200"/>
              </a:spcBef>
              <a:spcAft>
                <a:spcPts val="200"/>
              </a:spcAft>
              <a:buClr>
                <a:schemeClr val="accent5">
                  <a:lumMod val="75000"/>
                </a:schemeClr>
              </a:buClr>
              <a:buFont typeface="Wingdings" panose="05000000000000000000" pitchFamily="2" charset="2"/>
              <a:buChar char="q"/>
            </a:pPr>
            <a:r>
              <a:rPr lang="en-US" sz="2000" dirty="0"/>
              <a:t>Budget Controls &amp; Amendments </a:t>
            </a:r>
          </a:p>
          <a:p>
            <a:pPr>
              <a:spcBef>
                <a:spcPts val="200"/>
              </a:spcBef>
              <a:spcAft>
                <a:spcPts val="200"/>
              </a:spcAft>
              <a:buClr>
                <a:schemeClr val="accent5">
                  <a:lumMod val="75000"/>
                </a:schemeClr>
              </a:buClr>
              <a:buFont typeface="Wingdings" panose="05000000000000000000" pitchFamily="2" charset="2"/>
              <a:buChar char="q"/>
            </a:pPr>
            <a:r>
              <a:rPr lang="en-US" sz="2000" dirty="0"/>
              <a:t>Cash Management: Petty Cash, Bank Reconciliations </a:t>
            </a:r>
          </a:p>
          <a:p>
            <a:pPr>
              <a:spcBef>
                <a:spcPts val="200"/>
              </a:spcBef>
              <a:spcAft>
                <a:spcPts val="200"/>
              </a:spcAft>
              <a:buClr>
                <a:schemeClr val="accent5">
                  <a:lumMod val="75000"/>
                </a:schemeClr>
              </a:buClr>
              <a:buFont typeface="Wingdings" panose="05000000000000000000" pitchFamily="2" charset="2"/>
              <a:buChar char="q"/>
            </a:pPr>
            <a:r>
              <a:rPr lang="en-US" sz="2000" dirty="0"/>
              <a:t>Closeout: Grants &amp; Contracts </a:t>
            </a:r>
          </a:p>
          <a:p>
            <a:pPr>
              <a:spcBef>
                <a:spcPts val="200"/>
              </a:spcBef>
              <a:spcAft>
                <a:spcPts val="200"/>
              </a:spcAft>
              <a:buClr>
                <a:schemeClr val="accent5">
                  <a:lumMod val="75000"/>
                </a:schemeClr>
              </a:buClr>
              <a:buFont typeface="Wingdings" panose="05000000000000000000" pitchFamily="2" charset="2"/>
              <a:buChar char="q"/>
            </a:pPr>
            <a:r>
              <a:rPr lang="en-US" sz="2000" dirty="0"/>
              <a:t>Compensation &amp; Fringe Benefits </a:t>
            </a:r>
          </a:p>
          <a:p>
            <a:pPr>
              <a:spcBef>
                <a:spcPts val="200"/>
              </a:spcBef>
              <a:spcAft>
                <a:spcPts val="200"/>
              </a:spcAft>
              <a:buClr>
                <a:schemeClr val="accent5">
                  <a:lumMod val="75000"/>
                </a:schemeClr>
              </a:buClr>
              <a:buFont typeface="Wingdings" panose="05000000000000000000" pitchFamily="2" charset="2"/>
              <a:buChar char="q"/>
            </a:pPr>
            <a:r>
              <a:rPr lang="en-US" sz="2000" dirty="0"/>
              <a:t>Complaints &amp;/or Grievances (participants &amp; staff) </a:t>
            </a:r>
          </a:p>
          <a:p>
            <a:pPr>
              <a:spcBef>
                <a:spcPts val="200"/>
              </a:spcBef>
              <a:spcAft>
                <a:spcPts val="200"/>
              </a:spcAft>
              <a:buClr>
                <a:schemeClr val="accent5">
                  <a:lumMod val="75000"/>
                </a:schemeClr>
              </a:buClr>
              <a:buFont typeface="Wingdings" panose="05000000000000000000" pitchFamily="2" charset="2"/>
              <a:buChar char="q"/>
            </a:pPr>
            <a:r>
              <a:rPr lang="en-US" sz="2000" dirty="0"/>
              <a:t>Conflict of Interest, including Board members </a:t>
            </a:r>
          </a:p>
          <a:p>
            <a:pPr>
              <a:spcBef>
                <a:spcPts val="200"/>
              </a:spcBef>
              <a:spcAft>
                <a:spcPts val="200"/>
              </a:spcAft>
              <a:buClr>
                <a:schemeClr val="accent5">
                  <a:lumMod val="75000"/>
                </a:schemeClr>
              </a:buClr>
              <a:buFont typeface="Wingdings" panose="05000000000000000000" pitchFamily="2" charset="2"/>
              <a:buChar char="q"/>
            </a:pPr>
            <a:r>
              <a:rPr lang="en-US" sz="2000" dirty="0"/>
              <a:t>Debt Collection </a:t>
            </a:r>
          </a:p>
          <a:p>
            <a:pPr>
              <a:spcBef>
                <a:spcPts val="200"/>
              </a:spcBef>
              <a:spcAft>
                <a:spcPts val="200"/>
              </a:spcAft>
              <a:buClr>
                <a:schemeClr val="accent5">
                  <a:lumMod val="75000"/>
                </a:schemeClr>
              </a:buClr>
              <a:buFont typeface="Wingdings" panose="05000000000000000000" pitchFamily="2" charset="2"/>
              <a:buChar char="q"/>
            </a:pPr>
            <a:r>
              <a:rPr lang="en-US" sz="2000" dirty="0"/>
              <a:t>Disaster &amp; Recovery Plan </a:t>
            </a:r>
          </a:p>
          <a:p>
            <a:pPr>
              <a:spcBef>
                <a:spcPts val="200"/>
              </a:spcBef>
              <a:spcAft>
                <a:spcPts val="200"/>
              </a:spcAft>
              <a:buClr>
                <a:schemeClr val="accent5">
                  <a:lumMod val="75000"/>
                </a:schemeClr>
              </a:buClr>
              <a:buFont typeface="Wingdings" panose="05000000000000000000" pitchFamily="2" charset="2"/>
              <a:buChar char="q"/>
            </a:pPr>
            <a:r>
              <a:rPr lang="en-US" sz="2000" dirty="0"/>
              <a:t>EEO – Resolutions, Appeals, &amp; Hearings </a:t>
            </a:r>
          </a:p>
          <a:p>
            <a:pPr>
              <a:spcBef>
                <a:spcPts val="200"/>
              </a:spcBef>
              <a:spcAft>
                <a:spcPts val="200"/>
              </a:spcAft>
              <a:buClr>
                <a:schemeClr val="accent5">
                  <a:lumMod val="75000"/>
                </a:schemeClr>
              </a:buClr>
              <a:buFont typeface="Wingdings" panose="05000000000000000000" pitchFamily="2" charset="2"/>
              <a:buChar char="q"/>
            </a:pPr>
            <a:r>
              <a:rPr lang="en-US" sz="2000" dirty="0"/>
              <a:t>Eligibility &amp; Enrollment</a:t>
            </a:r>
          </a:p>
          <a:p>
            <a:pPr>
              <a:spcBef>
                <a:spcPts val="200"/>
              </a:spcBef>
              <a:spcAft>
                <a:spcPts val="200"/>
              </a:spcAft>
              <a:buClr>
                <a:schemeClr val="accent5">
                  <a:lumMod val="75000"/>
                </a:schemeClr>
              </a:buClr>
              <a:buFont typeface="Wingdings" panose="05000000000000000000" pitchFamily="2" charset="2"/>
              <a:buChar char="q"/>
            </a:pPr>
            <a:r>
              <a:rPr lang="en-US" sz="2000" dirty="0"/>
              <a:t>Exit &amp; Follow-up</a:t>
            </a:r>
          </a:p>
          <a:p>
            <a:pPr>
              <a:spcBef>
                <a:spcPts val="200"/>
              </a:spcBef>
              <a:spcAft>
                <a:spcPts val="200"/>
              </a:spcAft>
              <a:buClr>
                <a:schemeClr val="accent5">
                  <a:lumMod val="75000"/>
                </a:schemeClr>
              </a:buClr>
              <a:buFont typeface="Wingdings" panose="05000000000000000000" pitchFamily="2" charset="2"/>
              <a:buChar char="q"/>
            </a:pPr>
            <a:r>
              <a:rPr lang="en-US" sz="2000" dirty="0"/>
              <a:t>Fringe Benefits Package, Vacation &amp; Leave, Pension, Severance Package (if any) </a:t>
            </a:r>
          </a:p>
          <a:p>
            <a:pPr>
              <a:spcBef>
                <a:spcPts val="200"/>
              </a:spcBef>
              <a:spcAft>
                <a:spcPts val="200"/>
              </a:spcAft>
              <a:buClr>
                <a:schemeClr val="accent5">
                  <a:lumMod val="75000"/>
                </a:schemeClr>
              </a:buClr>
              <a:buFont typeface="Wingdings" panose="05000000000000000000" pitchFamily="2" charset="2"/>
              <a:buChar char="q"/>
            </a:pPr>
            <a:r>
              <a:rPr lang="en-US" sz="2000" dirty="0"/>
              <a:t>Incentives/ Stipends </a:t>
            </a:r>
          </a:p>
          <a:p>
            <a:pPr>
              <a:spcBef>
                <a:spcPts val="200"/>
              </a:spcBef>
              <a:spcAft>
                <a:spcPts val="200"/>
              </a:spcAft>
              <a:buClr>
                <a:schemeClr val="accent5">
                  <a:lumMod val="75000"/>
                </a:schemeClr>
              </a:buClr>
              <a:buFont typeface="Wingdings" panose="05000000000000000000" pitchFamily="2" charset="2"/>
              <a:buChar char="q"/>
            </a:pPr>
            <a:r>
              <a:rPr lang="en-US" sz="2000" dirty="0"/>
              <a:t>Incident Reporting, Grievances, &amp; Complaints </a:t>
            </a:r>
          </a:p>
          <a:p>
            <a:pPr>
              <a:spcBef>
                <a:spcPts val="200"/>
              </a:spcBef>
              <a:spcAft>
                <a:spcPts val="200"/>
              </a:spcAft>
              <a:buClr>
                <a:schemeClr val="accent5">
                  <a:lumMod val="75000"/>
                </a:schemeClr>
              </a:buClr>
              <a:buFont typeface="Wingdings" panose="05000000000000000000" pitchFamily="2" charset="2"/>
              <a:buChar char="q"/>
            </a:pPr>
            <a:r>
              <a:rPr lang="en-US" sz="2000" dirty="0"/>
              <a:t>Indirect Costs: NICRA, CAP </a:t>
            </a:r>
          </a:p>
          <a:p>
            <a:pPr>
              <a:spcBef>
                <a:spcPts val="200"/>
              </a:spcBef>
              <a:spcAft>
                <a:spcPts val="200"/>
              </a:spcAft>
              <a:buClr>
                <a:schemeClr val="accent5">
                  <a:lumMod val="75000"/>
                </a:schemeClr>
              </a:buClr>
              <a:buFont typeface="Wingdings" panose="05000000000000000000" pitchFamily="2" charset="2"/>
              <a:buChar char="q"/>
            </a:pPr>
            <a:r>
              <a:rPr lang="en-US" sz="2000" dirty="0"/>
              <a:t>Meals (staff, Board, participants) </a:t>
            </a:r>
          </a:p>
          <a:p>
            <a:pPr>
              <a:spcBef>
                <a:spcPts val="200"/>
              </a:spcBef>
              <a:spcAft>
                <a:spcPts val="200"/>
              </a:spcAft>
              <a:buClr>
                <a:schemeClr val="accent5">
                  <a:lumMod val="75000"/>
                </a:schemeClr>
              </a:buClr>
              <a:buFont typeface="Wingdings" panose="05000000000000000000" pitchFamily="2" charset="2"/>
              <a:buChar char="q"/>
            </a:pPr>
            <a:r>
              <a:rPr lang="en-US" sz="2000" dirty="0"/>
              <a:t>Monitoring: Resolution, Appeals &amp; Hearings </a:t>
            </a:r>
          </a:p>
          <a:p>
            <a:pPr>
              <a:spcBef>
                <a:spcPts val="200"/>
              </a:spcBef>
              <a:spcAft>
                <a:spcPts val="200"/>
              </a:spcAft>
              <a:buClr>
                <a:schemeClr val="accent5">
                  <a:lumMod val="75000"/>
                </a:schemeClr>
              </a:buClr>
              <a:buFont typeface="Wingdings" panose="05000000000000000000" pitchFamily="2" charset="2"/>
              <a:buChar char="q"/>
            </a:pPr>
            <a:r>
              <a:rPr lang="en-US" sz="2000" dirty="0"/>
              <a:t>Participant/Program Services </a:t>
            </a:r>
          </a:p>
          <a:p>
            <a:pPr>
              <a:spcBef>
                <a:spcPts val="200"/>
              </a:spcBef>
              <a:spcAft>
                <a:spcPts val="200"/>
              </a:spcAft>
              <a:buClr>
                <a:schemeClr val="accent5">
                  <a:lumMod val="75000"/>
                </a:schemeClr>
              </a:buClr>
              <a:buFont typeface="Wingdings" panose="05000000000000000000" pitchFamily="2" charset="2"/>
              <a:buChar char="q"/>
            </a:pPr>
            <a:r>
              <a:rPr lang="en-US" sz="2000" dirty="0"/>
              <a:t>Payroll &amp; Time Distribution </a:t>
            </a:r>
          </a:p>
          <a:p>
            <a:pPr>
              <a:spcBef>
                <a:spcPts val="200"/>
              </a:spcBef>
              <a:spcAft>
                <a:spcPts val="200"/>
              </a:spcAft>
              <a:buClr>
                <a:schemeClr val="accent5">
                  <a:lumMod val="75000"/>
                </a:schemeClr>
              </a:buClr>
              <a:buFont typeface="Wingdings" panose="05000000000000000000" pitchFamily="2" charset="2"/>
              <a:buChar char="q"/>
            </a:pPr>
            <a:r>
              <a:rPr lang="en-US" sz="2000" dirty="0"/>
              <a:t>Procurement/Purchasing </a:t>
            </a:r>
          </a:p>
          <a:p>
            <a:pPr>
              <a:spcBef>
                <a:spcPts val="200"/>
              </a:spcBef>
              <a:spcAft>
                <a:spcPts val="200"/>
              </a:spcAft>
              <a:buClr>
                <a:schemeClr val="accent5">
                  <a:lumMod val="75000"/>
                </a:schemeClr>
              </a:buClr>
              <a:buFont typeface="Wingdings" panose="05000000000000000000" pitchFamily="2" charset="2"/>
              <a:buChar char="q"/>
            </a:pPr>
            <a:r>
              <a:rPr lang="en-US" sz="2000" dirty="0"/>
              <a:t>Program Income, Match, &amp; Leveraged Resources </a:t>
            </a:r>
          </a:p>
          <a:p>
            <a:pPr>
              <a:spcBef>
                <a:spcPts val="200"/>
              </a:spcBef>
              <a:spcAft>
                <a:spcPts val="200"/>
              </a:spcAft>
              <a:buClr>
                <a:schemeClr val="accent5">
                  <a:lumMod val="75000"/>
                </a:schemeClr>
              </a:buClr>
              <a:buFont typeface="Wingdings" panose="05000000000000000000" pitchFamily="2" charset="2"/>
              <a:buChar char="q"/>
            </a:pPr>
            <a:r>
              <a:rPr lang="en-US" sz="2000" dirty="0"/>
              <a:t>Property Management </a:t>
            </a:r>
          </a:p>
          <a:p>
            <a:pPr>
              <a:spcBef>
                <a:spcPts val="200"/>
              </a:spcBef>
              <a:spcAft>
                <a:spcPts val="200"/>
              </a:spcAft>
              <a:buClr>
                <a:schemeClr val="accent5">
                  <a:lumMod val="75000"/>
                </a:schemeClr>
              </a:buClr>
              <a:buFont typeface="Wingdings" panose="05000000000000000000" pitchFamily="2" charset="2"/>
              <a:buChar char="q"/>
            </a:pPr>
            <a:r>
              <a:rPr lang="en-US" sz="2000" dirty="0"/>
              <a:t>Receivables &amp; Payables </a:t>
            </a:r>
          </a:p>
          <a:p>
            <a:pPr>
              <a:spcBef>
                <a:spcPts val="200"/>
              </a:spcBef>
              <a:spcAft>
                <a:spcPts val="200"/>
              </a:spcAft>
              <a:buClr>
                <a:schemeClr val="accent5">
                  <a:lumMod val="75000"/>
                </a:schemeClr>
              </a:buClr>
              <a:buFont typeface="Wingdings" panose="05000000000000000000" pitchFamily="2" charset="2"/>
              <a:buChar char="q"/>
            </a:pPr>
            <a:r>
              <a:rPr lang="en-US" sz="2000" dirty="0"/>
              <a:t>Record Retention </a:t>
            </a:r>
          </a:p>
          <a:p>
            <a:pPr>
              <a:spcBef>
                <a:spcPts val="200"/>
              </a:spcBef>
              <a:spcAft>
                <a:spcPts val="200"/>
              </a:spcAft>
              <a:buClr>
                <a:schemeClr val="accent5">
                  <a:lumMod val="75000"/>
                </a:schemeClr>
              </a:buClr>
              <a:buFont typeface="Wingdings" panose="05000000000000000000" pitchFamily="2" charset="2"/>
              <a:buChar char="q"/>
            </a:pPr>
            <a:r>
              <a:rPr lang="en-US" sz="2000" dirty="0"/>
              <a:t>Reporting: Federal &amp; Subrecipient </a:t>
            </a:r>
          </a:p>
          <a:p>
            <a:pPr>
              <a:spcBef>
                <a:spcPts val="200"/>
              </a:spcBef>
              <a:spcAft>
                <a:spcPts val="200"/>
              </a:spcAft>
              <a:buClr>
                <a:schemeClr val="accent5">
                  <a:lumMod val="75000"/>
                </a:schemeClr>
              </a:buClr>
              <a:buFont typeface="Wingdings" panose="05000000000000000000" pitchFamily="2" charset="2"/>
              <a:buChar char="q"/>
            </a:pPr>
            <a:r>
              <a:rPr lang="en-US" sz="2000" dirty="0"/>
              <a:t>Salary &amp; Bonus Limits (when applicable) </a:t>
            </a:r>
          </a:p>
          <a:p>
            <a:pPr>
              <a:spcBef>
                <a:spcPts val="200"/>
              </a:spcBef>
              <a:spcAft>
                <a:spcPts val="200"/>
              </a:spcAft>
              <a:buClr>
                <a:schemeClr val="accent5">
                  <a:lumMod val="75000"/>
                </a:schemeClr>
              </a:buClr>
              <a:buFont typeface="Wingdings" panose="05000000000000000000" pitchFamily="2" charset="2"/>
              <a:buChar char="q"/>
            </a:pPr>
            <a:r>
              <a:rPr lang="en-US" sz="2000" dirty="0"/>
              <a:t>Supportive Services </a:t>
            </a:r>
          </a:p>
          <a:p>
            <a:pPr>
              <a:spcBef>
                <a:spcPts val="200"/>
              </a:spcBef>
              <a:spcAft>
                <a:spcPts val="200"/>
              </a:spcAft>
              <a:buClr>
                <a:schemeClr val="accent5">
                  <a:lumMod val="75000"/>
                </a:schemeClr>
              </a:buClr>
              <a:buFont typeface="Wingdings" panose="05000000000000000000" pitchFamily="2" charset="2"/>
              <a:buChar char="q"/>
            </a:pPr>
            <a:r>
              <a:rPr lang="en-US" sz="2000" dirty="0"/>
              <a:t>Training (OJL, ITA, Refunds, etc.) </a:t>
            </a:r>
          </a:p>
          <a:p>
            <a:pPr>
              <a:spcBef>
                <a:spcPts val="200"/>
              </a:spcBef>
              <a:spcAft>
                <a:spcPts val="200"/>
              </a:spcAft>
              <a:buClr>
                <a:schemeClr val="accent5">
                  <a:lumMod val="75000"/>
                </a:schemeClr>
              </a:buClr>
              <a:buFont typeface="Wingdings" panose="05000000000000000000" pitchFamily="2" charset="2"/>
              <a:buChar char="q"/>
            </a:pPr>
            <a:r>
              <a:rPr lang="en-US" sz="2000" dirty="0"/>
              <a:t>Travel </a:t>
            </a:r>
          </a:p>
          <a:p>
            <a:pPr>
              <a:spcBef>
                <a:spcPts val="200"/>
              </a:spcBef>
              <a:spcAft>
                <a:spcPts val="200"/>
              </a:spcAft>
              <a:buClr>
                <a:schemeClr val="accent5">
                  <a:lumMod val="75000"/>
                </a:schemeClr>
              </a:buClr>
              <a:buFont typeface="Wingdings" panose="05000000000000000000" pitchFamily="2" charset="2"/>
              <a:buChar char="q"/>
            </a:pPr>
            <a:r>
              <a:rPr lang="en-US" sz="2000" dirty="0"/>
              <a:t>Written Code of Conduct</a:t>
            </a:r>
          </a:p>
          <a:p>
            <a:pPr>
              <a:spcBef>
                <a:spcPts val="200"/>
              </a:spcBef>
              <a:spcAft>
                <a:spcPts val="200"/>
              </a:spcAft>
            </a:pPr>
            <a:endParaRPr lang="en-US" dirty="0"/>
          </a:p>
        </p:txBody>
      </p:sp>
      <p:sp>
        <p:nvSpPr>
          <p:cNvPr id="5" name="Slide Number Placeholder 4">
            <a:extLst>
              <a:ext uri="{FF2B5EF4-FFF2-40B4-BE49-F238E27FC236}">
                <a16:creationId xmlns:a16="http://schemas.microsoft.com/office/drawing/2014/main" id="{F1C59936-24D0-CA6B-6A17-BE5F72709A9A}"/>
              </a:ext>
            </a:extLst>
          </p:cNvPr>
          <p:cNvSpPr>
            <a:spLocks noGrp="1"/>
          </p:cNvSpPr>
          <p:nvPr>
            <p:ph type="sldNum" sz="quarter" idx="12"/>
          </p:nvPr>
        </p:nvSpPr>
        <p:spPr/>
        <p:txBody>
          <a:bodyPr/>
          <a:lstStyle/>
          <a:p>
            <a:fld id="{DE8DE8A0-70C5-4585-9A3C-B3A9E7B8F8E9}" type="slidenum">
              <a:rPr lang="en-US" smtClean="0"/>
              <a:t>35</a:t>
            </a:fld>
            <a:endParaRPr lang="en-US"/>
          </a:p>
        </p:txBody>
      </p:sp>
    </p:spTree>
    <p:extLst>
      <p:ext uri="{BB962C8B-B14F-4D97-AF65-F5344CB8AC3E}">
        <p14:creationId xmlns:p14="http://schemas.microsoft.com/office/powerpoint/2010/main" val="3573187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F5588C-798D-528D-CA98-D382DB934211}"/>
              </a:ext>
            </a:extLst>
          </p:cNvPr>
          <p:cNvSpPr>
            <a:spLocks noGrp="1"/>
          </p:cNvSpPr>
          <p:nvPr>
            <p:ph type="title"/>
          </p:nvPr>
        </p:nvSpPr>
        <p:spPr/>
        <p:txBody>
          <a:bodyPr/>
          <a:lstStyle/>
          <a:p>
            <a:r>
              <a:rPr lang="en-US"/>
              <a:t>Smart 4.0 training series</a:t>
            </a:r>
          </a:p>
        </p:txBody>
      </p:sp>
      <p:sp>
        <p:nvSpPr>
          <p:cNvPr id="5" name="Content Placeholder 4">
            <a:extLst>
              <a:ext uri="{FF2B5EF4-FFF2-40B4-BE49-F238E27FC236}">
                <a16:creationId xmlns:a16="http://schemas.microsoft.com/office/drawing/2014/main" id="{1A7EC86D-A009-E7F6-CEF9-2357DD8AD848}"/>
              </a:ext>
            </a:extLst>
          </p:cNvPr>
          <p:cNvSpPr>
            <a:spLocks noGrp="1"/>
          </p:cNvSpPr>
          <p:nvPr>
            <p:ph idx="1"/>
          </p:nvPr>
        </p:nvSpPr>
        <p:spPr>
          <a:xfrm>
            <a:off x="774923" y="1946302"/>
            <a:ext cx="10653003" cy="4622610"/>
          </a:xfrm>
        </p:spPr>
        <p:txBody>
          <a:bodyPr numCol="2">
            <a:normAutofit fontScale="55000" lnSpcReduction="20000"/>
          </a:bodyPr>
          <a:lstStyle/>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ETA Grant Management Overview </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Internal Controls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Budget Management &amp; Grant Modifications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Payments &amp; Cash Management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Cost Principles &amp; Cost Classification</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Match &amp; Leveraged Resources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Cost Allocation &amp; Indirect Costs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Advanced Cost Allocation</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Property Management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Real Property &amp; Leases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Subrecipient Management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How to Write an Effective Monitoring Report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Monitoring &amp; Oversight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Financial Reporting</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Personnel &amp; Fringe Benefits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Complaints, Grievances, &amp; Incident Reporting</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Procurement Standards &amp; Methods</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Procurement &amp; Contract Administration</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Audit &amp; Audit Resolution</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Records Management</a:t>
            </a:r>
          </a:p>
          <a:p>
            <a:pPr marL="457200" indent="-457200">
              <a:lnSpc>
                <a:spcPct val="120000"/>
              </a:lnSpc>
              <a:spcBef>
                <a:spcPts val="400"/>
              </a:spcBef>
              <a:spcAft>
                <a:spcPts val="400"/>
              </a:spcAft>
              <a:buFont typeface="+mj-lt"/>
              <a:buAutoNum type="arabicPeriod"/>
            </a:pPr>
            <a:r>
              <a:rPr lang="en-US" sz="3300" dirty="0">
                <a:solidFill>
                  <a:schemeClr val="accent2"/>
                </a:solidFill>
                <a:hlinkClick r:id="rId3">
                  <a:extLst>
                    <a:ext uri="{A12FA001-AC4F-418D-AE19-62706E023703}">
                      <ahyp:hlinkClr xmlns:ahyp="http://schemas.microsoft.com/office/drawing/2018/hyperlinkcolor" val="tx"/>
                    </a:ext>
                  </a:extLst>
                </a:hlinkClick>
              </a:rPr>
              <a:t>Closeout &amp; Post Closeout</a:t>
            </a:r>
            <a:endParaRPr lang="en-US" sz="3300" dirty="0">
              <a:solidFill>
                <a:schemeClr val="accent2"/>
              </a:solidFill>
            </a:endParaRPr>
          </a:p>
          <a:p>
            <a:pPr marL="457200" indent="-457200">
              <a:lnSpc>
                <a:spcPct val="120000"/>
              </a:lnSpc>
              <a:spcBef>
                <a:spcPts val="400"/>
              </a:spcBef>
              <a:spcAft>
                <a:spcPts val="400"/>
              </a:spcAft>
              <a:buFont typeface="+mj-lt"/>
              <a:buAutoNum type="arabicPeriod"/>
            </a:pPr>
            <a:endParaRPr lang="en-US" sz="2800" dirty="0"/>
          </a:p>
          <a:p>
            <a:pPr>
              <a:spcBef>
                <a:spcPts val="400"/>
              </a:spcBef>
              <a:spcAft>
                <a:spcPts val="400"/>
              </a:spcAft>
            </a:pPr>
            <a:endParaRPr lang="en-US" dirty="0"/>
          </a:p>
        </p:txBody>
      </p:sp>
      <p:sp>
        <p:nvSpPr>
          <p:cNvPr id="3" name="Slide Number Placeholder 2">
            <a:extLst>
              <a:ext uri="{FF2B5EF4-FFF2-40B4-BE49-F238E27FC236}">
                <a16:creationId xmlns:a16="http://schemas.microsoft.com/office/drawing/2014/main" id="{0D5E3479-28CA-E054-0062-52F3E3A05B10}"/>
              </a:ext>
            </a:extLst>
          </p:cNvPr>
          <p:cNvSpPr>
            <a:spLocks noGrp="1"/>
          </p:cNvSpPr>
          <p:nvPr>
            <p:ph type="sldNum" sz="quarter" idx="12"/>
          </p:nvPr>
        </p:nvSpPr>
        <p:spPr/>
        <p:txBody>
          <a:bodyPr/>
          <a:lstStyle/>
          <a:p>
            <a:fld id="{DE8DE8A0-70C5-4585-9A3C-B3A9E7B8F8E9}" type="slidenum">
              <a:rPr lang="en-US" smtClean="0"/>
              <a:t>36</a:t>
            </a:fld>
            <a:endParaRPr lang="en-US"/>
          </a:p>
        </p:txBody>
      </p:sp>
    </p:spTree>
    <p:extLst>
      <p:ext uri="{BB962C8B-B14F-4D97-AF65-F5344CB8AC3E}">
        <p14:creationId xmlns:p14="http://schemas.microsoft.com/office/powerpoint/2010/main" val="988152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932AE-5BC1-256E-0A15-E093ACC41F1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1738888-D05A-CDE3-1AEF-80264847D4CE}"/>
              </a:ext>
            </a:extLst>
          </p:cNvPr>
          <p:cNvSpPr>
            <a:spLocks noGrp="1"/>
          </p:cNvSpPr>
          <p:nvPr>
            <p:ph type="title"/>
          </p:nvPr>
        </p:nvSpPr>
        <p:spPr>
          <a:xfrm>
            <a:off x="774923" y="687475"/>
            <a:ext cx="10653003" cy="1083329"/>
          </a:xfrm>
        </p:spPr>
        <p:txBody>
          <a:bodyPr anchor="b">
            <a:normAutofit/>
          </a:bodyPr>
          <a:lstStyle/>
          <a:p>
            <a:r>
              <a:rPr lang="en-US"/>
              <a:t>Questions?</a:t>
            </a:r>
          </a:p>
        </p:txBody>
      </p:sp>
      <p:pic>
        <p:nvPicPr>
          <p:cNvPr id="3" name="Picture 2" descr="Yellow question mark">
            <a:extLst>
              <a:ext uri="{FF2B5EF4-FFF2-40B4-BE49-F238E27FC236}">
                <a16:creationId xmlns:a16="http://schemas.microsoft.com/office/drawing/2014/main" id="{1278A95C-84E6-6CF3-B81E-E9543CBF1FEF}"/>
              </a:ext>
            </a:extLst>
          </p:cNvPr>
          <p:cNvPicPr>
            <a:picLocks noChangeAspect="1"/>
          </p:cNvPicPr>
          <p:nvPr/>
        </p:nvPicPr>
        <p:blipFill>
          <a:blip r:embed="rId2">
            <a:extLst>
              <a:ext uri="{28A0092B-C50C-407E-A947-70E740481C1C}">
                <a14:useLocalDpi xmlns:a14="http://schemas.microsoft.com/office/drawing/2010/main" val="0"/>
              </a:ext>
            </a:extLst>
          </a:blip>
          <a:srcRect t="9077" r="2" b="24836"/>
          <a:stretch/>
        </p:blipFill>
        <p:spPr>
          <a:xfrm>
            <a:off x="585627" y="1946302"/>
            <a:ext cx="11003622" cy="4224225"/>
          </a:xfrm>
          <a:prstGeom prst="rect">
            <a:avLst/>
          </a:prstGeom>
          <a:noFill/>
        </p:spPr>
      </p:pic>
      <p:sp>
        <p:nvSpPr>
          <p:cNvPr id="5" name="Slide Number Placeholder 4">
            <a:extLst>
              <a:ext uri="{FF2B5EF4-FFF2-40B4-BE49-F238E27FC236}">
                <a16:creationId xmlns:a16="http://schemas.microsoft.com/office/drawing/2014/main" id="{757F623A-E1DA-4EB9-C861-0C7B9DF7051C}"/>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37</a:t>
            </a:fld>
            <a:endParaRPr lang="en-US"/>
          </a:p>
        </p:txBody>
      </p:sp>
    </p:spTree>
    <p:extLst>
      <p:ext uri="{BB962C8B-B14F-4D97-AF65-F5344CB8AC3E}">
        <p14:creationId xmlns:p14="http://schemas.microsoft.com/office/powerpoint/2010/main" val="23248036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83409-5A79-8A2B-9D4E-E50D8E511B8D}"/>
              </a:ext>
            </a:extLst>
          </p:cNvPr>
          <p:cNvSpPr>
            <a:spLocks noGrp="1"/>
          </p:cNvSpPr>
          <p:nvPr>
            <p:ph type="title"/>
          </p:nvPr>
        </p:nvSpPr>
        <p:spPr>
          <a:xfrm>
            <a:off x="774923" y="687475"/>
            <a:ext cx="10653003" cy="1083329"/>
          </a:xfrm>
        </p:spPr>
        <p:txBody>
          <a:bodyPr/>
          <a:lstStyle/>
          <a:p>
            <a:r>
              <a:rPr lang="en-US"/>
              <a:t>resources</a:t>
            </a:r>
          </a:p>
        </p:txBody>
      </p:sp>
      <p:sp>
        <p:nvSpPr>
          <p:cNvPr id="3" name="Content Placeholder 2">
            <a:extLst>
              <a:ext uri="{FF2B5EF4-FFF2-40B4-BE49-F238E27FC236}">
                <a16:creationId xmlns:a16="http://schemas.microsoft.com/office/drawing/2014/main" id="{1D565491-113D-F8BF-6DDE-8B91BECC734E}"/>
              </a:ext>
            </a:extLst>
          </p:cNvPr>
          <p:cNvSpPr>
            <a:spLocks noGrp="1"/>
          </p:cNvSpPr>
          <p:nvPr>
            <p:ph idx="1"/>
          </p:nvPr>
        </p:nvSpPr>
        <p:spPr>
          <a:xfrm>
            <a:off x="663605" y="2029413"/>
            <a:ext cx="10653003" cy="4141112"/>
          </a:xfrm>
        </p:spPr>
        <p:txBody>
          <a:bodyPr>
            <a:normAutofit/>
          </a:bodyPr>
          <a:lstStyle/>
          <a:p>
            <a:pPr marL="305435" indent="-305435"/>
            <a:r>
              <a:rPr lang="en-US" sz="3200" dirty="0">
                <a:solidFill>
                  <a:schemeClr val="accent2"/>
                </a:solidFill>
                <a:hlinkClick r:id="rId3">
                  <a:extLst>
                    <a:ext uri="{A12FA001-AC4F-418D-AE19-62706E023703}">
                      <ahyp:hlinkClr xmlns:ahyp="http://schemas.microsoft.com/office/drawing/2018/hyperlinkcolor" val="tx"/>
                    </a:ext>
                  </a:extLst>
                </a:hlinkClick>
              </a:rPr>
              <a:t>SMART 4.0</a:t>
            </a:r>
            <a:r>
              <a:rPr lang="en-US" sz="3200" dirty="0">
                <a:solidFill>
                  <a:schemeClr val="accent2"/>
                </a:solidFill>
              </a:rPr>
              <a:t> </a:t>
            </a:r>
            <a:r>
              <a:rPr lang="en-US" sz="3200" dirty="0"/>
              <a:t>Grants Management Training</a:t>
            </a:r>
            <a:endParaRPr lang="en-US" dirty="0"/>
          </a:p>
          <a:p>
            <a:pPr marL="305435" indent="-305435"/>
            <a:r>
              <a:rPr lang="en-US" sz="3200" dirty="0">
                <a:solidFill>
                  <a:schemeClr val="accent2"/>
                </a:solidFill>
                <a:hlinkClick r:id="rId4">
                  <a:extLst>
                    <a:ext uri="{A12FA001-AC4F-418D-AE19-62706E023703}">
                      <ahyp:hlinkClr xmlns:ahyp="http://schemas.microsoft.com/office/drawing/2018/hyperlinkcolor" val="tx"/>
                    </a:ext>
                  </a:extLst>
                </a:hlinkClick>
              </a:rPr>
              <a:t>Core Monitoring Guide</a:t>
            </a:r>
            <a:endParaRPr lang="en-US" sz="3200" dirty="0">
              <a:solidFill>
                <a:schemeClr val="accent2"/>
              </a:solidFill>
            </a:endParaRPr>
          </a:p>
          <a:p>
            <a:pPr marL="305435" indent="-305435"/>
            <a:r>
              <a:rPr lang="en-US" sz="3200" dirty="0">
                <a:solidFill>
                  <a:schemeClr val="accent2"/>
                </a:solidFill>
                <a:hlinkClick r:id="rId5">
                  <a:extLst>
                    <a:ext uri="{A12FA001-AC4F-418D-AE19-62706E023703}">
                      <ahyp:hlinkClr xmlns:ahyp="http://schemas.microsoft.com/office/drawing/2018/hyperlinkcolor" val="tx"/>
                    </a:ext>
                  </a:extLst>
                </a:hlinkClick>
              </a:rPr>
              <a:t>Grantee Handbook</a:t>
            </a:r>
            <a:endParaRPr lang="en-US" sz="3200" dirty="0">
              <a:solidFill>
                <a:schemeClr val="accent2"/>
              </a:solidFill>
            </a:endParaRPr>
          </a:p>
          <a:p>
            <a:pPr marL="305435" indent="-305435"/>
            <a:r>
              <a:rPr lang="en-US" sz="3200" dirty="0">
                <a:solidFill>
                  <a:schemeClr val="accent2"/>
                </a:solidFill>
                <a:hlinkClick r:id="rId6">
                  <a:extLst>
                    <a:ext uri="{A12FA001-AC4F-418D-AE19-62706E023703}">
                      <ahyp:hlinkClr xmlns:ahyp="http://schemas.microsoft.com/office/drawing/2018/hyperlinkcolor" val="tx"/>
                    </a:ext>
                  </a:extLst>
                </a:hlinkClick>
              </a:rPr>
              <a:t>Participant Data Collection and Tracking Toolkit</a:t>
            </a:r>
            <a:endParaRPr lang="en-US" sz="3200" dirty="0">
              <a:solidFill>
                <a:schemeClr val="accent2"/>
              </a:solidFill>
            </a:endParaRPr>
          </a:p>
          <a:p>
            <a:pPr marL="305435" indent="-305435"/>
            <a:r>
              <a:rPr lang="en-US" sz="3200" dirty="0">
                <a:solidFill>
                  <a:schemeClr val="accent2"/>
                </a:solidFill>
                <a:hlinkClick r:id="rId7">
                  <a:extLst>
                    <a:ext uri="{A12FA001-AC4F-418D-AE19-62706E023703}">
                      <ahyp:hlinkClr xmlns:ahyp="http://schemas.microsoft.com/office/drawing/2018/hyperlinkcolor" val="tx"/>
                    </a:ext>
                  </a:extLst>
                </a:hlinkClick>
              </a:rPr>
              <a:t>Policy Checklist</a:t>
            </a:r>
            <a:endParaRPr lang="en-US" sz="3200" dirty="0">
              <a:solidFill>
                <a:schemeClr val="accent2"/>
              </a:solidFill>
              <a:hlinkClick r:id="" action="ppaction://noaction">
                <a:extLst>
                  <a:ext uri="{A12FA001-AC4F-418D-AE19-62706E023703}">
                    <ahyp:hlinkClr xmlns:ahyp="http://schemas.microsoft.com/office/drawing/2018/hyperlinkcolor" val="tx"/>
                  </a:ext>
                </a:extLst>
              </a:hlinkClick>
            </a:endParaRPr>
          </a:p>
        </p:txBody>
      </p:sp>
      <p:sp>
        <p:nvSpPr>
          <p:cNvPr id="4" name="Slide Number Placeholder 3">
            <a:extLst>
              <a:ext uri="{FF2B5EF4-FFF2-40B4-BE49-F238E27FC236}">
                <a16:creationId xmlns:a16="http://schemas.microsoft.com/office/drawing/2014/main" id="{50B47B15-268F-34BD-695A-EF99080A4AD4}"/>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38</a:t>
            </a:fld>
            <a:endParaRPr lang="en-US"/>
          </a:p>
        </p:txBody>
      </p:sp>
    </p:spTree>
    <p:extLst>
      <p:ext uri="{BB962C8B-B14F-4D97-AF65-F5344CB8AC3E}">
        <p14:creationId xmlns:p14="http://schemas.microsoft.com/office/powerpoint/2010/main" val="1093392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DFED1-90C4-C2AA-6890-E14A91DADFC1}"/>
              </a:ext>
            </a:extLst>
          </p:cNvPr>
          <p:cNvSpPr>
            <a:spLocks noGrp="1"/>
          </p:cNvSpPr>
          <p:nvPr>
            <p:ph type="title"/>
          </p:nvPr>
        </p:nvSpPr>
        <p:spPr/>
        <p:txBody>
          <a:bodyPr/>
          <a:lstStyle/>
          <a:p>
            <a:r>
              <a:rPr lang="en-US" dirty="0"/>
              <a:t>June event</a:t>
            </a:r>
          </a:p>
        </p:txBody>
      </p:sp>
      <p:sp>
        <p:nvSpPr>
          <p:cNvPr id="3" name="Content Placeholder 2">
            <a:extLst>
              <a:ext uri="{FF2B5EF4-FFF2-40B4-BE49-F238E27FC236}">
                <a16:creationId xmlns:a16="http://schemas.microsoft.com/office/drawing/2014/main" id="{D98514C3-63C0-5824-AD88-913D88E7E0FE}"/>
              </a:ext>
            </a:extLst>
          </p:cNvPr>
          <p:cNvSpPr>
            <a:spLocks noGrp="1"/>
          </p:cNvSpPr>
          <p:nvPr>
            <p:ph idx="1"/>
          </p:nvPr>
        </p:nvSpPr>
        <p:spPr/>
        <p:txBody>
          <a:bodyPr/>
          <a:lstStyle/>
          <a:p>
            <a:r>
              <a:rPr lang="en-US" dirty="0"/>
              <a:t>Grants Management: Match/Cost-Sharing and Leveraged Resources</a:t>
            </a:r>
          </a:p>
          <a:p>
            <a:pPr lvl="1"/>
            <a:r>
              <a:rPr lang="en-US" dirty="0"/>
              <a:t>June 24, 2025 from 3-4:00(ET) / 12-1:00(PT)</a:t>
            </a:r>
          </a:p>
          <a:p>
            <a:pPr lvl="1"/>
            <a:r>
              <a:rPr lang="en-US" dirty="0"/>
              <a:t>Presented by Chanel Castañeda from the Office of Grants Management</a:t>
            </a:r>
          </a:p>
          <a:p>
            <a:pPr lvl="1"/>
            <a:r>
              <a:rPr lang="en-US" dirty="0"/>
              <a:t>Review the </a:t>
            </a:r>
            <a:r>
              <a:rPr lang="en-US" dirty="0">
                <a:hlinkClick r:id="rId2"/>
              </a:rPr>
              <a:t>SMART 4.0 training session </a:t>
            </a:r>
            <a:r>
              <a:rPr lang="en-US" dirty="0"/>
              <a:t>on Match and Leveraged Resources BEFORE the event!</a:t>
            </a:r>
          </a:p>
        </p:txBody>
      </p:sp>
      <p:sp>
        <p:nvSpPr>
          <p:cNvPr id="5" name="Slide Number Placeholder 4">
            <a:extLst>
              <a:ext uri="{FF2B5EF4-FFF2-40B4-BE49-F238E27FC236}">
                <a16:creationId xmlns:a16="http://schemas.microsoft.com/office/drawing/2014/main" id="{002643D1-1CF1-733B-460F-7E303B400CA4}"/>
              </a:ext>
            </a:extLst>
          </p:cNvPr>
          <p:cNvSpPr>
            <a:spLocks noGrp="1"/>
          </p:cNvSpPr>
          <p:nvPr>
            <p:ph type="sldNum" sz="quarter" idx="12"/>
          </p:nvPr>
        </p:nvSpPr>
        <p:spPr/>
        <p:txBody>
          <a:bodyPr/>
          <a:lstStyle/>
          <a:p>
            <a:fld id="{DE8DE8A0-70C5-4585-9A3C-B3A9E7B8F8E9}" type="slidenum">
              <a:rPr lang="en-US" smtClean="0"/>
              <a:t>39</a:t>
            </a:fld>
            <a:endParaRPr lang="en-US"/>
          </a:p>
        </p:txBody>
      </p:sp>
    </p:spTree>
    <p:extLst>
      <p:ext uri="{BB962C8B-B14F-4D97-AF65-F5344CB8AC3E}">
        <p14:creationId xmlns:p14="http://schemas.microsoft.com/office/powerpoint/2010/main" val="3491847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8D5C658-DDFC-7AE2-6B1A-51FDD5170FEA}"/>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40</a:t>
            </a:fld>
            <a:endParaRPr lang="en-US"/>
          </a:p>
        </p:txBody>
      </p:sp>
      <p:sp>
        <p:nvSpPr>
          <p:cNvPr id="7" name="Content Placeholder 6">
            <a:extLst>
              <a:ext uri="{FF2B5EF4-FFF2-40B4-BE49-F238E27FC236}">
                <a16:creationId xmlns:a16="http://schemas.microsoft.com/office/drawing/2014/main" id="{7E22C88C-C7CD-6EC2-E5A5-520CC7088C54}"/>
              </a:ext>
            </a:extLst>
          </p:cNvPr>
          <p:cNvSpPr>
            <a:spLocks noGrp="1"/>
          </p:cNvSpPr>
          <p:nvPr>
            <p:ph idx="1"/>
          </p:nvPr>
        </p:nvSpPr>
        <p:spPr/>
        <p:txBody>
          <a:bodyPr/>
          <a:lstStyle/>
          <a:p>
            <a:pPr marL="0" indent="0">
              <a:buNone/>
            </a:pPr>
            <a:endParaRPr lang="en-US">
              <a:hlinkClick r:id="rId3"/>
            </a:endParaRPr>
          </a:p>
          <a:p>
            <a:pPr marL="0" indent="0" algn="ctr">
              <a:buNone/>
            </a:pPr>
            <a:r>
              <a:rPr lang="en-US" sz="4000"/>
              <a:t>THANK YOU</a:t>
            </a:r>
          </a:p>
        </p:txBody>
      </p:sp>
      <p:sp>
        <p:nvSpPr>
          <p:cNvPr id="13" name="Content Placeholder 12">
            <a:extLst>
              <a:ext uri="{FF2B5EF4-FFF2-40B4-BE49-F238E27FC236}">
                <a16:creationId xmlns:a16="http://schemas.microsoft.com/office/drawing/2014/main" id="{33FA2657-C04C-2082-8CE3-AFEA66713498}"/>
              </a:ext>
            </a:extLst>
          </p:cNvPr>
          <p:cNvSpPr>
            <a:spLocks noGrp="1"/>
          </p:cNvSpPr>
          <p:nvPr>
            <p:ph idx="13"/>
          </p:nvPr>
        </p:nvSpPr>
        <p:spPr/>
        <p:txBody>
          <a:bodyPr/>
          <a:lstStyle/>
          <a:p>
            <a:r>
              <a:rPr lang="en-US" sz="2800">
                <a:hlinkClick r:id="rId3"/>
              </a:rPr>
              <a:t>NursingExpansion@dol.gov</a:t>
            </a:r>
            <a:endParaRPr lang="en-US" sz="2800"/>
          </a:p>
          <a:p>
            <a:endParaRPr lang="en-US"/>
          </a:p>
        </p:txBody>
      </p:sp>
    </p:spTree>
    <p:extLst>
      <p:ext uri="{BB962C8B-B14F-4D97-AF65-F5344CB8AC3E}">
        <p14:creationId xmlns:p14="http://schemas.microsoft.com/office/powerpoint/2010/main" val="4257016953"/>
      </p:ext>
    </p:extLst>
  </p:cSld>
  <p:clrMapOvr>
    <a:masterClrMapping/>
  </p:clrMapOvr>
</p:sld>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5" ma:contentTypeDescription="Create a new document." ma:contentTypeScope="" ma:versionID="a9689cfed5f7b845f48c918c8a80ffb4">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255e9cb2c40a387a180f7d6bf639ab5d"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93578C-E8C5-43F8-B30E-0DFC48E3C5AE}">
  <ds:schemaRefs>
    <ds:schemaRef ds:uri="dffdaf6f-0bb1-4db7-8f87-1d2383dfd1a9"/>
    <ds:schemaRef ds:uri="eb53e1c8-0042-4008-9be2-c67b95757d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B18A657-DBEE-47A2-9A86-3E105DEE87A0}">
  <ds:schemaRefs>
    <ds:schemaRef ds:uri="dffdaf6f-0bb1-4db7-8f87-1d2383dfd1a9"/>
    <ds:schemaRef ds:uri="http://schemas.microsoft.com/office/2006/documentManagement/types"/>
    <ds:schemaRef ds:uri="http://purl.org/dc/dcmitype/"/>
    <ds:schemaRef ds:uri="http://schemas.microsoft.com/office/infopath/2007/PartnerControls"/>
    <ds:schemaRef ds:uri="http://schemas.microsoft.com/office/2006/metadata/properties"/>
    <ds:schemaRef ds:uri="http://purl.org/dc/terms/"/>
    <ds:schemaRef ds:uri="http://schemas.openxmlformats.org/package/2006/metadata/core-properties"/>
    <ds:schemaRef ds:uri="eb53e1c8-0042-4008-9be2-c67b95757d90"/>
    <ds:schemaRef ds:uri="http://www.w3.org/XML/1998/namespace"/>
    <ds:schemaRef ds:uri="http://purl.org/dc/elements/1.1/"/>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TotalTime>154</TotalTime>
  <Words>3191</Words>
  <Application>Microsoft Office PowerPoint</Application>
  <PresentationFormat>Widescreen</PresentationFormat>
  <Paragraphs>377</Paragraphs>
  <Slides>40</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40</vt:i4>
      </vt:variant>
    </vt:vector>
  </HeadingPairs>
  <TitlesOfParts>
    <vt:vector size="51" baseType="lpstr">
      <vt:lpstr>Arial</vt:lpstr>
      <vt:lpstr>Arial Narrow</vt:lpstr>
      <vt:lpstr>Calibri</vt:lpstr>
      <vt:lpstr>Gill Sans MT</vt:lpstr>
      <vt:lpstr>icon-small</vt:lpstr>
      <vt:lpstr>Segoe UI</vt:lpstr>
      <vt:lpstr>Times New Roman</vt:lpstr>
      <vt:lpstr>Wingdings</vt:lpstr>
      <vt:lpstr>Wingdings 2</vt:lpstr>
      <vt:lpstr>Wingdings 3</vt:lpstr>
      <vt:lpstr>NE template theme</vt:lpstr>
      <vt:lpstr>Monitoring reviews</vt:lpstr>
      <vt:lpstr>Inclusive Meeting Guidelines Hosting &amp; Participating in Meetings</vt:lpstr>
      <vt:lpstr>Facilitator</vt:lpstr>
      <vt:lpstr>presenters</vt:lpstr>
      <vt:lpstr>agenda</vt:lpstr>
      <vt:lpstr>Overview of Monitoring Reviews</vt:lpstr>
      <vt:lpstr>Overview of Monitoring reviews – Topics </vt:lpstr>
      <vt:lpstr>Monitoring overview</vt:lpstr>
      <vt:lpstr>Monitoring overview cont.</vt:lpstr>
      <vt:lpstr>Monitoring Overview: tips to prepare</vt:lpstr>
      <vt:lpstr>Monitoring overview: tips cont.</vt:lpstr>
      <vt:lpstr>Monitoring overview: role of grantee</vt:lpstr>
      <vt:lpstr>Methods of monitoring: differences</vt:lpstr>
      <vt:lpstr>Methods of monitoring: similarities</vt:lpstr>
      <vt:lpstr>Post-Monitoring process</vt:lpstr>
      <vt:lpstr>Tips for successfully managing your ne grant</vt:lpstr>
      <vt:lpstr>ETA GRANTEE Handbook</vt:lpstr>
      <vt:lpstr>Monitoring Overview Questions?</vt:lpstr>
      <vt:lpstr>CORE MONITORING GUIDE</vt:lpstr>
      <vt:lpstr>Core monitoring guide:  the Primary review tool</vt:lpstr>
      <vt:lpstr>Core activity 1: Service design &amp; delivery</vt:lpstr>
      <vt:lpstr>CORE ACTIVITY 1: Service design &amp; delivery cont.</vt:lpstr>
      <vt:lpstr>Core activity 2: grant operations</vt:lpstr>
      <vt:lpstr>Core activity 2: grant operations cont.</vt:lpstr>
      <vt:lpstr>Core activity 2: grant operations cont. 2</vt:lpstr>
      <vt:lpstr>Core activity 2: grant operations cont. 3</vt:lpstr>
      <vt:lpstr>Core activity 2: grant operations cont. </vt:lpstr>
      <vt:lpstr>Core activity 2: grant operations Cont. 4</vt:lpstr>
      <vt:lpstr>Core activity 3: financial management</vt:lpstr>
      <vt:lpstr>Core activity 3: financial management cont.</vt:lpstr>
      <vt:lpstr>Core activity 3: financial management cont. </vt:lpstr>
      <vt:lpstr>Core activity 3: financial management cont. 3</vt:lpstr>
      <vt:lpstr>Grant Management Resources</vt:lpstr>
      <vt:lpstr>Core monitoring guide: resources &amp; tools (selected)</vt:lpstr>
      <vt:lpstr>Policies &amp; procedures checklist</vt:lpstr>
      <vt:lpstr>Smart 4.0 training series</vt:lpstr>
      <vt:lpstr>Questions?</vt:lpstr>
      <vt:lpstr>resources</vt:lpstr>
      <vt:lpstr>June event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Monitoring Visits Event</dc:title>
  <dc:creator>United States Department of Labor</dc:creator>
  <cp:lastModifiedBy>St. john, Tessa E - ETA CTR</cp:lastModifiedBy>
  <cp:revision>34</cp:revision>
  <dcterms:created xsi:type="dcterms:W3CDTF">2019-05-17T14:42:38Z</dcterms:created>
  <dcterms:modified xsi:type="dcterms:W3CDTF">2025-05-13T18:20:53Z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