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2.xml" ContentType="application/vnd.openxmlformats-officedocument.theme+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tags/tag25.xml" ContentType="application/vnd.openxmlformats-officedocument.presentationml.tags+xml"/>
  <Override PartName="/ppt/notesSlides/notesSlide7.xml" ContentType="application/vnd.openxmlformats-officedocument.presentationml.notesSlide+xml"/>
  <Override PartName="/ppt/tags/tag26.xml" ContentType="application/vnd.openxmlformats-officedocument.presentationml.tags+xml"/>
  <Override PartName="/ppt/notesSlides/notesSlide8.xml" ContentType="application/vnd.openxmlformats-officedocument.presentationml.notesSlide+xml"/>
  <Override PartName="/ppt/tags/tag27.xml" ContentType="application/vnd.openxmlformats-officedocument.presentationml.tags+xml"/>
  <Override PartName="/ppt/notesSlides/notesSlide9.xml" ContentType="application/vnd.openxmlformats-officedocument.presentationml.notesSlide+xml"/>
  <Override PartName="/ppt/tags/tag28.xml" ContentType="application/vnd.openxmlformats-officedocument.presentationml.tags+xml"/>
  <Override PartName="/ppt/notesSlides/notesSlide10.xml" ContentType="application/vnd.openxmlformats-officedocument.presentationml.notesSlide+xml"/>
  <Override PartName="/ppt/tags/tag29.xml" ContentType="application/vnd.openxmlformats-officedocument.presentationml.tags+xml"/>
  <Override PartName="/ppt/notesSlides/notesSlide11.xml" ContentType="application/vnd.openxmlformats-officedocument.presentationml.notesSlide+xml"/>
  <Override PartName="/ppt/tags/tag30.xml" ContentType="application/vnd.openxmlformats-officedocument.presentationml.tags+xml"/>
  <Override PartName="/ppt/notesSlides/notesSlide12.xml" ContentType="application/vnd.openxmlformats-officedocument.presentationml.notesSlide+xml"/>
  <Override PartName="/ppt/tags/tag31.xml" ContentType="application/vnd.openxmlformats-officedocument.presentationml.tags+xml"/>
  <Override PartName="/ppt/notesSlides/notesSlide13.xml" ContentType="application/vnd.openxmlformats-officedocument.presentationml.notesSlide+xml"/>
  <Override PartName="/ppt/tags/tag32.xml" ContentType="application/vnd.openxmlformats-officedocument.presentationml.tags+xml"/>
  <Override PartName="/ppt/notesSlides/notesSlide14.xml" ContentType="application/vnd.openxmlformats-officedocument.presentationml.notesSlide+xml"/>
  <Override PartName="/ppt/tags/tag33.xml" ContentType="application/vnd.openxmlformats-officedocument.presentationml.tags+xml"/>
  <Override PartName="/ppt/notesSlides/notesSlide15.xml" ContentType="application/vnd.openxmlformats-officedocument.presentationml.notesSlide+xml"/>
  <Override PartName="/ppt/tags/tag34.xml" ContentType="application/vnd.openxmlformats-officedocument.presentationml.tags+xml"/>
  <Override PartName="/ppt/notesSlides/notesSlide16.xml" ContentType="application/vnd.openxmlformats-officedocument.presentationml.notesSlide+xml"/>
  <Override PartName="/ppt/tags/tag35.xml" ContentType="application/vnd.openxmlformats-officedocument.presentationml.tags+xml"/>
  <Override PartName="/ppt/notesSlides/notesSlide17.xml" ContentType="application/vnd.openxmlformats-officedocument.presentationml.notesSlide+xml"/>
  <Override PartName="/ppt/tags/tag36.xml" ContentType="application/vnd.openxmlformats-officedocument.presentationml.tags+xml"/>
  <Override PartName="/ppt/notesSlides/notesSlide18.xml" ContentType="application/vnd.openxmlformats-officedocument.presentationml.notesSlide+xml"/>
  <Override PartName="/ppt/tags/tag37.xml" ContentType="application/vnd.openxmlformats-officedocument.presentationml.tags+xml"/>
  <Override PartName="/ppt/notesSlides/notesSlide19.xml" ContentType="application/vnd.openxmlformats-officedocument.presentationml.notesSlide+xml"/>
  <Override PartName="/ppt/tags/tag3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9.xml" ContentType="application/vnd.openxmlformats-officedocument.presentationml.tags+xml"/>
  <Override PartName="/ppt/notesSlides/notesSlide27.xml" ContentType="application/vnd.openxmlformats-officedocument.presentationml.notesSlide+xml"/>
  <Override PartName="/ppt/tags/tag40.xml" ContentType="application/vnd.openxmlformats-officedocument.presentationml.tags+xml"/>
  <Override PartName="/ppt/notesSlides/notesSlide28.xml" ContentType="application/vnd.openxmlformats-officedocument.presentationml.notesSlide+xml"/>
  <Override PartName="/ppt/tags/tag41.xml" ContentType="application/vnd.openxmlformats-officedocument.presentationml.tags+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569" r:id="rId5"/>
    <p:sldId id="625" r:id="rId6"/>
    <p:sldId id="571" r:id="rId7"/>
    <p:sldId id="572" r:id="rId8"/>
    <p:sldId id="573" r:id="rId9"/>
    <p:sldId id="574" r:id="rId10"/>
    <p:sldId id="575" r:id="rId11"/>
    <p:sldId id="576" r:id="rId12"/>
    <p:sldId id="577" r:id="rId13"/>
    <p:sldId id="578" r:id="rId14"/>
    <p:sldId id="579" r:id="rId15"/>
    <p:sldId id="580" r:id="rId16"/>
    <p:sldId id="581" r:id="rId17"/>
    <p:sldId id="582" r:id="rId18"/>
    <p:sldId id="583" r:id="rId19"/>
    <p:sldId id="584" r:id="rId20"/>
    <p:sldId id="585" r:id="rId21"/>
    <p:sldId id="586" r:id="rId22"/>
    <p:sldId id="587" r:id="rId23"/>
    <p:sldId id="588" r:id="rId24"/>
    <p:sldId id="589" r:id="rId25"/>
    <p:sldId id="590" r:id="rId26"/>
    <p:sldId id="591" r:id="rId27"/>
    <p:sldId id="592" r:id="rId28"/>
    <p:sldId id="593" r:id="rId29"/>
    <p:sldId id="594" r:id="rId30"/>
    <p:sldId id="595" r:id="rId31"/>
    <p:sldId id="596" r:id="rId32"/>
    <p:sldId id="597" r:id="rId33"/>
    <p:sldId id="59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12" autoAdjust="0"/>
  </p:normalViewPr>
  <p:slideViewPr>
    <p:cSldViewPr snapToGrid="0">
      <p:cViewPr varScale="1">
        <p:scale>
          <a:sx n="108" d="100"/>
          <a:sy n="108" d="100"/>
        </p:scale>
        <p:origin x="6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Melville" userId="beb78149-d83e-47c9-88a4-88854b4c52f2" providerId="ADAL" clId="{CA46C718-9F46-404F-A2DB-47297E677050}"/>
    <pc:docChg chg="undo delSld modSld">
      <pc:chgData name="Monica Melville" userId="beb78149-d83e-47c9-88a4-88854b4c52f2" providerId="ADAL" clId="{CA46C718-9F46-404F-A2DB-47297E677050}" dt="2019-07-10T13:38:07.094" v="105" actId="962"/>
      <pc:docMkLst>
        <pc:docMk/>
      </pc:docMkLst>
      <pc:sldChg chg="modSp">
        <pc:chgData name="Monica Melville" userId="beb78149-d83e-47c9-88a4-88854b4c52f2" providerId="ADAL" clId="{CA46C718-9F46-404F-A2DB-47297E677050}" dt="2019-07-10T13:37:27.659" v="2" actId="6549"/>
        <pc:sldMkLst>
          <pc:docMk/>
          <pc:sldMk cId="3521767520" sldId="569"/>
        </pc:sldMkLst>
        <pc:spChg chg="mod">
          <ac:chgData name="Monica Melville" userId="beb78149-d83e-47c9-88a4-88854b4c52f2" providerId="ADAL" clId="{CA46C718-9F46-404F-A2DB-47297E677050}" dt="2019-07-10T13:37:27.659" v="2" actId="6549"/>
          <ac:spMkLst>
            <pc:docMk/>
            <pc:sldMk cId="3521767520" sldId="569"/>
            <ac:spMk id="4" creationId="{6CD37086-BCC3-4197-AFEC-F90932E1A927}"/>
          </ac:spMkLst>
        </pc:spChg>
      </pc:sldChg>
      <pc:sldChg chg="del">
        <pc:chgData name="Monica Melville" userId="beb78149-d83e-47c9-88a4-88854b4c52f2" providerId="ADAL" clId="{CA46C718-9F46-404F-A2DB-47297E677050}" dt="2019-07-10T13:37:28.652" v="3" actId="2696"/>
        <pc:sldMkLst>
          <pc:docMk/>
          <pc:sldMk cId="565295991" sldId="570"/>
        </pc:sldMkLst>
      </pc:sldChg>
      <pc:sldChg chg="modSp">
        <pc:chgData name="Monica Melville" userId="beb78149-d83e-47c9-88a4-88854b4c52f2" providerId="ADAL" clId="{CA46C718-9F46-404F-A2DB-47297E677050}" dt="2019-07-10T13:38:07.094" v="105" actId="962"/>
        <pc:sldMkLst>
          <pc:docMk/>
          <pc:sldMk cId="2252179698" sldId="625"/>
        </pc:sldMkLst>
        <pc:picChg chg="mod">
          <ac:chgData name="Monica Melville" userId="beb78149-d83e-47c9-88a4-88854b4c52f2" providerId="ADAL" clId="{CA46C718-9F46-404F-A2DB-47297E677050}" dt="2019-07-10T13:38:07.094" v="105" actId="962"/>
          <ac:picMkLst>
            <pc:docMk/>
            <pc:sldMk cId="2252179698" sldId="625"/>
            <ac:picMk id="4"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C7A63F-2929-455D-9A42-6B0D926083A5}" type="datetimeFigureOut">
              <a:rPr lang="en-US" smtClean="0"/>
              <a:t>7/10/2019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9644BD-A72D-4569-BCDE-D53EAED6608B}" type="slidenum">
              <a:rPr lang="en-US" smtClean="0"/>
              <a:t>‹#›</a:t>
            </a:fld>
            <a:endParaRPr lang="en-US"/>
          </a:p>
        </p:txBody>
      </p:sp>
    </p:spTree>
    <p:extLst>
      <p:ext uri="{BB962C8B-B14F-4D97-AF65-F5344CB8AC3E}">
        <p14:creationId xmlns:p14="http://schemas.microsoft.com/office/powerpoint/2010/main" val="1235973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547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Christina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9716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Christina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071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Christina:</a:t>
            </a:r>
            <a:r>
              <a:rPr lang="en-US" baseline="0" dirty="0"/>
              <a:t>  Before we get started I’ll set the stage with what data we used for this exercise. Where did this information come from?  This particular analysis is from Program Year 2017 as reflected in your state’s PIRL submission through WIPS. So if you are going back to check, (or phoning to the home office as we speak) this is what you’d look for. In addition which PIRL elements? We didn’t get fancy, these are the PIRL elements we pulled for this exercise.  WHY are we doing this? A main tenet of WIOA is partnership and the leveraging of resources to help job seekers with barriers attain success. Reporting co-enrollment is required and can maybe help us get a sense of how many shared participants we are serving.  We don’t often get the chance to take a close look at the data in this way so today we are taking that opportunity as a group to look at the information and talk about it.  Where do we go from here? Teresa will walk us through the highlights of the data but you have the full details in your data handout which is available for download. An additional note, when we get to data for Adult Education and Voc Rehab we learned from your friends in Chicago that denominators would be helpful to have as a frame of reference. For this presentation we have added them to the PPT chart for a  sense of scale.   As we embark on our discussion I invite you to “Own the 0”. We are all friends here and we are learning what to expect from the data just as you are so if you find your state in the ZERO box I invite you to OWN THE 0! You aren’t alone and it will help us to understand the challenges for states in the “O Zone”. We intend for this to be an interactive, and insightful look at the data. There will be lots of discussion. With that I turn it over to Teresa.</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124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Data General notes: PIRL 903 for Adult Program and PIRL 603 for SNAP.</a:t>
            </a:r>
            <a:r>
              <a:rPr lang="en-US" baseline="0" dirty="0"/>
              <a:t>  Christina/Teresa discussion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9914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data  PIRL 904 or PIRL 909 for Dislocated Worker Program  PIRL 603 for SNAP (lower</a:t>
            </a:r>
            <a:r>
              <a:rPr lang="en-US" baseline="0" dirty="0"/>
              <a:t> percentages might be expected given the nature of DW)</a:t>
            </a:r>
            <a:r>
              <a:rPr lang="en-US" dirty="0"/>
              <a:t>   Christina/Teresa</a:t>
            </a:r>
            <a:r>
              <a:rPr lang="en-US" baseline="0" dirty="0"/>
              <a:t> discussion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387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PIRL 905 for Youth Program,</a:t>
            </a:r>
            <a:r>
              <a:rPr lang="en-US" baseline="0" dirty="0"/>
              <a:t> </a:t>
            </a:r>
            <a:r>
              <a:rPr lang="en-US" dirty="0"/>
              <a:t>PIRL 603 for SNAP  Christina/Teresa discussion</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9976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PIRL 918 for Wagner-Peyser Program</a:t>
            </a:r>
            <a:r>
              <a:rPr lang="en-US" baseline="0" dirty="0"/>
              <a:t>  </a:t>
            </a:r>
            <a:r>
              <a:rPr lang="en-US" dirty="0"/>
              <a:t>PIRL 603 for SNAP  Christina/Teresa discussion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5260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PIRL 903 for Adult Program  PIRL 600 for TANF  Christina/Teresa discussion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667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PIRL 904 or PIRL 909 (Rapid Response) for Dislocated Worker Program</a:t>
            </a:r>
          </a:p>
          <a:p>
            <a:r>
              <a:rPr lang="en-US" dirty="0"/>
              <a:t>PIRL 600 for TANF  Christina/Teresa discussion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594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a:t>
            </a:r>
            <a:r>
              <a:rPr lang="en-US" baseline="0" dirty="0"/>
              <a:t>  </a:t>
            </a:r>
            <a:r>
              <a:rPr lang="en-US" dirty="0"/>
              <a:t>PIRL 600 for TANF </a:t>
            </a:r>
            <a:r>
              <a:rPr lang="en-US" sz="1200" kern="1200" dirty="0">
                <a:solidFill>
                  <a:schemeClr val="tx1"/>
                </a:solidFill>
                <a:effectLst/>
                <a:latin typeface="+mn-lt"/>
                <a:ea typeface="+mn-ea"/>
                <a:cs typeface="+mn-cs"/>
              </a:rPr>
              <a:t>PIRL 905 for Youth Program  Christina/Teresa discussion</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146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a:t>
            </a:r>
            <a:r>
              <a:rPr lang="en-US" sz="1200" kern="1200" dirty="0">
                <a:solidFill>
                  <a:schemeClr val="tx1"/>
                </a:solidFill>
                <a:effectLst/>
                <a:latin typeface="+mn-lt"/>
                <a:ea typeface="+mn-ea"/>
                <a:cs typeface="+mn-cs"/>
              </a:rPr>
              <a:t>PIRL 600 for TANF PIRL 918 for Wagner-Peyser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4602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Added denominator so we</a:t>
            </a:r>
            <a:r>
              <a:rPr lang="en-US" baseline="0" dirty="0"/>
              <a:t> can see how many participants we are talking about</a:t>
            </a:r>
            <a:r>
              <a:rPr lang="en-US" dirty="0"/>
              <a:t> </a:t>
            </a:r>
            <a:r>
              <a:rPr lang="en-US" sz="1200" kern="1200" dirty="0">
                <a:solidFill>
                  <a:schemeClr val="tx1"/>
                </a:solidFill>
                <a:effectLst/>
                <a:latin typeface="+mn-lt"/>
                <a:ea typeface="+mn-ea"/>
                <a:cs typeface="+mn-cs"/>
              </a:rPr>
              <a:t>PIRL 910 for Adult Education Participant Denominators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PIRL 903 for Adult Program</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5890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a:t>
            </a:r>
            <a:r>
              <a:rPr lang="en-US" sz="1200" kern="1200" dirty="0">
                <a:solidFill>
                  <a:schemeClr val="tx1"/>
                </a:solidFill>
                <a:effectLst/>
                <a:latin typeface="+mn-lt"/>
                <a:ea typeface="+mn-ea"/>
                <a:cs typeface="+mn-cs"/>
              </a:rPr>
              <a:t>PIRL 910 for Adult Education/PIRL 904 or PIRL 909 for Dislocated Worker Program Participant Denominators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Christina/Teresa</a:t>
            </a:r>
            <a:r>
              <a:rPr lang="en-US" sz="1200" kern="1200" baseline="0" dirty="0">
                <a:solidFill>
                  <a:schemeClr val="tx1"/>
                </a:solidFill>
                <a:effectLst/>
                <a:latin typeface="+mn-lt"/>
                <a:ea typeface="+mn-ea"/>
                <a:cs typeface="+mn-cs"/>
              </a:rPr>
              <a:t> discussion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1963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a:t>
            </a:r>
            <a:r>
              <a:rPr lang="en-US" sz="1200" kern="1200" dirty="0">
                <a:solidFill>
                  <a:schemeClr val="tx1"/>
                </a:solidFill>
                <a:effectLst/>
                <a:latin typeface="+mn-lt"/>
                <a:ea typeface="+mn-ea"/>
                <a:cs typeface="+mn-cs"/>
              </a:rPr>
              <a:t>PIRL 910 for Adult Education/ PIRL 910 for Adult Education Participant Denominators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Christina/Teresa discussion</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410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Teresa PIRL 910 for Adult Education/ PIRL 918 for Wagner-Peyser Program  Participant Denominators Christina/Teresa</a:t>
            </a:r>
            <a:r>
              <a:rPr lang="en-US" sz="1200" kern="1200" baseline="0" dirty="0">
                <a:solidFill>
                  <a:schemeClr val="tx1"/>
                </a:solidFill>
                <a:effectLst/>
                <a:latin typeface="+mn-lt"/>
                <a:ea typeface="+mn-ea"/>
                <a:cs typeface="+mn-cs"/>
              </a:rPr>
              <a:t> discussion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9620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a:t>
            </a:r>
            <a:r>
              <a:rPr lang="en-US" sz="1200" kern="1200" dirty="0">
                <a:solidFill>
                  <a:schemeClr val="tx1"/>
                </a:solidFill>
                <a:effectLst/>
                <a:latin typeface="+mn-lt"/>
                <a:ea typeface="+mn-ea"/>
                <a:cs typeface="+mn-cs"/>
              </a:rPr>
              <a:t>PIRL 917 for Vocational Rehabilitation/ PIRL 903 for Adult Program Participant Denominators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Christina/Teresa discussion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436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a:t>
            </a:r>
            <a:r>
              <a:rPr lang="en-US" sz="1200" kern="1200" dirty="0">
                <a:solidFill>
                  <a:schemeClr val="tx1"/>
                </a:solidFill>
                <a:effectLst/>
                <a:latin typeface="+mn-lt"/>
                <a:ea typeface="+mn-ea"/>
                <a:cs typeface="+mn-cs"/>
              </a:rPr>
              <a:t>PIRL 904 or PIRL 909 for Dislocated Worker Program/ PIRL 917 for Vocational Rehabilitation.</a:t>
            </a:r>
            <a:r>
              <a:rPr lang="en-US" sz="1200" kern="1200" baseline="0" dirty="0">
                <a:solidFill>
                  <a:schemeClr val="tx1"/>
                </a:solidFill>
                <a:effectLst/>
                <a:latin typeface="+mn-lt"/>
                <a:ea typeface="+mn-ea"/>
                <a:cs typeface="+mn-cs"/>
              </a:rPr>
              <a:t> Participant Denominators </a:t>
            </a:r>
            <a:r>
              <a:rPr lang="en-US" sz="1200" kern="1200" dirty="0">
                <a:solidFill>
                  <a:schemeClr val="tx1"/>
                </a:solidFill>
                <a:effectLst/>
                <a:latin typeface="+mn-lt"/>
                <a:ea typeface="+mn-ea"/>
                <a:cs typeface="+mn-cs"/>
              </a:rPr>
              <a:t>Participant Denominators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4157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 </a:t>
            </a:r>
            <a:r>
              <a:rPr lang="en-US" sz="1200" kern="1200" dirty="0">
                <a:solidFill>
                  <a:schemeClr val="tx1"/>
                </a:solidFill>
                <a:effectLst/>
                <a:latin typeface="+mn-lt"/>
                <a:ea typeface="+mn-ea"/>
                <a:cs typeface="+mn-cs"/>
              </a:rPr>
              <a:t>PIRL 905 for Youth Program/ PIRL 917 for Vocational Rehabilitation Participant Denominators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Christina/Teresa</a:t>
            </a:r>
            <a:r>
              <a:rPr lang="en-US" sz="1200" kern="1200" baseline="0" dirty="0">
                <a:solidFill>
                  <a:schemeClr val="tx1"/>
                </a:solidFill>
                <a:effectLst/>
                <a:latin typeface="+mn-lt"/>
                <a:ea typeface="+mn-ea"/>
                <a:cs typeface="+mn-cs"/>
              </a:rPr>
              <a:t> discussion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8735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Teresa</a:t>
            </a:r>
            <a:r>
              <a:rPr lang="en-US" baseline="0" dirty="0"/>
              <a:t> </a:t>
            </a:r>
            <a:r>
              <a:rPr lang="en-US" sz="1200" kern="1200" dirty="0">
                <a:solidFill>
                  <a:schemeClr val="tx1"/>
                </a:solidFill>
                <a:effectLst/>
                <a:latin typeface="+mn-lt"/>
                <a:ea typeface="+mn-ea"/>
                <a:cs typeface="+mn-cs"/>
              </a:rPr>
              <a:t>PIRL 918 for Wagner-Peyser Program/ PIRL 917 for Vocational Rehabilitation Participant Denominators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165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Discussion</a:t>
            </a:r>
            <a:r>
              <a:rPr lang="en-US" baseline="0" dirty="0"/>
              <a:t> questions as needed/time allowing.  Christina</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800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Discussion</a:t>
            </a:r>
            <a:r>
              <a:rPr lang="en-US" baseline="0" dirty="0"/>
              <a:t> Questions as needed/time permitting. Teresa</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3621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Discussion</a:t>
            </a:r>
            <a:r>
              <a:rPr lang="en-US" baseline="0" dirty="0"/>
              <a:t> Questions as needed/time permitting. Christina</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13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Discussion</a:t>
            </a:r>
            <a:r>
              <a:rPr lang="en-US" baseline="0" dirty="0"/>
              <a:t> Questions as needed/time permitting. Teresa</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331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Discussion</a:t>
            </a:r>
            <a:r>
              <a:rPr lang="en-US" baseline="0" dirty="0"/>
              <a:t> Questions as needed/time permitting. Christina</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633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Discussion</a:t>
            </a:r>
            <a:r>
              <a:rPr lang="en-US" baseline="0" dirty="0"/>
              <a:t> Questions as needed/time permitting. Teresa</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8423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Christina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881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Christina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09854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Christina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5056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3.xml"/><Relationship Id="rId4" Type="http://schemas.microsoft.com/office/2007/relationships/hdphoto" Target="../media/hdphoto2.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CF19BF-F4F2-4236-856B-4BED9ACCF56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66515"/>
            <a:ext cx="12192000" cy="2188463"/>
          </a:xfrm>
          <a:prstGeom prst="rect">
            <a:avLst/>
          </a:prstGeom>
        </p:spPr>
      </p:pic>
      <p:sp>
        <p:nvSpPr>
          <p:cNvPr id="2" name="Title 1"/>
          <p:cNvSpPr>
            <a:spLocks noGrp="1"/>
          </p:cNvSpPr>
          <p:nvPr>
            <p:ph type="ctrTitle" hasCustomPrompt="1"/>
          </p:nvPr>
        </p:nvSpPr>
        <p:spPr>
          <a:xfrm>
            <a:off x="1524000" y="1327782"/>
            <a:ext cx="9753600" cy="2051919"/>
          </a:xfrm>
        </p:spPr>
        <p:txBody>
          <a:bodyPr anchor="ctr">
            <a:normAutofit/>
          </a:bodyPr>
          <a:lstStyle>
            <a:lvl1pPr algn="l">
              <a:defRPr sz="4400"/>
            </a:lvl1pPr>
          </a:lstStyle>
          <a:p>
            <a:r>
              <a:rPr lang="en-US"/>
              <a:t>Click to edit Title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rgbClr val="1532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Tree>
    <p:custDataLst>
      <p:tags r:id="rId1"/>
    </p:custDataLst>
    <p:extLst>
      <p:ext uri="{BB962C8B-B14F-4D97-AF65-F5344CB8AC3E}">
        <p14:creationId xmlns:p14="http://schemas.microsoft.com/office/powerpoint/2010/main" val="1085519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152189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56630B-DC67-40E5-A102-A4616E8C68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63319"/>
            <a:ext cx="12192000" cy="2188463"/>
          </a:xfrm>
          <a:prstGeom prst="rect">
            <a:avLst/>
          </a:prstGeom>
        </p:spPr>
      </p:pic>
      <p:sp>
        <p:nvSpPr>
          <p:cNvPr id="2" name="Title 1"/>
          <p:cNvSpPr>
            <a:spLocks noGrp="1"/>
          </p:cNvSpPr>
          <p:nvPr>
            <p:ph type="title" hasCustomPrompt="1"/>
          </p:nvPr>
        </p:nvSpPr>
        <p:spPr>
          <a:xfrm>
            <a:off x="1548384" y="875169"/>
            <a:ext cx="10070592" cy="2144938"/>
          </a:xfrm>
        </p:spPr>
        <p:txBody>
          <a:bodyPr anchor="ctr">
            <a:normAutofit/>
          </a:bodyPr>
          <a:lstStyle>
            <a:lvl1pPr>
              <a:defRPr sz="4400"/>
            </a:lvl1pPr>
          </a:lstStyle>
          <a:p>
            <a:r>
              <a:rPr lang="en-US"/>
              <a:t>Click to edit Section title</a:t>
            </a:r>
          </a:p>
        </p:txBody>
      </p:sp>
      <p:sp>
        <p:nvSpPr>
          <p:cNvPr id="3" name="Text Placeholder 2"/>
          <p:cNvSpPr>
            <a:spLocks noGrp="1"/>
          </p:cNvSpPr>
          <p:nvPr>
            <p:ph type="body" idx="1"/>
          </p:nvPr>
        </p:nvSpPr>
        <p:spPr>
          <a:xfrm>
            <a:off x="1548384" y="3545577"/>
            <a:ext cx="9805416"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251986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4541760" y="2481668"/>
            <a:ext cx="6812040" cy="2381476"/>
          </a:xfrm>
        </p:spPr>
        <p:txBody>
          <a:bodyPr anchor="ctr">
            <a:noAutofit/>
          </a:bodyPr>
          <a:lstStyle>
            <a:lvl1pPr marL="0" indent="0">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rgbClr val="1C4489"/>
              </a:buClr>
              <a:buFont typeface="Wingdings" panose="05000000000000000000" pitchFamily="2" charset="2"/>
              <a:buChar char=""/>
              <a:defRPr>
                <a:solidFill>
                  <a:schemeClr val="accent5"/>
                </a:solidFill>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362528" y="2483686"/>
            <a:ext cx="2377440" cy="237744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988474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21207"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2304287"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8" name="Content Placeholder 2">
            <a:extLst>
              <a:ext uri="{FF2B5EF4-FFF2-40B4-BE49-F238E27FC236}">
                <a16:creationId xmlns:a16="http://schemas.microsoft.com/office/drawing/2014/main" id="{EAC87CBE-6F5B-4FDC-9999-676B9F667948}"/>
              </a:ext>
            </a:extLst>
          </p:cNvPr>
          <p:cNvSpPr>
            <a:spLocks noGrp="1"/>
          </p:cNvSpPr>
          <p:nvPr>
            <p:ph idx="14" hasCustomPrompt="1"/>
          </p:nvPr>
        </p:nvSpPr>
        <p:spPr>
          <a:xfrm>
            <a:off x="6306071"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9" name="Picture Placeholder 6">
            <a:extLst>
              <a:ext uri="{FF2B5EF4-FFF2-40B4-BE49-F238E27FC236}">
                <a16:creationId xmlns:a16="http://schemas.microsoft.com/office/drawing/2014/main" id="{BD641F4D-5F35-4F7D-9487-696C26F0CA2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8089151"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370560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264285"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407285"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3" name="Content Placeholder 2">
            <a:extLst>
              <a:ext uri="{FF2B5EF4-FFF2-40B4-BE49-F238E27FC236}">
                <a16:creationId xmlns:a16="http://schemas.microsoft.com/office/drawing/2014/main" id="{E3379908-6ECB-4772-B71A-34E3F132F84B}"/>
              </a:ext>
            </a:extLst>
          </p:cNvPr>
          <p:cNvSpPr>
            <a:spLocks noGrp="1"/>
          </p:cNvSpPr>
          <p:nvPr>
            <p:ph idx="14" hasCustomPrompt="1"/>
          </p:nvPr>
        </p:nvSpPr>
        <p:spPr>
          <a:xfrm>
            <a:off x="426720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4" name="Picture Placeholder 6">
            <a:extLst>
              <a:ext uri="{FF2B5EF4-FFF2-40B4-BE49-F238E27FC236}">
                <a16:creationId xmlns:a16="http://schemas.microsoft.com/office/drawing/2014/main" id="{E6A44FAA-6F4D-4D84-AB6F-9086CFF938C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41020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5" name="Content Placeholder 2">
            <a:extLst>
              <a:ext uri="{FF2B5EF4-FFF2-40B4-BE49-F238E27FC236}">
                <a16:creationId xmlns:a16="http://schemas.microsoft.com/office/drawing/2014/main" id="{0FFB5D02-87CE-4A9A-A437-6D61B264F923}"/>
              </a:ext>
            </a:extLst>
          </p:cNvPr>
          <p:cNvSpPr>
            <a:spLocks noGrp="1"/>
          </p:cNvSpPr>
          <p:nvPr>
            <p:ph idx="16" hasCustomPrompt="1"/>
          </p:nvPr>
        </p:nvSpPr>
        <p:spPr>
          <a:xfrm>
            <a:off x="827435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6" name="Picture Placeholder 6">
            <a:extLst>
              <a:ext uri="{FF2B5EF4-FFF2-40B4-BE49-F238E27FC236}">
                <a16:creationId xmlns:a16="http://schemas.microsoft.com/office/drawing/2014/main" id="{0A6DECEC-A0A9-4D13-8B70-6A8A34377746}"/>
              </a:ext>
              <a:ext uri="{C183D7F6-B498-43B3-948B-1728B52AA6E4}">
                <adec:decorative xmlns:adec="http://schemas.microsoft.com/office/drawing/2017/decorative" val="1"/>
              </a:ext>
            </a:extLst>
          </p:cNvPr>
          <p:cNvSpPr>
            <a:spLocks noGrp="1" noChangeAspect="1"/>
          </p:cNvSpPr>
          <p:nvPr>
            <p:ph type="pic" sz="quarter" idx="17" hasCustomPrompt="1"/>
          </p:nvPr>
        </p:nvSpPr>
        <p:spPr>
          <a:xfrm>
            <a:off x="941735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2490334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Agenda slide title</a:t>
            </a:r>
          </a:p>
        </p:txBody>
      </p:sp>
      <p:sp>
        <p:nvSpPr>
          <p:cNvPr id="3" name="Content Placeholder 2"/>
          <p:cNvSpPr>
            <a:spLocks noGrp="1"/>
          </p:cNvSpPr>
          <p:nvPr>
            <p:ph idx="1"/>
          </p:nvPr>
        </p:nvSpPr>
        <p:spPr>
          <a:xfrm>
            <a:off x="518160" y="1419224"/>
            <a:ext cx="11155680" cy="4767263"/>
          </a:xfrm>
        </p:spPr>
        <p:txBody>
          <a:bodyPr/>
          <a:lstStyle>
            <a:lvl1pPr marL="365760" indent="-365760">
              <a:buClr>
                <a:schemeClr val="accent2"/>
              </a:buClr>
              <a:buFont typeface="+mj-lt"/>
              <a:buAutoNum type="arabicPeriod"/>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Oval 6" descr="SMART icon">
            <a:extLst>
              <a:ext uri="{FF2B5EF4-FFF2-40B4-BE49-F238E27FC236}">
                <a16:creationId xmlns:a16="http://schemas.microsoft.com/office/drawing/2014/main" id="{82D5D7F0-7145-4827-83A2-5CF434C5CFBA}"/>
              </a:ext>
            </a:extLst>
          </p:cNvPr>
          <p:cNvSpPr/>
          <p:nvPr userDrawn="1"/>
        </p:nvSpPr>
        <p:spPr>
          <a:xfrm>
            <a:off x="10144369" y="461419"/>
            <a:ext cx="1556595" cy="1556595"/>
          </a:xfrm>
          <a:prstGeom prst="ellipse">
            <a:avLst/>
          </a:prstGeom>
          <a:blipFill dpi="0" rotWithShape="1">
            <a:blip r:embed="rId3" cstate="hq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604136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2858B7-2840-4B86-82BC-C15B58B6316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10221" y="4086790"/>
            <a:ext cx="2585710" cy="1898747"/>
          </a:xfrm>
          <a:prstGeom prst="rect">
            <a:avLst/>
          </a:prstGeom>
        </p:spPr>
      </p:pic>
      <p:sp>
        <p:nvSpPr>
          <p:cNvPr id="2" name="Title 1"/>
          <p:cNvSpPr>
            <a:spLocks noGrp="1"/>
          </p:cNvSpPr>
          <p:nvPr>
            <p:ph type="title" hasCustomPrompt="1"/>
          </p:nvPr>
        </p:nvSpPr>
        <p:spPr/>
        <p:txBody>
          <a:bodyPr/>
          <a:lstStyle>
            <a:lvl1pPr>
              <a:defRPr/>
            </a:lvl1pPr>
          </a:lstStyle>
          <a:p>
            <a:r>
              <a:rPr lang="en-US"/>
              <a:t>Click to edit Objectives slide title</a:t>
            </a:r>
          </a:p>
        </p:txBody>
      </p:sp>
      <p:sp>
        <p:nvSpPr>
          <p:cNvPr id="3" name="Content Placeholder 2"/>
          <p:cNvSpPr>
            <a:spLocks noGrp="1"/>
          </p:cNvSpPr>
          <p:nvPr>
            <p:ph idx="1"/>
          </p:nvPr>
        </p:nvSpPr>
        <p:spPr>
          <a:xfrm>
            <a:off x="518160" y="1431471"/>
            <a:ext cx="11155680" cy="4754880"/>
          </a:xfrm>
        </p:spPr>
        <p:txBody>
          <a:bodyPr/>
          <a:lstStyle>
            <a:lvl1pPr marL="365760" indent="-365760">
              <a:buClr>
                <a:schemeClr val="accent2"/>
              </a:buClr>
              <a:buFont typeface="Wingdings" panose="05000000000000000000" pitchFamily="2" charset="2"/>
              <a:buChar char="ü"/>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393201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5FB0512-0D03-43C2-9663-06FDBDB95EB9}"/>
              </a:ext>
              <a:ext uri="{C183D7F6-B498-43B3-948B-1728B52AA6E4}">
                <adec:decorative xmlns:adec="http://schemas.microsoft.com/office/drawing/2017/decorative" val="1"/>
              </a:ext>
            </a:extLst>
          </p:cNvPr>
          <p:cNvGrpSpPr/>
          <p:nvPr userDrawn="1"/>
        </p:nvGrpSpPr>
        <p:grpSpPr>
          <a:xfrm>
            <a:off x="0" y="4787668"/>
            <a:ext cx="12190992" cy="1545565"/>
            <a:chOff x="0" y="4787661"/>
            <a:chExt cx="9143244" cy="1545565"/>
          </a:xfrm>
        </p:grpSpPr>
        <p:pic>
          <p:nvPicPr>
            <p:cNvPr id="12" name="Picture 11">
              <a:extLst>
                <a:ext uri="{FF2B5EF4-FFF2-40B4-BE49-F238E27FC236}">
                  <a16:creationId xmlns:a16="http://schemas.microsoft.com/office/drawing/2014/main" id="{E1656AEE-D6EA-459B-9879-FB6489B321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528621"/>
              <a:ext cx="9143244" cy="804605"/>
            </a:xfrm>
            <a:prstGeom prst="rect">
              <a:avLst/>
            </a:prstGeom>
          </p:spPr>
        </p:pic>
        <p:pic>
          <p:nvPicPr>
            <p:cNvPr id="13" name="Picture 12">
              <a:extLst>
                <a:ext uri="{FF2B5EF4-FFF2-40B4-BE49-F238E27FC236}">
                  <a16:creationId xmlns:a16="http://schemas.microsoft.com/office/drawing/2014/main" id="{B23EC7A2-7A9D-4065-9C18-8DAAC4C66AE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87661"/>
              <a:ext cx="9143244" cy="804605"/>
            </a:xfrm>
            <a:prstGeom prst="rect">
              <a:avLst/>
            </a:prstGeom>
          </p:spPr>
        </p:pic>
      </p:grpSp>
      <p:pic>
        <p:nvPicPr>
          <p:cNvPr id="10" name="Picture 9">
            <a:extLst>
              <a:ext uri="{FF2B5EF4-FFF2-40B4-BE49-F238E27FC236}">
                <a16:creationId xmlns:a16="http://schemas.microsoft.com/office/drawing/2014/main" id="{A461F356-3A60-4677-A90A-C2EA3A663BB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504" y="7"/>
            <a:ext cx="12190992" cy="804605"/>
          </a:xfrm>
          <a:prstGeom prst="rect">
            <a:avLst/>
          </a:prstGeom>
        </p:spPr>
      </p:pic>
      <p:sp>
        <p:nvSpPr>
          <p:cNvPr id="3" name="Content Placeholder 2"/>
          <p:cNvSpPr>
            <a:spLocks noGrp="1"/>
          </p:cNvSpPr>
          <p:nvPr>
            <p:ph idx="1" hasCustomPrompt="1"/>
          </p:nvPr>
        </p:nvSpPr>
        <p:spPr>
          <a:xfrm>
            <a:off x="1002709" y="667944"/>
            <a:ext cx="10186587" cy="4084009"/>
          </a:xfrm>
        </p:spPr>
        <p:txBody>
          <a:bodyPr anchor="ctr"/>
          <a:lstStyle>
            <a:lvl1pPr marL="0" indent="0">
              <a:buNone/>
              <a:defRPr sz="3200"/>
            </a:lvl1pPr>
          </a:lstStyle>
          <a:p>
            <a:pPr lvl="0"/>
            <a:r>
              <a:rPr lang="en-US"/>
              <a:t>Type quote here.</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AEF1280C-1E94-430E-A516-D051ECA45720}" type="slidenum">
              <a:rPr lang="en-US" smtClean="0"/>
              <a:pPr/>
              <a:t>‹#›</a:t>
            </a:fld>
            <a:endParaRPr lang="en-US" dirty="0"/>
          </a:p>
        </p:txBody>
      </p:sp>
      <p:pic>
        <p:nvPicPr>
          <p:cNvPr id="8" name="Picture 7">
            <a:extLst>
              <a:ext uri="{FF2B5EF4-FFF2-40B4-BE49-F238E27FC236}">
                <a16:creationId xmlns:a16="http://schemas.microsoft.com/office/drawing/2014/main" id="{7D48EDC6-D49E-4B52-B448-420C09B981FF}"/>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a:off x="216653" y="118262"/>
            <a:ext cx="609550" cy="475449"/>
          </a:xfrm>
          <a:prstGeom prst="rect">
            <a:avLst/>
          </a:prstGeom>
        </p:spPr>
      </p:pic>
      <p:pic>
        <p:nvPicPr>
          <p:cNvPr id="9" name="Picture 8">
            <a:extLst>
              <a:ext uri="{FF2B5EF4-FFF2-40B4-BE49-F238E27FC236}">
                <a16:creationId xmlns:a16="http://schemas.microsoft.com/office/drawing/2014/main" id="{2C5D1391-4ECB-425D-8329-DA5705FD2A44}"/>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rot="10800000">
            <a:off x="11365797" y="4992003"/>
            <a:ext cx="609550" cy="475449"/>
          </a:xfrm>
          <a:prstGeom prst="rect">
            <a:avLst/>
          </a:prstGeom>
        </p:spPr>
      </p:pic>
      <p:sp>
        <p:nvSpPr>
          <p:cNvPr id="11" name="Text Placeholder 10">
            <a:extLst>
              <a:ext uri="{FF2B5EF4-FFF2-40B4-BE49-F238E27FC236}">
                <a16:creationId xmlns:a16="http://schemas.microsoft.com/office/drawing/2014/main" id="{C7FA847A-2E10-460B-9C1D-C7735616A565}"/>
              </a:ext>
            </a:extLst>
          </p:cNvPr>
          <p:cNvSpPr>
            <a:spLocks noGrp="1"/>
          </p:cNvSpPr>
          <p:nvPr userDrawn="1">
            <p:ph type="body" sz="quarter" idx="13" hasCustomPrompt="1"/>
          </p:nvPr>
        </p:nvSpPr>
        <p:spPr>
          <a:xfrm>
            <a:off x="1002712" y="5032861"/>
            <a:ext cx="10185993" cy="991520"/>
          </a:xfrm>
        </p:spPr>
        <p:txBody>
          <a:bodyPr anchor="ctr">
            <a:normAutofit/>
          </a:bodyPr>
          <a:lstStyle>
            <a:lvl1pPr marL="228600" indent="-228600">
              <a:buFont typeface="Arial" panose="020B0604020202020204" pitchFamily="34" charset="0"/>
              <a:buChar char="~"/>
              <a:defRPr sz="2800" b="1">
                <a:solidFill>
                  <a:schemeClr val="bg1"/>
                </a:solidFill>
              </a:defRPr>
            </a:lvl1pPr>
            <a:lvl2pPr marL="228600" indent="0">
              <a:buNone/>
              <a:defRPr sz="2000" i="1">
                <a:solidFill>
                  <a:schemeClr val="accent4">
                    <a:lumMod val="20000"/>
                    <a:lumOff val="80000"/>
                  </a:schemeClr>
                </a:solidFill>
              </a:defRPr>
            </a:lvl2pPr>
          </a:lstStyle>
          <a:p>
            <a:pPr lvl="0"/>
            <a:r>
              <a:rPr lang="en-US"/>
              <a:t>FirstName </a:t>
            </a:r>
            <a:r>
              <a:rPr lang="en-US" err="1"/>
              <a:t>LastName</a:t>
            </a:r>
            <a:endParaRPr lang="en-US"/>
          </a:p>
          <a:p>
            <a:pPr lvl="1"/>
            <a:r>
              <a:rPr lang="en-US"/>
              <a:t>Additional info if applicable</a:t>
            </a:r>
          </a:p>
        </p:txBody>
      </p:sp>
    </p:spTree>
    <p:custDataLst>
      <p:tags r:id="rId1"/>
    </p:custDataLst>
    <p:extLst>
      <p:ext uri="{BB962C8B-B14F-4D97-AF65-F5344CB8AC3E}">
        <p14:creationId xmlns:p14="http://schemas.microsoft.com/office/powerpoint/2010/main" val="2716598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Ques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Question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7" name="Picture 6">
            <a:extLst>
              <a:ext uri="{FF2B5EF4-FFF2-40B4-BE49-F238E27FC236}">
                <a16:creationId xmlns:a16="http://schemas.microsoft.com/office/drawing/2014/main" id="{ABE711A4-D827-41FB-9FEE-8B61DC815C81}"/>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4653562" y="1747615"/>
            <a:ext cx="2884877" cy="3863675"/>
          </a:xfrm>
          <a:prstGeom prst="rect">
            <a:avLst/>
          </a:prstGeom>
        </p:spPr>
      </p:pic>
    </p:spTree>
    <p:custDataLst>
      <p:tags r:id="rId1"/>
    </p:custDataLst>
    <p:extLst>
      <p:ext uri="{BB962C8B-B14F-4D97-AF65-F5344CB8AC3E}">
        <p14:creationId xmlns:p14="http://schemas.microsoft.com/office/powerpoint/2010/main" val="1544661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Resources slide title</a:t>
            </a:r>
          </a:p>
        </p:txBody>
      </p:sp>
      <p:sp>
        <p:nvSpPr>
          <p:cNvPr id="3" name="Content Placeholder 2"/>
          <p:cNvSpPr>
            <a:spLocks noGrp="1"/>
          </p:cNvSpPr>
          <p:nvPr>
            <p:ph sz="half" idx="1" hasCustomPrompt="1"/>
          </p:nvPr>
        </p:nvSpPr>
        <p:spPr>
          <a:xfrm>
            <a:off x="380999" y="1407886"/>
            <a:ext cx="5486400" cy="4672878"/>
          </a:xfrm>
        </p:spPr>
        <p:txBody>
          <a:bodyPr>
            <a:noAutofit/>
          </a:bodyPr>
          <a:lstStyle>
            <a:lvl1pPr marL="342900" indent="-280988">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324601" y="1407886"/>
            <a:ext cx="5486400" cy="4672878"/>
          </a:xfrm>
        </p:spPr>
        <p:txBody>
          <a:bodyPr>
            <a:noAutofit/>
          </a:bodyPr>
          <a:lstStyle>
            <a:lvl1pPr>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ð"/>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4149734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1"/>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937C6E-C4E1-4098-AAA7-12A05E027DDA}"/>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92498" y="2471299"/>
            <a:ext cx="2250838" cy="2207248"/>
          </a:xfrm>
          <a:prstGeom prst="rect">
            <a:avLst/>
          </a:prstGeom>
        </p:spPr>
      </p:pic>
    </p:spTree>
    <p:custDataLst>
      <p:tags r:id="rId1"/>
    </p:custDataLst>
    <p:extLst>
      <p:ext uri="{BB962C8B-B14F-4D97-AF65-F5344CB8AC3E}">
        <p14:creationId xmlns:p14="http://schemas.microsoft.com/office/powerpoint/2010/main" val="631559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Gratitude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6" name="Picture 5">
            <a:extLst>
              <a:ext uri="{FF2B5EF4-FFF2-40B4-BE49-F238E27FC236}">
                <a16:creationId xmlns:a16="http://schemas.microsoft.com/office/drawing/2014/main" id="{5E27705F-8551-43B5-958F-AC08272762D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13576" y="1550738"/>
            <a:ext cx="6564849" cy="4279038"/>
          </a:xfrm>
          <a:prstGeom prst="rect">
            <a:avLst/>
          </a:prstGeom>
        </p:spPr>
      </p:pic>
    </p:spTree>
    <p:custDataLst>
      <p:tags r:id="rId1"/>
    </p:custDataLst>
    <p:extLst>
      <p:ext uri="{BB962C8B-B14F-4D97-AF65-F5344CB8AC3E}">
        <p14:creationId xmlns:p14="http://schemas.microsoft.com/office/powerpoint/2010/main" val="1628963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742804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9626" y="67831"/>
            <a:ext cx="11356848" cy="1106424"/>
          </a:xfrm>
        </p:spPr>
        <p:txBody>
          <a:bodyPr/>
          <a:lstStyle/>
          <a:p>
            <a:r>
              <a:rPr lang="en-US"/>
              <a:t>Click to edit Master title style</a:t>
            </a:r>
          </a:p>
        </p:txBody>
      </p:sp>
      <p:sp>
        <p:nvSpPr>
          <p:cNvPr id="3" name="Text Placeholder 2"/>
          <p:cNvSpPr>
            <a:spLocks noGrp="1"/>
          </p:cNvSpPr>
          <p:nvPr>
            <p:ph type="body" idx="1"/>
          </p:nvPr>
        </p:nvSpPr>
        <p:spPr>
          <a:xfrm>
            <a:off x="839789" y="1342571"/>
            <a:ext cx="5157787"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242457"/>
            <a:ext cx="5157787"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342571"/>
            <a:ext cx="5183188"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242457"/>
            <a:ext cx="5183188"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309283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1664603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C0572E-8CD7-474C-8E2C-4992A8831E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2C1B5B-A779-4783-9B6E-F71CC1C1DE21}"/>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40723"/>
          <a:stretch/>
        </p:blipFill>
        <p:spPr>
          <a:xfrm rot="10800000">
            <a:off x="0" y="0"/>
            <a:ext cx="12190992" cy="476946"/>
          </a:xfrm>
          <a:prstGeom prst="rect">
            <a:avLst/>
          </a:prstGeom>
        </p:spPr>
      </p:pic>
    </p:spTree>
    <p:custDataLst>
      <p:tags r:id="rId1"/>
    </p:custDataLst>
    <p:extLst>
      <p:ext uri="{BB962C8B-B14F-4D97-AF65-F5344CB8AC3E}">
        <p14:creationId xmlns:p14="http://schemas.microsoft.com/office/powerpoint/2010/main" val="39432248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18D104E-42F0-40AE-9CDD-8F904482EF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3514156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62CF06-6557-4C5C-81C4-370A2853EC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457207"/>
            <a:ext cx="6172200" cy="5403851"/>
          </a:xfrm>
          <a:ln w="25400">
            <a:solidFill>
              <a:schemeClr val="accent1"/>
            </a:solid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2180759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9FFAE19-A8F9-4243-9882-1FA70D6AF6EA}"/>
              </a:ext>
              <a:ext uri="{C183D7F6-B498-43B3-948B-1728B52AA6E4}">
                <adec:decorative xmlns:adec="http://schemas.microsoft.com/office/drawing/2017/decorative" val="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pic>
        <p:nvPicPr>
          <p:cNvPr id="10" name="Picture 9">
            <a:extLst>
              <a:ext uri="{FF2B5EF4-FFF2-40B4-BE49-F238E27FC236}">
                <a16:creationId xmlns:a16="http://schemas.microsoft.com/office/drawing/2014/main" id="{749EC62E-065B-4290-8FBC-F8DC4E4F2A77}"/>
              </a:ext>
              <a:ext uri="{C183D7F6-B498-43B3-948B-1728B52AA6E4}">
                <adec:decorative xmlns:adec="http://schemas.microsoft.com/office/drawing/2017/decorative"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12190992" cy="1353200"/>
          </a:xfrm>
          <a:prstGeom prst="rect">
            <a:avLst/>
          </a:prstGeom>
        </p:spPr>
      </p:pic>
      <p:sp>
        <p:nvSpPr>
          <p:cNvPr id="2" name="Title Placeholder 1"/>
          <p:cNvSpPr>
            <a:spLocks noGrp="1"/>
          </p:cNvSpPr>
          <p:nvPr>
            <p:ph type="title"/>
          </p:nvPr>
        </p:nvSpPr>
        <p:spPr>
          <a:xfrm>
            <a:off x="749300" y="67579"/>
            <a:ext cx="11359032" cy="11080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18160" y="1420779"/>
            <a:ext cx="11155680" cy="47561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7411" y="6425302"/>
            <a:ext cx="7979228" cy="365125"/>
          </a:xfrm>
          <a:prstGeom prst="rect">
            <a:avLst/>
          </a:prstGeom>
        </p:spPr>
        <p:txBody>
          <a:bodyPr vert="horz" lIns="91440" tIns="45720" rIns="91440" bIns="45720" rtlCol="0" anchor="ctr"/>
          <a:lstStyle>
            <a:lvl1pPr algn="l">
              <a:defRPr sz="1200" i="1">
                <a:solidFill>
                  <a:schemeClr val="bg1"/>
                </a:solidFill>
              </a:defRPr>
            </a:lvl1pPr>
          </a:lstStyle>
          <a:p>
            <a:endParaRPr lang="en-US" dirty="0"/>
          </a:p>
        </p:txBody>
      </p:sp>
      <p:sp>
        <p:nvSpPr>
          <p:cNvPr id="6" name="Slide Number Placeholder 5"/>
          <p:cNvSpPr>
            <a:spLocks noGrp="1"/>
          </p:cNvSpPr>
          <p:nvPr>
            <p:ph type="sldNum" sz="quarter" idx="4"/>
          </p:nvPr>
        </p:nvSpPr>
        <p:spPr>
          <a:xfrm>
            <a:off x="9229876" y="6404664"/>
            <a:ext cx="2743200" cy="365125"/>
          </a:xfrm>
          <a:prstGeom prst="rect">
            <a:avLst/>
          </a:prstGeom>
        </p:spPr>
        <p:txBody>
          <a:bodyPr vert="horz" lIns="91440" tIns="45720" rIns="91440" bIns="45720" rtlCol="0" anchor="ctr"/>
          <a:lstStyle>
            <a:lvl1pPr algn="r">
              <a:defRPr sz="1200">
                <a:solidFill>
                  <a:schemeClr val="bg1"/>
                </a:solidFill>
              </a:defRPr>
            </a:lvl1pPr>
          </a:lstStyle>
          <a:p>
            <a:fld id="{AEF1280C-1E94-430E-A516-D051ECA45720}" type="slidenum">
              <a:rPr lang="en-US" smtClean="0"/>
              <a:pPr/>
              <a:t>‹#›</a:t>
            </a:fld>
            <a:endParaRPr lang="en-US" dirty="0"/>
          </a:p>
        </p:txBody>
      </p:sp>
    </p:spTree>
    <p:custDataLst>
      <p:tags r:id="rId21"/>
    </p:custDataLst>
    <p:extLst>
      <p:ext uri="{BB962C8B-B14F-4D97-AF65-F5344CB8AC3E}">
        <p14:creationId xmlns:p14="http://schemas.microsoft.com/office/powerpoint/2010/main" val="1768017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914400" rtl="0" eaLnBrk="1" latinLnBrk="0" hangingPunct="1">
        <a:lnSpc>
          <a:spcPct val="90000"/>
        </a:lnSpc>
        <a:spcBef>
          <a:spcPct val="0"/>
        </a:spcBef>
        <a:buNone/>
        <a:defRPr sz="3200" b="0" kern="1200">
          <a:solidFill>
            <a:schemeClr val="bg1"/>
          </a:solidFill>
          <a:effectLst>
            <a:outerShdw blurRad="50800" dist="254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lnSpc>
          <a:spcPct val="95000"/>
        </a:lnSpc>
        <a:spcBef>
          <a:spcPts val="1800"/>
        </a:spcBef>
        <a:buClr>
          <a:schemeClr val="accent2"/>
        </a:buClr>
        <a:buFont typeface="Wingdings" panose="05000000000000000000" pitchFamily="2" charset="2"/>
        <a:buChar char="ü"/>
        <a:defRPr sz="2800" kern="1200">
          <a:solidFill>
            <a:schemeClr val="tx1"/>
          </a:solidFill>
          <a:latin typeface="+mn-lt"/>
          <a:ea typeface="+mn-ea"/>
          <a:cs typeface="+mn-cs"/>
        </a:defRPr>
      </a:lvl1pPr>
      <a:lvl2pPr marL="747713" indent="-290513" algn="l" defTabSz="914400" rtl="0" eaLnBrk="1" latinLnBrk="0" hangingPunct="1">
        <a:lnSpc>
          <a:spcPct val="95000"/>
        </a:lnSpc>
        <a:spcBef>
          <a:spcPts val="500"/>
        </a:spcBef>
        <a:buClr>
          <a:schemeClr val="accent1">
            <a:lumMod val="75000"/>
          </a:schemeClr>
        </a:buClr>
        <a:buSzPct val="80000"/>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5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5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14.xml"/><Relationship Id="rId1" Type="http://schemas.openxmlformats.org/officeDocument/2006/relationships/tags" Target="../tags/tag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2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tags" Target="../tags/tag2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tags" Target="../tags/tag2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tags" Target="../tags/tag2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tags" Target="../tags/tag2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xml"/><Relationship Id="rId1" Type="http://schemas.openxmlformats.org/officeDocument/2006/relationships/tags" Target="../tags/tag2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tags" Target="../tags/tag2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6.xml"/><Relationship Id="rId1" Type="http://schemas.openxmlformats.org/officeDocument/2006/relationships/tags" Target="../tags/tag3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6.xml"/><Relationship Id="rId1" Type="http://schemas.openxmlformats.org/officeDocument/2006/relationships/tags" Target="../tags/tag3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6.xml"/><Relationship Id="rId1" Type="http://schemas.openxmlformats.org/officeDocument/2006/relationships/tags" Target="../tags/tag3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6.xml"/><Relationship Id="rId1" Type="http://schemas.openxmlformats.org/officeDocument/2006/relationships/tags" Target="../tags/tag3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tags" Target="../tags/tag3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6.xml"/><Relationship Id="rId1" Type="http://schemas.openxmlformats.org/officeDocument/2006/relationships/tags" Target="../tags/tag3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tags" Target="../tags/tag3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tags" Target="../tags/tag3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tags" Target="../tags/tag38.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xml"/><Relationship Id="rId1" Type="http://schemas.openxmlformats.org/officeDocument/2006/relationships/tags" Target="../tags/tag3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tags" Target="../tags/tag40.xml"/><Relationship Id="rId4" Type="http://schemas.openxmlformats.org/officeDocument/2006/relationships/hyperlink" Target="mailto:ETAPerforms@dol.gov" TargetMode="Externa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425-8373-44FE-992C-78381B8466F9}"/>
              </a:ext>
            </a:extLst>
          </p:cNvPr>
          <p:cNvSpPr>
            <a:spLocks noGrp="1"/>
          </p:cNvSpPr>
          <p:nvPr>
            <p:ph type="ctrTitle"/>
          </p:nvPr>
        </p:nvSpPr>
        <p:spPr/>
        <p:txBody>
          <a:bodyPr/>
          <a:lstStyle/>
          <a:p>
            <a:r>
              <a:rPr lang="en-US" dirty="0"/>
              <a:t>Data Sharing, Data Collection, &amp; Reporting With Your Partners </a:t>
            </a:r>
          </a:p>
        </p:txBody>
      </p:sp>
      <p:sp>
        <p:nvSpPr>
          <p:cNvPr id="4" name="Subtitle 2">
            <a:extLst>
              <a:ext uri="{FF2B5EF4-FFF2-40B4-BE49-F238E27FC236}">
                <a16:creationId xmlns:a16="http://schemas.microsoft.com/office/drawing/2014/main" id="{6CD37086-BCC3-4197-AFEC-F90932E1A927}"/>
              </a:ext>
            </a:extLst>
          </p:cNvPr>
          <p:cNvSpPr txBox="1">
            <a:spLocks/>
          </p:cNvSpPr>
          <p:nvPr/>
        </p:nvSpPr>
        <p:spPr>
          <a:xfrm>
            <a:off x="1524000" y="3602037"/>
            <a:ext cx="8001000" cy="2830847"/>
          </a:xfrm>
          <a:prstGeom prst="rect">
            <a:avLst/>
          </a:prstGeom>
        </p:spPr>
        <p:txBody>
          <a:bodyPr vert="horz" lIns="91440" tIns="45720" rIns="91440" bIns="45720" rtlCol="0">
            <a:normAutofit/>
          </a:bodyPr>
          <a:lstStyle>
            <a:lvl1pPr marL="0" indent="0" algn="l" defTabSz="914400" rtl="0" eaLnBrk="1" latinLnBrk="0" hangingPunct="1">
              <a:lnSpc>
                <a:spcPct val="95000"/>
              </a:lnSpc>
              <a:spcBef>
                <a:spcPts val="1800"/>
              </a:spcBef>
              <a:buClr>
                <a:schemeClr val="accent2"/>
              </a:buClr>
              <a:buFont typeface="Wingdings" panose="05000000000000000000" pitchFamily="2" charset="2"/>
              <a:buNone/>
              <a:defRPr sz="2400" kern="1200">
                <a:solidFill>
                  <a:srgbClr val="153266"/>
                </a:solidFill>
                <a:latin typeface="+mn-lt"/>
                <a:ea typeface="+mn-ea"/>
                <a:cs typeface="+mn-cs"/>
              </a:defRPr>
            </a:lvl1pPr>
            <a:lvl2pPr marL="457200" indent="0" algn="ctr" defTabSz="914400" rtl="0" eaLnBrk="1" latinLnBrk="0" hangingPunct="1">
              <a:lnSpc>
                <a:spcPct val="95000"/>
              </a:lnSpc>
              <a:spcBef>
                <a:spcPts val="500"/>
              </a:spcBef>
              <a:buClr>
                <a:schemeClr val="accent1">
                  <a:lumMod val="75000"/>
                </a:schemeClr>
              </a:buClr>
              <a:buSzPct val="80000"/>
              <a:buFont typeface="Arial" panose="020B0604020202020204" pitchFamily="34" charset="0"/>
              <a:buNone/>
              <a:defRPr sz="2000" kern="1200">
                <a:solidFill>
                  <a:schemeClr val="accent1">
                    <a:lumMod val="75000"/>
                  </a:schemeClr>
                </a:solidFill>
                <a:latin typeface="+mn-lt"/>
                <a:ea typeface="+mn-ea"/>
                <a:cs typeface="+mn-cs"/>
              </a:defRPr>
            </a:lvl2pPr>
            <a:lvl3pPr marL="914400" indent="0" algn="ctr" defTabSz="914400" rtl="0" eaLnBrk="1" latinLnBrk="0" hangingPunct="1">
              <a:lnSpc>
                <a:spcPct val="95000"/>
              </a:lnSpc>
              <a:spcBef>
                <a:spcPts val="500"/>
              </a:spcBef>
              <a:buClr>
                <a:schemeClr val="accent2"/>
              </a:buClr>
              <a:buFont typeface="Arial" panose="020B0604020202020204" pitchFamily="34" charset="0"/>
              <a:buNone/>
              <a:defRPr sz="1800" kern="1200">
                <a:solidFill>
                  <a:schemeClr val="accent1"/>
                </a:solidFill>
                <a:latin typeface="+mn-lt"/>
                <a:ea typeface="+mn-ea"/>
                <a:cs typeface="+mn-cs"/>
              </a:defRPr>
            </a:lvl3pPr>
            <a:lvl4pPr marL="1371600" indent="0" algn="ctr" defTabSz="914400" rtl="0" eaLnBrk="1" latinLnBrk="0" hangingPunct="1">
              <a:lnSpc>
                <a:spcPct val="95000"/>
              </a:lnSpc>
              <a:spcBef>
                <a:spcPts val="500"/>
              </a:spcBef>
              <a:buFont typeface="Arial" panose="020B0604020202020204" pitchFamily="34" charset="0"/>
              <a:buNone/>
              <a:defRPr sz="1600" kern="1200">
                <a:solidFill>
                  <a:schemeClr val="accent6"/>
                </a:solidFill>
                <a:latin typeface="+mn-lt"/>
                <a:ea typeface="+mn-ea"/>
                <a:cs typeface="+mn-cs"/>
              </a:defRPr>
            </a:lvl4pPr>
            <a:lvl5pPr marL="1828800" indent="0" algn="ctr" defTabSz="914400" rtl="0" eaLnBrk="1" latinLnBrk="0" hangingPunct="1">
              <a:lnSpc>
                <a:spcPct val="95000"/>
              </a:lnSpc>
              <a:spcBef>
                <a:spcPts val="500"/>
              </a:spcBef>
              <a:buFont typeface="Courier New" panose="02070309020205020404" pitchFamily="49" charset="0"/>
              <a:buNone/>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800"/>
              </a:spcBef>
              <a:spcAft>
                <a:spcPts val="0"/>
              </a:spcAft>
              <a:buClr>
                <a:srgbClr val="F35B2D"/>
              </a:buClr>
              <a:buSzTx/>
              <a:buFont typeface="Wingdings" panose="05000000000000000000" pitchFamily="2" charset="2"/>
              <a:buNone/>
              <a:tabLst/>
              <a:defRPr/>
            </a:pPr>
            <a:r>
              <a:rPr kumimoji="0" lang="en-US" sz="2400" b="0" i="0" u="none" strike="noStrike" kern="1200" cap="none" spc="0" normalizeH="0" baseline="0" noProof="0" dirty="0">
                <a:ln>
                  <a:noFill/>
                </a:ln>
                <a:solidFill>
                  <a:srgbClr val="153266"/>
                </a:solidFill>
                <a:effectLst/>
                <a:uLnTx/>
                <a:uFillTx/>
                <a:latin typeface="Calibri" panose="020F0502020204030204"/>
                <a:ea typeface="+mn-ea"/>
                <a:cs typeface="+mn-cs"/>
              </a:rPr>
              <a:t>Module 8</a:t>
            </a:r>
          </a:p>
          <a:p>
            <a:pPr marL="0" marR="0" lvl="0" indent="0" algn="l" defTabSz="914400" rtl="0" eaLnBrk="1" fontAlgn="auto" latinLnBrk="0" hangingPunct="1">
              <a:lnSpc>
                <a:spcPct val="95000"/>
              </a:lnSpc>
              <a:spcBef>
                <a:spcPts val="0"/>
              </a:spcBef>
              <a:spcAft>
                <a:spcPts val="0"/>
              </a:spcAft>
              <a:buClr>
                <a:srgbClr val="F35B2D"/>
              </a:buClr>
              <a:buSzTx/>
              <a:buFont typeface="Wingdings" panose="05000000000000000000" pitchFamily="2" charset="2"/>
              <a:buNone/>
              <a:tabLst/>
              <a:defRPr/>
            </a:pPr>
            <a:endParaRPr kumimoji="0" lang="en-US" sz="2400" b="0" i="0" u="none" strike="noStrike" kern="1200" cap="none" spc="0" normalizeH="0" baseline="0" noProof="0" dirty="0">
              <a:ln>
                <a:noFill/>
              </a:ln>
              <a:solidFill>
                <a:srgbClr val="153266"/>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0"/>
              </a:spcBef>
              <a:spcAft>
                <a:spcPts val="0"/>
              </a:spcAft>
              <a:buClr>
                <a:srgbClr val="F35B2D"/>
              </a:buClr>
              <a:buSzTx/>
              <a:buFont typeface="Wingdings" panose="05000000000000000000" pitchFamily="2" charset="2"/>
              <a:buNone/>
              <a:tabLst/>
              <a:defRPr/>
            </a:pPr>
            <a:r>
              <a:rPr kumimoji="0" lang="en-US" sz="2200" b="0" i="0" u="none" strike="noStrike" kern="1200" cap="none" spc="0" normalizeH="0" baseline="0" noProof="0" dirty="0">
                <a:ln>
                  <a:noFill/>
                </a:ln>
                <a:solidFill>
                  <a:srgbClr val="153266"/>
                </a:solidFill>
                <a:effectLst/>
                <a:uLnTx/>
                <a:uFillTx/>
                <a:latin typeface="Calibri" panose="020F0502020204030204"/>
                <a:ea typeface="+mn-ea"/>
                <a:cs typeface="+mn-cs"/>
              </a:rPr>
              <a:t>2019 WIOA National Performance Training</a:t>
            </a:r>
          </a:p>
          <a:p>
            <a:pPr marL="0" marR="0" lvl="0" indent="0" algn="l" defTabSz="914400" rtl="0" eaLnBrk="1" fontAlgn="auto" latinLnBrk="0" hangingPunct="1">
              <a:lnSpc>
                <a:spcPct val="95000"/>
              </a:lnSpc>
              <a:spcBef>
                <a:spcPts val="0"/>
              </a:spcBef>
              <a:spcAft>
                <a:spcPts val="0"/>
              </a:spcAft>
              <a:buClr>
                <a:srgbClr val="F35B2D"/>
              </a:buClr>
              <a:buSzTx/>
              <a:buFont typeface="Wingdings" panose="05000000000000000000" pitchFamily="2" charset="2"/>
              <a:buNone/>
              <a:tabLst/>
              <a:defRPr/>
            </a:pPr>
            <a:endParaRPr kumimoji="0" lang="en-US" sz="2400" b="0" i="0" u="none" strike="noStrike" kern="1200" cap="none" spc="0" normalizeH="0" baseline="0" noProof="0" dirty="0">
              <a:ln>
                <a:noFill/>
              </a:ln>
              <a:solidFill>
                <a:srgbClr val="153266"/>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0"/>
              </a:spcBef>
              <a:spcAft>
                <a:spcPts val="0"/>
              </a:spcAft>
              <a:buClr>
                <a:srgbClr val="F35B2D"/>
              </a:buClr>
              <a:buSzTx/>
              <a:buFont typeface="Wingdings" panose="05000000000000000000" pitchFamily="2" charset="2"/>
              <a:buNone/>
              <a:tabLst/>
              <a:defRPr/>
            </a:pPr>
            <a:r>
              <a:rPr kumimoji="0" lang="en-US" sz="1800" b="0" i="0" u="none" strike="noStrike" kern="1200" cap="none" spc="0" normalizeH="0" baseline="0" noProof="0" dirty="0">
                <a:ln>
                  <a:noFill/>
                </a:ln>
                <a:solidFill>
                  <a:srgbClr val="153266"/>
                </a:solidFill>
                <a:effectLst/>
                <a:uLnTx/>
                <a:uFillTx/>
                <a:latin typeface="Calibri" panose="020F0502020204030204"/>
                <a:ea typeface="+mn-ea"/>
                <a:cs typeface="+mn-cs"/>
              </a:rPr>
              <a:t>U.S. Department of Labor</a:t>
            </a:r>
          </a:p>
          <a:p>
            <a:pPr marL="0" marR="0" lvl="0" indent="0" algn="l" defTabSz="914400" rtl="0" eaLnBrk="1" fontAlgn="auto" latinLnBrk="0" hangingPunct="1">
              <a:lnSpc>
                <a:spcPct val="95000"/>
              </a:lnSpc>
              <a:spcBef>
                <a:spcPts val="0"/>
              </a:spcBef>
              <a:spcAft>
                <a:spcPts val="0"/>
              </a:spcAft>
              <a:buClr>
                <a:srgbClr val="F35B2D"/>
              </a:buClr>
              <a:buSzTx/>
              <a:buFont typeface="Wingdings" panose="05000000000000000000" pitchFamily="2" charset="2"/>
              <a:buNone/>
              <a:tabLst/>
              <a:defRPr/>
            </a:pPr>
            <a:r>
              <a:rPr kumimoji="0" lang="en-US" sz="1800" b="0" i="0" u="none" strike="noStrike" kern="1200" cap="none" spc="0" normalizeH="0" baseline="0" noProof="0" dirty="0">
                <a:ln>
                  <a:noFill/>
                </a:ln>
                <a:solidFill>
                  <a:srgbClr val="153266"/>
                </a:solidFill>
                <a:effectLst/>
                <a:uLnTx/>
                <a:uFillTx/>
                <a:latin typeface="Calibri" panose="020F0502020204030204"/>
                <a:ea typeface="+mn-ea"/>
                <a:cs typeface="+mn-cs"/>
              </a:rPr>
              <a:t>Employment and Training Administration</a:t>
            </a:r>
          </a:p>
          <a:p>
            <a:pPr marL="0" marR="0" lvl="0" indent="0" algn="l" defTabSz="914400" rtl="0" eaLnBrk="1" fontAlgn="auto" latinLnBrk="0" hangingPunct="1">
              <a:lnSpc>
                <a:spcPct val="95000"/>
              </a:lnSpc>
              <a:spcBef>
                <a:spcPts val="1800"/>
              </a:spcBef>
              <a:spcAft>
                <a:spcPts val="0"/>
              </a:spcAft>
              <a:buClr>
                <a:srgbClr val="F35B2D"/>
              </a:buClr>
              <a:buSzTx/>
              <a:buFont typeface="Wingdings" panose="05000000000000000000" pitchFamily="2" charset="2"/>
              <a:buNone/>
              <a:tabLst/>
              <a:defRPr/>
            </a:pPr>
            <a:endParaRPr kumimoji="0" lang="en-US" sz="2400" b="0" i="0" u="none" strike="noStrike" kern="1200" cap="none" spc="0" normalizeH="0" baseline="0" noProof="0" dirty="0">
              <a:ln>
                <a:noFill/>
              </a:ln>
              <a:solidFill>
                <a:srgbClr val="153266"/>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521767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73C1B21-9F47-4D92-8974-EA6941710C44}"/>
              </a:ext>
            </a:extLst>
          </p:cNvPr>
          <p:cNvSpPr>
            <a:spLocks noGrp="1"/>
          </p:cNvSpPr>
          <p:nvPr>
            <p:ph sz="half" idx="2"/>
          </p:nvPr>
        </p:nvSpPr>
        <p:spPr>
          <a:xfrm>
            <a:off x="6356928" y="1504359"/>
            <a:ext cx="5303520" cy="4711020"/>
          </a:xfrm>
        </p:spPr>
        <p:txBody>
          <a:bodyPr/>
          <a:lstStyle/>
          <a:p>
            <a:r>
              <a:rPr lang="en-US" dirty="0"/>
              <a:t>WIOA Performance Data Supplement</a:t>
            </a:r>
          </a:p>
          <a:p>
            <a:r>
              <a:rPr lang="en-US" dirty="0"/>
              <a:t>Open Discussion</a:t>
            </a:r>
          </a:p>
          <a:p>
            <a:pPr lvl="1"/>
            <a:r>
              <a:rPr lang="en-US" dirty="0"/>
              <a:t>Your ideas</a:t>
            </a:r>
          </a:p>
          <a:p>
            <a:pPr lvl="1"/>
            <a:r>
              <a:rPr lang="en-US" dirty="0"/>
              <a:t>Your promising practices</a:t>
            </a:r>
          </a:p>
          <a:p>
            <a:pPr lvl="1"/>
            <a:r>
              <a:rPr lang="en-US" dirty="0"/>
              <a:t>Your challenges</a:t>
            </a:r>
          </a:p>
          <a:p>
            <a:pPr lvl="1"/>
            <a:r>
              <a:rPr lang="en-US" dirty="0"/>
              <a:t>Your solutions </a:t>
            </a:r>
          </a:p>
          <a:p>
            <a:endParaRPr lang="en-US" dirty="0"/>
          </a:p>
          <a:p>
            <a:pPr marL="0" indent="0">
              <a:buNone/>
            </a:pPr>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FF1AC9E4-4B64-4AA6-AAE9-274AAA7D361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AB369137-8B93-4090-B07A-4AA128525F2C}"/>
              </a:ext>
            </a:extLst>
          </p:cNvPr>
          <p:cNvSpPr>
            <a:spLocks noGrp="1"/>
          </p:cNvSpPr>
          <p:nvPr>
            <p:ph type="title"/>
          </p:nvPr>
        </p:nvSpPr>
        <p:spPr>
          <a:xfrm>
            <a:off x="1058857" y="165093"/>
            <a:ext cx="10070592" cy="952507"/>
          </a:xfrm>
        </p:spPr>
        <p:txBody>
          <a:bodyPr/>
          <a:lstStyle/>
          <a:p>
            <a:r>
              <a:rPr lang="en-US" dirty="0"/>
              <a:t>What You Will Need For Module 8</a:t>
            </a:r>
          </a:p>
        </p:txBody>
      </p:sp>
      <p:pic>
        <p:nvPicPr>
          <p:cNvPr id="4" name="Content Placeholder 3" descr="Toolbox on top of computer keyboar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15961" y="1948873"/>
            <a:ext cx="5456239" cy="3821993"/>
          </a:xfrm>
        </p:spPr>
      </p:pic>
    </p:spTree>
    <p:custDataLst>
      <p:tags r:id="rId1"/>
    </p:custDataLst>
    <p:extLst>
      <p:ext uri="{BB962C8B-B14F-4D97-AF65-F5344CB8AC3E}">
        <p14:creationId xmlns:p14="http://schemas.microsoft.com/office/powerpoint/2010/main" val="2252179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6250C-3FAD-4E90-82AC-34ACB96BB285}"/>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3821B50-3782-463D-8863-86C5446E255E}"/>
              </a:ext>
            </a:extLst>
          </p:cNvPr>
          <p:cNvSpPr>
            <a:spLocks noGrp="1"/>
          </p:cNvSpPr>
          <p:nvPr>
            <p:ph idx="1"/>
          </p:nvPr>
        </p:nvSpPr>
        <p:spPr>
          <a:xfrm>
            <a:off x="749300" y="1491916"/>
            <a:ext cx="7441799" cy="4694571"/>
          </a:xfrm>
        </p:spPr>
        <p:txBody>
          <a:bodyPr/>
          <a:lstStyle/>
          <a:p>
            <a:pPr>
              <a:buFont typeface="Wingdings" panose="05000000000000000000" pitchFamily="2" charset="2"/>
              <a:buChar char="ü"/>
            </a:pPr>
            <a:r>
              <a:rPr lang="en-US" dirty="0"/>
              <a:t>Discuss key questions concerning working with your partners in data sharing, data collection, and reporting with your partners.</a:t>
            </a:r>
          </a:p>
          <a:p>
            <a:pPr marL="0" indent="0">
              <a:buNone/>
            </a:pPr>
            <a:endParaRPr lang="en-US" dirty="0"/>
          </a:p>
        </p:txBody>
      </p:sp>
      <p:sp>
        <p:nvSpPr>
          <p:cNvPr id="4" name="Slide Number Placeholder 3">
            <a:extLst>
              <a:ext uri="{FF2B5EF4-FFF2-40B4-BE49-F238E27FC236}">
                <a16:creationId xmlns:a16="http://schemas.microsoft.com/office/drawing/2014/main" id="{A62C8FDE-1764-4E10-A4F5-3C5D76A7280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634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33EC3-9B68-4243-9AAE-0D566224FCBE}"/>
              </a:ext>
            </a:extLst>
          </p:cNvPr>
          <p:cNvSpPr>
            <a:spLocks noGrp="1"/>
          </p:cNvSpPr>
          <p:nvPr>
            <p:ph type="title"/>
          </p:nvPr>
        </p:nvSpPr>
        <p:spPr/>
        <p:txBody>
          <a:bodyPr/>
          <a:lstStyle/>
          <a:p>
            <a:r>
              <a:rPr lang="en-US" dirty="0"/>
              <a:t>Module Objectives</a:t>
            </a:r>
          </a:p>
        </p:txBody>
      </p:sp>
      <p:sp>
        <p:nvSpPr>
          <p:cNvPr id="3" name="Content Placeholder 2">
            <a:extLst>
              <a:ext uri="{FF2B5EF4-FFF2-40B4-BE49-F238E27FC236}">
                <a16:creationId xmlns:a16="http://schemas.microsoft.com/office/drawing/2014/main" id="{3F79270F-3183-4084-A759-BCFE12B61A4D}"/>
              </a:ext>
            </a:extLst>
          </p:cNvPr>
          <p:cNvSpPr>
            <a:spLocks noGrp="1"/>
          </p:cNvSpPr>
          <p:nvPr>
            <p:ph idx="1"/>
          </p:nvPr>
        </p:nvSpPr>
        <p:spPr>
          <a:xfrm>
            <a:off x="664142" y="1431471"/>
            <a:ext cx="8768615" cy="4754880"/>
          </a:xfrm>
        </p:spPr>
        <p:txBody>
          <a:bodyPr/>
          <a:lstStyle/>
          <a:p>
            <a:r>
              <a:rPr lang="en-US" dirty="0"/>
              <a:t>Share lessons learned, promising practices, opportunities, and challenges in working with your partners in data sharing, data collection, and reporting</a:t>
            </a:r>
          </a:p>
          <a:p>
            <a:r>
              <a:rPr lang="en-US" dirty="0"/>
              <a:t>Take away at least one idea that you can implement in your state when you return to work to improve how you work with your partners in data sharing, data collection, and reporting</a:t>
            </a:r>
          </a:p>
          <a:p>
            <a:endParaRPr lang="en-US" dirty="0"/>
          </a:p>
        </p:txBody>
      </p:sp>
      <p:sp>
        <p:nvSpPr>
          <p:cNvPr id="4" name="Slide Number Placeholder 3">
            <a:extLst>
              <a:ext uri="{FF2B5EF4-FFF2-40B4-BE49-F238E27FC236}">
                <a16:creationId xmlns:a16="http://schemas.microsoft.com/office/drawing/2014/main" id="{60EA0857-CBDA-4E43-8013-22C51BD6971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215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Check: What Data Are We Using?</a:t>
            </a:r>
          </a:p>
        </p:txBody>
      </p:sp>
      <p:sp>
        <p:nvSpPr>
          <p:cNvPr id="3" name="Content Placeholder 2"/>
          <p:cNvSpPr>
            <a:spLocks noGrp="1"/>
          </p:cNvSpPr>
          <p:nvPr>
            <p:ph sz="half" idx="1"/>
          </p:nvPr>
        </p:nvSpPr>
        <p:spPr/>
        <p:txBody>
          <a:bodyPr>
            <a:normAutofit/>
          </a:bodyPr>
          <a:lstStyle/>
          <a:p>
            <a:r>
              <a:rPr lang="en-US" dirty="0"/>
              <a:t>PIRL 903 for Adult Program</a:t>
            </a:r>
          </a:p>
          <a:p>
            <a:r>
              <a:rPr lang="en-US" dirty="0"/>
              <a:t>PIRL 904 or PIRL 909 for Dislocated Worker Program</a:t>
            </a:r>
          </a:p>
          <a:p>
            <a:r>
              <a:rPr lang="en-US" dirty="0"/>
              <a:t>PIRL 905 for Youth Program</a:t>
            </a:r>
          </a:p>
          <a:p>
            <a:r>
              <a:rPr lang="en-US" dirty="0"/>
              <a:t>PIRL 918 for Wagner-Peyser Program</a:t>
            </a:r>
          </a:p>
        </p:txBody>
      </p:sp>
      <p:sp>
        <p:nvSpPr>
          <p:cNvPr id="5" name="Content Placeholder 4"/>
          <p:cNvSpPr>
            <a:spLocks noGrp="1"/>
          </p:cNvSpPr>
          <p:nvPr>
            <p:ph sz="half" idx="2"/>
          </p:nvPr>
        </p:nvSpPr>
        <p:spPr/>
        <p:txBody>
          <a:bodyPr/>
          <a:lstStyle/>
          <a:p>
            <a:r>
              <a:rPr lang="en-US" dirty="0"/>
              <a:t>PIRL 600 for TANF</a:t>
            </a:r>
          </a:p>
          <a:p>
            <a:r>
              <a:rPr lang="en-US" dirty="0"/>
              <a:t>PIRL 603 for SNAP </a:t>
            </a:r>
          </a:p>
          <a:p>
            <a:r>
              <a:rPr lang="en-US" dirty="0"/>
              <a:t>PIRL 910 for Adult Education</a:t>
            </a:r>
          </a:p>
          <a:p>
            <a:r>
              <a:rPr lang="en-US" dirty="0"/>
              <a:t>PIRL 917 for Vocational Rehabilitation</a:t>
            </a:r>
          </a:p>
        </p:txBody>
      </p:sp>
      <p:sp>
        <p:nvSpPr>
          <p:cNvPr id="6" name="TextBox 5"/>
          <p:cNvSpPr txBox="1"/>
          <p:nvPr/>
        </p:nvSpPr>
        <p:spPr>
          <a:xfrm>
            <a:off x="716280" y="4572000"/>
            <a:ext cx="10759440"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23332"/>
                </a:solidFill>
                <a:effectLst/>
                <a:uLnTx/>
                <a:uFillTx/>
                <a:latin typeface="Calibri" panose="020F0502020204030204"/>
                <a:ea typeface="+mn-ea"/>
                <a:cs typeface="+mn-cs"/>
              </a:rPr>
              <a:t>Participant Individual Records as submitted in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23332"/>
                </a:solidFill>
                <a:effectLst/>
                <a:uLnTx/>
                <a:uFillTx/>
                <a:latin typeface="Calibri" panose="020F0502020204030204"/>
                <a:ea typeface="+mn-ea"/>
                <a:cs typeface="+mn-cs"/>
              </a:rPr>
              <a:t>Workforce Integrated Performance System (WIPS)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23332"/>
                </a:solidFill>
                <a:effectLst/>
                <a:uLnTx/>
                <a:uFillTx/>
                <a:latin typeface="Calibri" panose="020F0502020204030204"/>
                <a:ea typeface="+mn-ea"/>
                <a:cs typeface="+mn-cs"/>
              </a:rPr>
              <a:t>		 Program Year 2017</a:t>
            </a: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9708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Co-enrollment Data PY17</a:t>
            </a:r>
            <a:br>
              <a:rPr lang="en-US" dirty="0"/>
            </a:br>
            <a:r>
              <a:rPr lang="en-US" sz="2000" b="1" dirty="0"/>
              <a:t>SNAP &amp; WIOA Adult</a:t>
            </a:r>
            <a:endParaRPr lang="en-US" sz="1400" b="1" dirty="0"/>
          </a:p>
        </p:txBody>
      </p:sp>
      <p:sp>
        <p:nvSpPr>
          <p:cNvPr id="76" name="Subtitle 2">
            <a:extLst>
              <a:ext uri="{FF2B5EF4-FFF2-40B4-BE49-F238E27FC236}">
                <a16:creationId xmlns:a16="http://schemas.microsoft.com/office/drawing/2014/main" id="{82BB974C-A4AF-CD4B-92D2-750FF63D6AA8}"/>
              </a:ext>
            </a:extLst>
          </p:cNvPr>
          <p:cNvSpPr txBox="1">
            <a:spLocks/>
          </p:cNvSpPr>
          <p:nvPr/>
        </p:nvSpPr>
        <p:spPr>
          <a:xfrm>
            <a:off x="2491798" y="1338109"/>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 Adult</a:t>
            </a:r>
          </a:p>
        </p:txBody>
      </p:sp>
      <p:sp>
        <p:nvSpPr>
          <p:cNvPr id="78"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4" name="Table 3"/>
          <p:cNvGraphicFramePr>
            <a:graphicFrameLocks noGrp="1"/>
          </p:cNvGraphicFramePr>
          <p:nvPr/>
        </p:nvGraphicFramePr>
        <p:xfrm>
          <a:off x="2453268" y="2775023"/>
          <a:ext cx="1306523" cy="2011680"/>
        </p:xfrm>
        <a:graphic>
          <a:graphicData uri="http://schemas.openxmlformats.org/drawingml/2006/table">
            <a:tbl>
              <a:tblPr firstRow="1">
                <a:tableStyleId>{5C22544A-7EE6-4342-B048-85BDC9FD1C3A}</a:tableStyleId>
              </a:tblPr>
              <a:tblGrid>
                <a:gridCol w="938316">
                  <a:extLst>
                    <a:ext uri="{9D8B030D-6E8A-4147-A177-3AD203B41FA5}">
                      <a16:colId xmlns:a16="http://schemas.microsoft.com/office/drawing/2014/main" val="1192372352"/>
                    </a:ext>
                  </a:extLst>
                </a:gridCol>
                <a:gridCol w="368207">
                  <a:extLst>
                    <a:ext uri="{9D8B030D-6E8A-4147-A177-3AD203B41FA5}">
                      <a16:colId xmlns:a16="http://schemas.microsoft.com/office/drawing/2014/main" val="4231487371"/>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07250091"/>
                  </a:ext>
                </a:extLst>
              </a:tr>
              <a:tr h="182880">
                <a:tc>
                  <a:txBody>
                    <a:bodyPr/>
                    <a:lstStyle/>
                    <a:p>
                      <a:pPr algn="l" fontAlgn="b"/>
                      <a:r>
                        <a:rPr lang="en-US" sz="1100" u="none" strike="noStrike" dirty="0">
                          <a:effectLst/>
                        </a:rPr>
                        <a:t>Vermont</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70.6%</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73085007"/>
                  </a:ext>
                </a:extLst>
              </a:tr>
              <a:tr h="182880">
                <a:tc>
                  <a:txBody>
                    <a:bodyPr/>
                    <a:lstStyle/>
                    <a:p>
                      <a:pPr algn="l" fontAlgn="b"/>
                      <a:r>
                        <a:rPr lang="en-US" sz="1100" u="none" strike="noStrike" dirty="0">
                          <a:effectLst/>
                        </a:rPr>
                        <a:t>Montana</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68.2%</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46925897"/>
                  </a:ext>
                </a:extLst>
              </a:tr>
              <a:tr h="182880">
                <a:tc>
                  <a:txBody>
                    <a:bodyPr/>
                    <a:lstStyle/>
                    <a:p>
                      <a:pPr algn="l" fontAlgn="b"/>
                      <a:r>
                        <a:rPr lang="en-US" sz="1100" u="none" strike="noStrike" dirty="0">
                          <a:effectLst/>
                        </a:rPr>
                        <a:t>Illinois</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68.2%</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57718641"/>
                  </a:ext>
                </a:extLst>
              </a:tr>
              <a:tr h="182880">
                <a:tc>
                  <a:txBody>
                    <a:bodyPr/>
                    <a:lstStyle/>
                    <a:p>
                      <a:pPr algn="l" fontAlgn="b"/>
                      <a:r>
                        <a:rPr lang="en-US" sz="1100" u="none" strike="noStrike" dirty="0">
                          <a:effectLst/>
                        </a:rPr>
                        <a:t>Delaware</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60.0%</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84146560"/>
                  </a:ext>
                </a:extLst>
              </a:tr>
              <a:tr h="182880">
                <a:tc>
                  <a:txBody>
                    <a:bodyPr/>
                    <a:lstStyle/>
                    <a:p>
                      <a:pPr algn="l" fontAlgn="b"/>
                      <a:r>
                        <a:rPr lang="en-US" sz="1100" u="none" strike="noStrike" dirty="0">
                          <a:effectLst/>
                        </a:rPr>
                        <a:t>Maine</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60.0%</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23730230"/>
                  </a:ext>
                </a:extLst>
              </a:tr>
              <a:tr h="182880">
                <a:tc>
                  <a:txBody>
                    <a:bodyPr/>
                    <a:lstStyle/>
                    <a:p>
                      <a:pPr algn="l" fontAlgn="b"/>
                      <a:r>
                        <a:rPr lang="en-US" sz="1100" u="none" strike="noStrike" dirty="0">
                          <a:effectLst/>
                        </a:rPr>
                        <a:t>Massachusetts</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58.6%</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42580029"/>
                  </a:ext>
                </a:extLst>
              </a:tr>
              <a:tr h="182880">
                <a:tc>
                  <a:txBody>
                    <a:bodyPr/>
                    <a:lstStyle/>
                    <a:p>
                      <a:pPr algn="l" fontAlgn="b"/>
                      <a:r>
                        <a:rPr lang="en-US" sz="1100" u="none" strike="noStrike" dirty="0">
                          <a:effectLst/>
                        </a:rPr>
                        <a:t>Hawaii</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57.1%</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18518931"/>
                  </a:ext>
                </a:extLst>
              </a:tr>
              <a:tr h="182880">
                <a:tc>
                  <a:txBody>
                    <a:bodyPr/>
                    <a:lstStyle/>
                    <a:p>
                      <a:pPr algn="l" fontAlgn="b"/>
                      <a:r>
                        <a:rPr lang="en-US" sz="1100" u="none" strike="noStrike" dirty="0">
                          <a:effectLst/>
                        </a:rPr>
                        <a:t>Idaho</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56.4%</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01241696"/>
                  </a:ext>
                </a:extLst>
              </a:tr>
              <a:tr h="182880">
                <a:tc>
                  <a:txBody>
                    <a:bodyPr/>
                    <a:lstStyle/>
                    <a:p>
                      <a:pPr algn="l" fontAlgn="b"/>
                      <a:r>
                        <a:rPr lang="en-US" sz="1100" u="none" strike="noStrike" dirty="0">
                          <a:effectLst/>
                        </a:rPr>
                        <a:t>Florida</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52.7%</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18711070"/>
                  </a:ext>
                </a:extLst>
              </a:tr>
              <a:tr h="182880">
                <a:tc>
                  <a:txBody>
                    <a:bodyPr/>
                    <a:lstStyle/>
                    <a:p>
                      <a:pPr algn="l" fontAlgn="b"/>
                      <a:r>
                        <a:rPr lang="en-US" sz="1100" u="none" strike="noStrike" dirty="0">
                          <a:effectLst/>
                        </a:rPr>
                        <a:t>Virginia</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52.1%</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50273204"/>
                  </a:ext>
                </a:extLst>
              </a:tr>
            </a:tbl>
          </a:graphicData>
        </a:graphic>
      </p:graphicFrame>
      <p:sp>
        <p:nvSpPr>
          <p:cNvPr id="79" name="Subtitle 2">
            <a:extLst>
              <a:ext uri="{FF2B5EF4-FFF2-40B4-BE49-F238E27FC236}">
                <a16:creationId xmlns:a16="http://schemas.microsoft.com/office/drawing/2014/main" id="{82BB974C-A4AF-CD4B-92D2-750FF63D6AA8}"/>
              </a:ext>
            </a:extLst>
          </p:cNvPr>
          <p:cNvSpPr txBox="1">
            <a:spLocks/>
          </p:cNvSpPr>
          <p:nvPr/>
        </p:nvSpPr>
        <p:spPr>
          <a:xfrm>
            <a:off x="4306609" y="2200225"/>
            <a:ext cx="1083050" cy="572533"/>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81" name="Table 80"/>
          <p:cNvGraphicFramePr>
            <a:graphicFrameLocks noGrp="1"/>
          </p:cNvGraphicFramePr>
          <p:nvPr/>
        </p:nvGraphicFramePr>
        <p:xfrm>
          <a:off x="4296792" y="2775023"/>
          <a:ext cx="1083050" cy="2011680"/>
        </p:xfrm>
        <a:graphic>
          <a:graphicData uri="http://schemas.openxmlformats.org/drawingml/2006/table">
            <a:tbl>
              <a:tblPr firstRow="1">
                <a:tableStyleId>{5C22544A-7EE6-4342-B048-85BDC9FD1C3A}</a:tableStyleId>
              </a:tblPr>
              <a:tblGrid>
                <a:gridCol w="754151">
                  <a:extLst>
                    <a:ext uri="{9D8B030D-6E8A-4147-A177-3AD203B41FA5}">
                      <a16:colId xmlns:a16="http://schemas.microsoft.com/office/drawing/2014/main" val="3853838153"/>
                    </a:ext>
                  </a:extLst>
                </a:gridCol>
                <a:gridCol w="328899">
                  <a:extLst>
                    <a:ext uri="{9D8B030D-6E8A-4147-A177-3AD203B41FA5}">
                      <a16:colId xmlns:a16="http://schemas.microsoft.com/office/drawing/2014/main" val="813608398"/>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62222370"/>
                  </a:ext>
                </a:extLst>
              </a:tr>
              <a:tr h="182880">
                <a:tc>
                  <a:txBody>
                    <a:bodyPr/>
                    <a:lstStyle/>
                    <a:p>
                      <a:pPr algn="l" fontAlgn="b"/>
                      <a:r>
                        <a:rPr lang="en-US" sz="1100" u="none" strike="noStrike" dirty="0">
                          <a:effectLst/>
                        </a:rPr>
                        <a:t>Wyoming</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9.0%</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23086800"/>
                  </a:ext>
                </a:extLst>
              </a:tr>
              <a:tr h="182880">
                <a:tc>
                  <a:txBody>
                    <a:bodyPr/>
                    <a:lstStyle/>
                    <a:p>
                      <a:pPr algn="l" fontAlgn="b"/>
                      <a:r>
                        <a:rPr lang="en-US" sz="1100" u="none" strike="noStrike" dirty="0">
                          <a:effectLst/>
                        </a:rPr>
                        <a:t>New Jersey</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7.5%</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68237372"/>
                  </a:ext>
                </a:extLst>
              </a:tr>
              <a:tr h="182880">
                <a:tc>
                  <a:txBody>
                    <a:bodyPr/>
                    <a:lstStyle/>
                    <a:p>
                      <a:pPr algn="l" fontAlgn="b"/>
                      <a:r>
                        <a:rPr lang="en-US" sz="1100" u="none" strike="noStrike" dirty="0">
                          <a:effectLst/>
                        </a:rPr>
                        <a:t>Alaska</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3.3%</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88898053"/>
                  </a:ext>
                </a:extLst>
              </a:tr>
              <a:tr h="182880">
                <a:tc>
                  <a:txBody>
                    <a:bodyPr/>
                    <a:lstStyle/>
                    <a:p>
                      <a:pPr algn="l" fontAlgn="b"/>
                      <a:r>
                        <a:rPr lang="en-US" sz="1100" u="none" strike="noStrike" dirty="0">
                          <a:effectLst/>
                        </a:rPr>
                        <a:t>Kentucky</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3.2%</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32004747"/>
                  </a:ext>
                </a:extLst>
              </a:tr>
              <a:tr h="182880">
                <a:tc>
                  <a:txBody>
                    <a:bodyPr/>
                    <a:lstStyle/>
                    <a:p>
                      <a:pPr algn="l" fontAlgn="b"/>
                      <a:r>
                        <a:rPr lang="en-US" sz="1100" u="none" strike="noStrike" dirty="0">
                          <a:effectLst/>
                        </a:rPr>
                        <a:t>Ohio</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0.3%</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4734706"/>
                  </a:ext>
                </a:extLst>
              </a:tr>
              <a:tr h="182880">
                <a:tc>
                  <a:txBody>
                    <a:bodyPr/>
                    <a:lstStyle/>
                    <a:p>
                      <a:pPr algn="l" fontAlgn="b"/>
                      <a:r>
                        <a:rPr lang="en-US" sz="1100" u="none" strike="noStrike" dirty="0">
                          <a:effectLst/>
                        </a:rPr>
                        <a:t>Colorado</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0.0%</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57309043"/>
                  </a:ext>
                </a:extLst>
              </a:tr>
              <a:tr h="182880">
                <a:tc>
                  <a:txBody>
                    <a:bodyPr/>
                    <a:lstStyle/>
                    <a:p>
                      <a:pPr algn="l" fontAlgn="b"/>
                      <a:r>
                        <a:rPr lang="en-US" sz="1100" u="none" strike="noStrike" dirty="0">
                          <a:effectLst/>
                        </a:rPr>
                        <a:t>Iowa</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0.0%</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61785915"/>
                  </a:ext>
                </a:extLst>
              </a:tr>
              <a:tr h="182880">
                <a:tc>
                  <a:txBody>
                    <a:bodyPr/>
                    <a:lstStyle/>
                    <a:p>
                      <a:pPr algn="l" fontAlgn="b"/>
                      <a:r>
                        <a:rPr lang="en-US" sz="1100" u="none" strike="noStrike" dirty="0">
                          <a:effectLst/>
                        </a:rPr>
                        <a:t>Michigan</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0.0%</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906242"/>
                  </a:ext>
                </a:extLst>
              </a:tr>
              <a:tr h="182880">
                <a:tc>
                  <a:txBody>
                    <a:bodyPr/>
                    <a:lstStyle/>
                    <a:p>
                      <a:pPr algn="l" fontAlgn="b"/>
                      <a:r>
                        <a:rPr lang="en-US" sz="1100" u="none" strike="noStrike" dirty="0">
                          <a:effectLst/>
                        </a:rPr>
                        <a:t>Utah</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0.0%</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62782147"/>
                  </a:ext>
                </a:extLst>
              </a:tr>
              <a:tr h="182880">
                <a:tc>
                  <a:txBody>
                    <a:bodyPr/>
                    <a:lstStyle/>
                    <a:p>
                      <a:pPr algn="l" fontAlgn="b"/>
                      <a:r>
                        <a:rPr lang="en-US" sz="1100" u="none" strike="noStrike" dirty="0">
                          <a:effectLst/>
                        </a:rPr>
                        <a:t>Washington</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u="none" strike="noStrike" dirty="0">
                          <a:effectLst/>
                        </a:rPr>
                        <a:t>0.0%</a:t>
                      </a:r>
                      <a:endParaRPr lang="en-US" sz="11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16607744"/>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84480" y="1659115"/>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17.9%</a:t>
            </a:r>
          </a:p>
        </p:txBody>
      </p:sp>
      <p:grpSp>
        <p:nvGrpSpPr>
          <p:cNvPr id="6" name="Group 5" descr="map of United States with top and bottom 10 states for WIOA Adults marked">
            <a:extLst>
              <a:ext uri="{FF2B5EF4-FFF2-40B4-BE49-F238E27FC236}">
                <a16:creationId xmlns:a16="http://schemas.microsoft.com/office/drawing/2014/main" id="{225CEC72-03E8-F343-9F59-60C2A46CD014}"/>
              </a:ext>
            </a:extLst>
          </p:cNvPr>
          <p:cNvGrpSpPr/>
          <p:nvPr/>
        </p:nvGrpSpPr>
        <p:grpSpPr>
          <a:xfrm>
            <a:off x="7122068" y="2584181"/>
            <a:ext cx="3999509" cy="2614704"/>
            <a:chOff x="5157992" y="1665629"/>
            <a:chExt cx="2936367" cy="1919171"/>
          </a:xfrm>
          <a:solidFill>
            <a:srgbClr val="CFCFCF"/>
          </a:solidFill>
        </p:grpSpPr>
        <p:sp>
          <p:nvSpPr>
            <p:cNvPr id="7" name="Freeform 5">
              <a:extLst>
                <a:ext uri="{FF2B5EF4-FFF2-40B4-BE49-F238E27FC236}">
                  <a16:creationId xmlns:a16="http://schemas.microsoft.com/office/drawing/2014/main" id="{6DECA192-9C70-9248-8F54-F06332684EC2}"/>
                </a:ext>
              </a:extLst>
            </p:cNvPr>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8" name="Freeform 6">
              <a:extLst>
                <a:ext uri="{FF2B5EF4-FFF2-40B4-BE49-F238E27FC236}">
                  <a16:creationId xmlns:a16="http://schemas.microsoft.com/office/drawing/2014/main" id="{621E9A74-06E7-394F-8551-6CD9CA624DE2}"/>
                </a:ext>
              </a:extLst>
            </p:cNvPr>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9" name="Freeform 7">
              <a:extLst>
                <a:ext uri="{FF2B5EF4-FFF2-40B4-BE49-F238E27FC236}">
                  <a16:creationId xmlns:a16="http://schemas.microsoft.com/office/drawing/2014/main" id="{FBD634E3-1F37-0B46-A99F-37F4D4A3EE85}"/>
                </a:ext>
              </a:extLst>
            </p:cNvPr>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8">
              <a:extLst>
                <a:ext uri="{FF2B5EF4-FFF2-40B4-BE49-F238E27FC236}">
                  <a16:creationId xmlns:a16="http://schemas.microsoft.com/office/drawing/2014/main" id="{6CB66392-B4B8-1344-9E67-3EE54015AEF7}"/>
                </a:ext>
              </a:extLst>
            </p:cNvPr>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9">
              <a:extLst>
                <a:ext uri="{FF2B5EF4-FFF2-40B4-BE49-F238E27FC236}">
                  <a16:creationId xmlns:a16="http://schemas.microsoft.com/office/drawing/2014/main" id="{58A05C52-B438-5446-BD7C-3D3F4357E7F4}"/>
                </a:ext>
              </a:extLst>
            </p:cNvPr>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10">
              <a:extLst>
                <a:ext uri="{FF2B5EF4-FFF2-40B4-BE49-F238E27FC236}">
                  <a16:creationId xmlns:a16="http://schemas.microsoft.com/office/drawing/2014/main" id="{5259093A-CAA1-0542-B330-F25CF925F70C}"/>
                </a:ext>
              </a:extLst>
            </p:cNvPr>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1">
              <a:extLst>
                <a:ext uri="{FF2B5EF4-FFF2-40B4-BE49-F238E27FC236}">
                  <a16:creationId xmlns:a16="http://schemas.microsoft.com/office/drawing/2014/main" id="{37243C58-291B-DD4A-9D04-8CD73085B676}"/>
                </a:ext>
              </a:extLst>
            </p:cNvPr>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2">
              <a:extLst>
                <a:ext uri="{FF2B5EF4-FFF2-40B4-BE49-F238E27FC236}">
                  <a16:creationId xmlns:a16="http://schemas.microsoft.com/office/drawing/2014/main" id="{38B2AD35-DA5B-F547-BCCB-9554E3EA5AD4}"/>
                </a:ext>
              </a:extLst>
            </p:cNvPr>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3">
              <a:extLst>
                <a:ext uri="{FF2B5EF4-FFF2-40B4-BE49-F238E27FC236}">
                  <a16:creationId xmlns:a16="http://schemas.microsoft.com/office/drawing/2014/main" id="{E53FA402-C91C-B940-A4D4-2DC9149139C9}"/>
                </a:ext>
              </a:extLst>
            </p:cNvPr>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4">
              <a:extLst>
                <a:ext uri="{FF2B5EF4-FFF2-40B4-BE49-F238E27FC236}">
                  <a16:creationId xmlns:a16="http://schemas.microsoft.com/office/drawing/2014/main" id="{4DE71A50-383C-1B4A-9339-20023CBE3FEA}"/>
                </a:ext>
              </a:extLst>
            </p:cNvPr>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5">
              <a:extLst>
                <a:ext uri="{FF2B5EF4-FFF2-40B4-BE49-F238E27FC236}">
                  <a16:creationId xmlns:a16="http://schemas.microsoft.com/office/drawing/2014/main" id="{9DE6FD50-C7A9-A341-BA6A-3914EB917504}"/>
                </a:ext>
              </a:extLst>
            </p:cNvPr>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6">
              <a:extLst>
                <a:ext uri="{FF2B5EF4-FFF2-40B4-BE49-F238E27FC236}">
                  <a16:creationId xmlns:a16="http://schemas.microsoft.com/office/drawing/2014/main" id="{04F71932-E2B9-7C42-8485-D0271D9C26D4}"/>
                </a:ext>
              </a:extLst>
            </p:cNvPr>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7">
              <a:extLst>
                <a:ext uri="{FF2B5EF4-FFF2-40B4-BE49-F238E27FC236}">
                  <a16:creationId xmlns:a16="http://schemas.microsoft.com/office/drawing/2014/main" id="{F96DD5B5-51CC-7C4A-B0C6-AAA9C7B5CB10}"/>
                </a:ext>
              </a:extLst>
            </p:cNvPr>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8">
              <a:extLst>
                <a:ext uri="{FF2B5EF4-FFF2-40B4-BE49-F238E27FC236}">
                  <a16:creationId xmlns:a16="http://schemas.microsoft.com/office/drawing/2014/main" id="{78372B7B-2E23-524B-B10A-A1040B6E42C2}"/>
                </a:ext>
              </a:extLst>
            </p:cNvPr>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9">
              <a:extLst>
                <a:ext uri="{FF2B5EF4-FFF2-40B4-BE49-F238E27FC236}">
                  <a16:creationId xmlns:a16="http://schemas.microsoft.com/office/drawing/2014/main" id="{5657482B-EB2D-6C49-B884-2A7C6C3CB1E2}"/>
                </a:ext>
              </a:extLst>
            </p:cNvPr>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20">
              <a:extLst>
                <a:ext uri="{FF2B5EF4-FFF2-40B4-BE49-F238E27FC236}">
                  <a16:creationId xmlns:a16="http://schemas.microsoft.com/office/drawing/2014/main" id="{37DE1BB3-BCE3-464A-80A6-095145A807DB}"/>
                </a:ext>
              </a:extLst>
            </p:cNvPr>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1">
              <a:extLst>
                <a:ext uri="{FF2B5EF4-FFF2-40B4-BE49-F238E27FC236}">
                  <a16:creationId xmlns:a16="http://schemas.microsoft.com/office/drawing/2014/main" id="{6160661C-BD32-B743-B2F7-E916D0E2F185}"/>
                </a:ext>
              </a:extLst>
            </p:cNvPr>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2">
              <a:extLst>
                <a:ext uri="{FF2B5EF4-FFF2-40B4-BE49-F238E27FC236}">
                  <a16:creationId xmlns:a16="http://schemas.microsoft.com/office/drawing/2014/main" id="{E734B84E-5D85-D447-9C03-3584DFB7D03C}"/>
                </a:ext>
              </a:extLst>
            </p:cNvPr>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3">
              <a:extLst>
                <a:ext uri="{FF2B5EF4-FFF2-40B4-BE49-F238E27FC236}">
                  <a16:creationId xmlns:a16="http://schemas.microsoft.com/office/drawing/2014/main" id="{2D4F1A6A-1876-9F48-9AFA-E06073540940}"/>
                </a:ext>
              </a:extLst>
            </p:cNvPr>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4">
              <a:extLst>
                <a:ext uri="{FF2B5EF4-FFF2-40B4-BE49-F238E27FC236}">
                  <a16:creationId xmlns:a16="http://schemas.microsoft.com/office/drawing/2014/main" id="{843C4EC9-C51C-7141-966F-3B5E6EA9E1F5}"/>
                </a:ext>
              </a:extLst>
            </p:cNvPr>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5">
              <a:extLst>
                <a:ext uri="{FF2B5EF4-FFF2-40B4-BE49-F238E27FC236}">
                  <a16:creationId xmlns:a16="http://schemas.microsoft.com/office/drawing/2014/main" id="{7F1A6C08-3436-114C-99EA-5FACCE384604}"/>
                </a:ext>
              </a:extLst>
            </p:cNvPr>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6">
              <a:extLst>
                <a:ext uri="{FF2B5EF4-FFF2-40B4-BE49-F238E27FC236}">
                  <a16:creationId xmlns:a16="http://schemas.microsoft.com/office/drawing/2014/main" id="{95DB995E-89ED-4E4F-AC55-CA63ACE5FC21}"/>
                </a:ext>
              </a:extLst>
            </p:cNvPr>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7">
              <a:extLst>
                <a:ext uri="{FF2B5EF4-FFF2-40B4-BE49-F238E27FC236}">
                  <a16:creationId xmlns:a16="http://schemas.microsoft.com/office/drawing/2014/main" id="{726034D7-11F4-174D-B4A8-D1D070BE954B}"/>
                </a:ext>
              </a:extLst>
            </p:cNvPr>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bg1">
                <a:lumMod val="95000"/>
              </a:schemeClr>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8">
              <a:extLst>
                <a:ext uri="{FF2B5EF4-FFF2-40B4-BE49-F238E27FC236}">
                  <a16:creationId xmlns:a16="http://schemas.microsoft.com/office/drawing/2014/main" id="{CAFEFBA6-39E6-384F-AC85-7DB0C576818A}"/>
                </a:ext>
              </a:extLst>
            </p:cNvPr>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9">
              <a:extLst>
                <a:ext uri="{FF2B5EF4-FFF2-40B4-BE49-F238E27FC236}">
                  <a16:creationId xmlns:a16="http://schemas.microsoft.com/office/drawing/2014/main" id="{9A87604F-2DEF-BF4A-91EB-1EE66C076970}"/>
                </a:ext>
              </a:extLst>
            </p:cNvPr>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30">
              <a:extLst>
                <a:ext uri="{FF2B5EF4-FFF2-40B4-BE49-F238E27FC236}">
                  <a16:creationId xmlns:a16="http://schemas.microsoft.com/office/drawing/2014/main" id="{B393258A-5872-354E-A553-8AF6405A633F}"/>
                </a:ext>
              </a:extLst>
            </p:cNvPr>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1">
              <a:extLst>
                <a:ext uri="{FF2B5EF4-FFF2-40B4-BE49-F238E27FC236}">
                  <a16:creationId xmlns:a16="http://schemas.microsoft.com/office/drawing/2014/main" id="{38DAE163-4513-5E4E-A713-EC371A1DC221}"/>
                </a:ext>
              </a:extLst>
            </p:cNvPr>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2">
              <a:extLst>
                <a:ext uri="{FF2B5EF4-FFF2-40B4-BE49-F238E27FC236}">
                  <a16:creationId xmlns:a16="http://schemas.microsoft.com/office/drawing/2014/main" id="{9646F300-56CB-7442-859A-D437BDA3FD9C}"/>
                </a:ext>
              </a:extLst>
            </p:cNvPr>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3">
              <a:extLst>
                <a:ext uri="{FF2B5EF4-FFF2-40B4-BE49-F238E27FC236}">
                  <a16:creationId xmlns:a16="http://schemas.microsoft.com/office/drawing/2014/main" id="{00587507-81BF-4E49-9602-A0523799AC03}"/>
                </a:ext>
              </a:extLst>
            </p:cNvPr>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4">
              <a:extLst>
                <a:ext uri="{FF2B5EF4-FFF2-40B4-BE49-F238E27FC236}">
                  <a16:creationId xmlns:a16="http://schemas.microsoft.com/office/drawing/2014/main" id="{FCB7F8B9-249E-F949-9D09-4425ADCDA0E3}"/>
                </a:ext>
              </a:extLst>
            </p:cNvPr>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5">
              <a:extLst>
                <a:ext uri="{FF2B5EF4-FFF2-40B4-BE49-F238E27FC236}">
                  <a16:creationId xmlns:a16="http://schemas.microsoft.com/office/drawing/2014/main" id="{703F263E-65CC-3243-9098-64C023B612CC}"/>
                </a:ext>
              </a:extLst>
            </p:cNvPr>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6">
              <a:extLst>
                <a:ext uri="{FF2B5EF4-FFF2-40B4-BE49-F238E27FC236}">
                  <a16:creationId xmlns:a16="http://schemas.microsoft.com/office/drawing/2014/main" id="{69127B35-2399-2942-9C79-51CA4A786C57}"/>
                </a:ext>
              </a:extLst>
            </p:cNvPr>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7">
              <a:extLst>
                <a:ext uri="{FF2B5EF4-FFF2-40B4-BE49-F238E27FC236}">
                  <a16:creationId xmlns:a16="http://schemas.microsoft.com/office/drawing/2014/main" id="{E1D95775-8568-F94D-BA19-6A516C004DE5}"/>
                </a:ext>
              </a:extLst>
            </p:cNvPr>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8">
              <a:extLst>
                <a:ext uri="{FF2B5EF4-FFF2-40B4-BE49-F238E27FC236}">
                  <a16:creationId xmlns:a16="http://schemas.microsoft.com/office/drawing/2014/main" id="{02441A8B-ACF5-F642-9519-98C7B5F0B0C2}"/>
                </a:ext>
              </a:extLst>
            </p:cNvPr>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2" name="Freeform 39">
              <a:extLst>
                <a:ext uri="{FF2B5EF4-FFF2-40B4-BE49-F238E27FC236}">
                  <a16:creationId xmlns:a16="http://schemas.microsoft.com/office/drawing/2014/main" id="{57097AE6-BB4B-3F4C-82F1-35383A09FB81}"/>
                </a:ext>
              </a:extLst>
            </p:cNvPr>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3" name="Freeform 40">
              <a:extLst>
                <a:ext uri="{FF2B5EF4-FFF2-40B4-BE49-F238E27FC236}">
                  <a16:creationId xmlns:a16="http://schemas.microsoft.com/office/drawing/2014/main" id="{D22CCF84-52D7-0F43-B01D-9102D6EEE7F0}"/>
                </a:ext>
              </a:extLst>
            </p:cNvPr>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1">
              <a:extLst>
                <a:ext uri="{FF2B5EF4-FFF2-40B4-BE49-F238E27FC236}">
                  <a16:creationId xmlns:a16="http://schemas.microsoft.com/office/drawing/2014/main" id="{6ADDAE0E-616D-BF45-B022-C445611CDCBF}"/>
                </a:ext>
              </a:extLst>
            </p:cNvPr>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2">
              <a:extLst>
                <a:ext uri="{FF2B5EF4-FFF2-40B4-BE49-F238E27FC236}">
                  <a16:creationId xmlns:a16="http://schemas.microsoft.com/office/drawing/2014/main" id="{85E463EC-883B-3445-B6B5-5CBEFB96D21B}"/>
                </a:ext>
              </a:extLst>
            </p:cNvPr>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3">
              <a:extLst>
                <a:ext uri="{FF2B5EF4-FFF2-40B4-BE49-F238E27FC236}">
                  <a16:creationId xmlns:a16="http://schemas.microsoft.com/office/drawing/2014/main" id="{A911BD61-929D-EE48-BB2F-EA9E46977FCA}"/>
                </a:ext>
              </a:extLst>
            </p:cNvPr>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4">
              <a:extLst>
                <a:ext uri="{FF2B5EF4-FFF2-40B4-BE49-F238E27FC236}">
                  <a16:creationId xmlns:a16="http://schemas.microsoft.com/office/drawing/2014/main" id="{1778ABDE-352E-2546-8F82-F97147EE0529}"/>
                </a:ext>
              </a:extLst>
            </p:cNvPr>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5">
              <a:extLst>
                <a:ext uri="{FF2B5EF4-FFF2-40B4-BE49-F238E27FC236}">
                  <a16:creationId xmlns:a16="http://schemas.microsoft.com/office/drawing/2014/main" id="{C3B81BAE-42DE-5840-8138-A26993A5619C}"/>
                </a:ext>
              </a:extLst>
            </p:cNvPr>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6">
              <a:extLst>
                <a:ext uri="{FF2B5EF4-FFF2-40B4-BE49-F238E27FC236}">
                  <a16:creationId xmlns:a16="http://schemas.microsoft.com/office/drawing/2014/main" id="{7910AB70-2FDD-514E-88C7-06762E971272}"/>
                </a:ext>
              </a:extLst>
            </p:cNvPr>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7">
              <a:extLst>
                <a:ext uri="{FF2B5EF4-FFF2-40B4-BE49-F238E27FC236}">
                  <a16:creationId xmlns:a16="http://schemas.microsoft.com/office/drawing/2014/main" id="{F9596A32-0946-704F-8A1A-39E29A395D4F}"/>
                </a:ext>
              </a:extLst>
            </p:cNvPr>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Line 48">
              <a:extLst>
                <a:ext uri="{FF2B5EF4-FFF2-40B4-BE49-F238E27FC236}">
                  <a16:creationId xmlns:a16="http://schemas.microsoft.com/office/drawing/2014/main" id="{76DA2856-C673-C646-8144-538FAFF39A13}"/>
                </a:ext>
              </a:extLst>
            </p:cNvPr>
            <p:cNvSpPr>
              <a:spLocks noChangeShapeType="1"/>
            </p:cNvSpPr>
            <p:nvPr/>
          </p:nvSpPr>
          <p:spPr bwMode="auto">
            <a:xfrm>
              <a:off x="6881808" y="2014722"/>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9">
              <a:extLst>
                <a:ext uri="{FF2B5EF4-FFF2-40B4-BE49-F238E27FC236}">
                  <a16:creationId xmlns:a16="http://schemas.microsoft.com/office/drawing/2014/main" id="{6EB5C3F9-2D1A-6348-A6ED-73C33B17A62C}"/>
                </a:ext>
              </a:extLst>
            </p:cNvPr>
            <p:cNvSpPr>
              <a:spLocks noChangeShapeType="1"/>
            </p:cNvSpPr>
            <p:nvPr/>
          </p:nvSpPr>
          <p:spPr bwMode="auto">
            <a:xfrm>
              <a:off x="6881808" y="2014722"/>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Freeform 50">
              <a:extLst>
                <a:ext uri="{FF2B5EF4-FFF2-40B4-BE49-F238E27FC236}">
                  <a16:creationId xmlns:a16="http://schemas.microsoft.com/office/drawing/2014/main" id="{D5CC20A6-8FB7-6B45-8B6C-D72776684744}"/>
                </a:ext>
              </a:extLst>
            </p:cNvPr>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1">
              <a:extLst>
                <a:ext uri="{FF2B5EF4-FFF2-40B4-BE49-F238E27FC236}">
                  <a16:creationId xmlns:a16="http://schemas.microsoft.com/office/drawing/2014/main" id="{C93B18CD-1447-C341-B8D8-51CD58E127A7}"/>
                </a:ext>
              </a:extLst>
            </p:cNvPr>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2">
              <a:extLst>
                <a:ext uri="{FF2B5EF4-FFF2-40B4-BE49-F238E27FC236}">
                  <a16:creationId xmlns:a16="http://schemas.microsoft.com/office/drawing/2014/main" id="{C3759663-83FE-2346-99E5-65613238DF68}"/>
                </a:ext>
              </a:extLst>
            </p:cNvPr>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3">
              <a:extLst>
                <a:ext uri="{FF2B5EF4-FFF2-40B4-BE49-F238E27FC236}">
                  <a16:creationId xmlns:a16="http://schemas.microsoft.com/office/drawing/2014/main" id="{32B2DBEB-D0D0-C94D-BD6E-DB4BB6F0373E}"/>
                </a:ext>
              </a:extLst>
            </p:cNvPr>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4">
              <a:extLst>
                <a:ext uri="{FF2B5EF4-FFF2-40B4-BE49-F238E27FC236}">
                  <a16:creationId xmlns:a16="http://schemas.microsoft.com/office/drawing/2014/main" id="{C6C372BC-8409-F34A-B0AB-CEF704479FB5}"/>
                </a:ext>
              </a:extLst>
            </p:cNvPr>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5">
              <a:extLst>
                <a:ext uri="{FF2B5EF4-FFF2-40B4-BE49-F238E27FC236}">
                  <a16:creationId xmlns:a16="http://schemas.microsoft.com/office/drawing/2014/main" id="{B33081E9-347B-7449-89E0-64F6D4FAE614}"/>
                </a:ext>
              </a:extLst>
            </p:cNvPr>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8">
              <a:extLst>
                <a:ext uri="{FF2B5EF4-FFF2-40B4-BE49-F238E27FC236}">
                  <a16:creationId xmlns:a16="http://schemas.microsoft.com/office/drawing/2014/main" id="{7D6EAEAC-EBB1-704A-97F6-13E1197604A2}"/>
                </a:ext>
              </a:extLst>
            </p:cNvPr>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5" name="Rectangle 4"/>
          <p:cNvSpPr/>
          <p:nvPr/>
        </p:nvSpPr>
        <p:spPr>
          <a:xfrm>
            <a:off x="749299" y="5542882"/>
            <a:ext cx="6289453"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99591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8E3866E-B7F4-47D0-8E5D-7A0DA5BF8D00}"/>
              </a:ext>
            </a:extLst>
          </p:cNvPr>
          <p:cNvSpPr>
            <a:spLocks noGrp="1"/>
          </p:cNvSpPr>
          <p:nvPr>
            <p:ph type="title"/>
          </p:nvPr>
        </p:nvSpPr>
        <p:spPr>
          <a:xfrm>
            <a:off x="749430" y="86552"/>
            <a:ext cx="7663703" cy="1108078"/>
          </a:xfrm>
        </p:spPr>
        <p:txBody>
          <a:bodyPr>
            <a:normAutofit/>
          </a:bodyPr>
          <a:lstStyle/>
          <a:p>
            <a:r>
              <a:rPr lang="en-US" dirty="0"/>
              <a:t>Co-enrollment Data PY17</a:t>
            </a:r>
            <a:br>
              <a:rPr lang="en-US" dirty="0"/>
            </a:br>
            <a:r>
              <a:rPr lang="en-US" sz="2000" b="1" dirty="0"/>
              <a:t>SNAP &amp; Dislocated Worker</a:t>
            </a:r>
            <a:endParaRPr lang="en-US" sz="1400" b="1" dirty="0"/>
          </a:p>
        </p:txBody>
      </p:sp>
      <p:sp>
        <p:nvSpPr>
          <p:cNvPr id="8" name="Subtitle 2">
            <a:extLst>
              <a:ext uri="{FF2B5EF4-FFF2-40B4-BE49-F238E27FC236}">
                <a16:creationId xmlns:a16="http://schemas.microsoft.com/office/drawing/2014/main" id="{82BB974C-A4AF-CD4B-92D2-750FF63D6AA8}"/>
              </a:ext>
            </a:extLst>
          </p:cNvPr>
          <p:cNvSpPr txBox="1">
            <a:spLocks/>
          </p:cNvSpPr>
          <p:nvPr/>
        </p:nvSpPr>
        <p:spPr>
          <a:xfrm>
            <a:off x="2491798" y="1338109"/>
            <a:ext cx="1948122"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a:t>
            </a:r>
            <a:b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b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Dislocated Worker</a:t>
            </a:r>
          </a:p>
        </p:txBody>
      </p:sp>
      <p:sp>
        <p:nvSpPr>
          <p:cNvPr id="68"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2460735" y="2755799"/>
          <a:ext cx="1458867" cy="2011680"/>
        </p:xfrm>
        <a:graphic>
          <a:graphicData uri="http://schemas.openxmlformats.org/drawingml/2006/table">
            <a:tbl>
              <a:tblPr firstRow="1">
                <a:tableStyleId>{5C22544A-7EE6-4342-B048-85BDC9FD1C3A}</a:tableStyleId>
              </a:tblPr>
              <a:tblGrid>
                <a:gridCol w="1047959">
                  <a:extLst>
                    <a:ext uri="{9D8B030D-6E8A-4147-A177-3AD203B41FA5}">
                      <a16:colId xmlns:a16="http://schemas.microsoft.com/office/drawing/2014/main" val="1192372352"/>
                    </a:ext>
                  </a:extLst>
                </a:gridCol>
                <a:gridCol w="410908">
                  <a:extLst>
                    <a:ext uri="{9D8B030D-6E8A-4147-A177-3AD203B41FA5}">
                      <a16:colId xmlns:a16="http://schemas.microsoft.com/office/drawing/2014/main" val="4231487371"/>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35038122"/>
                  </a:ext>
                </a:extLst>
              </a:tr>
              <a:tr h="182880">
                <a:tc>
                  <a:txBody>
                    <a:bodyPr/>
                    <a:lstStyle/>
                    <a:p>
                      <a:pPr algn="l" fontAlgn="b"/>
                      <a:r>
                        <a:rPr lang="en-US" sz="1100" b="0" i="0" u="none" strike="noStrike" dirty="0">
                          <a:solidFill>
                            <a:srgbClr val="000000"/>
                          </a:solidFill>
                          <a:effectLst/>
                          <a:latin typeface="Calibri" panose="020F0502020204030204" pitchFamily="34" charset="0"/>
                        </a:rPr>
                        <a:t>Idaho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28.7%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08774496"/>
                  </a:ext>
                </a:extLst>
              </a:tr>
              <a:tr h="182880">
                <a:tc>
                  <a:txBody>
                    <a:bodyPr/>
                    <a:lstStyle/>
                    <a:p>
                      <a:pPr algn="l" fontAlgn="b"/>
                      <a:r>
                        <a:rPr lang="en-US" sz="1100" b="0" i="0" u="none" strike="noStrike" dirty="0">
                          <a:solidFill>
                            <a:srgbClr val="000000"/>
                          </a:solidFill>
                          <a:effectLst/>
                          <a:latin typeface="Calibri" panose="020F0502020204030204" pitchFamily="34" charset="0"/>
                        </a:rPr>
                        <a:t>Montana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28.1%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32270675"/>
                  </a:ext>
                </a:extLst>
              </a:tr>
              <a:tr h="182880">
                <a:tc>
                  <a:txBody>
                    <a:bodyPr/>
                    <a:lstStyle/>
                    <a:p>
                      <a:pPr algn="l" fontAlgn="b"/>
                      <a:r>
                        <a:rPr lang="en-US" sz="1100" b="0" i="0" u="none" strike="noStrike" dirty="0">
                          <a:solidFill>
                            <a:srgbClr val="000000"/>
                          </a:solidFill>
                          <a:effectLst/>
                          <a:latin typeface="Calibri" panose="020F0502020204030204" pitchFamily="34" charset="0"/>
                        </a:rPr>
                        <a:t>Florida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27.4%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85498917"/>
                  </a:ext>
                </a:extLst>
              </a:tr>
              <a:tr h="182880">
                <a:tc>
                  <a:txBody>
                    <a:bodyPr/>
                    <a:lstStyle/>
                    <a:p>
                      <a:pPr algn="l" fontAlgn="b"/>
                      <a:r>
                        <a:rPr lang="en-US" sz="1100" b="0" i="0" u="none" strike="noStrike" dirty="0">
                          <a:solidFill>
                            <a:srgbClr val="000000"/>
                          </a:solidFill>
                          <a:effectLst/>
                          <a:latin typeface="Calibri" panose="020F0502020204030204" pitchFamily="34" charset="0"/>
                        </a:rPr>
                        <a:t>Arizona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26.4%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46406692"/>
                  </a:ext>
                </a:extLst>
              </a:tr>
              <a:tr h="182880">
                <a:tc>
                  <a:txBody>
                    <a:bodyPr/>
                    <a:lstStyle/>
                    <a:p>
                      <a:pPr algn="l" fontAlgn="b"/>
                      <a:r>
                        <a:rPr lang="en-US" sz="1100" b="0" i="0" u="none" strike="noStrike" dirty="0">
                          <a:solidFill>
                            <a:srgbClr val="000000"/>
                          </a:solidFill>
                          <a:effectLst/>
                          <a:latin typeface="Calibri" panose="020F0502020204030204" pitchFamily="34" charset="0"/>
                        </a:rPr>
                        <a:t>Delaware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25.9%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57598399"/>
                  </a:ext>
                </a:extLst>
              </a:tr>
              <a:tr h="182880">
                <a:tc>
                  <a:txBody>
                    <a:bodyPr/>
                    <a:lstStyle/>
                    <a:p>
                      <a:pPr algn="l" fontAlgn="b"/>
                      <a:r>
                        <a:rPr lang="en-US" sz="1100" b="0" i="0" u="none" strike="noStrike" dirty="0">
                          <a:solidFill>
                            <a:srgbClr val="000000"/>
                          </a:solidFill>
                          <a:effectLst/>
                          <a:latin typeface="Calibri" panose="020F0502020204030204" pitchFamily="34" charset="0"/>
                        </a:rPr>
                        <a:t>US Virgin Islands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22.5%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84303168"/>
                  </a:ext>
                </a:extLst>
              </a:tr>
              <a:tr h="182880">
                <a:tc>
                  <a:txBody>
                    <a:bodyPr/>
                    <a:lstStyle/>
                    <a:p>
                      <a:pPr algn="l" fontAlgn="b"/>
                      <a:r>
                        <a:rPr lang="en-US" sz="1100" b="0" i="0" u="none" strike="noStrike" dirty="0">
                          <a:solidFill>
                            <a:srgbClr val="000000"/>
                          </a:solidFill>
                          <a:effectLst/>
                          <a:latin typeface="Calibri" panose="020F0502020204030204" pitchFamily="34" charset="0"/>
                        </a:rPr>
                        <a:t>Wisconsin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21.3%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49719011"/>
                  </a:ext>
                </a:extLst>
              </a:tr>
              <a:tr h="182880">
                <a:tc>
                  <a:txBody>
                    <a:bodyPr/>
                    <a:lstStyle/>
                    <a:p>
                      <a:pPr algn="l" fontAlgn="b"/>
                      <a:r>
                        <a:rPr lang="en-US" sz="1100" b="0" i="0" u="none" strike="noStrike" dirty="0">
                          <a:solidFill>
                            <a:srgbClr val="000000"/>
                          </a:solidFill>
                          <a:effectLst/>
                          <a:latin typeface="Calibri" panose="020F0502020204030204" pitchFamily="34" charset="0"/>
                        </a:rPr>
                        <a:t>Nevada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9934083"/>
                  </a:ext>
                </a:extLst>
              </a:tr>
              <a:tr h="182880">
                <a:tc>
                  <a:txBody>
                    <a:bodyPr/>
                    <a:lstStyle/>
                    <a:p>
                      <a:pPr algn="l" fontAlgn="b"/>
                      <a:r>
                        <a:rPr lang="en-US" sz="1100" b="0" i="0" u="none" strike="noStrike" dirty="0">
                          <a:solidFill>
                            <a:srgbClr val="000000"/>
                          </a:solidFill>
                          <a:effectLst/>
                          <a:latin typeface="Calibri" panose="020F0502020204030204" pitchFamily="34" charset="0"/>
                        </a:rPr>
                        <a:t>Hawaii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19.6%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78428174"/>
                  </a:ext>
                </a:extLst>
              </a:tr>
              <a:tr h="182880">
                <a:tc>
                  <a:txBody>
                    <a:bodyPr/>
                    <a:lstStyle/>
                    <a:p>
                      <a:pPr algn="l" fontAlgn="b"/>
                      <a:r>
                        <a:rPr lang="en-US" sz="1100" b="0" i="0" u="none" strike="noStrike" dirty="0">
                          <a:solidFill>
                            <a:srgbClr val="000000"/>
                          </a:solidFill>
                          <a:effectLst/>
                          <a:latin typeface="Calibri" panose="020F0502020204030204" pitchFamily="34" charset="0"/>
                        </a:rPr>
                        <a:t>Arkansas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93994130"/>
                  </a:ext>
                </a:extLst>
              </a:tr>
            </a:tbl>
          </a:graphicData>
        </a:graphic>
      </p:graphicFrame>
      <p:sp>
        <p:nvSpPr>
          <p:cNvPr id="69"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7" name="Table 66"/>
          <p:cNvGraphicFramePr>
            <a:graphicFrameLocks noGrp="1"/>
          </p:cNvGraphicFramePr>
          <p:nvPr/>
        </p:nvGraphicFramePr>
        <p:xfrm>
          <a:off x="4309512" y="2753532"/>
          <a:ext cx="1384068" cy="2011680"/>
        </p:xfrm>
        <a:graphic>
          <a:graphicData uri="http://schemas.openxmlformats.org/drawingml/2006/table">
            <a:tbl>
              <a:tblPr firstRow="1">
                <a:tableStyleId>{5C22544A-7EE6-4342-B048-85BDC9FD1C3A}</a:tableStyleId>
              </a:tblPr>
              <a:tblGrid>
                <a:gridCol w="963756">
                  <a:extLst>
                    <a:ext uri="{9D8B030D-6E8A-4147-A177-3AD203B41FA5}">
                      <a16:colId xmlns:a16="http://schemas.microsoft.com/office/drawing/2014/main" val="3853838153"/>
                    </a:ext>
                  </a:extLst>
                </a:gridCol>
                <a:gridCol w="420312">
                  <a:extLst>
                    <a:ext uri="{9D8B030D-6E8A-4147-A177-3AD203B41FA5}">
                      <a16:colId xmlns:a16="http://schemas.microsoft.com/office/drawing/2014/main" val="813608398"/>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83248920"/>
                  </a:ext>
                </a:extLst>
              </a:tr>
              <a:tr h="182880">
                <a:tc>
                  <a:txBody>
                    <a:bodyPr/>
                    <a:lstStyle/>
                    <a:p>
                      <a:pPr algn="l" fontAlgn="b"/>
                      <a:r>
                        <a:rPr lang="en-US" sz="1100" b="0" i="0" u="none" strike="noStrike" dirty="0">
                          <a:solidFill>
                            <a:srgbClr val="000000"/>
                          </a:solidFill>
                          <a:effectLst/>
                          <a:latin typeface="Calibri" panose="020F0502020204030204" pitchFamily="34" charset="0"/>
                        </a:rPr>
                        <a:t>Wyoming</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48653405"/>
                  </a:ext>
                </a:extLst>
              </a:tr>
              <a:tr h="182880">
                <a:tc>
                  <a:txBody>
                    <a:bodyPr/>
                    <a:lstStyle/>
                    <a:p>
                      <a:pPr algn="l" fontAlgn="b"/>
                      <a:r>
                        <a:rPr lang="en-US" sz="1100" b="0" i="0" u="none" strike="noStrike" dirty="0">
                          <a:solidFill>
                            <a:srgbClr val="000000"/>
                          </a:solidFill>
                          <a:effectLst/>
                          <a:latin typeface="Calibri" panose="020F0502020204030204" pitchFamily="34" charset="0"/>
                        </a:rPr>
                        <a:t>New Hampshire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39690285"/>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5964133"/>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7367774"/>
                  </a:ext>
                </a:extLst>
              </a:tr>
              <a:tr h="182880">
                <a:tc>
                  <a:txBody>
                    <a:bodyPr/>
                    <a:lstStyle/>
                    <a:p>
                      <a:pPr algn="l" fontAlgn="b"/>
                      <a:r>
                        <a:rPr lang="en-US" sz="1100" b="0" i="0" u="none" strike="noStrike" dirty="0">
                          <a:solidFill>
                            <a:srgbClr val="000000"/>
                          </a:solidFill>
                          <a:effectLst/>
                          <a:latin typeface="Calibri" panose="020F0502020204030204" pitchFamily="34" charset="0"/>
                        </a:rPr>
                        <a:t>Alaska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45956655"/>
                  </a:ext>
                </a:extLst>
              </a:tr>
              <a:tr h="182880">
                <a:tc>
                  <a:txBody>
                    <a:bodyPr/>
                    <a:lstStyle/>
                    <a:p>
                      <a:pPr algn="l" fontAlgn="b"/>
                      <a:r>
                        <a:rPr lang="en-US" sz="1100" b="0" i="0" u="none" strike="noStrike" dirty="0">
                          <a:solidFill>
                            <a:srgbClr val="000000"/>
                          </a:solidFill>
                          <a:effectLst/>
                          <a:latin typeface="Calibri" panose="020F0502020204030204" pitchFamily="34" charset="0"/>
                        </a:rPr>
                        <a:t>Colorado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11904641"/>
                  </a:ext>
                </a:extLst>
              </a:tr>
              <a:tr h="182880">
                <a:tc>
                  <a:txBody>
                    <a:bodyPr/>
                    <a:lstStyle/>
                    <a:p>
                      <a:pPr algn="l" fontAlgn="b"/>
                      <a:r>
                        <a:rPr lang="en-US" sz="1100" b="0" i="0" u="none" strike="noStrike" dirty="0">
                          <a:solidFill>
                            <a:srgbClr val="000000"/>
                          </a:solidFill>
                          <a:effectLst/>
                          <a:latin typeface="Calibri" panose="020F0502020204030204" pitchFamily="34" charset="0"/>
                        </a:rPr>
                        <a:t>Iowa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81994098"/>
                  </a:ext>
                </a:extLst>
              </a:tr>
              <a:tr h="182880">
                <a:tc>
                  <a:txBody>
                    <a:bodyPr/>
                    <a:lstStyle/>
                    <a:p>
                      <a:pPr algn="l" fontAlgn="b"/>
                      <a:r>
                        <a:rPr lang="en-US" sz="1100" b="0" i="0" u="none" strike="noStrike" dirty="0">
                          <a:solidFill>
                            <a:srgbClr val="000000"/>
                          </a:solidFill>
                          <a:effectLst/>
                          <a:latin typeface="Calibri" panose="020F0502020204030204" pitchFamily="34" charset="0"/>
                        </a:rPr>
                        <a:t>Michigan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88210699"/>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90388087"/>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32988314"/>
                  </a:ext>
                </a:extLst>
              </a:tr>
            </a:tbl>
          </a:graphicData>
        </a:graphic>
      </p:graphicFrame>
      <p:sp>
        <p:nvSpPr>
          <p:cNvPr id="63" name="TextBox 62">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11.4%</a:t>
            </a:r>
          </a:p>
        </p:txBody>
      </p:sp>
      <p:grpSp>
        <p:nvGrpSpPr>
          <p:cNvPr id="9" name="Group 8" descr="map of United States with top and bottom 10 states for WIOA Dislocated Workers marked">
            <a:extLst>
              <a:ext uri="{FF2B5EF4-FFF2-40B4-BE49-F238E27FC236}">
                <a16:creationId xmlns:a16="http://schemas.microsoft.com/office/drawing/2014/main" id="{225CEC72-03E8-F343-9F59-60C2A46CD014}"/>
              </a:ext>
            </a:extLst>
          </p:cNvPr>
          <p:cNvGrpSpPr/>
          <p:nvPr/>
        </p:nvGrpSpPr>
        <p:grpSpPr>
          <a:xfrm>
            <a:off x="7073222" y="2475900"/>
            <a:ext cx="3999510" cy="2614706"/>
            <a:chOff x="5157990" y="1665630"/>
            <a:chExt cx="2936367" cy="1919174"/>
          </a:xfrm>
          <a:noFill/>
        </p:grpSpPr>
        <p:sp>
          <p:nvSpPr>
            <p:cNvPr id="10"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3"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4"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no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2" name="Freeform 61">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5" name="Rectangle 64"/>
          <p:cNvSpPr/>
          <p:nvPr/>
        </p:nvSpPr>
        <p:spPr>
          <a:xfrm>
            <a:off x="749431" y="5509240"/>
            <a:ext cx="6487252"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233248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E3866E-B7F4-47D0-8E5D-7A0DA5BF8D00}"/>
              </a:ext>
            </a:extLst>
          </p:cNvPr>
          <p:cNvSpPr>
            <a:spLocks noGrp="1"/>
          </p:cNvSpPr>
          <p:nvPr>
            <p:ph type="title"/>
          </p:nvPr>
        </p:nvSpPr>
        <p:spPr>
          <a:xfrm>
            <a:off x="728753" y="40183"/>
            <a:ext cx="7663703" cy="1108078"/>
          </a:xfrm>
        </p:spPr>
        <p:txBody>
          <a:bodyPr>
            <a:normAutofit/>
          </a:bodyPr>
          <a:lstStyle/>
          <a:p>
            <a:r>
              <a:rPr lang="en-US" dirty="0"/>
              <a:t>Co-enrollment Data PY17</a:t>
            </a:r>
            <a:br>
              <a:rPr lang="en-US" dirty="0"/>
            </a:br>
            <a:r>
              <a:rPr lang="en-US" sz="2000" b="1" dirty="0"/>
              <a:t>SNAP &amp; WIOA Youth</a:t>
            </a:r>
            <a:endParaRPr lang="en-US" sz="1400" b="1" dirty="0"/>
          </a:p>
        </p:txBody>
      </p:sp>
      <p:sp>
        <p:nvSpPr>
          <p:cNvPr id="7" name="Subtitle 2">
            <a:extLst>
              <a:ext uri="{FF2B5EF4-FFF2-40B4-BE49-F238E27FC236}">
                <a16:creationId xmlns:a16="http://schemas.microsoft.com/office/drawing/2014/main" id="{82BB974C-A4AF-CD4B-92D2-750FF63D6AA8}"/>
              </a:ext>
            </a:extLst>
          </p:cNvPr>
          <p:cNvSpPr txBox="1">
            <a:spLocks/>
          </p:cNvSpPr>
          <p:nvPr/>
        </p:nvSpPr>
        <p:spPr>
          <a:xfrm>
            <a:off x="2491798" y="1338109"/>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 Youth</a:t>
            </a:r>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3" name="Table 62"/>
          <p:cNvGraphicFramePr>
            <a:graphicFrameLocks noGrp="1"/>
          </p:cNvGraphicFramePr>
          <p:nvPr/>
        </p:nvGraphicFramePr>
        <p:xfrm>
          <a:off x="2457345" y="2746629"/>
          <a:ext cx="1458867" cy="2011680"/>
        </p:xfrm>
        <a:graphic>
          <a:graphicData uri="http://schemas.openxmlformats.org/drawingml/2006/table">
            <a:tbl>
              <a:tblPr firstRow="1">
                <a:tableStyleId>{5C22544A-7EE6-4342-B048-85BDC9FD1C3A}</a:tableStyleId>
              </a:tblPr>
              <a:tblGrid>
                <a:gridCol w="1047959">
                  <a:extLst>
                    <a:ext uri="{9D8B030D-6E8A-4147-A177-3AD203B41FA5}">
                      <a16:colId xmlns:a16="http://schemas.microsoft.com/office/drawing/2014/main" val="1192372352"/>
                    </a:ext>
                  </a:extLst>
                </a:gridCol>
                <a:gridCol w="410908">
                  <a:extLst>
                    <a:ext uri="{9D8B030D-6E8A-4147-A177-3AD203B41FA5}">
                      <a16:colId xmlns:a16="http://schemas.microsoft.com/office/drawing/2014/main" val="4231487371"/>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3932980"/>
                  </a:ext>
                </a:extLst>
              </a:tr>
              <a:tr h="182880">
                <a:tc>
                  <a:txBody>
                    <a:bodyPr/>
                    <a:lstStyle/>
                    <a:p>
                      <a:pPr algn="l" fontAlgn="b"/>
                      <a:r>
                        <a:rPr lang="en-US" sz="1100" b="0" i="0" u="none" strike="noStrike" dirty="0">
                          <a:solidFill>
                            <a:srgbClr val="000000"/>
                          </a:solidFill>
                          <a:effectLst/>
                          <a:latin typeface="Calibri" panose="020F0502020204030204" pitchFamily="34" charset="0"/>
                        </a:rPr>
                        <a:t>Florida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48.7%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44115436"/>
                  </a:ext>
                </a:extLst>
              </a:tr>
              <a:tr h="182880">
                <a:tc>
                  <a:txBody>
                    <a:bodyPr/>
                    <a:lstStyle/>
                    <a:p>
                      <a:pPr algn="l" fontAlgn="b"/>
                      <a:r>
                        <a:rPr lang="en-US" sz="1100" b="0" i="0" u="none" strike="noStrike" dirty="0">
                          <a:solidFill>
                            <a:srgbClr val="000000"/>
                          </a:solidFill>
                          <a:effectLst/>
                          <a:latin typeface="Calibri" panose="020F0502020204030204" pitchFamily="34" charset="0"/>
                        </a:rPr>
                        <a:t>Illinois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45.3%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05880631"/>
                  </a:ext>
                </a:extLst>
              </a:tr>
              <a:tr h="182880">
                <a:tc>
                  <a:txBody>
                    <a:bodyPr/>
                    <a:lstStyle/>
                    <a:p>
                      <a:pPr algn="l" fontAlgn="b"/>
                      <a:r>
                        <a:rPr lang="en-US" sz="1100" b="0" i="0" u="none" strike="noStrike" dirty="0">
                          <a:solidFill>
                            <a:srgbClr val="000000"/>
                          </a:solidFill>
                          <a:effectLst/>
                          <a:latin typeface="Calibri" panose="020F0502020204030204" pitchFamily="34" charset="0"/>
                        </a:rPr>
                        <a:t>Connecticut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42.5%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7248151"/>
                  </a:ext>
                </a:extLst>
              </a:tr>
              <a:tr h="182880">
                <a:tc>
                  <a:txBody>
                    <a:bodyPr/>
                    <a:lstStyle/>
                    <a:p>
                      <a:pPr algn="l" fontAlgn="b"/>
                      <a:r>
                        <a:rPr lang="en-US" sz="1100" b="0" i="0" u="none" strike="noStrike" dirty="0">
                          <a:solidFill>
                            <a:srgbClr val="000000"/>
                          </a:solidFill>
                          <a:effectLst/>
                          <a:latin typeface="Calibri" panose="020F0502020204030204" pitchFamily="34" charset="0"/>
                        </a:rPr>
                        <a:t>Idaho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41.9%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29682865"/>
                  </a:ext>
                </a:extLst>
              </a:tr>
              <a:tr h="182880">
                <a:tc>
                  <a:txBody>
                    <a:bodyPr/>
                    <a:lstStyle/>
                    <a:p>
                      <a:pPr algn="l" fontAlgn="b"/>
                      <a:r>
                        <a:rPr lang="en-US" sz="1100" b="0" i="0" u="none" strike="noStrike" dirty="0">
                          <a:solidFill>
                            <a:srgbClr val="000000"/>
                          </a:solidFill>
                          <a:effectLst/>
                          <a:latin typeface="Calibri" panose="020F0502020204030204" pitchFamily="34" charset="0"/>
                        </a:rPr>
                        <a:t>Oklahoma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41.9%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04757931"/>
                  </a:ext>
                </a:extLst>
              </a:tr>
              <a:tr h="182880">
                <a:tc>
                  <a:txBody>
                    <a:bodyPr/>
                    <a:lstStyle/>
                    <a:p>
                      <a:pPr algn="l" fontAlgn="b"/>
                      <a:r>
                        <a:rPr lang="en-US" sz="1100" b="0" i="0" u="none" strike="noStrike" dirty="0">
                          <a:solidFill>
                            <a:srgbClr val="000000"/>
                          </a:solidFill>
                          <a:effectLst/>
                          <a:latin typeface="Calibri" panose="020F0502020204030204" pitchFamily="34" charset="0"/>
                        </a:rPr>
                        <a:t>Arizona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39.6%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02913314"/>
                  </a:ext>
                </a:extLst>
              </a:tr>
              <a:tr h="182880">
                <a:tc>
                  <a:txBody>
                    <a:bodyPr/>
                    <a:lstStyle/>
                    <a:p>
                      <a:pPr algn="l" fontAlgn="b"/>
                      <a:r>
                        <a:rPr lang="en-US" sz="1100" b="0" i="0" u="none" strike="noStrike" dirty="0">
                          <a:solidFill>
                            <a:srgbClr val="000000"/>
                          </a:solidFill>
                          <a:effectLst/>
                          <a:latin typeface="Calibri" panose="020F0502020204030204" pitchFamily="34" charset="0"/>
                        </a:rPr>
                        <a:t>Arkansas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39.5%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68212016"/>
                  </a:ext>
                </a:extLst>
              </a:tr>
              <a:tr h="182880">
                <a:tc>
                  <a:txBody>
                    <a:bodyPr/>
                    <a:lstStyle/>
                    <a:p>
                      <a:pPr algn="l" fontAlgn="b"/>
                      <a:r>
                        <a:rPr lang="en-US" sz="1100" b="0" i="0" u="none" strike="noStrike" dirty="0">
                          <a:solidFill>
                            <a:srgbClr val="000000"/>
                          </a:solidFill>
                          <a:effectLst/>
                          <a:latin typeface="Calibri" panose="020F0502020204030204" pitchFamily="34" charset="0"/>
                        </a:rPr>
                        <a:t>Maine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39.1%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74274475"/>
                  </a:ext>
                </a:extLst>
              </a:tr>
              <a:tr h="182880">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37.8%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11387076"/>
                  </a:ext>
                </a:extLst>
              </a:tr>
              <a:tr h="182880">
                <a:tc>
                  <a:txBody>
                    <a:bodyPr/>
                    <a:lstStyle/>
                    <a:p>
                      <a:pPr algn="l" fontAlgn="b"/>
                      <a:r>
                        <a:rPr lang="en-US" sz="1100" b="0" i="0" u="none" strike="noStrike" dirty="0">
                          <a:solidFill>
                            <a:srgbClr val="000000"/>
                          </a:solidFill>
                          <a:effectLst/>
                          <a:latin typeface="Calibri" panose="020F0502020204030204" pitchFamily="34" charset="0"/>
                        </a:rPr>
                        <a:t>Rhode Island</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36.6%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48622626"/>
                  </a:ext>
                </a:extLst>
              </a:tr>
            </a:tbl>
          </a:graphicData>
        </a:graphic>
      </p:graphicFrame>
      <p:sp>
        <p:nvSpPr>
          <p:cNvPr id="66"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4309512" y="2753532"/>
          <a:ext cx="1384068" cy="2011680"/>
        </p:xfrm>
        <a:graphic>
          <a:graphicData uri="http://schemas.openxmlformats.org/drawingml/2006/table">
            <a:tbl>
              <a:tblPr firstRow="1">
                <a:tableStyleId>{5C22544A-7EE6-4342-B048-85BDC9FD1C3A}</a:tableStyleId>
              </a:tblPr>
              <a:tblGrid>
                <a:gridCol w="963756">
                  <a:extLst>
                    <a:ext uri="{9D8B030D-6E8A-4147-A177-3AD203B41FA5}">
                      <a16:colId xmlns:a16="http://schemas.microsoft.com/office/drawing/2014/main" val="3853838153"/>
                    </a:ext>
                  </a:extLst>
                </a:gridCol>
                <a:gridCol w="420312">
                  <a:extLst>
                    <a:ext uri="{9D8B030D-6E8A-4147-A177-3AD203B41FA5}">
                      <a16:colId xmlns:a16="http://schemas.microsoft.com/office/drawing/2014/main" val="813608398"/>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6668308"/>
                  </a:ext>
                </a:extLst>
              </a:tr>
              <a:tr h="182880">
                <a:tc>
                  <a:txBody>
                    <a:bodyPr/>
                    <a:lstStyle/>
                    <a:p>
                      <a:pPr algn="l" fontAlgn="b"/>
                      <a:r>
                        <a:rPr lang="en-US" sz="1100" b="0" i="0" u="none" strike="noStrike" dirty="0">
                          <a:solidFill>
                            <a:srgbClr val="000000"/>
                          </a:solidFill>
                          <a:effectLst/>
                          <a:latin typeface="Calibri" panose="020F0502020204030204" pitchFamily="34" charset="0"/>
                        </a:rPr>
                        <a:t>Missouri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7.7%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15655622"/>
                  </a:ext>
                </a:extLst>
              </a:tr>
              <a:tr h="182880">
                <a:tc>
                  <a:txBody>
                    <a:bodyPr/>
                    <a:lstStyle/>
                    <a:p>
                      <a:pPr algn="l" fontAlgn="b"/>
                      <a:r>
                        <a:rPr lang="en-US" sz="1100" b="0" i="0" u="none" strike="noStrike" dirty="0">
                          <a:solidFill>
                            <a:srgbClr val="000000"/>
                          </a:solidFill>
                          <a:effectLst/>
                          <a:latin typeface="Calibri" panose="020F0502020204030204" pitchFamily="34" charset="0"/>
                        </a:rPr>
                        <a:t>Kentucky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03476584"/>
                  </a:ext>
                </a:extLst>
              </a:tr>
              <a:tr h="182880">
                <a:tc>
                  <a:txBody>
                    <a:bodyPr/>
                    <a:lstStyle/>
                    <a:p>
                      <a:pPr algn="l" fontAlgn="b"/>
                      <a:r>
                        <a:rPr lang="en-US" sz="1100" b="0" i="0" u="none" strike="noStrike" dirty="0">
                          <a:solidFill>
                            <a:srgbClr val="000000"/>
                          </a:solidFill>
                          <a:effectLst/>
                          <a:latin typeface="Calibri" panose="020F0502020204030204" pitchFamily="34" charset="0"/>
                        </a:rPr>
                        <a:t>Alaska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28125039"/>
                  </a:ext>
                </a:extLst>
              </a:tr>
              <a:tr h="182880">
                <a:tc>
                  <a:txBody>
                    <a:bodyPr/>
                    <a:lstStyle/>
                    <a:p>
                      <a:pPr algn="l" fontAlgn="b"/>
                      <a:r>
                        <a:rPr lang="en-US" sz="1100" b="0" i="0" u="none" strike="noStrike" dirty="0">
                          <a:solidFill>
                            <a:srgbClr val="000000"/>
                          </a:solidFill>
                          <a:effectLst/>
                          <a:latin typeface="Calibri" panose="020F0502020204030204" pitchFamily="34" charset="0"/>
                        </a:rPr>
                        <a:t>New Jersey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86116221"/>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66106496"/>
                  </a:ext>
                </a:extLst>
              </a:tr>
              <a:tr h="182880">
                <a:tc>
                  <a:txBody>
                    <a:bodyPr/>
                    <a:lstStyle/>
                    <a:p>
                      <a:pPr algn="l" fontAlgn="b"/>
                      <a:r>
                        <a:rPr lang="en-US" sz="1100" b="0" i="0" u="none" strike="noStrike" dirty="0">
                          <a:solidFill>
                            <a:srgbClr val="000000"/>
                          </a:solidFill>
                          <a:effectLst/>
                          <a:latin typeface="Calibri" panose="020F0502020204030204" pitchFamily="34" charset="0"/>
                        </a:rPr>
                        <a:t>Colorado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48457307"/>
                  </a:ext>
                </a:extLst>
              </a:tr>
              <a:tr h="182880">
                <a:tc>
                  <a:txBody>
                    <a:bodyPr/>
                    <a:lstStyle/>
                    <a:p>
                      <a:pPr algn="l" fontAlgn="b"/>
                      <a:r>
                        <a:rPr lang="en-US" sz="1100" b="0" i="0" u="none" strike="noStrike" dirty="0">
                          <a:solidFill>
                            <a:srgbClr val="000000"/>
                          </a:solidFill>
                          <a:effectLst/>
                          <a:latin typeface="Calibri" panose="020F0502020204030204" pitchFamily="34" charset="0"/>
                        </a:rPr>
                        <a:t>Iowa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1574919"/>
                  </a:ext>
                </a:extLst>
              </a:tr>
              <a:tr h="182880">
                <a:tc>
                  <a:txBody>
                    <a:bodyPr/>
                    <a:lstStyle/>
                    <a:p>
                      <a:pPr algn="l" fontAlgn="b"/>
                      <a:r>
                        <a:rPr lang="en-US" sz="1100" b="0" i="0" u="none" strike="noStrike" dirty="0">
                          <a:solidFill>
                            <a:srgbClr val="000000"/>
                          </a:solidFill>
                          <a:effectLst/>
                          <a:latin typeface="Calibri" panose="020F0502020204030204" pitchFamily="34" charset="0"/>
                        </a:rPr>
                        <a:t>Michigan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06398356"/>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34306305"/>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83435969"/>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23.4%</a:t>
            </a:r>
          </a:p>
        </p:txBody>
      </p:sp>
      <p:grpSp>
        <p:nvGrpSpPr>
          <p:cNvPr id="8" name="Group 7" descr="map of United States with top and bottom 10 states for WIOA Youth marked">
            <a:extLst>
              <a:ext uri="{FF2B5EF4-FFF2-40B4-BE49-F238E27FC236}">
                <a16:creationId xmlns:a16="http://schemas.microsoft.com/office/drawing/2014/main" id="{225CEC72-03E8-F343-9F59-60C2A46CD014}"/>
              </a:ext>
            </a:extLst>
          </p:cNvPr>
          <p:cNvGrpSpPr/>
          <p:nvPr/>
        </p:nvGrpSpPr>
        <p:grpSpPr>
          <a:xfrm>
            <a:off x="7230121" y="2475900"/>
            <a:ext cx="3999510" cy="2614706"/>
            <a:chOff x="5157990" y="1665630"/>
            <a:chExt cx="2936367" cy="1919174"/>
          </a:xfrm>
          <a:solidFill>
            <a:schemeClr val="bg1">
              <a:lumMod val="95000"/>
            </a:schemeClr>
          </a:solidFill>
        </p:grpSpPr>
        <p:sp>
          <p:nvSpPr>
            <p:cNvPr id="9"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0"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3"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7" name="Rectangle 66"/>
          <p:cNvSpPr/>
          <p:nvPr/>
        </p:nvSpPr>
        <p:spPr>
          <a:xfrm>
            <a:off x="728753" y="5509240"/>
            <a:ext cx="6278103"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272639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E3866E-B7F4-47D0-8E5D-7A0DA5BF8D00}"/>
              </a:ext>
            </a:extLst>
          </p:cNvPr>
          <p:cNvSpPr>
            <a:spLocks noGrp="1"/>
          </p:cNvSpPr>
          <p:nvPr>
            <p:ph type="title"/>
          </p:nvPr>
        </p:nvSpPr>
        <p:spPr>
          <a:xfrm>
            <a:off x="788481" y="56558"/>
            <a:ext cx="7663703" cy="1108078"/>
          </a:xfrm>
        </p:spPr>
        <p:txBody>
          <a:bodyPr>
            <a:normAutofit/>
          </a:bodyPr>
          <a:lstStyle/>
          <a:p>
            <a:r>
              <a:rPr lang="en-US" dirty="0"/>
              <a:t>Co-enrollment Data PY17</a:t>
            </a:r>
            <a:br>
              <a:rPr lang="en-US" dirty="0"/>
            </a:br>
            <a:r>
              <a:rPr lang="en-US" sz="2000" b="1" dirty="0"/>
              <a:t>SNAP &amp; Wagner-Peyser</a:t>
            </a:r>
            <a:endParaRPr lang="en-US" sz="1400" b="1" dirty="0"/>
          </a:p>
        </p:txBody>
      </p:sp>
      <p:sp>
        <p:nvSpPr>
          <p:cNvPr id="7" name="Subtitle 2">
            <a:extLst>
              <a:ext uri="{FF2B5EF4-FFF2-40B4-BE49-F238E27FC236}">
                <a16:creationId xmlns:a16="http://schemas.microsoft.com/office/drawing/2014/main" id="{82BB974C-A4AF-CD4B-92D2-750FF63D6AA8}"/>
              </a:ext>
            </a:extLst>
          </p:cNvPr>
          <p:cNvSpPr txBox="1">
            <a:spLocks/>
          </p:cNvSpPr>
          <p:nvPr/>
        </p:nvSpPr>
        <p:spPr>
          <a:xfrm>
            <a:off x="2491798" y="1338108"/>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Wagner-Peyser</a:t>
            </a:r>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3" name="Table 62"/>
          <p:cNvGraphicFramePr>
            <a:graphicFrameLocks noGrp="1"/>
          </p:cNvGraphicFramePr>
          <p:nvPr/>
        </p:nvGraphicFramePr>
        <p:xfrm>
          <a:off x="2439247" y="2774272"/>
          <a:ext cx="1458867" cy="2011680"/>
        </p:xfrm>
        <a:graphic>
          <a:graphicData uri="http://schemas.openxmlformats.org/drawingml/2006/table">
            <a:tbl>
              <a:tblPr firstRow="1">
                <a:tableStyleId>{5C22544A-7EE6-4342-B048-85BDC9FD1C3A}</a:tableStyleId>
              </a:tblPr>
              <a:tblGrid>
                <a:gridCol w="1047959">
                  <a:extLst>
                    <a:ext uri="{9D8B030D-6E8A-4147-A177-3AD203B41FA5}">
                      <a16:colId xmlns:a16="http://schemas.microsoft.com/office/drawing/2014/main" val="1192372352"/>
                    </a:ext>
                  </a:extLst>
                </a:gridCol>
                <a:gridCol w="410908">
                  <a:extLst>
                    <a:ext uri="{9D8B030D-6E8A-4147-A177-3AD203B41FA5}">
                      <a16:colId xmlns:a16="http://schemas.microsoft.com/office/drawing/2014/main" val="4231487371"/>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96890986"/>
                  </a:ext>
                </a:extLst>
              </a:tr>
              <a:tr h="182880">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31.2%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79559766"/>
                  </a:ext>
                </a:extLst>
              </a:tr>
              <a:tr h="182880">
                <a:tc>
                  <a:txBody>
                    <a:bodyPr/>
                    <a:lstStyle/>
                    <a:p>
                      <a:pPr algn="l" fontAlgn="b"/>
                      <a:r>
                        <a:rPr lang="en-US" sz="1100" b="0" i="0" u="none" strike="noStrike" dirty="0">
                          <a:solidFill>
                            <a:srgbClr val="000000"/>
                          </a:solidFill>
                          <a:effectLst/>
                          <a:latin typeface="Calibri" panose="020F0502020204030204" pitchFamily="34" charset="0"/>
                        </a:rPr>
                        <a:t>Arizona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23.5%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44861170"/>
                  </a:ext>
                </a:extLst>
              </a:tr>
              <a:tr h="182880">
                <a:tc>
                  <a:txBody>
                    <a:bodyPr/>
                    <a:lstStyle/>
                    <a:p>
                      <a:pPr algn="l" fontAlgn="b"/>
                      <a:r>
                        <a:rPr lang="en-US" sz="1100" b="0" i="0" u="none" strike="noStrike" dirty="0">
                          <a:solidFill>
                            <a:srgbClr val="000000"/>
                          </a:solidFill>
                          <a:effectLst/>
                          <a:latin typeface="Calibri" panose="020F0502020204030204" pitchFamily="34" charset="0"/>
                        </a:rPr>
                        <a:t>Alabama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23.1%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7948330"/>
                  </a:ext>
                </a:extLst>
              </a:tr>
              <a:tr h="182880">
                <a:tc>
                  <a:txBody>
                    <a:bodyPr/>
                    <a:lstStyle/>
                    <a:p>
                      <a:pPr algn="l" fontAlgn="b"/>
                      <a:r>
                        <a:rPr lang="en-US" sz="1100" b="0" i="0" u="none" strike="noStrike" dirty="0">
                          <a:solidFill>
                            <a:srgbClr val="000000"/>
                          </a:solidFill>
                          <a:effectLst/>
                          <a:latin typeface="Calibri" panose="020F0502020204030204" pitchFamily="34" charset="0"/>
                        </a:rPr>
                        <a:t>Wisconsin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22.8%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12861205"/>
                  </a:ext>
                </a:extLst>
              </a:tr>
              <a:tr h="182880">
                <a:tc>
                  <a:txBody>
                    <a:bodyPr/>
                    <a:lstStyle/>
                    <a:p>
                      <a:pPr algn="l" fontAlgn="b"/>
                      <a:r>
                        <a:rPr lang="en-US" sz="1100" b="0" i="0" u="none" strike="noStrike" dirty="0">
                          <a:solidFill>
                            <a:srgbClr val="000000"/>
                          </a:solidFill>
                          <a:effectLst/>
                          <a:latin typeface="Calibri" panose="020F0502020204030204" pitchFamily="34" charset="0"/>
                        </a:rPr>
                        <a:t>Pennsylvania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20.4%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47943867"/>
                  </a:ext>
                </a:extLst>
              </a:tr>
              <a:tr h="182880">
                <a:tc>
                  <a:txBody>
                    <a:bodyPr/>
                    <a:lstStyle/>
                    <a:p>
                      <a:pPr algn="l" fontAlgn="b"/>
                      <a:r>
                        <a:rPr lang="en-US" sz="1100" b="0" i="0" u="none" strike="noStrike" dirty="0">
                          <a:solidFill>
                            <a:srgbClr val="000000"/>
                          </a:solidFill>
                          <a:effectLst/>
                          <a:latin typeface="Calibri" panose="020F0502020204030204" pitchFamily="34" charset="0"/>
                        </a:rPr>
                        <a:t>Maine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16492420"/>
                  </a:ext>
                </a:extLst>
              </a:tr>
              <a:tr h="182880">
                <a:tc>
                  <a:txBody>
                    <a:bodyPr/>
                    <a:lstStyle/>
                    <a:p>
                      <a:pPr algn="l" fontAlgn="b"/>
                      <a:r>
                        <a:rPr lang="en-US" sz="1100" b="0" i="0" u="none" strike="noStrike" dirty="0">
                          <a:solidFill>
                            <a:srgbClr val="000000"/>
                          </a:solidFill>
                          <a:effectLst/>
                          <a:latin typeface="Calibri" panose="020F0502020204030204" pitchFamily="34" charset="0"/>
                        </a:rPr>
                        <a:t>Idaho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16.3%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34782982"/>
                  </a:ext>
                </a:extLst>
              </a:tr>
              <a:tr h="182880">
                <a:tc>
                  <a:txBody>
                    <a:bodyPr/>
                    <a:lstStyle/>
                    <a:p>
                      <a:pPr algn="l" fontAlgn="b"/>
                      <a:r>
                        <a:rPr lang="en-US" sz="1100" b="0" i="0" u="none" strike="noStrike" dirty="0">
                          <a:solidFill>
                            <a:srgbClr val="000000"/>
                          </a:solidFill>
                          <a:effectLst/>
                          <a:latin typeface="Calibri" panose="020F0502020204030204" pitchFamily="34" charset="0"/>
                        </a:rPr>
                        <a:t>Oklahoma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96880196"/>
                  </a:ext>
                </a:extLst>
              </a:tr>
              <a:tr h="182880">
                <a:tc>
                  <a:txBody>
                    <a:bodyPr/>
                    <a:lstStyle/>
                    <a:p>
                      <a:pPr algn="l" fontAlgn="b"/>
                      <a:r>
                        <a:rPr lang="en-US" sz="1100" b="0" i="0" u="none" strike="noStrike" dirty="0">
                          <a:solidFill>
                            <a:srgbClr val="000000"/>
                          </a:solidFill>
                          <a:effectLst/>
                          <a:latin typeface="Calibri" panose="020F0502020204030204" pitchFamily="34" charset="0"/>
                        </a:rPr>
                        <a:t>New York</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42626135"/>
                  </a:ext>
                </a:extLst>
              </a:tr>
              <a:tr h="182880">
                <a:tc>
                  <a:txBody>
                    <a:bodyPr/>
                    <a:lstStyle/>
                    <a:p>
                      <a:pPr algn="l" fontAlgn="b"/>
                      <a:r>
                        <a:rPr lang="en-US" sz="1100" b="0" i="0" u="none" strike="noStrike" dirty="0">
                          <a:solidFill>
                            <a:srgbClr val="000000"/>
                          </a:solidFill>
                          <a:effectLst/>
                          <a:latin typeface="Calibri" panose="020F0502020204030204" pitchFamily="34" charset="0"/>
                        </a:rPr>
                        <a:t>Kansas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13.9%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21461336"/>
                  </a:ext>
                </a:extLst>
              </a:tr>
            </a:tbl>
          </a:graphicData>
        </a:graphic>
      </p:graphicFrame>
      <p:sp>
        <p:nvSpPr>
          <p:cNvPr id="66"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4309512" y="2753532"/>
          <a:ext cx="1384068" cy="2011680"/>
        </p:xfrm>
        <a:graphic>
          <a:graphicData uri="http://schemas.openxmlformats.org/drawingml/2006/table">
            <a:tbl>
              <a:tblPr firstRow="1">
                <a:tableStyleId>{5C22544A-7EE6-4342-B048-85BDC9FD1C3A}</a:tableStyleId>
              </a:tblPr>
              <a:tblGrid>
                <a:gridCol w="963756">
                  <a:extLst>
                    <a:ext uri="{9D8B030D-6E8A-4147-A177-3AD203B41FA5}">
                      <a16:colId xmlns:a16="http://schemas.microsoft.com/office/drawing/2014/main" val="3853838153"/>
                    </a:ext>
                  </a:extLst>
                </a:gridCol>
                <a:gridCol w="420312">
                  <a:extLst>
                    <a:ext uri="{9D8B030D-6E8A-4147-A177-3AD203B41FA5}">
                      <a16:colId xmlns:a16="http://schemas.microsoft.com/office/drawing/2014/main" val="813608398"/>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18115033"/>
                  </a:ext>
                </a:extLst>
              </a:tr>
              <a:tr h="182880">
                <a:tc>
                  <a:txBody>
                    <a:bodyPr/>
                    <a:lstStyle/>
                    <a:p>
                      <a:pPr algn="l" fontAlgn="b"/>
                      <a:r>
                        <a:rPr lang="en-US" sz="1100" b="0" i="0" u="none" strike="noStrike" dirty="0">
                          <a:solidFill>
                            <a:srgbClr val="000000"/>
                          </a:solidFill>
                          <a:effectLst/>
                          <a:latin typeface="Calibri" panose="020F0502020204030204" pitchFamily="34" charset="0"/>
                        </a:rPr>
                        <a:t>Illinois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0887702"/>
                  </a:ext>
                </a:extLst>
              </a:tr>
              <a:tr h="182880">
                <a:tc>
                  <a:txBody>
                    <a:bodyPr/>
                    <a:lstStyle/>
                    <a:p>
                      <a:pPr algn="l" fontAlgn="b"/>
                      <a:r>
                        <a:rPr lang="en-US" sz="1100" b="0" i="0" u="none" strike="noStrike" dirty="0">
                          <a:solidFill>
                            <a:srgbClr val="000000"/>
                          </a:solidFill>
                          <a:effectLst/>
                          <a:latin typeface="Calibri" panose="020F0502020204030204" pitchFamily="34" charset="0"/>
                        </a:rPr>
                        <a:t>New Hampshire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97691779"/>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10933221"/>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89485978"/>
                  </a:ext>
                </a:extLst>
              </a:tr>
              <a:tr h="182880">
                <a:tc>
                  <a:txBody>
                    <a:bodyPr/>
                    <a:lstStyle/>
                    <a:p>
                      <a:pPr algn="l" fontAlgn="b"/>
                      <a:r>
                        <a:rPr lang="en-US" sz="1100" b="0" i="0" u="none" strike="noStrike" dirty="0">
                          <a:solidFill>
                            <a:srgbClr val="000000"/>
                          </a:solidFill>
                          <a:effectLst/>
                          <a:latin typeface="Calibri" panose="020F0502020204030204" pitchFamily="34" charset="0"/>
                        </a:rPr>
                        <a:t>Georgia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9459061"/>
                  </a:ext>
                </a:extLst>
              </a:tr>
              <a:tr h="182880">
                <a:tc>
                  <a:txBody>
                    <a:bodyPr/>
                    <a:lstStyle/>
                    <a:p>
                      <a:pPr algn="l" fontAlgn="b"/>
                      <a:r>
                        <a:rPr lang="en-US" sz="1100" b="0" i="0" u="none" strike="noStrike" dirty="0">
                          <a:solidFill>
                            <a:srgbClr val="000000"/>
                          </a:solidFill>
                          <a:effectLst/>
                          <a:latin typeface="Calibri" panose="020F0502020204030204" pitchFamily="34" charset="0"/>
                        </a:rPr>
                        <a:t>Colorado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63711780"/>
                  </a:ext>
                </a:extLst>
              </a:tr>
              <a:tr h="182880">
                <a:tc>
                  <a:txBody>
                    <a:bodyPr/>
                    <a:lstStyle/>
                    <a:p>
                      <a:pPr algn="l" fontAlgn="b"/>
                      <a:r>
                        <a:rPr lang="en-US" sz="1100" b="0" i="0" u="none" strike="noStrike" dirty="0">
                          <a:solidFill>
                            <a:srgbClr val="000000"/>
                          </a:solidFill>
                          <a:effectLst/>
                          <a:latin typeface="Calibri" panose="020F0502020204030204" pitchFamily="34" charset="0"/>
                        </a:rPr>
                        <a:t>Iowa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8663645"/>
                  </a:ext>
                </a:extLst>
              </a:tr>
              <a:tr h="182880">
                <a:tc>
                  <a:txBody>
                    <a:bodyPr/>
                    <a:lstStyle/>
                    <a:p>
                      <a:pPr algn="l" fontAlgn="b"/>
                      <a:r>
                        <a:rPr lang="en-US" sz="1100" b="0" i="0" u="none" strike="noStrike" dirty="0">
                          <a:solidFill>
                            <a:srgbClr val="000000"/>
                          </a:solidFill>
                          <a:effectLst/>
                          <a:latin typeface="Calibri" panose="020F0502020204030204" pitchFamily="34" charset="0"/>
                        </a:rPr>
                        <a:t>Michigan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83998540"/>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29426455"/>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55160336"/>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6.0%</a:t>
            </a:r>
          </a:p>
        </p:txBody>
      </p:sp>
      <p:grpSp>
        <p:nvGrpSpPr>
          <p:cNvPr id="8" name="Group 7" descr="map of United States with top and bottom 10 states for Wagner-Peyser marked">
            <a:extLst>
              <a:ext uri="{FF2B5EF4-FFF2-40B4-BE49-F238E27FC236}">
                <a16:creationId xmlns:a16="http://schemas.microsoft.com/office/drawing/2014/main" id="{225CEC72-03E8-F343-9F59-60C2A46CD014}"/>
              </a:ext>
            </a:extLst>
          </p:cNvPr>
          <p:cNvGrpSpPr/>
          <p:nvPr/>
        </p:nvGrpSpPr>
        <p:grpSpPr>
          <a:xfrm>
            <a:off x="7230121" y="2490143"/>
            <a:ext cx="3999510" cy="2614706"/>
            <a:chOff x="5157990" y="1665630"/>
            <a:chExt cx="2936367" cy="1919174"/>
          </a:xfrm>
          <a:solidFill>
            <a:schemeClr val="bg1">
              <a:lumMod val="95000"/>
            </a:schemeClr>
          </a:solidFill>
        </p:grpSpPr>
        <p:sp>
          <p:nvSpPr>
            <p:cNvPr id="9"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0"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3"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7" name="Rectangle 66"/>
          <p:cNvSpPr/>
          <p:nvPr/>
        </p:nvSpPr>
        <p:spPr>
          <a:xfrm>
            <a:off x="788481" y="5509240"/>
            <a:ext cx="6197110"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13477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Co-enrollment Data PY17</a:t>
            </a:r>
            <a:br>
              <a:rPr lang="en-US" dirty="0"/>
            </a:br>
            <a:r>
              <a:rPr lang="en-US" sz="2000" b="1" dirty="0"/>
              <a:t>TANF &amp; WIOA Adult</a:t>
            </a:r>
            <a:endParaRPr lang="en-US" sz="1400" b="1" dirty="0"/>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91798" y="1338109"/>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 Adult</a:t>
            </a:r>
          </a:p>
        </p:txBody>
      </p:sp>
      <p:sp>
        <p:nvSpPr>
          <p:cNvPr id="78"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4" name="Table 3"/>
          <p:cNvGraphicFramePr>
            <a:graphicFrameLocks noGrp="1"/>
          </p:cNvGraphicFramePr>
          <p:nvPr/>
        </p:nvGraphicFramePr>
        <p:xfrm>
          <a:off x="2452526" y="2775023"/>
          <a:ext cx="1307265" cy="2011680"/>
        </p:xfrm>
        <a:graphic>
          <a:graphicData uri="http://schemas.openxmlformats.org/drawingml/2006/table">
            <a:tbl>
              <a:tblPr firstRow="1">
                <a:tableStyleId>{5C22544A-7EE6-4342-B048-85BDC9FD1C3A}</a:tableStyleId>
              </a:tblPr>
              <a:tblGrid>
                <a:gridCol w="939058">
                  <a:extLst>
                    <a:ext uri="{9D8B030D-6E8A-4147-A177-3AD203B41FA5}">
                      <a16:colId xmlns:a16="http://schemas.microsoft.com/office/drawing/2014/main" val="1192372352"/>
                    </a:ext>
                  </a:extLst>
                </a:gridCol>
                <a:gridCol w="368207">
                  <a:extLst>
                    <a:ext uri="{9D8B030D-6E8A-4147-A177-3AD203B41FA5}">
                      <a16:colId xmlns:a16="http://schemas.microsoft.com/office/drawing/2014/main" val="4231487371"/>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08857439"/>
                  </a:ext>
                </a:extLst>
              </a:tr>
              <a:tr h="182880">
                <a:tc>
                  <a:txBody>
                    <a:bodyPr/>
                    <a:lstStyle/>
                    <a:p>
                      <a:pPr algn="l" fontAlgn="b"/>
                      <a:r>
                        <a:rPr lang="en-US" sz="1100" b="0" i="0" u="none" strike="noStrike" dirty="0">
                          <a:solidFill>
                            <a:srgbClr val="000000"/>
                          </a:solidFill>
                          <a:effectLst/>
                          <a:latin typeface="Calibri" panose="020F0502020204030204" pitchFamily="34" charset="0"/>
                        </a:rPr>
                        <a:t>Massachusetts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26.3%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34896381"/>
                  </a:ext>
                </a:extLst>
              </a:tr>
              <a:tr h="182880">
                <a:tc>
                  <a:txBody>
                    <a:bodyPr/>
                    <a:lstStyle/>
                    <a:p>
                      <a:pPr algn="l" fontAlgn="b"/>
                      <a:r>
                        <a:rPr lang="en-US" sz="1100" b="0" i="0" u="none" strike="noStrike" dirty="0">
                          <a:solidFill>
                            <a:srgbClr val="000000"/>
                          </a:solidFill>
                          <a:effectLst/>
                          <a:latin typeface="Calibri" panose="020F0502020204030204" pitchFamily="34" charset="0"/>
                        </a:rPr>
                        <a:t>New Hampshire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16.7%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70262385"/>
                  </a:ext>
                </a:extLst>
              </a:tr>
              <a:tr h="182880">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14.4%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11023823"/>
                  </a:ext>
                </a:extLst>
              </a:tr>
              <a:tr h="182880">
                <a:tc>
                  <a:txBody>
                    <a:bodyPr/>
                    <a:lstStyle/>
                    <a:p>
                      <a:pPr algn="l" fontAlgn="b"/>
                      <a:r>
                        <a:rPr lang="en-US" sz="1100" b="0" i="0" u="none" strike="noStrike" dirty="0">
                          <a:solidFill>
                            <a:srgbClr val="000000"/>
                          </a:solidFill>
                          <a:effectLst/>
                          <a:latin typeface="Calibri" panose="020F0502020204030204" pitchFamily="34" charset="0"/>
                        </a:rPr>
                        <a:t>Florida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99553170"/>
                  </a:ext>
                </a:extLst>
              </a:tr>
              <a:tr h="182880">
                <a:tc>
                  <a:txBody>
                    <a:bodyPr/>
                    <a:lstStyle/>
                    <a:p>
                      <a:pPr algn="l" fontAlgn="b"/>
                      <a:r>
                        <a:rPr lang="en-US" sz="1100" b="0" i="0" u="none" strike="noStrike" dirty="0">
                          <a:solidFill>
                            <a:srgbClr val="000000"/>
                          </a:solidFill>
                          <a:effectLst/>
                          <a:latin typeface="Calibri" panose="020F0502020204030204" pitchFamily="34" charset="0"/>
                        </a:rPr>
                        <a:t>Maine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90713997"/>
                  </a:ext>
                </a:extLst>
              </a:tr>
              <a:tr h="182880">
                <a:tc>
                  <a:txBody>
                    <a:bodyPr/>
                    <a:lstStyle/>
                    <a:p>
                      <a:pPr algn="l" fontAlgn="b"/>
                      <a:r>
                        <a:rPr lang="en-US" sz="1100" b="0" i="0" u="none" strike="noStrike" dirty="0">
                          <a:solidFill>
                            <a:srgbClr val="000000"/>
                          </a:solidFill>
                          <a:effectLst/>
                          <a:latin typeface="Calibri" panose="020F0502020204030204" pitchFamily="34" charset="0"/>
                        </a:rPr>
                        <a:t>Hawaii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77329088"/>
                  </a:ext>
                </a:extLst>
              </a:tr>
              <a:tr h="182880">
                <a:tc>
                  <a:txBody>
                    <a:bodyPr/>
                    <a:lstStyle/>
                    <a:p>
                      <a:pPr algn="l" fontAlgn="b"/>
                      <a:r>
                        <a:rPr lang="en-US" sz="1100" b="0" i="0" u="none" strike="noStrike" dirty="0">
                          <a:solidFill>
                            <a:srgbClr val="000000"/>
                          </a:solidFill>
                          <a:effectLst/>
                          <a:latin typeface="Calibri" panose="020F0502020204030204" pitchFamily="34" charset="0"/>
                        </a:rPr>
                        <a:t>Idaho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04099551"/>
                  </a:ext>
                </a:extLst>
              </a:tr>
              <a:tr h="182880">
                <a:tc>
                  <a:txBody>
                    <a:bodyPr/>
                    <a:lstStyle/>
                    <a:p>
                      <a:pPr algn="l" fontAlgn="b"/>
                      <a:r>
                        <a:rPr lang="en-US" sz="1100" b="0" i="0" u="none" strike="noStrike" dirty="0">
                          <a:solidFill>
                            <a:srgbClr val="000000"/>
                          </a:solidFill>
                          <a:effectLst/>
                          <a:latin typeface="Calibri" panose="020F0502020204030204" pitchFamily="34" charset="0"/>
                        </a:rPr>
                        <a:t>Montana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17667401"/>
                  </a:ext>
                </a:extLst>
              </a:tr>
              <a:tr h="182880">
                <a:tc>
                  <a:txBody>
                    <a:bodyPr/>
                    <a:lstStyle/>
                    <a:p>
                      <a:pPr algn="l" fontAlgn="b"/>
                      <a:r>
                        <a:rPr lang="en-US" sz="1100" b="0" i="0" u="none" strike="noStrike" dirty="0">
                          <a:solidFill>
                            <a:srgbClr val="000000"/>
                          </a:solidFill>
                          <a:effectLst/>
                          <a:latin typeface="Calibri" panose="020F0502020204030204" pitchFamily="34" charset="0"/>
                        </a:rPr>
                        <a:t>Colorado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811670"/>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7.3%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59306170"/>
                  </a:ext>
                </a:extLst>
              </a:tr>
            </a:tbl>
          </a:graphicData>
        </a:graphic>
      </p:graphicFrame>
      <p:sp>
        <p:nvSpPr>
          <p:cNvPr id="79" name="Subtitle 2">
            <a:extLst>
              <a:ext uri="{FF2B5EF4-FFF2-40B4-BE49-F238E27FC236}">
                <a16:creationId xmlns:a16="http://schemas.microsoft.com/office/drawing/2014/main" id="{82BB974C-A4AF-CD4B-92D2-750FF63D6AA8}"/>
              </a:ext>
            </a:extLst>
          </p:cNvPr>
          <p:cNvSpPr txBox="1">
            <a:spLocks/>
          </p:cNvSpPr>
          <p:nvPr/>
        </p:nvSpPr>
        <p:spPr>
          <a:xfrm>
            <a:off x="4306609" y="2200225"/>
            <a:ext cx="1083050" cy="572533"/>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81" name="Table 80"/>
          <p:cNvGraphicFramePr>
            <a:graphicFrameLocks noGrp="1"/>
          </p:cNvGraphicFramePr>
          <p:nvPr/>
        </p:nvGraphicFramePr>
        <p:xfrm>
          <a:off x="4296792" y="2775023"/>
          <a:ext cx="1435699" cy="2011680"/>
        </p:xfrm>
        <a:graphic>
          <a:graphicData uri="http://schemas.openxmlformats.org/drawingml/2006/table">
            <a:tbl>
              <a:tblPr firstRow="1">
                <a:tableStyleId>{5C22544A-7EE6-4342-B048-85BDC9FD1C3A}</a:tableStyleId>
              </a:tblPr>
              <a:tblGrid>
                <a:gridCol w="999708">
                  <a:extLst>
                    <a:ext uri="{9D8B030D-6E8A-4147-A177-3AD203B41FA5}">
                      <a16:colId xmlns:a16="http://schemas.microsoft.com/office/drawing/2014/main" val="3853838153"/>
                    </a:ext>
                  </a:extLst>
                </a:gridCol>
                <a:gridCol w="435991">
                  <a:extLst>
                    <a:ext uri="{9D8B030D-6E8A-4147-A177-3AD203B41FA5}">
                      <a16:colId xmlns:a16="http://schemas.microsoft.com/office/drawing/2014/main" val="813608398"/>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94756392"/>
                  </a:ext>
                </a:extLst>
              </a:tr>
              <a:tr h="182880">
                <a:tc>
                  <a:txBody>
                    <a:bodyPr/>
                    <a:lstStyle/>
                    <a:p>
                      <a:pPr algn="l" fontAlgn="b"/>
                      <a:r>
                        <a:rPr lang="en-US" sz="1100" b="0" i="0" u="none" strike="noStrike" dirty="0">
                          <a:solidFill>
                            <a:srgbClr val="000000"/>
                          </a:solidFill>
                          <a:effectLst/>
                          <a:latin typeface="Calibri" panose="020F0502020204030204" pitchFamily="34" charset="0"/>
                        </a:rPr>
                        <a:t>Oklahoma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40013041"/>
                  </a:ext>
                </a:extLst>
              </a:tr>
              <a:tr h="182880">
                <a:tc>
                  <a:txBody>
                    <a:bodyPr/>
                    <a:lstStyle/>
                    <a:p>
                      <a:pPr algn="l" fontAlgn="b"/>
                      <a:r>
                        <a:rPr lang="en-US" sz="1100" b="0" i="0" u="none" strike="noStrike" dirty="0">
                          <a:solidFill>
                            <a:srgbClr val="000000"/>
                          </a:solidFill>
                          <a:effectLst/>
                          <a:latin typeface="Calibri" panose="020F0502020204030204" pitchFamily="34" charset="0"/>
                        </a:rPr>
                        <a:t>US Virgin Islands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4716378"/>
                  </a:ext>
                </a:extLst>
              </a:tr>
              <a:tr h="182880">
                <a:tc>
                  <a:txBody>
                    <a:bodyPr/>
                    <a:lstStyle/>
                    <a:p>
                      <a:pPr algn="l" fontAlgn="b"/>
                      <a:r>
                        <a:rPr lang="en-US" sz="1100" b="0" i="0" u="none" strike="noStrike" dirty="0">
                          <a:solidFill>
                            <a:srgbClr val="000000"/>
                          </a:solidFill>
                          <a:effectLst/>
                          <a:latin typeface="Calibri" panose="020F0502020204030204" pitchFamily="34" charset="0"/>
                        </a:rPr>
                        <a:t>Michigan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85799435"/>
                  </a:ext>
                </a:extLst>
              </a:tr>
              <a:tr h="182880">
                <a:tc>
                  <a:txBody>
                    <a:bodyPr/>
                    <a:lstStyle/>
                    <a:p>
                      <a:pPr algn="l" fontAlgn="b"/>
                      <a:r>
                        <a:rPr lang="en-US" sz="1100" b="0" i="0" u="none" strike="noStrike" dirty="0">
                          <a:solidFill>
                            <a:srgbClr val="000000"/>
                          </a:solidFill>
                          <a:effectLst/>
                          <a:latin typeface="Calibri" panose="020F0502020204030204" pitchFamily="34" charset="0"/>
                        </a:rPr>
                        <a:t>Kentucky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18029125"/>
                  </a:ext>
                </a:extLst>
              </a:tr>
              <a:tr h="182880">
                <a:tc>
                  <a:txBody>
                    <a:bodyPr/>
                    <a:lstStyle/>
                    <a:p>
                      <a:pPr algn="l" fontAlgn="b"/>
                      <a:r>
                        <a:rPr lang="en-US" sz="1100" b="0" i="0" u="none" strike="noStrike" dirty="0">
                          <a:solidFill>
                            <a:srgbClr val="000000"/>
                          </a:solidFill>
                          <a:effectLst/>
                          <a:latin typeface="Calibri" panose="020F0502020204030204" pitchFamily="34" charset="0"/>
                        </a:rPr>
                        <a:t>Georgia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08222968"/>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81052579"/>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4547823"/>
                  </a:ext>
                </a:extLst>
              </a:tr>
              <a:tr h="182880">
                <a:tc>
                  <a:txBody>
                    <a:bodyPr/>
                    <a:lstStyle/>
                    <a:p>
                      <a:pPr algn="l" fontAlgn="b"/>
                      <a:r>
                        <a:rPr lang="en-US" sz="1100" b="0" i="0" u="none" strike="noStrike" dirty="0">
                          <a:solidFill>
                            <a:srgbClr val="000000"/>
                          </a:solidFill>
                          <a:effectLst/>
                          <a:latin typeface="Calibri" panose="020F0502020204030204" pitchFamily="34" charset="0"/>
                        </a:rPr>
                        <a:t>Louisiana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43666503"/>
                  </a:ext>
                </a:extLst>
              </a:tr>
              <a:tr h="182880">
                <a:tc>
                  <a:txBody>
                    <a:bodyPr/>
                    <a:lstStyle/>
                    <a:p>
                      <a:pPr algn="l" fontAlgn="b"/>
                      <a:r>
                        <a:rPr lang="en-US" sz="1100" b="0" i="0" u="none" strike="noStrike" dirty="0">
                          <a:solidFill>
                            <a:srgbClr val="000000"/>
                          </a:solidFill>
                          <a:effectLst/>
                          <a:latin typeface="Calibri" panose="020F0502020204030204" pitchFamily="34" charset="0"/>
                        </a:rPr>
                        <a:t>Indiana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11788947"/>
                  </a:ext>
                </a:extLst>
              </a:tr>
              <a:tr h="182880">
                <a:tc>
                  <a:txBody>
                    <a:bodyPr/>
                    <a:lstStyle/>
                    <a:p>
                      <a:pPr algn="l" fontAlgn="b"/>
                      <a:r>
                        <a:rPr lang="en-US" sz="1100" b="0" i="0" u="none" strike="noStrike" dirty="0">
                          <a:solidFill>
                            <a:srgbClr val="000000"/>
                          </a:solidFill>
                          <a:effectLst/>
                          <a:latin typeface="Calibri" panose="020F0502020204030204" pitchFamily="34" charset="0"/>
                        </a:rPr>
                        <a:t>Minnesota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7252837"/>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84480" y="1659115"/>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3.5%</a:t>
            </a:r>
          </a:p>
        </p:txBody>
      </p:sp>
      <p:grpSp>
        <p:nvGrpSpPr>
          <p:cNvPr id="6" name="Group 5" descr="map of United States with top and bottom 10 states for WIOA Adults marked">
            <a:extLst>
              <a:ext uri="{FF2B5EF4-FFF2-40B4-BE49-F238E27FC236}">
                <a16:creationId xmlns:a16="http://schemas.microsoft.com/office/drawing/2014/main" id="{225CEC72-03E8-F343-9F59-60C2A46CD014}"/>
              </a:ext>
            </a:extLst>
          </p:cNvPr>
          <p:cNvGrpSpPr/>
          <p:nvPr/>
        </p:nvGrpSpPr>
        <p:grpSpPr>
          <a:xfrm>
            <a:off x="7230121" y="2601880"/>
            <a:ext cx="3999509" cy="2614704"/>
            <a:chOff x="5157992" y="1665629"/>
            <a:chExt cx="2936367" cy="1919171"/>
          </a:xfrm>
          <a:solidFill>
            <a:schemeClr val="bg1">
              <a:lumMod val="95000"/>
            </a:schemeClr>
          </a:solidFill>
        </p:grpSpPr>
        <p:sp>
          <p:nvSpPr>
            <p:cNvPr id="7" name="Freeform 5">
              <a:extLst>
                <a:ext uri="{FF2B5EF4-FFF2-40B4-BE49-F238E27FC236}">
                  <a16:creationId xmlns:a16="http://schemas.microsoft.com/office/drawing/2014/main" id="{6DECA192-9C70-9248-8F54-F06332684EC2}"/>
                </a:ext>
              </a:extLst>
            </p:cNvPr>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8" name="Freeform 6">
              <a:extLst>
                <a:ext uri="{FF2B5EF4-FFF2-40B4-BE49-F238E27FC236}">
                  <a16:creationId xmlns:a16="http://schemas.microsoft.com/office/drawing/2014/main" id="{621E9A74-06E7-394F-8551-6CD9CA624DE2}"/>
                </a:ext>
              </a:extLst>
            </p:cNvPr>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9" name="Freeform 7">
              <a:extLst>
                <a:ext uri="{FF2B5EF4-FFF2-40B4-BE49-F238E27FC236}">
                  <a16:creationId xmlns:a16="http://schemas.microsoft.com/office/drawing/2014/main" id="{FBD634E3-1F37-0B46-A99F-37F4D4A3EE85}"/>
                </a:ext>
              </a:extLst>
            </p:cNvPr>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8">
              <a:extLst>
                <a:ext uri="{FF2B5EF4-FFF2-40B4-BE49-F238E27FC236}">
                  <a16:creationId xmlns:a16="http://schemas.microsoft.com/office/drawing/2014/main" id="{6CB66392-B4B8-1344-9E67-3EE54015AEF7}"/>
                </a:ext>
              </a:extLst>
            </p:cNvPr>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9">
              <a:extLst>
                <a:ext uri="{FF2B5EF4-FFF2-40B4-BE49-F238E27FC236}">
                  <a16:creationId xmlns:a16="http://schemas.microsoft.com/office/drawing/2014/main" id="{58A05C52-B438-5446-BD7C-3D3F4357E7F4}"/>
                </a:ext>
              </a:extLst>
            </p:cNvPr>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10">
              <a:extLst>
                <a:ext uri="{FF2B5EF4-FFF2-40B4-BE49-F238E27FC236}">
                  <a16:creationId xmlns:a16="http://schemas.microsoft.com/office/drawing/2014/main" id="{5259093A-CAA1-0542-B330-F25CF925F70C}"/>
                </a:ext>
              </a:extLst>
            </p:cNvPr>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1">
              <a:extLst>
                <a:ext uri="{FF2B5EF4-FFF2-40B4-BE49-F238E27FC236}">
                  <a16:creationId xmlns:a16="http://schemas.microsoft.com/office/drawing/2014/main" id="{37243C58-291B-DD4A-9D04-8CD73085B676}"/>
                </a:ext>
              </a:extLst>
            </p:cNvPr>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2">
              <a:extLst>
                <a:ext uri="{FF2B5EF4-FFF2-40B4-BE49-F238E27FC236}">
                  <a16:creationId xmlns:a16="http://schemas.microsoft.com/office/drawing/2014/main" id="{38B2AD35-DA5B-F547-BCCB-9554E3EA5AD4}"/>
                </a:ext>
              </a:extLst>
            </p:cNvPr>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3">
              <a:extLst>
                <a:ext uri="{FF2B5EF4-FFF2-40B4-BE49-F238E27FC236}">
                  <a16:creationId xmlns:a16="http://schemas.microsoft.com/office/drawing/2014/main" id="{E53FA402-C91C-B940-A4D4-2DC9149139C9}"/>
                </a:ext>
              </a:extLst>
            </p:cNvPr>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4">
              <a:extLst>
                <a:ext uri="{FF2B5EF4-FFF2-40B4-BE49-F238E27FC236}">
                  <a16:creationId xmlns:a16="http://schemas.microsoft.com/office/drawing/2014/main" id="{4DE71A50-383C-1B4A-9339-20023CBE3FEA}"/>
                </a:ext>
              </a:extLst>
            </p:cNvPr>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5">
              <a:extLst>
                <a:ext uri="{FF2B5EF4-FFF2-40B4-BE49-F238E27FC236}">
                  <a16:creationId xmlns:a16="http://schemas.microsoft.com/office/drawing/2014/main" id="{9DE6FD50-C7A9-A341-BA6A-3914EB917504}"/>
                </a:ext>
              </a:extLst>
            </p:cNvPr>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6">
              <a:extLst>
                <a:ext uri="{FF2B5EF4-FFF2-40B4-BE49-F238E27FC236}">
                  <a16:creationId xmlns:a16="http://schemas.microsoft.com/office/drawing/2014/main" id="{04F71932-E2B9-7C42-8485-D0271D9C26D4}"/>
                </a:ext>
              </a:extLst>
            </p:cNvPr>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7">
              <a:extLst>
                <a:ext uri="{FF2B5EF4-FFF2-40B4-BE49-F238E27FC236}">
                  <a16:creationId xmlns:a16="http://schemas.microsoft.com/office/drawing/2014/main" id="{F96DD5B5-51CC-7C4A-B0C6-AAA9C7B5CB10}"/>
                </a:ext>
              </a:extLst>
            </p:cNvPr>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8">
              <a:extLst>
                <a:ext uri="{FF2B5EF4-FFF2-40B4-BE49-F238E27FC236}">
                  <a16:creationId xmlns:a16="http://schemas.microsoft.com/office/drawing/2014/main" id="{78372B7B-2E23-524B-B10A-A1040B6E42C2}"/>
                </a:ext>
              </a:extLst>
            </p:cNvPr>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9">
              <a:extLst>
                <a:ext uri="{FF2B5EF4-FFF2-40B4-BE49-F238E27FC236}">
                  <a16:creationId xmlns:a16="http://schemas.microsoft.com/office/drawing/2014/main" id="{5657482B-EB2D-6C49-B884-2A7C6C3CB1E2}"/>
                </a:ext>
              </a:extLst>
            </p:cNvPr>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20">
              <a:extLst>
                <a:ext uri="{FF2B5EF4-FFF2-40B4-BE49-F238E27FC236}">
                  <a16:creationId xmlns:a16="http://schemas.microsoft.com/office/drawing/2014/main" id="{37DE1BB3-BCE3-464A-80A6-095145A807DB}"/>
                </a:ext>
              </a:extLst>
            </p:cNvPr>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1">
              <a:extLst>
                <a:ext uri="{FF2B5EF4-FFF2-40B4-BE49-F238E27FC236}">
                  <a16:creationId xmlns:a16="http://schemas.microsoft.com/office/drawing/2014/main" id="{6160661C-BD32-B743-B2F7-E916D0E2F185}"/>
                </a:ext>
              </a:extLst>
            </p:cNvPr>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2">
              <a:extLst>
                <a:ext uri="{FF2B5EF4-FFF2-40B4-BE49-F238E27FC236}">
                  <a16:creationId xmlns:a16="http://schemas.microsoft.com/office/drawing/2014/main" id="{E734B84E-5D85-D447-9C03-3584DFB7D03C}"/>
                </a:ext>
              </a:extLst>
            </p:cNvPr>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3">
              <a:extLst>
                <a:ext uri="{FF2B5EF4-FFF2-40B4-BE49-F238E27FC236}">
                  <a16:creationId xmlns:a16="http://schemas.microsoft.com/office/drawing/2014/main" id="{2D4F1A6A-1876-9F48-9AFA-E06073540940}"/>
                </a:ext>
              </a:extLst>
            </p:cNvPr>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4">
              <a:extLst>
                <a:ext uri="{FF2B5EF4-FFF2-40B4-BE49-F238E27FC236}">
                  <a16:creationId xmlns:a16="http://schemas.microsoft.com/office/drawing/2014/main" id="{843C4EC9-C51C-7141-966F-3B5E6EA9E1F5}"/>
                </a:ext>
              </a:extLst>
            </p:cNvPr>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5">
              <a:extLst>
                <a:ext uri="{FF2B5EF4-FFF2-40B4-BE49-F238E27FC236}">
                  <a16:creationId xmlns:a16="http://schemas.microsoft.com/office/drawing/2014/main" id="{7F1A6C08-3436-114C-99EA-5FACCE384604}"/>
                </a:ext>
              </a:extLst>
            </p:cNvPr>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6">
              <a:extLst>
                <a:ext uri="{FF2B5EF4-FFF2-40B4-BE49-F238E27FC236}">
                  <a16:creationId xmlns:a16="http://schemas.microsoft.com/office/drawing/2014/main" id="{95DB995E-89ED-4E4F-AC55-CA63ACE5FC21}"/>
                </a:ext>
              </a:extLst>
            </p:cNvPr>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7">
              <a:extLst>
                <a:ext uri="{FF2B5EF4-FFF2-40B4-BE49-F238E27FC236}">
                  <a16:creationId xmlns:a16="http://schemas.microsoft.com/office/drawing/2014/main" id="{726034D7-11F4-174D-B4A8-D1D070BE954B}"/>
                </a:ext>
              </a:extLst>
            </p:cNvPr>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8">
              <a:extLst>
                <a:ext uri="{FF2B5EF4-FFF2-40B4-BE49-F238E27FC236}">
                  <a16:creationId xmlns:a16="http://schemas.microsoft.com/office/drawing/2014/main" id="{CAFEFBA6-39E6-384F-AC85-7DB0C576818A}"/>
                </a:ext>
              </a:extLst>
            </p:cNvPr>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9">
              <a:extLst>
                <a:ext uri="{FF2B5EF4-FFF2-40B4-BE49-F238E27FC236}">
                  <a16:creationId xmlns:a16="http://schemas.microsoft.com/office/drawing/2014/main" id="{9A87604F-2DEF-BF4A-91EB-1EE66C076970}"/>
                </a:ext>
              </a:extLst>
            </p:cNvPr>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30">
              <a:extLst>
                <a:ext uri="{FF2B5EF4-FFF2-40B4-BE49-F238E27FC236}">
                  <a16:creationId xmlns:a16="http://schemas.microsoft.com/office/drawing/2014/main" id="{B393258A-5872-354E-A553-8AF6405A633F}"/>
                </a:ext>
              </a:extLst>
            </p:cNvPr>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1">
              <a:extLst>
                <a:ext uri="{FF2B5EF4-FFF2-40B4-BE49-F238E27FC236}">
                  <a16:creationId xmlns:a16="http://schemas.microsoft.com/office/drawing/2014/main" id="{38DAE163-4513-5E4E-A713-EC371A1DC221}"/>
                </a:ext>
              </a:extLst>
            </p:cNvPr>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2">
              <a:extLst>
                <a:ext uri="{FF2B5EF4-FFF2-40B4-BE49-F238E27FC236}">
                  <a16:creationId xmlns:a16="http://schemas.microsoft.com/office/drawing/2014/main" id="{9646F300-56CB-7442-859A-D437BDA3FD9C}"/>
                </a:ext>
              </a:extLst>
            </p:cNvPr>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3">
              <a:extLst>
                <a:ext uri="{FF2B5EF4-FFF2-40B4-BE49-F238E27FC236}">
                  <a16:creationId xmlns:a16="http://schemas.microsoft.com/office/drawing/2014/main" id="{00587507-81BF-4E49-9602-A0523799AC03}"/>
                </a:ext>
              </a:extLst>
            </p:cNvPr>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4">
              <a:extLst>
                <a:ext uri="{FF2B5EF4-FFF2-40B4-BE49-F238E27FC236}">
                  <a16:creationId xmlns:a16="http://schemas.microsoft.com/office/drawing/2014/main" id="{FCB7F8B9-249E-F949-9D09-4425ADCDA0E3}"/>
                </a:ext>
              </a:extLst>
            </p:cNvPr>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5">
              <a:extLst>
                <a:ext uri="{FF2B5EF4-FFF2-40B4-BE49-F238E27FC236}">
                  <a16:creationId xmlns:a16="http://schemas.microsoft.com/office/drawing/2014/main" id="{703F263E-65CC-3243-9098-64C023B612CC}"/>
                </a:ext>
              </a:extLst>
            </p:cNvPr>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6">
              <a:extLst>
                <a:ext uri="{FF2B5EF4-FFF2-40B4-BE49-F238E27FC236}">
                  <a16:creationId xmlns:a16="http://schemas.microsoft.com/office/drawing/2014/main" id="{69127B35-2399-2942-9C79-51CA4A786C57}"/>
                </a:ext>
              </a:extLst>
            </p:cNvPr>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7">
              <a:extLst>
                <a:ext uri="{FF2B5EF4-FFF2-40B4-BE49-F238E27FC236}">
                  <a16:creationId xmlns:a16="http://schemas.microsoft.com/office/drawing/2014/main" id="{E1D95775-8568-F94D-BA19-6A516C004DE5}"/>
                </a:ext>
              </a:extLst>
            </p:cNvPr>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8">
              <a:extLst>
                <a:ext uri="{FF2B5EF4-FFF2-40B4-BE49-F238E27FC236}">
                  <a16:creationId xmlns:a16="http://schemas.microsoft.com/office/drawing/2014/main" id="{02441A8B-ACF5-F642-9519-98C7B5F0B0C2}"/>
                </a:ext>
              </a:extLst>
            </p:cNvPr>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2" name="Freeform 39">
              <a:extLst>
                <a:ext uri="{FF2B5EF4-FFF2-40B4-BE49-F238E27FC236}">
                  <a16:creationId xmlns:a16="http://schemas.microsoft.com/office/drawing/2014/main" id="{57097AE6-BB4B-3F4C-82F1-35383A09FB81}"/>
                </a:ext>
              </a:extLst>
            </p:cNvPr>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3" name="Freeform 40">
              <a:extLst>
                <a:ext uri="{FF2B5EF4-FFF2-40B4-BE49-F238E27FC236}">
                  <a16:creationId xmlns:a16="http://schemas.microsoft.com/office/drawing/2014/main" id="{D22CCF84-52D7-0F43-B01D-9102D6EEE7F0}"/>
                </a:ext>
              </a:extLst>
            </p:cNvPr>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1">
              <a:extLst>
                <a:ext uri="{FF2B5EF4-FFF2-40B4-BE49-F238E27FC236}">
                  <a16:creationId xmlns:a16="http://schemas.microsoft.com/office/drawing/2014/main" id="{6ADDAE0E-616D-BF45-B022-C445611CDCBF}"/>
                </a:ext>
              </a:extLst>
            </p:cNvPr>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2">
              <a:extLst>
                <a:ext uri="{FF2B5EF4-FFF2-40B4-BE49-F238E27FC236}">
                  <a16:creationId xmlns:a16="http://schemas.microsoft.com/office/drawing/2014/main" id="{85E463EC-883B-3445-B6B5-5CBEFB96D21B}"/>
                </a:ext>
              </a:extLst>
            </p:cNvPr>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3">
              <a:extLst>
                <a:ext uri="{FF2B5EF4-FFF2-40B4-BE49-F238E27FC236}">
                  <a16:creationId xmlns:a16="http://schemas.microsoft.com/office/drawing/2014/main" id="{A911BD61-929D-EE48-BB2F-EA9E46977FCA}"/>
                </a:ext>
              </a:extLst>
            </p:cNvPr>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4">
              <a:extLst>
                <a:ext uri="{FF2B5EF4-FFF2-40B4-BE49-F238E27FC236}">
                  <a16:creationId xmlns:a16="http://schemas.microsoft.com/office/drawing/2014/main" id="{1778ABDE-352E-2546-8F82-F97147EE0529}"/>
                </a:ext>
              </a:extLst>
            </p:cNvPr>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5">
              <a:extLst>
                <a:ext uri="{FF2B5EF4-FFF2-40B4-BE49-F238E27FC236}">
                  <a16:creationId xmlns:a16="http://schemas.microsoft.com/office/drawing/2014/main" id="{C3B81BAE-42DE-5840-8138-A26993A5619C}"/>
                </a:ext>
              </a:extLst>
            </p:cNvPr>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6">
              <a:extLst>
                <a:ext uri="{FF2B5EF4-FFF2-40B4-BE49-F238E27FC236}">
                  <a16:creationId xmlns:a16="http://schemas.microsoft.com/office/drawing/2014/main" id="{7910AB70-2FDD-514E-88C7-06762E971272}"/>
                </a:ext>
              </a:extLst>
            </p:cNvPr>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7">
              <a:extLst>
                <a:ext uri="{FF2B5EF4-FFF2-40B4-BE49-F238E27FC236}">
                  <a16:creationId xmlns:a16="http://schemas.microsoft.com/office/drawing/2014/main" id="{F9596A32-0946-704F-8A1A-39E29A395D4F}"/>
                </a:ext>
              </a:extLst>
            </p:cNvPr>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Line 48">
              <a:extLst>
                <a:ext uri="{FF2B5EF4-FFF2-40B4-BE49-F238E27FC236}">
                  <a16:creationId xmlns:a16="http://schemas.microsoft.com/office/drawing/2014/main" id="{76DA2856-C673-C646-8144-538FAFF39A13}"/>
                </a:ext>
              </a:extLst>
            </p:cNvPr>
            <p:cNvSpPr>
              <a:spLocks noChangeShapeType="1"/>
            </p:cNvSpPr>
            <p:nvPr/>
          </p:nvSpPr>
          <p:spPr bwMode="auto">
            <a:xfrm>
              <a:off x="6881808" y="2014722"/>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9">
              <a:extLst>
                <a:ext uri="{FF2B5EF4-FFF2-40B4-BE49-F238E27FC236}">
                  <a16:creationId xmlns:a16="http://schemas.microsoft.com/office/drawing/2014/main" id="{6EB5C3F9-2D1A-6348-A6ED-73C33B17A62C}"/>
                </a:ext>
              </a:extLst>
            </p:cNvPr>
            <p:cNvSpPr>
              <a:spLocks noChangeShapeType="1"/>
            </p:cNvSpPr>
            <p:nvPr/>
          </p:nvSpPr>
          <p:spPr bwMode="auto">
            <a:xfrm>
              <a:off x="6881808" y="2014722"/>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Freeform 50">
              <a:extLst>
                <a:ext uri="{FF2B5EF4-FFF2-40B4-BE49-F238E27FC236}">
                  <a16:creationId xmlns:a16="http://schemas.microsoft.com/office/drawing/2014/main" id="{D5CC20A6-8FB7-6B45-8B6C-D72776684744}"/>
                </a:ext>
              </a:extLst>
            </p:cNvPr>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1">
              <a:extLst>
                <a:ext uri="{FF2B5EF4-FFF2-40B4-BE49-F238E27FC236}">
                  <a16:creationId xmlns:a16="http://schemas.microsoft.com/office/drawing/2014/main" id="{C93B18CD-1447-C341-B8D8-51CD58E127A7}"/>
                </a:ext>
              </a:extLst>
            </p:cNvPr>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2">
              <a:extLst>
                <a:ext uri="{FF2B5EF4-FFF2-40B4-BE49-F238E27FC236}">
                  <a16:creationId xmlns:a16="http://schemas.microsoft.com/office/drawing/2014/main" id="{C3759663-83FE-2346-99E5-65613238DF68}"/>
                </a:ext>
              </a:extLst>
            </p:cNvPr>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3">
              <a:extLst>
                <a:ext uri="{FF2B5EF4-FFF2-40B4-BE49-F238E27FC236}">
                  <a16:creationId xmlns:a16="http://schemas.microsoft.com/office/drawing/2014/main" id="{32B2DBEB-D0D0-C94D-BD6E-DB4BB6F0373E}"/>
                </a:ext>
              </a:extLst>
            </p:cNvPr>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4">
              <a:extLst>
                <a:ext uri="{FF2B5EF4-FFF2-40B4-BE49-F238E27FC236}">
                  <a16:creationId xmlns:a16="http://schemas.microsoft.com/office/drawing/2014/main" id="{C6C372BC-8409-F34A-B0AB-CEF704479FB5}"/>
                </a:ext>
              </a:extLst>
            </p:cNvPr>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5">
              <a:extLst>
                <a:ext uri="{FF2B5EF4-FFF2-40B4-BE49-F238E27FC236}">
                  <a16:creationId xmlns:a16="http://schemas.microsoft.com/office/drawing/2014/main" id="{B33081E9-347B-7449-89E0-64F6D4FAE614}"/>
                </a:ext>
              </a:extLst>
            </p:cNvPr>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8">
              <a:extLst>
                <a:ext uri="{FF2B5EF4-FFF2-40B4-BE49-F238E27FC236}">
                  <a16:creationId xmlns:a16="http://schemas.microsoft.com/office/drawing/2014/main" id="{7D6EAEAC-EBB1-704A-97F6-13E1197604A2}"/>
                </a:ext>
              </a:extLst>
            </p:cNvPr>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6" name="Rectangle 65"/>
          <p:cNvSpPr/>
          <p:nvPr/>
        </p:nvSpPr>
        <p:spPr>
          <a:xfrm>
            <a:off x="749300" y="5509240"/>
            <a:ext cx="6300085"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162239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8E3866E-B7F4-47D0-8E5D-7A0DA5BF8D00}"/>
              </a:ext>
            </a:extLst>
          </p:cNvPr>
          <p:cNvSpPr>
            <a:spLocks noGrp="1"/>
          </p:cNvSpPr>
          <p:nvPr>
            <p:ph type="title"/>
          </p:nvPr>
        </p:nvSpPr>
        <p:spPr>
          <a:xfrm>
            <a:off x="788978" y="49939"/>
            <a:ext cx="7663703" cy="1108078"/>
          </a:xfrm>
        </p:spPr>
        <p:txBody>
          <a:bodyPr>
            <a:normAutofit/>
          </a:bodyPr>
          <a:lstStyle/>
          <a:p>
            <a:r>
              <a:rPr lang="en-US" dirty="0"/>
              <a:t>Co-enrollment Data PY17</a:t>
            </a:r>
            <a:br>
              <a:rPr lang="en-US" dirty="0"/>
            </a:br>
            <a:r>
              <a:rPr lang="en-US" sz="2000" b="1" dirty="0"/>
              <a:t>TANF &amp; Dislocated Worker</a:t>
            </a:r>
            <a:endParaRPr lang="en-US" sz="1400" b="1" dirty="0"/>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91798" y="1338109"/>
            <a:ext cx="1948122"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a:t>
            </a:r>
            <a:b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b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Dislocated Worker</a:t>
            </a:r>
          </a:p>
        </p:txBody>
      </p:sp>
      <p:sp>
        <p:nvSpPr>
          <p:cNvPr id="68"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2457345" y="2746629"/>
          <a:ext cx="1458867" cy="2011680"/>
        </p:xfrm>
        <a:graphic>
          <a:graphicData uri="http://schemas.openxmlformats.org/drawingml/2006/table">
            <a:tbl>
              <a:tblPr firstRow="1">
                <a:tableStyleId>{5C22544A-7EE6-4342-B048-85BDC9FD1C3A}</a:tableStyleId>
              </a:tblPr>
              <a:tblGrid>
                <a:gridCol w="1047959">
                  <a:extLst>
                    <a:ext uri="{9D8B030D-6E8A-4147-A177-3AD203B41FA5}">
                      <a16:colId xmlns:a16="http://schemas.microsoft.com/office/drawing/2014/main" val="1192372352"/>
                    </a:ext>
                  </a:extLst>
                </a:gridCol>
                <a:gridCol w="410908">
                  <a:extLst>
                    <a:ext uri="{9D8B030D-6E8A-4147-A177-3AD203B41FA5}">
                      <a16:colId xmlns:a16="http://schemas.microsoft.com/office/drawing/2014/main" val="4231487371"/>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7621983"/>
                  </a:ext>
                </a:extLst>
              </a:tr>
              <a:tr h="182880">
                <a:tc>
                  <a:txBody>
                    <a:bodyPr/>
                    <a:lstStyle/>
                    <a:p>
                      <a:pPr algn="l" fontAlgn="b"/>
                      <a:r>
                        <a:rPr lang="en-US" sz="1100" b="0" i="0" u="none" strike="noStrike" dirty="0">
                          <a:solidFill>
                            <a:srgbClr val="000000"/>
                          </a:solidFill>
                          <a:effectLst/>
                          <a:latin typeface="Calibri" panose="020F0502020204030204" pitchFamily="34" charset="0"/>
                        </a:rPr>
                        <a:t>Idaho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14909257"/>
                  </a:ext>
                </a:extLst>
              </a:tr>
              <a:tr h="182880">
                <a:tc>
                  <a:txBody>
                    <a:bodyPr/>
                    <a:lstStyle/>
                    <a:p>
                      <a:pPr algn="l" fontAlgn="b"/>
                      <a:r>
                        <a:rPr lang="en-US" sz="1100" b="0" i="0" u="none" strike="noStrike" dirty="0">
                          <a:solidFill>
                            <a:srgbClr val="000000"/>
                          </a:solidFill>
                          <a:effectLst/>
                          <a:latin typeface="Calibri" panose="020F0502020204030204" pitchFamily="34" charset="0"/>
                        </a:rPr>
                        <a:t>Montana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0220172"/>
                  </a:ext>
                </a:extLst>
              </a:tr>
              <a:tr h="182880">
                <a:tc>
                  <a:txBody>
                    <a:bodyPr/>
                    <a:lstStyle/>
                    <a:p>
                      <a:pPr algn="l" fontAlgn="b"/>
                      <a:r>
                        <a:rPr lang="en-US" sz="1100" b="0" i="0" u="none" strike="noStrike" dirty="0">
                          <a:solidFill>
                            <a:srgbClr val="000000"/>
                          </a:solidFill>
                          <a:effectLst/>
                          <a:latin typeface="Calibri" panose="020F0502020204030204" pitchFamily="34" charset="0"/>
                        </a:rPr>
                        <a:t>Oregon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07662578"/>
                  </a:ext>
                </a:extLst>
              </a:tr>
              <a:tr h="182880">
                <a:tc>
                  <a:txBody>
                    <a:bodyPr/>
                    <a:lstStyle/>
                    <a:p>
                      <a:pPr algn="l" fontAlgn="b"/>
                      <a:r>
                        <a:rPr lang="en-US" sz="1100" b="0" i="0" u="none" strike="noStrike" dirty="0">
                          <a:solidFill>
                            <a:srgbClr val="000000"/>
                          </a:solidFill>
                          <a:effectLst/>
                          <a:latin typeface="Calibri" panose="020F0502020204030204" pitchFamily="34" charset="0"/>
                        </a:rPr>
                        <a:t>Delaware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140344"/>
                  </a:ext>
                </a:extLst>
              </a:tr>
              <a:tr h="182880">
                <a:tc>
                  <a:txBody>
                    <a:bodyPr/>
                    <a:lstStyle/>
                    <a:p>
                      <a:pPr algn="l" fontAlgn="b"/>
                      <a:r>
                        <a:rPr lang="en-US" sz="1100" b="0" i="0" u="none" strike="noStrike" dirty="0">
                          <a:solidFill>
                            <a:srgbClr val="000000"/>
                          </a:solidFill>
                          <a:effectLst/>
                          <a:latin typeface="Calibri" panose="020F0502020204030204" pitchFamily="34" charset="0"/>
                        </a:rPr>
                        <a:t>Maine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80298366"/>
                  </a:ext>
                </a:extLst>
              </a:tr>
              <a:tr h="182880">
                <a:tc>
                  <a:txBody>
                    <a:bodyPr/>
                    <a:lstStyle/>
                    <a:p>
                      <a:pPr algn="l" fontAlgn="b"/>
                      <a:r>
                        <a:rPr lang="en-US" sz="1100" b="0" i="0" u="none" strike="noStrike" dirty="0">
                          <a:solidFill>
                            <a:srgbClr val="000000"/>
                          </a:solidFill>
                          <a:effectLst/>
                          <a:latin typeface="Calibri" panose="020F0502020204030204" pitchFamily="34" charset="0"/>
                        </a:rPr>
                        <a:t>California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6052360"/>
                  </a:ext>
                </a:extLst>
              </a:tr>
              <a:tr h="182880">
                <a:tc>
                  <a:txBody>
                    <a:bodyPr/>
                    <a:lstStyle/>
                    <a:p>
                      <a:pPr algn="l" fontAlgn="b"/>
                      <a:r>
                        <a:rPr lang="en-US" sz="1100" b="0" i="0" u="none" strike="noStrike" dirty="0">
                          <a:solidFill>
                            <a:srgbClr val="000000"/>
                          </a:solidFill>
                          <a:effectLst/>
                          <a:latin typeface="Calibri" panose="020F0502020204030204" pitchFamily="34" charset="0"/>
                        </a:rPr>
                        <a:t>Colorado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43708070"/>
                  </a:ext>
                </a:extLst>
              </a:tr>
              <a:tr h="182880">
                <a:tc>
                  <a:txBody>
                    <a:bodyPr/>
                    <a:lstStyle/>
                    <a:p>
                      <a:pPr algn="l" fontAlgn="b"/>
                      <a:r>
                        <a:rPr lang="en-US" sz="1100" b="0" i="0" u="none" strike="noStrike" dirty="0">
                          <a:solidFill>
                            <a:srgbClr val="000000"/>
                          </a:solidFill>
                          <a:effectLst/>
                          <a:latin typeface="Calibri" panose="020F0502020204030204" pitchFamily="34" charset="0"/>
                        </a:rPr>
                        <a:t>Iowa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16385561"/>
                  </a:ext>
                </a:extLst>
              </a:tr>
              <a:tr h="182880">
                <a:tc>
                  <a:txBody>
                    <a:bodyPr/>
                    <a:lstStyle/>
                    <a:p>
                      <a:pPr algn="l" fontAlgn="b"/>
                      <a:r>
                        <a:rPr lang="en-US" sz="1100" b="0" i="0" u="none" strike="noStrike" dirty="0">
                          <a:solidFill>
                            <a:srgbClr val="000000"/>
                          </a:solidFill>
                          <a:effectLst/>
                          <a:latin typeface="Calibri" panose="020F0502020204030204" pitchFamily="34" charset="0"/>
                        </a:rPr>
                        <a:t>Massachusetts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27526582"/>
                  </a:ext>
                </a:extLst>
              </a:tr>
              <a:tr h="182880">
                <a:tc>
                  <a:txBody>
                    <a:bodyPr/>
                    <a:lstStyle/>
                    <a:p>
                      <a:pPr algn="l" fontAlgn="b"/>
                      <a:r>
                        <a:rPr lang="en-US" sz="1100" b="0" i="0" u="none" strike="noStrike" dirty="0">
                          <a:solidFill>
                            <a:srgbClr val="000000"/>
                          </a:solidFill>
                          <a:effectLst/>
                          <a:latin typeface="Calibri" panose="020F0502020204030204" pitchFamily="34" charset="0"/>
                        </a:rPr>
                        <a:t>New York</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15520236"/>
                  </a:ext>
                </a:extLst>
              </a:tr>
            </a:tbl>
          </a:graphicData>
        </a:graphic>
      </p:graphicFrame>
      <p:sp>
        <p:nvSpPr>
          <p:cNvPr id="69"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7" name="Table 66"/>
          <p:cNvGraphicFramePr>
            <a:graphicFrameLocks noGrp="1"/>
          </p:cNvGraphicFramePr>
          <p:nvPr/>
        </p:nvGraphicFramePr>
        <p:xfrm>
          <a:off x="4309512" y="2753532"/>
          <a:ext cx="1384068" cy="2011680"/>
        </p:xfrm>
        <a:graphic>
          <a:graphicData uri="http://schemas.openxmlformats.org/drawingml/2006/table">
            <a:tbl>
              <a:tblPr firstRow="1">
                <a:tableStyleId>{5C22544A-7EE6-4342-B048-85BDC9FD1C3A}</a:tableStyleId>
              </a:tblPr>
              <a:tblGrid>
                <a:gridCol w="963756">
                  <a:extLst>
                    <a:ext uri="{9D8B030D-6E8A-4147-A177-3AD203B41FA5}">
                      <a16:colId xmlns:a16="http://schemas.microsoft.com/office/drawing/2014/main" val="3853838153"/>
                    </a:ext>
                  </a:extLst>
                </a:gridCol>
                <a:gridCol w="420312">
                  <a:extLst>
                    <a:ext uri="{9D8B030D-6E8A-4147-A177-3AD203B41FA5}">
                      <a16:colId xmlns:a16="http://schemas.microsoft.com/office/drawing/2014/main" val="813608398"/>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85761015"/>
                  </a:ext>
                </a:extLst>
              </a:tr>
              <a:tr h="182880">
                <a:tc>
                  <a:txBody>
                    <a:bodyPr/>
                    <a:lstStyle/>
                    <a:p>
                      <a:pPr algn="l" fontAlgn="b"/>
                      <a:r>
                        <a:rPr lang="en-US" sz="1100" b="0" i="0" u="none" strike="noStrike" dirty="0">
                          <a:solidFill>
                            <a:srgbClr val="000000"/>
                          </a:solidFill>
                          <a:effectLst/>
                          <a:latin typeface="Calibri" panose="020F0502020204030204" pitchFamily="34" charset="0"/>
                        </a:rPr>
                        <a:t>Connecticut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23975451"/>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10295679"/>
                  </a:ext>
                </a:extLst>
              </a:tr>
              <a:tr h="182880">
                <a:tc>
                  <a:txBody>
                    <a:bodyPr/>
                    <a:lstStyle/>
                    <a:p>
                      <a:pPr algn="l" fontAlgn="b"/>
                      <a:r>
                        <a:rPr lang="en-US" sz="1100" b="0" i="0" u="none" strike="noStrike" dirty="0">
                          <a:solidFill>
                            <a:srgbClr val="000000"/>
                          </a:solidFill>
                          <a:effectLst/>
                          <a:latin typeface="Calibri" panose="020F0502020204030204" pitchFamily="34" charset="0"/>
                        </a:rPr>
                        <a:t>Louisiana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12836946"/>
                  </a:ext>
                </a:extLst>
              </a:tr>
              <a:tr h="182880">
                <a:tc>
                  <a:txBody>
                    <a:bodyPr/>
                    <a:lstStyle/>
                    <a:p>
                      <a:pPr algn="l" fontAlgn="b"/>
                      <a:r>
                        <a:rPr lang="en-US" sz="1100" b="0" i="0" u="none" strike="noStrike" dirty="0">
                          <a:solidFill>
                            <a:srgbClr val="000000"/>
                          </a:solidFill>
                          <a:effectLst/>
                          <a:latin typeface="Calibri" panose="020F0502020204030204" pitchFamily="34" charset="0"/>
                        </a:rPr>
                        <a:t>Hawaii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29936138"/>
                  </a:ext>
                </a:extLst>
              </a:tr>
              <a:tr h="182880">
                <a:tc>
                  <a:txBody>
                    <a:bodyPr/>
                    <a:lstStyle/>
                    <a:p>
                      <a:pPr algn="l" fontAlgn="b"/>
                      <a:r>
                        <a:rPr lang="en-US" sz="1100" b="0" i="0" u="none" strike="noStrike" dirty="0">
                          <a:solidFill>
                            <a:srgbClr val="000000"/>
                          </a:solidFill>
                          <a:effectLst/>
                          <a:latin typeface="Calibri" panose="020F0502020204030204" pitchFamily="34" charset="0"/>
                        </a:rPr>
                        <a:t>Minnesota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59973545"/>
                  </a:ext>
                </a:extLst>
              </a:tr>
              <a:tr h="182880">
                <a:tc>
                  <a:txBody>
                    <a:bodyPr/>
                    <a:lstStyle/>
                    <a:p>
                      <a:pPr algn="l" fontAlgn="b"/>
                      <a:r>
                        <a:rPr lang="en-US" sz="1100" b="0" i="0" u="none" strike="noStrike" dirty="0">
                          <a:solidFill>
                            <a:srgbClr val="000000"/>
                          </a:solidFill>
                          <a:effectLst/>
                          <a:latin typeface="Calibri" panose="020F0502020204030204" pitchFamily="34" charset="0"/>
                        </a:rPr>
                        <a:t>New Mexico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09106543"/>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76157660"/>
                  </a:ext>
                </a:extLst>
              </a:tr>
              <a:tr h="182880">
                <a:tc>
                  <a:txBody>
                    <a:bodyPr/>
                    <a:lstStyle/>
                    <a:p>
                      <a:pPr algn="l" fontAlgn="b"/>
                      <a:r>
                        <a:rPr lang="en-US" sz="1100" b="0" i="0" u="none" strike="noStrike" dirty="0">
                          <a:solidFill>
                            <a:srgbClr val="000000"/>
                          </a:solidFill>
                          <a:effectLst/>
                          <a:latin typeface="Calibri" panose="020F0502020204030204" pitchFamily="34" charset="0"/>
                        </a:rPr>
                        <a:t>Rhode Island</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2005156"/>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34942018"/>
                  </a:ext>
                </a:extLst>
              </a:tr>
              <a:tr h="182880">
                <a:tc>
                  <a:txBody>
                    <a:bodyPr/>
                    <a:lstStyle/>
                    <a:p>
                      <a:pPr algn="l" fontAlgn="b"/>
                      <a:r>
                        <a:rPr lang="en-US" sz="1100" b="0" i="0" u="none" strike="noStrike" dirty="0">
                          <a:solidFill>
                            <a:srgbClr val="000000"/>
                          </a:solidFill>
                          <a:effectLst/>
                          <a:latin typeface="Calibri" panose="020F0502020204030204" pitchFamily="34" charset="0"/>
                        </a:rPr>
                        <a:t>Wyoming</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69357307"/>
                  </a:ext>
                </a:extLst>
              </a:tr>
            </a:tbl>
          </a:graphicData>
        </a:graphic>
      </p:graphicFrame>
      <p:sp>
        <p:nvSpPr>
          <p:cNvPr id="63" name="TextBox 62">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1.5%</a:t>
            </a:r>
          </a:p>
        </p:txBody>
      </p:sp>
      <p:grpSp>
        <p:nvGrpSpPr>
          <p:cNvPr id="9" name="Group 8" descr="map of United States with top and bottom 10 states for WIOA Dislocated Workers marked">
            <a:extLst>
              <a:ext uri="{FF2B5EF4-FFF2-40B4-BE49-F238E27FC236}">
                <a16:creationId xmlns:a16="http://schemas.microsoft.com/office/drawing/2014/main" id="{225CEC72-03E8-F343-9F59-60C2A46CD014}"/>
              </a:ext>
            </a:extLst>
          </p:cNvPr>
          <p:cNvGrpSpPr/>
          <p:nvPr/>
        </p:nvGrpSpPr>
        <p:grpSpPr>
          <a:xfrm>
            <a:off x="7230121" y="2487624"/>
            <a:ext cx="3999510" cy="2614706"/>
            <a:chOff x="5157990" y="1665630"/>
            <a:chExt cx="2936367" cy="1919174"/>
          </a:xfrm>
          <a:solidFill>
            <a:schemeClr val="bg1">
              <a:lumMod val="95000"/>
            </a:schemeClr>
          </a:solidFill>
        </p:grpSpPr>
        <p:sp>
          <p:nvSpPr>
            <p:cNvPr id="10"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3"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4"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2" name="Freeform 61">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6" name="Rectangle 65"/>
          <p:cNvSpPr/>
          <p:nvPr/>
        </p:nvSpPr>
        <p:spPr>
          <a:xfrm>
            <a:off x="788978" y="5509240"/>
            <a:ext cx="6260407"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16337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E3866E-B7F4-47D0-8E5D-7A0DA5BF8D00}"/>
              </a:ext>
            </a:extLst>
          </p:cNvPr>
          <p:cNvSpPr>
            <a:spLocks noGrp="1"/>
          </p:cNvSpPr>
          <p:nvPr>
            <p:ph type="title"/>
          </p:nvPr>
        </p:nvSpPr>
        <p:spPr>
          <a:xfrm>
            <a:off x="816043" y="40183"/>
            <a:ext cx="7663703" cy="1108078"/>
          </a:xfrm>
        </p:spPr>
        <p:txBody>
          <a:bodyPr>
            <a:normAutofit/>
          </a:bodyPr>
          <a:lstStyle/>
          <a:p>
            <a:r>
              <a:rPr lang="en-US" dirty="0"/>
              <a:t>Co-enrollment Data PY17</a:t>
            </a:r>
            <a:br>
              <a:rPr lang="en-US" dirty="0"/>
            </a:br>
            <a:r>
              <a:rPr lang="en-US" sz="2000" b="1" dirty="0"/>
              <a:t>TANF &amp; WIOA Youth</a:t>
            </a:r>
            <a:endParaRPr lang="en-US" sz="1400" b="1" dirty="0"/>
          </a:p>
        </p:txBody>
      </p:sp>
      <p:sp>
        <p:nvSpPr>
          <p:cNvPr id="67" name="Subtitle 2">
            <a:extLst>
              <a:ext uri="{FF2B5EF4-FFF2-40B4-BE49-F238E27FC236}">
                <a16:creationId xmlns:a16="http://schemas.microsoft.com/office/drawing/2014/main" id="{82BB974C-A4AF-CD4B-92D2-750FF63D6AA8}"/>
              </a:ext>
            </a:extLst>
          </p:cNvPr>
          <p:cNvSpPr txBox="1">
            <a:spLocks/>
          </p:cNvSpPr>
          <p:nvPr/>
        </p:nvSpPr>
        <p:spPr>
          <a:xfrm>
            <a:off x="2491798" y="1338109"/>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 Youth</a:t>
            </a:r>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3" name="Table 62"/>
          <p:cNvGraphicFramePr>
            <a:graphicFrameLocks noGrp="1"/>
          </p:cNvGraphicFramePr>
          <p:nvPr/>
        </p:nvGraphicFramePr>
        <p:xfrm>
          <a:off x="2457345" y="2746629"/>
          <a:ext cx="1458867" cy="2011680"/>
        </p:xfrm>
        <a:graphic>
          <a:graphicData uri="http://schemas.openxmlformats.org/drawingml/2006/table">
            <a:tbl>
              <a:tblPr firstRow="1">
                <a:tableStyleId>{5C22544A-7EE6-4342-B048-85BDC9FD1C3A}</a:tableStyleId>
              </a:tblPr>
              <a:tblGrid>
                <a:gridCol w="1047959">
                  <a:extLst>
                    <a:ext uri="{9D8B030D-6E8A-4147-A177-3AD203B41FA5}">
                      <a16:colId xmlns:a16="http://schemas.microsoft.com/office/drawing/2014/main" val="1192372352"/>
                    </a:ext>
                  </a:extLst>
                </a:gridCol>
                <a:gridCol w="410908">
                  <a:extLst>
                    <a:ext uri="{9D8B030D-6E8A-4147-A177-3AD203B41FA5}">
                      <a16:colId xmlns:a16="http://schemas.microsoft.com/office/drawing/2014/main" val="4231487371"/>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66246241"/>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37.8%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5743474"/>
                  </a:ext>
                </a:extLst>
              </a:tr>
              <a:tr h="182880">
                <a:tc>
                  <a:txBody>
                    <a:bodyPr/>
                    <a:lstStyle/>
                    <a:p>
                      <a:pPr algn="l" fontAlgn="b"/>
                      <a:r>
                        <a:rPr lang="en-US" sz="1100" b="0" i="0" u="none" strike="noStrike" dirty="0">
                          <a:solidFill>
                            <a:srgbClr val="000000"/>
                          </a:solidFill>
                          <a:effectLst/>
                          <a:latin typeface="Calibri" panose="020F0502020204030204" pitchFamily="34" charset="0"/>
                        </a:rPr>
                        <a:t>Massachusetts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94918028"/>
                  </a:ext>
                </a:extLst>
              </a:tr>
              <a:tr h="182880">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13338756"/>
                  </a:ext>
                </a:extLst>
              </a:tr>
              <a:tr h="182880">
                <a:tc>
                  <a:txBody>
                    <a:bodyPr/>
                    <a:lstStyle/>
                    <a:p>
                      <a:pPr algn="l" fontAlgn="b"/>
                      <a:r>
                        <a:rPr lang="en-US" sz="1100" b="0" i="0" u="none" strike="noStrike" dirty="0">
                          <a:solidFill>
                            <a:srgbClr val="000000"/>
                          </a:solidFill>
                          <a:effectLst/>
                          <a:latin typeface="Calibri" panose="020F0502020204030204" pitchFamily="34" charset="0"/>
                        </a:rPr>
                        <a:t>Colorado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42964497"/>
                  </a:ext>
                </a:extLst>
              </a:tr>
              <a:tr h="182880">
                <a:tc>
                  <a:txBody>
                    <a:bodyPr/>
                    <a:lstStyle/>
                    <a:p>
                      <a:pPr algn="l" fontAlgn="b"/>
                      <a:r>
                        <a:rPr lang="en-US" sz="1100" b="0" i="0" u="none" strike="noStrike" dirty="0">
                          <a:solidFill>
                            <a:srgbClr val="000000"/>
                          </a:solidFill>
                          <a:effectLst/>
                          <a:latin typeface="Calibri" panose="020F0502020204030204" pitchFamily="34" charset="0"/>
                        </a:rPr>
                        <a:t>Idaho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19664967"/>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91308053"/>
                  </a:ext>
                </a:extLst>
              </a:tr>
              <a:tr h="182880">
                <a:tc>
                  <a:txBody>
                    <a:bodyPr/>
                    <a:lstStyle/>
                    <a:p>
                      <a:pPr algn="l" fontAlgn="b"/>
                      <a:r>
                        <a:rPr lang="en-US" sz="1100" b="0" i="0" u="none" strike="noStrike" dirty="0">
                          <a:solidFill>
                            <a:srgbClr val="000000"/>
                          </a:solidFill>
                          <a:effectLst/>
                          <a:latin typeface="Calibri" panose="020F0502020204030204" pitchFamily="34" charset="0"/>
                        </a:rPr>
                        <a:t>Iowa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49897661"/>
                  </a:ext>
                </a:extLst>
              </a:tr>
              <a:tr h="182880">
                <a:tc>
                  <a:txBody>
                    <a:bodyPr/>
                    <a:lstStyle/>
                    <a:p>
                      <a:pPr algn="l" fontAlgn="b"/>
                      <a:r>
                        <a:rPr lang="en-US" sz="1100" b="0" i="0" u="none" strike="noStrike" dirty="0">
                          <a:solidFill>
                            <a:srgbClr val="000000"/>
                          </a:solidFill>
                          <a:effectLst/>
                          <a:latin typeface="Calibri" panose="020F0502020204030204" pitchFamily="34" charset="0"/>
                        </a:rPr>
                        <a:t>Kansas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57751225"/>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21946453"/>
                  </a:ext>
                </a:extLst>
              </a:tr>
              <a:tr h="182880">
                <a:tc>
                  <a:txBody>
                    <a:bodyPr/>
                    <a:lstStyle/>
                    <a:p>
                      <a:pPr algn="l" fontAlgn="b"/>
                      <a:r>
                        <a:rPr lang="en-US" sz="1100" b="0" i="0" u="none" strike="noStrike" dirty="0">
                          <a:solidFill>
                            <a:srgbClr val="000000"/>
                          </a:solidFill>
                          <a:effectLst/>
                          <a:latin typeface="Calibri" panose="020F0502020204030204" pitchFamily="34" charset="0"/>
                        </a:rPr>
                        <a:t>Oregon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80619815"/>
                  </a:ext>
                </a:extLst>
              </a:tr>
            </a:tbl>
          </a:graphicData>
        </a:graphic>
      </p:graphicFrame>
      <p:sp>
        <p:nvSpPr>
          <p:cNvPr id="66"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4309512" y="2753532"/>
          <a:ext cx="1384068" cy="2011680"/>
        </p:xfrm>
        <a:graphic>
          <a:graphicData uri="http://schemas.openxmlformats.org/drawingml/2006/table">
            <a:tbl>
              <a:tblPr firstRow="1">
                <a:tableStyleId>{5C22544A-7EE6-4342-B048-85BDC9FD1C3A}</a:tableStyleId>
              </a:tblPr>
              <a:tblGrid>
                <a:gridCol w="963756">
                  <a:extLst>
                    <a:ext uri="{9D8B030D-6E8A-4147-A177-3AD203B41FA5}">
                      <a16:colId xmlns:a16="http://schemas.microsoft.com/office/drawing/2014/main" val="3853838153"/>
                    </a:ext>
                  </a:extLst>
                </a:gridCol>
                <a:gridCol w="420312">
                  <a:extLst>
                    <a:ext uri="{9D8B030D-6E8A-4147-A177-3AD203B41FA5}">
                      <a16:colId xmlns:a16="http://schemas.microsoft.com/office/drawing/2014/main" val="813608398"/>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10052884"/>
                  </a:ext>
                </a:extLst>
              </a:tr>
              <a:tr h="182880">
                <a:tc>
                  <a:txBody>
                    <a:bodyPr/>
                    <a:lstStyle/>
                    <a:p>
                      <a:pPr algn="l" fontAlgn="b"/>
                      <a:r>
                        <a:rPr lang="en-US" sz="1100" b="0" i="0" u="none" strike="noStrike" dirty="0">
                          <a:solidFill>
                            <a:srgbClr val="000000"/>
                          </a:solidFill>
                          <a:effectLst/>
                          <a:latin typeface="Calibri" panose="020F0502020204030204" pitchFamily="34" charset="0"/>
                        </a:rPr>
                        <a:t>Mississippi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33351375"/>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7986656"/>
                  </a:ext>
                </a:extLst>
              </a:tr>
              <a:tr h="182880">
                <a:tc>
                  <a:txBody>
                    <a:bodyPr/>
                    <a:lstStyle/>
                    <a:p>
                      <a:pPr algn="l" fontAlgn="b"/>
                      <a:r>
                        <a:rPr lang="en-US" sz="1100" b="0" i="0" u="none" strike="noStrike" dirty="0">
                          <a:solidFill>
                            <a:srgbClr val="000000"/>
                          </a:solidFill>
                          <a:effectLst/>
                          <a:latin typeface="Calibri" panose="020F0502020204030204" pitchFamily="34" charset="0"/>
                        </a:rPr>
                        <a:t>Indiana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97270156"/>
                  </a:ext>
                </a:extLst>
              </a:tr>
              <a:tr h="182880">
                <a:tc>
                  <a:txBody>
                    <a:bodyPr/>
                    <a:lstStyle/>
                    <a:p>
                      <a:pPr algn="l" fontAlgn="b"/>
                      <a:r>
                        <a:rPr lang="en-US" sz="1100" b="0" i="0" u="none" strike="noStrike" dirty="0">
                          <a:solidFill>
                            <a:srgbClr val="000000"/>
                          </a:solidFill>
                          <a:effectLst/>
                          <a:latin typeface="Calibri" panose="020F0502020204030204" pitchFamily="34" charset="0"/>
                        </a:rPr>
                        <a:t>Wyoming</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68262961"/>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35390965"/>
                  </a:ext>
                </a:extLst>
              </a:tr>
              <a:tr h="182880">
                <a:tc>
                  <a:txBody>
                    <a:bodyPr/>
                    <a:lstStyle/>
                    <a:p>
                      <a:pPr algn="l" fontAlgn="b"/>
                      <a:r>
                        <a:rPr lang="en-US" sz="1100" b="0" i="0" u="none" strike="noStrike" dirty="0">
                          <a:solidFill>
                            <a:srgbClr val="000000"/>
                          </a:solidFill>
                          <a:effectLst/>
                          <a:latin typeface="Calibri" panose="020F0502020204030204" pitchFamily="34" charset="0"/>
                        </a:rPr>
                        <a:t>Georgia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82552077"/>
                  </a:ext>
                </a:extLst>
              </a:tr>
              <a:tr h="182880">
                <a:tc>
                  <a:txBody>
                    <a:bodyPr/>
                    <a:lstStyle/>
                    <a:p>
                      <a:pPr algn="l" fontAlgn="b"/>
                      <a:r>
                        <a:rPr lang="en-US" sz="1100" b="0" i="0" u="none" strike="noStrike" dirty="0">
                          <a:solidFill>
                            <a:srgbClr val="000000"/>
                          </a:solidFill>
                          <a:effectLst/>
                          <a:latin typeface="Calibri" panose="020F0502020204030204" pitchFamily="34" charset="0"/>
                        </a:rPr>
                        <a:t>Louisiana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05420374"/>
                  </a:ext>
                </a:extLst>
              </a:tr>
              <a:tr h="182880">
                <a:tc>
                  <a:txBody>
                    <a:bodyPr/>
                    <a:lstStyle/>
                    <a:p>
                      <a:pPr algn="l" fontAlgn="b"/>
                      <a:r>
                        <a:rPr lang="en-US" sz="1100" b="0" i="0" u="none" strike="noStrike" dirty="0">
                          <a:solidFill>
                            <a:srgbClr val="000000"/>
                          </a:solidFill>
                          <a:effectLst/>
                          <a:latin typeface="Calibri" panose="020F0502020204030204" pitchFamily="34" charset="0"/>
                        </a:rPr>
                        <a:t>Kentucky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19998505"/>
                  </a:ext>
                </a:extLst>
              </a:tr>
              <a:tr h="182880">
                <a:tc>
                  <a:txBody>
                    <a:bodyPr/>
                    <a:lstStyle/>
                    <a:p>
                      <a:pPr algn="l" fontAlgn="b"/>
                      <a:r>
                        <a:rPr lang="en-US" sz="1100" b="0" i="0" u="none" strike="noStrike" dirty="0">
                          <a:solidFill>
                            <a:srgbClr val="000000"/>
                          </a:solidFill>
                          <a:effectLst/>
                          <a:latin typeface="Calibri" panose="020F0502020204030204" pitchFamily="34" charset="0"/>
                        </a:rPr>
                        <a:t>Minnesota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55030727"/>
                  </a:ext>
                </a:extLst>
              </a:tr>
              <a:tr h="182880">
                <a:tc>
                  <a:txBody>
                    <a:bodyPr/>
                    <a:lstStyle/>
                    <a:p>
                      <a:pPr algn="l" fontAlgn="b"/>
                      <a:r>
                        <a:rPr lang="en-US" sz="1100" b="0" i="0" u="none" strike="noStrike" dirty="0">
                          <a:solidFill>
                            <a:srgbClr val="000000"/>
                          </a:solidFill>
                          <a:effectLst/>
                          <a:latin typeface="Calibri" panose="020F0502020204030204" pitchFamily="34" charset="0"/>
                        </a:rPr>
                        <a:t>US Virgin Islands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22264021"/>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5.0%</a:t>
            </a:r>
          </a:p>
        </p:txBody>
      </p:sp>
      <p:grpSp>
        <p:nvGrpSpPr>
          <p:cNvPr id="8" name="Group 7" descr="map of United States with top and bottom 10 states for WIOA Youth marked">
            <a:extLst>
              <a:ext uri="{FF2B5EF4-FFF2-40B4-BE49-F238E27FC236}">
                <a16:creationId xmlns:a16="http://schemas.microsoft.com/office/drawing/2014/main" id="{225CEC72-03E8-F343-9F59-60C2A46CD014}"/>
              </a:ext>
            </a:extLst>
          </p:cNvPr>
          <p:cNvGrpSpPr/>
          <p:nvPr/>
        </p:nvGrpSpPr>
        <p:grpSpPr>
          <a:xfrm>
            <a:off x="7230121" y="2487624"/>
            <a:ext cx="3999510" cy="2614706"/>
            <a:chOff x="5157990" y="1665630"/>
            <a:chExt cx="2936367" cy="1919174"/>
          </a:xfrm>
          <a:solidFill>
            <a:schemeClr val="bg1">
              <a:lumMod val="95000"/>
            </a:schemeClr>
          </a:solidFill>
        </p:grpSpPr>
        <p:sp>
          <p:nvSpPr>
            <p:cNvPr id="9"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0"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3"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8" name="Rectangle 67"/>
          <p:cNvSpPr/>
          <p:nvPr/>
        </p:nvSpPr>
        <p:spPr>
          <a:xfrm>
            <a:off x="816043" y="5509240"/>
            <a:ext cx="6254608"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270032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E3866E-B7F4-47D0-8E5D-7A0DA5BF8D00}"/>
              </a:ext>
            </a:extLst>
          </p:cNvPr>
          <p:cNvSpPr>
            <a:spLocks noGrp="1"/>
          </p:cNvSpPr>
          <p:nvPr>
            <p:ph type="title"/>
          </p:nvPr>
        </p:nvSpPr>
        <p:spPr>
          <a:xfrm>
            <a:off x="788481" y="56558"/>
            <a:ext cx="7663703" cy="1108078"/>
          </a:xfrm>
        </p:spPr>
        <p:txBody>
          <a:bodyPr>
            <a:normAutofit/>
          </a:bodyPr>
          <a:lstStyle/>
          <a:p>
            <a:r>
              <a:rPr lang="en-US" dirty="0"/>
              <a:t>Co-enrollment Data PY17</a:t>
            </a:r>
            <a:br>
              <a:rPr lang="en-US" dirty="0"/>
            </a:br>
            <a:r>
              <a:rPr lang="en-US" sz="2000" b="1" dirty="0"/>
              <a:t>TANF &amp; Wagner-Peyser</a:t>
            </a:r>
            <a:endParaRPr lang="en-US" sz="1400" b="1" dirty="0"/>
          </a:p>
        </p:txBody>
      </p:sp>
      <p:sp>
        <p:nvSpPr>
          <p:cNvPr id="67" name="Subtitle 2">
            <a:extLst>
              <a:ext uri="{FF2B5EF4-FFF2-40B4-BE49-F238E27FC236}">
                <a16:creationId xmlns:a16="http://schemas.microsoft.com/office/drawing/2014/main" id="{82BB974C-A4AF-CD4B-92D2-750FF63D6AA8}"/>
              </a:ext>
            </a:extLst>
          </p:cNvPr>
          <p:cNvSpPr txBox="1">
            <a:spLocks/>
          </p:cNvSpPr>
          <p:nvPr/>
        </p:nvSpPr>
        <p:spPr>
          <a:xfrm>
            <a:off x="2491798" y="1338108"/>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Wagner-Peyser</a:t>
            </a:r>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3" name="Table 62"/>
          <p:cNvGraphicFramePr>
            <a:graphicFrameLocks noGrp="1"/>
          </p:cNvGraphicFramePr>
          <p:nvPr/>
        </p:nvGraphicFramePr>
        <p:xfrm>
          <a:off x="2453255" y="2755244"/>
          <a:ext cx="1458867" cy="2011680"/>
        </p:xfrm>
        <a:graphic>
          <a:graphicData uri="http://schemas.openxmlformats.org/drawingml/2006/table">
            <a:tbl>
              <a:tblPr firstRow="1">
                <a:tableStyleId>{5C22544A-7EE6-4342-B048-85BDC9FD1C3A}</a:tableStyleId>
              </a:tblPr>
              <a:tblGrid>
                <a:gridCol w="1047959">
                  <a:extLst>
                    <a:ext uri="{9D8B030D-6E8A-4147-A177-3AD203B41FA5}">
                      <a16:colId xmlns:a16="http://schemas.microsoft.com/office/drawing/2014/main" val="1192372352"/>
                    </a:ext>
                  </a:extLst>
                </a:gridCol>
                <a:gridCol w="410908">
                  <a:extLst>
                    <a:ext uri="{9D8B030D-6E8A-4147-A177-3AD203B41FA5}">
                      <a16:colId xmlns:a16="http://schemas.microsoft.com/office/drawing/2014/main" val="4231487371"/>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04548362"/>
                  </a:ext>
                </a:extLst>
              </a:tr>
              <a:tr h="182880">
                <a:tc>
                  <a:txBody>
                    <a:bodyPr/>
                    <a:lstStyle/>
                    <a:p>
                      <a:pPr algn="l" fontAlgn="b"/>
                      <a:r>
                        <a:rPr lang="en-US" sz="1100" b="0" i="0" u="none" strike="noStrike" dirty="0">
                          <a:solidFill>
                            <a:srgbClr val="000000"/>
                          </a:solidFill>
                          <a:effectLst/>
                          <a:latin typeface="Calibri" panose="020F0502020204030204" pitchFamily="34" charset="0"/>
                        </a:rPr>
                        <a:t>Idaho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12.1%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1651042"/>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7.4%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62510324"/>
                  </a:ext>
                </a:extLst>
              </a:tr>
              <a:tr h="182880">
                <a:tc>
                  <a:txBody>
                    <a:bodyPr/>
                    <a:lstStyle/>
                    <a:p>
                      <a:pPr algn="l" fontAlgn="b"/>
                      <a:r>
                        <a:rPr lang="en-US" sz="1100" b="0" i="0" u="none" strike="noStrike" dirty="0">
                          <a:solidFill>
                            <a:srgbClr val="000000"/>
                          </a:solidFill>
                          <a:effectLst/>
                          <a:latin typeface="Calibri" panose="020F0502020204030204" pitchFamily="34" charset="0"/>
                        </a:rPr>
                        <a:t>Pennsylvania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55056282"/>
                  </a:ext>
                </a:extLst>
              </a:tr>
              <a:tr h="182880">
                <a:tc>
                  <a:txBody>
                    <a:bodyPr/>
                    <a:lstStyle/>
                    <a:p>
                      <a:pPr algn="l" fontAlgn="b"/>
                      <a:r>
                        <a:rPr lang="en-US" sz="1100" b="0" i="0" u="none" strike="noStrike" dirty="0">
                          <a:solidFill>
                            <a:srgbClr val="000000"/>
                          </a:solidFill>
                          <a:effectLst/>
                          <a:latin typeface="Calibri" panose="020F0502020204030204" pitchFamily="34" charset="0"/>
                        </a:rPr>
                        <a:t>Massachusetts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25862470"/>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49108820"/>
                  </a:ext>
                </a:extLst>
              </a:tr>
              <a:tr h="182880">
                <a:tc>
                  <a:txBody>
                    <a:bodyPr/>
                    <a:lstStyle/>
                    <a:p>
                      <a:pPr algn="l" fontAlgn="b"/>
                      <a:r>
                        <a:rPr lang="en-US" sz="1100" b="0" i="0" u="none" strike="noStrike" dirty="0">
                          <a:solidFill>
                            <a:srgbClr val="000000"/>
                          </a:solidFill>
                          <a:effectLst/>
                          <a:latin typeface="Calibri" panose="020F0502020204030204" pitchFamily="34" charset="0"/>
                        </a:rPr>
                        <a:t>New Jersey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71872928"/>
                  </a:ext>
                </a:extLst>
              </a:tr>
              <a:tr h="182880">
                <a:tc>
                  <a:txBody>
                    <a:bodyPr/>
                    <a:lstStyle/>
                    <a:p>
                      <a:pPr algn="l" fontAlgn="b"/>
                      <a:r>
                        <a:rPr lang="en-US" sz="1100" b="0" i="0" u="none" strike="noStrike" dirty="0">
                          <a:solidFill>
                            <a:srgbClr val="000000"/>
                          </a:solidFill>
                          <a:effectLst/>
                          <a:latin typeface="Calibri" panose="020F0502020204030204" pitchFamily="34" charset="0"/>
                        </a:rPr>
                        <a:t>Oregon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86311785"/>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32342665"/>
                  </a:ext>
                </a:extLst>
              </a:tr>
              <a:tr h="182880">
                <a:tc>
                  <a:txBody>
                    <a:bodyPr/>
                    <a:lstStyle/>
                    <a:p>
                      <a:pPr algn="l" fontAlgn="b"/>
                      <a:r>
                        <a:rPr lang="en-US" sz="1100" b="0" i="0" u="none" strike="noStrike" dirty="0">
                          <a:solidFill>
                            <a:srgbClr val="000000"/>
                          </a:solidFill>
                          <a:effectLst/>
                          <a:latin typeface="Calibri" panose="020F0502020204030204" pitchFamily="34" charset="0"/>
                        </a:rPr>
                        <a:t>Iowa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46343664"/>
                  </a:ext>
                </a:extLst>
              </a:tr>
              <a:tr h="182880">
                <a:tc>
                  <a:txBody>
                    <a:bodyPr/>
                    <a:lstStyle/>
                    <a:p>
                      <a:pPr algn="l" fontAlgn="b"/>
                      <a:r>
                        <a:rPr lang="en-US" sz="1100" b="0" i="0" u="none" strike="noStrike" dirty="0">
                          <a:solidFill>
                            <a:srgbClr val="000000"/>
                          </a:solidFill>
                          <a:effectLst/>
                          <a:latin typeface="Calibri" panose="020F0502020204030204" pitchFamily="34" charset="0"/>
                        </a:rPr>
                        <a:t>New York</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8561271"/>
                  </a:ext>
                </a:extLst>
              </a:tr>
            </a:tbl>
          </a:graphicData>
        </a:graphic>
      </p:graphicFrame>
      <p:sp>
        <p:nvSpPr>
          <p:cNvPr id="66"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4309512" y="2753532"/>
          <a:ext cx="1384068" cy="2011680"/>
        </p:xfrm>
        <a:graphic>
          <a:graphicData uri="http://schemas.openxmlformats.org/drawingml/2006/table">
            <a:tbl>
              <a:tblPr firstRow="1">
                <a:tableStyleId>{5C22544A-7EE6-4342-B048-85BDC9FD1C3A}</a:tableStyleId>
              </a:tblPr>
              <a:tblGrid>
                <a:gridCol w="963756">
                  <a:extLst>
                    <a:ext uri="{9D8B030D-6E8A-4147-A177-3AD203B41FA5}">
                      <a16:colId xmlns:a16="http://schemas.microsoft.com/office/drawing/2014/main" val="3853838153"/>
                    </a:ext>
                  </a:extLst>
                </a:gridCol>
                <a:gridCol w="420312">
                  <a:extLst>
                    <a:ext uri="{9D8B030D-6E8A-4147-A177-3AD203B41FA5}">
                      <a16:colId xmlns:a16="http://schemas.microsoft.com/office/drawing/2014/main" val="813608398"/>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43918912"/>
                  </a:ext>
                </a:extLst>
              </a:tr>
              <a:tr h="182880">
                <a:tc>
                  <a:txBody>
                    <a:bodyPr/>
                    <a:lstStyle/>
                    <a:p>
                      <a:pPr algn="l" fontAlgn="b"/>
                      <a:r>
                        <a:rPr lang="en-US" sz="1100" b="0" i="0" u="none" strike="noStrike" dirty="0">
                          <a:solidFill>
                            <a:srgbClr val="000000"/>
                          </a:solidFill>
                          <a:effectLst/>
                          <a:latin typeface="Calibri" panose="020F0502020204030204" pitchFamily="34" charset="0"/>
                        </a:rPr>
                        <a:t>Nebraska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30312957"/>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42510307"/>
                  </a:ext>
                </a:extLst>
              </a:tr>
              <a:tr h="182880">
                <a:tc>
                  <a:txBody>
                    <a:bodyPr/>
                    <a:lstStyle/>
                    <a:p>
                      <a:pPr algn="l" fontAlgn="b"/>
                      <a:r>
                        <a:rPr lang="en-US" sz="1100" b="0" i="0" u="none" strike="noStrike" dirty="0">
                          <a:solidFill>
                            <a:srgbClr val="000000"/>
                          </a:solidFill>
                          <a:effectLst/>
                          <a:latin typeface="Calibri" panose="020F0502020204030204" pitchFamily="34" charset="0"/>
                        </a:rPr>
                        <a:t>Illinois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37902067"/>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46936375"/>
                  </a:ext>
                </a:extLst>
              </a:tr>
              <a:tr h="182880">
                <a:tc>
                  <a:txBody>
                    <a:bodyPr/>
                    <a:lstStyle/>
                    <a:p>
                      <a:pPr algn="l" fontAlgn="b"/>
                      <a:r>
                        <a:rPr lang="en-US" sz="1100" b="0" i="0" u="none" strike="noStrike" dirty="0">
                          <a:solidFill>
                            <a:srgbClr val="000000"/>
                          </a:solidFill>
                          <a:effectLst/>
                          <a:latin typeface="Calibri" panose="020F0502020204030204" pitchFamily="34" charset="0"/>
                        </a:rPr>
                        <a:t>Indiana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21693498"/>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64434912"/>
                  </a:ext>
                </a:extLst>
              </a:tr>
              <a:tr h="182880">
                <a:tc>
                  <a:txBody>
                    <a:bodyPr/>
                    <a:lstStyle/>
                    <a:p>
                      <a:pPr algn="l" fontAlgn="b"/>
                      <a:r>
                        <a:rPr lang="en-US" sz="1100" b="0" i="0" u="none" strike="noStrike" dirty="0">
                          <a:solidFill>
                            <a:srgbClr val="000000"/>
                          </a:solidFill>
                          <a:effectLst/>
                          <a:latin typeface="Calibri" panose="020F0502020204030204" pitchFamily="34" charset="0"/>
                        </a:rPr>
                        <a:t>Texas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05136100"/>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34606316"/>
                  </a:ext>
                </a:extLst>
              </a:tr>
              <a:tr h="182880">
                <a:tc>
                  <a:txBody>
                    <a:bodyPr/>
                    <a:lstStyle/>
                    <a:p>
                      <a:pPr algn="l" fontAlgn="b"/>
                      <a:r>
                        <a:rPr lang="en-US" sz="1100" b="0" i="0" u="none" strike="noStrike" dirty="0">
                          <a:solidFill>
                            <a:srgbClr val="000000"/>
                          </a:solidFill>
                          <a:effectLst/>
                          <a:latin typeface="Calibri" panose="020F0502020204030204" pitchFamily="34" charset="0"/>
                        </a:rPr>
                        <a:t>Georgia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33393399"/>
                  </a:ext>
                </a:extLst>
              </a:tr>
              <a:tr h="182880">
                <a:tc>
                  <a:txBody>
                    <a:bodyPr/>
                    <a:lstStyle/>
                    <a:p>
                      <a:pPr algn="l" fontAlgn="b"/>
                      <a:r>
                        <a:rPr lang="en-US" sz="1100" b="0" i="0" u="none" strike="noStrike" dirty="0">
                          <a:solidFill>
                            <a:srgbClr val="000000"/>
                          </a:solidFill>
                          <a:effectLst/>
                          <a:latin typeface="Calibri" panose="020F0502020204030204" pitchFamily="34" charset="0"/>
                        </a:rPr>
                        <a:t>Michigan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86276843"/>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1.2%</a:t>
            </a:r>
          </a:p>
        </p:txBody>
      </p:sp>
      <p:grpSp>
        <p:nvGrpSpPr>
          <p:cNvPr id="8" name="Group 7" descr="map of United States with top and bottom 10 states for Wagner-Peyser marked">
            <a:extLst>
              <a:ext uri="{FF2B5EF4-FFF2-40B4-BE49-F238E27FC236}">
                <a16:creationId xmlns:a16="http://schemas.microsoft.com/office/drawing/2014/main" id="{225CEC72-03E8-F343-9F59-60C2A46CD014}"/>
              </a:ext>
            </a:extLst>
          </p:cNvPr>
          <p:cNvGrpSpPr/>
          <p:nvPr/>
        </p:nvGrpSpPr>
        <p:grpSpPr>
          <a:xfrm>
            <a:off x="7230121" y="2467130"/>
            <a:ext cx="3999510" cy="2614706"/>
            <a:chOff x="5157990" y="1665630"/>
            <a:chExt cx="2936367" cy="1919174"/>
          </a:xfrm>
          <a:solidFill>
            <a:schemeClr val="bg1">
              <a:lumMod val="95000"/>
            </a:schemeClr>
          </a:solidFill>
        </p:grpSpPr>
        <p:sp>
          <p:nvSpPr>
            <p:cNvPr id="9"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0"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3"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8" name="Rectangle 67"/>
          <p:cNvSpPr/>
          <p:nvPr/>
        </p:nvSpPr>
        <p:spPr>
          <a:xfrm>
            <a:off x="788481" y="5519873"/>
            <a:ext cx="6441640"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999353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Co-enrollment Data PY17</a:t>
            </a:r>
            <a:br>
              <a:rPr lang="en-US" dirty="0"/>
            </a:br>
            <a:r>
              <a:rPr lang="en-US" sz="2000" b="1" dirty="0"/>
              <a:t>Adult Education &amp; WIOA Adult</a:t>
            </a:r>
            <a:endParaRPr lang="en-US" sz="1400" b="1" dirty="0"/>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91798" y="1338109"/>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 Adult</a:t>
            </a:r>
          </a:p>
        </p:txBody>
      </p:sp>
      <p:sp>
        <p:nvSpPr>
          <p:cNvPr id="78"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4" name="Table 3"/>
          <p:cNvGraphicFramePr>
            <a:graphicFrameLocks noGrp="1"/>
          </p:cNvGraphicFramePr>
          <p:nvPr/>
        </p:nvGraphicFramePr>
        <p:xfrm>
          <a:off x="2375648" y="2775023"/>
          <a:ext cx="1759826" cy="2011680"/>
        </p:xfrm>
        <a:graphic>
          <a:graphicData uri="http://schemas.openxmlformats.org/drawingml/2006/table">
            <a:tbl>
              <a:tblPr firstRow="1">
                <a:tableStyleId>{5C22544A-7EE6-4342-B048-85BDC9FD1C3A}</a:tableStyleId>
              </a:tblPr>
              <a:tblGrid>
                <a:gridCol w="957645">
                  <a:extLst>
                    <a:ext uri="{9D8B030D-6E8A-4147-A177-3AD203B41FA5}">
                      <a16:colId xmlns:a16="http://schemas.microsoft.com/office/drawing/2014/main" val="1192372352"/>
                    </a:ext>
                  </a:extLst>
                </a:gridCol>
                <a:gridCol w="363079">
                  <a:extLst>
                    <a:ext uri="{9D8B030D-6E8A-4147-A177-3AD203B41FA5}">
                      <a16:colId xmlns:a16="http://schemas.microsoft.com/office/drawing/2014/main" val="4231487371"/>
                    </a:ext>
                  </a:extLst>
                </a:gridCol>
                <a:gridCol w="439102">
                  <a:extLst>
                    <a:ext uri="{9D8B030D-6E8A-4147-A177-3AD203B41FA5}">
                      <a16:colId xmlns:a16="http://schemas.microsoft.com/office/drawing/2014/main" val="2318985556"/>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87888833"/>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1,353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85265369"/>
                  </a:ext>
                </a:extLst>
              </a:tr>
              <a:tr h="182880">
                <a:tc>
                  <a:txBody>
                    <a:bodyPr/>
                    <a:lstStyle/>
                    <a:p>
                      <a:pPr algn="l" fontAlgn="b"/>
                      <a:r>
                        <a:rPr lang="en-US" sz="1100" b="0" i="0" u="none" strike="noStrike" dirty="0">
                          <a:solidFill>
                            <a:srgbClr val="000000"/>
                          </a:solidFill>
                          <a:effectLst/>
                          <a:latin typeface="Calibri" panose="020F0502020204030204" pitchFamily="34" charset="0"/>
                        </a:rPr>
                        <a:t>Indiana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11,749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57353926"/>
                  </a:ext>
                </a:extLst>
              </a:tr>
              <a:tr h="182880">
                <a:tc>
                  <a:txBody>
                    <a:bodyPr/>
                    <a:lstStyle/>
                    <a:p>
                      <a:pPr algn="l" fontAlgn="b"/>
                      <a:r>
                        <a:rPr lang="en-US" sz="1100" b="0" i="0" u="none" strike="noStrike" dirty="0">
                          <a:solidFill>
                            <a:srgbClr val="000000"/>
                          </a:solidFill>
                          <a:effectLst/>
                          <a:latin typeface="Calibri" panose="020F0502020204030204" pitchFamily="34" charset="0"/>
                        </a:rPr>
                        <a:t>Mississippi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6,306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09675438"/>
                  </a:ext>
                </a:extLst>
              </a:tr>
              <a:tr h="182880">
                <a:tc>
                  <a:txBody>
                    <a:bodyPr/>
                    <a:lstStyle/>
                    <a:p>
                      <a:pPr algn="l" fontAlgn="b"/>
                      <a:r>
                        <a:rPr lang="en-US" sz="1100" b="0" i="0" u="none" strike="noStrike" dirty="0">
                          <a:solidFill>
                            <a:srgbClr val="000000"/>
                          </a:solidFill>
                          <a:effectLst/>
                          <a:latin typeface="Calibri" panose="020F0502020204030204" pitchFamily="34" charset="0"/>
                        </a:rPr>
                        <a:t>New Hampshire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335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03390616"/>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1,749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24706734"/>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5,351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50634716"/>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357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36410148"/>
                  </a:ext>
                </a:extLst>
              </a:tr>
              <a:tr h="182880">
                <a:tc>
                  <a:txBody>
                    <a:bodyPr/>
                    <a:lstStyle/>
                    <a:p>
                      <a:pPr algn="l" fontAlgn="b"/>
                      <a:r>
                        <a:rPr lang="en-US" sz="1100" b="0" i="0" u="none" strike="noStrike" dirty="0">
                          <a:solidFill>
                            <a:srgbClr val="000000"/>
                          </a:solidFill>
                          <a:effectLst/>
                          <a:latin typeface="Calibri" panose="020F0502020204030204" pitchFamily="34" charset="0"/>
                        </a:rPr>
                        <a:t>New Jersey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2,723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43406653"/>
                  </a:ext>
                </a:extLst>
              </a:tr>
              <a:tr h="182880">
                <a:tc>
                  <a:txBody>
                    <a:bodyPr/>
                    <a:lstStyle/>
                    <a:p>
                      <a:pPr algn="l" fontAlgn="b"/>
                      <a:r>
                        <a:rPr lang="en-US" sz="1100" b="0" i="0" u="none" strike="noStrike" dirty="0">
                          <a:solidFill>
                            <a:srgbClr val="000000"/>
                          </a:solidFill>
                          <a:effectLst/>
                          <a:latin typeface="Calibri" panose="020F0502020204030204" pitchFamily="34" charset="0"/>
                        </a:rPr>
                        <a:t>Missouri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8,672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00261632"/>
                  </a:ext>
                </a:extLst>
              </a:tr>
              <a:tr h="182880">
                <a:tc>
                  <a:txBody>
                    <a:bodyPr/>
                    <a:lstStyle/>
                    <a:p>
                      <a:pPr algn="l" fontAlgn="b"/>
                      <a:r>
                        <a:rPr lang="en-US" sz="1100" b="0" i="0" u="none" strike="noStrike" dirty="0">
                          <a:solidFill>
                            <a:srgbClr val="000000"/>
                          </a:solidFill>
                          <a:effectLst/>
                          <a:latin typeface="Calibri" panose="020F0502020204030204" pitchFamily="34" charset="0"/>
                        </a:rPr>
                        <a:t>California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54,536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12793522"/>
                  </a:ext>
                </a:extLst>
              </a:tr>
            </a:tbl>
          </a:graphicData>
        </a:graphic>
      </p:graphicFrame>
      <p:sp>
        <p:nvSpPr>
          <p:cNvPr id="79" name="Subtitle 2">
            <a:extLst>
              <a:ext uri="{FF2B5EF4-FFF2-40B4-BE49-F238E27FC236}">
                <a16:creationId xmlns:a16="http://schemas.microsoft.com/office/drawing/2014/main" id="{82BB974C-A4AF-CD4B-92D2-750FF63D6AA8}"/>
              </a:ext>
            </a:extLst>
          </p:cNvPr>
          <p:cNvSpPr txBox="1">
            <a:spLocks/>
          </p:cNvSpPr>
          <p:nvPr/>
        </p:nvSpPr>
        <p:spPr>
          <a:xfrm>
            <a:off x="4306609" y="2200225"/>
            <a:ext cx="1083050" cy="572533"/>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81" name="Table 80"/>
          <p:cNvGraphicFramePr>
            <a:graphicFrameLocks noGrp="1"/>
          </p:cNvGraphicFramePr>
          <p:nvPr/>
        </p:nvGraphicFramePr>
        <p:xfrm>
          <a:off x="4296791" y="2775023"/>
          <a:ext cx="1860281" cy="2011680"/>
        </p:xfrm>
        <a:graphic>
          <a:graphicData uri="http://schemas.openxmlformats.org/drawingml/2006/table">
            <a:tbl>
              <a:tblPr firstRow="1">
                <a:tableStyleId>{5C22544A-7EE6-4342-B048-85BDC9FD1C3A}</a:tableStyleId>
              </a:tblPr>
              <a:tblGrid>
                <a:gridCol w="891897">
                  <a:extLst>
                    <a:ext uri="{9D8B030D-6E8A-4147-A177-3AD203B41FA5}">
                      <a16:colId xmlns:a16="http://schemas.microsoft.com/office/drawing/2014/main" val="3853838153"/>
                    </a:ext>
                  </a:extLst>
                </a:gridCol>
                <a:gridCol w="446568">
                  <a:extLst>
                    <a:ext uri="{9D8B030D-6E8A-4147-A177-3AD203B41FA5}">
                      <a16:colId xmlns:a16="http://schemas.microsoft.com/office/drawing/2014/main" val="813608398"/>
                    </a:ext>
                  </a:extLst>
                </a:gridCol>
                <a:gridCol w="521816">
                  <a:extLst>
                    <a:ext uri="{9D8B030D-6E8A-4147-A177-3AD203B41FA5}">
                      <a16:colId xmlns:a16="http://schemas.microsoft.com/office/drawing/2014/main" val="902600633"/>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62630222"/>
                  </a:ext>
                </a:extLst>
              </a:tr>
              <a:tr h="182880">
                <a:tc>
                  <a:txBody>
                    <a:bodyPr/>
                    <a:lstStyle/>
                    <a:p>
                      <a:pPr algn="l" fontAlgn="b"/>
                      <a:r>
                        <a:rPr lang="en-US" sz="1100" b="0" i="0" u="none" strike="noStrike" dirty="0">
                          <a:solidFill>
                            <a:srgbClr val="000000"/>
                          </a:solidFill>
                          <a:effectLst/>
                          <a:latin typeface="Calibri" panose="020F0502020204030204" pitchFamily="34" charset="0"/>
                        </a:rPr>
                        <a:t>Maine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612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38212750"/>
                  </a:ext>
                </a:extLst>
              </a:tr>
              <a:tr h="182880">
                <a:tc>
                  <a:txBody>
                    <a:bodyPr/>
                    <a:lstStyle/>
                    <a:p>
                      <a:pPr algn="l" fontAlgn="b"/>
                      <a:r>
                        <a:rPr lang="en-US" sz="1100" b="0" i="0" u="none" strike="noStrike" dirty="0">
                          <a:solidFill>
                            <a:srgbClr val="000000"/>
                          </a:solidFill>
                          <a:effectLst/>
                          <a:latin typeface="Calibri" panose="020F0502020204030204" pitchFamily="34" charset="0"/>
                        </a:rPr>
                        <a:t>Michigan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13,540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47498025"/>
                  </a:ext>
                </a:extLst>
              </a:tr>
              <a:tr h="182880">
                <a:tc>
                  <a:txBody>
                    <a:bodyPr/>
                    <a:lstStyle/>
                    <a:p>
                      <a:pPr algn="l" fontAlgn="b"/>
                      <a:r>
                        <a:rPr lang="en-US" sz="1100" b="0" i="0" u="none" strike="noStrike" dirty="0">
                          <a:solidFill>
                            <a:srgbClr val="000000"/>
                          </a:solidFill>
                          <a:effectLst/>
                          <a:latin typeface="Calibri" panose="020F0502020204030204" pitchFamily="34" charset="0"/>
                        </a:rPr>
                        <a:t>Montana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384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88451186"/>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10,254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31361187"/>
                  </a:ext>
                </a:extLst>
              </a:tr>
              <a:tr h="182880">
                <a:tc>
                  <a:txBody>
                    <a:bodyPr/>
                    <a:lstStyle/>
                    <a:p>
                      <a:pPr algn="l" fontAlgn="b"/>
                      <a:r>
                        <a:rPr lang="en-US" sz="1100" b="0" i="0" u="none" strike="noStrike" dirty="0">
                          <a:solidFill>
                            <a:srgbClr val="000000"/>
                          </a:solidFill>
                          <a:effectLst/>
                          <a:latin typeface="Calibri" panose="020F0502020204030204" pitchFamily="34" charset="0"/>
                        </a:rPr>
                        <a:t>Oklahoma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12,397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03074882"/>
                  </a:ext>
                </a:extLst>
              </a:tr>
              <a:tr h="182880">
                <a:tc>
                  <a:txBody>
                    <a:bodyPr/>
                    <a:lstStyle/>
                    <a:p>
                      <a:pPr algn="l" fontAlgn="b"/>
                      <a:r>
                        <a:rPr lang="en-US" sz="1100" b="0" i="0" u="none" strike="noStrike" dirty="0">
                          <a:solidFill>
                            <a:srgbClr val="000000"/>
                          </a:solidFill>
                          <a:effectLst/>
                          <a:latin typeface="Calibri" panose="020F0502020204030204" pitchFamily="34" charset="0"/>
                        </a:rPr>
                        <a:t>Rhode Island</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670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02778093"/>
                  </a:ext>
                </a:extLst>
              </a:tr>
              <a:tr h="182880">
                <a:tc>
                  <a:txBody>
                    <a:bodyPr/>
                    <a:lstStyle/>
                    <a:p>
                      <a:pPr algn="l" fontAlgn="b"/>
                      <a:r>
                        <a:rPr lang="en-US" sz="1100" b="0" i="0" u="none" strike="noStrike" dirty="0">
                          <a:solidFill>
                            <a:srgbClr val="000000"/>
                          </a:solidFill>
                          <a:effectLst/>
                          <a:latin typeface="Calibri" panose="020F0502020204030204" pitchFamily="34" charset="0"/>
                        </a:rPr>
                        <a:t>Texas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15,059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1706308"/>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50,978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09236724"/>
                  </a:ext>
                </a:extLst>
              </a:tr>
              <a:tr h="182880">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320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16778311"/>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25,187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63737551"/>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84480" y="1659115"/>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0.3%</a:t>
            </a:r>
          </a:p>
        </p:txBody>
      </p:sp>
      <p:grpSp>
        <p:nvGrpSpPr>
          <p:cNvPr id="6" name="Group 5" descr="map of United States with top and bottom 10 states for WIOA Adults marked">
            <a:extLst>
              <a:ext uri="{FF2B5EF4-FFF2-40B4-BE49-F238E27FC236}">
                <a16:creationId xmlns:a16="http://schemas.microsoft.com/office/drawing/2014/main" id="{225CEC72-03E8-F343-9F59-60C2A46CD014}"/>
              </a:ext>
            </a:extLst>
          </p:cNvPr>
          <p:cNvGrpSpPr/>
          <p:nvPr/>
        </p:nvGrpSpPr>
        <p:grpSpPr>
          <a:xfrm>
            <a:off x="7291759" y="2498460"/>
            <a:ext cx="3999509" cy="2614704"/>
            <a:chOff x="5157992" y="1665629"/>
            <a:chExt cx="2936367" cy="1919171"/>
          </a:xfrm>
          <a:solidFill>
            <a:schemeClr val="bg1">
              <a:lumMod val="95000"/>
            </a:schemeClr>
          </a:solidFill>
        </p:grpSpPr>
        <p:sp>
          <p:nvSpPr>
            <p:cNvPr id="7" name="Freeform 5">
              <a:extLst>
                <a:ext uri="{FF2B5EF4-FFF2-40B4-BE49-F238E27FC236}">
                  <a16:creationId xmlns:a16="http://schemas.microsoft.com/office/drawing/2014/main" id="{6DECA192-9C70-9248-8F54-F06332684EC2}"/>
                </a:ext>
              </a:extLst>
            </p:cNvPr>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8" name="Freeform 6">
              <a:extLst>
                <a:ext uri="{FF2B5EF4-FFF2-40B4-BE49-F238E27FC236}">
                  <a16:creationId xmlns:a16="http://schemas.microsoft.com/office/drawing/2014/main" id="{621E9A74-06E7-394F-8551-6CD9CA624DE2}"/>
                </a:ext>
              </a:extLst>
            </p:cNvPr>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9" name="Freeform 7">
              <a:extLst>
                <a:ext uri="{FF2B5EF4-FFF2-40B4-BE49-F238E27FC236}">
                  <a16:creationId xmlns:a16="http://schemas.microsoft.com/office/drawing/2014/main" id="{FBD634E3-1F37-0B46-A99F-37F4D4A3EE85}"/>
                </a:ext>
              </a:extLst>
            </p:cNvPr>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8">
              <a:extLst>
                <a:ext uri="{FF2B5EF4-FFF2-40B4-BE49-F238E27FC236}">
                  <a16:creationId xmlns:a16="http://schemas.microsoft.com/office/drawing/2014/main" id="{6CB66392-B4B8-1344-9E67-3EE54015AEF7}"/>
                </a:ext>
              </a:extLst>
            </p:cNvPr>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9">
              <a:extLst>
                <a:ext uri="{FF2B5EF4-FFF2-40B4-BE49-F238E27FC236}">
                  <a16:creationId xmlns:a16="http://schemas.microsoft.com/office/drawing/2014/main" id="{58A05C52-B438-5446-BD7C-3D3F4357E7F4}"/>
                </a:ext>
              </a:extLst>
            </p:cNvPr>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10">
              <a:extLst>
                <a:ext uri="{FF2B5EF4-FFF2-40B4-BE49-F238E27FC236}">
                  <a16:creationId xmlns:a16="http://schemas.microsoft.com/office/drawing/2014/main" id="{5259093A-CAA1-0542-B330-F25CF925F70C}"/>
                </a:ext>
              </a:extLst>
            </p:cNvPr>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1">
              <a:extLst>
                <a:ext uri="{FF2B5EF4-FFF2-40B4-BE49-F238E27FC236}">
                  <a16:creationId xmlns:a16="http://schemas.microsoft.com/office/drawing/2014/main" id="{37243C58-291B-DD4A-9D04-8CD73085B676}"/>
                </a:ext>
              </a:extLst>
            </p:cNvPr>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2">
              <a:extLst>
                <a:ext uri="{FF2B5EF4-FFF2-40B4-BE49-F238E27FC236}">
                  <a16:creationId xmlns:a16="http://schemas.microsoft.com/office/drawing/2014/main" id="{38B2AD35-DA5B-F547-BCCB-9554E3EA5AD4}"/>
                </a:ext>
              </a:extLst>
            </p:cNvPr>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3">
              <a:extLst>
                <a:ext uri="{FF2B5EF4-FFF2-40B4-BE49-F238E27FC236}">
                  <a16:creationId xmlns:a16="http://schemas.microsoft.com/office/drawing/2014/main" id="{E53FA402-C91C-B940-A4D4-2DC9149139C9}"/>
                </a:ext>
              </a:extLst>
            </p:cNvPr>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4">
              <a:extLst>
                <a:ext uri="{FF2B5EF4-FFF2-40B4-BE49-F238E27FC236}">
                  <a16:creationId xmlns:a16="http://schemas.microsoft.com/office/drawing/2014/main" id="{4DE71A50-383C-1B4A-9339-20023CBE3FEA}"/>
                </a:ext>
              </a:extLst>
            </p:cNvPr>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5">
              <a:extLst>
                <a:ext uri="{FF2B5EF4-FFF2-40B4-BE49-F238E27FC236}">
                  <a16:creationId xmlns:a16="http://schemas.microsoft.com/office/drawing/2014/main" id="{9DE6FD50-C7A9-A341-BA6A-3914EB917504}"/>
                </a:ext>
              </a:extLst>
            </p:cNvPr>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6">
              <a:extLst>
                <a:ext uri="{FF2B5EF4-FFF2-40B4-BE49-F238E27FC236}">
                  <a16:creationId xmlns:a16="http://schemas.microsoft.com/office/drawing/2014/main" id="{04F71932-E2B9-7C42-8485-D0271D9C26D4}"/>
                </a:ext>
              </a:extLst>
            </p:cNvPr>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7">
              <a:extLst>
                <a:ext uri="{FF2B5EF4-FFF2-40B4-BE49-F238E27FC236}">
                  <a16:creationId xmlns:a16="http://schemas.microsoft.com/office/drawing/2014/main" id="{F96DD5B5-51CC-7C4A-B0C6-AAA9C7B5CB10}"/>
                </a:ext>
              </a:extLst>
            </p:cNvPr>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8">
              <a:extLst>
                <a:ext uri="{FF2B5EF4-FFF2-40B4-BE49-F238E27FC236}">
                  <a16:creationId xmlns:a16="http://schemas.microsoft.com/office/drawing/2014/main" id="{78372B7B-2E23-524B-B10A-A1040B6E42C2}"/>
                </a:ext>
              </a:extLst>
            </p:cNvPr>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9">
              <a:extLst>
                <a:ext uri="{FF2B5EF4-FFF2-40B4-BE49-F238E27FC236}">
                  <a16:creationId xmlns:a16="http://schemas.microsoft.com/office/drawing/2014/main" id="{5657482B-EB2D-6C49-B884-2A7C6C3CB1E2}"/>
                </a:ext>
              </a:extLst>
            </p:cNvPr>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20">
              <a:extLst>
                <a:ext uri="{FF2B5EF4-FFF2-40B4-BE49-F238E27FC236}">
                  <a16:creationId xmlns:a16="http://schemas.microsoft.com/office/drawing/2014/main" id="{37DE1BB3-BCE3-464A-80A6-095145A807DB}"/>
                </a:ext>
              </a:extLst>
            </p:cNvPr>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1">
              <a:extLst>
                <a:ext uri="{FF2B5EF4-FFF2-40B4-BE49-F238E27FC236}">
                  <a16:creationId xmlns:a16="http://schemas.microsoft.com/office/drawing/2014/main" id="{6160661C-BD32-B743-B2F7-E916D0E2F185}"/>
                </a:ext>
              </a:extLst>
            </p:cNvPr>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2">
              <a:extLst>
                <a:ext uri="{FF2B5EF4-FFF2-40B4-BE49-F238E27FC236}">
                  <a16:creationId xmlns:a16="http://schemas.microsoft.com/office/drawing/2014/main" id="{E734B84E-5D85-D447-9C03-3584DFB7D03C}"/>
                </a:ext>
              </a:extLst>
            </p:cNvPr>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3">
              <a:extLst>
                <a:ext uri="{FF2B5EF4-FFF2-40B4-BE49-F238E27FC236}">
                  <a16:creationId xmlns:a16="http://schemas.microsoft.com/office/drawing/2014/main" id="{2D4F1A6A-1876-9F48-9AFA-E06073540940}"/>
                </a:ext>
              </a:extLst>
            </p:cNvPr>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4">
              <a:extLst>
                <a:ext uri="{FF2B5EF4-FFF2-40B4-BE49-F238E27FC236}">
                  <a16:creationId xmlns:a16="http://schemas.microsoft.com/office/drawing/2014/main" id="{843C4EC9-C51C-7141-966F-3B5E6EA9E1F5}"/>
                </a:ext>
              </a:extLst>
            </p:cNvPr>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5">
              <a:extLst>
                <a:ext uri="{FF2B5EF4-FFF2-40B4-BE49-F238E27FC236}">
                  <a16:creationId xmlns:a16="http://schemas.microsoft.com/office/drawing/2014/main" id="{7F1A6C08-3436-114C-99EA-5FACCE384604}"/>
                </a:ext>
              </a:extLst>
            </p:cNvPr>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6">
              <a:extLst>
                <a:ext uri="{FF2B5EF4-FFF2-40B4-BE49-F238E27FC236}">
                  <a16:creationId xmlns:a16="http://schemas.microsoft.com/office/drawing/2014/main" id="{95DB995E-89ED-4E4F-AC55-CA63ACE5FC21}"/>
                </a:ext>
              </a:extLst>
            </p:cNvPr>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7">
              <a:extLst>
                <a:ext uri="{FF2B5EF4-FFF2-40B4-BE49-F238E27FC236}">
                  <a16:creationId xmlns:a16="http://schemas.microsoft.com/office/drawing/2014/main" id="{726034D7-11F4-174D-B4A8-D1D070BE954B}"/>
                </a:ext>
              </a:extLst>
            </p:cNvPr>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8">
              <a:extLst>
                <a:ext uri="{FF2B5EF4-FFF2-40B4-BE49-F238E27FC236}">
                  <a16:creationId xmlns:a16="http://schemas.microsoft.com/office/drawing/2014/main" id="{CAFEFBA6-39E6-384F-AC85-7DB0C576818A}"/>
                </a:ext>
              </a:extLst>
            </p:cNvPr>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9">
              <a:extLst>
                <a:ext uri="{FF2B5EF4-FFF2-40B4-BE49-F238E27FC236}">
                  <a16:creationId xmlns:a16="http://schemas.microsoft.com/office/drawing/2014/main" id="{9A87604F-2DEF-BF4A-91EB-1EE66C076970}"/>
                </a:ext>
              </a:extLst>
            </p:cNvPr>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30">
              <a:extLst>
                <a:ext uri="{FF2B5EF4-FFF2-40B4-BE49-F238E27FC236}">
                  <a16:creationId xmlns:a16="http://schemas.microsoft.com/office/drawing/2014/main" id="{B393258A-5872-354E-A553-8AF6405A633F}"/>
                </a:ext>
              </a:extLst>
            </p:cNvPr>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1">
              <a:extLst>
                <a:ext uri="{FF2B5EF4-FFF2-40B4-BE49-F238E27FC236}">
                  <a16:creationId xmlns:a16="http://schemas.microsoft.com/office/drawing/2014/main" id="{38DAE163-4513-5E4E-A713-EC371A1DC221}"/>
                </a:ext>
              </a:extLst>
            </p:cNvPr>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2">
              <a:extLst>
                <a:ext uri="{FF2B5EF4-FFF2-40B4-BE49-F238E27FC236}">
                  <a16:creationId xmlns:a16="http://schemas.microsoft.com/office/drawing/2014/main" id="{9646F300-56CB-7442-859A-D437BDA3FD9C}"/>
                </a:ext>
              </a:extLst>
            </p:cNvPr>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3">
              <a:extLst>
                <a:ext uri="{FF2B5EF4-FFF2-40B4-BE49-F238E27FC236}">
                  <a16:creationId xmlns:a16="http://schemas.microsoft.com/office/drawing/2014/main" id="{00587507-81BF-4E49-9602-A0523799AC03}"/>
                </a:ext>
              </a:extLst>
            </p:cNvPr>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4">
              <a:extLst>
                <a:ext uri="{FF2B5EF4-FFF2-40B4-BE49-F238E27FC236}">
                  <a16:creationId xmlns:a16="http://schemas.microsoft.com/office/drawing/2014/main" id="{FCB7F8B9-249E-F949-9D09-4425ADCDA0E3}"/>
                </a:ext>
              </a:extLst>
            </p:cNvPr>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5">
              <a:extLst>
                <a:ext uri="{FF2B5EF4-FFF2-40B4-BE49-F238E27FC236}">
                  <a16:creationId xmlns:a16="http://schemas.microsoft.com/office/drawing/2014/main" id="{703F263E-65CC-3243-9098-64C023B612CC}"/>
                </a:ext>
              </a:extLst>
            </p:cNvPr>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6">
              <a:extLst>
                <a:ext uri="{FF2B5EF4-FFF2-40B4-BE49-F238E27FC236}">
                  <a16:creationId xmlns:a16="http://schemas.microsoft.com/office/drawing/2014/main" id="{69127B35-2399-2942-9C79-51CA4A786C57}"/>
                </a:ext>
              </a:extLst>
            </p:cNvPr>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7">
              <a:extLst>
                <a:ext uri="{FF2B5EF4-FFF2-40B4-BE49-F238E27FC236}">
                  <a16:creationId xmlns:a16="http://schemas.microsoft.com/office/drawing/2014/main" id="{E1D95775-8568-F94D-BA19-6A516C004DE5}"/>
                </a:ext>
              </a:extLst>
            </p:cNvPr>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8">
              <a:extLst>
                <a:ext uri="{FF2B5EF4-FFF2-40B4-BE49-F238E27FC236}">
                  <a16:creationId xmlns:a16="http://schemas.microsoft.com/office/drawing/2014/main" id="{02441A8B-ACF5-F642-9519-98C7B5F0B0C2}"/>
                </a:ext>
              </a:extLst>
            </p:cNvPr>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2" name="Freeform 39">
              <a:extLst>
                <a:ext uri="{FF2B5EF4-FFF2-40B4-BE49-F238E27FC236}">
                  <a16:creationId xmlns:a16="http://schemas.microsoft.com/office/drawing/2014/main" id="{57097AE6-BB4B-3F4C-82F1-35383A09FB81}"/>
                </a:ext>
              </a:extLst>
            </p:cNvPr>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3" name="Freeform 40">
              <a:extLst>
                <a:ext uri="{FF2B5EF4-FFF2-40B4-BE49-F238E27FC236}">
                  <a16:creationId xmlns:a16="http://schemas.microsoft.com/office/drawing/2014/main" id="{D22CCF84-52D7-0F43-B01D-9102D6EEE7F0}"/>
                </a:ext>
              </a:extLst>
            </p:cNvPr>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1">
              <a:extLst>
                <a:ext uri="{FF2B5EF4-FFF2-40B4-BE49-F238E27FC236}">
                  <a16:creationId xmlns:a16="http://schemas.microsoft.com/office/drawing/2014/main" id="{6ADDAE0E-616D-BF45-B022-C445611CDCBF}"/>
                </a:ext>
              </a:extLst>
            </p:cNvPr>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2">
              <a:extLst>
                <a:ext uri="{FF2B5EF4-FFF2-40B4-BE49-F238E27FC236}">
                  <a16:creationId xmlns:a16="http://schemas.microsoft.com/office/drawing/2014/main" id="{85E463EC-883B-3445-B6B5-5CBEFB96D21B}"/>
                </a:ext>
              </a:extLst>
            </p:cNvPr>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3">
              <a:extLst>
                <a:ext uri="{FF2B5EF4-FFF2-40B4-BE49-F238E27FC236}">
                  <a16:creationId xmlns:a16="http://schemas.microsoft.com/office/drawing/2014/main" id="{A911BD61-929D-EE48-BB2F-EA9E46977FCA}"/>
                </a:ext>
              </a:extLst>
            </p:cNvPr>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4">
              <a:extLst>
                <a:ext uri="{FF2B5EF4-FFF2-40B4-BE49-F238E27FC236}">
                  <a16:creationId xmlns:a16="http://schemas.microsoft.com/office/drawing/2014/main" id="{1778ABDE-352E-2546-8F82-F97147EE0529}"/>
                </a:ext>
              </a:extLst>
            </p:cNvPr>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5">
              <a:extLst>
                <a:ext uri="{FF2B5EF4-FFF2-40B4-BE49-F238E27FC236}">
                  <a16:creationId xmlns:a16="http://schemas.microsoft.com/office/drawing/2014/main" id="{C3B81BAE-42DE-5840-8138-A26993A5619C}"/>
                </a:ext>
              </a:extLst>
            </p:cNvPr>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6">
              <a:extLst>
                <a:ext uri="{FF2B5EF4-FFF2-40B4-BE49-F238E27FC236}">
                  <a16:creationId xmlns:a16="http://schemas.microsoft.com/office/drawing/2014/main" id="{7910AB70-2FDD-514E-88C7-06762E971272}"/>
                </a:ext>
              </a:extLst>
            </p:cNvPr>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7">
              <a:extLst>
                <a:ext uri="{FF2B5EF4-FFF2-40B4-BE49-F238E27FC236}">
                  <a16:creationId xmlns:a16="http://schemas.microsoft.com/office/drawing/2014/main" id="{F9596A32-0946-704F-8A1A-39E29A395D4F}"/>
                </a:ext>
              </a:extLst>
            </p:cNvPr>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Line 48">
              <a:extLst>
                <a:ext uri="{FF2B5EF4-FFF2-40B4-BE49-F238E27FC236}">
                  <a16:creationId xmlns:a16="http://schemas.microsoft.com/office/drawing/2014/main" id="{76DA2856-C673-C646-8144-538FAFF39A13}"/>
                </a:ext>
              </a:extLst>
            </p:cNvPr>
            <p:cNvSpPr>
              <a:spLocks noChangeShapeType="1"/>
            </p:cNvSpPr>
            <p:nvPr/>
          </p:nvSpPr>
          <p:spPr bwMode="auto">
            <a:xfrm>
              <a:off x="6881808" y="2014722"/>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9">
              <a:extLst>
                <a:ext uri="{FF2B5EF4-FFF2-40B4-BE49-F238E27FC236}">
                  <a16:creationId xmlns:a16="http://schemas.microsoft.com/office/drawing/2014/main" id="{6EB5C3F9-2D1A-6348-A6ED-73C33B17A62C}"/>
                </a:ext>
              </a:extLst>
            </p:cNvPr>
            <p:cNvSpPr>
              <a:spLocks noChangeShapeType="1"/>
            </p:cNvSpPr>
            <p:nvPr/>
          </p:nvSpPr>
          <p:spPr bwMode="auto">
            <a:xfrm>
              <a:off x="6881808" y="2014722"/>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Freeform 50">
              <a:extLst>
                <a:ext uri="{FF2B5EF4-FFF2-40B4-BE49-F238E27FC236}">
                  <a16:creationId xmlns:a16="http://schemas.microsoft.com/office/drawing/2014/main" id="{D5CC20A6-8FB7-6B45-8B6C-D72776684744}"/>
                </a:ext>
              </a:extLst>
            </p:cNvPr>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1">
              <a:extLst>
                <a:ext uri="{FF2B5EF4-FFF2-40B4-BE49-F238E27FC236}">
                  <a16:creationId xmlns:a16="http://schemas.microsoft.com/office/drawing/2014/main" id="{C93B18CD-1447-C341-B8D8-51CD58E127A7}"/>
                </a:ext>
              </a:extLst>
            </p:cNvPr>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2">
              <a:extLst>
                <a:ext uri="{FF2B5EF4-FFF2-40B4-BE49-F238E27FC236}">
                  <a16:creationId xmlns:a16="http://schemas.microsoft.com/office/drawing/2014/main" id="{C3759663-83FE-2346-99E5-65613238DF68}"/>
                </a:ext>
              </a:extLst>
            </p:cNvPr>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3">
              <a:extLst>
                <a:ext uri="{FF2B5EF4-FFF2-40B4-BE49-F238E27FC236}">
                  <a16:creationId xmlns:a16="http://schemas.microsoft.com/office/drawing/2014/main" id="{32B2DBEB-D0D0-C94D-BD6E-DB4BB6F0373E}"/>
                </a:ext>
              </a:extLst>
            </p:cNvPr>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4">
              <a:extLst>
                <a:ext uri="{FF2B5EF4-FFF2-40B4-BE49-F238E27FC236}">
                  <a16:creationId xmlns:a16="http://schemas.microsoft.com/office/drawing/2014/main" id="{C6C372BC-8409-F34A-B0AB-CEF704479FB5}"/>
                </a:ext>
              </a:extLst>
            </p:cNvPr>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5">
              <a:extLst>
                <a:ext uri="{FF2B5EF4-FFF2-40B4-BE49-F238E27FC236}">
                  <a16:creationId xmlns:a16="http://schemas.microsoft.com/office/drawing/2014/main" id="{B33081E9-347B-7449-89E0-64F6D4FAE614}"/>
                </a:ext>
              </a:extLst>
            </p:cNvPr>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8">
              <a:extLst>
                <a:ext uri="{FF2B5EF4-FFF2-40B4-BE49-F238E27FC236}">
                  <a16:creationId xmlns:a16="http://schemas.microsoft.com/office/drawing/2014/main" id="{7D6EAEAC-EBB1-704A-97F6-13E1197604A2}"/>
                </a:ext>
              </a:extLst>
            </p:cNvPr>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6" name="Rectangle 65"/>
          <p:cNvSpPr/>
          <p:nvPr/>
        </p:nvSpPr>
        <p:spPr>
          <a:xfrm>
            <a:off x="749301" y="5509240"/>
            <a:ext cx="6385146"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704246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8E3866E-B7F4-47D0-8E5D-7A0DA5BF8D00}"/>
              </a:ext>
            </a:extLst>
          </p:cNvPr>
          <p:cNvSpPr>
            <a:spLocks noGrp="1"/>
          </p:cNvSpPr>
          <p:nvPr>
            <p:ph type="title"/>
          </p:nvPr>
        </p:nvSpPr>
        <p:spPr>
          <a:xfrm>
            <a:off x="788481" y="66903"/>
            <a:ext cx="7663703" cy="1108078"/>
          </a:xfrm>
        </p:spPr>
        <p:txBody>
          <a:bodyPr>
            <a:normAutofit/>
          </a:bodyPr>
          <a:lstStyle/>
          <a:p>
            <a:r>
              <a:rPr lang="en-US" dirty="0"/>
              <a:t>Co-enrollment Data PY17</a:t>
            </a:r>
            <a:br>
              <a:rPr lang="en-US" dirty="0"/>
            </a:br>
            <a:r>
              <a:rPr lang="en-US" sz="2000" b="1" dirty="0"/>
              <a:t>Adult Education &amp; Dislocated Worker</a:t>
            </a:r>
            <a:endParaRPr lang="en-US" sz="1400" b="1" dirty="0"/>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91798" y="1338109"/>
            <a:ext cx="1948122"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a:t>
            </a:r>
            <a:b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b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Dislocated Worker</a:t>
            </a:r>
          </a:p>
        </p:txBody>
      </p:sp>
      <p:sp>
        <p:nvSpPr>
          <p:cNvPr id="68"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2457345" y="2746629"/>
          <a:ext cx="1746507" cy="2011680"/>
        </p:xfrm>
        <a:graphic>
          <a:graphicData uri="http://schemas.openxmlformats.org/drawingml/2006/table">
            <a:tbl>
              <a:tblPr firstRow="1">
                <a:tableStyleId>{5C22544A-7EE6-4342-B048-85BDC9FD1C3A}</a:tableStyleId>
              </a:tblPr>
              <a:tblGrid>
                <a:gridCol w="945074">
                  <a:extLst>
                    <a:ext uri="{9D8B030D-6E8A-4147-A177-3AD203B41FA5}">
                      <a16:colId xmlns:a16="http://schemas.microsoft.com/office/drawing/2014/main" val="1192372352"/>
                    </a:ext>
                  </a:extLst>
                </a:gridCol>
                <a:gridCol w="382772">
                  <a:extLst>
                    <a:ext uri="{9D8B030D-6E8A-4147-A177-3AD203B41FA5}">
                      <a16:colId xmlns:a16="http://schemas.microsoft.com/office/drawing/2014/main" val="4231487371"/>
                    </a:ext>
                  </a:extLst>
                </a:gridCol>
                <a:gridCol w="418661">
                  <a:extLst>
                    <a:ext uri="{9D8B030D-6E8A-4147-A177-3AD203B41FA5}">
                      <a16:colId xmlns:a16="http://schemas.microsoft.com/office/drawing/2014/main" val="3339192189"/>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47670461"/>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1,321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16260896"/>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1,769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36643223"/>
                  </a:ext>
                </a:extLst>
              </a:tr>
              <a:tr h="182880">
                <a:tc>
                  <a:txBody>
                    <a:bodyPr/>
                    <a:lstStyle/>
                    <a:p>
                      <a:pPr algn="l" fontAlgn="b"/>
                      <a:r>
                        <a:rPr lang="en-US" sz="1100" b="0" i="0" u="none" strike="noStrike" dirty="0">
                          <a:solidFill>
                            <a:srgbClr val="000000"/>
                          </a:solidFill>
                          <a:effectLst/>
                          <a:latin typeface="Calibri" panose="020F0502020204030204" pitchFamily="34" charset="0"/>
                        </a:rPr>
                        <a:t>Mississippi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4,224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76622224"/>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23647918"/>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324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1086309"/>
                  </a:ext>
                </a:extLst>
              </a:tr>
              <a:tr h="182880">
                <a:tc>
                  <a:txBody>
                    <a:bodyPr/>
                    <a:lstStyle/>
                    <a:p>
                      <a:pPr algn="l" fontAlgn="b"/>
                      <a:r>
                        <a:rPr lang="en-US" sz="1100" b="0" i="0" u="none" strike="noStrike" dirty="0">
                          <a:solidFill>
                            <a:srgbClr val="000000"/>
                          </a:solidFill>
                          <a:effectLst/>
                          <a:latin typeface="Calibri" panose="020F0502020204030204" pitchFamily="34" charset="0"/>
                        </a:rPr>
                        <a:t>Indiana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6,419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93679377"/>
                  </a:ext>
                </a:extLst>
              </a:tr>
              <a:tr h="182880">
                <a:tc>
                  <a:txBody>
                    <a:bodyPr/>
                    <a:lstStyle/>
                    <a:p>
                      <a:pPr algn="l" fontAlgn="b"/>
                      <a:r>
                        <a:rPr lang="en-US" sz="1100" b="0" i="0" u="none" strike="noStrike" dirty="0">
                          <a:solidFill>
                            <a:srgbClr val="000000"/>
                          </a:solidFill>
                          <a:effectLst/>
                          <a:latin typeface="Calibri" panose="020F0502020204030204" pitchFamily="34" charset="0"/>
                        </a:rPr>
                        <a:t>Missouri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1,546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72192649"/>
                  </a:ext>
                </a:extLst>
              </a:tr>
              <a:tr h="182880">
                <a:tc>
                  <a:txBody>
                    <a:bodyPr/>
                    <a:lstStyle/>
                    <a:p>
                      <a:pPr algn="l" fontAlgn="b"/>
                      <a:r>
                        <a:rPr lang="en-US" sz="1100" b="0" i="0" u="none" strike="noStrike" dirty="0">
                          <a:solidFill>
                            <a:srgbClr val="000000"/>
                          </a:solidFill>
                          <a:effectLst/>
                          <a:latin typeface="Calibri" panose="020F0502020204030204" pitchFamily="34" charset="0"/>
                        </a:rPr>
                        <a:t>New Jersey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3,701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1289421"/>
                  </a:ext>
                </a:extLst>
              </a:tr>
              <a:tr h="182880">
                <a:tc>
                  <a:txBody>
                    <a:bodyPr/>
                    <a:lstStyle/>
                    <a:p>
                      <a:pPr algn="l" fontAlgn="b"/>
                      <a:r>
                        <a:rPr lang="en-US" sz="1100" b="0" i="0" u="none" strike="noStrike" dirty="0">
                          <a:solidFill>
                            <a:srgbClr val="000000"/>
                          </a:solidFill>
                          <a:effectLst/>
                          <a:latin typeface="Calibri" panose="020F0502020204030204" pitchFamily="34" charset="0"/>
                        </a:rPr>
                        <a:t>Kentucky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12,383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4802453"/>
                  </a:ext>
                </a:extLst>
              </a:tr>
              <a:tr h="182880">
                <a:tc>
                  <a:txBody>
                    <a:bodyPr/>
                    <a:lstStyle/>
                    <a:p>
                      <a:pPr algn="l" fontAlgn="b"/>
                      <a:r>
                        <a:rPr lang="en-US" sz="1100" b="0" i="0" u="none" strike="noStrike" dirty="0">
                          <a:solidFill>
                            <a:srgbClr val="000000"/>
                          </a:solidFill>
                          <a:effectLst/>
                          <a:latin typeface="Calibri" panose="020F0502020204030204" pitchFamily="34" charset="0"/>
                        </a:rPr>
                        <a:t>Hawaii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40685787"/>
                  </a:ext>
                </a:extLst>
              </a:tr>
            </a:tbl>
          </a:graphicData>
        </a:graphic>
      </p:graphicFrame>
      <p:sp>
        <p:nvSpPr>
          <p:cNvPr id="69" name="Subtitle 2">
            <a:extLst>
              <a:ext uri="{FF2B5EF4-FFF2-40B4-BE49-F238E27FC236}">
                <a16:creationId xmlns:a16="http://schemas.microsoft.com/office/drawing/2014/main" id="{82BB974C-A4AF-CD4B-92D2-750FF63D6AA8}"/>
              </a:ext>
            </a:extLst>
          </p:cNvPr>
          <p:cNvSpPr txBox="1">
            <a:spLocks/>
          </p:cNvSpPr>
          <p:nvPr/>
        </p:nvSpPr>
        <p:spPr>
          <a:xfrm>
            <a:off x="436666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7" name="Table 66"/>
          <p:cNvGraphicFramePr>
            <a:graphicFrameLocks noGrp="1"/>
          </p:cNvGraphicFramePr>
          <p:nvPr/>
        </p:nvGraphicFramePr>
        <p:xfrm>
          <a:off x="4380613" y="2753532"/>
          <a:ext cx="1817807" cy="2011680"/>
        </p:xfrm>
        <a:graphic>
          <a:graphicData uri="http://schemas.openxmlformats.org/drawingml/2006/table">
            <a:tbl>
              <a:tblPr firstRow="1">
                <a:tableStyleId>{5C22544A-7EE6-4342-B048-85BDC9FD1C3A}</a:tableStyleId>
              </a:tblPr>
              <a:tblGrid>
                <a:gridCol w="967563">
                  <a:extLst>
                    <a:ext uri="{9D8B030D-6E8A-4147-A177-3AD203B41FA5}">
                      <a16:colId xmlns:a16="http://schemas.microsoft.com/office/drawing/2014/main" val="3853838153"/>
                    </a:ext>
                  </a:extLst>
                </a:gridCol>
                <a:gridCol w="414670">
                  <a:extLst>
                    <a:ext uri="{9D8B030D-6E8A-4147-A177-3AD203B41FA5}">
                      <a16:colId xmlns:a16="http://schemas.microsoft.com/office/drawing/2014/main" val="813608398"/>
                    </a:ext>
                  </a:extLst>
                </a:gridCol>
                <a:gridCol w="435574">
                  <a:extLst>
                    <a:ext uri="{9D8B030D-6E8A-4147-A177-3AD203B41FA5}">
                      <a16:colId xmlns:a16="http://schemas.microsoft.com/office/drawing/2014/main" val="2404206187"/>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96548535"/>
                  </a:ext>
                </a:extLst>
              </a:tr>
              <a:tr h="182880">
                <a:tc>
                  <a:txBody>
                    <a:bodyPr/>
                    <a:lstStyle/>
                    <a:p>
                      <a:pPr algn="l" fontAlgn="b"/>
                      <a:r>
                        <a:rPr lang="en-US" sz="1100" b="0" i="0" u="none" strike="noStrike" dirty="0">
                          <a:solidFill>
                            <a:srgbClr val="000000"/>
                          </a:solidFill>
                          <a:effectLst/>
                          <a:latin typeface="Calibri" panose="020F0502020204030204" pitchFamily="34" charset="0"/>
                        </a:rPr>
                        <a:t>Montana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192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91101111"/>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3,765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20998817"/>
                  </a:ext>
                </a:extLst>
              </a:tr>
              <a:tr h="182880">
                <a:tc>
                  <a:txBody>
                    <a:bodyPr/>
                    <a:lstStyle/>
                    <a:p>
                      <a:pPr algn="l" fontAlgn="b"/>
                      <a:r>
                        <a:rPr lang="en-US" sz="1100" b="0" i="0" u="none" strike="noStrike" dirty="0">
                          <a:solidFill>
                            <a:srgbClr val="000000"/>
                          </a:solidFill>
                          <a:effectLst/>
                          <a:latin typeface="Calibri" panose="020F0502020204030204" pitchFamily="34" charset="0"/>
                        </a:rPr>
                        <a:t>Oklahoma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634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74961858"/>
                  </a:ext>
                </a:extLst>
              </a:tr>
              <a:tr h="182880">
                <a:tc>
                  <a:txBody>
                    <a:bodyPr/>
                    <a:lstStyle/>
                    <a:p>
                      <a:pPr algn="l" fontAlgn="b"/>
                      <a:r>
                        <a:rPr lang="en-US" sz="1100" b="0" i="0" u="none" strike="noStrike" dirty="0">
                          <a:solidFill>
                            <a:srgbClr val="000000"/>
                          </a:solidFill>
                          <a:effectLst/>
                          <a:latin typeface="Calibri" panose="020F0502020204030204" pitchFamily="34" charset="0"/>
                        </a:rPr>
                        <a:t>Rhode Island</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610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67174698"/>
                  </a:ext>
                </a:extLst>
              </a:tr>
              <a:tr h="182880">
                <a:tc>
                  <a:txBody>
                    <a:bodyPr/>
                    <a:lstStyle/>
                    <a:p>
                      <a:pPr algn="l" fontAlgn="b"/>
                      <a:r>
                        <a:rPr lang="en-US" sz="1100" b="0" i="0" u="none" strike="noStrike" dirty="0">
                          <a:solidFill>
                            <a:srgbClr val="000000"/>
                          </a:solidFill>
                          <a:effectLst/>
                          <a:latin typeface="Calibri" panose="020F0502020204030204" pitchFamily="34" charset="0"/>
                        </a:rPr>
                        <a:t>Texas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9,223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78663922"/>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73158932"/>
                  </a:ext>
                </a:extLst>
              </a:tr>
              <a:tr h="182880">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12641115"/>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5,091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59314050"/>
                  </a:ext>
                </a:extLst>
              </a:tr>
              <a:tr h="182880">
                <a:tc>
                  <a:txBody>
                    <a:bodyPr/>
                    <a:lstStyle/>
                    <a:p>
                      <a:pPr algn="l" fontAlgn="b"/>
                      <a:r>
                        <a:rPr lang="en-US" sz="1100" b="0" i="0" u="none" strike="noStrike" dirty="0">
                          <a:solidFill>
                            <a:srgbClr val="000000"/>
                          </a:solidFill>
                          <a:effectLst/>
                          <a:latin typeface="Calibri" panose="020F0502020204030204" pitchFamily="34" charset="0"/>
                        </a:rPr>
                        <a:t>Wyoming</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28765615"/>
                  </a:ext>
                </a:extLst>
              </a:tr>
              <a:tr h="182880">
                <a:tc>
                  <a:txBody>
                    <a:bodyPr/>
                    <a:lstStyle/>
                    <a:p>
                      <a:pPr algn="l" fontAlgn="b"/>
                      <a:r>
                        <a:rPr lang="en-US" sz="1100" b="0" i="0" u="none" strike="noStrike" dirty="0">
                          <a:solidFill>
                            <a:srgbClr val="000000"/>
                          </a:solidFill>
                          <a:effectLst/>
                          <a:latin typeface="Calibri" panose="020F0502020204030204" pitchFamily="34" charset="0"/>
                        </a:rPr>
                        <a:t>US Virgin Islands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484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9459400"/>
                  </a:ext>
                </a:extLst>
              </a:tr>
            </a:tbl>
          </a:graphicData>
        </a:graphic>
      </p:graphicFrame>
      <p:sp>
        <p:nvSpPr>
          <p:cNvPr id="63" name="TextBox 62">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0.1%</a:t>
            </a:r>
          </a:p>
        </p:txBody>
      </p:sp>
      <p:grpSp>
        <p:nvGrpSpPr>
          <p:cNvPr id="9" name="Group 8" descr="map of United States with top and bottom 10 states for WIOA Dislocated Workers marked">
            <a:extLst>
              <a:ext uri="{FF2B5EF4-FFF2-40B4-BE49-F238E27FC236}">
                <a16:creationId xmlns:a16="http://schemas.microsoft.com/office/drawing/2014/main" id="{225CEC72-03E8-F343-9F59-60C2A46CD014}"/>
              </a:ext>
            </a:extLst>
          </p:cNvPr>
          <p:cNvGrpSpPr/>
          <p:nvPr/>
        </p:nvGrpSpPr>
        <p:grpSpPr>
          <a:xfrm>
            <a:off x="7230121" y="2494458"/>
            <a:ext cx="3999510" cy="2614706"/>
            <a:chOff x="5157990" y="1665630"/>
            <a:chExt cx="2936367" cy="1919174"/>
          </a:xfrm>
          <a:solidFill>
            <a:schemeClr val="bg1">
              <a:lumMod val="95000"/>
            </a:schemeClr>
          </a:solidFill>
        </p:grpSpPr>
        <p:sp>
          <p:nvSpPr>
            <p:cNvPr id="10"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3"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4"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2" name="Freeform 61">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6" name="Rectangle 65"/>
          <p:cNvSpPr/>
          <p:nvPr/>
        </p:nvSpPr>
        <p:spPr>
          <a:xfrm>
            <a:off x="2375647" y="5509240"/>
            <a:ext cx="557902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590166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E3866E-B7F4-47D0-8E5D-7A0DA5BF8D00}"/>
              </a:ext>
            </a:extLst>
          </p:cNvPr>
          <p:cNvSpPr>
            <a:spLocks noGrp="1"/>
          </p:cNvSpPr>
          <p:nvPr>
            <p:ph type="title"/>
          </p:nvPr>
        </p:nvSpPr>
        <p:spPr>
          <a:xfrm>
            <a:off x="771045" y="49939"/>
            <a:ext cx="7663703" cy="1108078"/>
          </a:xfrm>
        </p:spPr>
        <p:txBody>
          <a:bodyPr>
            <a:normAutofit/>
          </a:bodyPr>
          <a:lstStyle/>
          <a:p>
            <a:r>
              <a:rPr lang="en-US" dirty="0"/>
              <a:t>Co-enrollment Data PY17</a:t>
            </a:r>
            <a:br>
              <a:rPr lang="en-US" dirty="0"/>
            </a:br>
            <a:r>
              <a:rPr lang="en-US" sz="2000" b="1" dirty="0"/>
              <a:t>Adult Education &amp; WIOA Youth</a:t>
            </a:r>
            <a:endParaRPr lang="en-US" sz="1400" b="1" dirty="0"/>
          </a:p>
        </p:txBody>
      </p:sp>
      <p:sp>
        <p:nvSpPr>
          <p:cNvPr id="67" name="Subtitle 2">
            <a:extLst>
              <a:ext uri="{FF2B5EF4-FFF2-40B4-BE49-F238E27FC236}">
                <a16:creationId xmlns:a16="http://schemas.microsoft.com/office/drawing/2014/main" id="{82BB974C-A4AF-CD4B-92D2-750FF63D6AA8}"/>
              </a:ext>
            </a:extLst>
          </p:cNvPr>
          <p:cNvSpPr txBox="1">
            <a:spLocks/>
          </p:cNvSpPr>
          <p:nvPr/>
        </p:nvSpPr>
        <p:spPr>
          <a:xfrm>
            <a:off x="2491798" y="1338109"/>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 Youth</a:t>
            </a:r>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3" name="Table 62"/>
          <p:cNvGraphicFramePr>
            <a:graphicFrameLocks noGrp="1"/>
          </p:cNvGraphicFramePr>
          <p:nvPr/>
        </p:nvGraphicFramePr>
        <p:xfrm>
          <a:off x="2457345" y="2746629"/>
          <a:ext cx="1679885" cy="2011680"/>
        </p:xfrm>
        <a:graphic>
          <a:graphicData uri="http://schemas.openxmlformats.org/drawingml/2006/table">
            <a:tbl>
              <a:tblPr firstRow="1">
                <a:tableStyleId>{5C22544A-7EE6-4342-B048-85BDC9FD1C3A}</a:tableStyleId>
              </a:tblPr>
              <a:tblGrid>
                <a:gridCol w="870646">
                  <a:extLst>
                    <a:ext uri="{9D8B030D-6E8A-4147-A177-3AD203B41FA5}">
                      <a16:colId xmlns:a16="http://schemas.microsoft.com/office/drawing/2014/main" val="1192372352"/>
                    </a:ext>
                  </a:extLst>
                </a:gridCol>
                <a:gridCol w="414669">
                  <a:extLst>
                    <a:ext uri="{9D8B030D-6E8A-4147-A177-3AD203B41FA5}">
                      <a16:colId xmlns:a16="http://schemas.microsoft.com/office/drawing/2014/main" val="4231487371"/>
                    </a:ext>
                  </a:extLst>
                </a:gridCol>
                <a:gridCol w="394570">
                  <a:extLst>
                    <a:ext uri="{9D8B030D-6E8A-4147-A177-3AD203B41FA5}">
                      <a16:colId xmlns:a16="http://schemas.microsoft.com/office/drawing/2014/main" val="4016238024"/>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1351049"/>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406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80744754"/>
                  </a:ext>
                </a:extLst>
              </a:tr>
              <a:tr h="182880">
                <a:tc>
                  <a:txBody>
                    <a:bodyPr/>
                    <a:lstStyle/>
                    <a:p>
                      <a:pPr algn="l" fontAlgn="b"/>
                      <a:r>
                        <a:rPr lang="en-US" sz="1100" b="0" i="0" u="none" strike="noStrike" dirty="0">
                          <a:solidFill>
                            <a:srgbClr val="000000"/>
                          </a:solidFill>
                          <a:effectLst/>
                          <a:latin typeface="Calibri" panose="020F0502020204030204" pitchFamily="34" charset="0"/>
                        </a:rPr>
                        <a:t>Indiana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4,932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15449707"/>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2,903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08401630"/>
                  </a:ext>
                </a:extLst>
              </a:tr>
              <a:tr h="182880">
                <a:tc>
                  <a:txBody>
                    <a:bodyPr/>
                    <a:lstStyle/>
                    <a:p>
                      <a:pPr algn="l" fontAlgn="b"/>
                      <a:r>
                        <a:rPr lang="en-US" sz="1100" b="0" i="0" u="none" strike="noStrike" dirty="0">
                          <a:solidFill>
                            <a:srgbClr val="000000"/>
                          </a:solidFill>
                          <a:effectLst/>
                          <a:latin typeface="Calibri" panose="020F0502020204030204" pitchFamily="34" charset="0"/>
                        </a:rPr>
                        <a:t>Mississippi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12.4%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17519057"/>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281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0377488"/>
                  </a:ext>
                </a:extLst>
              </a:tr>
              <a:tr h="182880">
                <a:tc>
                  <a:txBody>
                    <a:bodyPr/>
                    <a:lstStyle/>
                    <a:p>
                      <a:pPr algn="l" fontAlgn="b"/>
                      <a:r>
                        <a:rPr lang="en-US" sz="1100" b="0" i="0" u="none" strike="noStrike" dirty="0">
                          <a:solidFill>
                            <a:srgbClr val="000000"/>
                          </a:solidFill>
                          <a:effectLst/>
                          <a:latin typeface="Calibri" panose="020F0502020204030204" pitchFamily="34" charset="0"/>
                        </a:rPr>
                        <a:t>Wyoming</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9862134"/>
                  </a:ext>
                </a:extLst>
              </a:tr>
              <a:tr h="182880">
                <a:tc>
                  <a:txBody>
                    <a:bodyPr/>
                    <a:lstStyle/>
                    <a:p>
                      <a:pPr algn="l" fontAlgn="b"/>
                      <a:r>
                        <a:rPr lang="en-US" sz="1100" b="0" i="0" u="none" strike="noStrike" dirty="0">
                          <a:solidFill>
                            <a:srgbClr val="000000"/>
                          </a:solidFill>
                          <a:effectLst/>
                          <a:latin typeface="Calibri" panose="020F0502020204030204" pitchFamily="34" charset="0"/>
                        </a:rPr>
                        <a:t>Missouri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7.8%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2,731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954656"/>
                  </a:ext>
                </a:extLst>
              </a:tr>
              <a:tr h="182880">
                <a:tc>
                  <a:txBody>
                    <a:bodyPr/>
                    <a:lstStyle/>
                    <a:p>
                      <a:pPr algn="l" fontAlgn="b"/>
                      <a:r>
                        <a:rPr lang="en-US" sz="1100" b="0" i="0" u="none" strike="noStrike" dirty="0">
                          <a:solidFill>
                            <a:srgbClr val="000000"/>
                          </a:solidFill>
                          <a:effectLst/>
                          <a:latin typeface="Calibri" panose="020F0502020204030204" pitchFamily="34" charset="0"/>
                        </a:rPr>
                        <a:t>Louisiana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1,642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40311537"/>
                  </a:ext>
                </a:extLst>
              </a:tr>
              <a:tr h="182880">
                <a:tc>
                  <a:txBody>
                    <a:bodyPr/>
                    <a:lstStyle/>
                    <a:p>
                      <a:pPr algn="l" fontAlgn="b"/>
                      <a:r>
                        <a:rPr lang="en-US" sz="1100" b="0" i="0" u="none" strike="noStrike" dirty="0">
                          <a:solidFill>
                            <a:srgbClr val="000000"/>
                          </a:solidFill>
                          <a:effectLst/>
                          <a:latin typeface="Calibri" panose="020F0502020204030204" pitchFamily="34" charset="0"/>
                        </a:rPr>
                        <a:t>Tennessee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4,695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3198051"/>
                  </a:ext>
                </a:extLst>
              </a:tr>
              <a:tr h="182880">
                <a:tc>
                  <a:txBody>
                    <a:bodyPr/>
                    <a:lstStyle/>
                    <a:p>
                      <a:pPr algn="l" fontAlgn="b"/>
                      <a:r>
                        <a:rPr lang="en-US" sz="1100" b="0" i="0" u="none" strike="noStrike" dirty="0">
                          <a:solidFill>
                            <a:srgbClr val="000000"/>
                          </a:solidFill>
                          <a:effectLst/>
                          <a:latin typeface="Calibri" panose="020F0502020204030204" pitchFamily="34" charset="0"/>
                        </a:rPr>
                        <a:t>New Mexico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91877711"/>
                  </a:ext>
                </a:extLst>
              </a:tr>
            </a:tbl>
          </a:graphicData>
        </a:graphic>
      </p:graphicFrame>
      <p:sp>
        <p:nvSpPr>
          <p:cNvPr id="66"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4309512" y="2753532"/>
          <a:ext cx="1801616" cy="2011680"/>
        </p:xfrm>
        <a:graphic>
          <a:graphicData uri="http://schemas.openxmlformats.org/drawingml/2006/table">
            <a:tbl>
              <a:tblPr firstRow="1">
                <a:tableStyleId>{5C22544A-7EE6-4342-B048-85BDC9FD1C3A}</a:tableStyleId>
              </a:tblPr>
              <a:tblGrid>
                <a:gridCol w="1006767">
                  <a:extLst>
                    <a:ext uri="{9D8B030D-6E8A-4147-A177-3AD203B41FA5}">
                      <a16:colId xmlns:a16="http://schemas.microsoft.com/office/drawing/2014/main" val="3853838153"/>
                    </a:ext>
                  </a:extLst>
                </a:gridCol>
                <a:gridCol w="382772">
                  <a:extLst>
                    <a:ext uri="{9D8B030D-6E8A-4147-A177-3AD203B41FA5}">
                      <a16:colId xmlns:a16="http://schemas.microsoft.com/office/drawing/2014/main" val="813608398"/>
                    </a:ext>
                  </a:extLst>
                </a:gridCol>
                <a:gridCol w="412077">
                  <a:extLst>
                    <a:ext uri="{9D8B030D-6E8A-4147-A177-3AD203B41FA5}">
                      <a16:colId xmlns:a16="http://schemas.microsoft.com/office/drawing/2014/main" val="1137937123"/>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16039274"/>
                  </a:ext>
                </a:extLst>
              </a:tr>
              <a:tr h="182880">
                <a:tc>
                  <a:txBody>
                    <a:bodyPr/>
                    <a:lstStyle/>
                    <a:p>
                      <a:pPr algn="l" fontAlgn="b"/>
                      <a:r>
                        <a:rPr lang="en-US" sz="1100" b="0" i="0" u="none" strike="noStrike" dirty="0">
                          <a:solidFill>
                            <a:srgbClr val="000000"/>
                          </a:solidFill>
                          <a:effectLst/>
                          <a:latin typeface="Calibri" panose="020F0502020204030204" pitchFamily="34" charset="0"/>
                        </a:rPr>
                        <a:t>Montana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28317658"/>
                  </a:ext>
                </a:extLst>
              </a:tr>
              <a:tr h="182880">
                <a:tc>
                  <a:txBody>
                    <a:bodyPr/>
                    <a:lstStyle/>
                    <a:p>
                      <a:pPr algn="l" fontAlgn="b"/>
                      <a:r>
                        <a:rPr lang="en-US" sz="1100" b="0" i="0" u="none" strike="noStrike" dirty="0">
                          <a:solidFill>
                            <a:srgbClr val="000000"/>
                          </a:solidFill>
                          <a:effectLst/>
                          <a:latin typeface="Calibri" panose="020F0502020204030204" pitchFamily="34" charset="0"/>
                        </a:rPr>
                        <a:t>New Jersey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1,704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47281526"/>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8,756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21254382"/>
                  </a:ext>
                </a:extLst>
              </a:tr>
              <a:tr h="182880">
                <a:tc>
                  <a:txBody>
                    <a:bodyPr/>
                    <a:lstStyle/>
                    <a:p>
                      <a:pPr algn="l" fontAlgn="b"/>
                      <a:r>
                        <a:rPr lang="en-US" sz="1100" b="0" i="0" u="none" strike="noStrike" dirty="0">
                          <a:solidFill>
                            <a:srgbClr val="000000"/>
                          </a:solidFill>
                          <a:effectLst/>
                          <a:latin typeface="Calibri" panose="020F0502020204030204" pitchFamily="34" charset="0"/>
                        </a:rPr>
                        <a:t>Oklahoma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1,293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8433606"/>
                  </a:ext>
                </a:extLst>
              </a:tr>
              <a:tr h="182880">
                <a:tc>
                  <a:txBody>
                    <a:bodyPr/>
                    <a:lstStyle/>
                    <a:p>
                      <a:pPr algn="l" fontAlgn="b"/>
                      <a:r>
                        <a:rPr lang="en-US" sz="1100" b="0" i="0" u="none" strike="noStrike" dirty="0">
                          <a:solidFill>
                            <a:srgbClr val="000000"/>
                          </a:solidFill>
                          <a:effectLst/>
                          <a:latin typeface="Calibri" panose="020F0502020204030204" pitchFamily="34" charset="0"/>
                        </a:rPr>
                        <a:t>Texas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6,036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14451768"/>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1,856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6313642"/>
                  </a:ext>
                </a:extLst>
              </a:tr>
              <a:tr h="182880">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91949292"/>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3,183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48897603"/>
                  </a:ext>
                </a:extLst>
              </a:tr>
              <a:tr h="182880">
                <a:tc>
                  <a:txBody>
                    <a:bodyPr/>
                    <a:lstStyle/>
                    <a:p>
                      <a:pPr algn="l" fontAlgn="b"/>
                      <a:r>
                        <a:rPr lang="en-US" sz="1100" b="0" i="0" u="none" strike="noStrike" dirty="0">
                          <a:solidFill>
                            <a:srgbClr val="000000"/>
                          </a:solidFill>
                          <a:effectLst/>
                          <a:latin typeface="Calibri" panose="020F0502020204030204" pitchFamily="34" charset="0"/>
                        </a:rPr>
                        <a:t>Wisconsin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2,343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92616481"/>
                  </a:ext>
                </a:extLst>
              </a:tr>
              <a:tr h="182880">
                <a:tc>
                  <a:txBody>
                    <a:bodyPr/>
                    <a:lstStyle/>
                    <a:p>
                      <a:pPr algn="l" fontAlgn="b"/>
                      <a:r>
                        <a:rPr lang="en-US" sz="1100" b="0" i="0" u="none" strike="noStrike" dirty="0">
                          <a:solidFill>
                            <a:srgbClr val="000000"/>
                          </a:solidFill>
                          <a:effectLst/>
                          <a:latin typeface="Calibri" panose="020F0502020204030204" pitchFamily="34" charset="0"/>
                        </a:rPr>
                        <a:t>US Virgin Islands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4682355"/>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2.2%</a:t>
            </a:r>
          </a:p>
        </p:txBody>
      </p:sp>
      <p:grpSp>
        <p:nvGrpSpPr>
          <p:cNvPr id="8" name="Group 7" descr="map of United States with top and bottom 10 states for WIOA Youth marked">
            <a:extLst>
              <a:ext uri="{FF2B5EF4-FFF2-40B4-BE49-F238E27FC236}">
                <a16:creationId xmlns:a16="http://schemas.microsoft.com/office/drawing/2014/main" id="{225CEC72-03E8-F343-9F59-60C2A46CD014}"/>
              </a:ext>
            </a:extLst>
          </p:cNvPr>
          <p:cNvGrpSpPr/>
          <p:nvPr/>
        </p:nvGrpSpPr>
        <p:grpSpPr>
          <a:xfrm>
            <a:off x="7230121" y="2488856"/>
            <a:ext cx="3999510" cy="2614706"/>
            <a:chOff x="5157990" y="1665630"/>
            <a:chExt cx="2936367" cy="1919174"/>
          </a:xfrm>
          <a:solidFill>
            <a:schemeClr val="bg1">
              <a:lumMod val="95000"/>
            </a:schemeClr>
          </a:solidFill>
        </p:grpSpPr>
        <p:sp>
          <p:nvSpPr>
            <p:cNvPr id="9"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0"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3"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8" name="Rectangle 67"/>
          <p:cNvSpPr/>
          <p:nvPr/>
        </p:nvSpPr>
        <p:spPr>
          <a:xfrm>
            <a:off x="771045" y="5509240"/>
            <a:ext cx="6172015"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574613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E3866E-B7F4-47D0-8E5D-7A0DA5BF8D00}"/>
              </a:ext>
            </a:extLst>
          </p:cNvPr>
          <p:cNvSpPr>
            <a:spLocks noGrp="1"/>
          </p:cNvSpPr>
          <p:nvPr>
            <p:ph type="title"/>
          </p:nvPr>
        </p:nvSpPr>
        <p:spPr>
          <a:xfrm>
            <a:off x="749920" y="58564"/>
            <a:ext cx="7663703" cy="1108078"/>
          </a:xfrm>
        </p:spPr>
        <p:txBody>
          <a:bodyPr>
            <a:normAutofit/>
          </a:bodyPr>
          <a:lstStyle/>
          <a:p>
            <a:r>
              <a:rPr lang="en-US" dirty="0"/>
              <a:t>Co-enrollment Data PY17</a:t>
            </a:r>
            <a:br>
              <a:rPr lang="en-US" dirty="0"/>
            </a:br>
            <a:r>
              <a:rPr lang="en-US" sz="2000" b="1" dirty="0"/>
              <a:t>Adult Education &amp; Wagner-Peyser</a:t>
            </a:r>
            <a:endParaRPr lang="en-US" sz="1400" b="1" dirty="0"/>
          </a:p>
        </p:txBody>
      </p:sp>
      <p:sp>
        <p:nvSpPr>
          <p:cNvPr id="67" name="Subtitle 2">
            <a:extLst>
              <a:ext uri="{FF2B5EF4-FFF2-40B4-BE49-F238E27FC236}">
                <a16:creationId xmlns:a16="http://schemas.microsoft.com/office/drawing/2014/main" id="{82BB974C-A4AF-CD4B-92D2-750FF63D6AA8}"/>
              </a:ext>
            </a:extLst>
          </p:cNvPr>
          <p:cNvSpPr txBox="1">
            <a:spLocks/>
          </p:cNvSpPr>
          <p:nvPr/>
        </p:nvSpPr>
        <p:spPr>
          <a:xfrm>
            <a:off x="2491798" y="1338108"/>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Wagner-Peyser</a:t>
            </a:r>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3" name="Table 62"/>
          <p:cNvGraphicFramePr>
            <a:graphicFrameLocks noGrp="1"/>
          </p:cNvGraphicFramePr>
          <p:nvPr/>
        </p:nvGraphicFramePr>
        <p:xfrm>
          <a:off x="2453255" y="2755244"/>
          <a:ext cx="1760526" cy="2011680"/>
        </p:xfrm>
        <a:graphic>
          <a:graphicData uri="http://schemas.openxmlformats.org/drawingml/2006/table">
            <a:tbl>
              <a:tblPr firstRow="1">
                <a:tableStyleId>{5C22544A-7EE6-4342-B048-85BDC9FD1C3A}</a:tableStyleId>
              </a:tblPr>
              <a:tblGrid>
                <a:gridCol w="864103">
                  <a:extLst>
                    <a:ext uri="{9D8B030D-6E8A-4147-A177-3AD203B41FA5}">
                      <a16:colId xmlns:a16="http://schemas.microsoft.com/office/drawing/2014/main" val="1192372352"/>
                    </a:ext>
                  </a:extLst>
                </a:gridCol>
                <a:gridCol w="372140">
                  <a:extLst>
                    <a:ext uri="{9D8B030D-6E8A-4147-A177-3AD203B41FA5}">
                      <a16:colId xmlns:a16="http://schemas.microsoft.com/office/drawing/2014/main" val="4231487371"/>
                    </a:ext>
                  </a:extLst>
                </a:gridCol>
                <a:gridCol w="524283">
                  <a:extLst>
                    <a:ext uri="{9D8B030D-6E8A-4147-A177-3AD203B41FA5}">
                      <a16:colId xmlns:a16="http://schemas.microsoft.com/office/drawing/2014/main" val="144791860"/>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44639894"/>
                  </a:ext>
                </a:extLst>
              </a:tr>
              <a:tr h="182880">
                <a:tc>
                  <a:txBody>
                    <a:bodyPr/>
                    <a:lstStyle/>
                    <a:p>
                      <a:pPr algn="l" fontAlgn="b"/>
                      <a:r>
                        <a:rPr lang="en-US" sz="1100" b="0" i="0" u="none" strike="noStrike" dirty="0">
                          <a:solidFill>
                            <a:srgbClr val="000000"/>
                          </a:solidFill>
                          <a:effectLst/>
                          <a:latin typeface="Calibri" panose="020F0502020204030204" pitchFamily="34" charset="0"/>
                        </a:rPr>
                        <a:t>Indiana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73,213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73429760"/>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11,975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67792367"/>
                  </a:ext>
                </a:extLst>
              </a:tr>
              <a:tr h="182880">
                <a:tc>
                  <a:txBody>
                    <a:bodyPr/>
                    <a:lstStyle/>
                    <a:p>
                      <a:pPr algn="l" fontAlgn="b"/>
                      <a:r>
                        <a:rPr lang="en-US" sz="1100" b="0" i="0" u="none" strike="noStrike" dirty="0">
                          <a:solidFill>
                            <a:srgbClr val="000000"/>
                          </a:solidFill>
                          <a:effectLst/>
                          <a:latin typeface="Calibri" panose="020F0502020204030204" pitchFamily="34" charset="0"/>
                        </a:rPr>
                        <a:t>Mississippi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107,445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46002141"/>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99,343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5587453"/>
                  </a:ext>
                </a:extLst>
              </a:tr>
              <a:tr h="182880">
                <a:tc>
                  <a:txBody>
                    <a:bodyPr/>
                    <a:lstStyle/>
                    <a:p>
                      <a:pPr algn="l" fontAlgn="b"/>
                      <a:r>
                        <a:rPr lang="en-US" sz="1100" b="0" i="0" u="none" strike="noStrike" dirty="0">
                          <a:solidFill>
                            <a:srgbClr val="000000"/>
                          </a:solidFill>
                          <a:effectLst/>
                          <a:latin typeface="Calibri" panose="020F0502020204030204" pitchFamily="34" charset="0"/>
                        </a:rPr>
                        <a:t>Missouri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87,260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87891962"/>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11,276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60891271"/>
                  </a:ext>
                </a:extLst>
              </a:tr>
              <a:tr h="182880">
                <a:tc>
                  <a:txBody>
                    <a:bodyPr/>
                    <a:lstStyle/>
                    <a:p>
                      <a:pPr algn="l" fontAlgn="b"/>
                      <a:r>
                        <a:rPr lang="en-US" sz="1100" b="0" i="0" u="none" strike="noStrike" dirty="0">
                          <a:solidFill>
                            <a:srgbClr val="000000"/>
                          </a:solidFill>
                          <a:effectLst/>
                          <a:latin typeface="Calibri" panose="020F0502020204030204" pitchFamily="34" charset="0"/>
                        </a:rPr>
                        <a:t>California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221,670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35526902"/>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48,119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76372956"/>
                  </a:ext>
                </a:extLst>
              </a:tr>
              <a:tr h="182880">
                <a:tc>
                  <a:txBody>
                    <a:bodyPr/>
                    <a:lstStyle/>
                    <a:p>
                      <a:pPr algn="l" fontAlgn="b"/>
                      <a:r>
                        <a:rPr lang="en-US" sz="1100" b="0" i="0" u="none" strike="noStrike" dirty="0">
                          <a:solidFill>
                            <a:srgbClr val="000000"/>
                          </a:solidFill>
                          <a:effectLst/>
                          <a:latin typeface="Calibri" panose="020F0502020204030204" pitchFamily="34" charset="0"/>
                        </a:rPr>
                        <a:t>Tennessee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67,524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57834941"/>
                  </a:ext>
                </a:extLst>
              </a:tr>
              <a:tr h="182880">
                <a:tc>
                  <a:txBody>
                    <a:bodyPr/>
                    <a:lstStyle/>
                    <a:p>
                      <a:pPr algn="l" fontAlgn="b"/>
                      <a:r>
                        <a:rPr lang="en-US" sz="1100" b="0" i="0" u="none" strike="noStrike" dirty="0">
                          <a:solidFill>
                            <a:srgbClr val="000000"/>
                          </a:solidFill>
                          <a:effectLst/>
                          <a:latin typeface="Calibri" panose="020F0502020204030204" pitchFamily="34" charset="0"/>
                        </a:rPr>
                        <a:t>Kentucky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81,935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04476132"/>
                  </a:ext>
                </a:extLst>
              </a:tr>
            </a:tbl>
          </a:graphicData>
        </a:graphic>
      </p:graphicFrame>
      <p:sp>
        <p:nvSpPr>
          <p:cNvPr id="66"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4309512" y="2753532"/>
          <a:ext cx="1781318" cy="2013561"/>
        </p:xfrm>
        <a:graphic>
          <a:graphicData uri="http://schemas.openxmlformats.org/drawingml/2006/table">
            <a:tbl>
              <a:tblPr firstRow="1">
                <a:tableStyleId>{5C22544A-7EE6-4342-B048-85BDC9FD1C3A}</a:tableStyleId>
              </a:tblPr>
              <a:tblGrid>
                <a:gridCol w="794116">
                  <a:extLst>
                    <a:ext uri="{9D8B030D-6E8A-4147-A177-3AD203B41FA5}">
                      <a16:colId xmlns:a16="http://schemas.microsoft.com/office/drawing/2014/main" val="3853838153"/>
                    </a:ext>
                  </a:extLst>
                </a:gridCol>
                <a:gridCol w="467832">
                  <a:extLst>
                    <a:ext uri="{9D8B030D-6E8A-4147-A177-3AD203B41FA5}">
                      <a16:colId xmlns:a16="http://schemas.microsoft.com/office/drawing/2014/main" val="813608398"/>
                    </a:ext>
                  </a:extLst>
                </a:gridCol>
                <a:gridCol w="519370">
                  <a:extLst>
                    <a:ext uri="{9D8B030D-6E8A-4147-A177-3AD203B41FA5}">
                      <a16:colId xmlns:a16="http://schemas.microsoft.com/office/drawing/2014/main" val="310827927"/>
                    </a:ext>
                  </a:extLst>
                </a:gridCol>
              </a:tblGrid>
              <a:tr h="183051">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251679"/>
                  </a:ext>
                </a:extLst>
              </a:tr>
              <a:tr h="183051">
                <a:tc>
                  <a:txBody>
                    <a:bodyPr/>
                    <a:lstStyle/>
                    <a:p>
                      <a:pPr algn="l" fontAlgn="b"/>
                      <a:r>
                        <a:rPr lang="en-US" sz="1100" b="0" i="0" u="none" strike="noStrike" dirty="0">
                          <a:solidFill>
                            <a:srgbClr val="000000"/>
                          </a:solidFill>
                          <a:effectLst/>
                          <a:latin typeface="Calibri" panose="020F0502020204030204" pitchFamily="34" charset="0"/>
                        </a:rPr>
                        <a:t>Maine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6,889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47019123"/>
                  </a:ext>
                </a:extLst>
              </a:tr>
              <a:tr h="183051">
                <a:tc>
                  <a:txBody>
                    <a:bodyPr/>
                    <a:lstStyle/>
                    <a:p>
                      <a:pPr algn="l" fontAlgn="b"/>
                      <a:r>
                        <a:rPr lang="en-US" sz="1100" b="0" i="0" u="none" strike="noStrike" dirty="0">
                          <a:solidFill>
                            <a:srgbClr val="000000"/>
                          </a:solidFill>
                          <a:effectLst/>
                          <a:latin typeface="Calibri" panose="020F0502020204030204" pitchFamily="34" charset="0"/>
                        </a:rPr>
                        <a:t>Michigan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267,645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1763083"/>
                  </a:ext>
                </a:extLst>
              </a:tr>
              <a:tr h="183051">
                <a:tc>
                  <a:txBody>
                    <a:bodyPr/>
                    <a:lstStyle/>
                    <a:p>
                      <a:pPr algn="l" fontAlgn="b"/>
                      <a:r>
                        <a:rPr lang="en-US" sz="1100" b="0" i="0" u="none" strike="noStrike" dirty="0">
                          <a:solidFill>
                            <a:srgbClr val="000000"/>
                          </a:solidFill>
                          <a:effectLst/>
                          <a:latin typeface="Calibri" panose="020F0502020204030204" pitchFamily="34" charset="0"/>
                        </a:rPr>
                        <a:t>Montana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20,118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37949228"/>
                  </a:ext>
                </a:extLst>
              </a:tr>
              <a:tr h="183051">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30,185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49502545"/>
                  </a:ext>
                </a:extLst>
              </a:tr>
              <a:tr h="183051">
                <a:tc>
                  <a:txBody>
                    <a:bodyPr/>
                    <a:lstStyle/>
                    <a:p>
                      <a:pPr algn="l" fontAlgn="b"/>
                      <a:r>
                        <a:rPr lang="en-US" sz="1100" b="0" i="0" u="none" strike="noStrike" dirty="0">
                          <a:solidFill>
                            <a:srgbClr val="000000"/>
                          </a:solidFill>
                          <a:effectLst/>
                          <a:latin typeface="Calibri" panose="020F0502020204030204" pitchFamily="34" charset="0"/>
                        </a:rPr>
                        <a:t>Oklahoma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25,586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29244611"/>
                  </a:ext>
                </a:extLst>
              </a:tr>
              <a:tr h="183051">
                <a:tc>
                  <a:txBody>
                    <a:bodyPr/>
                    <a:lstStyle/>
                    <a:p>
                      <a:pPr algn="l" fontAlgn="b"/>
                      <a:r>
                        <a:rPr lang="en-US" sz="1100" b="0" i="0" u="none" strike="noStrike" dirty="0">
                          <a:solidFill>
                            <a:srgbClr val="000000"/>
                          </a:solidFill>
                          <a:effectLst/>
                          <a:latin typeface="Calibri" panose="020F0502020204030204" pitchFamily="34" charset="0"/>
                        </a:rPr>
                        <a:t>Oregon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184,121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11515068"/>
                  </a:ext>
                </a:extLst>
              </a:tr>
              <a:tr h="183051">
                <a:tc>
                  <a:txBody>
                    <a:bodyPr/>
                    <a:lstStyle/>
                    <a:p>
                      <a:pPr algn="l" fontAlgn="b"/>
                      <a:r>
                        <a:rPr lang="en-US" sz="1100" b="0" i="0" u="none" strike="noStrike" dirty="0">
                          <a:solidFill>
                            <a:srgbClr val="000000"/>
                          </a:solidFill>
                          <a:effectLst/>
                          <a:latin typeface="Calibri" panose="020F0502020204030204" pitchFamily="34" charset="0"/>
                        </a:rPr>
                        <a:t>Texas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523,176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506467"/>
                  </a:ext>
                </a:extLst>
              </a:tr>
              <a:tr h="183051">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52,585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71377301"/>
                  </a:ext>
                </a:extLst>
              </a:tr>
              <a:tr h="183051">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7,502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11217475"/>
                  </a:ext>
                </a:extLst>
              </a:tr>
              <a:tr h="183051">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101,615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27736469"/>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0.1%</a:t>
            </a:r>
          </a:p>
        </p:txBody>
      </p:sp>
      <p:grpSp>
        <p:nvGrpSpPr>
          <p:cNvPr id="8" name="Group 7" descr="map of United States with top and bottom 10 states for Wagner-Peyser marked">
            <a:extLst>
              <a:ext uri="{FF2B5EF4-FFF2-40B4-BE49-F238E27FC236}">
                <a16:creationId xmlns:a16="http://schemas.microsoft.com/office/drawing/2014/main" id="{225CEC72-03E8-F343-9F59-60C2A46CD014}"/>
              </a:ext>
            </a:extLst>
          </p:cNvPr>
          <p:cNvGrpSpPr/>
          <p:nvPr/>
        </p:nvGrpSpPr>
        <p:grpSpPr>
          <a:xfrm>
            <a:off x="7270389" y="2361434"/>
            <a:ext cx="3999510" cy="2614706"/>
            <a:chOff x="5157990" y="1665630"/>
            <a:chExt cx="2936367" cy="1919174"/>
          </a:xfrm>
          <a:solidFill>
            <a:schemeClr val="bg1">
              <a:lumMod val="95000"/>
            </a:schemeClr>
          </a:solidFill>
        </p:grpSpPr>
        <p:sp>
          <p:nvSpPr>
            <p:cNvPr id="9"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0"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3"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8" name="Rectangle 67"/>
          <p:cNvSpPr/>
          <p:nvPr/>
        </p:nvSpPr>
        <p:spPr>
          <a:xfrm>
            <a:off x="749920" y="5509240"/>
            <a:ext cx="6267567"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39773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Co-enrollment Data PY17</a:t>
            </a:r>
            <a:br>
              <a:rPr lang="en-US" dirty="0"/>
            </a:br>
            <a:r>
              <a:rPr lang="en-US" sz="2000" b="1" dirty="0"/>
              <a:t>Vocational Rehabilitation &amp; WIOA Adult</a:t>
            </a:r>
            <a:endParaRPr lang="en-US" sz="1400" b="1" dirty="0"/>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91798" y="1338109"/>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 Adult</a:t>
            </a:r>
          </a:p>
        </p:txBody>
      </p:sp>
      <p:sp>
        <p:nvSpPr>
          <p:cNvPr id="78"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4" name="Table 3"/>
          <p:cNvGraphicFramePr>
            <a:graphicFrameLocks noGrp="1"/>
          </p:cNvGraphicFramePr>
          <p:nvPr/>
        </p:nvGraphicFramePr>
        <p:xfrm>
          <a:off x="2452526" y="2775023"/>
          <a:ext cx="1759272" cy="2011680"/>
        </p:xfrm>
        <a:graphic>
          <a:graphicData uri="http://schemas.openxmlformats.org/drawingml/2006/table">
            <a:tbl>
              <a:tblPr firstRow="1">
                <a:tableStyleId>{5C22544A-7EE6-4342-B048-85BDC9FD1C3A}</a:tableStyleId>
              </a:tblPr>
              <a:tblGrid>
                <a:gridCol w="907362">
                  <a:extLst>
                    <a:ext uri="{9D8B030D-6E8A-4147-A177-3AD203B41FA5}">
                      <a16:colId xmlns:a16="http://schemas.microsoft.com/office/drawing/2014/main" val="1192372352"/>
                    </a:ext>
                  </a:extLst>
                </a:gridCol>
                <a:gridCol w="404038">
                  <a:extLst>
                    <a:ext uri="{9D8B030D-6E8A-4147-A177-3AD203B41FA5}">
                      <a16:colId xmlns:a16="http://schemas.microsoft.com/office/drawing/2014/main" val="4231487371"/>
                    </a:ext>
                  </a:extLst>
                </a:gridCol>
                <a:gridCol w="447872">
                  <a:extLst>
                    <a:ext uri="{9D8B030D-6E8A-4147-A177-3AD203B41FA5}">
                      <a16:colId xmlns:a16="http://schemas.microsoft.com/office/drawing/2014/main" val="3856346089"/>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68857443"/>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12.3%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1,353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43341069"/>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7.6%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357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17011261"/>
                  </a:ext>
                </a:extLst>
              </a:tr>
              <a:tr h="182880">
                <a:tc>
                  <a:txBody>
                    <a:bodyPr/>
                    <a:lstStyle/>
                    <a:p>
                      <a:pPr algn="l" fontAlgn="b"/>
                      <a:r>
                        <a:rPr lang="en-US" sz="1100" b="0" i="0" u="none" strike="noStrike" dirty="0">
                          <a:solidFill>
                            <a:srgbClr val="000000"/>
                          </a:solidFill>
                          <a:effectLst/>
                          <a:latin typeface="Calibri" panose="020F0502020204030204" pitchFamily="34" charset="0"/>
                        </a:rPr>
                        <a:t>Nebraska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916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6877066"/>
                  </a:ext>
                </a:extLst>
              </a:tr>
              <a:tr h="182880">
                <a:tc>
                  <a:txBody>
                    <a:bodyPr/>
                    <a:lstStyle/>
                    <a:p>
                      <a:pPr algn="l" fontAlgn="b"/>
                      <a:r>
                        <a:rPr lang="en-US" sz="1100" b="0" i="0" u="none" strike="noStrike" dirty="0">
                          <a:solidFill>
                            <a:srgbClr val="000000"/>
                          </a:solidFill>
                          <a:effectLst/>
                          <a:latin typeface="Calibri" panose="020F0502020204030204" pitchFamily="34" charset="0"/>
                        </a:rPr>
                        <a:t>Connecticut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2,999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15542770"/>
                  </a:ext>
                </a:extLst>
              </a:tr>
              <a:tr h="182880">
                <a:tc>
                  <a:txBody>
                    <a:bodyPr/>
                    <a:lstStyle/>
                    <a:p>
                      <a:pPr algn="l" fontAlgn="b"/>
                      <a:r>
                        <a:rPr lang="en-US" sz="1100" b="0" i="0" u="none" strike="noStrike" dirty="0">
                          <a:solidFill>
                            <a:srgbClr val="000000"/>
                          </a:solidFill>
                          <a:effectLst/>
                          <a:latin typeface="Calibri" panose="020F0502020204030204" pitchFamily="34" charset="0"/>
                        </a:rPr>
                        <a:t>Wyoming</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310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88587658"/>
                  </a:ext>
                </a:extLst>
              </a:tr>
              <a:tr h="182880">
                <a:tc>
                  <a:txBody>
                    <a:bodyPr/>
                    <a:lstStyle/>
                    <a:p>
                      <a:pPr algn="l" fontAlgn="b"/>
                      <a:r>
                        <a:rPr lang="en-US" sz="1100" b="0" i="0" u="none" strike="noStrike" dirty="0">
                          <a:solidFill>
                            <a:srgbClr val="000000"/>
                          </a:solidFill>
                          <a:effectLst/>
                          <a:latin typeface="Calibri" panose="020F0502020204030204" pitchFamily="34" charset="0"/>
                        </a:rPr>
                        <a:t>Maryland</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3,176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52730873"/>
                  </a:ext>
                </a:extLst>
              </a:tr>
              <a:tr h="182880">
                <a:tc>
                  <a:txBody>
                    <a:bodyPr/>
                    <a:lstStyle/>
                    <a:p>
                      <a:pPr algn="l" fontAlgn="b"/>
                      <a:r>
                        <a:rPr lang="en-US" sz="1100" b="0" i="0" u="none" strike="noStrike" dirty="0">
                          <a:solidFill>
                            <a:srgbClr val="000000"/>
                          </a:solidFill>
                          <a:effectLst/>
                          <a:latin typeface="Calibri" panose="020F0502020204030204" pitchFamily="34" charset="0"/>
                        </a:rPr>
                        <a:t>D.C.</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1,426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45057349"/>
                  </a:ext>
                </a:extLst>
              </a:tr>
              <a:tr h="182880">
                <a:tc>
                  <a:txBody>
                    <a:bodyPr/>
                    <a:lstStyle/>
                    <a:p>
                      <a:pPr algn="l" fontAlgn="b"/>
                      <a:r>
                        <a:rPr lang="en-US" sz="1100" b="0" i="0" u="none" strike="noStrike" dirty="0">
                          <a:solidFill>
                            <a:srgbClr val="000000"/>
                          </a:solidFill>
                          <a:effectLst/>
                          <a:latin typeface="Calibri" panose="020F0502020204030204" pitchFamily="34" charset="0"/>
                        </a:rPr>
                        <a:t>Mississippi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6,306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85694019"/>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Carolina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5,351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62975194"/>
                  </a:ext>
                </a:extLst>
              </a:tr>
              <a:tr h="182880">
                <a:tc>
                  <a:txBody>
                    <a:bodyPr/>
                    <a:lstStyle/>
                    <a:p>
                      <a:pPr algn="l" fontAlgn="b"/>
                      <a:r>
                        <a:rPr lang="en-US" sz="1100" b="0" i="0" u="none" strike="noStrike" dirty="0">
                          <a:solidFill>
                            <a:srgbClr val="000000"/>
                          </a:solidFill>
                          <a:effectLst/>
                          <a:latin typeface="Calibri" panose="020F0502020204030204" pitchFamily="34" charset="0"/>
                        </a:rPr>
                        <a:t>Arkansas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1,558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82403829"/>
                  </a:ext>
                </a:extLst>
              </a:tr>
            </a:tbl>
          </a:graphicData>
        </a:graphic>
      </p:graphicFrame>
      <p:sp>
        <p:nvSpPr>
          <p:cNvPr id="79" name="Subtitle 2">
            <a:extLst>
              <a:ext uri="{FF2B5EF4-FFF2-40B4-BE49-F238E27FC236}">
                <a16:creationId xmlns:a16="http://schemas.microsoft.com/office/drawing/2014/main" id="{82BB974C-A4AF-CD4B-92D2-750FF63D6AA8}"/>
              </a:ext>
            </a:extLst>
          </p:cNvPr>
          <p:cNvSpPr txBox="1">
            <a:spLocks/>
          </p:cNvSpPr>
          <p:nvPr/>
        </p:nvSpPr>
        <p:spPr>
          <a:xfrm>
            <a:off x="4306609" y="2200225"/>
            <a:ext cx="1083050" cy="572533"/>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81" name="Table 80"/>
          <p:cNvGraphicFramePr>
            <a:graphicFrameLocks noGrp="1"/>
          </p:cNvGraphicFramePr>
          <p:nvPr/>
        </p:nvGraphicFramePr>
        <p:xfrm>
          <a:off x="4296792" y="2775023"/>
          <a:ext cx="1908887" cy="2011680"/>
        </p:xfrm>
        <a:graphic>
          <a:graphicData uri="http://schemas.openxmlformats.org/drawingml/2006/table">
            <a:tbl>
              <a:tblPr firstRow="1">
                <a:tableStyleId>{5C22544A-7EE6-4342-B048-85BDC9FD1C3A}</a:tableStyleId>
              </a:tblPr>
              <a:tblGrid>
                <a:gridCol w="1002992">
                  <a:extLst>
                    <a:ext uri="{9D8B030D-6E8A-4147-A177-3AD203B41FA5}">
                      <a16:colId xmlns:a16="http://schemas.microsoft.com/office/drawing/2014/main" val="3853838153"/>
                    </a:ext>
                  </a:extLst>
                </a:gridCol>
                <a:gridCol w="406236">
                  <a:extLst>
                    <a:ext uri="{9D8B030D-6E8A-4147-A177-3AD203B41FA5}">
                      <a16:colId xmlns:a16="http://schemas.microsoft.com/office/drawing/2014/main" val="813608398"/>
                    </a:ext>
                  </a:extLst>
                </a:gridCol>
                <a:gridCol w="499659">
                  <a:extLst>
                    <a:ext uri="{9D8B030D-6E8A-4147-A177-3AD203B41FA5}">
                      <a16:colId xmlns:a16="http://schemas.microsoft.com/office/drawing/2014/main" val="658067239"/>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07739923"/>
                  </a:ext>
                </a:extLst>
              </a:tr>
              <a:tr h="182880">
                <a:tc>
                  <a:txBody>
                    <a:bodyPr/>
                    <a:lstStyle/>
                    <a:p>
                      <a:pPr algn="l" fontAlgn="b"/>
                      <a:r>
                        <a:rPr lang="en-US" sz="1100" b="0" i="0" u="none" strike="noStrike" dirty="0">
                          <a:solidFill>
                            <a:srgbClr val="000000"/>
                          </a:solidFill>
                          <a:effectLst/>
                          <a:latin typeface="Calibri" panose="020F0502020204030204" pitchFamily="34" charset="0"/>
                        </a:rPr>
                        <a:t>Minnesota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1,638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47903083"/>
                  </a:ext>
                </a:extLst>
              </a:tr>
              <a:tr h="182880">
                <a:tc>
                  <a:txBody>
                    <a:bodyPr/>
                    <a:lstStyle/>
                    <a:p>
                      <a:pPr algn="l" fontAlgn="b"/>
                      <a:r>
                        <a:rPr lang="en-US" sz="1100" b="0" i="0" u="none" strike="noStrike" dirty="0">
                          <a:solidFill>
                            <a:srgbClr val="000000"/>
                          </a:solidFill>
                          <a:effectLst/>
                          <a:latin typeface="Calibri" panose="020F0502020204030204" pitchFamily="34" charset="0"/>
                        </a:rPr>
                        <a:t>Montana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384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39916870"/>
                  </a:ext>
                </a:extLst>
              </a:tr>
              <a:tr h="182880">
                <a:tc>
                  <a:txBody>
                    <a:bodyPr/>
                    <a:lstStyle/>
                    <a:p>
                      <a:pPr algn="l" fontAlgn="b"/>
                      <a:r>
                        <a:rPr lang="en-US" sz="1100" b="0" i="0" u="none" strike="noStrike" dirty="0">
                          <a:solidFill>
                            <a:srgbClr val="000000"/>
                          </a:solidFill>
                          <a:effectLst/>
                          <a:latin typeface="Calibri" panose="020F0502020204030204" pitchFamily="34" charset="0"/>
                        </a:rPr>
                        <a:t>New Hampshire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335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59021083"/>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10,254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95269588"/>
                  </a:ext>
                </a:extLst>
              </a:tr>
              <a:tr h="182880">
                <a:tc>
                  <a:txBody>
                    <a:bodyPr/>
                    <a:lstStyle/>
                    <a:p>
                      <a:pPr algn="l" fontAlgn="b"/>
                      <a:r>
                        <a:rPr lang="en-US" sz="1100" b="0" i="0" u="none" strike="noStrike" dirty="0">
                          <a:solidFill>
                            <a:srgbClr val="000000"/>
                          </a:solidFill>
                          <a:effectLst/>
                          <a:latin typeface="Calibri" panose="020F0502020204030204" pitchFamily="34" charset="0"/>
                        </a:rPr>
                        <a:t>Oregon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206,625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33450206"/>
                  </a:ext>
                </a:extLst>
              </a:tr>
              <a:tr h="182880">
                <a:tc>
                  <a:txBody>
                    <a:bodyPr/>
                    <a:lstStyle/>
                    <a:p>
                      <a:pPr algn="l" fontAlgn="b"/>
                      <a:r>
                        <a:rPr lang="en-US" sz="1100" b="0" i="0" u="none" strike="noStrike" dirty="0">
                          <a:solidFill>
                            <a:srgbClr val="000000"/>
                          </a:solidFill>
                          <a:effectLst/>
                          <a:latin typeface="Calibri" panose="020F0502020204030204" pitchFamily="34" charset="0"/>
                        </a:rPr>
                        <a:t>Texas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15,059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71911575"/>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50,978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91187172"/>
                  </a:ext>
                </a:extLst>
              </a:tr>
              <a:tr h="182880">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320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46376094"/>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25,187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50825223"/>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1,749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95589949"/>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84480" y="1659115"/>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0.1%</a:t>
            </a:r>
          </a:p>
        </p:txBody>
      </p:sp>
      <p:grpSp>
        <p:nvGrpSpPr>
          <p:cNvPr id="6" name="Group 5" descr="map of United States with top and bottom 10 states for WIOA Adults marked">
            <a:extLst>
              <a:ext uri="{FF2B5EF4-FFF2-40B4-BE49-F238E27FC236}">
                <a16:creationId xmlns:a16="http://schemas.microsoft.com/office/drawing/2014/main" id="{225CEC72-03E8-F343-9F59-60C2A46CD014}"/>
              </a:ext>
            </a:extLst>
          </p:cNvPr>
          <p:cNvGrpSpPr/>
          <p:nvPr/>
        </p:nvGrpSpPr>
        <p:grpSpPr>
          <a:xfrm>
            <a:off x="7230121" y="2467157"/>
            <a:ext cx="3999509" cy="2614704"/>
            <a:chOff x="5157992" y="1665629"/>
            <a:chExt cx="2936367" cy="1919171"/>
          </a:xfrm>
          <a:solidFill>
            <a:schemeClr val="bg1">
              <a:lumMod val="95000"/>
            </a:schemeClr>
          </a:solidFill>
        </p:grpSpPr>
        <p:sp>
          <p:nvSpPr>
            <p:cNvPr id="7" name="Freeform 5">
              <a:extLst>
                <a:ext uri="{FF2B5EF4-FFF2-40B4-BE49-F238E27FC236}">
                  <a16:creationId xmlns:a16="http://schemas.microsoft.com/office/drawing/2014/main" id="{6DECA192-9C70-9248-8F54-F06332684EC2}"/>
                </a:ext>
              </a:extLst>
            </p:cNvPr>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8" name="Freeform 6">
              <a:extLst>
                <a:ext uri="{FF2B5EF4-FFF2-40B4-BE49-F238E27FC236}">
                  <a16:creationId xmlns:a16="http://schemas.microsoft.com/office/drawing/2014/main" id="{621E9A74-06E7-394F-8551-6CD9CA624DE2}"/>
                </a:ext>
              </a:extLst>
            </p:cNvPr>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9" name="Freeform 7">
              <a:extLst>
                <a:ext uri="{FF2B5EF4-FFF2-40B4-BE49-F238E27FC236}">
                  <a16:creationId xmlns:a16="http://schemas.microsoft.com/office/drawing/2014/main" id="{FBD634E3-1F37-0B46-A99F-37F4D4A3EE85}"/>
                </a:ext>
              </a:extLst>
            </p:cNvPr>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8">
              <a:extLst>
                <a:ext uri="{FF2B5EF4-FFF2-40B4-BE49-F238E27FC236}">
                  <a16:creationId xmlns:a16="http://schemas.microsoft.com/office/drawing/2014/main" id="{6CB66392-B4B8-1344-9E67-3EE54015AEF7}"/>
                </a:ext>
              </a:extLst>
            </p:cNvPr>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9">
              <a:extLst>
                <a:ext uri="{FF2B5EF4-FFF2-40B4-BE49-F238E27FC236}">
                  <a16:creationId xmlns:a16="http://schemas.microsoft.com/office/drawing/2014/main" id="{58A05C52-B438-5446-BD7C-3D3F4357E7F4}"/>
                </a:ext>
              </a:extLst>
            </p:cNvPr>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10">
              <a:extLst>
                <a:ext uri="{FF2B5EF4-FFF2-40B4-BE49-F238E27FC236}">
                  <a16:creationId xmlns:a16="http://schemas.microsoft.com/office/drawing/2014/main" id="{5259093A-CAA1-0542-B330-F25CF925F70C}"/>
                </a:ext>
              </a:extLst>
            </p:cNvPr>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1">
              <a:extLst>
                <a:ext uri="{FF2B5EF4-FFF2-40B4-BE49-F238E27FC236}">
                  <a16:creationId xmlns:a16="http://schemas.microsoft.com/office/drawing/2014/main" id="{37243C58-291B-DD4A-9D04-8CD73085B676}"/>
                </a:ext>
              </a:extLst>
            </p:cNvPr>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2">
              <a:extLst>
                <a:ext uri="{FF2B5EF4-FFF2-40B4-BE49-F238E27FC236}">
                  <a16:creationId xmlns:a16="http://schemas.microsoft.com/office/drawing/2014/main" id="{38B2AD35-DA5B-F547-BCCB-9554E3EA5AD4}"/>
                </a:ext>
              </a:extLst>
            </p:cNvPr>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3">
              <a:extLst>
                <a:ext uri="{FF2B5EF4-FFF2-40B4-BE49-F238E27FC236}">
                  <a16:creationId xmlns:a16="http://schemas.microsoft.com/office/drawing/2014/main" id="{E53FA402-C91C-B940-A4D4-2DC9149139C9}"/>
                </a:ext>
              </a:extLst>
            </p:cNvPr>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4">
              <a:extLst>
                <a:ext uri="{FF2B5EF4-FFF2-40B4-BE49-F238E27FC236}">
                  <a16:creationId xmlns:a16="http://schemas.microsoft.com/office/drawing/2014/main" id="{4DE71A50-383C-1B4A-9339-20023CBE3FEA}"/>
                </a:ext>
              </a:extLst>
            </p:cNvPr>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5">
              <a:extLst>
                <a:ext uri="{FF2B5EF4-FFF2-40B4-BE49-F238E27FC236}">
                  <a16:creationId xmlns:a16="http://schemas.microsoft.com/office/drawing/2014/main" id="{9DE6FD50-C7A9-A341-BA6A-3914EB917504}"/>
                </a:ext>
              </a:extLst>
            </p:cNvPr>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6">
              <a:extLst>
                <a:ext uri="{FF2B5EF4-FFF2-40B4-BE49-F238E27FC236}">
                  <a16:creationId xmlns:a16="http://schemas.microsoft.com/office/drawing/2014/main" id="{04F71932-E2B9-7C42-8485-D0271D9C26D4}"/>
                </a:ext>
              </a:extLst>
            </p:cNvPr>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7">
              <a:extLst>
                <a:ext uri="{FF2B5EF4-FFF2-40B4-BE49-F238E27FC236}">
                  <a16:creationId xmlns:a16="http://schemas.microsoft.com/office/drawing/2014/main" id="{F96DD5B5-51CC-7C4A-B0C6-AAA9C7B5CB10}"/>
                </a:ext>
              </a:extLst>
            </p:cNvPr>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8">
              <a:extLst>
                <a:ext uri="{FF2B5EF4-FFF2-40B4-BE49-F238E27FC236}">
                  <a16:creationId xmlns:a16="http://schemas.microsoft.com/office/drawing/2014/main" id="{78372B7B-2E23-524B-B10A-A1040B6E42C2}"/>
                </a:ext>
              </a:extLst>
            </p:cNvPr>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9">
              <a:extLst>
                <a:ext uri="{FF2B5EF4-FFF2-40B4-BE49-F238E27FC236}">
                  <a16:creationId xmlns:a16="http://schemas.microsoft.com/office/drawing/2014/main" id="{5657482B-EB2D-6C49-B884-2A7C6C3CB1E2}"/>
                </a:ext>
              </a:extLst>
            </p:cNvPr>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20">
              <a:extLst>
                <a:ext uri="{FF2B5EF4-FFF2-40B4-BE49-F238E27FC236}">
                  <a16:creationId xmlns:a16="http://schemas.microsoft.com/office/drawing/2014/main" id="{37DE1BB3-BCE3-464A-80A6-095145A807DB}"/>
                </a:ext>
              </a:extLst>
            </p:cNvPr>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1">
              <a:extLst>
                <a:ext uri="{FF2B5EF4-FFF2-40B4-BE49-F238E27FC236}">
                  <a16:creationId xmlns:a16="http://schemas.microsoft.com/office/drawing/2014/main" id="{6160661C-BD32-B743-B2F7-E916D0E2F185}"/>
                </a:ext>
              </a:extLst>
            </p:cNvPr>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2">
              <a:extLst>
                <a:ext uri="{FF2B5EF4-FFF2-40B4-BE49-F238E27FC236}">
                  <a16:creationId xmlns:a16="http://schemas.microsoft.com/office/drawing/2014/main" id="{E734B84E-5D85-D447-9C03-3584DFB7D03C}"/>
                </a:ext>
              </a:extLst>
            </p:cNvPr>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3">
              <a:extLst>
                <a:ext uri="{FF2B5EF4-FFF2-40B4-BE49-F238E27FC236}">
                  <a16:creationId xmlns:a16="http://schemas.microsoft.com/office/drawing/2014/main" id="{2D4F1A6A-1876-9F48-9AFA-E06073540940}"/>
                </a:ext>
              </a:extLst>
            </p:cNvPr>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4">
              <a:extLst>
                <a:ext uri="{FF2B5EF4-FFF2-40B4-BE49-F238E27FC236}">
                  <a16:creationId xmlns:a16="http://schemas.microsoft.com/office/drawing/2014/main" id="{843C4EC9-C51C-7141-966F-3B5E6EA9E1F5}"/>
                </a:ext>
              </a:extLst>
            </p:cNvPr>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5">
              <a:extLst>
                <a:ext uri="{FF2B5EF4-FFF2-40B4-BE49-F238E27FC236}">
                  <a16:creationId xmlns:a16="http://schemas.microsoft.com/office/drawing/2014/main" id="{7F1A6C08-3436-114C-99EA-5FACCE384604}"/>
                </a:ext>
              </a:extLst>
            </p:cNvPr>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6">
              <a:extLst>
                <a:ext uri="{FF2B5EF4-FFF2-40B4-BE49-F238E27FC236}">
                  <a16:creationId xmlns:a16="http://schemas.microsoft.com/office/drawing/2014/main" id="{95DB995E-89ED-4E4F-AC55-CA63ACE5FC21}"/>
                </a:ext>
              </a:extLst>
            </p:cNvPr>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7">
              <a:extLst>
                <a:ext uri="{FF2B5EF4-FFF2-40B4-BE49-F238E27FC236}">
                  <a16:creationId xmlns:a16="http://schemas.microsoft.com/office/drawing/2014/main" id="{726034D7-11F4-174D-B4A8-D1D070BE954B}"/>
                </a:ext>
              </a:extLst>
            </p:cNvPr>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8">
              <a:extLst>
                <a:ext uri="{FF2B5EF4-FFF2-40B4-BE49-F238E27FC236}">
                  <a16:creationId xmlns:a16="http://schemas.microsoft.com/office/drawing/2014/main" id="{CAFEFBA6-39E6-384F-AC85-7DB0C576818A}"/>
                </a:ext>
              </a:extLst>
            </p:cNvPr>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9">
              <a:extLst>
                <a:ext uri="{FF2B5EF4-FFF2-40B4-BE49-F238E27FC236}">
                  <a16:creationId xmlns:a16="http://schemas.microsoft.com/office/drawing/2014/main" id="{9A87604F-2DEF-BF4A-91EB-1EE66C076970}"/>
                </a:ext>
              </a:extLst>
            </p:cNvPr>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30">
              <a:extLst>
                <a:ext uri="{FF2B5EF4-FFF2-40B4-BE49-F238E27FC236}">
                  <a16:creationId xmlns:a16="http://schemas.microsoft.com/office/drawing/2014/main" id="{B393258A-5872-354E-A553-8AF6405A633F}"/>
                </a:ext>
              </a:extLst>
            </p:cNvPr>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1">
              <a:extLst>
                <a:ext uri="{FF2B5EF4-FFF2-40B4-BE49-F238E27FC236}">
                  <a16:creationId xmlns:a16="http://schemas.microsoft.com/office/drawing/2014/main" id="{38DAE163-4513-5E4E-A713-EC371A1DC221}"/>
                </a:ext>
              </a:extLst>
            </p:cNvPr>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2">
              <a:extLst>
                <a:ext uri="{FF2B5EF4-FFF2-40B4-BE49-F238E27FC236}">
                  <a16:creationId xmlns:a16="http://schemas.microsoft.com/office/drawing/2014/main" id="{9646F300-56CB-7442-859A-D437BDA3FD9C}"/>
                </a:ext>
              </a:extLst>
            </p:cNvPr>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3">
              <a:extLst>
                <a:ext uri="{FF2B5EF4-FFF2-40B4-BE49-F238E27FC236}">
                  <a16:creationId xmlns:a16="http://schemas.microsoft.com/office/drawing/2014/main" id="{00587507-81BF-4E49-9602-A0523799AC03}"/>
                </a:ext>
              </a:extLst>
            </p:cNvPr>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4">
              <a:extLst>
                <a:ext uri="{FF2B5EF4-FFF2-40B4-BE49-F238E27FC236}">
                  <a16:creationId xmlns:a16="http://schemas.microsoft.com/office/drawing/2014/main" id="{FCB7F8B9-249E-F949-9D09-4425ADCDA0E3}"/>
                </a:ext>
              </a:extLst>
            </p:cNvPr>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5">
              <a:extLst>
                <a:ext uri="{FF2B5EF4-FFF2-40B4-BE49-F238E27FC236}">
                  <a16:creationId xmlns:a16="http://schemas.microsoft.com/office/drawing/2014/main" id="{703F263E-65CC-3243-9098-64C023B612CC}"/>
                </a:ext>
              </a:extLst>
            </p:cNvPr>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6">
              <a:extLst>
                <a:ext uri="{FF2B5EF4-FFF2-40B4-BE49-F238E27FC236}">
                  <a16:creationId xmlns:a16="http://schemas.microsoft.com/office/drawing/2014/main" id="{69127B35-2399-2942-9C79-51CA4A786C57}"/>
                </a:ext>
              </a:extLst>
            </p:cNvPr>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7">
              <a:extLst>
                <a:ext uri="{FF2B5EF4-FFF2-40B4-BE49-F238E27FC236}">
                  <a16:creationId xmlns:a16="http://schemas.microsoft.com/office/drawing/2014/main" id="{E1D95775-8568-F94D-BA19-6A516C004DE5}"/>
                </a:ext>
              </a:extLst>
            </p:cNvPr>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8">
              <a:extLst>
                <a:ext uri="{FF2B5EF4-FFF2-40B4-BE49-F238E27FC236}">
                  <a16:creationId xmlns:a16="http://schemas.microsoft.com/office/drawing/2014/main" id="{02441A8B-ACF5-F642-9519-98C7B5F0B0C2}"/>
                </a:ext>
              </a:extLst>
            </p:cNvPr>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2" name="Freeform 39">
              <a:extLst>
                <a:ext uri="{FF2B5EF4-FFF2-40B4-BE49-F238E27FC236}">
                  <a16:creationId xmlns:a16="http://schemas.microsoft.com/office/drawing/2014/main" id="{57097AE6-BB4B-3F4C-82F1-35383A09FB81}"/>
                </a:ext>
              </a:extLst>
            </p:cNvPr>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3" name="Freeform 40">
              <a:extLst>
                <a:ext uri="{FF2B5EF4-FFF2-40B4-BE49-F238E27FC236}">
                  <a16:creationId xmlns:a16="http://schemas.microsoft.com/office/drawing/2014/main" id="{D22CCF84-52D7-0F43-B01D-9102D6EEE7F0}"/>
                </a:ext>
              </a:extLst>
            </p:cNvPr>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1">
              <a:extLst>
                <a:ext uri="{FF2B5EF4-FFF2-40B4-BE49-F238E27FC236}">
                  <a16:creationId xmlns:a16="http://schemas.microsoft.com/office/drawing/2014/main" id="{6ADDAE0E-616D-BF45-B022-C445611CDCBF}"/>
                </a:ext>
              </a:extLst>
            </p:cNvPr>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2">
              <a:extLst>
                <a:ext uri="{FF2B5EF4-FFF2-40B4-BE49-F238E27FC236}">
                  <a16:creationId xmlns:a16="http://schemas.microsoft.com/office/drawing/2014/main" id="{85E463EC-883B-3445-B6B5-5CBEFB96D21B}"/>
                </a:ext>
              </a:extLst>
            </p:cNvPr>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3">
              <a:extLst>
                <a:ext uri="{FF2B5EF4-FFF2-40B4-BE49-F238E27FC236}">
                  <a16:creationId xmlns:a16="http://schemas.microsoft.com/office/drawing/2014/main" id="{A911BD61-929D-EE48-BB2F-EA9E46977FCA}"/>
                </a:ext>
              </a:extLst>
            </p:cNvPr>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4">
              <a:extLst>
                <a:ext uri="{FF2B5EF4-FFF2-40B4-BE49-F238E27FC236}">
                  <a16:creationId xmlns:a16="http://schemas.microsoft.com/office/drawing/2014/main" id="{1778ABDE-352E-2546-8F82-F97147EE0529}"/>
                </a:ext>
              </a:extLst>
            </p:cNvPr>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5">
              <a:extLst>
                <a:ext uri="{FF2B5EF4-FFF2-40B4-BE49-F238E27FC236}">
                  <a16:creationId xmlns:a16="http://schemas.microsoft.com/office/drawing/2014/main" id="{C3B81BAE-42DE-5840-8138-A26993A5619C}"/>
                </a:ext>
              </a:extLst>
            </p:cNvPr>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6">
              <a:extLst>
                <a:ext uri="{FF2B5EF4-FFF2-40B4-BE49-F238E27FC236}">
                  <a16:creationId xmlns:a16="http://schemas.microsoft.com/office/drawing/2014/main" id="{7910AB70-2FDD-514E-88C7-06762E971272}"/>
                </a:ext>
              </a:extLst>
            </p:cNvPr>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7">
              <a:extLst>
                <a:ext uri="{FF2B5EF4-FFF2-40B4-BE49-F238E27FC236}">
                  <a16:creationId xmlns:a16="http://schemas.microsoft.com/office/drawing/2014/main" id="{F9596A32-0946-704F-8A1A-39E29A395D4F}"/>
                </a:ext>
              </a:extLst>
            </p:cNvPr>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Line 48">
              <a:extLst>
                <a:ext uri="{FF2B5EF4-FFF2-40B4-BE49-F238E27FC236}">
                  <a16:creationId xmlns:a16="http://schemas.microsoft.com/office/drawing/2014/main" id="{76DA2856-C673-C646-8144-538FAFF39A13}"/>
                </a:ext>
              </a:extLst>
            </p:cNvPr>
            <p:cNvSpPr>
              <a:spLocks noChangeShapeType="1"/>
            </p:cNvSpPr>
            <p:nvPr/>
          </p:nvSpPr>
          <p:spPr bwMode="auto">
            <a:xfrm>
              <a:off x="6881808" y="2014722"/>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9">
              <a:extLst>
                <a:ext uri="{FF2B5EF4-FFF2-40B4-BE49-F238E27FC236}">
                  <a16:creationId xmlns:a16="http://schemas.microsoft.com/office/drawing/2014/main" id="{6EB5C3F9-2D1A-6348-A6ED-73C33B17A62C}"/>
                </a:ext>
              </a:extLst>
            </p:cNvPr>
            <p:cNvSpPr>
              <a:spLocks noChangeShapeType="1"/>
            </p:cNvSpPr>
            <p:nvPr/>
          </p:nvSpPr>
          <p:spPr bwMode="auto">
            <a:xfrm>
              <a:off x="6881808" y="2014722"/>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Freeform 50">
              <a:extLst>
                <a:ext uri="{FF2B5EF4-FFF2-40B4-BE49-F238E27FC236}">
                  <a16:creationId xmlns:a16="http://schemas.microsoft.com/office/drawing/2014/main" id="{D5CC20A6-8FB7-6B45-8B6C-D72776684744}"/>
                </a:ext>
              </a:extLst>
            </p:cNvPr>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1">
              <a:extLst>
                <a:ext uri="{FF2B5EF4-FFF2-40B4-BE49-F238E27FC236}">
                  <a16:creationId xmlns:a16="http://schemas.microsoft.com/office/drawing/2014/main" id="{C93B18CD-1447-C341-B8D8-51CD58E127A7}"/>
                </a:ext>
              </a:extLst>
            </p:cNvPr>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2">
              <a:extLst>
                <a:ext uri="{FF2B5EF4-FFF2-40B4-BE49-F238E27FC236}">
                  <a16:creationId xmlns:a16="http://schemas.microsoft.com/office/drawing/2014/main" id="{C3759663-83FE-2346-99E5-65613238DF68}"/>
                </a:ext>
              </a:extLst>
            </p:cNvPr>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3">
              <a:extLst>
                <a:ext uri="{FF2B5EF4-FFF2-40B4-BE49-F238E27FC236}">
                  <a16:creationId xmlns:a16="http://schemas.microsoft.com/office/drawing/2014/main" id="{32B2DBEB-D0D0-C94D-BD6E-DB4BB6F0373E}"/>
                </a:ext>
              </a:extLst>
            </p:cNvPr>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4">
              <a:extLst>
                <a:ext uri="{FF2B5EF4-FFF2-40B4-BE49-F238E27FC236}">
                  <a16:creationId xmlns:a16="http://schemas.microsoft.com/office/drawing/2014/main" id="{C6C372BC-8409-F34A-B0AB-CEF704479FB5}"/>
                </a:ext>
              </a:extLst>
            </p:cNvPr>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5">
              <a:extLst>
                <a:ext uri="{FF2B5EF4-FFF2-40B4-BE49-F238E27FC236}">
                  <a16:creationId xmlns:a16="http://schemas.microsoft.com/office/drawing/2014/main" id="{B33081E9-347B-7449-89E0-64F6D4FAE614}"/>
                </a:ext>
              </a:extLst>
            </p:cNvPr>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8">
              <a:extLst>
                <a:ext uri="{FF2B5EF4-FFF2-40B4-BE49-F238E27FC236}">
                  <a16:creationId xmlns:a16="http://schemas.microsoft.com/office/drawing/2014/main" id="{7D6EAEAC-EBB1-704A-97F6-13E1197604A2}"/>
                </a:ext>
              </a:extLst>
            </p:cNvPr>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6" name="Rectangle 65"/>
          <p:cNvSpPr/>
          <p:nvPr/>
        </p:nvSpPr>
        <p:spPr>
          <a:xfrm>
            <a:off x="786870" y="5392009"/>
            <a:ext cx="557902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043888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8E3866E-B7F4-47D0-8E5D-7A0DA5BF8D00}"/>
              </a:ext>
            </a:extLst>
          </p:cNvPr>
          <p:cNvSpPr>
            <a:spLocks noGrp="1"/>
          </p:cNvSpPr>
          <p:nvPr>
            <p:ph type="title"/>
          </p:nvPr>
        </p:nvSpPr>
        <p:spPr>
          <a:xfrm>
            <a:off x="788481" y="86552"/>
            <a:ext cx="7663703" cy="1108078"/>
          </a:xfrm>
        </p:spPr>
        <p:txBody>
          <a:bodyPr>
            <a:normAutofit/>
          </a:bodyPr>
          <a:lstStyle/>
          <a:p>
            <a:r>
              <a:rPr lang="en-US" dirty="0"/>
              <a:t>Co-enrollment Data PY17</a:t>
            </a:r>
            <a:br>
              <a:rPr lang="en-US" dirty="0"/>
            </a:br>
            <a:r>
              <a:rPr lang="en-US" sz="2000" b="1" dirty="0"/>
              <a:t>Vocational Rehabilitation &amp; Dislocated Worker</a:t>
            </a:r>
            <a:endParaRPr lang="en-US" sz="1400" b="1" dirty="0"/>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91798" y="1338109"/>
            <a:ext cx="1948122"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a:t>
            </a:r>
            <a:b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b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Dislocated Worker</a:t>
            </a:r>
          </a:p>
        </p:txBody>
      </p:sp>
      <p:sp>
        <p:nvSpPr>
          <p:cNvPr id="68"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2457345" y="2746629"/>
          <a:ext cx="1707455" cy="2011680"/>
        </p:xfrm>
        <a:graphic>
          <a:graphicData uri="http://schemas.openxmlformats.org/drawingml/2006/table">
            <a:tbl>
              <a:tblPr firstRow="1">
                <a:tableStyleId>{5C22544A-7EE6-4342-B048-85BDC9FD1C3A}</a:tableStyleId>
              </a:tblPr>
              <a:tblGrid>
                <a:gridCol w="828115">
                  <a:extLst>
                    <a:ext uri="{9D8B030D-6E8A-4147-A177-3AD203B41FA5}">
                      <a16:colId xmlns:a16="http://schemas.microsoft.com/office/drawing/2014/main" val="1192372352"/>
                    </a:ext>
                  </a:extLst>
                </a:gridCol>
                <a:gridCol w="393405">
                  <a:extLst>
                    <a:ext uri="{9D8B030D-6E8A-4147-A177-3AD203B41FA5}">
                      <a16:colId xmlns:a16="http://schemas.microsoft.com/office/drawing/2014/main" val="4231487371"/>
                    </a:ext>
                  </a:extLst>
                </a:gridCol>
                <a:gridCol w="485935">
                  <a:extLst>
                    <a:ext uri="{9D8B030D-6E8A-4147-A177-3AD203B41FA5}">
                      <a16:colId xmlns:a16="http://schemas.microsoft.com/office/drawing/2014/main" val="178392981"/>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61039647"/>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324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59907502"/>
                  </a:ext>
                </a:extLst>
              </a:tr>
              <a:tr h="182880">
                <a:tc>
                  <a:txBody>
                    <a:bodyPr/>
                    <a:lstStyle/>
                    <a:p>
                      <a:pPr algn="l" fontAlgn="b"/>
                      <a:r>
                        <a:rPr lang="en-US" sz="1100" b="0" i="0" u="none" strike="noStrike" dirty="0">
                          <a:solidFill>
                            <a:srgbClr val="000000"/>
                          </a:solidFill>
                          <a:effectLst/>
                          <a:latin typeface="Calibri" panose="020F0502020204030204" pitchFamily="34" charset="0"/>
                        </a:rPr>
                        <a:t>Wyoming</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79401992"/>
                  </a:ext>
                </a:extLst>
              </a:tr>
              <a:tr h="182880">
                <a:tc>
                  <a:txBody>
                    <a:bodyPr/>
                    <a:lstStyle/>
                    <a:p>
                      <a:pPr algn="l" fontAlgn="b"/>
                      <a:r>
                        <a:rPr lang="en-US" sz="1100" b="0" i="0" u="none" strike="noStrike" dirty="0">
                          <a:solidFill>
                            <a:srgbClr val="000000"/>
                          </a:solidFill>
                          <a:effectLst/>
                          <a:latin typeface="Calibri" panose="020F0502020204030204" pitchFamily="34" charset="0"/>
                        </a:rPr>
                        <a:t>Nebraska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337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77441592"/>
                  </a:ext>
                </a:extLst>
              </a:tr>
              <a:tr h="182880">
                <a:tc>
                  <a:txBody>
                    <a:bodyPr/>
                    <a:lstStyle/>
                    <a:p>
                      <a:pPr algn="l" fontAlgn="b"/>
                      <a:r>
                        <a:rPr lang="en-US" sz="1100" b="0" i="0" u="none" strike="noStrike" dirty="0">
                          <a:solidFill>
                            <a:srgbClr val="000000"/>
                          </a:solidFill>
                          <a:effectLst/>
                          <a:latin typeface="Calibri" panose="020F0502020204030204" pitchFamily="34" charset="0"/>
                        </a:rPr>
                        <a:t>Mississippi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4,224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87771186"/>
                  </a:ext>
                </a:extLst>
              </a:tr>
              <a:tr h="182880">
                <a:tc>
                  <a:txBody>
                    <a:bodyPr/>
                    <a:lstStyle/>
                    <a:p>
                      <a:pPr algn="l" fontAlgn="b"/>
                      <a:r>
                        <a:rPr lang="en-US" sz="1100" b="0" i="0" u="none" strike="noStrike" dirty="0">
                          <a:solidFill>
                            <a:srgbClr val="000000"/>
                          </a:solidFill>
                          <a:effectLst/>
                          <a:latin typeface="Calibri" panose="020F0502020204030204" pitchFamily="34" charset="0"/>
                        </a:rPr>
                        <a:t>Hawaii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44748816"/>
                  </a:ext>
                </a:extLst>
              </a:tr>
              <a:tr h="182880">
                <a:tc>
                  <a:txBody>
                    <a:bodyPr/>
                    <a:lstStyle/>
                    <a:p>
                      <a:pPr algn="l" fontAlgn="b"/>
                      <a:r>
                        <a:rPr lang="en-US" sz="1100" b="0" i="0" u="none" strike="noStrike" dirty="0">
                          <a:solidFill>
                            <a:srgbClr val="000000"/>
                          </a:solidFill>
                          <a:effectLst/>
                          <a:latin typeface="Calibri" panose="020F0502020204030204" pitchFamily="34" charset="0"/>
                        </a:rPr>
                        <a:t>Nevada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507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16816442"/>
                  </a:ext>
                </a:extLst>
              </a:tr>
              <a:tr h="182880">
                <a:tc>
                  <a:txBody>
                    <a:bodyPr/>
                    <a:lstStyle/>
                    <a:p>
                      <a:pPr algn="l" fontAlgn="b"/>
                      <a:r>
                        <a:rPr lang="en-US" sz="1100" b="0" i="0" u="none" strike="noStrike" dirty="0">
                          <a:solidFill>
                            <a:srgbClr val="000000"/>
                          </a:solidFill>
                          <a:effectLst/>
                          <a:latin typeface="Calibri" panose="020F0502020204030204" pitchFamily="34" charset="0"/>
                        </a:rPr>
                        <a:t>Indiana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6,419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7978735"/>
                  </a:ext>
                </a:extLst>
              </a:tr>
              <a:tr h="182880">
                <a:tc>
                  <a:txBody>
                    <a:bodyPr/>
                    <a:lstStyle/>
                    <a:p>
                      <a:pPr algn="l" fontAlgn="b"/>
                      <a:r>
                        <a:rPr lang="en-US" sz="1100" b="0" i="0" u="none" strike="noStrike" dirty="0">
                          <a:solidFill>
                            <a:srgbClr val="000000"/>
                          </a:solidFill>
                          <a:effectLst/>
                          <a:latin typeface="Calibri" panose="020F0502020204030204" pitchFamily="34" charset="0"/>
                        </a:rPr>
                        <a:t>New Mexico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360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3723257"/>
                  </a:ext>
                </a:extLst>
              </a:tr>
              <a:tr h="182880">
                <a:tc>
                  <a:txBody>
                    <a:bodyPr/>
                    <a:lstStyle/>
                    <a:p>
                      <a:pPr algn="l" fontAlgn="b"/>
                      <a:r>
                        <a:rPr lang="en-US" sz="1100" b="0" i="0" u="none" strike="noStrike" dirty="0">
                          <a:solidFill>
                            <a:srgbClr val="000000"/>
                          </a:solidFill>
                          <a:effectLst/>
                          <a:latin typeface="Calibri" panose="020F0502020204030204" pitchFamily="34" charset="0"/>
                        </a:rPr>
                        <a:t>Wisconsin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2,354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93552939"/>
                  </a:ext>
                </a:extLst>
              </a:tr>
              <a:tr h="182880">
                <a:tc>
                  <a:txBody>
                    <a:bodyPr/>
                    <a:lstStyle/>
                    <a:p>
                      <a:pPr algn="l" fontAlgn="b"/>
                      <a:r>
                        <a:rPr lang="en-US" sz="1100" b="0" i="0" u="none" strike="noStrike" dirty="0">
                          <a:solidFill>
                            <a:srgbClr val="000000"/>
                          </a:solidFill>
                          <a:effectLst/>
                          <a:latin typeface="Calibri" panose="020F0502020204030204" pitchFamily="34" charset="0"/>
                        </a:rPr>
                        <a:t>D.C.</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414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59631829"/>
                  </a:ext>
                </a:extLst>
              </a:tr>
            </a:tbl>
          </a:graphicData>
        </a:graphic>
      </p:graphicFrame>
      <p:sp>
        <p:nvSpPr>
          <p:cNvPr id="69"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7" name="Table 66"/>
          <p:cNvGraphicFramePr>
            <a:graphicFrameLocks noGrp="1"/>
          </p:cNvGraphicFramePr>
          <p:nvPr/>
        </p:nvGraphicFramePr>
        <p:xfrm>
          <a:off x="4309512" y="2753532"/>
          <a:ext cx="1815773" cy="2015013"/>
        </p:xfrm>
        <a:graphic>
          <a:graphicData uri="http://schemas.openxmlformats.org/drawingml/2006/table">
            <a:tbl>
              <a:tblPr firstRow="1">
                <a:tableStyleId>{5C22544A-7EE6-4342-B048-85BDC9FD1C3A}</a:tableStyleId>
              </a:tblPr>
              <a:tblGrid>
                <a:gridCol w="953604">
                  <a:extLst>
                    <a:ext uri="{9D8B030D-6E8A-4147-A177-3AD203B41FA5}">
                      <a16:colId xmlns:a16="http://schemas.microsoft.com/office/drawing/2014/main" val="3853838153"/>
                    </a:ext>
                  </a:extLst>
                </a:gridCol>
                <a:gridCol w="382772">
                  <a:extLst>
                    <a:ext uri="{9D8B030D-6E8A-4147-A177-3AD203B41FA5}">
                      <a16:colId xmlns:a16="http://schemas.microsoft.com/office/drawing/2014/main" val="813608398"/>
                    </a:ext>
                  </a:extLst>
                </a:gridCol>
                <a:gridCol w="479397">
                  <a:extLst>
                    <a:ext uri="{9D8B030D-6E8A-4147-A177-3AD203B41FA5}">
                      <a16:colId xmlns:a16="http://schemas.microsoft.com/office/drawing/2014/main" val="2752852974"/>
                    </a:ext>
                  </a:extLst>
                </a:gridCol>
              </a:tblGrid>
              <a:tr h="183183">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06330545"/>
                  </a:ext>
                </a:extLst>
              </a:tr>
              <a:tr h="183183">
                <a:tc>
                  <a:txBody>
                    <a:bodyPr/>
                    <a:lstStyle/>
                    <a:p>
                      <a:pPr algn="l" fontAlgn="b"/>
                      <a:r>
                        <a:rPr lang="en-US" sz="1100" b="0" i="0" u="none" strike="noStrike" dirty="0">
                          <a:solidFill>
                            <a:srgbClr val="000000"/>
                          </a:solidFill>
                          <a:effectLst/>
                          <a:latin typeface="Calibri" panose="020F0502020204030204" pitchFamily="34" charset="0"/>
                        </a:rPr>
                        <a:t>North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48718176"/>
                  </a:ext>
                </a:extLst>
              </a:tr>
              <a:tr h="183183">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3,765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60803006"/>
                  </a:ext>
                </a:extLst>
              </a:tr>
              <a:tr h="183183">
                <a:tc>
                  <a:txBody>
                    <a:bodyPr/>
                    <a:lstStyle/>
                    <a:p>
                      <a:pPr algn="l" fontAlgn="b"/>
                      <a:r>
                        <a:rPr lang="en-US" sz="1100" b="0" i="0" u="none" strike="noStrike" dirty="0">
                          <a:solidFill>
                            <a:srgbClr val="000000"/>
                          </a:solidFill>
                          <a:effectLst/>
                          <a:latin typeface="Calibri" panose="020F0502020204030204" pitchFamily="34" charset="0"/>
                        </a:rPr>
                        <a:t>Oregon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149,964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72528872"/>
                  </a:ext>
                </a:extLst>
              </a:tr>
              <a:tr h="183183">
                <a:tc>
                  <a:txBody>
                    <a:bodyPr/>
                    <a:lstStyle/>
                    <a:p>
                      <a:pPr algn="l" fontAlgn="b"/>
                      <a:r>
                        <a:rPr lang="en-US" sz="1100" b="0" i="0" u="none" strike="noStrike" dirty="0">
                          <a:solidFill>
                            <a:srgbClr val="000000"/>
                          </a:solidFill>
                          <a:effectLst/>
                          <a:latin typeface="Calibri" panose="020F0502020204030204" pitchFamily="34" charset="0"/>
                        </a:rPr>
                        <a:t>Rhode Island</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610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39138136"/>
                  </a:ext>
                </a:extLst>
              </a:tr>
              <a:tr h="183183">
                <a:tc>
                  <a:txBody>
                    <a:bodyPr/>
                    <a:lstStyle/>
                    <a:p>
                      <a:pPr algn="l" fontAlgn="b"/>
                      <a:r>
                        <a:rPr lang="en-US" sz="1100" b="0" i="0" u="none" strike="noStrike" dirty="0">
                          <a:solidFill>
                            <a:srgbClr val="000000"/>
                          </a:solidFill>
                          <a:effectLst/>
                          <a:latin typeface="Calibri" panose="020F0502020204030204" pitchFamily="34" charset="0"/>
                        </a:rPr>
                        <a:t>Texas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9,223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34980211"/>
                  </a:ext>
                </a:extLst>
              </a:tr>
              <a:tr h="183183">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33367963"/>
                  </a:ext>
                </a:extLst>
              </a:tr>
              <a:tr h="183183">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46582154"/>
                  </a:ext>
                </a:extLst>
              </a:tr>
              <a:tr h="183183">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5,091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35961442"/>
                  </a:ext>
                </a:extLst>
              </a:tr>
              <a:tr h="183183">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1,769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05762814"/>
                  </a:ext>
                </a:extLst>
              </a:tr>
              <a:tr h="183183">
                <a:tc>
                  <a:txBody>
                    <a:bodyPr/>
                    <a:lstStyle/>
                    <a:p>
                      <a:pPr algn="l" fontAlgn="b"/>
                      <a:r>
                        <a:rPr lang="en-US" sz="1100" b="0" i="0" u="none" strike="noStrike" dirty="0">
                          <a:solidFill>
                            <a:srgbClr val="000000"/>
                          </a:solidFill>
                          <a:effectLst/>
                          <a:latin typeface="Calibri" panose="020F0502020204030204" pitchFamily="34" charset="0"/>
                        </a:rPr>
                        <a:t>US Virgin Islands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484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15252184"/>
                  </a:ext>
                </a:extLst>
              </a:tr>
            </a:tbl>
          </a:graphicData>
        </a:graphic>
      </p:graphicFrame>
      <p:sp>
        <p:nvSpPr>
          <p:cNvPr id="63" name="TextBox 62">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0.0%</a:t>
            </a:r>
          </a:p>
        </p:txBody>
      </p:sp>
      <p:grpSp>
        <p:nvGrpSpPr>
          <p:cNvPr id="9" name="Group 8" descr="map of United States with top and bottom 10 states for WIOA Dislocated Workers marked">
            <a:extLst>
              <a:ext uri="{FF2B5EF4-FFF2-40B4-BE49-F238E27FC236}">
                <a16:creationId xmlns:a16="http://schemas.microsoft.com/office/drawing/2014/main" id="{225CEC72-03E8-F343-9F59-60C2A46CD014}"/>
              </a:ext>
            </a:extLst>
          </p:cNvPr>
          <p:cNvGrpSpPr/>
          <p:nvPr/>
        </p:nvGrpSpPr>
        <p:grpSpPr>
          <a:xfrm>
            <a:off x="7230121" y="2414604"/>
            <a:ext cx="3999510" cy="2614706"/>
            <a:chOff x="5157990" y="1665630"/>
            <a:chExt cx="2936367" cy="1919174"/>
          </a:xfrm>
          <a:solidFill>
            <a:schemeClr val="bg1">
              <a:lumMod val="95000"/>
            </a:schemeClr>
          </a:solidFill>
        </p:grpSpPr>
        <p:sp>
          <p:nvSpPr>
            <p:cNvPr id="10"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3"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4"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2" name="Freeform 61">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6" name="Rectangle 65"/>
          <p:cNvSpPr/>
          <p:nvPr/>
        </p:nvSpPr>
        <p:spPr>
          <a:xfrm>
            <a:off x="788481" y="5509240"/>
            <a:ext cx="6441640"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42491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E3866E-B7F4-47D0-8E5D-7A0DA5BF8D00}"/>
              </a:ext>
            </a:extLst>
          </p:cNvPr>
          <p:cNvSpPr>
            <a:spLocks noGrp="1"/>
          </p:cNvSpPr>
          <p:nvPr>
            <p:ph type="title"/>
          </p:nvPr>
        </p:nvSpPr>
        <p:spPr>
          <a:xfrm>
            <a:off x="763398" y="86552"/>
            <a:ext cx="7663703" cy="1108078"/>
          </a:xfrm>
        </p:spPr>
        <p:txBody>
          <a:bodyPr>
            <a:normAutofit/>
          </a:bodyPr>
          <a:lstStyle/>
          <a:p>
            <a:r>
              <a:rPr lang="en-US" dirty="0"/>
              <a:t>Co-enrollment Data PY17</a:t>
            </a:r>
            <a:br>
              <a:rPr lang="en-US" dirty="0"/>
            </a:br>
            <a:r>
              <a:rPr lang="en-US" sz="2000" b="1" dirty="0"/>
              <a:t>Vocational Rehabilitation &amp; WIOA Youth</a:t>
            </a:r>
            <a:endParaRPr lang="en-US" sz="1400" b="1" dirty="0"/>
          </a:p>
        </p:txBody>
      </p:sp>
      <p:sp>
        <p:nvSpPr>
          <p:cNvPr id="67" name="Subtitle 2">
            <a:extLst>
              <a:ext uri="{FF2B5EF4-FFF2-40B4-BE49-F238E27FC236}">
                <a16:creationId xmlns:a16="http://schemas.microsoft.com/office/drawing/2014/main" id="{82BB974C-A4AF-CD4B-92D2-750FF63D6AA8}"/>
              </a:ext>
            </a:extLst>
          </p:cNvPr>
          <p:cNvSpPr txBox="1">
            <a:spLocks/>
          </p:cNvSpPr>
          <p:nvPr/>
        </p:nvSpPr>
        <p:spPr>
          <a:xfrm>
            <a:off x="2491798" y="1338109"/>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WIOA Youth</a:t>
            </a:r>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3" name="Table 62"/>
          <p:cNvGraphicFramePr>
            <a:graphicFrameLocks noGrp="1"/>
          </p:cNvGraphicFramePr>
          <p:nvPr/>
        </p:nvGraphicFramePr>
        <p:xfrm>
          <a:off x="2418293" y="2747830"/>
          <a:ext cx="1746507" cy="2011680"/>
        </p:xfrm>
        <a:graphic>
          <a:graphicData uri="http://schemas.openxmlformats.org/drawingml/2006/table">
            <a:tbl>
              <a:tblPr firstRow="1">
                <a:tableStyleId>{5C22544A-7EE6-4342-B048-85BDC9FD1C3A}</a:tableStyleId>
              </a:tblPr>
              <a:tblGrid>
                <a:gridCol w="966339">
                  <a:extLst>
                    <a:ext uri="{9D8B030D-6E8A-4147-A177-3AD203B41FA5}">
                      <a16:colId xmlns:a16="http://schemas.microsoft.com/office/drawing/2014/main" val="1192372352"/>
                    </a:ext>
                  </a:extLst>
                </a:gridCol>
                <a:gridCol w="382772">
                  <a:extLst>
                    <a:ext uri="{9D8B030D-6E8A-4147-A177-3AD203B41FA5}">
                      <a16:colId xmlns:a16="http://schemas.microsoft.com/office/drawing/2014/main" val="4231487371"/>
                    </a:ext>
                  </a:extLst>
                </a:gridCol>
                <a:gridCol w="397396">
                  <a:extLst>
                    <a:ext uri="{9D8B030D-6E8A-4147-A177-3AD203B41FA5}">
                      <a16:colId xmlns:a16="http://schemas.microsoft.com/office/drawing/2014/main" val="918991960"/>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01062206"/>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281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30618415"/>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11.3%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406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4781246"/>
                  </a:ext>
                </a:extLst>
              </a:tr>
              <a:tr h="182880">
                <a:tc>
                  <a:txBody>
                    <a:bodyPr/>
                    <a:lstStyle/>
                    <a:p>
                      <a:pPr algn="l" fontAlgn="b"/>
                      <a:r>
                        <a:rPr lang="en-US" sz="1100" b="0" i="0" u="none" strike="noStrike" dirty="0">
                          <a:solidFill>
                            <a:srgbClr val="000000"/>
                          </a:solidFill>
                          <a:effectLst/>
                          <a:latin typeface="Calibri" panose="020F0502020204030204" pitchFamily="34" charset="0"/>
                        </a:rPr>
                        <a:t>Nebraska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445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13718133"/>
                  </a:ext>
                </a:extLst>
              </a:tr>
              <a:tr h="182880">
                <a:tc>
                  <a:txBody>
                    <a:bodyPr/>
                    <a:lstStyle/>
                    <a:p>
                      <a:pPr algn="l" fontAlgn="b"/>
                      <a:r>
                        <a:rPr lang="en-US" sz="1100" b="0" i="0" u="none" strike="noStrike" dirty="0">
                          <a:solidFill>
                            <a:srgbClr val="000000"/>
                          </a:solidFill>
                          <a:effectLst/>
                          <a:latin typeface="Calibri" panose="020F0502020204030204" pitchFamily="34" charset="0"/>
                        </a:rPr>
                        <a:t>Pennsylvania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5,478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29692286"/>
                  </a:ext>
                </a:extLst>
              </a:tr>
              <a:tr h="182880">
                <a:tc>
                  <a:txBody>
                    <a:bodyPr/>
                    <a:lstStyle/>
                    <a:p>
                      <a:pPr algn="l" fontAlgn="b"/>
                      <a:r>
                        <a:rPr lang="en-US" sz="1100" b="0" i="0" u="none" strike="noStrike" dirty="0">
                          <a:solidFill>
                            <a:srgbClr val="000000"/>
                          </a:solidFill>
                          <a:effectLst/>
                          <a:latin typeface="Calibri" panose="020F0502020204030204" pitchFamily="34" charset="0"/>
                        </a:rPr>
                        <a:t>Missouri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2,731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64133986"/>
                  </a:ext>
                </a:extLst>
              </a:tr>
              <a:tr h="182880">
                <a:tc>
                  <a:txBody>
                    <a:bodyPr/>
                    <a:lstStyle/>
                    <a:p>
                      <a:pPr algn="l" fontAlgn="b"/>
                      <a:r>
                        <a:rPr lang="en-US" sz="1100" b="0" i="0" u="none" strike="noStrike" dirty="0">
                          <a:solidFill>
                            <a:srgbClr val="000000"/>
                          </a:solidFill>
                          <a:effectLst/>
                          <a:latin typeface="Calibri" panose="020F0502020204030204" pitchFamily="34" charset="0"/>
                        </a:rPr>
                        <a:t>Iowa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1,061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21422757"/>
                  </a:ext>
                </a:extLst>
              </a:tr>
              <a:tr h="182880">
                <a:tc>
                  <a:txBody>
                    <a:bodyPr/>
                    <a:lstStyle/>
                    <a:p>
                      <a:pPr algn="l" fontAlgn="b"/>
                      <a:r>
                        <a:rPr lang="en-US" sz="1100" b="0" i="0" u="none" strike="noStrike" dirty="0">
                          <a:solidFill>
                            <a:srgbClr val="000000"/>
                          </a:solidFill>
                          <a:effectLst/>
                          <a:latin typeface="Calibri" panose="020F0502020204030204" pitchFamily="34" charset="0"/>
                        </a:rPr>
                        <a:t>Wyoming</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24218983"/>
                  </a:ext>
                </a:extLst>
              </a:tr>
              <a:tr h="182880">
                <a:tc>
                  <a:txBody>
                    <a:bodyPr/>
                    <a:lstStyle/>
                    <a:p>
                      <a:pPr algn="l" fontAlgn="b"/>
                      <a:r>
                        <a:rPr lang="en-US" sz="1100" b="0" i="0" u="none" strike="noStrike" dirty="0">
                          <a:solidFill>
                            <a:srgbClr val="000000"/>
                          </a:solidFill>
                          <a:effectLst/>
                          <a:latin typeface="Calibri" panose="020F0502020204030204" pitchFamily="34" charset="0"/>
                        </a:rPr>
                        <a:t>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2,184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8521547"/>
                  </a:ext>
                </a:extLst>
              </a:tr>
              <a:tr h="182880">
                <a:tc>
                  <a:txBody>
                    <a:bodyPr/>
                    <a:lstStyle/>
                    <a:p>
                      <a:pPr algn="l" fontAlgn="b"/>
                      <a:r>
                        <a:rPr lang="en-US" sz="1100" b="0" i="0" u="none" strike="noStrike" dirty="0">
                          <a:solidFill>
                            <a:srgbClr val="000000"/>
                          </a:solidFill>
                          <a:effectLst/>
                          <a:latin typeface="Calibri" panose="020F0502020204030204" pitchFamily="34" charset="0"/>
                        </a:rPr>
                        <a:t>Maryland</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1,884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92988104"/>
                  </a:ext>
                </a:extLst>
              </a:tr>
              <a:tr h="182880">
                <a:tc>
                  <a:txBody>
                    <a:bodyPr/>
                    <a:lstStyle/>
                    <a:p>
                      <a:pPr algn="l" fontAlgn="b"/>
                      <a:r>
                        <a:rPr lang="en-US" sz="1100" b="0" i="0" u="none" strike="noStrike" dirty="0">
                          <a:solidFill>
                            <a:srgbClr val="000000"/>
                          </a:solidFill>
                          <a:effectLst/>
                          <a:latin typeface="Calibri" panose="020F0502020204030204" pitchFamily="34" charset="0"/>
                        </a:rPr>
                        <a:t>US Virgin Islands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54877750"/>
                  </a:ext>
                </a:extLst>
              </a:tr>
            </a:tbl>
          </a:graphicData>
        </a:graphic>
      </p:graphicFrame>
      <p:sp>
        <p:nvSpPr>
          <p:cNvPr id="66"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4309511" y="2753532"/>
          <a:ext cx="1794725" cy="2011680"/>
        </p:xfrm>
        <a:graphic>
          <a:graphicData uri="http://schemas.openxmlformats.org/drawingml/2006/table">
            <a:tbl>
              <a:tblPr firstRow="1">
                <a:tableStyleId>{5C22544A-7EE6-4342-B048-85BDC9FD1C3A}</a:tableStyleId>
              </a:tblPr>
              <a:tblGrid>
                <a:gridCol w="974870">
                  <a:extLst>
                    <a:ext uri="{9D8B030D-6E8A-4147-A177-3AD203B41FA5}">
                      <a16:colId xmlns:a16="http://schemas.microsoft.com/office/drawing/2014/main" val="3853838153"/>
                    </a:ext>
                  </a:extLst>
                </a:gridCol>
                <a:gridCol w="382772">
                  <a:extLst>
                    <a:ext uri="{9D8B030D-6E8A-4147-A177-3AD203B41FA5}">
                      <a16:colId xmlns:a16="http://schemas.microsoft.com/office/drawing/2014/main" val="813608398"/>
                    </a:ext>
                  </a:extLst>
                </a:gridCol>
                <a:gridCol w="437083">
                  <a:extLst>
                    <a:ext uri="{9D8B030D-6E8A-4147-A177-3AD203B41FA5}">
                      <a16:colId xmlns:a16="http://schemas.microsoft.com/office/drawing/2014/main" val="2931979073"/>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1416634"/>
                  </a:ext>
                </a:extLst>
              </a:tr>
              <a:tr h="182880">
                <a:tc>
                  <a:txBody>
                    <a:bodyPr/>
                    <a:lstStyle/>
                    <a:p>
                      <a:pPr algn="l" fontAlgn="b"/>
                      <a:r>
                        <a:rPr lang="en-US" sz="1100" b="0" i="0" u="none" strike="noStrike" dirty="0">
                          <a:solidFill>
                            <a:srgbClr val="000000"/>
                          </a:solidFill>
                          <a:effectLst/>
                          <a:latin typeface="Calibri" panose="020F0502020204030204" pitchFamily="34" charset="0"/>
                        </a:rPr>
                        <a:t>New Hampshire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341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07993477"/>
                  </a:ext>
                </a:extLst>
              </a:tr>
              <a:tr h="182880">
                <a:tc>
                  <a:txBody>
                    <a:bodyPr/>
                    <a:lstStyle/>
                    <a:p>
                      <a:pPr algn="l" fontAlgn="b"/>
                      <a:r>
                        <a:rPr lang="en-US" sz="1100" b="0" i="0" u="none" strike="noStrike" dirty="0">
                          <a:solidFill>
                            <a:srgbClr val="000000"/>
                          </a:solidFill>
                          <a:effectLst/>
                          <a:latin typeface="Calibri" panose="020F0502020204030204" pitchFamily="34" charset="0"/>
                        </a:rPr>
                        <a:t>New Jersey</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1,704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29611173"/>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8,756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39224799"/>
                  </a:ext>
                </a:extLst>
              </a:tr>
              <a:tr h="182880">
                <a:tc>
                  <a:txBody>
                    <a:bodyPr/>
                    <a:lstStyle/>
                    <a:p>
                      <a:pPr algn="l" fontAlgn="b"/>
                      <a:r>
                        <a:rPr lang="en-US" sz="1100" b="0" i="0" u="none" strike="noStrike" dirty="0">
                          <a:solidFill>
                            <a:srgbClr val="000000"/>
                          </a:solidFill>
                          <a:effectLst/>
                          <a:latin typeface="Calibri" panose="020F0502020204030204" pitchFamily="34" charset="0"/>
                        </a:rPr>
                        <a:t>Oregon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2,929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28599664"/>
                  </a:ext>
                </a:extLst>
              </a:tr>
              <a:tr h="182880">
                <a:tc>
                  <a:txBody>
                    <a:bodyPr/>
                    <a:lstStyle/>
                    <a:p>
                      <a:pPr algn="l" fontAlgn="b"/>
                      <a:r>
                        <a:rPr lang="en-US" sz="1100" b="0" i="0" u="none" strike="noStrike" dirty="0">
                          <a:solidFill>
                            <a:srgbClr val="000000"/>
                          </a:solidFill>
                          <a:effectLst/>
                          <a:latin typeface="Calibri" panose="020F0502020204030204" pitchFamily="34" charset="0"/>
                        </a:rPr>
                        <a:t>Texas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6,036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89382264"/>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1,856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76698077"/>
                  </a:ext>
                </a:extLst>
              </a:tr>
              <a:tr h="182880">
                <a:tc>
                  <a:txBody>
                    <a:bodyPr/>
                    <a:lstStyle/>
                    <a:p>
                      <a:pPr algn="l" fontAlgn="b"/>
                      <a:r>
                        <a:rPr lang="en-US" sz="1100" b="0" i="0" u="none" strike="noStrike" dirty="0">
                          <a:solidFill>
                            <a:srgbClr val="000000"/>
                          </a:solidFill>
                          <a:effectLst/>
                          <a:latin typeface="Calibri" panose="020F0502020204030204" pitchFamily="34" charset="0"/>
                        </a:rPr>
                        <a:t>Vermont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84784525"/>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3,183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54361582"/>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977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16049466"/>
                  </a:ext>
                </a:extLst>
              </a:tr>
              <a:tr h="182880">
                <a:tc>
                  <a:txBody>
                    <a:bodyPr/>
                    <a:lstStyle/>
                    <a:p>
                      <a:pPr algn="l" fontAlgn="b"/>
                      <a:r>
                        <a:rPr lang="en-US" sz="1100" b="0" i="0" u="none" strike="noStrike" dirty="0">
                          <a:solidFill>
                            <a:srgbClr val="000000"/>
                          </a:solidFill>
                          <a:effectLst/>
                          <a:latin typeface="Calibri" panose="020F0502020204030204" pitchFamily="34" charset="0"/>
                        </a:rPr>
                        <a:t>Wisconsin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2,343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44224567"/>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0.7%</a:t>
            </a:r>
          </a:p>
        </p:txBody>
      </p:sp>
      <p:grpSp>
        <p:nvGrpSpPr>
          <p:cNvPr id="8" name="Group 7" descr="map of United States with top and bottom 10 states for WIOA Youth marked">
            <a:extLst>
              <a:ext uri="{FF2B5EF4-FFF2-40B4-BE49-F238E27FC236}">
                <a16:creationId xmlns:a16="http://schemas.microsoft.com/office/drawing/2014/main" id="{225CEC72-03E8-F343-9F59-60C2A46CD014}"/>
              </a:ext>
            </a:extLst>
          </p:cNvPr>
          <p:cNvGrpSpPr/>
          <p:nvPr/>
        </p:nvGrpSpPr>
        <p:grpSpPr>
          <a:xfrm>
            <a:off x="7230121" y="2450914"/>
            <a:ext cx="3999510" cy="2614706"/>
            <a:chOff x="5157990" y="1665630"/>
            <a:chExt cx="2936367" cy="1919174"/>
          </a:xfrm>
          <a:solidFill>
            <a:schemeClr val="bg1">
              <a:lumMod val="95000"/>
            </a:schemeClr>
          </a:solidFill>
        </p:grpSpPr>
        <p:sp>
          <p:nvSpPr>
            <p:cNvPr id="9"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0"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3"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8" name="Rectangle 67"/>
          <p:cNvSpPr/>
          <p:nvPr/>
        </p:nvSpPr>
        <p:spPr>
          <a:xfrm>
            <a:off x="763399" y="5509240"/>
            <a:ext cx="6158396"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18692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E3866E-B7F4-47D0-8E5D-7A0DA5BF8D00}"/>
              </a:ext>
            </a:extLst>
          </p:cNvPr>
          <p:cNvSpPr>
            <a:spLocks noGrp="1"/>
          </p:cNvSpPr>
          <p:nvPr>
            <p:ph type="title"/>
          </p:nvPr>
        </p:nvSpPr>
        <p:spPr>
          <a:xfrm>
            <a:off x="788481" y="66606"/>
            <a:ext cx="7663703" cy="1108078"/>
          </a:xfrm>
        </p:spPr>
        <p:txBody>
          <a:bodyPr>
            <a:normAutofit/>
          </a:bodyPr>
          <a:lstStyle/>
          <a:p>
            <a:r>
              <a:rPr lang="en-US" dirty="0"/>
              <a:t>Co-enrollment Data PY17</a:t>
            </a:r>
            <a:br>
              <a:rPr lang="en-US" dirty="0"/>
            </a:br>
            <a:r>
              <a:rPr lang="en-US" sz="2000" b="1" dirty="0"/>
              <a:t>Vocational Rehabilitation &amp; Wagner-Peyser</a:t>
            </a:r>
            <a:endParaRPr lang="en-US" sz="1400" b="1" dirty="0"/>
          </a:p>
        </p:txBody>
      </p:sp>
      <p:sp>
        <p:nvSpPr>
          <p:cNvPr id="67" name="Subtitle 2">
            <a:extLst>
              <a:ext uri="{FF2B5EF4-FFF2-40B4-BE49-F238E27FC236}">
                <a16:creationId xmlns:a16="http://schemas.microsoft.com/office/drawing/2014/main" id="{82BB974C-A4AF-CD4B-92D2-750FF63D6AA8}"/>
              </a:ext>
            </a:extLst>
          </p:cNvPr>
          <p:cNvSpPr txBox="1">
            <a:spLocks/>
          </p:cNvSpPr>
          <p:nvPr/>
        </p:nvSpPr>
        <p:spPr>
          <a:xfrm>
            <a:off x="2491798" y="1338108"/>
            <a:ext cx="1307266" cy="328578"/>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Wagner-Peyser</a:t>
            </a:r>
          </a:p>
        </p:txBody>
      </p:sp>
      <p:sp>
        <p:nvSpPr>
          <p:cNvPr id="65" name="Subtitle 2">
            <a:extLst>
              <a:ext uri="{FF2B5EF4-FFF2-40B4-BE49-F238E27FC236}">
                <a16:creationId xmlns:a16="http://schemas.microsoft.com/office/drawing/2014/main" id="{82BB974C-A4AF-CD4B-92D2-750FF63D6AA8}"/>
              </a:ext>
            </a:extLst>
          </p:cNvPr>
          <p:cNvSpPr txBox="1">
            <a:spLocks/>
          </p:cNvSpPr>
          <p:nvPr/>
        </p:nvSpPr>
        <p:spPr>
          <a:xfrm>
            <a:off x="2452524" y="2200225"/>
            <a:ext cx="1307266" cy="574799"/>
          </a:xfrm>
          <a:prstGeom prst="rect">
            <a:avLst/>
          </a:prstGeom>
        </p:spPr>
        <p:txBody>
          <a:bodyPr vert="horz" wrap="square" lIns="0" tIns="40780" rIns="0"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t>Top 10</a:t>
            </a:r>
            <a:br>
              <a:rPr kumimoji="0" lang="en-US" sz="1400" b="1" i="0" u="none" strike="noStrike" kern="1200" cap="none" spc="0" normalizeH="0" baseline="0" noProof="0" dirty="0">
                <a:ln>
                  <a:noFill/>
                </a:ln>
                <a:solidFill>
                  <a:srgbClr val="EA6A57"/>
                </a:solidFill>
                <a:effectLst/>
                <a:uLnTx/>
                <a:uFillTx/>
                <a:latin typeface="Calibri" panose="020F0502020204030204"/>
                <a:ea typeface="Roboto Light" panose="02000000000000000000" pitchFamily="2" charset="0"/>
                <a:cs typeface="Roboto Light" panose="02000000000000000000" pitchFamily="2" charset="0"/>
              </a:rPr>
            </a:b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3" name="Table 62"/>
          <p:cNvGraphicFramePr>
            <a:graphicFrameLocks noGrp="1"/>
          </p:cNvGraphicFramePr>
          <p:nvPr/>
        </p:nvGraphicFramePr>
        <p:xfrm>
          <a:off x="2453255" y="2755244"/>
          <a:ext cx="1734515" cy="2011680"/>
        </p:xfrm>
        <a:graphic>
          <a:graphicData uri="http://schemas.openxmlformats.org/drawingml/2006/table">
            <a:tbl>
              <a:tblPr firstRow="1">
                <a:tableStyleId>{5C22544A-7EE6-4342-B048-85BDC9FD1C3A}</a:tableStyleId>
              </a:tblPr>
              <a:tblGrid>
                <a:gridCol w="842838">
                  <a:extLst>
                    <a:ext uri="{9D8B030D-6E8A-4147-A177-3AD203B41FA5}">
                      <a16:colId xmlns:a16="http://schemas.microsoft.com/office/drawing/2014/main" val="1192372352"/>
                    </a:ext>
                  </a:extLst>
                </a:gridCol>
                <a:gridCol w="404037">
                  <a:extLst>
                    <a:ext uri="{9D8B030D-6E8A-4147-A177-3AD203B41FA5}">
                      <a16:colId xmlns:a16="http://schemas.microsoft.com/office/drawing/2014/main" val="4231487371"/>
                    </a:ext>
                  </a:extLst>
                </a:gridCol>
                <a:gridCol w="487640">
                  <a:extLst>
                    <a:ext uri="{9D8B030D-6E8A-4147-A177-3AD203B41FA5}">
                      <a16:colId xmlns:a16="http://schemas.microsoft.com/office/drawing/2014/main" val="1520914735"/>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55961038"/>
                  </a:ext>
                </a:extLst>
              </a:tr>
              <a:tr h="182880">
                <a:tc>
                  <a:txBody>
                    <a:bodyPr/>
                    <a:lstStyle/>
                    <a:p>
                      <a:pPr algn="l" fontAlgn="b"/>
                      <a:r>
                        <a:rPr lang="en-US" sz="1100" b="0" i="0" u="none" strike="noStrike" dirty="0">
                          <a:solidFill>
                            <a:srgbClr val="000000"/>
                          </a:solidFill>
                          <a:effectLst/>
                          <a:latin typeface="Calibri" panose="020F0502020204030204" pitchFamily="34" charset="0"/>
                        </a:rPr>
                        <a:t>South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11,975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14479809"/>
                  </a:ext>
                </a:extLst>
              </a:tr>
              <a:tr h="182880">
                <a:tc>
                  <a:txBody>
                    <a:bodyPr/>
                    <a:lstStyle/>
                    <a:p>
                      <a:pPr algn="l" fontAlgn="b"/>
                      <a:r>
                        <a:rPr lang="en-US" sz="1100" b="0" i="0" u="none" strike="noStrike" dirty="0">
                          <a:solidFill>
                            <a:srgbClr val="000000"/>
                          </a:solidFill>
                          <a:effectLst/>
                          <a:latin typeface="Calibri" panose="020F0502020204030204" pitchFamily="34" charset="0"/>
                        </a:rPr>
                        <a:t>North Dakota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11,276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33487009"/>
                  </a:ext>
                </a:extLst>
              </a:tr>
              <a:tr h="182880">
                <a:tc>
                  <a:txBody>
                    <a:bodyPr/>
                    <a:lstStyle/>
                    <a:p>
                      <a:pPr algn="l" fontAlgn="b"/>
                      <a:r>
                        <a:rPr lang="en-US" sz="1100" b="0" i="0" u="none" strike="noStrike" dirty="0">
                          <a:solidFill>
                            <a:srgbClr val="000000"/>
                          </a:solidFill>
                          <a:effectLst/>
                          <a:latin typeface="Calibri" panose="020F0502020204030204" pitchFamily="34" charset="0"/>
                        </a:rPr>
                        <a:t>Nebraska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23,267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190594"/>
                  </a:ext>
                </a:extLst>
              </a:tr>
              <a:tr h="182880">
                <a:tc>
                  <a:txBody>
                    <a:bodyPr/>
                    <a:lstStyle/>
                    <a:p>
                      <a:pPr algn="l" fontAlgn="b"/>
                      <a:r>
                        <a:rPr lang="en-US" sz="1100" b="0" i="0" u="none" strike="noStrike" dirty="0">
                          <a:solidFill>
                            <a:srgbClr val="000000"/>
                          </a:solidFill>
                          <a:effectLst/>
                          <a:latin typeface="Calibri" panose="020F0502020204030204" pitchFamily="34" charset="0"/>
                        </a:rPr>
                        <a:t>Missouri</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87,260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46033649"/>
                  </a:ext>
                </a:extLst>
              </a:tr>
              <a:tr h="182880">
                <a:tc>
                  <a:txBody>
                    <a:bodyPr/>
                    <a:lstStyle/>
                    <a:p>
                      <a:pPr algn="l" fontAlgn="b"/>
                      <a:r>
                        <a:rPr lang="en-US" sz="1100" b="0" i="0" u="none" strike="noStrike" dirty="0">
                          <a:solidFill>
                            <a:srgbClr val="000000"/>
                          </a:solidFill>
                          <a:effectLst/>
                          <a:latin typeface="Calibri" panose="020F0502020204030204" pitchFamily="34" charset="0"/>
                        </a:rPr>
                        <a:t>Nevada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53,035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09391054"/>
                  </a:ext>
                </a:extLst>
              </a:tr>
              <a:tr h="182880">
                <a:tc>
                  <a:txBody>
                    <a:bodyPr/>
                    <a:lstStyle/>
                    <a:p>
                      <a:pPr algn="l" fontAlgn="b"/>
                      <a:r>
                        <a:rPr lang="en-US" sz="1100" b="0" i="0" u="none" strike="noStrike" dirty="0">
                          <a:solidFill>
                            <a:srgbClr val="000000"/>
                          </a:solidFill>
                          <a:effectLst/>
                          <a:latin typeface="Calibri" panose="020F0502020204030204" pitchFamily="34" charset="0"/>
                        </a:rPr>
                        <a:t>Wyoming</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15,222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61026576"/>
                  </a:ext>
                </a:extLst>
              </a:tr>
              <a:tr h="182880">
                <a:tc>
                  <a:txBody>
                    <a:bodyPr/>
                    <a:lstStyle/>
                    <a:p>
                      <a:pPr algn="l" fontAlgn="b"/>
                      <a:r>
                        <a:rPr lang="en-US" sz="1100" b="0" i="0" u="none" strike="noStrike" dirty="0">
                          <a:solidFill>
                            <a:srgbClr val="000000"/>
                          </a:solidFill>
                          <a:effectLst/>
                          <a:latin typeface="Calibri" panose="020F0502020204030204" pitchFamily="34" charset="0"/>
                        </a:rPr>
                        <a:t>D.C.</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14,251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23047845"/>
                  </a:ext>
                </a:extLst>
              </a:tr>
              <a:tr h="182880">
                <a:tc>
                  <a:txBody>
                    <a:bodyPr/>
                    <a:lstStyle/>
                    <a:p>
                      <a:pPr algn="l" fontAlgn="b"/>
                      <a:r>
                        <a:rPr lang="en-US" sz="1100" b="0" i="0" u="none" strike="noStrike" dirty="0">
                          <a:solidFill>
                            <a:srgbClr val="000000"/>
                          </a:solidFill>
                          <a:effectLst/>
                          <a:latin typeface="Calibri" panose="020F0502020204030204" pitchFamily="34" charset="0"/>
                        </a:rPr>
                        <a:t>Indiana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73,213</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09948667"/>
                  </a:ext>
                </a:extLst>
              </a:tr>
              <a:tr h="182880">
                <a:tc>
                  <a:txBody>
                    <a:bodyPr/>
                    <a:lstStyle/>
                    <a:p>
                      <a:pPr algn="l" fontAlgn="b"/>
                      <a:r>
                        <a:rPr lang="en-US" sz="1100" b="0" i="0" u="none" strike="noStrike" dirty="0">
                          <a:solidFill>
                            <a:srgbClr val="000000"/>
                          </a:solidFill>
                          <a:effectLst/>
                          <a:latin typeface="Calibri" panose="020F0502020204030204" pitchFamily="34" charset="0"/>
                        </a:rPr>
                        <a:t>Maryland</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53,234</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64312545"/>
                  </a:ext>
                </a:extLst>
              </a:tr>
              <a:tr h="182880">
                <a:tc>
                  <a:txBody>
                    <a:bodyPr/>
                    <a:lstStyle/>
                    <a:p>
                      <a:pPr algn="l" fontAlgn="b"/>
                      <a:r>
                        <a:rPr lang="en-US" sz="1100" b="0" i="0" u="none" strike="noStrike" dirty="0">
                          <a:solidFill>
                            <a:srgbClr val="000000"/>
                          </a:solidFill>
                          <a:effectLst/>
                          <a:latin typeface="Calibri" panose="020F0502020204030204" pitchFamily="34" charset="0"/>
                        </a:rPr>
                        <a:t>Connecticut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47,322</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53182609"/>
                  </a:ext>
                </a:extLst>
              </a:tr>
            </a:tbl>
          </a:graphicData>
        </a:graphic>
      </p:graphicFrame>
      <p:sp>
        <p:nvSpPr>
          <p:cNvPr id="66" name="Subtitle 2">
            <a:extLst>
              <a:ext uri="{FF2B5EF4-FFF2-40B4-BE49-F238E27FC236}">
                <a16:creationId xmlns:a16="http://schemas.microsoft.com/office/drawing/2014/main" id="{82BB974C-A4AF-CD4B-92D2-750FF63D6AA8}"/>
              </a:ext>
            </a:extLst>
          </p:cNvPr>
          <p:cNvSpPr txBox="1">
            <a:spLocks/>
          </p:cNvSpPr>
          <p:nvPr/>
        </p:nvSpPr>
        <p:spPr>
          <a:xfrm>
            <a:off x="4309511" y="2200224"/>
            <a:ext cx="1083050" cy="551352"/>
          </a:xfrm>
          <a:prstGeom prst="rect">
            <a:avLst/>
          </a:prstGeom>
          <a:noFill/>
        </p:spPr>
        <p:txBody>
          <a:bodyPr vert="horz" wrap="square" lIns="0" tIns="40780" rIns="0" bIns="4078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636"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srgbClr val="323332">
                    <a:lumMod val="50000"/>
                    <a:lumOff val="50000"/>
                  </a:srgbClr>
                </a:solidFill>
                <a:effectLst/>
                <a:uLnTx/>
                <a:uFillTx/>
                <a:latin typeface="Calibri" panose="020F0502020204030204"/>
                <a:ea typeface="Roboto Light" panose="02000000000000000000" pitchFamily="2" charset="0"/>
                <a:cs typeface="Roboto Light" panose="02000000000000000000" pitchFamily="2" charset="0"/>
              </a:rPr>
              <a:t>Bottom 10</a:t>
            </a:r>
            <a:endParaRPr kumimoji="0" lang="en-US" sz="1400"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endParaRPr>
          </a:p>
        </p:txBody>
      </p:sp>
      <p:graphicFrame>
        <p:nvGraphicFramePr>
          <p:cNvPr id="64" name="Table 63"/>
          <p:cNvGraphicFramePr>
            <a:graphicFrameLocks noGrp="1"/>
          </p:cNvGraphicFramePr>
          <p:nvPr/>
        </p:nvGraphicFramePr>
        <p:xfrm>
          <a:off x="4309512" y="2753532"/>
          <a:ext cx="1781318" cy="2011680"/>
        </p:xfrm>
        <a:graphic>
          <a:graphicData uri="http://schemas.openxmlformats.org/drawingml/2006/table">
            <a:tbl>
              <a:tblPr firstRow="1">
                <a:tableStyleId>{5C22544A-7EE6-4342-B048-85BDC9FD1C3A}</a:tableStyleId>
              </a:tblPr>
              <a:tblGrid>
                <a:gridCol w="804748">
                  <a:extLst>
                    <a:ext uri="{9D8B030D-6E8A-4147-A177-3AD203B41FA5}">
                      <a16:colId xmlns:a16="http://schemas.microsoft.com/office/drawing/2014/main" val="3853838153"/>
                    </a:ext>
                  </a:extLst>
                </a:gridCol>
                <a:gridCol w="425303">
                  <a:extLst>
                    <a:ext uri="{9D8B030D-6E8A-4147-A177-3AD203B41FA5}">
                      <a16:colId xmlns:a16="http://schemas.microsoft.com/office/drawing/2014/main" val="813608398"/>
                    </a:ext>
                  </a:extLst>
                </a:gridCol>
                <a:gridCol w="551267">
                  <a:extLst>
                    <a:ext uri="{9D8B030D-6E8A-4147-A177-3AD203B41FA5}">
                      <a16:colId xmlns:a16="http://schemas.microsoft.com/office/drawing/2014/main" val="3295250268"/>
                    </a:ext>
                  </a:extLst>
                </a:gridCol>
              </a:tblGrid>
              <a:tr h="182880">
                <a:tc>
                  <a:txBody>
                    <a:bodyPr/>
                    <a:lstStyle/>
                    <a:p>
                      <a:pPr algn="l" fontAlgn="b"/>
                      <a:r>
                        <a:rPr lang="en-US" sz="1100" b="0" i="0" u="none" strike="noStrike" dirty="0">
                          <a:solidFill>
                            <a:srgbClr val="000000"/>
                          </a:solidFill>
                          <a:effectLst/>
                          <a:latin typeface="Calibri" panose="020F0502020204030204" pitchFamily="34" charset="0"/>
                        </a:rPr>
                        <a:t>State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Den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02150138"/>
                  </a:ext>
                </a:extLst>
              </a:tr>
              <a:tr h="182880">
                <a:tc>
                  <a:txBody>
                    <a:bodyPr/>
                    <a:lstStyle/>
                    <a:p>
                      <a:pPr algn="l" fontAlgn="b"/>
                      <a:r>
                        <a:rPr lang="en-US" sz="1100" b="0" i="0" u="none" strike="noStrike" dirty="0">
                          <a:solidFill>
                            <a:srgbClr val="000000"/>
                          </a:solidFill>
                          <a:effectLst/>
                          <a:latin typeface="Calibri" panose="020F0502020204030204" pitchFamily="34" charset="0"/>
                        </a:rPr>
                        <a:t>Georgia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188,167</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05615700"/>
                  </a:ext>
                </a:extLst>
              </a:tr>
              <a:tr h="182880">
                <a:tc>
                  <a:txBody>
                    <a:bodyPr/>
                    <a:lstStyle/>
                    <a:p>
                      <a:pPr algn="l" fontAlgn="b"/>
                      <a:r>
                        <a:rPr lang="en-US" sz="1100" b="0" i="0" u="none" strike="noStrike" dirty="0">
                          <a:solidFill>
                            <a:srgbClr val="000000"/>
                          </a:solidFill>
                          <a:effectLst/>
                          <a:latin typeface="Calibri" panose="020F0502020204030204" pitchFamily="34" charset="0"/>
                        </a:rPr>
                        <a:t>Kansas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31,726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953355064"/>
                  </a:ext>
                </a:extLst>
              </a:tr>
              <a:tr h="182880">
                <a:tc>
                  <a:txBody>
                    <a:bodyPr/>
                    <a:lstStyle/>
                    <a:p>
                      <a:pPr algn="l" fontAlgn="b"/>
                      <a:r>
                        <a:rPr lang="en-US" sz="1100" b="0" i="0" u="none" strike="noStrike" dirty="0">
                          <a:solidFill>
                            <a:srgbClr val="000000"/>
                          </a:solidFill>
                          <a:effectLst/>
                          <a:latin typeface="Calibri" panose="020F0502020204030204" pitchFamily="34" charset="0"/>
                        </a:rPr>
                        <a:t>Maine</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6,889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97243560"/>
                  </a:ext>
                </a:extLst>
              </a:tr>
              <a:tr h="182880">
                <a:tc>
                  <a:txBody>
                    <a:bodyPr/>
                    <a:lstStyle/>
                    <a:p>
                      <a:pPr algn="l" fontAlgn="b"/>
                      <a:r>
                        <a:rPr lang="en-US" sz="1100" b="0" i="0" u="none" strike="noStrike" dirty="0">
                          <a:solidFill>
                            <a:srgbClr val="000000"/>
                          </a:solidFill>
                          <a:effectLst/>
                          <a:latin typeface="Calibri" panose="020F0502020204030204" pitchFamily="34" charset="0"/>
                        </a:rPr>
                        <a:t>Montana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20,118</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7905141"/>
                  </a:ext>
                </a:extLst>
              </a:tr>
              <a:tr h="182880">
                <a:tc>
                  <a:txBody>
                    <a:bodyPr/>
                    <a:lstStyle/>
                    <a:p>
                      <a:pPr algn="l" fontAlgn="b"/>
                      <a:r>
                        <a:rPr lang="en-US" sz="1100" b="0" i="0" u="none" strike="noStrike" dirty="0">
                          <a:solidFill>
                            <a:srgbClr val="000000"/>
                          </a:solidFill>
                          <a:effectLst/>
                          <a:latin typeface="Calibri" panose="020F0502020204030204" pitchFamily="34" charset="0"/>
                        </a:rPr>
                        <a:t>Ohio</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30,185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42411338"/>
                  </a:ext>
                </a:extLst>
              </a:tr>
              <a:tr h="182880">
                <a:tc>
                  <a:txBody>
                    <a:bodyPr/>
                    <a:lstStyle/>
                    <a:p>
                      <a:pPr algn="l" fontAlgn="b"/>
                      <a:r>
                        <a:rPr lang="en-US" sz="1100" b="0" i="0" u="none" strike="noStrike" dirty="0">
                          <a:solidFill>
                            <a:srgbClr val="000000"/>
                          </a:solidFill>
                          <a:effectLst/>
                          <a:latin typeface="Calibri" panose="020F0502020204030204" pitchFamily="34" charset="0"/>
                        </a:rPr>
                        <a:t>Oregon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184,121</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33106423"/>
                  </a:ext>
                </a:extLst>
              </a:tr>
              <a:tr h="182880">
                <a:tc>
                  <a:txBody>
                    <a:bodyPr/>
                    <a:lstStyle/>
                    <a:p>
                      <a:pPr algn="l" fontAlgn="b"/>
                      <a:r>
                        <a:rPr lang="en-US" sz="1100" b="0" i="0" u="none" strike="noStrike" dirty="0">
                          <a:solidFill>
                            <a:srgbClr val="000000"/>
                          </a:solidFill>
                          <a:effectLst/>
                          <a:latin typeface="Calibri" panose="020F0502020204030204" pitchFamily="34" charset="0"/>
                        </a:rPr>
                        <a:t>Texas</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523,176</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38104429"/>
                  </a:ext>
                </a:extLst>
              </a:tr>
              <a:tr h="182880">
                <a:tc>
                  <a:txBody>
                    <a:bodyPr/>
                    <a:lstStyle/>
                    <a:p>
                      <a:pPr algn="l" fontAlgn="b"/>
                      <a:r>
                        <a:rPr lang="en-US" sz="1100" b="0" i="0" u="none" strike="noStrike" dirty="0">
                          <a:solidFill>
                            <a:srgbClr val="000000"/>
                          </a:solidFill>
                          <a:effectLst/>
                          <a:latin typeface="Calibri" panose="020F0502020204030204" pitchFamily="34" charset="0"/>
                        </a:rPr>
                        <a:t>Utah</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52,585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06650158"/>
                  </a:ext>
                </a:extLst>
              </a:tr>
              <a:tr h="182880">
                <a:tc>
                  <a:txBody>
                    <a:bodyPr/>
                    <a:lstStyle/>
                    <a:p>
                      <a:pPr algn="l" fontAlgn="b"/>
                      <a:r>
                        <a:rPr lang="en-US" sz="1100" b="0" i="0" u="none" strike="noStrike" dirty="0">
                          <a:solidFill>
                            <a:srgbClr val="000000"/>
                          </a:solidFill>
                          <a:effectLst/>
                          <a:latin typeface="Calibri" panose="020F0502020204030204" pitchFamily="34" charset="0"/>
                        </a:rPr>
                        <a:t>Washington</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101,615</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17399070"/>
                  </a:ext>
                </a:extLst>
              </a:tr>
              <a:tr h="182880">
                <a:tc>
                  <a:txBody>
                    <a:bodyPr/>
                    <a:lstStyle/>
                    <a:p>
                      <a:pPr algn="l" fontAlgn="b"/>
                      <a:r>
                        <a:rPr lang="en-US" sz="1100" b="0" i="0" u="none" strike="noStrike" dirty="0">
                          <a:solidFill>
                            <a:srgbClr val="000000"/>
                          </a:solidFill>
                          <a:effectLst/>
                          <a:latin typeface="Calibri" panose="020F0502020204030204" pitchFamily="34" charset="0"/>
                        </a:rPr>
                        <a:t>West Virginia</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0.0%</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r" fontAlgn="b"/>
                      <a:r>
                        <a:rPr lang="en-US" sz="1100" b="0" i="0" u="none" strike="noStrike" dirty="0">
                          <a:solidFill>
                            <a:srgbClr val="000000"/>
                          </a:solidFill>
                          <a:effectLst/>
                          <a:latin typeface="Calibri" panose="020F0502020204030204" pitchFamily="34" charset="0"/>
                        </a:rPr>
                        <a:t>48,119</a:t>
                      </a:r>
                    </a:p>
                  </a:txBody>
                  <a:tcPr marL="7620" marR="7620" marT="76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14368919"/>
                  </a:ext>
                </a:extLst>
              </a:tr>
            </a:tbl>
          </a:graphicData>
        </a:graphic>
      </p:graphicFrame>
      <p:sp>
        <p:nvSpPr>
          <p:cNvPr id="62" name="TextBox 61">
            <a:extLst>
              <a:ext uri="{FF2B5EF4-FFF2-40B4-BE49-F238E27FC236}">
                <a16:creationId xmlns:a16="http://schemas.microsoft.com/office/drawing/2014/main" id="{E72AA197-F985-424B-A24F-828BD14CACB5}"/>
              </a:ext>
            </a:extLst>
          </p:cNvPr>
          <p:cNvSpPr txBox="1"/>
          <p:nvPr/>
        </p:nvSpPr>
        <p:spPr>
          <a:xfrm>
            <a:off x="6325486" y="1581932"/>
            <a:ext cx="3689408" cy="808042"/>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251" b="0"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United States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23332"/>
                </a:solidFill>
                <a:effectLst/>
                <a:uLnTx/>
                <a:uFillTx/>
                <a:latin typeface="Calibri" panose="020F0502020204030204"/>
                <a:ea typeface="Roboto Light" panose="02000000000000000000" pitchFamily="2" charset="0"/>
                <a:cs typeface="Roboto Light" panose="02000000000000000000" pitchFamily="2" charset="0"/>
              </a:rPr>
              <a:t>Average 0.1%</a:t>
            </a:r>
          </a:p>
        </p:txBody>
      </p:sp>
      <p:grpSp>
        <p:nvGrpSpPr>
          <p:cNvPr id="8" name="Group 7" descr="map of United States with top and bottom 10 states for Wagner-Peyser marked">
            <a:extLst>
              <a:ext uri="{FF2B5EF4-FFF2-40B4-BE49-F238E27FC236}">
                <a16:creationId xmlns:a16="http://schemas.microsoft.com/office/drawing/2014/main" id="{225CEC72-03E8-F343-9F59-60C2A46CD014}"/>
              </a:ext>
            </a:extLst>
          </p:cNvPr>
          <p:cNvGrpSpPr/>
          <p:nvPr/>
        </p:nvGrpSpPr>
        <p:grpSpPr>
          <a:xfrm>
            <a:off x="7173676" y="2471166"/>
            <a:ext cx="3999510" cy="2614706"/>
            <a:chOff x="5157990" y="1665630"/>
            <a:chExt cx="2936367" cy="1919174"/>
          </a:xfrm>
          <a:solidFill>
            <a:schemeClr val="bg1">
              <a:lumMod val="95000"/>
            </a:schemeClr>
          </a:solidFill>
        </p:grpSpPr>
        <p:sp>
          <p:nvSpPr>
            <p:cNvPr id="9" name="Freeform 5">
              <a:extLst>
                <a:ext uri="{FF2B5EF4-FFF2-40B4-BE49-F238E27FC236}">
                  <a16:creationId xmlns:a16="http://schemas.microsoft.com/office/drawing/2014/main" id="{6DECA192-9C70-9248-8F54-F06332684EC2}"/>
                </a:ext>
              </a:extLst>
            </p:cNvPr>
            <p:cNvSpPr>
              <a:spLocks/>
            </p:cNvSpPr>
            <p:nvPr/>
          </p:nvSpPr>
          <p:spPr bwMode="auto">
            <a:xfrm>
              <a:off x="5379187" y="1665630"/>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0" name="Freeform 6">
              <a:extLst>
                <a:ext uri="{FF2B5EF4-FFF2-40B4-BE49-F238E27FC236}">
                  <a16:creationId xmlns:a16="http://schemas.microsoft.com/office/drawing/2014/main" id="{621E9A74-06E7-394F-8551-6CD9CA624DE2}"/>
                </a:ext>
              </a:extLst>
            </p:cNvPr>
            <p:cNvSpPr>
              <a:spLocks/>
            </p:cNvSpPr>
            <p:nvPr/>
          </p:nvSpPr>
          <p:spPr bwMode="auto">
            <a:xfrm>
              <a:off x="5925595" y="2621843"/>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1" name="Freeform 7">
              <a:extLst>
                <a:ext uri="{FF2B5EF4-FFF2-40B4-BE49-F238E27FC236}">
                  <a16:creationId xmlns:a16="http://schemas.microsoft.com/office/drawing/2014/main" id="{FBD634E3-1F37-0B46-A99F-37F4D4A3EE85}"/>
                </a:ext>
              </a:extLst>
            </p:cNvPr>
            <p:cNvSpPr>
              <a:spLocks/>
            </p:cNvSpPr>
            <p:nvPr/>
          </p:nvSpPr>
          <p:spPr bwMode="auto">
            <a:xfrm>
              <a:off x="6068940" y="2696047"/>
              <a:ext cx="762271" cy="752154"/>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2" name="Freeform 8">
              <a:extLst>
                <a:ext uri="{FF2B5EF4-FFF2-40B4-BE49-F238E27FC236}">
                  <a16:creationId xmlns:a16="http://schemas.microsoft.com/office/drawing/2014/main" id="{6CB66392-B4B8-1344-9E67-3EE54015AEF7}"/>
                </a:ext>
              </a:extLst>
            </p:cNvPr>
            <p:cNvSpPr>
              <a:spLocks/>
            </p:cNvSpPr>
            <p:nvPr/>
          </p:nvSpPr>
          <p:spPr bwMode="auto">
            <a:xfrm>
              <a:off x="5613601" y="2574622"/>
              <a:ext cx="369330" cy="435103"/>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3" name="Freeform 9">
              <a:extLst>
                <a:ext uri="{FF2B5EF4-FFF2-40B4-BE49-F238E27FC236}">
                  <a16:creationId xmlns:a16="http://schemas.microsoft.com/office/drawing/2014/main" id="{58A05C52-B438-5446-BD7C-3D3F4357E7F4}"/>
                </a:ext>
              </a:extLst>
            </p:cNvPr>
            <p:cNvSpPr>
              <a:spLocks/>
            </p:cNvSpPr>
            <p:nvPr/>
          </p:nvSpPr>
          <p:spPr bwMode="auto">
            <a:xfrm>
              <a:off x="5239212" y="2105792"/>
              <a:ext cx="433415" cy="75046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4" name="Freeform 10">
              <a:extLst>
                <a:ext uri="{FF2B5EF4-FFF2-40B4-BE49-F238E27FC236}">
                  <a16:creationId xmlns:a16="http://schemas.microsoft.com/office/drawing/2014/main" id="{5259093A-CAA1-0542-B330-F25CF925F70C}"/>
                </a:ext>
              </a:extLst>
            </p:cNvPr>
            <p:cNvSpPr>
              <a:spLocks/>
            </p:cNvSpPr>
            <p:nvPr/>
          </p:nvSpPr>
          <p:spPr bwMode="auto">
            <a:xfrm>
              <a:off x="6303357" y="2660633"/>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5" name="Freeform 11">
              <a:extLst>
                <a:ext uri="{FF2B5EF4-FFF2-40B4-BE49-F238E27FC236}">
                  <a16:creationId xmlns:a16="http://schemas.microsoft.com/office/drawing/2014/main" id="{37243C58-291B-DD4A-9D04-8CD73085B676}"/>
                </a:ext>
              </a:extLst>
            </p:cNvPr>
            <p:cNvSpPr>
              <a:spLocks/>
            </p:cNvSpPr>
            <p:nvPr/>
          </p:nvSpPr>
          <p:spPr bwMode="auto">
            <a:xfrm>
              <a:off x="6364069" y="2454886"/>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6" name="Freeform 12">
              <a:extLst>
                <a:ext uri="{FF2B5EF4-FFF2-40B4-BE49-F238E27FC236}">
                  <a16:creationId xmlns:a16="http://schemas.microsoft.com/office/drawing/2014/main" id="{38B2AD35-DA5B-F547-BCCB-9554E3EA5AD4}"/>
                </a:ext>
              </a:extLst>
            </p:cNvPr>
            <p:cNvSpPr>
              <a:spLocks/>
            </p:cNvSpPr>
            <p:nvPr/>
          </p:nvSpPr>
          <p:spPr bwMode="auto">
            <a:xfrm>
              <a:off x="6279747" y="2242394"/>
              <a:ext cx="446907" cy="225985"/>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7" name="Freeform 13">
              <a:extLst>
                <a:ext uri="{FF2B5EF4-FFF2-40B4-BE49-F238E27FC236}">
                  <a16:creationId xmlns:a16="http://schemas.microsoft.com/office/drawing/2014/main" id="{E53FA402-C91C-B940-A4D4-2DC9149139C9}"/>
                </a:ext>
              </a:extLst>
            </p:cNvPr>
            <p:cNvSpPr>
              <a:spLocks/>
            </p:cNvSpPr>
            <p:nvPr/>
          </p:nvSpPr>
          <p:spPr bwMode="auto">
            <a:xfrm>
              <a:off x="6293238" y="2040021"/>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8" name="Freeform 14">
              <a:extLst>
                <a:ext uri="{FF2B5EF4-FFF2-40B4-BE49-F238E27FC236}">
                  <a16:creationId xmlns:a16="http://schemas.microsoft.com/office/drawing/2014/main" id="{4DE71A50-383C-1B4A-9339-20023CBE3FEA}"/>
                </a:ext>
              </a:extLst>
            </p:cNvPr>
            <p:cNvSpPr>
              <a:spLocks/>
            </p:cNvSpPr>
            <p:nvPr/>
          </p:nvSpPr>
          <p:spPr bwMode="auto">
            <a:xfrm>
              <a:off x="5922221" y="2058571"/>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19" name="Freeform 15">
              <a:extLst>
                <a:ext uri="{FF2B5EF4-FFF2-40B4-BE49-F238E27FC236}">
                  <a16:creationId xmlns:a16="http://schemas.microsoft.com/office/drawing/2014/main" id="{9DE6FD50-C7A9-A341-BA6A-3914EB917504}"/>
                </a:ext>
              </a:extLst>
            </p:cNvPr>
            <p:cNvSpPr>
              <a:spLocks/>
            </p:cNvSpPr>
            <p:nvPr/>
          </p:nvSpPr>
          <p:spPr bwMode="auto">
            <a:xfrm>
              <a:off x="6313476" y="1829215"/>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0" name="Freeform 16">
              <a:extLst>
                <a:ext uri="{FF2B5EF4-FFF2-40B4-BE49-F238E27FC236}">
                  <a16:creationId xmlns:a16="http://schemas.microsoft.com/office/drawing/2014/main" id="{04F71932-E2B9-7C42-8485-D0271D9C26D4}"/>
                </a:ext>
              </a:extLst>
            </p:cNvPr>
            <p:cNvSpPr>
              <a:spLocks/>
            </p:cNvSpPr>
            <p:nvPr/>
          </p:nvSpPr>
          <p:spPr bwMode="auto">
            <a:xfrm>
              <a:off x="5982933" y="2348640"/>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1" name="Freeform 17">
              <a:extLst>
                <a:ext uri="{FF2B5EF4-FFF2-40B4-BE49-F238E27FC236}">
                  <a16:creationId xmlns:a16="http://schemas.microsoft.com/office/drawing/2014/main" id="{F96DD5B5-51CC-7C4A-B0C6-AAA9C7B5CB10}"/>
                </a:ext>
              </a:extLst>
            </p:cNvPr>
            <p:cNvSpPr>
              <a:spLocks/>
            </p:cNvSpPr>
            <p:nvPr/>
          </p:nvSpPr>
          <p:spPr bwMode="auto">
            <a:xfrm>
              <a:off x="5716475" y="2235648"/>
              <a:ext cx="308619" cy="386197"/>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2" name="Freeform 18">
              <a:extLst>
                <a:ext uri="{FF2B5EF4-FFF2-40B4-BE49-F238E27FC236}">
                  <a16:creationId xmlns:a16="http://schemas.microsoft.com/office/drawing/2014/main" id="{78372B7B-2E23-524B-B10A-A1040B6E42C2}"/>
                </a:ext>
              </a:extLst>
            </p:cNvPr>
            <p:cNvSpPr>
              <a:spLocks/>
            </p:cNvSpPr>
            <p:nvPr/>
          </p:nvSpPr>
          <p:spPr bwMode="auto">
            <a:xfrm>
              <a:off x="5428093" y="2164818"/>
              <a:ext cx="354153" cy="5362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3" name="Freeform 19">
              <a:extLst>
                <a:ext uri="{FF2B5EF4-FFF2-40B4-BE49-F238E27FC236}">
                  <a16:creationId xmlns:a16="http://schemas.microsoft.com/office/drawing/2014/main" id="{5657482B-EB2D-6C49-B884-2A7C6C3CB1E2}"/>
                </a:ext>
              </a:extLst>
            </p:cNvPr>
            <p:cNvSpPr>
              <a:spLocks/>
            </p:cNvSpPr>
            <p:nvPr/>
          </p:nvSpPr>
          <p:spPr bwMode="auto">
            <a:xfrm>
              <a:off x="5278000" y="1830901"/>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4" name="Freeform 20">
              <a:extLst>
                <a:ext uri="{FF2B5EF4-FFF2-40B4-BE49-F238E27FC236}">
                  <a16:creationId xmlns:a16="http://schemas.microsoft.com/office/drawing/2014/main" id="{37DE1BB3-BCE3-464A-80A6-095145A807DB}"/>
                </a:ext>
              </a:extLst>
            </p:cNvPr>
            <p:cNvSpPr>
              <a:spLocks/>
            </p:cNvSpPr>
            <p:nvPr/>
          </p:nvSpPr>
          <p:spPr bwMode="auto">
            <a:xfrm>
              <a:off x="5637212" y="1731402"/>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5" name="Freeform 21">
              <a:extLst>
                <a:ext uri="{FF2B5EF4-FFF2-40B4-BE49-F238E27FC236}">
                  <a16:creationId xmlns:a16="http://schemas.microsoft.com/office/drawing/2014/main" id="{6160661C-BD32-B743-B2F7-E916D0E2F185}"/>
                </a:ext>
              </a:extLst>
            </p:cNvPr>
            <p:cNvSpPr>
              <a:spLocks/>
            </p:cNvSpPr>
            <p:nvPr/>
          </p:nvSpPr>
          <p:spPr bwMode="auto">
            <a:xfrm>
              <a:off x="5775501" y="1743208"/>
              <a:ext cx="558212" cy="360900"/>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6" name="Freeform 22">
              <a:extLst>
                <a:ext uri="{FF2B5EF4-FFF2-40B4-BE49-F238E27FC236}">
                  <a16:creationId xmlns:a16="http://schemas.microsoft.com/office/drawing/2014/main" id="{E734B84E-5D85-D447-9C03-3584DFB7D03C}"/>
                </a:ext>
              </a:extLst>
            </p:cNvPr>
            <p:cNvSpPr>
              <a:spLocks/>
            </p:cNvSpPr>
            <p:nvPr/>
          </p:nvSpPr>
          <p:spPr bwMode="auto">
            <a:xfrm>
              <a:off x="7897043" y="1787055"/>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7" name="Freeform 23">
              <a:extLst>
                <a:ext uri="{FF2B5EF4-FFF2-40B4-BE49-F238E27FC236}">
                  <a16:creationId xmlns:a16="http://schemas.microsoft.com/office/drawing/2014/main" id="{2D4F1A6A-1876-9F48-9AFA-E06073540940}"/>
                </a:ext>
              </a:extLst>
            </p:cNvPr>
            <p:cNvSpPr>
              <a:spLocks/>
            </p:cNvSpPr>
            <p:nvPr/>
          </p:nvSpPr>
          <p:spPr bwMode="auto">
            <a:xfrm>
              <a:off x="7517595" y="2002920"/>
              <a:ext cx="408119" cy="300188"/>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8" name="Freeform 24">
              <a:extLst>
                <a:ext uri="{FF2B5EF4-FFF2-40B4-BE49-F238E27FC236}">
                  <a16:creationId xmlns:a16="http://schemas.microsoft.com/office/drawing/2014/main" id="{843C4EC9-C51C-7141-966F-3B5E6EA9E1F5}"/>
                </a:ext>
              </a:extLst>
            </p:cNvPr>
            <p:cNvSpPr>
              <a:spLocks/>
            </p:cNvSpPr>
            <p:nvPr/>
          </p:nvSpPr>
          <p:spPr bwMode="auto">
            <a:xfrm>
              <a:off x="7792485" y="1982682"/>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29" name="Freeform 25">
              <a:extLst>
                <a:ext uri="{FF2B5EF4-FFF2-40B4-BE49-F238E27FC236}">
                  <a16:creationId xmlns:a16="http://schemas.microsoft.com/office/drawing/2014/main" id="{7F1A6C08-3436-114C-99EA-5FACCE384604}"/>
                </a:ext>
              </a:extLst>
            </p:cNvPr>
            <p:cNvSpPr>
              <a:spLocks/>
            </p:cNvSpPr>
            <p:nvPr/>
          </p:nvSpPr>
          <p:spPr bwMode="auto">
            <a:xfrm>
              <a:off x="7866688" y="1960758"/>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0" name="Freeform 26">
              <a:extLst>
                <a:ext uri="{FF2B5EF4-FFF2-40B4-BE49-F238E27FC236}">
                  <a16:creationId xmlns:a16="http://schemas.microsoft.com/office/drawing/2014/main" id="{95DB995E-89ED-4E4F-AC55-CA63ACE5FC21}"/>
                </a:ext>
              </a:extLst>
            </p:cNvPr>
            <p:cNvSpPr>
              <a:spLocks/>
            </p:cNvSpPr>
            <p:nvPr/>
          </p:nvSpPr>
          <p:spPr bwMode="auto">
            <a:xfrm>
              <a:off x="7834647" y="2188429"/>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1" name="Freeform 27">
              <a:extLst>
                <a:ext uri="{FF2B5EF4-FFF2-40B4-BE49-F238E27FC236}">
                  <a16:creationId xmlns:a16="http://schemas.microsoft.com/office/drawing/2014/main" id="{726034D7-11F4-174D-B4A8-D1D070BE954B}"/>
                </a:ext>
              </a:extLst>
            </p:cNvPr>
            <p:cNvSpPr>
              <a:spLocks/>
            </p:cNvSpPr>
            <p:nvPr/>
          </p:nvSpPr>
          <p:spPr bwMode="auto">
            <a:xfrm>
              <a:off x="7918969" y="2179995"/>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2" name="Freeform 28">
              <a:extLst>
                <a:ext uri="{FF2B5EF4-FFF2-40B4-BE49-F238E27FC236}">
                  <a16:creationId xmlns:a16="http://schemas.microsoft.com/office/drawing/2014/main" id="{CAFEFBA6-39E6-384F-AC85-7DB0C576818A}"/>
                </a:ext>
              </a:extLst>
            </p:cNvPr>
            <p:cNvSpPr>
              <a:spLocks/>
            </p:cNvSpPr>
            <p:nvPr/>
          </p:nvSpPr>
          <p:spPr bwMode="auto">
            <a:xfrm>
              <a:off x="7834647" y="2119283"/>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3" name="Freeform 29">
              <a:extLst>
                <a:ext uri="{FF2B5EF4-FFF2-40B4-BE49-F238E27FC236}">
                  <a16:creationId xmlns:a16="http://schemas.microsoft.com/office/drawing/2014/main" id="{9A87604F-2DEF-BF4A-91EB-1EE66C076970}"/>
                </a:ext>
              </a:extLst>
            </p:cNvPr>
            <p:cNvSpPr>
              <a:spLocks/>
            </p:cNvSpPr>
            <p:nvPr/>
          </p:nvSpPr>
          <p:spPr bwMode="auto">
            <a:xfrm>
              <a:off x="7976308" y="2205292"/>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4" name="Freeform 30">
              <a:extLst>
                <a:ext uri="{FF2B5EF4-FFF2-40B4-BE49-F238E27FC236}">
                  <a16:creationId xmlns:a16="http://schemas.microsoft.com/office/drawing/2014/main" id="{B393258A-5872-354E-A553-8AF6405A633F}"/>
                </a:ext>
              </a:extLst>
            </p:cNvPr>
            <p:cNvSpPr>
              <a:spLocks/>
            </p:cNvSpPr>
            <p:nvPr/>
          </p:nvSpPr>
          <p:spPr bwMode="auto">
            <a:xfrm>
              <a:off x="7763816" y="2269379"/>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5" name="Freeform 31">
              <a:extLst>
                <a:ext uri="{FF2B5EF4-FFF2-40B4-BE49-F238E27FC236}">
                  <a16:creationId xmlns:a16="http://schemas.microsoft.com/office/drawing/2014/main" id="{38DAE163-4513-5E4E-A713-EC371A1DC221}"/>
                </a:ext>
              </a:extLst>
            </p:cNvPr>
            <p:cNvSpPr>
              <a:spLocks/>
            </p:cNvSpPr>
            <p:nvPr/>
          </p:nvSpPr>
          <p:spPr bwMode="auto">
            <a:xfrm>
              <a:off x="7750325" y="2378997"/>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6" name="Freeform 32">
              <a:extLst>
                <a:ext uri="{FF2B5EF4-FFF2-40B4-BE49-F238E27FC236}">
                  <a16:creationId xmlns:a16="http://schemas.microsoft.com/office/drawing/2014/main" id="{9646F300-56CB-7442-859A-D437BDA3FD9C}"/>
                </a:ext>
              </a:extLst>
            </p:cNvPr>
            <p:cNvSpPr>
              <a:spLocks/>
            </p:cNvSpPr>
            <p:nvPr/>
          </p:nvSpPr>
          <p:spPr bwMode="auto">
            <a:xfrm>
              <a:off x="7480494" y="2227215"/>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7" name="Freeform 33">
              <a:extLst>
                <a:ext uri="{FF2B5EF4-FFF2-40B4-BE49-F238E27FC236}">
                  <a16:creationId xmlns:a16="http://schemas.microsoft.com/office/drawing/2014/main" id="{00587507-81BF-4E49-9602-A0523799AC03}"/>
                </a:ext>
              </a:extLst>
            </p:cNvPr>
            <p:cNvSpPr>
              <a:spLocks/>
            </p:cNvSpPr>
            <p:nvPr/>
          </p:nvSpPr>
          <p:spPr bwMode="auto">
            <a:xfrm>
              <a:off x="7183680" y="3051889"/>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8" name="Freeform 34">
              <a:extLst>
                <a:ext uri="{FF2B5EF4-FFF2-40B4-BE49-F238E27FC236}">
                  <a16:creationId xmlns:a16="http://schemas.microsoft.com/office/drawing/2014/main" id="{FCB7F8B9-249E-F949-9D09-4425ADCDA0E3}"/>
                </a:ext>
              </a:extLst>
            </p:cNvPr>
            <p:cNvSpPr>
              <a:spLocks/>
            </p:cNvSpPr>
            <p:nvPr/>
          </p:nvSpPr>
          <p:spPr bwMode="auto">
            <a:xfrm>
              <a:off x="6802544" y="2950701"/>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39" name="Freeform 35">
              <a:extLst>
                <a:ext uri="{FF2B5EF4-FFF2-40B4-BE49-F238E27FC236}">
                  <a16:creationId xmlns:a16="http://schemas.microsoft.com/office/drawing/2014/main" id="{703F263E-65CC-3243-9098-64C023B612CC}"/>
                </a:ext>
              </a:extLst>
            </p:cNvPr>
            <p:cNvSpPr>
              <a:spLocks/>
            </p:cNvSpPr>
            <p:nvPr/>
          </p:nvSpPr>
          <p:spPr bwMode="auto">
            <a:xfrm>
              <a:off x="6765442" y="2707853"/>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0" name="Freeform 36">
              <a:extLst>
                <a:ext uri="{FF2B5EF4-FFF2-40B4-BE49-F238E27FC236}">
                  <a16:creationId xmlns:a16="http://schemas.microsoft.com/office/drawing/2014/main" id="{69127B35-2399-2942-9C79-51CA4A786C57}"/>
                </a:ext>
              </a:extLst>
            </p:cNvPr>
            <p:cNvSpPr>
              <a:spLocks/>
            </p:cNvSpPr>
            <p:nvPr/>
          </p:nvSpPr>
          <p:spPr bwMode="auto">
            <a:xfrm>
              <a:off x="7011663" y="2657260"/>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1" name="Freeform 37">
              <a:extLst>
                <a:ext uri="{FF2B5EF4-FFF2-40B4-BE49-F238E27FC236}">
                  <a16:creationId xmlns:a16="http://schemas.microsoft.com/office/drawing/2014/main" id="{E1D95775-8568-F94D-BA19-6A516C004DE5}"/>
                </a:ext>
              </a:extLst>
            </p:cNvPr>
            <p:cNvSpPr>
              <a:spLocks/>
            </p:cNvSpPr>
            <p:nvPr/>
          </p:nvSpPr>
          <p:spPr bwMode="auto">
            <a:xfrm>
              <a:off x="7342207" y="2606666"/>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2" name="Freeform 38">
              <a:extLst>
                <a:ext uri="{FF2B5EF4-FFF2-40B4-BE49-F238E27FC236}">
                  <a16:creationId xmlns:a16="http://schemas.microsoft.com/office/drawing/2014/main" id="{02441A8B-ACF5-F642-9519-98C7B5F0B0C2}"/>
                </a:ext>
              </a:extLst>
            </p:cNvPr>
            <p:cNvSpPr>
              <a:spLocks/>
            </p:cNvSpPr>
            <p:nvPr/>
          </p:nvSpPr>
          <p:spPr bwMode="auto">
            <a:xfrm>
              <a:off x="7274749" y="2775311"/>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44546A"/>
                </a:solidFill>
                <a:effectLst/>
                <a:uLnTx/>
                <a:uFillTx/>
                <a:latin typeface="Lato Light" charset="0"/>
                <a:ea typeface="+mn-ea"/>
                <a:cs typeface="+mn-cs"/>
              </a:endParaRPr>
            </a:p>
          </p:txBody>
        </p:sp>
        <p:sp>
          <p:nvSpPr>
            <p:cNvPr id="43" name="Freeform 39">
              <a:extLst>
                <a:ext uri="{FF2B5EF4-FFF2-40B4-BE49-F238E27FC236}">
                  <a16:creationId xmlns:a16="http://schemas.microsoft.com/office/drawing/2014/main" id="{57097AE6-BB4B-3F4C-82F1-35383A09FB81}"/>
                </a:ext>
              </a:extLst>
            </p:cNvPr>
            <p:cNvSpPr>
              <a:spLocks/>
            </p:cNvSpPr>
            <p:nvPr/>
          </p:nvSpPr>
          <p:spPr bwMode="auto">
            <a:xfrm>
              <a:off x="7369190" y="2432963"/>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4" name="Freeform 40">
              <a:extLst>
                <a:ext uri="{FF2B5EF4-FFF2-40B4-BE49-F238E27FC236}">
                  <a16:creationId xmlns:a16="http://schemas.microsoft.com/office/drawing/2014/main" id="{D22CCF84-52D7-0F43-B01D-9102D6EEE7F0}"/>
                </a:ext>
              </a:extLst>
            </p:cNvPr>
            <p:cNvSpPr>
              <a:spLocks/>
            </p:cNvSpPr>
            <p:nvPr/>
          </p:nvSpPr>
          <p:spPr bwMode="auto">
            <a:xfrm>
              <a:off x="7406291" y="2750014"/>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5" name="Freeform 41">
              <a:extLst>
                <a:ext uri="{FF2B5EF4-FFF2-40B4-BE49-F238E27FC236}">
                  <a16:creationId xmlns:a16="http://schemas.microsoft.com/office/drawing/2014/main" id="{6ADDAE0E-616D-BF45-B022-C445611CDCBF}"/>
                </a:ext>
              </a:extLst>
            </p:cNvPr>
            <p:cNvSpPr>
              <a:spLocks/>
            </p:cNvSpPr>
            <p:nvPr/>
          </p:nvSpPr>
          <p:spPr bwMode="auto">
            <a:xfrm>
              <a:off x="7128028" y="2788802"/>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6" name="Freeform 42">
              <a:extLst>
                <a:ext uri="{FF2B5EF4-FFF2-40B4-BE49-F238E27FC236}">
                  <a16:creationId xmlns:a16="http://schemas.microsoft.com/office/drawing/2014/main" id="{85E463EC-883B-3445-B6B5-5CBEFB96D21B}"/>
                </a:ext>
              </a:extLst>
            </p:cNvPr>
            <p:cNvSpPr>
              <a:spLocks/>
            </p:cNvSpPr>
            <p:nvPr/>
          </p:nvSpPr>
          <p:spPr bwMode="auto">
            <a:xfrm>
              <a:off x="6942519" y="2800607"/>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7" name="Freeform 43">
              <a:extLst>
                <a:ext uri="{FF2B5EF4-FFF2-40B4-BE49-F238E27FC236}">
                  <a16:creationId xmlns:a16="http://schemas.microsoft.com/office/drawing/2014/main" id="{A911BD61-929D-EE48-BB2F-EA9E46977FCA}"/>
                </a:ext>
              </a:extLst>
            </p:cNvPr>
            <p:cNvSpPr>
              <a:spLocks/>
            </p:cNvSpPr>
            <p:nvPr/>
          </p:nvSpPr>
          <p:spPr bwMode="auto">
            <a:xfrm>
              <a:off x="7559758" y="2387429"/>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8" name="Freeform 44">
              <a:extLst>
                <a:ext uri="{FF2B5EF4-FFF2-40B4-BE49-F238E27FC236}">
                  <a16:creationId xmlns:a16="http://schemas.microsoft.com/office/drawing/2014/main" id="{1778ABDE-352E-2546-8F82-F97147EE0529}"/>
                </a:ext>
              </a:extLst>
            </p:cNvPr>
            <p:cNvSpPr>
              <a:spLocks/>
            </p:cNvSpPr>
            <p:nvPr/>
          </p:nvSpPr>
          <p:spPr bwMode="auto">
            <a:xfrm>
              <a:off x="7411351" y="2367192"/>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49" name="Freeform 45">
              <a:extLst>
                <a:ext uri="{FF2B5EF4-FFF2-40B4-BE49-F238E27FC236}">
                  <a16:creationId xmlns:a16="http://schemas.microsoft.com/office/drawing/2014/main" id="{C3B81BAE-42DE-5840-8138-A26993A5619C}"/>
                </a:ext>
              </a:extLst>
            </p:cNvPr>
            <p:cNvSpPr>
              <a:spLocks/>
            </p:cNvSpPr>
            <p:nvPr/>
          </p:nvSpPr>
          <p:spPr bwMode="auto">
            <a:xfrm>
              <a:off x="7045394" y="2498734"/>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0" name="Freeform 46">
              <a:extLst>
                <a:ext uri="{FF2B5EF4-FFF2-40B4-BE49-F238E27FC236}">
                  <a16:creationId xmlns:a16="http://schemas.microsoft.com/office/drawing/2014/main" id="{7910AB70-2FDD-514E-88C7-06762E971272}"/>
                </a:ext>
              </a:extLst>
            </p:cNvPr>
            <p:cNvSpPr>
              <a:spLocks/>
            </p:cNvSpPr>
            <p:nvPr/>
          </p:nvSpPr>
          <p:spPr bwMode="auto">
            <a:xfrm>
              <a:off x="6706418" y="2426217"/>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1" name="Freeform 47">
              <a:extLst>
                <a:ext uri="{FF2B5EF4-FFF2-40B4-BE49-F238E27FC236}">
                  <a16:creationId xmlns:a16="http://schemas.microsoft.com/office/drawing/2014/main" id="{F9596A32-0946-704F-8A1A-39E29A395D4F}"/>
                </a:ext>
              </a:extLst>
            </p:cNvPr>
            <p:cNvSpPr>
              <a:spLocks/>
            </p:cNvSpPr>
            <p:nvPr/>
          </p:nvSpPr>
          <p:spPr bwMode="auto">
            <a:xfrm>
              <a:off x="6642333" y="1820783"/>
              <a:ext cx="350780" cy="408120"/>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2" name="Line 48">
              <a:extLst>
                <a:ext uri="{FF2B5EF4-FFF2-40B4-BE49-F238E27FC236}">
                  <a16:creationId xmlns:a16="http://schemas.microsoft.com/office/drawing/2014/main" id="{76DA2856-C673-C646-8144-538FAFF39A13}"/>
                </a:ext>
              </a:extLst>
            </p:cNvPr>
            <p:cNvSpPr>
              <a:spLocks noChangeShapeType="1"/>
            </p:cNvSpPr>
            <p:nvPr/>
          </p:nvSpPr>
          <p:spPr bwMode="auto">
            <a:xfrm>
              <a:off x="6881809" y="2014724"/>
              <a:ext cx="0" cy="0"/>
            </a:xfrm>
            <a:prstGeom prst="line">
              <a:avLst/>
            </a:prstGeom>
            <a:grpFill/>
            <a:ln w="6350">
              <a:solidFill>
                <a:srgbClr val="000000"/>
              </a:solidFill>
              <a:round/>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3" name="Line 49">
              <a:extLst>
                <a:ext uri="{FF2B5EF4-FFF2-40B4-BE49-F238E27FC236}">
                  <a16:creationId xmlns:a16="http://schemas.microsoft.com/office/drawing/2014/main" id="{6EB5C3F9-2D1A-6348-A6ED-73C33B17A62C}"/>
                </a:ext>
              </a:extLst>
            </p:cNvPr>
            <p:cNvSpPr>
              <a:spLocks noChangeShapeType="1"/>
            </p:cNvSpPr>
            <p:nvPr/>
          </p:nvSpPr>
          <p:spPr bwMode="auto">
            <a:xfrm>
              <a:off x="6881809" y="2014724"/>
              <a:ext cx="0" cy="0"/>
            </a:xfrm>
            <a:prstGeom prst="line">
              <a:avLst/>
            </a:prstGeom>
            <a:grpFill/>
            <a:ln w="6350" cap="flat">
              <a:solidFill>
                <a:srgbClr val="FFFFFF"/>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4" name="Freeform 50">
              <a:extLst>
                <a:ext uri="{FF2B5EF4-FFF2-40B4-BE49-F238E27FC236}">
                  <a16:creationId xmlns:a16="http://schemas.microsoft.com/office/drawing/2014/main" id="{D5CC20A6-8FB7-6B45-8B6C-D72776684744}"/>
                </a:ext>
              </a:extLst>
            </p:cNvPr>
            <p:cNvSpPr>
              <a:spLocks/>
            </p:cNvSpPr>
            <p:nvPr/>
          </p:nvSpPr>
          <p:spPr bwMode="auto">
            <a:xfrm>
              <a:off x="6964445" y="1940521"/>
              <a:ext cx="409805" cy="386197"/>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5" name="Freeform 51">
              <a:extLst>
                <a:ext uri="{FF2B5EF4-FFF2-40B4-BE49-F238E27FC236}">
                  <a16:creationId xmlns:a16="http://schemas.microsoft.com/office/drawing/2014/main" id="{C93B18CD-1447-C341-B8D8-51CD58E127A7}"/>
                </a:ext>
              </a:extLst>
            </p:cNvPr>
            <p:cNvSpPr>
              <a:spLocks/>
            </p:cNvSpPr>
            <p:nvPr/>
          </p:nvSpPr>
          <p:spPr bwMode="auto">
            <a:xfrm>
              <a:off x="6848080" y="1986055"/>
              <a:ext cx="286695" cy="30524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6" name="Freeform 52">
              <a:extLst>
                <a:ext uri="{FF2B5EF4-FFF2-40B4-BE49-F238E27FC236}">
                  <a16:creationId xmlns:a16="http://schemas.microsoft.com/office/drawing/2014/main" id="{C3759663-83FE-2346-99E5-65613238DF68}"/>
                </a:ext>
              </a:extLst>
            </p:cNvPr>
            <p:cNvSpPr>
              <a:spLocks/>
            </p:cNvSpPr>
            <p:nvPr/>
          </p:nvSpPr>
          <p:spPr bwMode="auto">
            <a:xfrm>
              <a:off x="7268003" y="2274436"/>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CFCFCF"/>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7" name="Freeform 53">
              <a:extLst>
                <a:ext uri="{FF2B5EF4-FFF2-40B4-BE49-F238E27FC236}">
                  <a16:creationId xmlns:a16="http://schemas.microsoft.com/office/drawing/2014/main" id="{32B2DBEB-D0D0-C94D-BD6E-DB4BB6F0373E}"/>
                </a:ext>
              </a:extLst>
            </p:cNvPr>
            <p:cNvSpPr>
              <a:spLocks/>
            </p:cNvSpPr>
            <p:nvPr/>
          </p:nvSpPr>
          <p:spPr bwMode="auto">
            <a:xfrm>
              <a:off x="7119595" y="2319971"/>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EA6A57"/>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8" name="Freeform 54">
              <a:extLst>
                <a:ext uri="{FF2B5EF4-FFF2-40B4-BE49-F238E27FC236}">
                  <a16:creationId xmlns:a16="http://schemas.microsoft.com/office/drawing/2014/main" id="{C6C372BC-8409-F34A-B0AB-CEF704479FB5}"/>
                </a:ext>
              </a:extLst>
            </p:cNvPr>
            <p:cNvSpPr>
              <a:spLocks/>
            </p:cNvSpPr>
            <p:nvPr/>
          </p:nvSpPr>
          <p:spPr bwMode="auto">
            <a:xfrm>
              <a:off x="6929026" y="2282869"/>
              <a:ext cx="217551" cy="381137"/>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59" name="Freeform 55">
              <a:extLst>
                <a:ext uri="{FF2B5EF4-FFF2-40B4-BE49-F238E27FC236}">
                  <a16:creationId xmlns:a16="http://schemas.microsoft.com/office/drawing/2014/main" id="{B33081E9-347B-7449-89E0-64F6D4FAE614}"/>
                </a:ext>
              </a:extLst>
            </p:cNvPr>
            <p:cNvSpPr>
              <a:spLocks/>
            </p:cNvSpPr>
            <p:nvPr/>
          </p:nvSpPr>
          <p:spPr bwMode="auto">
            <a:xfrm>
              <a:off x="6662567" y="2198545"/>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0" name="Freeform 59">
              <a:extLst>
                <a:ext uri="{FF2B5EF4-FFF2-40B4-BE49-F238E27FC236}">
                  <a16:creationId xmlns:a16="http://schemas.microsoft.com/office/drawing/2014/main" id="{7D6EAEAC-EBB1-704A-97F6-13E1197604A2}"/>
                </a:ext>
              </a:extLst>
            </p:cNvPr>
            <p:cNvSpPr>
              <a:spLocks/>
            </p:cNvSpPr>
            <p:nvPr/>
          </p:nvSpPr>
          <p:spPr bwMode="auto">
            <a:xfrm>
              <a:off x="5157990" y="3013099"/>
              <a:ext cx="735560" cy="571705"/>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sp>
          <p:nvSpPr>
            <p:cNvPr id="61" name="Freeform 60">
              <a:extLst>
                <a:ext uri="{FF2B5EF4-FFF2-40B4-BE49-F238E27FC236}">
                  <a16:creationId xmlns:a16="http://schemas.microsoft.com/office/drawing/2014/main" id="{0D35CB00-D2CE-C140-9502-1360D9082092}"/>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chemeClr val="bg1"/>
            </a:solidFill>
            <a:ln w="6350" cap="flat">
              <a:solidFill>
                <a:schemeClr val="tx1"/>
              </a:solidFill>
              <a:prstDash val="solid"/>
              <a:miter lim="800000"/>
              <a:headEnd/>
              <a:tailEnd/>
            </a:ln>
          </p:spPr>
          <p:txBody>
            <a:bodyPr/>
            <a:lstStyle/>
            <a:p>
              <a:pPr marL="0" marR="0" lvl="0" indent="0" algn="l" defTabSz="685846"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srgbClr val="323332"/>
                </a:solidFill>
                <a:effectLst/>
                <a:uLnTx/>
                <a:uFillTx/>
                <a:latin typeface="Lato Light" charset="0"/>
                <a:ea typeface="+mn-ea"/>
                <a:cs typeface="+mn-cs"/>
              </a:endParaRPr>
            </a:p>
          </p:txBody>
        </p:sp>
      </p:grpSp>
      <p:sp>
        <p:nvSpPr>
          <p:cNvPr id="68" name="Rectangle 67"/>
          <p:cNvSpPr/>
          <p:nvPr/>
        </p:nvSpPr>
        <p:spPr>
          <a:xfrm>
            <a:off x="788481" y="5509240"/>
            <a:ext cx="6197110"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WIOA Performance Individual Records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See </a:t>
            </a:r>
            <a:r>
              <a:rPr kumimoji="0" lang="en-US" sz="1200" b="0" i="1" u="none" strike="noStrike" kern="1200" cap="none" spc="0" normalizeH="0" baseline="0" noProof="0" dirty="0">
                <a:ln>
                  <a:noFill/>
                </a:ln>
                <a:solidFill>
                  <a:srgbClr val="323332"/>
                </a:solidFill>
                <a:effectLst/>
                <a:uLnTx/>
                <a:uFillTx/>
                <a:latin typeface="Gotham"/>
                <a:ea typeface="+mn-ea"/>
                <a:cs typeface="+mn-cs"/>
              </a:rPr>
              <a:t>Data Sharing, Data Collection, &amp; Reporting With Your Partners</a:t>
            </a:r>
            <a:r>
              <a:rPr kumimoji="0" lang="en-US" sz="1200" b="0" i="0" u="none" strike="noStrike" kern="1200" cap="none" spc="0" normalizeH="0" baseline="0" noProof="0" dirty="0">
                <a:ln>
                  <a:noFill/>
                </a:ln>
                <a:solidFill>
                  <a:srgbClr val="323332"/>
                </a:solidFill>
                <a:effectLst/>
                <a:uLnTx/>
                <a:uFillTx/>
                <a:latin typeface="Gotham"/>
                <a:ea typeface="+mn-ea"/>
                <a:cs typeface="+mn-cs"/>
              </a:rPr>
              <a:t> Handout for full list.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03733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0AFA6-8B23-4567-ACC9-B2642BF3781A}"/>
              </a:ext>
            </a:extLst>
          </p:cNvPr>
          <p:cNvSpPr>
            <a:spLocks noGrp="1"/>
          </p:cNvSpPr>
          <p:nvPr>
            <p:ph type="title"/>
          </p:nvPr>
        </p:nvSpPr>
        <p:spPr/>
        <p:txBody>
          <a:bodyPr/>
          <a:lstStyle/>
          <a:p>
            <a:r>
              <a:rPr lang="en-US" dirty="0"/>
              <a:t>Discussion Question – Lessons Learned</a:t>
            </a:r>
          </a:p>
        </p:txBody>
      </p:sp>
      <p:sp>
        <p:nvSpPr>
          <p:cNvPr id="3" name="Content Placeholder 2">
            <a:extLst>
              <a:ext uri="{FF2B5EF4-FFF2-40B4-BE49-F238E27FC236}">
                <a16:creationId xmlns:a16="http://schemas.microsoft.com/office/drawing/2014/main" id="{CB09320D-4416-43E5-BE64-BF3EB222E8BD}"/>
              </a:ext>
            </a:extLst>
          </p:cNvPr>
          <p:cNvSpPr>
            <a:spLocks noGrp="1"/>
          </p:cNvSpPr>
          <p:nvPr>
            <p:ph idx="1"/>
          </p:nvPr>
        </p:nvSpPr>
        <p:spPr>
          <a:xfrm>
            <a:off x="749300" y="1420779"/>
            <a:ext cx="10924540" cy="4756184"/>
          </a:xfrm>
        </p:spPr>
        <p:txBody>
          <a:bodyPr/>
          <a:lstStyle/>
          <a:p>
            <a:r>
              <a:rPr lang="en-US" dirty="0">
                <a:solidFill>
                  <a:srgbClr val="000000"/>
                </a:solidFill>
              </a:rPr>
              <a:t>Since WIOA was first enacted, what was your biggest lesson learned in data sharing, data collection, or reporting with your partners?</a:t>
            </a:r>
            <a:endParaRPr lang="en-US" dirty="0"/>
          </a:p>
        </p:txBody>
      </p:sp>
      <p:pic>
        <p:nvPicPr>
          <p:cNvPr id="1026" name="Picture 2" descr="lightbulb on a chalkboard">
            <a:extLst>
              <a:ext uri="{FF2B5EF4-FFF2-40B4-BE49-F238E27FC236}">
                <a16:creationId xmlns:a16="http://schemas.microsoft.com/office/drawing/2014/main" id="{202E3B3C-08AA-42E9-A9B0-C5CC05AB285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79737" y="2762451"/>
            <a:ext cx="4659388" cy="303792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FB4EC89-0C0C-4997-89D8-0C8E54A3330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7178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E61A-9B5F-4095-8F5F-458A1639BB75}"/>
              </a:ext>
            </a:extLst>
          </p:cNvPr>
          <p:cNvSpPr>
            <a:spLocks noGrp="1"/>
          </p:cNvSpPr>
          <p:nvPr>
            <p:ph type="title"/>
          </p:nvPr>
        </p:nvSpPr>
        <p:spPr/>
        <p:txBody>
          <a:bodyPr/>
          <a:lstStyle/>
          <a:p>
            <a:r>
              <a:rPr lang="en-US" dirty="0"/>
              <a:t>Discussion Questions – Opportunity </a:t>
            </a:r>
          </a:p>
        </p:txBody>
      </p:sp>
      <p:sp>
        <p:nvSpPr>
          <p:cNvPr id="3" name="Content Placeholder 2">
            <a:extLst>
              <a:ext uri="{FF2B5EF4-FFF2-40B4-BE49-F238E27FC236}">
                <a16:creationId xmlns:a16="http://schemas.microsoft.com/office/drawing/2014/main" id="{340E0B93-54FB-4085-B0BD-019E0FB5C863}"/>
              </a:ext>
            </a:extLst>
          </p:cNvPr>
          <p:cNvSpPr>
            <a:spLocks noGrp="1"/>
          </p:cNvSpPr>
          <p:nvPr>
            <p:ph idx="1"/>
          </p:nvPr>
        </p:nvSpPr>
        <p:spPr>
          <a:xfrm>
            <a:off x="749300" y="1420779"/>
            <a:ext cx="10704763" cy="4756184"/>
          </a:xfrm>
        </p:spPr>
        <p:txBody>
          <a:bodyPr/>
          <a:lstStyle/>
          <a:p>
            <a:r>
              <a:rPr lang="en-US" dirty="0">
                <a:solidFill>
                  <a:srgbClr val="000000"/>
                </a:solidFill>
              </a:rPr>
              <a:t>What was the greatest opportunity that you discovered in data sharing, data collection, or reporting performance across multiple WIOA partner programs? </a:t>
            </a:r>
          </a:p>
          <a:p>
            <a:r>
              <a:rPr lang="en-US" dirty="0">
                <a:solidFill>
                  <a:srgbClr val="000000"/>
                </a:solidFill>
              </a:rPr>
              <a:t>How are you capitalizing on </a:t>
            </a:r>
            <a:br>
              <a:rPr lang="en-US" dirty="0">
                <a:solidFill>
                  <a:srgbClr val="000000"/>
                </a:solidFill>
              </a:rPr>
            </a:br>
            <a:r>
              <a:rPr lang="en-US" dirty="0">
                <a:solidFill>
                  <a:srgbClr val="000000"/>
                </a:solidFill>
              </a:rPr>
              <a:t>that opportunity?</a:t>
            </a:r>
          </a:p>
        </p:txBody>
      </p:sp>
      <p:pic>
        <p:nvPicPr>
          <p:cNvPr id="2050" name="Picture 2" descr="plant sprouting through wood">
            <a:extLst>
              <a:ext uri="{FF2B5EF4-FFF2-40B4-BE49-F238E27FC236}">
                <a16:creationId xmlns:a16="http://schemas.microsoft.com/office/drawing/2014/main" id="{B459BEE7-EBC4-4863-8E9A-8023D75834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99940" y="2537703"/>
            <a:ext cx="4286250" cy="32146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A742112-61D4-439A-88D7-D411BC4249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9646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88806-A513-4EFF-88F4-689B50F9238B}"/>
              </a:ext>
            </a:extLst>
          </p:cNvPr>
          <p:cNvSpPr>
            <a:spLocks noGrp="1"/>
          </p:cNvSpPr>
          <p:nvPr>
            <p:ph type="title"/>
          </p:nvPr>
        </p:nvSpPr>
        <p:spPr/>
        <p:txBody>
          <a:bodyPr/>
          <a:lstStyle/>
          <a:p>
            <a:r>
              <a:rPr lang="en-US" dirty="0"/>
              <a:t>Discussion Question – Data Sharing</a:t>
            </a:r>
          </a:p>
        </p:txBody>
      </p:sp>
      <p:sp>
        <p:nvSpPr>
          <p:cNvPr id="3" name="Content Placeholder 2">
            <a:extLst>
              <a:ext uri="{FF2B5EF4-FFF2-40B4-BE49-F238E27FC236}">
                <a16:creationId xmlns:a16="http://schemas.microsoft.com/office/drawing/2014/main" id="{E98DB2E9-E36E-46A5-A697-920A3E20D71E}"/>
              </a:ext>
            </a:extLst>
          </p:cNvPr>
          <p:cNvSpPr>
            <a:spLocks noGrp="1"/>
          </p:cNvSpPr>
          <p:nvPr>
            <p:ph idx="1"/>
          </p:nvPr>
        </p:nvSpPr>
        <p:spPr>
          <a:xfrm>
            <a:off x="749300" y="1420779"/>
            <a:ext cx="10656637" cy="4756184"/>
          </a:xfrm>
        </p:spPr>
        <p:txBody>
          <a:bodyPr/>
          <a:lstStyle/>
          <a:p>
            <a:r>
              <a:rPr lang="en-US" dirty="0">
                <a:solidFill>
                  <a:srgbClr val="000000"/>
                </a:solidFill>
              </a:rPr>
              <a:t>How have data sharing, data collection, and reporting efforts with your partners positively affected service delivery models? (Provide specific examples.)</a:t>
            </a:r>
            <a:endParaRPr lang="en-US" dirty="0"/>
          </a:p>
        </p:txBody>
      </p:sp>
      <p:pic>
        <p:nvPicPr>
          <p:cNvPr id="3074" name="Picture 2" descr="handshake with network drawing">
            <a:extLst>
              <a:ext uri="{FF2B5EF4-FFF2-40B4-BE49-F238E27FC236}">
                <a16:creationId xmlns:a16="http://schemas.microsoft.com/office/drawing/2014/main" id="{A0868EE6-2491-4991-92F8-D74BD11A01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22336" y="2839453"/>
            <a:ext cx="4779442" cy="31210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C1CF512-9969-4E16-A442-0A602C275E0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769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8AD51-AFDD-478F-B26C-FD08167DA0EB}"/>
              </a:ext>
            </a:extLst>
          </p:cNvPr>
          <p:cNvSpPr>
            <a:spLocks noGrp="1"/>
          </p:cNvSpPr>
          <p:nvPr>
            <p:ph type="title"/>
          </p:nvPr>
        </p:nvSpPr>
        <p:spPr/>
        <p:txBody>
          <a:bodyPr/>
          <a:lstStyle/>
          <a:p>
            <a:r>
              <a:rPr lang="en-US" dirty="0"/>
              <a:t>Discussion Question – Co-enrollment</a:t>
            </a:r>
          </a:p>
        </p:txBody>
      </p:sp>
      <p:sp>
        <p:nvSpPr>
          <p:cNvPr id="3" name="Content Placeholder 2">
            <a:extLst>
              <a:ext uri="{FF2B5EF4-FFF2-40B4-BE49-F238E27FC236}">
                <a16:creationId xmlns:a16="http://schemas.microsoft.com/office/drawing/2014/main" id="{260ACD5F-7023-4C07-AB7E-F5C0C375EAF0}"/>
              </a:ext>
            </a:extLst>
          </p:cNvPr>
          <p:cNvSpPr>
            <a:spLocks noGrp="1"/>
          </p:cNvSpPr>
          <p:nvPr>
            <p:ph idx="1"/>
          </p:nvPr>
        </p:nvSpPr>
        <p:spPr>
          <a:xfrm>
            <a:off x="844559" y="1568917"/>
            <a:ext cx="5577840" cy="4608045"/>
          </a:xfrm>
        </p:spPr>
        <p:txBody>
          <a:bodyPr/>
          <a:lstStyle/>
          <a:p>
            <a:r>
              <a:rPr lang="en-US" dirty="0">
                <a:solidFill>
                  <a:srgbClr val="000000"/>
                </a:solidFill>
              </a:rPr>
              <a:t>However your state has pursued co-enrollment in policy and/or operations, what have been your biggest challenges in data sharing, data collection, or reporting within that context? </a:t>
            </a:r>
            <a:endParaRPr lang="en-US" dirty="0"/>
          </a:p>
        </p:txBody>
      </p:sp>
      <p:pic>
        <p:nvPicPr>
          <p:cNvPr id="4098" name="Picture 2" descr="people hiking up snowy mountain">
            <a:extLst>
              <a:ext uri="{FF2B5EF4-FFF2-40B4-BE49-F238E27FC236}">
                <a16:creationId xmlns:a16="http://schemas.microsoft.com/office/drawing/2014/main" id="{FA81D624-86D6-4502-A4CA-CCB40FE30E4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330491" y="1247373"/>
            <a:ext cx="4861509" cy="486150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2CB586B-17EE-4C26-A356-FEF591C351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9872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9E4B-2B77-427F-8827-7BFF06FC05D9}"/>
              </a:ext>
            </a:extLst>
          </p:cNvPr>
          <p:cNvSpPr>
            <a:spLocks noGrp="1"/>
          </p:cNvSpPr>
          <p:nvPr>
            <p:ph type="title"/>
          </p:nvPr>
        </p:nvSpPr>
        <p:spPr/>
        <p:txBody>
          <a:bodyPr/>
          <a:lstStyle/>
          <a:p>
            <a:r>
              <a:rPr lang="en-US" dirty="0"/>
              <a:t>Discussion Question – Tools </a:t>
            </a:r>
          </a:p>
        </p:txBody>
      </p:sp>
      <p:sp>
        <p:nvSpPr>
          <p:cNvPr id="3" name="Content Placeholder 2">
            <a:extLst>
              <a:ext uri="{FF2B5EF4-FFF2-40B4-BE49-F238E27FC236}">
                <a16:creationId xmlns:a16="http://schemas.microsoft.com/office/drawing/2014/main" id="{3F6BF572-3FE4-47E1-932E-C898A4503486}"/>
              </a:ext>
            </a:extLst>
          </p:cNvPr>
          <p:cNvSpPr>
            <a:spLocks noGrp="1"/>
          </p:cNvSpPr>
          <p:nvPr>
            <p:ph idx="1"/>
          </p:nvPr>
        </p:nvSpPr>
        <p:spPr>
          <a:xfrm>
            <a:off x="518160" y="1722921"/>
            <a:ext cx="5577840" cy="4454041"/>
          </a:xfrm>
        </p:spPr>
        <p:txBody>
          <a:bodyPr/>
          <a:lstStyle/>
          <a:p>
            <a:r>
              <a:rPr lang="en-US" dirty="0">
                <a:solidFill>
                  <a:srgbClr val="000000"/>
                </a:solidFill>
              </a:rPr>
              <a:t>What tools have you found essential to data sharing, data collection, and reporting with your partners? (e.g., data sharing agreements, memoranda of understanding, file sharing protocols)</a:t>
            </a:r>
            <a:endParaRPr lang="en-US" dirty="0"/>
          </a:p>
        </p:txBody>
      </p:sp>
      <p:pic>
        <p:nvPicPr>
          <p:cNvPr id="5122" name="Picture 2" descr="wood toolbox filled with tools">
            <a:extLst>
              <a:ext uri="{FF2B5EF4-FFF2-40B4-BE49-F238E27FC236}">
                <a16:creationId xmlns:a16="http://schemas.microsoft.com/office/drawing/2014/main" id="{E41C1D2F-7036-46B2-8B64-F1057EF9456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09749" y="1844868"/>
            <a:ext cx="4286250" cy="336899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B548309-E646-4E97-91E5-A4FFE94B604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1502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592AE-6F7A-417E-B917-4465FDC079B0}"/>
              </a:ext>
            </a:extLst>
          </p:cNvPr>
          <p:cNvSpPr>
            <a:spLocks noGrp="1"/>
          </p:cNvSpPr>
          <p:nvPr>
            <p:ph type="title"/>
          </p:nvPr>
        </p:nvSpPr>
        <p:spPr/>
        <p:txBody>
          <a:bodyPr/>
          <a:lstStyle/>
          <a:p>
            <a:r>
              <a:rPr lang="en-US" dirty="0"/>
              <a:t>Discussion Question – Data Quality/Validation</a:t>
            </a:r>
          </a:p>
        </p:txBody>
      </p:sp>
      <p:sp>
        <p:nvSpPr>
          <p:cNvPr id="3" name="Content Placeholder 2">
            <a:extLst>
              <a:ext uri="{FF2B5EF4-FFF2-40B4-BE49-F238E27FC236}">
                <a16:creationId xmlns:a16="http://schemas.microsoft.com/office/drawing/2014/main" id="{87E57C65-BA7D-4782-8694-0F9070389B69}"/>
              </a:ext>
            </a:extLst>
          </p:cNvPr>
          <p:cNvSpPr>
            <a:spLocks noGrp="1"/>
          </p:cNvSpPr>
          <p:nvPr>
            <p:ph idx="1"/>
          </p:nvPr>
        </p:nvSpPr>
        <p:spPr>
          <a:xfrm>
            <a:off x="749300" y="1420779"/>
            <a:ext cx="10924540" cy="4756184"/>
          </a:xfrm>
        </p:spPr>
        <p:txBody>
          <a:bodyPr/>
          <a:lstStyle/>
          <a:p>
            <a:r>
              <a:rPr lang="en-US" dirty="0"/>
              <a:t>What ways have you found to approach data quality and data validation across WIOA partners?</a:t>
            </a:r>
          </a:p>
          <a:p>
            <a:endParaRPr lang="en-US" dirty="0"/>
          </a:p>
        </p:txBody>
      </p:sp>
      <p:pic>
        <p:nvPicPr>
          <p:cNvPr id="6146" name="Picture 2" descr="piece of wood with 4 stars on it">
            <a:extLst>
              <a:ext uri="{FF2B5EF4-FFF2-40B4-BE49-F238E27FC236}">
                <a16:creationId xmlns:a16="http://schemas.microsoft.com/office/drawing/2014/main" id="{18DCEA0E-0626-49D3-A9D6-BD49517ADEF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66246" y="2599725"/>
            <a:ext cx="4652111" cy="30796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92ECA21-2DD8-4A27-AA04-1D75C3F4146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579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C709C-786E-4EE7-919C-84599D025E20}"/>
              </a:ext>
            </a:extLst>
          </p:cNvPr>
          <p:cNvSpPr>
            <a:spLocks noGrp="1"/>
          </p:cNvSpPr>
          <p:nvPr>
            <p:ph type="title"/>
          </p:nvPr>
        </p:nvSpPr>
        <p:spPr/>
        <p:txBody>
          <a:bodyPr/>
          <a:lstStyle/>
          <a:p>
            <a:r>
              <a:rPr lang="en-US" dirty="0"/>
              <a:t>Any Questions?</a:t>
            </a:r>
          </a:p>
        </p:txBody>
      </p:sp>
      <p:sp>
        <p:nvSpPr>
          <p:cNvPr id="3" name="Slide Number Placeholder 2">
            <a:extLst>
              <a:ext uri="{FF2B5EF4-FFF2-40B4-BE49-F238E27FC236}">
                <a16:creationId xmlns:a16="http://schemas.microsoft.com/office/drawing/2014/main" id="{AF3D4784-32E6-499E-839F-2C9FF1E206E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903210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5CADD2-EA81-4D79-8D67-CFF5B91AD16F}"/>
              </a:ext>
            </a:extLst>
          </p:cNvPr>
          <p:cNvSpPr>
            <a:spLocks noGrp="1"/>
          </p:cNvSpPr>
          <p:nvPr>
            <p:ph type="title"/>
          </p:nvPr>
        </p:nvSpPr>
        <p:spPr/>
        <p:txBody>
          <a:bodyPr/>
          <a:lstStyle/>
          <a:p>
            <a:r>
              <a:rPr lang="en-US" dirty="0"/>
              <a:t>Contact</a:t>
            </a:r>
          </a:p>
        </p:txBody>
      </p:sp>
      <p:sp>
        <p:nvSpPr>
          <p:cNvPr id="3" name="Content Placeholder 2">
            <a:extLst>
              <a:ext uri="{FF2B5EF4-FFF2-40B4-BE49-F238E27FC236}">
                <a16:creationId xmlns:a16="http://schemas.microsoft.com/office/drawing/2014/main" id="{AB1B681B-F3D7-492F-AA98-6F1367EB6D64}"/>
              </a:ext>
            </a:extLst>
          </p:cNvPr>
          <p:cNvSpPr>
            <a:spLocks noGrp="1"/>
          </p:cNvSpPr>
          <p:nvPr>
            <p:ph idx="1"/>
          </p:nvPr>
        </p:nvSpPr>
        <p:spPr/>
        <p:txBody>
          <a:bodyPr/>
          <a:lstStyle/>
          <a:p>
            <a:pPr marL="514350" indent="-514350"/>
            <a:r>
              <a:rPr lang="en-US" dirty="0">
                <a:solidFill>
                  <a:schemeClr val="accent1">
                    <a:lumMod val="75000"/>
                  </a:schemeClr>
                </a:solidFill>
                <a:sym typeface="Wingdings" panose="05000000000000000000" pitchFamily="2" charset="2"/>
              </a:rPr>
              <a:t></a:t>
            </a:r>
            <a:r>
              <a:rPr lang="en-US" dirty="0">
                <a:sym typeface="Wingdings" panose="05000000000000000000" pitchFamily="2" charset="2"/>
              </a:rPr>
              <a:t>  </a:t>
            </a:r>
            <a:r>
              <a:rPr lang="en-US" dirty="0">
                <a:hlinkClick r:id="rId4"/>
              </a:rPr>
              <a:t>ETAPerforms@dol.gov</a:t>
            </a:r>
            <a:r>
              <a:rPr lang="en-US" dirty="0"/>
              <a:t> </a:t>
            </a:r>
          </a:p>
        </p:txBody>
      </p:sp>
      <p:sp>
        <p:nvSpPr>
          <p:cNvPr id="4" name="Slide Number Placeholder 3">
            <a:extLst>
              <a:ext uri="{FF2B5EF4-FFF2-40B4-BE49-F238E27FC236}">
                <a16:creationId xmlns:a16="http://schemas.microsoft.com/office/drawing/2014/main" id="{EFF2CE3A-36C9-4D8E-A978-25C9E8F3D36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568853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F2C6-B236-4100-B9C0-D34D2E922C2A}"/>
              </a:ext>
            </a:extLst>
          </p:cNvPr>
          <p:cNvSpPr>
            <a:spLocks noGrp="1"/>
          </p:cNvSpPr>
          <p:nvPr>
            <p:ph type="title"/>
          </p:nvPr>
        </p:nvSpPr>
        <p:spPr/>
        <p:txBody>
          <a:bodyPr/>
          <a:lstStyle/>
          <a:p>
            <a:r>
              <a:rPr lang="en-US" dirty="0"/>
              <a:t>Please complete your evaluations. </a:t>
            </a:r>
          </a:p>
        </p:txBody>
      </p:sp>
      <p:sp>
        <p:nvSpPr>
          <p:cNvPr id="3" name="Slide Number Placeholder 2">
            <a:extLst>
              <a:ext uri="{FF2B5EF4-FFF2-40B4-BE49-F238E27FC236}">
                <a16:creationId xmlns:a16="http://schemas.microsoft.com/office/drawing/2014/main" id="{5C82DDE5-C22E-4075-8B16-32FA63734A5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5017791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e Layout for Compliance">
  <a:themeElements>
    <a:clrScheme name="DOL - 508 adjusted">
      <a:dk1>
        <a:srgbClr val="323332"/>
      </a:dk1>
      <a:lt1>
        <a:sysClr val="window" lastClr="FFFFFF"/>
      </a:lt1>
      <a:dk2>
        <a:srgbClr val="44546A"/>
      </a:dk2>
      <a:lt2>
        <a:srgbClr val="E7E6E6"/>
      </a:lt2>
      <a:accent1>
        <a:srgbClr val="2A5681"/>
      </a:accent1>
      <a:accent2>
        <a:srgbClr val="F35B2D"/>
      </a:accent2>
      <a:accent3>
        <a:srgbClr val="A5A5A5"/>
      </a:accent3>
      <a:accent4>
        <a:srgbClr val="F5AE6C"/>
      </a:accent4>
      <a:accent5>
        <a:srgbClr val="0058A7"/>
      </a:accent5>
      <a:accent6>
        <a:srgbClr val="44546A"/>
      </a:accent6>
      <a:hlink>
        <a:srgbClr val="0058A7"/>
      </a:hlink>
      <a:folHlink>
        <a:srgbClr val="2A56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804929A0-A73D-4154-B0EF-0EF8B31C4B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655ACDA5C0A1439E34951241C24B25" ma:contentTypeVersion="" ma:contentTypeDescription="Create a new document." ma:contentTypeScope="" ma:versionID="7d54c56605564abf0b8b6536caaa0edf">
  <xsd:schema xmlns:xsd="http://www.w3.org/2001/XMLSchema" xmlns:xs="http://www.w3.org/2001/XMLSchema" xmlns:p="http://schemas.microsoft.com/office/2006/metadata/properties" xmlns:ns2="e9383cf3-6c95-48c0-84cb-ffd9d14604cc" xmlns:ns3="bdfd28cc-f485-46e8-bcf6-b555ff9859c5" xmlns:ns4="57105560-6850-41e4-bf8f-92819038b991" targetNamespace="http://schemas.microsoft.com/office/2006/metadata/properties" ma:root="true" ma:fieldsID="1ce005e12ce170f49581a08716fc74f4" ns2:_="" ns3:_="" ns4:_="">
    <xsd:import namespace="e9383cf3-6c95-48c0-84cb-ffd9d14604cc"/>
    <xsd:import namespace="bdfd28cc-f485-46e8-bcf6-b555ff9859c5"/>
    <xsd:import namespace="57105560-6850-41e4-bf8f-92819038b991"/>
    <xsd:element name="properties">
      <xsd:complexType>
        <xsd:sequence>
          <xsd:element name="documentManagement">
            <xsd:complexType>
              <xsd:all>
                <xsd:element ref="ns2:SharedWithUsers" minOccurs="0"/>
                <xsd:element ref="ns3:SharedWithDetails" minOccurs="0"/>
                <xsd:element ref="ns4:MediaServiceMetadata" minOccurs="0"/>
                <xsd:element ref="ns4:MediaServiceFastMetadata"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383cf3-6c95-48c0-84cb-ffd9d14604c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fd28cc-f485-46e8-bcf6-b555ff9859c5"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05560-6850-41e4-bf8f-92819038b99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DD9B57-86C9-46F8-B4D4-7138DE99F881}">
  <ds:schemaRefs>
    <ds:schemaRef ds:uri="http://schemas.microsoft.com/office/infopath/2007/PartnerControls"/>
    <ds:schemaRef ds:uri="e9383cf3-6c95-48c0-84cb-ffd9d14604cc"/>
    <ds:schemaRef ds:uri="http://purl.org/dc/terms/"/>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57105560-6850-41e4-bf8f-92819038b991"/>
    <ds:schemaRef ds:uri="bdfd28cc-f485-46e8-bcf6-b555ff9859c5"/>
    <ds:schemaRef ds:uri="http://www.w3.org/XML/1998/namespace"/>
  </ds:schemaRefs>
</ds:datastoreItem>
</file>

<file path=customXml/itemProps2.xml><?xml version="1.0" encoding="utf-8"?>
<ds:datastoreItem xmlns:ds="http://schemas.openxmlformats.org/officeDocument/2006/customXml" ds:itemID="{0B3A5766-2FB4-4B0C-9323-7FD3EC8A49FE}">
  <ds:schemaRefs>
    <ds:schemaRef ds:uri="http://schemas.microsoft.com/sharepoint/v3/contenttype/forms"/>
  </ds:schemaRefs>
</ds:datastoreItem>
</file>

<file path=customXml/itemProps3.xml><?xml version="1.0" encoding="utf-8"?>
<ds:datastoreItem xmlns:ds="http://schemas.openxmlformats.org/officeDocument/2006/customXml" ds:itemID="{A9B18DA1-2B8D-4F1F-8822-0EA777D411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383cf3-6c95-48c0-84cb-ffd9d14604cc"/>
    <ds:schemaRef ds:uri="bdfd28cc-f485-46e8-bcf6-b555ff9859c5"/>
    <ds:schemaRef ds:uri="57105560-6850-41e4-bf8f-92819038b9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TotalTime>
  <Words>3140</Words>
  <Application>Microsoft Office PowerPoint</Application>
  <PresentationFormat>Widescreen</PresentationFormat>
  <Paragraphs>1150</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Courier New</vt:lpstr>
      <vt:lpstr>Gotham</vt:lpstr>
      <vt:lpstr>Lato Light</vt:lpstr>
      <vt:lpstr>Wingdings</vt:lpstr>
      <vt:lpstr>Base Layout for Compliance</vt:lpstr>
      <vt:lpstr>Data Sharing, Data Collection, &amp; Reporting With Your Partners </vt:lpstr>
      <vt:lpstr>What You Will Need For Module 8</vt:lpstr>
      <vt:lpstr>Agenda</vt:lpstr>
      <vt:lpstr>Module Objectives</vt:lpstr>
      <vt:lpstr>Data Check: What Data Are We Using?</vt:lpstr>
      <vt:lpstr>Co-enrollment Data PY17 SNAP &amp; WIOA Adult</vt:lpstr>
      <vt:lpstr>Co-enrollment Data PY17 SNAP &amp; Dislocated Worker</vt:lpstr>
      <vt:lpstr>Co-enrollment Data PY17 SNAP &amp; WIOA Youth</vt:lpstr>
      <vt:lpstr>Co-enrollment Data PY17 SNAP &amp; Wagner-Peyser</vt:lpstr>
      <vt:lpstr>Co-enrollment Data PY17 TANF &amp; WIOA Adult</vt:lpstr>
      <vt:lpstr>Co-enrollment Data PY17 TANF &amp; Dislocated Worker</vt:lpstr>
      <vt:lpstr>Co-enrollment Data PY17 TANF &amp; WIOA Youth</vt:lpstr>
      <vt:lpstr>Co-enrollment Data PY17 TANF &amp; Wagner-Peyser</vt:lpstr>
      <vt:lpstr>Co-enrollment Data PY17 Adult Education &amp; WIOA Adult</vt:lpstr>
      <vt:lpstr>Co-enrollment Data PY17 Adult Education &amp; Dislocated Worker</vt:lpstr>
      <vt:lpstr>Co-enrollment Data PY17 Adult Education &amp; WIOA Youth</vt:lpstr>
      <vt:lpstr>Co-enrollment Data PY17 Adult Education &amp; Wagner-Peyser</vt:lpstr>
      <vt:lpstr>Co-enrollment Data PY17 Vocational Rehabilitation &amp; WIOA Adult</vt:lpstr>
      <vt:lpstr>Co-enrollment Data PY17 Vocational Rehabilitation &amp; Dislocated Worker</vt:lpstr>
      <vt:lpstr>Co-enrollment Data PY17 Vocational Rehabilitation &amp; WIOA Youth</vt:lpstr>
      <vt:lpstr>Co-enrollment Data PY17 Vocational Rehabilitation &amp; Wagner-Peyser</vt:lpstr>
      <vt:lpstr>Discussion Question – Lessons Learned</vt:lpstr>
      <vt:lpstr>Discussion Questions – Opportunity </vt:lpstr>
      <vt:lpstr>Discussion Question – Data Sharing</vt:lpstr>
      <vt:lpstr>Discussion Question – Co-enrollment</vt:lpstr>
      <vt:lpstr>Discussion Question – Tools </vt:lpstr>
      <vt:lpstr>Discussion Question – Data Quality/Validation</vt:lpstr>
      <vt:lpstr>Any Questions?</vt:lpstr>
      <vt:lpstr>Contact</vt:lpstr>
      <vt:lpstr>Please complete your evaluations.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Sharing, Data Collection, &amp; Reporting With Your Partners </dc:title>
  <dc:creator>Monica Melville</dc:creator>
  <cp:lastModifiedBy>Monica Melville</cp:lastModifiedBy>
  <cp:revision>1</cp:revision>
  <dcterms:created xsi:type="dcterms:W3CDTF">2019-07-09T15:04:41Z</dcterms:created>
  <dcterms:modified xsi:type="dcterms:W3CDTF">2019-07-10T13:38:16Z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0x010100E2655ACDA5C0A1439E34951241C24B25</vt:lpwstr>
  </property>
</Properties>
</file>