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671" r:id="rId5"/>
  </p:sldMasterIdLst>
  <p:notesMasterIdLst>
    <p:notesMasterId r:id="rId19"/>
  </p:notesMasterIdLst>
  <p:sldIdLst>
    <p:sldId id="310" r:id="rId6"/>
    <p:sldId id="288" r:id="rId7"/>
    <p:sldId id="297" r:id="rId8"/>
    <p:sldId id="306" r:id="rId9"/>
    <p:sldId id="307" r:id="rId10"/>
    <p:sldId id="298" r:id="rId11"/>
    <p:sldId id="303" r:id="rId12"/>
    <p:sldId id="308" r:id="rId13"/>
    <p:sldId id="309" r:id="rId14"/>
    <p:sldId id="301" r:id="rId15"/>
    <p:sldId id="299" r:id="rId16"/>
    <p:sldId id="300" r:id="rId17"/>
    <p:sldId id="305"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11091E6-A7F9-A710-EF70-B3B93B80FC35}" name="Burns, Lawrence - ETA" initials="BLE" userId="S::burns.lawrence@dol.gov::6c158152-b25d-4f41-b938-310ca7938be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taha, Karen - ETA" initials="SK-E" lastIdx="3" clrIdx="0">
    <p:extLst>
      <p:ext uri="{19B8F6BF-5375-455C-9EA6-DF929625EA0E}">
        <p15:presenceInfo xmlns:p15="http://schemas.microsoft.com/office/powerpoint/2012/main" userId="S-1-5-21-2522062978-2635407418-847139880-536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D0DD"/>
    <a:srgbClr val="E7E9EF"/>
    <a:srgbClr val="124D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54" autoAdjust="0"/>
    <p:restoredTop sz="84558" autoAdjust="0"/>
  </p:normalViewPr>
  <p:slideViewPr>
    <p:cSldViewPr snapToGrid="0">
      <p:cViewPr>
        <p:scale>
          <a:sx n="100" d="100"/>
          <a:sy n="100" d="100"/>
        </p:scale>
        <p:origin x="2538" y="83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120" d="100"/>
          <a:sy n="120" d="100"/>
        </p:scale>
        <p:origin x="4962" y="12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788989-C4F2-419E-8CC5-53E2453B8A9F}" type="datetimeFigureOut">
              <a:rPr lang="en-US" smtClean="0"/>
              <a:t>4/3/2023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0D2C8-4E9D-4ABA-936B-5E500A1B423B}" type="slidenum">
              <a:rPr lang="en-US" smtClean="0"/>
              <a:t>‹#›</a:t>
            </a:fld>
            <a:endParaRPr lang="en-US"/>
          </a:p>
        </p:txBody>
      </p:sp>
    </p:spTree>
    <p:extLst>
      <p:ext uri="{BB962C8B-B14F-4D97-AF65-F5344CB8AC3E}">
        <p14:creationId xmlns:p14="http://schemas.microsoft.com/office/powerpoint/2010/main" val="30267409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a:solidFill>
                  <a:srgbClr val="333333"/>
                </a:solidFill>
                <a:effectLst/>
                <a:latin typeface="Helvetica Neue"/>
              </a:rPr>
              <a:t>This is the Methodology To Distribute the Reemployment Services and Eligibility Assessments (RESEA) Outcome Payments to States using RESEA reemployment and </a:t>
            </a:r>
            <a:r>
              <a:rPr lang="en-US" b="1" dirty="0">
                <a:solidFill>
                  <a:srgbClr val="333333"/>
                </a:solidFill>
                <a:latin typeface="Helvetica Neue"/>
              </a:rPr>
              <a:t>Duration of Benefits Measures. </a:t>
            </a:r>
          </a:p>
          <a:p>
            <a:endParaRPr lang="en-US" b="1" dirty="0">
              <a:solidFill>
                <a:srgbClr val="333333"/>
              </a:solidFill>
              <a:latin typeface="Helvetica Neue"/>
            </a:endParaRPr>
          </a:p>
          <a:p>
            <a:r>
              <a:rPr lang="en-US" b="1" dirty="0">
                <a:solidFill>
                  <a:srgbClr val="333333"/>
                </a:solidFill>
                <a:latin typeface="Helvetica Neue"/>
              </a:rPr>
              <a:t>My name is Daniel Sommers, and this presentation is from the Employment and Training Administration, Office of Unemployment Insurance.</a:t>
            </a:r>
            <a:endParaRPr lang="en-US" b="1" i="0" dirty="0">
              <a:solidFill>
                <a:srgbClr val="333333"/>
              </a:solidFill>
              <a:effectLst/>
              <a:latin typeface="Helvetica Neue"/>
            </a:endParaRPr>
          </a:p>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1</a:t>
            </a:fld>
            <a:endParaRPr lang="en-US"/>
          </a:p>
        </p:txBody>
      </p:sp>
    </p:spTree>
    <p:extLst>
      <p:ext uri="{BB962C8B-B14F-4D97-AF65-F5344CB8AC3E}">
        <p14:creationId xmlns:p14="http://schemas.microsoft.com/office/powerpoint/2010/main" val="2912524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methodology for these measures reflect RESEA's statutory purpose, which is to do two things. First, improve the employment outcomes for individuals who receive unemployment compensation and second, to reduce the average duration of receipt of Unemployment Compensation through reemployment.</a:t>
            </a:r>
          </a:p>
          <a:p>
            <a:endParaRPr lang="en-US" dirty="0"/>
          </a:p>
          <a:p>
            <a:r>
              <a:rPr lang="en-US" dirty="0"/>
              <a:t>It is for this reason, that the Measure is made of two components: A duration component and an RESEA Reemployment component .  </a:t>
            </a:r>
          </a:p>
          <a:p>
            <a:endParaRPr lang="en-US" dirty="0"/>
          </a:p>
          <a:p>
            <a:r>
              <a:rPr lang="en-US" dirty="0"/>
              <a:t>For the Duration component, states must show improvement in the average duration of benefits.  For the Reemployment component, States must show improvement in reemployment outcomes for RESEA participants.  </a:t>
            </a:r>
          </a:p>
          <a:p>
            <a:endParaRPr lang="en-US" dirty="0"/>
          </a:p>
          <a:p>
            <a:r>
              <a:rPr lang="en-US" dirty="0"/>
              <a:t>A state must meet or excel both the Duration and Reemployment components to be eligible for an outcome payment</a:t>
            </a:r>
          </a:p>
          <a:p>
            <a:endParaRPr lang="en-US" dirty="0"/>
          </a:p>
          <a:p>
            <a:r>
              <a:rPr lang="en-US" dirty="0"/>
              <a:t>By incorporating these two components, the measure shows improved state employment outcomes through a reduction in duration of UI benefits.</a:t>
            </a:r>
          </a:p>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2</a:t>
            </a:fld>
            <a:endParaRPr lang="en-US"/>
          </a:p>
        </p:txBody>
      </p:sp>
    </p:spTree>
    <p:extLst>
      <p:ext uri="{BB962C8B-B14F-4D97-AF65-F5344CB8AC3E}">
        <p14:creationId xmlns:p14="http://schemas.microsoft.com/office/powerpoint/2010/main" val="2245663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more detailed look at the Duration Component. States must show improvement in UI duration of benefits, therefore, the measure looks at a 12 month average of each state’s duration of benefits.  </a:t>
            </a:r>
          </a:p>
          <a:p>
            <a:endParaRPr lang="en-US" dirty="0"/>
          </a:p>
          <a:p>
            <a:r>
              <a:rPr lang="en-US" dirty="0"/>
              <a:t>A state’s UI duration of benefits can be impacted by many different conditions, or variables, that are found in that particular state. Things Such as: changes in a state’s economy or changes in state law.  </a:t>
            </a:r>
          </a:p>
          <a:p>
            <a:endParaRPr lang="en-US" dirty="0"/>
          </a:p>
          <a:p>
            <a:r>
              <a:rPr lang="en-US" dirty="0"/>
              <a:t>For this reason, a regression model is used to establish performance targets for a state’s duration of benefits.  ETA’s developed model to estimate a states’ average duration uses the following variables:</a:t>
            </a:r>
          </a:p>
          <a:p>
            <a:pPr marL="171450" indent="-171450">
              <a:buFont typeface="Arial" panose="020B0604020202020204" pitchFamily="34" charset="0"/>
              <a:buChar char="•"/>
            </a:pPr>
            <a:r>
              <a:rPr lang="en-US" dirty="0"/>
              <a:t>A state’s Total Unemployment Rate (which is a 12 month average).</a:t>
            </a:r>
          </a:p>
          <a:p>
            <a:pPr marL="171450" indent="-171450">
              <a:buFont typeface="Arial" panose="020B0604020202020204" pitchFamily="34" charset="0"/>
              <a:buChar char="•"/>
            </a:pPr>
            <a:r>
              <a:rPr lang="en-US" dirty="0"/>
              <a:t>The Potential Duration of Benefits (for example, some states have a maximum duration of benefits of 26 weeks, while others have a much lower maximum</a:t>
            </a:r>
          </a:p>
          <a:p>
            <a:pPr marL="171450" indent="-171450">
              <a:buFont typeface="Arial" panose="020B0604020202020204" pitchFamily="34" charset="0"/>
              <a:buChar char="•"/>
            </a:pPr>
            <a:r>
              <a:rPr lang="en-US" dirty="0"/>
              <a:t>The exhaustion rate of benefits (this is a rate that claimants exhaust benefits – a 12 month rate)</a:t>
            </a:r>
          </a:p>
          <a:p>
            <a:pPr marL="171450" indent="-171450">
              <a:buFont typeface="Arial" panose="020B0604020202020204" pitchFamily="34" charset="0"/>
              <a:buChar char="•"/>
            </a:pPr>
            <a:r>
              <a:rPr lang="en-US" dirty="0"/>
              <a:t>The average State weekly benefit amount (12 months)</a:t>
            </a:r>
          </a:p>
          <a:p>
            <a:pPr marL="171450" indent="-171450">
              <a:buFont typeface="Arial" panose="020B0604020202020204" pitchFamily="34" charset="0"/>
              <a:buChar char="•"/>
            </a:pPr>
            <a:r>
              <a:rPr lang="en-US" dirty="0"/>
              <a:t>The year to year change in employment (uses 24 months of data from the Bureau of Labor statistics non-farm payroll labor force estimates for the state.</a:t>
            </a:r>
          </a:p>
          <a:p>
            <a:pPr marL="171450" indent="-171450">
              <a:buFont typeface="Arial" panose="020B0604020202020204" pitchFamily="34" charset="0"/>
              <a:buChar char="•"/>
            </a:pPr>
            <a:endParaRPr lang="en-US" dirty="0"/>
          </a:p>
          <a:p>
            <a:endParaRPr lang="en-US" dirty="0"/>
          </a:p>
          <a:p>
            <a:r>
              <a:rPr lang="en-US" dirty="0"/>
              <a:t>This model and these relationships to duration of benefits were developed using historical UI and labor force data.  Each year, these parameters are refreshed using the most recent 3 years of data.</a:t>
            </a:r>
          </a:p>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3</a:t>
            </a:fld>
            <a:endParaRPr lang="en-US"/>
          </a:p>
        </p:txBody>
      </p:sp>
    </p:spTree>
    <p:extLst>
      <p:ext uri="{BB962C8B-B14F-4D97-AF65-F5344CB8AC3E}">
        <p14:creationId xmlns:p14="http://schemas.microsoft.com/office/powerpoint/2010/main" val="29416905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an example of a state’s modeled duration of benefits – which is used to determine the state’s duration target.  For this state’s performance year, the unemployment rate was 2.8%,  with a 30.3% exhaustion rate, a potential duration of 22 weeks, and average benefit amount of around $230 and an annual percent payroll increase of 1.3%.  After applying these conditions into the duration model, as well as adjusting for model error – the final state duration target is 12.5 weeks.</a:t>
            </a:r>
          </a:p>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4</a:t>
            </a:fld>
            <a:endParaRPr lang="en-US"/>
          </a:p>
        </p:txBody>
      </p:sp>
    </p:spTree>
    <p:extLst>
      <p:ext uri="{BB962C8B-B14F-4D97-AF65-F5344CB8AC3E}">
        <p14:creationId xmlns:p14="http://schemas.microsoft.com/office/powerpoint/2010/main" val="2072892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second example, with a state that has different conditions from the first example.  Here, economic conditions are not as good, which is reflected in the unemployment rate, which is higher – at 8.3% instead of 2.8%.  The exhaustion rate is also higher (47.3%), this state also has the maximum 26 weeks of potential duration, a lower benefit amount of $150, but a similar change in payroll of 1.4%.  </a:t>
            </a:r>
          </a:p>
          <a:p>
            <a:endParaRPr lang="en-US" dirty="0"/>
          </a:p>
          <a:p>
            <a:r>
              <a:rPr lang="en-US" dirty="0"/>
              <a:t>Here we see the impact that higher unemployment rates, increased exhaustion rates, higher potential duration, as well as lower benefit amounts can have on a state’s target.  When applying these conditions to the model, the state’s targeted duration is higher at 20.8 weeks.  </a:t>
            </a:r>
          </a:p>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5</a:t>
            </a:fld>
            <a:endParaRPr lang="en-US"/>
          </a:p>
        </p:txBody>
      </p:sp>
    </p:spTree>
    <p:extLst>
      <p:ext uri="{BB962C8B-B14F-4D97-AF65-F5344CB8AC3E}">
        <p14:creationId xmlns:p14="http://schemas.microsoft.com/office/powerpoint/2010/main" val="1554069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454400"/>
          </a:xfrm>
        </p:spPr>
        <p:txBody>
          <a:bodyPr/>
          <a:lstStyle/>
          <a:p>
            <a:r>
              <a:rPr lang="en-US" dirty="0"/>
              <a:t>Now we look at the RESEA reemployment component.</a:t>
            </a:r>
          </a:p>
          <a:p>
            <a:r>
              <a:rPr lang="en-US" dirty="0"/>
              <a:t>Again, states must show improvement in reemployment outcomes for RESEA participants.  </a:t>
            </a:r>
          </a:p>
          <a:p>
            <a:endParaRPr lang="en-US" dirty="0"/>
          </a:p>
          <a:p>
            <a:r>
              <a:rPr lang="en-US" dirty="0"/>
              <a:t>This requires an evaluation of state RESEA reemployment performance.  RESEA data is a subset of the universe of UI claimant data. These data are collected by the Employment Services program which is reported to ETA through the Workforce </a:t>
            </a:r>
            <a:r>
              <a:rPr lang="en-US" dirty="0" err="1"/>
              <a:t>Ingegrated</a:t>
            </a:r>
            <a:r>
              <a:rPr lang="en-US" dirty="0"/>
              <a:t> performance system.  </a:t>
            </a:r>
          </a:p>
          <a:p>
            <a:r>
              <a:rPr lang="en-US" dirty="0"/>
              <a:t>A state’s Reemployment performance is measured by calculating the </a:t>
            </a:r>
            <a:r>
              <a:rPr lang="en-US" dirty="0" err="1"/>
              <a:t>Reemployement</a:t>
            </a:r>
            <a:r>
              <a:rPr lang="en-US" dirty="0"/>
              <a:t> Rate for RESEA participants during the Second quarter after their program exit.  </a:t>
            </a:r>
          </a:p>
          <a:p>
            <a:r>
              <a:rPr lang="en-US" dirty="0"/>
              <a:t>Specifically,  these participants must secure unsubsidized employment during the2nd quarter after this same group exits the ES program, in order to be considered as a positive reemployment outcome.</a:t>
            </a:r>
          </a:p>
          <a:p>
            <a:endParaRPr lang="en-US" dirty="0"/>
          </a:p>
          <a:p>
            <a:r>
              <a:rPr lang="en-US" dirty="0"/>
              <a:t>Initially, RESEA used Wagner </a:t>
            </a:r>
            <a:r>
              <a:rPr lang="en-US" dirty="0" err="1"/>
              <a:t>Peysner</a:t>
            </a:r>
            <a:r>
              <a:rPr lang="en-US" dirty="0"/>
              <a:t> Negotiated Targets as interim targets.  This was because, early in the program there were not enough RESEA historical reemployment data to model state specific targets.  </a:t>
            </a:r>
          </a:p>
          <a:p>
            <a:endParaRPr lang="en-US" dirty="0"/>
          </a:p>
          <a:p>
            <a:r>
              <a:rPr lang="en-US" dirty="0"/>
              <a:t>However, As more RESEA data were collected and potential models refined, ETA established a new updated method for reemployment targets.  Beginning this year an RESEA specific model has been established, and the Wagner </a:t>
            </a:r>
            <a:r>
              <a:rPr lang="en-US" dirty="0" err="1"/>
              <a:t>Peynser</a:t>
            </a:r>
            <a:r>
              <a:rPr lang="en-US" dirty="0"/>
              <a:t> targets </a:t>
            </a:r>
            <a:r>
              <a:rPr lang="en-US" dirty="0" err="1"/>
              <a:t>discontiued</a:t>
            </a:r>
            <a:r>
              <a:rPr lang="en-US" dirty="0"/>
              <a:t>.  As with the duration model, the RESEA model parameters will be refreshed each year.  We also anticipate making available a midyear RESEA target preview beginning with next year’s results.</a:t>
            </a:r>
          </a:p>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6</a:t>
            </a:fld>
            <a:endParaRPr lang="en-US"/>
          </a:p>
        </p:txBody>
      </p:sp>
    </p:spTree>
    <p:extLst>
      <p:ext uri="{BB962C8B-B14F-4D97-AF65-F5344CB8AC3E}">
        <p14:creationId xmlns:p14="http://schemas.microsoft.com/office/powerpoint/2010/main" val="11943842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more detailed look at the RESEA Component and Targets. States must show improvement in Reemployment outcomes (meaning the Reemployment rate), therefore, the measure looks at a 12 month Reemployment rate for each state.</a:t>
            </a:r>
          </a:p>
          <a:p>
            <a:endParaRPr lang="en-US" dirty="0"/>
          </a:p>
          <a:p>
            <a:r>
              <a:rPr lang="en-US" dirty="0"/>
              <a:t>Similarly, as with UI duration, RESEA reemployment rates can be impacted by many different conditions, or variables, that are found in that particular state. Things Such as: changes in a state’s economy or changes in state law.  </a:t>
            </a:r>
          </a:p>
          <a:p>
            <a:endParaRPr lang="en-US" dirty="0"/>
          </a:p>
          <a:p>
            <a:r>
              <a:rPr lang="en-US" dirty="0"/>
              <a:t>For this reason, a regression model is also used to establish performance targets for a state’s RESEA reemployment rate.  ETA’s developed model to estimate a state’s RESEA reemployment rate uses the following variables:</a:t>
            </a:r>
          </a:p>
          <a:p>
            <a:pPr marL="171450" indent="-171450">
              <a:buFont typeface="Arial" panose="020B0604020202020204" pitchFamily="34" charset="0"/>
              <a:buChar char="•"/>
            </a:pPr>
            <a:r>
              <a:rPr lang="en-US" dirty="0"/>
              <a:t>A state’s Total Unemployment Rate (which is a 12 month average).</a:t>
            </a:r>
          </a:p>
          <a:p>
            <a:pPr marL="171450" indent="-171450">
              <a:buFont typeface="Arial" panose="020B0604020202020204" pitchFamily="34" charset="0"/>
              <a:buChar char="•"/>
            </a:pPr>
            <a:r>
              <a:rPr lang="en-US" dirty="0"/>
              <a:t>A state’s UI recipiency rate (also a 12 month average)</a:t>
            </a:r>
          </a:p>
          <a:p>
            <a:pPr marL="171450" indent="-171450">
              <a:buFont typeface="Arial" panose="020B0604020202020204" pitchFamily="34" charset="0"/>
              <a:buChar char="•"/>
            </a:pPr>
            <a:r>
              <a:rPr lang="en-US" dirty="0"/>
              <a:t>The Year to Year Percent Change in State Job Openings (this is sourced from BLS Business Employment Dynamics statistics, using 24 months of data)</a:t>
            </a:r>
          </a:p>
          <a:p>
            <a:pPr marL="171450" indent="-171450">
              <a:buFont typeface="Arial" panose="020B0604020202020204" pitchFamily="34" charset="0"/>
              <a:buChar char="•"/>
            </a:pPr>
            <a:r>
              <a:rPr lang="en-US" dirty="0"/>
              <a:t>The Year to Year Net change in Gross Job Gains and Losses (Also, from BLS Business Employment Dynamics data).  </a:t>
            </a:r>
          </a:p>
          <a:p>
            <a:pPr marL="171450" indent="-171450">
              <a:buFont typeface="Arial" panose="020B0604020202020204" pitchFamily="34" charset="0"/>
              <a:buChar char="•"/>
            </a:pPr>
            <a:r>
              <a:rPr lang="en-US" dirty="0"/>
              <a:t>And finally, UI duration of benefits (uses 12 months of data)</a:t>
            </a:r>
          </a:p>
          <a:p>
            <a:endParaRPr lang="en-US" dirty="0"/>
          </a:p>
          <a:p>
            <a:r>
              <a:rPr lang="en-US" dirty="0"/>
              <a:t>This RESEA model was developed using historical RESEA outcomes, UI, and BLS labor force data.  Each year, the parameters for this model are refreshed using the most recent 3 years of data.</a:t>
            </a:r>
          </a:p>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7</a:t>
            </a:fld>
            <a:endParaRPr lang="en-US"/>
          </a:p>
        </p:txBody>
      </p:sp>
    </p:spTree>
    <p:extLst>
      <p:ext uri="{BB962C8B-B14F-4D97-AF65-F5344CB8AC3E}">
        <p14:creationId xmlns:p14="http://schemas.microsoft.com/office/powerpoint/2010/main" val="19492809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an example of a state’s modeled RESEA reemployment rate – which is used to determine the state’s RESEA target.  For this state’s performance year, the unemployment rate was 8.2%,  with a 35.2% recipiency rate, a Year to Year percent change in Job Openings of 10.6%, A net change in Job Losses and Gains of roughly Negative 900 thousand (or in other words a net loss of 900 thousand jobs), and finally an average duration of 29 weeks. We can already see that these indicate poor economic conditions in the state.  After applying the RESEA model to these conditions as well as adjusting for model error – the final state RESEA reemployment target is a 45% reemployment rate.  The state’s RESEA reemployment performance must be greater than or equal to this target.</a:t>
            </a:r>
          </a:p>
          <a:p>
            <a:r>
              <a:rPr lang="en-US" dirty="0"/>
              <a:t>.  </a:t>
            </a:r>
          </a:p>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8</a:t>
            </a:fld>
            <a:endParaRPr lang="en-US"/>
          </a:p>
        </p:txBody>
      </p:sp>
    </p:spTree>
    <p:extLst>
      <p:ext uri="{BB962C8B-B14F-4D97-AF65-F5344CB8AC3E}">
        <p14:creationId xmlns:p14="http://schemas.microsoft.com/office/powerpoint/2010/main" val="3388865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second state that has different conditions from the first example.  This state’s economic conditions are better, which is reflected in the unemployment rate, which is much lower – at 3.9% instead of 8.2%.  The recipiency rate is lower (19.3%), the Job Openings % change is 17.1%, the Net Change in losses and gains is still negative but not as large. And finally a UI duration of 13 weeks.  No one indicator explains RESEA reemployment completely, however, together these indicators show a better economic situation from the first example and this is reflected in the higher modeled outcome target rate of 59%.  </a:t>
            </a:r>
          </a:p>
          <a:p>
            <a:endParaRPr lang="en-US" dirty="0"/>
          </a:p>
          <a:p>
            <a:r>
              <a:rPr lang="en-US" dirty="0"/>
              <a:t>Both of these example states passed their targets.  Their RESEA reemployment rates were higher than their target rate.</a:t>
            </a:r>
          </a:p>
        </p:txBody>
      </p:sp>
      <p:sp>
        <p:nvSpPr>
          <p:cNvPr id="4" name="Slide Number Placeholder 3"/>
          <p:cNvSpPr>
            <a:spLocks noGrp="1"/>
          </p:cNvSpPr>
          <p:nvPr>
            <p:ph type="sldNum" sz="quarter" idx="5"/>
          </p:nvPr>
        </p:nvSpPr>
        <p:spPr/>
        <p:txBody>
          <a:bodyPr/>
          <a:lstStyle/>
          <a:p>
            <a:fld id="{0DB0D2C8-4E9D-4ABA-936B-5E500A1B423B}" type="slidenum">
              <a:rPr lang="en-US" smtClean="0"/>
              <a:t>9</a:t>
            </a:fld>
            <a:endParaRPr lang="en-US"/>
          </a:p>
        </p:txBody>
      </p:sp>
    </p:spTree>
    <p:extLst>
      <p:ext uri="{BB962C8B-B14F-4D97-AF65-F5344CB8AC3E}">
        <p14:creationId xmlns:p14="http://schemas.microsoft.com/office/powerpoint/2010/main" val="6007051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it’s important to keep in mind that in order for a state to be eligible to receive Outcome payments, States must pass both the Duration component as well as the RESEA reemployment component.</a:t>
            </a:r>
          </a:p>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10</a:t>
            </a:fld>
            <a:endParaRPr lang="en-US"/>
          </a:p>
        </p:txBody>
      </p:sp>
    </p:spTree>
    <p:extLst>
      <p:ext uri="{BB962C8B-B14F-4D97-AF65-F5344CB8AC3E}">
        <p14:creationId xmlns:p14="http://schemas.microsoft.com/office/powerpoint/2010/main" val="9641452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recent results for Outcome payments from the 2021 and 2022 Performance Years are available.  For the 2021 performance year, 31 out of 52 state or state equivalents passed the Duration and RESEA components, for 2022 35 out of 52 passed.  </a:t>
            </a:r>
          </a:p>
          <a:p>
            <a:endParaRPr lang="en-US" dirty="0"/>
          </a:p>
          <a:p>
            <a:r>
              <a:rPr lang="en-US" dirty="0"/>
              <a:t>We are currently developing a midyear preview of both Duration and RESEA targets, along with state performance beginning for next year’s outcome payments.</a:t>
            </a:r>
          </a:p>
          <a:p>
            <a:endParaRPr lang="en-US" dirty="0"/>
          </a:p>
          <a:p>
            <a:r>
              <a:rPr lang="en-US" dirty="0"/>
              <a:t>An additional note for the 2021 year as well as future results, is that we exclude or control for periods of very large fluctuations in data as a result of the COVID pandemic.  </a:t>
            </a:r>
          </a:p>
          <a:p>
            <a:endParaRPr lang="en-US" dirty="0"/>
          </a:p>
          <a:p>
            <a:r>
              <a:rPr lang="en-US" dirty="0"/>
              <a:t>For more details about the outcome payment methodology please see ETA’s federal notice of methodology to distribute outcome payments in the link below.</a:t>
            </a:r>
          </a:p>
        </p:txBody>
      </p:sp>
      <p:sp>
        <p:nvSpPr>
          <p:cNvPr id="4" name="Slide Number Placeholder 3"/>
          <p:cNvSpPr>
            <a:spLocks noGrp="1"/>
          </p:cNvSpPr>
          <p:nvPr>
            <p:ph type="sldNum" sz="quarter" idx="5"/>
          </p:nvPr>
        </p:nvSpPr>
        <p:spPr/>
        <p:txBody>
          <a:bodyPr/>
          <a:lstStyle/>
          <a:p>
            <a:fld id="{0DB0D2C8-4E9D-4ABA-936B-5E500A1B423B}" type="slidenum">
              <a:rPr lang="en-US" smtClean="0"/>
              <a:t>11</a:t>
            </a:fld>
            <a:endParaRPr lang="en-US"/>
          </a:p>
        </p:txBody>
      </p:sp>
    </p:spTree>
    <p:extLst>
      <p:ext uri="{BB962C8B-B14F-4D97-AF65-F5344CB8AC3E}">
        <p14:creationId xmlns:p14="http://schemas.microsoft.com/office/powerpoint/2010/main" val="2161348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for further information or questions about outcome payments, please contact your RESEA Federal Project Officer and oui.resea@dol.gov</a:t>
            </a:r>
          </a:p>
        </p:txBody>
      </p:sp>
      <p:sp>
        <p:nvSpPr>
          <p:cNvPr id="4" name="Slide Number Placeholder 3"/>
          <p:cNvSpPr>
            <a:spLocks noGrp="1"/>
          </p:cNvSpPr>
          <p:nvPr>
            <p:ph type="sldNum" sz="quarter" idx="5"/>
          </p:nvPr>
        </p:nvSpPr>
        <p:spPr/>
        <p:txBody>
          <a:bodyPr/>
          <a:lstStyle/>
          <a:p>
            <a:fld id="{0DB0D2C8-4E9D-4ABA-936B-5E500A1B423B}" type="slidenum">
              <a:rPr lang="en-US" smtClean="0"/>
              <a:t>12</a:t>
            </a:fld>
            <a:endParaRPr lang="en-US"/>
          </a:p>
        </p:txBody>
      </p:sp>
    </p:spTree>
    <p:extLst>
      <p:ext uri="{BB962C8B-B14F-4D97-AF65-F5344CB8AC3E}">
        <p14:creationId xmlns:p14="http://schemas.microsoft.com/office/powerpoint/2010/main" val="41500203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13</a:t>
            </a:fld>
            <a:endParaRPr lang="en-US"/>
          </a:p>
        </p:txBody>
      </p:sp>
    </p:spTree>
    <p:extLst>
      <p:ext uri="{BB962C8B-B14F-4D97-AF65-F5344CB8AC3E}">
        <p14:creationId xmlns:p14="http://schemas.microsoft.com/office/powerpoint/2010/main" val="27210113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7" name="Group 6"/>
          <p:cNvGrpSpPr>
            <a:grpSpLocks noChangeAspect="1"/>
          </p:cNvGrpSpPr>
          <p:nvPr userDrawn="1"/>
        </p:nvGrpSpPr>
        <p:grpSpPr>
          <a:xfrm>
            <a:off x="8023226" y="2924758"/>
            <a:ext cx="1120774" cy="3933242"/>
            <a:chOff x="8023226" y="2924758"/>
            <a:chExt cx="1120774" cy="3933242"/>
          </a:xfrm>
        </p:grpSpPr>
        <p:sp>
          <p:nvSpPr>
            <p:cNvPr id="8" name="Isosceles Triangle 7"/>
            <p:cNvSpPr/>
            <p:nvPr userDrawn="1"/>
          </p:nvSpPr>
          <p:spPr>
            <a:xfrm>
              <a:off x="8023226" y="2924758"/>
              <a:ext cx="1120774" cy="3933242"/>
            </a:xfrm>
            <a:prstGeom prst="triangle">
              <a:avLst>
                <a:gd name="adj" fmla="val 100000"/>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userDrawn="1"/>
          </p:nvSpPr>
          <p:spPr>
            <a:xfrm>
              <a:off x="8239885" y="3685101"/>
              <a:ext cx="904115" cy="3172899"/>
            </a:xfrm>
            <a:prstGeom prst="triangle">
              <a:avLst>
                <a:gd name="adj" fmla="val 10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p:cNvGrpSpPr>
            <a:grpSpLocks noChangeAspect="1"/>
          </p:cNvGrpSpPr>
          <p:nvPr userDrawn="1"/>
        </p:nvGrpSpPr>
        <p:grpSpPr>
          <a:xfrm rot="16200000" flipV="1">
            <a:off x="2158718" y="-2158721"/>
            <a:ext cx="1720507" cy="6037943"/>
            <a:chOff x="8150764" y="3372336"/>
            <a:chExt cx="993237" cy="3485664"/>
          </a:xfrm>
        </p:grpSpPr>
        <p:sp>
          <p:nvSpPr>
            <p:cNvPr id="11" name="Isosceles Triangle 10"/>
            <p:cNvSpPr/>
            <p:nvPr userDrawn="1"/>
          </p:nvSpPr>
          <p:spPr>
            <a:xfrm>
              <a:off x="8150764" y="3372336"/>
              <a:ext cx="993237" cy="3485663"/>
            </a:xfrm>
            <a:prstGeom prst="triangle">
              <a:avLst>
                <a:gd name="adj" fmla="val 100000"/>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p:cNvSpPr/>
            <p:nvPr userDrawn="1"/>
          </p:nvSpPr>
          <p:spPr>
            <a:xfrm>
              <a:off x="8239885" y="3685101"/>
              <a:ext cx="904115" cy="3172899"/>
            </a:xfrm>
            <a:prstGeom prst="triangle">
              <a:avLst>
                <a:gd name="adj" fmla="val 10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Picture 12"/>
          <p:cNvPicPr>
            <a:picLocks noChangeAspect="1"/>
          </p:cNvPicPr>
          <p:nvPr userDrawn="1"/>
        </p:nvPicPr>
        <p:blipFill>
          <a:blip r:embed="rId2" cstate="screen">
            <a:clrChange>
              <a:clrFrom>
                <a:srgbClr val="231F20"/>
              </a:clrFrom>
              <a:clrTo>
                <a:srgbClr val="231F20">
                  <a:alpha val="0"/>
                </a:srgbClr>
              </a:clrTo>
            </a:clrChange>
            <a:extLst>
              <a:ext uri="{28A0092B-C50C-407E-A947-70E740481C1C}">
                <a14:useLocalDpi xmlns:a14="http://schemas.microsoft.com/office/drawing/2010/main"/>
              </a:ext>
            </a:extLst>
          </a:blip>
          <a:stretch>
            <a:fillRect/>
          </a:stretch>
        </p:blipFill>
        <p:spPr>
          <a:xfrm>
            <a:off x="360324" y="121812"/>
            <a:ext cx="996650" cy="983981"/>
          </a:xfrm>
          <a:prstGeom prst="rect">
            <a:avLst/>
          </a:prstGeom>
        </p:spPr>
      </p:pic>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60324" y="4512772"/>
            <a:ext cx="2952750" cy="997405"/>
          </a:xfrm>
          <a:prstGeom prst="rect">
            <a:avLst/>
          </a:prstGeom>
        </p:spPr>
      </p:pic>
      <p:sp>
        <p:nvSpPr>
          <p:cNvPr id="15" name="Rectangle 14"/>
          <p:cNvSpPr/>
          <p:nvPr userDrawn="1"/>
        </p:nvSpPr>
        <p:spPr>
          <a:xfrm>
            <a:off x="3572635" y="4425121"/>
            <a:ext cx="45720" cy="1409699"/>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16" name="Picture 1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60324" y="6424484"/>
            <a:ext cx="1890650" cy="228857"/>
          </a:xfrm>
          <a:prstGeom prst="rect">
            <a:avLst/>
          </a:prstGeom>
        </p:spPr>
      </p:pic>
      <p:sp>
        <p:nvSpPr>
          <p:cNvPr id="17" name="Text Placeholder 4"/>
          <p:cNvSpPr>
            <a:spLocks noGrp="1"/>
          </p:cNvSpPr>
          <p:nvPr>
            <p:ph type="body" sz="quarter" idx="12" hasCustomPrompt="1"/>
          </p:nvPr>
        </p:nvSpPr>
        <p:spPr>
          <a:xfrm>
            <a:off x="1591081" y="113503"/>
            <a:ext cx="2221861" cy="356956"/>
          </a:xfrm>
        </p:spPr>
        <p:txBody>
          <a:bodyPr anchor="ctr">
            <a:normAutofit/>
          </a:bodyPr>
          <a:lstStyle>
            <a:lvl1pPr marL="0" indent="0" algn="l">
              <a:buNone/>
              <a:defRPr sz="1200" spc="50" baseline="0">
                <a:solidFill>
                  <a:schemeClr val="bg1">
                    <a:alpha val="85000"/>
                  </a:schemeClr>
                </a:solidFill>
              </a:defRPr>
            </a:lvl1pPr>
            <a:lvl2pPr marL="457200" indent="0">
              <a:buNone/>
              <a:defRPr/>
            </a:lvl2pPr>
          </a:lstStyle>
          <a:p>
            <a:r>
              <a:rPr lang="en-US"/>
              <a:t>Month ##, 2017</a:t>
            </a:r>
            <a:endParaRPr lang="en-US" dirty="0"/>
          </a:p>
        </p:txBody>
      </p:sp>
      <p:sp>
        <p:nvSpPr>
          <p:cNvPr id="2" name="Title 1"/>
          <p:cNvSpPr>
            <a:spLocks noGrp="1"/>
          </p:cNvSpPr>
          <p:nvPr>
            <p:ph type="ctrTitle"/>
          </p:nvPr>
        </p:nvSpPr>
        <p:spPr>
          <a:xfrm>
            <a:off x="685800" y="1311836"/>
            <a:ext cx="7772400" cy="2387600"/>
          </a:xfrm>
        </p:spPr>
        <p:txBody>
          <a:bodyPr anchor="b">
            <a:normAutofit/>
          </a:bodyPr>
          <a:lstStyle>
            <a:lvl1pPr algn="ctr" defTabSz="914400" rtl="0" eaLnBrk="1" latinLnBrk="0" hangingPunct="1">
              <a:lnSpc>
                <a:spcPct val="90000"/>
              </a:lnSpc>
              <a:spcBef>
                <a:spcPct val="0"/>
              </a:spcBef>
              <a:buNone/>
              <a:defRPr lang="en-US" sz="60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stStyle>
          <a:p>
            <a:r>
              <a:rPr lang="en-US" dirty="0"/>
              <a:t>Click to edit Master title style</a:t>
            </a:r>
          </a:p>
        </p:txBody>
      </p:sp>
      <p:sp>
        <p:nvSpPr>
          <p:cNvPr id="3" name="Subtitle 2"/>
          <p:cNvSpPr>
            <a:spLocks noGrp="1"/>
          </p:cNvSpPr>
          <p:nvPr>
            <p:ph type="subTitle" idx="1"/>
          </p:nvPr>
        </p:nvSpPr>
        <p:spPr>
          <a:xfrm>
            <a:off x="3659544" y="4425121"/>
            <a:ext cx="4798656" cy="1392508"/>
          </a:xfrm>
        </p:spPr>
        <p:txBody>
          <a:bodyPr vert="horz" lIns="182880" tIns="45720" rIns="91440" bIns="45720" rtlCol="0" anchor="ctr">
            <a:normAutofit/>
          </a:bodyPr>
          <a:lstStyle>
            <a:lvl1pPr marL="0" indent="0">
              <a:lnSpc>
                <a:spcPct val="100000"/>
              </a:lnSpc>
              <a:spcBef>
                <a:spcPts val="1200"/>
              </a:spcBef>
              <a:buNone/>
              <a:defRPr lang="en-US" sz="2300" dirty="0"/>
            </a:lvl1pPr>
            <a:lvl2pPr marL="457200" indent="-182880">
              <a:buClr>
                <a:schemeClr val="accent1"/>
              </a:buClr>
              <a:defRPr sz="1800"/>
            </a:lvl2pPr>
            <a:lvl3pPr>
              <a:defRPr/>
            </a:lvl3pPr>
          </a:lstStyle>
          <a:p>
            <a:pPr marL="274320" lvl="0" indent="-274320">
              <a:buSzPct val="101000"/>
            </a:pPr>
            <a:r>
              <a:rPr lang="en-US" dirty="0"/>
              <a:t>Click to edit Master subtitle style</a:t>
            </a:r>
          </a:p>
          <a:p>
            <a:pPr marL="960120" lvl="1" indent="-274320">
              <a:buSzPct val="101000"/>
            </a:pPr>
            <a:r>
              <a:rPr lang="en-US" dirty="0"/>
              <a:t>If a note is needed, list here</a:t>
            </a:r>
          </a:p>
        </p:txBody>
      </p:sp>
    </p:spTree>
    <p:extLst>
      <p:ext uri="{BB962C8B-B14F-4D97-AF65-F5344CB8AC3E}">
        <p14:creationId xmlns:p14="http://schemas.microsoft.com/office/powerpoint/2010/main" val="1414540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3115955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628650" y="1770615"/>
            <a:ext cx="7955280" cy="71541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5" name="Content Placeholder 2">
            <a:extLst>
              <a:ext uri="{FF2B5EF4-FFF2-40B4-BE49-F238E27FC236}">
                <a16:creationId xmlns:a16="http://schemas.microsoft.com/office/drawing/2014/main" id="{7A59D1E7-AAB3-2B74-57DC-D678500C607E}"/>
              </a:ext>
            </a:extLst>
          </p:cNvPr>
          <p:cNvSpPr>
            <a:spLocks noGrp="1"/>
          </p:cNvSpPr>
          <p:nvPr>
            <p:ph idx="11"/>
          </p:nvPr>
        </p:nvSpPr>
        <p:spPr>
          <a:xfrm>
            <a:off x="628650" y="2713590"/>
            <a:ext cx="7955280" cy="71541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a:extLst>
              <a:ext uri="{FF2B5EF4-FFF2-40B4-BE49-F238E27FC236}">
                <a16:creationId xmlns:a16="http://schemas.microsoft.com/office/drawing/2014/main" id="{72044C57-2EB7-758F-D285-D3EFDC525989}"/>
              </a:ext>
            </a:extLst>
          </p:cNvPr>
          <p:cNvSpPr>
            <a:spLocks noGrp="1"/>
          </p:cNvSpPr>
          <p:nvPr>
            <p:ph idx="12"/>
          </p:nvPr>
        </p:nvSpPr>
        <p:spPr>
          <a:xfrm>
            <a:off x="628650" y="3656565"/>
            <a:ext cx="7955280" cy="71541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a:extLst>
              <a:ext uri="{FF2B5EF4-FFF2-40B4-BE49-F238E27FC236}">
                <a16:creationId xmlns:a16="http://schemas.microsoft.com/office/drawing/2014/main" id="{197957CD-8DE0-4C15-C635-17FCEBAAC929}"/>
              </a:ext>
            </a:extLst>
          </p:cNvPr>
          <p:cNvSpPr>
            <a:spLocks noGrp="1"/>
          </p:cNvSpPr>
          <p:nvPr>
            <p:ph idx="13"/>
          </p:nvPr>
        </p:nvSpPr>
        <p:spPr>
          <a:xfrm>
            <a:off x="628650" y="4599540"/>
            <a:ext cx="7955280" cy="71541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aphicFrame>
        <p:nvGraphicFramePr>
          <p:cNvPr id="9" name="Table 8">
            <a:extLst>
              <a:ext uri="{FF2B5EF4-FFF2-40B4-BE49-F238E27FC236}">
                <a16:creationId xmlns:a16="http://schemas.microsoft.com/office/drawing/2014/main" id="{30D67405-CF21-CEFB-5AFB-696A08F1CDC9}"/>
              </a:ext>
            </a:extLst>
          </p:cNvPr>
          <p:cNvGraphicFramePr>
            <a:graphicFrameLocks noGrp="1"/>
          </p:cNvGraphicFramePr>
          <p:nvPr userDrawn="1">
            <p:extLst>
              <p:ext uri="{D42A27DB-BD31-4B8C-83A1-F6EECF244321}">
                <p14:modId xmlns:p14="http://schemas.microsoft.com/office/powerpoint/2010/main" val="2624116288"/>
              </p:ext>
            </p:extLst>
          </p:nvPr>
        </p:nvGraphicFramePr>
        <p:xfrm>
          <a:off x="628650" y="4925808"/>
          <a:ext cx="7153275" cy="1112520"/>
        </p:xfrm>
        <a:graphic>
          <a:graphicData uri="http://schemas.openxmlformats.org/drawingml/2006/table">
            <a:tbl>
              <a:tblPr firstRow="1" bandRow="1">
                <a:tableStyleId>{5C22544A-7EE6-4342-B048-85BDC9FD1C3A}</a:tableStyleId>
              </a:tblPr>
              <a:tblGrid>
                <a:gridCol w="7153275">
                  <a:extLst>
                    <a:ext uri="{9D8B030D-6E8A-4147-A177-3AD203B41FA5}">
                      <a16:colId xmlns:a16="http://schemas.microsoft.com/office/drawing/2014/main" val="3810501499"/>
                    </a:ext>
                  </a:extLst>
                </a:gridCol>
              </a:tblGrid>
              <a:tr h="370840">
                <a:tc>
                  <a:txBody>
                    <a:bodyPr/>
                    <a:lstStyle/>
                    <a:p>
                      <a:pPr algn="r"/>
                      <a:endParaRPr lang="en-US" dirty="0"/>
                    </a:p>
                  </a:txBody>
                  <a:tcPr>
                    <a:solidFill>
                      <a:srgbClr val="E7E9EF"/>
                    </a:solidFill>
                  </a:tcPr>
                </a:tc>
                <a:extLst>
                  <a:ext uri="{0D108BD9-81ED-4DB2-BD59-A6C34878D82A}">
                    <a16:rowId xmlns:a16="http://schemas.microsoft.com/office/drawing/2014/main" val="2591738288"/>
                  </a:ext>
                </a:extLst>
              </a:tr>
              <a:tr h="370840">
                <a:tc>
                  <a:txBody>
                    <a:bodyPr/>
                    <a:lstStyle/>
                    <a:p>
                      <a:pPr algn="r"/>
                      <a:endParaRPr lang="en-US" sz="1400" dirty="0"/>
                    </a:p>
                  </a:txBody>
                  <a:tcPr/>
                </a:tc>
                <a:extLst>
                  <a:ext uri="{0D108BD9-81ED-4DB2-BD59-A6C34878D82A}">
                    <a16:rowId xmlns:a16="http://schemas.microsoft.com/office/drawing/2014/main" val="2016197390"/>
                  </a:ext>
                </a:extLst>
              </a:tr>
              <a:tr h="370840">
                <a:tc>
                  <a:txBody>
                    <a:bodyPr/>
                    <a:lstStyle/>
                    <a:p>
                      <a:pPr algn="r"/>
                      <a:endParaRPr lang="en-US" sz="1800" dirty="0"/>
                    </a:p>
                  </a:txBody>
                  <a:tcPr/>
                </a:tc>
                <a:extLst>
                  <a:ext uri="{0D108BD9-81ED-4DB2-BD59-A6C34878D82A}">
                    <a16:rowId xmlns:a16="http://schemas.microsoft.com/office/drawing/2014/main" val="1858473185"/>
                  </a:ext>
                </a:extLst>
              </a:tr>
            </a:tbl>
          </a:graphicData>
        </a:graphic>
      </p:graphicFrame>
    </p:spTree>
    <p:extLst>
      <p:ext uri="{BB962C8B-B14F-4D97-AF65-F5344CB8AC3E}">
        <p14:creationId xmlns:p14="http://schemas.microsoft.com/office/powerpoint/2010/main" val="2680482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628650" y="1770615"/>
            <a:ext cx="7955280" cy="71541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5" name="Content Placeholder 2">
            <a:extLst>
              <a:ext uri="{FF2B5EF4-FFF2-40B4-BE49-F238E27FC236}">
                <a16:creationId xmlns:a16="http://schemas.microsoft.com/office/drawing/2014/main" id="{7A59D1E7-AAB3-2B74-57DC-D678500C607E}"/>
              </a:ext>
            </a:extLst>
          </p:cNvPr>
          <p:cNvSpPr>
            <a:spLocks noGrp="1"/>
          </p:cNvSpPr>
          <p:nvPr>
            <p:ph idx="11"/>
          </p:nvPr>
        </p:nvSpPr>
        <p:spPr>
          <a:xfrm>
            <a:off x="628650" y="2713590"/>
            <a:ext cx="7955280" cy="71541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a:extLst>
              <a:ext uri="{FF2B5EF4-FFF2-40B4-BE49-F238E27FC236}">
                <a16:creationId xmlns:a16="http://schemas.microsoft.com/office/drawing/2014/main" id="{72044C57-2EB7-758F-D285-D3EFDC525989}"/>
              </a:ext>
            </a:extLst>
          </p:cNvPr>
          <p:cNvSpPr>
            <a:spLocks noGrp="1"/>
          </p:cNvSpPr>
          <p:nvPr>
            <p:ph idx="12"/>
          </p:nvPr>
        </p:nvSpPr>
        <p:spPr>
          <a:xfrm>
            <a:off x="628650" y="3656565"/>
            <a:ext cx="7955280" cy="71541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a:extLst>
              <a:ext uri="{FF2B5EF4-FFF2-40B4-BE49-F238E27FC236}">
                <a16:creationId xmlns:a16="http://schemas.microsoft.com/office/drawing/2014/main" id="{197957CD-8DE0-4C15-C635-17FCEBAAC929}"/>
              </a:ext>
            </a:extLst>
          </p:cNvPr>
          <p:cNvSpPr>
            <a:spLocks noGrp="1"/>
          </p:cNvSpPr>
          <p:nvPr>
            <p:ph idx="13"/>
          </p:nvPr>
        </p:nvSpPr>
        <p:spPr>
          <a:xfrm>
            <a:off x="628650" y="4599540"/>
            <a:ext cx="7955280" cy="71541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89392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8" y="842964"/>
            <a:ext cx="7863840" cy="2852737"/>
          </a:xfrm>
        </p:spPr>
        <p:txBody>
          <a:bodyPr anchor="b">
            <a:normAutofit/>
          </a:bodyPr>
          <a:lstStyle>
            <a:lvl1pPr algn="ctr" defTabSz="914400" rtl="0" eaLnBrk="1" latinLnBrk="0" hangingPunct="1">
              <a:lnSpc>
                <a:spcPct val="90000"/>
              </a:lnSpc>
              <a:spcBef>
                <a:spcPct val="0"/>
              </a:spcBef>
              <a:buNone/>
              <a:defRPr lang="en-US" sz="48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stStyle>
          <a:p>
            <a:r>
              <a:rPr lang="en-US" dirty="0"/>
              <a:t>Click </a:t>
            </a:r>
            <a:r>
              <a:rPr lang="en-US"/>
              <a:t>to add section heading</a:t>
            </a:r>
            <a:endParaRPr lang="en-US" dirty="0"/>
          </a:p>
        </p:txBody>
      </p:sp>
      <p:sp>
        <p:nvSpPr>
          <p:cNvPr id="3" name="Text Placeholder 2"/>
          <p:cNvSpPr>
            <a:spLocks noGrp="1"/>
          </p:cNvSpPr>
          <p:nvPr>
            <p:ph type="body" idx="1" hasCustomPrompt="1"/>
          </p:nvPr>
        </p:nvSpPr>
        <p:spPr>
          <a:xfrm>
            <a:off x="921021" y="4064000"/>
            <a:ext cx="7269574" cy="1866900"/>
          </a:xfrm>
        </p:spPr>
        <p:txBody>
          <a:bodyPr>
            <a:normAutofit/>
          </a:bodyPr>
          <a:lstStyle>
            <a:lvl1pPr marL="0" indent="0">
              <a:lnSpc>
                <a:spcPct val="100000"/>
              </a:lnSpc>
              <a:spcBef>
                <a:spcPts val="1200"/>
              </a:spcBef>
              <a:buNone/>
              <a:defRPr sz="2600" i="1">
                <a:solidFill>
                  <a:schemeClr val="accent3">
                    <a:lumMod val="90000"/>
                    <a:lumOff val="1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add section subheading</a:t>
            </a:r>
          </a:p>
        </p:txBody>
      </p:sp>
      <p:sp>
        <p:nvSpPr>
          <p:cNvPr id="8" name="Rectangle 7"/>
          <p:cNvSpPr/>
          <p:nvPr userDrawn="1"/>
        </p:nvSpPr>
        <p:spPr>
          <a:xfrm rot="5400000">
            <a:off x="4549140" y="-68775"/>
            <a:ext cx="45720" cy="7863840"/>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2C001FC9-B0F6-44E9-9D41-A14F6DF4100A}"/>
              </a:ext>
            </a:extLst>
          </p:cNvPr>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2229910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95325" y="1825625"/>
            <a:ext cx="3749040" cy="4351338"/>
          </a:xfrm>
        </p:spPr>
        <p:txBody>
          <a:bodyPr/>
          <a:lstStyle>
            <a:lvl1pPr>
              <a:defRPr sz="2400"/>
            </a:lvl1pPr>
            <a:lvl2pPr>
              <a:defRPr sz="2100"/>
            </a:lvl2pPr>
            <a:lvl3pPr>
              <a:defRPr sz="1900"/>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95825" y="1825625"/>
            <a:ext cx="3749040" cy="4351338"/>
          </a:xfrm>
        </p:spPr>
        <p:txBody>
          <a:bodyPr/>
          <a:lstStyle>
            <a:lvl1pPr>
              <a:defRPr sz="2400"/>
            </a:lvl1pPr>
            <a:lvl2pPr>
              <a:defRPr sz="2100"/>
            </a:lvl2pPr>
            <a:lvl3pPr>
              <a:defRPr sz="1900"/>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5">
            <a:extLst>
              <a:ext uri="{FF2B5EF4-FFF2-40B4-BE49-F238E27FC236}">
                <a16:creationId xmlns:a16="http://schemas.microsoft.com/office/drawing/2014/main" id="{F7FD6786-8F98-43F6-B24B-3F32CA90C529}"/>
              </a:ext>
            </a:extLst>
          </p:cNvPr>
          <p:cNvSpPr/>
          <p:nvPr userDrawn="1"/>
        </p:nvSpPr>
        <p:spPr>
          <a:xfrm>
            <a:off x="4540806" y="1658456"/>
            <a:ext cx="45720" cy="5212080"/>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3A54BF1-953C-4479-BA14-05D786F8768E}"/>
              </a:ext>
            </a:extLst>
          </p:cNvPr>
          <p:cNvSpPr/>
          <p:nvPr userDrawn="1"/>
        </p:nvSpPr>
        <p:spPr>
          <a:xfrm rot="5400000">
            <a:off x="4558282" y="-2922337"/>
            <a:ext cx="27432" cy="9144003"/>
          </a:xfrm>
          <a:prstGeom prst="rect">
            <a:avLst/>
          </a:prstGeom>
          <a:solidFill>
            <a:schemeClr val="bg1">
              <a:lumMod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63857564-4952-4BB3-8D17-85D07E8E4219}"/>
              </a:ext>
            </a:extLst>
          </p:cNvPr>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464673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10C90F-ED6C-4D1B-A25F-8C9CF9B83DA2}"/>
              </a:ext>
            </a:extLst>
          </p:cNvPr>
          <p:cNvSpPr/>
          <p:nvPr userDrawn="1"/>
        </p:nvSpPr>
        <p:spPr>
          <a:xfrm rot="5400000">
            <a:off x="4321982" y="-2686037"/>
            <a:ext cx="500034" cy="9144003"/>
          </a:xfrm>
          <a:prstGeom prst="rect">
            <a:avLst/>
          </a:prstGeom>
          <a:solidFill>
            <a:schemeClr val="bg1">
              <a:lumMod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9841" y="365126"/>
            <a:ext cx="7886700" cy="1051560"/>
          </a:xfrm>
        </p:spPr>
        <p:txBody>
          <a:bodyPr vert="horz" lIns="91440" tIns="45720" rIns="91440" bIns="45720" rtlCol="0" anchor="b">
            <a:normAutofit/>
          </a:bodyPr>
          <a:lstStyle>
            <a:lvl1pPr>
              <a:defRPr lang="en-US"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defRPr>
            </a:lvl1pPr>
          </a:lstStyle>
          <a:p>
            <a:pPr lvl="0"/>
            <a:r>
              <a:rPr lang="en-US"/>
              <a:t>Click to edit Master title style</a:t>
            </a:r>
            <a:endParaRPr lang="en-US" dirty="0"/>
          </a:p>
        </p:txBody>
      </p:sp>
      <p:sp>
        <p:nvSpPr>
          <p:cNvPr id="3" name="Text Placeholder 2"/>
          <p:cNvSpPr>
            <a:spLocks noGrp="1"/>
          </p:cNvSpPr>
          <p:nvPr>
            <p:ph type="body" idx="1" hasCustomPrompt="1"/>
          </p:nvPr>
        </p:nvSpPr>
        <p:spPr>
          <a:xfrm>
            <a:off x="629842" y="1668895"/>
            <a:ext cx="3868340" cy="429348"/>
          </a:xfrm>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ln w="25400">
            <a:solidFill>
              <a:schemeClr val="bg1">
                <a:lumMod val="85000"/>
              </a:schemeClr>
            </a:solidFill>
            <a:miter lim="800000"/>
          </a:ln>
        </p:spPr>
        <p:txBody>
          <a:bodyPr lIns="45720" tIns="54864" rIns="45720" bIns="54864" anchor="ctr">
            <a:spAutoFit/>
          </a:bodyPr>
          <a:lstStyle>
            <a:lvl1pPr marL="0" indent="0" algn="ctr">
              <a:spcBef>
                <a:spcPts val="0"/>
              </a:spcBef>
              <a:buNone/>
              <a:defRPr sz="2300" b="1">
                <a:solidFill>
                  <a:schemeClr val="bg1"/>
                </a:solidFill>
                <a:effectLst>
                  <a:outerShdw blurRad="50800" dist="25400" dir="8100000" algn="tr" rotWithShape="0">
                    <a:prstClr val="black">
                      <a:alpha val="40000"/>
                    </a:prstClr>
                  </a:out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Type Section Header Here</a:t>
            </a:r>
          </a:p>
        </p:txBody>
      </p:sp>
      <p:sp>
        <p:nvSpPr>
          <p:cNvPr id="4" name="Content Placeholder 3"/>
          <p:cNvSpPr>
            <a:spLocks noGrp="1"/>
          </p:cNvSpPr>
          <p:nvPr>
            <p:ph sz="half" idx="2"/>
          </p:nvPr>
        </p:nvSpPr>
        <p:spPr>
          <a:xfrm>
            <a:off x="715567" y="2350452"/>
            <a:ext cx="3749040" cy="3839211"/>
          </a:xfrm>
        </p:spPr>
        <p:txBody>
          <a:bodyPr/>
          <a:lstStyle>
            <a:lvl1pPr>
              <a:defRPr sz="2300"/>
            </a:lvl1pPr>
            <a:lvl2pPr>
              <a:defRPr sz="2100"/>
            </a:lvl2pPr>
            <a:lvl3pPr>
              <a:defRPr sz="19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4629150" y="1668895"/>
            <a:ext cx="3887391" cy="429348"/>
          </a:xfrm>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ln w="25400">
            <a:solidFill>
              <a:schemeClr val="bg1">
                <a:lumMod val="85000"/>
              </a:schemeClr>
            </a:solidFill>
            <a:miter lim="800000"/>
          </a:ln>
        </p:spPr>
        <p:txBody>
          <a:bodyPr lIns="45720" tIns="54864" rIns="45720" bIns="54864" anchor="ctr">
            <a:spAutoFit/>
          </a:bodyPr>
          <a:lstStyle>
            <a:lvl1pPr marL="0" indent="0" algn="ctr">
              <a:spcBef>
                <a:spcPts val="0"/>
              </a:spcBef>
              <a:buNone/>
              <a:defRPr sz="2300" b="1">
                <a:solidFill>
                  <a:schemeClr val="bg1"/>
                </a:solidFill>
                <a:effectLst>
                  <a:outerShdw blurRad="50800" dist="25400" dir="8100000" algn="tr" rotWithShape="0">
                    <a:prstClr val="black">
                      <a:alpha val="40000"/>
                    </a:prstClr>
                  </a:out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Type Section Header Here</a:t>
            </a:r>
          </a:p>
        </p:txBody>
      </p:sp>
      <p:sp>
        <p:nvSpPr>
          <p:cNvPr id="6" name="Content Placeholder 5"/>
          <p:cNvSpPr>
            <a:spLocks noGrp="1"/>
          </p:cNvSpPr>
          <p:nvPr>
            <p:ph sz="quarter" idx="4"/>
          </p:nvPr>
        </p:nvSpPr>
        <p:spPr>
          <a:xfrm>
            <a:off x="4714875" y="2350452"/>
            <a:ext cx="3749040" cy="3839211"/>
          </a:xfrm>
        </p:spPr>
        <p:txBody>
          <a:bodyPr/>
          <a:lstStyle>
            <a:lvl1pPr>
              <a:defRPr sz="2300"/>
            </a:lvl1pPr>
            <a:lvl2pPr>
              <a:defRPr sz="2100"/>
            </a:lvl2pPr>
            <a:lvl3pPr>
              <a:defRPr sz="1900"/>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A0B3D28B-CE3D-4466-9666-609B2668EC89}"/>
              </a:ext>
            </a:extLst>
          </p:cNvPr>
          <p:cNvSpPr/>
          <p:nvPr userDrawn="1"/>
        </p:nvSpPr>
        <p:spPr>
          <a:xfrm>
            <a:off x="4540806" y="1658456"/>
            <a:ext cx="45720" cy="5212080"/>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7" name="Slide Number Placeholder 6">
            <a:extLst>
              <a:ext uri="{FF2B5EF4-FFF2-40B4-BE49-F238E27FC236}">
                <a16:creationId xmlns:a16="http://schemas.microsoft.com/office/drawing/2014/main" id="{BC407D7D-3897-4B51-871B-6518969A743B}"/>
              </a:ext>
            </a:extLst>
          </p:cNvPr>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191392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77BD7B24-A705-44C8-8854-0D01A5CB6C9F}"/>
              </a:ext>
            </a:extLst>
          </p:cNvPr>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9906250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971510A-CF9F-4994-9B30-C2AB139BB631}"/>
              </a:ext>
            </a:extLst>
          </p:cNvPr>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3579945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2286000"/>
          </a:xfrm>
        </p:spPr>
        <p:txBody>
          <a:bodyPr lIns="0" rIns="0" anchor="ctr"/>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457200"/>
            <a:ext cx="4629150" cy="5403851"/>
          </a:xfrm>
        </p:spPr>
        <p:txBody>
          <a:bodyPr anchor="ctr"/>
          <a:lstStyle>
            <a:lvl1pPr>
              <a:defRPr sz="2400"/>
            </a:lvl1pPr>
            <a:lvl2pPr>
              <a:defRPr sz="2200"/>
            </a:lvl2pPr>
            <a:lvl3pPr>
              <a:defRPr sz="1900"/>
            </a:lvl3pPr>
            <a:lvl4pPr>
              <a:defRPr sz="1800"/>
            </a:lvl4pPr>
            <a:lvl5pPr>
              <a:defRPr sz="18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hasCustomPrompt="1"/>
          </p:nvPr>
        </p:nvSpPr>
        <p:spPr>
          <a:xfrm>
            <a:off x="641390" y="3089276"/>
            <a:ext cx="2926080" cy="2743200"/>
          </a:xfrm>
          <a:solidFill>
            <a:schemeClr val="bg1">
              <a:lumMod val="95000"/>
            </a:schemeClr>
          </a:solidFill>
          <a:ln w="88900">
            <a:solidFill>
              <a:schemeClr val="bg1">
                <a:lumMod val="85000"/>
              </a:schemeClr>
            </a:solidFill>
            <a:miter lim="800000"/>
          </a:ln>
        </p:spPr>
        <p:txBody>
          <a:bodyPr vert="horz" lIns="182880" tIns="137160" rIns="182880" bIns="137160" rtlCol="0" anchor="ctr">
            <a:normAutofit/>
          </a:bodyPr>
          <a:lstStyle>
            <a:lvl1pPr>
              <a:lnSpc>
                <a:spcPct val="110000"/>
              </a:lnSpc>
              <a:defRPr lang="en-US" sz="1800" i="0" dirty="0">
                <a:solidFill>
                  <a:schemeClr val="accent2"/>
                </a:solidFill>
              </a:defRPr>
            </a:lvl1pPr>
          </a:lstStyle>
          <a:p>
            <a:pPr marL="0" lvl="0" indent="0">
              <a:buNone/>
            </a:pPr>
            <a:r>
              <a:rPr lang="en-US" dirty="0"/>
              <a:t>Click to add caption</a:t>
            </a:r>
          </a:p>
        </p:txBody>
      </p:sp>
      <p:sp>
        <p:nvSpPr>
          <p:cNvPr id="5" name="Slide Number Placeholder 4">
            <a:extLst>
              <a:ext uri="{FF2B5EF4-FFF2-40B4-BE49-F238E27FC236}">
                <a16:creationId xmlns:a16="http://schemas.microsoft.com/office/drawing/2014/main" id="{F48D562C-A495-48E7-A662-90C4D7E5E3FB}"/>
              </a:ext>
            </a:extLst>
          </p:cNvPr>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3951283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2286000"/>
          </a:xfrm>
        </p:spPr>
        <p:txBody>
          <a:bodyPr lIns="0" rIns="0" anchor="ct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494950"/>
            <a:ext cx="4629150" cy="5349323"/>
          </a:xfr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50800">
            <a:bevelT h="38100"/>
            <a:contourClr>
              <a:srgbClr val="C0C0C0"/>
            </a:contourClr>
          </a:sp3d>
        </p:spPr>
        <p:txBody>
          <a:bodyPr anchor="t">
            <a:normAutofit/>
          </a:bodyPr>
          <a:lstStyle>
            <a:lvl1pPr marL="0" indent="0" algn="ctr">
              <a:lnSpc>
                <a:spcPct val="200000"/>
              </a:lnSpc>
              <a:buNone/>
              <a:defRPr sz="2800" i="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hasCustomPrompt="1"/>
          </p:nvPr>
        </p:nvSpPr>
        <p:spPr>
          <a:xfrm>
            <a:off x="641390" y="3089276"/>
            <a:ext cx="2926080" cy="2743200"/>
          </a:xfrm>
          <a:prstGeom prst="rect">
            <a:avLst/>
          </a:prstGeom>
          <a:solidFill>
            <a:schemeClr val="bg1">
              <a:lumMod val="95000"/>
            </a:schemeClr>
          </a:solidFill>
          <a:ln w="88900">
            <a:solidFill>
              <a:schemeClr val="bg1">
                <a:lumMod val="85000"/>
              </a:schemeClr>
            </a:solidFill>
            <a:miter lim="800000"/>
          </a:ln>
        </p:spPr>
        <p:txBody>
          <a:bodyPr vert="horz" lIns="182880" tIns="137160" rIns="182880" bIns="137160" rtlCol="0" anchor="ctr">
            <a:normAutofit/>
          </a:bodyPr>
          <a:lstStyle>
            <a:lvl1pPr>
              <a:lnSpc>
                <a:spcPct val="110000"/>
              </a:lnSpc>
              <a:defRPr lang="en-US" sz="1800" i="0">
                <a:solidFill>
                  <a:schemeClr val="accent2"/>
                </a:solidFill>
              </a:defRPr>
            </a:lvl1pPr>
          </a:lstStyle>
          <a:p>
            <a:pPr marL="0" lvl="0" indent="0">
              <a:buNone/>
            </a:pPr>
            <a:r>
              <a:rPr lang="en-US"/>
              <a:t>Click to add caption</a:t>
            </a:r>
          </a:p>
        </p:txBody>
      </p:sp>
      <p:sp>
        <p:nvSpPr>
          <p:cNvPr id="5" name="Slide Number Placeholder 4">
            <a:extLst>
              <a:ext uri="{FF2B5EF4-FFF2-40B4-BE49-F238E27FC236}">
                <a16:creationId xmlns:a16="http://schemas.microsoft.com/office/drawing/2014/main" id="{EB6008F9-D6D9-4EDB-9511-1995786E12DA}"/>
              </a:ext>
            </a:extLst>
          </p:cNvPr>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2807628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oderator">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8B35F6F-244A-4CAD-AEAB-1171AE328AA0}"/>
              </a:ext>
            </a:extLst>
          </p:cNvPr>
          <p:cNvSpPr txBox="1"/>
          <p:nvPr userDrawn="1"/>
        </p:nvSpPr>
        <p:spPr>
          <a:xfrm>
            <a:off x="628650" y="365126"/>
            <a:ext cx="7955280" cy="1051560"/>
          </a:xfrm>
          <a:prstGeom prst="rect">
            <a:avLst/>
          </a:prstGeom>
        </p:spPr>
        <p:txBody>
          <a:bodyPr vert="horz" lIns="91440" tIns="45720" rIns="91440" bIns="45720" rtlCol="0" anchor="b">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r>
              <a:rPr lang="en-US"/>
              <a:t>Your Moderator:</a:t>
            </a:r>
            <a:endParaRPr lang="en-US" dirty="0"/>
          </a:p>
        </p:txBody>
      </p:sp>
      <p:sp>
        <p:nvSpPr>
          <p:cNvPr id="3" name="Content Placeholder 2"/>
          <p:cNvSpPr>
            <a:spLocks noGrp="1"/>
          </p:cNvSpPr>
          <p:nvPr>
            <p:ph idx="1" hasCustomPrompt="1"/>
          </p:nvPr>
        </p:nvSpPr>
        <p:spPr>
          <a:xfrm>
            <a:off x="4190999" y="2483662"/>
            <a:ext cx="3983355" cy="1818203"/>
          </a:xfrm>
        </p:spPr>
        <p:txBody>
          <a:bodyPr anchor="ctr"/>
          <a:lstStyle>
            <a:lvl1pPr marL="0" indent="0">
              <a:buNone/>
              <a:defRPr lang="en-US" sz="24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274320" indent="0">
              <a:spcBef>
                <a:spcPts val="500"/>
              </a:spcBef>
              <a:buNone/>
              <a:defRPr sz="2000" i="1"/>
            </a:lvl2pPr>
            <a:lvl3pPr marL="457200" indent="0">
              <a:spcBef>
                <a:spcPts val="800"/>
              </a:spcBef>
              <a:buFontTx/>
              <a:buNone/>
              <a:defRPr sz="1800">
                <a:solidFill>
                  <a:schemeClr val="tx1"/>
                </a:solidFill>
              </a:defRPr>
            </a:lvl3pPr>
            <a:lvl4pPr marL="822960" indent="-365760">
              <a:spcBef>
                <a:spcPts val="300"/>
              </a:spcBef>
              <a:buClr>
                <a:schemeClr val="accent6"/>
              </a:buClr>
              <a:buSzPct val="90000"/>
              <a:buFont typeface="Wingdings" panose="05000000000000000000" pitchFamily="2" charset="2"/>
              <a:buChar char=""/>
              <a:defRPr i="1">
                <a:solidFill>
                  <a:schemeClr val="accent1"/>
                </a:solidFill>
              </a:defRPr>
            </a:lvl4pPr>
          </a:lstStyle>
          <a:p>
            <a:pPr lvl="0"/>
            <a:r>
              <a:rPr lang="en-US" dirty="0"/>
              <a:t>Moderator Name</a:t>
            </a:r>
          </a:p>
          <a:p>
            <a:pPr lvl="1"/>
            <a:r>
              <a:rPr lang="en-US" dirty="0"/>
              <a:t>Position</a:t>
            </a:r>
          </a:p>
          <a:p>
            <a:pPr lvl="2"/>
            <a:r>
              <a:rPr lang="en-US" dirty="0"/>
              <a:t>Organization</a:t>
            </a:r>
          </a:p>
          <a:p>
            <a:pPr lvl="3"/>
            <a:r>
              <a:rPr lang="en-US" dirty="0"/>
              <a:t>email</a:t>
            </a:r>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6" name="Picture Placeholder 2">
            <a:extLst>
              <a:ext uri="{FF2B5EF4-FFF2-40B4-BE49-F238E27FC236}">
                <a16:creationId xmlns:a16="http://schemas.microsoft.com/office/drawing/2014/main" id="{C0C6114B-D2AA-4229-BCFB-04B0363D87F6}"/>
              </a:ext>
            </a:extLst>
          </p:cNvPr>
          <p:cNvSpPr>
            <a:spLocks noGrp="1" noChangeAspect="1"/>
          </p:cNvSpPr>
          <p:nvPr>
            <p:ph type="pic" idx="11"/>
          </p:nvPr>
        </p:nvSpPr>
        <p:spPr>
          <a:xfrm>
            <a:off x="1827005" y="2483663"/>
            <a:ext cx="1573420" cy="1818203"/>
          </a:xfr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50800">
            <a:bevelT h="38100"/>
            <a:contourClr>
              <a:srgbClr val="C0C0C0"/>
            </a:contourClr>
          </a:sp3d>
        </p:spPr>
        <p:txBody>
          <a:bodyPr anchor="t">
            <a:normAutofit/>
          </a:bodyPr>
          <a:lstStyle>
            <a:lvl1pPr marL="0" indent="0" algn="ctr">
              <a:lnSpc>
                <a:spcPct val="100000"/>
              </a:lnSpc>
              <a:buNone/>
              <a:defRPr sz="2000" i="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Tree>
    <p:extLst>
      <p:ext uri="{BB962C8B-B14F-4D97-AF65-F5344CB8AC3E}">
        <p14:creationId xmlns:p14="http://schemas.microsoft.com/office/powerpoint/2010/main" val="29836300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esenter">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8B35F6F-244A-4CAD-AEAB-1171AE328AA0}"/>
              </a:ext>
            </a:extLst>
          </p:cNvPr>
          <p:cNvSpPr txBox="1"/>
          <p:nvPr userDrawn="1"/>
        </p:nvSpPr>
        <p:spPr>
          <a:xfrm>
            <a:off x="628650" y="365126"/>
            <a:ext cx="7955280" cy="1051560"/>
          </a:xfrm>
          <a:prstGeom prst="rect">
            <a:avLst/>
          </a:prstGeom>
        </p:spPr>
        <p:txBody>
          <a:bodyPr vert="horz" lIns="91440" tIns="45720" rIns="91440" bIns="45720" rtlCol="0" anchor="b">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r>
              <a:rPr lang="en-US" dirty="0"/>
              <a:t>Your Presenter:</a:t>
            </a:r>
          </a:p>
        </p:txBody>
      </p:sp>
      <p:sp>
        <p:nvSpPr>
          <p:cNvPr id="3" name="Content Placeholder 2"/>
          <p:cNvSpPr>
            <a:spLocks noGrp="1"/>
          </p:cNvSpPr>
          <p:nvPr>
            <p:ph idx="1" hasCustomPrompt="1"/>
          </p:nvPr>
        </p:nvSpPr>
        <p:spPr>
          <a:xfrm>
            <a:off x="4190999" y="2483662"/>
            <a:ext cx="3983355" cy="1818203"/>
          </a:xfrm>
        </p:spPr>
        <p:txBody>
          <a:bodyPr anchor="ctr"/>
          <a:lstStyle>
            <a:lvl1pPr marL="0" indent="0">
              <a:buNone/>
              <a:defRPr lang="en-US" sz="24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274320" indent="0">
              <a:spcBef>
                <a:spcPts val="500"/>
              </a:spcBef>
              <a:buNone/>
              <a:defRPr sz="2000" i="1"/>
            </a:lvl2pPr>
            <a:lvl3pPr marL="457200" indent="0">
              <a:spcBef>
                <a:spcPts val="800"/>
              </a:spcBef>
              <a:buFontTx/>
              <a:buNone/>
              <a:defRPr sz="1800">
                <a:solidFill>
                  <a:schemeClr val="tx1"/>
                </a:solidFill>
              </a:defRPr>
            </a:lvl3pPr>
            <a:lvl4pPr marL="822960" indent="-365760">
              <a:spcBef>
                <a:spcPts val="300"/>
              </a:spcBef>
              <a:buClr>
                <a:schemeClr val="accent6"/>
              </a:buClr>
              <a:buSzPct val="90000"/>
              <a:buFont typeface="Wingdings" panose="05000000000000000000" pitchFamily="2" charset="2"/>
              <a:buChar char=""/>
              <a:defRPr i="1">
                <a:solidFill>
                  <a:schemeClr val="accent1"/>
                </a:solidFill>
              </a:defRPr>
            </a:lvl4pPr>
          </a:lstStyle>
          <a:p>
            <a:pPr lvl="0"/>
            <a:r>
              <a:rPr lang="en-US" dirty="0"/>
              <a:t>Presenter Name</a:t>
            </a:r>
          </a:p>
          <a:p>
            <a:pPr lvl="1"/>
            <a:r>
              <a:rPr lang="en-US" dirty="0"/>
              <a:t>Position</a:t>
            </a:r>
          </a:p>
          <a:p>
            <a:pPr lvl="2"/>
            <a:r>
              <a:rPr lang="en-US" dirty="0"/>
              <a:t>Organization</a:t>
            </a:r>
          </a:p>
          <a:p>
            <a:pPr lvl="3"/>
            <a:r>
              <a:rPr lang="en-US" dirty="0"/>
              <a:t>email</a:t>
            </a:r>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6" name="Picture Placeholder 2">
            <a:extLst>
              <a:ext uri="{FF2B5EF4-FFF2-40B4-BE49-F238E27FC236}">
                <a16:creationId xmlns:a16="http://schemas.microsoft.com/office/drawing/2014/main" id="{C0C6114B-D2AA-4229-BCFB-04B0363D87F6}"/>
              </a:ext>
            </a:extLst>
          </p:cNvPr>
          <p:cNvSpPr>
            <a:spLocks noGrp="1" noChangeAspect="1"/>
          </p:cNvSpPr>
          <p:nvPr>
            <p:ph type="pic" idx="11"/>
          </p:nvPr>
        </p:nvSpPr>
        <p:spPr>
          <a:xfrm>
            <a:off x="1827005" y="2483663"/>
            <a:ext cx="1573420" cy="1818203"/>
          </a:xfr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50800">
            <a:bevelT h="38100"/>
            <a:contourClr>
              <a:srgbClr val="C0C0C0"/>
            </a:contourClr>
          </a:sp3d>
        </p:spPr>
        <p:txBody>
          <a:bodyPr anchor="t">
            <a:normAutofit/>
          </a:bodyPr>
          <a:lstStyle>
            <a:lvl1pPr marL="0" indent="0" algn="ctr">
              <a:lnSpc>
                <a:spcPct val="100000"/>
              </a:lnSpc>
              <a:buNone/>
              <a:defRPr sz="2000" i="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Tree>
    <p:extLst>
      <p:ext uri="{BB962C8B-B14F-4D97-AF65-F5344CB8AC3E}">
        <p14:creationId xmlns:p14="http://schemas.microsoft.com/office/powerpoint/2010/main" val="40845304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esenters (2)">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8B35F6F-244A-4CAD-AEAB-1171AE328AA0}"/>
              </a:ext>
            </a:extLst>
          </p:cNvPr>
          <p:cNvSpPr txBox="1"/>
          <p:nvPr userDrawn="1"/>
        </p:nvSpPr>
        <p:spPr>
          <a:xfrm>
            <a:off x="628650" y="365126"/>
            <a:ext cx="7955280" cy="1051560"/>
          </a:xfrm>
          <a:prstGeom prst="rect">
            <a:avLst/>
          </a:prstGeom>
        </p:spPr>
        <p:txBody>
          <a:bodyPr vert="horz" lIns="91440" tIns="45720" rIns="91440" bIns="45720" rtlCol="0" anchor="b">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r>
              <a:rPr lang="en-US" dirty="0"/>
              <a:t>Your Presenters:</a:t>
            </a:r>
          </a:p>
        </p:txBody>
      </p:sp>
      <p:sp>
        <p:nvSpPr>
          <p:cNvPr id="3" name="Content Placeholder 2"/>
          <p:cNvSpPr>
            <a:spLocks noGrp="1"/>
          </p:cNvSpPr>
          <p:nvPr>
            <p:ph idx="1" hasCustomPrompt="1"/>
          </p:nvPr>
        </p:nvSpPr>
        <p:spPr>
          <a:xfrm>
            <a:off x="4190999" y="1769287"/>
            <a:ext cx="3983355" cy="1818203"/>
          </a:xfrm>
        </p:spPr>
        <p:txBody>
          <a:bodyPr anchor="ctr"/>
          <a:lstStyle>
            <a:lvl1pPr marL="0" indent="0">
              <a:buNone/>
              <a:defRPr lang="en-US" sz="24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274320" indent="0">
              <a:spcBef>
                <a:spcPts val="500"/>
              </a:spcBef>
              <a:buNone/>
              <a:defRPr sz="2000" i="1"/>
            </a:lvl2pPr>
            <a:lvl3pPr marL="457200" indent="0">
              <a:spcBef>
                <a:spcPts val="800"/>
              </a:spcBef>
              <a:buFontTx/>
              <a:buNone/>
              <a:defRPr sz="1800">
                <a:solidFill>
                  <a:schemeClr val="tx1"/>
                </a:solidFill>
              </a:defRPr>
            </a:lvl3pPr>
            <a:lvl4pPr marL="822960" indent="-365760">
              <a:spcBef>
                <a:spcPts val="300"/>
              </a:spcBef>
              <a:buClr>
                <a:schemeClr val="accent6"/>
              </a:buClr>
              <a:buSzPct val="90000"/>
              <a:buFont typeface="Wingdings" panose="05000000000000000000" pitchFamily="2" charset="2"/>
              <a:buChar char=""/>
              <a:defRPr i="1">
                <a:solidFill>
                  <a:schemeClr val="accent1"/>
                </a:solidFill>
              </a:defRPr>
            </a:lvl4pPr>
          </a:lstStyle>
          <a:p>
            <a:pPr lvl="0"/>
            <a:r>
              <a:rPr lang="en-US" dirty="0"/>
              <a:t>Presenter Name</a:t>
            </a:r>
          </a:p>
          <a:p>
            <a:pPr lvl="1"/>
            <a:r>
              <a:rPr lang="en-US" dirty="0"/>
              <a:t>Position</a:t>
            </a:r>
          </a:p>
          <a:p>
            <a:pPr lvl="2"/>
            <a:r>
              <a:rPr lang="en-US" dirty="0"/>
              <a:t>Organization</a:t>
            </a:r>
          </a:p>
          <a:p>
            <a:pPr lvl="3"/>
            <a:r>
              <a:rPr lang="en-US" dirty="0"/>
              <a:t>email</a:t>
            </a:r>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6" name="Picture Placeholder 2">
            <a:extLst>
              <a:ext uri="{FF2B5EF4-FFF2-40B4-BE49-F238E27FC236}">
                <a16:creationId xmlns:a16="http://schemas.microsoft.com/office/drawing/2014/main" id="{C0C6114B-D2AA-4229-BCFB-04B0363D87F6}"/>
              </a:ext>
            </a:extLst>
          </p:cNvPr>
          <p:cNvSpPr>
            <a:spLocks noGrp="1" noChangeAspect="1"/>
          </p:cNvSpPr>
          <p:nvPr>
            <p:ph type="pic" idx="11"/>
          </p:nvPr>
        </p:nvSpPr>
        <p:spPr>
          <a:xfrm>
            <a:off x="1827005" y="1769288"/>
            <a:ext cx="1573420" cy="1818203"/>
          </a:xfr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50800">
            <a:bevelT h="38100"/>
            <a:contourClr>
              <a:srgbClr val="C0C0C0"/>
            </a:contourClr>
          </a:sp3d>
        </p:spPr>
        <p:txBody>
          <a:bodyPr anchor="t">
            <a:normAutofit/>
          </a:bodyPr>
          <a:lstStyle>
            <a:lvl1pPr marL="0" indent="0" algn="ctr">
              <a:lnSpc>
                <a:spcPct val="100000"/>
              </a:lnSpc>
              <a:buNone/>
              <a:defRPr sz="2000" i="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7" name="Content Placeholder 2">
            <a:extLst>
              <a:ext uri="{FF2B5EF4-FFF2-40B4-BE49-F238E27FC236}">
                <a16:creationId xmlns:a16="http://schemas.microsoft.com/office/drawing/2014/main" id="{6D0BB0CF-FF39-4644-864F-D1DE162FCA0A}"/>
              </a:ext>
            </a:extLst>
          </p:cNvPr>
          <p:cNvSpPr>
            <a:spLocks noGrp="1"/>
          </p:cNvSpPr>
          <p:nvPr>
            <p:ph idx="12" hasCustomPrompt="1"/>
          </p:nvPr>
        </p:nvSpPr>
        <p:spPr>
          <a:xfrm>
            <a:off x="4190999" y="4115205"/>
            <a:ext cx="3983355" cy="1818203"/>
          </a:xfrm>
        </p:spPr>
        <p:txBody>
          <a:bodyPr anchor="ctr"/>
          <a:lstStyle>
            <a:lvl1pPr marL="0" indent="0">
              <a:buNone/>
              <a:defRPr lang="en-US" sz="24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274320" indent="0">
              <a:spcBef>
                <a:spcPts val="500"/>
              </a:spcBef>
              <a:buNone/>
              <a:defRPr sz="2000" i="1"/>
            </a:lvl2pPr>
            <a:lvl3pPr marL="457200" indent="0">
              <a:spcBef>
                <a:spcPts val="800"/>
              </a:spcBef>
              <a:buFontTx/>
              <a:buNone/>
              <a:defRPr sz="1800">
                <a:solidFill>
                  <a:schemeClr val="tx1"/>
                </a:solidFill>
              </a:defRPr>
            </a:lvl3pPr>
            <a:lvl4pPr marL="822960" indent="-365760">
              <a:spcBef>
                <a:spcPts val="300"/>
              </a:spcBef>
              <a:buClr>
                <a:schemeClr val="accent6"/>
              </a:buClr>
              <a:buSzPct val="90000"/>
              <a:buFont typeface="Wingdings" panose="05000000000000000000" pitchFamily="2" charset="2"/>
              <a:buChar char=""/>
              <a:defRPr i="1">
                <a:solidFill>
                  <a:schemeClr val="accent1"/>
                </a:solidFill>
              </a:defRPr>
            </a:lvl4pPr>
          </a:lstStyle>
          <a:p>
            <a:pPr lvl="0"/>
            <a:r>
              <a:rPr lang="en-US" dirty="0"/>
              <a:t>Presenter Name</a:t>
            </a:r>
          </a:p>
          <a:p>
            <a:pPr lvl="1"/>
            <a:r>
              <a:rPr lang="en-US" dirty="0"/>
              <a:t>Position</a:t>
            </a:r>
          </a:p>
          <a:p>
            <a:pPr lvl="2"/>
            <a:r>
              <a:rPr lang="en-US" dirty="0"/>
              <a:t>Organization</a:t>
            </a:r>
          </a:p>
          <a:p>
            <a:pPr lvl="3"/>
            <a:r>
              <a:rPr lang="en-US" dirty="0"/>
              <a:t>email</a:t>
            </a:r>
          </a:p>
        </p:txBody>
      </p:sp>
      <p:sp>
        <p:nvSpPr>
          <p:cNvPr id="8" name="Picture Placeholder 2">
            <a:extLst>
              <a:ext uri="{FF2B5EF4-FFF2-40B4-BE49-F238E27FC236}">
                <a16:creationId xmlns:a16="http://schemas.microsoft.com/office/drawing/2014/main" id="{F2CEA25B-149F-4B0D-99E1-EB15B6122285}"/>
              </a:ext>
            </a:extLst>
          </p:cNvPr>
          <p:cNvSpPr>
            <a:spLocks noGrp="1" noChangeAspect="1"/>
          </p:cNvSpPr>
          <p:nvPr>
            <p:ph type="pic" idx="13"/>
          </p:nvPr>
        </p:nvSpPr>
        <p:spPr>
          <a:xfrm>
            <a:off x="1827005" y="4115206"/>
            <a:ext cx="1573420" cy="1818203"/>
          </a:xfr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50800">
            <a:bevelT h="38100"/>
            <a:contourClr>
              <a:srgbClr val="C0C0C0"/>
            </a:contourClr>
          </a:sp3d>
        </p:spPr>
        <p:txBody>
          <a:bodyPr anchor="t">
            <a:normAutofit/>
          </a:bodyPr>
          <a:lstStyle>
            <a:lvl1pPr marL="0" indent="0" algn="ctr">
              <a:lnSpc>
                <a:spcPct val="100000"/>
              </a:lnSpc>
              <a:buNone/>
              <a:defRPr sz="2000" i="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Tree>
    <p:extLst>
      <p:ext uri="{BB962C8B-B14F-4D97-AF65-F5344CB8AC3E}">
        <p14:creationId xmlns:p14="http://schemas.microsoft.com/office/powerpoint/2010/main" val="27865609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resenters (3)">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8B35F6F-244A-4CAD-AEAB-1171AE328AA0}"/>
              </a:ext>
            </a:extLst>
          </p:cNvPr>
          <p:cNvSpPr txBox="1"/>
          <p:nvPr userDrawn="1"/>
        </p:nvSpPr>
        <p:spPr>
          <a:xfrm>
            <a:off x="628650" y="365126"/>
            <a:ext cx="7955280" cy="1051560"/>
          </a:xfrm>
          <a:prstGeom prst="rect">
            <a:avLst/>
          </a:prstGeom>
        </p:spPr>
        <p:txBody>
          <a:bodyPr vert="horz" lIns="91440" tIns="45720" rIns="91440" bIns="45720" rtlCol="0" anchor="ctr">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r>
              <a:rPr lang="en-US" dirty="0"/>
              <a:t>Your Presenters:</a:t>
            </a:r>
          </a:p>
        </p:txBody>
      </p:sp>
      <p:sp>
        <p:nvSpPr>
          <p:cNvPr id="3" name="Content Placeholder 2"/>
          <p:cNvSpPr>
            <a:spLocks noGrp="1"/>
          </p:cNvSpPr>
          <p:nvPr>
            <p:ph idx="1" hasCustomPrompt="1"/>
          </p:nvPr>
        </p:nvSpPr>
        <p:spPr>
          <a:xfrm>
            <a:off x="4104211" y="1550213"/>
            <a:ext cx="3983355" cy="1183871"/>
          </a:xfrm>
        </p:spPr>
        <p:txBody>
          <a:bodyPr anchor="ctr"/>
          <a:lstStyle>
            <a:lvl1pPr marL="0" indent="0">
              <a:buNone/>
              <a:defRPr lang="en-US" sz="22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274320" indent="0">
              <a:spcBef>
                <a:spcPts val="300"/>
              </a:spcBef>
              <a:buNone/>
              <a:defRPr sz="1800" i="1"/>
            </a:lvl2pPr>
            <a:lvl3pPr marL="274320" indent="0">
              <a:spcBef>
                <a:spcPts val="600"/>
              </a:spcBef>
              <a:buFontTx/>
              <a:buNone/>
              <a:defRPr sz="1600">
                <a:solidFill>
                  <a:schemeClr val="tx1"/>
                </a:solidFill>
              </a:defRPr>
            </a:lvl3pPr>
            <a:lvl4pPr marL="640080" indent="-365760">
              <a:spcBef>
                <a:spcPts val="300"/>
              </a:spcBef>
              <a:buClr>
                <a:schemeClr val="accent6"/>
              </a:buClr>
              <a:buSzPct val="90000"/>
              <a:buFont typeface="Wingdings" panose="05000000000000000000" pitchFamily="2" charset="2"/>
              <a:buChar char=""/>
              <a:defRPr sz="1600" i="1">
                <a:solidFill>
                  <a:schemeClr val="accent1"/>
                </a:solidFill>
              </a:defRPr>
            </a:lvl4pPr>
          </a:lstStyle>
          <a:p>
            <a:pPr lvl="0"/>
            <a:r>
              <a:rPr lang="en-US" dirty="0"/>
              <a:t>Presenter Name</a:t>
            </a:r>
          </a:p>
          <a:p>
            <a:pPr lvl="1"/>
            <a:r>
              <a:rPr lang="en-US" dirty="0"/>
              <a:t>Position</a:t>
            </a:r>
          </a:p>
          <a:p>
            <a:pPr lvl="2"/>
            <a:r>
              <a:rPr lang="en-US" dirty="0"/>
              <a:t>Organization</a:t>
            </a:r>
          </a:p>
          <a:p>
            <a:pPr lvl="3"/>
            <a:r>
              <a:rPr lang="en-US" dirty="0"/>
              <a:t>email</a:t>
            </a:r>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6" name="Picture Placeholder 2">
            <a:extLst>
              <a:ext uri="{FF2B5EF4-FFF2-40B4-BE49-F238E27FC236}">
                <a16:creationId xmlns:a16="http://schemas.microsoft.com/office/drawing/2014/main" id="{C0C6114B-D2AA-4229-BCFB-04B0363D87F6}"/>
              </a:ext>
            </a:extLst>
          </p:cNvPr>
          <p:cNvSpPr>
            <a:spLocks noGrp="1" noChangeAspect="1"/>
          </p:cNvSpPr>
          <p:nvPr>
            <p:ph type="pic" idx="11"/>
          </p:nvPr>
        </p:nvSpPr>
        <p:spPr>
          <a:xfrm>
            <a:off x="2289149" y="1550214"/>
            <a:ext cx="1024487" cy="1183870"/>
          </a:xfr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50800">
            <a:bevelT h="38100"/>
            <a:contourClr>
              <a:srgbClr val="C0C0C0"/>
            </a:contourClr>
          </a:sp3d>
        </p:spPr>
        <p:txBody>
          <a:bodyPr anchor="t">
            <a:noAutofit/>
          </a:bodyPr>
          <a:lstStyle>
            <a:lvl1pPr marL="0" indent="0" algn="ctr">
              <a:lnSpc>
                <a:spcPct val="100000"/>
              </a:lnSpc>
              <a:buNone/>
              <a:defRPr sz="1600" i="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7" name="Content Placeholder 2">
            <a:extLst>
              <a:ext uri="{FF2B5EF4-FFF2-40B4-BE49-F238E27FC236}">
                <a16:creationId xmlns:a16="http://schemas.microsoft.com/office/drawing/2014/main" id="{6D0BB0CF-FF39-4644-864F-D1DE162FCA0A}"/>
              </a:ext>
            </a:extLst>
          </p:cNvPr>
          <p:cNvSpPr>
            <a:spLocks noGrp="1"/>
          </p:cNvSpPr>
          <p:nvPr>
            <p:ph idx="12" hasCustomPrompt="1"/>
          </p:nvPr>
        </p:nvSpPr>
        <p:spPr>
          <a:xfrm>
            <a:off x="3603599" y="3169259"/>
            <a:ext cx="3983355" cy="1183871"/>
          </a:xfrm>
        </p:spPr>
        <p:txBody>
          <a:bodyPr anchor="ctr"/>
          <a:lstStyle>
            <a:lvl1pPr marL="0" indent="0">
              <a:buNone/>
              <a:defRPr lang="en-US" sz="22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274320" indent="0">
              <a:spcBef>
                <a:spcPts val="300"/>
              </a:spcBef>
              <a:buNone/>
              <a:defRPr sz="1800" i="1"/>
            </a:lvl2pPr>
            <a:lvl3pPr marL="274320" indent="0">
              <a:spcBef>
                <a:spcPts val="600"/>
              </a:spcBef>
              <a:buFontTx/>
              <a:buNone/>
              <a:defRPr sz="1600">
                <a:solidFill>
                  <a:schemeClr val="tx1"/>
                </a:solidFill>
              </a:defRPr>
            </a:lvl3pPr>
            <a:lvl4pPr marL="640080" indent="-365760">
              <a:spcBef>
                <a:spcPts val="300"/>
              </a:spcBef>
              <a:buClr>
                <a:schemeClr val="accent6"/>
              </a:buClr>
              <a:buSzPct val="90000"/>
              <a:buFont typeface="Wingdings" panose="05000000000000000000" pitchFamily="2" charset="2"/>
              <a:buChar char=""/>
              <a:defRPr sz="1600" i="1">
                <a:solidFill>
                  <a:schemeClr val="accent1"/>
                </a:solidFill>
              </a:defRPr>
            </a:lvl4pPr>
          </a:lstStyle>
          <a:p>
            <a:pPr lvl="0"/>
            <a:r>
              <a:rPr lang="en-US" dirty="0"/>
              <a:t>Presenter Name</a:t>
            </a:r>
          </a:p>
          <a:p>
            <a:pPr lvl="1"/>
            <a:r>
              <a:rPr lang="en-US" dirty="0"/>
              <a:t>Position</a:t>
            </a:r>
          </a:p>
          <a:p>
            <a:pPr lvl="2"/>
            <a:r>
              <a:rPr lang="en-US" dirty="0"/>
              <a:t>Organization</a:t>
            </a:r>
          </a:p>
          <a:p>
            <a:pPr lvl="3"/>
            <a:r>
              <a:rPr lang="en-US" dirty="0"/>
              <a:t>email</a:t>
            </a:r>
          </a:p>
        </p:txBody>
      </p:sp>
      <p:sp>
        <p:nvSpPr>
          <p:cNvPr id="8" name="Picture Placeholder 2">
            <a:extLst>
              <a:ext uri="{FF2B5EF4-FFF2-40B4-BE49-F238E27FC236}">
                <a16:creationId xmlns:a16="http://schemas.microsoft.com/office/drawing/2014/main" id="{F2CEA25B-149F-4B0D-99E1-EB15B6122285}"/>
              </a:ext>
            </a:extLst>
          </p:cNvPr>
          <p:cNvSpPr>
            <a:spLocks noGrp="1" noChangeAspect="1"/>
          </p:cNvSpPr>
          <p:nvPr>
            <p:ph type="pic" idx="13"/>
          </p:nvPr>
        </p:nvSpPr>
        <p:spPr>
          <a:xfrm>
            <a:off x="1788537" y="3169260"/>
            <a:ext cx="1024487" cy="1183870"/>
          </a:xfr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50800">
            <a:bevelT h="38100"/>
            <a:contourClr>
              <a:srgbClr val="C0C0C0"/>
            </a:contourClr>
          </a:sp3d>
        </p:spPr>
        <p:txBody>
          <a:bodyPr anchor="t">
            <a:noAutofit/>
          </a:bodyPr>
          <a:lstStyle>
            <a:lvl1pPr marL="0" indent="0" algn="ctr">
              <a:lnSpc>
                <a:spcPct val="100000"/>
              </a:lnSpc>
              <a:buNone/>
              <a:defRPr sz="1600" i="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9" name="Content Placeholder 2">
            <a:extLst>
              <a:ext uri="{FF2B5EF4-FFF2-40B4-BE49-F238E27FC236}">
                <a16:creationId xmlns:a16="http://schemas.microsoft.com/office/drawing/2014/main" id="{5F412FA4-B02E-44E6-8B54-8C543AF12548}"/>
              </a:ext>
            </a:extLst>
          </p:cNvPr>
          <p:cNvSpPr>
            <a:spLocks noGrp="1"/>
          </p:cNvSpPr>
          <p:nvPr>
            <p:ph idx="14" hasCustomPrompt="1"/>
          </p:nvPr>
        </p:nvSpPr>
        <p:spPr>
          <a:xfrm>
            <a:off x="3041624" y="4788305"/>
            <a:ext cx="3983355" cy="1183871"/>
          </a:xfrm>
        </p:spPr>
        <p:txBody>
          <a:bodyPr anchor="ctr"/>
          <a:lstStyle>
            <a:lvl1pPr marL="0" indent="0">
              <a:buNone/>
              <a:defRPr lang="en-US" sz="22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274320" indent="0">
              <a:spcBef>
                <a:spcPts val="300"/>
              </a:spcBef>
              <a:buNone/>
              <a:defRPr sz="1800" i="1"/>
            </a:lvl2pPr>
            <a:lvl3pPr marL="274320" indent="0">
              <a:spcBef>
                <a:spcPts val="600"/>
              </a:spcBef>
              <a:buFontTx/>
              <a:buNone/>
              <a:defRPr sz="1600">
                <a:solidFill>
                  <a:schemeClr val="tx1"/>
                </a:solidFill>
              </a:defRPr>
            </a:lvl3pPr>
            <a:lvl4pPr marL="640080" indent="-365760">
              <a:spcBef>
                <a:spcPts val="300"/>
              </a:spcBef>
              <a:buClr>
                <a:schemeClr val="accent6"/>
              </a:buClr>
              <a:buSzPct val="90000"/>
              <a:buFont typeface="Wingdings" panose="05000000000000000000" pitchFamily="2" charset="2"/>
              <a:buChar char=""/>
              <a:defRPr sz="1600" i="1">
                <a:solidFill>
                  <a:schemeClr val="accent1"/>
                </a:solidFill>
              </a:defRPr>
            </a:lvl4pPr>
          </a:lstStyle>
          <a:p>
            <a:pPr lvl="0"/>
            <a:r>
              <a:rPr lang="en-US" dirty="0"/>
              <a:t>Presenter Name</a:t>
            </a:r>
          </a:p>
          <a:p>
            <a:pPr lvl="1"/>
            <a:r>
              <a:rPr lang="en-US" dirty="0"/>
              <a:t>Position</a:t>
            </a:r>
          </a:p>
          <a:p>
            <a:pPr lvl="2"/>
            <a:r>
              <a:rPr lang="en-US" dirty="0"/>
              <a:t>Organization</a:t>
            </a:r>
          </a:p>
          <a:p>
            <a:pPr lvl="3"/>
            <a:r>
              <a:rPr lang="en-US" dirty="0"/>
              <a:t>email</a:t>
            </a:r>
          </a:p>
        </p:txBody>
      </p:sp>
      <p:sp>
        <p:nvSpPr>
          <p:cNvPr id="10" name="Picture Placeholder 2">
            <a:extLst>
              <a:ext uri="{FF2B5EF4-FFF2-40B4-BE49-F238E27FC236}">
                <a16:creationId xmlns:a16="http://schemas.microsoft.com/office/drawing/2014/main" id="{681D4FF5-6288-4D27-802B-1F68F7152C8A}"/>
              </a:ext>
            </a:extLst>
          </p:cNvPr>
          <p:cNvSpPr>
            <a:spLocks noGrp="1" noChangeAspect="1"/>
          </p:cNvSpPr>
          <p:nvPr>
            <p:ph type="pic" idx="15"/>
          </p:nvPr>
        </p:nvSpPr>
        <p:spPr>
          <a:xfrm>
            <a:off x="1226562" y="4788306"/>
            <a:ext cx="1024487" cy="1183870"/>
          </a:xfr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50800">
            <a:bevelT h="38100"/>
            <a:contourClr>
              <a:srgbClr val="C0C0C0"/>
            </a:contourClr>
          </a:sp3d>
        </p:spPr>
        <p:txBody>
          <a:bodyPr anchor="t">
            <a:noAutofit/>
          </a:bodyPr>
          <a:lstStyle>
            <a:lvl1pPr marL="0" indent="0" algn="ctr">
              <a:lnSpc>
                <a:spcPct val="100000"/>
              </a:lnSpc>
              <a:buNone/>
              <a:defRPr sz="1600" i="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Tree>
    <p:extLst>
      <p:ext uri="{BB962C8B-B14F-4D97-AF65-F5344CB8AC3E}">
        <p14:creationId xmlns:p14="http://schemas.microsoft.com/office/powerpoint/2010/main" val="38518790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562100"/>
            <a:ext cx="7955280" cy="4614863"/>
          </a:xfrm>
        </p:spPr>
        <p:txBody>
          <a:bodyPr anchor="ctr"/>
          <a:lstStyle>
            <a:lvl1pPr marL="274320" indent="-274320">
              <a:buSzPct val="130000"/>
              <a:buFont typeface="Wingdings 2" panose="05020102010507070707" pitchFamily="18" charset="2"/>
              <a:buChar char=""/>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5" name="TextBox 4">
            <a:extLst>
              <a:ext uri="{FF2B5EF4-FFF2-40B4-BE49-F238E27FC236}">
                <a16:creationId xmlns:a16="http://schemas.microsoft.com/office/drawing/2014/main" id="{4EFF1AEB-41C4-4F09-A84E-76A8A2E5FB0C}"/>
              </a:ext>
            </a:extLst>
          </p:cNvPr>
          <p:cNvSpPr txBox="1"/>
          <p:nvPr userDrawn="1"/>
        </p:nvSpPr>
        <p:spPr>
          <a:xfrm>
            <a:off x="628650" y="365126"/>
            <a:ext cx="7955280" cy="1051560"/>
          </a:xfrm>
          <a:prstGeom prst="rect">
            <a:avLst/>
          </a:prstGeom>
        </p:spPr>
        <p:txBody>
          <a:bodyPr vert="horz" lIns="91440" tIns="45720" rIns="91440" bIns="45720" rtlCol="0" anchor="b">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r>
              <a:rPr lang="en-US"/>
              <a:t>Today’s Objectives:</a:t>
            </a:r>
            <a:endParaRPr lang="en-US" dirty="0"/>
          </a:p>
        </p:txBody>
      </p:sp>
      <p:pic>
        <p:nvPicPr>
          <p:cNvPr id="7" name="Picture 6">
            <a:extLst>
              <a:ext uri="{FF2B5EF4-FFF2-40B4-BE49-F238E27FC236}">
                <a16:creationId xmlns:a16="http://schemas.microsoft.com/office/drawing/2014/main" id="{3A1BC28C-8AF2-4940-BDB9-E673A861171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582823" y="365126"/>
            <a:ext cx="2206570" cy="1095374"/>
          </a:xfrm>
          <a:prstGeom prst="rect">
            <a:avLst/>
          </a:prstGeom>
        </p:spPr>
      </p:pic>
      <p:sp>
        <p:nvSpPr>
          <p:cNvPr id="8" name="Rectangle 7">
            <a:extLst>
              <a:ext uri="{FF2B5EF4-FFF2-40B4-BE49-F238E27FC236}">
                <a16:creationId xmlns:a16="http://schemas.microsoft.com/office/drawing/2014/main" id="{B39BDA01-EE61-49D4-8FAA-01389FC14AC8}"/>
              </a:ext>
            </a:extLst>
          </p:cNvPr>
          <p:cNvSpPr/>
          <p:nvPr userDrawn="1"/>
        </p:nvSpPr>
        <p:spPr>
          <a:xfrm rot="5400000">
            <a:off x="4558282" y="-3103312"/>
            <a:ext cx="27432" cy="9144003"/>
          </a:xfrm>
          <a:prstGeom prst="rect">
            <a:avLst/>
          </a:prstGeom>
          <a:solidFill>
            <a:schemeClr val="bg1">
              <a:lumMod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9869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2" name="Title 1"/>
          <p:cNvSpPr>
            <a:spLocks noGrp="1"/>
          </p:cNvSpPr>
          <p:nvPr>
            <p:ph type="title"/>
          </p:nvPr>
        </p:nvSpPr>
        <p:spPr>
          <a:xfrm>
            <a:off x="1473200" y="365126"/>
            <a:ext cx="7110730" cy="1051560"/>
          </a:xfrm>
        </p:spPr>
        <p:txBody>
          <a:bodyPr anchor="ct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grpSp>
        <p:nvGrpSpPr>
          <p:cNvPr id="9" name="Group 8">
            <a:extLst>
              <a:ext uri="{FF2B5EF4-FFF2-40B4-BE49-F238E27FC236}">
                <a16:creationId xmlns:a16="http://schemas.microsoft.com/office/drawing/2014/main" id="{C748CE21-7AFE-4E43-95C7-CE54C7F8E328}"/>
              </a:ext>
            </a:extLst>
          </p:cNvPr>
          <p:cNvGrpSpPr/>
          <p:nvPr userDrawn="1"/>
        </p:nvGrpSpPr>
        <p:grpSpPr>
          <a:xfrm>
            <a:off x="408972" y="0"/>
            <a:ext cx="796952" cy="1591228"/>
            <a:chOff x="628648" y="-1"/>
            <a:chExt cx="1019624" cy="1591228"/>
          </a:xfrm>
          <a:effectLst>
            <a:outerShdw blurRad="50800" dist="25400" dir="8100000" algn="tr" rotWithShape="0">
              <a:prstClr val="black">
                <a:alpha val="30000"/>
              </a:prstClr>
            </a:outerShdw>
          </a:effectLst>
        </p:grpSpPr>
        <p:sp>
          <p:nvSpPr>
            <p:cNvPr id="8" name="Pentagon 3">
              <a:extLst>
                <a:ext uri="{FF2B5EF4-FFF2-40B4-BE49-F238E27FC236}">
                  <a16:creationId xmlns:a16="http://schemas.microsoft.com/office/drawing/2014/main" id="{66EF78EF-7007-4AD8-B0B0-9D842402A112}"/>
                </a:ext>
              </a:extLst>
            </p:cNvPr>
            <p:cNvSpPr/>
            <p:nvPr userDrawn="1"/>
          </p:nvSpPr>
          <p:spPr>
            <a:xfrm rot="5400000">
              <a:off x="342847" y="285802"/>
              <a:ext cx="1591227" cy="1019623"/>
            </a:xfrm>
            <a:prstGeom prst="homePlate">
              <a:avLst>
                <a:gd name="adj" fmla="val 44467"/>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path path="circle">
                <a:fillToRect l="100000" t="100000"/>
              </a:path>
              <a:tileRect r="-100000" b="-100000"/>
            </a:gradFill>
            <a:ln w="25400">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 name="Pentagon 3">
              <a:extLst>
                <a:ext uri="{FF2B5EF4-FFF2-40B4-BE49-F238E27FC236}">
                  <a16:creationId xmlns:a16="http://schemas.microsoft.com/office/drawing/2014/main" id="{D523D052-BBAD-4207-B109-48CB7A77CC9E}"/>
                </a:ext>
              </a:extLst>
            </p:cNvPr>
            <p:cNvSpPr/>
            <p:nvPr userDrawn="1"/>
          </p:nvSpPr>
          <p:spPr>
            <a:xfrm rot="5400000">
              <a:off x="430116" y="198531"/>
              <a:ext cx="1416687" cy="1019623"/>
            </a:xfrm>
            <a:prstGeom prst="homePlate">
              <a:avLst>
                <a:gd name="adj" fmla="val 41756"/>
              </a:avLst>
            </a:prstGeom>
            <a:gradFill flip="none" rotWithShape="1">
              <a:gsLst>
                <a:gs pos="0">
                  <a:schemeClr val="bg1">
                    <a:lumMod val="75000"/>
                  </a:schemeClr>
                </a:gs>
                <a:gs pos="53000">
                  <a:srgbClr val="F1F1F1"/>
                </a:gs>
                <a:gs pos="25000">
                  <a:schemeClr val="bg1">
                    <a:lumMod val="95000"/>
                  </a:schemeClr>
                </a:gs>
                <a:gs pos="6000">
                  <a:schemeClr val="bg1">
                    <a:lumMod val="85000"/>
                  </a:schemeClr>
                </a:gs>
                <a:gs pos="77000">
                  <a:srgbClr val="E3E3E3"/>
                </a:gs>
                <a:gs pos="97345">
                  <a:schemeClr val="bg1">
                    <a:lumMod val="75000"/>
                  </a:schemeClr>
                </a:gs>
              </a:gsLst>
              <a:lin ang="0" scaled="1"/>
              <a:tileRect/>
            </a:gradFill>
            <a:ln w="25400">
              <a:gradFill flip="none" rotWithShape="1">
                <a:gsLst>
                  <a:gs pos="100000">
                    <a:schemeClr val="bg1">
                      <a:lumMod val="75000"/>
                    </a:schemeClr>
                  </a:gs>
                  <a:gs pos="0">
                    <a:schemeClr val="accent4">
                      <a:lumMod val="67000"/>
                    </a:schemeClr>
                  </a:gs>
                  <a:gs pos="48000">
                    <a:schemeClr val="accent4">
                      <a:lumMod val="97000"/>
                      <a:lumOff val="3000"/>
                    </a:schemeClr>
                  </a:gs>
                  <a:gs pos="85000">
                    <a:schemeClr val="accent4">
                      <a:lumMod val="60000"/>
                      <a:lumOff val="40000"/>
                    </a:schemeClr>
                  </a:gs>
                </a:gsLst>
                <a:lin ang="10800000" scaled="1"/>
                <a:tileRect/>
              </a:gra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sp>
        <p:nvSpPr>
          <p:cNvPr id="10" name="Text Placeholder 3">
            <a:extLst>
              <a:ext uri="{FF2B5EF4-FFF2-40B4-BE49-F238E27FC236}">
                <a16:creationId xmlns:a16="http://schemas.microsoft.com/office/drawing/2014/main" id="{121EAC3E-DB16-448B-9877-1345E9FF81BC}"/>
              </a:ext>
            </a:extLst>
          </p:cNvPr>
          <p:cNvSpPr>
            <a:spLocks noGrp="1"/>
          </p:cNvSpPr>
          <p:nvPr>
            <p:ph type="body" sz="half" idx="2" hasCustomPrompt="1"/>
          </p:nvPr>
        </p:nvSpPr>
        <p:spPr>
          <a:xfrm>
            <a:off x="339424" y="528805"/>
            <a:ext cx="921646" cy="804862"/>
          </a:xfrm>
        </p:spPr>
        <p:txBody>
          <a:bodyPr tIns="73152">
            <a:normAutofit/>
          </a:bodyPr>
          <a:lstStyle>
            <a:lvl1pPr marL="0" indent="0" algn="ctr">
              <a:buNone/>
              <a:defRPr lang="en-US" sz="4000" b="1" i="0" kern="1200" cap="small" spc="40" baseline="0" dirty="0" smtClean="0">
                <a:ln w="15875">
                  <a:gradFill flip="none" rotWithShape="1">
                    <a:gsLst>
                      <a:gs pos="0">
                        <a:schemeClr val="accent2"/>
                      </a:gs>
                      <a:gs pos="100000">
                        <a:schemeClr val="accent5"/>
                      </a:gs>
                    </a:gsLst>
                    <a:lin ang="16200000" scaled="1"/>
                    <a:tileRect/>
                  </a:gradFill>
                </a:ln>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effectLst>
                  <a:innerShdw blurRad="101600" dist="76200" dir="18900000">
                    <a:prstClr val="black">
                      <a:alpha val="30000"/>
                    </a:prstClr>
                  </a:innerShdw>
                </a:effectLst>
                <a:latin typeface="+mj-lt"/>
                <a:ea typeface="+mj-ea"/>
                <a:cs typeface="Impact" panose="020B080603090205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a:t>
            </a:r>
            <a:endParaRPr lang="en-US" dirty="0"/>
          </a:p>
        </p:txBody>
      </p:sp>
    </p:spTree>
    <p:extLst>
      <p:ext uri="{BB962C8B-B14F-4D97-AF65-F5344CB8AC3E}">
        <p14:creationId xmlns:p14="http://schemas.microsoft.com/office/powerpoint/2010/main" val="39725188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2025" y="4800600"/>
            <a:ext cx="6724083" cy="566738"/>
          </a:xfrm>
        </p:spPr>
        <p:txBody>
          <a:bodyPr anchor="b">
            <a:normAutofit/>
          </a:bodyPr>
          <a:lstStyle>
            <a:lvl1pPr marL="457200" indent="-457200" algn="r">
              <a:buClr>
                <a:srgbClr val="7A232E"/>
              </a:buClr>
              <a:buFont typeface="Wingdings" panose="05000000000000000000" pitchFamily="2" charset="2"/>
              <a:buChar char="Ø"/>
              <a:defRPr sz="3200" b="0" spc="40" baseline="0">
                <a:gradFill>
                  <a:gsLst>
                    <a:gs pos="0">
                      <a:schemeClr val="accent6">
                        <a:lumMod val="50000"/>
                      </a:schemeClr>
                    </a:gs>
                    <a:gs pos="100000">
                      <a:schemeClr val="accent1">
                        <a:lumMod val="50000"/>
                      </a:schemeClr>
                    </a:gs>
                  </a:gsLst>
                  <a:lin ang="5400000" scaled="1"/>
                </a:gradFill>
              </a:defRPr>
            </a:lvl1pPr>
          </a:lstStyle>
          <a:p>
            <a:r>
              <a:rPr lang="en-US" dirty="0" err="1"/>
              <a:t>FirstName</a:t>
            </a:r>
            <a:r>
              <a:rPr lang="en-US" dirty="0"/>
              <a:t> </a:t>
            </a:r>
            <a:r>
              <a:rPr lang="en-US" dirty="0" err="1"/>
              <a:t>LastName</a:t>
            </a:r>
            <a:endParaRPr lang="en-US" dirty="0"/>
          </a:p>
        </p:txBody>
      </p:sp>
      <p:sp>
        <p:nvSpPr>
          <p:cNvPr id="4" name="Text Placeholder 3"/>
          <p:cNvSpPr>
            <a:spLocks noGrp="1"/>
          </p:cNvSpPr>
          <p:nvPr>
            <p:ph type="body" sz="half" idx="2" hasCustomPrompt="1"/>
          </p:nvPr>
        </p:nvSpPr>
        <p:spPr>
          <a:xfrm>
            <a:off x="962026" y="1076325"/>
            <a:ext cx="6724650" cy="2962275"/>
          </a:xfrm>
        </p:spPr>
        <p:txBody>
          <a:bodyPr anchor="ctr" anchorCtr="0">
            <a:normAutofit/>
          </a:bodyPr>
          <a:lstStyle>
            <a:lvl1pPr marL="0" indent="0">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Type quote here</a:t>
            </a:r>
          </a:p>
        </p:txBody>
      </p:sp>
      <p:sp>
        <p:nvSpPr>
          <p:cNvPr id="6" name="Text Placeholder 3"/>
          <p:cNvSpPr>
            <a:spLocks noGrp="1"/>
          </p:cNvSpPr>
          <p:nvPr>
            <p:ph type="body" sz="half" idx="10" hasCustomPrompt="1"/>
          </p:nvPr>
        </p:nvSpPr>
        <p:spPr>
          <a:xfrm>
            <a:off x="962025" y="5398235"/>
            <a:ext cx="6724083" cy="354865"/>
          </a:xfrm>
        </p:spPr>
        <p:txBody>
          <a:bodyPr anchor="ctr" anchorCtr="0">
            <a:noAutofit/>
          </a:bodyPr>
          <a:lstStyle>
            <a:lvl1pPr marL="0" indent="0" algn="r">
              <a:buNone/>
              <a:defRPr sz="1800" i="1" baseline="0">
                <a:solidFill>
                  <a:schemeClr val="accent3">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Additional info if applicable</a:t>
            </a:r>
          </a:p>
        </p:txBody>
      </p:sp>
      <p:sp>
        <p:nvSpPr>
          <p:cNvPr id="7" name="Title 1"/>
          <p:cNvSpPr txBox="1">
            <a:spLocks/>
          </p:cNvSpPr>
          <p:nvPr userDrawn="1"/>
        </p:nvSpPr>
        <p:spPr>
          <a:xfrm>
            <a:off x="0" y="729116"/>
            <a:ext cx="962025" cy="1897061"/>
          </a:xfrm>
          <a:prstGeom prst="rect">
            <a:avLst/>
          </a:prstGeom>
        </p:spPr>
        <p:txBody>
          <a:bodyPr vert="horz" lIns="0" tIns="0" rIns="0" bIns="0" rtlCol="0" anchor="ctr">
            <a:noAutofit/>
          </a:bodyPr>
          <a:lstStyle>
            <a:lvl1pPr algn="l" defTabSz="457200" rtl="0" eaLnBrk="1" latinLnBrk="0" hangingPunct="1">
              <a:lnSpc>
                <a:spcPct val="85000"/>
              </a:lnSpc>
              <a:spcBef>
                <a:spcPct val="0"/>
              </a:spcBef>
              <a:buNone/>
              <a:defRPr sz="4400" b="1" i="0" kern="1200" cap="small" baseline="0">
                <a:gradFill>
                  <a:gsLst>
                    <a:gs pos="0">
                      <a:srgbClr val="004874"/>
                    </a:gs>
                    <a:gs pos="100000">
                      <a:srgbClr val="041F36"/>
                    </a:gs>
                  </a:gsLst>
                  <a:lin ang="5400000" scaled="1"/>
                </a:gradFill>
                <a:latin typeface="Myriad Pro Cond"/>
                <a:ea typeface="+mj-ea"/>
                <a:cs typeface="Myriad Pro Cond"/>
              </a:defRPr>
            </a:lvl1pPr>
          </a:lstStyle>
          <a:p>
            <a:pPr algn="r"/>
            <a:r>
              <a:rPr lang="en-US" sz="11500" dirty="0">
                <a:gradFill flip="none" rotWithShape="1">
                  <a:gsLst>
                    <a:gs pos="24000">
                      <a:schemeClr val="accent6">
                        <a:lumMod val="75000"/>
                      </a:schemeClr>
                    </a:gs>
                    <a:gs pos="83000">
                      <a:schemeClr val="accent1">
                        <a:lumMod val="50000"/>
                      </a:schemeClr>
                    </a:gs>
                  </a:gsLst>
                  <a:lin ang="2700000" scaled="1"/>
                  <a:tileRect/>
                </a:gradFill>
                <a:latin typeface="Times New Roman" panose="02020603050405020304" pitchFamily="18" charset="0"/>
                <a:cs typeface="Times New Roman" panose="02020603050405020304" pitchFamily="18" charset="0"/>
              </a:rPr>
              <a:t>“</a:t>
            </a:r>
          </a:p>
        </p:txBody>
      </p:sp>
      <p:sp>
        <p:nvSpPr>
          <p:cNvPr id="9" name="Title 1"/>
          <p:cNvSpPr txBox="1">
            <a:spLocks/>
          </p:cNvSpPr>
          <p:nvPr userDrawn="1"/>
        </p:nvSpPr>
        <p:spPr>
          <a:xfrm rot="10800000">
            <a:off x="7686675" y="2155824"/>
            <a:ext cx="971550" cy="1897061"/>
          </a:xfrm>
          <a:prstGeom prst="rect">
            <a:avLst/>
          </a:prstGeom>
        </p:spPr>
        <p:txBody>
          <a:bodyPr vert="horz" lIns="0" tIns="0" rIns="0" bIns="0" rtlCol="0" anchor="ctr">
            <a:noAutofit/>
          </a:bodyPr>
          <a:lstStyle>
            <a:lvl1pPr algn="l" defTabSz="457200" rtl="0" eaLnBrk="1" latinLnBrk="0" hangingPunct="1">
              <a:lnSpc>
                <a:spcPct val="85000"/>
              </a:lnSpc>
              <a:spcBef>
                <a:spcPct val="0"/>
              </a:spcBef>
              <a:buNone/>
              <a:defRPr sz="4400" b="1" i="0" kern="1200" cap="small" baseline="0">
                <a:gradFill>
                  <a:gsLst>
                    <a:gs pos="0">
                      <a:srgbClr val="004874"/>
                    </a:gs>
                    <a:gs pos="100000">
                      <a:srgbClr val="041F36"/>
                    </a:gs>
                  </a:gsLst>
                  <a:lin ang="5400000" scaled="1"/>
                </a:gradFill>
                <a:latin typeface="Myriad Pro Cond"/>
                <a:ea typeface="+mj-ea"/>
                <a:cs typeface="Myriad Pro Cond"/>
              </a:defRPr>
            </a:lvl1pPr>
          </a:lstStyle>
          <a:p>
            <a:pPr algn="r"/>
            <a:r>
              <a:rPr lang="en-US" sz="11500" dirty="0">
                <a:gradFill flip="none" rotWithShape="1">
                  <a:gsLst>
                    <a:gs pos="24000">
                      <a:schemeClr val="accent6">
                        <a:lumMod val="75000"/>
                      </a:schemeClr>
                    </a:gs>
                    <a:gs pos="83000">
                      <a:schemeClr val="accent1">
                        <a:lumMod val="50000"/>
                      </a:schemeClr>
                    </a:gs>
                  </a:gsLst>
                  <a:lin ang="2700000" scaled="1"/>
                  <a:tileRect/>
                </a:gradFill>
                <a:latin typeface="Times New Roman" panose="02020603050405020304" pitchFamily="18" charset="0"/>
                <a:cs typeface="Times New Roman" panose="02020603050405020304" pitchFamily="18" charset="0"/>
              </a:rPr>
              <a:t>“</a:t>
            </a:r>
          </a:p>
        </p:txBody>
      </p:sp>
      <p:sp>
        <p:nvSpPr>
          <p:cNvPr id="3" name="Slide Number Placeholder 2">
            <a:extLst>
              <a:ext uri="{FF2B5EF4-FFF2-40B4-BE49-F238E27FC236}">
                <a16:creationId xmlns:a16="http://schemas.microsoft.com/office/drawing/2014/main" id="{3B5A52FF-C423-4C33-BA52-0EE5F11EA94C}"/>
              </a:ext>
            </a:extLst>
          </p:cNvPr>
          <p:cNvSpPr>
            <a:spLocks noGrp="1"/>
          </p:cNvSpPr>
          <p:nvPr>
            <p:ph type="sldNum" sz="quarter" idx="11"/>
          </p:nvPr>
        </p:nvSpPr>
        <p:spPr/>
        <p:txBody>
          <a:bodyPr/>
          <a:lstStyle/>
          <a:p>
            <a:fld id="{706D636C-90A3-4979-BA37-BAB384B22101}" type="slidenum">
              <a:rPr lang="en-US" smtClean="0"/>
              <a:pPr/>
              <a:t>‹#›</a:t>
            </a:fld>
            <a:endParaRPr lang="en-US"/>
          </a:p>
        </p:txBody>
      </p:sp>
      <p:sp>
        <p:nvSpPr>
          <p:cNvPr id="8" name="Rectangle 7">
            <a:extLst>
              <a:ext uri="{FF2B5EF4-FFF2-40B4-BE49-F238E27FC236}">
                <a16:creationId xmlns:a16="http://schemas.microsoft.com/office/drawing/2014/main" id="{43D77594-847C-4D9F-8E9C-BA000729C35F}"/>
              </a:ext>
            </a:extLst>
          </p:cNvPr>
          <p:cNvSpPr/>
          <p:nvPr userDrawn="1"/>
        </p:nvSpPr>
        <p:spPr>
          <a:xfrm rot="5400000">
            <a:off x="4311972" y="1309431"/>
            <a:ext cx="27432" cy="6720840"/>
          </a:xfrm>
          <a:prstGeom prst="rect">
            <a:avLst/>
          </a:prstGeom>
          <a:solidFill>
            <a:schemeClr val="bg1">
              <a:lumMod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73017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1B4496C-42F2-4A52-9C95-651EE67206F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5725" y="693411"/>
            <a:ext cx="2343150" cy="761532"/>
          </a:xfrm>
          <a:prstGeom prst="rect">
            <a:avLst/>
          </a:prstGeom>
        </p:spPr>
      </p:pic>
      <p:sp>
        <p:nvSpPr>
          <p:cNvPr id="4" name="Text Placeholder 3"/>
          <p:cNvSpPr>
            <a:spLocks noGrp="1"/>
          </p:cNvSpPr>
          <p:nvPr>
            <p:ph type="body" sz="half" idx="2" hasCustomPrompt="1"/>
          </p:nvPr>
        </p:nvSpPr>
        <p:spPr>
          <a:xfrm>
            <a:off x="390525" y="1756800"/>
            <a:ext cx="8307704" cy="3251942"/>
          </a:xfrm>
        </p:spPr>
        <p:txBody>
          <a:bodyPr anchor="ctr" anchorCtr="0">
            <a:normAutofit/>
          </a:bodyPr>
          <a:lstStyle>
            <a:lvl1pPr marL="0" indent="0">
              <a:lnSpc>
                <a:spcPct val="95000"/>
              </a:lnSpc>
              <a:spcBef>
                <a:spcPts val="1000"/>
              </a:spcBef>
              <a:buNone/>
              <a:defRPr sz="2200" b="0">
                <a:latin typeface="Times New Roman" panose="02020603050405020304" pitchFamily="18" charset="0"/>
                <a:cs typeface="Times New Roman" panose="02020603050405020304" pitchFamily="18"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This slide format is to draw attention to precise legal language.  Place legal language here.</a:t>
            </a:r>
            <a:endParaRPr lang="en-US" dirty="0"/>
          </a:p>
        </p:txBody>
      </p:sp>
      <p:sp>
        <p:nvSpPr>
          <p:cNvPr id="6" name="Text Placeholder 3"/>
          <p:cNvSpPr>
            <a:spLocks noGrp="1"/>
          </p:cNvSpPr>
          <p:nvPr>
            <p:ph type="body" sz="half" idx="10" hasCustomPrompt="1"/>
          </p:nvPr>
        </p:nvSpPr>
        <p:spPr>
          <a:xfrm>
            <a:off x="2543174" y="1064168"/>
            <a:ext cx="6155055" cy="354865"/>
          </a:xfrm>
        </p:spPr>
        <p:txBody>
          <a:bodyPr anchor="ctr" anchorCtr="0">
            <a:noAutofit/>
          </a:bodyPr>
          <a:lstStyle>
            <a:lvl1pPr marL="0" indent="0" algn="l">
              <a:buNone/>
              <a:defRPr sz="1800" i="1" baseline="0">
                <a:solidFill>
                  <a:schemeClr val="accent3">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Additional info if applicable</a:t>
            </a:r>
          </a:p>
        </p:txBody>
      </p:sp>
      <p:sp>
        <p:nvSpPr>
          <p:cNvPr id="3" name="Slide Number Placeholder 2">
            <a:extLst>
              <a:ext uri="{FF2B5EF4-FFF2-40B4-BE49-F238E27FC236}">
                <a16:creationId xmlns:a16="http://schemas.microsoft.com/office/drawing/2014/main" id="{3B5A52FF-C423-4C33-BA52-0EE5F11EA94C}"/>
              </a:ext>
            </a:extLst>
          </p:cNvPr>
          <p:cNvSpPr>
            <a:spLocks noGrp="1"/>
          </p:cNvSpPr>
          <p:nvPr>
            <p:ph type="sldNum" sz="quarter" idx="11"/>
          </p:nvPr>
        </p:nvSpPr>
        <p:spPr/>
        <p:txBody>
          <a:bodyPr/>
          <a:lstStyle/>
          <a:p>
            <a:fld id="{706D636C-90A3-4979-BA37-BAB384B22101}" type="slidenum">
              <a:rPr lang="en-US" smtClean="0"/>
              <a:pPr/>
              <a:t>‹#›</a:t>
            </a:fld>
            <a:endParaRPr lang="en-US"/>
          </a:p>
        </p:txBody>
      </p:sp>
      <p:sp>
        <p:nvSpPr>
          <p:cNvPr id="8" name="Rectangle 7">
            <a:extLst>
              <a:ext uri="{FF2B5EF4-FFF2-40B4-BE49-F238E27FC236}">
                <a16:creationId xmlns:a16="http://schemas.microsoft.com/office/drawing/2014/main" id="{4768B8A7-EB81-4FD2-82D4-E645AB5DA130}"/>
              </a:ext>
            </a:extLst>
          </p:cNvPr>
          <p:cNvSpPr/>
          <p:nvPr userDrawn="1"/>
        </p:nvSpPr>
        <p:spPr>
          <a:xfrm rot="5400000">
            <a:off x="4558282" y="-3103312"/>
            <a:ext cx="27432" cy="9144003"/>
          </a:xfrm>
          <a:prstGeom prst="rect">
            <a:avLst/>
          </a:prstGeom>
          <a:solidFill>
            <a:schemeClr val="bg1">
              <a:lumMod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0A81F1B3-A836-409F-B9E6-2E2CAEB1F57F}"/>
              </a:ext>
            </a:extLst>
          </p:cNvPr>
          <p:cNvSpPr>
            <a:spLocks noGrp="1"/>
          </p:cNvSpPr>
          <p:nvPr>
            <p:ph type="title" hasCustomPrompt="1"/>
          </p:nvPr>
        </p:nvSpPr>
        <p:spPr>
          <a:xfrm>
            <a:off x="2324100" y="119319"/>
            <a:ext cx="6374129" cy="862470"/>
          </a:xfrm>
        </p:spPr>
        <p:txBody>
          <a:bodyPr>
            <a:normAutofit/>
          </a:bodyPr>
          <a:lstStyle>
            <a:lvl1pPr>
              <a:defRPr sz="2600"/>
            </a:lvl1pPr>
          </a:lstStyle>
          <a:p>
            <a:r>
              <a:rPr lang="en-US"/>
              <a:t>Section name / Title / Reference Info</a:t>
            </a:r>
          </a:p>
        </p:txBody>
      </p:sp>
      <p:sp>
        <p:nvSpPr>
          <p:cNvPr id="13" name="Text Placeholder 3">
            <a:extLst>
              <a:ext uri="{FF2B5EF4-FFF2-40B4-BE49-F238E27FC236}">
                <a16:creationId xmlns:a16="http://schemas.microsoft.com/office/drawing/2014/main" id="{73153095-E629-4333-A9E6-44B7EAB756CC}"/>
              </a:ext>
            </a:extLst>
          </p:cNvPr>
          <p:cNvSpPr>
            <a:spLocks noGrp="1"/>
          </p:cNvSpPr>
          <p:nvPr>
            <p:ph type="body" sz="half" idx="12" hasCustomPrompt="1"/>
          </p:nvPr>
        </p:nvSpPr>
        <p:spPr>
          <a:xfrm>
            <a:off x="390526" y="5095875"/>
            <a:ext cx="7905749" cy="1197102"/>
          </a:xfrm>
        </p:spPr>
        <p:txBody>
          <a:bodyPr anchor="ctr" anchorCtr="0">
            <a:noAutofit/>
          </a:bodyPr>
          <a:lstStyle>
            <a:lvl1pPr marL="0" indent="0" algn="ctr">
              <a:buNone/>
              <a:defRPr lang="en-US" sz="22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If needed, include a callout note about the legal language here.</a:t>
            </a:r>
            <a:endParaRPr lang="en-US" dirty="0"/>
          </a:p>
        </p:txBody>
      </p:sp>
    </p:spTree>
    <p:extLst>
      <p:ext uri="{BB962C8B-B14F-4D97-AF65-F5344CB8AC3E}">
        <p14:creationId xmlns:p14="http://schemas.microsoft.com/office/powerpoint/2010/main" val="25050596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esource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11892" y="1120346"/>
            <a:ext cx="4032473" cy="5056617"/>
          </a:xfrm>
        </p:spPr>
        <p:txBody>
          <a:bodyPr>
            <a:noAutofit/>
          </a:bodyPr>
          <a:lstStyle>
            <a:lvl1pPr>
              <a:spcBef>
                <a:spcPts val="3000"/>
              </a:spcBef>
              <a:defRPr sz="2000"/>
            </a:lvl1pPr>
            <a:lvl2pPr marL="292608" indent="0">
              <a:spcBef>
                <a:spcPts val="600"/>
              </a:spcBef>
              <a:spcAft>
                <a:spcPts val="200"/>
              </a:spcAft>
              <a:buNone/>
              <a:defRPr sz="1400" i="1">
                <a:solidFill>
                  <a:schemeClr val="accent3">
                    <a:lumMod val="75000"/>
                    <a:lumOff val="25000"/>
                  </a:schemeClr>
                </a:solidFill>
              </a:defRPr>
            </a:lvl2pPr>
            <a:lvl3pPr marL="576072" indent="-274320">
              <a:spcBef>
                <a:spcPts val="400"/>
              </a:spcBef>
              <a:buClr>
                <a:schemeClr val="accent3">
                  <a:lumMod val="75000"/>
                  <a:lumOff val="25000"/>
                </a:schemeClr>
              </a:buClr>
              <a:buFont typeface="Wingdings" panose="05000000000000000000" pitchFamily="2" charset="2"/>
              <a:buChar char=""/>
              <a:defRPr sz="1300" u="sng">
                <a:solidFill>
                  <a:schemeClr val="accent6"/>
                </a:solidFill>
              </a:defRPr>
            </a:lvl3pPr>
          </a:lstStyle>
          <a:p>
            <a:pPr lvl="0"/>
            <a:r>
              <a:rPr lang="en-US" dirty="0"/>
              <a:t>Name of Resource</a:t>
            </a:r>
          </a:p>
          <a:p>
            <a:pPr lvl="1"/>
            <a:r>
              <a:rPr lang="en-US" dirty="0"/>
              <a:t>Details about resource listed here.</a:t>
            </a:r>
          </a:p>
          <a:p>
            <a:pPr lvl="2"/>
            <a:r>
              <a:rPr lang="en-US" dirty="0"/>
              <a:t>web address</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695824" y="1120346"/>
            <a:ext cx="4032504" cy="5056617"/>
          </a:xfrm>
        </p:spPr>
        <p:txBody>
          <a:bodyPr>
            <a:noAutofit/>
          </a:bodyPr>
          <a:lstStyle>
            <a:lvl1pPr>
              <a:spcBef>
                <a:spcPts val="3000"/>
              </a:spcBef>
              <a:defRPr sz="2000"/>
            </a:lvl1pPr>
            <a:lvl2pPr marL="274320" indent="0" algn="l" defTabSz="914400" rtl="0" eaLnBrk="1" latinLnBrk="0" hangingPunct="1">
              <a:lnSpc>
                <a:spcPct val="90000"/>
              </a:lnSpc>
              <a:spcBef>
                <a:spcPts val="800"/>
              </a:spcBef>
              <a:spcAft>
                <a:spcPts val="200"/>
              </a:spcAft>
              <a:buClr>
                <a:schemeClr val="bg1">
                  <a:lumMod val="65000"/>
                </a:schemeClr>
              </a:buClr>
              <a:buFont typeface="Arial" panose="020B0604020202020204" pitchFamily="34" charset="0"/>
              <a:buNone/>
              <a:defRPr lang="en-US" sz="1400" i="1" kern="1200" dirty="0">
                <a:solidFill>
                  <a:schemeClr val="accent3">
                    <a:lumMod val="75000"/>
                    <a:lumOff val="25000"/>
                  </a:schemeClr>
                </a:solidFill>
                <a:latin typeface="+mn-lt"/>
                <a:ea typeface="+mn-ea"/>
                <a:cs typeface="+mn-cs"/>
              </a:defRPr>
            </a:lvl2pPr>
            <a:lvl3pPr marL="587502" indent="-285750">
              <a:spcBef>
                <a:spcPts val="400"/>
              </a:spcBef>
              <a:buClr>
                <a:schemeClr val="accent3">
                  <a:lumMod val="75000"/>
                  <a:lumOff val="25000"/>
                </a:schemeClr>
              </a:buClr>
              <a:buFont typeface="Wingdings" panose="05000000000000000000" pitchFamily="2" charset="2"/>
              <a:buChar char=""/>
              <a:defRPr lang="en-US" sz="1300" u="sng" kern="1200" baseline="0" dirty="0">
                <a:solidFill>
                  <a:schemeClr val="accent6"/>
                </a:solidFill>
                <a:latin typeface="+mn-lt"/>
                <a:ea typeface="+mn-ea"/>
                <a:cs typeface="+mn-cs"/>
              </a:defRPr>
            </a:lvl3pPr>
          </a:lstStyle>
          <a:p>
            <a:pPr lvl="0"/>
            <a:r>
              <a:rPr lang="en-US" dirty="0"/>
              <a:t>Name of Resource</a:t>
            </a:r>
          </a:p>
          <a:p>
            <a:pPr marL="560070" lvl="1" indent="-285750" algn="l" defTabSz="914400" rtl="0" eaLnBrk="1" latinLnBrk="0" hangingPunct="1">
              <a:lnSpc>
                <a:spcPct val="90000"/>
              </a:lnSpc>
              <a:spcBef>
                <a:spcPts val="800"/>
              </a:spcBef>
              <a:buClr>
                <a:schemeClr val="bg1">
                  <a:lumMod val="65000"/>
                </a:schemeClr>
              </a:buClr>
            </a:pPr>
            <a:r>
              <a:rPr lang="en-US" dirty="0"/>
              <a:t>Details about resource listed here.</a:t>
            </a:r>
          </a:p>
          <a:p>
            <a:pPr marL="587502" lvl="2" indent="-285750" algn="l" defTabSz="914400" rtl="0" eaLnBrk="1" latinLnBrk="0" hangingPunct="1">
              <a:lnSpc>
                <a:spcPct val="90000"/>
              </a:lnSpc>
              <a:spcBef>
                <a:spcPts val="800"/>
              </a:spcBef>
              <a:buClr>
                <a:schemeClr val="bg1">
                  <a:lumMod val="65000"/>
                </a:schemeClr>
              </a:buClr>
            </a:pPr>
            <a:r>
              <a:rPr lang="en-US" dirty="0"/>
              <a:t>Web address</a:t>
            </a:r>
          </a:p>
          <a:p>
            <a:pPr lvl="3"/>
            <a:r>
              <a:rPr lang="en-US" dirty="0"/>
              <a:t>Fourth level</a:t>
            </a:r>
          </a:p>
          <a:p>
            <a:pPr lvl="4"/>
            <a:r>
              <a:rPr lang="en-US" dirty="0"/>
              <a:t>Fifth level</a:t>
            </a:r>
          </a:p>
        </p:txBody>
      </p:sp>
      <p:sp>
        <p:nvSpPr>
          <p:cNvPr id="6" name="Rectangle 5">
            <a:extLst>
              <a:ext uri="{FF2B5EF4-FFF2-40B4-BE49-F238E27FC236}">
                <a16:creationId xmlns:a16="http://schemas.microsoft.com/office/drawing/2014/main" id="{F7FD6786-8F98-43F6-B24B-3F32CA90C529}"/>
              </a:ext>
            </a:extLst>
          </p:cNvPr>
          <p:cNvSpPr/>
          <p:nvPr userDrawn="1"/>
        </p:nvSpPr>
        <p:spPr>
          <a:xfrm>
            <a:off x="4540808" y="1003986"/>
            <a:ext cx="45720" cy="5852160"/>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3A54BF1-953C-4479-BA14-05D786F8768E}"/>
              </a:ext>
            </a:extLst>
          </p:cNvPr>
          <p:cNvSpPr/>
          <p:nvPr userDrawn="1"/>
        </p:nvSpPr>
        <p:spPr>
          <a:xfrm rot="5400000">
            <a:off x="4558284" y="-3576807"/>
            <a:ext cx="27432" cy="9144003"/>
          </a:xfrm>
          <a:prstGeom prst="rect">
            <a:avLst/>
          </a:prstGeom>
          <a:solidFill>
            <a:schemeClr val="bg1">
              <a:lumMod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89D9F95-E05B-461F-9AB6-FCC469E64AE0}"/>
              </a:ext>
            </a:extLst>
          </p:cNvPr>
          <p:cNvSpPr txBox="1"/>
          <p:nvPr userDrawn="1"/>
        </p:nvSpPr>
        <p:spPr>
          <a:xfrm>
            <a:off x="1309816" y="365126"/>
            <a:ext cx="6880779" cy="616352"/>
          </a:xfrm>
          <a:prstGeom prst="rect">
            <a:avLst/>
          </a:prstGeom>
        </p:spPr>
        <p:txBody>
          <a:bodyPr vert="horz" lIns="91440" tIns="45720" rIns="91440" bIns="45720" rtlCol="0" anchor="b">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lgn="ctr"/>
            <a:r>
              <a:rPr lang="en-US" dirty="0"/>
              <a:t>Resources:</a:t>
            </a:r>
          </a:p>
        </p:txBody>
      </p:sp>
      <p:sp>
        <p:nvSpPr>
          <p:cNvPr id="11" name="TextBox 10">
            <a:extLst>
              <a:ext uri="{FF2B5EF4-FFF2-40B4-BE49-F238E27FC236}">
                <a16:creationId xmlns:a16="http://schemas.microsoft.com/office/drawing/2014/main" id="{3C7C2AD0-E385-4C6D-9FC1-7C6479504B69}"/>
              </a:ext>
            </a:extLst>
          </p:cNvPr>
          <p:cNvSpPr txBox="1"/>
          <p:nvPr userDrawn="1"/>
        </p:nvSpPr>
        <p:spPr>
          <a:xfrm>
            <a:off x="2509079" y="205945"/>
            <a:ext cx="1318054" cy="947351"/>
          </a:xfrm>
          <a:prstGeom prst="rect">
            <a:avLst/>
          </a:prstGeom>
          <a:noFill/>
        </p:spPr>
        <p:txBody>
          <a:bodyPr wrap="none" rtlCol="0">
            <a:noAutofit/>
          </a:bodyPr>
          <a:lstStyle/>
          <a:p>
            <a:pPr algn="l">
              <a:lnSpc>
                <a:spcPct val="85000"/>
              </a:lnSpc>
            </a:pPr>
            <a:r>
              <a:rPr lang="en-US" sz="6600" dirty="0">
                <a:solidFill>
                  <a:schemeClr val="bg1">
                    <a:lumMod val="75000"/>
                  </a:schemeClr>
                </a:solidFill>
                <a:sym typeface="Webdings" panose="05030102010509060703" pitchFamily="18" charset="2"/>
              </a:rPr>
              <a:t></a:t>
            </a:r>
            <a:endParaRPr lang="en-US" sz="6600" dirty="0">
              <a:solidFill>
                <a:schemeClr val="bg1">
                  <a:lumMod val="75000"/>
                </a:schemeClr>
              </a:solidFill>
            </a:endParaRPr>
          </a:p>
        </p:txBody>
      </p:sp>
      <p:sp>
        <p:nvSpPr>
          <p:cNvPr id="2" name="Slide Number Placeholder 1">
            <a:extLst>
              <a:ext uri="{FF2B5EF4-FFF2-40B4-BE49-F238E27FC236}">
                <a16:creationId xmlns:a16="http://schemas.microsoft.com/office/drawing/2014/main" id="{5A246DD3-D6C3-4914-8E87-5DA06C7256DC}"/>
              </a:ext>
            </a:extLst>
          </p:cNvPr>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30758134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695825" y="1190625"/>
            <a:ext cx="3697604" cy="5165726"/>
          </a:xfrm>
        </p:spPr>
        <p:txBody>
          <a:bodyPr anchor="ctr"/>
          <a:lstStyle>
            <a:lvl1pPr marL="0" indent="0">
              <a:spcBef>
                <a:spcPts val="3000"/>
              </a:spcBef>
              <a:buNone/>
              <a:defRPr lang="en-US" sz="22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365760" indent="0">
              <a:spcBef>
                <a:spcPts val="300"/>
              </a:spcBef>
              <a:buNone/>
              <a:defRPr sz="1600" i="1"/>
            </a:lvl2pPr>
            <a:lvl3pPr marL="365760" indent="0">
              <a:spcBef>
                <a:spcPts val="400"/>
              </a:spcBef>
              <a:buFontTx/>
              <a:buNone/>
              <a:defRPr sz="1400" b="1">
                <a:solidFill>
                  <a:schemeClr val="tx1"/>
                </a:solidFill>
              </a:defRPr>
            </a:lvl3pPr>
            <a:lvl4pPr marL="914400" indent="-274320">
              <a:spcBef>
                <a:spcPts val="1200"/>
              </a:spcBef>
              <a:buClr>
                <a:schemeClr val="accent6"/>
              </a:buClr>
              <a:buSzPct val="90000"/>
              <a:buFont typeface="Wingdings" panose="05000000000000000000" pitchFamily="2" charset="2"/>
              <a:buChar char=""/>
              <a:defRPr sz="1300" i="1">
                <a:solidFill>
                  <a:schemeClr val="accent1"/>
                </a:solidFill>
              </a:defRPr>
            </a:lvl4pPr>
            <a:lvl5pPr marL="914400" indent="-274320">
              <a:spcBef>
                <a:spcPts val="200"/>
              </a:spcBef>
              <a:buClr>
                <a:schemeClr val="accent2"/>
              </a:buClr>
              <a:buSzPct val="120000"/>
              <a:buFont typeface="Wingdings" panose="05000000000000000000" pitchFamily="2" charset="2"/>
              <a:buChar char=""/>
              <a:defRPr sz="1300" b="0" i="0" spc="50" baseline="0">
                <a:solidFill>
                  <a:schemeClr val="accent3">
                    <a:lumMod val="75000"/>
                    <a:lumOff val="25000"/>
                  </a:schemeClr>
                </a:solidFill>
              </a:defRPr>
            </a:lvl5pPr>
          </a:lstStyle>
          <a:p>
            <a:pPr lvl="0"/>
            <a:r>
              <a:rPr lang="en-US" dirty="0"/>
              <a:t>Presenter Name</a:t>
            </a:r>
          </a:p>
          <a:p>
            <a:pPr lvl="1"/>
            <a:r>
              <a:rPr lang="en-US" dirty="0"/>
              <a:t>Position</a:t>
            </a:r>
          </a:p>
          <a:p>
            <a:pPr lvl="2"/>
            <a:r>
              <a:rPr lang="en-US" dirty="0"/>
              <a:t>Organization</a:t>
            </a:r>
          </a:p>
          <a:p>
            <a:pPr lvl="3"/>
            <a:r>
              <a:rPr lang="en-US" dirty="0"/>
              <a:t>Email</a:t>
            </a:r>
          </a:p>
          <a:p>
            <a:pPr lvl="4"/>
            <a:r>
              <a:rPr lang="en-US" dirty="0"/>
              <a:t>Phone</a:t>
            </a:r>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8" name="TextBox 7">
            <a:extLst>
              <a:ext uri="{FF2B5EF4-FFF2-40B4-BE49-F238E27FC236}">
                <a16:creationId xmlns:a16="http://schemas.microsoft.com/office/drawing/2014/main" id="{5E098955-8651-419E-86A8-56788A65E260}"/>
              </a:ext>
            </a:extLst>
          </p:cNvPr>
          <p:cNvSpPr txBox="1"/>
          <p:nvPr userDrawn="1"/>
        </p:nvSpPr>
        <p:spPr>
          <a:xfrm>
            <a:off x="628650" y="365126"/>
            <a:ext cx="7955280" cy="1051560"/>
          </a:xfrm>
          <a:prstGeom prst="rect">
            <a:avLst/>
          </a:prstGeom>
        </p:spPr>
        <p:txBody>
          <a:bodyPr vert="horz" lIns="91440" tIns="45720" rIns="91440" bIns="45720" rtlCol="0" anchor="ctr">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r>
              <a:rPr lang="en-US"/>
              <a:t>Contact Information:</a:t>
            </a:r>
            <a:endParaRPr lang="en-US" dirty="0"/>
          </a:p>
        </p:txBody>
      </p:sp>
      <p:pic>
        <p:nvPicPr>
          <p:cNvPr id="6" name="Picture 5">
            <a:extLst>
              <a:ext uri="{FF2B5EF4-FFF2-40B4-BE49-F238E27FC236}">
                <a16:creationId xmlns:a16="http://schemas.microsoft.com/office/drawing/2014/main" id="{184F4F1A-CF95-4957-953C-C908BBDF284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046285" y="2543613"/>
            <a:ext cx="2974602" cy="1389773"/>
          </a:xfrm>
          <a:prstGeom prst="rect">
            <a:avLst/>
          </a:prstGeom>
        </p:spPr>
      </p:pic>
    </p:spTree>
    <p:extLst>
      <p:ext uri="{BB962C8B-B14F-4D97-AF65-F5344CB8AC3E}">
        <p14:creationId xmlns:p14="http://schemas.microsoft.com/office/powerpoint/2010/main" val="39565256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Thank You">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1E19837-98EC-4FB4-8EB6-9858802534A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91469" y="2270681"/>
            <a:ext cx="7180494" cy="1590924"/>
          </a:xfrm>
          <a:prstGeom prst="rect">
            <a:avLst/>
          </a:prstGeom>
        </p:spPr>
      </p:pic>
      <p:sp>
        <p:nvSpPr>
          <p:cNvPr id="2" name="Slide Number Placeholder 1">
            <a:extLst>
              <a:ext uri="{FF2B5EF4-FFF2-40B4-BE49-F238E27FC236}">
                <a16:creationId xmlns:a16="http://schemas.microsoft.com/office/drawing/2014/main" id="{A3F84F2E-6236-45E4-BF4A-77147E579450}"/>
              </a:ext>
            </a:extLst>
          </p:cNvPr>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33511369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emplate Information">
    <p:bg>
      <p:bgPr>
        <a:solidFill>
          <a:schemeClr val="bg1"/>
        </a:solidFill>
        <a:effectLst/>
      </p:bgPr>
    </p:bg>
    <p:spTree>
      <p:nvGrpSpPr>
        <p:cNvPr id="1" name=""/>
        <p:cNvGrpSpPr/>
        <p:nvPr/>
      </p:nvGrpSpPr>
      <p:grpSpPr>
        <a:xfrm>
          <a:off x="0" y="0"/>
          <a:ext cx="0" cy="0"/>
          <a:chOff x="0" y="0"/>
          <a:chExt cx="0" cy="0"/>
        </a:xfrm>
      </p:grpSpPr>
      <p:cxnSp>
        <p:nvCxnSpPr>
          <p:cNvPr id="41" name="Straight Connector 40">
            <a:extLst>
              <a:ext uri="{FF2B5EF4-FFF2-40B4-BE49-F238E27FC236}">
                <a16:creationId xmlns:a16="http://schemas.microsoft.com/office/drawing/2014/main" id="{8D146980-D8A2-4012-978A-9289360E76CE}"/>
              </a:ext>
            </a:extLst>
          </p:cNvPr>
          <p:cNvCxnSpPr>
            <a:cxnSpLocks/>
          </p:cNvCxnSpPr>
          <p:nvPr userDrawn="1"/>
        </p:nvCxnSpPr>
        <p:spPr>
          <a:xfrm>
            <a:off x="4568467" y="5377715"/>
            <a:ext cx="4572000" cy="0"/>
          </a:xfrm>
          <a:prstGeom prst="line">
            <a:avLst/>
          </a:prstGeom>
          <a:ln w="76200">
            <a:solidFill>
              <a:schemeClr val="bg1">
                <a:lumMod val="50000"/>
              </a:schemeClr>
            </a:solidFill>
          </a:ln>
        </p:spPr>
        <p:style>
          <a:lnRef idx="1">
            <a:schemeClr val="dk1"/>
          </a:lnRef>
          <a:fillRef idx="0">
            <a:schemeClr val="dk1"/>
          </a:fillRef>
          <a:effectRef idx="0">
            <a:schemeClr val="dk1"/>
          </a:effectRef>
          <a:fontRef idx="minor">
            <a:schemeClr val="tx1"/>
          </a:fontRef>
        </p:style>
      </p:cxnSp>
      <p:sp>
        <p:nvSpPr>
          <p:cNvPr id="33" name="Rectangle 32"/>
          <p:cNvSpPr/>
          <p:nvPr userDrawn="1"/>
        </p:nvSpPr>
        <p:spPr>
          <a:xfrm>
            <a:off x="0" y="3981452"/>
            <a:ext cx="4429402" cy="295275"/>
          </a:xfrm>
          <a:prstGeom prst="rect">
            <a:avLst/>
          </a:prstGeom>
          <a:gradFill flip="none" rotWithShape="1">
            <a:gsLst>
              <a:gs pos="0">
                <a:schemeClr val="accent2">
                  <a:lumMod val="67000"/>
                </a:schemeClr>
              </a:gs>
              <a:gs pos="100000">
                <a:schemeClr val="accent2">
                  <a:lumMod val="97000"/>
                  <a:lumOff val="3000"/>
                </a:schemeClr>
              </a:gs>
            </a:gsLst>
            <a:lin ang="16200000" scaled="1"/>
            <a:tileRect/>
          </a:gra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34" name="Rectangle 33"/>
          <p:cNvSpPr/>
          <p:nvPr userDrawn="1"/>
        </p:nvSpPr>
        <p:spPr>
          <a:xfrm>
            <a:off x="0" y="5513221"/>
            <a:ext cx="4429402" cy="295275"/>
          </a:xfrm>
          <a:prstGeom prst="rect">
            <a:avLst/>
          </a:prstGeom>
          <a:gradFill flip="none" rotWithShape="1">
            <a:gsLst>
              <a:gs pos="0">
                <a:schemeClr val="accent1">
                  <a:lumMod val="67000"/>
                </a:schemeClr>
              </a:gs>
              <a:gs pos="100000">
                <a:schemeClr val="accent1">
                  <a:lumMod val="97000"/>
                  <a:lumOff val="3000"/>
                </a:schemeClr>
              </a:gs>
            </a:gsLst>
            <a:lin ang="16200000" scaled="1"/>
            <a:tileRect/>
          </a:gra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4" name="TextBox 13"/>
          <p:cNvSpPr txBox="1"/>
          <p:nvPr userDrawn="1"/>
        </p:nvSpPr>
        <p:spPr>
          <a:xfrm>
            <a:off x="4695825" y="1480004"/>
            <a:ext cx="4297680" cy="5191126"/>
          </a:xfrm>
          <a:prstGeom prst="rect">
            <a:avLst/>
          </a:prstGeom>
          <a:noFill/>
        </p:spPr>
        <p:txBody>
          <a:bodyPr wrap="square" rtlCol="0">
            <a:noAutofit/>
          </a:bodyPr>
          <a:lstStyle/>
          <a:p>
            <a:pPr marL="0" indent="0">
              <a:spcAft>
                <a:spcPts val="0"/>
              </a:spcAft>
              <a:buFont typeface="Arial" panose="020B0604020202020204" pitchFamily="34" charset="0"/>
              <a:buNone/>
            </a:pPr>
            <a:r>
              <a:rPr lang="en-US" sz="2000" b="1" dirty="0">
                <a:solidFill>
                  <a:schemeClr val="accent1"/>
                </a:solidFill>
                <a:latin typeface="Arial" panose="020B0604020202020204" pitchFamily="34" charset="0"/>
                <a:cs typeface="Arial" panose="020B0604020202020204" pitchFamily="34" charset="0"/>
              </a:rPr>
              <a:t>Beyond</a:t>
            </a:r>
            <a:r>
              <a:rPr lang="en-US" sz="2000" b="1" baseline="0" dirty="0">
                <a:solidFill>
                  <a:schemeClr val="accent1"/>
                </a:solidFill>
                <a:latin typeface="Arial" panose="020B0604020202020204" pitchFamily="34" charset="0"/>
                <a:cs typeface="Arial" panose="020B0604020202020204" pitchFamily="34" charset="0"/>
              </a:rPr>
              <a:t> the </a:t>
            </a:r>
            <a:r>
              <a:rPr lang="en-US" sz="2000" b="1" baseline="0">
                <a:solidFill>
                  <a:schemeClr val="accent1"/>
                </a:solidFill>
                <a:latin typeface="Arial" panose="020B0604020202020204" pitchFamily="34" charset="0"/>
                <a:cs typeface="Arial" panose="020B0604020202020204" pitchFamily="34" charset="0"/>
              </a:rPr>
              <a:t>standard offerings,</a:t>
            </a:r>
          </a:p>
          <a:p>
            <a:pPr marL="0" indent="0">
              <a:spcAft>
                <a:spcPts val="1000"/>
              </a:spcAft>
              <a:buFont typeface="Arial" panose="020B0604020202020204" pitchFamily="34" charset="0"/>
              <a:buNone/>
            </a:pPr>
            <a:r>
              <a:rPr lang="en-US" sz="1150" b="0" baseline="0">
                <a:latin typeface="Arial" panose="020B0604020202020204" pitchFamily="34" charset="0"/>
                <a:cs typeface="Arial" panose="020B0604020202020204" pitchFamily="34" charset="0"/>
              </a:rPr>
              <a:t>t</a:t>
            </a:r>
            <a:r>
              <a:rPr lang="en-US" sz="1150" b="0">
                <a:latin typeface="Arial" panose="020B0604020202020204" pitchFamily="34" charset="0"/>
                <a:cs typeface="Arial" panose="020B0604020202020204" pitchFamily="34" charset="0"/>
              </a:rPr>
              <a:t>his</a:t>
            </a:r>
            <a:r>
              <a:rPr lang="en-US" sz="1150" b="0" baseline="0">
                <a:latin typeface="Arial" panose="020B0604020202020204" pitchFamily="34" charset="0"/>
                <a:cs typeface="Arial" panose="020B0604020202020204" pitchFamily="34" charset="0"/>
              </a:rPr>
              <a:t> </a:t>
            </a:r>
            <a:r>
              <a:rPr lang="en-US" sz="1150" b="0" baseline="0" dirty="0">
                <a:latin typeface="Arial" panose="020B0604020202020204" pitchFamily="34" charset="0"/>
                <a:cs typeface="Arial" panose="020B0604020202020204" pitchFamily="34" charset="0"/>
              </a:rPr>
              <a:t>template contains a set of custom slides built to help you prepare your presentation.  Included are:</a:t>
            </a:r>
          </a:p>
          <a:p>
            <a:pPr marL="628650" lvl="1" indent="-171450">
              <a:lnSpc>
                <a:spcPct val="90000"/>
              </a:lnSpc>
              <a:spcAft>
                <a:spcPts val="400"/>
              </a:spcAft>
              <a:buFont typeface="Arial" panose="020B0604020202020204" pitchFamily="34" charset="0"/>
              <a:buChar char="•"/>
            </a:pPr>
            <a:r>
              <a:rPr lang="en-US" sz="1100" b="0" baseline="0">
                <a:latin typeface="Arial" panose="020B0604020202020204" pitchFamily="34" charset="0"/>
                <a:cs typeface="Arial" panose="020B0604020202020204" pitchFamily="34" charset="0"/>
              </a:rPr>
              <a:t>Your Moderator</a:t>
            </a:r>
          </a:p>
          <a:p>
            <a:pPr marL="628650" lvl="1" indent="-171450">
              <a:lnSpc>
                <a:spcPct val="90000"/>
              </a:lnSpc>
              <a:spcAft>
                <a:spcPts val="400"/>
              </a:spcAft>
              <a:buFont typeface="Arial" panose="020B0604020202020204" pitchFamily="34" charset="0"/>
              <a:buChar char="•"/>
            </a:pPr>
            <a:r>
              <a:rPr lang="en-US" sz="1100" b="0" baseline="0">
                <a:latin typeface="Arial" panose="020B0604020202020204" pitchFamily="34" charset="0"/>
                <a:cs typeface="Arial" panose="020B0604020202020204" pitchFamily="34" charset="0"/>
              </a:rPr>
              <a:t>3 </a:t>
            </a:r>
            <a:r>
              <a:rPr lang="en-US" sz="1100" b="0" baseline="0" dirty="0">
                <a:latin typeface="Arial" panose="020B0604020202020204" pitchFamily="34" charset="0"/>
                <a:cs typeface="Arial" panose="020B0604020202020204" pitchFamily="34" charset="0"/>
              </a:rPr>
              <a:t>Speaker </a:t>
            </a:r>
            <a:r>
              <a:rPr lang="en-US" sz="1100" b="0" baseline="0">
                <a:latin typeface="Arial" panose="020B0604020202020204" pitchFamily="34" charset="0"/>
                <a:cs typeface="Arial" panose="020B0604020202020204" pitchFamily="34" charset="0"/>
              </a:rPr>
              <a:t>Slide choices</a:t>
            </a:r>
            <a:endParaRPr lang="en-US" sz="1100" b="0" baseline="0" dirty="0">
              <a:latin typeface="Arial" panose="020B0604020202020204" pitchFamily="34" charset="0"/>
              <a:cs typeface="Arial" panose="020B0604020202020204" pitchFamily="34" charset="0"/>
            </a:endParaRPr>
          </a:p>
          <a:p>
            <a:pPr marL="628650" lvl="1" indent="-171450">
              <a:lnSpc>
                <a:spcPct val="90000"/>
              </a:lnSpc>
              <a:spcAft>
                <a:spcPts val="400"/>
              </a:spcAft>
              <a:buFont typeface="Arial" panose="020B0604020202020204" pitchFamily="34" charset="0"/>
              <a:buChar char="•"/>
            </a:pPr>
            <a:r>
              <a:rPr lang="en-US" sz="1100" b="0" baseline="0" dirty="0">
                <a:latin typeface="Arial" panose="020B0604020202020204" pitchFamily="34" charset="0"/>
                <a:cs typeface="Arial" panose="020B0604020202020204" pitchFamily="34" charset="0"/>
              </a:rPr>
              <a:t>Where Are You?  </a:t>
            </a:r>
            <a:br>
              <a:rPr lang="en-US" sz="1050" b="0" baseline="0" dirty="0">
                <a:latin typeface="Arial" panose="020B0604020202020204" pitchFamily="34" charset="0"/>
                <a:cs typeface="Arial" panose="020B0604020202020204" pitchFamily="34" charset="0"/>
              </a:rPr>
            </a:br>
            <a:r>
              <a:rPr lang="en-US" sz="1050" b="0" baseline="0" dirty="0">
                <a:latin typeface="Arial" panose="020B0604020202020204" pitchFamily="34" charset="0"/>
                <a:cs typeface="Arial" panose="020B0604020202020204" pitchFamily="34" charset="0"/>
              </a:rPr>
              <a:t>  </a:t>
            </a:r>
            <a:r>
              <a:rPr lang="en-US" sz="1000" b="0" i="1" baseline="0" dirty="0">
                <a:solidFill>
                  <a:schemeClr val="tx1">
                    <a:lumMod val="75000"/>
                    <a:lumOff val="25000"/>
                  </a:schemeClr>
                </a:solidFill>
                <a:latin typeface="Arial" panose="020B0604020202020204" pitchFamily="34" charset="0"/>
                <a:cs typeface="Arial" panose="020B0604020202020204" pitchFamily="34" charset="0"/>
              </a:rPr>
              <a:t>(location slide)</a:t>
            </a:r>
          </a:p>
          <a:p>
            <a:pPr marL="628650" lvl="1" indent="-171450">
              <a:lnSpc>
                <a:spcPct val="90000"/>
              </a:lnSpc>
              <a:spcAft>
                <a:spcPts val="400"/>
              </a:spcAft>
              <a:buFont typeface="Arial" panose="020B0604020202020204" pitchFamily="34" charset="0"/>
              <a:buChar char="•"/>
            </a:pPr>
            <a:r>
              <a:rPr lang="en-US" sz="1100" b="0" baseline="0">
                <a:latin typeface="Arial" panose="020B0604020202020204" pitchFamily="34" charset="0"/>
                <a:cs typeface="Arial" panose="020B0604020202020204" pitchFamily="34" charset="0"/>
              </a:rPr>
              <a:t>Today’s Objectives</a:t>
            </a:r>
            <a:endParaRPr lang="en-US" sz="1100" b="0" baseline="0" dirty="0">
              <a:latin typeface="Arial" panose="020B0604020202020204" pitchFamily="34" charset="0"/>
              <a:cs typeface="Arial" panose="020B0604020202020204" pitchFamily="34" charset="0"/>
            </a:endParaRPr>
          </a:p>
          <a:p>
            <a:pPr marL="628650" lvl="1" indent="-171450">
              <a:lnSpc>
                <a:spcPct val="90000"/>
              </a:lnSpc>
              <a:spcAft>
                <a:spcPts val="400"/>
              </a:spcAft>
              <a:buFont typeface="Arial" panose="020B0604020202020204" pitchFamily="34" charset="0"/>
              <a:buChar char="•"/>
            </a:pPr>
            <a:r>
              <a:rPr lang="en-US" sz="1100" b="0" baseline="0">
                <a:latin typeface="Arial" panose="020B0604020202020204" pitchFamily="34" charset="0"/>
                <a:cs typeface="Arial" panose="020B0604020202020204" pitchFamily="34" charset="0"/>
              </a:rPr>
              <a:t>Series Set</a:t>
            </a:r>
          </a:p>
          <a:p>
            <a:pPr marL="628650" lvl="1" indent="-171450">
              <a:lnSpc>
                <a:spcPct val="90000"/>
              </a:lnSpc>
              <a:spcAft>
                <a:spcPts val="400"/>
              </a:spcAft>
              <a:buFont typeface="Arial" panose="020B0604020202020204" pitchFamily="34" charset="0"/>
              <a:buChar char="•"/>
            </a:pPr>
            <a:r>
              <a:rPr lang="en-US" sz="1100" b="0" baseline="0">
                <a:latin typeface="Arial" panose="020B0604020202020204" pitchFamily="34" charset="0"/>
                <a:cs typeface="Arial" panose="020B0604020202020204" pitchFamily="34" charset="0"/>
              </a:rPr>
              <a:t>Quote</a:t>
            </a:r>
          </a:p>
          <a:p>
            <a:pPr marL="0" indent="0">
              <a:spcBef>
                <a:spcPts val="3000"/>
              </a:spcBef>
              <a:spcAft>
                <a:spcPts val="0"/>
              </a:spcAft>
              <a:buFont typeface="Arial" panose="020B0604020202020204" pitchFamily="34" charset="0"/>
              <a:buNone/>
            </a:pPr>
            <a:r>
              <a:rPr lang="en-US" sz="1500" b="1" baseline="0">
                <a:solidFill>
                  <a:schemeClr val="accent1"/>
                </a:solidFill>
                <a:latin typeface="Arial" panose="020B0604020202020204" pitchFamily="34" charset="0"/>
                <a:cs typeface="Arial" panose="020B0604020202020204" pitchFamily="34" charset="0"/>
              </a:rPr>
              <a:t>Resources &amp; Name / Occupation / Org boxes:</a:t>
            </a:r>
            <a:endParaRPr lang="en-US" sz="1500" b="1" baseline="0" dirty="0">
              <a:solidFill>
                <a:schemeClr val="accent1"/>
              </a:solidFill>
              <a:latin typeface="Arial" panose="020B0604020202020204" pitchFamily="34" charset="0"/>
              <a:cs typeface="Arial" panose="020B0604020202020204" pitchFamily="34" charset="0"/>
            </a:endParaRPr>
          </a:p>
          <a:p>
            <a:pPr marL="0" indent="0">
              <a:spcBef>
                <a:spcPts val="400"/>
              </a:spcBef>
              <a:spcAft>
                <a:spcPts val="800"/>
              </a:spcAft>
              <a:buFont typeface="Arial" panose="020B0604020202020204" pitchFamily="34" charset="0"/>
              <a:buNone/>
            </a:pPr>
            <a:r>
              <a:rPr lang="en-US" sz="1050" baseline="0">
                <a:latin typeface="Arial" panose="020B0604020202020204" pitchFamily="34" charset="0"/>
                <a:cs typeface="Arial" panose="020B0604020202020204" pitchFamily="34" charset="0"/>
              </a:rPr>
              <a:t>This </a:t>
            </a:r>
            <a:r>
              <a:rPr lang="en-US" sz="1050" baseline="0" dirty="0">
                <a:latin typeface="Arial" panose="020B0604020202020204" pitchFamily="34" charset="0"/>
                <a:cs typeface="Arial" panose="020B0604020202020204" pitchFamily="34" charset="0"/>
              </a:rPr>
              <a:t>works like a multi-level bulleted list</a:t>
            </a:r>
            <a:r>
              <a:rPr lang="en-US" sz="1050" baseline="0">
                <a:latin typeface="Arial" panose="020B0604020202020204" pitchFamily="34" charset="0"/>
                <a:cs typeface="Arial" panose="020B0604020202020204" pitchFamily="34" charset="0"/>
              </a:rPr>
              <a:t>.  Use </a:t>
            </a:r>
            <a:r>
              <a:rPr lang="en-US" sz="1050" baseline="0" dirty="0">
                <a:latin typeface="Arial" panose="020B0604020202020204" pitchFamily="34" charset="0"/>
                <a:cs typeface="Arial" panose="020B0604020202020204" pitchFamily="34" charset="0"/>
              </a:rPr>
              <a:t>the list level buttons on your “Home” tab to</a:t>
            </a:r>
            <a:br>
              <a:rPr lang="en-US" sz="1050" baseline="0">
                <a:latin typeface="Arial" panose="020B0604020202020204" pitchFamily="34" charset="0"/>
                <a:cs typeface="Arial" panose="020B0604020202020204" pitchFamily="34" charset="0"/>
              </a:rPr>
            </a:br>
            <a:r>
              <a:rPr lang="en-US" sz="1050" baseline="0">
                <a:latin typeface="Arial" panose="020B0604020202020204" pitchFamily="34" charset="0"/>
                <a:cs typeface="Arial" panose="020B0604020202020204" pitchFamily="34" charset="0"/>
              </a:rPr>
              <a:t>change formatting levels.</a:t>
            </a:r>
            <a:endParaRPr lang="en-US" sz="1050" baseline="0" dirty="0">
              <a:latin typeface="Arial" panose="020B0604020202020204" pitchFamily="34" charset="0"/>
              <a:cs typeface="Arial" panose="020B0604020202020204" pitchFamily="34" charset="0"/>
            </a:endParaRPr>
          </a:p>
          <a:p>
            <a:pPr marL="0" indent="0">
              <a:spcAft>
                <a:spcPts val="600"/>
              </a:spcAft>
              <a:buFont typeface="Arial" panose="020B0604020202020204" pitchFamily="34" charset="0"/>
              <a:buNone/>
            </a:pPr>
            <a:endParaRPr lang="en-US" sz="1050" dirty="0">
              <a:latin typeface="Arial" panose="020B0604020202020204" pitchFamily="34" charset="0"/>
              <a:cs typeface="Arial" panose="020B0604020202020204" pitchFamily="34" charset="0"/>
            </a:endParaRPr>
          </a:p>
        </p:txBody>
      </p:sp>
      <p:grpSp>
        <p:nvGrpSpPr>
          <p:cNvPr id="18" name="Group 17"/>
          <p:cNvGrpSpPr/>
          <p:nvPr userDrawn="1"/>
        </p:nvGrpSpPr>
        <p:grpSpPr>
          <a:xfrm>
            <a:off x="7084799" y="4562930"/>
            <a:ext cx="1734243" cy="644333"/>
            <a:chOff x="6721200" y="5603662"/>
            <a:chExt cx="1296075" cy="481538"/>
          </a:xfrm>
        </p:grpSpPr>
        <p:grpSp>
          <p:nvGrpSpPr>
            <p:cNvPr id="8" name="Group 7"/>
            <p:cNvGrpSpPr/>
            <p:nvPr userDrawn="1"/>
          </p:nvGrpSpPr>
          <p:grpSpPr>
            <a:xfrm>
              <a:off x="6721200" y="5603662"/>
              <a:ext cx="881689" cy="481538"/>
              <a:chOff x="6721200" y="5603662"/>
              <a:chExt cx="881689" cy="481538"/>
            </a:xfrm>
          </p:grpSpPr>
          <p:pic>
            <p:nvPicPr>
              <p:cNvPr id="4" name="Picture 3"/>
              <p:cNvPicPr>
                <a:picLocks noChangeAspect="1"/>
              </p:cNvPicPr>
              <p:nvPr userDrawn="1"/>
            </p:nvPicPr>
            <p:blipFill>
              <a:blip r:embed="rId2"/>
              <a:stretch>
                <a:fillRect/>
              </a:stretch>
            </p:blipFill>
            <p:spPr>
              <a:xfrm>
                <a:off x="6721200" y="5603662"/>
                <a:ext cx="881689" cy="481538"/>
              </a:xfrm>
              <a:prstGeom prst="rect">
                <a:avLst/>
              </a:prstGeom>
            </p:spPr>
          </p:pic>
          <p:sp>
            <p:nvSpPr>
              <p:cNvPr id="5" name="Rectangle 4"/>
              <p:cNvSpPr/>
              <p:nvPr userDrawn="1"/>
            </p:nvSpPr>
            <p:spPr>
              <a:xfrm>
                <a:off x="7236000" y="5644800"/>
                <a:ext cx="366889" cy="178031"/>
              </a:xfrm>
              <a:prstGeom prst="rect">
                <a:avLst/>
              </a:prstGeom>
              <a:solidFill>
                <a:srgbClr val="FFC000">
                  <a:alpha val="10000"/>
                </a:srgbClr>
              </a:solidFill>
              <a:ln w="190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grpSp>
        <p:sp>
          <p:nvSpPr>
            <p:cNvPr id="17" name="Left Arrow 16"/>
            <p:cNvSpPr/>
            <p:nvPr userDrawn="1"/>
          </p:nvSpPr>
          <p:spPr>
            <a:xfrm>
              <a:off x="7642875" y="5644800"/>
              <a:ext cx="374400" cy="178031"/>
            </a:xfrm>
            <a:prstGeom prst="leftArrow">
              <a:avLst>
                <a:gd name="adj1" fmla="val 33673"/>
                <a:gd name="adj2" fmla="val 50000"/>
              </a:avLst>
            </a:prstGeom>
            <a:gradFill>
              <a:gsLst>
                <a:gs pos="0">
                  <a:srgbClr val="7A232E"/>
                </a:gs>
                <a:gs pos="98230">
                  <a:srgbClr val="B85759"/>
                </a:gs>
                <a:gs pos="45000">
                  <a:srgbClr val="9D1C30"/>
                </a:gs>
              </a:gsLst>
            </a:gradFill>
            <a:ln>
              <a:solidFill>
                <a:srgbClr val="7A232E"/>
              </a:solid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grpSp>
      <p:sp>
        <p:nvSpPr>
          <p:cNvPr id="28" name="Rectangle 27"/>
          <p:cNvSpPr/>
          <p:nvPr userDrawn="1"/>
        </p:nvSpPr>
        <p:spPr>
          <a:xfrm>
            <a:off x="5040000" y="1"/>
            <a:ext cx="278130" cy="1376380"/>
          </a:xfrm>
          <a:prstGeom prst="rect">
            <a:avLst/>
          </a:prstGeom>
          <a:solidFill>
            <a:schemeClr val="bg1">
              <a:lumMod val="9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7" name="Rectangle 26"/>
          <p:cNvSpPr/>
          <p:nvPr userDrawn="1"/>
        </p:nvSpPr>
        <p:spPr>
          <a:xfrm>
            <a:off x="4429402" y="1376381"/>
            <a:ext cx="278130" cy="5481620"/>
          </a:xfrm>
          <a:prstGeom prst="rect">
            <a:avLst/>
          </a:prstGeom>
          <a:solidFill>
            <a:schemeClr val="bg1">
              <a:lumMod val="9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 name="TextBox 6"/>
          <p:cNvSpPr txBox="1"/>
          <p:nvPr userDrawn="1"/>
        </p:nvSpPr>
        <p:spPr>
          <a:xfrm>
            <a:off x="91736" y="1480004"/>
            <a:ext cx="4337666" cy="5352299"/>
          </a:xfrm>
          <a:prstGeom prst="rect">
            <a:avLst/>
          </a:prstGeom>
          <a:noFill/>
        </p:spPr>
        <p:txBody>
          <a:bodyPr wrap="square" rtlCol="0">
            <a:noAutofit/>
          </a:bodyPr>
          <a:lstStyle/>
          <a:p>
            <a:pPr>
              <a:spcAft>
                <a:spcPts val="300"/>
              </a:spcAft>
            </a:pPr>
            <a:r>
              <a:rPr lang="en-US" sz="2000" b="1" dirty="0">
                <a:solidFill>
                  <a:schemeClr val="accent1"/>
                </a:solidFill>
                <a:latin typeface="Arial" panose="020B0604020202020204" pitchFamily="34" charset="0"/>
                <a:cs typeface="Arial" panose="020B0604020202020204" pitchFamily="34" charset="0"/>
              </a:rPr>
              <a:t>How to use</a:t>
            </a:r>
            <a:r>
              <a:rPr lang="en-US" sz="2000" b="1" baseline="0" dirty="0">
                <a:solidFill>
                  <a:schemeClr val="accent1"/>
                </a:solidFill>
                <a:latin typeface="Arial" panose="020B0604020202020204" pitchFamily="34" charset="0"/>
                <a:cs typeface="Arial" panose="020B0604020202020204" pitchFamily="34" charset="0"/>
              </a:rPr>
              <a:t> this template:</a:t>
            </a:r>
          </a:p>
          <a:p>
            <a:pPr marL="171450" indent="-171450">
              <a:buFont typeface="Arial" panose="020B0604020202020204" pitchFamily="34" charset="0"/>
              <a:buChar char="•"/>
            </a:pPr>
            <a:r>
              <a:rPr lang="en-US" sz="1050" b="0" baseline="0" dirty="0">
                <a:latin typeface="Arial" panose="020B0604020202020204" pitchFamily="34" charset="0"/>
                <a:cs typeface="Arial" panose="020B0604020202020204" pitchFamily="34" charset="0"/>
              </a:rPr>
              <a:t>When creating a new slide, click the arrow under the “New Slide” button.  This will display the template master slides </a:t>
            </a:r>
            <a:r>
              <a:rPr lang="en-US" sz="1050" b="0" baseline="0">
                <a:latin typeface="Arial" panose="020B0604020202020204" pitchFamily="34" charset="0"/>
                <a:cs typeface="Arial" panose="020B0604020202020204" pitchFamily="34" charset="0"/>
              </a:rPr>
              <a:t>available.</a:t>
            </a:r>
          </a:p>
          <a:p>
            <a:pPr marL="171450" indent="-171450">
              <a:spcBef>
                <a:spcPts val="600"/>
              </a:spcBef>
              <a:buFont typeface="Arial" panose="020B0604020202020204" pitchFamily="34" charset="0"/>
              <a:buChar char="•"/>
            </a:pPr>
            <a:r>
              <a:rPr lang="en-US" sz="1050" b="0" baseline="0">
                <a:latin typeface="Arial" panose="020B0604020202020204" pitchFamily="34" charset="0"/>
                <a:cs typeface="Arial" panose="020B0604020202020204" pitchFamily="34" charset="0"/>
              </a:rPr>
              <a:t>Select </a:t>
            </a:r>
            <a:r>
              <a:rPr lang="en-US" sz="1050" b="0" baseline="0" dirty="0">
                <a:latin typeface="Arial" panose="020B0604020202020204" pitchFamily="34" charset="0"/>
                <a:cs typeface="Arial" panose="020B0604020202020204" pitchFamily="34" charset="0"/>
              </a:rPr>
              <a:t>the layout you </a:t>
            </a:r>
            <a:br>
              <a:rPr lang="en-US" sz="1050" b="0" baseline="0" dirty="0">
                <a:latin typeface="Arial" panose="020B0604020202020204" pitchFamily="34" charset="0"/>
                <a:cs typeface="Arial" panose="020B0604020202020204" pitchFamily="34" charset="0"/>
              </a:rPr>
            </a:br>
            <a:r>
              <a:rPr lang="en-US" sz="1050" b="0" baseline="0" dirty="0">
                <a:latin typeface="Arial" panose="020B0604020202020204" pitchFamily="34" charset="0"/>
                <a:cs typeface="Arial" panose="020B0604020202020204" pitchFamily="34" charset="0"/>
              </a:rPr>
              <a:t>need from the list.</a:t>
            </a:r>
          </a:p>
          <a:p>
            <a:pPr marL="171450" indent="-171450">
              <a:spcBef>
                <a:spcPts val="600"/>
              </a:spcBef>
              <a:buFont typeface="Arial" panose="020B0604020202020204" pitchFamily="34" charset="0"/>
              <a:buChar char="•"/>
            </a:pPr>
            <a:r>
              <a:rPr lang="en-US" sz="1050" b="0" baseline="0" dirty="0">
                <a:latin typeface="Arial" panose="020B0604020202020204" pitchFamily="34" charset="0"/>
                <a:cs typeface="Arial" panose="020B0604020202020204" pitchFamily="34" charset="0"/>
              </a:rPr>
              <a:t>Likewise, to </a:t>
            </a:r>
            <a:r>
              <a:rPr lang="en-US" sz="1050" b="0" i="1" baseline="0" dirty="0">
                <a:latin typeface="Arial" panose="020B0604020202020204" pitchFamily="34" charset="0"/>
                <a:cs typeface="Arial" panose="020B0604020202020204" pitchFamily="34" charset="0"/>
              </a:rPr>
              <a:t>change</a:t>
            </a:r>
            <a:r>
              <a:rPr lang="en-US" sz="1050" b="0" baseline="0" dirty="0">
                <a:latin typeface="Arial" panose="020B0604020202020204" pitchFamily="34" charset="0"/>
                <a:cs typeface="Arial" panose="020B0604020202020204" pitchFamily="34" charset="0"/>
              </a:rPr>
              <a:t> the </a:t>
            </a:r>
            <a:br>
              <a:rPr lang="en-US" sz="1050" b="0" baseline="0" dirty="0">
                <a:latin typeface="Arial" panose="020B0604020202020204" pitchFamily="34" charset="0"/>
                <a:cs typeface="Arial" panose="020B0604020202020204" pitchFamily="34" charset="0"/>
              </a:rPr>
            </a:br>
            <a:r>
              <a:rPr lang="en-US" sz="1050" b="0" baseline="0" dirty="0">
                <a:latin typeface="Arial" panose="020B0604020202020204" pitchFamily="34" charset="0"/>
                <a:cs typeface="Arial" panose="020B0604020202020204" pitchFamily="34" charset="0"/>
              </a:rPr>
              <a:t>template master </a:t>
            </a:r>
            <a:r>
              <a:rPr lang="en-US" sz="1050" b="0" baseline="0">
                <a:latin typeface="Arial" panose="020B0604020202020204" pitchFamily="34" charset="0"/>
                <a:cs typeface="Arial" panose="020B0604020202020204" pitchFamily="34" charset="0"/>
              </a:rPr>
              <a:t>of an </a:t>
            </a:r>
            <a:br>
              <a:rPr lang="en-US" sz="1050" b="0" baseline="0">
                <a:latin typeface="Arial" panose="020B0604020202020204" pitchFamily="34" charset="0"/>
                <a:cs typeface="Arial" panose="020B0604020202020204" pitchFamily="34" charset="0"/>
              </a:rPr>
            </a:br>
            <a:r>
              <a:rPr lang="en-US" sz="1050" b="0" baseline="0">
                <a:latin typeface="Arial" panose="020B0604020202020204" pitchFamily="34" charset="0"/>
                <a:cs typeface="Arial" panose="020B0604020202020204" pitchFamily="34" charset="0"/>
              </a:rPr>
              <a:t>existing slide, click the </a:t>
            </a:r>
            <a:br>
              <a:rPr lang="en-US" sz="1050" b="0" baseline="0">
                <a:latin typeface="Arial" panose="020B0604020202020204" pitchFamily="34" charset="0"/>
                <a:cs typeface="Arial" panose="020B0604020202020204" pitchFamily="34" charset="0"/>
              </a:rPr>
            </a:br>
            <a:r>
              <a:rPr lang="en-US" sz="1050" b="0" baseline="0">
                <a:latin typeface="Arial" panose="020B0604020202020204" pitchFamily="34" charset="0"/>
                <a:cs typeface="Arial" panose="020B0604020202020204" pitchFamily="34" charset="0"/>
              </a:rPr>
              <a:t>“</a:t>
            </a:r>
            <a:r>
              <a:rPr lang="en-US" sz="1050" b="0" baseline="0" dirty="0">
                <a:latin typeface="Arial" panose="020B0604020202020204" pitchFamily="34" charset="0"/>
                <a:cs typeface="Arial" panose="020B0604020202020204" pitchFamily="34" charset="0"/>
              </a:rPr>
              <a:t>Layout” </a:t>
            </a:r>
            <a:r>
              <a:rPr lang="en-US" sz="1050" b="0" baseline="0">
                <a:latin typeface="Arial" panose="020B0604020202020204" pitchFamily="34" charset="0"/>
                <a:cs typeface="Arial" panose="020B0604020202020204" pitchFamily="34" charset="0"/>
              </a:rPr>
              <a:t>button right </a:t>
            </a:r>
            <a:br>
              <a:rPr lang="en-US" sz="1050" b="0" baseline="0">
                <a:latin typeface="Arial" panose="020B0604020202020204" pitchFamily="34" charset="0"/>
                <a:cs typeface="Arial" panose="020B0604020202020204" pitchFamily="34" charset="0"/>
              </a:rPr>
            </a:br>
            <a:r>
              <a:rPr lang="en-US" sz="1050" b="0" baseline="0">
                <a:latin typeface="Arial" panose="020B0604020202020204" pitchFamily="34" charset="0"/>
                <a:cs typeface="Arial" panose="020B0604020202020204" pitchFamily="34" charset="0"/>
              </a:rPr>
              <a:t>next </a:t>
            </a:r>
            <a:r>
              <a:rPr lang="en-US" sz="1050" b="0" baseline="0" dirty="0">
                <a:latin typeface="Arial" panose="020B0604020202020204" pitchFamily="34" charset="0"/>
                <a:cs typeface="Arial" panose="020B0604020202020204" pitchFamily="34" charset="0"/>
              </a:rPr>
              <a:t>to </a:t>
            </a:r>
            <a:r>
              <a:rPr lang="en-US" sz="1050" b="0" baseline="0">
                <a:latin typeface="Arial" panose="020B0604020202020204" pitchFamily="34" charset="0"/>
                <a:cs typeface="Arial" panose="020B0604020202020204" pitchFamily="34" charset="0"/>
              </a:rPr>
              <a:t>the “</a:t>
            </a:r>
            <a:r>
              <a:rPr lang="en-US" sz="1050" b="0" baseline="0" dirty="0">
                <a:latin typeface="Arial" panose="020B0604020202020204" pitchFamily="34" charset="0"/>
                <a:cs typeface="Arial" panose="020B0604020202020204" pitchFamily="34" charset="0"/>
              </a:rPr>
              <a:t>New Slide” button.</a:t>
            </a:r>
          </a:p>
          <a:p>
            <a:pPr marL="0" marR="0" lvl="0" indent="0" algn="l" defTabSz="457200" rtl="0" eaLnBrk="1" fontAlgn="auto" latinLnBrk="0" hangingPunct="1">
              <a:lnSpc>
                <a:spcPct val="100000"/>
              </a:lnSpc>
              <a:spcBef>
                <a:spcPts val="1200"/>
              </a:spcBef>
              <a:spcAft>
                <a:spcPts val="300"/>
              </a:spcAft>
              <a:buClrTx/>
              <a:buSzTx/>
              <a:buFontTx/>
              <a:buNone/>
              <a:tabLst/>
              <a:defRPr/>
            </a:pPr>
            <a:r>
              <a:rPr kumimoji="0" lang="en-US" sz="2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General Template Notes:</a:t>
            </a:r>
          </a:p>
          <a:p>
            <a:pPr marL="91440" lvl="0" indent="0">
              <a:spcAft>
                <a:spcPts val="600"/>
              </a:spcAft>
              <a:buFont typeface="Arial" panose="020B0604020202020204" pitchFamily="34" charset="0"/>
              <a:buNone/>
            </a:pPr>
            <a:r>
              <a:rPr lang="en-US" sz="1800" b="0" u="none" spc="60" baseline="0">
                <a:solidFill>
                  <a:schemeClr val="accent5">
                    <a:lumMod val="20000"/>
                    <a:lumOff val="80000"/>
                  </a:schemeClr>
                </a:solidFill>
                <a:effectLst>
                  <a:outerShdw blurRad="76200" dist="38100" dir="8100000" algn="tr" rotWithShape="0">
                    <a:prstClr val="black">
                      <a:alpha val="60000"/>
                    </a:prstClr>
                  </a:outerShdw>
                </a:effectLst>
                <a:latin typeface="+mj-lt"/>
                <a:cs typeface="Arial" panose="020B0604020202020204" pitchFamily="34" charset="0"/>
                <a:sym typeface="Wingdings" panose="05000000000000000000" pitchFamily="2" charset="2"/>
              </a:rPr>
              <a:t></a:t>
            </a:r>
            <a:r>
              <a:rPr lang="en-US" sz="1800" b="1" u="none" spc="60" baseline="0">
                <a:solidFill>
                  <a:schemeClr val="bg1"/>
                </a:solidFill>
                <a:effectLst>
                  <a:outerShdw blurRad="76200" dist="38100" dir="8100000" algn="tr" rotWithShape="0">
                    <a:prstClr val="black">
                      <a:alpha val="60000"/>
                    </a:prstClr>
                  </a:outerShdw>
                </a:effectLst>
                <a:latin typeface="+mj-lt"/>
                <a:cs typeface="Arial" panose="020B0604020202020204" pitchFamily="34" charset="0"/>
              </a:rPr>
              <a:t> </a:t>
            </a:r>
            <a:r>
              <a:rPr lang="en-US" sz="1800" b="1" u="sng" spc="60" baseline="0">
                <a:solidFill>
                  <a:schemeClr val="bg1"/>
                </a:solidFill>
                <a:effectLst>
                  <a:outerShdw blurRad="76200" dist="38100" dir="8100000" algn="tr" rotWithShape="0">
                    <a:prstClr val="black">
                      <a:alpha val="60000"/>
                    </a:prstClr>
                  </a:outerShdw>
                </a:effectLst>
                <a:latin typeface="+mj-lt"/>
                <a:cs typeface="Arial" panose="020B0604020202020204" pitchFamily="34" charset="0"/>
              </a:rPr>
              <a:t>DO </a:t>
            </a:r>
            <a:r>
              <a:rPr lang="en-US" sz="1800" b="1" u="sng" spc="60" baseline="0" dirty="0">
                <a:solidFill>
                  <a:schemeClr val="bg1"/>
                </a:solidFill>
                <a:effectLst>
                  <a:outerShdw blurRad="76200" dist="38100" dir="8100000" algn="tr" rotWithShape="0">
                    <a:prstClr val="black">
                      <a:alpha val="60000"/>
                    </a:prstClr>
                  </a:outerShdw>
                </a:effectLst>
                <a:latin typeface="+mj-lt"/>
                <a:cs typeface="Arial" panose="020B0604020202020204" pitchFamily="34" charset="0"/>
              </a:rPr>
              <a:t>NOT</a:t>
            </a:r>
            <a:r>
              <a:rPr lang="en-US" sz="1800" b="1" u="none" spc="60" baseline="0" dirty="0">
                <a:solidFill>
                  <a:schemeClr val="bg1"/>
                </a:solidFill>
                <a:effectLst>
                  <a:outerShdw blurRad="76200" dist="38100" dir="8100000" algn="tr" rotWithShape="0">
                    <a:prstClr val="black">
                      <a:alpha val="60000"/>
                    </a:prstClr>
                  </a:outerShdw>
                </a:effectLst>
                <a:latin typeface="+mj-lt"/>
                <a:cs typeface="Arial" panose="020B0604020202020204" pitchFamily="34" charset="0"/>
              </a:rPr>
              <a:t>:</a:t>
            </a:r>
          </a:p>
          <a:p>
            <a:pPr marL="457200" marR="0" lvl="1" indent="-171450" algn="l" defTabSz="457200" rtl="0" eaLnBrk="1" fontAlgn="auto" latinLnBrk="0" hangingPunct="1">
              <a:lnSpc>
                <a:spcPct val="100000"/>
              </a:lnSpc>
              <a:spcBef>
                <a:spcPts val="0"/>
              </a:spcBef>
              <a:spcAft>
                <a:spcPts val="600"/>
              </a:spcAft>
              <a:buClr>
                <a:schemeClr val="accent2"/>
              </a:buClr>
              <a:buSzTx/>
              <a:buFont typeface="Wingdings" panose="05000000000000000000" pitchFamily="2" charset="2"/>
              <a:buChar char="ý"/>
              <a:tabLst/>
              <a:defRPr/>
            </a:pPr>
            <a:r>
              <a:rPr lang="en-US" sz="1050" b="1" baseline="0" dirty="0">
                <a:latin typeface="Arial" panose="020B0604020202020204" pitchFamily="34" charset="0"/>
                <a:cs typeface="Arial" panose="020B0604020202020204" pitchFamily="34" charset="0"/>
              </a:rPr>
              <a:t>Space out your bullets using the “enter” key</a:t>
            </a:r>
            <a:r>
              <a:rPr lang="en-US" sz="1050" b="0" baseline="0">
                <a:latin typeface="Arial" panose="020B0604020202020204" pitchFamily="34" charset="0"/>
                <a:cs typeface="Arial" panose="020B0604020202020204" pitchFamily="34" charset="0"/>
              </a:rPr>
              <a:t>.  Please note if a spacing adjustment is required.</a:t>
            </a:r>
            <a:endParaRPr lang="en-US" sz="1050" b="0" dirty="0">
              <a:latin typeface="Arial" panose="020B0604020202020204" pitchFamily="34" charset="0"/>
              <a:cs typeface="Arial" panose="020B0604020202020204" pitchFamily="34" charset="0"/>
            </a:endParaRPr>
          </a:p>
          <a:p>
            <a:pPr marL="457200" lvl="1" indent="-171450">
              <a:spcAft>
                <a:spcPts val="600"/>
              </a:spcAft>
              <a:buClr>
                <a:schemeClr val="accent2"/>
              </a:buClr>
              <a:buFont typeface="Wingdings" panose="05000000000000000000" pitchFamily="2" charset="2"/>
              <a:buChar char="ý"/>
            </a:pPr>
            <a:r>
              <a:rPr lang="en-US" sz="1050" b="1" baseline="0" dirty="0">
                <a:latin typeface="Arial" panose="020B0604020202020204" pitchFamily="34" charset="0"/>
                <a:cs typeface="Arial" panose="020B0604020202020204" pitchFamily="34" charset="0"/>
              </a:rPr>
              <a:t>Type any titles in all uppercase or with caps lock on</a:t>
            </a:r>
            <a:r>
              <a:rPr lang="en-US" sz="1050" b="0" baseline="0" dirty="0">
                <a:latin typeface="Arial" panose="020B0604020202020204" pitchFamily="34" charset="0"/>
                <a:cs typeface="Arial" panose="020B0604020202020204" pitchFamily="34" charset="0"/>
              </a:rPr>
              <a:t>, as formatting is automatic. Type using standard title caps.</a:t>
            </a:r>
          </a:p>
          <a:p>
            <a:pPr marL="457200" lvl="1" indent="-171450">
              <a:spcAft>
                <a:spcPts val="600"/>
              </a:spcAft>
              <a:buClr>
                <a:schemeClr val="accent2"/>
              </a:buClr>
              <a:buFont typeface="Wingdings" panose="05000000000000000000" pitchFamily="2" charset="2"/>
              <a:buChar char="ý"/>
            </a:pPr>
            <a:r>
              <a:rPr lang="en-US" sz="1050" b="1" baseline="0" dirty="0">
                <a:latin typeface="Arial" panose="020B0604020202020204" pitchFamily="34" charset="0"/>
                <a:cs typeface="Arial" panose="020B0604020202020204" pitchFamily="34" charset="0"/>
              </a:rPr>
              <a:t>Change heading alignment </a:t>
            </a:r>
            <a:r>
              <a:rPr lang="en-US" sz="1050" b="1" baseline="0">
                <a:latin typeface="Arial" panose="020B0604020202020204" pitchFamily="34" charset="0"/>
                <a:cs typeface="Arial" panose="020B0604020202020204" pitchFamily="34" charset="0"/>
              </a:rPr>
              <a:t>or location for standard content slide material</a:t>
            </a:r>
            <a:r>
              <a:rPr lang="en-US" sz="1050" b="0" baseline="0">
                <a:latin typeface="Arial" panose="020B0604020202020204" pitchFamily="34" charset="0"/>
                <a:cs typeface="Arial" panose="020B0604020202020204" pitchFamily="34" charset="0"/>
              </a:rPr>
              <a:t>.</a:t>
            </a:r>
          </a:p>
          <a:p>
            <a:pPr marL="91440" marR="0" lvl="0" indent="0" algn="l" defTabSz="4572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800" b="0" u="none" kern="1200" spc="60" baseline="0">
                <a:solidFill>
                  <a:srgbClr val="92D050"/>
                </a:solidFill>
                <a:effectLst>
                  <a:outerShdw blurRad="76200" dist="38100" dir="8100000" algn="tr" rotWithShape="0">
                    <a:prstClr val="black">
                      <a:alpha val="60000"/>
                    </a:prstClr>
                  </a:outerShdw>
                </a:effectLst>
                <a:latin typeface="+mn-lt"/>
                <a:ea typeface="+mn-ea"/>
                <a:cs typeface="Arial" panose="020B0604020202020204" pitchFamily="34" charset="0"/>
                <a:sym typeface="Wingdings" panose="05000000000000000000" pitchFamily="2" charset="2"/>
              </a:rPr>
              <a:t></a:t>
            </a:r>
            <a:r>
              <a:rPr kumimoji="0" lang="en-US" sz="1800" b="1" i="0" u="none" strike="noStrike" kern="1200" cap="none" spc="60" normalizeH="0" baseline="0" noProof="0">
                <a:ln>
                  <a:noFill/>
                </a:ln>
                <a:solidFill>
                  <a:schemeClr val="bg1"/>
                </a:solidFill>
                <a:effectLst>
                  <a:outerShdw blurRad="76200" dist="38100" dir="8100000" algn="tr" rotWithShape="0">
                    <a:prstClr val="black">
                      <a:alpha val="60000"/>
                    </a:prstClr>
                  </a:outerShdw>
                </a:effectLst>
                <a:uLnTx/>
                <a:uFillTx/>
                <a:latin typeface="+mj-lt"/>
                <a:ea typeface="+mn-ea"/>
                <a:cs typeface="Arial" panose="020B0604020202020204" pitchFamily="34" charset="0"/>
              </a:rPr>
              <a:t> </a:t>
            </a:r>
            <a:r>
              <a:rPr kumimoji="0" lang="en-US" sz="1800" b="1" i="0" u="sng" strike="noStrike" kern="1200" cap="none" spc="60" normalizeH="0" baseline="0" noProof="0">
                <a:ln>
                  <a:noFill/>
                </a:ln>
                <a:solidFill>
                  <a:schemeClr val="bg1"/>
                </a:solidFill>
                <a:effectLst>
                  <a:outerShdw blurRad="76200" dist="38100" dir="8100000" algn="tr" rotWithShape="0">
                    <a:prstClr val="black">
                      <a:alpha val="60000"/>
                    </a:prstClr>
                  </a:outerShdw>
                </a:effectLst>
                <a:uLnTx/>
                <a:uFillTx/>
                <a:latin typeface="+mj-lt"/>
                <a:ea typeface="+mn-ea"/>
                <a:cs typeface="Arial" panose="020B0604020202020204" pitchFamily="34" charset="0"/>
              </a:rPr>
              <a:t>DO</a:t>
            </a:r>
            <a:r>
              <a:rPr kumimoji="0" lang="en-US" sz="1800" b="1" i="0" u="none" strike="noStrike" kern="1200" cap="none" spc="60" normalizeH="0" baseline="0" noProof="0">
                <a:ln>
                  <a:noFill/>
                </a:ln>
                <a:solidFill>
                  <a:schemeClr val="bg1"/>
                </a:solidFill>
                <a:effectLst>
                  <a:outerShdw blurRad="76200" dist="38100" dir="8100000" algn="tr" rotWithShape="0">
                    <a:prstClr val="black">
                      <a:alpha val="60000"/>
                    </a:prstClr>
                  </a:outerShdw>
                </a:effectLst>
                <a:uLnTx/>
                <a:uFillTx/>
                <a:latin typeface="+mj-lt"/>
                <a:ea typeface="+mn-ea"/>
                <a:cs typeface="Arial" panose="020B0604020202020204" pitchFamily="34" charset="0"/>
              </a:rPr>
              <a:t>:</a:t>
            </a:r>
          </a:p>
          <a:p>
            <a:pPr marL="457200" marR="0" lvl="1" indent="-171450" algn="l" defTabSz="457200" rtl="0" eaLnBrk="1" fontAlgn="auto" latinLnBrk="0" hangingPunct="1">
              <a:lnSpc>
                <a:spcPct val="100000"/>
              </a:lnSpc>
              <a:spcBef>
                <a:spcPts val="0"/>
              </a:spcBef>
              <a:spcAft>
                <a:spcPts val="600"/>
              </a:spcAft>
              <a:buClr>
                <a:srgbClr val="72AF2F"/>
              </a:buClr>
              <a:buSzTx/>
              <a:buFont typeface="Wingdings" panose="05000000000000000000" pitchFamily="2" charset="2"/>
              <a:buChar char="þ"/>
              <a:tabLst/>
              <a:defRPr/>
            </a:pPr>
            <a:r>
              <a:rPr kumimoji="0" lang="en-US" sz="105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Reference </a:t>
            </a:r>
            <a:r>
              <a:rPr kumimoji="0" lang="en-US" sz="10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your graphics</a:t>
            </a: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Add a note at the top of the “Slide notes” section that indicates where your graphic </a:t>
            </a:r>
            <a:r>
              <a:rPr kumimoji="0" lang="en-US" sz="10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originated.</a:t>
            </a:r>
          </a:p>
          <a:p>
            <a:pPr marL="457200" marR="0" lvl="1" indent="0" algn="l" defTabSz="4572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0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Note </a:t>
            </a: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that any graphics not referenced or in violation of </a:t>
            </a:r>
            <a:r>
              <a:rPr kumimoji="0" lang="en-US" sz="1050" b="1" i="0" u="none" strike="noStrike" kern="1200" cap="none" spc="0" normalizeH="0" baseline="0" noProof="0" dirty="0">
                <a:ln>
                  <a:noFill/>
                </a:ln>
                <a:solidFill>
                  <a:schemeClr val="accent4">
                    <a:lumMod val="25000"/>
                  </a:schemeClr>
                </a:solidFill>
                <a:effectLst/>
                <a:uLnTx/>
                <a:uFillTx/>
                <a:latin typeface="Arial" panose="020B0604020202020204" pitchFamily="34" charset="0"/>
                <a:ea typeface="+mn-ea"/>
                <a:cs typeface="Arial" panose="020B0604020202020204" pitchFamily="34" charset="0"/>
              </a:rPr>
              <a:t>US Copyright Law, Title 17 </a:t>
            </a: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will be replaced to ensure your protection.</a:t>
            </a:r>
          </a:p>
          <a:p>
            <a:pPr marL="0" indent="0">
              <a:spcBef>
                <a:spcPts val="600"/>
              </a:spcBef>
              <a:buFont typeface="Arial" panose="020B0604020202020204" pitchFamily="34" charset="0"/>
              <a:buNone/>
            </a:pPr>
            <a:endParaRPr lang="en-US" sz="1100" b="0" baseline="0" dirty="0">
              <a:latin typeface="Arial" panose="020B0604020202020204" pitchFamily="34" charset="0"/>
              <a:cs typeface="Arial" panose="020B0604020202020204" pitchFamily="34" charset="0"/>
            </a:endParaRPr>
          </a:p>
          <a:p>
            <a:endParaRPr lang="en-US" sz="1100" dirty="0">
              <a:latin typeface="Arial" panose="020B0604020202020204" pitchFamily="34" charset="0"/>
              <a:cs typeface="Arial" panose="020B0604020202020204" pitchFamily="34" charset="0"/>
            </a:endParaRPr>
          </a:p>
        </p:txBody>
      </p:sp>
      <p:sp>
        <p:nvSpPr>
          <p:cNvPr id="10" name="TextBox 9"/>
          <p:cNvSpPr txBox="1"/>
          <p:nvPr userDrawn="1"/>
        </p:nvSpPr>
        <p:spPr>
          <a:xfrm>
            <a:off x="5308798" y="88691"/>
            <a:ext cx="3245631" cy="1102812"/>
          </a:xfrm>
          <a:prstGeom prst="rect">
            <a:avLst/>
          </a:prstGeom>
          <a:noFill/>
        </p:spPr>
        <p:txBody>
          <a:bodyPr wrap="square" rtlCol="0" anchor="ctr">
            <a:noAutofit/>
          </a:bodyPr>
          <a:lstStyle/>
          <a:p>
            <a:pPr algn="l"/>
            <a:r>
              <a:rPr lang="en-US" sz="1400" i="1" kern="1200" dirty="0">
                <a:solidFill>
                  <a:schemeClr val="tx1">
                    <a:lumMod val="65000"/>
                    <a:lumOff val="35000"/>
                  </a:schemeClr>
                </a:solidFill>
                <a:latin typeface="Arial" panose="020B0604020202020204" pitchFamily="34" charset="0"/>
                <a:ea typeface="+mn-ea"/>
                <a:cs typeface="Arial" panose="020B0604020202020204" pitchFamily="34" charset="0"/>
              </a:rPr>
              <a:t>This slide contains information on how to use </a:t>
            </a:r>
            <a:r>
              <a:rPr lang="en-US" sz="1400" i="1" kern="1200">
                <a:solidFill>
                  <a:schemeClr val="tx1">
                    <a:lumMod val="65000"/>
                    <a:lumOff val="35000"/>
                  </a:schemeClr>
                </a:solidFill>
                <a:latin typeface="Arial" panose="020B0604020202020204" pitchFamily="34" charset="0"/>
                <a:ea typeface="+mn-ea"/>
                <a:cs typeface="Arial" panose="020B0604020202020204" pitchFamily="34" charset="0"/>
              </a:rPr>
              <a:t>this template, and is hidden. </a:t>
            </a:r>
          </a:p>
          <a:p>
            <a:pPr algn="l">
              <a:spcBef>
                <a:spcPts val="300"/>
              </a:spcBef>
            </a:pPr>
            <a:r>
              <a:rPr lang="en-US" sz="1400" i="1" kern="1200">
                <a:solidFill>
                  <a:schemeClr val="tx1">
                    <a:lumMod val="65000"/>
                    <a:lumOff val="35000"/>
                  </a:schemeClr>
                </a:solidFill>
                <a:latin typeface="Arial" panose="020B0604020202020204" pitchFamily="34" charset="0"/>
                <a:ea typeface="+mn-ea"/>
                <a:cs typeface="Arial" panose="020B0604020202020204" pitchFamily="34" charset="0"/>
              </a:rPr>
              <a:t>It is not a part of </a:t>
            </a:r>
            <a:br>
              <a:rPr lang="en-US" sz="1400" i="1" kern="1200">
                <a:solidFill>
                  <a:schemeClr val="tx1">
                    <a:lumMod val="65000"/>
                    <a:lumOff val="35000"/>
                  </a:schemeClr>
                </a:solidFill>
                <a:latin typeface="Arial" panose="020B0604020202020204" pitchFamily="34" charset="0"/>
                <a:ea typeface="+mn-ea"/>
                <a:cs typeface="Arial" panose="020B0604020202020204" pitchFamily="34" charset="0"/>
              </a:rPr>
            </a:br>
            <a:r>
              <a:rPr lang="en-US" sz="1400" i="1" kern="1200">
                <a:solidFill>
                  <a:schemeClr val="tx1">
                    <a:lumMod val="65000"/>
                    <a:lumOff val="35000"/>
                  </a:schemeClr>
                </a:solidFill>
                <a:latin typeface="Arial" panose="020B0604020202020204" pitchFamily="34" charset="0"/>
                <a:ea typeface="+mn-ea"/>
                <a:cs typeface="Arial" panose="020B0604020202020204" pitchFamily="34" charset="0"/>
              </a:rPr>
              <a:t>the presentation.</a:t>
            </a:r>
            <a:endParaRPr lang="en-US" sz="1400" i="1" kern="1200" dirty="0">
              <a:solidFill>
                <a:schemeClr val="tx1">
                  <a:lumMod val="65000"/>
                  <a:lumOff val="35000"/>
                </a:schemeClr>
              </a:solidFill>
              <a:latin typeface="Arial" panose="020B0604020202020204" pitchFamily="34" charset="0"/>
              <a:ea typeface="+mn-ea"/>
              <a:cs typeface="Arial" panose="020B0604020202020204" pitchFamily="34" charset="0"/>
            </a:endParaRPr>
          </a:p>
        </p:txBody>
      </p:sp>
      <p:cxnSp>
        <p:nvCxnSpPr>
          <p:cNvPr id="9" name="Straight Connector 8"/>
          <p:cNvCxnSpPr/>
          <p:nvPr userDrawn="1"/>
        </p:nvCxnSpPr>
        <p:spPr>
          <a:xfrm>
            <a:off x="0" y="1376381"/>
            <a:ext cx="9144000" cy="0"/>
          </a:xfrm>
          <a:prstGeom prst="line">
            <a:avLst/>
          </a:prstGeom>
          <a:ln w="101600">
            <a:solidFill>
              <a:schemeClr val="bg1">
                <a:lumMod val="50000"/>
              </a:schemeClr>
            </a:solidFill>
          </a:ln>
        </p:spPr>
        <p:style>
          <a:lnRef idx="1">
            <a:schemeClr val="dk1"/>
          </a:lnRef>
          <a:fillRef idx="0">
            <a:schemeClr val="dk1"/>
          </a:fillRef>
          <a:effectRef idx="0">
            <a:schemeClr val="dk1"/>
          </a:effectRef>
          <a:fontRef idx="minor">
            <a:schemeClr val="tx1"/>
          </a:fontRef>
        </p:style>
      </p:cxnSp>
      <p:sp>
        <p:nvSpPr>
          <p:cNvPr id="15" name="TextBox 14"/>
          <p:cNvSpPr txBox="1"/>
          <p:nvPr userDrawn="1"/>
        </p:nvSpPr>
        <p:spPr>
          <a:xfrm>
            <a:off x="7084799" y="2286069"/>
            <a:ext cx="1619719" cy="1620538"/>
          </a:xfrm>
          <a:prstGeom prst="rect">
            <a:avLst/>
          </a:prstGeom>
          <a:noFill/>
        </p:spPr>
        <p:txBody>
          <a:bodyPr wrap="square" rtlCol="0">
            <a:noAutofit/>
          </a:bodyPr>
          <a:lstStyle/>
          <a:p>
            <a:pPr marL="0" marR="0" lvl="1" indent="-171450" algn="l" defTabSz="457200" rtl="0" eaLnBrk="1" fontAlgn="auto" latinLnBrk="0" hangingPunct="1">
              <a:lnSpc>
                <a:spcPct val="90000"/>
              </a:lnSpc>
              <a:spcBef>
                <a:spcPts val="0"/>
              </a:spcBef>
              <a:spcAft>
                <a:spcPts val="400"/>
              </a:spcAft>
              <a:buClrTx/>
              <a:buSzTx/>
              <a:buFont typeface="Arial" panose="020B0604020202020204" pitchFamily="34" charset="0"/>
              <a:buChar char="•"/>
              <a:tabLst/>
              <a:defRPr/>
            </a:pPr>
            <a:r>
              <a:rPr lang="en-US" sz="1100" b="0" baseline="0">
                <a:latin typeface="Arial" panose="020B0604020202020204" pitchFamily="34" charset="0"/>
                <a:cs typeface="Arial" panose="020B0604020202020204" pitchFamily="34" charset="0"/>
              </a:rPr>
              <a:t>Legal Language</a:t>
            </a:r>
            <a:endParaRPr lang="en-US" sz="1100" b="0" baseline="0"/>
          </a:p>
          <a:p>
            <a:pPr marL="0" lvl="1" indent="-171450">
              <a:lnSpc>
                <a:spcPct val="90000"/>
              </a:lnSpc>
              <a:spcAft>
                <a:spcPts val="400"/>
              </a:spcAft>
              <a:buFont typeface="Arial" panose="020B0604020202020204" pitchFamily="34" charset="0"/>
              <a:buChar char="•"/>
            </a:pPr>
            <a:r>
              <a:rPr lang="en-US" sz="1100" b="0" baseline="0"/>
              <a:t>Poll</a:t>
            </a:r>
          </a:p>
          <a:p>
            <a:pPr marL="0" lvl="1" indent="-171450">
              <a:lnSpc>
                <a:spcPct val="90000"/>
              </a:lnSpc>
              <a:spcAft>
                <a:spcPts val="400"/>
              </a:spcAft>
              <a:buFont typeface="Arial" panose="020B0604020202020204" pitchFamily="34" charset="0"/>
              <a:buChar char="•"/>
            </a:pPr>
            <a:r>
              <a:rPr lang="en-US" sz="1100" b="0" baseline="0"/>
              <a:t>Save the Date</a:t>
            </a:r>
          </a:p>
          <a:p>
            <a:pPr marL="0" lvl="1" indent="-171450">
              <a:lnSpc>
                <a:spcPct val="90000"/>
              </a:lnSpc>
              <a:spcAft>
                <a:spcPts val="400"/>
              </a:spcAft>
              <a:buFont typeface="Arial" panose="020B0604020202020204" pitchFamily="34" charset="0"/>
              <a:buChar char="•"/>
            </a:pPr>
            <a:r>
              <a:rPr lang="en-US" sz="1100" b="0" baseline="0"/>
              <a:t>Questions</a:t>
            </a:r>
            <a:endParaRPr lang="en-US" sz="1100" b="0" baseline="0" dirty="0"/>
          </a:p>
          <a:p>
            <a:pPr marL="0" lvl="1" indent="-171450">
              <a:lnSpc>
                <a:spcPct val="90000"/>
              </a:lnSpc>
              <a:spcAft>
                <a:spcPts val="400"/>
              </a:spcAft>
              <a:buFont typeface="Arial" panose="020B0604020202020204" pitchFamily="34" charset="0"/>
              <a:buChar char="•"/>
            </a:pPr>
            <a:r>
              <a:rPr lang="en-US" sz="1100" b="0" baseline="0" dirty="0"/>
              <a:t>Resources</a:t>
            </a:r>
          </a:p>
          <a:p>
            <a:pPr marL="0" lvl="1" indent="-171450">
              <a:lnSpc>
                <a:spcPct val="90000"/>
              </a:lnSpc>
              <a:spcAft>
                <a:spcPts val="400"/>
              </a:spcAft>
              <a:buFont typeface="Arial" panose="020B0604020202020204" pitchFamily="34" charset="0"/>
              <a:buChar char="•"/>
            </a:pPr>
            <a:r>
              <a:rPr lang="en-US" sz="1100" b="0" baseline="0" dirty="0"/>
              <a:t>Contact</a:t>
            </a:r>
          </a:p>
          <a:p>
            <a:pPr marL="0" lvl="1" indent="-171450">
              <a:lnSpc>
                <a:spcPct val="90000"/>
              </a:lnSpc>
              <a:spcAft>
                <a:spcPts val="400"/>
              </a:spcAft>
              <a:buFont typeface="Arial" panose="020B0604020202020204" pitchFamily="34" charset="0"/>
              <a:buChar char="•"/>
            </a:pPr>
            <a:r>
              <a:rPr lang="en-US" sz="1100" b="0" baseline="0" dirty="0"/>
              <a:t>Thank You</a:t>
            </a:r>
            <a:endParaRPr lang="en-US" sz="1100" b="0" dirty="0"/>
          </a:p>
        </p:txBody>
      </p:sp>
      <p:cxnSp>
        <p:nvCxnSpPr>
          <p:cNvPr id="3" name="Straight Connector 2"/>
          <p:cNvCxnSpPr/>
          <p:nvPr userDrawn="1"/>
        </p:nvCxnSpPr>
        <p:spPr>
          <a:xfrm>
            <a:off x="5040000" y="2252580"/>
            <a:ext cx="3362400"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6" name="Straight Connector 15"/>
          <p:cNvCxnSpPr/>
          <p:nvPr userDrawn="1"/>
        </p:nvCxnSpPr>
        <p:spPr>
          <a:xfrm>
            <a:off x="5040000" y="3766530"/>
            <a:ext cx="3362400"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grpSp>
        <p:nvGrpSpPr>
          <p:cNvPr id="40" name="Group 39">
            <a:extLst>
              <a:ext uri="{FF2B5EF4-FFF2-40B4-BE49-F238E27FC236}">
                <a16:creationId xmlns:a16="http://schemas.microsoft.com/office/drawing/2014/main" id="{54EBE4A4-93BC-4F5F-96D7-3EB1B9477815}"/>
              </a:ext>
            </a:extLst>
          </p:cNvPr>
          <p:cNvGrpSpPr/>
          <p:nvPr userDrawn="1"/>
        </p:nvGrpSpPr>
        <p:grpSpPr>
          <a:xfrm>
            <a:off x="5101094" y="5519741"/>
            <a:ext cx="3776420" cy="1204516"/>
            <a:chOff x="9823451" y="-913608"/>
            <a:chExt cx="3776420" cy="1204516"/>
          </a:xfrm>
        </p:grpSpPr>
        <p:sp>
          <p:nvSpPr>
            <p:cNvPr id="23" name="TextBox 22"/>
            <p:cNvSpPr txBox="1"/>
            <p:nvPr userDrawn="1"/>
          </p:nvSpPr>
          <p:spPr>
            <a:xfrm>
              <a:off x="11200962" y="-833368"/>
              <a:ext cx="2398909" cy="1044036"/>
            </a:xfrm>
            <a:prstGeom prst="rect">
              <a:avLst/>
            </a:prstGeom>
            <a:noFill/>
          </p:spPr>
          <p:txBody>
            <a:bodyPr wrap="square" rtlCol="0" anchor="ctr">
              <a:noAutofit/>
            </a:bodyPr>
            <a:lstStyle/>
            <a:p>
              <a:pPr algn="l">
                <a:lnSpc>
                  <a:spcPct val="90000"/>
                </a:lnSpc>
              </a:pPr>
              <a:r>
                <a:rPr lang="en-US" sz="1200" b="1" i="0" spc="40">
                  <a:solidFill>
                    <a:schemeClr val="tx1">
                      <a:lumMod val="85000"/>
                      <a:lumOff val="15000"/>
                    </a:schemeClr>
                  </a:solidFill>
                  <a:latin typeface="+mj-lt"/>
                </a:rPr>
                <a:t>Don’t delete </a:t>
              </a:r>
              <a:r>
                <a:rPr lang="en-US" sz="1200" b="1" i="0" spc="40" dirty="0">
                  <a:solidFill>
                    <a:schemeClr val="tx1">
                      <a:lumMod val="85000"/>
                      <a:lumOff val="15000"/>
                    </a:schemeClr>
                  </a:solidFill>
                  <a:latin typeface="+mj-lt"/>
                </a:rPr>
                <a:t>this slide until the presentation is final.</a:t>
              </a:r>
              <a:endParaRPr lang="en-US" sz="1200" b="1" i="0" spc="40" baseline="0" dirty="0">
                <a:solidFill>
                  <a:schemeClr val="tx1">
                    <a:lumMod val="85000"/>
                    <a:lumOff val="15000"/>
                  </a:schemeClr>
                </a:solidFill>
                <a:latin typeface="+mj-lt"/>
              </a:endParaRPr>
            </a:p>
            <a:p>
              <a:pPr algn="ctr">
                <a:lnSpc>
                  <a:spcPct val="90000"/>
                </a:lnSpc>
                <a:spcBef>
                  <a:spcPts val="600"/>
                </a:spcBef>
              </a:pPr>
              <a:r>
                <a:rPr lang="en-US" sz="1500" b="1" i="0" spc="40" baseline="0" dirty="0">
                  <a:solidFill>
                    <a:srgbClr val="9D1C30"/>
                  </a:solidFill>
                  <a:latin typeface="+mj-lt"/>
                </a:rPr>
                <a:t>Keep it </a:t>
              </a:r>
              <a:r>
                <a:rPr lang="en-US" sz="1500" b="1" i="0" spc="40" baseline="0">
                  <a:solidFill>
                    <a:srgbClr val="9D1C30"/>
                  </a:solidFill>
                  <a:latin typeface="+mj-lt"/>
                </a:rPr>
                <a:t>in the template</a:t>
              </a:r>
              <a:r>
                <a:rPr lang="en-US" sz="1500" b="1" i="0" spc="40" baseline="0" dirty="0">
                  <a:solidFill>
                    <a:srgbClr val="9D1C30"/>
                  </a:solidFill>
                  <a:latin typeface="+mj-lt"/>
                </a:rPr>
                <a:t>.</a:t>
              </a:r>
              <a:endParaRPr lang="en-US" sz="1500" b="1" i="0" spc="40" dirty="0">
                <a:solidFill>
                  <a:srgbClr val="9D1C30"/>
                </a:solidFill>
                <a:latin typeface="+mj-lt"/>
              </a:endParaRPr>
            </a:p>
          </p:txBody>
        </p:sp>
        <p:grpSp>
          <p:nvGrpSpPr>
            <p:cNvPr id="39" name="Group 38">
              <a:extLst>
                <a:ext uri="{FF2B5EF4-FFF2-40B4-BE49-F238E27FC236}">
                  <a16:creationId xmlns:a16="http://schemas.microsoft.com/office/drawing/2014/main" id="{C27DF8FF-D711-4A8A-8948-673270B8AE9D}"/>
                </a:ext>
              </a:extLst>
            </p:cNvPr>
            <p:cNvGrpSpPr/>
            <p:nvPr userDrawn="1"/>
          </p:nvGrpSpPr>
          <p:grpSpPr>
            <a:xfrm>
              <a:off x="9823451" y="-913608"/>
              <a:ext cx="1204516" cy="1204516"/>
              <a:chOff x="9823451" y="-913608"/>
              <a:chExt cx="1204516" cy="1204516"/>
            </a:xfrm>
          </p:grpSpPr>
          <p:grpSp>
            <p:nvGrpSpPr>
              <p:cNvPr id="24" name="Group 23"/>
              <p:cNvGrpSpPr/>
              <p:nvPr userDrawn="1"/>
            </p:nvGrpSpPr>
            <p:grpSpPr>
              <a:xfrm>
                <a:off x="9823451" y="-913608"/>
                <a:ext cx="1204516" cy="1204516"/>
                <a:chOff x="1714500" y="4547858"/>
                <a:chExt cx="1262157" cy="1262157"/>
              </a:xfrm>
            </p:grpSpPr>
            <p:sp>
              <p:nvSpPr>
                <p:cNvPr id="21" name="8-Point Star 20"/>
                <p:cNvSpPr/>
                <p:nvPr userDrawn="1"/>
              </p:nvSpPr>
              <p:spPr>
                <a:xfrm rot="20240074">
                  <a:off x="1714500" y="4547858"/>
                  <a:ext cx="1262157" cy="1262157"/>
                </a:xfrm>
                <a:prstGeom prst="star8">
                  <a:avLst>
                    <a:gd name="adj" fmla="val 45801"/>
                  </a:avLst>
                </a:prstGeom>
                <a:gradFill>
                  <a:gsLst>
                    <a:gs pos="0">
                      <a:srgbClr val="7A232E"/>
                    </a:gs>
                    <a:gs pos="100000">
                      <a:srgbClr val="B85759"/>
                    </a:gs>
                    <a:gs pos="55000">
                      <a:srgbClr val="9D1C3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2" name="8-Point Star 21"/>
                <p:cNvSpPr/>
                <p:nvPr userDrawn="1"/>
              </p:nvSpPr>
              <p:spPr>
                <a:xfrm rot="20240074">
                  <a:off x="1776599" y="4609957"/>
                  <a:ext cx="1137960" cy="1137960"/>
                </a:xfrm>
                <a:prstGeom prst="star8">
                  <a:avLst>
                    <a:gd name="adj" fmla="val 45801"/>
                  </a:avLst>
                </a:prstGeom>
                <a:noFill/>
                <a:ln w="444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sp>
            <p:nvSpPr>
              <p:cNvPr id="19" name="TextBox 18"/>
              <p:cNvSpPr txBox="1"/>
              <p:nvPr userDrawn="1"/>
            </p:nvSpPr>
            <p:spPr>
              <a:xfrm>
                <a:off x="9929466" y="-730460"/>
                <a:ext cx="992486" cy="838221"/>
              </a:xfrm>
              <a:prstGeom prst="rect">
                <a:avLst/>
              </a:prstGeom>
              <a:noFill/>
              <a:effectLst>
                <a:outerShdw blurRad="50800" dist="25400" dir="8100000" algn="tr" rotWithShape="0">
                  <a:prstClr val="black">
                    <a:alpha val="40000"/>
                  </a:prstClr>
                </a:outerShdw>
              </a:effectLst>
            </p:spPr>
            <p:txBody>
              <a:bodyPr wrap="square" rtlCol="0" anchor="ctr">
                <a:noAutofit/>
              </a:bodyPr>
              <a:lstStyle/>
              <a:p>
                <a:pPr algn="ctr"/>
                <a:r>
                  <a:rPr lang="en-US" sz="2000" b="0" i="0" spc="40" baseline="0" dirty="0">
                    <a:solidFill>
                      <a:schemeClr val="bg1"/>
                    </a:solidFill>
                    <a:latin typeface="Impact" panose="020B0806030902050204" pitchFamily="34" charset="0"/>
                  </a:rPr>
                  <a:t>DON’T</a:t>
                </a:r>
                <a:br>
                  <a:rPr lang="en-US" sz="2000" b="0" i="0" spc="40" baseline="0" dirty="0">
                    <a:solidFill>
                      <a:schemeClr val="bg1"/>
                    </a:solidFill>
                    <a:latin typeface="Impact" panose="020B0806030902050204" pitchFamily="34" charset="0"/>
                  </a:rPr>
                </a:br>
                <a:r>
                  <a:rPr lang="en-US" sz="2000" b="0" i="0" spc="40" baseline="0" dirty="0">
                    <a:solidFill>
                      <a:schemeClr val="bg1"/>
                    </a:solidFill>
                    <a:latin typeface="Impact" panose="020B0806030902050204" pitchFamily="34" charset="0"/>
                  </a:rPr>
                  <a:t>DELETE</a:t>
                </a:r>
              </a:p>
            </p:txBody>
          </p:sp>
        </p:grpSp>
      </p:grpSp>
      <p:grpSp>
        <p:nvGrpSpPr>
          <p:cNvPr id="20" name="Group 19"/>
          <p:cNvGrpSpPr/>
          <p:nvPr userDrawn="1"/>
        </p:nvGrpSpPr>
        <p:grpSpPr>
          <a:xfrm>
            <a:off x="1939046" y="2247590"/>
            <a:ext cx="2645179" cy="1166059"/>
            <a:chOff x="1534687" y="2189208"/>
            <a:chExt cx="3049009" cy="1344077"/>
          </a:xfrm>
        </p:grpSpPr>
        <p:pic>
          <p:nvPicPr>
            <p:cNvPr id="2" name="Picture 1"/>
            <p:cNvPicPr>
              <a:picLocks noChangeAspect="1"/>
            </p:cNvPicPr>
            <p:nvPr userDrawn="1"/>
          </p:nvPicPr>
          <p:blipFill>
            <a:blip r:embed="rId3"/>
            <a:stretch>
              <a:fillRect/>
            </a:stretch>
          </p:blipFill>
          <p:spPr>
            <a:xfrm>
              <a:off x="1534687" y="2189208"/>
              <a:ext cx="2695575" cy="1162050"/>
            </a:xfrm>
            <a:prstGeom prst="rect">
              <a:avLst/>
            </a:prstGeom>
          </p:spPr>
        </p:pic>
        <p:sp>
          <p:nvSpPr>
            <p:cNvPr id="29" name="Rectangle 28"/>
            <p:cNvSpPr/>
            <p:nvPr userDrawn="1"/>
          </p:nvSpPr>
          <p:spPr>
            <a:xfrm>
              <a:off x="3454181" y="2483307"/>
              <a:ext cx="736819" cy="221793"/>
            </a:xfrm>
            <a:prstGeom prst="rect">
              <a:avLst/>
            </a:prstGeom>
            <a:solidFill>
              <a:srgbClr val="FFC000">
                <a:alpha val="10000"/>
              </a:srgbClr>
            </a:solidFill>
            <a:ln w="190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30" name="Left Arrow 29"/>
            <p:cNvSpPr/>
            <p:nvPr userDrawn="1"/>
          </p:nvSpPr>
          <p:spPr>
            <a:xfrm>
              <a:off x="4209296" y="2514699"/>
              <a:ext cx="374400" cy="178031"/>
            </a:xfrm>
            <a:prstGeom prst="leftArrow">
              <a:avLst>
                <a:gd name="adj1" fmla="val 33673"/>
                <a:gd name="adj2" fmla="val 50000"/>
              </a:avLst>
            </a:prstGeom>
            <a:gradFill>
              <a:gsLst>
                <a:gs pos="0">
                  <a:srgbClr val="7A232E"/>
                </a:gs>
                <a:gs pos="98230">
                  <a:srgbClr val="B85759"/>
                </a:gs>
                <a:gs pos="45000">
                  <a:srgbClr val="9D1C30"/>
                </a:gs>
              </a:gsLst>
            </a:gradFill>
            <a:ln>
              <a:solidFill>
                <a:srgbClr val="7A232E"/>
              </a:solid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31" name="Rectangle 30"/>
            <p:cNvSpPr/>
            <p:nvPr userDrawn="1"/>
          </p:nvSpPr>
          <p:spPr>
            <a:xfrm>
              <a:off x="3061701" y="2843369"/>
              <a:ext cx="382955" cy="322936"/>
            </a:xfrm>
            <a:prstGeom prst="rect">
              <a:avLst/>
            </a:prstGeom>
            <a:solidFill>
              <a:srgbClr val="FFC000">
                <a:alpha val="10000"/>
              </a:srgbClr>
            </a:solidFill>
            <a:ln w="190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32" name="Left Arrow 31"/>
            <p:cNvSpPr/>
            <p:nvPr userDrawn="1"/>
          </p:nvSpPr>
          <p:spPr>
            <a:xfrm rot="7656475">
              <a:off x="3026394" y="3257070"/>
              <a:ext cx="374400" cy="178030"/>
            </a:xfrm>
            <a:prstGeom prst="leftArrow">
              <a:avLst>
                <a:gd name="adj1" fmla="val 33673"/>
                <a:gd name="adj2" fmla="val 50000"/>
              </a:avLst>
            </a:prstGeom>
            <a:gradFill>
              <a:gsLst>
                <a:gs pos="0">
                  <a:srgbClr val="7A232E"/>
                </a:gs>
                <a:gs pos="98230">
                  <a:srgbClr val="B85759"/>
                </a:gs>
                <a:gs pos="45000">
                  <a:srgbClr val="9D1C30"/>
                </a:gs>
              </a:gsLst>
            </a:gradFill>
            <a:ln>
              <a:solidFill>
                <a:srgbClr val="7A232E"/>
              </a:solid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grpSp>
      <p:sp>
        <p:nvSpPr>
          <p:cNvPr id="37" name="TextBox 36">
            <a:extLst>
              <a:ext uri="{FF2B5EF4-FFF2-40B4-BE49-F238E27FC236}">
                <a16:creationId xmlns:a16="http://schemas.microsoft.com/office/drawing/2014/main" id="{8F6D14EF-EBC7-433A-8C95-1D2C470B7DF1}"/>
              </a:ext>
            </a:extLst>
          </p:cNvPr>
          <p:cNvSpPr txBox="1"/>
          <p:nvPr userDrawn="1"/>
        </p:nvSpPr>
        <p:spPr>
          <a:xfrm>
            <a:off x="7427" y="161985"/>
            <a:ext cx="5040000" cy="1051560"/>
          </a:xfrm>
          <a:prstGeom prst="rect">
            <a:avLst/>
          </a:prstGeom>
        </p:spPr>
        <p:txBody>
          <a:bodyPr vert="horz" lIns="91440" tIns="45720" rIns="91440" bIns="45720" rtlCol="0" anchor="ctr">
            <a:no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lgn="ctr">
              <a:lnSpc>
                <a:spcPct val="85000"/>
              </a:lnSpc>
            </a:pPr>
            <a:r>
              <a:rPr lang="en-US" sz="5000" b="1" kern="120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rPr>
              <a:t>2017 Template</a:t>
            </a:r>
          </a:p>
          <a:p>
            <a:pPr lvl="0" algn="ctr">
              <a:lnSpc>
                <a:spcPct val="85000"/>
              </a:lnSpc>
            </a:pPr>
            <a:r>
              <a:rPr lang="en-US" sz="4000" b="0" spc="60" baseline="0" dirty="0"/>
              <a:t>Usage Instructions</a:t>
            </a:r>
          </a:p>
        </p:txBody>
      </p:sp>
      <p:pic>
        <p:nvPicPr>
          <p:cNvPr id="44" name="Picture 43">
            <a:extLst>
              <a:ext uri="{FF2B5EF4-FFF2-40B4-BE49-F238E27FC236}">
                <a16:creationId xmlns:a16="http://schemas.microsoft.com/office/drawing/2014/main" id="{5AAE9CEC-A7E3-43C1-AC4A-1C3889F3666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257143" y="626792"/>
            <a:ext cx="1736362" cy="586522"/>
          </a:xfrm>
          <a:prstGeom prst="rect">
            <a:avLst/>
          </a:prstGeom>
        </p:spPr>
      </p:pic>
    </p:spTree>
    <p:extLst>
      <p:ext uri="{BB962C8B-B14F-4D97-AF65-F5344CB8AC3E}">
        <p14:creationId xmlns:p14="http://schemas.microsoft.com/office/powerpoint/2010/main" val="22588901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16A5BAF-C39D-44C3-B998-7CF83B21A06F}"/>
              </a:ext>
            </a:extLst>
          </p:cNvPr>
          <p:cNvPicPr>
            <a:picLocks noChangeAspect="1"/>
          </p:cNvPicPr>
          <p:nvPr userDrawn="1"/>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a:ext>
            </a:extLst>
          </a:blip>
          <a:stretch>
            <a:fillRect/>
          </a:stretch>
        </p:blipFill>
        <p:spPr>
          <a:xfrm>
            <a:off x="0" y="1500059"/>
            <a:ext cx="4955638" cy="5357941"/>
          </a:xfrm>
          <a:prstGeom prst="rect">
            <a:avLst/>
          </a:prstGeom>
        </p:spPr>
      </p:pic>
      <p:sp>
        <p:nvSpPr>
          <p:cNvPr id="5" name="TextBox 4">
            <a:extLst>
              <a:ext uri="{FF2B5EF4-FFF2-40B4-BE49-F238E27FC236}">
                <a16:creationId xmlns:a16="http://schemas.microsoft.com/office/drawing/2014/main" id="{98B35F6F-244A-4CAD-AEAB-1171AE328AA0}"/>
              </a:ext>
            </a:extLst>
          </p:cNvPr>
          <p:cNvSpPr txBox="1"/>
          <p:nvPr userDrawn="1"/>
        </p:nvSpPr>
        <p:spPr>
          <a:xfrm>
            <a:off x="628650" y="365126"/>
            <a:ext cx="7955280" cy="1051560"/>
          </a:xfrm>
          <a:prstGeom prst="rect">
            <a:avLst/>
          </a:prstGeom>
        </p:spPr>
        <p:txBody>
          <a:bodyPr vert="horz" lIns="91440" tIns="45720" rIns="91440" bIns="45720" rtlCol="0" anchor="b">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r>
              <a:rPr lang="en-US"/>
              <a:t>Save the Date:</a:t>
            </a:r>
            <a:endParaRPr lang="en-US" dirty="0"/>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9" name="Text Placeholder 8">
            <a:extLst>
              <a:ext uri="{FF2B5EF4-FFF2-40B4-BE49-F238E27FC236}">
                <a16:creationId xmlns:a16="http://schemas.microsoft.com/office/drawing/2014/main" id="{8F3C4352-E632-483B-9D34-319AB807FBFB}"/>
              </a:ext>
            </a:extLst>
          </p:cNvPr>
          <p:cNvSpPr>
            <a:spLocks noGrp="1"/>
          </p:cNvSpPr>
          <p:nvPr>
            <p:ph type="body" sz="quarter" idx="11" hasCustomPrompt="1"/>
          </p:nvPr>
        </p:nvSpPr>
        <p:spPr>
          <a:xfrm>
            <a:off x="1112107" y="1699826"/>
            <a:ext cx="7661189" cy="4505325"/>
          </a:xfrm>
        </p:spPr>
        <p:txBody>
          <a:bodyPr/>
          <a:lstStyle>
            <a:lvl1pPr marL="91440" indent="-365760">
              <a:buSzPct val="130000"/>
              <a:buFont typeface="Webdings" panose="05030102010509060703" pitchFamily="18" charset="2"/>
              <a:buChar char=""/>
              <a:defRPr sz="2600"/>
            </a:lvl1pPr>
            <a:lvl2pPr marL="685800" indent="0">
              <a:spcBef>
                <a:spcPts val="0"/>
              </a:spcBef>
              <a:buNone/>
              <a:defRPr sz="1700">
                <a:solidFill>
                  <a:schemeClr val="accent3">
                    <a:lumMod val="75000"/>
                    <a:lumOff val="25000"/>
                  </a:schemeClr>
                </a:solidFill>
              </a:defRPr>
            </a:lvl2pPr>
            <a:lvl3pPr marL="1005840" indent="-365760" algn="l">
              <a:spcAft>
                <a:spcPts val="1200"/>
              </a:spcAft>
              <a:buFont typeface="Webdings" panose="05030102010509060703" pitchFamily="18" charset="2"/>
              <a:buChar char=""/>
              <a:defRPr b="1">
                <a:solidFill>
                  <a:schemeClr val="accent1"/>
                </a:solidFill>
              </a:defRPr>
            </a:lvl3pPr>
          </a:lstStyle>
          <a:p>
            <a:pPr lvl="0"/>
            <a:r>
              <a:rPr lang="en-US"/>
              <a:t>Event Title Here</a:t>
            </a:r>
          </a:p>
          <a:p>
            <a:pPr lvl="1"/>
            <a:r>
              <a:rPr lang="en-US"/>
              <a:t>Event summary goes here</a:t>
            </a:r>
          </a:p>
          <a:p>
            <a:pPr lvl="2"/>
            <a:r>
              <a:rPr lang="en-US"/>
              <a:t>Event date</a:t>
            </a:r>
          </a:p>
          <a:p>
            <a:pPr lvl="3"/>
            <a:r>
              <a:rPr lang="en-US"/>
              <a:t>Fourth level</a:t>
            </a:r>
          </a:p>
          <a:p>
            <a:pPr lvl="4"/>
            <a:r>
              <a:rPr lang="en-US"/>
              <a:t>Fifth level</a:t>
            </a:r>
          </a:p>
        </p:txBody>
      </p:sp>
    </p:spTree>
    <p:extLst>
      <p:ext uri="{BB962C8B-B14F-4D97-AF65-F5344CB8AC3E}">
        <p14:creationId xmlns:p14="http://schemas.microsoft.com/office/powerpoint/2010/main" val="13878025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reakout Room List">
    <p:bg>
      <p:bgPr>
        <a:solidFill>
          <a:schemeClr val="bg1"/>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5AA60EFC-21EF-4756-ABD1-14D137A0BAC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584103" y="-1"/>
            <a:ext cx="3379489" cy="3456222"/>
          </a:xfrm>
          <a:prstGeom prst="ellipse">
            <a:avLst/>
          </a:prstGeom>
          <a:ln>
            <a:noFill/>
          </a:ln>
          <a:effectLst>
            <a:softEdge rad="112500"/>
          </a:effectLst>
        </p:spPr>
      </p:pic>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9" name="Text Placeholder 8">
            <a:extLst>
              <a:ext uri="{FF2B5EF4-FFF2-40B4-BE49-F238E27FC236}">
                <a16:creationId xmlns:a16="http://schemas.microsoft.com/office/drawing/2014/main" id="{8F3C4352-E632-483B-9D34-319AB807FBFB}"/>
              </a:ext>
            </a:extLst>
          </p:cNvPr>
          <p:cNvSpPr>
            <a:spLocks noGrp="1"/>
          </p:cNvSpPr>
          <p:nvPr>
            <p:ph type="body" sz="quarter" idx="11" hasCustomPrompt="1"/>
          </p:nvPr>
        </p:nvSpPr>
        <p:spPr>
          <a:xfrm>
            <a:off x="628655" y="1319429"/>
            <a:ext cx="7528945" cy="1448602"/>
          </a:xfrm>
          <a:prstGeom prst="rect">
            <a:avLst/>
          </a:prstGeom>
          <a:noFill/>
          <a:ln w="9525">
            <a:gradFill flip="none" rotWithShape="1">
              <a:gsLst>
                <a:gs pos="0">
                  <a:schemeClr val="tx1">
                    <a:alpha val="15000"/>
                  </a:schemeClr>
                </a:gs>
                <a:gs pos="2000">
                  <a:schemeClr val="tx1">
                    <a:alpha val="0"/>
                  </a:schemeClr>
                </a:gs>
                <a:gs pos="100000">
                  <a:schemeClr val="tx1">
                    <a:alpha val="0"/>
                  </a:schemeClr>
                </a:gs>
              </a:gsLst>
              <a:lin ang="16200000" scaled="0"/>
              <a:tileRect/>
            </a:gradFill>
          </a:ln>
        </p:spPr>
        <p:style>
          <a:lnRef idx="2">
            <a:schemeClr val="accent4"/>
          </a:lnRef>
          <a:fillRef idx="1">
            <a:schemeClr val="lt1"/>
          </a:fillRef>
          <a:effectRef idx="0">
            <a:schemeClr val="accent4"/>
          </a:effectRef>
          <a:fontRef idx="minor">
            <a:schemeClr val="dk1"/>
          </a:fontRef>
        </p:style>
        <p:txBody>
          <a:bodyPr wrap="square" lIns="91440" tIns="0" rIns="0" bIns="91440" anchor="ctr">
            <a:spAutoFit/>
          </a:bodyPr>
          <a:lstStyle>
            <a:lvl1pPr marL="914400" indent="-914400">
              <a:lnSpc>
                <a:spcPct val="100000"/>
              </a:lnSpc>
              <a:spcBef>
                <a:spcPts val="0"/>
              </a:spcBef>
              <a:spcAft>
                <a:spcPts val="0"/>
              </a:spcAft>
              <a:buSzPct val="140000"/>
              <a:buFont typeface="Wingdings" panose="05000000000000000000" pitchFamily="2" charset="2"/>
              <a:buChar char=""/>
              <a:defRPr sz="4000" b="0" cap="none" spc="0" baseline="26000">
                <a:ln/>
                <a:pattFill prst="dkUpDiag">
                  <a:fgClr>
                    <a:schemeClr val="tx1"/>
                  </a:fgClr>
                  <a:bgClr>
                    <a:schemeClr val="tx1">
                      <a:lumMod val="90000"/>
                      <a:lumOff val="10000"/>
                    </a:schemeClr>
                  </a:bgClr>
                </a:pattFill>
                <a:effectLst>
                  <a:outerShdw blurRad="38100" dist="19050" dir="2700000" algn="tl" rotWithShape="0">
                    <a:schemeClr val="dk1">
                      <a:lumMod val="50000"/>
                      <a:alpha val="40000"/>
                    </a:schemeClr>
                  </a:outerShdw>
                </a:effectLst>
              </a:defRPr>
            </a:lvl1pPr>
            <a:lvl2pPr marL="0" indent="0">
              <a:spcBef>
                <a:spcPts val="600"/>
              </a:spcBef>
              <a:buNone/>
              <a:defRPr sz="1600" i="1" spc="20" baseline="0">
                <a:solidFill>
                  <a:schemeClr val="accent4">
                    <a:lumMod val="50000"/>
                  </a:schemeClr>
                </a:solidFill>
              </a:defRPr>
            </a:lvl2pPr>
            <a:lvl3pPr marL="0" indent="-320040" algn="ctr">
              <a:spcBef>
                <a:spcPts val="1200"/>
              </a:spcBef>
              <a:spcAft>
                <a:spcPts val="0"/>
              </a:spcAft>
              <a:buFont typeface="Wingdings" panose="05000000000000000000" pitchFamily="2" charset="2"/>
              <a:buChar char=""/>
              <a:defRPr sz="1700" b="0">
                <a:solidFill>
                  <a:schemeClr val="accent1"/>
                </a:solidFill>
              </a:defRPr>
            </a:lvl3pPr>
            <a:lvl4pPr marL="91440" indent="0">
              <a:spcAft>
                <a:spcPts val="1500"/>
              </a:spcAft>
              <a:buNone/>
              <a:defRPr sz="1200" b="1" i="0" cap="all" baseline="0">
                <a:solidFill>
                  <a:schemeClr val="accent5"/>
                </a:solidFill>
              </a:defRPr>
            </a:lvl4pPr>
          </a:lstStyle>
          <a:p>
            <a:pPr lvl="0"/>
            <a:r>
              <a:rPr lang="en-US" dirty="0"/>
              <a:t>Breakout Room Title</a:t>
            </a:r>
          </a:p>
          <a:p>
            <a:pPr lvl="1"/>
            <a:r>
              <a:rPr lang="en-US" dirty="0"/>
              <a:t>Breakout Room Summary / Description</a:t>
            </a:r>
          </a:p>
          <a:p>
            <a:pPr lvl="2"/>
            <a:r>
              <a:rPr lang="en-US" dirty="0"/>
              <a:t>Phone Keypad Instructions</a:t>
            </a:r>
          </a:p>
          <a:p>
            <a:pPr lvl="3"/>
            <a:r>
              <a:rPr lang="en-US" dirty="0"/>
              <a:t>Room</a:t>
            </a:r>
          </a:p>
        </p:txBody>
      </p:sp>
      <p:grpSp>
        <p:nvGrpSpPr>
          <p:cNvPr id="20" name="Group 19">
            <a:extLst>
              <a:ext uri="{FF2B5EF4-FFF2-40B4-BE49-F238E27FC236}">
                <a16:creationId xmlns:a16="http://schemas.microsoft.com/office/drawing/2014/main" id="{57C394F9-EFD5-42F9-891E-4F9A50F08A68}"/>
              </a:ext>
            </a:extLst>
          </p:cNvPr>
          <p:cNvGrpSpPr/>
          <p:nvPr userDrawn="1"/>
        </p:nvGrpSpPr>
        <p:grpSpPr>
          <a:xfrm>
            <a:off x="4848225" y="193023"/>
            <a:ext cx="4019550" cy="1264286"/>
            <a:chOff x="4895850" y="193023"/>
            <a:chExt cx="4019550" cy="1264286"/>
          </a:xfrm>
        </p:grpSpPr>
        <p:sp>
          <p:nvSpPr>
            <p:cNvPr id="18" name="Speech Bubble: Rectangle with Corners Rounded 17">
              <a:extLst>
                <a:ext uri="{FF2B5EF4-FFF2-40B4-BE49-F238E27FC236}">
                  <a16:creationId xmlns:a16="http://schemas.microsoft.com/office/drawing/2014/main" id="{CFC41472-478F-4A01-9B2E-B66290F9B7CB}"/>
                </a:ext>
              </a:extLst>
            </p:cNvPr>
            <p:cNvSpPr/>
            <p:nvPr userDrawn="1"/>
          </p:nvSpPr>
          <p:spPr>
            <a:xfrm>
              <a:off x="4895850" y="193023"/>
              <a:ext cx="4019550" cy="1264286"/>
            </a:xfrm>
            <a:prstGeom prst="wedgeRoundRectCallout">
              <a:avLst>
                <a:gd name="adj1" fmla="val 1245"/>
                <a:gd name="adj2" fmla="val 95649"/>
                <a:gd name="adj3" fmla="val 16667"/>
              </a:avLst>
            </a:prstGeom>
            <a:solidFill>
              <a:schemeClr val="bg1">
                <a:lumMod val="95000"/>
              </a:schemeClr>
            </a:solidFill>
            <a:ln>
              <a:solidFill>
                <a:schemeClr val="tx1">
                  <a:lumMod val="10000"/>
                  <a:lumOff val="90000"/>
                </a:schemeClr>
              </a:solidFill>
            </a:ln>
          </p:spPr>
          <p:style>
            <a:lnRef idx="0">
              <a:scrgbClr r="0" g="0" b="0"/>
            </a:lnRef>
            <a:fillRef idx="0">
              <a:scrgbClr r="0" g="0" b="0"/>
            </a:fillRef>
            <a:effectRef idx="0">
              <a:scrgbClr r="0" g="0" b="0"/>
            </a:effectRef>
            <a:fontRef idx="minor">
              <a:schemeClr val="lt1"/>
            </a:fontRef>
          </p:style>
          <p:txBody>
            <a:bodyPr rtlCol="0" anchor="b"/>
            <a:lstStyle/>
            <a:p>
              <a:pPr marL="0" marR="0" lvl="0" indent="0" algn="ctr" defTabSz="914400" rtl="0" eaLnBrk="1" fontAlgn="auto" latinLnBrk="0" hangingPunct="1">
                <a:lnSpc>
                  <a:spcPct val="110000"/>
                </a:lnSpc>
                <a:spcBef>
                  <a:spcPct val="0"/>
                </a:spcBef>
                <a:spcAft>
                  <a:spcPts val="0"/>
                </a:spcAft>
                <a:buClrTx/>
                <a:buSzTx/>
                <a:buFontTx/>
                <a:buNone/>
                <a:tabLst/>
                <a:defRPr/>
              </a:pPr>
              <a:r>
                <a:rPr lang="en-US" sz="3300" b="1" kern="1200" cap="none" spc="0" baseline="0" noProof="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rPr>
                <a:t>Breakout Room</a:t>
              </a:r>
              <a:r>
                <a:rPr lang="en-US" sz="3300" b="1" kern="1200" cap="none" spc="0" noProof="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rPr>
                <a:t> </a:t>
              </a:r>
              <a:r>
                <a:rPr lang="en-US" sz="3200" b="0" kern="1200" cap="all" spc="220" baseline="0" noProof="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rPr>
                <a:t>Discussions</a:t>
              </a:r>
              <a:endParaRPr lang="en-US" sz="3400" b="0" kern="1200" cap="all" spc="220" baseline="0" noProof="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endParaRPr>
            </a:p>
          </p:txBody>
        </p:sp>
        <p:sp>
          <p:nvSpPr>
            <p:cNvPr id="19" name="Rectangle 18">
              <a:extLst>
                <a:ext uri="{FF2B5EF4-FFF2-40B4-BE49-F238E27FC236}">
                  <a16:creationId xmlns:a16="http://schemas.microsoft.com/office/drawing/2014/main" id="{7AD30ECD-A8EE-4AE1-AE33-FD6E6D3A1A06}"/>
                </a:ext>
              </a:extLst>
            </p:cNvPr>
            <p:cNvSpPr/>
            <p:nvPr userDrawn="1"/>
          </p:nvSpPr>
          <p:spPr>
            <a:xfrm rot="5400000">
              <a:off x="6882765" y="-738460"/>
              <a:ext cx="45720" cy="3081528"/>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grpSp>
      <p:sp>
        <p:nvSpPr>
          <p:cNvPr id="29" name="Text Placeholder 8">
            <a:extLst>
              <a:ext uri="{FF2B5EF4-FFF2-40B4-BE49-F238E27FC236}">
                <a16:creationId xmlns:a16="http://schemas.microsoft.com/office/drawing/2014/main" id="{D5AA38BA-BC5A-4469-A67D-0B1D8AF2EB5E}"/>
              </a:ext>
            </a:extLst>
          </p:cNvPr>
          <p:cNvSpPr>
            <a:spLocks noGrp="1"/>
          </p:cNvSpPr>
          <p:nvPr>
            <p:ph type="body" sz="quarter" idx="12" hasCustomPrompt="1"/>
          </p:nvPr>
        </p:nvSpPr>
        <p:spPr>
          <a:xfrm>
            <a:off x="628655" y="3037379"/>
            <a:ext cx="7528945" cy="1371658"/>
          </a:xfrm>
          <a:prstGeom prst="rect">
            <a:avLst/>
          </a:prstGeom>
          <a:noFill/>
          <a:ln w="9525">
            <a:gradFill flip="none" rotWithShape="1">
              <a:gsLst>
                <a:gs pos="0">
                  <a:schemeClr val="tx1">
                    <a:alpha val="15000"/>
                  </a:schemeClr>
                </a:gs>
                <a:gs pos="2000">
                  <a:schemeClr val="tx1">
                    <a:alpha val="0"/>
                  </a:schemeClr>
                </a:gs>
                <a:gs pos="100000">
                  <a:schemeClr val="tx1">
                    <a:alpha val="0"/>
                  </a:schemeClr>
                </a:gs>
              </a:gsLst>
              <a:lin ang="16200000" scaled="0"/>
              <a:tileRect/>
            </a:gradFill>
          </a:ln>
        </p:spPr>
        <p:style>
          <a:lnRef idx="2">
            <a:schemeClr val="accent4"/>
          </a:lnRef>
          <a:fillRef idx="1">
            <a:schemeClr val="lt1"/>
          </a:fillRef>
          <a:effectRef idx="0">
            <a:schemeClr val="accent4"/>
          </a:effectRef>
          <a:fontRef idx="minor">
            <a:schemeClr val="dk1"/>
          </a:fontRef>
        </p:style>
        <p:txBody>
          <a:bodyPr wrap="square" lIns="91440" tIns="0" rIns="0" bIns="91440" anchor="ctr">
            <a:spAutoFit/>
          </a:bodyPr>
          <a:lstStyle>
            <a:lvl1pPr marL="914400" indent="-914400">
              <a:lnSpc>
                <a:spcPct val="100000"/>
              </a:lnSpc>
              <a:spcBef>
                <a:spcPts val="0"/>
              </a:spcBef>
              <a:spcAft>
                <a:spcPts val="0"/>
              </a:spcAft>
              <a:buSzPct val="140000"/>
              <a:buFont typeface="Wingdings" panose="05000000000000000000" pitchFamily="2" charset="2"/>
              <a:buChar char=""/>
              <a:defRPr sz="4000" b="0" cap="none" spc="0" baseline="26000">
                <a:ln/>
                <a:pattFill prst="dkUpDiag">
                  <a:fgClr>
                    <a:schemeClr val="tx1"/>
                  </a:fgClr>
                  <a:bgClr>
                    <a:schemeClr val="tx1">
                      <a:lumMod val="90000"/>
                      <a:lumOff val="10000"/>
                    </a:schemeClr>
                  </a:bgClr>
                </a:pattFill>
                <a:effectLst>
                  <a:outerShdw blurRad="38100" dist="19050" dir="2700000" algn="tl" rotWithShape="0">
                    <a:schemeClr val="dk1">
                      <a:lumMod val="50000"/>
                      <a:alpha val="40000"/>
                    </a:schemeClr>
                  </a:outerShdw>
                </a:effectLst>
              </a:defRPr>
            </a:lvl1pPr>
            <a:lvl2pPr marL="0" indent="0">
              <a:spcBef>
                <a:spcPts val="0"/>
              </a:spcBef>
              <a:buNone/>
              <a:defRPr sz="1600" i="1" spc="20" baseline="0">
                <a:solidFill>
                  <a:schemeClr val="accent4">
                    <a:lumMod val="50000"/>
                  </a:schemeClr>
                </a:solidFill>
              </a:defRPr>
            </a:lvl2pPr>
            <a:lvl3pPr marL="0" indent="-320040" algn="ctr">
              <a:spcBef>
                <a:spcPts val="1200"/>
              </a:spcBef>
              <a:spcAft>
                <a:spcPts val="0"/>
              </a:spcAft>
              <a:buFont typeface="Wingdings" panose="05000000000000000000" pitchFamily="2" charset="2"/>
              <a:buChar char=""/>
              <a:defRPr sz="1700" b="0">
                <a:solidFill>
                  <a:schemeClr val="accent1"/>
                </a:solidFill>
              </a:defRPr>
            </a:lvl3pPr>
            <a:lvl4pPr marL="91440" indent="0">
              <a:spcAft>
                <a:spcPts val="1500"/>
              </a:spcAft>
              <a:buNone/>
              <a:defRPr sz="1200" b="1" cap="all" baseline="0">
                <a:solidFill>
                  <a:schemeClr val="accent5"/>
                </a:solidFill>
              </a:defRPr>
            </a:lvl4pPr>
          </a:lstStyle>
          <a:p>
            <a:pPr lvl="0"/>
            <a:r>
              <a:rPr lang="en-US" dirty="0"/>
              <a:t>Breakout Room Title</a:t>
            </a:r>
          </a:p>
          <a:p>
            <a:pPr lvl="1"/>
            <a:r>
              <a:rPr lang="en-US" dirty="0"/>
              <a:t>Breakout Room Summary / Description</a:t>
            </a:r>
          </a:p>
          <a:p>
            <a:pPr lvl="2"/>
            <a:r>
              <a:rPr lang="en-US" dirty="0"/>
              <a:t>Phone Keypad Instructions</a:t>
            </a:r>
          </a:p>
          <a:p>
            <a:pPr lvl="3"/>
            <a:r>
              <a:rPr lang="en-US" dirty="0"/>
              <a:t>Room</a:t>
            </a:r>
          </a:p>
        </p:txBody>
      </p:sp>
      <p:sp>
        <p:nvSpPr>
          <p:cNvPr id="30" name="Text Placeholder 8">
            <a:extLst>
              <a:ext uri="{FF2B5EF4-FFF2-40B4-BE49-F238E27FC236}">
                <a16:creationId xmlns:a16="http://schemas.microsoft.com/office/drawing/2014/main" id="{09447CD6-F586-496A-B33A-672175DDF8C4}"/>
              </a:ext>
            </a:extLst>
          </p:cNvPr>
          <p:cNvSpPr>
            <a:spLocks noGrp="1"/>
          </p:cNvSpPr>
          <p:nvPr>
            <p:ph type="body" sz="quarter" idx="13" hasCustomPrompt="1"/>
          </p:nvPr>
        </p:nvSpPr>
        <p:spPr>
          <a:xfrm>
            <a:off x="628655" y="4678385"/>
            <a:ext cx="7528945" cy="1371658"/>
          </a:xfrm>
          <a:prstGeom prst="rect">
            <a:avLst/>
          </a:prstGeom>
          <a:noFill/>
          <a:ln w="9525">
            <a:noFill/>
          </a:ln>
        </p:spPr>
        <p:style>
          <a:lnRef idx="2">
            <a:schemeClr val="accent4"/>
          </a:lnRef>
          <a:fillRef idx="1">
            <a:schemeClr val="lt1"/>
          </a:fillRef>
          <a:effectRef idx="0">
            <a:schemeClr val="accent4"/>
          </a:effectRef>
          <a:fontRef idx="minor">
            <a:schemeClr val="dk1"/>
          </a:fontRef>
        </p:style>
        <p:txBody>
          <a:bodyPr wrap="square" lIns="91440" tIns="0" rIns="0" bIns="91440" anchor="ctr">
            <a:spAutoFit/>
          </a:bodyPr>
          <a:lstStyle>
            <a:lvl1pPr marL="914400" indent="-914400">
              <a:lnSpc>
                <a:spcPct val="100000"/>
              </a:lnSpc>
              <a:spcBef>
                <a:spcPts val="0"/>
              </a:spcBef>
              <a:spcAft>
                <a:spcPts val="0"/>
              </a:spcAft>
              <a:buSzPct val="140000"/>
              <a:buFont typeface="Wingdings" panose="05000000000000000000" pitchFamily="2" charset="2"/>
              <a:buChar char=""/>
              <a:defRPr sz="4000" b="0" cap="none" spc="0" baseline="26000">
                <a:ln/>
                <a:pattFill prst="dkUpDiag">
                  <a:fgClr>
                    <a:schemeClr val="tx1"/>
                  </a:fgClr>
                  <a:bgClr>
                    <a:schemeClr val="tx1">
                      <a:lumMod val="90000"/>
                      <a:lumOff val="10000"/>
                    </a:schemeClr>
                  </a:bgClr>
                </a:pattFill>
                <a:effectLst>
                  <a:outerShdw blurRad="38100" dist="19050" dir="2700000" algn="tl" rotWithShape="0">
                    <a:schemeClr val="dk1">
                      <a:lumMod val="50000"/>
                      <a:alpha val="40000"/>
                    </a:schemeClr>
                  </a:outerShdw>
                </a:effectLst>
              </a:defRPr>
            </a:lvl1pPr>
            <a:lvl2pPr marL="0" indent="0">
              <a:spcBef>
                <a:spcPts val="0"/>
              </a:spcBef>
              <a:buNone/>
              <a:defRPr sz="1600" i="1" spc="20" baseline="0">
                <a:solidFill>
                  <a:schemeClr val="accent4">
                    <a:lumMod val="50000"/>
                  </a:schemeClr>
                </a:solidFill>
              </a:defRPr>
            </a:lvl2pPr>
            <a:lvl3pPr marL="0" indent="-320040" algn="ctr">
              <a:spcBef>
                <a:spcPts val="1200"/>
              </a:spcBef>
              <a:spcAft>
                <a:spcPts val="0"/>
              </a:spcAft>
              <a:buFont typeface="Wingdings" panose="05000000000000000000" pitchFamily="2" charset="2"/>
              <a:buChar char=""/>
              <a:defRPr sz="1700" b="0">
                <a:solidFill>
                  <a:schemeClr val="accent1"/>
                </a:solidFill>
              </a:defRPr>
            </a:lvl3pPr>
            <a:lvl4pPr marL="91440" indent="0">
              <a:spcAft>
                <a:spcPts val="1500"/>
              </a:spcAft>
              <a:buNone/>
              <a:defRPr sz="1200" b="1" cap="all" baseline="0">
                <a:solidFill>
                  <a:schemeClr val="accent5"/>
                </a:solidFill>
              </a:defRPr>
            </a:lvl4pPr>
          </a:lstStyle>
          <a:p>
            <a:pPr lvl="0"/>
            <a:r>
              <a:rPr lang="en-US" dirty="0"/>
              <a:t>Breakout Room Title</a:t>
            </a:r>
          </a:p>
          <a:p>
            <a:pPr lvl="1"/>
            <a:r>
              <a:rPr lang="en-US" dirty="0"/>
              <a:t>Breakout Room Summary / Description</a:t>
            </a:r>
          </a:p>
          <a:p>
            <a:pPr lvl="2"/>
            <a:r>
              <a:rPr lang="en-US" dirty="0"/>
              <a:t>Phone Keypad Instructions</a:t>
            </a:r>
          </a:p>
          <a:p>
            <a:pPr lvl="3"/>
            <a:r>
              <a:rPr lang="en-US" dirty="0"/>
              <a:t>Room</a:t>
            </a:r>
          </a:p>
        </p:txBody>
      </p:sp>
    </p:spTree>
    <p:extLst>
      <p:ext uri="{BB962C8B-B14F-4D97-AF65-F5344CB8AC3E}">
        <p14:creationId xmlns:p14="http://schemas.microsoft.com/office/powerpoint/2010/main" val="3732768000"/>
      </p:ext>
    </p:extLst>
  </p:cSld>
  <p:clrMapOvr>
    <a:masterClrMapping/>
  </p:clrMapOvr>
  <mc:AlternateContent xmlns:mc="http://schemas.openxmlformats.org/markup-compatibility/2006" xmlns:p14="http://schemas.microsoft.com/office/powerpoint/2010/main">
    <mc:Choice Requires="p14">
      <p:transition p14:dur="0">
        <p:sndAc>
          <p:endSnd/>
        </p:sndAc>
      </p:transition>
    </mc:Choice>
    <mc:Fallback xmlns="">
      <p:transition>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1000"/>
                                  </p:stCondLst>
                                  <p:childTnLst>
                                    <p:set>
                                      <p:cBhvr>
                                        <p:cTn id="6" dur="1" fill="hold">
                                          <p:stCondLst>
                                            <p:cond delay="0"/>
                                          </p:stCondLst>
                                        </p:cTn>
                                        <p:tgtEl>
                                          <p:spTgt spid="28"/>
                                        </p:tgtEl>
                                        <p:attrNameLst>
                                          <p:attrName>style.visibility</p:attrName>
                                        </p:attrNameLst>
                                      </p:cBhvr>
                                      <p:to>
                                        <p:strVal val="visible"/>
                                      </p:to>
                                    </p:set>
                                    <p:animEffect transition="in" filter="circle(out)">
                                      <p:cBhvr>
                                        <p:cTn id="7" dur="1000"/>
                                        <p:tgtEl>
                                          <p:spTgt spid="28"/>
                                        </p:tgtEl>
                                      </p:cBhvr>
                                    </p:animEffect>
                                  </p:childTnLst>
                                </p:cTn>
                              </p:par>
                            </p:childTnLst>
                          </p:cTn>
                        </p:par>
                        <p:par>
                          <p:cTn id="8" fill="hold">
                            <p:stCondLst>
                              <p:cond delay="2000"/>
                            </p:stCondLst>
                            <p:childTnLst>
                              <p:par>
                                <p:cTn id="9" presetID="10" presetClass="exit" presetSubtype="0" fill="hold" nodeType="afterEffect">
                                  <p:stCondLst>
                                    <p:cond delay="1500"/>
                                  </p:stCondLst>
                                  <p:childTnLst>
                                    <p:animEffect transition="out" filter="fade">
                                      <p:cBhvr>
                                        <p:cTn id="10" dur="3000"/>
                                        <p:tgtEl>
                                          <p:spTgt spid="28"/>
                                        </p:tgtEl>
                                      </p:cBhvr>
                                    </p:animEffect>
                                    <p:set>
                                      <p:cBhvr>
                                        <p:cTn id="11" dur="1" fill="hold">
                                          <p:stCondLst>
                                            <p:cond delay="2999"/>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6" name="TextBox 5">
            <a:extLst>
              <a:ext uri="{FF2B5EF4-FFF2-40B4-BE49-F238E27FC236}">
                <a16:creationId xmlns:a16="http://schemas.microsoft.com/office/drawing/2014/main" id="{CAB2B6C5-95AC-4CCF-A316-BB4F7630FA47}"/>
              </a:ext>
            </a:extLst>
          </p:cNvPr>
          <p:cNvSpPr txBox="1"/>
          <p:nvPr userDrawn="1"/>
        </p:nvSpPr>
        <p:spPr>
          <a:xfrm>
            <a:off x="628650" y="365126"/>
            <a:ext cx="7955279" cy="1051560"/>
          </a:xfrm>
          <a:prstGeom prst="rect">
            <a:avLst/>
          </a:prstGeom>
        </p:spPr>
        <p:txBody>
          <a:bodyPr vert="horz" lIns="91440" tIns="45720" rIns="91440" bIns="45720" rtlCol="0" anchor="ctr">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lgn="r"/>
            <a:r>
              <a:rPr lang="en-US" sz="38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rPr>
              <a:t>Where Are You?</a:t>
            </a:r>
          </a:p>
        </p:txBody>
      </p:sp>
      <p:sp>
        <p:nvSpPr>
          <p:cNvPr id="8" name="Rectangle 7">
            <a:extLst>
              <a:ext uri="{FF2B5EF4-FFF2-40B4-BE49-F238E27FC236}">
                <a16:creationId xmlns:a16="http://schemas.microsoft.com/office/drawing/2014/main" id="{8449B1C7-376C-4588-9479-8B7FD89AEA1C}"/>
              </a:ext>
            </a:extLst>
          </p:cNvPr>
          <p:cNvSpPr/>
          <p:nvPr userDrawn="1"/>
        </p:nvSpPr>
        <p:spPr>
          <a:xfrm rot="5400000">
            <a:off x="4946904" y="-2303737"/>
            <a:ext cx="45720" cy="7068312"/>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2BB10FC-1879-4D54-9DBF-A84DD166091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7150" y="636507"/>
            <a:ext cx="8295970" cy="5656619"/>
          </a:xfrm>
          <a:prstGeom prst="rect">
            <a:avLst/>
          </a:prstGeom>
          <a:effectLst>
            <a:innerShdw blurRad="63500" dist="25400" dir="18900000">
              <a:schemeClr val="accent1">
                <a:lumMod val="50000"/>
                <a:alpha val="50000"/>
              </a:schemeClr>
            </a:innerShdw>
          </a:effectLst>
        </p:spPr>
      </p:pic>
      <p:sp>
        <p:nvSpPr>
          <p:cNvPr id="9" name="TextBox 8">
            <a:extLst>
              <a:ext uri="{FF2B5EF4-FFF2-40B4-BE49-F238E27FC236}">
                <a16:creationId xmlns:a16="http://schemas.microsoft.com/office/drawing/2014/main" id="{4F6D1450-DC26-4EDD-BBBC-73EB1D776CF7}"/>
              </a:ext>
            </a:extLst>
          </p:cNvPr>
          <p:cNvSpPr txBox="1"/>
          <p:nvPr userDrawn="1"/>
        </p:nvSpPr>
        <p:spPr>
          <a:xfrm>
            <a:off x="5601600" y="1207559"/>
            <a:ext cx="2982329" cy="492443"/>
          </a:xfrm>
          <a:prstGeom prst="rect">
            <a:avLst/>
          </a:prstGeom>
          <a:noFill/>
        </p:spPr>
        <p:txBody>
          <a:bodyPr wrap="square" rtlCol="0">
            <a:spAutoFit/>
          </a:bodyPr>
          <a:lstStyle/>
          <a:p>
            <a:pPr marL="457200" indent="-457200" algn="ctr"/>
            <a:r>
              <a:rPr lang="en-US" sz="1300" i="1">
                <a:solidFill>
                  <a:schemeClr val="accent3">
                    <a:lumMod val="75000"/>
                    <a:lumOff val="25000"/>
                  </a:schemeClr>
                </a:solidFill>
              </a:rPr>
              <a:t>Enter your location in the chat window</a:t>
            </a:r>
            <a:br>
              <a:rPr lang="en-US" sz="1300" i="1">
                <a:solidFill>
                  <a:schemeClr val="accent3">
                    <a:lumMod val="75000"/>
                    <a:lumOff val="25000"/>
                  </a:schemeClr>
                </a:solidFill>
              </a:rPr>
            </a:br>
            <a:r>
              <a:rPr lang="en-US" sz="1200" i="1">
                <a:solidFill>
                  <a:schemeClr val="accent3">
                    <a:lumMod val="50000"/>
                    <a:lumOff val="50000"/>
                  </a:schemeClr>
                </a:solidFill>
              </a:rPr>
              <a:t>(lower left of screen)</a:t>
            </a:r>
            <a:endParaRPr lang="en-US" sz="1200" i="1" dirty="0">
              <a:solidFill>
                <a:schemeClr val="accent3">
                  <a:lumMod val="50000"/>
                  <a:lumOff val="50000"/>
                </a:schemeClr>
              </a:solidFill>
            </a:endParaRPr>
          </a:p>
        </p:txBody>
      </p:sp>
    </p:spTree>
    <p:extLst>
      <p:ext uri="{BB962C8B-B14F-4D97-AF65-F5344CB8AC3E}">
        <p14:creationId xmlns:p14="http://schemas.microsoft.com/office/powerpoint/2010/main" val="22033544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59A1E24-4FA0-4F98-8BF9-EB39417922D0}"/>
              </a:ext>
            </a:extLst>
          </p:cNvPr>
          <p:cNvGrpSpPr/>
          <p:nvPr userDrawn="1"/>
        </p:nvGrpSpPr>
        <p:grpSpPr>
          <a:xfrm>
            <a:off x="1037844" y="4477392"/>
            <a:ext cx="7068312" cy="477054"/>
            <a:chOff x="1435608" y="1207559"/>
            <a:chExt cx="7068312" cy="477054"/>
          </a:xfrm>
        </p:grpSpPr>
        <p:sp>
          <p:nvSpPr>
            <p:cNvPr id="8" name="Rectangle 7">
              <a:extLst>
                <a:ext uri="{FF2B5EF4-FFF2-40B4-BE49-F238E27FC236}">
                  <a16:creationId xmlns:a16="http://schemas.microsoft.com/office/drawing/2014/main" id="{8449B1C7-376C-4588-9479-8B7FD89AEA1C}"/>
                </a:ext>
              </a:extLst>
            </p:cNvPr>
            <p:cNvSpPr/>
            <p:nvPr userDrawn="1"/>
          </p:nvSpPr>
          <p:spPr>
            <a:xfrm rot="5400000">
              <a:off x="4946904" y="-2303737"/>
              <a:ext cx="45720" cy="7068312"/>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E9049AB-A84D-4A1B-AD47-FEAF1B009A4D}"/>
                </a:ext>
              </a:extLst>
            </p:cNvPr>
            <p:cNvSpPr txBox="1"/>
            <p:nvPr userDrawn="1"/>
          </p:nvSpPr>
          <p:spPr>
            <a:xfrm>
              <a:off x="3396199" y="1207559"/>
              <a:ext cx="3126329" cy="477054"/>
            </a:xfrm>
            <a:prstGeom prst="rect">
              <a:avLst/>
            </a:prstGeom>
            <a:noFill/>
          </p:spPr>
          <p:txBody>
            <a:bodyPr wrap="square" rtlCol="0">
              <a:spAutoFit/>
            </a:bodyPr>
            <a:lstStyle/>
            <a:p>
              <a:pPr marL="594360" indent="-594360" algn="ctr"/>
              <a:r>
                <a:rPr lang="en-US" sz="1300" i="1" dirty="0">
                  <a:solidFill>
                    <a:schemeClr val="accent3">
                      <a:lumMod val="75000"/>
                      <a:lumOff val="25000"/>
                    </a:schemeClr>
                  </a:solidFill>
                </a:rPr>
                <a:t>Enter your questions in the chat window</a:t>
              </a:r>
              <a:br>
                <a:rPr lang="en-US" sz="1300" i="1" dirty="0">
                  <a:solidFill>
                    <a:schemeClr val="accent3">
                      <a:lumMod val="75000"/>
                      <a:lumOff val="25000"/>
                    </a:schemeClr>
                  </a:solidFill>
                </a:rPr>
              </a:br>
              <a:r>
                <a:rPr lang="en-US" sz="1200" i="1" spc="50" baseline="0" dirty="0">
                  <a:solidFill>
                    <a:schemeClr val="accent3">
                      <a:lumMod val="50000"/>
                      <a:lumOff val="50000"/>
                    </a:schemeClr>
                  </a:solidFill>
                </a:rPr>
                <a:t>(lower left of screen)</a:t>
              </a:r>
            </a:p>
          </p:txBody>
        </p:sp>
      </p:grpSp>
      <p:pic>
        <p:nvPicPr>
          <p:cNvPr id="20" name="Picture 19">
            <a:extLst>
              <a:ext uri="{FF2B5EF4-FFF2-40B4-BE49-F238E27FC236}">
                <a16:creationId xmlns:a16="http://schemas.microsoft.com/office/drawing/2014/main" id="{042EA7E5-CDEF-40A6-89F7-A9078661101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232754" y="0"/>
            <a:ext cx="3535388" cy="6150355"/>
          </a:xfrm>
          <a:prstGeom prst="rect">
            <a:avLst/>
          </a:prstGeom>
        </p:spPr>
      </p:pic>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6" name="TextBox 5">
            <a:extLst>
              <a:ext uri="{FF2B5EF4-FFF2-40B4-BE49-F238E27FC236}">
                <a16:creationId xmlns:a16="http://schemas.microsoft.com/office/drawing/2014/main" id="{CAB2B6C5-95AC-4CCF-A316-BB4F7630FA47}"/>
              </a:ext>
            </a:extLst>
          </p:cNvPr>
          <p:cNvSpPr txBox="1"/>
          <p:nvPr userDrawn="1"/>
        </p:nvSpPr>
        <p:spPr>
          <a:xfrm>
            <a:off x="594360" y="2394251"/>
            <a:ext cx="5730240" cy="2120786"/>
          </a:xfrm>
          <a:prstGeom prst="rect">
            <a:avLst/>
          </a:prstGeom>
        </p:spPr>
        <p:txBody>
          <a:bodyPr vert="horz" lIns="91440" tIns="45720" rIns="91440" bIns="45720" rtlCol="0" anchor="ctr">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lgn="ctr"/>
            <a:r>
              <a:rPr lang="en-US" sz="7200" b="1" kern="120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rPr>
              <a:t>Any</a:t>
            </a:r>
          </a:p>
          <a:p>
            <a:pPr lvl="0" algn="ctr"/>
            <a:r>
              <a:rPr lang="en-US" sz="7200" b="1" kern="120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rPr>
              <a:t>Questions?</a:t>
            </a:r>
            <a:endParaRPr lang="en-US" sz="72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endParaRPr>
          </a:p>
        </p:txBody>
      </p:sp>
    </p:spTree>
    <p:extLst>
      <p:ext uri="{BB962C8B-B14F-4D97-AF65-F5344CB8AC3E}">
        <p14:creationId xmlns:p14="http://schemas.microsoft.com/office/powerpoint/2010/main" val="9665325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Poll">
    <p:spTree>
      <p:nvGrpSpPr>
        <p:cNvPr id="1" name=""/>
        <p:cNvGrpSpPr/>
        <p:nvPr/>
      </p:nvGrpSpPr>
      <p:grpSpPr>
        <a:xfrm>
          <a:off x="0" y="0"/>
          <a:ext cx="0" cy="0"/>
          <a:chOff x="0" y="0"/>
          <a:chExt cx="0" cy="0"/>
        </a:xfrm>
      </p:grpSpPr>
      <p:sp>
        <p:nvSpPr>
          <p:cNvPr id="8" name="Arrow: Down 7">
            <a:extLst>
              <a:ext uri="{FF2B5EF4-FFF2-40B4-BE49-F238E27FC236}">
                <a16:creationId xmlns:a16="http://schemas.microsoft.com/office/drawing/2014/main" id="{8D1EBE43-28AC-4EDE-922C-0DEE355DCAF4}"/>
              </a:ext>
            </a:extLst>
          </p:cNvPr>
          <p:cNvSpPr/>
          <p:nvPr userDrawn="1"/>
        </p:nvSpPr>
        <p:spPr>
          <a:xfrm>
            <a:off x="795232" y="1197034"/>
            <a:ext cx="640080" cy="5046431"/>
          </a:xfrm>
          <a:prstGeom prst="downArrow">
            <a:avLst>
              <a:gd name="adj1" fmla="val 100000"/>
              <a:gd name="adj2" fmla="val 50000"/>
            </a:avLst>
          </a:prstGeom>
          <a:gradFill flip="none" rotWithShape="1">
            <a:gsLst>
              <a:gs pos="49000">
                <a:schemeClr val="bg1">
                  <a:lumMod val="95000"/>
                  <a:alpha val="65000"/>
                </a:schemeClr>
              </a:gs>
              <a:gs pos="51000">
                <a:schemeClr val="bg1">
                  <a:lumMod val="85000"/>
                  <a:alpha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1787234" y="571074"/>
            <a:ext cx="6796695" cy="1051560"/>
          </a:xfrm>
        </p:spPr>
        <p:txBody>
          <a:bodyPr anchor="ctr"/>
          <a:lstStyle>
            <a:lvl1pPr>
              <a:defRPr/>
            </a:lvl1pPr>
          </a:lstStyle>
          <a:p>
            <a:r>
              <a:rPr lang="en-US" dirty="0"/>
              <a:t>Type your polling question here. </a:t>
            </a:r>
          </a:p>
        </p:txBody>
      </p:sp>
      <p:sp>
        <p:nvSpPr>
          <p:cNvPr id="3" name="Content Placeholder 2"/>
          <p:cNvSpPr>
            <a:spLocks noGrp="1"/>
          </p:cNvSpPr>
          <p:nvPr>
            <p:ph idx="1" hasCustomPrompt="1"/>
          </p:nvPr>
        </p:nvSpPr>
        <p:spPr>
          <a:xfrm>
            <a:off x="939114" y="2188127"/>
            <a:ext cx="7364627" cy="3693690"/>
          </a:xfrm>
        </p:spPr>
        <p:txBody>
          <a:bodyPr anchor="ctr"/>
          <a:lstStyle>
            <a:lvl1pPr marL="514350" indent="-514350">
              <a:spcBef>
                <a:spcPts val="1800"/>
              </a:spcBef>
              <a:buFont typeface="+mj-lt"/>
              <a:buAutoNum type="arabicPeriod"/>
              <a:defRPr sz="2400"/>
            </a:lvl1pPr>
            <a:lvl2pPr marL="777240" indent="-228600">
              <a:lnSpc>
                <a:spcPct val="95000"/>
              </a:lnSpc>
              <a:spcBef>
                <a:spcPts val="200"/>
              </a:spcBef>
              <a:buSzPct val="70000"/>
              <a:buFont typeface="+mj-lt"/>
              <a:buAutoNum type="alphaLcParenR"/>
              <a:defRPr sz="2100"/>
            </a:lvl2pPr>
            <a:lvl3pPr marL="1143000" indent="-228600">
              <a:spcBef>
                <a:spcPts val="200"/>
              </a:spcBef>
              <a:buClr>
                <a:schemeClr val="accent1">
                  <a:lumMod val="60000"/>
                  <a:lumOff val="40000"/>
                </a:schemeClr>
              </a:buClr>
              <a:buSzPct val="70000"/>
              <a:buFont typeface="+mj-lt"/>
              <a:buAutoNum type="romanLcPeriod"/>
              <a:defRPr sz="1900"/>
            </a:lvl3pPr>
            <a:lvl4pPr marL="1417320" indent="-228600">
              <a:spcBef>
                <a:spcPts val="200"/>
              </a:spcBef>
              <a:buSzPct val="70000"/>
              <a:buFont typeface="+mj-lt"/>
              <a:buAutoNum type="arabicPeriod"/>
              <a:defRPr/>
            </a:lvl4pPr>
            <a:lvl5pPr marL="1645920" indent="-201168">
              <a:spcBef>
                <a:spcPts val="200"/>
              </a:spcBef>
              <a:buSzPct val="70000"/>
              <a:buFont typeface="+mj-lt"/>
              <a:buAutoNum type="arabicPeriod"/>
              <a:defRPr/>
            </a:lvl5pPr>
          </a:lstStyle>
          <a:p>
            <a:pPr lvl="0"/>
            <a:r>
              <a:rPr lang="en-US" dirty="0"/>
              <a:t>Type your possible choices/answers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5" name="Rectangle 4">
            <a:extLst>
              <a:ext uri="{FF2B5EF4-FFF2-40B4-BE49-F238E27FC236}">
                <a16:creationId xmlns:a16="http://schemas.microsoft.com/office/drawing/2014/main" id="{EA14D85F-6F7F-45C7-83F3-FD9113F0E7CB}"/>
              </a:ext>
            </a:extLst>
          </p:cNvPr>
          <p:cNvSpPr/>
          <p:nvPr userDrawn="1"/>
        </p:nvSpPr>
        <p:spPr>
          <a:xfrm rot="5400000">
            <a:off x="4946904" y="-1628776"/>
            <a:ext cx="45720" cy="7068312"/>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86728CEE-638E-4D8A-8127-346A257906FE}"/>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saturation sat="66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a:off x="443310" y="449939"/>
            <a:ext cx="1343925" cy="1343925"/>
          </a:xfrm>
          <a:prstGeom prst="rect">
            <a:avLst/>
          </a:prstGeom>
        </p:spPr>
      </p:pic>
      <p:sp>
        <p:nvSpPr>
          <p:cNvPr id="7" name="TextBox 6">
            <a:extLst>
              <a:ext uri="{FF2B5EF4-FFF2-40B4-BE49-F238E27FC236}">
                <a16:creationId xmlns:a16="http://schemas.microsoft.com/office/drawing/2014/main" id="{53571A4E-C4B0-4CA2-936E-E627457E6BED}"/>
              </a:ext>
            </a:extLst>
          </p:cNvPr>
          <p:cNvSpPr txBox="1"/>
          <p:nvPr userDrawn="1"/>
        </p:nvSpPr>
        <p:spPr>
          <a:xfrm>
            <a:off x="2630804" y="1882520"/>
            <a:ext cx="5953125" cy="292388"/>
          </a:xfrm>
          <a:prstGeom prst="rect">
            <a:avLst/>
          </a:prstGeom>
          <a:noFill/>
        </p:spPr>
        <p:txBody>
          <a:bodyPr wrap="square" rtlCol="0">
            <a:spAutoFit/>
          </a:bodyPr>
          <a:lstStyle/>
          <a:p>
            <a:pPr algn="r"/>
            <a:r>
              <a:rPr lang="en-US" sz="1300" i="1">
                <a:solidFill>
                  <a:schemeClr val="accent3">
                    <a:lumMod val="75000"/>
                    <a:lumOff val="25000"/>
                  </a:schemeClr>
                </a:solidFill>
              </a:rPr>
              <a:t>Choose the answer that best reflects you (or your organization)</a:t>
            </a:r>
          </a:p>
        </p:txBody>
      </p:sp>
    </p:spTree>
    <p:extLst>
      <p:ext uri="{BB962C8B-B14F-4D97-AF65-F5344CB8AC3E}">
        <p14:creationId xmlns:p14="http://schemas.microsoft.com/office/powerpoint/2010/main" val="1289106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6.xml"/><Relationship Id="rId7" Type="http://schemas.openxmlformats.org/officeDocument/2006/relationships/image" Target="../media/image1.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theme" Target="../theme/theme2.xml"/><Relationship Id="rId5" Type="http://schemas.openxmlformats.org/officeDocument/2006/relationships/slideLayout" Target="../slideLayouts/slideLayout28.xml"/><Relationship Id="rId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 11"/>
          <p:cNvGrpSpPr>
            <a:grpSpLocks noChangeAspect="1"/>
          </p:cNvGrpSpPr>
          <p:nvPr userDrawn="1"/>
        </p:nvGrpSpPr>
        <p:grpSpPr>
          <a:xfrm>
            <a:off x="8023226" y="2924758"/>
            <a:ext cx="1120774" cy="3933242"/>
            <a:chOff x="8023226" y="2924758"/>
            <a:chExt cx="1120774" cy="3933242"/>
          </a:xfrm>
        </p:grpSpPr>
        <p:sp>
          <p:nvSpPr>
            <p:cNvPr id="13" name="Isosceles Triangle 12"/>
            <p:cNvSpPr/>
            <p:nvPr userDrawn="1"/>
          </p:nvSpPr>
          <p:spPr>
            <a:xfrm>
              <a:off x="8023226" y="2924758"/>
              <a:ext cx="1120774" cy="3933242"/>
            </a:xfrm>
            <a:prstGeom prst="triangle">
              <a:avLst>
                <a:gd name="adj" fmla="val 10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a:off x="8239885" y="3685101"/>
              <a:ext cx="904115" cy="3172899"/>
            </a:xfrm>
            <a:prstGeom prst="triangle">
              <a:avLst>
                <a:gd name="adj" fmla="val 10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p:cNvGrpSpPr>
            <a:grpSpLocks noChangeAspect="1"/>
          </p:cNvGrpSpPr>
          <p:nvPr userDrawn="1"/>
        </p:nvGrpSpPr>
        <p:grpSpPr>
          <a:xfrm rot="16200000" flipV="1">
            <a:off x="837624" y="-837625"/>
            <a:ext cx="667903" cy="2343153"/>
            <a:chOff x="8023226" y="2924758"/>
            <a:chExt cx="1120774" cy="3933243"/>
          </a:xfrm>
        </p:grpSpPr>
        <p:sp>
          <p:nvSpPr>
            <p:cNvPr id="16" name="Isosceles Triangle 15"/>
            <p:cNvSpPr/>
            <p:nvPr userDrawn="1"/>
          </p:nvSpPr>
          <p:spPr>
            <a:xfrm>
              <a:off x="8023226" y="2924758"/>
              <a:ext cx="1120774" cy="3933242"/>
            </a:xfrm>
            <a:prstGeom prst="triangle">
              <a:avLst>
                <a:gd name="adj" fmla="val 10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userDrawn="1"/>
          </p:nvSpPr>
          <p:spPr>
            <a:xfrm>
              <a:off x="8314926" y="3948449"/>
              <a:ext cx="829074" cy="2909552"/>
            </a:xfrm>
            <a:prstGeom prst="triangle">
              <a:avLst>
                <a:gd name="adj" fmla="val 10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 name="Picture 17"/>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a:xfrm>
            <a:off x="6783296" y="6332817"/>
            <a:ext cx="1190641" cy="402184"/>
          </a:xfrm>
          <a:prstGeom prst="rect">
            <a:avLst/>
          </a:prstGeom>
        </p:spPr>
      </p:pic>
      <p:sp>
        <p:nvSpPr>
          <p:cNvPr id="2" name="Title Placeholder 1"/>
          <p:cNvSpPr>
            <a:spLocks noGrp="1"/>
          </p:cNvSpPr>
          <p:nvPr>
            <p:ph type="title"/>
          </p:nvPr>
        </p:nvSpPr>
        <p:spPr>
          <a:xfrm>
            <a:off x="628650" y="365126"/>
            <a:ext cx="7955280" cy="105156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628650" y="1770615"/>
            <a:ext cx="7955280" cy="440634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1" name="Picture 20"/>
          <p:cNvPicPr>
            <a:picLocks noChangeAspect="1"/>
          </p:cNvPicPr>
          <p:nvPr userDrawn="1"/>
        </p:nvPicPr>
        <p:blipFill>
          <a:blip r:embed="rId26" cstate="screen">
            <a:extLst>
              <a:ext uri="{28A0092B-C50C-407E-A947-70E740481C1C}">
                <a14:useLocalDpi xmlns:a14="http://schemas.microsoft.com/office/drawing/2010/main"/>
              </a:ext>
            </a:extLst>
          </a:blip>
          <a:stretch>
            <a:fillRect/>
          </a:stretch>
        </p:blipFill>
        <p:spPr>
          <a:xfrm>
            <a:off x="360324" y="6424484"/>
            <a:ext cx="1890650" cy="228857"/>
          </a:xfrm>
          <a:prstGeom prst="rect">
            <a:avLst/>
          </a:prstGeom>
        </p:spPr>
      </p:pic>
      <p:sp>
        <p:nvSpPr>
          <p:cNvPr id="4" name="Slide Number Placeholder 3"/>
          <p:cNvSpPr>
            <a:spLocks noGrp="1"/>
          </p:cNvSpPr>
          <p:nvPr>
            <p:ph type="sldNum" sz="quarter" idx="4"/>
          </p:nvPr>
        </p:nvSpPr>
        <p:spPr>
          <a:xfrm>
            <a:off x="7686108" y="6356350"/>
            <a:ext cx="1277484" cy="365125"/>
          </a:xfrm>
          <a:prstGeom prst="rect">
            <a:avLst/>
          </a:prstGeom>
        </p:spPr>
        <p:txBody>
          <a:bodyPr vert="horz" lIns="91440" tIns="45720" rIns="91440" bIns="45720" rtlCol="0" anchor="ctr"/>
          <a:lstStyle>
            <a:lvl1pPr algn="r">
              <a:defRPr sz="1400">
                <a:solidFill>
                  <a:schemeClr val="accent3">
                    <a:lumMod val="75000"/>
                    <a:lumOff val="25000"/>
                  </a:schemeClr>
                </a:solidFill>
              </a:defRPr>
            </a:lvl1pPr>
          </a:lstStyle>
          <a:p>
            <a:fld id="{706D636C-90A3-4979-BA37-BAB384B22101}" type="slidenum">
              <a:rPr lang="en-US" smtClean="0"/>
              <a:pPr/>
              <a:t>‹#›</a:t>
            </a:fld>
            <a:endParaRPr lang="en-US"/>
          </a:p>
        </p:txBody>
      </p:sp>
    </p:spTree>
    <p:extLst>
      <p:ext uri="{BB962C8B-B14F-4D97-AF65-F5344CB8AC3E}">
        <p14:creationId xmlns:p14="http://schemas.microsoft.com/office/powerpoint/2010/main" val="2577997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705" r:id="rId3"/>
    <p:sldLayoutId id="2147483706" r:id="rId4"/>
    <p:sldLayoutId id="2147483663" r:id="rId5"/>
    <p:sldLayoutId id="2147483664" r:id="rId6"/>
    <p:sldLayoutId id="2147483665" r:id="rId7"/>
    <p:sldLayoutId id="2147483666" r:id="rId8"/>
    <p:sldLayoutId id="2147483667" r:id="rId9"/>
    <p:sldLayoutId id="2147483668" r:id="rId10"/>
    <p:sldLayoutId id="2147483669" r:id="rId11"/>
    <p:sldLayoutId id="2147483693" r:id="rId12"/>
    <p:sldLayoutId id="2147483684" r:id="rId13"/>
    <p:sldLayoutId id="2147483685" r:id="rId14"/>
    <p:sldLayoutId id="2147483686" r:id="rId15"/>
    <p:sldLayoutId id="2147483702" r:id="rId16"/>
    <p:sldLayoutId id="2147483696" r:id="rId17"/>
    <p:sldLayoutId id="2147483689" r:id="rId18"/>
    <p:sldLayoutId id="2147483701" r:id="rId19"/>
    <p:sldLayoutId id="2147483700" r:id="rId20"/>
    <p:sldLayoutId id="2147483690" r:id="rId21"/>
    <p:sldLayoutId id="2147483695" r:id="rId22"/>
    <p:sldLayoutId id="2147483704" r:id="rId23"/>
  </p:sldLayoutIdLst>
  <p:hf hdr="0" ftr="0" dt="0"/>
  <p:txStyles>
    <p:titleStyle>
      <a:lvl1pPr algn="l" defTabSz="914400" rtl="0" eaLnBrk="1" latinLnBrk="0" hangingPunct="1">
        <a:lnSpc>
          <a:spcPct val="90000"/>
        </a:lnSpc>
        <a:spcBef>
          <a:spcPct val="0"/>
        </a:spcBef>
        <a:buNone/>
        <a:defRPr lang="en-US" sz="3400" b="1" kern="120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p:titleStyle>
    <p:bodyStyle>
      <a:lvl1pPr marL="274320" indent="-274320" algn="l" defTabSz="914400" rtl="0" eaLnBrk="1" latinLnBrk="0" hangingPunct="1">
        <a:lnSpc>
          <a:spcPct val="90000"/>
        </a:lnSpc>
        <a:spcBef>
          <a:spcPts val="1800"/>
        </a:spcBef>
        <a:buClr>
          <a:schemeClr val="accent2"/>
        </a:buClr>
        <a:buFont typeface="Wingdings 2" panose="05020102010507070707"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800"/>
        </a:spcBef>
        <a:buClr>
          <a:schemeClr val="bg1">
            <a:lumMod val="65000"/>
          </a:schemeClr>
        </a:buClr>
        <a:buFont typeface="Wingdings 3" panose="05040102010807070707" pitchFamily="18" charset="2"/>
        <a:buChar char="}"/>
        <a:defRPr sz="2400" kern="1200">
          <a:solidFill>
            <a:schemeClr val="accent3">
              <a:lumMod val="90000"/>
              <a:lumOff val="10000"/>
            </a:schemeClr>
          </a:solidFill>
          <a:latin typeface="+mn-lt"/>
          <a:ea typeface="+mn-ea"/>
          <a:cs typeface="+mn-cs"/>
        </a:defRPr>
      </a:lvl2pPr>
      <a:lvl3pPr marL="1097280" indent="-182880" algn="l" defTabSz="914400" rtl="0" eaLnBrk="1" latinLnBrk="0" hangingPunct="1">
        <a:lnSpc>
          <a:spcPct val="90000"/>
        </a:lnSpc>
        <a:spcBef>
          <a:spcPts val="600"/>
        </a:spcBef>
        <a:buClr>
          <a:schemeClr val="accent1"/>
        </a:buClr>
        <a:buFont typeface="Wingdings 3" panose="05040102010807070707" pitchFamily="18" charset="2"/>
        <a:buChar char="ê"/>
        <a:defRPr sz="2000" kern="1200">
          <a:solidFill>
            <a:schemeClr val="accent3">
              <a:lumMod val="90000"/>
              <a:lumOff val="10000"/>
            </a:schemeClr>
          </a:solidFill>
          <a:latin typeface="+mn-lt"/>
          <a:ea typeface="+mn-ea"/>
          <a:cs typeface="+mn-cs"/>
        </a:defRPr>
      </a:lvl3pPr>
      <a:lvl4pPr marL="1554480" indent="-182880" algn="l" defTabSz="914400" rtl="0" eaLnBrk="1" latinLnBrk="0" hangingPunct="1">
        <a:lnSpc>
          <a:spcPct val="90000"/>
        </a:lnSpc>
        <a:spcBef>
          <a:spcPts val="500"/>
        </a:spcBef>
        <a:buClr>
          <a:schemeClr val="accent5"/>
        </a:buClr>
        <a:buFont typeface="Wingdings 3" panose="05040102010807070707" pitchFamily="18" charset="2"/>
        <a:buChar char="ê"/>
        <a:defRPr sz="1800" kern="1200">
          <a:solidFill>
            <a:schemeClr val="accent3">
              <a:lumMod val="90000"/>
              <a:lumOff val="10000"/>
            </a:schemeClr>
          </a:solidFill>
          <a:latin typeface="+mn-lt"/>
          <a:ea typeface="+mn-ea"/>
          <a:cs typeface="+mn-cs"/>
        </a:defRPr>
      </a:lvl4pPr>
      <a:lvl5pPr marL="2011680" indent="-182880" algn="l" defTabSz="914400" rtl="0" eaLnBrk="1" latinLnBrk="0" hangingPunct="1">
        <a:lnSpc>
          <a:spcPct val="90000"/>
        </a:lnSpc>
        <a:spcBef>
          <a:spcPts val="500"/>
        </a:spcBef>
        <a:buFont typeface="Wingdings 3" panose="05040102010807070707" pitchFamily="18" charset="2"/>
        <a:buChar char="ê"/>
        <a:defRPr sz="1800" kern="1200">
          <a:solidFill>
            <a:schemeClr val="accent3">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3BC8923-5990-4505-8338-F181A486DCBA}"/>
              </a:ext>
            </a:extLst>
          </p:cNvPr>
          <p:cNvGrpSpPr/>
          <p:nvPr userDrawn="1"/>
        </p:nvGrpSpPr>
        <p:grpSpPr>
          <a:xfrm>
            <a:off x="-1" y="0"/>
            <a:ext cx="9144001" cy="6858000"/>
            <a:chOff x="-1" y="0"/>
            <a:chExt cx="9144001" cy="6858000"/>
          </a:xfrm>
        </p:grpSpPr>
        <p:grpSp>
          <p:nvGrpSpPr>
            <p:cNvPr id="12" name="Group 11"/>
            <p:cNvGrpSpPr>
              <a:grpSpLocks noChangeAspect="1"/>
            </p:cNvGrpSpPr>
            <p:nvPr userDrawn="1"/>
          </p:nvGrpSpPr>
          <p:grpSpPr>
            <a:xfrm>
              <a:off x="8023226" y="2924758"/>
              <a:ext cx="1120774" cy="3933242"/>
              <a:chOff x="8023226" y="2924758"/>
              <a:chExt cx="1120774" cy="3933242"/>
            </a:xfrm>
          </p:grpSpPr>
          <p:sp>
            <p:nvSpPr>
              <p:cNvPr id="13" name="Isosceles Triangle 12"/>
              <p:cNvSpPr/>
              <p:nvPr userDrawn="1"/>
            </p:nvSpPr>
            <p:spPr>
              <a:xfrm>
                <a:off x="8023226" y="2924758"/>
                <a:ext cx="1120774" cy="3933242"/>
              </a:xfrm>
              <a:prstGeom prst="triangle">
                <a:avLst>
                  <a:gd name="adj" fmla="val 100000"/>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userDrawn="1"/>
            </p:nvSpPr>
            <p:spPr>
              <a:xfrm>
                <a:off x="8239885" y="3685101"/>
                <a:ext cx="904115" cy="3172899"/>
              </a:xfrm>
              <a:prstGeom prst="triangle">
                <a:avLst>
                  <a:gd name="adj" fmla="val 10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p:cNvGrpSpPr>
              <a:grpSpLocks noChangeAspect="1"/>
            </p:cNvGrpSpPr>
            <p:nvPr userDrawn="1"/>
          </p:nvGrpSpPr>
          <p:grpSpPr>
            <a:xfrm rot="16200000" flipV="1">
              <a:off x="837624" y="-837625"/>
              <a:ext cx="667903" cy="2343153"/>
              <a:chOff x="8023226" y="2924758"/>
              <a:chExt cx="1120774" cy="3933243"/>
            </a:xfrm>
          </p:grpSpPr>
          <p:sp>
            <p:nvSpPr>
              <p:cNvPr id="16" name="Isosceles Triangle 15"/>
              <p:cNvSpPr/>
              <p:nvPr userDrawn="1"/>
            </p:nvSpPr>
            <p:spPr>
              <a:xfrm>
                <a:off x="8023226" y="2924758"/>
                <a:ext cx="1120774" cy="3933242"/>
              </a:xfrm>
              <a:prstGeom prst="triangle">
                <a:avLst>
                  <a:gd name="adj" fmla="val 100000"/>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userDrawn="1"/>
            </p:nvSpPr>
            <p:spPr>
              <a:xfrm>
                <a:off x="8314926" y="3948449"/>
                <a:ext cx="829074" cy="2909552"/>
              </a:xfrm>
              <a:prstGeom prst="triangle">
                <a:avLst>
                  <a:gd name="adj" fmla="val 10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18" name="Picture 17"/>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6783296" y="6332817"/>
            <a:ext cx="1190641" cy="402184"/>
          </a:xfrm>
          <a:prstGeom prst="rect">
            <a:avLst/>
          </a:prstGeom>
        </p:spPr>
      </p:pic>
      <p:sp>
        <p:nvSpPr>
          <p:cNvPr id="2" name="Title Placeholder 1"/>
          <p:cNvSpPr>
            <a:spLocks noGrp="1"/>
          </p:cNvSpPr>
          <p:nvPr>
            <p:ph type="title"/>
          </p:nvPr>
        </p:nvSpPr>
        <p:spPr>
          <a:xfrm>
            <a:off x="628650" y="365126"/>
            <a:ext cx="7955280" cy="105156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628650" y="1770615"/>
            <a:ext cx="7955280" cy="440634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1" name="Picture 20"/>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360324" y="6424484"/>
            <a:ext cx="1890650" cy="228857"/>
          </a:xfrm>
          <a:prstGeom prst="rect">
            <a:avLst/>
          </a:prstGeom>
        </p:spPr>
      </p:pic>
      <p:sp>
        <p:nvSpPr>
          <p:cNvPr id="4" name="Slide Number Placeholder 3"/>
          <p:cNvSpPr>
            <a:spLocks noGrp="1"/>
          </p:cNvSpPr>
          <p:nvPr>
            <p:ph type="sldNum" sz="quarter" idx="4"/>
          </p:nvPr>
        </p:nvSpPr>
        <p:spPr>
          <a:xfrm>
            <a:off x="7686108" y="6356350"/>
            <a:ext cx="1277484" cy="365125"/>
          </a:xfrm>
          <a:prstGeom prst="rect">
            <a:avLst/>
          </a:prstGeom>
        </p:spPr>
        <p:txBody>
          <a:bodyPr vert="horz" lIns="91440" tIns="45720" rIns="91440" bIns="45720" rtlCol="0" anchor="ctr"/>
          <a:lstStyle>
            <a:lvl1pPr algn="r">
              <a:defRPr sz="1400">
                <a:solidFill>
                  <a:schemeClr val="accent1">
                    <a:lumMod val="40000"/>
                    <a:lumOff val="60000"/>
                  </a:schemeClr>
                </a:solidFill>
              </a:defRPr>
            </a:lvl1pPr>
          </a:lstStyle>
          <a:p>
            <a:fld id="{706D636C-90A3-4979-BA37-BAB384B22101}" type="slidenum">
              <a:rPr lang="en-US" smtClean="0"/>
              <a:pPr/>
              <a:t>‹#›</a:t>
            </a:fld>
            <a:endParaRPr lang="en-US"/>
          </a:p>
        </p:txBody>
      </p:sp>
    </p:spTree>
    <p:extLst>
      <p:ext uri="{BB962C8B-B14F-4D97-AF65-F5344CB8AC3E}">
        <p14:creationId xmlns:p14="http://schemas.microsoft.com/office/powerpoint/2010/main" val="1584901017"/>
      </p:ext>
    </p:extLst>
  </p:cSld>
  <p:clrMap bg1="lt1" tx1="dk1" bg2="lt2" tx2="dk2" accent1="accent1" accent2="accent2" accent3="accent3" accent4="accent4" accent5="accent5" accent6="accent6" hlink="hlink" folHlink="folHlink"/>
  <p:sldLayoutIdLst>
    <p:sldLayoutId id="2147483697" r:id="rId1"/>
    <p:sldLayoutId id="2147483699" r:id="rId2"/>
    <p:sldLayoutId id="2147483687" r:id="rId3"/>
    <p:sldLayoutId id="2147483692" r:id="rId4"/>
    <p:sldLayoutId id="2147483683" r:id="rId5"/>
  </p:sldLayoutIdLst>
  <p:hf hdr="0" ftr="0" dt="0"/>
  <p:txStyles>
    <p:titleStyle>
      <a:lvl1pPr algn="l" defTabSz="914400" rtl="0" eaLnBrk="1" latinLnBrk="0" hangingPunct="1">
        <a:lnSpc>
          <a:spcPct val="90000"/>
        </a:lnSpc>
        <a:spcBef>
          <a:spcPct val="0"/>
        </a:spcBef>
        <a:buNone/>
        <a:defRPr lang="en-US" sz="3400" b="1" kern="120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p:titleStyle>
    <p:bodyStyle>
      <a:lvl1pPr marL="274320" indent="-274320" algn="l" defTabSz="914400" rtl="0" eaLnBrk="1" latinLnBrk="0" hangingPunct="1">
        <a:lnSpc>
          <a:spcPct val="90000"/>
        </a:lnSpc>
        <a:spcBef>
          <a:spcPts val="1800"/>
        </a:spcBef>
        <a:buClr>
          <a:schemeClr val="accent2"/>
        </a:buClr>
        <a:buFont typeface="Wingdings 2" panose="05020102010507070707"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800"/>
        </a:spcBef>
        <a:buClr>
          <a:schemeClr val="bg1">
            <a:lumMod val="65000"/>
          </a:schemeClr>
        </a:buClr>
        <a:buFont typeface="Wingdings 3" panose="05040102010807070707" pitchFamily="18" charset="2"/>
        <a:buChar char="}"/>
        <a:defRPr sz="2400" kern="1200">
          <a:solidFill>
            <a:schemeClr val="accent3">
              <a:lumMod val="90000"/>
              <a:lumOff val="10000"/>
            </a:schemeClr>
          </a:solidFill>
          <a:latin typeface="+mn-lt"/>
          <a:ea typeface="+mn-ea"/>
          <a:cs typeface="+mn-cs"/>
        </a:defRPr>
      </a:lvl2pPr>
      <a:lvl3pPr marL="1097280" indent="-182880" algn="l" defTabSz="914400" rtl="0" eaLnBrk="1" latinLnBrk="0" hangingPunct="1">
        <a:lnSpc>
          <a:spcPct val="90000"/>
        </a:lnSpc>
        <a:spcBef>
          <a:spcPts val="600"/>
        </a:spcBef>
        <a:buClr>
          <a:schemeClr val="accent1"/>
        </a:buClr>
        <a:buFont typeface="Wingdings 3" panose="05040102010807070707" pitchFamily="18" charset="2"/>
        <a:buChar char="ê"/>
        <a:defRPr sz="2000" kern="1200">
          <a:solidFill>
            <a:schemeClr val="accent3">
              <a:lumMod val="90000"/>
              <a:lumOff val="10000"/>
            </a:schemeClr>
          </a:solidFill>
          <a:latin typeface="+mn-lt"/>
          <a:ea typeface="+mn-ea"/>
          <a:cs typeface="+mn-cs"/>
        </a:defRPr>
      </a:lvl3pPr>
      <a:lvl4pPr marL="1554480" indent="-182880" algn="l" defTabSz="914400" rtl="0" eaLnBrk="1" latinLnBrk="0" hangingPunct="1">
        <a:lnSpc>
          <a:spcPct val="90000"/>
        </a:lnSpc>
        <a:spcBef>
          <a:spcPts val="500"/>
        </a:spcBef>
        <a:buClr>
          <a:schemeClr val="accent5"/>
        </a:buClr>
        <a:buFont typeface="Wingdings 3" panose="05040102010807070707" pitchFamily="18" charset="2"/>
        <a:buChar char="ê"/>
        <a:defRPr sz="1800" kern="1200">
          <a:solidFill>
            <a:schemeClr val="accent3">
              <a:lumMod val="90000"/>
              <a:lumOff val="10000"/>
            </a:schemeClr>
          </a:solidFill>
          <a:latin typeface="+mn-lt"/>
          <a:ea typeface="+mn-ea"/>
          <a:cs typeface="+mn-cs"/>
        </a:defRPr>
      </a:lvl4pPr>
      <a:lvl5pPr marL="2011680" indent="-182880" algn="l" defTabSz="914400" rtl="0" eaLnBrk="1" latinLnBrk="0" hangingPunct="1">
        <a:lnSpc>
          <a:spcPct val="90000"/>
        </a:lnSpc>
        <a:spcBef>
          <a:spcPts val="500"/>
        </a:spcBef>
        <a:buFont typeface="Wingdings 3" panose="05040102010807070707" pitchFamily="18" charset="2"/>
        <a:buChar char="ê"/>
        <a:defRPr sz="1800" kern="1200">
          <a:solidFill>
            <a:schemeClr val="accent3">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federalregister.gov/documents/2021/10/19/2021-22704/notice-announcing-the-methodology-to-distribute-outcome-payments-to-states-for-the-unemployment"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OUI.RESEA@dol.gov"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BF54E9F-EE23-4326-AFBD-5DC41FCD0D5C}"/>
              </a:ext>
            </a:extLst>
          </p:cNvPr>
          <p:cNvSpPr>
            <a:spLocks noGrp="1"/>
          </p:cNvSpPr>
          <p:nvPr>
            <p:ph type="ctrTitle"/>
          </p:nvPr>
        </p:nvSpPr>
        <p:spPr>
          <a:xfrm>
            <a:off x="685800" y="1600200"/>
            <a:ext cx="7772400" cy="2099236"/>
          </a:xfrm>
        </p:spPr>
        <p:txBody>
          <a:bodyPr anchor="ctr">
            <a:normAutofit/>
          </a:bodyPr>
          <a:lstStyle/>
          <a:p>
            <a:r>
              <a:rPr lang="en-US" sz="3600" dirty="0"/>
              <a:t>RESEA Outcome Payments: Eligibility Determination</a:t>
            </a:r>
            <a:endParaRPr lang="en-US" dirty="0"/>
          </a:p>
        </p:txBody>
      </p:sp>
      <p:sp>
        <p:nvSpPr>
          <p:cNvPr id="8" name="Subtitle 7">
            <a:extLst>
              <a:ext uri="{FF2B5EF4-FFF2-40B4-BE49-F238E27FC236}">
                <a16:creationId xmlns:a16="http://schemas.microsoft.com/office/drawing/2014/main" id="{E2610669-825B-2881-E9E6-C75B7B87F901}"/>
              </a:ext>
            </a:extLst>
          </p:cNvPr>
          <p:cNvSpPr>
            <a:spLocks noGrp="1"/>
          </p:cNvSpPr>
          <p:nvPr>
            <p:ph type="subTitle" idx="1"/>
          </p:nvPr>
        </p:nvSpPr>
        <p:spPr>
          <a:xfrm>
            <a:off x="3659544" y="4425121"/>
            <a:ext cx="3950931" cy="1392508"/>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242021"/>
                </a:solidFill>
                <a:effectLst/>
                <a:uLnTx/>
                <a:uFillTx/>
                <a:latin typeface="Arial" panose="020B0604020202020204"/>
                <a:ea typeface="+mn-ea"/>
                <a:cs typeface="+mn-cs"/>
              </a:rPr>
              <a:t>Daniel Sommers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242021"/>
                </a:solidFill>
                <a:effectLst/>
                <a:uLnTx/>
                <a:uFillTx/>
                <a:latin typeface="Arial" panose="020B0604020202020204"/>
                <a:ea typeface="+mn-ea"/>
                <a:cs typeface="+mn-cs"/>
              </a:rPr>
              <a:t>Employment and Training Administration Office of Unemployment Insurance</a:t>
            </a:r>
          </a:p>
        </p:txBody>
      </p:sp>
      <p:sp>
        <p:nvSpPr>
          <p:cNvPr id="5" name="Rectangle 4" descr="Logo for the United States Department of Labor">
            <a:extLst>
              <a:ext uri="{FF2B5EF4-FFF2-40B4-BE49-F238E27FC236}">
                <a16:creationId xmlns:a16="http://schemas.microsoft.com/office/drawing/2014/main" id="{705E8F54-6FA0-87B2-4F9E-A113E93919EE}"/>
              </a:ext>
            </a:extLst>
          </p:cNvPr>
          <p:cNvSpPr/>
          <p:nvPr/>
        </p:nvSpPr>
        <p:spPr>
          <a:xfrm>
            <a:off x="251460" y="113502"/>
            <a:ext cx="1196340" cy="10371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0B7FF2BB-E1BF-49EA-A117-CAD4FED05404}"/>
              </a:ext>
            </a:extLst>
          </p:cNvPr>
          <p:cNvSpPr>
            <a:spLocks noGrp="1"/>
          </p:cNvSpPr>
          <p:nvPr>
            <p:ph type="body" sz="quarter" idx="12"/>
          </p:nvPr>
        </p:nvSpPr>
        <p:spPr/>
        <p:txBody>
          <a:bodyPr/>
          <a:lstStyle/>
          <a:p>
            <a:fld id="{F9B4886A-ACCF-4465-9905-FF6BD48FB85A}" type="datetime4">
              <a:rPr lang="en-US" smtClean="0"/>
              <a:t>April 3, 2023</a:t>
            </a:fld>
            <a:endParaRPr lang="en-US" dirty="0"/>
          </a:p>
        </p:txBody>
      </p:sp>
      <p:sp>
        <p:nvSpPr>
          <p:cNvPr id="6" name="Rectangle 5" descr="Workforce GPS logo. Navigate to success.">
            <a:extLst>
              <a:ext uri="{FF2B5EF4-FFF2-40B4-BE49-F238E27FC236}">
                <a16:creationId xmlns:a16="http://schemas.microsoft.com/office/drawing/2014/main" id="{330C8639-744B-62DD-996F-2173EFBF09BF}"/>
              </a:ext>
            </a:extLst>
          </p:cNvPr>
          <p:cNvSpPr/>
          <p:nvPr/>
        </p:nvSpPr>
        <p:spPr>
          <a:xfrm>
            <a:off x="251460" y="4274231"/>
            <a:ext cx="3177540" cy="16998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descr="Employment and Training Administration logo.">
            <a:extLst>
              <a:ext uri="{FF2B5EF4-FFF2-40B4-BE49-F238E27FC236}">
                <a16:creationId xmlns:a16="http://schemas.microsoft.com/office/drawing/2014/main" id="{A8C7E86B-B459-43D1-78B1-8B64404ACAFA}"/>
              </a:ext>
            </a:extLst>
          </p:cNvPr>
          <p:cNvSpPr/>
          <p:nvPr/>
        </p:nvSpPr>
        <p:spPr>
          <a:xfrm>
            <a:off x="251460" y="6324600"/>
            <a:ext cx="2125980" cy="3607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2235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955280" cy="549274"/>
          </a:xfrm>
        </p:spPr>
        <p:txBody>
          <a:bodyPr>
            <a:normAutofit fontScale="90000"/>
          </a:bodyPr>
          <a:lstStyle/>
          <a:p>
            <a:r>
              <a:rPr lang="en-US" dirty="0"/>
              <a:t>Background</a:t>
            </a:r>
          </a:p>
        </p:txBody>
      </p:sp>
      <p:sp>
        <p:nvSpPr>
          <p:cNvPr id="3" name="Content Placeholder 2"/>
          <p:cNvSpPr>
            <a:spLocks noGrp="1"/>
          </p:cNvSpPr>
          <p:nvPr>
            <p:ph idx="1"/>
          </p:nvPr>
        </p:nvSpPr>
        <p:spPr>
          <a:xfrm>
            <a:off x="291253" y="1219200"/>
            <a:ext cx="8575040" cy="5137149"/>
          </a:xfrm>
        </p:spPr>
        <p:txBody>
          <a:bodyPr>
            <a:normAutofit/>
          </a:bodyPr>
          <a:lstStyle/>
          <a:p>
            <a:r>
              <a:rPr lang="en-US" sz="1800" dirty="0"/>
              <a:t>Methodology reflects RESEA’s statutory purpose</a:t>
            </a:r>
          </a:p>
          <a:p>
            <a:pPr lvl="1"/>
            <a:r>
              <a:rPr lang="en-US" sz="1800" dirty="0"/>
              <a:t>Improve employment outcomes of individuals receiving unemployment compensation</a:t>
            </a:r>
          </a:p>
          <a:p>
            <a:pPr lvl="1"/>
            <a:r>
              <a:rPr lang="en-US" sz="1800" dirty="0"/>
              <a:t>Reduce average duration of unemployment compensation through reemployment</a:t>
            </a:r>
          </a:p>
          <a:p>
            <a:r>
              <a:rPr lang="en-US" sz="1800" dirty="0"/>
              <a:t>Duration of Benefits Component</a:t>
            </a:r>
          </a:p>
          <a:p>
            <a:pPr lvl="1"/>
            <a:r>
              <a:rPr lang="en-US" sz="1800" dirty="0"/>
              <a:t>States must show improvement in average duration of benefits</a:t>
            </a:r>
          </a:p>
          <a:p>
            <a:r>
              <a:rPr lang="en-US" sz="1800" dirty="0"/>
              <a:t>RESEA Reemployment Component</a:t>
            </a:r>
          </a:p>
          <a:p>
            <a:pPr lvl="1"/>
            <a:r>
              <a:rPr lang="en-US" sz="1800" dirty="0"/>
              <a:t>States must show improvement in reemployment outcomes for RESEA participants</a:t>
            </a:r>
          </a:p>
          <a:p>
            <a:r>
              <a:rPr lang="en-US" sz="2200" u="sng" dirty="0"/>
              <a:t>A state must meet or exceed both the Duration and Reemployment component to be eligible for an outcome payment</a:t>
            </a:r>
          </a:p>
          <a:p>
            <a:r>
              <a:rPr lang="en-US" sz="1800" dirty="0"/>
              <a:t>Measure uses these components to show improved employment outcomes through reduction in duration of UI benefits</a:t>
            </a:r>
            <a:endParaRPr lang="en-US" sz="2000" dirty="0"/>
          </a:p>
        </p:txBody>
      </p:sp>
      <p:sp>
        <p:nvSpPr>
          <p:cNvPr id="4" name="Slide Number Placeholder 3"/>
          <p:cNvSpPr>
            <a:spLocks noGrp="1"/>
          </p:cNvSpPr>
          <p:nvPr>
            <p:ph type="sldNum" sz="quarter" idx="10"/>
          </p:nvPr>
        </p:nvSpPr>
        <p:spPr/>
        <p:txBody>
          <a:bodyPr/>
          <a:lstStyle/>
          <a:p>
            <a:fld id="{706D636C-90A3-4979-BA37-BAB384B22101}" type="slidenum">
              <a:rPr lang="en-US" smtClean="0"/>
              <a:pPr/>
              <a:t>2</a:t>
            </a:fld>
            <a:endParaRPr lang="en-US"/>
          </a:p>
        </p:txBody>
      </p:sp>
    </p:spTree>
    <p:extLst>
      <p:ext uri="{BB962C8B-B14F-4D97-AF65-F5344CB8AC3E}">
        <p14:creationId xmlns:p14="http://schemas.microsoft.com/office/powerpoint/2010/main" val="1643200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955280" cy="549274"/>
          </a:xfrm>
        </p:spPr>
        <p:txBody>
          <a:bodyPr>
            <a:normAutofit fontScale="90000"/>
          </a:bodyPr>
          <a:lstStyle/>
          <a:p>
            <a:r>
              <a:rPr lang="en-US" dirty="0"/>
              <a:t>A. Duration Component</a:t>
            </a:r>
          </a:p>
        </p:txBody>
      </p:sp>
      <p:sp>
        <p:nvSpPr>
          <p:cNvPr id="3" name="Content Placeholder 2"/>
          <p:cNvSpPr>
            <a:spLocks noGrp="1"/>
          </p:cNvSpPr>
          <p:nvPr>
            <p:ph idx="1"/>
          </p:nvPr>
        </p:nvSpPr>
        <p:spPr>
          <a:xfrm>
            <a:off x="291253" y="1219200"/>
            <a:ext cx="8376497" cy="5137149"/>
          </a:xfrm>
        </p:spPr>
        <p:txBody>
          <a:bodyPr>
            <a:normAutofit/>
          </a:bodyPr>
          <a:lstStyle/>
          <a:p>
            <a:pPr marL="457200" lvl="1" indent="0">
              <a:spcAft>
                <a:spcPts val="1200"/>
              </a:spcAft>
              <a:buNone/>
            </a:pPr>
            <a:r>
              <a:rPr lang="en-US" sz="2400" dirty="0"/>
              <a:t>States must show improvement in duration of benefits</a:t>
            </a:r>
            <a:endParaRPr lang="en-US" sz="900" dirty="0"/>
          </a:p>
          <a:p>
            <a:pPr lvl="1"/>
            <a:r>
              <a:rPr lang="en-US" sz="2000" dirty="0"/>
              <a:t>States must demonstrate improvement in UI duration (12 month average)</a:t>
            </a:r>
          </a:p>
          <a:p>
            <a:pPr lvl="1"/>
            <a:r>
              <a:rPr lang="en-US" sz="2000" dirty="0"/>
              <a:t>UI duration can be impacted by many variables such as; changes in economy, changes in state law, etc.</a:t>
            </a:r>
          </a:p>
          <a:p>
            <a:pPr lvl="1"/>
            <a:r>
              <a:rPr lang="en-US" sz="2000" dirty="0"/>
              <a:t>Use a regression model to account for these differences.  ETA models states’ average duration using the following:</a:t>
            </a:r>
          </a:p>
          <a:p>
            <a:pPr lvl="2"/>
            <a:r>
              <a:rPr lang="en-US" sz="1600" dirty="0"/>
              <a:t>Total Unemployment Rate (12 month average)</a:t>
            </a:r>
          </a:p>
          <a:p>
            <a:pPr lvl="2"/>
            <a:r>
              <a:rPr lang="en-US" sz="1600" dirty="0"/>
              <a:t>Potential Duration of Benefits (12 month average)</a:t>
            </a:r>
          </a:p>
          <a:p>
            <a:pPr lvl="2"/>
            <a:r>
              <a:rPr lang="en-US" sz="1600" dirty="0"/>
              <a:t>UI Exhaustion Rate (12 months of UI data)</a:t>
            </a:r>
          </a:p>
          <a:p>
            <a:pPr lvl="2"/>
            <a:r>
              <a:rPr lang="en-US" sz="1600" dirty="0"/>
              <a:t>Avg State Weekly Benefit Amount (12 months of UI Data)</a:t>
            </a:r>
          </a:p>
          <a:p>
            <a:pPr lvl="2"/>
            <a:r>
              <a:rPr lang="en-US" sz="1600" dirty="0"/>
              <a:t>Year to Year Change in Employment (non farm payroll, 24 months)</a:t>
            </a:r>
          </a:p>
          <a:p>
            <a:pPr lvl="1"/>
            <a:r>
              <a:rPr lang="en-US" sz="2000" dirty="0"/>
              <a:t>Model developed using historical data.  Parameters refreshed each year. Currently developing a mid-year duration target preview.</a:t>
            </a:r>
          </a:p>
        </p:txBody>
      </p:sp>
      <p:sp>
        <p:nvSpPr>
          <p:cNvPr id="4" name="Slide Number Placeholder 3"/>
          <p:cNvSpPr>
            <a:spLocks noGrp="1"/>
          </p:cNvSpPr>
          <p:nvPr>
            <p:ph type="sldNum" sz="quarter" idx="10"/>
          </p:nvPr>
        </p:nvSpPr>
        <p:spPr/>
        <p:txBody>
          <a:bodyPr/>
          <a:lstStyle/>
          <a:p>
            <a:fld id="{706D636C-90A3-4979-BA37-BAB384B22101}" type="slidenum">
              <a:rPr lang="en-US" smtClean="0"/>
              <a:pPr/>
              <a:t>3</a:t>
            </a:fld>
            <a:endParaRPr lang="en-US"/>
          </a:p>
        </p:txBody>
      </p:sp>
    </p:spTree>
    <p:extLst>
      <p:ext uri="{BB962C8B-B14F-4D97-AF65-F5344CB8AC3E}">
        <p14:creationId xmlns:p14="http://schemas.microsoft.com/office/powerpoint/2010/main" val="39406387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16AB35F-5623-286E-3338-A5D0B5685A6B}"/>
              </a:ext>
            </a:extLst>
          </p:cNvPr>
          <p:cNvSpPr>
            <a:spLocks noGrp="1"/>
          </p:cNvSpPr>
          <p:nvPr>
            <p:ph type="title"/>
          </p:nvPr>
        </p:nvSpPr>
        <p:spPr/>
        <p:txBody>
          <a:bodyPr anchor="t"/>
          <a:lstStyle/>
          <a:p>
            <a:r>
              <a:rPr kumimoji="0" lang="en-US" sz="3100" b="1" i="0" u="none" strike="noStrike" kern="1200" cap="none" spc="0" normalizeH="0" baseline="0" noProof="0" dirty="0">
                <a:ln>
                  <a:noFill/>
                </a:ln>
                <a:gradFill>
                  <a:gsLst>
                    <a:gs pos="58000">
                      <a:srgbClr val="0075BF">
                        <a:lumMod val="75000"/>
                      </a:srgbClr>
                    </a:gs>
                    <a:gs pos="100000">
                      <a:srgbClr val="124D95"/>
                    </a:gs>
                    <a:gs pos="19000">
                      <a:srgbClr val="124D95">
                        <a:lumMod val="75000"/>
                      </a:srgbClr>
                    </a:gs>
                    <a:gs pos="46885">
                      <a:srgbClr val="124D95"/>
                    </a:gs>
                    <a:gs pos="59000">
                      <a:srgbClr val="124D95">
                        <a:lumMod val="70000"/>
                      </a:srgbClr>
                    </a:gs>
                  </a:gsLst>
                  <a:lin ang="5400000" scaled="1"/>
                </a:gradFill>
                <a:effectLst>
                  <a:innerShdw blurRad="101600" dist="50800" dir="18900000">
                    <a:srgbClr val="124D95">
                      <a:lumMod val="50000"/>
                      <a:alpha val="70000"/>
                    </a:srgbClr>
                  </a:innerShdw>
                </a:effectLst>
                <a:uLnTx/>
                <a:uFillTx/>
                <a:latin typeface="Arial" panose="020B0604020202020204"/>
                <a:ea typeface="+mj-ea"/>
                <a:cs typeface="+mj-cs"/>
              </a:rPr>
              <a:t>Duration Target Example 1</a:t>
            </a:r>
            <a:endParaRPr lang="en-US" dirty="0"/>
          </a:p>
        </p:txBody>
      </p:sp>
      <p:sp>
        <p:nvSpPr>
          <p:cNvPr id="12" name="Content Placeholder 11">
            <a:extLst>
              <a:ext uri="{FF2B5EF4-FFF2-40B4-BE49-F238E27FC236}">
                <a16:creationId xmlns:a16="http://schemas.microsoft.com/office/drawing/2014/main" id="{EBA42B4F-E9F9-8B4F-943F-289C58AA0999}"/>
              </a:ext>
            </a:extLst>
          </p:cNvPr>
          <p:cNvSpPr>
            <a:spLocks noGrp="1"/>
          </p:cNvSpPr>
          <p:nvPr>
            <p:ph idx="1"/>
          </p:nvPr>
        </p:nvSpPr>
        <p:spPr>
          <a:xfrm>
            <a:off x="628650" y="1294165"/>
            <a:ext cx="7153275" cy="715410"/>
          </a:xfrm>
          <a:solidFill>
            <a:srgbClr val="124D9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a:ea typeface="+mn-ea"/>
                <a:cs typeface="+mn-cs"/>
              </a:rPr>
              <a:t>State Example 1</a:t>
            </a:r>
          </a:p>
        </p:txBody>
      </p:sp>
      <p:graphicFrame>
        <p:nvGraphicFramePr>
          <p:cNvPr id="16" name="Table 7">
            <a:extLst>
              <a:ext uri="{FF2B5EF4-FFF2-40B4-BE49-F238E27FC236}">
                <a16:creationId xmlns:a16="http://schemas.microsoft.com/office/drawing/2014/main" id="{A515D551-5272-F1B6-94EC-D29B315DCDD0}"/>
              </a:ext>
            </a:extLst>
          </p:cNvPr>
          <p:cNvGraphicFramePr>
            <a:graphicFrameLocks noGrp="1"/>
          </p:cNvGraphicFramePr>
          <p:nvPr>
            <p:extLst>
              <p:ext uri="{D42A27DB-BD31-4B8C-83A1-F6EECF244321}">
                <p14:modId xmlns:p14="http://schemas.microsoft.com/office/powerpoint/2010/main" val="1214414944"/>
              </p:ext>
            </p:extLst>
          </p:nvPr>
        </p:nvGraphicFramePr>
        <p:xfrm>
          <a:off x="628650" y="2028625"/>
          <a:ext cx="7153275" cy="2880995"/>
        </p:xfrm>
        <a:graphic>
          <a:graphicData uri="http://schemas.openxmlformats.org/drawingml/2006/table">
            <a:tbl>
              <a:tblPr firstRow="1" bandRow="1">
                <a:tableStyleId>{5C22544A-7EE6-4342-B048-85BDC9FD1C3A}</a:tableStyleId>
              </a:tblPr>
              <a:tblGrid>
                <a:gridCol w="2066925">
                  <a:extLst>
                    <a:ext uri="{9D8B030D-6E8A-4147-A177-3AD203B41FA5}">
                      <a16:colId xmlns:a16="http://schemas.microsoft.com/office/drawing/2014/main" val="4055602367"/>
                    </a:ext>
                  </a:extLst>
                </a:gridCol>
                <a:gridCol w="1743075">
                  <a:extLst>
                    <a:ext uri="{9D8B030D-6E8A-4147-A177-3AD203B41FA5}">
                      <a16:colId xmlns:a16="http://schemas.microsoft.com/office/drawing/2014/main" val="1284826754"/>
                    </a:ext>
                  </a:extLst>
                </a:gridCol>
                <a:gridCol w="1885950">
                  <a:extLst>
                    <a:ext uri="{9D8B030D-6E8A-4147-A177-3AD203B41FA5}">
                      <a16:colId xmlns:a16="http://schemas.microsoft.com/office/drawing/2014/main" val="134481727"/>
                    </a:ext>
                  </a:extLst>
                </a:gridCol>
                <a:gridCol w="1457325">
                  <a:extLst>
                    <a:ext uri="{9D8B030D-6E8A-4147-A177-3AD203B41FA5}">
                      <a16:colId xmlns:a16="http://schemas.microsoft.com/office/drawing/2014/main" val="4095737358"/>
                    </a:ext>
                  </a:extLst>
                </a:gridCol>
              </a:tblGrid>
              <a:tr h="409575">
                <a:tc>
                  <a:txBody>
                    <a:bodyPr/>
                    <a:lstStyle/>
                    <a:p>
                      <a:r>
                        <a:rPr lang="en-US" b="0" dirty="0">
                          <a:solidFill>
                            <a:schemeClr val="tx1"/>
                          </a:solidFill>
                        </a:rPr>
                        <a:t>Variable</a:t>
                      </a:r>
                    </a:p>
                  </a:txBody>
                  <a:tcPr>
                    <a:solidFill>
                      <a:schemeClr val="accent3">
                        <a:lumMod val="50000"/>
                        <a:lumOff val="50000"/>
                      </a:schemeClr>
                    </a:solidFill>
                  </a:tcPr>
                </a:tc>
                <a:tc>
                  <a:txBody>
                    <a:bodyPr/>
                    <a:lstStyle/>
                    <a:p>
                      <a:r>
                        <a:rPr lang="en-US" b="0" dirty="0">
                          <a:solidFill>
                            <a:schemeClr val="tx1"/>
                          </a:solidFill>
                        </a:rPr>
                        <a:t>Model Coefficient</a:t>
                      </a:r>
                    </a:p>
                  </a:txBody>
                  <a:tcPr>
                    <a:solidFill>
                      <a:schemeClr val="accent3">
                        <a:lumMod val="50000"/>
                        <a:lumOff val="50000"/>
                      </a:schemeClr>
                    </a:solidFill>
                  </a:tcPr>
                </a:tc>
                <a:tc>
                  <a:txBody>
                    <a:bodyPr/>
                    <a:lstStyle/>
                    <a:p>
                      <a:r>
                        <a:rPr lang="en-US" b="0" dirty="0">
                          <a:solidFill>
                            <a:schemeClr val="tx1"/>
                          </a:solidFill>
                        </a:rPr>
                        <a:t>State 12 Month Result</a:t>
                      </a:r>
                    </a:p>
                  </a:txBody>
                  <a:tcPr>
                    <a:solidFill>
                      <a:schemeClr val="accent3">
                        <a:lumMod val="50000"/>
                        <a:lumOff val="50000"/>
                      </a:schemeClr>
                    </a:solidFill>
                  </a:tcPr>
                </a:tc>
                <a:tc>
                  <a:txBody>
                    <a:bodyPr/>
                    <a:lstStyle/>
                    <a:p>
                      <a:r>
                        <a:rPr lang="en-US" b="0" dirty="0">
                          <a:solidFill>
                            <a:schemeClr val="tx1"/>
                          </a:solidFill>
                        </a:rPr>
                        <a:t>(Coefficient × Result)</a:t>
                      </a:r>
                    </a:p>
                  </a:txBody>
                  <a:tcPr>
                    <a:solidFill>
                      <a:schemeClr val="accent3">
                        <a:lumMod val="50000"/>
                        <a:lumOff val="50000"/>
                      </a:schemeClr>
                    </a:solidFill>
                  </a:tcPr>
                </a:tc>
                <a:extLst>
                  <a:ext uri="{0D108BD9-81ED-4DB2-BD59-A6C34878D82A}">
                    <a16:rowId xmlns:a16="http://schemas.microsoft.com/office/drawing/2014/main" val="528282341"/>
                  </a:ext>
                </a:extLst>
              </a:tr>
              <a:tr h="370840">
                <a:tc>
                  <a:txBody>
                    <a:bodyPr/>
                    <a:lstStyle/>
                    <a:p>
                      <a:r>
                        <a:rPr lang="en-US" dirty="0"/>
                        <a:t>Model Intercept</a:t>
                      </a:r>
                    </a:p>
                  </a:txBody>
                  <a:tcPr/>
                </a:tc>
                <a:tc>
                  <a:txBody>
                    <a:bodyPr/>
                    <a:lstStyle/>
                    <a:p>
                      <a:r>
                        <a:rPr lang="en-US" dirty="0"/>
                        <a:t>-6.7</a:t>
                      </a:r>
                    </a:p>
                  </a:txBody>
                  <a:tcPr/>
                </a:tc>
                <a:tc>
                  <a:txBody>
                    <a:bodyPr/>
                    <a:lstStyle/>
                    <a:p>
                      <a:r>
                        <a:rPr lang="en-US" dirty="0"/>
                        <a:t>NA</a:t>
                      </a:r>
                    </a:p>
                  </a:txBody>
                  <a:tcPr/>
                </a:tc>
                <a:tc>
                  <a:txBody>
                    <a:bodyPr/>
                    <a:lstStyle/>
                    <a:p>
                      <a:r>
                        <a:rPr lang="en-US" dirty="0"/>
                        <a:t>-6.7</a:t>
                      </a:r>
                    </a:p>
                  </a:txBody>
                  <a:tcPr/>
                </a:tc>
                <a:extLst>
                  <a:ext uri="{0D108BD9-81ED-4DB2-BD59-A6C34878D82A}">
                    <a16:rowId xmlns:a16="http://schemas.microsoft.com/office/drawing/2014/main" val="4117639233"/>
                  </a:ext>
                </a:extLst>
              </a:tr>
              <a:tr h="370840">
                <a:tc>
                  <a:txBody>
                    <a:bodyPr/>
                    <a:lstStyle/>
                    <a:p>
                      <a:r>
                        <a:rPr lang="en-US" dirty="0"/>
                        <a:t>TUR</a:t>
                      </a:r>
                    </a:p>
                  </a:txBody>
                  <a:tcPr/>
                </a:tc>
                <a:tc>
                  <a:txBody>
                    <a:bodyPr/>
                    <a:lstStyle/>
                    <a:p>
                      <a:r>
                        <a:rPr lang="en-US" dirty="0"/>
                        <a:t>66.8</a:t>
                      </a:r>
                    </a:p>
                  </a:txBody>
                  <a:tcPr/>
                </a:tc>
                <a:tc>
                  <a:txBody>
                    <a:bodyPr/>
                    <a:lstStyle/>
                    <a:p>
                      <a:r>
                        <a:rPr lang="en-US" dirty="0">
                          <a:highlight>
                            <a:srgbClr val="00FFFF"/>
                          </a:highlight>
                        </a:rPr>
                        <a:t>2.8%</a:t>
                      </a:r>
                    </a:p>
                  </a:txBody>
                  <a:tcPr/>
                </a:tc>
                <a:tc>
                  <a:txBody>
                    <a:bodyPr/>
                    <a:lstStyle/>
                    <a:p>
                      <a:r>
                        <a:rPr lang="en-US" dirty="0"/>
                        <a:t>1.87</a:t>
                      </a:r>
                    </a:p>
                  </a:txBody>
                  <a:tcPr/>
                </a:tc>
                <a:extLst>
                  <a:ext uri="{0D108BD9-81ED-4DB2-BD59-A6C34878D82A}">
                    <a16:rowId xmlns:a16="http://schemas.microsoft.com/office/drawing/2014/main" val="2334619563"/>
                  </a:ext>
                </a:extLst>
              </a:tr>
              <a:tr h="370840">
                <a:tc>
                  <a:txBody>
                    <a:bodyPr/>
                    <a:lstStyle/>
                    <a:p>
                      <a:r>
                        <a:rPr lang="en-US" dirty="0" err="1"/>
                        <a:t>Exh</a:t>
                      </a:r>
                      <a:endParaRPr lang="en-US" dirty="0"/>
                    </a:p>
                  </a:txBody>
                  <a:tcPr/>
                </a:tc>
                <a:tc>
                  <a:txBody>
                    <a:bodyPr/>
                    <a:lstStyle/>
                    <a:p>
                      <a:r>
                        <a:rPr lang="en-US" dirty="0"/>
                        <a:t>13.8</a:t>
                      </a:r>
                    </a:p>
                  </a:txBody>
                  <a:tcPr/>
                </a:tc>
                <a:tc>
                  <a:txBody>
                    <a:bodyPr/>
                    <a:lstStyle/>
                    <a:p>
                      <a:r>
                        <a:rPr lang="en-US" dirty="0">
                          <a:highlight>
                            <a:srgbClr val="00FFFF"/>
                          </a:highlight>
                        </a:rPr>
                        <a:t>30.3%</a:t>
                      </a:r>
                    </a:p>
                  </a:txBody>
                  <a:tcPr/>
                </a:tc>
                <a:tc>
                  <a:txBody>
                    <a:bodyPr/>
                    <a:lstStyle/>
                    <a:p>
                      <a:r>
                        <a:rPr lang="en-US" dirty="0"/>
                        <a:t>4.18</a:t>
                      </a:r>
                    </a:p>
                  </a:txBody>
                  <a:tcPr/>
                </a:tc>
                <a:extLst>
                  <a:ext uri="{0D108BD9-81ED-4DB2-BD59-A6C34878D82A}">
                    <a16:rowId xmlns:a16="http://schemas.microsoft.com/office/drawing/2014/main" val="1977928037"/>
                  </a:ext>
                </a:extLst>
              </a:tr>
              <a:tr h="386715">
                <a:tc>
                  <a:txBody>
                    <a:bodyPr/>
                    <a:lstStyle/>
                    <a:p>
                      <a:r>
                        <a:rPr lang="en-US" dirty="0"/>
                        <a:t>Potential Duration</a:t>
                      </a:r>
                    </a:p>
                  </a:txBody>
                  <a:tcPr/>
                </a:tc>
                <a:tc>
                  <a:txBody>
                    <a:bodyPr/>
                    <a:lstStyle/>
                    <a:p>
                      <a:r>
                        <a:rPr lang="en-US" dirty="0"/>
                        <a:t>0.52</a:t>
                      </a:r>
                    </a:p>
                  </a:txBody>
                  <a:tcPr/>
                </a:tc>
                <a:tc>
                  <a:txBody>
                    <a:bodyPr/>
                    <a:lstStyle/>
                    <a:p>
                      <a:r>
                        <a:rPr lang="en-US" dirty="0">
                          <a:highlight>
                            <a:srgbClr val="00FFFF"/>
                          </a:highlight>
                        </a:rPr>
                        <a:t>22 Weeks</a:t>
                      </a:r>
                    </a:p>
                  </a:txBody>
                  <a:tcPr/>
                </a:tc>
                <a:tc>
                  <a:txBody>
                    <a:bodyPr/>
                    <a:lstStyle/>
                    <a:p>
                      <a:r>
                        <a:rPr lang="en-US" dirty="0"/>
                        <a:t>11.44</a:t>
                      </a:r>
                    </a:p>
                  </a:txBody>
                  <a:tcPr/>
                </a:tc>
                <a:extLst>
                  <a:ext uri="{0D108BD9-81ED-4DB2-BD59-A6C34878D82A}">
                    <a16:rowId xmlns:a16="http://schemas.microsoft.com/office/drawing/2014/main" val="1744949208"/>
                  </a:ext>
                </a:extLst>
              </a:tr>
              <a:tr h="370840">
                <a:tc>
                  <a:txBody>
                    <a:bodyPr/>
                    <a:lstStyle/>
                    <a:p>
                      <a:r>
                        <a:rPr lang="en-US" dirty="0"/>
                        <a:t>Avg Benefit</a:t>
                      </a:r>
                    </a:p>
                  </a:txBody>
                  <a:tcPr/>
                </a:tc>
                <a:tc>
                  <a:txBody>
                    <a:bodyPr/>
                    <a:lstStyle/>
                    <a:p>
                      <a:r>
                        <a:rPr lang="en-US" dirty="0"/>
                        <a:t>0.00483</a:t>
                      </a:r>
                    </a:p>
                  </a:txBody>
                  <a:tcPr/>
                </a:tc>
                <a:tc>
                  <a:txBody>
                    <a:bodyPr/>
                    <a:lstStyle/>
                    <a:p>
                      <a:r>
                        <a:rPr lang="en-US" dirty="0">
                          <a:highlight>
                            <a:srgbClr val="00FFFF"/>
                          </a:highlight>
                        </a:rPr>
                        <a:t>$229.33</a:t>
                      </a:r>
                    </a:p>
                  </a:txBody>
                  <a:tcPr/>
                </a:tc>
                <a:tc>
                  <a:txBody>
                    <a:bodyPr/>
                    <a:lstStyle/>
                    <a:p>
                      <a:r>
                        <a:rPr lang="en-US" dirty="0"/>
                        <a:t>1.12</a:t>
                      </a:r>
                    </a:p>
                  </a:txBody>
                  <a:tcPr/>
                </a:tc>
                <a:extLst>
                  <a:ext uri="{0D108BD9-81ED-4DB2-BD59-A6C34878D82A}">
                    <a16:rowId xmlns:a16="http://schemas.microsoft.com/office/drawing/2014/main" val="1051292023"/>
                  </a:ext>
                </a:extLst>
              </a:tr>
              <a:tr h="370840">
                <a:tc>
                  <a:txBody>
                    <a:bodyPr/>
                    <a:lstStyle/>
                    <a:p>
                      <a:r>
                        <a:rPr lang="en-US" dirty="0"/>
                        <a:t>Payroll Change</a:t>
                      </a:r>
                    </a:p>
                  </a:txBody>
                  <a:tcPr/>
                </a:tc>
                <a:tc>
                  <a:txBody>
                    <a:bodyPr/>
                    <a:lstStyle/>
                    <a:p>
                      <a:r>
                        <a:rPr lang="en-US" dirty="0"/>
                        <a:t>-17.8</a:t>
                      </a:r>
                    </a:p>
                  </a:txBody>
                  <a:tcPr/>
                </a:tc>
                <a:tc>
                  <a:txBody>
                    <a:bodyPr/>
                    <a:lstStyle/>
                    <a:p>
                      <a:r>
                        <a:rPr lang="en-US" dirty="0">
                          <a:highlight>
                            <a:srgbClr val="00FFFF"/>
                          </a:highlight>
                        </a:rPr>
                        <a:t>1.3%</a:t>
                      </a:r>
                    </a:p>
                  </a:txBody>
                  <a:tcPr/>
                </a:tc>
                <a:tc>
                  <a:txBody>
                    <a:bodyPr/>
                    <a:lstStyle/>
                    <a:p>
                      <a:r>
                        <a:rPr lang="en-US" dirty="0"/>
                        <a:t>-0.23</a:t>
                      </a:r>
                    </a:p>
                  </a:txBody>
                  <a:tcPr/>
                </a:tc>
                <a:extLst>
                  <a:ext uri="{0D108BD9-81ED-4DB2-BD59-A6C34878D82A}">
                    <a16:rowId xmlns:a16="http://schemas.microsoft.com/office/drawing/2014/main" val="2738605287"/>
                  </a:ext>
                </a:extLst>
              </a:tr>
            </a:tbl>
          </a:graphicData>
        </a:graphic>
      </p:graphicFrame>
      <mc:AlternateContent xmlns:mc="http://schemas.openxmlformats.org/markup-compatibility/2006">
        <mc:Choice xmlns:a14="http://schemas.microsoft.com/office/drawing/2010/main" Requires="a14">
          <p:sp>
            <p:nvSpPr>
              <p:cNvPr id="13" name="Content Placeholder 12">
                <a:extLst>
                  <a:ext uri="{FF2B5EF4-FFF2-40B4-BE49-F238E27FC236}">
                    <a16:creationId xmlns:a16="http://schemas.microsoft.com/office/drawing/2014/main" id="{E74E9907-E710-1EAC-EEFC-D629E9CDEBC7}"/>
                  </a:ext>
                </a:extLst>
              </p:cNvPr>
              <p:cNvSpPr>
                <a:spLocks noGrp="1"/>
              </p:cNvSpPr>
              <p:nvPr>
                <p:ph idx="11"/>
              </p:nvPr>
            </p:nvSpPr>
            <p:spPr>
              <a:xfrm>
                <a:off x="-172403" y="4957245"/>
                <a:ext cx="7955280" cy="715410"/>
              </a:xfrm>
            </p:spPr>
            <p:txBody>
              <a:bodyPr/>
              <a:lstStyle/>
              <a:p>
                <a:pPr marL="0" marR="0" lvl="0" indent="0" algn="r" defTabSz="914400" rtl="0" eaLnBrk="1" fontAlgn="auto" latinLnBrk="0" hangingPunct="1">
                  <a:lnSpc>
                    <a:spcPct val="100000"/>
                  </a:lnSpc>
                  <a:spcBef>
                    <a:spcPts val="0"/>
                  </a:spcBef>
                  <a:spcAft>
                    <a:spcPts val="800"/>
                  </a:spcAft>
                  <a:buClrTx/>
                  <a:buSzTx/>
                  <a:buFont typeface="Wingdings 2" panose="05020102010507070707" pitchFamily="18" charset="2"/>
                  <a:buNone/>
                  <a:tabLst/>
                  <a:defRPr/>
                </a:pPr>
                <a:r>
                  <a:rPr kumimoji="0" lang="en-US" sz="1800" b="0" i="0" u="none" strike="noStrike" kern="1200" cap="none" spc="0" normalizeH="0" baseline="0" noProof="0" dirty="0">
                    <a:ln>
                      <a:noFill/>
                    </a:ln>
                    <a:solidFill>
                      <a:srgbClr val="242021"/>
                    </a:solidFill>
                    <a:effectLst/>
                    <a:uLnTx/>
                    <a:uFillTx/>
                    <a:latin typeface="Arial" panose="020B0604020202020204"/>
                    <a:ea typeface="+mn-ea"/>
                    <a:cs typeface="+mn-cs"/>
                  </a:rPr>
                  <a:t>Model Result = </a:t>
                </a:r>
                <a14:m>
                  <m:oMath xmlns:m="http://schemas.openxmlformats.org/officeDocument/2006/math">
                    <m:nary>
                      <m:naryPr>
                        <m:chr m:val="∑"/>
                        <m:subHide m:val="on"/>
                        <m:supHide m:val="on"/>
                        <m:ctrlPr>
                          <a:rPr kumimoji="0" lang="en-US" sz="1800" b="0" i="1" u="none" strike="noStrike" kern="1200" cap="none" spc="0" normalizeH="0" baseline="0" noProof="0">
                            <a:ln>
                              <a:noFill/>
                            </a:ln>
                            <a:solidFill>
                              <a:srgbClr val="242021"/>
                            </a:solidFill>
                            <a:effectLst/>
                            <a:uLnTx/>
                            <a:uFillTx/>
                            <a:latin typeface="Cambria Math" panose="02040503050406030204" pitchFamily="18" charset="0"/>
                            <a:ea typeface="+mn-ea"/>
                            <a:cs typeface="+mn-cs"/>
                          </a:rPr>
                        </m:ctrlPr>
                      </m:naryPr>
                      <m:sub/>
                      <m:sup/>
                      <m:e>
                        <m:r>
                          <a:rPr kumimoji="0" lang="en-US" sz="1800" b="0" i="1" u="none" strike="noStrike" kern="1200" cap="none" spc="0" normalizeH="0" baseline="0" noProof="0">
                            <a:ln>
                              <a:noFill/>
                            </a:ln>
                            <a:solidFill>
                              <a:srgbClr val="242021"/>
                            </a:solidFill>
                            <a:effectLst/>
                            <a:uLnTx/>
                            <a:uFillTx/>
                            <a:latin typeface="Cambria Math" panose="02040503050406030204" pitchFamily="18" charset="0"/>
                            <a:ea typeface="+mn-ea"/>
                            <a:cs typeface="+mn-cs"/>
                          </a:rPr>
                          <m:t>(</m:t>
                        </m:r>
                        <m:r>
                          <a:rPr kumimoji="0" lang="en-US" sz="1800" b="0" i="1" u="none" strike="noStrike" kern="1200" cap="none" spc="0" normalizeH="0" baseline="0" noProof="0">
                            <a:ln>
                              <a:noFill/>
                            </a:ln>
                            <a:solidFill>
                              <a:srgbClr val="242021"/>
                            </a:solidFill>
                            <a:effectLst/>
                            <a:uLnTx/>
                            <a:uFillTx/>
                            <a:latin typeface="Cambria Math" panose="02040503050406030204" pitchFamily="18" charset="0"/>
                            <a:ea typeface="+mn-ea"/>
                            <a:cs typeface="+mn-cs"/>
                          </a:rPr>
                          <m:t>𝐶𝑜𝑒𝑓</m:t>
                        </m:r>
                        <m:r>
                          <a:rPr kumimoji="0" lang="en-US" sz="1800" b="0" i="1" u="none" strike="noStrike" kern="1200" cap="none" spc="0" normalizeH="0" baseline="0" noProof="0">
                            <a:ln>
                              <a:noFill/>
                            </a:ln>
                            <a:solidFill>
                              <a:srgbClr val="242021"/>
                            </a:solidFill>
                            <a:effectLst/>
                            <a:uLnTx/>
                            <a:uFillTx/>
                            <a:latin typeface="Cambria Math" panose="02040503050406030204" pitchFamily="18" charset="0"/>
                            <a:ea typeface="Cambria Math" panose="02040503050406030204" pitchFamily="18" charset="0"/>
                            <a:cs typeface="+mn-cs"/>
                          </a:rPr>
                          <m:t>×</m:t>
                        </m:r>
                        <m:r>
                          <a:rPr kumimoji="0" lang="en-US" sz="1800" b="0" i="1" u="none" strike="noStrike" kern="1200" cap="none" spc="0" normalizeH="0" baseline="0" noProof="0">
                            <a:ln>
                              <a:noFill/>
                            </a:ln>
                            <a:solidFill>
                              <a:srgbClr val="242021"/>
                            </a:solidFill>
                            <a:effectLst/>
                            <a:uLnTx/>
                            <a:uFillTx/>
                            <a:latin typeface="Cambria Math" panose="02040503050406030204" pitchFamily="18" charset="0"/>
                            <a:ea typeface="+mn-ea"/>
                            <a:cs typeface="+mn-cs"/>
                          </a:rPr>
                          <m:t>𝑅𝑒𝑠𝑢𝑙𝑡</m:t>
                        </m:r>
                        <m:r>
                          <a:rPr kumimoji="0" lang="en-US" sz="1800" b="0" i="1" u="none" strike="noStrike" kern="1200" cap="none" spc="0" normalizeH="0" baseline="0" noProof="0">
                            <a:ln>
                              <a:noFill/>
                            </a:ln>
                            <a:solidFill>
                              <a:srgbClr val="242021"/>
                            </a:solidFill>
                            <a:effectLst/>
                            <a:uLnTx/>
                            <a:uFillTx/>
                            <a:latin typeface="Cambria Math" panose="02040503050406030204" pitchFamily="18" charset="0"/>
                            <a:ea typeface="+mn-ea"/>
                            <a:cs typeface="+mn-cs"/>
                          </a:rPr>
                          <m:t>)≈ </m:t>
                        </m:r>
                      </m:e>
                    </m:nary>
                    <m:r>
                      <a:rPr kumimoji="0" lang="en-US" sz="1800" b="0" i="1" u="none" strike="noStrike" kern="1200" cap="none" spc="0" normalizeH="0" baseline="0" noProof="0">
                        <a:ln>
                          <a:noFill/>
                        </a:ln>
                        <a:solidFill>
                          <a:srgbClr val="242021"/>
                        </a:solidFill>
                        <a:effectLst/>
                        <a:uLnTx/>
                        <a:uFillTx/>
                        <a:latin typeface="Cambria Math" panose="02040503050406030204" pitchFamily="18" charset="0"/>
                        <a:ea typeface="Cambria Math" panose="02040503050406030204" pitchFamily="18" charset="0"/>
                        <a:cs typeface="+mn-cs"/>
                      </a:rPr>
                      <m:t>11.68 </m:t>
                    </m:r>
                    <m:r>
                      <a:rPr kumimoji="0" lang="en-US" sz="1800" b="0" i="1" u="none" strike="noStrike" kern="1200" cap="none" spc="0" normalizeH="0" baseline="0" noProof="0">
                        <a:ln>
                          <a:noFill/>
                        </a:ln>
                        <a:solidFill>
                          <a:srgbClr val="242021"/>
                        </a:solidFill>
                        <a:effectLst/>
                        <a:uLnTx/>
                        <a:uFillTx/>
                        <a:latin typeface="Cambria Math" panose="02040503050406030204" pitchFamily="18" charset="0"/>
                        <a:ea typeface="Cambria Math" panose="02040503050406030204" pitchFamily="18" charset="0"/>
                        <a:cs typeface="+mn-cs"/>
                      </a:rPr>
                      <m:t>𝑊𝑒𝑒𝑘𝑠</m:t>
                    </m:r>
                  </m:oMath>
                </a14:m>
                <a:endParaRPr kumimoji="0" lang="en-US" sz="1800" b="0" i="1" u="none" strike="noStrike" kern="1200" cap="none" spc="0" normalizeH="0" baseline="0" noProof="0" dirty="0">
                  <a:ln>
                    <a:noFill/>
                  </a:ln>
                  <a:solidFill>
                    <a:srgbClr val="242021"/>
                  </a:solidFill>
                  <a:effectLst/>
                  <a:uLnTx/>
                  <a:uFillTx/>
                  <a:latin typeface="Cambria Math" panose="02040503050406030204" pitchFamily="18" charset="0"/>
                  <a:ea typeface="Cambria Math" panose="02040503050406030204" pitchFamily="18" charset="0"/>
                  <a:cs typeface="+mn-cs"/>
                </a:endParaRPr>
              </a:p>
              <a:p>
                <a:pPr marL="0" marR="0" lvl="0" indent="0" algn="r" defTabSz="914400" rtl="0" eaLnBrk="1" fontAlgn="auto" latinLnBrk="0" hangingPunct="1">
                  <a:lnSpc>
                    <a:spcPct val="100000"/>
                  </a:lnSpc>
                  <a:spcBef>
                    <a:spcPts val="0"/>
                  </a:spcBef>
                  <a:spcAft>
                    <a:spcPts val="800"/>
                  </a:spcAft>
                  <a:buClrTx/>
                  <a:buSzTx/>
                  <a:buFont typeface="Wingdings 2" panose="05020102010507070707" pitchFamily="18" charset="2"/>
                  <a:buNone/>
                  <a:tabLst/>
                  <a:defRPr/>
                </a:pPr>
                <a14:m>
                  <m:oMathPara xmlns:m="http://schemas.openxmlformats.org/officeDocument/2006/math">
                    <m:oMathParaPr>
                      <m:jc m:val="right"/>
                    </m:oMathParaPr>
                    <m:oMath xmlns:m="http://schemas.openxmlformats.org/officeDocument/2006/math">
                      <m:r>
                        <m:rPr>
                          <m:nor/>
                        </m:rPr>
                        <a:rPr kumimoji="0" lang="en-US" sz="1400" b="0" i="0" u="none" strike="noStrike" kern="1200" cap="none" spc="0" normalizeH="0" baseline="0" noProof="0" dirty="0">
                          <a:ln>
                            <a:noFill/>
                          </a:ln>
                          <a:solidFill>
                            <a:srgbClr val="242021"/>
                          </a:solidFill>
                          <a:effectLst/>
                          <a:uLnTx/>
                          <a:uFillTx/>
                          <a:latin typeface="Arial" panose="020B0604020202020204"/>
                          <a:ea typeface="+mn-ea"/>
                          <a:cs typeface="+mn-cs"/>
                        </a:rPr>
                        <m:t>Model</m:t>
                      </m:r>
                      <m:r>
                        <m:rPr>
                          <m:nor/>
                        </m:rPr>
                        <a:rPr kumimoji="0" lang="en-US" sz="1400" b="0" i="0" u="none" strike="noStrike" kern="1200" cap="none" spc="0" normalizeH="0" baseline="0" noProof="0" dirty="0">
                          <a:ln>
                            <a:noFill/>
                          </a:ln>
                          <a:solidFill>
                            <a:srgbClr val="242021"/>
                          </a:solidFill>
                          <a:effectLst/>
                          <a:uLnTx/>
                          <a:uFillTx/>
                          <a:latin typeface="Arial" panose="020B0604020202020204"/>
                          <a:ea typeface="+mn-ea"/>
                          <a:cs typeface="+mn-cs"/>
                        </a:rPr>
                        <m:t> </m:t>
                      </m:r>
                      <m:r>
                        <m:rPr>
                          <m:nor/>
                        </m:rPr>
                        <a:rPr kumimoji="0" lang="en-US" sz="1400" b="0" i="0" u="none" strike="noStrike" kern="1200" cap="none" spc="0" normalizeH="0" baseline="0" noProof="0" dirty="0">
                          <a:ln>
                            <a:noFill/>
                          </a:ln>
                          <a:solidFill>
                            <a:srgbClr val="242021"/>
                          </a:solidFill>
                          <a:effectLst/>
                          <a:uLnTx/>
                          <a:uFillTx/>
                          <a:latin typeface="Arial" panose="020B0604020202020204"/>
                          <a:ea typeface="+mn-ea"/>
                          <a:cs typeface="+mn-cs"/>
                        </a:rPr>
                        <m:t>Error</m:t>
                      </m:r>
                      <m:r>
                        <m:rPr>
                          <m:nor/>
                        </m:rPr>
                        <a:rPr kumimoji="0" lang="en-US" sz="1400" b="0" i="0" u="none" strike="noStrike" kern="1200" cap="none" spc="0" normalizeH="0" baseline="0" noProof="0" dirty="0">
                          <a:ln>
                            <a:noFill/>
                          </a:ln>
                          <a:solidFill>
                            <a:srgbClr val="242021"/>
                          </a:solidFill>
                          <a:effectLst/>
                          <a:uLnTx/>
                          <a:uFillTx/>
                          <a:latin typeface="Arial" panose="020B0604020202020204"/>
                          <a:ea typeface="+mn-ea"/>
                          <a:cs typeface="+mn-cs"/>
                        </a:rPr>
                        <m:t>: </m:t>
                      </m:r>
                      <m:r>
                        <m:rPr>
                          <m:nor/>
                        </m:rPr>
                        <a:rPr kumimoji="0" lang="en-US" sz="1400" b="0" i="0" u="none" strike="noStrike" kern="1200" cap="none" spc="0" normalizeH="0" baseline="0" noProof="0" dirty="0">
                          <a:ln>
                            <a:noFill/>
                          </a:ln>
                          <a:solidFill>
                            <a:srgbClr val="242021"/>
                          </a:solidFill>
                          <a:effectLst/>
                          <a:uLnTx/>
                          <a:uFillTx/>
                          <a:latin typeface="Arial" panose="020B0604020202020204"/>
                          <a:ea typeface="+mn-ea"/>
                          <a:cs typeface="+mn-cs"/>
                        </a:rPr>
                        <m:t>Upper</m:t>
                      </m:r>
                      <m:r>
                        <m:rPr>
                          <m:nor/>
                        </m:rPr>
                        <a:rPr kumimoji="0" lang="en-US" sz="1400" b="0" i="0" u="none" strike="noStrike" kern="1200" cap="none" spc="0" normalizeH="0" baseline="0" noProof="0" dirty="0">
                          <a:ln>
                            <a:noFill/>
                          </a:ln>
                          <a:solidFill>
                            <a:srgbClr val="242021"/>
                          </a:solidFill>
                          <a:effectLst/>
                          <a:uLnTx/>
                          <a:uFillTx/>
                          <a:latin typeface="Arial" panose="020B0604020202020204"/>
                          <a:ea typeface="+mn-ea"/>
                          <a:cs typeface="+mn-cs"/>
                        </a:rPr>
                        <m:t> </m:t>
                      </m:r>
                      <m:r>
                        <m:rPr>
                          <m:nor/>
                        </m:rPr>
                        <a:rPr kumimoji="0" lang="en-US" sz="1400" b="0" i="0" u="none" strike="noStrike" kern="1200" cap="none" spc="0" normalizeH="0" baseline="0" noProof="0" dirty="0">
                          <a:ln>
                            <a:noFill/>
                          </a:ln>
                          <a:solidFill>
                            <a:srgbClr val="242021"/>
                          </a:solidFill>
                          <a:effectLst/>
                          <a:uLnTx/>
                          <a:uFillTx/>
                          <a:latin typeface="Arial" panose="020B0604020202020204"/>
                          <a:ea typeface="+mn-ea"/>
                          <a:cs typeface="+mn-cs"/>
                        </a:rPr>
                        <m:t>Tail</m:t>
                      </m:r>
                      <m:r>
                        <m:rPr>
                          <m:nor/>
                        </m:rPr>
                        <a:rPr kumimoji="0" lang="en-US" sz="1400" b="0" i="0" u="none" strike="noStrike" kern="1200" cap="none" spc="0" normalizeH="0" baseline="0" noProof="0" dirty="0">
                          <a:ln>
                            <a:noFill/>
                          </a:ln>
                          <a:solidFill>
                            <a:srgbClr val="242021"/>
                          </a:solidFill>
                          <a:effectLst/>
                          <a:uLnTx/>
                          <a:uFillTx/>
                          <a:latin typeface="Arial" panose="020B0604020202020204"/>
                          <a:ea typeface="+mn-ea"/>
                          <a:cs typeface="+mn-cs"/>
                        </a:rPr>
                        <m:t> 95% </m:t>
                      </m:r>
                      <m:r>
                        <m:rPr>
                          <m:nor/>
                        </m:rPr>
                        <a:rPr kumimoji="0" lang="en-US" sz="1400" b="0" i="0" u="none" strike="noStrike" kern="1200" cap="none" spc="0" normalizeH="0" baseline="0" noProof="0" dirty="0">
                          <a:ln>
                            <a:noFill/>
                          </a:ln>
                          <a:solidFill>
                            <a:srgbClr val="242021"/>
                          </a:solidFill>
                          <a:effectLst/>
                          <a:uLnTx/>
                          <a:uFillTx/>
                          <a:latin typeface="Arial" panose="020B0604020202020204"/>
                          <a:ea typeface="+mn-ea"/>
                          <a:cs typeface="+mn-cs"/>
                        </a:rPr>
                        <m:t>Confidence</m:t>
                      </m:r>
                      <m:r>
                        <m:rPr>
                          <m:nor/>
                        </m:rPr>
                        <a:rPr kumimoji="0" lang="en-US" sz="1400" b="0" i="0" u="none" strike="noStrike" kern="1200" cap="none" spc="0" normalizeH="0" baseline="0" noProof="0" dirty="0">
                          <a:ln>
                            <a:noFill/>
                          </a:ln>
                          <a:solidFill>
                            <a:srgbClr val="242021"/>
                          </a:solidFill>
                          <a:effectLst/>
                          <a:uLnTx/>
                          <a:uFillTx/>
                          <a:latin typeface="Arial" panose="020B0604020202020204"/>
                          <a:ea typeface="+mn-ea"/>
                          <a:cs typeface="+mn-cs"/>
                        </a:rPr>
                        <m:t> </m:t>
                      </m:r>
                      <m:r>
                        <m:rPr>
                          <m:nor/>
                        </m:rPr>
                        <a:rPr kumimoji="0" lang="en-US" sz="1400" b="0" i="0" u="none" strike="noStrike" kern="1200" cap="none" spc="0" normalizeH="0" baseline="0" noProof="0" dirty="0">
                          <a:ln>
                            <a:noFill/>
                          </a:ln>
                          <a:solidFill>
                            <a:srgbClr val="242021"/>
                          </a:solidFill>
                          <a:effectLst/>
                          <a:uLnTx/>
                          <a:uFillTx/>
                          <a:latin typeface="Arial" panose="020B0604020202020204"/>
                          <a:ea typeface="+mn-ea"/>
                          <a:cs typeface="+mn-cs"/>
                        </a:rPr>
                        <m:t>Level</m:t>
                      </m:r>
                      <m:r>
                        <m:rPr>
                          <m:nor/>
                        </m:rPr>
                        <a:rPr kumimoji="0" lang="en-US" sz="1400" b="0" i="0" u="none" strike="noStrike" kern="1200" cap="none" spc="0" normalizeH="0" baseline="0" noProof="0" dirty="0">
                          <a:ln>
                            <a:noFill/>
                          </a:ln>
                          <a:solidFill>
                            <a:srgbClr val="242021"/>
                          </a:solidFill>
                          <a:effectLst/>
                          <a:uLnTx/>
                          <a:uFillTx/>
                          <a:latin typeface="Arial" panose="020B0604020202020204"/>
                          <a:ea typeface="+mn-ea"/>
                          <a:cs typeface="+mn-cs"/>
                        </a:rPr>
                        <m:t> = 1.96 </m:t>
                      </m:r>
                      <m:r>
                        <a:rPr kumimoji="0" lang="en-US" sz="1400" b="0" i="1" u="none" strike="noStrike" kern="1200" cap="none" spc="0" normalizeH="0" baseline="0" noProof="0">
                          <a:ln>
                            <a:noFill/>
                          </a:ln>
                          <a:solidFill>
                            <a:srgbClr val="242021"/>
                          </a:solidFill>
                          <a:effectLst/>
                          <a:uLnTx/>
                          <a:uFillTx/>
                          <a:latin typeface="Cambria Math" panose="02040503050406030204" pitchFamily="18" charset="0"/>
                          <a:ea typeface="Cambria Math" panose="02040503050406030204" pitchFamily="18" charset="0"/>
                          <a:cs typeface="+mn-cs"/>
                        </a:rPr>
                        <m:t>×</m:t>
                      </m:r>
                      <m:d>
                        <m:dPr>
                          <m:ctrlPr>
                            <a:rPr kumimoji="0" lang="en-US" sz="1400" b="0" i="1" u="none" strike="noStrike" kern="1200" cap="none" spc="0" normalizeH="0" baseline="0" noProof="0">
                              <a:ln>
                                <a:noFill/>
                              </a:ln>
                              <a:solidFill>
                                <a:srgbClr val="242021"/>
                              </a:solidFill>
                              <a:effectLst/>
                              <a:uLnTx/>
                              <a:uFillTx/>
                              <a:latin typeface="Cambria Math" panose="02040503050406030204" pitchFamily="18" charset="0"/>
                              <a:ea typeface="Cambria Math" panose="02040503050406030204" pitchFamily="18" charset="0"/>
                              <a:cs typeface="+mn-cs"/>
                            </a:rPr>
                          </m:ctrlPr>
                        </m:dPr>
                        <m:e>
                          <m:r>
                            <a:rPr kumimoji="0" lang="en-US" sz="1400" b="0" i="1" u="none" strike="noStrike" kern="1200" cap="none" spc="0" normalizeH="0" baseline="0" noProof="0">
                              <a:ln>
                                <a:noFill/>
                              </a:ln>
                              <a:solidFill>
                                <a:srgbClr val="242021"/>
                              </a:solidFill>
                              <a:effectLst/>
                              <a:uLnTx/>
                              <a:uFillTx/>
                              <a:latin typeface="Cambria Math" panose="02040503050406030204" pitchFamily="18" charset="0"/>
                              <a:ea typeface="Cambria Math" panose="02040503050406030204" pitchFamily="18" charset="0"/>
                              <a:cs typeface="+mn-cs"/>
                            </a:rPr>
                            <m:t>𝑠𝑡𝑑𝑒𝑟𝑟𝑜𝑟</m:t>
                          </m:r>
                        </m:e>
                      </m:d>
                      <m:r>
                        <a:rPr kumimoji="0" lang="en-US" sz="1400" b="0" i="1" u="none" strike="noStrike" kern="1200" cap="none" spc="0" normalizeH="0" baseline="0" noProof="0">
                          <a:ln>
                            <a:noFill/>
                          </a:ln>
                          <a:solidFill>
                            <a:srgbClr val="242021"/>
                          </a:solidFill>
                          <a:effectLst/>
                          <a:uLnTx/>
                          <a:uFillTx/>
                          <a:latin typeface="Cambria Math" panose="02040503050406030204" pitchFamily="18" charset="0"/>
                          <a:ea typeface="Cambria Math" panose="02040503050406030204" pitchFamily="18" charset="0"/>
                          <a:cs typeface="+mn-cs"/>
                        </a:rPr>
                        <m:t>=0.86 </m:t>
                      </m:r>
                      <m:r>
                        <a:rPr kumimoji="0" lang="en-US" sz="1400" b="0" i="1" u="none" strike="noStrike" kern="1200" cap="none" spc="0" normalizeH="0" baseline="0" noProof="0">
                          <a:ln>
                            <a:noFill/>
                          </a:ln>
                          <a:solidFill>
                            <a:srgbClr val="242021"/>
                          </a:solidFill>
                          <a:effectLst/>
                          <a:uLnTx/>
                          <a:uFillTx/>
                          <a:latin typeface="Cambria Math" panose="02040503050406030204" pitchFamily="18" charset="0"/>
                          <a:ea typeface="Cambria Math" panose="02040503050406030204" pitchFamily="18" charset="0"/>
                          <a:cs typeface="+mn-cs"/>
                        </a:rPr>
                        <m:t>𝑊𝑒𝑒𝑘𝑠</m:t>
                      </m:r>
                    </m:oMath>
                  </m:oMathPara>
                </a14:m>
                <a:endParaRPr kumimoji="0" lang="en-US" sz="1400" b="0" i="1" u="none" strike="noStrike" kern="1200" cap="none" spc="0" normalizeH="0" baseline="0" noProof="0" dirty="0">
                  <a:ln>
                    <a:noFill/>
                  </a:ln>
                  <a:solidFill>
                    <a:srgbClr val="242021"/>
                  </a:solidFill>
                  <a:effectLst/>
                  <a:uLnTx/>
                  <a:uFillTx/>
                  <a:latin typeface="Cambria Math" panose="02040503050406030204" pitchFamily="18" charset="0"/>
                  <a:ea typeface="Cambria Math" panose="02040503050406030204" pitchFamily="18" charset="0"/>
                  <a:cs typeface="+mn-cs"/>
                </a:endParaRPr>
              </a:p>
              <a:p>
                <a:pPr marL="0" marR="0" lvl="0" indent="0" algn="r" defTabSz="914400" rtl="0" eaLnBrk="1" fontAlgn="auto" latinLnBrk="0" hangingPunct="1">
                  <a:lnSpc>
                    <a:spcPct val="100000"/>
                  </a:lnSpc>
                  <a:spcBef>
                    <a:spcPts val="0"/>
                  </a:spcBef>
                  <a:spcAft>
                    <a:spcPts val="800"/>
                  </a:spcAft>
                  <a:buClrTx/>
                  <a:buSzTx/>
                  <a:buFont typeface="Wingdings 2" panose="05020102010507070707" pitchFamily="18" charset="2"/>
                  <a:buNone/>
                  <a:tabLst/>
                  <a:defRPr/>
                </a:pPr>
                <a14:m>
                  <m:oMathPara xmlns:m="http://schemas.openxmlformats.org/officeDocument/2006/math">
                    <m:oMathParaPr>
                      <m:jc m:val="right"/>
                    </m:oMathParaPr>
                    <m:oMath xmlns:m="http://schemas.openxmlformats.org/officeDocument/2006/math">
                      <m:r>
                        <m:rPr>
                          <m:nor/>
                        </m:rPr>
                        <a:rPr kumimoji="0" lang="en-US" sz="1800" b="0" i="0" u="none" strike="noStrike" kern="1200" cap="none" spc="0" normalizeH="0" baseline="0" noProof="0" dirty="0">
                          <a:ln>
                            <a:noFill/>
                          </a:ln>
                          <a:solidFill>
                            <a:srgbClr val="242021"/>
                          </a:solidFill>
                          <a:effectLst/>
                          <a:uLnTx/>
                          <a:uFillTx/>
                          <a:latin typeface="Arial" panose="020B0604020202020204"/>
                          <a:ea typeface="+mn-ea"/>
                          <a:cs typeface="+mn-cs"/>
                        </a:rPr>
                        <m:t>Final</m:t>
                      </m:r>
                      <m:r>
                        <m:rPr>
                          <m:nor/>
                        </m:rPr>
                        <a:rPr kumimoji="0" lang="en-US" sz="1800" b="0" i="0" u="none" strike="noStrike" kern="1200" cap="none" spc="0" normalizeH="0" baseline="0" noProof="0" dirty="0">
                          <a:ln>
                            <a:noFill/>
                          </a:ln>
                          <a:solidFill>
                            <a:srgbClr val="242021"/>
                          </a:solidFill>
                          <a:effectLst/>
                          <a:uLnTx/>
                          <a:uFillTx/>
                          <a:latin typeface="Arial" panose="020B0604020202020204"/>
                          <a:ea typeface="+mn-ea"/>
                          <a:cs typeface="+mn-cs"/>
                        </a:rPr>
                        <m:t> </m:t>
                      </m:r>
                      <m:r>
                        <m:rPr>
                          <m:nor/>
                        </m:rPr>
                        <a:rPr kumimoji="0" lang="en-US" sz="1800" b="0" i="0" u="none" strike="noStrike" kern="1200" cap="none" spc="0" normalizeH="0" baseline="0" noProof="0" dirty="0">
                          <a:ln>
                            <a:noFill/>
                          </a:ln>
                          <a:solidFill>
                            <a:srgbClr val="242021"/>
                          </a:solidFill>
                          <a:effectLst/>
                          <a:uLnTx/>
                          <a:uFillTx/>
                          <a:latin typeface="Arial" panose="020B0604020202020204"/>
                          <a:ea typeface="+mn-ea"/>
                          <a:cs typeface="+mn-cs"/>
                        </a:rPr>
                        <m:t>State</m:t>
                      </m:r>
                      <m:r>
                        <m:rPr>
                          <m:nor/>
                        </m:rPr>
                        <a:rPr kumimoji="0" lang="en-US" sz="1800" b="0" i="0" u="none" strike="noStrike" kern="1200" cap="none" spc="0" normalizeH="0" baseline="0" noProof="0" dirty="0">
                          <a:ln>
                            <a:noFill/>
                          </a:ln>
                          <a:solidFill>
                            <a:srgbClr val="242021"/>
                          </a:solidFill>
                          <a:effectLst/>
                          <a:uLnTx/>
                          <a:uFillTx/>
                          <a:latin typeface="Arial" panose="020B0604020202020204"/>
                          <a:ea typeface="+mn-ea"/>
                          <a:cs typeface="+mn-cs"/>
                        </a:rPr>
                        <m:t> </m:t>
                      </m:r>
                      <m:r>
                        <m:rPr>
                          <m:nor/>
                        </m:rPr>
                        <a:rPr kumimoji="0" lang="en-US" sz="1800" b="0" i="0" u="none" strike="noStrike" kern="1200" cap="none" spc="0" normalizeH="0" baseline="0" noProof="0" dirty="0">
                          <a:ln>
                            <a:noFill/>
                          </a:ln>
                          <a:solidFill>
                            <a:srgbClr val="242021"/>
                          </a:solidFill>
                          <a:effectLst/>
                          <a:uLnTx/>
                          <a:uFillTx/>
                          <a:latin typeface="Arial" panose="020B0604020202020204"/>
                          <a:ea typeface="+mn-ea"/>
                          <a:cs typeface="+mn-cs"/>
                        </a:rPr>
                        <m:t>Target</m:t>
                      </m:r>
                      <m:r>
                        <m:rPr>
                          <m:nor/>
                        </m:rPr>
                        <a:rPr kumimoji="0" lang="en-US" sz="1800" b="0" i="0" u="none" strike="noStrike" kern="1200" cap="none" spc="0" normalizeH="0" baseline="0" noProof="0" dirty="0">
                          <a:ln>
                            <a:noFill/>
                          </a:ln>
                          <a:solidFill>
                            <a:srgbClr val="242021"/>
                          </a:solidFill>
                          <a:effectLst/>
                          <a:uLnTx/>
                          <a:uFillTx/>
                          <a:latin typeface="Arial" panose="020B0604020202020204"/>
                          <a:ea typeface="+mn-ea"/>
                          <a:cs typeface="+mn-cs"/>
                        </a:rPr>
                        <m:t> = 12.5 </m:t>
                      </m:r>
                      <m:r>
                        <m:rPr>
                          <m:nor/>
                        </m:rPr>
                        <a:rPr kumimoji="0" lang="en-US" sz="1800" b="0" i="0" u="none" strike="noStrike" kern="1200" cap="none" spc="0" normalizeH="0" baseline="0" noProof="0" dirty="0">
                          <a:ln>
                            <a:noFill/>
                          </a:ln>
                          <a:solidFill>
                            <a:srgbClr val="242021"/>
                          </a:solidFill>
                          <a:effectLst/>
                          <a:uLnTx/>
                          <a:uFillTx/>
                          <a:latin typeface="Arial" panose="020B0604020202020204"/>
                          <a:ea typeface="+mn-ea"/>
                          <a:cs typeface="+mn-cs"/>
                        </a:rPr>
                        <m:t>Weeks</m:t>
                      </m:r>
                    </m:oMath>
                  </m:oMathPara>
                </a14:m>
                <a:endParaRPr kumimoji="0" lang="en-US" sz="1800" b="0" i="0" u="none" strike="noStrike" kern="1200" cap="none" spc="0" normalizeH="0" baseline="0" noProof="0" dirty="0">
                  <a:ln>
                    <a:noFill/>
                  </a:ln>
                  <a:solidFill>
                    <a:srgbClr val="242021"/>
                  </a:solidFill>
                  <a:effectLst/>
                  <a:uLnTx/>
                  <a:uFillTx/>
                  <a:latin typeface="Arial" panose="020B0604020202020204"/>
                  <a:ea typeface="+mn-ea"/>
                  <a:cs typeface="+mn-cs"/>
                </a:endParaRPr>
              </a:p>
            </p:txBody>
          </p:sp>
        </mc:Choice>
        <mc:Fallback>
          <p:sp>
            <p:nvSpPr>
              <p:cNvPr id="13" name="Content Placeholder 12">
                <a:extLst>
                  <a:ext uri="{FF2B5EF4-FFF2-40B4-BE49-F238E27FC236}">
                    <a16:creationId xmlns:a16="http://schemas.microsoft.com/office/drawing/2014/main" id="{E74E9907-E710-1EAC-EEFC-D629E9CDEBC7}"/>
                  </a:ext>
                </a:extLst>
              </p:cNvPr>
              <p:cNvSpPr>
                <a:spLocks noGrp="1" noRot="1" noChangeAspect="1" noMove="1" noResize="1" noEditPoints="1" noAdjustHandles="1" noChangeArrowheads="1" noChangeShapeType="1" noTextEdit="1"/>
              </p:cNvSpPr>
              <p:nvPr>
                <p:ph idx="11"/>
              </p:nvPr>
            </p:nvSpPr>
            <p:spPr>
              <a:xfrm>
                <a:off x="-172403" y="4957245"/>
                <a:ext cx="7955280" cy="715410"/>
              </a:xfrm>
              <a:blipFill>
                <a:blip r:embed="rId3"/>
                <a:stretch>
                  <a:fillRect t="-61017" b="-47458"/>
                </a:stretch>
              </a:blipFill>
            </p:spPr>
            <p:txBody>
              <a:bodyPr/>
              <a:lstStyle/>
              <a:p>
                <a:r>
                  <a:rPr lang="en-US">
                    <a:noFill/>
                  </a:rPr>
                  <a:t> </a:t>
                </a:r>
              </a:p>
            </p:txBody>
          </p:sp>
        </mc:Fallback>
      </mc:AlternateContent>
    </p:spTree>
    <p:extLst>
      <p:ext uri="{BB962C8B-B14F-4D97-AF65-F5344CB8AC3E}">
        <p14:creationId xmlns:p14="http://schemas.microsoft.com/office/powerpoint/2010/main" val="2223894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16AB35F-5623-286E-3338-A5D0B5685A6B}"/>
              </a:ext>
            </a:extLst>
          </p:cNvPr>
          <p:cNvSpPr>
            <a:spLocks noGrp="1"/>
          </p:cNvSpPr>
          <p:nvPr>
            <p:ph type="title"/>
          </p:nvPr>
        </p:nvSpPr>
        <p:spPr/>
        <p:txBody>
          <a:bodyPr anchor="t"/>
          <a:lstStyle/>
          <a:p>
            <a:r>
              <a:rPr kumimoji="0" lang="en-US" sz="3100" b="1" i="0" u="none" strike="noStrike" kern="1200" cap="none" spc="0" normalizeH="0" baseline="0" noProof="0" dirty="0">
                <a:ln>
                  <a:noFill/>
                </a:ln>
                <a:gradFill>
                  <a:gsLst>
                    <a:gs pos="58000">
                      <a:srgbClr val="0075BF">
                        <a:lumMod val="75000"/>
                      </a:srgbClr>
                    </a:gs>
                    <a:gs pos="100000">
                      <a:srgbClr val="124D95"/>
                    </a:gs>
                    <a:gs pos="19000">
                      <a:srgbClr val="124D95">
                        <a:lumMod val="75000"/>
                      </a:srgbClr>
                    </a:gs>
                    <a:gs pos="46885">
                      <a:srgbClr val="124D95"/>
                    </a:gs>
                    <a:gs pos="59000">
                      <a:srgbClr val="124D95">
                        <a:lumMod val="70000"/>
                      </a:srgbClr>
                    </a:gs>
                  </a:gsLst>
                  <a:lin ang="5400000" scaled="1"/>
                </a:gradFill>
                <a:effectLst>
                  <a:innerShdw blurRad="101600" dist="50800" dir="18900000">
                    <a:srgbClr val="124D95">
                      <a:lumMod val="50000"/>
                      <a:alpha val="70000"/>
                    </a:srgbClr>
                  </a:innerShdw>
                </a:effectLst>
                <a:uLnTx/>
                <a:uFillTx/>
                <a:latin typeface="Arial" panose="020B0604020202020204"/>
                <a:ea typeface="+mj-ea"/>
                <a:cs typeface="+mj-cs"/>
              </a:rPr>
              <a:t>Duration Target Example 2</a:t>
            </a:r>
            <a:endParaRPr lang="en-US" dirty="0"/>
          </a:p>
        </p:txBody>
      </p:sp>
      <p:sp>
        <p:nvSpPr>
          <p:cNvPr id="12" name="Content Placeholder 11">
            <a:extLst>
              <a:ext uri="{FF2B5EF4-FFF2-40B4-BE49-F238E27FC236}">
                <a16:creationId xmlns:a16="http://schemas.microsoft.com/office/drawing/2014/main" id="{EBA42B4F-E9F9-8B4F-943F-289C58AA0999}"/>
              </a:ext>
            </a:extLst>
          </p:cNvPr>
          <p:cNvSpPr>
            <a:spLocks noGrp="1"/>
          </p:cNvSpPr>
          <p:nvPr>
            <p:ph idx="1"/>
          </p:nvPr>
        </p:nvSpPr>
        <p:spPr>
          <a:xfrm>
            <a:off x="628650" y="1294165"/>
            <a:ext cx="7153275" cy="715410"/>
          </a:xfrm>
          <a:solidFill>
            <a:srgbClr val="124D9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a:ea typeface="+mn-ea"/>
                <a:cs typeface="+mn-cs"/>
              </a:rPr>
              <a:t>State Example 2</a:t>
            </a:r>
          </a:p>
        </p:txBody>
      </p:sp>
      <p:graphicFrame>
        <p:nvGraphicFramePr>
          <p:cNvPr id="16" name="Table 7">
            <a:extLst>
              <a:ext uri="{FF2B5EF4-FFF2-40B4-BE49-F238E27FC236}">
                <a16:creationId xmlns:a16="http://schemas.microsoft.com/office/drawing/2014/main" id="{A515D551-5272-F1B6-94EC-D29B315DCDD0}"/>
              </a:ext>
            </a:extLst>
          </p:cNvPr>
          <p:cNvGraphicFramePr>
            <a:graphicFrameLocks noGrp="1"/>
          </p:cNvGraphicFramePr>
          <p:nvPr>
            <p:extLst>
              <p:ext uri="{D42A27DB-BD31-4B8C-83A1-F6EECF244321}">
                <p14:modId xmlns:p14="http://schemas.microsoft.com/office/powerpoint/2010/main" val="4045517687"/>
              </p:ext>
            </p:extLst>
          </p:nvPr>
        </p:nvGraphicFramePr>
        <p:xfrm>
          <a:off x="628650" y="2028625"/>
          <a:ext cx="7153275" cy="2880995"/>
        </p:xfrm>
        <a:graphic>
          <a:graphicData uri="http://schemas.openxmlformats.org/drawingml/2006/table">
            <a:tbl>
              <a:tblPr firstRow="1" bandRow="1">
                <a:tableStyleId>{5C22544A-7EE6-4342-B048-85BDC9FD1C3A}</a:tableStyleId>
              </a:tblPr>
              <a:tblGrid>
                <a:gridCol w="2066925">
                  <a:extLst>
                    <a:ext uri="{9D8B030D-6E8A-4147-A177-3AD203B41FA5}">
                      <a16:colId xmlns:a16="http://schemas.microsoft.com/office/drawing/2014/main" val="4055602367"/>
                    </a:ext>
                  </a:extLst>
                </a:gridCol>
                <a:gridCol w="1743075">
                  <a:extLst>
                    <a:ext uri="{9D8B030D-6E8A-4147-A177-3AD203B41FA5}">
                      <a16:colId xmlns:a16="http://schemas.microsoft.com/office/drawing/2014/main" val="1284826754"/>
                    </a:ext>
                  </a:extLst>
                </a:gridCol>
                <a:gridCol w="1885950">
                  <a:extLst>
                    <a:ext uri="{9D8B030D-6E8A-4147-A177-3AD203B41FA5}">
                      <a16:colId xmlns:a16="http://schemas.microsoft.com/office/drawing/2014/main" val="134481727"/>
                    </a:ext>
                  </a:extLst>
                </a:gridCol>
                <a:gridCol w="1457325">
                  <a:extLst>
                    <a:ext uri="{9D8B030D-6E8A-4147-A177-3AD203B41FA5}">
                      <a16:colId xmlns:a16="http://schemas.microsoft.com/office/drawing/2014/main" val="4095737358"/>
                    </a:ext>
                  </a:extLst>
                </a:gridCol>
              </a:tblGrid>
              <a:tr h="409575">
                <a:tc>
                  <a:txBody>
                    <a:bodyPr/>
                    <a:lstStyle/>
                    <a:p>
                      <a:r>
                        <a:rPr lang="en-US" b="0" dirty="0">
                          <a:solidFill>
                            <a:schemeClr val="tx1"/>
                          </a:solidFill>
                        </a:rPr>
                        <a:t>Variable</a:t>
                      </a:r>
                    </a:p>
                  </a:txBody>
                  <a:tcPr>
                    <a:solidFill>
                      <a:schemeClr val="accent3">
                        <a:lumMod val="50000"/>
                        <a:lumOff val="50000"/>
                      </a:schemeClr>
                    </a:solidFill>
                  </a:tcPr>
                </a:tc>
                <a:tc>
                  <a:txBody>
                    <a:bodyPr/>
                    <a:lstStyle/>
                    <a:p>
                      <a:r>
                        <a:rPr lang="en-US" b="0" dirty="0">
                          <a:solidFill>
                            <a:schemeClr val="tx1"/>
                          </a:solidFill>
                        </a:rPr>
                        <a:t>Model Coefficient</a:t>
                      </a:r>
                    </a:p>
                  </a:txBody>
                  <a:tcPr>
                    <a:solidFill>
                      <a:schemeClr val="accent3">
                        <a:lumMod val="50000"/>
                        <a:lumOff val="50000"/>
                      </a:schemeClr>
                    </a:solidFill>
                  </a:tcPr>
                </a:tc>
                <a:tc>
                  <a:txBody>
                    <a:bodyPr/>
                    <a:lstStyle/>
                    <a:p>
                      <a:r>
                        <a:rPr lang="en-US" b="0" dirty="0">
                          <a:solidFill>
                            <a:schemeClr val="tx1"/>
                          </a:solidFill>
                        </a:rPr>
                        <a:t>State 12 Month Result</a:t>
                      </a:r>
                    </a:p>
                  </a:txBody>
                  <a:tcPr>
                    <a:solidFill>
                      <a:schemeClr val="accent3">
                        <a:lumMod val="50000"/>
                        <a:lumOff val="50000"/>
                      </a:schemeClr>
                    </a:solidFill>
                  </a:tcPr>
                </a:tc>
                <a:tc>
                  <a:txBody>
                    <a:bodyPr/>
                    <a:lstStyle/>
                    <a:p>
                      <a:r>
                        <a:rPr lang="en-US" b="0" dirty="0">
                          <a:solidFill>
                            <a:schemeClr val="tx1"/>
                          </a:solidFill>
                        </a:rPr>
                        <a:t>(Coefficient × Result)</a:t>
                      </a:r>
                    </a:p>
                  </a:txBody>
                  <a:tcPr>
                    <a:solidFill>
                      <a:schemeClr val="accent3">
                        <a:lumMod val="50000"/>
                        <a:lumOff val="50000"/>
                      </a:schemeClr>
                    </a:solidFill>
                  </a:tcPr>
                </a:tc>
                <a:extLst>
                  <a:ext uri="{0D108BD9-81ED-4DB2-BD59-A6C34878D82A}">
                    <a16:rowId xmlns:a16="http://schemas.microsoft.com/office/drawing/2014/main" val="528282341"/>
                  </a:ext>
                </a:extLst>
              </a:tr>
              <a:tr h="370840">
                <a:tc>
                  <a:txBody>
                    <a:bodyPr/>
                    <a:lstStyle/>
                    <a:p>
                      <a:r>
                        <a:rPr lang="en-US" dirty="0"/>
                        <a:t>Model Intercept</a:t>
                      </a:r>
                    </a:p>
                  </a:txBody>
                  <a:tcPr/>
                </a:tc>
                <a:tc>
                  <a:txBody>
                    <a:bodyPr/>
                    <a:lstStyle/>
                    <a:p>
                      <a:r>
                        <a:rPr lang="en-US" dirty="0"/>
                        <a:t>-6.7</a:t>
                      </a:r>
                    </a:p>
                  </a:txBody>
                  <a:tcPr/>
                </a:tc>
                <a:tc>
                  <a:txBody>
                    <a:bodyPr/>
                    <a:lstStyle/>
                    <a:p>
                      <a:r>
                        <a:rPr lang="en-US" dirty="0"/>
                        <a:t>NA</a:t>
                      </a:r>
                    </a:p>
                  </a:txBody>
                  <a:tcPr/>
                </a:tc>
                <a:tc>
                  <a:txBody>
                    <a:bodyPr/>
                    <a:lstStyle/>
                    <a:p>
                      <a:r>
                        <a:rPr lang="en-US" dirty="0"/>
                        <a:t>-6.7</a:t>
                      </a:r>
                    </a:p>
                  </a:txBody>
                  <a:tcPr/>
                </a:tc>
                <a:extLst>
                  <a:ext uri="{0D108BD9-81ED-4DB2-BD59-A6C34878D82A}">
                    <a16:rowId xmlns:a16="http://schemas.microsoft.com/office/drawing/2014/main" val="4117639233"/>
                  </a:ext>
                </a:extLst>
              </a:tr>
              <a:tr h="370840">
                <a:tc>
                  <a:txBody>
                    <a:bodyPr/>
                    <a:lstStyle/>
                    <a:p>
                      <a:r>
                        <a:rPr lang="en-US" dirty="0"/>
                        <a:t>TUR</a:t>
                      </a:r>
                    </a:p>
                  </a:txBody>
                  <a:tcPr/>
                </a:tc>
                <a:tc>
                  <a:txBody>
                    <a:bodyPr/>
                    <a:lstStyle/>
                    <a:p>
                      <a:r>
                        <a:rPr lang="en-US" dirty="0"/>
                        <a:t>66.8</a:t>
                      </a:r>
                    </a:p>
                  </a:txBody>
                  <a:tcPr/>
                </a:tc>
                <a:tc>
                  <a:txBody>
                    <a:bodyPr/>
                    <a:lstStyle/>
                    <a:p>
                      <a:r>
                        <a:rPr lang="en-US" dirty="0">
                          <a:highlight>
                            <a:srgbClr val="00FFFF"/>
                          </a:highlight>
                        </a:rPr>
                        <a:t>8.3%</a:t>
                      </a:r>
                    </a:p>
                  </a:txBody>
                  <a:tcPr/>
                </a:tc>
                <a:tc>
                  <a:txBody>
                    <a:bodyPr/>
                    <a:lstStyle/>
                    <a:p>
                      <a:r>
                        <a:rPr lang="en-US" dirty="0"/>
                        <a:t>5.54</a:t>
                      </a:r>
                    </a:p>
                  </a:txBody>
                  <a:tcPr/>
                </a:tc>
                <a:extLst>
                  <a:ext uri="{0D108BD9-81ED-4DB2-BD59-A6C34878D82A}">
                    <a16:rowId xmlns:a16="http://schemas.microsoft.com/office/drawing/2014/main" val="2334619563"/>
                  </a:ext>
                </a:extLst>
              </a:tr>
              <a:tr h="370840">
                <a:tc>
                  <a:txBody>
                    <a:bodyPr/>
                    <a:lstStyle/>
                    <a:p>
                      <a:r>
                        <a:rPr lang="en-US" dirty="0" err="1"/>
                        <a:t>Exh</a:t>
                      </a:r>
                      <a:endParaRPr lang="en-US" dirty="0"/>
                    </a:p>
                  </a:txBody>
                  <a:tcPr/>
                </a:tc>
                <a:tc>
                  <a:txBody>
                    <a:bodyPr/>
                    <a:lstStyle/>
                    <a:p>
                      <a:r>
                        <a:rPr lang="en-US" dirty="0"/>
                        <a:t>13.8</a:t>
                      </a:r>
                    </a:p>
                  </a:txBody>
                  <a:tcPr/>
                </a:tc>
                <a:tc>
                  <a:txBody>
                    <a:bodyPr/>
                    <a:lstStyle/>
                    <a:p>
                      <a:r>
                        <a:rPr lang="en-US" dirty="0">
                          <a:highlight>
                            <a:srgbClr val="00FFFF"/>
                          </a:highlight>
                        </a:rPr>
                        <a:t>47.3%</a:t>
                      </a:r>
                    </a:p>
                  </a:txBody>
                  <a:tcPr/>
                </a:tc>
                <a:tc>
                  <a:txBody>
                    <a:bodyPr/>
                    <a:lstStyle/>
                    <a:p>
                      <a:r>
                        <a:rPr lang="en-US" dirty="0"/>
                        <a:t>6.53</a:t>
                      </a:r>
                    </a:p>
                  </a:txBody>
                  <a:tcPr/>
                </a:tc>
                <a:extLst>
                  <a:ext uri="{0D108BD9-81ED-4DB2-BD59-A6C34878D82A}">
                    <a16:rowId xmlns:a16="http://schemas.microsoft.com/office/drawing/2014/main" val="1977928037"/>
                  </a:ext>
                </a:extLst>
              </a:tr>
              <a:tr h="386715">
                <a:tc>
                  <a:txBody>
                    <a:bodyPr/>
                    <a:lstStyle/>
                    <a:p>
                      <a:r>
                        <a:rPr lang="en-US" dirty="0"/>
                        <a:t>Potential Duration</a:t>
                      </a:r>
                    </a:p>
                  </a:txBody>
                  <a:tcPr/>
                </a:tc>
                <a:tc>
                  <a:txBody>
                    <a:bodyPr/>
                    <a:lstStyle/>
                    <a:p>
                      <a:r>
                        <a:rPr lang="en-US" dirty="0"/>
                        <a:t>0.52</a:t>
                      </a:r>
                    </a:p>
                  </a:txBody>
                  <a:tcPr/>
                </a:tc>
                <a:tc>
                  <a:txBody>
                    <a:bodyPr/>
                    <a:lstStyle/>
                    <a:p>
                      <a:r>
                        <a:rPr lang="en-US" dirty="0">
                          <a:highlight>
                            <a:srgbClr val="00FFFF"/>
                          </a:highlight>
                        </a:rPr>
                        <a:t>26 Weeks</a:t>
                      </a:r>
                    </a:p>
                  </a:txBody>
                  <a:tcPr/>
                </a:tc>
                <a:tc>
                  <a:txBody>
                    <a:bodyPr/>
                    <a:lstStyle/>
                    <a:p>
                      <a:r>
                        <a:rPr lang="en-US" dirty="0"/>
                        <a:t>13.52</a:t>
                      </a:r>
                    </a:p>
                  </a:txBody>
                  <a:tcPr/>
                </a:tc>
                <a:extLst>
                  <a:ext uri="{0D108BD9-81ED-4DB2-BD59-A6C34878D82A}">
                    <a16:rowId xmlns:a16="http://schemas.microsoft.com/office/drawing/2014/main" val="1744949208"/>
                  </a:ext>
                </a:extLst>
              </a:tr>
              <a:tr h="370840">
                <a:tc>
                  <a:txBody>
                    <a:bodyPr/>
                    <a:lstStyle/>
                    <a:p>
                      <a:r>
                        <a:rPr lang="en-US" dirty="0"/>
                        <a:t>Avg Benefit</a:t>
                      </a:r>
                    </a:p>
                  </a:txBody>
                  <a:tcPr/>
                </a:tc>
                <a:tc>
                  <a:txBody>
                    <a:bodyPr/>
                    <a:lstStyle/>
                    <a:p>
                      <a:r>
                        <a:rPr lang="en-US" dirty="0"/>
                        <a:t>0.00483</a:t>
                      </a:r>
                    </a:p>
                  </a:txBody>
                  <a:tcPr/>
                </a:tc>
                <a:tc>
                  <a:txBody>
                    <a:bodyPr/>
                    <a:lstStyle/>
                    <a:p>
                      <a:r>
                        <a:rPr lang="en-US" dirty="0">
                          <a:highlight>
                            <a:srgbClr val="00FFFF"/>
                          </a:highlight>
                        </a:rPr>
                        <a:t>$150.11</a:t>
                      </a:r>
                    </a:p>
                  </a:txBody>
                  <a:tcPr/>
                </a:tc>
                <a:tc>
                  <a:txBody>
                    <a:bodyPr/>
                    <a:lstStyle/>
                    <a:p>
                      <a:r>
                        <a:rPr lang="en-US" dirty="0"/>
                        <a:t>0.73</a:t>
                      </a:r>
                    </a:p>
                  </a:txBody>
                  <a:tcPr/>
                </a:tc>
                <a:extLst>
                  <a:ext uri="{0D108BD9-81ED-4DB2-BD59-A6C34878D82A}">
                    <a16:rowId xmlns:a16="http://schemas.microsoft.com/office/drawing/2014/main" val="1051292023"/>
                  </a:ext>
                </a:extLst>
              </a:tr>
              <a:tr h="370840">
                <a:tc>
                  <a:txBody>
                    <a:bodyPr/>
                    <a:lstStyle/>
                    <a:p>
                      <a:r>
                        <a:rPr lang="en-US" dirty="0"/>
                        <a:t>Payroll Change</a:t>
                      </a:r>
                    </a:p>
                  </a:txBody>
                  <a:tcPr/>
                </a:tc>
                <a:tc>
                  <a:txBody>
                    <a:bodyPr/>
                    <a:lstStyle/>
                    <a:p>
                      <a:r>
                        <a:rPr lang="en-US" dirty="0"/>
                        <a:t>-17.8</a:t>
                      </a:r>
                    </a:p>
                  </a:txBody>
                  <a:tcPr/>
                </a:tc>
                <a:tc>
                  <a:txBody>
                    <a:bodyPr/>
                    <a:lstStyle/>
                    <a:p>
                      <a:r>
                        <a:rPr lang="en-US" dirty="0">
                          <a:highlight>
                            <a:srgbClr val="00FFFF"/>
                          </a:highlight>
                        </a:rPr>
                        <a:t>1.4%</a:t>
                      </a:r>
                    </a:p>
                  </a:txBody>
                  <a:tcPr/>
                </a:tc>
                <a:tc>
                  <a:txBody>
                    <a:bodyPr/>
                    <a:lstStyle/>
                    <a:p>
                      <a:r>
                        <a:rPr lang="en-US" dirty="0"/>
                        <a:t>-0.25</a:t>
                      </a:r>
                    </a:p>
                  </a:txBody>
                  <a:tcPr/>
                </a:tc>
                <a:extLst>
                  <a:ext uri="{0D108BD9-81ED-4DB2-BD59-A6C34878D82A}">
                    <a16:rowId xmlns:a16="http://schemas.microsoft.com/office/drawing/2014/main" val="2738605287"/>
                  </a:ext>
                </a:extLst>
              </a:tr>
            </a:tbl>
          </a:graphicData>
        </a:graphic>
      </p:graphicFrame>
      <mc:AlternateContent xmlns:mc="http://schemas.openxmlformats.org/markup-compatibility/2006">
        <mc:Choice xmlns:a14="http://schemas.microsoft.com/office/drawing/2010/main" Requires="a14">
          <p:sp>
            <p:nvSpPr>
              <p:cNvPr id="13" name="Content Placeholder 12">
                <a:extLst>
                  <a:ext uri="{FF2B5EF4-FFF2-40B4-BE49-F238E27FC236}">
                    <a16:creationId xmlns:a16="http://schemas.microsoft.com/office/drawing/2014/main" id="{E74E9907-E710-1EAC-EEFC-D629E9CDEBC7}"/>
                  </a:ext>
                </a:extLst>
              </p:cNvPr>
              <p:cNvSpPr>
                <a:spLocks noGrp="1"/>
              </p:cNvSpPr>
              <p:nvPr>
                <p:ph idx="11"/>
              </p:nvPr>
            </p:nvSpPr>
            <p:spPr>
              <a:xfrm>
                <a:off x="-172403" y="4957245"/>
                <a:ext cx="7955280" cy="715410"/>
              </a:xfrm>
            </p:spPr>
            <p:txBody>
              <a:bodyPr/>
              <a:lstStyle/>
              <a:p>
                <a:pPr marL="0" marR="0" lvl="0" indent="0" algn="r" defTabSz="914400" rtl="0" eaLnBrk="1" fontAlgn="auto" latinLnBrk="0" hangingPunct="1">
                  <a:lnSpc>
                    <a:spcPct val="100000"/>
                  </a:lnSpc>
                  <a:spcBef>
                    <a:spcPts val="0"/>
                  </a:spcBef>
                  <a:spcAft>
                    <a:spcPts val="800"/>
                  </a:spcAft>
                  <a:buClrTx/>
                  <a:buSzTx/>
                  <a:buFont typeface="Wingdings 2" panose="05020102010507070707" pitchFamily="18" charset="2"/>
                  <a:buNone/>
                  <a:tabLst/>
                  <a:defRPr/>
                </a:pPr>
                <a:r>
                  <a:rPr kumimoji="0" lang="en-US" sz="1800" b="0" i="0" u="none" strike="noStrike" kern="1200" cap="none" spc="0" normalizeH="0" baseline="0" noProof="0" dirty="0">
                    <a:ln>
                      <a:noFill/>
                    </a:ln>
                    <a:solidFill>
                      <a:srgbClr val="242021"/>
                    </a:solidFill>
                    <a:effectLst/>
                    <a:uLnTx/>
                    <a:uFillTx/>
                    <a:latin typeface="Arial" panose="020B0604020202020204"/>
                    <a:ea typeface="+mn-ea"/>
                    <a:cs typeface="+mn-cs"/>
                  </a:rPr>
                  <a:t>Model Result = </a:t>
                </a:r>
                <a14:m>
                  <m:oMath xmlns:m="http://schemas.openxmlformats.org/officeDocument/2006/math">
                    <m:nary>
                      <m:naryPr>
                        <m:chr m:val="∑"/>
                        <m:subHide m:val="on"/>
                        <m:supHide m:val="on"/>
                        <m:ctrlPr>
                          <a:rPr kumimoji="0" lang="en-US" sz="1800" b="0" i="1" u="none" strike="noStrike" kern="1200" cap="none" spc="0" normalizeH="0" baseline="0" noProof="0">
                            <a:ln>
                              <a:noFill/>
                            </a:ln>
                            <a:solidFill>
                              <a:srgbClr val="242021"/>
                            </a:solidFill>
                            <a:effectLst/>
                            <a:uLnTx/>
                            <a:uFillTx/>
                            <a:latin typeface="Cambria Math" panose="02040503050406030204" pitchFamily="18" charset="0"/>
                            <a:ea typeface="+mn-ea"/>
                            <a:cs typeface="+mn-cs"/>
                          </a:rPr>
                        </m:ctrlPr>
                      </m:naryPr>
                      <m:sub/>
                      <m:sup/>
                      <m:e>
                        <m:r>
                          <a:rPr kumimoji="0" lang="en-US" sz="1800" b="0" i="1" u="none" strike="noStrike" kern="1200" cap="none" spc="0" normalizeH="0" baseline="0" noProof="0">
                            <a:ln>
                              <a:noFill/>
                            </a:ln>
                            <a:solidFill>
                              <a:srgbClr val="242021"/>
                            </a:solidFill>
                            <a:effectLst/>
                            <a:uLnTx/>
                            <a:uFillTx/>
                            <a:latin typeface="Cambria Math" panose="02040503050406030204" pitchFamily="18" charset="0"/>
                            <a:ea typeface="+mn-ea"/>
                            <a:cs typeface="+mn-cs"/>
                          </a:rPr>
                          <m:t>(</m:t>
                        </m:r>
                        <m:r>
                          <a:rPr kumimoji="0" lang="en-US" sz="1800" b="0" i="1" u="none" strike="noStrike" kern="1200" cap="none" spc="0" normalizeH="0" baseline="0" noProof="0">
                            <a:ln>
                              <a:noFill/>
                            </a:ln>
                            <a:solidFill>
                              <a:srgbClr val="242021"/>
                            </a:solidFill>
                            <a:effectLst/>
                            <a:uLnTx/>
                            <a:uFillTx/>
                            <a:latin typeface="Cambria Math" panose="02040503050406030204" pitchFamily="18" charset="0"/>
                            <a:ea typeface="+mn-ea"/>
                            <a:cs typeface="+mn-cs"/>
                          </a:rPr>
                          <m:t>𝐶𝑜𝑒𝑓</m:t>
                        </m:r>
                        <m:r>
                          <a:rPr kumimoji="0" lang="en-US" sz="1800" b="0" i="1" u="none" strike="noStrike" kern="1200" cap="none" spc="0" normalizeH="0" baseline="0" noProof="0">
                            <a:ln>
                              <a:noFill/>
                            </a:ln>
                            <a:solidFill>
                              <a:srgbClr val="242021"/>
                            </a:solidFill>
                            <a:effectLst/>
                            <a:uLnTx/>
                            <a:uFillTx/>
                            <a:latin typeface="Cambria Math" panose="02040503050406030204" pitchFamily="18" charset="0"/>
                            <a:ea typeface="Cambria Math" panose="02040503050406030204" pitchFamily="18" charset="0"/>
                            <a:cs typeface="+mn-cs"/>
                          </a:rPr>
                          <m:t>×</m:t>
                        </m:r>
                        <m:r>
                          <a:rPr kumimoji="0" lang="en-US" sz="1800" b="0" i="1" u="none" strike="noStrike" kern="1200" cap="none" spc="0" normalizeH="0" baseline="0" noProof="0">
                            <a:ln>
                              <a:noFill/>
                            </a:ln>
                            <a:solidFill>
                              <a:srgbClr val="242021"/>
                            </a:solidFill>
                            <a:effectLst/>
                            <a:uLnTx/>
                            <a:uFillTx/>
                            <a:latin typeface="Cambria Math" panose="02040503050406030204" pitchFamily="18" charset="0"/>
                            <a:ea typeface="+mn-ea"/>
                            <a:cs typeface="+mn-cs"/>
                          </a:rPr>
                          <m:t>𝑅𝑒𝑠𝑢𝑙𝑡</m:t>
                        </m:r>
                        <m:r>
                          <a:rPr kumimoji="0" lang="en-US" sz="1800" b="0" i="1" u="none" strike="noStrike" kern="1200" cap="none" spc="0" normalizeH="0" baseline="0" noProof="0">
                            <a:ln>
                              <a:noFill/>
                            </a:ln>
                            <a:solidFill>
                              <a:srgbClr val="242021"/>
                            </a:solidFill>
                            <a:effectLst/>
                            <a:uLnTx/>
                            <a:uFillTx/>
                            <a:latin typeface="Cambria Math" panose="02040503050406030204" pitchFamily="18" charset="0"/>
                            <a:ea typeface="+mn-ea"/>
                            <a:cs typeface="+mn-cs"/>
                          </a:rPr>
                          <m:t>)≈ </m:t>
                        </m:r>
                      </m:e>
                    </m:nary>
                    <m:r>
                      <a:rPr kumimoji="0" lang="en-US" sz="1800" b="0" i="1" u="none" strike="noStrike" kern="1200" cap="none" spc="0" normalizeH="0" baseline="0" noProof="0" smtClean="0">
                        <a:ln>
                          <a:noFill/>
                        </a:ln>
                        <a:solidFill>
                          <a:srgbClr val="242021"/>
                        </a:solidFill>
                        <a:effectLst/>
                        <a:uLnTx/>
                        <a:uFillTx/>
                        <a:latin typeface="Cambria Math" panose="02040503050406030204" pitchFamily="18" charset="0"/>
                        <a:ea typeface="Cambria Math" panose="02040503050406030204" pitchFamily="18" charset="0"/>
                        <a:cs typeface="+mn-cs"/>
                      </a:rPr>
                      <m:t>19.37</m:t>
                    </m:r>
                    <m:r>
                      <a:rPr kumimoji="0" lang="en-US" sz="1800" b="0" i="1" u="none" strike="noStrike" kern="1200" cap="none" spc="0" normalizeH="0" baseline="0" noProof="0">
                        <a:ln>
                          <a:noFill/>
                        </a:ln>
                        <a:solidFill>
                          <a:srgbClr val="242021"/>
                        </a:solidFill>
                        <a:effectLst/>
                        <a:uLnTx/>
                        <a:uFillTx/>
                        <a:latin typeface="Cambria Math" panose="02040503050406030204" pitchFamily="18" charset="0"/>
                        <a:ea typeface="Cambria Math" panose="02040503050406030204" pitchFamily="18" charset="0"/>
                        <a:cs typeface="+mn-cs"/>
                      </a:rPr>
                      <m:t> </m:t>
                    </m:r>
                    <m:r>
                      <a:rPr kumimoji="0" lang="en-US" sz="1800" b="0" i="1" u="none" strike="noStrike" kern="1200" cap="none" spc="0" normalizeH="0" baseline="0" noProof="0">
                        <a:ln>
                          <a:noFill/>
                        </a:ln>
                        <a:solidFill>
                          <a:srgbClr val="242021"/>
                        </a:solidFill>
                        <a:effectLst/>
                        <a:uLnTx/>
                        <a:uFillTx/>
                        <a:latin typeface="Cambria Math" panose="02040503050406030204" pitchFamily="18" charset="0"/>
                        <a:ea typeface="Cambria Math" panose="02040503050406030204" pitchFamily="18" charset="0"/>
                        <a:cs typeface="+mn-cs"/>
                      </a:rPr>
                      <m:t>𝑊𝑒𝑒𝑘𝑠</m:t>
                    </m:r>
                  </m:oMath>
                </a14:m>
                <a:endParaRPr kumimoji="0" lang="en-US" sz="1800" b="0" i="1" u="none" strike="noStrike" kern="1200" cap="none" spc="0" normalizeH="0" baseline="0" noProof="0" dirty="0">
                  <a:ln>
                    <a:noFill/>
                  </a:ln>
                  <a:solidFill>
                    <a:srgbClr val="242021"/>
                  </a:solidFill>
                  <a:effectLst/>
                  <a:uLnTx/>
                  <a:uFillTx/>
                  <a:latin typeface="Cambria Math" panose="02040503050406030204" pitchFamily="18" charset="0"/>
                  <a:ea typeface="Cambria Math" panose="02040503050406030204" pitchFamily="18" charset="0"/>
                  <a:cs typeface="+mn-cs"/>
                </a:endParaRPr>
              </a:p>
              <a:p>
                <a:pPr marL="0" marR="0" lvl="0" indent="0" algn="r" defTabSz="914400" rtl="0" eaLnBrk="1" fontAlgn="auto" latinLnBrk="0" hangingPunct="1">
                  <a:lnSpc>
                    <a:spcPct val="100000"/>
                  </a:lnSpc>
                  <a:spcBef>
                    <a:spcPts val="0"/>
                  </a:spcBef>
                  <a:spcAft>
                    <a:spcPts val="800"/>
                  </a:spcAft>
                  <a:buClrTx/>
                  <a:buSzTx/>
                  <a:buFont typeface="Wingdings 2" panose="05020102010507070707" pitchFamily="18" charset="2"/>
                  <a:buNone/>
                  <a:tabLst/>
                  <a:defRPr/>
                </a:pPr>
                <a14:m>
                  <m:oMathPara xmlns:m="http://schemas.openxmlformats.org/officeDocument/2006/math">
                    <m:oMathParaPr>
                      <m:jc m:val="right"/>
                    </m:oMathParaPr>
                    <m:oMath xmlns:m="http://schemas.openxmlformats.org/officeDocument/2006/math">
                      <m:r>
                        <m:rPr>
                          <m:nor/>
                        </m:rPr>
                        <a:rPr kumimoji="0" lang="en-US" sz="1400" b="0" i="0" u="none" strike="noStrike" kern="1200" cap="none" spc="0" normalizeH="0" baseline="0" noProof="0" dirty="0">
                          <a:ln>
                            <a:noFill/>
                          </a:ln>
                          <a:solidFill>
                            <a:srgbClr val="242021"/>
                          </a:solidFill>
                          <a:effectLst/>
                          <a:uLnTx/>
                          <a:uFillTx/>
                          <a:latin typeface="Arial" panose="020B0604020202020204"/>
                          <a:ea typeface="+mn-ea"/>
                          <a:cs typeface="+mn-cs"/>
                        </a:rPr>
                        <m:t>Model</m:t>
                      </m:r>
                      <m:r>
                        <m:rPr>
                          <m:nor/>
                        </m:rPr>
                        <a:rPr kumimoji="0" lang="en-US" sz="1400" b="0" i="0" u="none" strike="noStrike" kern="1200" cap="none" spc="0" normalizeH="0" baseline="0" noProof="0" dirty="0">
                          <a:ln>
                            <a:noFill/>
                          </a:ln>
                          <a:solidFill>
                            <a:srgbClr val="242021"/>
                          </a:solidFill>
                          <a:effectLst/>
                          <a:uLnTx/>
                          <a:uFillTx/>
                          <a:latin typeface="Arial" panose="020B0604020202020204"/>
                          <a:ea typeface="+mn-ea"/>
                          <a:cs typeface="+mn-cs"/>
                        </a:rPr>
                        <m:t> </m:t>
                      </m:r>
                      <m:r>
                        <m:rPr>
                          <m:nor/>
                        </m:rPr>
                        <a:rPr kumimoji="0" lang="en-US" sz="1400" b="0" i="0" u="none" strike="noStrike" kern="1200" cap="none" spc="0" normalizeH="0" baseline="0" noProof="0" dirty="0">
                          <a:ln>
                            <a:noFill/>
                          </a:ln>
                          <a:solidFill>
                            <a:srgbClr val="242021"/>
                          </a:solidFill>
                          <a:effectLst/>
                          <a:uLnTx/>
                          <a:uFillTx/>
                          <a:latin typeface="Arial" panose="020B0604020202020204"/>
                          <a:ea typeface="+mn-ea"/>
                          <a:cs typeface="+mn-cs"/>
                        </a:rPr>
                        <m:t>Error</m:t>
                      </m:r>
                      <m:r>
                        <m:rPr>
                          <m:nor/>
                        </m:rPr>
                        <a:rPr kumimoji="0" lang="en-US" sz="1400" b="0" i="0" u="none" strike="noStrike" kern="1200" cap="none" spc="0" normalizeH="0" baseline="0" noProof="0" dirty="0">
                          <a:ln>
                            <a:noFill/>
                          </a:ln>
                          <a:solidFill>
                            <a:srgbClr val="242021"/>
                          </a:solidFill>
                          <a:effectLst/>
                          <a:uLnTx/>
                          <a:uFillTx/>
                          <a:latin typeface="Arial" panose="020B0604020202020204"/>
                          <a:ea typeface="+mn-ea"/>
                          <a:cs typeface="+mn-cs"/>
                        </a:rPr>
                        <m:t>: </m:t>
                      </m:r>
                      <m:r>
                        <m:rPr>
                          <m:nor/>
                        </m:rPr>
                        <a:rPr kumimoji="0" lang="en-US" sz="1400" b="0" i="0" u="none" strike="noStrike" kern="1200" cap="none" spc="0" normalizeH="0" baseline="0" noProof="0" dirty="0">
                          <a:ln>
                            <a:noFill/>
                          </a:ln>
                          <a:solidFill>
                            <a:srgbClr val="242021"/>
                          </a:solidFill>
                          <a:effectLst/>
                          <a:uLnTx/>
                          <a:uFillTx/>
                          <a:latin typeface="Arial" panose="020B0604020202020204"/>
                          <a:ea typeface="+mn-ea"/>
                          <a:cs typeface="+mn-cs"/>
                        </a:rPr>
                        <m:t>Upper</m:t>
                      </m:r>
                      <m:r>
                        <m:rPr>
                          <m:nor/>
                        </m:rPr>
                        <a:rPr kumimoji="0" lang="en-US" sz="1400" b="0" i="0" u="none" strike="noStrike" kern="1200" cap="none" spc="0" normalizeH="0" baseline="0" noProof="0" dirty="0">
                          <a:ln>
                            <a:noFill/>
                          </a:ln>
                          <a:solidFill>
                            <a:srgbClr val="242021"/>
                          </a:solidFill>
                          <a:effectLst/>
                          <a:uLnTx/>
                          <a:uFillTx/>
                          <a:latin typeface="Arial" panose="020B0604020202020204"/>
                          <a:ea typeface="+mn-ea"/>
                          <a:cs typeface="+mn-cs"/>
                        </a:rPr>
                        <m:t> </m:t>
                      </m:r>
                      <m:r>
                        <m:rPr>
                          <m:nor/>
                        </m:rPr>
                        <a:rPr kumimoji="0" lang="en-US" sz="1400" b="0" i="0" u="none" strike="noStrike" kern="1200" cap="none" spc="0" normalizeH="0" baseline="0" noProof="0" dirty="0">
                          <a:ln>
                            <a:noFill/>
                          </a:ln>
                          <a:solidFill>
                            <a:srgbClr val="242021"/>
                          </a:solidFill>
                          <a:effectLst/>
                          <a:uLnTx/>
                          <a:uFillTx/>
                          <a:latin typeface="Arial" panose="020B0604020202020204"/>
                          <a:ea typeface="+mn-ea"/>
                          <a:cs typeface="+mn-cs"/>
                        </a:rPr>
                        <m:t>Tail</m:t>
                      </m:r>
                      <m:r>
                        <m:rPr>
                          <m:nor/>
                        </m:rPr>
                        <a:rPr kumimoji="0" lang="en-US" sz="1400" b="0" i="0" u="none" strike="noStrike" kern="1200" cap="none" spc="0" normalizeH="0" baseline="0" noProof="0" dirty="0">
                          <a:ln>
                            <a:noFill/>
                          </a:ln>
                          <a:solidFill>
                            <a:srgbClr val="242021"/>
                          </a:solidFill>
                          <a:effectLst/>
                          <a:uLnTx/>
                          <a:uFillTx/>
                          <a:latin typeface="Arial" panose="020B0604020202020204"/>
                          <a:ea typeface="+mn-ea"/>
                          <a:cs typeface="+mn-cs"/>
                        </a:rPr>
                        <m:t> 95% </m:t>
                      </m:r>
                      <m:r>
                        <m:rPr>
                          <m:nor/>
                        </m:rPr>
                        <a:rPr kumimoji="0" lang="en-US" sz="1400" b="0" i="0" u="none" strike="noStrike" kern="1200" cap="none" spc="0" normalizeH="0" baseline="0" noProof="0" dirty="0">
                          <a:ln>
                            <a:noFill/>
                          </a:ln>
                          <a:solidFill>
                            <a:srgbClr val="242021"/>
                          </a:solidFill>
                          <a:effectLst/>
                          <a:uLnTx/>
                          <a:uFillTx/>
                          <a:latin typeface="Arial" panose="020B0604020202020204"/>
                          <a:ea typeface="+mn-ea"/>
                          <a:cs typeface="+mn-cs"/>
                        </a:rPr>
                        <m:t>Confidence</m:t>
                      </m:r>
                      <m:r>
                        <m:rPr>
                          <m:nor/>
                        </m:rPr>
                        <a:rPr kumimoji="0" lang="en-US" sz="1400" b="0" i="0" u="none" strike="noStrike" kern="1200" cap="none" spc="0" normalizeH="0" baseline="0" noProof="0" dirty="0">
                          <a:ln>
                            <a:noFill/>
                          </a:ln>
                          <a:solidFill>
                            <a:srgbClr val="242021"/>
                          </a:solidFill>
                          <a:effectLst/>
                          <a:uLnTx/>
                          <a:uFillTx/>
                          <a:latin typeface="Arial" panose="020B0604020202020204"/>
                          <a:ea typeface="+mn-ea"/>
                          <a:cs typeface="+mn-cs"/>
                        </a:rPr>
                        <m:t> </m:t>
                      </m:r>
                      <m:r>
                        <m:rPr>
                          <m:nor/>
                        </m:rPr>
                        <a:rPr kumimoji="0" lang="en-US" sz="1400" b="0" i="0" u="none" strike="noStrike" kern="1200" cap="none" spc="0" normalizeH="0" baseline="0" noProof="0" dirty="0">
                          <a:ln>
                            <a:noFill/>
                          </a:ln>
                          <a:solidFill>
                            <a:srgbClr val="242021"/>
                          </a:solidFill>
                          <a:effectLst/>
                          <a:uLnTx/>
                          <a:uFillTx/>
                          <a:latin typeface="Arial" panose="020B0604020202020204"/>
                          <a:ea typeface="+mn-ea"/>
                          <a:cs typeface="+mn-cs"/>
                        </a:rPr>
                        <m:t>Level</m:t>
                      </m:r>
                      <m:r>
                        <m:rPr>
                          <m:nor/>
                        </m:rPr>
                        <a:rPr kumimoji="0" lang="en-US" sz="1400" b="0" i="0" u="none" strike="noStrike" kern="1200" cap="none" spc="0" normalizeH="0" baseline="0" noProof="0" dirty="0">
                          <a:ln>
                            <a:noFill/>
                          </a:ln>
                          <a:solidFill>
                            <a:srgbClr val="242021"/>
                          </a:solidFill>
                          <a:effectLst/>
                          <a:uLnTx/>
                          <a:uFillTx/>
                          <a:latin typeface="Arial" panose="020B0604020202020204"/>
                          <a:ea typeface="+mn-ea"/>
                          <a:cs typeface="+mn-cs"/>
                        </a:rPr>
                        <m:t> = 1.96 </m:t>
                      </m:r>
                      <m:r>
                        <a:rPr kumimoji="0" lang="en-US" sz="1400" b="0" i="1" u="none" strike="noStrike" kern="1200" cap="none" spc="0" normalizeH="0" baseline="0" noProof="0">
                          <a:ln>
                            <a:noFill/>
                          </a:ln>
                          <a:solidFill>
                            <a:srgbClr val="242021"/>
                          </a:solidFill>
                          <a:effectLst/>
                          <a:uLnTx/>
                          <a:uFillTx/>
                          <a:latin typeface="Cambria Math" panose="02040503050406030204" pitchFamily="18" charset="0"/>
                          <a:ea typeface="Cambria Math" panose="02040503050406030204" pitchFamily="18" charset="0"/>
                          <a:cs typeface="+mn-cs"/>
                        </a:rPr>
                        <m:t>×</m:t>
                      </m:r>
                      <m:d>
                        <m:dPr>
                          <m:ctrlPr>
                            <a:rPr kumimoji="0" lang="en-US" sz="1400" b="0" i="1" u="none" strike="noStrike" kern="1200" cap="none" spc="0" normalizeH="0" baseline="0" noProof="0">
                              <a:ln>
                                <a:noFill/>
                              </a:ln>
                              <a:solidFill>
                                <a:srgbClr val="242021"/>
                              </a:solidFill>
                              <a:effectLst/>
                              <a:uLnTx/>
                              <a:uFillTx/>
                              <a:latin typeface="Cambria Math" panose="02040503050406030204" pitchFamily="18" charset="0"/>
                              <a:ea typeface="Cambria Math" panose="02040503050406030204" pitchFamily="18" charset="0"/>
                              <a:cs typeface="+mn-cs"/>
                            </a:rPr>
                          </m:ctrlPr>
                        </m:dPr>
                        <m:e>
                          <m:r>
                            <a:rPr kumimoji="0" lang="en-US" sz="1400" b="0" i="1" u="none" strike="noStrike" kern="1200" cap="none" spc="0" normalizeH="0" baseline="0" noProof="0">
                              <a:ln>
                                <a:noFill/>
                              </a:ln>
                              <a:solidFill>
                                <a:srgbClr val="242021"/>
                              </a:solidFill>
                              <a:effectLst/>
                              <a:uLnTx/>
                              <a:uFillTx/>
                              <a:latin typeface="Cambria Math" panose="02040503050406030204" pitchFamily="18" charset="0"/>
                              <a:ea typeface="Cambria Math" panose="02040503050406030204" pitchFamily="18" charset="0"/>
                              <a:cs typeface="+mn-cs"/>
                            </a:rPr>
                            <m:t>𝑠𝑡𝑑𝑒𝑟𝑟𝑜𝑟</m:t>
                          </m:r>
                        </m:e>
                      </m:d>
                      <m:r>
                        <a:rPr kumimoji="0" lang="en-US" sz="1400" b="0" i="1" u="none" strike="noStrike" kern="1200" cap="none" spc="0" normalizeH="0" baseline="0" noProof="0">
                          <a:ln>
                            <a:noFill/>
                          </a:ln>
                          <a:solidFill>
                            <a:srgbClr val="242021"/>
                          </a:solidFill>
                          <a:effectLst/>
                          <a:uLnTx/>
                          <a:uFillTx/>
                          <a:latin typeface="Cambria Math" panose="02040503050406030204" pitchFamily="18" charset="0"/>
                          <a:ea typeface="Cambria Math" panose="02040503050406030204" pitchFamily="18" charset="0"/>
                          <a:cs typeface="+mn-cs"/>
                        </a:rPr>
                        <m:t>=</m:t>
                      </m:r>
                      <m:r>
                        <a:rPr kumimoji="0" lang="en-US" sz="1400" b="0" i="1" u="none" strike="noStrike" kern="1200" cap="none" spc="0" normalizeH="0" baseline="0" noProof="0" smtClean="0">
                          <a:ln>
                            <a:noFill/>
                          </a:ln>
                          <a:solidFill>
                            <a:srgbClr val="242021"/>
                          </a:solidFill>
                          <a:effectLst/>
                          <a:uLnTx/>
                          <a:uFillTx/>
                          <a:latin typeface="Cambria Math" panose="02040503050406030204" pitchFamily="18" charset="0"/>
                          <a:ea typeface="Cambria Math" panose="02040503050406030204" pitchFamily="18" charset="0"/>
                          <a:cs typeface="+mn-cs"/>
                        </a:rPr>
                        <m:t>1</m:t>
                      </m:r>
                      <m:r>
                        <a:rPr kumimoji="0" lang="en-US" sz="1400" b="0" i="1" u="none" strike="noStrike" kern="1200" cap="none" spc="0" normalizeH="0" baseline="0" noProof="0">
                          <a:ln>
                            <a:noFill/>
                          </a:ln>
                          <a:solidFill>
                            <a:srgbClr val="242021"/>
                          </a:solidFill>
                          <a:effectLst/>
                          <a:uLnTx/>
                          <a:uFillTx/>
                          <a:latin typeface="Cambria Math" panose="02040503050406030204" pitchFamily="18" charset="0"/>
                          <a:ea typeface="Cambria Math" panose="02040503050406030204" pitchFamily="18" charset="0"/>
                          <a:cs typeface="+mn-cs"/>
                        </a:rPr>
                        <m:t>.</m:t>
                      </m:r>
                      <m:r>
                        <a:rPr kumimoji="0" lang="en-US" sz="1400" b="0" i="1" u="none" strike="noStrike" kern="1200" cap="none" spc="0" normalizeH="0" baseline="0" noProof="0" smtClean="0">
                          <a:ln>
                            <a:noFill/>
                          </a:ln>
                          <a:solidFill>
                            <a:srgbClr val="242021"/>
                          </a:solidFill>
                          <a:effectLst/>
                          <a:uLnTx/>
                          <a:uFillTx/>
                          <a:latin typeface="Cambria Math" panose="02040503050406030204" pitchFamily="18" charset="0"/>
                          <a:ea typeface="Cambria Math" panose="02040503050406030204" pitchFamily="18" charset="0"/>
                          <a:cs typeface="+mn-cs"/>
                        </a:rPr>
                        <m:t>4</m:t>
                      </m:r>
                      <m:r>
                        <a:rPr kumimoji="0" lang="en-US" sz="1400" b="0" i="1" u="none" strike="noStrike" kern="1200" cap="none" spc="0" normalizeH="0" baseline="0" noProof="0">
                          <a:ln>
                            <a:noFill/>
                          </a:ln>
                          <a:solidFill>
                            <a:srgbClr val="242021"/>
                          </a:solidFill>
                          <a:effectLst/>
                          <a:uLnTx/>
                          <a:uFillTx/>
                          <a:latin typeface="Cambria Math" panose="02040503050406030204" pitchFamily="18" charset="0"/>
                          <a:ea typeface="Cambria Math" panose="02040503050406030204" pitchFamily="18" charset="0"/>
                          <a:cs typeface="+mn-cs"/>
                        </a:rPr>
                        <m:t>6 </m:t>
                      </m:r>
                      <m:r>
                        <a:rPr kumimoji="0" lang="en-US" sz="1400" b="0" i="1" u="none" strike="noStrike" kern="1200" cap="none" spc="0" normalizeH="0" baseline="0" noProof="0">
                          <a:ln>
                            <a:noFill/>
                          </a:ln>
                          <a:solidFill>
                            <a:srgbClr val="242021"/>
                          </a:solidFill>
                          <a:effectLst/>
                          <a:uLnTx/>
                          <a:uFillTx/>
                          <a:latin typeface="Cambria Math" panose="02040503050406030204" pitchFamily="18" charset="0"/>
                          <a:ea typeface="Cambria Math" panose="02040503050406030204" pitchFamily="18" charset="0"/>
                          <a:cs typeface="+mn-cs"/>
                        </a:rPr>
                        <m:t>𝑊𝑒𝑒𝑘𝑠</m:t>
                      </m:r>
                    </m:oMath>
                  </m:oMathPara>
                </a14:m>
                <a:endParaRPr kumimoji="0" lang="en-US" sz="1400" b="0" i="1" u="none" strike="noStrike" kern="1200" cap="none" spc="0" normalizeH="0" baseline="0" noProof="0" dirty="0">
                  <a:ln>
                    <a:noFill/>
                  </a:ln>
                  <a:solidFill>
                    <a:srgbClr val="242021"/>
                  </a:solidFill>
                  <a:effectLst/>
                  <a:uLnTx/>
                  <a:uFillTx/>
                  <a:latin typeface="Cambria Math" panose="02040503050406030204" pitchFamily="18" charset="0"/>
                  <a:ea typeface="Cambria Math" panose="02040503050406030204" pitchFamily="18" charset="0"/>
                  <a:cs typeface="+mn-cs"/>
                </a:endParaRPr>
              </a:p>
              <a:p>
                <a:pPr marL="0" marR="0" lvl="0" indent="0" algn="r" defTabSz="914400" rtl="0" eaLnBrk="1" fontAlgn="auto" latinLnBrk="0" hangingPunct="1">
                  <a:lnSpc>
                    <a:spcPct val="100000"/>
                  </a:lnSpc>
                  <a:spcBef>
                    <a:spcPts val="0"/>
                  </a:spcBef>
                  <a:spcAft>
                    <a:spcPts val="800"/>
                  </a:spcAft>
                  <a:buClrTx/>
                  <a:buSzTx/>
                  <a:buFont typeface="Wingdings 2" panose="05020102010507070707" pitchFamily="18" charset="2"/>
                  <a:buNone/>
                  <a:tabLst/>
                  <a:defRPr/>
                </a:pPr>
                <a14:m>
                  <m:oMathPara xmlns:m="http://schemas.openxmlformats.org/officeDocument/2006/math">
                    <m:oMathParaPr>
                      <m:jc m:val="right"/>
                    </m:oMathParaPr>
                    <m:oMath xmlns:m="http://schemas.openxmlformats.org/officeDocument/2006/math">
                      <m:r>
                        <m:rPr>
                          <m:nor/>
                        </m:rPr>
                        <a:rPr kumimoji="0" lang="en-US" sz="1800" b="0" i="0" u="none" strike="noStrike" kern="1200" cap="none" spc="0" normalizeH="0" baseline="0" noProof="0" dirty="0">
                          <a:ln>
                            <a:noFill/>
                          </a:ln>
                          <a:solidFill>
                            <a:srgbClr val="242021"/>
                          </a:solidFill>
                          <a:effectLst/>
                          <a:uLnTx/>
                          <a:uFillTx/>
                          <a:latin typeface="Arial" panose="020B0604020202020204"/>
                          <a:ea typeface="+mn-ea"/>
                          <a:cs typeface="+mn-cs"/>
                        </a:rPr>
                        <m:t>Final</m:t>
                      </m:r>
                      <m:r>
                        <m:rPr>
                          <m:nor/>
                        </m:rPr>
                        <a:rPr kumimoji="0" lang="en-US" sz="1800" b="0" i="0" u="none" strike="noStrike" kern="1200" cap="none" spc="0" normalizeH="0" baseline="0" noProof="0" dirty="0">
                          <a:ln>
                            <a:noFill/>
                          </a:ln>
                          <a:solidFill>
                            <a:srgbClr val="242021"/>
                          </a:solidFill>
                          <a:effectLst/>
                          <a:uLnTx/>
                          <a:uFillTx/>
                          <a:latin typeface="Arial" panose="020B0604020202020204"/>
                          <a:ea typeface="+mn-ea"/>
                          <a:cs typeface="+mn-cs"/>
                        </a:rPr>
                        <m:t> </m:t>
                      </m:r>
                      <m:r>
                        <m:rPr>
                          <m:nor/>
                        </m:rPr>
                        <a:rPr kumimoji="0" lang="en-US" sz="1800" b="0" i="0" u="none" strike="noStrike" kern="1200" cap="none" spc="0" normalizeH="0" baseline="0" noProof="0" dirty="0">
                          <a:ln>
                            <a:noFill/>
                          </a:ln>
                          <a:solidFill>
                            <a:srgbClr val="242021"/>
                          </a:solidFill>
                          <a:effectLst/>
                          <a:uLnTx/>
                          <a:uFillTx/>
                          <a:latin typeface="Arial" panose="020B0604020202020204"/>
                          <a:ea typeface="+mn-ea"/>
                          <a:cs typeface="+mn-cs"/>
                        </a:rPr>
                        <m:t>State</m:t>
                      </m:r>
                      <m:r>
                        <m:rPr>
                          <m:nor/>
                        </m:rPr>
                        <a:rPr kumimoji="0" lang="en-US" sz="1800" b="0" i="0" u="none" strike="noStrike" kern="1200" cap="none" spc="0" normalizeH="0" baseline="0" noProof="0" dirty="0">
                          <a:ln>
                            <a:noFill/>
                          </a:ln>
                          <a:solidFill>
                            <a:srgbClr val="242021"/>
                          </a:solidFill>
                          <a:effectLst/>
                          <a:uLnTx/>
                          <a:uFillTx/>
                          <a:latin typeface="Arial" panose="020B0604020202020204"/>
                          <a:ea typeface="+mn-ea"/>
                          <a:cs typeface="+mn-cs"/>
                        </a:rPr>
                        <m:t> </m:t>
                      </m:r>
                      <m:r>
                        <m:rPr>
                          <m:nor/>
                        </m:rPr>
                        <a:rPr kumimoji="0" lang="en-US" sz="1800" b="0" i="0" u="none" strike="noStrike" kern="1200" cap="none" spc="0" normalizeH="0" baseline="0" noProof="0" dirty="0">
                          <a:ln>
                            <a:noFill/>
                          </a:ln>
                          <a:solidFill>
                            <a:srgbClr val="242021"/>
                          </a:solidFill>
                          <a:effectLst/>
                          <a:uLnTx/>
                          <a:uFillTx/>
                          <a:latin typeface="Arial" panose="020B0604020202020204"/>
                          <a:ea typeface="+mn-ea"/>
                          <a:cs typeface="+mn-cs"/>
                        </a:rPr>
                        <m:t>Target</m:t>
                      </m:r>
                      <m:r>
                        <m:rPr>
                          <m:nor/>
                        </m:rPr>
                        <a:rPr kumimoji="0" lang="en-US" sz="1800" b="0" i="0" u="none" strike="noStrike" kern="1200" cap="none" spc="0" normalizeH="0" baseline="0" noProof="0" dirty="0">
                          <a:ln>
                            <a:noFill/>
                          </a:ln>
                          <a:solidFill>
                            <a:srgbClr val="242021"/>
                          </a:solidFill>
                          <a:effectLst/>
                          <a:uLnTx/>
                          <a:uFillTx/>
                          <a:latin typeface="Arial" panose="020B0604020202020204"/>
                          <a:ea typeface="+mn-ea"/>
                          <a:cs typeface="+mn-cs"/>
                        </a:rPr>
                        <m:t> = 20.8 </m:t>
                      </m:r>
                      <m:r>
                        <m:rPr>
                          <m:nor/>
                        </m:rPr>
                        <a:rPr kumimoji="0" lang="en-US" sz="1800" b="0" i="0" u="none" strike="noStrike" kern="1200" cap="none" spc="0" normalizeH="0" baseline="0" noProof="0" dirty="0">
                          <a:ln>
                            <a:noFill/>
                          </a:ln>
                          <a:solidFill>
                            <a:srgbClr val="242021"/>
                          </a:solidFill>
                          <a:effectLst/>
                          <a:uLnTx/>
                          <a:uFillTx/>
                          <a:latin typeface="Arial" panose="020B0604020202020204"/>
                          <a:ea typeface="+mn-ea"/>
                          <a:cs typeface="+mn-cs"/>
                        </a:rPr>
                        <m:t>Weeks</m:t>
                      </m:r>
                    </m:oMath>
                  </m:oMathPara>
                </a14:m>
                <a:endParaRPr kumimoji="0" lang="en-US" sz="1800" b="0" i="0" u="none" strike="noStrike" kern="1200" cap="none" spc="0" normalizeH="0" baseline="0" noProof="0" dirty="0">
                  <a:ln>
                    <a:noFill/>
                  </a:ln>
                  <a:solidFill>
                    <a:srgbClr val="242021"/>
                  </a:solidFill>
                  <a:effectLst/>
                  <a:uLnTx/>
                  <a:uFillTx/>
                  <a:latin typeface="Arial" panose="020B0604020202020204"/>
                  <a:ea typeface="+mn-ea"/>
                  <a:cs typeface="+mn-cs"/>
                </a:endParaRPr>
              </a:p>
            </p:txBody>
          </p:sp>
        </mc:Choice>
        <mc:Fallback>
          <p:sp>
            <p:nvSpPr>
              <p:cNvPr id="13" name="Content Placeholder 12">
                <a:extLst>
                  <a:ext uri="{FF2B5EF4-FFF2-40B4-BE49-F238E27FC236}">
                    <a16:creationId xmlns:a16="http://schemas.microsoft.com/office/drawing/2014/main" id="{E74E9907-E710-1EAC-EEFC-D629E9CDEBC7}"/>
                  </a:ext>
                </a:extLst>
              </p:cNvPr>
              <p:cNvSpPr>
                <a:spLocks noGrp="1" noRot="1" noChangeAspect="1" noMove="1" noResize="1" noEditPoints="1" noAdjustHandles="1" noChangeArrowheads="1" noChangeShapeType="1" noTextEdit="1"/>
              </p:cNvSpPr>
              <p:nvPr>
                <p:ph idx="11"/>
              </p:nvPr>
            </p:nvSpPr>
            <p:spPr>
              <a:xfrm>
                <a:off x="-172403" y="4957245"/>
                <a:ext cx="7955280" cy="715410"/>
              </a:xfrm>
              <a:blipFill>
                <a:blip r:embed="rId3"/>
                <a:stretch>
                  <a:fillRect t="-61017" b="-47458"/>
                </a:stretch>
              </a:blipFill>
            </p:spPr>
            <p:txBody>
              <a:bodyPr/>
              <a:lstStyle/>
              <a:p>
                <a:r>
                  <a:rPr lang="en-US">
                    <a:noFill/>
                  </a:rPr>
                  <a:t> </a:t>
                </a:r>
              </a:p>
            </p:txBody>
          </p:sp>
        </mc:Fallback>
      </mc:AlternateContent>
    </p:spTree>
    <p:extLst>
      <p:ext uri="{BB962C8B-B14F-4D97-AF65-F5344CB8AC3E}">
        <p14:creationId xmlns:p14="http://schemas.microsoft.com/office/powerpoint/2010/main" val="530262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955280" cy="549274"/>
          </a:xfrm>
        </p:spPr>
        <p:txBody>
          <a:bodyPr>
            <a:normAutofit fontScale="90000"/>
          </a:bodyPr>
          <a:lstStyle/>
          <a:p>
            <a:r>
              <a:rPr lang="en-US" dirty="0"/>
              <a:t>B. RESEA Reemployment Component</a:t>
            </a:r>
          </a:p>
        </p:txBody>
      </p:sp>
      <p:sp>
        <p:nvSpPr>
          <p:cNvPr id="3" name="Content Placeholder 2"/>
          <p:cNvSpPr>
            <a:spLocks noGrp="1"/>
          </p:cNvSpPr>
          <p:nvPr>
            <p:ph idx="1"/>
          </p:nvPr>
        </p:nvSpPr>
        <p:spPr>
          <a:xfrm>
            <a:off x="291253" y="1219200"/>
            <a:ext cx="8575040" cy="5137149"/>
          </a:xfrm>
        </p:spPr>
        <p:txBody>
          <a:bodyPr>
            <a:normAutofit lnSpcReduction="10000"/>
          </a:bodyPr>
          <a:lstStyle/>
          <a:p>
            <a:pPr marL="457200" lvl="1" indent="0">
              <a:spcAft>
                <a:spcPts val="1200"/>
              </a:spcAft>
              <a:buNone/>
            </a:pPr>
            <a:r>
              <a:rPr lang="en-US" sz="2400" dirty="0"/>
              <a:t>States must show improvement in reemployment outcomes for RESEA participants</a:t>
            </a:r>
            <a:endParaRPr lang="en-US" sz="900" dirty="0"/>
          </a:p>
          <a:p>
            <a:pPr lvl="1"/>
            <a:r>
              <a:rPr lang="en-US" sz="2000" dirty="0"/>
              <a:t>Requires an evaluation of state reemployment performance.</a:t>
            </a:r>
          </a:p>
          <a:p>
            <a:pPr lvl="1"/>
            <a:r>
              <a:rPr lang="en-US" sz="2000" dirty="0"/>
              <a:t>Uses RESEA-subset data</a:t>
            </a:r>
          </a:p>
          <a:p>
            <a:pPr lvl="2"/>
            <a:r>
              <a:rPr lang="en-US" sz="1600" dirty="0"/>
              <a:t>Collected by Employment Services (ES) program</a:t>
            </a:r>
          </a:p>
          <a:p>
            <a:pPr lvl="2"/>
            <a:r>
              <a:rPr lang="en-US" sz="1600" dirty="0"/>
              <a:t>Reported to ETA via Workforce Integrated Performance System (WIPS)</a:t>
            </a:r>
          </a:p>
          <a:p>
            <a:pPr lvl="1"/>
            <a:r>
              <a:rPr lang="en-US" sz="2000" dirty="0"/>
              <a:t>Reemployment Rate during 2</a:t>
            </a:r>
            <a:r>
              <a:rPr lang="en-US" sz="2000" baseline="30000" dirty="0"/>
              <a:t>nd</a:t>
            </a:r>
            <a:r>
              <a:rPr lang="en-US" sz="2000" dirty="0"/>
              <a:t> Quarter after Program Exit</a:t>
            </a:r>
          </a:p>
          <a:p>
            <a:pPr lvl="2"/>
            <a:r>
              <a:rPr lang="en-US" sz="1800" dirty="0">
                <a:effectLst/>
                <a:latin typeface="Calibri" panose="020F0502020204030204" pitchFamily="34" charset="0"/>
                <a:ea typeface="Calibri" panose="020F0502020204030204" pitchFamily="34" charset="0"/>
                <a:cs typeface="Times New Roman" panose="02020603050405020304" pitchFamily="18" charset="0"/>
              </a:rPr>
              <a:t>RESEA participants who secure unsubsidized employment during the 2</a:t>
            </a:r>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nd</a:t>
            </a:r>
            <a:r>
              <a:rPr lang="en-US" sz="1800" dirty="0">
                <a:effectLst/>
                <a:latin typeface="Calibri" panose="020F0502020204030204" pitchFamily="34" charset="0"/>
                <a:ea typeface="Calibri" panose="020F0502020204030204" pitchFamily="34" charset="0"/>
                <a:cs typeface="Times New Roman" panose="02020603050405020304" pitchFamily="18" charset="0"/>
              </a:rPr>
              <a:t> quarter after this same group exits the ES program</a:t>
            </a:r>
            <a:endParaRPr lang="en-US" sz="1600" dirty="0"/>
          </a:p>
          <a:p>
            <a:pPr lvl="1"/>
            <a:r>
              <a:rPr lang="en-US" sz="2000" dirty="0"/>
              <a:t>Reemployment Targets, Interim and New, Updated Method</a:t>
            </a:r>
          </a:p>
          <a:p>
            <a:pPr lvl="2"/>
            <a:r>
              <a:rPr lang="en-US" sz="1600" dirty="0"/>
              <a:t>Interim targets: state Wagner </a:t>
            </a:r>
            <a:r>
              <a:rPr lang="en-US" sz="1600" dirty="0" err="1"/>
              <a:t>Peyser</a:t>
            </a:r>
            <a:r>
              <a:rPr lang="en-US" sz="1600" dirty="0"/>
              <a:t> (WP) negotiated targets</a:t>
            </a:r>
          </a:p>
          <a:p>
            <a:pPr lvl="2"/>
            <a:r>
              <a:rPr lang="en-US" sz="1600" dirty="0"/>
              <a:t>As more RESEA data were collected, and models refined, ETA has a new, updated method.  </a:t>
            </a:r>
          </a:p>
          <a:p>
            <a:pPr lvl="3"/>
            <a:r>
              <a:rPr lang="en-US" sz="1400" dirty="0"/>
              <a:t>RESEA-specific targets</a:t>
            </a:r>
          </a:p>
          <a:p>
            <a:pPr lvl="3"/>
            <a:r>
              <a:rPr lang="en-US" sz="1400" dirty="0"/>
              <a:t>WP targets are discontinued</a:t>
            </a:r>
          </a:p>
          <a:p>
            <a:pPr lvl="3"/>
            <a:r>
              <a:rPr lang="en-US" sz="1400" dirty="0"/>
              <a:t>RESEA specific model parameters (and targets) are refreshed each year</a:t>
            </a:r>
          </a:p>
          <a:p>
            <a:pPr lvl="3"/>
            <a:r>
              <a:rPr lang="en-US" sz="1400" dirty="0"/>
              <a:t>Anticipate a mid-year RESEA target preview</a:t>
            </a:r>
            <a:endParaRPr lang="en-US" sz="2000" dirty="0"/>
          </a:p>
        </p:txBody>
      </p:sp>
      <p:sp>
        <p:nvSpPr>
          <p:cNvPr id="4" name="Slide Number Placeholder 3"/>
          <p:cNvSpPr>
            <a:spLocks noGrp="1"/>
          </p:cNvSpPr>
          <p:nvPr>
            <p:ph type="sldNum" sz="quarter" idx="10"/>
          </p:nvPr>
        </p:nvSpPr>
        <p:spPr/>
        <p:txBody>
          <a:bodyPr/>
          <a:lstStyle/>
          <a:p>
            <a:fld id="{706D636C-90A3-4979-BA37-BAB384B22101}" type="slidenum">
              <a:rPr lang="en-US" smtClean="0"/>
              <a:pPr/>
              <a:t>6</a:t>
            </a:fld>
            <a:endParaRPr lang="en-US"/>
          </a:p>
        </p:txBody>
      </p:sp>
    </p:spTree>
    <p:extLst>
      <p:ext uri="{BB962C8B-B14F-4D97-AF65-F5344CB8AC3E}">
        <p14:creationId xmlns:p14="http://schemas.microsoft.com/office/powerpoint/2010/main" val="378381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955280" cy="549274"/>
          </a:xfrm>
        </p:spPr>
        <p:txBody>
          <a:bodyPr>
            <a:normAutofit fontScale="90000"/>
          </a:bodyPr>
          <a:lstStyle/>
          <a:p>
            <a:r>
              <a:rPr lang="en-US" dirty="0"/>
              <a:t>RESEA Component Continued </a:t>
            </a:r>
          </a:p>
        </p:txBody>
      </p:sp>
      <p:sp>
        <p:nvSpPr>
          <p:cNvPr id="3" name="Content Placeholder 2"/>
          <p:cNvSpPr>
            <a:spLocks noGrp="1"/>
          </p:cNvSpPr>
          <p:nvPr>
            <p:ph idx="1"/>
          </p:nvPr>
        </p:nvSpPr>
        <p:spPr>
          <a:xfrm>
            <a:off x="291253" y="1219200"/>
            <a:ext cx="8292677" cy="5137149"/>
          </a:xfrm>
        </p:spPr>
        <p:txBody>
          <a:bodyPr>
            <a:normAutofit/>
          </a:bodyPr>
          <a:lstStyle/>
          <a:p>
            <a:pPr marL="457200" lvl="1" indent="0">
              <a:spcAft>
                <a:spcPts val="1200"/>
              </a:spcAft>
              <a:buNone/>
            </a:pPr>
            <a:r>
              <a:rPr lang="en-US" dirty="0"/>
              <a:t>Similarly, as with UI duration, RESEA reemployment can be impacted by many variables such as; changes in economy, changes in state law, etc.</a:t>
            </a:r>
            <a:endParaRPr lang="en-US" sz="900" dirty="0"/>
          </a:p>
          <a:p>
            <a:pPr lvl="1"/>
            <a:r>
              <a:rPr lang="en-US" sz="2000" dirty="0"/>
              <a:t>Use a regression model to account for these differences.  ETA models states’ RESEA reemployment rate using the following:</a:t>
            </a:r>
          </a:p>
          <a:p>
            <a:pPr lvl="2"/>
            <a:r>
              <a:rPr lang="en-US" sz="1600" dirty="0"/>
              <a:t>Total Unemployment Rate (12 month average)</a:t>
            </a:r>
          </a:p>
          <a:p>
            <a:pPr lvl="2"/>
            <a:r>
              <a:rPr lang="en-US" sz="1600" dirty="0"/>
              <a:t>UI Recipiency Rate(12 month average)</a:t>
            </a:r>
          </a:p>
          <a:p>
            <a:pPr lvl="2"/>
            <a:r>
              <a:rPr lang="en-US" sz="1600" dirty="0"/>
              <a:t>Year to Year Percent Change in State Job Openings (BLS Business Employment Dynamics, 24 months)</a:t>
            </a:r>
          </a:p>
          <a:p>
            <a:pPr lvl="2"/>
            <a:r>
              <a:rPr lang="en-US" sz="1600" dirty="0"/>
              <a:t>Year to Year Net Change in Gross Job Gains and Losses (BLS Business Employment Dynamics, 24 months)</a:t>
            </a:r>
          </a:p>
          <a:p>
            <a:pPr lvl="2"/>
            <a:r>
              <a:rPr lang="en-US" sz="1600" dirty="0"/>
              <a:t>UI Duration of Benefits (12 Months of UI data)</a:t>
            </a:r>
          </a:p>
          <a:p>
            <a:pPr lvl="1"/>
            <a:r>
              <a:rPr lang="en-US" sz="2000" dirty="0"/>
              <a:t>Model developed using historical data.  Parameters refreshed each year. Currently developing a mid-year RESEA target preview.</a:t>
            </a:r>
          </a:p>
        </p:txBody>
      </p:sp>
      <p:sp>
        <p:nvSpPr>
          <p:cNvPr id="4" name="Slide Number Placeholder 3"/>
          <p:cNvSpPr>
            <a:spLocks noGrp="1"/>
          </p:cNvSpPr>
          <p:nvPr>
            <p:ph type="sldNum" sz="quarter" idx="10"/>
          </p:nvPr>
        </p:nvSpPr>
        <p:spPr/>
        <p:txBody>
          <a:bodyPr/>
          <a:lstStyle/>
          <a:p>
            <a:fld id="{706D636C-90A3-4979-BA37-BAB384B22101}" type="slidenum">
              <a:rPr lang="en-US" smtClean="0"/>
              <a:pPr/>
              <a:t>7</a:t>
            </a:fld>
            <a:endParaRPr lang="en-US"/>
          </a:p>
        </p:txBody>
      </p:sp>
    </p:spTree>
    <p:extLst>
      <p:ext uri="{BB962C8B-B14F-4D97-AF65-F5344CB8AC3E}">
        <p14:creationId xmlns:p14="http://schemas.microsoft.com/office/powerpoint/2010/main" val="1031235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4A616B12-90D2-5580-AAD3-C7F360DC5082}"/>
              </a:ext>
              <a:ext uri="{C183D7F6-B498-43B3-948B-1728B52AA6E4}">
                <adec:decorative xmlns:adec="http://schemas.microsoft.com/office/drawing/2017/decorative" val="1"/>
              </a:ext>
            </a:extLst>
          </p:cNvPr>
          <p:cNvSpPr/>
          <p:nvPr/>
        </p:nvSpPr>
        <p:spPr>
          <a:xfrm>
            <a:off x="628651" y="4905375"/>
            <a:ext cx="7553324" cy="333375"/>
          </a:xfrm>
          <a:prstGeom prst="rect">
            <a:avLst/>
          </a:prstGeom>
          <a:solidFill>
            <a:srgbClr val="E7E9E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34F1F55-F1F8-DFD6-64E4-C7ABE9D89B37}"/>
              </a:ext>
              <a:ext uri="{C183D7F6-B498-43B3-948B-1728B52AA6E4}">
                <adec:decorative xmlns:adec="http://schemas.microsoft.com/office/drawing/2017/decorative" val="1"/>
              </a:ext>
            </a:extLst>
          </p:cNvPr>
          <p:cNvSpPr/>
          <p:nvPr/>
        </p:nvSpPr>
        <p:spPr>
          <a:xfrm>
            <a:off x="628651" y="5247087"/>
            <a:ext cx="7553324" cy="333375"/>
          </a:xfrm>
          <a:prstGeom prst="rect">
            <a:avLst/>
          </a:prstGeom>
          <a:solidFill>
            <a:srgbClr val="CCD0D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D4FD8E94-9C92-A641-3789-242DF32F821B}"/>
              </a:ext>
              <a:ext uri="{C183D7F6-B498-43B3-948B-1728B52AA6E4}">
                <adec:decorative xmlns:adec="http://schemas.microsoft.com/office/drawing/2017/decorative" val="1"/>
              </a:ext>
            </a:extLst>
          </p:cNvPr>
          <p:cNvSpPr/>
          <p:nvPr/>
        </p:nvSpPr>
        <p:spPr>
          <a:xfrm>
            <a:off x="628651" y="5589987"/>
            <a:ext cx="7553324" cy="333375"/>
          </a:xfrm>
          <a:prstGeom prst="rect">
            <a:avLst/>
          </a:prstGeom>
          <a:solidFill>
            <a:srgbClr val="E7E9E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9C2ABEDD-D1EE-38E3-72F5-80BE61A1C256}"/>
              </a:ext>
            </a:extLst>
          </p:cNvPr>
          <p:cNvSpPr>
            <a:spLocks noGrp="1"/>
          </p:cNvSpPr>
          <p:nvPr>
            <p:ph type="title"/>
          </p:nvPr>
        </p:nvSpPr>
        <p:spPr/>
        <p:txBody>
          <a:bodyPr anchor="t"/>
          <a:lstStyle/>
          <a:p>
            <a:r>
              <a:rPr lang="en-US" dirty="0"/>
              <a:t>RESEA Target Example 1</a:t>
            </a:r>
          </a:p>
        </p:txBody>
      </p:sp>
      <p:sp>
        <p:nvSpPr>
          <p:cNvPr id="14" name="Content Placeholder 13">
            <a:extLst>
              <a:ext uri="{FF2B5EF4-FFF2-40B4-BE49-F238E27FC236}">
                <a16:creationId xmlns:a16="http://schemas.microsoft.com/office/drawing/2014/main" id="{3442BED8-FF15-8680-CED9-8EAC63F46126}"/>
              </a:ext>
            </a:extLst>
          </p:cNvPr>
          <p:cNvSpPr>
            <a:spLocks noGrp="1"/>
          </p:cNvSpPr>
          <p:nvPr>
            <p:ph idx="1"/>
          </p:nvPr>
        </p:nvSpPr>
        <p:spPr>
          <a:xfrm>
            <a:off x="628650" y="1265790"/>
            <a:ext cx="7553324" cy="715410"/>
          </a:xfrm>
          <a:solidFill>
            <a:srgbClr val="124D9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a:ea typeface="+mn-ea"/>
                <a:cs typeface="+mn-cs"/>
              </a:rPr>
              <a:t>State Example 1</a:t>
            </a:r>
          </a:p>
        </p:txBody>
      </p:sp>
      <p:graphicFrame>
        <p:nvGraphicFramePr>
          <p:cNvPr id="20" name="Content Placeholder 19">
            <a:extLst>
              <a:ext uri="{FF2B5EF4-FFF2-40B4-BE49-F238E27FC236}">
                <a16:creationId xmlns:a16="http://schemas.microsoft.com/office/drawing/2014/main" id="{2451EFF0-6BC9-9773-341F-A32EE67070F4}"/>
              </a:ext>
            </a:extLst>
          </p:cNvPr>
          <p:cNvGraphicFramePr>
            <a:graphicFrameLocks noGrp="1"/>
          </p:cNvGraphicFramePr>
          <p:nvPr>
            <p:ph idx="11"/>
            <p:extLst>
              <p:ext uri="{D42A27DB-BD31-4B8C-83A1-F6EECF244321}">
                <p14:modId xmlns:p14="http://schemas.microsoft.com/office/powerpoint/2010/main" val="3610076353"/>
              </p:ext>
            </p:extLst>
          </p:nvPr>
        </p:nvGraphicFramePr>
        <p:xfrm>
          <a:off x="628650" y="2000250"/>
          <a:ext cx="7553324" cy="2880995"/>
        </p:xfrm>
        <a:graphic>
          <a:graphicData uri="http://schemas.openxmlformats.org/drawingml/2006/table">
            <a:tbl>
              <a:tblPr firstRow="1" bandRow="1">
                <a:tableStyleId>{5C22544A-7EE6-4342-B048-85BDC9FD1C3A}</a:tableStyleId>
              </a:tblPr>
              <a:tblGrid>
                <a:gridCol w="3017307">
                  <a:extLst>
                    <a:ext uri="{9D8B030D-6E8A-4147-A177-3AD203B41FA5}">
                      <a16:colId xmlns:a16="http://schemas.microsoft.com/office/drawing/2014/main" val="1998953991"/>
                    </a:ext>
                  </a:extLst>
                </a:gridCol>
                <a:gridCol w="1367846">
                  <a:extLst>
                    <a:ext uri="{9D8B030D-6E8A-4147-A177-3AD203B41FA5}">
                      <a16:colId xmlns:a16="http://schemas.microsoft.com/office/drawing/2014/main" val="402168384"/>
                    </a:ext>
                  </a:extLst>
                </a:gridCol>
                <a:gridCol w="1629345">
                  <a:extLst>
                    <a:ext uri="{9D8B030D-6E8A-4147-A177-3AD203B41FA5}">
                      <a16:colId xmlns:a16="http://schemas.microsoft.com/office/drawing/2014/main" val="1543975874"/>
                    </a:ext>
                  </a:extLst>
                </a:gridCol>
                <a:gridCol w="1538826">
                  <a:extLst>
                    <a:ext uri="{9D8B030D-6E8A-4147-A177-3AD203B41FA5}">
                      <a16:colId xmlns:a16="http://schemas.microsoft.com/office/drawing/2014/main" val="239696355"/>
                    </a:ext>
                  </a:extLst>
                </a:gridCol>
              </a:tblGrid>
              <a:tr h="409575">
                <a:tc>
                  <a:txBody>
                    <a:bodyPr/>
                    <a:lstStyle/>
                    <a:p>
                      <a:r>
                        <a:rPr lang="en-US" b="0" dirty="0">
                          <a:solidFill>
                            <a:schemeClr val="tx1"/>
                          </a:solidFill>
                        </a:rPr>
                        <a:t>Variable</a:t>
                      </a:r>
                    </a:p>
                  </a:txBody>
                  <a:tcPr>
                    <a:solidFill>
                      <a:schemeClr val="accent3">
                        <a:lumMod val="50000"/>
                        <a:lumOff val="50000"/>
                      </a:schemeClr>
                    </a:solidFill>
                  </a:tcPr>
                </a:tc>
                <a:tc>
                  <a:txBody>
                    <a:bodyPr/>
                    <a:lstStyle/>
                    <a:p>
                      <a:r>
                        <a:rPr lang="en-US" b="0" dirty="0">
                          <a:solidFill>
                            <a:schemeClr val="tx1"/>
                          </a:solidFill>
                        </a:rPr>
                        <a:t>Model Coefficient</a:t>
                      </a:r>
                    </a:p>
                  </a:txBody>
                  <a:tcPr>
                    <a:solidFill>
                      <a:schemeClr val="accent3">
                        <a:lumMod val="50000"/>
                        <a:lumOff val="50000"/>
                      </a:schemeClr>
                    </a:solidFill>
                  </a:tcPr>
                </a:tc>
                <a:tc>
                  <a:txBody>
                    <a:bodyPr/>
                    <a:lstStyle/>
                    <a:p>
                      <a:r>
                        <a:rPr lang="en-US" b="0" dirty="0">
                          <a:solidFill>
                            <a:schemeClr val="tx1"/>
                          </a:solidFill>
                        </a:rPr>
                        <a:t>State 12 Month Result</a:t>
                      </a:r>
                    </a:p>
                  </a:txBody>
                  <a:tcPr>
                    <a:solidFill>
                      <a:schemeClr val="accent3">
                        <a:lumMod val="50000"/>
                        <a:lumOff val="50000"/>
                      </a:schemeClr>
                    </a:solidFill>
                  </a:tcPr>
                </a:tc>
                <a:tc>
                  <a:txBody>
                    <a:bodyPr/>
                    <a:lstStyle/>
                    <a:p>
                      <a:r>
                        <a:rPr lang="en-US" b="0" dirty="0">
                          <a:solidFill>
                            <a:schemeClr val="tx1"/>
                          </a:solidFill>
                        </a:rPr>
                        <a:t>(Coefficient × Result)</a:t>
                      </a:r>
                    </a:p>
                  </a:txBody>
                  <a:tcPr>
                    <a:solidFill>
                      <a:schemeClr val="accent3">
                        <a:lumMod val="50000"/>
                        <a:lumOff val="50000"/>
                      </a:schemeClr>
                    </a:solidFill>
                  </a:tcPr>
                </a:tc>
                <a:extLst>
                  <a:ext uri="{0D108BD9-81ED-4DB2-BD59-A6C34878D82A}">
                    <a16:rowId xmlns:a16="http://schemas.microsoft.com/office/drawing/2014/main" val="2968264584"/>
                  </a:ext>
                </a:extLst>
              </a:tr>
              <a:tr h="370840">
                <a:tc>
                  <a:txBody>
                    <a:bodyPr/>
                    <a:lstStyle/>
                    <a:p>
                      <a:r>
                        <a:rPr lang="en-US" dirty="0"/>
                        <a:t>Model Intercept</a:t>
                      </a:r>
                    </a:p>
                  </a:txBody>
                  <a:tcPr/>
                </a:tc>
                <a:tc>
                  <a:txBody>
                    <a:bodyPr/>
                    <a:lstStyle/>
                    <a:p>
                      <a:r>
                        <a:rPr lang="en-US" dirty="0"/>
                        <a:t>0.775</a:t>
                      </a:r>
                    </a:p>
                  </a:txBody>
                  <a:tcPr/>
                </a:tc>
                <a:tc>
                  <a:txBody>
                    <a:bodyPr/>
                    <a:lstStyle/>
                    <a:p>
                      <a:r>
                        <a:rPr lang="en-US" dirty="0"/>
                        <a:t>NA</a:t>
                      </a:r>
                    </a:p>
                  </a:txBody>
                  <a:tcPr/>
                </a:tc>
                <a:tc>
                  <a:txBody>
                    <a:bodyPr/>
                    <a:lstStyle/>
                    <a:p>
                      <a:r>
                        <a:rPr lang="en-US" dirty="0"/>
                        <a:t>0.775</a:t>
                      </a:r>
                    </a:p>
                  </a:txBody>
                  <a:tcPr/>
                </a:tc>
                <a:extLst>
                  <a:ext uri="{0D108BD9-81ED-4DB2-BD59-A6C34878D82A}">
                    <a16:rowId xmlns:a16="http://schemas.microsoft.com/office/drawing/2014/main" val="1263197505"/>
                  </a:ext>
                </a:extLst>
              </a:tr>
              <a:tr h="370840">
                <a:tc>
                  <a:txBody>
                    <a:bodyPr/>
                    <a:lstStyle/>
                    <a:p>
                      <a:r>
                        <a:rPr lang="en-US" dirty="0"/>
                        <a:t>TUR</a:t>
                      </a:r>
                    </a:p>
                  </a:txBody>
                  <a:tcPr/>
                </a:tc>
                <a:tc>
                  <a:txBody>
                    <a:bodyPr/>
                    <a:lstStyle/>
                    <a:p>
                      <a:r>
                        <a:rPr lang="en-US" dirty="0"/>
                        <a:t>-0.843</a:t>
                      </a:r>
                    </a:p>
                  </a:txBody>
                  <a:tcPr/>
                </a:tc>
                <a:tc>
                  <a:txBody>
                    <a:bodyPr/>
                    <a:lstStyle/>
                    <a:p>
                      <a:r>
                        <a:rPr lang="en-US" dirty="0">
                          <a:highlight>
                            <a:srgbClr val="00FFFF"/>
                          </a:highlight>
                        </a:rPr>
                        <a:t>8.2%</a:t>
                      </a:r>
                    </a:p>
                  </a:txBody>
                  <a:tcPr/>
                </a:tc>
                <a:tc>
                  <a:txBody>
                    <a:bodyPr/>
                    <a:lstStyle/>
                    <a:p>
                      <a:r>
                        <a:rPr lang="en-US" dirty="0"/>
                        <a:t>-0.069</a:t>
                      </a:r>
                    </a:p>
                  </a:txBody>
                  <a:tcPr/>
                </a:tc>
                <a:extLst>
                  <a:ext uri="{0D108BD9-81ED-4DB2-BD59-A6C34878D82A}">
                    <a16:rowId xmlns:a16="http://schemas.microsoft.com/office/drawing/2014/main" val="2080496616"/>
                  </a:ext>
                </a:extLst>
              </a:tr>
              <a:tr h="370840">
                <a:tc>
                  <a:txBody>
                    <a:bodyPr/>
                    <a:lstStyle/>
                    <a:p>
                      <a:r>
                        <a:rPr lang="en-US" dirty="0"/>
                        <a:t>Recipiency Rate</a:t>
                      </a:r>
                    </a:p>
                  </a:txBody>
                  <a:tcPr/>
                </a:tc>
                <a:tc>
                  <a:txBody>
                    <a:bodyPr/>
                    <a:lstStyle/>
                    <a:p>
                      <a:r>
                        <a:rPr lang="en-US" dirty="0"/>
                        <a:t>-0.109</a:t>
                      </a:r>
                    </a:p>
                  </a:txBody>
                  <a:tcPr/>
                </a:tc>
                <a:tc>
                  <a:txBody>
                    <a:bodyPr/>
                    <a:lstStyle/>
                    <a:p>
                      <a:r>
                        <a:rPr lang="en-US" dirty="0">
                          <a:highlight>
                            <a:srgbClr val="00FFFF"/>
                          </a:highlight>
                        </a:rPr>
                        <a:t>35.2%</a:t>
                      </a:r>
                    </a:p>
                  </a:txBody>
                  <a:tcPr/>
                </a:tc>
                <a:tc>
                  <a:txBody>
                    <a:bodyPr/>
                    <a:lstStyle/>
                    <a:p>
                      <a:r>
                        <a:rPr lang="en-US" dirty="0"/>
                        <a:t>-0.038</a:t>
                      </a:r>
                    </a:p>
                  </a:txBody>
                  <a:tcPr/>
                </a:tc>
                <a:extLst>
                  <a:ext uri="{0D108BD9-81ED-4DB2-BD59-A6C34878D82A}">
                    <a16:rowId xmlns:a16="http://schemas.microsoft.com/office/drawing/2014/main" val="3267654841"/>
                  </a:ext>
                </a:extLst>
              </a:tr>
              <a:tr h="386715">
                <a:tc>
                  <a:txBody>
                    <a:bodyPr/>
                    <a:lstStyle/>
                    <a:p>
                      <a:r>
                        <a:rPr lang="en-US" dirty="0"/>
                        <a:t>Job Openings % Change</a:t>
                      </a:r>
                    </a:p>
                  </a:txBody>
                  <a:tcPr/>
                </a:tc>
                <a:tc>
                  <a:txBody>
                    <a:bodyPr/>
                    <a:lstStyle/>
                    <a:p>
                      <a:r>
                        <a:rPr lang="en-US" dirty="0"/>
                        <a:t>-0.152</a:t>
                      </a:r>
                    </a:p>
                  </a:txBody>
                  <a:tcPr/>
                </a:tc>
                <a:tc>
                  <a:txBody>
                    <a:bodyPr/>
                    <a:lstStyle/>
                    <a:p>
                      <a:r>
                        <a:rPr lang="en-US" dirty="0">
                          <a:highlight>
                            <a:srgbClr val="00FFFF"/>
                          </a:highlight>
                        </a:rPr>
                        <a:t>10.6%</a:t>
                      </a:r>
                    </a:p>
                  </a:txBody>
                  <a:tcPr/>
                </a:tc>
                <a:tc>
                  <a:txBody>
                    <a:bodyPr/>
                    <a:lstStyle/>
                    <a:p>
                      <a:r>
                        <a:rPr lang="en-US" dirty="0"/>
                        <a:t>-0.016</a:t>
                      </a:r>
                    </a:p>
                  </a:txBody>
                  <a:tcPr/>
                </a:tc>
                <a:extLst>
                  <a:ext uri="{0D108BD9-81ED-4DB2-BD59-A6C34878D82A}">
                    <a16:rowId xmlns:a16="http://schemas.microsoft.com/office/drawing/2014/main" val="1538161478"/>
                  </a:ext>
                </a:extLst>
              </a:tr>
              <a:tr h="370840">
                <a:tc>
                  <a:txBody>
                    <a:bodyPr/>
                    <a:lstStyle/>
                    <a:p>
                      <a:r>
                        <a:rPr lang="en-US" dirty="0"/>
                        <a:t>Net Change Losses, Gains</a:t>
                      </a:r>
                    </a:p>
                  </a:txBody>
                  <a:tcPr/>
                </a:tc>
                <a:tc>
                  <a:txBody>
                    <a:bodyPr/>
                    <a:lstStyle/>
                    <a:p>
                      <a:r>
                        <a:rPr lang="en-US" dirty="0"/>
                        <a:t>5.45x10</a:t>
                      </a:r>
                      <a:r>
                        <a:rPr lang="en-US" baseline="30000" dirty="0"/>
                        <a:t>-8</a:t>
                      </a:r>
                      <a:endParaRPr lang="en-US" dirty="0"/>
                    </a:p>
                  </a:txBody>
                  <a:tcPr/>
                </a:tc>
                <a:tc>
                  <a:txBody>
                    <a:bodyPr/>
                    <a:lstStyle/>
                    <a:p>
                      <a:r>
                        <a:rPr lang="en-US" dirty="0">
                          <a:highlight>
                            <a:srgbClr val="00FFFF"/>
                          </a:highlight>
                        </a:rPr>
                        <a:t>-905,575</a:t>
                      </a:r>
                    </a:p>
                  </a:txBody>
                  <a:tcPr/>
                </a:tc>
                <a:tc>
                  <a:txBody>
                    <a:bodyPr/>
                    <a:lstStyle/>
                    <a:p>
                      <a:r>
                        <a:rPr lang="en-US" dirty="0"/>
                        <a:t>-0.049</a:t>
                      </a:r>
                    </a:p>
                  </a:txBody>
                  <a:tcPr/>
                </a:tc>
                <a:extLst>
                  <a:ext uri="{0D108BD9-81ED-4DB2-BD59-A6C34878D82A}">
                    <a16:rowId xmlns:a16="http://schemas.microsoft.com/office/drawing/2014/main" val="1559729951"/>
                  </a:ext>
                </a:extLst>
              </a:tr>
              <a:tr h="370840">
                <a:tc>
                  <a:txBody>
                    <a:bodyPr/>
                    <a:lstStyle/>
                    <a:p>
                      <a:r>
                        <a:rPr lang="en-US" dirty="0"/>
                        <a:t>Average UI Duration</a:t>
                      </a:r>
                    </a:p>
                  </a:txBody>
                  <a:tcPr/>
                </a:tc>
                <a:tc>
                  <a:txBody>
                    <a:bodyPr/>
                    <a:lstStyle/>
                    <a:p>
                      <a:r>
                        <a:rPr lang="en-US" dirty="0"/>
                        <a:t>-.003</a:t>
                      </a:r>
                    </a:p>
                  </a:txBody>
                  <a:tcPr/>
                </a:tc>
                <a:tc>
                  <a:txBody>
                    <a:bodyPr/>
                    <a:lstStyle/>
                    <a:p>
                      <a:r>
                        <a:rPr lang="en-US" dirty="0">
                          <a:highlight>
                            <a:srgbClr val="00FFFF"/>
                          </a:highlight>
                        </a:rPr>
                        <a:t>29 weeks</a:t>
                      </a:r>
                    </a:p>
                  </a:txBody>
                  <a:tcPr/>
                </a:tc>
                <a:tc>
                  <a:txBody>
                    <a:bodyPr/>
                    <a:lstStyle/>
                    <a:p>
                      <a:r>
                        <a:rPr lang="en-US" dirty="0"/>
                        <a:t>-0.0858</a:t>
                      </a:r>
                    </a:p>
                  </a:txBody>
                  <a:tcPr/>
                </a:tc>
                <a:extLst>
                  <a:ext uri="{0D108BD9-81ED-4DB2-BD59-A6C34878D82A}">
                    <a16:rowId xmlns:a16="http://schemas.microsoft.com/office/drawing/2014/main" val="2224504254"/>
                  </a:ext>
                </a:extLst>
              </a:tr>
            </a:tbl>
          </a:graphicData>
        </a:graphic>
      </p:graphicFrame>
      <mc:AlternateContent xmlns:mc="http://schemas.openxmlformats.org/markup-compatibility/2006">
        <mc:Choice xmlns:a14="http://schemas.microsoft.com/office/drawing/2010/main" Requires="a14">
          <p:sp>
            <p:nvSpPr>
              <p:cNvPr id="17" name="Content Placeholder 16">
                <a:extLst>
                  <a:ext uri="{FF2B5EF4-FFF2-40B4-BE49-F238E27FC236}">
                    <a16:creationId xmlns:a16="http://schemas.microsoft.com/office/drawing/2014/main" id="{99D49A86-B2E1-BB57-6F1D-527A13CA274B}"/>
                  </a:ext>
                </a:extLst>
              </p:cNvPr>
              <p:cNvSpPr>
                <a:spLocks noGrp="1"/>
              </p:cNvSpPr>
              <p:nvPr>
                <p:ph idx="12"/>
              </p:nvPr>
            </p:nvSpPr>
            <p:spPr>
              <a:xfrm>
                <a:off x="226694" y="4897038"/>
                <a:ext cx="7955280" cy="715410"/>
              </a:xfrm>
            </p:spPr>
            <p:txBody>
              <a:bodyPr/>
              <a:lstStyle/>
              <a:p>
                <a:pPr marL="0" lvl="0" indent="0" algn="r">
                  <a:lnSpc>
                    <a:spcPct val="100000"/>
                  </a:lnSpc>
                  <a:spcBef>
                    <a:spcPts val="0"/>
                  </a:spcBef>
                  <a:spcAft>
                    <a:spcPts val="800"/>
                  </a:spcAft>
                  <a:buClrTx/>
                  <a:buNone/>
                </a:pPr>
                <a:r>
                  <a:rPr kumimoji="0" lang="en-US" sz="1800" b="0" i="0" u="none" strike="noStrike" kern="1200" cap="none" spc="0" normalizeH="0" baseline="0" noProof="0" dirty="0">
                    <a:ln>
                      <a:noFill/>
                    </a:ln>
                    <a:solidFill>
                      <a:srgbClr val="242021"/>
                    </a:solidFill>
                    <a:effectLst/>
                    <a:uLnTx/>
                    <a:uFillTx/>
                    <a:latin typeface="Arial" panose="020B0604020202020204"/>
                    <a:ea typeface="+mn-ea"/>
                    <a:cs typeface="+mn-cs"/>
                  </a:rPr>
                  <a:t>Model Result = </a:t>
                </a:r>
                <a14:m>
                  <m:oMath xmlns:m="http://schemas.openxmlformats.org/officeDocument/2006/math">
                    <m:nary>
                      <m:naryPr>
                        <m:chr m:val="∑"/>
                        <m:subHide m:val="on"/>
                        <m:supHide m:val="on"/>
                        <m:ctrlPr>
                          <a:rPr kumimoji="0" lang="en-US" sz="1800" b="0" i="1" u="none" strike="noStrike" kern="1200" cap="none" spc="0" normalizeH="0" baseline="0" noProof="0" smtClean="0">
                            <a:ln>
                              <a:noFill/>
                            </a:ln>
                            <a:solidFill>
                              <a:srgbClr val="242021"/>
                            </a:solidFill>
                            <a:effectLst/>
                            <a:uLnTx/>
                            <a:uFillTx/>
                            <a:latin typeface="Cambria Math" panose="02040503050406030204" pitchFamily="18" charset="0"/>
                            <a:ea typeface="+mn-ea"/>
                            <a:cs typeface="+mn-cs"/>
                          </a:rPr>
                        </m:ctrlPr>
                      </m:naryPr>
                      <m:sub/>
                      <m:sup/>
                      <m:e>
                        <m:r>
                          <a:rPr kumimoji="0" lang="en-US" sz="1800" b="0" i="1" u="none" strike="noStrike" kern="1200" cap="none" spc="0" normalizeH="0" baseline="0" noProof="0" smtClean="0">
                            <a:ln>
                              <a:noFill/>
                            </a:ln>
                            <a:solidFill>
                              <a:srgbClr val="242021"/>
                            </a:solidFill>
                            <a:effectLst/>
                            <a:uLnTx/>
                            <a:uFillTx/>
                            <a:latin typeface="Cambria Math" panose="02040503050406030204" pitchFamily="18" charset="0"/>
                            <a:ea typeface="+mn-ea"/>
                            <a:cs typeface="+mn-cs"/>
                          </a:rPr>
                          <m:t>(</m:t>
                        </m:r>
                        <m:r>
                          <a:rPr kumimoji="0" lang="en-US" sz="1800" b="0" i="1" u="none" strike="noStrike" kern="1200" cap="none" spc="0" normalizeH="0" baseline="0" noProof="0" smtClean="0">
                            <a:ln>
                              <a:noFill/>
                            </a:ln>
                            <a:solidFill>
                              <a:srgbClr val="242021"/>
                            </a:solidFill>
                            <a:effectLst/>
                            <a:uLnTx/>
                            <a:uFillTx/>
                            <a:latin typeface="Cambria Math" panose="02040503050406030204" pitchFamily="18" charset="0"/>
                            <a:ea typeface="+mn-ea"/>
                            <a:cs typeface="+mn-cs"/>
                          </a:rPr>
                          <m:t>𝐶𝑜𝑒𝑓</m:t>
                        </m:r>
                        <m:r>
                          <a:rPr kumimoji="0" lang="en-US" sz="1800" b="0" i="1" u="none" strike="noStrike" kern="1200" cap="none" spc="0" normalizeH="0" baseline="0" noProof="0" smtClean="0">
                            <a:ln>
                              <a:noFill/>
                            </a:ln>
                            <a:solidFill>
                              <a:srgbClr val="242021"/>
                            </a:solidFill>
                            <a:effectLst/>
                            <a:uLnTx/>
                            <a:uFillTx/>
                            <a:latin typeface="Cambria Math" panose="02040503050406030204" pitchFamily="18" charset="0"/>
                            <a:ea typeface="Cambria Math" panose="02040503050406030204" pitchFamily="18" charset="0"/>
                            <a:cs typeface="+mn-cs"/>
                          </a:rPr>
                          <m:t>×</m:t>
                        </m:r>
                        <m:r>
                          <a:rPr kumimoji="0" lang="en-US" sz="1800" b="0" i="1" u="none" strike="noStrike" kern="1200" cap="none" spc="0" normalizeH="0" baseline="0" noProof="0" smtClean="0">
                            <a:ln>
                              <a:noFill/>
                            </a:ln>
                            <a:solidFill>
                              <a:srgbClr val="242021"/>
                            </a:solidFill>
                            <a:effectLst/>
                            <a:uLnTx/>
                            <a:uFillTx/>
                            <a:latin typeface="Cambria Math" panose="02040503050406030204" pitchFamily="18" charset="0"/>
                            <a:ea typeface="+mn-ea"/>
                            <a:cs typeface="+mn-cs"/>
                          </a:rPr>
                          <m:t>𝑅𝑒𝑠𝑢𝑙𝑡</m:t>
                        </m:r>
                        <m:r>
                          <a:rPr kumimoji="0" lang="en-US" sz="1800" b="0" i="1" u="none" strike="noStrike" kern="1200" cap="none" spc="0" normalizeH="0" baseline="0" noProof="0" smtClean="0">
                            <a:ln>
                              <a:noFill/>
                            </a:ln>
                            <a:solidFill>
                              <a:srgbClr val="242021"/>
                            </a:solidFill>
                            <a:effectLst/>
                            <a:uLnTx/>
                            <a:uFillTx/>
                            <a:latin typeface="Cambria Math" panose="02040503050406030204" pitchFamily="18" charset="0"/>
                            <a:ea typeface="+mn-ea"/>
                            <a:cs typeface="+mn-cs"/>
                          </a:rPr>
                          <m:t>)≈ </m:t>
                        </m:r>
                      </m:e>
                    </m:nary>
                    <m:r>
                      <a:rPr kumimoji="0" lang="en-US" sz="1800" b="0" i="1" u="none" strike="noStrike" kern="1200" cap="none" spc="0" normalizeH="0" baseline="0" noProof="0" smtClean="0">
                        <a:ln>
                          <a:noFill/>
                        </a:ln>
                        <a:solidFill>
                          <a:srgbClr val="242021"/>
                        </a:solidFill>
                        <a:effectLst/>
                        <a:uLnTx/>
                        <a:uFillTx/>
                        <a:latin typeface="Cambria Math" panose="02040503050406030204" pitchFamily="18" charset="0"/>
                        <a:ea typeface="+mn-ea"/>
                        <a:cs typeface="+mn-cs"/>
                      </a:rPr>
                      <m:t>.52 </m:t>
                    </m:r>
                    <m:r>
                      <a:rPr kumimoji="0" lang="en-US" sz="1800" b="0" i="1" u="none" strike="noStrike" kern="1200" cap="none" spc="0" normalizeH="0" baseline="0" noProof="0" smtClean="0">
                        <a:ln>
                          <a:noFill/>
                        </a:ln>
                        <a:solidFill>
                          <a:srgbClr val="242021"/>
                        </a:solidFill>
                        <a:effectLst/>
                        <a:uLnTx/>
                        <a:uFillTx/>
                        <a:latin typeface="Cambria Math" panose="02040503050406030204" pitchFamily="18" charset="0"/>
                        <a:ea typeface="+mn-ea"/>
                        <a:cs typeface="+mn-cs"/>
                      </a:rPr>
                      <m:t>𝑜𝑟</m:t>
                    </m:r>
                    <m:r>
                      <a:rPr kumimoji="0" lang="en-US" sz="1800" b="0" i="1" u="none" strike="noStrike" kern="1200" cap="none" spc="0" normalizeH="0" baseline="0" noProof="0" smtClean="0">
                        <a:ln>
                          <a:noFill/>
                        </a:ln>
                        <a:solidFill>
                          <a:srgbClr val="242021"/>
                        </a:solidFill>
                        <a:effectLst/>
                        <a:uLnTx/>
                        <a:uFillTx/>
                        <a:latin typeface="Cambria Math" panose="02040503050406030204" pitchFamily="18" charset="0"/>
                        <a:ea typeface="+mn-ea"/>
                        <a:cs typeface="+mn-cs"/>
                      </a:rPr>
                      <m:t> 52%</m:t>
                    </m:r>
                  </m:oMath>
                </a14:m>
                <a:endParaRPr kumimoji="0" lang="en-US" sz="1800" b="0" i="0" u="none" strike="noStrike" kern="1200" cap="none" spc="0" normalizeH="0" baseline="0" noProof="0" dirty="0">
                  <a:ln>
                    <a:noFill/>
                  </a:ln>
                  <a:solidFill>
                    <a:srgbClr val="242021"/>
                  </a:solidFill>
                  <a:effectLst/>
                  <a:uLnTx/>
                  <a:uFillTx/>
                  <a:latin typeface="Arial" panose="020B0604020202020204"/>
                  <a:ea typeface="+mn-ea"/>
                  <a:cs typeface="+mn-cs"/>
                </a:endParaRPr>
              </a:p>
              <a:p>
                <a:pPr marL="0" lvl="0" indent="0" algn="r">
                  <a:lnSpc>
                    <a:spcPct val="100000"/>
                  </a:lnSpc>
                  <a:spcBef>
                    <a:spcPts val="0"/>
                  </a:spcBef>
                  <a:spcAft>
                    <a:spcPts val="800"/>
                  </a:spcAft>
                  <a:buClrTx/>
                  <a:buNone/>
                </a:pPr>
                <a:r>
                  <a:rPr lang="en-US" sz="1400" dirty="0">
                    <a:solidFill>
                      <a:srgbClr val="242021"/>
                    </a:solidFill>
                  </a:rPr>
                  <a:t>Model Error: Upper Tail 95% Confidence Level = 1.96 </a:t>
                </a:r>
                <a14:m>
                  <m:oMath xmlns:m="http://schemas.openxmlformats.org/officeDocument/2006/math">
                    <m:r>
                      <a:rPr lang="en-US" sz="1400" i="1">
                        <a:solidFill>
                          <a:srgbClr val="242021"/>
                        </a:solidFill>
                        <a:latin typeface="Cambria Math" panose="02040503050406030204" pitchFamily="18" charset="0"/>
                        <a:ea typeface="Cambria Math" panose="02040503050406030204" pitchFamily="18" charset="0"/>
                      </a:rPr>
                      <m:t>×</m:t>
                    </m:r>
                    <m:d>
                      <m:dPr>
                        <m:ctrlPr>
                          <a:rPr lang="en-US" sz="1400" i="1">
                            <a:solidFill>
                              <a:srgbClr val="242021"/>
                            </a:solidFill>
                            <a:latin typeface="Cambria Math" panose="02040503050406030204" pitchFamily="18" charset="0"/>
                            <a:ea typeface="Cambria Math" panose="02040503050406030204" pitchFamily="18" charset="0"/>
                          </a:rPr>
                        </m:ctrlPr>
                      </m:dPr>
                      <m:e>
                        <m:r>
                          <a:rPr lang="en-US" sz="1400" i="1">
                            <a:solidFill>
                              <a:srgbClr val="242021"/>
                            </a:solidFill>
                            <a:latin typeface="Cambria Math" panose="02040503050406030204" pitchFamily="18" charset="0"/>
                            <a:ea typeface="Cambria Math" panose="02040503050406030204" pitchFamily="18" charset="0"/>
                          </a:rPr>
                          <m:t>𝑠𝑡𝑑𝑒𝑟𝑟𝑜𝑟</m:t>
                        </m:r>
                      </m:e>
                    </m:d>
                    <m:r>
                      <a:rPr lang="en-US" sz="1400" i="1">
                        <a:solidFill>
                          <a:srgbClr val="242021"/>
                        </a:solidFill>
                        <a:latin typeface="Cambria Math" panose="02040503050406030204" pitchFamily="18" charset="0"/>
                      </a:rPr>
                      <m:t>≈</m:t>
                    </m:r>
                  </m:oMath>
                </a14:m>
                <a:r>
                  <a:rPr lang="en-US" sz="1400" dirty="0">
                    <a:solidFill>
                      <a:srgbClr val="242021"/>
                    </a:solidFill>
                  </a:rPr>
                  <a:t> 0.07 </a:t>
                </a:r>
                <a:r>
                  <a:rPr lang="en-US" sz="1400" i="1" dirty="0">
                    <a:solidFill>
                      <a:srgbClr val="242021"/>
                    </a:solidFill>
                  </a:rPr>
                  <a:t>or</a:t>
                </a:r>
                <a:r>
                  <a:rPr lang="en-US" sz="1400" dirty="0">
                    <a:solidFill>
                      <a:srgbClr val="242021"/>
                    </a:solidFill>
                  </a:rPr>
                  <a:t> 7% </a:t>
                </a:r>
              </a:p>
              <a:p>
                <a:pPr marL="0" lvl="0" indent="0" algn="r">
                  <a:lnSpc>
                    <a:spcPct val="100000"/>
                  </a:lnSpc>
                  <a:spcBef>
                    <a:spcPts val="0"/>
                  </a:spcBef>
                  <a:spcAft>
                    <a:spcPts val="800"/>
                  </a:spcAft>
                  <a:buClrTx/>
                  <a:buNone/>
                </a:pPr>
                <a:r>
                  <a:rPr lang="en-US" sz="1800" dirty="0">
                    <a:solidFill>
                      <a:srgbClr val="242021"/>
                    </a:solidFill>
                  </a:rPr>
                  <a:t>Final State Target = 45% </a:t>
                </a:r>
                <a:r>
                  <a:rPr lang="en-US" sz="1400" dirty="0">
                    <a:solidFill>
                      <a:srgbClr val="242021"/>
                    </a:solidFill>
                  </a:rPr>
                  <a:t>  </a:t>
                </a:r>
              </a:p>
            </p:txBody>
          </p:sp>
        </mc:Choice>
        <mc:Fallback>
          <p:sp>
            <p:nvSpPr>
              <p:cNvPr id="17" name="Content Placeholder 16">
                <a:extLst>
                  <a:ext uri="{FF2B5EF4-FFF2-40B4-BE49-F238E27FC236}">
                    <a16:creationId xmlns:a16="http://schemas.microsoft.com/office/drawing/2014/main" id="{99D49A86-B2E1-BB57-6F1D-527A13CA274B}"/>
                  </a:ext>
                </a:extLst>
              </p:cNvPr>
              <p:cNvSpPr>
                <a:spLocks noGrp="1" noRot="1" noChangeAspect="1" noMove="1" noResize="1" noEditPoints="1" noAdjustHandles="1" noChangeArrowheads="1" noChangeShapeType="1" noTextEdit="1"/>
              </p:cNvSpPr>
              <p:nvPr>
                <p:ph idx="12"/>
              </p:nvPr>
            </p:nvSpPr>
            <p:spPr>
              <a:xfrm>
                <a:off x="226694" y="4897038"/>
                <a:ext cx="7955280" cy="715410"/>
              </a:xfrm>
              <a:blipFill>
                <a:blip r:embed="rId3"/>
                <a:stretch>
                  <a:fillRect t="-61017" r="-1379" b="-61017"/>
                </a:stretch>
              </a:blipFill>
            </p:spPr>
            <p:txBody>
              <a:bodyPr/>
              <a:lstStyle/>
              <a:p>
                <a:r>
                  <a:rPr lang="en-US">
                    <a:noFill/>
                  </a:rPr>
                  <a:t> </a:t>
                </a:r>
              </a:p>
            </p:txBody>
          </p:sp>
        </mc:Fallback>
      </mc:AlternateContent>
    </p:spTree>
    <p:extLst>
      <p:ext uri="{BB962C8B-B14F-4D97-AF65-F5344CB8AC3E}">
        <p14:creationId xmlns:p14="http://schemas.microsoft.com/office/powerpoint/2010/main" val="2563578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CF5AEC0-9B3E-02DB-240B-DCC4AF48FB6F}"/>
              </a:ext>
            </a:extLst>
          </p:cNvPr>
          <p:cNvSpPr>
            <a:spLocks noGrp="1"/>
          </p:cNvSpPr>
          <p:nvPr>
            <p:ph type="title"/>
          </p:nvPr>
        </p:nvSpPr>
        <p:spPr/>
        <p:txBody>
          <a:bodyPr anchor="t"/>
          <a:lstStyle/>
          <a:p>
            <a:r>
              <a:rPr lang="en-US" dirty="0"/>
              <a:t>RESEA Target Example 2</a:t>
            </a:r>
          </a:p>
        </p:txBody>
      </p:sp>
      <p:sp>
        <p:nvSpPr>
          <p:cNvPr id="9" name="Content Placeholder 8">
            <a:extLst>
              <a:ext uri="{FF2B5EF4-FFF2-40B4-BE49-F238E27FC236}">
                <a16:creationId xmlns:a16="http://schemas.microsoft.com/office/drawing/2014/main" id="{7420AA6F-FCBC-08D0-C189-3842EC680CF2}"/>
              </a:ext>
            </a:extLst>
          </p:cNvPr>
          <p:cNvSpPr>
            <a:spLocks noGrp="1"/>
          </p:cNvSpPr>
          <p:nvPr>
            <p:ph idx="1"/>
          </p:nvPr>
        </p:nvSpPr>
        <p:spPr>
          <a:xfrm>
            <a:off x="628650" y="1270477"/>
            <a:ext cx="7553324" cy="715410"/>
          </a:xfrm>
          <a:solidFill>
            <a:srgbClr val="124D9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a:ea typeface="+mn-ea"/>
                <a:cs typeface="+mn-cs"/>
              </a:rPr>
              <a:t>State Example 2</a:t>
            </a:r>
          </a:p>
        </p:txBody>
      </p:sp>
      <p:sp>
        <p:nvSpPr>
          <p:cNvPr id="22" name="Rectangle 21">
            <a:extLst>
              <a:ext uri="{FF2B5EF4-FFF2-40B4-BE49-F238E27FC236}">
                <a16:creationId xmlns:a16="http://schemas.microsoft.com/office/drawing/2014/main" id="{E0CD7247-C50D-D41A-587C-F8C39E2027F6}"/>
              </a:ext>
              <a:ext uri="{C183D7F6-B498-43B3-948B-1728B52AA6E4}">
                <adec:decorative xmlns:adec="http://schemas.microsoft.com/office/drawing/2017/decorative" val="1"/>
              </a:ext>
            </a:extLst>
          </p:cNvPr>
          <p:cNvSpPr/>
          <p:nvPr/>
        </p:nvSpPr>
        <p:spPr>
          <a:xfrm>
            <a:off x="628651" y="4905375"/>
            <a:ext cx="7553324" cy="333375"/>
          </a:xfrm>
          <a:prstGeom prst="rect">
            <a:avLst/>
          </a:prstGeom>
          <a:solidFill>
            <a:srgbClr val="E7E9E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E3F875D3-8CB3-8052-3E72-5B2307C7430D}"/>
              </a:ext>
              <a:ext uri="{C183D7F6-B498-43B3-948B-1728B52AA6E4}">
                <adec:decorative xmlns:adec="http://schemas.microsoft.com/office/drawing/2017/decorative" val="1"/>
              </a:ext>
            </a:extLst>
          </p:cNvPr>
          <p:cNvSpPr/>
          <p:nvPr/>
        </p:nvSpPr>
        <p:spPr>
          <a:xfrm>
            <a:off x="628651" y="5247087"/>
            <a:ext cx="7553324" cy="333375"/>
          </a:xfrm>
          <a:prstGeom prst="rect">
            <a:avLst/>
          </a:prstGeom>
          <a:solidFill>
            <a:srgbClr val="CCD0D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982E804-6930-28B9-709F-00F1E2D62517}"/>
              </a:ext>
              <a:ext uri="{C183D7F6-B498-43B3-948B-1728B52AA6E4}">
                <adec:decorative xmlns:adec="http://schemas.microsoft.com/office/drawing/2017/decorative" val="1"/>
              </a:ext>
            </a:extLst>
          </p:cNvPr>
          <p:cNvSpPr/>
          <p:nvPr/>
        </p:nvSpPr>
        <p:spPr>
          <a:xfrm>
            <a:off x="628651" y="5589987"/>
            <a:ext cx="7553324" cy="333375"/>
          </a:xfrm>
          <a:prstGeom prst="rect">
            <a:avLst/>
          </a:prstGeom>
          <a:solidFill>
            <a:srgbClr val="E7E9E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5" name="Content Placeholder 19">
            <a:extLst>
              <a:ext uri="{FF2B5EF4-FFF2-40B4-BE49-F238E27FC236}">
                <a16:creationId xmlns:a16="http://schemas.microsoft.com/office/drawing/2014/main" id="{1383564C-D44F-1736-2F8A-B60AB952EE92}"/>
              </a:ext>
            </a:extLst>
          </p:cNvPr>
          <p:cNvGraphicFramePr>
            <a:graphicFrameLocks/>
          </p:cNvGraphicFramePr>
          <p:nvPr>
            <p:extLst>
              <p:ext uri="{D42A27DB-BD31-4B8C-83A1-F6EECF244321}">
                <p14:modId xmlns:p14="http://schemas.microsoft.com/office/powerpoint/2010/main" val="2241147069"/>
              </p:ext>
            </p:extLst>
          </p:nvPr>
        </p:nvGraphicFramePr>
        <p:xfrm>
          <a:off x="628650" y="2000250"/>
          <a:ext cx="7553324" cy="2880995"/>
        </p:xfrm>
        <a:graphic>
          <a:graphicData uri="http://schemas.openxmlformats.org/drawingml/2006/table">
            <a:tbl>
              <a:tblPr firstRow="1" bandRow="1">
                <a:tableStyleId>{5C22544A-7EE6-4342-B048-85BDC9FD1C3A}</a:tableStyleId>
              </a:tblPr>
              <a:tblGrid>
                <a:gridCol w="3017307">
                  <a:extLst>
                    <a:ext uri="{9D8B030D-6E8A-4147-A177-3AD203B41FA5}">
                      <a16:colId xmlns:a16="http://schemas.microsoft.com/office/drawing/2014/main" val="1998953991"/>
                    </a:ext>
                  </a:extLst>
                </a:gridCol>
                <a:gridCol w="1367846">
                  <a:extLst>
                    <a:ext uri="{9D8B030D-6E8A-4147-A177-3AD203B41FA5}">
                      <a16:colId xmlns:a16="http://schemas.microsoft.com/office/drawing/2014/main" val="402168384"/>
                    </a:ext>
                  </a:extLst>
                </a:gridCol>
                <a:gridCol w="1629345">
                  <a:extLst>
                    <a:ext uri="{9D8B030D-6E8A-4147-A177-3AD203B41FA5}">
                      <a16:colId xmlns:a16="http://schemas.microsoft.com/office/drawing/2014/main" val="1543975874"/>
                    </a:ext>
                  </a:extLst>
                </a:gridCol>
                <a:gridCol w="1538826">
                  <a:extLst>
                    <a:ext uri="{9D8B030D-6E8A-4147-A177-3AD203B41FA5}">
                      <a16:colId xmlns:a16="http://schemas.microsoft.com/office/drawing/2014/main" val="239696355"/>
                    </a:ext>
                  </a:extLst>
                </a:gridCol>
              </a:tblGrid>
              <a:tr h="409575">
                <a:tc>
                  <a:txBody>
                    <a:bodyPr/>
                    <a:lstStyle/>
                    <a:p>
                      <a:r>
                        <a:rPr lang="en-US" b="0" dirty="0">
                          <a:solidFill>
                            <a:schemeClr val="tx1"/>
                          </a:solidFill>
                        </a:rPr>
                        <a:t>Variable</a:t>
                      </a:r>
                    </a:p>
                  </a:txBody>
                  <a:tcPr>
                    <a:solidFill>
                      <a:schemeClr val="accent3">
                        <a:lumMod val="50000"/>
                        <a:lumOff val="50000"/>
                      </a:schemeClr>
                    </a:solidFill>
                  </a:tcPr>
                </a:tc>
                <a:tc>
                  <a:txBody>
                    <a:bodyPr/>
                    <a:lstStyle/>
                    <a:p>
                      <a:r>
                        <a:rPr lang="en-US" b="0" dirty="0">
                          <a:solidFill>
                            <a:schemeClr val="tx1"/>
                          </a:solidFill>
                        </a:rPr>
                        <a:t>Model Coefficient</a:t>
                      </a:r>
                    </a:p>
                  </a:txBody>
                  <a:tcPr>
                    <a:solidFill>
                      <a:schemeClr val="accent3">
                        <a:lumMod val="50000"/>
                        <a:lumOff val="50000"/>
                      </a:schemeClr>
                    </a:solidFill>
                  </a:tcPr>
                </a:tc>
                <a:tc>
                  <a:txBody>
                    <a:bodyPr/>
                    <a:lstStyle/>
                    <a:p>
                      <a:r>
                        <a:rPr lang="en-US" b="0" dirty="0">
                          <a:solidFill>
                            <a:schemeClr val="tx1"/>
                          </a:solidFill>
                        </a:rPr>
                        <a:t>State 12 Month Result</a:t>
                      </a:r>
                    </a:p>
                  </a:txBody>
                  <a:tcPr>
                    <a:solidFill>
                      <a:schemeClr val="accent3">
                        <a:lumMod val="50000"/>
                        <a:lumOff val="50000"/>
                      </a:schemeClr>
                    </a:solidFill>
                  </a:tcPr>
                </a:tc>
                <a:tc>
                  <a:txBody>
                    <a:bodyPr/>
                    <a:lstStyle/>
                    <a:p>
                      <a:r>
                        <a:rPr lang="en-US" b="0" dirty="0">
                          <a:solidFill>
                            <a:schemeClr val="tx1"/>
                          </a:solidFill>
                        </a:rPr>
                        <a:t>(Coefficient × Result)</a:t>
                      </a:r>
                    </a:p>
                  </a:txBody>
                  <a:tcPr>
                    <a:solidFill>
                      <a:schemeClr val="accent3">
                        <a:lumMod val="50000"/>
                        <a:lumOff val="50000"/>
                      </a:schemeClr>
                    </a:solidFill>
                  </a:tcPr>
                </a:tc>
                <a:extLst>
                  <a:ext uri="{0D108BD9-81ED-4DB2-BD59-A6C34878D82A}">
                    <a16:rowId xmlns:a16="http://schemas.microsoft.com/office/drawing/2014/main" val="2968264584"/>
                  </a:ext>
                </a:extLst>
              </a:tr>
              <a:tr h="370840">
                <a:tc>
                  <a:txBody>
                    <a:bodyPr/>
                    <a:lstStyle/>
                    <a:p>
                      <a:r>
                        <a:rPr lang="en-US" dirty="0"/>
                        <a:t>Model Intercept</a:t>
                      </a:r>
                    </a:p>
                  </a:txBody>
                  <a:tcPr/>
                </a:tc>
                <a:tc>
                  <a:txBody>
                    <a:bodyPr/>
                    <a:lstStyle/>
                    <a:p>
                      <a:r>
                        <a:rPr lang="en-US" dirty="0"/>
                        <a:t>0.775</a:t>
                      </a:r>
                    </a:p>
                  </a:txBody>
                  <a:tcPr/>
                </a:tc>
                <a:tc>
                  <a:txBody>
                    <a:bodyPr/>
                    <a:lstStyle/>
                    <a:p>
                      <a:r>
                        <a:rPr lang="en-US" dirty="0"/>
                        <a:t>NA</a:t>
                      </a:r>
                    </a:p>
                  </a:txBody>
                  <a:tcPr/>
                </a:tc>
                <a:tc>
                  <a:txBody>
                    <a:bodyPr/>
                    <a:lstStyle/>
                    <a:p>
                      <a:r>
                        <a:rPr lang="en-US" dirty="0"/>
                        <a:t>0.775</a:t>
                      </a:r>
                    </a:p>
                  </a:txBody>
                  <a:tcPr/>
                </a:tc>
                <a:extLst>
                  <a:ext uri="{0D108BD9-81ED-4DB2-BD59-A6C34878D82A}">
                    <a16:rowId xmlns:a16="http://schemas.microsoft.com/office/drawing/2014/main" val="1263197505"/>
                  </a:ext>
                </a:extLst>
              </a:tr>
              <a:tr h="370840">
                <a:tc>
                  <a:txBody>
                    <a:bodyPr/>
                    <a:lstStyle/>
                    <a:p>
                      <a:r>
                        <a:rPr lang="en-US" dirty="0"/>
                        <a:t>TUR</a:t>
                      </a:r>
                    </a:p>
                  </a:txBody>
                  <a:tcPr/>
                </a:tc>
                <a:tc>
                  <a:txBody>
                    <a:bodyPr/>
                    <a:lstStyle/>
                    <a:p>
                      <a:r>
                        <a:rPr lang="en-US" dirty="0"/>
                        <a:t>-0.843</a:t>
                      </a:r>
                    </a:p>
                  </a:txBody>
                  <a:tcPr/>
                </a:tc>
                <a:tc>
                  <a:txBody>
                    <a:bodyPr/>
                    <a:lstStyle/>
                    <a:p>
                      <a:r>
                        <a:rPr lang="en-US" dirty="0">
                          <a:highlight>
                            <a:srgbClr val="00FFFF"/>
                          </a:highlight>
                        </a:rPr>
                        <a:t>3.9%</a:t>
                      </a:r>
                    </a:p>
                  </a:txBody>
                  <a:tcPr/>
                </a:tc>
                <a:tc>
                  <a:txBody>
                    <a:bodyPr/>
                    <a:lstStyle/>
                    <a:p>
                      <a:r>
                        <a:rPr lang="en-US" dirty="0"/>
                        <a:t>-0.033</a:t>
                      </a:r>
                    </a:p>
                  </a:txBody>
                  <a:tcPr/>
                </a:tc>
                <a:extLst>
                  <a:ext uri="{0D108BD9-81ED-4DB2-BD59-A6C34878D82A}">
                    <a16:rowId xmlns:a16="http://schemas.microsoft.com/office/drawing/2014/main" val="2080496616"/>
                  </a:ext>
                </a:extLst>
              </a:tr>
              <a:tr h="370840">
                <a:tc>
                  <a:txBody>
                    <a:bodyPr/>
                    <a:lstStyle/>
                    <a:p>
                      <a:r>
                        <a:rPr lang="en-US" dirty="0"/>
                        <a:t>Recipiency Rate</a:t>
                      </a:r>
                    </a:p>
                  </a:txBody>
                  <a:tcPr/>
                </a:tc>
                <a:tc>
                  <a:txBody>
                    <a:bodyPr/>
                    <a:lstStyle/>
                    <a:p>
                      <a:r>
                        <a:rPr lang="en-US" dirty="0"/>
                        <a:t>-0.109</a:t>
                      </a:r>
                    </a:p>
                  </a:txBody>
                  <a:tcPr/>
                </a:tc>
                <a:tc>
                  <a:txBody>
                    <a:bodyPr/>
                    <a:lstStyle/>
                    <a:p>
                      <a:r>
                        <a:rPr lang="en-US" dirty="0">
                          <a:highlight>
                            <a:srgbClr val="00FFFF"/>
                          </a:highlight>
                        </a:rPr>
                        <a:t>19.3%</a:t>
                      </a:r>
                    </a:p>
                  </a:txBody>
                  <a:tcPr/>
                </a:tc>
                <a:tc>
                  <a:txBody>
                    <a:bodyPr/>
                    <a:lstStyle/>
                    <a:p>
                      <a:r>
                        <a:rPr lang="en-US" dirty="0"/>
                        <a:t>-0.021</a:t>
                      </a:r>
                    </a:p>
                  </a:txBody>
                  <a:tcPr/>
                </a:tc>
                <a:extLst>
                  <a:ext uri="{0D108BD9-81ED-4DB2-BD59-A6C34878D82A}">
                    <a16:rowId xmlns:a16="http://schemas.microsoft.com/office/drawing/2014/main" val="3267654841"/>
                  </a:ext>
                </a:extLst>
              </a:tr>
              <a:tr h="386715">
                <a:tc>
                  <a:txBody>
                    <a:bodyPr/>
                    <a:lstStyle/>
                    <a:p>
                      <a:r>
                        <a:rPr lang="en-US" dirty="0"/>
                        <a:t>Job Openings % Change</a:t>
                      </a:r>
                    </a:p>
                  </a:txBody>
                  <a:tcPr/>
                </a:tc>
                <a:tc>
                  <a:txBody>
                    <a:bodyPr/>
                    <a:lstStyle/>
                    <a:p>
                      <a:r>
                        <a:rPr lang="en-US" dirty="0"/>
                        <a:t>-0.152</a:t>
                      </a:r>
                    </a:p>
                  </a:txBody>
                  <a:tcPr/>
                </a:tc>
                <a:tc>
                  <a:txBody>
                    <a:bodyPr/>
                    <a:lstStyle/>
                    <a:p>
                      <a:r>
                        <a:rPr lang="en-US" dirty="0">
                          <a:highlight>
                            <a:srgbClr val="00FFFF"/>
                          </a:highlight>
                        </a:rPr>
                        <a:t>17.1%</a:t>
                      </a:r>
                    </a:p>
                  </a:txBody>
                  <a:tcPr/>
                </a:tc>
                <a:tc>
                  <a:txBody>
                    <a:bodyPr/>
                    <a:lstStyle/>
                    <a:p>
                      <a:r>
                        <a:rPr lang="en-US" dirty="0"/>
                        <a:t>-0.026</a:t>
                      </a:r>
                    </a:p>
                  </a:txBody>
                  <a:tcPr/>
                </a:tc>
                <a:extLst>
                  <a:ext uri="{0D108BD9-81ED-4DB2-BD59-A6C34878D82A}">
                    <a16:rowId xmlns:a16="http://schemas.microsoft.com/office/drawing/2014/main" val="1538161478"/>
                  </a:ext>
                </a:extLst>
              </a:tr>
              <a:tr h="370840">
                <a:tc>
                  <a:txBody>
                    <a:bodyPr/>
                    <a:lstStyle/>
                    <a:p>
                      <a:r>
                        <a:rPr lang="en-US" dirty="0"/>
                        <a:t>Net Change Losses, Gains</a:t>
                      </a:r>
                    </a:p>
                  </a:txBody>
                  <a:tcPr/>
                </a:tc>
                <a:tc>
                  <a:txBody>
                    <a:bodyPr/>
                    <a:lstStyle/>
                    <a:p>
                      <a:r>
                        <a:rPr lang="en-US" dirty="0"/>
                        <a:t>5.45x10</a:t>
                      </a:r>
                      <a:r>
                        <a:rPr lang="en-US" baseline="30000" dirty="0"/>
                        <a:t>-8</a:t>
                      </a:r>
                      <a:endParaRPr lang="en-US" dirty="0"/>
                    </a:p>
                  </a:txBody>
                  <a:tcPr/>
                </a:tc>
                <a:tc>
                  <a:txBody>
                    <a:bodyPr/>
                    <a:lstStyle/>
                    <a:p>
                      <a:r>
                        <a:rPr lang="en-US" dirty="0">
                          <a:highlight>
                            <a:srgbClr val="00FFFF"/>
                          </a:highlight>
                        </a:rPr>
                        <a:t>-12,992</a:t>
                      </a:r>
                    </a:p>
                  </a:txBody>
                  <a:tcPr/>
                </a:tc>
                <a:tc>
                  <a:txBody>
                    <a:bodyPr/>
                    <a:lstStyle/>
                    <a:p>
                      <a:r>
                        <a:rPr lang="en-US" dirty="0"/>
                        <a:t>-0.0001</a:t>
                      </a:r>
                    </a:p>
                  </a:txBody>
                  <a:tcPr/>
                </a:tc>
                <a:extLst>
                  <a:ext uri="{0D108BD9-81ED-4DB2-BD59-A6C34878D82A}">
                    <a16:rowId xmlns:a16="http://schemas.microsoft.com/office/drawing/2014/main" val="1559729951"/>
                  </a:ext>
                </a:extLst>
              </a:tr>
              <a:tr h="370840">
                <a:tc>
                  <a:txBody>
                    <a:bodyPr/>
                    <a:lstStyle/>
                    <a:p>
                      <a:r>
                        <a:rPr lang="en-US" dirty="0"/>
                        <a:t>Average UI Duration</a:t>
                      </a:r>
                    </a:p>
                  </a:txBody>
                  <a:tcPr/>
                </a:tc>
                <a:tc>
                  <a:txBody>
                    <a:bodyPr/>
                    <a:lstStyle/>
                    <a:p>
                      <a:r>
                        <a:rPr lang="en-US" dirty="0"/>
                        <a:t>-.003</a:t>
                      </a:r>
                    </a:p>
                  </a:txBody>
                  <a:tcPr/>
                </a:tc>
                <a:tc>
                  <a:txBody>
                    <a:bodyPr/>
                    <a:lstStyle/>
                    <a:p>
                      <a:r>
                        <a:rPr lang="en-US" dirty="0">
                          <a:highlight>
                            <a:srgbClr val="00FFFF"/>
                          </a:highlight>
                        </a:rPr>
                        <a:t>13 weeks</a:t>
                      </a:r>
                    </a:p>
                  </a:txBody>
                  <a:tcPr/>
                </a:tc>
                <a:tc>
                  <a:txBody>
                    <a:bodyPr/>
                    <a:lstStyle/>
                    <a:p>
                      <a:r>
                        <a:rPr lang="en-US" dirty="0"/>
                        <a:t>-0.038</a:t>
                      </a:r>
                    </a:p>
                  </a:txBody>
                  <a:tcPr/>
                </a:tc>
                <a:extLst>
                  <a:ext uri="{0D108BD9-81ED-4DB2-BD59-A6C34878D82A}">
                    <a16:rowId xmlns:a16="http://schemas.microsoft.com/office/drawing/2014/main" val="2224504254"/>
                  </a:ext>
                </a:extLst>
              </a:tr>
            </a:tbl>
          </a:graphicData>
        </a:graphic>
      </p:graphicFrame>
      <mc:AlternateContent xmlns:mc="http://schemas.openxmlformats.org/markup-compatibility/2006">
        <mc:Choice xmlns:a14="http://schemas.microsoft.com/office/drawing/2010/main" Requires="a14">
          <p:sp>
            <p:nvSpPr>
              <p:cNvPr id="10" name="Content Placeholder 9">
                <a:extLst>
                  <a:ext uri="{FF2B5EF4-FFF2-40B4-BE49-F238E27FC236}">
                    <a16:creationId xmlns:a16="http://schemas.microsoft.com/office/drawing/2014/main" id="{01754BF5-A9C7-2B70-C04F-9ADD527F7AB6}"/>
                  </a:ext>
                </a:extLst>
              </p:cNvPr>
              <p:cNvSpPr>
                <a:spLocks noGrp="1"/>
              </p:cNvSpPr>
              <p:nvPr>
                <p:ph idx="11"/>
              </p:nvPr>
            </p:nvSpPr>
            <p:spPr>
              <a:xfrm>
                <a:off x="266700" y="4889888"/>
                <a:ext cx="7955280" cy="715410"/>
              </a:xfrm>
            </p:spPr>
            <p:txBody>
              <a:bodyPr/>
              <a:lstStyle/>
              <a:p>
                <a:pPr marL="0" lvl="0" indent="0" algn="r">
                  <a:lnSpc>
                    <a:spcPct val="100000"/>
                  </a:lnSpc>
                  <a:spcBef>
                    <a:spcPts val="0"/>
                  </a:spcBef>
                  <a:spcAft>
                    <a:spcPts val="800"/>
                  </a:spcAft>
                  <a:buClrTx/>
                  <a:buNone/>
                </a:pPr>
                <a:r>
                  <a:rPr kumimoji="0" lang="en-US" sz="1800" b="0" i="0" u="none" strike="noStrike" kern="1200" cap="none" spc="0" normalizeH="0" baseline="0" noProof="0" dirty="0">
                    <a:ln>
                      <a:noFill/>
                    </a:ln>
                    <a:solidFill>
                      <a:srgbClr val="242021"/>
                    </a:solidFill>
                    <a:effectLst/>
                    <a:uLnTx/>
                    <a:uFillTx/>
                    <a:latin typeface="Arial" panose="020B0604020202020204"/>
                    <a:ea typeface="+mn-ea"/>
                    <a:cs typeface="+mn-cs"/>
                  </a:rPr>
                  <a:t>Model Result = </a:t>
                </a:r>
                <a14:m>
                  <m:oMath xmlns:m="http://schemas.openxmlformats.org/officeDocument/2006/math">
                    <m:nary>
                      <m:naryPr>
                        <m:chr m:val="∑"/>
                        <m:subHide m:val="on"/>
                        <m:supHide m:val="on"/>
                        <m:ctrlPr>
                          <a:rPr kumimoji="0" lang="en-US" sz="1800" b="0" i="1" u="none" strike="noStrike" kern="1200" cap="none" spc="0" normalizeH="0" baseline="0" noProof="0" smtClean="0">
                            <a:ln>
                              <a:noFill/>
                            </a:ln>
                            <a:solidFill>
                              <a:srgbClr val="242021"/>
                            </a:solidFill>
                            <a:effectLst/>
                            <a:uLnTx/>
                            <a:uFillTx/>
                            <a:latin typeface="Cambria Math" panose="02040503050406030204" pitchFamily="18" charset="0"/>
                            <a:ea typeface="+mn-ea"/>
                            <a:cs typeface="+mn-cs"/>
                          </a:rPr>
                        </m:ctrlPr>
                      </m:naryPr>
                      <m:sub/>
                      <m:sup/>
                      <m:e>
                        <m:r>
                          <a:rPr kumimoji="0" lang="en-US" sz="1800" b="0" i="1" u="none" strike="noStrike" kern="1200" cap="none" spc="0" normalizeH="0" baseline="0" noProof="0" smtClean="0">
                            <a:ln>
                              <a:noFill/>
                            </a:ln>
                            <a:solidFill>
                              <a:srgbClr val="242021"/>
                            </a:solidFill>
                            <a:effectLst/>
                            <a:uLnTx/>
                            <a:uFillTx/>
                            <a:latin typeface="Cambria Math" panose="02040503050406030204" pitchFamily="18" charset="0"/>
                            <a:ea typeface="+mn-ea"/>
                            <a:cs typeface="+mn-cs"/>
                          </a:rPr>
                          <m:t>(</m:t>
                        </m:r>
                        <m:r>
                          <a:rPr kumimoji="0" lang="en-US" sz="1800" b="0" i="1" u="none" strike="noStrike" kern="1200" cap="none" spc="0" normalizeH="0" baseline="0" noProof="0" smtClean="0">
                            <a:ln>
                              <a:noFill/>
                            </a:ln>
                            <a:solidFill>
                              <a:srgbClr val="242021"/>
                            </a:solidFill>
                            <a:effectLst/>
                            <a:uLnTx/>
                            <a:uFillTx/>
                            <a:latin typeface="Cambria Math" panose="02040503050406030204" pitchFamily="18" charset="0"/>
                            <a:ea typeface="+mn-ea"/>
                            <a:cs typeface="+mn-cs"/>
                          </a:rPr>
                          <m:t>𝐶𝑜𝑒𝑓</m:t>
                        </m:r>
                        <m:r>
                          <a:rPr kumimoji="0" lang="en-US" sz="1800" b="0" i="1" u="none" strike="noStrike" kern="1200" cap="none" spc="0" normalizeH="0" baseline="0" noProof="0" smtClean="0">
                            <a:ln>
                              <a:noFill/>
                            </a:ln>
                            <a:solidFill>
                              <a:srgbClr val="242021"/>
                            </a:solidFill>
                            <a:effectLst/>
                            <a:uLnTx/>
                            <a:uFillTx/>
                            <a:latin typeface="Cambria Math" panose="02040503050406030204" pitchFamily="18" charset="0"/>
                            <a:ea typeface="Cambria Math" panose="02040503050406030204" pitchFamily="18" charset="0"/>
                            <a:cs typeface="+mn-cs"/>
                          </a:rPr>
                          <m:t>×</m:t>
                        </m:r>
                        <m:r>
                          <a:rPr kumimoji="0" lang="en-US" sz="1800" b="0" i="1" u="none" strike="noStrike" kern="1200" cap="none" spc="0" normalizeH="0" baseline="0" noProof="0" smtClean="0">
                            <a:ln>
                              <a:noFill/>
                            </a:ln>
                            <a:solidFill>
                              <a:srgbClr val="242021"/>
                            </a:solidFill>
                            <a:effectLst/>
                            <a:uLnTx/>
                            <a:uFillTx/>
                            <a:latin typeface="Cambria Math" panose="02040503050406030204" pitchFamily="18" charset="0"/>
                            <a:ea typeface="+mn-ea"/>
                            <a:cs typeface="+mn-cs"/>
                          </a:rPr>
                          <m:t>𝑅𝑒𝑠𝑢𝑙𝑡</m:t>
                        </m:r>
                        <m:r>
                          <a:rPr kumimoji="0" lang="en-US" sz="1800" b="0" i="1" u="none" strike="noStrike" kern="1200" cap="none" spc="0" normalizeH="0" baseline="0" noProof="0" smtClean="0">
                            <a:ln>
                              <a:noFill/>
                            </a:ln>
                            <a:solidFill>
                              <a:srgbClr val="242021"/>
                            </a:solidFill>
                            <a:effectLst/>
                            <a:uLnTx/>
                            <a:uFillTx/>
                            <a:latin typeface="Cambria Math" panose="02040503050406030204" pitchFamily="18" charset="0"/>
                            <a:ea typeface="+mn-ea"/>
                            <a:cs typeface="+mn-cs"/>
                          </a:rPr>
                          <m:t>)≈ </m:t>
                        </m:r>
                      </m:e>
                    </m:nary>
                    <m:r>
                      <a:rPr kumimoji="0" lang="en-US" sz="1800" b="0" i="1" u="none" strike="noStrike" kern="1200" cap="none" spc="0" normalizeH="0" baseline="0" noProof="0" smtClean="0">
                        <a:ln>
                          <a:noFill/>
                        </a:ln>
                        <a:solidFill>
                          <a:srgbClr val="242021"/>
                        </a:solidFill>
                        <a:effectLst/>
                        <a:uLnTx/>
                        <a:uFillTx/>
                        <a:latin typeface="Cambria Math" panose="02040503050406030204" pitchFamily="18" charset="0"/>
                        <a:ea typeface="+mn-ea"/>
                        <a:cs typeface="+mn-cs"/>
                      </a:rPr>
                      <m:t>.66 </m:t>
                    </m:r>
                    <m:r>
                      <a:rPr kumimoji="0" lang="en-US" sz="1800" b="0" i="1" u="none" strike="noStrike" kern="1200" cap="none" spc="0" normalizeH="0" baseline="0" noProof="0" smtClean="0">
                        <a:ln>
                          <a:noFill/>
                        </a:ln>
                        <a:solidFill>
                          <a:srgbClr val="242021"/>
                        </a:solidFill>
                        <a:effectLst/>
                        <a:uLnTx/>
                        <a:uFillTx/>
                        <a:latin typeface="Cambria Math" panose="02040503050406030204" pitchFamily="18" charset="0"/>
                        <a:ea typeface="+mn-ea"/>
                        <a:cs typeface="+mn-cs"/>
                      </a:rPr>
                      <m:t>𝑜𝑟</m:t>
                    </m:r>
                    <m:r>
                      <a:rPr kumimoji="0" lang="en-US" sz="1800" b="0" i="1" u="none" strike="noStrike" kern="1200" cap="none" spc="0" normalizeH="0" baseline="0" noProof="0" smtClean="0">
                        <a:ln>
                          <a:noFill/>
                        </a:ln>
                        <a:solidFill>
                          <a:srgbClr val="242021"/>
                        </a:solidFill>
                        <a:effectLst/>
                        <a:uLnTx/>
                        <a:uFillTx/>
                        <a:latin typeface="Cambria Math" panose="02040503050406030204" pitchFamily="18" charset="0"/>
                        <a:ea typeface="+mn-ea"/>
                        <a:cs typeface="+mn-cs"/>
                      </a:rPr>
                      <m:t> 66%</m:t>
                    </m:r>
                  </m:oMath>
                </a14:m>
                <a:endParaRPr lang="en-US" sz="1400" dirty="0">
                  <a:solidFill>
                    <a:srgbClr val="242021"/>
                  </a:solidFill>
                </a:endParaRPr>
              </a:p>
              <a:p>
                <a:pPr marL="0" lvl="0" indent="0" algn="r">
                  <a:lnSpc>
                    <a:spcPct val="100000"/>
                  </a:lnSpc>
                  <a:spcBef>
                    <a:spcPts val="0"/>
                  </a:spcBef>
                  <a:spcAft>
                    <a:spcPts val="800"/>
                  </a:spcAft>
                  <a:buClrTx/>
                  <a:buNone/>
                </a:pPr>
                <a:r>
                  <a:rPr lang="en-US" sz="1400" dirty="0">
                    <a:solidFill>
                      <a:srgbClr val="242021"/>
                    </a:solidFill>
                  </a:rPr>
                  <a:t>Model Error: Upper Tail 95% Confidence Level = 1.96 </a:t>
                </a:r>
                <a14:m>
                  <m:oMath xmlns:m="http://schemas.openxmlformats.org/officeDocument/2006/math">
                    <m:r>
                      <a:rPr lang="en-US" sz="1400" i="1">
                        <a:solidFill>
                          <a:srgbClr val="242021"/>
                        </a:solidFill>
                        <a:latin typeface="Cambria Math" panose="02040503050406030204" pitchFamily="18" charset="0"/>
                        <a:ea typeface="Cambria Math" panose="02040503050406030204" pitchFamily="18" charset="0"/>
                      </a:rPr>
                      <m:t>×</m:t>
                    </m:r>
                    <m:d>
                      <m:dPr>
                        <m:ctrlPr>
                          <a:rPr lang="en-US" sz="1400" i="1">
                            <a:solidFill>
                              <a:srgbClr val="242021"/>
                            </a:solidFill>
                            <a:latin typeface="Cambria Math" panose="02040503050406030204" pitchFamily="18" charset="0"/>
                            <a:ea typeface="Cambria Math" panose="02040503050406030204" pitchFamily="18" charset="0"/>
                          </a:rPr>
                        </m:ctrlPr>
                      </m:dPr>
                      <m:e>
                        <m:r>
                          <a:rPr lang="en-US" sz="1400" i="1">
                            <a:solidFill>
                              <a:srgbClr val="242021"/>
                            </a:solidFill>
                            <a:latin typeface="Cambria Math" panose="02040503050406030204" pitchFamily="18" charset="0"/>
                            <a:ea typeface="Cambria Math" panose="02040503050406030204" pitchFamily="18" charset="0"/>
                          </a:rPr>
                          <m:t>𝑠𝑡𝑑𝑒𝑟𝑟𝑜𝑟</m:t>
                        </m:r>
                      </m:e>
                    </m:d>
                    <m:r>
                      <a:rPr lang="en-US" sz="1400" i="1">
                        <a:solidFill>
                          <a:srgbClr val="242021"/>
                        </a:solidFill>
                        <a:latin typeface="Cambria Math" panose="02040503050406030204" pitchFamily="18" charset="0"/>
                      </a:rPr>
                      <m:t>≈</m:t>
                    </m:r>
                  </m:oMath>
                </a14:m>
                <a:r>
                  <a:rPr lang="en-US" sz="1400" dirty="0">
                    <a:solidFill>
                      <a:srgbClr val="242021"/>
                    </a:solidFill>
                  </a:rPr>
                  <a:t> 0.07 </a:t>
                </a:r>
                <a:r>
                  <a:rPr lang="en-US" sz="1400" i="1" dirty="0">
                    <a:solidFill>
                      <a:srgbClr val="242021"/>
                    </a:solidFill>
                  </a:rPr>
                  <a:t>or</a:t>
                </a:r>
                <a:r>
                  <a:rPr lang="en-US" sz="1400" dirty="0">
                    <a:solidFill>
                      <a:srgbClr val="242021"/>
                    </a:solidFill>
                  </a:rPr>
                  <a:t> 7% </a:t>
                </a:r>
              </a:p>
              <a:p>
                <a:pPr marL="0" lvl="0" indent="0" algn="r">
                  <a:lnSpc>
                    <a:spcPct val="100000"/>
                  </a:lnSpc>
                  <a:spcBef>
                    <a:spcPts val="0"/>
                  </a:spcBef>
                  <a:spcAft>
                    <a:spcPts val="800"/>
                  </a:spcAft>
                  <a:buClrTx/>
                  <a:buNone/>
                </a:pPr>
                <a:r>
                  <a:rPr lang="en-US" sz="1800" dirty="0">
                    <a:solidFill>
                      <a:srgbClr val="242021"/>
                    </a:solidFill>
                  </a:rPr>
                  <a:t>Final State Target = 59%</a:t>
                </a:r>
                <a:endParaRPr lang="en-US" sz="1400" dirty="0">
                  <a:solidFill>
                    <a:srgbClr val="242021"/>
                  </a:solidFill>
                </a:endParaRPr>
              </a:p>
            </p:txBody>
          </p:sp>
        </mc:Choice>
        <mc:Fallback>
          <p:sp>
            <p:nvSpPr>
              <p:cNvPr id="10" name="Content Placeholder 9">
                <a:extLst>
                  <a:ext uri="{FF2B5EF4-FFF2-40B4-BE49-F238E27FC236}">
                    <a16:creationId xmlns:a16="http://schemas.microsoft.com/office/drawing/2014/main" id="{01754BF5-A9C7-2B70-C04F-9ADD527F7AB6}"/>
                  </a:ext>
                </a:extLst>
              </p:cNvPr>
              <p:cNvSpPr>
                <a:spLocks noGrp="1" noRot="1" noChangeAspect="1" noMove="1" noResize="1" noEditPoints="1" noAdjustHandles="1" noChangeArrowheads="1" noChangeShapeType="1" noTextEdit="1"/>
              </p:cNvSpPr>
              <p:nvPr>
                <p:ph idx="11"/>
              </p:nvPr>
            </p:nvSpPr>
            <p:spPr>
              <a:xfrm>
                <a:off x="266700" y="4889888"/>
                <a:ext cx="7955280" cy="715410"/>
              </a:xfrm>
              <a:blipFill>
                <a:blip r:embed="rId3"/>
                <a:stretch>
                  <a:fillRect t="-61017" r="-843" b="-61017"/>
                </a:stretch>
              </a:blipFill>
            </p:spPr>
            <p:txBody>
              <a:bodyPr/>
              <a:lstStyle/>
              <a:p>
                <a:r>
                  <a:rPr lang="en-US">
                    <a:noFill/>
                  </a:rPr>
                  <a:t> </a:t>
                </a:r>
              </a:p>
            </p:txBody>
          </p:sp>
        </mc:Fallback>
      </mc:AlternateContent>
    </p:spTree>
    <p:extLst>
      <p:ext uri="{BB962C8B-B14F-4D97-AF65-F5344CB8AC3E}">
        <p14:creationId xmlns:p14="http://schemas.microsoft.com/office/powerpoint/2010/main" val="2600375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253" y="365126"/>
            <a:ext cx="8462221" cy="549274"/>
          </a:xfrm>
        </p:spPr>
        <p:txBody>
          <a:bodyPr>
            <a:normAutofit fontScale="90000"/>
          </a:bodyPr>
          <a:lstStyle/>
          <a:p>
            <a:r>
              <a:rPr lang="en-US" dirty="0"/>
              <a:t>Final State Eligibility for Outcome Payments</a:t>
            </a:r>
          </a:p>
        </p:txBody>
      </p:sp>
      <p:sp>
        <p:nvSpPr>
          <p:cNvPr id="3" name="Content Placeholder 2"/>
          <p:cNvSpPr>
            <a:spLocks noGrp="1"/>
          </p:cNvSpPr>
          <p:nvPr>
            <p:ph idx="1"/>
          </p:nvPr>
        </p:nvSpPr>
        <p:spPr>
          <a:xfrm>
            <a:off x="291253" y="1219201"/>
            <a:ext cx="8575040" cy="3848100"/>
          </a:xfrm>
        </p:spPr>
        <p:txBody>
          <a:bodyPr anchor="ctr">
            <a:normAutofit/>
          </a:bodyPr>
          <a:lstStyle/>
          <a:p>
            <a:pPr marL="457200" lvl="1" indent="0">
              <a:spcBef>
                <a:spcPts val="2400"/>
              </a:spcBef>
              <a:spcAft>
                <a:spcPts val="2400"/>
              </a:spcAft>
              <a:buNone/>
            </a:pPr>
            <a:r>
              <a:rPr lang="en-US" sz="3200" dirty="0"/>
              <a:t>In order to receive outcome payments:</a:t>
            </a:r>
          </a:p>
          <a:p>
            <a:pPr marL="457200" lvl="1" indent="0">
              <a:spcBef>
                <a:spcPts val="2400"/>
              </a:spcBef>
              <a:spcAft>
                <a:spcPts val="2400"/>
              </a:spcAft>
              <a:buNone/>
            </a:pPr>
            <a:r>
              <a:rPr lang="en-US" sz="3200" dirty="0"/>
              <a:t>States must pass </a:t>
            </a:r>
            <a:r>
              <a:rPr lang="en-US" sz="3200" b="1" u="sng" dirty="0"/>
              <a:t>both</a:t>
            </a:r>
            <a:r>
              <a:rPr lang="en-US" sz="3200" dirty="0"/>
              <a:t> the Duration component and the RESEA component</a:t>
            </a:r>
          </a:p>
        </p:txBody>
      </p:sp>
      <p:sp>
        <p:nvSpPr>
          <p:cNvPr id="4" name="Slide Number Placeholder 3"/>
          <p:cNvSpPr>
            <a:spLocks noGrp="1"/>
          </p:cNvSpPr>
          <p:nvPr>
            <p:ph type="sldNum" sz="quarter" idx="10"/>
          </p:nvPr>
        </p:nvSpPr>
        <p:spPr/>
        <p:txBody>
          <a:bodyPr/>
          <a:lstStyle/>
          <a:p>
            <a:fld id="{706D636C-90A3-4979-BA37-BAB384B22101}" type="slidenum">
              <a:rPr lang="en-US" smtClean="0"/>
              <a:pPr/>
              <a:t>10</a:t>
            </a:fld>
            <a:endParaRPr lang="en-US"/>
          </a:p>
        </p:txBody>
      </p:sp>
    </p:spTree>
    <p:extLst>
      <p:ext uri="{BB962C8B-B14F-4D97-AF65-F5344CB8AC3E}">
        <p14:creationId xmlns:p14="http://schemas.microsoft.com/office/powerpoint/2010/main" val="32110840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955280" cy="549274"/>
          </a:xfrm>
        </p:spPr>
        <p:txBody>
          <a:bodyPr>
            <a:normAutofit fontScale="90000"/>
          </a:bodyPr>
          <a:lstStyle/>
          <a:p>
            <a:r>
              <a:rPr lang="en-US" dirty="0"/>
              <a:t>2021 and 2022 Outcome Results</a:t>
            </a:r>
          </a:p>
        </p:txBody>
      </p:sp>
      <p:sp>
        <p:nvSpPr>
          <p:cNvPr id="3" name="Content Placeholder 2"/>
          <p:cNvSpPr>
            <a:spLocks noGrp="1"/>
          </p:cNvSpPr>
          <p:nvPr>
            <p:ph idx="1"/>
          </p:nvPr>
        </p:nvSpPr>
        <p:spPr>
          <a:xfrm>
            <a:off x="291253" y="1219200"/>
            <a:ext cx="8575040" cy="5137149"/>
          </a:xfrm>
        </p:spPr>
        <p:txBody>
          <a:bodyPr>
            <a:normAutofit fontScale="92500" lnSpcReduction="10000"/>
          </a:bodyPr>
          <a:lstStyle/>
          <a:p>
            <a:pPr lvl="1"/>
            <a:r>
              <a:rPr lang="en-US" dirty="0"/>
              <a:t>FY 2021: 31 out of 52 states and territories eligible </a:t>
            </a:r>
            <a:endParaRPr lang="en-US" sz="1200" dirty="0"/>
          </a:p>
          <a:p>
            <a:pPr lvl="1"/>
            <a:r>
              <a:rPr lang="en-US" dirty="0"/>
              <a:t>FY 2022: 35 out of 52 states and territories eligible </a:t>
            </a:r>
          </a:p>
          <a:p>
            <a:pPr lvl="1">
              <a:spcBef>
                <a:spcPts val="2400"/>
              </a:spcBef>
            </a:pPr>
            <a:r>
              <a:rPr lang="en-US" dirty="0"/>
              <a:t>We are currently developing a midyear preview of Duration and RESEA targets along with state performance, beginning for next year’s outcome payments. </a:t>
            </a:r>
            <a:endParaRPr lang="en-US" sz="1200" dirty="0"/>
          </a:p>
          <a:p>
            <a:pPr lvl="1">
              <a:spcBef>
                <a:spcPts val="2400"/>
              </a:spcBef>
            </a:pPr>
            <a:r>
              <a:rPr lang="en-US" dirty="0"/>
              <a:t>2021, as well as future results, exclude or control for periods of very large fluctuations in data as a result of the pandemic.  </a:t>
            </a:r>
            <a:endParaRPr lang="en-US" sz="1200" dirty="0"/>
          </a:p>
          <a:p>
            <a:pPr lvl="1">
              <a:spcBef>
                <a:spcPts val="2400"/>
              </a:spcBef>
            </a:pPr>
            <a:r>
              <a:rPr lang="en-US" dirty="0"/>
              <a:t>ETA’s federal notice of methodology to distribute outcome payments:</a:t>
            </a:r>
          </a:p>
          <a:p>
            <a:pPr marL="457200" lvl="1" indent="0">
              <a:buNone/>
            </a:pPr>
            <a:r>
              <a:rPr lang="en-US" dirty="0">
                <a:hlinkClick r:id="rId3"/>
              </a:rPr>
              <a:t>https://www.federalregister.gov/documents/2021/10/19/2021-22704/notice-announcing-the-methodology-to-distribute-outcome-payments-to-states-for-the-unemployment</a:t>
            </a:r>
            <a:endParaRPr lang="en-US" sz="2000" dirty="0"/>
          </a:p>
        </p:txBody>
      </p:sp>
      <p:sp>
        <p:nvSpPr>
          <p:cNvPr id="4" name="Slide Number Placeholder 3"/>
          <p:cNvSpPr>
            <a:spLocks noGrp="1"/>
          </p:cNvSpPr>
          <p:nvPr>
            <p:ph type="sldNum" sz="quarter" idx="10"/>
          </p:nvPr>
        </p:nvSpPr>
        <p:spPr/>
        <p:txBody>
          <a:bodyPr/>
          <a:lstStyle/>
          <a:p>
            <a:fld id="{706D636C-90A3-4979-BA37-BAB384B22101}" type="slidenum">
              <a:rPr lang="en-US" smtClean="0"/>
              <a:pPr/>
              <a:t>11</a:t>
            </a:fld>
            <a:endParaRPr lang="en-US"/>
          </a:p>
        </p:txBody>
      </p:sp>
    </p:spTree>
    <p:extLst>
      <p:ext uri="{BB962C8B-B14F-4D97-AF65-F5344CB8AC3E}">
        <p14:creationId xmlns:p14="http://schemas.microsoft.com/office/powerpoint/2010/main" val="1669164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825" y="395289"/>
            <a:ext cx="7955280" cy="549274"/>
          </a:xfrm>
        </p:spPr>
        <p:txBody>
          <a:bodyPr>
            <a:normAutofit fontScale="90000"/>
          </a:bodyPr>
          <a:lstStyle/>
          <a:p>
            <a:r>
              <a:rPr lang="en-US" dirty="0"/>
              <a:t>Contact</a:t>
            </a:r>
          </a:p>
        </p:txBody>
      </p:sp>
      <p:sp>
        <p:nvSpPr>
          <p:cNvPr id="3" name="Content Placeholder 2"/>
          <p:cNvSpPr>
            <a:spLocks noGrp="1"/>
          </p:cNvSpPr>
          <p:nvPr>
            <p:ph idx="1"/>
          </p:nvPr>
        </p:nvSpPr>
        <p:spPr>
          <a:xfrm>
            <a:off x="291253" y="1219200"/>
            <a:ext cx="8575040" cy="4295775"/>
          </a:xfrm>
        </p:spPr>
        <p:txBody>
          <a:bodyPr anchor="ctr">
            <a:normAutofit/>
          </a:bodyPr>
          <a:lstStyle/>
          <a:p>
            <a:pPr marL="0" indent="0">
              <a:spcBef>
                <a:spcPts val="0"/>
              </a:spcBef>
              <a:buNone/>
            </a:pPr>
            <a:r>
              <a:rPr lang="en-US" dirty="0">
                <a:latin typeface="Calibri" panose="020F0502020204030204" pitchFamily="34" charset="0"/>
                <a:ea typeface="Calibri" panose="020F0502020204030204" pitchFamily="34" charset="0"/>
              </a:rPr>
              <a:t>Please contact your RESEA Federal Project Officer </a:t>
            </a:r>
            <a:r>
              <a:rPr lang="en-US" b="1" u="sng" dirty="0">
                <a:latin typeface="Calibri" panose="020F0502020204030204" pitchFamily="34" charset="0"/>
                <a:ea typeface="Calibri" panose="020F0502020204030204" pitchFamily="34" charset="0"/>
              </a:rPr>
              <a:t>and</a:t>
            </a:r>
            <a:r>
              <a:rPr lang="en-US" dirty="0">
                <a:latin typeface="Calibri" panose="020F0502020204030204" pitchFamily="34" charset="0"/>
                <a:ea typeface="Calibri" panose="020F0502020204030204" pitchFamily="34" charset="0"/>
              </a:rPr>
              <a:t> </a:t>
            </a:r>
            <a:r>
              <a:rPr lang="en-US" dirty="0">
                <a:latin typeface="Calibri" panose="020F0502020204030204" pitchFamily="34" charset="0"/>
                <a:ea typeface="Calibri" panose="020F0502020204030204" pitchFamily="34" charset="0"/>
                <a:hlinkClick r:id="rId3"/>
              </a:rPr>
              <a:t>OUI.RESEA@dol.gov</a:t>
            </a:r>
            <a:r>
              <a:rPr lang="en-US" dirty="0">
                <a:latin typeface="Calibri" panose="020F0502020204030204" pitchFamily="34" charset="0"/>
                <a:ea typeface="Calibri" panose="020F0502020204030204" pitchFamily="34" charset="0"/>
              </a:rPr>
              <a:t> with any questions. </a:t>
            </a:r>
          </a:p>
        </p:txBody>
      </p:sp>
      <p:sp>
        <p:nvSpPr>
          <p:cNvPr id="4" name="Slide Number Placeholder 3"/>
          <p:cNvSpPr>
            <a:spLocks noGrp="1"/>
          </p:cNvSpPr>
          <p:nvPr>
            <p:ph type="sldNum" sz="quarter" idx="10"/>
          </p:nvPr>
        </p:nvSpPr>
        <p:spPr/>
        <p:txBody>
          <a:bodyPr/>
          <a:lstStyle/>
          <a:p>
            <a:fld id="{706D636C-90A3-4979-BA37-BAB384B22101}" type="slidenum">
              <a:rPr lang="en-US" smtClean="0"/>
              <a:pPr/>
              <a:t>12</a:t>
            </a:fld>
            <a:endParaRPr lang="en-US"/>
          </a:p>
        </p:txBody>
      </p:sp>
    </p:spTree>
    <p:extLst>
      <p:ext uri="{BB962C8B-B14F-4D97-AF65-F5344CB8AC3E}">
        <p14:creationId xmlns:p14="http://schemas.microsoft.com/office/powerpoint/2010/main" val="8866958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825" y="395289"/>
            <a:ext cx="7955280" cy="2071686"/>
          </a:xfrm>
        </p:spPr>
        <p:txBody>
          <a:bodyPr>
            <a:normAutofit/>
          </a:bodyPr>
          <a:lstStyle/>
          <a:p>
            <a:pPr algn="ctr"/>
            <a:r>
              <a:rPr lang="en-US" sz="4400" dirty="0"/>
              <a:t>Thank You</a:t>
            </a:r>
          </a:p>
        </p:txBody>
      </p:sp>
      <p:sp>
        <p:nvSpPr>
          <p:cNvPr id="4" name="Slide Number Placeholder 3"/>
          <p:cNvSpPr>
            <a:spLocks noGrp="1"/>
          </p:cNvSpPr>
          <p:nvPr>
            <p:ph type="sldNum" sz="quarter" idx="10"/>
          </p:nvPr>
        </p:nvSpPr>
        <p:spPr/>
        <p:txBody>
          <a:bodyPr/>
          <a:lstStyle/>
          <a:p>
            <a:fld id="{706D636C-90A3-4979-BA37-BAB384B22101}" type="slidenum">
              <a:rPr lang="en-US" smtClean="0"/>
              <a:pPr/>
              <a:t>13</a:t>
            </a:fld>
            <a:endParaRPr lang="en-US"/>
          </a:p>
        </p:txBody>
      </p:sp>
    </p:spTree>
    <p:extLst>
      <p:ext uri="{BB962C8B-B14F-4D97-AF65-F5344CB8AC3E}">
        <p14:creationId xmlns:p14="http://schemas.microsoft.com/office/powerpoint/2010/main" val="2064470649"/>
      </p:ext>
    </p:extLst>
  </p:cSld>
  <p:clrMapOvr>
    <a:masterClrMapping/>
  </p:clrMapOvr>
</p:sld>
</file>

<file path=ppt/theme/theme1.xml><?xml version="1.0" encoding="utf-8"?>
<a:theme xmlns:a="http://schemas.openxmlformats.org/drawingml/2006/main" name="Standard Slides">
  <a:themeElements>
    <a:clrScheme name="WFGPS">
      <a:dk1>
        <a:srgbClr val="242021"/>
      </a:dk1>
      <a:lt1>
        <a:sysClr val="window" lastClr="FFFFFF"/>
      </a:lt1>
      <a:dk2>
        <a:srgbClr val="002C47"/>
      </a:dk2>
      <a:lt2>
        <a:srgbClr val="EEECE1"/>
      </a:lt2>
      <a:accent1>
        <a:srgbClr val="124D95"/>
      </a:accent1>
      <a:accent2>
        <a:srgbClr val="9E1C30"/>
      </a:accent2>
      <a:accent3>
        <a:srgbClr val="303030"/>
      </a:accent3>
      <a:accent4>
        <a:srgbClr val="D9D9D9"/>
      </a:accent4>
      <a:accent5>
        <a:srgbClr val="7A232E"/>
      </a:accent5>
      <a:accent6>
        <a:srgbClr val="0075BF"/>
      </a:accent6>
      <a:hlink>
        <a:srgbClr val="124D95"/>
      </a:hlink>
      <a:folHlink>
        <a:srgbClr val="66666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nteractive Slides">
  <a:themeElements>
    <a:clrScheme name="WFGPS">
      <a:dk1>
        <a:srgbClr val="242021"/>
      </a:dk1>
      <a:lt1>
        <a:sysClr val="window" lastClr="FFFFFF"/>
      </a:lt1>
      <a:dk2>
        <a:srgbClr val="002C47"/>
      </a:dk2>
      <a:lt2>
        <a:srgbClr val="EEECE1"/>
      </a:lt2>
      <a:accent1>
        <a:srgbClr val="124D95"/>
      </a:accent1>
      <a:accent2>
        <a:srgbClr val="9E1C30"/>
      </a:accent2>
      <a:accent3>
        <a:srgbClr val="303030"/>
      </a:accent3>
      <a:accent4>
        <a:srgbClr val="D9D9D9"/>
      </a:accent4>
      <a:accent5>
        <a:srgbClr val="7A232E"/>
      </a:accent5>
      <a:accent6>
        <a:srgbClr val="0075BF"/>
      </a:accent6>
      <a:hlink>
        <a:srgbClr val="124D95"/>
      </a:hlink>
      <a:folHlink>
        <a:srgbClr val="66666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669111648CCE841868FE85E89B9B60A" ma:contentTypeVersion="10" ma:contentTypeDescription="Create a new document." ma:contentTypeScope="" ma:versionID="8d16e71f8abdd4fda5ff3c8ce6049723">
  <xsd:schema xmlns:xsd="http://www.w3.org/2001/XMLSchema" xmlns:xs="http://www.w3.org/2001/XMLSchema" xmlns:p="http://schemas.microsoft.com/office/2006/metadata/properties" xmlns:ns3="2a1ba486-ff2f-4459-80ac-1ab5aa17f82f" xmlns:ns4="2b487234-2a61-45b0-86e3-998bf12a0e9d" targetNamespace="http://schemas.microsoft.com/office/2006/metadata/properties" ma:root="true" ma:fieldsID="667c2bb04b398ff540ed7c2fe5b60d43" ns3:_="" ns4:_="">
    <xsd:import namespace="2a1ba486-ff2f-4459-80ac-1ab5aa17f82f"/>
    <xsd:import namespace="2b487234-2a61-45b0-86e3-998bf12a0e9d"/>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a1ba486-ff2f-4459-80ac-1ab5aa17f8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b487234-2a61-45b0-86e3-998bf12a0e9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BBBBF4F-3C64-4940-B841-6D4A7EC29B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a1ba486-ff2f-4459-80ac-1ab5aa17f82f"/>
    <ds:schemaRef ds:uri="2b487234-2a61-45b0-86e3-998bf12a0e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7CF015E-6999-426A-BC7D-409AC2FCC986}">
  <ds:schemaRefs>
    <ds:schemaRef ds:uri="http://purl.org/dc/dcmitype/"/>
    <ds:schemaRef ds:uri="http://purl.org/dc/terms/"/>
    <ds:schemaRef ds:uri="http://purl.org/dc/elements/1.1/"/>
    <ds:schemaRef ds:uri="http://schemas.openxmlformats.org/package/2006/metadata/core-properties"/>
    <ds:schemaRef ds:uri="http://schemas.microsoft.com/office/2006/metadata/properties"/>
    <ds:schemaRef ds:uri="2a1ba486-ff2f-4459-80ac-1ab5aa17f82f"/>
    <ds:schemaRef ds:uri="http://schemas.microsoft.com/office/infopath/2007/PartnerControls"/>
    <ds:schemaRef ds:uri="http://schemas.microsoft.com/office/2006/documentManagement/types"/>
    <ds:schemaRef ds:uri="2b487234-2a61-45b0-86e3-998bf12a0e9d"/>
    <ds:schemaRef ds:uri="http://www.w3.org/XML/1998/namespace"/>
  </ds:schemaRefs>
</ds:datastoreItem>
</file>

<file path=customXml/itemProps3.xml><?xml version="1.0" encoding="utf-8"?>
<ds:datastoreItem xmlns:ds="http://schemas.openxmlformats.org/officeDocument/2006/customXml" ds:itemID="{189D6581-FF20-4325-BA6A-D76F7645C34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5775</TotalTime>
  <Words>2659</Words>
  <Application>Microsoft Office PowerPoint</Application>
  <PresentationFormat>On-screen Show (4:3)</PresentationFormat>
  <Paragraphs>280</Paragraphs>
  <Slides>13</Slides>
  <Notes>13</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13</vt:i4>
      </vt:variant>
    </vt:vector>
  </HeadingPairs>
  <TitlesOfParts>
    <vt:vector size="25" baseType="lpstr">
      <vt:lpstr>Helvetica Neue</vt:lpstr>
      <vt:lpstr>Arial</vt:lpstr>
      <vt:lpstr>Calibri</vt:lpstr>
      <vt:lpstr>Cambria Math</vt:lpstr>
      <vt:lpstr>Impact</vt:lpstr>
      <vt:lpstr>Times New Roman</vt:lpstr>
      <vt:lpstr>Webdings</vt:lpstr>
      <vt:lpstr>Wingdings</vt:lpstr>
      <vt:lpstr>Wingdings 2</vt:lpstr>
      <vt:lpstr>Wingdings 3</vt:lpstr>
      <vt:lpstr>Standard Slides</vt:lpstr>
      <vt:lpstr>Interactive Slides</vt:lpstr>
      <vt:lpstr>RESEA Outcome Payments: Eligibility Determination</vt:lpstr>
      <vt:lpstr>Background</vt:lpstr>
      <vt:lpstr>A. Duration Component</vt:lpstr>
      <vt:lpstr>Duration Target Example 1</vt:lpstr>
      <vt:lpstr>Duration Target Example 2</vt:lpstr>
      <vt:lpstr>B. RESEA Reemployment Component</vt:lpstr>
      <vt:lpstr>RESEA Component Continued </vt:lpstr>
      <vt:lpstr>RESEA Target Example 1</vt:lpstr>
      <vt:lpstr>RESEA Target Example 2</vt:lpstr>
      <vt:lpstr>Final State Eligibility for Outcome Payments</vt:lpstr>
      <vt:lpstr>2021 and 2022 Outcome Results</vt:lpstr>
      <vt:lpstr>Contact</vt:lpstr>
      <vt:lpstr>Thank You</vt:lpstr>
    </vt:vector>
  </TitlesOfParts>
  <Company>Workforce GPS; US Department of Labor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 Outcome Payments: Eligibility Determination</dc:title>
  <dc:subject>RESEA Outcome Payments: Eligibility Determination</dc:subject>
  <dc:creator>Workforce GPS</dc:creator>
  <cp:keywords>Workforce GPS; US Department of Labor; RESEA; Outcome; Payments; Eligibility; Determination</cp:keywords>
  <cp:lastModifiedBy>Allyant Remediation Services</cp:lastModifiedBy>
  <cp:revision>281</cp:revision>
  <dcterms:created xsi:type="dcterms:W3CDTF">2017-06-21T17:13:53Z</dcterms:created>
  <dcterms:modified xsi:type="dcterms:W3CDTF">2023-04-03T17:13:00Z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0x0101007669111648CCE841868FE85E89B9B60A</vt:lpwstr>
  </property>
</Properties>
</file>