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30"/>
  </p:notesMasterIdLst>
  <p:sldIdLst>
    <p:sldId id="256" r:id="rId7"/>
    <p:sldId id="296" r:id="rId8"/>
    <p:sldId id="265" r:id="rId9"/>
    <p:sldId id="320" r:id="rId10"/>
    <p:sldId id="286" r:id="rId11"/>
    <p:sldId id="289" r:id="rId12"/>
    <p:sldId id="309" r:id="rId13"/>
    <p:sldId id="285" r:id="rId14"/>
    <p:sldId id="310" r:id="rId15"/>
    <p:sldId id="290" r:id="rId16"/>
    <p:sldId id="311" r:id="rId17"/>
    <p:sldId id="312" r:id="rId18"/>
    <p:sldId id="313" r:id="rId19"/>
    <p:sldId id="314" r:id="rId20"/>
    <p:sldId id="315" r:id="rId21"/>
    <p:sldId id="316" r:id="rId22"/>
    <p:sldId id="317" r:id="rId23"/>
    <p:sldId id="318" r:id="rId24"/>
    <p:sldId id="321" r:id="rId25"/>
    <p:sldId id="319" r:id="rId26"/>
    <p:sldId id="273" r:id="rId27"/>
    <p:sldId id="281" r:id="rId28"/>
    <p:sldId id="297"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03" autoAdjust="0"/>
    <p:restoredTop sz="94660"/>
  </p:normalViewPr>
  <p:slideViewPr>
    <p:cSldViewPr snapToGrid="0">
      <p:cViewPr varScale="1">
        <p:scale>
          <a:sx n="62" d="100"/>
          <a:sy n="62" d="100"/>
        </p:scale>
        <p:origin x="1088" y="56"/>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2.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2.xml"/></Relationships>
</file>

<file path=ppt/diagrams/_rels/data1.xml.rels><?xml version="1.0" encoding="UTF-8" standalone="yes"?>
<Relationships xmlns="http://schemas.openxmlformats.org/package/2006/relationships"><Relationship Id="rId2" Type="http://schemas.openxmlformats.org/officeDocument/2006/relationships/hyperlink" Target="mailto:Roberson.Nicole@dol.gov" TargetMode="External"/><Relationship Id="rId1" Type="http://schemas.openxmlformats.org/officeDocument/2006/relationships/hyperlink" Target="mailto:eiermann.brian.j@dol.gov"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mailto:eiermann.brian.j@dol.gov" TargetMode="External"/><Relationship Id="rId1" Type="http://schemas.openxmlformats.org/officeDocument/2006/relationships/hyperlink" Target="mailto:Roberson.Nicole@dol.gov"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553C3-23D0-48A4-AA8D-9D331E6A62A9}"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97BF5968-962E-4CB4-A3CD-F32949E47CD3}">
      <dgm:prSet/>
      <dgm:spPr/>
      <dgm:t>
        <a:bodyPr/>
        <a:lstStyle/>
        <a:p>
          <a:r>
            <a:rPr lang="en-US" dirty="0"/>
            <a:t>Legislative Technical Assistance:</a:t>
          </a:r>
        </a:p>
      </dgm:t>
    </dgm:pt>
    <dgm:pt modelId="{96588FCA-03E1-463F-85C7-07D25675D38A}" type="parTrans" cxnId="{5EA56C49-4264-401A-BB5E-89CA26CCC274}">
      <dgm:prSet/>
      <dgm:spPr/>
      <dgm:t>
        <a:bodyPr/>
        <a:lstStyle/>
        <a:p>
          <a:endParaRPr lang="en-US"/>
        </a:p>
      </dgm:t>
    </dgm:pt>
    <dgm:pt modelId="{48D0B49B-50EE-43B3-BDF7-245419F715E0}" type="sibTrans" cxnId="{5EA56C49-4264-401A-BB5E-89CA26CCC274}">
      <dgm:prSet/>
      <dgm:spPr/>
      <dgm:t>
        <a:bodyPr/>
        <a:lstStyle/>
        <a:p>
          <a:endParaRPr lang="en-US"/>
        </a:p>
      </dgm:t>
    </dgm:pt>
    <dgm:pt modelId="{1CB3A034-907C-4C02-8FB0-427FF912B61E}">
      <dgm:prSet/>
      <dgm:spPr/>
      <dgm:t>
        <a:bodyPr/>
        <a:lstStyle/>
        <a:p>
          <a:r>
            <a:rPr lang="en-US" dirty="0"/>
            <a:t>Nicole Roberson – Division of Legislation, National Office State Conformity &amp; Compliance Team </a:t>
          </a:r>
        </a:p>
      </dgm:t>
    </dgm:pt>
    <dgm:pt modelId="{88B1E42C-C995-4951-AD18-B859991CFCE5}" type="parTrans" cxnId="{E1E84710-6D6D-44AD-AF8F-050ED5979B49}">
      <dgm:prSet/>
      <dgm:spPr/>
      <dgm:t>
        <a:bodyPr/>
        <a:lstStyle/>
        <a:p>
          <a:endParaRPr lang="en-US"/>
        </a:p>
      </dgm:t>
    </dgm:pt>
    <dgm:pt modelId="{D493100F-9D2C-4F38-938D-8E59383701C6}" type="sibTrans" cxnId="{E1E84710-6D6D-44AD-AF8F-050ED5979B49}">
      <dgm:prSet/>
      <dgm:spPr/>
      <dgm:t>
        <a:bodyPr/>
        <a:lstStyle/>
        <a:p>
          <a:endParaRPr lang="en-US"/>
        </a:p>
      </dgm:t>
    </dgm:pt>
    <dgm:pt modelId="{7E810A7D-3099-4CEF-B272-A0986D358F32}">
      <dgm:prSet/>
      <dgm:spPr/>
      <dgm:t>
        <a:bodyPr/>
        <a:lstStyle/>
        <a:p>
          <a:r>
            <a:rPr lang="en-US" dirty="0"/>
            <a:t>Program Technical Assistance:</a:t>
          </a:r>
        </a:p>
      </dgm:t>
    </dgm:pt>
    <dgm:pt modelId="{9CB2A3DE-9FCA-431A-90DB-BBE4ED1FC451}" type="parTrans" cxnId="{EBB0B863-5129-4A5E-8A7D-404746B97DB0}">
      <dgm:prSet/>
      <dgm:spPr/>
      <dgm:t>
        <a:bodyPr/>
        <a:lstStyle/>
        <a:p>
          <a:endParaRPr lang="en-US"/>
        </a:p>
      </dgm:t>
    </dgm:pt>
    <dgm:pt modelId="{14608F37-6C27-4D4D-8B1E-838C599F84CB}" type="sibTrans" cxnId="{EBB0B863-5129-4A5E-8A7D-404746B97DB0}">
      <dgm:prSet/>
      <dgm:spPr/>
      <dgm:t>
        <a:bodyPr/>
        <a:lstStyle/>
        <a:p>
          <a:endParaRPr lang="en-US"/>
        </a:p>
      </dgm:t>
    </dgm:pt>
    <dgm:pt modelId="{EC926DAD-63FC-4F21-89EB-6CF641139D24}">
      <dgm:prSet/>
      <dgm:spPr/>
      <dgm:t>
        <a:bodyPr/>
        <a:lstStyle/>
        <a:p>
          <a:r>
            <a:rPr lang="en-US" dirty="0"/>
            <a:t>Brian Eiermann – Division of UI Operations, National Office STC Program Lead</a:t>
          </a:r>
        </a:p>
      </dgm:t>
    </dgm:pt>
    <dgm:pt modelId="{0620E772-DF3D-42EF-9FC8-A3C8B7C2DC8F}" type="parTrans" cxnId="{48DCDF87-1413-4FE8-84FA-F039A88FE4C8}">
      <dgm:prSet/>
      <dgm:spPr/>
      <dgm:t>
        <a:bodyPr/>
        <a:lstStyle/>
        <a:p>
          <a:endParaRPr lang="en-US"/>
        </a:p>
      </dgm:t>
    </dgm:pt>
    <dgm:pt modelId="{F988E965-982E-4E73-AACF-52F41FECADC1}" type="sibTrans" cxnId="{48DCDF87-1413-4FE8-84FA-F039A88FE4C8}">
      <dgm:prSet/>
      <dgm:spPr/>
      <dgm:t>
        <a:bodyPr/>
        <a:lstStyle/>
        <a:p>
          <a:endParaRPr lang="en-US"/>
        </a:p>
      </dgm:t>
    </dgm:pt>
    <dgm:pt modelId="{FE508F72-63DB-4DB8-8A78-C3C3473E6DB2}">
      <dgm:prSet/>
      <dgm:spPr/>
      <dgm:t>
        <a:bodyPr/>
        <a:lstStyle/>
        <a:p>
          <a:r>
            <a:rPr lang="en-US" dirty="0">
              <a:hlinkClick xmlns:r="http://schemas.openxmlformats.org/officeDocument/2006/relationships" r:id="rId1"/>
            </a:rPr>
            <a:t>eiermann.brian.j@dol.gov</a:t>
          </a:r>
          <a:endParaRPr lang="en-US" dirty="0"/>
        </a:p>
      </dgm:t>
    </dgm:pt>
    <dgm:pt modelId="{B904330A-272A-4993-9674-D58359786FEB}" type="parTrans" cxnId="{4471FE82-8953-47F1-814D-4408AF4290D3}">
      <dgm:prSet/>
      <dgm:spPr/>
      <dgm:t>
        <a:bodyPr/>
        <a:lstStyle/>
        <a:p>
          <a:endParaRPr lang="en-US"/>
        </a:p>
      </dgm:t>
    </dgm:pt>
    <dgm:pt modelId="{57CF48E9-E6DD-4C00-897C-4C706D8F1B01}" type="sibTrans" cxnId="{4471FE82-8953-47F1-814D-4408AF4290D3}">
      <dgm:prSet/>
      <dgm:spPr/>
      <dgm:t>
        <a:bodyPr/>
        <a:lstStyle/>
        <a:p>
          <a:endParaRPr lang="en-US"/>
        </a:p>
      </dgm:t>
    </dgm:pt>
    <dgm:pt modelId="{3CE14D0E-6AD2-4015-8343-BB537C1A02D1}">
      <dgm:prSet/>
      <dgm:spPr/>
      <dgm:t>
        <a:bodyPr/>
        <a:lstStyle/>
        <a:p>
          <a:r>
            <a:rPr lang="en-US" dirty="0">
              <a:hlinkClick xmlns:r="http://schemas.openxmlformats.org/officeDocument/2006/relationships" r:id="rId2"/>
            </a:rPr>
            <a:t>Roberson.Nicole@dol.gov</a:t>
          </a:r>
          <a:endParaRPr lang="en-US" dirty="0"/>
        </a:p>
      </dgm:t>
    </dgm:pt>
    <dgm:pt modelId="{898851B0-7D7F-49A0-9728-27FDB50CAAF5}" type="parTrans" cxnId="{CD2D20BE-ACAE-4B04-BC42-6BAACED2AD39}">
      <dgm:prSet/>
      <dgm:spPr/>
      <dgm:t>
        <a:bodyPr/>
        <a:lstStyle/>
        <a:p>
          <a:endParaRPr lang="en-US"/>
        </a:p>
      </dgm:t>
    </dgm:pt>
    <dgm:pt modelId="{926ACDD4-9B68-4ABE-8FFC-38037CB3BEE7}" type="sibTrans" cxnId="{CD2D20BE-ACAE-4B04-BC42-6BAACED2AD39}">
      <dgm:prSet/>
      <dgm:spPr/>
      <dgm:t>
        <a:bodyPr/>
        <a:lstStyle/>
        <a:p>
          <a:endParaRPr lang="en-US"/>
        </a:p>
      </dgm:t>
    </dgm:pt>
    <dgm:pt modelId="{97ED385E-45DC-4F89-9524-80D8F55D9BBF}" type="pres">
      <dgm:prSet presAssocID="{004553C3-23D0-48A4-AA8D-9D331E6A62A9}" presName="linear" presStyleCnt="0">
        <dgm:presLayoutVars>
          <dgm:dir/>
          <dgm:animLvl val="lvl"/>
          <dgm:resizeHandles val="exact"/>
        </dgm:presLayoutVars>
      </dgm:prSet>
      <dgm:spPr/>
    </dgm:pt>
    <dgm:pt modelId="{D939D3F6-6DC5-4DEB-A686-D4427BC69207}" type="pres">
      <dgm:prSet presAssocID="{97BF5968-962E-4CB4-A3CD-F32949E47CD3}" presName="parentLin" presStyleCnt="0"/>
      <dgm:spPr/>
    </dgm:pt>
    <dgm:pt modelId="{AD27A759-64E0-4536-B23B-49016313AB9D}" type="pres">
      <dgm:prSet presAssocID="{97BF5968-962E-4CB4-A3CD-F32949E47CD3}" presName="parentLeftMargin" presStyleLbl="node1" presStyleIdx="0" presStyleCnt="2"/>
      <dgm:spPr/>
    </dgm:pt>
    <dgm:pt modelId="{19611F96-36F9-4AB5-BCE5-4698FA211646}" type="pres">
      <dgm:prSet presAssocID="{97BF5968-962E-4CB4-A3CD-F32949E47CD3}" presName="parentText" presStyleLbl="node1" presStyleIdx="0" presStyleCnt="2">
        <dgm:presLayoutVars>
          <dgm:chMax val="0"/>
          <dgm:bulletEnabled val="1"/>
        </dgm:presLayoutVars>
      </dgm:prSet>
      <dgm:spPr/>
    </dgm:pt>
    <dgm:pt modelId="{F98D5548-43EA-49FF-929F-FA3B86878612}" type="pres">
      <dgm:prSet presAssocID="{97BF5968-962E-4CB4-A3CD-F32949E47CD3}" presName="negativeSpace" presStyleCnt="0"/>
      <dgm:spPr/>
    </dgm:pt>
    <dgm:pt modelId="{FB626697-8ADA-4670-BBD5-EF255E71A5BF}" type="pres">
      <dgm:prSet presAssocID="{97BF5968-962E-4CB4-A3CD-F32949E47CD3}" presName="childText" presStyleLbl="conFgAcc1" presStyleIdx="0" presStyleCnt="2">
        <dgm:presLayoutVars>
          <dgm:bulletEnabled val="1"/>
        </dgm:presLayoutVars>
      </dgm:prSet>
      <dgm:spPr/>
    </dgm:pt>
    <dgm:pt modelId="{F4C53C3C-6177-403D-8263-A91B1A3E4BAF}" type="pres">
      <dgm:prSet presAssocID="{48D0B49B-50EE-43B3-BDF7-245419F715E0}" presName="spaceBetweenRectangles" presStyleCnt="0"/>
      <dgm:spPr/>
    </dgm:pt>
    <dgm:pt modelId="{8B94DC34-C00B-49C6-9498-D3F9DC364150}" type="pres">
      <dgm:prSet presAssocID="{7E810A7D-3099-4CEF-B272-A0986D358F32}" presName="parentLin" presStyleCnt="0"/>
      <dgm:spPr/>
    </dgm:pt>
    <dgm:pt modelId="{4FCCF235-13D9-4909-A812-DD9A4B15690A}" type="pres">
      <dgm:prSet presAssocID="{7E810A7D-3099-4CEF-B272-A0986D358F32}" presName="parentLeftMargin" presStyleLbl="node1" presStyleIdx="0" presStyleCnt="2"/>
      <dgm:spPr/>
    </dgm:pt>
    <dgm:pt modelId="{572E25C8-7C53-44E9-87DA-544AAB0C1397}" type="pres">
      <dgm:prSet presAssocID="{7E810A7D-3099-4CEF-B272-A0986D358F32}" presName="parentText" presStyleLbl="node1" presStyleIdx="1" presStyleCnt="2">
        <dgm:presLayoutVars>
          <dgm:chMax val="0"/>
          <dgm:bulletEnabled val="1"/>
        </dgm:presLayoutVars>
      </dgm:prSet>
      <dgm:spPr/>
    </dgm:pt>
    <dgm:pt modelId="{B737FDD1-A61C-4221-97A5-0F80E4FF4827}" type="pres">
      <dgm:prSet presAssocID="{7E810A7D-3099-4CEF-B272-A0986D358F32}" presName="negativeSpace" presStyleCnt="0"/>
      <dgm:spPr/>
    </dgm:pt>
    <dgm:pt modelId="{6E6DAA71-5CE7-43AF-9D14-2FD1131EBCA7}" type="pres">
      <dgm:prSet presAssocID="{7E810A7D-3099-4CEF-B272-A0986D358F32}" presName="childText" presStyleLbl="conFgAcc1" presStyleIdx="1" presStyleCnt="2">
        <dgm:presLayoutVars>
          <dgm:bulletEnabled val="1"/>
        </dgm:presLayoutVars>
      </dgm:prSet>
      <dgm:spPr/>
    </dgm:pt>
  </dgm:ptLst>
  <dgm:cxnLst>
    <dgm:cxn modelId="{E1E84710-6D6D-44AD-AF8F-050ED5979B49}" srcId="{97BF5968-962E-4CB4-A3CD-F32949E47CD3}" destId="{1CB3A034-907C-4C02-8FB0-427FF912B61E}" srcOrd="0" destOrd="0" parTransId="{88B1E42C-C995-4951-AD18-B859991CFCE5}" sibTransId="{D493100F-9D2C-4F38-938D-8E59383701C6}"/>
    <dgm:cxn modelId="{0A23DA12-EB99-421F-B60B-07A4DA3FEE07}" type="presOf" srcId="{EC926DAD-63FC-4F21-89EB-6CF641139D24}" destId="{6E6DAA71-5CE7-43AF-9D14-2FD1131EBCA7}" srcOrd="0" destOrd="0" presId="urn:microsoft.com/office/officeart/2005/8/layout/list1"/>
    <dgm:cxn modelId="{116CD73C-9471-435F-8BA4-C781C0426F3C}" type="presOf" srcId="{004553C3-23D0-48A4-AA8D-9D331E6A62A9}" destId="{97ED385E-45DC-4F89-9524-80D8F55D9BBF}" srcOrd="0" destOrd="0" presId="urn:microsoft.com/office/officeart/2005/8/layout/list1"/>
    <dgm:cxn modelId="{74AA4A41-DF22-4C8B-ADB7-96C19C89D5F3}" type="presOf" srcId="{3CE14D0E-6AD2-4015-8343-BB537C1A02D1}" destId="{FB626697-8ADA-4670-BBD5-EF255E71A5BF}" srcOrd="0" destOrd="1" presId="urn:microsoft.com/office/officeart/2005/8/layout/list1"/>
    <dgm:cxn modelId="{EBB0B863-5129-4A5E-8A7D-404746B97DB0}" srcId="{004553C3-23D0-48A4-AA8D-9D331E6A62A9}" destId="{7E810A7D-3099-4CEF-B272-A0986D358F32}" srcOrd="1" destOrd="0" parTransId="{9CB2A3DE-9FCA-431A-90DB-BBE4ED1FC451}" sibTransId="{14608F37-6C27-4D4D-8B1E-838C599F84CB}"/>
    <dgm:cxn modelId="{5EA56C49-4264-401A-BB5E-89CA26CCC274}" srcId="{004553C3-23D0-48A4-AA8D-9D331E6A62A9}" destId="{97BF5968-962E-4CB4-A3CD-F32949E47CD3}" srcOrd="0" destOrd="0" parTransId="{96588FCA-03E1-463F-85C7-07D25675D38A}" sibTransId="{48D0B49B-50EE-43B3-BDF7-245419F715E0}"/>
    <dgm:cxn modelId="{2FC4A46D-A7B7-48F4-BFF2-E59C7918981A}" type="presOf" srcId="{97BF5968-962E-4CB4-A3CD-F32949E47CD3}" destId="{19611F96-36F9-4AB5-BCE5-4698FA211646}" srcOrd="1" destOrd="0" presId="urn:microsoft.com/office/officeart/2005/8/layout/list1"/>
    <dgm:cxn modelId="{864D4E4E-914C-4A11-9856-F82E3D9AC8E6}" type="presOf" srcId="{97BF5968-962E-4CB4-A3CD-F32949E47CD3}" destId="{AD27A759-64E0-4536-B23B-49016313AB9D}" srcOrd="0" destOrd="0" presId="urn:microsoft.com/office/officeart/2005/8/layout/list1"/>
    <dgm:cxn modelId="{681C3073-869F-48F6-BE52-0A688C1DCA1C}" type="presOf" srcId="{7E810A7D-3099-4CEF-B272-A0986D358F32}" destId="{572E25C8-7C53-44E9-87DA-544AAB0C1397}" srcOrd="1" destOrd="0" presId="urn:microsoft.com/office/officeart/2005/8/layout/list1"/>
    <dgm:cxn modelId="{4471FE82-8953-47F1-814D-4408AF4290D3}" srcId="{7E810A7D-3099-4CEF-B272-A0986D358F32}" destId="{FE508F72-63DB-4DB8-8A78-C3C3473E6DB2}" srcOrd="1" destOrd="0" parTransId="{B904330A-272A-4993-9674-D58359786FEB}" sibTransId="{57CF48E9-E6DD-4C00-897C-4C706D8F1B01}"/>
    <dgm:cxn modelId="{48DCDF87-1413-4FE8-84FA-F039A88FE4C8}" srcId="{7E810A7D-3099-4CEF-B272-A0986D358F32}" destId="{EC926DAD-63FC-4F21-89EB-6CF641139D24}" srcOrd="0" destOrd="0" parTransId="{0620E772-DF3D-42EF-9FC8-A3C8B7C2DC8F}" sibTransId="{F988E965-982E-4E73-AACF-52F41FECADC1}"/>
    <dgm:cxn modelId="{7CE24AA5-6556-4B7C-B09C-36BAB5B365E5}" type="presOf" srcId="{1CB3A034-907C-4C02-8FB0-427FF912B61E}" destId="{FB626697-8ADA-4670-BBD5-EF255E71A5BF}" srcOrd="0" destOrd="0" presId="urn:microsoft.com/office/officeart/2005/8/layout/list1"/>
    <dgm:cxn modelId="{CD2D20BE-ACAE-4B04-BC42-6BAACED2AD39}" srcId="{97BF5968-962E-4CB4-A3CD-F32949E47CD3}" destId="{3CE14D0E-6AD2-4015-8343-BB537C1A02D1}" srcOrd="1" destOrd="0" parTransId="{898851B0-7D7F-49A0-9728-27FDB50CAAF5}" sibTransId="{926ACDD4-9B68-4ABE-8FFC-38037CB3BEE7}"/>
    <dgm:cxn modelId="{986A15C6-398B-4D9D-AF7B-084876769966}" type="presOf" srcId="{7E810A7D-3099-4CEF-B272-A0986D358F32}" destId="{4FCCF235-13D9-4909-A812-DD9A4B15690A}" srcOrd="0" destOrd="0" presId="urn:microsoft.com/office/officeart/2005/8/layout/list1"/>
    <dgm:cxn modelId="{279F59ED-B053-43C6-B2B1-D6EA350ED728}" type="presOf" srcId="{FE508F72-63DB-4DB8-8A78-C3C3473E6DB2}" destId="{6E6DAA71-5CE7-43AF-9D14-2FD1131EBCA7}" srcOrd="0" destOrd="1" presId="urn:microsoft.com/office/officeart/2005/8/layout/list1"/>
    <dgm:cxn modelId="{701B71A6-1E82-4F91-984D-0A701BDDE3B9}" type="presParOf" srcId="{97ED385E-45DC-4F89-9524-80D8F55D9BBF}" destId="{D939D3F6-6DC5-4DEB-A686-D4427BC69207}" srcOrd="0" destOrd="0" presId="urn:microsoft.com/office/officeart/2005/8/layout/list1"/>
    <dgm:cxn modelId="{5164580A-9F6C-45A9-B50D-8F8BA16A272D}" type="presParOf" srcId="{D939D3F6-6DC5-4DEB-A686-D4427BC69207}" destId="{AD27A759-64E0-4536-B23B-49016313AB9D}" srcOrd="0" destOrd="0" presId="urn:microsoft.com/office/officeart/2005/8/layout/list1"/>
    <dgm:cxn modelId="{D1B0C1EB-542D-4024-8A20-E6A98997BB26}" type="presParOf" srcId="{D939D3F6-6DC5-4DEB-A686-D4427BC69207}" destId="{19611F96-36F9-4AB5-BCE5-4698FA211646}" srcOrd="1" destOrd="0" presId="urn:microsoft.com/office/officeart/2005/8/layout/list1"/>
    <dgm:cxn modelId="{785E6E07-A356-4400-BE42-771CC1A11FFD}" type="presParOf" srcId="{97ED385E-45DC-4F89-9524-80D8F55D9BBF}" destId="{F98D5548-43EA-49FF-929F-FA3B86878612}" srcOrd="1" destOrd="0" presId="urn:microsoft.com/office/officeart/2005/8/layout/list1"/>
    <dgm:cxn modelId="{0AAF66E6-FB22-47C7-AC4C-6C0A13D86AA4}" type="presParOf" srcId="{97ED385E-45DC-4F89-9524-80D8F55D9BBF}" destId="{FB626697-8ADA-4670-BBD5-EF255E71A5BF}" srcOrd="2" destOrd="0" presId="urn:microsoft.com/office/officeart/2005/8/layout/list1"/>
    <dgm:cxn modelId="{1274917F-3F0A-4E48-9CEC-86BA3DF6622C}" type="presParOf" srcId="{97ED385E-45DC-4F89-9524-80D8F55D9BBF}" destId="{F4C53C3C-6177-403D-8263-A91B1A3E4BAF}" srcOrd="3" destOrd="0" presId="urn:microsoft.com/office/officeart/2005/8/layout/list1"/>
    <dgm:cxn modelId="{9E7F53C5-A063-469F-A969-3B162D54C989}" type="presParOf" srcId="{97ED385E-45DC-4F89-9524-80D8F55D9BBF}" destId="{8B94DC34-C00B-49C6-9498-D3F9DC364150}" srcOrd="4" destOrd="0" presId="urn:microsoft.com/office/officeart/2005/8/layout/list1"/>
    <dgm:cxn modelId="{99E3BBC0-B646-4A72-9B2F-5EBE1FF1AAA5}" type="presParOf" srcId="{8B94DC34-C00B-49C6-9498-D3F9DC364150}" destId="{4FCCF235-13D9-4909-A812-DD9A4B15690A}" srcOrd="0" destOrd="0" presId="urn:microsoft.com/office/officeart/2005/8/layout/list1"/>
    <dgm:cxn modelId="{54D1C34A-3E64-433D-9BD3-DE43EAF04BE3}" type="presParOf" srcId="{8B94DC34-C00B-49C6-9498-D3F9DC364150}" destId="{572E25C8-7C53-44E9-87DA-544AAB0C1397}" srcOrd="1" destOrd="0" presId="urn:microsoft.com/office/officeart/2005/8/layout/list1"/>
    <dgm:cxn modelId="{2C733DB7-8DBE-4195-B765-97D6E16E1716}" type="presParOf" srcId="{97ED385E-45DC-4F89-9524-80D8F55D9BBF}" destId="{B737FDD1-A61C-4221-97A5-0F80E4FF4827}" srcOrd="5" destOrd="0" presId="urn:microsoft.com/office/officeart/2005/8/layout/list1"/>
    <dgm:cxn modelId="{AF4DCCEE-4F13-4886-B881-7B5F44F61F45}" type="presParOf" srcId="{97ED385E-45DC-4F89-9524-80D8F55D9BBF}" destId="{6E6DAA71-5CE7-43AF-9D14-2FD1131EBCA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626697-8ADA-4670-BBD5-EF255E71A5BF}">
      <dsp:nvSpPr>
        <dsp:cNvPr id="0" name=""/>
        <dsp:cNvSpPr/>
      </dsp:nvSpPr>
      <dsp:spPr>
        <a:xfrm>
          <a:off x="0" y="488303"/>
          <a:ext cx="6666833" cy="2165625"/>
        </a:xfrm>
        <a:prstGeom prst="rect">
          <a:avLst/>
        </a:prstGeom>
        <a:solidFill>
          <a:schemeClr val="lt1">
            <a:alpha val="90000"/>
            <a:hueOff val="0"/>
            <a:satOff val="0"/>
            <a:lumOff val="0"/>
            <a:alphaOff val="0"/>
          </a:schemeClr>
        </a:solidFill>
        <a:ln w="100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520700" rIns="517420"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Nicole Roberson – Division of Legislation, National Office State Conformity &amp; Compliance Team </a:t>
          </a:r>
        </a:p>
        <a:p>
          <a:pPr marL="228600" lvl="1" indent="-228600" algn="l" defTabSz="1111250">
            <a:lnSpc>
              <a:spcPct val="90000"/>
            </a:lnSpc>
            <a:spcBef>
              <a:spcPct val="0"/>
            </a:spcBef>
            <a:spcAft>
              <a:spcPct val="15000"/>
            </a:spcAft>
            <a:buChar char="•"/>
          </a:pPr>
          <a:r>
            <a:rPr lang="en-US" sz="2500" kern="1200" dirty="0">
              <a:hlinkClick xmlns:r="http://schemas.openxmlformats.org/officeDocument/2006/relationships" r:id="rId1"/>
            </a:rPr>
            <a:t>Roberson.Nicole@dol.gov</a:t>
          </a:r>
          <a:endParaRPr lang="en-US" sz="2500" kern="1200" dirty="0"/>
        </a:p>
      </dsp:txBody>
      <dsp:txXfrm>
        <a:off x="0" y="488303"/>
        <a:ext cx="6666833" cy="2165625"/>
      </dsp:txXfrm>
    </dsp:sp>
    <dsp:sp modelId="{19611F96-36F9-4AB5-BCE5-4698FA211646}">
      <dsp:nvSpPr>
        <dsp:cNvPr id="0" name=""/>
        <dsp:cNvSpPr/>
      </dsp:nvSpPr>
      <dsp:spPr>
        <a:xfrm>
          <a:off x="333341" y="119303"/>
          <a:ext cx="4666783" cy="738000"/>
        </a:xfrm>
        <a:prstGeom prst="roundRect">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1777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11250">
            <a:lnSpc>
              <a:spcPct val="90000"/>
            </a:lnSpc>
            <a:spcBef>
              <a:spcPct val="0"/>
            </a:spcBef>
            <a:spcAft>
              <a:spcPct val="35000"/>
            </a:spcAft>
            <a:buNone/>
          </a:pPr>
          <a:r>
            <a:rPr lang="en-US" sz="2500" kern="1200" dirty="0"/>
            <a:t>Legislative Technical Assistance:</a:t>
          </a:r>
        </a:p>
      </dsp:txBody>
      <dsp:txXfrm>
        <a:off x="369367" y="155329"/>
        <a:ext cx="4594731" cy="665948"/>
      </dsp:txXfrm>
    </dsp:sp>
    <dsp:sp modelId="{6E6DAA71-5CE7-43AF-9D14-2FD1131EBCA7}">
      <dsp:nvSpPr>
        <dsp:cNvPr id="0" name=""/>
        <dsp:cNvSpPr/>
      </dsp:nvSpPr>
      <dsp:spPr>
        <a:xfrm>
          <a:off x="0" y="3157928"/>
          <a:ext cx="6666833" cy="2165625"/>
        </a:xfrm>
        <a:prstGeom prst="rect">
          <a:avLst/>
        </a:prstGeom>
        <a:solidFill>
          <a:schemeClr val="lt1">
            <a:alpha val="90000"/>
            <a:hueOff val="0"/>
            <a:satOff val="0"/>
            <a:lumOff val="0"/>
            <a:alphaOff val="0"/>
          </a:schemeClr>
        </a:solidFill>
        <a:ln w="10000" cap="flat" cmpd="sng" algn="ctr">
          <a:solidFill>
            <a:schemeClr val="accent2">
              <a:hueOff val="-21103418"/>
              <a:satOff val="-55411"/>
              <a:lumOff val="-1196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7420" tIns="520700" rIns="517420"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Brian Eiermann – Division of UI Operations, National Office STC Program Lead</a:t>
          </a:r>
        </a:p>
        <a:p>
          <a:pPr marL="228600" lvl="1" indent="-228600" algn="l" defTabSz="1111250">
            <a:lnSpc>
              <a:spcPct val="90000"/>
            </a:lnSpc>
            <a:spcBef>
              <a:spcPct val="0"/>
            </a:spcBef>
            <a:spcAft>
              <a:spcPct val="15000"/>
            </a:spcAft>
            <a:buChar char="•"/>
          </a:pPr>
          <a:r>
            <a:rPr lang="en-US" sz="2500" kern="1200" dirty="0">
              <a:hlinkClick xmlns:r="http://schemas.openxmlformats.org/officeDocument/2006/relationships" r:id="rId2"/>
            </a:rPr>
            <a:t>eiermann.brian.j@dol.gov</a:t>
          </a:r>
          <a:endParaRPr lang="en-US" sz="2500" kern="1200" dirty="0"/>
        </a:p>
      </dsp:txBody>
      <dsp:txXfrm>
        <a:off x="0" y="3157928"/>
        <a:ext cx="6666833" cy="2165625"/>
      </dsp:txXfrm>
    </dsp:sp>
    <dsp:sp modelId="{572E25C8-7C53-44E9-87DA-544AAB0C1397}">
      <dsp:nvSpPr>
        <dsp:cNvPr id="0" name=""/>
        <dsp:cNvSpPr/>
      </dsp:nvSpPr>
      <dsp:spPr>
        <a:xfrm>
          <a:off x="333341" y="2788928"/>
          <a:ext cx="4666783" cy="738000"/>
        </a:xfrm>
        <a:prstGeom prst="roundRect">
          <a:avLst/>
        </a:prstGeom>
        <a:gradFill rotWithShape="0">
          <a:gsLst>
            <a:gs pos="0">
              <a:schemeClr val="accent2">
                <a:hueOff val="-21103418"/>
                <a:satOff val="-55411"/>
                <a:lumOff val="-11960"/>
                <a:alphaOff val="0"/>
              </a:schemeClr>
            </a:gs>
            <a:gs pos="90000">
              <a:schemeClr val="accent2">
                <a:hueOff val="-21103418"/>
                <a:satOff val="-55411"/>
                <a:lumOff val="-11960"/>
                <a:alphaOff val="0"/>
                <a:shade val="100000"/>
              </a:schemeClr>
            </a:gs>
            <a:gs pos="100000">
              <a:schemeClr val="accent2">
                <a:hueOff val="-21103418"/>
                <a:satOff val="-55411"/>
                <a:lumOff val="-11960"/>
                <a:alphaOff val="0"/>
                <a:shade val="85000"/>
              </a:schemeClr>
            </a:gs>
          </a:gsLst>
          <a:path path="circle">
            <a:fillToRect l="100000" t="100000" r="100000" b="100000"/>
          </a:path>
        </a:gradFill>
        <a:ln>
          <a:noFill/>
        </a:ln>
        <a:effectLst>
          <a:outerShdw blurRad="38100" dist="1777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11250">
            <a:lnSpc>
              <a:spcPct val="90000"/>
            </a:lnSpc>
            <a:spcBef>
              <a:spcPct val="0"/>
            </a:spcBef>
            <a:spcAft>
              <a:spcPct val="35000"/>
            </a:spcAft>
            <a:buNone/>
          </a:pPr>
          <a:r>
            <a:rPr lang="en-US" sz="2500" kern="1200" dirty="0"/>
            <a:t>Program Technical Assistance:</a:t>
          </a:r>
        </a:p>
      </dsp:txBody>
      <dsp:txXfrm>
        <a:off x="369367" y="2824954"/>
        <a:ext cx="4594731"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2/17/2023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9148C5-D456-4316-9C39-829C94F8D8A3}" type="slidenum">
              <a:rPr lang="en-US" smtClean="0"/>
              <a:t>21</a:t>
            </a:fld>
            <a:endParaRPr lang="en-US" dirty="0"/>
          </a:p>
        </p:txBody>
      </p:sp>
    </p:spTree>
    <p:extLst>
      <p:ext uri="{BB962C8B-B14F-4D97-AF65-F5344CB8AC3E}">
        <p14:creationId xmlns:p14="http://schemas.microsoft.com/office/powerpoint/2010/main" val="336167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36872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9B0E-59BE-3B8D-0411-8AA13CA938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B0A7C4-90F6-6DBC-3BBE-E347D6AD36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40647D-0DBE-4E7C-0EAF-623CDAB515FF}"/>
              </a:ext>
            </a:extLst>
          </p:cNvPr>
          <p:cNvSpPr>
            <a:spLocks noGrp="1"/>
          </p:cNvSpPr>
          <p:nvPr>
            <p:ph type="dt" sz="half" idx="10"/>
          </p:nvPr>
        </p:nvSpPr>
        <p:spPr/>
        <p:txBody>
          <a:bodyPr/>
          <a:lstStyle/>
          <a:p>
            <a:fld id="{39F8CC53-E069-4671-8A90-1E77F47EA0D4}" type="datetimeFigureOut">
              <a:rPr lang="en-US" smtClean="0"/>
              <a:t>2/17/2023</a:t>
            </a:fld>
            <a:endParaRPr lang="en-US" dirty="0"/>
          </a:p>
        </p:txBody>
      </p:sp>
      <p:sp>
        <p:nvSpPr>
          <p:cNvPr id="5" name="Footer Placeholder 4">
            <a:extLst>
              <a:ext uri="{FF2B5EF4-FFF2-40B4-BE49-F238E27FC236}">
                <a16:creationId xmlns:a16="http://schemas.microsoft.com/office/drawing/2014/main" id="{F698388F-FCD1-9BBD-B68E-513E190B74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9887FD-FE43-DF70-D098-38720E30D992}"/>
              </a:ext>
            </a:extLst>
          </p:cNvPr>
          <p:cNvSpPr>
            <a:spLocks noGrp="1"/>
          </p:cNvSpPr>
          <p:nvPr>
            <p:ph type="sldNum" sz="quarter" idx="12"/>
          </p:nvPr>
        </p:nvSpPr>
        <p:spPr/>
        <p:txBody>
          <a:bodyPr/>
          <a:lstStyle/>
          <a:p>
            <a:fld id="{2A47D80D-26AE-4D23-A687-24C7187E7609}" type="slidenum">
              <a:rPr lang="en-US" smtClean="0"/>
              <a:t>‹#›</a:t>
            </a:fld>
            <a:endParaRPr lang="en-US" dirty="0"/>
          </a:p>
        </p:txBody>
      </p:sp>
    </p:spTree>
    <p:extLst>
      <p:ext uri="{BB962C8B-B14F-4D97-AF65-F5344CB8AC3E}">
        <p14:creationId xmlns:p14="http://schemas.microsoft.com/office/powerpoint/2010/main" val="2809533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image" Target="../media/image1.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15"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s://www.dol.gov/agencies/eta/advisories/unemployment-insurance-program-letter-no-22-12-change-1"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sites/dolgov/files/ETA/advisories/UIPL/2020/UIPL_22-20_Attachment-4_Acc.pdf" TargetMode="Externa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hyperlink" Target="https://wdr.doleta.gov/directives/corr_doc.cfm?DOCN=9042" TargetMode="External"/><Relationship Id="rId3" Type="http://schemas.openxmlformats.org/officeDocument/2006/relationships/hyperlink" Target="https://www.dol.gov/agencies/eta/advisories/unemployment-insurance-program-letter-no-22-12" TargetMode="External"/><Relationship Id="rId7" Type="http://schemas.openxmlformats.org/officeDocument/2006/relationships/hyperlink" Target="https://wdr.doleta.gov/directives/corr_doc.cfm?DOCN=4749" TargetMode="External"/><Relationship Id="rId12" Type="http://schemas.openxmlformats.org/officeDocument/2006/relationships/hyperlink" Target="https://wdr.doleta.gov/directives/corr_doc.cfm?docn=6220" TargetMode="External"/><Relationship Id="rId2" Type="http://schemas.openxmlformats.org/officeDocument/2006/relationships/slideLayout" Target="../slideLayouts/slideLayout15.xml"/><Relationship Id="rId1" Type="http://schemas.openxmlformats.org/officeDocument/2006/relationships/tags" Target="../tags/tag10.xml"/><Relationship Id="rId6" Type="http://schemas.openxmlformats.org/officeDocument/2006/relationships/hyperlink" Target="https://wdr.doleta.gov/directives/corr_doc.cfm?DOCN=3894" TargetMode="External"/><Relationship Id="rId11" Type="http://schemas.openxmlformats.org/officeDocument/2006/relationships/hyperlink" Target="https://wdr.doleta.gov/directives/corr_doc.cfm?docn=9622" TargetMode="External"/><Relationship Id="rId5" Type="http://schemas.openxmlformats.org/officeDocument/2006/relationships/hyperlink" Target="https://www.dol.gov/agencies/eta/advisories/unemployment-insurance-program-letter-no-22-12-change-2" TargetMode="External"/><Relationship Id="rId10" Type="http://schemas.openxmlformats.org/officeDocument/2006/relationships/hyperlink" Target="https://www.dol.gov/agencies/eta/advisories/unemployment-insurance-program-letter-no-10-20-change-2" TargetMode="External"/><Relationship Id="rId4" Type="http://schemas.openxmlformats.org/officeDocument/2006/relationships/hyperlink" Target="https://www.dol.gov/agencies/eta/advisories/unemployment-insurance-program-letter-no-22-12-change-1" TargetMode="External"/><Relationship Id="rId9" Type="http://schemas.openxmlformats.org/officeDocument/2006/relationships/hyperlink" Target="https://www.dol.gov/agencies/eta/advisories/unemployment-insurance-program-letter-no-10-20-change-1"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dr.doleta.gov/directives/corr_doc.cfm?DOCN=7774" TargetMode="External"/><Relationship Id="rId2" Type="http://schemas.openxmlformats.org/officeDocument/2006/relationships/slideLayout" Target="../slideLayouts/slideLayout15.xml"/><Relationship Id="rId1" Type="http://schemas.openxmlformats.org/officeDocument/2006/relationships/tags" Target="../tags/tag11.xml"/><Relationship Id="rId6" Type="http://schemas.openxmlformats.org/officeDocument/2006/relationships/hyperlink" Target="https://stc.workforcegps.org/" TargetMode="External"/><Relationship Id="rId5" Type="http://schemas.openxmlformats.org/officeDocument/2006/relationships/hyperlink" Target="https://stc.workforcegps.org/resources/2020/11/29/22/02/StateToolsResources" TargetMode="External"/><Relationship Id="rId4" Type="http://schemas.openxmlformats.org/officeDocument/2006/relationships/hyperlink" Target="https://stc.workforcegps.org/resources/2020/11/29/22/01/STC_101" TargetMode="Externa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6.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13.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dirty="0"/>
              <a:t>Short-Time Compensation</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February 17,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sz="2800" dirty="0"/>
              <a:t>Model Legislation &amp; Grant Requirements</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dirty="0"/>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pic>
        <p:nvPicPr>
          <p:cNvPr id="2" name="Picture Placeholder 1">
            <a:extLst>
              <a:ext uri="{FF2B5EF4-FFF2-40B4-BE49-F238E27FC236}">
                <a16:creationId xmlns:a16="http://schemas.microsoft.com/office/drawing/2014/main" id="{9C0EEDBD-65F3-16AF-EB65-5573AC807A2A}"/>
              </a:ext>
            </a:extLst>
          </p:cNvPr>
          <p:cNvPicPr>
            <a:picLocks noGrp="1" noChangeAspect="1"/>
          </p:cNvPicPr>
          <p:nvPr>
            <p:ph type="pic" sz="quarter" idx="13"/>
          </p:nvPr>
        </p:nvPicPr>
        <p:blipFill>
          <a:blip r:embed="rId3"/>
          <a:srcRect/>
          <a:stretch>
            <a:fillRect/>
          </a:stretch>
        </p:blipFill>
        <p:spPr>
          <a:prstGeom prst="rect">
            <a:avLst/>
          </a:prstGeom>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a:t>Michelle Beebe</a:t>
            </a:r>
          </a:p>
          <a:p>
            <a:pPr lvl="1"/>
            <a:r>
              <a:rPr lang="en-US" dirty="0"/>
              <a:t>Deputy Administrator</a:t>
            </a:r>
          </a:p>
          <a:p>
            <a:pPr lvl="2"/>
            <a:r>
              <a:rPr lang="en-US" dirty="0"/>
              <a:t>ETA – Office of Unemployment Insurance</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Presenters</a:t>
            </a:r>
          </a:p>
        </p:txBody>
      </p:sp>
      <p:pic>
        <p:nvPicPr>
          <p:cNvPr id="5" name="Picture Placeholder 4">
            <a:extLst>
              <a:ext uri="{FF2B5EF4-FFF2-40B4-BE49-F238E27FC236}">
                <a16:creationId xmlns:a16="http://schemas.microsoft.com/office/drawing/2014/main" id="{C5CF777F-5E83-4E97-2DB9-9A00D8987627}"/>
              </a:ext>
            </a:extLst>
          </p:cNvPr>
          <p:cNvPicPr>
            <a:picLocks noGrp="1" noChangeAspect="1"/>
          </p:cNvPicPr>
          <p:nvPr>
            <p:ph type="pic" sz="quarter" idx="13"/>
          </p:nvPr>
        </p:nvPicPr>
        <p:blipFill>
          <a:blip r:embed="rId3"/>
          <a:srcRect/>
          <a:stretch>
            <a:fillRect/>
          </a:stretch>
        </p:blipFill>
        <p:spPr>
          <a:prstGeom prst="rect">
            <a:avLst/>
          </a:prstGeom>
        </p:spPr>
      </p:pic>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Daniel Hays</a:t>
            </a:r>
          </a:p>
          <a:p>
            <a:pPr lvl="1"/>
            <a:r>
              <a:rPr lang="en-US" dirty="0"/>
              <a:t>Director</a:t>
            </a:r>
          </a:p>
          <a:p>
            <a:pPr lvl="2"/>
            <a:r>
              <a:rPr lang="en-US" dirty="0"/>
              <a:t>Division of Legislation</a:t>
            </a:r>
          </a:p>
        </p:txBody>
      </p:sp>
      <p:pic>
        <p:nvPicPr>
          <p:cNvPr id="6" name="Picture Placeholder 5">
            <a:extLst>
              <a:ext uri="{FF2B5EF4-FFF2-40B4-BE49-F238E27FC236}">
                <a16:creationId xmlns:a16="http://schemas.microsoft.com/office/drawing/2014/main" id="{05971739-8928-8CE9-1D42-E22F26CE7752}"/>
              </a:ext>
            </a:extLst>
          </p:cNvPr>
          <p:cNvPicPr>
            <a:picLocks noGrp="1" noChangeAspect="1"/>
          </p:cNvPicPr>
          <p:nvPr>
            <p:ph type="pic" sz="quarter" idx="14"/>
          </p:nvPr>
        </p:nvPicPr>
        <p:blipFill>
          <a:blip r:embed="rId3"/>
          <a:srcRect/>
          <a:stretch>
            <a:fillRect/>
          </a:stretch>
        </p:blipFill>
        <p:spPr>
          <a:prstGeom prst="rect">
            <a:avLst/>
          </a:prstGeom>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a:lstStyle/>
          <a:p>
            <a:r>
              <a:rPr lang="en-US" dirty="0"/>
              <a:t>Brian Eiermann</a:t>
            </a:r>
          </a:p>
          <a:p>
            <a:pPr lvl="1"/>
            <a:r>
              <a:rPr lang="en-US" dirty="0"/>
              <a:t>National Office STC Program Lead</a:t>
            </a:r>
          </a:p>
          <a:p>
            <a:pPr lvl="2"/>
            <a:r>
              <a:rPr lang="en-US" dirty="0"/>
              <a:t>Division of Unemployment Insurance Operations </a:t>
            </a:r>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lstStyle/>
          <a:p>
            <a:r>
              <a:rPr lang="en-US" sz="2800" dirty="0"/>
              <a:t>What is Short-Time Compensation (STC)?</a:t>
            </a:r>
          </a:p>
          <a:p>
            <a:r>
              <a:rPr lang="en-US" sz="2800" dirty="0">
                <a:cs typeface="Arial"/>
              </a:rPr>
              <a:t>Model Legislation</a:t>
            </a:r>
          </a:p>
          <a:p>
            <a:r>
              <a:rPr lang="en-US" sz="2800" dirty="0">
                <a:cs typeface="Arial"/>
              </a:rPr>
              <a:t>STC Grants</a:t>
            </a:r>
          </a:p>
          <a:p>
            <a:r>
              <a:rPr lang="en-US" sz="2800" dirty="0"/>
              <a:t>STC Resource Guide</a:t>
            </a:r>
            <a:endParaRPr lang="en-US" sz="2800" dirty="0">
              <a:cs typeface="Arial"/>
            </a:endParaRPr>
          </a:p>
          <a:p>
            <a:r>
              <a:rPr lang="en-US" sz="2800" dirty="0"/>
              <a:t>Department of Labor Technical Assistance Contacts</a:t>
            </a:r>
            <a:endParaRPr lang="en-US" sz="2800" dirty="0">
              <a:cs typeface="Arial"/>
            </a:endParaRPr>
          </a:p>
        </p:txBody>
      </p:sp>
    </p:spTree>
    <p:extLst>
      <p:ext uri="{BB962C8B-B14F-4D97-AF65-F5344CB8AC3E}">
        <p14:creationId xmlns:p14="http://schemas.microsoft.com/office/powerpoint/2010/main" val="162376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Short-Time Compensation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What is Short-Time Compensation?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Short-Time Compensation, also known as Work Sharing or Shared Work, helps businesses prevent layoffs by allowing them to temporarily reduce employee hours and use partial unemployment insurance benefits to supplement lost wages.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STC helps to:</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Preserve jobs and trained workers during times of lowered economic activity.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endParaRPr>
          </a:p>
          <a:p>
            <a:pPr marL="228600" marR="0" lvl="0" indent="-228600" algn="l" defTabSz="914400" rtl="0" eaLnBrk="1" fontAlgn="auto" latinLnBrk="0" hangingPunct="1">
              <a:lnSpc>
                <a:spcPct val="90000"/>
              </a:lnSpc>
              <a:spcBef>
                <a:spcPts val="1000"/>
              </a:spcBef>
              <a:spcAft>
                <a:spcPts val="0"/>
              </a:spcAft>
              <a:buClr>
                <a:srgbClr val="00588F"/>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rPr>
              <a:t>Reduce churn in your state's economy and dampens the immediate and long-term impact of declines in business activity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Allow businesses to reduce hours for a group of workers, rather than conducting layoffs.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Support employees affected by this reduction in hours by allowing a portion of lost wages to be replaced with a proportionate percentage of the unemployment compensation (UC) to which they would have been entitled had they been laid off and allows for employees to retain employment benefits that would have been lost through lay off.</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Cushion the adverse effect of the reduction in business activity on workers by averting layoffs and ensuring that these workers will be available to resume prior employment levels when business demand increases.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a:endParaRPr>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lstStyle/>
          <a:p>
            <a:r>
              <a:rPr lang="en-US" dirty="0"/>
              <a:t>Definition of Short-Time Compensation</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p:txBody>
          <a:bodyPr anchor="ctr"/>
          <a:lstStyle/>
          <a:p>
            <a:r>
              <a:rPr lang="en-US" dirty="0"/>
              <a:t>The term “Short-Time Compensation” is defined in Section 3306(v), FUTA.</a:t>
            </a:r>
          </a:p>
          <a:p>
            <a:endParaRPr lang="en-US" dirty="0"/>
          </a:p>
        </p:txBody>
      </p:sp>
      <p:sp>
        <p:nvSpPr>
          <p:cNvPr id="6" name="Content Placeholder 5">
            <a:extLst>
              <a:ext uri="{FF2B5EF4-FFF2-40B4-BE49-F238E27FC236}">
                <a16:creationId xmlns:a16="http://schemas.microsoft.com/office/drawing/2014/main" id="{600F390C-A08E-48D9-9844-DA96A77EF841}"/>
              </a:ext>
            </a:extLst>
          </p:cNvPr>
          <p:cNvSpPr>
            <a:spLocks noGrp="1"/>
          </p:cNvSpPr>
          <p:nvPr>
            <p:ph sz="half" idx="2"/>
          </p:nvPr>
        </p:nvSpPr>
        <p:spPr/>
        <p:txBody>
          <a:bodyPr anchor="ctr"/>
          <a:lstStyle/>
          <a:p>
            <a:r>
              <a:rPr lang="en-US" dirty="0"/>
              <a:t>States may not operate an STC program that does not conform to the definition in 3306(v), FUTA. However, states are not required to have an STC program.</a:t>
            </a:r>
          </a:p>
          <a:p>
            <a:endParaRPr lang="en-US" dirty="0"/>
          </a:p>
        </p:txBody>
      </p:sp>
    </p:spTree>
    <p:extLst>
      <p:ext uri="{BB962C8B-B14F-4D97-AF65-F5344CB8AC3E}">
        <p14:creationId xmlns:p14="http://schemas.microsoft.com/office/powerpoint/2010/main" val="4073743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normAutofit/>
          </a:bodyPr>
          <a:lstStyle/>
          <a:p>
            <a:r>
              <a:rPr lang="en-US" dirty="0"/>
              <a:t>Provisions of Section 3306(v), FUTA</a:t>
            </a:r>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p:txBody>
          <a:bodyPr anchor="ctr"/>
          <a:lstStyle/>
          <a:p>
            <a:pPr lvl="0"/>
            <a:r>
              <a:rPr lang="en-US" dirty="0"/>
              <a:t>3306(v), FUTA, contains nine specific requirements that define an STC program.</a:t>
            </a:r>
          </a:p>
          <a:p>
            <a:pPr marL="0" indent="0">
              <a:buNone/>
            </a:pPr>
            <a:endParaRPr lang="en-US" dirty="0"/>
          </a:p>
        </p:txBody>
      </p:sp>
      <p:sp>
        <p:nvSpPr>
          <p:cNvPr id="6" name="Content Placeholder 5">
            <a:extLst>
              <a:ext uri="{FF2B5EF4-FFF2-40B4-BE49-F238E27FC236}">
                <a16:creationId xmlns:a16="http://schemas.microsoft.com/office/drawing/2014/main" id="{600F390C-A08E-48D9-9844-DA96A77EF841}"/>
              </a:ext>
            </a:extLst>
          </p:cNvPr>
          <p:cNvSpPr>
            <a:spLocks noGrp="1"/>
          </p:cNvSpPr>
          <p:nvPr>
            <p:ph sz="half" idx="2"/>
          </p:nvPr>
        </p:nvSpPr>
        <p:spPr/>
        <p:txBody>
          <a:bodyPr anchor="ctr"/>
          <a:lstStyle/>
          <a:p>
            <a:pPr lvl="0"/>
            <a:r>
              <a:rPr lang="en-US" dirty="0"/>
              <a:t>3306(v)(10), FUTA, provides authority for the Secretary of Labor to approve additional provisions of state STC laws.</a:t>
            </a:r>
          </a:p>
          <a:p>
            <a:pPr marL="0" indent="0">
              <a:buNone/>
            </a:pPr>
            <a:endParaRPr lang="en-US" dirty="0"/>
          </a:p>
        </p:txBody>
      </p:sp>
    </p:spTree>
    <p:extLst>
      <p:ext uri="{BB962C8B-B14F-4D97-AF65-F5344CB8AC3E}">
        <p14:creationId xmlns:p14="http://schemas.microsoft.com/office/powerpoint/2010/main" val="1291056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8</a:t>
            </a:fld>
            <a:endParaRPr lang="en-US" dirty="0"/>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Section 3306(v), FUTA</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a:xfrm>
            <a:off x="805866" y="999279"/>
            <a:ext cx="11081334" cy="823912"/>
          </a:xfrm>
        </p:spPr>
        <p:txBody>
          <a:bodyPr anchor="t"/>
          <a:lstStyle/>
          <a:p>
            <a:r>
              <a:rPr lang="en-US" dirty="0"/>
              <a:t>The definition of STC is provided in Section 3306(v), FUTA, under which:</a:t>
            </a:r>
          </a:p>
          <a:p>
            <a:endParaRPr lang="en-US" dirty="0"/>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a:xfrm>
            <a:off x="805866" y="1989878"/>
            <a:ext cx="11081334" cy="4199785"/>
          </a:xfrm>
        </p:spPr>
        <p:txBody>
          <a:bodyPr/>
          <a:lstStyle/>
          <a:p>
            <a:pPr marL="457200">
              <a:spcBef>
                <a:spcPct val="0"/>
              </a:spcBef>
              <a:spcAft>
                <a:spcPts val="600"/>
              </a:spcAft>
            </a:pPr>
            <a:r>
              <a:rPr lang="en-US" sz="2400" dirty="0"/>
              <a:t>Employer participation is voluntary.</a:t>
            </a:r>
          </a:p>
          <a:p>
            <a:pPr marL="457200">
              <a:spcBef>
                <a:spcPct val="0"/>
              </a:spcBef>
              <a:spcAft>
                <a:spcPts val="600"/>
              </a:spcAft>
            </a:pPr>
            <a:r>
              <a:rPr lang="en-US" sz="2400" dirty="0"/>
              <a:t>Employer reduces employee hours </a:t>
            </a:r>
            <a:r>
              <a:rPr lang="en-US" sz="2400" i="1" dirty="0"/>
              <a:t>in lieu of layoffs</a:t>
            </a:r>
            <a:r>
              <a:rPr lang="en-US" sz="2400" dirty="0"/>
              <a:t>.</a:t>
            </a:r>
          </a:p>
          <a:p>
            <a:pPr marL="457200">
              <a:spcBef>
                <a:spcPct val="0"/>
              </a:spcBef>
              <a:spcAft>
                <a:spcPts val="600"/>
              </a:spcAft>
            </a:pPr>
            <a:r>
              <a:rPr lang="en-US" sz="2400" dirty="0"/>
              <a:t>The reduction is at least 10% </a:t>
            </a:r>
            <a:r>
              <a:rPr lang="en-US" sz="2400" i="1" dirty="0"/>
              <a:t>and not more than 60% </a:t>
            </a:r>
            <a:r>
              <a:rPr lang="en-US" sz="2400" dirty="0"/>
              <a:t>and employees are not disqualified from UI.</a:t>
            </a:r>
          </a:p>
          <a:p>
            <a:pPr marL="457200">
              <a:spcBef>
                <a:spcPct val="0"/>
              </a:spcBef>
              <a:spcAft>
                <a:spcPts val="600"/>
              </a:spcAft>
            </a:pPr>
            <a:r>
              <a:rPr lang="en-US" sz="2400" dirty="0"/>
              <a:t>Employees receive a pro-rata share of benefits they would have received if totally unemployed.</a:t>
            </a:r>
          </a:p>
          <a:p>
            <a:pPr marL="457200">
              <a:spcBef>
                <a:spcPct val="0"/>
              </a:spcBef>
              <a:spcAft>
                <a:spcPts val="600"/>
              </a:spcAft>
            </a:pPr>
            <a:r>
              <a:rPr lang="en-US" sz="2400" dirty="0"/>
              <a:t>Employees meet work availability and work search requirements, by being available for their workweek as required by the State agency.</a:t>
            </a:r>
          </a:p>
        </p:txBody>
      </p:sp>
    </p:spTree>
    <p:extLst>
      <p:ext uri="{BB962C8B-B14F-4D97-AF65-F5344CB8AC3E}">
        <p14:creationId xmlns:p14="http://schemas.microsoft.com/office/powerpoint/2010/main" val="2848932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Section 3306(v), FUTA (cont.)</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a:xfrm>
            <a:off x="805866" y="999279"/>
            <a:ext cx="11081334" cy="823912"/>
          </a:xfrm>
        </p:spPr>
        <p:txBody>
          <a:bodyPr anchor="t"/>
          <a:lstStyle/>
          <a:p>
            <a:r>
              <a:rPr lang="en-US" dirty="0"/>
              <a:t>The definition of STC is provided in Section 3306(v), FUTA, under which:</a:t>
            </a:r>
          </a:p>
          <a:p>
            <a:endParaRPr lang="en-US" dirty="0"/>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a:xfrm>
            <a:off x="805866" y="1989878"/>
            <a:ext cx="11081334" cy="4199785"/>
          </a:xfrm>
        </p:spPr>
        <p:txBody>
          <a:bodyPr/>
          <a:lstStyle/>
          <a:p>
            <a:pPr marL="457200">
              <a:spcBef>
                <a:spcPct val="0"/>
              </a:spcBef>
              <a:spcAft>
                <a:spcPts val="600"/>
              </a:spcAft>
            </a:pPr>
            <a:r>
              <a:rPr lang="en-US" sz="2400" dirty="0"/>
              <a:t>Eligible employees may participate in training, either employer-sponsored or funded under the WIOA if approved by State agency.</a:t>
            </a:r>
          </a:p>
          <a:p>
            <a:pPr marL="457200">
              <a:spcBef>
                <a:spcPct val="0"/>
              </a:spcBef>
              <a:spcAft>
                <a:spcPts val="600"/>
              </a:spcAft>
            </a:pPr>
            <a:r>
              <a:rPr lang="en-US" sz="2400" dirty="0"/>
              <a:t>Requires employers to continue to provide health and retirement benefits.</a:t>
            </a:r>
          </a:p>
          <a:p>
            <a:pPr marL="457200">
              <a:spcBef>
                <a:spcPct val="0"/>
              </a:spcBef>
              <a:spcAft>
                <a:spcPts val="600"/>
              </a:spcAft>
            </a:pPr>
            <a:r>
              <a:rPr lang="en-US" sz="2400" dirty="0"/>
              <a:t>State agencies shall require the employer to submit a written plan describing how the requirements of 3306(v), FUTA will be implemented, with an estimate of the number of layoffs that would have occurred; in addition to how workers will be notified.</a:t>
            </a:r>
          </a:p>
          <a:p>
            <a:pPr marL="457200">
              <a:spcBef>
                <a:spcPct val="0"/>
              </a:spcBef>
              <a:spcAft>
                <a:spcPts val="600"/>
              </a:spcAft>
            </a:pPr>
            <a:r>
              <a:rPr lang="en-US" sz="2400" dirty="0"/>
              <a:t>Plan must be consistent with employer obligations under applicable Federal and State laws.</a:t>
            </a:r>
          </a:p>
          <a:p>
            <a:pPr marL="457200">
              <a:spcBef>
                <a:spcPct val="0"/>
              </a:spcBef>
              <a:spcAft>
                <a:spcPts val="600"/>
              </a:spcAft>
            </a:pPr>
            <a:r>
              <a:rPr lang="en-US" sz="2400" dirty="0"/>
              <a:t>Upon approval by the Secretary, only such other provisions of State law that are determined appropriate for purposes of STC.</a:t>
            </a:r>
          </a:p>
        </p:txBody>
      </p:sp>
    </p:spTree>
    <p:extLst>
      <p:ext uri="{BB962C8B-B14F-4D97-AF65-F5344CB8AC3E}">
        <p14:creationId xmlns:p14="http://schemas.microsoft.com/office/powerpoint/2010/main" val="3537515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10</a:t>
            </a:fld>
            <a:endParaRPr lang="en-US" dirty="0"/>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normAutofit/>
          </a:bodyPr>
          <a:lstStyle/>
          <a:p>
            <a:r>
              <a:rPr lang="en-US" dirty="0"/>
              <a:t>Model Legislation: What is it?</a:t>
            </a:r>
          </a:p>
        </p:txBody>
      </p:sp>
      <p:sp>
        <p:nvSpPr>
          <p:cNvPr id="5" name="TextBox 4">
            <a:extLst>
              <a:ext uri="{FF2B5EF4-FFF2-40B4-BE49-F238E27FC236}">
                <a16:creationId xmlns:a16="http://schemas.microsoft.com/office/drawing/2014/main" id="{8CFA7D20-67AC-7D4F-CE02-922ADC1EC7D0}"/>
              </a:ext>
            </a:extLst>
          </p:cNvPr>
          <p:cNvSpPr txBox="1"/>
          <p:nvPr/>
        </p:nvSpPr>
        <p:spPr>
          <a:xfrm>
            <a:off x="568411" y="1835820"/>
            <a:ext cx="11469189" cy="3477875"/>
          </a:xfrm>
          <a:prstGeom prst="rect">
            <a:avLst/>
          </a:prstGeom>
          <a:noFill/>
        </p:spPr>
        <p:txBody>
          <a:bodyPr wrap="square">
            <a:spAutoFit/>
          </a:bodyPr>
          <a:lstStyle/>
          <a:p>
            <a:r>
              <a:rPr lang="en-US" sz="2000" dirty="0">
                <a:hlinkClick r:id="rId2"/>
              </a:rPr>
              <a:t>UIPL 22-12, Change 1</a:t>
            </a:r>
            <a:endParaRPr lang="en-US" sz="2000" dirty="0"/>
          </a:p>
          <a:p>
            <a:endParaRPr lang="en-US" sz="2000" dirty="0"/>
          </a:p>
          <a:p>
            <a:r>
              <a:rPr lang="en-US" sz="2000" dirty="0"/>
              <a:t>Limited to what is necessary to conform to the new definition of an STC program.</a:t>
            </a:r>
          </a:p>
          <a:p>
            <a:endParaRPr lang="en-US" sz="2000" dirty="0"/>
          </a:p>
          <a:p>
            <a:r>
              <a:rPr lang="en-US" sz="2000" dirty="0"/>
              <a:t>This updated and revised language assists states in enacting conforming legislation that meets the definition in Section 3306(v), FUTA.</a:t>
            </a:r>
          </a:p>
          <a:p>
            <a:endParaRPr lang="en-US" sz="2000" dirty="0"/>
          </a:p>
          <a:p>
            <a:r>
              <a:rPr lang="en-US" sz="2000" dirty="0"/>
              <a:t>Consist of:</a:t>
            </a:r>
          </a:p>
          <a:p>
            <a:pPr lvl="1"/>
            <a:r>
              <a:rPr lang="en-US" sz="2000" dirty="0"/>
              <a:t>8 pages of text			</a:t>
            </a:r>
          </a:p>
          <a:p>
            <a:pPr lvl="1"/>
            <a:r>
              <a:rPr lang="en-US" sz="2000" dirty="0"/>
              <a:t>15 pages of commentary</a:t>
            </a:r>
          </a:p>
          <a:p>
            <a:pPr lvl="1"/>
            <a:r>
              <a:rPr lang="en-US" sz="2000" dirty="0"/>
              <a:t>3 pages of pre-approved provisions for 3306(v)(10), FUTA </a:t>
            </a:r>
          </a:p>
        </p:txBody>
      </p:sp>
    </p:spTree>
    <p:extLst>
      <p:ext uri="{BB962C8B-B14F-4D97-AF65-F5344CB8AC3E}">
        <p14:creationId xmlns:p14="http://schemas.microsoft.com/office/powerpoint/2010/main" val="3540547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lstStyle/>
          <a:p>
            <a:r>
              <a:rPr lang="en-US" dirty="0"/>
              <a:t>Pre-Approved Additional Provisions </a:t>
            </a:r>
          </a:p>
        </p:txBody>
      </p:sp>
      <p:sp>
        <p:nvSpPr>
          <p:cNvPr id="4" name="Text Placeholder 3">
            <a:extLst>
              <a:ext uri="{FF2B5EF4-FFF2-40B4-BE49-F238E27FC236}">
                <a16:creationId xmlns:a16="http://schemas.microsoft.com/office/drawing/2014/main" id="{8BA75C86-642C-45D0-BB7D-6E2B4D3AC17F}"/>
              </a:ext>
            </a:extLst>
          </p:cNvPr>
          <p:cNvSpPr>
            <a:spLocks noGrp="1"/>
          </p:cNvSpPr>
          <p:nvPr>
            <p:ph type="body" idx="1"/>
          </p:nvPr>
        </p:nvSpPr>
        <p:spPr>
          <a:xfrm>
            <a:off x="805866" y="999279"/>
            <a:ext cx="11081334" cy="890482"/>
          </a:xfrm>
        </p:spPr>
        <p:txBody>
          <a:bodyPr anchor="t">
            <a:normAutofit fontScale="77500" lnSpcReduction="20000"/>
          </a:bodyPr>
          <a:lstStyle/>
          <a:p>
            <a:pPr algn="l"/>
            <a:r>
              <a:rPr lang="en-US" dirty="0"/>
              <a:t>State laws may contain other provisions for an STC program in addition to the provisions necessary to conform to the new definition of 3306(v), FUTA.  The U.S. Department of Labor pre-approved five concerning:</a:t>
            </a:r>
          </a:p>
          <a:p>
            <a:pPr algn="l"/>
            <a:endParaRPr lang="en-US" dirty="0"/>
          </a:p>
        </p:txBody>
      </p:sp>
      <p:sp>
        <p:nvSpPr>
          <p:cNvPr id="5" name="Content Placeholder 4">
            <a:extLst>
              <a:ext uri="{FF2B5EF4-FFF2-40B4-BE49-F238E27FC236}">
                <a16:creationId xmlns:a16="http://schemas.microsoft.com/office/drawing/2014/main" id="{05C808E6-CEDE-43DB-96F4-7F93D6E66EDC}"/>
              </a:ext>
            </a:extLst>
          </p:cNvPr>
          <p:cNvSpPr>
            <a:spLocks noGrp="1"/>
          </p:cNvSpPr>
          <p:nvPr>
            <p:ph sz="half" idx="2"/>
          </p:nvPr>
        </p:nvSpPr>
        <p:spPr>
          <a:xfrm>
            <a:off x="805866" y="1889762"/>
            <a:ext cx="11081334" cy="4299902"/>
          </a:xfrm>
        </p:spPr>
        <p:txBody>
          <a:bodyPr/>
          <a:lstStyle/>
          <a:p>
            <a:pPr marL="457200">
              <a:spcBef>
                <a:spcPct val="0"/>
              </a:spcBef>
              <a:spcAft>
                <a:spcPts val="600"/>
              </a:spcAft>
            </a:pPr>
            <a:r>
              <a:rPr lang="en-US" dirty="0"/>
              <a:t>Provisions that exclude certain employers from participation in an STC program.</a:t>
            </a:r>
          </a:p>
          <a:p>
            <a:pPr marL="457200">
              <a:spcBef>
                <a:spcPct val="0"/>
              </a:spcBef>
              <a:spcAft>
                <a:spcPts val="600"/>
              </a:spcAft>
            </a:pPr>
            <a:r>
              <a:rPr lang="en-US" dirty="0"/>
              <a:t>Assess a surcharge on certain employers who participate in STC. </a:t>
            </a:r>
          </a:p>
          <a:p>
            <a:pPr marL="457200">
              <a:spcBef>
                <a:spcPct val="0"/>
              </a:spcBef>
              <a:spcAft>
                <a:spcPts val="600"/>
              </a:spcAft>
            </a:pPr>
            <a:r>
              <a:rPr lang="en-US" dirty="0"/>
              <a:t>Limit the amount of time workers in an affected unit may be subject to an STC plan.</a:t>
            </a:r>
          </a:p>
          <a:p>
            <a:pPr marL="457200">
              <a:spcBef>
                <a:spcPct val="0"/>
              </a:spcBef>
              <a:spcAft>
                <a:spcPts val="600"/>
              </a:spcAft>
            </a:pPr>
            <a:r>
              <a:rPr lang="en-US" dirty="0"/>
              <a:t>Limit STC participation if an employer recently reduced its workforce by a specific percentage within a specific time period specified in state law. </a:t>
            </a:r>
          </a:p>
          <a:p>
            <a:pPr marL="457200">
              <a:spcBef>
                <a:spcPct val="0"/>
              </a:spcBef>
              <a:spcAft>
                <a:spcPts val="600"/>
              </a:spcAft>
            </a:pPr>
            <a:r>
              <a:rPr lang="en-US" dirty="0"/>
              <a:t>Require employers to specify whether the STC plan is a transition to permanent layoffs.</a:t>
            </a:r>
          </a:p>
          <a:p>
            <a:pPr marL="457200">
              <a:spcBef>
                <a:spcPct val="0"/>
              </a:spcBef>
              <a:spcAft>
                <a:spcPts val="600"/>
              </a:spcAft>
            </a:pPr>
            <a:r>
              <a:rPr lang="en-US" dirty="0"/>
              <a:t>Prohibit employees receiving supplemental unemployment benefits from being included in an STC plan. </a:t>
            </a:r>
          </a:p>
          <a:p>
            <a:pPr marL="457200">
              <a:spcBef>
                <a:spcPct val="0"/>
              </a:spcBef>
              <a:spcAft>
                <a:spcPts val="600"/>
              </a:spcAft>
            </a:pPr>
            <a:r>
              <a:rPr lang="en-US" dirty="0"/>
              <a:t>Relieve employers of charges for STC paid to individuals who are participating in training with the approval of the state agency.</a:t>
            </a:r>
          </a:p>
          <a:p>
            <a:pPr marL="457200">
              <a:spcBef>
                <a:spcPct val="0"/>
              </a:spcBef>
              <a:spcAft>
                <a:spcPts val="600"/>
              </a:spcAft>
            </a:pPr>
            <a:endParaRPr lang="en-US" dirty="0"/>
          </a:p>
          <a:p>
            <a:pPr marL="457200">
              <a:spcBef>
                <a:spcPct val="0"/>
              </a:spcBef>
              <a:spcAft>
                <a:spcPts val="600"/>
              </a:spcAft>
            </a:pPr>
            <a:endParaRPr lang="en-US" sz="2400" dirty="0"/>
          </a:p>
        </p:txBody>
      </p:sp>
    </p:spTree>
    <p:extLst>
      <p:ext uri="{BB962C8B-B14F-4D97-AF65-F5344CB8AC3E}">
        <p14:creationId xmlns:p14="http://schemas.microsoft.com/office/powerpoint/2010/main" val="2763893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normAutofit/>
          </a:bodyPr>
          <a:lstStyle/>
          <a:p>
            <a:r>
              <a:rPr lang="it-IT" dirty="0"/>
              <a:t>3306(v)(10), FUTA Approval</a:t>
            </a:r>
            <a:endParaRPr lang="en-US" dirty="0"/>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838200" y="1161144"/>
            <a:ext cx="11049000" cy="5015820"/>
          </a:xfrm>
        </p:spPr>
        <p:txBody>
          <a:bodyPr anchor="ctr"/>
          <a:lstStyle/>
          <a:p>
            <a:r>
              <a:rPr lang="en-US" sz="2800" dirty="0"/>
              <a:t>Section 3306(v)(10), FUTA, provides flexibility to states to receive approval by the Secretary of Labor of other provisions if they are appropriate for an STC program.</a:t>
            </a:r>
          </a:p>
          <a:p>
            <a:r>
              <a:rPr lang="en-US" sz="2800" dirty="0"/>
              <a:t>We strongly encourage states to consult with the U.S. Department of Labor before enacting any optional provisions other than those identified in the model legislation.</a:t>
            </a:r>
          </a:p>
          <a:p>
            <a:r>
              <a:rPr lang="en-US" sz="2800" dirty="0"/>
              <a:t>All additional provisions must be consistent with how an STC program is defined in Section 3306(v)(1) through (9), FUTA.</a:t>
            </a:r>
          </a:p>
          <a:p>
            <a:pPr marL="0" indent="0">
              <a:buNone/>
            </a:pPr>
            <a:endParaRPr lang="en-US" dirty="0"/>
          </a:p>
        </p:txBody>
      </p:sp>
    </p:spTree>
    <p:extLst>
      <p:ext uri="{BB962C8B-B14F-4D97-AF65-F5344CB8AC3E}">
        <p14:creationId xmlns:p14="http://schemas.microsoft.com/office/powerpoint/2010/main" val="3317652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13</a:t>
            </a:fld>
            <a:endParaRPr lang="en-US" dirty="0"/>
          </a:p>
        </p:txBody>
      </p:sp>
      <p:sp>
        <p:nvSpPr>
          <p:cNvPr id="3" name="Title 2">
            <a:extLst>
              <a:ext uri="{FF2B5EF4-FFF2-40B4-BE49-F238E27FC236}">
                <a16:creationId xmlns:a16="http://schemas.microsoft.com/office/drawing/2014/main" id="{1D78FCF3-560C-401F-81AF-ADB914E546E1}"/>
              </a:ext>
            </a:extLst>
          </p:cNvPr>
          <p:cNvSpPr>
            <a:spLocks noGrp="1"/>
          </p:cNvSpPr>
          <p:nvPr>
            <p:ph type="title"/>
          </p:nvPr>
        </p:nvSpPr>
        <p:spPr/>
        <p:txBody>
          <a:bodyPr>
            <a:normAutofit/>
          </a:bodyPr>
          <a:lstStyle/>
          <a:p>
            <a:r>
              <a:rPr lang="it-IT" dirty="0"/>
              <a:t>3306(v)(10), FUTA Approval (cont.)</a:t>
            </a:r>
            <a:endParaRPr lang="en-US" dirty="0"/>
          </a:p>
        </p:txBody>
      </p:sp>
      <p:sp>
        <p:nvSpPr>
          <p:cNvPr id="4" name="Content Placeholder 3">
            <a:extLst>
              <a:ext uri="{FF2B5EF4-FFF2-40B4-BE49-F238E27FC236}">
                <a16:creationId xmlns:a16="http://schemas.microsoft.com/office/drawing/2014/main" id="{3756CA95-40E2-44E1-915A-103F00416835}"/>
              </a:ext>
            </a:extLst>
          </p:cNvPr>
          <p:cNvSpPr>
            <a:spLocks noGrp="1"/>
          </p:cNvSpPr>
          <p:nvPr>
            <p:ph sz="half" idx="1"/>
          </p:nvPr>
        </p:nvSpPr>
        <p:spPr>
          <a:xfrm>
            <a:off x="838200" y="1161144"/>
            <a:ext cx="11049000" cy="5015820"/>
          </a:xfrm>
        </p:spPr>
        <p:txBody>
          <a:bodyPr anchor="ctr"/>
          <a:lstStyle/>
          <a:p>
            <a:r>
              <a:rPr lang="en-US" sz="2000" dirty="0"/>
              <a:t>An authorized representative of the state must request, in writing, that the Department of Labor approve any additional provision(s) as appropriate for an STC program.</a:t>
            </a:r>
          </a:p>
          <a:p>
            <a:r>
              <a:rPr lang="en-US" sz="2000" dirty="0"/>
              <a:t>Request must include:</a:t>
            </a:r>
          </a:p>
          <a:p>
            <a:pPr lvl="1">
              <a:spcAft>
                <a:spcPts val="600"/>
              </a:spcAft>
            </a:pPr>
            <a:r>
              <a:rPr lang="en-US" sz="2000" dirty="0"/>
              <a:t>A citation where the state proposes to codify the additional provision in its law;</a:t>
            </a:r>
          </a:p>
          <a:p>
            <a:pPr lvl="1">
              <a:spcAft>
                <a:spcPts val="600"/>
              </a:spcAft>
            </a:pPr>
            <a:r>
              <a:rPr lang="en-US" sz="2000" dirty="0"/>
              <a:t>A description of the provision;</a:t>
            </a:r>
          </a:p>
          <a:p>
            <a:pPr lvl="1">
              <a:spcAft>
                <a:spcPts val="600"/>
              </a:spcAft>
            </a:pPr>
            <a:r>
              <a:rPr lang="en-US" sz="2000" dirty="0"/>
              <a:t>A detailed rationale as to why the state considers the provision appropriate for an STC program; and</a:t>
            </a:r>
          </a:p>
          <a:p>
            <a:pPr lvl="1">
              <a:spcAft>
                <a:spcPts val="600"/>
              </a:spcAft>
            </a:pPr>
            <a:r>
              <a:rPr lang="en-US" sz="2000" dirty="0"/>
              <a:t>A request that the U.S. Department of Labor approve the provision.</a:t>
            </a:r>
          </a:p>
        </p:txBody>
      </p:sp>
    </p:spTree>
    <p:extLst>
      <p:ext uri="{BB962C8B-B14F-4D97-AF65-F5344CB8AC3E}">
        <p14:creationId xmlns:p14="http://schemas.microsoft.com/office/powerpoint/2010/main" val="3036345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Short-Time Compensation Grant Availability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Grants are available for:</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914400" lvl="2" indent="-457200">
              <a:buFont typeface="Arial" panose="020B0604020202020204" pitchFamily="34" charset="0"/>
              <a:buChar char="•"/>
            </a:pPr>
            <a:r>
              <a:rPr lang="en-US" sz="2800" dirty="0">
                <a:solidFill>
                  <a:schemeClr val="tx2"/>
                </a:solidFill>
              </a:rPr>
              <a:t>Implementation or improved administration of an STC program (33% of total allotment)</a:t>
            </a:r>
          </a:p>
          <a:p>
            <a:pPr marL="914400" lvl="2" indent="-457200">
              <a:buFont typeface="Arial" panose="020B0604020202020204" pitchFamily="34" charset="0"/>
              <a:buChar char="•"/>
            </a:pPr>
            <a:r>
              <a:rPr lang="en-US" sz="2800" dirty="0">
                <a:solidFill>
                  <a:schemeClr val="tx2"/>
                </a:solidFill>
              </a:rPr>
              <a:t>Promotion and enrollment of employers in at STC program (66% of total allotment)</a:t>
            </a:r>
          </a:p>
          <a:p>
            <a:pPr marL="914400" lvl="2" indent="-457200">
              <a:buFont typeface="Arial" panose="020B0604020202020204" pitchFamily="34" charset="0"/>
              <a:buChar char="•"/>
            </a:pPr>
            <a:r>
              <a:rPr lang="en-US" sz="2800" dirty="0">
                <a:solidFill>
                  <a:schemeClr val="tx2"/>
                </a:solidFill>
                <a:hlinkClick r:id="rId3"/>
              </a:rPr>
              <a:t>UIPL 22-20: Attachment IV</a:t>
            </a:r>
            <a:endParaRPr lang="en-US" sz="2400" dirty="0">
              <a:solidFill>
                <a:schemeClr val="tx2"/>
              </a:solidFill>
            </a:endParaRPr>
          </a:p>
        </p:txBody>
      </p:sp>
    </p:spTree>
    <p:custDataLst>
      <p:tags r:id="rId1"/>
    </p:custDataLst>
    <p:extLst>
      <p:ext uri="{BB962C8B-B14F-4D97-AF65-F5344CB8AC3E}">
        <p14:creationId xmlns:p14="http://schemas.microsoft.com/office/powerpoint/2010/main" val="1320847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Short-Time Compensation Grant Requirements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114698"/>
            <a:ext cx="10515600" cy="5074966"/>
          </a:xfrm>
        </p:spPr>
        <p:txBody>
          <a:bodyPr/>
          <a:lstStyle/>
          <a:p>
            <a:pPr marL="0" marR="0" indent="0">
              <a:spcBef>
                <a:spcPts val="0"/>
              </a:spcBef>
              <a:spcAft>
                <a:spcPts val="0"/>
              </a:spcAft>
              <a:buNone/>
            </a:pPr>
            <a:r>
              <a:rPr lang="en-US" dirty="0">
                <a:effectLst/>
                <a:latin typeface="Cambria" panose="02040503050406030204" pitchFamily="18" charset="0"/>
                <a:ea typeface="Calibri" panose="020F0502020204030204" pitchFamily="34" charset="0"/>
              </a:rPr>
              <a:t>REQUIREMENT. – </a:t>
            </a:r>
          </a:p>
          <a:p>
            <a:pPr marL="0">
              <a:spcBef>
                <a:spcPts val="0"/>
              </a:spcBef>
            </a:pPr>
            <a:r>
              <a:rPr lang="en-US" sz="1800" dirty="0">
                <a:effectLst/>
                <a:latin typeface="Cambria" panose="02040503050406030204" pitchFamily="18" charset="0"/>
                <a:ea typeface="Calibri" panose="020F0502020204030204" pitchFamily="34" charset="0"/>
              </a:rPr>
              <a:t>No certification of compliance with the requirements for a grant under paragraph (1) and (2) of such section (a) may be made with respect to any State whose –</a:t>
            </a:r>
            <a:endParaRPr lang="en-US" sz="2200" dirty="0">
              <a:effectLst/>
              <a:latin typeface="Calibri" panose="020F0502020204030204" pitchFamily="34" charset="0"/>
              <a:ea typeface="Calibri" panose="020F0502020204030204" pitchFamily="34" charset="0"/>
            </a:endParaRPr>
          </a:p>
          <a:p>
            <a:pPr marL="800100" lvl="1" indent="-342900">
              <a:spcBef>
                <a:spcPts val="0"/>
              </a:spcBef>
              <a:buFont typeface="+mj-lt"/>
              <a:buAutoNum type="alphaUcPeriod"/>
            </a:pPr>
            <a:r>
              <a:rPr lang="en-US" sz="1600" dirty="0">
                <a:effectLst/>
                <a:latin typeface="Cambria" panose="02040503050406030204" pitchFamily="18" charset="0"/>
                <a:ea typeface="Times New Roman" panose="02020603050405020304" pitchFamily="18" charset="0"/>
              </a:rPr>
              <a:t>State law is not otherwise eligible for certification under section 303 of the Social Security Act (42 U.S.C. 503) or approvable under 3304 section of the Internal Revenue Code of 1986; or</a:t>
            </a:r>
            <a:endParaRPr lang="en-US" sz="2000" dirty="0">
              <a:effectLst/>
              <a:latin typeface="Calibri" panose="020F0502020204030204" pitchFamily="34" charset="0"/>
              <a:ea typeface="Calibri" panose="020F0502020204030204" pitchFamily="34" charset="0"/>
            </a:endParaRPr>
          </a:p>
          <a:p>
            <a:pPr marL="800100" lvl="1" indent="-342900">
              <a:spcBef>
                <a:spcPts val="0"/>
              </a:spcBef>
              <a:buFont typeface="+mj-lt"/>
              <a:buAutoNum type="alphaUcPeriod"/>
            </a:pPr>
            <a:r>
              <a:rPr lang="en-US" sz="1600" dirty="0">
                <a:effectLst/>
                <a:latin typeface="Cambria" panose="02040503050406030204" pitchFamily="18" charset="0"/>
                <a:ea typeface="Times New Roman" panose="02020603050405020304" pitchFamily="18" charset="0"/>
              </a:rPr>
              <a:t>Short time compensation program is subject to discontinuation or is not schedule to take effect within 12 months of the certification</a:t>
            </a:r>
            <a:endParaRPr lang="en-US" sz="1600"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2400" dirty="0">
                <a:effectLst/>
                <a:latin typeface="Times New Roman" panose="02020603050405020304" pitchFamily="18" charset="0"/>
                <a:ea typeface="Calibri" panose="020F0502020204030204" pitchFamily="34" charset="0"/>
              </a:rPr>
              <a:t>RECOUPMENT – </a:t>
            </a: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rPr>
              <a:t>The Secretary shall establish a process under which the Secretary shall recoup the amount of any grant awarded under paragraph (1) or (2) of subsection (a) if the Secretary determines that, during the 5-year period beginning on the first date that any such grant is awarded to the State, the State— (1) terminated the State’s short-time compensation program; Or (2) failed to meet appropriate requirements with respect to such program (as established by the Secretary).</a:t>
            </a:r>
            <a:endParaRPr lang="en-US" sz="1800" dirty="0">
              <a:effectLst/>
              <a:latin typeface="Calibri" panose="020F0502020204030204" pitchFamily="34" charset="0"/>
              <a:ea typeface="Calibri" panose="020F0502020204030204" pitchFamily="34" charset="0"/>
            </a:endParaRPr>
          </a:p>
          <a:p>
            <a:pPr marL="914400" lvl="2" indent="-457200">
              <a:buFont typeface="Arial" panose="020B0604020202020204" pitchFamily="34" charset="0"/>
              <a:buChar char="•"/>
            </a:pPr>
            <a:endParaRPr lang="en-US" sz="2400" dirty="0">
              <a:solidFill>
                <a:schemeClr val="tx2"/>
              </a:solidFill>
            </a:endParaRPr>
          </a:p>
        </p:txBody>
      </p:sp>
    </p:spTree>
    <p:custDataLst>
      <p:tags r:id="rId1"/>
    </p:custDataLst>
    <p:extLst>
      <p:ext uri="{BB962C8B-B14F-4D97-AF65-F5344CB8AC3E}">
        <p14:creationId xmlns:p14="http://schemas.microsoft.com/office/powerpoint/2010/main" val="3734390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Short-Time Compensation Grant Application</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States must submit complete applications by December 31, 2023.</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lvl="0"/>
            <a:r>
              <a:rPr lang="en-US" sz="2400" dirty="0"/>
              <a:t>A separate application must be submitted for each grant, and each application must include:</a:t>
            </a:r>
          </a:p>
          <a:p>
            <a:pPr lvl="1"/>
            <a:r>
              <a:rPr lang="en-US" dirty="0"/>
              <a:t>Copy of state STC law and explanation of its conformity to Section 3306(v), FUTA;</a:t>
            </a:r>
          </a:p>
          <a:p>
            <a:pPr lvl="1"/>
            <a:r>
              <a:rPr lang="en-US" dirty="0"/>
              <a:t>Cover letter signed by the state agency administrator;</a:t>
            </a:r>
          </a:p>
          <a:p>
            <a:pPr lvl="1"/>
            <a:r>
              <a:rPr lang="en-US" dirty="0"/>
              <a:t>Narrative description of funding request and a detailed project plan, including a quarterly timeline for all activities;</a:t>
            </a:r>
          </a:p>
          <a:p>
            <a:pPr lvl="1"/>
            <a:r>
              <a:rPr lang="en-US" dirty="0"/>
              <a:t>Description of quarterly and cumulative goals and desired outcomes resulting from the grant;</a:t>
            </a:r>
          </a:p>
          <a:p>
            <a:pPr lvl="1"/>
            <a:r>
              <a:rPr lang="en-US" dirty="0"/>
              <a:t>Assurances that state will follow grant requirements, submit required reports, recover any overpayments, and monitor approved plans and payments, and</a:t>
            </a:r>
          </a:p>
          <a:p>
            <a:pPr lvl="1"/>
            <a:r>
              <a:rPr lang="en-US" dirty="0"/>
              <a:t>Forms 424 and 424A.</a:t>
            </a:r>
          </a:p>
          <a:p>
            <a:pPr lvl="1"/>
            <a:endParaRPr lang="en-US" dirty="0"/>
          </a:p>
        </p:txBody>
      </p:sp>
    </p:spTree>
    <p:custDataLst>
      <p:tags r:id="rId1"/>
    </p:custDataLst>
    <p:extLst>
      <p:ext uri="{BB962C8B-B14F-4D97-AF65-F5344CB8AC3E}">
        <p14:creationId xmlns:p14="http://schemas.microsoft.com/office/powerpoint/2010/main" val="1735187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Short-Time Compensation Grant Application (cont.)</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05866" y="1145147"/>
            <a:ext cx="10515600" cy="4199785"/>
          </a:xfrm>
        </p:spPr>
        <p:txBody>
          <a:bodyPr/>
          <a:lstStyle/>
          <a:p>
            <a:pPr>
              <a:buFont typeface="Wingdings" panose="05000000000000000000" pitchFamily="2" charset="2"/>
              <a:buChar char="Ø"/>
            </a:pPr>
            <a:r>
              <a:rPr lang="en-US" sz="2000" dirty="0"/>
              <a:t>Implementation or Improved Administration applications must also include:</a:t>
            </a:r>
          </a:p>
          <a:p>
            <a:pPr marL="914400" lvl="3" indent="-457200">
              <a:buFont typeface="Wingdings" panose="05000000000000000000" pitchFamily="2" charset="2"/>
              <a:buChar char="Ø"/>
            </a:pPr>
            <a:r>
              <a:rPr lang="en-US" sz="2000" dirty="0"/>
              <a:t>Any planned infrastructure improvements (e.g., automation/operational upgrades), and</a:t>
            </a:r>
          </a:p>
          <a:p>
            <a:pPr marL="914400" lvl="3" indent="-457200">
              <a:buFont typeface="Wingdings" panose="05000000000000000000" pitchFamily="2" charset="2"/>
              <a:buChar char="Ø"/>
            </a:pPr>
            <a:r>
              <a:rPr lang="en-US" sz="2000" dirty="0"/>
              <a:t>Any plans to hire/train staff.</a:t>
            </a:r>
          </a:p>
          <a:p>
            <a:pPr>
              <a:buFont typeface="Wingdings" panose="05000000000000000000" pitchFamily="2" charset="2"/>
              <a:buChar char="Ø"/>
            </a:pPr>
            <a:r>
              <a:rPr lang="en-US" sz="2000" dirty="0"/>
              <a:t>Promotion/enrollment applications must also include:</a:t>
            </a:r>
          </a:p>
          <a:p>
            <a:pPr lvl="1">
              <a:buFont typeface="Wingdings" panose="05000000000000000000" pitchFamily="2" charset="2"/>
              <a:buChar char="Ø"/>
            </a:pPr>
            <a:r>
              <a:rPr lang="en-US" sz="2000" dirty="0"/>
              <a:t>Any plans to create/support Rapid Response teams, education or assistance to employers, and outreach tools;</a:t>
            </a:r>
          </a:p>
          <a:p>
            <a:pPr lvl="1">
              <a:buFont typeface="Wingdings" panose="05000000000000000000" pitchFamily="2" charset="2"/>
              <a:buChar char="Ø"/>
            </a:pPr>
            <a:r>
              <a:rPr lang="en-US" sz="2000" dirty="0"/>
              <a:t>Description/copy of MOU between UI agency and appropriate workforce system partners, and</a:t>
            </a:r>
          </a:p>
          <a:p>
            <a:pPr lvl="1">
              <a:buFont typeface="Wingdings" panose="05000000000000000000" pitchFamily="2" charset="2"/>
              <a:buChar char="Ø"/>
            </a:pPr>
            <a:r>
              <a:rPr lang="en-US" sz="2000" dirty="0"/>
              <a:t>Description of how the state will sustain activities that were funded by the grant.</a:t>
            </a:r>
          </a:p>
          <a:p>
            <a:pPr marL="457200" lvl="1" indent="0">
              <a:buNone/>
            </a:pPr>
            <a:endParaRPr lang="en-US" dirty="0"/>
          </a:p>
        </p:txBody>
      </p:sp>
    </p:spTree>
    <p:custDataLst>
      <p:tags r:id="rId1"/>
    </p:custDataLst>
    <p:extLst>
      <p:ext uri="{BB962C8B-B14F-4D97-AF65-F5344CB8AC3E}">
        <p14:creationId xmlns:p14="http://schemas.microsoft.com/office/powerpoint/2010/main" val="3097107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B4B108-F0F4-827E-4035-52C1551A8EA4}"/>
              </a:ext>
            </a:extLst>
          </p:cNvPr>
          <p:cNvSpPr>
            <a:spLocks noGrp="1"/>
          </p:cNvSpPr>
          <p:nvPr>
            <p:ph type="sldNum" sz="quarter" idx="12"/>
          </p:nvPr>
        </p:nvSpPr>
        <p:spPr/>
        <p:txBody>
          <a:bodyPr/>
          <a:lstStyle/>
          <a:p>
            <a:fld id="{158B7785-F6D6-45F8-833E-07BD84680091}" type="slidenum">
              <a:rPr lang="en-US" smtClean="0"/>
              <a:t>18</a:t>
            </a:fld>
            <a:endParaRPr lang="en-US" dirty="0"/>
          </a:p>
        </p:txBody>
      </p:sp>
      <p:sp>
        <p:nvSpPr>
          <p:cNvPr id="3" name="Title 2">
            <a:extLst>
              <a:ext uri="{FF2B5EF4-FFF2-40B4-BE49-F238E27FC236}">
                <a16:creationId xmlns:a16="http://schemas.microsoft.com/office/drawing/2014/main" id="{19CCE7BD-6820-68A3-47BA-BF1DD94E094A}"/>
              </a:ext>
            </a:extLst>
          </p:cNvPr>
          <p:cNvSpPr>
            <a:spLocks noGrp="1"/>
          </p:cNvSpPr>
          <p:nvPr>
            <p:ph type="title"/>
          </p:nvPr>
        </p:nvSpPr>
        <p:spPr/>
        <p:txBody>
          <a:bodyPr/>
          <a:lstStyle/>
          <a:p>
            <a:r>
              <a:rPr lang="en-US" dirty="0"/>
              <a:t>How States have used Grant Funds</a:t>
            </a:r>
          </a:p>
        </p:txBody>
      </p:sp>
      <p:sp>
        <p:nvSpPr>
          <p:cNvPr id="4" name="Content Placeholder 3">
            <a:extLst>
              <a:ext uri="{FF2B5EF4-FFF2-40B4-BE49-F238E27FC236}">
                <a16:creationId xmlns:a16="http://schemas.microsoft.com/office/drawing/2014/main" id="{7A593014-F427-DD6D-2FC8-1630B2F4BD53}"/>
              </a:ext>
            </a:extLst>
          </p:cNvPr>
          <p:cNvSpPr>
            <a:spLocks noGrp="1"/>
          </p:cNvSpPr>
          <p:nvPr>
            <p:ph sz="half" idx="1"/>
          </p:nvPr>
        </p:nvSpPr>
        <p:spPr/>
        <p:txBody>
          <a:bodyPr/>
          <a:lstStyle/>
          <a:p>
            <a:r>
              <a:rPr lang="en-US" dirty="0"/>
              <a:t>Implementation/Improvement</a:t>
            </a:r>
          </a:p>
          <a:p>
            <a:pPr lvl="1"/>
            <a:r>
              <a:rPr lang="en-US" dirty="0"/>
              <a:t>Modernize STC Employer Application Process</a:t>
            </a:r>
          </a:p>
          <a:p>
            <a:pPr lvl="1"/>
            <a:r>
              <a:rPr lang="en-US" dirty="0"/>
              <a:t>Integrate STC payment Process into UI Payment Interface</a:t>
            </a:r>
          </a:p>
          <a:p>
            <a:pPr lvl="1"/>
            <a:r>
              <a:rPr lang="en-US" dirty="0"/>
              <a:t>Train staff in modernized system</a:t>
            </a:r>
          </a:p>
          <a:p>
            <a:pPr lvl="1"/>
            <a:r>
              <a:rPr lang="en-US" dirty="0"/>
              <a:t>Create Rapid Response teams to advise employers</a:t>
            </a:r>
          </a:p>
          <a:p>
            <a:endParaRPr lang="en-US" dirty="0"/>
          </a:p>
        </p:txBody>
      </p:sp>
      <p:sp>
        <p:nvSpPr>
          <p:cNvPr id="5" name="Content Placeholder 4">
            <a:extLst>
              <a:ext uri="{FF2B5EF4-FFF2-40B4-BE49-F238E27FC236}">
                <a16:creationId xmlns:a16="http://schemas.microsoft.com/office/drawing/2014/main" id="{72BC37B6-97FB-42A6-0E73-E0C5837A7038}"/>
              </a:ext>
            </a:extLst>
          </p:cNvPr>
          <p:cNvSpPr>
            <a:spLocks noGrp="1"/>
          </p:cNvSpPr>
          <p:nvPr>
            <p:ph sz="half" idx="2"/>
          </p:nvPr>
        </p:nvSpPr>
        <p:spPr/>
        <p:txBody>
          <a:bodyPr/>
          <a:lstStyle/>
          <a:p>
            <a:r>
              <a:rPr lang="en-US" dirty="0"/>
              <a:t>Promotion and Enrollment</a:t>
            </a:r>
          </a:p>
          <a:p>
            <a:pPr lvl="1"/>
            <a:r>
              <a:rPr lang="en-US" dirty="0"/>
              <a:t>Establish Employer Recruitment Events</a:t>
            </a:r>
          </a:p>
          <a:p>
            <a:pPr lvl="1"/>
            <a:r>
              <a:rPr lang="en-US" dirty="0"/>
              <a:t>Utilize modern promotional tools (i.e., Social Media outlets)</a:t>
            </a:r>
          </a:p>
          <a:p>
            <a:pPr lvl="1"/>
            <a:r>
              <a:rPr lang="en-US" dirty="0"/>
              <a:t>Dedicated staff for one-on-one outreach to employers</a:t>
            </a:r>
          </a:p>
          <a:p>
            <a:pPr lvl="1"/>
            <a:r>
              <a:rPr lang="en-US" dirty="0"/>
              <a:t>Attend Employment Sector Events</a:t>
            </a:r>
          </a:p>
          <a:p>
            <a:pPr lvl="1"/>
            <a:r>
              <a:rPr lang="en-US" dirty="0"/>
              <a:t>Consultation with Marketing firms</a:t>
            </a:r>
          </a:p>
          <a:p>
            <a:endParaRPr lang="en-US" dirty="0"/>
          </a:p>
        </p:txBody>
      </p:sp>
    </p:spTree>
    <p:extLst>
      <p:ext uri="{BB962C8B-B14F-4D97-AF65-F5344CB8AC3E}">
        <p14:creationId xmlns:p14="http://schemas.microsoft.com/office/powerpoint/2010/main" val="3436978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dirty="0"/>
              <a:t>Short-Time Compensation Resource Guide</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200" y="2037144"/>
            <a:ext cx="5181600" cy="413982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3"/>
              </a:rPr>
              <a:t>Unemployment Insurance Program Letter No. 22-12</a:t>
            </a:r>
            <a:endParaRPr kumimoji="0" lang="en-US" sz="20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4"/>
              </a:rPr>
              <a:t>Unemployment Insurance Program Letter No. 22-12, Change 1</a:t>
            </a:r>
            <a:endParaRPr kumimoji="0" lang="en-US" sz="18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hlinkClick r:id="rId5"/>
              </a:rPr>
              <a:t>Unemployment Insurance Program Letter No. 22-12, Change 2</a:t>
            </a:r>
            <a:endParaRPr kumimoji="0" lang="en-US" sz="1800" b="0" i="0" u="sng" strike="noStrike" kern="1200" cap="none" spc="0" normalizeH="0" baseline="0" noProof="0" dirty="0">
              <a:ln>
                <a:noFill/>
              </a:ln>
              <a:solidFill>
                <a:prstClr val="black"/>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TEN 9-12: Layoff Aversion in Rapid Response Systems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UNEMPLOYMENT INSURANCE PROGRAM LETTER No. 27-12</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6172200" y="2037142"/>
            <a:ext cx="5181600" cy="4139821"/>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8"/>
              </a:rPr>
              <a:t>UNEMPLOYMENT INSURANCE PROGRAM LETTER No. 10-20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0071BC"/>
                </a:solidFill>
                <a:effectLst/>
                <a:uLnTx/>
                <a:uFillTx/>
                <a:latin typeface="Source Sans Pro" panose="020B0503030403020204" pitchFamily="34" charset="0"/>
                <a:ea typeface="+mn-ea"/>
                <a:cs typeface="+mn-cs"/>
                <a:hlinkClick r:id="rId9"/>
              </a:rPr>
              <a:t>Unemployment Insurance Program Letter No. 10-20, Change 1</a:t>
            </a:r>
            <a:endParaRPr kumimoji="0" lang="en-US" sz="1800" b="0" i="0" u="sng" strike="noStrike" kern="1200" cap="none" spc="0" normalizeH="0" baseline="0" noProof="0" dirty="0">
              <a:ln>
                <a:noFill/>
              </a:ln>
              <a:solidFill>
                <a:srgbClr val="0071BC"/>
              </a:solidFill>
              <a:effectLst/>
              <a:uLnTx/>
              <a:uFillTx/>
              <a:latin typeface="Source Sans Pro" panose="020B0503030403020204" pitchFamily="34"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sng" strike="noStrike" kern="1200" cap="none" spc="0" normalizeH="0" baseline="0" noProof="0" dirty="0">
                <a:ln>
                  <a:noFill/>
                </a:ln>
                <a:solidFill>
                  <a:srgbClr val="205493"/>
                </a:solidFill>
                <a:effectLst/>
                <a:uLnTx/>
                <a:uFillTx/>
                <a:latin typeface="Source Sans Pro" panose="020B0503030403020204" pitchFamily="34" charset="0"/>
                <a:ea typeface="+mn-ea"/>
                <a:cs typeface="+mn-cs"/>
                <a:hlinkClick r:id="rId10"/>
              </a:rPr>
              <a:t>Unemployment Insurance Program Letter No. 10-20, Change 2</a:t>
            </a:r>
            <a:endParaRPr kumimoji="0" lang="en-US" sz="1800" b="0" i="0" u="sng" strike="noStrike" kern="1200" cap="none" spc="0" normalizeH="0" baseline="0" noProof="0" dirty="0">
              <a:ln>
                <a:noFill/>
              </a:ln>
              <a:solidFill>
                <a:srgbClr val="205493"/>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11"/>
              </a:rPr>
              <a:t>UNEMPLOYMENT INSURANCE PROGRAM LETTER No. 21-20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12"/>
              </a:rPr>
              <a:t>UNEMPLOYMENT INSURANCE PROGRAM LETTER No. 22-20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6CB5BFD-3C76-0394-7C68-FDB7C41E2EE0}"/>
              </a:ext>
            </a:extLst>
          </p:cNvPr>
          <p:cNvSpPr txBox="1"/>
          <p:nvPr/>
        </p:nvSpPr>
        <p:spPr>
          <a:xfrm>
            <a:off x="1047509" y="1194801"/>
            <a:ext cx="6099858" cy="4801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Hyperlinks to Guidance:</a:t>
            </a:r>
          </a:p>
        </p:txBody>
      </p:sp>
    </p:spTree>
    <p:custDataLst>
      <p:tags r:id="rId1"/>
    </p:custDataLst>
    <p:extLst>
      <p:ext uri="{BB962C8B-B14F-4D97-AF65-F5344CB8AC3E}">
        <p14:creationId xmlns:p14="http://schemas.microsoft.com/office/powerpoint/2010/main" val="87064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dirty="0"/>
              <a:t>Short-Time Compensation Resource Guide (cont.)</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199" y="1161144"/>
            <a:ext cx="10152018" cy="501582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Handbooks and Other Resources: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hlinkClick r:id="rId3"/>
              </a:rPr>
              <a:t>Employment and Training Handbook No. 401</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STC 101</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STC Tools and Resources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https://stc.workforcegps.org/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 one-stop shop”</a:t>
            </a:r>
          </a:p>
          <a:p>
            <a:r>
              <a:rPr lang="en-US" b="1" dirty="0"/>
              <a:t>STC Office Hours:</a:t>
            </a:r>
          </a:p>
          <a:p>
            <a:pPr lvl="1"/>
            <a:r>
              <a:rPr lang="en-US" sz="2800" i="0" dirty="0">
                <a:solidFill>
                  <a:schemeClr val="tx1"/>
                </a:solidFill>
              </a:rPr>
              <a:t>Biweekly starting March 15, 2023, at 2:00pm EST</a:t>
            </a:r>
          </a:p>
        </p:txBody>
      </p:sp>
    </p:spTree>
    <p:custDataLst>
      <p:tags r:id="rId1"/>
    </p:custDataLst>
    <p:extLst>
      <p:ext uri="{BB962C8B-B14F-4D97-AF65-F5344CB8AC3E}">
        <p14:creationId xmlns:p14="http://schemas.microsoft.com/office/powerpoint/2010/main" val="437074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16297-046B-E608-F0B1-765BCA885019}"/>
              </a:ext>
            </a:extLst>
          </p:cNvPr>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Contact Information</a:t>
            </a:r>
          </a:p>
        </p:txBody>
      </p:sp>
      <p:sp>
        <p:nvSpPr>
          <p:cNvPr id="3" name="Title 2">
            <a:extLst>
              <a:ext uri="{FF2B5EF4-FFF2-40B4-BE49-F238E27FC236}">
                <a16:creationId xmlns:a16="http://schemas.microsoft.com/office/drawing/2014/main" id="{02267273-DAE0-A52E-5E79-A2714D7BBC1D}"/>
              </a:ext>
            </a:extLst>
          </p:cNvPr>
          <p:cNvSpPr txBox="1">
            <a:spLocks/>
          </p:cNvSpPr>
          <p:nvPr/>
        </p:nvSpPr>
        <p:spPr>
          <a:xfrm>
            <a:off x="805866" y="46208"/>
            <a:ext cx="11081334" cy="786384"/>
          </a:xfrm>
          <a:prstGeom prst="rect">
            <a:avLst/>
          </a:prstGeom>
        </p:spPr>
        <p:txBody>
          <a:bodyPr vert="horz" lIns="182880" tIns="45720" rIns="91440" bIns="45720" rtlCol="0" anchor="ctr">
            <a:normAutofit/>
          </a:bodyPr>
          <a:lst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a:lstStyle>
          <a:p>
            <a:r>
              <a:rPr lang="en-US" dirty="0"/>
              <a:t>Contact Us</a:t>
            </a:r>
          </a:p>
        </p:txBody>
      </p:sp>
      <p:graphicFrame>
        <p:nvGraphicFramePr>
          <p:cNvPr id="7" name="Content Placeholder 2">
            <a:extLst>
              <a:ext uri="{FF2B5EF4-FFF2-40B4-BE49-F238E27FC236}">
                <a16:creationId xmlns:a16="http://schemas.microsoft.com/office/drawing/2014/main" id="{7FB10B51-3AD2-86D7-E4ED-1D074B5771F5}"/>
              </a:ext>
            </a:extLst>
          </p:cNvPr>
          <p:cNvGraphicFramePr>
            <a:graphicFrameLocks/>
          </p:cNvGraphicFramePr>
          <p:nvPr>
            <p:extLst>
              <p:ext uri="{D42A27DB-BD31-4B8C-83A1-F6EECF244321}">
                <p14:modId xmlns:p14="http://schemas.microsoft.com/office/powerpoint/2010/main" val="3462560837"/>
              </p:ext>
            </p:extLst>
          </p:nvPr>
        </p:nvGraphicFramePr>
        <p:xfrm>
          <a:off x="586478" y="1012370"/>
          <a:ext cx="6666833" cy="5442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6625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2337</TotalTime>
  <Words>1784</Words>
  <Application>Microsoft Office PowerPoint</Application>
  <PresentationFormat>Widescreen</PresentationFormat>
  <Paragraphs>177</Paragraphs>
  <Slides>23</Slides>
  <Notes>3</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23</vt:i4>
      </vt:variant>
    </vt:vector>
  </HeadingPairs>
  <TitlesOfParts>
    <vt:vector size="38" baseType="lpstr">
      <vt:lpstr>Arial</vt:lpstr>
      <vt:lpstr>Calibri</vt:lpstr>
      <vt:lpstr>Calibri Light</vt:lpstr>
      <vt:lpstr>Cambria</vt:lpstr>
      <vt:lpstr>Source Sans Pro</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Short-Time Compensation</vt:lpstr>
      <vt:lpstr>Today’s Moderator</vt:lpstr>
      <vt:lpstr>Today’s Presenters</vt:lpstr>
      <vt:lpstr>Today’s Objectives</vt:lpstr>
      <vt:lpstr>Short-Time Compensation</vt:lpstr>
      <vt:lpstr>Definition of Short-Time Compensation</vt:lpstr>
      <vt:lpstr>Provisions of Section 3306(v), FUTA</vt:lpstr>
      <vt:lpstr>Section 3306(v), FUTA</vt:lpstr>
      <vt:lpstr>Section 3306(v), FUTA (cont.)</vt:lpstr>
      <vt:lpstr>Model Legislation: What is it?</vt:lpstr>
      <vt:lpstr>Pre-Approved Additional Provisions </vt:lpstr>
      <vt:lpstr>3306(v)(10), FUTA Approval</vt:lpstr>
      <vt:lpstr>3306(v)(10), FUTA Approval (cont.)</vt:lpstr>
      <vt:lpstr>Short-Time Compensation Grant Availability</vt:lpstr>
      <vt:lpstr>Short-Time Compensation Grant Requirements</vt:lpstr>
      <vt:lpstr>Short-Time Compensation Grant Application</vt:lpstr>
      <vt:lpstr>Short-Time Compensation Grant Application (cont.)</vt:lpstr>
      <vt:lpstr>How States have used Grant Funds</vt:lpstr>
      <vt:lpstr>Short-Time Compensation Resource Guide</vt:lpstr>
      <vt:lpstr>Short-Time Compensation Resource Guide (cont.)</vt:lpstr>
      <vt:lpstr>Contact Information</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Eiermann, Brian J - ETA</cp:lastModifiedBy>
  <cp:revision>188</cp:revision>
  <dcterms:created xsi:type="dcterms:W3CDTF">2019-06-21T16:58:05Z</dcterms:created>
  <dcterms:modified xsi:type="dcterms:W3CDTF">2023-02-17T15:12:00Z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ies>
</file>