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9.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20.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3.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2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7.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28.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9.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754" r:id="rId4"/>
    <p:sldMasterId id="2147483775" r:id="rId5"/>
    <p:sldMasterId id="2147483796" r:id="rId6"/>
  </p:sldMasterIdLst>
  <p:notesMasterIdLst>
    <p:notesMasterId r:id="rId88"/>
  </p:notesMasterIdLst>
  <p:handoutMasterIdLst>
    <p:handoutMasterId r:id="rId89"/>
  </p:handoutMasterIdLst>
  <p:sldIdLst>
    <p:sldId id="2754" r:id="rId7"/>
    <p:sldId id="2755" r:id="rId8"/>
    <p:sldId id="293" r:id="rId9"/>
    <p:sldId id="2845" r:id="rId10"/>
    <p:sldId id="2919" r:id="rId11"/>
    <p:sldId id="2920" r:id="rId12"/>
    <p:sldId id="303" r:id="rId13"/>
    <p:sldId id="2976" r:id="rId14"/>
    <p:sldId id="2760" r:id="rId15"/>
    <p:sldId id="2978" r:id="rId16"/>
    <p:sldId id="2736" r:id="rId17"/>
    <p:sldId id="2788" r:id="rId18"/>
    <p:sldId id="2763" r:id="rId19"/>
    <p:sldId id="2704" r:id="rId20"/>
    <p:sldId id="2921" r:id="rId21"/>
    <p:sldId id="2767" r:id="rId22"/>
    <p:sldId id="270" r:id="rId23"/>
    <p:sldId id="289" r:id="rId24"/>
    <p:sldId id="2750" r:id="rId25"/>
    <p:sldId id="298" r:id="rId26"/>
    <p:sldId id="2747" r:id="rId27"/>
    <p:sldId id="2751" r:id="rId28"/>
    <p:sldId id="271" r:id="rId29"/>
    <p:sldId id="2753" r:id="rId30"/>
    <p:sldId id="2752" r:id="rId31"/>
    <p:sldId id="2977" r:id="rId32"/>
    <p:sldId id="2971" r:id="rId33"/>
    <p:sldId id="2972" r:id="rId34"/>
    <p:sldId id="2756" r:id="rId35"/>
    <p:sldId id="2922" r:id="rId36"/>
    <p:sldId id="2923" r:id="rId37"/>
    <p:sldId id="2924" r:id="rId38"/>
    <p:sldId id="2925" r:id="rId39"/>
    <p:sldId id="2926" r:id="rId40"/>
    <p:sldId id="2927" r:id="rId41"/>
    <p:sldId id="2928" r:id="rId42"/>
    <p:sldId id="2929" r:id="rId43"/>
    <p:sldId id="2930" r:id="rId44"/>
    <p:sldId id="2931" r:id="rId45"/>
    <p:sldId id="2932" r:id="rId46"/>
    <p:sldId id="2933" r:id="rId47"/>
    <p:sldId id="2934" r:id="rId48"/>
    <p:sldId id="2935" r:id="rId49"/>
    <p:sldId id="2936" r:id="rId50"/>
    <p:sldId id="2937" r:id="rId51"/>
    <p:sldId id="2938" r:id="rId52"/>
    <p:sldId id="2939" r:id="rId53"/>
    <p:sldId id="2940" r:id="rId54"/>
    <p:sldId id="2916" r:id="rId55"/>
    <p:sldId id="2917" r:id="rId56"/>
    <p:sldId id="2918" r:id="rId57"/>
    <p:sldId id="2975" r:id="rId58"/>
    <p:sldId id="2974" r:id="rId59"/>
    <p:sldId id="2828" r:id="rId60"/>
    <p:sldId id="2966" r:id="rId61"/>
    <p:sldId id="2943" r:id="rId62"/>
    <p:sldId id="2944" r:id="rId63"/>
    <p:sldId id="2945" r:id="rId64"/>
    <p:sldId id="2946" r:id="rId65"/>
    <p:sldId id="2947" r:id="rId66"/>
    <p:sldId id="2949" r:id="rId67"/>
    <p:sldId id="2950" r:id="rId68"/>
    <p:sldId id="2951" r:id="rId69"/>
    <p:sldId id="2952" r:id="rId70"/>
    <p:sldId id="2953" r:id="rId71"/>
    <p:sldId id="2954" r:id="rId72"/>
    <p:sldId id="2955" r:id="rId73"/>
    <p:sldId id="2956" r:id="rId74"/>
    <p:sldId id="2957" r:id="rId75"/>
    <p:sldId id="2958" r:id="rId76"/>
    <p:sldId id="2959" r:id="rId77"/>
    <p:sldId id="2960" r:id="rId78"/>
    <p:sldId id="2961" r:id="rId79"/>
    <p:sldId id="2962" r:id="rId80"/>
    <p:sldId id="2963" r:id="rId81"/>
    <p:sldId id="2970" r:id="rId82"/>
    <p:sldId id="2964" r:id="rId83"/>
    <p:sldId id="2965" r:id="rId84"/>
    <p:sldId id="2967" r:id="rId85"/>
    <p:sldId id="2968" r:id="rId86"/>
    <p:sldId id="2969" r:id="rId8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aking Charge of your Quarterly Performance Report (QPR)" id="{67B35963-7139-449A-B370-7CA29FBCC08A}">
          <p14:sldIdLst>
            <p14:sldId id="2754"/>
            <p14:sldId id="2755"/>
            <p14:sldId id="293"/>
            <p14:sldId id="2845"/>
            <p14:sldId id="2919"/>
            <p14:sldId id="2920"/>
            <p14:sldId id="303"/>
            <p14:sldId id="2976"/>
            <p14:sldId id="2760"/>
            <p14:sldId id="2978"/>
            <p14:sldId id="2736"/>
            <p14:sldId id="2788"/>
            <p14:sldId id="2763"/>
            <p14:sldId id="2704"/>
            <p14:sldId id="2921"/>
            <p14:sldId id="2767"/>
            <p14:sldId id="270"/>
            <p14:sldId id="289"/>
            <p14:sldId id="2750"/>
            <p14:sldId id="298"/>
            <p14:sldId id="2747"/>
            <p14:sldId id="2751"/>
            <p14:sldId id="271"/>
            <p14:sldId id="2753"/>
            <p14:sldId id="2752"/>
            <p14:sldId id="2977"/>
            <p14:sldId id="2971"/>
            <p14:sldId id="2972"/>
            <p14:sldId id="2756"/>
            <p14:sldId id="2922"/>
            <p14:sldId id="2923"/>
            <p14:sldId id="2924"/>
            <p14:sldId id="2925"/>
            <p14:sldId id="2926"/>
            <p14:sldId id="2927"/>
            <p14:sldId id="2928"/>
            <p14:sldId id="2929"/>
            <p14:sldId id="2930"/>
            <p14:sldId id="2931"/>
            <p14:sldId id="2932"/>
            <p14:sldId id="2933"/>
            <p14:sldId id="2934"/>
            <p14:sldId id="2935"/>
            <p14:sldId id="2936"/>
            <p14:sldId id="2937"/>
            <p14:sldId id="2938"/>
            <p14:sldId id="2939"/>
            <p14:sldId id="2940"/>
            <p14:sldId id="2916"/>
            <p14:sldId id="2917"/>
            <p14:sldId id="2918"/>
            <p14:sldId id="2975"/>
            <p14:sldId id="2974"/>
            <p14:sldId id="2828"/>
            <p14:sldId id="2966"/>
            <p14:sldId id="2943"/>
            <p14:sldId id="2944"/>
            <p14:sldId id="2945"/>
            <p14:sldId id="2946"/>
            <p14:sldId id="2947"/>
            <p14:sldId id="2949"/>
            <p14:sldId id="2950"/>
            <p14:sldId id="2951"/>
            <p14:sldId id="2952"/>
            <p14:sldId id="2953"/>
            <p14:sldId id="2954"/>
            <p14:sldId id="2955"/>
            <p14:sldId id="2956"/>
            <p14:sldId id="2957"/>
            <p14:sldId id="2958"/>
            <p14:sldId id="2959"/>
            <p14:sldId id="2960"/>
            <p14:sldId id="2961"/>
            <p14:sldId id="2962"/>
            <p14:sldId id="2963"/>
            <p14:sldId id="2970"/>
            <p14:sldId id="2964"/>
            <p14:sldId id="2965"/>
            <p14:sldId id="2967"/>
            <p14:sldId id="2968"/>
            <p14:sldId id="29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98BD004-76B6-C644-4672-00AC6285C810}" name="St. john, Tessa E - ETA CTR" initials="SjTEEC" userId="S::Stjohn.Tessa.E@dol.gov::d738c95b-375d-41a0-accc-e772d6882f7c" providerId="AD"/>
  <p188:author id="{DFDA650A-0948-508B-2331-D3471F888994}" name="Kelley, Maya - ETA" initials="MK" userId="S::Kelley.Maya@dol.gov::83ade065-5288-4493-8835-6389baaea1a6" providerId="AD"/>
  <p188:author id="{372BDA18-1438-23CC-1142-13F338A2398F}" name="Abdullah, Putri R - ETA" initials="APRE" userId="S::Abdullah.Putri.R@dol.gov::35e0e26f-8c5c-4c0a-af4a-8d06c3ddfc58" providerId="AD"/>
  <p188:author id="{D40EBD48-637C-87B2-9FBF-B1591F2BC091}" name="Hefley, Kristen - ETA" initials="KH" userId="S::Hefley.Kristen@dol.gov::e18c141f-2e3e-4510-af0f-6a6ec04a9e59" providerId="AD"/>
  <p188:author id="{E0A3E459-4507-2EE6-17F4-29A9764BBB78}" name="Milstead, Kristen - ETA" initials="KM" userId="S::Milstead.Kristen@dol.gov::e18c141f-2e3e-4510-af0f-6a6ec04a9e59" providerId="AD"/>
  <p188:author id="{F0025F7C-BD9D-F1F6-D9F9-09780322C71C}" name="Kara Conroy" initials="KC" userId="S::kconroy_mathematica-mpr.com#ext#@msair.onmicrosoft.com::89d68ba0-986e-4004-a016-d1cc886ec676" providerId="AD"/>
  <p188:author id="{21A0E8AF-6549-C1CC-31FE-B549EC2CFA76}" name="Kristen Milstead" initials="KM" userId="11c34dde3da7ce67" providerId="Windows Live"/>
  <p188:author id="{207EC6B2-CD4B-1C39-36E5-A3515CB21AC3}" name="Williams, Michelle N - ETA CTR" initials="MW" userId="S::Williams.Michelle.N@dol.gov::47886832-02d8-4c14-8f3d-2304058c0ae4" providerId="AD"/>
  <p188:author id="{44EA6BC3-57FE-F9CB-67D0-E9B38FD7CCEB}" name="Pirtle, Jennifer" initials="JP" userId="S::jpirtle@air.org::b3c1effa-7e06-448b-a85f-cbbf2d2e292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388600"/>
    <a:srgbClr val="FFFFFF"/>
    <a:srgbClr val="38905C"/>
    <a:srgbClr val="FF6600"/>
    <a:srgbClr val="FF9900"/>
    <a:srgbClr val="CC00FF"/>
    <a:srgbClr val="17406D"/>
    <a:srgbClr val="009DD9"/>
    <a:srgbClr val="F5FA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4BEFB7-D5FB-44F3-B08F-C0DD96AD851B}" v="9" dt="2024-12-13T13:05:55.98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319" autoAdjust="0"/>
    <p:restoredTop sz="56053" autoAdjust="0"/>
  </p:normalViewPr>
  <p:slideViewPr>
    <p:cSldViewPr snapToGrid="0">
      <p:cViewPr varScale="1">
        <p:scale>
          <a:sx n="33" d="100"/>
          <a:sy n="33" d="100"/>
        </p:scale>
        <p:origin x="1792" y="24"/>
      </p:cViewPr>
      <p:guideLst/>
    </p:cSldViewPr>
  </p:slideViewPr>
  <p:outlineViewPr>
    <p:cViewPr>
      <p:scale>
        <a:sx n="33" d="100"/>
        <a:sy n="33" d="100"/>
      </p:scale>
      <p:origin x="0" y="-5119"/>
    </p:cViewPr>
  </p:outlineViewPr>
  <p:notesTextViewPr>
    <p:cViewPr>
      <p:scale>
        <a:sx n="1" d="1"/>
        <a:sy n="1" d="1"/>
      </p:scale>
      <p:origin x="0" y="0"/>
    </p:cViewPr>
  </p:notesTextViewPr>
  <p:sorterViewPr>
    <p:cViewPr>
      <p:scale>
        <a:sx n="100" d="100"/>
        <a:sy n="100" d="100"/>
      </p:scale>
      <p:origin x="0" y="-5710"/>
    </p:cViewPr>
  </p:sorterViewPr>
  <p:notesViewPr>
    <p:cSldViewPr snapToGrid="0">
      <p:cViewPr varScale="1">
        <p:scale>
          <a:sx n="68" d="100"/>
          <a:sy n="68" d="100"/>
        </p:scale>
        <p:origin x="3296" y="5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handoutMaster" Target="handoutMasters/handoutMaster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2.xml"/><Relationship Id="rId90" Type="http://schemas.openxmlformats.org/officeDocument/2006/relationships/presProps" Target="presProps.xml"/><Relationship Id="rId95" Type="http://schemas.microsoft.com/office/2015/10/relationships/revisionInfo" Target="revisionInfo.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notesMaster" Target="notesMasters/notesMaster1.xml"/><Relationship Id="rId91" Type="http://schemas.openxmlformats.org/officeDocument/2006/relationships/viewProps" Target="viewProps.xml"/><Relationship Id="rId9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theme" Target="theme/theme1.xml"/><Relationship Id="rId2" Type="http://schemas.openxmlformats.org/officeDocument/2006/relationships/customXml" Target="../customXml/item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mb, Margaret" userId="462a2d1f-082e-499e-adfe-5612c0aefdea" providerId="ADAL" clId="{E14BEFB7-D5FB-44F3-B08F-C0DD96AD851B}"/>
    <pc:docChg chg="undo custSel delSld modSld modSection">
      <pc:chgData name="Lamb, Margaret" userId="462a2d1f-082e-499e-adfe-5612c0aefdea" providerId="ADAL" clId="{E14BEFB7-D5FB-44F3-B08F-C0DD96AD851B}" dt="2024-12-12T16:29:41.877" v="116"/>
      <pc:docMkLst>
        <pc:docMk/>
      </pc:docMkLst>
      <pc:sldChg chg="modNotesTx">
        <pc:chgData name="Lamb, Margaret" userId="462a2d1f-082e-499e-adfe-5612c0aefdea" providerId="ADAL" clId="{E14BEFB7-D5FB-44F3-B08F-C0DD96AD851B}" dt="2024-12-11T19:51:16.240" v="13" actId="20577"/>
        <pc:sldMkLst>
          <pc:docMk/>
          <pc:sldMk cId="1593490353" sldId="270"/>
        </pc:sldMkLst>
      </pc:sldChg>
      <pc:sldChg chg="modNotesTx">
        <pc:chgData name="Lamb, Margaret" userId="462a2d1f-082e-499e-adfe-5612c0aefdea" providerId="ADAL" clId="{E14BEFB7-D5FB-44F3-B08F-C0DD96AD851B}" dt="2024-12-11T19:51:29.013" v="19" actId="20577"/>
        <pc:sldMkLst>
          <pc:docMk/>
          <pc:sldMk cId="2473759956" sldId="271"/>
        </pc:sldMkLst>
      </pc:sldChg>
      <pc:sldChg chg="modNotesTx">
        <pc:chgData name="Lamb, Margaret" userId="462a2d1f-082e-499e-adfe-5612c0aefdea" providerId="ADAL" clId="{E14BEFB7-D5FB-44F3-B08F-C0DD96AD851B}" dt="2024-12-11T19:51:18.704" v="14" actId="20577"/>
        <pc:sldMkLst>
          <pc:docMk/>
          <pc:sldMk cId="3774777088" sldId="289"/>
        </pc:sldMkLst>
      </pc:sldChg>
      <pc:sldChg chg="addSp delSp modSp mod">
        <pc:chgData name="Lamb, Margaret" userId="462a2d1f-082e-499e-adfe-5612c0aefdea" providerId="ADAL" clId="{E14BEFB7-D5FB-44F3-B08F-C0DD96AD851B}" dt="2024-12-12T16:28:58.964" v="111"/>
        <pc:sldMkLst>
          <pc:docMk/>
          <pc:sldMk cId="615555557" sldId="293"/>
        </pc:sldMkLst>
        <pc:spChg chg="add del mod">
          <ac:chgData name="Lamb, Margaret" userId="462a2d1f-082e-499e-adfe-5612c0aefdea" providerId="ADAL" clId="{E14BEFB7-D5FB-44F3-B08F-C0DD96AD851B}" dt="2024-12-12T16:28:24.683" v="99" actId="478"/>
          <ac:spMkLst>
            <pc:docMk/>
            <pc:sldMk cId="615555557" sldId="293"/>
            <ac:spMk id="3" creationId="{F1BCF2E7-3DE8-5613-B98A-D4784D535DC3}"/>
          </ac:spMkLst>
        </pc:spChg>
        <pc:spChg chg="add del mod">
          <ac:chgData name="Lamb, Margaret" userId="462a2d1f-082e-499e-adfe-5612c0aefdea" providerId="ADAL" clId="{E14BEFB7-D5FB-44F3-B08F-C0DD96AD851B}" dt="2024-12-12T16:28:22.712" v="98" actId="478"/>
          <ac:spMkLst>
            <pc:docMk/>
            <pc:sldMk cId="615555557" sldId="293"/>
            <ac:spMk id="15" creationId="{6BF5123D-DDAA-36DF-FEA9-2CE935AE5385}"/>
          </ac:spMkLst>
        </pc:spChg>
        <pc:spChg chg="add del mod">
          <ac:chgData name="Lamb, Margaret" userId="462a2d1f-082e-499e-adfe-5612c0aefdea" providerId="ADAL" clId="{E14BEFB7-D5FB-44F3-B08F-C0DD96AD851B}" dt="2024-12-12T16:28:32.847" v="102" actId="478"/>
          <ac:spMkLst>
            <pc:docMk/>
            <pc:sldMk cId="615555557" sldId="293"/>
            <ac:spMk id="17" creationId="{3C702266-F32E-BBDF-7698-41C839608D67}"/>
          </ac:spMkLst>
        </pc:spChg>
        <pc:picChg chg="del">
          <ac:chgData name="Lamb, Margaret" userId="462a2d1f-082e-499e-adfe-5612c0aefdea" providerId="ADAL" clId="{E14BEFB7-D5FB-44F3-B08F-C0DD96AD851B}" dt="2024-12-12T16:28:19.853" v="97" actId="478"/>
          <ac:picMkLst>
            <pc:docMk/>
            <pc:sldMk cId="615555557" sldId="293"/>
            <ac:picMk id="5" creationId="{8399CDF7-89CF-4AA9-2919-085B1DE034E3}"/>
          </ac:picMkLst>
        </pc:picChg>
        <pc:picChg chg="add mod ord">
          <ac:chgData name="Lamb, Margaret" userId="462a2d1f-082e-499e-adfe-5612c0aefdea" providerId="ADAL" clId="{E14BEFB7-D5FB-44F3-B08F-C0DD96AD851B}" dt="2024-12-12T16:28:52.437" v="106"/>
          <ac:picMkLst>
            <pc:docMk/>
            <pc:sldMk cId="615555557" sldId="293"/>
            <ac:picMk id="6" creationId="{75E26E7D-F403-65B9-874E-E359795684EA}"/>
          </ac:picMkLst>
        </pc:picChg>
        <pc:picChg chg="add mod ord">
          <ac:chgData name="Lamb, Margaret" userId="462a2d1f-082e-499e-adfe-5612c0aefdea" providerId="ADAL" clId="{E14BEFB7-D5FB-44F3-B08F-C0DD96AD851B}" dt="2024-12-12T16:28:56.528" v="109"/>
          <ac:picMkLst>
            <pc:docMk/>
            <pc:sldMk cId="615555557" sldId="293"/>
            <ac:picMk id="7" creationId="{5CF2D456-00B4-526E-0B95-DE90EC94B0FF}"/>
          </ac:picMkLst>
        </pc:picChg>
        <pc:picChg chg="add mod ord">
          <ac:chgData name="Lamb, Margaret" userId="462a2d1f-082e-499e-adfe-5612c0aefdea" providerId="ADAL" clId="{E14BEFB7-D5FB-44F3-B08F-C0DD96AD851B}" dt="2024-12-12T16:28:58.964" v="111"/>
          <ac:picMkLst>
            <pc:docMk/>
            <pc:sldMk cId="615555557" sldId="293"/>
            <ac:picMk id="8" creationId="{01101220-55EC-D880-2EE7-8EAB30CF7D6F}"/>
          </ac:picMkLst>
        </pc:picChg>
        <pc:picChg chg="del mod">
          <ac:chgData name="Lamb, Margaret" userId="462a2d1f-082e-499e-adfe-5612c0aefdea" providerId="ADAL" clId="{E14BEFB7-D5FB-44F3-B08F-C0DD96AD851B}" dt="2024-12-12T16:27:16.243" v="95" actId="478"/>
          <ac:picMkLst>
            <pc:docMk/>
            <pc:sldMk cId="615555557" sldId="293"/>
            <ac:picMk id="11" creationId="{3C53FA46-91BD-7847-0036-36DE996B2A92}"/>
          </ac:picMkLst>
        </pc:picChg>
        <pc:picChg chg="del">
          <ac:chgData name="Lamb, Margaret" userId="462a2d1f-082e-499e-adfe-5612c0aefdea" providerId="ADAL" clId="{E14BEFB7-D5FB-44F3-B08F-C0DD96AD851B}" dt="2024-12-12T16:28:31.755" v="101" actId="478"/>
          <ac:picMkLst>
            <pc:docMk/>
            <pc:sldMk cId="615555557" sldId="293"/>
            <ac:picMk id="21" creationId="{B208BF28-CF95-B1E0-318E-E0970B8B8EBF}"/>
          </ac:picMkLst>
        </pc:picChg>
      </pc:sldChg>
      <pc:sldChg chg="modNotesTx">
        <pc:chgData name="Lamb, Margaret" userId="462a2d1f-082e-499e-adfe-5612c0aefdea" providerId="ADAL" clId="{E14BEFB7-D5FB-44F3-B08F-C0DD96AD851B}" dt="2024-12-11T19:51:22.741" v="16" actId="20577"/>
        <pc:sldMkLst>
          <pc:docMk/>
          <pc:sldMk cId="1501853121" sldId="298"/>
        </pc:sldMkLst>
      </pc:sldChg>
      <pc:sldChg chg="del">
        <pc:chgData name="Lamb, Margaret" userId="462a2d1f-082e-499e-adfe-5612c0aefdea" providerId="ADAL" clId="{E14BEFB7-D5FB-44F3-B08F-C0DD96AD851B}" dt="2024-12-11T19:51:44.375" v="23" actId="47"/>
        <pc:sldMkLst>
          <pc:docMk/>
          <pc:sldMk cId="4062965511" sldId="299"/>
        </pc:sldMkLst>
      </pc:sldChg>
      <pc:sldChg chg="modNotesTx">
        <pc:chgData name="Lamb, Margaret" userId="462a2d1f-082e-499e-adfe-5612c0aefdea" providerId="ADAL" clId="{E14BEFB7-D5FB-44F3-B08F-C0DD96AD851B}" dt="2024-12-11T19:50:48.118" v="3" actId="20577"/>
        <pc:sldMkLst>
          <pc:docMk/>
          <pc:sldMk cId="876665533" sldId="303"/>
        </pc:sldMkLst>
      </pc:sldChg>
      <pc:sldChg chg="modNotesTx">
        <pc:chgData name="Lamb, Margaret" userId="462a2d1f-082e-499e-adfe-5612c0aefdea" providerId="ADAL" clId="{E14BEFB7-D5FB-44F3-B08F-C0DD96AD851B}" dt="2024-12-11T19:51:09.487" v="10" actId="20577"/>
        <pc:sldMkLst>
          <pc:docMk/>
          <pc:sldMk cId="2472453921" sldId="2704"/>
        </pc:sldMkLst>
      </pc:sldChg>
      <pc:sldChg chg="del">
        <pc:chgData name="Lamb, Margaret" userId="462a2d1f-082e-499e-adfe-5612c0aefdea" providerId="ADAL" clId="{E14BEFB7-D5FB-44F3-B08F-C0DD96AD851B}" dt="2024-12-11T19:53:00.666" v="46" actId="47"/>
        <pc:sldMkLst>
          <pc:docMk/>
          <pc:sldMk cId="3398471312" sldId="2730"/>
        </pc:sldMkLst>
      </pc:sldChg>
      <pc:sldChg chg="modNotesTx">
        <pc:chgData name="Lamb, Margaret" userId="462a2d1f-082e-499e-adfe-5612c0aefdea" providerId="ADAL" clId="{E14BEFB7-D5FB-44F3-B08F-C0DD96AD851B}" dt="2024-12-11T19:51:00.331" v="7" actId="20577"/>
        <pc:sldMkLst>
          <pc:docMk/>
          <pc:sldMk cId="686085850" sldId="2736"/>
        </pc:sldMkLst>
      </pc:sldChg>
      <pc:sldChg chg="modNotesTx">
        <pc:chgData name="Lamb, Margaret" userId="462a2d1f-082e-499e-adfe-5612c0aefdea" providerId="ADAL" clId="{E14BEFB7-D5FB-44F3-B08F-C0DD96AD851B}" dt="2024-12-11T19:51:24.790" v="17" actId="20577"/>
        <pc:sldMkLst>
          <pc:docMk/>
          <pc:sldMk cId="2175997259" sldId="2747"/>
        </pc:sldMkLst>
      </pc:sldChg>
      <pc:sldChg chg="modNotesTx">
        <pc:chgData name="Lamb, Margaret" userId="462a2d1f-082e-499e-adfe-5612c0aefdea" providerId="ADAL" clId="{E14BEFB7-D5FB-44F3-B08F-C0DD96AD851B}" dt="2024-12-11T19:51:21.011" v="15" actId="20577"/>
        <pc:sldMkLst>
          <pc:docMk/>
          <pc:sldMk cId="1089079514" sldId="2750"/>
        </pc:sldMkLst>
      </pc:sldChg>
      <pc:sldChg chg="modNotesTx">
        <pc:chgData name="Lamb, Margaret" userId="462a2d1f-082e-499e-adfe-5612c0aefdea" providerId="ADAL" clId="{E14BEFB7-D5FB-44F3-B08F-C0DD96AD851B}" dt="2024-12-11T19:51:26.806" v="18" actId="20577"/>
        <pc:sldMkLst>
          <pc:docMk/>
          <pc:sldMk cId="3759821625" sldId="2751"/>
        </pc:sldMkLst>
      </pc:sldChg>
      <pc:sldChg chg="modNotesTx">
        <pc:chgData name="Lamb, Margaret" userId="462a2d1f-082e-499e-adfe-5612c0aefdea" providerId="ADAL" clId="{E14BEFB7-D5FB-44F3-B08F-C0DD96AD851B}" dt="2024-12-11T19:51:41.452" v="21" actId="20577"/>
        <pc:sldMkLst>
          <pc:docMk/>
          <pc:sldMk cId="2560956600" sldId="2752"/>
        </pc:sldMkLst>
      </pc:sldChg>
      <pc:sldChg chg="modNotesTx">
        <pc:chgData name="Lamb, Margaret" userId="462a2d1f-082e-499e-adfe-5612c0aefdea" providerId="ADAL" clId="{E14BEFB7-D5FB-44F3-B08F-C0DD96AD851B}" dt="2024-12-11T19:51:31.211" v="20" actId="20577"/>
        <pc:sldMkLst>
          <pc:docMk/>
          <pc:sldMk cId="3154980009" sldId="2753"/>
        </pc:sldMkLst>
      </pc:sldChg>
      <pc:sldChg chg="addSp delSp modSp mod">
        <pc:chgData name="Lamb, Margaret" userId="462a2d1f-082e-499e-adfe-5612c0aefdea" providerId="ADAL" clId="{E14BEFB7-D5FB-44F3-B08F-C0DD96AD851B}" dt="2024-12-12T16:29:41.877" v="116"/>
        <pc:sldMkLst>
          <pc:docMk/>
          <pc:sldMk cId="1851217522" sldId="2755"/>
        </pc:sldMkLst>
        <pc:spChg chg="add del mod">
          <ac:chgData name="Lamb, Margaret" userId="462a2d1f-082e-499e-adfe-5612c0aefdea" providerId="ADAL" clId="{E14BEFB7-D5FB-44F3-B08F-C0DD96AD851B}" dt="2024-12-12T16:29:26.954" v="114" actId="478"/>
          <ac:spMkLst>
            <pc:docMk/>
            <pc:sldMk cId="1851217522" sldId="2755"/>
            <ac:spMk id="8" creationId="{5CFCC56F-32C8-0729-0991-0252BD18E4E7}"/>
          </ac:spMkLst>
        </pc:spChg>
        <pc:spChg chg="add del mod">
          <ac:chgData name="Lamb, Margaret" userId="462a2d1f-082e-499e-adfe-5612c0aefdea" providerId="ADAL" clId="{E14BEFB7-D5FB-44F3-B08F-C0DD96AD851B}" dt="2024-12-12T15:23:33.224" v="88" actId="478"/>
          <ac:spMkLst>
            <pc:docMk/>
            <pc:sldMk cId="1851217522" sldId="2755"/>
            <ac:spMk id="8" creationId="{754D7EBA-9066-8BBB-5094-D43E5F5D6A02}"/>
          </ac:spMkLst>
        </pc:spChg>
        <pc:picChg chg="add del mod">
          <ac:chgData name="Lamb, Margaret" userId="462a2d1f-082e-499e-adfe-5612c0aefdea" providerId="ADAL" clId="{E14BEFB7-D5FB-44F3-B08F-C0DD96AD851B}" dt="2024-12-12T16:29:09.113" v="112" actId="478"/>
          <ac:picMkLst>
            <pc:docMk/>
            <pc:sldMk cId="1851217522" sldId="2755"/>
            <ac:picMk id="6" creationId="{70FA6D98-E451-A28E-F8E7-EBC0554026DE}"/>
          </ac:picMkLst>
        </pc:picChg>
        <pc:picChg chg="add mod ord">
          <ac:chgData name="Lamb, Margaret" userId="462a2d1f-082e-499e-adfe-5612c0aefdea" providerId="ADAL" clId="{E14BEFB7-D5FB-44F3-B08F-C0DD96AD851B}" dt="2024-12-12T16:29:41.877" v="116"/>
          <ac:picMkLst>
            <pc:docMk/>
            <pc:sldMk cId="1851217522" sldId="2755"/>
            <ac:picMk id="9" creationId="{67D76182-C44F-81F4-6317-0720B4B8B37E}"/>
          </ac:picMkLst>
        </pc:picChg>
      </pc:sldChg>
      <pc:sldChg chg="modNotesTx">
        <pc:chgData name="Lamb, Margaret" userId="462a2d1f-082e-499e-adfe-5612c0aefdea" providerId="ADAL" clId="{E14BEFB7-D5FB-44F3-B08F-C0DD96AD851B}" dt="2024-12-11T19:51:57.071" v="26" actId="20577"/>
        <pc:sldMkLst>
          <pc:docMk/>
          <pc:sldMk cId="2064864854" sldId="2756"/>
        </pc:sldMkLst>
      </pc:sldChg>
      <pc:sldChg chg="modNotesTx">
        <pc:chgData name="Lamb, Margaret" userId="462a2d1f-082e-499e-adfe-5612c0aefdea" providerId="ADAL" clId="{E14BEFB7-D5FB-44F3-B08F-C0DD96AD851B}" dt="2024-12-11T19:50:55.102" v="5" actId="20577"/>
        <pc:sldMkLst>
          <pc:docMk/>
          <pc:sldMk cId="1150966179" sldId="2760"/>
        </pc:sldMkLst>
      </pc:sldChg>
      <pc:sldChg chg="modNotesTx">
        <pc:chgData name="Lamb, Margaret" userId="462a2d1f-082e-499e-adfe-5612c0aefdea" providerId="ADAL" clId="{E14BEFB7-D5FB-44F3-B08F-C0DD96AD851B}" dt="2024-12-11T19:51:07.166" v="9" actId="20577"/>
        <pc:sldMkLst>
          <pc:docMk/>
          <pc:sldMk cId="2420824656" sldId="2763"/>
        </pc:sldMkLst>
      </pc:sldChg>
      <pc:sldChg chg="modNotesTx">
        <pc:chgData name="Lamb, Margaret" userId="462a2d1f-082e-499e-adfe-5612c0aefdea" providerId="ADAL" clId="{E14BEFB7-D5FB-44F3-B08F-C0DD96AD851B}" dt="2024-12-11T19:51:14.022" v="12" actId="20577"/>
        <pc:sldMkLst>
          <pc:docMk/>
          <pc:sldMk cId="1738603765" sldId="2767"/>
        </pc:sldMkLst>
      </pc:sldChg>
      <pc:sldChg chg="modNotesTx">
        <pc:chgData name="Lamb, Margaret" userId="462a2d1f-082e-499e-adfe-5612c0aefdea" providerId="ADAL" clId="{E14BEFB7-D5FB-44F3-B08F-C0DD96AD851B}" dt="2024-12-11T19:51:02.687" v="8" actId="20577"/>
        <pc:sldMkLst>
          <pc:docMk/>
          <pc:sldMk cId="3037607902" sldId="2788"/>
        </pc:sldMkLst>
      </pc:sldChg>
      <pc:sldChg chg="modNotesTx">
        <pc:chgData name="Lamb, Margaret" userId="462a2d1f-082e-499e-adfe-5612c0aefdea" providerId="ADAL" clId="{E14BEFB7-D5FB-44F3-B08F-C0DD96AD851B}" dt="2024-12-11T19:53:41.404" v="54" actId="6549"/>
        <pc:sldMkLst>
          <pc:docMk/>
          <pc:sldMk cId="2389146990" sldId="2828"/>
        </pc:sldMkLst>
      </pc:sldChg>
      <pc:sldChg chg="modNotesTx">
        <pc:chgData name="Lamb, Margaret" userId="462a2d1f-082e-499e-adfe-5612c0aefdea" providerId="ADAL" clId="{E14BEFB7-D5FB-44F3-B08F-C0DD96AD851B}" dt="2024-12-11T19:50:25.243" v="0" actId="20577"/>
        <pc:sldMkLst>
          <pc:docMk/>
          <pc:sldMk cId="2068002056" sldId="2845"/>
        </pc:sldMkLst>
      </pc:sldChg>
      <pc:sldChg chg="modNotesTx">
        <pc:chgData name="Lamb, Margaret" userId="462a2d1f-082e-499e-adfe-5612c0aefdea" providerId="ADAL" clId="{E14BEFB7-D5FB-44F3-B08F-C0DD96AD851B}" dt="2024-12-11T19:53:18.477" v="49" actId="6549"/>
        <pc:sldMkLst>
          <pc:docMk/>
          <pc:sldMk cId="2706258033" sldId="2916"/>
        </pc:sldMkLst>
      </pc:sldChg>
      <pc:sldChg chg="modNotesTx">
        <pc:chgData name="Lamb, Margaret" userId="462a2d1f-082e-499e-adfe-5612c0aefdea" providerId="ADAL" clId="{E14BEFB7-D5FB-44F3-B08F-C0DD96AD851B}" dt="2024-12-11T19:53:22.157" v="50" actId="6549"/>
        <pc:sldMkLst>
          <pc:docMk/>
          <pc:sldMk cId="1648901472" sldId="2917"/>
        </pc:sldMkLst>
      </pc:sldChg>
      <pc:sldChg chg="modNotesTx">
        <pc:chgData name="Lamb, Margaret" userId="462a2d1f-082e-499e-adfe-5612c0aefdea" providerId="ADAL" clId="{E14BEFB7-D5FB-44F3-B08F-C0DD96AD851B}" dt="2024-12-11T19:53:25.648" v="51" actId="6549"/>
        <pc:sldMkLst>
          <pc:docMk/>
          <pc:sldMk cId="435440395" sldId="2918"/>
        </pc:sldMkLst>
      </pc:sldChg>
      <pc:sldChg chg="modNotesTx">
        <pc:chgData name="Lamb, Margaret" userId="462a2d1f-082e-499e-adfe-5612c0aefdea" providerId="ADAL" clId="{E14BEFB7-D5FB-44F3-B08F-C0DD96AD851B}" dt="2024-12-11T19:50:35.876" v="1" actId="20577"/>
        <pc:sldMkLst>
          <pc:docMk/>
          <pc:sldMk cId="448819255" sldId="2919"/>
        </pc:sldMkLst>
      </pc:sldChg>
      <pc:sldChg chg="modNotesTx">
        <pc:chgData name="Lamb, Margaret" userId="462a2d1f-082e-499e-adfe-5612c0aefdea" providerId="ADAL" clId="{E14BEFB7-D5FB-44F3-B08F-C0DD96AD851B}" dt="2024-12-11T19:50:43.953" v="2" actId="20577"/>
        <pc:sldMkLst>
          <pc:docMk/>
          <pc:sldMk cId="3246190119" sldId="2920"/>
        </pc:sldMkLst>
      </pc:sldChg>
      <pc:sldChg chg="modNotesTx">
        <pc:chgData name="Lamb, Margaret" userId="462a2d1f-082e-499e-adfe-5612c0aefdea" providerId="ADAL" clId="{E14BEFB7-D5FB-44F3-B08F-C0DD96AD851B}" dt="2024-12-11T19:51:11.741" v="11" actId="20577"/>
        <pc:sldMkLst>
          <pc:docMk/>
          <pc:sldMk cId="3316505259" sldId="2921"/>
        </pc:sldMkLst>
      </pc:sldChg>
      <pc:sldChg chg="modNotesTx">
        <pc:chgData name="Lamb, Margaret" userId="462a2d1f-082e-499e-adfe-5612c0aefdea" providerId="ADAL" clId="{E14BEFB7-D5FB-44F3-B08F-C0DD96AD851B}" dt="2024-12-11T19:51:59.186" v="27" actId="20577"/>
        <pc:sldMkLst>
          <pc:docMk/>
          <pc:sldMk cId="1052394795" sldId="2922"/>
        </pc:sldMkLst>
      </pc:sldChg>
      <pc:sldChg chg="modNotesTx">
        <pc:chgData name="Lamb, Margaret" userId="462a2d1f-082e-499e-adfe-5612c0aefdea" providerId="ADAL" clId="{E14BEFB7-D5FB-44F3-B08F-C0DD96AD851B}" dt="2024-12-11T19:52:02.535" v="28" actId="20577"/>
        <pc:sldMkLst>
          <pc:docMk/>
          <pc:sldMk cId="2786349603" sldId="2923"/>
        </pc:sldMkLst>
      </pc:sldChg>
      <pc:sldChg chg="modNotesTx">
        <pc:chgData name="Lamb, Margaret" userId="462a2d1f-082e-499e-adfe-5612c0aefdea" providerId="ADAL" clId="{E14BEFB7-D5FB-44F3-B08F-C0DD96AD851B}" dt="2024-12-11T19:52:05.613" v="29" actId="20577"/>
        <pc:sldMkLst>
          <pc:docMk/>
          <pc:sldMk cId="1689394480" sldId="2924"/>
        </pc:sldMkLst>
      </pc:sldChg>
      <pc:sldChg chg="modNotesTx">
        <pc:chgData name="Lamb, Margaret" userId="462a2d1f-082e-499e-adfe-5612c0aefdea" providerId="ADAL" clId="{E14BEFB7-D5FB-44F3-B08F-C0DD96AD851B}" dt="2024-12-11T19:52:09.184" v="30" actId="20577"/>
        <pc:sldMkLst>
          <pc:docMk/>
          <pc:sldMk cId="3926089411" sldId="2925"/>
        </pc:sldMkLst>
      </pc:sldChg>
      <pc:sldChg chg="modNotesTx">
        <pc:chgData name="Lamb, Margaret" userId="462a2d1f-082e-499e-adfe-5612c0aefdea" providerId="ADAL" clId="{E14BEFB7-D5FB-44F3-B08F-C0DD96AD851B}" dt="2024-12-11T19:52:13.154" v="31" actId="20577"/>
        <pc:sldMkLst>
          <pc:docMk/>
          <pc:sldMk cId="1063027794" sldId="2926"/>
        </pc:sldMkLst>
      </pc:sldChg>
      <pc:sldChg chg="modNotesTx">
        <pc:chgData name="Lamb, Margaret" userId="462a2d1f-082e-499e-adfe-5612c0aefdea" providerId="ADAL" clId="{E14BEFB7-D5FB-44F3-B08F-C0DD96AD851B}" dt="2024-12-11T19:52:15.908" v="32" actId="20577"/>
        <pc:sldMkLst>
          <pc:docMk/>
          <pc:sldMk cId="1258206152" sldId="2927"/>
        </pc:sldMkLst>
      </pc:sldChg>
      <pc:sldChg chg="modNotesTx">
        <pc:chgData name="Lamb, Margaret" userId="462a2d1f-082e-499e-adfe-5612c0aefdea" providerId="ADAL" clId="{E14BEFB7-D5FB-44F3-B08F-C0DD96AD851B}" dt="2024-12-11T19:52:18.182" v="33" actId="20577"/>
        <pc:sldMkLst>
          <pc:docMk/>
          <pc:sldMk cId="1404615921" sldId="2928"/>
        </pc:sldMkLst>
      </pc:sldChg>
      <pc:sldChg chg="modNotesTx">
        <pc:chgData name="Lamb, Margaret" userId="462a2d1f-082e-499e-adfe-5612c0aefdea" providerId="ADAL" clId="{E14BEFB7-D5FB-44F3-B08F-C0DD96AD851B}" dt="2024-12-11T19:52:21.716" v="34" actId="20577"/>
        <pc:sldMkLst>
          <pc:docMk/>
          <pc:sldMk cId="1846479143" sldId="2929"/>
        </pc:sldMkLst>
      </pc:sldChg>
      <pc:sldChg chg="modNotesTx">
        <pc:chgData name="Lamb, Margaret" userId="462a2d1f-082e-499e-adfe-5612c0aefdea" providerId="ADAL" clId="{E14BEFB7-D5FB-44F3-B08F-C0DD96AD851B}" dt="2024-12-11T19:52:25.699" v="35" actId="20577"/>
        <pc:sldMkLst>
          <pc:docMk/>
          <pc:sldMk cId="2707284274" sldId="2930"/>
        </pc:sldMkLst>
      </pc:sldChg>
      <pc:sldChg chg="modNotesTx">
        <pc:chgData name="Lamb, Margaret" userId="462a2d1f-082e-499e-adfe-5612c0aefdea" providerId="ADAL" clId="{E14BEFB7-D5FB-44F3-B08F-C0DD96AD851B}" dt="2024-12-11T19:52:29.293" v="36" actId="20577"/>
        <pc:sldMkLst>
          <pc:docMk/>
          <pc:sldMk cId="2090540859" sldId="2931"/>
        </pc:sldMkLst>
      </pc:sldChg>
      <pc:sldChg chg="modNotesTx">
        <pc:chgData name="Lamb, Margaret" userId="462a2d1f-082e-499e-adfe-5612c0aefdea" providerId="ADAL" clId="{E14BEFB7-D5FB-44F3-B08F-C0DD96AD851B}" dt="2024-12-11T19:52:31.716" v="37" actId="20577"/>
        <pc:sldMkLst>
          <pc:docMk/>
          <pc:sldMk cId="3067494754" sldId="2932"/>
        </pc:sldMkLst>
      </pc:sldChg>
      <pc:sldChg chg="modNotesTx">
        <pc:chgData name="Lamb, Margaret" userId="462a2d1f-082e-499e-adfe-5612c0aefdea" providerId="ADAL" clId="{E14BEFB7-D5FB-44F3-B08F-C0DD96AD851B}" dt="2024-12-11T19:52:39.052" v="38" actId="20577"/>
        <pc:sldMkLst>
          <pc:docMk/>
          <pc:sldMk cId="1246430282" sldId="2933"/>
        </pc:sldMkLst>
      </pc:sldChg>
      <pc:sldChg chg="modNotesTx">
        <pc:chgData name="Lamb, Margaret" userId="462a2d1f-082e-499e-adfe-5612c0aefdea" providerId="ADAL" clId="{E14BEFB7-D5FB-44F3-B08F-C0DD96AD851B}" dt="2024-12-11T19:52:42.532" v="39" actId="20577"/>
        <pc:sldMkLst>
          <pc:docMk/>
          <pc:sldMk cId="2958731649" sldId="2934"/>
        </pc:sldMkLst>
      </pc:sldChg>
      <pc:sldChg chg="modNotesTx">
        <pc:chgData name="Lamb, Margaret" userId="462a2d1f-082e-499e-adfe-5612c0aefdea" providerId="ADAL" clId="{E14BEFB7-D5FB-44F3-B08F-C0DD96AD851B}" dt="2024-12-11T19:52:45.346" v="40" actId="20577"/>
        <pc:sldMkLst>
          <pc:docMk/>
          <pc:sldMk cId="2390014237" sldId="2935"/>
        </pc:sldMkLst>
      </pc:sldChg>
      <pc:sldChg chg="modNotesTx">
        <pc:chgData name="Lamb, Margaret" userId="462a2d1f-082e-499e-adfe-5612c0aefdea" providerId="ADAL" clId="{E14BEFB7-D5FB-44F3-B08F-C0DD96AD851B}" dt="2024-12-11T19:52:47.444" v="41" actId="20577"/>
        <pc:sldMkLst>
          <pc:docMk/>
          <pc:sldMk cId="1337221266" sldId="2936"/>
        </pc:sldMkLst>
      </pc:sldChg>
      <pc:sldChg chg="modNotesTx">
        <pc:chgData name="Lamb, Margaret" userId="462a2d1f-082e-499e-adfe-5612c0aefdea" providerId="ADAL" clId="{E14BEFB7-D5FB-44F3-B08F-C0DD96AD851B}" dt="2024-12-11T19:52:50.872" v="42" actId="20577"/>
        <pc:sldMkLst>
          <pc:docMk/>
          <pc:sldMk cId="376741319" sldId="2937"/>
        </pc:sldMkLst>
      </pc:sldChg>
      <pc:sldChg chg="modNotesTx">
        <pc:chgData name="Lamb, Margaret" userId="462a2d1f-082e-499e-adfe-5612c0aefdea" providerId="ADAL" clId="{E14BEFB7-D5FB-44F3-B08F-C0DD96AD851B}" dt="2024-12-11T19:52:54.892" v="43" actId="20577"/>
        <pc:sldMkLst>
          <pc:docMk/>
          <pc:sldMk cId="4254786149" sldId="2938"/>
        </pc:sldMkLst>
      </pc:sldChg>
      <pc:sldChg chg="modNotesTx">
        <pc:chgData name="Lamb, Margaret" userId="462a2d1f-082e-499e-adfe-5612c0aefdea" providerId="ADAL" clId="{E14BEFB7-D5FB-44F3-B08F-C0DD96AD851B}" dt="2024-12-11T19:52:57.614" v="44" actId="20577"/>
        <pc:sldMkLst>
          <pc:docMk/>
          <pc:sldMk cId="112678906" sldId="2939"/>
        </pc:sldMkLst>
      </pc:sldChg>
      <pc:sldChg chg="modNotesTx">
        <pc:chgData name="Lamb, Margaret" userId="462a2d1f-082e-499e-adfe-5612c0aefdea" providerId="ADAL" clId="{E14BEFB7-D5FB-44F3-B08F-C0DD96AD851B}" dt="2024-12-11T19:52:59.885" v="45" actId="20577"/>
        <pc:sldMkLst>
          <pc:docMk/>
          <pc:sldMk cId="3844536951" sldId="2940"/>
        </pc:sldMkLst>
      </pc:sldChg>
      <pc:sldChg chg="modNotesTx">
        <pc:chgData name="Lamb, Margaret" userId="462a2d1f-082e-499e-adfe-5612c0aefdea" providerId="ADAL" clId="{E14BEFB7-D5FB-44F3-B08F-C0DD96AD851B}" dt="2024-12-11T20:13:27.059" v="82" actId="20577"/>
        <pc:sldMkLst>
          <pc:docMk/>
          <pc:sldMk cId="2358011721" sldId="2943"/>
        </pc:sldMkLst>
      </pc:sldChg>
      <pc:sldChg chg="modNotesTx">
        <pc:chgData name="Lamb, Margaret" userId="462a2d1f-082e-499e-adfe-5612c0aefdea" providerId="ADAL" clId="{E14BEFB7-D5FB-44F3-B08F-C0DD96AD851B}" dt="2024-12-11T19:53:53.526" v="56" actId="6549"/>
        <pc:sldMkLst>
          <pc:docMk/>
          <pc:sldMk cId="4131033567" sldId="2944"/>
        </pc:sldMkLst>
      </pc:sldChg>
      <pc:sldChg chg="modNotesTx">
        <pc:chgData name="Lamb, Margaret" userId="462a2d1f-082e-499e-adfe-5612c0aefdea" providerId="ADAL" clId="{E14BEFB7-D5FB-44F3-B08F-C0DD96AD851B}" dt="2024-12-11T19:53:56.813" v="57" actId="6549"/>
        <pc:sldMkLst>
          <pc:docMk/>
          <pc:sldMk cId="501660160" sldId="2945"/>
        </pc:sldMkLst>
      </pc:sldChg>
      <pc:sldChg chg="modNotesTx">
        <pc:chgData name="Lamb, Margaret" userId="462a2d1f-082e-499e-adfe-5612c0aefdea" providerId="ADAL" clId="{E14BEFB7-D5FB-44F3-B08F-C0DD96AD851B}" dt="2024-12-11T19:53:58.991" v="58" actId="6549"/>
        <pc:sldMkLst>
          <pc:docMk/>
          <pc:sldMk cId="3062176594" sldId="2946"/>
        </pc:sldMkLst>
      </pc:sldChg>
      <pc:sldChg chg="modNotesTx">
        <pc:chgData name="Lamb, Margaret" userId="462a2d1f-082e-499e-adfe-5612c0aefdea" providerId="ADAL" clId="{E14BEFB7-D5FB-44F3-B08F-C0DD96AD851B}" dt="2024-12-11T19:54:03.227" v="59" actId="6549"/>
        <pc:sldMkLst>
          <pc:docMk/>
          <pc:sldMk cId="3836862294" sldId="2947"/>
        </pc:sldMkLst>
      </pc:sldChg>
      <pc:sldChg chg="modNotesTx">
        <pc:chgData name="Lamb, Margaret" userId="462a2d1f-082e-499e-adfe-5612c0aefdea" providerId="ADAL" clId="{E14BEFB7-D5FB-44F3-B08F-C0DD96AD851B}" dt="2024-12-11T19:54:06.716" v="60" actId="6549"/>
        <pc:sldMkLst>
          <pc:docMk/>
          <pc:sldMk cId="82207154" sldId="2949"/>
        </pc:sldMkLst>
      </pc:sldChg>
      <pc:sldChg chg="modNotesTx">
        <pc:chgData name="Lamb, Margaret" userId="462a2d1f-082e-499e-adfe-5612c0aefdea" providerId="ADAL" clId="{E14BEFB7-D5FB-44F3-B08F-C0DD96AD851B}" dt="2024-12-11T19:54:09.622" v="61" actId="6549"/>
        <pc:sldMkLst>
          <pc:docMk/>
          <pc:sldMk cId="1428668921" sldId="2950"/>
        </pc:sldMkLst>
      </pc:sldChg>
      <pc:sldChg chg="modNotesTx">
        <pc:chgData name="Lamb, Margaret" userId="462a2d1f-082e-499e-adfe-5612c0aefdea" providerId="ADAL" clId="{E14BEFB7-D5FB-44F3-B08F-C0DD96AD851B}" dt="2024-12-11T19:54:12.450" v="62" actId="6549"/>
        <pc:sldMkLst>
          <pc:docMk/>
          <pc:sldMk cId="477752579" sldId="2951"/>
        </pc:sldMkLst>
      </pc:sldChg>
      <pc:sldChg chg="modNotesTx">
        <pc:chgData name="Lamb, Margaret" userId="462a2d1f-082e-499e-adfe-5612c0aefdea" providerId="ADAL" clId="{E14BEFB7-D5FB-44F3-B08F-C0DD96AD851B}" dt="2024-12-11T19:54:15.692" v="63" actId="6549"/>
        <pc:sldMkLst>
          <pc:docMk/>
          <pc:sldMk cId="47547916" sldId="2952"/>
        </pc:sldMkLst>
      </pc:sldChg>
      <pc:sldChg chg="modNotesTx">
        <pc:chgData name="Lamb, Margaret" userId="462a2d1f-082e-499e-adfe-5612c0aefdea" providerId="ADAL" clId="{E14BEFB7-D5FB-44F3-B08F-C0DD96AD851B}" dt="2024-12-11T19:54:21.927" v="64" actId="20577"/>
        <pc:sldMkLst>
          <pc:docMk/>
          <pc:sldMk cId="1932562364" sldId="2953"/>
        </pc:sldMkLst>
      </pc:sldChg>
      <pc:sldChg chg="modNotesTx">
        <pc:chgData name="Lamb, Margaret" userId="462a2d1f-082e-499e-adfe-5612c0aefdea" providerId="ADAL" clId="{E14BEFB7-D5FB-44F3-B08F-C0DD96AD851B}" dt="2024-12-11T19:54:24.859" v="65" actId="20577"/>
        <pc:sldMkLst>
          <pc:docMk/>
          <pc:sldMk cId="460455878" sldId="2954"/>
        </pc:sldMkLst>
      </pc:sldChg>
      <pc:sldChg chg="modNotesTx">
        <pc:chgData name="Lamb, Margaret" userId="462a2d1f-082e-499e-adfe-5612c0aefdea" providerId="ADAL" clId="{E14BEFB7-D5FB-44F3-B08F-C0DD96AD851B}" dt="2024-12-11T19:54:27.429" v="66" actId="20577"/>
        <pc:sldMkLst>
          <pc:docMk/>
          <pc:sldMk cId="3138673596" sldId="2955"/>
        </pc:sldMkLst>
      </pc:sldChg>
      <pc:sldChg chg="modNotesTx">
        <pc:chgData name="Lamb, Margaret" userId="462a2d1f-082e-499e-adfe-5612c0aefdea" providerId="ADAL" clId="{E14BEFB7-D5FB-44F3-B08F-C0DD96AD851B}" dt="2024-12-11T19:54:30.411" v="67" actId="20577"/>
        <pc:sldMkLst>
          <pc:docMk/>
          <pc:sldMk cId="1273540951" sldId="2956"/>
        </pc:sldMkLst>
      </pc:sldChg>
      <pc:sldChg chg="modNotesTx">
        <pc:chgData name="Lamb, Margaret" userId="462a2d1f-082e-499e-adfe-5612c0aefdea" providerId="ADAL" clId="{E14BEFB7-D5FB-44F3-B08F-C0DD96AD851B}" dt="2024-12-11T20:00:39.194" v="81" actId="20577"/>
        <pc:sldMkLst>
          <pc:docMk/>
          <pc:sldMk cId="1020200050" sldId="2957"/>
        </pc:sldMkLst>
      </pc:sldChg>
      <pc:sldChg chg="modNotesTx">
        <pc:chgData name="Lamb, Margaret" userId="462a2d1f-082e-499e-adfe-5612c0aefdea" providerId="ADAL" clId="{E14BEFB7-D5FB-44F3-B08F-C0DD96AD851B}" dt="2024-12-11T19:54:34.586" v="68" actId="20577"/>
        <pc:sldMkLst>
          <pc:docMk/>
          <pc:sldMk cId="385357541" sldId="2958"/>
        </pc:sldMkLst>
      </pc:sldChg>
      <pc:sldChg chg="modNotesTx">
        <pc:chgData name="Lamb, Margaret" userId="462a2d1f-082e-499e-adfe-5612c0aefdea" providerId="ADAL" clId="{E14BEFB7-D5FB-44F3-B08F-C0DD96AD851B}" dt="2024-12-11T19:54:38.711" v="69" actId="20577"/>
        <pc:sldMkLst>
          <pc:docMk/>
          <pc:sldMk cId="790630608" sldId="2959"/>
        </pc:sldMkLst>
      </pc:sldChg>
      <pc:sldChg chg="modNotesTx">
        <pc:chgData name="Lamb, Margaret" userId="462a2d1f-082e-499e-adfe-5612c0aefdea" providerId="ADAL" clId="{E14BEFB7-D5FB-44F3-B08F-C0DD96AD851B}" dt="2024-12-11T19:54:50.558" v="71" actId="6549"/>
        <pc:sldMkLst>
          <pc:docMk/>
          <pc:sldMk cId="2164337742" sldId="2960"/>
        </pc:sldMkLst>
      </pc:sldChg>
      <pc:sldChg chg="modNotesTx">
        <pc:chgData name="Lamb, Margaret" userId="462a2d1f-082e-499e-adfe-5612c0aefdea" providerId="ADAL" clId="{E14BEFB7-D5FB-44F3-B08F-C0DD96AD851B}" dt="2024-12-11T19:55:27.363" v="80" actId="6549"/>
        <pc:sldMkLst>
          <pc:docMk/>
          <pc:sldMk cId="1233224146" sldId="2961"/>
        </pc:sldMkLst>
      </pc:sldChg>
      <pc:sldChg chg="modNotesTx">
        <pc:chgData name="Lamb, Margaret" userId="462a2d1f-082e-499e-adfe-5612c0aefdea" providerId="ADAL" clId="{E14BEFB7-D5FB-44F3-B08F-C0DD96AD851B}" dt="2024-12-11T19:54:52.922" v="72" actId="6549"/>
        <pc:sldMkLst>
          <pc:docMk/>
          <pc:sldMk cId="2354421776" sldId="2962"/>
        </pc:sldMkLst>
      </pc:sldChg>
      <pc:sldChg chg="modNotesTx">
        <pc:chgData name="Lamb, Margaret" userId="462a2d1f-082e-499e-adfe-5612c0aefdea" providerId="ADAL" clId="{E14BEFB7-D5FB-44F3-B08F-C0DD96AD851B}" dt="2024-12-11T19:54:55.552" v="73" actId="6549"/>
        <pc:sldMkLst>
          <pc:docMk/>
          <pc:sldMk cId="426341100" sldId="2963"/>
        </pc:sldMkLst>
      </pc:sldChg>
      <pc:sldChg chg="modNotesTx">
        <pc:chgData name="Lamb, Margaret" userId="462a2d1f-082e-499e-adfe-5612c0aefdea" providerId="ADAL" clId="{E14BEFB7-D5FB-44F3-B08F-C0DD96AD851B}" dt="2024-12-11T19:55:01.957" v="75" actId="6549"/>
        <pc:sldMkLst>
          <pc:docMk/>
          <pc:sldMk cId="2052016562" sldId="2964"/>
        </pc:sldMkLst>
      </pc:sldChg>
      <pc:sldChg chg="modNotesTx">
        <pc:chgData name="Lamb, Margaret" userId="462a2d1f-082e-499e-adfe-5612c0aefdea" providerId="ADAL" clId="{E14BEFB7-D5FB-44F3-B08F-C0DD96AD851B}" dt="2024-12-11T19:55:04.584" v="76" actId="6549"/>
        <pc:sldMkLst>
          <pc:docMk/>
          <pc:sldMk cId="1202333427" sldId="2965"/>
        </pc:sldMkLst>
      </pc:sldChg>
      <pc:sldChg chg="modNotesTx">
        <pc:chgData name="Lamb, Margaret" userId="462a2d1f-082e-499e-adfe-5612c0aefdea" providerId="ADAL" clId="{E14BEFB7-D5FB-44F3-B08F-C0DD96AD851B}" dt="2024-12-11T19:53:49.019" v="55" actId="6549"/>
        <pc:sldMkLst>
          <pc:docMk/>
          <pc:sldMk cId="986356317" sldId="2966"/>
        </pc:sldMkLst>
      </pc:sldChg>
      <pc:sldChg chg="modNotesTx">
        <pc:chgData name="Lamb, Margaret" userId="462a2d1f-082e-499e-adfe-5612c0aefdea" providerId="ADAL" clId="{E14BEFB7-D5FB-44F3-B08F-C0DD96AD851B}" dt="2024-12-11T19:55:07.612" v="77" actId="6549"/>
        <pc:sldMkLst>
          <pc:docMk/>
          <pc:sldMk cId="1806854090" sldId="2967"/>
        </pc:sldMkLst>
      </pc:sldChg>
      <pc:sldChg chg="modNotesTx">
        <pc:chgData name="Lamb, Margaret" userId="462a2d1f-082e-499e-adfe-5612c0aefdea" providerId="ADAL" clId="{E14BEFB7-D5FB-44F3-B08F-C0DD96AD851B}" dt="2024-12-11T19:55:10.251" v="78" actId="6549"/>
        <pc:sldMkLst>
          <pc:docMk/>
          <pc:sldMk cId="1507232420" sldId="2968"/>
        </pc:sldMkLst>
      </pc:sldChg>
      <pc:sldChg chg="modNotesTx">
        <pc:chgData name="Lamb, Margaret" userId="462a2d1f-082e-499e-adfe-5612c0aefdea" providerId="ADAL" clId="{E14BEFB7-D5FB-44F3-B08F-C0DD96AD851B}" dt="2024-12-11T19:55:12.812" v="79" actId="6549"/>
        <pc:sldMkLst>
          <pc:docMk/>
          <pc:sldMk cId="1503250333" sldId="2969"/>
        </pc:sldMkLst>
      </pc:sldChg>
      <pc:sldChg chg="modNotesTx">
        <pc:chgData name="Lamb, Margaret" userId="462a2d1f-082e-499e-adfe-5612c0aefdea" providerId="ADAL" clId="{E14BEFB7-D5FB-44F3-B08F-C0DD96AD851B}" dt="2024-12-11T19:54:59.101" v="74" actId="6549"/>
        <pc:sldMkLst>
          <pc:docMk/>
          <pc:sldMk cId="1722153030" sldId="2970"/>
        </pc:sldMkLst>
      </pc:sldChg>
      <pc:sldChg chg="modNotesTx">
        <pc:chgData name="Lamb, Margaret" userId="462a2d1f-082e-499e-adfe-5612c0aefdea" providerId="ADAL" clId="{E14BEFB7-D5FB-44F3-B08F-C0DD96AD851B}" dt="2024-12-11T19:51:52.749" v="24" actId="20577"/>
        <pc:sldMkLst>
          <pc:docMk/>
          <pc:sldMk cId="4038445473" sldId="2971"/>
        </pc:sldMkLst>
      </pc:sldChg>
      <pc:sldChg chg="modNotesTx">
        <pc:chgData name="Lamb, Margaret" userId="462a2d1f-082e-499e-adfe-5612c0aefdea" providerId="ADAL" clId="{E14BEFB7-D5FB-44F3-B08F-C0DD96AD851B}" dt="2024-12-11T19:51:54.701" v="25" actId="20577"/>
        <pc:sldMkLst>
          <pc:docMk/>
          <pc:sldMk cId="2217386459" sldId="2972"/>
        </pc:sldMkLst>
      </pc:sldChg>
      <pc:sldChg chg="del">
        <pc:chgData name="Lamb, Margaret" userId="462a2d1f-082e-499e-adfe-5612c0aefdea" providerId="ADAL" clId="{E14BEFB7-D5FB-44F3-B08F-C0DD96AD851B}" dt="2024-12-11T19:53:12.475" v="47" actId="47"/>
        <pc:sldMkLst>
          <pc:docMk/>
          <pc:sldMk cId="1848461957" sldId="2973"/>
        </pc:sldMkLst>
      </pc:sldChg>
      <pc:sldChg chg="modNotesTx">
        <pc:chgData name="Lamb, Margaret" userId="462a2d1f-082e-499e-adfe-5612c0aefdea" providerId="ADAL" clId="{E14BEFB7-D5FB-44F3-B08F-C0DD96AD851B}" dt="2024-12-11T19:53:38.599" v="53" actId="6549"/>
        <pc:sldMkLst>
          <pc:docMk/>
          <pc:sldMk cId="2902508949" sldId="2974"/>
        </pc:sldMkLst>
      </pc:sldChg>
      <pc:sldChg chg="modNotesTx">
        <pc:chgData name="Lamb, Margaret" userId="462a2d1f-082e-499e-adfe-5612c0aefdea" providerId="ADAL" clId="{E14BEFB7-D5FB-44F3-B08F-C0DD96AD851B}" dt="2024-12-11T19:53:35.558" v="52" actId="6549"/>
        <pc:sldMkLst>
          <pc:docMk/>
          <pc:sldMk cId="292663265" sldId="2975"/>
        </pc:sldMkLst>
      </pc:sldChg>
      <pc:sldChg chg="modNotesTx">
        <pc:chgData name="Lamb, Margaret" userId="462a2d1f-082e-499e-adfe-5612c0aefdea" providerId="ADAL" clId="{E14BEFB7-D5FB-44F3-B08F-C0DD96AD851B}" dt="2024-12-11T19:50:52.271" v="4" actId="20577"/>
        <pc:sldMkLst>
          <pc:docMk/>
          <pc:sldMk cId="3545507891" sldId="2976"/>
        </pc:sldMkLst>
      </pc:sldChg>
      <pc:sldChg chg="modNotesTx">
        <pc:chgData name="Lamb, Margaret" userId="462a2d1f-082e-499e-adfe-5612c0aefdea" providerId="ADAL" clId="{E14BEFB7-D5FB-44F3-B08F-C0DD96AD851B}" dt="2024-12-11T19:51:43.600" v="22" actId="20577"/>
        <pc:sldMkLst>
          <pc:docMk/>
          <pc:sldMk cId="3690027324" sldId="2977"/>
        </pc:sldMkLst>
      </pc:sldChg>
      <pc:sldChg chg="modNotesTx">
        <pc:chgData name="Lamb, Margaret" userId="462a2d1f-082e-499e-adfe-5612c0aefdea" providerId="ADAL" clId="{E14BEFB7-D5FB-44F3-B08F-C0DD96AD851B}" dt="2024-12-11T19:50:58.118" v="6" actId="20577"/>
        <pc:sldMkLst>
          <pc:docMk/>
          <pc:sldMk cId="687239284" sldId="2978"/>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2.bin"/><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embeddings/oleObject5.bin"/><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embeddings/oleObject6.bin"/><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embeddings/oleObject7.bin"/><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embeddings/oleObject8.bin"/><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embeddings/oleObject9.bin"/><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embeddings/oleObject10.bin"/><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embeddings/oleObject11.bin"/><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embeddings/oleObject12.bin"/><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r>
              <a:rPr lang="en-US"/>
              <a:t>Quarter Ending 9/30/2024 </a:t>
            </a:r>
          </a:p>
        </c:rich>
      </c:tx>
      <c:overlay val="0"/>
      <c:spPr>
        <a:noFill/>
        <a:ln>
          <a:noFill/>
        </a:ln>
        <a:effectLst/>
      </c:spPr>
      <c:txPr>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1"/>
          <c:order val="1"/>
          <c:tx>
            <c:strRef>
              <c:f>'[RHOW Session data Dec 2024.xlsx]Outcomes ALL'!$C$1</c:f>
              <c:strCache>
                <c:ptCount val="1"/>
                <c:pt idx="0">
                  <c:v>9.30.24 Outcome</c:v>
                </c:pt>
              </c:strCache>
            </c:strRef>
          </c:tx>
          <c:spPr>
            <a:solidFill>
              <a:schemeClr val="accent2">
                <a:alpha val="70000"/>
              </a:schemeClr>
            </a:solidFill>
            <a:ln>
              <a:noFill/>
            </a:ln>
            <a:effectLst/>
          </c:spPr>
          <c:invertIfNegative val="0"/>
          <c:dLbls>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strRef>
              <c:f>'[RHOW Session data Dec 2024.xlsx]Outcomes ALL'!$A$2:$A$7</c:f>
              <c:strCache>
                <c:ptCount val="6"/>
                <c:pt idx="0">
                  <c:v>Served</c:v>
                </c:pt>
                <c:pt idx="1">
                  <c:v>Enrolled</c:v>
                </c:pt>
                <c:pt idx="2">
                  <c:v>Completed </c:v>
                </c:pt>
                <c:pt idx="3">
                  <c:v>Completed with Credential</c:v>
                </c:pt>
                <c:pt idx="4">
                  <c:v>Entered Employment </c:v>
                </c:pt>
                <c:pt idx="5">
                  <c:v>Advanced in Employment</c:v>
                </c:pt>
              </c:strCache>
            </c:strRef>
          </c:cat>
          <c:val>
            <c:numRef>
              <c:f>'[RHOW Session data Dec 2024.xlsx]Outcomes ALL'!$C$2:$C$7</c:f>
              <c:numCache>
                <c:formatCode>General</c:formatCode>
                <c:ptCount val="6"/>
                <c:pt idx="0">
                  <c:v>30294</c:v>
                </c:pt>
                <c:pt idx="1">
                  <c:v>27447</c:v>
                </c:pt>
                <c:pt idx="2">
                  <c:v>18185</c:v>
                </c:pt>
                <c:pt idx="3">
                  <c:v>15890</c:v>
                </c:pt>
                <c:pt idx="4">
                  <c:v>7418</c:v>
                </c:pt>
                <c:pt idx="5">
                  <c:v>4110</c:v>
                </c:pt>
              </c:numCache>
            </c:numRef>
          </c:val>
          <c:extLst>
            <c:ext xmlns:c16="http://schemas.microsoft.com/office/drawing/2014/chart" uri="{C3380CC4-5D6E-409C-BE32-E72D297353CC}">
              <c16:uniqueId val="{00000000-2DB7-4236-8FE0-F8534B47CC4F}"/>
            </c:ext>
          </c:extLst>
        </c:ser>
        <c:ser>
          <c:idx val="0"/>
          <c:order val="0"/>
          <c:tx>
            <c:strRef>
              <c:f>'[RHOW Session data Dec 2024.xlsx]Outcomes ALL'!$B$1</c:f>
              <c:strCache>
                <c:ptCount val="1"/>
                <c:pt idx="0">
                  <c:v>Total Target</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'[RHOW Session data Dec 2024.xlsx]Outcomes ALL'!$A$2:$A$7</c:f>
              <c:strCache>
                <c:ptCount val="6"/>
                <c:pt idx="0">
                  <c:v>Served</c:v>
                </c:pt>
                <c:pt idx="1">
                  <c:v>Enrolled</c:v>
                </c:pt>
                <c:pt idx="2">
                  <c:v>Completed </c:v>
                </c:pt>
                <c:pt idx="3">
                  <c:v>Completed with Credential</c:v>
                </c:pt>
                <c:pt idx="4">
                  <c:v>Entered Employment </c:v>
                </c:pt>
                <c:pt idx="5">
                  <c:v>Advanced in Employment</c:v>
                </c:pt>
              </c:strCache>
            </c:strRef>
          </c:cat>
          <c:val>
            <c:numRef>
              <c:f>'[RHOW Session data Dec 2024.xlsx]Outcomes ALL'!$B$2:$B$7</c:f>
              <c:numCache>
                <c:formatCode>General</c:formatCode>
                <c:ptCount val="6"/>
                <c:pt idx="0">
                  <c:v>30949</c:v>
                </c:pt>
                <c:pt idx="1">
                  <c:v>28759</c:v>
                </c:pt>
                <c:pt idx="2">
                  <c:v>23626</c:v>
                </c:pt>
                <c:pt idx="3">
                  <c:v>20472</c:v>
                </c:pt>
                <c:pt idx="4">
                  <c:v>13591</c:v>
                </c:pt>
                <c:pt idx="5">
                  <c:v>3686</c:v>
                </c:pt>
              </c:numCache>
            </c:numRef>
          </c:val>
          <c:extLst>
            <c:ext xmlns:c16="http://schemas.microsoft.com/office/drawing/2014/chart" uri="{C3380CC4-5D6E-409C-BE32-E72D297353CC}">
              <c16:uniqueId val="{00000001-2DB7-4236-8FE0-F8534B47CC4F}"/>
            </c:ext>
          </c:extLst>
        </c:ser>
        <c:dLbls>
          <c:showLegendKey val="0"/>
          <c:showVal val="0"/>
          <c:showCatName val="0"/>
          <c:showSerName val="0"/>
          <c:showPercent val="0"/>
          <c:showBubbleSize val="0"/>
        </c:dLbls>
        <c:gapWidth val="80"/>
        <c:overlap val="25"/>
        <c:axId val="178272176"/>
        <c:axId val="178273616"/>
      </c:barChart>
      <c:catAx>
        <c:axId val="17827217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n-US"/>
          </a:p>
        </c:txPr>
        <c:crossAx val="178273616"/>
        <c:crosses val="autoZero"/>
        <c:auto val="1"/>
        <c:lblAlgn val="ctr"/>
        <c:lblOffset val="100"/>
        <c:noMultiLvlLbl val="0"/>
      </c:catAx>
      <c:valAx>
        <c:axId val="17827361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tx1">
                    <a:lumMod val="65000"/>
                    <a:lumOff val="35000"/>
                  </a:schemeClr>
                </a:solidFill>
                <a:latin typeface="+mn-lt"/>
                <a:ea typeface="+mn-ea"/>
                <a:cs typeface="+mn-cs"/>
              </a:defRPr>
            </a:pPr>
            <a:endParaRPr lang="en-US"/>
          </a:p>
        </c:txPr>
        <c:crossAx val="17827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RHDemog!$A$27:$A$31</c:f>
              <c:strCache>
                <c:ptCount val="5"/>
                <c:pt idx="0">
                  <c:v>Eligible Veteran</c:v>
                </c:pt>
                <c:pt idx="1">
                  <c:v>Ex-offender</c:v>
                </c:pt>
                <c:pt idx="2">
                  <c:v>Limited English Proficiency</c:v>
                </c:pt>
                <c:pt idx="3">
                  <c:v>With A Disability</c:v>
                </c:pt>
                <c:pt idx="4">
                  <c:v>Low-income</c:v>
                </c:pt>
              </c:strCache>
            </c:strRef>
          </c:cat>
          <c:val>
            <c:numRef>
              <c:f>RHDemog!$C$27:$C$31</c:f>
              <c:numCache>
                <c:formatCode>0%</c:formatCode>
                <c:ptCount val="5"/>
                <c:pt idx="0">
                  <c:v>1.8133569217160549E-2</c:v>
                </c:pt>
                <c:pt idx="1">
                  <c:v>2.8748341441839895E-2</c:v>
                </c:pt>
                <c:pt idx="2">
                  <c:v>5.2963290579389651E-2</c:v>
                </c:pt>
                <c:pt idx="3">
                  <c:v>5.7496682883679789E-2</c:v>
                </c:pt>
                <c:pt idx="4">
                  <c:v>0.35769570986289251</c:v>
                </c:pt>
              </c:numCache>
            </c:numRef>
          </c:val>
          <c:extLst>
            <c:ext xmlns:c16="http://schemas.microsoft.com/office/drawing/2014/chart" uri="{C3380CC4-5D6E-409C-BE32-E72D297353CC}">
              <c16:uniqueId val="{00000000-6D05-43DA-82F1-6007FBC18FC4}"/>
            </c:ext>
          </c:extLst>
        </c:ser>
        <c:dLbls>
          <c:dLblPos val="inEnd"/>
          <c:showLegendKey val="0"/>
          <c:showVal val="1"/>
          <c:showCatName val="0"/>
          <c:showSerName val="0"/>
          <c:showPercent val="0"/>
          <c:showBubbleSize val="0"/>
        </c:dLbls>
        <c:gapWidth val="80"/>
        <c:overlap val="25"/>
        <c:axId val="1922495823"/>
        <c:axId val="1922499567"/>
      </c:barChart>
      <c:catAx>
        <c:axId val="1922495823"/>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000" b="0" i="0" u="none" strike="noStrike" kern="1200" cap="none" spc="20" normalizeH="0" baseline="0">
                <a:solidFill>
                  <a:schemeClr val="tx1">
                    <a:lumMod val="65000"/>
                    <a:lumOff val="35000"/>
                  </a:schemeClr>
                </a:solidFill>
                <a:latin typeface="+mn-lt"/>
                <a:ea typeface="+mn-ea"/>
                <a:cs typeface="+mn-cs"/>
              </a:defRPr>
            </a:pPr>
            <a:endParaRPr lang="en-US"/>
          </a:p>
        </c:txPr>
        <c:crossAx val="1922499567"/>
        <c:crosses val="autoZero"/>
        <c:auto val="1"/>
        <c:lblAlgn val="ctr"/>
        <c:lblOffset val="100"/>
        <c:noMultiLvlLbl val="0"/>
      </c:catAx>
      <c:valAx>
        <c:axId val="1922499567"/>
        <c:scaling>
          <c:orientation val="minMax"/>
        </c:scaling>
        <c:delete val="0"/>
        <c:axPos val="l"/>
        <c:majorGridlines>
          <c:spPr>
            <a:ln w="9525" cap="flat" cmpd="sng" algn="ctr">
              <a:solidFill>
                <a:schemeClr val="tx1">
                  <a:lumMod val="5000"/>
                  <a:lumOff val="9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1922495823"/>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RHDemog!$A$3:$A$9</c:f>
              <c:strCache>
                <c:ptCount val="7"/>
                <c:pt idx="0">
                  <c:v>Native Hawaiian/
Other Pacific Islander</c:v>
                </c:pt>
                <c:pt idx="1">
                  <c:v>More Than One Race</c:v>
                </c:pt>
                <c:pt idx="2">
                  <c:v>Asian</c:v>
                </c:pt>
                <c:pt idx="3">
                  <c:v>American Indian 
or Alaskan Native</c:v>
                </c:pt>
                <c:pt idx="4">
                  <c:v>Hispanic/Latino</c:v>
                </c:pt>
                <c:pt idx="5">
                  <c:v>Black or 
African-American</c:v>
                </c:pt>
                <c:pt idx="6">
                  <c:v>White</c:v>
                </c:pt>
              </c:strCache>
            </c:strRef>
          </c:cat>
          <c:val>
            <c:numRef>
              <c:f>RHDemog!$C$3:$C$9</c:f>
              <c:numCache>
                <c:formatCode>0%</c:formatCode>
                <c:ptCount val="7"/>
                <c:pt idx="0">
                  <c:v>4.0911101282618311E-3</c:v>
                </c:pt>
                <c:pt idx="1">
                  <c:v>1.6253869969040248E-2</c:v>
                </c:pt>
                <c:pt idx="2">
                  <c:v>1.9349845201238391E-2</c:v>
                </c:pt>
                <c:pt idx="3">
                  <c:v>4.4449358690844758E-2</c:v>
                </c:pt>
                <c:pt idx="4">
                  <c:v>8.956214064573198E-2</c:v>
                </c:pt>
                <c:pt idx="5">
                  <c:v>0.1238390092879257</c:v>
                </c:pt>
                <c:pt idx="6">
                  <c:v>0.74292348518354712</c:v>
                </c:pt>
              </c:numCache>
            </c:numRef>
          </c:val>
          <c:extLst>
            <c:ext xmlns:c16="http://schemas.microsoft.com/office/drawing/2014/chart" uri="{C3380CC4-5D6E-409C-BE32-E72D297353CC}">
              <c16:uniqueId val="{00000000-2ACC-4151-84E0-1DFD775DB161}"/>
            </c:ext>
          </c:extLst>
        </c:ser>
        <c:dLbls>
          <c:showLegendKey val="0"/>
          <c:showVal val="0"/>
          <c:showCatName val="0"/>
          <c:showSerName val="0"/>
          <c:showPercent val="0"/>
          <c:showBubbleSize val="0"/>
        </c:dLbls>
        <c:gapWidth val="100"/>
        <c:axId val="1931724463"/>
        <c:axId val="1931722799"/>
      </c:barChart>
      <c:catAx>
        <c:axId val="19317244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931722799"/>
        <c:crosses val="autoZero"/>
        <c:auto val="1"/>
        <c:lblAlgn val="ctr"/>
        <c:lblOffset val="100"/>
        <c:noMultiLvlLbl val="0"/>
      </c:catAx>
      <c:valAx>
        <c:axId val="1931722799"/>
        <c:scaling>
          <c:orientation val="minMax"/>
          <c:max val="0.8"/>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931724463"/>
        <c:crosses val="autoZero"/>
        <c:crossBetween val="between"/>
        <c:majorUnit val="0.1"/>
      </c:valAx>
      <c:spPr>
        <a:noFill/>
        <a:ln>
          <a:noFill/>
        </a:ln>
        <a:effectLst/>
      </c:spPr>
    </c:plotArea>
    <c:plotVisOnly val="1"/>
    <c:dispBlanksAs val="gap"/>
    <c:showDLblsOverMax val="0"/>
  </c:chart>
  <c:spPr>
    <a:noFill/>
    <a:ln>
      <a:solidFill>
        <a:schemeClr val="bg2"/>
      </a:solidFill>
    </a:ln>
    <a:effectLst/>
  </c:spPr>
  <c:txPr>
    <a:bodyPr/>
    <a:lstStyle/>
    <a:p>
      <a:pPr>
        <a:defRPr>
          <a:solidFill>
            <a:schemeClr val="bg1"/>
          </a:solidFill>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9A71-4510-9595-A890A8540022}"/>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9A71-4510-9595-A890A8540022}"/>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9A71-4510-9595-A890A8540022}"/>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9A71-4510-9595-A890A8540022}"/>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9A71-4510-9595-A890A8540022}"/>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9A71-4510-9595-A890A8540022}"/>
              </c:ext>
            </c:extLst>
          </c:dPt>
          <c:dLbls>
            <c:spPr>
              <a:noFill/>
              <a:ln>
                <a:noFill/>
              </a:ln>
              <a:effectLst/>
            </c:spPr>
            <c:txPr>
              <a:bodyPr rot="0" spcFirstLastPara="1" vertOverflow="ellipsis" vert="horz" wrap="square" anchor="ctr" anchorCtr="1"/>
              <a:lstStyle/>
              <a:p>
                <a:pPr>
                  <a:defRPr sz="900" b="1" i="0" u="none" strike="noStrike" kern="1200" baseline="0">
                    <a:solidFill>
                      <a:srgbClr val="002060"/>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RHDemog!$A$44:$A$49</c:f>
              <c:strCache>
                <c:ptCount val="6"/>
                <c:pt idx="0">
                  <c:v>HS or
GED</c:v>
                </c:pt>
                <c:pt idx="1">
                  <c:v>Some
College</c:v>
                </c:pt>
                <c:pt idx="2">
                  <c:v>Bachelor's Degree
or Equivalent
</c:v>
                </c:pt>
                <c:pt idx="3">
                  <c:v>Cert License/
Edu Cert</c:v>
                </c:pt>
                <c:pt idx="4">
                  <c:v>Associate's
Degree</c:v>
                </c:pt>
                <c:pt idx="5">
                  <c:v>Advanced Degree
Beyond Bachelor's</c:v>
                </c:pt>
              </c:strCache>
            </c:strRef>
          </c:cat>
          <c:val>
            <c:numRef>
              <c:f>RHDemog!$C$44:$C$49</c:f>
              <c:numCache>
                <c:formatCode>0%</c:formatCode>
                <c:ptCount val="6"/>
                <c:pt idx="0">
                  <c:v>0.46240601503759399</c:v>
                </c:pt>
                <c:pt idx="1">
                  <c:v>0.13522777532065458</c:v>
                </c:pt>
                <c:pt idx="2">
                  <c:v>0.12295444493586909</c:v>
                </c:pt>
                <c:pt idx="3">
                  <c:v>8.3038478549314468E-2</c:v>
                </c:pt>
                <c:pt idx="4">
                  <c:v>9.0225563909774431E-2</c:v>
                </c:pt>
                <c:pt idx="5">
                  <c:v>6.4573197700132687E-2</c:v>
                </c:pt>
              </c:numCache>
            </c:numRef>
          </c:val>
          <c:extLst>
            <c:ext xmlns:c16="http://schemas.microsoft.com/office/drawing/2014/chart" uri="{C3380CC4-5D6E-409C-BE32-E72D297353CC}">
              <c16:uniqueId val="{0000000C-9A71-4510-9595-A890A8540022}"/>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solidFill>
        <a:schemeClr val="bg2"/>
      </a:solidFill>
    </a:ln>
    <a:effectLst/>
  </c:spPr>
  <c:txPr>
    <a:bodyPr/>
    <a:lstStyle/>
    <a:p>
      <a:pPr>
        <a:defRPr>
          <a:solidFill>
            <a:schemeClr val="bg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'OW Demog'!$A$27:$A$31</c:f>
              <c:strCache>
                <c:ptCount val="5"/>
                <c:pt idx="0">
                  <c:v>Ex-offender</c:v>
                </c:pt>
                <c:pt idx="1">
                  <c:v>Limited English Proficiency</c:v>
                </c:pt>
                <c:pt idx="2">
                  <c:v>With A Disability</c:v>
                </c:pt>
                <c:pt idx="3">
                  <c:v>Eligible Veteran</c:v>
                </c:pt>
                <c:pt idx="4">
                  <c:v>Low-income</c:v>
                </c:pt>
              </c:strCache>
            </c:strRef>
          </c:cat>
          <c:val>
            <c:numRef>
              <c:f>'OW Demog'!$C$27:$C$31</c:f>
              <c:numCache>
                <c:formatCode>0%</c:formatCode>
                <c:ptCount val="5"/>
                <c:pt idx="0">
                  <c:v>5.008529188779378E-2</c:v>
                </c:pt>
                <c:pt idx="1">
                  <c:v>5.8140636846095529E-2</c:v>
                </c:pt>
                <c:pt idx="2">
                  <c:v>6.4158453373768007E-2</c:v>
                </c:pt>
                <c:pt idx="3">
                  <c:v>7.0555344958301749E-2</c:v>
                </c:pt>
                <c:pt idx="4">
                  <c:v>0.27241281273692192</c:v>
                </c:pt>
              </c:numCache>
            </c:numRef>
          </c:val>
          <c:extLst>
            <c:ext xmlns:c16="http://schemas.microsoft.com/office/drawing/2014/chart" uri="{C3380CC4-5D6E-409C-BE32-E72D297353CC}">
              <c16:uniqueId val="{00000000-8303-4B7F-8E45-5BBF7751F4B1}"/>
            </c:ext>
          </c:extLst>
        </c:ser>
        <c:dLbls>
          <c:dLblPos val="inEnd"/>
          <c:showLegendKey val="0"/>
          <c:showVal val="1"/>
          <c:showCatName val="0"/>
          <c:showSerName val="0"/>
          <c:showPercent val="0"/>
          <c:showBubbleSize val="0"/>
        </c:dLbls>
        <c:gapWidth val="219"/>
        <c:overlap val="-27"/>
        <c:axId val="1922495823"/>
        <c:axId val="1922499567"/>
      </c:barChart>
      <c:catAx>
        <c:axId val="19224958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2499567"/>
        <c:crosses val="autoZero"/>
        <c:auto val="1"/>
        <c:lblAlgn val="ctr"/>
        <c:lblOffset val="100"/>
        <c:noMultiLvlLbl val="0"/>
      </c:catAx>
      <c:valAx>
        <c:axId val="192249956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22495823"/>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'OW Demog'!$A$3:$A$9</c:f>
              <c:strCache>
                <c:ptCount val="7"/>
                <c:pt idx="0">
                  <c:v>Native Hawaiian/
Other Pacific Islander</c:v>
                </c:pt>
                <c:pt idx="1">
                  <c:v>More Than One Race</c:v>
                </c:pt>
                <c:pt idx="2">
                  <c:v>American Indian 
or Alaskan Native</c:v>
                </c:pt>
                <c:pt idx="3">
                  <c:v>Asian</c:v>
                </c:pt>
                <c:pt idx="4">
                  <c:v>Hispanic/Latino</c:v>
                </c:pt>
                <c:pt idx="5">
                  <c:v>Black or 
African-American</c:v>
                </c:pt>
                <c:pt idx="6">
                  <c:v>White</c:v>
                </c:pt>
              </c:strCache>
            </c:strRef>
          </c:cat>
          <c:val>
            <c:numRef>
              <c:f>'OW Demog'!$C$3:$C$9</c:f>
              <c:numCache>
                <c:formatCode>0%</c:formatCode>
                <c:ptCount val="7"/>
                <c:pt idx="0">
                  <c:v>7.3919636087945413E-3</c:v>
                </c:pt>
                <c:pt idx="1">
                  <c:v>2.3929112964366946E-2</c:v>
                </c:pt>
                <c:pt idx="2">
                  <c:v>1.9522365428354813E-2</c:v>
                </c:pt>
                <c:pt idx="3">
                  <c:v>0.11879264594389689</c:v>
                </c:pt>
                <c:pt idx="4">
                  <c:v>0.18546247156937073</c:v>
                </c:pt>
                <c:pt idx="5">
                  <c:v>0.27170204700530703</c:v>
                </c:pt>
                <c:pt idx="6">
                  <c:v>0.43242987111448067</c:v>
                </c:pt>
              </c:numCache>
            </c:numRef>
          </c:val>
          <c:extLst>
            <c:ext xmlns:c16="http://schemas.microsoft.com/office/drawing/2014/chart" uri="{C3380CC4-5D6E-409C-BE32-E72D297353CC}">
              <c16:uniqueId val="{00000000-2CF0-466E-8629-2C522F286AC7}"/>
            </c:ext>
          </c:extLst>
        </c:ser>
        <c:dLbls>
          <c:showLegendKey val="0"/>
          <c:showVal val="0"/>
          <c:showCatName val="0"/>
          <c:showSerName val="0"/>
          <c:showPercent val="0"/>
          <c:showBubbleSize val="0"/>
        </c:dLbls>
        <c:gapWidth val="100"/>
        <c:axId val="1931724463"/>
        <c:axId val="1931722799"/>
      </c:barChart>
      <c:catAx>
        <c:axId val="193172446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baseline="0">
                <a:solidFill>
                  <a:schemeClr val="bg1"/>
                </a:solidFill>
                <a:latin typeface="+mn-lt"/>
                <a:ea typeface="+mn-ea"/>
                <a:cs typeface="+mn-cs"/>
              </a:defRPr>
            </a:pPr>
            <a:endParaRPr lang="en-US"/>
          </a:p>
        </c:txPr>
        <c:crossAx val="1931722799"/>
        <c:crosses val="autoZero"/>
        <c:auto val="1"/>
        <c:lblAlgn val="ctr"/>
        <c:lblOffset val="100"/>
        <c:noMultiLvlLbl val="0"/>
      </c:catAx>
      <c:valAx>
        <c:axId val="1931722799"/>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crossAx val="1931724463"/>
        <c:crosses val="autoZero"/>
        <c:crossBetween val="between"/>
        <c:majorUnit val="0.1"/>
      </c:valAx>
      <c:spPr>
        <a:noFill/>
        <a:ln>
          <a:noFill/>
        </a:ln>
        <a:effectLst/>
      </c:spPr>
    </c:plotArea>
    <c:plotVisOnly val="1"/>
    <c:dispBlanksAs val="gap"/>
    <c:showDLblsOverMax val="0"/>
  </c:chart>
  <c:spPr>
    <a:noFill/>
    <a:ln>
      <a:solidFill>
        <a:schemeClr val="bg2"/>
      </a:solidFill>
    </a:ln>
    <a:effectLst/>
  </c:spPr>
  <c:txPr>
    <a:bodyPr/>
    <a:lstStyle/>
    <a:p>
      <a:pPr>
        <a:defRPr>
          <a:solidFill>
            <a:schemeClr val="bg1"/>
          </a:solidFill>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extLst>
              <c:ext xmlns:c16="http://schemas.microsoft.com/office/drawing/2014/chart" uri="{C3380CC4-5D6E-409C-BE32-E72D297353CC}">
                <c16:uniqueId val="{00000001-D8E8-4D33-BCA5-60E0C481BB5A}"/>
              </c:ext>
            </c:extLst>
          </c:dPt>
          <c:dPt>
            <c:idx val="1"/>
            <c:bubble3D val="0"/>
            <c:spPr>
              <a:gradFill rotWithShape="1">
                <a:gsLst>
                  <a:gs pos="0">
                    <a:schemeClr val="accent2">
                      <a:lumMod val="110000"/>
                      <a:satMod val="105000"/>
                      <a:tint val="67000"/>
                    </a:schemeClr>
                  </a:gs>
                  <a:gs pos="50000">
                    <a:schemeClr val="accent2">
                      <a:lumMod val="105000"/>
                      <a:satMod val="103000"/>
                      <a:tint val="73000"/>
                    </a:schemeClr>
                  </a:gs>
                  <a:gs pos="100000">
                    <a:schemeClr val="accent2">
                      <a:lumMod val="105000"/>
                      <a:satMod val="109000"/>
                      <a:tint val="81000"/>
                    </a:schemeClr>
                  </a:gs>
                </a:gsLst>
                <a:lin ang="5400000" scaled="0"/>
              </a:gradFill>
              <a:ln w="9525" cap="flat" cmpd="sng" algn="ctr">
                <a:solidFill>
                  <a:schemeClr val="accent2">
                    <a:shade val="95000"/>
                  </a:schemeClr>
                </a:solidFill>
                <a:round/>
              </a:ln>
              <a:effectLst/>
            </c:spPr>
            <c:extLst>
              <c:ext xmlns:c16="http://schemas.microsoft.com/office/drawing/2014/chart" uri="{C3380CC4-5D6E-409C-BE32-E72D297353CC}">
                <c16:uniqueId val="{00000003-D8E8-4D33-BCA5-60E0C481BB5A}"/>
              </c:ext>
            </c:extLst>
          </c:dPt>
          <c:dPt>
            <c:idx val="2"/>
            <c:bubble3D val="0"/>
            <c:spPr>
              <a:gradFill rotWithShape="1">
                <a:gsLst>
                  <a:gs pos="0">
                    <a:schemeClr val="accent3">
                      <a:lumMod val="110000"/>
                      <a:satMod val="105000"/>
                      <a:tint val="67000"/>
                    </a:schemeClr>
                  </a:gs>
                  <a:gs pos="50000">
                    <a:schemeClr val="accent3">
                      <a:lumMod val="105000"/>
                      <a:satMod val="103000"/>
                      <a:tint val="73000"/>
                    </a:schemeClr>
                  </a:gs>
                  <a:gs pos="100000">
                    <a:schemeClr val="accent3">
                      <a:lumMod val="105000"/>
                      <a:satMod val="109000"/>
                      <a:tint val="81000"/>
                    </a:schemeClr>
                  </a:gs>
                </a:gsLst>
                <a:lin ang="5400000" scaled="0"/>
              </a:gradFill>
              <a:ln w="9525" cap="flat" cmpd="sng" algn="ctr">
                <a:solidFill>
                  <a:schemeClr val="accent3">
                    <a:shade val="95000"/>
                  </a:schemeClr>
                </a:solidFill>
                <a:round/>
              </a:ln>
              <a:effectLst/>
            </c:spPr>
            <c:extLst>
              <c:ext xmlns:c16="http://schemas.microsoft.com/office/drawing/2014/chart" uri="{C3380CC4-5D6E-409C-BE32-E72D297353CC}">
                <c16:uniqueId val="{00000005-D8E8-4D33-BCA5-60E0C481BB5A}"/>
              </c:ext>
            </c:extLst>
          </c:dPt>
          <c:dPt>
            <c:idx val="3"/>
            <c:bubble3D val="0"/>
            <c:spPr>
              <a:gradFill rotWithShape="1">
                <a:gsLst>
                  <a:gs pos="0">
                    <a:schemeClr val="accent4">
                      <a:lumMod val="110000"/>
                      <a:satMod val="105000"/>
                      <a:tint val="67000"/>
                    </a:schemeClr>
                  </a:gs>
                  <a:gs pos="50000">
                    <a:schemeClr val="accent4">
                      <a:lumMod val="105000"/>
                      <a:satMod val="103000"/>
                      <a:tint val="73000"/>
                    </a:schemeClr>
                  </a:gs>
                  <a:gs pos="100000">
                    <a:schemeClr val="accent4">
                      <a:lumMod val="105000"/>
                      <a:satMod val="109000"/>
                      <a:tint val="81000"/>
                    </a:schemeClr>
                  </a:gs>
                </a:gsLst>
                <a:lin ang="5400000" scaled="0"/>
              </a:gradFill>
              <a:ln w="9525" cap="flat" cmpd="sng" algn="ctr">
                <a:solidFill>
                  <a:schemeClr val="accent4">
                    <a:shade val="95000"/>
                  </a:schemeClr>
                </a:solidFill>
                <a:round/>
              </a:ln>
              <a:effectLst/>
            </c:spPr>
            <c:extLst>
              <c:ext xmlns:c16="http://schemas.microsoft.com/office/drawing/2014/chart" uri="{C3380CC4-5D6E-409C-BE32-E72D297353CC}">
                <c16:uniqueId val="{00000007-D8E8-4D33-BCA5-60E0C481BB5A}"/>
              </c:ext>
            </c:extLst>
          </c:dPt>
          <c:dPt>
            <c:idx val="4"/>
            <c:bubble3D val="0"/>
            <c:spPr>
              <a:gradFill rotWithShape="1">
                <a:gsLst>
                  <a:gs pos="0">
                    <a:schemeClr val="accent5">
                      <a:lumMod val="110000"/>
                      <a:satMod val="105000"/>
                      <a:tint val="67000"/>
                    </a:schemeClr>
                  </a:gs>
                  <a:gs pos="50000">
                    <a:schemeClr val="accent5">
                      <a:lumMod val="105000"/>
                      <a:satMod val="103000"/>
                      <a:tint val="73000"/>
                    </a:schemeClr>
                  </a:gs>
                  <a:gs pos="100000">
                    <a:schemeClr val="accent5">
                      <a:lumMod val="105000"/>
                      <a:satMod val="109000"/>
                      <a:tint val="81000"/>
                    </a:schemeClr>
                  </a:gs>
                </a:gsLst>
                <a:lin ang="5400000" scaled="0"/>
              </a:gradFill>
              <a:ln w="9525" cap="flat" cmpd="sng" algn="ctr">
                <a:solidFill>
                  <a:schemeClr val="accent5">
                    <a:shade val="95000"/>
                  </a:schemeClr>
                </a:solidFill>
                <a:round/>
              </a:ln>
              <a:effectLst/>
            </c:spPr>
            <c:extLst>
              <c:ext xmlns:c16="http://schemas.microsoft.com/office/drawing/2014/chart" uri="{C3380CC4-5D6E-409C-BE32-E72D297353CC}">
                <c16:uniqueId val="{00000009-D8E8-4D33-BCA5-60E0C481BB5A}"/>
              </c:ext>
            </c:extLst>
          </c:dPt>
          <c:dPt>
            <c:idx val="5"/>
            <c:bubble3D val="0"/>
            <c:spPr>
              <a:gradFill rotWithShape="1">
                <a:gsLst>
                  <a:gs pos="0">
                    <a:schemeClr val="accent6">
                      <a:lumMod val="110000"/>
                      <a:satMod val="105000"/>
                      <a:tint val="67000"/>
                    </a:schemeClr>
                  </a:gs>
                  <a:gs pos="50000">
                    <a:schemeClr val="accent6">
                      <a:lumMod val="105000"/>
                      <a:satMod val="103000"/>
                      <a:tint val="73000"/>
                    </a:schemeClr>
                  </a:gs>
                  <a:gs pos="100000">
                    <a:schemeClr val="accent6">
                      <a:lumMod val="105000"/>
                      <a:satMod val="109000"/>
                      <a:tint val="81000"/>
                    </a:schemeClr>
                  </a:gs>
                </a:gsLst>
                <a:lin ang="5400000" scaled="0"/>
              </a:gradFill>
              <a:ln w="9525" cap="flat" cmpd="sng" algn="ctr">
                <a:solidFill>
                  <a:schemeClr val="accent6">
                    <a:shade val="95000"/>
                  </a:schemeClr>
                </a:solidFill>
                <a:round/>
              </a:ln>
              <a:effectLst/>
            </c:spPr>
            <c:extLst>
              <c:ext xmlns:c16="http://schemas.microsoft.com/office/drawing/2014/chart" uri="{C3380CC4-5D6E-409C-BE32-E72D297353CC}">
                <c16:uniqueId val="{0000000B-D8E8-4D33-BCA5-60E0C481BB5A}"/>
              </c:ext>
            </c:extLst>
          </c:dPt>
          <c:dLbls>
            <c:spPr>
              <a:noFill/>
              <a:ln>
                <a:noFill/>
              </a:ln>
              <a:effectLst/>
            </c:spPr>
            <c:txPr>
              <a:bodyPr rot="0" spcFirstLastPara="1" vertOverflow="ellipsis" vert="horz" wrap="square" anchor="ctr" anchorCtr="1"/>
              <a:lstStyle/>
              <a:p>
                <a:pPr>
                  <a:defRPr sz="900" b="1"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a:solidFill>
                    <a:schemeClr val="tx1">
                      <a:lumMod val="35000"/>
                      <a:lumOff val="65000"/>
                    </a:schemeClr>
                  </a:solidFill>
                </a:ln>
                <a:effectLst/>
              </c:spPr>
            </c:leaderLines>
            <c:extLst>
              <c:ext xmlns:c15="http://schemas.microsoft.com/office/drawing/2012/chart" uri="{CE6537A1-D6FC-4f65-9D91-7224C49458BB}"/>
            </c:extLst>
          </c:dLbls>
          <c:cat>
            <c:strRef>
              <c:f>'OW Demog'!$A$44:$A$49</c:f>
              <c:strCache>
                <c:ptCount val="6"/>
                <c:pt idx="0">
                  <c:v>HS or
GED</c:v>
                </c:pt>
                <c:pt idx="1">
                  <c:v>Bachelor's Degree
or Equivalent
</c:v>
                </c:pt>
                <c:pt idx="2">
                  <c:v>Some
College</c:v>
                </c:pt>
                <c:pt idx="3">
                  <c:v>Associate's
Degree</c:v>
                </c:pt>
                <c:pt idx="4">
                  <c:v>Advanced Degree
Beyond Bachelor's</c:v>
                </c:pt>
                <c:pt idx="5">
                  <c:v>Cert License/
Edu Cert</c:v>
                </c:pt>
              </c:strCache>
            </c:strRef>
          </c:cat>
          <c:val>
            <c:numRef>
              <c:f>'OW Demog'!$C$44:$C$49</c:f>
              <c:numCache>
                <c:formatCode>0%</c:formatCode>
                <c:ptCount val="6"/>
                <c:pt idx="0">
                  <c:v>0.38002274450341167</c:v>
                </c:pt>
                <c:pt idx="1">
                  <c:v>0.25004738438210766</c:v>
                </c:pt>
                <c:pt idx="2">
                  <c:v>0.1577426080363912</c:v>
                </c:pt>
                <c:pt idx="3">
                  <c:v>7.9321455648218353E-2</c:v>
                </c:pt>
                <c:pt idx="4">
                  <c:v>7.3208870356330558E-2</c:v>
                </c:pt>
                <c:pt idx="5">
                  <c:v>2.9567854435178165E-2</c:v>
                </c:pt>
              </c:numCache>
            </c:numRef>
          </c:val>
          <c:extLst>
            <c:ext xmlns:c16="http://schemas.microsoft.com/office/drawing/2014/chart" uri="{C3380CC4-5D6E-409C-BE32-E72D297353CC}">
              <c16:uniqueId val="{0000000C-D8E8-4D33-BCA5-60E0C481BB5A}"/>
            </c:ext>
          </c:extLst>
        </c:ser>
        <c:dLbls>
          <c:showLegendKey val="0"/>
          <c:showVal val="0"/>
          <c:showCatName val="0"/>
          <c:showSerName val="0"/>
          <c:showPercent val="0"/>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9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solidFill>
        <a:schemeClr val="bg2"/>
      </a:solidFill>
    </a:ln>
    <a:effectLst/>
  </c:spPr>
  <c:txPr>
    <a:bodyPr/>
    <a:lstStyle/>
    <a:p>
      <a:pPr>
        <a:defRPr>
          <a:solidFill>
            <a:schemeClr val="bg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en-US" sz="2000"/>
              <a:t>Rural Healthcare</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'[RHOW Session data Dec 2024.xlsx]Emp Status'!$A$3</c:f>
              <c:strCache>
                <c:ptCount val="1"/>
                <c:pt idx="0">
                  <c:v>Incumbent Worker</c:v>
                </c:pt>
              </c:strCache>
            </c:strRef>
          </c:tx>
          <c:spPr>
            <a:gradFill rotWithShape="1">
              <a:gsLst>
                <a:gs pos="0">
                  <a:schemeClr val="accent1">
                    <a:tint val="98000"/>
                    <a:lumMod val="110000"/>
                  </a:schemeClr>
                </a:gs>
                <a:gs pos="84000">
                  <a:schemeClr val="accent1">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'[RHOW Session data Dec 2024.xlsx]Emp Status'!$B$3</c:f>
              <c:numCache>
                <c:formatCode>General</c:formatCode>
                <c:ptCount val="1"/>
                <c:pt idx="0">
                  <c:v>1979</c:v>
                </c:pt>
              </c:numCache>
            </c:numRef>
          </c:val>
          <c:extLst>
            <c:ext xmlns:c16="http://schemas.microsoft.com/office/drawing/2014/chart" uri="{C3380CC4-5D6E-409C-BE32-E72D297353CC}">
              <c16:uniqueId val="{00000000-E266-4E6E-A97B-B6E9B8B5AEE2}"/>
            </c:ext>
          </c:extLst>
        </c:ser>
        <c:ser>
          <c:idx val="1"/>
          <c:order val="1"/>
          <c:tx>
            <c:strRef>
              <c:f>'[RHOW Session data Dec 2024.xlsx]Emp Status'!$A$4</c:f>
              <c:strCache>
                <c:ptCount val="1"/>
                <c:pt idx="0">
                  <c:v>Underemployed</c:v>
                </c:pt>
              </c:strCache>
            </c:strRef>
          </c:tx>
          <c:spPr>
            <a:gradFill rotWithShape="1">
              <a:gsLst>
                <a:gs pos="0">
                  <a:schemeClr val="accent2">
                    <a:tint val="98000"/>
                    <a:lumMod val="110000"/>
                  </a:schemeClr>
                </a:gs>
                <a:gs pos="84000">
                  <a:schemeClr val="accent2">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'[RHOW Session data Dec 2024.xlsx]Emp Status'!$B$4</c:f>
              <c:numCache>
                <c:formatCode>General</c:formatCode>
                <c:ptCount val="1"/>
                <c:pt idx="0">
                  <c:v>2466</c:v>
                </c:pt>
              </c:numCache>
            </c:numRef>
          </c:val>
          <c:extLst>
            <c:ext xmlns:c16="http://schemas.microsoft.com/office/drawing/2014/chart" uri="{C3380CC4-5D6E-409C-BE32-E72D297353CC}">
              <c16:uniqueId val="{00000001-E266-4E6E-A97B-B6E9B8B5AEE2}"/>
            </c:ext>
          </c:extLst>
        </c:ser>
        <c:ser>
          <c:idx val="2"/>
          <c:order val="2"/>
          <c:tx>
            <c:strRef>
              <c:f>'[RHOW Session data Dec 2024.xlsx]Emp Status'!$A$5</c:f>
              <c:strCache>
                <c:ptCount val="1"/>
                <c:pt idx="0">
                  <c:v>Unemployed</c:v>
                </c:pt>
              </c:strCache>
            </c:strRef>
          </c:tx>
          <c:spPr>
            <a:gradFill rotWithShape="1">
              <a:gsLst>
                <a:gs pos="0">
                  <a:schemeClr val="accent3">
                    <a:tint val="98000"/>
                    <a:lumMod val="110000"/>
                  </a:schemeClr>
                </a:gs>
                <a:gs pos="84000">
                  <a:schemeClr val="accent3">
                    <a:shade val="90000"/>
                    <a:lumMod val="88000"/>
                  </a:schemeClr>
                </a:gs>
              </a:gsLst>
              <a:lin ang="5400000" scaled="0"/>
            </a:gradFill>
            <a:ln>
              <a:noFill/>
            </a:ln>
            <a:effectLst>
              <a:outerShdw blurRad="38100" dist="25400" dir="5400000" rotWithShape="0">
                <a:srgbClr val="000000">
                  <a:alpha val="55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val>
            <c:numRef>
              <c:f>'[RHOW Session data Dec 2024.xlsx]Emp Status'!$B$5</c:f>
              <c:numCache>
                <c:formatCode>General</c:formatCode>
                <c:ptCount val="1"/>
                <c:pt idx="0">
                  <c:v>2542</c:v>
                </c:pt>
              </c:numCache>
            </c:numRef>
          </c:val>
          <c:extLst>
            <c:ext xmlns:c16="http://schemas.microsoft.com/office/drawing/2014/chart" uri="{C3380CC4-5D6E-409C-BE32-E72D297353CC}">
              <c16:uniqueId val="{00000002-E266-4E6E-A97B-B6E9B8B5AEE2}"/>
            </c:ext>
          </c:extLst>
        </c:ser>
        <c:dLbls>
          <c:dLblPos val="outEnd"/>
          <c:showLegendKey val="0"/>
          <c:showVal val="1"/>
          <c:showCatName val="0"/>
          <c:showSerName val="0"/>
          <c:showPercent val="0"/>
          <c:showBubbleSize val="0"/>
        </c:dLbls>
        <c:gapWidth val="100"/>
        <c:overlap val="-24"/>
        <c:axId val="104319647"/>
        <c:axId val="104318207"/>
      </c:barChart>
      <c:catAx>
        <c:axId val="104319647"/>
        <c:scaling>
          <c:orientation val="minMax"/>
        </c:scaling>
        <c:delete val="1"/>
        <c:axPos val="b"/>
        <c:numFmt formatCode="General" sourceLinked="1"/>
        <c:majorTickMark val="none"/>
        <c:minorTickMark val="none"/>
        <c:tickLblPos val="nextTo"/>
        <c:crossAx val="104318207"/>
        <c:crosses val="autoZero"/>
        <c:auto val="1"/>
        <c:lblAlgn val="ctr"/>
        <c:lblOffset val="100"/>
        <c:noMultiLvlLbl val="0"/>
      </c:catAx>
      <c:valAx>
        <c:axId val="104318207"/>
        <c:scaling>
          <c:orientation val="minMax"/>
        </c:scaling>
        <c:delete val="0"/>
        <c:axPos val="l"/>
        <c:majorGridlines>
          <c:spPr>
            <a:ln w="9525" cap="flat" cmpd="sng" algn="ctr">
              <a:solidFill>
                <a:schemeClr val="tx2">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1043196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r>
              <a:rPr lang="en-US" sz="2000">
                <a:solidFill>
                  <a:schemeClr val="tx2"/>
                </a:solidFill>
              </a:rPr>
              <a:t>One Workforce</a:t>
            </a:r>
          </a:p>
        </c:rich>
      </c:tx>
      <c:overlay val="0"/>
      <c:spPr>
        <a:noFill/>
        <a:ln>
          <a:noFill/>
        </a:ln>
        <a:effectLst/>
      </c:spPr>
      <c:txPr>
        <a:bodyPr rot="0" spcFirstLastPara="1" vertOverflow="ellipsis" vert="horz" wrap="square" anchor="ctr" anchorCtr="1"/>
        <a:lstStyle/>
        <a:p>
          <a:pPr>
            <a:defRPr sz="2000" b="1" i="0" u="none" strike="noStrike" kern="1200" baseline="0">
              <a:solidFill>
                <a:schemeClr val="tx2"/>
              </a:solidFill>
              <a:latin typeface="+mn-lt"/>
              <a:ea typeface="+mn-ea"/>
              <a:cs typeface="+mn-cs"/>
            </a:defRPr>
          </a:pPr>
          <a:endParaRPr lang="en-US"/>
        </a:p>
      </c:txPr>
    </c:title>
    <c:autoTitleDeleted val="0"/>
    <c:plotArea>
      <c:layout/>
      <c:barChart>
        <c:barDir val="col"/>
        <c:grouping val="clustered"/>
        <c:varyColors val="0"/>
        <c:ser>
          <c:idx val="0"/>
          <c:order val="0"/>
          <c:tx>
            <c:strRef>
              <c:f>'[RHOW Session data Dec 2024.xlsx]Emp Status'!$A$24</c:f>
              <c:strCache>
                <c:ptCount val="1"/>
                <c:pt idx="0">
                  <c:v>Underemployed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l">
                <a:rot lat="0" lon="0" rev="1200000"/>
              </a:lightRig>
            </a:scene3d>
            <a:sp3d>
              <a:bevelT w="38100" h="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'[RHOW Session data Dec 2024.xlsx]Emp Status'!$B$24</c:f>
              <c:numCache>
                <c:formatCode>General</c:formatCode>
                <c:ptCount val="1"/>
                <c:pt idx="0">
                  <c:v>4848</c:v>
                </c:pt>
              </c:numCache>
            </c:numRef>
          </c:val>
          <c:extLst>
            <c:ext xmlns:c16="http://schemas.microsoft.com/office/drawing/2014/chart" uri="{C3380CC4-5D6E-409C-BE32-E72D297353CC}">
              <c16:uniqueId val="{00000000-25D8-46CD-BB3B-C375DDB98E33}"/>
            </c:ext>
          </c:extLst>
        </c:ser>
        <c:ser>
          <c:idx val="1"/>
          <c:order val="1"/>
          <c:tx>
            <c:strRef>
              <c:f>'[RHOW Session data Dec 2024.xlsx]Emp Status'!$A$25</c:f>
              <c:strCache>
                <c:ptCount val="1"/>
                <c:pt idx="0">
                  <c:v>Incumbent Worker</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l">
                <a:rot lat="0" lon="0" rev="1200000"/>
              </a:lightRig>
            </a:scene3d>
            <a:sp3d>
              <a:bevelT w="38100" h="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'[RHOW Session data Dec 2024.xlsx]Emp Status'!$B$25</c:f>
              <c:numCache>
                <c:formatCode>General</c:formatCode>
                <c:ptCount val="1"/>
                <c:pt idx="0">
                  <c:v>5164</c:v>
                </c:pt>
              </c:numCache>
            </c:numRef>
          </c:val>
          <c:extLst>
            <c:ext xmlns:c16="http://schemas.microsoft.com/office/drawing/2014/chart" uri="{C3380CC4-5D6E-409C-BE32-E72D297353CC}">
              <c16:uniqueId val="{00000001-25D8-46CD-BB3B-C375DDB98E33}"/>
            </c:ext>
          </c:extLst>
        </c:ser>
        <c:ser>
          <c:idx val="2"/>
          <c:order val="2"/>
          <c:tx>
            <c:strRef>
              <c:f>'[RHOW Session data Dec 2024.xlsx]Emp Status'!$A$26</c:f>
              <c:strCache>
                <c:ptCount val="1"/>
                <c:pt idx="0">
                  <c:v>Unemployed</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a:scene3d>
              <a:camera prst="orthographicFront">
                <a:rot lat="0" lon="0" rev="0"/>
              </a:camera>
              <a:lightRig rig="threePt" dir="tl">
                <a:rot lat="0" lon="0" rev="1200000"/>
              </a:lightRig>
            </a:scene3d>
            <a:sp3d>
              <a:bevelT w="38100" h="50800"/>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val>
            <c:numRef>
              <c:f>'[RHOW Session data Dec 2024.xlsx]Emp Status'!$B$26</c:f>
              <c:numCache>
                <c:formatCode>General</c:formatCode>
                <c:ptCount val="1"/>
                <c:pt idx="0">
                  <c:v>8161</c:v>
                </c:pt>
              </c:numCache>
            </c:numRef>
          </c:val>
          <c:extLst>
            <c:ext xmlns:c16="http://schemas.microsoft.com/office/drawing/2014/chart" uri="{C3380CC4-5D6E-409C-BE32-E72D297353CC}">
              <c16:uniqueId val="{00000002-25D8-46CD-BB3B-C375DDB98E33}"/>
            </c:ext>
          </c:extLst>
        </c:ser>
        <c:dLbls>
          <c:dLblPos val="outEnd"/>
          <c:showLegendKey val="0"/>
          <c:showVal val="1"/>
          <c:showCatName val="0"/>
          <c:showSerName val="0"/>
          <c:showPercent val="0"/>
          <c:showBubbleSize val="0"/>
        </c:dLbls>
        <c:gapWidth val="100"/>
        <c:overlap val="-24"/>
        <c:axId val="655721519"/>
        <c:axId val="655724879"/>
      </c:barChart>
      <c:catAx>
        <c:axId val="655721519"/>
        <c:scaling>
          <c:orientation val="minMax"/>
        </c:scaling>
        <c:delete val="1"/>
        <c:axPos val="b"/>
        <c:numFmt formatCode="General" sourceLinked="1"/>
        <c:majorTickMark val="none"/>
        <c:minorTickMark val="none"/>
        <c:tickLblPos val="nextTo"/>
        <c:crossAx val="655724879"/>
        <c:crosses val="autoZero"/>
        <c:auto val="1"/>
        <c:lblAlgn val="ctr"/>
        <c:lblOffset val="100"/>
        <c:noMultiLvlLbl val="0"/>
      </c:catAx>
      <c:valAx>
        <c:axId val="6557248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57215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solidFill>
        <a:schemeClr val="accent1"/>
      </a:solid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r>
              <a:rPr lang="en-US"/>
              <a:t>Quarter Ending 9/30/2024</a:t>
            </a:r>
          </a:p>
        </c:rich>
      </c:tx>
      <c:overlay val="0"/>
      <c:spPr>
        <a:noFill/>
        <a:ln>
          <a:noFill/>
        </a:ln>
        <a:effectLst/>
      </c:spPr>
      <c:txPr>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1"/>
          <c:order val="1"/>
          <c:tx>
            <c:strRef>
              <c:f>'[RHOW Session data Dec 2024.xlsx]Outcomes RH'!$C$1</c:f>
              <c:strCache>
                <c:ptCount val="1"/>
                <c:pt idx="0">
                  <c:v>9.30.24 Outcome</c:v>
                </c:pt>
              </c:strCache>
            </c:strRef>
          </c:tx>
          <c:spPr>
            <a:solidFill>
              <a:schemeClr val="accent2">
                <a:alpha val="70000"/>
              </a:schemeClr>
            </a:solidFill>
            <a:ln>
              <a:noFill/>
            </a:ln>
            <a:effectLst/>
          </c:spPr>
          <c:invertIfNegative val="0"/>
          <c:dLbls>
            <c:dLbl>
              <c:idx val="0"/>
              <c:tx>
                <c:rich>
                  <a:bodyPr/>
                  <a:lstStyle/>
                  <a:p>
                    <a:fld id="{6E6D1DE7-5B32-4EB6-A9E2-1E1216226474}" type="CELLRANGE">
                      <a:rPr lang="en-US"/>
                      <a:pPr/>
                      <a:t>[CELLRANGE]</a:t>
                    </a:fld>
                    <a:r>
                      <a:rPr lang="en-US" baseline="0"/>
                      <a:t>, </a:t>
                    </a:r>
                    <a:fld id="{C86681B8-310F-4F15-8A23-AEFF731BB41F}"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EC36-43E8-82DE-4BD87690D1E6}"/>
                </c:ext>
              </c:extLst>
            </c:dLbl>
            <c:dLbl>
              <c:idx val="1"/>
              <c:tx>
                <c:rich>
                  <a:bodyPr/>
                  <a:lstStyle/>
                  <a:p>
                    <a:fld id="{6236C782-D264-4A67-872E-B285F87650F3}" type="CELLRANGE">
                      <a:rPr lang="en-US"/>
                      <a:pPr/>
                      <a:t>[CELLRANGE]</a:t>
                    </a:fld>
                    <a:r>
                      <a:rPr lang="en-US" baseline="0"/>
                      <a:t>, </a:t>
                    </a:r>
                    <a:fld id="{256578BD-687B-4C48-A5F5-1FC6E972BB49}"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EC36-43E8-82DE-4BD87690D1E6}"/>
                </c:ext>
              </c:extLst>
            </c:dLbl>
            <c:dLbl>
              <c:idx val="2"/>
              <c:tx>
                <c:rich>
                  <a:bodyPr/>
                  <a:lstStyle/>
                  <a:p>
                    <a:fld id="{177B7168-9B5D-4FF3-9F13-F1895799106A}" type="CELLRANGE">
                      <a:rPr lang="en-US"/>
                      <a:pPr/>
                      <a:t>[CELLRANGE]</a:t>
                    </a:fld>
                    <a:r>
                      <a:rPr lang="en-US" baseline="0"/>
                      <a:t>, </a:t>
                    </a:r>
                    <a:fld id="{EF80915F-8B9A-40C0-9F0E-EB2C7D6C849D}"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EC36-43E8-82DE-4BD87690D1E6}"/>
                </c:ext>
              </c:extLst>
            </c:dLbl>
            <c:dLbl>
              <c:idx val="3"/>
              <c:tx>
                <c:rich>
                  <a:bodyPr/>
                  <a:lstStyle/>
                  <a:p>
                    <a:fld id="{D94578A5-0156-444C-AC4C-A20550DFA9AE}" type="CELLRANGE">
                      <a:rPr lang="en-US"/>
                      <a:pPr/>
                      <a:t>[CELLRANGE]</a:t>
                    </a:fld>
                    <a:r>
                      <a:rPr lang="en-US" baseline="0"/>
                      <a:t>, </a:t>
                    </a:r>
                    <a:fld id="{03969728-C97B-40D0-B373-0EAC612FED6F}"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EC36-43E8-82DE-4BD87690D1E6}"/>
                </c:ext>
              </c:extLst>
            </c:dLbl>
            <c:dLbl>
              <c:idx val="4"/>
              <c:tx>
                <c:rich>
                  <a:bodyPr/>
                  <a:lstStyle/>
                  <a:p>
                    <a:fld id="{48BDA296-7A1E-42B4-94D6-1B1CC521FE4A}" type="CELLRANGE">
                      <a:rPr lang="en-US"/>
                      <a:pPr/>
                      <a:t>[CELLRANGE]</a:t>
                    </a:fld>
                    <a:r>
                      <a:rPr lang="en-US" baseline="0"/>
                      <a:t>, </a:t>
                    </a:r>
                    <a:fld id="{921E6B5A-6841-488B-AA5B-13C74EBD1B34}"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EC36-43E8-82DE-4BD87690D1E6}"/>
                </c:ext>
              </c:extLst>
            </c:dLbl>
            <c:dLbl>
              <c:idx val="5"/>
              <c:tx>
                <c:rich>
                  <a:bodyPr/>
                  <a:lstStyle/>
                  <a:p>
                    <a:fld id="{FA43DCF3-89B4-41AF-A6C9-07FDA451F9F9}" type="CELLRANGE">
                      <a:rPr lang="en-US"/>
                      <a:pPr/>
                      <a:t>[CELLRANGE]</a:t>
                    </a:fld>
                    <a:r>
                      <a:rPr lang="en-US" baseline="0"/>
                      <a:t>, </a:t>
                    </a:r>
                    <a:fld id="{CE29EFAE-91D9-4538-968A-E1603B045297}"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EC36-43E8-82DE-4BD87690D1E6}"/>
                </c:ext>
              </c:extLst>
            </c:dLbl>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cat>
            <c:strRef>
              <c:f>'[RHOW Session data Dec 2024.xlsx]Outcomes RH'!$A$2:$A$7</c:f>
              <c:strCache>
                <c:ptCount val="6"/>
                <c:pt idx="0">
                  <c:v>Served</c:v>
                </c:pt>
                <c:pt idx="1">
                  <c:v>Enrolled</c:v>
                </c:pt>
                <c:pt idx="2">
                  <c:v>Completed </c:v>
                </c:pt>
                <c:pt idx="3">
                  <c:v>Completed with Credential</c:v>
                </c:pt>
                <c:pt idx="4">
                  <c:v>Entered Employment </c:v>
                </c:pt>
                <c:pt idx="5">
                  <c:v>Advanced in Employment</c:v>
                </c:pt>
              </c:strCache>
            </c:strRef>
          </c:cat>
          <c:val>
            <c:numRef>
              <c:f>'[RHOW Session data Dec 2024.xlsx]Outcomes RH'!$C$2:$C$7</c:f>
              <c:numCache>
                <c:formatCode>General</c:formatCode>
                <c:ptCount val="6"/>
                <c:pt idx="0">
                  <c:v>9044</c:v>
                </c:pt>
                <c:pt idx="1">
                  <c:v>8097</c:v>
                </c:pt>
                <c:pt idx="2">
                  <c:v>5856</c:v>
                </c:pt>
                <c:pt idx="3">
                  <c:v>4596</c:v>
                </c:pt>
                <c:pt idx="4">
                  <c:v>2363</c:v>
                </c:pt>
                <c:pt idx="5">
                  <c:v>763</c:v>
                </c:pt>
              </c:numCache>
            </c:numRef>
          </c:val>
          <c:extLst>
            <c:ext xmlns:c15="http://schemas.microsoft.com/office/drawing/2012/chart" uri="{02D57815-91ED-43cb-92C2-25804820EDAC}">
              <c15:datalabelsRange>
                <c15:f>'[RHOW Session data Dec 2024.xlsx]Outcomes RH'!$D$2:$D$7</c15:f>
                <c15:dlblRangeCache>
                  <c:ptCount val="6"/>
                  <c:pt idx="0">
                    <c:v>98%</c:v>
                  </c:pt>
                  <c:pt idx="1">
                    <c:v>98%</c:v>
                  </c:pt>
                  <c:pt idx="2">
                    <c:v>84%</c:v>
                  </c:pt>
                  <c:pt idx="3">
                    <c:v>71%</c:v>
                  </c:pt>
                  <c:pt idx="4">
                    <c:v>66%</c:v>
                  </c:pt>
                  <c:pt idx="5">
                    <c:v>45%</c:v>
                  </c:pt>
                </c15:dlblRangeCache>
              </c15:datalabelsRange>
            </c:ext>
            <c:ext xmlns:c16="http://schemas.microsoft.com/office/drawing/2014/chart" uri="{C3380CC4-5D6E-409C-BE32-E72D297353CC}">
              <c16:uniqueId val="{00000006-EC36-43E8-82DE-4BD87690D1E6}"/>
            </c:ext>
          </c:extLst>
        </c:ser>
        <c:ser>
          <c:idx val="0"/>
          <c:order val="0"/>
          <c:tx>
            <c:strRef>
              <c:f>'[RHOW Session data Dec 2024.xlsx]Outcomes RH'!$B$1</c:f>
              <c:strCache>
                <c:ptCount val="1"/>
                <c:pt idx="0">
                  <c:v>Total Target</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'[RHOW Session data Dec 2024.xlsx]Outcomes RH'!$A$2:$A$7</c:f>
              <c:strCache>
                <c:ptCount val="6"/>
                <c:pt idx="0">
                  <c:v>Served</c:v>
                </c:pt>
                <c:pt idx="1">
                  <c:v>Enrolled</c:v>
                </c:pt>
                <c:pt idx="2">
                  <c:v>Completed </c:v>
                </c:pt>
                <c:pt idx="3">
                  <c:v>Completed with Credential</c:v>
                </c:pt>
                <c:pt idx="4">
                  <c:v>Entered Employment </c:v>
                </c:pt>
                <c:pt idx="5">
                  <c:v>Advanced in Employment</c:v>
                </c:pt>
              </c:strCache>
            </c:strRef>
          </c:cat>
          <c:val>
            <c:numRef>
              <c:f>'[RHOW Session data Dec 2024.xlsx]Outcomes RH'!$B$2:$B$7</c:f>
              <c:numCache>
                <c:formatCode>General</c:formatCode>
                <c:ptCount val="6"/>
                <c:pt idx="0">
                  <c:v>9190</c:v>
                </c:pt>
                <c:pt idx="1">
                  <c:v>8288</c:v>
                </c:pt>
                <c:pt idx="2">
                  <c:v>7001</c:v>
                </c:pt>
                <c:pt idx="3">
                  <c:v>6454</c:v>
                </c:pt>
                <c:pt idx="4">
                  <c:v>3577</c:v>
                </c:pt>
                <c:pt idx="5">
                  <c:v>1689</c:v>
                </c:pt>
              </c:numCache>
            </c:numRef>
          </c:val>
          <c:extLst>
            <c:ext xmlns:c16="http://schemas.microsoft.com/office/drawing/2014/chart" uri="{C3380CC4-5D6E-409C-BE32-E72D297353CC}">
              <c16:uniqueId val="{00000007-EC36-43E8-82DE-4BD87690D1E6}"/>
            </c:ext>
          </c:extLst>
        </c:ser>
        <c:dLbls>
          <c:showLegendKey val="0"/>
          <c:showVal val="0"/>
          <c:showCatName val="0"/>
          <c:showSerName val="0"/>
          <c:showPercent val="0"/>
          <c:showBubbleSize val="0"/>
        </c:dLbls>
        <c:gapWidth val="80"/>
        <c:overlap val="25"/>
        <c:axId val="178272176"/>
        <c:axId val="178273616"/>
      </c:barChart>
      <c:catAx>
        <c:axId val="17827217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n-US"/>
          </a:p>
        </c:txPr>
        <c:crossAx val="178273616"/>
        <c:crosses val="autoZero"/>
        <c:auto val="1"/>
        <c:lblAlgn val="ctr"/>
        <c:lblOffset val="100"/>
        <c:noMultiLvlLbl val="0"/>
      </c:catAx>
      <c:valAx>
        <c:axId val="17827361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tx1">
                    <a:lumMod val="65000"/>
                    <a:lumOff val="35000"/>
                  </a:schemeClr>
                </a:solidFill>
                <a:latin typeface="+mn-lt"/>
                <a:ea typeface="+mn-ea"/>
                <a:cs typeface="+mn-cs"/>
              </a:defRPr>
            </a:pPr>
            <a:endParaRPr lang="en-US"/>
          </a:p>
        </c:txPr>
        <c:crossAx val="17827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2024.xlsx]Completed'!$B$1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2"/>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ACFD-4A42-87FE-CA77DE9E0B49}"/>
              </c:ext>
            </c:extLst>
          </c:dPt>
          <c:dPt>
            <c:idx val="3"/>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3-ACFD-4A42-87FE-CA77DE9E0B49}"/>
              </c:ext>
            </c:extLst>
          </c:dPt>
          <c:dPt>
            <c:idx val="5"/>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5-ACFD-4A42-87FE-CA77DE9E0B49}"/>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2024.xlsx]Completed'!$A$2:$A$18</c:f>
              <c:strCache>
                <c:ptCount val="17"/>
                <c:pt idx="0">
                  <c:v>Michigan Department of Labor and Economic Opportunity</c:v>
                </c:pt>
                <c:pt idx="1">
                  <c:v>CommunityHealth IT</c:v>
                </c:pt>
                <c:pt idx="2">
                  <c:v>Eastern Kentucky Concentrated Employment Program, Inc.</c:v>
                </c:pt>
                <c:pt idx="3">
                  <c:v>Workforce Solutions Rural Capital Area</c:v>
                </c:pt>
                <c:pt idx="4">
                  <c:v>Northwest Wisconsin Workforce Investment Board, Inc.</c:v>
                </c:pt>
                <c:pt idx="5">
                  <c:v>Tecumseh Area Partnership, Inc., dba Region 4 Workforce Board</c:v>
                </c:pt>
                <c:pt idx="6">
                  <c:v>Coastal Counties Workforce, Inc.</c:v>
                </c:pt>
                <c:pt idx="7">
                  <c:v>Colorado Center for Nursing Excellence</c:v>
                </c:pt>
                <c:pt idx="8">
                  <c:v>Workforce Development Board of Herkimer, Madison and Oneida Counties</c:v>
                </c:pt>
                <c:pt idx="9">
                  <c:v>Mary Hitchcock Memorial Hospital</c:v>
                </c:pt>
                <c:pt idx="10">
                  <c:v>Western Colorado Area Health Education Center</c:v>
                </c:pt>
                <c:pt idx="11">
                  <c:v>Pee Dee Regional Council of Governments</c:v>
                </c:pt>
                <c:pt idx="12">
                  <c:v>California Rural Indian Health Board, Inc.</c:v>
                </c:pt>
                <c:pt idx="13">
                  <c:v>Governor's Office of Workforce Innovation</c:v>
                </c:pt>
                <c:pt idx="14">
                  <c:v>West River Area Health Education Center</c:v>
                </c:pt>
                <c:pt idx="15">
                  <c:v>Ohio Area 7 Consortium of Chief Elected Officials</c:v>
                </c:pt>
                <c:pt idx="16">
                  <c:v>Alaska Primary Care Association</c:v>
                </c:pt>
              </c:strCache>
            </c:strRef>
          </c:cat>
          <c:val>
            <c:numRef>
              <c:f>'[RHOW Session data Dec 2024.xlsx]Completed'!$B$2:$B$18</c:f>
              <c:numCache>
                <c:formatCode>0%</c:formatCode>
                <c:ptCount val="17"/>
                <c:pt idx="0">
                  <c:v>1.805921052631579</c:v>
                </c:pt>
                <c:pt idx="1">
                  <c:v>1.5330188679245282</c:v>
                </c:pt>
                <c:pt idx="2">
                  <c:v>1.4703703703703703</c:v>
                </c:pt>
                <c:pt idx="3">
                  <c:v>1.1823529411764706</c:v>
                </c:pt>
                <c:pt idx="4">
                  <c:v>1.1717171717171717</c:v>
                </c:pt>
                <c:pt idx="5">
                  <c:v>1.1631321370309951</c:v>
                </c:pt>
                <c:pt idx="6">
                  <c:v>1.0365853658536586</c:v>
                </c:pt>
                <c:pt idx="7">
                  <c:v>0.91249999999999998</c:v>
                </c:pt>
                <c:pt idx="8">
                  <c:v>0.83333333333333337</c:v>
                </c:pt>
                <c:pt idx="9">
                  <c:v>0.71702127659574466</c:v>
                </c:pt>
                <c:pt idx="10">
                  <c:v>0.67500000000000004</c:v>
                </c:pt>
                <c:pt idx="11">
                  <c:v>0.66666666666666663</c:v>
                </c:pt>
                <c:pt idx="12">
                  <c:v>0.61682242990654201</c:v>
                </c:pt>
                <c:pt idx="13">
                  <c:v>0.61538461538461542</c:v>
                </c:pt>
                <c:pt idx="14">
                  <c:v>0.58199889563776919</c:v>
                </c:pt>
                <c:pt idx="15">
                  <c:v>0.52280701754385961</c:v>
                </c:pt>
                <c:pt idx="16">
                  <c:v>0.24926686217008798</c:v>
                </c:pt>
              </c:numCache>
            </c:numRef>
          </c:val>
          <c:extLst>
            <c:ext xmlns:c16="http://schemas.microsoft.com/office/drawing/2014/chart" uri="{C3380CC4-5D6E-409C-BE32-E72D297353CC}">
              <c16:uniqueId val="{00000006-ACFD-4A42-87FE-CA77DE9E0B49}"/>
            </c:ext>
          </c:extLst>
        </c:ser>
        <c:dLbls>
          <c:dLblPos val="outEnd"/>
          <c:showLegendKey val="0"/>
          <c:showVal val="1"/>
          <c:showCatName val="0"/>
          <c:showSerName val="0"/>
          <c:showPercent val="0"/>
          <c:showBubbleSize val="0"/>
        </c:dLbls>
        <c:gapWidth val="100"/>
        <c:axId val="2009715567"/>
        <c:axId val="2009708367"/>
      </c:barChart>
      <c:catAx>
        <c:axId val="2009715567"/>
        <c:scaling>
          <c:orientation val="minMax"/>
        </c:scaling>
        <c:delete val="1"/>
        <c:axPos val="b"/>
        <c:numFmt formatCode="General" sourceLinked="1"/>
        <c:majorTickMark val="none"/>
        <c:minorTickMark val="none"/>
        <c:tickLblPos val="nextTo"/>
        <c:crossAx val="2009708367"/>
        <c:crosses val="autoZero"/>
        <c:auto val="1"/>
        <c:lblAlgn val="ctr"/>
        <c:lblOffset val="100"/>
        <c:noMultiLvlLbl val="0"/>
      </c:catAx>
      <c:valAx>
        <c:axId val="2009708367"/>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009715567"/>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2024.xlsx]Comp w Cred'!$B$1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0"/>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1CB6-4657-86DC-1E7E961E4846}"/>
              </c:ext>
            </c:extLst>
          </c:dPt>
          <c:dPt>
            <c:idx val="2"/>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3-1CB6-4657-86DC-1E7E961E4846}"/>
              </c:ext>
            </c:extLst>
          </c:dPt>
          <c:dPt>
            <c:idx val="4"/>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5-1CB6-4657-86DC-1E7E961E4846}"/>
              </c:ext>
            </c:extLst>
          </c:dPt>
          <c:dPt>
            <c:idx val="6"/>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7-1CB6-4657-86DC-1E7E961E4846}"/>
              </c:ext>
            </c:extLst>
          </c:dPt>
          <c:dPt>
            <c:idx val="7"/>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9-1CB6-4657-86DC-1E7E961E4846}"/>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2024.xlsx]Comp w Cred'!$A$2:$A$18</c:f>
              <c:strCache>
                <c:ptCount val="17"/>
                <c:pt idx="0">
                  <c:v>Colorado Center for Nursing Excellence</c:v>
                </c:pt>
                <c:pt idx="1">
                  <c:v>Michigan Department of Labor and Economic Opportunity</c:v>
                </c:pt>
                <c:pt idx="2">
                  <c:v>Northwest Wisconsin Workforce Investment Board, Inc.</c:v>
                </c:pt>
                <c:pt idx="3">
                  <c:v>CommunityHealth IT</c:v>
                </c:pt>
                <c:pt idx="4">
                  <c:v>Tecumseh Area Partnership, Inc., dba Region 4 Workforce Board</c:v>
                </c:pt>
                <c:pt idx="5">
                  <c:v>Eastern Kentucky Concentrated Employment Program, Inc.</c:v>
                </c:pt>
                <c:pt idx="6">
                  <c:v>Coastal Counties Workforce, Inc.</c:v>
                </c:pt>
                <c:pt idx="7">
                  <c:v>Workforce Development Board of Herkimer, Madison and Oneida Counties</c:v>
                </c:pt>
                <c:pt idx="8">
                  <c:v>Workforce Solutions Rural Capital Area</c:v>
                </c:pt>
                <c:pt idx="9">
                  <c:v>Mary Hitchcock Memorial Hospital</c:v>
                </c:pt>
                <c:pt idx="10">
                  <c:v>California Rural Indian Health Board, Inc.</c:v>
                </c:pt>
                <c:pt idx="11">
                  <c:v>Pee Dee Regional Council of Governments</c:v>
                </c:pt>
                <c:pt idx="12">
                  <c:v>Western Colorado Area Health Education Center</c:v>
                </c:pt>
                <c:pt idx="13">
                  <c:v>Governor's Office of Workforce Innovation</c:v>
                </c:pt>
                <c:pt idx="14">
                  <c:v>Ohio Area 7 Consortium of Chief Elected Officials</c:v>
                </c:pt>
                <c:pt idx="15">
                  <c:v>Alaska Primary Care Association</c:v>
                </c:pt>
                <c:pt idx="16">
                  <c:v>West River Area Health Education Center</c:v>
                </c:pt>
              </c:strCache>
            </c:strRef>
          </c:cat>
          <c:val>
            <c:numRef>
              <c:f>'[RHOW Session data Dec 2024.xlsx]Comp w Cred'!$B$2:$B$18</c:f>
              <c:numCache>
                <c:formatCode>0%</c:formatCode>
                <c:ptCount val="17"/>
                <c:pt idx="0">
                  <c:v>1.79375</c:v>
                </c:pt>
                <c:pt idx="1">
                  <c:v>1.7925170068027212</c:v>
                </c:pt>
                <c:pt idx="2">
                  <c:v>1.5851851851851853</c:v>
                </c:pt>
                <c:pt idx="3">
                  <c:v>1.5330188679245282</c:v>
                </c:pt>
                <c:pt idx="4">
                  <c:v>1.1428571428571428</c:v>
                </c:pt>
                <c:pt idx="5">
                  <c:v>1.141025641025641</c:v>
                </c:pt>
                <c:pt idx="6">
                  <c:v>1.0308219178082192</c:v>
                </c:pt>
                <c:pt idx="7">
                  <c:v>0.81555555555555559</c:v>
                </c:pt>
                <c:pt idx="8">
                  <c:v>0.8</c:v>
                </c:pt>
                <c:pt idx="9">
                  <c:v>0.71702127659574466</c:v>
                </c:pt>
                <c:pt idx="10">
                  <c:v>0.68041237113402064</c:v>
                </c:pt>
                <c:pt idx="11">
                  <c:v>0.67094017094017089</c:v>
                </c:pt>
                <c:pt idx="12">
                  <c:v>0.65666666666666662</c:v>
                </c:pt>
                <c:pt idx="13">
                  <c:v>0.59230769230769231</c:v>
                </c:pt>
                <c:pt idx="14">
                  <c:v>0.56809338521400776</c:v>
                </c:pt>
                <c:pt idx="15">
                  <c:v>0.24926686217008798</c:v>
                </c:pt>
                <c:pt idx="16">
                  <c:v>0.16565433462175594</c:v>
                </c:pt>
              </c:numCache>
            </c:numRef>
          </c:val>
          <c:extLst>
            <c:ext xmlns:c16="http://schemas.microsoft.com/office/drawing/2014/chart" uri="{C3380CC4-5D6E-409C-BE32-E72D297353CC}">
              <c16:uniqueId val="{0000000A-1CB6-4657-86DC-1E7E961E4846}"/>
            </c:ext>
          </c:extLst>
        </c:ser>
        <c:dLbls>
          <c:dLblPos val="inEnd"/>
          <c:showLegendKey val="0"/>
          <c:showVal val="1"/>
          <c:showCatName val="0"/>
          <c:showSerName val="0"/>
          <c:showPercent val="0"/>
          <c:showBubbleSize val="0"/>
        </c:dLbls>
        <c:gapWidth val="100"/>
        <c:overlap val="-24"/>
        <c:axId val="1694159663"/>
        <c:axId val="1694148143"/>
      </c:barChart>
      <c:catAx>
        <c:axId val="1694159663"/>
        <c:scaling>
          <c:orientation val="minMax"/>
        </c:scaling>
        <c:delete val="1"/>
        <c:axPos val="b"/>
        <c:numFmt formatCode="General" sourceLinked="1"/>
        <c:majorTickMark val="none"/>
        <c:minorTickMark val="none"/>
        <c:tickLblPos val="nextTo"/>
        <c:crossAx val="1694148143"/>
        <c:crosses val="autoZero"/>
        <c:auto val="1"/>
        <c:lblAlgn val="ctr"/>
        <c:lblOffset val="100"/>
        <c:noMultiLvlLbl val="0"/>
      </c:catAx>
      <c:valAx>
        <c:axId val="1694148143"/>
        <c:scaling>
          <c:orientation val="minMax"/>
          <c:max val="2"/>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94159663"/>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2024.xlsx]EE'!$B$1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2"/>
            <c:invertIfNegative val="0"/>
            <c:bubble3D val="0"/>
            <c:extLst>
              <c:ext xmlns:c16="http://schemas.microsoft.com/office/drawing/2014/chart" uri="{C3380CC4-5D6E-409C-BE32-E72D297353CC}">
                <c16:uniqueId val="{00000000-351F-4A27-90F5-FB7174974D04}"/>
              </c:ext>
            </c:extLst>
          </c:dPt>
          <c:dPt>
            <c:idx val="4"/>
            <c:invertIfNegative val="0"/>
            <c:bubble3D val="0"/>
            <c:extLst>
              <c:ext xmlns:c16="http://schemas.microsoft.com/office/drawing/2014/chart" uri="{C3380CC4-5D6E-409C-BE32-E72D297353CC}">
                <c16:uniqueId val="{00000001-351F-4A27-90F5-FB7174974D0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2024.xlsx]EE'!$A$2:$A$18</c:f>
              <c:strCache>
                <c:ptCount val="17"/>
                <c:pt idx="0">
                  <c:v>Northwest Wisconsin Workforce Investment Board, Inc.</c:v>
                </c:pt>
                <c:pt idx="1">
                  <c:v>Eastern Kentucky Concentrated Employment Program, Inc.</c:v>
                </c:pt>
                <c:pt idx="2">
                  <c:v>Michigan Department of Labor and Economic Opportunity</c:v>
                </c:pt>
                <c:pt idx="3">
                  <c:v>Tecumseh Area Partnership, Inc., dba Region 4 Workforce Board</c:v>
                </c:pt>
                <c:pt idx="4">
                  <c:v>Coastal Counties Workforce, Inc.</c:v>
                </c:pt>
                <c:pt idx="5">
                  <c:v>Pee Dee Regional Council of Governments</c:v>
                </c:pt>
                <c:pt idx="6">
                  <c:v>Western Colorado Area Health Education Center</c:v>
                </c:pt>
                <c:pt idx="7">
                  <c:v>Mary Hitchcock Memorial Hospital</c:v>
                </c:pt>
                <c:pt idx="8">
                  <c:v>Workforce Solutions Rural Capital Area</c:v>
                </c:pt>
                <c:pt idx="9">
                  <c:v>Governor's Office of Workforce Innovation</c:v>
                </c:pt>
                <c:pt idx="10">
                  <c:v>Ohio Area 7 Consortium of Chief Elected Officials</c:v>
                </c:pt>
                <c:pt idx="11">
                  <c:v>Colorado Center for Nursing Excellence</c:v>
                </c:pt>
                <c:pt idx="12">
                  <c:v>Workforce Development Board of Herkimer, Madison and Oneida Counties</c:v>
                </c:pt>
                <c:pt idx="13">
                  <c:v>CommunityHealth IT</c:v>
                </c:pt>
                <c:pt idx="14">
                  <c:v>California Rural Indian Health Board, Inc.</c:v>
                </c:pt>
                <c:pt idx="15">
                  <c:v>West River Area Health Education Center</c:v>
                </c:pt>
                <c:pt idx="16">
                  <c:v>Alaska Primary Care Association</c:v>
                </c:pt>
              </c:strCache>
            </c:strRef>
          </c:cat>
          <c:val>
            <c:numRef>
              <c:f>'[RHOW Session data Dec 2024.xlsx]EE'!$B$2:$B$18</c:f>
              <c:numCache>
                <c:formatCode>0%</c:formatCode>
                <c:ptCount val="17"/>
                <c:pt idx="0">
                  <c:v>1.8795180722891567</c:v>
                </c:pt>
                <c:pt idx="1">
                  <c:v>1.6369426751592357</c:v>
                </c:pt>
                <c:pt idx="2">
                  <c:v>1.3362068965517242</c:v>
                </c:pt>
                <c:pt idx="3">
                  <c:v>1.0790190735694822</c:v>
                </c:pt>
                <c:pt idx="4">
                  <c:v>0.8545454545454545</c:v>
                </c:pt>
                <c:pt idx="5">
                  <c:v>0.77976190476190477</c:v>
                </c:pt>
                <c:pt idx="6">
                  <c:v>0.73333333333333328</c:v>
                </c:pt>
                <c:pt idx="7">
                  <c:v>0.67826086956521736</c:v>
                </c:pt>
                <c:pt idx="8">
                  <c:v>0.6</c:v>
                </c:pt>
                <c:pt idx="9">
                  <c:v>0.51</c:v>
                </c:pt>
                <c:pt idx="10">
                  <c:v>0.47368421052631576</c:v>
                </c:pt>
                <c:pt idx="11">
                  <c:v>0.43125000000000002</c:v>
                </c:pt>
                <c:pt idx="12">
                  <c:v>0.41249999999999998</c:v>
                </c:pt>
                <c:pt idx="13">
                  <c:v>0.4</c:v>
                </c:pt>
                <c:pt idx="14">
                  <c:v>0.16666666666666666</c:v>
                </c:pt>
                <c:pt idx="15">
                  <c:v>7.3267326732673263E-2</c:v>
                </c:pt>
                <c:pt idx="16">
                  <c:v>1.4285714285714285E-2</c:v>
                </c:pt>
              </c:numCache>
            </c:numRef>
          </c:val>
          <c:extLst>
            <c:ext xmlns:c16="http://schemas.microsoft.com/office/drawing/2014/chart" uri="{C3380CC4-5D6E-409C-BE32-E72D297353CC}">
              <c16:uniqueId val="{00000002-351F-4A27-90F5-FB7174974D04}"/>
            </c:ext>
          </c:extLst>
        </c:ser>
        <c:dLbls>
          <c:dLblPos val="inEnd"/>
          <c:showLegendKey val="0"/>
          <c:showVal val="1"/>
          <c:showCatName val="0"/>
          <c:showSerName val="0"/>
          <c:showPercent val="0"/>
          <c:showBubbleSize val="0"/>
        </c:dLbls>
        <c:gapWidth val="100"/>
        <c:overlap val="-24"/>
        <c:axId val="2031863631"/>
        <c:axId val="2031860751"/>
      </c:barChart>
      <c:catAx>
        <c:axId val="2031863631"/>
        <c:scaling>
          <c:orientation val="minMax"/>
        </c:scaling>
        <c:delete val="1"/>
        <c:axPos val="b"/>
        <c:numFmt formatCode="General" sourceLinked="1"/>
        <c:majorTickMark val="none"/>
        <c:minorTickMark val="none"/>
        <c:tickLblPos val="nextTo"/>
        <c:crossAx val="2031860751"/>
        <c:crosses val="autoZero"/>
        <c:auto val="1"/>
        <c:lblAlgn val="ctr"/>
        <c:lblOffset val="100"/>
        <c:noMultiLvlLbl val="0"/>
      </c:catAx>
      <c:valAx>
        <c:axId val="2031860751"/>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031863631"/>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2024.xlsx]IWA'!$B$1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2024.xlsx]IWA'!$A$2:$A$18</c:f>
              <c:strCache>
                <c:ptCount val="17"/>
                <c:pt idx="0">
                  <c:v>CommunityHealth IT</c:v>
                </c:pt>
                <c:pt idx="1">
                  <c:v>Workforce Development Board of Herkimer, Madison and Oneida Counties</c:v>
                </c:pt>
                <c:pt idx="2">
                  <c:v>Tecumseh Area Partnership, Inc., dba Region 4 Workforce Board</c:v>
                </c:pt>
                <c:pt idx="3">
                  <c:v>Mary Hitchcock Memorial Hospital</c:v>
                </c:pt>
                <c:pt idx="4">
                  <c:v>Workforce Solutions Rural Capital Area</c:v>
                </c:pt>
                <c:pt idx="5">
                  <c:v>Coastal Counties Workforce, Inc.</c:v>
                </c:pt>
                <c:pt idx="6">
                  <c:v>Michigan Department of Labor and Economic Opportunity</c:v>
                </c:pt>
                <c:pt idx="7">
                  <c:v>Western Colorado Area Health Education Center</c:v>
                </c:pt>
                <c:pt idx="8">
                  <c:v>Northwest Wisconsin Workforce Investment Board, Inc.</c:v>
                </c:pt>
                <c:pt idx="9">
                  <c:v>Pee Dee Regional Council of Governments</c:v>
                </c:pt>
                <c:pt idx="10">
                  <c:v>Colorado Center for Nursing Excellence</c:v>
                </c:pt>
                <c:pt idx="11">
                  <c:v>Alaska Primary Care Association</c:v>
                </c:pt>
                <c:pt idx="12">
                  <c:v>Ohio Area 7 Consortium of Chief Elected Officials</c:v>
                </c:pt>
                <c:pt idx="13">
                  <c:v>West River Area Health Education Center</c:v>
                </c:pt>
                <c:pt idx="14">
                  <c:v>Eastern Kentucky Concentrated Employment Program, Inc.</c:v>
                </c:pt>
                <c:pt idx="15">
                  <c:v>Governor's Office of Workforce Innovation</c:v>
                </c:pt>
                <c:pt idx="16">
                  <c:v>California Rural Indian Health Board, Inc.</c:v>
                </c:pt>
              </c:strCache>
            </c:strRef>
          </c:cat>
          <c:val>
            <c:numRef>
              <c:f>'[RHOW Session data Dec 2024.xlsx]IWA'!$B$2:$B$18</c:f>
              <c:numCache>
                <c:formatCode>0%</c:formatCode>
                <c:ptCount val="17"/>
                <c:pt idx="0">
                  <c:v>2.1</c:v>
                </c:pt>
                <c:pt idx="1">
                  <c:v>1.24</c:v>
                </c:pt>
                <c:pt idx="2">
                  <c:v>0.94444444444444442</c:v>
                </c:pt>
                <c:pt idx="3">
                  <c:v>0.63913043478260867</c:v>
                </c:pt>
                <c:pt idx="4">
                  <c:v>0.62857142857142856</c:v>
                </c:pt>
                <c:pt idx="5">
                  <c:v>0.5625</c:v>
                </c:pt>
                <c:pt idx="6">
                  <c:v>0.54054054054054057</c:v>
                </c:pt>
                <c:pt idx="7">
                  <c:v>0.48888888888888887</c:v>
                </c:pt>
                <c:pt idx="8">
                  <c:v>0.34482758620689657</c:v>
                </c:pt>
                <c:pt idx="9">
                  <c:v>0.25438596491228072</c:v>
                </c:pt>
                <c:pt idx="10">
                  <c:v>0.22500000000000001</c:v>
                </c:pt>
                <c:pt idx="11">
                  <c:v>0.18518518518518517</c:v>
                </c:pt>
                <c:pt idx="12">
                  <c:v>0.17142857142857143</c:v>
                </c:pt>
                <c:pt idx="13">
                  <c:v>0.12</c:v>
                </c:pt>
                <c:pt idx="14">
                  <c:v>0</c:v>
                </c:pt>
                <c:pt idx="15">
                  <c:v>0</c:v>
                </c:pt>
                <c:pt idx="16">
                  <c:v>0</c:v>
                </c:pt>
              </c:numCache>
            </c:numRef>
          </c:val>
          <c:extLst>
            <c:ext xmlns:c16="http://schemas.microsoft.com/office/drawing/2014/chart" uri="{C3380CC4-5D6E-409C-BE32-E72D297353CC}">
              <c16:uniqueId val="{00000000-C44E-4040-96CD-34421D036CAA}"/>
            </c:ext>
          </c:extLst>
        </c:ser>
        <c:dLbls>
          <c:showLegendKey val="0"/>
          <c:showVal val="1"/>
          <c:showCatName val="0"/>
          <c:showSerName val="0"/>
          <c:showPercent val="0"/>
          <c:showBubbleSize val="0"/>
        </c:dLbls>
        <c:gapWidth val="100"/>
        <c:overlap val="-24"/>
        <c:axId val="80511616"/>
        <c:axId val="80520256"/>
      </c:barChart>
      <c:catAx>
        <c:axId val="80511616"/>
        <c:scaling>
          <c:orientation val="minMax"/>
        </c:scaling>
        <c:delete val="1"/>
        <c:axPos val="b"/>
        <c:numFmt formatCode="General" sourceLinked="1"/>
        <c:majorTickMark val="none"/>
        <c:minorTickMark val="none"/>
        <c:tickLblPos val="nextTo"/>
        <c:crossAx val="80520256"/>
        <c:crosses val="autoZero"/>
        <c:auto val="1"/>
        <c:lblAlgn val="ctr"/>
        <c:lblOffset val="100"/>
        <c:noMultiLvlLbl val="0"/>
      </c:catAx>
      <c:valAx>
        <c:axId val="80520256"/>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051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2"/>
      </a:solid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r>
              <a:rPr lang="en-US"/>
              <a:t>Quarter Ending 9/30/2024</a:t>
            </a:r>
          </a:p>
        </c:rich>
      </c:tx>
      <c:overlay val="0"/>
      <c:spPr>
        <a:noFill/>
        <a:ln>
          <a:noFill/>
        </a:ln>
        <a:effectLst/>
      </c:spPr>
      <c:txPr>
        <a:bodyPr rot="0" spcFirstLastPara="1" vertOverflow="ellipsis" vert="horz" wrap="square" anchor="ctr" anchorCtr="1"/>
        <a:lstStyle/>
        <a:p>
          <a:pPr>
            <a:defRPr sz="1600" b="0" i="0" u="none" strike="noStrike" kern="1200" cap="none" spc="50" normalizeH="0" baseline="0">
              <a:solidFill>
                <a:schemeClr val="tx1">
                  <a:lumMod val="65000"/>
                  <a:lumOff val="35000"/>
                </a:schemeClr>
              </a:solidFill>
              <a:latin typeface="+mj-lt"/>
              <a:ea typeface="+mj-ea"/>
              <a:cs typeface="+mj-cs"/>
            </a:defRPr>
          </a:pPr>
          <a:endParaRPr lang="en-US"/>
        </a:p>
      </c:txPr>
    </c:title>
    <c:autoTitleDeleted val="0"/>
    <c:plotArea>
      <c:layout/>
      <c:barChart>
        <c:barDir val="col"/>
        <c:grouping val="clustered"/>
        <c:varyColors val="0"/>
        <c:ser>
          <c:idx val="1"/>
          <c:order val="1"/>
          <c:tx>
            <c:strRef>
              <c:f>'[RHOW Session data Dec 2024.xlsx]Outcomes 1W'!$C$1</c:f>
              <c:strCache>
                <c:ptCount val="1"/>
                <c:pt idx="0">
                  <c:v>9.30.24 Outcome</c:v>
                </c:pt>
              </c:strCache>
            </c:strRef>
          </c:tx>
          <c:spPr>
            <a:solidFill>
              <a:schemeClr val="accent2">
                <a:alpha val="70000"/>
              </a:schemeClr>
            </a:solidFill>
            <a:ln>
              <a:noFill/>
            </a:ln>
            <a:effectLst/>
          </c:spPr>
          <c:invertIfNegative val="0"/>
          <c:dLbls>
            <c:dLbl>
              <c:idx val="0"/>
              <c:tx>
                <c:rich>
                  <a:bodyPr/>
                  <a:lstStyle/>
                  <a:p>
                    <a:fld id="{F1235030-D97B-40FE-8C7A-3D42FF9B3D63}" type="CELLRANGE">
                      <a:rPr lang="en-US"/>
                      <a:pPr/>
                      <a:t>[CELLRANGE]</a:t>
                    </a:fld>
                    <a:r>
                      <a:rPr lang="en-US" baseline="0"/>
                      <a:t>, </a:t>
                    </a:r>
                    <a:fld id="{6C6E4C6D-AE2F-4B80-9758-BB90E6BE451D}"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F374-4925-96EA-F33BF38A9FB2}"/>
                </c:ext>
              </c:extLst>
            </c:dLbl>
            <c:dLbl>
              <c:idx val="1"/>
              <c:tx>
                <c:rich>
                  <a:bodyPr/>
                  <a:lstStyle/>
                  <a:p>
                    <a:fld id="{373BD2B3-28A7-4E85-B864-7BACDAC0CEC0}" type="CELLRANGE">
                      <a:rPr lang="en-US"/>
                      <a:pPr/>
                      <a:t>[CELLRANGE]</a:t>
                    </a:fld>
                    <a:r>
                      <a:rPr lang="en-US" baseline="0"/>
                      <a:t>, </a:t>
                    </a:r>
                    <a:fld id="{3C640BED-8663-4B75-9905-8D784D60D00C}"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F374-4925-96EA-F33BF38A9FB2}"/>
                </c:ext>
              </c:extLst>
            </c:dLbl>
            <c:dLbl>
              <c:idx val="2"/>
              <c:tx>
                <c:rich>
                  <a:bodyPr/>
                  <a:lstStyle/>
                  <a:p>
                    <a:fld id="{F8385FB6-074F-4174-BAED-AE529E31D180}" type="CELLRANGE">
                      <a:rPr lang="en-US"/>
                      <a:pPr/>
                      <a:t>[CELLRANGE]</a:t>
                    </a:fld>
                    <a:r>
                      <a:rPr lang="en-US" baseline="0"/>
                      <a:t>, </a:t>
                    </a:r>
                    <a:fld id="{D9CE9190-A4AF-4D7A-8605-296032E4E036}"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F374-4925-96EA-F33BF38A9FB2}"/>
                </c:ext>
              </c:extLst>
            </c:dLbl>
            <c:dLbl>
              <c:idx val="3"/>
              <c:tx>
                <c:rich>
                  <a:bodyPr/>
                  <a:lstStyle/>
                  <a:p>
                    <a:fld id="{3903461A-AA5D-488B-B0B7-19A33167B69F}" type="CELLRANGE">
                      <a:rPr lang="en-US"/>
                      <a:pPr/>
                      <a:t>[CELLRANGE]</a:t>
                    </a:fld>
                    <a:r>
                      <a:rPr lang="en-US" baseline="0"/>
                      <a:t>, </a:t>
                    </a:r>
                    <a:fld id="{68BAFBC1-730E-46DE-9967-647362EB1FEA}"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F374-4925-96EA-F33BF38A9FB2}"/>
                </c:ext>
              </c:extLst>
            </c:dLbl>
            <c:dLbl>
              <c:idx val="4"/>
              <c:tx>
                <c:rich>
                  <a:bodyPr/>
                  <a:lstStyle/>
                  <a:p>
                    <a:fld id="{F56BCF5C-FFC7-4FCB-8F37-9B756648CA08}" type="CELLRANGE">
                      <a:rPr lang="en-US"/>
                      <a:pPr/>
                      <a:t>[CELLRANGE]</a:t>
                    </a:fld>
                    <a:r>
                      <a:rPr lang="en-US" baseline="0"/>
                      <a:t>, </a:t>
                    </a:r>
                    <a:fld id="{26237D95-AD23-4229-BF23-C3ECB02C8724}"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F374-4925-96EA-F33BF38A9FB2}"/>
                </c:ext>
              </c:extLst>
            </c:dLbl>
            <c:dLbl>
              <c:idx val="5"/>
              <c:tx>
                <c:rich>
                  <a:bodyPr/>
                  <a:lstStyle/>
                  <a:p>
                    <a:fld id="{625E11AC-6318-4632-819D-15937075CB16}" type="CELLRANGE">
                      <a:rPr lang="en-US"/>
                      <a:pPr/>
                      <a:t>[CELLRANGE]</a:t>
                    </a:fld>
                    <a:r>
                      <a:rPr lang="en-US" baseline="0"/>
                      <a:t>, </a:t>
                    </a:r>
                    <a:fld id="{80C47E08-7976-4947-9DBE-199C76505656}" type="VALUE">
                      <a:rPr lang="en-US" baseline="0"/>
                      <a:pPr/>
                      <a:t>[VALUE]</a:t>
                    </a:fld>
                    <a:endParaRPr lang="en-US" baseline="0"/>
                  </a:p>
                </c:rich>
              </c:tx>
              <c:dLblPos val="inEnd"/>
              <c:showLegendKey val="0"/>
              <c:showVal val="1"/>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F374-4925-96EA-F33BF38A9FB2}"/>
                </c:ext>
              </c:extLst>
            </c:dLbl>
            <c:spPr>
              <a:solidFill>
                <a:sysClr val="windowText" lastClr="000000">
                  <a:lumMod val="50000"/>
                  <a:lumOff val="50000"/>
                </a:sysClr>
              </a:solidFill>
              <a:ln>
                <a:no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ectCallout">
                    <a:avLst/>
                  </a:prstGeom>
                  <a:noFill/>
                  <a:ln>
                    <a:noFill/>
                  </a:ln>
                </c15:spPr>
                <c15:showDataLabelsRange val="1"/>
                <c15:showLeaderLines val="0"/>
              </c:ext>
            </c:extLst>
          </c:dLbls>
          <c:cat>
            <c:strRef>
              <c:f>'[RHOW Session data Dec 2024.xlsx]Outcomes 1W'!$A$2:$A$7</c:f>
              <c:strCache>
                <c:ptCount val="6"/>
                <c:pt idx="0">
                  <c:v>Served</c:v>
                </c:pt>
                <c:pt idx="1">
                  <c:v>Enrolled</c:v>
                </c:pt>
                <c:pt idx="2">
                  <c:v>Completed </c:v>
                </c:pt>
                <c:pt idx="3">
                  <c:v>Completed with Credential</c:v>
                </c:pt>
                <c:pt idx="4">
                  <c:v>Entered Employment </c:v>
                </c:pt>
                <c:pt idx="5">
                  <c:v>Advanced in Employment</c:v>
                </c:pt>
              </c:strCache>
            </c:strRef>
          </c:cat>
          <c:val>
            <c:numRef>
              <c:f>'[RHOW Session data Dec 2024.xlsx]Outcomes 1W'!$C$2:$C$7</c:f>
              <c:numCache>
                <c:formatCode>General</c:formatCode>
                <c:ptCount val="6"/>
                <c:pt idx="0">
                  <c:v>21104</c:v>
                </c:pt>
                <c:pt idx="1">
                  <c:v>19159</c:v>
                </c:pt>
                <c:pt idx="2">
                  <c:v>11184</c:v>
                </c:pt>
                <c:pt idx="3">
                  <c:v>9436</c:v>
                </c:pt>
                <c:pt idx="4">
                  <c:v>3841</c:v>
                </c:pt>
                <c:pt idx="5">
                  <c:v>2421</c:v>
                </c:pt>
              </c:numCache>
            </c:numRef>
          </c:val>
          <c:extLst>
            <c:ext xmlns:c15="http://schemas.microsoft.com/office/drawing/2012/chart" uri="{02D57815-91ED-43cb-92C2-25804820EDAC}">
              <c15:datalabelsRange>
                <c15:f>'[RHOW Session data Dec 2024.xlsx]Outcomes 1W'!$D$2:$D$7</c15:f>
                <c15:dlblRangeCache>
                  <c:ptCount val="6"/>
                  <c:pt idx="0">
                    <c:v>96%</c:v>
                  </c:pt>
                  <c:pt idx="1">
                    <c:v>93%</c:v>
                  </c:pt>
                  <c:pt idx="2">
                    <c:v>63%</c:v>
                  </c:pt>
                  <c:pt idx="3">
                    <c:v>59%</c:v>
                  </c:pt>
                  <c:pt idx="4">
                    <c:v>34%</c:v>
                  </c:pt>
                  <c:pt idx="5">
                    <c:v>83%</c:v>
                  </c:pt>
                </c15:dlblRangeCache>
              </c15:datalabelsRange>
            </c:ext>
            <c:ext xmlns:c16="http://schemas.microsoft.com/office/drawing/2014/chart" uri="{C3380CC4-5D6E-409C-BE32-E72D297353CC}">
              <c16:uniqueId val="{00000006-F374-4925-96EA-F33BF38A9FB2}"/>
            </c:ext>
          </c:extLst>
        </c:ser>
        <c:ser>
          <c:idx val="0"/>
          <c:order val="0"/>
          <c:tx>
            <c:strRef>
              <c:f>'[RHOW Session data Dec 2024.xlsx]Outcomes 1W'!$B$1</c:f>
              <c:strCache>
                <c:ptCount val="1"/>
                <c:pt idx="0">
                  <c:v>Total Target</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'[RHOW Session data Dec 2024.xlsx]Outcomes 1W'!$A$2:$A$7</c:f>
              <c:strCache>
                <c:ptCount val="6"/>
                <c:pt idx="0">
                  <c:v>Served</c:v>
                </c:pt>
                <c:pt idx="1">
                  <c:v>Enrolled</c:v>
                </c:pt>
                <c:pt idx="2">
                  <c:v>Completed </c:v>
                </c:pt>
                <c:pt idx="3">
                  <c:v>Completed with Credential</c:v>
                </c:pt>
                <c:pt idx="4">
                  <c:v>Entered Employment </c:v>
                </c:pt>
                <c:pt idx="5">
                  <c:v>Advanced in Employment</c:v>
                </c:pt>
              </c:strCache>
            </c:strRef>
          </c:cat>
          <c:val>
            <c:numRef>
              <c:f>'[RHOW Session data Dec 2024.xlsx]Outcomes 1W'!$B$2:$B$7</c:f>
              <c:numCache>
                <c:formatCode>General</c:formatCode>
                <c:ptCount val="6"/>
                <c:pt idx="0">
                  <c:v>21905</c:v>
                </c:pt>
                <c:pt idx="1">
                  <c:v>20662</c:v>
                </c:pt>
                <c:pt idx="2">
                  <c:v>17770</c:v>
                </c:pt>
                <c:pt idx="3">
                  <c:v>15876</c:v>
                </c:pt>
                <c:pt idx="4">
                  <c:v>11228</c:v>
                </c:pt>
                <c:pt idx="5">
                  <c:v>2923</c:v>
                </c:pt>
              </c:numCache>
            </c:numRef>
          </c:val>
          <c:extLst>
            <c:ext xmlns:c16="http://schemas.microsoft.com/office/drawing/2014/chart" uri="{C3380CC4-5D6E-409C-BE32-E72D297353CC}">
              <c16:uniqueId val="{00000007-F374-4925-96EA-F33BF38A9FB2}"/>
            </c:ext>
          </c:extLst>
        </c:ser>
        <c:dLbls>
          <c:showLegendKey val="0"/>
          <c:showVal val="0"/>
          <c:showCatName val="0"/>
          <c:showSerName val="0"/>
          <c:showPercent val="0"/>
          <c:showBubbleSize val="0"/>
        </c:dLbls>
        <c:gapWidth val="80"/>
        <c:overlap val="25"/>
        <c:axId val="178272176"/>
        <c:axId val="178273616"/>
      </c:barChart>
      <c:catAx>
        <c:axId val="178272176"/>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cap="none" spc="20" normalizeH="0" baseline="0">
                <a:solidFill>
                  <a:schemeClr val="tx1">
                    <a:lumMod val="65000"/>
                    <a:lumOff val="35000"/>
                  </a:schemeClr>
                </a:solidFill>
                <a:latin typeface="+mn-lt"/>
                <a:ea typeface="+mn-ea"/>
                <a:cs typeface="+mn-cs"/>
              </a:defRPr>
            </a:pPr>
            <a:endParaRPr lang="en-US"/>
          </a:p>
        </c:txPr>
        <c:crossAx val="178273616"/>
        <c:crosses val="autoZero"/>
        <c:auto val="1"/>
        <c:lblAlgn val="ctr"/>
        <c:lblOffset val="100"/>
        <c:noMultiLvlLbl val="0"/>
      </c:catAx>
      <c:valAx>
        <c:axId val="17827361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20" baseline="0">
                <a:solidFill>
                  <a:schemeClr val="tx1">
                    <a:lumMod val="65000"/>
                    <a:lumOff val="35000"/>
                  </a:schemeClr>
                </a:solidFill>
                <a:latin typeface="+mn-lt"/>
                <a:ea typeface="+mn-ea"/>
                <a:cs typeface="+mn-cs"/>
              </a:defRPr>
            </a:pPr>
            <a:endParaRPr lang="en-US"/>
          </a:p>
        </c:txPr>
        <c:crossAx val="178272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2024.xlsx]Comp w Cred (2)'!$B$1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4"/>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1-AF20-496F-83E6-915D87FCF45F}"/>
              </c:ext>
            </c:extLst>
          </c:dPt>
          <c:dPt>
            <c:idx val="5"/>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3-AF20-496F-83E6-915D87FCF45F}"/>
              </c:ext>
            </c:extLst>
          </c:dPt>
          <c:dPt>
            <c:idx val="9"/>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5-AF20-496F-83E6-915D87FCF45F}"/>
              </c:ext>
            </c:extLst>
          </c:dPt>
          <c:dPt>
            <c:idx val="10"/>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7-AF20-496F-83E6-915D87FCF45F}"/>
              </c:ext>
            </c:extLst>
          </c:dPt>
          <c:dPt>
            <c:idx val="13"/>
            <c:invertIfNegative val="0"/>
            <c:bubble3D val="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extLst>
              <c:ext xmlns:c16="http://schemas.microsoft.com/office/drawing/2014/chart" uri="{C3380CC4-5D6E-409C-BE32-E72D297353CC}">
                <c16:uniqueId val="{00000009-AF20-496F-83E6-915D87FCF45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2024.xlsx]Comp w Cred (2)'!$A$2:$A$18</c:f>
              <c:strCache>
                <c:ptCount val="17"/>
                <c:pt idx="0">
                  <c:v>Trustees Of Clark University</c:v>
                </c:pt>
                <c:pt idx="1">
                  <c:v>Southeast Michigan Community Alliance</c:v>
                </c:pt>
                <c:pt idx="2">
                  <c:v>City Of Refuge, Inc.</c:v>
                </c:pt>
                <c:pt idx="3">
                  <c:v>Workforce Alliance Of South Central Kansas, Inc.</c:v>
                </c:pt>
                <c:pt idx="4">
                  <c:v>City And County Of Denver</c:v>
                </c:pt>
                <c:pt idx="5">
                  <c:v>Clark State Community College</c:v>
                </c:pt>
                <c:pt idx="6">
                  <c:v>UAW-Labor Employment And Training Corporation</c:v>
                </c:pt>
                <c:pt idx="7">
                  <c:v>Grand Rapids Community College</c:v>
                </c:pt>
                <c:pt idx="8">
                  <c:v>United Migrant Opportunity Services/Umos, Inc.</c:v>
                </c:pt>
                <c:pt idx="9">
                  <c:v>Calumet Area Industrial Commission</c:v>
                </c:pt>
                <c:pt idx="10">
                  <c:v>Dallas County Community College District Dba Dallas College</c:v>
                </c:pt>
                <c:pt idx="11">
                  <c:v>Pima County</c:v>
                </c:pt>
                <c:pt idx="12">
                  <c:v>Icf Incorporated, L.L.C.</c:v>
                </c:pt>
                <c:pt idx="13">
                  <c:v>Arizona Board Of Regents On Behalf Of Arizona State University</c:v>
                </c:pt>
                <c:pt idx="14">
                  <c:v>Capital Workforce Partners</c:v>
                </c:pt>
                <c:pt idx="15">
                  <c:v>Workforce Development Board Of Herkimer, Madison &amp; Oneida Co</c:v>
                </c:pt>
                <c:pt idx="16">
                  <c:v>Jobs For The Future, Inc.</c:v>
                </c:pt>
              </c:strCache>
            </c:strRef>
          </c:cat>
          <c:val>
            <c:numRef>
              <c:f>'[RHOW Session data Dec 2024.xlsx]Comp w Cred (2)'!$B$2:$B$18</c:f>
              <c:numCache>
                <c:formatCode>0%</c:formatCode>
                <c:ptCount val="17"/>
                <c:pt idx="0">
                  <c:v>1.3765624999999999</c:v>
                </c:pt>
                <c:pt idx="1">
                  <c:v>1.2861538461538462</c:v>
                </c:pt>
                <c:pt idx="2">
                  <c:v>1.0476190476190477</c:v>
                </c:pt>
                <c:pt idx="3">
                  <c:v>1.0019762845849802</c:v>
                </c:pt>
                <c:pt idx="4">
                  <c:v>0.98</c:v>
                </c:pt>
                <c:pt idx="5">
                  <c:v>0.93538461538461537</c:v>
                </c:pt>
                <c:pt idx="6">
                  <c:v>0.88235294117647056</c:v>
                </c:pt>
                <c:pt idx="7">
                  <c:v>0.87960199004975126</c:v>
                </c:pt>
                <c:pt idx="8">
                  <c:v>0.69</c:v>
                </c:pt>
                <c:pt idx="9">
                  <c:v>0.62880886426592797</c:v>
                </c:pt>
                <c:pt idx="10">
                  <c:v>0.61061381074168797</c:v>
                </c:pt>
                <c:pt idx="11">
                  <c:v>0.58799999999999997</c:v>
                </c:pt>
                <c:pt idx="12">
                  <c:v>0.46125907990314768</c:v>
                </c:pt>
                <c:pt idx="13">
                  <c:v>0.4375</c:v>
                </c:pt>
                <c:pt idx="14">
                  <c:v>0.41440981093510476</c:v>
                </c:pt>
                <c:pt idx="15">
                  <c:v>0.33555555555555555</c:v>
                </c:pt>
                <c:pt idx="16">
                  <c:v>0.24052863436123348</c:v>
                </c:pt>
              </c:numCache>
            </c:numRef>
          </c:val>
          <c:extLst>
            <c:ext xmlns:c16="http://schemas.microsoft.com/office/drawing/2014/chart" uri="{C3380CC4-5D6E-409C-BE32-E72D297353CC}">
              <c16:uniqueId val="{0000000A-AF20-496F-83E6-915D87FCF45F}"/>
            </c:ext>
          </c:extLst>
        </c:ser>
        <c:dLbls>
          <c:dLblPos val="inEnd"/>
          <c:showLegendKey val="0"/>
          <c:showVal val="1"/>
          <c:showCatName val="0"/>
          <c:showSerName val="0"/>
          <c:showPercent val="0"/>
          <c:showBubbleSize val="0"/>
        </c:dLbls>
        <c:gapWidth val="100"/>
        <c:overlap val="-24"/>
        <c:axId val="1694159663"/>
        <c:axId val="1694148143"/>
      </c:barChart>
      <c:catAx>
        <c:axId val="1694159663"/>
        <c:scaling>
          <c:orientation val="minMax"/>
        </c:scaling>
        <c:delete val="1"/>
        <c:axPos val="b"/>
        <c:numFmt formatCode="General" sourceLinked="1"/>
        <c:majorTickMark val="none"/>
        <c:minorTickMark val="none"/>
        <c:tickLblPos val="nextTo"/>
        <c:crossAx val="1694148143"/>
        <c:crosses val="autoZero"/>
        <c:auto val="1"/>
        <c:lblAlgn val="ctr"/>
        <c:lblOffset val="100"/>
        <c:noMultiLvlLbl val="0"/>
      </c:catAx>
      <c:valAx>
        <c:axId val="1694148143"/>
        <c:scaling>
          <c:orientation val="minMax"/>
          <c:max val="1.6"/>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1694159663"/>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2024.xlsx]EE (2)'!$B$1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Pt>
            <c:idx val="5"/>
            <c:invertIfNegative val="0"/>
            <c:bubble3D val="0"/>
            <c:extLst>
              <c:ext xmlns:c16="http://schemas.microsoft.com/office/drawing/2014/chart" uri="{C3380CC4-5D6E-409C-BE32-E72D297353CC}">
                <c16:uniqueId val="{00000000-8AA7-4AEA-9915-DD9A17A8CF8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2024.xlsx]EE (2)'!$A$2:$A$18</c:f>
              <c:strCache>
                <c:ptCount val="17"/>
                <c:pt idx="0">
                  <c:v>Southeast Michigan Community Alliance</c:v>
                </c:pt>
                <c:pt idx="1">
                  <c:v>Trustees Of Clark University</c:v>
                </c:pt>
                <c:pt idx="2">
                  <c:v>Icf Incorporated, L.L.C.</c:v>
                </c:pt>
                <c:pt idx="3">
                  <c:v>City Of Refuge, Inc.</c:v>
                </c:pt>
                <c:pt idx="4">
                  <c:v>Clark State Community College</c:v>
                </c:pt>
                <c:pt idx="5">
                  <c:v>Calumet Area Industrial Commission</c:v>
                </c:pt>
                <c:pt idx="6">
                  <c:v>United Migrant Opportunity Services/Umos, Inc.</c:v>
                </c:pt>
                <c:pt idx="7">
                  <c:v>UAW-Labor Employment And Training Corporation</c:v>
                </c:pt>
                <c:pt idx="8">
                  <c:v>Grand Rapids Community College</c:v>
                </c:pt>
                <c:pt idx="9">
                  <c:v>Pima County</c:v>
                </c:pt>
                <c:pt idx="10">
                  <c:v>Capital Workforce Partners</c:v>
                </c:pt>
                <c:pt idx="11">
                  <c:v>Workforce Alliance Of South Central Kansas, Inc.</c:v>
                </c:pt>
                <c:pt idx="12">
                  <c:v>Arizona Board Of Regents On Behalf Of Arizona State University</c:v>
                </c:pt>
                <c:pt idx="13">
                  <c:v>Delaware Department Of Labor</c:v>
                </c:pt>
                <c:pt idx="14">
                  <c:v>Workforce Development Board Of Herkimer, Madison &amp; Oneida Co</c:v>
                </c:pt>
                <c:pt idx="15">
                  <c:v>Jobs For The Future, Inc.</c:v>
                </c:pt>
                <c:pt idx="16">
                  <c:v>Dallas County Community College District Dba Dallas College</c:v>
                </c:pt>
              </c:strCache>
            </c:strRef>
          </c:cat>
          <c:val>
            <c:numRef>
              <c:f>'[RHOW Session data Dec 2024.xlsx]EE (2)'!$B$2:$B$18</c:f>
              <c:numCache>
                <c:formatCode>0%</c:formatCode>
                <c:ptCount val="17"/>
                <c:pt idx="0">
                  <c:v>1.1875</c:v>
                </c:pt>
                <c:pt idx="1">
                  <c:v>1.0581818181818181</c:v>
                </c:pt>
                <c:pt idx="2">
                  <c:v>0.80737704918032782</c:v>
                </c:pt>
                <c:pt idx="3">
                  <c:v>0.78358208955223885</c:v>
                </c:pt>
                <c:pt idx="4">
                  <c:v>0.76571428571428568</c:v>
                </c:pt>
                <c:pt idx="5">
                  <c:v>0.6892307692307692</c:v>
                </c:pt>
                <c:pt idx="6">
                  <c:v>0.53333333333333333</c:v>
                </c:pt>
                <c:pt idx="7">
                  <c:v>0.52444444444444449</c:v>
                </c:pt>
                <c:pt idx="8">
                  <c:v>0.49145299145299143</c:v>
                </c:pt>
                <c:pt idx="9">
                  <c:v>0.47826086956521741</c:v>
                </c:pt>
                <c:pt idx="10">
                  <c:v>0.36472602739726029</c:v>
                </c:pt>
                <c:pt idx="11">
                  <c:v>0.3</c:v>
                </c:pt>
                <c:pt idx="12">
                  <c:v>0.27</c:v>
                </c:pt>
                <c:pt idx="13">
                  <c:v>0.21372549019607842</c:v>
                </c:pt>
                <c:pt idx="14">
                  <c:v>0.19500000000000001</c:v>
                </c:pt>
                <c:pt idx="15">
                  <c:v>5.5072463768115941E-2</c:v>
                </c:pt>
                <c:pt idx="16">
                  <c:v>3.5368217054263566E-2</c:v>
                </c:pt>
              </c:numCache>
            </c:numRef>
          </c:val>
          <c:extLst>
            <c:ext xmlns:c16="http://schemas.microsoft.com/office/drawing/2014/chart" uri="{C3380CC4-5D6E-409C-BE32-E72D297353CC}">
              <c16:uniqueId val="{00000001-8AA7-4AEA-9915-DD9A17A8CF8F}"/>
            </c:ext>
          </c:extLst>
        </c:ser>
        <c:dLbls>
          <c:dLblPos val="inEnd"/>
          <c:showLegendKey val="0"/>
          <c:showVal val="1"/>
          <c:showCatName val="0"/>
          <c:showSerName val="0"/>
          <c:showPercent val="0"/>
          <c:showBubbleSize val="0"/>
        </c:dLbls>
        <c:gapWidth val="100"/>
        <c:overlap val="-24"/>
        <c:axId val="2031863631"/>
        <c:axId val="2031860751"/>
      </c:barChart>
      <c:catAx>
        <c:axId val="2031863631"/>
        <c:scaling>
          <c:orientation val="minMax"/>
        </c:scaling>
        <c:delete val="1"/>
        <c:axPos val="b"/>
        <c:numFmt formatCode="General" sourceLinked="1"/>
        <c:majorTickMark val="none"/>
        <c:minorTickMark val="none"/>
        <c:tickLblPos val="nextTo"/>
        <c:crossAx val="2031860751"/>
        <c:crosses val="autoZero"/>
        <c:auto val="1"/>
        <c:lblAlgn val="ctr"/>
        <c:lblOffset val="100"/>
        <c:noMultiLvlLbl val="0"/>
      </c:catAx>
      <c:valAx>
        <c:axId val="2031860751"/>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2031863631"/>
        <c:crosses val="autoZero"/>
        <c:crossBetween val="between"/>
      </c:valAx>
      <c:spPr>
        <a:noFill/>
        <a:ln>
          <a:noFill/>
        </a:ln>
        <a:effectLst/>
      </c:spPr>
    </c:plotArea>
    <c:plotVisOnly val="1"/>
    <c:dispBlanksAs val="gap"/>
    <c:showDLblsOverMax val="0"/>
  </c:chart>
  <c:spPr>
    <a:noFill/>
    <a:ln>
      <a:solidFill>
        <a:schemeClr val="tx2"/>
      </a:solid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'[RHOW Session data Dec 2024.xlsx]IWA (2)'!$B$1</c:f>
              <c:strCache>
                <c:ptCount val="1"/>
                <c:pt idx="0">
                  <c:v>Percent to Target</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2"/>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'[RHOW Session data Dec 2024.xlsx]IWA (2)'!$A$2:$A$15</c:f>
              <c:strCache>
                <c:ptCount val="14"/>
                <c:pt idx="0">
                  <c:v>Dallas County Community College District Dba Dallas College</c:v>
                </c:pt>
                <c:pt idx="1">
                  <c:v>Grand Rapids Community College</c:v>
                </c:pt>
                <c:pt idx="2">
                  <c:v>Capital Workforce Partners</c:v>
                </c:pt>
                <c:pt idx="3">
                  <c:v>Clark State Community College</c:v>
                </c:pt>
                <c:pt idx="4">
                  <c:v>Workforce Alliance Of South Central Kansas, Inc.</c:v>
                </c:pt>
                <c:pt idx="5">
                  <c:v>Southeast Michigan Community Alliance</c:v>
                </c:pt>
                <c:pt idx="6">
                  <c:v>Icf Incorporated, L.L.C.</c:v>
                </c:pt>
                <c:pt idx="7">
                  <c:v>Calumet Area Industrial Commission</c:v>
                </c:pt>
                <c:pt idx="8">
                  <c:v>Trustees Of Clark University</c:v>
                </c:pt>
                <c:pt idx="9">
                  <c:v>UAW-Labor Employment And Training Corporation</c:v>
                </c:pt>
                <c:pt idx="10">
                  <c:v>Arizona Board Of Regents On Behalf Of Arizona State University</c:v>
                </c:pt>
                <c:pt idx="11">
                  <c:v>Pima County</c:v>
                </c:pt>
                <c:pt idx="12">
                  <c:v>City And County Of Denver</c:v>
                </c:pt>
                <c:pt idx="13">
                  <c:v>Jobs For The Future, Inc.</c:v>
                </c:pt>
              </c:strCache>
            </c:strRef>
          </c:cat>
          <c:val>
            <c:numRef>
              <c:f>'[RHOW Session data Dec 2024.xlsx]IWA (2)'!$B$2:$B$15</c:f>
              <c:numCache>
                <c:formatCode>0%</c:formatCode>
                <c:ptCount val="14"/>
                <c:pt idx="0">
                  <c:v>1.2369121561668146</c:v>
                </c:pt>
                <c:pt idx="1">
                  <c:v>1.1428571428571428</c:v>
                </c:pt>
                <c:pt idx="2">
                  <c:v>0.97735849056603774</c:v>
                </c:pt>
                <c:pt idx="3">
                  <c:v>0.88666666666666671</c:v>
                </c:pt>
                <c:pt idx="4">
                  <c:v>0.70238095238095233</c:v>
                </c:pt>
                <c:pt idx="5">
                  <c:v>0.62</c:v>
                </c:pt>
                <c:pt idx="6">
                  <c:v>0.55555555555555558</c:v>
                </c:pt>
                <c:pt idx="7">
                  <c:v>0.4</c:v>
                </c:pt>
                <c:pt idx="8">
                  <c:v>0.32</c:v>
                </c:pt>
                <c:pt idx="9">
                  <c:v>9.375E-2</c:v>
                </c:pt>
                <c:pt idx="10">
                  <c:v>9.285714285714286E-2</c:v>
                </c:pt>
                <c:pt idx="11">
                  <c:v>6.6666666666666666E-2</c:v>
                </c:pt>
                <c:pt idx="12">
                  <c:v>0</c:v>
                </c:pt>
                <c:pt idx="13">
                  <c:v>0</c:v>
                </c:pt>
              </c:numCache>
            </c:numRef>
          </c:val>
          <c:extLst>
            <c:ext xmlns:c16="http://schemas.microsoft.com/office/drawing/2014/chart" uri="{C3380CC4-5D6E-409C-BE32-E72D297353CC}">
              <c16:uniqueId val="{00000000-15AF-4BFF-B72C-7581492EE547}"/>
            </c:ext>
          </c:extLst>
        </c:ser>
        <c:dLbls>
          <c:showLegendKey val="0"/>
          <c:showVal val="1"/>
          <c:showCatName val="0"/>
          <c:showSerName val="0"/>
          <c:showPercent val="0"/>
          <c:showBubbleSize val="0"/>
        </c:dLbls>
        <c:gapWidth val="100"/>
        <c:overlap val="-24"/>
        <c:axId val="80511616"/>
        <c:axId val="80520256"/>
      </c:barChart>
      <c:catAx>
        <c:axId val="80511616"/>
        <c:scaling>
          <c:orientation val="minMax"/>
        </c:scaling>
        <c:delete val="1"/>
        <c:axPos val="b"/>
        <c:numFmt formatCode="General" sourceLinked="1"/>
        <c:majorTickMark val="none"/>
        <c:minorTickMark val="none"/>
        <c:tickLblPos val="nextTo"/>
        <c:crossAx val="80520256"/>
        <c:crosses val="autoZero"/>
        <c:auto val="1"/>
        <c:lblAlgn val="ctr"/>
        <c:lblOffset val="100"/>
        <c:noMultiLvlLbl val="0"/>
      </c:catAx>
      <c:valAx>
        <c:axId val="80520256"/>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US"/>
          </a:p>
        </c:txPr>
        <c:crossAx val="8051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solidFill>
        <a:schemeClr val="tx2"/>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19">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9.xml><?xml version="1.0" encoding="utf-8"?>
<cs:chartStyle xmlns:cs="http://schemas.microsoft.com/office/drawing/2012/chartStyle" xmlns:a="http://schemas.openxmlformats.org/drawingml/2006/main" id="340">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10.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11.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2.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3.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4.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5.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900"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bg1"/>
    </cs:fontRef>
    <cs:spPr>
      <a:solidFill>
        <a:schemeClr val="tx1">
          <a:lumMod val="50000"/>
          <a:lumOff val="50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1600"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900" kern="1200" spc="20" baseline="0"/>
  </cs:valueAxis>
  <cs:wall>
    <cs:lnRef idx="0"/>
    <cs:fillRef idx="0"/>
    <cs:effectRef idx="0"/>
    <cs:fontRef idx="minor">
      <a:schemeClr val="dk1"/>
    </cs:fontRef>
  </cs:wall>
</cs:chartStyle>
</file>

<file path=ppt/charts/style16.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7.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18.xml><?xml version="1.0" encoding="utf-8"?>
<cs:chartStyle xmlns:cs="http://schemas.microsoft.com/office/drawing/2012/chartStyle" xmlns:a="http://schemas.openxmlformats.org/drawingml/2006/main" id="207">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16DA35F5-6D61-4331-80D7-E8F8BAA3A227}">
      <dgm:prSet phldrT="[Text]" custT="1"/>
      <dgm:spPr>
        <a:solidFill>
          <a:srgbClr val="008000"/>
        </a:solidFill>
      </dgm:spPr>
      <dgm:t>
        <a:bodyPr/>
        <a:lstStyle/>
        <a:p>
          <a:r>
            <a:rPr lang="en-US" sz="1500" b="0" dirty="0">
              <a:solidFill>
                <a:srgbClr val="FFFFFF"/>
              </a:solidFill>
            </a:rPr>
            <a:t>1. </a:t>
          </a:r>
        </a:p>
        <a:p>
          <a:r>
            <a:rPr lang="en-US" sz="1500" b="0" dirty="0">
              <a:solidFill>
                <a:srgbClr val="FFFFFF"/>
              </a:solidFill>
            </a:rPr>
            <a:t>Collect/ Track Info on Participant Activity</a:t>
          </a:r>
        </a:p>
      </dgm:t>
    </dgm:pt>
    <dgm:pt modelId="{C2DCD8FC-D052-49A6-8698-A8609DFAF279}" type="parTrans" cxnId="{0E6A615E-BBAE-46AA-BF24-A8CA2271A01C}">
      <dgm:prSet/>
      <dgm:spPr/>
      <dgm:t>
        <a:bodyPr/>
        <a:lstStyle/>
        <a:p>
          <a:endParaRPr lang="en-US" sz="1600" b="0">
            <a:solidFill>
              <a:srgbClr val="FFFFFF"/>
            </a:solidFill>
          </a:endParaRPr>
        </a:p>
      </dgm:t>
    </dgm:pt>
    <dgm:pt modelId="{95EE33F1-406E-43FC-887F-E9C93057025B}" type="sibTrans" cxnId="{0E6A615E-BBAE-46AA-BF24-A8CA2271A01C}">
      <dgm:prSet/>
      <dgm:spPr/>
      <dgm:t>
        <a:bodyPr/>
        <a:lstStyle/>
        <a:p>
          <a:endParaRPr lang="en-US" sz="1600" b="0">
            <a:solidFill>
              <a:srgbClr val="FFFFFF"/>
            </a:solidFill>
          </a:endParaRPr>
        </a:p>
      </dgm:t>
    </dgm:pt>
    <dgm:pt modelId="{BA611A18-8D30-4BD2-8A3C-7B8F71C6EA8D}">
      <dgm:prSet custT="1"/>
      <dgm:spPr>
        <a:solidFill>
          <a:srgbClr val="008000"/>
        </a:solidFill>
      </dgm:spPr>
      <dgm:t>
        <a:bodyPr/>
        <a:lstStyle/>
        <a:p>
          <a:r>
            <a:rPr lang="en-US" sz="1600" b="0" dirty="0">
              <a:solidFill>
                <a:srgbClr val="FFFFFF"/>
              </a:solidFill>
            </a:rPr>
            <a:t>2. </a:t>
          </a:r>
        </a:p>
        <a:p>
          <a:r>
            <a:rPr lang="en-US" sz="1600" b="0" dirty="0">
              <a:solidFill>
                <a:srgbClr val="FFFFFF"/>
              </a:solidFill>
            </a:rPr>
            <a:t>Report Participant Activity</a:t>
          </a:r>
        </a:p>
      </dgm:t>
    </dgm:pt>
    <dgm:pt modelId="{0B69E8A8-E27C-4ED2-9426-B61FD03F7039}" type="parTrans" cxnId="{9BD736C9-9C7A-4C38-93D2-8680BC7630D2}">
      <dgm:prSet/>
      <dgm:spPr/>
      <dgm:t>
        <a:bodyPr/>
        <a:lstStyle/>
        <a:p>
          <a:endParaRPr lang="en-US" sz="1600" b="0">
            <a:solidFill>
              <a:srgbClr val="FFFFFF"/>
            </a:solidFill>
          </a:endParaRPr>
        </a:p>
      </dgm:t>
    </dgm:pt>
    <dgm:pt modelId="{B31347F4-8DA4-4E36-A13A-E346F768BFFC}" type="sibTrans" cxnId="{9BD736C9-9C7A-4C38-93D2-8680BC7630D2}">
      <dgm:prSet/>
      <dgm:spPr/>
      <dgm:t>
        <a:bodyPr/>
        <a:lstStyle/>
        <a:p>
          <a:endParaRPr lang="en-US" sz="1600" b="0">
            <a:solidFill>
              <a:srgbClr val="FFFFFF"/>
            </a:solidFill>
          </a:endParaRPr>
        </a:p>
      </dgm:t>
    </dgm:pt>
    <dgm:pt modelId="{2CDE0618-7ED3-4FCA-8F00-6EC8E53D4100}">
      <dgm:prSet custT="1"/>
      <dgm:spPr>
        <a:solidFill>
          <a:schemeClr val="accent2">
            <a:lumMod val="75000"/>
          </a:schemeClr>
        </a:solidFill>
      </dgm:spPr>
      <dgm:t>
        <a:bodyPr/>
        <a:lstStyle/>
        <a:p>
          <a:r>
            <a:rPr lang="en-US" sz="1600" b="0" dirty="0">
              <a:solidFill>
                <a:srgbClr val="FFFFFF"/>
              </a:solidFill>
            </a:rPr>
            <a:t>3. </a:t>
          </a:r>
        </a:p>
        <a:p>
          <a:r>
            <a:rPr lang="en-US" sz="1600" b="0" dirty="0">
              <a:solidFill>
                <a:srgbClr val="FFFFFF"/>
              </a:solidFill>
            </a:rPr>
            <a:t>Review Report Output</a:t>
          </a:r>
        </a:p>
      </dgm:t>
    </dgm:pt>
    <dgm:pt modelId="{79A7E046-5E38-47D8-A299-C71ACBC77266}" type="parTrans" cxnId="{EE68AE5E-294B-4E21-9075-402B566DE303}">
      <dgm:prSet/>
      <dgm:spPr/>
      <dgm:t>
        <a:bodyPr/>
        <a:lstStyle/>
        <a:p>
          <a:endParaRPr lang="en-US" sz="1600" b="0">
            <a:solidFill>
              <a:srgbClr val="FFFFFF"/>
            </a:solidFill>
          </a:endParaRPr>
        </a:p>
      </dgm:t>
    </dgm:pt>
    <dgm:pt modelId="{3DCB77EE-4526-4461-A58A-52462FD9FA7F}" type="sibTrans" cxnId="{EE68AE5E-294B-4E21-9075-402B566DE303}">
      <dgm:prSet/>
      <dgm:spPr/>
      <dgm:t>
        <a:bodyPr/>
        <a:lstStyle/>
        <a:p>
          <a:endParaRPr lang="en-US" sz="1600" b="0">
            <a:solidFill>
              <a:srgbClr val="FFFFFF"/>
            </a:solidFill>
          </a:endParaRPr>
        </a:p>
      </dgm:t>
    </dgm:pt>
    <dgm:pt modelId="{1DA33CAC-340E-450E-A963-5CD8B29E53EC}">
      <dgm:prSet custT="1"/>
      <dgm:spPr>
        <a:solidFill>
          <a:schemeClr val="accent2">
            <a:lumMod val="75000"/>
          </a:schemeClr>
        </a:solidFill>
      </dgm:spPr>
      <dgm:t>
        <a:bodyPr/>
        <a:lstStyle/>
        <a:p>
          <a:r>
            <a:rPr lang="en-US" sz="1600" b="0" dirty="0">
              <a:solidFill>
                <a:srgbClr val="FFFFFF"/>
              </a:solidFill>
            </a:rPr>
            <a:t>4. </a:t>
          </a:r>
        </a:p>
        <a:p>
          <a:r>
            <a:rPr lang="en-US" sz="1600" b="0" dirty="0">
              <a:solidFill>
                <a:srgbClr val="FFFFFF"/>
              </a:solidFill>
            </a:rPr>
            <a:t>Make Report Corrections</a:t>
          </a:r>
        </a:p>
      </dgm:t>
    </dgm:pt>
    <dgm:pt modelId="{15462F36-32BA-45FC-8F85-553A38BD49A0}" type="parTrans" cxnId="{AE227776-CFF9-4737-BFC3-4B2C5E2CD7D4}">
      <dgm:prSet/>
      <dgm:spPr/>
      <dgm:t>
        <a:bodyPr/>
        <a:lstStyle/>
        <a:p>
          <a:endParaRPr lang="en-US" sz="1600" b="0">
            <a:solidFill>
              <a:srgbClr val="FFFFFF"/>
            </a:solidFill>
          </a:endParaRPr>
        </a:p>
      </dgm:t>
    </dgm:pt>
    <dgm:pt modelId="{12293C33-11D6-48E4-9C5B-30D84F4B8696}" type="sibTrans" cxnId="{AE227776-CFF9-4737-BFC3-4B2C5E2CD7D4}">
      <dgm:prSet/>
      <dgm:spPr/>
      <dgm:t>
        <a:bodyPr/>
        <a:lstStyle/>
        <a:p>
          <a:endParaRPr lang="en-US" sz="1600" b="0">
            <a:solidFill>
              <a:srgbClr val="FFFFFF"/>
            </a:solidFill>
          </a:endParaRPr>
        </a:p>
      </dgm:t>
    </dgm:pt>
    <dgm:pt modelId="{D3B4381F-83C4-4842-855F-773AE8403CCB}">
      <dgm:prSet custT="1"/>
      <dgm:spPr>
        <a:solidFill>
          <a:schemeClr val="accent2">
            <a:lumMod val="75000"/>
          </a:schemeClr>
        </a:solidFill>
      </dgm:spPr>
      <dgm:t>
        <a:bodyPr/>
        <a:lstStyle/>
        <a:p>
          <a:r>
            <a:rPr lang="en-US" sz="1600" b="0" dirty="0">
              <a:solidFill>
                <a:srgbClr val="FFFFFF"/>
              </a:solidFill>
            </a:rPr>
            <a:t>5. </a:t>
          </a:r>
        </a:p>
        <a:p>
          <a:r>
            <a:rPr lang="en-US" sz="1600" b="0" dirty="0">
              <a:solidFill>
                <a:srgbClr val="FFFFFF"/>
              </a:solidFill>
            </a:rPr>
            <a:t>Analyze Program Impact</a:t>
          </a:r>
        </a:p>
      </dgm:t>
    </dgm:pt>
    <dgm:pt modelId="{05787EAE-5939-4B01-B799-FDE365AF722B}" type="parTrans" cxnId="{6C789F4F-4835-4031-9B14-16E5DDBE117A}">
      <dgm:prSet/>
      <dgm:spPr/>
      <dgm:t>
        <a:bodyPr/>
        <a:lstStyle/>
        <a:p>
          <a:endParaRPr lang="en-US" sz="1600" b="0">
            <a:solidFill>
              <a:srgbClr val="FFFFFF"/>
            </a:solidFill>
          </a:endParaRPr>
        </a:p>
      </dgm:t>
    </dgm:pt>
    <dgm:pt modelId="{9DFC34D1-B9E1-46AA-8310-93F46FE08B18}" type="sibTrans" cxnId="{6C789F4F-4835-4031-9B14-16E5DDBE117A}">
      <dgm:prSet/>
      <dgm:spPr/>
      <dgm:t>
        <a:bodyPr/>
        <a:lstStyle/>
        <a:p>
          <a:endParaRPr lang="en-US" sz="1600" b="0">
            <a:solidFill>
              <a:srgbClr val="FFFFFF"/>
            </a:solidFill>
          </a:endParaRPr>
        </a:p>
      </dgm:t>
    </dgm:pt>
    <dgm:pt modelId="{7CFE1FEE-2736-4CA9-8360-F87B36BE0C28}">
      <dgm:prSet custT="1"/>
      <dgm:spPr>
        <a:solidFill>
          <a:schemeClr val="accent2">
            <a:lumMod val="75000"/>
          </a:schemeClr>
        </a:solidFill>
      </dgm:spPr>
      <dgm:t>
        <a:bodyPr/>
        <a:lstStyle/>
        <a:p>
          <a:r>
            <a:rPr lang="en-US" sz="1600" b="0" dirty="0">
              <a:solidFill>
                <a:srgbClr val="FFFFFF"/>
              </a:solidFill>
            </a:rPr>
            <a:t>6. </a:t>
          </a:r>
        </a:p>
        <a:p>
          <a:r>
            <a:rPr lang="en-US" sz="1600" b="0" dirty="0">
              <a:solidFill>
                <a:srgbClr val="FFFFFF"/>
              </a:solidFill>
            </a:rPr>
            <a:t>Make Program Adjustments</a:t>
          </a:r>
        </a:p>
      </dgm:t>
      <dgm:extLst>
        <a:ext uri="{E40237B7-FDA0-4F09-8148-C483321AD2D9}">
          <dgm14:cNvPr xmlns:dgm14="http://schemas.microsoft.com/office/drawing/2010/diagram" id="0" name="" descr="A DATA-DRIVEN MODEL FOR SUCCESS 1. Collect/ Track Info on Participant Activity 2. Report Participant Activity 3. Review Report Output 4. Make Report Corrections 5. Analyze Program Impact 6. Make Program Adjustments&#10;&#10;&#10;"/>
        </a:ext>
      </dgm:extLst>
    </dgm:pt>
    <dgm:pt modelId="{24CD3283-DD7C-4F6D-990E-059D9266670D}" type="parTrans" cxnId="{48A6760C-05AA-490C-B30A-E3BC5187C259}">
      <dgm:prSet/>
      <dgm:spPr/>
      <dgm:t>
        <a:bodyPr/>
        <a:lstStyle/>
        <a:p>
          <a:endParaRPr lang="en-US" sz="1600" b="0">
            <a:solidFill>
              <a:srgbClr val="FFFFFF"/>
            </a:solidFill>
          </a:endParaRPr>
        </a:p>
      </dgm:t>
    </dgm:pt>
    <dgm:pt modelId="{22949600-09A9-4B81-BCA6-5D88ED82F96F}" type="sibTrans" cxnId="{48A6760C-05AA-490C-B30A-E3BC5187C259}">
      <dgm:prSet/>
      <dgm:spPr/>
      <dgm:t>
        <a:bodyPr/>
        <a:lstStyle/>
        <a:p>
          <a:endParaRPr lang="en-US" sz="1600" b="0">
            <a:solidFill>
              <a:srgbClr val="FFFFFF"/>
            </a:solidFill>
          </a:endParaRPr>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16DA35F5-6D61-4331-80D7-E8F8BAA3A227}">
      <dgm:prSet phldrT="[Text]" custT="1"/>
      <dgm:spPr>
        <a:solidFill>
          <a:srgbClr val="008000"/>
        </a:solidFill>
      </dgm:spPr>
      <dgm:t>
        <a:bodyPr/>
        <a:lstStyle/>
        <a:p>
          <a:r>
            <a:rPr lang="en-US" sz="1500" b="0" dirty="0">
              <a:solidFill>
                <a:srgbClr val="FFFFFF"/>
              </a:solidFill>
            </a:rPr>
            <a:t>5. </a:t>
          </a:r>
        </a:p>
        <a:p>
          <a:r>
            <a:rPr lang="en-US" sz="1500" b="0" dirty="0">
              <a:solidFill>
                <a:srgbClr val="FFFFFF"/>
              </a:solidFill>
            </a:rPr>
            <a:t>Analyze Program Impact</a:t>
          </a:r>
        </a:p>
      </dgm:t>
    </dgm:pt>
    <dgm:pt modelId="{C2DCD8FC-D052-49A6-8698-A8609DFAF279}" type="parTrans" cxnId="{0E6A615E-BBAE-46AA-BF24-A8CA2271A01C}">
      <dgm:prSet/>
      <dgm:spPr/>
      <dgm:t>
        <a:bodyPr/>
        <a:lstStyle/>
        <a:p>
          <a:endParaRPr lang="en-US" sz="1600" b="0">
            <a:solidFill>
              <a:srgbClr val="FFFFFF"/>
            </a:solidFill>
          </a:endParaRPr>
        </a:p>
      </dgm:t>
    </dgm:pt>
    <dgm:pt modelId="{95EE33F1-406E-43FC-887F-E9C93057025B}" type="sibTrans" cxnId="{0E6A615E-BBAE-46AA-BF24-A8CA2271A01C}">
      <dgm:prSet/>
      <dgm:spPr/>
      <dgm:t>
        <a:bodyPr/>
        <a:lstStyle/>
        <a:p>
          <a:endParaRPr lang="en-US" sz="1600" b="0">
            <a:solidFill>
              <a:srgbClr val="FFFFFF"/>
            </a:solidFill>
          </a:endParaRPr>
        </a:p>
      </dgm:t>
    </dgm:pt>
    <dgm:pt modelId="{BA611A18-8D30-4BD2-8A3C-7B8F71C6EA8D}">
      <dgm:prSet custT="1"/>
      <dgm:spPr>
        <a:solidFill>
          <a:srgbClr val="008000"/>
        </a:solidFill>
      </dgm:spPr>
      <dgm:t>
        <a:bodyPr/>
        <a:lstStyle/>
        <a:p>
          <a:r>
            <a:rPr lang="en-US" sz="1600" b="0" dirty="0">
              <a:solidFill>
                <a:srgbClr val="FFFFFF"/>
              </a:solidFill>
            </a:rPr>
            <a:t>6. </a:t>
          </a:r>
        </a:p>
        <a:p>
          <a:r>
            <a:rPr lang="en-US" sz="1600" b="0" dirty="0">
              <a:solidFill>
                <a:srgbClr val="FFFFFF"/>
              </a:solidFill>
            </a:rPr>
            <a:t>Make Program Adjustments</a:t>
          </a:r>
        </a:p>
      </dgm:t>
    </dgm:pt>
    <dgm:pt modelId="{0B69E8A8-E27C-4ED2-9426-B61FD03F7039}" type="parTrans" cxnId="{9BD736C9-9C7A-4C38-93D2-8680BC7630D2}">
      <dgm:prSet/>
      <dgm:spPr/>
      <dgm:t>
        <a:bodyPr/>
        <a:lstStyle/>
        <a:p>
          <a:endParaRPr lang="en-US" sz="1600" b="0">
            <a:solidFill>
              <a:srgbClr val="FFFFFF"/>
            </a:solidFill>
          </a:endParaRPr>
        </a:p>
      </dgm:t>
    </dgm:pt>
    <dgm:pt modelId="{B31347F4-8DA4-4E36-A13A-E346F768BFFC}" type="sibTrans" cxnId="{9BD736C9-9C7A-4C38-93D2-8680BC7630D2}">
      <dgm:prSet/>
      <dgm:spPr/>
      <dgm:t>
        <a:bodyPr/>
        <a:lstStyle/>
        <a:p>
          <a:endParaRPr lang="en-US" sz="1600" b="0">
            <a:solidFill>
              <a:srgbClr val="FFFFFF"/>
            </a:solidFill>
          </a:endParaRPr>
        </a:p>
      </dgm:t>
    </dgm:pt>
    <dgm:pt modelId="{2CDE0618-7ED3-4FCA-8F00-6EC8E53D4100}">
      <dgm:prSet custT="1"/>
      <dgm:spPr>
        <a:solidFill>
          <a:schemeClr val="accent2">
            <a:lumMod val="75000"/>
          </a:schemeClr>
        </a:solidFill>
      </dgm:spPr>
      <dgm:t>
        <a:bodyPr/>
        <a:lstStyle/>
        <a:p>
          <a:pPr algn="ctr"/>
          <a:r>
            <a:rPr lang="en-US" sz="1600" b="0" dirty="0">
              <a:solidFill>
                <a:srgbClr val="FFFFFF"/>
              </a:solidFill>
            </a:rPr>
            <a:t>1. Collect/</a:t>
          </a:r>
        </a:p>
        <a:p>
          <a:pPr algn="ctr"/>
          <a:r>
            <a:rPr lang="en-US" sz="1600" b="0" dirty="0">
              <a:solidFill>
                <a:srgbClr val="FFFFFF"/>
              </a:solidFill>
            </a:rPr>
            <a:t>Track Info on Participant Activity</a:t>
          </a:r>
        </a:p>
      </dgm:t>
    </dgm:pt>
    <dgm:pt modelId="{79A7E046-5E38-47D8-A299-C71ACBC77266}" type="parTrans" cxnId="{EE68AE5E-294B-4E21-9075-402B566DE303}">
      <dgm:prSet/>
      <dgm:spPr/>
      <dgm:t>
        <a:bodyPr/>
        <a:lstStyle/>
        <a:p>
          <a:endParaRPr lang="en-US" sz="1600" b="0">
            <a:solidFill>
              <a:srgbClr val="FFFFFF"/>
            </a:solidFill>
          </a:endParaRPr>
        </a:p>
      </dgm:t>
    </dgm:pt>
    <dgm:pt modelId="{3DCB77EE-4526-4461-A58A-52462FD9FA7F}" type="sibTrans" cxnId="{EE68AE5E-294B-4E21-9075-402B566DE303}">
      <dgm:prSet/>
      <dgm:spPr/>
      <dgm:t>
        <a:bodyPr/>
        <a:lstStyle/>
        <a:p>
          <a:endParaRPr lang="en-US" sz="1600" b="0">
            <a:solidFill>
              <a:srgbClr val="FFFFFF"/>
            </a:solidFill>
          </a:endParaRPr>
        </a:p>
      </dgm:t>
    </dgm:pt>
    <dgm:pt modelId="{1DA33CAC-340E-450E-A963-5CD8B29E53EC}">
      <dgm:prSet custT="1"/>
      <dgm:spPr>
        <a:solidFill>
          <a:schemeClr val="accent2">
            <a:lumMod val="75000"/>
          </a:schemeClr>
        </a:solidFill>
      </dgm:spPr>
      <dgm:t>
        <a:bodyPr/>
        <a:lstStyle/>
        <a:p>
          <a:r>
            <a:rPr lang="en-US" sz="1600" b="0" dirty="0">
              <a:solidFill>
                <a:srgbClr val="FFFFFF"/>
              </a:solidFill>
            </a:rPr>
            <a:t>2. </a:t>
          </a:r>
        </a:p>
        <a:p>
          <a:r>
            <a:rPr lang="en-US" sz="1600" b="0" dirty="0">
              <a:solidFill>
                <a:srgbClr val="FFFFFF"/>
              </a:solidFill>
            </a:rPr>
            <a:t>Report Participant Activity</a:t>
          </a:r>
        </a:p>
      </dgm:t>
    </dgm:pt>
    <dgm:pt modelId="{15462F36-32BA-45FC-8F85-553A38BD49A0}" type="parTrans" cxnId="{AE227776-CFF9-4737-BFC3-4B2C5E2CD7D4}">
      <dgm:prSet/>
      <dgm:spPr/>
      <dgm:t>
        <a:bodyPr/>
        <a:lstStyle/>
        <a:p>
          <a:endParaRPr lang="en-US" sz="1600" b="0">
            <a:solidFill>
              <a:srgbClr val="FFFFFF"/>
            </a:solidFill>
          </a:endParaRPr>
        </a:p>
      </dgm:t>
    </dgm:pt>
    <dgm:pt modelId="{12293C33-11D6-48E4-9C5B-30D84F4B8696}" type="sibTrans" cxnId="{AE227776-CFF9-4737-BFC3-4B2C5E2CD7D4}">
      <dgm:prSet/>
      <dgm:spPr/>
      <dgm:t>
        <a:bodyPr/>
        <a:lstStyle/>
        <a:p>
          <a:endParaRPr lang="en-US" sz="1600" b="0">
            <a:solidFill>
              <a:srgbClr val="FFFFFF"/>
            </a:solidFill>
          </a:endParaRPr>
        </a:p>
      </dgm:t>
    </dgm:pt>
    <dgm:pt modelId="{D3B4381F-83C4-4842-855F-773AE8403CCB}">
      <dgm:prSet custT="1"/>
      <dgm:spPr>
        <a:solidFill>
          <a:schemeClr val="accent2">
            <a:lumMod val="75000"/>
          </a:schemeClr>
        </a:solidFill>
      </dgm:spPr>
      <dgm:t>
        <a:bodyPr/>
        <a:lstStyle/>
        <a:p>
          <a:r>
            <a:rPr lang="en-US" sz="1600" b="0" dirty="0">
              <a:solidFill>
                <a:srgbClr val="FFFFFF"/>
              </a:solidFill>
            </a:rPr>
            <a:t>3. </a:t>
          </a:r>
        </a:p>
        <a:p>
          <a:r>
            <a:rPr lang="en-US" sz="1600" b="0" dirty="0">
              <a:solidFill>
                <a:srgbClr val="FFFFFF"/>
              </a:solidFill>
            </a:rPr>
            <a:t>Review Report Output</a:t>
          </a:r>
        </a:p>
      </dgm:t>
    </dgm:pt>
    <dgm:pt modelId="{05787EAE-5939-4B01-B799-FDE365AF722B}" type="parTrans" cxnId="{6C789F4F-4835-4031-9B14-16E5DDBE117A}">
      <dgm:prSet/>
      <dgm:spPr/>
      <dgm:t>
        <a:bodyPr/>
        <a:lstStyle/>
        <a:p>
          <a:endParaRPr lang="en-US" sz="1600" b="0">
            <a:solidFill>
              <a:srgbClr val="FFFFFF"/>
            </a:solidFill>
          </a:endParaRPr>
        </a:p>
      </dgm:t>
    </dgm:pt>
    <dgm:pt modelId="{9DFC34D1-B9E1-46AA-8310-93F46FE08B18}" type="sibTrans" cxnId="{6C789F4F-4835-4031-9B14-16E5DDBE117A}">
      <dgm:prSet/>
      <dgm:spPr/>
      <dgm:t>
        <a:bodyPr/>
        <a:lstStyle/>
        <a:p>
          <a:endParaRPr lang="en-US" sz="1600" b="0">
            <a:solidFill>
              <a:srgbClr val="FFFFFF"/>
            </a:solidFill>
          </a:endParaRPr>
        </a:p>
      </dgm:t>
    </dgm:pt>
    <dgm:pt modelId="{7CFE1FEE-2736-4CA9-8360-F87B36BE0C28}">
      <dgm:prSet custT="1"/>
      <dgm:spPr>
        <a:solidFill>
          <a:schemeClr val="accent2">
            <a:lumMod val="75000"/>
          </a:schemeClr>
        </a:solidFill>
      </dgm:spPr>
      <dgm:t>
        <a:bodyPr/>
        <a:lstStyle/>
        <a:p>
          <a:r>
            <a:rPr lang="en-US" sz="1600" b="0" dirty="0">
              <a:solidFill>
                <a:srgbClr val="FFFFFF"/>
              </a:solidFill>
            </a:rPr>
            <a:t>4. </a:t>
          </a:r>
        </a:p>
        <a:p>
          <a:r>
            <a:rPr lang="en-US" sz="1600" b="0" dirty="0">
              <a:solidFill>
                <a:srgbClr val="FFFFFF"/>
              </a:solidFill>
            </a:rPr>
            <a:t>Make Report Corrections</a:t>
          </a:r>
        </a:p>
      </dgm:t>
      <dgm:extLst>
        <a:ext uri="{E40237B7-FDA0-4F09-8148-C483321AD2D9}">
          <dgm14:cNvPr xmlns:dgm14="http://schemas.microsoft.com/office/drawing/2010/diagram" id="0" name="" descr="A DATA-DRIVEN MODEL FOR SUCCESS 1. Collect/ Track Info on Participant Activity 2. Report Participant Activity 3. Review Report Output 4. Make Report Corrections 5. Analyze Program Impact 6. Make Program Adjustments&#10;&#10;&#10;"/>
        </a:ext>
      </dgm:extLst>
    </dgm:pt>
    <dgm:pt modelId="{24CD3283-DD7C-4F6D-990E-059D9266670D}" type="parTrans" cxnId="{48A6760C-05AA-490C-B30A-E3BC5187C259}">
      <dgm:prSet/>
      <dgm:spPr/>
      <dgm:t>
        <a:bodyPr/>
        <a:lstStyle/>
        <a:p>
          <a:endParaRPr lang="en-US" sz="1600" b="0">
            <a:solidFill>
              <a:srgbClr val="FFFFFF"/>
            </a:solidFill>
          </a:endParaRPr>
        </a:p>
      </dgm:t>
    </dgm:pt>
    <dgm:pt modelId="{22949600-09A9-4B81-BCA6-5D88ED82F96F}" type="sibTrans" cxnId="{48A6760C-05AA-490C-B30A-E3BC5187C259}">
      <dgm:prSet/>
      <dgm:spPr/>
      <dgm:t>
        <a:bodyPr/>
        <a:lstStyle/>
        <a:p>
          <a:endParaRPr lang="en-US" sz="1600" b="0">
            <a:solidFill>
              <a:srgbClr val="FFFFFF"/>
            </a:solidFill>
          </a:endParaRPr>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3515AD-DC80-4599-B8ED-0E3C12D1E476}" type="doc">
      <dgm:prSet loTypeId="urn:microsoft.com/office/officeart/2005/8/layout/cycle8" loCatId="cycle" qsTypeId="urn:microsoft.com/office/officeart/2005/8/quickstyle/simple1" qsCatId="simple" csTypeId="urn:microsoft.com/office/officeart/2005/8/colors/accent1_2" csCatId="accent1" phldr="1"/>
      <dgm:spPr/>
      <dgm:t>
        <a:bodyPr/>
        <a:lstStyle/>
        <a:p>
          <a:endParaRPr lang="en-US"/>
        </a:p>
      </dgm:t>
    </dgm:pt>
    <dgm:pt modelId="{16DA35F5-6D61-4331-80D7-E8F8BAA3A227}">
      <dgm:prSet phldrT="[Text]" custT="1"/>
      <dgm:spPr>
        <a:solidFill>
          <a:srgbClr val="008000"/>
        </a:solidFill>
      </dgm:spPr>
      <dgm:t>
        <a:bodyPr/>
        <a:lstStyle/>
        <a:p>
          <a:r>
            <a:rPr lang="en-US" sz="1500" b="0" dirty="0">
              <a:solidFill>
                <a:srgbClr val="FFFFFF"/>
              </a:solidFill>
            </a:rPr>
            <a:t>3. </a:t>
          </a:r>
        </a:p>
        <a:p>
          <a:r>
            <a:rPr lang="en-US" sz="1500" b="0" dirty="0">
              <a:solidFill>
                <a:srgbClr val="FFFFFF"/>
              </a:solidFill>
            </a:rPr>
            <a:t>Review Report Output</a:t>
          </a:r>
        </a:p>
      </dgm:t>
    </dgm:pt>
    <dgm:pt modelId="{C2DCD8FC-D052-49A6-8698-A8609DFAF279}" type="parTrans" cxnId="{0E6A615E-BBAE-46AA-BF24-A8CA2271A01C}">
      <dgm:prSet/>
      <dgm:spPr/>
      <dgm:t>
        <a:bodyPr/>
        <a:lstStyle/>
        <a:p>
          <a:endParaRPr lang="en-US" sz="1600" b="0">
            <a:solidFill>
              <a:srgbClr val="FFFFFF"/>
            </a:solidFill>
          </a:endParaRPr>
        </a:p>
      </dgm:t>
    </dgm:pt>
    <dgm:pt modelId="{95EE33F1-406E-43FC-887F-E9C93057025B}" type="sibTrans" cxnId="{0E6A615E-BBAE-46AA-BF24-A8CA2271A01C}">
      <dgm:prSet/>
      <dgm:spPr/>
      <dgm:t>
        <a:bodyPr/>
        <a:lstStyle/>
        <a:p>
          <a:endParaRPr lang="en-US" sz="1600" b="0">
            <a:solidFill>
              <a:srgbClr val="FFFFFF"/>
            </a:solidFill>
          </a:endParaRPr>
        </a:p>
      </dgm:t>
    </dgm:pt>
    <dgm:pt modelId="{BA611A18-8D30-4BD2-8A3C-7B8F71C6EA8D}">
      <dgm:prSet custT="1"/>
      <dgm:spPr>
        <a:solidFill>
          <a:srgbClr val="008000"/>
        </a:solidFill>
      </dgm:spPr>
      <dgm:t>
        <a:bodyPr/>
        <a:lstStyle/>
        <a:p>
          <a:r>
            <a:rPr lang="en-US" sz="1600" b="0" dirty="0">
              <a:solidFill>
                <a:srgbClr val="FFFFFF"/>
              </a:solidFill>
            </a:rPr>
            <a:t>4. </a:t>
          </a:r>
        </a:p>
        <a:p>
          <a:r>
            <a:rPr lang="en-US" sz="1600" b="0" dirty="0">
              <a:solidFill>
                <a:srgbClr val="FFFFFF"/>
              </a:solidFill>
            </a:rPr>
            <a:t>Make Report Corrections</a:t>
          </a:r>
        </a:p>
      </dgm:t>
    </dgm:pt>
    <dgm:pt modelId="{0B69E8A8-E27C-4ED2-9426-B61FD03F7039}" type="parTrans" cxnId="{9BD736C9-9C7A-4C38-93D2-8680BC7630D2}">
      <dgm:prSet/>
      <dgm:spPr/>
      <dgm:t>
        <a:bodyPr/>
        <a:lstStyle/>
        <a:p>
          <a:endParaRPr lang="en-US" sz="1600" b="0">
            <a:solidFill>
              <a:srgbClr val="FFFFFF"/>
            </a:solidFill>
          </a:endParaRPr>
        </a:p>
      </dgm:t>
    </dgm:pt>
    <dgm:pt modelId="{B31347F4-8DA4-4E36-A13A-E346F768BFFC}" type="sibTrans" cxnId="{9BD736C9-9C7A-4C38-93D2-8680BC7630D2}">
      <dgm:prSet/>
      <dgm:spPr/>
      <dgm:t>
        <a:bodyPr/>
        <a:lstStyle/>
        <a:p>
          <a:endParaRPr lang="en-US" sz="1600" b="0">
            <a:solidFill>
              <a:srgbClr val="FFFFFF"/>
            </a:solidFill>
          </a:endParaRPr>
        </a:p>
      </dgm:t>
    </dgm:pt>
    <dgm:pt modelId="{2CDE0618-7ED3-4FCA-8F00-6EC8E53D4100}">
      <dgm:prSet custT="1"/>
      <dgm:spPr>
        <a:solidFill>
          <a:schemeClr val="accent2">
            <a:lumMod val="75000"/>
          </a:schemeClr>
        </a:solidFill>
      </dgm:spPr>
      <dgm:t>
        <a:bodyPr/>
        <a:lstStyle/>
        <a:p>
          <a:pPr algn="ctr"/>
          <a:r>
            <a:rPr lang="en-US" sz="1600" b="0" dirty="0">
              <a:solidFill>
                <a:srgbClr val="FFFFFF"/>
              </a:solidFill>
            </a:rPr>
            <a:t>5.</a:t>
          </a:r>
        </a:p>
        <a:p>
          <a:pPr algn="ctr"/>
          <a:r>
            <a:rPr lang="en-US" sz="1600" b="0" dirty="0">
              <a:solidFill>
                <a:srgbClr val="FFFFFF"/>
              </a:solidFill>
            </a:rPr>
            <a:t>Analyze Program Impact</a:t>
          </a:r>
        </a:p>
      </dgm:t>
    </dgm:pt>
    <dgm:pt modelId="{79A7E046-5E38-47D8-A299-C71ACBC77266}" type="parTrans" cxnId="{EE68AE5E-294B-4E21-9075-402B566DE303}">
      <dgm:prSet/>
      <dgm:spPr/>
      <dgm:t>
        <a:bodyPr/>
        <a:lstStyle/>
        <a:p>
          <a:endParaRPr lang="en-US" sz="1600" b="0">
            <a:solidFill>
              <a:srgbClr val="FFFFFF"/>
            </a:solidFill>
          </a:endParaRPr>
        </a:p>
      </dgm:t>
    </dgm:pt>
    <dgm:pt modelId="{3DCB77EE-4526-4461-A58A-52462FD9FA7F}" type="sibTrans" cxnId="{EE68AE5E-294B-4E21-9075-402B566DE303}">
      <dgm:prSet/>
      <dgm:spPr/>
      <dgm:t>
        <a:bodyPr/>
        <a:lstStyle/>
        <a:p>
          <a:endParaRPr lang="en-US" sz="1600" b="0">
            <a:solidFill>
              <a:srgbClr val="FFFFFF"/>
            </a:solidFill>
          </a:endParaRPr>
        </a:p>
      </dgm:t>
    </dgm:pt>
    <dgm:pt modelId="{1DA33CAC-340E-450E-A963-5CD8B29E53EC}">
      <dgm:prSet custT="1"/>
      <dgm:spPr>
        <a:solidFill>
          <a:schemeClr val="accent2">
            <a:lumMod val="75000"/>
          </a:schemeClr>
        </a:solidFill>
      </dgm:spPr>
      <dgm:t>
        <a:bodyPr/>
        <a:lstStyle/>
        <a:p>
          <a:r>
            <a:rPr lang="en-US" sz="1600" b="0" dirty="0">
              <a:solidFill>
                <a:srgbClr val="FFFFFF"/>
              </a:solidFill>
            </a:rPr>
            <a:t>6. </a:t>
          </a:r>
        </a:p>
        <a:p>
          <a:r>
            <a:rPr lang="en-US" sz="1600" b="0" dirty="0">
              <a:solidFill>
                <a:srgbClr val="FFFFFF"/>
              </a:solidFill>
            </a:rPr>
            <a:t>Make Program Adjustments</a:t>
          </a:r>
        </a:p>
      </dgm:t>
    </dgm:pt>
    <dgm:pt modelId="{15462F36-32BA-45FC-8F85-553A38BD49A0}" type="parTrans" cxnId="{AE227776-CFF9-4737-BFC3-4B2C5E2CD7D4}">
      <dgm:prSet/>
      <dgm:spPr/>
      <dgm:t>
        <a:bodyPr/>
        <a:lstStyle/>
        <a:p>
          <a:endParaRPr lang="en-US" sz="1600" b="0">
            <a:solidFill>
              <a:srgbClr val="FFFFFF"/>
            </a:solidFill>
          </a:endParaRPr>
        </a:p>
      </dgm:t>
    </dgm:pt>
    <dgm:pt modelId="{12293C33-11D6-48E4-9C5B-30D84F4B8696}" type="sibTrans" cxnId="{AE227776-CFF9-4737-BFC3-4B2C5E2CD7D4}">
      <dgm:prSet/>
      <dgm:spPr/>
      <dgm:t>
        <a:bodyPr/>
        <a:lstStyle/>
        <a:p>
          <a:endParaRPr lang="en-US" sz="1600" b="0">
            <a:solidFill>
              <a:srgbClr val="FFFFFF"/>
            </a:solidFill>
          </a:endParaRPr>
        </a:p>
      </dgm:t>
    </dgm:pt>
    <dgm:pt modelId="{D3B4381F-83C4-4842-855F-773AE8403CCB}">
      <dgm:prSet custT="1"/>
      <dgm:spPr>
        <a:solidFill>
          <a:schemeClr val="accent2">
            <a:lumMod val="75000"/>
          </a:schemeClr>
        </a:solidFill>
      </dgm:spPr>
      <dgm:t>
        <a:bodyPr/>
        <a:lstStyle/>
        <a:p>
          <a:r>
            <a:rPr lang="en-US" sz="1600" b="0" dirty="0">
              <a:solidFill>
                <a:srgbClr val="FFFFFF"/>
              </a:solidFill>
            </a:rPr>
            <a:t>1. Collect/</a:t>
          </a:r>
        </a:p>
        <a:p>
          <a:r>
            <a:rPr lang="en-US" sz="1600" b="0" dirty="0">
              <a:solidFill>
                <a:srgbClr val="FFFFFF"/>
              </a:solidFill>
            </a:rPr>
            <a:t>Track Info on Participant Activity</a:t>
          </a:r>
        </a:p>
      </dgm:t>
    </dgm:pt>
    <dgm:pt modelId="{05787EAE-5939-4B01-B799-FDE365AF722B}" type="parTrans" cxnId="{6C789F4F-4835-4031-9B14-16E5DDBE117A}">
      <dgm:prSet/>
      <dgm:spPr/>
      <dgm:t>
        <a:bodyPr/>
        <a:lstStyle/>
        <a:p>
          <a:endParaRPr lang="en-US" sz="1600" b="0">
            <a:solidFill>
              <a:srgbClr val="FFFFFF"/>
            </a:solidFill>
          </a:endParaRPr>
        </a:p>
      </dgm:t>
    </dgm:pt>
    <dgm:pt modelId="{9DFC34D1-B9E1-46AA-8310-93F46FE08B18}" type="sibTrans" cxnId="{6C789F4F-4835-4031-9B14-16E5DDBE117A}">
      <dgm:prSet/>
      <dgm:spPr/>
      <dgm:t>
        <a:bodyPr/>
        <a:lstStyle/>
        <a:p>
          <a:endParaRPr lang="en-US" sz="1600" b="0">
            <a:solidFill>
              <a:srgbClr val="FFFFFF"/>
            </a:solidFill>
          </a:endParaRPr>
        </a:p>
      </dgm:t>
    </dgm:pt>
    <dgm:pt modelId="{7CFE1FEE-2736-4CA9-8360-F87B36BE0C28}">
      <dgm:prSet custT="1"/>
      <dgm:spPr>
        <a:solidFill>
          <a:schemeClr val="accent2">
            <a:lumMod val="75000"/>
          </a:schemeClr>
        </a:solidFill>
      </dgm:spPr>
      <dgm:t>
        <a:bodyPr/>
        <a:lstStyle/>
        <a:p>
          <a:r>
            <a:rPr lang="en-US" sz="1600" b="0" dirty="0">
              <a:solidFill>
                <a:srgbClr val="FFFFFF"/>
              </a:solidFill>
            </a:rPr>
            <a:t>2. </a:t>
          </a:r>
        </a:p>
        <a:p>
          <a:r>
            <a:rPr lang="en-US" sz="1600" b="0" dirty="0">
              <a:solidFill>
                <a:srgbClr val="FFFFFF"/>
              </a:solidFill>
            </a:rPr>
            <a:t>Report Participant Activity</a:t>
          </a:r>
        </a:p>
      </dgm:t>
      <dgm:extLst>
        <a:ext uri="{E40237B7-FDA0-4F09-8148-C483321AD2D9}">
          <dgm14:cNvPr xmlns:dgm14="http://schemas.microsoft.com/office/drawing/2010/diagram" id="0" name="" descr="A DATA-DRIVEN MODEL FOR SUCCESS 1. Collect/ Track Info on Participant Activity 2. Report Participant Activity 3. Review Report Output 4. Make Report Corrections 5. Analyze Program Impact 6. Make Program Adjustments&#10;&#10;&#10;"/>
        </a:ext>
      </dgm:extLst>
    </dgm:pt>
    <dgm:pt modelId="{24CD3283-DD7C-4F6D-990E-059D9266670D}" type="parTrans" cxnId="{48A6760C-05AA-490C-B30A-E3BC5187C259}">
      <dgm:prSet/>
      <dgm:spPr/>
      <dgm:t>
        <a:bodyPr/>
        <a:lstStyle/>
        <a:p>
          <a:endParaRPr lang="en-US" sz="1600" b="0">
            <a:solidFill>
              <a:srgbClr val="FFFFFF"/>
            </a:solidFill>
          </a:endParaRPr>
        </a:p>
      </dgm:t>
    </dgm:pt>
    <dgm:pt modelId="{22949600-09A9-4B81-BCA6-5D88ED82F96F}" type="sibTrans" cxnId="{48A6760C-05AA-490C-B30A-E3BC5187C259}">
      <dgm:prSet/>
      <dgm:spPr/>
      <dgm:t>
        <a:bodyPr/>
        <a:lstStyle/>
        <a:p>
          <a:endParaRPr lang="en-US" sz="1600" b="0">
            <a:solidFill>
              <a:srgbClr val="FFFFFF"/>
            </a:solidFill>
          </a:endParaRPr>
        </a:p>
      </dgm:t>
    </dgm:pt>
    <dgm:pt modelId="{31DCA537-D969-4E41-84BB-7115A26AB57E}" type="pres">
      <dgm:prSet presAssocID="{233515AD-DC80-4599-B8ED-0E3C12D1E476}" presName="compositeShape" presStyleCnt="0">
        <dgm:presLayoutVars>
          <dgm:chMax val="7"/>
          <dgm:dir/>
          <dgm:resizeHandles val="exact"/>
        </dgm:presLayoutVars>
      </dgm:prSet>
      <dgm:spPr/>
    </dgm:pt>
    <dgm:pt modelId="{DF0B5A94-0FC6-483B-BAD1-0DA7FC84C4E6}" type="pres">
      <dgm:prSet presAssocID="{233515AD-DC80-4599-B8ED-0E3C12D1E476}" presName="wedge1" presStyleLbl="node1" presStyleIdx="0" presStyleCnt="6"/>
      <dgm:spPr/>
    </dgm:pt>
    <dgm:pt modelId="{BE937D31-BE7F-4BFA-94C4-E57FE1F1B718}" type="pres">
      <dgm:prSet presAssocID="{233515AD-DC80-4599-B8ED-0E3C12D1E476}" presName="dummy1a" presStyleCnt="0"/>
      <dgm:spPr/>
    </dgm:pt>
    <dgm:pt modelId="{7745A2E3-0F0F-4228-A669-6F91F1D75EF2}" type="pres">
      <dgm:prSet presAssocID="{233515AD-DC80-4599-B8ED-0E3C12D1E476}" presName="dummy1b" presStyleCnt="0"/>
      <dgm:spPr/>
    </dgm:pt>
    <dgm:pt modelId="{4BBA6968-BA9C-4666-AADD-960F9FB15961}" type="pres">
      <dgm:prSet presAssocID="{233515AD-DC80-4599-B8ED-0E3C12D1E476}" presName="wedge1Tx" presStyleLbl="node1" presStyleIdx="0" presStyleCnt="6">
        <dgm:presLayoutVars>
          <dgm:chMax val="0"/>
          <dgm:chPref val="0"/>
          <dgm:bulletEnabled val="1"/>
        </dgm:presLayoutVars>
      </dgm:prSet>
      <dgm:spPr/>
    </dgm:pt>
    <dgm:pt modelId="{1A3123C3-FB62-45FE-A9FF-8D68B4DDF836}" type="pres">
      <dgm:prSet presAssocID="{233515AD-DC80-4599-B8ED-0E3C12D1E476}" presName="wedge2" presStyleLbl="node1" presStyleIdx="1" presStyleCnt="6"/>
      <dgm:spPr/>
    </dgm:pt>
    <dgm:pt modelId="{6FF30DB0-F013-4F5F-8496-09F3D33E642B}" type="pres">
      <dgm:prSet presAssocID="{233515AD-DC80-4599-B8ED-0E3C12D1E476}" presName="dummy2a" presStyleCnt="0"/>
      <dgm:spPr/>
    </dgm:pt>
    <dgm:pt modelId="{10825C84-5F43-416A-8B26-D20C2EAF7B8D}" type="pres">
      <dgm:prSet presAssocID="{233515AD-DC80-4599-B8ED-0E3C12D1E476}" presName="dummy2b" presStyleCnt="0"/>
      <dgm:spPr/>
    </dgm:pt>
    <dgm:pt modelId="{09083CF1-7054-46D1-93DC-C84CA6D2090D}" type="pres">
      <dgm:prSet presAssocID="{233515AD-DC80-4599-B8ED-0E3C12D1E476}" presName="wedge2Tx" presStyleLbl="node1" presStyleIdx="1" presStyleCnt="6">
        <dgm:presLayoutVars>
          <dgm:chMax val="0"/>
          <dgm:chPref val="0"/>
          <dgm:bulletEnabled val="1"/>
        </dgm:presLayoutVars>
      </dgm:prSet>
      <dgm:spPr/>
    </dgm:pt>
    <dgm:pt modelId="{81529C4E-9BA6-47D2-A082-76577453EAE3}" type="pres">
      <dgm:prSet presAssocID="{233515AD-DC80-4599-B8ED-0E3C12D1E476}" presName="wedge3" presStyleLbl="node1" presStyleIdx="2" presStyleCnt="6"/>
      <dgm:spPr/>
    </dgm:pt>
    <dgm:pt modelId="{52960540-320B-4DFA-9487-DBC66EF0B23C}" type="pres">
      <dgm:prSet presAssocID="{233515AD-DC80-4599-B8ED-0E3C12D1E476}" presName="dummy3a" presStyleCnt="0"/>
      <dgm:spPr/>
    </dgm:pt>
    <dgm:pt modelId="{852E1A1B-66F5-4AD9-8DAD-0360BD850377}" type="pres">
      <dgm:prSet presAssocID="{233515AD-DC80-4599-B8ED-0E3C12D1E476}" presName="dummy3b" presStyleCnt="0"/>
      <dgm:spPr/>
    </dgm:pt>
    <dgm:pt modelId="{00661777-D904-4B9D-92DE-375B906E2163}" type="pres">
      <dgm:prSet presAssocID="{233515AD-DC80-4599-B8ED-0E3C12D1E476}" presName="wedge3Tx" presStyleLbl="node1" presStyleIdx="2" presStyleCnt="6">
        <dgm:presLayoutVars>
          <dgm:chMax val="0"/>
          <dgm:chPref val="0"/>
          <dgm:bulletEnabled val="1"/>
        </dgm:presLayoutVars>
      </dgm:prSet>
      <dgm:spPr/>
    </dgm:pt>
    <dgm:pt modelId="{0E2CB548-E693-467A-9656-6DAD9B716CE9}" type="pres">
      <dgm:prSet presAssocID="{233515AD-DC80-4599-B8ED-0E3C12D1E476}" presName="wedge4" presStyleLbl="node1" presStyleIdx="3" presStyleCnt="6"/>
      <dgm:spPr/>
    </dgm:pt>
    <dgm:pt modelId="{F45151A0-4625-4774-ACF4-483BEBA85C3D}" type="pres">
      <dgm:prSet presAssocID="{233515AD-DC80-4599-B8ED-0E3C12D1E476}" presName="dummy4a" presStyleCnt="0"/>
      <dgm:spPr/>
    </dgm:pt>
    <dgm:pt modelId="{B03CB132-2B40-4075-B2DC-2D2E440BFAFB}" type="pres">
      <dgm:prSet presAssocID="{233515AD-DC80-4599-B8ED-0E3C12D1E476}" presName="dummy4b" presStyleCnt="0"/>
      <dgm:spPr/>
    </dgm:pt>
    <dgm:pt modelId="{7795C1FC-5CBF-4230-A869-EB0ABCC72FF6}" type="pres">
      <dgm:prSet presAssocID="{233515AD-DC80-4599-B8ED-0E3C12D1E476}" presName="wedge4Tx" presStyleLbl="node1" presStyleIdx="3" presStyleCnt="6">
        <dgm:presLayoutVars>
          <dgm:chMax val="0"/>
          <dgm:chPref val="0"/>
          <dgm:bulletEnabled val="1"/>
        </dgm:presLayoutVars>
      </dgm:prSet>
      <dgm:spPr/>
    </dgm:pt>
    <dgm:pt modelId="{DC95B218-72CA-4453-BA68-6D4E38E205E3}" type="pres">
      <dgm:prSet presAssocID="{233515AD-DC80-4599-B8ED-0E3C12D1E476}" presName="wedge5" presStyleLbl="node1" presStyleIdx="4" presStyleCnt="6"/>
      <dgm:spPr/>
    </dgm:pt>
    <dgm:pt modelId="{E2189F8C-5A8D-4322-81CE-23B5401497E3}" type="pres">
      <dgm:prSet presAssocID="{233515AD-DC80-4599-B8ED-0E3C12D1E476}" presName="dummy5a" presStyleCnt="0"/>
      <dgm:spPr/>
    </dgm:pt>
    <dgm:pt modelId="{152FC195-75A9-44D4-891B-5026D24489CA}" type="pres">
      <dgm:prSet presAssocID="{233515AD-DC80-4599-B8ED-0E3C12D1E476}" presName="dummy5b" presStyleCnt="0"/>
      <dgm:spPr/>
    </dgm:pt>
    <dgm:pt modelId="{252ED68F-D3F8-41C2-9B57-F4DEE03E2611}" type="pres">
      <dgm:prSet presAssocID="{233515AD-DC80-4599-B8ED-0E3C12D1E476}" presName="wedge5Tx" presStyleLbl="node1" presStyleIdx="4" presStyleCnt="6">
        <dgm:presLayoutVars>
          <dgm:chMax val="0"/>
          <dgm:chPref val="0"/>
          <dgm:bulletEnabled val="1"/>
        </dgm:presLayoutVars>
      </dgm:prSet>
      <dgm:spPr/>
    </dgm:pt>
    <dgm:pt modelId="{E7B96338-E4F8-4BBB-A50D-727E1706FF4D}" type="pres">
      <dgm:prSet presAssocID="{233515AD-DC80-4599-B8ED-0E3C12D1E476}" presName="wedge6" presStyleLbl="node1" presStyleIdx="5" presStyleCnt="6"/>
      <dgm:spPr/>
    </dgm:pt>
    <dgm:pt modelId="{1245B864-CBE4-42FB-BCF0-1DF6052E0D44}" type="pres">
      <dgm:prSet presAssocID="{233515AD-DC80-4599-B8ED-0E3C12D1E476}" presName="dummy6a" presStyleCnt="0"/>
      <dgm:spPr/>
    </dgm:pt>
    <dgm:pt modelId="{818041A0-0F03-4FFB-947B-419EAD6AE1DC}" type="pres">
      <dgm:prSet presAssocID="{233515AD-DC80-4599-B8ED-0E3C12D1E476}" presName="dummy6b" presStyleCnt="0"/>
      <dgm:spPr/>
    </dgm:pt>
    <dgm:pt modelId="{073B2C47-8436-4036-8747-238E88FBF7E0}" type="pres">
      <dgm:prSet presAssocID="{233515AD-DC80-4599-B8ED-0E3C12D1E476}" presName="wedge6Tx" presStyleLbl="node1" presStyleIdx="5" presStyleCnt="6">
        <dgm:presLayoutVars>
          <dgm:chMax val="0"/>
          <dgm:chPref val="0"/>
          <dgm:bulletEnabled val="1"/>
        </dgm:presLayoutVars>
      </dgm:prSet>
      <dgm:spPr/>
    </dgm:pt>
    <dgm:pt modelId="{24856060-7B72-44D0-8BFB-C0E53E087EEB}" type="pres">
      <dgm:prSet presAssocID="{95EE33F1-406E-43FC-887F-E9C93057025B}" presName="arrowWedge1" presStyleLbl="fgSibTrans2D1" presStyleIdx="0" presStyleCnt="6"/>
      <dgm:spPr/>
    </dgm:pt>
    <dgm:pt modelId="{DCCF1D29-4F45-4653-B968-C5F8558E4DE8}" type="pres">
      <dgm:prSet presAssocID="{B31347F4-8DA4-4E36-A13A-E346F768BFFC}" presName="arrowWedge2" presStyleLbl="fgSibTrans2D1" presStyleIdx="1" presStyleCnt="6"/>
      <dgm:spPr/>
    </dgm:pt>
    <dgm:pt modelId="{BDD712AE-AA47-414A-B03A-6258CEDEE445}" type="pres">
      <dgm:prSet presAssocID="{3DCB77EE-4526-4461-A58A-52462FD9FA7F}" presName="arrowWedge3" presStyleLbl="fgSibTrans2D1" presStyleIdx="2" presStyleCnt="6"/>
      <dgm:spPr/>
    </dgm:pt>
    <dgm:pt modelId="{23EE0CC0-3319-4E01-B326-59C7A0DC61A6}" type="pres">
      <dgm:prSet presAssocID="{12293C33-11D6-48E4-9C5B-30D84F4B8696}" presName="arrowWedge4" presStyleLbl="fgSibTrans2D1" presStyleIdx="3" presStyleCnt="6"/>
      <dgm:spPr/>
    </dgm:pt>
    <dgm:pt modelId="{FBF24E8A-CDC2-471B-A78B-544CEC8CCBFE}" type="pres">
      <dgm:prSet presAssocID="{9DFC34D1-B9E1-46AA-8310-93F46FE08B18}" presName="arrowWedge5" presStyleLbl="fgSibTrans2D1" presStyleIdx="4" presStyleCnt="6"/>
      <dgm:spPr/>
    </dgm:pt>
    <dgm:pt modelId="{8C92C1FF-D169-4ED4-B8B1-A4BDEF651B2B}" type="pres">
      <dgm:prSet presAssocID="{22949600-09A9-4B81-BCA6-5D88ED82F96F}" presName="arrowWedge6" presStyleLbl="fgSibTrans2D1" presStyleIdx="5" presStyleCnt="6"/>
      <dgm:spPr/>
    </dgm:pt>
  </dgm:ptLst>
  <dgm:cxnLst>
    <dgm:cxn modelId="{48A6760C-05AA-490C-B30A-E3BC5187C259}" srcId="{233515AD-DC80-4599-B8ED-0E3C12D1E476}" destId="{7CFE1FEE-2736-4CA9-8360-F87B36BE0C28}" srcOrd="5" destOrd="0" parTransId="{24CD3283-DD7C-4F6D-990E-059D9266670D}" sibTransId="{22949600-09A9-4B81-BCA6-5D88ED82F96F}"/>
    <dgm:cxn modelId="{52C2E527-F2C7-4090-AD34-124FF98A8678}" type="presOf" srcId="{7CFE1FEE-2736-4CA9-8360-F87B36BE0C28}" destId="{E7B96338-E4F8-4BBB-A50D-727E1706FF4D}" srcOrd="0" destOrd="0" presId="urn:microsoft.com/office/officeart/2005/8/layout/cycle8"/>
    <dgm:cxn modelId="{1BE11A33-306F-401B-80C3-76D3FB4705CC}" type="presOf" srcId="{BA611A18-8D30-4BD2-8A3C-7B8F71C6EA8D}" destId="{1A3123C3-FB62-45FE-A9FF-8D68B4DDF836}" srcOrd="0" destOrd="0" presId="urn:microsoft.com/office/officeart/2005/8/layout/cycle8"/>
    <dgm:cxn modelId="{465A6B3A-E6AA-4E7F-A5FA-FDEEB7A59732}" type="presOf" srcId="{1DA33CAC-340E-450E-A963-5CD8B29E53EC}" destId="{0E2CB548-E693-467A-9656-6DAD9B716CE9}" srcOrd="0" destOrd="0" presId="urn:microsoft.com/office/officeart/2005/8/layout/cycle8"/>
    <dgm:cxn modelId="{0E6A615E-BBAE-46AA-BF24-A8CA2271A01C}" srcId="{233515AD-DC80-4599-B8ED-0E3C12D1E476}" destId="{16DA35F5-6D61-4331-80D7-E8F8BAA3A227}" srcOrd="0" destOrd="0" parTransId="{C2DCD8FC-D052-49A6-8698-A8609DFAF279}" sibTransId="{95EE33F1-406E-43FC-887F-E9C93057025B}"/>
    <dgm:cxn modelId="{EE68AE5E-294B-4E21-9075-402B566DE303}" srcId="{233515AD-DC80-4599-B8ED-0E3C12D1E476}" destId="{2CDE0618-7ED3-4FCA-8F00-6EC8E53D4100}" srcOrd="2" destOrd="0" parTransId="{79A7E046-5E38-47D8-A299-C71ACBC77266}" sibTransId="{3DCB77EE-4526-4461-A58A-52462FD9FA7F}"/>
    <dgm:cxn modelId="{6747BE68-40FA-4310-9128-280BABBCACBB}" type="presOf" srcId="{D3B4381F-83C4-4842-855F-773AE8403CCB}" destId="{252ED68F-D3F8-41C2-9B57-F4DEE03E2611}" srcOrd="1" destOrd="0" presId="urn:microsoft.com/office/officeart/2005/8/layout/cycle8"/>
    <dgm:cxn modelId="{A63F214E-D6C5-4870-9EB2-F6D3A045F69A}" type="presOf" srcId="{233515AD-DC80-4599-B8ED-0E3C12D1E476}" destId="{31DCA537-D969-4E41-84BB-7115A26AB57E}" srcOrd="0" destOrd="0" presId="urn:microsoft.com/office/officeart/2005/8/layout/cycle8"/>
    <dgm:cxn modelId="{6C789F4F-4835-4031-9B14-16E5DDBE117A}" srcId="{233515AD-DC80-4599-B8ED-0E3C12D1E476}" destId="{D3B4381F-83C4-4842-855F-773AE8403CCB}" srcOrd="4" destOrd="0" parTransId="{05787EAE-5939-4B01-B799-FDE365AF722B}" sibTransId="{9DFC34D1-B9E1-46AA-8310-93F46FE08B18}"/>
    <dgm:cxn modelId="{083BE451-5105-4D4A-B1BE-32A02F929AB7}" type="presOf" srcId="{1DA33CAC-340E-450E-A963-5CD8B29E53EC}" destId="{7795C1FC-5CBF-4230-A869-EB0ABCC72FF6}" srcOrd="1" destOrd="0" presId="urn:microsoft.com/office/officeart/2005/8/layout/cycle8"/>
    <dgm:cxn modelId="{AE227776-CFF9-4737-BFC3-4B2C5E2CD7D4}" srcId="{233515AD-DC80-4599-B8ED-0E3C12D1E476}" destId="{1DA33CAC-340E-450E-A963-5CD8B29E53EC}" srcOrd="3" destOrd="0" parTransId="{15462F36-32BA-45FC-8F85-553A38BD49A0}" sibTransId="{12293C33-11D6-48E4-9C5B-30D84F4B8696}"/>
    <dgm:cxn modelId="{8D22FB82-1EA9-4BA6-93E4-1E1E7FA3CCA2}" type="presOf" srcId="{16DA35F5-6D61-4331-80D7-E8F8BAA3A227}" destId="{DF0B5A94-0FC6-483B-BAD1-0DA7FC84C4E6}" srcOrd="0" destOrd="0" presId="urn:microsoft.com/office/officeart/2005/8/layout/cycle8"/>
    <dgm:cxn modelId="{F1E7BA87-507E-4890-9035-2E4CFD390DE6}" type="presOf" srcId="{16DA35F5-6D61-4331-80D7-E8F8BAA3A227}" destId="{4BBA6968-BA9C-4666-AADD-960F9FB15961}" srcOrd="1" destOrd="0" presId="urn:microsoft.com/office/officeart/2005/8/layout/cycle8"/>
    <dgm:cxn modelId="{B911958A-F53F-4E50-BD7D-88225745622E}" type="presOf" srcId="{7CFE1FEE-2736-4CA9-8360-F87B36BE0C28}" destId="{073B2C47-8436-4036-8747-238E88FBF7E0}" srcOrd="1" destOrd="0" presId="urn:microsoft.com/office/officeart/2005/8/layout/cycle8"/>
    <dgm:cxn modelId="{B54776AF-DD70-4FDF-BA1C-3BF3BE0193FC}" type="presOf" srcId="{2CDE0618-7ED3-4FCA-8F00-6EC8E53D4100}" destId="{81529C4E-9BA6-47D2-A082-76577453EAE3}" srcOrd="0" destOrd="0" presId="urn:microsoft.com/office/officeart/2005/8/layout/cycle8"/>
    <dgm:cxn modelId="{BCF0CAAF-7D70-4823-8E98-8BCE0797E376}" type="presOf" srcId="{D3B4381F-83C4-4842-855F-773AE8403CCB}" destId="{DC95B218-72CA-4453-BA68-6D4E38E205E3}" srcOrd="0" destOrd="0" presId="urn:microsoft.com/office/officeart/2005/8/layout/cycle8"/>
    <dgm:cxn modelId="{B96A11B3-BF6B-4F03-AD61-173C4B87F6F5}" type="presOf" srcId="{BA611A18-8D30-4BD2-8A3C-7B8F71C6EA8D}" destId="{09083CF1-7054-46D1-93DC-C84CA6D2090D}" srcOrd="1" destOrd="0" presId="urn:microsoft.com/office/officeart/2005/8/layout/cycle8"/>
    <dgm:cxn modelId="{94E6A6B9-6EAC-4076-9CC7-5104C4A067A8}" type="presOf" srcId="{2CDE0618-7ED3-4FCA-8F00-6EC8E53D4100}" destId="{00661777-D904-4B9D-92DE-375B906E2163}" srcOrd="1" destOrd="0" presId="urn:microsoft.com/office/officeart/2005/8/layout/cycle8"/>
    <dgm:cxn modelId="{9BD736C9-9C7A-4C38-93D2-8680BC7630D2}" srcId="{233515AD-DC80-4599-B8ED-0E3C12D1E476}" destId="{BA611A18-8D30-4BD2-8A3C-7B8F71C6EA8D}" srcOrd="1" destOrd="0" parTransId="{0B69E8A8-E27C-4ED2-9426-B61FD03F7039}" sibTransId="{B31347F4-8DA4-4E36-A13A-E346F768BFFC}"/>
    <dgm:cxn modelId="{4AD8FD94-5B21-4D41-97DE-D70409067D40}" type="presParOf" srcId="{31DCA537-D969-4E41-84BB-7115A26AB57E}" destId="{DF0B5A94-0FC6-483B-BAD1-0DA7FC84C4E6}" srcOrd="0" destOrd="0" presId="urn:microsoft.com/office/officeart/2005/8/layout/cycle8"/>
    <dgm:cxn modelId="{B87F0ADB-B12B-4F16-9065-AC90E56453A5}" type="presParOf" srcId="{31DCA537-D969-4E41-84BB-7115A26AB57E}" destId="{BE937D31-BE7F-4BFA-94C4-E57FE1F1B718}" srcOrd="1" destOrd="0" presId="urn:microsoft.com/office/officeart/2005/8/layout/cycle8"/>
    <dgm:cxn modelId="{0DE4CCCC-CDA3-48FB-B494-AA1CD4646D1E}" type="presParOf" srcId="{31DCA537-D969-4E41-84BB-7115A26AB57E}" destId="{7745A2E3-0F0F-4228-A669-6F91F1D75EF2}" srcOrd="2" destOrd="0" presId="urn:microsoft.com/office/officeart/2005/8/layout/cycle8"/>
    <dgm:cxn modelId="{BAFCDEDA-F893-4E34-9210-E0A4A02A6862}" type="presParOf" srcId="{31DCA537-D969-4E41-84BB-7115A26AB57E}" destId="{4BBA6968-BA9C-4666-AADD-960F9FB15961}" srcOrd="3" destOrd="0" presId="urn:microsoft.com/office/officeart/2005/8/layout/cycle8"/>
    <dgm:cxn modelId="{91501C93-A0EB-4630-8A12-49D8A22DCE06}" type="presParOf" srcId="{31DCA537-D969-4E41-84BB-7115A26AB57E}" destId="{1A3123C3-FB62-45FE-A9FF-8D68B4DDF836}" srcOrd="4" destOrd="0" presId="urn:microsoft.com/office/officeart/2005/8/layout/cycle8"/>
    <dgm:cxn modelId="{EFB5CB29-E7D5-4D9D-9C2A-A9AE0BE4BF86}" type="presParOf" srcId="{31DCA537-D969-4E41-84BB-7115A26AB57E}" destId="{6FF30DB0-F013-4F5F-8496-09F3D33E642B}" srcOrd="5" destOrd="0" presId="urn:microsoft.com/office/officeart/2005/8/layout/cycle8"/>
    <dgm:cxn modelId="{B245CF98-DC2F-4B73-998C-4CF739108684}" type="presParOf" srcId="{31DCA537-D969-4E41-84BB-7115A26AB57E}" destId="{10825C84-5F43-416A-8B26-D20C2EAF7B8D}" srcOrd="6" destOrd="0" presId="urn:microsoft.com/office/officeart/2005/8/layout/cycle8"/>
    <dgm:cxn modelId="{8D627E7D-27B2-4B2A-901F-EBB6758C256D}" type="presParOf" srcId="{31DCA537-D969-4E41-84BB-7115A26AB57E}" destId="{09083CF1-7054-46D1-93DC-C84CA6D2090D}" srcOrd="7" destOrd="0" presId="urn:microsoft.com/office/officeart/2005/8/layout/cycle8"/>
    <dgm:cxn modelId="{C896ECBA-3FFE-42C3-86D8-A18FC7371FF3}" type="presParOf" srcId="{31DCA537-D969-4E41-84BB-7115A26AB57E}" destId="{81529C4E-9BA6-47D2-A082-76577453EAE3}" srcOrd="8" destOrd="0" presId="urn:microsoft.com/office/officeart/2005/8/layout/cycle8"/>
    <dgm:cxn modelId="{EA721DAC-CAD8-4B2F-B82A-E5A96944CF75}" type="presParOf" srcId="{31DCA537-D969-4E41-84BB-7115A26AB57E}" destId="{52960540-320B-4DFA-9487-DBC66EF0B23C}" srcOrd="9" destOrd="0" presId="urn:microsoft.com/office/officeart/2005/8/layout/cycle8"/>
    <dgm:cxn modelId="{0B0F26A3-22BE-46FC-9AC4-A4F08527FFD4}" type="presParOf" srcId="{31DCA537-D969-4E41-84BB-7115A26AB57E}" destId="{852E1A1B-66F5-4AD9-8DAD-0360BD850377}" srcOrd="10" destOrd="0" presId="urn:microsoft.com/office/officeart/2005/8/layout/cycle8"/>
    <dgm:cxn modelId="{6DCF3DE5-BAFE-492E-A9CB-ED6F08709526}" type="presParOf" srcId="{31DCA537-D969-4E41-84BB-7115A26AB57E}" destId="{00661777-D904-4B9D-92DE-375B906E2163}" srcOrd="11" destOrd="0" presId="urn:microsoft.com/office/officeart/2005/8/layout/cycle8"/>
    <dgm:cxn modelId="{6136435B-E8DC-45AF-98E9-B8A23D2E96B2}" type="presParOf" srcId="{31DCA537-D969-4E41-84BB-7115A26AB57E}" destId="{0E2CB548-E693-467A-9656-6DAD9B716CE9}" srcOrd="12" destOrd="0" presId="urn:microsoft.com/office/officeart/2005/8/layout/cycle8"/>
    <dgm:cxn modelId="{CDFBC654-A77D-4CDC-AFD1-3DFAC1C6F84C}" type="presParOf" srcId="{31DCA537-D969-4E41-84BB-7115A26AB57E}" destId="{F45151A0-4625-4774-ACF4-483BEBA85C3D}" srcOrd="13" destOrd="0" presId="urn:microsoft.com/office/officeart/2005/8/layout/cycle8"/>
    <dgm:cxn modelId="{AE2713EC-BEFE-4DCE-9D01-C11409E57E45}" type="presParOf" srcId="{31DCA537-D969-4E41-84BB-7115A26AB57E}" destId="{B03CB132-2B40-4075-B2DC-2D2E440BFAFB}" srcOrd="14" destOrd="0" presId="urn:microsoft.com/office/officeart/2005/8/layout/cycle8"/>
    <dgm:cxn modelId="{CCA694C9-4F79-4DC1-8D0C-EFB4117B12C5}" type="presParOf" srcId="{31DCA537-D969-4E41-84BB-7115A26AB57E}" destId="{7795C1FC-5CBF-4230-A869-EB0ABCC72FF6}" srcOrd="15" destOrd="0" presId="urn:microsoft.com/office/officeart/2005/8/layout/cycle8"/>
    <dgm:cxn modelId="{210C4A40-3A62-4C5D-88E4-506341A04114}" type="presParOf" srcId="{31DCA537-D969-4E41-84BB-7115A26AB57E}" destId="{DC95B218-72CA-4453-BA68-6D4E38E205E3}" srcOrd="16" destOrd="0" presId="urn:microsoft.com/office/officeart/2005/8/layout/cycle8"/>
    <dgm:cxn modelId="{7F4B999D-E25C-4DDB-B82B-66BF551831C2}" type="presParOf" srcId="{31DCA537-D969-4E41-84BB-7115A26AB57E}" destId="{E2189F8C-5A8D-4322-81CE-23B5401497E3}" srcOrd="17" destOrd="0" presId="urn:microsoft.com/office/officeart/2005/8/layout/cycle8"/>
    <dgm:cxn modelId="{A48DA3DC-2405-47E4-B9EC-640F998C5C88}" type="presParOf" srcId="{31DCA537-D969-4E41-84BB-7115A26AB57E}" destId="{152FC195-75A9-44D4-891B-5026D24489CA}" srcOrd="18" destOrd="0" presId="urn:microsoft.com/office/officeart/2005/8/layout/cycle8"/>
    <dgm:cxn modelId="{847E53B7-5497-49C0-95FD-6C697AF5D36A}" type="presParOf" srcId="{31DCA537-D969-4E41-84BB-7115A26AB57E}" destId="{252ED68F-D3F8-41C2-9B57-F4DEE03E2611}" srcOrd="19" destOrd="0" presId="urn:microsoft.com/office/officeart/2005/8/layout/cycle8"/>
    <dgm:cxn modelId="{BADF57A8-6B4F-498C-A608-CB403ACD2D9F}" type="presParOf" srcId="{31DCA537-D969-4E41-84BB-7115A26AB57E}" destId="{E7B96338-E4F8-4BBB-A50D-727E1706FF4D}" srcOrd="20" destOrd="0" presId="urn:microsoft.com/office/officeart/2005/8/layout/cycle8"/>
    <dgm:cxn modelId="{60F15BC8-7248-46BA-BE56-A92DD52B6FDE}" type="presParOf" srcId="{31DCA537-D969-4E41-84BB-7115A26AB57E}" destId="{1245B864-CBE4-42FB-BCF0-1DF6052E0D44}" srcOrd="21" destOrd="0" presId="urn:microsoft.com/office/officeart/2005/8/layout/cycle8"/>
    <dgm:cxn modelId="{8B79F0BA-19C9-4CE5-9EF2-1C3904FA2CF2}" type="presParOf" srcId="{31DCA537-D969-4E41-84BB-7115A26AB57E}" destId="{818041A0-0F03-4FFB-947B-419EAD6AE1DC}" srcOrd="22" destOrd="0" presId="urn:microsoft.com/office/officeart/2005/8/layout/cycle8"/>
    <dgm:cxn modelId="{332B305E-6D03-4190-B9AE-AA3FFD1F8EE3}" type="presParOf" srcId="{31DCA537-D969-4E41-84BB-7115A26AB57E}" destId="{073B2C47-8436-4036-8747-238E88FBF7E0}" srcOrd="23" destOrd="0" presId="urn:microsoft.com/office/officeart/2005/8/layout/cycle8"/>
    <dgm:cxn modelId="{8901572C-A401-4557-8896-8334F613E2DF}" type="presParOf" srcId="{31DCA537-D969-4E41-84BB-7115A26AB57E}" destId="{24856060-7B72-44D0-8BFB-C0E53E087EEB}" srcOrd="24" destOrd="0" presId="urn:microsoft.com/office/officeart/2005/8/layout/cycle8"/>
    <dgm:cxn modelId="{3EEB9FB4-FCB5-4EDF-BD81-CE1EC9662215}" type="presParOf" srcId="{31DCA537-D969-4E41-84BB-7115A26AB57E}" destId="{DCCF1D29-4F45-4653-B968-C5F8558E4DE8}" srcOrd="25" destOrd="0" presId="urn:microsoft.com/office/officeart/2005/8/layout/cycle8"/>
    <dgm:cxn modelId="{C409224B-4669-4860-994E-4E07B9AB2A2E}" type="presParOf" srcId="{31DCA537-D969-4E41-84BB-7115A26AB57E}" destId="{BDD712AE-AA47-414A-B03A-6258CEDEE445}" srcOrd="26" destOrd="0" presId="urn:microsoft.com/office/officeart/2005/8/layout/cycle8"/>
    <dgm:cxn modelId="{DC937F36-8210-497B-8BEA-D0612C3DDAF9}" type="presParOf" srcId="{31DCA537-D969-4E41-84BB-7115A26AB57E}" destId="{23EE0CC0-3319-4E01-B326-59C7A0DC61A6}" srcOrd="27" destOrd="0" presId="urn:microsoft.com/office/officeart/2005/8/layout/cycle8"/>
    <dgm:cxn modelId="{AA5AE6DC-4E34-4460-979A-100EB24F9A29}" type="presParOf" srcId="{31DCA537-D969-4E41-84BB-7115A26AB57E}" destId="{FBF24E8A-CDC2-471B-A78B-544CEC8CCBFE}" srcOrd="28" destOrd="0" presId="urn:microsoft.com/office/officeart/2005/8/layout/cycle8"/>
    <dgm:cxn modelId="{769FF9FD-A105-43DC-BB5B-CBEAFF955271}" type="presParOf" srcId="{31DCA537-D969-4E41-84BB-7115A26AB57E}" destId="{8C92C1FF-D169-4ED4-B8B1-A4BDEF651B2B}"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4B3AB9-929C-4316-9E0C-EDF4AD0C4D49}" type="doc">
      <dgm:prSet loTypeId="urn:microsoft.com/office/officeart/2016/7/layout/LinearBlockProcessNumbered" loCatId="process" qsTypeId="urn:microsoft.com/office/officeart/2005/8/quickstyle/simple1" qsCatId="simple" csTypeId="urn:microsoft.com/office/officeart/2005/8/colors/accent1_5" csCatId="accent1" phldr="1"/>
      <dgm:spPr/>
      <dgm:t>
        <a:bodyPr/>
        <a:lstStyle/>
        <a:p>
          <a:endParaRPr lang="en-US"/>
        </a:p>
      </dgm:t>
    </dgm:pt>
    <dgm:pt modelId="{C16A4CDA-2940-446D-8DF6-09CAC69E2FFC}">
      <dgm:prSet custT="1"/>
      <dgm:spPr/>
      <dgm:t>
        <a:bodyPr/>
        <a:lstStyle/>
        <a:p>
          <a:r>
            <a:rPr lang="en-US" sz="1400" b="1" dirty="0"/>
            <a:t>Total number of participants served</a:t>
          </a:r>
        </a:p>
        <a:p>
          <a:endParaRPr lang="en-US" sz="1400" b="1" dirty="0"/>
        </a:p>
        <a:p>
          <a:r>
            <a:rPr lang="en-US" sz="1400" b="1" dirty="0"/>
            <a:t>“SERVED”</a:t>
          </a:r>
        </a:p>
      </dgm:t>
    </dgm:pt>
    <dgm:pt modelId="{ECAD0A26-703D-4F3C-97BD-610499C20159}" type="parTrans" cxnId="{8DB6F6E7-40AE-478C-9176-E4B9A4810B3E}">
      <dgm:prSet/>
      <dgm:spPr/>
      <dgm:t>
        <a:bodyPr/>
        <a:lstStyle/>
        <a:p>
          <a:endParaRPr lang="en-US" sz="2000"/>
        </a:p>
      </dgm:t>
    </dgm:pt>
    <dgm:pt modelId="{DE7E92EC-F974-4EE5-BC38-0B68DCFA138C}" type="sibTrans" cxnId="{8DB6F6E7-40AE-478C-9176-E4B9A4810B3E}">
      <dgm:prSet phldrT="01" phldr="0" custT="1"/>
      <dgm:spPr/>
      <dgm:t>
        <a:bodyPr/>
        <a:lstStyle/>
        <a:p>
          <a:r>
            <a:rPr lang="en-US" sz="2800"/>
            <a:t>01</a:t>
          </a:r>
          <a:endParaRPr lang="en-US" sz="2800" dirty="0"/>
        </a:p>
      </dgm:t>
    </dgm:pt>
    <dgm:pt modelId="{9BE8E540-3B23-4C6B-A2C9-9AB227700ED2}">
      <dgm:prSet custT="1"/>
      <dgm:spPr/>
      <dgm:t>
        <a:bodyPr/>
        <a:lstStyle/>
        <a:p>
          <a:r>
            <a:rPr lang="en-US" sz="1400" b="1" dirty="0"/>
            <a:t>Total number of participants enrolled in education/ training activities</a:t>
          </a:r>
        </a:p>
        <a:p>
          <a:endParaRPr lang="en-US" sz="1400" b="1" dirty="0"/>
        </a:p>
        <a:p>
          <a:r>
            <a:rPr lang="en-US" sz="1400" b="1" dirty="0"/>
            <a:t>“ENROLLED”</a:t>
          </a:r>
        </a:p>
      </dgm:t>
    </dgm:pt>
    <dgm:pt modelId="{5AC29369-A88B-4411-A530-C3DDB037F087}" type="parTrans" cxnId="{47AD7D4D-F7D4-4359-9430-747F2096037C}">
      <dgm:prSet/>
      <dgm:spPr/>
      <dgm:t>
        <a:bodyPr/>
        <a:lstStyle/>
        <a:p>
          <a:endParaRPr lang="en-US" sz="2000"/>
        </a:p>
      </dgm:t>
    </dgm:pt>
    <dgm:pt modelId="{61D6395B-33D6-432B-9296-EC4A7965388C}" type="sibTrans" cxnId="{47AD7D4D-F7D4-4359-9430-747F2096037C}">
      <dgm:prSet phldrT="02" phldr="0" custT="1"/>
      <dgm:spPr/>
      <dgm:t>
        <a:bodyPr/>
        <a:lstStyle/>
        <a:p>
          <a:r>
            <a:rPr lang="en-US" sz="2800"/>
            <a:t>02</a:t>
          </a:r>
        </a:p>
      </dgm:t>
    </dgm:pt>
    <dgm:pt modelId="{C1D27EDD-D176-4CB0-9425-F0F2BC1E294B}">
      <dgm:prSet custT="1"/>
      <dgm:spPr/>
      <dgm:t>
        <a:bodyPr/>
        <a:lstStyle/>
        <a:p>
          <a:r>
            <a:rPr lang="en-US" sz="1400" b="1" dirty="0"/>
            <a:t>Total</a:t>
          </a:r>
          <a:r>
            <a:rPr lang="en-US" sz="1400" dirty="0"/>
            <a:t> </a:t>
          </a:r>
          <a:r>
            <a:rPr lang="en-US" sz="1400" b="1" dirty="0"/>
            <a:t>number of participants who complete education/ training activities</a:t>
          </a:r>
        </a:p>
        <a:p>
          <a:endParaRPr lang="en-US" sz="1400" b="1" dirty="0"/>
        </a:p>
        <a:p>
          <a:r>
            <a:rPr lang="en-US" sz="1350" b="1" dirty="0"/>
            <a:t>“COMPLETED”</a:t>
          </a:r>
        </a:p>
        <a:p>
          <a:endParaRPr lang="en-US" sz="1400" dirty="0"/>
        </a:p>
      </dgm:t>
    </dgm:pt>
    <dgm:pt modelId="{497C0D29-5009-4ADB-B0C9-299E2F1007C8}" type="parTrans" cxnId="{FDCC29FC-20E7-4EB9-A126-847787C2361F}">
      <dgm:prSet/>
      <dgm:spPr/>
      <dgm:t>
        <a:bodyPr/>
        <a:lstStyle/>
        <a:p>
          <a:endParaRPr lang="en-US" sz="2000"/>
        </a:p>
      </dgm:t>
    </dgm:pt>
    <dgm:pt modelId="{E36826E6-8341-42CD-B9B4-96F1536F0A6D}" type="sibTrans" cxnId="{FDCC29FC-20E7-4EB9-A126-847787C2361F}">
      <dgm:prSet phldrT="03" phldr="0" custT="1"/>
      <dgm:spPr/>
      <dgm:t>
        <a:bodyPr/>
        <a:lstStyle/>
        <a:p>
          <a:r>
            <a:rPr lang="en-US" sz="2800"/>
            <a:t>03</a:t>
          </a:r>
          <a:endParaRPr lang="en-US" sz="2800" dirty="0"/>
        </a:p>
      </dgm:t>
    </dgm:pt>
    <dgm:pt modelId="{4C6FBD66-49C9-4CE5-8EB3-7513EBE257F5}">
      <dgm:prSet custT="1"/>
      <dgm:spPr/>
      <dgm:t>
        <a:bodyPr/>
        <a:lstStyle/>
        <a:p>
          <a:r>
            <a:rPr lang="en-US" sz="1400" b="1" dirty="0"/>
            <a:t>Total number of participants who complete education/ training activities and receive a degree or other type of credential</a:t>
          </a:r>
        </a:p>
        <a:p>
          <a:endParaRPr lang="en-US" sz="1400" b="1" dirty="0"/>
        </a:p>
        <a:p>
          <a:r>
            <a:rPr lang="en-US" sz="1400" b="1" dirty="0"/>
            <a:t>“COMPLETED WITH CREDENTIAL”</a:t>
          </a:r>
        </a:p>
      </dgm:t>
    </dgm:pt>
    <dgm:pt modelId="{F20A792B-8717-4680-B870-361EC3B50977}" type="parTrans" cxnId="{2D7AEBE7-6F43-432F-AA13-5D2F89AABC45}">
      <dgm:prSet/>
      <dgm:spPr/>
      <dgm:t>
        <a:bodyPr/>
        <a:lstStyle/>
        <a:p>
          <a:endParaRPr lang="en-US" sz="2000"/>
        </a:p>
      </dgm:t>
    </dgm:pt>
    <dgm:pt modelId="{99F0A3C5-36C7-4913-B980-5C492F378C87}" type="sibTrans" cxnId="{2D7AEBE7-6F43-432F-AA13-5D2F89AABC45}">
      <dgm:prSet phldrT="04" phldr="0" custT="1"/>
      <dgm:spPr/>
      <dgm:t>
        <a:bodyPr/>
        <a:lstStyle/>
        <a:p>
          <a:r>
            <a:rPr lang="en-US" sz="2800"/>
            <a:t>04</a:t>
          </a:r>
          <a:endParaRPr lang="en-US" sz="2800" dirty="0"/>
        </a:p>
      </dgm:t>
    </dgm:pt>
    <dgm:pt modelId="{42107D4A-5ADE-4677-936E-14B4711B31BF}">
      <dgm:prSet custT="1"/>
      <dgm:spPr/>
      <dgm:t>
        <a:bodyPr/>
        <a:lstStyle/>
        <a:p>
          <a:r>
            <a:rPr lang="en-US" sz="1400" b="1" dirty="0"/>
            <a:t>Total number of unemployed and underemployed participants who complete education/ training activities and obtain employment</a:t>
          </a:r>
        </a:p>
        <a:p>
          <a:endParaRPr lang="en-US" sz="1400" b="1" dirty="0"/>
        </a:p>
        <a:p>
          <a:r>
            <a:rPr lang="en-US" sz="1400" b="1" dirty="0"/>
            <a:t>“ENTERED EMPLOYMENT”</a:t>
          </a:r>
        </a:p>
      </dgm:t>
    </dgm:pt>
    <dgm:pt modelId="{DAC145F4-C9E6-4CF8-A742-BDD8EDE8D886}" type="parTrans" cxnId="{FADF841E-BAE0-47B4-8F6B-EDC162B2E0E1}">
      <dgm:prSet/>
      <dgm:spPr/>
      <dgm:t>
        <a:bodyPr/>
        <a:lstStyle/>
        <a:p>
          <a:endParaRPr lang="en-US" sz="2000"/>
        </a:p>
      </dgm:t>
    </dgm:pt>
    <dgm:pt modelId="{37966E7E-DC83-47E9-89BE-7B8350F47A6B}" type="sibTrans" cxnId="{FADF841E-BAE0-47B4-8F6B-EDC162B2E0E1}">
      <dgm:prSet phldrT="05" phldr="0" custT="1"/>
      <dgm:spPr/>
      <dgm:t>
        <a:bodyPr/>
        <a:lstStyle/>
        <a:p>
          <a:r>
            <a:rPr lang="en-US" sz="2800"/>
            <a:t>05</a:t>
          </a:r>
          <a:endParaRPr lang="en-US" sz="2800" dirty="0"/>
        </a:p>
      </dgm:t>
    </dgm:pt>
    <dgm:pt modelId="{89DDEADE-37E5-4DB4-9F68-263B7E939F6B}">
      <dgm:prSet custT="1"/>
      <dgm:spPr/>
      <dgm:t>
        <a:bodyPr/>
        <a:lstStyle/>
        <a:p>
          <a:r>
            <a:rPr lang="en-US" sz="1400" b="1" dirty="0"/>
            <a:t>Total number of incumbent worker participants who complete training activities and that advance into a new position</a:t>
          </a:r>
        </a:p>
        <a:p>
          <a:endParaRPr lang="en-US" sz="1400" b="1" dirty="0"/>
        </a:p>
        <a:p>
          <a:r>
            <a:rPr lang="en-US" sz="1300" b="1" dirty="0"/>
            <a:t>“ADVANCED IN EMPLOYMENT”</a:t>
          </a:r>
        </a:p>
      </dgm:t>
    </dgm:pt>
    <dgm:pt modelId="{2A9BE25C-30F0-4859-9031-77267887CDA6}" type="parTrans" cxnId="{9C1AD12B-1E64-4EB9-BDC4-4DC5A51CD325}">
      <dgm:prSet/>
      <dgm:spPr/>
      <dgm:t>
        <a:bodyPr/>
        <a:lstStyle/>
        <a:p>
          <a:endParaRPr lang="en-US" sz="2000"/>
        </a:p>
      </dgm:t>
    </dgm:pt>
    <dgm:pt modelId="{B0F5E35C-8C03-4DF8-A172-2C5EA13C451B}" type="sibTrans" cxnId="{9C1AD12B-1E64-4EB9-BDC4-4DC5A51CD325}">
      <dgm:prSet phldrT="06" phldr="0" custT="1"/>
      <dgm:spPr/>
      <dgm:t>
        <a:bodyPr/>
        <a:lstStyle/>
        <a:p>
          <a:r>
            <a:rPr lang="en-US" sz="2800"/>
            <a:t>06</a:t>
          </a:r>
          <a:endParaRPr lang="en-US" sz="2800" dirty="0"/>
        </a:p>
      </dgm:t>
    </dgm:pt>
    <dgm:pt modelId="{D61CBDF7-F302-4202-879B-CD0704AE167A}" type="pres">
      <dgm:prSet presAssocID="{084B3AB9-929C-4316-9E0C-EDF4AD0C4D49}" presName="Name0" presStyleCnt="0">
        <dgm:presLayoutVars>
          <dgm:animLvl val="lvl"/>
          <dgm:resizeHandles val="exact"/>
        </dgm:presLayoutVars>
      </dgm:prSet>
      <dgm:spPr/>
    </dgm:pt>
    <dgm:pt modelId="{1176DC9C-C8A8-4ACB-AAFD-3195DDC37F0E}" type="pres">
      <dgm:prSet presAssocID="{C16A4CDA-2940-446D-8DF6-09CAC69E2FFC}" presName="compositeNode" presStyleCnt="0">
        <dgm:presLayoutVars>
          <dgm:bulletEnabled val="1"/>
        </dgm:presLayoutVars>
      </dgm:prSet>
      <dgm:spPr/>
    </dgm:pt>
    <dgm:pt modelId="{F1B5C404-B785-4816-9C88-F00D5A289670}" type="pres">
      <dgm:prSet presAssocID="{C16A4CDA-2940-446D-8DF6-09CAC69E2FFC}" presName="bgRect" presStyleLbl="alignNode1" presStyleIdx="0" presStyleCnt="6" custScaleX="99040" custScaleY="235809" custLinFactNeighborX="-750" custLinFactNeighborY="-13127"/>
      <dgm:spPr/>
    </dgm:pt>
    <dgm:pt modelId="{36109500-2452-45ED-9BA6-EEAA74C7094F}" type="pres">
      <dgm:prSet presAssocID="{DE7E92EC-F974-4EE5-BC38-0B68DCFA138C}" presName="sibTransNodeRect" presStyleLbl="alignNode1" presStyleIdx="0" presStyleCnt="6">
        <dgm:presLayoutVars>
          <dgm:chMax val="0"/>
          <dgm:bulletEnabled val="1"/>
        </dgm:presLayoutVars>
      </dgm:prSet>
      <dgm:spPr/>
    </dgm:pt>
    <dgm:pt modelId="{B525EA98-7757-4B03-B365-D4886425FFD4}" type="pres">
      <dgm:prSet presAssocID="{C16A4CDA-2940-446D-8DF6-09CAC69E2FFC}" presName="nodeRect" presStyleLbl="alignNode1" presStyleIdx="0" presStyleCnt="6">
        <dgm:presLayoutVars>
          <dgm:bulletEnabled val="1"/>
        </dgm:presLayoutVars>
      </dgm:prSet>
      <dgm:spPr/>
    </dgm:pt>
    <dgm:pt modelId="{B13E7F99-0469-4EAA-912B-7FC1C744E045}" type="pres">
      <dgm:prSet presAssocID="{DE7E92EC-F974-4EE5-BC38-0B68DCFA138C}" presName="sibTrans" presStyleCnt="0"/>
      <dgm:spPr/>
    </dgm:pt>
    <dgm:pt modelId="{C65DE46D-5832-4658-B905-A727743C11D5}" type="pres">
      <dgm:prSet presAssocID="{9BE8E540-3B23-4C6B-A2C9-9AB227700ED2}" presName="compositeNode" presStyleCnt="0">
        <dgm:presLayoutVars>
          <dgm:bulletEnabled val="1"/>
        </dgm:presLayoutVars>
      </dgm:prSet>
      <dgm:spPr/>
    </dgm:pt>
    <dgm:pt modelId="{770EF1E1-B72F-4B77-A8A8-1EC9FB91C238}" type="pres">
      <dgm:prSet presAssocID="{9BE8E540-3B23-4C6B-A2C9-9AB227700ED2}" presName="bgRect" presStyleLbl="alignNode1" presStyleIdx="1" presStyleCnt="6" custScaleX="95746" custScaleY="235809"/>
      <dgm:spPr/>
    </dgm:pt>
    <dgm:pt modelId="{91D6F930-D549-4C66-A92A-6892942035DF}" type="pres">
      <dgm:prSet presAssocID="{61D6395B-33D6-432B-9296-EC4A7965388C}" presName="sibTransNodeRect" presStyleLbl="alignNode1" presStyleIdx="1" presStyleCnt="6">
        <dgm:presLayoutVars>
          <dgm:chMax val="0"/>
          <dgm:bulletEnabled val="1"/>
        </dgm:presLayoutVars>
      </dgm:prSet>
      <dgm:spPr/>
    </dgm:pt>
    <dgm:pt modelId="{0EEC22F5-3B25-43BD-A096-F23A79A56964}" type="pres">
      <dgm:prSet presAssocID="{9BE8E540-3B23-4C6B-A2C9-9AB227700ED2}" presName="nodeRect" presStyleLbl="alignNode1" presStyleIdx="1" presStyleCnt="6">
        <dgm:presLayoutVars>
          <dgm:bulletEnabled val="1"/>
        </dgm:presLayoutVars>
      </dgm:prSet>
      <dgm:spPr/>
    </dgm:pt>
    <dgm:pt modelId="{62030378-A6EF-4B4C-B479-24BC4560BCB6}" type="pres">
      <dgm:prSet presAssocID="{61D6395B-33D6-432B-9296-EC4A7965388C}" presName="sibTrans" presStyleCnt="0"/>
      <dgm:spPr/>
    </dgm:pt>
    <dgm:pt modelId="{CAAD799C-0F03-4FE8-BD33-84D1013395DF}" type="pres">
      <dgm:prSet presAssocID="{C1D27EDD-D176-4CB0-9425-F0F2BC1E294B}" presName="compositeNode" presStyleCnt="0">
        <dgm:presLayoutVars>
          <dgm:bulletEnabled val="1"/>
        </dgm:presLayoutVars>
      </dgm:prSet>
      <dgm:spPr/>
    </dgm:pt>
    <dgm:pt modelId="{372CFF06-44A8-4880-A112-FB409154E4E1}" type="pres">
      <dgm:prSet presAssocID="{C1D27EDD-D176-4CB0-9425-F0F2BC1E294B}" presName="bgRect" presStyleLbl="alignNode1" presStyleIdx="2" presStyleCnt="6" custScaleX="99040" custScaleY="235809"/>
      <dgm:spPr/>
    </dgm:pt>
    <dgm:pt modelId="{F73D7584-27C1-408E-B170-EB6686895C33}" type="pres">
      <dgm:prSet presAssocID="{E36826E6-8341-42CD-B9B4-96F1536F0A6D}" presName="sibTransNodeRect" presStyleLbl="alignNode1" presStyleIdx="2" presStyleCnt="6">
        <dgm:presLayoutVars>
          <dgm:chMax val="0"/>
          <dgm:bulletEnabled val="1"/>
        </dgm:presLayoutVars>
      </dgm:prSet>
      <dgm:spPr/>
    </dgm:pt>
    <dgm:pt modelId="{DEF949DE-8EA1-46DE-84CD-0B0051F7F2BD}" type="pres">
      <dgm:prSet presAssocID="{C1D27EDD-D176-4CB0-9425-F0F2BC1E294B}" presName="nodeRect" presStyleLbl="alignNode1" presStyleIdx="2" presStyleCnt="6">
        <dgm:presLayoutVars>
          <dgm:bulletEnabled val="1"/>
        </dgm:presLayoutVars>
      </dgm:prSet>
      <dgm:spPr/>
    </dgm:pt>
    <dgm:pt modelId="{509902E0-84B7-4CCD-BA6E-097F84D2EEC5}" type="pres">
      <dgm:prSet presAssocID="{E36826E6-8341-42CD-B9B4-96F1536F0A6D}" presName="sibTrans" presStyleCnt="0"/>
      <dgm:spPr/>
    </dgm:pt>
    <dgm:pt modelId="{36837710-8E1D-455E-9040-A43339A0CFD4}" type="pres">
      <dgm:prSet presAssocID="{4C6FBD66-49C9-4CE5-8EB3-7513EBE257F5}" presName="compositeNode" presStyleCnt="0">
        <dgm:presLayoutVars>
          <dgm:bulletEnabled val="1"/>
        </dgm:presLayoutVars>
      </dgm:prSet>
      <dgm:spPr/>
    </dgm:pt>
    <dgm:pt modelId="{17290121-0A55-4287-9149-26E6ADCD85E2}" type="pres">
      <dgm:prSet presAssocID="{4C6FBD66-49C9-4CE5-8EB3-7513EBE257F5}" presName="bgRect" presStyleLbl="alignNode1" presStyleIdx="3" presStyleCnt="6" custScaleX="99040" custScaleY="235809"/>
      <dgm:spPr/>
    </dgm:pt>
    <dgm:pt modelId="{41D24CE1-138A-4B5F-AA28-CBE7862C7692}" type="pres">
      <dgm:prSet presAssocID="{99F0A3C5-36C7-4913-B980-5C492F378C87}" presName="sibTransNodeRect" presStyleLbl="alignNode1" presStyleIdx="3" presStyleCnt="6">
        <dgm:presLayoutVars>
          <dgm:chMax val="0"/>
          <dgm:bulletEnabled val="1"/>
        </dgm:presLayoutVars>
      </dgm:prSet>
      <dgm:spPr/>
    </dgm:pt>
    <dgm:pt modelId="{1F0D87FD-19EB-46C5-8686-1368A073921D}" type="pres">
      <dgm:prSet presAssocID="{4C6FBD66-49C9-4CE5-8EB3-7513EBE257F5}" presName="nodeRect" presStyleLbl="alignNode1" presStyleIdx="3" presStyleCnt="6">
        <dgm:presLayoutVars>
          <dgm:bulletEnabled val="1"/>
        </dgm:presLayoutVars>
      </dgm:prSet>
      <dgm:spPr/>
    </dgm:pt>
    <dgm:pt modelId="{98C3326E-A143-4E21-941C-E16E6D674DF8}" type="pres">
      <dgm:prSet presAssocID="{99F0A3C5-36C7-4913-B980-5C492F378C87}" presName="sibTrans" presStyleCnt="0"/>
      <dgm:spPr/>
    </dgm:pt>
    <dgm:pt modelId="{528B2A9F-C1BC-47EC-AB67-350472C620D1}" type="pres">
      <dgm:prSet presAssocID="{42107D4A-5ADE-4677-936E-14B4711B31BF}" presName="compositeNode" presStyleCnt="0">
        <dgm:presLayoutVars>
          <dgm:bulletEnabled val="1"/>
        </dgm:presLayoutVars>
      </dgm:prSet>
      <dgm:spPr/>
    </dgm:pt>
    <dgm:pt modelId="{D778951C-E0D7-477A-AA2D-6537DC903E43}" type="pres">
      <dgm:prSet presAssocID="{42107D4A-5ADE-4677-936E-14B4711B31BF}" presName="bgRect" presStyleLbl="alignNode1" presStyleIdx="4" presStyleCnt="6" custScaleX="107441" custScaleY="235809"/>
      <dgm:spPr/>
    </dgm:pt>
    <dgm:pt modelId="{01FBB2D9-57B0-4EB1-A980-F49364654D6F}" type="pres">
      <dgm:prSet presAssocID="{37966E7E-DC83-47E9-89BE-7B8350F47A6B}" presName="sibTransNodeRect" presStyleLbl="alignNode1" presStyleIdx="4" presStyleCnt="6">
        <dgm:presLayoutVars>
          <dgm:chMax val="0"/>
          <dgm:bulletEnabled val="1"/>
        </dgm:presLayoutVars>
      </dgm:prSet>
      <dgm:spPr/>
    </dgm:pt>
    <dgm:pt modelId="{AF1BDF53-AF9E-49AA-8C0F-2218BFFE6ADB}" type="pres">
      <dgm:prSet presAssocID="{42107D4A-5ADE-4677-936E-14B4711B31BF}" presName="nodeRect" presStyleLbl="alignNode1" presStyleIdx="4" presStyleCnt="6">
        <dgm:presLayoutVars>
          <dgm:bulletEnabled val="1"/>
        </dgm:presLayoutVars>
      </dgm:prSet>
      <dgm:spPr/>
    </dgm:pt>
    <dgm:pt modelId="{0F855EEE-5334-46EC-B872-4AE79A430543}" type="pres">
      <dgm:prSet presAssocID="{37966E7E-DC83-47E9-89BE-7B8350F47A6B}" presName="sibTrans" presStyleCnt="0"/>
      <dgm:spPr/>
    </dgm:pt>
    <dgm:pt modelId="{837393D9-5F76-408E-B5FA-70807E7DDEC7}" type="pres">
      <dgm:prSet presAssocID="{89DDEADE-37E5-4DB4-9F68-263B7E939F6B}" presName="compositeNode" presStyleCnt="0">
        <dgm:presLayoutVars>
          <dgm:bulletEnabled val="1"/>
        </dgm:presLayoutVars>
      </dgm:prSet>
      <dgm:spPr/>
    </dgm:pt>
    <dgm:pt modelId="{5258A7B8-9E67-4C16-B54B-9757CB89CC86}" type="pres">
      <dgm:prSet presAssocID="{89DDEADE-37E5-4DB4-9F68-263B7E939F6B}" presName="bgRect" presStyleLbl="alignNode1" presStyleIdx="5" presStyleCnt="6" custScaleX="99040" custScaleY="235809"/>
      <dgm:spPr/>
    </dgm:pt>
    <dgm:pt modelId="{B5B8FDCE-604B-4042-8D69-D6C7ADA03685}" type="pres">
      <dgm:prSet presAssocID="{B0F5E35C-8C03-4DF8-A172-2C5EA13C451B}" presName="sibTransNodeRect" presStyleLbl="alignNode1" presStyleIdx="5" presStyleCnt="6" custLinFactNeighborX="-10" custLinFactNeighborY="-463">
        <dgm:presLayoutVars>
          <dgm:chMax val="0"/>
          <dgm:bulletEnabled val="1"/>
        </dgm:presLayoutVars>
      </dgm:prSet>
      <dgm:spPr/>
    </dgm:pt>
    <dgm:pt modelId="{841675AE-CA6D-4009-B411-7D4AC7ACE5C6}" type="pres">
      <dgm:prSet presAssocID="{89DDEADE-37E5-4DB4-9F68-263B7E939F6B}" presName="nodeRect" presStyleLbl="alignNode1" presStyleIdx="5" presStyleCnt="6">
        <dgm:presLayoutVars>
          <dgm:bulletEnabled val="1"/>
        </dgm:presLayoutVars>
      </dgm:prSet>
      <dgm:spPr/>
    </dgm:pt>
  </dgm:ptLst>
  <dgm:cxnLst>
    <dgm:cxn modelId="{7BD05E18-F45E-4CA5-A5E7-22BBBB7D677A}" type="presOf" srcId="{37966E7E-DC83-47E9-89BE-7B8350F47A6B}" destId="{01FBB2D9-57B0-4EB1-A980-F49364654D6F}" srcOrd="0" destOrd="0" presId="urn:microsoft.com/office/officeart/2016/7/layout/LinearBlockProcessNumbered"/>
    <dgm:cxn modelId="{FADF841E-BAE0-47B4-8F6B-EDC162B2E0E1}" srcId="{084B3AB9-929C-4316-9E0C-EDF4AD0C4D49}" destId="{42107D4A-5ADE-4677-936E-14B4711B31BF}" srcOrd="4" destOrd="0" parTransId="{DAC145F4-C9E6-4CF8-A742-BDD8EDE8D886}" sibTransId="{37966E7E-DC83-47E9-89BE-7B8350F47A6B}"/>
    <dgm:cxn modelId="{A8277926-5682-4B3D-A604-CE44A4861207}" type="presOf" srcId="{89DDEADE-37E5-4DB4-9F68-263B7E939F6B}" destId="{841675AE-CA6D-4009-B411-7D4AC7ACE5C6}" srcOrd="1" destOrd="0" presId="urn:microsoft.com/office/officeart/2016/7/layout/LinearBlockProcessNumbered"/>
    <dgm:cxn modelId="{9C1AD12B-1E64-4EB9-BDC4-4DC5A51CD325}" srcId="{084B3AB9-929C-4316-9E0C-EDF4AD0C4D49}" destId="{89DDEADE-37E5-4DB4-9F68-263B7E939F6B}" srcOrd="5" destOrd="0" parTransId="{2A9BE25C-30F0-4859-9031-77267887CDA6}" sibTransId="{B0F5E35C-8C03-4DF8-A172-2C5EA13C451B}"/>
    <dgm:cxn modelId="{B008765C-B9A0-44FE-A94B-5043B9D7EE65}" type="presOf" srcId="{89DDEADE-37E5-4DB4-9F68-263B7E939F6B}" destId="{5258A7B8-9E67-4C16-B54B-9757CB89CC86}" srcOrd="0" destOrd="0" presId="urn:microsoft.com/office/officeart/2016/7/layout/LinearBlockProcessNumbered"/>
    <dgm:cxn modelId="{7AF29860-7352-48B4-963B-A3DED9B8FAF2}" type="presOf" srcId="{9BE8E540-3B23-4C6B-A2C9-9AB227700ED2}" destId="{770EF1E1-B72F-4B77-A8A8-1EC9FB91C238}" srcOrd="0" destOrd="0" presId="urn:microsoft.com/office/officeart/2016/7/layout/LinearBlockProcessNumbered"/>
    <dgm:cxn modelId="{BF0C7D61-5653-4F4C-BE08-EE4A35F2042B}" type="presOf" srcId="{4C6FBD66-49C9-4CE5-8EB3-7513EBE257F5}" destId="{1F0D87FD-19EB-46C5-8686-1368A073921D}" srcOrd="1" destOrd="0" presId="urn:microsoft.com/office/officeart/2016/7/layout/LinearBlockProcessNumbered"/>
    <dgm:cxn modelId="{A3CCBB61-82D1-40BD-93C2-7514ADC96EB1}" type="presOf" srcId="{084B3AB9-929C-4316-9E0C-EDF4AD0C4D49}" destId="{D61CBDF7-F302-4202-879B-CD0704AE167A}" srcOrd="0" destOrd="0" presId="urn:microsoft.com/office/officeart/2016/7/layout/LinearBlockProcessNumbered"/>
    <dgm:cxn modelId="{47AD7D4D-F7D4-4359-9430-747F2096037C}" srcId="{084B3AB9-929C-4316-9E0C-EDF4AD0C4D49}" destId="{9BE8E540-3B23-4C6B-A2C9-9AB227700ED2}" srcOrd="1" destOrd="0" parTransId="{5AC29369-A88B-4411-A530-C3DDB037F087}" sibTransId="{61D6395B-33D6-432B-9296-EC4A7965388C}"/>
    <dgm:cxn modelId="{64E82672-E7F7-42B8-8632-2A20DD39086A}" type="presOf" srcId="{61D6395B-33D6-432B-9296-EC4A7965388C}" destId="{91D6F930-D549-4C66-A92A-6892942035DF}" srcOrd="0" destOrd="0" presId="urn:microsoft.com/office/officeart/2016/7/layout/LinearBlockProcessNumbered"/>
    <dgm:cxn modelId="{A5F56479-E729-4B76-BD02-100048AAA468}" type="presOf" srcId="{E36826E6-8341-42CD-B9B4-96F1536F0A6D}" destId="{F73D7584-27C1-408E-B170-EB6686895C33}" srcOrd="0" destOrd="0" presId="urn:microsoft.com/office/officeart/2016/7/layout/LinearBlockProcessNumbered"/>
    <dgm:cxn modelId="{C7D0079E-11D9-4338-9C69-E098C2ED4C04}" type="presOf" srcId="{C16A4CDA-2940-446D-8DF6-09CAC69E2FFC}" destId="{F1B5C404-B785-4816-9C88-F00D5A289670}" srcOrd="0" destOrd="0" presId="urn:microsoft.com/office/officeart/2016/7/layout/LinearBlockProcessNumbered"/>
    <dgm:cxn modelId="{5AB979AA-1DCC-4336-8C75-601DC68D7817}" type="presOf" srcId="{42107D4A-5ADE-4677-936E-14B4711B31BF}" destId="{AF1BDF53-AF9E-49AA-8C0F-2218BFFE6ADB}" srcOrd="1" destOrd="0" presId="urn:microsoft.com/office/officeart/2016/7/layout/LinearBlockProcessNumbered"/>
    <dgm:cxn modelId="{957FC4AE-6E85-4EDA-B0FA-14CDA2EB6F94}" type="presOf" srcId="{9BE8E540-3B23-4C6B-A2C9-9AB227700ED2}" destId="{0EEC22F5-3B25-43BD-A096-F23A79A56964}" srcOrd="1" destOrd="0" presId="urn:microsoft.com/office/officeart/2016/7/layout/LinearBlockProcessNumbered"/>
    <dgm:cxn modelId="{7AE9E7B9-14FD-443C-8D47-89E8CA8256AD}" type="presOf" srcId="{DE7E92EC-F974-4EE5-BC38-0B68DCFA138C}" destId="{36109500-2452-45ED-9BA6-EEAA74C7094F}" srcOrd="0" destOrd="0" presId="urn:microsoft.com/office/officeart/2016/7/layout/LinearBlockProcessNumbered"/>
    <dgm:cxn modelId="{BCBF3FC6-4B70-4029-892E-0FE2AFC4DABD}" type="presOf" srcId="{42107D4A-5ADE-4677-936E-14B4711B31BF}" destId="{D778951C-E0D7-477A-AA2D-6537DC903E43}" srcOrd="0" destOrd="0" presId="urn:microsoft.com/office/officeart/2016/7/layout/LinearBlockProcessNumbered"/>
    <dgm:cxn modelId="{A16E4BD2-48EE-4777-ACF7-F4CB12A89441}" type="presOf" srcId="{C16A4CDA-2940-446D-8DF6-09CAC69E2FFC}" destId="{B525EA98-7757-4B03-B365-D4886425FFD4}" srcOrd="1" destOrd="0" presId="urn:microsoft.com/office/officeart/2016/7/layout/LinearBlockProcessNumbered"/>
    <dgm:cxn modelId="{843442DB-3DE5-489E-A21E-86F0654D31A9}" type="presOf" srcId="{C1D27EDD-D176-4CB0-9425-F0F2BC1E294B}" destId="{DEF949DE-8EA1-46DE-84CD-0B0051F7F2BD}" srcOrd="1" destOrd="0" presId="urn:microsoft.com/office/officeart/2016/7/layout/LinearBlockProcessNumbered"/>
    <dgm:cxn modelId="{87FBFAE1-04F4-4161-A068-63DC0B5EC769}" type="presOf" srcId="{C1D27EDD-D176-4CB0-9425-F0F2BC1E294B}" destId="{372CFF06-44A8-4880-A112-FB409154E4E1}" srcOrd="0" destOrd="0" presId="urn:microsoft.com/office/officeart/2016/7/layout/LinearBlockProcessNumbered"/>
    <dgm:cxn modelId="{2D7AEBE7-6F43-432F-AA13-5D2F89AABC45}" srcId="{084B3AB9-929C-4316-9E0C-EDF4AD0C4D49}" destId="{4C6FBD66-49C9-4CE5-8EB3-7513EBE257F5}" srcOrd="3" destOrd="0" parTransId="{F20A792B-8717-4680-B870-361EC3B50977}" sibTransId="{99F0A3C5-36C7-4913-B980-5C492F378C87}"/>
    <dgm:cxn modelId="{8DB6F6E7-40AE-478C-9176-E4B9A4810B3E}" srcId="{084B3AB9-929C-4316-9E0C-EDF4AD0C4D49}" destId="{C16A4CDA-2940-446D-8DF6-09CAC69E2FFC}" srcOrd="0" destOrd="0" parTransId="{ECAD0A26-703D-4F3C-97BD-610499C20159}" sibTransId="{DE7E92EC-F974-4EE5-BC38-0B68DCFA138C}"/>
    <dgm:cxn modelId="{5A3A54F2-693C-4C71-BFF8-84F41EB7F006}" type="presOf" srcId="{4C6FBD66-49C9-4CE5-8EB3-7513EBE257F5}" destId="{17290121-0A55-4287-9149-26E6ADCD85E2}" srcOrd="0" destOrd="0" presId="urn:microsoft.com/office/officeart/2016/7/layout/LinearBlockProcessNumbered"/>
    <dgm:cxn modelId="{A79D8FF3-07D9-4AC4-8756-7EB94817824B}" type="presOf" srcId="{B0F5E35C-8C03-4DF8-A172-2C5EA13C451B}" destId="{B5B8FDCE-604B-4042-8D69-D6C7ADA03685}" srcOrd="0" destOrd="0" presId="urn:microsoft.com/office/officeart/2016/7/layout/LinearBlockProcessNumbered"/>
    <dgm:cxn modelId="{1A09C4F3-51A8-4A30-9E0D-70C155135F22}" type="presOf" srcId="{99F0A3C5-36C7-4913-B980-5C492F378C87}" destId="{41D24CE1-138A-4B5F-AA28-CBE7862C7692}" srcOrd="0" destOrd="0" presId="urn:microsoft.com/office/officeart/2016/7/layout/LinearBlockProcessNumbered"/>
    <dgm:cxn modelId="{FDCC29FC-20E7-4EB9-A126-847787C2361F}" srcId="{084B3AB9-929C-4316-9E0C-EDF4AD0C4D49}" destId="{C1D27EDD-D176-4CB0-9425-F0F2BC1E294B}" srcOrd="2" destOrd="0" parTransId="{497C0D29-5009-4ADB-B0C9-299E2F1007C8}" sibTransId="{E36826E6-8341-42CD-B9B4-96F1536F0A6D}"/>
    <dgm:cxn modelId="{1AC2E3AB-C717-422E-B512-D6ADD1745A16}" type="presParOf" srcId="{D61CBDF7-F302-4202-879B-CD0704AE167A}" destId="{1176DC9C-C8A8-4ACB-AAFD-3195DDC37F0E}" srcOrd="0" destOrd="0" presId="urn:microsoft.com/office/officeart/2016/7/layout/LinearBlockProcessNumbered"/>
    <dgm:cxn modelId="{F67B672D-E7B9-493C-8976-9E287310D354}" type="presParOf" srcId="{1176DC9C-C8A8-4ACB-AAFD-3195DDC37F0E}" destId="{F1B5C404-B785-4816-9C88-F00D5A289670}" srcOrd="0" destOrd="0" presId="urn:microsoft.com/office/officeart/2016/7/layout/LinearBlockProcessNumbered"/>
    <dgm:cxn modelId="{E81B93B4-3437-4A99-9EFD-C6C466557508}" type="presParOf" srcId="{1176DC9C-C8A8-4ACB-AAFD-3195DDC37F0E}" destId="{36109500-2452-45ED-9BA6-EEAA74C7094F}" srcOrd="1" destOrd="0" presId="urn:microsoft.com/office/officeart/2016/7/layout/LinearBlockProcessNumbered"/>
    <dgm:cxn modelId="{042833A4-91D3-4901-B6BC-06BC78F55365}" type="presParOf" srcId="{1176DC9C-C8A8-4ACB-AAFD-3195DDC37F0E}" destId="{B525EA98-7757-4B03-B365-D4886425FFD4}" srcOrd="2" destOrd="0" presId="urn:microsoft.com/office/officeart/2016/7/layout/LinearBlockProcessNumbered"/>
    <dgm:cxn modelId="{2D907325-744D-4795-BCCD-32C578CA8D4F}" type="presParOf" srcId="{D61CBDF7-F302-4202-879B-CD0704AE167A}" destId="{B13E7F99-0469-4EAA-912B-7FC1C744E045}" srcOrd="1" destOrd="0" presId="urn:microsoft.com/office/officeart/2016/7/layout/LinearBlockProcessNumbered"/>
    <dgm:cxn modelId="{7A019024-D4EF-4F9E-9BC5-862F30AFC318}" type="presParOf" srcId="{D61CBDF7-F302-4202-879B-CD0704AE167A}" destId="{C65DE46D-5832-4658-B905-A727743C11D5}" srcOrd="2" destOrd="0" presId="urn:microsoft.com/office/officeart/2016/7/layout/LinearBlockProcessNumbered"/>
    <dgm:cxn modelId="{0D2F943A-E7DA-4A73-A7C4-8F7D969E5771}" type="presParOf" srcId="{C65DE46D-5832-4658-B905-A727743C11D5}" destId="{770EF1E1-B72F-4B77-A8A8-1EC9FB91C238}" srcOrd="0" destOrd="0" presId="urn:microsoft.com/office/officeart/2016/7/layout/LinearBlockProcessNumbered"/>
    <dgm:cxn modelId="{EAADAF94-AFBA-4956-8D05-93F257C13FD5}" type="presParOf" srcId="{C65DE46D-5832-4658-B905-A727743C11D5}" destId="{91D6F930-D549-4C66-A92A-6892942035DF}" srcOrd="1" destOrd="0" presId="urn:microsoft.com/office/officeart/2016/7/layout/LinearBlockProcessNumbered"/>
    <dgm:cxn modelId="{ECBBC005-CDF2-4A08-99B8-6D6097C85AD7}" type="presParOf" srcId="{C65DE46D-5832-4658-B905-A727743C11D5}" destId="{0EEC22F5-3B25-43BD-A096-F23A79A56964}" srcOrd="2" destOrd="0" presId="urn:microsoft.com/office/officeart/2016/7/layout/LinearBlockProcessNumbered"/>
    <dgm:cxn modelId="{96FAFC97-6034-4FFC-B47D-0F280585FAF5}" type="presParOf" srcId="{D61CBDF7-F302-4202-879B-CD0704AE167A}" destId="{62030378-A6EF-4B4C-B479-24BC4560BCB6}" srcOrd="3" destOrd="0" presId="urn:microsoft.com/office/officeart/2016/7/layout/LinearBlockProcessNumbered"/>
    <dgm:cxn modelId="{D5E903A5-D21E-49D4-91BD-EB81862A2DEC}" type="presParOf" srcId="{D61CBDF7-F302-4202-879B-CD0704AE167A}" destId="{CAAD799C-0F03-4FE8-BD33-84D1013395DF}" srcOrd="4" destOrd="0" presId="urn:microsoft.com/office/officeart/2016/7/layout/LinearBlockProcessNumbered"/>
    <dgm:cxn modelId="{EE1C0E46-DB92-4D82-8675-F51CF26336C1}" type="presParOf" srcId="{CAAD799C-0F03-4FE8-BD33-84D1013395DF}" destId="{372CFF06-44A8-4880-A112-FB409154E4E1}" srcOrd="0" destOrd="0" presId="urn:microsoft.com/office/officeart/2016/7/layout/LinearBlockProcessNumbered"/>
    <dgm:cxn modelId="{DB1B5B83-83F6-4617-8475-DCE48873DB90}" type="presParOf" srcId="{CAAD799C-0F03-4FE8-BD33-84D1013395DF}" destId="{F73D7584-27C1-408E-B170-EB6686895C33}" srcOrd="1" destOrd="0" presId="urn:microsoft.com/office/officeart/2016/7/layout/LinearBlockProcessNumbered"/>
    <dgm:cxn modelId="{51B2D1C7-5D58-4D76-B15E-BAF011435659}" type="presParOf" srcId="{CAAD799C-0F03-4FE8-BD33-84D1013395DF}" destId="{DEF949DE-8EA1-46DE-84CD-0B0051F7F2BD}" srcOrd="2" destOrd="0" presId="urn:microsoft.com/office/officeart/2016/7/layout/LinearBlockProcessNumbered"/>
    <dgm:cxn modelId="{A642B382-AB3B-4E70-B4D0-75E286D370AF}" type="presParOf" srcId="{D61CBDF7-F302-4202-879B-CD0704AE167A}" destId="{509902E0-84B7-4CCD-BA6E-097F84D2EEC5}" srcOrd="5" destOrd="0" presId="urn:microsoft.com/office/officeart/2016/7/layout/LinearBlockProcessNumbered"/>
    <dgm:cxn modelId="{D2097B2C-F979-47E6-B898-643753E25D5B}" type="presParOf" srcId="{D61CBDF7-F302-4202-879B-CD0704AE167A}" destId="{36837710-8E1D-455E-9040-A43339A0CFD4}" srcOrd="6" destOrd="0" presId="urn:microsoft.com/office/officeart/2016/7/layout/LinearBlockProcessNumbered"/>
    <dgm:cxn modelId="{25B00A3D-4E4E-4FDE-97BE-00377CA06F5B}" type="presParOf" srcId="{36837710-8E1D-455E-9040-A43339A0CFD4}" destId="{17290121-0A55-4287-9149-26E6ADCD85E2}" srcOrd="0" destOrd="0" presId="urn:microsoft.com/office/officeart/2016/7/layout/LinearBlockProcessNumbered"/>
    <dgm:cxn modelId="{7E52BFEC-5354-4037-9449-673D4E2F0F92}" type="presParOf" srcId="{36837710-8E1D-455E-9040-A43339A0CFD4}" destId="{41D24CE1-138A-4B5F-AA28-CBE7862C7692}" srcOrd="1" destOrd="0" presId="urn:microsoft.com/office/officeart/2016/7/layout/LinearBlockProcessNumbered"/>
    <dgm:cxn modelId="{E9F1D018-1664-41B0-8AEE-E40FB672D1BA}" type="presParOf" srcId="{36837710-8E1D-455E-9040-A43339A0CFD4}" destId="{1F0D87FD-19EB-46C5-8686-1368A073921D}" srcOrd="2" destOrd="0" presId="urn:microsoft.com/office/officeart/2016/7/layout/LinearBlockProcessNumbered"/>
    <dgm:cxn modelId="{B8255614-EA1E-46A9-B618-04AC57788758}" type="presParOf" srcId="{D61CBDF7-F302-4202-879B-CD0704AE167A}" destId="{98C3326E-A143-4E21-941C-E16E6D674DF8}" srcOrd="7" destOrd="0" presId="urn:microsoft.com/office/officeart/2016/7/layout/LinearBlockProcessNumbered"/>
    <dgm:cxn modelId="{368B8853-594F-4D0D-B209-84C7F2465066}" type="presParOf" srcId="{D61CBDF7-F302-4202-879B-CD0704AE167A}" destId="{528B2A9F-C1BC-47EC-AB67-350472C620D1}" srcOrd="8" destOrd="0" presId="urn:microsoft.com/office/officeart/2016/7/layout/LinearBlockProcessNumbered"/>
    <dgm:cxn modelId="{0242DD22-04B0-490D-8518-682590097E99}" type="presParOf" srcId="{528B2A9F-C1BC-47EC-AB67-350472C620D1}" destId="{D778951C-E0D7-477A-AA2D-6537DC903E43}" srcOrd="0" destOrd="0" presId="urn:microsoft.com/office/officeart/2016/7/layout/LinearBlockProcessNumbered"/>
    <dgm:cxn modelId="{26BE6CAF-8A50-4513-B1F6-273902331A93}" type="presParOf" srcId="{528B2A9F-C1BC-47EC-AB67-350472C620D1}" destId="{01FBB2D9-57B0-4EB1-A980-F49364654D6F}" srcOrd="1" destOrd="0" presId="urn:microsoft.com/office/officeart/2016/7/layout/LinearBlockProcessNumbered"/>
    <dgm:cxn modelId="{4DC41D63-9858-43F8-85C9-CF65A346E2E3}" type="presParOf" srcId="{528B2A9F-C1BC-47EC-AB67-350472C620D1}" destId="{AF1BDF53-AF9E-49AA-8C0F-2218BFFE6ADB}" srcOrd="2" destOrd="0" presId="urn:microsoft.com/office/officeart/2016/7/layout/LinearBlockProcessNumbered"/>
    <dgm:cxn modelId="{5763EC1D-AE59-45A6-BBE5-CAA1E05D0DA1}" type="presParOf" srcId="{D61CBDF7-F302-4202-879B-CD0704AE167A}" destId="{0F855EEE-5334-46EC-B872-4AE79A430543}" srcOrd="9" destOrd="0" presId="urn:microsoft.com/office/officeart/2016/7/layout/LinearBlockProcessNumbered"/>
    <dgm:cxn modelId="{E3256E73-9EDB-4B43-89B8-23F1EE2923BB}" type="presParOf" srcId="{D61CBDF7-F302-4202-879B-CD0704AE167A}" destId="{837393D9-5F76-408E-B5FA-70807E7DDEC7}" srcOrd="10" destOrd="0" presId="urn:microsoft.com/office/officeart/2016/7/layout/LinearBlockProcessNumbered"/>
    <dgm:cxn modelId="{24F43EB7-0737-4B4F-8FF2-C26C72735059}" type="presParOf" srcId="{837393D9-5F76-408E-B5FA-70807E7DDEC7}" destId="{5258A7B8-9E67-4C16-B54B-9757CB89CC86}" srcOrd="0" destOrd="0" presId="urn:microsoft.com/office/officeart/2016/7/layout/LinearBlockProcessNumbered"/>
    <dgm:cxn modelId="{67154758-BB42-4654-9357-C1FF9CB11B9C}" type="presParOf" srcId="{837393D9-5F76-408E-B5FA-70807E7DDEC7}" destId="{B5B8FDCE-604B-4042-8D69-D6C7ADA03685}" srcOrd="1" destOrd="0" presId="urn:microsoft.com/office/officeart/2016/7/layout/LinearBlockProcessNumbered"/>
    <dgm:cxn modelId="{16B9368D-770D-4757-92CA-375EF8148F56}" type="presParOf" srcId="{837393D9-5F76-408E-B5FA-70807E7DDEC7}" destId="{841675AE-CA6D-4009-B411-7D4AC7ACE5C6}" srcOrd="2" destOrd="0" presId="urn:microsoft.com/office/officeart/2016/7/layout/LinearBlockProcessNumbered"/>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008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solidFill>
                <a:srgbClr val="FFFFFF"/>
              </a:solidFill>
            </a:rPr>
            <a:t>1. </a:t>
          </a:r>
        </a:p>
        <a:p>
          <a:pPr marL="0" lvl="0" indent="0" algn="ctr" defTabSz="666750">
            <a:lnSpc>
              <a:spcPct val="90000"/>
            </a:lnSpc>
            <a:spcBef>
              <a:spcPct val="0"/>
            </a:spcBef>
            <a:spcAft>
              <a:spcPct val="35000"/>
            </a:spcAft>
            <a:buNone/>
          </a:pPr>
          <a:r>
            <a:rPr lang="en-US" sz="1500" b="0" kern="1200" dirty="0">
              <a:solidFill>
                <a:srgbClr val="FFFFFF"/>
              </a:solidFill>
            </a:rPr>
            <a:t>Collect/ Track Info on Participant Activity</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rgbClr val="008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2. </a:t>
          </a:r>
        </a:p>
        <a:p>
          <a:pPr marL="0" lvl="0" indent="0" algn="ctr" defTabSz="711200">
            <a:lnSpc>
              <a:spcPct val="90000"/>
            </a:lnSpc>
            <a:spcBef>
              <a:spcPct val="0"/>
            </a:spcBef>
            <a:spcAft>
              <a:spcPct val="35000"/>
            </a:spcAft>
            <a:buNone/>
          </a:pPr>
          <a:r>
            <a:rPr lang="en-US" sz="1600" b="0" kern="1200" dirty="0">
              <a:solidFill>
                <a:srgbClr val="FFFFFF"/>
              </a:solidFill>
            </a:rPr>
            <a:t>Report Participant Activity</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3. </a:t>
          </a:r>
        </a:p>
        <a:p>
          <a:pPr marL="0" lvl="0" indent="0" algn="ctr" defTabSz="711200">
            <a:lnSpc>
              <a:spcPct val="90000"/>
            </a:lnSpc>
            <a:spcBef>
              <a:spcPct val="0"/>
            </a:spcBef>
            <a:spcAft>
              <a:spcPct val="35000"/>
            </a:spcAft>
            <a:buNone/>
          </a:pPr>
          <a:r>
            <a:rPr lang="en-US" sz="1600" b="0" kern="1200" dirty="0">
              <a:solidFill>
                <a:srgbClr val="FFFFFF"/>
              </a:solidFill>
            </a:rPr>
            <a:t>Review Report Output</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4. </a:t>
          </a:r>
        </a:p>
        <a:p>
          <a:pPr marL="0" lvl="0" indent="0" algn="ctr" defTabSz="711200">
            <a:lnSpc>
              <a:spcPct val="90000"/>
            </a:lnSpc>
            <a:spcBef>
              <a:spcPct val="0"/>
            </a:spcBef>
            <a:spcAft>
              <a:spcPct val="35000"/>
            </a:spcAft>
            <a:buNone/>
          </a:pPr>
          <a:r>
            <a:rPr lang="en-US" sz="1600" b="0" kern="1200" dirty="0">
              <a:solidFill>
                <a:srgbClr val="FFFFFF"/>
              </a:solidFill>
            </a:rPr>
            <a:t>Make Report Corrections</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5. </a:t>
          </a:r>
        </a:p>
        <a:p>
          <a:pPr marL="0" lvl="0" indent="0" algn="ctr" defTabSz="711200">
            <a:lnSpc>
              <a:spcPct val="90000"/>
            </a:lnSpc>
            <a:spcBef>
              <a:spcPct val="0"/>
            </a:spcBef>
            <a:spcAft>
              <a:spcPct val="35000"/>
            </a:spcAft>
            <a:buNone/>
          </a:pPr>
          <a:r>
            <a:rPr lang="en-US" sz="1600" b="0" kern="1200" dirty="0">
              <a:solidFill>
                <a:srgbClr val="FFFFFF"/>
              </a:solidFill>
            </a:rPr>
            <a:t>Analyze Program Impact</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6. </a:t>
          </a:r>
        </a:p>
        <a:p>
          <a:pPr marL="0" lvl="0" indent="0" algn="ctr" defTabSz="711200">
            <a:lnSpc>
              <a:spcPct val="90000"/>
            </a:lnSpc>
            <a:spcBef>
              <a:spcPct val="0"/>
            </a:spcBef>
            <a:spcAft>
              <a:spcPct val="35000"/>
            </a:spcAft>
            <a:buNone/>
          </a:pPr>
          <a:r>
            <a:rPr lang="en-US" sz="1600" b="0" kern="1200" dirty="0">
              <a:solidFill>
                <a:srgbClr val="FFFFFF"/>
              </a:solidFill>
            </a:rPr>
            <a:t>Make Program Adjustments</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008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solidFill>
                <a:srgbClr val="FFFFFF"/>
              </a:solidFill>
            </a:rPr>
            <a:t>5. </a:t>
          </a:r>
        </a:p>
        <a:p>
          <a:pPr marL="0" lvl="0" indent="0" algn="ctr" defTabSz="666750">
            <a:lnSpc>
              <a:spcPct val="90000"/>
            </a:lnSpc>
            <a:spcBef>
              <a:spcPct val="0"/>
            </a:spcBef>
            <a:spcAft>
              <a:spcPct val="35000"/>
            </a:spcAft>
            <a:buNone/>
          </a:pPr>
          <a:r>
            <a:rPr lang="en-US" sz="1500" b="0" kern="1200" dirty="0">
              <a:solidFill>
                <a:srgbClr val="FFFFFF"/>
              </a:solidFill>
            </a:rPr>
            <a:t>Analyze Program Impact</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rgbClr val="008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6. </a:t>
          </a:r>
        </a:p>
        <a:p>
          <a:pPr marL="0" lvl="0" indent="0" algn="ctr" defTabSz="711200">
            <a:lnSpc>
              <a:spcPct val="90000"/>
            </a:lnSpc>
            <a:spcBef>
              <a:spcPct val="0"/>
            </a:spcBef>
            <a:spcAft>
              <a:spcPct val="35000"/>
            </a:spcAft>
            <a:buNone/>
          </a:pPr>
          <a:r>
            <a:rPr lang="en-US" sz="1600" b="0" kern="1200" dirty="0">
              <a:solidFill>
                <a:srgbClr val="FFFFFF"/>
              </a:solidFill>
            </a:rPr>
            <a:t>Make Program Adjustments</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1. Collect/</a:t>
          </a:r>
        </a:p>
        <a:p>
          <a:pPr marL="0" lvl="0" indent="0" algn="ctr" defTabSz="711200">
            <a:lnSpc>
              <a:spcPct val="90000"/>
            </a:lnSpc>
            <a:spcBef>
              <a:spcPct val="0"/>
            </a:spcBef>
            <a:spcAft>
              <a:spcPct val="35000"/>
            </a:spcAft>
            <a:buNone/>
          </a:pPr>
          <a:r>
            <a:rPr lang="en-US" sz="1600" b="0" kern="1200" dirty="0">
              <a:solidFill>
                <a:srgbClr val="FFFFFF"/>
              </a:solidFill>
            </a:rPr>
            <a:t>Track Info on Participant Activity</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2. </a:t>
          </a:r>
        </a:p>
        <a:p>
          <a:pPr marL="0" lvl="0" indent="0" algn="ctr" defTabSz="711200">
            <a:lnSpc>
              <a:spcPct val="90000"/>
            </a:lnSpc>
            <a:spcBef>
              <a:spcPct val="0"/>
            </a:spcBef>
            <a:spcAft>
              <a:spcPct val="35000"/>
            </a:spcAft>
            <a:buNone/>
          </a:pPr>
          <a:r>
            <a:rPr lang="en-US" sz="1600" b="0" kern="1200" dirty="0">
              <a:solidFill>
                <a:srgbClr val="FFFFFF"/>
              </a:solidFill>
            </a:rPr>
            <a:t>Report Participant Activity</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3. </a:t>
          </a:r>
        </a:p>
        <a:p>
          <a:pPr marL="0" lvl="0" indent="0" algn="ctr" defTabSz="711200">
            <a:lnSpc>
              <a:spcPct val="90000"/>
            </a:lnSpc>
            <a:spcBef>
              <a:spcPct val="0"/>
            </a:spcBef>
            <a:spcAft>
              <a:spcPct val="35000"/>
            </a:spcAft>
            <a:buNone/>
          </a:pPr>
          <a:r>
            <a:rPr lang="en-US" sz="1600" b="0" kern="1200" dirty="0">
              <a:solidFill>
                <a:srgbClr val="FFFFFF"/>
              </a:solidFill>
            </a:rPr>
            <a:t>Review Report Output</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4. </a:t>
          </a:r>
        </a:p>
        <a:p>
          <a:pPr marL="0" lvl="0" indent="0" algn="ctr" defTabSz="711200">
            <a:lnSpc>
              <a:spcPct val="90000"/>
            </a:lnSpc>
            <a:spcBef>
              <a:spcPct val="0"/>
            </a:spcBef>
            <a:spcAft>
              <a:spcPct val="35000"/>
            </a:spcAft>
            <a:buNone/>
          </a:pPr>
          <a:r>
            <a:rPr lang="en-US" sz="1600" b="0" kern="1200" dirty="0">
              <a:solidFill>
                <a:srgbClr val="FFFFFF"/>
              </a:solidFill>
            </a:rPr>
            <a:t>Make Report Corrections</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F0B5A94-0FC6-483B-BAD1-0DA7FC84C4E6}">
      <dsp:nvSpPr>
        <dsp:cNvPr id="0" name=""/>
        <dsp:cNvSpPr/>
      </dsp:nvSpPr>
      <dsp:spPr>
        <a:xfrm>
          <a:off x="3415972" y="294864"/>
          <a:ext cx="4191490" cy="4191490"/>
        </a:xfrm>
        <a:prstGeom prst="pie">
          <a:avLst>
            <a:gd name="adj1" fmla="val 16200000"/>
            <a:gd name="adj2" fmla="val 19800000"/>
          </a:avLst>
        </a:prstGeom>
        <a:solidFill>
          <a:srgbClr val="008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050" tIns="19050" rIns="19050" bIns="19050" numCol="1" spcCol="1270" anchor="ctr" anchorCtr="0">
          <a:noAutofit/>
        </a:bodyPr>
        <a:lstStyle/>
        <a:p>
          <a:pPr marL="0" lvl="0" indent="0" algn="ctr" defTabSz="666750">
            <a:lnSpc>
              <a:spcPct val="90000"/>
            </a:lnSpc>
            <a:spcBef>
              <a:spcPct val="0"/>
            </a:spcBef>
            <a:spcAft>
              <a:spcPct val="35000"/>
            </a:spcAft>
            <a:buNone/>
          </a:pPr>
          <a:r>
            <a:rPr lang="en-US" sz="1500" b="0" kern="1200" dirty="0">
              <a:solidFill>
                <a:srgbClr val="FFFFFF"/>
              </a:solidFill>
            </a:rPr>
            <a:t>3. </a:t>
          </a:r>
        </a:p>
        <a:p>
          <a:pPr marL="0" lvl="0" indent="0" algn="ctr" defTabSz="666750">
            <a:lnSpc>
              <a:spcPct val="90000"/>
            </a:lnSpc>
            <a:spcBef>
              <a:spcPct val="0"/>
            </a:spcBef>
            <a:spcAft>
              <a:spcPct val="35000"/>
            </a:spcAft>
            <a:buNone/>
          </a:pPr>
          <a:r>
            <a:rPr lang="en-US" sz="1500" b="0" kern="1200" dirty="0">
              <a:solidFill>
                <a:srgbClr val="FFFFFF"/>
              </a:solidFill>
            </a:rPr>
            <a:t>Review Report Output</a:t>
          </a:r>
        </a:p>
      </dsp:txBody>
      <dsp:txXfrm>
        <a:off x="5611515" y="830277"/>
        <a:ext cx="1097771" cy="848277"/>
      </dsp:txXfrm>
    </dsp:sp>
    <dsp:sp modelId="{1A3123C3-FB62-45FE-A9FF-8D68B4DDF836}">
      <dsp:nvSpPr>
        <dsp:cNvPr id="0" name=""/>
        <dsp:cNvSpPr/>
      </dsp:nvSpPr>
      <dsp:spPr>
        <a:xfrm>
          <a:off x="3465870" y="381189"/>
          <a:ext cx="4191490" cy="4191490"/>
        </a:xfrm>
        <a:prstGeom prst="pie">
          <a:avLst>
            <a:gd name="adj1" fmla="val 19800000"/>
            <a:gd name="adj2" fmla="val 1800000"/>
          </a:avLst>
        </a:prstGeom>
        <a:solidFill>
          <a:srgbClr val="008000"/>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4. </a:t>
          </a:r>
        </a:p>
        <a:p>
          <a:pPr marL="0" lvl="0" indent="0" algn="ctr" defTabSz="711200">
            <a:lnSpc>
              <a:spcPct val="90000"/>
            </a:lnSpc>
            <a:spcBef>
              <a:spcPct val="0"/>
            </a:spcBef>
            <a:spcAft>
              <a:spcPct val="35000"/>
            </a:spcAft>
            <a:buNone/>
          </a:pPr>
          <a:r>
            <a:rPr lang="en-US" sz="1600" b="0" kern="1200" dirty="0">
              <a:solidFill>
                <a:srgbClr val="FFFFFF"/>
              </a:solidFill>
            </a:rPr>
            <a:t>Make Report Corrections</a:t>
          </a:r>
        </a:p>
      </dsp:txBody>
      <dsp:txXfrm>
        <a:off x="6310096" y="2077745"/>
        <a:ext cx="1147670" cy="823328"/>
      </dsp:txXfrm>
    </dsp:sp>
    <dsp:sp modelId="{81529C4E-9BA6-47D2-A082-76577453EAE3}">
      <dsp:nvSpPr>
        <dsp:cNvPr id="0" name=""/>
        <dsp:cNvSpPr/>
      </dsp:nvSpPr>
      <dsp:spPr>
        <a:xfrm>
          <a:off x="3415972" y="467514"/>
          <a:ext cx="4191490" cy="4191490"/>
        </a:xfrm>
        <a:prstGeom prst="pie">
          <a:avLst>
            <a:gd name="adj1" fmla="val 1800000"/>
            <a:gd name="adj2" fmla="val 54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5.</a:t>
          </a:r>
        </a:p>
        <a:p>
          <a:pPr marL="0" lvl="0" indent="0" algn="ctr" defTabSz="711200">
            <a:lnSpc>
              <a:spcPct val="90000"/>
            </a:lnSpc>
            <a:spcBef>
              <a:spcPct val="0"/>
            </a:spcBef>
            <a:spcAft>
              <a:spcPct val="35000"/>
            </a:spcAft>
            <a:buNone/>
          </a:pPr>
          <a:r>
            <a:rPr lang="en-US" sz="1600" b="0" kern="1200" dirty="0">
              <a:solidFill>
                <a:srgbClr val="FFFFFF"/>
              </a:solidFill>
            </a:rPr>
            <a:t>Analyze Program Impact</a:t>
          </a:r>
        </a:p>
      </dsp:txBody>
      <dsp:txXfrm>
        <a:off x="5611515" y="3300263"/>
        <a:ext cx="1097771" cy="848277"/>
      </dsp:txXfrm>
    </dsp:sp>
    <dsp:sp modelId="{0E2CB548-E693-467A-9656-6DAD9B716CE9}">
      <dsp:nvSpPr>
        <dsp:cNvPr id="0" name=""/>
        <dsp:cNvSpPr/>
      </dsp:nvSpPr>
      <dsp:spPr>
        <a:xfrm>
          <a:off x="3316174" y="467514"/>
          <a:ext cx="4191490" cy="4191490"/>
        </a:xfrm>
        <a:prstGeom prst="pie">
          <a:avLst>
            <a:gd name="adj1" fmla="val 5400000"/>
            <a:gd name="adj2" fmla="val 90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6. </a:t>
          </a:r>
        </a:p>
        <a:p>
          <a:pPr marL="0" lvl="0" indent="0" algn="ctr" defTabSz="711200">
            <a:lnSpc>
              <a:spcPct val="90000"/>
            </a:lnSpc>
            <a:spcBef>
              <a:spcPct val="0"/>
            </a:spcBef>
            <a:spcAft>
              <a:spcPct val="35000"/>
            </a:spcAft>
            <a:buNone/>
          </a:pPr>
          <a:r>
            <a:rPr lang="en-US" sz="1600" b="0" kern="1200" dirty="0">
              <a:solidFill>
                <a:srgbClr val="FFFFFF"/>
              </a:solidFill>
            </a:rPr>
            <a:t>Make Program Adjustments</a:t>
          </a:r>
        </a:p>
      </dsp:txBody>
      <dsp:txXfrm>
        <a:off x="4214351" y="3300263"/>
        <a:ext cx="1097771" cy="848277"/>
      </dsp:txXfrm>
    </dsp:sp>
    <dsp:sp modelId="{DC95B218-72CA-4453-BA68-6D4E38E205E3}">
      <dsp:nvSpPr>
        <dsp:cNvPr id="0" name=""/>
        <dsp:cNvSpPr/>
      </dsp:nvSpPr>
      <dsp:spPr>
        <a:xfrm>
          <a:off x="3266276" y="381189"/>
          <a:ext cx="4191490" cy="4191490"/>
        </a:xfrm>
        <a:prstGeom prst="pie">
          <a:avLst>
            <a:gd name="adj1" fmla="val 9000000"/>
            <a:gd name="adj2" fmla="val 126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1. Collect/</a:t>
          </a:r>
        </a:p>
        <a:p>
          <a:pPr marL="0" lvl="0" indent="0" algn="ctr" defTabSz="711200">
            <a:lnSpc>
              <a:spcPct val="90000"/>
            </a:lnSpc>
            <a:spcBef>
              <a:spcPct val="0"/>
            </a:spcBef>
            <a:spcAft>
              <a:spcPct val="35000"/>
            </a:spcAft>
            <a:buNone/>
          </a:pPr>
          <a:r>
            <a:rPr lang="en-US" sz="1600" b="0" kern="1200" dirty="0">
              <a:solidFill>
                <a:srgbClr val="FFFFFF"/>
              </a:solidFill>
            </a:rPr>
            <a:t>Track Info on Participant Activity</a:t>
          </a:r>
        </a:p>
      </dsp:txBody>
      <dsp:txXfrm>
        <a:off x="3465870" y="2077745"/>
        <a:ext cx="1147670" cy="823328"/>
      </dsp:txXfrm>
    </dsp:sp>
    <dsp:sp modelId="{E7B96338-E4F8-4BBB-A50D-727E1706FF4D}">
      <dsp:nvSpPr>
        <dsp:cNvPr id="0" name=""/>
        <dsp:cNvSpPr/>
      </dsp:nvSpPr>
      <dsp:spPr>
        <a:xfrm>
          <a:off x="3316174" y="294864"/>
          <a:ext cx="4191490" cy="4191490"/>
        </a:xfrm>
        <a:prstGeom prst="pie">
          <a:avLst>
            <a:gd name="adj1" fmla="val 12600000"/>
            <a:gd name="adj2" fmla="val 16200000"/>
          </a:avLst>
        </a:prstGeom>
        <a:solidFill>
          <a:schemeClr val="accent2">
            <a:lumMod val="7500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solidFill>
                <a:srgbClr val="FFFFFF"/>
              </a:solidFill>
            </a:rPr>
            <a:t>2. </a:t>
          </a:r>
        </a:p>
        <a:p>
          <a:pPr marL="0" lvl="0" indent="0" algn="ctr" defTabSz="711200">
            <a:lnSpc>
              <a:spcPct val="90000"/>
            </a:lnSpc>
            <a:spcBef>
              <a:spcPct val="0"/>
            </a:spcBef>
            <a:spcAft>
              <a:spcPct val="35000"/>
            </a:spcAft>
            <a:buNone/>
          </a:pPr>
          <a:r>
            <a:rPr lang="en-US" sz="1600" b="0" kern="1200" dirty="0">
              <a:solidFill>
                <a:srgbClr val="FFFFFF"/>
              </a:solidFill>
            </a:rPr>
            <a:t>Report Participant Activity</a:t>
          </a:r>
        </a:p>
      </dsp:txBody>
      <dsp:txXfrm>
        <a:off x="4214351" y="830277"/>
        <a:ext cx="1097771" cy="848277"/>
      </dsp:txXfrm>
    </dsp:sp>
    <dsp:sp modelId="{24856060-7B72-44D0-8BFB-C0E53E087EEB}">
      <dsp:nvSpPr>
        <dsp:cNvPr id="0" name=""/>
        <dsp:cNvSpPr/>
      </dsp:nvSpPr>
      <dsp:spPr>
        <a:xfrm>
          <a:off x="3156346" y="35391"/>
          <a:ext cx="4710437" cy="4710437"/>
        </a:xfrm>
        <a:prstGeom prst="circularArrow">
          <a:avLst>
            <a:gd name="adj1" fmla="val 5085"/>
            <a:gd name="adj2" fmla="val 327528"/>
            <a:gd name="adj3" fmla="val 19472472"/>
            <a:gd name="adj4" fmla="val 162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CCF1D29-4F45-4653-B968-C5F8558E4DE8}">
      <dsp:nvSpPr>
        <dsp:cNvPr id="0" name=""/>
        <dsp:cNvSpPr/>
      </dsp:nvSpPr>
      <dsp:spPr>
        <a:xfrm>
          <a:off x="3206244" y="121716"/>
          <a:ext cx="4710437" cy="4710437"/>
        </a:xfrm>
        <a:prstGeom prst="circularArrow">
          <a:avLst>
            <a:gd name="adj1" fmla="val 5085"/>
            <a:gd name="adj2" fmla="val 327528"/>
            <a:gd name="adj3" fmla="val 1472472"/>
            <a:gd name="adj4" fmla="val 19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DD712AE-AA47-414A-B03A-6258CEDEE445}">
      <dsp:nvSpPr>
        <dsp:cNvPr id="0" name=""/>
        <dsp:cNvSpPr/>
      </dsp:nvSpPr>
      <dsp:spPr>
        <a:xfrm>
          <a:off x="3156346" y="208041"/>
          <a:ext cx="4710437" cy="4710437"/>
        </a:xfrm>
        <a:prstGeom prst="circularArrow">
          <a:avLst>
            <a:gd name="adj1" fmla="val 5085"/>
            <a:gd name="adj2" fmla="val 327528"/>
            <a:gd name="adj3" fmla="val 5072221"/>
            <a:gd name="adj4" fmla="val 18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3EE0CC0-3319-4E01-B326-59C7A0DC61A6}">
      <dsp:nvSpPr>
        <dsp:cNvPr id="0" name=""/>
        <dsp:cNvSpPr/>
      </dsp:nvSpPr>
      <dsp:spPr>
        <a:xfrm>
          <a:off x="3056854" y="208041"/>
          <a:ext cx="4710437" cy="4710437"/>
        </a:xfrm>
        <a:prstGeom prst="circularArrow">
          <a:avLst>
            <a:gd name="adj1" fmla="val 5085"/>
            <a:gd name="adj2" fmla="val 327528"/>
            <a:gd name="adj3" fmla="val 8672472"/>
            <a:gd name="adj4" fmla="val 5400251"/>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F24E8A-CDC2-471B-A78B-544CEC8CCBFE}">
      <dsp:nvSpPr>
        <dsp:cNvPr id="0" name=""/>
        <dsp:cNvSpPr/>
      </dsp:nvSpPr>
      <dsp:spPr>
        <a:xfrm>
          <a:off x="3006955" y="121716"/>
          <a:ext cx="4710437" cy="4710437"/>
        </a:xfrm>
        <a:prstGeom prst="circularArrow">
          <a:avLst>
            <a:gd name="adj1" fmla="val 5085"/>
            <a:gd name="adj2" fmla="val 327528"/>
            <a:gd name="adj3" fmla="val 12272472"/>
            <a:gd name="adj4" fmla="val 90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92C1FF-D169-4ED4-B8B1-A4BDEF651B2B}">
      <dsp:nvSpPr>
        <dsp:cNvPr id="0" name=""/>
        <dsp:cNvSpPr/>
      </dsp:nvSpPr>
      <dsp:spPr>
        <a:xfrm>
          <a:off x="3056854" y="35391"/>
          <a:ext cx="4710437" cy="4710437"/>
        </a:xfrm>
        <a:prstGeom prst="circularArrow">
          <a:avLst>
            <a:gd name="adj1" fmla="val 5085"/>
            <a:gd name="adj2" fmla="val 327528"/>
            <a:gd name="adj3" fmla="val 15872221"/>
            <a:gd name="adj4" fmla="val 12600000"/>
            <a:gd name="adj5" fmla="val 5932"/>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1B5C404-B785-4816-9C88-F00D5A289670}">
      <dsp:nvSpPr>
        <dsp:cNvPr id="0" name=""/>
        <dsp:cNvSpPr/>
      </dsp:nvSpPr>
      <dsp:spPr>
        <a:xfrm>
          <a:off x="1018" y="-89780"/>
          <a:ext cx="1676815" cy="4790889"/>
        </a:xfrm>
        <a:prstGeom prst="rect">
          <a:avLst/>
        </a:prstGeom>
        <a:solidFill>
          <a:schemeClr val="accent1">
            <a:alpha val="90000"/>
            <a:hueOff val="0"/>
            <a:satOff val="0"/>
            <a:lumOff val="0"/>
            <a:alphaOff val="0"/>
          </a:schemeClr>
        </a:solidFill>
        <a:ln w="22225" cap="rnd"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238" tIns="0" rIns="167238" bIns="330200" numCol="1" spcCol="1270" anchor="t" anchorCtr="0">
          <a:noAutofit/>
        </a:bodyPr>
        <a:lstStyle/>
        <a:p>
          <a:pPr marL="0" lvl="0" indent="0" algn="l" defTabSz="622300">
            <a:lnSpc>
              <a:spcPct val="90000"/>
            </a:lnSpc>
            <a:spcBef>
              <a:spcPct val="0"/>
            </a:spcBef>
            <a:spcAft>
              <a:spcPct val="35000"/>
            </a:spcAft>
            <a:buNone/>
          </a:pPr>
          <a:r>
            <a:rPr lang="en-US" sz="1400" b="1" kern="1200" dirty="0"/>
            <a:t>Total number of participants served</a:t>
          </a:r>
        </a:p>
        <a:p>
          <a:pPr marL="0" lvl="0" indent="0" algn="l" defTabSz="622300">
            <a:lnSpc>
              <a:spcPct val="90000"/>
            </a:lnSpc>
            <a:spcBef>
              <a:spcPct val="0"/>
            </a:spcBef>
            <a:spcAft>
              <a:spcPct val="35000"/>
            </a:spcAft>
            <a:buNone/>
          </a:pPr>
          <a:endParaRPr lang="en-US" sz="1400" b="1" kern="1200" dirty="0"/>
        </a:p>
        <a:p>
          <a:pPr marL="0" lvl="0" indent="0" algn="l" defTabSz="622300">
            <a:lnSpc>
              <a:spcPct val="90000"/>
            </a:lnSpc>
            <a:spcBef>
              <a:spcPct val="0"/>
            </a:spcBef>
            <a:spcAft>
              <a:spcPct val="35000"/>
            </a:spcAft>
            <a:buNone/>
          </a:pPr>
          <a:r>
            <a:rPr lang="en-US" sz="1400" b="1" kern="1200" dirty="0"/>
            <a:t>“SERVED”</a:t>
          </a:r>
        </a:p>
      </dsp:txBody>
      <dsp:txXfrm>
        <a:off x="1018" y="1826575"/>
        <a:ext cx="1676815" cy="2874533"/>
      </dsp:txXfrm>
    </dsp:sp>
    <dsp:sp modelId="{36109500-2452-45ED-9BA6-EEAA74C7094F}">
      <dsp:nvSpPr>
        <dsp:cNvPr id="0" name=""/>
        <dsp:cNvSpPr/>
      </dsp:nvSpPr>
      <dsp:spPr>
        <a:xfrm>
          <a:off x="5589" y="1289823"/>
          <a:ext cx="1693068" cy="812672"/>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7238" tIns="165100" rIns="167238" bIns="165100" numCol="1" spcCol="1270" anchor="ctr" anchorCtr="0">
          <a:noAutofit/>
        </a:bodyPr>
        <a:lstStyle/>
        <a:p>
          <a:pPr marL="0" lvl="0" indent="0" algn="l" defTabSz="1244600">
            <a:lnSpc>
              <a:spcPct val="90000"/>
            </a:lnSpc>
            <a:spcBef>
              <a:spcPct val="0"/>
            </a:spcBef>
            <a:spcAft>
              <a:spcPct val="35000"/>
            </a:spcAft>
            <a:buNone/>
          </a:pPr>
          <a:r>
            <a:rPr lang="en-US" sz="2800" kern="1200"/>
            <a:t>01</a:t>
          </a:r>
          <a:endParaRPr lang="en-US" sz="2800" kern="1200" dirty="0"/>
        </a:p>
      </dsp:txBody>
      <dsp:txXfrm>
        <a:off x="5589" y="1289823"/>
        <a:ext cx="1693068" cy="812672"/>
      </dsp:txXfrm>
    </dsp:sp>
    <dsp:sp modelId="{770EF1E1-B72F-4B77-A8A8-1EC9FB91C238}">
      <dsp:nvSpPr>
        <dsp:cNvPr id="0" name=""/>
        <dsp:cNvSpPr/>
      </dsp:nvSpPr>
      <dsp:spPr>
        <a:xfrm>
          <a:off x="1870115" y="-89780"/>
          <a:ext cx="1621045" cy="4790889"/>
        </a:xfrm>
        <a:prstGeom prst="rect">
          <a:avLst/>
        </a:prstGeom>
        <a:solidFill>
          <a:schemeClr val="accent1">
            <a:alpha val="90000"/>
            <a:hueOff val="0"/>
            <a:satOff val="0"/>
            <a:lumOff val="0"/>
            <a:alphaOff val="-8000"/>
          </a:schemeClr>
        </a:solidFill>
        <a:ln w="22225" cap="rnd" cmpd="sng" algn="ctr">
          <a:solidFill>
            <a:schemeClr val="accent1">
              <a:alpha val="90000"/>
              <a:hueOff val="0"/>
              <a:satOff val="0"/>
              <a:lumOff val="0"/>
              <a:alphaOff val="-8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238" tIns="0" rIns="167238" bIns="330200" numCol="1" spcCol="1270" anchor="t" anchorCtr="0">
          <a:noAutofit/>
        </a:bodyPr>
        <a:lstStyle/>
        <a:p>
          <a:pPr marL="0" lvl="0" indent="0" algn="l" defTabSz="622300">
            <a:lnSpc>
              <a:spcPct val="90000"/>
            </a:lnSpc>
            <a:spcBef>
              <a:spcPct val="0"/>
            </a:spcBef>
            <a:spcAft>
              <a:spcPct val="35000"/>
            </a:spcAft>
            <a:buNone/>
          </a:pPr>
          <a:r>
            <a:rPr lang="en-US" sz="1400" b="1" kern="1200" dirty="0"/>
            <a:t>Total number of participants enrolled in education/ training activities</a:t>
          </a:r>
        </a:p>
        <a:p>
          <a:pPr marL="0" lvl="0" indent="0" algn="l" defTabSz="622300">
            <a:lnSpc>
              <a:spcPct val="90000"/>
            </a:lnSpc>
            <a:spcBef>
              <a:spcPct val="0"/>
            </a:spcBef>
            <a:spcAft>
              <a:spcPct val="35000"/>
            </a:spcAft>
            <a:buNone/>
          </a:pPr>
          <a:endParaRPr lang="en-US" sz="1400" b="1" kern="1200" dirty="0"/>
        </a:p>
        <a:p>
          <a:pPr marL="0" lvl="0" indent="0" algn="l" defTabSz="622300">
            <a:lnSpc>
              <a:spcPct val="90000"/>
            </a:lnSpc>
            <a:spcBef>
              <a:spcPct val="0"/>
            </a:spcBef>
            <a:spcAft>
              <a:spcPct val="35000"/>
            </a:spcAft>
            <a:buNone/>
          </a:pPr>
          <a:r>
            <a:rPr lang="en-US" sz="1400" b="1" kern="1200" dirty="0"/>
            <a:t>“ENROLLED”</a:t>
          </a:r>
        </a:p>
      </dsp:txBody>
      <dsp:txXfrm>
        <a:off x="1870115" y="1826575"/>
        <a:ext cx="1621045" cy="2874533"/>
      </dsp:txXfrm>
    </dsp:sp>
    <dsp:sp modelId="{91D6F930-D549-4C66-A92A-6892942035DF}">
      <dsp:nvSpPr>
        <dsp:cNvPr id="0" name=""/>
        <dsp:cNvSpPr/>
      </dsp:nvSpPr>
      <dsp:spPr>
        <a:xfrm>
          <a:off x="1834103" y="1289823"/>
          <a:ext cx="1693068" cy="812672"/>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7238" tIns="165100" rIns="167238" bIns="165100" numCol="1" spcCol="1270" anchor="ctr" anchorCtr="0">
          <a:noAutofit/>
        </a:bodyPr>
        <a:lstStyle/>
        <a:p>
          <a:pPr marL="0" lvl="0" indent="0" algn="l" defTabSz="1244600">
            <a:lnSpc>
              <a:spcPct val="90000"/>
            </a:lnSpc>
            <a:spcBef>
              <a:spcPct val="0"/>
            </a:spcBef>
            <a:spcAft>
              <a:spcPct val="35000"/>
            </a:spcAft>
            <a:buNone/>
          </a:pPr>
          <a:r>
            <a:rPr lang="en-US" sz="2800" kern="1200"/>
            <a:t>02</a:t>
          </a:r>
        </a:p>
      </dsp:txBody>
      <dsp:txXfrm>
        <a:off x="1834103" y="1289823"/>
        <a:ext cx="1693068" cy="812672"/>
      </dsp:txXfrm>
    </dsp:sp>
    <dsp:sp modelId="{372CFF06-44A8-4880-A112-FB409154E4E1}">
      <dsp:nvSpPr>
        <dsp:cNvPr id="0" name=""/>
        <dsp:cNvSpPr/>
      </dsp:nvSpPr>
      <dsp:spPr>
        <a:xfrm>
          <a:off x="3670744" y="-89780"/>
          <a:ext cx="1676815" cy="4790889"/>
        </a:xfrm>
        <a:prstGeom prst="rect">
          <a:avLst/>
        </a:prstGeom>
        <a:solidFill>
          <a:schemeClr val="accent1">
            <a:alpha val="90000"/>
            <a:hueOff val="0"/>
            <a:satOff val="0"/>
            <a:lumOff val="0"/>
            <a:alphaOff val="-16000"/>
          </a:schemeClr>
        </a:solidFill>
        <a:ln w="22225" cap="rnd" cmpd="sng" algn="ctr">
          <a:solidFill>
            <a:schemeClr val="accent1">
              <a:alpha val="90000"/>
              <a:hueOff val="0"/>
              <a:satOff val="0"/>
              <a:lumOff val="0"/>
              <a:alphaOff val="-16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238" tIns="0" rIns="167238" bIns="330200" numCol="1" spcCol="1270" anchor="t" anchorCtr="0">
          <a:noAutofit/>
        </a:bodyPr>
        <a:lstStyle/>
        <a:p>
          <a:pPr marL="0" lvl="0" indent="0" algn="l" defTabSz="622300">
            <a:lnSpc>
              <a:spcPct val="90000"/>
            </a:lnSpc>
            <a:spcBef>
              <a:spcPct val="0"/>
            </a:spcBef>
            <a:spcAft>
              <a:spcPct val="35000"/>
            </a:spcAft>
            <a:buNone/>
          </a:pPr>
          <a:r>
            <a:rPr lang="en-US" sz="1400" b="1" kern="1200" dirty="0"/>
            <a:t>Total</a:t>
          </a:r>
          <a:r>
            <a:rPr lang="en-US" sz="1400" kern="1200" dirty="0"/>
            <a:t> </a:t>
          </a:r>
          <a:r>
            <a:rPr lang="en-US" sz="1400" b="1" kern="1200" dirty="0"/>
            <a:t>number of participants who complete education/ training activities</a:t>
          </a:r>
        </a:p>
        <a:p>
          <a:pPr marL="0" lvl="0" indent="0" algn="l" defTabSz="622300">
            <a:lnSpc>
              <a:spcPct val="90000"/>
            </a:lnSpc>
            <a:spcBef>
              <a:spcPct val="0"/>
            </a:spcBef>
            <a:spcAft>
              <a:spcPct val="35000"/>
            </a:spcAft>
            <a:buNone/>
          </a:pPr>
          <a:endParaRPr lang="en-US" sz="1400" b="1" kern="1200" dirty="0"/>
        </a:p>
        <a:p>
          <a:pPr marL="0" lvl="0" indent="0" algn="l" defTabSz="622300">
            <a:lnSpc>
              <a:spcPct val="90000"/>
            </a:lnSpc>
            <a:spcBef>
              <a:spcPct val="0"/>
            </a:spcBef>
            <a:spcAft>
              <a:spcPct val="35000"/>
            </a:spcAft>
            <a:buNone/>
          </a:pPr>
          <a:r>
            <a:rPr lang="en-US" sz="1350" b="1" kern="1200" dirty="0"/>
            <a:t>“COMPLETED”</a:t>
          </a:r>
        </a:p>
        <a:p>
          <a:pPr marL="0" lvl="0" indent="0" algn="l" defTabSz="622300">
            <a:lnSpc>
              <a:spcPct val="90000"/>
            </a:lnSpc>
            <a:spcBef>
              <a:spcPct val="0"/>
            </a:spcBef>
            <a:spcAft>
              <a:spcPct val="35000"/>
            </a:spcAft>
            <a:buNone/>
          </a:pPr>
          <a:endParaRPr lang="en-US" sz="1400" kern="1200" dirty="0"/>
        </a:p>
      </dsp:txBody>
      <dsp:txXfrm>
        <a:off x="3670744" y="1826575"/>
        <a:ext cx="1676815" cy="2874533"/>
      </dsp:txXfrm>
    </dsp:sp>
    <dsp:sp modelId="{F73D7584-27C1-408E-B170-EB6686895C33}">
      <dsp:nvSpPr>
        <dsp:cNvPr id="0" name=""/>
        <dsp:cNvSpPr/>
      </dsp:nvSpPr>
      <dsp:spPr>
        <a:xfrm>
          <a:off x="3662617" y="1289823"/>
          <a:ext cx="1693068" cy="812672"/>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7238" tIns="165100" rIns="167238" bIns="165100" numCol="1" spcCol="1270" anchor="ctr" anchorCtr="0">
          <a:noAutofit/>
        </a:bodyPr>
        <a:lstStyle/>
        <a:p>
          <a:pPr marL="0" lvl="0" indent="0" algn="l" defTabSz="1244600">
            <a:lnSpc>
              <a:spcPct val="90000"/>
            </a:lnSpc>
            <a:spcBef>
              <a:spcPct val="0"/>
            </a:spcBef>
            <a:spcAft>
              <a:spcPct val="35000"/>
            </a:spcAft>
            <a:buNone/>
          </a:pPr>
          <a:r>
            <a:rPr lang="en-US" sz="2800" kern="1200"/>
            <a:t>03</a:t>
          </a:r>
          <a:endParaRPr lang="en-US" sz="2800" kern="1200" dirty="0"/>
        </a:p>
      </dsp:txBody>
      <dsp:txXfrm>
        <a:off x="3662617" y="1289823"/>
        <a:ext cx="1693068" cy="812672"/>
      </dsp:txXfrm>
    </dsp:sp>
    <dsp:sp modelId="{17290121-0A55-4287-9149-26E6ADCD85E2}">
      <dsp:nvSpPr>
        <dsp:cNvPr id="0" name=""/>
        <dsp:cNvSpPr/>
      </dsp:nvSpPr>
      <dsp:spPr>
        <a:xfrm>
          <a:off x="5499258" y="-89780"/>
          <a:ext cx="1676815" cy="4790889"/>
        </a:xfrm>
        <a:prstGeom prst="rect">
          <a:avLst/>
        </a:prstGeom>
        <a:solidFill>
          <a:schemeClr val="accent1">
            <a:alpha val="90000"/>
            <a:hueOff val="0"/>
            <a:satOff val="0"/>
            <a:lumOff val="0"/>
            <a:alphaOff val="-24000"/>
          </a:schemeClr>
        </a:solidFill>
        <a:ln w="22225" cap="rnd" cmpd="sng" algn="ctr">
          <a:solidFill>
            <a:schemeClr val="accent1">
              <a:alpha val="90000"/>
              <a:hueOff val="0"/>
              <a:satOff val="0"/>
              <a:lumOff val="0"/>
              <a:alphaOff val="-24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238" tIns="0" rIns="167238" bIns="330200" numCol="1" spcCol="1270" anchor="t" anchorCtr="0">
          <a:noAutofit/>
        </a:bodyPr>
        <a:lstStyle/>
        <a:p>
          <a:pPr marL="0" lvl="0" indent="0" algn="l" defTabSz="622300">
            <a:lnSpc>
              <a:spcPct val="90000"/>
            </a:lnSpc>
            <a:spcBef>
              <a:spcPct val="0"/>
            </a:spcBef>
            <a:spcAft>
              <a:spcPct val="35000"/>
            </a:spcAft>
            <a:buNone/>
          </a:pPr>
          <a:r>
            <a:rPr lang="en-US" sz="1400" b="1" kern="1200" dirty="0"/>
            <a:t>Total number of participants who complete education/ training activities and receive a degree or other type of credential</a:t>
          </a:r>
        </a:p>
        <a:p>
          <a:pPr marL="0" lvl="0" indent="0" algn="l" defTabSz="622300">
            <a:lnSpc>
              <a:spcPct val="90000"/>
            </a:lnSpc>
            <a:spcBef>
              <a:spcPct val="0"/>
            </a:spcBef>
            <a:spcAft>
              <a:spcPct val="35000"/>
            </a:spcAft>
            <a:buNone/>
          </a:pPr>
          <a:endParaRPr lang="en-US" sz="1400" b="1" kern="1200" dirty="0"/>
        </a:p>
        <a:p>
          <a:pPr marL="0" lvl="0" indent="0" algn="l" defTabSz="622300">
            <a:lnSpc>
              <a:spcPct val="90000"/>
            </a:lnSpc>
            <a:spcBef>
              <a:spcPct val="0"/>
            </a:spcBef>
            <a:spcAft>
              <a:spcPct val="35000"/>
            </a:spcAft>
            <a:buNone/>
          </a:pPr>
          <a:r>
            <a:rPr lang="en-US" sz="1400" b="1" kern="1200" dirty="0"/>
            <a:t>“COMPLETED WITH CREDENTIAL”</a:t>
          </a:r>
        </a:p>
      </dsp:txBody>
      <dsp:txXfrm>
        <a:off x="5499258" y="1826575"/>
        <a:ext cx="1676815" cy="2874533"/>
      </dsp:txXfrm>
    </dsp:sp>
    <dsp:sp modelId="{41D24CE1-138A-4B5F-AA28-CBE7862C7692}">
      <dsp:nvSpPr>
        <dsp:cNvPr id="0" name=""/>
        <dsp:cNvSpPr/>
      </dsp:nvSpPr>
      <dsp:spPr>
        <a:xfrm>
          <a:off x="5491131" y="1289823"/>
          <a:ext cx="1693068" cy="812672"/>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7238" tIns="165100" rIns="167238" bIns="165100" numCol="1" spcCol="1270" anchor="ctr" anchorCtr="0">
          <a:noAutofit/>
        </a:bodyPr>
        <a:lstStyle/>
        <a:p>
          <a:pPr marL="0" lvl="0" indent="0" algn="l" defTabSz="1244600">
            <a:lnSpc>
              <a:spcPct val="90000"/>
            </a:lnSpc>
            <a:spcBef>
              <a:spcPct val="0"/>
            </a:spcBef>
            <a:spcAft>
              <a:spcPct val="35000"/>
            </a:spcAft>
            <a:buNone/>
          </a:pPr>
          <a:r>
            <a:rPr lang="en-US" sz="2800" kern="1200"/>
            <a:t>04</a:t>
          </a:r>
          <a:endParaRPr lang="en-US" sz="2800" kern="1200" dirty="0"/>
        </a:p>
      </dsp:txBody>
      <dsp:txXfrm>
        <a:off x="5491131" y="1289823"/>
        <a:ext cx="1693068" cy="812672"/>
      </dsp:txXfrm>
    </dsp:sp>
    <dsp:sp modelId="{D778951C-E0D7-477A-AA2D-6537DC903E43}">
      <dsp:nvSpPr>
        <dsp:cNvPr id="0" name=""/>
        <dsp:cNvSpPr/>
      </dsp:nvSpPr>
      <dsp:spPr>
        <a:xfrm>
          <a:off x="7319645" y="-89780"/>
          <a:ext cx="1819049" cy="4790889"/>
        </a:xfrm>
        <a:prstGeom prst="rect">
          <a:avLst/>
        </a:prstGeom>
        <a:solidFill>
          <a:schemeClr val="accent1">
            <a:alpha val="90000"/>
            <a:hueOff val="0"/>
            <a:satOff val="0"/>
            <a:lumOff val="0"/>
            <a:alphaOff val="-32000"/>
          </a:schemeClr>
        </a:solidFill>
        <a:ln w="22225" cap="rnd" cmpd="sng" algn="ctr">
          <a:solidFill>
            <a:schemeClr val="accent1">
              <a:alpha val="90000"/>
              <a:hueOff val="0"/>
              <a:satOff val="0"/>
              <a:lumOff val="0"/>
              <a:alphaOff val="-32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238" tIns="0" rIns="167238" bIns="330200" numCol="1" spcCol="1270" anchor="t" anchorCtr="0">
          <a:noAutofit/>
        </a:bodyPr>
        <a:lstStyle/>
        <a:p>
          <a:pPr marL="0" lvl="0" indent="0" algn="l" defTabSz="622300">
            <a:lnSpc>
              <a:spcPct val="90000"/>
            </a:lnSpc>
            <a:spcBef>
              <a:spcPct val="0"/>
            </a:spcBef>
            <a:spcAft>
              <a:spcPct val="35000"/>
            </a:spcAft>
            <a:buNone/>
          </a:pPr>
          <a:r>
            <a:rPr lang="en-US" sz="1400" b="1" kern="1200" dirty="0"/>
            <a:t>Total number of unemployed and underemployed participants who complete education/ training activities and obtain employment</a:t>
          </a:r>
        </a:p>
        <a:p>
          <a:pPr marL="0" lvl="0" indent="0" algn="l" defTabSz="622300">
            <a:lnSpc>
              <a:spcPct val="90000"/>
            </a:lnSpc>
            <a:spcBef>
              <a:spcPct val="0"/>
            </a:spcBef>
            <a:spcAft>
              <a:spcPct val="35000"/>
            </a:spcAft>
            <a:buNone/>
          </a:pPr>
          <a:endParaRPr lang="en-US" sz="1400" b="1" kern="1200" dirty="0"/>
        </a:p>
        <a:p>
          <a:pPr marL="0" lvl="0" indent="0" algn="l" defTabSz="622300">
            <a:lnSpc>
              <a:spcPct val="90000"/>
            </a:lnSpc>
            <a:spcBef>
              <a:spcPct val="0"/>
            </a:spcBef>
            <a:spcAft>
              <a:spcPct val="35000"/>
            </a:spcAft>
            <a:buNone/>
          </a:pPr>
          <a:r>
            <a:rPr lang="en-US" sz="1400" b="1" kern="1200" dirty="0"/>
            <a:t>“ENTERED EMPLOYMENT”</a:t>
          </a:r>
        </a:p>
      </dsp:txBody>
      <dsp:txXfrm>
        <a:off x="7319645" y="1826575"/>
        <a:ext cx="1819049" cy="2874533"/>
      </dsp:txXfrm>
    </dsp:sp>
    <dsp:sp modelId="{01FBB2D9-57B0-4EB1-A980-F49364654D6F}">
      <dsp:nvSpPr>
        <dsp:cNvPr id="0" name=""/>
        <dsp:cNvSpPr/>
      </dsp:nvSpPr>
      <dsp:spPr>
        <a:xfrm>
          <a:off x="7382636" y="1289823"/>
          <a:ext cx="1693068" cy="812672"/>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7238" tIns="165100" rIns="167238" bIns="165100" numCol="1" spcCol="1270" anchor="ctr" anchorCtr="0">
          <a:noAutofit/>
        </a:bodyPr>
        <a:lstStyle/>
        <a:p>
          <a:pPr marL="0" lvl="0" indent="0" algn="l" defTabSz="1244600">
            <a:lnSpc>
              <a:spcPct val="90000"/>
            </a:lnSpc>
            <a:spcBef>
              <a:spcPct val="0"/>
            </a:spcBef>
            <a:spcAft>
              <a:spcPct val="35000"/>
            </a:spcAft>
            <a:buNone/>
          </a:pPr>
          <a:r>
            <a:rPr lang="en-US" sz="2800" kern="1200"/>
            <a:t>05</a:t>
          </a:r>
          <a:endParaRPr lang="en-US" sz="2800" kern="1200" dirty="0"/>
        </a:p>
      </dsp:txBody>
      <dsp:txXfrm>
        <a:off x="7382636" y="1289823"/>
        <a:ext cx="1693068" cy="812672"/>
      </dsp:txXfrm>
    </dsp:sp>
    <dsp:sp modelId="{5258A7B8-9E67-4C16-B54B-9757CB89CC86}">
      <dsp:nvSpPr>
        <dsp:cNvPr id="0" name=""/>
        <dsp:cNvSpPr/>
      </dsp:nvSpPr>
      <dsp:spPr>
        <a:xfrm>
          <a:off x="9282267" y="-89780"/>
          <a:ext cx="1676815" cy="4790889"/>
        </a:xfrm>
        <a:prstGeom prst="rect">
          <a:avLst/>
        </a:prstGeom>
        <a:solidFill>
          <a:schemeClr val="accent1">
            <a:alpha val="90000"/>
            <a:hueOff val="0"/>
            <a:satOff val="0"/>
            <a:lumOff val="0"/>
            <a:alphaOff val="-40000"/>
          </a:schemeClr>
        </a:solidFill>
        <a:ln w="22225" cap="rnd" cmpd="sng" algn="ctr">
          <a:solidFill>
            <a:schemeClr val="accent1">
              <a:alpha val="90000"/>
              <a:hueOff val="0"/>
              <a:satOff val="0"/>
              <a:lumOff val="0"/>
              <a:alphaOff val="-4000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7238" tIns="0" rIns="167238" bIns="330200" numCol="1" spcCol="1270" anchor="t" anchorCtr="0">
          <a:noAutofit/>
        </a:bodyPr>
        <a:lstStyle/>
        <a:p>
          <a:pPr marL="0" lvl="0" indent="0" algn="l" defTabSz="622300">
            <a:lnSpc>
              <a:spcPct val="90000"/>
            </a:lnSpc>
            <a:spcBef>
              <a:spcPct val="0"/>
            </a:spcBef>
            <a:spcAft>
              <a:spcPct val="35000"/>
            </a:spcAft>
            <a:buNone/>
          </a:pPr>
          <a:r>
            <a:rPr lang="en-US" sz="1400" b="1" kern="1200" dirty="0"/>
            <a:t>Total number of incumbent worker participants who complete training activities and that advance into a new position</a:t>
          </a:r>
        </a:p>
        <a:p>
          <a:pPr marL="0" lvl="0" indent="0" algn="l" defTabSz="622300">
            <a:lnSpc>
              <a:spcPct val="90000"/>
            </a:lnSpc>
            <a:spcBef>
              <a:spcPct val="0"/>
            </a:spcBef>
            <a:spcAft>
              <a:spcPct val="35000"/>
            </a:spcAft>
            <a:buNone/>
          </a:pPr>
          <a:endParaRPr lang="en-US" sz="1400" b="1" kern="1200" dirty="0"/>
        </a:p>
        <a:p>
          <a:pPr marL="0" lvl="0" indent="0" algn="l" defTabSz="622300">
            <a:lnSpc>
              <a:spcPct val="90000"/>
            </a:lnSpc>
            <a:spcBef>
              <a:spcPct val="0"/>
            </a:spcBef>
            <a:spcAft>
              <a:spcPct val="35000"/>
            </a:spcAft>
            <a:buNone/>
          </a:pPr>
          <a:r>
            <a:rPr lang="en-US" sz="1300" b="1" kern="1200" dirty="0"/>
            <a:t>“ADVANCED IN EMPLOYMENT”</a:t>
          </a:r>
        </a:p>
      </dsp:txBody>
      <dsp:txXfrm>
        <a:off x="9282267" y="1826575"/>
        <a:ext cx="1676815" cy="2874533"/>
      </dsp:txXfrm>
    </dsp:sp>
    <dsp:sp modelId="{B5B8FDCE-604B-4042-8D69-D6C7ADA03685}">
      <dsp:nvSpPr>
        <dsp:cNvPr id="0" name=""/>
        <dsp:cNvSpPr/>
      </dsp:nvSpPr>
      <dsp:spPr>
        <a:xfrm>
          <a:off x="9273971" y="1286060"/>
          <a:ext cx="1693068" cy="812672"/>
        </a:xfrm>
        <a:prstGeom prst="rect">
          <a:avLst/>
        </a:prstGeom>
        <a:noFill/>
        <a:ln w="2222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167238" tIns="165100" rIns="167238" bIns="165100" numCol="1" spcCol="1270" anchor="ctr" anchorCtr="0">
          <a:noAutofit/>
        </a:bodyPr>
        <a:lstStyle/>
        <a:p>
          <a:pPr marL="0" lvl="0" indent="0" algn="l" defTabSz="1244600">
            <a:lnSpc>
              <a:spcPct val="90000"/>
            </a:lnSpc>
            <a:spcBef>
              <a:spcPct val="0"/>
            </a:spcBef>
            <a:spcAft>
              <a:spcPct val="35000"/>
            </a:spcAft>
            <a:buNone/>
          </a:pPr>
          <a:r>
            <a:rPr lang="en-US" sz="2800" kern="1200"/>
            <a:t>06</a:t>
          </a:r>
          <a:endParaRPr lang="en-US" sz="2800" kern="1200" dirty="0"/>
        </a:p>
      </dsp:txBody>
      <dsp:txXfrm>
        <a:off x="9273971" y="1286060"/>
        <a:ext cx="1693068" cy="812672"/>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9DEC75-44AB-38D6-C0B8-2D2ED800A3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1C2B7CF1-A6A5-2544-D864-44C931B1DE0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263206F-0279-4821-BF7C-8CC673472908}" type="datetimeFigureOut">
              <a:rPr lang="en-US" smtClean="0"/>
              <a:t>12/13/2024</a:t>
            </a:fld>
            <a:endParaRPr lang="en-US" dirty="0"/>
          </a:p>
        </p:txBody>
      </p:sp>
      <p:sp>
        <p:nvSpPr>
          <p:cNvPr id="4" name="Footer Placeholder 3">
            <a:extLst>
              <a:ext uri="{FF2B5EF4-FFF2-40B4-BE49-F238E27FC236}">
                <a16:creationId xmlns:a16="http://schemas.microsoft.com/office/drawing/2014/main" id="{B87E9BAC-16FA-A688-468F-61E530C500B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F5F9FB3-63F9-3180-9FFB-C18B85A9C33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ED8064D-29D8-443A-A21F-1C0C71BA03C7}" type="slidenum">
              <a:rPr lang="en-US" smtClean="0"/>
              <a:t>‹#›</a:t>
            </a:fld>
            <a:endParaRPr lang="en-US" dirty="0"/>
          </a:p>
        </p:txBody>
      </p:sp>
    </p:spTree>
    <p:extLst>
      <p:ext uri="{BB962C8B-B14F-4D97-AF65-F5344CB8AC3E}">
        <p14:creationId xmlns:p14="http://schemas.microsoft.com/office/powerpoint/2010/main" val="3748351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1D60DE-2CEA-4506-8EF6-3F2BA13BD850}" type="datetimeFigureOut">
              <a:rPr lang="en-US" smtClean="0"/>
              <a:t>12/13/2024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66D4A-ACD4-4300-9407-CA70903834F7}" type="slidenum">
              <a:rPr lang="en-US" smtClean="0"/>
              <a:t>‹#›</a:t>
            </a:fld>
            <a:endParaRPr lang="en-US" dirty="0"/>
          </a:p>
        </p:txBody>
      </p:sp>
    </p:spTree>
    <p:extLst>
      <p:ext uri="{BB962C8B-B14F-4D97-AF65-F5344CB8AC3E}">
        <p14:creationId xmlns:p14="http://schemas.microsoft.com/office/powerpoint/2010/main" val="16123668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a:t>
            </a:fld>
            <a:endParaRPr lang="en-US" dirty="0"/>
          </a:p>
        </p:txBody>
      </p:sp>
    </p:spTree>
    <p:extLst>
      <p:ext uri="{BB962C8B-B14F-4D97-AF65-F5344CB8AC3E}">
        <p14:creationId xmlns:p14="http://schemas.microsoft.com/office/powerpoint/2010/main" val="2674427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a:t>
            </a:fld>
            <a:endParaRPr lang="en-US" dirty="0"/>
          </a:p>
        </p:txBody>
      </p:sp>
    </p:spTree>
    <p:extLst>
      <p:ext uri="{BB962C8B-B14F-4D97-AF65-F5344CB8AC3E}">
        <p14:creationId xmlns:p14="http://schemas.microsoft.com/office/powerpoint/2010/main" val="1143550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a:t>
            </a:fld>
            <a:endParaRPr lang="en-US" dirty="0"/>
          </a:p>
        </p:txBody>
      </p:sp>
    </p:spTree>
    <p:extLst>
      <p:ext uri="{BB962C8B-B14F-4D97-AF65-F5344CB8AC3E}">
        <p14:creationId xmlns:p14="http://schemas.microsoft.com/office/powerpoint/2010/main" val="1418935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a:t>
            </a:fld>
            <a:endParaRPr lang="en-US" dirty="0"/>
          </a:p>
        </p:txBody>
      </p:sp>
    </p:spTree>
    <p:extLst>
      <p:ext uri="{BB962C8B-B14F-4D97-AF65-F5344CB8AC3E}">
        <p14:creationId xmlns:p14="http://schemas.microsoft.com/office/powerpoint/2010/main" val="2954598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a:t>
            </a:fld>
            <a:endParaRPr lang="en-US" dirty="0"/>
          </a:p>
        </p:txBody>
      </p:sp>
    </p:spTree>
    <p:extLst>
      <p:ext uri="{BB962C8B-B14F-4D97-AF65-F5344CB8AC3E}">
        <p14:creationId xmlns:p14="http://schemas.microsoft.com/office/powerpoint/2010/main" val="466926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a:t>
            </a:fld>
            <a:endParaRPr lang="en-US"/>
          </a:p>
        </p:txBody>
      </p:sp>
    </p:spTree>
    <p:extLst>
      <p:ext uri="{BB962C8B-B14F-4D97-AF65-F5344CB8AC3E}">
        <p14:creationId xmlns:p14="http://schemas.microsoft.com/office/powerpoint/2010/main" val="41729929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a:t>
            </a:fld>
            <a:endParaRPr lang="en-US"/>
          </a:p>
        </p:txBody>
      </p:sp>
    </p:spTree>
    <p:extLst>
      <p:ext uri="{BB962C8B-B14F-4D97-AF65-F5344CB8AC3E}">
        <p14:creationId xmlns:p14="http://schemas.microsoft.com/office/powerpoint/2010/main" val="25021470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8</a:t>
            </a:fld>
            <a:endParaRPr lang="en-US" dirty="0"/>
          </a:p>
        </p:txBody>
      </p:sp>
    </p:spTree>
    <p:extLst>
      <p:ext uri="{BB962C8B-B14F-4D97-AF65-F5344CB8AC3E}">
        <p14:creationId xmlns:p14="http://schemas.microsoft.com/office/powerpoint/2010/main" val="36864709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1200"/>
              </a:spcBef>
              <a:spcAft>
                <a:spcPts val="0"/>
              </a:spcAft>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9</a:t>
            </a:fld>
            <a:endParaRPr lang="en-US"/>
          </a:p>
        </p:txBody>
      </p:sp>
    </p:spTree>
    <p:extLst>
      <p:ext uri="{BB962C8B-B14F-4D97-AF65-F5344CB8AC3E}">
        <p14:creationId xmlns:p14="http://schemas.microsoft.com/office/powerpoint/2010/main" val="17113672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6ABB8-0114-2055-73E1-BFD73155EEF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3E71C-01F7-7172-076D-9BD5B9728A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DD9D30-D3BA-7350-09F2-0AA064881F6C}"/>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1C49EA7C-75AA-ED72-4E96-F5FCF4E4BFE8}"/>
              </a:ext>
            </a:extLst>
          </p:cNvPr>
          <p:cNvSpPr>
            <a:spLocks noGrp="1"/>
          </p:cNvSpPr>
          <p:nvPr>
            <p:ph type="sldNum" sz="quarter" idx="5"/>
          </p:nvPr>
        </p:nvSpPr>
        <p:spPr/>
        <p:txBody>
          <a:bodyPr/>
          <a:lstStyle/>
          <a:p>
            <a:fld id="{75466D4A-ACD4-4300-9407-CA70903834F7}" type="slidenum">
              <a:rPr lang="en-US" smtClean="0"/>
              <a:t>10</a:t>
            </a:fld>
            <a:endParaRPr lang="en-US"/>
          </a:p>
        </p:txBody>
      </p:sp>
    </p:spTree>
    <p:extLst>
      <p:ext uri="{BB962C8B-B14F-4D97-AF65-F5344CB8AC3E}">
        <p14:creationId xmlns:p14="http://schemas.microsoft.com/office/powerpoint/2010/main" val="13753457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11</a:t>
            </a:fld>
            <a:endParaRPr lang="en-US"/>
          </a:p>
        </p:txBody>
      </p:sp>
    </p:spTree>
    <p:extLst>
      <p:ext uri="{BB962C8B-B14F-4D97-AF65-F5344CB8AC3E}">
        <p14:creationId xmlns:p14="http://schemas.microsoft.com/office/powerpoint/2010/main" val="2628562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12</a:t>
            </a:fld>
            <a:endParaRPr lang="en-US"/>
          </a:p>
        </p:txBody>
      </p:sp>
    </p:spTree>
    <p:extLst>
      <p:ext uri="{BB962C8B-B14F-4D97-AF65-F5344CB8AC3E}">
        <p14:creationId xmlns:p14="http://schemas.microsoft.com/office/powerpoint/2010/main" val="3827253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13</a:t>
            </a:fld>
            <a:endParaRPr lang="en-US"/>
          </a:p>
        </p:txBody>
      </p:sp>
    </p:spTree>
    <p:extLst>
      <p:ext uri="{BB962C8B-B14F-4D97-AF65-F5344CB8AC3E}">
        <p14:creationId xmlns:p14="http://schemas.microsoft.com/office/powerpoint/2010/main" val="253101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67268" y="4400550"/>
            <a:ext cx="6601522" cy="3600450"/>
          </a:xfrm>
        </p:spPr>
        <p:txBody>
          <a:bodyPr/>
          <a:lstStyle/>
          <a:p>
            <a:pPr>
              <a:spcBef>
                <a:spcPts val="600"/>
              </a:spcBef>
              <a:spcAft>
                <a:spcPts val="600"/>
              </a:spcAft>
            </a:pPr>
            <a:endParaRPr lang="en-US" b="0" i="0" u="none" strike="noStrike" baseline="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35292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15</a:t>
            </a:fld>
            <a:endParaRPr lang="en-US"/>
          </a:p>
        </p:txBody>
      </p:sp>
    </p:spTree>
    <p:extLst>
      <p:ext uri="{BB962C8B-B14F-4D97-AF65-F5344CB8AC3E}">
        <p14:creationId xmlns:p14="http://schemas.microsoft.com/office/powerpoint/2010/main" val="4524690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16</a:t>
            </a:fld>
            <a:endParaRPr lang="en-US"/>
          </a:p>
        </p:txBody>
      </p:sp>
    </p:spTree>
    <p:extLst>
      <p:ext uri="{BB962C8B-B14F-4D97-AF65-F5344CB8AC3E}">
        <p14:creationId xmlns:p14="http://schemas.microsoft.com/office/powerpoint/2010/main" val="31533549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17</a:t>
            </a:fld>
            <a:endParaRPr lang="en-US" dirty="0"/>
          </a:p>
        </p:txBody>
      </p:sp>
    </p:spTree>
    <p:extLst>
      <p:ext uri="{BB962C8B-B14F-4D97-AF65-F5344CB8AC3E}">
        <p14:creationId xmlns:p14="http://schemas.microsoft.com/office/powerpoint/2010/main" val="19850637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6451B-6F40-497F-9A11-EC811A0C8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18137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86451B-6F40-497F-9A11-EC811A0C86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01230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20</a:t>
            </a:fld>
            <a:endParaRPr lang="en-US" dirty="0"/>
          </a:p>
        </p:txBody>
      </p:sp>
    </p:spTree>
    <p:extLst>
      <p:ext uri="{BB962C8B-B14F-4D97-AF65-F5344CB8AC3E}">
        <p14:creationId xmlns:p14="http://schemas.microsoft.com/office/powerpoint/2010/main" val="33763720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21</a:t>
            </a:fld>
            <a:endParaRPr lang="en-US" dirty="0"/>
          </a:p>
        </p:txBody>
      </p:sp>
    </p:spTree>
    <p:extLst>
      <p:ext uri="{BB962C8B-B14F-4D97-AF65-F5344CB8AC3E}">
        <p14:creationId xmlns:p14="http://schemas.microsoft.com/office/powerpoint/2010/main" val="16959009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22</a:t>
            </a:fld>
            <a:endParaRPr lang="en-US" dirty="0"/>
          </a:p>
        </p:txBody>
      </p:sp>
    </p:spTree>
    <p:extLst>
      <p:ext uri="{BB962C8B-B14F-4D97-AF65-F5344CB8AC3E}">
        <p14:creationId xmlns:p14="http://schemas.microsoft.com/office/powerpoint/2010/main" val="8708546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23</a:t>
            </a:fld>
            <a:endParaRPr lang="en-US" dirty="0"/>
          </a:p>
        </p:txBody>
      </p:sp>
    </p:spTree>
    <p:extLst>
      <p:ext uri="{BB962C8B-B14F-4D97-AF65-F5344CB8AC3E}">
        <p14:creationId xmlns:p14="http://schemas.microsoft.com/office/powerpoint/2010/main" val="17023950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24</a:t>
            </a:fld>
            <a:endParaRPr lang="en-US" dirty="0"/>
          </a:p>
        </p:txBody>
      </p:sp>
    </p:spTree>
    <p:extLst>
      <p:ext uri="{BB962C8B-B14F-4D97-AF65-F5344CB8AC3E}">
        <p14:creationId xmlns:p14="http://schemas.microsoft.com/office/powerpoint/2010/main" val="41399655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25</a:t>
            </a:fld>
            <a:endParaRPr lang="en-US" dirty="0"/>
          </a:p>
        </p:txBody>
      </p:sp>
    </p:spTree>
    <p:extLst>
      <p:ext uri="{BB962C8B-B14F-4D97-AF65-F5344CB8AC3E}">
        <p14:creationId xmlns:p14="http://schemas.microsoft.com/office/powerpoint/2010/main" val="761300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9009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27</a:t>
            </a:fld>
            <a:endParaRPr lang="en-US"/>
          </a:p>
        </p:txBody>
      </p:sp>
    </p:spTree>
    <p:extLst>
      <p:ext uri="{BB962C8B-B14F-4D97-AF65-F5344CB8AC3E}">
        <p14:creationId xmlns:p14="http://schemas.microsoft.com/office/powerpoint/2010/main" val="366025244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28</a:t>
            </a:fld>
            <a:endParaRPr lang="en-US"/>
          </a:p>
        </p:txBody>
      </p:sp>
    </p:spTree>
    <p:extLst>
      <p:ext uri="{BB962C8B-B14F-4D97-AF65-F5344CB8AC3E}">
        <p14:creationId xmlns:p14="http://schemas.microsoft.com/office/powerpoint/2010/main" val="42741444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29</a:t>
            </a:fld>
            <a:endParaRPr lang="en-US"/>
          </a:p>
        </p:txBody>
      </p:sp>
    </p:spTree>
    <p:extLst>
      <p:ext uri="{BB962C8B-B14F-4D97-AF65-F5344CB8AC3E}">
        <p14:creationId xmlns:p14="http://schemas.microsoft.com/office/powerpoint/2010/main" val="10968555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30</a:t>
            </a:fld>
            <a:endParaRPr lang="en-US"/>
          </a:p>
        </p:txBody>
      </p:sp>
    </p:spTree>
    <p:extLst>
      <p:ext uri="{BB962C8B-B14F-4D97-AF65-F5344CB8AC3E}">
        <p14:creationId xmlns:p14="http://schemas.microsoft.com/office/powerpoint/2010/main" val="15338370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31</a:t>
            </a:fld>
            <a:endParaRPr lang="en-US"/>
          </a:p>
        </p:txBody>
      </p:sp>
    </p:spTree>
    <p:extLst>
      <p:ext uri="{BB962C8B-B14F-4D97-AF65-F5344CB8AC3E}">
        <p14:creationId xmlns:p14="http://schemas.microsoft.com/office/powerpoint/2010/main" val="10656998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i="0"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32</a:t>
            </a:fld>
            <a:endParaRPr lang="en-US"/>
          </a:p>
        </p:txBody>
      </p:sp>
    </p:spTree>
    <p:extLst>
      <p:ext uri="{BB962C8B-B14F-4D97-AF65-F5344CB8AC3E}">
        <p14:creationId xmlns:p14="http://schemas.microsoft.com/office/powerpoint/2010/main" val="29991816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33</a:t>
            </a:fld>
            <a:endParaRPr lang="en-US"/>
          </a:p>
        </p:txBody>
      </p:sp>
    </p:spTree>
    <p:extLst>
      <p:ext uri="{BB962C8B-B14F-4D97-AF65-F5344CB8AC3E}">
        <p14:creationId xmlns:p14="http://schemas.microsoft.com/office/powerpoint/2010/main" val="403514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sz="1200" dirty="0">
              <a:solidFill>
                <a:srgbClr val="002060"/>
              </a:solidFill>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34</a:t>
            </a:fld>
            <a:endParaRPr lang="en-US"/>
          </a:p>
        </p:txBody>
      </p:sp>
    </p:spTree>
    <p:extLst>
      <p:ext uri="{BB962C8B-B14F-4D97-AF65-F5344CB8AC3E}">
        <p14:creationId xmlns:p14="http://schemas.microsoft.com/office/powerpoint/2010/main" val="3327367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35</a:t>
            </a:fld>
            <a:endParaRPr lang="en-US"/>
          </a:p>
        </p:txBody>
      </p:sp>
    </p:spTree>
    <p:extLst>
      <p:ext uri="{BB962C8B-B14F-4D97-AF65-F5344CB8AC3E}">
        <p14:creationId xmlns:p14="http://schemas.microsoft.com/office/powerpoint/2010/main" val="260792455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36</a:t>
            </a:fld>
            <a:endParaRPr lang="en-US"/>
          </a:p>
        </p:txBody>
      </p:sp>
    </p:spTree>
    <p:extLst>
      <p:ext uri="{BB962C8B-B14F-4D97-AF65-F5344CB8AC3E}">
        <p14:creationId xmlns:p14="http://schemas.microsoft.com/office/powerpoint/2010/main" val="22937796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37</a:t>
            </a:fld>
            <a:endParaRPr lang="en-US"/>
          </a:p>
        </p:txBody>
      </p:sp>
    </p:spTree>
    <p:extLst>
      <p:ext uri="{BB962C8B-B14F-4D97-AF65-F5344CB8AC3E}">
        <p14:creationId xmlns:p14="http://schemas.microsoft.com/office/powerpoint/2010/main" val="173263654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38</a:t>
            </a:fld>
            <a:endParaRPr lang="en-US"/>
          </a:p>
        </p:txBody>
      </p:sp>
    </p:spTree>
    <p:extLst>
      <p:ext uri="{BB962C8B-B14F-4D97-AF65-F5344CB8AC3E}">
        <p14:creationId xmlns:p14="http://schemas.microsoft.com/office/powerpoint/2010/main" val="28430482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E12BB-DEBA-E897-2584-3320549037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F92305-9498-4829-DD1A-F8650DE62B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7417E1-EF61-94B8-946F-88C54E95E1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09CB8B6-F8E0-8393-1252-653915EC301E}"/>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75466D4A-ACD4-4300-9407-CA70903834F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46375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40</a:t>
            </a:fld>
            <a:endParaRPr lang="en-US"/>
          </a:p>
        </p:txBody>
      </p:sp>
    </p:spTree>
    <p:extLst>
      <p:ext uri="{BB962C8B-B14F-4D97-AF65-F5344CB8AC3E}">
        <p14:creationId xmlns:p14="http://schemas.microsoft.com/office/powerpoint/2010/main" val="113949629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41</a:t>
            </a:fld>
            <a:endParaRPr lang="en-US"/>
          </a:p>
        </p:txBody>
      </p:sp>
    </p:spTree>
    <p:extLst>
      <p:ext uri="{BB962C8B-B14F-4D97-AF65-F5344CB8AC3E}">
        <p14:creationId xmlns:p14="http://schemas.microsoft.com/office/powerpoint/2010/main" val="42302814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42</a:t>
            </a:fld>
            <a:endParaRPr lang="en-US"/>
          </a:p>
        </p:txBody>
      </p:sp>
    </p:spTree>
    <p:extLst>
      <p:ext uri="{BB962C8B-B14F-4D97-AF65-F5344CB8AC3E}">
        <p14:creationId xmlns:p14="http://schemas.microsoft.com/office/powerpoint/2010/main" val="428361091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43</a:t>
            </a:fld>
            <a:endParaRPr lang="en-US"/>
          </a:p>
        </p:txBody>
      </p:sp>
    </p:spTree>
    <p:extLst>
      <p:ext uri="{BB962C8B-B14F-4D97-AF65-F5344CB8AC3E}">
        <p14:creationId xmlns:p14="http://schemas.microsoft.com/office/powerpoint/2010/main" val="279888085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44</a:t>
            </a:fld>
            <a:endParaRPr lang="en-US"/>
          </a:p>
        </p:txBody>
      </p:sp>
    </p:spTree>
    <p:extLst>
      <p:ext uri="{BB962C8B-B14F-4D97-AF65-F5344CB8AC3E}">
        <p14:creationId xmlns:p14="http://schemas.microsoft.com/office/powerpoint/2010/main" val="42696970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45</a:t>
            </a:fld>
            <a:endParaRPr lang="en-US"/>
          </a:p>
        </p:txBody>
      </p:sp>
    </p:spTree>
    <p:extLst>
      <p:ext uri="{BB962C8B-B14F-4D97-AF65-F5344CB8AC3E}">
        <p14:creationId xmlns:p14="http://schemas.microsoft.com/office/powerpoint/2010/main" val="254816255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Font typeface="Arial" panose="020B0604020202020204" pitchFamily="34" charse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46</a:t>
            </a:fld>
            <a:endParaRPr lang="en-US"/>
          </a:p>
        </p:txBody>
      </p:sp>
    </p:spTree>
    <p:extLst>
      <p:ext uri="{BB962C8B-B14F-4D97-AF65-F5344CB8AC3E}">
        <p14:creationId xmlns:p14="http://schemas.microsoft.com/office/powerpoint/2010/main" val="11625763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47</a:t>
            </a:fld>
            <a:endParaRPr lang="en-US"/>
          </a:p>
        </p:txBody>
      </p:sp>
    </p:spTree>
    <p:extLst>
      <p:ext uri="{BB962C8B-B14F-4D97-AF65-F5344CB8AC3E}">
        <p14:creationId xmlns:p14="http://schemas.microsoft.com/office/powerpoint/2010/main" val="31365873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mn-lt"/>
              <a:cs typeface="+mn-lt"/>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48</a:t>
            </a:fld>
            <a:endParaRPr lang="en-US"/>
          </a:p>
        </p:txBody>
      </p:sp>
    </p:spTree>
    <p:extLst>
      <p:ext uri="{BB962C8B-B14F-4D97-AF65-F5344CB8AC3E}">
        <p14:creationId xmlns:p14="http://schemas.microsoft.com/office/powerpoint/2010/main" val="139728254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49</a:t>
            </a:fld>
            <a:endParaRPr lang="en-US"/>
          </a:p>
        </p:txBody>
      </p:sp>
    </p:spTree>
    <p:extLst>
      <p:ext uri="{BB962C8B-B14F-4D97-AF65-F5344CB8AC3E}">
        <p14:creationId xmlns:p14="http://schemas.microsoft.com/office/powerpoint/2010/main" val="111915511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800" dirty="0"/>
          </a:p>
        </p:txBody>
      </p:sp>
      <p:sp>
        <p:nvSpPr>
          <p:cNvPr id="4" name="Slide Number Placeholder 3"/>
          <p:cNvSpPr>
            <a:spLocks noGrp="1"/>
          </p:cNvSpPr>
          <p:nvPr>
            <p:ph type="sldNum" sz="quarter" idx="5"/>
          </p:nvPr>
        </p:nvSpPr>
        <p:spPr/>
        <p:txBody>
          <a:bodyPr/>
          <a:lstStyle/>
          <a:p>
            <a:fld id="{75466D4A-ACD4-4300-9407-CA70903834F7}" type="slidenum">
              <a:rPr lang="en-US" smtClean="0"/>
              <a:t>50</a:t>
            </a:fld>
            <a:endParaRPr lang="en-US"/>
          </a:p>
        </p:txBody>
      </p:sp>
    </p:spTree>
    <p:extLst>
      <p:ext uri="{BB962C8B-B14F-4D97-AF65-F5344CB8AC3E}">
        <p14:creationId xmlns:p14="http://schemas.microsoft.com/office/powerpoint/2010/main" val="310972082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51</a:t>
            </a:fld>
            <a:endParaRPr lang="en-US"/>
          </a:p>
        </p:txBody>
      </p:sp>
    </p:spTree>
    <p:extLst>
      <p:ext uri="{BB962C8B-B14F-4D97-AF65-F5344CB8AC3E}">
        <p14:creationId xmlns:p14="http://schemas.microsoft.com/office/powerpoint/2010/main" val="6085806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52</a:t>
            </a:fld>
            <a:endParaRPr lang="en-US"/>
          </a:p>
        </p:txBody>
      </p:sp>
    </p:spTree>
    <p:extLst>
      <p:ext uri="{BB962C8B-B14F-4D97-AF65-F5344CB8AC3E}">
        <p14:creationId xmlns:p14="http://schemas.microsoft.com/office/powerpoint/2010/main" val="296100779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53</a:t>
            </a:fld>
            <a:endParaRPr lang="en-US"/>
          </a:p>
        </p:txBody>
      </p:sp>
    </p:spTree>
    <p:extLst>
      <p:ext uri="{BB962C8B-B14F-4D97-AF65-F5344CB8AC3E}">
        <p14:creationId xmlns:p14="http://schemas.microsoft.com/office/powerpoint/2010/main" val="6088053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54</a:t>
            </a:fld>
            <a:endParaRPr lang="en-US"/>
          </a:p>
        </p:txBody>
      </p:sp>
    </p:spTree>
    <p:extLst>
      <p:ext uri="{BB962C8B-B14F-4D97-AF65-F5344CB8AC3E}">
        <p14:creationId xmlns:p14="http://schemas.microsoft.com/office/powerpoint/2010/main" val="309714885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55</a:t>
            </a:fld>
            <a:endParaRPr lang="en-US"/>
          </a:p>
        </p:txBody>
      </p:sp>
    </p:spTree>
    <p:extLst>
      <p:ext uri="{BB962C8B-B14F-4D97-AF65-F5344CB8AC3E}">
        <p14:creationId xmlns:p14="http://schemas.microsoft.com/office/powerpoint/2010/main" val="27104871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56</a:t>
            </a:fld>
            <a:endParaRPr lang="en-US"/>
          </a:p>
        </p:txBody>
      </p:sp>
    </p:spTree>
    <p:extLst>
      <p:ext uri="{BB962C8B-B14F-4D97-AF65-F5344CB8AC3E}">
        <p14:creationId xmlns:p14="http://schemas.microsoft.com/office/powerpoint/2010/main" val="57624942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57</a:t>
            </a:fld>
            <a:endParaRPr lang="en-US" dirty="0"/>
          </a:p>
        </p:txBody>
      </p:sp>
    </p:spTree>
    <p:extLst>
      <p:ext uri="{BB962C8B-B14F-4D97-AF65-F5344CB8AC3E}">
        <p14:creationId xmlns:p14="http://schemas.microsoft.com/office/powerpoint/2010/main" val="368042164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58</a:t>
            </a:fld>
            <a:endParaRPr lang="en-US" dirty="0"/>
          </a:p>
        </p:txBody>
      </p:sp>
    </p:spTree>
    <p:extLst>
      <p:ext uri="{BB962C8B-B14F-4D97-AF65-F5344CB8AC3E}">
        <p14:creationId xmlns:p14="http://schemas.microsoft.com/office/powerpoint/2010/main" val="254016354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59</a:t>
            </a:fld>
            <a:endParaRPr lang="en-US" dirty="0"/>
          </a:p>
        </p:txBody>
      </p:sp>
    </p:spTree>
    <p:extLst>
      <p:ext uri="{BB962C8B-B14F-4D97-AF65-F5344CB8AC3E}">
        <p14:creationId xmlns:p14="http://schemas.microsoft.com/office/powerpoint/2010/main" val="379314754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60</a:t>
            </a:fld>
            <a:endParaRPr lang="en-US" dirty="0"/>
          </a:p>
        </p:txBody>
      </p:sp>
    </p:spTree>
    <p:extLst>
      <p:ext uri="{BB962C8B-B14F-4D97-AF65-F5344CB8AC3E}">
        <p14:creationId xmlns:p14="http://schemas.microsoft.com/office/powerpoint/2010/main" val="157609707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61</a:t>
            </a:fld>
            <a:endParaRPr lang="en-US" dirty="0"/>
          </a:p>
        </p:txBody>
      </p:sp>
    </p:spTree>
    <p:extLst>
      <p:ext uri="{BB962C8B-B14F-4D97-AF65-F5344CB8AC3E}">
        <p14:creationId xmlns:p14="http://schemas.microsoft.com/office/powerpoint/2010/main" val="13456399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solidFill>
                <a:srgbClr val="002060"/>
              </a:solidFill>
              <a:effectLst/>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75466D4A-ACD4-4300-9407-CA70903834F7}" type="slidenum">
              <a:rPr lang="en-US" smtClean="0"/>
              <a:t>62</a:t>
            </a:fld>
            <a:endParaRPr lang="en-US" dirty="0"/>
          </a:p>
        </p:txBody>
      </p:sp>
    </p:spTree>
    <p:extLst>
      <p:ext uri="{BB962C8B-B14F-4D97-AF65-F5344CB8AC3E}">
        <p14:creationId xmlns:p14="http://schemas.microsoft.com/office/powerpoint/2010/main" val="210915831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63</a:t>
            </a:fld>
            <a:endParaRPr lang="en-US" dirty="0"/>
          </a:p>
        </p:txBody>
      </p:sp>
    </p:spTree>
    <p:extLst>
      <p:ext uri="{BB962C8B-B14F-4D97-AF65-F5344CB8AC3E}">
        <p14:creationId xmlns:p14="http://schemas.microsoft.com/office/powerpoint/2010/main" val="71858204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64</a:t>
            </a:fld>
            <a:endParaRPr lang="en-US" dirty="0"/>
          </a:p>
        </p:txBody>
      </p:sp>
    </p:spTree>
    <p:extLst>
      <p:ext uri="{BB962C8B-B14F-4D97-AF65-F5344CB8AC3E}">
        <p14:creationId xmlns:p14="http://schemas.microsoft.com/office/powerpoint/2010/main" val="58661608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65</a:t>
            </a:fld>
            <a:endParaRPr lang="en-US" dirty="0"/>
          </a:p>
        </p:txBody>
      </p:sp>
    </p:spTree>
    <p:extLst>
      <p:ext uri="{BB962C8B-B14F-4D97-AF65-F5344CB8AC3E}">
        <p14:creationId xmlns:p14="http://schemas.microsoft.com/office/powerpoint/2010/main" val="425312703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66</a:t>
            </a:fld>
            <a:endParaRPr lang="en-US" dirty="0"/>
          </a:p>
        </p:txBody>
      </p:sp>
    </p:spTree>
    <p:extLst>
      <p:ext uri="{BB962C8B-B14F-4D97-AF65-F5344CB8AC3E}">
        <p14:creationId xmlns:p14="http://schemas.microsoft.com/office/powerpoint/2010/main" val="260952471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67</a:t>
            </a:fld>
            <a:endParaRPr lang="en-US" dirty="0"/>
          </a:p>
        </p:txBody>
      </p:sp>
    </p:spTree>
    <p:extLst>
      <p:ext uri="{BB962C8B-B14F-4D97-AF65-F5344CB8AC3E}">
        <p14:creationId xmlns:p14="http://schemas.microsoft.com/office/powerpoint/2010/main" val="108058653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68</a:t>
            </a:fld>
            <a:endParaRPr lang="en-US" dirty="0"/>
          </a:p>
        </p:txBody>
      </p:sp>
    </p:spTree>
    <p:extLst>
      <p:ext uri="{BB962C8B-B14F-4D97-AF65-F5344CB8AC3E}">
        <p14:creationId xmlns:p14="http://schemas.microsoft.com/office/powerpoint/2010/main" val="21696935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69</a:t>
            </a:fld>
            <a:endParaRPr lang="en-US" dirty="0"/>
          </a:p>
        </p:txBody>
      </p:sp>
    </p:spTree>
    <p:extLst>
      <p:ext uri="{BB962C8B-B14F-4D97-AF65-F5344CB8AC3E}">
        <p14:creationId xmlns:p14="http://schemas.microsoft.com/office/powerpoint/2010/main" val="382281028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70</a:t>
            </a:fld>
            <a:endParaRPr lang="en-US" dirty="0"/>
          </a:p>
        </p:txBody>
      </p:sp>
    </p:spTree>
    <p:extLst>
      <p:ext uri="{BB962C8B-B14F-4D97-AF65-F5344CB8AC3E}">
        <p14:creationId xmlns:p14="http://schemas.microsoft.com/office/powerpoint/2010/main" val="391857440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71</a:t>
            </a:fld>
            <a:endParaRPr lang="en-US" dirty="0"/>
          </a:p>
        </p:txBody>
      </p:sp>
    </p:spTree>
    <p:extLst>
      <p:ext uri="{BB962C8B-B14F-4D97-AF65-F5344CB8AC3E}">
        <p14:creationId xmlns:p14="http://schemas.microsoft.com/office/powerpoint/2010/main" val="879180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72</a:t>
            </a:fld>
            <a:endParaRPr lang="en-US" dirty="0"/>
          </a:p>
        </p:txBody>
      </p:sp>
    </p:spTree>
    <p:extLst>
      <p:ext uri="{BB962C8B-B14F-4D97-AF65-F5344CB8AC3E}">
        <p14:creationId xmlns:p14="http://schemas.microsoft.com/office/powerpoint/2010/main" val="162603784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73</a:t>
            </a:fld>
            <a:endParaRPr lang="en-US" dirty="0"/>
          </a:p>
        </p:txBody>
      </p:sp>
    </p:spTree>
    <p:extLst>
      <p:ext uri="{BB962C8B-B14F-4D97-AF65-F5344CB8AC3E}">
        <p14:creationId xmlns:p14="http://schemas.microsoft.com/office/powerpoint/2010/main" val="64327690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74</a:t>
            </a:fld>
            <a:endParaRPr lang="en-US" dirty="0"/>
          </a:p>
        </p:txBody>
      </p:sp>
    </p:spTree>
    <p:extLst>
      <p:ext uri="{BB962C8B-B14F-4D97-AF65-F5344CB8AC3E}">
        <p14:creationId xmlns:p14="http://schemas.microsoft.com/office/powerpoint/2010/main" val="238699217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75</a:t>
            </a:fld>
            <a:endParaRPr lang="en-US" dirty="0"/>
          </a:p>
        </p:txBody>
      </p:sp>
    </p:spTree>
    <p:extLst>
      <p:ext uri="{BB962C8B-B14F-4D97-AF65-F5344CB8AC3E}">
        <p14:creationId xmlns:p14="http://schemas.microsoft.com/office/powerpoint/2010/main" val="310322912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76</a:t>
            </a:fld>
            <a:endParaRPr lang="en-US" dirty="0"/>
          </a:p>
        </p:txBody>
      </p:sp>
    </p:spTree>
    <p:extLst>
      <p:ext uri="{BB962C8B-B14F-4D97-AF65-F5344CB8AC3E}">
        <p14:creationId xmlns:p14="http://schemas.microsoft.com/office/powerpoint/2010/main" val="18165395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77</a:t>
            </a:fld>
            <a:endParaRPr lang="en-US" dirty="0"/>
          </a:p>
        </p:txBody>
      </p:sp>
    </p:spTree>
    <p:extLst>
      <p:ext uri="{BB962C8B-B14F-4D97-AF65-F5344CB8AC3E}">
        <p14:creationId xmlns:p14="http://schemas.microsoft.com/office/powerpoint/2010/main" val="188757404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78</a:t>
            </a:fld>
            <a:endParaRPr lang="en-US" dirty="0"/>
          </a:p>
        </p:txBody>
      </p:sp>
    </p:spTree>
    <p:extLst>
      <p:ext uri="{BB962C8B-B14F-4D97-AF65-F5344CB8AC3E}">
        <p14:creationId xmlns:p14="http://schemas.microsoft.com/office/powerpoint/2010/main" val="41209097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79</a:t>
            </a:fld>
            <a:endParaRPr lang="en-US" dirty="0"/>
          </a:p>
        </p:txBody>
      </p:sp>
    </p:spTree>
    <p:extLst>
      <p:ext uri="{BB962C8B-B14F-4D97-AF65-F5344CB8AC3E}">
        <p14:creationId xmlns:p14="http://schemas.microsoft.com/office/powerpoint/2010/main" val="86635470"/>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80</a:t>
            </a:fld>
            <a:endParaRPr lang="en-US" dirty="0"/>
          </a:p>
        </p:txBody>
      </p:sp>
    </p:spTree>
    <p:extLst>
      <p:ext uri="{BB962C8B-B14F-4D97-AF65-F5344CB8AC3E}">
        <p14:creationId xmlns:p14="http://schemas.microsoft.com/office/powerpoint/2010/main" val="12803085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5466D4A-ACD4-4300-9407-CA70903834F7}" type="slidenum">
              <a:rPr lang="en-US" smtClean="0"/>
              <a:t>81</a:t>
            </a:fld>
            <a:endParaRPr lang="en-US" dirty="0"/>
          </a:p>
        </p:txBody>
      </p:sp>
    </p:spTree>
    <p:extLst>
      <p:ext uri="{BB962C8B-B14F-4D97-AF65-F5344CB8AC3E}">
        <p14:creationId xmlns:p14="http://schemas.microsoft.com/office/powerpoint/2010/main" val="27270704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3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3.xml"/></Relationships>
</file>

<file path=ppt/slideLayouts/_rels/slideLayout31.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4.xml"/></Relationships>
</file>

<file path=ppt/slideLayouts/_rels/slideLayout3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5.xml"/></Relationships>
</file>

<file path=ppt/slideLayouts/_rels/slideLayout3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6.xml"/></Relationships>
</file>

<file path=ppt/slideLayouts/_rels/slideLayout3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7.xml"/></Relationships>
</file>

<file path=ppt/slideLayouts/_rels/slideLayout35.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8.xml"/></Relationships>
</file>

<file path=ppt/slideLayouts/_rels/slideLayout3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9.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10.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2.xml"/><Relationship Id="rId1" Type="http://schemas.openxmlformats.org/officeDocument/2006/relationships/tags" Target="../tags/tag11.xml"/></Relationships>
</file>

<file path=ppt/slideLayouts/_rels/slideLayout3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2.xml"/></Relationships>
</file>

<file path=ppt/slideLayouts/_rels/slideLayout40.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13.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2.xml"/><Relationship Id="rId1" Type="http://schemas.openxmlformats.org/officeDocument/2006/relationships/tags" Target="../tags/tag14.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1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slideMaster" Target="../slideMasters/slideMaster3.xml"/><Relationship Id="rId1" Type="http://schemas.openxmlformats.org/officeDocument/2006/relationships/tags" Target="../tags/tag17.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Master" Target="../slideMasters/slideMaster3.xml"/><Relationship Id="rId1" Type="http://schemas.openxmlformats.org/officeDocument/2006/relationships/tags" Target="../tags/tag18.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slideMaster" Target="../slideMasters/slideMaster3.xml"/><Relationship Id="rId1" Type="http://schemas.openxmlformats.org/officeDocument/2006/relationships/tags" Target="../tags/tag19.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slideMaster" Target="../slideMasters/slideMaster3.xml"/><Relationship Id="rId1" Type="http://schemas.openxmlformats.org/officeDocument/2006/relationships/tags" Target="../tags/tag20.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slideMaster" Target="../slideMasters/slideMaster3.xml"/><Relationship Id="rId1" Type="http://schemas.openxmlformats.org/officeDocument/2006/relationships/tags" Target="../tags/tag21.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Master" Target="../slideMasters/slideMaster3.xml"/><Relationship Id="rId1" Type="http://schemas.openxmlformats.org/officeDocument/2006/relationships/tags" Target="../tags/tag2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slideMaster" Target="../slideMasters/slideMaster3.xml"/><Relationship Id="rId1" Type="http://schemas.openxmlformats.org/officeDocument/2006/relationships/tags" Target="../tags/tag2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slideMaster" Target="../slideMasters/slideMaster3.xml"/><Relationship Id="rId1" Type="http://schemas.openxmlformats.org/officeDocument/2006/relationships/tags" Target="../tags/tag2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Master" Target="../slideMasters/slideMaster3.xml"/><Relationship Id="rId1" Type="http://schemas.openxmlformats.org/officeDocument/2006/relationships/tags" Target="../tags/tag25.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slideMaster" Target="../slideMasters/slideMaster3.xml"/><Relationship Id="rId1" Type="http://schemas.openxmlformats.org/officeDocument/2006/relationships/tags" Target="../tags/tag26.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slideMaster" Target="../slideMasters/slideMaster3.xml"/><Relationship Id="rId1" Type="http://schemas.openxmlformats.org/officeDocument/2006/relationships/tags" Target="../tags/tag27.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slideMaster" Target="../slideMasters/slideMaster3.xml"/><Relationship Id="rId1" Type="http://schemas.openxmlformats.org/officeDocument/2006/relationships/tags" Target="../tags/tag28.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slideMaster" Target="../slideMasters/slideMaster3.xml"/><Relationship Id="rId1" Type="http://schemas.openxmlformats.org/officeDocument/2006/relationships/tags" Target="../tags/tag29.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slideMaster" Target="../slideMasters/slideMaster3.xml"/><Relationship Id="rId1" Type="http://schemas.openxmlformats.org/officeDocument/2006/relationships/tags" Target="../tags/tag3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12/13/2024</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Using Data to Measure Success and Accelerate Progress</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dirty="0"/>
          </a:p>
        </p:txBody>
      </p:sp>
      <p:pic>
        <p:nvPicPr>
          <p:cNvPr id="9" name="Picture 8" descr="A logo on a black background&#10;&#10;Description automatically generated">
            <a:extLst>
              <a:ext uri="{FF2B5EF4-FFF2-40B4-BE49-F238E27FC236}">
                <a16:creationId xmlns:a16="http://schemas.microsoft.com/office/drawing/2014/main" id="{6F7E0446-45C9-FB48-3062-686602802A3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13622" b="22542"/>
          <a:stretch/>
        </p:blipFill>
        <p:spPr>
          <a:xfrm>
            <a:off x="2867565" y="3676087"/>
            <a:ext cx="6467718" cy="21013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851523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B2A7E2-D883-407A-99B7-F61BC59CC661}"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41589331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11" name="Table Placeholder 10">
            <a:extLst>
              <a:ext uri="{FF2B5EF4-FFF2-40B4-BE49-F238E27FC236}">
                <a16:creationId xmlns:a16="http://schemas.microsoft.com/office/drawing/2014/main" id="{E7813340-69C4-428A-EA5D-49836EF3F74F}"/>
              </a:ext>
            </a:extLst>
          </p:cNvPr>
          <p:cNvSpPr>
            <a:spLocks noGrp="1"/>
          </p:cNvSpPr>
          <p:nvPr>
            <p:ph type="tbl" sz="quarter" idx="13"/>
          </p:nvPr>
        </p:nvSpPr>
        <p:spPr>
          <a:xfrm>
            <a:off x="596900" y="1949451"/>
            <a:ext cx="10991850" cy="2117224"/>
          </a:xfrm>
        </p:spPr>
        <p:txBody>
          <a:bodyPr/>
          <a:lstStyle/>
          <a:p>
            <a:endParaRPr lang="en-US" dirty="0"/>
          </a:p>
        </p:txBody>
      </p:sp>
      <p:sp>
        <p:nvSpPr>
          <p:cNvPr id="15" name="Text Placeholder 14">
            <a:extLst>
              <a:ext uri="{FF2B5EF4-FFF2-40B4-BE49-F238E27FC236}">
                <a16:creationId xmlns:a16="http://schemas.microsoft.com/office/drawing/2014/main" id="{134103A2-6323-1600-E8DF-AB561DB651BD}"/>
              </a:ext>
            </a:extLst>
          </p:cNvPr>
          <p:cNvSpPr>
            <a:spLocks noGrp="1"/>
          </p:cNvSpPr>
          <p:nvPr>
            <p:ph type="body" sz="quarter" idx="15"/>
          </p:nvPr>
        </p:nvSpPr>
        <p:spPr>
          <a:xfrm>
            <a:off x="596900" y="4066675"/>
            <a:ext cx="11004550" cy="8815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a:extLst>
              <a:ext uri="{FF2B5EF4-FFF2-40B4-BE49-F238E27FC236}">
                <a16:creationId xmlns:a16="http://schemas.microsoft.com/office/drawing/2014/main" id="{B911F150-F371-7DCE-9BB9-FF8AA34B6194}"/>
              </a:ext>
            </a:extLst>
          </p:cNvPr>
          <p:cNvSpPr>
            <a:spLocks noGrp="1"/>
          </p:cNvSpPr>
          <p:nvPr>
            <p:ph type="body" sz="quarter" idx="14"/>
          </p:nvPr>
        </p:nvSpPr>
        <p:spPr>
          <a:xfrm>
            <a:off x="622300" y="4984750"/>
            <a:ext cx="10979150" cy="70602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7" name="Rectangle 6">
            <a:extLst>
              <a:ext uri="{C183D7F6-B498-43B3-948B-1728B52AA6E4}">
                <adec:decorative xmlns:adec="http://schemas.microsoft.com/office/drawing/2017/decorative" val="1"/>
              </a:ext>
            </a:extLst>
          </p:cNvPr>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012120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dirty="0"/>
              <a:t>Add photo here</a:t>
            </a:r>
          </a:p>
        </p:txBody>
      </p:sp>
    </p:spTree>
    <p:extLst>
      <p:ext uri="{BB962C8B-B14F-4D97-AF65-F5344CB8AC3E}">
        <p14:creationId xmlns:p14="http://schemas.microsoft.com/office/powerpoint/2010/main" val="31381733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826150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3870492" y="1923456"/>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766818" y="2042480"/>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2" name="Content Placeholder 2">
            <a:extLst>
              <a:ext uri="{FF2B5EF4-FFF2-40B4-BE49-F238E27FC236}">
                <a16:creationId xmlns:a16="http://schemas.microsoft.com/office/drawing/2014/main" id="{D75FF0AD-E076-4606-A558-56298528A761}"/>
              </a:ext>
            </a:extLst>
          </p:cNvPr>
          <p:cNvSpPr>
            <a:spLocks noGrp="1"/>
          </p:cNvSpPr>
          <p:nvPr>
            <p:ph idx="14" hasCustomPrompt="1"/>
          </p:nvPr>
        </p:nvSpPr>
        <p:spPr>
          <a:xfrm>
            <a:off x="3870492" y="3333887"/>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Picture Placeholder 5">
            <a:extLst>
              <a:ext uri="{FF2B5EF4-FFF2-40B4-BE49-F238E27FC236}">
                <a16:creationId xmlns:a16="http://schemas.microsoft.com/office/drawing/2014/main" id="{54EC320F-EFC7-4EB2-AA87-69B495FFC17C}"/>
              </a:ext>
            </a:extLst>
          </p:cNvPr>
          <p:cNvSpPr>
            <a:spLocks noGrp="1"/>
          </p:cNvSpPr>
          <p:nvPr>
            <p:ph type="pic" sz="quarter" idx="15" hasCustomPrompt="1"/>
          </p:nvPr>
        </p:nvSpPr>
        <p:spPr>
          <a:xfrm>
            <a:off x="1766818" y="3452911"/>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
        <p:nvSpPr>
          <p:cNvPr id="14" name="Content Placeholder 2">
            <a:extLst>
              <a:ext uri="{FF2B5EF4-FFF2-40B4-BE49-F238E27FC236}">
                <a16:creationId xmlns:a16="http://schemas.microsoft.com/office/drawing/2014/main" id="{AC2C5766-1C4F-4F6D-A6BD-856CD4835133}"/>
              </a:ext>
            </a:extLst>
          </p:cNvPr>
          <p:cNvSpPr>
            <a:spLocks noGrp="1"/>
          </p:cNvSpPr>
          <p:nvPr>
            <p:ph idx="16" hasCustomPrompt="1"/>
          </p:nvPr>
        </p:nvSpPr>
        <p:spPr>
          <a:xfrm>
            <a:off x="3870492" y="4752932"/>
            <a:ext cx="7413329" cy="1290122"/>
          </a:xfrm>
        </p:spPr>
        <p:txBody>
          <a:bodyPr anchor="ctr">
            <a:normAutofit/>
          </a:bodyPr>
          <a:lstStyle>
            <a:lvl1pPr marL="0" indent="0">
              <a:lnSpc>
                <a:spcPct val="100000"/>
              </a:lnSpc>
              <a:spcBef>
                <a:spcPts val="0"/>
              </a:spcBef>
              <a:spcAft>
                <a:spcPts val="0"/>
              </a:spcAft>
              <a:buNone/>
              <a:defRPr sz="2000" i="0" spc="100" baseline="0">
                <a:latin typeface="+mj-lt"/>
              </a:defRPr>
            </a:lvl1pPr>
            <a:lvl2pPr marL="365760" indent="0">
              <a:lnSpc>
                <a:spcPct val="100000"/>
              </a:lnSpc>
              <a:spcBef>
                <a:spcPts val="0"/>
              </a:spcBef>
              <a:spcAft>
                <a:spcPts val="0"/>
              </a:spcAft>
              <a:buNone/>
              <a:defRPr sz="1800" i="1"/>
            </a:lvl2pPr>
            <a:lvl3pPr marL="365760" indent="0">
              <a:lnSpc>
                <a:spcPct val="100000"/>
              </a:lnSpc>
              <a:spcBef>
                <a:spcPts val="0"/>
              </a:spcBef>
              <a:spcAft>
                <a:spcPts val="0"/>
              </a:spcAft>
              <a:buNone/>
              <a:defRPr sz="18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4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4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5" name="Picture Placeholder 5">
            <a:extLst>
              <a:ext uri="{FF2B5EF4-FFF2-40B4-BE49-F238E27FC236}">
                <a16:creationId xmlns:a16="http://schemas.microsoft.com/office/drawing/2014/main" id="{A324D47F-65F8-484F-A46E-23A0333D895E}"/>
              </a:ext>
            </a:extLst>
          </p:cNvPr>
          <p:cNvSpPr>
            <a:spLocks noGrp="1"/>
          </p:cNvSpPr>
          <p:nvPr>
            <p:ph type="pic" sz="quarter" idx="17" hasCustomPrompt="1"/>
          </p:nvPr>
        </p:nvSpPr>
        <p:spPr>
          <a:xfrm>
            <a:off x="1766818" y="4871956"/>
            <a:ext cx="1541983" cy="109754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Autofit/>
          </a:bodyPr>
          <a:lstStyle>
            <a:lvl1pPr marL="0" indent="0" algn="ctr">
              <a:buNone/>
              <a:defRPr sz="2000"/>
            </a:lvl1pPr>
          </a:lstStyle>
          <a:p>
            <a:r>
              <a:rPr lang="en-US" dirty="0"/>
              <a:t>Add photo here</a:t>
            </a:r>
          </a:p>
        </p:txBody>
      </p:sp>
    </p:spTree>
    <p:extLst>
      <p:ext uri="{BB962C8B-B14F-4D97-AF65-F5344CB8AC3E}">
        <p14:creationId xmlns:p14="http://schemas.microsoft.com/office/powerpoint/2010/main" val="2031576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Agenda</a:t>
            </a:r>
          </a:p>
        </p:txBody>
      </p:sp>
      <p:sp>
        <p:nvSpPr>
          <p:cNvPr id="3" name="Content Placeholder 2"/>
          <p:cNvSpPr>
            <a:spLocks noGrp="1"/>
          </p:cNvSpPr>
          <p:nvPr>
            <p:ph idx="1"/>
          </p:nvPr>
        </p:nvSpPr>
        <p:spPr>
          <a:xfrm>
            <a:off x="774923" y="1946302"/>
            <a:ext cx="10653003" cy="4224225"/>
          </a:xfrm>
        </p:spPr>
        <p:txBody>
          <a:bodyPr>
            <a:normAutofit/>
          </a:bodyPr>
          <a:lstStyle>
            <a:lvl1pPr marL="344488" indent="-344488">
              <a:buSzPct val="100000"/>
              <a:buFont typeface="+mj-lt"/>
              <a:buAutoNum type="arabicPeriod"/>
              <a:defRPr sz="2800">
                <a:solidFill>
                  <a:srgbClr val="17406D"/>
                </a:solidFill>
              </a:defRPr>
            </a:lvl1pPr>
            <a:lvl2pPr marL="324000" indent="0">
              <a:buNone/>
              <a:defRPr sz="2400"/>
            </a:lvl2pPr>
            <a:lvl3pPr>
              <a:defRPr sz="2000"/>
            </a:lvl3pPr>
            <a:lvl4pPr>
              <a:defRPr sz="1800"/>
            </a:lvl4pPr>
            <a:lvl5pPr>
              <a:defRPr sz="1800"/>
            </a:lvl5pPr>
          </a:lstStyle>
          <a:p>
            <a:pPr lvl="0"/>
            <a:r>
              <a:rPr lang="en-US"/>
              <a:t>Click to edit Master text styles</a:t>
            </a:r>
          </a:p>
        </p:txBody>
      </p:sp>
      <p:sp>
        <p:nvSpPr>
          <p:cNvPr id="4" name="Date Placeholder 3"/>
          <p:cNvSpPr>
            <a:spLocks noGrp="1"/>
          </p:cNvSpPr>
          <p:nvPr>
            <p:ph type="dt" sz="half" idx="10"/>
          </p:nvPr>
        </p:nvSpPr>
        <p:spPr/>
        <p:txBody>
          <a:bodyPr/>
          <a:lstStyle/>
          <a:p>
            <a:fld id="{809D2492-D5AE-493E-ADE6-D7810180EE27}"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dirty="0"/>
          </a:p>
        </p:txBody>
      </p:sp>
      <p:grpSp>
        <p:nvGrpSpPr>
          <p:cNvPr id="12" name="Group 11">
            <a:extLst>
              <a:ext uri="{FF2B5EF4-FFF2-40B4-BE49-F238E27FC236}">
                <a16:creationId xmlns:a16="http://schemas.microsoft.com/office/drawing/2014/main" id="{A43DB953-48CF-4979-9678-810ECF665453}"/>
              </a:ext>
            </a:extLst>
          </p:cNvPr>
          <p:cNvGrpSpPr/>
          <p:nvPr/>
        </p:nvGrpSpPr>
        <p:grpSpPr>
          <a:xfrm rot="1438537">
            <a:off x="8554870" y="863691"/>
            <a:ext cx="1976635" cy="1853946"/>
            <a:chOff x="6179503" y="776287"/>
            <a:chExt cx="2123120" cy="2133044"/>
          </a:xfrm>
        </p:grpSpPr>
        <p:sp>
          <p:nvSpPr>
            <p:cNvPr id="10" name="Oval 9">
              <a:extLst>
                <a:ext uri="{FF2B5EF4-FFF2-40B4-BE49-F238E27FC236}">
                  <a16:creationId xmlns:a16="http://schemas.microsoft.com/office/drawing/2014/main" id="{B3A39F3B-2228-4FB3-8DE3-29A70FAD9CAE}"/>
                </a:ext>
              </a:extLst>
            </p:cNvPr>
            <p:cNvSpPr/>
            <p:nvPr/>
          </p:nvSpPr>
          <p:spPr>
            <a:xfrm>
              <a:off x="6414209" y="1062017"/>
              <a:ext cx="1608822" cy="16737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9" name="Picture 8">
              <a:extLst>
                <a:ext uri="{FF2B5EF4-FFF2-40B4-BE49-F238E27FC236}">
                  <a16:creationId xmlns:a16="http://schemas.microsoft.com/office/drawing/2014/main" id="{37974DC8-DEB1-4806-B8E4-92AEA9154944}"/>
                </a:ext>
              </a:extLst>
            </p:cNvPr>
            <p:cNvPicPr>
              <a:picLocks noChangeAspect="1"/>
            </p:cNvPicPr>
            <p:nvPr/>
          </p:nvPicPr>
          <p:blipFill rotWithShape="1">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l="19073" t="17470" r="17702" b="18182"/>
            <a:stretch>
              <a:fillRect/>
            </a:stretch>
          </p:blipFill>
          <p:spPr>
            <a:xfrm>
              <a:off x="6179503" y="776287"/>
              <a:ext cx="2123120" cy="2133044"/>
            </a:xfrm>
            <a:prstGeom prst="rect">
              <a:avLst/>
            </a:prstGeom>
          </p:spPr>
        </p:pic>
      </p:grpSp>
    </p:spTree>
    <p:extLst>
      <p:ext uri="{BB962C8B-B14F-4D97-AF65-F5344CB8AC3E}">
        <p14:creationId xmlns:p14="http://schemas.microsoft.com/office/powerpoint/2010/main" val="2866127656"/>
      </p:ext>
    </p:extLst>
  </p:cSld>
  <p:clrMapOvr>
    <a:masterClrMapping/>
  </p:clrMapOvr>
  <p:hf hd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Objective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Objectives</a:t>
            </a:r>
          </a:p>
        </p:txBody>
      </p:sp>
      <p:sp>
        <p:nvSpPr>
          <p:cNvPr id="3" name="Content Placeholder 2"/>
          <p:cNvSpPr>
            <a:spLocks noGrp="1"/>
          </p:cNvSpPr>
          <p:nvPr>
            <p:ph idx="1"/>
          </p:nvPr>
        </p:nvSpPr>
        <p:spPr>
          <a:xfrm>
            <a:off x="774923" y="1946302"/>
            <a:ext cx="10653003" cy="4224225"/>
          </a:xfrm>
        </p:spPr>
        <p:txBody>
          <a:bodyPr>
            <a:normAutofit/>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09D2492-D5AE-493E-ADE6-D7810180EE27}"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pPr/>
              <a:t>‹#›</a:t>
            </a:fld>
            <a:endParaRPr lang="en-US" dirty="0"/>
          </a:p>
        </p:txBody>
      </p:sp>
      <p:pic>
        <p:nvPicPr>
          <p:cNvPr id="10" name="Picture 9" descr="A close up of a box&#10;&#10;Description automatically generated">
            <a:extLst>
              <a:ext uri="{FF2B5EF4-FFF2-40B4-BE49-F238E27FC236}">
                <a16:creationId xmlns:a16="http://schemas.microsoft.com/office/drawing/2014/main" id="{164E3238-B0D2-4594-A5F7-63F962490433}"/>
              </a:ext>
            </a:extLst>
          </p:cNvPr>
          <p:cNvPicPr>
            <a:picLocks noChangeAspect="1"/>
          </p:cNvPicPr>
          <p:nvPr/>
        </p:nvPicPr>
        <p:blipFill rotWithShape="1">
          <a:blip r:embed="rId2">
            <a:duotone>
              <a:prstClr val="black"/>
              <a:schemeClr val="accent2">
                <a:tint val="45000"/>
                <a:satMod val="400000"/>
              </a:schemeClr>
            </a:duotone>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rcRect l="17630" t="19098" r="17630" b="18221"/>
          <a:stretch/>
        </p:blipFill>
        <p:spPr>
          <a:xfrm>
            <a:off x="8775700" y="1030009"/>
            <a:ext cx="2040337" cy="1481588"/>
          </a:xfrm>
          <a:prstGeom prst="rect">
            <a:avLst/>
          </a:prstGeom>
        </p:spPr>
      </p:pic>
    </p:spTree>
    <p:extLst>
      <p:ext uri="{BB962C8B-B14F-4D97-AF65-F5344CB8AC3E}">
        <p14:creationId xmlns:p14="http://schemas.microsoft.com/office/powerpoint/2010/main" val="4141762103"/>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
        <p:nvSpPr>
          <p:cNvPr id="3" name="Title 1">
            <a:extLst>
              <a:ext uri="{FF2B5EF4-FFF2-40B4-BE49-F238E27FC236}">
                <a16:creationId xmlns:a16="http://schemas.microsoft.com/office/drawing/2014/main" id="{65B373FB-C722-D8B7-EE3B-0D19EFA566F9}"/>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8" name="Title 1">
            <a:extLst>
              <a:ext uri="{FF2B5EF4-FFF2-40B4-BE49-F238E27FC236}">
                <a16:creationId xmlns:a16="http://schemas.microsoft.com/office/drawing/2014/main" id="{B2E19CC4-6702-A478-2832-4FCBED1F134B}"/>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311723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pic>
        <p:nvPicPr>
          <p:cNvPr id="3" name="Picture 2">
            <a:extLst>
              <a:ext uri="{FF2B5EF4-FFF2-40B4-BE49-F238E27FC236}">
                <a16:creationId xmlns:a16="http://schemas.microsoft.com/office/drawing/2014/main" id="{3447D6D0-E1D9-D17A-9713-7C8BDF681B70}"/>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27030304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pic>
        <p:nvPicPr>
          <p:cNvPr id="3" name="Picture 2">
            <a:extLst>
              <a:ext uri="{FF2B5EF4-FFF2-40B4-BE49-F238E27FC236}">
                <a16:creationId xmlns:a16="http://schemas.microsoft.com/office/drawing/2014/main" id="{DAC962DA-7E97-E678-B9E6-E9D954F0914F}"/>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Tree>
    <p:extLst>
      <p:ext uri="{BB962C8B-B14F-4D97-AF65-F5344CB8AC3E}">
        <p14:creationId xmlns:p14="http://schemas.microsoft.com/office/powerpoint/2010/main" val="13478166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2289707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603529" y="5141973"/>
            <a:ext cx="10984943" cy="150484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74925" y="3036573"/>
            <a:ext cx="10653001" cy="1504844"/>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5" y="4541417"/>
            <a:ext cx="10653001" cy="600556"/>
          </a:xfrm>
        </p:spPr>
        <p:txBody>
          <a:bodyPr anchor="t">
            <a:normAutofit/>
          </a:bodyPr>
          <a:lstStyle>
            <a:lvl1pPr marL="0" indent="0" algn="l">
              <a:buNone/>
              <a:defRPr sz="1800" cap="all">
                <a:solidFill>
                  <a:srgbClr val="009DD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bg1"/>
                </a:solidFill>
              </a:defRPr>
            </a:lvl1pPr>
          </a:lstStyle>
          <a:p>
            <a:fld id="{1829557C-86BD-403D-91A5-36A93AB6954D}" type="datetime1">
              <a:rPr lang="en-US" smtClean="0"/>
              <a:t>12/13/2024</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dirty="0"/>
          </a:p>
        </p:txBody>
      </p:sp>
    </p:spTree>
    <p:extLst>
      <p:ext uri="{BB962C8B-B14F-4D97-AF65-F5344CB8AC3E}">
        <p14:creationId xmlns:p14="http://schemas.microsoft.com/office/powerpoint/2010/main" val="1821806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p:cNvSpPr>
            <a:spLocks noGrp="1"/>
          </p:cNvSpPr>
          <p:nvPr>
            <p:ph sz="half" idx="1"/>
          </p:nvPr>
        </p:nvSpPr>
        <p:spPr>
          <a:xfrm>
            <a:off x="774924" y="1946300"/>
            <a:ext cx="5199369"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709" y="1946302"/>
            <a:ext cx="5210216" cy="42242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6830E8-DEEA-46F2-9009-69EFE7FD4536}" type="datetime1">
              <a:rPr lang="en-US" smtClean="0"/>
              <a:t>12/13/2024</a:t>
            </a:fld>
            <a:endParaRPr lang="en-US" dirty="0"/>
          </a:p>
        </p:txBody>
      </p:sp>
      <p:sp>
        <p:nvSpPr>
          <p:cNvPr id="6" name="Footer Placeholder 5"/>
          <p:cNvSpPr>
            <a:spLocks noGrp="1"/>
          </p:cNvSpPr>
          <p:nvPr>
            <p:ph type="ftr" sz="quarter" idx="11"/>
          </p:nvPr>
        </p:nvSpPr>
        <p:spPr/>
        <p:txBody>
          <a:bodyPr/>
          <a:lstStyle/>
          <a:p>
            <a:r>
              <a:rPr lang="en-US" dirty="0"/>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26016892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74924" y="1995093"/>
            <a:ext cx="5199369"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774924" y="2693141"/>
            <a:ext cx="5199369"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710" y="1995093"/>
            <a:ext cx="5210215" cy="576262"/>
          </a:xfrm>
        </p:spPr>
        <p:txBody>
          <a:bodyPr anchor="b">
            <a:noAutofit/>
          </a:bodyPr>
          <a:lstStyle>
            <a:lvl1pPr marL="0" indent="0">
              <a:buNone/>
              <a:defRPr sz="2200" b="0">
                <a:solidFill>
                  <a:srgbClr val="17406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693141"/>
            <a:ext cx="5210216" cy="3477385"/>
          </a:xfrm>
        </p:spPr>
        <p:txBody>
          <a:bodyPr anchor="t">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9718991-0EEB-4158-A72B-40C27B61238E}" type="datetime1">
              <a:rPr lang="en-US" smtClean="0"/>
              <a:t>12/13/2024</a:t>
            </a:fld>
            <a:endParaRPr lang="en-US" dirty="0"/>
          </a:p>
        </p:txBody>
      </p:sp>
      <p:sp>
        <p:nvSpPr>
          <p:cNvPr id="8" name="Footer Placeholder 7"/>
          <p:cNvSpPr>
            <a:spLocks noGrp="1"/>
          </p:cNvSpPr>
          <p:nvPr>
            <p:ph type="ftr" sz="quarter" idx="11"/>
          </p:nvPr>
        </p:nvSpPr>
        <p:spPr/>
        <p:txBody>
          <a:bodyPr/>
          <a:lstStyle/>
          <a:p>
            <a:r>
              <a:rPr lang="en-US" dirty="0"/>
              <a:t>Document Title</a:t>
            </a:r>
          </a:p>
        </p:txBody>
      </p:sp>
      <p:sp>
        <p:nvSpPr>
          <p:cNvPr id="9" name="Slide Number Placeholder 8"/>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3864932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CA51F39-1714-4BBF-A9F2-04F398C602E7}" type="datetime1">
              <a:rPr lang="en-US" smtClean="0"/>
              <a:t>12/13/2024</a:t>
            </a:fld>
            <a:endParaRPr lang="en-US" dirty="0"/>
          </a:p>
        </p:txBody>
      </p:sp>
      <p:sp>
        <p:nvSpPr>
          <p:cNvPr id="4" name="Footer Placeholder 3"/>
          <p:cNvSpPr>
            <a:spLocks noGrp="1"/>
          </p:cNvSpPr>
          <p:nvPr>
            <p:ph type="ftr" sz="quarter" idx="11"/>
          </p:nvPr>
        </p:nvSpPr>
        <p:spPr/>
        <p:txBody>
          <a:bodyPr/>
          <a:lstStyle/>
          <a:p>
            <a:r>
              <a:rPr lang="en-US" dirty="0"/>
              <a:t>Document Title</a:t>
            </a:r>
          </a:p>
        </p:txBody>
      </p:sp>
      <p:sp>
        <p:nvSpPr>
          <p:cNvPr id="5" name="Slide Number Placeholder 4"/>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2072235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7412436" y="6194262"/>
            <a:ext cx="2844800" cy="365125"/>
          </a:xfrm>
        </p:spPr>
        <p:txBody>
          <a:bodyPr/>
          <a:lstStyle/>
          <a:p>
            <a:fld id="{21F19F6D-37DB-4A19-A76E-EAFB69BF8019}" type="datetime1">
              <a:rPr lang="en-US" smtClean="0"/>
              <a:t>12/13/2024</a:t>
            </a:fld>
            <a:endParaRPr lang="en-US" dirty="0"/>
          </a:p>
        </p:txBody>
      </p:sp>
      <p:sp>
        <p:nvSpPr>
          <p:cNvPr id="3" name="Footer Placeholder 2"/>
          <p:cNvSpPr>
            <a:spLocks noGrp="1"/>
          </p:cNvSpPr>
          <p:nvPr>
            <p:ph type="ftr" sz="quarter" idx="11"/>
          </p:nvPr>
        </p:nvSpPr>
        <p:spPr/>
        <p:txBody>
          <a:bodyPr/>
          <a:lstStyle/>
          <a:p>
            <a:r>
              <a:rPr lang="en-US" dirty="0"/>
              <a:t>Document Title</a:t>
            </a:r>
          </a:p>
        </p:txBody>
      </p:sp>
      <p:sp>
        <p:nvSpPr>
          <p:cNvPr id="4" name="Slide Number Placeholder 3"/>
          <p:cNvSpPr>
            <a:spLocks noGrp="1"/>
          </p:cNvSpPr>
          <p:nvPr>
            <p:ph type="sldNum" sz="quarter" idx="12"/>
          </p:nvPr>
        </p:nvSpPr>
        <p:spPr>
          <a:xfrm>
            <a:off x="10400635" y="6194262"/>
            <a:ext cx="1027291" cy="365125"/>
          </a:xfrm>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206778380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923" y="4693389"/>
            <a:ext cx="10653003" cy="566738"/>
          </a:xfrm>
        </p:spPr>
        <p:txBody>
          <a:bodyPr anchor="b">
            <a:noAutofit/>
          </a:bodyPr>
          <a:lstStyle>
            <a:lvl1pPr algn="l">
              <a:defRPr sz="32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97458" y="599725"/>
            <a:ext cx="10984941" cy="384845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774923" y="5260127"/>
            <a:ext cx="10653003" cy="598671"/>
          </a:xfrm>
        </p:spPr>
        <p:txBody>
          <a:bodyPr>
            <a:normAutofit/>
          </a:bodyPr>
          <a:lstStyle>
            <a:lvl1pPr marL="0" indent="0">
              <a:buNone/>
              <a:defRPr sz="2000">
                <a:solidFill>
                  <a:srgbClr val="009DD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81E7594-7C2B-42B3-BC88-1D009FCD0304}" type="datetime1">
              <a:rPr lang="en-US" smtClean="0"/>
              <a:t>12/13/2024</a:t>
            </a:fld>
            <a:endParaRPr lang="en-US" dirty="0"/>
          </a:p>
        </p:txBody>
      </p:sp>
      <p:sp>
        <p:nvSpPr>
          <p:cNvPr id="6" name="Footer Placeholder 5"/>
          <p:cNvSpPr>
            <a:spLocks noGrp="1"/>
          </p:cNvSpPr>
          <p:nvPr>
            <p:ph type="ftr" sz="quarter" idx="11"/>
          </p:nvPr>
        </p:nvSpPr>
        <p:spPr/>
        <p:txBody>
          <a:bodyPr/>
          <a:lstStyle/>
          <a:p>
            <a:r>
              <a:rPr lang="en-US" dirty="0"/>
              <a:t>Document Title</a:t>
            </a:r>
          </a:p>
        </p:txBody>
      </p:sp>
      <p:sp>
        <p:nvSpPr>
          <p:cNvPr id="7" name="Slide Number Placeholder 6"/>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10679126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18249" y="171731"/>
            <a:ext cx="10653003" cy="1083329"/>
          </a:xfrm>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dirty="0"/>
          </a:p>
        </p:txBody>
      </p:sp>
    </p:spTree>
    <p:extLst>
      <p:ext uri="{BB962C8B-B14F-4D97-AF65-F5344CB8AC3E}">
        <p14:creationId xmlns:p14="http://schemas.microsoft.com/office/powerpoint/2010/main" val="24243250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1 Presenter">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a:t>
            </a:r>
          </a:p>
        </p:txBody>
      </p:sp>
      <p:sp>
        <p:nvSpPr>
          <p:cNvPr id="4" name="Date Placeholder 3"/>
          <p:cNvSpPr>
            <a:spLocks noGrp="1"/>
          </p:cNvSpPr>
          <p:nvPr>
            <p:ph type="dt" sz="half" idx="10"/>
          </p:nvPr>
        </p:nvSpPr>
        <p:spPr/>
        <p:txBody>
          <a:bodyPr/>
          <a:lstStyle/>
          <a:p>
            <a:fld id="{29B2A7E2-D883-407A-99B7-F61BC59CC661}"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57532" y="2475593"/>
            <a:ext cx="7170395" cy="2478958"/>
          </a:xfrm>
        </p:spPr>
        <p:txBody>
          <a:bodyPr anchor="ctr"/>
          <a:lstStyle>
            <a:lvl1pPr marL="0" indent="0">
              <a:buNone/>
              <a:defRPr i="0" spc="100" baseline="0">
                <a:latin typeface="+mj-lt"/>
              </a:defRPr>
            </a:lvl1pPr>
            <a:lvl2pPr marL="365760" indent="0">
              <a:buNone/>
              <a:defRPr i="1"/>
            </a:lvl2pPr>
            <a:lvl3pPr marL="365760" indent="0">
              <a:spcBef>
                <a:spcPts val="0"/>
              </a:spcBef>
              <a:buNone/>
              <a:defRPr sz="2400">
                <a:latin typeface="+mn-lt"/>
              </a:defRPr>
            </a:lvl3pPr>
            <a:lvl4pPr marL="777240" indent="-411480">
              <a:spcBef>
                <a:spcPts val="1200"/>
              </a:spcBef>
              <a:buClr>
                <a:srgbClr val="38905C"/>
              </a:buClr>
              <a:buSzPct val="110000"/>
              <a:buFont typeface="Wingdings" panose="05000000000000000000" pitchFamily="2" charset="2"/>
              <a:buChar char=""/>
              <a:defRPr>
                <a:solidFill>
                  <a:srgbClr val="38905C"/>
                </a:solidFill>
              </a:defRPr>
            </a:lvl4pPr>
            <a:lvl5pPr marL="777240" indent="-411480">
              <a:lnSpc>
                <a:spcPct val="100000"/>
              </a:lnSpc>
              <a:spcBef>
                <a:spcPts val="400"/>
              </a:spcBef>
              <a:buClr>
                <a:srgbClr val="38905C"/>
              </a:buClr>
              <a:buSzPct val="130000"/>
              <a:buFont typeface="Wingdings" panose="05000000000000000000" pitchFamily="2" charset="2"/>
              <a:buChar char=""/>
              <a:defRPr>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257912" y="2780394"/>
            <a:ext cx="2491621" cy="1868714"/>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lstStyle>
            <a:lvl1pPr marL="0" indent="0" algn="ctr">
              <a:buNone/>
              <a:defRPr/>
            </a:lvl1pPr>
          </a:lstStyle>
          <a:p>
            <a:r>
              <a:rPr lang="en-US" dirty="0"/>
              <a:t>Add photo here</a:t>
            </a:r>
          </a:p>
        </p:txBody>
      </p:sp>
    </p:spTree>
    <p:extLst>
      <p:ext uri="{BB962C8B-B14F-4D97-AF65-F5344CB8AC3E}">
        <p14:creationId xmlns:p14="http://schemas.microsoft.com/office/powerpoint/2010/main" val="16038465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2 Presenter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Presenters</a:t>
            </a:r>
          </a:p>
        </p:txBody>
      </p:sp>
      <p:sp>
        <p:nvSpPr>
          <p:cNvPr id="4" name="Date Placeholder 3"/>
          <p:cNvSpPr>
            <a:spLocks noGrp="1"/>
          </p:cNvSpPr>
          <p:nvPr>
            <p:ph type="dt" sz="half" idx="10"/>
          </p:nvPr>
        </p:nvSpPr>
        <p:spPr/>
        <p:txBody>
          <a:bodyPr/>
          <a:lstStyle/>
          <a:p>
            <a:fld id="{29B2A7E2-D883-407A-99B7-F61BC59CC661}"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8" name="Content Placeholder 2">
            <a:extLst>
              <a:ext uri="{FF2B5EF4-FFF2-40B4-BE49-F238E27FC236}">
                <a16:creationId xmlns:a16="http://schemas.microsoft.com/office/drawing/2014/main" id="{EF3F18D2-35B6-4D98-9AD7-E656430DDAFF}"/>
              </a:ext>
            </a:extLst>
          </p:cNvPr>
          <p:cNvSpPr>
            <a:spLocks noGrp="1"/>
          </p:cNvSpPr>
          <p:nvPr>
            <p:ph idx="1" hasCustomPrompt="1"/>
          </p:nvPr>
        </p:nvSpPr>
        <p:spPr>
          <a:xfrm>
            <a:off x="4222164" y="220205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9" name="Picture Placeholder 5">
            <a:extLst>
              <a:ext uri="{FF2B5EF4-FFF2-40B4-BE49-F238E27FC236}">
                <a16:creationId xmlns:a16="http://schemas.microsoft.com/office/drawing/2014/main" id="{A117CD3B-8856-439C-8A70-4B0BAE66CB55}"/>
              </a:ext>
            </a:extLst>
          </p:cNvPr>
          <p:cNvSpPr>
            <a:spLocks noGrp="1"/>
          </p:cNvSpPr>
          <p:nvPr>
            <p:ph type="pic" sz="quarter" idx="13" hasCustomPrompt="1"/>
          </p:nvPr>
        </p:nvSpPr>
        <p:spPr>
          <a:xfrm>
            <a:off x="1853891" y="235014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
        <p:nvSpPr>
          <p:cNvPr id="10" name="Content Placeholder 2">
            <a:extLst>
              <a:ext uri="{FF2B5EF4-FFF2-40B4-BE49-F238E27FC236}">
                <a16:creationId xmlns:a16="http://schemas.microsoft.com/office/drawing/2014/main" id="{C1F0827C-95FC-4D38-AE40-FA5E69B78679}"/>
              </a:ext>
            </a:extLst>
          </p:cNvPr>
          <p:cNvSpPr>
            <a:spLocks noGrp="1"/>
          </p:cNvSpPr>
          <p:nvPr>
            <p:ph idx="14" hasCustomPrompt="1"/>
          </p:nvPr>
        </p:nvSpPr>
        <p:spPr>
          <a:xfrm>
            <a:off x="4222164" y="4031179"/>
            <a:ext cx="7205763"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1" name="Picture Placeholder 5">
            <a:extLst>
              <a:ext uri="{FF2B5EF4-FFF2-40B4-BE49-F238E27FC236}">
                <a16:creationId xmlns:a16="http://schemas.microsoft.com/office/drawing/2014/main" id="{7BC59708-6958-4EB8-9DB1-1387130F1F31}"/>
              </a:ext>
            </a:extLst>
          </p:cNvPr>
          <p:cNvSpPr>
            <a:spLocks noGrp="1"/>
          </p:cNvSpPr>
          <p:nvPr>
            <p:ph type="pic" sz="quarter" idx="15" hasCustomPrompt="1"/>
          </p:nvPr>
        </p:nvSpPr>
        <p:spPr>
          <a:xfrm>
            <a:off x="1853891" y="4179268"/>
            <a:ext cx="1806527" cy="1326139"/>
          </a:xfrm>
          <a:solidFill>
            <a:srgbClr val="FFFFFF"/>
          </a:solidFill>
          <a:ln w="76200" cap="sq">
            <a:solidFill>
              <a:srgbClr val="38905C"/>
            </a:solidFill>
            <a:miter lim="800000"/>
          </a:ln>
          <a:effectLst/>
          <a:scene3d>
            <a:camera prst="orthographicFront"/>
            <a:lightRig rig="threePt" dir="t">
              <a:rot lat="0" lon="0" rev="2700000"/>
            </a:lightRig>
          </a:scene3d>
          <a:sp3d contourW="63500">
            <a:bevelT h="38100"/>
            <a:contourClr>
              <a:srgbClr val="C0C0C0"/>
            </a:contourClr>
          </a:sp3d>
        </p:spPr>
        <p:style>
          <a:lnRef idx="2">
            <a:schemeClr val="accent6"/>
          </a:lnRef>
          <a:fillRef idx="1">
            <a:schemeClr val="lt1"/>
          </a:fillRef>
          <a:effectRef idx="0">
            <a:schemeClr val="accent6"/>
          </a:effectRef>
          <a:fontRef idx="minor">
            <a:schemeClr val="dk1"/>
          </a:fontRef>
        </p:style>
        <p:txBody>
          <a:bodyPr anchor="ctr">
            <a:normAutofit/>
          </a:bodyPr>
          <a:lstStyle>
            <a:lvl1pPr marL="0" indent="0" algn="ctr">
              <a:buNone/>
              <a:defRPr sz="2400"/>
            </a:lvl1pPr>
          </a:lstStyle>
          <a:p>
            <a:r>
              <a:rPr lang="en-US" dirty="0"/>
              <a:t>Add photo here</a:t>
            </a:r>
          </a:p>
        </p:txBody>
      </p:sp>
    </p:spTree>
    <p:extLst>
      <p:ext uri="{BB962C8B-B14F-4D97-AF65-F5344CB8AC3E}">
        <p14:creationId xmlns:p14="http://schemas.microsoft.com/office/powerpoint/2010/main" val="30705704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Quote">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7531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a:xfrm>
            <a:off x="774923" y="687475"/>
            <a:ext cx="10653003" cy="562409"/>
          </a:xfrm>
        </p:spPr>
        <p:txBody>
          <a:bodyPr/>
          <a:lstStyle>
            <a:lvl1pPr>
              <a:defRPr>
                <a:solidFill>
                  <a:schemeClr val="bg1"/>
                </a:solidFill>
              </a:defRPr>
            </a:lvl1pPr>
          </a:lstStyle>
          <a:p>
            <a:r>
              <a:rPr lang="en-US" dirty="0"/>
              <a:t>Quote</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
        <p:nvSpPr>
          <p:cNvPr id="9" name="Content Placeholder 2">
            <a:extLst>
              <a:ext uri="{FF2B5EF4-FFF2-40B4-BE49-F238E27FC236}">
                <a16:creationId xmlns:a16="http://schemas.microsoft.com/office/drawing/2014/main" id="{22428D33-694C-4C07-BEB6-161F72DECDAA}"/>
              </a:ext>
            </a:extLst>
          </p:cNvPr>
          <p:cNvSpPr>
            <a:spLocks noGrp="1"/>
          </p:cNvSpPr>
          <p:nvPr>
            <p:ph idx="1" hasCustomPrompt="1"/>
          </p:nvPr>
        </p:nvSpPr>
        <p:spPr>
          <a:xfrm>
            <a:off x="756393" y="1337634"/>
            <a:ext cx="10653003" cy="4413000"/>
          </a:xfrm>
          <a:noFill/>
        </p:spPr>
        <p:txBody>
          <a:bodyPr lIns="457200" tIns="274320" rIns="457200" bIns="274320" anchor="ctr">
            <a:normAutofit/>
          </a:bodyPr>
          <a:lstStyle>
            <a:lvl1pPr marL="0" indent="0">
              <a:buNone/>
              <a:defRPr i="1"/>
            </a:lvl1pPr>
            <a:lvl3pPr marL="905256">
              <a:defRPr/>
            </a:lvl3pPr>
          </a:lstStyle>
          <a:p>
            <a:pPr lvl="0"/>
            <a:r>
              <a:rPr lang="en-US" dirty="0"/>
              <a:t>Enter quote here.</a:t>
            </a:r>
          </a:p>
        </p:txBody>
      </p:sp>
      <p:sp>
        <p:nvSpPr>
          <p:cNvPr id="10" name="Title 1">
            <a:extLst>
              <a:ext uri="{FF2B5EF4-FFF2-40B4-BE49-F238E27FC236}">
                <a16:creationId xmlns:a16="http://schemas.microsoft.com/office/drawing/2014/main" id="{BC9167E3-3DB0-4E81-801F-85387EBA7B9A}"/>
              </a:ext>
            </a:extLst>
          </p:cNvPr>
          <p:cNvSpPr txBox="1">
            <a:spLocks/>
          </p:cNvSpPr>
          <p:nvPr userDrawn="1"/>
        </p:nvSpPr>
        <p:spPr>
          <a:xfrm>
            <a:off x="0" y="1551186"/>
            <a:ext cx="1276709" cy="873211"/>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0" tIns="365760" rIns="182880" bIns="0" rtlCol="0" anchor="t"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nSpc>
                <a:spcPct val="60000"/>
              </a:lnSpc>
              <a:buNone/>
            </a:pPr>
            <a:r>
              <a:rPr lang="en-US" sz="8800" b="1" dirty="0">
                <a:latin typeface="icon-small" pitchFamily="2" charset="0"/>
              </a:rPr>
              <a:t>“</a:t>
            </a:r>
          </a:p>
        </p:txBody>
      </p:sp>
      <p:sp>
        <p:nvSpPr>
          <p:cNvPr id="11" name="Text Placeholder 8">
            <a:extLst>
              <a:ext uri="{FF2B5EF4-FFF2-40B4-BE49-F238E27FC236}">
                <a16:creationId xmlns:a16="http://schemas.microsoft.com/office/drawing/2014/main" id="{266BFA68-52FD-41BB-BFED-C142E24D7FAA}"/>
              </a:ext>
            </a:extLst>
          </p:cNvPr>
          <p:cNvSpPr>
            <a:spLocks noGrp="1"/>
          </p:cNvSpPr>
          <p:nvPr>
            <p:ph type="body" sz="quarter" idx="13" hasCustomPrompt="1"/>
          </p:nvPr>
        </p:nvSpPr>
        <p:spPr>
          <a:xfrm>
            <a:off x="3359249" y="5754960"/>
            <a:ext cx="8055573" cy="444500"/>
          </a:xfrm>
        </p:spPr>
        <p:txBody>
          <a:bodyPr>
            <a:normAutofit/>
          </a:bodyPr>
          <a:lstStyle>
            <a:lvl1pPr marL="0" indent="0" algn="r">
              <a:buNone/>
              <a:defRPr sz="1800" b="1" i="0">
                <a:solidFill>
                  <a:srgbClr val="009DD9"/>
                </a:solidFill>
              </a:defRPr>
            </a:lvl1pPr>
          </a:lstStyle>
          <a:p>
            <a:pPr lvl="0"/>
            <a:r>
              <a:rPr lang="en-US" dirty="0"/>
              <a:t>~ Title, organization, or date attribution (if applicable)</a:t>
            </a:r>
          </a:p>
        </p:txBody>
      </p:sp>
      <p:sp>
        <p:nvSpPr>
          <p:cNvPr id="12" name="Title 1">
            <a:extLst>
              <a:ext uri="{FF2B5EF4-FFF2-40B4-BE49-F238E27FC236}">
                <a16:creationId xmlns:a16="http://schemas.microsoft.com/office/drawing/2014/main" id="{FD1F879D-E230-4B5F-A744-6D90AD33DC55}"/>
              </a:ext>
            </a:extLst>
          </p:cNvPr>
          <p:cNvSpPr txBox="1">
            <a:spLocks/>
          </p:cNvSpPr>
          <p:nvPr userDrawn="1"/>
        </p:nvSpPr>
        <p:spPr>
          <a:xfrm rot="10800000">
            <a:off x="10869278" y="4537494"/>
            <a:ext cx="1322713" cy="866844"/>
          </a:xfrm>
          <a:prstGeom prst="homePlate">
            <a:avLst>
              <a:gd name="adj" fmla="val 35165"/>
            </a:avLst>
          </a:prstGeom>
          <a:gradFill flip="none" rotWithShape="1">
            <a:gsLst>
              <a:gs pos="0">
                <a:srgbClr val="17406D">
                  <a:shade val="30000"/>
                  <a:satMod val="115000"/>
                </a:srgbClr>
              </a:gs>
              <a:gs pos="50000">
                <a:srgbClr val="17406D">
                  <a:shade val="67500"/>
                  <a:satMod val="115000"/>
                </a:srgbClr>
              </a:gs>
              <a:gs pos="100000">
                <a:srgbClr val="17406D">
                  <a:shade val="100000"/>
                  <a:satMod val="115000"/>
                </a:srgbClr>
              </a:gs>
            </a:gsLst>
            <a:lin ang="5400000" scaled="1"/>
            <a:tileRect/>
          </a:gradFill>
        </p:spPr>
        <p:txBody>
          <a:bodyPr vert="horz" lIns="45720" tIns="502920" rIns="0" bIns="0" rtlCol="0" anchor="ctr" anchorCtr="0">
            <a:noAutofit/>
          </a:bodyPr>
          <a:lstStyle>
            <a:lvl1pPr marL="457200" indent="-457200" algn="r" defTabSz="914400" rtl="0" eaLnBrk="1" latinLnBrk="0" hangingPunct="1">
              <a:lnSpc>
                <a:spcPct val="80000"/>
              </a:lnSpc>
              <a:spcBef>
                <a:spcPct val="0"/>
              </a:spcBef>
              <a:buClr>
                <a:schemeClr val="bg1"/>
              </a:buClr>
              <a:buSzPct val="80000"/>
              <a:buFont typeface="Wingdings 3" panose="05040102010807070707" pitchFamily="18" charset="2"/>
              <a:buChar char=""/>
              <a:defRPr sz="3000" kern="1200">
                <a:solidFill>
                  <a:schemeClr val="bg1"/>
                </a:solidFill>
                <a:effectLst>
                  <a:outerShdw blurRad="50800" dist="38100" dir="8100000" algn="tr" rotWithShape="0">
                    <a:srgbClr val="000000">
                      <a:alpha val="40000"/>
                    </a:srgbClr>
                  </a:outerShdw>
                </a:effectLst>
                <a:latin typeface="Rockwell" panose="02060603020205020403" pitchFamily="18" charset="0"/>
                <a:ea typeface="+mj-ea"/>
                <a:cs typeface="+mj-cs"/>
              </a:defRPr>
            </a:lvl1pPr>
          </a:lstStyle>
          <a:p>
            <a:pPr marL="0" indent="0" algn="l">
              <a:lnSpc>
                <a:spcPct val="80000"/>
              </a:lnSpc>
              <a:spcAft>
                <a:spcPts val="3600"/>
              </a:spcAft>
              <a:buNone/>
            </a:pPr>
            <a:r>
              <a:rPr lang="en-US" sz="8800" b="1" dirty="0">
                <a:effectLst>
                  <a:outerShdw blurRad="50800" dist="38100" dir="18000000" algn="tr" rotWithShape="0">
                    <a:srgbClr val="000000">
                      <a:alpha val="40000"/>
                    </a:srgbClr>
                  </a:outerShdw>
                </a:effectLst>
                <a:latin typeface="icon-small" pitchFamily="2" charset="0"/>
              </a:rPr>
              <a:t>“</a:t>
            </a:r>
          </a:p>
        </p:txBody>
      </p:sp>
    </p:spTree>
    <p:extLst>
      <p:ext uri="{BB962C8B-B14F-4D97-AF65-F5344CB8AC3E}">
        <p14:creationId xmlns:p14="http://schemas.microsoft.com/office/powerpoint/2010/main" val="1144527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Question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Questions?</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pic>
        <p:nvPicPr>
          <p:cNvPr id="11" name="Picture 10">
            <a:extLst>
              <a:ext uri="{FF2B5EF4-FFF2-40B4-BE49-F238E27FC236}">
                <a16:creationId xmlns:a16="http://schemas.microsoft.com/office/drawing/2014/main" id="{82CA42CF-3B82-4DEF-8454-C305E155A9EF}"/>
              </a:ext>
            </a:extLst>
          </p:cNvPr>
          <p:cNvPicPr>
            <a:picLocks noChangeAspect="1"/>
          </p:cNvPicPr>
          <p:nvPr userDrawn="1"/>
        </p:nvPicPr>
        <p:blipFill>
          <a:blip r:embed="rId2">
            <a:clrChange>
              <a:clrFrom>
                <a:srgbClr val="FFFFFF"/>
              </a:clrFrom>
              <a:clrTo>
                <a:srgbClr val="FFFFFF">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3649557" y="2051302"/>
            <a:ext cx="5121779" cy="3841334"/>
          </a:xfrm>
          <a:prstGeom prst="rect">
            <a:avLst/>
          </a:prstGeom>
        </p:spPr>
      </p:pic>
    </p:spTree>
    <p:extLst>
      <p:ext uri="{BB962C8B-B14F-4D97-AF65-F5344CB8AC3E}">
        <p14:creationId xmlns:p14="http://schemas.microsoft.com/office/powerpoint/2010/main" val="7980189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Contact Us!">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Contact us!</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pic>
        <p:nvPicPr>
          <p:cNvPr id="10" name="Picture 9">
            <a:extLst>
              <a:ext uri="{FF2B5EF4-FFF2-40B4-BE49-F238E27FC236}">
                <a16:creationId xmlns:a16="http://schemas.microsoft.com/office/drawing/2014/main" id="{B755A639-7AB7-431D-957A-6DAB326282F1}"/>
              </a:ext>
              <a:ext uri="{C183D7F6-B498-43B3-948B-1728B52AA6E4}">
                <adec:decorative xmlns:adec="http://schemas.microsoft.com/office/drawing/2017/decorative" val="1"/>
              </a:ext>
            </a:extLst>
          </p:cNvPr>
          <p:cNvPicPr>
            <a:picLocks noChangeAspect="1"/>
          </p:cNvPicPr>
          <p:nvPr userDrawn="1"/>
        </p:nvPicPr>
        <p:blipFill>
          <a:blip r:embed="rId2">
            <a:extLst>
              <a:ext uri="{BEBA8EAE-BF5A-486C-A8C5-ECC9F3942E4B}">
                <a14:imgProps xmlns:a14="http://schemas.microsoft.com/office/drawing/2010/main">
                  <a14:imgLayer r:embed="rId3">
                    <a14:imgEffect>
                      <a14:colorTemperature colorTemp="59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tretch>
            <a:fillRect/>
          </a:stretch>
        </p:blipFill>
        <p:spPr>
          <a:xfrm>
            <a:off x="698501" y="2617948"/>
            <a:ext cx="2994391" cy="2202300"/>
          </a:xfrm>
          <a:prstGeom prst="rect">
            <a:avLst/>
          </a:prstGeom>
        </p:spPr>
      </p:pic>
      <p:sp>
        <p:nvSpPr>
          <p:cNvPr id="12" name="Content Placeholder 2">
            <a:extLst>
              <a:ext uri="{FF2B5EF4-FFF2-40B4-BE49-F238E27FC236}">
                <a16:creationId xmlns:a16="http://schemas.microsoft.com/office/drawing/2014/main" id="{B6F45A58-7849-4E02-BADB-F6BBFBBE8C16}"/>
              </a:ext>
            </a:extLst>
          </p:cNvPr>
          <p:cNvSpPr>
            <a:spLocks noGrp="1"/>
          </p:cNvSpPr>
          <p:nvPr>
            <p:ph idx="1" hasCustomPrompt="1"/>
          </p:nvPr>
        </p:nvSpPr>
        <p:spPr>
          <a:xfrm>
            <a:off x="4089401" y="2200804"/>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
        <p:nvSpPr>
          <p:cNvPr id="13" name="Content Placeholder 2">
            <a:extLst>
              <a:ext uri="{FF2B5EF4-FFF2-40B4-BE49-F238E27FC236}">
                <a16:creationId xmlns:a16="http://schemas.microsoft.com/office/drawing/2014/main" id="{EBBF425E-F7E6-40FE-94A4-DCF7201F10B6}"/>
              </a:ext>
            </a:extLst>
          </p:cNvPr>
          <p:cNvSpPr>
            <a:spLocks noGrp="1"/>
          </p:cNvSpPr>
          <p:nvPr>
            <p:ph idx="13" hasCustomPrompt="1"/>
          </p:nvPr>
        </p:nvSpPr>
        <p:spPr>
          <a:xfrm>
            <a:off x="4089401" y="3866066"/>
            <a:ext cx="7492999" cy="1622314"/>
          </a:xfrm>
        </p:spPr>
        <p:txBody>
          <a:bodyPr anchor="ctr">
            <a:normAutofit/>
          </a:bodyPr>
          <a:lstStyle>
            <a:lvl1pPr marL="0" indent="0">
              <a:lnSpc>
                <a:spcPct val="100000"/>
              </a:lnSpc>
              <a:spcBef>
                <a:spcPts val="0"/>
              </a:spcBef>
              <a:spcAft>
                <a:spcPts val="0"/>
              </a:spcAft>
              <a:buNone/>
              <a:defRPr sz="2400" i="0" spc="100" baseline="0">
                <a:latin typeface="+mj-lt"/>
              </a:defRPr>
            </a:lvl1pPr>
            <a:lvl2pPr marL="365760" indent="0">
              <a:lnSpc>
                <a:spcPct val="100000"/>
              </a:lnSpc>
              <a:spcBef>
                <a:spcPts val="0"/>
              </a:spcBef>
              <a:spcAft>
                <a:spcPts val="0"/>
              </a:spcAft>
              <a:buNone/>
              <a:defRPr sz="2000" i="1"/>
            </a:lvl2pPr>
            <a:lvl3pPr marL="365760" indent="0">
              <a:lnSpc>
                <a:spcPct val="100000"/>
              </a:lnSpc>
              <a:spcBef>
                <a:spcPts val="0"/>
              </a:spcBef>
              <a:spcAft>
                <a:spcPts val="0"/>
              </a:spcAft>
              <a:buNone/>
              <a:defRPr sz="2000">
                <a:latin typeface="+mn-lt"/>
              </a:defRPr>
            </a:lvl3pPr>
            <a:lvl4pPr marL="777240" indent="-411480">
              <a:lnSpc>
                <a:spcPct val="100000"/>
              </a:lnSpc>
              <a:spcBef>
                <a:spcPts val="0"/>
              </a:spcBef>
              <a:spcAft>
                <a:spcPts val="0"/>
              </a:spcAft>
              <a:buClr>
                <a:srgbClr val="38905C"/>
              </a:buClr>
              <a:buSzPct val="110000"/>
              <a:buFont typeface="Wingdings" panose="05000000000000000000" pitchFamily="2" charset="2"/>
              <a:buChar char=""/>
              <a:defRPr sz="1600">
                <a:solidFill>
                  <a:srgbClr val="38905C"/>
                </a:solidFill>
              </a:defRPr>
            </a:lvl4pPr>
            <a:lvl5pPr marL="777240" indent="-411480">
              <a:lnSpc>
                <a:spcPct val="100000"/>
              </a:lnSpc>
              <a:spcBef>
                <a:spcPts val="0"/>
              </a:spcBef>
              <a:spcAft>
                <a:spcPts val="0"/>
              </a:spcAft>
              <a:buClr>
                <a:srgbClr val="38905C"/>
              </a:buClr>
              <a:buSzPct val="130000"/>
              <a:buFont typeface="Wingdings" panose="05000000000000000000" pitchFamily="2" charset="2"/>
              <a:buChar char=""/>
              <a:defRPr sz="1600">
                <a:solidFill>
                  <a:srgbClr val="38905C"/>
                </a:solidFill>
              </a:defRPr>
            </a:lvl5pPr>
          </a:lstStyle>
          <a:p>
            <a:pPr lvl="0"/>
            <a:r>
              <a:rPr lang="en-US" dirty="0"/>
              <a:t>FirstName </a:t>
            </a:r>
            <a:r>
              <a:rPr lang="en-US" dirty="0" err="1"/>
              <a:t>LastName</a:t>
            </a:r>
            <a:endParaRPr lang="en-US" dirty="0"/>
          </a:p>
          <a:p>
            <a:pPr lvl="1"/>
            <a:r>
              <a:rPr lang="en-US" dirty="0"/>
              <a:t>Occupation/Title</a:t>
            </a:r>
          </a:p>
          <a:p>
            <a:pPr lvl="2"/>
            <a:r>
              <a:rPr lang="en-US" dirty="0"/>
              <a:t>Company Name</a:t>
            </a:r>
          </a:p>
          <a:p>
            <a:pPr lvl="3"/>
            <a:r>
              <a:rPr lang="en-US" dirty="0"/>
              <a:t>Email</a:t>
            </a:r>
          </a:p>
          <a:p>
            <a:pPr lvl="4"/>
            <a:r>
              <a:rPr lang="en-US" dirty="0"/>
              <a:t>Phone</a:t>
            </a:r>
          </a:p>
        </p:txBody>
      </p:sp>
    </p:spTree>
    <p:extLst>
      <p:ext uri="{BB962C8B-B14F-4D97-AF65-F5344CB8AC3E}">
        <p14:creationId xmlns:p14="http://schemas.microsoft.com/office/powerpoint/2010/main" val="1470836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hank You!">
    <p:spTree>
      <p:nvGrpSpPr>
        <p:cNvPr id="1" name=""/>
        <p:cNvGrpSpPr/>
        <p:nvPr/>
      </p:nvGrpSpPr>
      <p:grpSpPr>
        <a:xfrm>
          <a:off x="0" y="0"/>
          <a:ext cx="0" cy="0"/>
          <a:chOff x="0" y="0"/>
          <a:chExt cx="0" cy="0"/>
        </a:xfrm>
      </p:grpSpPr>
      <p:sp>
        <p:nvSpPr>
          <p:cNvPr id="7" name="Rectangle 6"/>
          <p:cNvSpPr>
            <a:spLocks noChangeAspect="1"/>
          </p:cNvSpPr>
          <p:nvPr/>
        </p:nvSpPr>
        <p:spPr>
          <a:xfrm>
            <a:off x="597457" y="599726"/>
            <a:ext cx="10984943"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hasCustomPrompt="1"/>
          </p:nvPr>
        </p:nvSpPr>
        <p:spPr/>
        <p:txBody>
          <a:bodyPr/>
          <a:lstStyle>
            <a:lvl1pPr>
              <a:defRPr>
                <a:solidFill>
                  <a:schemeClr val="bg1"/>
                </a:solidFill>
              </a:defRPr>
            </a:lvl1pPr>
          </a:lstStyle>
          <a:p>
            <a:r>
              <a:rPr lang="en-US" dirty="0"/>
              <a:t>Thank You!</a:t>
            </a:r>
          </a:p>
        </p:txBody>
      </p:sp>
      <p:sp>
        <p:nvSpPr>
          <p:cNvPr id="4" name="Date Placeholder 3"/>
          <p:cNvSpPr>
            <a:spLocks noGrp="1"/>
          </p:cNvSpPr>
          <p:nvPr>
            <p:ph type="dt" sz="half" idx="10"/>
          </p:nvPr>
        </p:nvSpPr>
        <p:spPr/>
        <p:txBody>
          <a:bodyPr/>
          <a:lstStyle/>
          <a:p>
            <a:fld id="{96505B48-487C-45EA-AC7A-8540C63DD848}" type="datetime1">
              <a:rPr lang="en-US" smtClean="0"/>
              <a:t>12/13/2024</a:t>
            </a:fld>
            <a:endParaRPr lang="en-US" dirty="0"/>
          </a:p>
        </p:txBody>
      </p:sp>
      <p:sp>
        <p:nvSpPr>
          <p:cNvPr id="5" name="Footer Placeholder 4"/>
          <p:cNvSpPr>
            <a:spLocks noGrp="1"/>
          </p:cNvSpPr>
          <p:nvPr>
            <p:ph type="ftr" sz="quarter" idx="11"/>
          </p:nvPr>
        </p:nvSpPr>
        <p:spPr/>
        <p:txBody>
          <a:bodyPr/>
          <a:lstStyle/>
          <a:p>
            <a:r>
              <a:rPr lang="en-US" dirty="0"/>
              <a:t>Document Title</a:t>
            </a:r>
          </a:p>
        </p:txBody>
      </p:sp>
      <p:sp>
        <p:nvSpPr>
          <p:cNvPr id="6" name="Slide Number Placeholder 5"/>
          <p:cNvSpPr>
            <a:spLocks noGrp="1"/>
          </p:cNvSpPr>
          <p:nvPr>
            <p:ph type="sldNum" sz="quarter" idx="12"/>
          </p:nvPr>
        </p:nvSpPr>
        <p:spPr/>
        <p:txBody>
          <a:bodyPr/>
          <a:lstStyle/>
          <a:p>
            <a:fld id="{DE8DE8A0-70C5-4585-9A3C-B3A9E7B8F8E9}" type="slidenum">
              <a:rPr lang="en-US" smtClean="0"/>
              <a:t>‹#›</a:t>
            </a:fld>
            <a:endParaRPr lang="en-US" dirty="0"/>
          </a:p>
        </p:txBody>
      </p:sp>
    </p:spTree>
    <p:extLst>
      <p:ext uri="{BB962C8B-B14F-4D97-AF65-F5344CB8AC3E}">
        <p14:creationId xmlns:p14="http://schemas.microsoft.com/office/powerpoint/2010/main" val="2153337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Rectangle 6"/>
          <p:cNvSpPr/>
          <p:nvPr/>
        </p:nvSpPr>
        <p:spPr>
          <a:xfrm>
            <a:off x="597455" y="3085765"/>
            <a:ext cx="10986811" cy="34788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774923" y="990600"/>
            <a:ext cx="10653003" cy="1504844"/>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74923" y="2495445"/>
            <a:ext cx="10653003"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chemeClr val="bg1"/>
                </a:solidFill>
              </a:defRPr>
            </a:lvl1pPr>
          </a:lstStyle>
          <a:p>
            <a:fld id="{2E983D14-EF55-4D88-9F04-344BAAC1D627}" type="datetime1">
              <a:rPr lang="en-US" smtClean="0"/>
              <a:t>12/13/2024</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dirty="0"/>
              <a:t>Document Title</a:t>
            </a: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DE8DE8A0-70C5-4585-9A3C-B3A9E7B8F8E9}" type="slidenum">
              <a:rPr lang="en-US" smtClean="0"/>
              <a:pPr/>
              <a:t>‹#›</a:t>
            </a:fld>
            <a:endParaRPr lang="en-US" dirty="0"/>
          </a:p>
        </p:txBody>
      </p:sp>
    </p:spTree>
    <p:extLst>
      <p:ext uri="{BB962C8B-B14F-4D97-AF65-F5344CB8AC3E}">
        <p14:creationId xmlns:p14="http://schemas.microsoft.com/office/powerpoint/2010/main" val="8145120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irst Level No Bullet">
    <p:spTree>
      <p:nvGrpSpPr>
        <p:cNvPr id="1" name=""/>
        <p:cNvGrpSpPr/>
        <p:nvPr/>
      </p:nvGrpSpPr>
      <p:grpSpPr>
        <a:xfrm>
          <a:off x="0" y="0"/>
          <a:ext cx="0" cy="0"/>
          <a:chOff x="0" y="0"/>
          <a:chExt cx="0" cy="0"/>
        </a:xfrm>
      </p:grpSpPr>
      <p:sp>
        <p:nvSpPr>
          <p:cNvPr id="2" name="Title"/>
          <p:cNvSpPr>
            <a:spLocks noGrp="1"/>
          </p:cNvSpPr>
          <p:nvPr>
            <p:ph type="title" hasCustomPrompt="1"/>
          </p:nvPr>
        </p:nvSpPr>
        <p:spPr/>
        <p:txBody>
          <a:bodyPr/>
          <a:lstStyle>
            <a:lvl1pPr>
              <a:defRPr baseline="0"/>
            </a:lvl1pPr>
          </a:lstStyle>
          <a:p>
            <a:r>
              <a:rPr lang="en-US"/>
              <a:t>First Level No Bullet Layout</a:t>
            </a:r>
          </a:p>
        </p:txBody>
      </p:sp>
      <p:sp>
        <p:nvSpPr>
          <p:cNvPr id="4" name="Content Placeholder 3"/>
          <p:cNvSpPr>
            <a:spLocks noGrp="1"/>
          </p:cNvSpPr>
          <p:nvPr>
            <p:ph sz="quarter" idx="14" hasCustomPrompt="1"/>
          </p:nvPr>
        </p:nvSpPr>
        <p:spPr>
          <a:xfrm>
            <a:off x="457200" y="1307592"/>
            <a:ext cx="11274552" cy="4498848"/>
          </a:xfrm>
        </p:spPr>
        <p:txBody>
          <a:bodyPr>
            <a:noAutofit/>
          </a:bodyPr>
          <a:lstStyle>
            <a:lvl1pPr marL="0" indent="0">
              <a:lnSpc>
                <a:spcPct val="125000"/>
              </a:lnSpc>
              <a:spcBef>
                <a:spcPts val="1350"/>
              </a:spcBef>
              <a:buClr>
                <a:schemeClr val="tx1"/>
              </a:buClr>
              <a:buNone/>
              <a:defRPr sz="1800">
                <a:solidFill>
                  <a:schemeClr val="tx2"/>
                </a:solidFill>
              </a:defRPr>
            </a:lvl1pPr>
            <a:lvl2pPr marL="240030" indent="-240030">
              <a:lnSpc>
                <a:spcPct val="125000"/>
              </a:lnSpc>
              <a:spcBef>
                <a:spcPts val="450"/>
              </a:spcBef>
              <a:buClr>
                <a:schemeClr val="tx1"/>
              </a:buClr>
              <a:buFont typeface="Times New Roman" panose="02020603050405020304" pitchFamily="18" charset="0"/>
              <a:buChar char="•"/>
              <a:defRPr sz="1800">
                <a:solidFill>
                  <a:schemeClr val="tx2"/>
                </a:solidFill>
              </a:defRPr>
            </a:lvl2pPr>
            <a:lvl3pPr marL="480060" indent="-240030">
              <a:lnSpc>
                <a:spcPct val="125000"/>
              </a:lnSpc>
              <a:spcBef>
                <a:spcPts val="450"/>
              </a:spcBef>
              <a:buClr>
                <a:schemeClr val="tx1"/>
              </a:buClr>
              <a:buFont typeface="Arial Narrow" panose="020B0606020202030204" pitchFamily="34" charset="0"/>
              <a:buChar char="–"/>
              <a:defRPr sz="1800">
                <a:solidFill>
                  <a:schemeClr val="tx2"/>
                </a:solidFill>
              </a:defRPr>
            </a:lvl3pPr>
            <a:lvl4pPr marL="720090" indent="-240030">
              <a:lnSpc>
                <a:spcPct val="125000"/>
              </a:lnSpc>
              <a:spcBef>
                <a:spcPts val="450"/>
              </a:spcBef>
              <a:buClr>
                <a:schemeClr val="tx1"/>
              </a:buClr>
              <a:buFont typeface="Arial Narrow" panose="020B0606020202030204" pitchFamily="34" charset="0"/>
              <a:buChar char="»"/>
              <a:defRPr sz="1800">
                <a:solidFill>
                  <a:schemeClr val="tx2"/>
                </a:solidFill>
              </a:defRPr>
            </a:lvl4pPr>
            <a:lvl5pPr marL="960120" indent="-240030">
              <a:lnSpc>
                <a:spcPct val="125000"/>
              </a:lnSpc>
              <a:spcBef>
                <a:spcPts val="450"/>
              </a:spcBef>
              <a:buClr>
                <a:schemeClr val="tx1"/>
              </a:buClr>
              <a:buFont typeface="Arial Narrow" panose="020B0606020202030204" pitchFamily="34" charset="0"/>
              <a:buChar char="◦"/>
              <a:defRPr sz="1800">
                <a:solidFill>
                  <a:schemeClr val="tx2"/>
                </a:solidFill>
              </a:defRPr>
            </a:lvl5pPr>
            <a:lvl6pPr marL="1200150" indent="-240030">
              <a:lnSpc>
                <a:spcPct val="125000"/>
              </a:lnSpc>
              <a:spcBef>
                <a:spcPts val="1350"/>
              </a:spcBef>
              <a:buClr>
                <a:schemeClr val="tx1"/>
              </a:buClr>
              <a:buFont typeface="Arial Narrow" panose="020B0606020202030204" pitchFamily="34" charset="0"/>
              <a:buChar char="›"/>
              <a:defRPr sz="1800" baseline="0">
                <a:solidFill>
                  <a:schemeClr val="tx1"/>
                </a:solidFill>
              </a:defRPr>
            </a:lvl6pPr>
          </a:lstStyle>
          <a:p>
            <a:pPr lvl="0"/>
            <a:r>
              <a:rPr lang="en-US"/>
              <a:t>Regular Text. Click here to add text or click on an icon below to add a table, graph, SmartArt object, or picture. The first text level has no bullet. Use the Increase List Level and Decrease List Level icons in the Paragraph group on the Home tab to move between first level (no bullet) and second level (round bullet) text.</a:t>
            </a:r>
          </a:p>
          <a:p>
            <a:pPr lvl="1"/>
            <a:r>
              <a:rPr lang="en-US"/>
              <a:t>Second level</a:t>
            </a:r>
          </a:p>
          <a:p>
            <a:pPr lvl="2"/>
            <a:r>
              <a:rPr lang="en-US"/>
              <a:t>Third level</a:t>
            </a:r>
          </a:p>
          <a:p>
            <a:pPr lvl="3"/>
            <a:r>
              <a:rPr lang="en-US"/>
              <a:t>Fourth level</a:t>
            </a:r>
          </a:p>
          <a:p>
            <a:pPr lvl="4"/>
            <a:r>
              <a:rPr lang="en-US"/>
              <a:t>Fifth level</a:t>
            </a:r>
          </a:p>
        </p:txBody>
      </p:sp>
      <p:sp>
        <p:nvSpPr>
          <p:cNvPr id="8" name="Note Placeholder 3">
            <a:extLst>
              <a:ext uri="{FF2B5EF4-FFF2-40B4-BE49-F238E27FC236}">
                <a16:creationId xmlns:a16="http://schemas.microsoft.com/office/drawing/2014/main" id="{F84AE1BC-40C4-4FAD-B98B-DBD3B7BA52BE}"/>
              </a:ext>
            </a:extLst>
          </p:cNvPr>
          <p:cNvSpPr>
            <a:spLocks noGrp="1"/>
          </p:cNvSpPr>
          <p:nvPr>
            <p:ph type="body" sz="quarter" idx="17" hasCustomPrompt="1"/>
          </p:nvPr>
        </p:nvSpPr>
        <p:spPr>
          <a:xfrm>
            <a:off x="457201" y="5806276"/>
            <a:ext cx="11277600" cy="338328"/>
          </a:xfrm>
        </p:spPr>
        <p:txBody>
          <a:bodyPr>
            <a:noAutofit/>
          </a:bodyPr>
          <a:lstStyle>
            <a:lvl1pPr marL="0" indent="0">
              <a:buNone/>
              <a:defRPr sz="750"/>
            </a:lvl1pPr>
          </a:lstStyle>
          <a:p>
            <a:r>
              <a:rPr lang="en-US" i="1"/>
              <a:t>Note.</a:t>
            </a:r>
            <a:r>
              <a:rPr lang="en-US"/>
              <a:t> Placeholder for notes, sources, and permissions (if needed). “</a:t>
            </a:r>
            <a:r>
              <a:rPr lang="en-US" i="1"/>
              <a:t>Note.</a:t>
            </a:r>
            <a:r>
              <a:rPr lang="en-US"/>
              <a:t>” (including a period) is italicized.</a:t>
            </a:r>
          </a:p>
        </p:txBody>
      </p:sp>
      <p:sp>
        <p:nvSpPr>
          <p:cNvPr id="6" name="Slide Number"/>
          <p:cNvSpPr>
            <a:spLocks noGrp="1"/>
          </p:cNvSpPr>
          <p:nvPr>
            <p:ph type="sldNum" sz="quarter" idx="12"/>
          </p:nvPr>
        </p:nvSpPr>
        <p:spPr/>
        <p:txBody>
          <a:bodyPr/>
          <a:lstStyle/>
          <a:p>
            <a:fld id="{99A20822-4A49-4D36-86E3-300BA48D3F00}" type="slidenum">
              <a:rPr lang="en-US" smtClean="0"/>
              <a:t>‹#›</a:t>
            </a:fld>
            <a:endParaRPr lang="en-US" dirty="0"/>
          </a:p>
        </p:txBody>
      </p:sp>
    </p:spTree>
    <p:extLst>
      <p:ext uri="{BB962C8B-B14F-4D97-AF65-F5344CB8AC3E}">
        <p14:creationId xmlns:p14="http://schemas.microsoft.com/office/powerpoint/2010/main" val="293592703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5"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100" b="0">
                <a:solidFill>
                  <a:schemeClr val="accent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1800"/>
            </a:lvl1pPr>
            <a:lvl2pPr>
              <a:defRPr sz="1650"/>
            </a:lvl2pPr>
            <a:lvl3pPr>
              <a:defRPr sz="1500"/>
            </a:lvl3pPr>
            <a:lvl4pPr>
              <a:defRPr sz="1350"/>
            </a:lvl4pPr>
            <a:lvl5pPr>
              <a:defRPr sz="13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98083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4" name="North America Globe" descr="Globe map of the world">
            <a:extLst>
              <a:ext uri="{FF2B5EF4-FFF2-40B4-BE49-F238E27FC236}">
                <a16:creationId xmlns:a16="http://schemas.microsoft.com/office/drawing/2014/main" id="{09E97900-9A47-29A0-F52E-67DF97012F0B}"/>
              </a:ext>
              <a:ext uri="{C183D7F6-B498-43B3-948B-1728B52AA6E4}">
                <adec:decorative xmlns:adec="http://schemas.microsoft.com/office/drawing/2017/decorative" val="0"/>
              </a:ext>
            </a:extLst>
          </p:cNvPr>
          <p:cNvPicPr>
            <a:picLocks noChangeAspect="1"/>
          </p:cNvPicPr>
          <p:nvPr userDrawn="1"/>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841248" y="365760"/>
            <a:ext cx="10515600" cy="795528"/>
          </a:xfrm>
          <a:prstGeom prst="rect">
            <a:avLst/>
          </a:prstGeom>
        </p:spPr>
        <p:txBody>
          <a:bodyPr>
            <a:normAutofit/>
          </a:bodyPr>
          <a:lstStyle>
            <a:lvl1pPr>
              <a:defRPr sz="3500">
                <a:solidFill>
                  <a:schemeClr val="accent1"/>
                </a:solidFill>
              </a:defRPr>
            </a:lvl1pPr>
          </a:lstStyle>
          <a:p>
            <a:r>
              <a:rPr lang="en-US" dirty="0"/>
              <a:t>Where Are You?</a:t>
            </a:r>
          </a:p>
        </p:txBody>
      </p:sp>
      <p:sp>
        <p:nvSpPr>
          <p:cNvPr id="6" name="Location Directions">
            <a:extLst>
              <a:ext uri="{FF2B5EF4-FFF2-40B4-BE49-F238E27FC236}">
                <a16:creationId xmlns:a16="http://schemas.microsoft.com/office/drawing/2014/main" id="{DF3531C3-F33A-C67F-0C07-584C582AF0A3}"/>
              </a:ext>
            </a:extLst>
          </p:cNvPr>
          <p:cNvSpPr>
            <a:spLocks noGrp="1"/>
          </p:cNvSpPr>
          <p:nvPr>
            <p:ph type="body" sz="quarter" idx="13" hasCustomPrompt="1"/>
          </p:nvPr>
        </p:nvSpPr>
        <p:spPr>
          <a:xfrm>
            <a:off x="805867" y="990600"/>
            <a:ext cx="5290133" cy="1155700"/>
          </a:xfrm>
          <a:prstGeom prst="rect">
            <a:avLst/>
          </a:prstGeo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r>
              <a:rPr lang="en-US"/>
              <a:t>Please enter your location in chat window (lower left of the screen)</a:t>
            </a:r>
          </a:p>
        </p:txBody>
      </p:sp>
      <p:sp>
        <p:nvSpPr>
          <p:cNvPr id="7" name="Additional Info">
            <a:extLst>
              <a:ext uri="{FF2B5EF4-FFF2-40B4-BE49-F238E27FC236}">
                <a16:creationId xmlns:a16="http://schemas.microsoft.com/office/drawing/2014/main" id="{F87197E5-A064-0BB5-7BA2-70932E91F356}"/>
              </a:ext>
            </a:extLst>
          </p:cNvPr>
          <p:cNvSpPr>
            <a:spLocks noGrp="1"/>
          </p:cNvSpPr>
          <p:nvPr>
            <p:ph type="body" idx="14" hasCustomPrompt="1"/>
          </p:nvPr>
        </p:nvSpPr>
        <p:spPr>
          <a:xfrm>
            <a:off x="805866" y="2465758"/>
            <a:ext cx="5290134" cy="3571134"/>
          </a:xfrm>
          <a:prstGeom prst="rect">
            <a:avLst/>
          </a:prstGeo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2" name="Slide Number Placeholder 5">
            <a:extLst>
              <a:ext uri="{FF2B5EF4-FFF2-40B4-BE49-F238E27FC236}">
                <a16:creationId xmlns:a16="http://schemas.microsoft.com/office/drawing/2014/main" id="{E24C998E-B48E-F00F-5623-0B5C3C32697A}"/>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7805278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oderator">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81600"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7" name="Slide Number Placeholder 5">
            <a:extLst>
              <a:ext uri="{FF2B5EF4-FFF2-40B4-BE49-F238E27FC236}">
                <a16:creationId xmlns:a16="http://schemas.microsoft.com/office/drawing/2014/main" id="{3D78FA2D-70A6-58F7-2238-D75D2B19327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05085465"/>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oderators">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Moderators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Moderator</a:t>
            </a:r>
          </a:p>
        </p:txBody>
      </p:sp>
      <p:sp>
        <p:nvSpPr>
          <p:cNvPr id="10" name="Slide Number Placeholder 5">
            <a:extLst>
              <a:ext uri="{FF2B5EF4-FFF2-40B4-BE49-F238E27FC236}">
                <a16:creationId xmlns:a16="http://schemas.microsoft.com/office/drawing/2014/main" id="{5E2CABEE-2967-FB64-C5DE-181A9DA7893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970751747"/>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resenter 1">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a:t>
            </a:r>
          </a:p>
        </p:txBody>
      </p:sp>
      <p:sp>
        <p:nvSpPr>
          <p:cNvPr id="17" name="Picture Placeholder 32">
            <a:extLst>
              <a:ext uri="{FF2B5EF4-FFF2-40B4-BE49-F238E27FC236}">
                <a16:creationId xmlns:a16="http://schemas.microsoft.com/office/drawing/2014/main" id="{71D32204-7C7E-EB82-0D53-392CE6929D8F}"/>
              </a:ext>
              <a:ext uri="{C183D7F6-B498-43B3-948B-1728B52AA6E4}">
                <adec:decorative xmlns:adec="http://schemas.microsoft.com/office/drawing/2017/decorative" val="0"/>
              </a:ext>
            </a:extLst>
          </p:cNvPr>
          <p:cNvSpPr>
            <a:spLocks noGrp="1"/>
          </p:cNvSpPr>
          <p:nvPr>
            <p:ph type="pic" sz="quarter" idx="25"/>
          </p:nvPr>
        </p:nvSpPr>
        <p:spPr>
          <a:xfrm>
            <a:off x="5191125" y="1378832"/>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422956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4229563" y="4019569"/>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422605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4226052" y="5698297"/>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01C99490-E595-AC31-5EB5-FD6229CA39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3353912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esenter 2">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5528"/>
          </a:xfrm>
          <a:prstGeom prst="rect">
            <a:avLst/>
          </a:prstGeom>
        </p:spPr>
        <p:txBody>
          <a:bodyPr/>
          <a:lstStyle>
            <a:lvl1pPr>
              <a:defRPr sz="3500">
                <a:solidFill>
                  <a:srgbClr val="003366"/>
                </a:solidFill>
              </a:defRPr>
            </a:lvl1pPr>
          </a:lstStyle>
          <a:p>
            <a:r>
              <a:rPr lang="en-US" dirty="0"/>
              <a:t>Presenters</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2678481" y="138030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1723029" y="3429000"/>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1723028" y="4005501"/>
            <a:ext cx="3739896"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1717825" y="4716731"/>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1717825" y="5694308"/>
            <a:ext cx="3739896" cy="293750"/>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7684721"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6723752" y="3429906"/>
            <a:ext cx="3739896"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6723753" y="4002944"/>
            <a:ext cx="3739896"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6720242" y="4723488"/>
            <a:ext cx="3739896"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6720242" y="5681672"/>
            <a:ext cx="3739896"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4" name="Slide Number Placeholder 5">
            <a:extLst>
              <a:ext uri="{FF2B5EF4-FFF2-40B4-BE49-F238E27FC236}">
                <a16:creationId xmlns:a16="http://schemas.microsoft.com/office/drawing/2014/main" id="{33A6EC90-6032-1471-B17A-87174F0A9B7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43129732"/>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resenter 3">
    <p:bg>
      <p:bgRef idx="1001">
        <a:schemeClr val="bg1"/>
      </p:bgRef>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F786E9F-4559-A22B-C5C7-42C6D9A9A979}"/>
              </a:ext>
            </a:extLst>
          </p:cNvPr>
          <p:cNvSpPr>
            <a:spLocks noGrp="1"/>
          </p:cNvSpPr>
          <p:nvPr>
            <p:ph type="title" hasCustomPrompt="1"/>
          </p:nvPr>
        </p:nvSpPr>
        <p:spPr>
          <a:xfrm>
            <a:off x="838200" y="365126"/>
            <a:ext cx="10515600" cy="791432"/>
          </a:xfrm>
          <a:prstGeom prst="rect">
            <a:avLst/>
          </a:prstGeom>
        </p:spPr>
        <p:txBody>
          <a:bodyPr/>
          <a:lstStyle>
            <a:lvl1pPr>
              <a:defRPr sz="3500">
                <a:solidFill>
                  <a:srgbClr val="003366"/>
                </a:solidFill>
              </a:defRPr>
            </a:lvl1pPr>
          </a:lstStyle>
          <a:p>
            <a:r>
              <a:rPr lang="en-US" dirty="0"/>
              <a:t>Presenters</a:t>
            </a:r>
          </a:p>
        </p:txBody>
      </p:sp>
      <p:sp>
        <p:nvSpPr>
          <p:cNvPr id="33" name="Picture Placeholder 32">
            <a:extLst>
              <a:ext uri="{FF2B5EF4-FFF2-40B4-BE49-F238E27FC236}">
                <a16:creationId xmlns:a16="http://schemas.microsoft.com/office/drawing/2014/main" id="{87BF6959-D3CF-A753-1B4A-7295B277C9EA}"/>
              </a:ext>
            </a:extLst>
          </p:cNvPr>
          <p:cNvSpPr>
            <a:spLocks noGrp="1"/>
          </p:cNvSpPr>
          <p:nvPr>
            <p:ph type="pic" sz="quarter" idx="13"/>
          </p:nvPr>
        </p:nvSpPr>
        <p:spPr>
          <a:xfrm>
            <a:off x="1325880"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4" name="Text Placeholder 3">
            <a:extLst>
              <a:ext uri="{FF2B5EF4-FFF2-40B4-BE49-F238E27FC236}">
                <a16:creationId xmlns:a16="http://schemas.microsoft.com/office/drawing/2014/main" id="{26DC3FAE-8855-321D-4DFE-54E38031E9CA}"/>
              </a:ext>
            </a:extLst>
          </p:cNvPr>
          <p:cNvSpPr>
            <a:spLocks noGrp="1"/>
          </p:cNvSpPr>
          <p:nvPr>
            <p:ph type="body" sz="quarter" idx="16" hasCustomPrompt="1"/>
          </p:nvPr>
        </p:nvSpPr>
        <p:spPr>
          <a:xfrm>
            <a:off x="510235" y="3429000"/>
            <a:ext cx="3468608" cy="48059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7" name="Text Placeholder 6">
            <a:extLst>
              <a:ext uri="{FF2B5EF4-FFF2-40B4-BE49-F238E27FC236}">
                <a16:creationId xmlns:a16="http://schemas.microsoft.com/office/drawing/2014/main" id="{D1E997BF-DBDC-BB18-7D64-854722694671}"/>
              </a:ext>
            </a:extLst>
          </p:cNvPr>
          <p:cNvSpPr>
            <a:spLocks noGrp="1"/>
          </p:cNvSpPr>
          <p:nvPr>
            <p:ph type="body" sz="quarter" idx="17" hasCustomPrompt="1"/>
          </p:nvPr>
        </p:nvSpPr>
        <p:spPr>
          <a:xfrm>
            <a:off x="510235" y="4007571"/>
            <a:ext cx="3468607" cy="596457"/>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9" name="Text Placeholder 8">
            <a:extLst>
              <a:ext uri="{FF2B5EF4-FFF2-40B4-BE49-F238E27FC236}">
                <a16:creationId xmlns:a16="http://schemas.microsoft.com/office/drawing/2014/main" id="{2B4668A5-A4F8-F083-2E05-FE50BC575531}"/>
              </a:ext>
            </a:extLst>
          </p:cNvPr>
          <p:cNvSpPr>
            <a:spLocks noGrp="1"/>
          </p:cNvSpPr>
          <p:nvPr>
            <p:ph type="body" sz="quarter" idx="18" hasCustomPrompt="1"/>
          </p:nvPr>
        </p:nvSpPr>
        <p:spPr>
          <a:xfrm>
            <a:off x="510235" y="4711704"/>
            <a:ext cx="346860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1" name="Text Placeholder 10">
            <a:extLst>
              <a:ext uri="{FF2B5EF4-FFF2-40B4-BE49-F238E27FC236}">
                <a16:creationId xmlns:a16="http://schemas.microsoft.com/office/drawing/2014/main" id="{2801F5A8-CA80-B2B3-BC59-D9FFF0821410}"/>
              </a:ext>
            </a:extLst>
          </p:cNvPr>
          <p:cNvSpPr>
            <a:spLocks noGrp="1"/>
          </p:cNvSpPr>
          <p:nvPr>
            <p:ph type="body" sz="quarter" idx="19" hasCustomPrompt="1"/>
          </p:nvPr>
        </p:nvSpPr>
        <p:spPr>
          <a:xfrm>
            <a:off x="510234" y="5681671"/>
            <a:ext cx="3469812"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2" name="Picture Placeholder 32">
            <a:extLst>
              <a:ext uri="{FF2B5EF4-FFF2-40B4-BE49-F238E27FC236}">
                <a16:creationId xmlns:a16="http://schemas.microsoft.com/office/drawing/2014/main" id="{F20F8C75-E51F-9FDB-C7AF-C9A3B1DF5BB3}"/>
              </a:ext>
            </a:extLst>
          </p:cNvPr>
          <p:cNvSpPr>
            <a:spLocks noGrp="1"/>
          </p:cNvSpPr>
          <p:nvPr>
            <p:ph type="pic" sz="quarter" idx="20"/>
          </p:nvPr>
        </p:nvSpPr>
        <p:spPr>
          <a:xfrm>
            <a:off x="5184648"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3" name="Text Placeholder 3">
            <a:extLst>
              <a:ext uri="{FF2B5EF4-FFF2-40B4-BE49-F238E27FC236}">
                <a16:creationId xmlns:a16="http://schemas.microsoft.com/office/drawing/2014/main" id="{9C0E8876-B5EB-8D8C-2A35-9459EB025986}"/>
              </a:ext>
            </a:extLst>
          </p:cNvPr>
          <p:cNvSpPr>
            <a:spLocks noGrp="1"/>
          </p:cNvSpPr>
          <p:nvPr>
            <p:ph type="body" sz="quarter" idx="21" hasCustomPrompt="1"/>
          </p:nvPr>
        </p:nvSpPr>
        <p:spPr>
          <a:xfrm>
            <a:off x="4356079" y="3429000"/>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14" name="Text Placeholder 6">
            <a:extLst>
              <a:ext uri="{FF2B5EF4-FFF2-40B4-BE49-F238E27FC236}">
                <a16:creationId xmlns:a16="http://schemas.microsoft.com/office/drawing/2014/main" id="{1BECED07-B62F-22FE-424A-BCD6E008E041}"/>
              </a:ext>
            </a:extLst>
          </p:cNvPr>
          <p:cNvSpPr>
            <a:spLocks noGrp="1"/>
          </p:cNvSpPr>
          <p:nvPr>
            <p:ph type="body" sz="quarter" idx="22" hasCustomPrompt="1"/>
          </p:nvPr>
        </p:nvSpPr>
        <p:spPr>
          <a:xfrm>
            <a:off x="4356078" y="4005501"/>
            <a:ext cx="3487019" cy="602308"/>
          </a:xfrm>
          <a:prstGeom prst="rect">
            <a:avLst/>
          </a:prstGeom>
        </p:spPr>
        <p:txBody>
          <a:bodyPr anchor="ctr"/>
          <a:lstStyle>
            <a:lvl1pPr marL="0" indent="0" algn="ctr">
              <a:lnSpc>
                <a:spcPct val="100000"/>
              </a:lnSpc>
              <a:spcBef>
                <a:spcPts val="0"/>
              </a:spcBef>
              <a:buNone/>
              <a:defRPr sz="1400" b="1" i="0">
                <a:solidFill>
                  <a:schemeClr val="tx2"/>
                </a:solidFill>
              </a:defRPr>
            </a:lvl1pPr>
          </a:lstStyle>
          <a:p>
            <a:r>
              <a:rPr lang="en-US" dirty="0"/>
              <a:t>Title</a:t>
            </a:r>
          </a:p>
        </p:txBody>
      </p:sp>
      <p:sp>
        <p:nvSpPr>
          <p:cNvPr id="15" name="Text Placeholder 8">
            <a:extLst>
              <a:ext uri="{FF2B5EF4-FFF2-40B4-BE49-F238E27FC236}">
                <a16:creationId xmlns:a16="http://schemas.microsoft.com/office/drawing/2014/main" id="{AACA2C06-F288-E220-48C1-D32D13614250}"/>
              </a:ext>
            </a:extLst>
          </p:cNvPr>
          <p:cNvSpPr>
            <a:spLocks noGrp="1"/>
          </p:cNvSpPr>
          <p:nvPr>
            <p:ph type="body" sz="quarter" idx="23" hasCustomPrompt="1"/>
          </p:nvPr>
        </p:nvSpPr>
        <p:spPr>
          <a:xfrm>
            <a:off x="4350874" y="4716731"/>
            <a:ext cx="3487018"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Organization</a:t>
            </a:r>
          </a:p>
        </p:txBody>
      </p:sp>
      <p:sp>
        <p:nvSpPr>
          <p:cNvPr id="16" name="Text Placeholder 10">
            <a:extLst>
              <a:ext uri="{FF2B5EF4-FFF2-40B4-BE49-F238E27FC236}">
                <a16:creationId xmlns:a16="http://schemas.microsoft.com/office/drawing/2014/main" id="{6845036F-A391-0597-FA65-337AF69714F7}"/>
              </a:ext>
            </a:extLst>
          </p:cNvPr>
          <p:cNvSpPr>
            <a:spLocks noGrp="1"/>
          </p:cNvSpPr>
          <p:nvPr>
            <p:ph type="body" sz="quarter" idx="24" hasCustomPrompt="1"/>
          </p:nvPr>
        </p:nvSpPr>
        <p:spPr>
          <a:xfrm>
            <a:off x="4350874" y="5681671"/>
            <a:ext cx="3487018" cy="306387"/>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7" name="Picture Placeholder 32">
            <a:extLst>
              <a:ext uri="{FF2B5EF4-FFF2-40B4-BE49-F238E27FC236}">
                <a16:creationId xmlns:a16="http://schemas.microsoft.com/office/drawing/2014/main" id="{71D32204-7C7E-EB82-0D53-392CE6929D8F}"/>
              </a:ext>
            </a:extLst>
          </p:cNvPr>
          <p:cNvSpPr>
            <a:spLocks noGrp="1"/>
          </p:cNvSpPr>
          <p:nvPr>
            <p:ph type="pic" sz="quarter" idx="25"/>
          </p:nvPr>
        </p:nvSpPr>
        <p:spPr>
          <a:xfrm>
            <a:off x="9030843" y="1421670"/>
            <a:ext cx="1828800" cy="1828800"/>
          </a:xfrm>
          <a:prstGeom prst="ellipse">
            <a:avLst/>
          </a:prstGeom>
        </p:spPr>
        <p:txBody>
          <a:bodyPr/>
          <a:lstStyle>
            <a:lvl1pPr>
              <a:defRPr sz="1800">
                <a:latin typeface="Roboto" panose="02000000000000000000" pitchFamily="2" charset="0"/>
                <a:ea typeface="Roboto" panose="02000000000000000000" pitchFamily="2" charset="0"/>
                <a:cs typeface="Roboto" panose="02000000000000000000" pitchFamily="2" charset="0"/>
              </a:defRPr>
            </a:lvl1pPr>
          </a:lstStyle>
          <a:p>
            <a:endParaRPr lang="en-US" dirty="0"/>
          </a:p>
        </p:txBody>
      </p:sp>
      <p:sp>
        <p:nvSpPr>
          <p:cNvPr id="18" name="Text Placeholder 3">
            <a:extLst>
              <a:ext uri="{FF2B5EF4-FFF2-40B4-BE49-F238E27FC236}">
                <a16:creationId xmlns:a16="http://schemas.microsoft.com/office/drawing/2014/main" id="{99D2ABC4-6010-A37E-63D7-9871CBD484F9}"/>
              </a:ext>
            </a:extLst>
          </p:cNvPr>
          <p:cNvSpPr>
            <a:spLocks noGrp="1"/>
          </p:cNvSpPr>
          <p:nvPr>
            <p:ph type="body" sz="quarter" idx="26" hasCustomPrompt="1"/>
          </p:nvPr>
        </p:nvSpPr>
        <p:spPr>
          <a:xfrm>
            <a:off x="8209647" y="3429906"/>
            <a:ext cx="3487019" cy="486088"/>
          </a:xfrm>
          <a:prstGeom prst="rect">
            <a:avLst/>
          </a:prstGeom>
        </p:spPr>
        <p:txBody>
          <a:bodyPr anchor="ctr"/>
          <a:lstStyle>
            <a:lvl1pPr marL="0" indent="0" algn="ctr">
              <a:lnSpc>
                <a:spcPct val="100000"/>
              </a:lnSpc>
              <a:spcBef>
                <a:spcPts val="0"/>
              </a:spcBef>
              <a:buNone/>
              <a:defRPr sz="2000" b="1">
                <a:solidFill>
                  <a:schemeClr val="tx2"/>
                </a:solidFill>
              </a:defRPr>
            </a:lvl1pPr>
          </a:lstStyle>
          <a:p>
            <a:r>
              <a:rPr lang="en-US" dirty="0"/>
              <a:t>First Name Last Name</a:t>
            </a:r>
          </a:p>
        </p:txBody>
      </p:sp>
      <p:sp>
        <p:nvSpPr>
          <p:cNvPr id="21" name="Text Placeholder 6">
            <a:extLst>
              <a:ext uri="{FF2B5EF4-FFF2-40B4-BE49-F238E27FC236}">
                <a16:creationId xmlns:a16="http://schemas.microsoft.com/office/drawing/2014/main" id="{CDD12B5A-976D-D878-1E76-D346B519B9FA}"/>
              </a:ext>
            </a:extLst>
          </p:cNvPr>
          <p:cNvSpPr>
            <a:spLocks noGrp="1"/>
          </p:cNvSpPr>
          <p:nvPr>
            <p:ph type="body" sz="quarter" idx="27" hasCustomPrompt="1"/>
          </p:nvPr>
        </p:nvSpPr>
        <p:spPr>
          <a:xfrm>
            <a:off x="8209647" y="4002944"/>
            <a:ext cx="3490530" cy="604866"/>
          </a:xfrm>
          <a:prstGeom prst="rect">
            <a:avLst/>
          </a:prstGeom>
        </p:spPr>
        <p:txBody>
          <a:bodyPr anchor="ctr"/>
          <a:lstStyle>
            <a:lvl1pPr marL="0" indent="0" algn="ctr">
              <a:lnSpc>
                <a:spcPct val="100000"/>
              </a:lnSpc>
              <a:spcBef>
                <a:spcPts val="0"/>
              </a:spcBef>
              <a:buNone/>
              <a:defRPr sz="1400" b="1">
                <a:solidFill>
                  <a:schemeClr val="tx2"/>
                </a:solidFill>
              </a:defRPr>
            </a:lvl1pPr>
          </a:lstStyle>
          <a:p>
            <a:r>
              <a:rPr lang="en-US" dirty="0"/>
              <a:t>Title</a:t>
            </a:r>
          </a:p>
        </p:txBody>
      </p:sp>
      <p:sp>
        <p:nvSpPr>
          <p:cNvPr id="23" name="Text Placeholder 8">
            <a:extLst>
              <a:ext uri="{FF2B5EF4-FFF2-40B4-BE49-F238E27FC236}">
                <a16:creationId xmlns:a16="http://schemas.microsoft.com/office/drawing/2014/main" id="{2735437F-F9B4-0A16-22E9-6ECD24706CE9}"/>
              </a:ext>
            </a:extLst>
          </p:cNvPr>
          <p:cNvSpPr>
            <a:spLocks noGrp="1"/>
          </p:cNvSpPr>
          <p:nvPr>
            <p:ph type="body" sz="quarter" idx="28" hasCustomPrompt="1"/>
          </p:nvPr>
        </p:nvSpPr>
        <p:spPr>
          <a:xfrm>
            <a:off x="8206136" y="4723488"/>
            <a:ext cx="3490530" cy="868655"/>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Organization</a:t>
            </a:r>
          </a:p>
        </p:txBody>
      </p:sp>
      <p:sp>
        <p:nvSpPr>
          <p:cNvPr id="24" name="Text Placeholder 10">
            <a:extLst>
              <a:ext uri="{FF2B5EF4-FFF2-40B4-BE49-F238E27FC236}">
                <a16:creationId xmlns:a16="http://schemas.microsoft.com/office/drawing/2014/main" id="{BE817547-FC2C-C74B-5425-4F708E1AC23B}"/>
              </a:ext>
            </a:extLst>
          </p:cNvPr>
          <p:cNvSpPr>
            <a:spLocks noGrp="1"/>
          </p:cNvSpPr>
          <p:nvPr>
            <p:ph type="body" sz="quarter" idx="29" hasCustomPrompt="1"/>
          </p:nvPr>
        </p:nvSpPr>
        <p:spPr>
          <a:xfrm>
            <a:off x="8206136" y="5681672"/>
            <a:ext cx="3490530" cy="311102"/>
          </a:xfrm>
          <a:prstGeom prst="rect">
            <a:avLst/>
          </a:prstGeom>
        </p:spPr>
        <p:txBody>
          <a:bodyPr anchor="ctr"/>
          <a:lstStyle>
            <a:lvl1pPr marL="0" indent="0" algn="ctr">
              <a:lnSpc>
                <a:spcPct val="100000"/>
              </a:lnSpc>
              <a:spcBef>
                <a:spcPts val="0"/>
              </a:spcBef>
              <a:buNone/>
              <a:defRPr sz="1400" b="1">
                <a:solidFill>
                  <a:schemeClr val="tx2"/>
                </a:solidFill>
              </a:defRPr>
            </a:lvl1pPr>
          </a:lstStyle>
          <a:p>
            <a:pPr lvl="0"/>
            <a:r>
              <a:rPr lang="en-US" dirty="0"/>
              <a:t>Presenter</a:t>
            </a:r>
          </a:p>
        </p:txBody>
      </p:sp>
      <p:sp>
        <p:nvSpPr>
          <p:cNvPr id="10" name="Slide Number Placeholder 5">
            <a:extLst>
              <a:ext uri="{FF2B5EF4-FFF2-40B4-BE49-F238E27FC236}">
                <a16:creationId xmlns:a16="http://schemas.microsoft.com/office/drawing/2014/main" id="{9DDBD9DC-6133-C0C8-7743-8C32E95436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18905326"/>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3" name="Text Placeholder 5">
            <a:extLst>
              <a:ext uri="{FF2B5EF4-FFF2-40B4-BE49-F238E27FC236}">
                <a16:creationId xmlns:a16="http://schemas.microsoft.com/office/drawing/2014/main" id="{92006987-F287-486F-3A54-A27EA87B4468}"/>
              </a:ext>
            </a:extLst>
          </p:cNvPr>
          <p:cNvSpPr>
            <a:spLocks noGrp="1"/>
          </p:cNvSpPr>
          <p:nvPr>
            <p:ph type="body" sz="quarter" idx="4294967295"/>
          </p:nvPr>
        </p:nvSpPr>
        <p:spPr>
          <a:xfrm>
            <a:off x="790575" y="654050"/>
            <a:ext cx="10712803" cy="4560888"/>
          </a:xfrm>
          <a:prstGeom prst="rect">
            <a:avLst/>
          </a:prstGeom>
        </p:spPr>
        <p:txBody>
          <a:bodyPr/>
          <a:lstStyle/>
          <a:p>
            <a:pPr marL="0" indent="0">
              <a:buNone/>
            </a:pPr>
            <a:endParaRPr lang="en-US" dirty="0"/>
          </a:p>
        </p:txBody>
      </p:sp>
      <p:sp>
        <p:nvSpPr>
          <p:cNvPr id="2" name="Slide Number Placeholder 5">
            <a:extLst>
              <a:ext uri="{FF2B5EF4-FFF2-40B4-BE49-F238E27FC236}">
                <a16:creationId xmlns:a16="http://schemas.microsoft.com/office/drawing/2014/main" id="{842369FE-8E0D-0463-ECC9-E4FB226D8D0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26338691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Click to add title</a:t>
            </a:r>
          </a:p>
        </p:txBody>
      </p:sp>
      <p:sp>
        <p:nvSpPr>
          <p:cNvPr id="2" name="Slide Number Placeholder 5">
            <a:extLst>
              <a:ext uri="{FF2B5EF4-FFF2-40B4-BE49-F238E27FC236}">
                <a16:creationId xmlns:a16="http://schemas.microsoft.com/office/drawing/2014/main" id="{0C3DA01C-897E-5CF3-3EAF-3255360B815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353563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 Title and Text">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10BD49FE-C7D0-3258-E422-5F53B7FF6CF9}"/>
              </a:ext>
            </a:extLst>
          </p:cNvPr>
          <p:cNvSpPr>
            <a:spLocks noGrp="1"/>
          </p:cNvSpPr>
          <p:nvPr>
            <p:ph type="body" sz="quarter" idx="14"/>
          </p:nvPr>
        </p:nvSpPr>
        <p:spPr>
          <a:xfrm>
            <a:off x="699818" y="1446028"/>
            <a:ext cx="11149281" cy="4540102"/>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9" name="Text Placeholder 29">
            <a:extLst>
              <a:ext uri="{FF2B5EF4-FFF2-40B4-BE49-F238E27FC236}">
                <a16:creationId xmlns:a16="http://schemas.microsoft.com/office/drawing/2014/main" id="{44F7CF61-DD78-5795-3965-37835C487531}"/>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5CC4C6EE-C45A-911D-D45F-7CCCD87DE1D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7785083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52AF971-A645-D083-E8E8-003BECE3E5A1}"/>
              </a:ext>
            </a:extLst>
          </p:cNvPr>
          <p:cNvSpPr>
            <a:spLocks noGrp="1"/>
          </p:cNvSpPr>
          <p:nvPr>
            <p:ph sz="half" idx="2" hasCustomPrompt="1"/>
          </p:nvPr>
        </p:nvSpPr>
        <p:spPr>
          <a:xfrm>
            <a:off x="6157150" y="1564230"/>
            <a:ext cx="5181600" cy="4351338"/>
          </a:xfrm>
          <a:prstGeom prst="rect">
            <a:avLst/>
          </a:prstGeom>
        </p:spPr>
        <p:txBody>
          <a:bodyPr/>
          <a:lstStyle>
            <a:lvl1pPr marL="0" indent="0">
              <a:buNone/>
              <a:defRPr/>
            </a:lvl1pPr>
          </a:lstStyle>
          <a:p>
            <a:pPr lvl="0"/>
            <a:r>
              <a:rPr lang="en-US"/>
              <a:t>Image Placeholder</a:t>
            </a:r>
          </a:p>
        </p:txBody>
      </p:sp>
      <p:sp>
        <p:nvSpPr>
          <p:cNvPr id="3" name="Text Placeholder 2">
            <a:extLst>
              <a:ext uri="{FF2B5EF4-FFF2-40B4-BE49-F238E27FC236}">
                <a16:creationId xmlns:a16="http://schemas.microsoft.com/office/drawing/2014/main" id="{12F9EC51-2162-5E09-BB04-ADB03087A991}"/>
              </a:ext>
            </a:extLst>
          </p:cNvPr>
          <p:cNvSpPr>
            <a:spLocks noGrp="1"/>
          </p:cNvSpPr>
          <p:nvPr>
            <p:ph type="body" sz="quarter" idx="13"/>
          </p:nvPr>
        </p:nvSpPr>
        <p:spPr>
          <a:xfrm>
            <a:off x="704088" y="1564230"/>
            <a:ext cx="5181600" cy="4351338"/>
          </a:xfrm>
          <a:prstGeom prst="rect">
            <a:avLst/>
          </a:prstGeom>
        </p:spPr>
        <p:txBody>
          <a:bodyPr/>
          <a:lstStyle>
            <a:lvl1pPr marL="228600" indent="-228600">
              <a:buFontTx/>
              <a:buBlip>
                <a:blip r:embed="rId3"/>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ext Placeholder 29">
            <a:extLst>
              <a:ext uri="{FF2B5EF4-FFF2-40B4-BE49-F238E27FC236}">
                <a16:creationId xmlns:a16="http://schemas.microsoft.com/office/drawing/2014/main" id="{811ADCC6-61C2-C33A-38F8-5ED856AAD295}"/>
              </a:ext>
            </a:extLst>
          </p:cNvPr>
          <p:cNvSpPr>
            <a:spLocks noGrp="1"/>
          </p:cNvSpPr>
          <p:nvPr>
            <p:ph type="body" sz="quarter" idx="30" hasCustomPrompt="1"/>
          </p:nvPr>
        </p:nvSpPr>
        <p:spPr>
          <a:xfrm>
            <a:off x="841248" y="365760"/>
            <a:ext cx="10515600" cy="795528"/>
          </a:xfrm>
          <a:prstGeom prst="rect">
            <a:avLst/>
          </a:prstGeom>
        </p:spPr>
        <p:txBody>
          <a:bodyPr/>
          <a:lstStyle>
            <a:lvl1pPr marL="0" indent="0">
              <a:buNone/>
              <a:defRPr sz="3500">
                <a:solidFill>
                  <a:schemeClr val="accent1"/>
                </a:solidFill>
              </a:defRPr>
            </a:lvl1pPr>
          </a:lstStyle>
          <a:p>
            <a:pPr lvl="0"/>
            <a:r>
              <a:rPr lang="en-US" dirty="0"/>
              <a:t>Slide Title</a:t>
            </a:r>
          </a:p>
        </p:txBody>
      </p:sp>
      <p:sp>
        <p:nvSpPr>
          <p:cNvPr id="2" name="Slide Number Placeholder 5">
            <a:extLst>
              <a:ext uri="{FF2B5EF4-FFF2-40B4-BE49-F238E27FC236}">
                <a16:creationId xmlns:a16="http://schemas.microsoft.com/office/drawing/2014/main" id="{242C6F6D-C40B-68AF-73AB-5C861454ACA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266463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Double List ">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B20C8728-916A-E0AE-52C5-553AA0C99EE2}"/>
              </a:ext>
            </a:extLst>
          </p:cNvPr>
          <p:cNvSpPr>
            <a:spLocks noGrp="1"/>
          </p:cNvSpPr>
          <p:nvPr>
            <p:ph type="body" sz="quarter" idx="30" hasCustomPrompt="1"/>
          </p:nvPr>
        </p:nvSpPr>
        <p:spPr>
          <a:xfrm>
            <a:off x="621792" y="466344"/>
            <a:ext cx="10570464" cy="694944"/>
          </a:xfrm>
          <a:prstGeom prst="rect">
            <a:avLst/>
          </a:prstGeom>
        </p:spPr>
        <p:txBody>
          <a:bodyPr/>
          <a:lstStyle>
            <a:lvl1pPr marL="0" indent="0">
              <a:buNone/>
              <a:defRPr sz="3500">
                <a:solidFill>
                  <a:schemeClr val="accent1"/>
                </a:solidFill>
              </a:defRPr>
            </a:lvl1pPr>
          </a:lstStyle>
          <a:p>
            <a:r>
              <a:rPr lang="en-US" dirty="0"/>
              <a:t>Slide Title </a:t>
            </a:r>
          </a:p>
        </p:txBody>
      </p:sp>
      <p:sp>
        <p:nvSpPr>
          <p:cNvPr id="10" name="Text Placeholder 9">
            <a:extLst>
              <a:ext uri="{FF2B5EF4-FFF2-40B4-BE49-F238E27FC236}">
                <a16:creationId xmlns:a16="http://schemas.microsoft.com/office/drawing/2014/main" id="{7CFDA111-1154-396A-499B-8B93CEDAE9D6}"/>
              </a:ext>
            </a:extLst>
          </p:cNvPr>
          <p:cNvSpPr>
            <a:spLocks noGrp="1"/>
          </p:cNvSpPr>
          <p:nvPr>
            <p:ph type="body" sz="quarter" idx="31"/>
          </p:nvPr>
        </p:nvSpPr>
        <p:spPr>
          <a:xfrm>
            <a:off x="838200" y="1912482"/>
            <a:ext cx="4467225"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6" name="Text Placeholder 9">
            <a:extLst>
              <a:ext uri="{FF2B5EF4-FFF2-40B4-BE49-F238E27FC236}">
                <a16:creationId xmlns:a16="http://schemas.microsoft.com/office/drawing/2014/main" id="{E2894BEC-ABBF-2A44-AC94-E7C5216D30F4}"/>
              </a:ext>
            </a:extLst>
          </p:cNvPr>
          <p:cNvSpPr>
            <a:spLocks noGrp="1"/>
          </p:cNvSpPr>
          <p:nvPr>
            <p:ph type="body" sz="quarter" idx="32"/>
          </p:nvPr>
        </p:nvSpPr>
        <p:spPr>
          <a:xfrm>
            <a:off x="6353174" y="1912482"/>
            <a:ext cx="4476751" cy="4138327"/>
          </a:xfrm>
          <a:prstGeom prst="rect">
            <a:avLst/>
          </a:prstGeom>
        </p:spPr>
        <p:txBody>
          <a:bodyPr/>
          <a:lstStyle>
            <a:lvl1pPr>
              <a:defRPr sz="2000">
                <a:solidFill>
                  <a:schemeClr val="tx2"/>
                </a:solidFill>
              </a:defRPr>
            </a:lvl1pPr>
            <a:lvl2pPr>
              <a:defRPr sz="1800">
                <a:solidFill>
                  <a:schemeClr val="tx2"/>
                </a:solidFill>
              </a:defRPr>
            </a:lvl2pPr>
            <a:lvl3pPr>
              <a:defRPr sz="1400">
                <a:solidFill>
                  <a:schemeClr val="tx2"/>
                </a:solidFill>
              </a:defRPr>
            </a:lvl3pPr>
            <a:lvl4pPr>
              <a:defRPr sz="1200">
                <a:solidFill>
                  <a:schemeClr val="tx2"/>
                </a:solidFill>
              </a:defRPr>
            </a:lvl4pPr>
            <a:lvl5pPr>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9" name="Rectangle">
            <a:extLst>
              <a:ext uri="{FF2B5EF4-FFF2-40B4-BE49-F238E27FC236}">
                <a16:creationId xmlns:a16="http://schemas.microsoft.com/office/drawing/2014/main" id="{8B1A5D87-7FAC-D464-A178-BCF61AF095BD}"/>
              </a:ext>
              <a:ext uri="{C183D7F6-B498-43B3-948B-1728B52AA6E4}">
                <adec:decorative xmlns:adec="http://schemas.microsoft.com/office/drawing/2017/decorative" val="1"/>
              </a:ext>
            </a:extLst>
          </p:cNvPr>
          <p:cNvSpPr/>
          <p:nvPr userDrawn="1"/>
        </p:nvSpPr>
        <p:spPr>
          <a:xfrm>
            <a:off x="704088" y="1494477"/>
            <a:ext cx="4729858" cy="4413791"/>
          </a:xfrm>
          <a:prstGeom prst="rect">
            <a:avLst/>
          </a:prstGeom>
          <a:noFill/>
          <a:ln w="38100" cap="flat">
            <a:noFill/>
            <a:miter lim="400000"/>
          </a:ln>
          <a:effectLst>
            <a:outerShdw blurRad="63500" dist="25400" dir="5400000" rotWithShape="0">
              <a:srgbClr val="000000">
                <a:alpha val="9803"/>
              </a:srgbClr>
            </a:outerShdw>
          </a:effectLst>
        </p:spPr>
        <p:txBody>
          <a:bodyPr wrap="square" lIns="0" tIns="0" rIns="0" bIns="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tabLst/>
              <a:defRPr sz="3200">
                <a:solidFill>
                  <a:srgbClr val="FFFFFF"/>
                </a:solidFill>
                <a:latin typeface="Helvetica Neue Medium"/>
                <a:ea typeface="Helvetica Neue Medium"/>
                <a:cs typeface="Helvetica Neue Medium"/>
                <a:sym typeface="Helvetica Neue Medium"/>
              </a:defRPr>
            </a:pPr>
            <a:endParaRPr kumimoji="0" sz="1600" b="0" i="0" u="none" strike="noStrike" kern="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sym typeface="Helvetica Neue Medium"/>
            </a:endParaRPr>
          </a:p>
        </p:txBody>
      </p:sp>
      <p:sp>
        <p:nvSpPr>
          <p:cNvPr id="2" name="Slide Number Placeholder 5">
            <a:extLst>
              <a:ext uri="{FF2B5EF4-FFF2-40B4-BE49-F238E27FC236}">
                <a16:creationId xmlns:a16="http://schemas.microsoft.com/office/drawing/2014/main" id="{BBBBD2A4-1A40-EB2E-59A5-07220236E3D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Title Left">
            <a:extLst>
              <a:ext uri="{FF2B5EF4-FFF2-40B4-BE49-F238E27FC236}">
                <a16:creationId xmlns:a16="http://schemas.microsoft.com/office/drawing/2014/main" id="{FA493B16-88A9-A324-0B96-F43A03FAF689}"/>
              </a:ext>
            </a:extLst>
          </p:cNvPr>
          <p:cNvSpPr>
            <a:spLocks noGrp="1"/>
          </p:cNvSpPr>
          <p:nvPr>
            <p:ph type="body" idx="1" hasCustomPrompt="1"/>
          </p:nvPr>
        </p:nvSpPr>
        <p:spPr>
          <a:xfrm>
            <a:off x="704088" y="1193187"/>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left column heading</a:t>
            </a:r>
          </a:p>
        </p:txBody>
      </p:sp>
      <p:sp>
        <p:nvSpPr>
          <p:cNvPr id="5" name="Content Title Left">
            <a:extLst>
              <a:ext uri="{FF2B5EF4-FFF2-40B4-BE49-F238E27FC236}">
                <a16:creationId xmlns:a16="http://schemas.microsoft.com/office/drawing/2014/main" id="{9E94E6A9-E9C1-60E9-CF09-9858AFFCB734}"/>
              </a:ext>
            </a:extLst>
          </p:cNvPr>
          <p:cNvSpPr>
            <a:spLocks noGrp="1"/>
          </p:cNvSpPr>
          <p:nvPr>
            <p:ph type="body" idx="33" hasCustomPrompt="1"/>
          </p:nvPr>
        </p:nvSpPr>
        <p:spPr>
          <a:xfrm>
            <a:off x="6226620" y="1196272"/>
            <a:ext cx="4729858" cy="694944"/>
          </a:xfrm>
          <a:prstGeom prst="rect">
            <a:avLst/>
          </a:prstGeom>
        </p:spPr>
        <p:txBody>
          <a:bodyPr anchor="ctr"/>
          <a:lstStyle>
            <a:lvl1pPr marL="0" indent="0" algn="ctr">
              <a:buNone/>
              <a:defRPr lang="en-US" sz="2400" dirty="0">
                <a:solidFill>
                  <a:schemeClr val="tx2"/>
                </a:solidFill>
              </a:defRPr>
            </a:lvl1pPr>
          </a:lstStyle>
          <a:p>
            <a:pPr lvl="0"/>
            <a:r>
              <a:rPr lang="en-US" dirty="0"/>
              <a:t>Click to add right column heading</a:t>
            </a:r>
          </a:p>
        </p:txBody>
      </p:sp>
    </p:spTree>
    <p:custDataLst>
      <p:tags r:id="rId1"/>
    </p:custDataLst>
    <p:extLst>
      <p:ext uri="{BB962C8B-B14F-4D97-AF65-F5344CB8AC3E}">
        <p14:creationId xmlns:p14="http://schemas.microsoft.com/office/powerpoint/2010/main" val="44515938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8561AF71-B2C1-4F12-20B7-D072ADA8FB8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Section Name / Title / Reference Info</a:t>
            </a:r>
          </a:p>
        </p:txBody>
      </p:sp>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8" name="Subtitle Placeholder">
            <a:extLst>
              <a:ext uri="{FF2B5EF4-FFF2-40B4-BE49-F238E27FC236}">
                <a16:creationId xmlns:a16="http://schemas.microsoft.com/office/drawing/2014/main" id="{154A9363-4E36-C237-A79E-3387EF22A197}"/>
              </a:ext>
            </a:extLst>
          </p:cNvPr>
          <p:cNvSpPr>
            <a:spLocks noGrp="1"/>
          </p:cNvSpPr>
          <p:nvPr>
            <p:ph type="body" sz="quarter" idx="14" hasCustomPrompt="1"/>
          </p:nvPr>
        </p:nvSpPr>
        <p:spPr>
          <a:xfrm>
            <a:off x="805866" y="1280887"/>
            <a:ext cx="11080750" cy="533657"/>
          </a:xfrm>
          <a:prstGeom prst="rect">
            <a:avLst/>
          </a:prstGeom>
        </p:spPr>
        <p:txBody>
          <a:bodyPr anchor="ctr">
            <a:noAutofit/>
          </a:bodyPr>
          <a:lstStyle>
            <a:lvl1pPr marL="0" indent="0">
              <a:buNone/>
              <a:defRPr sz="2000" i="1">
                <a:solidFill>
                  <a:schemeClr val="bg1">
                    <a:lumMod val="50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9" name="Legal Language">
            <a:extLst>
              <a:ext uri="{FF2B5EF4-FFF2-40B4-BE49-F238E27FC236}">
                <a16:creationId xmlns:a16="http://schemas.microsoft.com/office/drawing/2014/main" id="{44E61A3C-45DB-4F86-A81C-D3C35A07339A}"/>
              </a:ext>
            </a:extLst>
          </p:cNvPr>
          <p:cNvSpPr>
            <a:spLocks noGrp="1"/>
          </p:cNvSpPr>
          <p:nvPr>
            <p:ph type="body" sz="quarter" idx="13" hasCustomPrompt="1"/>
          </p:nvPr>
        </p:nvSpPr>
        <p:spPr>
          <a:xfrm>
            <a:off x="805866" y="1890696"/>
            <a:ext cx="11080750" cy="3291869"/>
          </a:xfrm>
          <a:prstGeom prst="rect">
            <a:avLst/>
          </a:prstGeom>
        </p:spPr>
        <p:txBody>
          <a:bodyPr anchor="ctr"/>
          <a:lstStyle>
            <a:lvl1pPr marL="0" indent="0">
              <a:lnSpc>
                <a:spcPct val="100000"/>
              </a:lnSpc>
              <a:spcBef>
                <a:spcPts val="600"/>
              </a:spcBef>
              <a:spcAft>
                <a:spcPts val="600"/>
              </a:spcAft>
              <a:buNone/>
              <a:defRPr>
                <a:latin typeface="+mn-lt"/>
                <a:cs typeface="Times New Roman" panose="02020603050405020304" pitchFamily="18" charset="0"/>
              </a:defRPr>
            </a:lvl1pPr>
          </a:lstStyle>
          <a:p>
            <a:pPr lvl="0"/>
            <a:r>
              <a:rPr lang="en-US" dirty="0"/>
              <a:t>This slide format is to draw attention to precise legal language.  Place legal language here.</a:t>
            </a:r>
          </a:p>
        </p:txBody>
      </p:sp>
      <p:sp>
        <p:nvSpPr>
          <p:cNvPr id="10" name="Bottom Callout">
            <a:extLst>
              <a:ext uri="{FF2B5EF4-FFF2-40B4-BE49-F238E27FC236}">
                <a16:creationId xmlns:a16="http://schemas.microsoft.com/office/drawing/2014/main" id="{CB543F9C-63DF-71F4-028E-23F7E144CAE1}"/>
              </a:ext>
            </a:extLst>
          </p:cNvPr>
          <p:cNvSpPr>
            <a:spLocks noGrp="1"/>
          </p:cNvSpPr>
          <p:nvPr>
            <p:ph type="body" idx="1" hasCustomPrompt="1"/>
          </p:nvPr>
        </p:nvSpPr>
        <p:spPr>
          <a:xfrm>
            <a:off x="805866" y="5266485"/>
            <a:ext cx="10464646" cy="767837"/>
          </a:xfrm>
          <a:prstGeom prst="rect">
            <a:avLst/>
          </a:prstGeom>
          <a:solidFill>
            <a:srgbClr val="F3F4F4"/>
          </a:solidFill>
          <a:ln>
            <a:solidFill>
              <a:schemeClr val="accent4"/>
            </a:solidFill>
          </a:ln>
        </p:spPr>
        <p:txBody>
          <a:bodyPr lIns="182880" rIns="182880" anchor="ctr">
            <a:normAutofit/>
          </a:bodyPr>
          <a:lstStyle>
            <a:lvl1pPr marL="0" indent="0" algn="l">
              <a:buNone/>
              <a:defRPr sz="20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Tree>
    <p:custDataLst>
      <p:tags r:id="rId1"/>
    </p:custDataLst>
    <p:extLst>
      <p:ext uri="{BB962C8B-B14F-4D97-AF65-F5344CB8AC3E}">
        <p14:creationId xmlns:p14="http://schemas.microsoft.com/office/powerpoint/2010/main" val="78830323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2AE2D71A-E621-1089-4FE2-7D4A913DACA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pic>
        <p:nvPicPr>
          <p:cNvPr id="9" name="Left Quote Mark">
            <a:extLst>
              <a:ext uri="{FF2B5EF4-FFF2-40B4-BE49-F238E27FC236}">
                <a16:creationId xmlns:a16="http://schemas.microsoft.com/office/drawing/2014/main" id="{E10EA4ED-3E39-4104-A050-9D6F06286F7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4158" y="0"/>
            <a:ext cx="914400" cy="914400"/>
          </a:xfrm>
          <a:prstGeom prst="rect">
            <a:avLst/>
          </a:prstGeom>
        </p:spPr>
      </p:pic>
      <p:pic>
        <p:nvPicPr>
          <p:cNvPr id="10" name="Right Quote Mark">
            <a:extLst>
              <a:ext uri="{FF2B5EF4-FFF2-40B4-BE49-F238E27FC236}">
                <a16:creationId xmlns:a16="http://schemas.microsoft.com/office/drawing/2014/main" id="{760B581D-7B92-B9B9-C9F4-64E1A1774B98}"/>
              </a:ext>
              <a:ext uri="{C183D7F6-B498-43B3-948B-1728B52AA6E4}">
                <adec:decorative xmlns:adec="http://schemas.microsoft.com/office/drawing/2017/decorative" val="1"/>
              </a:ext>
            </a:extLst>
          </p:cNvPr>
          <p:cNvPicPr>
            <a:picLocks noChangeAspect="1"/>
          </p:cNvPicPr>
          <p:nvPr userDrawn="1"/>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113443" y="4044115"/>
            <a:ext cx="914400" cy="914400"/>
          </a:xfrm>
          <a:prstGeom prst="rect">
            <a:avLst/>
          </a:prstGeom>
        </p:spPr>
      </p:pic>
      <p:sp>
        <p:nvSpPr>
          <p:cNvPr id="11" name="Quote">
            <a:extLst>
              <a:ext uri="{FF2B5EF4-FFF2-40B4-BE49-F238E27FC236}">
                <a16:creationId xmlns:a16="http://schemas.microsoft.com/office/drawing/2014/main" id="{C4097731-9DB1-99CC-9651-7D4AAECCF1F5}"/>
              </a:ext>
            </a:extLst>
          </p:cNvPr>
          <p:cNvSpPr>
            <a:spLocks noGrp="1"/>
          </p:cNvSpPr>
          <p:nvPr>
            <p:ph idx="1" hasCustomPrompt="1"/>
          </p:nvPr>
        </p:nvSpPr>
        <p:spPr>
          <a:xfrm>
            <a:off x="1172584" y="235671"/>
            <a:ext cx="9846832" cy="4519209"/>
          </a:xfrm>
          <a:prstGeom prst="rect">
            <a:avLst/>
          </a:prstGeom>
          <a:solidFill>
            <a:srgbClr val="F3F4F4"/>
          </a:solidFill>
        </p:spPr>
        <p:txBody>
          <a:bodyPr vert="horz" lIns="91440" tIns="45720" rIns="91440" bIns="45720" rtlCol="0" anchor="ctr">
            <a:normAutofit/>
          </a:bodyPr>
          <a:lstStyle>
            <a:lvl1pPr marL="0" indent="0">
              <a:buNone/>
              <a:defRPr sz="3200" i="1">
                <a:solidFill>
                  <a:schemeClr val="tx1"/>
                </a:solidFill>
              </a:defRPr>
            </a:lvl1pPr>
          </a:lstStyle>
          <a:p>
            <a:pPr lvl="0"/>
            <a:r>
              <a:rPr lang="en-US" dirty="0"/>
              <a:t>Type quote here</a:t>
            </a:r>
          </a:p>
        </p:txBody>
      </p:sp>
      <p:sp>
        <p:nvSpPr>
          <p:cNvPr id="12" name="Attribution">
            <a:extLst>
              <a:ext uri="{FF2B5EF4-FFF2-40B4-BE49-F238E27FC236}">
                <a16:creationId xmlns:a16="http://schemas.microsoft.com/office/drawing/2014/main" id="{A66A3894-77FD-2A2D-7CF6-CE4C385C5DB2}"/>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0" indent="0" algn="r">
              <a:buClr>
                <a:schemeClr val="accent1"/>
              </a:buClr>
              <a:buFont typeface="Webdings" panose="05030102010509060703" pitchFamily="18" charset="2"/>
              <a:buNone/>
              <a:defRPr sz="3200" b="1">
                <a:solidFill>
                  <a:schemeClr val="accent2"/>
                </a:solidFill>
              </a:defRPr>
            </a:lvl1pPr>
            <a:lvl2pPr marL="457200" indent="0" algn="r">
              <a:buNone/>
              <a:defRPr lang="en-US" sz="2400" i="1" kern="1200" dirty="0">
                <a:solidFill>
                  <a:schemeClr val="tx1"/>
                </a:solidFill>
                <a:latin typeface="+mn-lt"/>
                <a:ea typeface="+mn-ea"/>
                <a:cs typeface="+mn-cs"/>
              </a:defRPr>
            </a:lvl2pPr>
            <a:lvl3pPr algn="r">
              <a:defRPr/>
            </a:lvl3pPr>
            <a:lvl4pPr algn="r">
              <a:defRPr/>
            </a:lvl4pPr>
            <a:lvl5pPr algn="r">
              <a:defRPr/>
            </a:lvl5pPr>
          </a:lstStyle>
          <a:p>
            <a:pPr lvl="0"/>
            <a:r>
              <a:rPr lang="en-US" dirty="0"/>
              <a:t>First Name Last Name</a:t>
            </a:r>
          </a:p>
          <a:p>
            <a:pPr marL="457200" marR="0" lvl="1" indent="0" algn="r" defTabSz="914400" rtl="0" eaLnBrk="1" fontAlgn="auto" latinLnBrk="0" hangingPunct="1">
              <a:lnSpc>
                <a:spcPct val="90000"/>
              </a:lnSpc>
              <a:spcBef>
                <a:spcPts val="500"/>
              </a:spcBef>
              <a:spcAft>
                <a:spcPts val="0"/>
              </a:spcAft>
              <a:buClr>
                <a:schemeClr val="accent1"/>
              </a:buClr>
              <a:buSzTx/>
              <a:buFont typeface="Arial" panose="020B0604020202020204" pitchFamily="34" charset="0"/>
              <a:buNone/>
              <a:tabLst/>
              <a:defRPr/>
            </a:pPr>
            <a:r>
              <a:rPr lang="en-US" dirty="0"/>
              <a:t>Additional info if applicable, delete line otherwise</a:t>
            </a:r>
          </a:p>
        </p:txBody>
      </p:sp>
    </p:spTree>
    <p:custDataLst>
      <p:tags r:id="rId1"/>
    </p:custDataLst>
    <p:extLst>
      <p:ext uri="{BB962C8B-B14F-4D97-AF65-F5344CB8AC3E}">
        <p14:creationId xmlns:p14="http://schemas.microsoft.com/office/powerpoint/2010/main" val="18339256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sources: One Column">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199" y="1379510"/>
            <a:ext cx="10354057" cy="4584562"/>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6E21F768-296F-2F59-6B1C-CA41C11AFA6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39501781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sources: Two Columns">
    <p:spTree>
      <p:nvGrpSpPr>
        <p:cNvPr id="1" name=""/>
        <p:cNvGrpSpPr/>
        <p:nvPr/>
      </p:nvGrpSpPr>
      <p:grpSpPr>
        <a:xfrm>
          <a:off x="0" y="0"/>
          <a:ext cx="0" cy="0"/>
          <a:chOff x="0" y="0"/>
          <a:chExt cx="0" cy="0"/>
        </a:xfrm>
      </p:grpSpPr>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379509"/>
            <a:ext cx="5181600" cy="4564091"/>
          </a:xfrm>
        </p:spPr>
        <p:txBody>
          <a:bodyPr>
            <a:noAutofit/>
          </a:bodyPr>
          <a:lstStyle>
            <a:lvl1pPr>
              <a:defRPr sz="2000"/>
            </a:lvl1pPr>
            <a:lvl2pPr marL="228600" indent="0">
              <a:spcBef>
                <a:spcPts val="400"/>
              </a:spcBef>
              <a:buNone/>
              <a:defRPr sz="1600" i="1">
                <a:solidFill>
                  <a:schemeClr val="bg1">
                    <a:lumMod val="50000"/>
                  </a:schemeClr>
                </a:solidFill>
                <a:latin typeface="+mj-lt"/>
              </a:defRPr>
            </a:lvl2pPr>
            <a:lvl3pPr marL="457200" indent="-228600">
              <a:buClr>
                <a:schemeClr val="accent1"/>
              </a:buClr>
              <a:buSzPct val="70000"/>
              <a:buFont typeface="Wingdings 3" panose="05040102010807070707" pitchFamily="18" charset="2"/>
              <a:buChar char="Æ"/>
              <a:defRPr sz="1600" u="sng">
                <a:solidFill>
                  <a:schemeClr val="bg1">
                    <a:lumMod val="50000"/>
                  </a:schemeClr>
                </a:solidFill>
              </a:defRPr>
            </a:lvl3pPr>
          </a:lstStyle>
          <a:p>
            <a:pPr lvl="0"/>
            <a:r>
              <a:rPr lang="en-US" dirty="0"/>
              <a:t>Name of Reference Item</a:t>
            </a:r>
          </a:p>
          <a:p>
            <a:pPr lvl="1"/>
            <a:r>
              <a:rPr lang="en-US" dirty="0"/>
              <a:t>Details about resource here</a:t>
            </a:r>
          </a:p>
          <a:p>
            <a:pPr lvl="2"/>
            <a:r>
              <a:rPr lang="en-US" dirty="0"/>
              <a:t>www.address.com</a:t>
            </a:r>
          </a:p>
        </p:txBody>
      </p:sp>
      <p:sp>
        <p:nvSpPr>
          <p:cNvPr id="5" name="Title">
            <a:extLst>
              <a:ext uri="{FF2B5EF4-FFF2-40B4-BE49-F238E27FC236}">
                <a16:creationId xmlns:a16="http://schemas.microsoft.com/office/drawing/2014/main" id="{811D1B78-6374-257A-408A-A9940BC7CE38}"/>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Resources</a:t>
            </a:r>
          </a:p>
        </p:txBody>
      </p:sp>
      <p:sp>
        <p:nvSpPr>
          <p:cNvPr id="2" name="Slide Number Placeholder 5">
            <a:extLst>
              <a:ext uri="{FF2B5EF4-FFF2-40B4-BE49-F238E27FC236}">
                <a16:creationId xmlns:a16="http://schemas.microsoft.com/office/drawing/2014/main" id="{968F959A-9F71-CB66-81B0-FE2E3E8FE21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8750448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Enter Title for Breakout Rooms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bg1">
                    <a:lumMod val="50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3"/>
            <a:r>
              <a:rPr lang="en-US" dirty="0"/>
              <a:t>ROOM #</a:t>
            </a:r>
          </a:p>
        </p:txBody>
      </p:sp>
      <p:sp>
        <p:nvSpPr>
          <p:cNvPr id="3" name="Slide Number Placeholder 5">
            <a:extLst>
              <a:ext uri="{FF2B5EF4-FFF2-40B4-BE49-F238E27FC236}">
                <a16:creationId xmlns:a16="http://schemas.microsoft.com/office/drawing/2014/main" id="{66729DD2-E948-5B52-E24F-C13281DC2A1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1634536165"/>
      </p:ext>
    </p:extLst>
  </p:cSld>
  <p:clrMapOvr>
    <a:masterClrMapping/>
  </p:clrMapOvr>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ave the Date / Upcoming Event">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007CFF07-EBC3-49B4-E1C9-A3DC8B69486E}"/>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chemeClr val="accent1"/>
                </a:solidFill>
              </a:defRPr>
            </a:lvl1pPr>
          </a:lstStyle>
          <a:p>
            <a:r>
              <a:rPr lang="en-US" dirty="0"/>
              <a:t>Title for “Save the Date/Upcoming Event” Slide</a:t>
            </a:r>
          </a:p>
        </p:txBody>
      </p:sp>
      <p:sp>
        <p:nvSpPr>
          <p:cNvPr id="8" name="Breakout Room Content Placeholder">
            <a:extLst>
              <a:ext uri="{FF2B5EF4-FFF2-40B4-BE49-F238E27FC236}">
                <a16:creationId xmlns:a16="http://schemas.microsoft.com/office/drawing/2014/main" id="{CA4FD42C-4DF4-7418-8F21-6028A3E154FD}"/>
              </a:ext>
            </a:extLst>
          </p:cNvPr>
          <p:cNvSpPr>
            <a:spLocks noGrp="1"/>
          </p:cNvSpPr>
          <p:nvPr>
            <p:ph idx="1" hasCustomPrompt="1"/>
          </p:nvPr>
        </p:nvSpPr>
        <p:spPr>
          <a:xfrm>
            <a:off x="805866" y="1392072"/>
            <a:ext cx="10386390" cy="4394579"/>
          </a:xfrm>
          <a:prstGeom prst="rect">
            <a:avLst/>
          </a:prstGeom>
        </p:spPr>
        <p:txBody>
          <a:bodyPr anchor="t"/>
          <a:lstStyle>
            <a:lvl1pPr marL="457200" indent="-457200">
              <a:lnSpc>
                <a:spcPct val="100000"/>
              </a:lnSpc>
              <a:spcBef>
                <a:spcPts val="0"/>
              </a:spcBef>
              <a:spcAft>
                <a:spcPts val="600"/>
              </a:spcAft>
              <a:buClr>
                <a:schemeClr val="accent5"/>
              </a:buClr>
              <a:buSzPct val="120000"/>
              <a:buFont typeface="+mj-lt"/>
              <a:buAutoNum type="arabicPeriod"/>
              <a:defRPr sz="2800" b="1"/>
            </a:lvl1pPr>
            <a:lvl2pPr marL="457200" indent="0">
              <a:lnSpc>
                <a:spcPct val="100000"/>
              </a:lnSpc>
              <a:spcBef>
                <a:spcPts val="0"/>
              </a:spcBef>
              <a:spcAft>
                <a:spcPts val="600"/>
              </a:spcAft>
              <a:buNone/>
              <a:defRPr sz="2000" i="1">
                <a:solidFill>
                  <a:schemeClr val="bg1">
                    <a:lumMod val="50000"/>
                  </a:schemeClr>
                </a:solidFill>
                <a:latin typeface="+mj-lt"/>
              </a:defRPr>
            </a:lvl2pPr>
            <a:lvl3pPr marL="457200" indent="0">
              <a:lnSpc>
                <a:spcPct val="100000"/>
              </a:lnSpc>
              <a:spcBef>
                <a:spcPts val="0"/>
              </a:spcBef>
              <a:spcAft>
                <a:spcPts val="600"/>
              </a:spcAft>
              <a:buClr>
                <a:schemeClr val="accent6"/>
              </a:buClr>
              <a:buSzPct val="90000"/>
              <a:buFont typeface="Webdings" panose="05030102010509060703" pitchFamily="18" charset="2"/>
              <a:buNone/>
              <a:defRPr sz="2000" b="0">
                <a:solidFill>
                  <a:schemeClr val="accent1"/>
                </a:solidFill>
              </a:defRPr>
            </a:lvl3pPr>
            <a:lvl4pPr marL="742950" indent="-285750">
              <a:lnSpc>
                <a:spcPct val="100000"/>
              </a:lnSpc>
              <a:spcBef>
                <a:spcPts val="0"/>
              </a:spcBef>
              <a:spcAft>
                <a:spcPts val="600"/>
              </a:spcAft>
              <a:buFont typeface="Wingdings 3" panose="05040102010807070707" pitchFamily="18" charset="2"/>
              <a:buChar char=""/>
              <a:defRPr sz="1800" b="1">
                <a:solidFill>
                  <a:schemeClr val="accent5"/>
                </a:solidFill>
              </a:defRPr>
            </a:lvl4pPr>
            <a:lvl5pPr marL="736600" indent="-273050">
              <a:lnSpc>
                <a:spcPct val="100000"/>
              </a:lnSpc>
              <a:spcBef>
                <a:spcPts val="0"/>
              </a:spcBef>
              <a:spcAft>
                <a:spcPts val="600"/>
              </a:spcAft>
              <a:buFont typeface="Wingdings" panose="05000000000000000000" pitchFamily="2" charset="2"/>
              <a:buChar char=""/>
              <a:defRPr sz="2000"/>
            </a:lvl5pPr>
          </a:lstStyle>
          <a:p>
            <a:pPr lvl="0"/>
            <a:r>
              <a:rPr lang="en-US" dirty="0"/>
              <a:t>Event Title Here</a:t>
            </a:r>
          </a:p>
          <a:p>
            <a:pPr lvl="1"/>
            <a:r>
              <a:rPr lang="en-US" dirty="0"/>
              <a:t>Event summary goes here</a:t>
            </a:r>
          </a:p>
          <a:p>
            <a:pPr marL="744538" marR="0" lvl="2" indent="-287338" algn="l" defTabSz="914400" rtl="0" eaLnBrk="1" fontAlgn="auto" latinLnBrk="0" hangingPunct="1">
              <a:lnSpc>
                <a:spcPct val="100000"/>
              </a:lnSpc>
              <a:spcBef>
                <a:spcPts val="0"/>
              </a:spcBef>
              <a:spcAft>
                <a:spcPts val="600"/>
              </a:spcAft>
              <a:buClr>
                <a:schemeClr val="accent6"/>
              </a:buClr>
              <a:buSzPct val="90000"/>
              <a:buFont typeface="Webdings" panose="05030102010509060703" pitchFamily="18" charset="2"/>
              <a:buChar char=""/>
              <a:tabLst/>
              <a:defRPr/>
            </a:pPr>
            <a:r>
              <a:rPr lang="en-US" dirty="0"/>
              <a:t>Event Date: Month, XX, 20XX</a:t>
            </a:r>
          </a:p>
          <a:p>
            <a:pPr lvl="4"/>
            <a:r>
              <a:rPr lang="en-US" dirty="0"/>
              <a:t>Event Time: XX:XX ET</a:t>
            </a:r>
          </a:p>
          <a:p>
            <a:pPr lvl="3"/>
            <a:r>
              <a:rPr lang="en-US" dirty="0"/>
              <a:t>Registration Link Here (if applicable)</a:t>
            </a:r>
          </a:p>
        </p:txBody>
      </p:sp>
      <p:sp>
        <p:nvSpPr>
          <p:cNvPr id="3" name="Slide Number Placeholder 5">
            <a:extLst>
              <a:ext uri="{FF2B5EF4-FFF2-40B4-BE49-F238E27FC236}">
                <a16:creationId xmlns:a16="http://schemas.microsoft.com/office/drawing/2014/main" id="{03E4C5B2-58BD-2FB7-49C0-9354946F27F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extLst>
      <p:ext uri="{BB962C8B-B14F-4D97-AF65-F5344CB8AC3E}">
        <p14:creationId xmlns:p14="http://schemas.microsoft.com/office/powerpoint/2010/main" val="919826192"/>
      </p:ext>
    </p:extLst>
  </p:cSld>
  <p:clrMapOvr>
    <a:masterClrMapping/>
  </p:clrMapOvr>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ontent Highligh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A8935E3-24C1-B7AD-9098-C886E8399F6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9773" t="26107"/>
          <a:stretch/>
        </p:blipFill>
        <p:spPr>
          <a:xfrm>
            <a:off x="-21519" y="-1"/>
            <a:ext cx="6342753" cy="6261459"/>
          </a:xfrm>
          <a:prstGeom prst="rect">
            <a:avLst/>
          </a:prstGeom>
        </p:spPr>
      </p:pic>
      <p:sp>
        <p:nvSpPr>
          <p:cNvPr id="3" name="Text Placeholder 2">
            <a:extLst>
              <a:ext uri="{FF2B5EF4-FFF2-40B4-BE49-F238E27FC236}">
                <a16:creationId xmlns:a16="http://schemas.microsoft.com/office/drawing/2014/main" id="{55E051F4-2200-43E3-0364-B7CF39402F54}"/>
              </a:ext>
            </a:extLst>
          </p:cNvPr>
          <p:cNvSpPr>
            <a:spLocks noGrp="1"/>
          </p:cNvSpPr>
          <p:nvPr>
            <p:ph type="body" sz="quarter" idx="13" hasCustomPrompt="1"/>
          </p:nvPr>
        </p:nvSpPr>
        <p:spPr>
          <a:xfrm>
            <a:off x="7058025" y="771525"/>
            <a:ext cx="4524375" cy="571500"/>
          </a:xfrm>
          <a:prstGeom prst="rect">
            <a:avLst/>
          </a:prstGeom>
        </p:spPr>
        <p:txBody>
          <a:bodyPr/>
          <a:lstStyle>
            <a:lvl1pPr marL="0" indent="0" algn="ctr">
              <a:buFontTx/>
              <a:buNone/>
              <a:defRPr sz="3500">
                <a:solidFill>
                  <a:schemeClr val="tx2"/>
                </a:solidFill>
              </a:defRPr>
            </a:lvl1pPr>
          </a:lstStyle>
          <a:p>
            <a:pPr lvl="0"/>
            <a:r>
              <a:rPr lang="en-US" dirty="0"/>
              <a:t>Slide Title</a:t>
            </a:r>
          </a:p>
        </p:txBody>
      </p:sp>
      <p:sp>
        <p:nvSpPr>
          <p:cNvPr id="12" name="Text Placeholder 2">
            <a:extLst>
              <a:ext uri="{FF2B5EF4-FFF2-40B4-BE49-F238E27FC236}">
                <a16:creationId xmlns:a16="http://schemas.microsoft.com/office/drawing/2014/main" id="{CA318B85-9A1F-3DDA-41D5-E952E37754F0}"/>
              </a:ext>
            </a:extLst>
          </p:cNvPr>
          <p:cNvSpPr>
            <a:spLocks noGrp="1"/>
          </p:cNvSpPr>
          <p:nvPr>
            <p:ph type="body" sz="quarter" idx="14"/>
          </p:nvPr>
        </p:nvSpPr>
        <p:spPr>
          <a:xfrm>
            <a:off x="7058025" y="1549757"/>
            <a:ext cx="4524375" cy="4398381"/>
          </a:xfrm>
          <a:prstGeom prst="rect">
            <a:avLst/>
          </a:prstGeom>
        </p:spPr>
        <p:txBody>
          <a:bodyPr/>
          <a:lstStyle>
            <a:lvl1pPr marL="228600" indent="-228600">
              <a:buFontTx/>
              <a:buBlip>
                <a:blip r:embed="rId4"/>
              </a:buBlip>
              <a:defRPr sz="2000"/>
            </a:lvl1pPr>
            <a:lvl2pPr>
              <a:defRPr sz="1800"/>
            </a:lvl2pPr>
            <a:lvl3pPr marL="1143000" indent="-228600">
              <a:buFont typeface="Courier New" panose="02070309020205020404" pitchFamily="49" charset="0"/>
              <a:buChar char="o"/>
              <a:defRPr sz="1400"/>
            </a:lvl3pPr>
            <a:lvl4pPr marL="1600200" indent="-228600">
              <a:buFont typeface="Wingdings" panose="05000000000000000000" pitchFamily="2" charset="2"/>
              <a:buChar char="§"/>
              <a:defRPr sz="12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Slide Number Placeholder 5">
            <a:extLst>
              <a:ext uri="{FF2B5EF4-FFF2-40B4-BE49-F238E27FC236}">
                <a16:creationId xmlns:a16="http://schemas.microsoft.com/office/drawing/2014/main" id="{86F1BBA2-9422-74A7-9C35-0EED5B67E9F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9968984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act Us: One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10570464"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191130086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ontact Us: Two Column">
    <p:spTree>
      <p:nvGrpSpPr>
        <p:cNvPr id="1" name=""/>
        <p:cNvGrpSpPr/>
        <p:nvPr/>
      </p:nvGrpSpPr>
      <p:grpSpPr>
        <a:xfrm>
          <a:off x="0" y="0"/>
          <a:ext cx="0" cy="0"/>
          <a:chOff x="0" y="0"/>
          <a:chExt cx="0" cy="0"/>
        </a:xfrm>
      </p:grpSpPr>
      <p:sp>
        <p:nvSpPr>
          <p:cNvPr id="5" name="Title">
            <a:extLst>
              <a:ext uri="{FF2B5EF4-FFF2-40B4-BE49-F238E27FC236}">
                <a16:creationId xmlns:a16="http://schemas.microsoft.com/office/drawing/2014/main" id="{6A4C553A-FFA9-955C-8D84-D4D4AF3F03BD}"/>
              </a:ext>
            </a:extLst>
          </p:cNvPr>
          <p:cNvSpPr>
            <a:spLocks noGrp="1"/>
          </p:cNvSpPr>
          <p:nvPr>
            <p:ph type="title" hasCustomPrompt="1"/>
          </p:nvPr>
        </p:nvSpPr>
        <p:spPr>
          <a:xfrm>
            <a:off x="621792" y="466344"/>
            <a:ext cx="10570464" cy="694944"/>
          </a:xfrm>
          <a:prstGeom prst="rect">
            <a:avLst/>
          </a:prstGeom>
        </p:spPr>
        <p:txBody>
          <a:bodyPr>
            <a:normAutofit/>
          </a:bodyPr>
          <a:lstStyle>
            <a:lvl1pPr>
              <a:defRPr sz="3600">
                <a:solidFill>
                  <a:srgbClr val="000099"/>
                </a:solidFill>
              </a:defRPr>
            </a:lvl1pPr>
          </a:lstStyle>
          <a:p>
            <a:r>
              <a:rPr lang="en-US" dirty="0"/>
              <a:t>Contact Us</a:t>
            </a:r>
          </a:p>
        </p:txBody>
      </p:sp>
      <p:sp>
        <p:nvSpPr>
          <p:cNvPr id="9" name="Slide Number Placeholder 5">
            <a:extLst>
              <a:ext uri="{FF2B5EF4-FFF2-40B4-BE49-F238E27FC236}">
                <a16:creationId xmlns:a16="http://schemas.microsoft.com/office/drawing/2014/main" id="{DCBAE7A3-4D82-6BE7-3253-43A289BDEC9D}"/>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
        <p:nvSpPr>
          <p:cNvPr id="3" name="Content Placeholder 2">
            <a:extLst>
              <a:ext uri="{FF2B5EF4-FFF2-40B4-BE49-F238E27FC236}">
                <a16:creationId xmlns:a16="http://schemas.microsoft.com/office/drawing/2014/main" id="{26974082-894B-5C2F-8EFE-5BFF29D4853D}"/>
              </a:ext>
            </a:extLst>
          </p:cNvPr>
          <p:cNvSpPr>
            <a:spLocks noGrp="1"/>
          </p:cNvSpPr>
          <p:nvPr>
            <p:ph sz="quarter" idx="10" hasCustomPrompt="1"/>
          </p:nvPr>
        </p:nvSpPr>
        <p:spPr>
          <a:xfrm>
            <a:off x="621792" y="1417320"/>
            <a:ext cx="5096256" cy="4486778"/>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
        <p:nvSpPr>
          <p:cNvPr id="4" name="Content Placeholder 3">
            <a:extLst>
              <a:ext uri="{FF2B5EF4-FFF2-40B4-BE49-F238E27FC236}">
                <a16:creationId xmlns:a16="http://schemas.microsoft.com/office/drawing/2014/main" id="{DBD330BD-E3A4-7F2F-CD81-C3EDAE027062}"/>
              </a:ext>
            </a:extLst>
          </p:cNvPr>
          <p:cNvSpPr>
            <a:spLocks noGrp="1"/>
          </p:cNvSpPr>
          <p:nvPr>
            <p:ph sz="quarter" idx="11" hasCustomPrompt="1"/>
          </p:nvPr>
        </p:nvSpPr>
        <p:spPr>
          <a:xfrm>
            <a:off x="6096001" y="1417638"/>
            <a:ext cx="5096256" cy="44862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6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240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 </a:t>
            </a:r>
            <a:endParaRPr kumimoji="0" lang="en-US" sz="1800" b="0" i="0" u="none" strike="noStrike" kern="1200" cap="none" spc="0" normalizeH="0" baseline="0" noProof="0" dirty="0">
              <a:ln>
                <a:noFill/>
              </a:ln>
              <a:solidFill>
                <a:srgbClr val="242021"/>
              </a:solidFill>
              <a:effectLst/>
              <a:uLnTx/>
              <a:uFillTx/>
              <a:latin typeface="Roboto"/>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00099"/>
                </a:solidFill>
                <a:effectLst/>
                <a:uLnTx/>
                <a:uFillTx/>
                <a:latin typeface="Roboto"/>
                <a:ea typeface="+mn-ea"/>
                <a:cs typeface="+mn-cs"/>
              </a:rPr>
              <a:t>First Name Last Name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1" u="none" strike="noStrike" kern="1200" cap="none" spc="0" normalizeH="0" baseline="0" noProof="0" dirty="0">
                <a:ln>
                  <a:noFill/>
                </a:ln>
                <a:solidFill>
                  <a:srgbClr val="242021"/>
                </a:solidFill>
                <a:effectLst/>
                <a:uLnTx/>
                <a:uFillTx/>
                <a:latin typeface="Roboto"/>
                <a:ea typeface="+mn-ea"/>
                <a:cs typeface="+mn-cs"/>
              </a:rPr>
              <a:t>Position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dirty="0">
                <a:ln>
                  <a:noFill/>
                </a:ln>
                <a:solidFill>
                  <a:srgbClr val="242021"/>
                </a:solidFill>
                <a:effectLst/>
                <a:uLnTx/>
                <a:uFillTx/>
                <a:latin typeface="Roboto"/>
                <a:ea typeface="+mn-ea"/>
                <a:cs typeface="+mn-cs"/>
              </a:rPr>
              <a:t>Organization</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Email:  </a:t>
            </a:r>
          </a:p>
          <a:p>
            <a:pPr marL="349250" marR="0" lvl="0" indent="-3492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242021"/>
                </a:solidFill>
                <a:effectLst/>
                <a:uLnTx/>
                <a:uFillTx/>
                <a:latin typeface="Roboto"/>
                <a:ea typeface="+mn-ea"/>
                <a:cs typeface="+mn-cs"/>
              </a:rPr>
              <a:t>Phone:</a:t>
            </a:r>
            <a:endParaRPr lang="en-US" dirty="0"/>
          </a:p>
        </p:txBody>
      </p:sp>
    </p:spTree>
    <p:extLst>
      <p:ext uri="{BB962C8B-B14F-4D97-AF65-F5344CB8AC3E}">
        <p14:creationId xmlns:p14="http://schemas.microsoft.com/office/powerpoint/2010/main" val="199118729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descr="A pair of sunglasses on a desk&#10;&#10;Description automatically generated with low confidence">
            <a:extLst>
              <a:ext uri="{FF2B5EF4-FFF2-40B4-BE49-F238E27FC236}">
                <a16:creationId xmlns:a16="http://schemas.microsoft.com/office/drawing/2014/main" id="{503A7D78-B2C3-2D21-5E13-EE51C408908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497" r="49773" b="709"/>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98168CA-9200-7DBC-1A81-DF04D37F94F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1188980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t="10537" b="10537"/>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278154C-AC93-1D1C-3292-D965C53EE36B}"/>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7651524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9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D5B212DB-86C1-ECA1-D69E-27E059D4F7B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42173734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0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descr="A person placing a cube on a table&#10;&#10;Description automatically generated">
            <a:extLst>
              <a:ext uri="{FF2B5EF4-FFF2-40B4-BE49-F238E27FC236}">
                <a16:creationId xmlns:a16="http://schemas.microsoft.com/office/drawing/2014/main" id="{BCE899EB-718B-205C-325A-3ABE97737D0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0058"/>
          <a:stretch/>
        </p:blipFill>
        <p:spPr>
          <a:xfrm>
            <a:off x="0" y="0"/>
            <a:ext cx="6758609" cy="6154505"/>
          </a:xfrm>
          <a:prstGeom prst="rect">
            <a:avLst/>
          </a:prstGeom>
        </p:spPr>
      </p:pic>
      <p:sp>
        <p:nvSpPr>
          <p:cNvPr id="2" name="Slide Number Placeholder 5">
            <a:extLst>
              <a:ext uri="{FF2B5EF4-FFF2-40B4-BE49-F238E27FC236}">
                <a16:creationId xmlns:a16="http://schemas.microsoft.com/office/drawing/2014/main" id="{CF421296-C5EC-EF79-2C26-04B92F4D738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0220923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2_Transition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738A356-0CA8-83ED-E171-AF2D8467EDB3}"/>
              </a:ext>
              <a:ext uri="{C183D7F6-B498-43B3-948B-1728B52AA6E4}">
                <adec:decorative xmlns:adec="http://schemas.microsoft.com/office/drawing/2017/decorative" val="1"/>
              </a:ext>
            </a:extLst>
          </p:cNvPr>
          <p:cNvSpPr/>
          <p:nvPr userDrawn="1"/>
        </p:nvSpPr>
        <p:spPr>
          <a:xfrm>
            <a:off x="-1" y="0"/>
            <a:ext cx="6758609" cy="6145491"/>
          </a:xfrm>
          <a:prstGeom prst="rect">
            <a:avLst/>
          </a:prstGeom>
          <a:solidFill>
            <a:srgbClr val="002F5D"/>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7" name="Picture 6">
            <a:extLst>
              <a:ext uri="{FF2B5EF4-FFF2-40B4-BE49-F238E27FC236}">
                <a16:creationId xmlns:a16="http://schemas.microsoft.com/office/drawing/2014/main" id="{AA6528BD-24FC-5DD2-A36F-0AE610995834}"/>
              </a:ext>
              <a:ext uri="{C183D7F6-B498-43B3-948B-1728B52AA6E4}">
                <adec:decorative xmlns:adec="http://schemas.microsoft.com/office/drawing/2017/decorative" val="1"/>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3132" r="3132"/>
          <a:stretch/>
        </p:blipFill>
        <p:spPr>
          <a:xfrm>
            <a:off x="-1" y="1064303"/>
            <a:ext cx="6758610" cy="4117064"/>
          </a:xfrm>
          <a:prstGeom prst="rect">
            <a:avLst/>
          </a:prstGeom>
        </p:spPr>
      </p:pic>
      <p:sp>
        <p:nvSpPr>
          <p:cNvPr id="2" name="Slide Number Placeholder 5">
            <a:extLst>
              <a:ext uri="{FF2B5EF4-FFF2-40B4-BE49-F238E27FC236}">
                <a16:creationId xmlns:a16="http://schemas.microsoft.com/office/drawing/2014/main" id="{4144C621-444C-FDF8-8E90-C8C235225414}"/>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419250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46" r="13346"/>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7061028B-F6AE-21C1-48C3-4610FAF859B1}"/>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135625980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483" r="14483"/>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31DA213-4A73-BE50-F0E8-512F6ACB71F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72647506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91D15369-E7E9-0F9D-F331-8B360988ABF3}"/>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419476939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68" r="13368"/>
          <a:stretch/>
        </p:blipFill>
        <p:spPr>
          <a:xfrm>
            <a:off x="0" y="0"/>
            <a:ext cx="6758609" cy="6260123"/>
          </a:xfrm>
          <a:prstGeom prst="rect">
            <a:avLst/>
          </a:prstGeom>
        </p:spPr>
      </p:pic>
      <p:sp>
        <p:nvSpPr>
          <p:cNvPr id="2" name="Slide Number Placeholder 5">
            <a:extLst>
              <a:ext uri="{FF2B5EF4-FFF2-40B4-BE49-F238E27FC236}">
                <a16:creationId xmlns:a16="http://schemas.microsoft.com/office/drawing/2014/main" id="{05B81CAE-1EA5-9CE7-477D-D0B74ABD0000}"/>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3619353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6902" r="16902"/>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B18C2B62-0BFC-D244-FEC5-5D5D4DD2F09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26955853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6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3328" r="13328"/>
          <a:stretch/>
        </p:blipFill>
        <p:spPr>
          <a:xfrm>
            <a:off x="0" y="0"/>
            <a:ext cx="6758609" cy="6155883"/>
          </a:xfrm>
          <a:prstGeom prst="rect">
            <a:avLst/>
          </a:prstGeom>
        </p:spPr>
      </p:pic>
      <p:sp>
        <p:nvSpPr>
          <p:cNvPr id="2" name="Slide Number Placeholder 5">
            <a:extLst>
              <a:ext uri="{FF2B5EF4-FFF2-40B4-BE49-F238E27FC236}">
                <a16:creationId xmlns:a16="http://schemas.microsoft.com/office/drawing/2014/main" id="{4D88E8A9-2F15-3650-FD52-656953A89859}"/>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67795792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1_Transition Slide">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pic>
        <p:nvPicPr>
          <p:cNvPr id="5" name="Picture 4">
            <a:extLst>
              <a:ext uri="{FF2B5EF4-FFF2-40B4-BE49-F238E27FC236}">
                <a16:creationId xmlns:a16="http://schemas.microsoft.com/office/drawing/2014/main" id="{503A7D78-B2C3-2D21-5E13-EE51C4089087}"/>
              </a:ext>
            </a:extLst>
          </p:cNvPr>
          <p:cNvPicPr>
            <a:picLocks noChangeAspect="1"/>
          </p:cNvPicPr>
          <p:nvPr userDrawn="1"/>
        </p:nvPicPr>
        <p:blipFill>
          <a:blip r:embed="rId3">
            <a:extLst>
              <a:ext uri="{28A0092B-C50C-407E-A947-70E740481C1C}">
                <a14:useLocalDpi xmlns:a14="http://schemas.microsoft.com/office/drawing/2010/main" val="0"/>
              </a:ext>
            </a:extLst>
          </a:blip>
          <a:srcRect l="14972" r="14972"/>
          <a:stretch/>
        </p:blipFill>
        <p:spPr>
          <a:xfrm>
            <a:off x="0" y="0"/>
            <a:ext cx="6758609" cy="6151347"/>
          </a:xfrm>
          <a:prstGeom prst="rect">
            <a:avLst/>
          </a:prstGeom>
        </p:spPr>
      </p:pic>
      <p:sp>
        <p:nvSpPr>
          <p:cNvPr id="2" name="Slide Number Placeholder 5">
            <a:extLst>
              <a:ext uri="{FF2B5EF4-FFF2-40B4-BE49-F238E27FC236}">
                <a16:creationId xmlns:a16="http://schemas.microsoft.com/office/drawing/2014/main" id="{44F979CE-84FA-776B-70A9-BD6D6D1CC98E}"/>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30970786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8_Transition Slide">
    <p:spTree>
      <p:nvGrpSpPr>
        <p:cNvPr id="1" name=""/>
        <p:cNvGrpSpPr/>
        <p:nvPr/>
      </p:nvGrpSpPr>
      <p:grpSpPr>
        <a:xfrm>
          <a:off x="0" y="0"/>
          <a:ext cx="0" cy="0"/>
          <a:chOff x="0" y="0"/>
          <a:chExt cx="0" cy="0"/>
        </a:xfrm>
      </p:grpSpPr>
      <p:pic>
        <p:nvPicPr>
          <p:cNvPr id="2" name="Picture 1" descr="A calculator and folders on a desk&#10;&#10;Description automatically generated">
            <a:extLst>
              <a:ext uri="{FF2B5EF4-FFF2-40B4-BE49-F238E27FC236}">
                <a16:creationId xmlns:a16="http://schemas.microsoft.com/office/drawing/2014/main" id="{0161B5C3-B3BF-2567-FDDA-5822C64C9B3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3564" t="6245" r="18162"/>
          <a:stretch/>
        </p:blipFill>
        <p:spPr>
          <a:xfrm>
            <a:off x="1" y="0"/>
            <a:ext cx="6751006" cy="6153151"/>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chemeClr val="tx2"/>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3" name="Slide Number Placeholder 5">
            <a:extLst>
              <a:ext uri="{FF2B5EF4-FFF2-40B4-BE49-F238E27FC236}">
                <a16:creationId xmlns:a16="http://schemas.microsoft.com/office/drawing/2014/main" id="{28BA819C-3D24-70B2-4879-F7C144C8FE1C}"/>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9343972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4_Transition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BEF748C-8F2D-3CA1-5F77-A62DB7B679B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15248" r="-1"/>
          <a:stretch/>
        </p:blipFill>
        <p:spPr>
          <a:xfrm>
            <a:off x="0" y="0"/>
            <a:ext cx="6751006" cy="6151650"/>
          </a:xfrm>
          <a:prstGeom prst="rect">
            <a:avLst/>
          </a:prstGeom>
        </p:spPr>
      </p:pic>
      <p:sp>
        <p:nvSpPr>
          <p:cNvPr id="4" name="Text Placeholder 3">
            <a:extLst>
              <a:ext uri="{FF2B5EF4-FFF2-40B4-BE49-F238E27FC236}">
                <a16:creationId xmlns:a16="http://schemas.microsoft.com/office/drawing/2014/main" id="{9910E321-261F-2E50-CEF3-BEF7035E8D0A}"/>
              </a:ext>
            </a:extLst>
          </p:cNvPr>
          <p:cNvSpPr>
            <a:spLocks noGrp="1"/>
          </p:cNvSpPr>
          <p:nvPr>
            <p:ph type="body" sz="quarter" idx="12" hasCustomPrompt="1"/>
          </p:nvPr>
        </p:nvSpPr>
        <p:spPr>
          <a:xfrm>
            <a:off x="7326967" y="2354344"/>
            <a:ext cx="4314825" cy="1473552"/>
          </a:xfrm>
          <a:prstGeom prst="rect">
            <a:avLst/>
          </a:prstGeom>
        </p:spPr>
        <p:txBody>
          <a:bodyPr/>
          <a:lstStyle>
            <a:lvl1pPr marL="0" indent="0" algn="ctr">
              <a:buNone/>
              <a:defRPr sz="3500" b="0">
                <a:solidFill>
                  <a:srgbClr val="44546A"/>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Transition Title</a:t>
            </a:r>
          </a:p>
        </p:txBody>
      </p:sp>
      <p:sp>
        <p:nvSpPr>
          <p:cNvPr id="2" name="Slide Number Placeholder 5">
            <a:extLst>
              <a:ext uri="{FF2B5EF4-FFF2-40B4-BE49-F238E27FC236}">
                <a16:creationId xmlns:a16="http://schemas.microsoft.com/office/drawing/2014/main" id="{CE0D2D79-5193-26E1-2C7E-FD80FB6F20C7}"/>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
    </p:custDataLst>
    <p:extLst>
      <p:ext uri="{BB962C8B-B14F-4D97-AF65-F5344CB8AC3E}">
        <p14:creationId xmlns:p14="http://schemas.microsoft.com/office/powerpoint/2010/main" val="2643778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21" Type="http://schemas.openxmlformats.org/officeDocument/2006/relationships/theme" Target="../theme/theme2.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image" Target="../media/image8.png"/><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image" Target="../media/image7.png"/><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image" Target="../media/image6.png"/><Relationship Id="rId10" Type="http://schemas.openxmlformats.org/officeDocument/2006/relationships/slideLayout" Target="../slideLayouts/slideLayout38.xml"/><Relationship Id="rId19" Type="http://schemas.openxmlformats.org/officeDocument/2006/relationships/slideLayout" Target="../slideLayouts/slideLayout47.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tags" Target="../tags/tag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image" Target="../media/image7.png"/><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6.png"/><Relationship Id="rId2" Type="http://schemas.openxmlformats.org/officeDocument/2006/relationships/slideLayout" Target="../slideLayouts/slideLayout50.xml"/><Relationship Id="rId16" Type="http://schemas.openxmlformats.org/officeDocument/2006/relationships/tags" Target="../tags/tag16.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image" Target="../media/image8.png"/><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74923" y="687475"/>
            <a:ext cx="10653003" cy="1083329"/>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774923" y="1908952"/>
            <a:ext cx="10653003" cy="4157158"/>
          </a:xfrm>
          <a:prstGeom prst="rect">
            <a:avLst/>
          </a:prstGeom>
        </p:spPr>
        <p:txBody>
          <a:bodyPr vert="horz" lIns="91440" tIns="45720" rIns="91440" bIns="45720" rtlCol="0" anchor="t" anchorCtr="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412436" y="6203787"/>
            <a:ext cx="2844800" cy="365125"/>
          </a:xfrm>
          <a:prstGeom prst="rect">
            <a:avLst/>
          </a:prstGeom>
        </p:spPr>
        <p:txBody>
          <a:bodyPr vert="horz" lIns="91440" tIns="45720" rIns="91440" bIns="45720" rtlCol="0" anchor="ctr"/>
          <a:lstStyle>
            <a:lvl1pPr algn="r">
              <a:defRPr sz="900">
                <a:solidFill>
                  <a:schemeClr val="accent2"/>
                </a:solidFill>
              </a:defRPr>
            </a:lvl1pPr>
          </a:lstStyle>
          <a:p>
            <a:fld id="{809D2492-D5AE-493E-ADE6-D7810180EE27}" type="datetime1">
              <a:rPr lang="en-US" smtClean="0"/>
              <a:t>12/13/2024</a:t>
            </a:fld>
            <a:endParaRPr lang="en-US" dirty="0"/>
          </a:p>
        </p:txBody>
      </p:sp>
      <p:sp>
        <p:nvSpPr>
          <p:cNvPr id="5" name="Footer Placeholder 4"/>
          <p:cNvSpPr>
            <a:spLocks noGrp="1"/>
          </p:cNvSpPr>
          <p:nvPr>
            <p:ph type="ftr" sz="quarter" idx="3"/>
          </p:nvPr>
        </p:nvSpPr>
        <p:spPr>
          <a:xfrm>
            <a:off x="774924" y="6199461"/>
            <a:ext cx="6494113" cy="365125"/>
          </a:xfrm>
          <a:prstGeom prst="rect">
            <a:avLst/>
          </a:prstGeom>
        </p:spPr>
        <p:txBody>
          <a:bodyPr vert="horz" lIns="91440" tIns="45720" rIns="91440" bIns="45720" rtlCol="0" anchor="ctr"/>
          <a:lstStyle>
            <a:lvl1pPr algn="l">
              <a:defRPr sz="900" cap="all">
                <a:solidFill>
                  <a:srgbClr val="17406D"/>
                </a:solidFill>
              </a:defRPr>
            </a:lvl1pPr>
          </a:lstStyle>
          <a:p>
            <a:r>
              <a:rPr lang="en-US" dirty="0"/>
              <a:t>Using Data to Measure Success and Accelerate Progress</a:t>
            </a:r>
          </a:p>
        </p:txBody>
      </p:sp>
      <p:sp>
        <p:nvSpPr>
          <p:cNvPr id="6" name="Slide Number Placeholder 5"/>
          <p:cNvSpPr>
            <a:spLocks noGrp="1"/>
          </p:cNvSpPr>
          <p:nvPr>
            <p:ph type="sldNum" sz="quarter" idx="4"/>
          </p:nvPr>
        </p:nvSpPr>
        <p:spPr>
          <a:xfrm>
            <a:off x="10400635" y="6203787"/>
            <a:ext cx="1027291" cy="365125"/>
          </a:xfrm>
          <a:prstGeom prst="rect">
            <a:avLst/>
          </a:prstGeom>
        </p:spPr>
        <p:txBody>
          <a:bodyPr vert="horz" lIns="91440" tIns="45720" rIns="91440" bIns="45720" rtlCol="0" anchor="ctr"/>
          <a:lstStyle>
            <a:lvl1pPr algn="r">
              <a:defRPr sz="1200">
                <a:solidFill>
                  <a:srgbClr val="17406D"/>
                </a:solidFill>
              </a:defRPr>
            </a:lvl1pPr>
          </a:lstStyle>
          <a:p>
            <a:fld id="{DE8DE8A0-70C5-4585-9A3C-B3A9E7B8F8E9}" type="slidenum">
              <a:rPr lang="en-US" smtClean="0"/>
              <a:pPr/>
              <a:t>‹#›</a:t>
            </a:fld>
            <a:endParaRPr lang="en-US" dirty="0"/>
          </a:p>
        </p:txBody>
      </p:sp>
      <p:sp>
        <p:nvSpPr>
          <p:cNvPr id="9" name="Rectangle 8"/>
          <p:cNvSpPr/>
          <p:nvPr/>
        </p:nvSpPr>
        <p:spPr>
          <a:xfrm>
            <a:off x="597456" y="441325"/>
            <a:ext cx="3626545" cy="10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7968001" y="441325"/>
            <a:ext cx="3614400" cy="108000"/>
          </a:xfrm>
          <a:prstGeom prst="rect">
            <a:avLst/>
          </a:prstGeom>
          <a:solidFill>
            <a:srgbClr val="3890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sz="1800" dirty="0"/>
          </a:p>
        </p:txBody>
      </p:sp>
      <p:sp>
        <p:nvSpPr>
          <p:cNvPr id="11" name="Rectangle 10"/>
          <p:cNvSpPr/>
          <p:nvPr/>
        </p:nvSpPr>
        <p:spPr>
          <a:xfrm>
            <a:off x="4288801" y="441325"/>
            <a:ext cx="3614400" cy="108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137768242"/>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74"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47" r:id="rId20"/>
    <p:sldLayoutId id="2147483748" r:id="rId21"/>
    <p:sldLayoutId id="2147483750" r:id="rId22"/>
    <p:sldLayoutId id="2147483751" r:id="rId23"/>
    <p:sldLayoutId id="2147483752" r:id="rId24"/>
    <p:sldLayoutId id="2147483753" r:id="rId25"/>
    <p:sldLayoutId id="2147483697" r:id="rId26"/>
    <p:sldLayoutId id="2147483715" r:id="rId27"/>
    <p:sldLayoutId id="2147483816" r:id="rId28"/>
  </p:sldLayoutIdLst>
  <p:hf hdr="0" dt="0"/>
  <p:txStyles>
    <p:titleStyle>
      <a:lvl1pPr algn="l" defTabSz="457200" rtl="0" eaLnBrk="1" latinLnBrk="0" hangingPunct="1">
        <a:spcBef>
          <a:spcPct val="0"/>
        </a:spcBef>
        <a:buNone/>
        <a:defRPr sz="2800" b="0" kern="1200" cap="all">
          <a:solidFill>
            <a:srgbClr val="17406D"/>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D30A66B-6CCF-9783-78C9-6E66FE1EAC1F}"/>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4">
            <a:extLst>
              <a:ext uri="{FF2B5EF4-FFF2-40B4-BE49-F238E27FC236}">
                <a16:creationId xmlns:a16="http://schemas.microsoft.com/office/drawing/2014/main" id="{08B95D98-7EC2-F879-C6DC-A7A38CCD634C}"/>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pic>
        <p:nvPicPr>
          <p:cNvPr id="9" name="DOL Seal" descr="Official seal of the United States Department of Labor">
            <a:extLst>
              <a:ext uri="{FF2B5EF4-FFF2-40B4-BE49-F238E27FC236}">
                <a16:creationId xmlns:a16="http://schemas.microsoft.com/office/drawing/2014/main" id="{8DEABDAE-1F19-EE0B-644C-5C39984957DB}"/>
              </a:ext>
            </a:extLst>
          </p:cNvPr>
          <p:cNvPicPr>
            <a:picLocks noChangeAspect="1"/>
          </p:cNvPicPr>
          <p:nvPr userDrawn="1"/>
        </p:nvPicPr>
        <p:blipFill>
          <a:blip r:embed="rId23">
            <a:extLst>
              <a:ext uri="{28A0092B-C50C-407E-A947-70E740481C1C}">
                <a14:useLocalDpi xmlns:a14="http://schemas.microsoft.com/office/drawing/2010/main" val="0"/>
              </a:ext>
            </a:extLst>
          </a:blip>
          <a:stretch>
            <a:fillRect/>
          </a:stretch>
        </p:blipFill>
        <p:spPr>
          <a:xfrm>
            <a:off x="256032" y="6208776"/>
            <a:ext cx="589905" cy="589905"/>
          </a:xfrm>
          <a:prstGeom prst="rect">
            <a:avLst/>
          </a:prstGeom>
        </p:spPr>
      </p:pic>
      <p:pic>
        <p:nvPicPr>
          <p:cNvPr id="10" name="ETA Tagline" descr="Employment and Training Administration, United States Department of Labor">
            <a:extLst>
              <a:ext uri="{FF2B5EF4-FFF2-40B4-BE49-F238E27FC236}">
                <a16:creationId xmlns:a16="http://schemas.microsoft.com/office/drawing/2014/main" id="{314A47A8-52BC-2153-4EB2-92838D28C621}"/>
              </a:ext>
            </a:extLst>
          </p:cNvPr>
          <p:cNvPicPr>
            <a:picLocks noChangeAspect="1"/>
          </p:cNvPicPr>
          <p:nvPr userDrawn="1"/>
        </p:nvPicPr>
        <p:blipFill>
          <a:blip r:embed="rId24">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11" name="Straight Connector 10">
            <a:extLst>
              <a:ext uri="{FF2B5EF4-FFF2-40B4-BE49-F238E27FC236}">
                <a16:creationId xmlns:a16="http://schemas.microsoft.com/office/drawing/2014/main" id="{82CE1A07-2D2A-6F6F-9101-DC85B0ACE69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FDA5307-D493-EED5-03D4-3703173F7C06}"/>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8F8974E1-09CD-BFEC-EFD0-454AAEF39FD3}"/>
              </a:ext>
              <a:ext uri="{C183D7F6-B498-43B3-948B-1728B52AA6E4}">
                <adec:decorative xmlns:adec="http://schemas.microsoft.com/office/drawing/2017/decorative" val="1"/>
              </a:ext>
            </a:extLst>
          </p:cNvPr>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5">
            <a:extLst>
              <a:ext uri="{FF2B5EF4-FFF2-40B4-BE49-F238E27FC236}">
                <a16:creationId xmlns:a16="http://schemas.microsoft.com/office/drawing/2014/main" id="{194E2145-5564-C4A8-520B-9A01BF97F905}"/>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22"/>
    </p:custDataLst>
    <p:extLst>
      <p:ext uri="{BB962C8B-B14F-4D97-AF65-F5344CB8AC3E}">
        <p14:creationId xmlns:p14="http://schemas.microsoft.com/office/powerpoint/2010/main" val="933503914"/>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 id="2147483792" r:id="rId17"/>
    <p:sldLayoutId id="2147483793" r:id="rId18"/>
    <p:sldLayoutId id="2147483794" r:id="rId19"/>
    <p:sldLayoutId id="2147483795" r:id="rId2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CBBE7C-C002-BD52-C00D-1C3CC74BB5C9}"/>
              </a:ext>
              <a:ext uri="{C183D7F6-B498-43B3-948B-1728B52AA6E4}">
                <adec:decorative xmlns:adec="http://schemas.microsoft.com/office/drawing/2017/decorative" val="1"/>
              </a:ext>
            </a:extLst>
          </p:cNvPr>
          <p:cNvSpPr/>
          <p:nvPr userDrawn="1"/>
        </p:nvSpPr>
        <p:spPr>
          <a:xfrm>
            <a:off x="0" y="6147412"/>
            <a:ext cx="12192000" cy="710588"/>
          </a:xfrm>
          <a:prstGeom prst="rect">
            <a:avLst/>
          </a:prstGeom>
          <a:solidFill>
            <a:srgbClr val="1821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DOL Seal" descr="Official seal of the United States Department of Labor">
            <a:extLst>
              <a:ext uri="{FF2B5EF4-FFF2-40B4-BE49-F238E27FC236}">
                <a16:creationId xmlns:a16="http://schemas.microsoft.com/office/drawing/2014/main" id="{7E1E6231-336A-959C-2167-FCD6C88BA0FD}"/>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256032" y="6206034"/>
            <a:ext cx="589905" cy="589905"/>
          </a:xfrm>
          <a:prstGeom prst="rect">
            <a:avLst/>
          </a:prstGeom>
        </p:spPr>
      </p:pic>
      <p:pic>
        <p:nvPicPr>
          <p:cNvPr id="4" name="ETA Tagline" descr="Employment and Training Administration, United States Department of Labor">
            <a:extLst>
              <a:ext uri="{FF2B5EF4-FFF2-40B4-BE49-F238E27FC236}">
                <a16:creationId xmlns:a16="http://schemas.microsoft.com/office/drawing/2014/main" id="{51B1A4B2-0B9D-39B7-6C5C-AB5DF9665D4E}"/>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969264" y="6336469"/>
            <a:ext cx="3031353" cy="366936"/>
          </a:xfrm>
          <a:prstGeom prst="rect">
            <a:avLst/>
          </a:prstGeom>
        </p:spPr>
      </p:pic>
      <p:cxnSp>
        <p:nvCxnSpPr>
          <p:cNvPr id="5" name="Straight Connector 4">
            <a:extLst>
              <a:ext uri="{FF2B5EF4-FFF2-40B4-BE49-F238E27FC236}">
                <a16:creationId xmlns:a16="http://schemas.microsoft.com/office/drawing/2014/main" id="{C52932FA-55D8-19C3-AF7C-6B5E60CE00F5}"/>
              </a:ext>
              <a:ext uri="{C183D7F6-B498-43B3-948B-1728B52AA6E4}">
                <adec:decorative xmlns:adec="http://schemas.microsoft.com/office/drawing/2017/decorative" val="1"/>
              </a:ext>
            </a:extLst>
          </p:cNvPr>
          <p:cNvCxnSpPr>
            <a:cxnSpLocks/>
          </p:cNvCxnSpPr>
          <p:nvPr userDrawn="1"/>
        </p:nvCxnSpPr>
        <p:spPr>
          <a:xfrm flipV="1">
            <a:off x="4114800" y="6300216"/>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04CF00CB-A22C-57A4-F941-FC7B0EECE119}"/>
              </a:ext>
              <a:ext uri="{C183D7F6-B498-43B3-948B-1728B52AA6E4}">
                <adec:decorative xmlns:adec="http://schemas.microsoft.com/office/drawing/2017/decorative" val="1"/>
              </a:ext>
            </a:extLst>
          </p:cNvPr>
          <p:cNvCxnSpPr>
            <a:cxnSpLocks/>
          </p:cNvCxnSpPr>
          <p:nvPr userDrawn="1"/>
        </p:nvCxnSpPr>
        <p:spPr>
          <a:xfrm flipV="1">
            <a:off x="9628632" y="6304163"/>
            <a:ext cx="0" cy="457200"/>
          </a:xfrm>
          <a:prstGeom prst="line">
            <a:avLst/>
          </a:prstGeom>
          <a:ln w="57150">
            <a:solidFill>
              <a:srgbClr val="A4A3B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6B7639-FCFF-0559-D009-0C260738E6BB}"/>
              </a:ext>
              <a:ext uri="{C183D7F6-B498-43B3-948B-1728B52AA6E4}">
                <adec:decorative xmlns:adec="http://schemas.microsoft.com/office/drawing/2017/decorative" val="1"/>
              </a:ext>
            </a:extLst>
          </p:cNvPr>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784080" y="6263640"/>
            <a:ext cx="1860321" cy="451255"/>
          </a:xfrm>
          <a:prstGeom prst="rect">
            <a:avLst/>
          </a:prstGeom>
          <a:noFill/>
          <a:extLst>
            <a:ext uri="{909E8E84-426E-40DD-AFC4-6F175D3DCCD1}">
              <a14:hiddenFill xmlns:a14="http://schemas.microsoft.com/office/drawing/2010/main">
                <a:solidFill>
                  <a:srgbClr val="FFFFFF"/>
                </a:solidFill>
              </a14:hiddenFill>
            </a:ext>
          </a:extLst>
        </p:spPr>
      </p:pic>
      <p:sp>
        <p:nvSpPr>
          <p:cNvPr id="7" name="Text Placeholder 4">
            <a:extLst>
              <a:ext uri="{FF2B5EF4-FFF2-40B4-BE49-F238E27FC236}">
                <a16:creationId xmlns:a16="http://schemas.microsoft.com/office/drawing/2014/main" id="{4D41217F-6395-88F3-B6A9-BCC4291B8E99}"/>
              </a:ext>
            </a:extLst>
          </p:cNvPr>
          <p:cNvSpPr txBox="1">
            <a:spLocks/>
          </p:cNvSpPr>
          <p:nvPr userDrawn="1"/>
        </p:nvSpPr>
        <p:spPr>
          <a:xfrm>
            <a:off x="4211567" y="6239054"/>
            <a:ext cx="5246329" cy="552450"/>
          </a:xfrm>
          <a:prstGeom prst="rect">
            <a:avLst/>
          </a:prstGeom>
        </p:spPr>
        <p:txBody>
          <a:bodyPr anchor="ct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bg2"/>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00000"/>
              </a:lnSpc>
              <a:spcBef>
                <a:spcPts val="0"/>
              </a:spcBef>
            </a:pPr>
            <a:r>
              <a:rPr lang="en-US" sz="1600" dirty="0"/>
              <a:t>Webinar Title</a:t>
            </a:r>
          </a:p>
        </p:txBody>
      </p:sp>
      <p:sp>
        <p:nvSpPr>
          <p:cNvPr id="11" name="Slide Number Placeholder 5">
            <a:extLst>
              <a:ext uri="{FF2B5EF4-FFF2-40B4-BE49-F238E27FC236}">
                <a16:creationId xmlns:a16="http://schemas.microsoft.com/office/drawing/2014/main" id="{76B14541-DABD-0805-7088-29614183BAF6}"/>
              </a:ext>
            </a:extLst>
          </p:cNvPr>
          <p:cNvSpPr>
            <a:spLocks noGrp="1"/>
          </p:cNvSpPr>
          <p:nvPr>
            <p:ph type="sldNum" sz="quarter" idx="4"/>
          </p:nvPr>
        </p:nvSpPr>
        <p:spPr>
          <a:xfrm>
            <a:off x="11657099" y="6477918"/>
            <a:ext cx="500408" cy="344811"/>
          </a:xfrm>
          <a:prstGeom prst="rect">
            <a:avLst/>
          </a:prstGeom>
        </p:spPr>
        <p:txBody>
          <a:bodyPr vert="horz" lIns="91440" tIns="45720" rIns="91440" bIns="45720" rtlCol="0" anchor="ctr"/>
          <a:lstStyle>
            <a:lvl1pPr algn="r">
              <a:defRPr sz="1800">
                <a:solidFill>
                  <a:schemeClr val="bg1"/>
                </a:solidFill>
                <a:latin typeface="Roboto" panose="02000000000000000000" pitchFamily="2" charset="0"/>
                <a:ea typeface="Roboto" panose="02000000000000000000" pitchFamily="2" charset="0"/>
                <a:cs typeface="Roboto" panose="02000000000000000000" pitchFamily="2" charset="0"/>
              </a:defRPr>
            </a:lvl1pPr>
          </a:lstStyle>
          <a:p>
            <a:fld id="{E1CE52AA-BB93-4FDB-9629-C6421C98F39B}" type="slidenum">
              <a:rPr lang="en-US" smtClean="0"/>
              <a:pPr/>
              <a:t>‹#›</a:t>
            </a:fld>
            <a:endParaRPr lang="en-US" dirty="0"/>
          </a:p>
        </p:txBody>
      </p:sp>
    </p:spTree>
    <p:custDataLst>
      <p:tags r:id="rId16"/>
    </p:custDataLst>
    <p:extLst>
      <p:ext uri="{BB962C8B-B14F-4D97-AF65-F5344CB8AC3E}">
        <p14:creationId xmlns:p14="http://schemas.microsoft.com/office/powerpoint/2010/main" val="2697751081"/>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4.jpg"/><Relationship Id="rId4" Type="http://schemas.openxmlformats.org/officeDocument/2006/relationships/image" Target="../media/image33.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8.xml"/><Relationship Id="rId1" Type="http://schemas.openxmlformats.org/officeDocument/2006/relationships/slideLayout" Target="../slideLayouts/slideLayout15.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17.xml"/><Relationship Id="rId5" Type="http://schemas.openxmlformats.org/officeDocument/2006/relationships/chart" Target="../charts/chart4.xml"/><Relationship Id="rId4" Type="http://schemas.openxmlformats.org/officeDocument/2006/relationships/chart" Target="../charts/chart3.xml"/></Relationships>
</file>

<file path=ppt/slides/_rels/slide1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9.xml"/><Relationship Id="rId1" Type="http://schemas.openxmlformats.org/officeDocument/2006/relationships/slideLayout" Target="../slideLayouts/slideLayout17.xml"/><Relationship Id="rId5" Type="http://schemas.openxmlformats.org/officeDocument/2006/relationships/chart" Target="../charts/chart7.xml"/><Relationship Id="rId4" Type="http://schemas.openxmlformats.org/officeDocument/2006/relationships/chart" Target="../charts/chart6.xml"/></Relationships>
</file>

<file path=ppt/slides/_rels/slide2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chart" Target="../charts/chart9.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2.xml"/><Relationship Id="rId1" Type="http://schemas.openxmlformats.org/officeDocument/2006/relationships/slideLayout" Target="../slideLayouts/slideLayout16.xml"/><Relationship Id="rId4" Type="http://schemas.openxmlformats.org/officeDocument/2006/relationships/image" Target="../media/image4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9.xml"/><Relationship Id="rId1" Type="http://schemas.openxmlformats.org/officeDocument/2006/relationships/slideLayout" Target="../slideLayouts/slideLayout2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5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4.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mailto:RuralHealthcare@dol.gov" TargetMode="External"/><Relationship Id="rId2" Type="http://schemas.openxmlformats.org/officeDocument/2006/relationships/notesSlide" Target="../notesSlides/notesSlide81.xml"/><Relationship Id="rId1" Type="http://schemas.openxmlformats.org/officeDocument/2006/relationships/slideLayout" Target="../slideLayouts/slideLayout11.xml"/><Relationship Id="rId4" Type="http://schemas.openxmlformats.org/officeDocument/2006/relationships/hyperlink" Target="mailto:OneWorkforce@do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5025DE9-E734-1285-9B3C-F2B0E6DF2391}"/>
              </a:ext>
            </a:extLst>
          </p:cNvPr>
          <p:cNvSpPr>
            <a:spLocks noGrp="1"/>
          </p:cNvSpPr>
          <p:nvPr>
            <p:ph type="ctrTitle"/>
          </p:nvPr>
        </p:nvSpPr>
        <p:spPr/>
        <p:txBody>
          <a:bodyPr>
            <a:normAutofit/>
          </a:bodyPr>
          <a:lstStyle/>
          <a:p>
            <a:r>
              <a:rPr lang="en-US" sz="3600" dirty="0"/>
              <a:t>Taking Charge of your Quarterly performance report (QPR)</a:t>
            </a:r>
            <a:endParaRPr lang="en-US" dirty="0"/>
          </a:p>
        </p:txBody>
      </p:sp>
      <p:sp>
        <p:nvSpPr>
          <p:cNvPr id="7" name="Subtitle 6">
            <a:extLst>
              <a:ext uri="{FF2B5EF4-FFF2-40B4-BE49-F238E27FC236}">
                <a16:creationId xmlns:a16="http://schemas.microsoft.com/office/drawing/2014/main" id="{8526E7D9-1CCD-9C96-D75C-AB3FA1AB0E84}"/>
              </a:ext>
            </a:extLst>
          </p:cNvPr>
          <p:cNvSpPr>
            <a:spLocks noGrp="1"/>
          </p:cNvSpPr>
          <p:nvPr>
            <p:ph type="subTitle" idx="1"/>
          </p:nvPr>
        </p:nvSpPr>
        <p:spPr/>
        <p:txBody>
          <a:bodyPr>
            <a:normAutofit/>
          </a:bodyPr>
          <a:lstStyle/>
          <a:p>
            <a:r>
              <a:rPr lang="en-US" sz="2800" dirty="0"/>
              <a:t>performance for non-performance staff</a:t>
            </a:r>
          </a:p>
        </p:txBody>
      </p:sp>
      <p:sp>
        <p:nvSpPr>
          <p:cNvPr id="5" name="Slide Number Placeholder 4">
            <a:extLst>
              <a:ext uri="{FF2B5EF4-FFF2-40B4-BE49-F238E27FC236}">
                <a16:creationId xmlns:a16="http://schemas.microsoft.com/office/drawing/2014/main" id="{FD1679B3-4551-E34F-9BBC-63F90EBDBAD3}"/>
              </a:ext>
            </a:extLst>
          </p:cNvPr>
          <p:cNvSpPr>
            <a:spLocks noGrp="1"/>
          </p:cNvSpPr>
          <p:nvPr>
            <p:ph type="sldNum" sz="quarter" idx="12"/>
          </p:nvPr>
        </p:nvSpPr>
        <p:spPr/>
        <p:txBody>
          <a:bodyPr/>
          <a:lstStyle/>
          <a:p>
            <a:fld id="{DE8DE8A0-70C5-4585-9A3C-B3A9E7B8F8E9}" type="slidenum">
              <a:rPr lang="en-US" smtClean="0"/>
              <a:t>1</a:t>
            </a:fld>
            <a:endParaRPr lang="en-US" dirty="0"/>
          </a:p>
        </p:txBody>
      </p:sp>
      <p:sp>
        <p:nvSpPr>
          <p:cNvPr id="8" name="Subtitle 6">
            <a:extLst>
              <a:ext uri="{FF2B5EF4-FFF2-40B4-BE49-F238E27FC236}">
                <a16:creationId xmlns:a16="http://schemas.microsoft.com/office/drawing/2014/main" id="{96E99152-0454-7B88-DBF5-544F4F7E13DD}"/>
              </a:ext>
            </a:extLst>
          </p:cNvPr>
          <p:cNvSpPr txBox="1">
            <a:spLocks/>
          </p:cNvSpPr>
          <p:nvPr/>
        </p:nvSpPr>
        <p:spPr>
          <a:xfrm>
            <a:off x="764074" y="5744547"/>
            <a:ext cx="10653003" cy="590321"/>
          </a:xfrm>
          <a:prstGeom prst="rect">
            <a:avLst/>
          </a:prstGeom>
        </p:spPr>
        <p:txBody>
          <a:bodyPr vert="horz" lIns="91440" tIns="45720" rIns="91440" bIns="45720" rtlCol="0" anchor="t" anchorCtr="0">
            <a:noAutofit/>
          </a:bodyPr>
          <a:lstStyle>
            <a:lvl1pPr marL="0" indent="0" algn="l" defTabSz="457200" rtl="0" eaLnBrk="1" latinLnBrk="0" hangingPunct="1">
              <a:spcBef>
                <a:spcPct val="20000"/>
              </a:spcBef>
              <a:spcAft>
                <a:spcPts val="600"/>
              </a:spcAft>
              <a:buClr>
                <a:srgbClr val="17406D"/>
              </a:buClr>
              <a:buSzPct val="75000"/>
              <a:buFont typeface="Wingdings 3" panose="05040102010807070707" pitchFamily="18" charset="2"/>
              <a:buNone/>
              <a:defRPr sz="1600" kern="1200" cap="all">
                <a:solidFill>
                  <a:schemeClr val="accent2"/>
                </a:solidFill>
                <a:latin typeface="+mn-lt"/>
                <a:ea typeface="+mn-ea"/>
                <a:cs typeface="+mn-cs"/>
              </a:defRPr>
            </a:lvl1pPr>
            <a:lvl2pPr marL="457200" indent="0" algn="ctr" defTabSz="457200" rtl="0" eaLnBrk="1" latinLnBrk="0" hangingPunct="1">
              <a:spcBef>
                <a:spcPct val="20000"/>
              </a:spcBef>
              <a:spcAft>
                <a:spcPts val="600"/>
              </a:spcAft>
              <a:buClr>
                <a:schemeClr val="bg2">
                  <a:lumMod val="50000"/>
                </a:schemeClr>
              </a:buClr>
              <a:buSzPct val="100000"/>
              <a:buFont typeface="Arial" panose="020B0604020202020204" pitchFamily="34" charset="0"/>
              <a:buNone/>
              <a:defRPr sz="2400" kern="1200">
                <a:solidFill>
                  <a:schemeClr val="tx1">
                    <a:tint val="75000"/>
                  </a:schemeClr>
                </a:solidFill>
                <a:latin typeface="+mn-lt"/>
                <a:ea typeface="+mn-ea"/>
                <a:cs typeface="+mn-cs"/>
              </a:defRPr>
            </a:lvl2pPr>
            <a:lvl3pPr marL="914400" indent="0" algn="ctr" defTabSz="457200" rtl="0" eaLnBrk="1" latinLnBrk="0" hangingPunct="1">
              <a:spcBef>
                <a:spcPct val="20000"/>
              </a:spcBef>
              <a:spcAft>
                <a:spcPts val="600"/>
              </a:spcAft>
              <a:buClr>
                <a:srgbClr val="38905C"/>
              </a:buClr>
              <a:buSzPct val="92000"/>
              <a:buFont typeface="Wingdings 2" panose="05020102010507070707" pitchFamily="18" charset="2"/>
              <a:buNone/>
              <a:defRPr sz="2000" kern="1200">
                <a:solidFill>
                  <a:schemeClr val="tx1">
                    <a:tint val="75000"/>
                  </a:schemeClr>
                </a:solidFill>
                <a:latin typeface="+mn-lt"/>
                <a:ea typeface="+mn-ea"/>
                <a:cs typeface="+mn-cs"/>
              </a:defRPr>
            </a:lvl3pPr>
            <a:lvl4pPr marL="1371600" indent="0" algn="ctr" defTabSz="457200" rtl="0" eaLnBrk="1" latinLnBrk="0" hangingPunct="1">
              <a:spcBef>
                <a:spcPct val="20000"/>
              </a:spcBef>
              <a:spcAft>
                <a:spcPts val="600"/>
              </a:spcAft>
              <a:buClr>
                <a:srgbClr val="17406D"/>
              </a:buClr>
              <a:buSzPct val="92000"/>
              <a:buFont typeface="Arial" panose="020B0604020202020204" pitchFamily="34" charset="0"/>
              <a:buNone/>
              <a:defRPr sz="1800" kern="1200">
                <a:solidFill>
                  <a:schemeClr val="tx1">
                    <a:tint val="75000"/>
                  </a:schemeClr>
                </a:solidFill>
                <a:latin typeface="+mn-lt"/>
                <a:ea typeface="+mn-ea"/>
                <a:cs typeface="+mn-cs"/>
              </a:defRPr>
            </a:lvl4pPr>
            <a:lvl5pPr marL="1828800" indent="0" algn="ctr"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None/>
              <a:defRPr sz="1800" kern="1200">
                <a:solidFill>
                  <a:schemeClr val="tx1">
                    <a:tint val="75000"/>
                  </a:schemeClr>
                </a:solidFill>
                <a:latin typeface="+mn-lt"/>
                <a:ea typeface="+mn-ea"/>
                <a:cs typeface="+mn-cs"/>
              </a:defRPr>
            </a:lvl5pPr>
            <a:lvl6pPr marL="22860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ct val="20000"/>
              </a:spcBef>
              <a:spcAft>
                <a:spcPts val="600"/>
              </a:spcAft>
              <a:buClr>
                <a:schemeClr val="accent2"/>
              </a:buClr>
              <a:buSzPct val="92000"/>
              <a:buFont typeface="Wingdings 2" panose="05020102010507070707" pitchFamily="18" charset="2"/>
              <a:buNone/>
              <a:defRPr sz="1200" kern="1200">
                <a:solidFill>
                  <a:schemeClr val="tx1">
                    <a:tint val="75000"/>
                  </a:schemeClr>
                </a:solidFill>
                <a:latin typeface="+mn-lt"/>
                <a:ea typeface="+mn-ea"/>
                <a:cs typeface="+mn-cs"/>
              </a:defRPr>
            </a:lvl9pPr>
          </a:lstStyle>
          <a:p>
            <a:r>
              <a:rPr lang="en-US" sz="1800" dirty="0">
                <a:solidFill>
                  <a:schemeClr val="bg1"/>
                </a:solidFill>
              </a:rPr>
              <a:t>Monday, December 9, 2024</a:t>
            </a:r>
          </a:p>
          <a:p>
            <a:r>
              <a:rPr lang="en-US" sz="1800" dirty="0">
                <a:solidFill>
                  <a:schemeClr val="bg1"/>
                </a:solidFill>
              </a:rPr>
              <a:t>3:00 – 4:30 pm EST</a:t>
            </a:r>
          </a:p>
        </p:txBody>
      </p:sp>
    </p:spTree>
    <p:extLst>
      <p:ext uri="{BB962C8B-B14F-4D97-AF65-F5344CB8AC3E}">
        <p14:creationId xmlns:p14="http://schemas.microsoft.com/office/powerpoint/2010/main" val="2522460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70037-03FE-3066-E6AC-6E6CD68B5D4B}"/>
              </a:ext>
            </a:extLst>
          </p:cNvPr>
          <p:cNvSpPr>
            <a:spLocks noGrp="1"/>
          </p:cNvSpPr>
          <p:nvPr>
            <p:ph type="title"/>
          </p:nvPr>
        </p:nvSpPr>
        <p:spPr/>
        <p:txBody>
          <a:bodyPr/>
          <a:lstStyle/>
          <a:p>
            <a:r>
              <a:rPr lang="en-US" dirty="0"/>
              <a:t>moderators</a:t>
            </a:r>
          </a:p>
        </p:txBody>
      </p:sp>
      <p:pic>
        <p:nvPicPr>
          <p:cNvPr id="10" name="Picture Placeholder 9" descr="Margaret Lamb&#10;One Workforce Analyst&#10;American Institute for Research (AIR) for U.S. Department of Labor/Employment and Training Administration&#10;">
            <a:extLst>
              <a:ext uri="{FF2B5EF4-FFF2-40B4-BE49-F238E27FC236}">
                <a16:creationId xmlns:a16="http://schemas.microsoft.com/office/drawing/2014/main" id="{44FACE01-C05A-90F5-5E36-C7CFD1DA559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084" b="1084"/>
          <a:stretch>
            <a:fillRect/>
          </a:stretch>
        </p:blipFill>
        <p:spPr>
          <a:xfrm>
            <a:off x="1854200" y="2159000"/>
            <a:ext cx="1806575" cy="1326139"/>
          </a:xfrm>
        </p:spPr>
      </p:pic>
      <p:sp>
        <p:nvSpPr>
          <p:cNvPr id="5" name="Content Placeholder 4">
            <a:extLst>
              <a:ext uri="{FF2B5EF4-FFF2-40B4-BE49-F238E27FC236}">
                <a16:creationId xmlns:a16="http://schemas.microsoft.com/office/drawing/2014/main" id="{48A75ADB-1CC2-CDF1-A9B4-27A1CD772BFA}"/>
              </a:ext>
            </a:extLst>
          </p:cNvPr>
          <p:cNvSpPr>
            <a:spLocks noGrp="1"/>
          </p:cNvSpPr>
          <p:nvPr>
            <p:ph idx="1"/>
          </p:nvPr>
        </p:nvSpPr>
        <p:spPr/>
        <p:txBody>
          <a:bodyPr>
            <a:normAutofit/>
          </a:bodyPr>
          <a:lstStyle/>
          <a:p>
            <a:pPr lvl="0"/>
            <a:r>
              <a:rPr lang="en-US" dirty="0">
                <a:solidFill>
                  <a:srgbClr val="17406D"/>
                </a:solidFill>
              </a:rPr>
              <a:t>Margaret Lamb</a:t>
            </a:r>
          </a:p>
          <a:p>
            <a:pPr lvl="1"/>
            <a:r>
              <a:rPr lang="en-US" dirty="0"/>
              <a:t>One Workforce Analyst</a:t>
            </a:r>
          </a:p>
          <a:p>
            <a:pPr lvl="2"/>
            <a:r>
              <a:rPr lang="en-US" dirty="0"/>
              <a:t>American Institute for Research (AIR) for U.S. Department of Labor/Employment and Training Administration</a:t>
            </a:r>
          </a:p>
        </p:txBody>
      </p:sp>
      <p:pic>
        <p:nvPicPr>
          <p:cNvPr id="9" name="Picture Placeholder 5" descr="Michelle Williams&#10;Rural Healthcare Analyst&#10;American Institute for Research (AIR) for U.S. Department of Labor/Employment and Training Administration&#10;">
            <a:extLst>
              <a:ext uri="{FF2B5EF4-FFF2-40B4-BE49-F238E27FC236}">
                <a16:creationId xmlns:a16="http://schemas.microsoft.com/office/drawing/2014/main" id="{67D76182-C44F-81F4-6317-0720B4B8B37E}"/>
              </a:ext>
            </a:extLst>
          </p:cNvPr>
          <p:cNvPicPr>
            <a:picLocks noChangeAspect="1"/>
          </p:cNvPicPr>
          <p:nvPr/>
        </p:nvPicPr>
        <p:blipFill>
          <a:blip r:embed="rId4">
            <a:extLst>
              <a:ext uri="{28A0092B-C50C-407E-A947-70E740481C1C}">
                <a14:useLocalDpi xmlns:a14="http://schemas.microsoft.com/office/drawing/2010/main" val="0"/>
              </a:ext>
            </a:extLst>
          </a:blip>
          <a:srcRect t="13313" b="13313"/>
          <a:stretch>
            <a:fillRect/>
          </a:stretch>
        </p:blipFill>
        <p:spPr>
          <a:xfrm>
            <a:off x="1775638" y="3951475"/>
            <a:ext cx="1885090" cy="1383811"/>
          </a:xfrm>
          <a:prstGeom prst="rect">
            <a:avLst/>
          </a:prstGeom>
          <a:solidFill>
            <a:srgbClr val="FFFFFF"/>
          </a:solidFill>
          <a:ln w="76200" cap="sq" cmpd="sng" algn="ctr">
            <a:solidFill>
              <a:srgbClr val="38905C"/>
            </a:solidFill>
            <a:prstDash val="solid"/>
            <a:miter lim="800000"/>
          </a:ln>
          <a:effectLst/>
          <a:scene3d>
            <a:camera prst="orthographicFront"/>
            <a:lightRig rig="threePt" dir="t">
              <a:rot lat="0" lon="0" rev="2700000"/>
            </a:lightRig>
          </a:scene3d>
          <a:sp3d contourW="63500">
            <a:bevelT h="38100"/>
            <a:contourClr>
              <a:srgbClr val="C0C0C0"/>
            </a:contourClr>
          </a:sp3d>
        </p:spPr>
      </p:pic>
      <p:sp>
        <p:nvSpPr>
          <p:cNvPr id="7" name="Content Placeholder 6">
            <a:extLst>
              <a:ext uri="{FF2B5EF4-FFF2-40B4-BE49-F238E27FC236}">
                <a16:creationId xmlns:a16="http://schemas.microsoft.com/office/drawing/2014/main" id="{1ED8B1A3-C84D-0D6B-E384-DA7C3990BE27}"/>
              </a:ext>
            </a:extLst>
          </p:cNvPr>
          <p:cNvSpPr>
            <a:spLocks noGrp="1"/>
          </p:cNvSpPr>
          <p:nvPr>
            <p:ph idx="14"/>
          </p:nvPr>
        </p:nvSpPr>
        <p:spPr>
          <a:xfrm>
            <a:off x="4265732" y="4202923"/>
            <a:ext cx="7205763" cy="1622314"/>
          </a:xfrm>
        </p:spPr>
        <p:txBody>
          <a:bodyPr/>
          <a:lstStyle/>
          <a:p>
            <a:r>
              <a:rPr lang="en-US" dirty="0"/>
              <a:t>Michelle Williams</a:t>
            </a:r>
          </a:p>
          <a:p>
            <a:pPr lvl="1"/>
            <a:r>
              <a:rPr lang="en-US" dirty="0"/>
              <a:t>Rural Healthcare Analyst</a:t>
            </a:r>
          </a:p>
          <a:p>
            <a:pPr lvl="2"/>
            <a:r>
              <a:rPr lang="en-US" dirty="0"/>
              <a:t>American Institute for Research (AIR) for U.S. Department of Labor/Employment and Training Administration</a:t>
            </a:r>
          </a:p>
          <a:p>
            <a:endParaRPr lang="en-US" dirty="0"/>
          </a:p>
        </p:txBody>
      </p:sp>
      <p:sp>
        <p:nvSpPr>
          <p:cNvPr id="4" name="Slide Number Placeholder 3">
            <a:extLst>
              <a:ext uri="{FF2B5EF4-FFF2-40B4-BE49-F238E27FC236}">
                <a16:creationId xmlns:a16="http://schemas.microsoft.com/office/drawing/2014/main" id="{8B2ECE13-E700-C021-6A6E-F6E67E4E173F}"/>
              </a:ext>
            </a:extLst>
          </p:cNvPr>
          <p:cNvSpPr>
            <a:spLocks noGrp="1"/>
          </p:cNvSpPr>
          <p:nvPr>
            <p:ph type="sldNum" sz="quarter" idx="12"/>
          </p:nvPr>
        </p:nvSpPr>
        <p:spPr/>
        <p:txBody>
          <a:bodyPr/>
          <a:lstStyle/>
          <a:p>
            <a:fld id="{DE8DE8A0-70C5-4585-9A3C-B3A9E7B8F8E9}" type="slidenum">
              <a:rPr lang="en-US" smtClean="0"/>
              <a:t>2</a:t>
            </a:fld>
            <a:endParaRPr lang="en-US" dirty="0"/>
          </a:p>
        </p:txBody>
      </p:sp>
    </p:spTree>
    <p:extLst>
      <p:ext uri="{BB962C8B-B14F-4D97-AF65-F5344CB8AC3E}">
        <p14:creationId xmlns:p14="http://schemas.microsoft.com/office/powerpoint/2010/main" val="1851217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AFF8AC95-42AA-4764-8C3A-6D6CA8389E3E}"/>
              </a:ext>
            </a:extLst>
          </p:cNvPr>
          <p:cNvSpPr>
            <a:spLocks noGrp="1"/>
          </p:cNvSpPr>
          <p:nvPr>
            <p:ph type="title"/>
          </p:nvPr>
        </p:nvSpPr>
        <p:spPr/>
        <p:txBody>
          <a:bodyPr/>
          <a:lstStyle/>
          <a:p>
            <a:r>
              <a:rPr lang="en-US" dirty="0"/>
              <a:t>Presenters</a:t>
            </a:r>
          </a:p>
        </p:txBody>
      </p:sp>
      <p:pic>
        <p:nvPicPr>
          <p:cNvPr id="6" name="Picture Placeholder 4" descr="Dani Abdullah&#10;Rural Healthcare Program Support&#10;U.S. Department of Labor/Employment and Training Administration&#10;">
            <a:extLst>
              <a:ext uri="{FF2B5EF4-FFF2-40B4-BE49-F238E27FC236}">
                <a16:creationId xmlns:a16="http://schemas.microsoft.com/office/drawing/2014/main" id="{75E26E7D-F403-65B9-874E-E359795684EA}"/>
              </a:ext>
            </a:extLst>
          </p:cNvPr>
          <p:cNvPicPr>
            <a:picLocks noChangeAspect="1"/>
          </p:cNvPicPr>
          <p:nvPr/>
        </p:nvPicPr>
        <p:blipFill>
          <a:blip r:embed="rId3">
            <a:extLst>
              <a:ext uri="{28A0092B-C50C-407E-A947-70E740481C1C}">
                <a14:useLocalDpi xmlns:a14="http://schemas.microsoft.com/office/drawing/2010/main" val="0"/>
              </a:ext>
            </a:extLst>
          </a:blip>
          <a:srcRect t="14411" b="14411"/>
          <a:stretch/>
        </p:blipFill>
        <p:spPr>
          <a:xfrm>
            <a:off x="1919218" y="2180664"/>
            <a:ext cx="1729417" cy="1230955"/>
          </a:xfrm>
          <a:prstGeom prst="rect">
            <a:avLst/>
          </a:prstGeom>
          <a:solidFill>
            <a:srgbClr val="FFFFFF"/>
          </a:solidFill>
          <a:ln w="76200" cap="sq" cmpd="sng" algn="ctr">
            <a:solidFill>
              <a:srgbClr val="38905C"/>
            </a:solidFill>
            <a:prstDash val="solid"/>
            <a:miter lim="800000"/>
          </a:ln>
          <a:effectLst/>
          <a:scene3d>
            <a:camera prst="orthographicFront"/>
            <a:lightRig rig="threePt" dir="t">
              <a:rot lat="0" lon="0" rev="2700000"/>
            </a:lightRig>
          </a:scene3d>
          <a:sp3d contourW="63500">
            <a:bevelT h="38100"/>
            <a:contourClr>
              <a:srgbClr val="C0C0C0"/>
            </a:contourClr>
          </a:sp3d>
        </p:spPr>
      </p:pic>
      <p:sp>
        <p:nvSpPr>
          <p:cNvPr id="12" name="Content Placeholder 11">
            <a:extLst>
              <a:ext uri="{FF2B5EF4-FFF2-40B4-BE49-F238E27FC236}">
                <a16:creationId xmlns:a16="http://schemas.microsoft.com/office/drawing/2014/main" id="{E6A31776-02EF-45B9-8501-DED1B54EAD08}"/>
              </a:ext>
            </a:extLst>
          </p:cNvPr>
          <p:cNvSpPr>
            <a:spLocks noGrp="1"/>
          </p:cNvSpPr>
          <p:nvPr>
            <p:ph idx="14"/>
          </p:nvPr>
        </p:nvSpPr>
        <p:spPr>
          <a:xfrm>
            <a:off x="4856077" y="1976344"/>
            <a:ext cx="5238868" cy="1290122"/>
          </a:xfrm>
        </p:spPr>
        <p:txBody>
          <a:bodyPr>
            <a:normAutofit/>
          </a:bodyPr>
          <a:lstStyle/>
          <a:p>
            <a:pPr lvl="0"/>
            <a:r>
              <a:rPr lang="en-US" dirty="0">
                <a:solidFill>
                  <a:srgbClr val="17406D"/>
                </a:solidFill>
              </a:rPr>
              <a:t>Dani Abdullah</a:t>
            </a:r>
          </a:p>
          <a:p>
            <a:pPr lvl="1"/>
            <a:r>
              <a:rPr lang="en-US" dirty="0"/>
              <a:t>Rural Healthcare Program Support</a:t>
            </a:r>
          </a:p>
          <a:p>
            <a:pPr lvl="2"/>
            <a:r>
              <a:rPr lang="en-US" dirty="0"/>
              <a:t>U.S. Department of Labor/Employment and Training Administration</a:t>
            </a:r>
          </a:p>
        </p:txBody>
      </p:sp>
      <p:pic>
        <p:nvPicPr>
          <p:cNvPr id="7" name="Picture Placeholder 10" descr="Kristen Hefley&#10;Rural Healthcare Program Lead&#10;U.S. Department of Labor/Employment and Training Administration&#10;&#10;">
            <a:extLst>
              <a:ext uri="{FF2B5EF4-FFF2-40B4-BE49-F238E27FC236}">
                <a16:creationId xmlns:a16="http://schemas.microsoft.com/office/drawing/2014/main" id="{5CF2D456-00B4-526E-0B95-DE90EC94B0FF}"/>
              </a:ext>
            </a:extLst>
          </p:cNvPr>
          <p:cNvPicPr>
            <a:picLocks noChangeAspect="1"/>
          </p:cNvPicPr>
          <p:nvPr/>
        </p:nvPicPr>
        <p:blipFill>
          <a:blip r:embed="rId4">
            <a:extLst>
              <a:ext uri="{28A0092B-C50C-407E-A947-70E740481C1C}">
                <a14:useLocalDpi xmlns:a14="http://schemas.microsoft.com/office/drawing/2010/main" val="0"/>
              </a:ext>
            </a:extLst>
          </a:blip>
          <a:srcRect t="14253" b="14253"/>
          <a:stretch/>
        </p:blipFill>
        <p:spPr>
          <a:xfrm>
            <a:off x="1919218" y="3602510"/>
            <a:ext cx="1729417" cy="1230955"/>
          </a:xfrm>
          <a:prstGeom prst="rect">
            <a:avLst/>
          </a:prstGeom>
          <a:solidFill>
            <a:srgbClr val="FFFFFF"/>
          </a:solidFill>
          <a:ln w="76200" cap="sq" cmpd="sng" algn="ctr">
            <a:solidFill>
              <a:srgbClr val="38905C"/>
            </a:solidFill>
            <a:prstDash val="solid"/>
            <a:miter lim="800000"/>
          </a:ln>
          <a:effectLst/>
          <a:scene3d>
            <a:camera prst="orthographicFront"/>
            <a:lightRig rig="threePt" dir="t">
              <a:rot lat="0" lon="0" rev="2700000"/>
            </a:lightRig>
          </a:scene3d>
          <a:sp3d contourW="63500">
            <a:bevelT h="38100"/>
            <a:contourClr>
              <a:srgbClr val="C0C0C0"/>
            </a:contourClr>
          </a:sp3d>
        </p:spPr>
      </p:pic>
      <p:sp>
        <p:nvSpPr>
          <p:cNvPr id="10" name="Content Placeholder 9">
            <a:extLst>
              <a:ext uri="{FF2B5EF4-FFF2-40B4-BE49-F238E27FC236}">
                <a16:creationId xmlns:a16="http://schemas.microsoft.com/office/drawing/2014/main" id="{24A30550-2E1A-4E49-AB89-90CE7A48B67E}"/>
              </a:ext>
            </a:extLst>
          </p:cNvPr>
          <p:cNvSpPr>
            <a:spLocks noGrp="1"/>
          </p:cNvSpPr>
          <p:nvPr>
            <p:ph idx="1"/>
          </p:nvPr>
        </p:nvSpPr>
        <p:spPr>
          <a:xfrm>
            <a:off x="4856077" y="3364638"/>
            <a:ext cx="5238868" cy="1290122"/>
          </a:xfrm>
        </p:spPr>
        <p:txBody>
          <a:bodyPr>
            <a:normAutofit/>
          </a:bodyPr>
          <a:lstStyle/>
          <a:p>
            <a:pPr lvl="0"/>
            <a:r>
              <a:rPr lang="en-US" dirty="0">
                <a:solidFill>
                  <a:srgbClr val="17406D"/>
                </a:solidFill>
              </a:rPr>
              <a:t>Kristen Hefley</a:t>
            </a:r>
          </a:p>
          <a:p>
            <a:pPr lvl="1"/>
            <a:r>
              <a:rPr lang="en-US" dirty="0"/>
              <a:t>Rural Healthcare Program Lead</a:t>
            </a:r>
          </a:p>
          <a:p>
            <a:pPr lvl="2"/>
            <a:r>
              <a:rPr lang="en-US" dirty="0"/>
              <a:t>U.S. Department of Labor/Employment and Training Administration</a:t>
            </a:r>
          </a:p>
        </p:txBody>
      </p:sp>
      <p:pic>
        <p:nvPicPr>
          <p:cNvPr id="8" name="Picture Placeholder 20" descr="Greg Scheib&#10;One Workforce Program Lead&#10;U.S. Department of Labor/Employment and Training Administration&#10;">
            <a:extLst>
              <a:ext uri="{FF2B5EF4-FFF2-40B4-BE49-F238E27FC236}">
                <a16:creationId xmlns:a16="http://schemas.microsoft.com/office/drawing/2014/main" id="{01101220-55EC-D880-2EE7-8EAB30CF7D6F}"/>
              </a:ext>
            </a:extLst>
          </p:cNvPr>
          <p:cNvPicPr>
            <a:picLocks noChangeAspect="1"/>
          </p:cNvPicPr>
          <p:nvPr/>
        </p:nvPicPr>
        <p:blipFill>
          <a:blip r:embed="rId5">
            <a:extLst>
              <a:ext uri="{28A0092B-C50C-407E-A947-70E740481C1C}">
                <a14:useLocalDpi xmlns:a14="http://schemas.microsoft.com/office/drawing/2010/main" val="0"/>
              </a:ext>
            </a:extLst>
          </a:blip>
          <a:srcRect t="14411" b="14411"/>
          <a:stretch/>
        </p:blipFill>
        <p:spPr>
          <a:xfrm>
            <a:off x="1919218" y="5024356"/>
            <a:ext cx="1729419" cy="1230956"/>
          </a:xfrm>
          <a:prstGeom prst="rect">
            <a:avLst/>
          </a:prstGeom>
          <a:solidFill>
            <a:srgbClr val="FFFFFF"/>
          </a:solidFill>
          <a:ln w="76200" cap="sq" cmpd="sng" algn="ctr">
            <a:solidFill>
              <a:srgbClr val="38905C"/>
            </a:solidFill>
            <a:prstDash val="solid"/>
            <a:miter lim="800000"/>
          </a:ln>
          <a:effectLst/>
          <a:scene3d>
            <a:camera prst="orthographicFront"/>
            <a:lightRig rig="threePt" dir="t">
              <a:rot lat="0" lon="0" rev="2700000"/>
            </a:lightRig>
          </a:scene3d>
          <a:sp3d contourW="63500">
            <a:bevelT h="38100"/>
            <a:contourClr>
              <a:srgbClr val="C0C0C0"/>
            </a:contourClr>
          </a:sp3d>
        </p:spPr>
      </p:pic>
      <p:sp>
        <p:nvSpPr>
          <p:cNvPr id="14" name="Content Placeholder 13">
            <a:extLst>
              <a:ext uri="{FF2B5EF4-FFF2-40B4-BE49-F238E27FC236}">
                <a16:creationId xmlns:a16="http://schemas.microsoft.com/office/drawing/2014/main" id="{1E5AF660-2039-4CF1-8981-8AE7FEE95F92}"/>
              </a:ext>
            </a:extLst>
          </p:cNvPr>
          <p:cNvSpPr>
            <a:spLocks noGrp="1"/>
          </p:cNvSpPr>
          <p:nvPr>
            <p:ph idx="16"/>
          </p:nvPr>
        </p:nvSpPr>
        <p:spPr>
          <a:xfrm>
            <a:off x="4856077" y="4752932"/>
            <a:ext cx="5238868" cy="1290122"/>
          </a:xfrm>
        </p:spPr>
        <p:txBody>
          <a:bodyPr>
            <a:normAutofit/>
          </a:bodyPr>
          <a:lstStyle/>
          <a:p>
            <a:pPr lvl="0"/>
            <a:r>
              <a:rPr lang="en-US" dirty="0">
                <a:solidFill>
                  <a:srgbClr val="17406D"/>
                </a:solidFill>
              </a:rPr>
              <a:t>Greg Scheib</a:t>
            </a:r>
          </a:p>
          <a:p>
            <a:pPr lvl="1"/>
            <a:r>
              <a:rPr lang="en-US" dirty="0"/>
              <a:t>One Workforce Program Lead</a:t>
            </a:r>
          </a:p>
          <a:p>
            <a:pPr lvl="2"/>
            <a:r>
              <a:rPr lang="en-US" dirty="0"/>
              <a:t>U.S. Department of Labor/Employment and Training Administration</a:t>
            </a:r>
          </a:p>
        </p:txBody>
      </p:sp>
      <p:sp>
        <p:nvSpPr>
          <p:cNvPr id="4" name="Slide Number Placeholder 3">
            <a:extLst>
              <a:ext uri="{FF2B5EF4-FFF2-40B4-BE49-F238E27FC236}">
                <a16:creationId xmlns:a16="http://schemas.microsoft.com/office/drawing/2014/main" id="{9BA31305-402F-4635-99B1-AF52FECFE5A3}"/>
              </a:ext>
            </a:extLst>
          </p:cNvPr>
          <p:cNvSpPr>
            <a:spLocks noGrp="1"/>
          </p:cNvSpPr>
          <p:nvPr>
            <p:ph type="sldNum" sz="quarter" idx="12"/>
          </p:nvPr>
        </p:nvSpPr>
        <p:spPr/>
        <p:txBody>
          <a:bodyPr/>
          <a:lstStyle/>
          <a:p>
            <a:fld id="{DE8DE8A0-70C5-4585-9A3C-B3A9E7B8F8E9}" type="slidenum">
              <a:rPr lang="en-US" smtClean="0"/>
              <a:t>3</a:t>
            </a:fld>
            <a:endParaRPr lang="en-US" dirty="0"/>
          </a:p>
        </p:txBody>
      </p:sp>
    </p:spTree>
    <p:extLst>
      <p:ext uri="{BB962C8B-B14F-4D97-AF65-F5344CB8AC3E}">
        <p14:creationId xmlns:p14="http://schemas.microsoft.com/office/powerpoint/2010/main" val="6155555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09D2181-63F8-5602-D3D3-9DB1F24ABFEB}"/>
              </a:ext>
            </a:extLst>
          </p:cNvPr>
          <p:cNvSpPr>
            <a:spLocks noGrp="1"/>
          </p:cNvSpPr>
          <p:nvPr>
            <p:ph type="title"/>
          </p:nvPr>
        </p:nvSpPr>
        <p:spPr/>
        <p:txBody>
          <a:bodyPr/>
          <a:lstStyle/>
          <a:p>
            <a:r>
              <a:rPr lang="en-US" dirty="0"/>
              <a:t>RECORDING POLICY</a:t>
            </a:r>
          </a:p>
        </p:txBody>
      </p:sp>
      <p:sp>
        <p:nvSpPr>
          <p:cNvPr id="12" name="Content Placeholder 11">
            <a:extLst>
              <a:ext uri="{FF2B5EF4-FFF2-40B4-BE49-F238E27FC236}">
                <a16:creationId xmlns:a16="http://schemas.microsoft.com/office/drawing/2014/main" id="{E46B07F2-553A-5B0A-260D-539AF1D4455D}"/>
              </a:ext>
            </a:extLst>
          </p:cNvPr>
          <p:cNvSpPr>
            <a:spLocks noGrp="1"/>
          </p:cNvSpPr>
          <p:nvPr>
            <p:ph idx="1"/>
          </p:nvPr>
        </p:nvSpPr>
        <p:spPr/>
        <p:txBody>
          <a:bodyPr/>
          <a:lstStyle/>
          <a:p>
            <a:r>
              <a:rPr lang="en-US" dirty="0"/>
              <a:t>The Program Office is committed to transparency and consent.</a:t>
            </a:r>
          </a:p>
          <a:p>
            <a:r>
              <a:rPr lang="en-US" dirty="0"/>
              <a:t>This event is being recorded by staff.</a:t>
            </a:r>
          </a:p>
          <a:p>
            <a:pPr lvl="1"/>
            <a:r>
              <a:rPr lang="en-US" dirty="0"/>
              <a:t>If you do not consent to being recorded, please log off.</a:t>
            </a:r>
          </a:p>
          <a:p>
            <a:pPr lvl="1"/>
            <a:r>
              <a:rPr lang="en-US" dirty="0"/>
              <a:t>You may choose to keep your camera off.</a:t>
            </a:r>
          </a:p>
          <a:p>
            <a:r>
              <a:rPr lang="en-US" dirty="0"/>
              <a:t>Notetaking bots and unauthorized recording are not allowed.</a:t>
            </a:r>
          </a:p>
          <a:p>
            <a:endParaRPr lang="en-US" dirty="0"/>
          </a:p>
          <a:p>
            <a:endParaRPr lang="en-US" dirty="0"/>
          </a:p>
          <a:p>
            <a:endParaRPr lang="en-US" dirty="0"/>
          </a:p>
        </p:txBody>
      </p:sp>
      <p:sp>
        <p:nvSpPr>
          <p:cNvPr id="3" name="Footer Placeholder 2">
            <a:extLst>
              <a:ext uri="{FF2B5EF4-FFF2-40B4-BE49-F238E27FC236}">
                <a16:creationId xmlns:a16="http://schemas.microsoft.com/office/drawing/2014/main" id="{59090428-0C69-F330-454D-3D8F7640C11C}"/>
              </a:ext>
            </a:extLst>
          </p:cNvPr>
          <p:cNvSpPr>
            <a:spLocks noGrp="1"/>
          </p:cNvSpPr>
          <p:nvPr>
            <p:ph type="ftr" sz="quarter" idx="11"/>
          </p:nvPr>
        </p:nvSpPr>
        <p:spPr/>
        <p:txBody>
          <a:bodyPr/>
          <a:lstStyle/>
          <a:p>
            <a:r>
              <a:rPr lang="en-US" dirty="0"/>
              <a:t>Document Title</a:t>
            </a:r>
          </a:p>
        </p:txBody>
      </p:sp>
      <p:sp>
        <p:nvSpPr>
          <p:cNvPr id="4" name="Slide Number Placeholder 3">
            <a:extLst>
              <a:ext uri="{FF2B5EF4-FFF2-40B4-BE49-F238E27FC236}">
                <a16:creationId xmlns:a16="http://schemas.microsoft.com/office/drawing/2014/main" id="{A73A3E45-5FCC-9638-DC82-ECB30FF2AD4C}"/>
              </a:ext>
            </a:extLst>
          </p:cNvPr>
          <p:cNvSpPr>
            <a:spLocks noGrp="1"/>
          </p:cNvSpPr>
          <p:nvPr>
            <p:ph type="sldNum" sz="quarter" idx="12"/>
          </p:nvPr>
        </p:nvSpPr>
        <p:spPr/>
        <p:txBody>
          <a:bodyPr/>
          <a:lstStyle/>
          <a:p>
            <a:fld id="{DE8DE8A0-70C5-4585-9A3C-B3A9E7B8F8E9}" type="slidenum">
              <a:rPr lang="en-US" smtClean="0"/>
              <a:t>4</a:t>
            </a:fld>
            <a:endParaRPr lang="en-US" dirty="0"/>
          </a:p>
        </p:txBody>
      </p:sp>
    </p:spTree>
    <p:extLst>
      <p:ext uri="{BB962C8B-B14F-4D97-AF65-F5344CB8AC3E}">
        <p14:creationId xmlns:p14="http://schemas.microsoft.com/office/powerpoint/2010/main" val="206800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7F0B6-07C7-EE95-43E4-49DD09B29577}"/>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03C8FE97-A873-4B08-019E-A4B52C58EECC}"/>
              </a:ext>
            </a:extLst>
          </p:cNvPr>
          <p:cNvSpPr>
            <a:spLocks noGrp="1"/>
          </p:cNvSpPr>
          <p:nvPr>
            <p:ph idx="1"/>
          </p:nvPr>
        </p:nvSpPr>
        <p:spPr/>
        <p:txBody>
          <a:bodyPr>
            <a:normAutofit fontScale="92500" lnSpcReduction="10000"/>
          </a:bodyPr>
          <a:lstStyle/>
          <a:p>
            <a:endParaRPr lang="en-US" dirty="0"/>
          </a:p>
          <a:p>
            <a:r>
              <a:rPr lang="en-US" dirty="0"/>
              <a:t>Overview of QPR Data Validation</a:t>
            </a:r>
          </a:p>
          <a:p>
            <a:r>
              <a:rPr lang="en-US" dirty="0"/>
              <a:t>One Workforce and Rural Healthcare QPR Outcome Results</a:t>
            </a:r>
          </a:p>
          <a:p>
            <a:r>
              <a:rPr lang="en-US" dirty="0"/>
              <a:t>Understanding Common Data Issues</a:t>
            </a:r>
          </a:p>
          <a:p>
            <a:r>
              <a:rPr lang="en-US" dirty="0"/>
              <a:t>Data Validation Walkthrough</a:t>
            </a:r>
          </a:p>
          <a:p>
            <a:r>
              <a:rPr lang="en-US" dirty="0"/>
              <a:t>Expert Methods and Strategies for Finding and Correcting Data Issues</a:t>
            </a:r>
          </a:p>
          <a:p>
            <a:r>
              <a:rPr lang="en-US" dirty="0"/>
              <a:t>Practice</a:t>
            </a:r>
          </a:p>
          <a:p>
            <a:r>
              <a:rPr lang="en-US" dirty="0"/>
              <a:t>Troubleshooting – Q&amp;A</a:t>
            </a:r>
          </a:p>
          <a:p>
            <a:endParaRPr lang="en-US" dirty="0"/>
          </a:p>
          <a:p>
            <a:endParaRPr lang="en-US" dirty="0"/>
          </a:p>
          <a:p>
            <a:endParaRPr lang="en-US" dirty="0"/>
          </a:p>
          <a:p>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4430089-8DAD-8DEA-C7DF-B8A4D439F86D}"/>
              </a:ext>
            </a:extLst>
          </p:cNvPr>
          <p:cNvSpPr>
            <a:spLocks noGrp="1"/>
          </p:cNvSpPr>
          <p:nvPr>
            <p:ph type="sldNum" sz="quarter" idx="12"/>
          </p:nvPr>
        </p:nvSpPr>
        <p:spPr/>
        <p:txBody>
          <a:bodyPr/>
          <a:lstStyle/>
          <a:p>
            <a:fld id="{DE8DE8A0-70C5-4585-9A3C-B3A9E7B8F8E9}" type="slidenum">
              <a:rPr lang="en-US" smtClean="0"/>
              <a:pPr/>
              <a:t>5</a:t>
            </a:fld>
            <a:endParaRPr lang="en-US" dirty="0"/>
          </a:p>
        </p:txBody>
      </p:sp>
    </p:spTree>
    <p:extLst>
      <p:ext uri="{BB962C8B-B14F-4D97-AF65-F5344CB8AC3E}">
        <p14:creationId xmlns:p14="http://schemas.microsoft.com/office/powerpoint/2010/main" val="4488192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Poll question </a:t>
            </a:r>
            <a:r>
              <a:rPr lang="en-US" dirty="0">
                <a:solidFill>
                  <a:schemeClr val="tx2"/>
                </a:solidFill>
              </a:rPr>
              <a:t>1</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6302"/>
            <a:ext cx="7344949" cy="4423517"/>
          </a:xfrm>
        </p:spPr>
        <p:txBody>
          <a:bodyPr>
            <a:normAutofit/>
          </a:bodyPr>
          <a:lstStyle/>
          <a:p>
            <a:pPr marL="305435" indent="-305435"/>
            <a:r>
              <a:rPr lang="en-US" sz="3600" i="1" dirty="0">
                <a:latin typeface="Calibri" panose="020F0502020204030204" pitchFamily="34" charset="0"/>
              </a:rPr>
              <a:t>In one or two words, what comes to mind when you think of “data validation</a:t>
            </a:r>
            <a:r>
              <a:rPr lang="en-US" sz="3600" i="1" dirty="0">
                <a:effectLst/>
                <a:latin typeface="Calibri" panose="020F0502020204030204" pitchFamily="34" charset="0"/>
              </a:rPr>
              <a:t>?”</a:t>
            </a:r>
          </a:p>
          <a:p>
            <a:pPr marL="305435" indent="-305435"/>
            <a:endParaRPr lang="en-US" dirty="0">
              <a:ea typeface="+mn-lt"/>
              <a:cs typeface="+mn-lt"/>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6</a:t>
            </a:fld>
            <a:endParaRPr lang="en-US" dirty="0"/>
          </a:p>
        </p:txBody>
      </p:sp>
      <p:sp>
        <p:nvSpPr>
          <p:cNvPr id="8" name="TextBox 7">
            <a:extLst>
              <a:ext uri="{FF2B5EF4-FFF2-40B4-BE49-F238E27FC236}">
                <a16:creationId xmlns:a16="http://schemas.microsoft.com/office/drawing/2014/main" id="{521F07D6-6D1A-EF2D-2464-165DF3EEA6EE}"/>
              </a:ext>
            </a:extLst>
          </p:cNvPr>
          <p:cNvSpPr txBox="1"/>
          <p:nvPr/>
        </p:nvSpPr>
        <p:spPr>
          <a:xfrm>
            <a:off x="8603866" y="4765688"/>
            <a:ext cx="2666646"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Qr code">
            <a:extLst>
              <a:ext uri="{FF2B5EF4-FFF2-40B4-BE49-F238E27FC236}">
                <a16:creationId xmlns:a16="http://schemas.microsoft.com/office/drawing/2014/main" id="{E42062BE-4AAC-F40E-DA98-B3F957AC97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93935" y="1990711"/>
            <a:ext cx="2876577" cy="2876577"/>
          </a:xfrm>
          <a:prstGeom prst="rect">
            <a:avLst/>
          </a:prstGeom>
        </p:spPr>
      </p:pic>
    </p:spTree>
    <p:extLst>
      <p:ext uri="{BB962C8B-B14F-4D97-AF65-F5344CB8AC3E}">
        <p14:creationId xmlns:p14="http://schemas.microsoft.com/office/powerpoint/2010/main" val="3246190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Overview of QPR data validation</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ADOPTING A “DATA” mindset</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7</a:t>
            </a:fld>
            <a:endParaRPr lang="en-US"/>
          </a:p>
        </p:txBody>
      </p:sp>
    </p:spTree>
    <p:extLst>
      <p:ext uri="{BB962C8B-B14F-4D97-AF65-F5344CB8AC3E}">
        <p14:creationId xmlns:p14="http://schemas.microsoft.com/office/powerpoint/2010/main" val="876665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19BB9F-3A0A-A9FB-8A82-497016041C20}"/>
              </a:ext>
            </a:extLst>
          </p:cNvPr>
          <p:cNvSpPr>
            <a:spLocks noGrp="1"/>
          </p:cNvSpPr>
          <p:nvPr>
            <p:ph type="title"/>
          </p:nvPr>
        </p:nvSpPr>
        <p:spPr/>
        <p:txBody>
          <a:bodyPr/>
          <a:lstStyle/>
          <a:p>
            <a:r>
              <a:rPr lang="en-US" dirty="0"/>
              <a:t>Your current role in the data reporting process</a:t>
            </a:r>
          </a:p>
        </p:txBody>
      </p:sp>
      <p:sp>
        <p:nvSpPr>
          <p:cNvPr id="9" name="Text Placeholder 8">
            <a:extLst>
              <a:ext uri="{FF2B5EF4-FFF2-40B4-BE49-F238E27FC236}">
                <a16:creationId xmlns:a16="http://schemas.microsoft.com/office/drawing/2014/main" id="{744E4149-097E-D312-6212-C7C938256103}"/>
              </a:ext>
            </a:extLst>
          </p:cNvPr>
          <p:cNvSpPr>
            <a:spLocks noGrp="1"/>
          </p:cNvSpPr>
          <p:nvPr>
            <p:ph type="body" idx="1"/>
          </p:nvPr>
        </p:nvSpPr>
        <p:spPr>
          <a:xfrm>
            <a:off x="643468" y="1910617"/>
            <a:ext cx="4282498" cy="576262"/>
          </a:xfrm>
        </p:spPr>
        <p:txBody>
          <a:bodyPr/>
          <a:lstStyle/>
          <a:p>
            <a:r>
              <a:rPr lang="en-US" b="1" dirty="0"/>
              <a:t>What is your role on the grant?</a:t>
            </a:r>
          </a:p>
        </p:txBody>
      </p:sp>
      <p:pic>
        <p:nvPicPr>
          <p:cNvPr id="18" name="Picture 17" descr="Purple dot = Project Director or Manager&#10;Fuchsia dot = Performance/data management staff member&#10;green dot = other">
            <a:extLst>
              <a:ext uri="{FF2B5EF4-FFF2-40B4-BE49-F238E27FC236}">
                <a16:creationId xmlns:a16="http://schemas.microsoft.com/office/drawing/2014/main" id="{9D66BA9E-0F6D-F416-3D43-099BF30327DC}"/>
              </a:ext>
            </a:extLst>
          </p:cNvPr>
          <p:cNvPicPr>
            <a:picLocks noChangeAspect="1"/>
          </p:cNvPicPr>
          <p:nvPr/>
        </p:nvPicPr>
        <p:blipFill>
          <a:blip r:embed="rId3"/>
          <a:stretch>
            <a:fillRect/>
          </a:stretch>
        </p:blipFill>
        <p:spPr>
          <a:xfrm>
            <a:off x="643468" y="2486879"/>
            <a:ext cx="3729176" cy="1527247"/>
          </a:xfrm>
          <a:prstGeom prst="rect">
            <a:avLst/>
          </a:prstGeom>
        </p:spPr>
      </p:pic>
      <p:pic>
        <p:nvPicPr>
          <p:cNvPr id="20" name="Content Placeholder 19" descr="Fuchsia = 46%&#10;Purple = 46%&#10;green = 8%">
            <a:extLst>
              <a:ext uri="{FF2B5EF4-FFF2-40B4-BE49-F238E27FC236}">
                <a16:creationId xmlns:a16="http://schemas.microsoft.com/office/drawing/2014/main" id="{75653CDD-3962-BDCE-6200-4D12FCF69B67}"/>
              </a:ext>
            </a:extLst>
          </p:cNvPr>
          <p:cNvPicPr>
            <a:picLocks noGrp="1" noChangeAspect="1"/>
          </p:cNvPicPr>
          <p:nvPr>
            <p:ph sz="half" idx="2"/>
          </p:nvPr>
        </p:nvPicPr>
        <p:blipFill>
          <a:blip r:embed="rId4"/>
          <a:stretch>
            <a:fillRect/>
          </a:stretch>
        </p:blipFill>
        <p:spPr>
          <a:xfrm>
            <a:off x="1076507" y="3779216"/>
            <a:ext cx="3036544" cy="2607133"/>
          </a:xfrm>
        </p:spPr>
      </p:pic>
      <p:sp>
        <p:nvSpPr>
          <p:cNvPr id="11" name="Text Placeholder 10">
            <a:extLst>
              <a:ext uri="{FF2B5EF4-FFF2-40B4-BE49-F238E27FC236}">
                <a16:creationId xmlns:a16="http://schemas.microsoft.com/office/drawing/2014/main" id="{C178246D-1AD0-C398-6399-A353D4C1E173}"/>
              </a:ext>
            </a:extLst>
          </p:cNvPr>
          <p:cNvSpPr>
            <a:spLocks noGrp="1"/>
          </p:cNvSpPr>
          <p:nvPr>
            <p:ph type="body" sz="quarter" idx="3"/>
          </p:nvPr>
        </p:nvSpPr>
        <p:spPr>
          <a:xfrm>
            <a:off x="5418667" y="1943471"/>
            <a:ext cx="6129865" cy="576262"/>
          </a:xfrm>
        </p:spPr>
        <p:txBody>
          <a:bodyPr/>
          <a:lstStyle/>
          <a:p>
            <a:r>
              <a:rPr lang="en-US" b="1" dirty="0"/>
              <a:t>Involvement in Reporting by Grant Role</a:t>
            </a:r>
          </a:p>
        </p:txBody>
      </p:sp>
      <p:graphicFrame>
        <p:nvGraphicFramePr>
          <p:cNvPr id="21" name="Content Placeholder 20">
            <a:extLst>
              <a:ext uri="{FF2B5EF4-FFF2-40B4-BE49-F238E27FC236}">
                <a16:creationId xmlns:a16="http://schemas.microsoft.com/office/drawing/2014/main" id="{B0CC62BE-6696-10F7-BF5F-DEBA24AE8514}"/>
              </a:ext>
            </a:extLst>
          </p:cNvPr>
          <p:cNvGraphicFramePr>
            <a:graphicFrameLocks noGrp="1"/>
          </p:cNvGraphicFramePr>
          <p:nvPr>
            <p:ph sz="quarter" idx="4"/>
            <p:extLst>
              <p:ext uri="{D42A27DB-BD31-4B8C-83A1-F6EECF244321}">
                <p14:modId xmlns:p14="http://schemas.microsoft.com/office/powerpoint/2010/main" val="1881660271"/>
              </p:ext>
            </p:extLst>
          </p:nvPr>
        </p:nvGraphicFramePr>
        <p:xfrm>
          <a:off x="5418667" y="2692400"/>
          <a:ext cx="6129865" cy="3505200"/>
        </p:xfrm>
        <a:graphic>
          <a:graphicData uri="http://schemas.openxmlformats.org/drawingml/2006/table">
            <a:tbl>
              <a:tblPr firstRow="1" bandRow="1">
                <a:tableStyleId>{5C22544A-7EE6-4342-B048-85BDC9FD1C3A}</a:tableStyleId>
              </a:tblPr>
              <a:tblGrid>
                <a:gridCol w="2229654">
                  <a:extLst>
                    <a:ext uri="{9D8B030D-6E8A-4147-A177-3AD203B41FA5}">
                      <a16:colId xmlns:a16="http://schemas.microsoft.com/office/drawing/2014/main" val="2078392102"/>
                    </a:ext>
                  </a:extLst>
                </a:gridCol>
                <a:gridCol w="1296440">
                  <a:extLst>
                    <a:ext uri="{9D8B030D-6E8A-4147-A177-3AD203B41FA5}">
                      <a16:colId xmlns:a16="http://schemas.microsoft.com/office/drawing/2014/main" val="820633157"/>
                    </a:ext>
                  </a:extLst>
                </a:gridCol>
                <a:gridCol w="1438067">
                  <a:extLst>
                    <a:ext uri="{9D8B030D-6E8A-4147-A177-3AD203B41FA5}">
                      <a16:colId xmlns:a16="http://schemas.microsoft.com/office/drawing/2014/main" val="149243343"/>
                    </a:ext>
                  </a:extLst>
                </a:gridCol>
                <a:gridCol w="1165704">
                  <a:extLst>
                    <a:ext uri="{9D8B030D-6E8A-4147-A177-3AD203B41FA5}">
                      <a16:colId xmlns:a16="http://schemas.microsoft.com/office/drawing/2014/main" val="2718860176"/>
                    </a:ext>
                  </a:extLst>
                </a:gridCol>
              </a:tblGrid>
              <a:tr h="370840">
                <a:tc>
                  <a:txBody>
                    <a:bodyPr/>
                    <a:lstStyle/>
                    <a:p>
                      <a:endParaRPr lang="en-US" dirty="0"/>
                    </a:p>
                  </a:txBody>
                  <a:tcPr/>
                </a:tc>
                <a:tc>
                  <a:txBody>
                    <a:bodyPr/>
                    <a:lstStyle/>
                    <a:p>
                      <a:r>
                        <a:rPr lang="en-US" sz="1400" dirty="0"/>
                        <a:t>Project Director/ Manager</a:t>
                      </a:r>
                    </a:p>
                  </a:txBody>
                  <a:tcPr/>
                </a:tc>
                <a:tc>
                  <a:txBody>
                    <a:bodyPr/>
                    <a:lstStyle/>
                    <a:p>
                      <a:r>
                        <a:rPr lang="en-US" sz="1400" dirty="0"/>
                        <a:t>Performance/ Data Management Staff</a:t>
                      </a:r>
                    </a:p>
                  </a:txBody>
                  <a:tcPr/>
                </a:tc>
                <a:tc>
                  <a:txBody>
                    <a:bodyPr/>
                    <a:lstStyle/>
                    <a:p>
                      <a:r>
                        <a:rPr lang="en-US" sz="1400" dirty="0"/>
                        <a:t>Other</a:t>
                      </a:r>
                    </a:p>
                  </a:txBody>
                  <a:tcPr/>
                </a:tc>
                <a:extLst>
                  <a:ext uri="{0D108BD9-81ED-4DB2-BD59-A6C34878D82A}">
                    <a16:rowId xmlns:a16="http://schemas.microsoft.com/office/drawing/2014/main" val="1545355449"/>
                  </a:ext>
                </a:extLst>
              </a:tr>
              <a:tr h="487116">
                <a:tc>
                  <a:txBody>
                    <a:bodyPr/>
                    <a:lstStyle/>
                    <a:p>
                      <a:r>
                        <a:rPr lang="en-US" sz="1500" dirty="0"/>
                        <a:t>I have an active role in managing the data or developing the data file that generates the report</a:t>
                      </a:r>
                    </a:p>
                  </a:txBody>
                  <a:tcPr/>
                </a:tc>
                <a:tc>
                  <a:txBody>
                    <a:bodyPr/>
                    <a:lstStyle/>
                    <a:p>
                      <a:r>
                        <a:rPr lang="en-US" dirty="0"/>
                        <a:t>17%</a:t>
                      </a:r>
                    </a:p>
                  </a:txBody>
                  <a:tcPr/>
                </a:tc>
                <a:tc>
                  <a:txBody>
                    <a:bodyPr/>
                    <a:lstStyle/>
                    <a:p>
                      <a:r>
                        <a:rPr lang="en-US" dirty="0"/>
                        <a:t>100%</a:t>
                      </a:r>
                    </a:p>
                  </a:txBody>
                  <a:tcPr/>
                </a:tc>
                <a:tc>
                  <a:txBody>
                    <a:bodyPr/>
                    <a:lstStyle/>
                    <a:p>
                      <a:r>
                        <a:rPr lang="en-US" dirty="0"/>
                        <a:t>0%</a:t>
                      </a:r>
                    </a:p>
                  </a:txBody>
                  <a:tcPr>
                    <a:solidFill>
                      <a:schemeClr val="bg1">
                        <a:lumMod val="65000"/>
                      </a:schemeClr>
                    </a:solidFill>
                  </a:tcPr>
                </a:tc>
                <a:extLst>
                  <a:ext uri="{0D108BD9-81ED-4DB2-BD59-A6C34878D82A}">
                    <a16:rowId xmlns:a16="http://schemas.microsoft.com/office/drawing/2014/main" val="314854226"/>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500" dirty="0"/>
                        <a:t>I regularly review the reports, but I don't play an active role in reporting</a:t>
                      </a:r>
                    </a:p>
                  </a:txBody>
                  <a:tcPr/>
                </a:tc>
                <a:tc>
                  <a:txBody>
                    <a:bodyPr/>
                    <a:lstStyle/>
                    <a:p>
                      <a:r>
                        <a:rPr lang="en-US" dirty="0"/>
                        <a:t>67%</a:t>
                      </a:r>
                    </a:p>
                  </a:txBody>
                  <a:tcPr/>
                </a:tc>
                <a:tc>
                  <a:txBody>
                    <a:bodyPr/>
                    <a:lstStyle/>
                    <a:p>
                      <a:r>
                        <a:rPr lang="en-US" dirty="0"/>
                        <a:t>0%</a:t>
                      </a:r>
                    </a:p>
                  </a:txBody>
                  <a:tcPr>
                    <a:solidFill>
                      <a:schemeClr val="bg1">
                        <a:lumMod val="65000"/>
                      </a:schemeClr>
                    </a:solidFill>
                  </a:tcPr>
                </a:tc>
                <a:tc>
                  <a:txBody>
                    <a:bodyPr/>
                    <a:lstStyle/>
                    <a:p>
                      <a:r>
                        <a:rPr lang="en-US" dirty="0"/>
                        <a:t>0%</a:t>
                      </a:r>
                    </a:p>
                  </a:txBody>
                  <a:tcPr>
                    <a:solidFill>
                      <a:schemeClr val="bg1">
                        <a:lumMod val="65000"/>
                      </a:schemeClr>
                    </a:solidFill>
                  </a:tcPr>
                </a:tc>
                <a:extLst>
                  <a:ext uri="{0D108BD9-81ED-4DB2-BD59-A6C34878D82A}">
                    <a16:rowId xmlns:a16="http://schemas.microsoft.com/office/drawing/2014/main" val="1333007138"/>
                  </a:ext>
                </a:extLst>
              </a:tr>
              <a:tr h="370840">
                <a:tc>
                  <a:txBody>
                    <a:bodyPr/>
                    <a:lstStyle/>
                    <a:p>
                      <a:r>
                        <a:rPr lang="en-US" sz="1500" dirty="0"/>
                        <a:t>I sometimes review reports, but I don't play an active role in reporting </a:t>
                      </a:r>
                    </a:p>
                  </a:txBody>
                  <a:tcPr/>
                </a:tc>
                <a:tc>
                  <a:txBody>
                    <a:bodyPr/>
                    <a:lstStyle/>
                    <a:p>
                      <a:r>
                        <a:rPr lang="en-US" dirty="0"/>
                        <a:t>17%</a:t>
                      </a:r>
                    </a:p>
                  </a:txBody>
                  <a:tcPr/>
                </a:tc>
                <a:tc>
                  <a:txBody>
                    <a:bodyPr/>
                    <a:lstStyle/>
                    <a:p>
                      <a:r>
                        <a:rPr lang="en-US" dirty="0"/>
                        <a:t>0%</a:t>
                      </a:r>
                    </a:p>
                  </a:txBody>
                  <a:tcPr>
                    <a:solidFill>
                      <a:schemeClr val="bg1">
                        <a:lumMod val="65000"/>
                      </a:schemeClr>
                    </a:solidFill>
                  </a:tcPr>
                </a:tc>
                <a:tc>
                  <a:txBody>
                    <a:bodyPr/>
                    <a:lstStyle/>
                    <a:p>
                      <a:r>
                        <a:rPr lang="en-US" dirty="0"/>
                        <a:t>100%</a:t>
                      </a:r>
                    </a:p>
                  </a:txBody>
                  <a:tcPr/>
                </a:tc>
                <a:extLst>
                  <a:ext uri="{0D108BD9-81ED-4DB2-BD59-A6C34878D82A}">
                    <a16:rowId xmlns:a16="http://schemas.microsoft.com/office/drawing/2014/main" val="601484196"/>
                  </a:ext>
                </a:extLst>
              </a:tr>
            </a:tbl>
          </a:graphicData>
        </a:graphic>
      </p:graphicFrame>
      <p:sp>
        <p:nvSpPr>
          <p:cNvPr id="5" name="Slide Number Placeholder 4">
            <a:extLst>
              <a:ext uri="{FF2B5EF4-FFF2-40B4-BE49-F238E27FC236}">
                <a16:creationId xmlns:a16="http://schemas.microsoft.com/office/drawing/2014/main" id="{8E7CDC11-C6BD-C071-E354-9353942077DB}"/>
              </a:ext>
            </a:extLst>
          </p:cNvPr>
          <p:cNvSpPr>
            <a:spLocks noGrp="1"/>
          </p:cNvSpPr>
          <p:nvPr>
            <p:ph type="sldNum" sz="quarter" idx="12"/>
          </p:nvPr>
        </p:nvSpPr>
        <p:spPr/>
        <p:txBody>
          <a:bodyPr/>
          <a:lstStyle/>
          <a:p>
            <a:fld id="{DE8DE8A0-70C5-4585-9A3C-B3A9E7B8F8E9}" type="slidenum">
              <a:rPr lang="en-US" smtClean="0"/>
              <a:pPr/>
              <a:t>8</a:t>
            </a:fld>
            <a:endParaRPr lang="en-US" dirty="0"/>
          </a:p>
        </p:txBody>
      </p:sp>
    </p:spTree>
    <p:extLst>
      <p:ext uri="{BB962C8B-B14F-4D97-AF65-F5344CB8AC3E}">
        <p14:creationId xmlns:p14="http://schemas.microsoft.com/office/powerpoint/2010/main" val="35455078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normAutofit/>
          </a:bodyPr>
          <a:lstStyle/>
          <a:p>
            <a:r>
              <a:rPr lang="en-US" dirty="0"/>
              <a:t>Why is DATA important?</a:t>
            </a:r>
          </a:p>
        </p:txBody>
      </p:sp>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9</a:t>
            </a:fld>
            <a:endParaRPr lang="en-US"/>
          </a:p>
        </p:txBody>
      </p:sp>
      <p:sp>
        <p:nvSpPr>
          <p:cNvPr id="3" name="Content Placeholder 2">
            <a:extLst>
              <a:ext uri="{FF2B5EF4-FFF2-40B4-BE49-F238E27FC236}">
                <a16:creationId xmlns:a16="http://schemas.microsoft.com/office/drawing/2014/main" id="{7DC27261-3BB9-2D6A-2F7D-462C257FB89E}"/>
              </a:ext>
            </a:extLst>
          </p:cNvPr>
          <p:cNvSpPr>
            <a:spLocks noGrp="1"/>
          </p:cNvSpPr>
          <p:nvPr>
            <p:ph idx="1"/>
          </p:nvPr>
        </p:nvSpPr>
        <p:spPr/>
        <p:txBody>
          <a:bodyPr>
            <a:normAutofit lnSpcReduction="10000"/>
          </a:bodyPr>
          <a:lstStyle/>
          <a:p>
            <a:r>
              <a:rPr lang="en-US" dirty="0"/>
              <a:t>Minimum objective</a:t>
            </a:r>
          </a:p>
          <a:p>
            <a:pPr lvl="1"/>
            <a:r>
              <a:rPr lang="en-US" dirty="0"/>
              <a:t>Meeting performance targets = success</a:t>
            </a:r>
          </a:p>
          <a:p>
            <a:r>
              <a:rPr lang="en-US" dirty="0"/>
              <a:t>Measurable Outcomes</a:t>
            </a:r>
          </a:p>
          <a:p>
            <a:pPr lvl="1"/>
            <a:r>
              <a:rPr lang="en-US" dirty="0"/>
              <a:t>Impact on community</a:t>
            </a:r>
          </a:p>
          <a:p>
            <a:r>
              <a:rPr lang="en-US" dirty="0"/>
              <a:t>Decision-Making</a:t>
            </a:r>
          </a:p>
          <a:p>
            <a:pPr lvl="1"/>
            <a:r>
              <a:rPr lang="en-US" dirty="0"/>
              <a:t>Program adjustments</a:t>
            </a:r>
          </a:p>
          <a:p>
            <a:r>
              <a:rPr lang="en-US" dirty="0"/>
              <a:t>Accountability</a:t>
            </a:r>
          </a:p>
          <a:p>
            <a:pPr lvl="1"/>
            <a:r>
              <a:rPr lang="en-US" dirty="0"/>
              <a:t>Federal grant continuation</a:t>
            </a:r>
          </a:p>
        </p:txBody>
      </p:sp>
      <p:pic>
        <p:nvPicPr>
          <p:cNvPr id="5" name="Picture 4" descr="Pen pointing to a graph on a screen">
            <a:extLst>
              <a:ext uri="{FF2B5EF4-FFF2-40B4-BE49-F238E27FC236}">
                <a16:creationId xmlns:a16="http://schemas.microsoft.com/office/drawing/2014/main" id="{84477C0E-451F-5E9C-0906-3F8D88F85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9291" y="2570154"/>
            <a:ext cx="5054254" cy="3368680"/>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1150966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23B81B-1BFF-6498-9C82-0DB450CEEC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8C78E00-9F4B-AF4F-BC2C-22DECB4CC518}"/>
              </a:ext>
            </a:extLst>
          </p:cNvPr>
          <p:cNvSpPr>
            <a:spLocks noGrp="1"/>
          </p:cNvSpPr>
          <p:nvPr>
            <p:ph type="title"/>
          </p:nvPr>
        </p:nvSpPr>
        <p:spPr/>
        <p:txBody>
          <a:bodyPr/>
          <a:lstStyle/>
          <a:p>
            <a:r>
              <a:rPr lang="en-US" dirty="0"/>
              <a:t>A DATA-DRIVEN MODEL FOR SUCCESS</a:t>
            </a:r>
          </a:p>
        </p:txBody>
      </p:sp>
      <p:sp>
        <p:nvSpPr>
          <p:cNvPr id="5" name="Slide Number Placeholder 4">
            <a:extLst>
              <a:ext uri="{FF2B5EF4-FFF2-40B4-BE49-F238E27FC236}">
                <a16:creationId xmlns:a16="http://schemas.microsoft.com/office/drawing/2014/main" id="{B7C77A18-B784-547A-2822-C2C518F702FE}"/>
              </a:ext>
            </a:extLst>
          </p:cNvPr>
          <p:cNvSpPr>
            <a:spLocks noGrp="1"/>
          </p:cNvSpPr>
          <p:nvPr>
            <p:ph type="sldNum" sz="quarter" idx="12"/>
          </p:nvPr>
        </p:nvSpPr>
        <p:spPr/>
        <p:txBody>
          <a:bodyPr/>
          <a:lstStyle/>
          <a:p>
            <a:fld id="{DE8DE8A0-70C5-4585-9A3C-B3A9E7B8F8E9}" type="slidenum">
              <a:rPr lang="en-US" smtClean="0"/>
              <a:t>10</a:t>
            </a:fld>
            <a:endParaRPr lang="en-US"/>
          </a:p>
        </p:txBody>
      </p:sp>
      <p:graphicFrame>
        <p:nvGraphicFramePr>
          <p:cNvPr id="3" name="Diagram 2" descr="A DATA-DRIVEN MODEL FOR SUCCESS">
            <a:extLst>
              <a:ext uri="{FF2B5EF4-FFF2-40B4-BE49-F238E27FC236}">
                <a16:creationId xmlns:a16="http://schemas.microsoft.com/office/drawing/2014/main" id="{DC44FB29-E964-9511-5C79-91A340066C20}"/>
              </a:ext>
            </a:extLst>
          </p:cNvPr>
          <p:cNvGraphicFramePr/>
          <p:nvPr>
            <p:extLst>
              <p:ext uri="{D42A27DB-BD31-4B8C-83A1-F6EECF244321}">
                <p14:modId xmlns:p14="http://schemas.microsoft.com/office/powerpoint/2010/main" val="1051315225"/>
              </p:ext>
            </p:extLst>
          </p:nvPr>
        </p:nvGraphicFramePr>
        <p:xfrm>
          <a:off x="599768" y="1868130"/>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87239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6F81B-8BA3-C784-BF5E-914D71832DC0}"/>
              </a:ext>
            </a:extLst>
          </p:cNvPr>
          <p:cNvSpPr>
            <a:spLocks noGrp="1"/>
          </p:cNvSpPr>
          <p:nvPr>
            <p:ph type="title"/>
          </p:nvPr>
        </p:nvSpPr>
        <p:spPr>
          <a:xfrm>
            <a:off x="774923" y="687475"/>
            <a:ext cx="10653003" cy="1083329"/>
          </a:xfrm>
        </p:spPr>
        <p:txBody>
          <a:bodyPr anchor="b">
            <a:normAutofit/>
          </a:bodyPr>
          <a:lstStyle/>
          <a:p>
            <a:r>
              <a:rPr lang="en-US" dirty="0"/>
              <a:t>Assessing Program effectiveness</a:t>
            </a:r>
          </a:p>
        </p:txBody>
      </p:sp>
      <p:graphicFrame>
        <p:nvGraphicFramePr>
          <p:cNvPr id="3" name="Diagram 2" descr="A DATA-DRIVEN MODEL FOR SUCCESS">
            <a:extLst>
              <a:ext uri="{FF2B5EF4-FFF2-40B4-BE49-F238E27FC236}">
                <a16:creationId xmlns:a16="http://schemas.microsoft.com/office/drawing/2014/main" id="{AD27D9CE-B338-6870-4DF5-9E92D10BB342}"/>
              </a:ext>
            </a:extLst>
          </p:cNvPr>
          <p:cNvGraphicFramePr/>
          <p:nvPr>
            <p:extLst>
              <p:ext uri="{D42A27DB-BD31-4B8C-83A1-F6EECF244321}">
                <p14:modId xmlns:p14="http://schemas.microsoft.com/office/powerpoint/2010/main" val="3015075057"/>
              </p:ext>
            </p:extLst>
          </p:nvPr>
        </p:nvGraphicFramePr>
        <p:xfrm>
          <a:off x="-2100821" y="1868130"/>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6" name="Content Placeholder 3">
            <a:extLst>
              <a:ext uri="{FF2B5EF4-FFF2-40B4-BE49-F238E27FC236}">
                <a16:creationId xmlns:a16="http://schemas.microsoft.com/office/drawing/2014/main" id="{D2AC6225-93BF-3714-3E43-E5EE8A264513}"/>
              </a:ext>
            </a:extLst>
          </p:cNvPr>
          <p:cNvSpPr>
            <a:spLocks noGrp="1"/>
          </p:cNvSpPr>
          <p:nvPr>
            <p:ph sz="half" idx="2"/>
          </p:nvPr>
        </p:nvSpPr>
        <p:spPr>
          <a:xfrm>
            <a:off x="6217709" y="1946302"/>
            <a:ext cx="5210216" cy="4224225"/>
          </a:xfrm>
        </p:spPr>
        <p:txBody>
          <a:bodyPr/>
          <a:lstStyle/>
          <a:p>
            <a:r>
              <a:rPr lang="en-US" dirty="0"/>
              <a:t>Is my program on track to achieve outcome targets?</a:t>
            </a:r>
          </a:p>
          <a:p>
            <a:pPr lvl="1"/>
            <a:r>
              <a:rPr lang="en-US" dirty="0"/>
              <a:t>Analyze</a:t>
            </a:r>
          </a:p>
          <a:p>
            <a:pPr lvl="1"/>
            <a:r>
              <a:rPr lang="en-US" dirty="0"/>
              <a:t>Adjust</a:t>
            </a:r>
          </a:p>
          <a:p>
            <a:endParaRPr lang="en-US" dirty="0"/>
          </a:p>
        </p:txBody>
      </p:sp>
      <p:sp>
        <p:nvSpPr>
          <p:cNvPr id="5" name="Slide Number Placeholder 4">
            <a:extLst>
              <a:ext uri="{FF2B5EF4-FFF2-40B4-BE49-F238E27FC236}">
                <a16:creationId xmlns:a16="http://schemas.microsoft.com/office/drawing/2014/main" id="{F8D034C1-A063-C169-FDCA-5E016AB45CFD}"/>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11</a:t>
            </a:fld>
            <a:endParaRPr lang="en-US"/>
          </a:p>
        </p:txBody>
      </p:sp>
    </p:spTree>
    <p:extLst>
      <p:ext uri="{BB962C8B-B14F-4D97-AF65-F5344CB8AC3E}">
        <p14:creationId xmlns:p14="http://schemas.microsoft.com/office/powerpoint/2010/main" val="686085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What is data validation?</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6302"/>
            <a:ext cx="10807477" cy="4423517"/>
          </a:xfrm>
        </p:spPr>
        <p:txBody>
          <a:bodyPr>
            <a:normAutofit/>
          </a:bodyPr>
          <a:lstStyle/>
          <a:p>
            <a:r>
              <a:rPr lang="en-US" sz="4400" dirty="0"/>
              <a:t>The process of checking data for accuracy and quality before any action is taken using the data</a:t>
            </a:r>
          </a:p>
          <a:p>
            <a:pPr marL="305435" indent="-305435"/>
            <a:endParaRPr lang="en-US" dirty="0">
              <a:ea typeface="+mn-lt"/>
              <a:cs typeface="+mn-lt"/>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12</a:t>
            </a:fld>
            <a:endParaRPr lang="en-US" dirty="0"/>
          </a:p>
        </p:txBody>
      </p:sp>
    </p:spTree>
    <p:extLst>
      <p:ext uri="{BB962C8B-B14F-4D97-AF65-F5344CB8AC3E}">
        <p14:creationId xmlns:p14="http://schemas.microsoft.com/office/powerpoint/2010/main" val="3037607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08EF406-AE2A-6DC5-B9A6-4E9D3E69BCF4}"/>
              </a:ext>
            </a:extLst>
          </p:cNvPr>
          <p:cNvSpPr>
            <a:spLocks noGrp="1"/>
          </p:cNvSpPr>
          <p:nvPr>
            <p:ph type="title"/>
          </p:nvPr>
        </p:nvSpPr>
        <p:spPr>
          <a:xfrm>
            <a:off x="774923" y="687475"/>
            <a:ext cx="10653003" cy="1083329"/>
          </a:xfrm>
        </p:spPr>
        <p:txBody>
          <a:bodyPr anchor="b">
            <a:normAutofit/>
          </a:bodyPr>
          <a:lstStyle/>
          <a:p>
            <a:r>
              <a:rPr lang="en-US" dirty="0"/>
              <a:t>Assessing Data accuracy</a:t>
            </a:r>
          </a:p>
        </p:txBody>
      </p:sp>
      <p:graphicFrame>
        <p:nvGraphicFramePr>
          <p:cNvPr id="8" name="Diagram 7" descr="A DATA-DRIVEN MODEL FOR SUCCESS">
            <a:extLst>
              <a:ext uri="{FF2B5EF4-FFF2-40B4-BE49-F238E27FC236}">
                <a16:creationId xmlns:a16="http://schemas.microsoft.com/office/drawing/2014/main" id="{81B13B68-2F21-DBE6-B474-A54C13463A33}"/>
              </a:ext>
            </a:extLst>
          </p:cNvPr>
          <p:cNvGraphicFramePr/>
          <p:nvPr>
            <p:extLst>
              <p:ext uri="{D42A27DB-BD31-4B8C-83A1-F6EECF244321}">
                <p14:modId xmlns:p14="http://schemas.microsoft.com/office/powerpoint/2010/main" val="1028924512"/>
              </p:ext>
            </p:extLst>
          </p:nvPr>
        </p:nvGraphicFramePr>
        <p:xfrm>
          <a:off x="-1762226" y="1832502"/>
          <a:ext cx="10923638" cy="4989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Content Placeholder 5">
            <a:extLst>
              <a:ext uri="{FF2B5EF4-FFF2-40B4-BE49-F238E27FC236}">
                <a16:creationId xmlns:a16="http://schemas.microsoft.com/office/drawing/2014/main" id="{020567E9-8CBD-F3BE-4421-AF2819794581}"/>
              </a:ext>
            </a:extLst>
          </p:cNvPr>
          <p:cNvSpPr>
            <a:spLocks noGrp="1"/>
          </p:cNvSpPr>
          <p:nvPr>
            <p:ph sz="half" idx="2"/>
          </p:nvPr>
        </p:nvSpPr>
        <p:spPr>
          <a:xfrm>
            <a:off x="6217709" y="1946302"/>
            <a:ext cx="5210216" cy="4224225"/>
          </a:xfrm>
        </p:spPr>
        <p:txBody>
          <a:bodyPr anchor="t">
            <a:normAutofit/>
          </a:bodyPr>
          <a:lstStyle/>
          <a:p>
            <a:r>
              <a:rPr lang="en-US" dirty="0"/>
              <a:t>Does my report represent my program’s achievement on the outcomes?	</a:t>
            </a:r>
          </a:p>
          <a:p>
            <a:pPr lvl="1"/>
            <a:r>
              <a:rPr lang="en-US" sz="2400">
                <a:solidFill>
                  <a:srgbClr val="17406D"/>
                </a:solidFill>
              </a:rPr>
              <a:t>Review</a:t>
            </a:r>
          </a:p>
          <a:p>
            <a:pPr lvl="1"/>
            <a:r>
              <a:rPr lang="en-US" sz="2400">
                <a:solidFill>
                  <a:srgbClr val="17406D"/>
                </a:solidFill>
              </a:rPr>
              <a:t>Correct</a:t>
            </a:r>
          </a:p>
        </p:txBody>
      </p:sp>
      <p:sp>
        <p:nvSpPr>
          <p:cNvPr id="5" name="Slide Number Placeholder 4">
            <a:extLst>
              <a:ext uri="{FF2B5EF4-FFF2-40B4-BE49-F238E27FC236}">
                <a16:creationId xmlns:a16="http://schemas.microsoft.com/office/drawing/2014/main" id="{D16B170D-53DD-7B60-ECB2-AA83BBD67C62}"/>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13</a:t>
            </a:fld>
            <a:endParaRPr lang="en-US"/>
          </a:p>
        </p:txBody>
      </p:sp>
    </p:spTree>
    <p:extLst>
      <p:ext uri="{BB962C8B-B14F-4D97-AF65-F5344CB8AC3E}">
        <p14:creationId xmlns:p14="http://schemas.microsoft.com/office/powerpoint/2010/main" val="2420824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517073-9A56-86B9-5575-9C625457EFE2}"/>
              </a:ext>
            </a:extLst>
          </p:cNvPr>
          <p:cNvSpPr>
            <a:spLocks noGrp="1"/>
          </p:cNvSpPr>
          <p:nvPr>
            <p:ph type="title"/>
          </p:nvPr>
        </p:nvSpPr>
        <p:spPr>
          <a:xfrm>
            <a:off x="1959894" y="702156"/>
            <a:ext cx="8272212" cy="1013800"/>
          </a:xfrm>
        </p:spPr>
        <p:txBody>
          <a:bodyPr>
            <a:normAutofit/>
          </a:bodyPr>
          <a:lstStyle/>
          <a:p>
            <a:r>
              <a:rPr lang="en-US" dirty="0">
                <a:solidFill>
                  <a:srgbClr val="FFFEFF"/>
                </a:solidFill>
              </a:rPr>
              <a:t>Real-time performance outcome measures</a:t>
            </a:r>
          </a:p>
        </p:txBody>
      </p:sp>
      <p:graphicFrame>
        <p:nvGraphicFramePr>
          <p:cNvPr id="31" name="Content Placeholder 5" descr="Real-Time Performance Outcome Measures&#10;">
            <a:extLst>
              <a:ext uri="{FF2B5EF4-FFF2-40B4-BE49-F238E27FC236}">
                <a16:creationId xmlns:a16="http://schemas.microsoft.com/office/drawing/2014/main" id="{A4974483-01F1-5728-2345-2A356CC3710D}"/>
              </a:ext>
            </a:extLst>
          </p:cNvPr>
          <p:cNvGraphicFramePr>
            <a:graphicFrameLocks noGrp="1"/>
          </p:cNvGraphicFramePr>
          <p:nvPr>
            <p:ph idx="1"/>
            <p:extLst>
              <p:ext uri="{D42A27DB-BD31-4B8C-83A1-F6EECF244321}">
                <p14:modId xmlns:p14="http://schemas.microsoft.com/office/powerpoint/2010/main" val="462775367"/>
              </p:ext>
            </p:extLst>
          </p:nvPr>
        </p:nvGraphicFramePr>
        <p:xfrm>
          <a:off x="609600" y="1887794"/>
          <a:ext cx="10972799" cy="46113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724539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MENTI Poll question</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6302"/>
            <a:ext cx="10807477" cy="4423517"/>
          </a:xfrm>
        </p:spPr>
        <p:txBody>
          <a:bodyPr>
            <a:normAutofit fontScale="92500" lnSpcReduction="20000"/>
          </a:bodyPr>
          <a:lstStyle/>
          <a:p>
            <a:r>
              <a:rPr lang="en-US" sz="3600" i="1" dirty="0"/>
              <a:t>Which outcome target has been the most challenging for you to achieve?</a:t>
            </a:r>
          </a:p>
          <a:p>
            <a:pPr lvl="1"/>
            <a:r>
              <a:rPr lang="en-US" sz="3200" i="1" dirty="0"/>
              <a:t>Served</a:t>
            </a:r>
          </a:p>
          <a:p>
            <a:pPr lvl="1"/>
            <a:r>
              <a:rPr lang="en-US" sz="3200" i="1" dirty="0"/>
              <a:t>Enrolled</a:t>
            </a:r>
          </a:p>
          <a:p>
            <a:pPr lvl="1"/>
            <a:r>
              <a:rPr lang="en-US" sz="3200" i="1" dirty="0"/>
              <a:t>Completed</a:t>
            </a:r>
          </a:p>
          <a:p>
            <a:pPr lvl="1"/>
            <a:r>
              <a:rPr lang="en-US" sz="3200" i="1" dirty="0"/>
              <a:t>Completed with Credential</a:t>
            </a:r>
          </a:p>
          <a:p>
            <a:pPr lvl="1"/>
            <a:r>
              <a:rPr lang="en-US" sz="3200" i="1" dirty="0"/>
              <a:t>Entered Employment </a:t>
            </a:r>
          </a:p>
          <a:p>
            <a:pPr lvl="1"/>
            <a:r>
              <a:rPr lang="en-US" sz="3200" i="1" dirty="0"/>
              <a:t>Advancing in Employment</a:t>
            </a:r>
          </a:p>
          <a:p>
            <a:pPr marL="305435" indent="-305435"/>
            <a:endParaRPr lang="en-US" dirty="0">
              <a:ea typeface="+mn-lt"/>
              <a:cs typeface="+mn-lt"/>
            </a:endParaRPr>
          </a:p>
        </p:txBody>
      </p:sp>
      <p:pic>
        <p:nvPicPr>
          <p:cNvPr id="6" name="Picture 5" descr="Qr code">
            <a:extLst>
              <a:ext uri="{FF2B5EF4-FFF2-40B4-BE49-F238E27FC236}">
                <a16:creationId xmlns:a16="http://schemas.microsoft.com/office/drawing/2014/main" id="{E448D7C9-C32C-7178-CB06-9F1E661F1F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1978" y="2441575"/>
            <a:ext cx="2882832" cy="2882832"/>
          </a:xfrm>
          <a:prstGeom prst="rect">
            <a:avLst/>
          </a:prstGeom>
        </p:spPr>
      </p:pic>
      <p:sp>
        <p:nvSpPr>
          <p:cNvPr id="7" name="TextBox 6">
            <a:extLst>
              <a:ext uri="{FF2B5EF4-FFF2-40B4-BE49-F238E27FC236}">
                <a16:creationId xmlns:a16="http://schemas.microsoft.com/office/drawing/2014/main" id="{C23CD890-330D-7AEE-3EB5-CE810104F23F}"/>
              </a:ext>
            </a:extLst>
          </p:cNvPr>
          <p:cNvSpPr txBox="1"/>
          <p:nvPr/>
        </p:nvSpPr>
        <p:spPr>
          <a:xfrm>
            <a:off x="8545074" y="5031752"/>
            <a:ext cx="2666646"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15</a:t>
            </a:fld>
            <a:endParaRPr lang="en-US" dirty="0"/>
          </a:p>
        </p:txBody>
      </p:sp>
    </p:spTree>
    <p:extLst>
      <p:ext uri="{BB962C8B-B14F-4D97-AF65-F5344CB8AC3E}">
        <p14:creationId xmlns:p14="http://schemas.microsoft.com/office/powerpoint/2010/main" val="3316505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p:txBody>
          <a:bodyPr/>
          <a:lstStyle/>
          <a:p>
            <a:r>
              <a:rPr lang="en-US" dirty="0"/>
              <a:t>ONE WORKFORCE AND RURAL HEALTHCARE QPR OUTCOME RESULTS </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What the data show to date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16</a:t>
            </a:fld>
            <a:endParaRPr lang="en-US"/>
          </a:p>
        </p:txBody>
      </p:sp>
    </p:spTree>
    <p:extLst>
      <p:ext uri="{BB962C8B-B14F-4D97-AF65-F5344CB8AC3E}">
        <p14:creationId xmlns:p14="http://schemas.microsoft.com/office/powerpoint/2010/main" val="1738603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23E9CB-4838-0EB1-9104-639F977A2971}"/>
              </a:ext>
            </a:extLst>
          </p:cNvPr>
          <p:cNvSpPr>
            <a:spLocks noGrp="1"/>
          </p:cNvSpPr>
          <p:nvPr>
            <p:ph type="title"/>
          </p:nvPr>
        </p:nvSpPr>
        <p:spPr/>
        <p:txBody>
          <a:bodyPr/>
          <a:lstStyle/>
          <a:p>
            <a:r>
              <a:rPr lang="en-US" dirty="0"/>
              <a:t>Combined Total Outcomes</a:t>
            </a:r>
            <a:br>
              <a:rPr lang="en-US" dirty="0"/>
            </a:br>
            <a:r>
              <a:rPr lang="en-US" dirty="0"/>
              <a:t>Rural Healthcare and one Workforce Grants</a:t>
            </a:r>
          </a:p>
        </p:txBody>
      </p:sp>
      <p:sp>
        <p:nvSpPr>
          <p:cNvPr id="6" name="Slide Number Placeholder 5">
            <a:extLst>
              <a:ext uri="{FF2B5EF4-FFF2-40B4-BE49-F238E27FC236}">
                <a16:creationId xmlns:a16="http://schemas.microsoft.com/office/drawing/2014/main" id="{4DA9CFA2-5792-B116-6FB9-7182B6CA7CEB}"/>
              </a:ext>
            </a:extLst>
          </p:cNvPr>
          <p:cNvSpPr>
            <a:spLocks noGrp="1"/>
          </p:cNvSpPr>
          <p:nvPr>
            <p:ph type="sldNum" sz="quarter" idx="12"/>
          </p:nvPr>
        </p:nvSpPr>
        <p:spPr/>
        <p:txBody>
          <a:bodyPr/>
          <a:lstStyle/>
          <a:p>
            <a:fld id="{DE8DE8A0-70C5-4585-9A3C-B3A9E7B8F8E9}" type="slidenum">
              <a:rPr lang="en-US" smtClean="0"/>
              <a:t>17</a:t>
            </a:fld>
            <a:endParaRPr lang="en-US"/>
          </a:p>
        </p:txBody>
      </p:sp>
      <p:graphicFrame>
        <p:nvGraphicFramePr>
          <p:cNvPr id="4" name="Content Placeholder 3" descr="Combined total outcomes rural healthcare and one workforce grants">
            <a:extLst>
              <a:ext uri="{FF2B5EF4-FFF2-40B4-BE49-F238E27FC236}">
                <a16:creationId xmlns:a16="http://schemas.microsoft.com/office/drawing/2014/main" id="{46E9F769-0330-4D1C-BB04-D3A345AF4BCB}"/>
              </a:ext>
            </a:extLst>
          </p:cNvPr>
          <p:cNvGraphicFramePr>
            <a:graphicFrameLocks noGrp="1"/>
          </p:cNvGraphicFramePr>
          <p:nvPr>
            <p:ph idx="1"/>
            <p:extLst>
              <p:ext uri="{D42A27DB-BD31-4B8C-83A1-F6EECF244321}">
                <p14:modId xmlns:p14="http://schemas.microsoft.com/office/powerpoint/2010/main" val="3327078109"/>
              </p:ext>
            </p:extLst>
          </p:nvPr>
        </p:nvGraphicFramePr>
        <p:xfrm>
          <a:off x="774700" y="1946275"/>
          <a:ext cx="10653713"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934903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65">
            <a:extLst>
              <a:ext uri="{FF2B5EF4-FFF2-40B4-BE49-F238E27FC236}">
                <a16:creationId xmlns:a16="http://schemas.microsoft.com/office/drawing/2014/main" id="{A25107B0-8F87-4B92-8E34-544D830D5EA3}"/>
              </a:ext>
            </a:extLst>
          </p:cNvPr>
          <p:cNvSpPr txBox="1">
            <a:spLocks noGrp="1"/>
          </p:cNvSpPr>
          <p:nvPr>
            <p:ph type="title" idx="4294967295"/>
          </p:nvPr>
        </p:nvSpPr>
        <p:spPr>
          <a:xfrm>
            <a:off x="0" y="838156"/>
            <a:ext cx="504303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2400" b="1" dirty="0">
                <a:solidFill>
                  <a:srgbClr val="0D477B"/>
                </a:solidFill>
                <a:latin typeface="+mn-lt"/>
                <a:ea typeface="+mn-ea"/>
                <a:cs typeface="Segoe UI" panose="020B0502040204020203" pitchFamily="34" charset="0"/>
              </a:rPr>
              <a:t>R</a:t>
            </a:r>
            <a:r>
              <a:rPr lang="en-US" sz="2400" b="1" cap="none" dirty="0">
                <a:solidFill>
                  <a:srgbClr val="0D477B"/>
                </a:solidFill>
                <a:latin typeface="+mn-lt"/>
                <a:ea typeface="+mn-ea"/>
                <a:cs typeface="Segoe UI" panose="020B0502040204020203" pitchFamily="34" charset="0"/>
              </a:rPr>
              <a:t>ural Healthcare</a:t>
            </a:r>
            <a:b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b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Quarter Ending 9/30/2024</a:t>
            </a:r>
          </a:p>
        </p:txBody>
      </p:sp>
      <p:cxnSp>
        <p:nvCxnSpPr>
          <p:cNvPr id="39" name="Straight Connector 38">
            <a:extLst>
              <a:ext uri="{C183D7F6-B498-43B3-948B-1728B52AA6E4}">
                <adec:decorative xmlns:adec="http://schemas.microsoft.com/office/drawing/2017/decorative" val="1"/>
              </a:ext>
            </a:extLst>
          </p:cNvPr>
          <p:cNvCxnSpPr/>
          <p:nvPr/>
        </p:nvCxnSpPr>
        <p:spPr>
          <a:xfrm>
            <a:off x="1588" y="1264046"/>
            <a:ext cx="2240280" cy="0"/>
          </a:xfrm>
          <a:prstGeom prst="line">
            <a:avLst/>
          </a:prstGeom>
          <a:ln w="1905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Rounded Rectangle 45">
            <a:extLst>
              <a:ext uri="{C183D7F6-B498-43B3-948B-1728B52AA6E4}">
                <adec:decorative xmlns:adec="http://schemas.microsoft.com/office/drawing/2017/decorative" val="1"/>
              </a:ext>
            </a:extLst>
          </p:cNvPr>
          <p:cNvSpPr/>
          <p:nvPr/>
        </p:nvSpPr>
        <p:spPr>
          <a:xfrm>
            <a:off x="6163094" y="602063"/>
            <a:ext cx="5480030" cy="5880653"/>
          </a:xfrm>
          <a:prstGeom prst="roundRect">
            <a:avLst>
              <a:gd name="adj" fmla="val 996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35" name="Rounded Rectangle 34">
            <a:extLst>
              <a:ext uri="{C183D7F6-B498-43B3-948B-1728B52AA6E4}">
                <adec:decorative xmlns:adec="http://schemas.microsoft.com/office/drawing/2017/decorative" val="1"/>
              </a:ext>
            </a:extLst>
          </p:cNvPr>
          <p:cNvSpPr/>
          <p:nvPr/>
        </p:nvSpPr>
        <p:spPr>
          <a:xfrm>
            <a:off x="564390" y="1852174"/>
            <a:ext cx="5089503" cy="124370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36" name="Content Placeholder 2">
            <a:extLst>
              <a:ext uri="{FF2B5EF4-FFF2-40B4-BE49-F238E27FC236}">
                <a16:creationId xmlns:a16="http://schemas.microsoft.com/office/drawing/2014/main" id="{D2A435EC-2B7B-41B0-822A-1383D0DA58CB}"/>
              </a:ext>
            </a:extLst>
          </p:cNvPr>
          <p:cNvSpPr txBox="1">
            <a:spLocks/>
          </p:cNvSpPr>
          <p:nvPr/>
        </p:nvSpPr>
        <p:spPr>
          <a:xfrm flipH="1">
            <a:off x="995355" y="2184597"/>
            <a:ext cx="1602706" cy="324247"/>
          </a:xfrm>
          <a:prstGeom prst="rect">
            <a:avLst/>
          </a:prstGeom>
        </p:spPr>
        <p:txBody>
          <a:bodyPr vert="horz" lIns="0" tIns="0" rIns="0" bIns="0" rtlCol="0" anchor="ctr">
            <a:noAutofit/>
          </a:bodyPr>
          <a:lstStyle>
            <a:lvl1pPr marL="228600" indent="-228600" algn="l" defTabSz="548640" rtl="0" eaLnBrk="1" latinLnBrk="0" hangingPunct="1">
              <a:lnSpc>
                <a:spcPct val="100000"/>
              </a:lnSpc>
              <a:spcBef>
                <a:spcPts val="200"/>
              </a:spcBef>
              <a:spcAft>
                <a:spcPts val="200"/>
              </a:spcAft>
              <a:buClr>
                <a:schemeClr val="tx2"/>
              </a:buClr>
              <a:buFont typeface="Wingdings" charset="2"/>
              <a:buChar char="§"/>
              <a:tabLst/>
              <a:defRPr sz="2800" b="1" kern="1200" baseline="0">
                <a:solidFill>
                  <a:srgbClr val="768591"/>
                </a:solidFill>
                <a:latin typeface="Segoe UI" panose="020B0502040204020203" pitchFamily="34" charset="0"/>
                <a:ea typeface="+mn-ea"/>
                <a:cs typeface="Segoe UI" panose="020B0502040204020203" pitchFamily="34" charset="0"/>
              </a:defRPr>
            </a:lvl1pPr>
            <a:lvl2pPr marL="457200" indent="-228600" algn="l" defTabSz="548640" rtl="0" eaLnBrk="1" latinLnBrk="0" hangingPunct="1">
              <a:lnSpc>
                <a:spcPct val="100000"/>
              </a:lnSpc>
              <a:spcBef>
                <a:spcPts val="200"/>
              </a:spcBef>
              <a:spcAft>
                <a:spcPts val="200"/>
              </a:spcAft>
              <a:buClr>
                <a:srgbClr val="EB095F"/>
              </a:buClr>
              <a:buFont typeface="Wingdings" charset="2"/>
              <a:buChar char="§"/>
              <a:tabLst/>
              <a:defRPr sz="2000" kern="1200" baseline="0">
                <a:solidFill>
                  <a:srgbClr val="768591"/>
                </a:solidFill>
                <a:latin typeface="+mj-lt"/>
                <a:ea typeface="+mn-ea"/>
                <a:cs typeface="Segoe UI" panose="020B0502040204020203" pitchFamily="34" charset="0"/>
              </a:defRPr>
            </a:lvl2pPr>
            <a:lvl3pPr marL="685800" indent="-228600" algn="l" defTabSz="550546" rtl="0" eaLnBrk="1" latinLnBrk="0" hangingPunct="1">
              <a:lnSpc>
                <a:spcPct val="100000"/>
              </a:lnSpc>
              <a:spcBef>
                <a:spcPts val="200"/>
              </a:spcBef>
              <a:spcAft>
                <a:spcPts val="200"/>
              </a:spcAft>
              <a:buClr>
                <a:srgbClr val="EB095F"/>
              </a:buClr>
              <a:buFont typeface="Lucida Grande"/>
              <a:buChar char="–"/>
              <a:defRPr sz="2000" kern="1200" baseline="0">
                <a:solidFill>
                  <a:srgbClr val="768591"/>
                </a:solidFill>
                <a:latin typeface="+mj-lt"/>
                <a:ea typeface="+mn-ea"/>
                <a:cs typeface="Segoe UI" panose="020B0502040204020203" pitchFamily="34" charset="0"/>
              </a:defRPr>
            </a:lvl3pPr>
            <a:lvl4pPr marL="914400" indent="-228600" algn="l" defTabSz="548640" rtl="0" eaLnBrk="1" latinLnBrk="0" hangingPunct="1">
              <a:lnSpc>
                <a:spcPct val="100000"/>
              </a:lnSpc>
              <a:spcBef>
                <a:spcPts val="200"/>
              </a:spcBef>
              <a:spcAft>
                <a:spcPts val="200"/>
              </a:spcAft>
              <a:buClr>
                <a:schemeClr val="tx2"/>
              </a:buClr>
              <a:buFont typeface="Arial"/>
              <a:buChar char="•"/>
              <a:tabLst/>
              <a:defRPr sz="1800" kern="1200">
                <a:solidFill>
                  <a:srgbClr val="768591"/>
                </a:solidFill>
                <a:latin typeface="Segoe UI" panose="020B0502040204020203" pitchFamily="34" charset="0"/>
                <a:ea typeface="+mn-ea"/>
                <a:cs typeface="Segoe UI" panose="020B0502040204020203" pitchFamily="34" charset="0"/>
              </a:defRPr>
            </a:lvl4pPr>
            <a:lvl5pPr marL="1143000" indent="-228600" algn="l" defTabSz="548640" rtl="0" eaLnBrk="1" latinLnBrk="0" hangingPunct="1">
              <a:lnSpc>
                <a:spcPct val="100000"/>
              </a:lnSpc>
              <a:spcBef>
                <a:spcPts val="200"/>
              </a:spcBef>
              <a:spcAft>
                <a:spcPts val="200"/>
              </a:spcAft>
              <a:buClr>
                <a:schemeClr val="tx2"/>
              </a:buClr>
              <a:buFont typeface="Arial" charset="0"/>
              <a:buChar char="•"/>
              <a:defRPr sz="1800" kern="1200" baseline="0">
                <a:solidFill>
                  <a:srgbClr val="768591"/>
                </a:solidFill>
                <a:latin typeface="Segoe UI" panose="020B0502040204020203" pitchFamily="34" charset="0"/>
                <a:ea typeface="+mn-ea"/>
                <a:cs typeface="Segoe UI" panose="020B0502040204020203"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marR="0" lvl="0" indent="0" algn="l" defTabSz="548640" rtl="0" eaLnBrk="1" fontAlgn="auto" latinLnBrk="0" hangingPunct="1">
              <a:lnSpc>
                <a:spcPct val="100000"/>
              </a:lnSpc>
              <a:spcBef>
                <a:spcPts val="300"/>
              </a:spcBef>
              <a:spcAft>
                <a:spcPts val="300"/>
              </a:spcAft>
              <a:buClr>
                <a:srgbClr val="E1085A"/>
              </a:buClr>
              <a:buSzTx/>
              <a:buFont typeface="Wingdings" charset="2"/>
              <a:buNone/>
              <a:tabLst/>
              <a:defRPr/>
            </a:pPr>
            <a:r>
              <a:rPr lang="en-US" dirty="0">
                <a:solidFill>
                  <a:schemeClr val="accent1">
                    <a:lumMod val="75000"/>
                  </a:schemeClr>
                </a:solidFill>
              </a:rPr>
              <a:t>9,044</a:t>
            </a:r>
            <a:endParaRPr kumimoji="0" lang="en-US" b="1" i="0" u="none" strike="noStrike" kern="1200" cap="none" spc="0" normalizeH="0" baseline="0" noProof="0" dirty="0">
              <a:ln>
                <a:noFill/>
              </a:ln>
              <a:solidFill>
                <a:schemeClr val="accent1">
                  <a:lumMod val="75000"/>
                </a:schemeClr>
              </a:solidFill>
              <a:effectLst/>
              <a:uLnTx/>
              <a:uFillTx/>
              <a:latin typeface="Segoe UI" panose="020B0502040204020203" pitchFamily="34" charset="0"/>
              <a:ea typeface="+mn-ea"/>
              <a:cs typeface="Segoe UI" panose="020B0502040204020203" pitchFamily="34" charset="0"/>
            </a:endParaRPr>
          </a:p>
        </p:txBody>
      </p:sp>
      <p:sp>
        <p:nvSpPr>
          <p:cNvPr id="37" name="TextBox 36">
            <a:extLst>
              <a:ext uri="{FF2B5EF4-FFF2-40B4-BE49-F238E27FC236}">
                <a16:creationId xmlns:a16="http://schemas.microsoft.com/office/drawing/2014/main" id="{A25107B0-8F87-4B92-8E34-544D830D5EA3}"/>
              </a:ext>
            </a:extLst>
          </p:cNvPr>
          <p:cNvSpPr txBox="1"/>
          <p:nvPr/>
        </p:nvSpPr>
        <p:spPr>
          <a:xfrm>
            <a:off x="855363" y="2533816"/>
            <a:ext cx="2024034" cy="30777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Participants Served</a:t>
            </a:r>
          </a:p>
        </p:txBody>
      </p:sp>
      <p:sp>
        <p:nvSpPr>
          <p:cNvPr id="5" name="TextBox 4">
            <a:extLst>
              <a:ext uri="{FF2B5EF4-FFF2-40B4-BE49-F238E27FC236}">
                <a16:creationId xmlns:a16="http://schemas.microsoft.com/office/drawing/2014/main" id="{A25107B0-8F87-4B92-8E34-544D830D5EA3}"/>
              </a:ext>
            </a:extLst>
          </p:cNvPr>
          <p:cNvSpPr txBox="1"/>
          <p:nvPr/>
        </p:nvSpPr>
        <p:spPr>
          <a:xfrm>
            <a:off x="3072485" y="2068120"/>
            <a:ext cx="903980" cy="501548"/>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CD426A">
                    <a:lumMod val="10000"/>
                  </a:srgbClr>
                </a:solidFill>
                <a:latin typeface="Segoe UI" panose="020B0502040204020203" pitchFamily="34" charset="0"/>
                <a:cs typeface="Segoe UI" panose="020B0502040204020203" pitchFamily="34" charset="0"/>
              </a:rPr>
              <a:t>1,254</a:t>
            </a:r>
            <a:br>
              <a:rPr kumimoji="0" lang="en-US" sz="18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br>
            <a:r>
              <a:rPr kumimoji="0" lang="en-US" sz="1059"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Male</a:t>
            </a:r>
          </a:p>
        </p:txBody>
      </p:sp>
      <p:sp>
        <p:nvSpPr>
          <p:cNvPr id="17" name="TextBox 16">
            <a:extLst>
              <a:ext uri="{FF2B5EF4-FFF2-40B4-BE49-F238E27FC236}">
                <a16:creationId xmlns:a16="http://schemas.microsoft.com/office/drawing/2014/main" id="{A25107B0-8F87-4B92-8E34-544D830D5EA3}"/>
              </a:ext>
            </a:extLst>
          </p:cNvPr>
          <p:cNvSpPr txBox="1"/>
          <p:nvPr/>
        </p:nvSpPr>
        <p:spPr>
          <a:xfrm>
            <a:off x="4146014" y="2066471"/>
            <a:ext cx="966751" cy="507831"/>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7,668</a:t>
            </a: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Female</a:t>
            </a:r>
          </a:p>
        </p:txBody>
      </p:sp>
      <p:sp>
        <p:nvSpPr>
          <p:cNvPr id="33" name="TextBox 32">
            <a:extLst>
              <a:ext uri="{FF2B5EF4-FFF2-40B4-BE49-F238E27FC236}">
                <a16:creationId xmlns:a16="http://schemas.microsoft.com/office/drawing/2014/main" id="{A25107B0-8F87-4B92-8E34-544D830D5EA3}"/>
              </a:ext>
            </a:extLst>
          </p:cNvPr>
          <p:cNvSpPr txBox="1"/>
          <p:nvPr/>
        </p:nvSpPr>
        <p:spPr>
          <a:xfrm>
            <a:off x="3109142" y="2595744"/>
            <a:ext cx="963856"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4,334</a:t>
            </a:r>
            <a:br>
              <a:rPr kumimoji="0" lang="en-US" sz="18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b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Youth (</a:t>
            </a: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17–29</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a:t>
            </a:r>
          </a:p>
        </p:txBody>
      </p:sp>
      <p:sp>
        <p:nvSpPr>
          <p:cNvPr id="34" name="TextBox 33">
            <a:extLst>
              <a:ext uri="{FF2B5EF4-FFF2-40B4-BE49-F238E27FC236}">
                <a16:creationId xmlns:a16="http://schemas.microsoft.com/office/drawing/2014/main" id="{A25107B0-8F87-4B92-8E34-544D830D5EA3}"/>
              </a:ext>
            </a:extLst>
          </p:cNvPr>
          <p:cNvSpPr txBox="1"/>
          <p:nvPr/>
        </p:nvSpPr>
        <p:spPr>
          <a:xfrm>
            <a:off x="4147460" y="2573726"/>
            <a:ext cx="963857"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456</a:t>
            </a: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55 and Older</a:t>
            </a:r>
          </a:p>
        </p:txBody>
      </p:sp>
      <p:sp>
        <p:nvSpPr>
          <p:cNvPr id="30" name="TextBox 29">
            <a:extLst>
              <a:ext uri="{FF2B5EF4-FFF2-40B4-BE49-F238E27FC236}">
                <a16:creationId xmlns:a16="http://schemas.microsoft.com/office/drawing/2014/main" id="{A25107B0-8F87-4B92-8E34-544D830D5EA3}"/>
              </a:ext>
            </a:extLst>
          </p:cNvPr>
          <p:cNvSpPr txBox="1"/>
          <p:nvPr/>
        </p:nvSpPr>
        <p:spPr>
          <a:xfrm>
            <a:off x="564390" y="3219718"/>
            <a:ext cx="3138714"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Other Demographics</a:t>
            </a:r>
          </a:p>
        </p:txBody>
      </p:sp>
      <p:graphicFrame>
        <p:nvGraphicFramePr>
          <p:cNvPr id="2" name="Chart 1" descr="demographics image">
            <a:extLst>
              <a:ext uri="{FF2B5EF4-FFF2-40B4-BE49-F238E27FC236}">
                <a16:creationId xmlns:a16="http://schemas.microsoft.com/office/drawing/2014/main" id="{BDE04C49-8507-49BD-9C3E-4D2C9D0ED121}"/>
              </a:ext>
            </a:extLst>
          </p:cNvPr>
          <p:cNvGraphicFramePr>
            <a:graphicFrameLocks/>
          </p:cNvGraphicFramePr>
          <p:nvPr>
            <p:extLst>
              <p:ext uri="{D42A27DB-BD31-4B8C-83A1-F6EECF244321}">
                <p14:modId xmlns:p14="http://schemas.microsoft.com/office/powerpoint/2010/main" val="315682862"/>
              </p:ext>
            </p:extLst>
          </p:nvPr>
        </p:nvGraphicFramePr>
        <p:xfrm>
          <a:off x="823141" y="3644653"/>
          <a:ext cx="4572000" cy="2749550"/>
        </p:xfrm>
        <a:graphic>
          <a:graphicData uri="http://schemas.openxmlformats.org/drawingml/2006/chart">
            <c:chart xmlns:c="http://schemas.openxmlformats.org/drawingml/2006/chart" xmlns:r="http://schemas.openxmlformats.org/officeDocument/2006/relationships" r:id="rId3"/>
          </a:graphicData>
        </a:graphic>
      </p:graphicFrame>
      <p:sp>
        <p:nvSpPr>
          <p:cNvPr id="32" name="TextBox 31">
            <a:extLst>
              <a:ext uri="{FF2B5EF4-FFF2-40B4-BE49-F238E27FC236}">
                <a16:creationId xmlns:a16="http://schemas.microsoft.com/office/drawing/2014/main" id="{A25107B0-8F87-4B92-8E34-544D830D5EA3}"/>
              </a:ext>
            </a:extLst>
          </p:cNvPr>
          <p:cNvSpPr txBox="1"/>
          <p:nvPr/>
        </p:nvSpPr>
        <p:spPr>
          <a:xfrm>
            <a:off x="6410635" y="728663"/>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Race/Ethnicity</a:t>
            </a:r>
          </a:p>
        </p:txBody>
      </p:sp>
      <p:graphicFrame>
        <p:nvGraphicFramePr>
          <p:cNvPr id="3" name="Chart 2" descr="race/ethinicity">
            <a:extLst>
              <a:ext uri="{FF2B5EF4-FFF2-40B4-BE49-F238E27FC236}">
                <a16:creationId xmlns:a16="http://schemas.microsoft.com/office/drawing/2014/main" id="{5FAD3A95-7169-434E-B419-2CE5569296D9}"/>
              </a:ext>
            </a:extLst>
          </p:cNvPr>
          <p:cNvGraphicFramePr>
            <a:graphicFrameLocks/>
          </p:cNvGraphicFramePr>
          <p:nvPr>
            <p:extLst>
              <p:ext uri="{D42A27DB-BD31-4B8C-83A1-F6EECF244321}">
                <p14:modId xmlns:p14="http://schemas.microsoft.com/office/powerpoint/2010/main" val="3899372550"/>
              </p:ext>
            </p:extLst>
          </p:nvPr>
        </p:nvGraphicFramePr>
        <p:xfrm>
          <a:off x="6676077" y="1076007"/>
          <a:ext cx="4572000" cy="2399369"/>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a:extLst>
              <a:ext uri="{FF2B5EF4-FFF2-40B4-BE49-F238E27FC236}">
                <a16:creationId xmlns:a16="http://schemas.microsoft.com/office/drawing/2014/main" id="{A25107B0-8F87-4B92-8E34-544D830D5EA3}"/>
              </a:ext>
            </a:extLst>
          </p:cNvPr>
          <p:cNvSpPr txBox="1"/>
          <p:nvPr/>
        </p:nvSpPr>
        <p:spPr>
          <a:xfrm>
            <a:off x="6523885" y="3475376"/>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FFFFFF"/>
                </a:solidFill>
                <a:latin typeface="Segoe UI" panose="020B0502040204020203" pitchFamily="34" charset="0"/>
                <a:cs typeface="Segoe UI" panose="020B0502040204020203" pitchFamily="34" charset="0"/>
              </a:rPr>
              <a:t>Education</a:t>
            </a:r>
            <a:endPar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graphicFrame>
        <p:nvGraphicFramePr>
          <p:cNvPr id="4" name="Chart 3" descr="education">
            <a:extLst>
              <a:ext uri="{FF2B5EF4-FFF2-40B4-BE49-F238E27FC236}">
                <a16:creationId xmlns:a16="http://schemas.microsoft.com/office/drawing/2014/main" id="{6DCE80AD-0963-4534-99E5-D710C5C8C8D0}"/>
              </a:ext>
            </a:extLst>
          </p:cNvPr>
          <p:cNvGraphicFramePr>
            <a:graphicFrameLocks/>
          </p:cNvGraphicFramePr>
          <p:nvPr>
            <p:extLst>
              <p:ext uri="{D42A27DB-BD31-4B8C-83A1-F6EECF244321}">
                <p14:modId xmlns:p14="http://schemas.microsoft.com/office/powerpoint/2010/main" val="2354552726"/>
              </p:ext>
            </p:extLst>
          </p:nvPr>
        </p:nvGraphicFramePr>
        <p:xfrm>
          <a:off x="6676077" y="3918878"/>
          <a:ext cx="4572000" cy="2399369"/>
        </p:xfrm>
        <a:graphic>
          <a:graphicData uri="http://schemas.openxmlformats.org/drawingml/2006/chart">
            <c:chart xmlns:c="http://schemas.openxmlformats.org/drawingml/2006/chart" xmlns:r="http://schemas.openxmlformats.org/officeDocument/2006/relationships" r:id="rId5"/>
          </a:graphicData>
        </a:graphic>
      </p:graphicFrame>
      <p:sp>
        <p:nvSpPr>
          <p:cNvPr id="15" name="Slide Number Placeholder 4">
            <a:extLst>
              <a:ext uri="{FF2B5EF4-FFF2-40B4-BE49-F238E27FC236}">
                <a16:creationId xmlns:a16="http://schemas.microsoft.com/office/drawing/2014/main" id="{8457A1A9-6FD0-8AE6-B0F6-356C0CAC3516}"/>
              </a:ext>
            </a:extLst>
          </p:cNvPr>
          <p:cNvSpPr>
            <a:spLocks noGrp="1"/>
          </p:cNvSpPr>
          <p:nvPr>
            <p:ph type="sldNum" sz="quarter" idx="12"/>
          </p:nvPr>
        </p:nvSpPr>
        <p:spPr>
          <a:xfrm>
            <a:off x="10839906" y="6318247"/>
            <a:ext cx="1027291" cy="365125"/>
          </a:xfrm>
        </p:spPr>
        <p:txBody>
          <a:bodyPr/>
          <a:lstStyle/>
          <a:p>
            <a:fld id="{DE8DE8A0-70C5-4585-9A3C-B3A9E7B8F8E9}" type="slidenum">
              <a:rPr lang="en-US" smtClean="0"/>
              <a:t>18</a:t>
            </a:fld>
            <a:endParaRPr lang="en-US"/>
          </a:p>
        </p:txBody>
      </p:sp>
    </p:spTree>
    <p:extLst>
      <p:ext uri="{BB962C8B-B14F-4D97-AF65-F5344CB8AC3E}">
        <p14:creationId xmlns:p14="http://schemas.microsoft.com/office/powerpoint/2010/main" val="3774777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65">
            <a:extLst>
              <a:ext uri="{FF2B5EF4-FFF2-40B4-BE49-F238E27FC236}">
                <a16:creationId xmlns:a16="http://schemas.microsoft.com/office/drawing/2014/main" id="{A25107B0-8F87-4B92-8E34-544D830D5EA3}"/>
              </a:ext>
            </a:extLst>
          </p:cNvPr>
          <p:cNvSpPr txBox="1">
            <a:spLocks noGrp="1"/>
          </p:cNvSpPr>
          <p:nvPr>
            <p:ph type="title" idx="4294967295"/>
          </p:nvPr>
        </p:nvSpPr>
        <p:spPr>
          <a:xfrm>
            <a:off x="0" y="838156"/>
            <a:ext cx="5043031"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One Workforce</a:t>
            </a:r>
            <a:b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br>
            <a:r>
              <a:rPr kumimoji="0" lang="en-US" sz="2400" b="1" i="0" u="none" strike="noStrike" kern="1200" cap="none" spc="0" normalizeH="0" baseline="0" noProof="0" dirty="0">
                <a:ln>
                  <a:noFill/>
                </a:ln>
                <a:solidFill>
                  <a:srgbClr val="0D477B"/>
                </a:solidFill>
                <a:effectLst/>
                <a:uLnTx/>
                <a:uFillTx/>
                <a:latin typeface="+mn-lt"/>
                <a:ea typeface="+mn-ea"/>
                <a:cs typeface="Segoe UI" panose="020B0502040204020203" pitchFamily="34" charset="0"/>
              </a:rPr>
              <a:t>Quarter Ending 9/30/2024</a:t>
            </a:r>
          </a:p>
        </p:txBody>
      </p:sp>
      <p:cxnSp>
        <p:nvCxnSpPr>
          <p:cNvPr id="39" name="Straight Connector 38">
            <a:extLst>
              <a:ext uri="{C183D7F6-B498-43B3-948B-1728B52AA6E4}">
                <adec:decorative xmlns:adec="http://schemas.microsoft.com/office/drawing/2017/decorative" val="1"/>
              </a:ext>
            </a:extLst>
          </p:cNvPr>
          <p:cNvCxnSpPr/>
          <p:nvPr/>
        </p:nvCxnSpPr>
        <p:spPr>
          <a:xfrm>
            <a:off x="1588" y="1264046"/>
            <a:ext cx="2240280" cy="0"/>
          </a:xfrm>
          <a:prstGeom prst="line">
            <a:avLst/>
          </a:prstGeom>
          <a:ln w="19050">
            <a:solidFill>
              <a:schemeClr val="accent6">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Rounded Rectangle 34">
            <a:extLst>
              <a:ext uri="{C183D7F6-B498-43B3-948B-1728B52AA6E4}">
                <adec:decorative xmlns:adec="http://schemas.microsoft.com/office/drawing/2017/decorative" val="1"/>
              </a:ext>
            </a:extLst>
          </p:cNvPr>
          <p:cNvSpPr/>
          <p:nvPr/>
        </p:nvSpPr>
        <p:spPr>
          <a:xfrm>
            <a:off x="564390" y="1852174"/>
            <a:ext cx="5089503" cy="1243707"/>
          </a:xfrm>
          <a:prstGeom prst="round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36" name="Content Placeholder 2">
            <a:extLst>
              <a:ext uri="{FF2B5EF4-FFF2-40B4-BE49-F238E27FC236}">
                <a16:creationId xmlns:a16="http://schemas.microsoft.com/office/drawing/2014/main" id="{D2A435EC-2B7B-41B0-822A-1383D0DA58CB}"/>
              </a:ext>
            </a:extLst>
          </p:cNvPr>
          <p:cNvSpPr txBox="1">
            <a:spLocks/>
          </p:cNvSpPr>
          <p:nvPr/>
        </p:nvSpPr>
        <p:spPr>
          <a:xfrm flipH="1">
            <a:off x="995355" y="2184597"/>
            <a:ext cx="1602706" cy="324247"/>
          </a:xfrm>
          <a:prstGeom prst="rect">
            <a:avLst/>
          </a:prstGeom>
        </p:spPr>
        <p:txBody>
          <a:bodyPr vert="horz" lIns="0" tIns="0" rIns="0" bIns="0" rtlCol="0" anchor="ctr">
            <a:noAutofit/>
          </a:bodyPr>
          <a:lstStyle>
            <a:lvl1pPr marL="228600" indent="-228600" algn="l" defTabSz="548640" rtl="0" eaLnBrk="1" latinLnBrk="0" hangingPunct="1">
              <a:lnSpc>
                <a:spcPct val="100000"/>
              </a:lnSpc>
              <a:spcBef>
                <a:spcPts val="200"/>
              </a:spcBef>
              <a:spcAft>
                <a:spcPts val="200"/>
              </a:spcAft>
              <a:buClr>
                <a:schemeClr val="tx2"/>
              </a:buClr>
              <a:buFont typeface="Wingdings" charset="2"/>
              <a:buChar char="§"/>
              <a:tabLst/>
              <a:defRPr sz="2800" b="1" kern="1200" baseline="0">
                <a:solidFill>
                  <a:srgbClr val="768591"/>
                </a:solidFill>
                <a:latin typeface="Segoe UI" panose="020B0502040204020203" pitchFamily="34" charset="0"/>
                <a:ea typeface="+mn-ea"/>
                <a:cs typeface="Segoe UI" panose="020B0502040204020203" pitchFamily="34" charset="0"/>
              </a:defRPr>
            </a:lvl1pPr>
            <a:lvl2pPr marL="457200" indent="-228600" algn="l" defTabSz="548640" rtl="0" eaLnBrk="1" latinLnBrk="0" hangingPunct="1">
              <a:lnSpc>
                <a:spcPct val="100000"/>
              </a:lnSpc>
              <a:spcBef>
                <a:spcPts val="200"/>
              </a:spcBef>
              <a:spcAft>
                <a:spcPts val="200"/>
              </a:spcAft>
              <a:buClr>
                <a:srgbClr val="EB095F"/>
              </a:buClr>
              <a:buFont typeface="Wingdings" charset="2"/>
              <a:buChar char="§"/>
              <a:tabLst/>
              <a:defRPr sz="2000" kern="1200" baseline="0">
                <a:solidFill>
                  <a:srgbClr val="768591"/>
                </a:solidFill>
                <a:latin typeface="+mj-lt"/>
                <a:ea typeface="+mn-ea"/>
                <a:cs typeface="Segoe UI" panose="020B0502040204020203" pitchFamily="34" charset="0"/>
              </a:defRPr>
            </a:lvl2pPr>
            <a:lvl3pPr marL="685800" indent="-228600" algn="l" defTabSz="550546" rtl="0" eaLnBrk="1" latinLnBrk="0" hangingPunct="1">
              <a:lnSpc>
                <a:spcPct val="100000"/>
              </a:lnSpc>
              <a:spcBef>
                <a:spcPts val="200"/>
              </a:spcBef>
              <a:spcAft>
                <a:spcPts val="200"/>
              </a:spcAft>
              <a:buClr>
                <a:srgbClr val="EB095F"/>
              </a:buClr>
              <a:buFont typeface="Lucida Grande"/>
              <a:buChar char="–"/>
              <a:defRPr sz="2000" kern="1200" baseline="0">
                <a:solidFill>
                  <a:srgbClr val="768591"/>
                </a:solidFill>
                <a:latin typeface="+mj-lt"/>
                <a:ea typeface="+mn-ea"/>
                <a:cs typeface="Segoe UI" panose="020B0502040204020203" pitchFamily="34" charset="0"/>
              </a:defRPr>
            </a:lvl3pPr>
            <a:lvl4pPr marL="914400" indent="-228600" algn="l" defTabSz="548640" rtl="0" eaLnBrk="1" latinLnBrk="0" hangingPunct="1">
              <a:lnSpc>
                <a:spcPct val="100000"/>
              </a:lnSpc>
              <a:spcBef>
                <a:spcPts val="200"/>
              </a:spcBef>
              <a:spcAft>
                <a:spcPts val="200"/>
              </a:spcAft>
              <a:buClr>
                <a:schemeClr val="tx2"/>
              </a:buClr>
              <a:buFont typeface="Arial"/>
              <a:buChar char="•"/>
              <a:tabLst/>
              <a:defRPr sz="1800" kern="1200">
                <a:solidFill>
                  <a:srgbClr val="768591"/>
                </a:solidFill>
                <a:latin typeface="Segoe UI" panose="020B0502040204020203" pitchFamily="34" charset="0"/>
                <a:ea typeface="+mn-ea"/>
                <a:cs typeface="Segoe UI" panose="020B0502040204020203" pitchFamily="34" charset="0"/>
              </a:defRPr>
            </a:lvl4pPr>
            <a:lvl5pPr marL="1143000" indent="-228600" algn="l" defTabSz="548640" rtl="0" eaLnBrk="1" latinLnBrk="0" hangingPunct="1">
              <a:lnSpc>
                <a:spcPct val="100000"/>
              </a:lnSpc>
              <a:spcBef>
                <a:spcPts val="200"/>
              </a:spcBef>
              <a:spcAft>
                <a:spcPts val="200"/>
              </a:spcAft>
              <a:buClr>
                <a:schemeClr val="tx2"/>
              </a:buClr>
              <a:buFont typeface="Arial" charset="0"/>
              <a:buChar char="•"/>
              <a:defRPr sz="1800" kern="1200" baseline="0">
                <a:solidFill>
                  <a:srgbClr val="768591"/>
                </a:solidFill>
                <a:latin typeface="Segoe UI" panose="020B0502040204020203" pitchFamily="34" charset="0"/>
                <a:ea typeface="+mn-ea"/>
                <a:cs typeface="Segoe UI" panose="020B0502040204020203" pitchFamily="34" charset="0"/>
              </a:defRPr>
            </a:lvl5pPr>
            <a:lvl6pPr marL="3017520" indent="-274320" algn="l" defTabSz="548640" rtl="0" eaLnBrk="1" latinLnBrk="0" hangingPunct="1">
              <a:spcBef>
                <a:spcPct val="20000"/>
              </a:spcBef>
              <a:buFont typeface="Arial"/>
              <a:buChar char="•"/>
              <a:defRPr sz="2400" kern="1200">
                <a:solidFill>
                  <a:schemeClr val="tx1"/>
                </a:solidFill>
                <a:latin typeface="+mn-lt"/>
                <a:ea typeface="+mn-ea"/>
                <a:cs typeface="+mn-cs"/>
              </a:defRPr>
            </a:lvl6pPr>
            <a:lvl7pPr marL="3566160" indent="-274320" algn="l" defTabSz="548640" rtl="0" eaLnBrk="1" latinLnBrk="0" hangingPunct="1">
              <a:spcBef>
                <a:spcPct val="20000"/>
              </a:spcBef>
              <a:buFont typeface="Arial"/>
              <a:buChar char="•"/>
              <a:defRPr sz="2400" kern="1200">
                <a:solidFill>
                  <a:schemeClr val="tx1"/>
                </a:solidFill>
                <a:latin typeface="+mn-lt"/>
                <a:ea typeface="+mn-ea"/>
                <a:cs typeface="+mn-cs"/>
              </a:defRPr>
            </a:lvl7pPr>
            <a:lvl8pPr marL="4114800" indent="-274320" algn="l" defTabSz="548640" rtl="0" eaLnBrk="1" latinLnBrk="0" hangingPunct="1">
              <a:spcBef>
                <a:spcPct val="20000"/>
              </a:spcBef>
              <a:buFont typeface="Arial"/>
              <a:buChar char="•"/>
              <a:defRPr sz="2400" kern="1200">
                <a:solidFill>
                  <a:schemeClr val="tx1"/>
                </a:solidFill>
                <a:latin typeface="+mn-lt"/>
                <a:ea typeface="+mn-ea"/>
                <a:cs typeface="+mn-cs"/>
              </a:defRPr>
            </a:lvl8pPr>
            <a:lvl9pPr marL="4663440" indent="-274320" algn="l" defTabSz="548640" rtl="0" eaLnBrk="1" latinLnBrk="0" hangingPunct="1">
              <a:spcBef>
                <a:spcPct val="20000"/>
              </a:spcBef>
              <a:buFont typeface="Arial"/>
              <a:buChar char="•"/>
              <a:defRPr sz="2400" kern="1200">
                <a:solidFill>
                  <a:schemeClr val="tx1"/>
                </a:solidFill>
                <a:latin typeface="+mn-lt"/>
                <a:ea typeface="+mn-ea"/>
                <a:cs typeface="+mn-cs"/>
              </a:defRPr>
            </a:lvl9pPr>
          </a:lstStyle>
          <a:p>
            <a:pPr marL="0" marR="0" lvl="0" indent="0" algn="l" defTabSz="548640" rtl="0" eaLnBrk="1" fontAlgn="auto" latinLnBrk="0" hangingPunct="1">
              <a:lnSpc>
                <a:spcPct val="100000"/>
              </a:lnSpc>
              <a:spcBef>
                <a:spcPts val="300"/>
              </a:spcBef>
              <a:spcAft>
                <a:spcPts val="300"/>
              </a:spcAft>
              <a:buClr>
                <a:srgbClr val="E1085A"/>
              </a:buClr>
              <a:buSzTx/>
              <a:buFont typeface="Wingdings" charset="2"/>
              <a:buNone/>
              <a:tabLst/>
              <a:defRPr/>
            </a:pPr>
            <a:r>
              <a:rPr lang="en-US" dirty="0">
                <a:solidFill>
                  <a:schemeClr val="accent1">
                    <a:lumMod val="75000"/>
                  </a:schemeClr>
                </a:solidFill>
              </a:rPr>
              <a:t>21,104</a:t>
            </a:r>
            <a:endParaRPr kumimoji="0" lang="en-US" b="1" i="0" u="none" strike="noStrike" kern="1200" cap="none" spc="0" normalizeH="0" baseline="0" noProof="0" dirty="0">
              <a:ln>
                <a:noFill/>
              </a:ln>
              <a:solidFill>
                <a:schemeClr val="accent1">
                  <a:lumMod val="75000"/>
                </a:schemeClr>
              </a:solidFill>
              <a:effectLst/>
              <a:uLnTx/>
              <a:uFillTx/>
              <a:latin typeface="Segoe UI" panose="020B0502040204020203" pitchFamily="34" charset="0"/>
              <a:ea typeface="+mn-ea"/>
              <a:cs typeface="Segoe UI" panose="020B0502040204020203" pitchFamily="34" charset="0"/>
            </a:endParaRPr>
          </a:p>
        </p:txBody>
      </p:sp>
      <p:sp>
        <p:nvSpPr>
          <p:cNvPr id="37" name="TextBox 36">
            <a:extLst>
              <a:ext uri="{FF2B5EF4-FFF2-40B4-BE49-F238E27FC236}">
                <a16:creationId xmlns:a16="http://schemas.microsoft.com/office/drawing/2014/main" id="{A25107B0-8F87-4B92-8E34-544D830D5EA3}"/>
              </a:ext>
            </a:extLst>
          </p:cNvPr>
          <p:cNvSpPr txBox="1"/>
          <p:nvPr/>
        </p:nvSpPr>
        <p:spPr>
          <a:xfrm>
            <a:off x="855363" y="2533816"/>
            <a:ext cx="2024034" cy="30777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t>Participants Served</a:t>
            </a:r>
          </a:p>
        </p:txBody>
      </p:sp>
      <p:sp>
        <p:nvSpPr>
          <p:cNvPr id="5" name="TextBox 4">
            <a:extLst>
              <a:ext uri="{FF2B5EF4-FFF2-40B4-BE49-F238E27FC236}">
                <a16:creationId xmlns:a16="http://schemas.microsoft.com/office/drawing/2014/main" id="{A25107B0-8F87-4B92-8E34-544D830D5EA3}"/>
              </a:ext>
            </a:extLst>
          </p:cNvPr>
          <p:cNvSpPr txBox="1"/>
          <p:nvPr/>
        </p:nvSpPr>
        <p:spPr>
          <a:xfrm>
            <a:off x="3072485" y="2068120"/>
            <a:ext cx="903980" cy="501548"/>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CD426A">
                    <a:lumMod val="10000"/>
                  </a:srgbClr>
                </a:solidFill>
                <a:latin typeface="Segoe UI" panose="020B0502040204020203" pitchFamily="34" charset="0"/>
                <a:cs typeface="Segoe UI" panose="020B0502040204020203" pitchFamily="34" charset="0"/>
              </a:rPr>
              <a:t>14,222</a:t>
            </a:r>
            <a:br>
              <a:rPr kumimoji="0" lang="en-US" sz="18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rPr>
            </a:br>
            <a:r>
              <a:rPr kumimoji="0" lang="en-US" sz="1059"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Male</a:t>
            </a:r>
          </a:p>
        </p:txBody>
      </p:sp>
      <p:sp>
        <p:nvSpPr>
          <p:cNvPr id="17" name="TextBox 16">
            <a:extLst>
              <a:ext uri="{FF2B5EF4-FFF2-40B4-BE49-F238E27FC236}">
                <a16:creationId xmlns:a16="http://schemas.microsoft.com/office/drawing/2014/main" id="{A25107B0-8F87-4B92-8E34-544D830D5EA3}"/>
              </a:ext>
            </a:extLst>
          </p:cNvPr>
          <p:cNvSpPr txBox="1"/>
          <p:nvPr/>
        </p:nvSpPr>
        <p:spPr>
          <a:xfrm>
            <a:off x="4146014" y="2066471"/>
            <a:ext cx="966751" cy="507831"/>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CD426A">
                    <a:lumMod val="10000"/>
                  </a:srgbClr>
                </a:solidFill>
                <a:latin typeface="Segoe UI" panose="020B0502040204020203" pitchFamily="34" charset="0"/>
                <a:cs typeface="Segoe UI" panose="020B0502040204020203" pitchFamily="34" charset="0"/>
              </a:rPr>
              <a:t>6,688</a:t>
            </a:r>
            <a:endParaRPr kumimoji="0" lang="en-US" sz="1600" b="1" i="0" u="none" strike="noStrike" kern="1200" cap="none" spc="0" normalizeH="0" baseline="0" noProof="0" dirty="0">
              <a:ln>
                <a:noFill/>
              </a:ln>
              <a:solidFill>
                <a:srgbClr val="CD426A">
                  <a:lumMod val="10000"/>
                </a:srgbClr>
              </a:solidFill>
              <a:effectLst/>
              <a:uLnTx/>
              <a:uFillTx/>
              <a:latin typeface="Segoe UI" panose="020B0502040204020203" pitchFamily="34" charset="0"/>
              <a:ea typeface="+mn-ea"/>
              <a:cs typeface="Segoe UI" panose="020B0502040204020203" pitchFamily="34" charset="0"/>
            </a:endParaRP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333333"/>
                </a:solidFill>
                <a:effectLst/>
                <a:uLnTx/>
                <a:uFillTx/>
                <a:latin typeface="Segoe UI" panose="020B0502040204020203" pitchFamily="34" charset="0"/>
                <a:ea typeface="+mn-ea"/>
                <a:cs typeface="Segoe UI" panose="020B0502040204020203" pitchFamily="34" charset="0"/>
              </a:rPr>
              <a:t>Female</a:t>
            </a:r>
          </a:p>
        </p:txBody>
      </p:sp>
      <p:sp>
        <p:nvSpPr>
          <p:cNvPr id="33" name="TextBox 32">
            <a:extLst>
              <a:ext uri="{FF2B5EF4-FFF2-40B4-BE49-F238E27FC236}">
                <a16:creationId xmlns:a16="http://schemas.microsoft.com/office/drawing/2014/main" id="{A25107B0-8F87-4B92-8E34-544D830D5EA3}"/>
              </a:ext>
            </a:extLst>
          </p:cNvPr>
          <p:cNvSpPr txBox="1"/>
          <p:nvPr/>
        </p:nvSpPr>
        <p:spPr>
          <a:xfrm>
            <a:off x="3109142" y="2595744"/>
            <a:ext cx="963856"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Segoe UI" panose="020B0502040204020203" pitchFamily="34" charset="0"/>
                <a:cs typeface="Segoe UI" panose="020B0502040204020203" pitchFamily="34" charset="0"/>
              </a:rPr>
              <a:t>9,371</a:t>
            </a:r>
            <a:br>
              <a:rPr kumimoji="0" lang="en-US" sz="18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b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Youth (</a:t>
            </a: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17–29</a:t>
            </a:r>
            <a:r>
              <a:rPr kumimoji="0" lang="en-US" sz="90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a:t>
            </a:r>
          </a:p>
        </p:txBody>
      </p:sp>
      <p:sp>
        <p:nvSpPr>
          <p:cNvPr id="34" name="TextBox 33">
            <a:extLst>
              <a:ext uri="{FF2B5EF4-FFF2-40B4-BE49-F238E27FC236}">
                <a16:creationId xmlns:a16="http://schemas.microsoft.com/office/drawing/2014/main" id="{A25107B0-8F87-4B92-8E34-544D830D5EA3}"/>
              </a:ext>
            </a:extLst>
          </p:cNvPr>
          <p:cNvSpPr txBox="1"/>
          <p:nvPr/>
        </p:nvSpPr>
        <p:spPr>
          <a:xfrm>
            <a:off x="4147460" y="2573726"/>
            <a:ext cx="963857" cy="500137"/>
          </a:xfrm>
          <a:prstGeom prst="rect">
            <a:avLst/>
          </a:prstGeom>
          <a:noFill/>
        </p:spPr>
        <p:txBody>
          <a:bodyPr wrap="square" rtlCol="0">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Segoe UI" panose="020B0502040204020203" pitchFamily="34" charset="0"/>
                <a:cs typeface="Segoe UI" panose="020B0502040204020203" pitchFamily="34" charset="0"/>
              </a:rPr>
              <a:t>1,499</a:t>
            </a:r>
            <a:endPar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endParaRPr>
          </a:p>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55 and Older</a:t>
            </a:r>
          </a:p>
        </p:txBody>
      </p:sp>
      <p:sp>
        <p:nvSpPr>
          <p:cNvPr id="30" name="TextBox 29">
            <a:extLst>
              <a:ext uri="{FF2B5EF4-FFF2-40B4-BE49-F238E27FC236}">
                <a16:creationId xmlns:a16="http://schemas.microsoft.com/office/drawing/2014/main" id="{A25107B0-8F87-4B92-8E34-544D830D5EA3}"/>
              </a:ext>
            </a:extLst>
          </p:cNvPr>
          <p:cNvSpPr txBox="1"/>
          <p:nvPr/>
        </p:nvSpPr>
        <p:spPr>
          <a:xfrm>
            <a:off x="564390" y="3219718"/>
            <a:ext cx="3138714"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Segoe UI" panose="020B0502040204020203" pitchFamily="34" charset="0"/>
                <a:ea typeface="+mn-ea"/>
                <a:cs typeface="Segoe UI" panose="020B0502040204020203" pitchFamily="34" charset="0"/>
              </a:rPr>
              <a:t>Other Demographics</a:t>
            </a:r>
          </a:p>
        </p:txBody>
      </p:sp>
      <p:graphicFrame>
        <p:nvGraphicFramePr>
          <p:cNvPr id="6" name="Chart 5" descr="demographics">
            <a:extLst>
              <a:ext uri="{FF2B5EF4-FFF2-40B4-BE49-F238E27FC236}">
                <a16:creationId xmlns:a16="http://schemas.microsoft.com/office/drawing/2014/main" id="{8741A490-36B9-4062-BB26-95DF4F2183A7}"/>
              </a:ext>
            </a:extLst>
          </p:cNvPr>
          <p:cNvGraphicFramePr>
            <a:graphicFrameLocks/>
          </p:cNvGraphicFramePr>
          <p:nvPr>
            <p:extLst>
              <p:ext uri="{D42A27DB-BD31-4B8C-83A1-F6EECF244321}">
                <p14:modId xmlns:p14="http://schemas.microsoft.com/office/powerpoint/2010/main" val="2333244530"/>
              </p:ext>
            </p:extLst>
          </p:nvPr>
        </p:nvGraphicFramePr>
        <p:xfrm>
          <a:off x="855363" y="3682109"/>
          <a:ext cx="4572000" cy="2749550"/>
        </p:xfrm>
        <a:graphic>
          <a:graphicData uri="http://schemas.openxmlformats.org/drawingml/2006/chart">
            <c:chart xmlns:c="http://schemas.openxmlformats.org/drawingml/2006/chart" xmlns:r="http://schemas.openxmlformats.org/officeDocument/2006/relationships" r:id="rId3"/>
          </a:graphicData>
        </a:graphic>
      </p:graphicFrame>
      <p:sp>
        <p:nvSpPr>
          <p:cNvPr id="46" name="Rounded Rectangle 45">
            <a:extLst>
              <a:ext uri="{C183D7F6-B498-43B3-948B-1728B52AA6E4}">
                <adec:decorative xmlns:adec="http://schemas.microsoft.com/office/drawing/2017/decorative" val="1"/>
              </a:ext>
            </a:extLst>
          </p:cNvPr>
          <p:cNvSpPr/>
          <p:nvPr/>
        </p:nvSpPr>
        <p:spPr>
          <a:xfrm>
            <a:off x="6163094" y="602063"/>
            <a:ext cx="5480030" cy="5880653"/>
          </a:xfrm>
          <a:prstGeom prst="roundRect">
            <a:avLst>
              <a:gd name="adj" fmla="val 996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srgbClr val="FFFFFF"/>
              </a:solidFill>
              <a:effectLst/>
              <a:uLnTx/>
              <a:uFillTx/>
              <a:latin typeface="Franklin Gothic Book" panose="020B0503020102020204"/>
              <a:ea typeface="+mn-ea"/>
              <a:cs typeface="+mn-cs"/>
            </a:endParaRPr>
          </a:p>
        </p:txBody>
      </p:sp>
      <p:sp>
        <p:nvSpPr>
          <p:cNvPr id="32" name="TextBox 31">
            <a:extLst>
              <a:ext uri="{FF2B5EF4-FFF2-40B4-BE49-F238E27FC236}">
                <a16:creationId xmlns:a16="http://schemas.microsoft.com/office/drawing/2014/main" id="{A25107B0-8F87-4B92-8E34-544D830D5EA3}"/>
              </a:ext>
            </a:extLst>
          </p:cNvPr>
          <p:cNvSpPr txBox="1"/>
          <p:nvPr/>
        </p:nvSpPr>
        <p:spPr>
          <a:xfrm>
            <a:off x="6410635" y="728663"/>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rPr>
              <a:t>Race/Ethnicity</a:t>
            </a:r>
          </a:p>
        </p:txBody>
      </p:sp>
      <p:graphicFrame>
        <p:nvGraphicFramePr>
          <p:cNvPr id="8" name="Chart 7" descr="race/ethnicity">
            <a:extLst>
              <a:ext uri="{FF2B5EF4-FFF2-40B4-BE49-F238E27FC236}">
                <a16:creationId xmlns:a16="http://schemas.microsoft.com/office/drawing/2014/main" id="{5F6CB9D2-B1B2-430F-A615-7DC8861FE15E}"/>
              </a:ext>
            </a:extLst>
          </p:cNvPr>
          <p:cNvGraphicFramePr>
            <a:graphicFrameLocks/>
          </p:cNvGraphicFramePr>
          <p:nvPr>
            <p:extLst>
              <p:ext uri="{D42A27DB-BD31-4B8C-83A1-F6EECF244321}">
                <p14:modId xmlns:p14="http://schemas.microsoft.com/office/powerpoint/2010/main" val="2692303023"/>
              </p:ext>
            </p:extLst>
          </p:nvPr>
        </p:nvGraphicFramePr>
        <p:xfrm>
          <a:off x="6676077" y="1172081"/>
          <a:ext cx="4572000" cy="2240984"/>
        </p:xfrm>
        <a:graphic>
          <a:graphicData uri="http://schemas.openxmlformats.org/drawingml/2006/chart">
            <c:chart xmlns:c="http://schemas.openxmlformats.org/drawingml/2006/chart" xmlns:r="http://schemas.openxmlformats.org/officeDocument/2006/relationships" r:id="rId4"/>
          </a:graphicData>
        </a:graphic>
      </p:graphicFrame>
      <p:sp>
        <p:nvSpPr>
          <p:cNvPr id="31" name="TextBox 30">
            <a:extLst>
              <a:ext uri="{FF2B5EF4-FFF2-40B4-BE49-F238E27FC236}">
                <a16:creationId xmlns:a16="http://schemas.microsoft.com/office/drawing/2014/main" id="{A25107B0-8F87-4B92-8E34-544D830D5EA3}"/>
              </a:ext>
            </a:extLst>
          </p:cNvPr>
          <p:cNvSpPr txBox="1"/>
          <p:nvPr/>
        </p:nvSpPr>
        <p:spPr>
          <a:xfrm>
            <a:off x="6523885" y="3475376"/>
            <a:ext cx="2660466" cy="338554"/>
          </a:xfrm>
          <a:prstGeom prst="rect">
            <a:avLst/>
          </a:prstGeom>
          <a:noFill/>
        </p:spPr>
        <p:txBody>
          <a:bodyPr wrap="square" rtlCol="0" anchor="ctr">
            <a:spAutoFit/>
          </a:bodyPr>
          <a:lstStyle/>
          <a:p>
            <a:pPr marL="0" marR="0" lvl="0" indent="0" algn="l" defTabSz="274320" rtl="0" eaLnBrk="1" fontAlgn="auto" latinLnBrk="0" hangingPunct="1">
              <a:lnSpc>
                <a:spcPct val="100000"/>
              </a:lnSpc>
              <a:spcBef>
                <a:spcPts val="0"/>
              </a:spcBef>
              <a:spcAft>
                <a:spcPts val="0"/>
              </a:spcAft>
              <a:buClrTx/>
              <a:buSzTx/>
              <a:buFontTx/>
              <a:buNone/>
              <a:tabLst/>
              <a:defRPr/>
            </a:pPr>
            <a:r>
              <a:rPr lang="en-US" sz="1600" b="1" dirty="0">
                <a:solidFill>
                  <a:srgbClr val="FFFFFF"/>
                </a:solidFill>
                <a:latin typeface="Segoe UI" panose="020B0502040204020203" pitchFamily="34" charset="0"/>
                <a:cs typeface="Segoe UI" panose="020B0502040204020203" pitchFamily="34" charset="0"/>
              </a:rPr>
              <a:t>Education</a:t>
            </a:r>
            <a:endParaRPr kumimoji="0" lang="en-US" sz="1600" b="1" i="0" u="none" strike="noStrike" kern="1200" cap="none" spc="0" normalizeH="0" baseline="0" noProof="0" dirty="0">
              <a:ln>
                <a:noFill/>
              </a:ln>
              <a:solidFill>
                <a:srgbClr val="FFFFFF"/>
              </a:solidFill>
              <a:effectLst/>
              <a:uLnTx/>
              <a:uFillTx/>
              <a:latin typeface="Segoe UI" panose="020B0502040204020203" pitchFamily="34" charset="0"/>
              <a:ea typeface="+mn-ea"/>
              <a:cs typeface="Segoe UI" panose="020B0502040204020203" pitchFamily="34" charset="0"/>
            </a:endParaRPr>
          </a:p>
        </p:txBody>
      </p:sp>
      <p:graphicFrame>
        <p:nvGraphicFramePr>
          <p:cNvPr id="7" name="Chart 6" descr="education">
            <a:extLst>
              <a:ext uri="{FF2B5EF4-FFF2-40B4-BE49-F238E27FC236}">
                <a16:creationId xmlns:a16="http://schemas.microsoft.com/office/drawing/2014/main" id="{3BD599EB-5D6E-4942-8933-D4107FC4DCEE}"/>
              </a:ext>
            </a:extLst>
          </p:cNvPr>
          <p:cNvGraphicFramePr>
            <a:graphicFrameLocks/>
          </p:cNvGraphicFramePr>
          <p:nvPr>
            <p:extLst>
              <p:ext uri="{D42A27DB-BD31-4B8C-83A1-F6EECF244321}">
                <p14:modId xmlns:p14="http://schemas.microsoft.com/office/powerpoint/2010/main" val="273944158"/>
              </p:ext>
            </p:extLst>
          </p:nvPr>
        </p:nvGraphicFramePr>
        <p:xfrm>
          <a:off x="6676077" y="3910087"/>
          <a:ext cx="4572000" cy="2345849"/>
        </p:xfrm>
        <a:graphic>
          <a:graphicData uri="http://schemas.openxmlformats.org/drawingml/2006/chart">
            <c:chart xmlns:c="http://schemas.openxmlformats.org/drawingml/2006/chart" xmlns:r="http://schemas.openxmlformats.org/officeDocument/2006/relationships" r:id="rId5"/>
          </a:graphicData>
        </a:graphic>
      </p:graphicFrame>
      <p:sp>
        <p:nvSpPr>
          <p:cNvPr id="15" name="Slide Number Placeholder 4">
            <a:extLst>
              <a:ext uri="{FF2B5EF4-FFF2-40B4-BE49-F238E27FC236}">
                <a16:creationId xmlns:a16="http://schemas.microsoft.com/office/drawing/2014/main" id="{8457A1A9-6FD0-8AE6-B0F6-356C0CAC3516}"/>
              </a:ext>
            </a:extLst>
          </p:cNvPr>
          <p:cNvSpPr>
            <a:spLocks noGrp="1"/>
          </p:cNvSpPr>
          <p:nvPr>
            <p:ph type="sldNum" sz="quarter" idx="12"/>
          </p:nvPr>
        </p:nvSpPr>
        <p:spPr>
          <a:xfrm>
            <a:off x="10839906" y="6318247"/>
            <a:ext cx="1027291" cy="365125"/>
          </a:xfrm>
        </p:spPr>
        <p:txBody>
          <a:bodyPr/>
          <a:lstStyle/>
          <a:p>
            <a:fld id="{DE8DE8A0-70C5-4585-9A3C-B3A9E7B8F8E9}" type="slidenum">
              <a:rPr lang="en-US" smtClean="0"/>
              <a:t>19</a:t>
            </a:fld>
            <a:endParaRPr lang="en-US"/>
          </a:p>
        </p:txBody>
      </p:sp>
    </p:spTree>
    <p:extLst>
      <p:ext uri="{BB962C8B-B14F-4D97-AF65-F5344CB8AC3E}">
        <p14:creationId xmlns:p14="http://schemas.microsoft.com/office/powerpoint/2010/main" val="1089079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DFCC3-FE4C-F6BC-2DDA-197B2359BA35}"/>
              </a:ext>
            </a:extLst>
          </p:cNvPr>
          <p:cNvSpPr>
            <a:spLocks noGrp="1"/>
          </p:cNvSpPr>
          <p:nvPr>
            <p:ph type="title"/>
          </p:nvPr>
        </p:nvSpPr>
        <p:spPr/>
        <p:txBody>
          <a:bodyPr>
            <a:normAutofit fontScale="90000"/>
          </a:bodyPr>
          <a:lstStyle/>
          <a:p>
            <a:br>
              <a:rPr lang="en-US" dirty="0"/>
            </a:br>
            <a:r>
              <a:rPr lang="en-US" dirty="0"/>
              <a:t>Employment Status at Participation</a:t>
            </a:r>
            <a:br>
              <a:rPr lang="en-US" dirty="0"/>
            </a:br>
            <a:r>
              <a:rPr lang="en-US" dirty="0"/>
              <a:t>quarter ending 9/30/2024</a:t>
            </a:r>
          </a:p>
        </p:txBody>
      </p:sp>
      <p:graphicFrame>
        <p:nvGraphicFramePr>
          <p:cNvPr id="8" name="Content Placeholder 7" descr="Rural Healthcare chart Incumbent worker, Underemployed and unemployed">
            <a:extLst>
              <a:ext uri="{FF2B5EF4-FFF2-40B4-BE49-F238E27FC236}">
                <a16:creationId xmlns:a16="http://schemas.microsoft.com/office/drawing/2014/main" id="{3116AFF6-3621-08F2-8A95-79C69C70AEA0}"/>
              </a:ext>
            </a:extLst>
          </p:cNvPr>
          <p:cNvGraphicFramePr>
            <a:graphicFrameLocks noGrp="1"/>
          </p:cNvGraphicFramePr>
          <p:nvPr>
            <p:ph sz="half" idx="1"/>
            <p:extLst>
              <p:ext uri="{D42A27DB-BD31-4B8C-83A1-F6EECF244321}">
                <p14:modId xmlns:p14="http://schemas.microsoft.com/office/powerpoint/2010/main" val="4091493366"/>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Content Placeholder 8" descr="One Workforce chart Incumbent worker, Underemployed and unemployed">
            <a:extLst>
              <a:ext uri="{FF2B5EF4-FFF2-40B4-BE49-F238E27FC236}">
                <a16:creationId xmlns:a16="http://schemas.microsoft.com/office/drawing/2014/main" id="{88D5445E-B265-6A54-3B71-206C84075922}"/>
              </a:ext>
            </a:extLst>
          </p:cNvPr>
          <p:cNvGraphicFramePr>
            <a:graphicFrameLocks noGrp="1"/>
          </p:cNvGraphicFramePr>
          <p:nvPr>
            <p:ph sz="half" idx="2"/>
            <p:extLst>
              <p:ext uri="{D42A27DB-BD31-4B8C-83A1-F6EECF244321}">
                <p14:modId xmlns:p14="http://schemas.microsoft.com/office/powerpoint/2010/main" val="3875483335"/>
              </p:ext>
            </p:extLst>
          </p:nvPr>
        </p:nvGraphicFramePr>
        <p:xfrm>
          <a:off x="6218239" y="1946275"/>
          <a:ext cx="5210175" cy="4224338"/>
        </p:xfrm>
        <a:graphic>
          <a:graphicData uri="http://schemas.openxmlformats.org/drawingml/2006/chart">
            <c:chart xmlns:c="http://schemas.openxmlformats.org/drawingml/2006/chart" xmlns:r="http://schemas.openxmlformats.org/officeDocument/2006/relationships" r:id="rId4"/>
          </a:graphicData>
        </a:graphic>
      </p:graphicFrame>
      <p:sp>
        <p:nvSpPr>
          <p:cNvPr id="5" name="Slide Number Placeholder 4">
            <a:extLst>
              <a:ext uri="{FF2B5EF4-FFF2-40B4-BE49-F238E27FC236}">
                <a16:creationId xmlns:a16="http://schemas.microsoft.com/office/drawing/2014/main" id="{507A5A0B-4196-A718-7B12-1879BC1EE50C}"/>
              </a:ext>
            </a:extLst>
          </p:cNvPr>
          <p:cNvSpPr>
            <a:spLocks noGrp="1"/>
          </p:cNvSpPr>
          <p:nvPr>
            <p:ph type="sldNum" sz="quarter" idx="12"/>
          </p:nvPr>
        </p:nvSpPr>
        <p:spPr/>
        <p:txBody>
          <a:bodyPr/>
          <a:lstStyle/>
          <a:p>
            <a:fld id="{DE8DE8A0-70C5-4585-9A3C-B3A9E7B8F8E9}" type="slidenum">
              <a:rPr lang="en-US" smtClean="0"/>
              <a:t>20</a:t>
            </a:fld>
            <a:endParaRPr lang="en-US"/>
          </a:p>
        </p:txBody>
      </p:sp>
    </p:spTree>
    <p:extLst>
      <p:ext uri="{BB962C8B-B14F-4D97-AF65-F5344CB8AC3E}">
        <p14:creationId xmlns:p14="http://schemas.microsoft.com/office/powerpoint/2010/main" val="15018531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23E9CB-4838-0EB1-9104-639F977A2971}"/>
              </a:ext>
            </a:extLst>
          </p:cNvPr>
          <p:cNvSpPr>
            <a:spLocks noGrp="1"/>
          </p:cNvSpPr>
          <p:nvPr>
            <p:ph type="title"/>
          </p:nvPr>
        </p:nvSpPr>
        <p:spPr/>
        <p:txBody>
          <a:bodyPr/>
          <a:lstStyle/>
          <a:p>
            <a:r>
              <a:rPr lang="en-US" dirty="0"/>
              <a:t>Rural Healthcare</a:t>
            </a:r>
            <a:br>
              <a:rPr lang="en-US" dirty="0"/>
            </a:br>
            <a:r>
              <a:rPr lang="en-US" dirty="0"/>
              <a:t>Total Outcomes </a:t>
            </a:r>
          </a:p>
        </p:txBody>
      </p:sp>
      <p:sp>
        <p:nvSpPr>
          <p:cNvPr id="6" name="Slide Number Placeholder 5">
            <a:extLst>
              <a:ext uri="{FF2B5EF4-FFF2-40B4-BE49-F238E27FC236}">
                <a16:creationId xmlns:a16="http://schemas.microsoft.com/office/drawing/2014/main" id="{4DA9CFA2-5792-B116-6FB9-7182B6CA7CEB}"/>
              </a:ext>
            </a:extLst>
          </p:cNvPr>
          <p:cNvSpPr>
            <a:spLocks noGrp="1"/>
          </p:cNvSpPr>
          <p:nvPr>
            <p:ph type="sldNum" sz="quarter" idx="12"/>
          </p:nvPr>
        </p:nvSpPr>
        <p:spPr/>
        <p:txBody>
          <a:bodyPr/>
          <a:lstStyle/>
          <a:p>
            <a:fld id="{DE8DE8A0-70C5-4585-9A3C-B3A9E7B8F8E9}" type="slidenum">
              <a:rPr lang="en-US" smtClean="0"/>
              <a:t>21</a:t>
            </a:fld>
            <a:endParaRPr lang="en-US"/>
          </a:p>
        </p:txBody>
      </p:sp>
      <p:graphicFrame>
        <p:nvGraphicFramePr>
          <p:cNvPr id="5" name="Content Placeholder 4" descr="Rural Healthcare Total Outcomes- quarter ending 9/30/24">
            <a:extLst>
              <a:ext uri="{FF2B5EF4-FFF2-40B4-BE49-F238E27FC236}">
                <a16:creationId xmlns:a16="http://schemas.microsoft.com/office/drawing/2014/main" id="{70FB1035-5778-B03F-FCD5-A67C7F78007D}"/>
              </a:ext>
            </a:extLst>
          </p:cNvPr>
          <p:cNvGraphicFramePr>
            <a:graphicFrameLocks noGrp="1"/>
          </p:cNvGraphicFramePr>
          <p:nvPr>
            <p:ph idx="1"/>
            <p:extLst>
              <p:ext uri="{D42A27DB-BD31-4B8C-83A1-F6EECF244321}">
                <p14:modId xmlns:p14="http://schemas.microsoft.com/office/powerpoint/2010/main" val="363187965"/>
              </p:ext>
            </p:extLst>
          </p:nvPr>
        </p:nvGraphicFramePr>
        <p:xfrm>
          <a:off x="774700" y="1946275"/>
          <a:ext cx="10653713"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75997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lstStyle/>
          <a:p>
            <a:r>
              <a:rPr lang="en-US" dirty="0"/>
              <a:t>Rural Healthcare Participants Completed</a:t>
            </a:r>
            <a:br>
              <a:rPr lang="en-US" dirty="0"/>
            </a:br>
            <a:r>
              <a:rPr lang="en-US" dirty="0"/>
              <a:t>Quarter ending 9/30/2024: 	5,856</a:t>
            </a:r>
          </a:p>
        </p:txBody>
      </p:sp>
      <p:graphicFrame>
        <p:nvGraphicFramePr>
          <p:cNvPr id="4" name="Content Placeholder 3" descr="Rural Healthcare Participants completed - quarter ending 9/30/24&#10;5856">
            <a:extLst>
              <a:ext uri="{FF2B5EF4-FFF2-40B4-BE49-F238E27FC236}">
                <a16:creationId xmlns:a16="http://schemas.microsoft.com/office/drawing/2014/main" id="{E7585E0B-462F-86D3-86F3-37936E3306AC}"/>
              </a:ext>
            </a:extLst>
          </p:cNvPr>
          <p:cNvGraphicFramePr>
            <a:graphicFrameLocks noGrp="1"/>
          </p:cNvGraphicFramePr>
          <p:nvPr>
            <p:ph sz="half" idx="1"/>
            <p:extLst>
              <p:ext uri="{D42A27DB-BD31-4B8C-83A1-F6EECF244321}">
                <p14:modId xmlns:p14="http://schemas.microsoft.com/office/powerpoint/2010/main" val="2512074585"/>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a:ln>
            <a:solidFill>
              <a:schemeClr val="tx2"/>
            </a:solidFill>
          </a:ln>
        </p:spPr>
        <p:txBody>
          <a:bodyPr/>
          <a:lstStyle/>
          <a:p>
            <a:r>
              <a:rPr lang="en-US" dirty="0"/>
              <a:t>Grant program is 84% to target</a:t>
            </a:r>
          </a:p>
          <a:p>
            <a:r>
              <a:rPr lang="en-US" dirty="0"/>
              <a:t>7 grantees have met their target; most grantees are on track to achieve this target</a:t>
            </a:r>
          </a:p>
          <a:p>
            <a:r>
              <a:rPr lang="en-US" dirty="0"/>
              <a:t>Average – 93%</a:t>
            </a:r>
          </a:p>
          <a:p>
            <a:r>
              <a:rPr lang="en-US" dirty="0"/>
              <a:t>Median – 83% </a:t>
            </a:r>
          </a:p>
          <a:p>
            <a:pPr marL="0" indent="0">
              <a:buNone/>
            </a:pPr>
            <a:endParaRPr lang="en-US" dirty="0"/>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22</a:t>
            </a:fld>
            <a:endParaRPr lang="en-US"/>
          </a:p>
        </p:txBody>
      </p:sp>
    </p:spTree>
    <p:extLst>
      <p:ext uri="{BB962C8B-B14F-4D97-AF65-F5344CB8AC3E}">
        <p14:creationId xmlns:p14="http://schemas.microsoft.com/office/powerpoint/2010/main" val="3759821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normAutofit fontScale="90000"/>
          </a:bodyPr>
          <a:lstStyle/>
          <a:p>
            <a:r>
              <a:rPr lang="en-US" dirty="0"/>
              <a:t>Rural Healthcare Participants Completed with credential</a:t>
            </a:r>
            <a:br>
              <a:rPr lang="en-US" dirty="0"/>
            </a:br>
            <a:r>
              <a:rPr lang="en-US" dirty="0"/>
              <a:t>Quarter ending 9/30/2024: 	4596</a:t>
            </a:r>
          </a:p>
        </p:txBody>
      </p:sp>
      <p:graphicFrame>
        <p:nvGraphicFramePr>
          <p:cNvPr id="11" name="Content Placeholder 10" descr="Rural Healthcare Participants completed with credential - quarter ending 9/30/24&#10;4596">
            <a:extLst>
              <a:ext uri="{FF2B5EF4-FFF2-40B4-BE49-F238E27FC236}">
                <a16:creationId xmlns:a16="http://schemas.microsoft.com/office/drawing/2014/main" id="{9C1AE64F-BB46-9473-80F8-5284653815EB}"/>
              </a:ext>
            </a:extLst>
          </p:cNvPr>
          <p:cNvGraphicFramePr>
            <a:graphicFrameLocks noGrp="1"/>
          </p:cNvGraphicFramePr>
          <p:nvPr>
            <p:ph sz="half" idx="1"/>
            <p:extLst>
              <p:ext uri="{D42A27DB-BD31-4B8C-83A1-F6EECF244321}">
                <p14:modId xmlns:p14="http://schemas.microsoft.com/office/powerpoint/2010/main" val="2002742583"/>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a:ln>
            <a:solidFill>
              <a:schemeClr val="tx2"/>
            </a:solidFill>
          </a:ln>
        </p:spPr>
        <p:txBody>
          <a:bodyPr/>
          <a:lstStyle/>
          <a:p>
            <a:r>
              <a:rPr lang="en-US" dirty="0"/>
              <a:t>Grant program is 71% to target</a:t>
            </a:r>
          </a:p>
          <a:p>
            <a:r>
              <a:rPr lang="en-US" dirty="0"/>
              <a:t>7 grantees have met their target; most grantees are on track to achieve this target</a:t>
            </a:r>
          </a:p>
          <a:p>
            <a:r>
              <a:rPr lang="en-US" dirty="0"/>
              <a:t>5731 credentials have been obtained regardless of completion. </a:t>
            </a:r>
          </a:p>
          <a:p>
            <a:r>
              <a:rPr lang="en-US" dirty="0"/>
              <a:t>Average – 94%</a:t>
            </a:r>
          </a:p>
          <a:p>
            <a:r>
              <a:rPr lang="en-US" dirty="0"/>
              <a:t>Median 80%</a:t>
            </a:r>
          </a:p>
          <a:p>
            <a:pPr marL="0" indent="0">
              <a:buNone/>
            </a:pPr>
            <a:endParaRPr lang="en-US" dirty="0"/>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23</a:t>
            </a:fld>
            <a:endParaRPr lang="en-US"/>
          </a:p>
        </p:txBody>
      </p:sp>
    </p:spTree>
    <p:extLst>
      <p:ext uri="{BB962C8B-B14F-4D97-AF65-F5344CB8AC3E}">
        <p14:creationId xmlns:p14="http://schemas.microsoft.com/office/powerpoint/2010/main" val="24737599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normAutofit/>
          </a:bodyPr>
          <a:lstStyle/>
          <a:p>
            <a:r>
              <a:rPr lang="en-US" dirty="0"/>
              <a:t>Rural Healthcare Participants entered employment</a:t>
            </a:r>
            <a:br>
              <a:rPr lang="en-US" dirty="0"/>
            </a:br>
            <a:r>
              <a:rPr lang="en-US" dirty="0"/>
              <a:t>Quarter ending 9/30/2024: 	2363</a:t>
            </a:r>
          </a:p>
        </p:txBody>
      </p:sp>
      <p:graphicFrame>
        <p:nvGraphicFramePr>
          <p:cNvPr id="4" name="Content Placeholder 3" descr="chart">
            <a:extLst>
              <a:ext uri="{FF2B5EF4-FFF2-40B4-BE49-F238E27FC236}">
                <a16:creationId xmlns:a16="http://schemas.microsoft.com/office/drawing/2014/main" id="{A36F30E0-B7BC-62F0-563F-28E81FC06B3C}"/>
              </a:ext>
            </a:extLst>
          </p:cNvPr>
          <p:cNvGraphicFramePr>
            <a:graphicFrameLocks noGrp="1"/>
          </p:cNvGraphicFramePr>
          <p:nvPr>
            <p:ph sz="half" idx="1"/>
            <p:extLst>
              <p:ext uri="{D42A27DB-BD31-4B8C-83A1-F6EECF244321}">
                <p14:modId xmlns:p14="http://schemas.microsoft.com/office/powerpoint/2010/main" val="551549591"/>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a:ln>
            <a:solidFill>
              <a:schemeClr val="tx2"/>
            </a:solidFill>
          </a:ln>
        </p:spPr>
        <p:txBody>
          <a:bodyPr/>
          <a:lstStyle/>
          <a:p>
            <a:r>
              <a:rPr lang="en-US" dirty="0"/>
              <a:t>Grant program is 66% to target</a:t>
            </a:r>
          </a:p>
          <a:p>
            <a:r>
              <a:rPr lang="en-US" dirty="0"/>
              <a:t>4 grantees have met their target; 6 other grantees are over 50% to target</a:t>
            </a:r>
          </a:p>
          <a:p>
            <a:r>
              <a:rPr lang="en-US" dirty="0"/>
              <a:t>Average – 71%</a:t>
            </a:r>
          </a:p>
          <a:p>
            <a:r>
              <a:rPr lang="en-US" dirty="0"/>
              <a:t>Median – 60%</a:t>
            </a:r>
          </a:p>
          <a:p>
            <a:pPr marL="0" indent="0">
              <a:buNone/>
            </a:pPr>
            <a:endParaRPr lang="en-US" dirty="0"/>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24</a:t>
            </a:fld>
            <a:endParaRPr lang="en-US"/>
          </a:p>
        </p:txBody>
      </p:sp>
    </p:spTree>
    <p:extLst>
      <p:ext uri="{BB962C8B-B14F-4D97-AF65-F5344CB8AC3E}">
        <p14:creationId xmlns:p14="http://schemas.microsoft.com/office/powerpoint/2010/main" val="31549800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1254D67-A40A-FB4C-7821-C74B831BB51C}"/>
              </a:ext>
            </a:extLst>
          </p:cNvPr>
          <p:cNvSpPr>
            <a:spLocks noGrp="1"/>
          </p:cNvSpPr>
          <p:nvPr>
            <p:ph type="title"/>
          </p:nvPr>
        </p:nvSpPr>
        <p:spPr/>
        <p:txBody>
          <a:bodyPr>
            <a:normAutofit/>
          </a:bodyPr>
          <a:lstStyle/>
          <a:p>
            <a:r>
              <a:rPr lang="en-US" dirty="0"/>
              <a:t>Rural Healthcare Participants advanced in employment</a:t>
            </a:r>
            <a:br>
              <a:rPr lang="en-US" dirty="0"/>
            </a:br>
            <a:r>
              <a:rPr lang="en-US" dirty="0"/>
              <a:t>Quarter ending 9/30/2024: 	763</a:t>
            </a:r>
          </a:p>
        </p:txBody>
      </p:sp>
      <p:graphicFrame>
        <p:nvGraphicFramePr>
          <p:cNvPr id="4" name="Content Placeholder 3" descr="Rural Healthcare Participants Advanced in Employment - quarter ending 9/30/24&#10;763">
            <a:extLst>
              <a:ext uri="{FF2B5EF4-FFF2-40B4-BE49-F238E27FC236}">
                <a16:creationId xmlns:a16="http://schemas.microsoft.com/office/drawing/2014/main" id="{422CAD4C-DC1F-4B3A-BFC8-84B1FFF2842E}"/>
              </a:ext>
            </a:extLst>
          </p:cNvPr>
          <p:cNvGraphicFramePr>
            <a:graphicFrameLocks noGrp="1"/>
          </p:cNvGraphicFramePr>
          <p:nvPr>
            <p:ph sz="half" idx="1"/>
            <p:extLst>
              <p:ext uri="{D42A27DB-BD31-4B8C-83A1-F6EECF244321}">
                <p14:modId xmlns:p14="http://schemas.microsoft.com/office/powerpoint/2010/main" val="1075489150"/>
              </p:ext>
            </p:extLst>
          </p:nvPr>
        </p:nvGraphicFramePr>
        <p:xfrm>
          <a:off x="774700" y="1946275"/>
          <a:ext cx="5199063" cy="4224338"/>
        </p:xfrm>
        <a:graphic>
          <a:graphicData uri="http://schemas.openxmlformats.org/drawingml/2006/chart">
            <c:chart xmlns:c="http://schemas.openxmlformats.org/drawingml/2006/chart" xmlns:r="http://schemas.openxmlformats.org/officeDocument/2006/relationships" r:id="rId3"/>
          </a:graphicData>
        </a:graphic>
      </p:graphicFrame>
      <p:sp>
        <p:nvSpPr>
          <p:cNvPr id="9" name="Content Placeholder 8">
            <a:extLst>
              <a:ext uri="{FF2B5EF4-FFF2-40B4-BE49-F238E27FC236}">
                <a16:creationId xmlns:a16="http://schemas.microsoft.com/office/drawing/2014/main" id="{15998CB5-4CEB-E25E-1FAB-510BF7D072C1}"/>
              </a:ext>
            </a:extLst>
          </p:cNvPr>
          <p:cNvSpPr>
            <a:spLocks noGrp="1"/>
          </p:cNvSpPr>
          <p:nvPr>
            <p:ph sz="half" idx="2"/>
          </p:nvPr>
        </p:nvSpPr>
        <p:spPr>
          <a:ln>
            <a:solidFill>
              <a:schemeClr val="tx2"/>
            </a:solidFill>
          </a:ln>
        </p:spPr>
        <p:txBody>
          <a:bodyPr/>
          <a:lstStyle/>
          <a:p>
            <a:r>
              <a:rPr lang="en-US" dirty="0"/>
              <a:t>Grant program is 45% to target</a:t>
            </a:r>
          </a:p>
          <a:p>
            <a:r>
              <a:rPr lang="en-US" dirty="0"/>
              <a:t>2 grantees have met their target</a:t>
            </a:r>
          </a:p>
          <a:p>
            <a:r>
              <a:rPr lang="en-US" dirty="0"/>
              <a:t>5 grantees are above 50% to target</a:t>
            </a:r>
          </a:p>
          <a:p>
            <a:r>
              <a:rPr lang="en-US" dirty="0"/>
              <a:t>Average – 50%</a:t>
            </a:r>
          </a:p>
          <a:p>
            <a:r>
              <a:rPr lang="en-US" dirty="0"/>
              <a:t>Median – 34% </a:t>
            </a:r>
          </a:p>
          <a:p>
            <a:pPr marL="0" indent="0">
              <a:buNone/>
            </a:pPr>
            <a:endParaRPr lang="en-US" dirty="0"/>
          </a:p>
        </p:txBody>
      </p:sp>
      <p:sp>
        <p:nvSpPr>
          <p:cNvPr id="5" name="Slide Number Placeholder 4">
            <a:extLst>
              <a:ext uri="{FF2B5EF4-FFF2-40B4-BE49-F238E27FC236}">
                <a16:creationId xmlns:a16="http://schemas.microsoft.com/office/drawing/2014/main" id="{01FCF2EE-A5CD-E701-81DC-D8651AD72703}"/>
              </a:ext>
            </a:extLst>
          </p:cNvPr>
          <p:cNvSpPr>
            <a:spLocks noGrp="1"/>
          </p:cNvSpPr>
          <p:nvPr>
            <p:ph type="sldNum" sz="quarter" idx="12"/>
          </p:nvPr>
        </p:nvSpPr>
        <p:spPr/>
        <p:txBody>
          <a:bodyPr/>
          <a:lstStyle/>
          <a:p>
            <a:fld id="{DE8DE8A0-70C5-4585-9A3C-B3A9E7B8F8E9}" type="slidenum">
              <a:rPr lang="en-US" smtClean="0"/>
              <a:pPr/>
              <a:t>25</a:t>
            </a:fld>
            <a:endParaRPr lang="en-US"/>
          </a:p>
        </p:txBody>
      </p:sp>
    </p:spTree>
    <p:extLst>
      <p:ext uri="{BB962C8B-B14F-4D97-AF65-F5344CB8AC3E}">
        <p14:creationId xmlns:p14="http://schemas.microsoft.com/office/powerpoint/2010/main" val="25609566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323E9CB-4838-0EB1-9104-639F977A2971}"/>
              </a:ext>
            </a:extLst>
          </p:cNvPr>
          <p:cNvSpPr>
            <a:spLocks noGrp="1"/>
          </p:cNvSpPr>
          <p:nvPr>
            <p:ph type="title"/>
          </p:nvPr>
        </p:nvSpPr>
        <p:spPr/>
        <p:txBody>
          <a:bodyPr/>
          <a:lstStyle/>
          <a:p>
            <a:r>
              <a:rPr lang="en-US"/>
              <a:t>One Workforce</a:t>
            </a:r>
            <a:br>
              <a:rPr lang="en-US" dirty="0"/>
            </a:br>
            <a:r>
              <a:rPr lang="en-US" dirty="0"/>
              <a:t>Total Outcomes </a:t>
            </a:r>
          </a:p>
        </p:txBody>
      </p:sp>
      <p:sp>
        <p:nvSpPr>
          <p:cNvPr id="6" name="Slide Number Placeholder 5">
            <a:extLst>
              <a:ext uri="{FF2B5EF4-FFF2-40B4-BE49-F238E27FC236}">
                <a16:creationId xmlns:a16="http://schemas.microsoft.com/office/drawing/2014/main" id="{4DA9CFA2-5792-B116-6FB9-7182B6CA7CE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E8DE8A0-70C5-4585-9A3C-B3A9E7B8F8E9}" type="slidenum">
              <a:rPr kumimoji="0" lang="en-US" sz="1200" b="0" i="0" u="none" strike="noStrike" kern="1200" cap="none" spc="0" normalizeH="0" baseline="0" noProof="0" smtClean="0">
                <a:ln>
                  <a:noFill/>
                </a:ln>
                <a:solidFill>
                  <a:srgbClr val="17406D"/>
                </a:solidFill>
                <a:effectLst/>
                <a:uLnTx/>
                <a:uFillTx/>
                <a:latin typeface="Gill Sans MT" panose="020B0502020104020203"/>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srgbClr val="17406D"/>
              </a:solidFill>
              <a:effectLst/>
              <a:uLnTx/>
              <a:uFillTx/>
              <a:latin typeface="Gill Sans MT" panose="020B0502020104020203"/>
              <a:ea typeface="+mn-ea"/>
              <a:cs typeface="+mn-cs"/>
            </a:endParaRPr>
          </a:p>
        </p:txBody>
      </p:sp>
      <p:graphicFrame>
        <p:nvGraphicFramePr>
          <p:cNvPr id="4" name="Content Placeholder 3" descr="One Workforce Total Outcomes - quarter ending  9/30/24">
            <a:extLst>
              <a:ext uri="{FF2B5EF4-FFF2-40B4-BE49-F238E27FC236}">
                <a16:creationId xmlns:a16="http://schemas.microsoft.com/office/drawing/2014/main" id="{2785E382-BFF1-40E1-8594-573A912BFF0D}"/>
              </a:ext>
            </a:extLst>
          </p:cNvPr>
          <p:cNvGraphicFramePr>
            <a:graphicFrameLocks noGrp="1"/>
          </p:cNvGraphicFramePr>
          <p:nvPr>
            <p:ph idx="1"/>
            <p:extLst>
              <p:ext uri="{D42A27DB-BD31-4B8C-83A1-F6EECF244321}">
                <p14:modId xmlns:p14="http://schemas.microsoft.com/office/powerpoint/2010/main" val="3991814265"/>
              </p:ext>
            </p:extLst>
          </p:nvPr>
        </p:nvGraphicFramePr>
        <p:xfrm>
          <a:off x="774700" y="1946275"/>
          <a:ext cx="10653713"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90027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77B3-7C3B-FDF3-8B7E-44018BD88626}"/>
              </a:ext>
            </a:extLst>
          </p:cNvPr>
          <p:cNvSpPr>
            <a:spLocks noGrp="1"/>
          </p:cNvSpPr>
          <p:nvPr>
            <p:ph type="title"/>
          </p:nvPr>
        </p:nvSpPr>
        <p:spPr>
          <a:xfrm>
            <a:off x="774923" y="687475"/>
            <a:ext cx="10653003" cy="1083329"/>
          </a:xfrm>
        </p:spPr>
        <p:txBody>
          <a:bodyPr anchor="b">
            <a:normAutofit fontScale="90000"/>
          </a:bodyPr>
          <a:lstStyle/>
          <a:p>
            <a:r>
              <a:rPr lang="en-US" dirty="0"/>
              <a:t>One workforce Participants Completed with credential</a:t>
            </a:r>
            <a:br>
              <a:rPr lang="en-US" dirty="0"/>
            </a:br>
            <a:r>
              <a:rPr lang="en-US" dirty="0"/>
              <a:t>Quarter ending 9/30/2024: 	9,436</a:t>
            </a:r>
          </a:p>
        </p:txBody>
      </p:sp>
      <p:sp>
        <p:nvSpPr>
          <p:cNvPr id="12" name="Content Placeholder 2">
            <a:extLst>
              <a:ext uri="{FF2B5EF4-FFF2-40B4-BE49-F238E27FC236}">
                <a16:creationId xmlns:a16="http://schemas.microsoft.com/office/drawing/2014/main" id="{54B5A329-45BB-6210-06F3-07D29D2CC16F}"/>
              </a:ext>
            </a:extLst>
          </p:cNvPr>
          <p:cNvSpPr>
            <a:spLocks noGrp="1"/>
          </p:cNvSpPr>
          <p:nvPr>
            <p:ph sz="half" idx="1"/>
          </p:nvPr>
        </p:nvSpPr>
        <p:spPr>
          <a:xfrm>
            <a:off x="774924" y="1946300"/>
            <a:ext cx="5199369" cy="4224225"/>
          </a:xfrm>
          <a:ln>
            <a:solidFill>
              <a:schemeClr val="tx2"/>
            </a:solidFill>
          </a:ln>
        </p:spPr>
        <p:txBody>
          <a:bodyPr/>
          <a:lstStyle/>
          <a:p>
            <a:r>
              <a:rPr lang="en-US" dirty="0"/>
              <a:t>Grant program is 63% to target</a:t>
            </a:r>
          </a:p>
          <a:p>
            <a:r>
              <a:rPr lang="en-US" dirty="0"/>
              <a:t>14,012 total credentials</a:t>
            </a:r>
          </a:p>
          <a:p>
            <a:r>
              <a:rPr lang="en-US" dirty="0"/>
              <a:t>4 grantees have met their target</a:t>
            </a:r>
          </a:p>
          <a:p>
            <a:r>
              <a:rPr lang="en-US" dirty="0"/>
              <a:t>8 grantees are over 50% to target</a:t>
            </a:r>
          </a:p>
          <a:p>
            <a:r>
              <a:rPr lang="en-US" dirty="0"/>
              <a:t>Average – 68%</a:t>
            </a:r>
          </a:p>
          <a:p>
            <a:r>
              <a:rPr lang="en-US" dirty="0"/>
              <a:t>Median – 66% </a:t>
            </a:r>
          </a:p>
        </p:txBody>
      </p:sp>
      <p:sp>
        <p:nvSpPr>
          <p:cNvPr id="5" name="Slide Number Placeholder 4">
            <a:extLst>
              <a:ext uri="{FF2B5EF4-FFF2-40B4-BE49-F238E27FC236}">
                <a16:creationId xmlns:a16="http://schemas.microsoft.com/office/drawing/2014/main" id="{E81700B9-8B82-8B8A-C4A4-475639CC9A3F}"/>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27</a:t>
            </a:fld>
            <a:endParaRPr lang="en-US"/>
          </a:p>
        </p:txBody>
      </p:sp>
      <p:graphicFrame>
        <p:nvGraphicFramePr>
          <p:cNvPr id="7" name="Content Placeholder 6" descr="One Workforce Participants Completed with Credential quarter ending 9/30/24: 9436">
            <a:extLst>
              <a:ext uri="{FF2B5EF4-FFF2-40B4-BE49-F238E27FC236}">
                <a16:creationId xmlns:a16="http://schemas.microsoft.com/office/drawing/2014/main" id="{870F6553-C793-4D03-96F2-3DC692D66D13}"/>
              </a:ext>
            </a:extLst>
          </p:cNvPr>
          <p:cNvGraphicFramePr>
            <a:graphicFrameLocks noGrp="1"/>
          </p:cNvGraphicFramePr>
          <p:nvPr>
            <p:ph sz="half" idx="2"/>
            <p:extLst>
              <p:ext uri="{D42A27DB-BD31-4B8C-83A1-F6EECF244321}">
                <p14:modId xmlns:p14="http://schemas.microsoft.com/office/powerpoint/2010/main" val="2236310375"/>
              </p:ext>
            </p:extLst>
          </p:nvPr>
        </p:nvGraphicFramePr>
        <p:xfrm>
          <a:off x="6218238" y="1946275"/>
          <a:ext cx="5210175"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38445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77B3-7C3B-FDF3-8B7E-44018BD88626}"/>
              </a:ext>
            </a:extLst>
          </p:cNvPr>
          <p:cNvSpPr>
            <a:spLocks noGrp="1"/>
          </p:cNvSpPr>
          <p:nvPr>
            <p:ph type="title"/>
          </p:nvPr>
        </p:nvSpPr>
        <p:spPr>
          <a:xfrm>
            <a:off x="774923" y="687475"/>
            <a:ext cx="10653003" cy="1083329"/>
          </a:xfrm>
        </p:spPr>
        <p:txBody>
          <a:bodyPr anchor="b">
            <a:normAutofit/>
          </a:bodyPr>
          <a:lstStyle/>
          <a:p>
            <a:r>
              <a:rPr lang="en-US" dirty="0"/>
              <a:t>One workforce Participants entered employment</a:t>
            </a:r>
            <a:br>
              <a:rPr lang="en-US" dirty="0"/>
            </a:br>
            <a:r>
              <a:rPr lang="en-US" dirty="0"/>
              <a:t>Quarter ending 9/30/2024: 	3,841</a:t>
            </a:r>
          </a:p>
        </p:txBody>
      </p:sp>
      <p:sp>
        <p:nvSpPr>
          <p:cNvPr id="12" name="Content Placeholder 2">
            <a:extLst>
              <a:ext uri="{FF2B5EF4-FFF2-40B4-BE49-F238E27FC236}">
                <a16:creationId xmlns:a16="http://schemas.microsoft.com/office/drawing/2014/main" id="{54B5A329-45BB-6210-06F3-07D29D2CC16F}"/>
              </a:ext>
            </a:extLst>
          </p:cNvPr>
          <p:cNvSpPr>
            <a:spLocks noGrp="1"/>
          </p:cNvSpPr>
          <p:nvPr>
            <p:ph sz="half" idx="1"/>
          </p:nvPr>
        </p:nvSpPr>
        <p:spPr>
          <a:xfrm>
            <a:off x="774924" y="1946300"/>
            <a:ext cx="5199369" cy="4224225"/>
          </a:xfrm>
          <a:ln>
            <a:solidFill>
              <a:schemeClr val="tx2"/>
            </a:solidFill>
          </a:ln>
        </p:spPr>
        <p:txBody>
          <a:bodyPr/>
          <a:lstStyle/>
          <a:p>
            <a:r>
              <a:rPr lang="en-US" dirty="0"/>
              <a:t>Grant program is 34% to target</a:t>
            </a:r>
          </a:p>
          <a:p>
            <a:r>
              <a:rPr lang="en-US" dirty="0"/>
              <a:t>2 grantees have met their target</a:t>
            </a:r>
          </a:p>
          <a:p>
            <a:r>
              <a:rPr lang="en-US" dirty="0"/>
              <a:t>6 grantees are over 50% to target</a:t>
            </a:r>
          </a:p>
          <a:p>
            <a:r>
              <a:rPr lang="en-US" dirty="0"/>
              <a:t>Average – 46%</a:t>
            </a:r>
          </a:p>
          <a:p>
            <a:r>
              <a:rPr lang="en-US" dirty="0"/>
              <a:t>Median – 48% </a:t>
            </a:r>
          </a:p>
        </p:txBody>
      </p:sp>
      <p:sp>
        <p:nvSpPr>
          <p:cNvPr id="5" name="Slide Number Placeholder 4">
            <a:extLst>
              <a:ext uri="{FF2B5EF4-FFF2-40B4-BE49-F238E27FC236}">
                <a16:creationId xmlns:a16="http://schemas.microsoft.com/office/drawing/2014/main" id="{E81700B9-8B82-8B8A-C4A4-475639CC9A3F}"/>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28</a:t>
            </a:fld>
            <a:endParaRPr lang="en-US"/>
          </a:p>
        </p:txBody>
      </p:sp>
      <p:graphicFrame>
        <p:nvGraphicFramePr>
          <p:cNvPr id="7" name="Content Placeholder 6" descr="One Workforce Participants Entered Employment Quarter Ending 9/30/24: 3831">
            <a:extLst>
              <a:ext uri="{FF2B5EF4-FFF2-40B4-BE49-F238E27FC236}">
                <a16:creationId xmlns:a16="http://schemas.microsoft.com/office/drawing/2014/main" id="{A6579E02-7C1D-41A6-9465-F4AF3BCF2A03}"/>
              </a:ext>
            </a:extLst>
          </p:cNvPr>
          <p:cNvGraphicFramePr>
            <a:graphicFrameLocks noGrp="1"/>
          </p:cNvGraphicFramePr>
          <p:nvPr>
            <p:ph sz="half" idx="2"/>
            <p:extLst>
              <p:ext uri="{D42A27DB-BD31-4B8C-83A1-F6EECF244321}">
                <p14:modId xmlns:p14="http://schemas.microsoft.com/office/powerpoint/2010/main" val="2228236754"/>
              </p:ext>
            </p:extLst>
          </p:nvPr>
        </p:nvGraphicFramePr>
        <p:xfrm>
          <a:off x="6218238" y="1946275"/>
          <a:ext cx="5210175"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17386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777B3-7C3B-FDF3-8B7E-44018BD88626}"/>
              </a:ext>
            </a:extLst>
          </p:cNvPr>
          <p:cNvSpPr>
            <a:spLocks noGrp="1"/>
          </p:cNvSpPr>
          <p:nvPr>
            <p:ph type="title"/>
          </p:nvPr>
        </p:nvSpPr>
        <p:spPr>
          <a:xfrm>
            <a:off x="774923" y="687475"/>
            <a:ext cx="10653003" cy="1083329"/>
          </a:xfrm>
        </p:spPr>
        <p:txBody>
          <a:bodyPr anchor="b">
            <a:normAutofit/>
          </a:bodyPr>
          <a:lstStyle/>
          <a:p>
            <a:r>
              <a:rPr lang="en-US" dirty="0"/>
              <a:t>One workforce Participants advanced in employment Quarter ending 9/30/2024: 	2,421</a:t>
            </a:r>
          </a:p>
        </p:txBody>
      </p:sp>
      <p:sp>
        <p:nvSpPr>
          <p:cNvPr id="12" name="Content Placeholder 2">
            <a:extLst>
              <a:ext uri="{FF2B5EF4-FFF2-40B4-BE49-F238E27FC236}">
                <a16:creationId xmlns:a16="http://schemas.microsoft.com/office/drawing/2014/main" id="{54B5A329-45BB-6210-06F3-07D29D2CC16F}"/>
              </a:ext>
            </a:extLst>
          </p:cNvPr>
          <p:cNvSpPr>
            <a:spLocks noGrp="1"/>
          </p:cNvSpPr>
          <p:nvPr>
            <p:ph sz="half" idx="1"/>
          </p:nvPr>
        </p:nvSpPr>
        <p:spPr>
          <a:xfrm>
            <a:off x="774924" y="1946300"/>
            <a:ext cx="5199369" cy="4224225"/>
          </a:xfrm>
          <a:ln>
            <a:solidFill>
              <a:schemeClr val="tx2"/>
            </a:solidFill>
          </a:ln>
        </p:spPr>
        <p:txBody>
          <a:bodyPr/>
          <a:lstStyle/>
          <a:p>
            <a:r>
              <a:rPr lang="en-US" dirty="0"/>
              <a:t>5 grantees did not have targets for this metric</a:t>
            </a:r>
          </a:p>
          <a:p>
            <a:r>
              <a:rPr lang="en-US" dirty="0"/>
              <a:t>Grant program is 83% to target</a:t>
            </a:r>
          </a:p>
          <a:p>
            <a:r>
              <a:rPr lang="en-US" dirty="0"/>
              <a:t>2 grantees have met their target</a:t>
            </a:r>
          </a:p>
          <a:p>
            <a:r>
              <a:rPr lang="en-US" dirty="0"/>
              <a:t>5 grantees are over 50% to target</a:t>
            </a:r>
          </a:p>
          <a:p>
            <a:r>
              <a:rPr lang="en-US" dirty="0"/>
              <a:t>Average – 56%</a:t>
            </a:r>
          </a:p>
          <a:p>
            <a:r>
              <a:rPr lang="en-US" dirty="0"/>
              <a:t>Median – 59% </a:t>
            </a:r>
          </a:p>
        </p:txBody>
      </p:sp>
      <p:sp>
        <p:nvSpPr>
          <p:cNvPr id="5" name="Slide Number Placeholder 4">
            <a:extLst>
              <a:ext uri="{FF2B5EF4-FFF2-40B4-BE49-F238E27FC236}">
                <a16:creationId xmlns:a16="http://schemas.microsoft.com/office/drawing/2014/main" id="{E81700B9-8B82-8B8A-C4A4-475639CC9A3F}"/>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29</a:t>
            </a:fld>
            <a:endParaRPr lang="en-US"/>
          </a:p>
        </p:txBody>
      </p:sp>
      <p:graphicFrame>
        <p:nvGraphicFramePr>
          <p:cNvPr id="7" name="Content Placeholder 6" descr="One Workforce Participants Advanced in Employment Quarter Ending 9/30/24: 2421">
            <a:extLst>
              <a:ext uri="{FF2B5EF4-FFF2-40B4-BE49-F238E27FC236}">
                <a16:creationId xmlns:a16="http://schemas.microsoft.com/office/drawing/2014/main" id="{C917EB72-D00E-40DA-A713-2A5398B17134}"/>
              </a:ext>
            </a:extLst>
          </p:cNvPr>
          <p:cNvGraphicFramePr>
            <a:graphicFrameLocks noGrp="1"/>
          </p:cNvGraphicFramePr>
          <p:nvPr>
            <p:ph sz="half" idx="2"/>
            <p:extLst>
              <p:ext uri="{D42A27DB-BD31-4B8C-83A1-F6EECF244321}">
                <p14:modId xmlns:p14="http://schemas.microsoft.com/office/powerpoint/2010/main" val="4048709076"/>
              </p:ext>
            </p:extLst>
          </p:nvPr>
        </p:nvGraphicFramePr>
        <p:xfrm>
          <a:off x="6218238" y="1946275"/>
          <a:ext cx="5210175" cy="4224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48648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MENTI Poll question </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64074" y="2014655"/>
            <a:ext cx="7046426" cy="4423517"/>
          </a:xfrm>
        </p:spPr>
        <p:txBody>
          <a:bodyPr>
            <a:normAutofit/>
          </a:bodyPr>
          <a:lstStyle/>
          <a:p>
            <a:r>
              <a:rPr lang="en-US" sz="3600" dirty="0"/>
              <a:t> How confident are you in the accuracy of this program data on a scale of 1 to 5?</a:t>
            </a:r>
          </a:p>
          <a:p>
            <a:pPr marL="0" indent="0">
              <a:buNone/>
            </a:pPr>
            <a:r>
              <a:rPr lang="en-US" sz="3200" dirty="0"/>
              <a:t>1 = </a:t>
            </a:r>
            <a:r>
              <a:rPr lang="en-US" sz="3200" i="1" dirty="0"/>
              <a:t>low confidence </a:t>
            </a:r>
            <a:r>
              <a:rPr lang="en-US" sz="3200" dirty="0"/>
              <a:t>5 = </a:t>
            </a:r>
            <a:r>
              <a:rPr lang="en-US" sz="3200" i="1" dirty="0"/>
              <a:t>high confidence</a:t>
            </a:r>
          </a:p>
          <a:p>
            <a:pPr lvl="1"/>
            <a:endParaRPr lang="en-US" sz="3200" i="1" dirty="0"/>
          </a:p>
          <a:p>
            <a:pPr marL="305435" indent="-305435"/>
            <a:endParaRPr lang="en-US" dirty="0">
              <a:ea typeface="+mn-lt"/>
              <a:cs typeface="+mn-lt"/>
            </a:endParaRPr>
          </a:p>
        </p:txBody>
      </p:sp>
      <p:pic>
        <p:nvPicPr>
          <p:cNvPr id="7" name="Picture 6" descr="Qr code">
            <a:extLst>
              <a:ext uri="{FF2B5EF4-FFF2-40B4-BE49-F238E27FC236}">
                <a16:creationId xmlns:a16="http://schemas.microsoft.com/office/drawing/2014/main" id="{1F2F22E3-21C0-829A-C261-A12F971E9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7885" y="2014655"/>
            <a:ext cx="2983835" cy="2983835"/>
          </a:xfrm>
          <a:prstGeom prst="rect">
            <a:avLst/>
          </a:prstGeom>
        </p:spPr>
      </p:pic>
      <p:sp>
        <p:nvSpPr>
          <p:cNvPr id="15" name="TextBox 14">
            <a:extLst>
              <a:ext uri="{FF2B5EF4-FFF2-40B4-BE49-F238E27FC236}">
                <a16:creationId xmlns:a16="http://schemas.microsoft.com/office/drawing/2014/main" id="{C47D0131-AC73-2295-A7D1-D80E00D83AEA}"/>
              </a:ext>
            </a:extLst>
          </p:cNvPr>
          <p:cNvSpPr txBox="1"/>
          <p:nvPr/>
        </p:nvSpPr>
        <p:spPr>
          <a:xfrm>
            <a:off x="8545074" y="4790452"/>
            <a:ext cx="2666646"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30</a:t>
            </a:fld>
            <a:endParaRPr lang="en-US" dirty="0"/>
          </a:p>
        </p:txBody>
      </p:sp>
    </p:spTree>
    <p:extLst>
      <p:ext uri="{BB962C8B-B14F-4D97-AF65-F5344CB8AC3E}">
        <p14:creationId xmlns:p14="http://schemas.microsoft.com/office/powerpoint/2010/main" val="1052394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normAutofit/>
          </a:bodyPr>
          <a:lstStyle/>
          <a:p>
            <a:r>
              <a:rPr lang="en-US" dirty="0"/>
              <a:t>UNDERSTANDING COMMON DATA ISSUES</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Diagnosing the cause of your data issues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31</a:t>
            </a:fld>
            <a:endParaRPr lang="en-US"/>
          </a:p>
        </p:txBody>
      </p:sp>
    </p:spTree>
    <p:extLst>
      <p:ext uri="{BB962C8B-B14F-4D97-AF65-F5344CB8AC3E}">
        <p14:creationId xmlns:p14="http://schemas.microsoft.com/office/powerpoint/2010/main" val="27863496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normAutofit fontScale="90000"/>
          </a:bodyPr>
          <a:lstStyle/>
          <a:p>
            <a:r>
              <a:rPr lang="en-US" dirty="0"/>
              <a:t>Pre-Event survey: </a:t>
            </a:r>
            <a:br>
              <a:rPr lang="en-US" dirty="0"/>
            </a:br>
            <a:r>
              <a:rPr lang="en-US" i="0" dirty="0">
                <a:effectLst/>
              </a:rPr>
              <a:t>How confident are you that the data on  your </a:t>
            </a:r>
            <a:br>
              <a:rPr lang="en-US" i="0" dirty="0">
                <a:effectLst/>
              </a:rPr>
            </a:br>
            <a:r>
              <a:rPr lang="en-US" i="0" dirty="0">
                <a:effectLst/>
              </a:rPr>
              <a:t>most recent QPR is accurate? </a:t>
            </a:r>
            <a:endParaRPr lang="en-US" dirty="0"/>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32</a:t>
            </a:fld>
            <a:endParaRPr lang="en-US" dirty="0"/>
          </a:p>
        </p:txBody>
      </p:sp>
      <p:pic>
        <p:nvPicPr>
          <p:cNvPr id="4" name="Picture 3">
            <a:extLst>
              <a:ext uri="{FF2B5EF4-FFF2-40B4-BE49-F238E27FC236}">
                <a16:creationId xmlns:a16="http://schemas.microsoft.com/office/drawing/2014/main" id="{46DCD2C6-8D2C-E8E3-F987-3394F5E31A6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4923" y="2799819"/>
            <a:ext cx="6494321" cy="2335473"/>
          </a:xfrm>
          <a:prstGeom prst="rect">
            <a:avLst/>
          </a:prstGeom>
        </p:spPr>
      </p:pic>
      <p:pic>
        <p:nvPicPr>
          <p:cNvPr id="7" name="Picture 6">
            <a:extLst>
              <a:ext uri="{FF2B5EF4-FFF2-40B4-BE49-F238E27FC236}">
                <a16:creationId xmlns:a16="http://schemas.microsoft.com/office/drawing/2014/main" id="{258F5BE8-0EA8-520B-1418-E37E61DD328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010400" y="1873693"/>
            <a:ext cx="4417526" cy="4417526"/>
          </a:xfrm>
          <a:prstGeom prst="rect">
            <a:avLst/>
          </a:prstGeom>
        </p:spPr>
      </p:pic>
    </p:spTree>
    <p:extLst>
      <p:ext uri="{BB962C8B-B14F-4D97-AF65-F5344CB8AC3E}">
        <p14:creationId xmlns:p14="http://schemas.microsoft.com/office/powerpoint/2010/main" val="16893944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normAutofit fontScale="90000"/>
          </a:bodyPr>
          <a:lstStyle/>
          <a:p>
            <a:r>
              <a:rPr lang="en-US" dirty="0"/>
              <a:t>PRE-EVENT Survey:  </a:t>
            </a:r>
            <a:br>
              <a:rPr lang="en-US" dirty="0"/>
            </a:br>
            <a:r>
              <a:rPr lang="en-US" dirty="0"/>
              <a:t>level of Involvement in reporting and confidence in the data</a:t>
            </a:r>
          </a:p>
        </p:txBody>
      </p:sp>
      <p:graphicFrame>
        <p:nvGraphicFramePr>
          <p:cNvPr id="3" name="Content Placeholder 2">
            <a:extLst>
              <a:ext uri="{FF2B5EF4-FFF2-40B4-BE49-F238E27FC236}">
                <a16:creationId xmlns:a16="http://schemas.microsoft.com/office/drawing/2014/main" id="{41FECE07-3C46-D302-66D7-53979AE4B53E}"/>
              </a:ext>
            </a:extLst>
          </p:cNvPr>
          <p:cNvGraphicFramePr>
            <a:graphicFrameLocks noGrp="1"/>
          </p:cNvGraphicFramePr>
          <p:nvPr>
            <p:ph idx="1"/>
          </p:nvPr>
        </p:nvGraphicFramePr>
        <p:xfrm>
          <a:off x="774923" y="1946275"/>
          <a:ext cx="10653485" cy="3851177"/>
        </p:xfrm>
        <a:graphic>
          <a:graphicData uri="http://schemas.openxmlformats.org/drawingml/2006/table">
            <a:tbl>
              <a:tblPr firstRow="1" bandRow="1">
                <a:tableStyleId>{5C22544A-7EE6-4342-B048-85BDC9FD1C3A}</a:tableStyleId>
              </a:tblPr>
              <a:tblGrid>
                <a:gridCol w="2130697">
                  <a:extLst>
                    <a:ext uri="{9D8B030D-6E8A-4147-A177-3AD203B41FA5}">
                      <a16:colId xmlns:a16="http://schemas.microsoft.com/office/drawing/2014/main" val="266358017"/>
                    </a:ext>
                  </a:extLst>
                </a:gridCol>
                <a:gridCol w="2130697">
                  <a:extLst>
                    <a:ext uri="{9D8B030D-6E8A-4147-A177-3AD203B41FA5}">
                      <a16:colId xmlns:a16="http://schemas.microsoft.com/office/drawing/2014/main" val="355586666"/>
                    </a:ext>
                  </a:extLst>
                </a:gridCol>
                <a:gridCol w="2130697">
                  <a:extLst>
                    <a:ext uri="{9D8B030D-6E8A-4147-A177-3AD203B41FA5}">
                      <a16:colId xmlns:a16="http://schemas.microsoft.com/office/drawing/2014/main" val="1239948591"/>
                    </a:ext>
                  </a:extLst>
                </a:gridCol>
                <a:gridCol w="2130697">
                  <a:extLst>
                    <a:ext uri="{9D8B030D-6E8A-4147-A177-3AD203B41FA5}">
                      <a16:colId xmlns:a16="http://schemas.microsoft.com/office/drawing/2014/main" val="1435700454"/>
                    </a:ext>
                  </a:extLst>
                </a:gridCol>
                <a:gridCol w="2130697">
                  <a:extLst>
                    <a:ext uri="{9D8B030D-6E8A-4147-A177-3AD203B41FA5}">
                      <a16:colId xmlns:a16="http://schemas.microsoft.com/office/drawing/2014/main" val="1053904817"/>
                    </a:ext>
                  </a:extLst>
                </a:gridCol>
              </a:tblGrid>
              <a:tr h="704752">
                <a:tc>
                  <a:txBody>
                    <a:bodyPr/>
                    <a:lstStyle/>
                    <a:p>
                      <a:endParaRPr lang="en-US" dirty="0"/>
                    </a:p>
                  </a:txBody>
                  <a:tcPr/>
                </a:tc>
                <a:tc>
                  <a:txBody>
                    <a:bodyPr/>
                    <a:lstStyle/>
                    <a:p>
                      <a:r>
                        <a:rPr lang="en-US" sz="2200" dirty="0"/>
                        <a:t>Very </a:t>
                      </a:r>
                    </a:p>
                    <a:p>
                      <a:r>
                        <a:rPr lang="en-US" sz="2200" dirty="0"/>
                        <a:t>confident</a:t>
                      </a:r>
                    </a:p>
                  </a:txBody>
                  <a:tcPr/>
                </a:tc>
                <a:tc>
                  <a:txBody>
                    <a:bodyPr/>
                    <a:lstStyle/>
                    <a:p>
                      <a:r>
                        <a:rPr lang="en-US" sz="2200" dirty="0"/>
                        <a:t>Mostly confident</a:t>
                      </a:r>
                    </a:p>
                  </a:txBody>
                  <a:tcPr/>
                </a:tc>
                <a:tc>
                  <a:txBody>
                    <a:bodyPr/>
                    <a:lstStyle/>
                    <a:p>
                      <a:r>
                        <a:rPr lang="en-US" sz="2200" dirty="0"/>
                        <a:t>Not </a:t>
                      </a:r>
                    </a:p>
                    <a:p>
                      <a:r>
                        <a:rPr lang="en-US" sz="2200" dirty="0"/>
                        <a:t>confident</a:t>
                      </a:r>
                    </a:p>
                  </a:txBody>
                  <a:tcPr/>
                </a:tc>
                <a:tc>
                  <a:txBody>
                    <a:bodyPr/>
                    <a:lstStyle/>
                    <a:p>
                      <a:r>
                        <a:rPr lang="en-US" sz="2200" dirty="0"/>
                        <a:t>TOTAL</a:t>
                      </a:r>
                    </a:p>
                  </a:txBody>
                  <a:tcPr/>
                </a:tc>
                <a:extLst>
                  <a:ext uri="{0D108BD9-81ED-4DB2-BD59-A6C34878D82A}">
                    <a16:rowId xmlns:a16="http://schemas.microsoft.com/office/drawing/2014/main" val="2856665292"/>
                  </a:ext>
                </a:extLst>
              </a:tr>
              <a:tr h="704752">
                <a:tc>
                  <a:txBody>
                    <a:bodyPr/>
                    <a:lstStyle/>
                    <a:p>
                      <a:r>
                        <a:rPr lang="en-US" sz="2200" b="1" dirty="0">
                          <a:solidFill>
                            <a:schemeClr val="bg1"/>
                          </a:solidFill>
                        </a:rPr>
                        <a:t>Very </a:t>
                      </a:r>
                    </a:p>
                    <a:p>
                      <a:r>
                        <a:rPr lang="en-US" sz="2200" b="1" dirty="0">
                          <a:solidFill>
                            <a:schemeClr val="bg1"/>
                          </a:solidFill>
                        </a:rPr>
                        <a:t>involved</a:t>
                      </a:r>
                    </a:p>
                  </a:txBody>
                  <a:tcPr>
                    <a:solidFill>
                      <a:schemeClr val="tx2">
                        <a:lumMod val="75000"/>
                      </a:schemeClr>
                    </a:solidFill>
                  </a:tcPr>
                </a:tc>
                <a:tc>
                  <a:txBody>
                    <a:bodyPr/>
                    <a:lstStyle/>
                    <a:p>
                      <a:r>
                        <a:rPr lang="en-US" sz="2400" dirty="0"/>
                        <a:t>17%</a:t>
                      </a:r>
                    </a:p>
                  </a:txBody>
                  <a:tcPr/>
                </a:tc>
                <a:tc>
                  <a:txBody>
                    <a:bodyPr/>
                    <a:lstStyle/>
                    <a:p>
                      <a:r>
                        <a:rPr lang="en-US" sz="2400" dirty="0"/>
                        <a:t>33%</a:t>
                      </a:r>
                    </a:p>
                  </a:txBody>
                  <a:tcPr/>
                </a:tc>
                <a:tc>
                  <a:txBody>
                    <a:bodyPr/>
                    <a:lstStyle/>
                    <a:p>
                      <a:r>
                        <a:rPr lang="en-US" sz="2400" dirty="0"/>
                        <a:t>0%</a:t>
                      </a:r>
                    </a:p>
                  </a:txBody>
                  <a:tcPr/>
                </a:tc>
                <a:tc>
                  <a:txBody>
                    <a:bodyPr/>
                    <a:lstStyle/>
                    <a:p>
                      <a:r>
                        <a:rPr lang="en-US" sz="2400" b="1" dirty="0"/>
                        <a:t>50%</a:t>
                      </a:r>
                    </a:p>
                  </a:txBody>
                  <a:tcPr/>
                </a:tc>
                <a:extLst>
                  <a:ext uri="{0D108BD9-81ED-4DB2-BD59-A6C34878D82A}">
                    <a16:rowId xmlns:a16="http://schemas.microsoft.com/office/drawing/2014/main" val="3655429617"/>
                  </a:ext>
                </a:extLst>
              </a:tr>
              <a:tr h="704752">
                <a:tc>
                  <a:txBody>
                    <a:bodyPr/>
                    <a:lstStyle/>
                    <a:p>
                      <a:r>
                        <a:rPr lang="en-US" sz="2200" b="1" dirty="0">
                          <a:solidFill>
                            <a:schemeClr val="bg1"/>
                          </a:solidFill>
                        </a:rPr>
                        <a:t>Highly involved</a:t>
                      </a:r>
                    </a:p>
                  </a:txBody>
                  <a:tcPr>
                    <a:solidFill>
                      <a:schemeClr val="tx2">
                        <a:lumMod val="75000"/>
                      </a:schemeClr>
                    </a:solidFill>
                  </a:tcPr>
                </a:tc>
                <a:tc>
                  <a:txBody>
                    <a:bodyPr/>
                    <a:lstStyle/>
                    <a:p>
                      <a:r>
                        <a:rPr lang="en-US" sz="2400" dirty="0"/>
                        <a:t>17%</a:t>
                      </a:r>
                    </a:p>
                  </a:txBody>
                  <a:tcPr/>
                </a:tc>
                <a:tc>
                  <a:txBody>
                    <a:bodyPr/>
                    <a:lstStyle/>
                    <a:p>
                      <a:r>
                        <a:rPr lang="en-US" sz="2400" dirty="0"/>
                        <a:t>8%</a:t>
                      </a:r>
                    </a:p>
                  </a:txBody>
                  <a:tcPr/>
                </a:tc>
                <a:tc>
                  <a:txBody>
                    <a:bodyPr/>
                    <a:lstStyle/>
                    <a:p>
                      <a:r>
                        <a:rPr lang="en-US" sz="2400" dirty="0"/>
                        <a:t>8%</a:t>
                      </a:r>
                    </a:p>
                  </a:txBody>
                  <a:tcPr/>
                </a:tc>
                <a:tc>
                  <a:txBody>
                    <a:bodyPr/>
                    <a:lstStyle/>
                    <a:p>
                      <a:r>
                        <a:rPr lang="en-US" sz="2400" b="1" dirty="0"/>
                        <a:t>33%</a:t>
                      </a:r>
                    </a:p>
                  </a:txBody>
                  <a:tcPr/>
                </a:tc>
                <a:extLst>
                  <a:ext uri="{0D108BD9-81ED-4DB2-BD59-A6C34878D82A}">
                    <a16:rowId xmlns:a16="http://schemas.microsoft.com/office/drawing/2014/main" val="3911905643"/>
                  </a:ext>
                </a:extLst>
              </a:tr>
              <a:tr h="860425">
                <a:tc>
                  <a:txBody>
                    <a:bodyPr/>
                    <a:lstStyle/>
                    <a:p>
                      <a:r>
                        <a:rPr lang="en-US" sz="2200" b="1" dirty="0">
                          <a:solidFill>
                            <a:schemeClr val="bg1"/>
                          </a:solidFill>
                        </a:rPr>
                        <a:t>Somewhat involved</a:t>
                      </a:r>
                    </a:p>
                  </a:txBody>
                  <a:tcPr>
                    <a:solidFill>
                      <a:schemeClr val="tx2">
                        <a:lumMod val="75000"/>
                      </a:schemeClr>
                    </a:solidFill>
                  </a:tcPr>
                </a:tc>
                <a:tc>
                  <a:txBody>
                    <a:bodyPr/>
                    <a:lstStyle/>
                    <a:p>
                      <a:r>
                        <a:rPr lang="en-US" sz="2400" dirty="0"/>
                        <a:t>17%</a:t>
                      </a:r>
                    </a:p>
                  </a:txBody>
                  <a:tcPr/>
                </a:tc>
                <a:tc>
                  <a:txBody>
                    <a:bodyPr/>
                    <a:lstStyle/>
                    <a:p>
                      <a:r>
                        <a:rPr lang="en-US" sz="2400" dirty="0"/>
                        <a:t>0%</a:t>
                      </a:r>
                    </a:p>
                  </a:txBody>
                  <a:tcPr/>
                </a:tc>
                <a:tc>
                  <a:txBody>
                    <a:bodyPr/>
                    <a:lstStyle/>
                    <a:p>
                      <a:r>
                        <a:rPr lang="en-US" sz="2400" dirty="0"/>
                        <a:t>0%</a:t>
                      </a:r>
                    </a:p>
                  </a:txBody>
                  <a:tcPr/>
                </a:tc>
                <a:tc>
                  <a:txBody>
                    <a:bodyPr/>
                    <a:lstStyle/>
                    <a:p>
                      <a:r>
                        <a:rPr lang="en-US" sz="2400" b="1" dirty="0"/>
                        <a:t>17%</a:t>
                      </a:r>
                    </a:p>
                  </a:txBody>
                  <a:tcPr/>
                </a:tc>
                <a:extLst>
                  <a:ext uri="{0D108BD9-81ED-4DB2-BD59-A6C34878D82A}">
                    <a16:rowId xmlns:a16="http://schemas.microsoft.com/office/drawing/2014/main" val="4082148007"/>
                  </a:ext>
                </a:extLst>
              </a:tr>
              <a:tr h="704752">
                <a:tc>
                  <a:txBody>
                    <a:bodyPr/>
                    <a:lstStyle/>
                    <a:p>
                      <a:r>
                        <a:rPr lang="en-US" sz="2200" b="1" dirty="0">
                          <a:solidFill>
                            <a:schemeClr val="bg1"/>
                          </a:solidFill>
                        </a:rPr>
                        <a:t>TOTAL</a:t>
                      </a:r>
                    </a:p>
                  </a:txBody>
                  <a:tcPr>
                    <a:solidFill>
                      <a:schemeClr val="tx2">
                        <a:lumMod val="75000"/>
                      </a:schemeClr>
                    </a:solidFill>
                  </a:tcPr>
                </a:tc>
                <a:tc>
                  <a:txBody>
                    <a:bodyPr/>
                    <a:lstStyle/>
                    <a:p>
                      <a:r>
                        <a:rPr lang="en-US" sz="2400" b="1" dirty="0"/>
                        <a:t>50%</a:t>
                      </a:r>
                    </a:p>
                  </a:txBody>
                  <a:tcPr/>
                </a:tc>
                <a:tc>
                  <a:txBody>
                    <a:bodyPr/>
                    <a:lstStyle/>
                    <a:p>
                      <a:r>
                        <a:rPr lang="en-US" sz="2400" b="1" dirty="0"/>
                        <a:t>42%</a:t>
                      </a:r>
                    </a:p>
                  </a:txBody>
                  <a:tcPr/>
                </a:tc>
                <a:tc>
                  <a:txBody>
                    <a:bodyPr/>
                    <a:lstStyle/>
                    <a:p>
                      <a:r>
                        <a:rPr lang="en-US" sz="2400" b="1" dirty="0"/>
                        <a:t>8%</a:t>
                      </a:r>
                    </a:p>
                  </a:txBody>
                  <a:tcPr/>
                </a:tc>
                <a:tc>
                  <a:txBody>
                    <a:bodyPr/>
                    <a:lstStyle/>
                    <a:p>
                      <a:r>
                        <a:rPr lang="en-US" sz="2400" b="1" dirty="0"/>
                        <a:t>100%</a:t>
                      </a:r>
                    </a:p>
                  </a:txBody>
                  <a:tcPr/>
                </a:tc>
                <a:extLst>
                  <a:ext uri="{0D108BD9-81ED-4DB2-BD59-A6C34878D82A}">
                    <a16:rowId xmlns:a16="http://schemas.microsoft.com/office/drawing/2014/main" val="52921372"/>
                  </a:ext>
                </a:extLst>
              </a:tr>
            </a:tbl>
          </a:graphicData>
        </a:graphic>
      </p:graphicFrame>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33</a:t>
            </a:fld>
            <a:endParaRPr lang="en-US" dirty="0"/>
          </a:p>
        </p:txBody>
      </p:sp>
    </p:spTree>
    <p:extLst>
      <p:ext uri="{BB962C8B-B14F-4D97-AF65-F5344CB8AC3E}">
        <p14:creationId xmlns:p14="http://schemas.microsoft.com/office/powerpoint/2010/main" val="39260894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7EC9-0A0E-0652-AAE0-698FD6E9A3F8}"/>
              </a:ext>
            </a:extLst>
          </p:cNvPr>
          <p:cNvSpPr>
            <a:spLocks noGrp="1"/>
          </p:cNvSpPr>
          <p:nvPr>
            <p:ph type="title"/>
          </p:nvPr>
        </p:nvSpPr>
        <p:spPr/>
        <p:txBody>
          <a:bodyPr>
            <a:normAutofit fontScale="90000"/>
          </a:bodyPr>
          <a:lstStyle/>
          <a:p>
            <a:r>
              <a:rPr lang="en-US" dirty="0"/>
              <a:t>Pre-event survey:</a:t>
            </a:r>
            <a:br>
              <a:rPr lang="en-US" dirty="0"/>
            </a:br>
            <a:r>
              <a:rPr lang="en-US" dirty="0"/>
              <a:t>Explain why you lack confidence;  why you think mismatches with your own records exist</a:t>
            </a:r>
          </a:p>
        </p:txBody>
      </p:sp>
      <p:sp>
        <p:nvSpPr>
          <p:cNvPr id="3" name="Content Placeholder 2">
            <a:extLst>
              <a:ext uri="{FF2B5EF4-FFF2-40B4-BE49-F238E27FC236}">
                <a16:creationId xmlns:a16="http://schemas.microsoft.com/office/drawing/2014/main" id="{956C7C17-98ED-CC40-444A-B85D3442F1BD}"/>
              </a:ext>
            </a:extLst>
          </p:cNvPr>
          <p:cNvSpPr>
            <a:spLocks noGrp="1"/>
          </p:cNvSpPr>
          <p:nvPr>
            <p:ph idx="1"/>
          </p:nvPr>
        </p:nvSpPr>
        <p:spPr/>
        <p:txBody>
          <a:bodyPr>
            <a:normAutofit lnSpcReduction="10000"/>
          </a:bodyPr>
          <a:lstStyle/>
          <a:p>
            <a:r>
              <a:rPr lang="en-US" sz="1800" dirty="0">
                <a:solidFill>
                  <a:srgbClr val="002060"/>
                </a:solidFill>
                <a:effectLst/>
                <a:ea typeface="Times New Roman" panose="02020603050405020304" pitchFamily="18" charset="0"/>
                <a:cs typeface="Times New Roman" panose="02020603050405020304" pitchFamily="18" charset="0"/>
              </a:rPr>
              <a:t>We have experienced difficulty merging the added H1B fields to the State's WIOA performance system. </a:t>
            </a:r>
            <a:r>
              <a:rPr lang="en-US" sz="1800" dirty="0">
                <a:solidFill>
                  <a:srgbClr val="002060"/>
                </a:solidFill>
                <a:effectLst/>
                <a:ea typeface="Aptos" panose="020B0004020202020204" pitchFamily="34" charset="0"/>
                <a:cs typeface="Times New Roman" panose="02020603050405020304" pitchFamily="18" charset="0"/>
              </a:rPr>
              <a:t>Everything has to match perfectly, or the system doesn't count it.</a:t>
            </a:r>
          </a:p>
          <a:p>
            <a:r>
              <a:rPr lang="en-US" sz="1800" dirty="0">
                <a:solidFill>
                  <a:srgbClr val="002060"/>
                </a:solidFill>
                <a:effectLst/>
                <a:ea typeface="Times New Roman" panose="02020603050405020304" pitchFamily="18" charset="0"/>
                <a:cs typeface="Times New Roman" panose="02020603050405020304" pitchFamily="18" charset="0"/>
              </a:rPr>
              <a:t>Sometimes the correct answer is not one of the options.</a:t>
            </a:r>
            <a:endParaRPr lang="en-US" sz="1800" dirty="0">
              <a:solidFill>
                <a:srgbClr val="002060"/>
              </a:solidFill>
              <a:effectLst/>
              <a:ea typeface="Aptos" panose="020B0004020202020204" pitchFamily="34" charset="0"/>
              <a:cs typeface="Times New Roman" panose="02020603050405020304" pitchFamily="18" charset="0"/>
            </a:endParaRPr>
          </a:p>
          <a:p>
            <a:r>
              <a:rPr lang="en-US" sz="1800" dirty="0">
                <a:solidFill>
                  <a:srgbClr val="002060"/>
                </a:solidFill>
                <a:effectLst/>
                <a:ea typeface="Times New Roman" panose="02020603050405020304" pitchFamily="18" charset="0"/>
                <a:cs typeface="Times New Roman" panose="02020603050405020304" pitchFamily="18" charset="0"/>
              </a:rPr>
              <a:t>I believe the outcomes of this grant are actually higher than they look on the report, due to difficulty gathering employment and certification verification consistent with TEGL 23-19.</a:t>
            </a:r>
          </a:p>
          <a:p>
            <a:r>
              <a:rPr lang="en-US" sz="1800" dirty="0">
                <a:solidFill>
                  <a:srgbClr val="002060"/>
                </a:solidFill>
                <a:ea typeface="Times New Roman" panose="02020603050405020304" pitchFamily="18" charset="0"/>
                <a:cs typeface="Times New Roman" panose="02020603050405020304" pitchFamily="18" charset="0"/>
              </a:rPr>
              <a:t>I am realistic that some errors may exist due to human error. </a:t>
            </a:r>
          </a:p>
          <a:p>
            <a:r>
              <a:rPr lang="en-US" sz="1800" kern="0" dirty="0">
                <a:solidFill>
                  <a:srgbClr val="002060"/>
                </a:solidFill>
                <a:ea typeface="Aptos" panose="020B0004020202020204" pitchFamily="34" charset="0"/>
                <a:cs typeface="Times New Roman" panose="02020603050405020304" pitchFamily="18" charset="0"/>
              </a:rPr>
              <a:t>O</a:t>
            </a:r>
            <a:r>
              <a:rPr lang="en-US" sz="1800" kern="0" dirty="0">
                <a:solidFill>
                  <a:srgbClr val="002060"/>
                </a:solidFill>
                <a:effectLst/>
                <a:ea typeface="Aptos" panose="020B0004020202020204" pitchFamily="34" charset="0"/>
                <a:cs typeface="Times New Roman" panose="02020603050405020304" pitchFamily="18" charset="0"/>
              </a:rPr>
              <a:t>ur career coaches often fail to enter dates, employments, employment ribbon correctly. </a:t>
            </a:r>
            <a:endParaRPr lang="en-US" sz="1800" dirty="0">
              <a:solidFill>
                <a:srgbClr val="002060"/>
              </a:solidFill>
              <a:effectLst/>
              <a:ea typeface="Aptos" panose="020B0004020202020204" pitchFamily="34" charset="0"/>
              <a:cs typeface="Times New Roman" panose="02020603050405020304" pitchFamily="18" charset="0"/>
            </a:endParaRPr>
          </a:p>
          <a:p>
            <a:r>
              <a:rPr lang="en-US" sz="1800" dirty="0">
                <a:solidFill>
                  <a:srgbClr val="002060"/>
                </a:solidFill>
                <a:effectLst/>
                <a:ea typeface="Aptos" panose="020B0004020202020204" pitchFamily="34" charset="0"/>
                <a:cs typeface="Times New Roman" panose="02020603050405020304" pitchFamily="18" charset="0"/>
              </a:rPr>
              <a:t>We do not have some SSN[s] or birthdates, so we have had to just fill in something to get it accepted.</a:t>
            </a:r>
          </a:p>
          <a:p>
            <a:r>
              <a:rPr lang="en-US" sz="1800" dirty="0">
                <a:solidFill>
                  <a:srgbClr val="002060"/>
                </a:solidFill>
                <a:ea typeface="Times New Roman" panose="02020603050405020304" pitchFamily="18" charset="0"/>
                <a:cs typeface="Times New Roman" panose="02020603050405020304" pitchFamily="18" charset="0"/>
              </a:rPr>
              <a:t>I think it’s rare, but there are possible duplication or data entry error[s].</a:t>
            </a:r>
            <a:endParaRPr lang="en-US" sz="1800" dirty="0">
              <a:solidFill>
                <a:srgbClr val="002060"/>
              </a:solidFill>
              <a:effectLst/>
              <a:ea typeface="Aptos" panose="020B0004020202020204" pitchFamily="34" charset="0"/>
              <a:cs typeface="Times New Roman" panose="02020603050405020304" pitchFamily="18" charset="0"/>
            </a:endParaRPr>
          </a:p>
          <a:p>
            <a:r>
              <a:rPr lang="en-US" sz="1800" dirty="0">
                <a:solidFill>
                  <a:srgbClr val="002060"/>
                </a:solidFill>
                <a:effectLst/>
                <a:ea typeface="Aptos" panose="020B0004020202020204" pitchFamily="34" charset="0"/>
                <a:cs typeface="Times New Roman" panose="02020603050405020304" pitchFamily="18" charset="0"/>
              </a:rPr>
              <a:t>We started with our first participants before we fully understood what data we were supposed to gather… But most participants will not answer follow up questions after they are no longer active, so there is some data we will just not be able to get.</a:t>
            </a:r>
          </a:p>
          <a:p>
            <a:endParaRPr lang="en-US" dirty="0"/>
          </a:p>
        </p:txBody>
      </p:sp>
      <p:sp>
        <p:nvSpPr>
          <p:cNvPr id="4" name="Footer Placeholder 3">
            <a:extLst>
              <a:ext uri="{FF2B5EF4-FFF2-40B4-BE49-F238E27FC236}">
                <a16:creationId xmlns:a16="http://schemas.microsoft.com/office/drawing/2014/main" id="{BBF72434-2882-CDCF-85CD-7F97B8F7D69B}"/>
              </a:ext>
            </a:extLst>
          </p:cNvPr>
          <p:cNvSpPr>
            <a:spLocks noGrp="1"/>
          </p:cNvSpPr>
          <p:nvPr>
            <p:ph type="ftr" sz="quarter" idx="11"/>
          </p:nvPr>
        </p:nvSpPr>
        <p:spPr/>
        <p:txBody>
          <a:bodyPr/>
          <a:lstStyle/>
          <a:p>
            <a:r>
              <a:rPr lang="en-US"/>
              <a:t>Document Title</a:t>
            </a:r>
            <a:endParaRPr lang="en-US" dirty="0"/>
          </a:p>
        </p:txBody>
      </p:sp>
      <p:sp>
        <p:nvSpPr>
          <p:cNvPr id="5" name="Slide Number Placeholder 4">
            <a:extLst>
              <a:ext uri="{FF2B5EF4-FFF2-40B4-BE49-F238E27FC236}">
                <a16:creationId xmlns:a16="http://schemas.microsoft.com/office/drawing/2014/main" id="{9585B84D-4542-3E82-B0E7-0362592CA8BE}"/>
              </a:ext>
            </a:extLst>
          </p:cNvPr>
          <p:cNvSpPr>
            <a:spLocks noGrp="1"/>
          </p:cNvSpPr>
          <p:nvPr>
            <p:ph type="sldNum" sz="quarter" idx="12"/>
          </p:nvPr>
        </p:nvSpPr>
        <p:spPr/>
        <p:txBody>
          <a:bodyPr/>
          <a:lstStyle/>
          <a:p>
            <a:fld id="{DE8DE8A0-70C5-4585-9A3C-B3A9E7B8F8E9}" type="slidenum">
              <a:rPr lang="en-US" smtClean="0"/>
              <a:t>34</a:t>
            </a:fld>
            <a:endParaRPr lang="en-US"/>
          </a:p>
        </p:txBody>
      </p:sp>
    </p:spTree>
    <p:extLst>
      <p:ext uri="{BB962C8B-B14F-4D97-AF65-F5344CB8AC3E}">
        <p14:creationId xmlns:p14="http://schemas.microsoft.com/office/powerpoint/2010/main" val="10630277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br>
              <a:rPr lang="en-US" dirty="0"/>
            </a:br>
            <a:r>
              <a:rPr lang="en-US" dirty="0"/>
              <a:t>three main Types of Data issues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a:xfrm>
            <a:off x="774923" y="1946302"/>
            <a:ext cx="10756677" cy="4224225"/>
          </a:xfrm>
        </p:spPr>
        <p:txBody>
          <a:bodyPr>
            <a:normAutofit/>
          </a:bodyPr>
          <a:lstStyle/>
          <a:p>
            <a:r>
              <a:rPr lang="en-US" sz="3200" dirty="0"/>
              <a:t>Data is reported in your data file incorrectly.</a:t>
            </a:r>
          </a:p>
          <a:p>
            <a:r>
              <a:rPr lang="en-US" sz="3200" dirty="0"/>
              <a:t>Data is correct in the data file, but individuals aren’t showing up on the QPR. </a:t>
            </a:r>
          </a:p>
          <a:p>
            <a:r>
              <a:rPr lang="en-US" sz="3200" dirty="0"/>
              <a:t>Data is excluded from your data file.</a:t>
            </a:r>
          </a:p>
          <a:p>
            <a:pPr marL="0" indent="0">
              <a:buNone/>
            </a:pPr>
            <a:endParaRPr lang="en-US" sz="2800" dirty="0"/>
          </a:p>
          <a:p>
            <a:pPr marL="0" indent="0">
              <a:buNone/>
            </a:pPr>
            <a:endParaRPr lang="en-US" sz="3200" dirty="0"/>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35</a:t>
            </a:fld>
            <a:endParaRPr lang="en-US"/>
          </a:p>
        </p:txBody>
      </p:sp>
    </p:spTree>
    <p:extLst>
      <p:ext uri="{BB962C8B-B14F-4D97-AF65-F5344CB8AC3E}">
        <p14:creationId xmlns:p14="http://schemas.microsoft.com/office/powerpoint/2010/main" val="12582061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br>
              <a:rPr lang="en-US" dirty="0"/>
            </a:br>
            <a:r>
              <a:rPr lang="en-US" dirty="0"/>
              <a:t>TWO Common reasons WHY DATA ISSUES ARISE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Lack of knowledge about how these aspects of reporting are related to one another:</a:t>
            </a:r>
          </a:p>
          <a:p>
            <a:pPr lvl="1"/>
            <a:r>
              <a:rPr lang="en-US" dirty="0"/>
              <a:t>Data elements</a:t>
            </a:r>
          </a:p>
          <a:p>
            <a:pPr lvl="1"/>
            <a:r>
              <a:rPr lang="en-US" dirty="0"/>
              <a:t>Aggregation rules</a:t>
            </a:r>
          </a:p>
          <a:p>
            <a:pPr lvl="1"/>
            <a:r>
              <a:rPr lang="en-US" dirty="0"/>
              <a:t>Logic rules</a:t>
            </a:r>
          </a:p>
          <a:p>
            <a:pPr lvl="1"/>
            <a:r>
              <a:rPr lang="en-US" dirty="0"/>
              <a:t>QPR outcome definitions</a:t>
            </a:r>
          </a:p>
          <a:p>
            <a:r>
              <a:rPr lang="en-US" dirty="0"/>
              <a:t>Lack of processes or procedures that capture information in a way that aligns with the QPR outcomes.</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36</a:t>
            </a:fld>
            <a:endParaRPr lang="en-US" dirty="0"/>
          </a:p>
        </p:txBody>
      </p:sp>
    </p:spTree>
    <p:extLst>
      <p:ext uri="{BB962C8B-B14F-4D97-AF65-F5344CB8AC3E}">
        <p14:creationId xmlns:p14="http://schemas.microsoft.com/office/powerpoint/2010/main" val="1404615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br>
              <a:rPr lang="en-US" dirty="0"/>
            </a:br>
            <a:r>
              <a:rPr lang="en-US" dirty="0"/>
              <a:t>DATA ISSUE AWARENESS</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37</a:t>
            </a:fld>
            <a:endParaRPr lang="en-US"/>
          </a:p>
        </p:txBody>
      </p:sp>
      <p:graphicFrame>
        <p:nvGraphicFramePr>
          <p:cNvPr id="4" name="Table 3">
            <a:extLst>
              <a:ext uri="{FF2B5EF4-FFF2-40B4-BE49-F238E27FC236}">
                <a16:creationId xmlns:a16="http://schemas.microsoft.com/office/drawing/2014/main" id="{9A044FFA-4AC1-6484-A662-72BA999BC6CD}"/>
              </a:ext>
            </a:extLst>
          </p:cNvPr>
          <p:cNvGraphicFramePr>
            <a:graphicFrameLocks noGrp="1"/>
          </p:cNvGraphicFramePr>
          <p:nvPr/>
        </p:nvGraphicFramePr>
        <p:xfrm>
          <a:off x="584200" y="1955800"/>
          <a:ext cx="10985501" cy="3568700"/>
        </p:xfrm>
        <a:graphic>
          <a:graphicData uri="http://schemas.openxmlformats.org/drawingml/2006/table">
            <a:tbl>
              <a:tblPr firstRow="1" bandRow="1">
                <a:tableStyleId>{5C22544A-7EE6-4342-B048-85BDC9FD1C3A}</a:tableStyleId>
              </a:tblPr>
              <a:tblGrid>
                <a:gridCol w="3644499">
                  <a:extLst>
                    <a:ext uri="{9D8B030D-6E8A-4147-A177-3AD203B41FA5}">
                      <a16:colId xmlns:a16="http://schemas.microsoft.com/office/drawing/2014/main" val="2098523928"/>
                    </a:ext>
                  </a:extLst>
                </a:gridCol>
                <a:gridCol w="3670501">
                  <a:extLst>
                    <a:ext uri="{9D8B030D-6E8A-4147-A177-3AD203B41FA5}">
                      <a16:colId xmlns:a16="http://schemas.microsoft.com/office/drawing/2014/main" val="2466338948"/>
                    </a:ext>
                  </a:extLst>
                </a:gridCol>
                <a:gridCol w="3670501">
                  <a:extLst>
                    <a:ext uri="{9D8B030D-6E8A-4147-A177-3AD203B41FA5}">
                      <a16:colId xmlns:a16="http://schemas.microsoft.com/office/drawing/2014/main" val="614171216"/>
                    </a:ext>
                  </a:extLst>
                </a:gridCol>
              </a:tblGrid>
              <a:tr h="1139498">
                <a:tc>
                  <a:txBody>
                    <a:bodyPr/>
                    <a:lstStyle/>
                    <a:p>
                      <a:endParaRPr lang="en-US" dirty="0"/>
                    </a:p>
                  </a:txBody>
                  <a:tcPr>
                    <a:solidFill>
                      <a:schemeClr val="bg2">
                        <a:lumMod val="25000"/>
                      </a:schemeClr>
                    </a:solidFill>
                  </a:tcPr>
                </a:tc>
                <a:tc>
                  <a:txBody>
                    <a:bodyPr/>
                    <a:lstStyle/>
                    <a:p>
                      <a:r>
                        <a:rPr lang="en-US" sz="2400" dirty="0"/>
                        <a:t>YOU</a:t>
                      </a:r>
                    </a:p>
                    <a:p>
                      <a:r>
                        <a:rPr lang="en-US" sz="2400" dirty="0"/>
                        <a:t>catch the issue</a:t>
                      </a:r>
                    </a:p>
                  </a:txBody>
                  <a:tcPr>
                    <a:solidFill>
                      <a:schemeClr val="bg2">
                        <a:lumMod val="25000"/>
                      </a:schemeClr>
                    </a:solidFill>
                  </a:tcPr>
                </a:tc>
                <a:tc>
                  <a:txBody>
                    <a:bodyPr/>
                    <a:lstStyle/>
                    <a:p>
                      <a:r>
                        <a:rPr lang="en-US" sz="2400" dirty="0"/>
                        <a:t>YOU</a:t>
                      </a:r>
                    </a:p>
                    <a:p>
                      <a:r>
                        <a:rPr lang="en-US" sz="2400" dirty="0">
                          <a:solidFill>
                            <a:schemeClr val="accent2">
                              <a:lumMod val="60000"/>
                              <a:lumOff val="40000"/>
                            </a:schemeClr>
                          </a:solidFill>
                        </a:rPr>
                        <a:t>DON’T</a:t>
                      </a:r>
                      <a:r>
                        <a:rPr lang="en-US" sz="2400" dirty="0"/>
                        <a:t> catch the issue</a:t>
                      </a:r>
                    </a:p>
                  </a:txBody>
                  <a:tcPr>
                    <a:solidFill>
                      <a:schemeClr val="bg2">
                        <a:lumMod val="25000"/>
                      </a:schemeClr>
                    </a:solidFill>
                  </a:tcPr>
                </a:tc>
                <a:extLst>
                  <a:ext uri="{0D108BD9-81ED-4DB2-BD59-A6C34878D82A}">
                    <a16:rowId xmlns:a16="http://schemas.microsoft.com/office/drawing/2014/main" val="3558912641"/>
                  </a:ext>
                </a:extLst>
              </a:tr>
              <a:tr h="1217191">
                <a:tc>
                  <a:txBody>
                    <a:bodyPr/>
                    <a:lstStyle/>
                    <a:p>
                      <a:r>
                        <a:rPr lang="en-US" sz="2400" b="1" dirty="0">
                          <a:solidFill>
                            <a:schemeClr val="bg1"/>
                          </a:solidFill>
                        </a:rPr>
                        <a:t>WIPS </a:t>
                      </a:r>
                    </a:p>
                    <a:p>
                      <a:r>
                        <a:rPr lang="en-US" sz="2400" b="1" dirty="0">
                          <a:solidFill>
                            <a:schemeClr val="bg1"/>
                          </a:solidFill>
                        </a:rPr>
                        <a:t>catches the issue</a:t>
                      </a:r>
                    </a:p>
                  </a:txBody>
                  <a:tcPr>
                    <a:solidFill>
                      <a:schemeClr val="bg2">
                        <a:lumMod val="25000"/>
                      </a:schemeClr>
                    </a:solidFill>
                  </a:tcPr>
                </a:tc>
                <a:tc>
                  <a:txBody>
                    <a:bodyPr/>
                    <a:lstStyle/>
                    <a:p>
                      <a:r>
                        <a:rPr lang="en-US" dirty="0"/>
                        <a:t>N/A </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Issue #1: </a:t>
                      </a:r>
                      <a:r>
                        <a:rPr lang="en-US" sz="1800" dirty="0"/>
                        <a:t>Data is reported in your data file incorrectly.</a:t>
                      </a:r>
                    </a:p>
                    <a:p>
                      <a:endParaRPr lang="en-US" dirty="0"/>
                    </a:p>
                  </a:txBody>
                  <a:tcPr/>
                </a:tc>
                <a:extLst>
                  <a:ext uri="{0D108BD9-81ED-4DB2-BD59-A6C34878D82A}">
                    <a16:rowId xmlns:a16="http://schemas.microsoft.com/office/drawing/2014/main" val="1058823528"/>
                  </a:ext>
                </a:extLst>
              </a:tr>
              <a:tr h="1212011">
                <a:tc>
                  <a:txBody>
                    <a:bodyPr/>
                    <a:lstStyle/>
                    <a:p>
                      <a:r>
                        <a:rPr lang="en-US" sz="2400" b="1" dirty="0">
                          <a:solidFill>
                            <a:schemeClr val="bg1"/>
                          </a:solidFill>
                        </a:rPr>
                        <a:t>WIPS </a:t>
                      </a:r>
                    </a:p>
                    <a:p>
                      <a:r>
                        <a:rPr lang="en-US" sz="2400" b="1" dirty="0">
                          <a:solidFill>
                            <a:schemeClr val="accent2">
                              <a:lumMod val="60000"/>
                              <a:lumOff val="40000"/>
                            </a:schemeClr>
                          </a:solidFill>
                        </a:rPr>
                        <a:t>DOESN’T</a:t>
                      </a:r>
                      <a:r>
                        <a:rPr lang="en-US" sz="2400" b="1" dirty="0">
                          <a:solidFill>
                            <a:schemeClr val="bg1"/>
                          </a:solidFill>
                        </a:rPr>
                        <a:t> catch the issue</a:t>
                      </a:r>
                    </a:p>
                  </a:txBody>
                  <a:tcPr>
                    <a:solidFill>
                      <a:schemeClr val="bg2">
                        <a:lumMod val="25000"/>
                      </a:schemeClr>
                    </a:solidFill>
                  </a:tcPr>
                </a:tc>
                <a:tc>
                  <a:txBody>
                    <a:bodyPr/>
                    <a:lstStyle/>
                    <a:p>
                      <a:r>
                        <a:rPr lang="en-US" dirty="0"/>
                        <a:t>Issue #3: </a:t>
                      </a:r>
                      <a:r>
                        <a:rPr lang="en-US" sz="1800" dirty="0"/>
                        <a:t>Data is correct in the data file, but individuals aren’t showing up on the QPR. </a:t>
                      </a:r>
                      <a:endParaRPr lang="en-US" sz="1600" dirty="0"/>
                    </a:p>
                    <a:p>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Issue #2: </a:t>
                      </a:r>
                      <a:r>
                        <a:rPr lang="en-US" sz="1800" dirty="0"/>
                        <a:t>Data is excluded from your data file.</a:t>
                      </a:r>
                      <a:endParaRPr lang="en-US" dirty="0"/>
                    </a:p>
                  </a:txBody>
                  <a:tcPr/>
                </a:tc>
                <a:extLst>
                  <a:ext uri="{0D108BD9-81ED-4DB2-BD59-A6C34878D82A}">
                    <a16:rowId xmlns:a16="http://schemas.microsoft.com/office/drawing/2014/main" val="2347500554"/>
                  </a:ext>
                </a:extLst>
              </a:tr>
            </a:tbl>
          </a:graphicData>
        </a:graphic>
      </p:graphicFrame>
    </p:spTree>
    <p:extLst>
      <p:ext uri="{BB962C8B-B14F-4D97-AF65-F5344CB8AC3E}">
        <p14:creationId xmlns:p14="http://schemas.microsoft.com/office/powerpoint/2010/main" val="1846479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Diagnosing Issue #1: INCORRECT DATA IN YOUR DATA FILE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lnSpcReduction="10000"/>
          </a:bodyPr>
          <a:lstStyle/>
          <a:p>
            <a:r>
              <a:rPr lang="en-US" dirty="0"/>
              <a:t>Data Validation Issue</a:t>
            </a:r>
            <a:r>
              <a:rPr lang="en-US" sz="2800" dirty="0"/>
              <a:t>:</a:t>
            </a:r>
          </a:p>
          <a:p>
            <a:pPr lvl="1"/>
            <a:r>
              <a:rPr lang="en-US" dirty="0"/>
              <a:t>You think the data is correct, but WIPS won’t let you submit your data file.</a:t>
            </a:r>
          </a:p>
          <a:p>
            <a:r>
              <a:rPr lang="en-US" sz="2800" dirty="0"/>
              <a:t>Impact:  </a:t>
            </a:r>
          </a:p>
          <a:p>
            <a:pPr lvl="1"/>
            <a:r>
              <a:rPr lang="en-US" dirty="0"/>
              <a:t>WIPS generates an error to prevent QPR overcounting.</a:t>
            </a:r>
          </a:p>
          <a:p>
            <a:r>
              <a:rPr lang="en-US" dirty="0"/>
              <a:t>Caused by: </a:t>
            </a:r>
          </a:p>
          <a:p>
            <a:pPr lvl="1"/>
            <a:r>
              <a:rPr lang="en-US" dirty="0"/>
              <a:t>A lack of strong knowledge about the logic and aggregation rules.</a:t>
            </a:r>
          </a:p>
          <a:p>
            <a:r>
              <a:rPr lang="en-US" dirty="0"/>
              <a:t>Results:</a:t>
            </a:r>
          </a:p>
          <a:p>
            <a:pPr lvl="1"/>
            <a:r>
              <a:rPr lang="en-US" dirty="0"/>
              <a:t>Time cost of spending extra time trying to fix the errors. </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38</a:t>
            </a:fld>
            <a:endParaRPr lang="en-US" dirty="0"/>
          </a:p>
        </p:txBody>
      </p:sp>
    </p:spTree>
    <p:extLst>
      <p:ext uri="{BB962C8B-B14F-4D97-AF65-F5344CB8AC3E}">
        <p14:creationId xmlns:p14="http://schemas.microsoft.com/office/powerpoint/2010/main" val="27072842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BE96A-28E7-E7C4-1D13-4CA824FAD1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A551C-54B9-CA3B-6762-DD70F81F0B3C}"/>
              </a:ext>
            </a:extLst>
          </p:cNvPr>
          <p:cNvSpPr>
            <a:spLocks noGrp="1"/>
          </p:cNvSpPr>
          <p:nvPr>
            <p:ph type="title"/>
          </p:nvPr>
        </p:nvSpPr>
        <p:spPr>
          <a:xfrm>
            <a:off x="1940499" y="597048"/>
            <a:ext cx="8311001" cy="786384"/>
          </a:xfrm>
        </p:spPr>
        <p:txBody>
          <a:bodyPr vert="horz" lIns="91440" tIns="45720" rIns="91440" bIns="45720" rtlCol="0" anchor="b">
            <a:normAutofit fontScale="90000"/>
          </a:bodyPr>
          <a:lstStyle/>
          <a:p>
            <a:pPr>
              <a:lnSpc>
                <a:spcPct val="90000"/>
              </a:lnSpc>
            </a:pPr>
            <a:r>
              <a:rPr lang="en-US" sz="3300" dirty="0"/>
              <a:t>Aggregation rules look like formulas</a:t>
            </a:r>
          </a:p>
        </p:txBody>
      </p:sp>
      <p:pic>
        <p:nvPicPr>
          <p:cNvPr id="4" name="Picture 3" descr="Picture of tab 7 in the H-1B PIRL document.">
            <a:extLst>
              <a:ext uri="{FF2B5EF4-FFF2-40B4-BE49-F238E27FC236}">
                <a16:creationId xmlns:a16="http://schemas.microsoft.com/office/drawing/2014/main" id="{A8FB9C58-7D9C-E1CD-1FC5-15AAF973018D}"/>
              </a:ext>
            </a:extLst>
          </p:cNvPr>
          <p:cNvPicPr>
            <a:picLocks noChangeAspect="1"/>
          </p:cNvPicPr>
          <p:nvPr/>
        </p:nvPicPr>
        <p:blipFill rotWithShape="1">
          <a:blip r:embed="rId3"/>
          <a:srcRect t="2317" r="1" b="24317"/>
          <a:stretch/>
        </p:blipFill>
        <p:spPr>
          <a:xfrm>
            <a:off x="871160" y="1383432"/>
            <a:ext cx="10449677" cy="4389120"/>
          </a:xfrm>
          <a:prstGeom prst="rect">
            <a:avLst/>
          </a:prstGeom>
          <a:ln>
            <a:solidFill>
              <a:schemeClr val="accent1"/>
            </a:solidFill>
          </a:ln>
        </p:spPr>
      </p:pic>
      <p:sp>
        <p:nvSpPr>
          <p:cNvPr id="35" name="Text Placeholder 34">
            <a:extLst>
              <a:ext uri="{FF2B5EF4-FFF2-40B4-BE49-F238E27FC236}">
                <a16:creationId xmlns:a16="http://schemas.microsoft.com/office/drawing/2014/main" id="{B8BF1235-98AA-AA40-B0BC-0CAB7743329B}"/>
              </a:ext>
            </a:extLst>
          </p:cNvPr>
          <p:cNvSpPr>
            <a:spLocks noGrp="1"/>
          </p:cNvSpPr>
          <p:nvPr>
            <p:ph type="body" idx="1"/>
          </p:nvPr>
        </p:nvSpPr>
        <p:spPr>
          <a:xfrm>
            <a:off x="2152649" y="5848996"/>
            <a:ext cx="7886700" cy="823912"/>
          </a:xfrm>
        </p:spPr>
        <p:txBody>
          <a:bodyPr>
            <a:normAutofit fontScale="77500" lnSpcReduction="20000"/>
          </a:bodyPr>
          <a:lstStyle/>
          <a:p>
            <a:r>
              <a:rPr lang="en-US" dirty="0">
                <a:solidFill>
                  <a:schemeClr val="tx1"/>
                </a:solidFill>
              </a:rPr>
              <a:t>Count of UNIQUE RECORDS where (H-1B [PIRL 938] is not null and DATE OF PROGRAM ENTRY [PIRL 900] &lt;= end of the report period)) and (DATE OF PROGRAM EXIT [PIRL 901] =&gt; beginning of the report period or DATE OF PROGRAM EXIT [PIRL 901] is null)</a:t>
            </a:r>
          </a:p>
        </p:txBody>
      </p:sp>
      <p:sp>
        <p:nvSpPr>
          <p:cNvPr id="5" name="Slide Number Placeholder 4">
            <a:extLst>
              <a:ext uri="{FF2B5EF4-FFF2-40B4-BE49-F238E27FC236}">
                <a16:creationId xmlns:a16="http://schemas.microsoft.com/office/drawing/2014/main" id="{91861AED-6E0C-9EBE-A6D7-E7977840B7A9}"/>
              </a:ext>
            </a:extLst>
          </p:cNvPr>
          <p:cNvSpPr>
            <a:spLocks noGrp="1"/>
          </p:cNvSpPr>
          <p:nvPr>
            <p:ph type="sldNum" sz="quarter" idx="12"/>
          </p:nvPr>
        </p:nvSpPr>
        <p:spPr/>
        <p:txBody>
          <a:bodyPr vert="horz" lIns="91440" tIns="45720" rIns="91440" bIns="45720" rtlCol="0" anchor="ctr">
            <a:normAutofit/>
          </a:bodyPr>
          <a:lstStyle/>
          <a:p>
            <a:pPr defTabSz="914400">
              <a:spcAft>
                <a:spcPts val="600"/>
              </a:spcAft>
              <a:defRPr/>
            </a:pPr>
            <a:fld id="{DE8DE8A0-70C5-4585-9A3C-B3A9E7B8F8E9}" type="slidenum">
              <a:rPr lang="en-US" sz="900">
                <a:solidFill>
                  <a:srgbClr val="17406D">
                    <a:lumMod val="75000"/>
                    <a:lumOff val="25000"/>
                  </a:srgbClr>
                </a:solidFill>
                <a:latin typeface="Gill Sans MT" panose="020B0502020104020203"/>
              </a:rPr>
              <a:pPr defTabSz="914400">
                <a:spcAft>
                  <a:spcPts val="600"/>
                </a:spcAft>
                <a:defRPr/>
              </a:pPr>
              <a:t>39</a:t>
            </a:fld>
            <a:endParaRPr lang="en-US" sz="900">
              <a:solidFill>
                <a:srgbClr val="17406D">
                  <a:lumMod val="75000"/>
                  <a:lumOff val="25000"/>
                </a:srgbClr>
              </a:solidFill>
              <a:latin typeface="Gill Sans MT" panose="020B0502020104020203"/>
            </a:endParaRPr>
          </a:p>
        </p:txBody>
      </p:sp>
    </p:spTree>
    <p:extLst>
      <p:ext uri="{BB962C8B-B14F-4D97-AF65-F5344CB8AC3E}">
        <p14:creationId xmlns:p14="http://schemas.microsoft.com/office/powerpoint/2010/main" val="2090540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dirty="0"/>
              <a:t>EXAMPLE:  aggregation rules interpretation</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a:xfrm>
            <a:off x="644751" y="2129592"/>
            <a:ext cx="4686075" cy="4224225"/>
          </a:xfrm>
        </p:spPr>
        <p:txBody>
          <a:bodyPr>
            <a:normAutofit fontScale="77500" lnSpcReduction="20000"/>
          </a:bodyPr>
          <a:lstStyle/>
          <a:p>
            <a:r>
              <a:rPr lang="en-US" sz="2800" dirty="0">
                <a:solidFill>
                  <a:schemeClr val="tx1"/>
                </a:solidFill>
              </a:rPr>
              <a:t>Count of UNIQUE RECORDS where (H-1B [PIRL 938] is not null, and</a:t>
            </a:r>
          </a:p>
          <a:p>
            <a:pPr marL="0" indent="0">
              <a:buNone/>
            </a:pPr>
            <a:endParaRPr lang="en-US" dirty="0">
              <a:solidFill>
                <a:schemeClr val="tx1"/>
              </a:solidFill>
            </a:endParaRPr>
          </a:p>
          <a:p>
            <a:r>
              <a:rPr lang="en-US" sz="2800" dirty="0">
                <a:solidFill>
                  <a:schemeClr val="tx1"/>
                </a:solidFill>
              </a:rPr>
              <a:t>DATE OF PROGRAM ENTRY [PIRL 900] &lt;= end of the report period)), and </a:t>
            </a:r>
          </a:p>
          <a:p>
            <a:endParaRPr lang="en-US" sz="2800" dirty="0">
              <a:solidFill>
                <a:schemeClr val="tx1"/>
              </a:solidFill>
            </a:endParaRPr>
          </a:p>
          <a:p>
            <a:r>
              <a:rPr lang="en-US" sz="2800" dirty="0">
                <a:solidFill>
                  <a:schemeClr val="tx1"/>
                </a:solidFill>
              </a:rPr>
              <a:t>(DATE OF PROGRAM EXIT [PIRL 901] =&gt; beginning of the report period or DATE OF PROGRAM EXIT [PIRL 901] is null)</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40</a:t>
            </a:fld>
            <a:endParaRPr lang="en-US"/>
          </a:p>
        </p:txBody>
      </p:sp>
      <p:sp>
        <p:nvSpPr>
          <p:cNvPr id="6" name="Arrow: Right 5">
            <a:extLst>
              <a:ext uri="{FF2B5EF4-FFF2-40B4-BE49-F238E27FC236}">
                <a16:creationId xmlns:a16="http://schemas.microsoft.com/office/drawing/2014/main" id="{5CD4F14D-CFE4-73BA-B7B2-515688884648}"/>
              </a:ext>
              <a:ext uri="{C183D7F6-B498-43B3-948B-1728B52AA6E4}">
                <adec:decorative xmlns:adec="http://schemas.microsoft.com/office/drawing/2017/decorative" val="1"/>
              </a:ext>
            </a:extLst>
          </p:cNvPr>
          <p:cNvSpPr/>
          <p:nvPr/>
        </p:nvSpPr>
        <p:spPr>
          <a:xfrm>
            <a:off x="5448302" y="3490158"/>
            <a:ext cx="958849" cy="49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41807A56-66DA-D5CF-3F91-E17FDDC18441}"/>
              </a:ext>
            </a:extLst>
          </p:cNvPr>
          <p:cNvSpPr txBox="1">
            <a:spLocks/>
          </p:cNvSpPr>
          <p:nvPr/>
        </p:nvSpPr>
        <p:spPr>
          <a:xfrm>
            <a:off x="6642102" y="2129593"/>
            <a:ext cx="4990877" cy="4224225"/>
          </a:xfrm>
          <a:prstGeom prst="rect">
            <a:avLst/>
          </a:prstGeom>
        </p:spPr>
        <p:txBody>
          <a:bodyPr vert="horz" lIns="91440" tIns="45720" rIns="91440" bIns="45720" rtlCol="0" anchor="t" anchorCtr="0">
            <a:normAutofit fontScale="92500" lnSpcReduction="200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dirty="0">
                <a:solidFill>
                  <a:schemeClr val="tx1"/>
                </a:solidFill>
              </a:rPr>
              <a:t>Your grant number has been entered</a:t>
            </a:r>
          </a:p>
          <a:p>
            <a:pPr marL="0" indent="0">
              <a:buNone/>
            </a:pPr>
            <a:endParaRPr lang="en-US" dirty="0">
              <a:solidFill>
                <a:schemeClr val="tx1"/>
              </a:solidFill>
            </a:endParaRPr>
          </a:p>
          <a:p>
            <a:pPr marL="0" indent="0">
              <a:buNone/>
            </a:pPr>
            <a:r>
              <a:rPr lang="en-US" dirty="0">
                <a:solidFill>
                  <a:schemeClr val="tx1"/>
                </a:solidFill>
              </a:rPr>
              <a:t>The date an individual became a participant was earlier than the last day of the quarter</a:t>
            </a:r>
          </a:p>
          <a:p>
            <a:pPr marL="0" indent="0">
              <a:buNone/>
            </a:pPr>
            <a:endParaRPr lang="en-US" dirty="0">
              <a:solidFill>
                <a:schemeClr val="tx1"/>
              </a:solidFill>
            </a:endParaRPr>
          </a:p>
          <a:p>
            <a:pPr marL="0" indent="0">
              <a:buNone/>
            </a:pPr>
            <a:r>
              <a:rPr lang="en-US" dirty="0">
                <a:solidFill>
                  <a:schemeClr val="tx1"/>
                </a:solidFill>
              </a:rPr>
              <a:t>The individual has not exited the program or the date they exited was at least 90 days ago</a:t>
            </a:r>
          </a:p>
        </p:txBody>
      </p:sp>
      <p:sp>
        <p:nvSpPr>
          <p:cNvPr id="9" name="Arrow: Right 8">
            <a:extLst>
              <a:ext uri="{FF2B5EF4-FFF2-40B4-BE49-F238E27FC236}">
                <a16:creationId xmlns:a16="http://schemas.microsoft.com/office/drawing/2014/main" id="{6B5C4758-B520-757B-4D7F-5D3048E288CA}"/>
              </a:ext>
              <a:ext uri="{C183D7F6-B498-43B3-948B-1728B52AA6E4}">
                <adec:decorative xmlns:adec="http://schemas.microsoft.com/office/drawing/2017/decorative" val="1"/>
              </a:ext>
            </a:extLst>
          </p:cNvPr>
          <p:cNvSpPr/>
          <p:nvPr/>
        </p:nvSpPr>
        <p:spPr>
          <a:xfrm>
            <a:off x="5448302" y="5137997"/>
            <a:ext cx="958849" cy="49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B891742-D914-3A83-7021-D7F0A41AF335}"/>
              </a:ext>
              <a:ext uri="{C183D7F6-B498-43B3-948B-1728B52AA6E4}">
                <adec:decorative xmlns:adec="http://schemas.microsoft.com/office/drawing/2017/decorative" val="1"/>
              </a:ext>
            </a:extLst>
          </p:cNvPr>
          <p:cNvSpPr/>
          <p:nvPr/>
        </p:nvSpPr>
        <p:spPr>
          <a:xfrm>
            <a:off x="5448302" y="2129593"/>
            <a:ext cx="958849" cy="49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74947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91BD-159F-6F13-76EC-F896346AA005}"/>
              </a:ext>
            </a:extLst>
          </p:cNvPr>
          <p:cNvSpPr>
            <a:spLocks noGrp="1"/>
          </p:cNvSpPr>
          <p:nvPr>
            <p:ph type="title"/>
          </p:nvPr>
        </p:nvSpPr>
        <p:spPr/>
        <p:txBody>
          <a:bodyPr/>
          <a:lstStyle/>
          <a:p>
            <a:r>
              <a:rPr lang="en-US" dirty="0"/>
              <a:t>ROLES DATA ELEMENTS PLAY IN AGGREGATING QPR OUTCOMES</a:t>
            </a:r>
          </a:p>
        </p:txBody>
      </p:sp>
      <p:sp>
        <p:nvSpPr>
          <p:cNvPr id="3" name="Content Placeholder 2">
            <a:extLst>
              <a:ext uri="{FF2B5EF4-FFF2-40B4-BE49-F238E27FC236}">
                <a16:creationId xmlns:a16="http://schemas.microsoft.com/office/drawing/2014/main" id="{1B0B2A93-860A-9E12-3CD6-9463F45E1A8C}"/>
              </a:ext>
            </a:extLst>
          </p:cNvPr>
          <p:cNvSpPr>
            <a:spLocks noGrp="1"/>
          </p:cNvSpPr>
          <p:nvPr>
            <p:ph idx="1"/>
          </p:nvPr>
        </p:nvSpPr>
        <p:spPr/>
        <p:txBody>
          <a:bodyPr/>
          <a:lstStyle/>
          <a:p>
            <a:r>
              <a:rPr lang="en-US" dirty="0"/>
              <a:t>Primary</a:t>
            </a:r>
          </a:p>
          <a:p>
            <a:pPr lvl="1"/>
            <a:r>
              <a:rPr lang="en-US" dirty="0"/>
              <a:t>Directly used to count participants in an outcome</a:t>
            </a:r>
          </a:p>
          <a:p>
            <a:r>
              <a:rPr lang="en-US" dirty="0"/>
              <a:t>Secondary</a:t>
            </a:r>
          </a:p>
          <a:p>
            <a:pPr lvl="1"/>
            <a:r>
              <a:rPr lang="en-US" dirty="0"/>
              <a:t>Indirectly used to count participants in an outcome</a:t>
            </a:r>
          </a:p>
          <a:p>
            <a:r>
              <a:rPr lang="en-US" dirty="0"/>
              <a:t>Extras</a:t>
            </a:r>
          </a:p>
          <a:p>
            <a:pPr lvl="1"/>
            <a:r>
              <a:rPr lang="en-US" dirty="0"/>
              <a:t>Not used to count participants in an outcomes</a:t>
            </a:r>
          </a:p>
        </p:txBody>
      </p:sp>
      <p:sp>
        <p:nvSpPr>
          <p:cNvPr id="5" name="Slide Number Placeholder 4">
            <a:extLst>
              <a:ext uri="{FF2B5EF4-FFF2-40B4-BE49-F238E27FC236}">
                <a16:creationId xmlns:a16="http://schemas.microsoft.com/office/drawing/2014/main" id="{3E67EDB2-9886-266A-8E5D-AD170F788491}"/>
              </a:ext>
            </a:extLst>
          </p:cNvPr>
          <p:cNvSpPr>
            <a:spLocks noGrp="1"/>
          </p:cNvSpPr>
          <p:nvPr>
            <p:ph type="sldNum" sz="quarter" idx="12"/>
          </p:nvPr>
        </p:nvSpPr>
        <p:spPr/>
        <p:txBody>
          <a:bodyPr/>
          <a:lstStyle/>
          <a:p>
            <a:fld id="{DE8DE8A0-70C5-4585-9A3C-B3A9E7B8F8E9}" type="slidenum">
              <a:rPr lang="en-US" smtClean="0"/>
              <a:t>41</a:t>
            </a:fld>
            <a:endParaRPr lang="en-US"/>
          </a:p>
        </p:txBody>
      </p:sp>
    </p:spTree>
    <p:extLst>
      <p:ext uri="{BB962C8B-B14F-4D97-AF65-F5344CB8AC3E}">
        <p14:creationId xmlns:p14="http://schemas.microsoft.com/office/powerpoint/2010/main" val="124643028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fontScale="90000"/>
          </a:bodyPr>
          <a:lstStyle/>
          <a:p>
            <a:r>
              <a:rPr lang="en-US" dirty="0"/>
              <a:t>Primary data elements</a:t>
            </a:r>
            <a:br>
              <a:rPr lang="en-US" dirty="0"/>
            </a:br>
            <a:br>
              <a:rPr lang="en-US" dirty="0"/>
            </a:br>
            <a:endParaRPr lang="en-US" dirty="0"/>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a:xfrm>
            <a:off x="644751" y="2344687"/>
            <a:ext cx="4686075" cy="4224225"/>
          </a:xfrm>
        </p:spPr>
        <p:txBody>
          <a:bodyPr>
            <a:normAutofit fontScale="92500" lnSpcReduction="20000"/>
          </a:bodyPr>
          <a:lstStyle/>
          <a:p>
            <a:r>
              <a:rPr lang="en-US" sz="2800" dirty="0">
                <a:solidFill>
                  <a:schemeClr val="tx1"/>
                </a:solidFill>
              </a:rPr>
              <a:t>Count of UNIQUE RECORDS where (H-1B [PIRL 938] is not null, and</a:t>
            </a:r>
          </a:p>
          <a:p>
            <a:r>
              <a:rPr lang="en-US" dirty="0">
                <a:solidFill>
                  <a:schemeClr val="tx1"/>
                </a:solidFill>
              </a:rPr>
              <a:t>Date Completed an Education or Training Program* [PIRL 1813] &lt;= end of the report period) and </a:t>
            </a:r>
          </a:p>
          <a:p>
            <a:r>
              <a:rPr lang="en-US" dirty="0">
                <a:solidFill>
                  <a:schemeClr val="tx1"/>
                </a:solidFill>
              </a:rPr>
              <a:t>(Date Completed an Education or Training Program* [PIRL 1813]] =&gt; beginning of the report period </a:t>
            </a:r>
          </a:p>
          <a:p>
            <a:pPr marL="0" indent="0">
              <a:buNone/>
            </a:pPr>
            <a:r>
              <a:rPr lang="en-US" sz="1600" dirty="0">
                <a:solidFill>
                  <a:schemeClr val="tx1"/>
                </a:solidFill>
              </a:rPr>
              <a:t>*This data element name has been shortened.</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42</a:t>
            </a:fld>
            <a:endParaRPr lang="en-US"/>
          </a:p>
        </p:txBody>
      </p:sp>
      <p:sp>
        <p:nvSpPr>
          <p:cNvPr id="6" name="Arrow: Right 5">
            <a:extLst>
              <a:ext uri="{FF2B5EF4-FFF2-40B4-BE49-F238E27FC236}">
                <a16:creationId xmlns:a16="http://schemas.microsoft.com/office/drawing/2014/main" id="{5CD4F14D-CFE4-73BA-B7B2-515688884648}"/>
              </a:ext>
              <a:ext uri="{C183D7F6-B498-43B3-948B-1728B52AA6E4}">
                <adec:decorative xmlns:adec="http://schemas.microsoft.com/office/drawing/2017/decorative" val="1"/>
              </a:ext>
            </a:extLst>
          </p:cNvPr>
          <p:cNvSpPr/>
          <p:nvPr/>
        </p:nvSpPr>
        <p:spPr>
          <a:xfrm>
            <a:off x="5448302" y="3749152"/>
            <a:ext cx="958849" cy="49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2">
            <a:extLst>
              <a:ext uri="{FF2B5EF4-FFF2-40B4-BE49-F238E27FC236}">
                <a16:creationId xmlns:a16="http://schemas.microsoft.com/office/drawing/2014/main" id="{41807A56-66DA-D5CF-3F91-E17FDDC18441}"/>
              </a:ext>
            </a:extLst>
          </p:cNvPr>
          <p:cNvSpPr txBox="1">
            <a:spLocks/>
          </p:cNvSpPr>
          <p:nvPr/>
        </p:nvSpPr>
        <p:spPr>
          <a:xfrm>
            <a:off x="6680202" y="2344686"/>
            <a:ext cx="4990877" cy="4224225"/>
          </a:xfrm>
          <a:prstGeom prst="rect">
            <a:avLst/>
          </a:prstGeom>
        </p:spPr>
        <p:txBody>
          <a:bodyPr vert="horz" lIns="91440" tIns="45720" rIns="91440" bIns="45720" rtlCol="0" anchor="t" anchorCtr="0">
            <a:normAutofit fontScale="92500"/>
          </a:bodyPr>
          <a:lstStyle>
            <a:lvl1pPr marL="306000" indent="-306000" algn="l" defTabSz="457200" rtl="0" eaLnBrk="1" latinLnBrk="0" hangingPunct="1">
              <a:spcBef>
                <a:spcPct val="20000"/>
              </a:spcBef>
              <a:spcAft>
                <a:spcPts val="600"/>
              </a:spcAft>
              <a:buClr>
                <a:srgbClr val="17406D"/>
              </a:buClr>
              <a:buSzPct val="75000"/>
              <a:buFont typeface="Wingdings 3" panose="05040102010807070707" pitchFamily="18" charset="2"/>
              <a:buChar char="u"/>
              <a:defRPr sz="2800" kern="1200">
                <a:solidFill>
                  <a:srgbClr val="17406D"/>
                </a:solidFill>
                <a:latin typeface="+mn-lt"/>
                <a:ea typeface="+mn-ea"/>
                <a:cs typeface="+mn-cs"/>
              </a:defRPr>
            </a:lvl1pPr>
            <a:lvl2pPr marL="630000" indent="-306000" algn="l" defTabSz="457200" rtl="0" eaLnBrk="1" latinLnBrk="0" hangingPunct="1">
              <a:spcBef>
                <a:spcPct val="20000"/>
              </a:spcBef>
              <a:spcAft>
                <a:spcPts val="600"/>
              </a:spcAft>
              <a:buClr>
                <a:schemeClr val="bg2">
                  <a:lumMod val="50000"/>
                </a:schemeClr>
              </a:buClr>
              <a:buSzPct val="100000"/>
              <a:buFont typeface="Arial" panose="020B0604020202020204" pitchFamily="34" charset="0"/>
              <a:buChar char="•"/>
              <a:defRPr sz="2400" kern="1200">
                <a:solidFill>
                  <a:schemeClr val="bg2">
                    <a:lumMod val="50000"/>
                  </a:schemeClr>
                </a:solidFill>
                <a:latin typeface="+mn-lt"/>
                <a:ea typeface="+mn-ea"/>
                <a:cs typeface="+mn-cs"/>
              </a:defRPr>
            </a:lvl2pPr>
            <a:lvl3pPr marL="900000" indent="-270000" algn="l" defTabSz="457200" rtl="0" eaLnBrk="1" latinLnBrk="0" hangingPunct="1">
              <a:spcBef>
                <a:spcPct val="20000"/>
              </a:spcBef>
              <a:spcAft>
                <a:spcPts val="600"/>
              </a:spcAft>
              <a:buClr>
                <a:srgbClr val="38905C"/>
              </a:buClr>
              <a:buSzPct val="92000"/>
              <a:buFont typeface="Wingdings 2" panose="05020102010507070707" pitchFamily="18" charset="2"/>
              <a:buChar char=""/>
              <a:defRPr sz="2000" kern="1200">
                <a:solidFill>
                  <a:srgbClr val="38905C"/>
                </a:solidFill>
                <a:latin typeface="+mn-lt"/>
                <a:ea typeface="+mn-ea"/>
                <a:cs typeface="+mn-cs"/>
              </a:defRPr>
            </a:lvl3pPr>
            <a:lvl4pPr marL="1242000" indent="-234000" algn="l" defTabSz="457200" rtl="0" eaLnBrk="1" latinLnBrk="0" hangingPunct="1">
              <a:spcBef>
                <a:spcPct val="20000"/>
              </a:spcBef>
              <a:spcAft>
                <a:spcPts val="600"/>
              </a:spcAft>
              <a:buClr>
                <a:srgbClr val="17406D"/>
              </a:buClr>
              <a:buSzPct val="92000"/>
              <a:buFont typeface="Arial" panose="020B0604020202020204" pitchFamily="34" charset="0"/>
              <a:buChar char="•"/>
              <a:defRPr sz="1800" kern="1200">
                <a:solidFill>
                  <a:srgbClr val="17406D"/>
                </a:solidFill>
                <a:latin typeface="+mn-lt"/>
                <a:ea typeface="+mn-ea"/>
                <a:cs typeface="+mn-cs"/>
              </a:defRPr>
            </a:lvl4pPr>
            <a:lvl5pPr marL="1602000" indent="-234000" algn="l" defTabSz="457200" rtl="0" eaLnBrk="1" latinLnBrk="0" hangingPunct="1">
              <a:spcBef>
                <a:spcPct val="20000"/>
              </a:spcBef>
              <a:spcAft>
                <a:spcPts val="600"/>
              </a:spcAft>
              <a:buClr>
                <a:schemeClr val="bg2">
                  <a:lumMod val="50000"/>
                </a:schemeClr>
              </a:buClr>
              <a:buSzPct val="92000"/>
              <a:buFont typeface="Gill Sans MT" panose="020B0502020104020203" pitchFamily="34" charset="0"/>
              <a:buChar char="›"/>
              <a:defRPr sz="1800" kern="1200">
                <a:solidFill>
                  <a:schemeClr val="bg2">
                    <a:lumMod val="50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buNone/>
            </a:pPr>
            <a:r>
              <a:rPr lang="en-US" dirty="0">
                <a:solidFill>
                  <a:schemeClr val="tx1"/>
                </a:solidFill>
              </a:rPr>
              <a:t>Your grant number has been entered</a:t>
            </a:r>
          </a:p>
          <a:p>
            <a:pPr marL="0" indent="0">
              <a:buNone/>
            </a:pPr>
            <a:r>
              <a:rPr lang="en-US" dirty="0">
                <a:solidFill>
                  <a:schemeClr val="tx1"/>
                </a:solidFill>
              </a:rPr>
              <a:t>The date an individual completed a program was</a:t>
            </a:r>
            <a:r>
              <a:rPr lang="en-US" b="1" dirty="0">
                <a:solidFill>
                  <a:schemeClr val="tx1"/>
                </a:solidFill>
              </a:rPr>
              <a:t> earlier</a:t>
            </a:r>
            <a:r>
              <a:rPr lang="en-US" dirty="0">
                <a:solidFill>
                  <a:schemeClr val="tx1"/>
                </a:solidFill>
              </a:rPr>
              <a:t> </a:t>
            </a:r>
            <a:r>
              <a:rPr lang="en-US" b="1" dirty="0">
                <a:solidFill>
                  <a:schemeClr val="tx1"/>
                </a:solidFill>
              </a:rPr>
              <a:t>than</a:t>
            </a:r>
            <a:r>
              <a:rPr lang="en-US" dirty="0">
                <a:solidFill>
                  <a:schemeClr val="tx1"/>
                </a:solidFill>
              </a:rPr>
              <a:t> the last day of the quarter</a:t>
            </a:r>
          </a:p>
          <a:p>
            <a:pPr marL="0" indent="0">
              <a:buNone/>
            </a:pPr>
            <a:r>
              <a:rPr lang="en-US" dirty="0">
                <a:solidFill>
                  <a:schemeClr val="tx1"/>
                </a:solidFill>
              </a:rPr>
              <a:t>The date the individual completed a program was </a:t>
            </a:r>
            <a:r>
              <a:rPr lang="en-US" b="1" dirty="0">
                <a:solidFill>
                  <a:schemeClr val="tx1"/>
                </a:solidFill>
              </a:rPr>
              <a:t>later than</a:t>
            </a:r>
            <a:r>
              <a:rPr lang="en-US" dirty="0">
                <a:solidFill>
                  <a:schemeClr val="tx1"/>
                </a:solidFill>
              </a:rPr>
              <a:t> the first day of the grant period of performance (for cumulative totals)</a:t>
            </a:r>
          </a:p>
        </p:txBody>
      </p:sp>
      <p:sp>
        <p:nvSpPr>
          <p:cNvPr id="9" name="Arrow: Right 8">
            <a:extLst>
              <a:ext uri="{FF2B5EF4-FFF2-40B4-BE49-F238E27FC236}">
                <a16:creationId xmlns:a16="http://schemas.microsoft.com/office/drawing/2014/main" id="{6B5C4758-B520-757B-4D7F-5D3048E288CA}"/>
              </a:ext>
              <a:ext uri="{C183D7F6-B498-43B3-948B-1728B52AA6E4}">
                <adec:decorative xmlns:adec="http://schemas.microsoft.com/office/drawing/2017/decorative" val="1"/>
              </a:ext>
            </a:extLst>
          </p:cNvPr>
          <p:cNvSpPr/>
          <p:nvPr/>
        </p:nvSpPr>
        <p:spPr>
          <a:xfrm>
            <a:off x="5448302" y="5285673"/>
            <a:ext cx="958849" cy="49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Right 9">
            <a:extLst>
              <a:ext uri="{FF2B5EF4-FFF2-40B4-BE49-F238E27FC236}">
                <a16:creationId xmlns:a16="http://schemas.microsoft.com/office/drawing/2014/main" id="{5B891742-D914-3A83-7021-D7F0A41AF335}"/>
              </a:ext>
              <a:ext uri="{C183D7F6-B498-43B3-948B-1728B52AA6E4}">
                <adec:decorative xmlns:adec="http://schemas.microsoft.com/office/drawing/2017/decorative" val="1"/>
              </a:ext>
            </a:extLst>
          </p:cNvPr>
          <p:cNvSpPr/>
          <p:nvPr/>
        </p:nvSpPr>
        <p:spPr>
          <a:xfrm>
            <a:off x="5448302" y="2365899"/>
            <a:ext cx="958849" cy="49530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F3638B3-A256-A28E-3D39-AD5314E515C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63823" y="1077027"/>
            <a:ext cx="10639677" cy="1052565"/>
          </a:xfrm>
          <a:prstGeom prst="rect">
            <a:avLst/>
          </a:prstGeom>
        </p:spPr>
      </p:pic>
    </p:spTree>
    <p:extLst>
      <p:ext uri="{BB962C8B-B14F-4D97-AF65-F5344CB8AC3E}">
        <p14:creationId xmlns:p14="http://schemas.microsoft.com/office/powerpoint/2010/main" val="29587316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a:xfrm>
            <a:off x="774923" y="687473"/>
            <a:ext cx="10653003" cy="1083329"/>
          </a:xfrm>
        </p:spPr>
        <p:txBody>
          <a:bodyPr>
            <a:normAutofit/>
          </a:bodyPr>
          <a:lstStyle/>
          <a:p>
            <a:br>
              <a:rPr lang="en-US" dirty="0"/>
            </a:br>
            <a:r>
              <a:rPr lang="en-US" dirty="0"/>
              <a:t>secondary DATA ELEMENTS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lnSpcReduction="10000"/>
          </a:bodyPr>
          <a:lstStyle/>
          <a:p>
            <a:r>
              <a:rPr lang="en-US" sz="2400" dirty="0"/>
              <a:t>Data elements used in logic rules that restrict data entry in a main character data element</a:t>
            </a:r>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PIRL 1302, 1811 </a:t>
            </a:r>
            <a:r>
              <a:rPr lang="en-US" sz="2400" dirty="0">
                <a:sym typeface="Wingdings" panose="05000000000000000000" pitchFamily="2" charset="2"/>
              </a:rPr>
              <a:t> PIRL 1813  QPR Outcome F-1</a:t>
            </a:r>
            <a:endParaRPr lang="en-US" sz="2400" dirty="0"/>
          </a:p>
          <a:p>
            <a:endParaRPr lang="en-US" sz="2800" dirty="0"/>
          </a:p>
          <a:p>
            <a:pPr lvl="2"/>
            <a:endParaRPr lang="en-US" sz="2800" dirty="0"/>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43</a:t>
            </a:fld>
            <a:endParaRPr lang="en-US"/>
          </a:p>
        </p:txBody>
      </p:sp>
      <p:pic>
        <p:nvPicPr>
          <p:cNvPr id="9" name="Picture 8">
            <a:extLst>
              <a:ext uri="{FF2B5EF4-FFF2-40B4-BE49-F238E27FC236}">
                <a16:creationId xmlns:a16="http://schemas.microsoft.com/office/drawing/2014/main" id="{9F226909-74CB-F262-9299-08D8CFE4E9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32243" y="2848589"/>
            <a:ext cx="10495683" cy="2831630"/>
          </a:xfrm>
          <a:prstGeom prst="rect">
            <a:avLst/>
          </a:prstGeom>
        </p:spPr>
      </p:pic>
    </p:spTree>
    <p:extLst>
      <p:ext uri="{BB962C8B-B14F-4D97-AF65-F5344CB8AC3E}">
        <p14:creationId xmlns:p14="http://schemas.microsoft.com/office/powerpoint/2010/main" val="239001423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a:xfrm>
            <a:off x="774923" y="687473"/>
            <a:ext cx="10653003" cy="1083329"/>
          </a:xfrm>
        </p:spPr>
        <p:txBody>
          <a:bodyPr>
            <a:normAutofit/>
          </a:bodyPr>
          <a:lstStyle/>
          <a:p>
            <a:r>
              <a:rPr lang="en-US" dirty="0"/>
              <a:t>Data elements: extras</a:t>
            </a:r>
          </a:p>
        </p:txBody>
      </p:sp>
      <p:sp>
        <p:nvSpPr>
          <p:cNvPr id="3" name="Content Placeholder 2">
            <a:extLst>
              <a:ext uri="{FF2B5EF4-FFF2-40B4-BE49-F238E27FC236}">
                <a16:creationId xmlns:a16="http://schemas.microsoft.com/office/drawing/2014/main" id="{E0099D08-D1D6-A543-D6A0-09CB6C4032A9}"/>
              </a:ext>
            </a:extLst>
          </p:cNvPr>
          <p:cNvSpPr>
            <a:spLocks noGrp="1"/>
          </p:cNvSpPr>
          <p:nvPr>
            <p:ph idx="1"/>
          </p:nvPr>
        </p:nvSpPr>
        <p:spPr/>
        <p:txBody>
          <a:bodyPr>
            <a:normAutofit fontScale="85000" lnSpcReduction="10000"/>
          </a:bodyPr>
          <a:lstStyle/>
          <a:p>
            <a:r>
              <a:rPr lang="en-US" sz="3500" dirty="0"/>
              <a:t>Most data elements play all three roles. </a:t>
            </a:r>
            <a:endParaRPr lang="en-US" sz="3100" dirty="0"/>
          </a:p>
          <a:p>
            <a:r>
              <a:rPr lang="en-US" sz="3500" dirty="0"/>
              <a:t>A few play a primary role or secondary role in most or all data elements.</a:t>
            </a:r>
          </a:p>
          <a:p>
            <a:pPr lvl="1"/>
            <a:r>
              <a:rPr lang="en-US" sz="3100" dirty="0"/>
              <a:t>Some data elements are never “extras.”</a:t>
            </a:r>
          </a:p>
          <a:p>
            <a:r>
              <a:rPr lang="en-US" sz="3600" dirty="0"/>
              <a:t>Some data elements in the PIRL are not used to generate any QPR outcomes. </a:t>
            </a:r>
          </a:p>
          <a:p>
            <a:pPr lvl="1"/>
            <a:r>
              <a:rPr lang="en-US" sz="3200" dirty="0"/>
              <a:t>Some data elements are always “extras.” </a:t>
            </a:r>
          </a:p>
          <a:p>
            <a:pPr lvl="1"/>
            <a:r>
              <a:rPr lang="en-US" sz="2800" dirty="0"/>
              <a:t>Ex: Most training type data elements; most apprenticeship-related data elements</a:t>
            </a:r>
          </a:p>
          <a:p>
            <a:endParaRPr lang="en-US" sz="3600" dirty="0"/>
          </a:p>
          <a:p>
            <a:endParaRPr lang="en-US" sz="2800" dirty="0"/>
          </a:p>
          <a:p>
            <a:pPr lvl="2"/>
            <a:endParaRPr lang="en-US" sz="2800" dirty="0"/>
          </a:p>
          <a:p>
            <a:pPr marL="324000" lvl="1" indent="0">
              <a:buNone/>
            </a:pPr>
            <a:endParaRPr lang="en-US" sz="2800"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44</a:t>
            </a:fld>
            <a:endParaRPr lang="en-US"/>
          </a:p>
        </p:txBody>
      </p:sp>
    </p:spTree>
    <p:extLst>
      <p:ext uri="{BB962C8B-B14F-4D97-AF65-F5344CB8AC3E}">
        <p14:creationId xmlns:p14="http://schemas.microsoft.com/office/powerpoint/2010/main" val="133722126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Diagnosing Issue #2: not showing up in qpr outcomes</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a:xfrm>
            <a:off x="660400" y="1946302"/>
            <a:ext cx="10985499" cy="4622610"/>
          </a:xfrm>
        </p:spPr>
        <p:txBody>
          <a:bodyPr>
            <a:normAutofit fontScale="92500" lnSpcReduction="20000"/>
          </a:bodyPr>
          <a:lstStyle/>
          <a:p>
            <a:r>
              <a:rPr lang="en-US" sz="3400" dirty="0"/>
              <a:t>Data Validation Issue:</a:t>
            </a:r>
          </a:p>
          <a:p>
            <a:pPr lvl="1"/>
            <a:r>
              <a:rPr lang="en-US" sz="2900" dirty="0"/>
              <a:t>The QPR Outcome data doesn’t match what’s in your own records.</a:t>
            </a:r>
          </a:p>
          <a:p>
            <a:r>
              <a:rPr lang="en-US" sz="3400" dirty="0"/>
              <a:t>Impact:</a:t>
            </a:r>
          </a:p>
          <a:p>
            <a:pPr lvl="1"/>
            <a:r>
              <a:rPr lang="en-US" sz="2900" dirty="0"/>
              <a:t>Your QPR doesn’t show your success.</a:t>
            </a:r>
          </a:p>
          <a:p>
            <a:r>
              <a:rPr lang="en-US" sz="3400" dirty="0"/>
              <a:t>Often caused by: </a:t>
            </a:r>
          </a:p>
          <a:p>
            <a:pPr lvl="1"/>
            <a:r>
              <a:rPr lang="en-US" sz="2900" dirty="0"/>
              <a:t>A misunderstanding about how an outcome is defined</a:t>
            </a:r>
          </a:p>
          <a:p>
            <a:r>
              <a:rPr lang="en-US" sz="3400" dirty="0"/>
              <a:t>Results:</a:t>
            </a:r>
          </a:p>
          <a:p>
            <a:pPr lvl="1"/>
            <a:r>
              <a:rPr lang="en-US" sz="2900" dirty="0"/>
              <a:t>May mean that the relevant information is not being tracked; there may be challenges with trying to collect it later </a:t>
            </a:r>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45</a:t>
            </a:fld>
            <a:endParaRPr lang="en-US" dirty="0"/>
          </a:p>
        </p:txBody>
      </p:sp>
    </p:spTree>
    <p:extLst>
      <p:ext uri="{BB962C8B-B14F-4D97-AF65-F5344CB8AC3E}">
        <p14:creationId xmlns:p14="http://schemas.microsoft.com/office/powerpoint/2010/main" val="3767413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056BAD92-6DC9-477F-9795-9A15B90D9BAD}"/>
              </a:ext>
            </a:extLst>
          </p:cNvPr>
          <p:cNvSpPr>
            <a:spLocks noGrp="1"/>
          </p:cNvSpPr>
          <p:nvPr>
            <p:ph type="title"/>
          </p:nvPr>
        </p:nvSpPr>
        <p:spPr/>
        <p:txBody>
          <a:bodyPr/>
          <a:lstStyle/>
          <a:p>
            <a:r>
              <a:rPr lang="en-US" dirty="0"/>
              <a:t>CROSSWALK: TARGET OUTCOMES, QPR OUTCOMES &amp; DATA ELEMENTS</a:t>
            </a:r>
            <a:endParaRPr lang="en-US" sz="4800" b="1" dirty="0">
              <a:effectLst/>
              <a:latin typeface="+mj-lt"/>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183C480E-9E30-3956-D28F-012FC4D6C340}"/>
              </a:ext>
            </a:extLst>
          </p:cNvPr>
          <p:cNvSpPr txBox="1"/>
          <p:nvPr/>
        </p:nvSpPr>
        <p:spPr>
          <a:xfrm>
            <a:off x="990600" y="1941044"/>
            <a:ext cx="8900626" cy="369332"/>
          </a:xfrm>
          <a:prstGeom prst="rect">
            <a:avLst/>
          </a:prstGeom>
          <a:noFill/>
        </p:spPr>
        <p:txBody>
          <a:bodyPr wrap="square" rtlCol="0">
            <a:spAutoFit/>
          </a:bodyPr>
          <a:lstStyle/>
          <a:p>
            <a:r>
              <a:rPr lang="en-US" sz="1800" b="1">
                <a:effectLst/>
                <a:latin typeface="+mj-lt"/>
                <a:ea typeface="Calibri" panose="020F0502020204030204" pitchFamily="34" charset="0"/>
                <a:cs typeface="Times New Roman" panose="02020603050405020304" pitchFamily="18" charset="0"/>
              </a:rPr>
              <a:t>Crosswalk of Performance Outcome Measures and PIRL DATA ELEMENTS</a:t>
            </a:r>
            <a:endParaRPr lang="en-US" dirty="0"/>
          </a:p>
        </p:txBody>
      </p:sp>
      <p:graphicFrame>
        <p:nvGraphicFramePr>
          <p:cNvPr id="15" name="Content Placeholder 14">
            <a:extLst>
              <a:ext uri="{FF2B5EF4-FFF2-40B4-BE49-F238E27FC236}">
                <a16:creationId xmlns:a16="http://schemas.microsoft.com/office/drawing/2014/main" id="{8BFB05C6-A729-0D91-352F-B65E1548BE53}"/>
              </a:ext>
            </a:extLst>
          </p:cNvPr>
          <p:cNvGraphicFramePr>
            <a:graphicFrameLocks noGrp="1"/>
          </p:cNvGraphicFramePr>
          <p:nvPr>
            <p:ph sz="half" idx="2"/>
          </p:nvPr>
        </p:nvGraphicFramePr>
        <p:xfrm>
          <a:off x="1086854" y="2314492"/>
          <a:ext cx="10018291" cy="3391746"/>
        </p:xfrm>
        <a:graphic>
          <a:graphicData uri="http://schemas.openxmlformats.org/drawingml/2006/table">
            <a:tbl>
              <a:tblPr firstRow="1" firstCol="1" bandRow="1">
                <a:tableStyleId>{5C22544A-7EE6-4342-B048-85BDC9FD1C3A}</a:tableStyleId>
              </a:tblPr>
              <a:tblGrid>
                <a:gridCol w="3205409">
                  <a:extLst>
                    <a:ext uri="{9D8B030D-6E8A-4147-A177-3AD203B41FA5}">
                      <a16:colId xmlns:a16="http://schemas.microsoft.com/office/drawing/2014/main" val="1489619408"/>
                    </a:ext>
                  </a:extLst>
                </a:gridCol>
                <a:gridCol w="3223816">
                  <a:extLst>
                    <a:ext uri="{9D8B030D-6E8A-4147-A177-3AD203B41FA5}">
                      <a16:colId xmlns:a16="http://schemas.microsoft.com/office/drawing/2014/main" val="2400373249"/>
                    </a:ext>
                  </a:extLst>
                </a:gridCol>
                <a:gridCol w="3589066">
                  <a:extLst>
                    <a:ext uri="{9D8B030D-6E8A-4147-A177-3AD203B41FA5}">
                      <a16:colId xmlns:a16="http://schemas.microsoft.com/office/drawing/2014/main" val="188253314"/>
                    </a:ext>
                  </a:extLst>
                </a:gridCol>
              </a:tblGrid>
              <a:tr h="1031255">
                <a:tc>
                  <a:txBody>
                    <a:bodyPr/>
                    <a:lstStyle/>
                    <a:p>
                      <a:pPr marL="0" marR="0" algn="ctr">
                        <a:spcBef>
                          <a:spcPts val="300"/>
                        </a:spcBef>
                        <a:spcAft>
                          <a:spcPts val="300"/>
                        </a:spcAft>
                      </a:pPr>
                      <a:r>
                        <a:rPr lang="en-US" sz="1600" dirty="0">
                          <a:effectLst/>
                        </a:rPr>
                        <a:t>Official Performance Outcome Measure</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QPR Outcomes Used for Reviewing Target Progress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tc>
                  <a:txBody>
                    <a:bodyPr/>
                    <a:lstStyle/>
                    <a:p>
                      <a:pPr marL="0" marR="0" algn="ctr">
                        <a:spcBef>
                          <a:spcPts val="300"/>
                        </a:spcBef>
                        <a:spcAft>
                          <a:spcPts val="300"/>
                        </a:spcAft>
                      </a:pPr>
                      <a:r>
                        <a:rPr lang="en-US" sz="1600" dirty="0">
                          <a:effectLst/>
                        </a:rPr>
                        <a:t>Data Elements Required for QPR Outcomes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nchor="ctr"/>
                </a:tc>
                <a:extLst>
                  <a:ext uri="{0D108BD9-81ED-4DB2-BD59-A6C34878D82A}">
                    <a16:rowId xmlns:a16="http://schemas.microsoft.com/office/drawing/2014/main" val="158106164"/>
                  </a:ext>
                </a:extLst>
              </a:tr>
              <a:tr h="1064832">
                <a:tc>
                  <a:txBody>
                    <a:bodyPr/>
                    <a:lstStyle/>
                    <a:p>
                      <a:pPr marL="0" marR="0">
                        <a:spcBef>
                          <a:spcPts val="300"/>
                        </a:spcBef>
                        <a:spcAft>
                          <a:spcPts val="300"/>
                        </a:spcAft>
                      </a:pPr>
                      <a:r>
                        <a:rPr lang="en-US" sz="1600" dirty="0">
                          <a:effectLst/>
                        </a:rPr>
                        <a:t>1. Total number of participants served</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A2. Total Participants Served	</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PIRL 900 Date of Program Entry</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extLst>
                  <a:ext uri="{0D108BD9-81ED-4DB2-BD59-A6C34878D82A}">
                    <a16:rowId xmlns:a16="http://schemas.microsoft.com/office/drawing/2014/main" val="3497075720"/>
                  </a:ext>
                </a:extLst>
              </a:tr>
              <a:tr h="1295659">
                <a:tc>
                  <a:txBody>
                    <a:bodyPr/>
                    <a:lstStyle/>
                    <a:p>
                      <a:pPr marL="0" marR="0">
                        <a:spcBef>
                          <a:spcPts val="300"/>
                        </a:spcBef>
                        <a:spcAft>
                          <a:spcPts val="300"/>
                        </a:spcAft>
                      </a:pPr>
                      <a:r>
                        <a:rPr lang="en-US" sz="1600" dirty="0">
                          <a:effectLst/>
                        </a:rPr>
                        <a:t>2. Total number of participants </a:t>
                      </a:r>
                      <a:r>
                        <a:rPr lang="en-US" sz="1600" dirty="0"/>
                        <a:t>enrolled in education/training activities</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E6a. Began Receiving Education/Job Training Program Activities</a:t>
                      </a:r>
                    </a:p>
                    <a:p>
                      <a:pPr marL="0" marR="0">
                        <a:spcBef>
                          <a:spcPts val="300"/>
                        </a:spcBef>
                        <a:spcAft>
                          <a:spcPts val="300"/>
                        </a:spcAft>
                      </a:pPr>
                      <a:r>
                        <a:rPr lang="en-US" sz="1600" dirty="0">
                          <a:effectLst/>
                        </a:rPr>
                        <a:t> </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tc>
                  <a:txBody>
                    <a:bodyPr/>
                    <a:lstStyle/>
                    <a:p>
                      <a:pPr marL="0" marR="0">
                        <a:spcBef>
                          <a:spcPts val="300"/>
                        </a:spcBef>
                        <a:spcAft>
                          <a:spcPts val="300"/>
                        </a:spcAft>
                      </a:pPr>
                      <a:r>
                        <a:rPr lang="en-US" sz="1600" dirty="0">
                          <a:effectLst/>
                        </a:rPr>
                        <a:t>PIRL 1302 Date Entered Training #1</a:t>
                      </a:r>
                      <a:endParaRPr lang="en-US" sz="1600" dirty="0">
                        <a:solidFill>
                          <a:srgbClr val="1C252D"/>
                        </a:solidFill>
                        <a:effectLst/>
                        <a:latin typeface="Calibri" panose="020F0502020204030204" pitchFamily="34" charset="0"/>
                        <a:ea typeface="Calibri" panose="020F0502020204030204" pitchFamily="34" charset="0"/>
                        <a:cs typeface="Times New Roman" panose="02020603050405020304" pitchFamily="18" charset="0"/>
                      </a:endParaRPr>
                    </a:p>
                  </a:txBody>
                  <a:tcPr marL="73025" marR="73025" marT="27305" marB="27305"/>
                </a:tc>
                <a:extLst>
                  <a:ext uri="{0D108BD9-81ED-4DB2-BD59-A6C34878D82A}">
                    <a16:rowId xmlns:a16="http://schemas.microsoft.com/office/drawing/2014/main" val="541576617"/>
                  </a:ext>
                </a:extLst>
              </a:tr>
            </a:tbl>
          </a:graphicData>
        </a:graphic>
      </p:graphicFrame>
      <p:sp>
        <p:nvSpPr>
          <p:cNvPr id="8" name="Slide Number Placeholder 7">
            <a:extLst>
              <a:ext uri="{FF2B5EF4-FFF2-40B4-BE49-F238E27FC236}">
                <a16:creationId xmlns:a16="http://schemas.microsoft.com/office/drawing/2014/main" id="{0A4E1901-FBF9-4C64-82D0-095FD11F9D76}"/>
              </a:ext>
            </a:extLst>
          </p:cNvPr>
          <p:cNvSpPr>
            <a:spLocks noGrp="1"/>
          </p:cNvSpPr>
          <p:nvPr>
            <p:ph type="sldNum" sz="quarter" idx="12"/>
          </p:nvPr>
        </p:nvSpPr>
        <p:spPr/>
        <p:txBody>
          <a:bodyPr/>
          <a:lstStyle/>
          <a:p>
            <a:fld id="{DE8DE8A0-70C5-4585-9A3C-B3A9E7B8F8E9}" type="slidenum">
              <a:rPr lang="en-US" smtClean="0"/>
              <a:t>46</a:t>
            </a:fld>
            <a:endParaRPr lang="en-US"/>
          </a:p>
        </p:txBody>
      </p:sp>
    </p:spTree>
    <p:extLst>
      <p:ext uri="{BB962C8B-B14F-4D97-AF65-F5344CB8AC3E}">
        <p14:creationId xmlns:p14="http://schemas.microsoft.com/office/powerpoint/2010/main" val="42547861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lstStyle/>
          <a:p>
            <a:r>
              <a:rPr lang="en-US" dirty="0"/>
              <a:t>Diagnosing Issue #3: information is excluded from the qpr</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a:xfrm>
            <a:off x="552450" y="1893750"/>
            <a:ext cx="11093450" cy="4837250"/>
          </a:xfrm>
        </p:spPr>
        <p:txBody>
          <a:bodyPr>
            <a:normAutofit lnSpcReduction="10000"/>
          </a:bodyPr>
          <a:lstStyle/>
          <a:p>
            <a:r>
              <a:rPr lang="en-US" dirty="0"/>
              <a:t>Data Validation Issue:</a:t>
            </a:r>
          </a:p>
          <a:p>
            <a:pPr lvl="1"/>
            <a:r>
              <a:rPr lang="en-US" dirty="0"/>
              <a:t>You have not recognized activities have been excluded from the data file.</a:t>
            </a:r>
          </a:p>
          <a:p>
            <a:r>
              <a:rPr lang="en-US" dirty="0"/>
              <a:t>Impact:  </a:t>
            </a:r>
          </a:p>
          <a:p>
            <a:pPr lvl="1"/>
            <a:r>
              <a:rPr lang="en-US" dirty="0"/>
              <a:t>Undercounting of participants in outcomes</a:t>
            </a:r>
          </a:p>
          <a:p>
            <a:r>
              <a:rPr lang="en-US" dirty="0"/>
              <a:t>Caused by: </a:t>
            </a:r>
          </a:p>
          <a:p>
            <a:pPr lvl="1"/>
            <a:r>
              <a:rPr lang="en-US" dirty="0"/>
              <a:t>Lacking awareness of what information to track and/or a process for collecting and tracking it</a:t>
            </a:r>
          </a:p>
          <a:p>
            <a:r>
              <a:rPr lang="en-US" dirty="0"/>
              <a:t>Results:</a:t>
            </a:r>
          </a:p>
          <a:p>
            <a:pPr lvl="1"/>
            <a:r>
              <a:rPr lang="en-US" dirty="0"/>
              <a:t>QPR does not reflect your grant’s success, and there could be challenges later with collecting the information. </a:t>
            </a:r>
          </a:p>
          <a:p>
            <a:pPr marL="0" indent="0">
              <a:buNone/>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47</a:t>
            </a:fld>
            <a:endParaRPr lang="en-US" dirty="0"/>
          </a:p>
        </p:txBody>
      </p:sp>
    </p:spTree>
    <p:extLst>
      <p:ext uri="{BB962C8B-B14F-4D97-AF65-F5344CB8AC3E}">
        <p14:creationId xmlns:p14="http://schemas.microsoft.com/office/powerpoint/2010/main" val="11267890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B1DF6-4307-0CC5-E4A7-D599DBB520CF}"/>
              </a:ext>
            </a:extLst>
          </p:cNvPr>
          <p:cNvSpPr>
            <a:spLocks noGrp="1"/>
          </p:cNvSpPr>
          <p:nvPr>
            <p:ph type="title"/>
          </p:nvPr>
        </p:nvSpPr>
        <p:spPr/>
        <p:txBody>
          <a:bodyPr/>
          <a:lstStyle/>
          <a:p>
            <a:r>
              <a:rPr lang="en-US" dirty="0"/>
              <a:t>Poll:  What is your biggest reporting challenge? </a:t>
            </a:r>
          </a:p>
        </p:txBody>
      </p:sp>
      <p:sp>
        <p:nvSpPr>
          <p:cNvPr id="3" name="Content Placeholder 2">
            <a:extLst>
              <a:ext uri="{FF2B5EF4-FFF2-40B4-BE49-F238E27FC236}">
                <a16:creationId xmlns:a16="http://schemas.microsoft.com/office/drawing/2014/main" id="{ED32943C-70AE-E419-948C-CD825FE52568}"/>
              </a:ext>
            </a:extLst>
          </p:cNvPr>
          <p:cNvSpPr>
            <a:spLocks noGrp="1"/>
          </p:cNvSpPr>
          <p:nvPr>
            <p:ph idx="1"/>
          </p:nvPr>
        </p:nvSpPr>
        <p:spPr>
          <a:xfrm>
            <a:off x="774923" y="1946302"/>
            <a:ext cx="7086377" cy="4423517"/>
          </a:xfrm>
        </p:spPr>
        <p:txBody>
          <a:bodyPr>
            <a:normAutofit lnSpcReduction="10000"/>
          </a:bodyPr>
          <a:lstStyle/>
          <a:p>
            <a:r>
              <a:rPr lang="en-US" sz="3400" i="1" dirty="0"/>
              <a:t>Common challenges:</a:t>
            </a:r>
          </a:p>
          <a:p>
            <a:pPr lvl="1"/>
            <a:r>
              <a:rPr lang="en-US" sz="2600" i="1" dirty="0"/>
              <a:t>WIPS errors </a:t>
            </a:r>
          </a:p>
          <a:p>
            <a:pPr lvl="1"/>
            <a:r>
              <a:rPr lang="en-US" sz="2600" i="1" dirty="0"/>
              <a:t>Outcome definitions don’t align with my records</a:t>
            </a:r>
          </a:p>
          <a:p>
            <a:pPr lvl="1"/>
            <a:r>
              <a:rPr lang="en-US" sz="2600" i="1" dirty="0"/>
              <a:t>Remembering to update information</a:t>
            </a:r>
          </a:p>
          <a:p>
            <a:pPr lvl="1"/>
            <a:r>
              <a:rPr lang="en-US" sz="2600" i="1" dirty="0"/>
              <a:t>Getting responses when following up</a:t>
            </a:r>
          </a:p>
          <a:p>
            <a:pPr lvl="1"/>
            <a:r>
              <a:rPr lang="en-US" sz="2600" i="1" dirty="0"/>
              <a:t>Generating the data file manually</a:t>
            </a:r>
          </a:p>
          <a:p>
            <a:pPr lvl="1"/>
            <a:r>
              <a:rPr lang="en-US" sz="2600" i="1" dirty="0"/>
              <a:t>QPR and participant records mismatch</a:t>
            </a:r>
          </a:p>
          <a:p>
            <a:pPr lvl="1"/>
            <a:r>
              <a:rPr lang="en-US" sz="2600" i="1" dirty="0"/>
              <a:t>Other?</a:t>
            </a:r>
          </a:p>
          <a:p>
            <a:pPr lvl="1"/>
            <a:endParaRPr lang="en-US" sz="3200" i="1" dirty="0"/>
          </a:p>
          <a:p>
            <a:pPr marL="305435" indent="-305435"/>
            <a:endParaRPr lang="en-US" dirty="0">
              <a:ea typeface="+mn-lt"/>
              <a:cs typeface="+mn-lt"/>
            </a:endParaRPr>
          </a:p>
        </p:txBody>
      </p:sp>
      <p:pic>
        <p:nvPicPr>
          <p:cNvPr id="6" name="Picture 5" descr="Qr code">
            <a:extLst>
              <a:ext uri="{FF2B5EF4-FFF2-40B4-BE49-F238E27FC236}">
                <a16:creationId xmlns:a16="http://schemas.microsoft.com/office/drawing/2014/main" id="{07B4963E-B954-1BBA-B5F3-648A7923C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4128" y="1914511"/>
            <a:ext cx="3028977" cy="3028977"/>
          </a:xfrm>
          <a:prstGeom prst="rect">
            <a:avLst/>
          </a:prstGeom>
        </p:spPr>
      </p:pic>
      <p:sp>
        <p:nvSpPr>
          <p:cNvPr id="7" name="TextBox 6">
            <a:extLst>
              <a:ext uri="{FF2B5EF4-FFF2-40B4-BE49-F238E27FC236}">
                <a16:creationId xmlns:a16="http://schemas.microsoft.com/office/drawing/2014/main" id="{F9336FF9-3F05-4745-90CC-0EB57CF9478A}"/>
              </a:ext>
            </a:extLst>
          </p:cNvPr>
          <p:cNvSpPr txBox="1"/>
          <p:nvPr/>
        </p:nvSpPr>
        <p:spPr>
          <a:xfrm>
            <a:off x="8383295" y="4777752"/>
            <a:ext cx="2570641"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EF52305A-A060-ADF2-9A6A-12E1119C13BA}"/>
              </a:ext>
            </a:extLst>
          </p:cNvPr>
          <p:cNvSpPr>
            <a:spLocks noGrp="1"/>
          </p:cNvSpPr>
          <p:nvPr>
            <p:ph type="sldNum" sz="quarter" idx="12"/>
          </p:nvPr>
        </p:nvSpPr>
        <p:spPr/>
        <p:txBody>
          <a:bodyPr/>
          <a:lstStyle/>
          <a:p>
            <a:fld id="{DE8DE8A0-70C5-4585-9A3C-B3A9E7B8F8E9}" type="slidenum">
              <a:rPr lang="en-US" smtClean="0"/>
              <a:t>48</a:t>
            </a:fld>
            <a:endParaRPr lang="en-US" dirty="0"/>
          </a:p>
        </p:txBody>
      </p:sp>
    </p:spTree>
    <p:extLst>
      <p:ext uri="{BB962C8B-B14F-4D97-AF65-F5344CB8AC3E}">
        <p14:creationId xmlns:p14="http://schemas.microsoft.com/office/powerpoint/2010/main" val="384453695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dirty="0"/>
              <a:t>What We Look For (2) </a:t>
            </a:r>
          </a:p>
        </p:txBody>
      </p:sp>
      <p:pic>
        <p:nvPicPr>
          <p:cNvPr id="6" name="Content Placeholder 5" descr="A table that shows  the overall rating of a grantee's  quarterly performance outcomes.">
            <a:extLst>
              <a:ext uri="{FF2B5EF4-FFF2-40B4-BE49-F238E27FC236}">
                <a16:creationId xmlns:a16="http://schemas.microsoft.com/office/drawing/2014/main" id="{D1E4F88E-11A6-812D-B930-2AF991A97C7E}"/>
              </a:ext>
            </a:extLst>
          </p:cNvPr>
          <p:cNvPicPr>
            <a:picLocks noGrp="1" noChangeAspect="1"/>
          </p:cNvPicPr>
          <p:nvPr>
            <p:ph idx="1"/>
          </p:nvPr>
        </p:nvPicPr>
        <p:blipFill>
          <a:blip r:embed="rId3"/>
          <a:stretch>
            <a:fillRect/>
          </a:stretch>
        </p:blipFill>
        <p:spPr>
          <a:xfrm>
            <a:off x="774923" y="1979449"/>
            <a:ext cx="3979892" cy="4224338"/>
          </a:xfrm>
        </p:spPr>
      </p:pic>
      <p:sp>
        <p:nvSpPr>
          <p:cNvPr id="8" name="TextBox 7">
            <a:extLst>
              <a:ext uri="{FF2B5EF4-FFF2-40B4-BE49-F238E27FC236}">
                <a16:creationId xmlns:a16="http://schemas.microsoft.com/office/drawing/2014/main" id="{FBC8C58D-7CC2-CD67-5836-6CFD655A593E}"/>
              </a:ext>
            </a:extLst>
          </p:cNvPr>
          <p:cNvSpPr txBox="1"/>
          <p:nvPr/>
        </p:nvSpPr>
        <p:spPr>
          <a:xfrm>
            <a:off x="4960620" y="2200331"/>
            <a:ext cx="6659879" cy="4028795"/>
          </a:xfrm>
          <a:prstGeom prst="rect">
            <a:avLst/>
          </a:prstGeom>
          <a:noFill/>
        </p:spPr>
        <p:txBody>
          <a:bodyPr wrap="square" rtlCol="0">
            <a:spAutoFit/>
          </a:bodyPr>
          <a:lstStyle/>
          <a:p>
            <a:pPr marL="324000" lvl="1">
              <a:spcBef>
                <a:spcPct val="20000"/>
              </a:spcBef>
              <a:spcAft>
                <a:spcPts val="600"/>
              </a:spcAft>
              <a:buClr>
                <a:schemeClr val="bg2">
                  <a:lumMod val="50000"/>
                </a:schemeClr>
              </a:buClr>
              <a:buSzPct val="100000"/>
            </a:pPr>
            <a:r>
              <a:rPr lang="en-US" sz="1600" dirty="0">
                <a:solidFill>
                  <a:srgbClr val="17406D"/>
                </a:solidFill>
              </a:rPr>
              <a:t>1 = </a:t>
            </a:r>
            <a:r>
              <a:rPr lang="en-US" sz="1600" b="1" dirty="0">
                <a:solidFill>
                  <a:srgbClr val="17406D"/>
                </a:solidFill>
              </a:rPr>
              <a:t>Not meeting any targets or meeting only one target. </a:t>
            </a:r>
            <a:r>
              <a:rPr lang="en-US" sz="1600" dirty="0">
                <a:solidFill>
                  <a:srgbClr val="17406D"/>
                </a:solidFill>
              </a:rPr>
              <a:t> No outcomes are green or only one outcome is green</a:t>
            </a:r>
          </a:p>
          <a:p>
            <a:pPr marL="324000" lvl="1">
              <a:spcBef>
                <a:spcPct val="20000"/>
              </a:spcBef>
              <a:spcAft>
                <a:spcPts val="600"/>
              </a:spcAft>
              <a:buClr>
                <a:schemeClr val="bg2">
                  <a:lumMod val="50000"/>
                </a:schemeClr>
              </a:buClr>
              <a:buSzPct val="100000"/>
            </a:pPr>
            <a:r>
              <a:rPr lang="en-US" sz="1600" dirty="0">
                <a:solidFill>
                  <a:srgbClr val="17406D"/>
                </a:solidFill>
              </a:rPr>
              <a:t>2 = </a:t>
            </a:r>
            <a:r>
              <a:rPr lang="en-US" sz="1600" b="1" dirty="0">
                <a:solidFill>
                  <a:srgbClr val="17406D"/>
                </a:solidFill>
              </a:rPr>
              <a:t>Meeting targets for Participants Served and Participants Enrolled but behind on others.</a:t>
            </a:r>
            <a:r>
              <a:rPr lang="en-US" sz="1600" dirty="0">
                <a:solidFill>
                  <a:srgbClr val="17406D"/>
                </a:solidFill>
              </a:rPr>
              <a:t> Participants Served and Participants Enrolled are green; no other outcomes are green</a:t>
            </a:r>
          </a:p>
          <a:p>
            <a:pPr marL="324000" lvl="1">
              <a:spcBef>
                <a:spcPct val="20000"/>
              </a:spcBef>
              <a:spcAft>
                <a:spcPts val="600"/>
              </a:spcAft>
              <a:buClr>
                <a:schemeClr val="bg2">
                  <a:lumMod val="50000"/>
                </a:schemeClr>
              </a:buClr>
              <a:buSzPct val="100000"/>
            </a:pPr>
            <a:r>
              <a:rPr lang="en-US" sz="1600" dirty="0">
                <a:solidFill>
                  <a:srgbClr val="17406D"/>
                </a:solidFill>
              </a:rPr>
              <a:t>3 = </a:t>
            </a:r>
            <a:r>
              <a:rPr lang="en-US" sz="1600" b="1" dirty="0">
                <a:solidFill>
                  <a:srgbClr val="17406D"/>
                </a:solidFill>
              </a:rPr>
              <a:t>Meeting targets for Participants Served and Participants Enrolled, but showing signs they may fall behind on others</a:t>
            </a:r>
            <a:r>
              <a:rPr lang="en-US" sz="1600" dirty="0">
                <a:solidFill>
                  <a:srgbClr val="17406D"/>
                </a:solidFill>
              </a:rPr>
              <a:t>: Three outcomes are green and three outcomes are not green; or four outcomes are green and those outcomes may include one or more employment outcomes</a:t>
            </a:r>
          </a:p>
          <a:p>
            <a:pPr marL="324000" lvl="1">
              <a:spcBef>
                <a:spcPct val="20000"/>
              </a:spcBef>
              <a:spcAft>
                <a:spcPts val="600"/>
              </a:spcAft>
              <a:buClr>
                <a:schemeClr val="bg2">
                  <a:lumMod val="50000"/>
                </a:schemeClr>
              </a:buClr>
              <a:buSzPct val="100000"/>
            </a:pPr>
            <a:r>
              <a:rPr lang="en-US" sz="1600" dirty="0">
                <a:solidFill>
                  <a:srgbClr val="17406D"/>
                </a:solidFill>
              </a:rPr>
              <a:t>4 = </a:t>
            </a:r>
            <a:r>
              <a:rPr lang="en-US" sz="1600" b="1" dirty="0">
                <a:solidFill>
                  <a:srgbClr val="17406D"/>
                </a:solidFill>
              </a:rPr>
              <a:t>Meeting all targets except employment-related targets</a:t>
            </a:r>
            <a:endParaRPr lang="en-US" sz="1600" dirty="0">
              <a:solidFill>
                <a:srgbClr val="17406D"/>
              </a:solidFill>
            </a:endParaRPr>
          </a:p>
          <a:p>
            <a:pPr marL="324000" lvl="1">
              <a:spcBef>
                <a:spcPct val="20000"/>
              </a:spcBef>
              <a:spcAft>
                <a:spcPts val="600"/>
              </a:spcAft>
              <a:buClr>
                <a:schemeClr val="bg2">
                  <a:lumMod val="50000"/>
                </a:schemeClr>
              </a:buClr>
              <a:buSzPct val="100000"/>
            </a:pPr>
            <a:r>
              <a:rPr lang="en-US" sz="1600" dirty="0">
                <a:solidFill>
                  <a:srgbClr val="17406D"/>
                </a:solidFill>
              </a:rPr>
              <a:t>5 = </a:t>
            </a:r>
            <a:r>
              <a:rPr lang="en-US" sz="1600" b="1" dirty="0">
                <a:solidFill>
                  <a:srgbClr val="17406D"/>
                </a:solidFill>
              </a:rPr>
              <a:t>Meeting all or almost all targets</a:t>
            </a:r>
            <a:endParaRPr lang="en-US" sz="1600" dirty="0">
              <a:solidFill>
                <a:srgbClr val="17406D"/>
              </a:solidFill>
            </a:endParaRPr>
          </a:p>
          <a:p>
            <a:endParaRPr lang="en-US" sz="800" b="1" i="0" u="none" strike="noStrike" dirty="0">
              <a:solidFill>
                <a:srgbClr val="000000"/>
              </a:solidFill>
              <a:effectLst/>
              <a:latin typeface="Calibri" panose="020F0502020204030204" pitchFamily="34" charset="0"/>
            </a:endParaRPr>
          </a:p>
          <a:p>
            <a:endParaRPr lang="en-US" dirty="0"/>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49</a:t>
            </a:fld>
            <a:endParaRPr lang="en-US"/>
          </a:p>
        </p:txBody>
      </p:sp>
    </p:spTree>
    <p:extLst>
      <p:ext uri="{BB962C8B-B14F-4D97-AF65-F5344CB8AC3E}">
        <p14:creationId xmlns:p14="http://schemas.microsoft.com/office/powerpoint/2010/main" val="270625803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dirty="0"/>
              <a:t>What We Look For (3) </a:t>
            </a:r>
          </a:p>
        </p:txBody>
      </p:sp>
      <p:sp>
        <p:nvSpPr>
          <p:cNvPr id="16" name="TextBox 15">
            <a:extLst>
              <a:ext uri="{FF2B5EF4-FFF2-40B4-BE49-F238E27FC236}">
                <a16:creationId xmlns:a16="http://schemas.microsoft.com/office/drawing/2014/main" id="{44DE2600-C4D3-099A-2B8E-B4EE6CE66F0D}"/>
              </a:ext>
            </a:extLst>
          </p:cNvPr>
          <p:cNvSpPr txBox="1"/>
          <p:nvPr/>
        </p:nvSpPr>
        <p:spPr>
          <a:xfrm>
            <a:off x="1037170" y="2213816"/>
            <a:ext cx="3092227" cy="4678204"/>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000" dirty="0">
                <a:solidFill>
                  <a:srgbClr val="17406D"/>
                </a:solidFill>
              </a:rPr>
              <a:t>Total Participants Served</a:t>
            </a:r>
          </a:p>
          <a:p>
            <a:pPr marL="285750" indent="-285750">
              <a:spcAft>
                <a:spcPts val="1200"/>
              </a:spcAft>
              <a:buFont typeface="Arial" panose="020B0604020202020204" pitchFamily="34" charset="0"/>
              <a:buChar char="•"/>
            </a:pPr>
            <a:r>
              <a:rPr lang="en-US" sz="2000" dirty="0">
                <a:solidFill>
                  <a:srgbClr val="17406D"/>
                </a:solidFill>
              </a:rPr>
              <a:t>Participants Began Education/Training</a:t>
            </a:r>
          </a:p>
          <a:p>
            <a:pPr marL="285750" indent="-285750">
              <a:spcAft>
                <a:spcPts val="1200"/>
              </a:spcAft>
              <a:buFont typeface="Arial" panose="020B0604020202020204" pitchFamily="34" charset="0"/>
              <a:buChar char="•"/>
            </a:pPr>
            <a:r>
              <a:rPr lang="en-US" sz="2000" dirty="0">
                <a:solidFill>
                  <a:srgbClr val="17406D"/>
                </a:solidFill>
              </a:rPr>
              <a:t>Participants Completed Training</a:t>
            </a:r>
          </a:p>
          <a:p>
            <a:pPr marL="285750" indent="-285750">
              <a:spcAft>
                <a:spcPts val="1200"/>
              </a:spcAft>
              <a:buFont typeface="Arial" panose="020B0604020202020204" pitchFamily="34" charset="0"/>
              <a:buChar char="•"/>
            </a:pPr>
            <a:r>
              <a:rPr lang="en-US" sz="2000" dirty="0">
                <a:solidFill>
                  <a:srgbClr val="17406D"/>
                </a:solidFill>
              </a:rPr>
              <a:t>Participants Completed Training and Earned a Credential</a:t>
            </a:r>
          </a:p>
          <a:p>
            <a:pPr marL="285750" indent="-285750">
              <a:spcAft>
                <a:spcPts val="1200"/>
              </a:spcAft>
              <a:buFont typeface="Arial" panose="020B0604020202020204" pitchFamily="34" charset="0"/>
              <a:buChar char="•"/>
            </a:pPr>
            <a:r>
              <a:rPr lang="en-US" sz="2000" dirty="0">
                <a:solidFill>
                  <a:srgbClr val="17406D"/>
                </a:solidFill>
              </a:rPr>
              <a:t>Entered employment </a:t>
            </a:r>
          </a:p>
          <a:p>
            <a:pPr marL="285750" indent="-285750">
              <a:spcAft>
                <a:spcPts val="1200"/>
              </a:spcAft>
              <a:buFont typeface="Arial" panose="020B0604020202020204" pitchFamily="34" charset="0"/>
              <a:buChar char="•"/>
            </a:pPr>
            <a:r>
              <a:rPr lang="en-US" sz="2000" dirty="0">
                <a:solidFill>
                  <a:srgbClr val="17406D"/>
                </a:solidFill>
              </a:rPr>
              <a:t>Incumbent Workers Who Advanced</a:t>
            </a:r>
          </a:p>
          <a:p>
            <a:endParaRPr lang="en-US" dirty="0"/>
          </a:p>
        </p:txBody>
      </p:sp>
      <p:pic>
        <p:nvPicPr>
          <p:cNvPr id="8" name="Picture 7" descr="A portion of a chart indicating grant performance outcomes each quarter.">
            <a:extLst>
              <a:ext uri="{FF2B5EF4-FFF2-40B4-BE49-F238E27FC236}">
                <a16:creationId xmlns:a16="http://schemas.microsoft.com/office/drawing/2014/main" id="{2AD76142-0DE5-774B-7E9A-38782DBA493D}"/>
              </a:ext>
            </a:extLst>
          </p:cNvPr>
          <p:cNvPicPr>
            <a:picLocks noChangeAspect="1"/>
          </p:cNvPicPr>
          <p:nvPr/>
        </p:nvPicPr>
        <p:blipFill>
          <a:blip r:embed="rId3"/>
          <a:stretch>
            <a:fillRect/>
          </a:stretch>
        </p:blipFill>
        <p:spPr>
          <a:xfrm>
            <a:off x="4710623" y="2040566"/>
            <a:ext cx="6314347" cy="4254993"/>
          </a:xfrm>
          <a:prstGeom prst="rect">
            <a:avLst/>
          </a:prstGeom>
          <a:ln w="38100">
            <a:solidFill>
              <a:schemeClr val="tx2">
                <a:lumMod val="60000"/>
                <a:lumOff val="40000"/>
              </a:schemeClr>
            </a:solidFill>
          </a:ln>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50</a:t>
            </a:fld>
            <a:endParaRPr lang="en-US"/>
          </a:p>
        </p:txBody>
      </p:sp>
    </p:spTree>
    <p:extLst>
      <p:ext uri="{BB962C8B-B14F-4D97-AF65-F5344CB8AC3E}">
        <p14:creationId xmlns:p14="http://schemas.microsoft.com/office/powerpoint/2010/main" val="1648901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a:xfrm>
            <a:off x="774923" y="687475"/>
            <a:ext cx="10653003" cy="1083329"/>
          </a:xfrm>
        </p:spPr>
        <p:txBody>
          <a:bodyPr anchor="b">
            <a:normAutofit/>
          </a:bodyPr>
          <a:lstStyle/>
          <a:p>
            <a:r>
              <a:rPr lang="en-US" dirty="0"/>
              <a:t>What We Look For (4) </a:t>
            </a:r>
          </a:p>
        </p:txBody>
      </p:sp>
      <p:pic>
        <p:nvPicPr>
          <p:cNvPr id="6" name="Picture 5" descr="A portion of a chart indicating grant performance outcomes each quarter.">
            <a:extLst>
              <a:ext uri="{FF2B5EF4-FFF2-40B4-BE49-F238E27FC236}">
                <a16:creationId xmlns:a16="http://schemas.microsoft.com/office/drawing/2014/main" id="{9921511F-9058-43F5-D96A-A2C53512ABBF}"/>
              </a:ext>
            </a:extLst>
          </p:cNvPr>
          <p:cNvPicPr>
            <a:picLocks noChangeAspect="1"/>
          </p:cNvPicPr>
          <p:nvPr/>
        </p:nvPicPr>
        <p:blipFill>
          <a:blip r:embed="rId3"/>
          <a:stretch>
            <a:fillRect/>
          </a:stretch>
        </p:blipFill>
        <p:spPr>
          <a:xfrm>
            <a:off x="3025611" y="2039290"/>
            <a:ext cx="6151626" cy="4224225"/>
          </a:xfrm>
          <a:prstGeom prst="rect">
            <a:avLst/>
          </a:prstGeom>
          <a:ln w="38100">
            <a:solidFill>
              <a:schemeClr val="tx2">
                <a:lumMod val="60000"/>
                <a:lumOff val="40000"/>
              </a:schemeClr>
            </a:solidFill>
          </a:ln>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51</a:t>
            </a:fld>
            <a:endParaRPr lang="en-US"/>
          </a:p>
        </p:txBody>
      </p:sp>
    </p:spTree>
    <p:extLst>
      <p:ext uri="{BB962C8B-B14F-4D97-AF65-F5344CB8AC3E}">
        <p14:creationId xmlns:p14="http://schemas.microsoft.com/office/powerpoint/2010/main" val="4354403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a:xfrm>
            <a:off x="774923" y="687475"/>
            <a:ext cx="10653003" cy="1083329"/>
          </a:xfrm>
        </p:spPr>
        <p:txBody>
          <a:bodyPr anchor="b">
            <a:normAutofit/>
          </a:bodyPr>
          <a:lstStyle/>
          <a:p>
            <a:r>
              <a:rPr lang="en-US" dirty="0"/>
              <a:t>What We Look For (5) </a:t>
            </a:r>
          </a:p>
        </p:txBody>
      </p:sp>
      <p:pic>
        <p:nvPicPr>
          <p:cNvPr id="6" name="Picture 5" descr="A portion of a chart indicating grant performance outcomes each quarter.">
            <a:extLst>
              <a:ext uri="{FF2B5EF4-FFF2-40B4-BE49-F238E27FC236}">
                <a16:creationId xmlns:a16="http://schemas.microsoft.com/office/drawing/2014/main" id="{790CA257-70D2-F05F-6DFF-35C5572C70B0}"/>
              </a:ext>
            </a:extLst>
          </p:cNvPr>
          <p:cNvPicPr>
            <a:picLocks noChangeAspect="1"/>
          </p:cNvPicPr>
          <p:nvPr/>
        </p:nvPicPr>
        <p:blipFill>
          <a:blip r:embed="rId3"/>
          <a:stretch>
            <a:fillRect/>
          </a:stretch>
        </p:blipFill>
        <p:spPr>
          <a:xfrm>
            <a:off x="3010727" y="2116785"/>
            <a:ext cx="6181395" cy="4224225"/>
          </a:xfrm>
          <a:prstGeom prst="rect">
            <a:avLst/>
          </a:prstGeom>
          <a:ln w="38100">
            <a:solidFill>
              <a:schemeClr val="tx2">
                <a:lumMod val="60000"/>
                <a:lumOff val="40000"/>
              </a:schemeClr>
            </a:solidFill>
          </a:ln>
        </p:spPr>
      </p:pic>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52</a:t>
            </a:fld>
            <a:endParaRPr lang="en-US"/>
          </a:p>
        </p:txBody>
      </p:sp>
    </p:spTree>
    <p:extLst>
      <p:ext uri="{BB962C8B-B14F-4D97-AF65-F5344CB8AC3E}">
        <p14:creationId xmlns:p14="http://schemas.microsoft.com/office/powerpoint/2010/main" val="29266326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03290-0299-B2CD-0BD9-627185616219}"/>
              </a:ext>
            </a:extLst>
          </p:cNvPr>
          <p:cNvSpPr>
            <a:spLocks noGrp="1"/>
          </p:cNvSpPr>
          <p:nvPr>
            <p:ph type="title"/>
          </p:nvPr>
        </p:nvSpPr>
        <p:spPr/>
        <p:txBody>
          <a:bodyPr>
            <a:normAutofit/>
          </a:bodyPr>
          <a:lstStyle/>
          <a:p>
            <a:r>
              <a:rPr lang="en-US" dirty="0"/>
              <a:t>What We Look For (6) </a:t>
            </a:r>
          </a:p>
        </p:txBody>
      </p:sp>
      <p:sp>
        <p:nvSpPr>
          <p:cNvPr id="5" name="Slide Number Placeholder 4">
            <a:extLst>
              <a:ext uri="{FF2B5EF4-FFF2-40B4-BE49-F238E27FC236}">
                <a16:creationId xmlns:a16="http://schemas.microsoft.com/office/drawing/2014/main" id="{B8AD2D0C-6882-0DAF-7F04-C9C6CAF65B25}"/>
              </a:ext>
            </a:extLst>
          </p:cNvPr>
          <p:cNvSpPr>
            <a:spLocks noGrp="1"/>
          </p:cNvSpPr>
          <p:nvPr>
            <p:ph type="sldNum" sz="quarter" idx="12"/>
          </p:nvPr>
        </p:nvSpPr>
        <p:spPr/>
        <p:txBody>
          <a:bodyPr/>
          <a:lstStyle/>
          <a:p>
            <a:fld id="{DE8DE8A0-70C5-4585-9A3C-B3A9E7B8F8E9}" type="slidenum">
              <a:rPr lang="en-US" smtClean="0"/>
              <a:t>53</a:t>
            </a:fld>
            <a:endParaRPr lang="en-US"/>
          </a:p>
        </p:txBody>
      </p:sp>
      <p:pic>
        <p:nvPicPr>
          <p:cNvPr id="6" name="Picture 5">
            <a:extLst>
              <a:ext uri="{FF2B5EF4-FFF2-40B4-BE49-F238E27FC236}">
                <a16:creationId xmlns:a16="http://schemas.microsoft.com/office/drawing/2014/main" id="{F5073083-8B92-4166-A188-712E1EE845A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281354" y="2627227"/>
            <a:ext cx="4405630" cy="3543298"/>
          </a:xfrm>
          <a:prstGeom prst="rect">
            <a:avLst/>
          </a:prstGeom>
          <a:ln>
            <a:solidFill>
              <a:schemeClr val="tx1"/>
            </a:solidFill>
          </a:ln>
          <a:effectLst>
            <a:outerShdw blurRad="50800" dist="228600" dir="2700000" algn="tl" rotWithShape="0">
              <a:prstClr val="black">
                <a:alpha val="40000"/>
              </a:prstClr>
            </a:outerShdw>
          </a:effectLst>
        </p:spPr>
      </p:pic>
      <p:pic>
        <p:nvPicPr>
          <p:cNvPr id="8" name="Picture 7">
            <a:extLst>
              <a:ext uri="{FF2B5EF4-FFF2-40B4-BE49-F238E27FC236}">
                <a16:creationId xmlns:a16="http://schemas.microsoft.com/office/drawing/2014/main" id="{3DEF94A3-20E5-7C79-856B-7660A7F0AA8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75259" y="2030930"/>
            <a:ext cx="4525924" cy="4439126"/>
          </a:xfrm>
          <a:prstGeom prst="rect">
            <a:avLst/>
          </a:prstGeom>
          <a:ln>
            <a:solidFill>
              <a:schemeClr val="tx1"/>
            </a:solidFill>
          </a:ln>
          <a:effectLst>
            <a:outerShdw blurRad="50800" dist="228600" dir="2700000" algn="tl" rotWithShape="0">
              <a:prstClr val="black">
                <a:alpha val="40000"/>
              </a:prstClr>
            </a:outerShdw>
          </a:effectLst>
        </p:spPr>
      </p:pic>
    </p:spTree>
    <p:extLst>
      <p:ext uri="{BB962C8B-B14F-4D97-AF65-F5344CB8AC3E}">
        <p14:creationId xmlns:p14="http://schemas.microsoft.com/office/powerpoint/2010/main" val="290250894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Expert METHODS for Finding and CORRECTING DATA ISSUES</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Data validation as a strategy for success</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54</a:t>
            </a:fld>
            <a:endParaRPr lang="en-US"/>
          </a:p>
        </p:txBody>
      </p:sp>
    </p:spTree>
    <p:extLst>
      <p:ext uri="{BB962C8B-B14F-4D97-AF65-F5344CB8AC3E}">
        <p14:creationId xmlns:p14="http://schemas.microsoft.com/office/powerpoint/2010/main" val="23891469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What *not* to do if you are having AN issue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lnSpcReduction="10000"/>
          </a:bodyPr>
          <a:lstStyle/>
          <a:p>
            <a:r>
              <a:rPr lang="en-US" dirty="0"/>
              <a:t>Ignore it </a:t>
            </a:r>
          </a:p>
          <a:p>
            <a:r>
              <a:rPr lang="en-US" dirty="0"/>
              <a:t>Add, change, or take out information in your data file until an error “goes away”</a:t>
            </a:r>
          </a:p>
          <a:p>
            <a:r>
              <a:rPr lang="en-US" dirty="0"/>
              <a:t>Promise yourself you’ll figure it out next quarter </a:t>
            </a:r>
          </a:p>
          <a:p>
            <a:r>
              <a:rPr lang="en-US" dirty="0"/>
              <a:t>Assume it’s a glitch in WIPS</a:t>
            </a:r>
          </a:p>
          <a:p>
            <a:r>
              <a:rPr lang="en-US" dirty="0"/>
              <a:t>Assume DOL is going to fill in the gaps</a:t>
            </a:r>
          </a:p>
          <a:p>
            <a:r>
              <a:rPr lang="en-US" dirty="0"/>
              <a:t>Email your FPO or the Program Office about how annoying the reporting process is </a:t>
            </a:r>
          </a:p>
          <a:p>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55</a:t>
            </a:fld>
            <a:endParaRPr lang="en-US"/>
          </a:p>
        </p:txBody>
      </p:sp>
    </p:spTree>
    <p:extLst>
      <p:ext uri="{BB962C8B-B14F-4D97-AF65-F5344CB8AC3E}">
        <p14:creationId xmlns:p14="http://schemas.microsoft.com/office/powerpoint/2010/main" val="98635631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CC0-E951-D5CD-B94C-6F9E31F78213}"/>
              </a:ext>
            </a:extLst>
          </p:cNvPr>
          <p:cNvSpPr>
            <a:spLocks noGrp="1"/>
          </p:cNvSpPr>
          <p:nvPr>
            <p:ph type="title"/>
          </p:nvPr>
        </p:nvSpPr>
        <p:spPr/>
        <p:txBody>
          <a:bodyPr/>
          <a:lstStyle/>
          <a:p>
            <a:r>
              <a:rPr lang="en-US" dirty="0"/>
              <a:t>Methods of data validation</a:t>
            </a:r>
          </a:p>
        </p:txBody>
      </p:sp>
      <p:sp>
        <p:nvSpPr>
          <p:cNvPr id="3" name="Content Placeholder 2">
            <a:extLst>
              <a:ext uri="{FF2B5EF4-FFF2-40B4-BE49-F238E27FC236}">
                <a16:creationId xmlns:a16="http://schemas.microsoft.com/office/drawing/2014/main" id="{7F0A50FE-72F8-1D4D-9BCB-EAF521C3A9E1}"/>
              </a:ext>
            </a:extLst>
          </p:cNvPr>
          <p:cNvSpPr>
            <a:spLocks noGrp="1"/>
          </p:cNvSpPr>
          <p:nvPr>
            <p:ph idx="1"/>
          </p:nvPr>
        </p:nvSpPr>
        <p:spPr/>
        <p:txBody>
          <a:bodyPr>
            <a:normAutofit lnSpcReduction="10000"/>
          </a:bodyPr>
          <a:lstStyle/>
          <a:p>
            <a:r>
              <a:rPr lang="en-US" dirty="0"/>
              <a:t>Inductive</a:t>
            </a:r>
          </a:p>
          <a:p>
            <a:pPr lvl="1"/>
            <a:r>
              <a:rPr lang="en-US" dirty="0"/>
              <a:t>Observe your data.</a:t>
            </a:r>
          </a:p>
          <a:p>
            <a:pPr lvl="1"/>
            <a:r>
              <a:rPr lang="en-US" dirty="0"/>
              <a:t>Look for patterns.</a:t>
            </a:r>
          </a:p>
          <a:p>
            <a:pPr lvl="1"/>
            <a:r>
              <a:rPr lang="en-US" dirty="0"/>
              <a:t>Identify the problem. </a:t>
            </a:r>
          </a:p>
          <a:p>
            <a:r>
              <a:rPr lang="en-US" dirty="0"/>
              <a:t>Deductive</a:t>
            </a:r>
          </a:p>
          <a:p>
            <a:pPr lvl="1"/>
            <a:r>
              <a:rPr lang="en-US" dirty="0"/>
              <a:t>Start with a problem in mind. </a:t>
            </a:r>
          </a:p>
          <a:p>
            <a:pPr lvl="1"/>
            <a:r>
              <a:rPr lang="en-US" dirty="0"/>
              <a:t>Review and analyze your data.</a:t>
            </a:r>
          </a:p>
          <a:p>
            <a:pPr lvl="1"/>
            <a:r>
              <a:rPr lang="en-US" dirty="0"/>
              <a:t>Decide whether the problem affects your data.</a:t>
            </a:r>
          </a:p>
          <a:p>
            <a:pPr lvl="2"/>
            <a:endParaRPr lang="en-US" dirty="0"/>
          </a:p>
        </p:txBody>
      </p:sp>
      <p:sp>
        <p:nvSpPr>
          <p:cNvPr id="5" name="Slide Number Placeholder 4">
            <a:extLst>
              <a:ext uri="{FF2B5EF4-FFF2-40B4-BE49-F238E27FC236}">
                <a16:creationId xmlns:a16="http://schemas.microsoft.com/office/drawing/2014/main" id="{34FF39D1-BA8F-CBBA-524A-35313F8269FD}"/>
              </a:ext>
            </a:extLst>
          </p:cNvPr>
          <p:cNvSpPr>
            <a:spLocks noGrp="1"/>
          </p:cNvSpPr>
          <p:nvPr>
            <p:ph type="sldNum" sz="quarter" idx="12"/>
          </p:nvPr>
        </p:nvSpPr>
        <p:spPr/>
        <p:txBody>
          <a:bodyPr/>
          <a:lstStyle/>
          <a:p>
            <a:fld id="{DE8DE8A0-70C5-4585-9A3C-B3A9E7B8F8E9}" type="slidenum">
              <a:rPr lang="en-US" smtClean="0"/>
              <a:t>56</a:t>
            </a:fld>
            <a:endParaRPr lang="en-US"/>
          </a:p>
        </p:txBody>
      </p:sp>
    </p:spTree>
    <p:extLst>
      <p:ext uri="{BB962C8B-B14F-4D97-AF65-F5344CB8AC3E}">
        <p14:creationId xmlns:p14="http://schemas.microsoft.com/office/powerpoint/2010/main" val="23580117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872B-ED5B-3382-0604-B48F5F80ED18}"/>
              </a:ext>
            </a:extLst>
          </p:cNvPr>
          <p:cNvSpPr>
            <a:spLocks noGrp="1"/>
          </p:cNvSpPr>
          <p:nvPr>
            <p:ph type="title"/>
          </p:nvPr>
        </p:nvSpPr>
        <p:spPr/>
        <p:txBody>
          <a:bodyPr/>
          <a:lstStyle/>
          <a:p>
            <a:r>
              <a:rPr lang="en-US" dirty="0"/>
              <a:t>Inductive data validation</a:t>
            </a:r>
          </a:p>
        </p:txBody>
      </p:sp>
      <p:sp>
        <p:nvSpPr>
          <p:cNvPr id="3" name="Content Placeholder 2">
            <a:extLst>
              <a:ext uri="{FF2B5EF4-FFF2-40B4-BE49-F238E27FC236}">
                <a16:creationId xmlns:a16="http://schemas.microsoft.com/office/drawing/2014/main" id="{DA211B6C-8B4F-81F4-1C64-9DAB0B0DB02B}"/>
              </a:ext>
            </a:extLst>
          </p:cNvPr>
          <p:cNvSpPr>
            <a:spLocks noGrp="1"/>
          </p:cNvSpPr>
          <p:nvPr>
            <p:ph sz="half" idx="1"/>
          </p:nvPr>
        </p:nvSpPr>
        <p:spPr/>
        <p:txBody>
          <a:bodyPr>
            <a:normAutofit lnSpcReduction="10000"/>
          </a:bodyPr>
          <a:lstStyle/>
          <a:p>
            <a:r>
              <a:rPr lang="en-US" sz="2800" dirty="0"/>
              <a:t>Observe the data.</a:t>
            </a:r>
          </a:p>
          <a:p>
            <a:pPr marL="0" indent="0">
              <a:buNone/>
            </a:pPr>
            <a:endParaRPr lang="en-US" sz="2800" dirty="0"/>
          </a:p>
          <a:p>
            <a:pPr marL="0" indent="0">
              <a:buNone/>
            </a:pPr>
            <a:endParaRPr lang="en-US" sz="2800" dirty="0"/>
          </a:p>
          <a:p>
            <a:r>
              <a:rPr lang="en-US" sz="2800" dirty="0"/>
              <a:t>Look for patterns.</a:t>
            </a:r>
          </a:p>
          <a:p>
            <a:endParaRPr lang="en-US" sz="2800" dirty="0"/>
          </a:p>
          <a:p>
            <a:pPr marL="0" indent="0">
              <a:buNone/>
            </a:pPr>
            <a:endParaRPr lang="en-US" sz="2800" dirty="0"/>
          </a:p>
          <a:p>
            <a:r>
              <a:rPr lang="en-US" sz="2800" dirty="0"/>
              <a:t>Identify the problem.</a:t>
            </a:r>
          </a:p>
        </p:txBody>
      </p:sp>
      <p:sp>
        <p:nvSpPr>
          <p:cNvPr id="4" name="Content Placeholder 3">
            <a:extLst>
              <a:ext uri="{FF2B5EF4-FFF2-40B4-BE49-F238E27FC236}">
                <a16:creationId xmlns:a16="http://schemas.microsoft.com/office/drawing/2014/main" id="{7C758F6E-DA9B-DCA5-2662-85C72D948364}"/>
              </a:ext>
            </a:extLst>
          </p:cNvPr>
          <p:cNvSpPr>
            <a:spLocks noGrp="1"/>
          </p:cNvSpPr>
          <p:nvPr>
            <p:ph sz="half" idx="2"/>
          </p:nvPr>
        </p:nvSpPr>
        <p:spPr/>
        <p:txBody>
          <a:bodyPr>
            <a:normAutofit lnSpcReduction="10000"/>
          </a:bodyPr>
          <a:lstStyle/>
          <a:p>
            <a:r>
              <a:rPr lang="en-US" dirty="0">
                <a:solidFill>
                  <a:schemeClr val="accent3">
                    <a:lumMod val="75000"/>
                  </a:schemeClr>
                </a:solidFill>
              </a:rPr>
              <a:t>The number of incumbent workers on the QPR who advanced to a new position (Outcome #6) is low. </a:t>
            </a:r>
          </a:p>
          <a:p>
            <a:endParaRPr lang="en-US" dirty="0">
              <a:solidFill>
                <a:schemeClr val="accent3">
                  <a:lumMod val="75000"/>
                </a:schemeClr>
              </a:solidFill>
            </a:endParaRPr>
          </a:p>
          <a:p>
            <a:pPr>
              <a:spcBef>
                <a:spcPts val="0"/>
              </a:spcBef>
              <a:spcAft>
                <a:spcPts val="0"/>
              </a:spcAft>
            </a:pPr>
            <a:r>
              <a:rPr lang="en-US" dirty="0">
                <a:solidFill>
                  <a:schemeClr val="accent3">
                    <a:lumMod val="75000"/>
                  </a:schemeClr>
                </a:solidFill>
              </a:rPr>
              <a:t>The number of incumbent workers who have been served on the QPR is also low.</a:t>
            </a:r>
          </a:p>
          <a:p>
            <a:endParaRPr lang="en-US" dirty="0">
              <a:solidFill>
                <a:schemeClr val="accent3">
                  <a:lumMod val="75000"/>
                </a:schemeClr>
              </a:solidFill>
            </a:endParaRPr>
          </a:p>
          <a:p>
            <a:r>
              <a:rPr lang="en-US" dirty="0">
                <a:solidFill>
                  <a:schemeClr val="accent3">
                    <a:lumMod val="75000"/>
                  </a:schemeClr>
                </a:solidFill>
              </a:rPr>
              <a:t>Not serving enough incumbent workers has a negative effect on meeting the target on Outcome #6.</a:t>
            </a:r>
          </a:p>
        </p:txBody>
      </p:sp>
      <p:sp>
        <p:nvSpPr>
          <p:cNvPr id="6" name="Slide Number Placeholder 5">
            <a:extLst>
              <a:ext uri="{FF2B5EF4-FFF2-40B4-BE49-F238E27FC236}">
                <a16:creationId xmlns:a16="http://schemas.microsoft.com/office/drawing/2014/main" id="{89CA62B2-1BEA-7DD9-3339-18B649217F78}"/>
              </a:ext>
            </a:extLst>
          </p:cNvPr>
          <p:cNvSpPr>
            <a:spLocks noGrp="1"/>
          </p:cNvSpPr>
          <p:nvPr>
            <p:ph type="sldNum" sz="quarter" idx="12"/>
          </p:nvPr>
        </p:nvSpPr>
        <p:spPr/>
        <p:txBody>
          <a:bodyPr/>
          <a:lstStyle/>
          <a:p>
            <a:fld id="{DE8DE8A0-70C5-4585-9A3C-B3A9E7B8F8E9}" type="slidenum">
              <a:rPr lang="en-US" smtClean="0"/>
              <a:t>57</a:t>
            </a:fld>
            <a:endParaRPr lang="en-US" dirty="0"/>
          </a:p>
        </p:txBody>
      </p:sp>
    </p:spTree>
    <p:extLst>
      <p:ext uri="{BB962C8B-B14F-4D97-AF65-F5344CB8AC3E}">
        <p14:creationId xmlns:p14="http://schemas.microsoft.com/office/powerpoint/2010/main" val="41310335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A872B-ED5B-3382-0604-B48F5F80ED18}"/>
              </a:ext>
            </a:extLst>
          </p:cNvPr>
          <p:cNvSpPr>
            <a:spLocks noGrp="1"/>
          </p:cNvSpPr>
          <p:nvPr>
            <p:ph type="title"/>
          </p:nvPr>
        </p:nvSpPr>
        <p:spPr/>
        <p:txBody>
          <a:bodyPr/>
          <a:lstStyle/>
          <a:p>
            <a:r>
              <a:rPr lang="en-US" dirty="0"/>
              <a:t>DEDUCTIVE data validation</a:t>
            </a:r>
          </a:p>
        </p:txBody>
      </p:sp>
      <p:sp>
        <p:nvSpPr>
          <p:cNvPr id="3" name="Content Placeholder 2">
            <a:extLst>
              <a:ext uri="{FF2B5EF4-FFF2-40B4-BE49-F238E27FC236}">
                <a16:creationId xmlns:a16="http://schemas.microsoft.com/office/drawing/2014/main" id="{DA211B6C-8B4F-81F4-1C64-9DAB0B0DB02B}"/>
              </a:ext>
            </a:extLst>
          </p:cNvPr>
          <p:cNvSpPr>
            <a:spLocks noGrp="1"/>
          </p:cNvSpPr>
          <p:nvPr>
            <p:ph sz="half" idx="1"/>
          </p:nvPr>
        </p:nvSpPr>
        <p:spPr>
          <a:xfrm>
            <a:off x="876524" y="1946300"/>
            <a:ext cx="5199369" cy="4224225"/>
          </a:xfrm>
        </p:spPr>
        <p:txBody>
          <a:bodyPr>
            <a:noAutofit/>
          </a:bodyPr>
          <a:lstStyle/>
          <a:p>
            <a:r>
              <a:rPr lang="en-US" sz="2800" dirty="0"/>
              <a:t>Start with a potential problem in mind.</a:t>
            </a:r>
          </a:p>
          <a:p>
            <a:pPr marL="0" indent="0">
              <a:buNone/>
            </a:pPr>
            <a:endParaRPr lang="en-US" sz="2800" dirty="0"/>
          </a:p>
          <a:p>
            <a:r>
              <a:rPr lang="en-US" sz="2800" dirty="0"/>
              <a:t>Review and analyze the data.</a:t>
            </a:r>
          </a:p>
          <a:p>
            <a:pPr marL="0" indent="0">
              <a:spcBef>
                <a:spcPts val="0"/>
              </a:spcBef>
              <a:spcAft>
                <a:spcPts val="0"/>
              </a:spcAft>
              <a:buNone/>
            </a:pPr>
            <a:endParaRPr lang="en-US" sz="2800" dirty="0"/>
          </a:p>
          <a:p>
            <a:pPr marL="0" indent="0">
              <a:spcBef>
                <a:spcPts val="0"/>
              </a:spcBef>
              <a:spcAft>
                <a:spcPts val="0"/>
              </a:spcAft>
              <a:buNone/>
            </a:pPr>
            <a:endParaRPr lang="en-US" sz="2800" dirty="0"/>
          </a:p>
          <a:p>
            <a:pPr>
              <a:spcBef>
                <a:spcPts val="0"/>
              </a:spcBef>
              <a:spcAft>
                <a:spcPts val="0"/>
              </a:spcAft>
            </a:pPr>
            <a:r>
              <a:rPr lang="en-US" sz="2800" dirty="0"/>
              <a:t>Decide whether the problem affects your data.</a:t>
            </a:r>
          </a:p>
        </p:txBody>
      </p:sp>
      <p:sp>
        <p:nvSpPr>
          <p:cNvPr id="4" name="Content Placeholder 3">
            <a:extLst>
              <a:ext uri="{FF2B5EF4-FFF2-40B4-BE49-F238E27FC236}">
                <a16:creationId xmlns:a16="http://schemas.microsoft.com/office/drawing/2014/main" id="{7C758F6E-DA9B-DCA5-2662-85C72D948364}"/>
              </a:ext>
            </a:extLst>
          </p:cNvPr>
          <p:cNvSpPr>
            <a:spLocks noGrp="1"/>
          </p:cNvSpPr>
          <p:nvPr>
            <p:ph sz="half" idx="2"/>
          </p:nvPr>
        </p:nvSpPr>
        <p:spPr/>
        <p:txBody>
          <a:bodyPr>
            <a:noAutofit/>
          </a:bodyPr>
          <a:lstStyle/>
          <a:p>
            <a:r>
              <a:rPr lang="en-US" sz="2200" dirty="0">
                <a:solidFill>
                  <a:schemeClr val="accent3">
                    <a:lumMod val="75000"/>
                  </a:schemeClr>
                </a:solidFill>
              </a:rPr>
              <a:t>“Not serving enough incumbent workers has a negative effect on meeting the target on Outcome #6.”</a:t>
            </a:r>
          </a:p>
          <a:p>
            <a:endParaRPr lang="en-US" sz="2200" dirty="0">
              <a:solidFill>
                <a:schemeClr val="accent3">
                  <a:lumMod val="75000"/>
                </a:schemeClr>
              </a:solidFill>
            </a:endParaRPr>
          </a:p>
          <a:p>
            <a:pPr>
              <a:spcBef>
                <a:spcPts val="0"/>
              </a:spcBef>
              <a:spcAft>
                <a:spcPts val="0"/>
              </a:spcAft>
            </a:pPr>
            <a:r>
              <a:rPr lang="en-US" sz="2200" dirty="0">
                <a:solidFill>
                  <a:schemeClr val="accent3">
                    <a:lumMod val="75000"/>
                  </a:schemeClr>
                </a:solidFill>
              </a:rPr>
              <a:t>Review the QPR number of incumbent workers; observe it’s low.</a:t>
            </a:r>
          </a:p>
          <a:p>
            <a:pPr>
              <a:spcBef>
                <a:spcPts val="0"/>
              </a:spcBef>
              <a:spcAft>
                <a:spcPts val="0"/>
              </a:spcAft>
            </a:pPr>
            <a:endParaRPr lang="en-US" sz="2200" dirty="0">
              <a:solidFill>
                <a:schemeClr val="accent3">
                  <a:lumMod val="75000"/>
                </a:schemeClr>
              </a:solidFill>
            </a:endParaRPr>
          </a:p>
          <a:p>
            <a:pPr marL="0" indent="0">
              <a:spcBef>
                <a:spcPts val="0"/>
              </a:spcBef>
              <a:spcAft>
                <a:spcPts val="0"/>
              </a:spcAft>
              <a:buNone/>
            </a:pPr>
            <a:endParaRPr lang="en-US" sz="2200" dirty="0">
              <a:solidFill>
                <a:schemeClr val="accent3">
                  <a:lumMod val="75000"/>
                </a:schemeClr>
              </a:solidFill>
            </a:endParaRPr>
          </a:p>
          <a:p>
            <a:r>
              <a:rPr lang="en-US" sz="2200" dirty="0">
                <a:solidFill>
                  <a:schemeClr val="accent3">
                    <a:lumMod val="75000"/>
                  </a:schemeClr>
                </a:solidFill>
              </a:rPr>
              <a:t>Note the QPR number reported for Outcome #6 is low; conclude that not serving enough incumbent workers is an issue</a:t>
            </a:r>
          </a:p>
        </p:txBody>
      </p:sp>
      <p:sp>
        <p:nvSpPr>
          <p:cNvPr id="6" name="Slide Number Placeholder 5">
            <a:extLst>
              <a:ext uri="{FF2B5EF4-FFF2-40B4-BE49-F238E27FC236}">
                <a16:creationId xmlns:a16="http://schemas.microsoft.com/office/drawing/2014/main" id="{89CA62B2-1BEA-7DD9-3339-18B649217F78}"/>
              </a:ext>
            </a:extLst>
          </p:cNvPr>
          <p:cNvSpPr>
            <a:spLocks noGrp="1"/>
          </p:cNvSpPr>
          <p:nvPr>
            <p:ph type="sldNum" sz="quarter" idx="12"/>
          </p:nvPr>
        </p:nvSpPr>
        <p:spPr/>
        <p:txBody>
          <a:bodyPr/>
          <a:lstStyle/>
          <a:p>
            <a:fld id="{DE8DE8A0-70C5-4585-9A3C-B3A9E7B8F8E9}" type="slidenum">
              <a:rPr lang="en-US" smtClean="0"/>
              <a:t>58</a:t>
            </a:fld>
            <a:endParaRPr lang="en-US" dirty="0"/>
          </a:p>
        </p:txBody>
      </p:sp>
    </p:spTree>
    <p:extLst>
      <p:ext uri="{BB962C8B-B14F-4D97-AF65-F5344CB8AC3E}">
        <p14:creationId xmlns:p14="http://schemas.microsoft.com/office/powerpoint/2010/main" val="5016601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CC0-E951-D5CD-B94C-6F9E31F78213}"/>
              </a:ext>
            </a:extLst>
          </p:cNvPr>
          <p:cNvSpPr>
            <a:spLocks noGrp="1"/>
          </p:cNvSpPr>
          <p:nvPr>
            <p:ph type="title"/>
          </p:nvPr>
        </p:nvSpPr>
        <p:spPr/>
        <p:txBody>
          <a:bodyPr/>
          <a:lstStyle/>
          <a:p>
            <a:r>
              <a:rPr lang="en-US" dirty="0"/>
              <a:t>POLL QUESTION</a:t>
            </a:r>
          </a:p>
        </p:txBody>
      </p:sp>
      <p:sp>
        <p:nvSpPr>
          <p:cNvPr id="3" name="Content Placeholder 2">
            <a:extLst>
              <a:ext uri="{FF2B5EF4-FFF2-40B4-BE49-F238E27FC236}">
                <a16:creationId xmlns:a16="http://schemas.microsoft.com/office/drawing/2014/main" id="{7F0A50FE-72F8-1D4D-9BCB-EAF521C3A9E1}"/>
              </a:ext>
            </a:extLst>
          </p:cNvPr>
          <p:cNvSpPr>
            <a:spLocks noGrp="1"/>
          </p:cNvSpPr>
          <p:nvPr>
            <p:ph idx="1"/>
          </p:nvPr>
        </p:nvSpPr>
        <p:spPr>
          <a:xfrm>
            <a:off x="774923" y="1946302"/>
            <a:ext cx="6648919" cy="4224225"/>
          </a:xfrm>
        </p:spPr>
        <p:txBody>
          <a:bodyPr>
            <a:normAutofit/>
          </a:bodyPr>
          <a:lstStyle/>
          <a:p>
            <a:pPr marL="0" indent="0">
              <a:buNone/>
            </a:pPr>
            <a:r>
              <a:rPr lang="en-US" dirty="0"/>
              <a:t>Most people are either inductive or deductive thinkers.</a:t>
            </a:r>
          </a:p>
          <a:p>
            <a:pPr marL="0" indent="0">
              <a:buNone/>
            </a:pPr>
            <a:r>
              <a:rPr lang="en-US" dirty="0"/>
              <a:t> </a:t>
            </a:r>
          </a:p>
          <a:p>
            <a:r>
              <a:rPr lang="en-US" dirty="0"/>
              <a:t>Which one comes more naturally to you?</a:t>
            </a:r>
          </a:p>
        </p:txBody>
      </p:sp>
      <p:pic>
        <p:nvPicPr>
          <p:cNvPr id="6" name="Picture 5" descr="Qr code">
            <a:extLst>
              <a:ext uri="{FF2B5EF4-FFF2-40B4-BE49-F238E27FC236}">
                <a16:creationId xmlns:a16="http://schemas.microsoft.com/office/drawing/2014/main" id="{166EFE0E-D543-3045-D113-FCA6CFBE3D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1798" y="2053554"/>
            <a:ext cx="2671068" cy="2671068"/>
          </a:xfrm>
          <a:prstGeom prst="rect">
            <a:avLst/>
          </a:prstGeom>
        </p:spPr>
      </p:pic>
      <p:sp>
        <p:nvSpPr>
          <p:cNvPr id="4" name="TextBox 3">
            <a:extLst>
              <a:ext uri="{FF2B5EF4-FFF2-40B4-BE49-F238E27FC236}">
                <a16:creationId xmlns:a16="http://schemas.microsoft.com/office/drawing/2014/main" id="{C3065F9D-8571-0994-C629-4EFA05CBB0BF}"/>
              </a:ext>
            </a:extLst>
          </p:cNvPr>
          <p:cNvSpPr txBox="1"/>
          <p:nvPr/>
        </p:nvSpPr>
        <p:spPr>
          <a:xfrm>
            <a:off x="8265600" y="4696175"/>
            <a:ext cx="2570641"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34FF39D1-BA8F-CBBA-524A-35313F8269FD}"/>
              </a:ext>
            </a:extLst>
          </p:cNvPr>
          <p:cNvSpPr>
            <a:spLocks noGrp="1"/>
          </p:cNvSpPr>
          <p:nvPr>
            <p:ph type="sldNum" sz="quarter" idx="12"/>
          </p:nvPr>
        </p:nvSpPr>
        <p:spPr/>
        <p:txBody>
          <a:bodyPr/>
          <a:lstStyle/>
          <a:p>
            <a:fld id="{DE8DE8A0-70C5-4585-9A3C-B3A9E7B8F8E9}" type="slidenum">
              <a:rPr lang="en-US" smtClean="0"/>
              <a:t>59</a:t>
            </a:fld>
            <a:endParaRPr lang="en-US" dirty="0"/>
          </a:p>
        </p:txBody>
      </p:sp>
    </p:spTree>
    <p:extLst>
      <p:ext uri="{BB962C8B-B14F-4D97-AF65-F5344CB8AC3E}">
        <p14:creationId xmlns:p14="http://schemas.microsoft.com/office/powerpoint/2010/main" val="30621765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2ACC0-E951-D5CD-B94C-6F9E31F78213}"/>
              </a:ext>
            </a:extLst>
          </p:cNvPr>
          <p:cNvSpPr>
            <a:spLocks noGrp="1"/>
          </p:cNvSpPr>
          <p:nvPr>
            <p:ph type="title"/>
          </p:nvPr>
        </p:nvSpPr>
        <p:spPr/>
        <p:txBody>
          <a:bodyPr/>
          <a:lstStyle/>
          <a:p>
            <a:r>
              <a:rPr lang="en-US" dirty="0"/>
              <a:t>Expert approach to data validation</a:t>
            </a:r>
          </a:p>
        </p:txBody>
      </p:sp>
      <p:sp>
        <p:nvSpPr>
          <p:cNvPr id="3" name="Content Placeholder 2">
            <a:extLst>
              <a:ext uri="{FF2B5EF4-FFF2-40B4-BE49-F238E27FC236}">
                <a16:creationId xmlns:a16="http://schemas.microsoft.com/office/drawing/2014/main" id="{7F0A50FE-72F8-1D4D-9BCB-EAF521C3A9E1}"/>
              </a:ext>
            </a:extLst>
          </p:cNvPr>
          <p:cNvSpPr>
            <a:spLocks noGrp="1"/>
          </p:cNvSpPr>
          <p:nvPr>
            <p:ph idx="1"/>
          </p:nvPr>
        </p:nvSpPr>
        <p:spPr/>
        <p:txBody>
          <a:bodyPr>
            <a:normAutofit fontScale="85000" lnSpcReduction="20000"/>
          </a:bodyPr>
          <a:lstStyle/>
          <a:p>
            <a:r>
              <a:rPr lang="en-US" dirty="0"/>
              <a:t>Start with an </a:t>
            </a:r>
            <a:r>
              <a:rPr lang="en-US" b="1" dirty="0"/>
              <a:t>inductive</a:t>
            </a:r>
            <a:r>
              <a:rPr lang="en-US" dirty="0"/>
              <a:t> review.</a:t>
            </a:r>
          </a:p>
          <a:p>
            <a:pPr lvl="1"/>
            <a:r>
              <a:rPr lang="en-US" dirty="0"/>
              <a:t>Review data and note patterns.</a:t>
            </a:r>
          </a:p>
          <a:p>
            <a:pPr lvl="1"/>
            <a:r>
              <a:rPr lang="en-US" dirty="0"/>
              <a:t>Develop ideas about what the patterns mean.</a:t>
            </a:r>
          </a:p>
          <a:p>
            <a:r>
              <a:rPr lang="en-US" dirty="0"/>
              <a:t>Finish with a </a:t>
            </a:r>
            <a:r>
              <a:rPr lang="en-US" b="1" dirty="0"/>
              <a:t>deductive</a:t>
            </a:r>
            <a:r>
              <a:rPr lang="en-US" dirty="0"/>
              <a:t> review. </a:t>
            </a:r>
          </a:p>
          <a:p>
            <a:pPr lvl="1"/>
            <a:r>
              <a:rPr lang="en-US" dirty="0"/>
              <a:t>See if the ideas hold up by looking at other sources: </a:t>
            </a:r>
          </a:p>
          <a:p>
            <a:pPr lvl="2"/>
            <a:r>
              <a:rPr lang="en-US" dirty="0"/>
              <a:t>Other reports, such as the QNR</a:t>
            </a:r>
          </a:p>
          <a:p>
            <a:pPr lvl="2"/>
            <a:r>
              <a:rPr lang="en-US" dirty="0"/>
              <a:t>QPRs from previous quarters</a:t>
            </a:r>
          </a:p>
          <a:p>
            <a:pPr lvl="2"/>
            <a:r>
              <a:rPr lang="en-US" dirty="0"/>
              <a:t>Data file</a:t>
            </a:r>
          </a:p>
          <a:p>
            <a:pPr lvl="2"/>
            <a:r>
              <a:rPr lang="en-US" dirty="0"/>
              <a:t>Other (i.e., data collection instrument, etc.)</a:t>
            </a:r>
          </a:p>
          <a:p>
            <a:r>
              <a:rPr lang="en-US" dirty="0"/>
              <a:t>Identify which ideas about the meaning of the patterns are existing problems to address.</a:t>
            </a:r>
          </a:p>
        </p:txBody>
      </p:sp>
      <p:sp>
        <p:nvSpPr>
          <p:cNvPr id="5" name="Slide Number Placeholder 4">
            <a:extLst>
              <a:ext uri="{FF2B5EF4-FFF2-40B4-BE49-F238E27FC236}">
                <a16:creationId xmlns:a16="http://schemas.microsoft.com/office/drawing/2014/main" id="{34FF39D1-BA8F-CBBA-524A-35313F8269FD}"/>
              </a:ext>
            </a:extLst>
          </p:cNvPr>
          <p:cNvSpPr>
            <a:spLocks noGrp="1"/>
          </p:cNvSpPr>
          <p:nvPr>
            <p:ph type="sldNum" sz="quarter" idx="12"/>
          </p:nvPr>
        </p:nvSpPr>
        <p:spPr/>
        <p:txBody>
          <a:bodyPr/>
          <a:lstStyle/>
          <a:p>
            <a:fld id="{DE8DE8A0-70C5-4585-9A3C-B3A9E7B8F8E9}" type="slidenum">
              <a:rPr lang="en-US" smtClean="0"/>
              <a:t>60</a:t>
            </a:fld>
            <a:endParaRPr lang="en-US" dirty="0"/>
          </a:p>
        </p:txBody>
      </p:sp>
    </p:spTree>
    <p:extLst>
      <p:ext uri="{BB962C8B-B14F-4D97-AF65-F5344CB8AC3E}">
        <p14:creationId xmlns:p14="http://schemas.microsoft.com/office/powerpoint/2010/main" val="38368622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4074" y="3036573"/>
            <a:ext cx="10653001" cy="1504844"/>
          </a:xfrm>
        </p:spPr>
        <p:txBody>
          <a:bodyPr/>
          <a:lstStyle/>
          <a:p>
            <a:r>
              <a:rPr lang="en-US" dirty="0"/>
              <a:t>VALIDATING QPR OUTCOME DATA</a:t>
            </a:r>
          </a:p>
        </p:txBody>
      </p:sp>
      <p:sp>
        <p:nvSpPr>
          <p:cNvPr id="5" name="Text Placeholder 4">
            <a:extLst>
              <a:ext uri="{FF2B5EF4-FFF2-40B4-BE49-F238E27FC236}">
                <a16:creationId xmlns:a16="http://schemas.microsoft.com/office/drawing/2014/main" id="{23BBC867-A05A-4DDC-9D5D-5BFD312D63BC}"/>
              </a:ext>
            </a:extLst>
          </p:cNvPr>
          <p:cNvSpPr>
            <a:spLocks noGrp="1"/>
          </p:cNvSpPr>
          <p:nvPr>
            <p:ph type="body" idx="1"/>
          </p:nvPr>
        </p:nvSpPr>
        <p:spPr/>
        <p:txBody>
          <a:bodyPr/>
          <a:lstStyle/>
          <a:p>
            <a:r>
              <a:rPr lang="en-US" dirty="0"/>
              <a:t>Practice</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61</a:t>
            </a:fld>
            <a:endParaRPr lang="en-US" dirty="0"/>
          </a:p>
        </p:txBody>
      </p:sp>
    </p:spTree>
    <p:extLst>
      <p:ext uri="{BB962C8B-B14F-4D97-AF65-F5344CB8AC3E}">
        <p14:creationId xmlns:p14="http://schemas.microsoft.com/office/powerpoint/2010/main" val="8220715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2C7EC9-0A0E-0652-AAE0-698FD6E9A3F8}"/>
              </a:ext>
            </a:extLst>
          </p:cNvPr>
          <p:cNvSpPr>
            <a:spLocks noGrp="1"/>
          </p:cNvSpPr>
          <p:nvPr>
            <p:ph type="title"/>
          </p:nvPr>
        </p:nvSpPr>
        <p:spPr/>
        <p:txBody>
          <a:bodyPr>
            <a:normAutofit fontScale="90000"/>
          </a:bodyPr>
          <a:lstStyle/>
          <a:p>
            <a:r>
              <a:rPr lang="en-US" dirty="0"/>
              <a:t>Pre-event survey:</a:t>
            </a:r>
            <a:br>
              <a:rPr lang="en-US" dirty="0"/>
            </a:br>
            <a:r>
              <a:rPr lang="en-US" dirty="0"/>
              <a:t>have you tried anything to ensure your data is accurate? </a:t>
            </a:r>
          </a:p>
        </p:txBody>
      </p:sp>
      <p:sp>
        <p:nvSpPr>
          <p:cNvPr id="3" name="Content Placeholder 2">
            <a:extLst>
              <a:ext uri="{FF2B5EF4-FFF2-40B4-BE49-F238E27FC236}">
                <a16:creationId xmlns:a16="http://schemas.microsoft.com/office/drawing/2014/main" id="{956C7C17-98ED-CC40-444A-B85D3442F1BD}"/>
              </a:ext>
            </a:extLst>
          </p:cNvPr>
          <p:cNvSpPr>
            <a:spLocks noGrp="1"/>
          </p:cNvSpPr>
          <p:nvPr>
            <p:ph idx="1"/>
          </p:nvPr>
        </p:nvSpPr>
        <p:spPr/>
        <p:txBody>
          <a:bodyPr>
            <a:noAutofit/>
          </a:bodyPr>
          <a:lstStyle/>
          <a:p>
            <a:pPr>
              <a:spcBef>
                <a:spcPts val="0"/>
              </a:spcBef>
            </a:pPr>
            <a:r>
              <a:rPr lang="en-US" sz="1400" dirty="0">
                <a:solidFill>
                  <a:schemeClr val="tx2"/>
                </a:solidFill>
                <a:effectLst/>
                <a:ea typeface="Times New Roman" panose="02020603050405020304" pitchFamily="18" charset="0"/>
                <a:cs typeface="Times New Roman" panose="02020603050405020304" pitchFamily="18" charset="0"/>
              </a:rPr>
              <a:t>Reviewing participant records</a:t>
            </a:r>
            <a:endParaRPr lang="en-US" sz="1400" dirty="0">
              <a:solidFill>
                <a:schemeClr val="tx2"/>
              </a:solidFill>
              <a:effectLst/>
              <a:ea typeface="Aptos" panose="020B0004020202020204" pitchFamily="34" charset="0"/>
              <a:cs typeface="Times New Roman" panose="02020603050405020304" pitchFamily="18" charset="0"/>
            </a:endParaRPr>
          </a:p>
          <a:p>
            <a:pPr>
              <a:spcBef>
                <a:spcPts val="0"/>
              </a:spcBef>
            </a:pPr>
            <a:r>
              <a:rPr lang="en-US" sz="1400" kern="0" dirty="0">
                <a:solidFill>
                  <a:schemeClr val="tx2"/>
                </a:solidFill>
                <a:ea typeface="Times New Roman" panose="02020603050405020304" pitchFamily="18" charset="0"/>
              </a:rPr>
              <a:t>C</a:t>
            </a:r>
            <a:r>
              <a:rPr lang="en-US" sz="1400" kern="0" dirty="0">
                <a:solidFill>
                  <a:schemeClr val="tx2"/>
                </a:solidFill>
                <a:effectLst/>
                <a:ea typeface="Times New Roman" panose="02020603050405020304" pitchFamily="18" charset="0"/>
              </a:rPr>
              <a:t>ollaborating with new State team members to address these data challenges effectively</a:t>
            </a:r>
          </a:p>
          <a:p>
            <a:pPr>
              <a:spcBef>
                <a:spcPts val="0"/>
              </a:spcBef>
            </a:pPr>
            <a:r>
              <a:rPr lang="en-US" sz="1400" kern="0" dirty="0">
                <a:solidFill>
                  <a:schemeClr val="tx2"/>
                </a:solidFill>
                <a:ea typeface="Times New Roman" panose="02020603050405020304" pitchFamily="18" charset="0"/>
              </a:rPr>
              <a:t>E</a:t>
            </a:r>
            <a:r>
              <a:rPr lang="en-US" sz="1400" kern="0" dirty="0">
                <a:solidFill>
                  <a:schemeClr val="tx2"/>
                </a:solidFill>
                <a:effectLst/>
                <a:ea typeface="Times New Roman" panose="02020603050405020304" pitchFamily="18" charset="0"/>
              </a:rPr>
              <a:t>nlisting some help from another Local Workforce Area… who understands the Geographic Solutions system and has  been instrumental in helping us develop protocol that will result in correctly reported data</a:t>
            </a:r>
            <a:r>
              <a:rPr lang="en-US" sz="1400" dirty="0">
                <a:solidFill>
                  <a:schemeClr val="tx2"/>
                </a:solidFill>
                <a:effectLst/>
                <a:ea typeface="Times New Roman" panose="02020603050405020304" pitchFamily="18" charset="0"/>
                <a:cs typeface="Times New Roman" panose="02020603050405020304" pitchFamily="18" charset="0"/>
              </a:rPr>
              <a:t> </a:t>
            </a:r>
          </a:p>
          <a:p>
            <a:pPr>
              <a:spcBef>
                <a:spcPts val="0"/>
              </a:spcBef>
            </a:pPr>
            <a:r>
              <a:rPr lang="en-US" sz="1400" kern="0" dirty="0">
                <a:solidFill>
                  <a:schemeClr val="tx2"/>
                </a:solidFill>
                <a:ea typeface="Times New Roman" panose="02020603050405020304" pitchFamily="18" charset="0"/>
              </a:rPr>
              <a:t>O</a:t>
            </a:r>
            <a:r>
              <a:rPr lang="en-US" sz="1400" kern="0" dirty="0">
                <a:solidFill>
                  <a:schemeClr val="tx2"/>
                </a:solidFill>
                <a:effectLst/>
                <a:ea typeface="Times New Roman" panose="02020603050405020304" pitchFamily="18" charset="0"/>
              </a:rPr>
              <a:t>nly adding data to the report completed files that have a TEGL 23-19 or FPO approved verification document attached (i.e</a:t>
            </a:r>
            <a:r>
              <a:rPr lang="en-US" sz="1400" kern="0" dirty="0">
                <a:solidFill>
                  <a:schemeClr val="tx2"/>
                </a:solidFill>
                <a:ea typeface="Times New Roman" panose="02020603050405020304" pitchFamily="18" charset="0"/>
              </a:rPr>
              <a:t>.,</a:t>
            </a:r>
            <a:r>
              <a:rPr lang="en-US" sz="1400" kern="0" dirty="0">
                <a:solidFill>
                  <a:schemeClr val="tx2"/>
                </a:solidFill>
                <a:effectLst/>
                <a:ea typeface="Times New Roman" panose="02020603050405020304" pitchFamily="18" charset="0"/>
              </a:rPr>
              <a:t> a letter on employer letterhead, a copy of the certification)</a:t>
            </a:r>
          </a:p>
          <a:p>
            <a:pPr>
              <a:spcBef>
                <a:spcPts val="0"/>
              </a:spcBef>
            </a:pPr>
            <a:r>
              <a:rPr lang="en-US" sz="1400" kern="0" dirty="0">
                <a:solidFill>
                  <a:schemeClr val="tx2"/>
                </a:solidFill>
                <a:ea typeface="Times New Roman" panose="02020603050405020304" pitchFamily="18" charset="0"/>
              </a:rPr>
              <a:t>A</a:t>
            </a:r>
            <a:r>
              <a:rPr lang="en-US" sz="1400" kern="0" dirty="0">
                <a:solidFill>
                  <a:schemeClr val="tx2"/>
                </a:solidFill>
                <a:effectLst/>
                <a:ea typeface="Times New Roman" panose="02020603050405020304" pitchFamily="18" charset="0"/>
              </a:rPr>
              <a:t>uditing the files in our database every quarter, with a high-level query for quality control as well as a 10% random file audit</a:t>
            </a:r>
          </a:p>
          <a:p>
            <a:pPr>
              <a:spcBef>
                <a:spcPts val="0"/>
              </a:spcBef>
            </a:pPr>
            <a:r>
              <a:rPr lang="en-US" sz="1400" kern="0" dirty="0">
                <a:solidFill>
                  <a:schemeClr val="tx2"/>
                </a:solidFill>
                <a:ea typeface="Times New Roman" panose="02020603050405020304" pitchFamily="18" charset="0"/>
              </a:rPr>
              <a:t>W</a:t>
            </a:r>
            <a:r>
              <a:rPr lang="en-US" sz="1400" kern="0" dirty="0">
                <a:solidFill>
                  <a:schemeClr val="tx2"/>
                </a:solidFill>
                <a:effectLst/>
                <a:ea typeface="Times New Roman" panose="02020603050405020304" pitchFamily="18" charset="0"/>
              </a:rPr>
              <a:t>eekly error checking and monthly QPR checking with staff using features embedded in AGS Prime H1-B Database</a:t>
            </a:r>
          </a:p>
          <a:p>
            <a:pPr>
              <a:spcBef>
                <a:spcPts val="0"/>
              </a:spcBef>
            </a:pPr>
            <a:r>
              <a:rPr lang="en-US" sz="1400" kern="0" dirty="0">
                <a:solidFill>
                  <a:schemeClr val="tx2"/>
                </a:solidFill>
                <a:effectLst/>
                <a:ea typeface="Times New Roman" panose="02020603050405020304" pitchFamily="18" charset="0"/>
              </a:rPr>
              <a:t>Reviewing invoices - data from invoices must match our performance management system or subrecipients do not receive reimbursement until the errors are fixed</a:t>
            </a:r>
          </a:p>
          <a:p>
            <a:pPr>
              <a:spcBef>
                <a:spcPts val="0"/>
              </a:spcBef>
            </a:pPr>
            <a:r>
              <a:rPr lang="en-US" sz="1400" kern="0" dirty="0">
                <a:solidFill>
                  <a:schemeClr val="tx2"/>
                </a:solidFill>
                <a:ea typeface="Times New Roman" panose="02020603050405020304" pitchFamily="18" charset="0"/>
              </a:rPr>
              <a:t>R</a:t>
            </a:r>
            <a:r>
              <a:rPr lang="en-US" sz="1400" kern="0" dirty="0">
                <a:solidFill>
                  <a:schemeClr val="tx2"/>
                </a:solidFill>
                <a:effectLst/>
                <a:ea typeface="Times New Roman" panose="02020603050405020304" pitchFamily="18" charset="0"/>
              </a:rPr>
              <a:t>egularly monitoring our subrecipients, including participant file review </a:t>
            </a:r>
          </a:p>
          <a:p>
            <a:pPr>
              <a:spcBef>
                <a:spcPts val="0"/>
              </a:spcBef>
            </a:pPr>
            <a:r>
              <a:rPr lang="en-US" sz="1400" kern="0" dirty="0">
                <a:solidFill>
                  <a:schemeClr val="tx2"/>
                </a:solidFill>
                <a:effectLst/>
                <a:ea typeface="Times New Roman" panose="02020603050405020304" pitchFamily="18" charset="0"/>
              </a:rPr>
              <a:t>Running reports at the end of each quarter (at a </a:t>
            </a:r>
            <a:r>
              <a:rPr lang="en-US" sz="1400" dirty="0">
                <a:solidFill>
                  <a:schemeClr val="tx2"/>
                </a:solidFill>
                <a:effectLst/>
                <a:ea typeface="Times New Roman" panose="02020603050405020304" pitchFamily="18" charset="0"/>
                <a:cs typeface="Times New Roman" panose="02020603050405020304" pitchFamily="18" charset="0"/>
              </a:rPr>
              <a:t> </a:t>
            </a:r>
            <a:r>
              <a:rPr lang="en-US" sz="1400" kern="0" dirty="0">
                <a:solidFill>
                  <a:schemeClr val="tx2"/>
                </a:solidFill>
                <a:effectLst/>
                <a:ea typeface="Times New Roman" panose="02020603050405020304" pitchFamily="18" charset="0"/>
              </a:rPr>
              <a:t>minimum) and follow up as needed</a:t>
            </a:r>
          </a:p>
          <a:p>
            <a:pPr>
              <a:spcBef>
                <a:spcPts val="0"/>
              </a:spcBef>
            </a:pPr>
            <a:r>
              <a:rPr lang="en-US" sz="1400" kern="0" dirty="0">
                <a:solidFill>
                  <a:schemeClr val="tx2"/>
                </a:solidFill>
                <a:effectLst/>
                <a:ea typeface="Times New Roman" panose="02020603050405020304" pitchFamily="18" charset="0"/>
              </a:rPr>
              <a:t>Meeting regularly with our partners to offer technical assistance</a:t>
            </a:r>
            <a:endParaRPr lang="en-US" sz="1400" dirty="0">
              <a:solidFill>
                <a:schemeClr val="tx2"/>
              </a:solidFill>
              <a:effectLst/>
              <a:ea typeface="Times New Roman" panose="02020603050405020304" pitchFamily="18" charset="0"/>
              <a:cs typeface="Times New Roman" panose="02020603050405020304" pitchFamily="18" charset="0"/>
            </a:endParaRPr>
          </a:p>
          <a:p>
            <a:pPr>
              <a:spcBef>
                <a:spcPts val="0"/>
              </a:spcBef>
            </a:pPr>
            <a:r>
              <a:rPr lang="en-US" sz="1400" kern="0" dirty="0">
                <a:solidFill>
                  <a:schemeClr val="tx2"/>
                </a:solidFill>
                <a:effectLst/>
                <a:ea typeface="Times New Roman" panose="02020603050405020304" pitchFamily="18" charset="0"/>
              </a:rPr>
              <a:t>Analyze the data quarterly to look for anomalies and use a third-party software system</a:t>
            </a:r>
          </a:p>
          <a:p>
            <a:pPr>
              <a:spcBef>
                <a:spcPts val="0"/>
              </a:spcBef>
            </a:pPr>
            <a:r>
              <a:rPr lang="en-US" sz="1400" kern="0" dirty="0">
                <a:solidFill>
                  <a:schemeClr val="tx2"/>
                </a:solidFill>
                <a:effectLst/>
                <a:ea typeface="Times New Roman" panose="02020603050405020304" pitchFamily="18" charset="0"/>
              </a:rPr>
              <a:t>Using a vetted tracking system and regular monitoring</a:t>
            </a:r>
          </a:p>
        </p:txBody>
      </p:sp>
      <p:sp>
        <p:nvSpPr>
          <p:cNvPr id="5" name="Slide Number Placeholder 4">
            <a:extLst>
              <a:ext uri="{FF2B5EF4-FFF2-40B4-BE49-F238E27FC236}">
                <a16:creationId xmlns:a16="http://schemas.microsoft.com/office/drawing/2014/main" id="{9585B84D-4542-3E82-B0E7-0362592CA8BE}"/>
              </a:ext>
            </a:extLst>
          </p:cNvPr>
          <p:cNvSpPr>
            <a:spLocks noGrp="1"/>
          </p:cNvSpPr>
          <p:nvPr>
            <p:ph type="sldNum" sz="quarter" idx="12"/>
          </p:nvPr>
        </p:nvSpPr>
        <p:spPr/>
        <p:txBody>
          <a:bodyPr/>
          <a:lstStyle/>
          <a:p>
            <a:fld id="{DE8DE8A0-70C5-4585-9A3C-B3A9E7B8F8E9}" type="slidenum">
              <a:rPr lang="en-US" smtClean="0"/>
              <a:t>62</a:t>
            </a:fld>
            <a:endParaRPr lang="en-US" dirty="0"/>
          </a:p>
        </p:txBody>
      </p:sp>
    </p:spTree>
    <p:extLst>
      <p:ext uri="{BB962C8B-B14F-4D97-AF65-F5344CB8AC3E}">
        <p14:creationId xmlns:p14="http://schemas.microsoft.com/office/powerpoint/2010/main" val="14286689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BBF1-BDB0-1A25-C98E-085E28F199FA}"/>
              </a:ext>
            </a:extLst>
          </p:cNvPr>
          <p:cNvSpPr>
            <a:spLocks noGrp="1"/>
          </p:cNvSpPr>
          <p:nvPr>
            <p:ph type="title"/>
          </p:nvPr>
        </p:nvSpPr>
        <p:spPr/>
        <p:txBody>
          <a:bodyPr/>
          <a:lstStyle/>
          <a:p>
            <a:r>
              <a:rPr lang="en-US" dirty="0"/>
              <a:t>SCENARIO</a:t>
            </a:r>
          </a:p>
        </p:txBody>
      </p:sp>
      <p:sp>
        <p:nvSpPr>
          <p:cNvPr id="3" name="Content Placeholder 2">
            <a:extLst>
              <a:ext uri="{FF2B5EF4-FFF2-40B4-BE49-F238E27FC236}">
                <a16:creationId xmlns:a16="http://schemas.microsoft.com/office/drawing/2014/main" id="{53797D6E-8E80-15EF-1C5C-C224A92CE8F9}"/>
              </a:ext>
            </a:extLst>
          </p:cNvPr>
          <p:cNvSpPr>
            <a:spLocks noGrp="1"/>
          </p:cNvSpPr>
          <p:nvPr>
            <p:ph idx="1"/>
          </p:nvPr>
        </p:nvSpPr>
        <p:spPr/>
        <p:txBody>
          <a:bodyPr>
            <a:normAutofit/>
          </a:bodyPr>
          <a:lstStyle/>
          <a:p>
            <a:r>
              <a:rPr lang="en-US" dirty="0"/>
              <a:t>You receive a letter from DOL indicating that your QPR shows 0 for </a:t>
            </a:r>
            <a:r>
              <a:rPr lang="en-US" b="1" dirty="0"/>
              <a:t>G3. Incumbent Workers Advanced to a New Position. </a:t>
            </a:r>
          </a:p>
          <a:p>
            <a:r>
              <a:rPr lang="en-US" dirty="0"/>
              <a:t>You “know” that can’t be true because you’ve heard anecdotally that  participants are getting new jobs. </a:t>
            </a:r>
          </a:p>
          <a:p>
            <a:pPr marL="0" indent="0">
              <a:buNone/>
            </a:pPr>
            <a:endParaRPr lang="en-US" dirty="0"/>
          </a:p>
          <a:p>
            <a:pPr marL="0" indent="0">
              <a:buNone/>
            </a:pPr>
            <a:endParaRPr lang="en-US" dirty="0"/>
          </a:p>
          <a:p>
            <a:r>
              <a:rPr lang="en-US" b="1" dirty="0"/>
              <a:t>Problem: </a:t>
            </a:r>
            <a:r>
              <a:rPr lang="en-US" dirty="0"/>
              <a:t> How would you determine why your QPR indicates only 0 for this outcome?</a:t>
            </a:r>
          </a:p>
        </p:txBody>
      </p:sp>
      <p:sp>
        <p:nvSpPr>
          <p:cNvPr id="5" name="Slide Number Placeholder 4">
            <a:extLst>
              <a:ext uri="{FF2B5EF4-FFF2-40B4-BE49-F238E27FC236}">
                <a16:creationId xmlns:a16="http://schemas.microsoft.com/office/drawing/2014/main" id="{CA32110A-E07A-7730-1DAE-72D6DB720C5B}"/>
              </a:ext>
            </a:extLst>
          </p:cNvPr>
          <p:cNvSpPr>
            <a:spLocks noGrp="1"/>
          </p:cNvSpPr>
          <p:nvPr>
            <p:ph type="sldNum" sz="quarter" idx="12"/>
          </p:nvPr>
        </p:nvSpPr>
        <p:spPr/>
        <p:txBody>
          <a:bodyPr/>
          <a:lstStyle/>
          <a:p>
            <a:fld id="{DE8DE8A0-70C5-4585-9A3C-B3A9E7B8F8E9}" type="slidenum">
              <a:rPr lang="en-US" smtClean="0"/>
              <a:t>63</a:t>
            </a:fld>
            <a:endParaRPr lang="en-US" dirty="0"/>
          </a:p>
        </p:txBody>
      </p:sp>
    </p:spTree>
    <p:extLst>
      <p:ext uri="{BB962C8B-B14F-4D97-AF65-F5344CB8AC3E}">
        <p14:creationId xmlns:p14="http://schemas.microsoft.com/office/powerpoint/2010/main" val="4777525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69A8D-3AF2-BB26-3E4B-589E2DEEAE69}"/>
              </a:ext>
            </a:extLst>
          </p:cNvPr>
          <p:cNvSpPr>
            <a:spLocks noGrp="1"/>
          </p:cNvSpPr>
          <p:nvPr>
            <p:ph type="title"/>
          </p:nvPr>
        </p:nvSpPr>
        <p:spPr/>
        <p:txBody>
          <a:bodyPr/>
          <a:lstStyle/>
          <a:p>
            <a:r>
              <a:rPr lang="en-US" dirty="0"/>
              <a:t>Question to explore</a:t>
            </a:r>
          </a:p>
        </p:txBody>
      </p:sp>
      <p:sp>
        <p:nvSpPr>
          <p:cNvPr id="3" name="Content Placeholder 2">
            <a:extLst>
              <a:ext uri="{FF2B5EF4-FFF2-40B4-BE49-F238E27FC236}">
                <a16:creationId xmlns:a16="http://schemas.microsoft.com/office/drawing/2014/main" id="{55DFC5C9-07D8-7AB3-9730-4856DA1D9F80}"/>
              </a:ext>
            </a:extLst>
          </p:cNvPr>
          <p:cNvSpPr>
            <a:spLocks noGrp="1"/>
          </p:cNvSpPr>
          <p:nvPr>
            <p:ph idx="1"/>
          </p:nvPr>
        </p:nvSpPr>
        <p:spPr>
          <a:xfrm>
            <a:off x="774924" y="1946302"/>
            <a:ext cx="6422582" cy="4224225"/>
          </a:xfrm>
        </p:spPr>
        <p:txBody>
          <a:bodyPr>
            <a:normAutofit/>
          </a:bodyPr>
          <a:lstStyle/>
          <a:p>
            <a:r>
              <a:rPr lang="en-US" sz="3600" dirty="0"/>
              <a:t>What are some possible causes of showing 0 for an outcome on the QPR? </a:t>
            </a:r>
          </a:p>
        </p:txBody>
      </p:sp>
      <p:pic>
        <p:nvPicPr>
          <p:cNvPr id="6" name="Picture 5" descr="Qr code">
            <a:extLst>
              <a:ext uri="{FF2B5EF4-FFF2-40B4-BE49-F238E27FC236}">
                <a16:creationId xmlns:a16="http://schemas.microsoft.com/office/drawing/2014/main" id="{FCC0E73E-1376-4116-58A4-DFAF1B37C2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82576" y="1946302"/>
            <a:ext cx="2664641" cy="2664641"/>
          </a:xfrm>
          <a:prstGeom prst="rect">
            <a:avLst/>
          </a:prstGeom>
        </p:spPr>
      </p:pic>
      <p:sp>
        <p:nvSpPr>
          <p:cNvPr id="7" name="TextBox 6">
            <a:extLst>
              <a:ext uri="{FF2B5EF4-FFF2-40B4-BE49-F238E27FC236}">
                <a16:creationId xmlns:a16="http://schemas.microsoft.com/office/drawing/2014/main" id="{948ECE34-96A6-E3CC-86C3-C354A6A634ED}"/>
              </a:ext>
            </a:extLst>
          </p:cNvPr>
          <p:cNvSpPr txBox="1"/>
          <p:nvPr/>
        </p:nvSpPr>
        <p:spPr>
          <a:xfrm>
            <a:off x="8256546" y="4517810"/>
            <a:ext cx="2570641"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48D43C7F-CD53-6B25-AA0E-1C821F32FA21}"/>
              </a:ext>
            </a:extLst>
          </p:cNvPr>
          <p:cNvSpPr>
            <a:spLocks noGrp="1"/>
          </p:cNvSpPr>
          <p:nvPr>
            <p:ph type="sldNum" sz="quarter" idx="12"/>
          </p:nvPr>
        </p:nvSpPr>
        <p:spPr/>
        <p:txBody>
          <a:bodyPr/>
          <a:lstStyle/>
          <a:p>
            <a:fld id="{DE8DE8A0-70C5-4585-9A3C-B3A9E7B8F8E9}" type="slidenum">
              <a:rPr lang="en-US" smtClean="0"/>
              <a:t>64</a:t>
            </a:fld>
            <a:endParaRPr lang="en-US" dirty="0"/>
          </a:p>
        </p:txBody>
      </p:sp>
    </p:spTree>
    <p:extLst>
      <p:ext uri="{BB962C8B-B14F-4D97-AF65-F5344CB8AC3E}">
        <p14:creationId xmlns:p14="http://schemas.microsoft.com/office/powerpoint/2010/main" val="475479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Potential causes for a zero on the qpr</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No one has achieved it.</a:t>
            </a:r>
          </a:p>
          <a:p>
            <a:r>
              <a:rPr lang="en-US" dirty="0"/>
              <a:t>Lack of awareness about which data elements populate it </a:t>
            </a:r>
          </a:p>
          <a:p>
            <a:r>
              <a:rPr lang="en-US" dirty="0"/>
              <a:t>Not collecting information needed</a:t>
            </a:r>
          </a:p>
          <a:p>
            <a:r>
              <a:rPr lang="en-US" dirty="0"/>
              <a:t>Challenges with collecting the information needed</a:t>
            </a:r>
          </a:p>
          <a:p>
            <a:r>
              <a:rPr lang="en-US" dirty="0"/>
              <a:t>Entering collected information improperly in the data file</a:t>
            </a:r>
          </a:p>
          <a:p>
            <a:r>
              <a:rPr lang="en-US" dirty="0"/>
              <a:t>Forgetting to collect or report data</a:t>
            </a:r>
          </a:p>
          <a:p>
            <a:pPr marL="457200"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65</a:t>
            </a:fld>
            <a:endParaRPr lang="en-US" dirty="0"/>
          </a:p>
        </p:txBody>
      </p:sp>
    </p:spTree>
    <p:extLst>
      <p:ext uri="{BB962C8B-B14F-4D97-AF65-F5344CB8AC3E}">
        <p14:creationId xmlns:p14="http://schemas.microsoft.com/office/powerpoint/2010/main" val="193256236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Starting your investigation</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Cause #1:  No one has achieved it.</a:t>
            </a:r>
          </a:p>
          <a:p>
            <a:pPr lvl="1"/>
            <a:r>
              <a:rPr lang="en-US" dirty="0"/>
              <a:t>What types of things can I do to find out whether that’s true or not?</a:t>
            </a:r>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66</a:t>
            </a:fld>
            <a:endParaRPr lang="en-US" dirty="0"/>
          </a:p>
        </p:txBody>
      </p:sp>
    </p:spTree>
    <p:extLst>
      <p:ext uri="{BB962C8B-B14F-4D97-AF65-F5344CB8AC3E}">
        <p14:creationId xmlns:p14="http://schemas.microsoft.com/office/powerpoint/2010/main" val="46045587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Investigation results (Cause #1)</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My records indicate some of the incumbent workers have advanced to a new position, but not as many as I expected.</a:t>
            </a:r>
          </a:p>
          <a:p>
            <a:r>
              <a:rPr lang="en-US" dirty="0"/>
              <a:t>Program staff tell me that they have heard from participants who tell them they have gotten new jobs.</a:t>
            </a:r>
          </a:p>
          <a:p>
            <a:r>
              <a:rPr lang="en-US" dirty="0"/>
              <a:t>What can I conclude about Cause #1?</a:t>
            </a:r>
          </a:p>
          <a:p>
            <a:endParaRPr lang="en-US" dirty="0"/>
          </a:p>
          <a:p>
            <a:endParaRPr lang="en-US" dirty="0"/>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67</a:t>
            </a:fld>
            <a:endParaRPr lang="en-US" dirty="0"/>
          </a:p>
        </p:txBody>
      </p:sp>
    </p:spTree>
    <p:extLst>
      <p:ext uri="{BB962C8B-B14F-4D97-AF65-F5344CB8AC3E}">
        <p14:creationId xmlns:p14="http://schemas.microsoft.com/office/powerpoint/2010/main" val="313867359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INVESTIGATE ANOTHER POTENTIAL CAUSE</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Cause #2:  I don’t understand how the QPR counts people as having entered employment.</a:t>
            </a:r>
          </a:p>
          <a:p>
            <a:pPr lvl="1"/>
            <a:r>
              <a:rPr lang="en-US" dirty="0"/>
              <a:t>What can I do to find out whether that’s true or not?</a:t>
            </a:r>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68</a:t>
            </a:fld>
            <a:endParaRPr lang="en-US" dirty="0"/>
          </a:p>
        </p:txBody>
      </p:sp>
    </p:spTree>
    <p:extLst>
      <p:ext uri="{BB962C8B-B14F-4D97-AF65-F5344CB8AC3E}">
        <p14:creationId xmlns:p14="http://schemas.microsoft.com/office/powerpoint/2010/main" val="127354095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Investigation RESULTS (cause #2)</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I realize I misunderstood that DOL was collecting that information about employment. </a:t>
            </a:r>
          </a:p>
          <a:p>
            <a:r>
              <a:rPr lang="en-US" dirty="0"/>
              <a:t>Now I know my grant needs to collect and report information on those data elements</a:t>
            </a:r>
          </a:p>
          <a:p>
            <a:pPr lvl="1"/>
            <a:r>
              <a:rPr lang="en-US" dirty="0"/>
              <a:t>Otherwise, participants will not be counted as advancing to a new position</a:t>
            </a:r>
          </a:p>
          <a:p>
            <a:pPr lvl="1"/>
            <a:endParaRPr lang="en-US" dirty="0"/>
          </a:p>
          <a:p>
            <a:r>
              <a:rPr lang="en-US" dirty="0"/>
              <a:t>What should I do next?</a:t>
            </a:r>
          </a:p>
          <a:p>
            <a:endParaRPr lang="en-US" dirty="0"/>
          </a:p>
          <a:p>
            <a:endParaRPr lang="en-US" dirty="0"/>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69</a:t>
            </a:fld>
            <a:endParaRPr lang="en-US" dirty="0"/>
          </a:p>
        </p:txBody>
      </p:sp>
    </p:spTree>
    <p:extLst>
      <p:ext uri="{BB962C8B-B14F-4D97-AF65-F5344CB8AC3E}">
        <p14:creationId xmlns:p14="http://schemas.microsoft.com/office/powerpoint/2010/main" val="102020005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Keep investigating</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Causes #3 and 4:  My grant isn’t collecting the information needed to report this outcome </a:t>
            </a:r>
            <a:r>
              <a:rPr lang="en-US" u="sng" dirty="0"/>
              <a:t>or</a:t>
            </a:r>
            <a:r>
              <a:rPr lang="en-US" dirty="0"/>
              <a:t> we collect it but not very effectively. </a:t>
            </a:r>
          </a:p>
          <a:p>
            <a:pPr lvl="1"/>
            <a:r>
              <a:rPr lang="en-US" dirty="0"/>
              <a:t>Results: </a:t>
            </a:r>
          </a:p>
          <a:p>
            <a:pPr lvl="2"/>
            <a:r>
              <a:rPr lang="en-US" dirty="0"/>
              <a:t>When I talk to my program navigator, I learn:</a:t>
            </a:r>
          </a:p>
          <a:p>
            <a:pPr lvl="3"/>
            <a:r>
              <a:rPr lang="en-US" dirty="0"/>
              <a:t>Some of our employer partners provide the information voluntarily but irregularly</a:t>
            </a:r>
          </a:p>
          <a:p>
            <a:pPr lvl="3"/>
            <a:r>
              <a:rPr lang="en-US" dirty="0"/>
              <a:t>Other employer partners don’t want to release information about wages to the grant</a:t>
            </a:r>
          </a:p>
          <a:p>
            <a:pPr lvl="1"/>
            <a:r>
              <a:rPr lang="en-US" dirty="0"/>
              <a:t>Since I just reviewed the data elements that populate it, I know that you don’t need data on wages for this outcome.</a:t>
            </a:r>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70</a:t>
            </a:fld>
            <a:endParaRPr lang="en-US" dirty="0"/>
          </a:p>
        </p:txBody>
      </p:sp>
    </p:spTree>
    <p:extLst>
      <p:ext uri="{BB962C8B-B14F-4D97-AF65-F5344CB8AC3E}">
        <p14:creationId xmlns:p14="http://schemas.microsoft.com/office/powerpoint/2010/main" val="38535754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FBF70-2DD8-173C-B413-DB44848D5AFA}"/>
              </a:ext>
            </a:extLst>
          </p:cNvPr>
          <p:cNvSpPr>
            <a:spLocks noGrp="1"/>
          </p:cNvSpPr>
          <p:nvPr>
            <p:ph type="title"/>
          </p:nvPr>
        </p:nvSpPr>
        <p:spPr/>
        <p:txBody>
          <a:bodyPr/>
          <a:lstStyle/>
          <a:p>
            <a:r>
              <a:rPr lang="en-US" dirty="0"/>
              <a:t>Brainstorm solutions</a:t>
            </a:r>
          </a:p>
        </p:txBody>
      </p:sp>
      <p:sp>
        <p:nvSpPr>
          <p:cNvPr id="3" name="Content Placeholder 2">
            <a:extLst>
              <a:ext uri="{FF2B5EF4-FFF2-40B4-BE49-F238E27FC236}">
                <a16:creationId xmlns:a16="http://schemas.microsoft.com/office/drawing/2014/main" id="{CEB58BFA-340D-D89F-904D-6434D751CEFD}"/>
              </a:ext>
            </a:extLst>
          </p:cNvPr>
          <p:cNvSpPr>
            <a:spLocks noGrp="1"/>
          </p:cNvSpPr>
          <p:nvPr>
            <p:ph idx="1"/>
          </p:nvPr>
        </p:nvSpPr>
        <p:spPr>
          <a:xfrm>
            <a:off x="621015" y="1946300"/>
            <a:ext cx="7092538" cy="4224225"/>
          </a:xfrm>
        </p:spPr>
        <p:txBody>
          <a:bodyPr>
            <a:normAutofit/>
          </a:bodyPr>
          <a:lstStyle/>
          <a:p>
            <a:r>
              <a:rPr lang="en-US" sz="3200" dirty="0"/>
              <a:t>What would you do to improve the process of getting this employment information?</a:t>
            </a:r>
          </a:p>
          <a:p>
            <a:endParaRPr lang="en-US" sz="3200" dirty="0"/>
          </a:p>
        </p:txBody>
      </p:sp>
      <p:pic>
        <p:nvPicPr>
          <p:cNvPr id="4" name="Picture 3" descr="Qr code">
            <a:extLst>
              <a:ext uri="{FF2B5EF4-FFF2-40B4-BE49-F238E27FC236}">
                <a16:creationId xmlns:a16="http://schemas.microsoft.com/office/drawing/2014/main" id="{4734DC69-AA2B-A427-7795-6A2618215A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5004" y="1946300"/>
            <a:ext cx="2664641" cy="2664641"/>
          </a:xfrm>
          <a:prstGeom prst="rect">
            <a:avLst/>
          </a:prstGeom>
        </p:spPr>
      </p:pic>
      <p:sp>
        <p:nvSpPr>
          <p:cNvPr id="6" name="TextBox 5">
            <a:extLst>
              <a:ext uri="{FF2B5EF4-FFF2-40B4-BE49-F238E27FC236}">
                <a16:creationId xmlns:a16="http://schemas.microsoft.com/office/drawing/2014/main" id="{60183D4B-83A0-3929-26B5-44F6C27E2836}"/>
              </a:ext>
            </a:extLst>
          </p:cNvPr>
          <p:cNvSpPr txBox="1"/>
          <p:nvPr/>
        </p:nvSpPr>
        <p:spPr>
          <a:xfrm>
            <a:off x="8256546" y="4517810"/>
            <a:ext cx="2570641"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B06191C2-35CD-AAF5-0C44-C655F0B30A2B}"/>
              </a:ext>
            </a:extLst>
          </p:cNvPr>
          <p:cNvSpPr>
            <a:spLocks noGrp="1"/>
          </p:cNvSpPr>
          <p:nvPr>
            <p:ph type="sldNum" sz="quarter" idx="12"/>
          </p:nvPr>
        </p:nvSpPr>
        <p:spPr/>
        <p:txBody>
          <a:bodyPr/>
          <a:lstStyle/>
          <a:p>
            <a:fld id="{DE8DE8A0-70C5-4585-9A3C-B3A9E7B8F8E9}" type="slidenum">
              <a:rPr lang="en-US" smtClean="0"/>
              <a:t>71</a:t>
            </a:fld>
            <a:endParaRPr lang="en-US" dirty="0"/>
          </a:p>
        </p:txBody>
      </p:sp>
    </p:spTree>
    <p:extLst>
      <p:ext uri="{BB962C8B-B14F-4D97-AF65-F5344CB8AC3E}">
        <p14:creationId xmlns:p14="http://schemas.microsoft.com/office/powerpoint/2010/main" val="79063060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Finish investigating</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Causes #5 and 6:  We’re entering data incorrectly in the data file or forgetting to collect or update data. </a:t>
            </a:r>
          </a:p>
          <a:p>
            <a:pPr lvl="1"/>
            <a:r>
              <a:rPr lang="en-US" dirty="0"/>
              <a:t>I learned we have employment data from some employers, so it sounds like there could be an issue with getting it into the data file.</a:t>
            </a:r>
          </a:p>
          <a:p>
            <a:pPr marL="324000" lvl="1" indent="0">
              <a:buNone/>
            </a:pPr>
            <a:endParaRPr lang="en-US" dirty="0"/>
          </a:p>
          <a:p>
            <a:r>
              <a:rPr lang="en-US" dirty="0"/>
              <a:t>What actions would you take to learn more?</a:t>
            </a:r>
          </a:p>
          <a:p>
            <a:endParaRPr lang="en-US" dirty="0"/>
          </a:p>
          <a:p>
            <a:endParaRPr lang="en-US" dirty="0"/>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72</a:t>
            </a:fld>
            <a:endParaRPr lang="en-US" dirty="0"/>
          </a:p>
        </p:txBody>
      </p:sp>
    </p:spTree>
    <p:extLst>
      <p:ext uri="{BB962C8B-B14F-4D97-AF65-F5344CB8AC3E}">
        <p14:creationId xmlns:p14="http://schemas.microsoft.com/office/powerpoint/2010/main" val="216433774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THINGS TO CHECK (Causes #5 and 6)</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Generation of the data file</a:t>
            </a:r>
          </a:p>
          <a:p>
            <a:r>
              <a:rPr lang="en-US" dirty="0"/>
              <a:t>Employment documentation</a:t>
            </a:r>
          </a:p>
          <a:p>
            <a:r>
              <a:rPr lang="en-US" dirty="0"/>
              <a:t>Other incumbent worker data elements</a:t>
            </a:r>
          </a:p>
          <a:p>
            <a:r>
              <a:rPr lang="en-US" dirty="0"/>
              <a:t>Follow up process</a:t>
            </a:r>
          </a:p>
          <a:p>
            <a:endParaRPr lang="en-US" dirty="0"/>
          </a:p>
          <a:p>
            <a:pPr lvl="1"/>
            <a:endParaRPr lang="en-US" dirty="0"/>
          </a:p>
          <a:p>
            <a:endParaRPr lang="en-US" dirty="0"/>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73</a:t>
            </a:fld>
            <a:endParaRPr lang="en-US" dirty="0"/>
          </a:p>
        </p:txBody>
      </p:sp>
    </p:spTree>
    <p:extLst>
      <p:ext uri="{BB962C8B-B14F-4D97-AF65-F5344CB8AC3E}">
        <p14:creationId xmlns:p14="http://schemas.microsoft.com/office/powerpoint/2010/main" val="123322414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DB75B-BD14-0F32-F9B8-9A771072C124}"/>
              </a:ext>
            </a:extLst>
          </p:cNvPr>
          <p:cNvSpPr>
            <a:spLocks noGrp="1"/>
          </p:cNvSpPr>
          <p:nvPr>
            <p:ph type="title"/>
          </p:nvPr>
        </p:nvSpPr>
        <p:spPr/>
        <p:txBody>
          <a:bodyPr/>
          <a:lstStyle/>
          <a:p>
            <a:r>
              <a:rPr lang="en-US" dirty="0"/>
              <a:t>MENTI POP QUIZ</a:t>
            </a:r>
          </a:p>
        </p:txBody>
      </p:sp>
      <p:sp>
        <p:nvSpPr>
          <p:cNvPr id="3" name="Content Placeholder 2">
            <a:extLst>
              <a:ext uri="{FF2B5EF4-FFF2-40B4-BE49-F238E27FC236}">
                <a16:creationId xmlns:a16="http://schemas.microsoft.com/office/drawing/2014/main" id="{0C16711F-4AED-AD2A-F9E0-8C059C008B56}"/>
              </a:ext>
            </a:extLst>
          </p:cNvPr>
          <p:cNvSpPr>
            <a:spLocks noGrp="1"/>
          </p:cNvSpPr>
          <p:nvPr>
            <p:ph idx="1"/>
          </p:nvPr>
        </p:nvSpPr>
        <p:spPr>
          <a:xfrm>
            <a:off x="769498" y="1975236"/>
            <a:ext cx="5821425" cy="4224225"/>
          </a:xfrm>
        </p:spPr>
        <p:txBody>
          <a:bodyPr/>
          <a:lstStyle/>
          <a:p>
            <a:r>
              <a:rPr lang="en-US" dirty="0"/>
              <a:t>Which of the following count as advancement to a new position?</a:t>
            </a:r>
          </a:p>
          <a:p>
            <a:pPr lvl="1"/>
            <a:r>
              <a:rPr lang="en-US" i="1" dirty="0"/>
              <a:t>A new job title</a:t>
            </a:r>
          </a:p>
          <a:p>
            <a:pPr lvl="1"/>
            <a:r>
              <a:rPr lang="en-US" i="1" dirty="0"/>
              <a:t>A new job description</a:t>
            </a:r>
          </a:p>
          <a:p>
            <a:pPr lvl="1"/>
            <a:r>
              <a:rPr lang="en-US" i="1" dirty="0"/>
              <a:t>Increased wages as a result of training</a:t>
            </a:r>
          </a:p>
          <a:p>
            <a:pPr lvl="1"/>
            <a:r>
              <a:rPr lang="en-US" i="1" dirty="0"/>
              <a:t>New job duties that incorporate skills learned during training</a:t>
            </a:r>
          </a:p>
          <a:p>
            <a:pPr lvl="1"/>
            <a:r>
              <a:rPr lang="en-US" i="1" dirty="0"/>
              <a:t>All of the above</a:t>
            </a:r>
          </a:p>
          <a:p>
            <a:pPr lvl="1"/>
            <a:endParaRPr lang="en-US" dirty="0"/>
          </a:p>
        </p:txBody>
      </p:sp>
      <p:pic>
        <p:nvPicPr>
          <p:cNvPr id="6" name="Picture 5" descr="Qr code">
            <a:extLst>
              <a:ext uri="{FF2B5EF4-FFF2-40B4-BE49-F238E27FC236}">
                <a16:creationId xmlns:a16="http://schemas.microsoft.com/office/drawing/2014/main" id="{DFCAA573-BB5C-3889-6B43-6E0A3633AC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55004" y="1946300"/>
            <a:ext cx="2664641" cy="2664641"/>
          </a:xfrm>
          <a:prstGeom prst="rect">
            <a:avLst/>
          </a:prstGeom>
        </p:spPr>
      </p:pic>
      <p:sp>
        <p:nvSpPr>
          <p:cNvPr id="7" name="TextBox 6">
            <a:extLst>
              <a:ext uri="{FF2B5EF4-FFF2-40B4-BE49-F238E27FC236}">
                <a16:creationId xmlns:a16="http://schemas.microsoft.com/office/drawing/2014/main" id="{907B6931-3AD2-3DE1-DE88-221CB573113E}"/>
              </a:ext>
            </a:extLst>
          </p:cNvPr>
          <p:cNvSpPr txBox="1"/>
          <p:nvPr/>
        </p:nvSpPr>
        <p:spPr>
          <a:xfrm>
            <a:off x="8256546" y="4517810"/>
            <a:ext cx="2570641" cy="1138773"/>
          </a:xfrm>
          <a:prstGeom prst="rect">
            <a:avLst/>
          </a:prstGeom>
          <a:noFill/>
        </p:spPr>
        <p:txBody>
          <a:bodyPr wrap="square" rtlCol="0">
            <a:spAutoFit/>
          </a:bodyPr>
          <a:lstStyle/>
          <a:p>
            <a:r>
              <a:rPr lang="en-US" sz="2200" dirty="0">
                <a:solidFill>
                  <a:schemeClr val="tx2">
                    <a:lumMod val="60000"/>
                    <a:lumOff val="40000"/>
                  </a:schemeClr>
                </a:solidFill>
                <a:latin typeface="Calibri" panose="020F0502020204030204" pitchFamily="34" charset="0"/>
              </a:rPr>
              <a:t>Scan QR code or join at </a:t>
            </a:r>
            <a:r>
              <a:rPr lang="en-US" sz="2200" u="sng" dirty="0">
                <a:solidFill>
                  <a:schemeClr val="tx2">
                    <a:lumMod val="60000"/>
                    <a:lumOff val="40000"/>
                  </a:schemeClr>
                </a:solidFill>
                <a:latin typeface="Calibri" panose="020F0502020204030204" pitchFamily="34" charset="0"/>
              </a:rPr>
              <a:t>menti.com </a:t>
            </a:r>
            <a:r>
              <a:rPr lang="en-US" sz="2200" dirty="0">
                <a:solidFill>
                  <a:schemeClr val="tx2">
                    <a:lumMod val="60000"/>
                    <a:lumOff val="40000"/>
                  </a:schemeClr>
                </a:solidFill>
                <a:latin typeface="Calibri" panose="020F0502020204030204" pitchFamily="34" charset="0"/>
              </a:rPr>
              <a:t>&amp; use code </a:t>
            </a:r>
            <a:r>
              <a:rPr lang="en-US" sz="2200" b="1" i="0" dirty="0">
                <a:effectLst/>
                <a:latin typeface="Calibri" panose="020F0502020204030204" pitchFamily="34" charset="0"/>
                <a:ea typeface="Calibri" panose="020F0502020204030204" pitchFamily="34" charset="0"/>
                <a:cs typeface="Calibri" panose="020F0502020204030204" pitchFamily="34" charset="0"/>
              </a:rPr>
              <a:t>8647 2111</a:t>
            </a:r>
            <a:r>
              <a:rPr lang="en-US" sz="2200" b="0" i="0" dirty="0">
                <a:effectLst/>
                <a:latin typeface="Calibri" panose="020F0502020204030204" pitchFamily="34" charset="0"/>
                <a:ea typeface="Calibri" panose="020F0502020204030204" pitchFamily="34" charset="0"/>
                <a:cs typeface="Calibri" panose="020F0502020204030204" pitchFamily="34" charset="0"/>
              </a:rPr>
              <a:t> </a:t>
            </a:r>
            <a:endParaRPr lang="en-US" sz="2200" dirty="0">
              <a:solidFill>
                <a:schemeClr val="tx2">
                  <a:lumMod val="60000"/>
                  <a:lumOff val="40000"/>
                </a:schemeClr>
              </a:solidFill>
              <a:latin typeface="Calibri" panose="020F0502020204030204" pitchFamily="34" charset="0"/>
              <a:ea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92694533-6A29-665E-69FA-2F0DBFD2B761}"/>
              </a:ext>
            </a:extLst>
          </p:cNvPr>
          <p:cNvSpPr>
            <a:spLocks noGrp="1"/>
          </p:cNvSpPr>
          <p:nvPr>
            <p:ph type="sldNum" sz="quarter" idx="12"/>
          </p:nvPr>
        </p:nvSpPr>
        <p:spPr/>
        <p:txBody>
          <a:bodyPr/>
          <a:lstStyle/>
          <a:p>
            <a:fld id="{DE8DE8A0-70C5-4585-9A3C-B3A9E7B8F8E9}" type="slidenum">
              <a:rPr lang="en-US" smtClean="0"/>
              <a:t>74</a:t>
            </a:fld>
            <a:endParaRPr lang="en-US" dirty="0"/>
          </a:p>
        </p:txBody>
      </p:sp>
    </p:spTree>
    <p:extLst>
      <p:ext uri="{BB962C8B-B14F-4D97-AF65-F5344CB8AC3E}">
        <p14:creationId xmlns:p14="http://schemas.microsoft.com/office/powerpoint/2010/main" val="235442177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DB75B-BD14-0F32-F9B8-9A771072C124}"/>
              </a:ext>
            </a:extLst>
          </p:cNvPr>
          <p:cNvSpPr>
            <a:spLocks noGrp="1"/>
          </p:cNvSpPr>
          <p:nvPr>
            <p:ph type="title"/>
          </p:nvPr>
        </p:nvSpPr>
        <p:spPr/>
        <p:txBody>
          <a:bodyPr/>
          <a:lstStyle/>
          <a:p>
            <a:r>
              <a:rPr lang="en-US" dirty="0"/>
              <a:t>Incumbent workers retained or advanced in employment?</a:t>
            </a:r>
          </a:p>
        </p:txBody>
      </p:sp>
      <p:sp>
        <p:nvSpPr>
          <p:cNvPr id="3" name="Content Placeholder 2">
            <a:extLst>
              <a:ext uri="{FF2B5EF4-FFF2-40B4-BE49-F238E27FC236}">
                <a16:creationId xmlns:a16="http://schemas.microsoft.com/office/drawing/2014/main" id="{0C16711F-4AED-AD2A-F9E0-8C059C008B56}"/>
              </a:ext>
            </a:extLst>
          </p:cNvPr>
          <p:cNvSpPr>
            <a:spLocks noGrp="1"/>
          </p:cNvSpPr>
          <p:nvPr>
            <p:ph idx="1"/>
          </p:nvPr>
        </p:nvSpPr>
        <p:spPr>
          <a:xfrm>
            <a:off x="769498" y="1975236"/>
            <a:ext cx="10827991" cy="4224225"/>
          </a:xfrm>
        </p:spPr>
        <p:txBody>
          <a:bodyPr>
            <a:normAutofit fontScale="92500" lnSpcReduction="10000"/>
          </a:bodyPr>
          <a:lstStyle/>
          <a:p>
            <a:r>
              <a:rPr lang="en-US" dirty="0"/>
              <a:t>Incumbent workers who meet the criteria for advancing to a new position are often incorrectly coded as retaining their positions instead</a:t>
            </a:r>
          </a:p>
          <a:p>
            <a:endParaRPr lang="en-US" dirty="0"/>
          </a:p>
          <a:p>
            <a:r>
              <a:rPr lang="en-US" dirty="0"/>
              <a:t>To count as having advanced, an incumbent workers must have completed the training and received </a:t>
            </a:r>
            <a:r>
              <a:rPr lang="en-US" u="sng" dirty="0"/>
              <a:t>one</a:t>
            </a:r>
            <a:r>
              <a:rPr lang="en-US" dirty="0"/>
              <a:t> or more of the following:</a:t>
            </a:r>
          </a:p>
          <a:p>
            <a:pPr lvl="1"/>
            <a:r>
              <a:rPr lang="en-US" i="1" dirty="0"/>
              <a:t>A new job title</a:t>
            </a:r>
          </a:p>
          <a:p>
            <a:pPr lvl="1"/>
            <a:r>
              <a:rPr lang="en-US" i="1" dirty="0"/>
              <a:t>A new job description</a:t>
            </a:r>
          </a:p>
          <a:p>
            <a:pPr lvl="1"/>
            <a:r>
              <a:rPr lang="en-US" i="1" dirty="0"/>
              <a:t>Increased wages as a result of training</a:t>
            </a:r>
          </a:p>
          <a:p>
            <a:pPr lvl="1"/>
            <a:r>
              <a:rPr lang="en-US" i="1" dirty="0"/>
              <a:t>New job duties that incorporate skills learned during training</a:t>
            </a:r>
          </a:p>
          <a:p>
            <a:pPr lvl="1"/>
            <a:endParaRPr lang="en-US" dirty="0"/>
          </a:p>
        </p:txBody>
      </p:sp>
      <p:sp>
        <p:nvSpPr>
          <p:cNvPr id="5" name="Slide Number Placeholder 4">
            <a:extLst>
              <a:ext uri="{FF2B5EF4-FFF2-40B4-BE49-F238E27FC236}">
                <a16:creationId xmlns:a16="http://schemas.microsoft.com/office/drawing/2014/main" id="{92694533-6A29-665E-69FA-2F0DBFD2B761}"/>
              </a:ext>
            </a:extLst>
          </p:cNvPr>
          <p:cNvSpPr>
            <a:spLocks noGrp="1"/>
          </p:cNvSpPr>
          <p:nvPr>
            <p:ph type="sldNum" sz="quarter" idx="12"/>
          </p:nvPr>
        </p:nvSpPr>
        <p:spPr/>
        <p:txBody>
          <a:bodyPr/>
          <a:lstStyle/>
          <a:p>
            <a:fld id="{DE8DE8A0-70C5-4585-9A3C-B3A9E7B8F8E9}" type="slidenum">
              <a:rPr lang="en-US" smtClean="0"/>
              <a:t>75</a:t>
            </a:fld>
            <a:endParaRPr lang="en-US" dirty="0"/>
          </a:p>
        </p:txBody>
      </p:sp>
    </p:spTree>
    <p:extLst>
      <p:ext uri="{BB962C8B-B14F-4D97-AF65-F5344CB8AC3E}">
        <p14:creationId xmlns:p14="http://schemas.microsoft.com/office/powerpoint/2010/main" val="42634110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FA575-B1CF-A6A4-E81F-1A981E0D78B8}"/>
              </a:ext>
            </a:extLst>
          </p:cNvPr>
          <p:cNvSpPr>
            <a:spLocks noGrp="1"/>
          </p:cNvSpPr>
          <p:nvPr>
            <p:ph type="title"/>
          </p:nvPr>
        </p:nvSpPr>
        <p:spPr/>
        <p:txBody>
          <a:bodyPr>
            <a:normAutofit/>
          </a:bodyPr>
          <a:lstStyle/>
          <a:p>
            <a:r>
              <a:rPr lang="en-US" dirty="0"/>
              <a:t>Results (Causes #5 and #6)</a:t>
            </a:r>
          </a:p>
        </p:txBody>
      </p:sp>
      <p:sp>
        <p:nvSpPr>
          <p:cNvPr id="3" name="Content Placeholder 2">
            <a:extLst>
              <a:ext uri="{FF2B5EF4-FFF2-40B4-BE49-F238E27FC236}">
                <a16:creationId xmlns:a16="http://schemas.microsoft.com/office/drawing/2014/main" id="{CAF2837E-CBB4-1093-3CCE-5B38A7CA4C4A}"/>
              </a:ext>
            </a:extLst>
          </p:cNvPr>
          <p:cNvSpPr>
            <a:spLocks noGrp="1"/>
          </p:cNvSpPr>
          <p:nvPr>
            <p:ph idx="1"/>
          </p:nvPr>
        </p:nvSpPr>
        <p:spPr/>
        <p:txBody>
          <a:bodyPr>
            <a:normAutofit/>
          </a:bodyPr>
          <a:lstStyle/>
          <a:p>
            <a:r>
              <a:rPr lang="en-US" dirty="0"/>
              <a:t>Your grant manually generates a data file each quarter</a:t>
            </a:r>
          </a:p>
          <a:p>
            <a:r>
              <a:rPr lang="en-US" dirty="0"/>
              <a:t>The data file shows that most of your incumbent workers have been reported as retaining their positions.</a:t>
            </a:r>
          </a:p>
          <a:p>
            <a:pPr lvl="1"/>
            <a:r>
              <a:rPr lang="en-US" dirty="0"/>
              <a:t>Their employment outcomes are not being neglected</a:t>
            </a:r>
          </a:p>
          <a:p>
            <a:endParaRPr lang="en-US" dirty="0"/>
          </a:p>
          <a:p>
            <a:pPr lvl="1"/>
            <a:endParaRPr lang="en-US" dirty="0"/>
          </a:p>
          <a:p>
            <a:endParaRPr lang="en-US" dirty="0"/>
          </a:p>
          <a:p>
            <a:pPr marL="0" indent="0">
              <a:buNone/>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781200" lvl="1" indent="-457200">
              <a:buFont typeface="+mj-lt"/>
              <a:buAutoNum type="arabicPeriod"/>
            </a:pPr>
            <a:endParaRPr lang="en-US" dirty="0"/>
          </a:p>
          <a:p>
            <a:pPr marL="457200" indent="-457200">
              <a:buFont typeface="+mj-lt"/>
              <a:buAutoNum type="arabicPeriod"/>
            </a:pPr>
            <a:endParaRPr lang="en-US" dirty="0"/>
          </a:p>
        </p:txBody>
      </p:sp>
      <p:sp>
        <p:nvSpPr>
          <p:cNvPr id="5" name="Slide Number Placeholder 4">
            <a:extLst>
              <a:ext uri="{FF2B5EF4-FFF2-40B4-BE49-F238E27FC236}">
                <a16:creationId xmlns:a16="http://schemas.microsoft.com/office/drawing/2014/main" id="{4113F25D-B480-ADBA-1344-9C73DD94DA66}"/>
              </a:ext>
            </a:extLst>
          </p:cNvPr>
          <p:cNvSpPr>
            <a:spLocks noGrp="1"/>
          </p:cNvSpPr>
          <p:nvPr>
            <p:ph type="sldNum" sz="quarter" idx="12"/>
          </p:nvPr>
        </p:nvSpPr>
        <p:spPr/>
        <p:txBody>
          <a:bodyPr/>
          <a:lstStyle/>
          <a:p>
            <a:fld id="{DE8DE8A0-70C5-4585-9A3C-B3A9E7B8F8E9}" type="slidenum">
              <a:rPr lang="en-US" smtClean="0"/>
              <a:t>76</a:t>
            </a:fld>
            <a:endParaRPr lang="en-US" dirty="0"/>
          </a:p>
        </p:txBody>
      </p:sp>
    </p:spTree>
    <p:extLst>
      <p:ext uri="{BB962C8B-B14F-4D97-AF65-F5344CB8AC3E}">
        <p14:creationId xmlns:p14="http://schemas.microsoft.com/office/powerpoint/2010/main" val="17221530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2F28A-A94F-E1B8-C48F-43410228315E}"/>
              </a:ext>
            </a:extLst>
          </p:cNvPr>
          <p:cNvSpPr>
            <a:spLocks noGrp="1"/>
          </p:cNvSpPr>
          <p:nvPr>
            <p:ph type="title"/>
          </p:nvPr>
        </p:nvSpPr>
        <p:spPr/>
        <p:txBody>
          <a:bodyPr/>
          <a:lstStyle/>
          <a:p>
            <a:r>
              <a:rPr lang="en-US" dirty="0"/>
              <a:t>Investigation conclusions</a:t>
            </a:r>
          </a:p>
        </p:txBody>
      </p:sp>
      <p:sp>
        <p:nvSpPr>
          <p:cNvPr id="3" name="Content Placeholder 2">
            <a:extLst>
              <a:ext uri="{FF2B5EF4-FFF2-40B4-BE49-F238E27FC236}">
                <a16:creationId xmlns:a16="http://schemas.microsoft.com/office/drawing/2014/main" id="{4D5E80FF-4E9B-6CD0-3F44-1E897684675F}"/>
              </a:ext>
            </a:extLst>
          </p:cNvPr>
          <p:cNvSpPr>
            <a:spLocks noGrp="1"/>
          </p:cNvSpPr>
          <p:nvPr>
            <p:ph idx="1"/>
          </p:nvPr>
        </p:nvSpPr>
        <p:spPr/>
        <p:txBody>
          <a:bodyPr>
            <a:normAutofit fontScale="85000" lnSpcReduction="20000"/>
          </a:bodyPr>
          <a:lstStyle/>
          <a:p>
            <a:r>
              <a:rPr lang="en-US" dirty="0"/>
              <a:t>Knowledge deficit</a:t>
            </a:r>
          </a:p>
          <a:p>
            <a:pPr lvl="1"/>
            <a:r>
              <a:rPr lang="en-US" dirty="0"/>
              <a:t>Reading the QPR incorrectly</a:t>
            </a:r>
          </a:p>
          <a:p>
            <a:pPr lvl="1"/>
            <a:r>
              <a:rPr lang="en-US" dirty="0"/>
              <a:t>Not reporting advancement to a new position </a:t>
            </a:r>
          </a:p>
          <a:p>
            <a:r>
              <a:rPr lang="en-US" dirty="0"/>
              <a:t>Official data collection process is not in place</a:t>
            </a:r>
          </a:p>
          <a:p>
            <a:r>
              <a:rPr lang="en-US" dirty="0"/>
              <a:t>Current casual data collection methods are not effective:</a:t>
            </a:r>
          </a:p>
          <a:p>
            <a:pPr lvl="1"/>
            <a:r>
              <a:rPr lang="en-US" dirty="0"/>
              <a:t>Lack of response or participation</a:t>
            </a:r>
          </a:p>
          <a:p>
            <a:pPr lvl="1"/>
            <a:r>
              <a:rPr lang="en-US" dirty="0"/>
              <a:t>Correct information is not sought</a:t>
            </a:r>
          </a:p>
          <a:p>
            <a:r>
              <a:rPr lang="en-US" dirty="0"/>
              <a:t>No one is following up with incumbent workers to see if anything has changed </a:t>
            </a:r>
          </a:p>
          <a:p>
            <a:r>
              <a:rPr lang="en-US" dirty="0"/>
              <a:t>There could be manual data entry error.</a:t>
            </a:r>
          </a:p>
          <a:p>
            <a:r>
              <a:rPr lang="en-US" dirty="0"/>
              <a:t>Unknown if programmatic issues exist</a:t>
            </a:r>
          </a:p>
          <a:p>
            <a:pPr marL="0" indent="0">
              <a:buNone/>
            </a:pPr>
            <a:endParaRPr lang="en-US" dirty="0"/>
          </a:p>
        </p:txBody>
      </p:sp>
      <p:sp>
        <p:nvSpPr>
          <p:cNvPr id="5" name="Slide Number Placeholder 4">
            <a:extLst>
              <a:ext uri="{FF2B5EF4-FFF2-40B4-BE49-F238E27FC236}">
                <a16:creationId xmlns:a16="http://schemas.microsoft.com/office/drawing/2014/main" id="{5ADF3FD4-3D18-C870-6BB5-D7EFA6EDF787}"/>
              </a:ext>
            </a:extLst>
          </p:cNvPr>
          <p:cNvSpPr>
            <a:spLocks noGrp="1"/>
          </p:cNvSpPr>
          <p:nvPr>
            <p:ph type="sldNum" sz="quarter" idx="12"/>
          </p:nvPr>
        </p:nvSpPr>
        <p:spPr/>
        <p:txBody>
          <a:bodyPr/>
          <a:lstStyle/>
          <a:p>
            <a:fld id="{DE8DE8A0-70C5-4585-9A3C-B3A9E7B8F8E9}" type="slidenum">
              <a:rPr lang="en-US" smtClean="0"/>
              <a:t>77</a:t>
            </a:fld>
            <a:endParaRPr lang="en-US" dirty="0"/>
          </a:p>
        </p:txBody>
      </p:sp>
    </p:spTree>
    <p:extLst>
      <p:ext uri="{BB962C8B-B14F-4D97-AF65-F5344CB8AC3E}">
        <p14:creationId xmlns:p14="http://schemas.microsoft.com/office/powerpoint/2010/main" val="205201656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49A5D-422C-08D4-F0CD-5D1DE1C71D36}"/>
              </a:ext>
            </a:extLst>
          </p:cNvPr>
          <p:cNvSpPr>
            <a:spLocks noGrp="1"/>
          </p:cNvSpPr>
          <p:nvPr>
            <p:ph type="title"/>
          </p:nvPr>
        </p:nvSpPr>
        <p:spPr/>
        <p:txBody>
          <a:bodyPr/>
          <a:lstStyle/>
          <a:p>
            <a:r>
              <a:rPr lang="en-US" dirty="0"/>
              <a:t>summary of corrective actions</a:t>
            </a:r>
          </a:p>
        </p:txBody>
      </p:sp>
      <p:sp>
        <p:nvSpPr>
          <p:cNvPr id="3" name="Content Placeholder 2">
            <a:extLst>
              <a:ext uri="{FF2B5EF4-FFF2-40B4-BE49-F238E27FC236}">
                <a16:creationId xmlns:a16="http://schemas.microsoft.com/office/drawing/2014/main" id="{CDFF0D52-D00D-D226-6EC7-39570F274A5B}"/>
              </a:ext>
            </a:extLst>
          </p:cNvPr>
          <p:cNvSpPr>
            <a:spLocks noGrp="1"/>
          </p:cNvSpPr>
          <p:nvPr>
            <p:ph idx="1"/>
          </p:nvPr>
        </p:nvSpPr>
        <p:spPr/>
        <p:txBody>
          <a:bodyPr>
            <a:normAutofit fontScale="85000" lnSpcReduction="20000"/>
          </a:bodyPr>
          <a:lstStyle/>
          <a:p>
            <a:r>
              <a:rPr lang="en-US" dirty="0"/>
              <a:t>Ensure data file matches your own records</a:t>
            </a:r>
          </a:p>
          <a:p>
            <a:r>
              <a:rPr lang="en-US" dirty="0"/>
              <a:t>Ensure you and everyone who collects, manages, or reports data truly understands the definitions and data elements. </a:t>
            </a:r>
          </a:p>
          <a:p>
            <a:r>
              <a:rPr lang="en-US" dirty="0">
                <a:solidFill>
                  <a:schemeClr val="accent5">
                    <a:lumMod val="75000"/>
                  </a:schemeClr>
                </a:solidFill>
              </a:rPr>
              <a:t>Focus on the data elements that matter! </a:t>
            </a:r>
          </a:p>
          <a:p>
            <a:r>
              <a:rPr lang="en-US" dirty="0"/>
              <a:t>Have a process in place to collect the right information.</a:t>
            </a:r>
          </a:p>
          <a:p>
            <a:r>
              <a:rPr lang="en-US" dirty="0"/>
              <a:t>Ensure the process builds in regular, ongoing follow up and someone specific has responsibility for that task.</a:t>
            </a:r>
          </a:p>
          <a:p>
            <a:r>
              <a:rPr lang="en-US" dirty="0"/>
              <a:t>Ensure your process or system for generating data files accurately converts information from your records into the correct code values.</a:t>
            </a:r>
          </a:p>
          <a:p>
            <a:r>
              <a:rPr lang="en-US" dirty="0"/>
              <a:t>Adjust or refine processes that don’t work or show signs of being ineffective. </a:t>
            </a:r>
          </a:p>
          <a:p>
            <a:endParaRPr lang="en-US" dirty="0"/>
          </a:p>
          <a:p>
            <a:endParaRPr lang="en-US" dirty="0"/>
          </a:p>
        </p:txBody>
      </p:sp>
      <p:sp>
        <p:nvSpPr>
          <p:cNvPr id="5" name="Slide Number Placeholder 4">
            <a:extLst>
              <a:ext uri="{FF2B5EF4-FFF2-40B4-BE49-F238E27FC236}">
                <a16:creationId xmlns:a16="http://schemas.microsoft.com/office/drawing/2014/main" id="{7484E3F3-6239-AB08-F15A-6352FA398964}"/>
              </a:ext>
            </a:extLst>
          </p:cNvPr>
          <p:cNvSpPr>
            <a:spLocks noGrp="1"/>
          </p:cNvSpPr>
          <p:nvPr>
            <p:ph type="sldNum" sz="quarter" idx="12"/>
          </p:nvPr>
        </p:nvSpPr>
        <p:spPr/>
        <p:txBody>
          <a:bodyPr/>
          <a:lstStyle/>
          <a:p>
            <a:fld id="{DE8DE8A0-70C5-4585-9A3C-B3A9E7B8F8E9}" type="slidenum">
              <a:rPr lang="en-US" smtClean="0"/>
              <a:t>78</a:t>
            </a:fld>
            <a:endParaRPr lang="en-US" dirty="0"/>
          </a:p>
        </p:txBody>
      </p:sp>
    </p:spTree>
    <p:extLst>
      <p:ext uri="{BB962C8B-B14F-4D97-AF65-F5344CB8AC3E}">
        <p14:creationId xmlns:p14="http://schemas.microsoft.com/office/powerpoint/2010/main" val="12023334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8350562-08F5-4D65-B48D-D263B83B4539}"/>
              </a:ext>
            </a:extLst>
          </p:cNvPr>
          <p:cNvSpPr>
            <a:spLocks noGrp="1"/>
          </p:cNvSpPr>
          <p:nvPr>
            <p:ph type="title"/>
          </p:nvPr>
        </p:nvSpPr>
        <p:spPr>
          <a:xfrm>
            <a:off x="769499" y="3429000"/>
            <a:ext cx="10653001" cy="1504844"/>
          </a:xfrm>
        </p:spPr>
        <p:txBody>
          <a:bodyPr/>
          <a:lstStyle/>
          <a:p>
            <a:r>
              <a:rPr lang="en-US" dirty="0"/>
              <a:t>Troubleshooting and Q&amp;A</a:t>
            </a:r>
          </a:p>
        </p:txBody>
      </p:sp>
      <p:sp>
        <p:nvSpPr>
          <p:cNvPr id="7" name="Slide Number Placeholder 6">
            <a:extLst>
              <a:ext uri="{FF2B5EF4-FFF2-40B4-BE49-F238E27FC236}">
                <a16:creationId xmlns:a16="http://schemas.microsoft.com/office/drawing/2014/main" id="{0DA2C9BC-6B07-4860-80F8-683C02A08576}"/>
              </a:ext>
            </a:extLst>
          </p:cNvPr>
          <p:cNvSpPr>
            <a:spLocks noGrp="1"/>
          </p:cNvSpPr>
          <p:nvPr>
            <p:ph type="sldNum" sz="quarter" idx="12"/>
          </p:nvPr>
        </p:nvSpPr>
        <p:spPr/>
        <p:txBody>
          <a:bodyPr/>
          <a:lstStyle/>
          <a:p>
            <a:fld id="{DE8DE8A0-70C5-4585-9A3C-B3A9E7B8F8E9}" type="slidenum">
              <a:rPr lang="en-US" smtClean="0"/>
              <a:pPr/>
              <a:t>79</a:t>
            </a:fld>
            <a:endParaRPr lang="en-US" dirty="0"/>
          </a:p>
        </p:txBody>
      </p:sp>
    </p:spTree>
    <p:extLst>
      <p:ext uri="{BB962C8B-B14F-4D97-AF65-F5344CB8AC3E}">
        <p14:creationId xmlns:p14="http://schemas.microsoft.com/office/powerpoint/2010/main" val="18068540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DACDAF6-16D9-41E4-B0D6-60FFACF8D42F}"/>
              </a:ext>
            </a:extLst>
          </p:cNvPr>
          <p:cNvSpPr>
            <a:spLocks noGrp="1"/>
          </p:cNvSpPr>
          <p:nvPr>
            <p:ph type="title"/>
          </p:nvPr>
        </p:nvSpPr>
        <p:spPr>
          <a:xfrm>
            <a:off x="774923" y="687475"/>
            <a:ext cx="10653003" cy="1083329"/>
          </a:xfrm>
        </p:spPr>
        <p:txBody>
          <a:bodyPr anchor="b">
            <a:normAutofit/>
          </a:bodyPr>
          <a:lstStyle/>
          <a:p>
            <a:r>
              <a:rPr lang="en-US" dirty="0"/>
              <a:t>Questions?</a:t>
            </a:r>
          </a:p>
        </p:txBody>
      </p:sp>
      <p:pic>
        <p:nvPicPr>
          <p:cNvPr id="3" name="Picture 2" descr="3D black question marks with one yellow question mark">
            <a:extLst>
              <a:ext uri="{FF2B5EF4-FFF2-40B4-BE49-F238E27FC236}">
                <a16:creationId xmlns:a16="http://schemas.microsoft.com/office/drawing/2014/main" id="{E9E22064-529B-6193-C117-A9A8BB6FD875}"/>
              </a:ext>
            </a:extLst>
          </p:cNvPr>
          <p:cNvPicPr>
            <a:picLocks noChangeAspect="1"/>
          </p:cNvPicPr>
          <p:nvPr/>
        </p:nvPicPr>
        <p:blipFill>
          <a:blip r:embed="rId3">
            <a:extLst>
              <a:ext uri="{28A0092B-C50C-407E-A947-70E740481C1C}">
                <a14:useLocalDpi xmlns:a14="http://schemas.microsoft.com/office/drawing/2010/main" val="0"/>
              </a:ext>
            </a:extLst>
          </a:blip>
          <a:srcRect l="7951"/>
          <a:stretch/>
        </p:blipFill>
        <p:spPr>
          <a:xfrm>
            <a:off x="599768" y="1946302"/>
            <a:ext cx="10962579" cy="4224225"/>
          </a:xfrm>
          <a:prstGeom prst="rect">
            <a:avLst/>
          </a:prstGeom>
          <a:noFill/>
        </p:spPr>
      </p:pic>
      <p:sp>
        <p:nvSpPr>
          <p:cNvPr id="5" name="Slide Number Placeholder 4">
            <a:extLst>
              <a:ext uri="{FF2B5EF4-FFF2-40B4-BE49-F238E27FC236}">
                <a16:creationId xmlns:a16="http://schemas.microsoft.com/office/drawing/2014/main" id="{E48EEF59-C4C7-4B71-9F48-C0A1D10BAADB}"/>
              </a:ext>
            </a:extLst>
          </p:cNvPr>
          <p:cNvSpPr>
            <a:spLocks noGrp="1"/>
          </p:cNvSpPr>
          <p:nvPr>
            <p:ph type="sldNum" sz="quarter" idx="12"/>
          </p:nvPr>
        </p:nvSpPr>
        <p:spPr>
          <a:xfrm>
            <a:off x="10400635" y="6203787"/>
            <a:ext cx="1027291" cy="365125"/>
          </a:xfrm>
        </p:spPr>
        <p:txBody>
          <a:bodyPr anchor="ctr">
            <a:normAutofit/>
          </a:bodyPr>
          <a:lstStyle/>
          <a:p>
            <a:pPr>
              <a:spcAft>
                <a:spcPts val="600"/>
              </a:spcAft>
            </a:pPr>
            <a:fld id="{DE8DE8A0-70C5-4585-9A3C-B3A9E7B8F8E9}" type="slidenum">
              <a:rPr lang="en-US" smtClean="0"/>
              <a:pPr>
                <a:spcAft>
                  <a:spcPts val="600"/>
                </a:spcAft>
              </a:pPr>
              <a:t>80</a:t>
            </a:fld>
            <a:endParaRPr lang="en-US" dirty="0"/>
          </a:p>
        </p:txBody>
      </p:sp>
    </p:spTree>
    <p:extLst>
      <p:ext uri="{BB962C8B-B14F-4D97-AF65-F5344CB8AC3E}">
        <p14:creationId xmlns:p14="http://schemas.microsoft.com/office/powerpoint/2010/main" val="150723242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FB4D5BC7-B55A-B7D5-162C-970F9B6B2814}"/>
              </a:ext>
            </a:extLst>
          </p:cNvPr>
          <p:cNvSpPr>
            <a:spLocks noGrp="1"/>
          </p:cNvSpPr>
          <p:nvPr>
            <p:ph type="title"/>
          </p:nvPr>
        </p:nvSpPr>
        <p:spPr/>
        <p:txBody>
          <a:bodyPr/>
          <a:lstStyle/>
          <a:p>
            <a:r>
              <a:rPr lang="en-US" dirty="0"/>
              <a:t>Thank you!</a:t>
            </a:r>
          </a:p>
        </p:txBody>
      </p:sp>
      <p:sp>
        <p:nvSpPr>
          <p:cNvPr id="6" name="TextBox 5">
            <a:extLst>
              <a:ext uri="{FF2B5EF4-FFF2-40B4-BE49-F238E27FC236}">
                <a16:creationId xmlns:a16="http://schemas.microsoft.com/office/drawing/2014/main" id="{E61DCD57-41F2-9E40-276D-7A3A2D3DF2BF}"/>
              </a:ext>
            </a:extLst>
          </p:cNvPr>
          <p:cNvSpPr txBox="1"/>
          <p:nvPr/>
        </p:nvSpPr>
        <p:spPr>
          <a:xfrm>
            <a:off x="774923" y="1975391"/>
            <a:ext cx="8556171" cy="523220"/>
          </a:xfrm>
          <a:prstGeom prst="rect">
            <a:avLst/>
          </a:prstGeom>
          <a:noFill/>
        </p:spPr>
        <p:txBody>
          <a:bodyPr wrap="square">
            <a:spAutoFit/>
          </a:bodyPr>
          <a:lstStyle/>
          <a:p>
            <a:r>
              <a:rPr lang="en-US" sz="2800" dirty="0"/>
              <a:t>CONTACT US FOR REPORTING ASSISTANCE:</a:t>
            </a:r>
          </a:p>
        </p:txBody>
      </p:sp>
      <p:sp>
        <p:nvSpPr>
          <p:cNvPr id="10" name="Content Placeholder 1">
            <a:extLst>
              <a:ext uri="{FF2B5EF4-FFF2-40B4-BE49-F238E27FC236}">
                <a16:creationId xmlns:a16="http://schemas.microsoft.com/office/drawing/2014/main" id="{17D072C1-DEAC-401F-96BB-20ED24BFE632}"/>
              </a:ext>
            </a:extLst>
          </p:cNvPr>
          <p:cNvSpPr>
            <a:spLocks noGrp="1"/>
          </p:cNvSpPr>
          <p:nvPr>
            <p:ph idx="1"/>
          </p:nvPr>
        </p:nvSpPr>
        <p:spPr>
          <a:xfrm>
            <a:off x="4644842" y="2703199"/>
            <a:ext cx="5755793" cy="1622314"/>
          </a:xfrm>
        </p:spPr>
        <p:txBody>
          <a:bodyPr>
            <a:normAutofit/>
          </a:bodyPr>
          <a:lstStyle/>
          <a:p>
            <a:pPr lvl="0"/>
            <a:r>
              <a:rPr lang="en-US" sz="3600" dirty="0">
                <a:solidFill>
                  <a:schemeClr val="accent1">
                    <a:lumMod val="60000"/>
                    <a:lumOff val="40000"/>
                  </a:schemeClr>
                </a:solidFill>
                <a:hlinkClick r:id="rId3">
                  <a:extLst>
                    <a:ext uri="{A12FA001-AC4F-418D-AE19-62706E023703}">
                      <ahyp:hlinkClr xmlns:ahyp="http://schemas.microsoft.com/office/drawing/2018/hyperlinkcolor" val="tx"/>
                    </a:ext>
                  </a:extLst>
                </a:hlinkClick>
              </a:rPr>
              <a:t>RuralHealthcare@dol.gov</a:t>
            </a:r>
            <a:r>
              <a:rPr lang="en-US" sz="3600" dirty="0">
                <a:solidFill>
                  <a:schemeClr val="accent1">
                    <a:lumMod val="60000"/>
                    <a:lumOff val="40000"/>
                  </a:schemeClr>
                </a:solidFill>
              </a:rPr>
              <a:t> </a:t>
            </a:r>
            <a:r>
              <a:rPr lang="en-US" sz="3600" dirty="0">
                <a:solidFill>
                  <a:schemeClr val="accent1">
                    <a:lumMod val="60000"/>
                    <a:lumOff val="40000"/>
                  </a:schemeClr>
                </a:solidFill>
                <a:hlinkClick r:id="rId4">
                  <a:extLst>
                    <a:ext uri="{A12FA001-AC4F-418D-AE19-62706E023703}">
                      <ahyp:hlinkClr xmlns:ahyp="http://schemas.microsoft.com/office/drawing/2018/hyperlinkcolor" val="tx"/>
                    </a:ext>
                  </a:extLst>
                </a:hlinkClick>
              </a:rPr>
              <a:t>OneWorkforce@dol.gov</a:t>
            </a:r>
            <a:endParaRPr lang="en-US" sz="3600" dirty="0">
              <a:solidFill>
                <a:schemeClr val="accent1">
                  <a:lumMod val="60000"/>
                  <a:lumOff val="40000"/>
                </a:schemeClr>
              </a:solidFill>
            </a:endParaRPr>
          </a:p>
          <a:p>
            <a:pPr lvl="0"/>
            <a:endParaRPr lang="en-US" sz="3600" dirty="0">
              <a:solidFill>
                <a:schemeClr val="accent2"/>
              </a:solidFill>
            </a:endParaRPr>
          </a:p>
        </p:txBody>
      </p:sp>
      <p:sp>
        <p:nvSpPr>
          <p:cNvPr id="5" name="TextBox 4">
            <a:extLst>
              <a:ext uri="{FF2B5EF4-FFF2-40B4-BE49-F238E27FC236}">
                <a16:creationId xmlns:a16="http://schemas.microsoft.com/office/drawing/2014/main" id="{91E4CE07-94AE-6C3D-13DB-4C87B1AA7266}"/>
              </a:ext>
            </a:extLst>
          </p:cNvPr>
          <p:cNvSpPr txBox="1"/>
          <p:nvPr/>
        </p:nvSpPr>
        <p:spPr>
          <a:xfrm>
            <a:off x="4644842" y="4687243"/>
            <a:ext cx="6094268" cy="461665"/>
          </a:xfrm>
          <a:prstGeom prst="rect">
            <a:avLst/>
          </a:prstGeom>
          <a:noFill/>
        </p:spPr>
        <p:txBody>
          <a:bodyPr wrap="square">
            <a:spAutoFit/>
          </a:bodyPr>
          <a:lstStyle/>
          <a:p>
            <a:r>
              <a:rPr lang="en-US" sz="2400" b="1" dirty="0">
                <a:solidFill>
                  <a:srgbClr val="17406D"/>
                </a:solidFill>
              </a:rPr>
              <a:t>Important:  </a:t>
            </a:r>
            <a:r>
              <a:rPr lang="en-US" sz="2400" dirty="0">
                <a:solidFill>
                  <a:srgbClr val="17406D"/>
                </a:solidFill>
              </a:rPr>
              <a:t>Don’t forget to copy your FPO!</a:t>
            </a:r>
          </a:p>
        </p:txBody>
      </p:sp>
      <p:sp>
        <p:nvSpPr>
          <p:cNvPr id="8" name="Slide Number Placeholder 7">
            <a:extLst>
              <a:ext uri="{FF2B5EF4-FFF2-40B4-BE49-F238E27FC236}">
                <a16:creationId xmlns:a16="http://schemas.microsoft.com/office/drawing/2014/main" id="{9AFA894D-391C-4A69-AFCD-CCE20A773079}"/>
              </a:ext>
            </a:extLst>
          </p:cNvPr>
          <p:cNvSpPr>
            <a:spLocks noGrp="1"/>
          </p:cNvSpPr>
          <p:nvPr>
            <p:ph type="sldNum" sz="quarter" idx="12"/>
          </p:nvPr>
        </p:nvSpPr>
        <p:spPr/>
        <p:txBody>
          <a:bodyPr/>
          <a:lstStyle/>
          <a:p>
            <a:fld id="{DE8DE8A0-70C5-4585-9A3C-B3A9E7B8F8E9}" type="slidenum">
              <a:rPr lang="en-US" smtClean="0"/>
              <a:t>81</a:t>
            </a:fld>
            <a:endParaRPr lang="en-US" dirty="0"/>
          </a:p>
        </p:txBody>
      </p:sp>
    </p:spTree>
    <p:extLst>
      <p:ext uri="{BB962C8B-B14F-4D97-AF65-F5344CB8AC3E}">
        <p14:creationId xmlns:p14="http://schemas.microsoft.com/office/powerpoint/2010/main" val="15032503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NE template theme">
  <a:themeElements>
    <a:clrScheme name="Custom 5">
      <a:dk1>
        <a:sysClr val="windowText" lastClr="000000"/>
      </a:dk1>
      <a:lt1>
        <a:sysClr val="window" lastClr="FFFFFF"/>
      </a:lt1>
      <a:dk2>
        <a:srgbClr val="17406D"/>
      </a:dk2>
      <a:lt2>
        <a:srgbClr val="DBEFF9"/>
      </a:lt2>
      <a:accent1>
        <a:srgbClr val="17406D"/>
      </a:accent1>
      <a:accent2>
        <a:srgbClr val="009DD9"/>
      </a:accent2>
      <a:accent3>
        <a:srgbClr val="7E9532"/>
      </a:accent3>
      <a:accent4>
        <a:srgbClr val="7E9532"/>
      </a:accent4>
      <a:accent5>
        <a:srgbClr val="7CCA62"/>
      </a:accent5>
      <a:accent6>
        <a:srgbClr val="A5C249"/>
      </a:accent6>
      <a:hlink>
        <a:srgbClr val="F49100"/>
      </a:hlink>
      <a:folHlink>
        <a:srgbClr val="85DFD0"/>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NE template theme" id="{66D311D1-6F26-460C-890B-0B2C3077711C}" vid="{7B7F7106-7927-4BFE-93F1-8BD06AF22B3E}"/>
    </a:ext>
  </a:extLst>
</a:theme>
</file>

<file path=ppt/theme/theme2.xml><?xml version="1.0" encoding="utf-8"?>
<a:theme xmlns:a="http://schemas.openxmlformats.org/drawingml/2006/main" name="Content Slides">
  <a:themeElements>
    <a:clrScheme name="Webinar Template 1">
      <a:dk1>
        <a:srgbClr val="242021"/>
      </a:dk1>
      <a:lt1>
        <a:srgbClr val="DFDBDC"/>
      </a:lt1>
      <a:dk2>
        <a:srgbClr val="003366"/>
      </a:dk2>
      <a:lt2>
        <a:srgbClr val="F3F4F4"/>
      </a:lt2>
      <a:accent1>
        <a:srgbClr val="003366"/>
      </a:accent1>
      <a:accent2>
        <a:srgbClr val="003366"/>
      </a:accent2>
      <a:accent3>
        <a:srgbClr val="DFDBDC"/>
      </a:accent3>
      <a:accent4>
        <a:srgbClr val="CBC4C6"/>
      </a:accent4>
      <a:accent5>
        <a:srgbClr val="003366"/>
      </a:accent5>
      <a:accent6>
        <a:srgbClr val="9C8E92"/>
      </a:accent6>
      <a:hlink>
        <a:srgbClr val="2828FE"/>
      </a:hlink>
      <a:folHlink>
        <a:srgbClr val="0066FF"/>
      </a:folHlink>
    </a:clrScheme>
    <a:fontScheme name="WFGPS Font">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Transition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2C33A021F5CC44598B69CC3A7FB63F6" ma:contentTypeVersion="14" ma:contentTypeDescription="Create a new document." ma:contentTypeScope="" ma:versionID="5140aa387e0716db48969b8b22052985">
  <xsd:schema xmlns:xsd="http://www.w3.org/2001/XMLSchema" xmlns:xs="http://www.w3.org/2001/XMLSchema" xmlns:p="http://schemas.microsoft.com/office/2006/metadata/properties" xmlns:ns2="9f7d036a-daaf-4c7a-b1ac-c05d9d0a180b" xmlns:ns3="411d0658-67d5-4b95-8147-6ad757439f0a" targetNamespace="http://schemas.microsoft.com/office/2006/metadata/properties" ma:root="true" ma:fieldsID="b34cdb2e2059fac315e7a1cff91dacad" ns2:_="" ns3:_="">
    <xsd:import namespace="9f7d036a-daaf-4c7a-b1ac-c05d9d0a180b"/>
    <xsd:import namespace="411d0658-67d5-4b95-8147-6ad757439f0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f7d036a-daaf-4c7a-b1ac-c05d9d0a180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31da6f4-e52d-49d7-b108-9c7783d77463" ma:termSetId="09814cd3-568e-fe90-9814-8d621ff8fb84" ma:anchorId="fba54fb3-c3e1-fe81-a776-ca4b69148c4d" ma:open="true" ma:isKeyword="false">
      <xsd:complexType>
        <xsd:sequence>
          <xsd:element ref="pc:Terms" minOccurs="0" maxOccurs="1"/>
        </xsd:sequence>
      </xsd:complex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11d0658-67d5-4b95-8147-6ad757439f0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c0515b74-b39d-4bb3-ad1d-29dbe29abbfc}" ma:internalName="TaxCatchAll" ma:showField="CatchAllData" ma:web="411d0658-67d5-4b95-8147-6ad757439f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411d0658-67d5-4b95-8147-6ad757439f0a" xsi:nil="true"/>
    <lcf76f155ced4ddcb4097134ff3c332f xmlns="9f7d036a-daaf-4c7a-b1ac-c05d9d0a180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94809F3-EF76-4551-B0C1-FE5972E6F795}">
  <ds:schemaRefs>
    <ds:schemaRef ds:uri="http://schemas.microsoft.com/sharepoint/v3/contenttype/forms"/>
  </ds:schemaRefs>
</ds:datastoreItem>
</file>

<file path=customXml/itemProps2.xml><?xml version="1.0" encoding="utf-8"?>
<ds:datastoreItem xmlns:ds="http://schemas.openxmlformats.org/officeDocument/2006/customXml" ds:itemID="{86283585-4BCF-4A97-A911-4E16E3106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f7d036a-daaf-4c7a-b1ac-c05d9d0a180b"/>
    <ds:schemaRef ds:uri="411d0658-67d5-4b95-8147-6ad757439f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B18A657-DBEE-47A2-9A86-3E105DEE87A0}">
  <ds:schemaRefs>
    <ds:schemaRef ds:uri="http://www.w3.org/XML/1998/namespace"/>
    <ds:schemaRef ds:uri="http://purl.org/dc/terms/"/>
    <ds:schemaRef ds:uri="http://purl.org/dc/dcmitype/"/>
    <ds:schemaRef ds:uri="9f7d036a-daaf-4c7a-b1ac-c05d9d0a180b"/>
    <ds:schemaRef ds:uri="http://schemas.microsoft.com/office/2006/documentManagement/types"/>
    <ds:schemaRef ds:uri="http://schemas.microsoft.com/office/2006/metadata/properties"/>
    <ds:schemaRef ds:uri="http://purl.org/dc/elements/1.1/"/>
    <ds:schemaRef ds:uri="http://schemas.microsoft.com/office/infopath/2007/PartnerControls"/>
    <ds:schemaRef ds:uri="http://schemas.openxmlformats.org/package/2006/metadata/core-properties"/>
    <ds:schemaRef ds:uri="411d0658-67d5-4b95-8147-6ad757439f0a"/>
  </ds:schemaRefs>
</ds:datastoreItem>
</file>

<file path=docProps/app.xml><?xml version="1.0" encoding="utf-8"?>
<Properties xmlns="http://schemas.openxmlformats.org/officeDocument/2006/extended-properties" xmlns:vt="http://schemas.openxmlformats.org/officeDocument/2006/docPropsVTypes">
  <Template>NE template theme</Template>
  <TotalTime>9143</TotalTime>
  <Words>4264</Words>
  <Application>Microsoft Office PowerPoint</Application>
  <PresentationFormat>Widescreen</PresentationFormat>
  <Paragraphs>805</Paragraphs>
  <Slides>81</Slides>
  <Notes>81</Notes>
  <HiddenSlides>0</HiddenSlides>
  <MMClips>0</MMClips>
  <ScaleCrop>false</ScaleCrop>
  <HeadingPairs>
    <vt:vector size="6" baseType="variant">
      <vt:variant>
        <vt:lpstr>Fonts Used</vt:lpstr>
      </vt:variant>
      <vt:variant>
        <vt:i4>15</vt:i4>
      </vt:variant>
      <vt:variant>
        <vt:lpstr>Theme</vt:lpstr>
      </vt:variant>
      <vt:variant>
        <vt:i4>3</vt:i4>
      </vt:variant>
      <vt:variant>
        <vt:lpstr>Slide Titles</vt:lpstr>
      </vt:variant>
      <vt:variant>
        <vt:i4>81</vt:i4>
      </vt:variant>
    </vt:vector>
  </HeadingPairs>
  <TitlesOfParts>
    <vt:vector size="99" baseType="lpstr">
      <vt:lpstr>Aptos</vt:lpstr>
      <vt:lpstr>Arial</vt:lpstr>
      <vt:lpstr>Arial Narrow</vt:lpstr>
      <vt:lpstr>Calibri</vt:lpstr>
      <vt:lpstr>Courier New</vt:lpstr>
      <vt:lpstr>Franklin Gothic Book</vt:lpstr>
      <vt:lpstr>Gill Sans MT</vt:lpstr>
      <vt:lpstr>icon-small</vt:lpstr>
      <vt:lpstr>Roboto</vt:lpstr>
      <vt:lpstr>Segoe UI</vt:lpstr>
      <vt:lpstr>Times New Roman</vt:lpstr>
      <vt:lpstr>Webdings</vt:lpstr>
      <vt:lpstr>Wingdings</vt:lpstr>
      <vt:lpstr>Wingdings 2</vt:lpstr>
      <vt:lpstr>Wingdings 3</vt:lpstr>
      <vt:lpstr>NE template theme</vt:lpstr>
      <vt:lpstr>Content Slides</vt:lpstr>
      <vt:lpstr>1_Transition Slides</vt:lpstr>
      <vt:lpstr>Taking Charge of your Quarterly performance report (QPR)</vt:lpstr>
      <vt:lpstr>moderators</vt:lpstr>
      <vt:lpstr>Presenters</vt:lpstr>
      <vt:lpstr>RECORDING POLICY</vt:lpstr>
      <vt:lpstr>Agenda</vt:lpstr>
      <vt:lpstr>Poll question 1</vt:lpstr>
      <vt:lpstr>Overview of QPR data validation</vt:lpstr>
      <vt:lpstr>Your current role in the data reporting process</vt:lpstr>
      <vt:lpstr>Why is DATA important?</vt:lpstr>
      <vt:lpstr>A DATA-DRIVEN MODEL FOR SUCCESS</vt:lpstr>
      <vt:lpstr>Assessing Program effectiveness</vt:lpstr>
      <vt:lpstr>What is data validation?</vt:lpstr>
      <vt:lpstr>Assessing Data accuracy</vt:lpstr>
      <vt:lpstr>Real-time performance outcome measures</vt:lpstr>
      <vt:lpstr>MENTI Poll question</vt:lpstr>
      <vt:lpstr>ONE WORKFORCE AND RURAL HEALTHCARE QPR OUTCOME RESULTS </vt:lpstr>
      <vt:lpstr>Combined Total Outcomes Rural Healthcare and one Workforce Grants</vt:lpstr>
      <vt:lpstr>Rural Healthcare Quarter Ending 9/30/2024</vt:lpstr>
      <vt:lpstr>One Workforce Quarter Ending 9/30/2024</vt:lpstr>
      <vt:lpstr> Employment Status at Participation quarter ending 9/30/2024</vt:lpstr>
      <vt:lpstr>Rural Healthcare Total Outcomes </vt:lpstr>
      <vt:lpstr>Rural Healthcare Participants Completed Quarter ending 9/30/2024:  5,856</vt:lpstr>
      <vt:lpstr>Rural Healthcare Participants Completed with credential Quarter ending 9/30/2024:  4596</vt:lpstr>
      <vt:lpstr>Rural Healthcare Participants entered employment Quarter ending 9/30/2024:  2363</vt:lpstr>
      <vt:lpstr>Rural Healthcare Participants advanced in employment Quarter ending 9/30/2024:  763</vt:lpstr>
      <vt:lpstr>One Workforce Total Outcomes </vt:lpstr>
      <vt:lpstr>One workforce Participants Completed with credential Quarter ending 9/30/2024:  9,436</vt:lpstr>
      <vt:lpstr>One workforce Participants entered employment Quarter ending 9/30/2024:  3,841</vt:lpstr>
      <vt:lpstr>One workforce Participants advanced in employment Quarter ending 9/30/2024:  2,421</vt:lpstr>
      <vt:lpstr>MENTI Poll question </vt:lpstr>
      <vt:lpstr>UNDERSTANDING COMMON DATA ISSUES</vt:lpstr>
      <vt:lpstr>Pre-Event survey:  How confident are you that the data on  your  most recent QPR is accurate? </vt:lpstr>
      <vt:lpstr>PRE-EVENT Survey:   level of Involvement in reporting and confidence in the data</vt:lpstr>
      <vt:lpstr>Pre-event survey: Explain why you lack confidence;  why you think mismatches with your own records exist</vt:lpstr>
      <vt:lpstr> three main Types of Data issues</vt:lpstr>
      <vt:lpstr> TWO Common reasons WHY DATA ISSUES ARISE</vt:lpstr>
      <vt:lpstr> DATA ISSUE AWARENESS</vt:lpstr>
      <vt:lpstr>Diagnosing Issue #1: INCORRECT DATA IN YOUR DATA FILE</vt:lpstr>
      <vt:lpstr>Aggregation rules look like formulas</vt:lpstr>
      <vt:lpstr>EXAMPLE:  aggregation rules interpretation</vt:lpstr>
      <vt:lpstr>ROLES DATA ELEMENTS PLAY IN AGGREGATING QPR OUTCOMES</vt:lpstr>
      <vt:lpstr>Primary data elements  </vt:lpstr>
      <vt:lpstr> secondary DATA ELEMENTS</vt:lpstr>
      <vt:lpstr>Data elements: extras</vt:lpstr>
      <vt:lpstr>Diagnosing Issue #2: not showing up in qpr outcomes</vt:lpstr>
      <vt:lpstr>CROSSWALK: TARGET OUTCOMES, QPR OUTCOMES &amp; DATA ELEMENTS</vt:lpstr>
      <vt:lpstr>Diagnosing Issue #3: information is excluded from the qpr</vt:lpstr>
      <vt:lpstr>Poll:  What is your biggest reporting challenge? </vt:lpstr>
      <vt:lpstr>What We Look For (2) </vt:lpstr>
      <vt:lpstr>What We Look For (3) </vt:lpstr>
      <vt:lpstr>What We Look For (4) </vt:lpstr>
      <vt:lpstr>What We Look For (5) </vt:lpstr>
      <vt:lpstr>What We Look For (6) </vt:lpstr>
      <vt:lpstr>Expert METHODS for Finding and CORRECTING DATA ISSUES</vt:lpstr>
      <vt:lpstr>What *not* to do if you are having AN issue</vt:lpstr>
      <vt:lpstr>Methods of data validation</vt:lpstr>
      <vt:lpstr>Inductive data validation</vt:lpstr>
      <vt:lpstr>DEDUCTIVE data validation</vt:lpstr>
      <vt:lpstr>POLL QUESTION</vt:lpstr>
      <vt:lpstr>Expert approach to data validation</vt:lpstr>
      <vt:lpstr>VALIDATING QPR OUTCOME DATA</vt:lpstr>
      <vt:lpstr>Pre-event survey: have you tried anything to ensure your data is accurate? </vt:lpstr>
      <vt:lpstr>SCENARIO</vt:lpstr>
      <vt:lpstr>Question to explore</vt:lpstr>
      <vt:lpstr>Potential causes for a zero on the qpr</vt:lpstr>
      <vt:lpstr>Starting your investigation</vt:lpstr>
      <vt:lpstr>Investigation results (Cause #1)</vt:lpstr>
      <vt:lpstr>INVESTIGATE ANOTHER POTENTIAL CAUSE</vt:lpstr>
      <vt:lpstr>Investigation RESULTS (cause #2)</vt:lpstr>
      <vt:lpstr>Keep investigating</vt:lpstr>
      <vt:lpstr>Brainstorm solutions</vt:lpstr>
      <vt:lpstr>Finish investigating</vt:lpstr>
      <vt:lpstr>THINGS TO CHECK (Causes #5 and 6)</vt:lpstr>
      <vt:lpstr>MENTI POP QUIZ</vt:lpstr>
      <vt:lpstr>Incumbent workers retained or advanced in employment?</vt:lpstr>
      <vt:lpstr>Results (Causes #5 and #6)</vt:lpstr>
      <vt:lpstr>Investigation conclusions</vt:lpstr>
      <vt:lpstr>summary of corrective actions</vt:lpstr>
      <vt:lpstr>Troubleshooting and Q&amp;A</vt:lpstr>
      <vt:lpstr>Questions?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Taking Charge of Your QPR: Performance for Non-Performance Staff</dc:title>
  <dc:creator>U.S. Department of Labor</dc:creator>
  <cp:lastModifiedBy>Lamb, Margaret</cp:lastModifiedBy>
  <cp:revision>135</cp:revision>
  <dcterms:created xsi:type="dcterms:W3CDTF">2019-05-17T14:42:38Z</dcterms:created>
  <dcterms:modified xsi:type="dcterms:W3CDTF">2024-12-13T13:05:57Z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0x010100B2C33A021F5CC44598B69CC3A7FB63F6</vt:lpwstr>
  </property>
  <property fmtid="{D5CDD505-2E9C-101B-9397-08002B2CF9AE}" pid="3" name="MediaServiceImageTags">
    <vt:lpwstr/>
  </property>
</Properties>
</file>