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4"/>
  </p:notesMasterIdLst>
  <p:sldIdLst>
    <p:sldId id="287" r:id="rId5"/>
    <p:sldId id="328" r:id="rId6"/>
    <p:sldId id="322" r:id="rId7"/>
    <p:sldId id="323" r:id="rId8"/>
    <p:sldId id="289" r:id="rId9"/>
    <p:sldId id="290" r:id="rId10"/>
    <p:sldId id="291" r:id="rId11"/>
    <p:sldId id="292" r:id="rId12"/>
    <p:sldId id="296" r:id="rId13"/>
    <p:sldId id="295" r:id="rId14"/>
    <p:sldId id="298" r:id="rId15"/>
    <p:sldId id="299" r:id="rId16"/>
    <p:sldId id="300" r:id="rId17"/>
    <p:sldId id="301" r:id="rId18"/>
    <p:sldId id="302" r:id="rId19"/>
    <p:sldId id="303" r:id="rId20"/>
    <p:sldId id="304" r:id="rId21"/>
    <p:sldId id="305" r:id="rId22"/>
    <p:sldId id="306" r:id="rId23"/>
    <p:sldId id="307" r:id="rId24"/>
    <p:sldId id="308" r:id="rId25"/>
    <p:sldId id="321" r:id="rId26"/>
    <p:sldId id="310" r:id="rId27"/>
    <p:sldId id="311" r:id="rId28"/>
    <p:sldId id="312" r:id="rId29"/>
    <p:sldId id="313" r:id="rId30"/>
    <p:sldId id="314" r:id="rId31"/>
    <p:sldId id="315" r:id="rId32"/>
    <p:sldId id="324" r:id="rId33"/>
    <p:sldId id="316" r:id="rId34"/>
    <p:sldId id="326" r:id="rId35"/>
    <p:sldId id="325" r:id="rId36"/>
    <p:sldId id="317" r:id="rId37"/>
    <p:sldId id="318" r:id="rId38"/>
    <p:sldId id="319" r:id="rId39"/>
    <p:sldId id="327" r:id="rId40"/>
    <p:sldId id="329" r:id="rId41"/>
    <p:sldId id="330" r:id="rId42"/>
    <p:sldId id="320" r:id="rId43"/>
  </p:sldIdLst>
  <p:sldSz cx="9144000" cy="6858000" type="screen4x3"/>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73"/>
    <a:srgbClr val="B9B9B9"/>
    <a:srgbClr val="E2EFDA"/>
    <a:srgbClr val="E2EFDB"/>
    <a:srgbClr val="BFBFBF"/>
    <a:srgbClr val="BDD7EE"/>
    <a:srgbClr val="4F81BD"/>
    <a:srgbClr val="FED966"/>
    <a:srgbClr val="AC3A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6" autoAdjust="0"/>
    <p:restoredTop sz="58838" autoAdjust="0"/>
  </p:normalViewPr>
  <p:slideViewPr>
    <p:cSldViewPr>
      <p:cViewPr varScale="1">
        <p:scale>
          <a:sx n="65" d="100"/>
          <a:sy n="65" d="100"/>
        </p:scale>
        <p:origin x="2532" y="66"/>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ACCD098-AA09-4C14-91B8-381651DF3B26}" type="datetimeFigureOut">
              <a:rPr lang="en-US" smtClean="0"/>
              <a:t>6/9/2025</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A556BCBC-77CD-4F7C-849D-E6B864156A99}" type="slidenum">
              <a:rPr lang="en-US" smtClean="0"/>
              <a:t>‹#›</a:t>
            </a:fld>
            <a:endParaRPr lang="en-US"/>
          </a:p>
        </p:txBody>
      </p:sp>
    </p:spTree>
    <p:extLst>
      <p:ext uri="{BB962C8B-B14F-4D97-AF65-F5344CB8AC3E}">
        <p14:creationId xmlns:p14="http://schemas.microsoft.com/office/powerpoint/2010/main" val="1237927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Element 1. State Name.</a:t>
            </a:r>
            <a:endParaRPr lang="en-US" b="0" i="1" u="none" dirty="0"/>
          </a:p>
          <a:p>
            <a:endParaRPr lang="en-US" b="0" i="1" u="none" dirty="0"/>
          </a:p>
          <a:p>
            <a:r>
              <a:rPr lang="en-US" sz="1200" b="0" i="0" u="none" strike="noStrike" baseline="0" dirty="0">
                <a:solidFill>
                  <a:srgbClr val="000000"/>
                </a:solidFill>
                <a:latin typeface="Calibri" panose="020F0502020204030204" pitchFamily="34" charset="0"/>
              </a:rPr>
              <a:t>Enter then name of your state government and workforce agency. This information must match the SF-424 Section 8. Applicant information, part a. Legal Name. </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Element 2. State Agency Administrator</a:t>
            </a:r>
            <a:endParaRPr lang="en-US" b="1" i="0" u="sng" dirty="0"/>
          </a:p>
          <a:p>
            <a:pPr algn="l"/>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A.  Name:</a:t>
            </a:r>
            <a:r>
              <a:rPr lang="en-US" sz="1200" b="0" i="0" u="none" strike="noStrike" baseline="0" dirty="0">
                <a:solidFill>
                  <a:srgbClr val="000000"/>
                </a:solidFill>
                <a:latin typeface="Calibri" panose="020F0502020204030204" pitchFamily="34" charset="0"/>
              </a:rPr>
              <a:t> This is the name of the Authorized Representative who is the authorized signatory for this grant. The information must match that of the SF-424 section 21. If your agency’s authorized representative changes during the grant cycle, the state will need to provide a new authorization identifying the new authorized signatory. It is important to keep this contact information up to date, as any official RESEA correspondence will be addressed to this person, for example, RESEA award letters.</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B.  Title:</a:t>
            </a:r>
            <a:r>
              <a:rPr lang="en-US" sz="1200" b="0" i="0" u="none" strike="noStrike" baseline="0" dirty="0">
                <a:solidFill>
                  <a:srgbClr val="000000"/>
                </a:solidFill>
                <a:latin typeface="Calibri" panose="020F0502020204030204" pitchFamily="34" charset="0"/>
              </a:rPr>
              <a:t> Enter the title of the Authorized Representative and their respective contact information in the address</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C.  Address:</a:t>
            </a:r>
            <a:r>
              <a:rPr lang="en-US" sz="1200" b="0" i="0" u="none" strike="noStrike" baseline="0" dirty="0">
                <a:solidFill>
                  <a:srgbClr val="000000"/>
                </a:solidFill>
                <a:latin typeface="Calibri" panose="020F0502020204030204" pitchFamily="34" charset="0"/>
              </a:rPr>
              <a:t> The address must match the SF-424 section 8. Applicant information, part d. address.</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Element 3. RESEA Program Leads/Contacts</a:t>
            </a:r>
            <a:endParaRPr lang="en-US" sz="1200" b="0" i="0" u="none" strike="noStrike" baseline="0" dirty="0">
              <a:solidFill>
                <a:srgbClr val="000000"/>
              </a:solidFill>
              <a:latin typeface="Calibri" panose="020F0502020204030204" pitchFamily="34" charset="0"/>
            </a:endParaRPr>
          </a:p>
          <a:p>
            <a:endParaRPr lang="en-US" sz="1200" b="0" i="0" u="none" strike="noStrike" baseline="0" dirty="0">
              <a:solidFill>
                <a:srgbClr val="000000"/>
              </a:solidFill>
              <a:latin typeface="Calibri" panose="020F0502020204030204" pitchFamily="34" charset="0"/>
            </a:endParaRPr>
          </a:p>
          <a:p>
            <a:pPr algn="l"/>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A.  Name:</a:t>
            </a:r>
            <a:r>
              <a:rPr lang="en-US" sz="1200" b="0" i="0" u="none" strike="noStrike" baseline="0" dirty="0">
                <a:solidFill>
                  <a:srgbClr val="000000"/>
                </a:solidFill>
                <a:latin typeface="Calibri" panose="020F0502020204030204" pitchFamily="34" charset="0"/>
              </a:rPr>
              <a:t> Provide the names and contact information of the people who will be responsible for answering any questions regarding the RESEA state plan. It is important to keep this information up to date to prevent delays in the review and award stages of this grant.</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B.  Telephone:</a:t>
            </a:r>
            <a:r>
              <a:rPr lang="en-US" sz="1200" b="0" i="0" u="none" strike="noStrike" baseline="0" dirty="0">
                <a:solidFill>
                  <a:srgbClr val="000000"/>
                </a:solidFill>
                <a:latin typeface="Calibri" panose="020F0502020204030204" pitchFamily="34" charset="0"/>
              </a:rPr>
              <a:t> Provide the best telephone number at which the RESEA Program Leads maybe contacted.</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C.  Email:</a:t>
            </a:r>
            <a:r>
              <a:rPr lang="en-US" sz="1200" b="0" i="0" u="none" strike="noStrike" baseline="0" dirty="0">
                <a:solidFill>
                  <a:srgbClr val="000000"/>
                </a:solidFill>
                <a:latin typeface="Calibri" panose="020F0502020204030204" pitchFamily="34" charset="0"/>
              </a:rPr>
              <a:t> Provide the email addresses where the National Office should send correspondence or questions about the grant. It is important that the email address is correct.</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Element 4. UI Program Lead Contact</a:t>
            </a:r>
            <a:endParaRPr lang="en-US" sz="1200" b="0" i="0" u="none" strike="noStrike" baseline="0" dirty="0">
              <a:solidFill>
                <a:srgbClr val="000000"/>
              </a:solidFill>
              <a:latin typeface="Calibri" panose="020F0502020204030204" pitchFamily="34" charset="0"/>
            </a:endParaRPr>
          </a:p>
          <a:p>
            <a:endParaRPr lang="en-US" sz="1200" b="0" i="0" u="none" strike="noStrike" baseline="0" dirty="0">
              <a:solidFill>
                <a:srgbClr val="000000"/>
              </a:solidFill>
              <a:latin typeface="Calibri" panose="020F0502020204030204" pitchFamily="34" charset="0"/>
            </a:endParaRPr>
          </a:p>
          <a:p>
            <a:pPr algn="l"/>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A.  Name:</a:t>
            </a:r>
            <a:r>
              <a:rPr lang="en-US" sz="1200" b="0" i="0" u="none" strike="noStrike" baseline="0" dirty="0">
                <a:solidFill>
                  <a:srgbClr val="000000"/>
                </a:solidFill>
                <a:latin typeface="Calibri" panose="020F0502020204030204" pitchFamily="34" charset="0"/>
              </a:rPr>
              <a:t> Provide the name of the state’s UI Program lead. Depending on how your state’s RESEA program is set up, the UI program Lead/contact may be the same as the RESEA program lead/contact or it may be another individual who works in tandem with the RESEA program lead.</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B.  Telephone:</a:t>
            </a:r>
            <a:r>
              <a:rPr lang="en-US" sz="1200" b="0" i="0" u="none" strike="noStrike" baseline="0" dirty="0">
                <a:solidFill>
                  <a:srgbClr val="000000"/>
                </a:solidFill>
                <a:latin typeface="Calibri" panose="020F0502020204030204" pitchFamily="34" charset="0"/>
              </a:rPr>
              <a:t> Provide the best telephone number at which the UI Program lead may be contacted. Current contact information is important as questions about the UI referral process arise. Particularly as it relates to the UI feedback loop and adjudication processes.</a:t>
            </a:r>
          </a:p>
          <a:p>
            <a:endParaRPr lang="en-US" sz="1200" b="0" i="0" u="none" strike="noStrike" baseline="0" dirty="0">
              <a:solidFill>
                <a:srgbClr val="000000"/>
              </a:solidFill>
              <a:latin typeface="Calibri" panose="020F0502020204030204" pitchFamily="34" charset="0"/>
            </a:endParaRPr>
          </a:p>
          <a:p>
            <a:r>
              <a:rPr lang="en-US" sz="1200" b="1" i="0" u="sng" strike="noStrike" baseline="0" dirty="0">
                <a:solidFill>
                  <a:srgbClr val="000000"/>
                </a:solidFill>
                <a:latin typeface="Calibri" panose="020F0502020204030204" pitchFamily="34" charset="0"/>
              </a:rPr>
              <a:t>C.  Email:</a:t>
            </a:r>
            <a:r>
              <a:rPr lang="en-US" sz="1200" b="0" i="0" u="none" strike="noStrike" baseline="0" dirty="0">
                <a:solidFill>
                  <a:srgbClr val="000000"/>
                </a:solidFill>
                <a:latin typeface="Calibri" panose="020F0502020204030204" pitchFamily="34" charset="0"/>
              </a:rPr>
              <a:t> Provide the email address where we should send correspondence or questions about the grant. It is important that the email address is correct. </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4</a:t>
            </a:fld>
            <a:endParaRPr lang="en-US"/>
          </a:p>
        </p:txBody>
      </p:sp>
    </p:spTree>
    <p:extLst>
      <p:ext uri="{BB962C8B-B14F-4D97-AF65-F5344CB8AC3E}">
        <p14:creationId xmlns:p14="http://schemas.microsoft.com/office/powerpoint/2010/main" val="1337851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5a. Total projected cost for proposed State Plan RESEA</a:t>
            </a:r>
          </a:p>
          <a:p>
            <a:r>
              <a:rPr lang="en-US" dirty="0"/>
              <a:t>Total amount of funds requested for this grant, which may be up to the limit specified on an attachment in the annual RESEA operating guidance..  </a:t>
            </a:r>
          </a:p>
          <a:p>
            <a:endParaRPr lang="en-US" dirty="0"/>
          </a:p>
          <a:p>
            <a:r>
              <a:rPr lang="en-US" dirty="0"/>
              <a:t>For Element 5a. there are two responses: First, in the text box “$_______”: Input the total requested amount for that year’s RESEA program.  This number is to match the SF-424 Section 18, Estimated Funding ($) part (a) Federal and (g) TOTAL. On the SF-424A this will match Section 1 and 5’s part (e) and (g); and Section 6 part (k).  Please check the date on the SF-424 and SF-424A and ensue the document is not expired.  Expired forms will not be accepted.</a:t>
            </a:r>
          </a:p>
          <a:p>
            <a:endParaRPr lang="en-US" dirty="0"/>
          </a:p>
          <a:p>
            <a:r>
              <a:rPr lang="en-US" dirty="0"/>
              <a:t>Next is Element 5a.’s second response, please “X” the box if your state is requesting less than the full formula allotment.  </a:t>
            </a:r>
          </a:p>
          <a:p>
            <a:endParaRPr lang="en-US" dirty="0"/>
          </a:p>
          <a:p>
            <a:r>
              <a:rPr lang="en-US" b="1" dirty="0"/>
              <a:t>Element 5b.  Additional space.</a:t>
            </a:r>
          </a:p>
          <a:p>
            <a:r>
              <a:rPr lang="en-US" dirty="0"/>
              <a:t>Use this field to break out project cost.  Please provide a narrative describing determination for each project and the cost for the individual projects.  Any issues the state may have experienced that impacted the previous year’s expenditures and this year’s project goals will be included in this space as well. </a:t>
            </a:r>
          </a:p>
          <a:p>
            <a:endParaRPr lang="en-US" dirty="0"/>
          </a:p>
          <a:p>
            <a:r>
              <a:rPr lang="en-US" dirty="0"/>
              <a:t>If your state is requesting less than the maximum award for the current year, explain why.  </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5</a:t>
            </a:fld>
            <a:endParaRPr lang="en-US"/>
          </a:p>
        </p:txBody>
      </p:sp>
    </p:spTree>
    <p:extLst>
      <p:ext uri="{BB962C8B-B14F-4D97-AF65-F5344CB8AC3E}">
        <p14:creationId xmlns:p14="http://schemas.microsoft.com/office/powerpoint/2010/main" val="11392223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5a. – 5b. Self Checker</a:t>
            </a:r>
          </a:p>
          <a:p>
            <a:r>
              <a:rPr lang="en-US" dirty="0"/>
              <a:t>State Plan Self Checker is an optional tool, provided by the National Office, to assist states with verifying totals before submitting the State Plan for review.  The State Plan Self Checker is not a required document and should NOT be returned with the submission of the state’s State Plan. </a:t>
            </a:r>
          </a:p>
          <a:p>
            <a:endParaRPr lang="en-US" dirty="0"/>
          </a:p>
          <a:p>
            <a:r>
              <a:rPr lang="en-US" dirty="0"/>
              <a:t>Using the Self Checker, enter the amount, Element 5a. Total Project Cost, in this example, $498,000. In other words, the total amount of funds requested for this grant period.  </a:t>
            </a:r>
          </a:p>
          <a:p>
            <a:endParaRPr lang="en-US" dirty="0"/>
          </a:p>
          <a:p>
            <a:r>
              <a:rPr lang="en-US" dirty="0"/>
              <a:t>The Self Checker for Element 5b. Budget Narrative Costs, to the right, states can list out the different projects and cost associated with this year’s grant.  For example:  Administrative cost, IT upgrades, Evaluations, Evidence-base funding, etc.   </a:t>
            </a:r>
          </a:p>
          <a:p>
            <a:endParaRPr lang="en-US" dirty="0"/>
          </a:p>
          <a:p>
            <a:r>
              <a:rPr lang="en-US" dirty="0"/>
              <a:t>As the project cost are entered in the cells, the sum will automatically total in the Project Sum line.  This figure will remain RED until the sum of the project sum equals 5a. Total Project Cost. </a:t>
            </a:r>
          </a:p>
          <a:p>
            <a:endParaRPr lang="en-US" dirty="0"/>
          </a:p>
          <a:p>
            <a:r>
              <a:rPr lang="en-US" dirty="0"/>
              <a:t>This information can be copy and pasted to the State Plan and included with the narrative in Element 5b.</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6</a:t>
            </a:fld>
            <a:endParaRPr lang="en-US"/>
          </a:p>
        </p:txBody>
      </p:sp>
    </p:spTree>
    <p:extLst>
      <p:ext uri="{BB962C8B-B14F-4D97-AF65-F5344CB8AC3E}">
        <p14:creationId xmlns:p14="http://schemas.microsoft.com/office/powerpoint/2010/main" val="94832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6a. Carry-over: Total funds from prior RESEA grants projected to carry-over.</a:t>
            </a:r>
          </a:p>
          <a:p>
            <a:endParaRPr lang="en-US" dirty="0"/>
          </a:p>
          <a:p>
            <a:r>
              <a:rPr lang="en-US" dirty="0"/>
              <a:t>In Element 6a. Complete the set of text boxes for each fiscal year’s carry-over amounts. This includes the “FY______ $______”, the Projected Obligation date and Projected Expenditure date.   </a:t>
            </a:r>
          </a:p>
          <a:p>
            <a:endParaRPr lang="en-US" dirty="0"/>
          </a:p>
          <a:p>
            <a:r>
              <a:rPr lang="en-US" dirty="0"/>
              <a:t>Each FY, US DOL provides grantees a Notice of Award Agreement, referred to as a NOA.  The notice includes the deadline by which a grantee must obligate that year’s funds.  If your state applied for an extension or received outcome payments, there may be a different obligation date. Enter two digits for the month, day, and year (MMDDYY). </a:t>
            </a:r>
          </a:p>
          <a:p>
            <a:endParaRPr lang="en-US" dirty="0"/>
          </a:p>
          <a:p>
            <a:r>
              <a:rPr lang="en-US" dirty="0"/>
              <a:t>Projected Expenditure date.  Just as with the obligation date, the expenditure date can be found on the more current NOA.  Enter two digits for the month, day, and year (MMDDYY). </a:t>
            </a:r>
          </a:p>
          <a:p>
            <a:endParaRPr lang="en-US" dirty="0"/>
          </a:p>
          <a:p>
            <a:r>
              <a:rPr lang="en-US" dirty="0"/>
              <a:t>The final part of Element 6a. is the TOTAL Dollar Amount.  To calculate the Total Dollar Amount, add the information listed in “FY_____ $_____” and verify the amounts by consulting the ETA-9130 Financial report, which shows a state’s unobligated carry-over amounts as of December 31st of the current fiscal year.  </a:t>
            </a:r>
          </a:p>
          <a:p>
            <a:endParaRPr lang="en-US" dirty="0"/>
          </a:p>
          <a:p>
            <a:r>
              <a:rPr lang="en-US" dirty="0"/>
              <a:t>Please note, states can only carry over funds from the previous two years.  Since this is 2025, states may only have carry-over funds from FY’s 2023, 2024.</a:t>
            </a:r>
          </a:p>
          <a:p>
            <a:endParaRPr lang="en-US" dirty="0"/>
          </a:p>
          <a:p>
            <a:r>
              <a:rPr lang="en-US" b="1" dirty="0"/>
              <a:t>Element 6b. </a:t>
            </a:r>
            <a:r>
              <a:rPr lang="en-US" dirty="0"/>
              <a:t>Use the text box, to provide details for each year’s carry-over funds.  This includes a narrative why there are carry-over funds, how the funds will be used and a timeline for the expenditure. </a:t>
            </a:r>
          </a:p>
          <a:p>
            <a:endParaRPr lang="en-US" dirty="0"/>
          </a:p>
          <a:p>
            <a:r>
              <a:rPr lang="en-US" dirty="0"/>
              <a:t>For example:  FY 2023 carry-over ($100,000): $80,000 for evaluation of the RESEA grant.  Negotiations were delayed with the vendor thus delayed in expending funds.  And $20,000 for IT services.  Funding expenditure is expected by 12/31/2025.  FY 2024 carry-over ($900,000):  $100,000 for evaluations.  $40,000 for IT services.  $760,000 for RESEA operating expenses, salaries, admin, and supplies.  Funding expenditure is expended by 06/30/2026. </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7</a:t>
            </a:fld>
            <a:endParaRPr lang="en-US"/>
          </a:p>
        </p:txBody>
      </p:sp>
    </p:spTree>
    <p:extLst>
      <p:ext uri="{BB962C8B-B14F-4D97-AF65-F5344CB8AC3E}">
        <p14:creationId xmlns:p14="http://schemas.microsoft.com/office/powerpoint/2010/main" val="827078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6a. Self Checker</a:t>
            </a:r>
          </a:p>
          <a:p>
            <a:r>
              <a:rPr lang="en-US" dirty="0"/>
              <a:t>Element 6a Self Checker.  Use the Self Checker to verify the Total Dollar Amount being carried over.  Enter the carry-over amount for each FY.  The total carry-over amount will calculate and provide the Total Dollar Amount being carried over. </a:t>
            </a:r>
          </a:p>
        </p:txBody>
      </p:sp>
      <p:sp>
        <p:nvSpPr>
          <p:cNvPr id="4" name="Slide Number Placeholder 3"/>
          <p:cNvSpPr>
            <a:spLocks noGrp="1"/>
          </p:cNvSpPr>
          <p:nvPr>
            <p:ph type="sldNum" sz="quarter" idx="5"/>
          </p:nvPr>
        </p:nvSpPr>
        <p:spPr/>
        <p:txBody>
          <a:bodyPr/>
          <a:lstStyle/>
          <a:p>
            <a:fld id="{A556BCBC-77CD-4F7C-849D-E6B864156A99}" type="slidenum">
              <a:rPr lang="en-US" smtClean="0"/>
              <a:t>8</a:t>
            </a:fld>
            <a:endParaRPr lang="en-US"/>
          </a:p>
        </p:txBody>
      </p:sp>
    </p:spTree>
    <p:extLst>
      <p:ext uri="{BB962C8B-B14F-4D97-AF65-F5344CB8AC3E}">
        <p14:creationId xmlns:p14="http://schemas.microsoft.com/office/powerpoint/2010/main" val="2467976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7a. – 7b.</a:t>
            </a:r>
          </a:p>
          <a:p>
            <a:r>
              <a:rPr lang="en-US" dirty="0"/>
              <a:t>Complete Elements 7a and 7b based on FY 2025 requested funds. </a:t>
            </a:r>
          </a:p>
          <a:p>
            <a:endParaRPr lang="en-US" dirty="0"/>
          </a:p>
          <a:p>
            <a:r>
              <a:rPr lang="en-US" dirty="0"/>
              <a:t>Refer to Element 5a and determine how much of these funds will be for Element 7a.’s Total Service Delivery (Program) Cost, which includes the evaluation expenses in this element. </a:t>
            </a:r>
          </a:p>
          <a:p>
            <a:endParaRPr lang="en-US" dirty="0"/>
          </a:p>
          <a:p>
            <a:endParaRPr lang="en-US" dirty="0"/>
          </a:p>
          <a:p>
            <a:r>
              <a:rPr lang="en-US" b="1" dirty="0"/>
              <a:t>Element 7b.  </a:t>
            </a:r>
          </a:p>
          <a:p>
            <a:r>
              <a:rPr lang="en-US" dirty="0"/>
              <a:t>In the space provided, please provide a breakout narrative listing the program cost, including a line for evaluation cost.  For example:  Contractor costs; Program costs; Other costs; and Evaluation Cost. </a:t>
            </a:r>
          </a:p>
        </p:txBody>
      </p:sp>
      <p:sp>
        <p:nvSpPr>
          <p:cNvPr id="4" name="Slide Number Placeholder 3"/>
          <p:cNvSpPr>
            <a:spLocks noGrp="1"/>
          </p:cNvSpPr>
          <p:nvPr>
            <p:ph type="sldNum" sz="quarter" idx="5"/>
          </p:nvPr>
        </p:nvSpPr>
        <p:spPr/>
        <p:txBody>
          <a:bodyPr/>
          <a:lstStyle/>
          <a:p>
            <a:fld id="{A556BCBC-77CD-4F7C-849D-E6B864156A99}" type="slidenum">
              <a:rPr lang="en-US" smtClean="0"/>
              <a:t>9</a:t>
            </a:fld>
            <a:endParaRPr lang="en-US"/>
          </a:p>
        </p:txBody>
      </p:sp>
    </p:spTree>
    <p:extLst>
      <p:ext uri="{BB962C8B-B14F-4D97-AF65-F5344CB8AC3E}">
        <p14:creationId xmlns:p14="http://schemas.microsoft.com/office/powerpoint/2010/main" val="3809141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8a Total Administrative Cost.</a:t>
            </a:r>
          </a:p>
          <a:p>
            <a:r>
              <a:rPr lang="en-US" dirty="0"/>
              <a:t>Based on the FY 2025 requested grant funds in Element 5a, determine the administrative budget.</a:t>
            </a:r>
          </a:p>
          <a:p>
            <a:endParaRPr lang="en-US" dirty="0"/>
          </a:p>
          <a:p>
            <a:r>
              <a:rPr lang="en-US" dirty="0"/>
              <a:t>Enter the total amount of funds requested for program administrative cost, including both the direct and indirect cost, as well, as both personnel and non-personnel cost.  </a:t>
            </a:r>
          </a:p>
          <a:p>
            <a:endParaRPr lang="en-US" dirty="0"/>
          </a:p>
          <a:p>
            <a:r>
              <a:rPr lang="en-US" dirty="0"/>
              <a:t>A list of covered administrative functions is found in 20 CFR Section 683 215 WIOA Title I.  States must provide a breakout of these costs, including those that are IT costs. </a:t>
            </a:r>
          </a:p>
          <a:p>
            <a:r>
              <a:rPr lang="en-US" dirty="0"/>
              <a:t>To check your calculations, the total amount provided in Element 7a. plus the amount in Element 8a., should equal the Total Project Cost in Element 5a. </a:t>
            </a:r>
          </a:p>
          <a:p>
            <a:endParaRPr lang="en-US" dirty="0"/>
          </a:p>
          <a:p>
            <a:r>
              <a:rPr lang="en-US" b="1" dirty="0"/>
              <a:t>Element 8b. </a:t>
            </a:r>
            <a:r>
              <a:rPr lang="en-US" dirty="0"/>
              <a:t>In the space provided, please provide a breakout narrative listing the administrative cost, including staffing changes, IT expansion or upgrades, and other significant changes. </a:t>
            </a:r>
          </a:p>
        </p:txBody>
      </p:sp>
      <p:sp>
        <p:nvSpPr>
          <p:cNvPr id="4" name="Slide Number Placeholder 3"/>
          <p:cNvSpPr>
            <a:spLocks noGrp="1"/>
          </p:cNvSpPr>
          <p:nvPr>
            <p:ph type="sldNum" sz="quarter" idx="5"/>
          </p:nvPr>
        </p:nvSpPr>
        <p:spPr/>
        <p:txBody>
          <a:bodyPr/>
          <a:lstStyle/>
          <a:p>
            <a:fld id="{A556BCBC-77CD-4F7C-849D-E6B864156A99}" type="slidenum">
              <a:rPr lang="en-US" smtClean="0"/>
              <a:t>10</a:t>
            </a:fld>
            <a:endParaRPr lang="en-US"/>
          </a:p>
        </p:txBody>
      </p:sp>
    </p:spTree>
    <p:extLst>
      <p:ext uri="{BB962C8B-B14F-4D97-AF65-F5344CB8AC3E}">
        <p14:creationId xmlns:p14="http://schemas.microsoft.com/office/powerpoint/2010/main" val="126210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7a. and 8a. Self Checker</a:t>
            </a:r>
          </a:p>
          <a:p>
            <a:endParaRPr lang="en-US" dirty="0"/>
          </a:p>
          <a:p>
            <a:r>
              <a:rPr lang="en-US" dirty="0"/>
              <a:t>The Total Project Cost, highlighted in red, will automatically populate from Element 5a., a dollar amount does not need to be entered in this cell.  The Total Project Cost, figures in RED, will remain RED until the amounts entered for Elements 7a. and 8a. equal the sum of 5a., Total Project Cost. </a:t>
            </a:r>
          </a:p>
        </p:txBody>
      </p:sp>
      <p:sp>
        <p:nvSpPr>
          <p:cNvPr id="4" name="Slide Number Placeholder 3"/>
          <p:cNvSpPr>
            <a:spLocks noGrp="1"/>
          </p:cNvSpPr>
          <p:nvPr>
            <p:ph type="sldNum" sz="quarter" idx="5"/>
          </p:nvPr>
        </p:nvSpPr>
        <p:spPr/>
        <p:txBody>
          <a:bodyPr/>
          <a:lstStyle/>
          <a:p>
            <a:fld id="{A556BCBC-77CD-4F7C-849D-E6B864156A99}" type="slidenum">
              <a:rPr lang="en-US" smtClean="0"/>
              <a:t>11</a:t>
            </a:fld>
            <a:endParaRPr lang="en-US"/>
          </a:p>
        </p:txBody>
      </p:sp>
    </p:spTree>
    <p:extLst>
      <p:ext uri="{BB962C8B-B14F-4D97-AF65-F5344CB8AC3E}">
        <p14:creationId xmlns:p14="http://schemas.microsoft.com/office/powerpoint/2010/main" val="444665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9a. Completed Initial RESEA Staffing and Time</a:t>
            </a:r>
          </a:p>
          <a:p>
            <a:endParaRPr lang="en-US" dirty="0"/>
          </a:p>
          <a:p>
            <a:r>
              <a:rPr lang="en-US" dirty="0"/>
              <a:t>This chart reflects the time it takes to complete the activities involved in conducting the initial RESEA meeting, including the Pre and Post work to conduct the initial RESEA meeting.  If any portions are automated, please indicate this in the Individual/Group column, and enter “zero” in the Average Time (Minutes) column. </a:t>
            </a:r>
          </a:p>
          <a:p>
            <a:endParaRPr lang="en-US" dirty="0"/>
          </a:p>
          <a:p>
            <a:r>
              <a:rPr lang="en-US" sz="1200" b="0" i="0" u="none" strike="noStrike" baseline="0" dirty="0">
                <a:solidFill>
                  <a:srgbClr val="000000"/>
                </a:solidFill>
                <a:latin typeface="Calibri" panose="020F0502020204030204" pitchFamily="34" charset="0"/>
              </a:rPr>
              <a:t>The National office is requesting Average time in minutes and total Dollar amount calculated based on minutes</a:t>
            </a:r>
            <a:endParaRPr lang="en-US" b="0" dirty="0"/>
          </a:p>
          <a:p>
            <a:endParaRPr lang="en-US" dirty="0"/>
          </a:p>
          <a:p>
            <a:r>
              <a:rPr lang="en-US" dirty="0"/>
              <a:t>Notice there is a Pre-Work (Preparation for RESEA) and a Post-Work (casework notes, etc.) category following the required RESEA activities.   </a:t>
            </a:r>
          </a:p>
          <a:p>
            <a:endParaRPr lang="en-US" dirty="0"/>
          </a:p>
          <a:p>
            <a:r>
              <a:rPr lang="en-US" dirty="0"/>
              <a:t>Pre-work would be any work required to prepare for the RESEA meeting such as, but not limited to: </a:t>
            </a:r>
            <a:br>
              <a:rPr lang="en-US" dirty="0"/>
            </a:br>
            <a:endParaRPr lang="en-US" dirty="0"/>
          </a:p>
          <a:p>
            <a:r>
              <a:rPr lang="en-US" dirty="0"/>
              <a:t>1. Room preparation; group orientation or virtual meeting</a:t>
            </a:r>
          </a:p>
          <a:p>
            <a:r>
              <a:rPr lang="en-US" dirty="0"/>
              <a:t>2. Phone calls or emails such as for reminders or scheduling</a:t>
            </a:r>
          </a:p>
          <a:p>
            <a:r>
              <a:rPr lang="en-US" dirty="0"/>
              <a:t>3. Paperwork; internal forms, reminder letters to the RESEA participant, </a:t>
            </a:r>
            <a:r>
              <a:rPr lang="en-US" dirty="0" err="1"/>
              <a:t>etc</a:t>
            </a:r>
            <a:endParaRPr lang="en-US" dirty="0"/>
          </a:p>
          <a:p>
            <a:endParaRPr lang="en-US" dirty="0"/>
          </a:p>
          <a:p>
            <a:r>
              <a:rPr lang="en-US" dirty="0"/>
              <a:t>Post-work would be any work required after the RESEA meeting such as, but not limited to:</a:t>
            </a:r>
            <a:br>
              <a:rPr lang="en-US" dirty="0"/>
            </a:br>
            <a:endParaRPr lang="en-US" dirty="0"/>
          </a:p>
          <a:p>
            <a:r>
              <a:rPr lang="en-US" dirty="0"/>
              <a:t>1. Documentation (case notes, paperwork)</a:t>
            </a:r>
          </a:p>
          <a:p>
            <a:r>
              <a:rPr lang="en-US" dirty="0"/>
              <a:t>2. Phone calls or emails such as for follow up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Staff Cost Per Hour Column is </a:t>
            </a:r>
            <a:r>
              <a:rPr lang="en-US" sz="1200" b="0" i="0" u="none" strike="noStrike" baseline="0" dirty="0">
                <a:solidFill>
                  <a:srgbClr val="000000"/>
                </a:solidFill>
                <a:latin typeface="Calibri" panose="020F0502020204030204" pitchFamily="34" charset="0"/>
              </a:rPr>
              <a:t>requesting Average time in minutes and total Dollar amount calculated based on minutes</a:t>
            </a:r>
            <a:endParaRPr lang="en-US" b="0" dirty="0"/>
          </a:p>
          <a:p>
            <a:endParaRPr lang="en-US" dirty="0"/>
          </a:p>
          <a:p>
            <a:r>
              <a:rPr lang="en-US" dirty="0"/>
              <a:t>The information for this Element can be entered in the State Plan Self Checker, tab “Element 9a”, and the totals will be calculated automatically.  The information can be cut and pasted from the Self Checker to the State Plan.  Highlight the desired cells to be copies in the Self Checker.  To copy select “control and ‘C’”.  To paste in the State Plan, right click on the first open cell where you want the information to start.  Under Paste Options select the Overwrite Cells option.  The Total cells for Total Average Time and Staff Cost Per Hour should be copied and pasted separately from the other cells on the excel sheet. </a:t>
            </a:r>
          </a:p>
        </p:txBody>
      </p:sp>
      <p:sp>
        <p:nvSpPr>
          <p:cNvPr id="4" name="Slide Number Placeholder 3"/>
          <p:cNvSpPr>
            <a:spLocks noGrp="1"/>
          </p:cNvSpPr>
          <p:nvPr>
            <p:ph type="sldNum" sz="quarter" idx="5"/>
          </p:nvPr>
        </p:nvSpPr>
        <p:spPr/>
        <p:txBody>
          <a:bodyPr/>
          <a:lstStyle/>
          <a:p>
            <a:fld id="{A556BCBC-77CD-4F7C-849D-E6B864156A99}" type="slidenum">
              <a:rPr lang="en-US" smtClean="0"/>
              <a:t>12</a:t>
            </a:fld>
            <a:endParaRPr lang="en-US"/>
          </a:p>
        </p:txBody>
      </p:sp>
    </p:spTree>
    <p:extLst>
      <p:ext uri="{BB962C8B-B14F-4D97-AF65-F5344CB8AC3E}">
        <p14:creationId xmlns:p14="http://schemas.microsoft.com/office/powerpoint/2010/main" val="1780663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10a. Completed Initial RESEA staffing and time</a:t>
            </a:r>
          </a:p>
          <a:p>
            <a:endParaRPr lang="en-US" dirty="0"/>
          </a:p>
          <a:p>
            <a:r>
              <a:rPr lang="en-US" dirty="0"/>
              <a:t>Similar to the chart in Element 9a., complete all fields in Element 10a. </a:t>
            </a:r>
          </a:p>
          <a:p>
            <a:endParaRPr lang="en-US" dirty="0"/>
          </a:p>
          <a:p>
            <a:r>
              <a:rPr lang="en-US" dirty="0"/>
              <a:t>If there are no subsequent RESEAs in the program design, then indicate with a “$0” in the Staff Cost Per Hour column.  In Element 10b. state “No Subsequent”.  In addition, if your state is considering implementing subsequent RESEAs, please indicate as such in addition to your statement of “No Subsequent.  For example:  “State X currently does not conduct subsequent RESEA meetings.  However, the subsequent RESEA meeting may be added later in the FY year.” Please remember to notify your FPO of any changes or adjustments and provide them with an updated State Plan.</a:t>
            </a:r>
          </a:p>
          <a:p>
            <a:endParaRPr lang="en-US" dirty="0"/>
          </a:p>
          <a:p>
            <a:r>
              <a:rPr lang="en-US" dirty="0"/>
              <a:t>The definitions Pre-work and Post-work for Element 10a are the same as Element 9a.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Follow the same process as Element 9a. To report Staff Cost Per Hour.</a:t>
            </a:r>
          </a:p>
          <a:p>
            <a:endParaRPr lang="en-US" dirty="0"/>
          </a:p>
          <a:p>
            <a:r>
              <a:rPr lang="en-US" dirty="0"/>
              <a:t>The information for this Element can be entered in the State Plan Self Checker, tab “Element 10a”, and the totals will be calculated automatically.  The information can be cut and pasted from the Self Checker to the State Plan.  Highlight the desired cells to be copies in the Self Checker.  To copy select “control and ‘C’”.  To paste in the State Plan, right click on the first open cell where you want the information to start.  Under Paste Options select the Overwrite Cells option.  The Total cells for Total Average Time and Staff Cost Per Hour should be copied and pasted separately from the other cells on the excel sheet. </a:t>
            </a:r>
          </a:p>
        </p:txBody>
      </p:sp>
      <p:sp>
        <p:nvSpPr>
          <p:cNvPr id="4" name="Slide Number Placeholder 3"/>
          <p:cNvSpPr>
            <a:spLocks noGrp="1"/>
          </p:cNvSpPr>
          <p:nvPr>
            <p:ph type="sldNum" sz="quarter" idx="5"/>
          </p:nvPr>
        </p:nvSpPr>
        <p:spPr/>
        <p:txBody>
          <a:bodyPr/>
          <a:lstStyle/>
          <a:p>
            <a:fld id="{A556BCBC-77CD-4F7C-849D-E6B864156A99}" type="slidenum">
              <a:rPr lang="en-US" smtClean="0"/>
              <a:t>13</a:t>
            </a:fld>
            <a:endParaRPr lang="en-US"/>
          </a:p>
        </p:txBody>
      </p:sp>
    </p:spTree>
    <p:extLst>
      <p:ext uri="{BB962C8B-B14F-4D97-AF65-F5344CB8AC3E}">
        <p14:creationId xmlns:p14="http://schemas.microsoft.com/office/powerpoint/2010/main" val="37026198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9b. and 10b. Additional Space</a:t>
            </a:r>
          </a:p>
          <a:p>
            <a:endParaRPr lang="en-US" dirty="0"/>
          </a:p>
          <a:p>
            <a:r>
              <a:rPr lang="en-US" dirty="0"/>
              <a:t>Elements 9b. and 10b. are provided for a breakout narrative to explain any area notable differences from previous years’ activities, as well as, automated or zeros within the chart.   </a:t>
            </a:r>
          </a:p>
          <a:p>
            <a:endParaRPr lang="en-US" dirty="0"/>
          </a:p>
          <a:p>
            <a:r>
              <a:rPr lang="en-US" dirty="0"/>
              <a:t>For example:  If your pre-work (Preparation for RESEA) is completed both by a person and automated.  A narrative should break down what is automated and done in person.  Generally, the average time and expense should not include any of the work that is automated as it is “zero.” However, if there is a time and cost associated with automated services, please explain in the space provided. </a:t>
            </a:r>
          </a:p>
          <a:p>
            <a:endParaRPr lang="en-US" dirty="0"/>
          </a:p>
          <a:p>
            <a:r>
              <a:rPr lang="en-US" dirty="0"/>
              <a:t>Examples of automated services are, but not limited to the following: emails, phone calls, letters, text messaging.  Include in the narrative any noticeable differences since implementing the automated portions. </a:t>
            </a:r>
          </a:p>
          <a:p>
            <a:endParaRPr lang="en-US" dirty="0"/>
          </a:p>
          <a:p>
            <a:r>
              <a:rPr lang="en-US" dirty="0"/>
              <a:t>Lastly, the extra space in Elements 9b. and 10b. is to explain notable differences from the previous years’ time or costs to carry out respective RESEA activities. </a:t>
            </a:r>
          </a:p>
        </p:txBody>
      </p:sp>
      <p:sp>
        <p:nvSpPr>
          <p:cNvPr id="4" name="Slide Number Placeholder 3"/>
          <p:cNvSpPr>
            <a:spLocks noGrp="1"/>
          </p:cNvSpPr>
          <p:nvPr>
            <p:ph type="sldNum" sz="quarter" idx="5"/>
          </p:nvPr>
        </p:nvSpPr>
        <p:spPr/>
        <p:txBody>
          <a:bodyPr/>
          <a:lstStyle/>
          <a:p>
            <a:fld id="{A556BCBC-77CD-4F7C-849D-E6B864156A99}" type="slidenum">
              <a:rPr lang="en-US" smtClean="0"/>
              <a:t>14</a:t>
            </a:fld>
            <a:endParaRPr lang="en-US"/>
          </a:p>
        </p:txBody>
      </p:sp>
    </p:spTree>
    <p:extLst>
      <p:ext uri="{BB962C8B-B14F-4D97-AF65-F5344CB8AC3E}">
        <p14:creationId xmlns:p14="http://schemas.microsoft.com/office/powerpoint/2010/main" val="3598616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11a., 12a., and 13a. Total Number of RESEAs Projected to be Scheduled, Completed, and Fail to Report </a:t>
            </a:r>
          </a:p>
          <a:p>
            <a:endParaRPr lang="en-US" dirty="0"/>
          </a:p>
          <a:p>
            <a:r>
              <a:rPr lang="en-US" dirty="0"/>
              <a:t>Elements 11a – 13a are interconnected.</a:t>
            </a:r>
            <a:r>
              <a:rPr lang="en-US" b="0" u="none" dirty="0"/>
              <a:t> The Total Number of RESEAs Projected to be Scheduled </a:t>
            </a:r>
            <a:r>
              <a:rPr lang="en-US" b="1" u="none" dirty="0"/>
              <a:t>must</a:t>
            </a:r>
            <a:r>
              <a:rPr lang="en-US" b="0" u="none" dirty="0"/>
              <a:t> be a total from Elements 12a. and 13a.  In other words, 12a. Initial completed plus 13a. Initial Fail to Report </a:t>
            </a:r>
            <a:r>
              <a:rPr lang="en-US" b="1" u="none" dirty="0"/>
              <a:t>must</a:t>
            </a:r>
            <a:r>
              <a:rPr lang="en-US" b="0" u="none" dirty="0"/>
              <a:t> equal 11a. Initial to be Scheduled.  The same is true for Subsequent cells. </a:t>
            </a:r>
            <a:endParaRPr lang="en-US" dirty="0"/>
          </a:p>
          <a:p>
            <a:endParaRPr lang="en-US" dirty="0"/>
          </a:p>
          <a:p>
            <a:r>
              <a:rPr lang="en-US" dirty="0"/>
              <a:t>Element 11a. Total Number of RESEAs Projected to be Scheduled is the total number of initial RESEAs for which an official notice is sent to the claimant.   </a:t>
            </a:r>
          </a:p>
          <a:p>
            <a:endParaRPr lang="en-US" dirty="0"/>
          </a:p>
          <a:p>
            <a:r>
              <a:rPr lang="en-US" dirty="0"/>
              <a:t>If there is a notable increase, decrease, or no change from the previous year, please provide an explanation in Element 11b. how the target number was determined. </a:t>
            </a:r>
          </a:p>
          <a:p>
            <a:endParaRPr lang="en-US" dirty="0"/>
          </a:p>
          <a:p>
            <a:r>
              <a:rPr lang="en-US" b="1" dirty="0"/>
              <a:t>Element 12a. </a:t>
            </a:r>
            <a:r>
              <a:rPr lang="en-US" dirty="0"/>
              <a:t>Total Number of RESEAs Projected to be Completed is the total number of RESEAs the state will schedule during the grant period for which the claimant will report and participate in a RESEA.   </a:t>
            </a:r>
          </a:p>
          <a:p>
            <a:endParaRPr lang="en-US" dirty="0"/>
          </a:p>
          <a:p>
            <a:r>
              <a:rPr lang="en-US" dirty="0"/>
              <a:t>The Total Number of RESEAs Projected to be Completed should equal the difference from Projected Initial to be Scheduled minus Initial Fail to Report.  Apply the same calculation for Subsequent, using the subsequent numbers. </a:t>
            </a:r>
          </a:p>
          <a:p>
            <a:endParaRPr lang="en-US" dirty="0"/>
          </a:p>
          <a:p>
            <a:r>
              <a:rPr lang="en-US" dirty="0"/>
              <a:t>Please provide an explanation in Element 12b. how the target number was determined if there is a notable increase, decrease, or no change from the previous year. </a:t>
            </a:r>
          </a:p>
          <a:p>
            <a:endParaRPr lang="en-US" b="1" dirty="0"/>
          </a:p>
          <a:p>
            <a:r>
              <a:rPr lang="en-US" b="1" dirty="0"/>
              <a:t>Element 13a. </a:t>
            </a:r>
            <a:r>
              <a:rPr lang="en-US" dirty="0"/>
              <a:t>Total Number of RESEAs Projected for which the Claimant will Fail to Report is the number of claimants who will fail to report and will not participate in a RESEA.  The Total Projected Claimants to Fail to Report should equal the Projected Initial Scheduled minus Initial to be completed.  Use the Subsequent numbers to calculate the Subsequent Fail to Report. If there is a notable increase, decrease, or no change, please provide a narrative in Element 13b. how the target number was determined. </a:t>
            </a:r>
          </a:p>
          <a:p>
            <a:endParaRPr lang="en-US" dirty="0"/>
          </a:p>
          <a:p>
            <a:r>
              <a:rPr lang="en-US" dirty="0"/>
              <a:t>These figures can be checked prior to submitting the State Plan in the State Plan Self Checker on tab Elements 11a., 12a., and 13a.  Enter the totals for Projected Initial Scheduled and Projected Subsequent Scheduled.  These figures will remain RED until the sums from Projected Initial/Subsequent Completed and Projected Initial/Subsequent Fail to Report equal the total in Element 11a. </a:t>
            </a:r>
          </a:p>
        </p:txBody>
      </p:sp>
      <p:sp>
        <p:nvSpPr>
          <p:cNvPr id="4" name="Slide Number Placeholder 3"/>
          <p:cNvSpPr>
            <a:spLocks noGrp="1"/>
          </p:cNvSpPr>
          <p:nvPr>
            <p:ph type="sldNum" sz="quarter" idx="5"/>
          </p:nvPr>
        </p:nvSpPr>
        <p:spPr/>
        <p:txBody>
          <a:bodyPr/>
          <a:lstStyle/>
          <a:p>
            <a:fld id="{A556BCBC-77CD-4F7C-849D-E6B864156A99}" type="slidenum">
              <a:rPr lang="en-US" smtClean="0"/>
              <a:t>15</a:t>
            </a:fld>
            <a:endParaRPr lang="en-US"/>
          </a:p>
        </p:txBody>
      </p:sp>
    </p:spTree>
    <p:extLst>
      <p:ext uri="{BB962C8B-B14F-4D97-AF65-F5344CB8AC3E}">
        <p14:creationId xmlns:p14="http://schemas.microsoft.com/office/powerpoint/2010/main" val="3458612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11b., 12b., and 13b. Examples</a:t>
            </a:r>
          </a:p>
          <a:p>
            <a:endParaRPr lang="en-US" dirty="0"/>
          </a:p>
          <a:p>
            <a:r>
              <a:rPr lang="en-US" dirty="0"/>
              <a:t>The additional space for Element 11b., 12b., and 13b., are to explain how each target number was determined and is to include an analysis for any significant changes from the previous years. </a:t>
            </a:r>
          </a:p>
          <a:p>
            <a:endParaRPr lang="en-US" dirty="0"/>
          </a:p>
          <a:p>
            <a:r>
              <a:rPr lang="en-US" dirty="0"/>
              <a:t>For example, Element 11b.’s response will either demonstrate Growth, Unchanged, or Reduced RESEAs projected to be scheduled and will include a brief narrative explaining any significant changes from previous years. </a:t>
            </a:r>
          </a:p>
          <a:p>
            <a:endParaRPr lang="en-US" dirty="0"/>
          </a:p>
          <a:p>
            <a:r>
              <a:rPr lang="en-US" dirty="0"/>
              <a:t>Moreover, if your state is projecting growth, an increase in projected RESEAs scheduled, you will want to provide an explanation as why, .e.g., the state updated letters, used additional reminders, automatic scheduling, additional staff, etc. </a:t>
            </a:r>
          </a:p>
          <a:p>
            <a:endParaRPr lang="en-US" dirty="0"/>
          </a:p>
          <a:p>
            <a:r>
              <a:rPr lang="en-US" dirty="0"/>
              <a:t>If your state target numbers are unchanged, explain if the targets are similar numbers to previous years, or if the funding request is the same, or there were no system or personnel changes, or the state is in the process of updating IT and personnel to increase scheduling numbers, etc.</a:t>
            </a:r>
          </a:p>
          <a:p>
            <a:endParaRPr lang="en-US" dirty="0"/>
          </a:p>
          <a:p>
            <a:r>
              <a:rPr lang="en-US" dirty="0"/>
              <a:t>If the target is a reduced number of RESEAs scheduled, provide a narrative that explains why. Is it a low unemployment rate? Significant changes in staffing? Reduced locations where RESEA is provided, etc.? </a:t>
            </a:r>
          </a:p>
          <a:p>
            <a:endParaRPr lang="en-US" dirty="0"/>
          </a:p>
          <a:p>
            <a:r>
              <a:rPr lang="en-US" dirty="0"/>
              <a:t>Elements 12b. and 13b. ask for similar brief narratives explaining why the state is projecting Growth, Unchanged, or Reduced numbers for each element.  Please be sure to include any significant changes from previous years that may have caused any changes. </a:t>
            </a:r>
          </a:p>
          <a:p>
            <a:endParaRPr lang="en-US" dirty="0"/>
          </a:p>
          <a:p>
            <a:r>
              <a:rPr lang="en-US" dirty="0"/>
              <a:t>In summary, </a:t>
            </a:r>
            <a:r>
              <a:rPr lang="en-US" sz="1800" b="0" i="0" u="none" strike="noStrike" baseline="0" dirty="0">
                <a:solidFill>
                  <a:srgbClr val="000000"/>
                </a:solidFill>
                <a:latin typeface="Calibri" panose="020F0502020204030204" pitchFamily="34" charset="0"/>
              </a:rPr>
              <a:t>The narrative needs to included:</a:t>
            </a:r>
            <a:br>
              <a:rPr lang="en-US" sz="1800" b="0" i="0" u="none" strike="noStrike" baseline="0" dirty="0">
                <a:solidFill>
                  <a:srgbClr val="000000"/>
                </a:solidFill>
                <a:latin typeface="Calibri" panose="020F0502020204030204" pitchFamily="34" charset="0"/>
              </a:rPr>
            </a:br>
            <a:endParaRPr lang="en-US" sz="1800" b="0" i="0" u="none" strike="noStrike" baseline="0" dirty="0">
              <a:solidFill>
                <a:srgbClr val="000000"/>
              </a:solidFill>
              <a:latin typeface="Calibri" panose="020F0502020204030204" pitchFamily="34" charset="0"/>
            </a:endParaRPr>
          </a:p>
          <a:p>
            <a:pPr marL="742950" lvl="1"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How the state determined the targeted number;</a:t>
            </a:r>
          </a:p>
          <a:p>
            <a:pPr marL="742950" lvl="1"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Addressed why there is a difference or not; and</a:t>
            </a:r>
          </a:p>
          <a:p>
            <a:pPr marL="742950" lvl="1"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The actions the state is taking to improve upon previous year.</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16</a:t>
            </a:fld>
            <a:endParaRPr lang="en-US"/>
          </a:p>
        </p:txBody>
      </p:sp>
    </p:spTree>
    <p:extLst>
      <p:ext uri="{BB962C8B-B14F-4D97-AF65-F5344CB8AC3E}">
        <p14:creationId xmlns:p14="http://schemas.microsoft.com/office/powerpoint/2010/main" val="710379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14. Actions taken to reduce number of claimants failing to report</a:t>
            </a:r>
          </a:p>
          <a:p>
            <a:endParaRPr lang="en-US" dirty="0"/>
          </a:p>
          <a:p>
            <a:r>
              <a:rPr lang="en-US" dirty="0"/>
              <a:t>Please provide a brief narrative on all actions taken this year or in past years to reduce the number of fail to report.  Give a narrative with additional details about the taken or planned actions.  Please be sure to include a timeline of the activities implementation and any obstacles/challenges creating the failure to report rate. </a:t>
            </a:r>
          </a:p>
          <a:p>
            <a:endParaRPr lang="en-US" dirty="0"/>
          </a:p>
          <a:p>
            <a:r>
              <a:rPr lang="en-US" dirty="0"/>
              <a:t>The actions provided in this section must demonstrate activities that aid in reducing the fail to report rating.  And these narratives will be evaluated and inventoried as potentially promising interventions for future studies, </a:t>
            </a:r>
            <a:r>
              <a:rPr lang="en-US" dirty="0" err="1"/>
              <a:t>inc</a:t>
            </a:r>
            <a:endParaRPr lang="en-US" dirty="0"/>
          </a:p>
          <a:p>
            <a:endParaRPr lang="en-US" dirty="0"/>
          </a:p>
          <a:p>
            <a:r>
              <a:rPr lang="en-US" sz="1800" b="0" i="0" u="none" strike="noStrike" baseline="0" dirty="0">
                <a:solidFill>
                  <a:srgbClr val="000000"/>
                </a:solidFill>
                <a:latin typeface="Calibri" panose="020F0502020204030204" pitchFamily="34" charset="0"/>
              </a:rPr>
              <a:t>In summary, narratives should include:</a:t>
            </a:r>
          </a:p>
          <a:p>
            <a:endParaRPr lang="en-US" sz="18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An explanation about the fail to report;</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Specific actions to improve the FTR rate;</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Anticipated timeline for new actions or planned improved practices;</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Challenges the state is facing;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Address any specific improvements mentioned in the previous state plan that were not implemented; and</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Highlight any best practices your state attributes to lowering the FTR.</a:t>
            </a:r>
          </a:p>
        </p:txBody>
      </p:sp>
      <p:sp>
        <p:nvSpPr>
          <p:cNvPr id="4" name="Slide Number Placeholder 3"/>
          <p:cNvSpPr>
            <a:spLocks noGrp="1"/>
          </p:cNvSpPr>
          <p:nvPr>
            <p:ph type="sldNum" sz="quarter" idx="5"/>
          </p:nvPr>
        </p:nvSpPr>
        <p:spPr/>
        <p:txBody>
          <a:bodyPr/>
          <a:lstStyle/>
          <a:p>
            <a:fld id="{A556BCBC-77CD-4F7C-849D-E6B864156A99}" type="slidenum">
              <a:rPr lang="en-US" smtClean="0"/>
              <a:t>17</a:t>
            </a:fld>
            <a:endParaRPr lang="en-US"/>
          </a:p>
        </p:txBody>
      </p:sp>
    </p:spTree>
    <p:extLst>
      <p:ext uri="{BB962C8B-B14F-4D97-AF65-F5344CB8AC3E}">
        <p14:creationId xmlns:p14="http://schemas.microsoft.com/office/powerpoint/2010/main" val="821810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15a. – 15d. Is RESEA statewide YES/NO and Locations</a:t>
            </a:r>
          </a:p>
          <a:p>
            <a:endParaRPr lang="en-US" dirty="0"/>
          </a:p>
          <a:p>
            <a:r>
              <a:rPr lang="en-US" dirty="0"/>
              <a:t>Element 15a. Is RESEA statewide Yes or No Check box. </a:t>
            </a:r>
          </a:p>
          <a:p>
            <a:endParaRPr lang="en-US" dirty="0"/>
          </a:p>
          <a:p>
            <a:r>
              <a:rPr lang="en-US" dirty="0"/>
              <a:t>A state is considered to be operating RESEA statewide if RESEA services are available in each WIOA-designated local workforce development area. </a:t>
            </a:r>
          </a:p>
          <a:p>
            <a:endParaRPr lang="en-US" dirty="0"/>
          </a:p>
          <a:p>
            <a:r>
              <a:rPr lang="en-US" dirty="0"/>
              <a:t>If you select “Yes”, then proceed to Element 16, no additional information is needed from your state for Element 15. </a:t>
            </a:r>
          </a:p>
          <a:p>
            <a:endParaRPr lang="en-US" dirty="0"/>
          </a:p>
          <a:p>
            <a:r>
              <a:rPr lang="en-US" dirty="0"/>
              <a:t>If you select “No,” then proceed to Element 15b., 15c., and 15d., Total number of RESEA sites. </a:t>
            </a:r>
          </a:p>
          <a:p>
            <a:endParaRPr lang="en-US" dirty="0"/>
          </a:p>
          <a:p>
            <a:r>
              <a:rPr lang="en-US" dirty="0"/>
              <a:t>Element 15b. The total number of sites where RESEAs will be conducted.  Enter the total number of locations in the state that provide REESEA services in the text box titled “Number of sites providing RESEAs”. In the text box titled “Number of sites providing WPRS”, provide the total number of sites providing WPRS services. </a:t>
            </a:r>
          </a:p>
          <a:p>
            <a:endParaRPr lang="en-US" dirty="0"/>
          </a:p>
          <a:p>
            <a:r>
              <a:rPr lang="en-US" dirty="0"/>
              <a:t>Element 15c.  List RESEA locations if RESEA activities are not </a:t>
            </a:r>
            <a:r>
              <a:rPr lang="en-US" dirty="0" err="1"/>
              <a:t>statewide.List</a:t>
            </a:r>
            <a:r>
              <a:rPr lang="en-US" dirty="0"/>
              <a:t> each location, towns/cities, or local workforce development areas, where RESEA activities will be conducted.   </a:t>
            </a:r>
          </a:p>
          <a:p>
            <a:endParaRPr lang="en-US" dirty="0"/>
          </a:p>
          <a:p>
            <a:r>
              <a:rPr lang="en-US" dirty="0"/>
              <a:t>Element 15d.  List WPRS locations if RESEA activities are not </a:t>
            </a:r>
            <a:r>
              <a:rPr lang="en-US" dirty="0" err="1"/>
              <a:t>statewide.List</a:t>
            </a:r>
            <a:r>
              <a:rPr lang="en-US" dirty="0"/>
              <a:t> each location, towns/cities, or local workforce development areas, where WPRS activities will be conducted. </a:t>
            </a:r>
          </a:p>
        </p:txBody>
      </p:sp>
      <p:sp>
        <p:nvSpPr>
          <p:cNvPr id="4" name="Slide Number Placeholder 3"/>
          <p:cNvSpPr>
            <a:spLocks noGrp="1"/>
          </p:cNvSpPr>
          <p:nvPr>
            <p:ph type="sldNum" sz="quarter" idx="5"/>
          </p:nvPr>
        </p:nvSpPr>
        <p:spPr/>
        <p:txBody>
          <a:bodyPr/>
          <a:lstStyle/>
          <a:p>
            <a:fld id="{A556BCBC-77CD-4F7C-849D-E6B864156A99}" type="slidenum">
              <a:rPr lang="en-US" smtClean="0"/>
              <a:t>18</a:t>
            </a:fld>
            <a:endParaRPr lang="en-US"/>
          </a:p>
        </p:txBody>
      </p:sp>
    </p:spTree>
    <p:extLst>
      <p:ext uri="{BB962C8B-B14F-4D97-AF65-F5344CB8AC3E}">
        <p14:creationId xmlns:p14="http://schemas.microsoft.com/office/powerpoint/2010/main" val="916921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16 Role of UI Staff </a:t>
            </a:r>
          </a:p>
          <a:p>
            <a:endParaRPr lang="en-US" dirty="0"/>
          </a:p>
          <a:p>
            <a:r>
              <a:rPr lang="en-US" dirty="0"/>
              <a:t>Briefly describe the role played by UI staff in program management. </a:t>
            </a:r>
          </a:p>
          <a:p>
            <a:endParaRPr lang="en-US" dirty="0"/>
          </a:p>
          <a:p>
            <a:r>
              <a:rPr lang="en-US" dirty="0"/>
              <a:t>What role UI plays in the planning, decision making, implementation, training, and program management for the RESEA program.</a:t>
            </a:r>
          </a:p>
          <a:p>
            <a:endParaRPr lang="en-US" dirty="0"/>
          </a:p>
          <a:p>
            <a:r>
              <a:rPr lang="en-US" dirty="0"/>
              <a:t>Staff providing RESEA services are NOT required to be merit-staff.  However, staff providing RESEA services must receive sufficient training from UI staff and include how to provide “meaningful assistance.”  Determinations and adjudication outcomes are to be completed by UI merit staff. </a:t>
            </a:r>
          </a:p>
          <a:p>
            <a:endParaRPr lang="en-US" dirty="0"/>
          </a:p>
          <a:p>
            <a:r>
              <a:rPr lang="en-US" dirty="0"/>
              <a:t>“Meaningful assistance” means having staff that are well-trained in UI claims filing and claimant rights and responsibilities, if requested or if the individual is identified as needing services due to barriers such as limited English proficiency, disabilities, or other barriers.  The level and timeliness of remote services should be comparable to assistance the individual would receive if staff were assisting such individual in person in the American Job Center, UIPL 14-18. </a:t>
            </a:r>
          </a:p>
          <a:p>
            <a:endParaRPr lang="en-US" dirty="0"/>
          </a:p>
          <a:p>
            <a:r>
              <a:rPr lang="en-US" dirty="0"/>
              <a:t>For more information, please refer to WIOA Section 134(c)(A) and WIOA 20 CFR 678.430(a)(10) and UIPL No. 14-18 Section (4)(A).  Links included in the PowerPoint. </a:t>
            </a:r>
          </a:p>
          <a:p>
            <a:endParaRPr lang="en-US" dirty="0"/>
          </a:p>
          <a:p>
            <a:r>
              <a:rPr lang="en-US" dirty="0"/>
              <a:t>Please provide detailed narrative regarding the following: </a:t>
            </a:r>
          </a:p>
          <a:p>
            <a:endParaRPr lang="en-US" dirty="0"/>
          </a:p>
          <a:p>
            <a:r>
              <a:rPr lang="en-US" dirty="0"/>
              <a:t>1.What is the UI staff role in the RESEA program management?</a:t>
            </a:r>
          </a:p>
          <a:p>
            <a:r>
              <a:rPr lang="en-US" dirty="0"/>
              <a:t>	• Give examples how UI is involved in the program management of RESEA.</a:t>
            </a:r>
            <a:br>
              <a:rPr lang="en-US" dirty="0"/>
            </a:br>
            <a:endParaRPr lang="en-US" dirty="0"/>
          </a:p>
          <a:p>
            <a:r>
              <a:rPr lang="en-US" dirty="0"/>
              <a:t>2. Are the RESEA and Employee Services (ES) staff trained on how to detect UI eligibility issues?</a:t>
            </a:r>
          </a:p>
          <a:p>
            <a:r>
              <a:rPr lang="en-US" dirty="0"/>
              <a:t>	• Are UI staff training ES staff on how to identify ineligibility issues?  “Yes” or “No”</a:t>
            </a:r>
          </a:p>
          <a:p>
            <a:r>
              <a:rPr lang="en-US" dirty="0"/>
              <a:t>	• How often is UI updating the training to staff providing RESEA services?</a:t>
            </a:r>
          </a:p>
          <a:p>
            <a:r>
              <a:rPr lang="en-US" dirty="0"/>
              <a:t>		• Please note:  Staff providing RESEA services must receive sufficient training from UI staff.</a:t>
            </a:r>
          </a:p>
          <a:p>
            <a:r>
              <a:rPr lang="en-US" dirty="0"/>
              <a:t>		• Please refer to WIOA Section 134(c)(A) and WIOA 20 CFR 678.430(a)(10). See UIPL No. 14-18</a:t>
            </a:r>
          </a:p>
          <a:p>
            <a:r>
              <a:rPr lang="en-US" dirty="0"/>
              <a:t>3. Does UI staff ensure accurate data being entered on the RESEA required reports?</a:t>
            </a:r>
          </a:p>
          <a:p>
            <a:r>
              <a:rPr lang="en-US" dirty="0"/>
              <a:t>	• Provide an answer of “Yes” or “No”.</a:t>
            </a:r>
          </a:p>
          <a:p>
            <a:r>
              <a:rPr lang="en-US" dirty="0"/>
              <a:t>	• If “Yes”, please describe the process.</a:t>
            </a:r>
          </a:p>
          <a:p>
            <a:r>
              <a:rPr lang="en-US" dirty="0"/>
              <a:t>	• If “No”, please provide a brief narrative how the data entered on the RESEA reports is verified for accuracy.</a:t>
            </a:r>
          </a:p>
          <a:p>
            <a:r>
              <a:rPr lang="en-US" dirty="0"/>
              <a:t>		• If it is not currently being verified for accuracy, please provide a brief narrative, including date, when the state projects UI staff will begin to verify the accuracy of the information on required</a:t>
            </a:r>
          </a:p>
        </p:txBody>
      </p:sp>
      <p:sp>
        <p:nvSpPr>
          <p:cNvPr id="4" name="Slide Number Placeholder 3"/>
          <p:cNvSpPr>
            <a:spLocks noGrp="1"/>
          </p:cNvSpPr>
          <p:nvPr>
            <p:ph type="sldNum" sz="quarter" idx="5"/>
          </p:nvPr>
        </p:nvSpPr>
        <p:spPr/>
        <p:txBody>
          <a:bodyPr/>
          <a:lstStyle/>
          <a:p>
            <a:fld id="{A556BCBC-77CD-4F7C-849D-E6B864156A99}" type="slidenum">
              <a:rPr lang="en-US" smtClean="0"/>
              <a:t>19</a:t>
            </a:fld>
            <a:endParaRPr lang="en-US"/>
          </a:p>
        </p:txBody>
      </p:sp>
    </p:spTree>
    <p:extLst>
      <p:ext uri="{BB962C8B-B14F-4D97-AF65-F5344CB8AC3E}">
        <p14:creationId xmlns:p14="http://schemas.microsoft.com/office/powerpoint/2010/main" val="5654311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17. Selection of RESEA Participants</a:t>
            </a:r>
          </a:p>
          <a:p>
            <a:endParaRPr lang="en-US" dirty="0"/>
          </a:p>
          <a:p>
            <a:r>
              <a:rPr lang="en-US" dirty="0"/>
              <a:t>Please provide narrative at what point in the claim series are selections made and if a profile or statistical models are used.  If the state is using a profile or statistical models to select RESEA participants, provide a brief description of the model, including factors used, when the model was last updated or will be updated.  If the current model was last updated more than two years ago, please indicate when the state plans to update their profile model.</a:t>
            </a:r>
          </a:p>
          <a:p>
            <a:endParaRPr lang="en-US" dirty="0"/>
          </a:p>
          <a:p>
            <a:r>
              <a:rPr lang="en-US" dirty="0"/>
              <a:t>For states that are not using a profiling or statistical model to select RESEA participants, please provide the actual selection process of participants.  If the selection process is automated, please include a description how the selection process works, e.g.,  assessment, anyone still working after a certain number of UC payments, etc. </a:t>
            </a:r>
          </a:p>
          <a:p>
            <a:endParaRPr lang="en-US" dirty="0"/>
          </a:p>
          <a:p>
            <a:r>
              <a:rPr lang="en-US" sz="1800" b="0" i="0" u="none" strike="noStrike" baseline="0" dirty="0">
                <a:solidFill>
                  <a:srgbClr val="000000"/>
                </a:solidFill>
                <a:latin typeface="Calibri" panose="020F0502020204030204" pitchFamily="34" charset="0"/>
              </a:rPr>
              <a:t>Please provide narrative describing:</a:t>
            </a:r>
            <a:br>
              <a:rPr lang="en-US" sz="1800" b="0" i="0" u="none" strike="noStrike" baseline="0" dirty="0">
                <a:solidFill>
                  <a:srgbClr val="000000"/>
                </a:solidFill>
                <a:latin typeface="Calibri" panose="020F0502020204030204" pitchFamily="34" charset="0"/>
              </a:rPr>
            </a:br>
            <a:endParaRPr lang="en-US" sz="18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At what point in the claim series are selections made;</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Time frame the claimant has for scheduling the initial RESEA meeting from when selected;</a:t>
            </a:r>
          </a:p>
          <a:p>
            <a:pPr marL="285750" lvl="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Time frame the claimant has for attending the initial RESEA meeting from when selected; and</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Indicate if a profile or statistical model is being used. </a:t>
            </a:r>
          </a:p>
          <a:p>
            <a:pPr marL="742950" lvl="1"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This includes:</a:t>
            </a:r>
          </a:p>
          <a:p>
            <a:pPr marL="1200150" lvl="2"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Providing a description of the model and factors used; and</a:t>
            </a:r>
          </a:p>
          <a:p>
            <a:pPr marL="1200150" lvl="2"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When the model was last updated or will be updated;</a:t>
            </a:r>
          </a:p>
          <a:p>
            <a:pPr marL="1657350" lvl="3"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If the current model was last updated more than two years ago, please indicate when the state plans to update their profile model.</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For states that are not using a profiling or statistical model to select RESEA participants.</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Narratives need to include:</a:t>
            </a:r>
            <a:br>
              <a:rPr lang="en-US" sz="1800" b="0" i="0" u="none" strike="noStrike" baseline="0" dirty="0">
                <a:solidFill>
                  <a:srgbClr val="000000"/>
                </a:solidFill>
                <a:latin typeface="Calibri" panose="020F0502020204030204" pitchFamily="34" charset="0"/>
              </a:rPr>
            </a:br>
            <a:endParaRPr lang="en-US" sz="1800" b="0" i="0" u="none" strike="noStrike" baseline="0" dirty="0">
              <a:solidFill>
                <a:srgbClr val="000000"/>
              </a:solidFill>
              <a:latin typeface="Calibri" panose="020F050202020403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Indicate if the selection process is automated;</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Describe the actual selection process of participants; </a:t>
            </a:r>
          </a:p>
          <a:p>
            <a:pPr marL="742950" lvl="1"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For example, Your state uses an assessment or the selection of anyone  after a certain number of unemployment compensation payments, etc.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How the state identified the targeted population; and </a:t>
            </a:r>
          </a:p>
          <a:p>
            <a:pPr marL="285750" indent="-285750">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If the model has changed from the previous state plan, describing the changes. </a:t>
            </a:r>
          </a:p>
          <a:p>
            <a:r>
              <a:rPr lang="en-US" dirty="0"/>
              <a:t>provide a statement about the state’s targeted population and how it was determined.  If the model has changed, please provide a narrative describing the changes. </a:t>
            </a:r>
          </a:p>
        </p:txBody>
      </p:sp>
      <p:sp>
        <p:nvSpPr>
          <p:cNvPr id="4" name="Slide Number Placeholder 3"/>
          <p:cNvSpPr>
            <a:spLocks noGrp="1"/>
          </p:cNvSpPr>
          <p:nvPr>
            <p:ph type="sldNum" sz="quarter" idx="5"/>
          </p:nvPr>
        </p:nvSpPr>
        <p:spPr/>
        <p:txBody>
          <a:bodyPr/>
          <a:lstStyle/>
          <a:p>
            <a:fld id="{A556BCBC-77CD-4F7C-849D-E6B864156A99}" type="slidenum">
              <a:rPr lang="en-US" smtClean="0"/>
              <a:t>20</a:t>
            </a:fld>
            <a:endParaRPr lang="en-US"/>
          </a:p>
        </p:txBody>
      </p:sp>
    </p:spTree>
    <p:extLst>
      <p:ext uri="{BB962C8B-B14F-4D97-AF65-F5344CB8AC3E}">
        <p14:creationId xmlns:p14="http://schemas.microsoft.com/office/powerpoint/2010/main" val="270174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18a. – 18c. Proper Notification</a:t>
            </a:r>
          </a:p>
          <a:p>
            <a:endParaRPr lang="en-US" dirty="0"/>
          </a:p>
          <a:p>
            <a:r>
              <a:rPr lang="en-US" dirty="0"/>
              <a:t>Element 18a. Proper Notification </a:t>
            </a:r>
          </a:p>
          <a:p>
            <a:endParaRPr lang="en-US" dirty="0"/>
          </a:p>
          <a:p>
            <a:r>
              <a:rPr lang="en-US" dirty="0"/>
              <a:t>Please attach the template notification letter sent to those who have been selected to participate in RESEA.   </a:t>
            </a:r>
          </a:p>
          <a:p>
            <a:endParaRPr lang="en-US" dirty="0"/>
          </a:p>
          <a:p>
            <a:r>
              <a:rPr lang="en-US" dirty="0"/>
              <a:t>The notification letter should provide the claimant with:</a:t>
            </a:r>
          </a:p>
          <a:p>
            <a:pPr marL="171450" indent="-171450">
              <a:buFont typeface="Arial" panose="020B0604020202020204" pitchFamily="34" charset="0"/>
              <a:buChar char="•"/>
            </a:pPr>
            <a:r>
              <a:rPr lang="en-US" dirty="0"/>
              <a:t>program’s eligibility conditions, </a:t>
            </a:r>
          </a:p>
          <a:p>
            <a:pPr marL="171450" indent="-171450">
              <a:buFont typeface="Arial" panose="020B0604020202020204" pitchFamily="34" charset="0"/>
              <a:buChar char="•"/>
            </a:pPr>
            <a:r>
              <a:rPr lang="en-US" dirty="0"/>
              <a:t>requirements, and benefits, including the issuance of warnings and simple clear notifications to ensure that participating individuals are fully aware of the consequence of noncompliance with the state’s policies related to non-attendance and/or nonfulfillment of UI work search requirements.  </a:t>
            </a:r>
          </a:p>
          <a:p>
            <a:pPr marL="171450" indent="-171450">
              <a:buFont typeface="Arial" panose="020B0604020202020204" pitchFamily="34" charset="0"/>
              <a:buChar char="•"/>
            </a:pPr>
            <a:r>
              <a:rPr lang="en-US" dirty="0"/>
              <a:t>Lastly, the notification letter should provide reasonable scheduling accommodations to maximize participation for eligible individuals.   </a:t>
            </a:r>
          </a:p>
          <a:p>
            <a:endParaRPr lang="en-US" dirty="0"/>
          </a:p>
          <a:p>
            <a:r>
              <a:rPr lang="en-US" dirty="0"/>
              <a:t>The notification letter is to be in clear and simple language. Provide a narrative if the state is in the process or plans to revamp/update the notification letter.  Please include a projected date when the revamped/updated notification letter will be complete and replace the current notification letter. </a:t>
            </a:r>
          </a:p>
          <a:p>
            <a:endParaRPr lang="en-US" dirty="0"/>
          </a:p>
          <a:p>
            <a:r>
              <a:rPr lang="en-US" dirty="0"/>
              <a:t>When returning the state plan by email, the state should also include an email attachment of the state’s notification letter. </a:t>
            </a:r>
          </a:p>
          <a:p>
            <a:endParaRPr lang="en-US" dirty="0"/>
          </a:p>
          <a:p>
            <a:r>
              <a:rPr lang="en-US" dirty="0"/>
              <a:t>Element 18b. Do you assure that proper notification, as described in Element 18a will be provided?   </a:t>
            </a:r>
          </a:p>
          <a:p>
            <a:endParaRPr lang="en-US" dirty="0"/>
          </a:p>
          <a:p>
            <a:r>
              <a:rPr lang="en-US" dirty="0"/>
              <a:t>This element only requires you to check “Yes” or “No”. </a:t>
            </a:r>
          </a:p>
          <a:p>
            <a:endParaRPr lang="en-US" dirty="0"/>
          </a:p>
          <a:p>
            <a:r>
              <a:rPr lang="en-US" dirty="0"/>
              <a:t>Element 18c. Insert a description of the notification process and attach the template used for notifications. </a:t>
            </a:r>
          </a:p>
          <a:p>
            <a:endParaRPr lang="en-US" dirty="0"/>
          </a:p>
          <a:p>
            <a:r>
              <a:rPr lang="en-US" dirty="0"/>
              <a:t>Please provide a narrative on how the notification process works.  This should include both automated and manual actions during the notification process such as:  Letters, emails, text, phone calls (initial and/or follow-up), etc. If the state is in the process or plans to update or add to the notification system, this should also include a projected implementation date. </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21</a:t>
            </a:fld>
            <a:endParaRPr lang="en-US"/>
          </a:p>
        </p:txBody>
      </p:sp>
    </p:spTree>
    <p:extLst>
      <p:ext uri="{BB962C8B-B14F-4D97-AF65-F5344CB8AC3E}">
        <p14:creationId xmlns:p14="http://schemas.microsoft.com/office/powerpoint/2010/main" val="924488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19a.– 19b. Reasonable scheduling accommodations</a:t>
            </a:r>
          </a:p>
          <a:p>
            <a:endParaRPr lang="en-US" dirty="0"/>
          </a:p>
          <a:p>
            <a:r>
              <a:rPr lang="en-US" dirty="0"/>
              <a:t>Element 19a. Reasonable Scheduling Accommodations requires only a “Yes” or “No.” </a:t>
            </a:r>
          </a:p>
          <a:p>
            <a:endParaRPr lang="en-US" dirty="0"/>
          </a:p>
          <a:p>
            <a:r>
              <a:rPr lang="en-US" dirty="0"/>
              <a:t>Marking “Yes,” the state is stating it assures reasonable scheduling accommodations are available to RESEA participants. </a:t>
            </a:r>
          </a:p>
          <a:p>
            <a:endParaRPr lang="en-US" dirty="0"/>
          </a:p>
          <a:p>
            <a:r>
              <a:rPr lang="en-US" dirty="0"/>
              <a:t>Element 19b. Please describe the reasonable scheduling accommodations provided, rescheduling policies and procedures, and limitations for rescheduling.   </a:t>
            </a:r>
          </a:p>
          <a:p>
            <a:endParaRPr lang="en-US" dirty="0"/>
          </a:p>
          <a:p>
            <a:r>
              <a:rPr lang="en-US" dirty="0"/>
              <a:t>The narrative should identify which of these processes are automated versus in-person. </a:t>
            </a:r>
          </a:p>
          <a:p>
            <a:endParaRPr lang="en-US" dirty="0"/>
          </a:p>
          <a:p>
            <a:r>
              <a:rPr lang="en-US" dirty="0"/>
              <a:t>The description of the reasonable scheduling accommodations provided should include the following: </a:t>
            </a:r>
          </a:p>
          <a:p>
            <a:endParaRPr lang="en-US" dirty="0"/>
          </a:p>
          <a:p>
            <a:r>
              <a:rPr lang="en-US" dirty="0"/>
              <a:t>1. Details about the rescheduling process and procedures;</a:t>
            </a:r>
          </a:p>
          <a:p>
            <a:r>
              <a:rPr lang="en-US" dirty="0"/>
              <a:t>2. How many times a claimant can reschedule. This includes how the state ensures a claimant is prevented from excessive rescheduling that could substantially delay or allow the claimant to circumvent participation in RESEA activities;</a:t>
            </a:r>
          </a:p>
          <a:p>
            <a:r>
              <a:rPr lang="en-US" dirty="0"/>
              <a:t>3. A timeline for appointments, e.g., window of time for the claimant to schedule and window of time the claimant must complete the appointment;</a:t>
            </a:r>
          </a:p>
          <a:p>
            <a:r>
              <a:rPr lang="en-US" dirty="0"/>
              <a:t>4. Is there a scheduling process in place for subsequent RESEA?; and</a:t>
            </a:r>
          </a:p>
          <a:p>
            <a:r>
              <a:rPr lang="en-US" dirty="0"/>
              <a:t>5. If the state is currently working on changes or updates to the rescheduling process and when the state projects the changes or updates will be implemented.</a:t>
            </a:r>
          </a:p>
          <a:p>
            <a:endParaRPr lang="en-US" dirty="0"/>
          </a:p>
          <a:p>
            <a:r>
              <a:rPr lang="en-US" dirty="0"/>
              <a:t>Please refer to Section 306(e)(1)(A)(ii), SSA and annual RESEA operating guidance. </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22</a:t>
            </a:fld>
            <a:endParaRPr lang="en-US"/>
          </a:p>
        </p:txBody>
      </p:sp>
    </p:spTree>
    <p:extLst>
      <p:ext uri="{BB962C8B-B14F-4D97-AF65-F5344CB8AC3E}">
        <p14:creationId xmlns:p14="http://schemas.microsoft.com/office/powerpoint/2010/main" val="927021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20a.– 20b. UI Feedback Loop and Adjudication</a:t>
            </a:r>
          </a:p>
          <a:p>
            <a:endParaRPr lang="en-US" dirty="0"/>
          </a:p>
          <a:p>
            <a:r>
              <a:rPr lang="en-US" dirty="0"/>
              <a:t>In Element 20a. provide a brief description regarding the feedback loop from the RESEA provider to the UI system on whether the claimants reported and participated in required activities as directed.  State’s must provide the following information: </a:t>
            </a:r>
          </a:p>
          <a:p>
            <a:endParaRPr lang="en-US" dirty="0"/>
          </a:p>
          <a:p>
            <a:r>
              <a:rPr lang="en-US" dirty="0"/>
              <a:t>1. What is the feedback process and is there a feedback process for Subsequent?;</a:t>
            </a:r>
          </a:p>
          <a:p>
            <a:r>
              <a:rPr lang="en-US" dirty="0"/>
              <a:t>2. Which staff are involved in the Feedback process and what are their roles and responsibilities; and</a:t>
            </a:r>
          </a:p>
          <a:p>
            <a:r>
              <a:rPr lang="en-US" dirty="0"/>
              <a:t>3. What happens if a person never reschedules?</a:t>
            </a:r>
          </a:p>
          <a:p>
            <a:r>
              <a:rPr lang="en-US" dirty="0"/>
              <a:t>4. What systems are being used to support the feedback loop?  E.g., case management, Excel, Email, Separate Data Base, etc.</a:t>
            </a:r>
          </a:p>
          <a:p>
            <a:endParaRPr lang="en-US" dirty="0"/>
          </a:p>
          <a:p>
            <a:r>
              <a:rPr lang="en-US" dirty="0"/>
              <a:t>Element 20b. A brief description of the feedback loop established to refer any UI eligibility issues identified during the RESEA for adjudication. </a:t>
            </a:r>
          </a:p>
          <a:p>
            <a:endParaRPr lang="en-US" dirty="0"/>
          </a:p>
          <a:p>
            <a:r>
              <a:rPr lang="en-US" dirty="0"/>
              <a:t>States are to provide a detailed description of the feedback loop to refer any UI eligibility issues are identified during the RESEA for adjudication.  Specific details to include in your response: </a:t>
            </a:r>
          </a:p>
          <a:p>
            <a:endParaRPr lang="en-US" dirty="0"/>
          </a:p>
          <a:p>
            <a:r>
              <a:rPr lang="en-US" dirty="0"/>
              <a:t>1. How are claimant eligibility issues referred?</a:t>
            </a:r>
          </a:p>
          <a:p>
            <a:r>
              <a:rPr lang="en-US" dirty="0"/>
              <a:t>2. How long does the issue remain open with the claimant?</a:t>
            </a:r>
          </a:p>
          <a:p>
            <a:r>
              <a:rPr lang="en-US" dirty="0"/>
              <a:t>3. Does the communication loop support two-way communication?</a:t>
            </a:r>
          </a:p>
          <a:p>
            <a:endParaRPr lang="en-US" dirty="0"/>
          </a:p>
          <a:p>
            <a:r>
              <a:rPr lang="en-US" dirty="0"/>
              <a:t>Additional Guidance: </a:t>
            </a:r>
          </a:p>
          <a:p>
            <a:r>
              <a:rPr lang="en-US" dirty="0"/>
              <a:t>Include a brief narrative about the communication loop supporting two-way communication between the RESEA providers and UI.</a:t>
            </a:r>
          </a:p>
        </p:txBody>
      </p:sp>
      <p:sp>
        <p:nvSpPr>
          <p:cNvPr id="4" name="Slide Number Placeholder 3"/>
          <p:cNvSpPr>
            <a:spLocks noGrp="1"/>
          </p:cNvSpPr>
          <p:nvPr>
            <p:ph type="sldNum" sz="quarter" idx="5"/>
          </p:nvPr>
        </p:nvSpPr>
        <p:spPr/>
        <p:txBody>
          <a:bodyPr/>
          <a:lstStyle/>
          <a:p>
            <a:fld id="{A556BCBC-77CD-4F7C-849D-E6B864156A99}" type="slidenum">
              <a:rPr lang="en-US" smtClean="0"/>
              <a:t>23</a:t>
            </a:fld>
            <a:endParaRPr lang="en-US"/>
          </a:p>
        </p:txBody>
      </p:sp>
    </p:spTree>
    <p:extLst>
      <p:ext uri="{BB962C8B-B14F-4D97-AF65-F5344CB8AC3E}">
        <p14:creationId xmlns:p14="http://schemas.microsoft.com/office/powerpoint/2010/main" val="3235653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21a. – 21b. Activities Supporting RESEA’s Statutory Purposes</a:t>
            </a:r>
            <a:endParaRPr lang="en-US" sz="1200" b="1" dirty="0">
              <a:latin typeface="+mn-lt"/>
            </a:endParaRPr>
          </a:p>
          <a:p>
            <a:endParaRPr lang="en-US" sz="1200" b="1" dirty="0">
              <a:latin typeface="+mn-lt"/>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The four statutory purposes are identified in Section 306(e)(1)(B) of the SSA.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Each state will be asked to check “yes” or “no” if the state assures the purposed RESEA program design and planned activities conform to the specific purpose.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For each purpose, states will also provide narrative containing the full range of current and planned activities associated with each purpose.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Element 21a and 21b, Purpose 1: To improve employment outcomes of individuals that receive unemployment compensation and to reduce the average duration of receipt of such compensation through unemployment.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Narratives will include: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How the services improve employment outcomes;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How the state verifies the employment outcomes are improving;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What reemployment services/career services are offered;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What assistance is provided with the reemployment plan and how is the reemployment plan used;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How often is the reemployment plan revised or updated while the claimant is participating in RESEA;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What WIOA services are RESEA participants referred to; and</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Anything else the RESEA program is doing to support Purpose 1.</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24</a:t>
            </a:fld>
            <a:endParaRPr lang="en-US"/>
          </a:p>
        </p:txBody>
      </p:sp>
    </p:spTree>
    <p:extLst>
      <p:ext uri="{BB962C8B-B14F-4D97-AF65-F5344CB8AC3E}">
        <p14:creationId xmlns:p14="http://schemas.microsoft.com/office/powerpoint/2010/main" val="16850397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21c.– 21d. Activities Supporting RESEA’s Statutory Purpose</a:t>
            </a:r>
          </a:p>
          <a:p>
            <a:endParaRPr lang="en-US" dirty="0"/>
          </a:p>
          <a:p>
            <a:pPr marL="171450" indent="-171450">
              <a:buFont typeface="Arial" panose="020B0604020202020204" pitchFamily="34" charset="0"/>
              <a:buChar char="•"/>
            </a:pPr>
            <a:r>
              <a:rPr lang="en-US" sz="1200" b="0" i="0" u="none" strike="noStrike" baseline="0" dirty="0">
                <a:solidFill>
                  <a:srgbClr val="000000"/>
                </a:solidFill>
                <a:latin typeface="Calibri" panose="020F0502020204030204" pitchFamily="34" charset="0"/>
              </a:rPr>
              <a:t>Purpose 2: To strengthen program integrity and reduce improper payments of unemployment compensation by states through the detection and prevention of such payments to individuals who are not eligible for such compensation.</a:t>
            </a:r>
          </a:p>
          <a:p>
            <a:pPr marL="171450" indent="-171450">
              <a:buFont typeface="Arial" panose="020B0604020202020204" pitchFamily="34" charset="0"/>
              <a:buChar char="•"/>
            </a:pPr>
            <a:r>
              <a:rPr lang="en-US" sz="1200" b="0" i="0" u="none" strike="noStrike" baseline="0" dirty="0">
                <a:solidFill>
                  <a:srgbClr val="000000"/>
                </a:solidFill>
                <a:latin typeface="Calibri" panose="020F0502020204030204" pitchFamily="34" charset="0"/>
              </a:rPr>
              <a:t>The narrative will explain how the activity is supporting program integrity and will include:</a:t>
            </a:r>
          </a:p>
          <a:p>
            <a:pPr marL="628650" lvl="1" indent="-171450">
              <a:buFont typeface="Arial" panose="020B0604020202020204" pitchFamily="34" charset="0"/>
              <a:buChar char="•"/>
            </a:pPr>
            <a:r>
              <a:rPr lang="en-US" sz="1200" b="0" i="0" u="none" strike="noStrike" baseline="0" dirty="0">
                <a:solidFill>
                  <a:srgbClr val="000000"/>
                </a:solidFill>
                <a:latin typeface="Calibri" panose="020F0502020204030204" pitchFamily="34" charset="0"/>
              </a:rPr>
              <a:t>How the feedback loop is used to ensure integrity and supports communication between UI and the RESEA service provider;</a:t>
            </a:r>
          </a:p>
          <a:p>
            <a:pPr marL="628650" lvl="1" indent="-171450">
              <a:buFont typeface="Arial" panose="020B0604020202020204" pitchFamily="34" charset="0"/>
              <a:buChar char="•"/>
            </a:pPr>
            <a:r>
              <a:rPr lang="en-US" sz="1200" b="0" i="0" u="none" strike="noStrike" baseline="0" dirty="0">
                <a:solidFill>
                  <a:srgbClr val="000000"/>
                </a:solidFill>
                <a:latin typeface="Calibri" panose="020F0502020204030204" pitchFamily="34" charset="0"/>
              </a:rPr>
              <a:t>How is UI and RESEA service providers ensuring eligibility issues are identified and reported to UI (looking for internal controls); and</a:t>
            </a:r>
          </a:p>
          <a:p>
            <a:pPr marL="628650" lvl="1" indent="-171450">
              <a:buFont typeface="Arial" panose="020B0604020202020204" pitchFamily="34" charset="0"/>
              <a:buChar char="•"/>
            </a:pPr>
            <a:r>
              <a:rPr lang="en-US" sz="1200" b="0" i="0" u="none" strike="noStrike" baseline="0" dirty="0">
                <a:solidFill>
                  <a:srgbClr val="000000"/>
                </a:solidFill>
                <a:latin typeface="Calibri" panose="020F0502020204030204" pitchFamily="34" charset="0"/>
              </a:rPr>
              <a:t>Other actions that are being used to support Purpose 1.</a:t>
            </a:r>
          </a:p>
        </p:txBody>
      </p:sp>
      <p:sp>
        <p:nvSpPr>
          <p:cNvPr id="4" name="Slide Number Placeholder 3"/>
          <p:cNvSpPr>
            <a:spLocks noGrp="1"/>
          </p:cNvSpPr>
          <p:nvPr>
            <p:ph type="sldNum" sz="quarter" idx="5"/>
          </p:nvPr>
        </p:nvSpPr>
        <p:spPr/>
        <p:txBody>
          <a:bodyPr/>
          <a:lstStyle/>
          <a:p>
            <a:fld id="{A556BCBC-77CD-4F7C-849D-E6B864156A99}" type="slidenum">
              <a:rPr lang="en-US" smtClean="0"/>
              <a:t>25</a:t>
            </a:fld>
            <a:endParaRPr lang="en-US"/>
          </a:p>
        </p:txBody>
      </p:sp>
    </p:spTree>
    <p:extLst>
      <p:ext uri="{BB962C8B-B14F-4D97-AF65-F5344CB8AC3E}">
        <p14:creationId xmlns:p14="http://schemas.microsoft.com/office/powerpoint/2010/main" val="33192339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21e. – 21f. Activities Supporting RESEA’s Statutory Purpose</a:t>
            </a:r>
          </a:p>
          <a:p>
            <a:endParaRPr lang="en-US" dirty="0"/>
          </a:p>
          <a:p>
            <a:pPr marL="171450" indent="-171450">
              <a:buFont typeface="Arial" panose="020B0604020202020204" pitchFamily="34" charset="0"/>
              <a:buChar char="•"/>
            </a:pPr>
            <a:r>
              <a:rPr lang="en-US" b="0" dirty="0"/>
              <a:t>Purpose 3: To promote alignment with the broader vision of the Workforce Innovation and Opportunity (WIOA) Act of increased program integration and service delivery for job seekers, including claimants for unemployment compensation.</a:t>
            </a:r>
          </a:p>
          <a:p>
            <a:pPr marL="171450" indent="-171450">
              <a:buFont typeface="Arial" panose="020B0604020202020204" pitchFamily="34" charset="0"/>
              <a:buChar char="•"/>
            </a:pPr>
            <a:r>
              <a:rPr lang="en-US" b="0" dirty="0"/>
              <a:t>Additional information about the vision of WIOA is provided in Training and Employment Guidance Letter (TEGL) No. 19-94.</a:t>
            </a:r>
          </a:p>
          <a:p>
            <a:pPr marL="171450" indent="-171450">
              <a:buFont typeface="Arial" panose="020B0604020202020204" pitchFamily="34" charset="0"/>
              <a:buChar char="•"/>
            </a:pPr>
            <a:r>
              <a:rPr lang="en-US" b="0" dirty="0"/>
              <a:t>Additional information specific to UI programs, is provided in Unemployment Insurance Program Letter (UIPL) No. 14-18.</a:t>
            </a:r>
          </a:p>
          <a:p>
            <a:pPr marL="171450" indent="-171450">
              <a:buFont typeface="Arial" panose="020B0604020202020204" pitchFamily="34" charset="0"/>
              <a:buChar char="•"/>
            </a:pPr>
            <a:r>
              <a:rPr lang="en-US" b="0" dirty="0"/>
              <a:t>Explain how RESEA is integrated into the states workforce system:</a:t>
            </a:r>
          </a:p>
          <a:p>
            <a:pPr marL="628650" lvl="1" indent="-171450">
              <a:buFont typeface="Arial" panose="020B0604020202020204" pitchFamily="34" charset="0"/>
              <a:buChar char="•"/>
            </a:pPr>
            <a:r>
              <a:rPr lang="en-US" b="0" dirty="0"/>
              <a:t>How is RESEA being integrated with WPRS and Wagner-Peyser services; and</a:t>
            </a:r>
          </a:p>
          <a:p>
            <a:pPr marL="1085850" lvl="2" indent="-171450">
              <a:buFont typeface="Arial" panose="020B0604020202020204" pitchFamily="34" charset="0"/>
              <a:buChar char="•"/>
            </a:pPr>
            <a:r>
              <a:rPr lang="en-US" b="0" dirty="0"/>
              <a:t>Please include intake procedures for the Wagner-Peyser services; and</a:t>
            </a:r>
          </a:p>
          <a:p>
            <a:pPr marL="1085850" lvl="2" indent="-171450">
              <a:buFont typeface="Arial" panose="020B0604020202020204" pitchFamily="34" charset="0"/>
              <a:buChar char="•"/>
            </a:pPr>
            <a:r>
              <a:rPr lang="en-US" b="0" dirty="0"/>
              <a:t>Staff training</a:t>
            </a:r>
          </a:p>
          <a:p>
            <a:pPr marL="1543050" lvl="3" indent="-171450">
              <a:buFont typeface="Arial" panose="020B0604020202020204" pitchFamily="34" charset="0"/>
              <a:buChar char="•"/>
            </a:pPr>
            <a:r>
              <a:rPr lang="en-US" b="0" dirty="0"/>
              <a:t>Are the RESEA staff trained on other workforce system partner program requirements and is RESEA staff training other workforce system partners on RESEA (please include frequency of these trainings).</a:t>
            </a:r>
          </a:p>
          <a:p>
            <a:pPr marL="628650" lvl="1" indent="-171450">
              <a:buFont typeface="Arial" panose="020B0604020202020204" pitchFamily="34" charset="0"/>
              <a:buChar char="•"/>
            </a:pPr>
            <a:r>
              <a:rPr lang="en-US" b="0" dirty="0"/>
              <a:t>Anything else the RESEA program is doing to support Purpose 3.</a:t>
            </a:r>
          </a:p>
        </p:txBody>
      </p:sp>
      <p:sp>
        <p:nvSpPr>
          <p:cNvPr id="4" name="Slide Number Placeholder 3"/>
          <p:cNvSpPr>
            <a:spLocks noGrp="1"/>
          </p:cNvSpPr>
          <p:nvPr>
            <p:ph type="sldNum" sz="quarter" idx="5"/>
          </p:nvPr>
        </p:nvSpPr>
        <p:spPr/>
        <p:txBody>
          <a:bodyPr/>
          <a:lstStyle/>
          <a:p>
            <a:fld id="{A556BCBC-77CD-4F7C-849D-E6B864156A99}" type="slidenum">
              <a:rPr lang="en-US" smtClean="0"/>
              <a:t>26</a:t>
            </a:fld>
            <a:endParaRPr lang="en-US"/>
          </a:p>
        </p:txBody>
      </p:sp>
    </p:spTree>
    <p:extLst>
      <p:ext uri="{BB962C8B-B14F-4D97-AF65-F5344CB8AC3E}">
        <p14:creationId xmlns:p14="http://schemas.microsoft.com/office/powerpoint/2010/main" val="2716340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Elements 21g. – 21h. Activities Supporting RESEA’s Statutory Purpose</a:t>
            </a:r>
          </a:p>
          <a:p>
            <a:endParaRPr lang="en-US" dirty="0"/>
          </a:p>
          <a:p>
            <a:pPr marL="171450" indent="-171450">
              <a:buFont typeface="Arial" panose="020B0604020202020204" pitchFamily="34" charset="0"/>
              <a:buChar char="•"/>
            </a:pPr>
            <a:r>
              <a:rPr lang="en-US" dirty="0"/>
              <a:t>Purpose 4: To establish RESEA as an entry point for individuals receiving unemployment compensation into other workforce system partner programs.</a:t>
            </a:r>
          </a:p>
          <a:p>
            <a:pPr marL="171450" indent="-171450">
              <a:buFont typeface="Arial" panose="020B0604020202020204" pitchFamily="34" charset="0"/>
              <a:buChar char="•"/>
            </a:pPr>
            <a:r>
              <a:rPr lang="en-US" dirty="0"/>
              <a:t>The narrative will provide specific RESEA program elements and activities that support purpose 4.  Narratives will include:</a:t>
            </a:r>
          </a:p>
          <a:p>
            <a:pPr marL="628650" lvl="1" indent="-171450">
              <a:buFont typeface="Arial" panose="020B0604020202020204" pitchFamily="34" charset="0"/>
              <a:buChar char="•"/>
            </a:pPr>
            <a:r>
              <a:rPr lang="en-US" dirty="0"/>
              <a:t>Strategies used to connect RESEA participants to referrals; such as:</a:t>
            </a:r>
          </a:p>
          <a:p>
            <a:pPr marL="1085850" lvl="2" indent="-171450">
              <a:buFont typeface="Arial" panose="020B0604020202020204" pitchFamily="34" charset="0"/>
              <a:buChar char="•"/>
            </a:pPr>
            <a:r>
              <a:rPr lang="en-US" dirty="0"/>
              <a:t>Warm introduction (person-to-person); or</a:t>
            </a:r>
          </a:p>
          <a:p>
            <a:pPr marL="1085850" lvl="2" indent="-171450">
              <a:buFont typeface="Arial" panose="020B0604020202020204" pitchFamily="34" charset="0"/>
              <a:buChar char="•"/>
            </a:pPr>
            <a:r>
              <a:rPr lang="en-US" dirty="0"/>
              <a:t>Electronic introduction (email or other digital means);</a:t>
            </a:r>
          </a:p>
          <a:p>
            <a:pPr marL="628650" lvl="1" indent="-171450">
              <a:buFont typeface="Arial" panose="020B0604020202020204" pitchFamily="34" charset="0"/>
              <a:buChar char="•"/>
            </a:pPr>
            <a:r>
              <a:rPr lang="en-US" dirty="0"/>
              <a:t>Expectation on completing referrals (does RESEA policy require the completion of a referral?</a:t>
            </a:r>
          </a:p>
          <a:p>
            <a:pPr marL="628650" lvl="1" indent="-171450">
              <a:buFont typeface="Arial" panose="020B0604020202020204" pitchFamily="34" charset="0"/>
              <a:buChar char="•"/>
            </a:pPr>
            <a:r>
              <a:rPr lang="en-US" dirty="0"/>
              <a:t>If applicable: Example of how RESEA is working with WIOA Dislocated Workers; and</a:t>
            </a:r>
          </a:p>
          <a:p>
            <a:pPr marL="628650" lvl="1" indent="-171450">
              <a:buFont typeface="Arial" panose="020B0604020202020204" pitchFamily="34" charset="0"/>
              <a:buChar char="•"/>
            </a:pPr>
            <a:r>
              <a:rPr lang="en-US" dirty="0"/>
              <a:t>Other actions that are being used to support Purpose 4.</a:t>
            </a:r>
          </a:p>
        </p:txBody>
      </p:sp>
      <p:sp>
        <p:nvSpPr>
          <p:cNvPr id="4" name="Slide Number Placeholder 3"/>
          <p:cNvSpPr>
            <a:spLocks noGrp="1"/>
          </p:cNvSpPr>
          <p:nvPr>
            <p:ph type="sldNum" sz="quarter" idx="5"/>
          </p:nvPr>
        </p:nvSpPr>
        <p:spPr/>
        <p:txBody>
          <a:bodyPr/>
          <a:lstStyle/>
          <a:p>
            <a:fld id="{A556BCBC-77CD-4F7C-849D-E6B864156A99}" type="slidenum">
              <a:rPr lang="en-US" smtClean="0"/>
              <a:t>27</a:t>
            </a:fld>
            <a:endParaRPr lang="en-US"/>
          </a:p>
        </p:txBody>
      </p:sp>
    </p:spTree>
    <p:extLst>
      <p:ext uri="{BB962C8B-B14F-4D97-AF65-F5344CB8AC3E}">
        <p14:creationId xmlns:p14="http://schemas.microsoft.com/office/powerpoint/2010/main" val="4262153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22a. Evidence-based standards and Evaluation Requirements</a:t>
            </a:r>
          </a:p>
          <a:p>
            <a:endParaRPr lang="en-US" dirty="0"/>
          </a:p>
          <a:p>
            <a:r>
              <a:rPr lang="en-US" dirty="0"/>
              <a:t>Each state must provide assurances and a description of how the state’s RESEA program will satisfy the requirement to use grant funds only for interventions and service delivery strategies designed to reduce the number of weeks for which program participants receive unemployment compensation by improving employment outcomes for participants, including employment and earnings.  States implementing RESEA interventions or service delivery strategies without a high or moderate causal rating must be under evaluation at the time of use.   </a:t>
            </a:r>
          </a:p>
          <a:p>
            <a:endParaRPr lang="en-US" dirty="0"/>
          </a:p>
          <a:p>
            <a:r>
              <a:rPr lang="en-US" dirty="0"/>
              <a:t>Element 22a. answer “Yes” or “No” to the question about you assuring the state’s RESEA program will satisfy the requirement to use grant funds only for interventions and service delivery strategies to reduce the number of weeks for which program participants receive unemployment compensation by improving employment outcomes for participants, including employment and earnings. </a:t>
            </a:r>
          </a:p>
        </p:txBody>
      </p:sp>
      <p:sp>
        <p:nvSpPr>
          <p:cNvPr id="4" name="Slide Number Placeholder 3"/>
          <p:cNvSpPr>
            <a:spLocks noGrp="1"/>
          </p:cNvSpPr>
          <p:nvPr>
            <p:ph type="sldNum" sz="quarter" idx="5"/>
          </p:nvPr>
        </p:nvSpPr>
        <p:spPr/>
        <p:txBody>
          <a:bodyPr/>
          <a:lstStyle/>
          <a:p>
            <a:fld id="{A556BCBC-77CD-4F7C-849D-E6B864156A99}" type="slidenum">
              <a:rPr lang="en-US" smtClean="0"/>
              <a:t>28</a:t>
            </a:fld>
            <a:endParaRPr lang="en-US"/>
          </a:p>
        </p:txBody>
      </p:sp>
    </p:spTree>
    <p:extLst>
      <p:ext uri="{BB962C8B-B14F-4D97-AF65-F5344CB8AC3E}">
        <p14:creationId xmlns:p14="http://schemas.microsoft.com/office/powerpoint/2010/main" val="1100494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5578D-B977-3498-83C0-B26965878D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2D3281-777E-C08C-2D71-93D7783B35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742CD4-DA73-39F3-5765-19F5A8EC63BC}"/>
              </a:ext>
            </a:extLst>
          </p:cNvPr>
          <p:cNvSpPr>
            <a:spLocks noGrp="1"/>
          </p:cNvSpPr>
          <p:nvPr>
            <p:ph type="body" idx="1"/>
          </p:nvPr>
        </p:nvSpPr>
        <p:spPr/>
        <p:txBody>
          <a:bodyPr/>
          <a:lstStyle/>
          <a:p>
            <a:r>
              <a:rPr lang="en-US" b="1" dirty="0"/>
              <a:t>Element 22b. Is your state using ‘High’ or ‘Moderate’ RESEA interventions</a:t>
            </a:r>
          </a:p>
          <a:p>
            <a:endParaRPr lang="en-US" dirty="0"/>
          </a:p>
          <a:p>
            <a:pPr algn="l"/>
            <a:endParaRPr lang="en-US" sz="1800" b="0" i="0" u="none" strike="noStrike" baseline="0" dirty="0">
              <a:solidFill>
                <a:srgbClr val="000000"/>
              </a:solidFill>
              <a:latin typeface="Aptos" panose="020B0004020202020204" pitchFamily="34" charset="0"/>
            </a:endParaRPr>
          </a:p>
          <a:p>
            <a:r>
              <a:rPr lang="en-US" sz="1800" b="1" i="1" u="none" strike="noStrike" baseline="0" dirty="0">
                <a:solidFill>
                  <a:srgbClr val="0E2841"/>
                </a:solidFill>
                <a:latin typeface="Aptos" panose="020B0004020202020204" pitchFamily="34" charset="0"/>
              </a:rPr>
              <a:t>Resources for completing 22b:</a:t>
            </a:r>
            <a:endParaRPr lang="en-US" sz="1800" b="0" i="0" u="none" strike="noStrike" baseline="0" dirty="0">
              <a:solidFill>
                <a:srgbClr val="0E2841"/>
              </a:solidFill>
              <a:latin typeface="Aptos" panose="020B0004020202020204" pitchFamily="34" charset="0"/>
            </a:endParaRPr>
          </a:p>
          <a:p>
            <a:r>
              <a:rPr lang="en-US" sz="1800" b="0" i="0" u="none" strike="noStrike" baseline="0" dirty="0">
                <a:solidFill>
                  <a:srgbClr val="000000"/>
                </a:solidFill>
                <a:latin typeface="Aptos" panose="020B0004020202020204" pitchFamily="34" charset="0"/>
              </a:rPr>
              <a:t>For a current list of categories of RESEA interventions and their intervention causal evidence rating, visit </a:t>
            </a:r>
            <a:r>
              <a:rPr lang="en-US" sz="1800" b="1" i="0" u="none" strike="noStrike" baseline="0" dirty="0">
                <a:solidFill>
                  <a:srgbClr val="153D63"/>
                </a:solidFill>
                <a:latin typeface="Aptos" panose="020B0004020202020204" pitchFamily="34" charset="0"/>
              </a:rPr>
              <a:t>CLEAR’s RESEA Program tab</a:t>
            </a:r>
            <a:r>
              <a:rPr lang="en-US" sz="1800" b="0" i="0" u="none" strike="noStrike" baseline="0" dirty="0">
                <a:solidFill>
                  <a:srgbClr val="000000"/>
                </a:solidFill>
                <a:latin typeface="Aptos" panose="020B0004020202020204" pitchFamily="34" charset="0"/>
              </a:rPr>
              <a:t>.</a:t>
            </a:r>
          </a:p>
          <a:p>
            <a:endParaRPr lang="en-US" sz="1800" b="0" i="0" u="none" strike="noStrike" baseline="0" dirty="0">
              <a:solidFill>
                <a:srgbClr val="000000"/>
              </a:solidFill>
              <a:latin typeface="Aptos" panose="020B0004020202020204" pitchFamily="34" charset="0"/>
            </a:endParaRPr>
          </a:p>
          <a:p>
            <a:r>
              <a:rPr lang="en-US" sz="1800" b="0" i="0" u="none" strike="noStrike" baseline="0" dirty="0">
                <a:solidFill>
                  <a:srgbClr val="000000"/>
                </a:solidFill>
                <a:latin typeface="Aptos" panose="020B0004020202020204" pitchFamily="34" charset="0"/>
              </a:rPr>
              <a:t>As of March 2025, </a:t>
            </a:r>
            <a:r>
              <a:rPr lang="en-US" sz="1800" b="1" i="0" u="none" strike="noStrike" baseline="0" dirty="0">
                <a:solidFill>
                  <a:srgbClr val="E97031"/>
                </a:solidFill>
                <a:latin typeface="Aptos" panose="020B0004020202020204" pitchFamily="34" charset="0"/>
              </a:rPr>
              <a:t>three interventions have received ‘High’ or ‘Moderate’ intervention ratings </a:t>
            </a:r>
            <a:r>
              <a:rPr lang="en-US" sz="1800" b="0" i="0" u="none" strike="noStrike" baseline="0" dirty="0">
                <a:solidFill>
                  <a:srgbClr val="000000"/>
                </a:solidFill>
                <a:latin typeface="Aptos" panose="020B0004020202020204" pitchFamily="34" charset="0"/>
              </a:rPr>
              <a:t>(Reemployment Eligibility Assessments, Job Search Assistance, and Profiling) .</a:t>
            </a:r>
          </a:p>
          <a:p>
            <a:r>
              <a:rPr lang="en-US" sz="1800" b="0" i="0" u="none" strike="noStrike" baseline="0" dirty="0">
                <a:solidFill>
                  <a:srgbClr val="000000"/>
                </a:solidFill>
                <a:latin typeface="Aptos" panose="020B0004020202020204" pitchFamily="34" charset="0"/>
              </a:rPr>
              <a:t>For </a:t>
            </a:r>
            <a:r>
              <a:rPr lang="en-US" sz="1800" b="1" i="0" u="none" strike="noStrike" baseline="0" dirty="0">
                <a:solidFill>
                  <a:srgbClr val="E97031"/>
                </a:solidFill>
                <a:latin typeface="Aptos" panose="020B0004020202020204" pitchFamily="34" charset="0"/>
              </a:rPr>
              <a:t>more information, </a:t>
            </a:r>
            <a:r>
              <a:rPr lang="en-US" sz="1800" b="0" i="0" u="none" strike="noStrike" baseline="0" dirty="0">
                <a:solidFill>
                  <a:srgbClr val="000000"/>
                </a:solidFill>
                <a:latin typeface="Aptos" panose="020B0004020202020204" pitchFamily="34" charset="0"/>
              </a:rPr>
              <a:t>refer to </a:t>
            </a:r>
            <a:r>
              <a:rPr lang="en-US" sz="1800" b="1" i="0" u="none" strike="noStrike" baseline="0" dirty="0">
                <a:solidFill>
                  <a:srgbClr val="153D63"/>
                </a:solidFill>
                <a:latin typeface="Aptos" panose="020B0004020202020204" pitchFamily="34" charset="0"/>
              </a:rPr>
              <a:t>UIPL 01-20 </a:t>
            </a:r>
            <a:r>
              <a:rPr lang="en-US" sz="1800" b="0" i="0" u="none" strike="noStrike" baseline="0" dirty="0">
                <a:solidFill>
                  <a:srgbClr val="000000"/>
                </a:solidFill>
                <a:latin typeface="Aptos" panose="020B0004020202020204" pitchFamily="34" charset="0"/>
              </a:rPr>
              <a:t>and </a:t>
            </a:r>
            <a:r>
              <a:rPr lang="en-US" sz="1800" b="1" i="0" u="none" strike="noStrike" baseline="0" dirty="0">
                <a:solidFill>
                  <a:srgbClr val="153D63"/>
                </a:solidFill>
                <a:latin typeface="Aptos" panose="020B0004020202020204" pitchFamily="34" charset="0"/>
              </a:rPr>
              <a:t>TEGL 6-19, or the CLEAR Causal Evidence Ratings Tool </a:t>
            </a:r>
            <a:r>
              <a:rPr lang="en-US" sz="1800" b="0" i="0" u="none" strike="noStrike" baseline="0" dirty="0">
                <a:solidFill>
                  <a:srgbClr val="000000"/>
                </a:solidFill>
                <a:latin typeface="Aptos" panose="020B0004020202020204" pitchFamily="34" charset="0"/>
              </a:rPr>
              <a:t>available on </a:t>
            </a:r>
            <a:r>
              <a:rPr lang="en-US" sz="1800" b="1" i="0" u="none" strike="noStrike" baseline="0" dirty="0">
                <a:solidFill>
                  <a:srgbClr val="153D63"/>
                </a:solidFill>
                <a:latin typeface="Aptos" panose="020B0004020202020204" pitchFamily="34" charset="0"/>
              </a:rPr>
              <a:t>WorkforceGPS.org</a:t>
            </a:r>
            <a:r>
              <a:rPr lang="en-US" sz="1800" b="0" i="0" u="none" strike="noStrike" baseline="0" dirty="0">
                <a:solidFill>
                  <a:srgbClr val="000000"/>
                </a:solidFill>
                <a:latin typeface="Aptos" panose="020B0004020202020204" pitchFamily="34" charset="0"/>
              </a:rPr>
              <a:t>. </a:t>
            </a:r>
            <a:endParaRPr lang="en-US" dirty="0"/>
          </a:p>
        </p:txBody>
      </p:sp>
      <p:sp>
        <p:nvSpPr>
          <p:cNvPr id="4" name="Slide Number Placeholder 3">
            <a:extLst>
              <a:ext uri="{FF2B5EF4-FFF2-40B4-BE49-F238E27FC236}">
                <a16:creationId xmlns:a16="http://schemas.microsoft.com/office/drawing/2014/main" id="{F3E255E1-9272-576A-F863-FABE8536659C}"/>
              </a:ext>
            </a:extLst>
          </p:cNvPr>
          <p:cNvSpPr>
            <a:spLocks noGrp="1"/>
          </p:cNvSpPr>
          <p:nvPr>
            <p:ph type="sldNum" sz="quarter" idx="5"/>
          </p:nvPr>
        </p:nvSpPr>
        <p:spPr/>
        <p:txBody>
          <a:bodyPr/>
          <a:lstStyle/>
          <a:p>
            <a:fld id="{A556BCBC-77CD-4F7C-849D-E6B864156A99}" type="slidenum">
              <a:rPr lang="en-US" smtClean="0"/>
              <a:t>29</a:t>
            </a:fld>
            <a:endParaRPr lang="en-US"/>
          </a:p>
        </p:txBody>
      </p:sp>
    </p:spTree>
    <p:extLst>
      <p:ext uri="{BB962C8B-B14F-4D97-AF65-F5344CB8AC3E}">
        <p14:creationId xmlns:p14="http://schemas.microsoft.com/office/powerpoint/2010/main" val="4239095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22c. Insert a description of the evidence-based interventions…</a:t>
            </a:r>
          </a:p>
          <a:p>
            <a:endParaRPr lang="en-US" dirty="0"/>
          </a:p>
          <a:p>
            <a:r>
              <a:rPr lang="en-US" sz="1800" b="1" i="1" u="none" strike="noStrike" baseline="0" dirty="0">
                <a:latin typeface="Aptos" panose="020B0004020202020204" pitchFamily="34" charset="0"/>
              </a:rPr>
              <a:t>Resources for completing 22c:</a:t>
            </a:r>
            <a:endParaRPr lang="en-US" sz="1800" b="0" i="0" u="none" strike="noStrike" baseline="0" dirty="0">
              <a:latin typeface="Aptos" panose="020B0004020202020204" pitchFamily="34" charset="0"/>
            </a:endParaRPr>
          </a:p>
          <a:p>
            <a:r>
              <a:rPr lang="en-US" sz="1800" b="0" i="0" u="none" strike="noStrike" baseline="0" dirty="0">
                <a:latin typeface="Aptos" panose="020B0004020202020204" pitchFamily="34" charset="0"/>
              </a:rPr>
              <a:t>Use the </a:t>
            </a:r>
            <a:r>
              <a:rPr lang="en-US" sz="1800" b="1" i="0" u="none" strike="noStrike" baseline="0" dirty="0">
                <a:solidFill>
                  <a:srgbClr val="153D63"/>
                </a:solidFill>
                <a:latin typeface="Aptos" panose="020B0004020202020204" pitchFamily="34" charset="0"/>
              </a:rPr>
              <a:t>CLEAR's RESEA Program tab </a:t>
            </a:r>
            <a:r>
              <a:rPr lang="en-US" sz="1800" b="0" i="0" u="none" strike="noStrike" baseline="0" dirty="0">
                <a:solidFill>
                  <a:srgbClr val="000000"/>
                </a:solidFill>
                <a:latin typeface="Aptos" panose="020B0004020202020204" pitchFamily="34" charset="0"/>
              </a:rPr>
              <a:t>to identify and review </a:t>
            </a:r>
            <a:r>
              <a:rPr lang="en-US" sz="1800" b="1" i="0" u="none" strike="noStrike" baseline="0" dirty="0">
                <a:solidFill>
                  <a:srgbClr val="E97031"/>
                </a:solidFill>
                <a:latin typeface="Aptos" panose="020B0004020202020204" pitchFamily="34" charset="0"/>
              </a:rPr>
              <a:t>research studies </a:t>
            </a:r>
            <a:r>
              <a:rPr lang="en-US" sz="1800" b="0" i="0" u="none" strike="noStrike" baseline="0" dirty="0">
                <a:solidFill>
                  <a:srgbClr val="000000"/>
                </a:solidFill>
                <a:latin typeface="Aptos" panose="020B0004020202020204" pitchFamily="34" charset="0"/>
              </a:rPr>
              <a:t>relevant for RESEA. Filter on </a:t>
            </a:r>
            <a:r>
              <a:rPr lang="en-US" sz="1800" b="1" i="0" u="none" strike="noStrike" baseline="0" dirty="0">
                <a:solidFill>
                  <a:srgbClr val="E97031"/>
                </a:solidFill>
                <a:latin typeface="Aptos" panose="020B0004020202020204" pitchFamily="34" charset="0"/>
              </a:rPr>
              <a:t>High or Moderate intervention rating </a:t>
            </a:r>
            <a:r>
              <a:rPr lang="en-US" sz="1800" b="0" i="0" u="none" strike="noStrike" baseline="0" dirty="0">
                <a:solidFill>
                  <a:srgbClr val="000000"/>
                </a:solidFill>
                <a:latin typeface="Aptos" panose="020B0004020202020204" pitchFamily="34" charset="0"/>
              </a:rPr>
              <a:t>to identify studies that provide evidence about the effectiveness of interventions described in the state plan. </a:t>
            </a:r>
          </a:p>
          <a:p>
            <a:endParaRPr lang="en-US" sz="1800" b="0" i="0" u="none" strike="noStrike" baseline="0" dirty="0">
              <a:solidFill>
                <a:srgbClr val="000000"/>
              </a:solidFill>
              <a:latin typeface="Aptos" panose="020B0004020202020204" pitchFamily="34" charset="0"/>
            </a:endParaRPr>
          </a:p>
          <a:p>
            <a:r>
              <a:rPr lang="en-US" sz="1800" b="0" i="0" u="none" strike="noStrike" baseline="0" dirty="0">
                <a:solidFill>
                  <a:srgbClr val="000000"/>
                </a:solidFill>
                <a:latin typeface="Aptos" panose="020B0004020202020204" pitchFamily="34" charset="0"/>
              </a:rPr>
              <a:t>Review </a:t>
            </a:r>
            <a:r>
              <a:rPr lang="en-US" sz="1800" b="1" i="0" u="none" strike="noStrike" baseline="0" dirty="0">
                <a:solidFill>
                  <a:srgbClr val="153D63"/>
                </a:solidFill>
                <a:latin typeface="Aptos" panose="020B0004020202020204" pitchFamily="34" charset="0"/>
              </a:rPr>
              <a:t>Considerations for Assessing the Applicability of Evaluation Evidence </a:t>
            </a:r>
            <a:r>
              <a:rPr lang="en-US" sz="1800" b="0" i="0" u="none" strike="noStrike" baseline="0" dirty="0">
                <a:solidFill>
                  <a:srgbClr val="000000"/>
                </a:solidFill>
                <a:latin typeface="Aptos" panose="020B0004020202020204" pitchFamily="34" charset="0"/>
              </a:rPr>
              <a:t>from </a:t>
            </a:r>
            <a:r>
              <a:rPr lang="en-US" sz="1800" b="1" i="0" u="none" strike="noStrike" baseline="0" dirty="0">
                <a:solidFill>
                  <a:srgbClr val="153D63"/>
                </a:solidFill>
                <a:latin typeface="Aptos" panose="020B0004020202020204" pitchFamily="34" charset="0"/>
              </a:rPr>
              <a:t>RESEA Evaluation and Evidence Resources </a:t>
            </a:r>
            <a:r>
              <a:rPr lang="en-US" sz="1800" b="0" i="0" u="none" strike="noStrike" baseline="0" dirty="0">
                <a:solidFill>
                  <a:srgbClr val="000000"/>
                </a:solidFill>
                <a:latin typeface="Aptos" panose="020B0004020202020204" pitchFamily="34" charset="0"/>
              </a:rPr>
              <a:t>available on </a:t>
            </a:r>
            <a:r>
              <a:rPr lang="en-US" sz="1800" b="1" i="0" u="none" strike="noStrike" baseline="0" dirty="0">
                <a:solidFill>
                  <a:srgbClr val="153D63"/>
                </a:solidFill>
                <a:latin typeface="Aptos" panose="020B0004020202020204" pitchFamily="34" charset="0"/>
              </a:rPr>
              <a:t>WorkforceGPS.org</a:t>
            </a:r>
            <a:r>
              <a:rPr lang="en-US" sz="1800" b="0" i="0" u="none" strike="noStrike" baseline="0" dirty="0">
                <a:solidFill>
                  <a:srgbClr val="000000"/>
                </a:solidFill>
                <a:latin typeface="Aptos" panose="020B0004020202020204" pitchFamily="34" charset="0"/>
              </a:rPr>
              <a:t>. </a:t>
            </a:r>
          </a:p>
          <a:p>
            <a:pPr algn="l"/>
            <a:endParaRPr lang="en-US" sz="1800" b="0" i="0" u="none" strike="noStrike" baseline="0" dirty="0">
              <a:solidFill>
                <a:srgbClr val="000000"/>
              </a:solidFill>
              <a:latin typeface="Aptos" panose="020B0004020202020204" pitchFamily="34" charset="0"/>
            </a:endParaRPr>
          </a:p>
          <a:p>
            <a:r>
              <a:rPr lang="en-US" sz="1800" b="1" i="0" u="none" strike="noStrike" baseline="0" dirty="0">
                <a:solidFill>
                  <a:srgbClr val="FFFFFF"/>
                </a:solidFill>
                <a:latin typeface="Aptos" panose="020B0004020202020204" pitchFamily="34" charset="0"/>
              </a:rPr>
              <a:t>To complete the table for Element 22c in the State Plan:</a:t>
            </a:r>
            <a:br>
              <a:rPr lang="en-US" sz="1800" b="1" i="0" u="none" strike="noStrike" baseline="0" dirty="0">
                <a:solidFill>
                  <a:srgbClr val="FFFFFF"/>
                </a:solidFill>
                <a:latin typeface="Aptos" panose="020B0004020202020204" pitchFamily="34" charset="0"/>
              </a:rPr>
            </a:br>
            <a:endParaRPr lang="en-US" sz="1800" b="0" i="0" u="none" strike="noStrike" baseline="0" dirty="0">
              <a:solidFill>
                <a:srgbClr val="FFFFFF"/>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FFFFFF"/>
                </a:solidFill>
                <a:latin typeface="Aptos" panose="020B0004020202020204" pitchFamily="34" charset="0"/>
              </a:rPr>
              <a:t>“Description of Intervention” – Provide the </a:t>
            </a:r>
            <a:r>
              <a:rPr lang="en-US" sz="1800" b="1" i="0" u="none" strike="noStrike" baseline="0" dirty="0">
                <a:solidFill>
                  <a:srgbClr val="E97031"/>
                </a:solidFill>
                <a:latin typeface="Aptos" panose="020B0004020202020204" pitchFamily="34" charset="0"/>
              </a:rPr>
              <a:t>specific intervention </a:t>
            </a:r>
            <a:r>
              <a:rPr lang="en-US" sz="1800" b="0" i="0" u="none" strike="noStrike" baseline="0" dirty="0">
                <a:solidFill>
                  <a:srgbClr val="FFFFFF"/>
                </a:solidFill>
                <a:latin typeface="Aptos" panose="020B0004020202020204" pitchFamily="34" charset="0"/>
              </a:rPr>
              <a:t>your state implements. Then describe the intervention(s) your state is using that have “High” or “Moderate” intervention rating on CLEAR. More than one intervention may be listed, and more than one study can support each intervention.</a:t>
            </a:r>
          </a:p>
          <a:p>
            <a:pPr marL="285750" indent="-285750">
              <a:buFont typeface="Arial" panose="020B0604020202020204" pitchFamily="34" charset="0"/>
              <a:buChar char="•"/>
            </a:pPr>
            <a:endParaRPr lang="en-US" sz="1800" b="0" i="0" u="none" strike="noStrike" baseline="0" dirty="0">
              <a:solidFill>
                <a:srgbClr val="FFFFFF"/>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FFFFFF"/>
                </a:solidFill>
                <a:latin typeface="Aptos" panose="020B0004020202020204" pitchFamily="34" charset="0"/>
              </a:rPr>
              <a:t>“High/Moderate Rating in CLEAR” </a:t>
            </a:r>
            <a:r>
              <a:rPr lang="en-US" sz="1800" b="0" i="0" u="none" strike="noStrike" baseline="0" dirty="0">
                <a:solidFill>
                  <a:srgbClr val="000000"/>
                </a:solidFill>
                <a:latin typeface="Aptos" panose="020B0004020202020204" pitchFamily="34" charset="0"/>
              </a:rPr>
              <a:t>– indicate the rating (i.e., high or moderate).</a:t>
            </a:r>
          </a:p>
          <a:p>
            <a:pPr marL="285750" indent="-285750">
              <a:buFont typeface="Arial" panose="020B0604020202020204" pitchFamily="34" charset="0"/>
              <a:buChar char="•"/>
            </a:pPr>
            <a:endParaRPr lang="en-US" sz="1800" b="0" i="0" u="none" strike="noStrike" baseline="0" dirty="0">
              <a:solidFill>
                <a:srgbClr val="000000"/>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FFFFFF"/>
                </a:solidFill>
                <a:latin typeface="Aptos" panose="020B0004020202020204" pitchFamily="34" charset="0"/>
              </a:rPr>
              <a:t>“Name of Study” – indicate the </a:t>
            </a:r>
            <a:r>
              <a:rPr lang="en-US" sz="1800" b="1" i="0" u="none" strike="noStrike" baseline="0" dirty="0">
                <a:solidFill>
                  <a:srgbClr val="E97031"/>
                </a:solidFill>
                <a:latin typeface="Aptos" panose="020B0004020202020204" pitchFamily="34" charset="0"/>
              </a:rPr>
              <a:t>title of a study </a:t>
            </a:r>
            <a:r>
              <a:rPr lang="en-US" sz="1800" b="0" i="0" u="none" strike="noStrike" baseline="0" dirty="0">
                <a:solidFill>
                  <a:srgbClr val="FFFFFF"/>
                </a:solidFill>
                <a:latin typeface="Aptos" panose="020B0004020202020204" pitchFamily="34" charset="0"/>
              </a:rPr>
              <a:t>that is associated with the rated intervention. More than one study may be listed to support the stated interventions. A list of studies that were reviewed in developing ratings for RESEA interventions can be found on </a:t>
            </a:r>
            <a:r>
              <a:rPr lang="en-US" sz="1800" b="1" i="0" u="none" strike="noStrike" baseline="0" dirty="0">
                <a:solidFill>
                  <a:srgbClr val="467885"/>
                </a:solidFill>
                <a:latin typeface="Aptos" panose="020B0004020202020204" pitchFamily="34" charset="0"/>
              </a:rPr>
              <a:t>CLEAR’s RESEA Program tab</a:t>
            </a:r>
            <a:r>
              <a:rPr lang="en-US" sz="1800" b="0" i="0" u="none" strike="noStrike" baseline="0" dirty="0">
                <a:solidFill>
                  <a:srgbClr val="FFFFFF"/>
                </a:solidFill>
                <a:latin typeface="Aptos" panose="020B0004020202020204" pitchFamily="34" charset="0"/>
              </a:rPr>
              <a:t>. </a:t>
            </a:r>
            <a:br>
              <a:rPr lang="en-US" sz="1800" b="0" i="0" u="none" strike="noStrike" baseline="0" dirty="0">
                <a:solidFill>
                  <a:srgbClr val="FFFFFF"/>
                </a:solidFill>
                <a:latin typeface="Aptos" panose="020B0004020202020204" pitchFamily="34" charset="0"/>
              </a:rPr>
            </a:br>
            <a:endParaRPr lang="en-US" sz="1800" b="0" i="0" u="none" strike="noStrike" baseline="0" dirty="0">
              <a:solidFill>
                <a:srgbClr val="FFFFFF"/>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FFFFFF"/>
                </a:solidFill>
                <a:latin typeface="Aptos" panose="020B0004020202020204" pitchFamily="34" charset="0"/>
              </a:rPr>
              <a:t>“Study published” – Record the </a:t>
            </a:r>
            <a:r>
              <a:rPr lang="en-US" sz="1800" b="1" i="0" u="none" strike="noStrike" baseline="0" dirty="0">
                <a:solidFill>
                  <a:srgbClr val="E97031"/>
                </a:solidFill>
                <a:latin typeface="Aptos" panose="020B0004020202020204" pitchFamily="34" charset="0"/>
              </a:rPr>
              <a:t>date of that study </a:t>
            </a:r>
            <a:r>
              <a:rPr lang="en-US" sz="1800" b="0" i="0" u="none" strike="noStrike" baseline="0" dirty="0">
                <a:solidFill>
                  <a:srgbClr val="FFFFFF"/>
                </a:solidFill>
                <a:latin typeface="Aptos" panose="020B0004020202020204" pitchFamily="34" charset="0"/>
              </a:rPr>
              <a:t>in the fourth column. </a:t>
            </a:r>
            <a:br>
              <a:rPr lang="en-US" sz="1800" b="0" i="0" u="none" strike="noStrike" baseline="0" dirty="0">
                <a:solidFill>
                  <a:srgbClr val="FFFFFF"/>
                </a:solidFill>
                <a:latin typeface="Aptos" panose="020B0004020202020204" pitchFamily="34" charset="0"/>
              </a:rPr>
            </a:br>
            <a:endParaRPr lang="en-US" sz="1800" b="0" i="0" u="none" strike="noStrike" baseline="0" dirty="0">
              <a:solidFill>
                <a:srgbClr val="FFFFFF"/>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FFFFFF"/>
                </a:solidFill>
                <a:latin typeface="Aptos" panose="020B0004020202020204" pitchFamily="34" charset="0"/>
              </a:rPr>
              <a:t>See next slide for an example table.</a:t>
            </a:r>
          </a:p>
          <a:p>
            <a:pPr marL="285750" indent="-285750">
              <a:buFont typeface="Arial" panose="020B0604020202020204" pitchFamily="34" charset="0"/>
              <a:buChar char="•"/>
            </a:pPr>
            <a:endParaRPr lang="en-US" sz="1800" b="0" i="0" u="none" strike="noStrike" baseline="0" dirty="0">
              <a:solidFill>
                <a:srgbClr val="FFFFFF"/>
              </a:solidFill>
              <a:latin typeface="Aptos" panose="020B0004020202020204" pitchFamily="34" charset="0"/>
            </a:endParaRPr>
          </a:p>
          <a:p>
            <a:r>
              <a:rPr lang="en-US" sz="1800" b="1" i="0" u="none" strike="noStrike" baseline="0" dirty="0">
                <a:solidFill>
                  <a:srgbClr val="FFFFFF"/>
                </a:solidFill>
                <a:latin typeface="Aptos" panose="020B0004020202020204" pitchFamily="34" charset="0"/>
              </a:rPr>
              <a:t>NOTE: </a:t>
            </a:r>
            <a:r>
              <a:rPr lang="en-US" sz="1800" b="0" i="0" u="none" strike="noStrike" baseline="0" dirty="0">
                <a:solidFill>
                  <a:srgbClr val="FFFFFF"/>
                </a:solidFill>
                <a:latin typeface="Aptos" panose="020B0004020202020204" pitchFamily="34" charset="0"/>
              </a:rPr>
              <a:t>The interventions listed in 22c should be consistent with the description in 22i. For example, if a state describes job search assistance in 22i, then 22c should also reference a study associated with the job search assistance intervention</a:t>
            </a:r>
            <a:r>
              <a:rPr lang="en-US" sz="1800" b="1" i="0" u="none" strike="noStrike" baseline="0" dirty="0">
                <a:solidFill>
                  <a:srgbClr val="FFFFFF"/>
                </a:solidFill>
                <a:latin typeface="Aptos" panose="020B0004020202020204" pitchFamily="34" charset="0"/>
              </a:rPr>
              <a:t>. </a:t>
            </a:r>
            <a:endParaRPr lang="en-US" sz="1800" b="0" i="0" u="none" strike="noStrike" baseline="0" dirty="0">
              <a:solidFill>
                <a:srgbClr val="FFFFFF"/>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p:txBody>
      </p:sp>
      <p:sp>
        <p:nvSpPr>
          <p:cNvPr id="4" name="Slide Number Placeholder 3"/>
          <p:cNvSpPr>
            <a:spLocks noGrp="1"/>
          </p:cNvSpPr>
          <p:nvPr>
            <p:ph type="sldNum" sz="quarter" idx="5"/>
          </p:nvPr>
        </p:nvSpPr>
        <p:spPr/>
        <p:txBody>
          <a:bodyPr/>
          <a:lstStyle/>
          <a:p>
            <a:fld id="{A556BCBC-77CD-4F7C-849D-E6B864156A99}" type="slidenum">
              <a:rPr lang="en-US" smtClean="0"/>
              <a:t>30</a:t>
            </a:fld>
            <a:endParaRPr lang="en-US"/>
          </a:p>
        </p:txBody>
      </p:sp>
    </p:spTree>
    <p:extLst>
      <p:ext uri="{BB962C8B-B14F-4D97-AF65-F5344CB8AC3E}">
        <p14:creationId xmlns:p14="http://schemas.microsoft.com/office/powerpoint/2010/main" val="3734830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E3B1B-5902-61A2-62E5-5B08BBEF9C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B5AC7-AE48-5DF9-5143-A1A8FE0AF6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3A14E2-EC4A-4B67-8623-12D54F60C5A1}"/>
              </a:ext>
            </a:extLst>
          </p:cNvPr>
          <p:cNvSpPr>
            <a:spLocks noGrp="1"/>
          </p:cNvSpPr>
          <p:nvPr>
            <p:ph type="body" idx="1"/>
          </p:nvPr>
        </p:nvSpPr>
        <p:spPr/>
        <p:txBody>
          <a:bodyPr/>
          <a:lstStyle/>
          <a:p>
            <a:r>
              <a:rPr lang="en-US" dirty="0"/>
              <a:t>Element 22d. Insert an explanation of how such interventions and service delivery strategies are appropriate to the population served. </a:t>
            </a:r>
          </a:p>
          <a:p>
            <a:endParaRPr lang="en-US" dirty="0"/>
          </a:p>
          <a:p>
            <a:r>
              <a:rPr lang="en-US" dirty="0"/>
              <a:t>Briefly describe how the interventions identified above are appropriate for the population your RESEA program is serving. </a:t>
            </a:r>
          </a:p>
          <a:p>
            <a:endParaRPr lang="en-US" dirty="0"/>
          </a:p>
          <a:p>
            <a:r>
              <a:rPr lang="en-US" dirty="0"/>
              <a:t>Are the interventions/services the same across the state or to those areas providing RESEA services? </a:t>
            </a:r>
          </a:p>
          <a:p>
            <a:endParaRPr lang="en-US" dirty="0"/>
          </a:p>
          <a:p>
            <a:r>
              <a:rPr lang="en-US" dirty="0"/>
              <a:t>Follow the tips listed on the slide.</a:t>
            </a:r>
          </a:p>
        </p:txBody>
      </p:sp>
      <p:sp>
        <p:nvSpPr>
          <p:cNvPr id="4" name="Slide Number Placeholder 3">
            <a:extLst>
              <a:ext uri="{FF2B5EF4-FFF2-40B4-BE49-F238E27FC236}">
                <a16:creationId xmlns:a16="http://schemas.microsoft.com/office/drawing/2014/main" id="{A5B0A8F9-930B-4953-9212-BD994CF2A8C3}"/>
              </a:ext>
            </a:extLst>
          </p:cNvPr>
          <p:cNvSpPr>
            <a:spLocks noGrp="1"/>
          </p:cNvSpPr>
          <p:nvPr>
            <p:ph type="sldNum" sz="quarter" idx="5"/>
          </p:nvPr>
        </p:nvSpPr>
        <p:spPr/>
        <p:txBody>
          <a:bodyPr/>
          <a:lstStyle/>
          <a:p>
            <a:fld id="{A556BCBC-77CD-4F7C-849D-E6B864156A99}" type="slidenum">
              <a:rPr lang="en-US" smtClean="0"/>
              <a:t>32</a:t>
            </a:fld>
            <a:endParaRPr lang="en-US"/>
          </a:p>
        </p:txBody>
      </p:sp>
    </p:spTree>
    <p:extLst>
      <p:ext uri="{BB962C8B-B14F-4D97-AF65-F5344CB8AC3E}">
        <p14:creationId xmlns:p14="http://schemas.microsoft.com/office/powerpoint/2010/main" val="2065960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22e.– 22f. Evidence-based Standards and Evaluation Requirements</a:t>
            </a:r>
          </a:p>
          <a:p>
            <a:endParaRPr lang="en-US" dirty="0"/>
          </a:p>
          <a:p>
            <a:r>
              <a:rPr lang="en-US" dirty="0"/>
              <a:t>Element 22e. Do you assure that the planned RESEA interventions or service delivery strategies that do not have a high or moderate causal rating are under evaluation at the time of use? </a:t>
            </a:r>
          </a:p>
          <a:p>
            <a:endParaRPr lang="en-US" dirty="0"/>
          </a:p>
          <a:p>
            <a:r>
              <a:rPr lang="en-US" dirty="0"/>
              <a:t>Your state must assure that the RESEA interventions or service delivery strategies used to implement the program without a high or moderate causal rating are under evaluation at the time of use by checking “Yes“ or “No.” </a:t>
            </a:r>
          </a:p>
          <a:p>
            <a:endParaRPr lang="en-US" dirty="0"/>
          </a:p>
          <a:p>
            <a:r>
              <a:rPr lang="en-US" dirty="0"/>
              <a:t>At this time, states can only select  “Yes” or “No.”</a:t>
            </a:r>
          </a:p>
          <a:p>
            <a:endParaRPr lang="en-US" dirty="0"/>
          </a:p>
          <a:p>
            <a:r>
              <a:rPr lang="en-US" dirty="0"/>
              <a:t>Check “Yes” if ANY interventions or service delivery strategies, the state is currently using or proposing to use, that  do not have a high or moderate causal rating are or will be under evaluation at the time of use. </a:t>
            </a:r>
          </a:p>
          <a:p>
            <a:endParaRPr lang="en-US" dirty="0"/>
          </a:p>
          <a:p>
            <a:r>
              <a:rPr lang="en-US" dirty="0"/>
              <a:t>Check “No” if ANY interventions or service delivery strategies, the state is currently using or proposing to use, that do not have a high or moderate causal rating and are not or will not be under evaluation. </a:t>
            </a:r>
          </a:p>
          <a:p>
            <a:endParaRPr lang="en-US" dirty="0"/>
          </a:p>
          <a:p>
            <a:r>
              <a:rPr lang="en-US" dirty="0"/>
              <a:t>Element 22f. Insert, a description of the evaluation structure the state plans to use for interventions and service delivery strategies without at least a moderate or high causal evidence rating.  This evaluation structure may include a whole program evaluation, evaluation of specific program components/interventions, or national evaluations conducted by the U.S. Department of Labor or by other entities. </a:t>
            </a:r>
          </a:p>
          <a:p>
            <a:endParaRPr lang="en-US" dirty="0"/>
          </a:p>
          <a:p>
            <a:r>
              <a:rPr lang="en-US" dirty="0"/>
              <a:t>In other words, describe if your state is planning to evaluate the whole or a component of the RESEA program. </a:t>
            </a:r>
          </a:p>
          <a:p>
            <a:endParaRPr lang="en-US" dirty="0"/>
          </a:p>
          <a:p>
            <a:r>
              <a:rPr lang="en-US" dirty="0"/>
              <a:t>• Explain what the intervention that your state is planning to evaluate, and how it is being implemented within the RESEA program.  Please include any interventions or service delivery strategies that do not have a high or moderate causal rating and are or will be under evaluation.  Provide narrative for any interventions or service delivery strategies, the state is currently using or proposing to use, that do not have a high or moderate causal rating and will not be under evaluation.</a:t>
            </a:r>
          </a:p>
          <a:p>
            <a:r>
              <a:rPr lang="en-US" dirty="0"/>
              <a:t>• Describe the type of evaluation being planned by your state, e.g., impact study using random assignment or quasi-experimental design.</a:t>
            </a:r>
          </a:p>
          <a:p>
            <a:r>
              <a:rPr lang="en-US" dirty="0"/>
              <a:t>• (Note: common responses include: (1) an impact study using the most rigorous and appropriate design feasible, (2) an impact study using random assignment, or (3) an impact study using a quasi-experimental design)</a:t>
            </a:r>
          </a:p>
          <a:p>
            <a:endParaRPr lang="en-US" dirty="0"/>
          </a:p>
          <a:p>
            <a:pPr algn="l"/>
            <a:endParaRPr lang="en-US" sz="1800" b="0" i="0" u="none" strike="noStrike" baseline="0" dirty="0">
              <a:solidFill>
                <a:srgbClr val="000000"/>
              </a:solidFill>
              <a:latin typeface="Aptos" panose="020B0004020202020204" pitchFamily="34" charset="0"/>
            </a:endParaRPr>
          </a:p>
          <a:p>
            <a:r>
              <a:rPr lang="en-US" sz="1800" b="1" i="1" u="none" strike="noStrike" baseline="0" dirty="0">
                <a:solidFill>
                  <a:srgbClr val="0E2841"/>
                </a:solidFill>
                <a:latin typeface="Aptos" panose="020B0004020202020204" pitchFamily="34" charset="0"/>
              </a:rPr>
              <a:t>Tips for completing 22f:</a:t>
            </a:r>
            <a:endParaRPr lang="en-US" sz="1800" b="0" i="0" u="none" strike="noStrike" baseline="0" dirty="0">
              <a:solidFill>
                <a:srgbClr val="0E2841"/>
              </a:solidFill>
              <a:latin typeface="Aptos" panose="020B0004020202020204" pitchFamily="34" charset="0"/>
            </a:endParaRPr>
          </a:p>
          <a:p>
            <a:r>
              <a:rPr lang="en-US" sz="1800" b="0" i="0" u="none" strike="noStrike" baseline="0" dirty="0">
                <a:solidFill>
                  <a:srgbClr val="000000"/>
                </a:solidFill>
                <a:latin typeface="Aptos" panose="020B0004020202020204" pitchFamily="34" charset="0"/>
              </a:rPr>
              <a:t>At a minimum, the description should:</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Identify </a:t>
            </a:r>
            <a:r>
              <a:rPr lang="en-US" sz="1800" b="1" i="0" u="none" strike="noStrike" baseline="0" dirty="0">
                <a:solidFill>
                  <a:srgbClr val="E97031"/>
                </a:solidFill>
                <a:latin typeface="Aptos" panose="020B0004020202020204" pitchFamily="34" charset="0"/>
              </a:rPr>
              <a:t>what intervention </a:t>
            </a:r>
            <a:r>
              <a:rPr lang="en-US" sz="1800" b="0" i="0" u="none" strike="noStrike" baseline="0" dirty="0">
                <a:solidFill>
                  <a:srgbClr val="000000"/>
                </a:solidFill>
                <a:latin typeface="Aptos" panose="020B0004020202020204" pitchFamily="34" charset="0"/>
              </a:rPr>
              <a:t>is being evaluated;</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State the evaluation’s </a:t>
            </a:r>
            <a:r>
              <a:rPr lang="en-US" sz="1800" b="1" i="0" u="none" strike="noStrike" baseline="0" dirty="0">
                <a:solidFill>
                  <a:srgbClr val="E97031"/>
                </a:solidFill>
                <a:latin typeface="Aptos" panose="020B0004020202020204" pitchFamily="34" charset="0"/>
              </a:rPr>
              <a:t>research questions</a:t>
            </a:r>
            <a:r>
              <a:rPr lang="en-US" sz="1800" b="0" i="0" u="none" strike="noStrike" baseline="0" dirty="0">
                <a:solidFill>
                  <a:srgbClr val="000000"/>
                </a:solidFill>
                <a:latin typeface="Aptos" panose="020B0004020202020204" pitchFamily="34" charset="0"/>
              </a:rPr>
              <a:t>;</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Describe the evaluation’s research </a:t>
            </a:r>
            <a:r>
              <a:rPr lang="en-US" sz="1800" b="1" i="0" u="none" strike="noStrike" baseline="0" dirty="0">
                <a:solidFill>
                  <a:srgbClr val="E97031"/>
                </a:solidFill>
                <a:latin typeface="Aptos" panose="020B0004020202020204" pitchFamily="34" charset="0"/>
              </a:rPr>
              <a:t>design </a:t>
            </a:r>
            <a:r>
              <a:rPr lang="en-US" sz="1800" b="0" i="0" u="none" strike="noStrike" baseline="0" dirty="0">
                <a:solidFill>
                  <a:srgbClr val="000000"/>
                </a:solidFill>
                <a:latin typeface="Aptos" panose="020B0004020202020204" pitchFamily="34" charset="0"/>
              </a:rPr>
              <a:t>(e.g., type of study, outcomes being studied, description of study sample (if applicable), and type of data collection);</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Identify </a:t>
            </a:r>
            <a:r>
              <a:rPr lang="en-US" sz="1800" b="1" i="0" u="none" strike="noStrike" baseline="0" dirty="0">
                <a:solidFill>
                  <a:srgbClr val="E97031"/>
                </a:solidFill>
                <a:latin typeface="Aptos" panose="020B0004020202020204" pitchFamily="34" charset="0"/>
              </a:rPr>
              <a:t>who is conducting the evaluation</a:t>
            </a:r>
            <a:r>
              <a:rPr lang="en-US" sz="1800" b="0" i="0" u="none" strike="noStrike" baseline="0" dirty="0">
                <a:solidFill>
                  <a:srgbClr val="000000"/>
                </a:solidFill>
                <a:latin typeface="Aptos" panose="020B0004020202020204" pitchFamily="34" charset="0"/>
              </a:rPr>
              <a:t>; and</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Clarify the </a:t>
            </a:r>
            <a:r>
              <a:rPr lang="en-US" sz="1800" b="1" i="0" u="none" strike="noStrike" baseline="0" dirty="0">
                <a:solidFill>
                  <a:srgbClr val="E97031"/>
                </a:solidFill>
                <a:latin typeface="Aptos" panose="020B0004020202020204" pitchFamily="34" charset="0"/>
              </a:rPr>
              <a:t>stage of the evaluation</a:t>
            </a:r>
            <a:r>
              <a:rPr lang="en-US" sz="1800" b="0" i="0" u="none" strike="noStrike" baseline="0" dirty="0">
                <a:solidFill>
                  <a:srgbClr val="000000"/>
                </a:solidFill>
                <a:latin typeface="Aptos" panose="020B0004020202020204" pitchFamily="34" charset="0"/>
              </a:rPr>
              <a:t>: (1) Planning and procurement; (2) Data collection; or (3) Analysis and reporting</a:t>
            </a:r>
          </a:p>
          <a:p>
            <a:endParaRPr lang="en-US" dirty="0"/>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33</a:t>
            </a:fld>
            <a:endParaRPr lang="en-US"/>
          </a:p>
        </p:txBody>
      </p:sp>
    </p:spTree>
    <p:extLst>
      <p:ext uri="{BB962C8B-B14F-4D97-AF65-F5344CB8AC3E}">
        <p14:creationId xmlns:p14="http://schemas.microsoft.com/office/powerpoint/2010/main" val="19279368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22g.– 22h. Evidence-based Standards and Evaluation Requirements</a:t>
            </a:r>
          </a:p>
          <a:p>
            <a:endParaRPr lang="en-US" dirty="0"/>
          </a:p>
          <a:p>
            <a:r>
              <a:rPr lang="en-US" dirty="0"/>
              <a:t>Element 22g. Total funds that will be set aside using FY25 funds to conduct evaluations of interventions used in carrying out the RESEA program.  </a:t>
            </a:r>
          </a:p>
          <a:p>
            <a:endParaRPr lang="en-US" dirty="0"/>
          </a:p>
          <a:p>
            <a:r>
              <a:rPr lang="en-US" dirty="0"/>
              <a:t>This amount is limited to 10 percent of FY25 grant award (Section 306(d)(2), SSA) </a:t>
            </a:r>
          </a:p>
          <a:p>
            <a:endParaRPr lang="en-US" dirty="0"/>
          </a:p>
          <a:p>
            <a:r>
              <a:rPr lang="en-US" dirty="0"/>
              <a:t>Indicate how much money your state will use for the RESEA evaluation in the space “$______” Please enter the total dollar amount set aside for evaluations.</a:t>
            </a:r>
          </a:p>
          <a:p>
            <a:endParaRPr lang="en-US" dirty="0"/>
          </a:p>
          <a:p>
            <a:r>
              <a:rPr lang="en-US" dirty="0"/>
              <a:t>DO NOT round the dollar figure as this may make the amount greater than 10 percent. </a:t>
            </a:r>
          </a:p>
          <a:p>
            <a:endParaRPr lang="en-US" dirty="0"/>
          </a:p>
          <a:p>
            <a:r>
              <a:rPr lang="en-US" dirty="0"/>
              <a:t>Element 22h. Insert a description of any evaluations or reemployment interventions and service delivery strategies conducted in the prior fiscal and any data collected on: </a:t>
            </a:r>
          </a:p>
          <a:p>
            <a:endParaRPr lang="en-US" dirty="0"/>
          </a:p>
          <a:p>
            <a:r>
              <a:rPr lang="en-US" dirty="0"/>
              <a:t>1. Characteristics of program participants;</a:t>
            </a:r>
          </a:p>
          <a:p>
            <a:r>
              <a:rPr lang="en-US" dirty="0"/>
              <a:t>2. Number of weeks for which program participants receive unemployment compensation; and</a:t>
            </a:r>
          </a:p>
          <a:p>
            <a:r>
              <a:rPr lang="en-US" dirty="0"/>
              <a:t>3. Employment and other outcomes for program participants consistent with state performance accountability measures provided by the state unemployment compensation program and performance outcome measures as defined in section 116(b) of the Workforce Innovation and Opportunity Act (29 U.S.C. 314(b).</a:t>
            </a:r>
          </a:p>
          <a:p>
            <a:endParaRPr lang="en-US" dirty="0"/>
          </a:p>
          <a:p>
            <a:pPr algn="l"/>
            <a:endParaRPr lang="en-US" sz="1800" b="0" i="0" u="none" strike="noStrike" baseline="0" dirty="0">
              <a:solidFill>
                <a:srgbClr val="000000"/>
              </a:solidFill>
              <a:latin typeface="Aptos" panose="020B0004020202020204" pitchFamily="34" charset="0"/>
            </a:endParaRPr>
          </a:p>
          <a:p>
            <a:r>
              <a:rPr lang="en-US" sz="1800" b="1" i="1" u="none" strike="noStrike" baseline="0" dirty="0">
                <a:solidFill>
                  <a:srgbClr val="0E2841"/>
                </a:solidFill>
                <a:latin typeface="Aptos" panose="020B0004020202020204" pitchFamily="34" charset="0"/>
              </a:rPr>
              <a:t>Tips for completing 22h:</a:t>
            </a:r>
            <a:endParaRPr lang="en-US" sz="1800" b="0" i="0" u="none" strike="noStrike" baseline="0" dirty="0">
              <a:solidFill>
                <a:srgbClr val="0E2841"/>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Summarize any evaluation or evaluation planning activities carried out in the prior fiscal year. </a:t>
            </a:r>
            <a:r>
              <a:rPr lang="en-US" sz="1800" b="1" i="0" u="none" strike="noStrike" baseline="0" dirty="0">
                <a:solidFill>
                  <a:srgbClr val="E97031"/>
                </a:solidFill>
                <a:latin typeface="Aptos" panose="020B0004020202020204" pitchFamily="34" charset="0"/>
              </a:rPr>
              <a:t>Include an update and status on progress of the evaluation </a:t>
            </a:r>
            <a:endParaRPr lang="en-US" sz="1800" b="0" i="0" u="none" strike="noStrike" baseline="0" dirty="0">
              <a:solidFill>
                <a:srgbClr val="000000"/>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Describe the </a:t>
            </a:r>
            <a:r>
              <a:rPr lang="en-US" sz="1800" b="1" i="0" u="none" strike="noStrike" baseline="0" dirty="0">
                <a:solidFill>
                  <a:srgbClr val="E97031"/>
                </a:solidFill>
                <a:latin typeface="Aptos" panose="020B0004020202020204" pitchFamily="34" charset="0"/>
              </a:rPr>
              <a:t>types of data that were collected </a:t>
            </a:r>
            <a:r>
              <a:rPr lang="en-US" sz="1800" b="0" i="0" u="none" strike="noStrike" baseline="0" dirty="0">
                <a:solidFill>
                  <a:srgbClr val="000000"/>
                </a:solidFill>
                <a:latin typeface="Aptos" panose="020B0004020202020204" pitchFamily="34" charset="0"/>
              </a:rPr>
              <a:t>as part of evaluation activities in the prior fiscal year (e.g., data regarding the characteristics of program participants, or the number of weeks program participants received unemployment compensation) </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Provide </a:t>
            </a:r>
            <a:r>
              <a:rPr lang="en-US" sz="1800" b="1" i="0" u="none" strike="noStrike" baseline="0" dirty="0">
                <a:solidFill>
                  <a:srgbClr val="E97031"/>
                </a:solidFill>
                <a:latin typeface="Aptos" panose="020B0004020202020204" pitchFamily="34" charset="0"/>
              </a:rPr>
              <a:t>summary statistics for evaluation data elements </a:t>
            </a:r>
            <a:r>
              <a:rPr lang="en-US" sz="1800" b="0" i="0" u="none" strike="noStrike" baseline="0" dirty="0">
                <a:solidFill>
                  <a:srgbClr val="000000"/>
                </a:solidFill>
                <a:latin typeface="Aptos" panose="020B0004020202020204" pitchFamily="34" charset="0"/>
              </a:rPr>
              <a:t>collected to-date (e.g., mean, median, frequencies, etc.) </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Provide relevant </a:t>
            </a:r>
            <a:r>
              <a:rPr lang="en-US" sz="1800" b="1" i="0" u="none" strike="noStrike" baseline="0" dirty="0">
                <a:solidFill>
                  <a:srgbClr val="E97031"/>
                </a:solidFill>
                <a:latin typeface="Aptos" panose="020B0004020202020204" pitchFamily="34" charset="0"/>
              </a:rPr>
              <a:t>statistics from the quarterly reports </a:t>
            </a:r>
            <a:r>
              <a:rPr lang="en-US" sz="1800" b="0" i="0" u="none" strike="noStrike" baseline="0" dirty="0">
                <a:solidFill>
                  <a:srgbClr val="000000"/>
                </a:solidFill>
                <a:latin typeface="Aptos" panose="020B0004020202020204" pitchFamily="34" charset="0"/>
              </a:rPr>
              <a:t>submitted to DOL to describe the RESEA caseload (ETA 9128, 9129, 9130, 9178, </a:t>
            </a:r>
            <a:r>
              <a:rPr lang="en-US" sz="1800" b="0" i="0" u="none" strike="noStrike" baseline="0" dirty="0" err="1">
                <a:solidFill>
                  <a:srgbClr val="000000"/>
                </a:solidFill>
                <a:latin typeface="Aptos" panose="020B0004020202020204" pitchFamily="34" charset="0"/>
              </a:rPr>
              <a:t>etc</a:t>
            </a:r>
            <a:r>
              <a:rPr lang="en-US" sz="1800" b="0" i="0" u="none" strike="noStrike" baseline="0" dirty="0">
                <a:solidFill>
                  <a:srgbClr val="000000"/>
                </a:solidFill>
                <a:latin typeface="Aptos" panose="020B0004020202020204" pitchFamily="34" charset="0"/>
              </a:rPr>
              <a:t>)</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If evaluation data are not available or ready for preliminary analysis, please </a:t>
            </a:r>
            <a:r>
              <a:rPr lang="en-US" sz="1800" b="1" i="0" u="none" strike="noStrike" baseline="0" dirty="0">
                <a:solidFill>
                  <a:srgbClr val="E97031"/>
                </a:solidFill>
                <a:latin typeface="Aptos" panose="020B0004020202020204" pitchFamily="34" charset="0"/>
              </a:rPr>
              <a:t>indicate when results are expected</a:t>
            </a:r>
            <a:r>
              <a:rPr lang="en-US" sz="1800" b="0" i="0" u="none" strike="noStrike" baseline="0" dirty="0">
                <a:solidFill>
                  <a:srgbClr val="000000"/>
                </a:solidFill>
                <a:latin typeface="Aptos" panose="020B0004020202020204" pitchFamily="34" charset="0"/>
              </a:rPr>
              <a:t>.</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For help thinking about using data in evaluations, refer to the </a:t>
            </a:r>
            <a:r>
              <a:rPr lang="en-US" sz="1800" b="1" i="0" u="none" strike="noStrike" baseline="0" dirty="0">
                <a:solidFill>
                  <a:srgbClr val="153D63"/>
                </a:solidFill>
                <a:latin typeface="Aptos" panose="020B0004020202020204" pitchFamily="34" charset="0"/>
              </a:rPr>
              <a:t>RESEA Evaluation TA webinar series </a:t>
            </a:r>
            <a:r>
              <a:rPr lang="en-US" sz="1800" b="0" i="0" u="none" strike="noStrike" baseline="0" dirty="0">
                <a:solidFill>
                  <a:srgbClr val="000000"/>
                </a:solidFill>
                <a:latin typeface="Aptos" panose="020B0004020202020204" pitchFamily="34" charset="0"/>
              </a:rPr>
              <a:t>on </a:t>
            </a:r>
            <a:r>
              <a:rPr lang="en-US" sz="1800" b="1" i="0" u="none" strike="noStrike" baseline="0" dirty="0">
                <a:solidFill>
                  <a:srgbClr val="153D63"/>
                </a:solidFill>
                <a:latin typeface="Aptos" panose="020B0004020202020204" pitchFamily="34" charset="0"/>
              </a:rPr>
              <a:t>WorkforceGPS.org</a:t>
            </a:r>
            <a:r>
              <a:rPr lang="en-US" sz="1800" b="0" i="0" u="none" strike="noStrike" baseline="0" dirty="0">
                <a:solidFill>
                  <a:srgbClr val="000000"/>
                </a:solidFill>
                <a:latin typeface="Aptos" panose="020B00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34</a:t>
            </a:fld>
            <a:endParaRPr lang="en-US"/>
          </a:p>
        </p:txBody>
      </p:sp>
    </p:spTree>
    <p:extLst>
      <p:ext uri="{BB962C8B-B14F-4D97-AF65-F5344CB8AC3E}">
        <p14:creationId xmlns:p14="http://schemas.microsoft.com/office/powerpoint/2010/main" val="10257594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Element 22i</a:t>
            </a:r>
          </a:p>
          <a:p>
            <a:endParaRPr lang="en-US" dirty="0"/>
          </a:p>
          <a:p>
            <a:r>
              <a:rPr lang="en-US" dirty="0"/>
              <a:t>Element 22i. Complete below chart providing additional information about RESEA component/activities, their causal rating, the costs associated with that component/activity, and what percentage it is of the current grant. </a:t>
            </a:r>
          </a:p>
          <a:p>
            <a:endParaRPr lang="en-US" dirty="0"/>
          </a:p>
          <a:p>
            <a:r>
              <a:rPr lang="en-US" dirty="0"/>
              <a:t>Enter the component/activity in column (a).  No descriptions are needed.  These components/activities should be described in elements 21b., 21d, 21f, and 21h. </a:t>
            </a:r>
          </a:p>
          <a:p>
            <a:endParaRPr lang="en-US" dirty="0"/>
          </a:p>
          <a:p>
            <a:r>
              <a:rPr lang="en-US" dirty="0"/>
              <a:t>Column (b), enter the causal rating, high or moderate, that can be located on the CLEAR website.  Please enter “None” if the component or activity does not have a causal rating on the CLEAR website.  No narrative is needed, as this should be addressed in element 22f. </a:t>
            </a:r>
          </a:p>
          <a:p>
            <a:endParaRPr lang="en-US" dirty="0"/>
          </a:p>
          <a:p>
            <a:r>
              <a:rPr lang="en-US" dirty="0"/>
              <a:t>The total cost of the RESEA component or activity will be entered in column (c).  No additional information is needed in this column. </a:t>
            </a:r>
          </a:p>
          <a:p>
            <a:endParaRPr lang="en-US" dirty="0"/>
          </a:p>
          <a:p>
            <a:r>
              <a:rPr lang="en-US" dirty="0"/>
              <a:t>Please be sure to enter a total for columns (c) and (d) in row 11 before submitting your State Plan to the National Office.  This information can be entered in the State Plan Self Checker to help with accuracy.  Look for the tab titled Element 22i. on the State Plan Self Checker. </a:t>
            </a:r>
          </a:p>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35</a:t>
            </a:fld>
            <a:endParaRPr lang="en-US"/>
          </a:p>
        </p:txBody>
      </p:sp>
    </p:spTree>
    <p:extLst>
      <p:ext uri="{BB962C8B-B14F-4D97-AF65-F5344CB8AC3E}">
        <p14:creationId xmlns:p14="http://schemas.microsoft.com/office/powerpoint/2010/main" val="2976013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556BCBC-77CD-4F7C-849D-E6B864156A99}" type="slidenum">
              <a:rPr lang="en-US" smtClean="0"/>
              <a:t>37</a:t>
            </a:fld>
            <a:endParaRPr lang="en-US"/>
          </a:p>
        </p:txBody>
      </p:sp>
    </p:spTree>
    <p:extLst>
      <p:ext uri="{BB962C8B-B14F-4D97-AF65-F5344CB8AC3E}">
        <p14:creationId xmlns:p14="http://schemas.microsoft.com/office/powerpoint/2010/main" val="306070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DA64F9-8BCC-A61A-FBD7-DC18FE75B7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5264BA-3534-D086-58A4-84FD62694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AFFB93-2512-748E-4E56-7F847260C0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BA2850-0A4A-4E78-BDB7-138AFA3C395C}"/>
              </a:ext>
            </a:extLst>
          </p:cNvPr>
          <p:cNvSpPr>
            <a:spLocks noGrp="1"/>
          </p:cNvSpPr>
          <p:nvPr>
            <p:ph type="sldNum" sz="quarter" idx="5"/>
          </p:nvPr>
        </p:nvSpPr>
        <p:spPr/>
        <p:txBody>
          <a:bodyPr/>
          <a:lstStyle/>
          <a:p>
            <a:fld id="{A556BCBC-77CD-4F7C-849D-E6B864156A99}" type="slidenum">
              <a:rPr lang="en-US" smtClean="0"/>
              <a:t>38</a:t>
            </a:fld>
            <a:endParaRPr lang="en-US"/>
          </a:p>
        </p:txBody>
      </p:sp>
    </p:spTree>
    <p:extLst>
      <p:ext uri="{BB962C8B-B14F-4D97-AF65-F5344CB8AC3E}">
        <p14:creationId xmlns:p14="http://schemas.microsoft.com/office/powerpoint/2010/main" val="2015160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497582" y="-69850"/>
            <a:ext cx="4116704" cy="574675"/>
          </a:xfrm>
          <a:prstGeom prst="rect">
            <a:avLst/>
          </a:prstGeom>
        </p:spPr>
        <p:txBody>
          <a:bodyPr wrap="square" lIns="0" tIns="0" rIns="0" bIns="0">
            <a:spAutoFit/>
          </a:bodyPr>
          <a:lstStyle>
            <a:lvl1pPr>
              <a:defRPr sz="3600" b="1" i="0">
                <a:solidFill>
                  <a:srgbClr val="001F5F"/>
                </a:solidFill>
                <a:latin typeface="Arial"/>
                <a:cs typeface="Arial"/>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6/9/2025</a:t>
            </a:fld>
            <a:endParaRPr lang="en-US"/>
          </a:p>
        </p:txBody>
      </p:sp>
      <p:sp>
        <p:nvSpPr>
          <p:cNvPr id="6" name="Holder 6"/>
          <p:cNvSpPr>
            <a:spLocks noGrp="1"/>
          </p:cNvSpPr>
          <p:nvPr>
            <p:ph type="sldNum" sz="quarter" idx="7"/>
          </p:nvPr>
        </p:nvSpPr>
        <p:spPr/>
        <p:txBody>
          <a:bodyPr lIns="0" tIns="0" rIns="0" bIns="0"/>
          <a:lstStyle>
            <a:lvl1pPr>
              <a:defRPr sz="1400" b="0" i="0">
                <a:solidFill>
                  <a:srgbClr val="636363"/>
                </a:solidFill>
                <a:latin typeface="Arial"/>
                <a:cs typeface="Arial"/>
              </a:defRPr>
            </a:lvl1pPr>
          </a:lstStyle>
          <a:p>
            <a:pPr marL="38100">
              <a:lnSpc>
                <a:spcPts val="1645"/>
              </a:lnSpc>
            </a:pPr>
            <a:fld id="{81D60167-4931-47E6-BA6A-407CBD079E47}" type="slidenum">
              <a:rPr spc="-5" dirty="0"/>
              <a:t>‹#›</a:t>
            </a:fld>
            <a:endParaRPr spc="-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1F5F"/>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6/9/2025</a:t>
            </a:fld>
            <a:endParaRPr lang="en-US"/>
          </a:p>
        </p:txBody>
      </p:sp>
      <p:sp>
        <p:nvSpPr>
          <p:cNvPr id="6" name="Holder 6"/>
          <p:cNvSpPr>
            <a:spLocks noGrp="1"/>
          </p:cNvSpPr>
          <p:nvPr>
            <p:ph type="sldNum" sz="quarter" idx="7"/>
          </p:nvPr>
        </p:nvSpPr>
        <p:spPr/>
        <p:txBody>
          <a:bodyPr lIns="0" tIns="0" rIns="0" bIns="0"/>
          <a:lstStyle>
            <a:lvl1pPr>
              <a:defRPr sz="1400" b="0" i="0">
                <a:solidFill>
                  <a:srgbClr val="636363"/>
                </a:solidFill>
                <a:latin typeface="Arial"/>
                <a:cs typeface="Arial"/>
              </a:defRPr>
            </a:lvl1pPr>
          </a:lstStyle>
          <a:p>
            <a:pPr marL="38100">
              <a:lnSpc>
                <a:spcPts val="1645"/>
              </a:lnSpc>
            </a:pPr>
            <a:fld id="{81D60167-4931-47E6-BA6A-407CBD079E47}" type="slidenum">
              <a:rPr spc="-5" dirty="0"/>
              <a:t>‹#›</a:t>
            </a:fld>
            <a:endParaRPr spc="-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0" name="object 15">
            <a:extLst>
              <a:ext uri="{FF2B5EF4-FFF2-40B4-BE49-F238E27FC236}">
                <a16:creationId xmlns:a16="http://schemas.microsoft.com/office/drawing/2014/main" id="{037468D4-3D5E-FCFA-C48B-E1F33775883E}"/>
              </a:ext>
            </a:extLst>
          </p:cNvPr>
          <p:cNvSpPr/>
          <p:nvPr userDrawn="1"/>
        </p:nvSpPr>
        <p:spPr>
          <a:xfrm>
            <a:off x="623887" y="601726"/>
            <a:ext cx="7977505" cy="3403600"/>
          </a:xfrm>
          <a:custGeom>
            <a:avLst/>
            <a:gdLst/>
            <a:ahLst/>
            <a:cxnLst/>
            <a:rect l="l" t="t" r="r" b="b"/>
            <a:pathLst>
              <a:path w="7977505" h="3403600">
                <a:moveTo>
                  <a:pt x="0" y="3403473"/>
                </a:moveTo>
                <a:lnTo>
                  <a:pt x="7976997" y="3403473"/>
                </a:lnTo>
                <a:lnTo>
                  <a:pt x="7976997" y="0"/>
                </a:lnTo>
                <a:lnTo>
                  <a:pt x="0" y="0"/>
                </a:lnTo>
                <a:lnTo>
                  <a:pt x="0" y="3403473"/>
                </a:lnTo>
                <a:close/>
              </a:path>
            </a:pathLst>
          </a:custGeom>
          <a:ln w="9525">
            <a:solidFill>
              <a:srgbClr val="231F20"/>
            </a:solidFill>
          </a:ln>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graphicFrame>
        <p:nvGraphicFramePr>
          <p:cNvPr id="23" name="Table 23">
            <a:extLst>
              <a:ext uri="{FF2B5EF4-FFF2-40B4-BE49-F238E27FC236}">
                <a16:creationId xmlns:a16="http://schemas.microsoft.com/office/drawing/2014/main" id="{93E3DBD7-6502-6FCD-A09D-A7D1E27A3F30}"/>
              </a:ext>
            </a:extLst>
          </p:cNvPr>
          <p:cNvGraphicFramePr>
            <a:graphicFrameLocks noGrp="1"/>
          </p:cNvGraphicFramePr>
          <p:nvPr userDrawn="1">
            <p:extLst>
              <p:ext uri="{D42A27DB-BD31-4B8C-83A1-F6EECF244321}">
                <p14:modId xmlns:p14="http://schemas.microsoft.com/office/powerpoint/2010/main" val="1016986097"/>
              </p:ext>
            </p:extLst>
          </p:nvPr>
        </p:nvGraphicFramePr>
        <p:xfrm>
          <a:off x="628650" y="623023"/>
          <a:ext cx="7967472" cy="3385097"/>
        </p:xfrm>
        <a:graphic>
          <a:graphicData uri="http://schemas.openxmlformats.org/drawingml/2006/table">
            <a:tbl>
              <a:tblPr firstRow="1" bandRow="1">
                <a:tableStyleId>{5940675A-B579-460E-94D1-54222C63F5DA}</a:tableStyleId>
              </a:tblPr>
              <a:tblGrid>
                <a:gridCol w="3867150">
                  <a:extLst>
                    <a:ext uri="{9D8B030D-6E8A-4147-A177-3AD203B41FA5}">
                      <a16:colId xmlns:a16="http://schemas.microsoft.com/office/drawing/2014/main" val="1623034859"/>
                    </a:ext>
                  </a:extLst>
                </a:gridCol>
                <a:gridCol w="4100322">
                  <a:extLst>
                    <a:ext uri="{9D8B030D-6E8A-4147-A177-3AD203B41FA5}">
                      <a16:colId xmlns:a16="http://schemas.microsoft.com/office/drawing/2014/main" val="2668256526"/>
                    </a:ext>
                  </a:extLst>
                </a:gridCol>
              </a:tblGrid>
              <a:tr h="367577">
                <a:tc gridSpan="2">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678502729"/>
                  </a:ext>
                </a:extLst>
              </a:tr>
              <a:tr h="91440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38023423"/>
                  </a:ext>
                </a:extLst>
              </a:tr>
              <a:tr h="990600">
                <a:tc>
                  <a:txBody>
                    <a:bodyPr/>
                    <a:lstStyle/>
                    <a:p>
                      <a:endParaRPr lang="en-US"/>
                    </a:p>
                  </a:txBody>
                  <a:tcPr/>
                </a:tc>
                <a:tc>
                  <a:txBody>
                    <a:bodyPr/>
                    <a:lstStyle/>
                    <a:p>
                      <a:endParaRPr lang="en-US"/>
                    </a:p>
                  </a:txBody>
                  <a:tcPr/>
                </a:tc>
                <a:extLst>
                  <a:ext uri="{0D108BD9-81ED-4DB2-BD59-A6C34878D82A}">
                    <a16:rowId xmlns:a16="http://schemas.microsoft.com/office/drawing/2014/main" val="1838827978"/>
                  </a:ext>
                </a:extLst>
              </a:tr>
              <a:tr h="1112520">
                <a:tc>
                  <a:txBody>
                    <a:bodyPr/>
                    <a:lstStyle/>
                    <a:p>
                      <a:endParaRPr lang="en-US"/>
                    </a:p>
                  </a:txBody>
                  <a:tcPr/>
                </a:tc>
                <a:tc>
                  <a:txBody>
                    <a:bodyPr/>
                    <a:lstStyle/>
                    <a:p>
                      <a:endParaRPr lang="en-US" dirty="0"/>
                    </a:p>
                  </a:txBody>
                  <a:tcPr/>
                </a:tc>
                <a:extLst>
                  <a:ext uri="{0D108BD9-81ED-4DB2-BD59-A6C34878D82A}">
                    <a16:rowId xmlns:a16="http://schemas.microsoft.com/office/drawing/2014/main" val="372518211"/>
                  </a:ext>
                </a:extLst>
              </a:tr>
            </a:tbl>
          </a:graphicData>
        </a:graphic>
      </p:graphicFrame>
      <p:sp>
        <p:nvSpPr>
          <p:cNvPr id="25" name="Content Placeholder 24">
            <a:extLst>
              <a:ext uri="{FF2B5EF4-FFF2-40B4-BE49-F238E27FC236}">
                <a16:creationId xmlns:a16="http://schemas.microsoft.com/office/drawing/2014/main" id="{12DF0096-9F64-932B-057A-B9C6B284862E}"/>
              </a:ext>
            </a:extLst>
          </p:cNvPr>
          <p:cNvSpPr>
            <a:spLocks noGrp="1"/>
          </p:cNvSpPr>
          <p:nvPr>
            <p:ph sz="quarter" idx="10"/>
          </p:nvPr>
        </p:nvSpPr>
        <p:spPr>
          <a:xfrm>
            <a:off x="753426" y="653534"/>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6" name="Content Placeholder 24">
            <a:extLst>
              <a:ext uri="{FF2B5EF4-FFF2-40B4-BE49-F238E27FC236}">
                <a16:creationId xmlns:a16="http://schemas.microsoft.com/office/drawing/2014/main" id="{4E3B4C3B-7310-1F47-9CFF-64570BCD29F0}"/>
              </a:ext>
            </a:extLst>
          </p:cNvPr>
          <p:cNvSpPr>
            <a:spLocks noGrp="1"/>
          </p:cNvSpPr>
          <p:nvPr>
            <p:ph sz="quarter" idx="11"/>
          </p:nvPr>
        </p:nvSpPr>
        <p:spPr>
          <a:xfrm>
            <a:off x="753426" y="982980"/>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7" name="Content Placeholder 24">
            <a:extLst>
              <a:ext uri="{FF2B5EF4-FFF2-40B4-BE49-F238E27FC236}">
                <a16:creationId xmlns:a16="http://schemas.microsoft.com/office/drawing/2014/main" id="{E43051FA-9F56-9C21-3312-FE6FAA737239}"/>
              </a:ext>
            </a:extLst>
          </p:cNvPr>
          <p:cNvSpPr>
            <a:spLocks noGrp="1"/>
          </p:cNvSpPr>
          <p:nvPr>
            <p:ph sz="quarter" idx="12"/>
          </p:nvPr>
        </p:nvSpPr>
        <p:spPr>
          <a:xfrm>
            <a:off x="4553266" y="982980"/>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8" name="Content Placeholder 24">
            <a:extLst>
              <a:ext uri="{FF2B5EF4-FFF2-40B4-BE49-F238E27FC236}">
                <a16:creationId xmlns:a16="http://schemas.microsoft.com/office/drawing/2014/main" id="{D6D51ADA-EF73-3B32-4388-C609174C6466}"/>
              </a:ext>
            </a:extLst>
          </p:cNvPr>
          <p:cNvSpPr>
            <a:spLocks noGrp="1"/>
          </p:cNvSpPr>
          <p:nvPr>
            <p:ph sz="quarter" idx="13"/>
          </p:nvPr>
        </p:nvSpPr>
        <p:spPr>
          <a:xfrm>
            <a:off x="4553266" y="1290582"/>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9" name="Content Placeholder 24">
            <a:extLst>
              <a:ext uri="{FF2B5EF4-FFF2-40B4-BE49-F238E27FC236}">
                <a16:creationId xmlns:a16="http://schemas.microsoft.com/office/drawing/2014/main" id="{5CDBB238-F5EA-A082-DB01-D14B9D5B6725}"/>
              </a:ext>
            </a:extLst>
          </p:cNvPr>
          <p:cNvSpPr>
            <a:spLocks noGrp="1"/>
          </p:cNvSpPr>
          <p:nvPr>
            <p:ph sz="quarter" idx="14"/>
          </p:nvPr>
        </p:nvSpPr>
        <p:spPr>
          <a:xfrm>
            <a:off x="4553266" y="1612691"/>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0" name="Content Placeholder 24">
            <a:extLst>
              <a:ext uri="{FF2B5EF4-FFF2-40B4-BE49-F238E27FC236}">
                <a16:creationId xmlns:a16="http://schemas.microsoft.com/office/drawing/2014/main" id="{8D9B9B51-1B6D-B3D9-93DD-9410A9EBC4CC}"/>
              </a:ext>
            </a:extLst>
          </p:cNvPr>
          <p:cNvSpPr>
            <a:spLocks noGrp="1"/>
          </p:cNvSpPr>
          <p:nvPr>
            <p:ph sz="quarter" idx="15"/>
          </p:nvPr>
        </p:nvSpPr>
        <p:spPr>
          <a:xfrm>
            <a:off x="753426" y="1928341"/>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1" name="Content Placeholder 24">
            <a:extLst>
              <a:ext uri="{FF2B5EF4-FFF2-40B4-BE49-F238E27FC236}">
                <a16:creationId xmlns:a16="http://schemas.microsoft.com/office/drawing/2014/main" id="{0F7FFEA4-EA0D-174E-C429-30A020788377}"/>
              </a:ext>
            </a:extLst>
          </p:cNvPr>
          <p:cNvSpPr>
            <a:spLocks noGrp="1"/>
          </p:cNvSpPr>
          <p:nvPr>
            <p:ph sz="quarter" idx="16"/>
          </p:nvPr>
        </p:nvSpPr>
        <p:spPr>
          <a:xfrm>
            <a:off x="753426" y="2240335"/>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2" name="Content Placeholder 24">
            <a:extLst>
              <a:ext uri="{FF2B5EF4-FFF2-40B4-BE49-F238E27FC236}">
                <a16:creationId xmlns:a16="http://schemas.microsoft.com/office/drawing/2014/main" id="{23B83E86-D7D7-1B32-9A89-5D095028314F}"/>
              </a:ext>
            </a:extLst>
          </p:cNvPr>
          <p:cNvSpPr>
            <a:spLocks noGrp="1"/>
          </p:cNvSpPr>
          <p:nvPr>
            <p:ph sz="quarter" idx="17"/>
          </p:nvPr>
        </p:nvSpPr>
        <p:spPr>
          <a:xfrm>
            <a:off x="4553266" y="1927177"/>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3" name="Content Placeholder 24">
            <a:extLst>
              <a:ext uri="{FF2B5EF4-FFF2-40B4-BE49-F238E27FC236}">
                <a16:creationId xmlns:a16="http://schemas.microsoft.com/office/drawing/2014/main" id="{03CBE111-BF07-9C1A-2F43-823E384E1048}"/>
              </a:ext>
            </a:extLst>
          </p:cNvPr>
          <p:cNvSpPr>
            <a:spLocks noGrp="1"/>
          </p:cNvSpPr>
          <p:nvPr>
            <p:ph sz="quarter" idx="18"/>
          </p:nvPr>
        </p:nvSpPr>
        <p:spPr>
          <a:xfrm>
            <a:off x="4553266" y="2234779"/>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4" name="Content Placeholder 24">
            <a:extLst>
              <a:ext uri="{FF2B5EF4-FFF2-40B4-BE49-F238E27FC236}">
                <a16:creationId xmlns:a16="http://schemas.microsoft.com/office/drawing/2014/main" id="{0628992F-C227-5152-8860-20D361B90C21}"/>
              </a:ext>
            </a:extLst>
          </p:cNvPr>
          <p:cNvSpPr>
            <a:spLocks noGrp="1"/>
          </p:cNvSpPr>
          <p:nvPr>
            <p:ph sz="quarter" idx="19"/>
          </p:nvPr>
        </p:nvSpPr>
        <p:spPr>
          <a:xfrm>
            <a:off x="4553266" y="2556888"/>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5" name="Content Placeholder 24">
            <a:extLst>
              <a:ext uri="{FF2B5EF4-FFF2-40B4-BE49-F238E27FC236}">
                <a16:creationId xmlns:a16="http://schemas.microsoft.com/office/drawing/2014/main" id="{C22FCB86-3B3A-737D-32AB-177D21F8B5FB}"/>
              </a:ext>
            </a:extLst>
          </p:cNvPr>
          <p:cNvSpPr>
            <a:spLocks noGrp="1"/>
          </p:cNvSpPr>
          <p:nvPr>
            <p:ph sz="quarter" idx="20"/>
          </p:nvPr>
        </p:nvSpPr>
        <p:spPr>
          <a:xfrm>
            <a:off x="753426" y="2889068"/>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6" name="Content Placeholder 24">
            <a:extLst>
              <a:ext uri="{FF2B5EF4-FFF2-40B4-BE49-F238E27FC236}">
                <a16:creationId xmlns:a16="http://schemas.microsoft.com/office/drawing/2014/main" id="{8740037C-75F2-C672-1955-2063BA5D4085}"/>
              </a:ext>
            </a:extLst>
          </p:cNvPr>
          <p:cNvSpPr>
            <a:spLocks noGrp="1"/>
          </p:cNvSpPr>
          <p:nvPr>
            <p:ph sz="quarter" idx="21"/>
          </p:nvPr>
        </p:nvSpPr>
        <p:spPr>
          <a:xfrm>
            <a:off x="753426" y="3201062"/>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7" name="Content Placeholder 24">
            <a:extLst>
              <a:ext uri="{FF2B5EF4-FFF2-40B4-BE49-F238E27FC236}">
                <a16:creationId xmlns:a16="http://schemas.microsoft.com/office/drawing/2014/main" id="{C6F91B8F-5A1F-7EA3-1104-C8EDA69F1BB4}"/>
              </a:ext>
            </a:extLst>
          </p:cNvPr>
          <p:cNvSpPr>
            <a:spLocks noGrp="1"/>
          </p:cNvSpPr>
          <p:nvPr>
            <p:ph sz="quarter" idx="22"/>
          </p:nvPr>
        </p:nvSpPr>
        <p:spPr>
          <a:xfrm>
            <a:off x="4553266" y="2887278"/>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8" name="Content Placeholder 24">
            <a:extLst>
              <a:ext uri="{FF2B5EF4-FFF2-40B4-BE49-F238E27FC236}">
                <a16:creationId xmlns:a16="http://schemas.microsoft.com/office/drawing/2014/main" id="{7567E4FE-DF79-E395-0400-90BC421DB5FA}"/>
              </a:ext>
            </a:extLst>
          </p:cNvPr>
          <p:cNvSpPr>
            <a:spLocks noGrp="1"/>
          </p:cNvSpPr>
          <p:nvPr>
            <p:ph sz="quarter" idx="23"/>
          </p:nvPr>
        </p:nvSpPr>
        <p:spPr>
          <a:xfrm>
            <a:off x="4553266" y="3194880"/>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9" name="Content Placeholder 24">
            <a:extLst>
              <a:ext uri="{FF2B5EF4-FFF2-40B4-BE49-F238E27FC236}">
                <a16:creationId xmlns:a16="http://schemas.microsoft.com/office/drawing/2014/main" id="{D9EAB125-8D09-6212-B42B-58192FBC1C09}"/>
              </a:ext>
            </a:extLst>
          </p:cNvPr>
          <p:cNvSpPr>
            <a:spLocks noGrp="1"/>
          </p:cNvSpPr>
          <p:nvPr>
            <p:ph sz="quarter" idx="24"/>
          </p:nvPr>
        </p:nvSpPr>
        <p:spPr>
          <a:xfrm>
            <a:off x="4553266" y="3516989"/>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1" name="Content Placeholder 40">
            <a:extLst>
              <a:ext uri="{FF2B5EF4-FFF2-40B4-BE49-F238E27FC236}">
                <a16:creationId xmlns:a16="http://schemas.microsoft.com/office/drawing/2014/main" id="{BBD136B6-6B08-8461-C2A8-22A6FB6D2751}"/>
              </a:ext>
            </a:extLst>
          </p:cNvPr>
          <p:cNvSpPr>
            <a:spLocks noGrp="1"/>
          </p:cNvSpPr>
          <p:nvPr>
            <p:ph sz="quarter" idx="25"/>
          </p:nvPr>
        </p:nvSpPr>
        <p:spPr>
          <a:xfrm>
            <a:off x="492125" y="4094163"/>
            <a:ext cx="8499475" cy="1622239"/>
          </a:xfrm>
        </p:spPr>
        <p:txBody>
          <a:bodyPr vert="horz" wrap="square" lIns="0" tIns="113030" rIns="0" bIns="0" rtlCol="0">
            <a:noAutofit/>
          </a:bodyPr>
          <a:lstStyle>
            <a:lvl1pPr>
              <a:defRPr lang="en-US" sz="2200" kern="1200" spc="-20" smtClean="0">
                <a:solidFill>
                  <a:srgbClr val="454545"/>
                </a:solidFill>
                <a:latin typeface="Arial"/>
                <a:cs typeface="Arial"/>
              </a:defRPr>
            </a:lvl1pPr>
            <a:lvl2pPr>
              <a:defRPr lang="en-US" sz="1700" kern="1200" spc="-5" smtClean="0">
                <a:solidFill>
                  <a:srgbClr val="231F20"/>
                </a:solidFill>
                <a:latin typeface="Arial"/>
                <a:cs typeface="Aria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469900" lvl="0" indent="-457834" algn="l" defTabSz="914400" rtl="0" eaLnBrk="1" latinLnBrk="0" hangingPunct="1">
              <a:lnSpc>
                <a:spcPct val="100000"/>
              </a:lnSpc>
              <a:spcBef>
                <a:spcPts val="890"/>
              </a:spcBef>
              <a:buClr>
                <a:srgbClr val="9E1C2F"/>
              </a:buClr>
              <a:buChar char="•"/>
              <a:tabLst>
                <a:tab pos="469265" algn="l"/>
                <a:tab pos="470534" algn="l"/>
              </a:tabLst>
            </a:pPr>
            <a:r>
              <a:rPr lang="en-US"/>
              <a:t>Click to edit Master text styles</a:t>
            </a:r>
          </a:p>
          <a:p>
            <a:pPr marL="926465" lvl="1" indent="-457200" algn="l" defTabSz="914400" rtl="0" eaLnBrk="1" latinLnBrk="0" hangingPunct="1">
              <a:lnSpc>
                <a:spcPct val="100000"/>
              </a:lnSpc>
              <a:spcBef>
                <a:spcPts val="610"/>
              </a:spcBef>
              <a:buClr>
                <a:srgbClr val="9E1C2F"/>
              </a:buClr>
              <a:buChar char="•"/>
              <a:tabLst>
                <a:tab pos="926465" algn="l"/>
                <a:tab pos="927100" algn="l"/>
              </a:tabLst>
            </a:pPr>
            <a:r>
              <a:rPr lang="en-US"/>
              <a:t>Second level</a:t>
            </a:r>
          </a:p>
          <a:p>
            <a:pPr lvl="2" algn="l" defTabSz="914400" rtl="0" eaLnBrk="1" latinLnBrk="0" hangingPunct="1"/>
            <a:r>
              <a:rPr lang="en-US"/>
              <a:t>Third level</a:t>
            </a:r>
          </a:p>
          <a:p>
            <a:pPr lvl="3" algn="l" defTabSz="914400" rtl="0" eaLnBrk="1" latinLnBrk="0" hangingPunct="1"/>
            <a:r>
              <a:rPr lang="en-US"/>
              <a:t>Fourth level</a:t>
            </a:r>
          </a:p>
          <a:p>
            <a:pPr lvl="4" algn="l" defTabSz="914400" rtl="0" eaLnBrk="1" latinLnBrk="0" hangingPunct="1"/>
            <a:r>
              <a:rPr lang="en-US"/>
              <a:t>Fifth level</a:t>
            </a:r>
          </a:p>
        </p:txBody>
      </p:sp>
    </p:spTree>
    <p:extLst>
      <p:ext uri="{BB962C8B-B14F-4D97-AF65-F5344CB8AC3E}">
        <p14:creationId xmlns:p14="http://schemas.microsoft.com/office/powerpoint/2010/main" val="1000877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15" name="Content Placeholder 14">
            <a:extLst>
              <a:ext uri="{FF2B5EF4-FFF2-40B4-BE49-F238E27FC236}">
                <a16:creationId xmlns:a16="http://schemas.microsoft.com/office/drawing/2014/main" id="{59116CCA-EF0F-D637-0FA9-3D63486C1F65}"/>
              </a:ext>
            </a:extLst>
          </p:cNvPr>
          <p:cNvSpPr>
            <a:spLocks noGrp="1"/>
          </p:cNvSpPr>
          <p:nvPr>
            <p:ph sz="quarter" idx="14"/>
          </p:nvPr>
        </p:nvSpPr>
        <p:spPr>
          <a:xfrm>
            <a:off x="901700" y="1054100"/>
            <a:ext cx="7289800" cy="184666"/>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6" name="Content Placeholder 14">
            <a:extLst>
              <a:ext uri="{FF2B5EF4-FFF2-40B4-BE49-F238E27FC236}">
                <a16:creationId xmlns:a16="http://schemas.microsoft.com/office/drawing/2014/main" id="{CAD7A22B-A9F3-BFB7-7F40-5BECB0561AC9}"/>
              </a:ext>
            </a:extLst>
          </p:cNvPr>
          <p:cNvSpPr>
            <a:spLocks noGrp="1"/>
          </p:cNvSpPr>
          <p:nvPr>
            <p:ph sz="quarter" idx="15"/>
          </p:nvPr>
        </p:nvSpPr>
        <p:spPr>
          <a:xfrm>
            <a:off x="901700" y="1545859"/>
            <a:ext cx="7289800" cy="184666"/>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7" name="Content Placeholder 14">
            <a:extLst>
              <a:ext uri="{FF2B5EF4-FFF2-40B4-BE49-F238E27FC236}">
                <a16:creationId xmlns:a16="http://schemas.microsoft.com/office/drawing/2014/main" id="{4E7DB4F2-3EE6-8049-93F1-654570EA64B5}"/>
              </a:ext>
            </a:extLst>
          </p:cNvPr>
          <p:cNvSpPr>
            <a:spLocks noGrp="1"/>
          </p:cNvSpPr>
          <p:nvPr>
            <p:ph sz="quarter" idx="16"/>
          </p:nvPr>
        </p:nvSpPr>
        <p:spPr>
          <a:xfrm>
            <a:off x="901700" y="6097078"/>
            <a:ext cx="7289800" cy="184666"/>
          </a:xfrm>
        </p:spPr>
        <p:txBody>
          <a:bodyPr/>
          <a:lstStyle>
            <a:lvl1pPr>
              <a:defRPr sz="1200" b="1">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graphicFrame>
        <p:nvGraphicFramePr>
          <p:cNvPr id="18" name="Table 17">
            <a:extLst>
              <a:ext uri="{FF2B5EF4-FFF2-40B4-BE49-F238E27FC236}">
                <a16:creationId xmlns:a16="http://schemas.microsoft.com/office/drawing/2014/main" id="{C630FDC4-D833-3D76-84EF-3BDA7A00F1B1}"/>
              </a:ext>
            </a:extLst>
          </p:cNvPr>
          <p:cNvGraphicFramePr>
            <a:graphicFrameLocks noGrp="1"/>
          </p:cNvGraphicFramePr>
          <p:nvPr userDrawn="1">
            <p:extLst>
              <p:ext uri="{D42A27DB-BD31-4B8C-83A1-F6EECF244321}">
                <p14:modId xmlns:p14="http://schemas.microsoft.com/office/powerpoint/2010/main" val="3555933593"/>
              </p:ext>
            </p:extLst>
          </p:nvPr>
        </p:nvGraphicFramePr>
        <p:xfrm>
          <a:off x="868680" y="1036320"/>
          <a:ext cx="7353300" cy="4986904"/>
        </p:xfrm>
        <a:graphic>
          <a:graphicData uri="http://schemas.openxmlformats.org/drawingml/2006/table">
            <a:tbl>
              <a:tblPr/>
              <a:tblGrid>
                <a:gridCol w="7353300">
                  <a:extLst>
                    <a:ext uri="{9D8B030D-6E8A-4147-A177-3AD203B41FA5}">
                      <a16:colId xmlns:a16="http://schemas.microsoft.com/office/drawing/2014/main" val="21146360"/>
                    </a:ext>
                  </a:extLst>
                </a:gridCol>
              </a:tblGrid>
              <a:tr h="868680">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33109842"/>
                  </a:ext>
                </a:extLst>
              </a:tr>
              <a:tr h="4118224">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3378032006"/>
                  </a:ext>
                </a:extLst>
              </a:tr>
            </a:tbl>
          </a:graphicData>
        </a:graphic>
      </p:graphicFrame>
    </p:spTree>
    <p:extLst>
      <p:ext uri="{BB962C8B-B14F-4D97-AF65-F5344CB8AC3E}">
        <p14:creationId xmlns:p14="http://schemas.microsoft.com/office/powerpoint/2010/main" val="2705364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0" name="Rectangle 19">
            <a:extLst>
              <a:ext uri="{FF2B5EF4-FFF2-40B4-BE49-F238E27FC236}">
                <a16:creationId xmlns:a16="http://schemas.microsoft.com/office/drawing/2014/main" id="{23500FE2-2650-3878-F580-2C5507044A99}"/>
              </a:ext>
            </a:extLst>
          </p:cNvPr>
          <p:cNvSpPr/>
          <p:nvPr userDrawn="1"/>
        </p:nvSpPr>
        <p:spPr>
          <a:xfrm>
            <a:off x="114300" y="1190625"/>
            <a:ext cx="8925300" cy="1002696"/>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6289E48-2CC0-849D-34B5-3DDA3F67B144}"/>
              </a:ext>
            </a:extLst>
          </p:cNvPr>
          <p:cNvSpPr/>
          <p:nvPr userDrawn="1"/>
        </p:nvSpPr>
        <p:spPr>
          <a:xfrm>
            <a:off x="114300" y="2178956"/>
            <a:ext cx="8925300" cy="307884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B02378E-4832-78A2-B328-58200B731DB5}"/>
              </a:ext>
            </a:extLst>
          </p:cNvPr>
          <p:cNvSpPr/>
          <p:nvPr userDrawn="1"/>
        </p:nvSpPr>
        <p:spPr>
          <a:xfrm>
            <a:off x="114300" y="5369837"/>
            <a:ext cx="8925300" cy="49756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tent Placeholder 24">
            <a:extLst>
              <a:ext uri="{FF2B5EF4-FFF2-40B4-BE49-F238E27FC236}">
                <a16:creationId xmlns:a16="http://schemas.microsoft.com/office/drawing/2014/main" id="{2B44D53B-D0F0-D80E-7E1E-A5DF644CFE69}"/>
              </a:ext>
            </a:extLst>
          </p:cNvPr>
          <p:cNvSpPr>
            <a:spLocks noGrp="1"/>
          </p:cNvSpPr>
          <p:nvPr>
            <p:ph sz="quarter" idx="10"/>
          </p:nvPr>
        </p:nvSpPr>
        <p:spPr>
          <a:xfrm>
            <a:off x="138494" y="1204595"/>
            <a:ext cx="8856281"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9" name="Content Placeholder 24">
            <a:extLst>
              <a:ext uri="{FF2B5EF4-FFF2-40B4-BE49-F238E27FC236}">
                <a16:creationId xmlns:a16="http://schemas.microsoft.com/office/drawing/2014/main" id="{77D17E78-D18C-36A5-7498-3CA4A10BEBDD}"/>
              </a:ext>
            </a:extLst>
          </p:cNvPr>
          <p:cNvSpPr>
            <a:spLocks noGrp="1"/>
          </p:cNvSpPr>
          <p:nvPr>
            <p:ph sz="quarter" idx="14"/>
          </p:nvPr>
        </p:nvSpPr>
        <p:spPr>
          <a:xfrm>
            <a:off x="523589" y="1775612"/>
            <a:ext cx="543212"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0" name="Content Placeholder 24">
            <a:extLst>
              <a:ext uri="{FF2B5EF4-FFF2-40B4-BE49-F238E27FC236}">
                <a16:creationId xmlns:a16="http://schemas.microsoft.com/office/drawing/2014/main" id="{92CF1063-A931-6C73-9153-8A98147336B2}"/>
              </a:ext>
            </a:extLst>
          </p:cNvPr>
          <p:cNvSpPr>
            <a:spLocks noGrp="1"/>
          </p:cNvSpPr>
          <p:nvPr>
            <p:ph sz="quarter" idx="15"/>
          </p:nvPr>
        </p:nvSpPr>
        <p:spPr>
          <a:xfrm>
            <a:off x="1219200" y="1775612"/>
            <a:ext cx="543212"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1" name="Content Placeholder 24">
            <a:extLst>
              <a:ext uri="{FF2B5EF4-FFF2-40B4-BE49-F238E27FC236}">
                <a16:creationId xmlns:a16="http://schemas.microsoft.com/office/drawing/2014/main" id="{6EEE3F6D-567A-EA4E-E968-AD3870713355}"/>
              </a:ext>
            </a:extLst>
          </p:cNvPr>
          <p:cNvSpPr>
            <a:spLocks noGrp="1"/>
          </p:cNvSpPr>
          <p:nvPr>
            <p:ph sz="quarter" idx="16"/>
          </p:nvPr>
        </p:nvSpPr>
        <p:spPr>
          <a:xfrm>
            <a:off x="138494" y="2232404"/>
            <a:ext cx="8856281"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2" name="Content Placeholder 24">
            <a:extLst>
              <a:ext uri="{FF2B5EF4-FFF2-40B4-BE49-F238E27FC236}">
                <a16:creationId xmlns:a16="http://schemas.microsoft.com/office/drawing/2014/main" id="{22465CB0-D1F9-7180-E1A8-FC183BC77A5B}"/>
              </a:ext>
            </a:extLst>
          </p:cNvPr>
          <p:cNvSpPr>
            <a:spLocks noGrp="1"/>
          </p:cNvSpPr>
          <p:nvPr>
            <p:ph sz="quarter" idx="17"/>
          </p:nvPr>
        </p:nvSpPr>
        <p:spPr>
          <a:xfrm>
            <a:off x="138494" y="2870834"/>
            <a:ext cx="8856281"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3" name="Content Placeholder 24">
            <a:extLst>
              <a:ext uri="{FF2B5EF4-FFF2-40B4-BE49-F238E27FC236}">
                <a16:creationId xmlns:a16="http://schemas.microsoft.com/office/drawing/2014/main" id="{4C6A0FCF-C566-B4CE-C1FA-E0CA6E882C3D}"/>
              </a:ext>
            </a:extLst>
          </p:cNvPr>
          <p:cNvSpPr>
            <a:spLocks noGrp="1"/>
          </p:cNvSpPr>
          <p:nvPr>
            <p:ph sz="quarter" idx="18"/>
          </p:nvPr>
        </p:nvSpPr>
        <p:spPr>
          <a:xfrm>
            <a:off x="138494" y="5403499"/>
            <a:ext cx="8856281"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Tree>
    <p:extLst>
      <p:ext uri="{BB962C8B-B14F-4D97-AF65-F5344CB8AC3E}">
        <p14:creationId xmlns:p14="http://schemas.microsoft.com/office/powerpoint/2010/main" val="418844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1002696"/>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0" name="Rectangle 19">
            <a:extLst>
              <a:ext uri="{FF2B5EF4-FFF2-40B4-BE49-F238E27FC236}">
                <a16:creationId xmlns:a16="http://schemas.microsoft.com/office/drawing/2014/main" id="{23500FE2-2650-3878-F580-2C5507044A99}"/>
              </a:ext>
            </a:extLst>
          </p:cNvPr>
          <p:cNvSpPr/>
          <p:nvPr userDrawn="1"/>
        </p:nvSpPr>
        <p:spPr>
          <a:xfrm>
            <a:off x="114300" y="1627248"/>
            <a:ext cx="8925300" cy="3744851"/>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tent Placeholder 24">
            <a:extLst>
              <a:ext uri="{FF2B5EF4-FFF2-40B4-BE49-F238E27FC236}">
                <a16:creationId xmlns:a16="http://schemas.microsoft.com/office/drawing/2014/main" id="{2B44D53B-D0F0-D80E-7E1E-A5DF644CFE69}"/>
              </a:ext>
            </a:extLst>
          </p:cNvPr>
          <p:cNvSpPr>
            <a:spLocks noGrp="1"/>
          </p:cNvSpPr>
          <p:nvPr>
            <p:ph sz="quarter" idx="10"/>
          </p:nvPr>
        </p:nvSpPr>
        <p:spPr>
          <a:xfrm>
            <a:off x="138494" y="1641219"/>
            <a:ext cx="8856281"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 name="Content Placeholder 24">
            <a:extLst>
              <a:ext uri="{FF2B5EF4-FFF2-40B4-BE49-F238E27FC236}">
                <a16:creationId xmlns:a16="http://schemas.microsoft.com/office/drawing/2014/main" id="{D5B997FE-B4FB-E097-75BF-034B63B2B2AC}"/>
              </a:ext>
            </a:extLst>
          </p:cNvPr>
          <p:cNvSpPr>
            <a:spLocks noGrp="1"/>
          </p:cNvSpPr>
          <p:nvPr>
            <p:ph sz="quarter" idx="14"/>
          </p:nvPr>
        </p:nvSpPr>
        <p:spPr>
          <a:xfrm>
            <a:off x="3283959" y="2133600"/>
            <a:ext cx="2565350" cy="249125"/>
          </a:xfrm>
        </p:spPr>
        <p:txBody>
          <a:bodyPr>
            <a:noAutofit/>
          </a:bodyPr>
          <a:lstStyle>
            <a:lvl1pPr algn="ctr">
              <a:defRPr sz="1200" b="1">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Tree>
    <p:extLst>
      <p:ext uri="{BB962C8B-B14F-4D97-AF65-F5344CB8AC3E}">
        <p14:creationId xmlns:p14="http://schemas.microsoft.com/office/powerpoint/2010/main" val="3631800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0" name="Rectangle 19">
            <a:extLst>
              <a:ext uri="{FF2B5EF4-FFF2-40B4-BE49-F238E27FC236}">
                <a16:creationId xmlns:a16="http://schemas.microsoft.com/office/drawing/2014/main" id="{23500FE2-2650-3878-F580-2C5507044A99}"/>
              </a:ext>
            </a:extLst>
          </p:cNvPr>
          <p:cNvSpPr/>
          <p:nvPr userDrawn="1"/>
        </p:nvSpPr>
        <p:spPr>
          <a:xfrm>
            <a:off x="76200" y="1266825"/>
            <a:ext cx="9001125" cy="790575"/>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tent Placeholder 24">
            <a:extLst>
              <a:ext uri="{FF2B5EF4-FFF2-40B4-BE49-F238E27FC236}">
                <a16:creationId xmlns:a16="http://schemas.microsoft.com/office/drawing/2014/main" id="{2B44D53B-D0F0-D80E-7E1E-A5DF644CFE69}"/>
              </a:ext>
            </a:extLst>
          </p:cNvPr>
          <p:cNvSpPr>
            <a:spLocks noGrp="1"/>
          </p:cNvSpPr>
          <p:nvPr>
            <p:ph sz="quarter" idx="10"/>
          </p:nvPr>
        </p:nvSpPr>
        <p:spPr>
          <a:xfrm>
            <a:off x="125841" y="1341945"/>
            <a:ext cx="4065160"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 name="Rectangle 2">
            <a:extLst>
              <a:ext uri="{FF2B5EF4-FFF2-40B4-BE49-F238E27FC236}">
                <a16:creationId xmlns:a16="http://schemas.microsoft.com/office/drawing/2014/main" id="{B8AAB275-F3CF-7707-A1D4-7035F668C6D0}"/>
              </a:ext>
            </a:extLst>
          </p:cNvPr>
          <p:cNvSpPr/>
          <p:nvPr userDrawn="1"/>
        </p:nvSpPr>
        <p:spPr>
          <a:xfrm>
            <a:off x="76200" y="2067114"/>
            <a:ext cx="9001125" cy="205987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DF8E5B15-B9EA-27BB-A91B-C7DDBE34F870}"/>
              </a:ext>
            </a:extLst>
          </p:cNvPr>
          <p:cNvCxnSpPr>
            <a:stCxn id="20" idx="0"/>
            <a:endCxn id="20" idx="2"/>
          </p:cNvCxnSpPr>
          <p:nvPr userDrawn="1"/>
        </p:nvCxnSpPr>
        <p:spPr>
          <a:xfrm>
            <a:off x="4576763" y="1266825"/>
            <a:ext cx="0" cy="800289"/>
          </a:xfrm>
          <a:prstGeom prst="line">
            <a:avLst/>
          </a:prstGeom>
          <a:ln w="19050">
            <a:solidFill>
              <a:schemeClr val="tx1"/>
            </a:solidFill>
          </a:ln>
        </p:spPr>
        <p:style>
          <a:lnRef idx="1">
            <a:schemeClr val="dk1"/>
          </a:lnRef>
          <a:fillRef idx="0">
            <a:schemeClr val="dk1"/>
          </a:fillRef>
          <a:effectRef idx="0">
            <a:schemeClr val="dk1"/>
          </a:effectRef>
          <a:fontRef idx="minor">
            <a:schemeClr val="tx1"/>
          </a:fontRef>
        </p:style>
      </p:cxnSp>
      <p:sp>
        <p:nvSpPr>
          <p:cNvPr id="6" name="Content Placeholder 24">
            <a:extLst>
              <a:ext uri="{FF2B5EF4-FFF2-40B4-BE49-F238E27FC236}">
                <a16:creationId xmlns:a16="http://schemas.microsoft.com/office/drawing/2014/main" id="{A9DDD577-D198-1B30-A286-BE570F03072E}"/>
              </a:ext>
            </a:extLst>
          </p:cNvPr>
          <p:cNvSpPr>
            <a:spLocks noGrp="1"/>
          </p:cNvSpPr>
          <p:nvPr>
            <p:ph sz="quarter" idx="14"/>
          </p:nvPr>
        </p:nvSpPr>
        <p:spPr>
          <a:xfrm>
            <a:off x="4688442" y="1341945"/>
            <a:ext cx="4065160" cy="441342"/>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4" name="Content Placeholder 24">
            <a:extLst>
              <a:ext uri="{FF2B5EF4-FFF2-40B4-BE49-F238E27FC236}">
                <a16:creationId xmlns:a16="http://schemas.microsoft.com/office/drawing/2014/main" id="{1D7DC472-4DE4-0E1C-893A-53925F8B9453}"/>
              </a:ext>
            </a:extLst>
          </p:cNvPr>
          <p:cNvSpPr>
            <a:spLocks noGrp="1"/>
          </p:cNvSpPr>
          <p:nvPr>
            <p:ph sz="quarter" idx="15"/>
          </p:nvPr>
        </p:nvSpPr>
        <p:spPr>
          <a:xfrm>
            <a:off x="135366" y="2145643"/>
            <a:ext cx="8903859" cy="398120"/>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5" name="Content Placeholder 24">
            <a:extLst>
              <a:ext uri="{FF2B5EF4-FFF2-40B4-BE49-F238E27FC236}">
                <a16:creationId xmlns:a16="http://schemas.microsoft.com/office/drawing/2014/main" id="{62884843-AA8E-258A-E6F1-8F111C32C2FA}"/>
              </a:ext>
            </a:extLst>
          </p:cNvPr>
          <p:cNvSpPr>
            <a:spLocks noGrp="1"/>
          </p:cNvSpPr>
          <p:nvPr>
            <p:ph sz="quarter" idx="16"/>
          </p:nvPr>
        </p:nvSpPr>
        <p:spPr>
          <a:xfrm>
            <a:off x="457200" y="2621689"/>
            <a:ext cx="8582025" cy="682549"/>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6" name="Content Placeholder 24">
            <a:extLst>
              <a:ext uri="{FF2B5EF4-FFF2-40B4-BE49-F238E27FC236}">
                <a16:creationId xmlns:a16="http://schemas.microsoft.com/office/drawing/2014/main" id="{7AC0C8AD-C3B6-38A1-425C-47F63B8B2665}"/>
              </a:ext>
            </a:extLst>
          </p:cNvPr>
          <p:cNvSpPr>
            <a:spLocks noGrp="1"/>
          </p:cNvSpPr>
          <p:nvPr>
            <p:ph sz="quarter" idx="17"/>
          </p:nvPr>
        </p:nvSpPr>
        <p:spPr>
          <a:xfrm>
            <a:off x="142876" y="3734643"/>
            <a:ext cx="8877300" cy="349109"/>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8" name="Content Placeholder 17">
            <a:extLst>
              <a:ext uri="{FF2B5EF4-FFF2-40B4-BE49-F238E27FC236}">
                <a16:creationId xmlns:a16="http://schemas.microsoft.com/office/drawing/2014/main" id="{FF846BC8-BBE6-AC95-86B7-4CEEC2150A2B}"/>
              </a:ext>
            </a:extLst>
          </p:cNvPr>
          <p:cNvSpPr>
            <a:spLocks noGrp="1"/>
          </p:cNvSpPr>
          <p:nvPr>
            <p:ph sz="quarter" idx="18"/>
          </p:nvPr>
        </p:nvSpPr>
        <p:spPr>
          <a:xfrm>
            <a:off x="254000" y="4191000"/>
            <a:ext cx="8499475" cy="2060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15710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5" name="object 3">
            <a:extLst>
              <a:ext uri="{FF2B5EF4-FFF2-40B4-BE49-F238E27FC236}">
                <a16:creationId xmlns:a16="http://schemas.microsoft.com/office/drawing/2014/main" id="{99A459EF-37D4-A99F-18FE-146F9AEBB159}"/>
              </a:ext>
            </a:extLst>
          </p:cNvPr>
          <p:cNvSpPr/>
          <p:nvPr userDrawn="1"/>
        </p:nvSpPr>
        <p:spPr>
          <a:xfrm>
            <a:off x="640080" y="3863340"/>
            <a:ext cx="7863840" cy="0"/>
          </a:xfrm>
          <a:custGeom>
            <a:avLst/>
            <a:gdLst/>
            <a:ahLst/>
            <a:cxnLst/>
            <a:rect l="l" t="t" r="r" b="b"/>
            <a:pathLst>
              <a:path w="7863840">
                <a:moveTo>
                  <a:pt x="0" y="0"/>
                </a:moveTo>
                <a:lnTo>
                  <a:pt x="7863840" y="0"/>
                </a:lnTo>
              </a:path>
            </a:pathLst>
          </a:custGeom>
          <a:ln w="45719">
            <a:solidFill>
              <a:srgbClr val="D9D9D9"/>
            </a:solidFill>
          </a:ln>
        </p:spPr>
        <p:txBody>
          <a:bodyPr wrap="square" lIns="0" tIns="0" rIns="0" bIns="0" rtlCol="0"/>
          <a:lstStyle/>
          <a:p>
            <a:endParaRPr/>
          </a:p>
        </p:txBody>
      </p:sp>
      <p:sp>
        <p:nvSpPr>
          <p:cNvPr id="6" name="Rectangle 5">
            <a:extLst>
              <a:ext uri="{FF2B5EF4-FFF2-40B4-BE49-F238E27FC236}">
                <a16:creationId xmlns:a16="http://schemas.microsoft.com/office/drawing/2014/main" id="{E1EB1FAF-0E2E-3989-997A-C674160ABC30}"/>
              </a:ext>
            </a:extLst>
          </p:cNvPr>
          <p:cNvSpPr/>
          <p:nvPr userDrawn="1"/>
        </p:nvSpPr>
        <p:spPr>
          <a:xfrm>
            <a:off x="114300" y="978224"/>
            <a:ext cx="8925300" cy="1488249"/>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3647F5-E505-1302-8079-9923CECE0AB3}"/>
              </a:ext>
            </a:extLst>
          </p:cNvPr>
          <p:cNvSpPr/>
          <p:nvPr userDrawn="1"/>
        </p:nvSpPr>
        <p:spPr>
          <a:xfrm>
            <a:off x="114300" y="2458388"/>
            <a:ext cx="8925300" cy="465912"/>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4">
            <a:extLst>
              <a:ext uri="{FF2B5EF4-FFF2-40B4-BE49-F238E27FC236}">
                <a16:creationId xmlns:a16="http://schemas.microsoft.com/office/drawing/2014/main" id="{E6A8913C-AB21-B78B-6D0F-CA58BE8B3C96}"/>
              </a:ext>
            </a:extLst>
          </p:cNvPr>
          <p:cNvSpPr>
            <a:spLocks noGrp="1"/>
          </p:cNvSpPr>
          <p:nvPr>
            <p:ph sz="quarter" idx="14"/>
          </p:nvPr>
        </p:nvSpPr>
        <p:spPr>
          <a:xfrm>
            <a:off x="182304" y="1011064"/>
            <a:ext cx="8793253" cy="480851"/>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0" name="Content Placeholder 14">
            <a:extLst>
              <a:ext uri="{FF2B5EF4-FFF2-40B4-BE49-F238E27FC236}">
                <a16:creationId xmlns:a16="http://schemas.microsoft.com/office/drawing/2014/main" id="{4AFB24C8-8D30-60E5-5654-D1BA9E0898ED}"/>
              </a:ext>
            </a:extLst>
          </p:cNvPr>
          <p:cNvSpPr>
            <a:spLocks noGrp="1"/>
          </p:cNvSpPr>
          <p:nvPr>
            <p:ph sz="quarter" idx="15"/>
          </p:nvPr>
        </p:nvSpPr>
        <p:spPr>
          <a:xfrm>
            <a:off x="182304" y="1710691"/>
            <a:ext cx="8793253"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3" name="Content Placeholder 14">
            <a:extLst>
              <a:ext uri="{FF2B5EF4-FFF2-40B4-BE49-F238E27FC236}">
                <a16:creationId xmlns:a16="http://schemas.microsoft.com/office/drawing/2014/main" id="{50A4730C-4BDE-8A46-B1B6-7296229E5622}"/>
              </a:ext>
            </a:extLst>
          </p:cNvPr>
          <p:cNvSpPr>
            <a:spLocks noGrp="1"/>
          </p:cNvSpPr>
          <p:nvPr>
            <p:ph sz="quarter" idx="17"/>
          </p:nvPr>
        </p:nvSpPr>
        <p:spPr>
          <a:xfrm>
            <a:off x="431189" y="2107313"/>
            <a:ext cx="362585" cy="25732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4" name="Content Placeholder 14">
            <a:extLst>
              <a:ext uri="{FF2B5EF4-FFF2-40B4-BE49-F238E27FC236}">
                <a16:creationId xmlns:a16="http://schemas.microsoft.com/office/drawing/2014/main" id="{62FC01F1-712E-307F-DCF7-5FCD7AF69430}"/>
              </a:ext>
            </a:extLst>
          </p:cNvPr>
          <p:cNvSpPr>
            <a:spLocks noGrp="1"/>
          </p:cNvSpPr>
          <p:nvPr>
            <p:ph sz="quarter" idx="18"/>
          </p:nvPr>
        </p:nvSpPr>
        <p:spPr>
          <a:xfrm>
            <a:off x="1052283" y="2107313"/>
            <a:ext cx="362585" cy="25732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5" name="Content Placeholder 14">
            <a:extLst>
              <a:ext uri="{FF2B5EF4-FFF2-40B4-BE49-F238E27FC236}">
                <a16:creationId xmlns:a16="http://schemas.microsoft.com/office/drawing/2014/main" id="{7D4A2558-7CA3-B7C8-A69E-1819B866C973}"/>
              </a:ext>
            </a:extLst>
          </p:cNvPr>
          <p:cNvSpPr>
            <a:spLocks noGrp="1"/>
          </p:cNvSpPr>
          <p:nvPr>
            <p:ph sz="quarter" idx="19"/>
          </p:nvPr>
        </p:nvSpPr>
        <p:spPr>
          <a:xfrm>
            <a:off x="182304" y="2540817"/>
            <a:ext cx="8793253"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7" name="Content Placeholder 26">
            <a:extLst>
              <a:ext uri="{FF2B5EF4-FFF2-40B4-BE49-F238E27FC236}">
                <a16:creationId xmlns:a16="http://schemas.microsoft.com/office/drawing/2014/main" id="{2591B4D0-E2E3-71B3-4624-5EA1F5A73075}"/>
              </a:ext>
            </a:extLst>
          </p:cNvPr>
          <p:cNvSpPr>
            <a:spLocks noGrp="1"/>
          </p:cNvSpPr>
          <p:nvPr>
            <p:ph sz="quarter" idx="20"/>
          </p:nvPr>
        </p:nvSpPr>
        <p:spPr>
          <a:xfrm>
            <a:off x="254000" y="4038600"/>
            <a:ext cx="8051800" cy="196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6299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5" name="object 3">
            <a:extLst>
              <a:ext uri="{FF2B5EF4-FFF2-40B4-BE49-F238E27FC236}">
                <a16:creationId xmlns:a16="http://schemas.microsoft.com/office/drawing/2014/main" id="{99A459EF-37D4-A99F-18FE-146F9AEBB159}"/>
              </a:ext>
            </a:extLst>
          </p:cNvPr>
          <p:cNvSpPr/>
          <p:nvPr userDrawn="1"/>
        </p:nvSpPr>
        <p:spPr>
          <a:xfrm>
            <a:off x="640080" y="3863340"/>
            <a:ext cx="7863840" cy="0"/>
          </a:xfrm>
          <a:custGeom>
            <a:avLst/>
            <a:gdLst/>
            <a:ahLst/>
            <a:cxnLst/>
            <a:rect l="l" t="t" r="r" b="b"/>
            <a:pathLst>
              <a:path w="7863840">
                <a:moveTo>
                  <a:pt x="0" y="0"/>
                </a:moveTo>
                <a:lnTo>
                  <a:pt x="7863840" y="0"/>
                </a:lnTo>
              </a:path>
            </a:pathLst>
          </a:custGeom>
          <a:ln w="45719">
            <a:solidFill>
              <a:srgbClr val="D9D9D9"/>
            </a:solidFill>
          </a:ln>
        </p:spPr>
        <p:txBody>
          <a:bodyPr wrap="square" lIns="0" tIns="0" rIns="0" bIns="0" rtlCol="0"/>
          <a:lstStyle/>
          <a:p>
            <a:endParaRPr/>
          </a:p>
        </p:txBody>
      </p:sp>
      <p:sp>
        <p:nvSpPr>
          <p:cNvPr id="6" name="Rectangle 5">
            <a:extLst>
              <a:ext uri="{FF2B5EF4-FFF2-40B4-BE49-F238E27FC236}">
                <a16:creationId xmlns:a16="http://schemas.microsoft.com/office/drawing/2014/main" id="{E1EB1FAF-0E2E-3989-997A-C674160ABC30}"/>
              </a:ext>
            </a:extLst>
          </p:cNvPr>
          <p:cNvSpPr/>
          <p:nvPr userDrawn="1"/>
        </p:nvSpPr>
        <p:spPr>
          <a:xfrm>
            <a:off x="114300" y="978224"/>
            <a:ext cx="8925300" cy="268349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4">
            <a:extLst>
              <a:ext uri="{FF2B5EF4-FFF2-40B4-BE49-F238E27FC236}">
                <a16:creationId xmlns:a16="http://schemas.microsoft.com/office/drawing/2014/main" id="{E6A8913C-AB21-B78B-6D0F-CA58BE8B3C96}"/>
              </a:ext>
            </a:extLst>
          </p:cNvPr>
          <p:cNvSpPr>
            <a:spLocks noGrp="1"/>
          </p:cNvSpPr>
          <p:nvPr>
            <p:ph sz="quarter" idx="14"/>
          </p:nvPr>
        </p:nvSpPr>
        <p:spPr>
          <a:xfrm>
            <a:off x="182304" y="1011064"/>
            <a:ext cx="8793253" cy="480851"/>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0" name="Content Placeholder 14">
            <a:extLst>
              <a:ext uri="{FF2B5EF4-FFF2-40B4-BE49-F238E27FC236}">
                <a16:creationId xmlns:a16="http://schemas.microsoft.com/office/drawing/2014/main" id="{4AFB24C8-8D30-60E5-5654-D1BA9E0898ED}"/>
              </a:ext>
            </a:extLst>
          </p:cNvPr>
          <p:cNvSpPr>
            <a:spLocks noGrp="1"/>
          </p:cNvSpPr>
          <p:nvPr>
            <p:ph sz="quarter" idx="15"/>
          </p:nvPr>
        </p:nvSpPr>
        <p:spPr>
          <a:xfrm>
            <a:off x="182304" y="1710691"/>
            <a:ext cx="8793253"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 name="Content Placeholder 14">
            <a:extLst>
              <a:ext uri="{FF2B5EF4-FFF2-40B4-BE49-F238E27FC236}">
                <a16:creationId xmlns:a16="http://schemas.microsoft.com/office/drawing/2014/main" id="{51D507FF-8D91-E4C7-A1DA-C11E5B6D097A}"/>
              </a:ext>
            </a:extLst>
          </p:cNvPr>
          <p:cNvSpPr>
            <a:spLocks noGrp="1"/>
          </p:cNvSpPr>
          <p:nvPr>
            <p:ph sz="quarter" idx="16"/>
          </p:nvPr>
        </p:nvSpPr>
        <p:spPr>
          <a:xfrm>
            <a:off x="182304" y="2333432"/>
            <a:ext cx="8793253"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5" name="Content Placeholder 14">
            <a:extLst>
              <a:ext uri="{FF2B5EF4-FFF2-40B4-BE49-F238E27FC236}">
                <a16:creationId xmlns:a16="http://schemas.microsoft.com/office/drawing/2014/main" id="{437BAECD-E668-AD2E-B2D8-FF10A0684E31}"/>
              </a:ext>
            </a:extLst>
          </p:cNvPr>
          <p:cNvSpPr>
            <a:spLocks noGrp="1"/>
          </p:cNvSpPr>
          <p:nvPr>
            <p:ph sz="quarter" idx="17"/>
          </p:nvPr>
        </p:nvSpPr>
        <p:spPr>
          <a:xfrm>
            <a:off x="640080" y="2995692"/>
            <a:ext cx="351096"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6" name="Content Placeholder 14">
            <a:extLst>
              <a:ext uri="{FF2B5EF4-FFF2-40B4-BE49-F238E27FC236}">
                <a16:creationId xmlns:a16="http://schemas.microsoft.com/office/drawing/2014/main" id="{F2456762-2AA2-1306-97B3-6F9F24F87A1D}"/>
              </a:ext>
            </a:extLst>
          </p:cNvPr>
          <p:cNvSpPr>
            <a:spLocks noGrp="1"/>
          </p:cNvSpPr>
          <p:nvPr>
            <p:ph sz="quarter" idx="18"/>
          </p:nvPr>
        </p:nvSpPr>
        <p:spPr>
          <a:xfrm>
            <a:off x="1645392" y="2995692"/>
            <a:ext cx="351096"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8" name="Content Placeholder 17">
            <a:extLst>
              <a:ext uri="{FF2B5EF4-FFF2-40B4-BE49-F238E27FC236}">
                <a16:creationId xmlns:a16="http://schemas.microsoft.com/office/drawing/2014/main" id="{091E61E2-D256-2FDE-D792-ADAD8DD50A31}"/>
              </a:ext>
            </a:extLst>
          </p:cNvPr>
          <p:cNvSpPr>
            <a:spLocks noGrp="1"/>
          </p:cNvSpPr>
          <p:nvPr>
            <p:ph sz="quarter" idx="19"/>
          </p:nvPr>
        </p:nvSpPr>
        <p:spPr>
          <a:xfrm>
            <a:off x="182563" y="3962400"/>
            <a:ext cx="8199437" cy="2376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8645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6" name="Rectangle 5">
            <a:extLst>
              <a:ext uri="{FF2B5EF4-FFF2-40B4-BE49-F238E27FC236}">
                <a16:creationId xmlns:a16="http://schemas.microsoft.com/office/drawing/2014/main" id="{E1EB1FAF-0E2E-3989-997A-C674160ABC30}"/>
              </a:ext>
            </a:extLst>
          </p:cNvPr>
          <p:cNvSpPr/>
          <p:nvPr userDrawn="1"/>
        </p:nvSpPr>
        <p:spPr>
          <a:xfrm>
            <a:off x="114300" y="978224"/>
            <a:ext cx="8925300" cy="243083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33647F5-E505-1302-8079-9923CECE0AB3}"/>
              </a:ext>
            </a:extLst>
          </p:cNvPr>
          <p:cNvSpPr/>
          <p:nvPr userDrawn="1"/>
        </p:nvSpPr>
        <p:spPr>
          <a:xfrm>
            <a:off x="114300" y="3398174"/>
            <a:ext cx="8925300" cy="61281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14">
            <a:extLst>
              <a:ext uri="{FF2B5EF4-FFF2-40B4-BE49-F238E27FC236}">
                <a16:creationId xmlns:a16="http://schemas.microsoft.com/office/drawing/2014/main" id="{E6A8913C-AB21-B78B-6D0F-CA58BE8B3C96}"/>
              </a:ext>
            </a:extLst>
          </p:cNvPr>
          <p:cNvSpPr>
            <a:spLocks noGrp="1"/>
          </p:cNvSpPr>
          <p:nvPr>
            <p:ph sz="quarter" idx="14"/>
          </p:nvPr>
        </p:nvSpPr>
        <p:spPr>
          <a:xfrm>
            <a:off x="182304" y="1011064"/>
            <a:ext cx="8793253" cy="480851"/>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 name="Content Placeholder 14">
            <a:extLst>
              <a:ext uri="{FF2B5EF4-FFF2-40B4-BE49-F238E27FC236}">
                <a16:creationId xmlns:a16="http://schemas.microsoft.com/office/drawing/2014/main" id="{82D17250-C0C3-81CA-E5B2-14F58E0ABD7A}"/>
              </a:ext>
            </a:extLst>
          </p:cNvPr>
          <p:cNvSpPr>
            <a:spLocks noGrp="1"/>
          </p:cNvSpPr>
          <p:nvPr>
            <p:ph sz="quarter" idx="15"/>
          </p:nvPr>
        </p:nvSpPr>
        <p:spPr>
          <a:xfrm>
            <a:off x="182304" y="2460257"/>
            <a:ext cx="8793253"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5" name="Content Placeholder 14">
            <a:extLst>
              <a:ext uri="{FF2B5EF4-FFF2-40B4-BE49-F238E27FC236}">
                <a16:creationId xmlns:a16="http://schemas.microsoft.com/office/drawing/2014/main" id="{20AE0D74-D9C7-ED24-97BA-4349637646F4}"/>
              </a:ext>
            </a:extLst>
          </p:cNvPr>
          <p:cNvSpPr>
            <a:spLocks noGrp="1"/>
          </p:cNvSpPr>
          <p:nvPr>
            <p:ph sz="quarter" idx="17"/>
          </p:nvPr>
        </p:nvSpPr>
        <p:spPr>
          <a:xfrm>
            <a:off x="431189" y="2856879"/>
            <a:ext cx="362585" cy="25732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6" name="Content Placeholder 14">
            <a:extLst>
              <a:ext uri="{FF2B5EF4-FFF2-40B4-BE49-F238E27FC236}">
                <a16:creationId xmlns:a16="http://schemas.microsoft.com/office/drawing/2014/main" id="{24C0B52B-1854-86D8-CE95-B7A4D1B5D6FF}"/>
              </a:ext>
            </a:extLst>
          </p:cNvPr>
          <p:cNvSpPr>
            <a:spLocks noGrp="1"/>
          </p:cNvSpPr>
          <p:nvPr>
            <p:ph sz="quarter" idx="18"/>
          </p:nvPr>
        </p:nvSpPr>
        <p:spPr>
          <a:xfrm>
            <a:off x="1052283" y="2856879"/>
            <a:ext cx="362585" cy="25732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7" name="Content Placeholder 14">
            <a:extLst>
              <a:ext uri="{FF2B5EF4-FFF2-40B4-BE49-F238E27FC236}">
                <a16:creationId xmlns:a16="http://schemas.microsoft.com/office/drawing/2014/main" id="{E543EC04-1B7E-4CE3-E6E2-6794A2FECEB7}"/>
              </a:ext>
            </a:extLst>
          </p:cNvPr>
          <p:cNvSpPr>
            <a:spLocks noGrp="1"/>
          </p:cNvSpPr>
          <p:nvPr>
            <p:ph sz="quarter" idx="19"/>
          </p:nvPr>
        </p:nvSpPr>
        <p:spPr>
          <a:xfrm>
            <a:off x="182304" y="3457800"/>
            <a:ext cx="8793253" cy="2920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6" name="Content Placeholder 25">
            <a:extLst>
              <a:ext uri="{FF2B5EF4-FFF2-40B4-BE49-F238E27FC236}">
                <a16:creationId xmlns:a16="http://schemas.microsoft.com/office/drawing/2014/main" id="{CF030F00-62A5-4F8A-06D4-57BAF8398922}"/>
              </a:ext>
            </a:extLst>
          </p:cNvPr>
          <p:cNvSpPr>
            <a:spLocks noGrp="1"/>
          </p:cNvSpPr>
          <p:nvPr>
            <p:ph sz="quarter" idx="20"/>
          </p:nvPr>
        </p:nvSpPr>
        <p:spPr>
          <a:xfrm>
            <a:off x="254000" y="4191000"/>
            <a:ext cx="8636000" cy="18875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40262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25" name="Rectangle 24">
            <a:extLst>
              <a:ext uri="{FF2B5EF4-FFF2-40B4-BE49-F238E27FC236}">
                <a16:creationId xmlns:a16="http://schemas.microsoft.com/office/drawing/2014/main" id="{B535DE16-9D60-C0BB-B979-A7251CA0E439}"/>
              </a:ext>
            </a:extLst>
          </p:cNvPr>
          <p:cNvSpPr/>
          <p:nvPr userDrawn="1"/>
        </p:nvSpPr>
        <p:spPr>
          <a:xfrm>
            <a:off x="114300" y="1028187"/>
            <a:ext cx="8925300" cy="143142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F1C27E9-1BFE-C129-B696-9E8711E3032D}"/>
              </a:ext>
            </a:extLst>
          </p:cNvPr>
          <p:cNvSpPr/>
          <p:nvPr userDrawn="1"/>
        </p:nvSpPr>
        <p:spPr>
          <a:xfrm>
            <a:off x="114300" y="2459615"/>
            <a:ext cx="8925300" cy="90271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CFAE5AA-25F2-875C-FDBD-637BFC4D51AB}"/>
              </a:ext>
            </a:extLst>
          </p:cNvPr>
          <p:cNvSpPr/>
          <p:nvPr userDrawn="1"/>
        </p:nvSpPr>
        <p:spPr>
          <a:xfrm>
            <a:off x="114300" y="3325497"/>
            <a:ext cx="8925300" cy="37020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 name="object 3">
            <a:extLst>
              <a:ext uri="{FF2B5EF4-FFF2-40B4-BE49-F238E27FC236}">
                <a16:creationId xmlns:a16="http://schemas.microsoft.com/office/drawing/2014/main" id="{3098D467-7076-B299-0EF4-B93281BDCAC5}"/>
              </a:ext>
            </a:extLst>
          </p:cNvPr>
          <p:cNvSpPr/>
          <p:nvPr userDrawn="1"/>
        </p:nvSpPr>
        <p:spPr>
          <a:xfrm>
            <a:off x="640080" y="3863340"/>
            <a:ext cx="7863840" cy="0"/>
          </a:xfrm>
          <a:custGeom>
            <a:avLst/>
            <a:gdLst/>
            <a:ahLst/>
            <a:cxnLst/>
            <a:rect l="l" t="t" r="r" b="b"/>
            <a:pathLst>
              <a:path w="7863840">
                <a:moveTo>
                  <a:pt x="0" y="0"/>
                </a:moveTo>
                <a:lnTo>
                  <a:pt x="7863840" y="0"/>
                </a:lnTo>
              </a:path>
            </a:pathLst>
          </a:custGeom>
          <a:ln w="45719">
            <a:solidFill>
              <a:srgbClr val="D9D9D9"/>
            </a:solidFill>
          </a:ln>
        </p:spPr>
        <p:txBody>
          <a:bodyPr wrap="square" lIns="0" tIns="0" rIns="0" bIns="0" rtlCol="0"/>
          <a:lstStyle/>
          <a:p>
            <a:endParaRPr/>
          </a:p>
        </p:txBody>
      </p:sp>
      <p:sp>
        <p:nvSpPr>
          <p:cNvPr id="4" name="Content Placeholder 14">
            <a:extLst>
              <a:ext uri="{FF2B5EF4-FFF2-40B4-BE49-F238E27FC236}">
                <a16:creationId xmlns:a16="http://schemas.microsoft.com/office/drawing/2014/main" id="{1C776D8E-C0DB-7770-EE75-6762BE090114}"/>
              </a:ext>
            </a:extLst>
          </p:cNvPr>
          <p:cNvSpPr>
            <a:spLocks noGrp="1"/>
          </p:cNvSpPr>
          <p:nvPr>
            <p:ph sz="quarter" idx="14"/>
          </p:nvPr>
        </p:nvSpPr>
        <p:spPr>
          <a:xfrm>
            <a:off x="152400" y="978408"/>
            <a:ext cx="8018780" cy="184666"/>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5" name="Content Placeholder 14">
            <a:extLst>
              <a:ext uri="{FF2B5EF4-FFF2-40B4-BE49-F238E27FC236}">
                <a16:creationId xmlns:a16="http://schemas.microsoft.com/office/drawing/2014/main" id="{6E094143-456C-E434-16FE-EB62122B648F}"/>
              </a:ext>
            </a:extLst>
          </p:cNvPr>
          <p:cNvSpPr>
            <a:spLocks noGrp="1"/>
          </p:cNvSpPr>
          <p:nvPr>
            <p:ph sz="quarter" idx="15"/>
          </p:nvPr>
        </p:nvSpPr>
        <p:spPr>
          <a:xfrm>
            <a:off x="152399" y="1340038"/>
            <a:ext cx="8887201" cy="97544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6" name="Content Placeholder 14">
            <a:extLst>
              <a:ext uri="{FF2B5EF4-FFF2-40B4-BE49-F238E27FC236}">
                <a16:creationId xmlns:a16="http://schemas.microsoft.com/office/drawing/2014/main" id="{D170D6F1-D27F-36F3-C5DD-22280739978F}"/>
              </a:ext>
            </a:extLst>
          </p:cNvPr>
          <p:cNvSpPr>
            <a:spLocks noGrp="1"/>
          </p:cNvSpPr>
          <p:nvPr>
            <p:ph sz="quarter" idx="16"/>
          </p:nvPr>
        </p:nvSpPr>
        <p:spPr>
          <a:xfrm>
            <a:off x="152400" y="2634875"/>
            <a:ext cx="8018780" cy="184666"/>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4" name="Content Placeholder 14">
            <a:extLst>
              <a:ext uri="{FF2B5EF4-FFF2-40B4-BE49-F238E27FC236}">
                <a16:creationId xmlns:a16="http://schemas.microsoft.com/office/drawing/2014/main" id="{152732AC-5720-FE27-D699-6E8D7F136316}"/>
              </a:ext>
            </a:extLst>
          </p:cNvPr>
          <p:cNvSpPr>
            <a:spLocks noGrp="1"/>
          </p:cNvSpPr>
          <p:nvPr>
            <p:ph sz="quarter" idx="17"/>
          </p:nvPr>
        </p:nvSpPr>
        <p:spPr>
          <a:xfrm>
            <a:off x="475615" y="3008504"/>
            <a:ext cx="362585" cy="25732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9" name="Content Placeholder 14">
            <a:extLst>
              <a:ext uri="{FF2B5EF4-FFF2-40B4-BE49-F238E27FC236}">
                <a16:creationId xmlns:a16="http://schemas.microsoft.com/office/drawing/2014/main" id="{CD999D2E-5CD4-C45E-F5DE-4B0C56C1813D}"/>
              </a:ext>
            </a:extLst>
          </p:cNvPr>
          <p:cNvSpPr>
            <a:spLocks noGrp="1"/>
          </p:cNvSpPr>
          <p:nvPr>
            <p:ph sz="quarter" idx="18"/>
          </p:nvPr>
        </p:nvSpPr>
        <p:spPr>
          <a:xfrm>
            <a:off x="1096709" y="3008504"/>
            <a:ext cx="362585" cy="25732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0" name="Content Placeholder 14">
            <a:extLst>
              <a:ext uri="{FF2B5EF4-FFF2-40B4-BE49-F238E27FC236}">
                <a16:creationId xmlns:a16="http://schemas.microsoft.com/office/drawing/2014/main" id="{B561C938-3BD9-694D-82EC-0EAEB99EC514}"/>
              </a:ext>
            </a:extLst>
          </p:cNvPr>
          <p:cNvSpPr>
            <a:spLocks noGrp="1"/>
          </p:cNvSpPr>
          <p:nvPr>
            <p:ph sz="quarter" idx="19"/>
          </p:nvPr>
        </p:nvSpPr>
        <p:spPr>
          <a:xfrm>
            <a:off x="152400" y="3387643"/>
            <a:ext cx="8018780" cy="184666"/>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9" name="Content Placeholder 28">
            <a:extLst>
              <a:ext uri="{FF2B5EF4-FFF2-40B4-BE49-F238E27FC236}">
                <a16:creationId xmlns:a16="http://schemas.microsoft.com/office/drawing/2014/main" id="{7D1FC47C-884D-7351-BD5C-3E8150E1883A}"/>
              </a:ext>
            </a:extLst>
          </p:cNvPr>
          <p:cNvSpPr>
            <a:spLocks noGrp="1"/>
          </p:cNvSpPr>
          <p:nvPr>
            <p:ph sz="quarter" idx="20"/>
          </p:nvPr>
        </p:nvSpPr>
        <p:spPr>
          <a:xfrm>
            <a:off x="152400" y="4114800"/>
            <a:ext cx="8686800" cy="19161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345047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730218"/>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5" name="Rectangle 24">
            <a:extLst>
              <a:ext uri="{FF2B5EF4-FFF2-40B4-BE49-F238E27FC236}">
                <a16:creationId xmlns:a16="http://schemas.microsoft.com/office/drawing/2014/main" id="{B535DE16-9D60-C0BB-B979-A7251CA0E439}"/>
              </a:ext>
            </a:extLst>
          </p:cNvPr>
          <p:cNvSpPr/>
          <p:nvPr userDrawn="1"/>
        </p:nvSpPr>
        <p:spPr>
          <a:xfrm>
            <a:off x="114300" y="1323474"/>
            <a:ext cx="8925300" cy="113614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F1C27E9-1BFE-C129-B696-9E8711E3032D}"/>
              </a:ext>
            </a:extLst>
          </p:cNvPr>
          <p:cNvSpPr/>
          <p:nvPr userDrawn="1"/>
        </p:nvSpPr>
        <p:spPr>
          <a:xfrm>
            <a:off x="114300" y="2459615"/>
            <a:ext cx="8925300" cy="128605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CFAE5AA-25F2-875C-FDBD-637BFC4D51AB}"/>
              </a:ext>
            </a:extLst>
          </p:cNvPr>
          <p:cNvSpPr/>
          <p:nvPr userDrawn="1"/>
        </p:nvSpPr>
        <p:spPr>
          <a:xfrm>
            <a:off x="114300" y="3859211"/>
            <a:ext cx="8925300" cy="370203"/>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14">
            <a:extLst>
              <a:ext uri="{FF2B5EF4-FFF2-40B4-BE49-F238E27FC236}">
                <a16:creationId xmlns:a16="http://schemas.microsoft.com/office/drawing/2014/main" id="{798665CA-195B-EB40-49D2-46577D31D891}"/>
              </a:ext>
            </a:extLst>
          </p:cNvPr>
          <p:cNvSpPr>
            <a:spLocks noGrp="1"/>
          </p:cNvSpPr>
          <p:nvPr>
            <p:ph sz="quarter" idx="14"/>
          </p:nvPr>
        </p:nvSpPr>
        <p:spPr>
          <a:xfrm>
            <a:off x="152399" y="1375608"/>
            <a:ext cx="8810625" cy="20219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3" name="Content Placeholder 14">
            <a:extLst>
              <a:ext uri="{FF2B5EF4-FFF2-40B4-BE49-F238E27FC236}">
                <a16:creationId xmlns:a16="http://schemas.microsoft.com/office/drawing/2014/main" id="{9AB283A2-C33E-7470-1035-AEE3BFFA377A}"/>
              </a:ext>
            </a:extLst>
          </p:cNvPr>
          <p:cNvSpPr>
            <a:spLocks noGrp="1"/>
          </p:cNvSpPr>
          <p:nvPr>
            <p:ph sz="quarter" idx="15"/>
          </p:nvPr>
        </p:nvSpPr>
        <p:spPr>
          <a:xfrm>
            <a:off x="152399" y="1815751"/>
            <a:ext cx="8810625" cy="20219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4" name="Content Placeholder 14">
            <a:extLst>
              <a:ext uri="{FF2B5EF4-FFF2-40B4-BE49-F238E27FC236}">
                <a16:creationId xmlns:a16="http://schemas.microsoft.com/office/drawing/2014/main" id="{D1EB5645-A0C1-2DE1-9FDF-7B0A3AF4E91F}"/>
              </a:ext>
            </a:extLst>
          </p:cNvPr>
          <p:cNvSpPr>
            <a:spLocks noGrp="1"/>
          </p:cNvSpPr>
          <p:nvPr>
            <p:ph sz="quarter" idx="16"/>
          </p:nvPr>
        </p:nvSpPr>
        <p:spPr>
          <a:xfrm>
            <a:off x="152399" y="2536465"/>
            <a:ext cx="8810625" cy="20219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5" name="Content Placeholder 14">
            <a:extLst>
              <a:ext uri="{FF2B5EF4-FFF2-40B4-BE49-F238E27FC236}">
                <a16:creationId xmlns:a16="http://schemas.microsoft.com/office/drawing/2014/main" id="{83C3623A-99E8-B32B-486B-B481FAFB306D}"/>
              </a:ext>
            </a:extLst>
          </p:cNvPr>
          <p:cNvSpPr>
            <a:spLocks noGrp="1"/>
          </p:cNvSpPr>
          <p:nvPr>
            <p:ph sz="quarter" idx="17"/>
          </p:nvPr>
        </p:nvSpPr>
        <p:spPr>
          <a:xfrm>
            <a:off x="152399" y="3102501"/>
            <a:ext cx="8810625" cy="20219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6" name="Content Placeholder 14">
            <a:extLst>
              <a:ext uri="{FF2B5EF4-FFF2-40B4-BE49-F238E27FC236}">
                <a16:creationId xmlns:a16="http://schemas.microsoft.com/office/drawing/2014/main" id="{88509387-CAE8-E124-9E46-37FD06F0E7F4}"/>
              </a:ext>
            </a:extLst>
          </p:cNvPr>
          <p:cNvSpPr>
            <a:spLocks noGrp="1"/>
          </p:cNvSpPr>
          <p:nvPr>
            <p:ph sz="quarter" idx="18"/>
          </p:nvPr>
        </p:nvSpPr>
        <p:spPr>
          <a:xfrm>
            <a:off x="612140" y="3389492"/>
            <a:ext cx="378460" cy="27904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7" name="Content Placeholder 14">
            <a:extLst>
              <a:ext uri="{FF2B5EF4-FFF2-40B4-BE49-F238E27FC236}">
                <a16:creationId xmlns:a16="http://schemas.microsoft.com/office/drawing/2014/main" id="{2F9569B2-CEF1-D826-43E8-D19F742A7181}"/>
              </a:ext>
            </a:extLst>
          </p:cNvPr>
          <p:cNvSpPr>
            <a:spLocks noGrp="1"/>
          </p:cNvSpPr>
          <p:nvPr>
            <p:ph sz="quarter" idx="19"/>
          </p:nvPr>
        </p:nvSpPr>
        <p:spPr>
          <a:xfrm>
            <a:off x="1733550" y="3389492"/>
            <a:ext cx="378460" cy="27904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0" name="Content Placeholder 14">
            <a:extLst>
              <a:ext uri="{FF2B5EF4-FFF2-40B4-BE49-F238E27FC236}">
                <a16:creationId xmlns:a16="http://schemas.microsoft.com/office/drawing/2014/main" id="{05E51604-39A0-A692-EEB4-CCB28E91D649}"/>
              </a:ext>
            </a:extLst>
          </p:cNvPr>
          <p:cNvSpPr>
            <a:spLocks noGrp="1"/>
          </p:cNvSpPr>
          <p:nvPr>
            <p:ph sz="quarter" idx="20"/>
          </p:nvPr>
        </p:nvSpPr>
        <p:spPr>
          <a:xfrm>
            <a:off x="152399" y="3942760"/>
            <a:ext cx="8810625" cy="20219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2" name="Content Placeholder 41">
            <a:extLst>
              <a:ext uri="{FF2B5EF4-FFF2-40B4-BE49-F238E27FC236}">
                <a16:creationId xmlns:a16="http://schemas.microsoft.com/office/drawing/2014/main" id="{8B751ABC-5A77-E18C-F80D-87ABC84D9BDB}"/>
              </a:ext>
            </a:extLst>
          </p:cNvPr>
          <p:cNvSpPr>
            <a:spLocks noGrp="1"/>
          </p:cNvSpPr>
          <p:nvPr>
            <p:ph sz="quarter" idx="21"/>
          </p:nvPr>
        </p:nvSpPr>
        <p:spPr>
          <a:xfrm>
            <a:off x="152400" y="4343400"/>
            <a:ext cx="8464550" cy="1793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72968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730218"/>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5" name="Rectangle 24">
            <a:extLst>
              <a:ext uri="{FF2B5EF4-FFF2-40B4-BE49-F238E27FC236}">
                <a16:creationId xmlns:a16="http://schemas.microsoft.com/office/drawing/2014/main" id="{B535DE16-9D60-C0BB-B979-A7251CA0E439}"/>
              </a:ext>
            </a:extLst>
          </p:cNvPr>
          <p:cNvSpPr/>
          <p:nvPr userDrawn="1"/>
        </p:nvSpPr>
        <p:spPr>
          <a:xfrm>
            <a:off x="114300" y="1323474"/>
            <a:ext cx="8925300" cy="1381626"/>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14">
            <a:extLst>
              <a:ext uri="{FF2B5EF4-FFF2-40B4-BE49-F238E27FC236}">
                <a16:creationId xmlns:a16="http://schemas.microsoft.com/office/drawing/2014/main" id="{798665CA-195B-EB40-49D2-46577D31D891}"/>
              </a:ext>
            </a:extLst>
          </p:cNvPr>
          <p:cNvSpPr>
            <a:spLocks noGrp="1"/>
          </p:cNvSpPr>
          <p:nvPr>
            <p:ph sz="quarter" idx="14"/>
          </p:nvPr>
        </p:nvSpPr>
        <p:spPr>
          <a:xfrm>
            <a:off x="152399" y="1375608"/>
            <a:ext cx="8810625" cy="20219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 name="Rectangle 2">
            <a:extLst>
              <a:ext uri="{FF2B5EF4-FFF2-40B4-BE49-F238E27FC236}">
                <a16:creationId xmlns:a16="http://schemas.microsoft.com/office/drawing/2014/main" id="{2E4790CF-07B6-8677-9FB4-B0B138D59FA7}"/>
              </a:ext>
            </a:extLst>
          </p:cNvPr>
          <p:cNvSpPr/>
          <p:nvPr userDrawn="1"/>
        </p:nvSpPr>
        <p:spPr>
          <a:xfrm>
            <a:off x="114300" y="2704599"/>
            <a:ext cx="8925300" cy="2327204"/>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14">
            <a:extLst>
              <a:ext uri="{FF2B5EF4-FFF2-40B4-BE49-F238E27FC236}">
                <a16:creationId xmlns:a16="http://schemas.microsoft.com/office/drawing/2014/main" id="{CCF1AAFE-B5F9-F2E5-4D3F-B68B92F4E6B3}"/>
              </a:ext>
            </a:extLst>
          </p:cNvPr>
          <p:cNvSpPr>
            <a:spLocks noGrp="1"/>
          </p:cNvSpPr>
          <p:nvPr>
            <p:ph sz="quarter" idx="15"/>
          </p:nvPr>
        </p:nvSpPr>
        <p:spPr>
          <a:xfrm>
            <a:off x="609600" y="1897877"/>
            <a:ext cx="457201" cy="33474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5" name="Content Placeholder 14">
            <a:extLst>
              <a:ext uri="{FF2B5EF4-FFF2-40B4-BE49-F238E27FC236}">
                <a16:creationId xmlns:a16="http://schemas.microsoft.com/office/drawing/2014/main" id="{0CF62A29-0BC8-F3F9-D774-B3CC979D3B00}"/>
              </a:ext>
            </a:extLst>
          </p:cNvPr>
          <p:cNvSpPr>
            <a:spLocks noGrp="1"/>
          </p:cNvSpPr>
          <p:nvPr>
            <p:ph sz="quarter" idx="16"/>
          </p:nvPr>
        </p:nvSpPr>
        <p:spPr>
          <a:xfrm>
            <a:off x="1504948" y="1897877"/>
            <a:ext cx="457201" cy="33474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6" name="Content Placeholder 14">
            <a:extLst>
              <a:ext uri="{FF2B5EF4-FFF2-40B4-BE49-F238E27FC236}">
                <a16:creationId xmlns:a16="http://schemas.microsoft.com/office/drawing/2014/main" id="{D48F360F-AAD4-B0F9-04F1-47283C65BF4A}"/>
              </a:ext>
            </a:extLst>
          </p:cNvPr>
          <p:cNvSpPr>
            <a:spLocks noGrp="1"/>
          </p:cNvSpPr>
          <p:nvPr>
            <p:ph sz="quarter" idx="17"/>
          </p:nvPr>
        </p:nvSpPr>
        <p:spPr>
          <a:xfrm>
            <a:off x="2390771" y="1897877"/>
            <a:ext cx="4010029" cy="33474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4" name="Content Placeholder 14">
            <a:extLst>
              <a:ext uri="{FF2B5EF4-FFF2-40B4-BE49-F238E27FC236}">
                <a16:creationId xmlns:a16="http://schemas.microsoft.com/office/drawing/2014/main" id="{F5CAA951-AE15-0C00-9057-DDEBB647C470}"/>
              </a:ext>
            </a:extLst>
          </p:cNvPr>
          <p:cNvSpPr>
            <a:spLocks noGrp="1"/>
          </p:cNvSpPr>
          <p:nvPr>
            <p:ph sz="quarter" idx="18"/>
          </p:nvPr>
        </p:nvSpPr>
        <p:spPr>
          <a:xfrm>
            <a:off x="152399" y="2315003"/>
            <a:ext cx="4010029" cy="334745"/>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5" name="Content Placeholder 14">
            <a:extLst>
              <a:ext uri="{FF2B5EF4-FFF2-40B4-BE49-F238E27FC236}">
                <a16:creationId xmlns:a16="http://schemas.microsoft.com/office/drawing/2014/main" id="{5DC409F5-FB24-5EFA-0A1D-224A0A0A96E8}"/>
              </a:ext>
            </a:extLst>
          </p:cNvPr>
          <p:cNvSpPr>
            <a:spLocks noGrp="1"/>
          </p:cNvSpPr>
          <p:nvPr>
            <p:ph sz="quarter" idx="19"/>
          </p:nvPr>
        </p:nvSpPr>
        <p:spPr>
          <a:xfrm>
            <a:off x="152399" y="2753455"/>
            <a:ext cx="8839201" cy="685070"/>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6" name="Content Placeholder 14">
            <a:extLst>
              <a:ext uri="{FF2B5EF4-FFF2-40B4-BE49-F238E27FC236}">
                <a16:creationId xmlns:a16="http://schemas.microsoft.com/office/drawing/2014/main" id="{4652B171-5584-3D56-D74D-EB980A91FD34}"/>
              </a:ext>
            </a:extLst>
          </p:cNvPr>
          <p:cNvSpPr>
            <a:spLocks noGrp="1"/>
          </p:cNvSpPr>
          <p:nvPr>
            <p:ph sz="quarter" idx="20"/>
          </p:nvPr>
        </p:nvSpPr>
        <p:spPr>
          <a:xfrm>
            <a:off x="403115" y="3763112"/>
            <a:ext cx="8131285" cy="1056538"/>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Tree>
    <p:extLst>
      <p:ext uri="{BB962C8B-B14F-4D97-AF65-F5344CB8AC3E}">
        <p14:creationId xmlns:p14="http://schemas.microsoft.com/office/powerpoint/2010/main" val="184227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535DE16-9D60-C0BB-B979-A7251CA0E439}"/>
              </a:ext>
            </a:extLst>
          </p:cNvPr>
          <p:cNvSpPr/>
          <p:nvPr userDrawn="1"/>
        </p:nvSpPr>
        <p:spPr>
          <a:xfrm>
            <a:off x="114300" y="1028187"/>
            <a:ext cx="8925300" cy="143142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F1C27E9-1BFE-C129-B696-9E8711E3032D}"/>
              </a:ext>
            </a:extLst>
          </p:cNvPr>
          <p:cNvSpPr/>
          <p:nvPr userDrawn="1"/>
        </p:nvSpPr>
        <p:spPr>
          <a:xfrm>
            <a:off x="114300" y="2459615"/>
            <a:ext cx="8925300" cy="90271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 name="object 3">
            <a:extLst>
              <a:ext uri="{FF2B5EF4-FFF2-40B4-BE49-F238E27FC236}">
                <a16:creationId xmlns:a16="http://schemas.microsoft.com/office/drawing/2014/main" id="{3098D467-7076-B299-0EF4-B93281BDCAC5}"/>
              </a:ext>
            </a:extLst>
          </p:cNvPr>
          <p:cNvSpPr/>
          <p:nvPr userDrawn="1"/>
        </p:nvSpPr>
        <p:spPr>
          <a:xfrm>
            <a:off x="640080" y="3863340"/>
            <a:ext cx="7863840" cy="0"/>
          </a:xfrm>
          <a:custGeom>
            <a:avLst/>
            <a:gdLst/>
            <a:ahLst/>
            <a:cxnLst/>
            <a:rect l="l" t="t" r="r" b="b"/>
            <a:pathLst>
              <a:path w="7863840">
                <a:moveTo>
                  <a:pt x="0" y="0"/>
                </a:moveTo>
                <a:lnTo>
                  <a:pt x="7863840" y="0"/>
                </a:lnTo>
              </a:path>
            </a:pathLst>
          </a:custGeom>
          <a:ln w="45719">
            <a:solidFill>
              <a:srgbClr val="D9D9D9"/>
            </a:solidFill>
          </a:ln>
        </p:spPr>
        <p:txBody>
          <a:bodyPr wrap="square" lIns="0" tIns="0" rIns="0" bIns="0" rtlCol="0"/>
          <a:lstStyle/>
          <a:p>
            <a:endParaRPr/>
          </a:p>
        </p:txBody>
      </p:sp>
      <p:sp>
        <p:nvSpPr>
          <p:cNvPr id="4" name="Content Placeholder 14">
            <a:extLst>
              <a:ext uri="{FF2B5EF4-FFF2-40B4-BE49-F238E27FC236}">
                <a16:creationId xmlns:a16="http://schemas.microsoft.com/office/drawing/2014/main" id="{1C776D8E-C0DB-7770-EE75-6762BE090114}"/>
              </a:ext>
            </a:extLst>
          </p:cNvPr>
          <p:cNvSpPr>
            <a:spLocks noGrp="1"/>
          </p:cNvSpPr>
          <p:nvPr>
            <p:ph sz="quarter" idx="14"/>
          </p:nvPr>
        </p:nvSpPr>
        <p:spPr>
          <a:xfrm>
            <a:off x="152400" y="1082159"/>
            <a:ext cx="8018780" cy="184666"/>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8" name="Content Placeholder 14">
            <a:extLst>
              <a:ext uri="{FF2B5EF4-FFF2-40B4-BE49-F238E27FC236}">
                <a16:creationId xmlns:a16="http://schemas.microsoft.com/office/drawing/2014/main" id="{7FA28DAD-D144-19A1-B3D7-D0AFAE587647}"/>
              </a:ext>
            </a:extLst>
          </p:cNvPr>
          <p:cNvSpPr>
            <a:spLocks noGrp="1"/>
          </p:cNvSpPr>
          <p:nvPr>
            <p:ph sz="quarter" idx="15"/>
          </p:nvPr>
        </p:nvSpPr>
        <p:spPr>
          <a:xfrm>
            <a:off x="152400" y="1374368"/>
            <a:ext cx="8018780" cy="184666"/>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4" name="Content Placeholder 14">
            <a:extLst>
              <a:ext uri="{FF2B5EF4-FFF2-40B4-BE49-F238E27FC236}">
                <a16:creationId xmlns:a16="http://schemas.microsoft.com/office/drawing/2014/main" id="{662D9F4E-F47F-6E6B-FA6B-C64238C138CC}"/>
              </a:ext>
            </a:extLst>
          </p:cNvPr>
          <p:cNvSpPr>
            <a:spLocks noGrp="1"/>
          </p:cNvSpPr>
          <p:nvPr>
            <p:ph sz="quarter" idx="16"/>
          </p:nvPr>
        </p:nvSpPr>
        <p:spPr>
          <a:xfrm>
            <a:off x="152400" y="1941742"/>
            <a:ext cx="487680" cy="344257"/>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8" name="Content Placeholder 14">
            <a:extLst>
              <a:ext uri="{FF2B5EF4-FFF2-40B4-BE49-F238E27FC236}">
                <a16:creationId xmlns:a16="http://schemas.microsoft.com/office/drawing/2014/main" id="{2D15CF6E-A9E4-BC78-7131-F6DF38B42315}"/>
              </a:ext>
            </a:extLst>
          </p:cNvPr>
          <p:cNvSpPr>
            <a:spLocks noGrp="1"/>
          </p:cNvSpPr>
          <p:nvPr>
            <p:ph sz="quarter" idx="17"/>
          </p:nvPr>
        </p:nvSpPr>
        <p:spPr>
          <a:xfrm>
            <a:off x="1489710" y="1941742"/>
            <a:ext cx="487680" cy="344257"/>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0" name="Content Placeholder 14">
            <a:extLst>
              <a:ext uri="{FF2B5EF4-FFF2-40B4-BE49-F238E27FC236}">
                <a16:creationId xmlns:a16="http://schemas.microsoft.com/office/drawing/2014/main" id="{ABC60F43-4046-A0B1-D0F8-DB4458B5F894}"/>
              </a:ext>
            </a:extLst>
          </p:cNvPr>
          <p:cNvSpPr>
            <a:spLocks noGrp="1"/>
          </p:cNvSpPr>
          <p:nvPr>
            <p:ph sz="quarter" idx="18"/>
          </p:nvPr>
        </p:nvSpPr>
        <p:spPr>
          <a:xfrm>
            <a:off x="159275" y="2537993"/>
            <a:ext cx="8739742" cy="682097"/>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2" name="Content Placeholder 31">
            <a:extLst>
              <a:ext uri="{FF2B5EF4-FFF2-40B4-BE49-F238E27FC236}">
                <a16:creationId xmlns:a16="http://schemas.microsoft.com/office/drawing/2014/main" id="{9DE1B752-E97F-5AC3-7D3E-B1CAFE400A2A}"/>
              </a:ext>
            </a:extLst>
          </p:cNvPr>
          <p:cNvSpPr>
            <a:spLocks noGrp="1"/>
          </p:cNvSpPr>
          <p:nvPr>
            <p:ph sz="quarter" idx="19"/>
          </p:nvPr>
        </p:nvSpPr>
        <p:spPr>
          <a:xfrm>
            <a:off x="158750" y="3962400"/>
            <a:ext cx="8458200" cy="2174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01371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25" name="Rectangle 24">
            <a:extLst>
              <a:ext uri="{FF2B5EF4-FFF2-40B4-BE49-F238E27FC236}">
                <a16:creationId xmlns:a16="http://schemas.microsoft.com/office/drawing/2014/main" id="{B535DE16-9D60-C0BB-B979-A7251CA0E439}"/>
              </a:ext>
            </a:extLst>
          </p:cNvPr>
          <p:cNvSpPr/>
          <p:nvPr userDrawn="1"/>
        </p:nvSpPr>
        <p:spPr>
          <a:xfrm>
            <a:off x="114300" y="998621"/>
            <a:ext cx="8925300" cy="2614651"/>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F1C27E9-1BFE-C129-B696-9E8711E3032D}"/>
              </a:ext>
            </a:extLst>
          </p:cNvPr>
          <p:cNvSpPr/>
          <p:nvPr userDrawn="1"/>
        </p:nvSpPr>
        <p:spPr>
          <a:xfrm>
            <a:off x="114300" y="3613527"/>
            <a:ext cx="8925300" cy="476695"/>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9731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4" name="Content Placeholder 14">
            <a:extLst>
              <a:ext uri="{FF2B5EF4-FFF2-40B4-BE49-F238E27FC236}">
                <a16:creationId xmlns:a16="http://schemas.microsoft.com/office/drawing/2014/main" id="{1C776D8E-C0DB-7770-EE75-6762BE090114}"/>
              </a:ext>
            </a:extLst>
          </p:cNvPr>
          <p:cNvSpPr>
            <a:spLocks noGrp="1"/>
          </p:cNvSpPr>
          <p:nvPr>
            <p:ph sz="quarter" idx="14"/>
          </p:nvPr>
        </p:nvSpPr>
        <p:spPr>
          <a:xfrm>
            <a:off x="152400" y="1285966"/>
            <a:ext cx="8018780" cy="218797"/>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6" name="Content Placeholder 14">
            <a:extLst>
              <a:ext uri="{FF2B5EF4-FFF2-40B4-BE49-F238E27FC236}">
                <a16:creationId xmlns:a16="http://schemas.microsoft.com/office/drawing/2014/main" id="{FD4E4B58-DC4E-D048-E98A-9CFC69A80C56}"/>
              </a:ext>
            </a:extLst>
          </p:cNvPr>
          <p:cNvSpPr>
            <a:spLocks noGrp="1"/>
          </p:cNvSpPr>
          <p:nvPr>
            <p:ph sz="quarter" idx="21"/>
          </p:nvPr>
        </p:nvSpPr>
        <p:spPr>
          <a:xfrm>
            <a:off x="152400" y="1635561"/>
            <a:ext cx="8839200" cy="1431302"/>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0" name="Content Placeholder 14">
            <a:extLst>
              <a:ext uri="{FF2B5EF4-FFF2-40B4-BE49-F238E27FC236}">
                <a16:creationId xmlns:a16="http://schemas.microsoft.com/office/drawing/2014/main" id="{E3A06A95-5AD1-F543-4E03-0AF31E9D3C68}"/>
              </a:ext>
            </a:extLst>
          </p:cNvPr>
          <p:cNvSpPr>
            <a:spLocks noGrp="1"/>
          </p:cNvSpPr>
          <p:nvPr>
            <p:ph sz="quarter" idx="22"/>
          </p:nvPr>
        </p:nvSpPr>
        <p:spPr>
          <a:xfrm>
            <a:off x="152400" y="3147459"/>
            <a:ext cx="8839200" cy="395841"/>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3" name="Content Placeholder 14">
            <a:extLst>
              <a:ext uri="{FF2B5EF4-FFF2-40B4-BE49-F238E27FC236}">
                <a16:creationId xmlns:a16="http://schemas.microsoft.com/office/drawing/2014/main" id="{766B10A3-ACDB-F388-2837-DD382356A5BC}"/>
              </a:ext>
            </a:extLst>
          </p:cNvPr>
          <p:cNvSpPr>
            <a:spLocks noGrp="1"/>
          </p:cNvSpPr>
          <p:nvPr>
            <p:ph sz="quarter" idx="23"/>
          </p:nvPr>
        </p:nvSpPr>
        <p:spPr>
          <a:xfrm>
            <a:off x="152400" y="3636070"/>
            <a:ext cx="8839200" cy="395841"/>
          </a:xfrm>
        </p:spPr>
        <p:txBody>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7" name="Content Placeholder 26">
            <a:extLst>
              <a:ext uri="{FF2B5EF4-FFF2-40B4-BE49-F238E27FC236}">
                <a16:creationId xmlns:a16="http://schemas.microsoft.com/office/drawing/2014/main" id="{26EBFBE3-773E-1985-327A-3DE54BAAE719}"/>
              </a:ext>
            </a:extLst>
          </p:cNvPr>
          <p:cNvSpPr>
            <a:spLocks noGrp="1"/>
          </p:cNvSpPr>
          <p:nvPr>
            <p:ph sz="quarter" idx="24"/>
          </p:nvPr>
        </p:nvSpPr>
        <p:spPr>
          <a:xfrm>
            <a:off x="152400" y="4114800"/>
            <a:ext cx="8839200" cy="2116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22269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graphicFrame>
        <p:nvGraphicFramePr>
          <p:cNvPr id="28" name="Table 27">
            <a:extLst>
              <a:ext uri="{FF2B5EF4-FFF2-40B4-BE49-F238E27FC236}">
                <a16:creationId xmlns:a16="http://schemas.microsoft.com/office/drawing/2014/main" id="{FC554F4D-F979-B1CC-8E3E-C401E2780E82}"/>
              </a:ext>
            </a:extLst>
          </p:cNvPr>
          <p:cNvGraphicFramePr>
            <a:graphicFrameLocks noGrp="1"/>
          </p:cNvGraphicFramePr>
          <p:nvPr userDrawn="1">
            <p:extLst>
              <p:ext uri="{D42A27DB-BD31-4B8C-83A1-F6EECF244321}">
                <p14:modId xmlns:p14="http://schemas.microsoft.com/office/powerpoint/2010/main" val="1938771729"/>
              </p:ext>
            </p:extLst>
          </p:nvPr>
        </p:nvGraphicFramePr>
        <p:xfrm>
          <a:off x="199645" y="1085173"/>
          <a:ext cx="8750044" cy="5103754"/>
        </p:xfrm>
        <a:graphic>
          <a:graphicData uri="http://schemas.openxmlformats.org/drawingml/2006/table">
            <a:tbl>
              <a:tblPr/>
              <a:tblGrid>
                <a:gridCol w="3381755">
                  <a:extLst>
                    <a:ext uri="{9D8B030D-6E8A-4147-A177-3AD203B41FA5}">
                      <a16:colId xmlns:a16="http://schemas.microsoft.com/office/drawing/2014/main" val="1451662851"/>
                    </a:ext>
                  </a:extLst>
                </a:gridCol>
                <a:gridCol w="2209800">
                  <a:extLst>
                    <a:ext uri="{9D8B030D-6E8A-4147-A177-3AD203B41FA5}">
                      <a16:colId xmlns:a16="http://schemas.microsoft.com/office/drawing/2014/main" val="1179777587"/>
                    </a:ext>
                  </a:extLst>
                </a:gridCol>
                <a:gridCol w="3158489">
                  <a:extLst>
                    <a:ext uri="{9D8B030D-6E8A-4147-A177-3AD203B41FA5}">
                      <a16:colId xmlns:a16="http://schemas.microsoft.com/office/drawing/2014/main" val="3341268233"/>
                    </a:ext>
                  </a:extLst>
                </a:gridCol>
              </a:tblGrid>
              <a:tr h="1581827">
                <a:tc gridSpan="3">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6391861"/>
                  </a:ext>
                </a:extLst>
              </a:tr>
              <a:tr h="190500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98885554"/>
                  </a:ext>
                </a:extLst>
              </a:tr>
              <a:tr h="762000">
                <a:tc gridSpan="3">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54257417"/>
                  </a:ext>
                </a:extLst>
              </a:tr>
              <a:tr h="854927">
                <a:tc gridSpan="3">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85535883"/>
                  </a:ext>
                </a:extLst>
              </a:tr>
            </a:tbl>
          </a:graphicData>
        </a:graphic>
      </p:graphicFrame>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3" name="Content Placeholder 24">
            <a:extLst>
              <a:ext uri="{FF2B5EF4-FFF2-40B4-BE49-F238E27FC236}">
                <a16:creationId xmlns:a16="http://schemas.microsoft.com/office/drawing/2014/main" id="{D2BE8F93-BB74-1F95-9A5C-BDC8C2F6B429}"/>
              </a:ext>
            </a:extLst>
          </p:cNvPr>
          <p:cNvSpPr>
            <a:spLocks noGrp="1"/>
          </p:cNvSpPr>
          <p:nvPr>
            <p:ph sz="quarter" idx="10"/>
          </p:nvPr>
        </p:nvSpPr>
        <p:spPr>
          <a:xfrm>
            <a:off x="263017" y="1129784"/>
            <a:ext cx="3742373"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 name="Content Placeholder 24">
            <a:extLst>
              <a:ext uri="{FF2B5EF4-FFF2-40B4-BE49-F238E27FC236}">
                <a16:creationId xmlns:a16="http://schemas.microsoft.com/office/drawing/2014/main" id="{EC0D5619-43F4-B68F-DA25-DC2049D5AF41}"/>
              </a:ext>
            </a:extLst>
          </p:cNvPr>
          <p:cNvSpPr>
            <a:spLocks noGrp="1"/>
          </p:cNvSpPr>
          <p:nvPr>
            <p:ph sz="quarter" idx="14"/>
          </p:nvPr>
        </p:nvSpPr>
        <p:spPr>
          <a:xfrm>
            <a:off x="586263" y="1476648"/>
            <a:ext cx="404337"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5" name="Content Placeholder 24">
            <a:extLst>
              <a:ext uri="{FF2B5EF4-FFF2-40B4-BE49-F238E27FC236}">
                <a16:creationId xmlns:a16="http://schemas.microsoft.com/office/drawing/2014/main" id="{15772721-A99D-ADD2-06EF-AF2F060B1F26}"/>
              </a:ext>
            </a:extLst>
          </p:cNvPr>
          <p:cNvSpPr>
            <a:spLocks noGrp="1"/>
          </p:cNvSpPr>
          <p:nvPr>
            <p:ph sz="quarter" idx="15"/>
          </p:nvPr>
        </p:nvSpPr>
        <p:spPr>
          <a:xfrm>
            <a:off x="1274439" y="1476648"/>
            <a:ext cx="404337"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6" name="Content Placeholder 24">
            <a:extLst>
              <a:ext uri="{FF2B5EF4-FFF2-40B4-BE49-F238E27FC236}">
                <a16:creationId xmlns:a16="http://schemas.microsoft.com/office/drawing/2014/main" id="{834D0CC9-25B5-D28B-3FA4-13B40567E38D}"/>
              </a:ext>
            </a:extLst>
          </p:cNvPr>
          <p:cNvSpPr>
            <a:spLocks noGrp="1"/>
          </p:cNvSpPr>
          <p:nvPr>
            <p:ph sz="quarter" idx="16"/>
          </p:nvPr>
        </p:nvSpPr>
        <p:spPr>
          <a:xfrm>
            <a:off x="234740" y="1837883"/>
            <a:ext cx="3051385" cy="271105"/>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4" name="Content Placeholder 24">
            <a:extLst>
              <a:ext uri="{FF2B5EF4-FFF2-40B4-BE49-F238E27FC236}">
                <a16:creationId xmlns:a16="http://schemas.microsoft.com/office/drawing/2014/main" id="{831F24A1-8DDD-003E-0E84-22B92A48D217}"/>
              </a:ext>
            </a:extLst>
          </p:cNvPr>
          <p:cNvSpPr>
            <a:spLocks noGrp="1"/>
          </p:cNvSpPr>
          <p:nvPr>
            <p:ph sz="quarter" idx="17"/>
          </p:nvPr>
        </p:nvSpPr>
        <p:spPr>
          <a:xfrm>
            <a:off x="234740" y="2192344"/>
            <a:ext cx="8833060" cy="411028"/>
          </a:xfrm>
        </p:spPr>
        <p:txBody>
          <a:bodyPr>
            <a:noAutofit/>
          </a:bodyPr>
          <a:lstStyle>
            <a:lvl1pPr>
              <a:defRPr sz="1200" b="1">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9" name="Content Placeholder 24">
            <a:extLst>
              <a:ext uri="{FF2B5EF4-FFF2-40B4-BE49-F238E27FC236}">
                <a16:creationId xmlns:a16="http://schemas.microsoft.com/office/drawing/2014/main" id="{A7E29288-5158-A56F-58E8-AE67C0554F16}"/>
              </a:ext>
            </a:extLst>
          </p:cNvPr>
          <p:cNvSpPr>
            <a:spLocks noGrp="1"/>
          </p:cNvSpPr>
          <p:nvPr>
            <p:ph sz="quarter" idx="18"/>
          </p:nvPr>
        </p:nvSpPr>
        <p:spPr>
          <a:xfrm>
            <a:off x="234740" y="2744352"/>
            <a:ext cx="3289510" cy="1789548"/>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0" name="Content Placeholder 24">
            <a:extLst>
              <a:ext uri="{FF2B5EF4-FFF2-40B4-BE49-F238E27FC236}">
                <a16:creationId xmlns:a16="http://schemas.microsoft.com/office/drawing/2014/main" id="{4EF224A9-F2EB-F7FC-6813-2DDBEF7FFFC9}"/>
              </a:ext>
            </a:extLst>
          </p:cNvPr>
          <p:cNvSpPr>
            <a:spLocks noGrp="1"/>
          </p:cNvSpPr>
          <p:nvPr>
            <p:ph sz="quarter" idx="19"/>
          </p:nvPr>
        </p:nvSpPr>
        <p:spPr>
          <a:xfrm>
            <a:off x="3614563" y="2917962"/>
            <a:ext cx="1948037" cy="563304"/>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3" name="Content Placeholder 24">
            <a:extLst>
              <a:ext uri="{FF2B5EF4-FFF2-40B4-BE49-F238E27FC236}">
                <a16:creationId xmlns:a16="http://schemas.microsoft.com/office/drawing/2014/main" id="{ACD0F256-85B3-EC2C-D23C-DB71EC27A0B5}"/>
              </a:ext>
            </a:extLst>
          </p:cNvPr>
          <p:cNvSpPr>
            <a:spLocks noGrp="1"/>
          </p:cNvSpPr>
          <p:nvPr>
            <p:ph sz="quarter" idx="20"/>
          </p:nvPr>
        </p:nvSpPr>
        <p:spPr>
          <a:xfrm>
            <a:off x="5859612" y="2917962"/>
            <a:ext cx="2446188" cy="563304"/>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4" name="Content Placeholder 24">
            <a:extLst>
              <a:ext uri="{FF2B5EF4-FFF2-40B4-BE49-F238E27FC236}">
                <a16:creationId xmlns:a16="http://schemas.microsoft.com/office/drawing/2014/main" id="{1BAD803D-5123-4DBC-F0B8-4961BFE52A8D}"/>
              </a:ext>
            </a:extLst>
          </p:cNvPr>
          <p:cNvSpPr>
            <a:spLocks noGrp="1"/>
          </p:cNvSpPr>
          <p:nvPr>
            <p:ph sz="quarter" idx="21"/>
          </p:nvPr>
        </p:nvSpPr>
        <p:spPr>
          <a:xfrm>
            <a:off x="260464" y="4638389"/>
            <a:ext cx="4616336" cy="210101"/>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5" name="Content Placeholder 24">
            <a:extLst>
              <a:ext uri="{FF2B5EF4-FFF2-40B4-BE49-F238E27FC236}">
                <a16:creationId xmlns:a16="http://schemas.microsoft.com/office/drawing/2014/main" id="{BAFB4D97-80F2-9685-16C5-89E42B7C0D92}"/>
              </a:ext>
            </a:extLst>
          </p:cNvPr>
          <p:cNvSpPr>
            <a:spLocks noGrp="1"/>
          </p:cNvSpPr>
          <p:nvPr>
            <p:ph sz="quarter" idx="22"/>
          </p:nvPr>
        </p:nvSpPr>
        <p:spPr>
          <a:xfrm>
            <a:off x="260464" y="5411232"/>
            <a:ext cx="4616336" cy="210101"/>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Tree>
    <p:extLst>
      <p:ext uri="{BB962C8B-B14F-4D97-AF65-F5344CB8AC3E}">
        <p14:creationId xmlns:p14="http://schemas.microsoft.com/office/powerpoint/2010/main" val="15622971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 name="object 2">
            <a:extLst>
              <a:ext uri="{FF2B5EF4-FFF2-40B4-BE49-F238E27FC236}">
                <a16:creationId xmlns:a16="http://schemas.microsoft.com/office/drawing/2014/main" id="{950EEA99-8623-3D2A-8AFF-A56899A17ABD}"/>
              </a:ext>
            </a:extLst>
          </p:cNvPr>
          <p:cNvSpPr/>
          <p:nvPr userDrawn="1"/>
        </p:nvSpPr>
        <p:spPr>
          <a:xfrm>
            <a:off x="640080" y="3863340"/>
            <a:ext cx="7863840" cy="0"/>
          </a:xfrm>
          <a:custGeom>
            <a:avLst/>
            <a:gdLst/>
            <a:ahLst/>
            <a:cxnLst/>
            <a:rect l="l" t="t" r="r" b="b"/>
            <a:pathLst>
              <a:path w="7863840">
                <a:moveTo>
                  <a:pt x="0" y="0"/>
                </a:moveTo>
                <a:lnTo>
                  <a:pt x="7863840" y="0"/>
                </a:lnTo>
              </a:path>
            </a:pathLst>
          </a:custGeom>
          <a:ln w="45719">
            <a:solidFill>
              <a:srgbClr val="D9D9D9"/>
            </a:solidFill>
          </a:ln>
        </p:spPr>
        <p:txBody>
          <a:bodyPr wrap="square" lIns="0" tIns="0" rIns="0" bIns="0" rtlCol="0"/>
          <a:lstStyle/>
          <a:p>
            <a:endParaRPr/>
          </a:p>
        </p:txBody>
      </p:sp>
      <p:sp>
        <p:nvSpPr>
          <p:cNvPr id="3" name="object 8">
            <a:extLst>
              <a:ext uri="{FF2B5EF4-FFF2-40B4-BE49-F238E27FC236}">
                <a16:creationId xmlns:a16="http://schemas.microsoft.com/office/drawing/2014/main" id="{C4B2FFFE-DAB7-CA70-C225-782469A4A64D}"/>
              </a:ext>
            </a:extLst>
          </p:cNvPr>
          <p:cNvSpPr txBox="1"/>
          <p:nvPr userDrawn="1"/>
        </p:nvSpPr>
        <p:spPr>
          <a:xfrm>
            <a:off x="244983" y="1178433"/>
            <a:ext cx="8609965" cy="1741502"/>
          </a:xfrm>
          <a:prstGeom prst="rect">
            <a:avLst/>
          </a:prstGeom>
          <a:ln w="12700">
            <a:solidFill>
              <a:srgbClr val="231F20"/>
            </a:solidFill>
          </a:ln>
        </p:spPr>
        <p:txBody>
          <a:bodyPr vert="horz" wrap="square" lIns="0" tIns="99060" rIns="0" bIns="0" rtlCol="0">
            <a:spAutoFit/>
          </a:bodyPr>
          <a:lstStyle/>
          <a:p>
            <a:pPr marL="90805">
              <a:lnSpc>
                <a:spcPct val="100000"/>
              </a:lnSpc>
              <a:spcBef>
                <a:spcPts val="780"/>
              </a:spcBef>
            </a:pPr>
            <a:endParaRPr lang="en-US" sz="1600" dirty="0">
              <a:latin typeface="Arial"/>
              <a:cs typeface="Arial"/>
            </a:endParaRPr>
          </a:p>
          <a:p>
            <a:pPr marL="90805">
              <a:lnSpc>
                <a:spcPct val="100000"/>
              </a:lnSpc>
              <a:spcBef>
                <a:spcPts val="780"/>
              </a:spcBef>
            </a:pPr>
            <a:endParaRPr lang="en-US" sz="1600" dirty="0">
              <a:latin typeface="Arial"/>
              <a:cs typeface="Arial"/>
            </a:endParaRPr>
          </a:p>
          <a:p>
            <a:pPr marL="90805">
              <a:lnSpc>
                <a:spcPct val="100000"/>
              </a:lnSpc>
              <a:spcBef>
                <a:spcPts val="780"/>
              </a:spcBef>
            </a:pPr>
            <a:endParaRPr lang="en-US" sz="1600" dirty="0">
              <a:latin typeface="Arial"/>
              <a:cs typeface="Arial"/>
            </a:endParaRPr>
          </a:p>
          <a:p>
            <a:pPr marL="90805">
              <a:lnSpc>
                <a:spcPct val="100000"/>
              </a:lnSpc>
              <a:spcBef>
                <a:spcPts val="780"/>
              </a:spcBef>
            </a:pPr>
            <a:endParaRPr lang="en-US" sz="1600" dirty="0">
              <a:latin typeface="Arial"/>
              <a:cs typeface="Arial"/>
            </a:endParaRPr>
          </a:p>
          <a:p>
            <a:pPr marL="90805">
              <a:lnSpc>
                <a:spcPct val="100000"/>
              </a:lnSpc>
              <a:spcBef>
                <a:spcPts val="780"/>
              </a:spcBef>
            </a:pPr>
            <a:endParaRPr sz="1600" dirty="0">
              <a:latin typeface="Arial"/>
              <a:cs typeface="Arial"/>
            </a:endParaRPr>
          </a:p>
        </p:txBody>
      </p:sp>
      <p:sp>
        <p:nvSpPr>
          <p:cNvPr id="5" name="Content Placeholder 4">
            <a:extLst>
              <a:ext uri="{FF2B5EF4-FFF2-40B4-BE49-F238E27FC236}">
                <a16:creationId xmlns:a16="http://schemas.microsoft.com/office/drawing/2014/main" id="{3357E499-08E1-C857-82EE-06B25B5277AF}"/>
              </a:ext>
            </a:extLst>
          </p:cNvPr>
          <p:cNvSpPr>
            <a:spLocks noGrp="1"/>
          </p:cNvSpPr>
          <p:nvPr>
            <p:ph sz="quarter" idx="14"/>
          </p:nvPr>
        </p:nvSpPr>
        <p:spPr>
          <a:xfrm>
            <a:off x="403225" y="1295400"/>
            <a:ext cx="8283575" cy="1524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13">
            <a:extLst>
              <a:ext uri="{FF2B5EF4-FFF2-40B4-BE49-F238E27FC236}">
                <a16:creationId xmlns:a16="http://schemas.microsoft.com/office/drawing/2014/main" id="{9ABEE9FB-848A-9B6D-7626-BE4D2B8CEE7F}"/>
              </a:ext>
            </a:extLst>
          </p:cNvPr>
          <p:cNvSpPr>
            <a:spLocks noGrp="1"/>
          </p:cNvSpPr>
          <p:nvPr>
            <p:ph sz="quarter" idx="15"/>
          </p:nvPr>
        </p:nvSpPr>
        <p:spPr>
          <a:xfrm>
            <a:off x="234950" y="4094163"/>
            <a:ext cx="8382000" cy="20431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40125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6" name="Content Placeholder 5">
            <a:extLst>
              <a:ext uri="{FF2B5EF4-FFF2-40B4-BE49-F238E27FC236}">
                <a16:creationId xmlns:a16="http://schemas.microsoft.com/office/drawing/2014/main" id="{72FCF3AF-C9A9-C7D5-7219-F2F71613B22E}"/>
              </a:ext>
            </a:extLst>
          </p:cNvPr>
          <p:cNvSpPr>
            <a:spLocks noGrp="1"/>
          </p:cNvSpPr>
          <p:nvPr>
            <p:ph sz="quarter" idx="14"/>
          </p:nvPr>
        </p:nvSpPr>
        <p:spPr>
          <a:xfrm>
            <a:off x="313563" y="1684338"/>
            <a:ext cx="2590800" cy="351378"/>
          </a:xfrm>
        </p:spPr>
        <p:txBody>
          <a:bodyPr vert="horz" wrap="square" lIns="0" tIns="12700" rIns="0" bIns="0" rtlCol="0">
            <a:spAutoFit/>
          </a:bodyPr>
          <a:lstStyle>
            <a:lvl1pPr>
              <a:defRPr lang="en-US" sz="2200" kern="1200" spc="-5" smtClean="0">
                <a:solidFill>
                  <a:srgbClr val="231F20"/>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12700" lvl="0" algn="l" defTabSz="914400" rtl="0" eaLnBrk="1" latinLnBrk="0" hangingPunct="1">
              <a:lnSpc>
                <a:spcPct val="100000"/>
              </a:lnSpc>
              <a:spcBef>
                <a:spcPts val="100"/>
              </a:spcBef>
            </a:pPr>
            <a:endParaRPr lang="en-US" dirty="0"/>
          </a:p>
        </p:txBody>
      </p:sp>
      <p:sp>
        <p:nvSpPr>
          <p:cNvPr id="19" name="Content Placeholder 18">
            <a:extLst>
              <a:ext uri="{FF2B5EF4-FFF2-40B4-BE49-F238E27FC236}">
                <a16:creationId xmlns:a16="http://schemas.microsoft.com/office/drawing/2014/main" id="{213E6CAB-9621-0D94-4FFE-AA3E66CEE2A4}"/>
              </a:ext>
            </a:extLst>
          </p:cNvPr>
          <p:cNvSpPr>
            <a:spLocks noGrp="1"/>
          </p:cNvSpPr>
          <p:nvPr>
            <p:ph sz="quarter" idx="15"/>
          </p:nvPr>
        </p:nvSpPr>
        <p:spPr>
          <a:xfrm>
            <a:off x="314325" y="5486400"/>
            <a:ext cx="8448675" cy="817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41472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 name="object 2">
            <a:extLst>
              <a:ext uri="{FF2B5EF4-FFF2-40B4-BE49-F238E27FC236}">
                <a16:creationId xmlns:a16="http://schemas.microsoft.com/office/drawing/2014/main" id="{C5282702-81A1-60AA-DA09-B1D4915702A8}"/>
              </a:ext>
            </a:extLst>
          </p:cNvPr>
          <p:cNvSpPr/>
          <p:nvPr userDrawn="1"/>
        </p:nvSpPr>
        <p:spPr>
          <a:xfrm>
            <a:off x="4117466" y="1544955"/>
            <a:ext cx="2284095" cy="892810"/>
          </a:xfrm>
          <a:custGeom>
            <a:avLst/>
            <a:gdLst/>
            <a:ahLst/>
            <a:cxnLst/>
            <a:rect l="l" t="t" r="r" b="b"/>
            <a:pathLst>
              <a:path w="2284095" h="892810">
                <a:moveTo>
                  <a:pt x="0" y="892301"/>
                </a:moveTo>
                <a:lnTo>
                  <a:pt x="2283714" y="892301"/>
                </a:lnTo>
                <a:lnTo>
                  <a:pt x="2283714" y="0"/>
                </a:lnTo>
                <a:lnTo>
                  <a:pt x="0" y="0"/>
                </a:lnTo>
                <a:lnTo>
                  <a:pt x="0" y="892301"/>
                </a:lnTo>
                <a:close/>
              </a:path>
            </a:pathLst>
          </a:custGeom>
          <a:solidFill>
            <a:srgbClr val="FFFFFF"/>
          </a:solidFill>
        </p:spPr>
        <p:txBody>
          <a:bodyPr wrap="square" lIns="0" tIns="0" rIns="0" bIns="0" rtlCol="0"/>
          <a:lstStyle/>
          <a:p>
            <a:endParaRPr/>
          </a:p>
        </p:txBody>
      </p:sp>
      <p:sp>
        <p:nvSpPr>
          <p:cNvPr id="6" name="object 6">
            <a:extLst>
              <a:ext uri="{FF2B5EF4-FFF2-40B4-BE49-F238E27FC236}">
                <a16:creationId xmlns:a16="http://schemas.microsoft.com/office/drawing/2014/main" id="{9487B349-7F99-38BD-8640-087CA378CB81}"/>
              </a:ext>
            </a:extLst>
          </p:cNvPr>
          <p:cNvSpPr/>
          <p:nvPr userDrawn="1"/>
        </p:nvSpPr>
        <p:spPr>
          <a:xfrm>
            <a:off x="6412610" y="2530982"/>
            <a:ext cx="2272030" cy="902969"/>
          </a:xfrm>
          <a:custGeom>
            <a:avLst/>
            <a:gdLst/>
            <a:ahLst/>
            <a:cxnLst/>
            <a:rect l="l" t="t" r="r" b="b"/>
            <a:pathLst>
              <a:path w="2272029" h="902970">
                <a:moveTo>
                  <a:pt x="0" y="902970"/>
                </a:moveTo>
                <a:lnTo>
                  <a:pt x="2271521" y="902970"/>
                </a:lnTo>
                <a:lnTo>
                  <a:pt x="2271521" y="0"/>
                </a:lnTo>
                <a:lnTo>
                  <a:pt x="0" y="0"/>
                </a:lnTo>
                <a:lnTo>
                  <a:pt x="0" y="902970"/>
                </a:lnTo>
                <a:close/>
              </a:path>
            </a:pathLst>
          </a:custGeom>
          <a:solidFill>
            <a:srgbClr val="FFFFFF"/>
          </a:solidFill>
        </p:spPr>
        <p:txBody>
          <a:bodyPr wrap="square" lIns="0" tIns="0" rIns="0" bIns="0" rtlCol="0"/>
          <a:lstStyle/>
          <a:p>
            <a:endParaRPr/>
          </a:p>
        </p:txBody>
      </p:sp>
      <p:graphicFrame>
        <p:nvGraphicFramePr>
          <p:cNvPr id="20" name="table">
            <a:extLst>
              <a:ext uri="{FF2B5EF4-FFF2-40B4-BE49-F238E27FC236}">
                <a16:creationId xmlns:a16="http://schemas.microsoft.com/office/drawing/2014/main" id="{26B608F6-BE44-8A7D-F52D-D901513C8939}"/>
              </a:ext>
            </a:extLst>
          </p:cNvPr>
          <p:cNvGraphicFramePr>
            <a:graphicFrameLocks noGrp="1"/>
          </p:cNvGraphicFramePr>
          <p:nvPr userDrawn="1">
            <p:extLst>
              <p:ext uri="{D42A27DB-BD31-4B8C-83A1-F6EECF244321}">
                <p14:modId xmlns:p14="http://schemas.microsoft.com/office/powerpoint/2010/main" val="2170192285"/>
              </p:ext>
            </p:extLst>
          </p:nvPr>
        </p:nvGraphicFramePr>
        <p:xfrm>
          <a:off x="439038" y="1538605"/>
          <a:ext cx="8239758" cy="892301"/>
        </p:xfrm>
        <a:graphic>
          <a:graphicData uri="http://schemas.openxmlformats.org/drawingml/2006/table">
            <a:tbl>
              <a:tblPr firstRow="1" bandRow="1">
                <a:tableStyleId>{2D5ABB26-0587-4C30-8999-92F81FD0307C}</a:tableStyleId>
              </a:tblPr>
              <a:tblGrid>
                <a:gridCol w="3672204">
                  <a:extLst>
                    <a:ext uri="{9D8B030D-6E8A-4147-A177-3AD203B41FA5}">
                      <a16:colId xmlns:a16="http://schemas.microsoft.com/office/drawing/2014/main" val="20000"/>
                    </a:ext>
                  </a:extLst>
                </a:gridCol>
                <a:gridCol w="2284095">
                  <a:extLst>
                    <a:ext uri="{9D8B030D-6E8A-4147-A177-3AD203B41FA5}">
                      <a16:colId xmlns:a16="http://schemas.microsoft.com/office/drawing/2014/main" val="20001"/>
                    </a:ext>
                  </a:extLst>
                </a:gridCol>
                <a:gridCol w="2283459">
                  <a:extLst>
                    <a:ext uri="{9D8B030D-6E8A-4147-A177-3AD203B41FA5}">
                      <a16:colId xmlns:a16="http://schemas.microsoft.com/office/drawing/2014/main" val="20002"/>
                    </a:ext>
                  </a:extLst>
                </a:gridCol>
              </a:tblGrid>
              <a:tr h="892301">
                <a:tc>
                  <a:txBody>
                    <a:bodyPr/>
                    <a:lstStyle/>
                    <a:p>
                      <a:pPr marL="90805" marR="857885">
                        <a:lnSpc>
                          <a:spcPct val="100000"/>
                        </a:lnSpc>
                        <a:spcBef>
                          <a:spcPts val="1545"/>
                        </a:spcBef>
                      </a:pPr>
                      <a:endParaRPr sz="1600" dirty="0">
                        <a:latin typeface="Arial"/>
                        <a:cs typeface="Arial"/>
                      </a:endParaRPr>
                    </a:p>
                  </a:txBody>
                  <a:tcPr marL="0" marR="0" marT="196215"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spcBef>
                          <a:spcPts val="30"/>
                        </a:spcBef>
                      </a:pPr>
                      <a:endParaRPr sz="1600" dirty="0">
                        <a:latin typeface="Arial"/>
                        <a:cs typeface="Arial"/>
                      </a:endParaRPr>
                    </a:p>
                  </a:txBody>
                  <a:tcPr marL="0" marR="0" marT="381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90805" marR="590550">
                        <a:lnSpc>
                          <a:spcPct val="100000"/>
                        </a:lnSpc>
                        <a:spcBef>
                          <a:spcPts val="1540"/>
                        </a:spcBef>
                      </a:pPr>
                      <a:endParaRPr sz="1600" dirty="0">
                        <a:latin typeface="Arial"/>
                        <a:cs typeface="Arial"/>
                      </a:endParaRPr>
                    </a:p>
                  </a:txBody>
                  <a:tcPr marL="0" marR="0" marT="19558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bl>
          </a:graphicData>
        </a:graphic>
      </p:graphicFrame>
      <p:graphicFrame>
        <p:nvGraphicFramePr>
          <p:cNvPr id="31" name="table">
            <a:extLst>
              <a:ext uri="{FF2B5EF4-FFF2-40B4-BE49-F238E27FC236}">
                <a16:creationId xmlns:a16="http://schemas.microsoft.com/office/drawing/2014/main" id="{646EF8B8-E1AD-2208-FCEE-DA78C9C2EADF}"/>
              </a:ext>
            </a:extLst>
          </p:cNvPr>
          <p:cNvGraphicFramePr>
            <a:graphicFrameLocks noGrp="1"/>
          </p:cNvGraphicFramePr>
          <p:nvPr userDrawn="1">
            <p:extLst>
              <p:ext uri="{D42A27DB-BD31-4B8C-83A1-F6EECF244321}">
                <p14:modId xmlns:p14="http://schemas.microsoft.com/office/powerpoint/2010/main" val="1655362563"/>
              </p:ext>
            </p:extLst>
          </p:nvPr>
        </p:nvGraphicFramePr>
        <p:xfrm>
          <a:off x="439038" y="2523039"/>
          <a:ext cx="8239758" cy="892301"/>
        </p:xfrm>
        <a:graphic>
          <a:graphicData uri="http://schemas.openxmlformats.org/drawingml/2006/table">
            <a:tbl>
              <a:tblPr firstRow="1" bandRow="1">
                <a:tableStyleId>{2D5ABB26-0587-4C30-8999-92F81FD0307C}</a:tableStyleId>
              </a:tblPr>
              <a:tblGrid>
                <a:gridCol w="3672204">
                  <a:extLst>
                    <a:ext uri="{9D8B030D-6E8A-4147-A177-3AD203B41FA5}">
                      <a16:colId xmlns:a16="http://schemas.microsoft.com/office/drawing/2014/main" val="20000"/>
                    </a:ext>
                  </a:extLst>
                </a:gridCol>
                <a:gridCol w="2284095">
                  <a:extLst>
                    <a:ext uri="{9D8B030D-6E8A-4147-A177-3AD203B41FA5}">
                      <a16:colId xmlns:a16="http://schemas.microsoft.com/office/drawing/2014/main" val="20001"/>
                    </a:ext>
                  </a:extLst>
                </a:gridCol>
                <a:gridCol w="2283459">
                  <a:extLst>
                    <a:ext uri="{9D8B030D-6E8A-4147-A177-3AD203B41FA5}">
                      <a16:colId xmlns:a16="http://schemas.microsoft.com/office/drawing/2014/main" val="20002"/>
                    </a:ext>
                  </a:extLst>
                </a:gridCol>
              </a:tblGrid>
              <a:tr h="892301">
                <a:tc>
                  <a:txBody>
                    <a:bodyPr/>
                    <a:lstStyle/>
                    <a:p>
                      <a:pPr marL="90805" marR="857885">
                        <a:lnSpc>
                          <a:spcPct val="100000"/>
                        </a:lnSpc>
                        <a:spcBef>
                          <a:spcPts val="1545"/>
                        </a:spcBef>
                      </a:pPr>
                      <a:endParaRPr sz="1600" dirty="0">
                        <a:latin typeface="Arial"/>
                        <a:cs typeface="Arial"/>
                      </a:endParaRPr>
                    </a:p>
                  </a:txBody>
                  <a:tcPr marL="0" marR="0" marT="196215"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spcBef>
                          <a:spcPts val="30"/>
                        </a:spcBef>
                      </a:pPr>
                      <a:endParaRPr sz="1600" dirty="0">
                        <a:latin typeface="Arial"/>
                        <a:cs typeface="Arial"/>
                      </a:endParaRPr>
                    </a:p>
                  </a:txBody>
                  <a:tcPr marL="0" marR="0" marT="381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90805" marR="590550">
                        <a:lnSpc>
                          <a:spcPct val="100000"/>
                        </a:lnSpc>
                        <a:spcBef>
                          <a:spcPts val="1540"/>
                        </a:spcBef>
                      </a:pPr>
                      <a:endParaRPr sz="1600" dirty="0">
                        <a:latin typeface="Arial"/>
                        <a:cs typeface="Arial"/>
                      </a:endParaRPr>
                    </a:p>
                  </a:txBody>
                  <a:tcPr marL="0" marR="0" marT="19558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bl>
          </a:graphicData>
        </a:graphic>
      </p:graphicFrame>
      <p:graphicFrame>
        <p:nvGraphicFramePr>
          <p:cNvPr id="32" name="table">
            <a:extLst>
              <a:ext uri="{FF2B5EF4-FFF2-40B4-BE49-F238E27FC236}">
                <a16:creationId xmlns:a16="http://schemas.microsoft.com/office/drawing/2014/main" id="{00505536-97BC-3435-6EEA-4F2AB743F351}"/>
              </a:ext>
            </a:extLst>
          </p:cNvPr>
          <p:cNvGraphicFramePr>
            <a:graphicFrameLocks noGrp="1"/>
          </p:cNvGraphicFramePr>
          <p:nvPr userDrawn="1">
            <p:extLst>
              <p:ext uri="{D42A27DB-BD31-4B8C-83A1-F6EECF244321}">
                <p14:modId xmlns:p14="http://schemas.microsoft.com/office/powerpoint/2010/main" val="1655362563"/>
              </p:ext>
            </p:extLst>
          </p:nvPr>
        </p:nvGraphicFramePr>
        <p:xfrm>
          <a:off x="439038" y="3514202"/>
          <a:ext cx="8239758" cy="892301"/>
        </p:xfrm>
        <a:graphic>
          <a:graphicData uri="http://schemas.openxmlformats.org/drawingml/2006/table">
            <a:tbl>
              <a:tblPr firstRow="1" bandRow="1">
                <a:tableStyleId>{2D5ABB26-0587-4C30-8999-92F81FD0307C}</a:tableStyleId>
              </a:tblPr>
              <a:tblGrid>
                <a:gridCol w="3672204">
                  <a:extLst>
                    <a:ext uri="{9D8B030D-6E8A-4147-A177-3AD203B41FA5}">
                      <a16:colId xmlns:a16="http://schemas.microsoft.com/office/drawing/2014/main" val="20000"/>
                    </a:ext>
                  </a:extLst>
                </a:gridCol>
                <a:gridCol w="2284095">
                  <a:extLst>
                    <a:ext uri="{9D8B030D-6E8A-4147-A177-3AD203B41FA5}">
                      <a16:colId xmlns:a16="http://schemas.microsoft.com/office/drawing/2014/main" val="20001"/>
                    </a:ext>
                  </a:extLst>
                </a:gridCol>
                <a:gridCol w="2283459">
                  <a:extLst>
                    <a:ext uri="{9D8B030D-6E8A-4147-A177-3AD203B41FA5}">
                      <a16:colId xmlns:a16="http://schemas.microsoft.com/office/drawing/2014/main" val="20002"/>
                    </a:ext>
                  </a:extLst>
                </a:gridCol>
              </a:tblGrid>
              <a:tr h="892301">
                <a:tc>
                  <a:txBody>
                    <a:bodyPr/>
                    <a:lstStyle/>
                    <a:p>
                      <a:pPr marL="90805" marR="857885">
                        <a:lnSpc>
                          <a:spcPct val="100000"/>
                        </a:lnSpc>
                        <a:spcBef>
                          <a:spcPts val="1545"/>
                        </a:spcBef>
                      </a:pPr>
                      <a:endParaRPr sz="1600" dirty="0">
                        <a:latin typeface="Arial"/>
                        <a:cs typeface="Arial"/>
                      </a:endParaRPr>
                    </a:p>
                  </a:txBody>
                  <a:tcPr marL="0" marR="0" marT="196215"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a:lnSpc>
                          <a:spcPct val="100000"/>
                        </a:lnSpc>
                        <a:spcBef>
                          <a:spcPts val="30"/>
                        </a:spcBef>
                      </a:pPr>
                      <a:endParaRPr sz="1600" dirty="0">
                        <a:latin typeface="Arial"/>
                        <a:cs typeface="Arial"/>
                      </a:endParaRPr>
                    </a:p>
                  </a:txBody>
                  <a:tcPr marL="0" marR="0" marT="381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tc>
                  <a:txBody>
                    <a:bodyPr/>
                    <a:lstStyle/>
                    <a:p>
                      <a:pPr marL="90805" marR="590550">
                        <a:lnSpc>
                          <a:spcPct val="100000"/>
                        </a:lnSpc>
                        <a:spcBef>
                          <a:spcPts val="1540"/>
                        </a:spcBef>
                      </a:pPr>
                      <a:endParaRPr sz="1600" dirty="0">
                        <a:latin typeface="Arial"/>
                        <a:cs typeface="Arial"/>
                      </a:endParaRPr>
                    </a:p>
                  </a:txBody>
                  <a:tcPr marL="0" marR="0" marT="195580" marB="0">
                    <a:lnL w="12700">
                      <a:solidFill>
                        <a:srgbClr val="231F20"/>
                      </a:solidFill>
                      <a:prstDash val="solid"/>
                    </a:lnL>
                    <a:lnR w="12700">
                      <a:solidFill>
                        <a:srgbClr val="231F20"/>
                      </a:solidFill>
                      <a:prstDash val="solid"/>
                    </a:lnR>
                    <a:lnT w="12700">
                      <a:solidFill>
                        <a:srgbClr val="231F20"/>
                      </a:solidFill>
                      <a:prstDash val="solid"/>
                    </a:lnT>
                    <a:lnB w="12700">
                      <a:solidFill>
                        <a:srgbClr val="231F20"/>
                      </a:solidFill>
                      <a:prstDash val="solid"/>
                    </a:lnB>
                  </a:tcPr>
                </a:tc>
                <a:extLst>
                  <a:ext uri="{0D108BD9-81ED-4DB2-BD59-A6C34878D82A}">
                    <a16:rowId xmlns:a16="http://schemas.microsoft.com/office/drawing/2014/main" val="10000"/>
                  </a:ext>
                </a:extLst>
              </a:tr>
            </a:tbl>
          </a:graphicData>
        </a:graphic>
      </p:graphicFrame>
      <p:sp>
        <p:nvSpPr>
          <p:cNvPr id="34" name="Content Placeholder 33">
            <a:extLst>
              <a:ext uri="{FF2B5EF4-FFF2-40B4-BE49-F238E27FC236}">
                <a16:creationId xmlns:a16="http://schemas.microsoft.com/office/drawing/2014/main" id="{4E11C3F0-4E88-A837-7944-3D0D56361E9C}"/>
              </a:ext>
            </a:extLst>
          </p:cNvPr>
          <p:cNvSpPr>
            <a:spLocks noGrp="1"/>
          </p:cNvSpPr>
          <p:nvPr>
            <p:ph sz="quarter" idx="14"/>
          </p:nvPr>
        </p:nvSpPr>
        <p:spPr>
          <a:xfrm>
            <a:off x="533400" y="1841907"/>
            <a:ext cx="3505200" cy="276999"/>
          </a:xfrm>
        </p:spPr>
        <p:txBody>
          <a:bodyPr anchor="ctr"/>
          <a:lstStyle/>
          <a:p>
            <a:pPr lvl="0"/>
            <a:endParaRPr lang="en-US" dirty="0"/>
          </a:p>
        </p:txBody>
      </p:sp>
      <p:sp>
        <p:nvSpPr>
          <p:cNvPr id="35" name="Content Placeholder 33">
            <a:extLst>
              <a:ext uri="{FF2B5EF4-FFF2-40B4-BE49-F238E27FC236}">
                <a16:creationId xmlns:a16="http://schemas.microsoft.com/office/drawing/2014/main" id="{E97593C1-808C-3256-2E85-EE53732EA27A}"/>
              </a:ext>
            </a:extLst>
          </p:cNvPr>
          <p:cNvSpPr>
            <a:spLocks noGrp="1"/>
          </p:cNvSpPr>
          <p:nvPr>
            <p:ph sz="quarter" idx="15"/>
          </p:nvPr>
        </p:nvSpPr>
        <p:spPr>
          <a:xfrm>
            <a:off x="4171287" y="1841907"/>
            <a:ext cx="2176453" cy="276999"/>
          </a:xfrm>
        </p:spPr>
        <p:txBody>
          <a:bodyPr anchor="ctr"/>
          <a:lstStyle/>
          <a:p>
            <a:pPr lvl="0"/>
            <a:endParaRPr lang="en-US" dirty="0"/>
          </a:p>
        </p:txBody>
      </p:sp>
      <p:sp>
        <p:nvSpPr>
          <p:cNvPr id="36" name="Content Placeholder 33">
            <a:extLst>
              <a:ext uri="{FF2B5EF4-FFF2-40B4-BE49-F238E27FC236}">
                <a16:creationId xmlns:a16="http://schemas.microsoft.com/office/drawing/2014/main" id="{D822E314-3012-4DE5-E70D-F159A1EF3462}"/>
              </a:ext>
            </a:extLst>
          </p:cNvPr>
          <p:cNvSpPr>
            <a:spLocks noGrp="1"/>
          </p:cNvSpPr>
          <p:nvPr>
            <p:ph sz="quarter" idx="16"/>
          </p:nvPr>
        </p:nvSpPr>
        <p:spPr>
          <a:xfrm>
            <a:off x="6438900" y="1841907"/>
            <a:ext cx="2176453" cy="276999"/>
          </a:xfrm>
        </p:spPr>
        <p:txBody>
          <a:bodyPr anchor="ctr"/>
          <a:lstStyle/>
          <a:p>
            <a:pPr lvl="0"/>
            <a:endParaRPr lang="en-US" dirty="0"/>
          </a:p>
        </p:txBody>
      </p:sp>
      <p:sp>
        <p:nvSpPr>
          <p:cNvPr id="37" name="Content Placeholder 33">
            <a:extLst>
              <a:ext uri="{FF2B5EF4-FFF2-40B4-BE49-F238E27FC236}">
                <a16:creationId xmlns:a16="http://schemas.microsoft.com/office/drawing/2014/main" id="{243B42DE-4390-4DB7-98FF-948BD9B360D2}"/>
              </a:ext>
            </a:extLst>
          </p:cNvPr>
          <p:cNvSpPr>
            <a:spLocks noGrp="1"/>
          </p:cNvSpPr>
          <p:nvPr>
            <p:ph sz="quarter" idx="17"/>
          </p:nvPr>
        </p:nvSpPr>
        <p:spPr>
          <a:xfrm>
            <a:off x="533400" y="2808194"/>
            <a:ext cx="3505200" cy="276999"/>
          </a:xfrm>
        </p:spPr>
        <p:txBody>
          <a:bodyPr anchor="ctr"/>
          <a:lstStyle/>
          <a:p>
            <a:pPr lvl="0"/>
            <a:endParaRPr lang="en-US" dirty="0"/>
          </a:p>
        </p:txBody>
      </p:sp>
      <p:sp>
        <p:nvSpPr>
          <p:cNvPr id="38" name="Content Placeholder 33">
            <a:extLst>
              <a:ext uri="{FF2B5EF4-FFF2-40B4-BE49-F238E27FC236}">
                <a16:creationId xmlns:a16="http://schemas.microsoft.com/office/drawing/2014/main" id="{EAA8B7B2-7683-0EE5-71C1-845674D3EEC4}"/>
              </a:ext>
            </a:extLst>
          </p:cNvPr>
          <p:cNvSpPr>
            <a:spLocks noGrp="1"/>
          </p:cNvSpPr>
          <p:nvPr>
            <p:ph sz="quarter" idx="18"/>
          </p:nvPr>
        </p:nvSpPr>
        <p:spPr>
          <a:xfrm>
            <a:off x="4171287" y="2808194"/>
            <a:ext cx="2176453" cy="276999"/>
          </a:xfrm>
        </p:spPr>
        <p:txBody>
          <a:bodyPr anchor="ctr"/>
          <a:lstStyle/>
          <a:p>
            <a:pPr lvl="0"/>
            <a:endParaRPr lang="en-US" dirty="0"/>
          </a:p>
        </p:txBody>
      </p:sp>
      <p:sp>
        <p:nvSpPr>
          <p:cNvPr id="39" name="Content Placeholder 33">
            <a:extLst>
              <a:ext uri="{FF2B5EF4-FFF2-40B4-BE49-F238E27FC236}">
                <a16:creationId xmlns:a16="http://schemas.microsoft.com/office/drawing/2014/main" id="{B0169A44-4736-5D6E-34B0-FA1EB9E1915D}"/>
              </a:ext>
            </a:extLst>
          </p:cNvPr>
          <p:cNvSpPr>
            <a:spLocks noGrp="1"/>
          </p:cNvSpPr>
          <p:nvPr>
            <p:ph sz="quarter" idx="19"/>
          </p:nvPr>
        </p:nvSpPr>
        <p:spPr>
          <a:xfrm>
            <a:off x="6438900" y="2808194"/>
            <a:ext cx="2176453" cy="276999"/>
          </a:xfrm>
        </p:spPr>
        <p:txBody>
          <a:bodyPr anchor="ctr"/>
          <a:lstStyle/>
          <a:p>
            <a:pPr lvl="0"/>
            <a:endParaRPr lang="en-US" dirty="0"/>
          </a:p>
        </p:txBody>
      </p:sp>
      <p:sp>
        <p:nvSpPr>
          <p:cNvPr id="40" name="Content Placeholder 33">
            <a:extLst>
              <a:ext uri="{FF2B5EF4-FFF2-40B4-BE49-F238E27FC236}">
                <a16:creationId xmlns:a16="http://schemas.microsoft.com/office/drawing/2014/main" id="{F156AD2A-36D3-AF59-F8AE-9694E9711F27}"/>
              </a:ext>
            </a:extLst>
          </p:cNvPr>
          <p:cNvSpPr>
            <a:spLocks noGrp="1"/>
          </p:cNvSpPr>
          <p:nvPr>
            <p:ph sz="quarter" idx="20"/>
          </p:nvPr>
        </p:nvSpPr>
        <p:spPr>
          <a:xfrm>
            <a:off x="533400" y="3789099"/>
            <a:ext cx="3505200" cy="276999"/>
          </a:xfrm>
        </p:spPr>
        <p:txBody>
          <a:bodyPr anchor="ctr"/>
          <a:lstStyle/>
          <a:p>
            <a:pPr lvl="0"/>
            <a:endParaRPr lang="en-US" dirty="0"/>
          </a:p>
        </p:txBody>
      </p:sp>
      <p:sp>
        <p:nvSpPr>
          <p:cNvPr id="41" name="Content Placeholder 33">
            <a:extLst>
              <a:ext uri="{FF2B5EF4-FFF2-40B4-BE49-F238E27FC236}">
                <a16:creationId xmlns:a16="http://schemas.microsoft.com/office/drawing/2014/main" id="{D210FCE4-AF83-9E80-A7C0-D8F5338D4C8F}"/>
              </a:ext>
            </a:extLst>
          </p:cNvPr>
          <p:cNvSpPr>
            <a:spLocks noGrp="1"/>
          </p:cNvSpPr>
          <p:nvPr>
            <p:ph sz="quarter" idx="21"/>
          </p:nvPr>
        </p:nvSpPr>
        <p:spPr>
          <a:xfrm>
            <a:off x="4171287" y="3789099"/>
            <a:ext cx="2176453" cy="276999"/>
          </a:xfrm>
        </p:spPr>
        <p:txBody>
          <a:bodyPr anchor="ctr"/>
          <a:lstStyle/>
          <a:p>
            <a:pPr lvl="0"/>
            <a:endParaRPr lang="en-US" dirty="0"/>
          </a:p>
        </p:txBody>
      </p:sp>
      <p:sp>
        <p:nvSpPr>
          <p:cNvPr id="42" name="Content Placeholder 33">
            <a:extLst>
              <a:ext uri="{FF2B5EF4-FFF2-40B4-BE49-F238E27FC236}">
                <a16:creationId xmlns:a16="http://schemas.microsoft.com/office/drawing/2014/main" id="{ED4F21E6-4A2C-CBB6-CDCF-8B223DD3F918}"/>
              </a:ext>
            </a:extLst>
          </p:cNvPr>
          <p:cNvSpPr>
            <a:spLocks noGrp="1"/>
          </p:cNvSpPr>
          <p:nvPr>
            <p:ph sz="quarter" idx="22"/>
          </p:nvPr>
        </p:nvSpPr>
        <p:spPr>
          <a:xfrm>
            <a:off x="6438900" y="3789099"/>
            <a:ext cx="2176453" cy="276999"/>
          </a:xfrm>
        </p:spPr>
        <p:txBody>
          <a:bodyPr anchor="ctr"/>
          <a:lstStyle/>
          <a:p>
            <a:pPr lvl="0"/>
            <a:endParaRPr lang="en-US" dirty="0"/>
          </a:p>
        </p:txBody>
      </p:sp>
      <p:sp>
        <p:nvSpPr>
          <p:cNvPr id="44" name="Content Placeholder 43">
            <a:extLst>
              <a:ext uri="{FF2B5EF4-FFF2-40B4-BE49-F238E27FC236}">
                <a16:creationId xmlns:a16="http://schemas.microsoft.com/office/drawing/2014/main" id="{1F8590FF-A9B6-E7EA-E19A-278CA48E34D6}"/>
              </a:ext>
            </a:extLst>
          </p:cNvPr>
          <p:cNvSpPr>
            <a:spLocks noGrp="1"/>
          </p:cNvSpPr>
          <p:nvPr>
            <p:ph sz="quarter" idx="23"/>
          </p:nvPr>
        </p:nvSpPr>
        <p:spPr>
          <a:xfrm>
            <a:off x="439738" y="4648200"/>
            <a:ext cx="8094662" cy="1471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273398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lstStyle>
            <a:lvl1pPr algn="ctr">
              <a:defRPr/>
            </a:lvl1pPr>
          </a:lstStyle>
          <a:p>
            <a:endParaRPr lang="en-US" dirty="0"/>
          </a:p>
        </p:txBody>
      </p:sp>
      <p:sp>
        <p:nvSpPr>
          <p:cNvPr id="7" name="Content Placeholder 14">
            <a:extLst>
              <a:ext uri="{FF2B5EF4-FFF2-40B4-BE49-F238E27FC236}">
                <a16:creationId xmlns:a16="http://schemas.microsoft.com/office/drawing/2014/main" id="{0DCE8465-6646-C76B-FE87-DEADACE5EEF7}"/>
              </a:ext>
            </a:extLst>
          </p:cNvPr>
          <p:cNvSpPr>
            <a:spLocks noGrp="1"/>
          </p:cNvSpPr>
          <p:nvPr>
            <p:ph sz="quarter" idx="13"/>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 name="object 2">
            <a:extLst>
              <a:ext uri="{FF2B5EF4-FFF2-40B4-BE49-F238E27FC236}">
                <a16:creationId xmlns:a16="http://schemas.microsoft.com/office/drawing/2014/main" id="{EDCA4BAE-8F71-D593-B5A1-FF22A9ED71E1}"/>
              </a:ext>
            </a:extLst>
          </p:cNvPr>
          <p:cNvSpPr/>
          <p:nvPr userDrawn="1"/>
        </p:nvSpPr>
        <p:spPr>
          <a:xfrm>
            <a:off x="244983" y="2697098"/>
            <a:ext cx="8609965" cy="761365"/>
          </a:xfrm>
          <a:custGeom>
            <a:avLst/>
            <a:gdLst/>
            <a:ahLst/>
            <a:cxnLst/>
            <a:rect l="l" t="t" r="r" b="b"/>
            <a:pathLst>
              <a:path w="8609965" h="761364">
                <a:moveTo>
                  <a:pt x="0" y="761238"/>
                </a:moveTo>
                <a:lnTo>
                  <a:pt x="8609838" y="761238"/>
                </a:lnTo>
                <a:lnTo>
                  <a:pt x="8609838" y="0"/>
                </a:lnTo>
                <a:lnTo>
                  <a:pt x="0" y="0"/>
                </a:lnTo>
                <a:lnTo>
                  <a:pt x="0" y="761238"/>
                </a:lnTo>
                <a:close/>
              </a:path>
            </a:pathLst>
          </a:custGeom>
          <a:ln w="12700">
            <a:solidFill>
              <a:srgbClr val="231F20"/>
            </a:solidFill>
          </a:ln>
        </p:spPr>
        <p:txBody>
          <a:bodyPr wrap="square" lIns="0" tIns="0" rIns="0" bIns="0" rtlCol="0"/>
          <a:lstStyle/>
          <a:p>
            <a:endParaRPr/>
          </a:p>
        </p:txBody>
      </p:sp>
      <p:sp>
        <p:nvSpPr>
          <p:cNvPr id="3" name="object 3">
            <a:extLst>
              <a:ext uri="{FF2B5EF4-FFF2-40B4-BE49-F238E27FC236}">
                <a16:creationId xmlns:a16="http://schemas.microsoft.com/office/drawing/2014/main" id="{B2F89B50-21FF-C056-0B63-6C7D086FBBD7}"/>
              </a:ext>
            </a:extLst>
          </p:cNvPr>
          <p:cNvSpPr/>
          <p:nvPr userDrawn="1"/>
        </p:nvSpPr>
        <p:spPr>
          <a:xfrm>
            <a:off x="1229105" y="3863340"/>
            <a:ext cx="6685915" cy="0"/>
          </a:xfrm>
          <a:custGeom>
            <a:avLst/>
            <a:gdLst/>
            <a:ahLst/>
            <a:cxnLst/>
            <a:rect l="l" t="t" r="r" b="b"/>
            <a:pathLst>
              <a:path w="6685915">
                <a:moveTo>
                  <a:pt x="0" y="0"/>
                </a:moveTo>
                <a:lnTo>
                  <a:pt x="6685788" y="0"/>
                </a:lnTo>
              </a:path>
            </a:pathLst>
          </a:custGeom>
          <a:ln w="45720">
            <a:solidFill>
              <a:srgbClr val="D9D9D9"/>
            </a:solidFill>
          </a:ln>
        </p:spPr>
        <p:txBody>
          <a:bodyPr wrap="square" lIns="0" tIns="0" rIns="0" bIns="0" rtlCol="0"/>
          <a:lstStyle/>
          <a:p>
            <a:endParaRPr/>
          </a:p>
        </p:txBody>
      </p:sp>
      <p:sp>
        <p:nvSpPr>
          <p:cNvPr id="4" name="object 10">
            <a:extLst>
              <a:ext uri="{FF2B5EF4-FFF2-40B4-BE49-F238E27FC236}">
                <a16:creationId xmlns:a16="http://schemas.microsoft.com/office/drawing/2014/main" id="{00547569-0D5E-6E4C-1167-C3D93064B4E5}"/>
              </a:ext>
            </a:extLst>
          </p:cNvPr>
          <p:cNvSpPr txBox="1"/>
          <p:nvPr userDrawn="1"/>
        </p:nvSpPr>
        <p:spPr>
          <a:xfrm>
            <a:off x="244983" y="1332357"/>
            <a:ext cx="8609965" cy="1223155"/>
          </a:xfrm>
          <a:prstGeom prst="rect">
            <a:avLst/>
          </a:prstGeom>
          <a:ln w="12700">
            <a:solidFill>
              <a:srgbClr val="231F20"/>
            </a:solidFill>
          </a:ln>
        </p:spPr>
        <p:txBody>
          <a:bodyPr vert="horz" wrap="square" lIns="0" tIns="156210" rIns="0" bIns="0" rtlCol="0">
            <a:spAutoFit/>
          </a:bodyPr>
          <a:lstStyle/>
          <a:p>
            <a:pPr marL="90805" marR="213995">
              <a:lnSpc>
                <a:spcPct val="105100"/>
              </a:lnSpc>
              <a:spcBef>
                <a:spcPts val="1230"/>
              </a:spcBef>
            </a:pPr>
            <a:endParaRPr lang="en-US" sz="1600" dirty="0">
              <a:latin typeface="Arial"/>
              <a:cs typeface="Arial"/>
            </a:endParaRPr>
          </a:p>
          <a:p>
            <a:pPr marL="90805" marR="213995">
              <a:lnSpc>
                <a:spcPct val="105100"/>
              </a:lnSpc>
              <a:spcBef>
                <a:spcPts val="1230"/>
              </a:spcBef>
            </a:pPr>
            <a:endParaRPr lang="en-US" sz="1600" dirty="0">
              <a:latin typeface="Arial"/>
              <a:cs typeface="Arial"/>
            </a:endParaRPr>
          </a:p>
          <a:p>
            <a:pPr marL="90805" marR="213995">
              <a:lnSpc>
                <a:spcPct val="105100"/>
              </a:lnSpc>
              <a:spcBef>
                <a:spcPts val="1230"/>
              </a:spcBef>
            </a:pPr>
            <a:endParaRPr sz="1600" dirty="0">
              <a:latin typeface="Arial"/>
              <a:cs typeface="Arial"/>
            </a:endParaRPr>
          </a:p>
        </p:txBody>
      </p:sp>
      <p:sp>
        <p:nvSpPr>
          <p:cNvPr id="14" name="Content Placeholder 13">
            <a:extLst>
              <a:ext uri="{FF2B5EF4-FFF2-40B4-BE49-F238E27FC236}">
                <a16:creationId xmlns:a16="http://schemas.microsoft.com/office/drawing/2014/main" id="{8C0E28E3-FC0A-8447-93E3-43E451F3F07F}"/>
              </a:ext>
            </a:extLst>
          </p:cNvPr>
          <p:cNvSpPr>
            <a:spLocks noGrp="1"/>
          </p:cNvSpPr>
          <p:nvPr>
            <p:ph sz="quarter" idx="14"/>
          </p:nvPr>
        </p:nvSpPr>
        <p:spPr>
          <a:xfrm>
            <a:off x="403225" y="1447800"/>
            <a:ext cx="8213725" cy="27699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en-US" dirty="0"/>
          </a:p>
        </p:txBody>
      </p:sp>
      <p:sp>
        <p:nvSpPr>
          <p:cNvPr id="19" name="Content Placeholder 13">
            <a:extLst>
              <a:ext uri="{FF2B5EF4-FFF2-40B4-BE49-F238E27FC236}">
                <a16:creationId xmlns:a16="http://schemas.microsoft.com/office/drawing/2014/main" id="{81E1F65C-CD70-9255-FD62-D34924817067}"/>
              </a:ext>
            </a:extLst>
          </p:cNvPr>
          <p:cNvSpPr>
            <a:spLocks noGrp="1"/>
          </p:cNvSpPr>
          <p:nvPr>
            <p:ph sz="quarter" idx="15"/>
          </p:nvPr>
        </p:nvSpPr>
        <p:spPr>
          <a:xfrm>
            <a:off x="403225" y="2782079"/>
            <a:ext cx="8213725" cy="276999"/>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en-US" dirty="0"/>
          </a:p>
        </p:txBody>
      </p:sp>
      <p:sp>
        <p:nvSpPr>
          <p:cNvPr id="20" name="Content Placeholder 13">
            <a:extLst>
              <a:ext uri="{FF2B5EF4-FFF2-40B4-BE49-F238E27FC236}">
                <a16:creationId xmlns:a16="http://schemas.microsoft.com/office/drawing/2014/main" id="{6FC2E49B-1813-1E69-713F-7BA7D31DE3E5}"/>
              </a:ext>
            </a:extLst>
          </p:cNvPr>
          <p:cNvSpPr>
            <a:spLocks noGrp="1"/>
          </p:cNvSpPr>
          <p:nvPr>
            <p:ph sz="quarter" idx="16"/>
          </p:nvPr>
        </p:nvSpPr>
        <p:spPr>
          <a:xfrm>
            <a:off x="403225" y="4019947"/>
            <a:ext cx="8213725" cy="203544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endParaRPr lang="en-US" dirty="0"/>
          </a:p>
        </p:txBody>
      </p:sp>
    </p:spTree>
    <p:extLst>
      <p:ext uri="{BB962C8B-B14F-4D97-AF65-F5344CB8AC3E}">
        <p14:creationId xmlns:p14="http://schemas.microsoft.com/office/powerpoint/2010/main" val="1972866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noAutofit/>
          </a:bodyPr>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noAutofit/>
          </a:bodyPr>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noAutofit/>
          </a:bodyPr>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noAutofit/>
          </a:bodyPr>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noAutofit/>
          </a:bodyPr>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no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noAutofit/>
          </a:bodyPr>
          <a:lstStyle>
            <a:lvl1pPr algn="ctr">
              <a:defRPr/>
            </a:lvl1pPr>
          </a:lstStyle>
          <a:p>
            <a:endParaRPr lang="en-US" dirty="0"/>
          </a:p>
        </p:txBody>
      </p:sp>
      <p:sp>
        <p:nvSpPr>
          <p:cNvPr id="15" name="Content Placeholder 14">
            <a:extLst>
              <a:ext uri="{FF2B5EF4-FFF2-40B4-BE49-F238E27FC236}">
                <a16:creationId xmlns:a16="http://schemas.microsoft.com/office/drawing/2014/main" id="{6F2ABA90-2E16-8314-2D8B-F88EBEF160D5}"/>
              </a:ext>
            </a:extLst>
          </p:cNvPr>
          <p:cNvSpPr>
            <a:spLocks noGrp="1"/>
          </p:cNvSpPr>
          <p:nvPr>
            <p:ph sz="quarter" idx="10"/>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graphicFrame>
        <p:nvGraphicFramePr>
          <p:cNvPr id="16" name="Table 16">
            <a:extLst>
              <a:ext uri="{FF2B5EF4-FFF2-40B4-BE49-F238E27FC236}">
                <a16:creationId xmlns:a16="http://schemas.microsoft.com/office/drawing/2014/main" id="{5FEFB1B9-CF71-491C-4E80-BCAF44A24D48}"/>
              </a:ext>
            </a:extLst>
          </p:cNvPr>
          <p:cNvGraphicFramePr>
            <a:graphicFrameLocks noGrp="1"/>
          </p:cNvGraphicFramePr>
          <p:nvPr userDrawn="1">
            <p:extLst>
              <p:ext uri="{D42A27DB-BD31-4B8C-83A1-F6EECF244321}">
                <p14:modId xmlns:p14="http://schemas.microsoft.com/office/powerpoint/2010/main" val="787021345"/>
              </p:ext>
            </p:extLst>
          </p:nvPr>
        </p:nvGraphicFramePr>
        <p:xfrm>
          <a:off x="83821" y="1132556"/>
          <a:ext cx="9022080" cy="1237264"/>
        </p:xfrm>
        <a:graphic>
          <a:graphicData uri="http://schemas.openxmlformats.org/drawingml/2006/table">
            <a:tbl>
              <a:tblPr firstRow="1" bandRow="1">
                <a:tableStyleId>{5940675A-B579-460E-94D1-54222C63F5DA}</a:tableStyleId>
              </a:tblPr>
              <a:tblGrid>
                <a:gridCol w="4341875">
                  <a:extLst>
                    <a:ext uri="{9D8B030D-6E8A-4147-A177-3AD203B41FA5}">
                      <a16:colId xmlns:a16="http://schemas.microsoft.com/office/drawing/2014/main" val="1292708669"/>
                    </a:ext>
                  </a:extLst>
                </a:gridCol>
                <a:gridCol w="4680205">
                  <a:extLst>
                    <a:ext uri="{9D8B030D-6E8A-4147-A177-3AD203B41FA5}">
                      <a16:colId xmlns:a16="http://schemas.microsoft.com/office/drawing/2014/main" val="1332814700"/>
                    </a:ext>
                  </a:extLst>
                </a:gridCol>
              </a:tblGrid>
              <a:tr h="1237264">
                <a:tc>
                  <a:txBody>
                    <a:bodyPr/>
                    <a:lstStyle/>
                    <a:p>
                      <a:endParaRPr lang="en-US"/>
                    </a:p>
                  </a:txBody>
                  <a:tcPr/>
                </a:tc>
                <a:tc>
                  <a:txBody>
                    <a:bodyPr/>
                    <a:lstStyle/>
                    <a:p>
                      <a:endParaRPr lang="en-US" dirty="0"/>
                    </a:p>
                  </a:txBody>
                  <a:tcPr/>
                </a:tc>
                <a:extLst>
                  <a:ext uri="{0D108BD9-81ED-4DB2-BD59-A6C34878D82A}">
                    <a16:rowId xmlns:a16="http://schemas.microsoft.com/office/drawing/2014/main" val="637880012"/>
                  </a:ext>
                </a:extLst>
              </a:tr>
            </a:tbl>
          </a:graphicData>
        </a:graphic>
      </p:graphicFrame>
      <p:sp>
        <p:nvSpPr>
          <p:cNvPr id="17" name="Content Placeholder 24">
            <a:extLst>
              <a:ext uri="{FF2B5EF4-FFF2-40B4-BE49-F238E27FC236}">
                <a16:creationId xmlns:a16="http://schemas.microsoft.com/office/drawing/2014/main" id="{EA00517E-BCFF-3308-4801-CD16D24CC9D6}"/>
              </a:ext>
            </a:extLst>
          </p:cNvPr>
          <p:cNvSpPr>
            <a:spLocks noGrp="1"/>
          </p:cNvSpPr>
          <p:nvPr>
            <p:ph sz="quarter" idx="11"/>
          </p:nvPr>
        </p:nvSpPr>
        <p:spPr>
          <a:xfrm>
            <a:off x="135889" y="1130320"/>
            <a:ext cx="4283711"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8" name="Content Placeholder 24">
            <a:extLst>
              <a:ext uri="{FF2B5EF4-FFF2-40B4-BE49-F238E27FC236}">
                <a16:creationId xmlns:a16="http://schemas.microsoft.com/office/drawing/2014/main" id="{73582127-616C-0AE2-A115-ECD748CCDB74}"/>
              </a:ext>
            </a:extLst>
          </p:cNvPr>
          <p:cNvSpPr>
            <a:spLocks noGrp="1"/>
          </p:cNvSpPr>
          <p:nvPr>
            <p:ph sz="quarter" idx="12"/>
          </p:nvPr>
        </p:nvSpPr>
        <p:spPr>
          <a:xfrm>
            <a:off x="135889" y="1511867"/>
            <a:ext cx="4283711"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19" name="Content Placeholder 24">
            <a:extLst>
              <a:ext uri="{FF2B5EF4-FFF2-40B4-BE49-F238E27FC236}">
                <a16:creationId xmlns:a16="http://schemas.microsoft.com/office/drawing/2014/main" id="{7E83F829-CD49-7BDE-8C4E-52810CA9D14C}"/>
              </a:ext>
            </a:extLst>
          </p:cNvPr>
          <p:cNvSpPr>
            <a:spLocks noGrp="1"/>
          </p:cNvSpPr>
          <p:nvPr>
            <p:ph sz="quarter" idx="13"/>
          </p:nvPr>
        </p:nvSpPr>
        <p:spPr>
          <a:xfrm>
            <a:off x="4495800" y="1130320"/>
            <a:ext cx="4283711"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4" name="Content Placeholder 24">
            <a:extLst>
              <a:ext uri="{FF2B5EF4-FFF2-40B4-BE49-F238E27FC236}">
                <a16:creationId xmlns:a16="http://schemas.microsoft.com/office/drawing/2014/main" id="{04E14452-7152-6353-FB06-71929E0C3868}"/>
              </a:ext>
            </a:extLst>
          </p:cNvPr>
          <p:cNvSpPr>
            <a:spLocks noGrp="1"/>
          </p:cNvSpPr>
          <p:nvPr>
            <p:ph sz="quarter" idx="14"/>
          </p:nvPr>
        </p:nvSpPr>
        <p:spPr>
          <a:xfrm>
            <a:off x="4776471" y="1511867"/>
            <a:ext cx="4055109"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0" name="Content Placeholder 24">
            <a:extLst>
              <a:ext uri="{FF2B5EF4-FFF2-40B4-BE49-F238E27FC236}">
                <a16:creationId xmlns:a16="http://schemas.microsoft.com/office/drawing/2014/main" id="{6F46683B-9A5B-14AD-F6B9-BA2F76F95830}"/>
              </a:ext>
            </a:extLst>
          </p:cNvPr>
          <p:cNvSpPr>
            <a:spLocks noGrp="1"/>
          </p:cNvSpPr>
          <p:nvPr>
            <p:ph sz="quarter" idx="15"/>
          </p:nvPr>
        </p:nvSpPr>
        <p:spPr>
          <a:xfrm>
            <a:off x="113029" y="2680453"/>
            <a:ext cx="8907146" cy="678483"/>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3" name="Content Placeholder 42">
            <a:extLst>
              <a:ext uri="{FF2B5EF4-FFF2-40B4-BE49-F238E27FC236}">
                <a16:creationId xmlns:a16="http://schemas.microsoft.com/office/drawing/2014/main" id="{4EEE7FB1-D65B-3C5C-E773-A309B8351FFA}"/>
              </a:ext>
            </a:extLst>
          </p:cNvPr>
          <p:cNvSpPr>
            <a:spLocks noGrp="1"/>
          </p:cNvSpPr>
          <p:nvPr>
            <p:ph sz="quarter" idx="16"/>
          </p:nvPr>
        </p:nvSpPr>
        <p:spPr>
          <a:xfrm>
            <a:off x="287274" y="4041218"/>
            <a:ext cx="8453611" cy="2615286"/>
          </a:xfrm>
        </p:spPr>
        <p:txBody>
          <a:bodyPr vert="horz" wrap="square" lIns="0" tIns="50800" rIns="0" bIns="0" rtlCol="0">
            <a:noAutofit/>
          </a:bodyPr>
          <a:lstStyle>
            <a:lvl1pPr>
              <a:defRPr lang="en-US" sz="2200" kern="1200" spc="-20" smtClean="0">
                <a:solidFill>
                  <a:srgbClr val="454545"/>
                </a:solidFill>
                <a:latin typeface="Arial"/>
                <a:cs typeface="Arial"/>
              </a:defRPr>
            </a:lvl1pPr>
            <a:lvl2pPr>
              <a:defRPr lang="en-US" sz="1700" kern="1200" spc="-40" smtClean="0">
                <a:solidFill>
                  <a:srgbClr val="231F20"/>
                </a:solidFill>
                <a:latin typeface="Arial"/>
                <a:cs typeface="Aria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469900" lvl="0" indent="-457834" algn="l" defTabSz="914400" rtl="0" eaLnBrk="1" latinLnBrk="0" hangingPunct="1">
              <a:lnSpc>
                <a:spcPct val="100000"/>
              </a:lnSpc>
              <a:spcBef>
                <a:spcPts val="400"/>
              </a:spcBef>
              <a:buClr>
                <a:srgbClr val="9E1C2F"/>
              </a:buClr>
              <a:buChar char="•"/>
              <a:tabLst>
                <a:tab pos="469900" algn="l"/>
                <a:tab pos="470534" algn="l"/>
              </a:tabLst>
            </a:pPr>
            <a:endParaRPr lang="en-US" dirty="0"/>
          </a:p>
        </p:txBody>
      </p:sp>
      <p:graphicFrame>
        <p:nvGraphicFramePr>
          <p:cNvPr id="44" name="Table 16">
            <a:extLst>
              <a:ext uri="{FF2B5EF4-FFF2-40B4-BE49-F238E27FC236}">
                <a16:creationId xmlns:a16="http://schemas.microsoft.com/office/drawing/2014/main" id="{31E9B7F7-E538-8C15-878B-E9B2C645150C}"/>
              </a:ext>
            </a:extLst>
          </p:cNvPr>
          <p:cNvGraphicFramePr>
            <a:graphicFrameLocks noGrp="1"/>
          </p:cNvGraphicFramePr>
          <p:nvPr userDrawn="1">
            <p:extLst>
              <p:ext uri="{D42A27DB-BD31-4B8C-83A1-F6EECF244321}">
                <p14:modId xmlns:p14="http://schemas.microsoft.com/office/powerpoint/2010/main" val="1348657609"/>
              </p:ext>
            </p:extLst>
          </p:nvPr>
        </p:nvGraphicFramePr>
        <p:xfrm>
          <a:off x="83821" y="2680453"/>
          <a:ext cx="9022080" cy="1237264"/>
        </p:xfrm>
        <a:graphic>
          <a:graphicData uri="http://schemas.openxmlformats.org/drawingml/2006/table">
            <a:tbl>
              <a:tblPr firstRow="1" bandRow="1">
                <a:tableStyleId>{5940675A-B579-460E-94D1-54222C63F5DA}</a:tableStyleId>
              </a:tblPr>
              <a:tblGrid>
                <a:gridCol w="9022080">
                  <a:extLst>
                    <a:ext uri="{9D8B030D-6E8A-4147-A177-3AD203B41FA5}">
                      <a16:colId xmlns:a16="http://schemas.microsoft.com/office/drawing/2014/main" val="1292708669"/>
                    </a:ext>
                  </a:extLst>
                </a:gridCol>
              </a:tblGrid>
              <a:tr h="1237264">
                <a:tc>
                  <a:txBody>
                    <a:bodyPr/>
                    <a:lstStyle/>
                    <a:p>
                      <a:endParaRPr lang="en-US" dirty="0"/>
                    </a:p>
                  </a:txBody>
                  <a:tcPr>
                    <a:solidFill>
                      <a:schemeClr val="bg1"/>
                    </a:solidFill>
                  </a:tcPr>
                </a:tc>
                <a:extLst>
                  <a:ext uri="{0D108BD9-81ED-4DB2-BD59-A6C34878D82A}">
                    <a16:rowId xmlns:a16="http://schemas.microsoft.com/office/drawing/2014/main" val="637880012"/>
                  </a:ext>
                </a:extLst>
              </a:tr>
            </a:tbl>
          </a:graphicData>
        </a:graphic>
      </p:graphicFrame>
    </p:spTree>
    <p:extLst>
      <p:ext uri="{BB962C8B-B14F-4D97-AF65-F5344CB8AC3E}">
        <p14:creationId xmlns:p14="http://schemas.microsoft.com/office/powerpoint/2010/main" val="14253943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noAutofit/>
          </a:bodyPr>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noAutofit/>
          </a:bodyPr>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noAutofit/>
          </a:bodyPr>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noAutofit/>
          </a:bodyPr>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noAutofit/>
          </a:bodyPr>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no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noAutofit/>
          </a:bodyPr>
          <a:lstStyle>
            <a:lvl1pPr algn="ctr">
              <a:defRPr/>
            </a:lvl1pPr>
          </a:lstStyle>
          <a:p>
            <a:endParaRPr lang="en-US" dirty="0"/>
          </a:p>
        </p:txBody>
      </p:sp>
      <p:sp>
        <p:nvSpPr>
          <p:cNvPr id="15" name="Content Placeholder 14">
            <a:extLst>
              <a:ext uri="{FF2B5EF4-FFF2-40B4-BE49-F238E27FC236}">
                <a16:creationId xmlns:a16="http://schemas.microsoft.com/office/drawing/2014/main" id="{6F2ABA90-2E16-8314-2D8B-F88EBEF160D5}"/>
              </a:ext>
            </a:extLst>
          </p:cNvPr>
          <p:cNvSpPr>
            <a:spLocks noGrp="1"/>
          </p:cNvSpPr>
          <p:nvPr>
            <p:ph sz="quarter" idx="10"/>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graphicFrame>
        <p:nvGraphicFramePr>
          <p:cNvPr id="43" name="Table 42">
            <a:extLst>
              <a:ext uri="{FF2B5EF4-FFF2-40B4-BE49-F238E27FC236}">
                <a16:creationId xmlns:a16="http://schemas.microsoft.com/office/drawing/2014/main" id="{108E98F1-6081-0AE4-7693-A7EE56B9319D}"/>
              </a:ext>
            </a:extLst>
          </p:cNvPr>
          <p:cNvGraphicFramePr>
            <a:graphicFrameLocks noGrp="1"/>
          </p:cNvGraphicFramePr>
          <p:nvPr userDrawn="1">
            <p:extLst>
              <p:ext uri="{D42A27DB-BD31-4B8C-83A1-F6EECF244321}">
                <p14:modId xmlns:p14="http://schemas.microsoft.com/office/powerpoint/2010/main" val="43102158"/>
              </p:ext>
            </p:extLst>
          </p:nvPr>
        </p:nvGraphicFramePr>
        <p:xfrm>
          <a:off x="104775" y="1133475"/>
          <a:ext cx="8953500" cy="1171575"/>
        </p:xfrm>
        <a:graphic>
          <a:graphicData uri="http://schemas.openxmlformats.org/drawingml/2006/table">
            <a:tbl>
              <a:tblPr/>
              <a:tblGrid>
                <a:gridCol w="4362450">
                  <a:extLst>
                    <a:ext uri="{9D8B030D-6E8A-4147-A177-3AD203B41FA5}">
                      <a16:colId xmlns:a16="http://schemas.microsoft.com/office/drawing/2014/main" val="1781536575"/>
                    </a:ext>
                  </a:extLst>
                </a:gridCol>
                <a:gridCol w="4591050">
                  <a:extLst>
                    <a:ext uri="{9D8B030D-6E8A-4147-A177-3AD203B41FA5}">
                      <a16:colId xmlns:a16="http://schemas.microsoft.com/office/drawing/2014/main" val="3132812216"/>
                    </a:ext>
                  </a:extLst>
                </a:gridCol>
              </a:tblGrid>
              <a:tr h="1171575">
                <a:tc>
                  <a:txBody>
                    <a:bodyPr/>
                    <a:lstStyle/>
                    <a:p>
                      <a:endParaRPr lang="en-US"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266531057"/>
                  </a:ext>
                </a:extLst>
              </a:tr>
            </a:tbl>
          </a:graphicData>
        </a:graphic>
      </p:graphicFrame>
      <p:sp>
        <p:nvSpPr>
          <p:cNvPr id="44" name="Content Placeholder 24">
            <a:extLst>
              <a:ext uri="{FF2B5EF4-FFF2-40B4-BE49-F238E27FC236}">
                <a16:creationId xmlns:a16="http://schemas.microsoft.com/office/drawing/2014/main" id="{4FDB4035-9496-6577-24AB-15189BBD2AAA}"/>
              </a:ext>
            </a:extLst>
          </p:cNvPr>
          <p:cNvSpPr>
            <a:spLocks noGrp="1"/>
          </p:cNvSpPr>
          <p:nvPr>
            <p:ph sz="quarter" idx="11"/>
          </p:nvPr>
        </p:nvSpPr>
        <p:spPr>
          <a:xfrm>
            <a:off x="173989" y="1138762"/>
            <a:ext cx="4283711"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5" name="Content Placeholder 24">
            <a:extLst>
              <a:ext uri="{FF2B5EF4-FFF2-40B4-BE49-F238E27FC236}">
                <a16:creationId xmlns:a16="http://schemas.microsoft.com/office/drawing/2014/main" id="{9D178F49-092E-DD6A-4462-D94329F98E39}"/>
              </a:ext>
            </a:extLst>
          </p:cNvPr>
          <p:cNvSpPr>
            <a:spLocks noGrp="1"/>
          </p:cNvSpPr>
          <p:nvPr>
            <p:ph sz="quarter" idx="12"/>
          </p:nvPr>
        </p:nvSpPr>
        <p:spPr>
          <a:xfrm>
            <a:off x="173989" y="1520309"/>
            <a:ext cx="4283711" cy="184666"/>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6" name="Content Placeholder 24">
            <a:extLst>
              <a:ext uri="{FF2B5EF4-FFF2-40B4-BE49-F238E27FC236}">
                <a16:creationId xmlns:a16="http://schemas.microsoft.com/office/drawing/2014/main" id="{4A5D51AE-54C5-886C-0F3D-4E6A8107C553}"/>
              </a:ext>
            </a:extLst>
          </p:cNvPr>
          <p:cNvSpPr>
            <a:spLocks noGrp="1"/>
          </p:cNvSpPr>
          <p:nvPr>
            <p:ph sz="quarter" idx="13"/>
          </p:nvPr>
        </p:nvSpPr>
        <p:spPr>
          <a:xfrm>
            <a:off x="173989" y="2027776"/>
            <a:ext cx="4283711" cy="184666"/>
          </a:xfrm>
        </p:spPr>
        <p:txBody>
          <a:bodyPr>
            <a:noAutofit/>
          </a:bodyPr>
          <a:lstStyle>
            <a:lvl1pPr>
              <a:defRPr sz="1200" b="1">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7" name="Content Placeholder 24">
            <a:extLst>
              <a:ext uri="{FF2B5EF4-FFF2-40B4-BE49-F238E27FC236}">
                <a16:creationId xmlns:a16="http://schemas.microsoft.com/office/drawing/2014/main" id="{C3D36E2B-7F03-9A99-E6C1-60867579E506}"/>
              </a:ext>
            </a:extLst>
          </p:cNvPr>
          <p:cNvSpPr>
            <a:spLocks noGrp="1"/>
          </p:cNvSpPr>
          <p:nvPr>
            <p:ph sz="quarter" idx="14"/>
          </p:nvPr>
        </p:nvSpPr>
        <p:spPr>
          <a:xfrm>
            <a:off x="4494531" y="1129808"/>
            <a:ext cx="325119" cy="363950"/>
          </a:xfrm>
        </p:spPr>
        <p:txBody>
          <a:bodyPr>
            <a:noAutofit/>
          </a:bodyPr>
          <a:lstStyle>
            <a:lvl1pPr>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48" name="Content Placeholder 14">
            <a:extLst>
              <a:ext uri="{FF2B5EF4-FFF2-40B4-BE49-F238E27FC236}">
                <a16:creationId xmlns:a16="http://schemas.microsoft.com/office/drawing/2014/main" id="{A8589009-6EBE-9BDB-BE08-9FE5DA18B8BF}"/>
              </a:ext>
            </a:extLst>
          </p:cNvPr>
          <p:cNvSpPr>
            <a:spLocks noGrp="1"/>
          </p:cNvSpPr>
          <p:nvPr>
            <p:ph sz="quarter" idx="15"/>
          </p:nvPr>
        </p:nvSpPr>
        <p:spPr>
          <a:xfrm>
            <a:off x="253492" y="2543414"/>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graphicFrame>
        <p:nvGraphicFramePr>
          <p:cNvPr id="49" name="Table 48">
            <a:extLst>
              <a:ext uri="{FF2B5EF4-FFF2-40B4-BE49-F238E27FC236}">
                <a16:creationId xmlns:a16="http://schemas.microsoft.com/office/drawing/2014/main" id="{E27F5F70-A72E-5B5F-E8D5-512BF5D84BB2}"/>
              </a:ext>
            </a:extLst>
          </p:cNvPr>
          <p:cNvGraphicFramePr>
            <a:graphicFrameLocks noGrp="1"/>
          </p:cNvGraphicFramePr>
          <p:nvPr userDrawn="1">
            <p:extLst>
              <p:ext uri="{D42A27DB-BD31-4B8C-83A1-F6EECF244321}">
                <p14:modId xmlns:p14="http://schemas.microsoft.com/office/powerpoint/2010/main" val="1077863841"/>
              </p:ext>
            </p:extLst>
          </p:nvPr>
        </p:nvGraphicFramePr>
        <p:xfrm>
          <a:off x="66675" y="3067050"/>
          <a:ext cx="9039225" cy="857250"/>
        </p:xfrm>
        <a:graphic>
          <a:graphicData uri="http://schemas.openxmlformats.org/drawingml/2006/table">
            <a:tbl>
              <a:tblPr/>
              <a:tblGrid>
                <a:gridCol w="9039225">
                  <a:extLst>
                    <a:ext uri="{9D8B030D-6E8A-4147-A177-3AD203B41FA5}">
                      <a16:colId xmlns:a16="http://schemas.microsoft.com/office/drawing/2014/main" val="3444514309"/>
                    </a:ext>
                  </a:extLst>
                </a:gridCol>
              </a:tblGrid>
              <a:tr h="857250">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extLst>
                  <a:ext uri="{0D108BD9-81ED-4DB2-BD59-A6C34878D82A}">
                    <a16:rowId xmlns:a16="http://schemas.microsoft.com/office/drawing/2014/main" val="1362522950"/>
                  </a:ext>
                </a:extLst>
              </a:tr>
            </a:tbl>
          </a:graphicData>
        </a:graphic>
      </p:graphicFrame>
      <p:sp>
        <p:nvSpPr>
          <p:cNvPr id="50" name="Content Placeholder 24">
            <a:extLst>
              <a:ext uri="{FF2B5EF4-FFF2-40B4-BE49-F238E27FC236}">
                <a16:creationId xmlns:a16="http://schemas.microsoft.com/office/drawing/2014/main" id="{14968319-9F32-B12F-B953-0F7D4D4166B4}"/>
              </a:ext>
            </a:extLst>
          </p:cNvPr>
          <p:cNvSpPr>
            <a:spLocks noGrp="1"/>
          </p:cNvSpPr>
          <p:nvPr>
            <p:ph sz="quarter" idx="16"/>
          </p:nvPr>
        </p:nvSpPr>
        <p:spPr>
          <a:xfrm>
            <a:off x="154939" y="3129059"/>
            <a:ext cx="8735823" cy="671940"/>
          </a:xfrm>
        </p:spPr>
        <p:txBody>
          <a:bodyPr>
            <a:noAutofit/>
          </a:bodyPr>
          <a:lstStyle>
            <a:lvl1pPr marL="228600" indent="-228600">
              <a:defRPr sz="12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52" name="Content Placeholder 51">
            <a:extLst>
              <a:ext uri="{FF2B5EF4-FFF2-40B4-BE49-F238E27FC236}">
                <a16:creationId xmlns:a16="http://schemas.microsoft.com/office/drawing/2014/main" id="{9A874EEC-5F76-94AF-30E8-D1773EAD2A6E}"/>
              </a:ext>
            </a:extLst>
          </p:cNvPr>
          <p:cNvSpPr>
            <a:spLocks noGrp="1"/>
          </p:cNvSpPr>
          <p:nvPr>
            <p:ph sz="quarter" idx="17"/>
          </p:nvPr>
        </p:nvSpPr>
        <p:spPr>
          <a:xfrm>
            <a:off x="66675" y="4114800"/>
            <a:ext cx="8696325" cy="2022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8511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noAutofit/>
          </a:bodyPr>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noAutofit/>
          </a:bodyPr>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noAutofit/>
          </a:bodyPr>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noAutofit/>
          </a:bodyPr>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noAutofit/>
          </a:bodyPr>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no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noAutofit/>
          </a:bodyPr>
          <a:lstStyle>
            <a:lvl1pPr algn="ctr">
              <a:defRPr/>
            </a:lvl1pPr>
          </a:lstStyle>
          <a:p>
            <a:endParaRPr lang="en-US" dirty="0"/>
          </a:p>
        </p:txBody>
      </p:sp>
      <p:sp>
        <p:nvSpPr>
          <p:cNvPr id="15" name="Content Placeholder 14">
            <a:extLst>
              <a:ext uri="{FF2B5EF4-FFF2-40B4-BE49-F238E27FC236}">
                <a16:creationId xmlns:a16="http://schemas.microsoft.com/office/drawing/2014/main" id="{6F2ABA90-2E16-8314-2D8B-F88EBEF160D5}"/>
              </a:ext>
            </a:extLst>
          </p:cNvPr>
          <p:cNvSpPr>
            <a:spLocks noGrp="1"/>
          </p:cNvSpPr>
          <p:nvPr>
            <p:ph sz="quarter" idx="10"/>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 name="object 2">
            <a:extLst>
              <a:ext uri="{FF2B5EF4-FFF2-40B4-BE49-F238E27FC236}">
                <a16:creationId xmlns:a16="http://schemas.microsoft.com/office/drawing/2014/main" id="{E0450071-B76D-A287-1578-C3FD37931023}"/>
              </a:ext>
            </a:extLst>
          </p:cNvPr>
          <p:cNvSpPr txBox="1"/>
          <p:nvPr userDrawn="1"/>
        </p:nvSpPr>
        <p:spPr>
          <a:xfrm>
            <a:off x="130175" y="1434581"/>
            <a:ext cx="8747125" cy="2219325"/>
          </a:xfrm>
          <a:prstGeom prst="rect">
            <a:avLst/>
          </a:prstGeom>
        </p:spPr>
        <p:txBody>
          <a:bodyPr vert="horz" wrap="square" lIns="0" tIns="0" rIns="0" bIns="0" rtlCol="0">
            <a:spAutoFit/>
          </a:bodyPr>
          <a:lstStyle/>
          <a:p>
            <a:pPr marL="562610">
              <a:lnSpc>
                <a:spcPts val="2190"/>
              </a:lnSpc>
            </a:pPr>
            <a:r>
              <a:rPr sz="1900" b="1" spc="-30" dirty="0">
                <a:latin typeface="Calibri"/>
                <a:cs typeface="Calibri"/>
              </a:rPr>
              <a:t>6a. </a:t>
            </a:r>
            <a:r>
              <a:rPr sz="1900" b="1" dirty="0">
                <a:latin typeface="Calibri"/>
                <a:cs typeface="Calibri"/>
              </a:rPr>
              <a:t>Carry-over: </a:t>
            </a:r>
            <a:r>
              <a:rPr sz="1900" b="1" spc="-5" dirty="0">
                <a:latin typeface="Calibri"/>
                <a:cs typeface="Calibri"/>
              </a:rPr>
              <a:t>Total Funds from </a:t>
            </a:r>
            <a:r>
              <a:rPr sz="1900" b="1" spc="-10" dirty="0">
                <a:latin typeface="Calibri"/>
                <a:cs typeface="Calibri"/>
              </a:rPr>
              <a:t>prior </a:t>
            </a:r>
            <a:r>
              <a:rPr sz="1900" b="1" spc="-15" dirty="0">
                <a:latin typeface="Calibri"/>
                <a:cs typeface="Calibri"/>
              </a:rPr>
              <a:t>RESEA </a:t>
            </a:r>
            <a:r>
              <a:rPr sz="1900" b="1" spc="15" dirty="0">
                <a:latin typeface="Calibri"/>
                <a:cs typeface="Calibri"/>
              </a:rPr>
              <a:t>Grants </a:t>
            </a:r>
            <a:r>
              <a:rPr sz="1900" b="1" spc="-5" dirty="0">
                <a:latin typeface="Calibri"/>
                <a:cs typeface="Calibri"/>
              </a:rPr>
              <a:t>Projected </a:t>
            </a:r>
            <a:r>
              <a:rPr sz="1900" b="1" dirty="0">
                <a:latin typeface="Calibri"/>
                <a:cs typeface="Calibri"/>
              </a:rPr>
              <a:t>to</a:t>
            </a:r>
            <a:r>
              <a:rPr sz="1900" b="1" spc="-200" dirty="0">
                <a:latin typeface="Calibri"/>
                <a:cs typeface="Calibri"/>
              </a:rPr>
              <a:t> </a:t>
            </a:r>
            <a:r>
              <a:rPr sz="1900" b="1" dirty="0">
                <a:latin typeface="Calibri"/>
                <a:cs typeface="Calibri"/>
              </a:rPr>
              <a:t>carry-over.</a:t>
            </a:r>
            <a:endParaRPr sz="1900">
              <a:latin typeface="Calibri"/>
              <a:cs typeface="Calibri"/>
            </a:endParaRPr>
          </a:p>
          <a:p>
            <a:pPr marL="9525" indent="-9525">
              <a:lnSpc>
                <a:spcPct val="115399"/>
              </a:lnSpc>
              <a:spcBef>
                <a:spcPts val="1395"/>
              </a:spcBef>
              <a:tabLst>
                <a:tab pos="6684009" algn="l"/>
                <a:tab pos="6998970" algn="l"/>
              </a:tabLst>
            </a:pPr>
            <a:r>
              <a:rPr sz="1900" b="1" spc="-5" dirty="0">
                <a:latin typeface="Calibri"/>
                <a:cs typeface="Calibri"/>
              </a:rPr>
              <a:t>The </a:t>
            </a:r>
            <a:r>
              <a:rPr sz="1900" b="1" spc="-15" dirty="0">
                <a:latin typeface="Calibri"/>
                <a:cs typeface="Calibri"/>
              </a:rPr>
              <a:t>Total  </a:t>
            </a:r>
            <a:r>
              <a:rPr sz="1900" b="1" spc="-10" dirty="0">
                <a:latin typeface="Calibri"/>
                <a:cs typeface="Calibri"/>
              </a:rPr>
              <a:t>Dollar </a:t>
            </a:r>
            <a:r>
              <a:rPr sz="1900" b="1" spc="15" dirty="0">
                <a:latin typeface="Calibri"/>
                <a:cs typeface="Calibri"/>
              </a:rPr>
              <a:t>Amount </a:t>
            </a:r>
            <a:r>
              <a:rPr sz="1900" b="1" spc="-25" dirty="0">
                <a:latin typeface="Calibri"/>
                <a:cs typeface="Calibri"/>
              </a:rPr>
              <a:t>will  </a:t>
            </a:r>
            <a:r>
              <a:rPr sz="1900" b="1" dirty="0">
                <a:latin typeface="Calibri"/>
                <a:cs typeface="Calibri"/>
              </a:rPr>
              <a:t>populate the </a:t>
            </a:r>
            <a:r>
              <a:rPr sz="1900" b="1" spc="-20" dirty="0">
                <a:latin typeface="Calibri"/>
                <a:cs typeface="Calibri"/>
              </a:rPr>
              <a:t>sum </a:t>
            </a:r>
            <a:r>
              <a:rPr sz="1900" b="1" spc="5" dirty="0">
                <a:latin typeface="Calibri"/>
                <a:cs typeface="Calibri"/>
              </a:rPr>
              <a:t>of</a:t>
            </a:r>
            <a:r>
              <a:rPr sz="1900" b="1" spc="145" dirty="0">
                <a:latin typeface="Calibri"/>
                <a:cs typeface="Calibri"/>
              </a:rPr>
              <a:t> </a:t>
            </a:r>
            <a:r>
              <a:rPr sz="1900" b="1" spc="15" dirty="0">
                <a:latin typeface="Calibri"/>
                <a:cs typeface="Calibri"/>
              </a:rPr>
              <a:t>the</a:t>
            </a:r>
            <a:r>
              <a:rPr sz="1900" b="1" spc="100" dirty="0">
                <a:latin typeface="Calibri"/>
                <a:cs typeface="Calibri"/>
              </a:rPr>
              <a:t> </a:t>
            </a:r>
            <a:r>
              <a:rPr sz="1900" b="1" spc="5" dirty="0">
                <a:latin typeface="Calibri"/>
                <a:cs typeface="Calibri"/>
              </a:rPr>
              <a:t>amounts	</a:t>
            </a:r>
            <a:r>
              <a:rPr sz="2850" b="1" spc="-7" baseline="1461" dirty="0">
                <a:latin typeface="Calibri"/>
                <a:cs typeface="Calibri"/>
              </a:rPr>
              <a:t>Total </a:t>
            </a:r>
            <a:r>
              <a:rPr sz="2850" b="1" spc="-30" baseline="1461" dirty="0">
                <a:latin typeface="Calibri"/>
                <a:cs typeface="Calibri"/>
              </a:rPr>
              <a:t>Dollar </a:t>
            </a:r>
            <a:r>
              <a:rPr sz="2850" b="1" baseline="1461" dirty="0">
                <a:latin typeface="Calibri"/>
                <a:cs typeface="Calibri"/>
              </a:rPr>
              <a:t>Amount  entered </a:t>
            </a:r>
            <a:r>
              <a:rPr sz="2850" b="1" spc="30" baseline="1461" dirty="0">
                <a:latin typeface="Calibri"/>
                <a:cs typeface="Calibri"/>
              </a:rPr>
              <a:t>for </a:t>
            </a:r>
            <a:r>
              <a:rPr sz="2850" b="1" spc="-82" baseline="1461" dirty="0">
                <a:latin typeface="Calibri"/>
                <a:cs typeface="Calibri"/>
              </a:rPr>
              <a:t>FY  </a:t>
            </a:r>
            <a:r>
              <a:rPr sz="2850" b="1" spc="-7" baseline="1461" dirty="0">
                <a:latin typeface="Calibri"/>
                <a:cs typeface="Calibri"/>
              </a:rPr>
              <a:t>2021 </a:t>
            </a:r>
            <a:r>
              <a:rPr sz="2850" b="1" spc="-37" baseline="1461" dirty="0">
                <a:latin typeface="Calibri"/>
                <a:cs typeface="Calibri"/>
              </a:rPr>
              <a:t>and</a:t>
            </a:r>
            <a:r>
              <a:rPr sz="2850" b="1" spc="405" baseline="1461" dirty="0">
                <a:latin typeface="Calibri"/>
                <a:cs typeface="Calibri"/>
              </a:rPr>
              <a:t> </a:t>
            </a:r>
            <a:r>
              <a:rPr sz="2850" b="1" spc="-89" baseline="1461" dirty="0">
                <a:latin typeface="Calibri"/>
                <a:cs typeface="Calibri"/>
              </a:rPr>
              <a:t>FY</a:t>
            </a:r>
            <a:r>
              <a:rPr sz="2850" b="1" spc="82" baseline="1461" dirty="0">
                <a:latin typeface="Calibri"/>
                <a:cs typeface="Calibri"/>
              </a:rPr>
              <a:t> </a:t>
            </a:r>
            <a:r>
              <a:rPr sz="2850" b="1" spc="-7" baseline="1461" dirty="0">
                <a:latin typeface="Calibri"/>
                <a:cs typeface="Calibri"/>
              </a:rPr>
              <a:t>2022		</a:t>
            </a:r>
            <a:r>
              <a:rPr sz="1900" b="1" spc="15" dirty="0">
                <a:latin typeface="Calibri"/>
                <a:cs typeface="Calibri"/>
              </a:rPr>
              <a:t>$1,000,000.00</a:t>
            </a:r>
            <a:endParaRPr sz="1900">
              <a:latin typeface="Calibri"/>
              <a:cs typeface="Calibri"/>
            </a:endParaRPr>
          </a:p>
          <a:p>
            <a:pPr>
              <a:lnSpc>
                <a:spcPct val="100000"/>
              </a:lnSpc>
              <a:spcBef>
                <a:spcPts val="20"/>
              </a:spcBef>
            </a:pPr>
            <a:endParaRPr sz="1750">
              <a:latin typeface="Calibri"/>
              <a:cs typeface="Calibri"/>
            </a:endParaRPr>
          </a:p>
          <a:p>
            <a:pPr marL="356870" marR="393065">
              <a:lnSpc>
                <a:spcPct val="139000"/>
              </a:lnSpc>
              <a:tabLst>
                <a:tab pos="7095490" algn="l"/>
              </a:tabLst>
            </a:pPr>
            <a:r>
              <a:rPr sz="2850" b="1" spc="-7" baseline="1461" dirty="0">
                <a:latin typeface="Calibri"/>
                <a:cs typeface="Calibri"/>
              </a:rPr>
              <a:t>Enter</a:t>
            </a:r>
            <a:r>
              <a:rPr sz="2850" b="1" spc="-37" baseline="1461" dirty="0">
                <a:latin typeface="Calibri"/>
                <a:cs typeface="Calibri"/>
              </a:rPr>
              <a:t> </a:t>
            </a:r>
            <a:r>
              <a:rPr sz="2850" b="1" baseline="1461" dirty="0">
                <a:latin typeface="Calibri"/>
                <a:cs typeface="Calibri"/>
              </a:rPr>
              <a:t>the</a:t>
            </a:r>
            <a:r>
              <a:rPr sz="2850" b="1" spc="292" baseline="1461" dirty="0">
                <a:latin typeface="Calibri"/>
                <a:cs typeface="Calibri"/>
              </a:rPr>
              <a:t> </a:t>
            </a:r>
            <a:r>
              <a:rPr sz="2850" b="1" spc="-15" baseline="1461" dirty="0">
                <a:latin typeface="Calibri"/>
                <a:cs typeface="Calibri"/>
              </a:rPr>
              <a:t>Doll</a:t>
            </a:r>
            <a:r>
              <a:rPr sz="2850" b="1" spc="-44" baseline="1461" dirty="0">
                <a:latin typeface="Calibri"/>
                <a:cs typeface="Calibri"/>
              </a:rPr>
              <a:t>a</a:t>
            </a:r>
            <a:r>
              <a:rPr sz="2850" b="1" spc="-15" baseline="1461" dirty="0">
                <a:latin typeface="Calibri"/>
                <a:cs typeface="Calibri"/>
              </a:rPr>
              <a:t>r</a:t>
            </a:r>
            <a:r>
              <a:rPr sz="2850" b="1" spc="-30" baseline="1461" dirty="0">
                <a:latin typeface="Calibri"/>
                <a:cs typeface="Calibri"/>
              </a:rPr>
              <a:t> </a:t>
            </a:r>
            <a:r>
              <a:rPr sz="2850" b="1" spc="22" baseline="1461" dirty="0">
                <a:latin typeface="Calibri"/>
                <a:cs typeface="Calibri"/>
              </a:rPr>
              <a:t>Amount</a:t>
            </a:r>
            <a:r>
              <a:rPr sz="2850" b="1" spc="60" baseline="1461" dirty="0">
                <a:latin typeface="Calibri"/>
                <a:cs typeface="Calibri"/>
              </a:rPr>
              <a:t> </a:t>
            </a:r>
            <a:r>
              <a:rPr sz="2850" b="1" baseline="1461" dirty="0">
                <a:latin typeface="Calibri"/>
                <a:cs typeface="Calibri"/>
              </a:rPr>
              <a:t>to</a:t>
            </a:r>
            <a:r>
              <a:rPr sz="2850" b="1" spc="172" baseline="1461" dirty="0">
                <a:latin typeface="Calibri"/>
                <a:cs typeface="Calibri"/>
              </a:rPr>
              <a:t> </a:t>
            </a:r>
            <a:r>
              <a:rPr sz="2850" b="1" spc="-97" baseline="1461" dirty="0">
                <a:latin typeface="Calibri"/>
                <a:cs typeface="Calibri"/>
              </a:rPr>
              <a:t>be</a:t>
            </a:r>
            <a:r>
              <a:rPr sz="2850" b="1" spc="187" baseline="1461" dirty="0">
                <a:latin typeface="Calibri"/>
                <a:cs typeface="Calibri"/>
              </a:rPr>
              <a:t> </a:t>
            </a:r>
            <a:r>
              <a:rPr sz="2850" b="1" spc="30" baseline="1461" dirty="0">
                <a:latin typeface="Calibri"/>
                <a:cs typeface="Calibri"/>
              </a:rPr>
              <a:t>Ca</a:t>
            </a:r>
            <a:r>
              <a:rPr sz="2850" b="1" spc="-7" baseline="1461" dirty="0">
                <a:latin typeface="Calibri"/>
                <a:cs typeface="Calibri"/>
              </a:rPr>
              <a:t>r</a:t>
            </a:r>
            <a:r>
              <a:rPr sz="2850" b="1" spc="22" baseline="1461" dirty="0">
                <a:latin typeface="Calibri"/>
                <a:cs typeface="Calibri"/>
              </a:rPr>
              <a:t>ried-o</a:t>
            </a:r>
            <a:r>
              <a:rPr sz="2850" b="1" baseline="1461" dirty="0">
                <a:latin typeface="Calibri"/>
                <a:cs typeface="Calibri"/>
              </a:rPr>
              <a:t>v</a:t>
            </a:r>
            <a:r>
              <a:rPr sz="2850" b="1" spc="22" baseline="1461" dirty="0">
                <a:latin typeface="Calibri"/>
                <a:cs typeface="Calibri"/>
              </a:rPr>
              <a:t>er </a:t>
            </a:r>
            <a:r>
              <a:rPr sz="2850" b="1" spc="-15" baseline="1461" dirty="0">
                <a:latin typeface="Calibri"/>
                <a:cs typeface="Calibri"/>
              </a:rPr>
              <a:t>from</a:t>
            </a:r>
            <a:r>
              <a:rPr sz="2850" b="1" spc="277" baseline="1461" dirty="0">
                <a:latin typeface="Calibri"/>
                <a:cs typeface="Calibri"/>
              </a:rPr>
              <a:t> </a:t>
            </a:r>
            <a:r>
              <a:rPr sz="2850" b="1" spc="-89" baseline="1461" dirty="0">
                <a:latin typeface="Calibri"/>
                <a:cs typeface="Calibri"/>
              </a:rPr>
              <a:t>FY</a:t>
            </a:r>
            <a:r>
              <a:rPr sz="2850" b="1" spc="127" baseline="1461" dirty="0">
                <a:latin typeface="Calibri"/>
                <a:cs typeface="Calibri"/>
              </a:rPr>
              <a:t> </a:t>
            </a:r>
            <a:r>
              <a:rPr sz="2850" b="1" spc="-7" baseline="1461" dirty="0">
                <a:latin typeface="Calibri"/>
                <a:cs typeface="Calibri"/>
              </a:rPr>
              <a:t>2021</a:t>
            </a:r>
            <a:r>
              <a:rPr sz="2850" b="1" baseline="1461" dirty="0">
                <a:latin typeface="Calibri"/>
                <a:cs typeface="Calibri"/>
              </a:rPr>
              <a:t>	</a:t>
            </a:r>
            <a:r>
              <a:rPr sz="1900" b="1" spc="20" dirty="0">
                <a:latin typeface="Calibri"/>
                <a:cs typeface="Calibri"/>
              </a:rPr>
              <a:t>$</a:t>
            </a:r>
            <a:r>
              <a:rPr sz="1900" b="1" spc="5" dirty="0">
                <a:latin typeface="Calibri"/>
                <a:cs typeface="Calibri"/>
              </a:rPr>
              <a:t>1</a:t>
            </a:r>
            <a:r>
              <a:rPr sz="1900" b="1" spc="20" dirty="0">
                <a:latin typeface="Calibri"/>
                <a:cs typeface="Calibri"/>
              </a:rPr>
              <a:t>0</a:t>
            </a:r>
            <a:r>
              <a:rPr sz="1900" b="1" spc="5" dirty="0">
                <a:latin typeface="Calibri"/>
                <a:cs typeface="Calibri"/>
              </a:rPr>
              <a:t>0</a:t>
            </a:r>
            <a:r>
              <a:rPr sz="1900" b="1" spc="15" dirty="0">
                <a:latin typeface="Calibri"/>
                <a:cs typeface="Calibri"/>
              </a:rPr>
              <a:t>,0</a:t>
            </a:r>
            <a:r>
              <a:rPr sz="1900" b="1" spc="5" dirty="0">
                <a:latin typeface="Calibri"/>
                <a:cs typeface="Calibri"/>
              </a:rPr>
              <a:t>0</a:t>
            </a:r>
            <a:r>
              <a:rPr sz="1900" b="1" spc="15" dirty="0">
                <a:latin typeface="Calibri"/>
                <a:cs typeface="Calibri"/>
              </a:rPr>
              <a:t>0.</a:t>
            </a:r>
            <a:r>
              <a:rPr sz="1900" b="1" dirty="0">
                <a:latin typeface="Calibri"/>
                <a:cs typeface="Calibri"/>
              </a:rPr>
              <a:t>0</a:t>
            </a:r>
            <a:r>
              <a:rPr sz="1900" b="1" spc="10" dirty="0">
                <a:latin typeface="Calibri"/>
                <a:cs typeface="Calibri"/>
              </a:rPr>
              <a:t>0  </a:t>
            </a:r>
            <a:r>
              <a:rPr sz="1900" b="1" spc="-5" dirty="0">
                <a:latin typeface="Calibri"/>
                <a:cs typeface="Calibri"/>
              </a:rPr>
              <a:t>Enter</a:t>
            </a:r>
            <a:r>
              <a:rPr sz="1900" b="1" spc="-25" dirty="0">
                <a:latin typeface="Calibri"/>
                <a:cs typeface="Calibri"/>
              </a:rPr>
              <a:t> </a:t>
            </a:r>
            <a:r>
              <a:rPr sz="1900" b="1" dirty="0">
                <a:latin typeface="Calibri"/>
                <a:cs typeface="Calibri"/>
              </a:rPr>
              <a:t>the</a:t>
            </a:r>
            <a:r>
              <a:rPr sz="1900" b="1" spc="195" dirty="0">
                <a:latin typeface="Calibri"/>
                <a:cs typeface="Calibri"/>
              </a:rPr>
              <a:t> </a:t>
            </a:r>
            <a:r>
              <a:rPr sz="1900" b="1" spc="-10" dirty="0">
                <a:latin typeface="Calibri"/>
                <a:cs typeface="Calibri"/>
              </a:rPr>
              <a:t>Doll</a:t>
            </a:r>
            <a:r>
              <a:rPr sz="1900" b="1" spc="-30" dirty="0">
                <a:latin typeface="Calibri"/>
                <a:cs typeface="Calibri"/>
              </a:rPr>
              <a:t>a</a:t>
            </a:r>
            <a:r>
              <a:rPr sz="1900" b="1" spc="-10" dirty="0">
                <a:latin typeface="Calibri"/>
                <a:cs typeface="Calibri"/>
              </a:rPr>
              <a:t>r</a:t>
            </a:r>
            <a:r>
              <a:rPr sz="1900" b="1" spc="-20" dirty="0">
                <a:latin typeface="Calibri"/>
                <a:cs typeface="Calibri"/>
              </a:rPr>
              <a:t> </a:t>
            </a:r>
            <a:r>
              <a:rPr sz="1900" b="1" spc="15" dirty="0">
                <a:latin typeface="Calibri"/>
                <a:cs typeface="Calibri"/>
              </a:rPr>
              <a:t>Amount</a:t>
            </a:r>
            <a:r>
              <a:rPr sz="1900" b="1" spc="40" dirty="0">
                <a:latin typeface="Calibri"/>
                <a:cs typeface="Calibri"/>
              </a:rPr>
              <a:t> </a:t>
            </a:r>
            <a:r>
              <a:rPr sz="1900" b="1" dirty="0">
                <a:latin typeface="Calibri"/>
                <a:cs typeface="Calibri"/>
              </a:rPr>
              <a:t>to</a:t>
            </a:r>
            <a:r>
              <a:rPr sz="1900" b="1" spc="114" dirty="0">
                <a:latin typeface="Calibri"/>
                <a:cs typeface="Calibri"/>
              </a:rPr>
              <a:t> </a:t>
            </a:r>
            <a:r>
              <a:rPr sz="1900" b="1" spc="-65" dirty="0">
                <a:latin typeface="Calibri"/>
                <a:cs typeface="Calibri"/>
              </a:rPr>
              <a:t>be</a:t>
            </a:r>
            <a:r>
              <a:rPr sz="1900" b="1" spc="125" dirty="0">
                <a:latin typeface="Calibri"/>
                <a:cs typeface="Calibri"/>
              </a:rPr>
              <a:t> </a:t>
            </a:r>
            <a:r>
              <a:rPr sz="1900" b="1" spc="20" dirty="0">
                <a:latin typeface="Calibri"/>
                <a:cs typeface="Calibri"/>
              </a:rPr>
              <a:t>Ca</a:t>
            </a:r>
            <a:r>
              <a:rPr sz="1900" b="1" spc="-5" dirty="0">
                <a:latin typeface="Calibri"/>
                <a:cs typeface="Calibri"/>
              </a:rPr>
              <a:t>r</a:t>
            </a:r>
            <a:r>
              <a:rPr sz="1900" b="1" spc="15" dirty="0">
                <a:latin typeface="Calibri"/>
                <a:cs typeface="Calibri"/>
              </a:rPr>
              <a:t>ried-o</a:t>
            </a:r>
            <a:r>
              <a:rPr sz="1900" b="1" dirty="0">
                <a:latin typeface="Calibri"/>
                <a:cs typeface="Calibri"/>
              </a:rPr>
              <a:t>v</a:t>
            </a:r>
            <a:r>
              <a:rPr sz="1900" b="1" spc="15" dirty="0">
                <a:latin typeface="Calibri"/>
                <a:cs typeface="Calibri"/>
              </a:rPr>
              <a:t>er </a:t>
            </a:r>
            <a:r>
              <a:rPr sz="1900" b="1" spc="-10" dirty="0">
                <a:latin typeface="Calibri"/>
                <a:cs typeface="Calibri"/>
              </a:rPr>
              <a:t>from</a:t>
            </a:r>
            <a:r>
              <a:rPr sz="1900" b="1" spc="185" dirty="0">
                <a:latin typeface="Calibri"/>
                <a:cs typeface="Calibri"/>
              </a:rPr>
              <a:t> </a:t>
            </a:r>
            <a:r>
              <a:rPr sz="1900" b="1" spc="-60" dirty="0">
                <a:latin typeface="Calibri"/>
                <a:cs typeface="Calibri"/>
              </a:rPr>
              <a:t>FY</a:t>
            </a:r>
            <a:r>
              <a:rPr sz="1900" b="1" spc="85" dirty="0">
                <a:latin typeface="Calibri"/>
                <a:cs typeface="Calibri"/>
              </a:rPr>
              <a:t> </a:t>
            </a:r>
            <a:r>
              <a:rPr sz="1900" b="1" spc="-5" dirty="0">
                <a:latin typeface="Calibri"/>
                <a:cs typeface="Calibri"/>
              </a:rPr>
              <a:t>2022</a:t>
            </a:r>
            <a:r>
              <a:rPr sz="1900" b="1" dirty="0">
                <a:latin typeface="Calibri"/>
                <a:cs typeface="Calibri"/>
              </a:rPr>
              <a:t>	</a:t>
            </a:r>
            <a:r>
              <a:rPr sz="2850" b="1" spc="30" baseline="2923" dirty="0">
                <a:latin typeface="Calibri"/>
                <a:cs typeface="Calibri"/>
              </a:rPr>
              <a:t>$</a:t>
            </a:r>
            <a:r>
              <a:rPr sz="2850" b="1" spc="7" baseline="2923" dirty="0">
                <a:latin typeface="Calibri"/>
                <a:cs typeface="Calibri"/>
              </a:rPr>
              <a:t>9</a:t>
            </a:r>
            <a:r>
              <a:rPr sz="2850" b="1" spc="30" baseline="2923" dirty="0">
                <a:latin typeface="Calibri"/>
                <a:cs typeface="Calibri"/>
              </a:rPr>
              <a:t>0</a:t>
            </a:r>
            <a:r>
              <a:rPr sz="2850" b="1" spc="7" baseline="2923" dirty="0">
                <a:latin typeface="Calibri"/>
                <a:cs typeface="Calibri"/>
              </a:rPr>
              <a:t>0</a:t>
            </a:r>
            <a:r>
              <a:rPr sz="2850" b="1" spc="22" baseline="2923" dirty="0">
                <a:latin typeface="Calibri"/>
                <a:cs typeface="Calibri"/>
              </a:rPr>
              <a:t>,0</a:t>
            </a:r>
            <a:r>
              <a:rPr sz="2850" b="1" spc="7" baseline="2923" dirty="0">
                <a:latin typeface="Calibri"/>
                <a:cs typeface="Calibri"/>
              </a:rPr>
              <a:t>0</a:t>
            </a:r>
            <a:r>
              <a:rPr sz="2850" b="1" spc="22" baseline="2923" dirty="0">
                <a:latin typeface="Calibri"/>
                <a:cs typeface="Calibri"/>
              </a:rPr>
              <a:t>0.</a:t>
            </a:r>
            <a:r>
              <a:rPr sz="2850" b="1" baseline="2923" dirty="0">
                <a:latin typeface="Calibri"/>
                <a:cs typeface="Calibri"/>
              </a:rPr>
              <a:t>0</a:t>
            </a:r>
            <a:r>
              <a:rPr sz="2850" b="1" spc="30" baseline="2923" dirty="0">
                <a:latin typeface="Calibri"/>
                <a:cs typeface="Calibri"/>
              </a:rPr>
              <a:t>0</a:t>
            </a:r>
            <a:endParaRPr sz="2850" baseline="2923">
              <a:latin typeface="Calibri"/>
              <a:cs typeface="Calibri"/>
            </a:endParaRPr>
          </a:p>
        </p:txBody>
      </p:sp>
      <p:sp>
        <p:nvSpPr>
          <p:cNvPr id="4" name="object 14">
            <a:extLst>
              <a:ext uri="{FF2B5EF4-FFF2-40B4-BE49-F238E27FC236}">
                <a16:creationId xmlns:a16="http://schemas.microsoft.com/office/drawing/2014/main" id="{3DC5007D-1387-24D0-D05E-120DD8F7E652}"/>
              </a:ext>
            </a:extLst>
          </p:cNvPr>
          <p:cNvSpPr/>
          <p:nvPr userDrawn="1"/>
        </p:nvSpPr>
        <p:spPr>
          <a:xfrm>
            <a:off x="89153" y="1261872"/>
            <a:ext cx="8958072" cy="2718816"/>
          </a:xfrm>
          <a:prstGeom prst="rect">
            <a:avLst/>
          </a:prstGeom>
          <a:blipFill>
            <a:blip r:embed="rId4" cstate="print"/>
            <a:stretch>
              <a:fillRect/>
            </a:stretch>
          </a:blipFill>
        </p:spPr>
        <p:txBody>
          <a:bodyPr wrap="square" lIns="0" tIns="0" rIns="0" bIns="0" rtlCol="0"/>
          <a:lstStyle/>
          <a:p>
            <a:endParaRPr/>
          </a:p>
        </p:txBody>
      </p:sp>
      <p:sp>
        <p:nvSpPr>
          <p:cNvPr id="5" name="object 15">
            <a:extLst>
              <a:ext uri="{FF2B5EF4-FFF2-40B4-BE49-F238E27FC236}">
                <a16:creationId xmlns:a16="http://schemas.microsoft.com/office/drawing/2014/main" id="{BC5C9DD3-07BE-5110-D4A7-D9CBE572AA57}"/>
              </a:ext>
            </a:extLst>
          </p:cNvPr>
          <p:cNvSpPr/>
          <p:nvPr userDrawn="1"/>
        </p:nvSpPr>
        <p:spPr>
          <a:xfrm>
            <a:off x="84391" y="1257046"/>
            <a:ext cx="8968105" cy="2728595"/>
          </a:xfrm>
          <a:custGeom>
            <a:avLst/>
            <a:gdLst/>
            <a:ahLst/>
            <a:cxnLst/>
            <a:rect l="l" t="t" r="r" b="b"/>
            <a:pathLst>
              <a:path w="8968105" h="2728595">
                <a:moveTo>
                  <a:pt x="0" y="2728341"/>
                </a:moveTo>
                <a:lnTo>
                  <a:pt x="8967597" y="2728341"/>
                </a:lnTo>
                <a:lnTo>
                  <a:pt x="8967597" y="0"/>
                </a:lnTo>
                <a:lnTo>
                  <a:pt x="0" y="0"/>
                </a:lnTo>
                <a:lnTo>
                  <a:pt x="0" y="2728341"/>
                </a:lnTo>
                <a:close/>
              </a:path>
            </a:pathLst>
          </a:custGeom>
          <a:ln w="9525">
            <a:solidFill>
              <a:srgbClr val="231F20"/>
            </a:solidFill>
          </a:ln>
        </p:spPr>
        <p:txBody>
          <a:bodyPr wrap="square" lIns="0" tIns="0" rIns="0" bIns="0" rtlCol="0"/>
          <a:lstStyle/>
          <a:p>
            <a:endParaRPr/>
          </a:p>
        </p:txBody>
      </p:sp>
      <p:sp>
        <p:nvSpPr>
          <p:cNvPr id="6" name="Rectangle 5">
            <a:extLst>
              <a:ext uri="{FF2B5EF4-FFF2-40B4-BE49-F238E27FC236}">
                <a16:creationId xmlns:a16="http://schemas.microsoft.com/office/drawing/2014/main" id="{C7EDDC0D-DDBE-BE69-09E8-C87827CDEF43}"/>
              </a:ext>
            </a:extLst>
          </p:cNvPr>
          <p:cNvSpPr/>
          <p:nvPr userDrawn="1"/>
        </p:nvSpPr>
        <p:spPr>
          <a:xfrm>
            <a:off x="533400" y="1371600"/>
            <a:ext cx="8229600" cy="395721"/>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A31148D-8F08-992B-312D-A89E9A6DEA25}"/>
              </a:ext>
            </a:extLst>
          </p:cNvPr>
          <p:cNvSpPr/>
          <p:nvPr userDrawn="1"/>
        </p:nvSpPr>
        <p:spPr>
          <a:xfrm>
            <a:off x="130175" y="1941946"/>
            <a:ext cx="6453505" cy="61837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656AAF5-7DF2-0B7E-8B6A-A353C43653C2}"/>
              </a:ext>
            </a:extLst>
          </p:cNvPr>
          <p:cNvSpPr/>
          <p:nvPr userDrawn="1"/>
        </p:nvSpPr>
        <p:spPr>
          <a:xfrm>
            <a:off x="6664896" y="1936993"/>
            <a:ext cx="2334324" cy="28804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0E0E5D9-4E1C-E236-04B4-7B5F0F6C3BE5}"/>
              </a:ext>
            </a:extLst>
          </p:cNvPr>
          <p:cNvSpPr/>
          <p:nvPr userDrawn="1"/>
        </p:nvSpPr>
        <p:spPr>
          <a:xfrm>
            <a:off x="7010400" y="2288021"/>
            <a:ext cx="1661160" cy="287539"/>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B5296EA-66FD-ACA5-5641-123BE4268406}"/>
              </a:ext>
            </a:extLst>
          </p:cNvPr>
          <p:cNvSpPr/>
          <p:nvPr userDrawn="1"/>
        </p:nvSpPr>
        <p:spPr>
          <a:xfrm>
            <a:off x="253492" y="2985516"/>
            <a:ext cx="6215888" cy="245364"/>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CD98382B-08BA-277C-931C-A7001F884A97}"/>
              </a:ext>
            </a:extLst>
          </p:cNvPr>
          <p:cNvSpPr/>
          <p:nvPr userDrawn="1"/>
        </p:nvSpPr>
        <p:spPr>
          <a:xfrm>
            <a:off x="7010400" y="2968905"/>
            <a:ext cx="1783080" cy="269595"/>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E8D8B1E-52C1-1F4B-68A7-042244921D9B}"/>
              </a:ext>
            </a:extLst>
          </p:cNvPr>
          <p:cNvSpPr/>
          <p:nvPr userDrawn="1"/>
        </p:nvSpPr>
        <p:spPr>
          <a:xfrm>
            <a:off x="350520" y="3386469"/>
            <a:ext cx="6019800" cy="233031"/>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50A2A95-0C1C-79A5-2F55-AA59E2B07F0F}"/>
              </a:ext>
            </a:extLst>
          </p:cNvPr>
          <p:cNvSpPr/>
          <p:nvPr userDrawn="1"/>
        </p:nvSpPr>
        <p:spPr>
          <a:xfrm>
            <a:off x="7086600" y="3374136"/>
            <a:ext cx="1691640" cy="260604"/>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Content Placeholder 28">
            <a:extLst>
              <a:ext uri="{FF2B5EF4-FFF2-40B4-BE49-F238E27FC236}">
                <a16:creationId xmlns:a16="http://schemas.microsoft.com/office/drawing/2014/main" id="{4AEEBF78-4A63-B0E3-52A0-FA9E646B9586}"/>
              </a:ext>
            </a:extLst>
          </p:cNvPr>
          <p:cNvSpPr>
            <a:spLocks noGrp="1"/>
          </p:cNvSpPr>
          <p:nvPr>
            <p:ph sz="quarter" idx="11"/>
          </p:nvPr>
        </p:nvSpPr>
        <p:spPr>
          <a:xfrm>
            <a:off x="144780" y="1257301"/>
            <a:ext cx="8915083"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30" name="Content Placeholder 28">
            <a:extLst>
              <a:ext uri="{FF2B5EF4-FFF2-40B4-BE49-F238E27FC236}">
                <a16:creationId xmlns:a16="http://schemas.microsoft.com/office/drawing/2014/main" id="{F0240862-37E3-B900-53B5-B2F069734C1D}"/>
              </a:ext>
            </a:extLst>
          </p:cNvPr>
          <p:cNvSpPr>
            <a:spLocks noGrp="1"/>
          </p:cNvSpPr>
          <p:nvPr>
            <p:ph sz="quarter" idx="12"/>
          </p:nvPr>
        </p:nvSpPr>
        <p:spPr>
          <a:xfrm>
            <a:off x="144780" y="1943100"/>
            <a:ext cx="6428105"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31" name="Content Placeholder 28">
            <a:extLst>
              <a:ext uri="{FF2B5EF4-FFF2-40B4-BE49-F238E27FC236}">
                <a16:creationId xmlns:a16="http://schemas.microsoft.com/office/drawing/2014/main" id="{D750A005-9104-52B0-5DB3-D5452FC26C5B}"/>
              </a:ext>
            </a:extLst>
          </p:cNvPr>
          <p:cNvSpPr>
            <a:spLocks noGrp="1"/>
          </p:cNvSpPr>
          <p:nvPr>
            <p:ph sz="quarter" idx="13"/>
          </p:nvPr>
        </p:nvSpPr>
        <p:spPr>
          <a:xfrm>
            <a:off x="6716696" y="1943100"/>
            <a:ext cx="2253013" cy="276999"/>
          </a:xfrm>
        </p:spPr>
        <p:txBody>
          <a:bodyPr/>
          <a:lstStyle>
            <a:lvl1pPr algn="ctr">
              <a:defRPr b="1"/>
            </a:lvl1pPr>
            <a:lvl2pPr>
              <a:defRPr b="1"/>
            </a:lvl2pPr>
            <a:lvl3pPr>
              <a:defRPr b="1"/>
            </a:lvl3pPr>
            <a:lvl4pPr>
              <a:defRPr b="1"/>
            </a:lvl4pPr>
            <a:lvl5pPr>
              <a:defRPr b="1"/>
            </a:lvl5pPr>
          </a:lstStyle>
          <a:p>
            <a:pPr lvl="0"/>
            <a:endParaRPr lang="en-US" dirty="0"/>
          </a:p>
        </p:txBody>
      </p:sp>
      <p:sp>
        <p:nvSpPr>
          <p:cNvPr id="32" name="Content Placeholder 28">
            <a:extLst>
              <a:ext uri="{FF2B5EF4-FFF2-40B4-BE49-F238E27FC236}">
                <a16:creationId xmlns:a16="http://schemas.microsoft.com/office/drawing/2014/main" id="{ADF22995-7C24-639C-7D62-209F24693773}"/>
              </a:ext>
            </a:extLst>
          </p:cNvPr>
          <p:cNvSpPr>
            <a:spLocks noGrp="1"/>
          </p:cNvSpPr>
          <p:nvPr>
            <p:ph sz="quarter" idx="14"/>
          </p:nvPr>
        </p:nvSpPr>
        <p:spPr>
          <a:xfrm>
            <a:off x="6716696" y="2276500"/>
            <a:ext cx="2253013" cy="276999"/>
          </a:xfrm>
        </p:spPr>
        <p:txBody>
          <a:bodyPr/>
          <a:lstStyle>
            <a:lvl1pPr algn="ctr">
              <a:defRPr b="1"/>
            </a:lvl1pPr>
            <a:lvl2pPr>
              <a:defRPr b="1"/>
            </a:lvl2pPr>
            <a:lvl3pPr>
              <a:defRPr b="1"/>
            </a:lvl3pPr>
            <a:lvl4pPr>
              <a:defRPr b="1"/>
            </a:lvl4pPr>
            <a:lvl5pPr>
              <a:defRPr b="1"/>
            </a:lvl5pPr>
          </a:lstStyle>
          <a:p>
            <a:pPr lvl="0"/>
            <a:endParaRPr lang="en-US" dirty="0"/>
          </a:p>
        </p:txBody>
      </p:sp>
      <p:sp>
        <p:nvSpPr>
          <p:cNvPr id="33" name="Content Placeholder 28">
            <a:extLst>
              <a:ext uri="{FF2B5EF4-FFF2-40B4-BE49-F238E27FC236}">
                <a16:creationId xmlns:a16="http://schemas.microsoft.com/office/drawing/2014/main" id="{05AC8CF2-1C91-C443-C223-B8DA7ADE0F33}"/>
              </a:ext>
            </a:extLst>
          </p:cNvPr>
          <p:cNvSpPr>
            <a:spLocks noGrp="1"/>
          </p:cNvSpPr>
          <p:nvPr>
            <p:ph sz="quarter" idx="15"/>
          </p:nvPr>
        </p:nvSpPr>
        <p:spPr>
          <a:xfrm>
            <a:off x="144780" y="2962275"/>
            <a:ext cx="6428105"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34" name="Content Placeholder 28">
            <a:extLst>
              <a:ext uri="{FF2B5EF4-FFF2-40B4-BE49-F238E27FC236}">
                <a16:creationId xmlns:a16="http://schemas.microsoft.com/office/drawing/2014/main" id="{D6530789-EF7A-836C-3162-124D296D8DD9}"/>
              </a:ext>
            </a:extLst>
          </p:cNvPr>
          <p:cNvSpPr>
            <a:spLocks noGrp="1"/>
          </p:cNvSpPr>
          <p:nvPr>
            <p:ph sz="quarter" idx="16"/>
          </p:nvPr>
        </p:nvSpPr>
        <p:spPr>
          <a:xfrm>
            <a:off x="6716696" y="2962275"/>
            <a:ext cx="2253013" cy="276999"/>
          </a:xfrm>
        </p:spPr>
        <p:txBody>
          <a:bodyPr/>
          <a:lstStyle>
            <a:lvl1pPr algn="ctr">
              <a:defRPr b="1"/>
            </a:lvl1pPr>
            <a:lvl2pPr>
              <a:defRPr b="1"/>
            </a:lvl2pPr>
            <a:lvl3pPr>
              <a:defRPr b="1"/>
            </a:lvl3pPr>
            <a:lvl4pPr>
              <a:defRPr b="1"/>
            </a:lvl4pPr>
            <a:lvl5pPr>
              <a:defRPr b="1"/>
            </a:lvl5pPr>
          </a:lstStyle>
          <a:p>
            <a:pPr lvl="0"/>
            <a:endParaRPr lang="en-US" dirty="0"/>
          </a:p>
        </p:txBody>
      </p:sp>
      <p:sp>
        <p:nvSpPr>
          <p:cNvPr id="35" name="Content Placeholder 28">
            <a:extLst>
              <a:ext uri="{FF2B5EF4-FFF2-40B4-BE49-F238E27FC236}">
                <a16:creationId xmlns:a16="http://schemas.microsoft.com/office/drawing/2014/main" id="{AAD2886B-39F4-72CC-0C10-6A071F537AFD}"/>
              </a:ext>
            </a:extLst>
          </p:cNvPr>
          <p:cNvSpPr>
            <a:spLocks noGrp="1"/>
          </p:cNvSpPr>
          <p:nvPr>
            <p:ph sz="quarter" idx="17"/>
          </p:nvPr>
        </p:nvSpPr>
        <p:spPr>
          <a:xfrm>
            <a:off x="144780" y="3371051"/>
            <a:ext cx="6428105"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36" name="Content Placeholder 28">
            <a:extLst>
              <a:ext uri="{FF2B5EF4-FFF2-40B4-BE49-F238E27FC236}">
                <a16:creationId xmlns:a16="http://schemas.microsoft.com/office/drawing/2014/main" id="{5C3CC0B6-FB82-A4B5-6A33-C79CE00A74D9}"/>
              </a:ext>
            </a:extLst>
          </p:cNvPr>
          <p:cNvSpPr>
            <a:spLocks noGrp="1"/>
          </p:cNvSpPr>
          <p:nvPr>
            <p:ph sz="quarter" idx="18"/>
          </p:nvPr>
        </p:nvSpPr>
        <p:spPr>
          <a:xfrm>
            <a:off x="6716696" y="3371051"/>
            <a:ext cx="2253013" cy="276999"/>
          </a:xfrm>
        </p:spPr>
        <p:txBody>
          <a:bodyPr/>
          <a:lstStyle>
            <a:lvl1pPr algn="ctr">
              <a:defRPr b="1"/>
            </a:lvl1pPr>
            <a:lvl2pPr>
              <a:defRPr b="1"/>
            </a:lvl2pPr>
            <a:lvl3pPr>
              <a:defRPr b="1"/>
            </a:lvl3pPr>
            <a:lvl4pPr>
              <a:defRPr b="1"/>
            </a:lvl4pPr>
            <a:lvl5pPr>
              <a:defRPr b="1"/>
            </a:lvl5pPr>
          </a:lstStyle>
          <a:p>
            <a:pPr lvl="0"/>
            <a:endParaRPr lang="en-US" dirty="0"/>
          </a:p>
        </p:txBody>
      </p:sp>
      <p:sp>
        <p:nvSpPr>
          <p:cNvPr id="38" name="Content Placeholder 37">
            <a:extLst>
              <a:ext uri="{FF2B5EF4-FFF2-40B4-BE49-F238E27FC236}">
                <a16:creationId xmlns:a16="http://schemas.microsoft.com/office/drawing/2014/main" id="{CFE10F8A-5F58-F79C-02D5-4670FACD3835}"/>
              </a:ext>
            </a:extLst>
          </p:cNvPr>
          <p:cNvSpPr>
            <a:spLocks noGrp="1"/>
          </p:cNvSpPr>
          <p:nvPr>
            <p:ph sz="quarter" idx="19"/>
          </p:nvPr>
        </p:nvSpPr>
        <p:spPr>
          <a:xfrm>
            <a:off x="84138" y="4038600"/>
            <a:ext cx="8963025" cy="2192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17061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noAutofit/>
          </a:bodyPr>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noAutofit/>
          </a:bodyPr>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noAutofit/>
          </a:bodyPr>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noAutofit/>
          </a:bodyPr>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noAutofit/>
          </a:bodyPr>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no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noAutofit/>
          </a:bodyPr>
          <a:lstStyle>
            <a:lvl1pPr algn="ctr">
              <a:defRPr/>
            </a:lvl1pPr>
          </a:lstStyle>
          <a:p>
            <a:endParaRPr lang="en-US" dirty="0"/>
          </a:p>
        </p:txBody>
      </p:sp>
      <p:sp>
        <p:nvSpPr>
          <p:cNvPr id="15" name="Content Placeholder 14">
            <a:extLst>
              <a:ext uri="{FF2B5EF4-FFF2-40B4-BE49-F238E27FC236}">
                <a16:creationId xmlns:a16="http://schemas.microsoft.com/office/drawing/2014/main" id="{6F2ABA90-2E16-8314-2D8B-F88EBEF160D5}"/>
              </a:ext>
            </a:extLst>
          </p:cNvPr>
          <p:cNvSpPr>
            <a:spLocks noGrp="1"/>
          </p:cNvSpPr>
          <p:nvPr>
            <p:ph sz="quarter" idx="10"/>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3" name="object 2">
            <a:extLst>
              <a:ext uri="{FF2B5EF4-FFF2-40B4-BE49-F238E27FC236}">
                <a16:creationId xmlns:a16="http://schemas.microsoft.com/office/drawing/2014/main" id="{D1E59AD9-3CCB-1F09-3DCD-25AE9667E6E4}"/>
              </a:ext>
            </a:extLst>
          </p:cNvPr>
          <p:cNvSpPr txBox="1"/>
          <p:nvPr userDrawn="1"/>
        </p:nvSpPr>
        <p:spPr>
          <a:xfrm>
            <a:off x="163829" y="1370446"/>
            <a:ext cx="8761730" cy="3124200"/>
          </a:xfrm>
          <a:prstGeom prst="rect">
            <a:avLst/>
          </a:prstGeom>
        </p:spPr>
        <p:txBody>
          <a:bodyPr vert="horz" wrap="square" lIns="0" tIns="0" rIns="0" bIns="0" rtlCol="0">
            <a:spAutoFit/>
          </a:bodyPr>
          <a:lstStyle/>
          <a:p>
            <a:pPr marL="56515" algn="ctr">
              <a:lnSpc>
                <a:spcPts val="2190"/>
              </a:lnSpc>
            </a:pPr>
            <a:r>
              <a:rPr sz="1900" b="1" spc="-25" dirty="0">
                <a:latin typeface="Calibri"/>
                <a:cs typeface="Calibri"/>
              </a:rPr>
              <a:t>7a. </a:t>
            </a:r>
            <a:r>
              <a:rPr sz="1900" b="1" dirty="0">
                <a:latin typeface="Calibri"/>
                <a:cs typeface="Calibri"/>
              </a:rPr>
              <a:t>Total  </a:t>
            </a:r>
            <a:r>
              <a:rPr sz="1900" b="1" spc="20" dirty="0">
                <a:latin typeface="Calibri"/>
                <a:cs typeface="Calibri"/>
              </a:rPr>
              <a:t>Service  </a:t>
            </a:r>
            <a:r>
              <a:rPr sz="1900" b="1" spc="10" dirty="0">
                <a:latin typeface="Calibri"/>
                <a:cs typeface="Calibri"/>
              </a:rPr>
              <a:t>Deliver </a:t>
            </a:r>
            <a:r>
              <a:rPr sz="1900" b="1" spc="5" dirty="0">
                <a:latin typeface="Calibri"/>
                <a:cs typeface="Calibri"/>
              </a:rPr>
              <a:t>(Progam)</a:t>
            </a:r>
            <a:r>
              <a:rPr sz="1900" b="1" spc="434" dirty="0">
                <a:latin typeface="Calibri"/>
                <a:cs typeface="Calibri"/>
              </a:rPr>
              <a:t> </a:t>
            </a:r>
            <a:r>
              <a:rPr sz="1900" b="1" spc="10" dirty="0">
                <a:latin typeface="Calibri"/>
                <a:cs typeface="Calibri"/>
              </a:rPr>
              <a:t>Cost </a:t>
            </a:r>
            <a:r>
              <a:rPr sz="1900" b="1" spc="-10" dirty="0">
                <a:latin typeface="Calibri"/>
                <a:cs typeface="Calibri"/>
              </a:rPr>
              <a:t>and  </a:t>
            </a:r>
            <a:r>
              <a:rPr sz="1900" b="1" spc="-25" dirty="0">
                <a:latin typeface="Calibri"/>
                <a:cs typeface="Calibri"/>
              </a:rPr>
              <a:t>8a.  </a:t>
            </a:r>
            <a:r>
              <a:rPr sz="1900" b="1" dirty="0">
                <a:latin typeface="Calibri"/>
                <a:cs typeface="Calibri"/>
              </a:rPr>
              <a:t>Total </a:t>
            </a:r>
            <a:r>
              <a:rPr sz="1900" b="1" spc="30" dirty="0">
                <a:latin typeface="Calibri"/>
                <a:cs typeface="Calibri"/>
              </a:rPr>
              <a:t>Administrative</a:t>
            </a:r>
            <a:r>
              <a:rPr sz="1900" b="1" spc="-200" dirty="0">
                <a:latin typeface="Calibri"/>
                <a:cs typeface="Calibri"/>
              </a:rPr>
              <a:t> </a:t>
            </a:r>
            <a:r>
              <a:rPr sz="1900" b="1" spc="5" dirty="0">
                <a:latin typeface="Calibri"/>
                <a:cs typeface="Calibri"/>
              </a:rPr>
              <a:t>Costs.</a:t>
            </a:r>
            <a:endParaRPr sz="1900">
              <a:latin typeface="Calibri"/>
              <a:cs typeface="Calibri"/>
            </a:endParaRPr>
          </a:p>
          <a:p>
            <a:pPr marL="823594" marR="196215" indent="-711200">
              <a:lnSpc>
                <a:spcPct val="113199"/>
              </a:lnSpc>
              <a:spcBef>
                <a:spcPts val="1395"/>
              </a:spcBef>
              <a:tabLst>
                <a:tab pos="6727825" algn="l"/>
                <a:tab pos="7012940" algn="l"/>
              </a:tabLst>
            </a:pPr>
            <a:r>
              <a:rPr sz="1900" b="1" spc="-55" dirty="0">
                <a:latin typeface="Calibri"/>
                <a:cs typeface="Calibri"/>
              </a:rPr>
              <a:t>DO  </a:t>
            </a:r>
            <a:r>
              <a:rPr sz="1900" b="1" spc="5" dirty="0">
                <a:latin typeface="Calibri"/>
                <a:cs typeface="Calibri"/>
              </a:rPr>
              <a:t>NOT </a:t>
            </a:r>
            <a:r>
              <a:rPr sz="1900" b="1" spc="-15" dirty="0">
                <a:latin typeface="Calibri"/>
                <a:cs typeface="Calibri"/>
              </a:rPr>
              <a:t>ENTER </a:t>
            </a:r>
            <a:r>
              <a:rPr sz="1900" b="1" spc="40" dirty="0">
                <a:latin typeface="Calibri"/>
                <a:cs typeface="Calibri"/>
              </a:rPr>
              <a:t>A  </a:t>
            </a:r>
            <a:r>
              <a:rPr sz="1900" b="1" spc="5" dirty="0">
                <a:latin typeface="Calibri"/>
                <a:cs typeface="Calibri"/>
              </a:rPr>
              <a:t>DOLLAR </a:t>
            </a:r>
            <a:r>
              <a:rPr sz="1900" b="1" spc="30" dirty="0">
                <a:latin typeface="Calibri"/>
                <a:cs typeface="Calibri"/>
              </a:rPr>
              <a:t>AMOUNT... </a:t>
            </a:r>
            <a:r>
              <a:rPr sz="1900" b="1" dirty="0">
                <a:latin typeface="Calibri"/>
                <a:cs typeface="Calibri"/>
              </a:rPr>
              <a:t>Total  </a:t>
            </a:r>
            <a:r>
              <a:rPr sz="1900" b="1" spc="5" dirty="0">
                <a:latin typeface="Calibri"/>
                <a:cs typeface="Calibri"/>
              </a:rPr>
              <a:t>Project</a:t>
            </a:r>
            <a:r>
              <a:rPr sz="1900" b="1" spc="114" dirty="0">
                <a:latin typeface="Calibri"/>
                <a:cs typeface="Calibri"/>
              </a:rPr>
              <a:t> </a:t>
            </a:r>
            <a:r>
              <a:rPr sz="1900" b="1" spc="15" dirty="0">
                <a:latin typeface="Calibri"/>
                <a:cs typeface="Calibri"/>
              </a:rPr>
              <a:t>Cost</a:t>
            </a:r>
            <a:r>
              <a:rPr sz="1900" b="1" spc="75" dirty="0">
                <a:latin typeface="Calibri"/>
                <a:cs typeface="Calibri"/>
              </a:rPr>
              <a:t> </a:t>
            </a:r>
            <a:r>
              <a:rPr sz="1900" b="1" spc="15" dirty="0">
                <a:latin typeface="Calibri"/>
                <a:cs typeface="Calibri"/>
              </a:rPr>
              <a:t>for	</a:t>
            </a:r>
            <a:r>
              <a:rPr sz="2850" b="1" baseline="1461" dirty="0">
                <a:latin typeface="Calibri"/>
                <a:cs typeface="Calibri"/>
              </a:rPr>
              <a:t>Total </a:t>
            </a:r>
            <a:r>
              <a:rPr sz="2850" b="1" spc="7" baseline="1461" dirty="0">
                <a:latin typeface="Calibri"/>
                <a:cs typeface="Calibri"/>
              </a:rPr>
              <a:t>Project </a:t>
            </a:r>
            <a:r>
              <a:rPr sz="2850" b="1" baseline="1461" dirty="0">
                <a:latin typeface="Calibri"/>
                <a:cs typeface="Calibri"/>
              </a:rPr>
              <a:t>Cost  </a:t>
            </a:r>
            <a:r>
              <a:rPr sz="1900" b="1" spc="20" dirty="0">
                <a:latin typeface="Calibri"/>
                <a:cs typeface="Calibri"/>
              </a:rPr>
              <a:t>Proposed </a:t>
            </a:r>
            <a:r>
              <a:rPr sz="1900" b="1" spc="10" dirty="0">
                <a:latin typeface="Calibri"/>
                <a:cs typeface="Calibri"/>
              </a:rPr>
              <a:t>State  </a:t>
            </a:r>
            <a:r>
              <a:rPr sz="1900" b="1" spc="-30" dirty="0">
                <a:latin typeface="Calibri"/>
                <a:cs typeface="Calibri"/>
              </a:rPr>
              <a:t>Plan  </a:t>
            </a:r>
            <a:r>
              <a:rPr sz="1900" b="1" dirty="0">
                <a:latin typeface="Calibri"/>
                <a:cs typeface="Calibri"/>
              </a:rPr>
              <a:t>RESEA </a:t>
            </a:r>
            <a:r>
              <a:rPr sz="1900" b="1" spc="15" dirty="0">
                <a:latin typeface="Calibri"/>
                <a:cs typeface="Calibri"/>
              </a:rPr>
              <a:t>from</a:t>
            </a:r>
            <a:r>
              <a:rPr sz="1900" b="1" spc="175" dirty="0">
                <a:latin typeface="Calibri"/>
                <a:cs typeface="Calibri"/>
              </a:rPr>
              <a:t> </a:t>
            </a:r>
            <a:r>
              <a:rPr sz="1900" b="1" spc="30" dirty="0">
                <a:latin typeface="Calibri"/>
                <a:cs typeface="Calibri"/>
              </a:rPr>
              <a:t>question</a:t>
            </a:r>
            <a:r>
              <a:rPr sz="1900" b="1" spc="215" dirty="0">
                <a:latin typeface="Calibri"/>
                <a:cs typeface="Calibri"/>
              </a:rPr>
              <a:t> </a:t>
            </a:r>
            <a:r>
              <a:rPr sz="1900" b="1" spc="-15" dirty="0">
                <a:latin typeface="Calibri"/>
                <a:cs typeface="Calibri"/>
              </a:rPr>
              <a:t>5a.		</a:t>
            </a:r>
            <a:r>
              <a:rPr sz="2850" b="1" spc="44" baseline="1461" dirty="0">
                <a:latin typeface="Calibri"/>
                <a:cs typeface="Calibri"/>
              </a:rPr>
              <a:t>$498,000.00</a:t>
            </a:r>
            <a:endParaRPr sz="2850" baseline="1461">
              <a:latin typeface="Calibri"/>
              <a:cs typeface="Calibri"/>
            </a:endParaRPr>
          </a:p>
          <a:p>
            <a:pPr>
              <a:lnSpc>
                <a:spcPct val="100000"/>
              </a:lnSpc>
              <a:spcBef>
                <a:spcPts val="50"/>
              </a:spcBef>
            </a:pPr>
            <a:endParaRPr sz="2100">
              <a:latin typeface="Calibri"/>
              <a:cs typeface="Calibri"/>
            </a:endParaRPr>
          </a:p>
          <a:p>
            <a:pPr marL="1172845" marR="473709" indent="-1173480">
              <a:lnSpc>
                <a:spcPct val="116199"/>
              </a:lnSpc>
              <a:tabLst>
                <a:tab pos="7004050" algn="l"/>
                <a:tab pos="7297420" algn="l"/>
              </a:tabLst>
            </a:pPr>
            <a:r>
              <a:rPr sz="1900" b="1" spc="-90" dirty="0">
                <a:latin typeface="Calibri"/>
                <a:cs typeface="Calibri"/>
              </a:rPr>
              <a:t>7a. </a:t>
            </a:r>
            <a:r>
              <a:rPr sz="1900" b="1" spc="-155" dirty="0">
                <a:latin typeface="Calibri"/>
                <a:cs typeface="Calibri"/>
              </a:rPr>
              <a:t> </a:t>
            </a:r>
            <a:r>
              <a:rPr sz="1900" b="1" spc="10" dirty="0">
                <a:latin typeface="Calibri"/>
                <a:cs typeface="Calibri"/>
              </a:rPr>
              <a:t>Enter</a:t>
            </a:r>
            <a:r>
              <a:rPr sz="1900" b="1" spc="30" dirty="0">
                <a:latin typeface="Calibri"/>
                <a:cs typeface="Calibri"/>
              </a:rPr>
              <a:t> </a:t>
            </a:r>
            <a:r>
              <a:rPr sz="1900" b="1" spc="25" dirty="0">
                <a:latin typeface="Calibri"/>
                <a:cs typeface="Calibri"/>
              </a:rPr>
              <a:t>the</a:t>
            </a:r>
            <a:r>
              <a:rPr sz="1900" b="1" spc="110" dirty="0">
                <a:latin typeface="Calibri"/>
                <a:cs typeface="Calibri"/>
              </a:rPr>
              <a:t> </a:t>
            </a:r>
            <a:r>
              <a:rPr sz="1900" b="1" spc="5" dirty="0">
                <a:latin typeface="Calibri"/>
                <a:cs typeface="Calibri"/>
              </a:rPr>
              <a:t>Tot</a:t>
            </a:r>
            <a:r>
              <a:rPr sz="1900" b="1" spc="-10" dirty="0">
                <a:latin typeface="Calibri"/>
                <a:cs typeface="Calibri"/>
              </a:rPr>
              <a:t>a</a:t>
            </a:r>
            <a:r>
              <a:rPr sz="1900" b="1" dirty="0">
                <a:latin typeface="Calibri"/>
                <a:cs typeface="Calibri"/>
              </a:rPr>
              <a:t>l</a:t>
            </a:r>
            <a:r>
              <a:rPr sz="1900" b="1" spc="180" dirty="0">
                <a:latin typeface="Calibri"/>
                <a:cs typeface="Calibri"/>
              </a:rPr>
              <a:t> </a:t>
            </a:r>
            <a:r>
              <a:rPr sz="1900" b="1" spc="25" dirty="0">
                <a:latin typeface="Calibri"/>
                <a:cs typeface="Calibri"/>
              </a:rPr>
              <a:t>Se</a:t>
            </a:r>
            <a:r>
              <a:rPr sz="1900" b="1" spc="5" dirty="0">
                <a:latin typeface="Calibri"/>
                <a:cs typeface="Calibri"/>
              </a:rPr>
              <a:t>r</a:t>
            </a:r>
            <a:r>
              <a:rPr sz="1900" b="1" spc="20" dirty="0">
                <a:latin typeface="Calibri"/>
                <a:cs typeface="Calibri"/>
              </a:rPr>
              <a:t>vi</a:t>
            </a:r>
            <a:r>
              <a:rPr sz="1900" b="1" spc="10" dirty="0">
                <a:latin typeface="Calibri"/>
                <a:cs typeface="Calibri"/>
              </a:rPr>
              <a:t>c</a:t>
            </a:r>
            <a:r>
              <a:rPr sz="1900" b="1" spc="30" dirty="0">
                <a:latin typeface="Calibri"/>
                <a:cs typeface="Calibri"/>
              </a:rPr>
              <a:t>e</a:t>
            </a:r>
            <a:r>
              <a:rPr sz="1900" b="1" dirty="0">
                <a:latin typeface="Calibri"/>
                <a:cs typeface="Calibri"/>
              </a:rPr>
              <a:t> </a:t>
            </a:r>
            <a:r>
              <a:rPr sz="1900" b="1" spc="-180" dirty="0">
                <a:latin typeface="Calibri"/>
                <a:cs typeface="Calibri"/>
              </a:rPr>
              <a:t> </a:t>
            </a:r>
            <a:r>
              <a:rPr sz="1900" b="1" spc="10" dirty="0">
                <a:latin typeface="Calibri"/>
                <a:cs typeface="Calibri"/>
              </a:rPr>
              <a:t>Deli</a:t>
            </a:r>
            <a:r>
              <a:rPr sz="1900" b="1" dirty="0">
                <a:latin typeface="Calibri"/>
                <a:cs typeface="Calibri"/>
              </a:rPr>
              <a:t>v</a:t>
            </a:r>
            <a:r>
              <a:rPr sz="1900" b="1" spc="10" dirty="0">
                <a:latin typeface="Calibri"/>
                <a:cs typeface="Calibri"/>
              </a:rPr>
              <a:t>er</a:t>
            </a:r>
            <a:r>
              <a:rPr sz="1900" b="1" spc="140" dirty="0">
                <a:latin typeface="Calibri"/>
                <a:cs typeface="Calibri"/>
              </a:rPr>
              <a:t> </a:t>
            </a:r>
            <a:r>
              <a:rPr sz="1900" b="1" spc="5" dirty="0">
                <a:latin typeface="Calibri"/>
                <a:cs typeface="Calibri"/>
              </a:rPr>
              <a:t>(Pr</a:t>
            </a:r>
            <a:r>
              <a:rPr sz="1900" b="1" spc="-5" dirty="0">
                <a:latin typeface="Calibri"/>
                <a:cs typeface="Calibri"/>
              </a:rPr>
              <a:t>o</a:t>
            </a:r>
            <a:r>
              <a:rPr sz="1900" b="1" spc="5" dirty="0">
                <a:latin typeface="Calibri"/>
                <a:cs typeface="Calibri"/>
              </a:rPr>
              <a:t>gra</a:t>
            </a:r>
            <a:r>
              <a:rPr sz="1900" b="1" dirty="0">
                <a:latin typeface="Calibri"/>
                <a:cs typeface="Calibri"/>
              </a:rPr>
              <a:t>m</a:t>
            </a:r>
            <a:r>
              <a:rPr sz="1900" b="1" spc="5" dirty="0">
                <a:latin typeface="Calibri"/>
                <a:cs typeface="Calibri"/>
              </a:rPr>
              <a:t>)</a:t>
            </a:r>
            <a:r>
              <a:rPr sz="1900" b="1" dirty="0">
                <a:latin typeface="Calibri"/>
                <a:cs typeface="Calibri"/>
              </a:rPr>
              <a:t> </a:t>
            </a:r>
            <a:r>
              <a:rPr sz="1900" b="1" spc="-215" dirty="0">
                <a:latin typeface="Calibri"/>
                <a:cs typeface="Calibri"/>
              </a:rPr>
              <a:t> </a:t>
            </a:r>
            <a:r>
              <a:rPr sz="1900" b="1" spc="5" dirty="0">
                <a:latin typeface="Calibri"/>
                <a:cs typeface="Calibri"/>
              </a:rPr>
              <a:t>Cost</a:t>
            </a:r>
            <a:r>
              <a:rPr sz="1900" b="1" dirty="0">
                <a:latin typeface="Calibri"/>
                <a:cs typeface="Calibri"/>
              </a:rPr>
              <a:t>	</a:t>
            </a:r>
            <a:r>
              <a:rPr sz="1900" b="1" spc="40" dirty="0">
                <a:latin typeface="Calibri"/>
                <a:cs typeface="Calibri"/>
              </a:rPr>
              <a:t>$</a:t>
            </a:r>
            <a:r>
              <a:rPr sz="1900" b="1" spc="25" dirty="0">
                <a:latin typeface="Calibri"/>
                <a:cs typeface="Calibri"/>
              </a:rPr>
              <a:t>2</a:t>
            </a:r>
            <a:r>
              <a:rPr sz="1900" b="1" spc="40" dirty="0">
                <a:latin typeface="Calibri"/>
                <a:cs typeface="Calibri"/>
              </a:rPr>
              <a:t>0</a:t>
            </a:r>
            <a:r>
              <a:rPr sz="1900" b="1" spc="25" dirty="0">
                <a:latin typeface="Calibri"/>
                <a:cs typeface="Calibri"/>
              </a:rPr>
              <a:t>0</a:t>
            </a:r>
            <a:r>
              <a:rPr sz="1900" b="1" spc="30" dirty="0">
                <a:latin typeface="Calibri"/>
                <a:cs typeface="Calibri"/>
              </a:rPr>
              <a:t>,0</a:t>
            </a:r>
            <a:r>
              <a:rPr sz="1900" b="1" spc="25" dirty="0">
                <a:latin typeface="Calibri"/>
                <a:cs typeface="Calibri"/>
              </a:rPr>
              <a:t>0</a:t>
            </a:r>
            <a:r>
              <a:rPr sz="1900" b="1" spc="30" dirty="0">
                <a:latin typeface="Calibri"/>
                <a:cs typeface="Calibri"/>
              </a:rPr>
              <a:t>0.</a:t>
            </a:r>
            <a:r>
              <a:rPr sz="1900" b="1" spc="25" dirty="0">
                <a:latin typeface="Calibri"/>
                <a:cs typeface="Calibri"/>
              </a:rPr>
              <a:t>00  </a:t>
            </a:r>
            <a:r>
              <a:rPr sz="1900" b="1" spc="-25" dirty="0">
                <a:latin typeface="Calibri"/>
                <a:cs typeface="Calibri"/>
              </a:rPr>
              <a:t>8a.  </a:t>
            </a:r>
            <a:r>
              <a:rPr sz="1900" b="1" spc="10" dirty="0">
                <a:latin typeface="Calibri"/>
                <a:cs typeface="Calibri"/>
              </a:rPr>
              <a:t>Enter </a:t>
            </a:r>
            <a:r>
              <a:rPr sz="1900" b="1" spc="25" dirty="0">
                <a:latin typeface="Calibri"/>
                <a:cs typeface="Calibri"/>
              </a:rPr>
              <a:t>the </a:t>
            </a:r>
            <a:r>
              <a:rPr sz="1900" b="1" dirty="0">
                <a:latin typeface="Calibri"/>
                <a:cs typeface="Calibri"/>
              </a:rPr>
              <a:t>Total</a:t>
            </a:r>
            <a:r>
              <a:rPr sz="1900" b="1" spc="200" dirty="0">
                <a:latin typeface="Calibri"/>
                <a:cs typeface="Calibri"/>
              </a:rPr>
              <a:t> </a:t>
            </a:r>
            <a:r>
              <a:rPr sz="1900" b="1" spc="30" dirty="0">
                <a:latin typeface="Calibri"/>
                <a:cs typeface="Calibri"/>
              </a:rPr>
              <a:t>Administrative</a:t>
            </a:r>
            <a:r>
              <a:rPr sz="1900" b="1" spc="190" dirty="0">
                <a:latin typeface="Calibri"/>
                <a:cs typeface="Calibri"/>
              </a:rPr>
              <a:t> </a:t>
            </a:r>
            <a:r>
              <a:rPr sz="1900" b="1" spc="5" dirty="0">
                <a:latin typeface="Calibri"/>
                <a:cs typeface="Calibri"/>
              </a:rPr>
              <a:t>Cost		</a:t>
            </a:r>
            <a:r>
              <a:rPr sz="1900" b="1" spc="30" dirty="0">
                <a:latin typeface="Calibri"/>
                <a:cs typeface="Calibri"/>
              </a:rPr>
              <a:t>$50.00</a:t>
            </a:r>
            <a:endParaRPr sz="1900">
              <a:latin typeface="Calibri"/>
              <a:cs typeface="Calibri"/>
            </a:endParaRPr>
          </a:p>
          <a:p>
            <a:pPr>
              <a:lnSpc>
                <a:spcPct val="100000"/>
              </a:lnSpc>
              <a:spcBef>
                <a:spcPts val="25"/>
              </a:spcBef>
            </a:pPr>
            <a:endParaRPr sz="2150">
              <a:latin typeface="Calibri"/>
              <a:cs typeface="Calibri"/>
            </a:endParaRPr>
          </a:p>
          <a:p>
            <a:pPr marL="42545" algn="ctr">
              <a:lnSpc>
                <a:spcPct val="113199"/>
              </a:lnSpc>
            </a:pPr>
            <a:r>
              <a:rPr sz="1900" b="1" spc="20" dirty="0">
                <a:latin typeface="Calibri"/>
                <a:cs typeface="Calibri"/>
              </a:rPr>
              <a:t>The </a:t>
            </a:r>
            <a:r>
              <a:rPr sz="1900" b="1" dirty="0">
                <a:latin typeface="Calibri"/>
                <a:cs typeface="Calibri"/>
              </a:rPr>
              <a:t>Total Project </a:t>
            </a:r>
            <a:r>
              <a:rPr sz="1900" b="1" spc="10" dirty="0">
                <a:latin typeface="Calibri"/>
                <a:cs typeface="Calibri"/>
              </a:rPr>
              <a:t>Cost </a:t>
            </a:r>
            <a:r>
              <a:rPr sz="1900" b="1" spc="-10" dirty="0">
                <a:latin typeface="Calibri"/>
                <a:cs typeface="Calibri"/>
              </a:rPr>
              <a:t>will </a:t>
            </a:r>
            <a:r>
              <a:rPr sz="1900" b="1" spc="5" dirty="0">
                <a:latin typeface="Calibri"/>
                <a:cs typeface="Calibri"/>
              </a:rPr>
              <a:t>remain </a:t>
            </a:r>
            <a:r>
              <a:rPr sz="1900" b="1" spc="-35" dirty="0">
                <a:latin typeface="Calibri"/>
                <a:cs typeface="Calibri"/>
              </a:rPr>
              <a:t>RED </a:t>
            </a:r>
            <a:r>
              <a:rPr sz="1900" b="1" spc="-25" dirty="0">
                <a:latin typeface="Calibri"/>
                <a:cs typeface="Calibri"/>
              </a:rPr>
              <a:t>if </a:t>
            </a:r>
            <a:r>
              <a:rPr sz="1900" b="1" spc="25" dirty="0">
                <a:latin typeface="Calibri"/>
                <a:cs typeface="Calibri"/>
              </a:rPr>
              <a:t>the </a:t>
            </a:r>
            <a:r>
              <a:rPr sz="1900" b="1" spc="15" dirty="0">
                <a:latin typeface="Calibri"/>
                <a:cs typeface="Calibri"/>
              </a:rPr>
              <a:t>sum </a:t>
            </a:r>
            <a:r>
              <a:rPr sz="1900" b="1" spc="35" dirty="0">
                <a:latin typeface="Calibri"/>
                <a:cs typeface="Calibri"/>
              </a:rPr>
              <a:t>from </a:t>
            </a:r>
            <a:r>
              <a:rPr sz="1900" b="1" spc="-25" dirty="0">
                <a:latin typeface="Calibri"/>
                <a:cs typeface="Calibri"/>
              </a:rPr>
              <a:t>7a. </a:t>
            </a:r>
            <a:r>
              <a:rPr sz="1900" b="1" spc="-10" dirty="0">
                <a:latin typeface="Calibri"/>
                <a:cs typeface="Calibri"/>
              </a:rPr>
              <a:t>and </a:t>
            </a:r>
            <a:r>
              <a:rPr sz="1900" b="1" spc="-20" dirty="0">
                <a:latin typeface="Calibri"/>
                <a:cs typeface="Calibri"/>
              </a:rPr>
              <a:t>8a. </a:t>
            </a:r>
            <a:r>
              <a:rPr sz="1900" b="1" dirty="0">
                <a:latin typeface="Calibri"/>
                <a:cs typeface="Calibri"/>
              </a:rPr>
              <a:t>do </a:t>
            </a:r>
            <a:r>
              <a:rPr sz="1900" b="1" spc="5" dirty="0">
                <a:latin typeface="Calibri"/>
                <a:cs typeface="Calibri"/>
              </a:rPr>
              <a:t>not </a:t>
            </a:r>
            <a:r>
              <a:rPr sz="1900" b="1" spc="10" dirty="0">
                <a:latin typeface="Calibri"/>
                <a:cs typeface="Calibri"/>
              </a:rPr>
              <a:t>equal </a:t>
            </a:r>
            <a:r>
              <a:rPr sz="1900" b="1" spc="15" dirty="0">
                <a:latin typeface="Calibri"/>
                <a:cs typeface="Calibri"/>
              </a:rPr>
              <a:t>the  </a:t>
            </a:r>
            <a:r>
              <a:rPr sz="1900" b="1" dirty="0">
                <a:latin typeface="Calibri"/>
                <a:cs typeface="Calibri"/>
              </a:rPr>
              <a:t>Total  </a:t>
            </a:r>
            <a:r>
              <a:rPr sz="1900" b="1" spc="5" dirty="0">
                <a:latin typeface="Calibri"/>
                <a:cs typeface="Calibri"/>
              </a:rPr>
              <a:t>Project</a:t>
            </a:r>
            <a:r>
              <a:rPr sz="1900" b="1" spc="-35" dirty="0">
                <a:latin typeface="Calibri"/>
                <a:cs typeface="Calibri"/>
              </a:rPr>
              <a:t> </a:t>
            </a:r>
            <a:r>
              <a:rPr sz="1900" b="1" spc="-5" dirty="0">
                <a:latin typeface="Calibri"/>
                <a:cs typeface="Calibri"/>
              </a:rPr>
              <a:t>Cost.</a:t>
            </a:r>
            <a:endParaRPr sz="1900">
              <a:latin typeface="Calibri"/>
              <a:cs typeface="Calibri"/>
            </a:endParaRPr>
          </a:p>
        </p:txBody>
      </p:sp>
      <p:graphicFrame>
        <p:nvGraphicFramePr>
          <p:cNvPr id="16" name="object 6">
            <a:extLst>
              <a:ext uri="{FF2B5EF4-FFF2-40B4-BE49-F238E27FC236}">
                <a16:creationId xmlns:a16="http://schemas.microsoft.com/office/drawing/2014/main" id="{A8C775AC-8CA2-D825-3FF2-5743EF09ED2D}"/>
              </a:ext>
            </a:extLst>
          </p:cNvPr>
          <p:cNvGraphicFramePr>
            <a:graphicFrameLocks noGrp="1"/>
          </p:cNvGraphicFramePr>
          <p:nvPr userDrawn="1"/>
        </p:nvGraphicFramePr>
        <p:xfrm>
          <a:off x="36830" y="1866381"/>
          <a:ext cx="8811260" cy="1636309"/>
        </p:xfrm>
        <a:graphic>
          <a:graphicData uri="http://schemas.openxmlformats.org/drawingml/2006/table">
            <a:tbl>
              <a:tblPr firstRow="1" bandRow="1">
                <a:tableStyleId>{2D5ABB26-0587-4C30-8999-92F81FD0307C}</a:tableStyleId>
              </a:tblPr>
              <a:tblGrid>
                <a:gridCol w="6638290">
                  <a:extLst>
                    <a:ext uri="{9D8B030D-6E8A-4147-A177-3AD203B41FA5}">
                      <a16:colId xmlns:a16="http://schemas.microsoft.com/office/drawing/2014/main" val="20000"/>
                    </a:ext>
                  </a:extLst>
                </a:gridCol>
                <a:gridCol w="2172970">
                  <a:extLst>
                    <a:ext uri="{9D8B030D-6E8A-4147-A177-3AD203B41FA5}">
                      <a16:colId xmlns:a16="http://schemas.microsoft.com/office/drawing/2014/main" val="20001"/>
                    </a:ext>
                  </a:extLst>
                </a:gridCol>
              </a:tblGrid>
              <a:tr h="313330">
                <a:tc rowSpan="2">
                  <a:txBody>
                    <a:bodyPr/>
                    <a:lstStyle/>
                    <a:p>
                      <a:pPr>
                        <a:lnSpc>
                          <a:spcPct val="100000"/>
                        </a:lnSpc>
                      </a:pPr>
                      <a:endParaRPr sz="2200">
                        <a:latin typeface="Times New Roman"/>
                        <a:cs typeface="Times New Roman"/>
                      </a:endParaRPr>
                    </a:p>
                  </a:txBody>
                  <a:tcPr marL="0" marR="0" marT="0" marB="0"/>
                </a:tc>
                <a:tc>
                  <a:txBody>
                    <a:bodyPr/>
                    <a:lstStyle/>
                    <a:p>
                      <a:pPr>
                        <a:lnSpc>
                          <a:spcPct val="100000"/>
                        </a:lnSpc>
                      </a:pPr>
                      <a:endParaRPr sz="1900">
                        <a:latin typeface="Times New Roman"/>
                        <a:cs typeface="Times New Roman"/>
                      </a:endParaRPr>
                    </a:p>
                  </a:txBody>
                  <a:tcPr marL="0" marR="0" marT="0" marB="0"/>
                </a:tc>
                <a:extLst>
                  <a:ext uri="{0D108BD9-81ED-4DB2-BD59-A6C34878D82A}">
                    <a16:rowId xmlns:a16="http://schemas.microsoft.com/office/drawing/2014/main" val="10000"/>
                  </a:ext>
                </a:extLst>
              </a:tr>
              <a:tr h="504825">
                <a:tc vMerge="1">
                  <a:txBody>
                    <a:bodyPr/>
                    <a:lstStyle/>
                    <a:p>
                      <a:endParaRPr/>
                    </a:p>
                  </a:txBody>
                  <a:tcPr marL="0" marR="0" marT="0" marB="0"/>
                </a:tc>
                <a:tc>
                  <a:txBody>
                    <a:bodyPr/>
                    <a:lstStyle/>
                    <a:p>
                      <a:pPr>
                        <a:lnSpc>
                          <a:spcPct val="100000"/>
                        </a:lnSpc>
                      </a:pPr>
                      <a:endParaRPr sz="2200">
                        <a:latin typeface="Times New Roman"/>
                        <a:cs typeface="Times New Roman"/>
                      </a:endParaRPr>
                    </a:p>
                  </a:txBody>
                  <a:tcPr marL="0" marR="0" marT="0" marB="0"/>
                </a:tc>
                <a:extLst>
                  <a:ext uri="{0D108BD9-81ED-4DB2-BD59-A6C34878D82A}">
                    <a16:rowId xmlns:a16="http://schemas.microsoft.com/office/drawing/2014/main" val="10001"/>
                  </a:ext>
                </a:extLst>
              </a:tr>
              <a:tr h="502602">
                <a:tc>
                  <a:txBody>
                    <a:bodyPr/>
                    <a:lstStyle/>
                    <a:p>
                      <a:pPr>
                        <a:lnSpc>
                          <a:spcPct val="100000"/>
                        </a:lnSpc>
                      </a:pPr>
                      <a:endParaRPr sz="2200">
                        <a:latin typeface="Times New Roman"/>
                        <a:cs typeface="Times New Roman"/>
                      </a:endParaRPr>
                    </a:p>
                  </a:txBody>
                  <a:tcPr marL="0" marR="0" marT="0" marB="0"/>
                </a:tc>
                <a:tc>
                  <a:txBody>
                    <a:bodyPr/>
                    <a:lstStyle/>
                    <a:p>
                      <a:pPr>
                        <a:lnSpc>
                          <a:spcPct val="100000"/>
                        </a:lnSpc>
                      </a:pPr>
                      <a:endParaRPr sz="2200">
                        <a:latin typeface="Times New Roman"/>
                        <a:cs typeface="Times New Roman"/>
                      </a:endParaRPr>
                    </a:p>
                  </a:txBody>
                  <a:tcPr marL="0" marR="0" marT="0" marB="0"/>
                </a:tc>
                <a:extLst>
                  <a:ext uri="{0D108BD9-81ED-4DB2-BD59-A6C34878D82A}">
                    <a16:rowId xmlns:a16="http://schemas.microsoft.com/office/drawing/2014/main" val="10002"/>
                  </a:ext>
                </a:extLst>
              </a:tr>
              <a:tr h="315552">
                <a:tc>
                  <a:txBody>
                    <a:bodyPr/>
                    <a:lstStyle/>
                    <a:p>
                      <a:pPr>
                        <a:lnSpc>
                          <a:spcPct val="100000"/>
                        </a:lnSpc>
                      </a:pPr>
                      <a:endParaRPr sz="1900">
                        <a:latin typeface="Times New Roman"/>
                        <a:cs typeface="Times New Roman"/>
                      </a:endParaRPr>
                    </a:p>
                  </a:txBody>
                  <a:tcPr marL="0" marR="0" marT="0" marB="0"/>
                </a:tc>
                <a:tc>
                  <a:txBody>
                    <a:bodyPr/>
                    <a:lstStyle/>
                    <a:p>
                      <a:pPr>
                        <a:lnSpc>
                          <a:spcPct val="100000"/>
                        </a:lnSpc>
                      </a:pPr>
                      <a:endParaRPr sz="1900">
                        <a:latin typeface="Times New Roman"/>
                        <a:cs typeface="Times New Roman"/>
                      </a:endParaRPr>
                    </a:p>
                  </a:txBody>
                  <a:tcPr marL="0" marR="0" marT="0" marB="0"/>
                </a:tc>
                <a:extLst>
                  <a:ext uri="{0D108BD9-81ED-4DB2-BD59-A6C34878D82A}">
                    <a16:rowId xmlns:a16="http://schemas.microsoft.com/office/drawing/2014/main" val="10003"/>
                  </a:ext>
                </a:extLst>
              </a:tr>
            </a:tbl>
          </a:graphicData>
        </a:graphic>
      </p:graphicFrame>
      <p:sp>
        <p:nvSpPr>
          <p:cNvPr id="17" name="object 14">
            <a:extLst>
              <a:ext uri="{FF2B5EF4-FFF2-40B4-BE49-F238E27FC236}">
                <a16:creationId xmlns:a16="http://schemas.microsoft.com/office/drawing/2014/main" id="{B41866EC-7A0D-6CB9-FBB1-A8B6C8FD97C8}"/>
              </a:ext>
            </a:extLst>
          </p:cNvPr>
          <p:cNvSpPr/>
          <p:nvPr userDrawn="1"/>
        </p:nvSpPr>
        <p:spPr>
          <a:xfrm>
            <a:off x="160020" y="1169669"/>
            <a:ext cx="8820912" cy="3402329"/>
          </a:xfrm>
          <a:prstGeom prst="rect">
            <a:avLst/>
          </a:prstGeom>
          <a:blipFill>
            <a:blip r:embed="rId4" cstate="print"/>
            <a:stretch>
              <a:fillRect/>
            </a:stretch>
          </a:blipFill>
        </p:spPr>
        <p:txBody>
          <a:bodyPr wrap="square" lIns="0" tIns="0" rIns="0" bIns="0" rtlCol="0"/>
          <a:lstStyle/>
          <a:p>
            <a:endParaRPr/>
          </a:p>
        </p:txBody>
      </p:sp>
      <p:sp>
        <p:nvSpPr>
          <p:cNvPr id="18" name="Rectangle 17">
            <a:extLst>
              <a:ext uri="{FF2B5EF4-FFF2-40B4-BE49-F238E27FC236}">
                <a16:creationId xmlns:a16="http://schemas.microsoft.com/office/drawing/2014/main" id="{6BBB445D-3072-3ABA-7DAB-CD110E94C94A}"/>
              </a:ext>
            </a:extLst>
          </p:cNvPr>
          <p:cNvSpPr/>
          <p:nvPr userDrawn="1"/>
        </p:nvSpPr>
        <p:spPr>
          <a:xfrm>
            <a:off x="403115" y="1250710"/>
            <a:ext cx="8359885" cy="516611"/>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2CC19A79-241E-3C6A-F701-1519A87209A2}"/>
              </a:ext>
            </a:extLst>
          </p:cNvPr>
          <p:cNvSpPr/>
          <p:nvPr userDrawn="1"/>
        </p:nvSpPr>
        <p:spPr>
          <a:xfrm>
            <a:off x="218441" y="1882140"/>
            <a:ext cx="6334759" cy="60960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5E245EC-D39D-8CFB-14E1-A21F9800DD19}"/>
              </a:ext>
            </a:extLst>
          </p:cNvPr>
          <p:cNvSpPr/>
          <p:nvPr userDrawn="1"/>
        </p:nvSpPr>
        <p:spPr>
          <a:xfrm>
            <a:off x="6859695" y="1864456"/>
            <a:ext cx="2018449" cy="28438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D42FEEF-F7E6-A94C-C2EE-05C881153A75}"/>
              </a:ext>
            </a:extLst>
          </p:cNvPr>
          <p:cNvSpPr/>
          <p:nvPr userDrawn="1"/>
        </p:nvSpPr>
        <p:spPr>
          <a:xfrm>
            <a:off x="6806355" y="2192116"/>
            <a:ext cx="2018449" cy="28438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2F1B41B3-7186-226D-DD3E-60B70B97B2C8}"/>
              </a:ext>
            </a:extLst>
          </p:cNvPr>
          <p:cNvSpPr/>
          <p:nvPr userDrawn="1"/>
        </p:nvSpPr>
        <p:spPr>
          <a:xfrm>
            <a:off x="6844455" y="2870296"/>
            <a:ext cx="2018449" cy="28438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9983C1E3-9BE3-13A3-5AF3-2FE1A1CAB2D7}"/>
              </a:ext>
            </a:extLst>
          </p:cNvPr>
          <p:cNvSpPr/>
          <p:nvPr userDrawn="1"/>
        </p:nvSpPr>
        <p:spPr>
          <a:xfrm>
            <a:off x="6783495" y="3205576"/>
            <a:ext cx="2018449" cy="28438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943791AC-9DC3-A12C-FA24-8577AEC5851B}"/>
              </a:ext>
            </a:extLst>
          </p:cNvPr>
          <p:cNvSpPr/>
          <p:nvPr userDrawn="1"/>
        </p:nvSpPr>
        <p:spPr>
          <a:xfrm>
            <a:off x="169488" y="2868556"/>
            <a:ext cx="5758872" cy="28438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D387A6E2-A621-5141-53BB-6BCDA27629A9}"/>
              </a:ext>
            </a:extLst>
          </p:cNvPr>
          <p:cNvSpPr/>
          <p:nvPr userDrawn="1"/>
        </p:nvSpPr>
        <p:spPr>
          <a:xfrm>
            <a:off x="533400" y="3205576"/>
            <a:ext cx="5235338" cy="28438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D13C40E-00A6-B5C8-F049-D0A347F26C88}"/>
              </a:ext>
            </a:extLst>
          </p:cNvPr>
          <p:cNvSpPr/>
          <p:nvPr userDrawn="1"/>
        </p:nvSpPr>
        <p:spPr>
          <a:xfrm>
            <a:off x="195581" y="3895523"/>
            <a:ext cx="8773160" cy="590751"/>
          </a:xfrm>
          <a:prstGeom prst="rect">
            <a:avLst/>
          </a:prstGeom>
          <a:solidFill>
            <a:srgbClr val="E2EFD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Content Placeholder 43">
            <a:extLst>
              <a:ext uri="{FF2B5EF4-FFF2-40B4-BE49-F238E27FC236}">
                <a16:creationId xmlns:a16="http://schemas.microsoft.com/office/drawing/2014/main" id="{50F25B96-8558-B218-1210-BBE1CEC6CFC4}"/>
              </a:ext>
            </a:extLst>
          </p:cNvPr>
          <p:cNvSpPr>
            <a:spLocks noGrp="1"/>
          </p:cNvSpPr>
          <p:nvPr>
            <p:ph sz="quarter" idx="11"/>
          </p:nvPr>
        </p:nvSpPr>
        <p:spPr>
          <a:xfrm>
            <a:off x="219076" y="1208901"/>
            <a:ext cx="8686800"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45" name="Content Placeholder 43">
            <a:extLst>
              <a:ext uri="{FF2B5EF4-FFF2-40B4-BE49-F238E27FC236}">
                <a16:creationId xmlns:a16="http://schemas.microsoft.com/office/drawing/2014/main" id="{DE7D35D8-5F5B-67EE-A488-E9D026861FF7}"/>
              </a:ext>
            </a:extLst>
          </p:cNvPr>
          <p:cNvSpPr>
            <a:spLocks noGrp="1"/>
          </p:cNvSpPr>
          <p:nvPr>
            <p:ph sz="quarter" idx="12"/>
          </p:nvPr>
        </p:nvSpPr>
        <p:spPr>
          <a:xfrm>
            <a:off x="219076" y="1884217"/>
            <a:ext cx="6334124"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46" name="Content Placeholder 43">
            <a:extLst>
              <a:ext uri="{FF2B5EF4-FFF2-40B4-BE49-F238E27FC236}">
                <a16:creationId xmlns:a16="http://schemas.microsoft.com/office/drawing/2014/main" id="{E3228779-A756-F420-D4A8-266ADD62DACE}"/>
              </a:ext>
            </a:extLst>
          </p:cNvPr>
          <p:cNvSpPr>
            <a:spLocks noGrp="1"/>
          </p:cNvSpPr>
          <p:nvPr>
            <p:ph sz="quarter" idx="13"/>
          </p:nvPr>
        </p:nvSpPr>
        <p:spPr>
          <a:xfrm>
            <a:off x="6664962" y="1874692"/>
            <a:ext cx="2315209"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47" name="Content Placeholder 43">
            <a:extLst>
              <a:ext uri="{FF2B5EF4-FFF2-40B4-BE49-F238E27FC236}">
                <a16:creationId xmlns:a16="http://schemas.microsoft.com/office/drawing/2014/main" id="{D8008F3F-B4F6-3AAF-0E91-D8EE0D315D6F}"/>
              </a:ext>
            </a:extLst>
          </p:cNvPr>
          <p:cNvSpPr>
            <a:spLocks noGrp="1"/>
          </p:cNvSpPr>
          <p:nvPr>
            <p:ph sz="quarter" idx="14"/>
          </p:nvPr>
        </p:nvSpPr>
        <p:spPr>
          <a:xfrm>
            <a:off x="6664962" y="2197340"/>
            <a:ext cx="2315209"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48" name="Content Placeholder 43">
            <a:extLst>
              <a:ext uri="{FF2B5EF4-FFF2-40B4-BE49-F238E27FC236}">
                <a16:creationId xmlns:a16="http://schemas.microsoft.com/office/drawing/2014/main" id="{6B9478D6-8B98-7A4D-03E9-05B3803650F2}"/>
              </a:ext>
            </a:extLst>
          </p:cNvPr>
          <p:cNvSpPr>
            <a:spLocks noGrp="1"/>
          </p:cNvSpPr>
          <p:nvPr>
            <p:ph sz="quarter" idx="15"/>
          </p:nvPr>
        </p:nvSpPr>
        <p:spPr>
          <a:xfrm>
            <a:off x="219076" y="2883568"/>
            <a:ext cx="6334124"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49" name="Content Placeholder 43">
            <a:extLst>
              <a:ext uri="{FF2B5EF4-FFF2-40B4-BE49-F238E27FC236}">
                <a16:creationId xmlns:a16="http://schemas.microsoft.com/office/drawing/2014/main" id="{CC59BA80-CD57-058A-2213-ADC79B1081A5}"/>
              </a:ext>
            </a:extLst>
          </p:cNvPr>
          <p:cNvSpPr>
            <a:spLocks noGrp="1"/>
          </p:cNvSpPr>
          <p:nvPr>
            <p:ph sz="quarter" idx="16"/>
          </p:nvPr>
        </p:nvSpPr>
        <p:spPr>
          <a:xfrm>
            <a:off x="6664962" y="2874043"/>
            <a:ext cx="2315209"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50" name="Content Placeholder 43">
            <a:extLst>
              <a:ext uri="{FF2B5EF4-FFF2-40B4-BE49-F238E27FC236}">
                <a16:creationId xmlns:a16="http://schemas.microsoft.com/office/drawing/2014/main" id="{2E7509BC-FEDE-083A-E50B-6E3876A3016D}"/>
              </a:ext>
            </a:extLst>
          </p:cNvPr>
          <p:cNvSpPr>
            <a:spLocks noGrp="1"/>
          </p:cNvSpPr>
          <p:nvPr>
            <p:ph sz="quarter" idx="17"/>
          </p:nvPr>
        </p:nvSpPr>
        <p:spPr>
          <a:xfrm>
            <a:off x="219076" y="3207147"/>
            <a:ext cx="6334124"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51" name="Content Placeholder 43">
            <a:extLst>
              <a:ext uri="{FF2B5EF4-FFF2-40B4-BE49-F238E27FC236}">
                <a16:creationId xmlns:a16="http://schemas.microsoft.com/office/drawing/2014/main" id="{BAC230C7-BE98-9798-9434-1CE3DE35A505}"/>
              </a:ext>
            </a:extLst>
          </p:cNvPr>
          <p:cNvSpPr>
            <a:spLocks noGrp="1"/>
          </p:cNvSpPr>
          <p:nvPr>
            <p:ph sz="quarter" idx="18"/>
          </p:nvPr>
        </p:nvSpPr>
        <p:spPr>
          <a:xfrm>
            <a:off x="6664962" y="3197622"/>
            <a:ext cx="2315209" cy="276999"/>
          </a:xfrm>
        </p:spPr>
        <p:txBody>
          <a:bodyPr/>
          <a:lstStyle>
            <a:lvl1pPr>
              <a:defRPr b="1"/>
            </a:lvl1pPr>
            <a:lvl2pPr>
              <a:defRPr b="1"/>
            </a:lvl2pPr>
            <a:lvl3pPr>
              <a:defRPr b="1"/>
            </a:lvl3pPr>
            <a:lvl4pPr>
              <a:defRPr b="1"/>
            </a:lvl4pPr>
            <a:lvl5pPr>
              <a:defRPr b="1"/>
            </a:lvl5pPr>
          </a:lstStyle>
          <a:p>
            <a:pPr lvl="0"/>
            <a:endParaRPr lang="en-US" dirty="0"/>
          </a:p>
        </p:txBody>
      </p:sp>
      <p:sp>
        <p:nvSpPr>
          <p:cNvPr id="52" name="Content Placeholder 43">
            <a:extLst>
              <a:ext uri="{FF2B5EF4-FFF2-40B4-BE49-F238E27FC236}">
                <a16:creationId xmlns:a16="http://schemas.microsoft.com/office/drawing/2014/main" id="{C78BDC01-0001-AC1B-0112-7A6F4ABDA02E}"/>
              </a:ext>
            </a:extLst>
          </p:cNvPr>
          <p:cNvSpPr>
            <a:spLocks noGrp="1"/>
          </p:cNvSpPr>
          <p:nvPr>
            <p:ph sz="quarter" idx="19"/>
          </p:nvPr>
        </p:nvSpPr>
        <p:spPr>
          <a:xfrm>
            <a:off x="547059" y="4038112"/>
            <a:ext cx="7992730" cy="276999"/>
          </a:xfrm>
        </p:spPr>
        <p:txBody>
          <a:bodyPr/>
          <a:lstStyle>
            <a:lvl1pPr algn="ctr">
              <a:defRPr b="1"/>
            </a:lvl1pPr>
            <a:lvl2pPr>
              <a:defRPr b="1"/>
            </a:lvl2pPr>
            <a:lvl3pPr>
              <a:defRPr b="1"/>
            </a:lvl3pPr>
            <a:lvl4pPr>
              <a:defRPr b="1"/>
            </a:lvl4pPr>
            <a:lvl5pPr>
              <a:defRPr b="1"/>
            </a:lvl5pPr>
          </a:lstStyle>
          <a:p>
            <a:pPr lvl="0"/>
            <a:endParaRPr lang="en-US" dirty="0"/>
          </a:p>
        </p:txBody>
      </p:sp>
      <p:sp>
        <p:nvSpPr>
          <p:cNvPr id="54" name="Content Placeholder 53">
            <a:extLst>
              <a:ext uri="{FF2B5EF4-FFF2-40B4-BE49-F238E27FC236}">
                <a16:creationId xmlns:a16="http://schemas.microsoft.com/office/drawing/2014/main" id="{9277E9FC-D113-3F7D-45D8-9F00A3F3FA1A}"/>
              </a:ext>
            </a:extLst>
          </p:cNvPr>
          <p:cNvSpPr>
            <a:spLocks noGrp="1"/>
          </p:cNvSpPr>
          <p:nvPr>
            <p:ph sz="quarter" idx="20"/>
          </p:nvPr>
        </p:nvSpPr>
        <p:spPr>
          <a:xfrm>
            <a:off x="254000" y="4572000"/>
            <a:ext cx="8285163" cy="168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28432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noAutofit/>
          </a:bodyPr>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noAutofit/>
          </a:bodyPr>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noAutofit/>
          </a:bodyPr>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noAutofit/>
          </a:bodyPr>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noAutofit/>
          </a:bodyPr>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no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noAutofit/>
          </a:bodyPr>
          <a:lstStyle>
            <a:lvl1pPr algn="ctr">
              <a:defRPr/>
            </a:lvl1pPr>
          </a:lstStyle>
          <a:p>
            <a:endParaRPr lang="en-US" dirty="0"/>
          </a:p>
        </p:txBody>
      </p:sp>
      <p:sp>
        <p:nvSpPr>
          <p:cNvPr id="15" name="Content Placeholder 14">
            <a:extLst>
              <a:ext uri="{FF2B5EF4-FFF2-40B4-BE49-F238E27FC236}">
                <a16:creationId xmlns:a16="http://schemas.microsoft.com/office/drawing/2014/main" id="{6F2ABA90-2E16-8314-2D8B-F88EBEF160D5}"/>
              </a:ext>
            </a:extLst>
          </p:cNvPr>
          <p:cNvSpPr>
            <a:spLocks noGrp="1"/>
          </p:cNvSpPr>
          <p:nvPr>
            <p:ph sz="quarter" idx="10"/>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graphicFrame>
        <p:nvGraphicFramePr>
          <p:cNvPr id="20" name="Table 19">
            <a:extLst>
              <a:ext uri="{FF2B5EF4-FFF2-40B4-BE49-F238E27FC236}">
                <a16:creationId xmlns:a16="http://schemas.microsoft.com/office/drawing/2014/main" id="{487C8241-EA06-44A1-D103-89F839AD7119}"/>
              </a:ext>
            </a:extLst>
          </p:cNvPr>
          <p:cNvGraphicFramePr>
            <a:graphicFrameLocks noGrp="1"/>
          </p:cNvGraphicFramePr>
          <p:nvPr userDrawn="1">
            <p:extLst>
              <p:ext uri="{D42A27DB-BD31-4B8C-83A1-F6EECF244321}">
                <p14:modId xmlns:p14="http://schemas.microsoft.com/office/powerpoint/2010/main" val="1480339892"/>
              </p:ext>
            </p:extLst>
          </p:nvPr>
        </p:nvGraphicFramePr>
        <p:xfrm>
          <a:off x="98298" y="1423426"/>
          <a:ext cx="8929587" cy="3377174"/>
        </p:xfrm>
        <a:graphic>
          <a:graphicData uri="http://schemas.openxmlformats.org/drawingml/2006/table">
            <a:tbl>
              <a:tblPr/>
              <a:tblGrid>
                <a:gridCol w="3787902">
                  <a:extLst>
                    <a:ext uri="{9D8B030D-6E8A-4147-A177-3AD203B41FA5}">
                      <a16:colId xmlns:a16="http://schemas.microsoft.com/office/drawing/2014/main" val="2218616372"/>
                    </a:ext>
                  </a:extLst>
                </a:gridCol>
                <a:gridCol w="2590800">
                  <a:extLst>
                    <a:ext uri="{9D8B030D-6E8A-4147-A177-3AD203B41FA5}">
                      <a16:colId xmlns:a16="http://schemas.microsoft.com/office/drawing/2014/main" val="3153642251"/>
                    </a:ext>
                  </a:extLst>
                </a:gridCol>
                <a:gridCol w="2550885">
                  <a:extLst>
                    <a:ext uri="{9D8B030D-6E8A-4147-A177-3AD203B41FA5}">
                      <a16:colId xmlns:a16="http://schemas.microsoft.com/office/drawing/2014/main" val="124374192"/>
                    </a:ext>
                  </a:extLst>
                </a:gridCol>
              </a:tblGrid>
              <a:tr h="2462774">
                <a:tc>
                  <a:txBody>
                    <a:bodyPr/>
                    <a:lstStyle/>
                    <a:p>
                      <a:endParaRPr lang="en-US"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solidFill>
                  </a:tcPr>
                </a:tc>
                <a:tc>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10647788"/>
                  </a:ext>
                </a:extLst>
              </a:tr>
              <a:tr h="914400">
                <a:tc gridSpan="3">
                  <a:txBody>
                    <a:bodyPr/>
                    <a:lstStyle/>
                    <a:p>
                      <a:endParaRPr lang="en-US" dirty="0"/>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hMerge="1">
                  <a:txBody>
                    <a:bodyPr/>
                    <a:lstStyle/>
                    <a:p>
                      <a:endParaRPr lang="en-US" dirty="0"/>
                    </a:p>
                  </a:txBody>
                  <a:tcPr>
                    <a:lnL w="12700" cap="flat" cmpd="sng" algn="ctr">
                      <a:solidFill>
                        <a:schemeClr val="tx1"/>
                      </a:solidFill>
                      <a:prstDash val="solid"/>
                      <a:round/>
                      <a:headEnd type="none" w="med" len="med"/>
                      <a:tailEnd type="none" w="med" len="me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1176413182"/>
                  </a:ext>
                </a:extLst>
              </a:tr>
            </a:tbl>
          </a:graphicData>
        </a:graphic>
      </p:graphicFrame>
      <p:sp>
        <p:nvSpPr>
          <p:cNvPr id="17" name="Content Placeholder 24">
            <a:extLst>
              <a:ext uri="{FF2B5EF4-FFF2-40B4-BE49-F238E27FC236}">
                <a16:creationId xmlns:a16="http://schemas.microsoft.com/office/drawing/2014/main" id="{EA00517E-BCFF-3308-4801-CD16D24CC9D6}"/>
              </a:ext>
            </a:extLst>
          </p:cNvPr>
          <p:cNvSpPr>
            <a:spLocks noGrp="1"/>
          </p:cNvSpPr>
          <p:nvPr>
            <p:ph sz="quarter" idx="11"/>
          </p:nvPr>
        </p:nvSpPr>
        <p:spPr>
          <a:xfrm>
            <a:off x="135889" y="1447800"/>
            <a:ext cx="3731261" cy="476250"/>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3" name="Content Placeholder 24">
            <a:extLst>
              <a:ext uri="{FF2B5EF4-FFF2-40B4-BE49-F238E27FC236}">
                <a16:creationId xmlns:a16="http://schemas.microsoft.com/office/drawing/2014/main" id="{70943E8D-D995-7098-2C5B-7D7787747676}"/>
              </a:ext>
            </a:extLst>
          </p:cNvPr>
          <p:cNvSpPr>
            <a:spLocks noGrp="1"/>
          </p:cNvSpPr>
          <p:nvPr>
            <p:ph sz="quarter" idx="12"/>
          </p:nvPr>
        </p:nvSpPr>
        <p:spPr>
          <a:xfrm>
            <a:off x="135889" y="1969924"/>
            <a:ext cx="3731261" cy="476250"/>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5" name="Content Placeholder 24">
            <a:extLst>
              <a:ext uri="{FF2B5EF4-FFF2-40B4-BE49-F238E27FC236}">
                <a16:creationId xmlns:a16="http://schemas.microsoft.com/office/drawing/2014/main" id="{1A4F4F0D-54E3-8697-CFA5-E025391BCD6D}"/>
              </a:ext>
            </a:extLst>
          </p:cNvPr>
          <p:cNvSpPr>
            <a:spLocks noGrp="1"/>
          </p:cNvSpPr>
          <p:nvPr>
            <p:ph sz="quarter" idx="13"/>
          </p:nvPr>
        </p:nvSpPr>
        <p:spPr>
          <a:xfrm>
            <a:off x="3955415" y="1428750"/>
            <a:ext cx="616586"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6" name="Content Placeholder 24">
            <a:extLst>
              <a:ext uri="{FF2B5EF4-FFF2-40B4-BE49-F238E27FC236}">
                <a16:creationId xmlns:a16="http://schemas.microsoft.com/office/drawing/2014/main" id="{458637FC-F9A3-EFF0-F1C6-02AB9DAA2C1B}"/>
              </a:ext>
            </a:extLst>
          </p:cNvPr>
          <p:cNvSpPr>
            <a:spLocks noGrp="1"/>
          </p:cNvSpPr>
          <p:nvPr>
            <p:ph sz="quarter" idx="14"/>
          </p:nvPr>
        </p:nvSpPr>
        <p:spPr>
          <a:xfrm>
            <a:off x="4648562" y="1428750"/>
            <a:ext cx="616587"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7" name="Content Placeholder 24">
            <a:extLst>
              <a:ext uri="{FF2B5EF4-FFF2-40B4-BE49-F238E27FC236}">
                <a16:creationId xmlns:a16="http://schemas.microsoft.com/office/drawing/2014/main" id="{FCF7FE19-61D0-B733-328E-DA6FC7D567E5}"/>
              </a:ext>
            </a:extLst>
          </p:cNvPr>
          <p:cNvSpPr>
            <a:spLocks noGrp="1"/>
          </p:cNvSpPr>
          <p:nvPr>
            <p:ph sz="quarter" idx="15"/>
          </p:nvPr>
        </p:nvSpPr>
        <p:spPr>
          <a:xfrm>
            <a:off x="3933825" y="1613587"/>
            <a:ext cx="1857375"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28" name="Content Placeholder 24">
            <a:extLst>
              <a:ext uri="{FF2B5EF4-FFF2-40B4-BE49-F238E27FC236}">
                <a16:creationId xmlns:a16="http://schemas.microsoft.com/office/drawing/2014/main" id="{8C0FE081-B57D-5284-2513-A37EEFB40A6D}"/>
              </a:ext>
            </a:extLst>
          </p:cNvPr>
          <p:cNvSpPr>
            <a:spLocks noGrp="1"/>
          </p:cNvSpPr>
          <p:nvPr>
            <p:ph sz="quarter" idx="16"/>
          </p:nvPr>
        </p:nvSpPr>
        <p:spPr>
          <a:xfrm>
            <a:off x="3933825" y="2141732"/>
            <a:ext cx="1857375"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0" name="Content Placeholder 24">
            <a:extLst>
              <a:ext uri="{FF2B5EF4-FFF2-40B4-BE49-F238E27FC236}">
                <a16:creationId xmlns:a16="http://schemas.microsoft.com/office/drawing/2014/main" id="{908C2EEE-5ECD-F3BD-0208-C9C939CBA8A2}"/>
              </a:ext>
            </a:extLst>
          </p:cNvPr>
          <p:cNvSpPr>
            <a:spLocks noGrp="1"/>
          </p:cNvSpPr>
          <p:nvPr>
            <p:ph sz="quarter" idx="17"/>
          </p:nvPr>
        </p:nvSpPr>
        <p:spPr>
          <a:xfrm>
            <a:off x="3955415" y="2665657"/>
            <a:ext cx="616586"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1" name="Content Placeholder 24">
            <a:extLst>
              <a:ext uri="{FF2B5EF4-FFF2-40B4-BE49-F238E27FC236}">
                <a16:creationId xmlns:a16="http://schemas.microsoft.com/office/drawing/2014/main" id="{80A77209-4A6E-E428-D5E6-D69EE66BD237}"/>
              </a:ext>
            </a:extLst>
          </p:cNvPr>
          <p:cNvSpPr>
            <a:spLocks noGrp="1"/>
          </p:cNvSpPr>
          <p:nvPr>
            <p:ph sz="quarter" idx="18"/>
          </p:nvPr>
        </p:nvSpPr>
        <p:spPr>
          <a:xfrm>
            <a:off x="4648562" y="2665657"/>
            <a:ext cx="616587"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2" name="Content Placeholder 24">
            <a:extLst>
              <a:ext uri="{FF2B5EF4-FFF2-40B4-BE49-F238E27FC236}">
                <a16:creationId xmlns:a16="http://schemas.microsoft.com/office/drawing/2014/main" id="{85C011E6-6FCB-07C2-1034-30A79FB6CFE7}"/>
              </a:ext>
            </a:extLst>
          </p:cNvPr>
          <p:cNvSpPr>
            <a:spLocks noGrp="1"/>
          </p:cNvSpPr>
          <p:nvPr>
            <p:ph sz="quarter" idx="19"/>
          </p:nvPr>
        </p:nvSpPr>
        <p:spPr>
          <a:xfrm>
            <a:off x="3933825" y="2850494"/>
            <a:ext cx="1857375"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3" name="Content Placeholder 24">
            <a:extLst>
              <a:ext uri="{FF2B5EF4-FFF2-40B4-BE49-F238E27FC236}">
                <a16:creationId xmlns:a16="http://schemas.microsoft.com/office/drawing/2014/main" id="{A6F86C6B-9641-806F-A4B6-D996359AD272}"/>
              </a:ext>
            </a:extLst>
          </p:cNvPr>
          <p:cNvSpPr>
            <a:spLocks noGrp="1"/>
          </p:cNvSpPr>
          <p:nvPr>
            <p:ph sz="quarter" idx="20"/>
          </p:nvPr>
        </p:nvSpPr>
        <p:spPr>
          <a:xfrm>
            <a:off x="3933825" y="3371275"/>
            <a:ext cx="1857375"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4" name="Content Placeholder 24">
            <a:extLst>
              <a:ext uri="{FF2B5EF4-FFF2-40B4-BE49-F238E27FC236}">
                <a16:creationId xmlns:a16="http://schemas.microsoft.com/office/drawing/2014/main" id="{6A91C291-C5D0-DF25-2884-B6DF0ACADAEA}"/>
              </a:ext>
            </a:extLst>
          </p:cNvPr>
          <p:cNvSpPr>
            <a:spLocks noGrp="1"/>
          </p:cNvSpPr>
          <p:nvPr>
            <p:ph sz="quarter" idx="21"/>
          </p:nvPr>
        </p:nvSpPr>
        <p:spPr>
          <a:xfrm>
            <a:off x="6562725" y="1428750"/>
            <a:ext cx="1857375" cy="26578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5" name="Content Placeholder 24">
            <a:extLst>
              <a:ext uri="{FF2B5EF4-FFF2-40B4-BE49-F238E27FC236}">
                <a16:creationId xmlns:a16="http://schemas.microsoft.com/office/drawing/2014/main" id="{89FF9371-F413-8C06-1400-0DE8E2ADFD19}"/>
              </a:ext>
            </a:extLst>
          </p:cNvPr>
          <p:cNvSpPr>
            <a:spLocks noGrp="1"/>
          </p:cNvSpPr>
          <p:nvPr>
            <p:ph sz="quarter" idx="22"/>
          </p:nvPr>
        </p:nvSpPr>
        <p:spPr>
          <a:xfrm>
            <a:off x="6772275" y="1623112"/>
            <a:ext cx="316501" cy="346812"/>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6" name="Content Placeholder 24">
            <a:extLst>
              <a:ext uri="{FF2B5EF4-FFF2-40B4-BE49-F238E27FC236}">
                <a16:creationId xmlns:a16="http://schemas.microsoft.com/office/drawing/2014/main" id="{AC4D30C6-5CA9-E210-8AF1-15A74057C8E2}"/>
              </a:ext>
            </a:extLst>
          </p:cNvPr>
          <p:cNvSpPr>
            <a:spLocks noGrp="1"/>
          </p:cNvSpPr>
          <p:nvPr>
            <p:ph sz="quarter" idx="23"/>
          </p:nvPr>
        </p:nvSpPr>
        <p:spPr>
          <a:xfrm>
            <a:off x="178799" y="3916506"/>
            <a:ext cx="8849086" cy="653211"/>
          </a:xfrm>
        </p:spPr>
        <p:txBody>
          <a:bodyPr>
            <a:noAutofit/>
          </a:bodyPr>
          <a:lstStyle>
            <a:lvl1pPr>
              <a:defRPr sz="1300">
                <a:latin typeface="Times New Roman" panose="02020603050405020304" pitchFamily="18" charset="0"/>
                <a:cs typeface="Times New Roman" panose="02020603050405020304" pitchFamily="18" charset="0"/>
              </a:defRPr>
            </a:lvl1pPr>
            <a:lvl2pPr>
              <a:defRPr sz="1200">
                <a:latin typeface="Times New Roman" panose="02020603050405020304" pitchFamily="18" charset="0"/>
                <a:cs typeface="Times New Roman" panose="02020603050405020304" pitchFamily="18" charset="0"/>
              </a:defRPr>
            </a:lvl2pPr>
            <a:lvl3pPr>
              <a:defRPr sz="1200">
                <a:latin typeface="Times New Roman" panose="02020603050405020304" pitchFamily="18" charset="0"/>
                <a:cs typeface="Times New Roman" panose="02020603050405020304" pitchFamily="18" charset="0"/>
              </a:defRPr>
            </a:lvl3pPr>
            <a:lvl4pPr>
              <a:defRPr sz="1200">
                <a:latin typeface="Times New Roman" panose="02020603050405020304" pitchFamily="18" charset="0"/>
                <a:cs typeface="Times New Roman" panose="02020603050405020304" pitchFamily="18" charset="0"/>
              </a:defRPr>
            </a:lvl4pPr>
            <a:lvl5pPr>
              <a:defRPr sz="1200">
                <a:latin typeface="Times New Roman" panose="02020603050405020304" pitchFamily="18" charset="0"/>
                <a:cs typeface="Times New Roman" panose="02020603050405020304" pitchFamily="18" charset="0"/>
              </a:defRPr>
            </a:lvl5pPr>
          </a:lstStyle>
          <a:p>
            <a:pPr lvl="0"/>
            <a:endParaRPr lang="en-US" dirty="0"/>
          </a:p>
        </p:txBody>
      </p:sp>
      <p:sp>
        <p:nvSpPr>
          <p:cNvPr id="38" name="Content Placeholder 37">
            <a:extLst>
              <a:ext uri="{FF2B5EF4-FFF2-40B4-BE49-F238E27FC236}">
                <a16:creationId xmlns:a16="http://schemas.microsoft.com/office/drawing/2014/main" id="{732CDAAB-70C0-0683-6A72-960D88E9708C}"/>
              </a:ext>
            </a:extLst>
          </p:cNvPr>
          <p:cNvSpPr>
            <a:spLocks noGrp="1"/>
          </p:cNvSpPr>
          <p:nvPr>
            <p:ph sz="quarter" idx="24"/>
          </p:nvPr>
        </p:nvSpPr>
        <p:spPr>
          <a:xfrm>
            <a:off x="136525" y="4978400"/>
            <a:ext cx="8763000" cy="12763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72254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28FFEA80-8679-B6D5-C26D-183D1E45F13C}"/>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noAutofit/>
          </a:bodyPr>
          <a:lstStyle/>
          <a:p>
            <a:endParaRPr/>
          </a:p>
        </p:txBody>
      </p:sp>
      <p:sp>
        <p:nvSpPr>
          <p:cNvPr id="9" name="object 4">
            <a:extLst>
              <a:ext uri="{FF2B5EF4-FFF2-40B4-BE49-F238E27FC236}">
                <a16:creationId xmlns:a16="http://schemas.microsoft.com/office/drawing/2014/main" id="{71A12FCC-FCFD-4E23-4D0F-87886EE3BB8D}"/>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noAutofit/>
          </a:bodyPr>
          <a:lstStyle/>
          <a:p>
            <a:endParaRPr/>
          </a:p>
        </p:txBody>
      </p:sp>
      <p:sp>
        <p:nvSpPr>
          <p:cNvPr id="10" name="object 5">
            <a:extLst>
              <a:ext uri="{FF2B5EF4-FFF2-40B4-BE49-F238E27FC236}">
                <a16:creationId xmlns:a16="http://schemas.microsoft.com/office/drawing/2014/main" id="{CD15F4E1-F9F1-4626-ED8F-C285CEE20911}"/>
              </a:ext>
            </a:extLst>
          </p:cNvPr>
          <p:cNvSpPr/>
          <p:nvPr userDrawn="1"/>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noAutofit/>
          </a:bodyPr>
          <a:lstStyle/>
          <a:p>
            <a:endParaRPr/>
          </a:p>
        </p:txBody>
      </p:sp>
      <p:sp>
        <p:nvSpPr>
          <p:cNvPr id="11" name="object 6">
            <a:extLst>
              <a:ext uri="{FF2B5EF4-FFF2-40B4-BE49-F238E27FC236}">
                <a16:creationId xmlns:a16="http://schemas.microsoft.com/office/drawing/2014/main" id="{C0997C64-1EAB-D341-13D3-1F7B5469F85C}"/>
              </a:ext>
            </a:extLst>
          </p:cNvPr>
          <p:cNvSpPr/>
          <p:nvPr userDrawn="1"/>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noAutofit/>
          </a:bodyPr>
          <a:lstStyle/>
          <a:p>
            <a:endParaRPr/>
          </a:p>
        </p:txBody>
      </p:sp>
      <p:sp>
        <p:nvSpPr>
          <p:cNvPr id="12" name="object 7">
            <a:extLst>
              <a:ext uri="{FF2B5EF4-FFF2-40B4-BE49-F238E27FC236}">
                <a16:creationId xmlns:a16="http://schemas.microsoft.com/office/drawing/2014/main" id="{E637FA40-16A2-F5EC-A9CA-F8059CD48DC6}"/>
              </a:ext>
            </a:extLst>
          </p:cNvPr>
          <p:cNvSpPr/>
          <p:nvPr userDrawn="1"/>
        </p:nvSpPr>
        <p:spPr>
          <a:xfrm>
            <a:off x="6795531" y="6339078"/>
            <a:ext cx="1165828" cy="396240"/>
          </a:xfrm>
          <a:prstGeom prst="rect">
            <a:avLst/>
          </a:prstGeom>
          <a:blipFill>
            <a:blip r:embed="rId2" cstate="print"/>
            <a:stretch>
              <a:fillRect/>
            </a:stretch>
          </a:blipFill>
        </p:spPr>
        <p:txBody>
          <a:bodyPr wrap="square" lIns="0" tIns="0" rIns="0" bIns="0" rtlCol="0">
            <a:noAutofit/>
          </a:bodyPr>
          <a:lstStyle/>
          <a:p>
            <a:endParaRPr/>
          </a:p>
        </p:txBody>
      </p:sp>
      <p:sp>
        <p:nvSpPr>
          <p:cNvPr id="13" name="object 8">
            <a:extLst>
              <a:ext uri="{FF2B5EF4-FFF2-40B4-BE49-F238E27FC236}">
                <a16:creationId xmlns:a16="http://schemas.microsoft.com/office/drawing/2014/main" id="{2831B6A3-BAE7-2DC4-EC88-D75A3D3C744A}"/>
              </a:ext>
            </a:extLst>
          </p:cNvPr>
          <p:cNvSpPr/>
          <p:nvPr userDrawn="1"/>
        </p:nvSpPr>
        <p:spPr>
          <a:xfrm>
            <a:off x="403115" y="6460516"/>
            <a:ext cx="1780749" cy="150394"/>
          </a:xfrm>
          <a:prstGeom prst="rect">
            <a:avLst/>
          </a:prstGeom>
          <a:blipFill>
            <a:blip r:embed="rId3" cstate="print"/>
            <a:stretch>
              <a:fillRect/>
            </a:stretch>
          </a:blipFill>
        </p:spPr>
        <p:txBody>
          <a:bodyPr wrap="square" lIns="0" tIns="0" rIns="0" bIns="0" rtlCol="0">
            <a:noAutofit/>
          </a:bodyPr>
          <a:lstStyle/>
          <a:p>
            <a:endParaRPr/>
          </a:p>
        </p:txBody>
      </p:sp>
      <p:sp>
        <p:nvSpPr>
          <p:cNvPr id="21" name="object 16">
            <a:extLst>
              <a:ext uri="{FF2B5EF4-FFF2-40B4-BE49-F238E27FC236}">
                <a16:creationId xmlns:a16="http://schemas.microsoft.com/office/drawing/2014/main" id="{1AC81EFE-F313-68F5-8A4B-9C0B65DC3865}"/>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noAutofit/>
          </a:bodyPr>
          <a:lstStyle/>
          <a:p>
            <a:pPr marL="38100">
              <a:lnSpc>
                <a:spcPts val="1645"/>
              </a:lnSpc>
            </a:pPr>
            <a:fld id="{81D60167-4931-47E6-BA6A-407CBD079E47}" type="slidenum">
              <a:rPr spc="-5" dirty="0"/>
              <a:t>‹#›</a:t>
            </a:fld>
            <a:endParaRPr spc="-5" dirty="0"/>
          </a:p>
        </p:txBody>
      </p:sp>
      <p:sp>
        <p:nvSpPr>
          <p:cNvPr id="22" name="Title 21">
            <a:extLst>
              <a:ext uri="{FF2B5EF4-FFF2-40B4-BE49-F238E27FC236}">
                <a16:creationId xmlns:a16="http://schemas.microsoft.com/office/drawing/2014/main" id="{2E0EA150-C3BE-9CEA-8EB2-45EC69471458}"/>
              </a:ext>
            </a:extLst>
          </p:cNvPr>
          <p:cNvSpPr>
            <a:spLocks noGrp="1"/>
          </p:cNvSpPr>
          <p:nvPr>
            <p:ph type="title"/>
          </p:nvPr>
        </p:nvSpPr>
        <p:spPr>
          <a:xfrm>
            <a:off x="2304811" y="0"/>
            <a:ext cx="4498340" cy="553998"/>
          </a:xfrm>
        </p:spPr>
        <p:txBody>
          <a:bodyPr>
            <a:noAutofit/>
          </a:bodyPr>
          <a:lstStyle>
            <a:lvl1pPr algn="ctr">
              <a:defRPr/>
            </a:lvl1pPr>
          </a:lstStyle>
          <a:p>
            <a:endParaRPr lang="en-US" dirty="0"/>
          </a:p>
        </p:txBody>
      </p:sp>
      <p:sp>
        <p:nvSpPr>
          <p:cNvPr id="15" name="Content Placeholder 14">
            <a:extLst>
              <a:ext uri="{FF2B5EF4-FFF2-40B4-BE49-F238E27FC236}">
                <a16:creationId xmlns:a16="http://schemas.microsoft.com/office/drawing/2014/main" id="{6F2ABA90-2E16-8314-2D8B-F88EBEF160D5}"/>
              </a:ext>
            </a:extLst>
          </p:cNvPr>
          <p:cNvSpPr>
            <a:spLocks noGrp="1"/>
          </p:cNvSpPr>
          <p:nvPr>
            <p:ph sz="quarter" idx="10"/>
          </p:nvPr>
        </p:nvSpPr>
        <p:spPr>
          <a:xfrm>
            <a:off x="253492" y="553998"/>
            <a:ext cx="8645525" cy="385762"/>
          </a:xfrm>
          <a:solidFill>
            <a:srgbClr val="124D94"/>
          </a:solidFill>
          <a:ln w="12700">
            <a:solidFill>
              <a:srgbClr val="09366C"/>
            </a:solidFill>
          </a:ln>
        </p:spPr>
        <p:txBody>
          <a:bodyPr vert="horz" wrap="square" lIns="0" tIns="38735" rIns="0" bIns="0" rtlCol="0">
            <a:noAutofit/>
          </a:bodyPr>
          <a:lstStyle>
            <a:lvl1pPr>
              <a:defRPr lang="en-US" sz="1800" b="1" kern="1200" spc="-5" smtClean="0">
                <a:solidFill>
                  <a:srgbClr val="FFFFFF"/>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90805" lvl="0" algn="l" defTabSz="914400" rtl="0" eaLnBrk="1" latinLnBrk="0" hangingPunct="1">
              <a:lnSpc>
                <a:spcPct val="100000"/>
              </a:lnSpc>
              <a:spcBef>
                <a:spcPts val="305"/>
              </a:spcBef>
              <a:tabLst>
                <a:tab pos="2478405" algn="l"/>
              </a:tabLst>
            </a:pPr>
            <a:endParaRPr lang="en-US" dirty="0"/>
          </a:p>
        </p:txBody>
      </p:sp>
      <p:sp>
        <p:nvSpPr>
          <p:cNvPr id="2" name="object 15">
            <a:extLst>
              <a:ext uri="{FF2B5EF4-FFF2-40B4-BE49-F238E27FC236}">
                <a16:creationId xmlns:a16="http://schemas.microsoft.com/office/drawing/2014/main" id="{9EC6BA56-0F2E-3771-331A-5F9B141C6D38}"/>
              </a:ext>
            </a:extLst>
          </p:cNvPr>
          <p:cNvSpPr/>
          <p:nvPr userDrawn="1"/>
        </p:nvSpPr>
        <p:spPr>
          <a:xfrm>
            <a:off x="82296" y="1328927"/>
            <a:ext cx="8968740" cy="3998214"/>
          </a:xfrm>
          <a:prstGeom prst="rect">
            <a:avLst/>
          </a:prstGeom>
          <a:blipFill>
            <a:blip r:embed="rId4" cstate="print"/>
            <a:stretch>
              <a:fillRect/>
            </a:stretch>
          </a:blipFill>
          <a:ln>
            <a:solidFill>
              <a:schemeClr val="tx1"/>
            </a:solidFill>
          </a:ln>
        </p:spPr>
        <p:txBody>
          <a:bodyPr wrap="square" lIns="0" tIns="0" rIns="0" bIns="0" rtlCol="0"/>
          <a:lstStyle/>
          <a:p>
            <a:endParaRPr/>
          </a:p>
        </p:txBody>
      </p:sp>
      <p:sp>
        <p:nvSpPr>
          <p:cNvPr id="3" name="Content Placeholder 2">
            <a:extLst>
              <a:ext uri="{FF2B5EF4-FFF2-40B4-BE49-F238E27FC236}">
                <a16:creationId xmlns:a16="http://schemas.microsoft.com/office/drawing/2014/main" id="{F9A7EE5F-F1AA-AEFF-571F-C7F73A1E9B9C}"/>
              </a:ext>
            </a:extLst>
          </p:cNvPr>
          <p:cNvSpPr>
            <a:spLocks noGrp="1"/>
          </p:cNvSpPr>
          <p:nvPr>
            <p:ph sz="quarter" idx="11"/>
          </p:nvPr>
        </p:nvSpPr>
        <p:spPr>
          <a:xfrm>
            <a:off x="381000" y="1430924"/>
            <a:ext cx="8518017" cy="168316"/>
          </a:xfrm>
        </p:spPr>
        <p:txBody>
          <a:bodyPr/>
          <a:lstStyle>
            <a:lvl1pPr>
              <a:defRPr sz="1100" b="1"/>
            </a:lvl1pPr>
            <a:lvl2pPr>
              <a:defRPr sz="1100"/>
            </a:lvl2pPr>
            <a:lvl3pPr>
              <a:defRPr sz="1100"/>
            </a:lvl3pPr>
            <a:lvl4pPr>
              <a:defRPr sz="1100"/>
            </a:lvl4pPr>
            <a:lvl5pPr>
              <a:defRPr sz="1100"/>
            </a:lvl5pPr>
          </a:lstStyle>
          <a:p>
            <a:pPr lvl="0"/>
            <a:endParaRPr lang="en-US" dirty="0"/>
          </a:p>
        </p:txBody>
      </p:sp>
      <p:sp>
        <p:nvSpPr>
          <p:cNvPr id="4" name="Content Placeholder 2">
            <a:extLst>
              <a:ext uri="{FF2B5EF4-FFF2-40B4-BE49-F238E27FC236}">
                <a16:creationId xmlns:a16="http://schemas.microsoft.com/office/drawing/2014/main" id="{C09CD6E3-C86F-77B1-CA4C-D20B4F3EF2D1}"/>
              </a:ext>
            </a:extLst>
          </p:cNvPr>
          <p:cNvSpPr>
            <a:spLocks noGrp="1"/>
          </p:cNvSpPr>
          <p:nvPr>
            <p:ph sz="quarter" idx="12"/>
          </p:nvPr>
        </p:nvSpPr>
        <p:spPr>
          <a:xfrm>
            <a:off x="335281" y="1743340"/>
            <a:ext cx="3855720" cy="168316"/>
          </a:xfrm>
        </p:spPr>
        <p:txBody>
          <a:bodyPr/>
          <a:lstStyle>
            <a:lvl1pPr>
              <a:defRPr sz="1100" b="1"/>
            </a:lvl1pPr>
            <a:lvl2pPr>
              <a:defRPr sz="1100"/>
            </a:lvl2pPr>
            <a:lvl3pPr>
              <a:defRPr sz="1100"/>
            </a:lvl3pPr>
            <a:lvl4pPr>
              <a:defRPr sz="1100"/>
            </a:lvl4pPr>
            <a:lvl5pPr>
              <a:defRPr sz="1100"/>
            </a:lvl5pPr>
          </a:lstStyle>
          <a:p>
            <a:pPr lvl="0"/>
            <a:endParaRPr lang="en-US" dirty="0"/>
          </a:p>
        </p:txBody>
      </p:sp>
      <p:sp>
        <p:nvSpPr>
          <p:cNvPr id="5" name="Content Placeholder 2">
            <a:extLst>
              <a:ext uri="{FF2B5EF4-FFF2-40B4-BE49-F238E27FC236}">
                <a16:creationId xmlns:a16="http://schemas.microsoft.com/office/drawing/2014/main" id="{6B378998-1F8E-1861-A5FF-1B51714FA310}"/>
              </a:ext>
            </a:extLst>
          </p:cNvPr>
          <p:cNvSpPr>
            <a:spLocks noGrp="1"/>
          </p:cNvSpPr>
          <p:nvPr>
            <p:ph sz="quarter" idx="13"/>
          </p:nvPr>
        </p:nvSpPr>
        <p:spPr>
          <a:xfrm>
            <a:off x="236219" y="1943100"/>
            <a:ext cx="3954781" cy="168316"/>
          </a:xfrm>
        </p:spPr>
        <p:txBody>
          <a:bodyPr/>
          <a:lstStyle>
            <a:lvl1pPr>
              <a:defRPr sz="1100" b="1"/>
            </a:lvl1pPr>
            <a:lvl2pPr>
              <a:defRPr sz="1100"/>
            </a:lvl2pPr>
            <a:lvl3pPr>
              <a:defRPr sz="1100"/>
            </a:lvl3pPr>
            <a:lvl4pPr>
              <a:defRPr sz="1100"/>
            </a:lvl4pPr>
            <a:lvl5pPr>
              <a:defRPr sz="1100"/>
            </a:lvl5pPr>
          </a:lstStyle>
          <a:p>
            <a:pPr lvl="0"/>
            <a:endParaRPr lang="en-US" dirty="0"/>
          </a:p>
        </p:txBody>
      </p:sp>
      <p:sp>
        <p:nvSpPr>
          <p:cNvPr id="6" name="Content Placeholder 2">
            <a:extLst>
              <a:ext uri="{FF2B5EF4-FFF2-40B4-BE49-F238E27FC236}">
                <a16:creationId xmlns:a16="http://schemas.microsoft.com/office/drawing/2014/main" id="{DD1966DB-8525-4103-B74F-C4AC8FF5F536}"/>
              </a:ext>
            </a:extLst>
          </p:cNvPr>
          <p:cNvSpPr>
            <a:spLocks noGrp="1"/>
          </p:cNvSpPr>
          <p:nvPr>
            <p:ph sz="quarter" idx="14"/>
          </p:nvPr>
        </p:nvSpPr>
        <p:spPr>
          <a:xfrm>
            <a:off x="4476344" y="1813560"/>
            <a:ext cx="1677213" cy="184666"/>
          </a:xfrm>
        </p:spPr>
        <p:txBody>
          <a:bodyPr/>
          <a:lstStyle>
            <a:lvl1pPr algn="ctr">
              <a:defRPr sz="1200" b="1"/>
            </a:lvl1pPr>
            <a:lvl2pPr>
              <a:defRPr sz="1100"/>
            </a:lvl2pPr>
            <a:lvl3pPr>
              <a:defRPr sz="1100"/>
            </a:lvl3pPr>
            <a:lvl4pPr>
              <a:defRPr sz="1100"/>
            </a:lvl4pPr>
            <a:lvl5pPr>
              <a:defRPr sz="1100"/>
            </a:lvl5pPr>
          </a:lstStyle>
          <a:p>
            <a:pPr lvl="0"/>
            <a:endParaRPr lang="en-US" dirty="0"/>
          </a:p>
        </p:txBody>
      </p:sp>
      <p:sp>
        <p:nvSpPr>
          <p:cNvPr id="7" name="Content Placeholder 2">
            <a:extLst>
              <a:ext uri="{FF2B5EF4-FFF2-40B4-BE49-F238E27FC236}">
                <a16:creationId xmlns:a16="http://schemas.microsoft.com/office/drawing/2014/main" id="{48863E3D-377B-E1AB-6436-BC7416AEE38D}"/>
              </a:ext>
            </a:extLst>
          </p:cNvPr>
          <p:cNvSpPr>
            <a:spLocks noGrp="1"/>
          </p:cNvSpPr>
          <p:nvPr>
            <p:ph sz="quarter" idx="15"/>
          </p:nvPr>
        </p:nvSpPr>
        <p:spPr>
          <a:xfrm>
            <a:off x="152400" y="2379306"/>
            <a:ext cx="4069461" cy="168317"/>
          </a:xfrm>
        </p:spPr>
        <p:txBody>
          <a:bodyPr anchor="t"/>
          <a:lstStyle>
            <a:lvl1pPr algn="ctr">
              <a:defRPr sz="1100" b="1"/>
            </a:lvl1pPr>
            <a:lvl2pPr>
              <a:defRPr sz="1100"/>
            </a:lvl2pPr>
            <a:lvl3pPr>
              <a:defRPr sz="1100"/>
            </a:lvl3pPr>
            <a:lvl4pPr>
              <a:defRPr sz="1100"/>
            </a:lvl4pPr>
            <a:lvl5pPr>
              <a:defRPr sz="1100"/>
            </a:lvl5pPr>
          </a:lstStyle>
          <a:p>
            <a:pPr lvl="0"/>
            <a:endParaRPr lang="en-US" dirty="0"/>
          </a:p>
        </p:txBody>
      </p:sp>
      <p:sp>
        <p:nvSpPr>
          <p:cNvPr id="14" name="Content Placeholder 2">
            <a:extLst>
              <a:ext uri="{FF2B5EF4-FFF2-40B4-BE49-F238E27FC236}">
                <a16:creationId xmlns:a16="http://schemas.microsoft.com/office/drawing/2014/main" id="{D60D434A-73AD-9AA1-7370-C56230DCC5CB}"/>
              </a:ext>
            </a:extLst>
          </p:cNvPr>
          <p:cNvSpPr>
            <a:spLocks noGrp="1"/>
          </p:cNvSpPr>
          <p:nvPr>
            <p:ph sz="quarter" idx="16"/>
          </p:nvPr>
        </p:nvSpPr>
        <p:spPr>
          <a:xfrm>
            <a:off x="4813622" y="2379306"/>
            <a:ext cx="1071616" cy="168317"/>
          </a:xfrm>
        </p:spPr>
        <p:txBody>
          <a:bodyPr anchor="t"/>
          <a:lstStyle>
            <a:lvl1pPr algn="ctr">
              <a:defRPr sz="1100" b="1"/>
            </a:lvl1pPr>
            <a:lvl2pPr>
              <a:defRPr sz="1100"/>
            </a:lvl2pPr>
            <a:lvl3pPr>
              <a:defRPr sz="1100"/>
            </a:lvl3pPr>
            <a:lvl4pPr>
              <a:defRPr sz="1100"/>
            </a:lvl4pPr>
            <a:lvl5pPr>
              <a:defRPr sz="1100"/>
            </a:lvl5pPr>
          </a:lstStyle>
          <a:p>
            <a:pPr lvl="0"/>
            <a:endParaRPr lang="en-US" dirty="0"/>
          </a:p>
        </p:txBody>
      </p:sp>
      <p:sp>
        <p:nvSpPr>
          <p:cNvPr id="20" name="Content Placeholder 2">
            <a:extLst>
              <a:ext uri="{FF2B5EF4-FFF2-40B4-BE49-F238E27FC236}">
                <a16:creationId xmlns:a16="http://schemas.microsoft.com/office/drawing/2014/main" id="{E2CCACC9-945E-38E0-56F7-6759DB7CB601}"/>
              </a:ext>
            </a:extLst>
          </p:cNvPr>
          <p:cNvSpPr>
            <a:spLocks noGrp="1"/>
          </p:cNvSpPr>
          <p:nvPr>
            <p:ph sz="quarter" idx="17"/>
          </p:nvPr>
        </p:nvSpPr>
        <p:spPr>
          <a:xfrm>
            <a:off x="76200" y="3429000"/>
            <a:ext cx="6324600" cy="533400"/>
          </a:xfrm>
        </p:spPr>
        <p:txBody>
          <a:bodyPr anchor="t"/>
          <a:lstStyle>
            <a:lvl1pPr algn="ctr">
              <a:defRPr sz="1100" b="1"/>
            </a:lvl1pPr>
            <a:lvl2pPr>
              <a:defRPr sz="1100"/>
            </a:lvl2pPr>
            <a:lvl3pPr>
              <a:defRPr sz="1100"/>
            </a:lvl3pPr>
            <a:lvl4pPr>
              <a:defRPr sz="1100"/>
            </a:lvl4pPr>
            <a:lvl5pPr>
              <a:defRPr sz="1100"/>
            </a:lvl5pPr>
          </a:lstStyle>
          <a:p>
            <a:pPr lvl="0"/>
            <a:endParaRPr lang="en-US" dirty="0"/>
          </a:p>
        </p:txBody>
      </p:sp>
      <p:sp>
        <p:nvSpPr>
          <p:cNvPr id="23" name="Content Placeholder 2">
            <a:extLst>
              <a:ext uri="{FF2B5EF4-FFF2-40B4-BE49-F238E27FC236}">
                <a16:creationId xmlns:a16="http://schemas.microsoft.com/office/drawing/2014/main" id="{2FC3CDA2-09BA-DB4F-E659-3B4636485F45}"/>
              </a:ext>
            </a:extLst>
          </p:cNvPr>
          <p:cNvSpPr>
            <a:spLocks noGrp="1"/>
          </p:cNvSpPr>
          <p:nvPr>
            <p:ph sz="quarter" idx="18"/>
          </p:nvPr>
        </p:nvSpPr>
        <p:spPr>
          <a:xfrm>
            <a:off x="76200" y="4259580"/>
            <a:ext cx="6324600" cy="246221"/>
          </a:xfrm>
        </p:spPr>
        <p:txBody>
          <a:bodyPr anchor="t"/>
          <a:lstStyle>
            <a:lvl1pPr algn="ctr">
              <a:defRPr sz="1600" b="1"/>
            </a:lvl1pPr>
            <a:lvl2pPr>
              <a:defRPr sz="1100"/>
            </a:lvl2pPr>
            <a:lvl3pPr>
              <a:defRPr sz="1100"/>
            </a:lvl3pPr>
            <a:lvl4pPr>
              <a:defRPr sz="1100"/>
            </a:lvl4pPr>
            <a:lvl5pPr>
              <a:defRPr sz="1100"/>
            </a:lvl5pPr>
          </a:lstStyle>
          <a:p>
            <a:pPr lvl="0"/>
            <a:endParaRPr lang="en-US" dirty="0"/>
          </a:p>
        </p:txBody>
      </p:sp>
      <p:sp>
        <p:nvSpPr>
          <p:cNvPr id="27" name="Content Placeholder 2">
            <a:extLst>
              <a:ext uri="{FF2B5EF4-FFF2-40B4-BE49-F238E27FC236}">
                <a16:creationId xmlns:a16="http://schemas.microsoft.com/office/drawing/2014/main" id="{2662C0C9-DF6E-615E-9E94-9837E0E272D9}"/>
              </a:ext>
            </a:extLst>
          </p:cNvPr>
          <p:cNvSpPr>
            <a:spLocks noGrp="1"/>
          </p:cNvSpPr>
          <p:nvPr>
            <p:ph sz="quarter" idx="19"/>
          </p:nvPr>
        </p:nvSpPr>
        <p:spPr>
          <a:xfrm>
            <a:off x="6530334" y="1728295"/>
            <a:ext cx="2438406" cy="184666"/>
          </a:xfrm>
        </p:spPr>
        <p:txBody>
          <a:bodyPr anchor="t"/>
          <a:lstStyle>
            <a:lvl1pPr algn="ctr">
              <a:defRPr sz="1200" b="1"/>
            </a:lvl1pPr>
            <a:lvl2pPr>
              <a:defRPr sz="1100"/>
            </a:lvl2pPr>
            <a:lvl3pPr>
              <a:defRPr sz="1100"/>
            </a:lvl3pPr>
            <a:lvl4pPr>
              <a:defRPr sz="1100"/>
            </a:lvl4pPr>
            <a:lvl5pPr>
              <a:defRPr sz="1100"/>
            </a:lvl5pPr>
          </a:lstStyle>
          <a:p>
            <a:pPr lvl="0"/>
            <a:endParaRPr lang="en-US" dirty="0"/>
          </a:p>
        </p:txBody>
      </p:sp>
      <p:sp>
        <p:nvSpPr>
          <p:cNvPr id="28" name="Rectangle 27">
            <a:extLst>
              <a:ext uri="{FF2B5EF4-FFF2-40B4-BE49-F238E27FC236}">
                <a16:creationId xmlns:a16="http://schemas.microsoft.com/office/drawing/2014/main" id="{89FD63F2-53F8-8980-F066-9B55D226622C}"/>
              </a:ext>
            </a:extLst>
          </p:cNvPr>
          <p:cNvSpPr/>
          <p:nvPr userDrawn="1"/>
        </p:nvSpPr>
        <p:spPr>
          <a:xfrm>
            <a:off x="253492" y="1393315"/>
            <a:ext cx="8637270" cy="294057"/>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7CD87F0-8AAF-78D8-DCC1-7B83FD6B3DA8}"/>
              </a:ext>
            </a:extLst>
          </p:cNvPr>
          <p:cNvSpPr/>
          <p:nvPr userDrawn="1"/>
        </p:nvSpPr>
        <p:spPr>
          <a:xfrm>
            <a:off x="92964" y="1773864"/>
            <a:ext cx="4098036" cy="340686"/>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a:extLst>
              <a:ext uri="{FF2B5EF4-FFF2-40B4-BE49-F238E27FC236}">
                <a16:creationId xmlns:a16="http://schemas.microsoft.com/office/drawing/2014/main" id="{50B8582E-3818-2104-8CA9-B635B942C1A1}"/>
              </a:ext>
            </a:extLst>
          </p:cNvPr>
          <p:cNvSpPr/>
          <p:nvPr userDrawn="1"/>
        </p:nvSpPr>
        <p:spPr>
          <a:xfrm>
            <a:off x="4724400" y="1773864"/>
            <a:ext cx="1249680" cy="291156"/>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9CE9759-57A0-16C3-5286-1108627E6060}"/>
              </a:ext>
            </a:extLst>
          </p:cNvPr>
          <p:cNvSpPr/>
          <p:nvPr userDrawn="1"/>
        </p:nvSpPr>
        <p:spPr>
          <a:xfrm>
            <a:off x="121920" y="2368550"/>
            <a:ext cx="4122420" cy="361950"/>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AD7F476F-5F25-B145-F28F-1C38F88586DA}"/>
              </a:ext>
            </a:extLst>
          </p:cNvPr>
          <p:cNvSpPr/>
          <p:nvPr userDrawn="1"/>
        </p:nvSpPr>
        <p:spPr>
          <a:xfrm>
            <a:off x="4739640" y="2390776"/>
            <a:ext cx="1211580" cy="338138"/>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8572A9E-047E-1B55-D633-97D0F10DC1DF}"/>
              </a:ext>
            </a:extLst>
          </p:cNvPr>
          <p:cNvSpPr/>
          <p:nvPr userDrawn="1"/>
        </p:nvSpPr>
        <p:spPr>
          <a:xfrm>
            <a:off x="99060" y="3390900"/>
            <a:ext cx="6294120" cy="495300"/>
          </a:xfrm>
          <a:prstGeom prst="rect">
            <a:avLst/>
          </a:prstGeom>
          <a:solidFill>
            <a:srgbClr val="BDD7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B14D749D-2FA3-3963-7F26-9CF000AE71AD}"/>
              </a:ext>
            </a:extLst>
          </p:cNvPr>
          <p:cNvSpPr/>
          <p:nvPr userDrawn="1"/>
        </p:nvSpPr>
        <p:spPr>
          <a:xfrm>
            <a:off x="213360" y="4145280"/>
            <a:ext cx="6141720" cy="1043940"/>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B078374-0AF1-0731-8F16-2C75C4BE93D5}"/>
              </a:ext>
            </a:extLst>
          </p:cNvPr>
          <p:cNvSpPr/>
          <p:nvPr userDrawn="1"/>
        </p:nvSpPr>
        <p:spPr>
          <a:xfrm>
            <a:off x="6766560" y="1757362"/>
            <a:ext cx="1996440" cy="154782"/>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FC8232C-68B5-1F1A-001E-9355AEA88087}"/>
              </a:ext>
            </a:extLst>
          </p:cNvPr>
          <p:cNvSpPr/>
          <p:nvPr userDrawn="1"/>
        </p:nvSpPr>
        <p:spPr>
          <a:xfrm>
            <a:off x="6419849" y="1933575"/>
            <a:ext cx="2619375" cy="3369945"/>
          </a:xfrm>
          <a:prstGeom prst="rect">
            <a:avLst/>
          </a:prstGeom>
          <a:solidFill>
            <a:srgbClr val="E2EF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56124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1F5F"/>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6/9/2025</a:t>
            </a:fld>
            <a:endParaRPr lang="en-US"/>
          </a:p>
        </p:txBody>
      </p:sp>
      <p:sp>
        <p:nvSpPr>
          <p:cNvPr id="7" name="Holder 7"/>
          <p:cNvSpPr>
            <a:spLocks noGrp="1"/>
          </p:cNvSpPr>
          <p:nvPr>
            <p:ph type="sldNum" sz="quarter" idx="7"/>
          </p:nvPr>
        </p:nvSpPr>
        <p:spPr/>
        <p:txBody>
          <a:bodyPr lIns="0" tIns="0" rIns="0" bIns="0"/>
          <a:lstStyle>
            <a:lvl1pPr>
              <a:defRPr sz="1400" b="0" i="0">
                <a:solidFill>
                  <a:srgbClr val="636363"/>
                </a:solidFill>
                <a:latin typeface="Arial"/>
                <a:cs typeface="Arial"/>
              </a:defRPr>
            </a:lvl1pPr>
          </a:lstStyle>
          <a:p>
            <a:pPr marL="38100">
              <a:lnSpc>
                <a:spcPts val="1645"/>
              </a:lnSpc>
            </a:pPr>
            <a:fld id="{81D60167-4931-47E6-BA6A-407CBD079E47}" type="slidenum">
              <a:rPr spc="-5" dirty="0"/>
              <a:t>‹#›</a:t>
            </a:fld>
            <a:endParaRPr spc="-5"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1" i="0">
                <a:solidFill>
                  <a:srgbClr val="001F5F"/>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6/9/2025</a:t>
            </a:fld>
            <a:endParaRPr lang="en-US"/>
          </a:p>
        </p:txBody>
      </p:sp>
      <p:sp>
        <p:nvSpPr>
          <p:cNvPr id="5" name="Holder 5"/>
          <p:cNvSpPr>
            <a:spLocks noGrp="1"/>
          </p:cNvSpPr>
          <p:nvPr>
            <p:ph type="sldNum" sz="quarter" idx="7"/>
          </p:nvPr>
        </p:nvSpPr>
        <p:spPr/>
        <p:txBody>
          <a:bodyPr lIns="0" tIns="0" rIns="0" bIns="0"/>
          <a:lstStyle>
            <a:lvl1pPr>
              <a:defRPr sz="1400" b="0" i="0">
                <a:solidFill>
                  <a:srgbClr val="636363"/>
                </a:solidFill>
                <a:latin typeface="Arial"/>
                <a:cs typeface="Arial"/>
              </a:defRPr>
            </a:lvl1pPr>
          </a:lstStyle>
          <a:p>
            <a:pPr marL="38100">
              <a:lnSpc>
                <a:spcPts val="1645"/>
              </a:lnSpc>
            </a:pPr>
            <a:fld id="{81D60167-4931-47E6-BA6A-407CBD079E47}" type="slidenum">
              <a:rPr spc="-5" dirty="0"/>
              <a:t>‹#›</a:t>
            </a:fld>
            <a:endParaRPr spc="-5" dirty="0"/>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6/9/2025</a:t>
            </a:fld>
            <a:endParaRPr lang="en-US"/>
          </a:p>
        </p:txBody>
      </p:sp>
      <p:sp>
        <p:nvSpPr>
          <p:cNvPr id="4" name="Holder 4"/>
          <p:cNvSpPr>
            <a:spLocks noGrp="1"/>
          </p:cNvSpPr>
          <p:nvPr>
            <p:ph type="sldNum" sz="quarter" idx="7"/>
          </p:nvPr>
        </p:nvSpPr>
        <p:spPr/>
        <p:txBody>
          <a:bodyPr lIns="0" tIns="0" rIns="0" bIns="0"/>
          <a:lstStyle>
            <a:lvl1pPr>
              <a:defRPr sz="1400" b="0" i="0">
                <a:solidFill>
                  <a:srgbClr val="636363"/>
                </a:solidFill>
                <a:latin typeface="Arial"/>
                <a:cs typeface="Arial"/>
              </a:defRPr>
            </a:lvl1pPr>
          </a:lstStyle>
          <a:p>
            <a:pPr marL="38100">
              <a:lnSpc>
                <a:spcPts val="1645"/>
              </a:lnSpc>
            </a:pPr>
            <a:fld id="{81D60167-4931-47E6-BA6A-407CBD079E47}" type="slidenum">
              <a:rPr spc="-5" dirty="0"/>
              <a:t>‹#›</a:t>
            </a:fld>
            <a:endParaRPr spc="-5" dirty="0"/>
          </a:p>
        </p:txBody>
      </p:sp>
      <p:sp>
        <p:nvSpPr>
          <p:cNvPr id="5" name="Title 4">
            <a:extLst>
              <a:ext uri="{FF2B5EF4-FFF2-40B4-BE49-F238E27FC236}">
                <a16:creationId xmlns:a16="http://schemas.microsoft.com/office/drawing/2014/main" id="{6056799A-9CFA-56E7-0191-D4FE9FFA37CF}"/>
              </a:ext>
            </a:extLst>
          </p:cNvPr>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5" name="object 3">
            <a:extLst>
              <a:ext uri="{FF2B5EF4-FFF2-40B4-BE49-F238E27FC236}">
                <a16:creationId xmlns:a16="http://schemas.microsoft.com/office/drawing/2014/main" id="{2E2A248A-1813-0140-4104-DBF607CC3B4C}"/>
              </a:ext>
              <a:ext uri="{C183D7F6-B498-43B3-948B-1728B52AA6E4}">
                <adec:decorative xmlns:adec="http://schemas.microsoft.com/office/drawing/2017/decorative" val="1"/>
              </a:ext>
            </a:extLst>
          </p:cNvPr>
          <p:cNvSpPr/>
          <p:nvPr userDrawn="1"/>
        </p:nvSpPr>
        <p:spPr>
          <a:xfrm>
            <a:off x="3595115" y="4424934"/>
            <a:ext cx="0" cy="1409700"/>
          </a:xfrm>
          <a:custGeom>
            <a:avLst/>
            <a:gdLst/>
            <a:ahLst/>
            <a:cxnLst/>
            <a:rect l="l" t="t" r="r" b="b"/>
            <a:pathLst>
              <a:path h="1409700">
                <a:moveTo>
                  <a:pt x="0" y="0"/>
                </a:moveTo>
                <a:lnTo>
                  <a:pt x="0" y="1409699"/>
                </a:lnTo>
              </a:path>
            </a:pathLst>
          </a:custGeom>
          <a:ln w="45720">
            <a:solidFill>
              <a:srgbClr val="D9D9D9"/>
            </a:solidFill>
          </a:ln>
        </p:spPr>
        <p:txBody>
          <a:bodyPr wrap="square" lIns="0" tIns="0" rIns="0" bIns="0" rtlCol="0"/>
          <a:lstStyle/>
          <a:p>
            <a:endParaRPr/>
          </a:p>
        </p:txBody>
      </p:sp>
      <p:sp>
        <p:nvSpPr>
          <p:cNvPr id="26" name="object 4">
            <a:extLst>
              <a:ext uri="{FF2B5EF4-FFF2-40B4-BE49-F238E27FC236}">
                <a16:creationId xmlns:a16="http://schemas.microsoft.com/office/drawing/2014/main" id="{7034F448-E6F0-6407-C998-867F0809AB71}"/>
              </a:ext>
              <a:ext uri="{C183D7F6-B498-43B3-948B-1728B52AA6E4}">
                <adec:decorative xmlns:adec="http://schemas.microsoft.com/office/drawing/2017/decorative" val="1"/>
              </a:ext>
            </a:extLst>
          </p:cNvPr>
          <p:cNvSpPr/>
          <p:nvPr userDrawn="1"/>
        </p:nvSpPr>
        <p:spPr>
          <a:xfrm>
            <a:off x="0" y="0"/>
            <a:ext cx="6038215" cy="1720850"/>
          </a:xfrm>
          <a:custGeom>
            <a:avLst/>
            <a:gdLst/>
            <a:ahLst/>
            <a:cxnLst/>
            <a:rect l="l" t="t" r="r" b="b"/>
            <a:pathLst>
              <a:path w="6038215" h="1720850">
                <a:moveTo>
                  <a:pt x="6038088" y="0"/>
                </a:moveTo>
                <a:lnTo>
                  <a:pt x="0" y="0"/>
                </a:lnTo>
                <a:lnTo>
                  <a:pt x="0" y="1720596"/>
                </a:lnTo>
                <a:lnTo>
                  <a:pt x="6038088" y="0"/>
                </a:lnTo>
                <a:close/>
              </a:path>
            </a:pathLst>
          </a:custGeom>
          <a:solidFill>
            <a:srgbClr val="004673"/>
          </a:solidFill>
        </p:spPr>
        <p:txBody>
          <a:bodyPr wrap="square" lIns="0" tIns="0" rIns="0" bIns="0" rtlCol="0"/>
          <a:lstStyle/>
          <a:p>
            <a:endParaRPr/>
          </a:p>
        </p:txBody>
      </p:sp>
      <p:sp>
        <p:nvSpPr>
          <p:cNvPr id="27" name="object 5">
            <a:extLst>
              <a:ext uri="{FF2B5EF4-FFF2-40B4-BE49-F238E27FC236}">
                <a16:creationId xmlns:a16="http://schemas.microsoft.com/office/drawing/2014/main" id="{5E905CC2-27A3-D983-379D-D2BFF9422D2C}"/>
              </a:ext>
              <a:ext uri="{C183D7F6-B498-43B3-948B-1728B52AA6E4}">
                <adec:decorative xmlns:adec="http://schemas.microsoft.com/office/drawing/2017/decorative" val="1"/>
              </a:ext>
            </a:extLst>
          </p:cNvPr>
          <p:cNvSpPr/>
          <p:nvPr userDrawn="1"/>
        </p:nvSpPr>
        <p:spPr>
          <a:xfrm>
            <a:off x="0" y="0"/>
            <a:ext cx="5496560" cy="1565910"/>
          </a:xfrm>
          <a:custGeom>
            <a:avLst/>
            <a:gdLst/>
            <a:ahLst/>
            <a:cxnLst/>
            <a:rect l="l" t="t" r="r" b="b"/>
            <a:pathLst>
              <a:path w="5496560" h="1565910">
                <a:moveTo>
                  <a:pt x="5496306" y="0"/>
                </a:moveTo>
                <a:lnTo>
                  <a:pt x="0" y="0"/>
                </a:lnTo>
                <a:lnTo>
                  <a:pt x="0" y="1565910"/>
                </a:lnTo>
                <a:lnTo>
                  <a:pt x="5496306" y="0"/>
                </a:lnTo>
                <a:close/>
              </a:path>
            </a:pathLst>
          </a:custGeom>
          <a:solidFill>
            <a:srgbClr val="00578F"/>
          </a:solidFill>
        </p:spPr>
        <p:txBody>
          <a:bodyPr wrap="square" lIns="0" tIns="0" rIns="0" bIns="0" rtlCol="0"/>
          <a:lstStyle/>
          <a:p>
            <a:endParaRPr/>
          </a:p>
        </p:txBody>
      </p:sp>
      <p:sp>
        <p:nvSpPr>
          <p:cNvPr id="40" name="object 18">
            <a:extLst>
              <a:ext uri="{FF2B5EF4-FFF2-40B4-BE49-F238E27FC236}">
                <a16:creationId xmlns:a16="http://schemas.microsoft.com/office/drawing/2014/main" id="{9C5B06FE-2F44-852B-DC8C-3B0B28E65180}"/>
              </a:ext>
            </a:extLst>
          </p:cNvPr>
          <p:cNvSpPr/>
          <p:nvPr userDrawn="1"/>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004673"/>
          </a:solidFill>
        </p:spPr>
        <p:txBody>
          <a:bodyPr wrap="square" lIns="0" tIns="0" rIns="0" bIns="0" rtlCol="0"/>
          <a:lstStyle/>
          <a:p>
            <a:endParaRPr/>
          </a:p>
        </p:txBody>
      </p:sp>
      <p:sp>
        <p:nvSpPr>
          <p:cNvPr id="41" name="object 19">
            <a:extLst>
              <a:ext uri="{FF2B5EF4-FFF2-40B4-BE49-F238E27FC236}">
                <a16:creationId xmlns:a16="http://schemas.microsoft.com/office/drawing/2014/main" id="{FC675BA9-0331-C139-EAD2-72580D20DBD9}"/>
              </a:ext>
            </a:extLst>
          </p:cNvPr>
          <p:cNvSpPr/>
          <p:nvPr userDrawn="1"/>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00578F"/>
          </a:solidFill>
        </p:spPr>
        <p:txBody>
          <a:bodyPr wrap="square" lIns="0" tIns="0" rIns="0" bIns="0" rtlCol="0"/>
          <a:lstStyle/>
          <a:p>
            <a:endParaRPr/>
          </a:p>
        </p:txBody>
      </p:sp>
      <p:sp>
        <p:nvSpPr>
          <p:cNvPr id="43" name="Title 42">
            <a:extLst>
              <a:ext uri="{FF2B5EF4-FFF2-40B4-BE49-F238E27FC236}">
                <a16:creationId xmlns:a16="http://schemas.microsoft.com/office/drawing/2014/main" id="{DC776C61-2749-75FB-55D3-48C6CF6EF7C3}"/>
              </a:ext>
            </a:extLst>
          </p:cNvPr>
          <p:cNvSpPr>
            <a:spLocks noGrp="1"/>
          </p:cNvSpPr>
          <p:nvPr>
            <p:ph type="title"/>
          </p:nvPr>
        </p:nvSpPr>
        <p:spPr>
          <a:xfrm>
            <a:off x="669375" y="2317276"/>
            <a:ext cx="7969083" cy="492443"/>
          </a:xfrm>
        </p:spPr>
        <p:txBody>
          <a:bodyPr anchor="ctr"/>
          <a:lstStyle>
            <a:lvl1pPr algn="ctr">
              <a:defRPr sz="3200">
                <a:solidFill>
                  <a:srgbClr val="AC3A45"/>
                </a:solidFill>
              </a:defRPr>
            </a:lvl1pPr>
          </a:lstStyle>
          <a:p>
            <a:r>
              <a:rPr lang="en-US" dirty="0"/>
              <a:t>Click to edit Master title style</a:t>
            </a:r>
          </a:p>
        </p:txBody>
      </p:sp>
      <p:sp>
        <p:nvSpPr>
          <p:cNvPr id="45" name="Content Placeholder 44">
            <a:extLst>
              <a:ext uri="{FF2B5EF4-FFF2-40B4-BE49-F238E27FC236}">
                <a16:creationId xmlns:a16="http://schemas.microsoft.com/office/drawing/2014/main" id="{8771E835-26DE-BB97-19BE-77060D7F412F}"/>
              </a:ext>
            </a:extLst>
          </p:cNvPr>
          <p:cNvSpPr>
            <a:spLocks noGrp="1"/>
          </p:cNvSpPr>
          <p:nvPr>
            <p:ph sz="quarter" idx="10"/>
          </p:nvPr>
        </p:nvSpPr>
        <p:spPr>
          <a:xfrm>
            <a:off x="1676400" y="168105"/>
            <a:ext cx="2362200" cy="220515"/>
          </a:xfrm>
        </p:spPr>
        <p:txBody>
          <a:bodyPr>
            <a:noAutofit/>
          </a:bodyPr>
          <a:lstStyle>
            <a:lvl1pPr>
              <a:defRPr sz="14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endParaRPr lang="en-US" dirty="0"/>
          </a:p>
        </p:txBody>
      </p:sp>
      <p:sp>
        <p:nvSpPr>
          <p:cNvPr id="47" name="Content Placeholder 46">
            <a:extLst>
              <a:ext uri="{FF2B5EF4-FFF2-40B4-BE49-F238E27FC236}">
                <a16:creationId xmlns:a16="http://schemas.microsoft.com/office/drawing/2014/main" id="{0B2AA6D1-0615-E207-EAD1-C310DCBABA68}"/>
              </a:ext>
            </a:extLst>
          </p:cNvPr>
          <p:cNvSpPr>
            <a:spLocks noGrp="1"/>
          </p:cNvSpPr>
          <p:nvPr>
            <p:ph sz="quarter" idx="11"/>
          </p:nvPr>
        </p:nvSpPr>
        <p:spPr>
          <a:xfrm>
            <a:off x="3830638" y="4755260"/>
            <a:ext cx="4017962" cy="827957"/>
          </a:xfrm>
        </p:spPr>
        <p:txBody>
          <a:bodyPr vert="horz" wrap="square" lIns="0" tIns="12065" rIns="0" bIns="0" rtlCol="0">
            <a:noAutofit/>
          </a:bodyPr>
          <a:lstStyle>
            <a:lvl1pPr>
              <a:defRPr lang="en-US" sz="2300" kern="1200" spc="-5" smtClean="0">
                <a:solidFill>
                  <a:srgbClr val="231F20"/>
                </a:solidFill>
                <a:latin typeface="Arial"/>
                <a:cs typeface="Arial"/>
              </a:defRPr>
            </a:lvl1pPr>
            <a:lvl2pPr>
              <a:defRPr lang="en-US" sz="1800" kern="1200" smtClean="0">
                <a:solidFill>
                  <a:schemeClr val="tx1"/>
                </a:solidFill>
              </a:defRPr>
            </a:lvl2pPr>
            <a:lvl3pPr>
              <a:defRPr lang="en-US" sz="1800" kern="1200" smtClean="0">
                <a:solidFill>
                  <a:schemeClr val="tx1"/>
                </a:solidFill>
              </a:defRPr>
            </a:lvl3pPr>
            <a:lvl4pPr>
              <a:defRPr lang="en-US" sz="1800" kern="1200" smtClean="0">
                <a:solidFill>
                  <a:schemeClr val="tx1"/>
                </a:solidFill>
              </a:defRPr>
            </a:lvl4pPr>
            <a:lvl5pPr>
              <a:defRPr lang="en-US" sz="1800" kern="1200">
                <a:solidFill>
                  <a:schemeClr val="tx1"/>
                </a:solidFill>
              </a:defRPr>
            </a:lvl5pPr>
          </a:lstStyle>
          <a:p>
            <a:pPr marL="12700" marR="5080" lvl="0" algn="l" defTabSz="914400" rtl="0" eaLnBrk="1" latinLnBrk="0" hangingPunct="1">
              <a:lnSpc>
                <a:spcPct val="100000"/>
              </a:lnSpc>
              <a:spcBef>
                <a:spcPts val="95"/>
              </a:spcBef>
            </a:pPr>
            <a:r>
              <a:rPr lang="en-US" dirty="0"/>
              <a:t>Click to edit Master text styles</a:t>
            </a:r>
          </a:p>
          <a:p>
            <a:pPr lvl="1" algn="l" defTabSz="914400" rtl="0" eaLnBrk="1" latinLnBrk="0" hangingPunct="1"/>
            <a:r>
              <a:rPr lang="en-US" dirty="0"/>
              <a:t>Second level</a:t>
            </a:r>
          </a:p>
          <a:p>
            <a:pPr lvl="2" algn="l" defTabSz="914400" rtl="0" eaLnBrk="1" latinLnBrk="0" hangingPunct="1"/>
            <a:r>
              <a:rPr lang="en-US" dirty="0"/>
              <a:t>Third level</a:t>
            </a:r>
          </a:p>
          <a:p>
            <a:pPr lvl="3" algn="l" defTabSz="914400" rtl="0" eaLnBrk="1" latinLnBrk="0" hangingPunct="1"/>
            <a:r>
              <a:rPr lang="en-US" dirty="0"/>
              <a:t>Fourth level</a:t>
            </a:r>
          </a:p>
          <a:p>
            <a:pPr lvl="4" algn="l" defTabSz="914400" rtl="0" eaLnBrk="1" latinLnBrk="0" hangingPunct="1"/>
            <a:r>
              <a:rPr lang="en-US" dirty="0"/>
              <a:t>Fifth level</a:t>
            </a:r>
          </a:p>
        </p:txBody>
      </p:sp>
      <p:sp>
        <p:nvSpPr>
          <p:cNvPr id="49" name="Content Placeholder 48">
            <a:extLst>
              <a:ext uri="{FF2B5EF4-FFF2-40B4-BE49-F238E27FC236}">
                <a16:creationId xmlns:a16="http://schemas.microsoft.com/office/drawing/2014/main" id="{86E8FBFF-9A9C-70CE-E826-CA6FA8FAD841}"/>
              </a:ext>
            </a:extLst>
          </p:cNvPr>
          <p:cNvSpPr>
            <a:spLocks noGrp="1"/>
          </p:cNvSpPr>
          <p:nvPr>
            <p:ph sz="quarter" idx="12" hasCustomPrompt="1"/>
          </p:nvPr>
        </p:nvSpPr>
        <p:spPr>
          <a:xfrm>
            <a:off x="419100" y="6440269"/>
            <a:ext cx="2057400" cy="646331"/>
          </a:xfrm>
        </p:spPr>
        <p:txBody>
          <a:bodyPr/>
          <a:lstStyle>
            <a:lvl1pPr>
              <a:defRPr sz="600" b="1">
                <a:latin typeface="Arial" panose="020B0604020202020204" pitchFamily="34" charset="0"/>
                <a:cs typeface="Arial" panose="020B0604020202020204" pitchFamily="34" charset="0"/>
              </a:defRPr>
            </a:lvl1pPr>
            <a:lvl2pPr>
              <a:defRPr sz="600" b="1">
                <a:latin typeface="Arial" panose="020B0604020202020204" pitchFamily="34" charset="0"/>
                <a:cs typeface="Arial" panose="020B0604020202020204" pitchFamily="34" charset="0"/>
              </a:defRPr>
            </a:lvl2pPr>
            <a:lvl3pPr>
              <a:defRPr sz="600" b="1">
                <a:latin typeface="Arial" panose="020B0604020202020204" pitchFamily="34" charset="0"/>
                <a:cs typeface="Arial" panose="020B0604020202020204" pitchFamily="34" charset="0"/>
              </a:defRPr>
            </a:lvl3pPr>
            <a:lvl4pPr>
              <a:defRPr sz="600" b="1">
                <a:latin typeface="Arial" panose="020B0604020202020204" pitchFamily="34" charset="0"/>
                <a:cs typeface="Arial" panose="020B0604020202020204" pitchFamily="34" charset="0"/>
              </a:defRPr>
            </a:lvl4pPr>
            <a:lvl5pPr>
              <a:defRPr sz="600" b="1">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592228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307082" y="-80009"/>
            <a:ext cx="4498340" cy="574040"/>
          </a:xfrm>
          <a:prstGeom prst="rect">
            <a:avLst/>
          </a:prstGeom>
        </p:spPr>
        <p:txBody>
          <a:bodyPr wrap="square" lIns="0" tIns="0" rIns="0" bIns="0">
            <a:spAutoFit/>
          </a:bodyPr>
          <a:lstStyle>
            <a:lvl1pPr>
              <a:defRPr sz="3600" b="1" i="0">
                <a:solidFill>
                  <a:srgbClr val="001F5F"/>
                </a:solidFill>
                <a:latin typeface="Arial"/>
                <a:cs typeface="Arial"/>
              </a:defRPr>
            </a:lvl1pPr>
          </a:lstStyle>
          <a:p>
            <a:endParaRPr/>
          </a:p>
        </p:txBody>
      </p:sp>
      <p:sp>
        <p:nvSpPr>
          <p:cNvPr id="3" name="Holder 3"/>
          <p:cNvSpPr>
            <a:spLocks noGrp="1"/>
          </p:cNvSpPr>
          <p:nvPr>
            <p:ph type="body" idx="1"/>
          </p:nvPr>
        </p:nvSpPr>
        <p:spPr>
          <a:xfrm>
            <a:off x="244983" y="1178433"/>
            <a:ext cx="8654033" cy="143065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6/9/2025</a:t>
            </a:fld>
            <a:endParaRPr lang="en-US"/>
          </a:p>
        </p:txBody>
      </p:sp>
      <p:sp>
        <p:nvSpPr>
          <p:cNvPr id="6" name="Holder 6"/>
          <p:cNvSpPr>
            <a:spLocks noGrp="1"/>
          </p:cNvSpPr>
          <p:nvPr>
            <p:ph type="sldNum" sz="quarter" idx="7"/>
          </p:nvPr>
        </p:nvSpPr>
        <p:spPr>
          <a:xfrm>
            <a:off x="8616442" y="6432350"/>
            <a:ext cx="274320" cy="224154"/>
          </a:xfrm>
          <a:prstGeom prst="rect">
            <a:avLst/>
          </a:prstGeom>
        </p:spPr>
        <p:txBody>
          <a:bodyPr wrap="square" lIns="0" tIns="0" rIns="0" bIns="0">
            <a:spAutoFit/>
          </a:bodyPr>
          <a:lstStyle>
            <a:lvl1pPr>
              <a:defRPr sz="1400" b="0" i="0">
                <a:solidFill>
                  <a:srgbClr val="636363"/>
                </a:solidFill>
                <a:latin typeface="Arial"/>
                <a:cs typeface="Arial"/>
              </a:defRPr>
            </a:lvl1pPr>
          </a:lstStyle>
          <a:p>
            <a:pPr marL="38100">
              <a:lnSpc>
                <a:spcPts val="1645"/>
              </a:lnSpc>
            </a:pPr>
            <a:fld id="{81D60167-4931-47E6-BA6A-407CBD079E47}" type="slidenum">
              <a:rPr spc="-5" dirty="0"/>
              <a:t>‹#›</a:t>
            </a:fld>
            <a:endParaRPr spc="-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74" r:id="rId4"/>
    <p:sldLayoutId id="2147483687" r:id="rId5"/>
    <p:sldLayoutId id="2147483690" r:id="rId6"/>
    <p:sldLayoutId id="2147483689" r:id="rId7"/>
    <p:sldLayoutId id="2147483684" r:id="rId8"/>
    <p:sldLayoutId id="2147483686" r:id="rId9"/>
    <p:sldLayoutId id="2147483685" r:id="rId10"/>
    <p:sldLayoutId id="2147483680" r:id="rId11"/>
    <p:sldLayoutId id="2147483683" r:id="rId12"/>
    <p:sldLayoutId id="2147483688" r:id="rId13"/>
    <p:sldLayoutId id="2147483681" r:id="rId14"/>
    <p:sldLayoutId id="2147483682" r:id="rId15"/>
    <p:sldLayoutId id="2147483679" r:id="rId16"/>
    <p:sldLayoutId id="2147483678" r:id="rId17"/>
    <p:sldLayoutId id="2147483677" r:id="rId18"/>
    <p:sldLayoutId id="2147483676" r:id="rId19"/>
    <p:sldLayoutId id="2147483675" r:id="rId20"/>
    <p:sldLayoutId id="2147483668" r:id="rId21"/>
    <p:sldLayoutId id="2147483672" r:id="rId22"/>
    <p:sldLayoutId id="2147483671" r:id="rId23"/>
    <p:sldLayoutId id="2147483673" r:id="rId24"/>
    <p:sldLayoutId id="2147483670" r:id="rId25"/>
    <p:sldLayoutId id="2147483669" r:id="rId26"/>
    <p:sldLayoutId id="2147483663" r:id="rId27"/>
    <p:sldLayoutId id="2147483664" r:id="rId28"/>
    <p:sldLayoutId id="2147483665" r:id="rId29"/>
    <p:sldLayoutId id="2147483666" r:id="rId30"/>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2" Type="http://schemas.openxmlformats.org/officeDocument/2006/relationships/hyperlink" Target="mailto:OUI.RESEA@dol.gov" TargetMode="Externa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hyperlink" Target="https://www.ssa.gov/OP_Home/ssact/title03/0306.htm"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29.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jpg"/></Relationships>
</file>

<file path=ppt/slides/_rels/slide38.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29.xml"/><Relationship Id="rId6" Type="http://schemas.openxmlformats.org/officeDocument/2006/relationships/image" Target="../media/image14.png"/><Relationship Id="rId5" Type="http://schemas.openxmlformats.org/officeDocument/2006/relationships/image" Target="../media/image2.jpg"/><Relationship Id="rId4" Type="http://schemas.openxmlformats.org/officeDocument/2006/relationships/image" Target="../media/image1.png"/></Relationships>
</file>

<file path=ppt/slides/_rels/slide3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77B798CE-BFBD-7877-4A90-76EDA97091D0}"/>
              </a:ext>
            </a:extLst>
          </p:cNvPr>
          <p:cNvSpPr>
            <a:spLocks noGrp="1"/>
          </p:cNvSpPr>
          <p:nvPr>
            <p:ph type="title"/>
          </p:nvPr>
        </p:nvSpPr>
        <p:spPr>
          <a:xfrm>
            <a:off x="587459" y="1959385"/>
            <a:ext cx="7969083" cy="1329595"/>
          </a:xfrm>
        </p:spPr>
        <p:txBody>
          <a:bodyPr/>
          <a:lstStyle/>
          <a:p>
            <a:pPr>
              <a:lnSpc>
                <a:spcPct val="90000"/>
              </a:lnSpc>
            </a:pPr>
            <a:r>
              <a:rPr lang="en-US" dirty="0"/>
              <a:t>Reemployment Services and Eligibility Assessment (RESEA) State Plan Webinar:</a:t>
            </a:r>
          </a:p>
        </p:txBody>
      </p:sp>
      <p:sp>
        <p:nvSpPr>
          <p:cNvPr id="28" name="object 6" descr="Logo for the Department of Labor. United States of America.">
            <a:extLst>
              <a:ext uri="{FF2B5EF4-FFF2-40B4-BE49-F238E27FC236}">
                <a16:creationId xmlns:a16="http://schemas.microsoft.com/office/drawing/2014/main" id="{E0706B82-04DB-E625-7AC5-4B3604F5B6E1}"/>
              </a:ext>
              <a:ext uri="{C183D7F6-B498-43B3-948B-1728B52AA6E4}">
                <adec:decorative xmlns:adec="http://schemas.microsoft.com/office/drawing/2017/decorative" val="0"/>
              </a:ext>
            </a:extLst>
          </p:cNvPr>
          <p:cNvSpPr/>
          <p:nvPr/>
        </p:nvSpPr>
        <p:spPr>
          <a:xfrm>
            <a:off x="360425" y="121920"/>
            <a:ext cx="996696" cy="983741"/>
          </a:xfrm>
          <a:prstGeom prst="rect">
            <a:avLst/>
          </a:prstGeom>
          <a:blipFill>
            <a:blip r:embed="rId2" cstate="print"/>
            <a:stretch>
              <a:fillRect/>
            </a:stretch>
          </a:blipFill>
        </p:spPr>
        <p:txBody>
          <a:bodyPr wrap="square" lIns="0" tIns="0" rIns="0" bIns="0" rtlCol="0"/>
          <a:lstStyle/>
          <a:p>
            <a:endParaRPr/>
          </a:p>
        </p:txBody>
      </p:sp>
      <p:sp>
        <p:nvSpPr>
          <p:cNvPr id="22" name="Content Placeholder 21">
            <a:extLst>
              <a:ext uri="{FF2B5EF4-FFF2-40B4-BE49-F238E27FC236}">
                <a16:creationId xmlns:a16="http://schemas.microsoft.com/office/drawing/2014/main" id="{EA60D7CD-94FB-555C-D2D8-E7379CC59553}"/>
              </a:ext>
            </a:extLst>
          </p:cNvPr>
          <p:cNvSpPr>
            <a:spLocks noGrp="1"/>
          </p:cNvSpPr>
          <p:nvPr>
            <p:ph sz="quarter" idx="10"/>
          </p:nvPr>
        </p:nvSpPr>
        <p:spPr/>
        <p:txBody>
          <a:bodyPr/>
          <a:lstStyle/>
          <a:p>
            <a:r>
              <a:rPr lang="en-US" dirty="0"/>
              <a:t>June 10, 2025</a:t>
            </a:r>
          </a:p>
        </p:txBody>
      </p:sp>
      <p:sp>
        <p:nvSpPr>
          <p:cNvPr id="23" name="Content Placeholder 22">
            <a:extLst>
              <a:ext uri="{FF2B5EF4-FFF2-40B4-BE49-F238E27FC236}">
                <a16:creationId xmlns:a16="http://schemas.microsoft.com/office/drawing/2014/main" id="{F296B7E7-9AA4-CF79-051E-FC68A390DF99}"/>
              </a:ext>
            </a:extLst>
          </p:cNvPr>
          <p:cNvSpPr>
            <a:spLocks noGrp="1"/>
          </p:cNvSpPr>
          <p:nvPr>
            <p:ph sz="quarter" idx="11"/>
          </p:nvPr>
        </p:nvSpPr>
        <p:spPr>
          <a:xfrm>
            <a:off x="76200" y="3581400"/>
            <a:ext cx="8763000" cy="827957"/>
          </a:xfrm>
        </p:spPr>
        <p:txBody>
          <a:bodyPr/>
          <a:lstStyle/>
          <a:p>
            <a:r>
              <a:rPr lang="en-US" sz="3200" b="1" dirty="0"/>
              <a:t>A How To on filling out the RESEA State Plan</a:t>
            </a:r>
          </a:p>
          <a:p>
            <a:pPr algn="ctr"/>
            <a:r>
              <a:rPr lang="en-US" sz="3200" b="1" dirty="0"/>
              <a:t>Application</a:t>
            </a:r>
          </a:p>
        </p:txBody>
      </p:sp>
      <p:sp>
        <p:nvSpPr>
          <p:cNvPr id="24" name="Content Placeholder 23">
            <a:extLst>
              <a:ext uri="{FF2B5EF4-FFF2-40B4-BE49-F238E27FC236}">
                <a16:creationId xmlns:a16="http://schemas.microsoft.com/office/drawing/2014/main" id="{0D43C7C3-E8C6-6BDD-CE03-40CC9CC0CFCE}"/>
              </a:ext>
            </a:extLst>
          </p:cNvPr>
          <p:cNvSpPr>
            <a:spLocks noGrp="1"/>
          </p:cNvSpPr>
          <p:nvPr>
            <p:ph sz="quarter" idx="12"/>
          </p:nvPr>
        </p:nvSpPr>
        <p:spPr>
          <a:xfrm>
            <a:off x="419100" y="6440269"/>
            <a:ext cx="2057400" cy="166199"/>
          </a:xfrm>
        </p:spPr>
        <p:txBody>
          <a:bodyPr/>
          <a:lstStyle/>
          <a:p>
            <a:pPr>
              <a:lnSpc>
                <a:spcPct val="90000"/>
              </a:lnSpc>
            </a:pPr>
            <a:r>
              <a:rPr lang="en-US" dirty="0"/>
              <a:t>EMPLOYMENT AND TRAINING ADMINISTRATION</a:t>
            </a:r>
          </a:p>
          <a:p>
            <a:pPr>
              <a:lnSpc>
                <a:spcPct val="90000"/>
              </a:lnSpc>
            </a:pPr>
            <a:r>
              <a:rPr lang="en-US" b="0" dirty="0"/>
              <a:t>UNITED STATES DEPARTMENT OF LABOR</a:t>
            </a:r>
          </a:p>
        </p:txBody>
      </p:sp>
    </p:spTree>
    <p:extLst>
      <p:ext uri="{BB962C8B-B14F-4D97-AF65-F5344CB8AC3E}">
        <p14:creationId xmlns:p14="http://schemas.microsoft.com/office/powerpoint/2010/main" val="1124779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6518E-378E-621A-757B-C5BB64AC13B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974191E-D2F7-34ED-992B-972A53670939}"/>
              </a:ext>
            </a:extLst>
          </p:cNvPr>
          <p:cNvSpPr>
            <a:spLocks noGrp="1"/>
          </p:cNvSpPr>
          <p:nvPr>
            <p:ph type="title"/>
          </p:nvPr>
        </p:nvSpPr>
        <p:spPr>
          <a:xfrm>
            <a:off x="1797216" y="304800"/>
            <a:ext cx="5975184" cy="738664"/>
          </a:xfrm>
        </p:spPr>
        <p:txBody>
          <a:bodyPr/>
          <a:lstStyle/>
          <a:p>
            <a:pPr algn="ctr"/>
            <a:r>
              <a:rPr lang="en-US" sz="2400" dirty="0"/>
              <a:t>FY 2025 RESEA State Plan </a:t>
            </a:r>
            <a:br>
              <a:rPr lang="en-US" sz="2400" dirty="0"/>
            </a:br>
            <a:r>
              <a:rPr lang="en-US" sz="2400" dirty="0"/>
              <a:t>Technical Assistance Schedule</a:t>
            </a:r>
          </a:p>
        </p:txBody>
      </p:sp>
      <p:sp>
        <p:nvSpPr>
          <p:cNvPr id="7" name="TextBox 6">
            <a:extLst>
              <a:ext uri="{FF2B5EF4-FFF2-40B4-BE49-F238E27FC236}">
                <a16:creationId xmlns:a16="http://schemas.microsoft.com/office/drawing/2014/main" id="{984AF9D5-71B9-28CB-0AB6-DB0E3E470800}"/>
              </a:ext>
            </a:extLst>
          </p:cNvPr>
          <p:cNvSpPr txBox="1"/>
          <p:nvPr/>
        </p:nvSpPr>
        <p:spPr>
          <a:xfrm>
            <a:off x="469231" y="1885951"/>
            <a:ext cx="8085221" cy="4678204"/>
          </a:xfrm>
          <a:prstGeom prst="rect">
            <a:avLst/>
          </a:prstGeom>
          <a:noFill/>
        </p:spPr>
        <p:txBody>
          <a:bodyPr wrap="square" rtlCol="0">
            <a:spAutoFit/>
          </a:bodyPr>
          <a:lstStyle/>
          <a:p>
            <a:pPr marL="257175" indent="-257175">
              <a:buFont typeface="Arial" panose="020B0604020202020204" pitchFamily="34" charset="0"/>
              <a:buChar char="•"/>
            </a:pPr>
            <a:r>
              <a:rPr lang="en-US" sz="2400" dirty="0">
                <a:solidFill>
                  <a:prstClr val="black"/>
                </a:solidFill>
                <a:latin typeface="Calibri"/>
              </a:rPr>
              <a:t>Tuesday, June 10</a:t>
            </a:r>
            <a:r>
              <a:rPr lang="en-US" sz="2400" baseline="30000" dirty="0">
                <a:solidFill>
                  <a:prstClr val="black"/>
                </a:solidFill>
                <a:latin typeface="Calibri"/>
              </a:rPr>
              <a:t>th</a:t>
            </a:r>
            <a:r>
              <a:rPr lang="en-US" sz="2400" dirty="0">
                <a:solidFill>
                  <a:prstClr val="black"/>
                </a:solidFill>
                <a:latin typeface="Calibri"/>
              </a:rPr>
              <a:t>- Webinar</a:t>
            </a:r>
          </a:p>
          <a:p>
            <a:pPr marL="600075" lvl="1" indent="-257175">
              <a:buFont typeface="Arial" panose="020B0604020202020204" pitchFamily="34" charset="0"/>
              <a:buChar char="•"/>
            </a:pPr>
            <a:r>
              <a:rPr lang="en-US" sz="1600" kern="100" dirty="0">
                <a:solidFill>
                  <a:prstClr val="black"/>
                </a:solidFill>
                <a:latin typeface="Calibri" panose="020F0502020204030204" pitchFamily="34" charset="0"/>
                <a:ea typeface="Calibri" panose="020F0502020204030204" pitchFamily="34" charset="0"/>
                <a:cs typeface="Arial" panose="020B0604020202020204" pitchFamily="34" charset="0"/>
              </a:rPr>
              <a:t>RESEA State Plan Template and Submission Requirements</a:t>
            </a:r>
          </a:p>
          <a:p>
            <a:pPr lvl="1"/>
            <a:endParaRPr lang="en-US" sz="1600" kern="1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a:buFont typeface="Arial" panose="020B0604020202020204" pitchFamily="34" charset="0"/>
              <a:buChar char="•"/>
            </a:pPr>
            <a:r>
              <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rPr>
              <a:t>Tuesday, June 17</a:t>
            </a:r>
            <a:r>
              <a:rPr lang="en-US" sz="2400" kern="100" baseline="30000" dirty="0">
                <a:solidFill>
                  <a:prstClr val="black"/>
                </a:solidFill>
                <a:latin typeface="Calibri" panose="020F0502020204030204" pitchFamily="34" charset="0"/>
                <a:ea typeface="Calibri" panose="020F0502020204030204" pitchFamily="34" charset="0"/>
                <a:cs typeface="Arial" panose="020B0604020202020204" pitchFamily="34" charset="0"/>
              </a:rPr>
              <a:t>th</a:t>
            </a:r>
            <a:r>
              <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rPr>
              <a:t>- Webinar</a:t>
            </a:r>
          </a:p>
          <a:p>
            <a:pPr marL="600075" lvl="1" indent="-257175">
              <a:buFont typeface="Arial" panose="020B0604020202020204" pitchFamily="34" charset="0"/>
              <a:buChar char="•"/>
            </a:pPr>
            <a:r>
              <a:rPr lang="en-US" sz="1600" kern="100" dirty="0">
                <a:solidFill>
                  <a:prstClr val="black"/>
                </a:solidFill>
                <a:latin typeface="Calibri" panose="020F0502020204030204" pitchFamily="34" charset="0"/>
                <a:ea typeface="Calibri" panose="020F0502020204030204" pitchFamily="34" charset="0"/>
                <a:cs typeface="Arial" panose="020B0604020202020204" pitchFamily="34" charset="0"/>
              </a:rPr>
              <a:t>FY 2025 RESEA Operating Guidance and Leveraging the First RESEA Evaluation</a:t>
            </a:r>
          </a:p>
          <a:p>
            <a:pPr lvl="1"/>
            <a:endParaRPr lang="en-US" sz="1600" kern="1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a:buFont typeface="Arial" panose="020B0604020202020204" pitchFamily="34" charset="0"/>
              <a:buChar char="•"/>
            </a:pPr>
            <a:r>
              <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rPr>
              <a:t>Wednesday, June 18</a:t>
            </a:r>
            <a:r>
              <a:rPr lang="en-US" sz="2400" kern="100" baseline="30000" dirty="0">
                <a:solidFill>
                  <a:prstClr val="black"/>
                </a:solidFill>
                <a:latin typeface="Calibri" panose="020F0502020204030204" pitchFamily="34" charset="0"/>
                <a:ea typeface="Calibri" panose="020F0502020204030204" pitchFamily="34" charset="0"/>
                <a:cs typeface="Arial" panose="020B0604020202020204" pitchFamily="34" charset="0"/>
              </a:rPr>
              <a:t>th</a:t>
            </a:r>
            <a:r>
              <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rPr>
              <a:t>- Office Hours </a:t>
            </a:r>
          </a:p>
          <a:p>
            <a:pPr marL="600075" lvl="1" indent="-257175">
              <a:buFont typeface="Arial" panose="020B0604020202020204" pitchFamily="34" charset="0"/>
              <a:buChar char="•"/>
            </a:pPr>
            <a:r>
              <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rPr>
              <a:t>Will focus on first half of state plan/TA tools</a:t>
            </a:r>
          </a:p>
          <a:p>
            <a:pPr lvl="1"/>
            <a:endPar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a:buFont typeface="Arial" panose="020B0604020202020204" pitchFamily="34" charset="0"/>
              <a:buChar char="•"/>
            </a:pPr>
            <a:r>
              <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rPr>
              <a:t>Wednesday, June 25th- Office Hours</a:t>
            </a:r>
          </a:p>
          <a:p>
            <a:pPr marL="600075" lvl="1" indent="-257175">
              <a:buFont typeface="Arial" panose="020B0604020202020204" pitchFamily="34" charset="0"/>
              <a:buChar char="•"/>
            </a:pPr>
            <a:r>
              <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rPr>
              <a:t>Will focus on second half of state plan/evidence-building</a:t>
            </a:r>
          </a:p>
          <a:p>
            <a:pPr lvl="1"/>
            <a:endParaRPr lang="en-US" sz="2400" kern="100" dirty="0">
              <a:solidFill>
                <a:prstClr val="black"/>
              </a:solidFill>
              <a:latin typeface="Calibri" panose="020F0502020204030204" pitchFamily="34" charset="0"/>
              <a:ea typeface="Calibri" panose="020F0502020204030204" pitchFamily="34" charset="0"/>
              <a:cs typeface="Arial" panose="020B0604020202020204" pitchFamily="34" charset="0"/>
            </a:endParaRPr>
          </a:p>
          <a:p>
            <a:pPr marL="257175" indent="-257175">
              <a:buFont typeface="Arial" panose="020B0604020202020204" pitchFamily="34" charset="0"/>
              <a:buChar char="•"/>
            </a:pPr>
            <a:r>
              <a:rPr lang="en-US" sz="2400" kern="100" dirty="0">
                <a:solidFill>
                  <a:prstClr val="black"/>
                </a:solidFill>
                <a:highlight>
                  <a:srgbClr val="FFFF00"/>
                </a:highlight>
                <a:latin typeface="Calibri" panose="020F0502020204030204" pitchFamily="34" charset="0"/>
                <a:ea typeface="Calibri" panose="020F0502020204030204" pitchFamily="34" charset="0"/>
                <a:cs typeface="Arial" panose="020B0604020202020204" pitchFamily="34" charset="0"/>
              </a:rPr>
              <a:t>If needed, additional Office Hours week of July 7</a:t>
            </a:r>
            <a:r>
              <a:rPr lang="en-US" sz="2400" kern="100" baseline="30000" dirty="0">
                <a:solidFill>
                  <a:prstClr val="black"/>
                </a:solidFill>
                <a:highlight>
                  <a:srgbClr val="FFFF00"/>
                </a:highlight>
                <a:latin typeface="Calibri" panose="020F0502020204030204" pitchFamily="34" charset="0"/>
                <a:ea typeface="Calibri" panose="020F0502020204030204" pitchFamily="34" charset="0"/>
                <a:cs typeface="Arial" panose="020B0604020202020204" pitchFamily="34" charset="0"/>
              </a:rPr>
              <a:t>th</a:t>
            </a:r>
            <a:r>
              <a:rPr lang="en-US" sz="2400" kern="100" dirty="0">
                <a:solidFill>
                  <a:prstClr val="black"/>
                </a:solidFill>
                <a:highlight>
                  <a:srgbClr val="FFFF00"/>
                </a:highlight>
                <a:latin typeface="Calibri" panose="020F0502020204030204" pitchFamily="34" charset="0"/>
                <a:ea typeface="Calibri" panose="020F0502020204030204" pitchFamily="34" charset="0"/>
                <a:cs typeface="Arial" panose="020B0604020202020204" pitchFamily="34" charset="0"/>
              </a:rPr>
              <a:t> </a:t>
            </a:r>
          </a:p>
          <a:p>
            <a:endParaRPr lang="en-US" kern="100" dirty="0">
              <a:solidFill>
                <a:prstClr val="black"/>
              </a:solidFill>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728331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BE71A32-6B83-EBF6-BE43-E8605DA58AD3}"/>
              </a:ext>
            </a:extLst>
          </p:cNvPr>
          <p:cNvSpPr>
            <a:spLocks noGrp="1"/>
          </p:cNvSpPr>
          <p:nvPr>
            <p:ph type="title"/>
          </p:nvPr>
        </p:nvSpPr>
        <p:spPr>
          <a:xfrm>
            <a:off x="1066800" y="152400"/>
            <a:ext cx="7239000" cy="553998"/>
          </a:xfrm>
        </p:spPr>
        <p:txBody>
          <a:bodyPr/>
          <a:lstStyle/>
          <a:p>
            <a:r>
              <a:rPr lang="en-US" dirty="0"/>
              <a:t>RESEA State Plan Application</a:t>
            </a:r>
          </a:p>
        </p:txBody>
      </p:sp>
      <p:sp>
        <p:nvSpPr>
          <p:cNvPr id="7" name="TextBox 6">
            <a:extLst>
              <a:ext uri="{FF2B5EF4-FFF2-40B4-BE49-F238E27FC236}">
                <a16:creationId xmlns:a16="http://schemas.microsoft.com/office/drawing/2014/main" id="{C82065B3-C3B0-2130-57DA-E634820555B7}"/>
              </a:ext>
            </a:extLst>
          </p:cNvPr>
          <p:cNvSpPr txBox="1"/>
          <p:nvPr/>
        </p:nvSpPr>
        <p:spPr>
          <a:xfrm>
            <a:off x="838200" y="1371600"/>
            <a:ext cx="7543800" cy="4524315"/>
          </a:xfrm>
          <a:prstGeom prst="rect">
            <a:avLst/>
          </a:prstGeom>
          <a:noFill/>
        </p:spPr>
        <p:txBody>
          <a:bodyPr wrap="square" rtlCol="0">
            <a:spAutoFit/>
          </a:bodyPr>
          <a:lstStyle/>
          <a:p>
            <a:r>
              <a:rPr lang="en-US" sz="2400" dirty="0"/>
              <a:t>Complete applications consist of:</a:t>
            </a:r>
          </a:p>
          <a:p>
            <a:pPr marL="285750" indent="-285750">
              <a:buFont typeface="Arial" panose="020B0604020202020204" pitchFamily="34" charset="0"/>
              <a:buChar char="•"/>
            </a:pPr>
            <a:r>
              <a:rPr lang="en-US" sz="2400" dirty="0"/>
              <a:t>State plan with ALL fields answered</a:t>
            </a:r>
          </a:p>
          <a:p>
            <a:pPr marL="285750" indent="-285750">
              <a:buFont typeface="Arial" panose="020B0604020202020204" pitchFamily="34" charset="0"/>
              <a:buChar char="•"/>
            </a:pPr>
            <a:r>
              <a:rPr lang="en-US" sz="2400" dirty="0"/>
              <a:t>SF-424</a:t>
            </a:r>
          </a:p>
          <a:p>
            <a:pPr marL="285750" indent="-285750">
              <a:buFont typeface="Arial" panose="020B0604020202020204" pitchFamily="34" charset="0"/>
              <a:buChar char="•"/>
            </a:pPr>
            <a:r>
              <a:rPr lang="en-US" sz="2400" dirty="0"/>
              <a:t>SF-424A </a:t>
            </a:r>
          </a:p>
          <a:p>
            <a:pPr marL="285750" indent="-285750">
              <a:buFont typeface="Arial" panose="020B0604020202020204" pitchFamily="34" charset="0"/>
              <a:buChar char="•"/>
            </a:pPr>
            <a:r>
              <a:rPr lang="en-US" sz="2400" dirty="0"/>
              <a:t>NICRA/CAP if there are indirect costs</a:t>
            </a:r>
          </a:p>
          <a:p>
            <a:pPr marL="285750" indent="-285750">
              <a:buFont typeface="Arial" panose="020B0604020202020204" pitchFamily="34" charset="0"/>
              <a:buChar char="•"/>
            </a:pPr>
            <a:endParaRPr lang="en-US" sz="2400" dirty="0"/>
          </a:p>
          <a:p>
            <a:r>
              <a:rPr lang="en-US" sz="2400" dirty="0"/>
              <a:t>ALL information is to match on all application documents.</a:t>
            </a:r>
          </a:p>
          <a:p>
            <a:endParaRPr lang="en-US" sz="2400" dirty="0"/>
          </a:p>
          <a:p>
            <a:pPr marL="285750" indent="-285750">
              <a:buFont typeface="Arial" panose="020B0604020202020204" pitchFamily="34" charset="0"/>
              <a:buChar char="•"/>
            </a:pPr>
            <a:r>
              <a:rPr lang="en-US" sz="2400" dirty="0"/>
              <a:t>How to submit the application</a:t>
            </a:r>
          </a:p>
          <a:p>
            <a:pPr marL="742950" lvl="1" indent="-285750">
              <a:buFont typeface="Arial" panose="020B0604020202020204" pitchFamily="34" charset="0"/>
              <a:buChar char="•"/>
            </a:pPr>
            <a:r>
              <a:rPr lang="en-US" sz="2400" dirty="0">
                <a:hlinkClick r:id="rId2"/>
              </a:rPr>
              <a:t>OUI.RESEA@dol.gov</a:t>
            </a:r>
            <a:r>
              <a:rPr lang="en-US" sz="2400" dirty="0"/>
              <a:t> ; and</a:t>
            </a:r>
          </a:p>
          <a:p>
            <a:pPr marL="742950" lvl="1" indent="-285750">
              <a:buFont typeface="Arial" panose="020B0604020202020204" pitchFamily="34" charset="0"/>
              <a:buChar char="•"/>
            </a:pPr>
            <a:r>
              <a:rPr lang="en-US" sz="2400" dirty="0"/>
              <a:t> Grants.gov</a:t>
            </a:r>
          </a:p>
          <a:p>
            <a:pPr marL="285750" indent="-285750">
              <a:buFont typeface="Arial" panose="020B0604020202020204" pitchFamily="34" charset="0"/>
              <a:buChar char="•"/>
            </a:pPr>
            <a:r>
              <a:rPr lang="en-US" sz="2400" dirty="0"/>
              <a:t>Tools available</a:t>
            </a:r>
            <a:endParaRPr lang="en-US" dirty="0"/>
          </a:p>
        </p:txBody>
      </p:sp>
    </p:spTree>
    <p:extLst>
      <p:ext uri="{BB962C8B-B14F-4D97-AF65-F5344CB8AC3E}">
        <p14:creationId xmlns:p14="http://schemas.microsoft.com/office/powerpoint/2010/main" val="780853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E76AE-BB67-BACA-FC9D-893F9B626E24}"/>
              </a:ext>
            </a:extLst>
          </p:cNvPr>
          <p:cNvSpPr>
            <a:spLocks noGrp="1"/>
          </p:cNvSpPr>
          <p:nvPr>
            <p:ph type="title"/>
          </p:nvPr>
        </p:nvSpPr>
        <p:spPr/>
        <p:txBody>
          <a:bodyPr/>
          <a:lstStyle/>
          <a:p>
            <a:r>
              <a:rPr lang="en-US" dirty="0"/>
              <a:t>Elements 1 - 4</a:t>
            </a:r>
          </a:p>
        </p:txBody>
      </p:sp>
      <p:pic>
        <p:nvPicPr>
          <p:cNvPr id="3" name="Picture 2">
            <a:extLst>
              <a:ext uri="{FF2B5EF4-FFF2-40B4-BE49-F238E27FC236}">
                <a16:creationId xmlns:a16="http://schemas.microsoft.com/office/drawing/2014/main" id="{D2CFBD9A-F1A8-EB98-EEFC-963B4831AE2B}"/>
              </a:ext>
            </a:extLst>
          </p:cNvPr>
          <p:cNvPicPr>
            <a:picLocks noChangeAspect="1"/>
          </p:cNvPicPr>
          <p:nvPr/>
        </p:nvPicPr>
        <p:blipFill rotWithShape="1">
          <a:blip r:embed="rId3"/>
          <a:srcRect b="23107"/>
          <a:stretch/>
        </p:blipFill>
        <p:spPr>
          <a:xfrm>
            <a:off x="304800" y="459180"/>
            <a:ext cx="8534400" cy="3731820"/>
          </a:xfrm>
          <a:prstGeom prst="rect">
            <a:avLst/>
          </a:prstGeom>
        </p:spPr>
      </p:pic>
      <p:sp>
        <p:nvSpPr>
          <p:cNvPr id="4" name="TextBox 3">
            <a:extLst>
              <a:ext uri="{FF2B5EF4-FFF2-40B4-BE49-F238E27FC236}">
                <a16:creationId xmlns:a16="http://schemas.microsoft.com/office/drawing/2014/main" id="{0AA91846-8FA9-A5A5-9E63-B5F5BD9B9486}"/>
              </a:ext>
            </a:extLst>
          </p:cNvPr>
          <p:cNvSpPr txBox="1"/>
          <p:nvPr/>
        </p:nvSpPr>
        <p:spPr>
          <a:xfrm>
            <a:off x="304800" y="5029200"/>
            <a:ext cx="8534400" cy="1384995"/>
          </a:xfrm>
          <a:prstGeom prst="rect">
            <a:avLst/>
          </a:prstGeom>
          <a:noFill/>
        </p:spPr>
        <p:txBody>
          <a:bodyPr wrap="square" rtlCol="0">
            <a:spAutoFit/>
          </a:bodyPr>
          <a:lstStyle/>
          <a:p>
            <a:pPr marL="285750" indent="-285750">
              <a:buFont typeface="Arial" panose="020B0604020202020204" pitchFamily="34" charset="0"/>
              <a:buChar char="•"/>
            </a:pPr>
            <a:r>
              <a:rPr lang="en-US" sz="2400" b="1" u="sng" dirty="0"/>
              <a:t>ALL</a:t>
            </a:r>
            <a:r>
              <a:rPr lang="en-US" sz="2400" b="1" dirty="0"/>
              <a:t> </a:t>
            </a:r>
            <a:r>
              <a:rPr lang="en-US" sz="2400" dirty="0"/>
              <a:t>fields of the State Plan are to be filled out and completed according to the State’s FY 2025 RESEA plans.</a:t>
            </a:r>
          </a:p>
          <a:p>
            <a:r>
              <a:rPr lang="en-US" dirty="0"/>
              <a:t> </a:t>
            </a:r>
            <a:endParaRPr lang="en-US" u="sng" dirty="0"/>
          </a:p>
          <a:p>
            <a:endParaRPr lang="en-US" dirty="0"/>
          </a:p>
        </p:txBody>
      </p:sp>
    </p:spTree>
    <p:extLst>
      <p:ext uri="{BB962C8B-B14F-4D97-AF65-F5344CB8AC3E}">
        <p14:creationId xmlns:p14="http://schemas.microsoft.com/office/powerpoint/2010/main" val="134833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74594059-3E5A-C725-47CA-21B6348B43C7}"/>
              </a:ext>
            </a:extLst>
          </p:cNvPr>
          <p:cNvSpPr>
            <a:spLocks noGrp="1"/>
          </p:cNvSpPr>
          <p:nvPr>
            <p:ph type="title"/>
          </p:nvPr>
        </p:nvSpPr>
        <p:spPr/>
        <p:txBody>
          <a:bodyPr/>
          <a:lstStyle/>
          <a:p>
            <a:r>
              <a:rPr lang="en-US" spc="-5" dirty="0"/>
              <a:t>Elements 5a. –</a:t>
            </a:r>
            <a:r>
              <a:rPr lang="en-US" spc="-50" dirty="0"/>
              <a:t> </a:t>
            </a:r>
            <a:r>
              <a:rPr lang="en-US" dirty="0"/>
              <a:t>5b.</a:t>
            </a:r>
          </a:p>
        </p:txBody>
      </p:sp>
      <p:sp>
        <p:nvSpPr>
          <p:cNvPr id="22" name="Content Placeholder 21">
            <a:extLst>
              <a:ext uri="{FF2B5EF4-FFF2-40B4-BE49-F238E27FC236}">
                <a16:creationId xmlns:a16="http://schemas.microsoft.com/office/drawing/2014/main" id="{EF7F822D-CE84-B332-EFC8-88F6948CCA92}"/>
              </a:ext>
            </a:extLst>
          </p:cNvPr>
          <p:cNvSpPr>
            <a:spLocks noGrp="1"/>
          </p:cNvSpPr>
          <p:nvPr>
            <p:ph sz="quarter" idx="10"/>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tab pos="2478405" algn="l"/>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Elements 5a.</a:t>
            </a:r>
            <a:r>
              <a:rPr kumimoji="0" lang="en-US" sz="1800" b="1" i="0" u="none" strike="noStrike" kern="1200" cap="none" spc="2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and 5b.	</a:t>
            </a:r>
            <a:r>
              <a:rPr kumimoji="0" lang="en-US" sz="1800" b="1" i="0" u="none" strike="noStrike" kern="1200" cap="none" spc="-30" normalizeH="0" baseline="0" noProof="0" dirty="0">
                <a:ln>
                  <a:noFill/>
                </a:ln>
                <a:solidFill>
                  <a:srgbClr val="FFFFFF"/>
                </a:solidFill>
                <a:effectLst/>
                <a:uLnTx/>
                <a:uFillTx/>
                <a:latin typeface="Arial"/>
                <a:ea typeface="+mn-ea"/>
                <a:cs typeface="Arial"/>
              </a:rPr>
              <a:t>Total </a:t>
            </a:r>
            <a:r>
              <a:rPr kumimoji="0" lang="en-US" sz="1800" b="1" i="0" u="none" strike="noStrike" kern="1200" cap="none" spc="0" normalizeH="0" baseline="0" noProof="0" dirty="0">
                <a:ln>
                  <a:noFill/>
                </a:ln>
                <a:solidFill>
                  <a:srgbClr val="FFFFFF"/>
                </a:solidFill>
                <a:effectLst/>
                <a:uLnTx/>
                <a:uFillTx/>
                <a:latin typeface="Arial"/>
                <a:ea typeface="+mn-ea"/>
                <a:cs typeface="Arial"/>
              </a:rPr>
              <a:t>project </a:t>
            </a:r>
            <a:r>
              <a:rPr kumimoji="0" lang="en-US" sz="1800" b="1" i="0" u="none" strike="noStrike" kern="1200" cap="none" spc="-5" normalizeH="0" baseline="0" noProof="0" dirty="0">
                <a:ln>
                  <a:noFill/>
                </a:ln>
                <a:solidFill>
                  <a:srgbClr val="FFFFFF"/>
                </a:solidFill>
                <a:effectLst/>
                <a:uLnTx/>
                <a:uFillTx/>
                <a:latin typeface="Arial"/>
                <a:ea typeface="+mn-ea"/>
                <a:cs typeface="Arial"/>
              </a:rPr>
              <a:t>Cost for </a:t>
            </a:r>
            <a:r>
              <a:rPr kumimoji="0" lang="en-US" sz="1800" b="1" i="0" u="none" strike="noStrike" kern="1200" cap="none" spc="0" normalizeH="0" baseline="0" noProof="0" dirty="0">
                <a:ln>
                  <a:noFill/>
                </a:ln>
                <a:solidFill>
                  <a:srgbClr val="FFFFFF"/>
                </a:solidFill>
                <a:effectLst/>
                <a:uLnTx/>
                <a:uFillTx/>
                <a:latin typeface="Arial"/>
                <a:ea typeface="+mn-ea"/>
                <a:cs typeface="Arial"/>
              </a:rPr>
              <a:t>Proposed </a:t>
            </a:r>
            <a:r>
              <a:rPr kumimoji="0" lang="en-US" sz="1800" b="1" i="0" u="none" strike="noStrike" kern="1200" cap="none" spc="-5" normalizeH="0" baseline="0" noProof="0" dirty="0">
                <a:ln>
                  <a:noFill/>
                </a:ln>
                <a:solidFill>
                  <a:srgbClr val="FFFFFF"/>
                </a:solidFill>
                <a:effectLst/>
                <a:uLnTx/>
                <a:uFillTx/>
                <a:latin typeface="Arial"/>
                <a:ea typeface="+mn-ea"/>
                <a:cs typeface="Arial"/>
              </a:rPr>
              <a:t>State Plan</a:t>
            </a:r>
            <a:r>
              <a:rPr kumimoji="0" lang="en-US" sz="1800" b="1" i="0" u="none" strike="noStrike" kern="1200" cap="none" spc="50"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RESEA</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3" name="Content Placeholder 22">
            <a:extLst>
              <a:ext uri="{FF2B5EF4-FFF2-40B4-BE49-F238E27FC236}">
                <a16:creationId xmlns:a16="http://schemas.microsoft.com/office/drawing/2014/main" id="{B556A86E-43C5-D305-4735-EDAD7BDE1D65}"/>
              </a:ext>
            </a:extLst>
          </p:cNvPr>
          <p:cNvSpPr>
            <a:spLocks noGrp="1"/>
          </p:cNvSpPr>
          <p:nvPr>
            <p:ph sz="quarter" idx="11"/>
          </p:nvPr>
        </p:nvSpPr>
        <p:spPr/>
        <p:txBody>
          <a:bodyPr/>
          <a:lstStyle/>
          <a:p>
            <a:r>
              <a:rPr lang="en-US" sz="1300" dirty="0"/>
              <a:t>5a. Total Project Cost for Proposed State Plan RESEA</a:t>
            </a:r>
          </a:p>
        </p:txBody>
      </p:sp>
      <p:sp>
        <p:nvSpPr>
          <p:cNvPr id="24" name="Content Placeholder 23">
            <a:extLst>
              <a:ext uri="{FF2B5EF4-FFF2-40B4-BE49-F238E27FC236}">
                <a16:creationId xmlns:a16="http://schemas.microsoft.com/office/drawing/2014/main" id="{98FD953E-0598-5813-C38F-8F6D6F50C086}"/>
              </a:ext>
            </a:extLst>
          </p:cNvPr>
          <p:cNvSpPr>
            <a:spLocks noGrp="1"/>
          </p:cNvSpPr>
          <p:nvPr>
            <p:ph sz="quarter" idx="12"/>
          </p:nvPr>
        </p:nvSpPr>
        <p:spPr/>
        <p:txBody>
          <a:bodyPr/>
          <a:lstStyle/>
          <a:p>
            <a:r>
              <a:rPr lang="en-US" sz="1300" dirty="0"/>
              <a:t>The total amount of funds requested in this grant, which may be up to the limit specified in annual RESEA operating guidance.</a:t>
            </a:r>
          </a:p>
        </p:txBody>
      </p:sp>
      <p:sp>
        <p:nvSpPr>
          <p:cNvPr id="25" name="Content Placeholder 24">
            <a:extLst>
              <a:ext uri="{FF2B5EF4-FFF2-40B4-BE49-F238E27FC236}">
                <a16:creationId xmlns:a16="http://schemas.microsoft.com/office/drawing/2014/main" id="{6F4BF8EE-3CDD-84F4-5EB5-17707BE74280}"/>
              </a:ext>
            </a:extLst>
          </p:cNvPr>
          <p:cNvSpPr>
            <a:spLocks noGrp="1"/>
          </p:cNvSpPr>
          <p:nvPr>
            <p:ph sz="quarter" idx="13"/>
          </p:nvPr>
        </p:nvSpPr>
        <p:spPr/>
        <p:txBody>
          <a:bodyPr/>
          <a:lstStyle/>
          <a:p>
            <a:r>
              <a:rPr lang="en-US" dirty="0"/>
              <a:t>$</a:t>
            </a:r>
          </a:p>
        </p:txBody>
      </p:sp>
      <p:sp>
        <p:nvSpPr>
          <p:cNvPr id="26" name="Content Placeholder 25">
            <a:extLst>
              <a:ext uri="{FF2B5EF4-FFF2-40B4-BE49-F238E27FC236}">
                <a16:creationId xmlns:a16="http://schemas.microsoft.com/office/drawing/2014/main" id="{ABC8175F-46BA-3764-354A-F158D9E115E9}"/>
              </a:ext>
            </a:extLst>
          </p:cNvPr>
          <p:cNvSpPr>
            <a:spLocks noGrp="1"/>
          </p:cNvSpPr>
          <p:nvPr>
            <p:ph sz="quarter" idx="14"/>
          </p:nvPr>
        </p:nvSpPr>
        <p:spPr/>
        <p:txBody>
          <a:bodyPr/>
          <a:lstStyle/>
          <a:p>
            <a:r>
              <a:rPr lang="en-US" sz="1300" dirty="0"/>
              <a:t>Requesting less than full formula allotment</a:t>
            </a:r>
          </a:p>
        </p:txBody>
      </p:sp>
      <p:sp>
        <p:nvSpPr>
          <p:cNvPr id="27" name="Content Placeholder 26">
            <a:extLst>
              <a:ext uri="{FF2B5EF4-FFF2-40B4-BE49-F238E27FC236}">
                <a16:creationId xmlns:a16="http://schemas.microsoft.com/office/drawing/2014/main" id="{059AE255-3CDE-24B4-D293-C11A36DF2FD7}"/>
              </a:ext>
            </a:extLst>
          </p:cNvPr>
          <p:cNvSpPr>
            <a:spLocks noGrp="1"/>
          </p:cNvSpPr>
          <p:nvPr>
            <p:ph sz="quarter" idx="15"/>
          </p:nvPr>
        </p:nvSpPr>
        <p:spPr/>
        <p:txBody>
          <a:bodyPr/>
          <a:lstStyle/>
          <a:p>
            <a:pPr marL="228600" indent="-228600"/>
            <a:r>
              <a:rPr lang="en-US" sz="1300" dirty="0"/>
              <a:t>5b. Element 5 Additional Space – Use this field to break out project costs. Please include a narrative describing determinations for the current year and any issues that impacted the previous year’s expenditures. Be sure to discuss what this year’s project goals, e.g. staffing up, improving program tools, etc.</a:t>
            </a:r>
          </a:p>
        </p:txBody>
      </p:sp>
      <p:sp>
        <p:nvSpPr>
          <p:cNvPr id="28" name="Content Placeholder 27">
            <a:extLst>
              <a:ext uri="{FF2B5EF4-FFF2-40B4-BE49-F238E27FC236}">
                <a16:creationId xmlns:a16="http://schemas.microsoft.com/office/drawing/2014/main" id="{43395046-2E68-EB3C-4E25-4A645B349DDA}"/>
              </a:ext>
            </a:extLst>
          </p:cNvPr>
          <p:cNvSpPr>
            <a:spLocks noGrp="1"/>
          </p:cNvSpPr>
          <p:nvPr>
            <p:ph sz="quarter" idx="16"/>
          </p:nvPr>
        </p:nvSpPr>
        <p:spPr>
          <a:xfrm>
            <a:off x="287274" y="3937914"/>
            <a:ext cx="8453611" cy="2615286"/>
          </a:xfrm>
        </p:spPr>
        <p:txBody>
          <a:bodyPr/>
          <a:lstStyle/>
          <a:p>
            <a:pPr marL="469900" marR="0" lvl="0" indent="-457834" algn="l" defTabSz="914400" rtl="0" eaLnBrk="1" fontAlgn="auto" latinLnBrk="0" hangingPunct="1">
              <a:lnSpc>
                <a:spcPct val="100000"/>
              </a:lnSpc>
              <a:spcBef>
                <a:spcPts val="400"/>
              </a:spcBef>
              <a:spcAft>
                <a:spcPts val="0"/>
              </a:spcAft>
              <a:buClr>
                <a:srgbClr val="9E1C2F"/>
              </a:buClr>
              <a:buSzTx/>
              <a:buFontTx/>
              <a:buChar char="•"/>
              <a:tabLst>
                <a:tab pos="469900" algn="l"/>
                <a:tab pos="470534" algn="l"/>
              </a:tabLst>
              <a:defRPr/>
            </a:pPr>
            <a:r>
              <a:rPr kumimoji="0" lang="en-US" sz="2200" b="1" i="0" u="sng" strike="noStrike" kern="1200" cap="none" spc="-20" normalizeH="0" baseline="0" noProof="0" dirty="0">
                <a:ln>
                  <a:noFill/>
                </a:ln>
                <a:solidFill>
                  <a:srgbClr val="454545"/>
                </a:solidFill>
                <a:effectLst/>
                <a:uLnTx/>
                <a:uFillTx/>
                <a:latin typeface="Arial"/>
                <a:ea typeface="+mn-ea"/>
                <a:cs typeface="Arial"/>
              </a:rPr>
              <a:t>ALL</a:t>
            </a:r>
            <a:r>
              <a:rPr kumimoji="0" lang="en-US" sz="2200" b="0" i="0" u="none" strike="noStrike" kern="1200" cap="none" spc="-20" normalizeH="0" baseline="0" noProof="0" dirty="0">
                <a:ln>
                  <a:noFill/>
                </a:ln>
                <a:solidFill>
                  <a:srgbClr val="454545"/>
                </a:solidFill>
                <a:effectLst/>
                <a:uLnTx/>
                <a:uFillTx/>
                <a:latin typeface="Arial"/>
                <a:ea typeface="+mn-ea"/>
                <a:cs typeface="Arial"/>
              </a:rPr>
              <a:t> fields must be completed and filled out.</a:t>
            </a:r>
            <a:br>
              <a:rPr kumimoji="0" lang="en-US" sz="2200" b="0" i="0" u="none" strike="noStrike" kern="1200" cap="none" spc="-20" normalizeH="0" baseline="0" noProof="0" dirty="0">
                <a:ln>
                  <a:noFill/>
                </a:ln>
                <a:solidFill>
                  <a:srgbClr val="454545"/>
                </a:solidFill>
                <a:effectLst/>
                <a:uLnTx/>
                <a:uFillTx/>
                <a:latin typeface="Arial"/>
                <a:ea typeface="+mn-ea"/>
                <a:cs typeface="Arial"/>
              </a:rPr>
            </a:br>
            <a:endParaRPr kumimoji="0" lang="en-US" sz="2200" b="0" i="0" u="none" strike="noStrike" kern="1200" cap="none" spc="-20" normalizeH="0" baseline="0" noProof="0" dirty="0">
              <a:ln>
                <a:noFill/>
              </a:ln>
              <a:solidFill>
                <a:srgbClr val="454545"/>
              </a:solidFill>
              <a:effectLst/>
              <a:uLnTx/>
              <a:uFillTx/>
              <a:latin typeface="Arial"/>
              <a:ea typeface="+mn-ea"/>
              <a:cs typeface="Arial"/>
            </a:endParaRPr>
          </a:p>
          <a:p>
            <a:pPr marL="469900" marR="0" lvl="0" indent="-457834" algn="l" defTabSz="914400" rtl="0" eaLnBrk="1" fontAlgn="auto" latinLnBrk="0" hangingPunct="1">
              <a:lnSpc>
                <a:spcPct val="100000"/>
              </a:lnSpc>
              <a:spcBef>
                <a:spcPts val="400"/>
              </a:spcBef>
              <a:spcAft>
                <a:spcPts val="0"/>
              </a:spcAft>
              <a:buClr>
                <a:srgbClr val="9E1C2F"/>
              </a:buClr>
              <a:buSzTx/>
              <a:buFontTx/>
              <a:buChar char="•"/>
              <a:tabLst>
                <a:tab pos="469900" algn="l"/>
                <a:tab pos="470534" algn="l"/>
              </a:tabLst>
              <a:defRPr/>
            </a:pPr>
            <a:r>
              <a:rPr kumimoji="0" lang="en-US" sz="2200" b="0" i="0" u="none" strike="noStrike" kern="1200" cap="none" spc="-20" normalizeH="0" baseline="0" noProof="0" dirty="0">
                <a:ln>
                  <a:noFill/>
                </a:ln>
                <a:solidFill>
                  <a:srgbClr val="454545"/>
                </a:solidFill>
                <a:effectLst/>
                <a:uLnTx/>
                <a:uFillTx/>
                <a:latin typeface="Arial"/>
                <a:ea typeface="+mn-ea"/>
                <a:cs typeface="Arial"/>
              </a:rPr>
              <a:t>5a. </a:t>
            </a:r>
            <a:r>
              <a:rPr lang="en-US" dirty="0"/>
              <a:t>is asking for the TOTAL FY20 25 requested whole dollar amount</a:t>
            </a:r>
            <a:endParaRPr kumimoji="0" lang="en-US" sz="2000" b="0" i="0" u="none" strike="noStrike" kern="1200" cap="none" spc="0" normalizeH="0" baseline="0" noProof="0" dirty="0">
              <a:ln>
                <a:noFill/>
              </a:ln>
              <a:solidFill>
                <a:prstClr val="black"/>
              </a:solidFill>
              <a:effectLst/>
              <a:uLnTx/>
              <a:uFillTx/>
              <a:latin typeface="Arial"/>
              <a:ea typeface="+mn-ea"/>
              <a:cs typeface="Arial"/>
            </a:endParaRPr>
          </a:p>
          <a:p>
            <a:pPr marL="469900" marR="76835" lvl="0" indent="-457834" algn="l" defTabSz="914400" rtl="0" eaLnBrk="1" fontAlgn="auto" latinLnBrk="0" hangingPunct="1">
              <a:lnSpc>
                <a:spcPct val="80000"/>
              </a:lnSpc>
              <a:spcBef>
                <a:spcPts val="1800"/>
              </a:spcBef>
              <a:spcAft>
                <a:spcPts val="0"/>
              </a:spcAft>
              <a:buClr>
                <a:srgbClr val="9E1C2F"/>
              </a:buClr>
              <a:buSzTx/>
              <a:buFontTx/>
              <a:buChar char="•"/>
              <a:tabLst>
                <a:tab pos="469900"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5b. text box to explain how the requested amount was  calculated, project cost, any issues that impacted</a:t>
            </a:r>
            <a:r>
              <a:rPr kumimoji="0" lang="en-US" sz="2200" b="0" i="0" u="none" strike="noStrike" kern="1200" cap="none" spc="-7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expenditures  from the previous </a:t>
            </a:r>
            <a:r>
              <a:rPr kumimoji="0" lang="en-US" sz="2200" b="0" i="0" u="none" strike="noStrike" kern="1200" cap="none" spc="-25" normalizeH="0" baseline="0" noProof="0" dirty="0">
                <a:ln>
                  <a:noFill/>
                </a:ln>
                <a:solidFill>
                  <a:srgbClr val="454545"/>
                </a:solidFill>
                <a:effectLst/>
                <a:uLnTx/>
                <a:uFillTx/>
                <a:latin typeface="Arial"/>
                <a:ea typeface="+mn-ea"/>
                <a:cs typeface="Arial"/>
              </a:rPr>
              <a:t>year, </a:t>
            </a:r>
            <a:r>
              <a:rPr kumimoji="0" lang="en-US" sz="2200" b="0" i="0" u="none" strike="noStrike" kern="1200" cap="none" spc="0" normalizeH="0" baseline="0" noProof="0" dirty="0">
                <a:ln>
                  <a:noFill/>
                </a:ln>
                <a:solidFill>
                  <a:srgbClr val="454545"/>
                </a:solidFill>
                <a:effectLst/>
                <a:uLnTx/>
                <a:uFillTx/>
                <a:latin typeface="Arial"/>
                <a:ea typeface="+mn-ea"/>
                <a:cs typeface="Arial"/>
              </a:rPr>
              <a:t>and goals for the coming</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25" normalizeH="0" baseline="0" noProof="0" dirty="0">
                <a:ln>
                  <a:noFill/>
                </a:ln>
                <a:solidFill>
                  <a:srgbClr val="454545"/>
                </a:solidFill>
                <a:effectLst/>
                <a:uLnTx/>
                <a:uFillTx/>
                <a:latin typeface="Arial"/>
                <a:ea typeface="+mn-ea"/>
                <a:cs typeface="Arial"/>
              </a:rPr>
              <a:t>year.</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2" name="object 11">
            <a:extLst>
              <a:ext uri="{FF2B5EF4-FFF2-40B4-BE49-F238E27FC236}">
                <a16:creationId xmlns:a16="http://schemas.microsoft.com/office/drawing/2014/main" id="{F5FB5FAF-CCE1-4332-6FFD-F407EAB7F6AE}"/>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5</a:t>
            </a:fld>
            <a:endParaRPr spc="-5" dirty="0"/>
          </a:p>
        </p:txBody>
      </p:sp>
      <p:sp>
        <p:nvSpPr>
          <p:cNvPr id="4" name="Rectangle 3">
            <a:extLst>
              <a:ext uri="{FF2B5EF4-FFF2-40B4-BE49-F238E27FC236}">
                <a16:creationId xmlns:a16="http://schemas.microsoft.com/office/drawing/2014/main" id="{4798C440-053D-CA95-A469-C75635330F32}"/>
              </a:ext>
              <a:ext uri="{C183D7F6-B498-43B3-948B-1728B52AA6E4}">
                <adec:decorative xmlns:adec="http://schemas.microsoft.com/office/drawing/2017/decorative" val="1"/>
              </a:ext>
            </a:extLst>
          </p:cNvPr>
          <p:cNvSpPr/>
          <p:nvPr/>
        </p:nvSpPr>
        <p:spPr>
          <a:xfrm>
            <a:off x="4623879" y="1171527"/>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CC4ADCE-4C66-100C-3BA1-EBA2435E5FCD}"/>
              </a:ext>
              <a:ext uri="{C183D7F6-B498-43B3-948B-1728B52AA6E4}">
                <adec:decorative xmlns:adec="http://schemas.microsoft.com/office/drawing/2017/decorative" val="1"/>
              </a:ext>
            </a:extLst>
          </p:cNvPr>
          <p:cNvSpPr/>
          <p:nvPr/>
        </p:nvSpPr>
        <p:spPr>
          <a:xfrm>
            <a:off x="4523804" y="1533477"/>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49EE54E-1C2D-EE87-9863-360269F2208C}"/>
              </a:ext>
              <a:ext uri="{C183D7F6-B498-43B3-948B-1728B52AA6E4}">
                <adec:decorative xmlns:adec="http://schemas.microsoft.com/office/drawing/2017/decorative" val="1"/>
              </a:ext>
            </a:extLst>
          </p:cNvPr>
          <p:cNvSpPr/>
          <p:nvPr/>
        </p:nvSpPr>
        <p:spPr>
          <a:xfrm>
            <a:off x="3124200" y="3094315"/>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47883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5ECC0F8F-F1B8-4AFE-E698-6D18C8C41A2A}"/>
              </a:ext>
            </a:extLst>
          </p:cNvPr>
          <p:cNvSpPr>
            <a:spLocks noGrp="1"/>
          </p:cNvSpPr>
          <p:nvPr>
            <p:ph type="title"/>
          </p:nvPr>
        </p:nvSpPr>
        <p:spPr>
          <a:xfrm>
            <a:off x="170986" y="0"/>
            <a:ext cx="8765991" cy="553998"/>
          </a:xfrm>
        </p:spPr>
        <p:txBody>
          <a:bodyPr/>
          <a:lstStyle/>
          <a:p>
            <a:r>
              <a:rPr lang="en-US" dirty="0"/>
              <a:t>Elements 5a. – 5b. Self Checker</a:t>
            </a:r>
          </a:p>
        </p:txBody>
      </p:sp>
      <p:sp>
        <p:nvSpPr>
          <p:cNvPr id="19" name="Content Placeholder 18">
            <a:extLst>
              <a:ext uri="{FF2B5EF4-FFF2-40B4-BE49-F238E27FC236}">
                <a16:creationId xmlns:a16="http://schemas.microsoft.com/office/drawing/2014/main" id="{E6DDD171-CF58-08DD-E9A3-F69FD8CE66E6}"/>
              </a:ext>
            </a:extLst>
          </p:cNvPr>
          <p:cNvSpPr>
            <a:spLocks noGrp="1"/>
          </p:cNvSpPr>
          <p:nvPr>
            <p:ph sz="quarter" idx="10"/>
          </p:nvPr>
        </p:nvSpPr>
        <p:spPr>
          <a:xfrm>
            <a:off x="253492" y="604838"/>
            <a:ext cx="8645525" cy="385762"/>
          </a:xfrm>
        </p:spPr>
        <p:txBody>
          <a:bodyPr/>
          <a:lstStyle/>
          <a:p>
            <a:pPr marL="114300"/>
            <a:r>
              <a:rPr lang="en-US" dirty="0"/>
              <a:t>Elements 5a. And 5b. Self Checker</a:t>
            </a:r>
          </a:p>
        </p:txBody>
      </p:sp>
      <p:sp>
        <p:nvSpPr>
          <p:cNvPr id="20" name="Content Placeholder 19">
            <a:extLst>
              <a:ext uri="{FF2B5EF4-FFF2-40B4-BE49-F238E27FC236}">
                <a16:creationId xmlns:a16="http://schemas.microsoft.com/office/drawing/2014/main" id="{D3360AC2-E1B3-0B53-F34F-53542D073053}"/>
              </a:ext>
            </a:extLst>
          </p:cNvPr>
          <p:cNvSpPr>
            <a:spLocks noGrp="1"/>
          </p:cNvSpPr>
          <p:nvPr>
            <p:ph sz="quarter" idx="11"/>
          </p:nvPr>
        </p:nvSpPr>
        <p:spPr/>
        <p:txBody>
          <a:bodyPr/>
          <a:lstStyle/>
          <a:p>
            <a:r>
              <a:rPr lang="en-US" dirty="0"/>
              <a:t>5a. The total amount of funds requested in this grant, which may be up to the limit specified in the annual RESEA operating guidance.</a:t>
            </a:r>
          </a:p>
        </p:txBody>
      </p:sp>
      <p:sp>
        <p:nvSpPr>
          <p:cNvPr id="21" name="Content Placeholder 20">
            <a:extLst>
              <a:ext uri="{FF2B5EF4-FFF2-40B4-BE49-F238E27FC236}">
                <a16:creationId xmlns:a16="http://schemas.microsoft.com/office/drawing/2014/main" id="{F0C2A2A5-DDC7-975E-DFA6-C698CBF03F13}"/>
              </a:ext>
            </a:extLst>
          </p:cNvPr>
          <p:cNvSpPr>
            <a:spLocks noGrp="1"/>
          </p:cNvSpPr>
          <p:nvPr>
            <p:ph sz="quarter" idx="12"/>
          </p:nvPr>
        </p:nvSpPr>
        <p:spPr/>
        <p:txBody>
          <a:bodyPr/>
          <a:lstStyle/>
          <a:p>
            <a:r>
              <a:rPr lang="en-US" dirty="0"/>
              <a:t>5a. Enter Total Project Cost for Proposed State Plan RESEA</a:t>
            </a:r>
          </a:p>
        </p:txBody>
      </p:sp>
      <p:sp>
        <p:nvSpPr>
          <p:cNvPr id="22" name="Content Placeholder 21">
            <a:extLst>
              <a:ext uri="{FF2B5EF4-FFF2-40B4-BE49-F238E27FC236}">
                <a16:creationId xmlns:a16="http://schemas.microsoft.com/office/drawing/2014/main" id="{9099809E-13D8-BAAC-A689-81384612796F}"/>
              </a:ext>
            </a:extLst>
          </p:cNvPr>
          <p:cNvSpPr>
            <a:spLocks noGrp="1"/>
          </p:cNvSpPr>
          <p:nvPr>
            <p:ph sz="quarter" idx="13"/>
          </p:nvPr>
        </p:nvSpPr>
        <p:spPr/>
        <p:txBody>
          <a:bodyPr/>
          <a:lstStyle/>
          <a:p>
            <a:r>
              <a:rPr lang="en-US" dirty="0"/>
              <a:t>The total entered will automatically populate for Question 7a.</a:t>
            </a:r>
          </a:p>
        </p:txBody>
      </p:sp>
      <p:sp>
        <p:nvSpPr>
          <p:cNvPr id="23" name="Content Placeholder 22">
            <a:extLst>
              <a:ext uri="{FF2B5EF4-FFF2-40B4-BE49-F238E27FC236}">
                <a16:creationId xmlns:a16="http://schemas.microsoft.com/office/drawing/2014/main" id="{BC995F89-80FB-3087-16A2-22A623223463}"/>
              </a:ext>
            </a:extLst>
          </p:cNvPr>
          <p:cNvSpPr>
            <a:spLocks noGrp="1"/>
          </p:cNvSpPr>
          <p:nvPr>
            <p:ph sz="quarter" idx="14"/>
          </p:nvPr>
        </p:nvSpPr>
        <p:spPr/>
        <p:txBody>
          <a:bodyPr/>
          <a:lstStyle/>
          <a:p>
            <a:r>
              <a:rPr lang="en-US" dirty="0"/>
              <a:t>$498,000.00</a:t>
            </a:r>
          </a:p>
        </p:txBody>
      </p:sp>
      <p:sp>
        <p:nvSpPr>
          <p:cNvPr id="24" name="Content Placeholder 23">
            <a:extLst>
              <a:ext uri="{FF2B5EF4-FFF2-40B4-BE49-F238E27FC236}">
                <a16:creationId xmlns:a16="http://schemas.microsoft.com/office/drawing/2014/main" id="{E9DCF38A-6F40-0311-A2C5-A08AC7FC9016}"/>
              </a:ext>
            </a:extLst>
          </p:cNvPr>
          <p:cNvSpPr>
            <a:spLocks noGrp="1"/>
          </p:cNvSpPr>
          <p:nvPr>
            <p:ph sz="quarter" idx="15"/>
          </p:nvPr>
        </p:nvSpPr>
        <p:spPr>
          <a:xfrm>
            <a:off x="152400" y="2379306"/>
            <a:ext cx="4069461" cy="338554"/>
          </a:xfrm>
        </p:spPr>
        <p:txBody>
          <a:bodyPr/>
          <a:lstStyle/>
          <a:p>
            <a:r>
              <a:rPr lang="en-US" dirty="0"/>
              <a:t>Project sum will remain </a:t>
            </a:r>
            <a:r>
              <a:rPr lang="en-US" dirty="0">
                <a:solidFill>
                  <a:srgbClr val="C00000"/>
                </a:solidFill>
              </a:rPr>
              <a:t>RED </a:t>
            </a:r>
            <a:r>
              <a:rPr lang="en-US" dirty="0"/>
              <a:t>if the Budget Narrative Costs do not equal Total Project Cost</a:t>
            </a:r>
            <a:endParaRPr lang="en-US" dirty="0">
              <a:solidFill>
                <a:srgbClr val="C00000"/>
              </a:solidFill>
            </a:endParaRPr>
          </a:p>
        </p:txBody>
      </p:sp>
      <p:sp>
        <p:nvSpPr>
          <p:cNvPr id="25" name="Content Placeholder 24">
            <a:extLst>
              <a:ext uri="{FF2B5EF4-FFF2-40B4-BE49-F238E27FC236}">
                <a16:creationId xmlns:a16="http://schemas.microsoft.com/office/drawing/2014/main" id="{836D4DA6-DCE7-2874-AF35-411DB0CD0DD6}"/>
              </a:ext>
            </a:extLst>
          </p:cNvPr>
          <p:cNvSpPr>
            <a:spLocks noGrp="1"/>
          </p:cNvSpPr>
          <p:nvPr>
            <p:ph sz="quarter" idx="16"/>
          </p:nvPr>
        </p:nvSpPr>
        <p:spPr>
          <a:xfrm>
            <a:off x="4813622" y="2379306"/>
            <a:ext cx="1071616" cy="338554"/>
          </a:xfrm>
        </p:spPr>
        <p:txBody>
          <a:bodyPr/>
          <a:lstStyle/>
          <a:p>
            <a:r>
              <a:rPr lang="en-US" dirty="0"/>
              <a:t>Project Sum</a:t>
            </a:r>
          </a:p>
          <a:p>
            <a:r>
              <a:rPr lang="en-US" dirty="0">
                <a:solidFill>
                  <a:srgbClr val="C00000"/>
                </a:solidFill>
              </a:rPr>
              <a:t>$0.00 (RED)</a:t>
            </a:r>
          </a:p>
        </p:txBody>
      </p:sp>
      <p:sp>
        <p:nvSpPr>
          <p:cNvPr id="26" name="Content Placeholder 25">
            <a:extLst>
              <a:ext uri="{FF2B5EF4-FFF2-40B4-BE49-F238E27FC236}">
                <a16:creationId xmlns:a16="http://schemas.microsoft.com/office/drawing/2014/main" id="{935D635A-5E30-DC09-0DC7-6316CFDA7056}"/>
              </a:ext>
            </a:extLst>
          </p:cNvPr>
          <p:cNvSpPr>
            <a:spLocks noGrp="1"/>
          </p:cNvSpPr>
          <p:nvPr>
            <p:ph sz="quarter" idx="17"/>
          </p:nvPr>
        </p:nvSpPr>
        <p:spPr>
          <a:xfrm>
            <a:off x="76200" y="3429000"/>
            <a:ext cx="6324600" cy="338554"/>
          </a:xfrm>
        </p:spPr>
        <p:txBody>
          <a:bodyPr/>
          <a:lstStyle/>
          <a:p>
            <a:r>
              <a:rPr lang="en-US" dirty="0"/>
              <a:t>5b. Use the fields to the right to list out the different expenses. This page is to help ensure project cost equal 5a. The Total Project Cost for Proposed State Plan RESEA.</a:t>
            </a:r>
          </a:p>
        </p:txBody>
      </p:sp>
      <p:sp>
        <p:nvSpPr>
          <p:cNvPr id="27" name="Content Placeholder 26">
            <a:extLst>
              <a:ext uri="{FF2B5EF4-FFF2-40B4-BE49-F238E27FC236}">
                <a16:creationId xmlns:a16="http://schemas.microsoft.com/office/drawing/2014/main" id="{99AD0075-DBFA-6105-7B7E-90014C145A6E}"/>
              </a:ext>
            </a:extLst>
          </p:cNvPr>
          <p:cNvSpPr>
            <a:spLocks noGrp="1"/>
          </p:cNvSpPr>
          <p:nvPr>
            <p:ph sz="quarter" idx="18"/>
          </p:nvPr>
        </p:nvSpPr>
        <p:spPr>
          <a:xfrm>
            <a:off x="76200" y="4259580"/>
            <a:ext cx="6324600" cy="738664"/>
          </a:xfrm>
        </p:spPr>
        <p:txBody>
          <a:bodyPr/>
          <a:lstStyle/>
          <a:p>
            <a:r>
              <a:rPr lang="en-US" dirty="0"/>
              <a:t>Expenses may include, but are not limited to: Evaluation Cost, Administrative Cost, Upgrading IT, IT programming, Additional staffing, Improving and/or Upgrading program tools.</a:t>
            </a:r>
          </a:p>
        </p:txBody>
      </p:sp>
      <p:sp>
        <p:nvSpPr>
          <p:cNvPr id="28" name="Content Placeholder 27">
            <a:extLst>
              <a:ext uri="{FF2B5EF4-FFF2-40B4-BE49-F238E27FC236}">
                <a16:creationId xmlns:a16="http://schemas.microsoft.com/office/drawing/2014/main" id="{C1851F97-396F-236B-92DA-E11DBBC45141}"/>
              </a:ext>
            </a:extLst>
          </p:cNvPr>
          <p:cNvSpPr>
            <a:spLocks noGrp="1"/>
          </p:cNvSpPr>
          <p:nvPr>
            <p:ph sz="quarter" idx="19"/>
          </p:nvPr>
        </p:nvSpPr>
        <p:spPr/>
        <p:txBody>
          <a:bodyPr/>
          <a:lstStyle/>
          <a:p>
            <a:r>
              <a:rPr lang="en-US" dirty="0"/>
              <a:t>5b. Budget Narrative Costs</a:t>
            </a:r>
          </a:p>
        </p:txBody>
      </p:sp>
      <p:graphicFrame>
        <p:nvGraphicFramePr>
          <p:cNvPr id="29" name="Table 29">
            <a:extLst>
              <a:ext uri="{FF2B5EF4-FFF2-40B4-BE49-F238E27FC236}">
                <a16:creationId xmlns:a16="http://schemas.microsoft.com/office/drawing/2014/main" id="{A363E538-938E-1EA4-188E-BAC1AF98FA8E}"/>
              </a:ext>
            </a:extLst>
          </p:cNvPr>
          <p:cNvGraphicFramePr>
            <a:graphicFrameLocks noGrp="1"/>
          </p:cNvGraphicFramePr>
          <p:nvPr>
            <p:extLst>
              <p:ext uri="{D42A27DB-BD31-4B8C-83A1-F6EECF244321}">
                <p14:modId xmlns:p14="http://schemas.microsoft.com/office/powerpoint/2010/main" val="2521522130"/>
              </p:ext>
            </p:extLst>
          </p:nvPr>
        </p:nvGraphicFramePr>
        <p:xfrm>
          <a:off x="6419850" y="1931293"/>
          <a:ext cx="2609850" cy="3383663"/>
        </p:xfrm>
        <a:graphic>
          <a:graphicData uri="http://schemas.openxmlformats.org/drawingml/2006/table">
            <a:tbl>
              <a:tblPr firstRow="1" bandRow="1">
                <a:tableStyleId>{5940675A-B579-460E-94D1-54222C63F5DA}</a:tableStyleId>
              </a:tblPr>
              <a:tblGrid>
                <a:gridCol w="1304925">
                  <a:extLst>
                    <a:ext uri="{9D8B030D-6E8A-4147-A177-3AD203B41FA5}">
                      <a16:colId xmlns:a16="http://schemas.microsoft.com/office/drawing/2014/main" val="1573172483"/>
                    </a:ext>
                  </a:extLst>
                </a:gridCol>
                <a:gridCol w="1304925">
                  <a:extLst>
                    <a:ext uri="{9D8B030D-6E8A-4147-A177-3AD203B41FA5}">
                      <a16:colId xmlns:a16="http://schemas.microsoft.com/office/drawing/2014/main" val="3353303444"/>
                    </a:ext>
                  </a:extLst>
                </a:gridCol>
              </a:tblGrid>
              <a:tr h="199039">
                <a:tc>
                  <a:txBody>
                    <a:bodyPr/>
                    <a:lstStyle/>
                    <a:p>
                      <a:pPr algn="ctr"/>
                      <a:r>
                        <a:rPr lang="en-US" sz="1000" b="1" dirty="0"/>
                        <a:t>Expenses</a:t>
                      </a:r>
                    </a:p>
                  </a:txBody>
                  <a:tcPr marL="0" marR="0" marT="0" marB="0" anchor="ctr"/>
                </a:tc>
                <a:tc>
                  <a:txBody>
                    <a:bodyPr/>
                    <a:lstStyle/>
                    <a:p>
                      <a:pPr algn="ctr"/>
                      <a:r>
                        <a:rPr lang="en-US" sz="1000" b="1" dirty="0"/>
                        <a:t>Dollar Amount</a:t>
                      </a:r>
                    </a:p>
                  </a:txBody>
                  <a:tcPr marL="0" marR="0" marT="0" marB="0" anchor="ctr"/>
                </a:tc>
                <a:extLst>
                  <a:ext uri="{0D108BD9-81ED-4DB2-BD59-A6C34878D82A}">
                    <a16:rowId xmlns:a16="http://schemas.microsoft.com/office/drawing/2014/main" val="1641825174"/>
                  </a:ext>
                </a:extLst>
              </a:tr>
              <a:tr h="199039">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000" b="1" dirty="0"/>
                        <a:t>Expenses 1</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1283543994"/>
                  </a:ext>
                </a:extLst>
              </a:tr>
              <a:tr h="199039">
                <a:tc>
                  <a:txBody>
                    <a:bodyPr/>
                    <a:lstStyle/>
                    <a:p>
                      <a:pPr algn="ctr"/>
                      <a:r>
                        <a:rPr lang="en-US" sz="1000" b="1" dirty="0"/>
                        <a:t>Expenses 2 </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2834431041"/>
                  </a:ext>
                </a:extLst>
              </a:tr>
              <a:tr h="199039">
                <a:tc>
                  <a:txBody>
                    <a:bodyPr/>
                    <a:lstStyle/>
                    <a:p>
                      <a:pPr algn="ctr"/>
                      <a:r>
                        <a:rPr lang="en-US" sz="1000" b="1" dirty="0"/>
                        <a:t>Expenses 3</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1170482671"/>
                  </a:ext>
                </a:extLst>
              </a:tr>
              <a:tr h="199039">
                <a:tc>
                  <a:txBody>
                    <a:bodyPr/>
                    <a:lstStyle/>
                    <a:p>
                      <a:pPr algn="ctr"/>
                      <a:r>
                        <a:rPr lang="en-US" sz="1000" b="1" dirty="0"/>
                        <a:t>Expenses 4</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2387876425"/>
                  </a:ext>
                </a:extLst>
              </a:tr>
              <a:tr h="199039">
                <a:tc>
                  <a:txBody>
                    <a:bodyPr/>
                    <a:lstStyle/>
                    <a:p>
                      <a:pPr algn="ctr"/>
                      <a:r>
                        <a:rPr lang="en-US" sz="1000" b="1" dirty="0"/>
                        <a:t>Expenses 5</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2508086546"/>
                  </a:ext>
                </a:extLst>
              </a:tr>
              <a:tr h="199039">
                <a:tc>
                  <a:txBody>
                    <a:bodyPr/>
                    <a:lstStyle/>
                    <a:p>
                      <a:pPr algn="ctr"/>
                      <a:r>
                        <a:rPr lang="en-US" sz="1000" b="1" dirty="0"/>
                        <a:t>Expenses 6</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2348480349"/>
                  </a:ext>
                </a:extLst>
              </a:tr>
              <a:tr h="199039">
                <a:tc>
                  <a:txBody>
                    <a:bodyPr/>
                    <a:lstStyle/>
                    <a:p>
                      <a:pPr algn="ctr"/>
                      <a:r>
                        <a:rPr lang="en-US" sz="1000" b="1" dirty="0"/>
                        <a:t>Expenses 7</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2048091457"/>
                  </a:ext>
                </a:extLst>
              </a:tr>
              <a:tr h="199039">
                <a:tc>
                  <a:txBody>
                    <a:bodyPr/>
                    <a:lstStyle/>
                    <a:p>
                      <a:pPr algn="ctr"/>
                      <a:r>
                        <a:rPr lang="en-US" sz="1000" b="1" dirty="0"/>
                        <a:t>Expenses 8</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675765391"/>
                  </a:ext>
                </a:extLst>
              </a:tr>
              <a:tr h="199039">
                <a:tc>
                  <a:txBody>
                    <a:bodyPr/>
                    <a:lstStyle/>
                    <a:p>
                      <a:pPr algn="ctr"/>
                      <a:r>
                        <a:rPr lang="en-US" sz="1000" b="1" dirty="0"/>
                        <a:t>Expenses 9</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80389759"/>
                  </a:ext>
                </a:extLst>
              </a:tr>
              <a:tr h="199039">
                <a:tc>
                  <a:txBody>
                    <a:bodyPr/>
                    <a:lstStyle/>
                    <a:p>
                      <a:pPr algn="ctr"/>
                      <a:r>
                        <a:rPr lang="en-US" sz="1000" b="1" dirty="0"/>
                        <a:t>Expenses 10</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2605494681"/>
                  </a:ext>
                </a:extLst>
              </a:tr>
              <a:tr h="199039">
                <a:tc>
                  <a:txBody>
                    <a:bodyPr/>
                    <a:lstStyle/>
                    <a:p>
                      <a:pPr algn="ctr"/>
                      <a:r>
                        <a:rPr lang="en-US" sz="1000" b="1" dirty="0"/>
                        <a:t>Expenses 11</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3721639028"/>
                  </a:ext>
                </a:extLst>
              </a:tr>
              <a:tr h="199039">
                <a:tc>
                  <a:txBody>
                    <a:bodyPr/>
                    <a:lstStyle/>
                    <a:p>
                      <a:pPr algn="ctr"/>
                      <a:r>
                        <a:rPr lang="en-US" sz="1000" b="1" dirty="0"/>
                        <a:t>Expenses 12</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2181831488"/>
                  </a:ext>
                </a:extLst>
              </a:tr>
              <a:tr h="199039">
                <a:tc>
                  <a:txBody>
                    <a:bodyPr/>
                    <a:lstStyle/>
                    <a:p>
                      <a:pPr algn="ctr"/>
                      <a:r>
                        <a:rPr lang="en-US" sz="1000" b="1" dirty="0"/>
                        <a:t>Expenses 13</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611521308"/>
                  </a:ext>
                </a:extLst>
              </a:tr>
              <a:tr h="199039">
                <a:tc>
                  <a:txBody>
                    <a:bodyPr/>
                    <a:lstStyle/>
                    <a:p>
                      <a:pPr algn="ctr"/>
                      <a:r>
                        <a:rPr lang="en-US" sz="1000" b="1" dirty="0"/>
                        <a:t>Expenses 14</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1543763463"/>
                  </a:ext>
                </a:extLst>
              </a:tr>
              <a:tr h="199039">
                <a:tc>
                  <a:txBody>
                    <a:bodyPr/>
                    <a:lstStyle/>
                    <a:p>
                      <a:pPr algn="ctr"/>
                      <a:r>
                        <a:rPr lang="en-US" sz="1000" b="1" dirty="0"/>
                        <a:t>Expenses 15</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1217656090"/>
                  </a:ext>
                </a:extLst>
              </a:tr>
              <a:tr h="199039">
                <a:tc>
                  <a:txBody>
                    <a:bodyPr/>
                    <a:lstStyle/>
                    <a:p>
                      <a:pPr algn="ctr"/>
                      <a:r>
                        <a:rPr lang="en-US" sz="1000" b="1" dirty="0"/>
                        <a:t>Expenses 16</a:t>
                      </a:r>
                    </a:p>
                  </a:txBody>
                  <a:tcPr marL="0" marR="0" marT="0" marB="0" anchor="ctr"/>
                </a:tc>
                <a:tc>
                  <a:txBody>
                    <a:bodyPr/>
                    <a:lstStyle/>
                    <a:p>
                      <a:pPr algn="ctr"/>
                      <a:r>
                        <a:rPr lang="en-US" sz="1000" b="1" dirty="0"/>
                        <a:t>$0.00</a:t>
                      </a:r>
                    </a:p>
                  </a:txBody>
                  <a:tcPr marL="0" marR="0" marT="0" marB="0" anchor="ctr"/>
                </a:tc>
                <a:extLst>
                  <a:ext uri="{0D108BD9-81ED-4DB2-BD59-A6C34878D82A}">
                    <a16:rowId xmlns:a16="http://schemas.microsoft.com/office/drawing/2014/main" val="759119437"/>
                  </a:ext>
                </a:extLst>
              </a:tr>
            </a:tbl>
          </a:graphicData>
        </a:graphic>
      </p:graphicFrame>
      <p:sp>
        <p:nvSpPr>
          <p:cNvPr id="2" name="object 11">
            <a:extLst>
              <a:ext uri="{FF2B5EF4-FFF2-40B4-BE49-F238E27FC236}">
                <a16:creationId xmlns:a16="http://schemas.microsoft.com/office/drawing/2014/main" id="{9D3ACF05-C9A0-1EEC-58A9-B0B1897AA290}"/>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6</a:t>
            </a:fld>
            <a:endParaRPr spc="-5" dirty="0"/>
          </a:p>
        </p:txBody>
      </p:sp>
    </p:spTree>
    <p:extLst>
      <p:ext uri="{BB962C8B-B14F-4D97-AF65-F5344CB8AC3E}">
        <p14:creationId xmlns:p14="http://schemas.microsoft.com/office/powerpoint/2010/main" val="3575863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itle 35">
            <a:extLst>
              <a:ext uri="{FF2B5EF4-FFF2-40B4-BE49-F238E27FC236}">
                <a16:creationId xmlns:a16="http://schemas.microsoft.com/office/drawing/2014/main" id="{8AD57198-0B6E-B20B-0C84-DC3987E0D298}"/>
              </a:ext>
            </a:extLst>
          </p:cNvPr>
          <p:cNvSpPr>
            <a:spLocks noGrp="1"/>
          </p:cNvSpPr>
          <p:nvPr>
            <p:ph type="title"/>
          </p:nvPr>
        </p:nvSpPr>
        <p:spPr/>
        <p:txBody>
          <a:bodyPr/>
          <a:lstStyle/>
          <a:p>
            <a:r>
              <a:rPr lang="en-US" dirty="0"/>
              <a:t>Elements 6a. – 6b.</a:t>
            </a:r>
          </a:p>
        </p:txBody>
      </p:sp>
      <p:sp>
        <p:nvSpPr>
          <p:cNvPr id="37" name="Content Placeholder 36">
            <a:extLst>
              <a:ext uri="{FF2B5EF4-FFF2-40B4-BE49-F238E27FC236}">
                <a16:creationId xmlns:a16="http://schemas.microsoft.com/office/drawing/2014/main" id="{83FC91B3-667D-5F75-74B9-1F2856A4AA32}"/>
              </a:ext>
            </a:extLst>
          </p:cNvPr>
          <p:cNvSpPr>
            <a:spLocks noGrp="1"/>
          </p:cNvSpPr>
          <p:nvPr>
            <p:ph sz="quarter" idx="10"/>
          </p:nvPr>
        </p:nvSpPr>
        <p:spPr>
          <a:xfrm>
            <a:off x="253492" y="553998"/>
            <a:ext cx="8645525" cy="612388"/>
          </a:xfrm>
        </p:spPr>
        <p:txBody>
          <a:bodyPr/>
          <a:lstStyle/>
          <a:p>
            <a:pPr marL="90170" marR="749935" lvl="0" indent="0" algn="l" defTabSz="914400" rtl="0" eaLnBrk="1" fontAlgn="auto" latinLnBrk="0" hangingPunct="1">
              <a:lnSpc>
                <a:spcPct val="100000"/>
              </a:lnSpc>
              <a:spcBef>
                <a:spcPts val="295"/>
              </a:spcBef>
              <a:spcAft>
                <a:spcPts val="0"/>
              </a:spcAft>
              <a:buClrTx/>
              <a:buSzTx/>
              <a:buFontTx/>
              <a:buNone/>
              <a:tabLst>
                <a:tab pos="2478405" algn="l"/>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Elements 6a.</a:t>
            </a:r>
            <a:r>
              <a:rPr kumimoji="0" lang="en-US" sz="1800" b="1" i="0" u="none" strike="noStrike" kern="1200" cap="none" spc="2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and 6b.	Carry-over: </a:t>
            </a:r>
            <a:r>
              <a:rPr kumimoji="0" lang="en-US" sz="1800" b="1" i="0" u="none" strike="noStrike" kern="1200" cap="none" spc="-30" normalizeH="0" baseline="0" noProof="0" dirty="0">
                <a:ln>
                  <a:noFill/>
                </a:ln>
                <a:solidFill>
                  <a:srgbClr val="FFFFFF"/>
                </a:solidFill>
                <a:effectLst/>
                <a:uLnTx/>
                <a:uFillTx/>
                <a:latin typeface="Arial"/>
                <a:ea typeface="+mn-ea"/>
                <a:cs typeface="Arial"/>
              </a:rPr>
              <a:t>Total </a:t>
            </a:r>
            <a:r>
              <a:rPr kumimoji="0" lang="en-US" sz="1800" b="1" i="0" u="none" strike="noStrike" kern="1200" cap="none" spc="-5" normalizeH="0" baseline="0" noProof="0" dirty="0">
                <a:ln>
                  <a:noFill/>
                </a:ln>
                <a:solidFill>
                  <a:srgbClr val="FFFFFF"/>
                </a:solidFill>
                <a:effectLst/>
                <a:uLnTx/>
                <a:uFillTx/>
                <a:latin typeface="Arial"/>
                <a:ea typeface="+mn-ea"/>
                <a:cs typeface="Arial"/>
              </a:rPr>
              <a:t>Funds </a:t>
            </a:r>
            <a:r>
              <a:rPr kumimoji="0" lang="en-US" sz="1800" b="1" i="0" u="none" strike="noStrike" kern="1200" cap="none" spc="0" normalizeH="0" baseline="0" noProof="0" dirty="0">
                <a:ln>
                  <a:noFill/>
                </a:ln>
                <a:solidFill>
                  <a:srgbClr val="FFFFFF"/>
                </a:solidFill>
                <a:effectLst/>
                <a:uLnTx/>
                <a:uFillTx/>
                <a:latin typeface="Arial"/>
                <a:ea typeface="+mn-ea"/>
                <a:cs typeface="Arial"/>
              </a:rPr>
              <a:t>from </a:t>
            </a:r>
            <a:r>
              <a:rPr kumimoji="0" lang="en-US" sz="1800" b="1" i="0" u="heavy" strike="noStrike" kern="1200" cap="none" spc="0" normalizeH="0" baseline="0" noProof="0" dirty="0">
                <a:ln>
                  <a:noFill/>
                </a:ln>
                <a:solidFill>
                  <a:srgbClr val="FFFFFF"/>
                </a:solidFill>
                <a:effectLst/>
                <a:uLnTx/>
                <a:uFill>
                  <a:solidFill>
                    <a:srgbClr val="FFFFFF"/>
                  </a:solidFill>
                </a:uFill>
                <a:latin typeface="Arial"/>
                <a:ea typeface="+mn-ea"/>
                <a:cs typeface="Arial"/>
              </a:rPr>
              <a:t>prior</a:t>
            </a:r>
            <a:r>
              <a:rPr kumimoji="0" lang="en-US" sz="1800" b="1" i="0" u="none" strike="noStrike" kern="1200" cap="none" spc="0" normalizeH="0" baseline="0" noProof="0" dirty="0">
                <a:ln>
                  <a:noFill/>
                </a:ln>
                <a:solidFill>
                  <a:srgbClr val="FFFFFF"/>
                </a:solidFill>
                <a:effectLst/>
                <a:uLnTx/>
                <a:uFillTx/>
                <a:latin typeface="Arial"/>
                <a:ea typeface="+mn-ea"/>
                <a:cs typeface="Arial"/>
              </a:rPr>
              <a:t> RESEA</a:t>
            </a:r>
            <a:r>
              <a:rPr kumimoji="0" lang="en-US" sz="1800" b="1" i="0" u="none" strike="noStrike" kern="1200" cap="none" spc="-110"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Grants  Projected to</a:t>
            </a:r>
            <a:r>
              <a:rPr kumimoji="0" lang="en-US" sz="1800" b="1" i="0" u="none" strike="noStrike" kern="1200" cap="none" spc="-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carry-over</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38" name="Content Placeholder 37">
            <a:extLst>
              <a:ext uri="{FF2B5EF4-FFF2-40B4-BE49-F238E27FC236}">
                <a16:creationId xmlns:a16="http://schemas.microsoft.com/office/drawing/2014/main" id="{445FE8F2-E48F-1D5D-5139-61246F1D26DE}"/>
              </a:ext>
            </a:extLst>
          </p:cNvPr>
          <p:cNvSpPr>
            <a:spLocks noGrp="1"/>
          </p:cNvSpPr>
          <p:nvPr>
            <p:ph sz="quarter" idx="11"/>
          </p:nvPr>
        </p:nvSpPr>
        <p:spPr/>
        <p:txBody>
          <a:bodyPr/>
          <a:lstStyle/>
          <a:p>
            <a:r>
              <a:rPr lang="en-US" dirty="0"/>
              <a:t>6a. Carry-over: Total Funds from </a:t>
            </a:r>
            <a:r>
              <a:rPr lang="en-US" u="sng" dirty="0"/>
              <a:t>prior</a:t>
            </a:r>
            <a:r>
              <a:rPr lang="en-US" dirty="0"/>
              <a:t> RESEA Grants Projected to carry-over.</a:t>
            </a:r>
          </a:p>
        </p:txBody>
      </p:sp>
      <p:sp>
        <p:nvSpPr>
          <p:cNvPr id="39" name="Content Placeholder 38">
            <a:extLst>
              <a:ext uri="{FF2B5EF4-FFF2-40B4-BE49-F238E27FC236}">
                <a16:creationId xmlns:a16="http://schemas.microsoft.com/office/drawing/2014/main" id="{3AFB0309-B03C-3EA6-A8BF-22A414040C84}"/>
              </a:ext>
            </a:extLst>
          </p:cNvPr>
          <p:cNvSpPr>
            <a:spLocks noGrp="1"/>
          </p:cNvSpPr>
          <p:nvPr>
            <p:ph sz="quarter" idx="12"/>
          </p:nvPr>
        </p:nvSpPr>
        <p:spPr/>
        <p:txBody>
          <a:bodyPr/>
          <a:lstStyle/>
          <a:p>
            <a:r>
              <a:rPr lang="en-US" dirty="0"/>
              <a:t>Please include expected date for full obligation and expenditure of these remaining funds.</a:t>
            </a:r>
          </a:p>
        </p:txBody>
      </p:sp>
      <p:sp>
        <p:nvSpPr>
          <p:cNvPr id="40" name="Content Placeholder 39">
            <a:extLst>
              <a:ext uri="{FF2B5EF4-FFF2-40B4-BE49-F238E27FC236}">
                <a16:creationId xmlns:a16="http://schemas.microsoft.com/office/drawing/2014/main" id="{75ED87AB-AC15-9870-A80D-175A036BD7BA}"/>
              </a:ext>
            </a:extLst>
          </p:cNvPr>
          <p:cNvSpPr>
            <a:spLocks noGrp="1"/>
          </p:cNvSpPr>
          <p:nvPr>
            <p:ph sz="quarter" idx="13"/>
          </p:nvPr>
        </p:nvSpPr>
        <p:spPr/>
        <p:txBody>
          <a:bodyPr/>
          <a:lstStyle/>
          <a:p>
            <a:r>
              <a:rPr lang="en-US" dirty="0"/>
              <a:t>FY</a:t>
            </a:r>
          </a:p>
        </p:txBody>
      </p:sp>
      <p:sp>
        <p:nvSpPr>
          <p:cNvPr id="41" name="Content Placeholder 40">
            <a:extLst>
              <a:ext uri="{FF2B5EF4-FFF2-40B4-BE49-F238E27FC236}">
                <a16:creationId xmlns:a16="http://schemas.microsoft.com/office/drawing/2014/main" id="{ECF1D7B1-6385-D50F-C7B5-F74B4681C6C2}"/>
              </a:ext>
            </a:extLst>
          </p:cNvPr>
          <p:cNvSpPr>
            <a:spLocks noGrp="1"/>
          </p:cNvSpPr>
          <p:nvPr>
            <p:ph sz="quarter" idx="14"/>
          </p:nvPr>
        </p:nvSpPr>
        <p:spPr/>
        <p:txBody>
          <a:bodyPr/>
          <a:lstStyle/>
          <a:p>
            <a:r>
              <a:rPr lang="en-US" dirty="0"/>
              <a:t>$</a:t>
            </a:r>
          </a:p>
        </p:txBody>
      </p:sp>
      <p:sp>
        <p:nvSpPr>
          <p:cNvPr id="42" name="Content Placeholder 41">
            <a:extLst>
              <a:ext uri="{FF2B5EF4-FFF2-40B4-BE49-F238E27FC236}">
                <a16:creationId xmlns:a16="http://schemas.microsoft.com/office/drawing/2014/main" id="{C89C3559-8C00-B947-38C0-FAFDF8CE2558}"/>
              </a:ext>
            </a:extLst>
          </p:cNvPr>
          <p:cNvSpPr>
            <a:spLocks noGrp="1"/>
          </p:cNvSpPr>
          <p:nvPr>
            <p:ph sz="quarter" idx="15"/>
          </p:nvPr>
        </p:nvSpPr>
        <p:spPr/>
        <p:txBody>
          <a:bodyPr/>
          <a:lstStyle/>
          <a:p>
            <a:r>
              <a:rPr lang="en-US" dirty="0"/>
              <a:t>Projected Obligated date:</a:t>
            </a:r>
          </a:p>
        </p:txBody>
      </p:sp>
      <p:sp>
        <p:nvSpPr>
          <p:cNvPr id="43" name="Content Placeholder 42">
            <a:extLst>
              <a:ext uri="{FF2B5EF4-FFF2-40B4-BE49-F238E27FC236}">
                <a16:creationId xmlns:a16="http://schemas.microsoft.com/office/drawing/2014/main" id="{4F139EF0-E152-A5E3-3E7D-9013C4D05CEA}"/>
              </a:ext>
            </a:extLst>
          </p:cNvPr>
          <p:cNvSpPr>
            <a:spLocks noGrp="1"/>
          </p:cNvSpPr>
          <p:nvPr>
            <p:ph sz="quarter" idx="16"/>
          </p:nvPr>
        </p:nvSpPr>
        <p:spPr/>
        <p:txBody>
          <a:bodyPr/>
          <a:lstStyle/>
          <a:p>
            <a:r>
              <a:rPr lang="en-US" dirty="0"/>
              <a:t>Projected Expenditure date:</a:t>
            </a:r>
          </a:p>
        </p:txBody>
      </p:sp>
      <p:sp>
        <p:nvSpPr>
          <p:cNvPr id="44" name="Content Placeholder 43">
            <a:extLst>
              <a:ext uri="{FF2B5EF4-FFF2-40B4-BE49-F238E27FC236}">
                <a16:creationId xmlns:a16="http://schemas.microsoft.com/office/drawing/2014/main" id="{34904A27-C441-EDEE-A413-DAC9F2036590}"/>
              </a:ext>
            </a:extLst>
          </p:cNvPr>
          <p:cNvSpPr>
            <a:spLocks noGrp="1"/>
          </p:cNvSpPr>
          <p:nvPr>
            <p:ph sz="quarter" idx="17"/>
          </p:nvPr>
        </p:nvSpPr>
        <p:spPr/>
        <p:txBody>
          <a:bodyPr/>
          <a:lstStyle/>
          <a:p>
            <a:r>
              <a:rPr lang="en-US" dirty="0"/>
              <a:t>FY</a:t>
            </a:r>
          </a:p>
        </p:txBody>
      </p:sp>
      <p:sp>
        <p:nvSpPr>
          <p:cNvPr id="45" name="Content Placeholder 44">
            <a:extLst>
              <a:ext uri="{FF2B5EF4-FFF2-40B4-BE49-F238E27FC236}">
                <a16:creationId xmlns:a16="http://schemas.microsoft.com/office/drawing/2014/main" id="{E1FCB712-B07A-634A-520B-93C364358E59}"/>
              </a:ext>
            </a:extLst>
          </p:cNvPr>
          <p:cNvSpPr>
            <a:spLocks noGrp="1"/>
          </p:cNvSpPr>
          <p:nvPr>
            <p:ph sz="quarter" idx="18"/>
          </p:nvPr>
        </p:nvSpPr>
        <p:spPr/>
        <p:txBody>
          <a:bodyPr/>
          <a:lstStyle/>
          <a:p>
            <a:r>
              <a:rPr lang="en-US" dirty="0"/>
              <a:t>$</a:t>
            </a:r>
          </a:p>
        </p:txBody>
      </p:sp>
      <p:sp>
        <p:nvSpPr>
          <p:cNvPr id="46" name="Content Placeholder 45">
            <a:extLst>
              <a:ext uri="{FF2B5EF4-FFF2-40B4-BE49-F238E27FC236}">
                <a16:creationId xmlns:a16="http://schemas.microsoft.com/office/drawing/2014/main" id="{85C9E15B-EBB6-2521-1FE9-BEBF1227B321}"/>
              </a:ext>
            </a:extLst>
          </p:cNvPr>
          <p:cNvSpPr>
            <a:spLocks noGrp="1"/>
          </p:cNvSpPr>
          <p:nvPr>
            <p:ph sz="quarter" idx="19"/>
          </p:nvPr>
        </p:nvSpPr>
        <p:spPr/>
        <p:txBody>
          <a:bodyPr/>
          <a:lstStyle/>
          <a:p>
            <a:r>
              <a:rPr lang="en-US" dirty="0"/>
              <a:t>Projected Obligation date:</a:t>
            </a:r>
          </a:p>
        </p:txBody>
      </p:sp>
      <p:sp>
        <p:nvSpPr>
          <p:cNvPr id="47" name="Content Placeholder 46">
            <a:extLst>
              <a:ext uri="{FF2B5EF4-FFF2-40B4-BE49-F238E27FC236}">
                <a16:creationId xmlns:a16="http://schemas.microsoft.com/office/drawing/2014/main" id="{8F9A68A3-7786-2AF4-0BEE-6C9FFA128A1A}"/>
              </a:ext>
            </a:extLst>
          </p:cNvPr>
          <p:cNvSpPr>
            <a:spLocks noGrp="1"/>
          </p:cNvSpPr>
          <p:nvPr>
            <p:ph sz="quarter" idx="20"/>
          </p:nvPr>
        </p:nvSpPr>
        <p:spPr/>
        <p:txBody>
          <a:bodyPr/>
          <a:lstStyle/>
          <a:p>
            <a:r>
              <a:rPr lang="en-US" dirty="0"/>
              <a:t>Projected Expenditure date:</a:t>
            </a:r>
          </a:p>
        </p:txBody>
      </p:sp>
      <p:sp>
        <p:nvSpPr>
          <p:cNvPr id="48" name="Content Placeholder 47">
            <a:extLst>
              <a:ext uri="{FF2B5EF4-FFF2-40B4-BE49-F238E27FC236}">
                <a16:creationId xmlns:a16="http://schemas.microsoft.com/office/drawing/2014/main" id="{09D1714A-61F5-4147-0AFA-88FBA6F74A4F}"/>
              </a:ext>
            </a:extLst>
          </p:cNvPr>
          <p:cNvSpPr>
            <a:spLocks noGrp="1"/>
          </p:cNvSpPr>
          <p:nvPr>
            <p:ph sz="quarter" idx="21"/>
          </p:nvPr>
        </p:nvSpPr>
        <p:spPr/>
        <p:txBody>
          <a:bodyPr/>
          <a:lstStyle/>
          <a:p>
            <a:r>
              <a:rPr lang="en-US" dirty="0"/>
              <a:t>TOTAL Dollar Amount</a:t>
            </a:r>
          </a:p>
        </p:txBody>
      </p:sp>
      <p:sp>
        <p:nvSpPr>
          <p:cNvPr id="49" name="Content Placeholder 48">
            <a:extLst>
              <a:ext uri="{FF2B5EF4-FFF2-40B4-BE49-F238E27FC236}">
                <a16:creationId xmlns:a16="http://schemas.microsoft.com/office/drawing/2014/main" id="{5614B9AE-61AC-18F1-BC1C-58C6D9C5E845}"/>
              </a:ext>
            </a:extLst>
          </p:cNvPr>
          <p:cNvSpPr>
            <a:spLocks noGrp="1"/>
          </p:cNvSpPr>
          <p:nvPr>
            <p:ph sz="quarter" idx="22"/>
          </p:nvPr>
        </p:nvSpPr>
        <p:spPr/>
        <p:txBody>
          <a:bodyPr/>
          <a:lstStyle/>
          <a:p>
            <a:r>
              <a:rPr lang="en-US" dirty="0"/>
              <a:t>$</a:t>
            </a:r>
          </a:p>
        </p:txBody>
      </p:sp>
      <p:sp>
        <p:nvSpPr>
          <p:cNvPr id="50" name="Content Placeholder 49">
            <a:extLst>
              <a:ext uri="{FF2B5EF4-FFF2-40B4-BE49-F238E27FC236}">
                <a16:creationId xmlns:a16="http://schemas.microsoft.com/office/drawing/2014/main" id="{68B242F7-C4A5-6FFE-F821-876D9767C2C6}"/>
              </a:ext>
            </a:extLst>
          </p:cNvPr>
          <p:cNvSpPr>
            <a:spLocks noGrp="1"/>
          </p:cNvSpPr>
          <p:nvPr>
            <p:ph sz="quarter" idx="23"/>
          </p:nvPr>
        </p:nvSpPr>
        <p:spPr/>
        <p:txBody>
          <a:bodyPr/>
          <a:lstStyle/>
          <a:p>
            <a:r>
              <a:rPr lang="en-US" dirty="0"/>
              <a:t>6b. Element 6 Additional Space – Use the text box to provide details for each year’s carry-over funds. Please explain why there are carry-over funds for each specific FY. Additionally, include how the funds will be used and a timeline for the expenditure. If there is ‘Zero’ carry-over, please note this in the text field.</a:t>
            </a:r>
          </a:p>
        </p:txBody>
      </p:sp>
      <p:sp>
        <p:nvSpPr>
          <p:cNvPr id="51" name="Content Placeholder 50">
            <a:extLst>
              <a:ext uri="{FF2B5EF4-FFF2-40B4-BE49-F238E27FC236}">
                <a16:creationId xmlns:a16="http://schemas.microsoft.com/office/drawing/2014/main" id="{5625CD18-F144-8C78-379B-6297E7A9F381}"/>
              </a:ext>
            </a:extLst>
          </p:cNvPr>
          <p:cNvSpPr>
            <a:spLocks noGrp="1"/>
          </p:cNvSpPr>
          <p:nvPr>
            <p:ph sz="quarter" idx="24"/>
          </p:nvPr>
        </p:nvSpPr>
        <p:spPr>
          <a:xfrm>
            <a:off x="136525" y="4978400"/>
            <a:ext cx="8763000" cy="1508105"/>
          </a:xfrm>
        </p:spPr>
        <p:txBody>
          <a:bodyPr/>
          <a:lstStyle/>
          <a:p>
            <a:pPr marL="469900" marR="0" lvl="0" indent="-457834" algn="l" defTabSz="914400" rtl="0" eaLnBrk="1" fontAlgn="auto" latinLnBrk="0" hangingPunct="1">
              <a:lnSpc>
                <a:spcPct val="100000"/>
              </a:lnSpc>
              <a:spcBef>
                <a:spcPts val="1300"/>
              </a:spcBef>
              <a:spcAft>
                <a:spcPts val="0"/>
              </a:spcAft>
              <a:buClr>
                <a:srgbClr val="9E1C2F"/>
              </a:buClr>
              <a:buSzTx/>
              <a:buFontTx/>
              <a:buChar char="•"/>
              <a:tabLst>
                <a:tab pos="469265" algn="l"/>
                <a:tab pos="470534" algn="l"/>
              </a:tabLst>
              <a:defRPr/>
            </a:pPr>
            <a:r>
              <a:rPr kumimoji="0" lang="en-US" sz="2200" b="0" i="0" u="none" strike="noStrike" kern="1200" cap="none" spc="-20" normalizeH="0" baseline="0" noProof="0" dirty="0">
                <a:ln>
                  <a:noFill/>
                </a:ln>
                <a:solidFill>
                  <a:srgbClr val="454545"/>
                </a:solidFill>
                <a:effectLst/>
                <a:uLnTx/>
                <a:uFillTx/>
                <a:latin typeface="Arial"/>
                <a:ea typeface="+mn-ea"/>
                <a:cs typeface="Arial"/>
              </a:rPr>
              <a:t>6a. -- Are there funds remaining for FY 2023? </a:t>
            </a:r>
            <a:r>
              <a:rPr lang="en-US" sz="2200" kern="1200" spc="-20" dirty="0">
                <a:solidFill>
                  <a:srgbClr val="454545"/>
                </a:solidFill>
                <a:latin typeface="Arial"/>
                <a:cs typeface="Arial"/>
              </a:rPr>
              <a:t>Or for FY 2024? If so, how much for each respective year.</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508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kumimoji="0" lang="en-US" sz="2200" b="0" i="0" u="none" strike="noStrike" kern="1200" cap="none" spc="-5" normalizeH="0" baseline="0" noProof="0" dirty="0">
                <a:ln>
                  <a:noFill/>
                </a:ln>
                <a:solidFill>
                  <a:srgbClr val="454545"/>
                </a:solidFill>
                <a:effectLst/>
                <a:uLnTx/>
                <a:uFillTx/>
                <a:latin typeface="Arial"/>
                <a:ea typeface="+mn-ea"/>
                <a:cs typeface="Arial"/>
              </a:rPr>
              <a:t>Use box 6b. </a:t>
            </a:r>
            <a:r>
              <a:rPr kumimoji="0" lang="en-US" sz="2200" b="0" i="0" u="none" strike="noStrike" kern="1200" cap="none" spc="0" normalizeH="0" baseline="0" noProof="0" dirty="0">
                <a:ln>
                  <a:noFill/>
                </a:ln>
                <a:solidFill>
                  <a:srgbClr val="454545"/>
                </a:solidFill>
                <a:effectLst/>
                <a:uLnTx/>
                <a:uFillTx/>
                <a:latin typeface="Arial"/>
                <a:ea typeface="+mn-ea"/>
                <a:cs typeface="Arial"/>
              </a:rPr>
              <a:t>to </a:t>
            </a:r>
            <a:r>
              <a:rPr kumimoji="0" lang="en-US" sz="2200" b="0" i="0" u="none" strike="noStrike" kern="1200" cap="none" spc="-5" normalizeH="0" baseline="0" noProof="0" dirty="0">
                <a:ln>
                  <a:noFill/>
                </a:ln>
                <a:solidFill>
                  <a:srgbClr val="454545"/>
                </a:solidFill>
                <a:effectLst/>
                <a:uLnTx/>
                <a:uFillTx/>
                <a:latin typeface="Arial"/>
                <a:ea typeface="+mn-ea"/>
                <a:cs typeface="Arial"/>
              </a:rPr>
              <a:t>provide details for each </a:t>
            </a:r>
            <a:r>
              <a:rPr kumimoji="0" lang="en-US" sz="2200" b="0" i="0" u="none" strike="noStrike" kern="1200" cap="none" spc="5" normalizeH="0" baseline="0" noProof="0" dirty="0">
                <a:ln>
                  <a:noFill/>
                </a:ln>
                <a:solidFill>
                  <a:srgbClr val="454545"/>
                </a:solidFill>
                <a:effectLst/>
                <a:uLnTx/>
                <a:uFillTx/>
                <a:latin typeface="Arial"/>
                <a:ea typeface="+mn-ea"/>
                <a:cs typeface="Arial"/>
              </a:rPr>
              <a:t>year’s </a:t>
            </a:r>
            <a:r>
              <a:rPr kumimoji="0" lang="en-US" sz="2200" b="0" i="0" u="none" strike="noStrike" kern="1200" cap="none" spc="-10" normalizeH="0" baseline="0" noProof="0" dirty="0">
                <a:ln>
                  <a:noFill/>
                </a:ln>
                <a:solidFill>
                  <a:srgbClr val="454545"/>
                </a:solidFill>
                <a:effectLst/>
                <a:uLnTx/>
                <a:uFillTx/>
                <a:latin typeface="Arial"/>
                <a:ea typeface="+mn-ea"/>
                <a:cs typeface="Arial"/>
              </a:rPr>
              <a:t>carry-over, </a:t>
            </a:r>
            <a:r>
              <a:rPr kumimoji="0" lang="en-US" sz="2200" b="0" i="0" u="none" strike="noStrike" kern="1200" cap="none" spc="0" normalizeH="0" baseline="0" noProof="0" dirty="0">
                <a:ln>
                  <a:noFill/>
                </a:ln>
                <a:solidFill>
                  <a:srgbClr val="454545"/>
                </a:solidFill>
                <a:effectLst/>
                <a:uLnTx/>
                <a:uFillTx/>
                <a:latin typeface="Arial"/>
                <a:ea typeface="+mn-ea"/>
                <a:cs typeface="Arial"/>
              </a:rPr>
              <a:t>use  </a:t>
            </a:r>
            <a:r>
              <a:rPr kumimoji="0" lang="en-US" sz="2200" b="0" i="0" u="none" strike="noStrike" kern="1200" cap="none" spc="-5" normalizeH="0" baseline="0" noProof="0" dirty="0">
                <a:ln>
                  <a:noFill/>
                </a:ln>
                <a:solidFill>
                  <a:srgbClr val="454545"/>
                </a:solidFill>
                <a:effectLst/>
                <a:uLnTx/>
                <a:uFillTx/>
                <a:latin typeface="Arial"/>
                <a:ea typeface="+mn-ea"/>
                <a:cs typeface="Arial"/>
              </a:rPr>
              <a:t>of funds, and timeline for</a:t>
            </a:r>
            <a:r>
              <a:rPr kumimoji="0" lang="en-US" sz="2200" b="0" i="0" u="none" strike="noStrike" kern="1200" cap="none" spc="20" normalizeH="0" baseline="0" noProof="0" dirty="0">
                <a:ln>
                  <a:noFill/>
                </a:ln>
                <a:solidFill>
                  <a:srgbClr val="454545"/>
                </a:solidFill>
                <a:effectLst/>
                <a:uLnTx/>
                <a:uFillTx/>
                <a:latin typeface="Arial"/>
                <a:ea typeface="+mn-ea"/>
                <a:cs typeface="Arial"/>
              </a:rPr>
              <a:t> </a:t>
            </a:r>
            <a:r>
              <a:rPr kumimoji="0" lang="en-US" sz="2200" b="0" i="0" u="none" strike="noStrike" kern="1200" cap="none" spc="-5" normalizeH="0" baseline="0" noProof="0" dirty="0">
                <a:ln>
                  <a:noFill/>
                </a:ln>
                <a:solidFill>
                  <a:srgbClr val="454545"/>
                </a:solidFill>
                <a:effectLst/>
                <a:uLnTx/>
                <a:uFillTx/>
                <a:latin typeface="Arial"/>
                <a:ea typeface="+mn-ea"/>
                <a:cs typeface="Arial"/>
              </a:rPr>
              <a:t>expenditure.</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2" name="object 11">
            <a:extLst>
              <a:ext uri="{FF2B5EF4-FFF2-40B4-BE49-F238E27FC236}">
                <a16:creationId xmlns:a16="http://schemas.microsoft.com/office/drawing/2014/main" id="{A2083C3B-2012-7516-5202-5A726931E57E}"/>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7</a:t>
            </a:fld>
            <a:endParaRPr spc="-5" dirty="0"/>
          </a:p>
        </p:txBody>
      </p:sp>
      <p:sp>
        <p:nvSpPr>
          <p:cNvPr id="3" name="Rectangle 2">
            <a:extLst>
              <a:ext uri="{FF2B5EF4-FFF2-40B4-BE49-F238E27FC236}">
                <a16:creationId xmlns:a16="http://schemas.microsoft.com/office/drawing/2014/main" id="{F5688789-6254-387F-7857-E3CDE8C9E1EA}"/>
              </a:ext>
              <a:ext uri="{C183D7F6-B498-43B3-948B-1728B52AA6E4}">
                <adec:decorative xmlns:adec="http://schemas.microsoft.com/office/drawing/2017/decorative" val="1"/>
              </a:ext>
            </a:extLst>
          </p:cNvPr>
          <p:cNvSpPr/>
          <p:nvPr/>
        </p:nvSpPr>
        <p:spPr>
          <a:xfrm>
            <a:off x="6942589" y="1646628"/>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CAF4A38B-CCD8-B994-5552-BF21734D7356}"/>
              </a:ext>
              <a:ext uri="{C183D7F6-B498-43B3-948B-1728B52AA6E4}">
                <adec:decorative xmlns:adec="http://schemas.microsoft.com/office/drawing/2017/decorative" val="1"/>
              </a:ext>
            </a:extLst>
          </p:cNvPr>
          <p:cNvSpPr/>
          <p:nvPr/>
        </p:nvSpPr>
        <p:spPr>
          <a:xfrm>
            <a:off x="4781551" y="1439960"/>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2B30D66-D87B-69C7-CD86-28BE090F06B7}"/>
              </a:ext>
              <a:ext uri="{C183D7F6-B498-43B3-948B-1728B52AA6E4}">
                <adec:decorative xmlns:adec="http://schemas.microsoft.com/office/drawing/2017/decorative" val="1"/>
              </a:ext>
            </a:extLst>
          </p:cNvPr>
          <p:cNvSpPr/>
          <p:nvPr/>
        </p:nvSpPr>
        <p:spPr>
          <a:xfrm>
            <a:off x="4203649" y="1439960"/>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74B54D0-7F4E-8273-1076-76CFEDBA8F43}"/>
              </a:ext>
              <a:ext uri="{C183D7F6-B498-43B3-948B-1728B52AA6E4}">
                <adec:decorative xmlns:adec="http://schemas.microsoft.com/office/drawing/2017/decorative" val="1"/>
              </a:ext>
            </a:extLst>
          </p:cNvPr>
          <p:cNvSpPr/>
          <p:nvPr/>
        </p:nvSpPr>
        <p:spPr>
          <a:xfrm>
            <a:off x="5672899" y="1620695"/>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52B3EE5-4383-7E06-C1F1-EDF3CF9F70DA}"/>
              </a:ext>
              <a:ext uri="{C183D7F6-B498-43B3-948B-1728B52AA6E4}">
                <adec:decorative xmlns:adec="http://schemas.microsoft.com/office/drawing/2017/decorative" val="1"/>
              </a:ext>
            </a:extLst>
          </p:cNvPr>
          <p:cNvSpPr/>
          <p:nvPr/>
        </p:nvSpPr>
        <p:spPr>
          <a:xfrm>
            <a:off x="5796724" y="2150102"/>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B3E866B-C1FA-8064-8B50-1E7C0381FB37}"/>
              </a:ext>
              <a:ext uri="{C183D7F6-B498-43B3-948B-1728B52AA6E4}">
                <adec:decorative xmlns:adec="http://schemas.microsoft.com/office/drawing/2017/decorative" val="1"/>
              </a:ext>
            </a:extLst>
          </p:cNvPr>
          <p:cNvSpPr/>
          <p:nvPr/>
        </p:nvSpPr>
        <p:spPr>
          <a:xfrm>
            <a:off x="4781551" y="2685110"/>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F765335-A229-2E79-A8B8-04F9456825DF}"/>
              </a:ext>
              <a:ext uri="{C183D7F6-B498-43B3-948B-1728B52AA6E4}">
                <adec:decorative xmlns:adec="http://schemas.microsoft.com/office/drawing/2017/decorative" val="1"/>
              </a:ext>
            </a:extLst>
          </p:cNvPr>
          <p:cNvSpPr/>
          <p:nvPr/>
        </p:nvSpPr>
        <p:spPr>
          <a:xfrm>
            <a:off x="4176176" y="2685110"/>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10FE52-3326-18A5-8513-385C94CDF157}"/>
              </a:ext>
              <a:ext uri="{C183D7F6-B498-43B3-948B-1728B52AA6E4}">
                <adec:decorative xmlns:adec="http://schemas.microsoft.com/office/drawing/2017/decorative" val="1"/>
              </a:ext>
            </a:extLst>
          </p:cNvPr>
          <p:cNvSpPr/>
          <p:nvPr/>
        </p:nvSpPr>
        <p:spPr>
          <a:xfrm>
            <a:off x="5672899" y="2865845"/>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3A222D5-8035-4087-475C-046338032394}"/>
              </a:ext>
              <a:ext uri="{C183D7F6-B498-43B3-948B-1728B52AA6E4}">
                <adec:decorative xmlns:adec="http://schemas.microsoft.com/office/drawing/2017/decorative" val="1"/>
              </a:ext>
            </a:extLst>
          </p:cNvPr>
          <p:cNvSpPr/>
          <p:nvPr/>
        </p:nvSpPr>
        <p:spPr>
          <a:xfrm>
            <a:off x="5796724" y="3395252"/>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8FC6CC5-9075-24E4-018C-8A9A10682E6A}"/>
              </a:ext>
              <a:ext uri="{C183D7F6-B498-43B3-948B-1728B52AA6E4}">
                <adec:decorative xmlns:adec="http://schemas.microsoft.com/office/drawing/2017/decorative" val="1"/>
              </a:ext>
            </a:extLst>
          </p:cNvPr>
          <p:cNvSpPr/>
          <p:nvPr/>
        </p:nvSpPr>
        <p:spPr>
          <a:xfrm>
            <a:off x="3549523" y="4316656"/>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E44EA13-D817-CDD1-2C6C-BC74E280F192}"/>
              </a:ext>
            </a:extLst>
          </p:cNvPr>
          <p:cNvSpPr txBox="1"/>
          <p:nvPr/>
        </p:nvSpPr>
        <p:spPr>
          <a:xfrm>
            <a:off x="4138660" y="1386754"/>
            <a:ext cx="709565" cy="307777"/>
          </a:xfrm>
          <a:prstGeom prst="rect">
            <a:avLst/>
          </a:prstGeom>
          <a:noFill/>
        </p:spPr>
        <p:txBody>
          <a:bodyPr wrap="square" rtlCol="0">
            <a:spAutoFit/>
          </a:bodyPr>
          <a:lstStyle/>
          <a:p>
            <a:r>
              <a:rPr lang="en-US" sz="1400" dirty="0">
                <a:highlight>
                  <a:srgbClr val="FFFF00"/>
                </a:highlight>
              </a:rPr>
              <a:t>2023</a:t>
            </a:r>
          </a:p>
        </p:txBody>
      </p:sp>
      <p:sp>
        <p:nvSpPr>
          <p:cNvPr id="16" name="TextBox 15">
            <a:extLst>
              <a:ext uri="{FF2B5EF4-FFF2-40B4-BE49-F238E27FC236}">
                <a16:creationId xmlns:a16="http://schemas.microsoft.com/office/drawing/2014/main" id="{D5AAF9A7-A2BF-E01E-3C10-5DEBD42C6989}"/>
              </a:ext>
            </a:extLst>
          </p:cNvPr>
          <p:cNvSpPr txBox="1"/>
          <p:nvPr/>
        </p:nvSpPr>
        <p:spPr>
          <a:xfrm>
            <a:off x="4093797" y="2612501"/>
            <a:ext cx="709565" cy="307777"/>
          </a:xfrm>
          <a:prstGeom prst="rect">
            <a:avLst/>
          </a:prstGeom>
          <a:noFill/>
        </p:spPr>
        <p:txBody>
          <a:bodyPr wrap="square" rtlCol="0">
            <a:spAutoFit/>
          </a:bodyPr>
          <a:lstStyle/>
          <a:p>
            <a:r>
              <a:rPr lang="en-US" sz="1400" dirty="0">
                <a:highlight>
                  <a:srgbClr val="FFFF00"/>
                </a:highlight>
              </a:rPr>
              <a:t>2024</a:t>
            </a:r>
          </a:p>
        </p:txBody>
      </p:sp>
    </p:spTree>
    <p:extLst>
      <p:ext uri="{BB962C8B-B14F-4D97-AF65-F5344CB8AC3E}">
        <p14:creationId xmlns:p14="http://schemas.microsoft.com/office/powerpoint/2010/main" val="16747521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9818A966-A70E-D7C7-7757-517F673E1F29}"/>
              </a:ext>
            </a:extLst>
          </p:cNvPr>
          <p:cNvSpPr>
            <a:spLocks noGrp="1"/>
          </p:cNvSpPr>
          <p:nvPr>
            <p:ph type="title"/>
          </p:nvPr>
        </p:nvSpPr>
        <p:spPr>
          <a:xfrm>
            <a:off x="1260972" y="0"/>
            <a:ext cx="6586019" cy="553998"/>
          </a:xfrm>
        </p:spPr>
        <p:txBody>
          <a:bodyPr/>
          <a:lstStyle/>
          <a:p>
            <a:r>
              <a:rPr lang="en-US" dirty="0"/>
              <a:t>Element 6a. Self Checker</a:t>
            </a:r>
          </a:p>
        </p:txBody>
      </p:sp>
      <p:sp>
        <p:nvSpPr>
          <p:cNvPr id="20" name="Content Placeholder 19">
            <a:extLst>
              <a:ext uri="{FF2B5EF4-FFF2-40B4-BE49-F238E27FC236}">
                <a16:creationId xmlns:a16="http://schemas.microsoft.com/office/drawing/2014/main" id="{C705C90E-AA94-29B5-9C9D-E46276BA938D}"/>
              </a:ext>
            </a:extLst>
          </p:cNvPr>
          <p:cNvSpPr>
            <a:spLocks noGrp="1"/>
          </p:cNvSpPr>
          <p:nvPr>
            <p:ph sz="quarter" idx="10"/>
          </p:nvPr>
        </p:nvSpPr>
        <p:spPr/>
        <p:txBody>
          <a:bodyPr/>
          <a:lstStyle/>
          <a:p>
            <a:pPr marL="90805" marR="0" lvl="0" indent="0" algn="l" defTabSz="914400" rtl="0" eaLnBrk="1" fontAlgn="auto" latinLnBrk="0" hangingPunct="1">
              <a:lnSpc>
                <a:spcPct val="100000"/>
              </a:lnSpc>
              <a:spcBef>
                <a:spcPts val="309"/>
              </a:spcBef>
              <a:spcAft>
                <a:spcPts val="0"/>
              </a:spcAft>
              <a:buClrTx/>
              <a:buSzTx/>
              <a:buFontTx/>
              <a:buNone/>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Example </a:t>
            </a:r>
            <a:r>
              <a:rPr kumimoji="0" lang="en-US" sz="1800" b="1" i="0" u="none" strike="noStrike" kern="1200" cap="none" spc="0" normalizeH="0" baseline="0" noProof="0" dirty="0">
                <a:ln>
                  <a:noFill/>
                </a:ln>
                <a:solidFill>
                  <a:srgbClr val="FFFFFF"/>
                </a:solidFill>
                <a:effectLst/>
                <a:uLnTx/>
                <a:uFillTx/>
                <a:latin typeface="Arial"/>
                <a:ea typeface="+mn-ea"/>
                <a:cs typeface="Arial"/>
              </a:rPr>
              <a:t>of </a:t>
            </a:r>
            <a:r>
              <a:rPr kumimoji="0" lang="en-US" sz="1800" b="1" i="0" u="none" strike="noStrike" kern="1200" cap="none" spc="-5"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0" normalizeH="0" baseline="0" noProof="0" dirty="0">
                <a:ln>
                  <a:noFill/>
                </a:ln>
                <a:solidFill>
                  <a:srgbClr val="FFFFFF"/>
                </a:solidFill>
                <a:effectLst/>
                <a:uLnTx/>
                <a:uFillTx/>
                <a:latin typeface="Arial"/>
                <a:ea typeface="+mn-ea"/>
                <a:cs typeface="Arial"/>
              </a:rPr>
              <a:t>6a. </a:t>
            </a:r>
            <a:r>
              <a:rPr kumimoji="0" lang="en-US" sz="1800" b="1" i="0" u="none" strike="noStrike" kern="1200" cap="none" spc="-5" normalizeH="0" baseline="0" noProof="0" dirty="0">
                <a:ln>
                  <a:noFill/>
                </a:ln>
                <a:solidFill>
                  <a:srgbClr val="FFFFFF"/>
                </a:solidFill>
                <a:effectLst/>
                <a:uLnTx/>
                <a:uFillTx/>
                <a:latin typeface="Arial"/>
                <a:ea typeface="+mn-ea"/>
                <a:cs typeface="Arial"/>
              </a:rPr>
              <a:t>Self</a:t>
            </a:r>
            <a:r>
              <a:rPr kumimoji="0" lang="en-US" sz="1800" b="1" i="0" u="none" strike="noStrike" kern="1200" cap="none" spc="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Checker</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ontent Placeholder 20">
            <a:extLst>
              <a:ext uri="{FF2B5EF4-FFF2-40B4-BE49-F238E27FC236}">
                <a16:creationId xmlns:a16="http://schemas.microsoft.com/office/drawing/2014/main" id="{D36B2D2C-C05C-FE40-AFCF-66904CE97E10}"/>
              </a:ext>
            </a:extLst>
          </p:cNvPr>
          <p:cNvSpPr>
            <a:spLocks noGrp="1"/>
          </p:cNvSpPr>
          <p:nvPr>
            <p:ph sz="quarter" idx="11"/>
          </p:nvPr>
        </p:nvSpPr>
        <p:spPr>
          <a:xfrm>
            <a:off x="144780" y="1257301"/>
            <a:ext cx="8915083" cy="282129"/>
          </a:xfrm>
        </p:spPr>
        <p:txBody>
          <a:bodyPr/>
          <a:lstStyle/>
          <a:p>
            <a:pPr marL="562610" marR="0" lvl="0" indent="0" algn="l" defTabSz="914400" rtl="0" eaLnBrk="1" fontAlgn="auto" latinLnBrk="0" hangingPunct="1">
              <a:lnSpc>
                <a:spcPts val="2190"/>
              </a:lnSpc>
              <a:spcBef>
                <a:spcPts val="0"/>
              </a:spcBef>
              <a:spcAft>
                <a:spcPts val="0"/>
              </a:spcAft>
              <a:buClrTx/>
              <a:buSzTx/>
              <a:buFontTx/>
              <a:buNone/>
              <a:tabLst/>
              <a:defRPr/>
            </a:pPr>
            <a:r>
              <a:rPr kumimoji="0" lang="en-US" sz="1900" b="1" i="0" u="none" strike="noStrike" kern="1200" cap="none" spc="-30" normalizeH="0" baseline="0" noProof="0" dirty="0">
                <a:ln>
                  <a:noFill/>
                </a:ln>
                <a:solidFill>
                  <a:prstClr val="black"/>
                </a:solidFill>
                <a:effectLst/>
                <a:uLnTx/>
                <a:uFillTx/>
                <a:latin typeface="Calibri"/>
                <a:ea typeface="+mn-ea"/>
                <a:cs typeface="Calibri"/>
              </a:rPr>
              <a:t>6a. </a:t>
            </a:r>
            <a:r>
              <a:rPr kumimoji="0" lang="en-US" sz="1900" b="1" i="0" u="none" strike="noStrike" kern="1200" cap="none" spc="0" normalizeH="0" baseline="0" noProof="0" dirty="0">
                <a:ln>
                  <a:noFill/>
                </a:ln>
                <a:solidFill>
                  <a:prstClr val="black"/>
                </a:solidFill>
                <a:effectLst/>
                <a:uLnTx/>
                <a:uFillTx/>
                <a:latin typeface="Calibri"/>
                <a:ea typeface="+mn-ea"/>
                <a:cs typeface="Calibri"/>
              </a:rPr>
              <a:t>Carry-over: </a:t>
            </a:r>
            <a:r>
              <a:rPr kumimoji="0" lang="en-US" sz="1900" b="1" i="0" u="none" strike="noStrike" kern="1200" cap="none" spc="-5" normalizeH="0" baseline="0" noProof="0" dirty="0">
                <a:ln>
                  <a:noFill/>
                </a:ln>
                <a:solidFill>
                  <a:prstClr val="black"/>
                </a:solidFill>
                <a:effectLst/>
                <a:uLnTx/>
                <a:uFillTx/>
                <a:latin typeface="Calibri"/>
                <a:ea typeface="+mn-ea"/>
                <a:cs typeface="Calibri"/>
              </a:rPr>
              <a:t>Total Funds from </a:t>
            </a:r>
            <a:r>
              <a:rPr kumimoji="0" lang="en-US" sz="1900" b="1" i="0" u="none" strike="noStrike" kern="1200" cap="none" spc="-10" normalizeH="0" baseline="0" noProof="0" dirty="0">
                <a:ln>
                  <a:noFill/>
                </a:ln>
                <a:solidFill>
                  <a:prstClr val="black"/>
                </a:solidFill>
                <a:effectLst/>
                <a:uLnTx/>
                <a:uFillTx/>
                <a:latin typeface="Calibri"/>
                <a:ea typeface="+mn-ea"/>
                <a:cs typeface="Calibri"/>
              </a:rPr>
              <a:t>prior </a:t>
            </a:r>
            <a:r>
              <a:rPr kumimoji="0" lang="en-US" sz="1900" b="1" i="0" u="none" strike="noStrike" kern="1200" cap="none" spc="-15" normalizeH="0" baseline="0" noProof="0" dirty="0">
                <a:ln>
                  <a:noFill/>
                </a:ln>
                <a:solidFill>
                  <a:prstClr val="black"/>
                </a:solidFill>
                <a:effectLst/>
                <a:uLnTx/>
                <a:uFillTx/>
                <a:latin typeface="Calibri"/>
                <a:ea typeface="+mn-ea"/>
                <a:cs typeface="Calibri"/>
              </a:rPr>
              <a:t>RESEA </a:t>
            </a:r>
            <a:r>
              <a:rPr kumimoji="0" lang="en-US" sz="1900" b="1" i="0" u="none" strike="noStrike" kern="1200" cap="none" spc="15" normalizeH="0" baseline="0" noProof="0" dirty="0">
                <a:ln>
                  <a:noFill/>
                </a:ln>
                <a:solidFill>
                  <a:prstClr val="black"/>
                </a:solidFill>
                <a:effectLst/>
                <a:uLnTx/>
                <a:uFillTx/>
                <a:latin typeface="Calibri"/>
                <a:ea typeface="+mn-ea"/>
                <a:cs typeface="Calibri"/>
              </a:rPr>
              <a:t>Grants </a:t>
            </a:r>
            <a:r>
              <a:rPr kumimoji="0" lang="en-US" sz="1900" b="1" i="0" u="none" strike="noStrike" kern="1200" cap="none" spc="-5" normalizeH="0" baseline="0" noProof="0" dirty="0">
                <a:ln>
                  <a:noFill/>
                </a:ln>
                <a:solidFill>
                  <a:prstClr val="black"/>
                </a:solidFill>
                <a:effectLst/>
                <a:uLnTx/>
                <a:uFillTx/>
                <a:latin typeface="Calibri"/>
                <a:ea typeface="+mn-ea"/>
                <a:cs typeface="Calibri"/>
              </a:rPr>
              <a:t>Projected </a:t>
            </a:r>
            <a:r>
              <a:rPr kumimoji="0" lang="en-US" sz="1900" b="1" i="0" u="none" strike="noStrike" kern="1200" cap="none" spc="0" normalizeH="0" baseline="0" noProof="0" dirty="0">
                <a:ln>
                  <a:noFill/>
                </a:ln>
                <a:solidFill>
                  <a:prstClr val="black"/>
                </a:solidFill>
                <a:effectLst/>
                <a:uLnTx/>
                <a:uFillTx/>
                <a:latin typeface="Calibri"/>
                <a:ea typeface="+mn-ea"/>
                <a:cs typeface="Calibri"/>
              </a:rPr>
              <a:t>to</a:t>
            </a:r>
            <a:r>
              <a:rPr kumimoji="0" lang="en-US" sz="1900" b="1" i="0" u="none" strike="noStrike" kern="1200" cap="none" spc="-200" normalizeH="0" baseline="0" noProof="0" dirty="0">
                <a:ln>
                  <a:noFill/>
                </a:ln>
                <a:solidFill>
                  <a:prstClr val="black"/>
                </a:solidFill>
                <a:effectLst/>
                <a:uLnTx/>
                <a:uFillTx/>
                <a:latin typeface="Calibri"/>
                <a:ea typeface="+mn-ea"/>
                <a:cs typeface="Calibri"/>
              </a:rPr>
              <a:t> </a:t>
            </a:r>
            <a:r>
              <a:rPr kumimoji="0" lang="en-US" sz="1900" b="1" i="0" u="none" strike="noStrike" kern="1200" cap="none" spc="0" normalizeH="0" baseline="0" noProof="0" dirty="0">
                <a:ln>
                  <a:noFill/>
                </a:ln>
                <a:solidFill>
                  <a:prstClr val="black"/>
                </a:solidFill>
                <a:effectLst/>
                <a:uLnTx/>
                <a:uFillTx/>
                <a:latin typeface="Calibri"/>
                <a:ea typeface="+mn-ea"/>
                <a:cs typeface="Calibri"/>
              </a:rPr>
              <a:t>carry-over.</a:t>
            </a:r>
            <a:endParaRPr kumimoji="0" lang="en-US" sz="19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22" name="Content Placeholder 21">
            <a:extLst>
              <a:ext uri="{FF2B5EF4-FFF2-40B4-BE49-F238E27FC236}">
                <a16:creationId xmlns:a16="http://schemas.microsoft.com/office/drawing/2014/main" id="{42C89A41-D500-29E3-EE83-3D0F47D6EAB3}"/>
              </a:ext>
            </a:extLst>
          </p:cNvPr>
          <p:cNvSpPr>
            <a:spLocks noGrp="1"/>
          </p:cNvSpPr>
          <p:nvPr>
            <p:ph sz="quarter" idx="12"/>
          </p:nvPr>
        </p:nvSpPr>
        <p:spPr>
          <a:xfrm>
            <a:off x="144780" y="1943100"/>
            <a:ext cx="6428105" cy="584775"/>
          </a:xfrm>
        </p:spPr>
        <p:txBody>
          <a:bodyPr/>
          <a:lstStyle/>
          <a:p>
            <a:r>
              <a:rPr kumimoji="0" lang="en-US" sz="1900" b="1" i="0" u="none" strike="noStrike" kern="1200" cap="none" spc="-5" normalizeH="0" baseline="0" noProof="0" dirty="0">
                <a:ln>
                  <a:noFill/>
                </a:ln>
                <a:solidFill>
                  <a:prstClr val="black"/>
                </a:solidFill>
                <a:effectLst/>
                <a:uLnTx/>
                <a:uFillTx/>
                <a:latin typeface="Calibri"/>
                <a:ea typeface="+mn-ea"/>
                <a:cs typeface="Calibri"/>
              </a:rPr>
              <a:t>The </a:t>
            </a:r>
            <a:r>
              <a:rPr kumimoji="0" lang="en-US" sz="1900" b="1" i="0" u="none" strike="noStrike" kern="1200" cap="none" spc="-15" normalizeH="0" baseline="0" noProof="0" dirty="0">
                <a:ln>
                  <a:noFill/>
                </a:ln>
                <a:solidFill>
                  <a:prstClr val="black"/>
                </a:solidFill>
                <a:effectLst/>
                <a:uLnTx/>
                <a:uFillTx/>
                <a:latin typeface="Calibri"/>
                <a:ea typeface="+mn-ea"/>
                <a:cs typeface="Calibri"/>
              </a:rPr>
              <a:t>Total  </a:t>
            </a:r>
            <a:r>
              <a:rPr kumimoji="0" lang="en-US" sz="1900" b="1" i="0" u="none" strike="noStrike" kern="1200" cap="none" spc="-10" normalizeH="0" baseline="0" noProof="0" dirty="0">
                <a:ln>
                  <a:noFill/>
                </a:ln>
                <a:solidFill>
                  <a:prstClr val="black"/>
                </a:solidFill>
                <a:effectLst/>
                <a:uLnTx/>
                <a:uFillTx/>
                <a:latin typeface="Calibri"/>
                <a:ea typeface="+mn-ea"/>
                <a:cs typeface="Calibri"/>
              </a:rPr>
              <a:t>Dollar </a:t>
            </a:r>
            <a:r>
              <a:rPr kumimoji="0" lang="en-US" sz="1900" b="1" i="0" u="none" strike="noStrike" kern="1200" cap="none" spc="15" normalizeH="0" baseline="0" noProof="0" dirty="0">
                <a:ln>
                  <a:noFill/>
                </a:ln>
                <a:solidFill>
                  <a:prstClr val="black"/>
                </a:solidFill>
                <a:effectLst/>
                <a:uLnTx/>
                <a:uFillTx/>
                <a:latin typeface="Calibri"/>
                <a:ea typeface="+mn-ea"/>
                <a:cs typeface="Calibri"/>
              </a:rPr>
              <a:t>Amount </a:t>
            </a:r>
            <a:r>
              <a:rPr kumimoji="0" lang="en-US" sz="1900" b="1" i="0" u="none" strike="noStrike" kern="1200" cap="none" spc="-25" normalizeH="0" baseline="0" noProof="0" dirty="0">
                <a:ln>
                  <a:noFill/>
                </a:ln>
                <a:solidFill>
                  <a:prstClr val="black"/>
                </a:solidFill>
                <a:effectLst/>
                <a:uLnTx/>
                <a:uFillTx/>
                <a:latin typeface="Calibri"/>
                <a:ea typeface="+mn-ea"/>
                <a:cs typeface="Calibri"/>
              </a:rPr>
              <a:t>will  </a:t>
            </a:r>
            <a:r>
              <a:rPr kumimoji="0" lang="en-US" sz="1900" b="1" i="0" u="none" strike="noStrike" kern="1200" cap="none" spc="0" normalizeH="0" baseline="0" noProof="0" dirty="0">
                <a:ln>
                  <a:noFill/>
                </a:ln>
                <a:solidFill>
                  <a:prstClr val="black"/>
                </a:solidFill>
                <a:effectLst/>
                <a:uLnTx/>
                <a:uFillTx/>
                <a:latin typeface="Calibri"/>
                <a:ea typeface="+mn-ea"/>
                <a:cs typeface="Calibri"/>
              </a:rPr>
              <a:t>populate the </a:t>
            </a:r>
            <a:r>
              <a:rPr kumimoji="0" lang="en-US" sz="1900" b="1" i="0" u="none" strike="noStrike" kern="1200" cap="none" spc="-20" normalizeH="0" baseline="0" noProof="0" dirty="0">
                <a:ln>
                  <a:noFill/>
                </a:ln>
                <a:solidFill>
                  <a:prstClr val="black"/>
                </a:solidFill>
                <a:effectLst/>
                <a:uLnTx/>
                <a:uFillTx/>
                <a:latin typeface="Calibri"/>
                <a:ea typeface="+mn-ea"/>
                <a:cs typeface="Calibri"/>
              </a:rPr>
              <a:t>sum </a:t>
            </a:r>
            <a:r>
              <a:rPr kumimoji="0" lang="en-US" sz="1900" b="1" i="0" u="none" strike="noStrike" kern="1200" cap="none" spc="5" normalizeH="0" baseline="0" noProof="0" dirty="0">
                <a:ln>
                  <a:noFill/>
                </a:ln>
                <a:solidFill>
                  <a:prstClr val="black"/>
                </a:solidFill>
                <a:effectLst/>
                <a:uLnTx/>
                <a:uFillTx/>
                <a:latin typeface="Calibri"/>
                <a:ea typeface="+mn-ea"/>
                <a:cs typeface="Calibri"/>
              </a:rPr>
              <a:t>of</a:t>
            </a:r>
            <a:r>
              <a:rPr kumimoji="0" lang="en-US" sz="1900" b="1" i="0" u="none" strike="noStrike" kern="1200" cap="none" spc="145" normalizeH="0" baseline="0" noProof="0" dirty="0">
                <a:ln>
                  <a:noFill/>
                </a:ln>
                <a:solidFill>
                  <a:prstClr val="black"/>
                </a:solidFill>
                <a:effectLst/>
                <a:uLnTx/>
                <a:uFillTx/>
                <a:latin typeface="Calibri"/>
                <a:ea typeface="+mn-ea"/>
                <a:cs typeface="Calibri"/>
              </a:rPr>
              <a:t> </a:t>
            </a:r>
            <a:r>
              <a:rPr kumimoji="0" lang="en-US" sz="1900" b="1" i="0" u="none" strike="noStrike" kern="1200" cap="none" spc="15" normalizeH="0" baseline="0" noProof="0" dirty="0">
                <a:ln>
                  <a:noFill/>
                </a:ln>
                <a:solidFill>
                  <a:prstClr val="black"/>
                </a:solidFill>
                <a:effectLst/>
                <a:uLnTx/>
                <a:uFillTx/>
                <a:latin typeface="Calibri"/>
                <a:ea typeface="+mn-ea"/>
                <a:cs typeface="Calibri"/>
              </a:rPr>
              <a:t>the</a:t>
            </a:r>
            <a:r>
              <a:rPr kumimoji="0" lang="en-US" sz="1900" b="1" i="0" u="none" strike="noStrike" kern="1200" cap="none" spc="100" normalizeH="0" baseline="0" noProof="0" dirty="0">
                <a:ln>
                  <a:noFill/>
                </a:ln>
                <a:solidFill>
                  <a:prstClr val="black"/>
                </a:solidFill>
                <a:effectLst/>
                <a:uLnTx/>
                <a:uFillTx/>
                <a:latin typeface="Calibri"/>
                <a:ea typeface="+mn-ea"/>
                <a:cs typeface="Calibri"/>
              </a:rPr>
              <a:t> </a:t>
            </a:r>
            <a:r>
              <a:rPr kumimoji="0" lang="en-US" sz="1900" b="1" i="0" u="none" strike="noStrike" kern="1200" cap="none" spc="5" normalizeH="0" baseline="0" noProof="0" dirty="0">
                <a:ln>
                  <a:noFill/>
                </a:ln>
                <a:solidFill>
                  <a:prstClr val="black"/>
                </a:solidFill>
                <a:effectLst/>
                <a:uLnTx/>
                <a:uFillTx/>
                <a:latin typeface="Calibri"/>
                <a:ea typeface="+mn-ea"/>
                <a:cs typeface="Calibri"/>
              </a:rPr>
              <a:t>amounts entered for FY 2023 and FY 2024</a:t>
            </a:r>
          </a:p>
        </p:txBody>
      </p:sp>
      <p:sp>
        <p:nvSpPr>
          <p:cNvPr id="23" name="Content Placeholder 22">
            <a:extLst>
              <a:ext uri="{FF2B5EF4-FFF2-40B4-BE49-F238E27FC236}">
                <a16:creationId xmlns:a16="http://schemas.microsoft.com/office/drawing/2014/main" id="{52AB4E94-2ABB-0ECE-A7D5-2DB6825ADEF8}"/>
              </a:ext>
            </a:extLst>
          </p:cNvPr>
          <p:cNvSpPr>
            <a:spLocks noGrp="1"/>
          </p:cNvSpPr>
          <p:nvPr>
            <p:ph sz="quarter" idx="13"/>
          </p:nvPr>
        </p:nvSpPr>
        <p:spPr/>
        <p:txBody>
          <a:bodyPr/>
          <a:lstStyle/>
          <a:p>
            <a:r>
              <a:rPr lang="en-US" u="sng" dirty="0"/>
              <a:t>Total Dollar Amount</a:t>
            </a:r>
          </a:p>
        </p:txBody>
      </p:sp>
      <p:sp>
        <p:nvSpPr>
          <p:cNvPr id="24" name="Content Placeholder 23">
            <a:extLst>
              <a:ext uri="{FF2B5EF4-FFF2-40B4-BE49-F238E27FC236}">
                <a16:creationId xmlns:a16="http://schemas.microsoft.com/office/drawing/2014/main" id="{5026F48A-4837-FB18-D9F4-33A43611EB32}"/>
              </a:ext>
            </a:extLst>
          </p:cNvPr>
          <p:cNvSpPr>
            <a:spLocks noGrp="1"/>
          </p:cNvSpPr>
          <p:nvPr>
            <p:ph sz="quarter" idx="14"/>
          </p:nvPr>
        </p:nvSpPr>
        <p:spPr/>
        <p:txBody>
          <a:bodyPr/>
          <a:lstStyle/>
          <a:p>
            <a:r>
              <a:rPr lang="en-US" dirty="0"/>
              <a:t>$1,000,000.00</a:t>
            </a:r>
          </a:p>
        </p:txBody>
      </p:sp>
      <p:sp>
        <p:nvSpPr>
          <p:cNvPr id="25" name="Content Placeholder 24">
            <a:extLst>
              <a:ext uri="{FF2B5EF4-FFF2-40B4-BE49-F238E27FC236}">
                <a16:creationId xmlns:a16="http://schemas.microsoft.com/office/drawing/2014/main" id="{4B1C4CDA-C527-8E89-BB0C-2FF4EB3C0CB8}"/>
              </a:ext>
            </a:extLst>
          </p:cNvPr>
          <p:cNvSpPr>
            <a:spLocks noGrp="1"/>
          </p:cNvSpPr>
          <p:nvPr>
            <p:ph sz="quarter" idx="15"/>
          </p:nvPr>
        </p:nvSpPr>
        <p:spPr/>
        <p:txBody>
          <a:bodyPr/>
          <a:lstStyle/>
          <a:p>
            <a:r>
              <a:rPr lang="en-US" dirty="0"/>
              <a:t>Enter the Dollar Amount to be Carried-over from FY 2023</a:t>
            </a:r>
          </a:p>
        </p:txBody>
      </p:sp>
      <p:sp>
        <p:nvSpPr>
          <p:cNvPr id="26" name="Content Placeholder 25">
            <a:extLst>
              <a:ext uri="{FF2B5EF4-FFF2-40B4-BE49-F238E27FC236}">
                <a16:creationId xmlns:a16="http://schemas.microsoft.com/office/drawing/2014/main" id="{60B71C22-5070-BAE1-BE75-5A2448D39834}"/>
              </a:ext>
            </a:extLst>
          </p:cNvPr>
          <p:cNvSpPr>
            <a:spLocks noGrp="1"/>
          </p:cNvSpPr>
          <p:nvPr>
            <p:ph sz="quarter" idx="16"/>
          </p:nvPr>
        </p:nvSpPr>
        <p:spPr/>
        <p:txBody>
          <a:bodyPr/>
          <a:lstStyle/>
          <a:p>
            <a:r>
              <a:rPr lang="en-US" dirty="0"/>
              <a:t>$100,000.00</a:t>
            </a:r>
          </a:p>
        </p:txBody>
      </p:sp>
      <p:sp>
        <p:nvSpPr>
          <p:cNvPr id="27" name="Content Placeholder 26">
            <a:extLst>
              <a:ext uri="{FF2B5EF4-FFF2-40B4-BE49-F238E27FC236}">
                <a16:creationId xmlns:a16="http://schemas.microsoft.com/office/drawing/2014/main" id="{F12236DD-837F-0B7A-429A-00B11C8DE49F}"/>
              </a:ext>
            </a:extLst>
          </p:cNvPr>
          <p:cNvSpPr>
            <a:spLocks noGrp="1"/>
          </p:cNvSpPr>
          <p:nvPr>
            <p:ph sz="quarter" idx="17"/>
          </p:nvPr>
        </p:nvSpPr>
        <p:spPr>
          <a:xfrm>
            <a:off x="144780" y="3371051"/>
            <a:ext cx="6428105" cy="276999"/>
          </a:xfrm>
        </p:spPr>
        <p:txBody>
          <a:bodyPr/>
          <a:lstStyle/>
          <a:p>
            <a:r>
              <a:rPr lang="en-US" dirty="0"/>
              <a:t>Enter the Dollar Amount to be Carried-over from FY 2024</a:t>
            </a:r>
          </a:p>
        </p:txBody>
      </p:sp>
      <p:sp>
        <p:nvSpPr>
          <p:cNvPr id="28" name="Content Placeholder 27">
            <a:extLst>
              <a:ext uri="{FF2B5EF4-FFF2-40B4-BE49-F238E27FC236}">
                <a16:creationId xmlns:a16="http://schemas.microsoft.com/office/drawing/2014/main" id="{413868E5-6C4E-F146-5D62-F0F762C2DA22}"/>
              </a:ext>
            </a:extLst>
          </p:cNvPr>
          <p:cNvSpPr>
            <a:spLocks noGrp="1"/>
          </p:cNvSpPr>
          <p:nvPr>
            <p:ph sz="quarter" idx="18"/>
          </p:nvPr>
        </p:nvSpPr>
        <p:spPr/>
        <p:txBody>
          <a:bodyPr/>
          <a:lstStyle/>
          <a:p>
            <a:r>
              <a:rPr lang="en-US" dirty="0"/>
              <a:t>$900,000.00</a:t>
            </a:r>
          </a:p>
        </p:txBody>
      </p:sp>
      <p:sp>
        <p:nvSpPr>
          <p:cNvPr id="29" name="Content Placeholder 28">
            <a:extLst>
              <a:ext uri="{FF2B5EF4-FFF2-40B4-BE49-F238E27FC236}">
                <a16:creationId xmlns:a16="http://schemas.microsoft.com/office/drawing/2014/main" id="{E18D6F04-C0FF-C428-F17E-8BA4C992B60A}"/>
              </a:ext>
            </a:extLst>
          </p:cNvPr>
          <p:cNvSpPr>
            <a:spLocks noGrp="1"/>
          </p:cNvSpPr>
          <p:nvPr>
            <p:ph sz="quarter" idx="19"/>
          </p:nvPr>
        </p:nvSpPr>
        <p:spPr>
          <a:xfrm>
            <a:off x="304800" y="4419600"/>
            <a:ext cx="8069262" cy="1661993"/>
          </a:xfrm>
        </p:spPr>
        <p:txBody>
          <a:bodyPr/>
          <a:lstStyle/>
          <a:p>
            <a:pPr marL="12700" marR="0" lvl="0" indent="0" algn="l" defTabSz="914400" rtl="0" eaLnBrk="1" fontAlgn="auto" latinLnBrk="0" hangingPunct="1">
              <a:lnSpc>
                <a:spcPct val="100000"/>
              </a:lnSpc>
              <a:spcBef>
                <a:spcPts val="1300"/>
              </a:spcBef>
              <a:spcAft>
                <a:spcPts val="0"/>
              </a:spcAft>
              <a:buClrTx/>
              <a:buSzTx/>
              <a:buFontTx/>
              <a:buNone/>
              <a:tabLst/>
              <a:defRPr/>
            </a:pPr>
            <a:r>
              <a:rPr kumimoji="0" lang="en-US" sz="2200" b="0" i="0" u="heavy" strike="noStrike" kern="1200" cap="none" spc="-5" normalizeH="0" baseline="0" noProof="0" dirty="0">
                <a:ln>
                  <a:noFill/>
                </a:ln>
                <a:solidFill>
                  <a:srgbClr val="454545"/>
                </a:solidFill>
                <a:effectLst/>
                <a:uLnTx/>
                <a:uFill>
                  <a:solidFill>
                    <a:srgbClr val="454545"/>
                  </a:solidFill>
                </a:uFill>
                <a:latin typeface="Arial"/>
                <a:ea typeface="+mn-ea"/>
                <a:cs typeface="Arial"/>
              </a:rPr>
              <a:t>EXAMPLE:</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508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Enter the dollar amount for any carry-over for FY 2023</a:t>
            </a:r>
            <a:r>
              <a:rPr kumimoji="0" lang="en-US" sz="2200" b="0" i="0" u="none" strike="noStrike" kern="1200" cap="none" spc="-7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and/or  </a:t>
            </a:r>
            <a:r>
              <a:rPr kumimoji="0" lang="en-US" sz="2200" b="0" i="0" u="none" strike="noStrike" kern="1200" cap="none" spc="-5" normalizeH="0" baseline="0" noProof="0" dirty="0">
                <a:ln>
                  <a:noFill/>
                </a:ln>
                <a:solidFill>
                  <a:srgbClr val="454545"/>
                </a:solidFill>
                <a:effectLst/>
                <a:uLnTx/>
                <a:uFillTx/>
                <a:latin typeface="Arial"/>
                <a:ea typeface="+mn-ea"/>
                <a:cs typeface="Arial"/>
              </a:rPr>
              <a:t>2024.</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The </a:t>
            </a:r>
            <a:r>
              <a:rPr kumimoji="0" lang="en-US" sz="2200" b="0" i="0" u="none" strike="noStrike" kern="1200" cap="none" spc="-50" normalizeH="0" baseline="0" noProof="0" dirty="0">
                <a:ln>
                  <a:noFill/>
                </a:ln>
                <a:solidFill>
                  <a:srgbClr val="454545"/>
                </a:solidFill>
                <a:effectLst/>
                <a:uLnTx/>
                <a:uFillTx/>
                <a:latin typeface="Arial"/>
                <a:ea typeface="+mn-ea"/>
                <a:cs typeface="Arial"/>
              </a:rPr>
              <a:t>Total </a:t>
            </a:r>
            <a:r>
              <a:rPr kumimoji="0" lang="en-US" sz="2200" b="0" i="0" u="none" strike="noStrike" kern="1200" cap="none" spc="0" normalizeH="0" baseline="0" noProof="0" dirty="0">
                <a:ln>
                  <a:noFill/>
                </a:ln>
                <a:solidFill>
                  <a:srgbClr val="454545"/>
                </a:solidFill>
                <a:effectLst/>
                <a:uLnTx/>
                <a:uFillTx/>
                <a:latin typeface="Arial"/>
                <a:ea typeface="+mn-ea"/>
                <a:cs typeface="Arial"/>
              </a:rPr>
              <a:t>Dollar Amount will calculate</a:t>
            </a:r>
            <a:r>
              <a:rPr kumimoji="0" lang="en-US" sz="2200" b="0" i="0" u="none" strike="noStrike" kern="1200" cap="none" spc="-135" normalizeH="0" baseline="0" noProof="0" dirty="0">
                <a:ln>
                  <a:noFill/>
                </a:ln>
                <a:solidFill>
                  <a:srgbClr val="454545"/>
                </a:solidFill>
                <a:effectLst/>
                <a:uLnTx/>
                <a:uFillTx/>
                <a:latin typeface="Arial"/>
                <a:ea typeface="+mn-ea"/>
                <a:cs typeface="Arial"/>
              </a:rPr>
              <a:t> </a:t>
            </a:r>
            <a:r>
              <a:rPr kumimoji="0" lang="en-US" sz="2200" b="0" i="0" u="none" strike="noStrike" kern="1200" cap="none" spc="-15" normalizeH="0" baseline="0" noProof="0" dirty="0">
                <a:ln>
                  <a:noFill/>
                </a:ln>
                <a:solidFill>
                  <a:srgbClr val="454545"/>
                </a:solidFill>
                <a:effectLst/>
                <a:uLnTx/>
                <a:uFillTx/>
                <a:latin typeface="Arial"/>
                <a:ea typeface="+mn-ea"/>
                <a:cs typeface="Arial"/>
              </a:rPr>
              <a:t>automatically.</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2" name="object 11">
            <a:extLst>
              <a:ext uri="{FF2B5EF4-FFF2-40B4-BE49-F238E27FC236}">
                <a16:creationId xmlns:a16="http://schemas.microsoft.com/office/drawing/2014/main" id="{70050D74-DF4D-2350-20A5-8C3DE64B04C2}"/>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8</a:t>
            </a:fld>
            <a:endParaRPr spc="-5" dirty="0"/>
          </a:p>
        </p:txBody>
      </p:sp>
    </p:spTree>
    <p:extLst>
      <p:ext uri="{BB962C8B-B14F-4D97-AF65-F5344CB8AC3E}">
        <p14:creationId xmlns:p14="http://schemas.microsoft.com/office/powerpoint/2010/main" val="578379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D7FEF9-71C9-A5AD-5EE8-6565DEFA3F4C}"/>
              </a:ext>
            </a:extLst>
          </p:cNvPr>
          <p:cNvSpPr>
            <a:spLocks noGrp="1"/>
          </p:cNvSpPr>
          <p:nvPr>
            <p:ph type="title"/>
          </p:nvPr>
        </p:nvSpPr>
        <p:spPr/>
        <p:txBody>
          <a:bodyPr/>
          <a:lstStyle/>
          <a:p>
            <a:r>
              <a:rPr lang="en-US" dirty="0"/>
              <a:t>Elements 7a. – 7b.</a:t>
            </a:r>
          </a:p>
        </p:txBody>
      </p:sp>
      <p:sp>
        <p:nvSpPr>
          <p:cNvPr id="20" name="Content Placeholder 19">
            <a:extLst>
              <a:ext uri="{FF2B5EF4-FFF2-40B4-BE49-F238E27FC236}">
                <a16:creationId xmlns:a16="http://schemas.microsoft.com/office/drawing/2014/main" id="{59864C7F-5C0A-BE1D-F7AE-99C753860675}"/>
              </a:ext>
            </a:extLst>
          </p:cNvPr>
          <p:cNvSpPr>
            <a:spLocks noGrp="1"/>
          </p:cNvSpPr>
          <p:nvPr>
            <p:ph sz="quarter" idx="10"/>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0" normalizeH="0" baseline="0" noProof="0" dirty="0">
                <a:ln>
                  <a:noFill/>
                </a:ln>
                <a:solidFill>
                  <a:srgbClr val="FFFFFF"/>
                </a:solidFill>
                <a:effectLst/>
                <a:uLnTx/>
                <a:uFillTx/>
                <a:latin typeface="Arial"/>
                <a:ea typeface="+mn-ea"/>
                <a:cs typeface="Arial"/>
              </a:rPr>
              <a:t>7a. </a:t>
            </a:r>
            <a:r>
              <a:rPr kumimoji="0" lang="en-US" sz="1800" b="1" i="0" u="none" strike="noStrike" kern="1200" cap="none" spc="-30" normalizeH="0" baseline="0" noProof="0" dirty="0">
                <a:ln>
                  <a:noFill/>
                </a:ln>
                <a:solidFill>
                  <a:srgbClr val="FFFFFF"/>
                </a:solidFill>
                <a:effectLst/>
                <a:uLnTx/>
                <a:uFillTx/>
                <a:latin typeface="Arial"/>
                <a:ea typeface="+mn-ea"/>
                <a:cs typeface="Arial"/>
              </a:rPr>
              <a:t>Total </a:t>
            </a:r>
            <a:r>
              <a:rPr kumimoji="0" lang="en-US" sz="1800" b="1" i="0" u="none" strike="noStrike" kern="1200" cap="none" spc="0" normalizeH="0" baseline="0" noProof="0" dirty="0">
                <a:ln>
                  <a:noFill/>
                </a:ln>
                <a:solidFill>
                  <a:srgbClr val="FFFFFF"/>
                </a:solidFill>
                <a:effectLst/>
                <a:uLnTx/>
                <a:uFillTx/>
                <a:latin typeface="Arial"/>
                <a:ea typeface="+mn-ea"/>
                <a:cs typeface="Arial"/>
              </a:rPr>
              <a:t>Service Delivery </a:t>
            </a:r>
            <a:r>
              <a:rPr kumimoji="0" lang="en-US" sz="1800" b="1" i="0" u="none" strike="noStrike" kern="1200" cap="none" spc="-5" normalizeH="0" baseline="0" noProof="0" dirty="0">
                <a:ln>
                  <a:noFill/>
                </a:ln>
                <a:solidFill>
                  <a:srgbClr val="FFFFFF"/>
                </a:solidFill>
                <a:effectLst/>
                <a:uLnTx/>
                <a:uFillTx/>
                <a:latin typeface="Arial"/>
                <a:ea typeface="+mn-ea"/>
                <a:cs typeface="Arial"/>
              </a:rPr>
              <a:t>(Program) </a:t>
            </a:r>
            <a:r>
              <a:rPr kumimoji="0" lang="en-US" sz="1800" b="1" i="0" u="none" strike="noStrike" kern="1200" cap="none" spc="0" normalizeH="0" baseline="0" noProof="0" dirty="0">
                <a:ln>
                  <a:noFill/>
                </a:ln>
                <a:solidFill>
                  <a:srgbClr val="FFFFFF"/>
                </a:solidFill>
                <a:effectLst/>
                <a:uLnTx/>
                <a:uFillTx/>
                <a:latin typeface="Arial"/>
                <a:ea typeface="+mn-ea"/>
                <a:cs typeface="Arial"/>
              </a:rPr>
              <a:t>Cost</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ontent Placeholder 20">
            <a:extLst>
              <a:ext uri="{FF2B5EF4-FFF2-40B4-BE49-F238E27FC236}">
                <a16:creationId xmlns:a16="http://schemas.microsoft.com/office/drawing/2014/main" id="{0D83BC72-0673-03E9-6EDF-2D4D52A5089F}"/>
              </a:ext>
            </a:extLst>
          </p:cNvPr>
          <p:cNvSpPr>
            <a:spLocks noGrp="1"/>
          </p:cNvSpPr>
          <p:nvPr>
            <p:ph sz="quarter" idx="11"/>
          </p:nvPr>
        </p:nvSpPr>
        <p:spPr/>
        <p:txBody>
          <a:bodyPr/>
          <a:lstStyle/>
          <a:p>
            <a:r>
              <a:rPr lang="en-US" sz="1300" dirty="0"/>
              <a:t>7a. Total Service Delivery (Program) Cost</a:t>
            </a:r>
          </a:p>
        </p:txBody>
      </p:sp>
      <p:sp>
        <p:nvSpPr>
          <p:cNvPr id="22" name="Content Placeholder 21">
            <a:extLst>
              <a:ext uri="{FF2B5EF4-FFF2-40B4-BE49-F238E27FC236}">
                <a16:creationId xmlns:a16="http://schemas.microsoft.com/office/drawing/2014/main" id="{2196F58A-A292-28EE-5A38-A27C865ECC8F}"/>
              </a:ext>
            </a:extLst>
          </p:cNvPr>
          <p:cNvSpPr>
            <a:spLocks noGrp="1"/>
          </p:cNvSpPr>
          <p:nvPr>
            <p:ph sz="quarter" idx="12"/>
          </p:nvPr>
        </p:nvSpPr>
        <p:spPr/>
        <p:txBody>
          <a:bodyPr/>
          <a:lstStyle/>
          <a:p>
            <a:r>
              <a:rPr lang="en-US" sz="1300" dirty="0"/>
              <a:t>Please include evaluation expenses in this element</a:t>
            </a:r>
          </a:p>
        </p:txBody>
      </p:sp>
      <p:sp>
        <p:nvSpPr>
          <p:cNvPr id="32" name="Content Placeholder 31">
            <a:extLst>
              <a:ext uri="{FF2B5EF4-FFF2-40B4-BE49-F238E27FC236}">
                <a16:creationId xmlns:a16="http://schemas.microsoft.com/office/drawing/2014/main" id="{D71B4544-5664-99BD-15C9-C82C617C26F8}"/>
              </a:ext>
            </a:extLst>
          </p:cNvPr>
          <p:cNvSpPr>
            <a:spLocks noGrp="1"/>
          </p:cNvSpPr>
          <p:nvPr>
            <p:ph sz="quarter" idx="14"/>
          </p:nvPr>
        </p:nvSpPr>
        <p:spPr/>
        <p:txBody>
          <a:bodyPr/>
          <a:lstStyle/>
          <a:p>
            <a:r>
              <a:rPr lang="en-US" sz="1300" dirty="0"/>
              <a:t>$</a:t>
            </a:r>
          </a:p>
        </p:txBody>
      </p:sp>
      <p:sp>
        <p:nvSpPr>
          <p:cNvPr id="33" name="Content Placeholder 32">
            <a:extLst>
              <a:ext uri="{FF2B5EF4-FFF2-40B4-BE49-F238E27FC236}">
                <a16:creationId xmlns:a16="http://schemas.microsoft.com/office/drawing/2014/main" id="{1D9632E2-2266-B1AE-6246-91AEEA371180}"/>
              </a:ext>
            </a:extLst>
          </p:cNvPr>
          <p:cNvSpPr>
            <a:spLocks noGrp="1"/>
          </p:cNvSpPr>
          <p:nvPr>
            <p:ph sz="quarter" idx="15"/>
          </p:nvPr>
        </p:nvSpPr>
        <p:spPr>
          <a:xfrm>
            <a:off x="253492" y="2359629"/>
            <a:ext cx="8645525" cy="650271"/>
          </a:xfrm>
        </p:spPr>
        <p:txBody>
          <a:bodyPr/>
          <a:lstStyle/>
          <a:p>
            <a:pPr marL="90805" marR="421005" lvl="0" indent="0" algn="l" defTabSz="914400" rtl="0" eaLnBrk="1" fontAlgn="auto" latinLnBrk="0" hangingPunct="1">
              <a:lnSpc>
                <a:spcPct val="100000"/>
              </a:lnSpc>
              <a:spcBef>
                <a:spcPts val="195"/>
              </a:spcBef>
              <a:spcAft>
                <a:spcPts val="0"/>
              </a:spcAft>
              <a:buClrTx/>
              <a:buSzTx/>
              <a:buFontTx/>
              <a:buNone/>
              <a:tabLst>
                <a:tab pos="1500505" algn="l"/>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7b.	</a:t>
            </a:r>
            <a:r>
              <a:rPr kumimoji="0" lang="en-US" sz="1800" b="1" i="0" u="none" strike="noStrike" kern="1200" cap="none" spc="-5" normalizeH="0" baseline="0" noProof="0" dirty="0">
                <a:ln>
                  <a:noFill/>
                </a:ln>
                <a:solidFill>
                  <a:srgbClr val="FFFFFF"/>
                </a:solidFill>
                <a:effectLst/>
                <a:uLnTx/>
                <a:uFillTx/>
                <a:latin typeface="Arial"/>
                <a:ea typeface="+mn-ea"/>
                <a:cs typeface="Arial"/>
              </a:rPr>
              <a:t>Provide a breakout narrative listing </a:t>
            </a:r>
            <a:r>
              <a:rPr kumimoji="0" lang="en-US" sz="1800" b="1" i="0" u="none" strike="noStrike" kern="1200" cap="none" spc="0" normalizeH="0" baseline="0" noProof="0" dirty="0">
                <a:ln>
                  <a:noFill/>
                </a:ln>
                <a:solidFill>
                  <a:srgbClr val="FFFFFF"/>
                </a:solidFill>
                <a:effectLst/>
                <a:uLnTx/>
                <a:uFillTx/>
                <a:latin typeface="Arial"/>
                <a:ea typeface="+mn-ea"/>
                <a:cs typeface="Arial"/>
              </a:rPr>
              <a:t>the </a:t>
            </a:r>
            <a:r>
              <a:rPr kumimoji="0" lang="en-US" sz="1800" b="1" i="0" u="none" strike="noStrike" kern="1200" cap="none" spc="-5" normalizeH="0" baseline="0" noProof="0" dirty="0">
                <a:ln>
                  <a:noFill/>
                </a:ln>
                <a:solidFill>
                  <a:srgbClr val="FFFFFF"/>
                </a:solidFill>
                <a:effectLst/>
                <a:uLnTx/>
                <a:uFillTx/>
                <a:latin typeface="Arial"/>
                <a:ea typeface="+mn-ea"/>
                <a:cs typeface="Arial"/>
              </a:rPr>
              <a:t>program </a:t>
            </a:r>
            <a:r>
              <a:rPr kumimoji="0" lang="en-US" sz="1800" b="1" i="0" u="none" strike="noStrike" kern="1200" cap="none" spc="0" normalizeH="0" baseline="0" noProof="0" dirty="0">
                <a:ln>
                  <a:noFill/>
                </a:ln>
                <a:solidFill>
                  <a:srgbClr val="FFFFFF"/>
                </a:solidFill>
                <a:effectLst/>
                <a:uLnTx/>
                <a:uFillTx/>
                <a:latin typeface="Arial"/>
                <a:ea typeface="+mn-ea"/>
                <a:cs typeface="Arial"/>
              </a:rPr>
              <a:t>cost, include  evaluation</a:t>
            </a:r>
            <a:r>
              <a:rPr kumimoji="0" lang="en-US" sz="1800" b="1" i="0" u="none" strike="noStrike" kern="1200" cap="none" spc="-5" normalizeH="0" baseline="0" noProof="0" dirty="0">
                <a:ln>
                  <a:noFill/>
                </a:ln>
                <a:solidFill>
                  <a:srgbClr val="FFFFFF"/>
                </a:solidFill>
                <a:effectLst/>
                <a:uLnTx/>
                <a:uFillTx/>
                <a:latin typeface="Arial"/>
                <a:ea typeface="+mn-ea"/>
                <a:cs typeface="Arial"/>
              </a:rPr>
              <a:t> cost</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34" name="Content Placeholder 33">
            <a:extLst>
              <a:ext uri="{FF2B5EF4-FFF2-40B4-BE49-F238E27FC236}">
                <a16:creationId xmlns:a16="http://schemas.microsoft.com/office/drawing/2014/main" id="{19B2C758-B068-8C66-B018-5CD82ABC3726}"/>
              </a:ext>
            </a:extLst>
          </p:cNvPr>
          <p:cNvSpPr>
            <a:spLocks noGrp="1"/>
          </p:cNvSpPr>
          <p:nvPr>
            <p:ph sz="quarter" idx="16"/>
          </p:nvPr>
        </p:nvSpPr>
        <p:spPr/>
        <p:txBody>
          <a:bodyPr/>
          <a:lstStyle/>
          <a:p>
            <a:r>
              <a:rPr lang="en-US" sz="1300" dirty="0"/>
              <a:t>7b. Element 7 Additional Space – Provide a breakout narrative listing the program costs, including a line for evaluation costs.</a:t>
            </a:r>
          </a:p>
        </p:txBody>
      </p:sp>
      <p:sp>
        <p:nvSpPr>
          <p:cNvPr id="35" name="Content Placeholder 34">
            <a:extLst>
              <a:ext uri="{FF2B5EF4-FFF2-40B4-BE49-F238E27FC236}">
                <a16:creationId xmlns:a16="http://schemas.microsoft.com/office/drawing/2014/main" id="{1CA99813-B8A1-358E-AFB4-5BD15AF851F5}"/>
              </a:ext>
            </a:extLst>
          </p:cNvPr>
          <p:cNvSpPr>
            <a:spLocks noGrp="1"/>
          </p:cNvSpPr>
          <p:nvPr>
            <p:ph sz="quarter" idx="17"/>
          </p:nvPr>
        </p:nvSpPr>
        <p:spPr>
          <a:xfrm>
            <a:off x="66675" y="4114800"/>
            <a:ext cx="8696325" cy="2185214"/>
          </a:xfrm>
        </p:spPr>
        <p:txBody>
          <a:bodyPr/>
          <a:lstStyle/>
          <a:p>
            <a:pPr marL="469900" marR="5080" lvl="0" indent="-457834" algn="l" defTabSz="914400" rtl="0" eaLnBrk="1" fontAlgn="auto" latinLnBrk="0" hangingPunct="1">
              <a:lnSpc>
                <a:spcPct val="100000"/>
              </a:lnSpc>
              <a:spcBef>
                <a:spcPts val="1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7a. How much of your FY 2025 grant request will be for Program costs? Please include the FY 2025 budget for Evaluation Expenses in the total dollar</a:t>
            </a:r>
            <a:r>
              <a:rPr kumimoji="0" lang="en-US" sz="2200" b="0" i="0" u="none" strike="noStrike" kern="1200" cap="none" spc="-8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amount for Service Delivery (Program)</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Cost.</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590550" lvl="0" indent="-457200" algn="l" defTabSz="914400" rtl="0" eaLnBrk="1" fontAlgn="auto" latinLnBrk="0" hangingPunct="1">
              <a:lnSpc>
                <a:spcPct val="100000"/>
              </a:lnSpc>
              <a:spcBef>
                <a:spcPts val="1200"/>
              </a:spcBef>
              <a:spcAft>
                <a:spcPts val="0"/>
              </a:spcAft>
              <a:buClr>
                <a:srgbClr val="9E1C2F"/>
              </a:buClr>
              <a:buSzTx/>
              <a:buFontTx/>
              <a:buChar char="•"/>
              <a:tabLst>
                <a:tab pos="469265" algn="l"/>
                <a:tab pos="469900"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7b. In the space provided, list the program cost,</a:t>
            </a:r>
            <a:r>
              <a:rPr kumimoji="0" lang="en-US" sz="2200" b="0" i="0" u="none" strike="noStrike" kern="1200" cap="none" spc="-4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including  evaluation</a:t>
            </a:r>
            <a:r>
              <a:rPr kumimoji="0" lang="en-US" sz="2200" b="0" i="0" u="none" strike="noStrike" kern="1200" cap="none" spc="-1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items.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36" name="object 11">
            <a:extLst>
              <a:ext uri="{FF2B5EF4-FFF2-40B4-BE49-F238E27FC236}">
                <a16:creationId xmlns:a16="http://schemas.microsoft.com/office/drawing/2014/main" id="{1E7E143A-28EC-84C4-1E11-A1A1B12F5B03}"/>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9</a:t>
            </a:fld>
            <a:endParaRPr spc="-5" dirty="0"/>
          </a:p>
        </p:txBody>
      </p:sp>
      <p:sp>
        <p:nvSpPr>
          <p:cNvPr id="37" name="Rectangle 36">
            <a:extLst>
              <a:ext uri="{FF2B5EF4-FFF2-40B4-BE49-F238E27FC236}">
                <a16:creationId xmlns:a16="http://schemas.microsoft.com/office/drawing/2014/main" id="{05C0B9A6-3E0F-11BB-3245-4E6E89702693}"/>
              </a:ext>
              <a:ext uri="{C183D7F6-B498-43B3-948B-1728B52AA6E4}">
                <adec:decorative xmlns:adec="http://schemas.microsoft.com/office/drawing/2017/decorative" val="1"/>
              </a:ext>
            </a:extLst>
          </p:cNvPr>
          <p:cNvSpPr/>
          <p:nvPr/>
        </p:nvSpPr>
        <p:spPr>
          <a:xfrm>
            <a:off x="4616704" y="1164083"/>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41165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1813042F-1835-B171-ED2A-D61AD1777914}"/>
              </a:ext>
            </a:extLst>
          </p:cNvPr>
          <p:cNvSpPr>
            <a:spLocks noGrp="1"/>
          </p:cNvSpPr>
          <p:nvPr>
            <p:ph type="title"/>
          </p:nvPr>
        </p:nvSpPr>
        <p:spPr/>
        <p:txBody>
          <a:bodyPr/>
          <a:lstStyle/>
          <a:p>
            <a:r>
              <a:rPr lang="en-US" dirty="0"/>
              <a:t>Elements 8a. – 8b.</a:t>
            </a:r>
          </a:p>
        </p:txBody>
      </p:sp>
      <p:sp>
        <p:nvSpPr>
          <p:cNvPr id="23" name="Content Placeholder 22">
            <a:extLst>
              <a:ext uri="{FF2B5EF4-FFF2-40B4-BE49-F238E27FC236}">
                <a16:creationId xmlns:a16="http://schemas.microsoft.com/office/drawing/2014/main" id="{3CC5135C-8705-7FF9-6162-DD086C52D734}"/>
              </a:ext>
            </a:extLst>
          </p:cNvPr>
          <p:cNvSpPr>
            <a:spLocks noGrp="1"/>
          </p:cNvSpPr>
          <p:nvPr>
            <p:ph sz="quarter" idx="10"/>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8a. </a:t>
            </a:r>
            <a:r>
              <a:rPr kumimoji="0" lang="en-US" sz="1800" b="1" i="0" u="none" strike="noStrike" kern="1200" cap="none" spc="-30" normalizeH="0" baseline="0" noProof="0" dirty="0">
                <a:ln>
                  <a:noFill/>
                </a:ln>
                <a:solidFill>
                  <a:srgbClr val="FFFFFF"/>
                </a:solidFill>
                <a:effectLst/>
                <a:uLnTx/>
                <a:uFillTx/>
                <a:latin typeface="Arial"/>
                <a:ea typeface="+mn-ea"/>
                <a:cs typeface="Arial"/>
              </a:rPr>
              <a:t>Total </a:t>
            </a:r>
            <a:r>
              <a:rPr kumimoji="0" lang="en-US" sz="1800" b="1" i="0" u="none" strike="noStrike" kern="1200" cap="none" spc="0" normalizeH="0" baseline="0" noProof="0" dirty="0">
                <a:ln>
                  <a:noFill/>
                </a:ln>
                <a:solidFill>
                  <a:srgbClr val="FFFFFF"/>
                </a:solidFill>
                <a:effectLst/>
                <a:uLnTx/>
                <a:uFillTx/>
                <a:latin typeface="Arial"/>
                <a:ea typeface="+mn-ea"/>
                <a:cs typeface="Arial"/>
              </a:rPr>
              <a:t>Administrative</a:t>
            </a:r>
            <a:r>
              <a:rPr kumimoji="0" lang="en-US" sz="1800" b="1" i="0" u="none" strike="noStrike" kern="1200" cap="none" spc="-5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Cost</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4" name="Content Placeholder 23">
            <a:extLst>
              <a:ext uri="{FF2B5EF4-FFF2-40B4-BE49-F238E27FC236}">
                <a16:creationId xmlns:a16="http://schemas.microsoft.com/office/drawing/2014/main" id="{3F779397-59D2-7A52-C20A-EAE0C487164E}"/>
              </a:ext>
            </a:extLst>
          </p:cNvPr>
          <p:cNvSpPr>
            <a:spLocks noGrp="1"/>
          </p:cNvSpPr>
          <p:nvPr>
            <p:ph sz="quarter" idx="11"/>
          </p:nvPr>
        </p:nvSpPr>
        <p:spPr/>
        <p:txBody>
          <a:bodyPr/>
          <a:lstStyle/>
          <a:p>
            <a:r>
              <a:rPr lang="en-US" sz="1300" dirty="0"/>
              <a:t>8a. Total Administrative Costs</a:t>
            </a:r>
          </a:p>
        </p:txBody>
      </p:sp>
      <p:sp>
        <p:nvSpPr>
          <p:cNvPr id="25" name="Content Placeholder 24">
            <a:extLst>
              <a:ext uri="{FF2B5EF4-FFF2-40B4-BE49-F238E27FC236}">
                <a16:creationId xmlns:a16="http://schemas.microsoft.com/office/drawing/2014/main" id="{148D6A0F-7828-43D9-F983-604E70A96FBE}"/>
              </a:ext>
            </a:extLst>
          </p:cNvPr>
          <p:cNvSpPr>
            <a:spLocks noGrp="1"/>
          </p:cNvSpPr>
          <p:nvPr>
            <p:ph sz="quarter" idx="12"/>
          </p:nvPr>
        </p:nvSpPr>
        <p:spPr/>
        <p:txBody>
          <a:bodyPr/>
          <a:lstStyle/>
          <a:p>
            <a:r>
              <a:rPr lang="en-US" sz="1300" dirty="0"/>
              <a:t>The total amount of funds requested for program administrative costs. Please include a breakout of these costs.</a:t>
            </a:r>
          </a:p>
        </p:txBody>
      </p:sp>
      <p:sp>
        <p:nvSpPr>
          <p:cNvPr id="26" name="Content Placeholder 25">
            <a:extLst>
              <a:ext uri="{FF2B5EF4-FFF2-40B4-BE49-F238E27FC236}">
                <a16:creationId xmlns:a16="http://schemas.microsoft.com/office/drawing/2014/main" id="{B4EB3756-AF4E-A65D-CA23-631466F37953}"/>
              </a:ext>
            </a:extLst>
          </p:cNvPr>
          <p:cNvSpPr>
            <a:spLocks noGrp="1"/>
          </p:cNvSpPr>
          <p:nvPr>
            <p:ph sz="quarter" idx="13"/>
          </p:nvPr>
        </p:nvSpPr>
        <p:spPr/>
        <p:txBody>
          <a:bodyPr/>
          <a:lstStyle/>
          <a:p>
            <a:r>
              <a:rPr lang="en-US" sz="1300" dirty="0"/>
              <a:t>Note: This entry includes information technology (IT) costs</a:t>
            </a:r>
          </a:p>
        </p:txBody>
      </p:sp>
      <p:sp>
        <p:nvSpPr>
          <p:cNvPr id="27" name="Content Placeholder 26">
            <a:extLst>
              <a:ext uri="{FF2B5EF4-FFF2-40B4-BE49-F238E27FC236}">
                <a16:creationId xmlns:a16="http://schemas.microsoft.com/office/drawing/2014/main" id="{EA6EC488-B2C4-4DF3-940F-7D8B47665DEE}"/>
              </a:ext>
            </a:extLst>
          </p:cNvPr>
          <p:cNvSpPr>
            <a:spLocks noGrp="1"/>
          </p:cNvSpPr>
          <p:nvPr>
            <p:ph sz="quarter" idx="14"/>
          </p:nvPr>
        </p:nvSpPr>
        <p:spPr>
          <a:xfrm>
            <a:off x="4551681" y="1129808"/>
            <a:ext cx="325119" cy="363950"/>
          </a:xfrm>
        </p:spPr>
        <p:txBody>
          <a:bodyPr/>
          <a:lstStyle/>
          <a:p>
            <a:r>
              <a:rPr lang="en-US" sz="1300" dirty="0"/>
              <a:t>$</a:t>
            </a:r>
          </a:p>
        </p:txBody>
      </p:sp>
      <p:sp>
        <p:nvSpPr>
          <p:cNvPr id="28" name="Content Placeholder 27">
            <a:extLst>
              <a:ext uri="{FF2B5EF4-FFF2-40B4-BE49-F238E27FC236}">
                <a16:creationId xmlns:a16="http://schemas.microsoft.com/office/drawing/2014/main" id="{A216F661-440A-38EC-2137-1E079C6E7179}"/>
              </a:ext>
            </a:extLst>
          </p:cNvPr>
          <p:cNvSpPr>
            <a:spLocks noGrp="1"/>
          </p:cNvSpPr>
          <p:nvPr>
            <p:ph sz="quarter" idx="15"/>
          </p:nvPr>
        </p:nvSpPr>
        <p:spPr/>
        <p:txBody>
          <a:bodyPr/>
          <a:lstStyle/>
          <a:p>
            <a:pPr marL="90805" marR="0" lvl="0" indent="0" algn="l" defTabSz="914400" rtl="0" eaLnBrk="1" fontAlgn="auto" latinLnBrk="0" hangingPunct="1">
              <a:lnSpc>
                <a:spcPct val="100000"/>
              </a:lnSpc>
              <a:spcBef>
                <a:spcPts val="310"/>
              </a:spcBef>
              <a:spcAft>
                <a:spcPts val="0"/>
              </a:spcAft>
              <a:buClrTx/>
              <a:buSzTx/>
              <a:buFontTx/>
              <a:buNone/>
              <a:tabLst>
                <a:tab pos="1500505" algn="l"/>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8b.	</a:t>
            </a:r>
            <a:r>
              <a:rPr kumimoji="0" lang="en-US" sz="1800" b="1" i="0" u="none" strike="noStrike" kern="1200" cap="none" spc="-5" normalizeH="0" baseline="0" noProof="0" dirty="0">
                <a:ln>
                  <a:noFill/>
                </a:ln>
                <a:solidFill>
                  <a:srgbClr val="FFFFFF"/>
                </a:solidFill>
                <a:effectLst/>
                <a:uLnTx/>
                <a:uFillTx/>
                <a:latin typeface="Arial"/>
                <a:ea typeface="+mn-ea"/>
                <a:cs typeface="Arial"/>
              </a:rPr>
              <a:t>Use </a:t>
            </a:r>
            <a:r>
              <a:rPr kumimoji="0" lang="en-US" sz="1800" b="1" i="0" u="none" strike="noStrike" kern="1200" cap="none" spc="0" normalizeH="0" baseline="0" noProof="0" dirty="0">
                <a:ln>
                  <a:noFill/>
                </a:ln>
                <a:solidFill>
                  <a:srgbClr val="FFFFFF"/>
                </a:solidFill>
                <a:effectLst/>
                <a:uLnTx/>
                <a:uFillTx/>
                <a:latin typeface="Arial"/>
                <a:ea typeface="+mn-ea"/>
                <a:cs typeface="Arial"/>
              </a:rPr>
              <a:t>the </a:t>
            </a:r>
            <a:r>
              <a:rPr kumimoji="0" lang="en-US" sz="1800" b="1" i="0" u="none" strike="noStrike" kern="1200" cap="none" spc="-5" normalizeH="0" baseline="0" noProof="0" dirty="0">
                <a:ln>
                  <a:noFill/>
                </a:ln>
                <a:solidFill>
                  <a:srgbClr val="FFFFFF"/>
                </a:solidFill>
                <a:effectLst/>
                <a:uLnTx/>
                <a:uFillTx/>
                <a:latin typeface="Arial"/>
                <a:ea typeface="+mn-ea"/>
                <a:cs typeface="Arial"/>
              </a:rPr>
              <a:t>space </a:t>
            </a:r>
            <a:r>
              <a:rPr kumimoji="0" lang="en-US" sz="1800" b="1" i="0" u="none" strike="noStrike" kern="1200" cap="none" spc="0" normalizeH="0" baseline="0" noProof="0" dirty="0">
                <a:ln>
                  <a:noFill/>
                </a:ln>
                <a:solidFill>
                  <a:srgbClr val="FFFFFF"/>
                </a:solidFill>
                <a:effectLst/>
                <a:uLnTx/>
                <a:uFillTx/>
                <a:latin typeface="Arial"/>
                <a:ea typeface="+mn-ea"/>
                <a:cs typeface="Arial"/>
              </a:rPr>
              <a:t>to elaborate </a:t>
            </a:r>
            <a:r>
              <a:rPr kumimoji="0" lang="en-US" sz="1800" b="1" i="0" u="none" strike="noStrike" kern="1200" cap="none" spc="-5" normalizeH="0" baseline="0" noProof="0" dirty="0">
                <a:ln>
                  <a:noFill/>
                </a:ln>
                <a:solidFill>
                  <a:srgbClr val="FFFFFF"/>
                </a:solidFill>
                <a:effectLst/>
                <a:uLnTx/>
                <a:uFillTx/>
                <a:latin typeface="Arial"/>
                <a:ea typeface="+mn-ea"/>
                <a:cs typeface="Arial"/>
              </a:rPr>
              <a:t>on </a:t>
            </a:r>
            <a:r>
              <a:rPr kumimoji="0" lang="en-US" sz="1800" b="1" i="0" u="none" strike="noStrike" kern="1200" cap="none" spc="0" normalizeH="0" baseline="0" noProof="0" dirty="0">
                <a:ln>
                  <a:noFill/>
                </a:ln>
                <a:solidFill>
                  <a:srgbClr val="FFFFFF"/>
                </a:solidFill>
                <a:effectLst/>
                <a:uLnTx/>
                <a:uFillTx/>
                <a:latin typeface="Arial"/>
                <a:ea typeface="+mn-ea"/>
                <a:cs typeface="Arial"/>
              </a:rPr>
              <a:t>the administrative</a:t>
            </a:r>
            <a:r>
              <a:rPr kumimoji="0" lang="en-US" sz="1800" b="1" i="0" u="none" strike="noStrike" kern="1200" cap="none" spc="-30"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cost</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9" name="Content Placeholder 28">
            <a:extLst>
              <a:ext uri="{FF2B5EF4-FFF2-40B4-BE49-F238E27FC236}">
                <a16:creationId xmlns:a16="http://schemas.microsoft.com/office/drawing/2014/main" id="{98B11EAA-CAF3-6EBD-F63C-B950BDD99C1D}"/>
              </a:ext>
            </a:extLst>
          </p:cNvPr>
          <p:cNvSpPr>
            <a:spLocks noGrp="1"/>
          </p:cNvSpPr>
          <p:nvPr>
            <p:ph sz="quarter" idx="16"/>
          </p:nvPr>
        </p:nvSpPr>
        <p:spPr/>
        <p:txBody>
          <a:bodyPr/>
          <a:lstStyle/>
          <a:p>
            <a:r>
              <a:rPr lang="en-US" sz="1300" dirty="0"/>
              <a:t>8b. Element 8 Additional Space – Use the space to elaborate on the administrative costs. Please include changes to staffing, IT expansion, other significant changes, etc.</a:t>
            </a:r>
          </a:p>
        </p:txBody>
      </p:sp>
      <p:sp>
        <p:nvSpPr>
          <p:cNvPr id="30" name="Content Placeholder 29">
            <a:extLst>
              <a:ext uri="{FF2B5EF4-FFF2-40B4-BE49-F238E27FC236}">
                <a16:creationId xmlns:a16="http://schemas.microsoft.com/office/drawing/2014/main" id="{305EB517-932B-9A56-AD75-AAB14CF8BC54}"/>
              </a:ext>
            </a:extLst>
          </p:cNvPr>
          <p:cNvSpPr>
            <a:spLocks noGrp="1"/>
          </p:cNvSpPr>
          <p:nvPr>
            <p:ph sz="quarter" idx="17"/>
          </p:nvPr>
        </p:nvSpPr>
        <p:spPr>
          <a:xfrm>
            <a:off x="66675" y="4114800"/>
            <a:ext cx="8696325" cy="1846659"/>
          </a:xfrm>
        </p:spPr>
        <p:txBody>
          <a:bodyPr/>
          <a:lstStyle/>
          <a:p>
            <a:pPr marL="469900" indent="-457834" algn="l" rtl="0">
              <a:spcBef>
                <a:spcPts val="1300"/>
              </a:spcBef>
              <a:buClr>
                <a:srgbClr val="9E1C2F"/>
              </a:buClr>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8a. How much of your FY 2025 grant request will be for Administrative costs?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5080" lvl="0" indent="-457834" algn="l" defTabSz="914400" rtl="0" eaLnBrk="1" fontAlgn="auto" latinLnBrk="0" hangingPunct="1">
              <a:lnSpc>
                <a:spcPct val="100000"/>
              </a:lnSpc>
              <a:spcBef>
                <a:spcPts val="1205"/>
              </a:spcBef>
              <a:spcAft>
                <a:spcPts val="0"/>
              </a:spcAft>
              <a:buClr>
                <a:srgbClr val="9E1C2F"/>
              </a:buClr>
              <a:buSzTx/>
              <a:buFontTx/>
              <a:buChar char="•"/>
              <a:tabLst>
                <a:tab pos="469265" algn="l"/>
                <a:tab pos="470534" algn="l"/>
                <a:tab pos="3018790"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8b. In the space provided, elaborate on the program  administrative</a:t>
            </a:r>
            <a:r>
              <a:rPr kumimoji="0" lang="en-US" sz="2200" b="0" i="0" u="none" strike="noStrike" kern="1200" cap="none" spc="1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cost.	Including IT cost, changes to </a:t>
            </a:r>
            <a:r>
              <a:rPr kumimoji="0" lang="en-US" sz="2200" b="0" i="0" u="none" strike="noStrike" kern="1200" cap="none" spc="-5" normalizeH="0" baseline="0" noProof="0" dirty="0">
                <a:ln>
                  <a:noFill/>
                </a:ln>
                <a:solidFill>
                  <a:srgbClr val="454545"/>
                </a:solidFill>
                <a:effectLst/>
                <a:uLnTx/>
                <a:uFillTx/>
                <a:latin typeface="Arial"/>
                <a:ea typeface="+mn-ea"/>
                <a:cs typeface="Arial"/>
              </a:rPr>
              <a:t>staffing,</a:t>
            </a:r>
            <a:r>
              <a:rPr kumimoji="0" lang="en-US" sz="2200" b="0" i="0" u="none" strike="noStrike" kern="1200" cap="none" spc="-11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and  other significant</a:t>
            </a:r>
            <a:r>
              <a:rPr kumimoji="0" lang="en-US" sz="2200" b="0" i="0" u="none" strike="noStrike" kern="1200" cap="none" spc="-1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changes.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31" name="object 11">
            <a:extLst>
              <a:ext uri="{FF2B5EF4-FFF2-40B4-BE49-F238E27FC236}">
                <a16:creationId xmlns:a16="http://schemas.microsoft.com/office/drawing/2014/main" id="{E53BA34E-4557-761A-9ACA-CF2C53A4A8B7}"/>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10</a:t>
            </a:fld>
            <a:endParaRPr spc="-5" dirty="0"/>
          </a:p>
        </p:txBody>
      </p:sp>
      <p:sp>
        <p:nvSpPr>
          <p:cNvPr id="32" name="Rectangle 31">
            <a:extLst>
              <a:ext uri="{FF2B5EF4-FFF2-40B4-BE49-F238E27FC236}">
                <a16:creationId xmlns:a16="http://schemas.microsoft.com/office/drawing/2014/main" id="{62172E12-CD66-BBCA-837E-8329663C15FC}"/>
              </a:ext>
              <a:ext uri="{C183D7F6-B498-43B3-948B-1728B52AA6E4}">
                <adec:decorative xmlns:adec="http://schemas.microsoft.com/office/drawing/2017/decorative" val="1"/>
              </a:ext>
            </a:extLst>
          </p:cNvPr>
          <p:cNvSpPr/>
          <p:nvPr/>
        </p:nvSpPr>
        <p:spPr>
          <a:xfrm>
            <a:off x="4673854" y="1184221"/>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5DF1F6B-78F1-F659-EE64-1E21EC461FFF}"/>
              </a:ext>
              <a:ext uri="{C183D7F6-B498-43B3-948B-1728B52AA6E4}">
                <adec:decorative xmlns:adec="http://schemas.microsoft.com/office/drawing/2017/decorative" val="1"/>
              </a:ext>
            </a:extLst>
          </p:cNvPr>
          <p:cNvSpPr/>
          <p:nvPr/>
        </p:nvSpPr>
        <p:spPr>
          <a:xfrm>
            <a:off x="3124200" y="3356713"/>
            <a:ext cx="405892" cy="19969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4425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5B21F0C9-48AD-6FA4-F841-C352C763273B}"/>
              </a:ext>
            </a:extLst>
          </p:cNvPr>
          <p:cNvSpPr>
            <a:spLocks noGrp="1"/>
          </p:cNvSpPr>
          <p:nvPr>
            <p:ph type="title"/>
          </p:nvPr>
        </p:nvSpPr>
        <p:spPr>
          <a:xfrm>
            <a:off x="569440" y="0"/>
            <a:ext cx="7969083" cy="553998"/>
          </a:xfrm>
        </p:spPr>
        <p:txBody>
          <a:bodyPr/>
          <a:lstStyle/>
          <a:p>
            <a:r>
              <a:rPr lang="en-US" dirty="0"/>
              <a:t>Elements 7a. And 8a. Self Checker</a:t>
            </a:r>
          </a:p>
        </p:txBody>
      </p:sp>
      <p:sp>
        <p:nvSpPr>
          <p:cNvPr id="19" name="Content Placeholder 18">
            <a:extLst>
              <a:ext uri="{FF2B5EF4-FFF2-40B4-BE49-F238E27FC236}">
                <a16:creationId xmlns:a16="http://schemas.microsoft.com/office/drawing/2014/main" id="{CD7D5A93-C2A1-81D8-1347-BF3E4F9BEAA7}"/>
              </a:ext>
            </a:extLst>
          </p:cNvPr>
          <p:cNvSpPr>
            <a:spLocks noGrp="1"/>
          </p:cNvSpPr>
          <p:nvPr>
            <p:ph sz="quarter" idx="10"/>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Example </a:t>
            </a:r>
            <a:r>
              <a:rPr kumimoji="0" lang="en-US" sz="1800" b="1" i="0" u="none" strike="noStrike" kern="1200" cap="none" spc="0" normalizeH="0" baseline="0" noProof="0" dirty="0">
                <a:ln>
                  <a:noFill/>
                </a:ln>
                <a:solidFill>
                  <a:srgbClr val="FFFFFF"/>
                </a:solidFill>
                <a:effectLst/>
                <a:uLnTx/>
                <a:uFillTx/>
                <a:latin typeface="Arial"/>
                <a:ea typeface="+mn-ea"/>
                <a:cs typeface="Arial"/>
              </a:rPr>
              <a:t>of </a:t>
            </a:r>
            <a:r>
              <a:rPr kumimoji="0" lang="en-US" sz="1800" b="1" i="0" u="none" strike="noStrike" kern="1200" cap="none" spc="-5"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0" normalizeH="0" baseline="0" noProof="0" dirty="0">
                <a:ln>
                  <a:noFill/>
                </a:ln>
                <a:solidFill>
                  <a:srgbClr val="FFFFFF"/>
                </a:solidFill>
                <a:effectLst/>
                <a:uLnTx/>
                <a:uFillTx/>
                <a:latin typeface="Arial"/>
                <a:ea typeface="+mn-ea"/>
                <a:cs typeface="Arial"/>
              </a:rPr>
              <a:t>7a. and </a:t>
            </a:r>
            <a:r>
              <a:rPr kumimoji="0" lang="en-US" sz="1800" b="1" i="0" u="none" strike="noStrike" kern="1200" cap="none" spc="-5" normalizeH="0" baseline="0" noProof="0" dirty="0">
                <a:ln>
                  <a:noFill/>
                </a:ln>
                <a:solidFill>
                  <a:srgbClr val="FFFFFF"/>
                </a:solidFill>
                <a:effectLst/>
                <a:uLnTx/>
                <a:uFillTx/>
                <a:latin typeface="Arial"/>
                <a:ea typeface="+mn-ea"/>
                <a:cs typeface="Arial"/>
              </a:rPr>
              <a:t>8a. Self</a:t>
            </a:r>
            <a:r>
              <a:rPr kumimoji="0" lang="en-US" sz="1800" b="1" i="0" u="none" strike="noStrike" kern="1200" cap="none" spc="5"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Checker</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0" name="Content Placeholder 19">
            <a:extLst>
              <a:ext uri="{FF2B5EF4-FFF2-40B4-BE49-F238E27FC236}">
                <a16:creationId xmlns:a16="http://schemas.microsoft.com/office/drawing/2014/main" id="{0266D168-B832-1F7A-3EE1-E58CE67DD453}"/>
              </a:ext>
            </a:extLst>
          </p:cNvPr>
          <p:cNvSpPr>
            <a:spLocks noGrp="1"/>
          </p:cNvSpPr>
          <p:nvPr>
            <p:ph sz="quarter" idx="11"/>
          </p:nvPr>
        </p:nvSpPr>
        <p:spPr/>
        <p:txBody>
          <a:bodyPr/>
          <a:lstStyle/>
          <a:p>
            <a:r>
              <a:rPr lang="en-US" dirty="0"/>
              <a:t>7a. Total Service Deliver (Program) Cost and 8a. Total Administrative Costs.</a:t>
            </a:r>
          </a:p>
        </p:txBody>
      </p:sp>
      <p:sp>
        <p:nvSpPr>
          <p:cNvPr id="21" name="Content Placeholder 20">
            <a:extLst>
              <a:ext uri="{FF2B5EF4-FFF2-40B4-BE49-F238E27FC236}">
                <a16:creationId xmlns:a16="http://schemas.microsoft.com/office/drawing/2014/main" id="{FAA4A87E-8075-94F4-3003-9ADF19E5B65D}"/>
              </a:ext>
            </a:extLst>
          </p:cNvPr>
          <p:cNvSpPr>
            <a:spLocks noGrp="1"/>
          </p:cNvSpPr>
          <p:nvPr>
            <p:ph sz="quarter" idx="12"/>
          </p:nvPr>
        </p:nvSpPr>
        <p:spPr>
          <a:xfrm>
            <a:off x="219076" y="1884217"/>
            <a:ext cx="6334124" cy="553998"/>
          </a:xfrm>
        </p:spPr>
        <p:txBody>
          <a:bodyPr/>
          <a:lstStyle/>
          <a:p>
            <a:r>
              <a:rPr lang="en-US" u="sng" dirty="0"/>
              <a:t>DO NOT ENTER A DOLLAR AMOUNT</a:t>
            </a:r>
            <a:r>
              <a:rPr lang="en-US" dirty="0"/>
              <a:t>… Total Project Cost for Proposed State Plan RESEA from question 5a.</a:t>
            </a:r>
          </a:p>
        </p:txBody>
      </p:sp>
      <p:sp>
        <p:nvSpPr>
          <p:cNvPr id="22" name="Content Placeholder 21">
            <a:extLst>
              <a:ext uri="{FF2B5EF4-FFF2-40B4-BE49-F238E27FC236}">
                <a16:creationId xmlns:a16="http://schemas.microsoft.com/office/drawing/2014/main" id="{955DB8DB-EDBC-4DE2-5FF9-AB7E57BB6DEA}"/>
              </a:ext>
            </a:extLst>
          </p:cNvPr>
          <p:cNvSpPr>
            <a:spLocks noGrp="1"/>
          </p:cNvSpPr>
          <p:nvPr>
            <p:ph sz="quarter" idx="13"/>
          </p:nvPr>
        </p:nvSpPr>
        <p:spPr/>
        <p:txBody>
          <a:bodyPr/>
          <a:lstStyle/>
          <a:p>
            <a:pPr algn="ctr"/>
            <a:r>
              <a:rPr lang="en-US" dirty="0"/>
              <a:t>Total Project Cost</a:t>
            </a:r>
          </a:p>
        </p:txBody>
      </p:sp>
      <p:sp>
        <p:nvSpPr>
          <p:cNvPr id="23" name="Content Placeholder 22">
            <a:extLst>
              <a:ext uri="{FF2B5EF4-FFF2-40B4-BE49-F238E27FC236}">
                <a16:creationId xmlns:a16="http://schemas.microsoft.com/office/drawing/2014/main" id="{A39F24B5-9468-7587-57EE-601A56728D45}"/>
              </a:ext>
            </a:extLst>
          </p:cNvPr>
          <p:cNvSpPr>
            <a:spLocks noGrp="1"/>
          </p:cNvSpPr>
          <p:nvPr>
            <p:ph sz="quarter" idx="14"/>
          </p:nvPr>
        </p:nvSpPr>
        <p:spPr/>
        <p:txBody>
          <a:bodyPr/>
          <a:lstStyle/>
          <a:p>
            <a:pPr algn="ctr"/>
            <a:r>
              <a:rPr lang="en-US" dirty="0">
                <a:solidFill>
                  <a:srgbClr val="FF0000"/>
                </a:solidFill>
              </a:rPr>
              <a:t>$498,000.00 (RED)</a:t>
            </a:r>
          </a:p>
        </p:txBody>
      </p:sp>
      <p:sp>
        <p:nvSpPr>
          <p:cNvPr id="24" name="Content Placeholder 23">
            <a:extLst>
              <a:ext uri="{FF2B5EF4-FFF2-40B4-BE49-F238E27FC236}">
                <a16:creationId xmlns:a16="http://schemas.microsoft.com/office/drawing/2014/main" id="{601EF0BD-A553-D206-5095-F95B94234522}"/>
              </a:ext>
            </a:extLst>
          </p:cNvPr>
          <p:cNvSpPr>
            <a:spLocks noGrp="1"/>
          </p:cNvSpPr>
          <p:nvPr>
            <p:ph sz="quarter" idx="15"/>
          </p:nvPr>
        </p:nvSpPr>
        <p:spPr/>
        <p:txBody>
          <a:bodyPr/>
          <a:lstStyle/>
          <a:p>
            <a:r>
              <a:rPr lang="en-US" dirty="0"/>
              <a:t>7a. Enter the Total Service Deliver (Program) Cost</a:t>
            </a:r>
          </a:p>
        </p:txBody>
      </p:sp>
      <p:sp>
        <p:nvSpPr>
          <p:cNvPr id="25" name="Content Placeholder 24">
            <a:extLst>
              <a:ext uri="{FF2B5EF4-FFF2-40B4-BE49-F238E27FC236}">
                <a16:creationId xmlns:a16="http://schemas.microsoft.com/office/drawing/2014/main" id="{580F87D9-E70F-AEAF-5B97-8C6C6C99D6FC}"/>
              </a:ext>
            </a:extLst>
          </p:cNvPr>
          <p:cNvSpPr>
            <a:spLocks noGrp="1"/>
          </p:cNvSpPr>
          <p:nvPr>
            <p:ph sz="quarter" idx="16"/>
          </p:nvPr>
        </p:nvSpPr>
        <p:spPr/>
        <p:txBody>
          <a:bodyPr/>
          <a:lstStyle/>
          <a:p>
            <a:pPr algn="ctr"/>
            <a:r>
              <a:rPr lang="en-US" dirty="0"/>
              <a:t>$200,000.00</a:t>
            </a:r>
          </a:p>
        </p:txBody>
      </p:sp>
      <p:sp>
        <p:nvSpPr>
          <p:cNvPr id="26" name="Content Placeholder 25">
            <a:extLst>
              <a:ext uri="{FF2B5EF4-FFF2-40B4-BE49-F238E27FC236}">
                <a16:creationId xmlns:a16="http://schemas.microsoft.com/office/drawing/2014/main" id="{148D44F1-7A54-C629-C178-EF493574C4F1}"/>
              </a:ext>
            </a:extLst>
          </p:cNvPr>
          <p:cNvSpPr>
            <a:spLocks noGrp="1"/>
          </p:cNvSpPr>
          <p:nvPr>
            <p:ph sz="quarter" idx="17"/>
          </p:nvPr>
        </p:nvSpPr>
        <p:spPr/>
        <p:txBody>
          <a:bodyPr/>
          <a:lstStyle/>
          <a:p>
            <a:pPr algn="ctr"/>
            <a:r>
              <a:rPr lang="en-US" dirty="0"/>
              <a:t>8a. Enter the Total Administrative Cost</a:t>
            </a:r>
          </a:p>
        </p:txBody>
      </p:sp>
      <p:sp>
        <p:nvSpPr>
          <p:cNvPr id="27" name="Content Placeholder 26">
            <a:extLst>
              <a:ext uri="{FF2B5EF4-FFF2-40B4-BE49-F238E27FC236}">
                <a16:creationId xmlns:a16="http://schemas.microsoft.com/office/drawing/2014/main" id="{A163F160-AE0C-208E-3E4E-37833DE3C12A}"/>
              </a:ext>
            </a:extLst>
          </p:cNvPr>
          <p:cNvSpPr>
            <a:spLocks noGrp="1"/>
          </p:cNvSpPr>
          <p:nvPr>
            <p:ph sz="quarter" idx="18"/>
          </p:nvPr>
        </p:nvSpPr>
        <p:spPr/>
        <p:txBody>
          <a:bodyPr/>
          <a:lstStyle/>
          <a:p>
            <a:pPr algn="ctr"/>
            <a:r>
              <a:rPr lang="en-US" dirty="0"/>
              <a:t>$50.00</a:t>
            </a:r>
          </a:p>
        </p:txBody>
      </p:sp>
      <p:sp>
        <p:nvSpPr>
          <p:cNvPr id="28" name="Content Placeholder 27">
            <a:extLst>
              <a:ext uri="{FF2B5EF4-FFF2-40B4-BE49-F238E27FC236}">
                <a16:creationId xmlns:a16="http://schemas.microsoft.com/office/drawing/2014/main" id="{57232F82-E5E8-19B5-A712-B4C7FED121F5}"/>
              </a:ext>
            </a:extLst>
          </p:cNvPr>
          <p:cNvSpPr>
            <a:spLocks noGrp="1"/>
          </p:cNvSpPr>
          <p:nvPr>
            <p:ph sz="quarter" idx="19"/>
          </p:nvPr>
        </p:nvSpPr>
        <p:spPr>
          <a:xfrm>
            <a:off x="547059" y="3859174"/>
            <a:ext cx="7992730" cy="553998"/>
          </a:xfrm>
        </p:spPr>
        <p:txBody>
          <a:bodyPr/>
          <a:lstStyle/>
          <a:p>
            <a:r>
              <a:rPr lang="en-US" dirty="0"/>
              <a:t>The Total Project Cost with remain </a:t>
            </a:r>
            <a:r>
              <a:rPr lang="en-US" dirty="0">
                <a:solidFill>
                  <a:srgbClr val="FF0000"/>
                </a:solidFill>
              </a:rPr>
              <a:t>RED</a:t>
            </a:r>
            <a:r>
              <a:rPr lang="en-US" dirty="0"/>
              <a:t> if the sum from 7a. And 8a. Do not equal the Total Project Cost.</a:t>
            </a:r>
            <a:endParaRPr lang="en-US" dirty="0">
              <a:solidFill>
                <a:srgbClr val="FF0000"/>
              </a:solidFill>
            </a:endParaRPr>
          </a:p>
        </p:txBody>
      </p:sp>
      <p:sp>
        <p:nvSpPr>
          <p:cNvPr id="29" name="Content Placeholder 28">
            <a:extLst>
              <a:ext uri="{FF2B5EF4-FFF2-40B4-BE49-F238E27FC236}">
                <a16:creationId xmlns:a16="http://schemas.microsoft.com/office/drawing/2014/main" id="{F52CB59D-F3C2-559F-CF39-8956E2C90C53}"/>
              </a:ext>
            </a:extLst>
          </p:cNvPr>
          <p:cNvSpPr>
            <a:spLocks noGrp="1"/>
          </p:cNvSpPr>
          <p:nvPr>
            <p:ph sz="quarter" idx="20"/>
          </p:nvPr>
        </p:nvSpPr>
        <p:spPr>
          <a:xfrm>
            <a:off x="254000" y="4572000"/>
            <a:ext cx="8285163" cy="1846659"/>
          </a:xfrm>
        </p:spPr>
        <p:txBody>
          <a:bodyPr/>
          <a:lstStyle/>
          <a:p>
            <a:pPr marL="469900" marR="5080" lvl="0" indent="-457834" algn="l" defTabSz="914400" rtl="0" eaLnBrk="1" fontAlgn="auto" latinLnBrk="0" hangingPunct="1">
              <a:lnSpc>
                <a:spcPct val="100000"/>
              </a:lnSpc>
              <a:spcBef>
                <a:spcPts val="100"/>
              </a:spcBef>
              <a:spcAft>
                <a:spcPts val="0"/>
              </a:spcAft>
              <a:buClr>
                <a:srgbClr val="9E1C2F"/>
              </a:buClr>
              <a:buSzTx/>
              <a:buFontTx/>
              <a:buChar char="•"/>
              <a:tabLst>
                <a:tab pos="469265" algn="l"/>
                <a:tab pos="470534" algn="l"/>
              </a:tabLst>
              <a:defRPr/>
            </a:pPr>
            <a:r>
              <a:rPr kumimoji="0" lang="en-US" sz="2200" b="0" i="0" u="none" strike="noStrike" kern="1200" cap="none" spc="-50" normalizeH="0" baseline="0" noProof="0" dirty="0">
                <a:ln>
                  <a:noFill/>
                </a:ln>
                <a:solidFill>
                  <a:srgbClr val="454545"/>
                </a:solidFill>
                <a:effectLst/>
                <a:uLnTx/>
                <a:uFillTx/>
                <a:latin typeface="Arial"/>
                <a:ea typeface="+mn-ea"/>
                <a:cs typeface="Arial"/>
              </a:rPr>
              <a:t>Total </a:t>
            </a:r>
            <a:r>
              <a:rPr kumimoji="0" lang="en-US" sz="2200" b="0" i="0" u="none" strike="noStrike" kern="1200" cap="none" spc="0" normalizeH="0" baseline="0" noProof="0" dirty="0">
                <a:ln>
                  <a:noFill/>
                </a:ln>
                <a:solidFill>
                  <a:srgbClr val="454545"/>
                </a:solidFill>
                <a:effectLst/>
                <a:uLnTx/>
                <a:uFillTx/>
                <a:latin typeface="Arial"/>
                <a:ea typeface="+mn-ea"/>
                <a:cs typeface="Arial"/>
              </a:rPr>
              <a:t>Project Cost (figures in </a:t>
            </a:r>
            <a:r>
              <a:rPr kumimoji="0" lang="en-US" sz="2200" b="1" i="0" u="none" strike="noStrike" kern="1200" cap="none" spc="0" normalizeH="0" baseline="0" noProof="0" dirty="0">
                <a:ln>
                  <a:noFill/>
                </a:ln>
                <a:solidFill>
                  <a:srgbClr val="FF0000"/>
                </a:solidFill>
                <a:effectLst/>
                <a:uLnTx/>
                <a:uFillTx/>
                <a:latin typeface="Arial"/>
                <a:ea typeface="+mn-ea"/>
                <a:cs typeface="Arial"/>
              </a:rPr>
              <a:t>RED</a:t>
            </a:r>
            <a:r>
              <a:rPr kumimoji="0" lang="en-US" sz="2200" b="0" i="0" u="none" strike="noStrike" kern="1200" cap="none" spc="0" normalizeH="0" baseline="0" noProof="0" dirty="0">
                <a:ln>
                  <a:noFill/>
                </a:ln>
                <a:solidFill>
                  <a:srgbClr val="454545"/>
                </a:solidFill>
                <a:effectLst/>
                <a:uLnTx/>
                <a:uFillTx/>
                <a:latin typeface="Arial"/>
                <a:ea typeface="+mn-ea"/>
                <a:cs typeface="Arial"/>
              </a:rPr>
              <a:t>) will automatically </a:t>
            </a:r>
            <a:r>
              <a:rPr kumimoji="0" lang="en-US" sz="2200" b="0" i="0" u="none" strike="noStrike" kern="1200" cap="none" spc="-5" normalizeH="0" baseline="0" noProof="0" dirty="0">
                <a:ln>
                  <a:noFill/>
                </a:ln>
                <a:solidFill>
                  <a:srgbClr val="454545"/>
                </a:solidFill>
                <a:effectLst/>
                <a:uLnTx/>
                <a:uFillTx/>
                <a:latin typeface="Arial"/>
                <a:ea typeface="+mn-ea"/>
                <a:cs typeface="Arial"/>
              </a:rPr>
              <a:t>populate  </a:t>
            </a:r>
            <a:r>
              <a:rPr kumimoji="0" lang="en-US" sz="2200" b="0" i="0" u="none" strike="noStrike" kern="1200" cap="none" spc="0" normalizeH="0" baseline="0" noProof="0" dirty="0">
                <a:ln>
                  <a:noFill/>
                </a:ln>
                <a:solidFill>
                  <a:srgbClr val="454545"/>
                </a:solidFill>
                <a:effectLst/>
                <a:uLnTx/>
                <a:uFillTx/>
                <a:latin typeface="Arial"/>
                <a:ea typeface="+mn-ea"/>
                <a:cs typeface="Arial"/>
              </a:rPr>
              <a:t>the amount from question 5a., </a:t>
            </a:r>
            <a:r>
              <a:rPr kumimoji="0" lang="en-US" sz="2200" b="0" i="0" u="none" strike="noStrike" kern="1200" cap="none" spc="-50" normalizeH="0" baseline="0" noProof="0" dirty="0">
                <a:ln>
                  <a:noFill/>
                </a:ln>
                <a:solidFill>
                  <a:srgbClr val="454545"/>
                </a:solidFill>
                <a:effectLst/>
                <a:uLnTx/>
                <a:uFillTx/>
                <a:latin typeface="Arial"/>
                <a:ea typeface="+mn-ea"/>
                <a:cs typeface="Arial"/>
              </a:rPr>
              <a:t>Total </a:t>
            </a:r>
            <a:r>
              <a:rPr kumimoji="0" lang="en-US" sz="2200" b="0" i="0" u="none" strike="noStrike" kern="1200" cap="none" spc="0" normalizeH="0" baseline="0" noProof="0" dirty="0">
                <a:ln>
                  <a:noFill/>
                </a:ln>
                <a:solidFill>
                  <a:srgbClr val="454545"/>
                </a:solidFill>
                <a:effectLst/>
                <a:uLnTx/>
                <a:uFillTx/>
                <a:latin typeface="Arial"/>
                <a:ea typeface="+mn-ea"/>
                <a:cs typeface="Arial"/>
              </a:rPr>
              <a:t>Project</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Cost.</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123189" lvl="0" indent="-457200" algn="l" defTabSz="914400" rtl="0" eaLnBrk="1" fontAlgn="auto" latinLnBrk="0" hangingPunct="1">
              <a:lnSpc>
                <a:spcPct val="100000"/>
              </a:lnSpc>
              <a:spcBef>
                <a:spcPts val="1200"/>
              </a:spcBef>
              <a:spcAft>
                <a:spcPts val="0"/>
              </a:spcAft>
              <a:buClr>
                <a:srgbClr val="9E1C2F"/>
              </a:buClr>
              <a:buSzTx/>
              <a:buFontTx/>
              <a:buChar char="•"/>
              <a:tabLst>
                <a:tab pos="469265" algn="l"/>
                <a:tab pos="469900" algn="l"/>
              </a:tabLst>
              <a:defRPr/>
            </a:pPr>
            <a:r>
              <a:rPr kumimoji="0" lang="en-US" sz="2200" b="0" i="0" u="none" strike="noStrike" kern="1200" cap="none" spc="-40" normalizeH="0" baseline="0" noProof="0" dirty="0">
                <a:ln>
                  <a:noFill/>
                </a:ln>
                <a:solidFill>
                  <a:srgbClr val="454545"/>
                </a:solidFill>
                <a:effectLst/>
                <a:uLnTx/>
                <a:uFillTx/>
                <a:latin typeface="Arial"/>
                <a:ea typeface="+mn-ea"/>
                <a:cs typeface="Arial"/>
              </a:rPr>
              <a:t>Totals </a:t>
            </a:r>
            <a:r>
              <a:rPr kumimoji="0" lang="en-US" sz="2200" b="0" i="0" u="none" strike="noStrike" kern="1200" cap="none" spc="0" normalizeH="0" baseline="0" noProof="0" dirty="0">
                <a:ln>
                  <a:noFill/>
                </a:ln>
                <a:solidFill>
                  <a:srgbClr val="454545"/>
                </a:solidFill>
                <a:effectLst/>
                <a:uLnTx/>
                <a:uFillTx/>
                <a:latin typeface="Arial"/>
                <a:ea typeface="+mn-ea"/>
                <a:cs typeface="Arial"/>
              </a:rPr>
              <a:t>from questions 7a. </a:t>
            </a:r>
            <a:r>
              <a:rPr kumimoji="0" lang="en-US" sz="2200" b="0" i="0" u="none" strike="noStrike" kern="1200" cap="none" spc="-5" normalizeH="0" baseline="0" noProof="0" dirty="0">
                <a:ln>
                  <a:noFill/>
                </a:ln>
                <a:solidFill>
                  <a:srgbClr val="454545"/>
                </a:solidFill>
                <a:effectLst/>
                <a:uLnTx/>
                <a:uFillTx/>
                <a:latin typeface="Arial"/>
                <a:ea typeface="+mn-ea"/>
                <a:cs typeface="Arial"/>
              </a:rPr>
              <a:t>and </a:t>
            </a:r>
            <a:r>
              <a:rPr kumimoji="0" lang="en-US" sz="2200" b="0" i="0" u="none" strike="noStrike" kern="1200" cap="none" spc="0" normalizeH="0" baseline="0" noProof="0" dirty="0">
                <a:ln>
                  <a:noFill/>
                </a:ln>
                <a:solidFill>
                  <a:srgbClr val="454545"/>
                </a:solidFill>
                <a:effectLst/>
                <a:uLnTx/>
                <a:uFillTx/>
                <a:latin typeface="Arial"/>
                <a:ea typeface="+mn-ea"/>
                <a:cs typeface="Arial"/>
              </a:rPr>
              <a:t>8a. will automatically add up  and alert you if the sum does not match the figure entered</a:t>
            </a:r>
            <a:r>
              <a:rPr kumimoji="0" lang="en-US" sz="2200" b="0" i="0" u="none" strike="noStrike" kern="1200" cap="none" spc="-4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in  question 5a., </a:t>
            </a:r>
            <a:r>
              <a:rPr kumimoji="0" lang="en-US" sz="2200" b="0" i="0" u="none" strike="noStrike" kern="1200" cap="none" spc="-50" normalizeH="0" baseline="0" noProof="0" dirty="0">
                <a:ln>
                  <a:noFill/>
                </a:ln>
                <a:solidFill>
                  <a:srgbClr val="454545"/>
                </a:solidFill>
                <a:effectLst/>
                <a:uLnTx/>
                <a:uFillTx/>
                <a:latin typeface="Arial"/>
                <a:ea typeface="+mn-ea"/>
                <a:cs typeface="Arial"/>
              </a:rPr>
              <a:t>Total </a:t>
            </a:r>
            <a:r>
              <a:rPr kumimoji="0" lang="en-US" sz="2200" b="0" i="0" u="none" strike="noStrike" kern="1200" cap="none" spc="0" normalizeH="0" baseline="0" noProof="0" dirty="0">
                <a:ln>
                  <a:noFill/>
                </a:ln>
                <a:solidFill>
                  <a:srgbClr val="454545"/>
                </a:solidFill>
                <a:effectLst/>
                <a:uLnTx/>
                <a:uFillTx/>
                <a:latin typeface="Arial"/>
                <a:ea typeface="+mn-ea"/>
                <a:cs typeface="Arial"/>
              </a:rPr>
              <a:t>Project Cost.</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30" name="object 11">
            <a:extLst>
              <a:ext uri="{FF2B5EF4-FFF2-40B4-BE49-F238E27FC236}">
                <a16:creationId xmlns:a16="http://schemas.microsoft.com/office/drawing/2014/main" id="{2FBE4DD9-61C2-F0C8-37D0-72C0DE8DC0C6}"/>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11</a:t>
            </a:fld>
            <a:endParaRPr spc="-5" dirty="0"/>
          </a:p>
        </p:txBody>
      </p:sp>
    </p:spTree>
    <p:extLst>
      <p:ext uri="{BB962C8B-B14F-4D97-AF65-F5344CB8AC3E}">
        <p14:creationId xmlns:p14="http://schemas.microsoft.com/office/powerpoint/2010/main" val="33771778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329025EC-46B3-7FC3-2D40-9BC9B46C2E72}"/>
              </a:ext>
            </a:extLst>
          </p:cNvPr>
          <p:cNvSpPr>
            <a:spLocks noGrp="1"/>
          </p:cNvSpPr>
          <p:nvPr>
            <p:ph type="title"/>
          </p:nvPr>
        </p:nvSpPr>
        <p:spPr/>
        <p:txBody>
          <a:bodyPr/>
          <a:lstStyle/>
          <a:p>
            <a:r>
              <a:rPr lang="en-US" dirty="0"/>
              <a:t>Element 9a.</a:t>
            </a:r>
          </a:p>
        </p:txBody>
      </p:sp>
      <p:sp>
        <p:nvSpPr>
          <p:cNvPr id="22" name="Content Placeholder 21">
            <a:extLst>
              <a:ext uri="{FF2B5EF4-FFF2-40B4-BE49-F238E27FC236}">
                <a16:creationId xmlns:a16="http://schemas.microsoft.com/office/drawing/2014/main" id="{E5C483F1-B516-D4C7-2144-92E5A17C1CA6}"/>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9a. </a:t>
            </a:r>
            <a:r>
              <a:rPr kumimoji="0" lang="en-US" sz="1800" b="1" i="0" u="none" strike="noStrike" kern="1200" cap="none" spc="-5" normalizeH="0" baseline="0" noProof="0" dirty="0">
                <a:ln>
                  <a:noFill/>
                </a:ln>
                <a:solidFill>
                  <a:srgbClr val="FFFFFF"/>
                </a:solidFill>
                <a:effectLst/>
                <a:uLnTx/>
                <a:uFillTx/>
                <a:latin typeface="Arial"/>
                <a:ea typeface="+mn-ea"/>
                <a:cs typeface="Arial"/>
              </a:rPr>
              <a:t>Completed Initial </a:t>
            </a:r>
            <a:r>
              <a:rPr kumimoji="0" lang="en-US" sz="1800" b="1" i="0" u="none" strike="noStrike" kern="1200" cap="none" spc="0" normalizeH="0" baseline="0" noProof="0" dirty="0">
                <a:ln>
                  <a:noFill/>
                </a:ln>
                <a:solidFill>
                  <a:srgbClr val="FFFFFF"/>
                </a:solidFill>
                <a:effectLst/>
                <a:uLnTx/>
                <a:uFillTx/>
                <a:latin typeface="Arial"/>
                <a:ea typeface="+mn-ea"/>
                <a:cs typeface="Arial"/>
              </a:rPr>
              <a:t>RESEA Staffing and</a:t>
            </a:r>
            <a:r>
              <a:rPr kumimoji="0" lang="en-US" sz="1800" b="1" i="0" u="none" strike="noStrike" kern="1200" cap="none" spc="-70" normalizeH="0" baseline="0" noProof="0" dirty="0">
                <a:ln>
                  <a:noFill/>
                </a:ln>
                <a:solidFill>
                  <a:srgbClr val="FFFFFF"/>
                </a:solidFill>
                <a:effectLst/>
                <a:uLnTx/>
                <a:uFillTx/>
                <a:latin typeface="Arial"/>
                <a:ea typeface="+mn-ea"/>
                <a:cs typeface="Arial"/>
              </a:rPr>
              <a:t> </a:t>
            </a:r>
            <a:r>
              <a:rPr kumimoji="0" lang="en-US" sz="1800" b="1" i="0" u="none" strike="noStrike" kern="1200" cap="none" spc="-10" normalizeH="0" baseline="0" noProof="0" dirty="0">
                <a:ln>
                  <a:noFill/>
                </a:ln>
                <a:solidFill>
                  <a:srgbClr val="FFFFFF"/>
                </a:solidFill>
                <a:effectLst/>
                <a:uLnTx/>
                <a:uFillTx/>
                <a:latin typeface="Arial"/>
                <a:ea typeface="+mn-ea"/>
                <a:cs typeface="Arial"/>
              </a:rPr>
              <a:t>Time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3" name="Content Placeholder 22">
            <a:extLst>
              <a:ext uri="{FF2B5EF4-FFF2-40B4-BE49-F238E27FC236}">
                <a16:creationId xmlns:a16="http://schemas.microsoft.com/office/drawing/2014/main" id="{0FFAE859-7629-4AFE-58D3-3514A5182E2B}"/>
              </a:ext>
            </a:extLst>
          </p:cNvPr>
          <p:cNvSpPr>
            <a:spLocks noGrp="1"/>
          </p:cNvSpPr>
          <p:nvPr>
            <p:ph sz="quarter" idx="4294967295"/>
          </p:nvPr>
        </p:nvSpPr>
        <p:spPr>
          <a:xfrm>
            <a:off x="901700" y="1054100"/>
            <a:ext cx="7289800" cy="169277"/>
          </a:xfrm>
        </p:spPr>
        <p:txBody>
          <a:bodyPr/>
          <a:lstStyle/>
          <a:p>
            <a:r>
              <a:rPr lang="en-US" sz="1100" dirty="0"/>
              <a:t>9a. Completed Initial RESEA Staffing and Time </a:t>
            </a:r>
          </a:p>
        </p:txBody>
      </p:sp>
      <p:sp>
        <p:nvSpPr>
          <p:cNvPr id="24" name="Content Placeholder 23">
            <a:extLst>
              <a:ext uri="{FF2B5EF4-FFF2-40B4-BE49-F238E27FC236}">
                <a16:creationId xmlns:a16="http://schemas.microsoft.com/office/drawing/2014/main" id="{05F12EA0-F893-E6BC-36F2-B24D4EC92FD1}"/>
              </a:ext>
            </a:extLst>
          </p:cNvPr>
          <p:cNvSpPr>
            <a:spLocks noGrp="1"/>
          </p:cNvSpPr>
          <p:nvPr>
            <p:ph sz="quarter" idx="4294967295"/>
          </p:nvPr>
        </p:nvSpPr>
        <p:spPr>
          <a:xfrm>
            <a:off x="901700" y="1390291"/>
            <a:ext cx="7289800" cy="338554"/>
          </a:xfrm>
        </p:spPr>
        <p:txBody>
          <a:bodyPr/>
          <a:lstStyle/>
          <a:p>
            <a:r>
              <a:rPr lang="en-US" sz="1100" dirty="0"/>
              <a:t>Complete chart below on how specific required initial RESEA activities are staffed, the average time needed, and estimated costs. Use Element 9’s additional space provided after the chart to explain any of the chart figures and information.</a:t>
            </a:r>
          </a:p>
        </p:txBody>
      </p:sp>
      <p:graphicFrame>
        <p:nvGraphicFramePr>
          <p:cNvPr id="26" name="Table 26">
            <a:extLst>
              <a:ext uri="{FF2B5EF4-FFF2-40B4-BE49-F238E27FC236}">
                <a16:creationId xmlns:a16="http://schemas.microsoft.com/office/drawing/2014/main" id="{39E5121A-E327-28FB-43FD-4ADCB5A6DE08}"/>
              </a:ext>
            </a:extLst>
          </p:cNvPr>
          <p:cNvGraphicFramePr>
            <a:graphicFrameLocks noGrp="1"/>
          </p:cNvGraphicFramePr>
          <p:nvPr>
            <p:extLst>
              <p:ext uri="{D42A27DB-BD31-4B8C-83A1-F6EECF244321}">
                <p14:modId xmlns:p14="http://schemas.microsoft.com/office/powerpoint/2010/main" val="2860179593"/>
              </p:ext>
            </p:extLst>
          </p:nvPr>
        </p:nvGraphicFramePr>
        <p:xfrm>
          <a:off x="901700" y="1981200"/>
          <a:ext cx="7289803" cy="3621578"/>
        </p:xfrm>
        <a:graphic>
          <a:graphicData uri="http://schemas.openxmlformats.org/drawingml/2006/table">
            <a:tbl>
              <a:tblPr firstRow="1" bandRow="1">
                <a:tableStyleId>{5940675A-B579-460E-94D1-54222C63F5DA}</a:tableStyleId>
              </a:tblPr>
              <a:tblGrid>
                <a:gridCol w="1841500">
                  <a:extLst>
                    <a:ext uri="{9D8B030D-6E8A-4147-A177-3AD203B41FA5}">
                      <a16:colId xmlns:a16="http://schemas.microsoft.com/office/drawing/2014/main" val="1869273163"/>
                    </a:ext>
                  </a:extLst>
                </a:gridCol>
                <a:gridCol w="1295400">
                  <a:extLst>
                    <a:ext uri="{9D8B030D-6E8A-4147-A177-3AD203B41FA5}">
                      <a16:colId xmlns:a16="http://schemas.microsoft.com/office/drawing/2014/main" val="2493161775"/>
                    </a:ext>
                  </a:extLst>
                </a:gridCol>
                <a:gridCol w="1295400">
                  <a:extLst>
                    <a:ext uri="{9D8B030D-6E8A-4147-A177-3AD203B41FA5}">
                      <a16:colId xmlns:a16="http://schemas.microsoft.com/office/drawing/2014/main" val="2578235061"/>
                    </a:ext>
                  </a:extLst>
                </a:gridCol>
                <a:gridCol w="952501">
                  <a:extLst>
                    <a:ext uri="{9D8B030D-6E8A-4147-A177-3AD203B41FA5}">
                      <a16:colId xmlns:a16="http://schemas.microsoft.com/office/drawing/2014/main" val="4220778937"/>
                    </a:ext>
                  </a:extLst>
                </a:gridCol>
                <a:gridCol w="952501">
                  <a:extLst>
                    <a:ext uri="{9D8B030D-6E8A-4147-A177-3AD203B41FA5}">
                      <a16:colId xmlns:a16="http://schemas.microsoft.com/office/drawing/2014/main" val="2670606345"/>
                    </a:ext>
                  </a:extLst>
                </a:gridCol>
                <a:gridCol w="952501">
                  <a:extLst>
                    <a:ext uri="{9D8B030D-6E8A-4147-A177-3AD203B41FA5}">
                      <a16:colId xmlns:a16="http://schemas.microsoft.com/office/drawing/2014/main" val="2908640125"/>
                    </a:ext>
                  </a:extLst>
                </a:gridCol>
              </a:tblGrid>
              <a:tr h="360218">
                <a:tc>
                  <a:txBody>
                    <a:bodyPr/>
                    <a:lstStyle/>
                    <a:p>
                      <a:pPr algn="ctr"/>
                      <a:r>
                        <a:rPr lang="en-US" sz="1000" u="sng" dirty="0">
                          <a:latin typeface="Times New Roman" panose="02020603050405020304" pitchFamily="18" charset="0"/>
                          <a:cs typeface="Times New Roman" panose="02020603050405020304" pitchFamily="18" charset="0"/>
                        </a:rPr>
                        <a:t>Activity</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Staff (ES/WIOA/UI/ Other)</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Individual/Group</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In-Person, Remote, Virtual</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Average Time (Minutes)</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Staff Cost Per Hour (Dollars)</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508535"/>
                  </a:ext>
                </a:extLst>
              </a:tr>
              <a:tr h="0">
                <a:tc>
                  <a:txBody>
                    <a:bodyPr/>
                    <a:lstStyle/>
                    <a:p>
                      <a:r>
                        <a:rPr lang="en-US" sz="1000" dirty="0">
                          <a:latin typeface="Times New Roman" panose="02020603050405020304" pitchFamily="18" charset="0"/>
                          <a:cs typeface="Times New Roman" panose="02020603050405020304" pitchFamily="18" charset="0"/>
                        </a:rPr>
                        <a:t>EXAMPLE LINE</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ES</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Individual</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In-Person</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10 minutes</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$78.96</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extLst>
                  <a:ext uri="{0D108BD9-81ED-4DB2-BD59-A6C34878D82A}">
                    <a16:rowId xmlns:a16="http://schemas.microsoft.com/office/drawing/2014/main" val="510620822"/>
                  </a:ext>
                </a:extLst>
              </a:tr>
              <a:tr h="0">
                <a:tc>
                  <a:txBody>
                    <a:bodyPr/>
                    <a:lstStyle/>
                    <a:p>
                      <a:r>
                        <a:rPr lang="en-US" sz="1000" dirty="0">
                          <a:latin typeface="Times New Roman" panose="02020603050405020304" pitchFamily="18" charset="0"/>
                          <a:cs typeface="Times New Roman" panose="02020603050405020304" pitchFamily="18" charset="0"/>
                        </a:rPr>
                        <a:t>Eligibility Review</a:t>
                      </a: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82403966"/>
                  </a:ext>
                </a:extLst>
              </a:tr>
              <a:tr h="0">
                <a:tc>
                  <a:txBody>
                    <a:bodyPr/>
                    <a:lstStyle/>
                    <a:p>
                      <a:r>
                        <a:rPr lang="en-US" sz="1000" dirty="0">
                          <a:latin typeface="Times New Roman" panose="02020603050405020304" pitchFamily="18" charset="0"/>
                          <a:cs typeface="Times New Roman" panose="02020603050405020304" pitchFamily="18" charset="0"/>
                        </a:rPr>
                        <a:t>Labor Market Information</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606475713"/>
                  </a:ext>
                </a:extLst>
              </a:tr>
              <a:tr h="0">
                <a:tc>
                  <a:txBody>
                    <a:bodyPr/>
                    <a:lstStyle/>
                    <a:p>
                      <a:r>
                        <a:rPr lang="en-US" sz="1000" dirty="0">
                          <a:latin typeface="Times New Roman" panose="02020603050405020304" pitchFamily="18" charset="0"/>
                          <a:cs typeface="Times New Roman" panose="02020603050405020304" pitchFamily="18" charset="0"/>
                        </a:rPr>
                        <a:t>Providing support with individual reemployment plan.</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1610423678"/>
                  </a:ext>
                </a:extLst>
              </a:tr>
              <a:tr h="0">
                <a:tc>
                  <a:txBody>
                    <a:bodyPr/>
                    <a:lstStyle/>
                    <a:p>
                      <a:r>
                        <a:rPr lang="en-US" sz="1000" dirty="0">
                          <a:latin typeface="Times New Roman" panose="02020603050405020304" pitchFamily="18" charset="0"/>
                          <a:cs typeface="Times New Roman" panose="02020603050405020304" pitchFamily="18" charset="0"/>
                        </a:rPr>
                        <a:t>Providing information and access to American Job Center (AJC) services including career services</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1528339087"/>
                  </a:ext>
                </a:extLst>
              </a:tr>
              <a:tr h="0">
                <a:tc>
                  <a:txBody>
                    <a:bodyPr/>
                    <a:lstStyle/>
                    <a:p>
                      <a:r>
                        <a:rPr lang="en-US" sz="1000" dirty="0">
                          <a:latin typeface="Times New Roman" panose="02020603050405020304" pitchFamily="18" charset="0"/>
                          <a:cs typeface="Times New Roman" panose="02020603050405020304" pitchFamily="18" charset="0"/>
                        </a:rPr>
                        <a:t>Referrals to other services</a:t>
                      </a: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2596053661"/>
                  </a:ext>
                </a:extLst>
              </a:tr>
              <a:tr h="0">
                <a:tc>
                  <a:txBody>
                    <a:bodyPr/>
                    <a:lstStyle/>
                    <a:p>
                      <a:r>
                        <a:rPr lang="en-US" sz="1000" dirty="0">
                          <a:latin typeface="Times New Roman" panose="02020603050405020304" pitchFamily="18" charset="0"/>
                          <a:cs typeface="Times New Roman" panose="02020603050405020304" pitchFamily="18" charset="0"/>
                        </a:rPr>
                        <a:t>Other activities performed in addition to required elements.</a:t>
                      </a:r>
                    </a:p>
                    <a:p>
                      <a:endParaRPr lang="en-US"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Please describe any additional activities in element 10b.</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3479565852"/>
                  </a:ext>
                </a:extLst>
              </a:tr>
              <a:tr h="0">
                <a:tc>
                  <a:txBody>
                    <a:bodyPr/>
                    <a:lstStyle/>
                    <a:p>
                      <a:r>
                        <a:rPr lang="en-US" sz="1000" dirty="0">
                          <a:latin typeface="Times New Roman" panose="02020603050405020304" pitchFamily="18" charset="0"/>
                          <a:cs typeface="Times New Roman" panose="02020603050405020304" pitchFamily="18" charset="0"/>
                        </a:rPr>
                        <a:t>Pre-work (Preparation for RESEA)</a:t>
                      </a: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4199971142"/>
                  </a:ext>
                </a:extLst>
              </a:tr>
              <a:tr h="0">
                <a:tc>
                  <a:txBody>
                    <a:bodyPr/>
                    <a:lstStyle/>
                    <a:p>
                      <a:r>
                        <a:rPr lang="en-US" sz="1000" dirty="0">
                          <a:latin typeface="Times New Roman" panose="02020603050405020304" pitchFamily="18" charset="0"/>
                          <a:cs typeface="Times New Roman" panose="02020603050405020304" pitchFamily="18" charset="0"/>
                        </a:rPr>
                        <a:t>Post-work (casework notes etc.) following RESEA</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1787221995"/>
                  </a:ext>
                </a:extLst>
              </a:tr>
              <a:tr h="0">
                <a:tc>
                  <a:txBody>
                    <a:bodyPr/>
                    <a:lstStyle/>
                    <a:p>
                      <a:r>
                        <a:rPr lang="en-US" sz="1000" b="1" dirty="0">
                          <a:latin typeface="Times New Roman" panose="02020603050405020304" pitchFamily="18" charset="0"/>
                          <a:cs typeface="Times New Roman" panose="02020603050405020304" pitchFamily="18" charset="0"/>
                        </a:rPr>
                        <a:t>Totals</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solidFill>
                      <a:schemeClr val="tx1">
                        <a:lumMod val="65000"/>
                        <a:lumOff val="35000"/>
                      </a:schemeClr>
                    </a:solidFill>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solidFill>
                      <a:schemeClr val="tx1">
                        <a:lumMod val="65000"/>
                        <a:lumOff val="35000"/>
                      </a:schemeClr>
                    </a:solidFill>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solidFill>
                      <a:schemeClr val="bg1"/>
                    </a:solidFill>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2392439037"/>
                  </a:ext>
                </a:extLst>
              </a:tr>
            </a:tbl>
          </a:graphicData>
        </a:graphic>
      </p:graphicFrame>
      <p:sp>
        <p:nvSpPr>
          <p:cNvPr id="25" name="Content Placeholder 24">
            <a:extLst>
              <a:ext uri="{FF2B5EF4-FFF2-40B4-BE49-F238E27FC236}">
                <a16:creationId xmlns:a16="http://schemas.microsoft.com/office/drawing/2014/main" id="{18EB58F3-42AB-BC39-D2FB-88C6CFD42BE5}"/>
              </a:ext>
            </a:extLst>
          </p:cNvPr>
          <p:cNvSpPr>
            <a:spLocks noGrp="1"/>
          </p:cNvSpPr>
          <p:nvPr>
            <p:ph sz="quarter" idx="16"/>
          </p:nvPr>
        </p:nvSpPr>
        <p:spPr>
          <a:xfrm>
            <a:off x="917330" y="5654430"/>
            <a:ext cx="7289800" cy="323165"/>
          </a:xfrm>
        </p:spPr>
        <p:txBody>
          <a:bodyPr/>
          <a:lstStyle/>
          <a:p>
            <a:r>
              <a:rPr lang="en-US" sz="1050" dirty="0"/>
              <a:t>Note: Please not that all eligibility determinations and redeterminations are funded through the regular UI funding for non-monetary determination and not through the RESEA grant.</a:t>
            </a:r>
          </a:p>
        </p:txBody>
      </p:sp>
      <p:sp>
        <p:nvSpPr>
          <p:cNvPr id="28" name="object 11">
            <a:extLst>
              <a:ext uri="{FF2B5EF4-FFF2-40B4-BE49-F238E27FC236}">
                <a16:creationId xmlns:a16="http://schemas.microsoft.com/office/drawing/2014/main" id="{006EEF18-FA06-2031-4D33-7FC72E89C415}"/>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12</a:t>
            </a:fld>
            <a:endParaRPr spc="-5" dirty="0"/>
          </a:p>
        </p:txBody>
      </p:sp>
      <p:sp>
        <p:nvSpPr>
          <p:cNvPr id="29" name="Rectangle 28">
            <a:extLst>
              <a:ext uri="{FF2B5EF4-FFF2-40B4-BE49-F238E27FC236}">
                <a16:creationId xmlns:a16="http://schemas.microsoft.com/office/drawing/2014/main" id="{7E0AF38C-EF4E-9A96-86EB-E450669AD00E}"/>
              </a:ext>
              <a:ext uri="{C183D7F6-B498-43B3-948B-1728B52AA6E4}">
                <adec:decorative xmlns:adec="http://schemas.microsoft.com/office/drawing/2017/decorative" val="1"/>
              </a:ext>
            </a:extLst>
          </p:cNvPr>
          <p:cNvSpPr/>
          <p:nvPr/>
        </p:nvSpPr>
        <p:spPr>
          <a:xfrm>
            <a:off x="280035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6B68F85-5C0D-CAAA-23E5-17DC9C3AD311}"/>
              </a:ext>
              <a:ext uri="{C183D7F6-B498-43B3-948B-1728B52AA6E4}">
                <adec:decorative xmlns:adec="http://schemas.microsoft.com/office/drawing/2017/decorative" val="1"/>
              </a:ext>
            </a:extLst>
          </p:cNvPr>
          <p:cNvSpPr/>
          <p:nvPr/>
        </p:nvSpPr>
        <p:spPr>
          <a:xfrm>
            <a:off x="280035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EADF6FA-D9E4-897B-9DE5-3C876A325248}"/>
              </a:ext>
              <a:ext uri="{C183D7F6-B498-43B3-948B-1728B52AA6E4}">
                <adec:decorative xmlns:adec="http://schemas.microsoft.com/office/drawing/2017/decorative" val="1"/>
              </a:ext>
            </a:extLst>
          </p:cNvPr>
          <p:cNvSpPr/>
          <p:nvPr/>
        </p:nvSpPr>
        <p:spPr>
          <a:xfrm>
            <a:off x="280035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33D6C81B-B335-0BED-A31C-A794F5EAD684}"/>
              </a:ext>
              <a:ext uri="{C183D7F6-B498-43B3-948B-1728B52AA6E4}">
                <adec:decorative xmlns:adec="http://schemas.microsoft.com/office/drawing/2017/decorative" val="1"/>
              </a:ext>
            </a:extLst>
          </p:cNvPr>
          <p:cNvSpPr/>
          <p:nvPr/>
        </p:nvSpPr>
        <p:spPr>
          <a:xfrm>
            <a:off x="280035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DD9DFEE-887F-2C15-232B-006CC4DB6046}"/>
              </a:ext>
              <a:ext uri="{C183D7F6-B498-43B3-948B-1728B52AA6E4}">
                <adec:decorative xmlns:adec="http://schemas.microsoft.com/office/drawing/2017/decorative" val="1"/>
              </a:ext>
            </a:extLst>
          </p:cNvPr>
          <p:cNvSpPr/>
          <p:nvPr/>
        </p:nvSpPr>
        <p:spPr>
          <a:xfrm>
            <a:off x="280035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D28F5FA-3614-53FD-DDA2-3A1DD576EB99}"/>
              </a:ext>
              <a:ext uri="{C183D7F6-B498-43B3-948B-1728B52AA6E4}">
                <adec:decorative xmlns:adec="http://schemas.microsoft.com/office/drawing/2017/decorative" val="1"/>
              </a:ext>
            </a:extLst>
          </p:cNvPr>
          <p:cNvSpPr/>
          <p:nvPr/>
        </p:nvSpPr>
        <p:spPr>
          <a:xfrm>
            <a:off x="280035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BD7E693-C404-D94E-22EA-CA6977F819F6}"/>
              </a:ext>
              <a:ext uri="{C183D7F6-B498-43B3-948B-1728B52AA6E4}">
                <adec:decorative xmlns:adec="http://schemas.microsoft.com/office/drawing/2017/decorative" val="1"/>
              </a:ext>
            </a:extLst>
          </p:cNvPr>
          <p:cNvSpPr/>
          <p:nvPr/>
        </p:nvSpPr>
        <p:spPr>
          <a:xfrm>
            <a:off x="280035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BE2044E-F926-A3E9-93AE-92DA269BE4E6}"/>
              </a:ext>
              <a:ext uri="{C183D7F6-B498-43B3-948B-1728B52AA6E4}">
                <adec:decorative xmlns:adec="http://schemas.microsoft.com/office/drawing/2017/decorative" val="1"/>
              </a:ext>
            </a:extLst>
          </p:cNvPr>
          <p:cNvSpPr/>
          <p:nvPr/>
        </p:nvSpPr>
        <p:spPr>
          <a:xfrm>
            <a:off x="280035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FFF6C77-39E1-0316-3953-07C713416143}"/>
              </a:ext>
              <a:ext uri="{C183D7F6-B498-43B3-948B-1728B52AA6E4}">
                <adec:decorative xmlns:adec="http://schemas.microsoft.com/office/drawing/2017/decorative" val="1"/>
              </a:ext>
            </a:extLst>
          </p:cNvPr>
          <p:cNvSpPr/>
          <p:nvPr/>
        </p:nvSpPr>
        <p:spPr>
          <a:xfrm>
            <a:off x="411480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01718ADF-F9C0-85B2-CD02-C5F648BCEA1D}"/>
              </a:ext>
              <a:ext uri="{C183D7F6-B498-43B3-948B-1728B52AA6E4}">
                <adec:decorative xmlns:adec="http://schemas.microsoft.com/office/drawing/2017/decorative" val="1"/>
              </a:ext>
            </a:extLst>
          </p:cNvPr>
          <p:cNvSpPr/>
          <p:nvPr/>
        </p:nvSpPr>
        <p:spPr>
          <a:xfrm>
            <a:off x="411480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89F0E12-65C3-79EA-0014-4C96F585F04F}"/>
              </a:ext>
              <a:ext uri="{C183D7F6-B498-43B3-948B-1728B52AA6E4}">
                <adec:decorative xmlns:adec="http://schemas.microsoft.com/office/drawing/2017/decorative" val="1"/>
              </a:ext>
            </a:extLst>
          </p:cNvPr>
          <p:cNvSpPr/>
          <p:nvPr/>
        </p:nvSpPr>
        <p:spPr>
          <a:xfrm>
            <a:off x="411480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04A1C64-652B-B172-E537-E67C560653BA}"/>
              </a:ext>
              <a:ext uri="{C183D7F6-B498-43B3-948B-1728B52AA6E4}">
                <adec:decorative xmlns:adec="http://schemas.microsoft.com/office/drawing/2017/decorative" val="1"/>
              </a:ext>
            </a:extLst>
          </p:cNvPr>
          <p:cNvSpPr/>
          <p:nvPr/>
        </p:nvSpPr>
        <p:spPr>
          <a:xfrm>
            <a:off x="411480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45320DC-A3DC-8E41-28B4-3BDA6A7BD076}"/>
              </a:ext>
              <a:ext uri="{C183D7F6-B498-43B3-948B-1728B52AA6E4}">
                <adec:decorative xmlns:adec="http://schemas.microsoft.com/office/drawing/2017/decorative" val="1"/>
              </a:ext>
            </a:extLst>
          </p:cNvPr>
          <p:cNvSpPr/>
          <p:nvPr/>
        </p:nvSpPr>
        <p:spPr>
          <a:xfrm>
            <a:off x="411480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FDC7607E-4ABC-7F4D-6D22-89198AE9C3F7}"/>
              </a:ext>
              <a:ext uri="{C183D7F6-B498-43B3-948B-1728B52AA6E4}">
                <adec:decorative xmlns:adec="http://schemas.microsoft.com/office/drawing/2017/decorative" val="1"/>
              </a:ext>
            </a:extLst>
          </p:cNvPr>
          <p:cNvSpPr/>
          <p:nvPr/>
        </p:nvSpPr>
        <p:spPr>
          <a:xfrm>
            <a:off x="411480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667E37F0-E1EA-F9C4-1A56-341775997FD1}"/>
              </a:ext>
              <a:ext uri="{C183D7F6-B498-43B3-948B-1728B52AA6E4}">
                <adec:decorative xmlns:adec="http://schemas.microsoft.com/office/drawing/2017/decorative" val="1"/>
              </a:ext>
            </a:extLst>
          </p:cNvPr>
          <p:cNvSpPr/>
          <p:nvPr/>
        </p:nvSpPr>
        <p:spPr>
          <a:xfrm>
            <a:off x="411480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F328D8C-31D9-F900-9DD8-539C1655CDCF}"/>
              </a:ext>
              <a:ext uri="{C183D7F6-B498-43B3-948B-1728B52AA6E4}">
                <adec:decorative xmlns:adec="http://schemas.microsoft.com/office/drawing/2017/decorative" val="1"/>
              </a:ext>
            </a:extLst>
          </p:cNvPr>
          <p:cNvSpPr/>
          <p:nvPr/>
        </p:nvSpPr>
        <p:spPr>
          <a:xfrm>
            <a:off x="411480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047582C-3A51-EB35-8D07-A196D7E842FB}"/>
              </a:ext>
              <a:ext uri="{C183D7F6-B498-43B3-948B-1728B52AA6E4}">
                <adec:decorative xmlns:adec="http://schemas.microsoft.com/office/drawing/2017/decorative" val="1"/>
              </a:ext>
            </a:extLst>
          </p:cNvPr>
          <p:cNvSpPr/>
          <p:nvPr/>
        </p:nvSpPr>
        <p:spPr>
          <a:xfrm>
            <a:off x="540639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0380389-8349-83BE-E4BB-43678C9932D1}"/>
              </a:ext>
              <a:ext uri="{C183D7F6-B498-43B3-948B-1728B52AA6E4}">
                <adec:decorative xmlns:adec="http://schemas.microsoft.com/office/drawing/2017/decorative" val="1"/>
              </a:ext>
            </a:extLst>
          </p:cNvPr>
          <p:cNvSpPr/>
          <p:nvPr/>
        </p:nvSpPr>
        <p:spPr>
          <a:xfrm>
            <a:off x="540639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B906DDF-79E6-115A-DFB1-C95063FEFA57}"/>
              </a:ext>
              <a:ext uri="{C183D7F6-B498-43B3-948B-1728B52AA6E4}">
                <adec:decorative xmlns:adec="http://schemas.microsoft.com/office/drawing/2017/decorative" val="1"/>
              </a:ext>
            </a:extLst>
          </p:cNvPr>
          <p:cNvSpPr/>
          <p:nvPr/>
        </p:nvSpPr>
        <p:spPr>
          <a:xfrm>
            <a:off x="540639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282BFCF6-8FB8-40EC-C130-5E34FEE12852}"/>
              </a:ext>
              <a:ext uri="{C183D7F6-B498-43B3-948B-1728B52AA6E4}">
                <adec:decorative xmlns:adec="http://schemas.microsoft.com/office/drawing/2017/decorative" val="1"/>
              </a:ext>
            </a:extLst>
          </p:cNvPr>
          <p:cNvSpPr/>
          <p:nvPr/>
        </p:nvSpPr>
        <p:spPr>
          <a:xfrm>
            <a:off x="540639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6A3B46FE-E979-C30F-819F-3CDC90780FAE}"/>
              </a:ext>
              <a:ext uri="{C183D7F6-B498-43B3-948B-1728B52AA6E4}">
                <adec:decorative xmlns:adec="http://schemas.microsoft.com/office/drawing/2017/decorative" val="1"/>
              </a:ext>
            </a:extLst>
          </p:cNvPr>
          <p:cNvSpPr/>
          <p:nvPr/>
        </p:nvSpPr>
        <p:spPr>
          <a:xfrm>
            <a:off x="540639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9B8633AE-7F06-E527-8B28-1BD0B7102877}"/>
              </a:ext>
              <a:ext uri="{C183D7F6-B498-43B3-948B-1728B52AA6E4}">
                <adec:decorative xmlns:adec="http://schemas.microsoft.com/office/drawing/2017/decorative" val="1"/>
              </a:ext>
            </a:extLst>
          </p:cNvPr>
          <p:cNvSpPr/>
          <p:nvPr/>
        </p:nvSpPr>
        <p:spPr>
          <a:xfrm>
            <a:off x="540639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E10E390-59F8-DF66-398F-BBED25EC6C4A}"/>
              </a:ext>
              <a:ext uri="{C183D7F6-B498-43B3-948B-1728B52AA6E4}">
                <adec:decorative xmlns:adec="http://schemas.microsoft.com/office/drawing/2017/decorative" val="1"/>
              </a:ext>
            </a:extLst>
          </p:cNvPr>
          <p:cNvSpPr/>
          <p:nvPr/>
        </p:nvSpPr>
        <p:spPr>
          <a:xfrm>
            <a:off x="540639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99608EB-83A8-7233-EAAD-04837EF14687}"/>
              </a:ext>
              <a:ext uri="{C183D7F6-B498-43B3-948B-1728B52AA6E4}">
                <adec:decorative xmlns:adec="http://schemas.microsoft.com/office/drawing/2017/decorative" val="1"/>
              </a:ext>
            </a:extLst>
          </p:cNvPr>
          <p:cNvSpPr/>
          <p:nvPr/>
        </p:nvSpPr>
        <p:spPr>
          <a:xfrm>
            <a:off x="540639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06862681-1CA9-4270-6FAA-72DFD8A7BF20}"/>
              </a:ext>
              <a:ext uri="{C183D7F6-B498-43B3-948B-1728B52AA6E4}">
                <adec:decorative xmlns:adec="http://schemas.microsoft.com/office/drawing/2017/decorative" val="1"/>
              </a:ext>
            </a:extLst>
          </p:cNvPr>
          <p:cNvSpPr/>
          <p:nvPr/>
        </p:nvSpPr>
        <p:spPr>
          <a:xfrm>
            <a:off x="635127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135F573-BD21-1C34-4853-25C9A38F899B}"/>
              </a:ext>
              <a:ext uri="{C183D7F6-B498-43B3-948B-1728B52AA6E4}">
                <adec:decorative xmlns:adec="http://schemas.microsoft.com/office/drawing/2017/decorative" val="1"/>
              </a:ext>
            </a:extLst>
          </p:cNvPr>
          <p:cNvSpPr/>
          <p:nvPr/>
        </p:nvSpPr>
        <p:spPr>
          <a:xfrm>
            <a:off x="635127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A5B48282-F566-0275-401A-9742F3AF28A8}"/>
              </a:ext>
              <a:ext uri="{C183D7F6-B498-43B3-948B-1728B52AA6E4}">
                <adec:decorative xmlns:adec="http://schemas.microsoft.com/office/drawing/2017/decorative" val="1"/>
              </a:ext>
            </a:extLst>
          </p:cNvPr>
          <p:cNvSpPr/>
          <p:nvPr/>
        </p:nvSpPr>
        <p:spPr>
          <a:xfrm>
            <a:off x="635127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239CA092-6DE1-B78E-64D7-382BC949EFA3}"/>
              </a:ext>
              <a:ext uri="{C183D7F6-B498-43B3-948B-1728B52AA6E4}">
                <adec:decorative xmlns:adec="http://schemas.microsoft.com/office/drawing/2017/decorative" val="1"/>
              </a:ext>
            </a:extLst>
          </p:cNvPr>
          <p:cNvSpPr/>
          <p:nvPr/>
        </p:nvSpPr>
        <p:spPr>
          <a:xfrm>
            <a:off x="635127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14B96E98-4E3E-B42F-D6D2-B0DB0EBD039B}"/>
              </a:ext>
              <a:ext uri="{C183D7F6-B498-43B3-948B-1728B52AA6E4}">
                <adec:decorative xmlns:adec="http://schemas.microsoft.com/office/drawing/2017/decorative" val="1"/>
              </a:ext>
            </a:extLst>
          </p:cNvPr>
          <p:cNvSpPr/>
          <p:nvPr/>
        </p:nvSpPr>
        <p:spPr>
          <a:xfrm>
            <a:off x="635127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BA9C87B0-3FEA-F280-CE7D-A1CB8AA9783C}"/>
              </a:ext>
              <a:ext uri="{C183D7F6-B498-43B3-948B-1728B52AA6E4}">
                <adec:decorative xmlns:adec="http://schemas.microsoft.com/office/drawing/2017/decorative" val="1"/>
              </a:ext>
            </a:extLst>
          </p:cNvPr>
          <p:cNvSpPr/>
          <p:nvPr/>
        </p:nvSpPr>
        <p:spPr>
          <a:xfrm>
            <a:off x="635127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A23BEBB7-8EC8-157A-1EBB-9E9463440BC2}"/>
              </a:ext>
              <a:ext uri="{C183D7F6-B498-43B3-948B-1728B52AA6E4}">
                <adec:decorative xmlns:adec="http://schemas.microsoft.com/office/drawing/2017/decorative" val="1"/>
              </a:ext>
            </a:extLst>
          </p:cNvPr>
          <p:cNvSpPr/>
          <p:nvPr/>
        </p:nvSpPr>
        <p:spPr>
          <a:xfrm>
            <a:off x="635127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F8BF5475-6E6E-E9BC-A46F-F0FE236B15F6}"/>
              </a:ext>
              <a:ext uri="{C183D7F6-B498-43B3-948B-1728B52AA6E4}">
                <adec:decorative xmlns:adec="http://schemas.microsoft.com/office/drawing/2017/decorative" val="1"/>
              </a:ext>
            </a:extLst>
          </p:cNvPr>
          <p:cNvSpPr/>
          <p:nvPr/>
        </p:nvSpPr>
        <p:spPr>
          <a:xfrm>
            <a:off x="635127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95805B88-8D96-182C-D274-9178DC6AC919}"/>
              </a:ext>
              <a:ext uri="{C183D7F6-B498-43B3-948B-1728B52AA6E4}">
                <adec:decorative xmlns:adec="http://schemas.microsoft.com/office/drawing/2017/decorative" val="1"/>
              </a:ext>
            </a:extLst>
          </p:cNvPr>
          <p:cNvSpPr/>
          <p:nvPr/>
        </p:nvSpPr>
        <p:spPr>
          <a:xfrm>
            <a:off x="731901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8BF5DFCC-783A-AEB4-2141-3810CCB05356}"/>
              </a:ext>
              <a:ext uri="{C183D7F6-B498-43B3-948B-1728B52AA6E4}">
                <adec:decorative xmlns:adec="http://schemas.microsoft.com/office/drawing/2017/decorative" val="1"/>
              </a:ext>
            </a:extLst>
          </p:cNvPr>
          <p:cNvSpPr/>
          <p:nvPr/>
        </p:nvSpPr>
        <p:spPr>
          <a:xfrm>
            <a:off x="731901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7035522F-B30F-771F-53E2-E682454483F6}"/>
              </a:ext>
              <a:ext uri="{C183D7F6-B498-43B3-948B-1728B52AA6E4}">
                <adec:decorative xmlns:adec="http://schemas.microsoft.com/office/drawing/2017/decorative" val="1"/>
              </a:ext>
            </a:extLst>
          </p:cNvPr>
          <p:cNvSpPr/>
          <p:nvPr/>
        </p:nvSpPr>
        <p:spPr>
          <a:xfrm>
            <a:off x="731901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FA73E16E-C6A3-F8E0-980D-DD52E99785DE}"/>
              </a:ext>
              <a:ext uri="{C183D7F6-B498-43B3-948B-1728B52AA6E4}">
                <adec:decorative xmlns:adec="http://schemas.microsoft.com/office/drawing/2017/decorative" val="1"/>
              </a:ext>
            </a:extLst>
          </p:cNvPr>
          <p:cNvSpPr/>
          <p:nvPr/>
        </p:nvSpPr>
        <p:spPr>
          <a:xfrm>
            <a:off x="731901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87D4E9F6-7031-7959-4357-2730786BD0BD}"/>
              </a:ext>
              <a:ext uri="{C183D7F6-B498-43B3-948B-1728B52AA6E4}">
                <adec:decorative xmlns:adec="http://schemas.microsoft.com/office/drawing/2017/decorative" val="1"/>
              </a:ext>
            </a:extLst>
          </p:cNvPr>
          <p:cNvSpPr/>
          <p:nvPr/>
        </p:nvSpPr>
        <p:spPr>
          <a:xfrm>
            <a:off x="731901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637BCE18-2796-A315-8FC7-C4F56E170FEE}"/>
              </a:ext>
              <a:ext uri="{C183D7F6-B498-43B3-948B-1728B52AA6E4}">
                <adec:decorative xmlns:adec="http://schemas.microsoft.com/office/drawing/2017/decorative" val="1"/>
              </a:ext>
            </a:extLst>
          </p:cNvPr>
          <p:cNvSpPr/>
          <p:nvPr/>
        </p:nvSpPr>
        <p:spPr>
          <a:xfrm>
            <a:off x="731901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21FA0880-9AE0-04E6-AC64-56B9378E9FF8}"/>
              </a:ext>
              <a:ext uri="{C183D7F6-B498-43B3-948B-1728B52AA6E4}">
                <adec:decorative xmlns:adec="http://schemas.microsoft.com/office/drawing/2017/decorative" val="1"/>
              </a:ext>
            </a:extLst>
          </p:cNvPr>
          <p:cNvSpPr/>
          <p:nvPr/>
        </p:nvSpPr>
        <p:spPr>
          <a:xfrm>
            <a:off x="731901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2A8E7EED-6890-1DB7-1E57-2B2CE7463D3E}"/>
              </a:ext>
              <a:ext uri="{C183D7F6-B498-43B3-948B-1728B52AA6E4}">
                <adec:decorative xmlns:adec="http://schemas.microsoft.com/office/drawing/2017/decorative" val="1"/>
              </a:ext>
            </a:extLst>
          </p:cNvPr>
          <p:cNvSpPr/>
          <p:nvPr/>
        </p:nvSpPr>
        <p:spPr>
          <a:xfrm>
            <a:off x="731901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1AD25407-D2B6-332F-B100-05D0F754B5F5}"/>
              </a:ext>
              <a:ext uri="{C183D7F6-B498-43B3-948B-1728B52AA6E4}">
                <adec:decorative xmlns:adec="http://schemas.microsoft.com/office/drawing/2017/decorative" val="1"/>
              </a:ext>
            </a:extLst>
          </p:cNvPr>
          <p:cNvSpPr/>
          <p:nvPr/>
        </p:nvSpPr>
        <p:spPr>
          <a:xfrm>
            <a:off x="5406390" y="54376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329BF4A9-7C51-738A-DD08-D4B8916DE8D9}"/>
              </a:ext>
              <a:ext uri="{C183D7F6-B498-43B3-948B-1728B52AA6E4}">
                <adec:decorative xmlns:adec="http://schemas.microsoft.com/office/drawing/2017/decorative" val="1"/>
              </a:ext>
            </a:extLst>
          </p:cNvPr>
          <p:cNvSpPr/>
          <p:nvPr/>
        </p:nvSpPr>
        <p:spPr>
          <a:xfrm>
            <a:off x="6351270" y="54376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7540343-F38C-1353-C0F9-EF246F4AC767}"/>
              </a:ext>
              <a:ext uri="{C183D7F6-B498-43B3-948B-1728B52AA6E4}">
                <adec:decorative xmlns:adec="http://schemas.microsoft.com/office/drawing/2017/decorative" val="1"/>
              </a:ext>
            </a:extLst>
          </p:cNvPr>
          <p:cNvSpPr/>
          <p:nvPr/>
        </p:nvSpPr>
        <p:spPr>
          <a:xfrm>
            <a:off x="7319010" y="54376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141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329025EC-46B3-7FC3-2D40-9BC9B46C2E72}"/>
              </a:ext>
            </a:extLst>
          </p:cNvPr>
          <p:cNvSpPr>
            <a:spLocks noGrp="1"/>
          </p:cNvSpPr>
          <p:nvPr>
            <p:ph type="title"/>
          </p:nvPr>
        </p:nvSpPr>
        <p:spPr/>
        <p:txBody>
          <a:bodyPr/>
          <a:lstStyle/>
          <a:p>
            <a:r>
              <a:rPr lang="en-US" dirty="0"/>
              <a:t>Element 10a.</a:t>
            </a:r>
          </a:p>
        </p:txBody>
      </p:sp>
      <p:sp>
        <p:nvSpPr>
          <p:cNvPr id="22" name="Content Placeholder 21">
            <a:extLst>
              <a:ext uri="{FF2B5EF4-FFF2-40B4-BE49-F238E27FC236}">
                <a16:creationId xmlns:a16="http://schemas.microsoft.com/office/drawing/2014/main" id="{E5C483F1-B516-D4C7-2144-92E5A17C1CA6}"/>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0" normalizeH="0" baseline="0" noProof="0" dirty="0">
                <a:ln>
                  <a:noFill/>
                </a:ln>
                <a:solidFill>
                  <a:srgbClr val="FFFFFF"/>
                </a:solidFill>
                <a:effectLst/>
                <a:uLnTx/>
                <a:uFillTx/>
                <a:latin typeface="Arial"/>
                <a:ea typeface="+mn-ea"/>
                <a:cs typeface="Arial"/>
              </a:rPr>
              <a:t>10a. Completed </a:t>
            </a:r>
            <a:r>
              <a:rPr kumimoji="0" lang="en-US" sz="1800" b="1" i="0" u="none" strike="noStrike" kern="1200" cap="none" spc="-5" normalizeH="0" baseline="0" noProof="0" dirty="0">
                <a:ln>
                  <a:noFill/>
                </a:ln>
                <a:solidFill>
                  <a:srgbClr val="FFFFFF"/>
                </a:solidFill>
                <a:effectLst/>
                <a:uLnTx/>
                <a:uFillTx/>
                <a:latin typeface="Arial"/>
                <a:ea typeface="+mn-ea"/>
                <a:cs typeface="Arial"/>
              </a:rPr>
              <a:t>Subsequent </a:t>
            </a:r>
            <a:r>
              <a:rPr kumimoji="0" lang="en-US" sz="1800" b="1" i="0" u="none" strike="noStrike" kern="1200" cap="none" spc="0" normalizeH="0" baseline="0" noProof="0" dirty="0">
                <a:ln>
                  <a:noFill/>
                </a:ln>
                <a:solidFill>
                  <a:srgbClr val="FFFFFF"/>
                </a:solidFill>
                <a:effectLst/>
                <a:uLnTx/>
                <a:uFillTx/>
                <a:latin typeface="Arial"/>
                <a:ea typeface="+mn-ea"/>
                <a:cs typeface="Arial"/>
              </a:rPr>
              <a:t>RESEA </a:t>
            </a:r>
            <a:r>
              <a:rPr kumimoji="0" lang="en-US" sz="1800" b="1" i="0" u="none" strike="noStrike" kern="1200" cap="none" spc="-5" normalizeH="0" baseline="0" noProof="0" dirty="0">
                <a:ln>
                  <a:noFill/>
                </a:ln>
                <a:solidFill>
                  <a:srgbClr val="FFFFFF"/>
                </a:solidFill>
                <a:effectLst/>
                <a:uLnTx/>
                <a:uFillTx/>
                <a:latin typeface="Arial"/>
                <a:ea typeface="+mn-ea"/>
                <a:cs typeface="Arial"/>
              </a:rPr>
              <a:t>Staffing </a:t>
            </a:r>
            <a:r>
              <a:rPr kumimoji="0" lang="en-US" sz="1800" b="1" i="0" u="none" strike="noStrike" kern="1200" cap="none" spc="0" normalizeH="0" baseline="0" noProof="0" dirty="0">
                <a:ln>
                  <a:noFill/>
                </a:ln>
                <a:solidFill>
                  <a:srgbClr val="FFFFFF"/>
                </a:solidFill>
                <a:effectLst/>
                <a:uLnTx/>
                <a:uFillTx/>
                <a:latin typeface="Arial"/>
                <a:ea typeface="+mn-ea"/>
                <a:cs typeface="Arial"/>
              </a:rPr>
              <a:t>and</a:t>
            </a:r>
            <a:r>
              <a:rPr kumimoji="0" lang="en-US" sz="1800" b="1" i="0" u="none" strike="noStrike" kern="1200" cap="none" spc="-70" normalizeH="0" baseline="0" noProof="0" dirty="0">
                <a:ln>
                  <a:noFill/>
                </a:ln>
                <a:solidFill>
                  <a:srgbClr val="FFFFFF"/>
                </a:solidFill>
                <a:effectLst/>
                <a:uLnTx/>
                <a:uFillTx/>
                <a:latin typeface="Arial"/>
                <a:ea typeface="+mn-ea"/>
                <a:cs typeface="Arial"/>
              </a:rPr>
              <a:t> </a:t>
            </a:r>
            <a:r>
              <a:rPr kumimoji="0" lang="en-US" sz="1800" b="1" i="0" u="none" strike="noStrike" kern="1200" cap="none" spc="-10" normalizeH="0" baseline="0" noProof="0" dirty="0">
                <a:ln>
                  <a:noFill/>
                </a:ln>
                <a:solidFill>
                  <a:srgbClr val="FFFFFF"/>
                </a:solidFill>
                <a:effectLst/>
                <a:uLnTx/>
                <a:uFillTx/>
                <a:latin typeface="Arial"/>
                <a:ea typeface="+mn-ea"/>
                <a:cs typeface="Arial"/>
              </a:rPr>
              <a:t>Time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3" name="Content Placeholder 22">
            <a:extLst>
              <a:ext uri="{FF2B5EF4-FFF2-40B4-BE49-F238E27FC236}">
                <a16:creationId xmlns:a16="http://schemas.microsoft.com/office/drawing/2014/main" id="{0FFAE859-7629-4AFE-58D3-3514A5182E2B}"/>
              </a:ext>
            </a:extLst>
          </p:cNvPr>
          <p:cNvSpPr>
            <a:spLocks noGrp="1"/>
          </p:cNvSpPr>
          <p:nvPr>
            <p:ph sz="quarter" idx="4294967295"/>
          </p:nvPr>
        </p:nvSpPr>
        <p:spPr>
          <a:xfrm>
            <a:off x="901700" y="1054100"/>
            <a:ext cx="7289800" cy="169277"/>
          </a:xfrm>
        </p:spPr>
        <p:txBody>
          <a:bodyPr/>
          <a:lstStyle/>
          <a:p>
            <a:r>
              <a:rPr lang="en-US" sz="1100" dirty="0"/>
              <a:t>10a. Completed Subsequent RESEA Staffing and Time </a:t>
            </a:r>
          </a:p>
        </p:txBody>
      </p:sp>
      <p:sp>
        <p:nvSpPr>
          <p:cNvPr id="24" name="Content Placeholder 23">
            <a:extLst>
              <a:ext uri="{FF2B5EF4-FFF2-40B4-BE49-F238E27FC236}">
                <a16:creationId xmlns:a16="http://schemas.microsoft.com/office/drawing/2014/main" id="{05F12EA0-F893-E6BC-36F2-B24D4EC92FD1}"/>
              </a:ext>
            </a:extLst>
          </p:cNvPr>
          <p:cNvSpPr>
            <a:spLocks noGrp="1"/>
          </p:cNvSpPr>
          <p:nvPr>
            <p:ph sz="quarter" idx="4294967295"/>
          </p:nvPr>
        </p:nvSpPr>
        <p:spPr>
          <a:xfrm>
            <a:off x="901700" y="1390291"/>
            <a:ext cx="7289800" cy="169277"/>
          </a:xfrm>
        </p:spPr>
        <p:txBody>
          <a:bodyPr/>
          <a:lstStyle/>
          <a:p>
            <a:r>
              <a:rPr lang="en-US" sz="1100" dirty="0"/>
              <a:t>Complete chart below on how specific subsequent RESEA activities are staffed, the average time needed.</a:t>
            </a:r>
          </a:p>
        </p:txBody>
      </p:sp>
      <p:graphicFrame>
        <p:nvGraphicFramePr>
          <p:cNvPr id="26" name="Table 26">
            <a:extLst>
              <a:ext uri="{FF2B5EF4-FFF2-40B4-BE49-F238E27FC236}">
                <a16:creationId xmlns:a16="http://schemas.microsoft.com/office/drawing/2014/main" id="{39E5121A-E327-28FB-43FD-4ADCB5A6DE08}"/>
              </a:ext>
            </a:extLst>
          </p:cNvPr>
          <p:cNvGraphicFramePr>
            <a:graphicFrameLocks noGrp="1"/>
          </p:cNvGraphicFramePr>
          <p:nvPr>
            <p:extLst>
              <p:ext uri="{D42A27DB-BD31-4B8C-83A1-F6EECF244321}">
                <p14:modId xmlns:p14="http://schemas.microsoft.com/office/powerpoint/2010/main" val="4050587972"/>
              </p:ext>
            </p:extLst>
          </p:nvPr>
        </p:nvGraphicFramePr>
        <p:xfrm>
          <a:off x="901700" y="1981200"/>
          <a:ext cx="7289803" cy="3621578"/>
        </p:xfrm>
        <a:graphic>
          <a:graphicData uri="http://schemas.openxmlformats.org/drawingml/2006/table">
            <a:tbl>
              <a:tblPr firstRow="1" bandRow="1">
                <a:tableStyleId>{5940675A-B579-460E-94D1-54222C63F5DA}</a:tableStyleId>
              </a:tblPr>
              <a:tblGrid>
                <a:gridCol w="1841500">
                  <a:extLst>
                    <a:ext uri="{9D8B030D-6E8A-4147-A177-3AD203B41FA5}">
                      <a16:colId xmlns:a16="http://schemas.microsoft.com/office/drawing/2014/main" val="1869273163"/>
                    </a:ext>
                  </a:extLst>
                </a:gridCol>
                <a:gridCol w="1295400">
                  <a:extLst>
                    <a:ext uri="{9D8B030D-6E8A-4147-A177-3AD203B41FA5}">
                      <a16:colId xmlns:a16="http://schemas.microsoft.com/office/drawing/2014/main" val="2493161775"/>
                    </a:ext>
                  </a:extLst>
                </a:gridCol>
                <a:gridCol w="1295400">
                  <a:extLst>
                    <a:ext uri="{9D8B030D-6E8A-4147-A177-3AD203B41FA5}">
                      <a16:colId xmlns:a16="http://schemas.microsoft.com/office/drawing/2014/main" val="2578235061"/>
                    </a:ext>
                  </a:extLst>
                </a:gridCol>
                <a:gridCol w="952501">
                  <a:extLst>
                    <a:ext uri="{9D8B030D-6E8A-4147-A177-3AD203B41FA5}">
                      <a16:colId xmlns:a16="http://schemas.microsoft.com/office/drawing/2014/main" val="4220778937"/>
                    </a:ext>
                  </a:extLst>
                </a:gridCol>
                <a:gridCol w="952501">
                  <a:extLst>
                    <a:ext uri="{9D8B030D-6E8A-4147-A177-3AD203B41FA5}">
                      <a16:colId xmlns:a16="http://schemas.microsoft.com/office/drawing/2014/main" val="2670606345"/>
                    </a:ext>
                  </a:extLst>
                </a:gridCol>
                <a:gridCol w="952501">
                  <a:extLst>
                    <a:ext uri="{9D8B030D-6E8A-4147-A177-3AD203B41FA5}">
                      <a16:colId xmlns:a16="http://schemas.microsoft.com/office/drawing/2014/main" val="2908640125"/>
                    </a:ext>
                  </a:extLst>
                </a:gridCol>
              </a:tblGrid>
              <a:tr h="360218">
                <a:tc>
                  <a:txBody>
                    <a:bodyPr/>
                    <a:lstStyle/>
                    <a:p>
                      <a:pPr algn="ctr"/>
                      <a:r>
                        <a:rPr lang="en-US" sz="1000" u="sng" dirty="0">
                          <a:latin typeface="Times New Roman" panose="02020603050405020304" pitchFamily="18" charset="0"/>
                          <a:cs typeface="Times New Roman" panose="02020603050405020304" pitchFamily="18" charset="0"/>
                        </a:rPr>
                        <a:t>Activity</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Staff (ES/WIOA/UI/ Other)</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Individual/Group</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In-Person, Remote, Virtual</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Average Time (Minutes)</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000" u="sng" dirty="0">
                          <a:latin typeface="Times New Roman" panose="02020603050405020304" pitchFamily="18" charset="0"/>
                          <a:cs typeface="Times New Roman" panose="02020603050405020304" pitchFamily="18" charset="0"/>
                        </a:rPr>
                        <a:t>Staff Cost Per Hour (Dollars)</a:t>
                      </a:r>
                    </a:p>
                  </a:txBody>
                  <a:tcPr marL="18288" marR="18288" marT="18288" marB="18288">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18508535"/>
                  </a:ext>
                </a:extLst>
              </a:tr>
              <a:tr h="0">
                <a:tc>
                  <a:txBody>
                    <a:bodyPr/>
                    <a:lstStyle/>
                    <a:p>
                      <a:r>
                        <a:rPr lang="en-US" sz="1000" dirty="0">
                          <a:latin typeface="Times New Roman" panose="02020603050405020304" pitchFamily="18" charset="0"/>
                          <a:cs typeface="Times New Roman" panose="02020603050405020304" pitchFamily="18" charset="0"/>
                        </a:rPr>
                        <a:t>EXAMPLE LINE</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ES</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Individual</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In-Person</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10 minutes</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tc>
                  <a:txBody>
                    <a:bodyPr/>
                    <a:lstStyle/>
                    <a:p>
                      <a:pPr algn="ctr"/>
                      <a:r>
                        <a:rPr lang="en-US" sz="1000" dirty="0">
                          <a:latin typeface="Times New Roman" panose="02020603050405020304" pitchFamily="18" charset="0"/>
                          <a:cs typeface="Times New Roman" panose="02020603050405020304" pitchFamily="18" charset="0"/>
                        </a:rPr>
                        <a:t>$78.96</a:t>
                      </a:r>
                    </a:p>
                  </a:txBody>
                  <a:tcPr marL="45720" marR="45720" marT="18288" marB="18288">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B9B9B9"/>
                    </a:solidFill>
                  </a:tcPr>
                </a:tc>
                <a:extLst>
                  <a:ext uri="{0D108BD9-81ED-4DB2-BD59-A6C34878D82A}">
                    <a16:rowId xmlns:a16="http://schemas.microsoft.com/office/drawing/2014/main" val="510620822"/>
                  </a:ext>
                </a:extLst>
              </a:tr>
              <a:tr h="0">
                <a:tc>
                  <a:txBody>
                    <a:bodyPr/>
                    <a:lstStyle/>
                    <a:p>
                      <a:r>
                        <a:rPr lang="en-US" sz="1000" dirty="0">
                          <a:latin typeface="Times New Roman" panose="02020603050405020304" pitchFamily="18" charset="0"/>
                          <a:cs typeface="Times New Roman" panose="02020603050405020304" pitchFamily="18" charset="0"/>
                        </a:rPr>
                        <a:t>Eligibility Review</a:t>
                      </a: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82403966"/>
                  </a:ext>
                </a:extLst>
              </a:tr>
              <a:tr h="0">
                <a:tc>
                  <a:txBody>
                    <a:bodyPr/>
                    <a:lstStyle/>
                    <a:p>
                      <a:r>
                        <a:rPr lang="en-US" sz="1000" dirty="0">
                          <a:latin typeface="Times New Roman" panose="02020603050405020304" pitchFamily="18" charset="0"/>
                          <a:cs typeface="Times New Roman" panose="02020603050405020304" pitchFamily="18" charset="0"/>
                        </a:rPr>
                        <a:t>Labor Market Information</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606475713"/>
                  </a:ext>
                </a:extLst>
              </a:tr>
              <a:tr h="0">
                <a:tc>
                  <a:txBody>
                    <a:bodyPr/>
                    <a:lstStyle/>
                    <a:p>
                      <a:r>
                        <a:rPr lang="en-US" sz="1000" dirty="0">
                          <a:latin typeface="Times New Roman" panose="02020603050405020304" pitchFamily="18" charset="0"/>
                          <a:cs typeface="Times New Roman" panose="02020603050405020304" pitchFamily="18" charset="0"/>
                        </a:rPr>
                        <a:t>Providing support with individual reemployment plan.</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1610423678"/>
                  </a:ext>
                </a:extLst>
              </a:tr>
              <a:tr h="0">
                <a:tc>
                  <a:txBody>
                    <a:bodyPr/>
                    <a:lstStyle/>
                    <a:p>
                      <a:r>
                        <a:rPr lang="en-US" sz="1000" dirty="0">
                          <a:latin typeface="Times New Roman" panose="02020603050405020304" pitchFamily="18" charset="0"/>
                          <a:cs typeface="Times New Roman" panose="02020603050405020304" pitchFamily="18" charset="0"/>
                        </a:rPr>
                        <a:t>Providing information and access to American Job Center (AJC) services including career services</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1528339087"/>
                  </a:ext>
                </a:extLst>
              </a:tr>
              <a:tr h="0">
                <a:tc>
                  <a:txBody>
                    <a:bodyPr/>
                    <a:lstStyle/>
                    <a:p>
                      <a:r>
                        <a:rPr lang="en-US" sz="1000" dirty="0">
                          <a:latin typeface="Times New Roman" panose="02020603050405020304" pitchFamily="18" charset="0"/>
                          <a:cs typeface="Times New Roman" panose="02020603050405020304" pitchFamily="18" charset="0"/>
                        </a:rPr>
                        <a:t>Referrals to other services</a:t>
                      </a: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2596053661"/>
                  </a:ext>
                </a:extLst>
              </a:tr>
              <a:tr h="0">
                <a:tc>
                  <a:txBody>
                    <a:bodyPr/>
                    <a:lstStyle/>
                    <a:p>
                      <a:r>
                        <a:rPr lang="en-US" sz="1000" dirty="0">
                          <a:latin typeface="Times New Roman" panose="02020603050405020304" pitchFamily="18" charset="0"/>
                          <a:cs typeface="Times New Roman" panose="02020603050405020304" pitchFamily="18" charset="0"/>
                        </a:rPr>
                        <a:t>Other activities performed in addition to required elements.</a:t>
                      </a:r>
                    </a:p>
                    <a:p>
                      <a:endParaRPr lang="en-US" sz="1000" dirty="0">
                        <a:latin typeface="Times New Roman" panose="02020603050405020304" pitchFamily="18" charset="0"/>
                        <a:cs typeface="Times New Roman" panose="02020603050405020304" pitchFamily="18" charset="0"/>
                      </a:endParaRPr>
                    </a:p>
                    <a:p>
                      <a:r>
                        <a:rPr lang="en-US" sz="1000" dirty="0">
                          <a:latin typeface="Times New Roman" panose="02020603050405020304" pitchFamily="18" charset="0"/>
                          <a:cs typeface="Times New Roman" panose="02020603050405020304" pitchFamily="18" charset="0"/>
                        </a:rPr>
                        <a:t>Please describe any additional activities in element 10b.</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3479565852"/>
                  </a:ext>
                </a:extLst>
              </a:tr>
              <a:tr h="0">
                <a:tc>
                  <a:txBody>
                    <a:bodyPr/>
                    <a:lstStyle/>
                    <a:p>
                      <a:r>
                        <a:rPr lang="en-US" sz="1000" dirty="0">
                          <a:latin typeface="Times New Roman" panose="02020603050405020304" pitchFamily="18" charset="0"/>
                          <a:cs typeface="Times New Roman" panose="02020603050405020304" pitchFamily="18" charset="0"/>
                        </a:rPr>
                        <a:t>Pre-work (Preparation for RESEA)</a:t>
                      </a: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4199971142"/>
                  </a:ext>
                </a:extLst>
              </a:tr>
              <a:tr h="0">
                <a:tc>
                  <a:txBody>
                    <a:bodyPr/>
                    <a:lstStyle/>
                    <a:p>
                      <a:r>
                        <a:rPr lang="en-US" sz="1000" dirty="0">
                          <a:latin typeface="Times New Roman" panose="02020603050405020304" pitchFamily="18" charset="0"/>
                          <a:cs typeface="Times New Roman" panose="02020603050405020304" pitchFamily="18" charset="0"/>
                        </a:rPr>
                        <a:t>Post-work (casework notes etc.) following RESEA</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1787221995"/>
                  </a:ext>
                </a:extLst>
              </a:tr>
              <a:tr h="0">
                <a:tc>
                  <a:txBody>
                    <a:bodyPr/>
                    <a:lstStyle/>
                    <a:p>
                      <a:r>
                        <a:rPr lang="en-US" sz="1000" b="1" dirty="0">
                          <a:latin typeface="Times New Roman" panose="02020603050405020304" pitchFamily="18" charset="0"/>
                          <a:cs typeface="Times New Roman" panose="02020603050405020304" pitchFamily="18" charset="0"/>
                        </a:rPr>
                        <a:t>Totals</a:t>
                      </a: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solidFill>
                      <a:schemeClr val="tx1">
                        <a:lumMod val="65000"/>
                        <a:lumOff val="35000"/>
                      </a:schemeClr>
                    </a:solidFill>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solidFill>
                      <a:schemeClr val="tx1">
                        <a:lumMod val="65000"/>
                        <a:lumOff val="35000"/>
                      </a:schemeClr>
                    </a:solidFill>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solidFill>
                      <a:schemeClr val="bg1"/>
                    </a:solidFill>
                  </a:tcPr>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tc>
                  <a:txBody>
                    <a:bodyPr/>
                    <a:lstStyle/>
                    <a:p>
                      <a:endParaRPr lang="en-US" sz="1000" dirty="0">
                        <a:latin typeface="Times New Roman" panose="02020603050405020304" pitchFamily="18" charset="0"/>
                        <a:cs typeface="Times New Roman" panose="02020603050405020304" pitchFamily="18" charset="0"/>
                      </a:endParaRPr>
                    </a:p>
                  </a:txBody>
                  <a:tcPr marL="45720" marR="45720" marT="18288" marB="18288"/>
                </a:tc>
                <a:extLst>
                  <a:ext uri="{0D108BD9-81ED-4DB2-BD59-A6C34878D82A}">
                    <a16:rowId xmlns:a16="http://schemas.microsoft.com/office/drawing/2014/main" val="2392439037"/>
                  </a:ext>
                </a:extLst>
              </a:tr>
            </a:tbl>
          </a:graphicData>
        </a:graphic>
      </p:graphicFrame>
      <p:sp>
        <p:nvSpPr>
          <p:cNvPr id="25" name="Content Placeholder 24">
            <a:extLst>
              <a:ext uri="{FF2B5EF4-FFF2-40B4-BE49-F238E27FC236}">
                <a16:creationId xmlns:a16="http://schemas.microsoft.com/office/drawing/2014/main" id="{18EB58F3-42AB-BC39-D2FB-88C6CFD42BE5}"/>
              </a:ext>
            </a:extLst>
          </p:cNvPr>
          <p:cNvSpPr>
            <a:spLocks noGrp="1"/>
          </p:cNvSpPr>
          <p:nvPr>
            <p:ph sz="quarter" idx="16"/>
          </p:nvPr>
        </p:nvSpPr>
        <p:spPr>
          <a:xfrm>
            <a:off x="917330" y="5654430"/>
            <a:ext cx="7289800" cy="323165"/>
          </a:xfrm>
        </p:spPr>
        <p:txBody>
          <a:bodyPr/>
          <a:lstStyle/>
          <a:p>
            <a:r>
              <a:rPr lang="en-US" sz="1050" dirty="0"/>
              <a:t>Note: Please not that all eligibility determinations and redeterminations are funded through the regular UI funding for non-monetary determination and not through the RESEA grant.</a:t>
            </a:r>
          </a:p>
        </p:txBody>
      </p:sp>
      <p:sp>
        <p:nvSpPr>
          <p:cNvPr id="2" name="object 11">
            <a:extLst>
              <a:ext uri="{FF2B5EF4-FFF2-40B4-BE49-F238E27FC236}">
                <a16:creationId xmlns:a16="http://schemas.microsoft.com/office/drawing/2014/main" id="{EC0E7DB6-A16C-EBAE-2335-DDFE86F64156}"/>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13</a:t>
            </a:fld>
            <a:endParaRPr spc="-5" dirty="0"/>
          </a:p>
        </p:txBody>
      </p:sp>
      <p:sp>
        <p:nvSpPr>
          <p:cNvPr id="3" name="Rectangle 2">
            <a:extLst>
              <a:ext uri="{FF2B5EF4-FFF2-40B4-BE49-F238E27FC236}">
                <a16:creationId xmlns:a16="http://schemas.microsoft.com/office/drawing/2014/main" id="{90AF16D4-B7DC-0EBD-3CE7-B4E8DAE7E5AA}"/>
              </a:ext>
              <a:ext uri="{C183D7F6-B498-43B3-948B-1728B52AA6E4}">
                <adec:decorative xmlns:adec="http://schemas.microsoft.com/office/drawing/2017/decorative" val="1"/>
              </a:ext>
            </a:extLst>
          </p:cNvPr>
          <p:cNvSpPr/>
          <p:nvPr/>
        </p:nvSpPr>
        <p:spPr>
          <a:xfrm>
            <a:off x="280035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7D901096-D1CC-E103-2E57-E2AC1DB92020}"/>
              </a:ext>
              <a:ext uri="{C183D7F6-B498-43B3-948B-1728B52AA6E4}">
                <adec:decorative xmlns:adec="http://schemas.microsoft.com/office/drawing/2017/decorative" val="1"/>
              </a:ext>
            </a:extLst>
          </p:cNvPr>
          <p:cNvSpPr/>
          <p:nvPr/>
        </p:nvSpPr>
        <p:spPr>
          <a:xfrm>
            <a:off x="280035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6AA2E3D-6E34-6E91-E99C-39D38EC065D2}"/>
              </a:ext>
              <a:ext uri="{C183D7F6-B498-43B3-948B-1728B52AA6E4}">
                <adec:decorative xmlns:adec="http://schemas.microsoft.com/office/drawing/2017/decorative" val="1"/>
              </a:ext>
            </a:extLst>
          </p:cNvPr>
          <p:cNvSpPr/>
          <p:nvPr/>
        </p:nvSpPr>
        <p:spPr>
          <a:xfrm>
            <a:off x="280035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6456353-C359-4097-C210-9AE7919772C8}"/>
              </a:ext>
              <a:ext uri="{C183D7F6-B498-43B3-948B-1728B52AA6E4}">
                <adec:decorative xmlns:adec="http://schemas.microsoft.com/office/drawing/2017/decorative" val="1"/>
              </a:ext>
            </a:extLst>
          </p:cNvPr>
          <p:cNvSpPr/>
          <p:nvPr/>
        </p:nvSpPr>
        <p:spPr>
          <a:xfrm>
            <a:off x="280035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F5C03F3-241D-C51D-1B26-EB91F1DC36B7}"/>
              </a:ext>
              <a:ext uri="{C183D7F6-B498-43B3-948B-1728B52AA6E4}">
                <adec:decorative xmlns:adec="http://schemas.microsoft.com/office/drawing/2017/decorative" val="1"/>
              </a:ext>
            </a:extLst>
          </p:cNvPr>
          <p:cNvSpPr/>
          <p:nvPr/>
        </p:nvSpPr>
        <p:spPr>
          <a:xfrm>
            <a:off x="280035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D40DFAE-AE69-025E-21DE-C9B32BED8FE5}"/>
              </a:ext>
              <a:ext uri="{C183D7F6-B498-43B3-948B-1728B52AA6E4}">
                <adec:decorative xmlns:adec="http://schemas.microsoft.com/office/drawing/2017/decorative" val="1"/>
              </a:ext>
            </a:extLst>
          </p:cNvPr>
          <p:cNvSpPr/>
          <p:nvPr/>
        </p:nvSpPr>
        <p:spPr>
          <a:xfrm>
            <a:off x="280035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40E2AD6A-C9E9-16CB-E323-702BC0957237}"/>
              </a:ext>
              <a:ext uri="{C183D7F6-B498-43B3-948B-1728B52AA6E4}">
                <adec:decorative xmlns:adec="http://schemas.microsoft.com/office/drawing/2017/decorative" val="1"/>
              </a:ext>
            </a:extLst>
          </p:cNvPr>
          <p:cNvSpPr/>
          <p:nvPr/>
        </p:nvSpPr>
        <p:spPr>
          <a:xfrm>
            <a:off x="280035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3A01A99-FBDD-DA43-E968-5B143501F202}"/>
              </a:ext>
              <a:ext uri="{C183D7F6-B498-43B3-948B-1728B52AA6E4}">
                <adec:decorative xmlns:adec="http://schemas.microsoft.com/office/drawing/2017/decorative" val="1"/>
              </a:ext>
            </a:extLst>
          </p:cNvPr>
          <p:cNvSpPr/>
          <p:nvPr/>
        </p:nvSpPr>
        <p:spPr>
          <a:xfrm>
            <a:off x="280035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8AB62E-2B33-B43C-5D53-D8E6A2D421EE}"/>
              </a:ext>
              <a:ext uri="{C183D7F6-B498-43B3-948B-1728B52AA6E4}">
                <adec:decorative xmlns:adec="http://schemas.microsoft.com/office/drawing/2017/decorative" val="1"/>
              </a:ext>
            </a:extLst>
          </p:cNvPr>
          <p:cNvSpPr/>
          <p:nvPr/>
        </p:nvSpPr>
        <p:spPr>
          <a:xfrm>
            <a:off x="411480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820BA8B-23FC-4367-ACDB-E57211F2C1F3}"/>
              </a:ext>
              <a:ext uri="{C183D7F6-B498-43B3-948B-1728B52AA6E4}">
                <adec:decorative xmlns:adec="http://schemas.microsoft.com/office/drawing/2017/decorative" val="1"/>
              </a:ext>
            </a:extLst>
          </p:cNvPr>
          <p:cNvSpPr/>
          <p:nvPr/>
        </p:nvSpPr>
        <p:spPr>
          <a:xfrm>
            <a:off x="411480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AE24ADF-08F9-FFDB-5FC3-3F4543D0A8B0}"/>
              </a:ext>
              <a:ext uri="{C183D7F6-B498-43B3-948B-1728B52AA6E4}">
                <adec:decorative xmlns:adec="http://schemas.microsoft.com/office/drawing/2017/decorative" val="1"/>
              </a:ext>
            </a:extLst>
          </p:cNvPr>
          <p:cNvSpPr/>
          <p:nvPr/>
        </p:nvSpPr>
        <p:spPr>
          <a:xfrm>
            <a:off x="411480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071F603-CAA3-6A95-FCD6-CC6DF6B40390}"/>
              </a:ext>
              <a:ext uri="{C183D7F6-B498-43B3-948B-1728B52AA6E4}">
                <adec:decorative xmlns:adec="http://schemas.microsoft.com/office/drawing/2017/decorative" val="1"/>
              </a:ext>
            </a:extLst>
          </p:cNvPr>
          <p:cNvSpPr/>
          <p:nvPr/>
        </p:nvSpPr>
        <p:spPr>
          <a:xfrm>
            <a:off x="411480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41AFA0C-C6E1-16C7-9405-0E36BE0182D3}"/>
              </a:ext>
              <a:ext uri="{C183D7F6-B498-43B3-948B-1728B52AA6E4}">
                <adec:decorative xmlns:adec="http://schemas.microsoft.com/office/drawing/2017/decorative" val="1"/>
              </a:ext>
            </a:extLst>
          </p:cNvPr>
          <p:cNvSpPr/>
          <p:nvPr/>
        </p:nvSpPr>
        <p:spPr>
          <a:xfrm>
            <a:off x="411480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58E1673-D774-A8CE-BE3B-A98ECCCA4567}"/>
              </a:ext>
              <a:ext uri="{C183D7F6-B498-43B3-948B-1728B52AA6E4}">
                <adec:decorative xmlns:adec="http://schemas.microsoft.com/office/drawing/2017/decorative" val="1"/>
              </a:ext>
            </a:extLst>
          </p:cNvPr>
          <p:cNvSpPr/>
          <p:nvPr/>
        </p:nvSpPr>
        <p:spPr>
          <a:xfrm>
            <a:off x="411480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0ED234D-176C-FAD7-93BD-89ED8898DBFD}"/>
              </a:ext>
              <a:ext uri="{C183D7F6-B498-43B3-948B-1728B52AA6E4}">
                <adec:decorative xmlns:adec="http://schemas.microsoft.com/office/drawing/2017/decorative" val="1"/>
              </a:ext>
            </a:extLst>
          </p:cNvPr>
          <p:cNvSpPr/>
          <p:nvPr/>
        </p:nvSpPr>
        <p:spPr>
          <a:xfrm>
            <a:off x="411480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0710EF3-2B50-88DD-922D-CB6B80B6E40B}"/>
              </a:ext>
              <a:ext uri="{C183D7F6-B498-43B3-948B-1728B52AA6E4}">
                <adec:decorative xmlns:adec="http://schemas.microsoft.com/office/drawing/2017/decorative" val="1"/>
              </a:ext>
            </a:extLst>
          </p:cNvPr>
          <p:cNvSpPr/>
          <p:nvPr/>
        </p:nvSpPr>
        <p:spPr>
          <a:xfrm>
            <a:off x="411480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9306363A-57AF-9117-812A-3B091753B004}"/>
              </a:ext>
              <a:ext uri="{C183D7F6-B498-43B3-948B-1728B52AA6E4}">
                <adec:decorative xmlns:adec="http://schemas.microsoft.com/office/drawing/2017/decorative" val="1"/>
              </a:ext>
            </a:extLst>
          </p:cNvPr>
          <p:cNvSpPr/>
          <p:nvPr/>
        </p:nvSpPr>
        <p:spPr>
          <a:xfrm>
            <a:off x="540639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B93E051-65DB-20A9-DA31-A56B7CA5E553}"/>
              </a:ext>
              <a:ext uri="{C183D7F6-B498-43B3-948B-1728B52AA6E4}">
                <adec:decorative xmlns:adec="http://schemas.microsoft.com/office/drawing/2017/decorative" val="1"/>
              </a:ext>
            </a:extLst>
          </p:cNvPr>
          <p:cNvSpPr/>
          <p:nvPr/>
        </p:nvSpPr>
        <p:spPr>
          <a:xfrm>
            <a:off x="540639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C3DBAAD-E002-DEBF-1EC4-A6418BD35ABF}"/>
              </a:ext>
              <a:ext uri="{C183D7F6-B498-43B3-948B-1728B52AA6E4}">
                <adec:decorative xmlns:adec="http://schemas.microsoft.com/office/drawing/2017/decorative" val="1"/>
              </a:ext>
            </a:extLst>
          </p:cNvPr>
          <p:cNvSpPr/>
          <p:nvPr/>
        </p:nvSpPr>
        <p:spPr>
          <a:xfrm>
            <a:off x="540639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F2954226-01B3-CE37-9B8D-666A03FB4BC6}"/>
              </a:ext>
              <a:ext uri="{C183D7F6-B498-43B3-948B-1728B52AA6E4}">
                <adec:decorative xmlns:adec="http://schemas.microsoft.com/office/drawing/2017/decorative" val="1"/>
              </a:ext>
            </a:extLst>
          </p:cNvPr>
          <p:cNvSpPr/>
          <p:nvPr/>
        </p:nvSpPr>
        <p:spPr>
          <a:xfrm>
            <a:off x="540639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0B3D91C1-E7EE-C599-6699-FD24F90C0E9E}"/>
              </a:ext>
              <a:ext uri="{C183D7F6-B498-43B3-948B-1728B52AA6E4}">
                <adec:decorative xmlns:adec="http://schemas.microsoft.com/office/drawing/2017/decorative" val="1"/>
              </a:ext>
            </a:extLst>
          </p:cNvPr>
          <p:cNvSpPr/>
          <p:nvPr/>
        </p:nvSpPr>
        <p:spPr>
          <a:xfrm>
            <a:off x="540639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2A49A24-E30D-0562-B55A-5CC6518A9339}"/>
              </a:ext>
              <a:ext uri="{C183D7F6-B498-43B3-948B-1728B52AA6E4}">
                <adec:decorative xmlns:adec="http://schemas.microsoft.com/office/drawing/2017/decorative" val="1"/>
              </a:ext>
            </a:extLst>
          </p:cNvPr>
          <p:cNvSpPr/>
          <p:nvPr/>
        </p:nvSpPr>
        <p:spPr>
          <a:xfrm>
            <a:off x="540639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71302A3-6F88-B579-55F4-61ED244B899A}"/>
              </a:ext>
              <a:ext uri="{C183D7F6-B498-43B3-948B-1728B52AA6E4}">
                <adec:decorative xmlns:adec="http://schemas.microsoft.com/office/drawing/2017/decorative" val="1"/>
              </a:ext>
            </a:extLst>
          </p:cNvPr>
          <p:cNvSpPr/>
          <p:nvPr/>
        </p:nvSpPr>
        <p:spPr>
          <a:xfrm>
            <a:off x="540639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1ADEF650-BD17-8F90-BF1A-31444225FE2D}"/>
              </a:ext>
              <a:ext uri="{C183D7F6-B498-43B3-948B-1728B52AA6E4}">
                <adec:decorative xmlns:adec="http://schemas.microsoft.com/office/drawing/2017/decorative" val="1"/>
              </a:ext>
            </a:extLst>
          </p:cNvPr>
          <p:cNvSpPr/>
          <p:nvPr/>
        </p:nvSpPr>
        <p:spPr>
          <a:xfrm>
            <a:off x="540639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54EA53A6-5FB9-024D-7D74-85340B06D887}"/>
              </a:ext>
              <a:ext uri="{C183D7F6-B498-43B3-948B-1728B52AA6E4}">
                <adec:decorative xmlns:adec="http://schemas.microsoft.com/office/drawing/2017/decorative" val="1"/>
              </a:ext>
            </a:extLst>
          </p:cNvPr>
          <p:cNvSpPr/>
          <p:nvPr/>
        </p:nvSpPr>
        <p:spPr>
          <a:xfrm>
            <a:off x="635127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65AE98B-FB66-2470-0A56-42B570842448}"/>
              </a:ext>
              <a:ext uri="{C183D7F6-B498-43B3-948B-1728B52AA6E4}">
                <adec:decorative xmlns:adec="http://schemas.microsoft.com/office/drawing/2017/decorative" val="1"/>
              </a:ext>
            </a:extLst>
          </p:cNvPr>
          <p:cNvSpPr/>
          <p:nvPr/>
        </p:nvSpPr>
        <p:spPr>
          <a:xfrm>
            <a:off x="635127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39EC290D-8F06-60D4-6C4D-CF6FE185ED43}"/>
              </a:ext>
              <a:ext uri="{C183D7F6-B498-43B3-948B-1728B52AA6E4}">
                <adec:decorative xmlns:adec="http://schemas.microsoft.com/office/drawing/2017/decorative" val="1"/>
              </a:ext>
            </a:extLst>
          </p:cNvPr>
          <p:cNvSpPr/>
          <p:nvPr/>
        </p:nvSpPr>
        <p:spPr>
          <a:xfrm>
            <a:off x="635127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38F6098F-C794-D9FA-5D60-471B4DB04ACC}"/>
              </a:ext>
              <a:ext uri="{C183D7F6-B498-43B3-948B-1728B52AA6E4}">
                <adec:decorative xmlns:adec="http://schemas.microsoft.com/office/drawing/2017/decorative" val="1"/>
              </a:ext>
            </a:extLst>
          </p:cNvPr>
          <p:cNvSpPr/>
          <p:nvPr/>
        </p:nvSpPr>
        <p:spPr>
          <a:xfrm>
            <a:off x="635127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ADC64CC9-660F-A6AD-5249-A2B5D6C29EA1}"/>
              </a:ext>
              <a:ext uri="{C183D7F6-B498-43B3-948B-1728B52AA6E4}">
                <adec:decorative xmlns:adec="http://schemas.microsoft.com/office/drawing/2017/decorative" val="1"/>
              </a:ext>
            </a:extLst>
          </p:cNvPr>
          <p:cNvSpPr/>
          <p:nvPr/>
        </p:nvSpPr>
        <p:spPr>
          <a:xfrm>
            <a:off x="635127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A1C062A-5CAC-3258-1D58-953D141CA7EF}"/>
              </a:ext>
              <a:ext uri="{C183D7F6-B498-43B3-948B-1728B52AA6E4}">
                <adec:decorative xmlns:adec="http://schemas.microsoft.com/office/drawing/2017/decorative" val="1"/>
              </a:ext>
            </a:extLst>
          </p:cNvPr>
          <p:cNvSpPr/>
          <p:nvPr/>
        </p:nvSpPr>
        <p:spPr>
          <a:xfrm>
            <a:off x="635127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88BA4379-7841-6457-1924-6189E3C9B273}"/>
              </a:ext>
              <a:ext uri="{C183D7F6-B498-43B3-948B-1728B52AA6E4}">
                <adec:decorative xmlns:adec="http://schemas.microsoft.com/office/drawing/2017/decorative" val="1"/>
              </a:ext>
            </a:extLst>
          </p:cNvPr>
          <p:cNvSpPr/>
          <p:nvPr/>
        </p:nvSpPr>
        <p:spPr>
          <a:xfrm>
            <a:off x="635127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76D583D6-E4E0-C728-D257-5CE736D3DEA1}"/>
              </a:ext>
              <a:ext uri="{C183D7F6-B498-43B3-948B-1728B52AA6E4}">
                <adec:decorative xmlns:adec="http://schemas.microsoft.com/office/drawing/2017/decorative" val="1"/>
              </a:ext>
            </a:extLst>
          </p:cNvPr>
          <p:cNvSpPr/>
          <p:nvPr/>
        </p:nvSpPr>
        <p:spPr>
          <a:xfrm>
            <a:off x="635127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E8F77688-0557-5A90-E220-575682FDFE84}"/>
              </a:ext>
              <a:ext uri="{C183D7F6-B498-43B3-948B-1728B52AA6E4}">
                <adec:decorative xmlns:adec="http://schemas.microsoft.com/office/drawing/2017/decorative" val="1"/>
              </a:ext>
            </a:extLst>
          </p:cNvPr>
          <p:cNvSpPr/>
          <p:nvPr/>
        </p:nvSpPr>
        <p:spPr>
          <a:xfrm>
            <a:off x="7319010" y="255270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26A6039-99CE-3191-2801-57B6FBFC7EB5}"/>
              </a:ext>
              <a:ext uri="{C183D7F6-B498-43B3-948B-1728B52AA6E4}">
                <adec:decorative xmlns:adec="http://schemas.microsoft.com/office/drawing/2017/decorative" val="1"/>
              </a:ext>
            </a:extLst>
          </p:cNvPr>
          <p:cNvSpPr/>
          <p:nvPr/>
        </p:nvSpPr>
        <p:spPr>
          <a:xfrm>
            <a:off x="7319010" y="274171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94ECAD4A-0735-A370-291C-DA7BC725FD56}"/>
              </a:ext>
              <a:ext uri="{C183D7F6-B498-43B3-948B-1728B52AA6E4}">
                <adec:decorative xmlns:adec="http://schemas.microsoft.com/office/drawing/2017/decorative" val="1"/>
              </a:ext>
            </a:extLst>
          </p:cNvPr>
          <p:cNvSpPr/>
          <p:nvPr/>
        </p:nvSpPr>
        <p:spPr>
          <a:xfrm>
            <a:off x="7319010" y="2930720"/>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D2321F0F-B086-40FE-40E7-2A401667BD5B}"/>
              </a:ext>
              <a:ext uri="{C183D7F6-B498-43B3-948B-1728B52AA6E4}">
                <adec:decorative xmlns:adec="http://schemas.microsoft.com/office/drawing/2017/decorative" val="1"/>
              </a:ext>
            </a:extLst>
          </p:cNvPr>
          <p:cNvSpPr/>
          <p:nvPr/>
        </p:nvSpPr>
        <p:spPr>
          <a:xfrm>
            <a:off x="7319010" y="3273233"/>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8A2B66A-1834-B505-E220-A66CF7DC8DCF}"/>
              </a:ext>
              <a:ext uri="{C183D7F6-B498-43B3-948B-1728B52AA6E4}">
                <adec:decorative xmlns:adec="http://schemas.microsoft.com/office/drawing/2017/decorative" val="1"/>
              </a:ext>
            </a:extLst>
          </p:cNvPr>
          <p:cNvSpPr/>
          <p:nvPr/>
        </p:nvSpPr>
        <p:spPr>
          <a:xfrm>
            <a:off x="7319010" y="3762835"/>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31C01D00-7FFF-0948-C201-311277C97CD0}"/>
              </a:ext>
              <a:ext uri="{C183D7F6-B498-43B3-948B-1728B52AA6E4}">
                <adec:decorative xmlns:adec="http://schemas.microsoft.com/office/drawing/2017/decorative" val="1"/>
              </a:ext>
            </a:extLst>
          </p:cNvPr>
          <p:cNvSpPr/>
          <p:nvPr/>
        </p:nvSpPr>
        <p:spPr>
          <a:xfrm>
            <a:off x="7319010" y="3961274"/>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AC19DFB-E5BE-ACFD-39CA-31070153B57F}"/>
              </a:ext>
              <a:ext uri="{C183D7F6-B498-43B3-948B-1728B52AA6E4}">
                <adec:decorative xmlns:adec="http://schemas.microsoft.com/office/drawing/2017/decorative" val="1"/>
              </a:ext>
            </a:extLst>
          </p:cNvPr>
          <p:cNvSpPr/>
          <p:nvPr/>
        </p:nvSpPr>
        <p:spPr>
          <a:xfrm>
            <a:off x="7319010" y="47518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A9190E63-04E0-606D-70C4-2435BDA1CD63}"/>
              </a:ext>
              <a:ext uri="{C183D7F6-B498-43B3-948B-1728B52AA6E4}">
                <adec:decorative xmlns:adec="http://schemas.microsoft.com/office/drawing/2017/decorative" val="1"/>
              </a:ext>
            </a:extLst>
          </p:cNvPr>
          <p:cNvSpPr/>
          <p:nvPr/>
        </p:nvSpPr>
        <p:spPr>
          <a:xfrm>
            <a:off x="7319010" y="50947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3A9380E1-077A-217E-B320-A099233F8DCE}"/>
              </a:ext>
              <a:ext uri="{C183D7F6-B498-43B3-948B-1728B52AA6E4}">
                <adec:decorative xmlns:adec="http://schemas.microsoft.com/office/drawing/2017/decorative" val="1"/>
              </a:ext>
            </a:extLst>
          </p:cNvPr>
          <p:cNvSpPr/>
          <p:nvPr/>
        </p:nvSpPr>
        <p:spPr>
          <a:xfrm>
            <a:off x="5406390" y="54376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3013BF14-096A-2A07-EA57-6183B284FD82}"/>
              </a:ext>
              <a:ext uri="{C183D7F6-B498-43B3-948B-1728B52AA6E4}">
                <adec:decorative xmlns:adec="http://schemas.microsoft.com/office/drawing/2017/decorative" val="1"/>
              </a:ext>
            </a:extLst>
          </p:cNvPr>
          <p:cNvSpPr/>
          <p:nvPr/>
        </p:nvSpPr>
        <p:spPr>
          <a:xfrm>
            <a:off x="6351270" y="54376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8568284A-4E66-8C03-AA5B-D0127083D99B}"/>
              </a:ext>
              <a:ext uri="{C183D7F6-B498-43B3-948B-1728B52AA6E4}">
                <adec:decorative xmlns:adec="http://schemas.microsoft.com/office/drawing/2017/decorative" val="1"/>
              </a:ext>
            </a:extLst>
          </p:cNvPr>
          <p:cNvSpPr/>
          <p:nvPr/>
        </p:nvSpPr>
        <p:spPr>
          <a:xfrm>
            <a:off x="7319010" y="5437649"/>
            <a:ext cx="314325" cy="14364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75280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34">
            <a:extLst>
              <a:ext uri="{FF2B5EF4-FFF2-40B4-BE49-F238E27FC236}">
                <a16:creationId xmlns:a16="http://schemas.microsoft.com/office/drawing/2014/main" id="{93EB84EE-3C04-C2FA-D580-1FF73627EADD}"/>
              </a:ext>
            </a:extLst>
          </p:cNvPr>
          <p:cNvSpPr>
            <a:spLocks noGrp="1"/>
          </p:cNvSpPr>
          <p:nvPr>
            <p:ph type="title"/>
          </p:nvPr>
        </p:nvSpPr>
        <p:spPr>
          <a:xfrm>
            <a:off x="1832486" y="0"/>
            <a:ext cx="5442991" cy="553998"/>
          </a:xfrm>
        </p:spPr>
        <p:txBody>
          <a:bodyPr/>
          <a:lstStyle/>
          <a:p>
            <a:r>
              <a:rPr lang="en-US" dirty="0"/>
              <a:t>Elements 9b. and 10b.</a:t>
            </a:r>
          </a:p>
        </p:txBody>
      </p:sp>
      <p:sp>
        <p:nvSpPr>
          <p:cNvPr id="36" name="Content Placeholder 35">
            <a:extLst>
              <a:ext uri="{FF2B5EF4-FFF2-40B4-BE49-F238E27FC236}">
                <a16:creationId xmlns:a16="http://schemas.microsoft.com/office/drawing/2014/main" id="{722EBA9C-9800-60A7-5C6B-4C294BCCC669}"/>
              </a:ext>
            </a:extLst>
          </p:cNvPr>
          <p:cNvSpPr>
            <a:spLocks noGrp="1"/>
          </p:cNvSpPr>
          <p:nvPr>
            <p:ph sz="quarter" idx="13"/>
          </p:nvPr>
        </p:nvSpPr>
        <p:spPr>
          <a:xfrm>
            <a:off x="253492" y="553997"/>
            <a:ext cx="8645525" cy="636627"/>
          </a:xfrm>
        </p:spPr>
        <p:txBody>
          <a:bodyPr/>
          <a:lstStyle/>
          <a:p>
            <a:pPr marL="90805" marR="328295" lvl="0" indent="0" algn="l" defTabSz="914400" rtl="0" eaLnBrk="1" fontAlgn="auto" latinLnBrk="0" hangingPunct="1">
              <a:lnSpc>
                <a:spcPct val="100000"/>
              </a:lnSpc>
              <a:spcBef>
                <a:spcPts val="29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9b. and 10b. </a:t>
            </a:r>
            <a:r>
              <a:rPr kumimoji="0" lang="en-US" sz="1800" b="1" i="0" u="none" strike="noStrike" kern="1200" cap="none" spc="-5" normalizeH="0" baseline="0" noProof="0" dirty="0">
                <a:ln>
                  <a:noFill/>
                </a:ln>
                <a:solidFill>
                  <a:srgbClr val="FFFFFF"/>
                </a:solidFill>
                <a:effectLst/>
                <a:uLnTx/>
                <a:uFillTx/>
                <a:latin typeface="Arial"/>
                <a:ea typeface="+mn-ea"/>
                <a:cs typeface="Arial"/>
              </a:rPr>
              <a:t>Additional space </a:t>
            </a:r>
            <a:r>
              <a:rPr kumimoji="0" lang="en-US" sz="1800" b="1" i="0" u="none" strike="noStrike" kern="1200" cap="none" spc="0" normalizeH="0" baseline="0" noProof="0" dirty="0">
                <a:ln>
                  <a:noFill/>
                </a:ln>
                <a:solidFill>
                  <a:srgbClr val="FFFFFF"/>
                </a:solidFill>
                <a:effectLst/>
                <a:uLnTx/>
                <a:uFillTx/>
                <a:latin typeface="Arial"/>
                <a:ea typeface="+mn-ea"/>
                <a:cs typeface="Arial"/>
              </a:rPr>
              <a:t>to explain any </a:t>
            </a:r>
            <a:r>
              <a:rPr kumimoji="0" lang="en-US" sz="1800" b="1" i="0" u="none" strike="noStrike" kern="1200" cap="none" spc="-5" normalizeH="0" baseline="0" noProof="0" dirty="0">
                <a:ln>
                  <a:noFill/>
                </a:ln>
                <a:solidFill>
                  <a:srgbClr val="FFFFFF"/>
                </a:solidFill>
                <a:effectLst/>
                <a:uLnTx/>
                <a:uFillTx/>
                <a:latin typeface="Arial"/>
                <a:ea typeface="+mn-ea"/>
                <a:cs typeface="Arial"/>
              </a:rPr>
              <a:t>notable </a:t>
            </a:r>
            <a:r>
              <a:rPr kumimoji="0" lang="en-US" sz="1800" b="1" i="0" u="none" strike="noStrike" kern="1200" cap="none" spc="0" normalizeH="0" baseline="0" noProof="0" dirty="0">
                <a:ln>
                  <a:noFill/>
                </a:ln>
                <a:solidFill>
                  <a:srgbClr val="FFFFFF"/>
                </a:solidFill>
                <a:effectLst/>
                <a:uLnTx/>
                <a:uFillTx/>
                <a:latin typeface="Arial"/>
                <a:ea typeface="+mn-ea"/>
                <a:cs typeface="Arial"/>
              </a:rPr>
              <a:t>changes</a:t>
            </a:r>
            <a:r>
              <a:rPr kumimoji="0" lang="en-US" sz="1800" b="1" i="0" u="none" strike="noStrike" kern="1200" cap="none" spc="-90"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from  the </a:t>
            </a:r>
            <a:r>
              <a:rPr kumimoji="0" lang="en-US" sz="1800" b="1" i="0" u="none" strike="noStrike" kern="1200" cap="none" spc="-5" normalizeH="0" baseline="0" noProof="0" dirty="0">
                <a:ln>
                  <a:noFill/>
                </a:ln>
                <a:solidFill>
                  <a:srgbClr val="FFFFFF"/>
                </a:solidFill>
                <a:effectLst/>
                <a:uLnTx/>
                <a:uFillTx/>
                <a:latin typeface="Arial"/>
                <a:ea typeface="+mn-ea"/>
                <a:cs typeface="Arial"/>
              </a:rPr>
              <a:t>previous year</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37" name="Content Placeholder 36">
            <a:extLst>
              <a:ext uri="{FF2B5EF4-FFF2-40B4-BE49-F238E27FC236}">
                <a16:creationId xmlns:a16="http://schemas.microsoft.com/office/drawing/2014/main" id="{6E25BF4B-9EAB-5863-EE1A-E60AF964D14B}"/>
              </a:ext>
            </a:extLst>
          </p:cNvPr>
          <p:cNvSpPr>
            <a:spLocks noGrp="1"/>
          </p:cNvSpPr>
          <p:nvPr>
            <p:ph sz="quarter" idx="14"/>
          </p:nvPr>
        </p:nvSpPr>
        <p:spPr>
          <a:xfrm>
            <a:off x="403225" y="1447800"/>
            <a:ext cx="8213725" cy="990600"/>
          </a:xfrm>
        </p:spPr>
        <p:txBody>
          <a:bodyPr anchor="ctr"/>
          <a:lstStyle/>
          <a:p>
            <a:pPr marL="90805" marR="213995" lvl="0" indent="0" algn="l" defTabSz="914400" rtl="0" eaLnBrk="1" fontAlgn="auto" latinLnBrk="0" hangingPunct="1">
              <a:lnSpc>
                <a:spcPct val="105100"/>
              </a:lnSpc>
              <a:spcBef>
                <a:spcPts val="1230"/>
              </a:spcBef>
              <a:spcAft>
                <a:spcPts val="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9b. Element 9a. Additional Space </a:t>
            </a:r>
            <a:r>
              <a:rPr kumimoji="0" lang="en-US" sz="1600" b="0" i="0" u="none" strike="noStrike" kern="1200" cap="none" spc="0" normalizeH="0" baseline="0" noProof="0" dirty="0">
                <a:ln>
                  <a:noFill/>
                </a:ln>
                <a:solidFill>
                  <a:prstClr val="black"/>
                </a:solidFill>
                <a:effectLst/>
                <a:uLnTx/>
                <a:uFillTx/>
                <a:latin typeface="Arial"/>
                <a:ea typeface="+mn-ea"/>
                <a:cs typeface="Arial"/>
              </a:rPr>
              <a:t>to </a:t>
            </a:r>
            <a:r>
              <a:rPr kumimoji="0" lang="en-US" sz="1600" b="0" i="0" u="none" strike="noStrike" kern="1200" cap="none" spc="-5" normalizeH="0" baseline="0" noProof="0" dirty="0">
                <a:ln>
                  <a:noFill/>
                </a:ln>
                <a:solidFill>
                  <a:prstClr val="black"/>
                </a:solidFill>
                <a:effectLst/>
                <a:uLnTx/>
                <a:uFillTx/>
                <a:latin typeface="Arial"/>
                <a:ea typeface="+mn-ea"/>
                <a:cs typeface="Arial"/>
              </a:rPr>
              <a:t>explain any notable changes from </a:t>
            </a:r>
            <a:r>
              <a:rPr kumimoji="0" lang="en-US" sz="1600" b="0" i="0" u="none" strike="noStrike" kern="1200" cap="none" spc="0" normalizeH="0" baseline="0" noProof="0" dirty="0">
                <a:ln>
                  <a:noFill/>
                </a:ln>
                <a:solidFill>
                  <a:prstClr val="black"/>
                </a:solidFill>
                <a:effectLst/>
                <a:uLnTx/>
                <a:uFillTx/>
                <a:latin typeface="Arial"/>
                <a:ea typeface="+mn-ea"/>
                <a:cs typeface="Arial"/>
              </a:rPr>
              <a:t>the previous </a:t>
            </a:r>
            <a:r>
              <a:rPr kumimoji="0" lang="en-US" sz="1600" b="0" i="0" u="none" strike="noStrike" kern="1200" cap="none" spc="-20" normalizeH="0" baseline="0" noProof="0" dirty="0">
                <a:ln>
                  <a:noFill/>
                </a:ln>
                <a:solidFill>
                  <a:prstClr val="black"/>
                </a:solidFill>
                <a:effectLst/>
                <a:uLnTx/>
                <a:uFillTx/>
                <a:latin typeface="Arial"/>
                <a:ea typeface="+mn-ea"/>
                <a:cs typeface="Arial"/>
              </a:rPr>
              <a:t>year,  </a:t>
            </a:r>
            <a:r>
              <a:rPr kumimoji="0" lang="en-US" sz="1600" b="0" i="0" u="none" strike="noStrike" kern="1200" cap="none" spc="-5" normalizeH="0" baseline="0" noProof="0" dirty="0">
                <a:ln>
                  <a:noFill/>
                </a:ln>
                <a:solidFill>
                  <a:prstClr val="black"/>
                </a:solidFill>
                <a:effectLst/>
                <a:uLnTx/>
                <a:uFillTx/>
                <a:latin typeface="Arial"/>
                <a:ea typeface="+mn-ea"/>
                <a:cs typeface="Arial"/>
              </a:rPr>
              <a:t>automated </a:t>
            </a:r>
            <a:r>
              <a:rPr kumimoji="0" lang="en-US" sz="1600" b="0" i="0" u="none" strike="noStrike" kern="1200" cap="none" spc="0" normalizeH="0" baseline="0" noProof="0" dirty="0">
                <a:ln>
                  <a:noFill/>
                </a:ln>
                <a:solidFill>
                  <a:prstClr val="black"/>
                </a:solidFill>
                <a:effectLst/>
                <a:uLnTx/>
                <a:uFillTx/>
                <a:latin typeface="Arial"/>
                <a:ea typeface="+mn-ea"/>
                <a:cs typeface="Arial"/>
              </a:rPr>
              <a:t>services </a:t>
            </a:r>
            <a:r>
              <a:rPr kumimoji="0" lang="en-US" sz="1600" b="0" i="0" u="none" strike="noStrike" kern="1200" cap="none" spc="-5" normalizeH="0" baseline="0" noProof="0" dirty="0">
                <a:ln>
                  <a:noFill/>
                </a:ln>
                <a:solidFill>
                  <a:prstClr val="black"/>
                </a:solidFill>
                <a:effectLst/>
                <a:uLnTx/>
                <a:uFillTx/>
                <a:latin typeface="Arial"/>
                <a:ea typeface="+mn-ea"/>
                <a:cs typeface="Arial"/>
              </a:rPr>
              <a:t>that have expenses, </a:t>
            </a:r>
            <a:r>
              <a:rPr kumimoji="0" lang="en-US" sz="1600" b="0" i="0" u="none" strike="noStrike" kern="1200" cap="none" spc="0" normalizeH="0" baseline="0" noProof="0" dirty="0">
                <a:ln>
                  <a:noFill/>
                </a:ln>
                <a:solidFill>
                  <a:prstClr val="black"/>
                </a:solidFill>
                <a:effectLst/>
                <a:uLnTx/>
                <a:uFillTx/>
                <a:latin typeface="Arial"/>
                <a:ea typeface="+mn-ea"/>
                <a:cs typeface="Arial"/>
              </a:rPr>
              <a:t>“zeros”, </a:t>
            </a:r>
            <a:r>
              <a:rPr kumimoji="0" lang="en-US" sz="1600" b="0" i="0" u="none" strike="noStrike" kern="1200" cap="none" spc="-10" normalizeH="0" baseline="0" noProof="0" dirty="0">
                <a:ln>
                  <a:noFill/>
                </a:ln>
                <a:solidFill>
                  <a:prstClr val="black"/>
                </a:solidFill>
                <a:effectLst/>
                <a:uLnTx/>
                <a:uFillTx/>
                <a:latin typeface="Arial"/>
                <a:ea typeface="+mn-ea"/>
                <a:cs typeface="Arial"/>
              </a:rPr>
              <a:t>efforts </a:t>
            </a:r>
            <a:r>
              <a:rPr kumimoji="0" lang="en-US" sz="1600" b="0" i="0" u="none" strike="noStrike" kern="1200" cap="none" spc="0" normalizeH="0" baseline="0" noProof="0" dirty="0">
                <a:ln>
                  <a:noFill/>
                </a:ln>
                <a:solidFill>
                  <a:prstClr val="black"/>
                </a:solidFill>
                <a:effectLst/>
                <a:uLnTx/>
                <a:uFillTx/>
                <a:latin typeface="Arial"/>
                <a:ea typeface="+mn-ea"/>
                <a:cs typeface="Arial"/>
              </a:rPr>
              <a:t>to </a:t>
            </a:r>
            <a:r>
              <a:rPr kumimoji="0" lang="en-US" sz="1600" b="0" i="0" u="none" strike="noStrike" kern="1200" cap="none" spc="-5" normalizeH="0" baseline="0" noProof="0" dirty="0">
                <a:ln>
                  <a:noFill/>
                </a:ln>
                <a:solidFill>
                  <a:prstClr val="black"/>
                </a:solidFill>
                <a:effectLst/>
                <a:uLnTx/>
                <a:uFillTx/>
                <a:latin typeface="Arial"/>
                <a:ea typeface="+mn-ea"/>
                <a:cs typeface="Arial"/>
              </a:rPr>
              <a:t>prevent fraud or </a:t>
            </a:r>
            <a:r>
              <a:rPr kumimoji="0" lang="en-US" sz="1600" b="0" i="0" u="none" strike="noStrike" kern="1200" cap="none" spc="0" normalizeH="0" baseline="0" noProof="0" dirty="0">
                <a:ln>
                  <a:noFill/>
                </a:ln>
                <a:solidFill>
                  <a:prstClr val="black"/>
                </a:solidFill>
                <a:effectLst/>
                <a:uLnTx/>
                <a:uFillTx/>
                <a:latin typeface="Arial"/>
                <a:ea typeface="+mn-ea"/>
                <a:cs typeface="Arial"/>
              </a:rPr>
              <a:t>chart </a:t>
            </a:r>
            <a:r>
              <a:rPr kumimoji="0" lang="en-US" sz="1600" b="0" i="0" u="none" strike="noStrike" kern="1200" cap="none" spc="-5" normalizeH="0" baseline="0" noProof="0" dirty="0">
                <a:ln>
                  <a:noFill/>
                </a:ln>
                <a:solidFill>
                  <a:prstClr val="black"/>
                </a:solidFill>
                <a:effectLst/>
                <a:uLnTx/>
                <a:uFillTx/>
                <a:latin typeface="Arial"/>
                <a:ea typeface="+mn-ea"/>
                <a:cs typeface="Arial"/>
              </a:rPr>
              <a:t>information  that may need </a:t>
            </a:r>
            <a:r>
              <a:rPr kumimoji="0" lang="en-US" sz="1600" b="0" i="0" u="none" strike="noStrike" kern="1200" cap="none" spc="0" normalizeH="0" baseline="0" noProof="0" dirty="0">
                <a:ln>
                  <a:noFill/>
                </a:ln>
                <a:solidFill>
                  <a:prstClr val="black"/>
                </a:solidFill>
                <a:effectLst/>
                <a:uLnTx/>
                <a:uFillTx/>
                <a:latin typeface="Arial"/>
                <a:ea typeface="+mn-ea"/>
                <a:cs typeface="Arial"/>
              </a:rPr>
              <a:t>an</a:t>
            </a:r>
            <a:r>
              <a:rPr kumimoji="0" lang="en-US" sz="1600" b="0" i="0" u="none" strike="noStrike" kern="1200" cap="none" spc="25" normalizeH="0" baseline="0" noProof="0" dirty="0">
                <a:ln>
                  <a:noFill/>
                </a:ln>
                <a:solidFill>
                  <a:prstClr val="black"/>
                </a:solidFill>
                <a:effectLst/>
                <a:uLnTx/>
                <a:uFillTx/>
                <a:latin typeface="Arial"/>
                <a:ea typeface="+mn-ea"/>
                <a:cs typeface="Arial"/>
              </a:rPr>
              <a:t> </a:t>
            </a:r>
            <a:r>
              <a:rPr kumimoji="0" lang="en-US" sz="1600" b="0" i="0" u="none" strike="noStrike" kern="1200" cap="none" spc="-5" normalizeH="0" baseline="0" noProof="0" dirty="0">
                <a:ln>
                  <a:noFill/>
                </a:ln>
                <a:solidFill>
                  <a:prstClr val="black"/>
                </a:solidFill>
                <a:effectLst/>
                <a:uLnTx/>
                <a:uFillTx/>
                <a:latin typeface="Arial"/>
                <a:ea typeface="+mn-ea"/>
                <a:cs typeface="Arial"/>
              </a:rPr>
              <a:t>explanation.</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p:txBody>
      </p:sp>
      <p:sp>
        <p:nvSpPr>
          <p:cNvPr id="38" name="Content Placeholder 37">
            <a:extLst>
              <a:ext uri="{FF2B5EF4-FFF2-40B4-BE49-F238E27FC236}">
                <a16:creationId xmlns:a16="http://schemas.microsoft.com/office/drawing/2014/main" id="{CA5A8C5A-7C1A-BE3E-3E90-70E85D824123}"/>
              </a:ext>
            </a:extLst>
          </p:cNvPr>
          <p:cNvSpPr>
            <a:spLocks noGrp="1"/>
          </p:cNvSpPr>
          <p:nvPr>
            <p:ph sz="quarter" idx="15"/>
          </p:nvPr>
        </p:nvSpPr>
        <p:spPr>
          <a:xfrm>
            <a:off x="403225" y="2782079"/>
            <a:ext cx="8213725" cy="599296"/>
          </a:xfrm>
        </p:spPr>
        <p:txBody>
          <a:bodyPr anchor="ctr"/>
          <a:lstStyle/>
          <a:p>
            <a:pPr marL="12700" marR="0" lvl="0" indent="0" algn="l" defTabSz="914400" rtl="0" eaLnBrk="1" fontAlgn="auto" latinLnBrk="0" hangingPunct="1">
              <a:lnSpc>
                <a:spcPct val="100000"/>
              </a:lnSpc>
              <a:spcBef>
                <a:spcPts val="105"/>
              </a:spcBef>
              <a:spcAft>
                <a:spcPts val="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10b. Element 10a. Additional </a:t>
            </a:r>
            <a:r>
              <a:rPr kumimoji="0" lang="en-US" sz="1600" b="0" i="0" u="none" strike="noStrike" kern="1200" cap="none" spc="0" normalizeH="0" baseline="0" noProof="0" dirty="0">
                <a:ln>
                  <a:noFill/>
                </a:ln>
                <a:solidFill>
                  <a:prstClr val="black"/>
                </a:solidFill>
                <a:effectLst/>
                <a:uLnTx/>
                <a:uFillTx/>
                <a:latin typeface="Arial"/>
                <a:ea typeface="+mn-ea"/>
                <a:cs typeface="Arial"/>
              </a:rPr>
              <a:t>Space- Use </a:t>
            </a:r>
            <a:r>
              <a:rPr kumimoji="0" lang="en-US" sz="1600" b="0" i="0" u="none" strike="noStrike" kern="1200" cap="none" spc="-5" normalizeH="0" baseline="0" noProof="0" dirty="0">
                <a:ln>
                  <a:noFill/>
                </a:ln>
                <a:solidFill>
                  <a:prstClr val="black"/>
                </a:solidFill>
                <a:effectLst/>
                <a:uLnTx/>
                <a:uFillTx/>
                <a:latin typeface="Arial"/>
                <a:ea typeface="+mn-ea"/>
                <a:cs typeface="Arial"/>
              </a:rPr>
              <a:t>the text field </a:t>
            </a:r>
            <a:r>
              <a:rPr kumimoji="0" lang="en-US" sz="1600" b="0" i="0" u="none" strike="noStrike" kern="1200" cap="none" spc="0" normalizeH="0" baseline="0" noProof="0" dirty="0">
                <a:ln>
                  <a:noFill/>
                </a:ln>
                <a:solidFill>
                  <a:prstClr val="black"/>
                </a:solidFill>
                <a:effectLst/>
                <a:uLnTx/>
                <a:uFillTx/>
                <a:latin typeface="Arial"/>
                <a:ea typeface="+mn-ea"/>
                <a:cs typeface="Arial"/>
              </a:rPr>
              <a:t>for </a:t>
            </a:r>
            <a:r>
              <a:rPr kumimoji="0" lang="en-US" sz="1600" b="0" i="0" u="none" strike="noStrike" kern="1200" cap="none" spc="-5" normalizeH="0" baseline="0" noProof="0" dirty="0">
                <a:ln>
                  <a:noFill/>
                </a:ln>
                <a:solidFill>
                  <a:prstClr val="black"/>
                </a:solidFill>
                <a:effectLst/>
                <a:uLnTx/>
                <a:uFillTx/>
                <a:latin typeface="Arial"/>
                <a:ea typeface="+mn-ea"/>
                <a:cs typeface="Arial"/>
              </a:rPr>
              <a:t>any fields requiring</a:t>
            </a:r>
            <a:r>
              <a:rPr kumimoji="0" lang="en-US" sz="1600" b="0" i="0" u="none" strike="noStrike" kern="1200" cap="none" spc="65" normalizeH="0" baseline="0" noProof="0" dirty="0">
                <a:ln>
                  <a:noFill/>
                </a:ln>
                <a:solidFill>
                  <a:prstClr val="black"/>
                </a:solidFill>
                <a:effectLst/>
                <a:uLnTx/>
                <a:uFillTx/>
                <a:latin typeface="Arial"/>
                <a:ea typeface="+mn-ea"/>
                <a:cs typeface="Arial"/>
              </a:rPr>
              <a:t> </a:t>
            </a:r>
            <a:r>
              <a:rPr kumimoji="0" lang="en-US" sz="1600" b="0" i="0" u="none" strike="noStrike" kern="1200" cap="none" spc="-5" normalizeH="0" baseline="0" noProof="0" dirty="0">
                <a:ln>
                  <a:noFill/>
                </a:ln>
                <a:solidFill>
                  <a:prstClr val="black"/>
                </a:solidFill>
                <a:effectLst/>
                <a:uLnTx/>
                <a:uFillTx/>
                <a:latin typeface="Arial"/>
                <a:ea typeface="+mn-ea"/>
                <a:cs typeface="Arial"/>
              </a:rPr>
              <a:t>additional</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explanation.</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p:txBody>
      </p:sp>
      <p:sp>
        <p:nvSpPr>
          <p:cNvPr id="39" name="Content Placeholder 38">
            <a:extLst>
              <a:ext uri="{FF2B5EF4-FFF2-40B4-BE49-F238E27FC236}">
                <a16:creationId xmlns:a16="http://schemas.microsoft.com/office/drawing/2014/main" id="{289FF099-01CB-BA1B-1C9B-68DE85A07C1C}"/>
              </a:ext>
            </a:extLst>
          </p:cNvPr>
          <p:cNvSpPr>
            <a:spLocks noGrp="1"/>
          </p:cNvSpPr>
          <p:nvPr>
            <p:ph sz="quarter" idx="16"/>
          </p:nvPr>
        </p:nvSpPr>
        <p:spPr>
          <a:xfrm>
            <a:off x="282067" y="4191000"/>
            <a:ext cx="8213725" cy="1508105"/>
          </a:xfrm>
        </p:spPr>
        <p:txBody>
          <a:bodyPr/>
          <a:lstStyle/>
          <a:p>
            <a:pPr marL="469900" marR="5080" lvl="0" indent="-457200" algn="l" defTabSz="914400" rtl="0" eaLnBrk="1" fontAlgn="auto" latinLnBrk="0" hangingPunct="1">
              <a:lnSpc>
                <a:spcPct val="100000"/>
              </a:lnSpc>
              <a:spcBef>
                <a:spcPts val="1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9b. and 10b. In the space provided, elaborate on any</a:t>
            </a:r>
            <a:r>
              <a:rPr kumimoji="0" lang="en-US" sz="2200" b="0" i="0" u="none" strike="noStrike" kern="1200" cap="none" spc="-5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notable  changes </a:t>
            </a:r>
            <a:r>
              <a:rPr kumimoji="0" lang="en-US" sz="2200" b="0" i="0" u="none" strike="noStrike" kern="1200" cap="none" spc="-5" normalizeH="0" baseline="0" noProof="0" dirty="0">
                <a:ln>
                  <a:noFill/>
                </a:ln>
                <a:solidFill>
                  <a:srgbClr val="454545"/>
                </a:solidFill>
                <a:effectLst/>
                <a:uLnTx/>
                <a:uFillTx/>
                <a:latin typeface="Arial"/>
                <a:ea typeface="+mn-ea"/>
                <a:cs typeface="Arial"/>
              </a:rPr>
              <a:t>from </a:t>
            </a:r>
            <a:r>
              <a:rPr kumimoji="0" lang="en-US" sz="2200" b="0" i="0" u="none" strike="noStrike" kern="1200" cap="none" spc="0" normalizeH="0" baseline="0" noProof="0" dirty="0">
                <a:ln>
                  <a:noFill/>
                </a:ln>
                <a:solidFill>
                  <a:srgbClr val="454545"/>
                </a:solidFill>
                <a:effectLst/>
                <a:uLnTx/>
                <a:uFillTx/>
                <a:latin typeface="Arial"/>
                <a:ea typeface="+mn-ea"/>
                <a:cs typeface="Arial"/>
              </a:rPr>
              <a:t>the previous</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25" normalizeH="0" baseline="0" noProof="0" dirty="0">
                <a:ln>
                  <a:noFill/>
                </a:ln>
                <a:solidFill>
                  <a:srgbClr val="454545"/>
                </a:solidFill>
                <a:effectLst/>
                <a:uLnTx/>
                <a:uFillTx/>
                <a:latin typeface="Arial"/>
                <a:ea typeface="+mn-ea"/>
                <a:cs typeface="Arial"/>
              </a:rPr>
              <a:t>year.</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22479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9b. and 10b. Provide narrative for any services that may</a:t>
            </a:r>
            <a:r>
              <a:rPr kumimoji="0" lang="en-US" sz="2200" b="0" i="0" u="none" strike="noStrike" kern="1200" cap="none" spc="-6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be  automated.</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40" name="object 11">
            <a:extLst>
              <a:ext uri="{FF2B5EF4-FFF2-40B4-BE49-F238E27FC236}">
                <a16:creationId xmlns:a16="http://schemas.microsoft.com/office/drawing/2014/main" id="{B8AEF28D-2B47-99C1-A433-D34FAC9218C1}"/>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14</a:t>
            </a:fld>
            <a:endParaRPr spc="-5" dirty="0"/>
          </a:p>
        </p:txBody>
      </p:sp>
    </p:spTree>
    <p:extLst>
      <p:ext uri="{BB962C8B-B14F-4D97-AF65-F5344CB8AC3E}">
        <p14:creationId xmlns:p14="http://schemas.microsoft.com/office/powerpoint/2010/main" val="2790514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ABA4DECD-5A1F-5E16-4CC2-1F07A0CA0AE2}"/>
              </a:ext>
            </a:extLst>
          </p:cNvPr>
          <p:cNvSpPr>
            <a:spLocks noGrp="1"/>
          </p:cNvSpPr>
          <p:nvPr>
            <p:ph type="title"/>
          </p:nvPr>
        </p:nvSpPr>
        <p:spPr>
          <a:xfrm>
            <a:off x="1260972" y="0"/>
            <a:ext cx="6586019" cy="1107996"/>
          </a:xfrm>
        </p:spPr>
        <p:txBody>
          <a:bodyPr/>
          <a:lstStyle/>
          <a:p>
            <a:r>
              <a:rPr lang="en-US" dirty="0"/>
              <a:t>Elements 11a., 12a., and 13a.</a:t>
            </a:r>
          </a:p>
        </p:txBody>
      </p:sp>
      <p:sp>
        <p:nvSpPr>
          <p:cNvPr id="32" name="Content Placeholder 31">
            <a:extLst>
              <a:ext uri="{FF2B5EF4-FFF2-40B4-BE49-F238E27FC236}">
                <a16:creationId xmlns:a16="http://schemas.microsoft.com/office/drawing/2014/main" id="{C3E4D118-554B-B752-D816-1D3CEB0DE8D9}"/>
              </a:ext>
            </a:extLst>
          </p:cNvPr>
          <p:cNvSpPr>
            <a:spLocks noGrp="1"/>
          </p:cNvSpPr>
          <p:nvPr>
            <p:ph sz="quarter" idx="13"/>
          </p:nvPr>
        </p:nvSpPr>
        <p:spPr>
          <a:xfrm>
            <a:off x="253492" y="553997"/>
            <a:ext cx="8645525" cy="627103"/>
          </a:xfrm>
        </p:spPr>
        <p:txBody>
          <a:bodyPr/>
          <a:lstStyle/>
          <a:p>
            <a:pPr marL="90805" marR="1021715" lvl="0" indent="0" algn="l" defTabSz="914400" rtl="0" eaLnBrk="1" fontAlgn="auto" latinLnBrk="0" hangingPunct="1">
              <a:lnSpc>
                <a:spcPct val="100000"/>
              </a:lnSpc>
              <a:spcBef>
                <a:spcPts val="29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25" normalizeH="0" baseline="0" noProof="0" dirty="0">
                <a:ln>
                  <a:noFill/>
                </a:ln>
                <a:solidFill>
                  <a:srgbClr val="FFFFFF"/>
                </a:solidFill>
                <a:effectLst/>
                <a:uLnTx/>
                <a:uFillTx/>
                <a:latin typeface="Arial"/>
                <a:ea typeface="+mn-ea"/>
                <a:cs typeface="Arial"/>
              </a:rPr>
              <a:t>11a., </a:t>
            </a:r>
            <a:r>
              <a:rPr kumimoji="0" lang="en-US" sz="1800" b="1" i="0" u="none" strike="noStrike" kern="1200" cap="none" spc="0" normalizeH="0" baseline="0" noProof="0" dirty="0">
                <a:ln>
                  <a:noFill/>
                </a:ln>
                <a:solidFill>
                  <a:srgbClr val="FFFFFF"/>
                </a:solidFill>
                <a:effectLst/>
                <a:uLnTx/>
                <a:uFillTx/>
                <a:latin typeface="Arial"/>
                <a:ea typeface="+mn-ea"/>
                <a:cs typeface="Arial"/>
              </a:rPr>
              <a:t>12a., and </a:t>
            </a:r>
            <a:r>
              <a:rPr kumimoji="0" lang="en-US" sz="1800" b="1" i="0" u="none" strike="noStrike" kern="1200" cap="none" spc="-5" normalizeH="0" baseline="0" noProof="0" dirty="0">
                <a:ln>
                  <a:noFill/>
                </a:ln>
                <a:solidFill>
                  <a:srgbClr val="FFFFFF"/>
                </a:solidFill>
                <a:effectLst/>
                <a:uLnTx/>
                <a:uFillTx/>
                <a:latin typeface="Arial"/>
                <a:ea typeface="+mn-ea"/>
                <a:cs typeface="Arial"/>
              </a:rPr>
              <a:t>13a. </a:t>
            </a:r>
            <a:r>
              <a:rPr kumimoji="0" lang="en-US" sz="1800" b="1" i="0" u="none" strike="noStrike" kern="1200" cap="none" spc="-30" normalizeH="0" baseline="0" noProof="0" dirty="0">
                <a:ln>
                  <a:noFill/>
                </a:ln>
                <a:solidFill>
                  <a:srgbClr val="FFFFFF"/>
                </a:solidFill>
                <a:effectLst/>
                <a:uLnTx/>
                <a:uFillTx/>
                <a:latin typeface="Arial"/>
                <a:ea typeface="+mn-ea"/>
                <a:cs typeface="Arial"/>
              </a:rPr>
              <a:t>Total </a:t>
            </a:r>
            <a:r>
              <a:rPr kumimoji="0" lang="en-US" sz="1800" b="1" i="0" u="none" strike="noStrike" kern="1200" cap="none" spc="-5" normalizeH="0" baseline="0" noProof="0" dirty="0">
                <a:ln>
                  <a:noFill/>
                </a:ln>
                <a:solidFill>
                  <a:srgbClr val="FFFFFF"/>
                </a:solidFill>
                <a:effectLst/>
                <a:uLnTx/>
                <a:uFillTx/>
                <a:latin typeface="Arial"/>
                <a:ea typeface="+mn-ea"/>
                <a:cs typeface="Arial"/>
              </a:rPr>
              <a:t>Number </a:t>
            </a:r>
            <a:r>
              <a:rPr kumimoji="0" lang="en-US" sz="1800" b="1" i="0" u="none" strike="noStrike" kern="1200" cap="none" spc="0" normalizeH="0" baseline="0" noProof="0" dirty="0">
                <a:ln>
                  <a:noFill/>
                </a:ln>
                <a:solidFill>
                  <a:srgbClr val="FFFFFF"/>
                </a:solidFill>
                <a:effectLst/>
                <a:uLnTx/>
                <a:uFillTx/>
                <a:latin typeface="Arial"/>
                <a:ea typeface="+mn-ea"/>
                <a:cs typeface="Arial"/>
              </a:rPr>
              <a:t>of </a:t>
            </a:r>
            <a:r>
              <a:rPr kumimoji="0" lang="en-US" sz="1800" b="1" i="0" u="none" strike="noStrike" kern="1200" cap="none" spc="-5" normalizeH="0" baseline="0" noProof="0" dirty="0">
                <a:ln>
                  <a:noFill/>
                </a:ln>
                <a:solidFill>
                  <a:srgbClr val="FFFFFF"/>
                </a:solidFill>
                <a:effectLst/>
                <a:uLnTx/>
                <a:uFillTx/>
                <a:latin typeface="Arial"/>
                <a:ea typeface="+mn-ea"/>
                <a:cs typeface="Arial"/>
              </a:rPr>
              <a:t>RESEAs Projected </a:t>
            </a:r>
            <a:r>
              <a:rPr kumimoji="0" lang="en-US" sz="1800" b="1" i="0" u="none" strike="noStrike" kern="1200" cap="none" spc="0" normalizeH="0" baseline="0" noProof="0" dirty="0">
                <a:ln>
                  <a:noFill/>
                </a:ln>
                <a:solidFill>
                  <a:srgbClr val="FFFFFF"/>
                </a:solidFill>
                <a:effectLst/>
                <a:uLnTx/>
                <a:uFillTx/>
                <a:latin typeface="Arial"/>
                <a:ea typeface="+mn-ea"/>
                <a:cs typeface="Arial"/>
              </a:rPr>
              <a:t>to be  </a:t>
            </a:r>
            <a:r>
              <a:rPr kumimoji="0" lang="en-US" sz="1800" b="1" i="0" u="none" strike="noStrike" kern="1200" cap="none" spc="-5" normalizeH="0" baseline="0" noProof="0" dirty="0">
                <a:ln>
                  <a:noFill/>
                </a:ln>
                <a:solidFill>
                  <a:srgbClr val="FFFFFF"/>
                </a:solidFill>
                <a:effectLst/>
                <a:uLnTx/>
                <a:uFillTx/>
                <a:latin typeface="Arial"/>
                <a:ea typeface="+mn-ea"/>
                <a:cs typeface="Arial"/>
              </a:rPr>
              <a:t>Scheduled, </a:t>
            </a:r>
            <a:r>
              <a:rPr kumimoji="0" lang="en-US" sz="1800" b="1" i="0" u="none" strike="noStrike" kern="1200" cap="none" spc="0" normalizeH="0" baseline="0" noProof="0" dirty="0">
                <a:ln>
                  <a:noFill/>
                </a:ln>
                <a:solidFill>
                  <a:srgbClr val="FFFFFF"/>
                </a:solidFill>
                <a:effectLst/>
                <a:uLnTx/>
                <a:uFillTx/>
                <a:latin typeface="Arial"/>
                <a:ea typeface="+mn-ea"/>
                <a:cs typeface="Arial"/>
              </a:rPr>
              <a:t>Completed, and Fail to</a:t>
            </a:r>
            <a:r>
              <a:rPr kumimoji="0" lang="en-US" sz="1800" b="1" i="0" u="none" strike="noStrike" kern="1200" cap="none" spc="-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Report</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33" name="Content Placeholder 32">
            <a:extLst>
              <a:ext uri="{FF2B5EF4-FFF2-40B4-BE49-F238E27FC236}">
                <a16:creationId xmlns:a16="http://schemas.microsoft.com/office/drawing/2014/main" id="{0185DA1D-A68D-7AB2-E86C-183F58F7FCED}"/>
              </a:ext>
            </a:extLst>
          </p:cNvPr>
          <p:cNvSpPr>
            <a:spLocks noGrp="1"/>
          </p:cNvSpPr>
          <p:nvPr>
            <p:ph sz="quarter" idx="14"/>
          </p:nvPr>
        </p:nvSpPr>
        <p:spPr>
          <a:xfrm>
            <a:off x="533400" y="1734185"/>
            <a:ext cx="3505200" cy="492443"/>
          </a:xfrm>
        </p:spPr>
        <p:txBody>
          <a:bodyPr/>
          <a:lstStyle/>
          <a:p>
            <a:r>
              <a:rPr lang="en-US" sz="1600" spc="-35" dirty="0">
                <a:latin typeface="Arial" panose="020B0604020202020204" pitchFamily="34" charset="0"/>
                <a:cs typeface="Arial" panose="020B0604020202020204" pitchFamily="34" charset="0"/>
              </a:rPr>
              <a:t>11a. </a:t>
            </a:r>
            <a:r>
              <a:rPr lang="en-US" sz="1600" spc="-40" dirty="0">
                <a:latin typeface="Arial" panose="020B0604020202020204" pitchFamily="34" charset="0"/>
                <a:cs typeface="Arial" panose="020B0604020202020204" pitchFamily="34" charset="0"/>
              </a:rPr>
              <a:t>Total </a:t>
            </a:r>
            <a:r>
              <a:rPr lang="en-US" sz="1600" spc="-5" dirty="0">
                <a:latin typeface="Arial" panose="020B0604020202020204" pitchFamily="34" charset="0"/>
                <a:cs typeface="Arial" panose="020B0604020202020204" pitchFamily="34" charset="0"/>
              </a:rPr>
              <a:t>Number </a:t>
            </a:r>
            <a:r>
              <a:rPr lang="en-US" sz="1600" dirty="0">
                <a:latin typeface="Arial" panose="020B0604020202020204" pitchFamily="34" charset="0"/>
                <a:cs typeface="Arial" panose="020B0604020202020204" pitchFamily="34" charset="0"/>
              </a:rPr>
              <a:t>of </a:t>
            </a:r>
            <a:r>
              <a:rPr lang="en-US" sz="1600" spc="-5" dirty="0">
                <a:latin typeface="Arial" panose="020B0604020202020204" pitchFamily="34" charset="0"/>
                <a:cs typeface="Arial" panose="020B0604020202020204" pitchFamily="34" charset="0"/>
              </a:rPr>
              <a:t>RESEAs  Projected </a:t>
            </a:r>
            <a:r>
              <a:rPr lang="en-US" sz="1600" dirty="0">
                <a:latin typeface="Arial" panose="020B0604020202020204" pitchFamily="34" charset="0"/>
                <a:cs typeface="Arial" panose="020B0604020202020204" pitchFamily="34" charset="0"/>
              </a:rPr>
              <a:t>to be</a:t>
            </a:r>
            <a:r>
              <a:rPr lang="en-US" sz="1600" spc="-5" dirty="0">
                <a:latin typeface="Arial" panose="020B0604020202020204" pitchFamily="34" charset="0"/>
                <a:cs typeface="Arial" panose="020B0604020202020204" pitchFamily="34" charset="0"/>
              </a:rPr>
              <a:t> Scheduled</a:t>
            </a:r>
            <a:endParaRPr lang="en-US" sz="1600" dirty="0">
              <a:latin typeface="Arial" panose="020B0604020202020204" pitchFamily="34" charset="0"/>
              <a:cs typeface="Arial" panose="020B0604020202020204" pitchFamily="34" charset="0"/>
            </a:endParaRPr>
          </a:p>
        </p:txBody>
      </p:sp>
      <p:sp>
        <p:nvSpPr>
          <p:cNvPr id="34" name="Content Placeholder 33">
            <a:extLst>
              <a:ext uri="{FF2B5EF4-FFF2-40B4-BE49-F238E27FC236}">
                <a16:creationId xmlns:a16="http://schemas.microsoft.com/office/drawing/2014/main" id="{FD0AB2A0-29D5-626E-8FC4-79917BA5933D}"/>
              </a:ext>
            </a:extLst>
          </p:cNvPr>
          <p:cNvSpPr>
            <a:spLocks noGrp="1"/>
          </p:cNvSpPr>
          <p:nvPr>
            <p:ph sz="quarter" idx="15"/>
          </p:nvPr>
        </p:nvSpPr>
        <p:spPr>
          <a:xfrm>
            <a:off x="4171287" y="1857296"/>
            <a:ext cx="2176453" cy="246221"/>
          </a:xfrm>
        </p:spPr>
        <p:txBody>
          <a:bodyPr/>
          <a:lstStyle/>
          <a:p>
            <a:r>
              <a:rPr lang="en-US" sz="1600" dirty="0">
                <a:latin typeface="Arial" panose="020B0604020202020204" pitchFamily="34" charset="0"/>
                <a:cs typeface="Arial" panose="020B0604020202020204" pitchFamily="34" charset="0"/>
              </a:rPr>
              <a:t>Initial to be Scheduled</a:t>
            </a:r>
          </a:p>
        </p:txBody>
      </p:sp>
      <p:sp>
        <p:nvSpPr>
          <p:cNvPr id="35" name="Content Placeholder 34">
            <a:extLst>
              <a:ext uri="{FF2B5EF4-FFF2-40B4-BE49-F238E27FC236}">
                <a16:creationId xmlns:a16="http://schemas.microsoft.com/office/drawing/2014/main" id="{3144E458-87A4-C952-504A-25354EA6B76D}"/>
              </a:ext>
            </a:extLst>
          </p:cNvPr>
          <p:cNvSpPr>
            <a:spLocks noGrp="1"/>
          </p:cNvSpPr>
          <p:nvPr>
            <p:ph sz="quarter" idx="16"/>
          </p:nvPr>
        </p:nvSpPr>
        <p:spPr>
          <a:xfrm>
            <a:off x="6438900" y="1734186"/>
            <a:ext cx="2176453" cy="492443"/>
          </a:xfrm>
        </p:spPr>
        <p:txBody>
          <a:bodyPr/>
          <a:lstStyle/>
          <a:p>
            <a:r>
              <a:rPr lang="en-US" sz="1600" dirty="0">
                <a:latin typeface="Arial" panose="020B0604020202020204" pitchFamily="34" charset="0"/>
                <a:cs typeface="Arial" panose="020B0604020202020204" pitchFamily="34" charset="0"/>
              </a:rPr>
              <a:t>Subsequent to be Scheduled</a:t>
            </a:r>
          </a:p>
        </p:txBody>
      </p:sp>
      <p:sp>
        <p:nvSpPr>
          <p:cNvPr id="36" name="Content Placeholder 35">
            <a:extLst>
              <a:ext uri="{FF2B5EF4-FFF2-40B4-BE49-F238E27FC236}">
                <a16:creationId xmlns:a16="http://schemas.microsoft.com/office/drawing/2014/main" id="{2595C0D9-14C3-4B6E-93CB-7DA9CC29BDF6}"/>
              </a:ext>
            </a:extLst>
          </p:cNvPr>
          <p:cNvSpPr>
            <a:spLocks noGrp="1"/>
          </p:cNvSpPr>
          <p:nvPr>
            <p:ph sz="quarter" idx="17"/>
          </p:nvPr>
        </p:nvSpPr>
        <p:spPr>
          <a:xfrm>
            <a:off x="533400" y="2700473"/>
            <a:ext cx="3505200" cy="492443"/>
          </a:xfrm>
        </p:spPr>
        <p:txBody>
          <a:bodyPr/>
          <a:lstStyle/>
          <a:p>
            <a:r>
              <a:rPr lang="en-US" sz="1600" dirty="0">
                <a:latin typeface="Arial" panose="020B0604020202020204" pitchFamily="34" charset="0"/>
                <a:cs typeface="Arial" panose="020B0604020202020204" pitchFamily="34" charset="0"/>
              </a:rPr>
              <a:t>12a. Total Number of RESEAs  Projected to be Completed</a:t>
            </a:r>
          </a:p>
        </p:txBody>
      </p:sp>
      <p:sp>
        <p:nvSpPr>
          <p:cNvPr id="37" name="Content Placeholder 36">
            <a:extLst>
              <a:ext uri="{FF2B5EF4-FFF2-40B4-BE49-F238E27FC236}">
                <a16:creationId xmlns:a16="http://schemas.microsoft.com/office/drawing/2014/main" id="{59C1068F-D1E9-136E-77AD-74FB5BDE0F58}"/>
              </a:ext>
            </a:extLst>
          </p:cNvPr>
          <p:cNvSpPr>
            <a:spLocks noGrp="1"/>
          </p:cNvSpPr>
          <p:nvPr>
            <p:ph sz="quarter" idx="18"/>
          </p:nvPr>
        </p:nvSpPr>
        <p:spPr>
          <a:xfrm>
            <a:off x="4171287" y="2823583"/>
            <a:ext cx="2176453" cy="246221"/>
          </a:xfrm>
        </p:spPr>
        <p:txBody>
          <a:bodyPr/>
          <a:lstStyle/>
          <a:p>
            <a:r>
              <a:rPr lang="en-US" sz="1600" dirty="0">
                <a:latin typeface="Arial" panose="020B0604020202020204" pitchFamily="34" charset="0"/>
                <a:cs typeface="Arial" panose="020B0604020202020204" pitchFamily="34" charset="0"/>
              </a:rPr>
              <a:t>Initial to be Completed</a:t>
            </a:r>
          </a:p>
        </p:txBody>
      </p:sp>
      <p:sp>
        <p:nvSpPr>
          <p:cNvPr id="38" name="Content Placeholder 37">
            <a:extLst>
              <a:ext uri="{FF2B5EF4-FFF2-40B4-BE49-F238E27FC236}">
                <a16:creationId xmlns:a16="http://schemas.microsoft.com/office/drawing/2014/main" id="{D95E5B8E-1CA3-F4CC-D2F7-5AD75A2A732A}"/>
              </a:ext>
            </a:extLst>
          </p:cNvPr>
          <p:cNvSpPr>
            <a:spLocks noGrp="1"/>
          </p:cNvSpPr>
          <p:nvPr>
            <p:ph sz="quarter" idx="19"/>
          </p:nvPr>
        </p:nvSpPr>
        <p:spPr>
          <a:xfrm>
            <a:off x="6438900" y="2700473"/>
            <a:ext cx="2176453" cy="492443"/>
          </a:xfrm>
        </p:spPr>
        <p:txBody>
          <a:bodyPr/>
          <a:lstStyle/>
          <a:p>
            <a:r>
              <a:rPr lang="en-US" sz="1600" dirty="0">
                <a:latin typeface="Arial" panose="020B0604020202020204" pitchFamily="34" charset="0"/>
                <a:cs typeface="Arial" panose="020B0604020202020204" pitchFamily="34" charset="0"/>
              </a:rPr>
              <a:t>Subsequent to be</a:t>
            </a:r>
          </a:p>
          <a:p>
            <a:r>
              <a:rPr lang="en-US" sz="1600" dirty="0">
                <a:latin typeface="Arial" panose="020B0604020202020204" pitchFamily="34" charset="0"/>
                <a:cs typeface="Arial" panose="020B0604020202020204" pitchFamily="34" charset="0"/>
              </a:rPr>
              <a:t>Completed</a:t>
            </a:r>
          </a:p>
        </p:txBody>
      </p:sp>
      <p:sp>
        <p:nvSpPr>
          <p:cNvPr id="39" name="Content Placeholder 38">
            <a:extLst>
              <a:ext uri="{FF2B5EF4-FFF2-40B4-BE49-F238E27FC236}">
                <a16:creationId xmlns:a16="http://schemas.microsoft.com/office/drawing/2014/main" id="{6A6999F6-7011-C5D7-090D-8645D8D4DD1A}"/>
              </a:ext>
            </a:extLst>
          </p:cNvPr>
          <p:cNvSpPr>
            <a:spLocks noGrp="1"/>
          </p:cNvSpPr>
          <p:nvPr>
            <p:ph sz="quarter" idx="20"/>
          </p:nvPr>
        </p:nvSpPr>
        <p:spPr>
          <a:xfrm>
            <a:off x="533400" y="3558266"/>
            <a:ext cx="3505200" cy="738664"/>
          </a:xfrm>
        </p:spPr>
        <p:txBody>
          <a:bodyPr/>
          <a:lstStyle/>
          <a:p>
            <a:r>
              <a:rPr lang="en-US" sz="1600" dirty="0">
                <a:latin typeface="Arial" panose="020B0604020202020204" pitchFamily="34" charset="0"/>
                <a:cs typeface="Arial" panose="020B0604020202020204" pitchFamily="34" charset="0"/>
              </a:rPr>
              <a:t>13a. Total Number of RESEAs  Projected for which the Claimant will  fail to report</a:t>
            </a:r>
          </a:p>
        </p:txBody>
      </p:sp>
      <p:sp>
        <p:nvSpPr>
          <p:cNvPr id="40" name="Content Placeholder 39">
            <a:extLst>
              <a:ext uri="{FF2B5EF4-FFF2-40B4-BE49-F238E27FC236}">
                <a16:creationId xmlns:a16="http://schemas.microsoft.com/office/drawing/2014/main" id="{42677354-B4B9-163B-DCFC-BAF4147C6022}"/>
              </a:ext>
            </a:extLst>
          </p:cNvPr>
          <p:cNvSpPr>
            <a:spLocks noGrp="1"/>
          </p:cNvSpPr>
          <p:nvPr>
            <p:ph sz="quarter" idx="21"/>
          </p:nvPr>
        </p:nvSpPr>
        <p:spPr>
          <a:xfrm>
            <a:off x="4171287" y="3804488"/>
            <a:ext cx="2176453" cy="246221"/>
          </a:xfrm>
        </p:spPr>
        <p:txBody>
          <a:bodyPr/>
          <a:lstStyle/>
          <a:p>
            <a:r>
              <a:rPr lang="en-US" sz="1600" dirty="0">
                <a:latin typeface="Arial" panose="020B0604020202020204" pitchFamily="34" charset="0"/>
                <a:cs typeface="Arial" panose="020B0604020202020204" pitchFamily="34" charset="0"/>
              </a:rPr>
              <a:t>Initial Fail to Report</a:t>
            </a:r>
          </a:p>
        </p:txBody>
      </p:sp>
      <p:sp>
        <p:nvSpPr>
          <p:cNvPr id="41" name="Content Placeholder 40">
            <a:extLst>
              <a:ext uri="{FF2B5EF4-FFF2-40B4-BE49-F238E27FC236}">
                <a16:creationId xmlns:a16="http://schemas.microsoft.com/office/drawing/2014/main" id="{9B867311-C343-181B-EC88-9A2FF40D38D5}"/>
              </a:ext>
            </a:extLst>
          </p:cNvPr>
          <p:cNvSpPr>
            <a:spLocks noGrp="1"/>
          </p:cNvSpPr>
          <p:nvPr>
            <p:ph sz="quarter" idx="22"/>
          </p:nvPr>
        </p:nvSpPr>
        <p:spPr>
          <a:xfrm>
            <a:off x="6438900" y="3681378"/>
            <a:ext cx="2176453" cy="492443"/>
          </a:xfrm>
        </p:spPr>
        <p:txBody>
          <a:bodyPr/>
          <a:lstStyle/>
          <a:p>
            <a:r>
              <a:rPr lang="en-US" sz="1600" dirty="0">
                <a:latin typeface="Arial" panose="020B0604020202020204" pitchFamily="34" charset="0"/>
                <a:cs typeface="Arial" panose="020B0604020202020204" pitchFamily="34" charset="0"/>
              </a:rPr>
              <a:t>Subsequent Fail to  Report</a:t>
            </a:r>
          </a:p>
        </p:txBody>
      </p:sp>
      <p:sp>
        <p:nvSpPr>
          <p:cNvPr id="42" name="Content Placeholder 41">
            <a:extLst>
              <a:ext uri="{FF2B5EF4-FFF2-40B4-BE49-F238E27FC236}">
                <a16:creationId xmlns:a16="http://schemas.microsoft.com/office/drawing/2014/main" id="{7A15D0D0-D8F4-5850-7B2D-1D16FBF18A8F}"/>
              </a:ext>
            </a:extLst>
          </p:cNvPr>
          <p:cNvSpPr>
            <a:spLocks noGrp="1"/>
          </p:cNvSpPr>
          <p:nvPr>
            <p:ph sz="quarter" idx="23"/>
          </p:nvPr>
        </p:nvSpPr>
        <p:spPr>
          <a:xfrm>
            <a:off x="439738" y="4631372"/>
            <a:ext cx="8094662" cy="1800978"/>
          </a:xfrm>
        </p:spPr>
        <p:txBody>
          <a:bodyPr/>
          <a:lstStyle/>
          <a:p>
            <a:pPr marL="469900" marR="5080" lvl="0" indent="-457834" algn="just" defTabSz="914400" rtl="0" eaLnBrk="1" fontAlgn="auto" latinLnBrk="0" hangingPunct="1">
              <a:lnSpc>
                <a:spcPct val="100000"/>
              </a:lnSpc>
              <a:spcBef>
                <a:spcPts val="100"/>
              </a:spcBef>
              <a:spcAft>
                <a:spcPts val="0"/>
              </a:spcAft>
              <a:buClr>
                <a:srgbClr val="9E1C2F"/>
              </a:buClr>
              <a:buSzTx/>
              <a:buFontTx/>
              <a:buChar char="•"/>
              <a:tabLst>
                <a:tab pos="470534" algn="l"/>
              </a:tabLst>
              <a:defRPr/>
            </a:pPr>
            <a:r>
              <a:rPr lang="en-US" sz="2200" kern="1200" spc="-35" dirty="0">
                <a:solidFill>
                  <a:srgbClr val="454545"/>
                </a:solidFill>
                <a:latin typeface="Arial"/>
                <a:cs typeface="Arial"/>
              </a:rPr>
              <a:t>11a – 13a are interconnected.</a:t>
            </a:r>
            <a:endParaRPr kumimoji="0" lang="en-US" sz="2200" b="0" i="0" u="none" strike="noStrike" kern="1200" cap="none" spc="-35" normalizeH="0" baseline="0" noProof="0" dirty="0">
              <a:ln>
                <a:noFill/>
              </a:ln>
              <a:solidFill>
                <a:srgbClr val="454545"/>
              </a:solidFill>
              <a:effectLst/>
              <a:uLnTx/>
              <a:uFillTx/>
              <a:latin typeface="Arial"/>
              <a:ea typeface="+mn-ea"/>
              <a:cs typeface="Arial"/>
            </a:endParaRPr>
          </a:p>
          <a:p>
            <a:pPr marL="469900" marR="5080" lvl="0" indent="-457834" algn="just" defTabSz="914400" rtl="0" eaLnBrk="1" fontAlgn="auto" latinLnBrk="0" hangingPunct="1">
              <a:lnSpc>
                <a:spcPct val="100000"/>
              </a:lnSpc>
              <a:spcBef>
                <a:spcPts val="100"/>
              </a:spcBef>
              <a:spcAft>
                <a:spcPts val="0"/>
              </a:spcAft>
              <a:buClr>
                <a:srgbClr val="9E1C2F"/>
              </a:buClr>
              <a:buSzTx/>
              <a:buFontTx/>
              <a:buChar char="•"/>
              <a:tabLst>
                <a:tab pos="470534" algn="l"/>
              </a:tabLst>
              <a:defRPr/>
            </a:pPr>
            <a:r>
              <a:rPr kumimoji="0" lang="en-US" sz="2200" b="0" i="0" u="none" strike="noStrike" kern="1200" cap="none" spc="-35" normalizeH="0" baseline="0" noProof="0" dirty="0">
                <a:ln>
                  <a:noFill/>
                </a:ln>
                <a:solidFill>
                  <a:srgbClr val="454545"/>
                </a:solidFill>
                <a:effectLst/>
                <a:uLnTx/>
                <a:uFillTx/>
                <a:latin typeface="Arial"/>
                <a:ea typeface="+mn-ea"/>
                <a:cs typeface="Arial"/>
              </a:rPr>
              <a:t>11a., </a:t>
            </a:r>
            <a:r>
              <a:rPr kumimoji="0" lang="en-US" sz="2200" b="0" i="0" u="none" strike="noStrike" kern="1200" cap="none" spc="0" normalizeH="0" baseline="0" noProof="0" dirty="0">
                <a:ln>
                  <a:noFill/>
                </a:ln>
                <a:solidFill>
                  <a:srgbClr val="454545"/>
                </a:solidFill>
                <a:effectLst/>
                <a:uLnTx/>
                <a:uFillTx/>
                <a:latin typeface="Arial"/>
                <a:ea typeface="+mn-ea"/>
                <a:cs typeface="Arial"/>
              </a:rPr>
              <a:t>12a., and 13a. If noticeable increase, decrease, or no change from the previous </a:t>
            </a:r>
            <a:r>
              <a:rPr kumimoji="0" lang="en-US" sz="2200" b="0" i="0" u="none" strike="noStrike" kern="1200" cap="none" spc="-25" normalizeH="0" baseline="0" noProof="0" dirty="0">
                <a:ln>
                  <a:noFill/>
                </a:ln>
                <a:solidFill>
                  <a:srgbClr val="454545"/>
                </a:solidFill>
                <a:effectLst/>
                <a:uLnTx/>
                <a:uFillTx/>
                <a:latin typeface="Arial"/>
                <a:ea typeface="+mn-ea"/>
                <a:cs typeface="Arial"/>
              </a:rPr>
              <a:t>year, </a:t>
            </a:r>
            <a:r>
              <a:rPr kumimoji="0" lang="en-US" sz="2200" b="0" i="0" u="none" strike="noStrike" kern="1200" cap="none" spc="0" normalizeH="0" baseline="0" noProof="0" dirty="0">
                <a:ln>
                  <a:noFill/>
                </a:ln>
                <a:solidFill>
                  <a:srgbClr val="454545"/>
                </a:solidFill>
                <a:effectLst/>
                <a:uLnTx/>
                <a:uFillTx/>
                <a:latin typeface="Arial"/>
                <a:ea typeface="+mn-ea"/>
                <a:cs typeface="Arial"/>
              </a:rPr>
              <a:t>provide an explanation how  target was determined.</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43" name="object 11">
            <a:extLst>
              <a:ext uri="{FF2B5EF4-FFF2-40B4-BE49-F238E27FC236}">
                <a16:creationId xmlns:a16="http://schemas.microsoft.com/office/drawing/2014/main" id="{3B8F4925-33D8-EF2A-2E0A-036F6A7BB470}"/>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15</a:t>
            </a:fld>
            <a:endParaRPr spc="-5" dirty="0"/>
          </a:p>
        </p:txBody>
      </p:sp>
      <p:sp>
        <p:nvSpPr>
          <p:cNvPr id="44" name="Rectangle 43">
            <a:extLst>
              <a:ext uri="{FF2B5EF4-FFF2-40B4-BE49-F238E27FC236}">
                <a16:creationId xmlns:a16="http://schemas.microsoft.com/office/drawing/2014/main" id="{C976909E-2449-6288-76B4-419E47773B60}"/>
              </a:ext>
              <a:ext uri="{C183D7F6-B498-43B3-948B-1728B52AA6E4}">
                <adec:decorative xmlns:adec="http://schemas.microsoft.com/office/drawing/2017/decorative" val="1"/>
              </a:ext>
            </a:extLst>
          </p:cNvPr>
          <p:cNvSpPr/>
          <p:nvPr/>
        </p:nvSpPr>
        <p:spPr>
          <a:xfrm>
            <a:off x="4184539" y="2132232"/>
            <a:ext cx="793496" cy="2462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601945C9-06FC-573D-DB9A-D447748A89ED}"/>
              </a:ext>
              <a:ext uri="{C183D7F6-B498-43B3-948B-1728B52AA6E4}">
                <adec:decorative xmlns:adec="http://schemas.microsoft.com/office/drawing/2017/decorative" val="1"/>
              </a:ext>
            </a:extLst>
          </p:cNvPr>
          <p:cNvSpPr/>
          <p:nvPr/>
        </p:nvSpPr>
        <p:spPr>
          <a:xfrm>
            <a:off x="7450243" y="2000353"/>
            <a:ext cx="793496" cy="2462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1935D90-7FAA-C0B8-789E-ED892AD3748B}"/>
              </a:ext>
              <a:ext uri="{C183D7F6-B498-43B3-948B-1728B52AA6E4}">
                <adec:decorative xmlns:adec="http://schemas.microsoft.com/office/drawing/2017/decorative" val="1"/>
              </a:ext>
            </a:extLst>
          </p:cNvPr>
          <p:cNvSpPr/>
          <p:nvPr/>
        </p:nvSpPr>
        <p:spPr>
          <a:xfrm>
            <a:off x="4184539" y="3123105"/>
            <a:ext cx="793496" cy="2462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35135CBD-6AB4-A69F-3FC9-B6B8BE38492C}"/>
              </a:ext>
              <a:ext uri="{C183D7F6-B498-43B3-948B-1728B52AA6E4}">
                <adec:decorative xmlns:adec="http://schemas.microsoft.com/office/drawing/2017/decorative" val="1"/>
              </a:ext>
            </a:extLst>
          </p:cNvPr>
          <p:cNvSpPr/>
          <p:nvPr/>
        </p:nvSpPr>
        <p:spPr>
          <a:xfrm>
            <a:off x="7450243" y="2991226"/>
            <a:ext cx="793496" cy="2462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B996F77-FA9C-BAD0-4971-63641E376CED}"/>
              </a:ext>
              <a:ext uri="{C183D7F6-B498-43B3-948B-1728B52AA6E4}">
                <adec:decorative xmlns:adec="http://schemas.microsoft.com/office/drawing/2017/decorative" val="1"/>
              </a:ext>
            </a:extLst>
          </p:cNvPr>
          <p:cNvSpPr/>
          <p:nvPr/>
        </p:nvSpPr>
        <p:spPr>
          <a:xfrm>
            <a:off x="4184539" y="4112778"/>
            <a:ext cx="793496" cy="2462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ED56D43E-D7AD-8CF4-F161-9CB71720AD3E}"/>
              </a:ext>
              <a:ext uri="{C183D7F6-B498-43B3-948B-1728B52AA6E4}">
                <adec:decorative xmlns:adec="http://schemas.microsoft.com/office/drawing/2017/decorative" val="1"/>
              </a:ext>
            </a:extLst>
          </p:cNvPr>
          <p:cNvSpPr/>
          <p:nvPr/>
        </p:nvSpPr>
        <p:spPr>
          <a:xfrm>
            <a:off x="7450243" y="3980899"/>
            <a:ext cx="793496" cy="24622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2034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61239CC2-8D56-5A6A-895A-B1E0AD4E84F6}"/>
              </a:ext>
            </a:extLst>
          </p:cNvPr>
          <p:cNvSpPr>
            <a:spLocks noGrp="1"/>
          </p:cNvSpPr>
          <p:nvPr>
            <p:ph type="title"/>
          </p:nvPr>
        </p:nvSpPr>
        <p:spPr>
          <a:xfrm>
            <a:off x="170986" y="0"/>
            <a:ext cx="8765991" cy="553998"/>
          </a:xfrm>
        </p:spPr>
        <p:txBody>
          <a:bodyPr/>
          <a:lstStyle/>
          <a:p>
            <a:r>
              <a:rPr lang="en-US" dirty="0"/>
              <a:t>Elements 11b., 12b., and 13b. Examples</a:t>
            </a:r>
          </a:p>
        </p:txBody>
      </p:sp>
      <p:sp>
        <p:nvSpPr>
          <p:cNvPr id="18" name="Content Placeholder 17">
            <a:extLst>
              <a:ext uri="{FF2B5EF4-FFF2-40B4-BE49-F238E27FC236}">
                <a16:creationId xmlns:a16="http://schemas.microsoft.com/office/drawing/2014/main" id="{3E7623C0-404A-2E0A-BAAA-CBB3DE301ECA}"/>
              </a:ext>
            </a:extLst>
          </p:cNvPr>
          <p:cNvSpPr>
            <a:spLocks noGrp="1"/>
          </p:cNvSpPr>
          <p:nvPr>
            <p:ph sz="quarter" idx="13"/>
          </p:nvPr>
        </p:nvSpPr>
        <p:spPr>
          <a:xfrm>
            <a:off x="253492" y="553997"/>
            <a:ext cx="8645525" cy="636627"/>
          </a:xfrm>
        </p:spPr>
        <p:txBody>
          <a:bodyPr/>
          <a:lstStyle/>
          <a:p>
            <a:pPr marL="90805" marR="484505" lvl="0" indent="0" algn="l" defTabSz="914400" rtl="0" eaLnBrk="1" fontAlgn="auto" latinLnBrk="0" hangingPunct="1">
              <a:lnSpc>
                <a:spcPct val="100000"/>
              </a:lnSpc>
              <a:spcBef>
                <a:spcPts val="295"/>
              </a:spcBef>
              <a:spcAft>
                <a:spcPts val="0"/>
              </a:spcAft>
              <a:buClrTx/>
              <a:buSzTx/>
              <a:buFontTx/>
              <a:buNone/>
              <a:tabLst>
                <a:tab pos="1513205" algn="l"/>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30" normalizeH="0" baseline="0" noProof="0" dirty="0">
                <a:ln>
                  <a:noFill/>
                </a:ln>
                <a:solidFill>
                  <a:srgbClr val="FFFFFF"/>
                </a:solidFill>
                <a:effectLst/>
                <a:uLnTx/>
                <a:uFillTx/>
                <a:latin typeface="Arial"/>
                <a:ea typeface="+mn-ea"/>
                <a:cs typeface="Arial"/>
              </a:rPr>
              <a:t>11b. </a:t>
            </a:r>
            <a:r>
              <a:rPr kumimoji="0" lang="en-US" sz="1800" b="1" i="0" u="none" strike="noStrike" kern="1200" cap="none" spc="-5" normalizeH="0" baseline="0" noProof="0" dirty="0">
                <a:ln>
                  <a:noFill/>
                </a:ln>
                <a:solidFill>
                  <a:srgbClr val="FFFFFF"/>
                </a:solidFill>
                <a:effectLst/>
                <a:uLnTx/>
                <a:uFillTx/>
                <a:latin typeface="Arial"/>
                <a:ea typeface="+mn-ea"/>
                <a:cs typeface="Arial"/>
              </a:rPr>
              <a:t>Please </a:t>
            </a:r>
            <a:r>
              <a:rPr kumimoji="0" lang="en-US" sz="1800" b="1" i="0" u="none" strike="noStrike" kern="1200" cap="none" spc="0" normalizeH="0" baseline="0" noProof="0" dirty="0">
                <a:ln>
                  <a:noFill/>
                </a:ln>
                <a:solidFill>
                  <a:srgbClr val="FFFFFF"/>
                </a:solidFill>
                <a:effectLst/>
                <a:uLnTx/>
                <a:uFillTx/>
                <a:latin typeface="Arial"/>
                <a:ea typeface="+mn-ea"/>
                <a:cs typeface="Arial"/>
              </a:rPr>
              <a:t>provide an </a:t>
            </a:r>
            <a:r>
              <a:rPr kumimoji="0" lang="en-US" sz="1800" b="1" i="0" u="none" strike="noStrike" kern="1200" cap="none" spc="-5" normalizeH="0" baseline="0" noProof="0" dirty="0">
                <a:ln>
                  <a:noFill/>
                </a:ln>
                <a:solidFill>
                  <a:srgbClr val="FFFFFF"/>
                </a:solidFill>
                <a:effectLst/>
                <a:uLnTx/>
                <a:uFillTx/>
                <a:latin typeface="Arial"/>
                <a:ea typeface="+mn-ea"/>
                <a:cs typeface="Arial"/>
              </a:rPr>
              <a:t>explanation </a:t>
            </a:r>
            <a:r>
              <a:rPr kumimoji="0" lang="en-US" sz="1800" b="1" i="0" u="none" strike="noStrike" kern="1200" cap="none" spc="0" normalizeH="0" baseline="0" noProof="0" dirty="0">
                <a:ln>
                  <a:noFill/>
                </a:ln>
                <a:solidFill>
                  <a:srgbClr val="FFFFFF"/>
                </a:solidFill>
                <a:effectLst/>
                <a:uLnTx/>
                <a:uFillTx/>
                <a:latin typeface="Arial"/>
                <a:ea typeface="+mn-ea"/>
                <a:cs typeface="Arial"/>
              </a:rPr>
              <a:t>how the targeted </a:t>
            </a:r>
            <a:r>
              <a:rPr kumimoji="0" lang="en-US" sz="1800" b="1" i="0" u="none" strike="noStrike" kern="1200" cap="none" spc="-5" normalizeH="0" baseline="0" noProof="0" dirty="0">
                <a:ln>
                  <a:noFill/>
                </a:ln>
                <a:solidFill>
                  <a:srgbClr val="FFFFFF"/>
                </a:solidFill>
                <a:effectLst/>
                <a:uLnTx/>
                <a:uFillTx/>
                <a:latin typeface="Arial"/>
                <a:ea typeface="+mn-ea"/>
                <a:cs typeface="Arial"/>
              </a:rPr>
              <a:t>number was  </a:t>
            </a:r>
            <a:r>
              <a:rPr kumimoji="0" lang="en-US" sz="1800" b="1" i="0" u="none" strike="noStrike" kern="1200" cap="none" spc="0" normalizeH="0" baseline="0" noProof="0" dirty="0">
                <a:ln>
                  <a:noFill/>
                </a:ln>
                <a:solidFill>
                  <a:srgbClr val="FFFFFF"/>
                </a:solidFill>
                <a:effectLst/>
                <a:uLnTx/>
                <a:uFillTx/>
                <a:latin typeface="Arial"/>
                <a:ea typeface="+mn-ea"/>
                <a:cs typeface="Arial"/>
              </a:rPr>
              <a:t>determined.	</a:t>
            </a:r>
            <a:r>
              <a:rPr kumimoji="0" lang="en-US" sz="1800" b="1" i="0" u="none" strike="noStrike" kern="1200" cap="none" spc="-5" normalizeH="0" baseline="0" noProof="0" dirty="0">
                <a:ln>
                  <a:noFill/>
                </a:ln>
                <a:solidFill>
                  <a:srgbClr val="FFFFFF"/>
                </a:solidFill>
                <a:effectLst/>
                <a:uLnTx/>
                <a:uFillTx/>
                <a:latin typeface="Arial"/>
                <a:ea typeface="+mn-ea"/>
                <a:cs typeface="Arial"/>
              </a:rPr>
              <a:t>Including </a:t>
            </a:r>
            <a:r>
              <a:rPr kumimoji="0" lang="en-US" sz="1800" b="1" i="0" u="none" strike="noStrike" kern="1200" cap="none" spc="0" normalizeH="0" baseline="0" noProof="0" dirty="0">
                <a:ln>
                  <a:noFill/>
                </a:ln>
                <a:solidFill>
                  <a:srgbClr val="FFFFFF"/>
                </a:solidFill>
                <a:effectLst/>
                <a:uLnTx/>
                <a:uFillTx/>
                <a:latin typeface="Arial"/>
                <a:ea typeface="+mn-ea"/>
                <a:cs typeface="Arial"/>
              </a:rPr>
              <a:t>any </a:t>
            </a:r>
            <a:r>
              <a:rPr kumimoji="0" lang="en-US" sz="1800" b="1" i="0" u="none" strike="noStrike" kern="1200" cap="none" spc="-5" normalizeH="0" baseline="0" noProof="0" dirty="0">
                <a:ln>
                  <a:noFill/>
                </a:ln>
                <a:solidFill>
                  <a:srgbClr val="FFFFFF"/>
                </a:solidFill>
                <a:effectLst/>
                <a:uLnTx/>
                <a:uFillTx/>
                <a:latin typeface="Arial"/>
                <a:ea typeface="+mn-ea"/>
                <a:cs typeface="Arial"/>
              </a:rPr>
              <a:t>significant </a:t>
            </a:r>
            <a:r>
              <a:rPr kumimoji="0" lang="en-US" sz="1800" b="1" i="0" u="none" strike="noStrike" kern="1200" cap="none" spc="0" normalizeH="0" baseline="0" noProof="0" dirty="0">
                <a:ln>
                  <a:noFill/>
                </a:ln>
                <a:solidFill>
                  <a:srgbClr val="FFFFFF"/>
                </a:solidFill>
                <a:effectLst/>
                <a:uLnTx/>
                <a:uFillTx/>
                <a:latin typeface="Arial"/>
                <a:ea typeface="+mn-ea"/>
                <a:cs typeface="Arial"/>
              </a:rPr>
              <a:t>changes </a:t>
            </a:r>
            <a:r>
              <a:rPr kumimoji="0" lang="en-US" sz="1800" b="1" i="0" u="none" strike="noStrike" kern="1200" cap="none" spc="-5" normalizeH="0" baseline="0" noProof="0" dirty="0">
                <a:ln>
                  <a:noFill/>
                </a:ln>
                <a:solidFill>
                  <a:srgbClr val="FFFFFF"/>
                </a:solidFill>
                <a:effectLst/>
                <a:uLnTx/>
                <a:uFillTx/>
                <a:latin typeface="Arial"/>
                <a:ea typeface="+mn-ea"/>
                <a:cs typeface="Arial"/>
              </a:rPr>
              <a:t>from the previous</a:t>
            </a:r>
            <a:r>
              <a:rPr kumimoji="0" lang="en-US" sz="1800" b="1" i="0" u="none" strike="noStrike" kern="1200" cap="none" spc="65"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years.</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19" name="Content Placeholder 18">
            <a:extLst>
              <a:ext uri="{FF2B5EF4-FFF2-40B4-BE49-F238E27FC236}">
                <a16:creationId xmlns:a16="http://schemas.microsoft.com/office/drawing/2014/main" id="{BE52AA00-3F94-20D5-944A-B7A3E33A9765}"/>
              </a:ext>
            </a:extLst>
          </p:cNvPr>
          <p:cNvSpPr>
            <a:spLocks noGrp="1"/>
          </p:cNvSpPr>
          <p:nvPr>
            <p:ph sz="quarter" idx="14"/>
          </p:nvPr>
        </p:nvSpPr>
        <p:spPr/>
        <p:txBody>
          <a:bodyPr/>
          <a:lstStyle/>
          <a:p>
            <a:r>
              <a:rPr lang="en-US" dirty="0"/>
              <a:t>EXAMPLE:</a:t>
            </a:r>
          </a:p>
        </p:txBody>
      </p:sp>
      <p:graphicFrame>
        <p:nvGraphicFramePr>
          <p:cNvPr id="21" name="object 11">
            <a:extLst>
              <a:ext uri="{FF2B5EF4-FFF2-40B4-BE49-F238E27FC236}">
                <a16:creationId xmlns:a16="http://schemas.microsoft.com/office/drawing/2014/main" id="{D6C8EBF3-931F-E196-574E-36426BE82813}"/>
              </a:ext>
            </a:extLst>
          </p:cNvPr>
          <p:cNvGraphicFramePr>
            <a:graphicFrameLocks noGrp="1"/>
          </p:cNvGraphicFramePr>
          <p:nvPr>
            <p:extLst>
              <p:ext uri="{D42A27DB-BD31-4B8C-83A1-F6EECF244321}">
                <p14:modId xmlns:p14="http://schemas.microsoft.com/office/powerpoint/2010/main" val="897017233"/>
              </p:ext>
            </p:extLst>
          </p:nvPr>
        </p:nvGraphicFramePr>
        <p:xfrm>
          <a:off x="270192" y="2258441"/>
          <a:ext cx="8578215" cy="3115310"/>
        </p:xfrm>
        <a:graphic>
          <a:graphicData uri="http://schemas.openxmlformats.org/drawingml/2006/table">
            <a:tbl>
              <a:tblPr firstRow="1" bandRow="1">
                <a:tableStyleId>{2D5ABB26-0587-4C30-8999-92F81FD0307C}</a:tableStyleId>
              </a:tblPr>
              <a:tblGrid>
                <a:gridCol w="2859405">
                  <a:extLst>
                    <a:ext uri="{9D8B030D-6E8A-4147-A177-3AD203B41FA5}">
                      <a16:colId xmlns:a16="http://schemas.microsoft.com/office/drawing/2014/main" val="20000"/>
                    </a:ext>
                  </a:extLst>
                </a:gridCol>
                <a:gridCol w="2859405">
                  <a:extLst>
                    <a:ext uri="{9D8B030D-6E8A-4147-A177-3AD203B41FA5}">
                      <a16:colId xmlns:a16="http://schemas.microsoft.com/office/drawing/2014/main" val="20001"/>
                    </a:ext>
                  </a:extLst>
                </a:gridCol>
                <a:gridCol w="2859405">
                  <a:extLst>
                    <a:ext uri="{9D8B030D-6E8A-4147-A177-3AD203B41FA5}">
                      <a16:colId xmlns:a16="http://schemas.microsoft.com/office/drawing/2014/main" val="20002"/>
                    </a:ext>
                  </a:extLst>
                </a:gridCol>
              </a:tblGrid>
              <a:tr h="463931">
                <a:tc>
                  <a:txBody>
                    <a:bodyPr/>
                    <a:lstStyle/>
                    <a:p>
                      <a:pPr marL="238760">
                        <a:lnSpc>
                          <a:spcPct val="100000"/>
                        </a:lnSpc>
                        <a:spcBef>
                          <a:spcPts val="310"/>
                        </a:spcBef>
                      </a:pPr>
                      <a:r>
                        <a:rPr sz="1800" b="1" spc="-5" dirty="0">
                          <a:solidFill>
                            <a:srgbClr val="FFFFFF"/>
                          </a:solidFill>
                          <a:latin typeface="Arial"/>
                          <a:cs typeface="Arial"/>
                        </a:rPr>
                        <a:t>Growth; Increased</a:t>
                      </a:r>
                      <a:r>
                        <a:rPr sz="1800" b="1" spc="-15" dirty="0">
                          <a:solidFill>
                            <a:srgbClr val="FFFFFF"/>
                          </a:solidFill>
                          <a:latin typeface="Arial"/>
                          <a:cs typeface="Arial"/>
                        </a:rPr>
                        <a:t> </a:t>
                      </a:r>
                      <a:r>
                        <a:rPr sz="1800" b="1" spc="-25" dirty="0">
                          <a:solidFill>
                            <a:srgbClr val="FFFFFF"/>
                          </a:solidFill>
                          <a:latin typeface="Arial"/>
                          <a:cs typeface="Arial"/>
                        </a:rPr>
                        <a:t>#’s</a:t>
                      </a:r>
                      <a:endParaRPr sz="18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E1C2F"/>
                    </a:solidFill>
                  </a:tcPr>
                </a:tc>
                <a:tc>
                  <a:txBody>
                    <a:bodyPr/>
                    <a:lstStyle/>
                    <a:p>
                      <a:pPr marL="806450">
                        <a:lnSpc>
                          <a:spcPct val="100000"/>
                        </a:lnSpc>
                        <a:spcBef>
                          <a:spcPts val="310"/>
                        </a:spcBef>
                      </a:pPr>
                      <a:r>
                        <a:rPr sz="1800" b="1" dirty="0">
                          <a:solidFill>
                            <a:srgbClr val="FFFFFF"/>
                          </a:solidFill>
                          <a:latin typeface="Arial"/>
                          <a:cs typeface="Arial"/>
                        </a:rPr>
                        <a:t>Unchanged</a:t>
                      </a:r>
                      <a:endParaRPr sz="18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E1C2F"/>
                    </a:solidFill>
                  </a:tcPr>
                </a:tc>
                <a:tc>
                  <a:txBody>
                    <a:bodyPr/>
                    <a:lstStyle/>
                    <a:p>
                      <a:pPr marL="353695">
                        <a:lnSpc>
                          <a:spcPct val="100000"/>
                        </a:lnSpc>
                        <a:spcBef>
                          <a:spcPts val="310"/>
                        </a:spcBef>
                      </a:pPr>
                      <a:r>
                        <a:rPr sz="1800" b="1" spc="-5" dirty="0">
                          <a:solidFill>
                            <a:srgbClr val="FFFFFF"/>
                          </a:solidFill>
                          <a:latin typeface="Arial"/>
                          <a:cs typeface="Arial"/>
                        </a:rPr>
                        <a:t>Reduced; Lower</a:t>
                      </a:r>
                      <a:r>
                        <a:rPr sz="1800" b="1" spc="-20" dirty="0">
                          <a:solidFill>
                            <a:srgbClr val="FFFFFF"/>
                          </a:solidFill>
                          <a:latin typeface="Arial"/>
                          <a:cs typeface="Arial"/>
                        </a:rPr>
                        <a:t> </a:t>
                      </a:r>
                      <a:r>
                        <a:rPr sz="1800" b="1" spc="-25" dirty="0">
                          <a:solidFill>
                            <a:srgbClr val="FFFFFF"/>
                          </a:solidFill>
                          <a:latin typeface="Arial"/>
                          <a:cs typeface="Arial"/>
                        </a:rPr>
                        <a:t>#’s</a:t>
                      </a:r>
                      <a:endParaRPr sz="1800">
                        <a:latin typeface="Arial"/>
                        <a:cs typeface="Arial"/>
                      </a:endParaRPr>
                    </a:p>
                  </a:txBody>
                  <a:tcPr marL="0" marR="0" marT="3937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9E1C2F"/>
                    </a:solidFill>
                  </a:tcPr>
                </a:tc>
                <a:extLst>
                  <a:ext uri="{0D108BD9-81ED-4DB2-BD59-A6C34878D82A}">
                    <a16:rowId xmlns:a16="http://schemas.microsoft.com/office/drawing/2014/main" val="10000"/>
                  </a:ext>
                </a:extLst>
              </a:tr>
              <a:tr h="2651379">
                <a:tc>
                  <a:txBody>
                    <a:bodyPr/>
                    <a:lstStyle/>
                    <a:p>
                      <a:pPr marL="91440" marR="283210">
                        <a:lnSpc>
                          <a:spcPct val="100000"/>
                        </a:lnSpc>
                        <a:spcBef>
                          <a:spcPts val="310"/>
                        </a:spcBef>
                      </a:pPr>
                      <a:r>
                        <a:rPr sz="1800" spc="-5" dirty="0">
                          <a:solidFill>
                            <a:srgbClr val="231F20"/>
                          </a:solidFill>
                          <a:latin typeface="Arial"/>
                          <a:cs typeface="Arial"/>
                        </a:rPr>
                        <a:t>Updated language in  notification </a:t>
                      </a:r>
                      <a:r>
                        <a:rPr sz="1800" dirty="0">
                          <a:solidFill>
                            <a:srgbClr val="231F20"/>
                          </a:solidFill>
                          <a:latin typeface="Arial"/>
                          <a:cs typeface="Arial"/>
                        </a:rPr>
                        <a:t>letter to</a:t>
                      </a:r>
                      <a:r>
                        <a:rPr sz="1800" spc="-35" dirty="0">
                          <a:solidFill>
                            <a:srgbClr val="231F20"/>
                          </a:solidFill>
                          <a:latin typeface="Arial"/>
                          <a:cs typeface="Arial"/>
                        </a:rPr>
                        <a:t> </a:t>
                      </a:r>
                      <a:r>
                        <a:rPr sz="1800" spc="-5" dirty="0">
                          <a:solidFill>
                            <a:srgbClr val="231F20"/>
                          </a:solidFill>
                          <a:latin typeface="Arial"/>
                          <a:cs typeface="Arial"/>
                        </a:rPr>
                        <a:t>clear  and simple language,  </a:t>
                      </a:r>
                      <a:r>
                        <a:rPr sz="1800" dirty="0">
                          <a:solidFill>
                            <a:srgbClr val="231F20"/>
                          </a:solidFill>
                          <a:latin typeface="Arial"/>
                          <a:cs typeface="Arial"/>
                        </a:rPr>
                        <a:t>listing benefits,  requirements, </a:t>
                      </a:r>
                      <a:r>
                        <a:rPr sz="1800" spc="-5" dirty="0">
                          <a:solidFill>
                            <a:srgbClr val="231F20"/>
                          </a:solidFill>
                          <a:latin typeface="Arial"/>
                          <a:cs typeface="Arial"/>
                        </a:rPr>
                        <a:t>and  consequences.</a:t>
                      </a:r>
                      <a:endParaRPr sz="1800" dirty="0">
                        <a:latin typeface="Arial"/>
                        <a:cs typeface="Arial"/>
                      </a:endParaRPr>
                    </a:p>
                  </a:txBody>
                  <a:tcPr marL="0" marR="0" marT="3937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CCCD"/>
                    </a:solidFill>
                  </a:tcPr>
                </a:tc>
                <a:tc>
                  <a:txBody>
                    <a:bodyPr/>
                    <a:lstStyle/>
                    <a:p>
                      <a:pPr marL="91440" marR="283210">
                        <a:lnSpc>
                          <a:spcPct val="100000"/>
                        </a:lnSpc>
                        <a:spcBef>
                          <a:spcPts val="315"/>
                        </a:spcBef>
                      </a:pPr>
                      <a:r>
                        <a:rPr sz="1800" dirty="0">
                          <a:solidFill>
                            <a:srgbClr val="231F20"/>
                          </a:solidFill>
                          <a:latin typeface="Arial"/>
                          <a:cs typeface="Arial"/>
                        </a:rPr>
                        <a:t>State X </a:t>
                      </a:r>
                      <a:r>
                        <a:rPr sz="1800" spc="-5" dirty="0">
                          <a:solidFill>
                            <a:srgbClr val="231F20"/>
                          </a:solidFill>
                          <a:latin typeface="Arial"/>
                          <a:cs typeface="Arial"/>
                        </a:rPr>
                        <a:t>continues </a:t>
                      </a:r>
                      <a:r>
                        <a:rPr sz="1800" dirty="0">
                          <a:solidFill>
                            <a:srgbClr val="231F20"/>
                          </a:solidFill>
                          <a:latin typeface="Arial"/>
                          <a:cs typeface="Arial"/>
                        </a:rPr>
                        <a:t>to</a:t>
                      </a:r>
                      <a:r>
                        <a:rPr sz="1800" spc="-65" dirty="0">
                          <a:solidFill>
                            <a:srgbClr val="231F20"/>
                          </a:solidFill>
                          <a:latin typeface="Arial"/>
                          <a:cs typeface="Arial"/>
                        </a:rPr>
                        <a:t> </a:t>
                      </a:r>
                      <a:r>
                        <a:rPr sz="1800" spc="-5" dirty="0">
                          <a:solidFill>
                            <a:srgbClr val="231F20"/>
                          </a:solidFill>
                          <a:latin typeface="Arial"/>
                          <a:cs typeface="Arial"/>
                        </a:rPr>
                        <a:t>use  the profile model </a:t>
                      </a:r>
                      <a:r>
                        <a:rPr sz="1800" dirty="0">
                          <a:solidFill>
                            <a:srgbClr val="231F20"/>
                          </a:solidFill>
                          <a:latin typeface="Arial"/>
                          <a:cs typeface="Arial"/>
                        </a:rPr>
                        <a:t>from  </a:t>
                      </a:r>
                      <a:r>
                        <a:rPr sz="1800" spc="-5" dirty="0">
                          <a:solidFill>
                            <a:srgbClr val="231F20"/>
                          </a:solidFill>
                          <a:latin typeface="Arial"/>
                          <a:cs typeface="Arial"/>
                        </a:rPr>
                        <a:t>2022, which was </a:t>
                      </a:r>
                      <a:r>
                        <a:rPr sz="1800" dirty="0">
                          <a:solidFill>
                            <a:srgbClr val="231F20"/>
                          </a:solidFill>
                          <a:latin typeface="Arial"/>
                          <a:cs typeface="Arial"/>
                        </a:rPr>
                        <a:t>last  updated in 2019. </a:t>
                      </a:r>
                      <a:r>
                        <a:rPr sz="1800" spc="-5" dirty="0">
                          <a:solidFill>
                            <a:srgbClr val="231F20"/>
                          </a:solidFill>
                          <a:latin typeface="Arial"/>
                          <a:cs typeface="Arial"/>
                        </a:rPr>
                        <a:t>Our  data shows claimants  </a:t>
                      </a:r>
                      <a:r>
                        <a:rPr sz="1800" dirty="0">
                          <a:solidFill>
                            <a:srgbClr val="231F20"/>
                          </a:solidFill>
                          <a:latin typeface="Arial"/>
                          <a:cs typeface="Arial"/>
                        </a:rPr>
                        <a:t>most </a:t>
                      </a:r>
                      <a:r>
                        <a:rPr sz="1800" spc="-5" dirty="0">
                          <a:solidFill>
                            <a:srgbClr val="231F20"/>
                          </a:solidFill>
                          <a:latin typeface="Arial"/>
                          <a:cs typeface="Arial"/>
                        </a:rPr>
                        <a:t>in need </a:t>
                      </a:r>
                      <a:r>
                        <a:rPr sz="1800" dirty="0">
                          <a:solidFill>
                            <a:srgbClr val="231F20"/>
                          </a:solidFill>
                          <a:latin typeface="Arial"/>
                          <a:cs typeface="Arial"/>
                        </a:rPr>
                        <a:t>of  reemployment </a:t>
                      </a:r>
                      <a:r>
                        <a:rPr sz="1800" spc="-5" dirty="0">
                          <a:solidFill>
                            <a:srgbClr val="231F20"/>
                          </a:solidFill>
                          <a:latin typeface="Arial"/>
                          <a:cs typeface="Arial"/>
                        </a:rPr>
                        <a:t>services  are being selected and  completing</a:t>
                      </a:r>
                      <a:r>
                        <a:rPr sz="1800" spc="-15" dirty="0">
                          <a:solidFill>
                            <a:srgbClr val="231F20"/>
                          </a:solidFill>
                          <a:latin typeface="Arial"/>
                          <a:cs typeface="Arial"/>
                        </a:rPr>
                        <a:t> successfully.</a:t>
                      </a:r>
                      <a:endParaRPr sz="1800">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CCCD"/>
                    </a:solidFill>
                  </a:tcPr>
                </a:tc>
                <a:tc>
                  <a:txBody>
                    <a:bodyPr/>
                    <a:lstStyle/>
                    <a:p>
                      <a:pPr marL="91440" marR="206375">
                        <a:lnSpc>
                          <a:spcPct val="100000"/>
                        </a:lnSpc>
                        <a:spcBef>
                          <a:spcPts val="315"/>
                        </a:spcBef>
                      </a:pPr>
                      <a:r>
                        <a:rPr sz="1800" dirty="0">
                          <a:solidFill>
                            <a:srgbClr val="231F20"/>
                          </a:solidFill>
                          <a:latin typeface="Arial"/>
                          <a:cs typeface="Arial"/>
                        </a:rPr>
                        <a:t>State X </a:t>
                      </a:r>
                      <a:r>
                        <a:rPr sz="1800" spc="-5" dirty="0">
                          <a:solidFill>
                            <a:srgbClr val="231F20"/>
                          </a:solidFill>
                          <a:latin typeface="Arial"/>
                          <a:cs typeface="Arial"/>
                        </a:rPr>
                        <a:t>over projected  numbers </a:t>
                      </a:r>
                      <a:r>
                        <a:rPr sz="1800" dirty="0">
                          <a:solidFill>
                            <a:srgbClr val="231F20"/>
                          </a:solidFill>
                          <a:latin typeface="Arial"/>
                          <a:cs typeface="Arial"/>
                        </a:rPr>
                        <a:t>for </a:t>
                      </a:r>
                      <a:r>
                        <a:rPr sz="1800" spc="-5" dirty="0">
                          <a:solidFill>
                            <a:srgbClr val="231F20"/>
                          </a:solidFill>
                          <a:latin typeface="Arial"/>
                          <a:cs typeface="Arial"/>
                        </a:rPr>
                        <a:t>2022, due</a:t>
                      </a:r>
                      <a:r>
                        <a:rPr sz="1800" spc="-40" dirty="0">
                          <a:solidFill>
                            <a:srgbClr val="231F20"/>
                          </a:solidFill>
                          <a:latin typeface="Arial"/>
                          <a:cs typeface="Arial"/>
                        </a:rPr>
                        <a:t> </a:t>
                      </a:r>
                      <a:r>
                        <a:rPr sz="1800" dirty="0">
                          <a:solidFill>
                            <a:srgbClr val="231F20"/>
                          </a:solidFill>
                          <a:latin typeface="Arial"/>
                          <a:cs typeface="Arial"/>
                        </a:rPr>
                        <a:t>to  the </a:t>
                      </a:r>
                      <a:r>
                        <a:rPr sz="1800" spc="-5" dirty="0">
                          <a:solidFill>
                            <a:srgbClr val="231F20"/>
                          </a:solidFill>
                          <a:latin typeface="Arial"/>
                          <a:cs typeface="Arial"/>
                        </a:rPr>
                        <a:t>extremely low  </a:t>
                      </a:r>
                      <a:r>
                        <a:rPr sz="1800" dirty="0">
                          <a:solidFill>
                            <a:srgbClr val="231F20"/>
                          </a:solidFill>
                          <a:latin typeface="Arial"/>
                          <a:cs typeface="Arial"/>
                        </a:rPr>
                        <a:t>unemployment rate our  state </a:t>
                      </a:r>
                      <a:r>
                        <a:rPr sz="1800" spc="-5" dirty="0">
                          <a:solidFill>
                            <a:srgbClr val="231F20"/>
                          </a:solidFill>
                          <a:latin typeface="Arial"/>
                          <a:cs typeface="Arial"/>
                        </a:rPr>
                        <a:t>is</a:t>
                      </a:r>
                      <a:r>
                        <a:rPr sz="1800" spc="-25" dirty="0">
                          <a:solidFill>
                            <a:srgbClr val="231F20"/>
                          </a:solidFill>
                          <a:latin typeface="Arial"/>
                          <a:cs typeface="Arial"/>
                        </a:rPr>
                        <a:t> </a:t>
                      </a:r>
                      <a:r>
                        <a:rPr sz="1800" dirty="0">
                          <a:solidFill>
                            <a:srgbClr val="231F20"/>
                          </a:solidFill>
                          <a:latin typeface="Arial"/>
                          <a:cs typeface="Arial"/>
                        </a:rPr>
                        <a:t>experiencing.</a:t>
                      </a:r>
                      <a:endParaRPr sz="1800" dirty="0">
                        <a:latin typeface="Arial"/>
                        <a:cs typeface="Arial"/>
                      </a:endParaRPr>
                    </a:p>
                  </a:txBody>
                  <a:tcPr marL="0" marR="0" marT="400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DFCCCD"/>
                    </a:solidFill>
                  </a:tcPr>
                </a:tc>
                <a:extLst>
                  <a:ext uri="{0D108BD9-81ED-4DB2-BD59-A6C34878D82A}">
                    <a16:rowId xmlns:a16="http://schemas.microsoft.com/office/drawing/2014/main" val="10001"/>
                  </a:ext>
                </a:extLst>
              </a:tr>
            </a:tbl>
          </a:graphicData>
        </a:graphic>
      </p:graphicFrame>
      <p:sp>
        <p:nvSpPr>
          <p:cNvPr id="20" name="Content Placeholder 19">
            <a:extLst>
              <a:ext uri="{FF2B5EF4-FFF2-40B4-BE49-F238E27FC236}">
                <a16:creationId xmlns:a16="http://schemas.microsoft.com/office/drawing/2014/main" id="{AE626CFC-C469-50F3-3820-9AFAC588C921}"/>
              </a:ext>
            </a:extLst>
          </p:cNvPr>
          <p:cNvSpPr>
            <a:spLocks noGrp="1"/>
          </p:cNvSpPr>
          <p:nvPr>
            <p:ph sz="quarter" idx="15"/>
          </p:nvPr>
        </p:nvSpPr>
        <p:spPr>
          <a:xfrm>
            <a:off x="314325" y="5486400"/>
            <a:ext cx="8448675" cy="677108"/>
          </a:xfrm>
        </p:spPr>
        <p:txBody>
          <a:bodyPr/>
          <a:lstStyle/>
          <a:p>
            <a:pPr marL="469900" marR="5080" lvl="0" indent="-457834" algn="l" defTabSz="914400" rtl="0" eaLnBrk="1" fontAlgn="auto" latinLnBrk="0" hangingPunct="1">
              <a:lnSpc>
                <a:spcPct val="100000"/>
              </a:lnSpc>
              <a:spcBef>
                <a:spcPts val="1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Elements </a:t>
            </a:r>
            <a:r>
              <a:rPr kumimoji="0" lang="en-US" sz="2200" b="0" i="0" u="none" strike="noStrike" kern="1200" cap="none" spc="-35" normalizeH="0" baseline="0" noProof="0" dirty="0">
                <a:ln>
                  <a:noFill/>
                </a:ln>
                <a:solidFill>
                  <a:srgbClr val="454545"/>
                </a:solidFill>
                <a:effectLst/>
                <a:uLnTx/>
                <a:uFillTx/>
                <a:latin typeface="Arial"/>
                <a:ea typeface="+mn-ea"/>
                <a:cs typeface="Arial"/>
              </a:rPr>
              <a:t>11b., </a:t>
            </a:r>
            <a:r>
              <a:rPr kumimoji="0" lang="en-US" sz="2200" b="0" i="0" u="none" strike="noStrike" kern="1200" cap="none" spc="0" normalizeH="0" baseline="0" noProof="0" dirty="0">
                <a:ln>
                  <a:noFill/>
                </a:ln>
                <a:solidFill>
                  <a:srgbClr val="454545"/>
                </a:solidFill>
                <a:effectLst/>
                <a:uLnTx/>
                <a:uFillTx/>
                <a:latin typeface="Arial"/>
                <a:ea typeface="+mn-ea"/>
                <a:cs typeface="Arial"/>
              </a:rPr>
              <a:t>12b., and 13b. require narratives explaining how  targeted numbers were</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determined.</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22" name="object 11">
            <a:extLst>
              <a:ext uri="{FF2B5EF4-FFF2-40B4-BE49-F238E27FC236}">
                <a16:creationId xmlns:a16="http://schemas.microsoft.com/office/drawing/2014/main" id="{6D94EB2C-AE7C-423A-3DD8-3E126AE7EC96}"/>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16</a:t>
            </a:fld>
            <a:endParaRPr spc="-5" dirty="0"/>
          </a:p>
        </p:txBody>
      </p:sp>
    </p:spTree>
    <p:extLst>
      <p:ext uri="{BB962C8B-B14F-4D97-AF65-F5344CB8AC3E}">
        <p14:creationId xmlns:p14="http://schemas.microsoft.com/office/powerpoint/2010/main" val="9132470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1A1161CE-8B70-A28A-2453-9AEE8B02B718}"/>
              </a:ext>
            </a:extLst>
          </p:cNvPr>
          <p:cNvSpPr>
            <a:spLocks noGrp="1"/>
          </p:cNvSpPr>
          <p:nvPr>
            <p:ph type="title"/>
          </p:nvPr>
        </p:nvSpPr>
        <p:spPr/>
        <p:txBody>
          <a:bodyPr/>
          <a:lstStyle/>
          <a:p>
            <a:r>
              <a:rPr lang="en-US" dirty="0"/>
              <a:t>Element 14</a:t>
            </a:r>
          </a:p>
        </p:txBody>
      </p:sp>
      <p:sp>
        <p:nvSpPr>
          <p:cNvPr id="19" name="Content Placeholder 18">
            <a:extLst>
              <a:ext uri="{FF2B5EF4-FFF2-40B4-BE49-F238E27FC236}">
                <a16:creationId xmlns:a16="http://schemas.microsoft.com/office/drawing/2014/main" id="{7BF960DA-66AE-2D01-EDD0-675E5FE330CB}"/>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14. Actions taken to reduce number of claimants </a:t>
            </a:r>
            <a:r>
              <a:rPr kumimoji="0" lang="en-US" sz="1800" b="1" i="0" u="none" strike="noStrike" kern="1200" cap="none" spc="-5" normalizeH="0" baseline="0" noProof="0" dirty="0">
                <a:ln>
                  <a:noFill/>
                </a:ln>
                <a:solidFill>
                  <a:srgbClr val="FFFFFF"/>
                </a:solidFill>
                <a:effectLst/>
                <a:uLnTx/>
                <a:uFillTx/>
                <a:latin typeface="Arial"/>
                <a:ea typeface="+mn-ea"/>
                <a:cs typeface="Arial"/>
              </a:rPr>
              <a:t>failing </a:t>
            </a:r>
            <a:r>
              <a:rPr kumimoji="0" lang="en-US" sz="1800" b="1" i="0" u="none" strike="noStrike" kern="1200" cap="none" spc="0" normalizeH="0" baseline="0" noProof="0" dirty="0">
                <a:ln>
                  <a:noFill/>
                </a:ln>
                <a:solidFill>
                  <a:srgbClr val="FFFFFF"/>
                </a:solidFill>
                <a:effectLst/>
                <a:uLnTx/>
                <a:uFillTx/>
                <a:latin typeface="Arial"/>
                <a:ea typeface="+mn-ea"/>
                <a:cs typeface="Arial"/>
              </a:rPr>
              <a:t>to</a:t>
            </a:r>
            <a:r>
              <a:rPr kumimoji="0" lang="en-US" sz="1800" b="1" i="0" u="none" strike="noStrike" kern="1200" cap="none" spc="-120"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report</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0" name="Content Placeholder 19">
            <a:extLst>
              <a:ext uri="{FF2B5EF4-FFF2-40B4-BE49-F238E27FC236}">
                <a16:creationId xmlns:a16="http://schemas.microsoft.com/office/drawing/2014/main" id="{ED4D1539-D5C3-B57F-3BBB-F7E4E369465E}"/>
              </a:ext>
            </a:extLst>
          </p:cNvPr>
          <p:cNvSpPr>
            <a:spLocks noGrp="1"/>
          </p:cNvSpPr>
          <p:nvPr>
            <p:ph sz="quarter" idx="14"/>
          </p:nvPr>
        </p:nvSpPr>
        <p:spPr>
          <a:xfrm>
            <a:off x="403225" y="1295400"/>
            <a:ext cx="8213725" cy="1369606"/>
          </a:xfrm>
        </p:spPr>
        <p:txBody>
          <a:bodyPr/>
          <a:lstStyle/>
          <a:p>
            <a:pPr marL="90805" marR="0" lvl="0" indent="0" algn="l" defTabSz="914400" rtl="0" eaLnBrk="1" fontAlgn="auto" latinLnBrk="0" hangingPunct="1">
              <a:lnSpc>
                <a:spcPct val="100000"/>
              </a:lnSpc>
              <a:spcBef>
                <a:spcPts val="780"/>
              </a:spcBef>
              <a:spcAft>
                <a:spcPts val="3000"/>
              </a:spcAft>
              <a:buClrTx/>
              <a:buSzTx/>
              <a:buFontTx/>
              <a:buNone/>
              <a:tabLst/>
              <a:defRPr/>
            </a:pPr>
            <a:r>
              <a:rPr kumimoji="0" lang="en-US" sz="1600" b="0" i="0" u="none" strike="noStrike" kern="1200" cap="none" spc="-5" normalizeH="0" baseline="0" noProof="0" dirty="0">
                <a:ln>
                  <a:noFill/>
                </a:ln>
                <a:solidFill>
                  <a:prstClr val="black"/>
                </a:solidFill>
                <a:effectLst/>
                <a:uLnTx/>
                <a:uFillTx/>
                <a:latin typeface="Arial"/>
                <a:ea typeface="+mn-ea"/>
                <a:cs typeface="Arial"/>
              </a:rPr>
              <a:t>14. Actions taken </a:t>
            </a:r>
            <a:r>
              <a:rPr kumimoji="0" lang="en-US" sz="1600" b="0" i="0" u="none" strike="noStrike" kern="1200" cap="none" spc="0" normalizeH="0" baseline="0" noProof="0" dirty="0">
                <a:ln>
                  <a:noFill/>
                </a:ln>
                <a:solidFill>
                  <a:prstClr val="black"/>
                </a:solidFill>
                <a:effectLst/>
                <a:uLnTx/>
                <a:uFillTx/>
                <a:latin typeface="Arial"/>
                <a:ea typeface="+mn-ea"/>
                <a:cs typeface="Arial"/>
              </a:rPr>
              <a:t>to reduce </a:t>
            </a:r>
            <a:r>
              <a:rPr kumimoji="0" lang="en-US" sz="1600" b="0" i="0" u="none" strike="noStrike" kern="1200" cap="none" spc="-5" normalizeH="0" baseline="0" noProof="0" dirty="0">
                <a:ln>
                  <a:noFill/>
                </a:ln>
                <a:solidFill>
                  <a:prstClr val="black"/>
                </a:solidFill>
                <a:effectLst/>
                <a:uLnTx/>
                <a:uFillTx/>
                <a:latin typeface="Arial"/>
                <a:ea typeface="+mn-ea"/>
                <a:cs typeface="Arial"/>
              </a:rPr>
              <a:t>number </a:t>
            </a:r>
            <a:r>
              <a:rPr kumimoji="0" lang="en-US" sz="1600" b="0" i="0" u="none" strike="noStrike" kern="1200" cap="none" spc="0" normalizeH="0" baseline="0" noProof="0" dirty="0">
                <a:ln>
                  <a:noFill/>
                </a:ln>
                <a:solidFill>
                  <a:prstClr val="black"/>
                </a:solidFill>
                <a:effectLst/>
                <a:uLnTx/>
                <a:uFillTx/>
                <a:latin typeface="Arial"/>
                <a:ea typeface="+mn-ea"/>
                <a:cs typeface="Arial"/>
              </a:rPr>
              <a:t>of </a:t>
            </a:r>
            <a:r>
              <a:rPr kumimoji="0" lang="en-US" sz="1600" b="0" i="0" u="none" strike="noStrike" kern="1200" cap="none" spc="-5" normalizeH="0" baseline="0" noProof="0" dirty="0">
                <a:ln>
                  <a:noFill/>
                </a:ln>
                <a:solidFill>
                  <a:prstClr val="black"/>
                </a:solidFill>
                <a:effectLst/>
                <a:uLnTx/>
                <a:uFillTx/>
                <a:latin typeface="Arial"/>
                <a:ea typeface="+mn-ea"/>
                <a:cs typeface="Arial"/>
              </a:rPr>
              <a:t>claimants failing </a:t>
            </a:r>
            <a:r>
              <a:rPr kumimoji="0" lang="en-US" sz="1600" b="0" i="0" u="none" strike="noStrike" kern="1200" cap="none" spc="0" normalizeH="0" baseline="0" noProof="0" dirty="0">
                <a:ln>
                  <a:noFill/>
                </a:ln>
                <a:solidFill>
                  <a:prstClr val="black"/>
                </a:solidFill>
                <a:effectLst/>
                <a:uLnTx/>
                <a:uFillTx/>
                <a:latin typeface="Arial"/>
                <a:ea typeface="+mn-ea"/>
                <a:cs typeface="Arial"/>
              </a:rPr>
              <a:t>to</a:t>
            </a:r>
            <a:r>
              <a:rPr kumimoji="0" lang="en-US" sz="1600" b="0" i="0" u="none" strike="noStrike" kern="1200" cap="none" spc="-30" normalizeH="0" baseline="0" noProof="0" dirty="0">
                <a:ln>
                  <a:noFill/>
                </a:ln>
                <a:solidFill>
                  <a:prstClr val="black"/>
                </a:solidFill>
                <a:effectLst/>
                <a:uLnTx/>
                <a:uFillTx/>
                <a:latin typeface="Arial"/>
                <a:ea typeface="+mn-ea"/>
                <a:cs typeface="Arial"/>
              </a:rPr>
              <a:t> </a:t>
            </a:r>
            <a:r>
              <a:rPr kumimoji="0" lang="en-US" sz="1600" b="0" i="0" u="none" strike="noStrike" kern="1200" cap="none" spc="0" normalizeH="0" baseline="0" noProof="0" dirty="0">
                <a:ln>
                  <a:noFill/>
                </a:ln>
                <a:solidFill>
                  <a:prstClr val="black"/>
                </a:solidFill>
                <a:effectLst/>
                <a:uLnTx/>
                <a:uFillTx/>
                <a:latin typeface="Arial"/>
                <a:ea typeface="+mn-ea"/>
                <a:cs typeface="Arial"/>
              </a:rPr>
              <a:t>report.</a:t>
            </a:r>
            <a:endParaRPr kumimoji="0" lang="en-US" sz="1650" b="0" i="0" u="none" strike="noStrike" kern="1200" cap="none" spc="0" normalizeH="0" baseline="0" noProof="0" dirty="0">
              <a:ln>
                <a:noFill/>
              </a:ln>
              <a:solidFill>
                <a:prstClr val="black"/>
              </a:solidFill>
              <a:effectLst/>
              <a:uLnTx/>
              <a:uFillTx/>
              <a:latin typeface="Arial"/>
              <a:ea typeface="+mn-ea"/>
              <a:cs typeface="Arial"/>
            </a:endParaRPr>
          </a:p>
          <a:p>
            <a:pPr marL="90805" marR="328295"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rial"/>
                <a:ea typeface="+mn-ea"/>
                <a:cs typeface="Arial"/>
              </a:rPr>
              <a:t>Provide a brief narrative </a:t>
            </a:r>
            <a:r>
              <a:rPr kumimoji="0" lang="en-US" sz="1600" b="0" i="0" u="none" strike="noStrike" kern="1200" cap="none" spc="-5" normalizeH="0" baseline="0" noProof="0" dirty="0">
                <a:ln>
                  <a:noFill/>
                </a:ln>
                <a:solidFill>
                  <a:prstClr val="black"/>
                </a:solidFill>
                <a:effectLst/>
                <a:uLnTx/>
                <a:uFillTx/>
                <a:latin typeface="Arial"/>
                <a:ea typeface="+mn-ea"/>
                <a:cs typeface="Arial"/>
              </a:rPr>
              <a:t>that </a:t>
            </a:r>
            <a:r>
              <a:rPr kumimoji="0" lang="en-US" sz="1600" b="0" i="0" u="none" strike="noStrike" kern="1200" cap="none" spc="0" normalizeH="0" baseline="0" noProof="0" dirty="0">
                <a:ln>
                  <a:noFill/>
                </a:ln>
                <a:solidFill>
                  <a:prstClr val="black"/>
                </a:solidFill>
                <a:effectLst/>
                <a:uLnTx/>
                <a:uFillTx/>
                <a:latin typeface="Arial"/>
                <a:ea typeface="+mn-ea"/>
                <a:cs typeface="Arial"/>
              </a:rPr>
              <a:t>discusses </a:t>
            </a:r>
            <a:r>
              <a:rPr kumimoji="0" lang="en-US" sz="1600" b="0" i="0" u="none" strike="noStrike" kern="1200" cap="none" spc="-5" normalizeH="0" baseline="0" noProof="0" dirty="0">
                <a:ln>
                  <a:noFill/>
                </a:ln>
                <a:solidFill>
                  <a:prstClr val="black"/>
                </a:solidFill>
                <a:effectLst/>
                <a:uLnTx/>
                <a:uFillTx/>
                <a:latin typeface="Arial"/>
                <a:ea typeface="+mn-ea"/>
                <a:cs typeface="Arial"/>
              </a:rPr>
              <a:t>any </a:t>
            </a:r>
            <a:r>
              <a:rPr kumimoji="0" lang="en-US" sz="1600" b="0" i="0" u="none" strike="noStrike" kern="1200" cap="none" spc="0" normalizeH="0" baseline="0" noProof="0" dirty="0">
                <a:ln>
                  <a:noFill/>
                </a:ln>
                <a:solidFill>
                  <a:prstClr val="black"/>
                </a:solidFill>
                <a:effectLst/>
                <a:uLnTx/>
                <a:uFillTx/>
                <a:latin typeface="Arial"/>
                <a:ea typeface="+mn-ea"/>
                <a:cs typeface="Arial"/>
              </a:rPr>
              <a:t>actions in </a:t>
            </a:r>
            <a:r>
              <a:rPr kumimoji="0" lang="en-US" sz="1600" b="0" i="0" u="none" strike="noStrike" kern="1200" cap="none" spc="-5" normalizeH="0" baseline="0" noProof="0" dirty="0">
                <a:ln>
                  <a:noFill/>
                </a:ln>
                <a:solidFill>
                  <a:prstClr val="black"/>
                </a:solidFill>
                <a:effectLst/>
                <a:uLnTx/>
                <a:uFillTx/>
                <a:latin typeface="Arial"/>
                <a:ea typeface="+mn-ea"/>
                <a:cs typeface="Arial"/>
              </a:rPr>
              <a:t>the past </a:t>
            </a:r>
            <a:r>
              <a:rPr kumimoji="0" lang="en-US" sz="1600" b="0" i="0" u="none" strike="noStrike" kern="1200" cap="none" spc="0" normalizeH="0" baseline="0" noProof="0" dirty="0">
                <a:ln>
                  <a:noFill/>
                </a:ln>
                <a:solidFill>
                  <a:prstClr val="black"/>
                </a:solidFill>
                <a:effectLst/>
                <a:uLnTx/>
                <a:uFillTx/>
                <a:latin typeface="Arial"/>
                <a:ea typeface="+mn-ea"/>
                <a:cs typeface="Arial"/>
              </a:rPr>
              <a:t>year(s) </a:t>
            </a:r>
            <a:r>
              <a:rPr kumimoji="0" lang="en-US" sz="1600" b="0" i="0" u="none" strike="noStrike" kern="1200" cap="none" spc="-5" normalizeH="0" baseline="0" noProof="0" dirty="0">
                <a:ln>
                  <a:noFill/>
                </a:ln>
                <a:solidFill>
                  <a:prstClr val="black"/>
                </a:solidFill>
                <a:effectLst/>
                <a:uLnTx/>
                <a:uFillTx/>
                <a:latin typeface="Arial"/>
                <a:ea typeface="+mn-ea"/>
                <a:cs typeface="Arial"/>
              </a:rPr>
              <a:t>and/or plans </a:t>
            </a:r>
            <a:r>
              <a:rPr kumimoji="0" lang="en-US" sz="1600" b="0" i="0" u="none" strike="noStrike" kern="1200" cap="none" spc="0" normalizeH="0" baseline="0" noProof="0" dirty="0">
                <a:ln>
                  <a:noFill/>
                </a:ln>
                <a:solidFill>
                  <a:prstClr val="black"/>
                </a:solidFill>
                <a:effectLst/>
                <a:uLnTx/>
                <a:uFillTx/>
                <a:latin typeface="Arial"/>
                <a:ea typeface="+mn-ea"/>
                <a:cs typeface="Arial"/>
              </a:rPr>
              <a:t>to carry  </a:t>
            </a:r>
            <a:r>
              <a:rPr kumimoji="0" lang="en-US" sz="1600" b="0" i="0" u="none" strike="noStrike" kern="1200" cap="none" spc="-5" normalizeH="0" baseline="0" noProof="0" dirty="0">
                <a:ln>
                  <a:noFill/>
                </a:ln>
                <a:solidFill>
                  <a:prstClr val="black"/>
                </a:solidFill>
                <a:effectLst/>
                <a:uLnTx/>
                <a:uFillTx/>
                <a:latin typeface="Arial"/>
                <a:ea typeface="+mn-ea"/>
                <a:cs typeface="Arial"/>
              </a:rPr>
              <a:t>out any </a:t>
            </a:r>
            <a:r>
              <a:rPr kumimoji="0" lang="en-US" sz="1600" b="0" i="0" u="none" strike="noStrike" kern="1200" cap="none" spc="0" normalizeH="0" baseline="0" noProof="0" dirty="0">
                <a:ln>
                  <a:noFill/>
                </a:ln>
                <a:solidFill>
                  <a:prstClr val="black"/>
                </a:solidFill>
                <a:effectLst/>
                <a:uLnTx/>
                <a:uFillTx/>
                <a:latin typeface="Arial"/>
                <a:ea typeface="+mn-ea"/>
                <a:cs typeface="Arial"/>
              </a:rPr>
              <a:t>activities </a:t>
            </a:r>
            <a:r>
              <a:rPr kumimoji="0" lang="en-US" sz="1600" b="0" i="0" u="none" strike="noStrike" kern="1200" cap="none" spc="-5" normalizeH="0" baseline="0" noProof="0" dirty="0">
                <a:ln>
                  <a:noFill/>
                </a:ln>
                <a:solidFill>
                  <a:prstClr val="black"/>
                </a:solidFill>
                <a:effectLst/>
                <a:uLnTx/>
                <a:uFillTx/>
                <a:latin typeface="Arial"/>
                <a:ea typeface="+mn-ea"/>
                <a:cs typeface="Arial"/>
              </a:rPr>
              <a:t>under </a:t>
            </a:r>
            <a:r>
              <a:rPr kumimoji="0" lang="en-US" sz="1600" b="0" i="0" u="none" strike="noStrike" kern="1200" cap="none" spc="0" normalizeH="0" baseline="0" noProof="0" dirty="0">
                <a:ln>
                  <a:noFill/>
                </a:ln>
                <a:solidFill>
                  <a:prstClr val="black"/>
                </a:solidFill>
                <a:effectLst/>
                <a:uLnTx/>
                <a:uFillTx/>
                <a:latin typeface="Arial"/>
                <a:ea typeface="+mn-ea"/>
                <a:cs typeface="Arial"/>
              </a:rPr>
              <a:t>the </a:t>
            </a:r>
            <a:r>
              <a:rPr kumimoji="0" lang="en-US" sz="1600" b="0" i="0" u="none" strike="noStrike" kern="1200" cap="none" spc="-5" normalizeH="0" baseline="0" noProof="0" dirty="0">
                <a:ln>
                  <a:noFill/>
                </a:ln>
                <a:solidFill>
                  <a:prstClr val="black"/>
                </a:solidFill>
                <a:effectLst/>
                <a:uLnTx/>
                <a:uFillTx/>
                <a:latin typeface="Arial"/>
                <a:ea typeface="+mn-ea"/>
                <a:cs typeface="Arial"/>
              </a:rPr>
              <a:t>proposed RESEA program </a:t>
            </a:r>
            <a:r>
              <a:rPr kumimoji="0" lang="en-US" sz="1600" b="0" i="0" u="none" strike="noStrike" kern="1200" cap="none" spc="0" normalizeH="0" baseline="0" noProof="0" dirty="0">
                <a:ln>
                  <a:noFill/>
                </a:ln>
                <a:solidFill>
                  <a:prstClr val="black"/>
                </a:solidFill>
                <a:effectLst/>
                <a:uLnTx/>
                <a:uFillTx/>
                <a:latin typeface="Arial"/>
                <a:ea typeface="+mn-ea"/>
                <a:cs typeface="Arial"/>
              </a:rPr>
              <a:t>to reduce the </a:t>
            </a:r>
            <a:r>
              <a:rPr kumimoji="0" lang="en-US" sz="1600" b="0" i="0" u="none" strike="noStrike" kern="1200" cap="none" spc="-5" normalizeH="0" baseline="0" noProof="0" dirty="0">
                <a:ln>
                  <a:noFill/>
                </a:ln>
                <a:solidFill>
                  <a:prstClr val="black"/>
                </a:solidFill>
                <a:effectLst/>
                <a:uLnTx/>
                <a:uFillTx/>
                <a:latin typeface="Arial"/>
                <a:ea typeface="+mn-ea"/>
                <a:cs typeface="Arial"/>
              </a:rPr>
              <a:t>number </a:t>
            </a:r>
            <a:r>
              <a:rPr kumimoji="0" lang="en-US" sz="1600" b="0" i="0" u="none" strike="noStrike" kern="1200" cap="none" spc="0" normalizeH="0" baseline="0" noProof="0" dirty="0">
                <a:ln>
                  <a:noFill/>
                </a:ln>
                <a:solidFill>
                  <a:prstClr val="black"/>
                </a:solidFill>
                <a:effectLst/>
                <a:uLnTx/>
                <a:uFillTx/>
                <a:latin typeface="Arial"/>
                <a:ea typeface="+mn-ea"/>
                <a:cs typeface="Arial"/>
              </a:rPr>
              <a:t>of </a:t>
            </a:r>
            <a:r>
              <a:rPr kumimoji="0" lang="en-US" sz="1600" b="0" i="0" u="none" strike="noStrike" kern="1200" cap="none" spc="-5" normalizeH="0" baseline="0" noProof="0" dirty="0">
                <a:ln>
                  <a:noFill/>
                </a:ln>
                <a:solidFill>
                  <a:prstClr val="black"/>
                </a:solidFill>
                <a:effectLst/>
                <a:uLnTx/>
                <a:uFillTx/>
                <a:latin typeface="Arial"/>
                <a:ea typeface="+mn-ea"/>
                <a:cs typeface="Arial"/>
              </a:rPr>
              <a:t>claimants  failing to </a:t>
            </a:r>
            <a:r>
              <a:rPr kumimoji="0" lang="en-US" sz="1600" b="0" i="0" u="none" strike="noStrike" kern="1200" cap="none" spc="0" normalizeH="0" baseline="0" noProof="0" dirty="0">
                <a:ln>
                  <a:noFill/>
                </a:ln>
                <a:solidFill>
                  <a:prstClr val="black"/>
                </a:solidFill>
                <a:effectLst/>
                <a:uLnTx/>
                <a:uFillTx/>
                <a:latin typeface="Arial"/>
                <a:ea typeface="+mn-ea"/>
                <a:cs typeface="Arial"/>
              </a:rPr>
              <a:t>report, </a:t>
            </a:r>
            <a:r>
              <a:rPr kumimoji="0" lang="en-US" sz="1600" b="0" i="0" u="none" strike="noStrike" kern="1200" cap="none" spc="-5" normalizeH="0" baseline="0" noProof="0" dirty="0">
                <a:ln>
                  <a:noFill/>
                </a:ln>
                <a:solidFill>
                  <a:prstClr val="black"/>
                </a:solidFill>
                <a:effectLst/>
                <a:uLnTx/>
                <a:uFillTx/>
                <a:latin typeface="Arial"/>
                <a:ea typeface="+mn-ea"/>
                <a:cs typeface="Arial"/>
              </a:rPr>
              <a:t>please identify and provide </a:t>
            </a:r>
            <a:r>
              <a:rPr kumimoji="0" lang="en-US" sz="1600" b="0" i="0" u="none" strike="noStrike" kern="1200" cap="none" spc="0" normalizeH="0" baseline="0" noProof="0" dirty="0">
                <a:ln>
                  <a:noFill/>
                </a:ln>
                <a:solidFill>
                  <a:prstClr val="black"/>
                </a:solidFill>
                <a:effectLst/>
                <a:uLnTx/>
                <a:uFillTx/>
                <a:latin typeface="Arial"/>
                <a:ea typeface="+mn-ea"/>
                <a:cs typeface="Arial"/>
              </a:rPr>
              <a:t>an analysis </a:t>
            </a:r>
            <a:r>
              <a:rPr kumimoji="0" lang="en-US" sz="1600" b="0" i="0" u="none" strike="noStrike" kern="1200" cap="none" spc="-5" normalizeH="0" baseline="0" noProof="0" dirty="0">
                <a:ln>
                  <a:noFill/>
                </a:ln>
                <a:solidFill>
                  <a:prstClr val="black"/>
                </a:solidFill>
                <a:effectLst/>
                <a:uLnTx/>
                <a:uFillTx/>
                <a:latin typeface="Arial"/>
                <a:ea typeface="+mn-ea"/>
                <a:cs typeface="Arial"/>
              </a:rPr>
              <a:t>about </a:t>
            </a:r>
            <a:r>
              <a:rPr kumimoji="0" lang="en-US" sz="1600" b="0" i="0" u="none" strike="noStrike" kern="1200" cap="none" spc="0" normalizeH="0" baseline="0" noProof="0" dirty="0">
                <a:ln>
                  <a:noFill/>
                </a:ln>
                <a:solidFill>
                  <a:prstClr val="black"/>
                </a:solidFill>
                <a:effectLst/>
                <a:uLnTx/>
                <a:uFillTx/>
                <a:latin typeface="Arial"/>
                <a:ea typeface="+mn-ea"/>
                <a:cs typeface="Arial"/>
              </a:rPr>
              <a:t>the</a:t>
            </a:r>
            <a:r>
              <a:rPr kumimoji="0" lang="en-US" sz="1600" b="0" i="0" u="none" strike="noStrike" kern="1200" cap="none" spc="30" normalizeH="0" baseline="0" noProof="0" dirty="0">
                <a:ln>
                  <a:noFill/>
                </a:ln>
                <a:solidFill>
                  <a:prstClr val="black"/>
                </a:solidFill>
                <a:effectLst/>
                <a:uLnTx/>
                <a:uFillTx/>
                <a:latin typeface="Arial"/>
                <a:ea typeface="+mn-ea"/>
                <a:cs typeface="Arial"/>
              </a:rPr>
              <a:t> </a:t>
            </a:r>
            <a:r>
              <a:rPr kumimoji="0" lang="en-US" sz="1600" b="0" i="0" u="none" strike="noStrike" kern="1200" cap="none" spc="-5" normalizeH="0" baseline="0" noProof="0" dirty="0">
                <a:ln>
                  <a:noFill/>
                </a:ln>
                <a:solidFill>
                  <a:prstClr val="black"/>
                </a:solidFill>
                <a:effectLst/>
                <a:uLnTx/>
                <a:uFillTx/>
                <a:latin typeface="Arial"/>
                <a:ea typeface="+mn-ea"/>
                <a:cs typeface="Arial"/>
              </a:rPr>
              <a:t>efforts.</a:t>
            </a:r>
            <a:endParaRPr kumimoji="0" lang="en-US" sz="16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ontent Placeholder 20">
            <a:extLst>
              <a:ext uri="{FF2B5EF4-FFF2-40B4-BE49-F238E27FC236}">
                <a16:creationId xmlns:a16="http://schemas.microsoft.com/office/drawing/2014/main" id="{2E908CEC-4023-CB38-847E-A7FDE634B018}"/>
              </a:ext>
            </a:extLst>
          </p:cNvPr>
          <p:cNvSpPr>
            <a:spLocks noGrp="1"/>
          </p:cNvSpPr>
          <p:nvPr>
            <p:ph sz="quarter" idx="15"/>
          </p:nvPr>
        </p:nvSpPr>
        <p:spPr>
          <a:xfrm>
            <a:off x="234950" y="4094163"/>
            <a:ext cx="8382000" cy="2154436"/>
          </a:xfrm>
        </p:spPr>
        <p:txBody>
          <a:bodyPr/>
          <a:lstStyle/>
          <a:p>
            <a:pPr marL="469900" marR="0" lvl="0" indent="-457834" algn="l" defTabSz="914400" rtl="0" eaLnBrk="1" fontAlgn="auto" latinLnBrk="0" hangingPunct="1">
              <a:lnSpc>
                <a:spcPct val="100000"/>
              </a:lnSpc>
              <a:spcBef>
                <a:spcPts val="1295"/>
              </a:spcBef>
              <a:spcAft>
                <a:spcPts val="0"/>
              </a:spcAft>
              <a:buClr>
                <a:srgbClr val="9E1C2F"/>
              </a:buClr>
              <a:buSzTx/>
              <a:buFontTx/>
              <a:buChar char="•"/>
              <a:tabLst>
                <a:tab pos="469900"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Provide details about actions taken/planned with a</a:t>
            </a:r>
            <a:r>
              <a:rPr kumimoji="0" lang="en-US" sz="2200" b="0" i="0" u="none" strike="noStrike" kern="1200" cap="none" spc="-7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timeline</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34925" lvl="0" indent="-457200" algn="l" defTabSz="914400" rtl="0" eaLnBrk="1" fontAlgn="auto" latinLnBrk="0" hangingPunct="1">
              <a:lnSpc>
                <a:spcPct val="100000"/>
              </a:lnSpc>
              <a:spcBef>
                <a:spcPts val="1200"/>
              </a:spcBef>
              <a:spcAft>
                <a:spcPts val="0"/>
              </a:spcAft>
              <a:buClr>
                <a:srgbClr val="9E1C2F"/>
              </a:buClr>
              <a:buSzTx/>
              <a:buFontTx/>
              <a:buChar char="•"/>
              <a:tabLst>
                <a:tab pos="469265" algn="l"/>
                <a:tab pos="469900"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Actions must demonstrate that aid in reducing fail </a:t>
            </a:r>
            <a:r>
              <a:rPr kumimoji="0" lang="en-US" sz="2200" b="0" i="0" u="none" strike="noStrike" kern="1200" cap="none" spc="-5" normalizeH="0" baseline="0" noProof="0" dirty="0">
                <a:ln>
                  <a:noFill/>
                </a:ln>
                <a:solidFill>
                  <a:srgbClr val="454545"/>
                </a:solidFill>
                <a:effectLst/>
                <a:uLnTx/>
                <a:uFillTx/>
                <a:latin typeface="Arial"/>
                <a:ea typeface="+mn-ea"/>
                <a:cs typeface="Arial"/>
              </a:rPr>
              <a:t>to</a:t>
            </a:r>
            <a:r>
              <a:rPr kumimoji="0" lang="en-US" sz="2200" b="0" i="0" u="none" strike="noStrike" kern="1200" cap="none" spc="-5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report  rates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Note any obstacles/challenges</a:t>
            </a:r>
            <a:r>
              <a:rPr kumimoji="0" lang="en-US" sz="2200" b="0" i="0" u="none" strike="noStrike" kern="1200" cap="none" spc="-3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encountered</a:t>
            </a:r>
          </a:p>
          <a:p>
            <a:pPr marL="469900" marR="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lang="en-US" sz="2200" kern="1200" dirty="0">
                <a:solidFill>
                  <a:srgbClr val="454545"/>
                </a:solidFill>
                <a:latin typeface="Arial"/>
                <a:cs typeface="Arial"/>
              </a:rPr>
              <a:t>Highlight any potential promising practices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22" name="object 11">
            <a:extLst>
              <a:ext uri="{FF2B5EF4-FFF2-40B4-BE49-F238E27FC236}">
                <a16:creationId xmlns:a16="http://schemas.microsoft.com/office/drawing/2014/main" id="{120531E2-9FE4-95CA-2F07-B5195FBDA6CA}"/>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17</a:t>
            </a:fld>
            <a:endParaRPr spc="-5" dirty="0"/>
          </a:p>
        </p:txBody>
      </p:sp>
      <p:sp>
        <p:nvSpPr>
          <p:cNvPr id="23" name="Rectangle 22">
            <a:extLst>
              <a:ext uri="{FF2B5EF4-FFF2-40B4-BE49-F238E27FC236}">
                <a16:creationId xmlns:a16="http://schemas.microsoft.com/office/drawing/2014/main" id="{E735FAD5-4038-7A24-5EDA-511B673F6239}"/>
              </a:ext>
              <a:ext uri="{C183D7F6-B498-43B3-948B-1728B52AA6E4}">
                <adec:decorative xmlns:adec="http://schemas.microsoft.com/office/drawing/2017/decorative" val="1"/>
              </a:ext>
            </a:extLst>
          </p:cNvPr>
          <p:cNvSpPr/>
          <p:nvPr/>
        </p:nvSpPr>
        <p:spPr>
          <a:xfrm>
            <a:off x="8040756" y="2418786"/>
            <a:ext cx="712845" cy="22502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59982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9B07F191-77D5-414B-E09E-0DEE5977DC2F}"/>
              </a:ext>
            </a:extLst>
          </p:cNvPr>
          <p:cNvSpPr>
            <a:spLocks noGrp="1"/>
          </p:cNvSpPr>
          <p:nvPr>
            <p:ph type="title"/>
          </p:nvPr>
        </p:nvSpPr>
        <p:spPr/>
        <p:txBody>
          <a:bodyPr/>
          <a:lstStyle/>
          <a:p>
            <a:r>
              <a:rPr lang="en-US" dirty="0"/>
              <a:t>Elements 15a. – 15d.</a:t>
            </a:r>
          </a:p>
        </p:txBody>
      </p:sp>
      <p:sp>
        <p:nvSpPr>
          <p:cNvPr id="18" name="Content Placeholder 17">
            <a:extLst>
              <a:ext uri="{FF2B5EF4-FFF2-40B4-BE49-F238E27FC236}">
                <a16:creationId xmlns:a16="http://schemas.microsoft.com/office/drawing/2014/main" id="{37547CCB-7D96-1CC8-AD9E-882D6C96781C}"/>
              </a:ext>
            </a:extLst>
          </p:cNvPr>
          <p:cNvSpPr>
            <a:spLocks noGrp="1"/>
          </p:cNvSpPr>
          <p:nvPr>
            <p:ph sz="quarter" idx="10"/>
          </p:nvPr>
        </p:nvSpPr>
        <p:spPr>
          <a:xfrm>
            <a:off x="297653" y="546100"/>
            <a:ext cx="8490747" cy="431800"/>
          </a:xfrm>
          <a:solidFill>
            <a:srgbClr val="124D94"/>
          </a:solidFill>
          <a:ln w="12700">
            <a:solidFill>
              <a:srgbClr val="09366C"/>
            </a:solidFill>
          </a:ln>
        </p:spPr>
        <p:txBody>
          <a:bodyPr vert="horz" wrap="square" lIns="0" tIns="38735" rIns="0" bIns="0" rtlCol="0">
            <a:noAutofit/>
          </a:bodyPr>
          <a:lstStyle/>
          <a:p>
            <a:pPr marL="90805" algn="l" rtl="0">
              <a:spcBef>
                <a:spcPts val="305"/>
              </a:spcBef>
            </a:pPr>
            <a:r>
              <a:rPr lang="en-US" sz="1800" b="1" kern="1200" dirty="0">
                <a:solidFill>
                  <a:srgbClr val="FFFFFF"/>
                </a:solidFill>
                <a:latin typeface="Arial"/>
                <a:cs typeface="Arial"/>
              </a:rPr>
              <a:t>Element 15a. – 15d. Is RESEA statewide Yes/No and Locations</a:t>
            </a:r>
          </a:p>
        </p:txBody>
      </p:sp>
      <p:sp>
        <p:nvSpPr>
          <p:cNvPr id="19" name="Content Placeholder 18">
            <a:extLst>
              <a:ext uri="{FF2B5EF4-FFF2-40B4-BE49-F238E27FC236}">
                <a16:creationId xmlns:a16="http://schemas.microsoft.com/office/drawing/2014/main" id="{6E255AED-CF00-84D4-3206-DA453B42008A}"/>
              </a:ext>
            </a:extLst>
          </p:cNvPr>
          <p:cNvSpPr>
            <a:spLocks noGrp="1"/>
          </p:cNvSpPr>
          <p:nvPr>
            <p:ph sz="quarter" idx="13"/>
          </p:nvPr>
        </p:nvSpPr>
        <p:spPr>
          <a:xfrm>
            <a:off x="337179" y="1135502"/>
            <a:ext cx="8645525" cy="234442"/>
          </a:xfrm>
          <a:noFill/>
          <a:ln>
            <a:noFill/>
          </a:ln>
        </p:spPr>
        <p:txBody>
          <a:bodyPr wrap="square" lIns="0" tIns="0" rIns="0" bIns="0">
            <a:noAutofit/>
          </a:bodyPr>
          <a:lstStyle/>
          <a:p>
            <a:r>
              <a:rPr lang="en-US" sz="1200" b="0" dirty="0">
                <a:solidFill>
                  <a:schemeClr val="tx1"/>
                </a:solidFill>
                <a:latin typeface="Times New Roman" panose="02020603050405020304" pitchFamily="18" charset="0"/>
                <a:cs typeface="Times New Roman" panose="02020603050405020304" pitchFamily="18" charset="0"/>
              </a:rPr>
              <a:t>15a. Is RESEA statewide Yes/No Check box</a:t>
            </a:r>
          </a:p>
        </p:txBody>
      </p:sp>
      <p:sp>
        <p:nvSpPr>
          <p:cNvPr id="20" name="Content Placeholder 19">
            <a:extLst>
              <a:ext uri="{FF2B5EF4-FFF2-40B4-BE49-F238E27FC236}">
                <a16:creationId xmlns:a16="http://schemas.microsoft.com/office/drawing/2014/main" id="{05D2C742-278E-68A9-EF00-313391522152}"/>
              </a:ext>
            </a:extLst>
          </p:cNvPr>
          <p:cNvSpPr>
            <a:spLocks noGrp="1"/>
          </p:cNvSpPr>
          <p:nvPr>
            <p:ph sz="quarter" idx="14"/>
          </p:nvPr>
        </p:nvSpPr>
        <p:spPr/>
        <p:txBody>
          <a:bodyPr/>
          <a:lstStyle/>
          <a:p>
            <a:r>
              <a:rPr lang="en-US" dirty="0"/>
              <a:t>Yes</a:t>
            </a:r>
          </a:p>
        </p:txBody>
      </p:sp>
      <p:sp>
        <p:nvSpPr>
          <p:cNvPr id="21" name="Content Placeholder 20">
            <a:extLst>
              <a:ext uri="{FF2B5EF4-FFF2-40B4-BE49-F238E27FC236}">
                <a16:creationId xmlns:a16="http://schemas.microsoft.com/office/drawing/2014/main" id="{33E140DE-D676-F259-1958-2482B851C6BA}"/>
              </a:ext>
            </a:extLst>
          </p:cNvPr>
          <p:cNvSpPr>
            <a:spLocks noGrp="1"/>
          </p:cNvSpPr>
          <p:nvPr>
            <p:ph sz="quarter" idx="15"/>
          </p:nvPr>
        </p:nvSpPr>
        <p:spPr/>
        <p:txBody>
          <a:bodyPr/>
          <a:lstStyle/>
          <a:p>
            <a:r>
              <a:rPr lang="en-US" dirty="0"/>
              <a:t>No</a:t>
            </a:r>
          </a:p>
        </p:txBody>
      </p:sp>
      <p:sp>
        <p:nvSpPr>
          <p:cNvPr id="22" name="Content Placeholder 21">
            <a:extLst>
              <a:ext uri="{FF2B5EF4-FFF2-40B4-BE49-F238E27FC236}">
                <a16:creationId xmlns:a16="http://schemas.microsoft.com/office/drawing/2014/main" id="{26A38D26-6C97-E82A-C6A3-F8CB1B4DE1BE}"/>
              </a:ext>
            </a:extLst>
          </p:cNvPr>
          <p:cNvSpPr>
            <a:spLocks noGrp="1"/>
          </p:cNvSpPr>
          <p:nvPr>
            <p:ph sz="quarter" idx="16"/>
          </p:nvPr>
        </p:nvSpPr>
        <p:spPr>
          <a:xfrm>
            <a:off x="269376" y="1837883"/>
            <a:ext cx="3051385" cy="271105"/>
          </a:xfrm>
        </p:spPr>
        <p:txBody>
          <a:bodyPr/>
          <a:lstStyle/>
          <a:p>
            <a:r>
              <a:rPr lang="en-US" dirty="0"/>
              <a:t>If ‘Yes,’ then proceed to Element 16.</a:t>
            </a:r>
          </a:p>
        </p:txBody>
      </p:sp>
      <p:sp>
        <p:nvSpPr>
          <p:cNvPr id="23" name="Content Placeholder 22">
            <a:extLst>
              <a:ext uri="{FF2B5EF4-FFF2-40B4-BE49-F238E27FC236}">
                <a16:creationId xmlns:a16="http://schemas.microsoft.com/office/drawing/2014/main" id="{58997B03-AFF1-F96E-D078-F52D3DB2854B}"/>
              </a:ext>
            </a:extLst>
          </p:cNvPr>
          <p:cNvSpPr>
            <a:spLocks noGrp="1"/>
          </p:cNvSpPr>
          <p:nvPr>
            <p:ph sz="quarter" idx="17"/>
          </p:nvPr>
        </p:nvSpPr>
        <p:spPr>
          <a:xfrm>
            <a:off x="269376" y="2192344"/>
            <a:ext cx="8833060" cy="411028"/>
          </a:xfrm>
        </p:spPr>
        <p:txBody>
          <a:bodyPr/>
          <a:lstStyle/>
          <a:p>
            <a:r>
              <a:rPr lang="en-US" dirty="0"/>
              <a:t>Note: RESEAs are considered statewide if operating in at least one location in each Workforce Innovation and Opportunity Act [WIOA] workforce development area.</a:t>
            </a:r>
          </a:p>
        </p:txBody>
      </p:sp>
      <p:sp>
        <p:nvSpPr>
          <p:cNvPr id="24" name="Content Placeholder 23">
            <a:extLst>
              <a:ext uri="{FF2B5EF4-FFF2-40B4-BE49-F238E27FC236}">
                <a16:creationId xmlns:a16="http://schemas.microsoft.com/office/drawing/2014/main" id="{00D96364-B437-9940-678C-17AB0C9627F2}"/>
              </a:ext>
            </a:extLst>
          </p:cNvPr>
          <p:cNvSpPr>
            <a:spLocks noGrp="1"/>
          </p:cNvSpPr>
          <p:nvPr>
            <p:ph sz="quarter" idx="18"/>
          </p:nvPr>
        </p:nvSpPr>
        <p:spPr>
          <a:xfrm>
            <a:off x="269376" y="2744352"/>
            <a:ext cx="3289510" cy="1789548"/>
          </a:xfrm>
        </p:spPr>
        <p:txBody>
          <a:bodyPr/>
          <a:lstStyle/>
          <a:p>
            <a:r>
              <a:rPr lang="en-US" dirty="0"/>
              <a:t>15b. Total number of RESEA Sites The total number of sites where RESEAs will be conducted. If RESEAs are provided at limited sites, list the towns/cities or local workforce development areas where RESEA activities will be conducted. If RESEA is not available statewide, Worker Profiling and Reemployment Services (WPRS) must be provided in areas where RESEA is not available.</a:t>
            </a:r>
          </a:p>
        </p:txBody>
      </p:sp>
      <p:sp>
        <p:nvSpPr>
          <p:cNvPr id="25" name="Content Placeholder 24">
            <a:extLst>
              <a:ext uri="{FF2B5EF4-FFF2-40B4-BE49-F238E27FC236}">
                <a16:creationId xmlns:a16="http://schemas.microsoft.com/office/drawing/2014/main" id="{B39907F5-83AF-1764-FA89-BF04894CC5F1}"/>
              </a:ext>
            </a:extLst>
          </p:cNvPr>
          <p:cNvSpPr>
            <a:spLocks noGrp="1"/>
          </p:cNvSpPr>
          <p:nvPr>
            <p:ph sz="quarter" idx="19"/>
          </p:nvPr>
        </p:nvSpPr>
        <p:spPr>
          <a:xfrm>
            <a:off x="3652781" y="2917962"/>
            <a:ext cx="1928750" cy="563304"/>
          </a:xfrm>
        </p:spPr>
        <p:txBody>
          <a:bodyPr/>
          <a:lstStyle/>
          <a:p>
            <a:r>
              <a:rPr lang="en-US" dirty="0"/>
              <a:t>Number of sites providing RESEAs:</a:t>
            </a:r>
          </a:p>
        </p:txBody>
      </p:sp>
      <p:sp>
        <p:nvSpPr>
          <p:cNvPr id="26" name="Content Placeholder 25">
            <a:extLst>
              <a:ext uri="{FF2B5EF4-FFF2-40B4-BE49-F238E27FC236}">
                <a16:creationId xmlns:a16="http://schemas.microsoft.com/office/drawing/2014/main" id="{AC690805-14EB-8C3A-DA90-AA37C5DBA5D5}"/>
              </a:ext>
            </a:extLst>
          </p:cNvPr>
          <p:cNvSpPr>
            <a:spLocks noGrp="1"/>
          </p:cNvSpPr>
          <p:nvPr>
            <p:ph sz="quarter" idx="20"/>
          </p:nvPr>
        </p:nvSpPr>
        <p:spPr>
          <a:xfrm>
            <a:off x="5862197" y="2917962"/>
            <a:ext cx="2421968" cy="563304"/>
          </a:xfrm>
        </p:spPr>
        <p:txBody>
          <a:bodyPr/>
          <a:lstStyle/>
          <a:p>
            <a:r>
              <a:rPr lang="en-US" dirty="0"/>
              <a:t>Number of sites providing WPRS:</a:t>
            </a:r>
          </a:p>
        </p:txBody>
      </p:sp>
      <p:sp>
        <p:nvSpPr>
          <p:cNvPr id="27" name="Content Placeholder 26">
            <a:extLst>
              <a:ext uri="{FF2B5EF4-FFF2-40B4-BE49-F238E27FC236}">
                <a16:creationId xmlns:a16="http://schemas.microsoft.com/office/drawing/2014/main" id="{45AE7431-8E48-4BAC-3DF4-62E9746633C1}"/>
              </a:ext>
            </a:extLst>
          </p:cNvPr>
          <p:cNvSpPr>
            <a:spLocks noGrp="1"/>
          </p:cNvSpPr>
          <p:nvPr>
            <p:ph sz="quarter" idx="21"/>
          </p:nvPr>
        </p:nvSpPr>
        <p:spPr/>
        <p:txBody>
          <a:bodyPr/>
          <a:lstStyle/>
          <a:p>
            <a:r>
              <a:rPr lang="en-US" dirty="0"/>
              <a:t>15c. List RESEA locations if RESEA activities are not statewide:</a:t>
            </a:r>
          </a:p>
        </p:txBody>
      </p:sp>
      <p:sp>
        <p:nvSpPr>
          <p:cNvPr id="28" name="Content Placeholder 27">
            <a:extLst>
              <a:ext uri="{FF2B5EF4-FFF2-40B4-BE49-F238E27FC236}">
                <a16:creationId xmlns:a16="http://schemas.microsoft.com/office/drawing/2014/main" id="{6BC2C7FF-4BF9-AC5E-5D0E-6F374C85CECA}"/>
              </a:ext>
            </a:extLst>
          </p:cNvPr>
          <p:cNvSpPr>
            <a:spLocks noGrp="1"/>
          </p:cNvSpPr>
          <p:nvPr>
            <p:ph sz="quarter" idx="22"/>
          </p:nvPr>
        </p:nvSpPr>
        <p:spPr/>
        <p:txBody>
          <a:bodyPr/>
          <a:lstStyle/>
          <a:p>
            <a:r>
              <a:rPr lang="en-US" dirty="0"/>
              <a:t>15d. List WRPS locations if RESEA activities are not statewide:</a:t>
            </a:r>
          </a:p>
        </p:txBody>
      </p:sp>
      <p:sp>
        <p:nvSpPr>
          <p:cNvPr id="29" name="object 11">
            <a:extLst>
              <a:ext uri="{FF2B5EF4-FFF2-40B4-BE49-F238E27FC236}">
                <a16:creationId xmlns:a16="http://schemas.microsoft.com/office/drawing/2014/main" id="{1FC37EB1-709E-C4C9-8EB9-CB78F16FDD61}"/>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18</a:t>
            </a:fld>
            <a:endParaRPr spc="-5" dirty="0"/>
          </a:p>
        </p:txBody>
      </p:sp>
      <p:sp>
        <p:nvSpPr>
          <p:cNvPr id="30" name="Rectangle 29">
            <a:extLst>
              <a:ext uri="{FF2B5EF4-FFF2-40B4-BE49-F238E27FC236}">
                <a16:creationId xmlns:a16="http://schemas.microsoft.com/office/drawing/2014/main" id="{6EC5C269-63A7-2FA9-5E81-84C2A79E2197}"/>
              </a:ext>
              <a:ext uri="{C183D7F6-B498-43B3-948B-1728B52AA6E4}">
                <adec:decorative xmlns:adec="http://schemas.microsoft.com/office/drawing/2017/decorative" val="1"/>
              </a:ext>
            </a:extLst>
          </p:cNvPr>
          <p:cNvSpPr/>
          <p:nvPr/>
        </p:nvSpPr>
        <p:spPr>
          <a:xfrm>
            <a:off x="344046" y="1476317"/>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63B98807-C25C-47CE-5F8A-DD1CF752F7D8}"/>
              </a:ext>
              <a:ext uri="{C183D7F6-B498-43B3-948B-1728B52AA6E4}">
                <adec:decorative xmlns:adec="http://schemas.microsoft.com/office/drawing/2017/decorative" val="1"/>
              </a:ext>
            </a:extLst>
          </p:cNvPr>
          <p:cNvSpPr/>
          <p:nvPr/>
        </p:nvSpPr>
        <p:spPr>
          <a:xfrm>
            <a:off x="1032221" y="1476317"/>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38FCB21-3B5C-DD1B-9A0C-727716C44027}"/>
              </a:ext>
              <a:ext uri="{C183D7F6-B498-43B3-948B-1728B52AA6E4}">
                <adec:decorative xmlns:adec="http://schemas.microsoft.com/office/drawing/2017/decorative" val="1"/>
              </a:ext>
            </a:extLst>
          </p:cNvPr>
          <p:cNvSpPr/>
          <p:nvPr/>
        </p:nvSpPr>
        <p:spPr>
          <a:xfrm>
            <a:off x="4260733" y="3124200"/>
            <a:ext cx="712845" cy="2045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D2D3B0E-38A8-CC59-CD51-28FEDFFFA93B}"/>
              </a:ext>
              <a:ext uri="{C183D7F6-B498-43B3-948B-1728B52AA6E4}">
                <adec:decorative xmlns:adec="http://schemas.microsoft.com/office/drawing/2017/decorative" val="1"/>
              </a:ext>
            </a:extLst>
          </p:cNvPr>
          <p:cNvSpPr/>
          <p:nvPr/>
        </p:nvSpPr>
        <p:spPr>
          <a:xfrm>
            <a:off x="8010940" y="2935356"/>
            <a:ext cx="712845" cy="2045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D1E1E4D-CBE7-92C2-19B5-C376D2CF6FE8}"/>
              </a:ext>
              <a:ext uri="{C183D7F6-B498-43B3-948B-1728B52AA6E4}">
                <adec:decorative xmlns:adec="http://schemas.microsoft.com/office/drawing/2017/decorative" val="1"/>
              </a:ext>
            </a:extLst>
          </p:cNvPr>
          <p:cNvSpPr/>
          <p:nvPr/>
        </p:nvSpPr>
        <p:spPr>
          <a:xfrm>
            <a:off x="4297790" y="4643924"/>
            <a:ext cx="712845" cy="2045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DDBB416-686B-8636-FA51-90EB2F5D6221}"/>
              </a:ext>
              <a:ext uri="{C183D7F6-B498-43B3-948B-1728B52AA6E4}">
                <adec:decorative xmlns:adec="http://schemas.microsoft.com/office/drawing/2017/decorative" val="1"/>
              </a:ext>
            </a:extLst>
          </p:cNvPr>
          <p:cNvSpPr/>
          <p:nvPr/>
        </p:nvSpPr>
        <p:spPr>
          <a:xfrm>
            <a:off x="4297790" y="5416767"/>
            <a:ext cx="712845" cy="2045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63053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20F8222-4864-2357-B848-060B4AEF3A58}"/>
              </a:ext>
            </a:extLst>
          </p:cNvPr>
          <p:cNvSpPr>
            <a:spLocks noGrp="1"/>
          </p:cNvSpPr>
          <p:nvPr>
            <p:ph type="title"/>
          </p:nvPr>
        </p:nvSpPr>
        <p:spPr/>
        <p:txBody>
          <a:bodyPr/>
          <a:lstStyle/>
          <a:p>
            <a:r>
              <a:rPr lang="en-US" dirty="0"/>
              <a:t>Element 16</a:t>
            </a:r>
          </a:p>
        </p:txBody>
      </p:sp>
      <p:sp>
        <p:nvSpPr>
          <p:cNvPr id="21" name="Content Placeholder 20">
            <a:extLst>
              <a:ext uri="{FF2B5EF4-FFF2-40B4-BE49-F238E27FC236}">
                <a16:creationId xmlns:a16="http://schemas.microsoft.com/office/drawing/2014/main" id="{EAFE4816-63C4-5076-5F4E-944335D590CE}"/>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16. </a:t>
            </a:r>
            <a:r>
              <a:rPr kumimoji="0" lang="en-US" sz="1800" b="1" i="0" u="none" strike="noStrike" kern="1200" cap="none" spc="-5" normalizeH="0" baseline="0" noProof="0" dirty="0">
                <a:ln>
                  <a:noFill/>
                </a:ln>
                <a:solidFill>
                  <a:srgbClr val="FFFFFF"/>
                </a:solidFill>
                <a:effectLst/>
                <a:uLnTx/>
                <a:uFillTx/>
                <a:latin typeface="Arial"/>
                <a:ea typeface="+mn-ea"/>
                <a:cs typeface="Arial"/>
              </a:rPr>
              <a:t>Role </a:t>
            </a:r>
            <a:r>
              <a:rPr kumimoji="0" lang="en-US" sz="1800" b="1" i="0" u="none" strike="noStrike" kern="1200" cap="none" spc="0" normalizeH="0" baseline="0" noProof="0" dirty="0">
                <a:ln>
                  <a:noFill/>
                </a:ln>
                <a:solidFill>
                  <a:srgbClr val="FFFFFF"/>
                </a:solidFill>
                <a:effectLst/>
                <a:uLnTx/>
                <a:uFillTx/>
                <a:latin typeface="Arial"/>
                <a:ea typeface="+mn-ea"/>
                <a:cs typeface="Arial"/>
              </a:rPr>
              <a:t>of UI Staff</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2" name="Content Placeholder 21">
            <a:extLst>
              <a:ext uri="{FF2B5EF4-FFF2-40B4-BE49-F238E27FC236}">
                <a16:creationId xmlns:a16="http://schemas.microsoft.com/office/drawing/2014/main" id="{02BCAE91-C37E-5380-B9B7-FD12E2AC3508}"/>
              </a:ext>
            </a:extLst>
          </p:cNvPr>
          <p:cNvSpPr>
            <a:spLocks noGrp="1"/>
          </p:cNvSpPr>
          <p:nvPr>
            <p:ph sz="quarter" idx="14"/>
          </p:nvPr>
        </p:nvSpPr>
        <p:spPr>
          <a:xfrm>
            <a:off x="403225" y="1295400"/>
            <a:ext cx="8283575" cy="1467068"/>
          </a:xfrm>
        </p:spPr>
        <p:txBody>
          <a:bodyPr/>
          <a:lstStyle/>
          <a:p>
            <a:pPr>
              <a:spcAft>
                <a:spcPts val="1400"/>
              </a:spcAft>
            </a:pPr>
            <a:r>
              <a:rPr lang="en-US" sz="1200" dirty="0">
                <a:latin typeface="Times New Roman" panose="02020603050405020304" pitchFamily="18" charset="0"/>
                <a:cs typeface="Times New Roman" panose="02020603050405020304" pitchFamily="18" charset="0"/>
              </a:rPr>
              <a:t>16. Role of UI Staff</a:t>
            </a:r>
          </a:p>
          <a:p>
            <a:pPr>
              <a:spcAft>
                <a:spcPts val="1400"/>
              </a:spcAft>
            </a:pPr>
            <a:r>
              <a:rPr lang="en-US" sz="1200" dirty="0">
                <a:latin typeface="Times New Roman" panose="02020603050405020304" pitchFamily="18" charset="0"/>
                <a:cs typeface="Times New Roman" panose="02020603050405020304" pitchFamily="18" charset="0"/>
              </a:rPr>
              <a:t>Briefly describe the role played by UI staff in program management.</a:t>
            </a:r>
          </a:p>
          <a:p>
            <a:pPr>
              <a:spcAft>
                <a:spcPts val="1400"/>
              </a:spcAft>
            </a:pPr>
            <a:r>
              <a:rPr lang="en-US" sz="1200" b="1" dirty="0">
                <a:latin typeface="Times New Roman" panose="02020603050405020304" pitchFamily="18" charset="0"/>
                <a:cs typeface="Times New Roman" panose="02020603050405020304" pitchFamily="18" charset="0"/>
              </a:rPr>
              <a:t>Note: At a minimum, UI Staff must be involved with the following activities: Participating in the planning, administration, and oversight of RESEA program; Training – Providing all appropriate staff training on unemployment compensation (UC) eligibility requirements; Reports – Ensuring accurate data are provided in the RESEA-required reports; and Conducting eligibility determinations and redeterminations resulting from issues identified through RESEA participation.</a:t>
            </a:r>
          </a:p>
        </p:txBody>
      </p:sp>
      <p:sp>
        <p:nvSpPr>
          <p:cNvPr id="23" name="Content Placeholder 22">
            <a:extLst>
              <a:ext uri="{FF2B5EF4-FFF2-40B4-BE49-F238E27FC236}">
                <a16:creationId xmlns:a16="http://schemas.microsoft.com/office/drawing/2014/main" id="{76F7EBBA-157E-C290-34E6-A0C66B659A10}"/>
              </a:ext>
            </a:extLst>
          </p:cNvPr>
          <p:cNvSpPr>
            <a:spLocks noGrp="1"/>
          </p:cNvSpPr>
          <p:nvPr>
            <p:ph sz="quarter" idx="15"/>
          </p:nvPr>
        </p:nvSpPr>
        <p:spPr>
          <a:xfrm>
            <a:off x="0" y="2971800"/>
            <a:ext cx="9144000" cy="3724096"/>
          </a:xfrm>
        </p:spPr>
        <p:txBody>
          <a:bodyPr/>
          <a:lstStyle/>
          <a:p>
            <a:pPr lvl="1"/>
            <a:r>
              <a:rPr lang="en-US" sz="2200" dirty="0">
                <a:cs typeface="Arial" panose="020B0604020202020204" pitchFamily="34" charset="0"/>
              </a:rPr>
              <a:t>Narratives must contain:</a:t>
            </a:r>
          </a:p>
          <a:p>
            <a:pPr marL="1257300" lvl="2" indent="-342900">
              <a:buFont typeface="Arial" panose="020B0604020202020204" pitchFamily="34" charset="0"/>
              <a:buChar char="•"/>
            </a:pPr>
            <a:r>
              <a:rPr lang="en-US" sz="2200" dirty="0">
                <a:cs typeface="Arial" panose="020B0604020202020204" pitchFamily="34" charset="0"/>
              </a:rPr>
              <a:t>UI’s role in planning, decision, implementation, training, and program management for the RESEA program;</a:t>
            </a:r>
          </a:p>
          <a:p>
            <a:pPr marL="1257300" lvl="2" indent="-342900">
              <a:buFont typeface="Arial" panose="020B0604020202020204" pitchFamily="34" charset="0"/>
              <a:buChar char="•"/>
            </a:pPr>
            <a:r>
              <a:rPr lang="en-US" sz="2200" dirty="0">
                <a:cs typeface="Arial" panose="020B0604020202020204" pitchFamily="34" charset="0"/>
              </a:rPr>
              <a:t>Are RESEA and ES staff trained on how to detect UI eligibility issues (indicate with “Yes” or “No” and provide narrative);</a:t>
            </a:r>
          </a:p>
          <a:p>
            <a:pPr marL="1257300" lvl="2" indent="-342900">
              <a:buFont typeface="Arial" panose="020B0604020202020204" pitchFamily="34" charset="0"/>
              <a:buChar char="•"/>
            </a:pPr>
            <a:r>
              <a:rPr lang="en-US" sz="2200" dirty="0">
                <a:cs typeface="Arial" panose="020B0604020202020204" pitchFamily="34" charset="0"/>
              </a:rPr>
              <a:t>How often is UI updating the training to RESEA and ES staff; and</a:t>
            </a:r>
          </a:p>
          <a:p>
            <a:pPr marL="1257300" lvl="2" indent="-342900">
              <a:buFont typeface="Arial" panose="020B0604020202020204" pitchFamily="34" charset="0"/>
              <a:buChar char="•"/>
            </a:pPr>
            <a:r>
              <a:rPr lang="en-US" sz="2200" dirty="0">
                <a:cs typeface="Arial" panose="020B0604020202020204" pitchFamily="34" charset="0"/>
              </a:rPr>
              <a:t>Is UI involved with verifying the RESEA reports for accuracy (indicate with “Yes” or “No” and provide narrative).</a:t>
            </a:r>
            <a:endParaRPr lang="en-US" sz="2600" dirty="0">
              <a:cs typeface="Arial" panose="020B0604020202020204" pitchFamily="34" charset="0"/>
            </a:endParaRPr>
          </a:p>
          <a:p>
            <a:pPr marL="502920" lvl="1" indent="0">
              <a:buNone/>
            </a:pPr>
            <a:r>
              <a:rPr lang="en-US" sz="2200" b="1" dirty="0">
                <a:solidFill>
                  <a:srgbClr val="000000"/>
                </a:solidFill>
              </a:rPr>
              <a:t>T</a:t>
            </a:r>
            <a:r>
              <a:rPr lang="en-US" sz="2200" b="1" i="0" u="none" strike="noStrike" baseline="0" dirty="0">
                <a:solidFill>
                  <a:srgbClr val="000000"/>
                </a:solidFill>
              </a:rPr>
              <a:t>his element is not inquiring about the UI Feedback Loop and Adjudication.  Elements 20a. and 20b. collect this information.</a:t>
            </a:r>
            <a:endParaRPr lang="en-US" sz="2200" b="1" dirty="0">
              <a:cs typeface="Arial" panose="020B0604020202020204" pitchFamily="34" charset="0"/>
            </a:endParaRPr>
          </a:p>
          <a:p>
            <a:pPr marL="926465" marR="0" lvl="1" indent="-457200" algn="l" defTabSz="914400" rtl="0" eaLnBrk="1" fontAlgn="auto" latinLnBrk="0" hangingPunct="1">
              <a:lnSpc>
                <a:spcPct val="100000"/>
              </a:lnSpc>
              <a:spcBef>
                <a:spcPts val="565"/>
              </a:spcBef>
              <a:spcAft>
                <a:spcPts val="0"/>
              </a:spcAft>
              <a:buClr>
                <a:srgbClr val="9E1C2F"/>
              </a:buClr>
              <a:buSzTx/>
              <a:buFontTx/>
              <a:buChar char="•"/>
              <a:tabLst>
                <a:tab pos="926465" algn="l"/>
                <a:tab pos="927100" algn="l"/>
              </a:tabLst>
              <a:defRPr/>
            </a:pP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p:txBody>
      </p:sp>
      <p:sp>
        <p:nvSpPr>
          <p:cNvPr id="24" name="object 11">
            <a:extLst>
              <a:ext uri="{FF2B5EF4-FFF2-40B4-BE49-F238E27FC236}">
                <a16:creationId xmlns:a16="http://schemas.microsoft.com/office/drawing/2014/main" id="{65EF42C6-C4B9-82CB-D226-2311A0780047}"/>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19</a:t>
            </a:fld>
            <a:endParaRPr spc="-5" dirty="0"/>
          </a:p>
        </p:txBody>
      </p:sp>
      <p:sp>
        <p:nvSpPr>
          <p:cNvPr id="25" name="Rectangle 24">
            <a:extLst>
              <a:ext uri="{FF2B5EF4-FFF2-40B4-BE49-F238E27FC236}">
                <a16:creationId xmlns:a16="http://schemas.microsoft.com/office/drawing/2014/main" id="{21EDEA66-3136-682B-1AE5-51915FF89C50}"/>
              </a:ext>
              <a:ext uri="{C183D7F6-B498-43B3-948B-1728B52AA6E4}">
                <adec:decorative xmlns:adec="http://schemas.microsoft.com/office/drawing/2017/decorative" val="1"/>
              </a:ext>
            </a:extLst>
          </p:cNvPr>
          <p:cNvSpPr/>
          <p:nvPr/>
        </p:nvSpPr>
        <p:spPr>
          <a:xfrm>
            <a:off x="4648200" y="1638057"/>
            <a:ext cx="712845" cy="2045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0943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2296C8A4-A849-D870-DE4E-07F4B3DC62DD}"/>
              </a:ext>
            </a:extLst>
          </p:cNvPr>
          <p:cNvSpPr>
            <a:spLocks noGrp="1"/>
          </p:cNvSpPr>
          <p:nvPr>
            <p:ph type="title"/>
          </p:nvPr>
        </p:nvSpPr>
        <p:spPr/>
        <p:txBody>
          <a:bodyPr/>
          <a:lstStyle/>
          <a:p>
            <a:r>
              <a:rPr lang="en-US" dirty="0"/>
              <a:t>Element 17</a:t>
            </a:r>
          </a:p>
        </p:txBody>
      </p:sp>
      <p:sp>
        <p:nvSpPr>
          <p:cNvPr id="20" name="Content Placeholder 19">
            <a:extLst>
              <a:ext uri="{FF2B5EF4-FFF2-40B4-BE49-F238E27FC236}">
                <a16:creationId xmlns:a16="http://schemas.microsoft.com/office/drawing/2014/main" id="{973F4A2B-56A6-9175-9E25-7BC7AA00EE63}"/>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17. </a:t>
            </a:r>
            <a:r>
              <a:rPr kumimoji="0" lang="en-US" sz="1800" b="1" i="0" u="none" strike="noStrike" kern="1200" cap="none" spc="-5" normalizeH="0" baseline="0" noProof="0" dirty="0">
                <a:ln>
                  <a:noFill/>
                </a:ln>
                <a:solidFill>
                  <a:srgbClr val="FFFFFF"/>
                </a:solidFill>
                <a:effectLst/>
                <a:uLnTx/>
                <a:uFillTx/>
                <a:latin typeface="Arial"/>
                <a:ea typeface="+mn-ea"/>
                <a:cs typeface="Arial"/>
              </a:rPr>
              <a:t>Selection </a:t>
            </a:r>
            <a:r>
              <a:rPr kumimoji="0" lang="en-US" sz="1800" b="1" i="0" u="none" strike="noStrike" kern="1200" cap="none" spc="0" normalizeH="0" baseline="0" noProof="0" dirty="0">
                <a:ln>
                  <a:noFill/>
                </a:ln>
                <a:solidFill>
                  <a:srgbClr val="FFFFFF"/>
                </a:solidFill>
                <a:effectLst/>
                <a:uLnTx/>
                <a:uFillTx/>
                <a:latin typeface="Arial"/>
                <a:ea typeface="+mn-ea"/>
                <a:cs typeface="Arial"/>
              </a:rPr>
              <a:t>of RESEA</a:t>
            </a:r>
            <a:r>
              <a:rPr kumimoji="0" lang="en-US" sz="1800" b="1" i="0" u="none" strike="noStrike" kern="1200" cap="none" spc="-7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Participants</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ontent Placeholder 20">
            <a:extLst>
              <a:ext uri="{FF2B5EF4-FFF2-40B4-BE49-F238E27FC236}">
                <a16:creationId xmlns:a16="http://schemas.microsoft.com/office/drawing/2014/main" id="{9E8BF74A-9BFC-5255-CBA2-4C8012F660D6}"/>
              </a:ext>
            </a:extLst>
          </p:cNvPr>
          <p:cNvSpPr>
            <a:spLocks noGrp="1"/>
          </p:cNvSpPr>
          <p:nvPr>
            <p:ph sz="quarter" idx="14"/>
          </p:nvPr>
        </p:nvSpPr>
        <p:spPr>
          <a:xfrm>
            <a:off x="403225" y="1295400"/>
            <a:ext cx="8283575" cy="918200"/>
          </a:xfrm>
        </p:spPr>
        <p:txBody>
          <a:bodyPr/>
          <a:lstStyle/>
          <a:p>
            <a:pPr marL="0" marR="0" lvl="0" indent="0" defTabSz="914400" eaLnBrk="1" fontAlgn="auto" latinLnBrk="0" hangingPunct="1">
              <a:lnSpc>
                <a:spcPct val="100000"/>
              </a:lnSpc>
              <a:spcBef>
                <a:spcPts val="0"/>
              </a:spcBef>
              <a:spcAft>
                <a:spcPts val="140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17. Selection of RESEA Participants</a:t>
            </a:r>
          </a:p>
          <a:p>
            <a:pPr marL="0" marR="0" lvl="0" indent="0" defTabSz="914400" eaLnBrk="1" fontAlgn="auto" latinLnBrk="0" hangingPunct="1">
              <a:lnSpc>
                <a:spcPct val="100000"/>
              </a:lnSpc>
              <a:spcBef>
                <a:spcPts val="0"/>
              </a:spcBef>
              <a:spcAft>
                <a:spcPts val="140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Please describe the state’s methodology for selecting claimants to participate in the RESEA program and at what point in the claim  series selections are made. If a profiling or statistical model is used, please describe the model including factors used and when the  model was last updated/will be updated.</a:t>
            </a:r>
          </a:p>
        </p:txBody>
      </p:sp>
      <p:sp>
        <p:nvSpPr>
          <p:cNvPr id="22" name="Content Placeholder 21">
            <a:extLst>
              <a:ext uri="{FF2B5EF4-FFF2-40B4-BE49-F238E27FC236}">
                <a16:creationId xmlns:a16="http://schemas.microsoft.com/office/drawing/2014/main" id="{8ABA16D3-4C4C-92FA-D694-19056B1407CC}"/>
              </a:ext>
            </a:extLst>
          </p:cNvPr>
          <p:cNvSpPr>
            <a:spLocks noGrp="1"/>
          </p:cNvSpPr>
          <p:nvPr>
            <p:ph sz="quarter" idx="15"/>
          </p:nvPr>
        </p:nvSpPr>
        <p:spPr>
          <a:xfrm>
            <a:off x="234950" y="4094163"/>
            <a:ext cx="8382000" cy="1728678"/>
          </a:xfrm>
        </p:spPr>
        <p:txBody>
          <a:bodyPr/>
          <a:lstStyle/>
          <a:p>
            <a:pPr marL="469900" indent="-457834">
              <a:lnSpc>
                <a:spcPct val="100000"/>
              </a:lnSpc>
              <a:spcBef>
                <a:spcPts val="1300"/>
              </a:spcBef>
              <a:buClr>
                <a:srgbClr val="9E1C2F"/>
              </a:buClr>
              <a:buChar char="•"/>
              <a:tabLst>
                <a:tab pos="469265" algn="l"/>
                <a:tab pos="470534" algn="l"/>
              </a:tabLst>
            </a:pPr>
            <a:r>
              <a:rPr lang="en-US" sz="2200" dirty="0">
                <a:solidFill>
                  <a:srgbClr val="231F20"/>
                </a:solidFill>
                <a:latin typeface="Arial"/>
                <a:cs typeface="Arial"/>
              </a:rPr>
              <a:t>At what point in the claim series are selections</a:t>
            </a:r>
            <a:r>
              <a:rPr lang="en-US" sz="2200" spc="-55" dirty="0">
                <a:solidFill>
                  <a:srgbClr val="231F20"/>
                </a:solidFill>
                <a:latin typeface="Arial"/>
                <a:cs typeface="Arial"/>
              </a:rPr>
              <a:t> </a:t>
            </a:r>
            <a:r>
              <a:rPr lang="en-US" sz="2200" dirty="0">
                <a:solidFill>
                  <a:srgbClr val="231F20"/>
                </a:solidFill>
                <a:latin typeface="Arial"/>
                <a:cs typeface="Arial"/>
              </a:rPr>
              <a:t>made?</a:t>
            </a:r>
            <a:endParaRPr lang="en-US" sz="2200" dirty="0">
              <a:latin typeface="Arial"/>
              <a:cs typeface="Arial"/>
            </a:endParaRPr>
          </a:p>
          <a:p>
            <a:pPr marL="469900" indent="-457834">
              <a:lnSpc>
                <a:spcPct val="100000"/>
              </a:lnSpc>
              <a:spcBef>
                <a:spcPts val="1200"/>
              </a:spcBef>
              <a:buClr>
                <a:srgbClr val="9E1C2F"/>
              </a:buClr>
              <a:buChar char="•"/>
              <a:tabLst>
                <a:tab pos="469265" algn="l"/>
                <a:tab pos="470534" algn="l"/>
              </a:tabLst>
            </a:pPr>
            <a:r>
              <a:rPr lang="en-US" sz="2200" dirty="0">
                <a:solidFill>
                  <a:srgbClr val="231F20"/>
                </a:solidFill>
                <a:latin typeface="Arial"/>
                <a:cs typeface="Arial"/>
              </a:rPr>
              <a:t>Are profiling or Statistical models</a:t>
            </a:r>
            <a:r>
              <a:rPr lang="en-US" sz="2200" spc="-35" dirty="0">
                <a:solidFill>
                  <a:srgbClr val="231F20"/>
                </a:solidFill>
                <a:latin typeface="Arial"/>
                <a:cs typeface="Arial"/>
              </a:rPr>
              <a:t> </a:t>
            </a:r>
            <a:r>
              <a:rPr lang="en-US" sz="2200" dirty="0">
                <a:solidFill>
                  <a:srgbClr val="231F20"/>
                </a:solidFill>
                <a:latin typeface="Arial"/>
                <a:cs typeface="Arial"/>
              </a:rPr>
              <a:t>used?</a:t>
            </a:r>
            <a:endParaRPr lang="en-US" sz="2200" dirty="0">
              <a:latin typeface="Arial"/>
              <a:cs typeface="Arial"/>
            </a:endParaRPr>
          </a:p>
          <a:p>
            <a:pPr marL="926465" marR="5080" lvl="1" indent="-457200">
              <a:lnSpc>
                <a:spcPts val="1839"/>
              </a:lnSpc>
              <a:spcBef>
                <a:spcPts val="835"/>
              </a:spcBef>
              <a:buClr>
                <a:srgbClr val="9E1C2F"/>
              </a:buClr>
              <a:buChar char="•"/>
              <a:tabLst>
                <a:tab pos="926465" algn="l"/>
                <a:tab pos="927100" algn="l"/>
              </a:tabLst>
            </a:pPr>
            <a:r>
              <a:rPr lang="en-US" sz="1700" spc="-5" dirty="0">
                <a:solidFill>
                  <a:srgbClr val="231F20"/>
                </a:solidFill>
                <a:latin typeface="Arial"/>
                <a:cs typeface="Arial"/>
              </a:rPr>
              <a:t>If so, describe the model, including factors used, when </a:t>
            </a:r>
            <a:r>
              <a:rPr lang="en-US" sz="1700" spc="5" dirty="0">
                <a:solidFill>
                  <a:srgbClr val="231F20"/>
                </a:solidFill>
                <a:latin typeface="Arial"/>
                <a:cs typeface="Arial"/>
              </a:rPr>
              <a:t>the </a:t>
            </a:r>
            <a:r>
              <a:rPr lang="en-US" sz="1700" spc="-5" dirty="0">
                <a:solidFill>
                  <a:srgbClr val="231F20"/>
                </a:solidFill>
                <a:latin typeface="Arial"/>
                <a:cs typeface="Arial"/>
              </a:rPr>
              <a:t>model was last  updated and/or will be</a:t>
            </a:r>
            <a:r>
              <a:rPr lang="en-US" sz="1700" spc="60" dirty="0">
                <a:solidFill>
                  <a:srgbClr val="231F20"/>
                </a:solidFill>
                <a:latin typeface="Arial"/>
                <a:cs typeface="Arial"/>
              </a:rPr>
              <a:t> </a:t>
            </a:r>
            <a:r>
              <a:rPr lang="en-US" sz="1700" spc="-5" dirty="0">
                <a:solidFill>
                  <a:srgbClr val="231F20"/>
                </a:solidFill>
                <a:latin typeface="Arial"/>
                <a:cs typeface="Arial"/>
              </a:rPr>
              <a:t>updated</a:t>
            </a:r>
          </a:p>
          <a:p>
            <a:pPr marL="469265" marR="5080" indent="-457200">
              <a:lnSpc>
                <a:spcPts val="1839"/>
              </a:lnSpc>
              <a:spcBef>
                <a:spcPts val="835"/>
              </a:spcBef>
              <a:buClr>
                <a:srgbClr val="9E1C2F"/>
              </a:buClr>
              <a:buChar char="•"/>
              <a:tabLst>
                <a:tab pos="926465" algn="l"/>
                <a:tab pos="927100" algn="l"/>
              </a:tabLst>
            </a:pPr>
            <a:r>
              <a:rPr lang="en-US" sz="2200" dirty="0">
                <a:solidFill>
                  <a:srgbClr val="231F20"/>
                </a:solidFill>
                <a:latin typeface="Arial"/>
                <a:cs typeface="Arial"/>
              </a:rPr>
              <a:t>How is the targeted population determined?</a:t>
            </a:r>
          </a:p>
        </p:txBody>
      </p:sp>
      <p:sp>
        <p:nvSpPr>
          <p:cNvPr id="23" name="object 11">
            <a:extLst>
              <a:ext uri="{FF2B5EF4-FFF2-40B4-BE49-F238E27FC236}">
                <a16:creationId xmlns:a16="http://schemas.microsoft.com/office/drawing/2014/main" id="{9A2AF8D8-8B5E-79A8-E96F-A54D39BBC8EA}"/>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20</a:t>
            </a:fld>
            <a:endParaRPr spc="-5" dirty="0"/>
          </a:p>
        </p:txBody>
      </p:sp>
      <p:sp>
        <p:nvSpPr>
          <p:cNvPr id="24" name="Rectangle 23">
            <a:extLst>
              <a:ext uri="{FF2B5EF4-FFF2-40B4-BE49-F238E27FC236}">
                <a16:creationId xmlns:a16="http://schemas.microsoft.com/office/drawing/2014/main" id="{B6444A3D-80F3-F09F-EB3C-505492561A08}"/>
              </a:ext>
              <a:ext uri="{C183D7F6-B498-43B3-948B-1728B52AA6E4}">
                <adec:decorative xmlns:adec="http://schemas.microsoft.com/office/drawing/2017/decorative" val="1"/>
              </a:ext>
            </a:extLst>
          </p:cNvPr>
          <p:cNvSpPr/>
          <p:nvPr/>
        </p:nvSpPr>
        <p:spPr>
          <a:xfrm>
            <a:off x="2895600" y="2012055"/>
            <a:ext cx="712845" cy="2045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25288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C0057F21-B735-1C2B-F57F-CA206CDA0950}"/>
              </a:ext>
            </a:extLst>
          </p:cNvPr>
          <p:cNvSpPr>
            <a:spLocks noGrp="1"/>
          </p:cNvSpPr>
          <p:nvPr>
            <p:ph type="title"/>
          </p:nvPr>
        </p:nvSpPr>
        <p:spPr/>
        <p:txBody>
          <a:bodyPr/>
          <a:lstStyle/>
          <a:p>
            <a:r>
              <a:rPr lang="en-US" dirty="0"/>
              <a:t>Element 18a. – 18c.</a:t>
            </a:r>
          </a:p>
        </p:txBody>
      </p:sp>
      <p:sp>
        <p:nvSpPr>
          <p:cNvPr id="36" name="Content Placeholder 35">
            <a:extLst>
              <a:ext uri="{FF2B5EF4-FFF2-40B4-BE49-F238E27FC236}">
                <a16:creationId xmlns:a16="http://schemas.microsoft.com/office/drawing/2014/main" id="{399472E1-7327-1A53-5987-F8A331A6E241}"/>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Elements </a:t>
            </a:r>
            <a:r>
              <a:rPr kumimoji="0" lang="en-US" sz="1800" b="1" i="0" u="none" strike="noStrike" kern="1200" cap="none" spc="0" normalizeH="0" baseline="0" noProof="0" dirty="0">
                <a:ln>
                  <a:noFill/>
                </a:ln>
                <a:solidFill>
                  <a:srgbClr val="FFFFFF"/>
                </a:solidFill>
                <a:effectLst/>
                <a:uLnTx/>
                <a:uFillTx/>
                <a:latin typeface="Arial"/>
                <a:ea typeface="+mn-ea"/>
                <a:cs typeface="Arial"/>
              </a:rPr>
              <a:t>18a., </a:t>
            </a:r>
            <a:r>
              <a:rPr kumimoji="0" lang="en-US" sz="1800" b="1" i="0" u="none" strike="noStrike" kern="1200" cap="none" spc="-5" normalizeH="0" baseline="0" noProof="0" dirty="0">
                <a:ln>
                  <a:noFill/>
                </a:ln>
                <a:solidFill>
                  <a:srgbClr val="FFFFFF"/>
                </a:solidFill>
                <a:effectLst/>
                <a:uLnTx/>
                <a:uFillTx/>
                <a:latin typeface="Arial"/>
                <a:ea typeface="+mn-ea"/>
                <a:cs typeface="Arial"/>
              </a:rPr>
              <a:t>18b., and 18c. Proper</a:t>
            </a:r>
            <a:r>
              <a:rPr kumimoji="0" lang="en-US" sz="1800" b="1" i="0" u="none" strike="noStrike" kern="1200" cap="none" spc="15" normalizeH="0" baseline="0" noProof="0" dirty="0">
                <a:ln>
                  <a:noFill/>
                </a:ln>
                <a:solidFill>
                  <a:srgbClr val="FFFFFF"/>
                </a:solidFill>
                <a:effectLst/>
                <a:uLnTx/>
                <a:uFillTx/>
                <a:latin typeface="Arial"/>
                <a:ea typeface="+mn-ea"/>
                <a:cs typeface="Arial"/>
              </a:rPr>
              <a:t> </a:t>
            </a:r>
            <a:r>
              <a:rPr kumimoji="0" lang="en-US" sz="1800" b="1" i="0" u="none" strike="noStrike" kern="1200" cap="none" spc="0" normalizeH="0" baseline="0" noProof="0" dirty="0">
                <a:ln>
                  <a:noFill/>
                </a:ln>
                <a:solidFill>
                  <a:srgbClr val="FFFFFF"/>
                </a:solidFill>
                <a:effectLst/>
                <a:uLnTx/>
                <a:uFillTx/>
                <a:latin typeface="Arial"/>
                <a:ea typeface="+mn-ea"/>
                <a:cs typeface="Arial"/>
              </a:rPr>
              <a:t>Notification</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3" name="Content Placeholder 22">
            <a:extLst>
              <a:ext uri="{FF2B5EF4-FFF2-40B4-BE49-F238E27FC236}">
                <a16:creationId xmlns:a16="http://schemas.microsoft.com/office/drawing/2014/main" id="{177E1001-0F50-925D-CBA8-D86F43A49CF5}"/>
              </a:ext>
            </a:extLst>
          </p:cNvPr>
          <p:cNvSpPr>
            <a:spLocks noGrp="1"/>
          </p:cNvSpPr>
          <p:nvPr>
            <p:ph sz="quarter" idx="14"/>
          </p:nvPr>
        </p:nvSpPr>
        <p:spPr>
          <a:xfrm>
            <a:off x="193675" y="1082159"/>
            <a:ext cx="8018780" cy="184666"/>
          </a:xfrm>
        </p:spPr>
        <p:txBody>
          <a:bodyPr/>
          <a:lstStyle/>
          <a:p>
            <a:r>
              <a:rPr lang="en-US" dirty="0"/>
              <a:t>18a. Proper Notification - Please attach a copy of the template notification letter</a:t>
            </a:r>
          </a:p>
        </p:txBody>
      </p:sp>
      <p:sp>
        <p:nvSpPr>
          <p:cNvPr id="24" name="Content Placeholder 23">
            <a:extLst>
              <a:ext uri="{FF2B5EF4-FFF2-40B4-BE49-F238E27FC236}">
                <a16:creationId xmlns:a16="http://schemas.microsoft.com/office/drawing/2014/main" id="{0736D44C-FC1B-D583-9EFB-D37A818ECD88}"/>
              </a:ext>
            </a:extLst>
          </p:cNvPr>
          <p:cNvSpPr>
            <a:spLocks noGrp="1"/>
          </p:cNvSpPr>
          <p:nvPr>
            <p:ph sz="quarter" idx="15"/>
          </p:nvPr>
        </p:nvSpPr>
        <p:spPr>
          <a:xfrm>
            <a:off x="193675" y="1416238"/>
            <a:ext cx="8645525" cy="975440"/>
          </a:xfrm>
        </p:spPr>
        <p:txBody>
          <a:bodyPr/>
          <a:lstStyle/>
          <a:p>
            <a:r>
              <a:rPr lang="en-US" dirty="0"/>
              <a:t>All states participating in the RESEA program must provide both an assurance that, and description of how individuals selected to  participate in RESEA will receive proper notifications regarding the program’s eligibility conditions, requirements, and benefits.  Proper notifications must be m clear and simple language and include warnings to ensure selected individuals are fully aware of the  consequences of noncompliance with the state’s policies related to non-attendance and/or nonfulfillment of UI wort search  requirements. (Section 306(e)(l)(A)(</a:t>
            </a:r>
            <a:r>
              <a:rPr lang="en-US" dirty="0" err="1"/>
              <a:t>i</a:t>
            </a:r>
            <a:r>
              <a:rPr lang="en-US" dirty="0"/>
              <a:t>), Social Security Act (SSA).</a:t>
            </a:r>
          </a:p>
        </p:txBody>
      </p:sp>
      <p:sp>
        <p:nvSpPr>
          <p:cNvPr id="25" name="Content Placeholder 24">
            <a:extLst>
              <a:ext uri="{FF2B5EF4-FFF2-40B4-BE49-F238E27FC236}">
                <a16:creationId xmlns:a16="http://schemas.microsoft.com/office/drawing/2014/main" id="{F3BCB9F2-DFB3-9E5F-DDA0-EFBD686B6022}"/>
              </a:ext>
            </a:extLst>
          </p:cNvPr>
          <p:cNvSpPr>
            <a:spLocks noGrp="1"/>
          </p:cNvSpPr>
          <p:nvPr>
            <p:ph sz="quarter" idx="16"/>
          </p:nvPr>
        </p:nvSpPr>
        <p:spPr>
          <a:xfrm>
            <a:off x="193675" y="2539625"/>
            <a:ext cx="8018780" cy="184666"/>
          </a:xfrm>
        </p:spPr>
        <p:txBody>
          <a:bodyPr/>
          <a:lstStyle/>
          <a:p>
            <a:r>
              <a:rPr lang="en-US" dirty="0"/>
              <a:t>18b. Do you assure that proper notification as described in Element (18a) will be provided?</a:t>
            </a:r>
          </a:p>
        </p:txBody>
      </p:sp>
      <p:sp>
        <p:nvSpPr>
          <p:cNvPr id="26" name="Content Placeholder 25">
            <a:extLst>
              <a:ext uri="{FF2B5EF4-FFF2-40B4-BE49-F238E27FC236}">
                <a16:creationId xmlns:a16="http://schemas.microsoft.com/office/drawing/2014/main" id="{A06E84C6-16B6-0817-1A73-F9FC2B546F72}"/>
              </a:ext>
            </a:extLst>
          </p:cNvPr>
          <p:cNvSpPr>
            <a:spLocks noGrp="1"/>
          </p:cNvSpPr>
          <p:nvPr>
            <p:ph sz="quarter" idx="17"/>
          </p:nvPr>
        </p:nvSpPr>
        <p:spPr>
          <a:xfrm>
            <a:off x="516890" y="2951354"/>
            <a:ext cx="362585" cy="257325"/>
          </a:xfrm>
        </p:spPr>
        <p:txBody>
          <a:bodyPr/>
          <a:lstStyle/>
          <a:p>
            <a:r>
              <a:rPr lang="en-US" dirty="0"/>
              <a:t>Yes</a:t>
            </a:r>
          </a:p>
        </p:txBody>
      </p:sp>
      <p:sp>
        <p:nvSpPr>
          <p:cNvPr id="27" name="Content Placeholder 26">
            <a:extLst>
              <a:ext uri="{FF2B5EF4-FFF2-40B4-BE49-F238E27FC236}">
                <a16:creationId xmlns:a16="http://schemas.microsoft.com/office/drawing/2014/main" id="{2E480145-E4E8-0517-F907-566260E0F618}"/>
              </a:ext>
            </a:extLst>
          </p:cNvPr>
          <p:cNvSpPr>
            <a:spLocks noGrp="1"/>
          </p:cNvSpPr>
          <p:nvPr>
            <p:ph sz="quarter" idx="18"/>
          </p:nvPr>
        </p:nvSpPr>
        <p:spPr>
          <a:xfrm>
            <a:off x="1137984" y="2951354"/>
            <a:ext cx="362585" cy="257325"/>
          </a:xfrm>
        </p:spPr>
        <p:txBody>
          <a:bodyPr/>
          <a:lstStyle/>
          <a:p>
            <a:r>
              <a:rPr lang="en-US" dirty="0"/>
              <a:t>No</a:t>
            </a:r>
          </a:p>
        </p:txBody>
      </p:sp>
      <p:sp>
        <p:nvSpPr>
          <p:cNvPr id="28" name="Content Placeholder 27">
            <a:extLst>
              <a:ext uri="{FF2B5EF4-FFF2-40B4-BE49-F238E27FC236}">
                <a16:creationId xmlns:a16="http://schemas.microsoft.com/office/drawing/2014/main" id="{787F271D-7323-B3C6-1960-12DDAFC5870F}"/>
              </a:ext>
            </a:extLst>
          </p:cNvPr>
          <p:cNvSpPr>
            <a:spLocks noGrp="1"/>
          </p:cNvSpPr>
          <p:nvPr>
            <p:ph sz="quarter" idx="19"/>
          </p:nvPr>
        </p:nvSpPr>
        <p:spPr>
          <a:xfrm>
            <a:off x="193675" y="3397168"/>
            <a:ext cx="8018780" cy="184666"/>
          </a:xfrm>
        </p:spPr>
        <p:txBody>
          <a:bodyPr/>
          <a:lstStyle/>
          <a:p>
            <a:r>
              <a:rPr lang="en-US" dirty="0"/>
              <a:t>18c. Insert description of notification process and attach template used for notifications.</a:t>
            </a:r>
          </a:p>
        </p:txBody>
      </p:sp>
      <p:sp>
        <p:nvSpPr>
          <p:cNvPr id="37" name="Content Placeholder 36">
            <a:extLst>
              <a:ext uri="{FF2B5EF4-FFF2-40B4-BE49-F238E27FC236}">
                <a16:creationId xmlns:a16="http://schemas.microsoft.com/office/drawing/2014/main" id="{63F15C03-D1AD-C9A1-3FEF-42B94852C590}"/>
              </a:ext>
            </a:extLst>
          </p:cNvPr>
          <p:cNvSpPr>
            <a:spLocks noGrp="1"/>
          </p:cNvSpPr>
          <p:nvPr>
            <p:ph sz="quarter" idx="20"/>
          </p:nvPr>
        </p:nvSpPr>
        <p:spPr>
          <a:xfrm>
            <a:off x="152400" y="3886200"/>
            <a:ext cx="8382000" cy="2167260"/>
          </a:xfrm>
        </p:spPr>
        <p:txBody>
          <a:bodyPr/>
          <a:lstStyle/>
          <a:p>
            <a:pPr marL="469900" marR="0" lvl="0" indent="-457834" algn="l" defTabSz="914400" rtl="0" eaLnBrk="1" fontAlgn="auto" latinLnBrk="0" hangingPunct="1">
              <a:lnSpc>
                <a:spcPct val="100000"/>
              </a:lnSpc>
              <a:spcBef>
                <a:spcPts val="13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Attach a copy of the notification letter</a:t>
            </a:r>
          </a:p>
          <a:p>
            <a:pPr marL="469900" marR="0" lvl="0" indent="-457834" algn="l" defTabSz="914400" rtl="0" eaLnBrk="1" fontAlgn="auto" latinLnBrk="0" hangingPunct="1">
              <a:lnSpc>
                <a:spcPct val="100000"/>
              </a:lnSpc>
              <a:spcBef>
                <a:spcPts val="13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Provide information on notification</a:t>
            </a:r>
            <a:r>
              <a:rPr kumimoji="0" lang="en-US" sz="2200" b="0" i="0" u="none" strike="noStrike" kern="1200" cap="none" spc="-2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process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8763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Discuss mitigating instances of an RESEA participant</a:t>
            </a:r>
            <a:r>
              <a:rPr kumimoji="0" lang="en-US" sz="2200" b="0" i="0" u="none" strike="noStrike" kern="1200" cap="none" spc="-22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failing  to report, e.g., w</a:t>
            </a:r>
            <a:r>
              <a:rPr kumimoji="0" lang="en-US" sz="2200" b="0" i="0" u="none" strike="noStrike" kern="1200" cap="none" spc="0" normalizeH="0" baseline="0" noProof="0" dirty="0">
                <a:ln>
                  <a:noFill/>
                </a:ln>
                <a:solidFill>
                  <a:srgbClr val="231F20"/>
                </a:solidFill>
                <a:effectLst/>
                <a:uLnTx/>
                <a:uFillTx/>
                <a:latin typeface="Arial"/>
                <a:ea typeface="+mn-ea"/>
                <a:cs typeface="Arial"/>
              </a:rPr>
              <a:t>hat type and how often reminders are</a:t>
            </a:r>
            <a:r>
              <a:rPr kumimoji="0" lang="en-US" sz="2200" b="0" i="0" u="none" strike="noStrike" kern="1200" cap="none" spc="-30" normalizeH="0" baseline="0" noProof="0" dirty="0">
                <a:ln>
                  <a:noFill/>
                </a:ln>
                <a:solidFill>
                  <a:srgbClr val="231F20"/>
                </a:solidFill>
                <a:effectLst/>
                <a:uLnTx/>
                <a:uFillTx/>
                <a:latin typeface="Arial"/>
                <a:ea typeface="+mn-ea"/>
                <a:cs typeface="Arial"/>
              </a:rPr>
              <a:t> </a:t>
            </a:r>
            <a:r>
              <a:rPr kumimoji="0" lang="en-US" sz="2200" b="0" i="0" u="none" strike="noStrike" kern="1200" cap="none" spc="0" normalizeH="0" baseline="0" noProof="0" dirty="0">
                <a:ln>
                  <a:noFill/>
                </a:ln>
                <a:solidFill>
                  <a:srgbClr val="231F20"/>
                </a:solidFill>
                <a:effectLst/>
                <a:uLnTx/>
                <a:uFillTx/>
                <a:latin typeface="Arial"/>
                <a:ea typeface="+mn-ea"/>
                <a:cs typeface="Arial"/>
              </a:rPr>
              <a:t>sent</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457834" algn="l" defTabSz="914400" rtl="0" eaLnBrk="1" fontAlgn="auto" latinLnBrk="0" hangingPunct="1">
              <a:lnSpc>
                <a:spcPct val="100000"/>
              </a:lnSpc>
              <a:spcBef>
                <a:spcPts val="12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231F20"/>
                </a:solidFill>
                <a:effectLst/>
                <a:uLnTx/>
                <a:uFillTx/>
                <a:latin typeface="Arial"/>
                <a:ea typeface="+mn-ea"/>
                <a:cs typeface="Arial"/>
              </a:rPr>
              <a:t>If “No” to </a:t>
            </a:r>
            <a:r>
              <a:rPr kumimoji="0" lang="en-US" sz="2200" b="0" i="0" u="none" strike="noStrike" kern="1200" cap="none" spc="-5" normalizeH="0" baseline="0" noProof="0" dirty="0">
                <a:ln>
                  <a:noFill/>
                </a:ln>
                <a:solidFill>
                  <a:srgbClr val="231F20"/>
                </a:solidFill>
                <a:effectLst/>
                <a:uLnTx/>
                <a:uFillTx/>
                <a:latin typeface="Arial"/>
                <a:ea typeface="+mn-ea"/>
                <a:cs typeface="Arial"/>
              </a:rPr>
              <a:t>proper notification,</a:t>
            </a:r>
            <a:r>
              <a:rPr kumimoji="0" lang="en-US" sz="2200" b="0" i="0" u="none" strike="noStrike" kern="1200" cap="none" spc="0" normalizeH="0" baseline="0" noProof="0" dirty="0">
                <a:ln>
                  <a:noFill/>
                </a:ln>
                <a:solidFill>
                  <a:srgbClr val="231F20"/>
                </a:solidFill>
                <a:effectLst/>
                <a:uLnTx/>
                <a:uFillTx/>
                <a:latin typeface="Arial"/>
                <a:ea typeface="+mn-ea"/>
                <a:cs typeface="Arial"/>
              </a:rPr>
              <a:t> </a:t>
            </a:r>
            <a:r>
              <a:rPr kumimoji="0" lang="en-US" sz="2200" b="0" i="0" u="none" strike="noStrike" kern="1200" cap="none" spc="-5" normalizeH="0" baseline="0" noProof="0" dirty="0">
                <a:ln>
                  <a:noFill/>
                </a:ln>
                <a:solidFill>
                  <a:srgbClr val="231F20"/>
                </a:solidFill>
                <a:effectLst/>
                <a:uLnTx/>
                <a:uFillTx/>
                <a:latin typeface="Arial"/>
                <a:ea typeface="+mn-ea"/>
                <a:cs typeface="Arial"/>
              </a:rPr>
              <a:t>explain</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38" name="object 11">
            <a:extLst>
              <a:ext uri="{FF2B5EF4-FFF2-40B4-BE49-F238E27FC236}">
                <a16:creationId xmlns:a16="http://schemas.microsoft.com/office/drawing/2014/main" id="{60C65185-51D7-467E-99DD-A5A3973243DF}"/>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21</a:t>
            </a:fld>
            <a:endParaRPr spc="-5" dirty="0"/>
          </a:p>
        </p:txBody>
      </p:sp>
      <p:sp>
        <p:nvSpPr>
          <p:cNvPr id="39" name="Rectangle 38">
            <a:extLst>
              <a:ext uri="{FF2B5EF4-FFF2-40B4-BE49-F238E27FC236}">
                <a16:creationId xmlns:a16="http://schemas.microsoft.com/office/drawing/2014/main" id="{8FC5E1A7-950B-B9C8-0B25-382A4ED08AE0}"/>
              </a:ext>
              <a:ext uri="{C183D7F6-B498-43B3-948B-1728B52AA6E4}">
                <adec:decorative xmlns:adec="http://schemas.microsoft.com/office/drawing/2017/decorative" val="1"/>
              </a:ext>
            </a:extLst>
          </p:cNvPr>
          <p:cNvSpPr/>
          <p:nvPr/>
        </p:nvSpPr>
        <p:spPr>
          <a:xfrm>
            <a:off x="273170" y="2939241"/>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23B684D7-F7BB-7F07-87E8-25960B892E3B}"/>
              </a:ext>
              <a:ext uri="{C183D7F6-B498-43B3-948B-1728B52AA6E4}">
                <adec:decorative xmlns:adec="http://schemas.microsoft.com/office/drawing/2017/decorative" val="1"/>
              </a:ext>
            </a:extLst>
          </p:cNvPr>
          <p:cNvSpPr/>
          <p:nvPr/>
        </p:nvSpPr>
        <p:spPr>
          <a:xfrm>
            <a:off x="885255" y="2939241"/>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7DF0467-EB03-4274-D0AD-FB1CEDF3357E}"/>
              </a:ext>
              <a:ext uri="{C183D7F6-B498-43B3-948B-1728B52AA6E4}">
                <adec:decorative xmlns:adec="http://schemas.microsoft.com/office/drawing/2017/decorative" val="1"/>
              </a:ext>
            </a:extLst>
          </p:cNvPr>
          <p:cNvSpPr/>
          <p:nvPr/>
        </p:nvSpPr>
        <p:spPr>
          <a:xfrm>
            <a:off x="5618923" y="3397351"/>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8817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object 11">
            <a:extLst>
              <a:ext uri="{FF2B5EF4-FFF2-40B4-BE49-F238E27FC236}">
                <a16:creationId xmlns:a16="http://schemas.microsoft.com/office/drawing/2014/main" id="{E09049A9-40A5-1B52-7F5F-F0EAC3C974C2}"/>
              </a:ext>
              <a:ext uri="{C183D7F6-B498-43B3-948B-1728B52AA6E4}">
                <adec:decorative xmlns:adec="http://schemas.microsoft.com/office/drawing/2017/decorative" val="1"/>
              </a:ext>
            </a:extLst>
          </p:cNvPr>
          <p:cNvSpPr txBox="1">
            <a:spLocks noGrp="1"/>
          </p:cNvSpPr>
          <p:nvPr>
            <p:ph type="sldNum" sz="quarter" idx="7"/>
          </p:nvPr>
        </p:nvSpPr>
        <p:spPr/>
        <p:txBody>
          <a:bodyPr/>
          <a:lstStyle/>
          <a:p>
            <a:fld id="{81D60167-4931-47E6-BA6A-407CBD079E47}" type="slidenum">
              <a:rPr lang="en-US" dirty="0"/>
              <a:pPr/>
              <a:t>22</a:t>
            </a:fld>
            <a:endParaRPr lang="en-US" dirty="0"/>
          </a:p>
        </p:txBody>
      </p:sp>
      <p:sp>
        <p:nvSpPr>
          <p:cNvPr id="26" name="Title 25">
            <a:extLst>
              <a:ext uri="{FF2B5EF4-FFF2-40B4-BE49-F238E27FC236}">
                <a16:creationId xmlns:a16="http://schemas.microsoft.com/office/drawing/2014/main" id="{1B98FF52-C66B-750D-2DAC-C76EE49F359D}"/>
              </a:ext>
            </a:extLst>
          </p:cNvPr>
          <p:cNvSpPr>
            <a:spLocks noGrp="1"/>
          </p:cNvSpPr>
          <p:nvPr>
            <p:ph type="title"/>
          </p:nvPr>
        </p:nvSpPr>
        <p:spPr/>
        <p:txBody>
          <a:bodyPr/>
          <a:lstStyle/>
          <a:p>
            <a:r>
              <a:rPr lang="en-US" dirty="0"/>
              <a:t>Elements 19a. – 19b.</a:t>
            </a:r>
          </a:p>
        </p:txBody>
      </p:sp>
      <p:sp>
        <p:nvSpPr>
          <p:cNvPr id="27" name="Content Placeholder 26">
            <a:extLst>
              <a:ext uri="{FF2B5EF4-FFF2-40B4-BE49-F238E27FC236}">
                <a16:creationId xmlns:a16="http://schemas.microsoft.com/office/drawing/2014/main" id="{8A37F1CB-120C-25D4-6557-08FE52F00578}"/>
              </a:ext>
            </a:extLst>
          </p:cNvPr>
          <p:cNvSpPr>
            <a:spLocks noGrp="1"/>
          </p:cNvSpPr>
          <p:nvPr>
            <p:ph sz="quarter" idx="13"/>
          </p:nvPr>
        </p:nvSpPr>
        <p:spPr>
          <a:solidFill>
            <a:srgbClr val="124D94"/>
          </a:solidFill>
          <a:ln w="12700">
            <a:solidFill>
              <a:srgbClr val="09366C"/>
            </a:solidFill>
          </a:ln>
        </p:spPr>
        <p:txBody>
          <a:bodyPr vert="horz" wrap="square" lIns="0" tIns="38735" rIns="0" bIns="0" rtlCol="0">
            <a:noAutofit/>
          </a:bodyPr>
          <a:lstStyle/>
          <a:p>
            <a:pPr marL="90805" algn="l" rtl="0">
              <a:spcBef>
                <a:spcPts val="305"/>
              </a:spcBef>
            </a:pPr>
            <a:r>
              <a:rPr lang="en-US" dirty="0"/>
              <a:t>Elements 19a. and 19b. Reasonable Scheduling Accommodations</a:t>
            </a:r>
          </a:p>
        </p:txBody>
      </p:sp>
      <p:sp>
        <p:nvSpPr>
          <p:cNvPr id="7" name="Content Placeholder 6">
            <a:extLst>
              <a:ext uri="{FF2B5EF4-FFF2-40B4-BE49-F238E27FC236}">
                <a16:creationId xmlns:a16="http://schemas.microsoft.com/office/drawing/2014/main" id="{1D94E01D-F246-7DC5-34B7-249B990419D9}"/>
              </a:ext>
            </a:extLst>
          </p:cNvPr>
          <p:cNvSpPr>
            <a:spLocks noGrp="1"/>
          </p:cNvSpPr>
          <p:nvPr>
            <p:ph sz="quarter" idx="14"/>
          </p:nvPr>
        </p:nvSpPr>
        <p:spPr>
          <a:xfrm>
            <a:off x="190500" y="1082159"/>
            <a:ext cx="8018780" cy="184666"/>
          </a:xfrm>
        </p:spPr>
        <p:txBody>
          <a:bodyPr/>
          <a:lstStyle/>
          <a:p>
            <a:r>
              <a:rPr lang="en-US" dirty="0"/>
              <a:t>19a. Reasonable Scheduling Accommodations</a:t>
            </a:r>
          </a:p>
        </p:txBody>
      </p:sp>
      <p:sp>
        <p:nvSpPr>
          <p:cNvPr id="8" name="Content Placeholder 7">
            <a:extLst>
              <a:ext uri="{FF2B5EF4-FFF2-40B4-BE49-F238E27FC236}">
                <a16:creationId xmlns:a16="http://schemas.microsoft.com/office/drawing/2014/main" id="{197F7915-C104-8E01-C179-A2D7EE46E5F6}"/>
              </a:ext>
            </a:extLst>
          </p:cNvPr>
          <p:cNvSpPr>
            <a:spLocks noGrp="1"/>
          </p:cNvSpPr>
          <p:nvPr>
            <p:ph sz="quarter" idx="15"/>
          </p:nvPr>
        </p:nvSpPr>
        <p:spPr>
          <a:xfrm>
            <a:off x="190500" y="1374368"/>
            <a:ext cx="8018780" cy="1077218"/>
          </a:xfrm>
        </p:spPr>
        <p:txBody>
          <a:bodyPr/>
          <a:lstStyle/>
          <a:p>
            <a:r>
              <a:rPr lang="en-US" dirty="0"/>
              <a:t>To maximize participation in the RESEA program, the state must provide assurance that, and a description of how reasonable scheduling accommodations are made available to individuals selected for RESEA (Section 306(e)(l)(A)(ii), SSA). </a:t>
            </a:r>
          </a:p>
          <a:p>
            <a:pPr>
              <a:spcBef>
                <a:spcPts val="1200"/>
              </a:spcBef>
            </a:pPr>
            <a:r>
              <a:rPr lang="en-US" dirty="0"/>
              <a:t>Do you assure that reasonable scheduling accommodations are available to RESEA participants?</a:t>
            </a:r>
          </a:p>
        </p:txBody>
      </p:sp>
      <p:sp>
        <p:nvSpPr>
          <p:cNvPr id="9" name="Content Placeholder 8">
            <a:extLst>
              <a:ext uri="{FF2B5EF4-FFF2-40B4-BE49-F238E27FC236}">
                <a16:creationId xmlns:a16="http://schemas.microsoft.com/office/drawing/2014/main" id="{E33217D6-FCF2-7941-C7BB-4D51B71337C5}"/>
              </a:ext>
            </a:extLst>
          </p:cNvPr>
          <p:cNvSpPr>
            <a:spLocks noGrp="1"/>
          </p:cNvSpPr>
          <p:nvPr>
            <p:ph sz="quarter" idx="16"/>
          </p:nvPr>
        </p:nvSpPr>
        <p:spPr>
          <a:xfrm>
            <a:off x="537138" y="2179379"/>
            <a:ext cx="487680" cy="184666"/>
          </a:xfrm>
        </p:spPr>
        <p:txBody>
          <a:bodyPr/>
          <a:lstStyle/>
          <a:p>
            <a:r>
              <a:rPr lang="en-US" dirty="0"/>
              <a:t>Yes</a:t>
            </a:r>
          </a:p>
        </p:txBody>
      </p:sp>
      <p:sp>
        <p:nvSpPr>
          <p:cNvPr id="10" name="Content Placeholder 9">
            <a:extLst>
              <a:ext uri="{FF2B5EF4-FFF2-40B4-BE49-F238E27FC236}">
                <a16:creationId xmlns:a16="http://schemas.microsoft.com/office/drawing/2014/main" id="{C9521AFE-B1B0-A75E-1472-C71E72C5185B}"/>
              </a:ext>
            </a:extLst>
          </p:cNvPr>
          <p:cNvSpPr>
            <a:spLocks noGrp="1"/>
          </p:cNvSpPr>
          <p:nvPr>
            <p:ph sz="quarter" idx="17"/>
          </p:nvPr>
        </p:nvSpPr>
        <p:spPr>
          <a:xfrm>
            <a:off x="1223931" y="2182353"/>
            <a:ext cx="487680" cy="184666"/>
          </a:xfrm>
        </p:spPr>
        <p:txBody>
          <a:bodyPr/>
          <a:lstStyle/>
          <a:p>
            <a:r>
              <a:rPr lang="en-US" dirty="0"/>
              <a:t>No</a:t>
            </a:r>
          </a:p>
        </p:txBody>
      </p:sp>
      <p:sp>
        <p:nvSpPr>
          <p:cNvPr id="11" name="Content Placeholder 10">
            <a:extLst>
              <a:ext uri="{FF2B5EF4-FFF2-40B4-BE49-F238E27FC236}">
                <a16:creationId xmlns:a16="http://schemas.microsoft.com/office/drawing/2014/main" id="{088287F2-EC70-C48A-DDEE-524175107041}"/>
              </a:ext>
            </a:extLst>
          </p:cNvPr>
          <p:cNvSpPr>
            <a:spLocks noGrp="1"/>
          </p:cNvSpPr>
          <p:nvPr>
            <p:ph sz="quarter" idx="18"/>
          </p:nvPr>
        </p:nvSpPr>
        <p:spPr>
          <a:xfrm>
            <a:off x="197375" y="2537993"/>
            <a:ext cx="8739742" cy="369332"/>
          </a:xfrm>
        </p:spPr>
        <p:txBody>
          <a:bodyPr/>
          <a:lstStyle/>
          <a:p>
            <a:r>
              <a:rPr lang="en-US" dirty="0"/>
              <a:t>19b. Insert a description of the reasonable scheduling accommodations provided. Please describe your rescheduling policies,  procedures, and limitations for rescheduling. Be sure to identify which items have been automated versus in-person.</a:t>
            </a:r>
          </a:p>
        </p:txBody>
      </p:sp>
      <p:sp>
        <p:nvSpPr>
          <p:cNvPr id="12" name="Content Placeholder 11">
            <a:extLst>
              <a:ext uri="{FF2B5EF4-FFF2-40B4-BE49-F238E27FC236}">
                <a16:creationId xmlns:a16="http://schemas.microsoft.com/office/drawing/2014/main" id="{791EB8F0-7283-CC39-7F4E-59FD9CCCCCE9}"/>
              </a:ext>
            </a:extLst>
          </p:cNvPr>
          <p:cNvSpPr>
            <a:spLocks noGrp="1"/>
          </p:cNvSpPr>
          <p:nvPr>
            <p:ph sz="quarter" idx="19"/>
          </p:nvPr>
        </p:nvSpPr>
        <p:spPr>
          <a:xfrm>
            <a:off x="158750" y="3962400"/>
            <a:ext cx="8458200" cy="2482731"/>
          </a:xfrm>
        </p:spPr>
        <p:txBody>
          <a:bodyPr/>
          <a:lstStyle/>
          <a:p>
            <a:pPr marL="469900" indent="-457834">
              <a:lnSpc>
                <a:spcPct val="100000"/>
              </a:lnSpc>
              <a:spcBef>
                <a:spcPts val="355"/>
              </a:spcBef>
              <a:buClr>
                <a:srgbClr val="9E1C2F"/>
              </a:buClr>
              <a:buChar char="•"/>
              <a:tabLst>
                <a:tab pos="469900" algn="l"/>
                <a:tab pos="470534" algn="l"/>
              </a:tabLst>
            </a:pPr>
            <a:r>
              <a:rPr lang="en-US" sz="1900" dirty="0">
                <a:solidFill>
                  <a:srgbClr val="454545"/>
                </a:solidFill>
                <a:latin typeface="Arial"/>
                <a:cs typeface="Arial"/>
              </a:rPr>
              <a:t>Provide a description of reasonable </a:t>
            </a:r>
            <a:r>
              <a:rPr lang="en-US" sz="1900" spc="-5" dirty="0">
                <a:solidFill>
                  <a:srgbClr val="454545"/>
                </a:solidFill>
                <a:latin typeface="Arial"/>
                <a:cs typeface="Arial"/>
              </a:rPr>
              <a:t>scheduling</a:t>
            </a:r>
            <a:r>
              <a:rPr lang="en-US" sz="1900" spc="65" dirty="0">
                <a:solidFill>
                  <a:srgbClr val="454545"/>
                </a:solidFill>
                <a:latin typeface="Arial"/>
                <a:cs typeface="Arial"/>
              </a:rPr>
              <a:t> </a:t>
            </a:r>
            <a:r>
              <a:rPr lang="en-US" sz="1900" dirty="0">
                <a:solidFill>
                  <a:srgbClr val="454545"/>
                </a:solidFill>
                <a:latin typeface="Arial"/>
                <a:cs typeface="Arial"/>
              </a:rPr>
              <a:t>accommodations:</a:t>
            </a:r>
            <a:endParaRPr lang="en-US" sz="1900" dirty="0">
              <a:latin typeface="Arial"/>
              <a:cs typeface="Arial"/>
            </a:endParaRPr>
          </a:p>
          <a:p>
            <a:pPr marL="926465" lvl="1" indent="-457200">
              <a:lnSpc>
                <a:spcPct val="100000"/>
              </a:lnSpc>
              <a:spcBef>
                <a:spcPts val="220"/>
              </a:spcBef>
              <a:buClr>
                <a:srgbClr val="9E1C2F"/>
              </a:buClr>
              <a:buChar char="•"/>
              <a:tabLst>
                <a:tab pos="926465" algn="l"/>
                <a:tab pos="927100" algn="l"/>
              </a:tabLst>
            </a:pPr>
            <a:r>
              <a:rPr lang="en-US" sz="1700" spc="-5" dirty="0">
                <a:solidFill>
                  <a:srgbClr val="231F20"/>
                </a:solidFill>
                <a:latin typeface="Arial"/>
                <a:cs typeface="Arial"/>
              </a:rPr>
              <a:t>Rescheduling process, policies, and</a:t>
            </a:r>
            <a:r>
              <a:rPr lang="en-US" sz="1700" spc="100" dirty="0">
                <a:solidFill>
                  <a:srgbClr val="231F20"/>
                </a:solidFill>
                <a:latin typeface="Arial"/>
                <a:cs typeface="Arial"/>
              </a:rPr>
              <a:t> </a:t>
            </a:r>
            <a:r>
              <a:rPr lang="en-US" sz="1700" spc="-5" dirty="0">
                <a:solidFill>
                  <a:srgbClr val="231F20"/>
                </a:solidFill>
                <a:latin typeface="Arial"/>
                <a:cs typeface="Arial"/>
              </a:rPr>
              <a:t>procedures;</a:t>
            </a:r>
            <a:endParaRPr lang="en-US" sz="1700" dirty="0">
              <a:latin typeface="Arial"/>
              <a:cs typeface="Arial"/>
            </a:endParaRPr>
          </a:p>
          <a:p>
            <a:pPr marL="926465" lvl="1" indent="-457200">
              <a:lnSpc>
                <a:spcPct val="100000"/>
              </a:lnSpc>
              <a:spcBef>
                <a:spcPts val="190"/>
              </a:spcBef>
              <a:buClr>
                <a:srgbClr val="9E1C2F"/>
              </a:buClr>
              <a:buChar char="•"/>
              <a:tabLst>
                <a:tab pos="926465" algn="l"/>
                <a:tab pos="927100" algn="l"/>
              </a:tabLst>
            </a:pPr>
            <a:r>
              <a:rPr lang="en-US" sz="1700" spc="-5" dirty="0">
                <a:solidFill>
                  <a:srgbClr val="231F20"/>
                </a:solidFill>
                <a:latin typeface="Arial"/>
                <a:cs typeface="Arial"/>
              </a:rPr>
              <a:t>How many times a claimant can</a:t>
            </a:r>
            <a:r>
              <a:rPr lang="en-US" sz="1700" spc="70" dirty="0">
                <a:solidFill>
                  <a:srgbClr val="231F20"/>
                </a:solidFill>
                <a:latin typeface="Arial"/>
                <a:cs typeface="Arial"/>
              </a:rPr>
              <a:t> </a:t>
            </a:r>
            <a:r>
              <a:rPr lang="en-US" sz="1700" spc="-5" dirty="0">
                <a:solidFill>
                  <a:srgbClr val="231F20"/>
                </a:solidFill>
                <a:latin typeface="Arial"/>
                <a:cs typeface="Arial"/>
              </a:rPr>
              <a:t>reschedule;</a:t>
            </a:r>
            <a:endParaRPr lang="en-US" sz="1700" dirty="0">
              <a:latin typeface="Arial"/>
              <a:cs typeface="Arial"/>
            </a:endParaRPr>
          </a:p>
          <a:p>
            <a:pPr marL="926465" lvl="1" indent="-457200">
              <a:lnSpc>
                <a:spcPct val="100000"/>
              </a:lnSpc>
              <a:spcBef>
                <a:spcPts val="190"/>
              </a:spcBef>
              <a:buClr>
                <a:srgbClr val="9E1C2F"/>
              </a:buClr>
              <a:buChar char="•"/>
              <a:tabLst>
                <a:tab pos="926465" algn="l"/>
                <a:tab pos="927100" algn="l"/>
              </a:tabLst>
            </a:pPr>
            <a:r>
              <a:rPr lang="en-US" sz="1700" spc="-10" dirty="0">
                <a:solidFill>
                  <a:srgbClr val="231F20"/>
                </a:solidFill>
                <a:latin typeface="Arial"/>
                <a:cs typeface="Arial"/>
              </a:rPr>
              <a:t>Timeline </a:t>
            </a:r>
            <a:r>
              <a:rPr lang="en-US" sz="1700" spc="-5" dirty="0">
                <a:solidFill>
                  <a:srgbClr val="231F20"/>
                </a:solidFill>
                <a:latin typeface="Arial"/>
                <a:cs typeface="Arial"/>
              </a:rPr>
              <a:t>for appointments, e.g., how far out appointments are</a:t>
            </a:r>
            <a:r>
              <a:rPr lang="en-US" sz="1700" spc="270" dirty="0">
                <a:solidFill>
                  <a:srgbClr val="231F20"/>
                </a:solidFill>
                <a:latin typeface="Arial"/>
                <a:cs typeface="Arial"/>
              </a:rPr>
              <a:t> </a:t>
            </a:r>
            <a:r>
              <a:rPr lang="en-US" sz="1700" spc="-5" dirty="0">
                <a:solidFill>
                  <a:srgbClr val="231F20"/>
                </a:solidFill>
                <a:latin typeface="Arial"/>
                <a:cs typeface="Arial"/>
              </a:rPr>
              <a:t>scheduled;</a:t>
            </a:r>
            <a:endParaRPr lang="en-US" sz="1700" dirty="0">
              <a:latin typeface="Arial"/>
              <a:cs typeface="Arial"/>
            </a:endParaRPr>
          </a:p>
          <a:p>
            <a:pPr marL="926465" lvl="1" indent="-457200">
              <a:lnSpc>
                <a:spcPct val="100000"/>
              </a:lnSpc>
              <a:spcBef>
                <a:spcPts val="185"/>
              </a:spcBef>
              <a:buClr>
                <a:srgbClr val="9E1C2F"/>
              </a:buClr>
              <a:buChar char="•"/>
              <a:tabLst>
                <a:tab pos="926465" algn="l"/>
                <a:tab pos="927100" algn="l"/>
              </a:tabLst>
            </a:pPr>
            <a:r>
              <a:rPr lang="en-US" sz="1700" spc="-5" dirty="0">
                <a:solidFill>
                  <a:srgbClr val="231F20"/>
                </a:solidFill>
                <a:latin typeface="Arial"/>
                <a:cs typeface="Arial"/>
              </a:rPr>
              <a:t>Is there a scheduling process in place for subsequent</a:t>
            </a:r>
            <a:r>
              <a:rPr lang="en-US" sz="1700" spc="185" dirty="0">
                <a:solidFill>
                  <a:srgbClr val="231F20"/>
                </a:solidFill>
                <a:latin typeface="Arial"/>
                <a:cs typeface="Arial"/>
              </a:rPr>
              <a:t> </a:t>
            </a:r>
            <a:r>
              <a:rPr lang="en-US" sz="1700" spc="-5" dirty="0">
                <a:solidFill>
                  <a:srgbClr val="231F20"/>
                </a:solidFill>
                <a:latin typeface="Arial"/>
                <a:cs typeface="Arial"/>
              </a:rPr>
              <a:t>RESEA?</a:t>
            </a:r>
            <a:endParaRPr lang="en-US" sz="1700" dirty="0">
              <a:latin typeface="Arial"/>
              <a:cs typeface="Arial"/>
            </a:endParaRPr>
          </a:p>
          <a:p>
            <a:pPr marL="469900" indent="-457834">
              <a:lnSpc>
                <a:spcPct val="100000"/>
              </a:lnSpc>
              <a:spcBef>
                <a:spcPts val="705"/>
              </a:spcBef>
              <a:buClr>
                <a:srgbClr val="9E1C2F"/>
              </a:buClr>
              <a:buChar char="•"/>
              <a:tabLst>
                <a:tab pos="469900" algn="l"/>
                <a:tab pos="470534" algn="l"/>
              </a:tabLst>
            </a:pPr>
            <a:r>
              <a:rPr lang="en-US" sz="1900" dirty="0">
                <a:solidFill>
                  <a:srgbClr val="231F20"/>
                </a:solidFill>
                <a:latin typeface="Arial"/>
                <a:cs typeface="Arial"/>
              </a:rPr>
              <a:t>If “No” to reasonable </a:t>
            </a:r>
            <a:r>
              <a:rPr lang="en-US" sz="1900" spc="-5" dirty="0">
                <a:solidFill>
                  <a:srgbClr val="231F20"/>
                </a:solidFill>
                <a:latin typeface="Arial"/>
                <a:cs typeface="Arial"/>
              </a:rPr>
              <a:t>scheduling accommodations are available,</a:t>
            </a:r>
            <a:r>
              <a:rPr lang="en-US" sz="1900" spc="90" dirty="0">
                <a:solidFill>
                  <a:srgbClr val="231F20"/>
                </a:solidFill>
                <a:latin typeface="Arial"/>
                <a:cs typeface="Arial"/>
              </a:rPr>
              <a:t> </a:t>
            </a:r>
            <a:r>
              <a:rPr lang="en-US" sz="1900" spc="-5" dirty="0">
                <a:solidFill>
                  <a:srgbClr val="231F20"/>
                </a:solidFill>
                <a:latin typeface="Arial"/>
                <a:cs typeface="Arial"/>
              </a:rPr>
              <a:t>explain</a:t>
            </a:r>
            <a:endParaRPr lang="en-US" sz="1900" dirty="0">
              <a:latin typeface="Arial"/>
              <a:cs typeface="Arial"/>
            </a:endParaRPr>
          </a:p>
          <a:p>
            <a:pPr marL="469900" indent="-457834">
              <a:lnSpc>
                <a:spcPct val="100000"/>
              </a:lnSpc>
              <a:spcBef>
                <a:spcPts val="745"/>
              </a:spcBef>
              <a:buClr>
                <a:srgbClr val="9E1C2F"/>
              </a:buClr>
              <a:buChar char="•"/>
              <a:tabLst>
                <a:tab pos="469900" algn="l"/>
                <a:tab pos="470534" algn="l"/>
                <a:tab pos="1234440" algn="l"/>
              </a:tabLst>
            </a:pPr>
            <a:r>
              <a:rPr lang="en-US" sz="1900" dirty="0">
                <a:solidFill>
                  <a:srgbClr val="231F20"/>
                </a:solidFill>
                <a:latin typeface="Arial"/>
                <a:cs typeface="Arial"/>
              </a:rPr>
              <a:t>Links:</a:t>
            </a:r>
            <a:r>
              <a:rPr lang="en-US" sz="1900" spc="-5" dirty="0">
                <a:solidFill>
                  <a:srgbClr val="124D94"/>
                </a:solidFill>
                <a:latin typeface="Arial"/>
                <a:cs typeface="Arial"/>
                <a:hlinkClick r:id="rId3"/>
              </a:rPr>
              <a:t> </a:t>
            </a:r>
            <a:r>
              <a:rPr lang="en-US" sz="1900" u="heavy" spc="-5" dirty="0">
                <a:solidFill>
                  <a:srgbClr val="124D94"/>
                </a:solidFill>
                <a:uFill>
                  <a:solidFill>
                    <a:srgbClr val="124D94"/>
                  </a:solidFill>
                </a:uFill>
                <a:latin typeface="Arial"/>
                <a:cs typeface="Arial"/>
                <a:hlinkClick r:id="rId3"/>
              </a:rPr>
              <a:t>Statue </a:t>
            </a:r>
            <a:r>
              <a:rPr lang="en-US" sz="1900" u="heavy" dirty="0">
                <a:solidFill>
                  <a:srgbClr val="124D94"/>
                </a:solidFill>
                <a:uFill>
                  <a:solidFill>
                    <a:srgbClr val="124D94"/>
                  </a:solidFill>
                </a:uFill>
                <a:latin typeface="Arial"/>
                <a:cs typeface="Arial"/>
                <a:hlinkClick r:id="rId3"/>
              </a:rPr>
              <a:t>Section</a:t>
            </a:r>
            <a:r>
              <a:rPr lang="en-US" sz="1900" u="heavy" spc="-50" dirty="0">
                <a:solidFill>
                  <a:srgbClr val="124D94"/>
                </a:solidFill>
                <a:uFill>
                  <a:solidFill>
                    <a:srgbClr val="124D94"/>
                  </a:solidFill>
                </a:uFill>
                <a:latin typeface="Arial"/>
                <a:cs typeface="Arial"/>
                <a:hlinkClick r:id="rId3"/>
              </a:rPr>
              <a:t> </a:t>
            </a:r>
            <a:r>
              <a:rPr lang="en-US" sz="1900" u="heavy" dirty="0">
                <a:solidFill>
                  <a:srgbClr val="124D94"/>
                </a:solidFill>
                <a:uFill>
                  <a:solidFill>
                    <a:srgbClr val="124D94"/>
                  </a:solidFill>
                </a:uFill>
                <a:latin typeface="Arial"/>
                <a:cs typeface="Arial"/>
                <a:hlinkClick r:id="rId3"/>
              </a:rPr>
              <a:t>306(e)(1)(A)(ii)</a:t>
            </a:r>
            <a:r>
              <a:rPr lang="en-US" sz="1900" dirty="0">
                <a:solidFill>
                  <a:srgbClr val="231F20"/>
                </a:solidFill>
                <a:latin typeface="Arial"/>
                <a:cs typeface="Arial"/>
              </a:rPr>
              <a:t>,</a:t>
            </a:r>
            <a:endParaRPr lang="en-US" sz="1900" dirty="0">
              <a:latin typeface="Arial"/>
              <a:cs typeface="Arial"/>
            </a:endParaRPr>
          </a:p>
          <a:p>
            <a:endParaRPr lang="en-US" dirty="0"/>
          </a:p>
        </p:txBody>
      </p:sp>
      <p:sp>
        <p:nvSpPr>
          <p:cNvPr id="14" name="Rectangle 13">
            <a:extLst>
              <a:ext uri="{FF2B5EF4-FFF2-40B4-BE49-F238E27FC236}">
                <a16:creationId xmlns:a16="http://schemas.microsoft.com/office/drawing/2014/main" id="{B692A99F-C209-7A94-E98F-1940CAEE0CDE}"/>
              </a:ext>
              <a:ext uri="{C183D7F6-B498-43B3-948B-1728B52AA6E4}">
                <adec:decorative xmlns:adec="http://schemas.microsoft.com/office/drawing/2017/decorative" val="1"/>
              </a:ext>
            </a:extLst>
          </p:cNvPr>
          <p:cNvSpPr/>
          <p:nvPr/>
        </p:nvSpPr>
        <p:spPr>
          <a:xfrm>
            <a:off x="263231" y="2170044"/>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5" name="Rectangle 14">
            <a:extLst>
              <a:ext uri="{FF2B5EF4-FFF2-40B4-BE49-F238E27FC236}">
                <a16:creationId xmlns:a16="http://schemas.microsoft.com/office/drawing/2014/main" id="{69E9ABF8-7F10-CB31-FA26-972E1D152A63}"/>
              </a:ext>
              <a:ext uri="{C183D7F6-B498-43B3-948B-1728B52AA6E4}">
                <adec:decorative xmlns:adec="http://schemas.microsoft.com/office/drawing/2017/decorative" val="1"/>
              </a:ext>
            </a:extLst>
          </p:cNvPr>
          <p:cNvSpPr/>
          <p:nvPr/>
        </p:nvSpPr>
        <p:spPr>
          <a:xfrm>
            <a:off x="951516" y="2170044"/>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6" name="Rectangle 15">
            <a:extLst>
              <a:ext uri="{FF2B5EF4-FFF2-40B4-BE49-F238E27FC236}">
                <a16:creationId xmlns:a16="http://schemas.microsoft.com/office/drawing/2014/main" id="{B6B42628-7828-AB87-4542-56BA120CBB96}"/>
              </a:ext>
              <a:ext uri="{C183D7F6-B498-43B3-948B-1728B52AA6E4}">
                <adec:decorative xmlns:adec="http://schemas.microsoft.com/office/drawing/2017/decorative" val="1"/>
              </a:ext>
            </a:extLst>
          </p:cNvPr>
          <p:cNvSpPr/>
          <p:nvPr/>
        </p:nvSpPr>
        <p:spPr>
          <a:xfrm>
            <a:off x="6326073" y="2739539"/>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060951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32282CA7-3B19-B022-6DFD-D33A3A1B2730}"/>
              </a:ext>
            </a:extLst>
          </p:cNvPr>
          <p:cNvSpPr>
            <a:spLocks noGrp="1"/>
          </p:cNvSpPr>
          <p:nvPr>
            <p:ph type="title"/>
          </p:nvPr>
        </p:nvSpPr>
        <p:spPr/>
        <p:txBody>
          <a:bodyPr/>
          <a:lstStyle/>
          <a:p>
            <a:r>
              <a:rPr lang="en-US" dirty="0"/>
              <a:t>Elements 20a. – 20b.</a:t>
            </a:r>
          </a:p>
        </p:txBody>
      </p:sp>
      <p:sp>
        <p:nvSpPr>
          <p:cNvPr id="21" name="Content Placeholder 20">
            <a:extLst>
              <a:ext uri="{FF2B5EF4-FFF2-40B4-BE49-F238E27FC236}">
                <a16:creationId xmlns:a16="http://schemas.microsoft.com/office/drawing/2014/main" id="{FAD70BC5-2B90-DE7A-1FA3-2C372E1B4583}"/>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5" normalizeH="0" baseline="0" noProof="0" dirty="0">
                <a:ln>
                  <a:noFill/>
                </a:ln>
                <a:solidFill>
                  <a:srgbClr val="FFFFFF"/>
                </a:solidFill>
                <a:effectLst/>
                <a:uLnTx/>
                <a:uFillTx/>
                <a:latin typeface="Arial"/>
                <a:ea typeface="+mn-ea"/>
                <a:cs typeface="Arial"/>
              </a:rPr>
              <a:t>Elements 20a. </a:t>
            </a:r>
            <a:r>
              <a:rPr kumimoji="0" lang="en-US" sz="1800" b="1" i="0" u="none" strike="noStrike" kern="1200" cap="none" spc="0" normalizeH="0" baseline="0" noProof="0" dirty="0">
                <a:ln>
                  <a:noFill/>
                </a:ln>
                <a:solidFill>
                  <a:srgbClr val="FFFFFF"/>
                </a:solidFill>
                <a:effectLst/>
                <a:uLnTx/>
                <a:uFillTx/>
                <a:latin typeface="Arial"/>
                <a:ea typeface="+mn-ea"/>
                <a:cs typeface="Arial"/>
              </a:rPr>
              <a:t>and 20b. UI </a:t>
            </a:r>
            <a:r>
              <a:rPr kumimoji="0" lang="en-US" sz="1800" b="1" i="0" u="none" strike="noStrike" kern="1200" cap="none" spc="-5" normalizeH="0" baseline="0" noProof="0" dirty="0">
                <a:ln>
                  <a:noFill/>
                </a:ln>
                <a:solidFill>
                  <a:srgbClr val="FFFFFF"/>
                </a:solidFill>
                <a:effectLst/>
                <a:uLnTx/>
                <a:uFillTx/>
                <a:latin typeface="Arial"/>
                <a:ea typeface="+mn-ea"/>
                <a:cs typeface="Arial"/>
              </a:rPr>
              <a:t>Feedback </a:t>
            </a:r>
            <a:r>
              <a:rPr kumimoji="0" lang="en-US" sz="1800" b="1" i="0" u="none" strike="noStrike" kern="1200" cap="none" spc="0" normalizeH="0" baseline="0" noProof="0" dirty="0">
                <a:ln>
                  <a:noFill/>
                </a:ln>
                <a:solidFill>
                  <a:srgbClr val="FFFFFF"/>
                </a:solidFill>
                <a:effectLst/>
                <a:uLnTx/>
                <a:uFillTx/>
                <a:latin typeface="Arial"/>
                <a:ea typeface="+mn-ea"/>
                <a:cs typeface="Arial"/>
              </a:rPr>
              <a:t>Loop and</a:t>
            </a:r>
            <a:r>
              <a:rPr kumimoji="0" lang="en-US" sz="1800" b="1" i="0" u="none" strike="noStrike" kern="1200" cap="none" spc="-60"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Adjudication</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2" name="Content Placeholder 21">
            <a:extLst>
              <a:ext uri="{FF2B5EF4-FFF2-40B4-BE49-F238E27FC236}">
                <a16:creationId xmlns:a16="http://schemas.microsoft.com/office/drawing/2014/main" id="{86DC1820-1221-677C-DF5D-3BBEA9B30198}"/>
              </a:ext>
            </a:extLst>
          </p:cNvPr>
          <p:cNvSpPr>
            <a:spLocks noGrp="1"/>
          </p:cNvSpPr>
          <p:nvPr>
            <p:ph sz="quarter" idx="14"/>
          </p:nvPr>
        </p:nvSpPr>
        <p:spPr>
          <a:xfrm>
            <a:off x="190500" y="1048028"/>
            <a:ext cx="8018780" cy="184666"/>
          </a:xfrm>
        </p:spPr>
        <p:txBody>
          <a:bodyPr/>
          <a:lstStyle/>
          <a:p>
            <a:r>
              <a:rPr lang="en-US" dirty="0"/>
              <a:t>20a. UI Feedback Loop and Adjudication.</a:t>
            </a:r>
          </a:p>
        </p:txBody>
      </p:sp>
      <p:sp>
        <p:nvSpPr>
          <p:cNvPr id="23" name="Content Placeholder 22">
            <a:extLst>
              <a:ext uri="{FF2B5EF4-FFF2-40B4-BE49-F238E27FC236}">
                <a16:creationId xmlns:a16="http://schemas.microsoft.com/office/drawing/2014/main" id="{C03DD99B-504D-73B8-500A-61985A5C7B58}"/>
              </a:ext>
            </a:extLst>
          </p:cNvPr>
          <p:cNvSpPr>
            <a:spLocks noGrp="1"/>
          </p:cNvSpPr>
          <p:nvPr>
            <p:ph sz="quarter" idx="21"/>
          </p:nvPr>
        </p:nvSpPr>
        <p:spPr>
          <a:xfrm>
            <a:off x="190500" y="1397623"/>
            <a:ext cx="8839200" cy="1292662"/>
          </a:xfrm>
        </p:spPr>
        <p:txBody>
          <a:bodyPr/>
          <a:lstStyle/>
          <a:p>
            <a:r>
              <a:rPr lang="en-US" dirty="0"/>
              <a:t>Once selected for an initial or subsequent RESEA, claimants are required to participate in all components of the RESEA. Failure to  report or participate in any aspect of the RESEA must result in referral to the UI agency for adjudication under the applicable state  law. States must include a description of the UI feedback loop and adjudication process. As described in Unemployment Insurance  Program Letter (UIPL) No. 14-18: Unemployment Insurance and the Workforce Innovation and Opportunity Act, an effective  feedback loop: advises UI staff whether the claimant reported as directed and participated in the eligibility assessment and/or services, as appropriate: is in place for all reemployment service activities in which UI claimants are required to participate: and  includes a process for referral to UI adjudication any eligibility issues identified in an eligibility review.</a:t>
            </a:r>
          </a:p>
        </p:txBody>
      </p:sp>
      <p:sp>
        <p:nvSpPr>
          <p:cNvPr id="24" name="Content Placeholder 23">
            <a:extLst>
              <a:ext uri="{FF2B5EF4-FFF2-40B4-BE49-F238E27FC236}">
                <a16:creationId xmlns:a16="http://schemas.microsoft.com/office/drawing/2014/main" id="{DFAEBA4D-F378-91C9-24FB-B3A3F4E1F919}"/>
              </a:ext>
            </a:extLst>
          </p:cNvPr>
          <p:cNvSpPr>
            <a:spLocks noGrp="1"/>
          </p:cNvSpPr>
          <p:nvPr>
            <p:ph sz="quarter" idx="22"/>
          </p:nvPr>
        </p:nvSpPr>
        <p:spPr>
          <a:xfrm>
            <a:off x="190500" y="2909521"/>
            <a:ext cx="8839200" cy="369332"/>
          </a:xfrm>
        </p:spPr>
        <p:txBody>
          <a:bodyPr/>
          <a:lstStyle/>
          <a:p>
            <a:r>
              <a:rPr lang="en-US" dirty="0"/>
              <a:t>Insert a brief description regarding the feedback loop from the RESEA provider to the UI system on whether the claimants reported  and participated in required activities as directed.</a:t>
            </a:r>
          </a:p>
        </p:txBody>
      </p:sp>
      <p:sp>
        <p:nvSpPr>
          <p:cNvPr id="25" name="Content Placeholder 24">
            <a:extLst>
              <a:ext uri="{FF2B5EF4-FFF2-40B4-BE49-F238E27FC236}">
                <a16:creationId xmlns:a16="http://schemas.microsoft.com/office/drawing/2014/main" id="{A47915A9-5503-AEEC-2B1C-04887CCA0F8E}"/>
              </a:ext>
            </a:extLst>
          </p:cNvPr>
          <p:cNvSpPr>
            <a:spLocks noGrp="1"/>
          </p:cNvSpPr>
          <p:nvPr>
            <p:ph sz="quarter" idx="23"/>
          </p:nvPr>
        </p:nvSpPr>
        <p:spPr>
          <a:xfrm>
            <a:off x="190500" y="3636069"/>
            <a:ext cx="8425942" cy="195925"/>
          </a:xfrm>
        </p:spPr>
        <p:txBody>
          <a:bodyPr/>
          <a:lstStyle/>
          <a:p>
            <a:r>
              <a:rPr lang="en-US" dirty="0"/>
              <a:t>20b. Insert a brief description of the feedback loop established to refer any UI eligibility issues identified during the RESEA for adjudication.</a:t>
            </a:r>
          </a:p>
        </p:txBody>
      </p:sp>
      <p:sp>
        <p:nvSpPr>
          <p:cNvPr id="26" name="Content Placeholder 25">
            <a:extLst>
              <a:ext uri="{FF2B5EF4-FFF2-40B4-BE49-F238E27FC236}">
                <a16:creationId xmlns:a16="http://schemas.microsoft.com/office/drawing/2014/main" id="{B7A4B722-BEF6-9C8C-411C-A2204DD73EA4}"/>
              </a:ext>
            </a:extLst>
          </p:cNvPr>
          <p:cNvSpPr>
            <a:spLocks noGrp="1"/>
          </p:cNvSpPr>
          <p:nvPr>
            <p:ph sz="quarter" idx="24"/>
          </p:nvPr>
        </p:nvSpPr>
        <p:spPr>
          <a:xfrm>
            <a:off x="152400" y="4095750"/>
            <a:ext cx="8839200" cy="2357056"/>
          </a:xfrm>
        </p:spPr>
        <p:txBody>
          <a:bodyPr/>
          <a:lstStyle/>
          <a:p>
            <a:pPr marL="469900" marR="0" lvl="0" indent="-457834" algn="l" defTabSz="914400" rtl="0" eaLnBrk="1" fontAlgn="auto" latinLnBrk="0" hangingPunct="1">
              <a:lnSpc>
                <a:spcPct val="100000"/>
              </a:lnSpc>
              <a:spcBef>
                <a:spcPts val="625"/>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Part 1 - provide information on RESEA to UI</a:t>
            </a:r>
            <a:r>
              <a:rPr kumimoji="0" lang="en-US" sz="2200" b="0" i="0" u="none" strike="noStrike" kern="1200" cap="none" spc="-17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System:</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200" algn="l" defTabSz="914400" rtl="0" eaLnBrk="1" fontAlgn="auto" latinLnBrk="0" hangingPunct="1">
              <a:lnSpc>
                <a:spcPct val="100000"/>
              </a:lnSpc>
              <a:spcBef>
                <a:spcPts val="405"/>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Feedback process and are there follow</a:t>
            </a:r>
            <a:r>
              <a:rPr kumimoji="0" lang="en-US" sz="1700" b="0" i="0" u="none" strike="noStrike" kern="1200" cap="none" spc="114"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ups;</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200" algn="l" defTabSz="914400" rtl="0" eaLnBrk="1" fontAlgn="auto" latinLnBrk="0" hangingPunct="1">
              <a:lnSpc>
                <a:spcPct val="100000"/>
              </a:lnSpc>
              <a:spcBef>
                <a:spcPts val="390"/>
              </a:spcBef>
              <a:spcAft>
                <a:spcPts val="0"/>
              </a:spcAft>
              <a:buClr>
                <a:srgbClr val="9E1C2F"/>
              </a:buClr>
              <a:buSzTx/>
              <a:buFontTx/>
              <a:buChar char="•"/>
              <a:tabLst>
                <a:tab pos="926465" algn="l"/>
                <a:tab pos="927100" algn="l"/>
              </a:tabLst>
              <a:defRPr/>
            </a:pPr>
            <a:r>
              <a:rPr kumimoji="0" lang="en-US" sz="1700" b="0" i="0" u="none" strike="noStrike" kern="1200" cap="none" spc="-10" normalizeH="0" baseline="0" noProof="0" dirty="0">
                <a:ln>
                  <a:noFill/>
                </a:ln>
                <a:solidFill>
                  <a:srgbClr val="231F20"/>
                </a:solidFill>
                <a:effectLst/>
                <a:uLnTx/>
                <a:uFillTx/>
                <a:latin typeface="Arial"/>
                <a:ea typeface="+mn-ea"/>
                <a:cs typeface="Arial"/>
              </a:rPr>
              <a:t>Staff </a:t>
            </a:r>
            <a:r>
              <a:rPr kumimoji="0" lang="en-US" sz="1700" b="0" i="0" u="none" strike="noStrike" kern="1200" cap="none" spc="-5" normalizeH="0" baseline="0" noProof="0" dirty="0">
                <a:ln>
                  <a:noFill/>
                </a:ln>
                <a:solidFill>
                  <a:srgbClr val="231F20"/>
                </a:solidFill>
                <a:effectLst/>
                <a:uLnTx/>
                <a:uFillTx/>
                <a:latin typeface="Arial"/>
                <a:ea typeface="+mn-ea"/>
                <a:cs typeface="Arial"/>
              </a:rPr>
              <a:t>involved and</a:t>
            </a:r>
            <a:r>
              <a:rPr kumimoji="0" lang="en-US" sz="1700" b="0" i="0" u="none" strike="noStrike" kern="1200" cap="none" spc="70"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roles/responsibilities;</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200" algn="l" defTabSz="914400" rtl="0" eaLnBrk="1" fontAlgn="auto" latinLnBrk="0" hangingPunct="1">
              <a:lnSpc>
                <a:spcPct val="100000"/>
              </a:lnSpc>
              <a:spcBef>
                <a:spcPts val="395"/>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What happens when claimant fails to report and or never</a:t>
            </a:r>
            <a:r>
              <a:rPr kumimoji="0" lang="en-US" sz="1700" b="0" i="0" u="none" strike="noStrike" kern="1200" cap="none" spc="300"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reschedules?</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a:p>
            <a:pPr marL="469900" marR="0" lvl="0" indent="-457834" algn="l" defTabSz="914400" rtl="0" eaLnBrk="1" fontAlgn="auto" latinLnBrk="0" hangingPunct="1">
              <a:lnSpc>
                <a:spcPct val="100000"/>
              </a:lnSpc>
              <a:spcBef>
                <a:spcPts val="925"/>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Part 2 - provide information on UI eligibility</a:t>
            </a:r>
            <a:r>
              <a:rPr kumimoji="0" lang="en-US" sz="2200" b="0" i="0" u="none" strike="noStrike" kern="1200" cap="none" spc="-3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issues: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200" algn="l" defTabSz="914400" rtl="0" eaLnBrk="1" fontAlgn="auto" latinLnBrk="0" hangingPunct="1">
              <a:lnSpc>
                <a:spcPct val="100000"/>
              </a:lnSpc>
              <a:spcBef>
                <a:spcPts val="400"/>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How are claimant eligibility issues referred? When non-UI</a:t>
            </a:r>
            <a:r>
              <a:rPr kumimoji="0" lang="en-US" sz="1700" b="0" i="0" u="none" strike="noStrike" kern="1200" cap="none" spc="185"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staff?;</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200" algn="l" defTabSz="914400" rtl="0" eaLnBrk="1" fontAlgn="auto" latinLnBrk="0" hangingPunct="1">
              <a:lnSpc>
                <a:spcPct val="100000"/>
              </a:lnSpc>
              <a:spcBef>
                <a:spcPts val="390"/>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How long does the issue remain open with the</a:t>
            </a:r>
            <a:r>
              <a:rPr kumimoji="0" lang="en-US" sz="1700" b="0" i="0" u="none" strike="noStrike" kern="1200" cap="none" spc="170"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claimant?</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p:txBody>
      </p:sp>
      <p:sp>
        <p:nvSpPr>
          <p:cNvPr id="27" name="object 11">
            <a:extLst>
              <a:ext uri="{FF2B5EF4-FFF2-40B4-BE49-F238E27FC236}">
                <a16:creationId xmlns:a16="http://schemas.microsoft.com/office/drawing/2014/main" id="{FF80906D-CFEC-5D68-0C22-4940E93A59D1}"/>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23</a:t>
            </a:fld>
            <a:endParaRPr spc="-5" dirty="0"/>
          </a:p>
        </p:txBody>
      </p:sp>
      <p:sp>
        <p:nvSpPr>
          <p:cNvPr id="28" name="Rectangle 27">
            <a:extLst>
              <a:ext uri="{FF2B5EF4-FFF2-40B4-BE49-F238E27FC236}">
                <a16:creationId xmlns:a16="http://schemas.microsoft.com/office/drawing/2014/main" id="{B94AEEA2-A541-31D4-98E2-E266470990BD}"/>
              </a:ext>
              <a:ext uri="{C183D7F6-B498-43B3-948B-1728B52AA6E4}">
                <adec:decorative xmlns:adec="http://schemas.microsoft.com/office/drawing/2017/decorative" val="1"/>
              </a:ext>
            </a:extLst>
          </p:cNvPr>
          <p:cNvSpPr/>
          <p:nvPr/>
        </p:nvSpPr>
        <p:spPr>
          <a:xfrm>
            <a:off x="2971800" y="309641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C4941603-D5E9-C0F6-D44D-ABB7C9537575}"/>
              </a:ext>
              <a:ext uri="{C183D7F6-B498-43B3-948B-1728B52AA6E4}">
                <adec:decorative xmlns:adec="http://schemas.microsoft.com/office/drawing/2017/decorative" val="1"/>
              </a:ext>
            </a:extLst>
          </p:cNvPr>
          <p:cNvSpPr/>
          <p:nvPr/>
        </p:nvSpPr>
        <p:spPr>
          <a:xfrm>
            <a:off x="1066800" y="3814366"/>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39726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48F0A498-C49D-C0BF-D639-D6023263498D}"/>
              </a:ext>
            </a:extLst>
          </p:cNvPr>
          <p:cNvSpPr>
            <a:spLocks noGrp="1"/>
          </p:cNvSpPr>
          <p:nvPr>
            <p:ph type="title"/>
          </p:nvPr>
        </p:nvSpPr>
        <p:spPr/>
        <p:txBody>
          <a:bodyPr/>
          <a:lstStyle/>
          <a:p>
            <a:r>
              <a:rPr lang="en-US" dirty="0"/>
              <a:t>Elements 21a. – 21b.</a:t>
            </a:r>
          </a:p>
        </p:txBody>
      </p:sp>
      <p:sp>
        <p:nvSpPr>
          <p:cNvPr id="23" name="Content Placeholder 22">
            <a:extLst>
              <a:ext uri="{FF2B5EF4-FFF2-40B4-BE49-F238E27FC236}">
                <a16:creationId xmlns:a16="http://schemas.microsoft.com/office/drawing/2014/main" id="{E9367D37-F046-E154-B909-C115CCB586B4}"/>
              </a:ext>
            </a:extLst>
          </p:cNvPr>
          <p:cNvSpPr>
            <a:spLocks noGrp="1"/>
          </p:cNvSpPr>
          <p:nvPr>
            <p:ph sz="quarter" idx="13"/>
          </p:nvPr>
        </p:nvSpPr>
        <p:spPr>
          <a:xfrm>
            <a:off x="253492" y="553998"/>
            <a:ext cx="8645525" cy="637128"/>
          </a:xfrm>
        </p:spPr>
        <p:txBody>
          <a:bodyPr/>
          <a:lstStyle/>
          <a:p>
            <a:pPr marL="90170" marR="1047750" lvl="0" indent="0" algn="l" defTabSz="914400" rtl="0" eaLnBrk="1" fontAlgn="auto" latinLnBrk="0" hangingPunct="1">
              <a:lnSpc>
                <a:spcPct val="100000"/>
              </a:lnSpc>
              <a:spcBef>
                <a:spcPts val="29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Elements </a:t>
            </a:r>
            <a:r>
              <a:rPr kumimoji="0" lang="en-US" sz="1800" b="1" i="0" u="none" strike="noStrike" kern="1200" cap="none" spc="-5" normalizeH="0" baseline="0" noProof="0" dirty="0">
                <a:ln>
                  <a:noFill/>
                </a:ln>
                <a:solidFill>
                  <a:srgbClr val="FFFFFF"/>
                </a:solidFill>
                <a:effectLst/>
                <a:uLnTx/>
                <a:uFillTx/>
                <a:latin typeface="Arial"/>
                <a:ea typeface="+mn-ea"/>
                <a:cs typeface="Arial"/>
              </a:rPr>
              <a:t>21., 21a., and 21b. Activities Supporting </a:t>
            </a:r>
            <a:r>
              <a:rPr kumimoji="0" lang="en-US" sz="1800" b="1" i="0" u="none" strike="noStrike" kern="1200" cap="none" spc="-30" normalizeH="0" baseline="0" noProof="0" dirty="0">
                <a:ln>
                  <a:noFill/>
                </a:ln>
                <a:solidFill>
                  <a:srgbClr val="FFFFFF"/>
                </a:solidFill>
                <a:effectLst/>
                <a:uLnTx/>
                <a:uFillTx/>
                <a:latin typeface="Arial"/>
                <a:ea typeface="+mn-ea"/>
                <a:cs typeface="Arial"/>
              </a:rPr>
              <a:t>RESEA’s </a:t>
            </a:r>
            <a:r>
              <a:rPr kumimoji="0" lang="en-US" sz="1800" b="1" i="0" u="none" strike="noStrike" kern="1200" cap="none" spc="0" normalizeH="0" baseline="0" noProof="0" dirty="0">
                <a:ln>
                  <a:noFill/>
                </a:ln>
                <a:solidFill>
                  <a:srgbClr val="FFFFFF"/>
                </a:solidFill>
                <a:effectLst/>
                <a:uLnTx/>
                <a:uFillTx/>
                <a:latin typeface="Arial"/>
                <a:ea typeface="+mn-ea"/>
                <a:cs typeface="Arial"/>
              </a:rPr>
              <a:t>Statutory  Purpose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4" name="Content Placeholder 23">
            <a:extLst>
              <a:ext uri="{FF2B5EF4-FFF2-40B4-BE49-F238E27FC236}">
                <a16:creationId xmlns:a16="http://schemas.microsoft.com/office/drawing/2014/main" id="{2E1290F0-C779-10B0-0BE6-8C2D27B8C730}"/>
              </a:ext>
            </a:extLst>
          </p:cNvPr>
          <p:cNvSpPr>
            <a:spLocks noGrp="1"/>
          </p:cNvSpPr>
          <p:nvPr>
            <p:ph sz="quarter" idx="14"/>
          </p:nvPr>
        </p:nvSpPr>
        <p:spPr>
          <a:xfrm>
            <a:off x="188495" y="1375608"/>
            <a:ext cx="8810625" cy="202195"/>
          </a:xfrm>
        </p:spPr>
        <p:txBody>
          <a:bodyPr/>
          <a:lstStyle/>
          <a:p>
            <a:r>
              <a:rPr lang="en-US" dirty="0"/>
              <a:t>21. Activities Supporting RESEA’s Statutory Purposes</a:t>
            </a:r>
          </a:p>
        </p:txBody>
      </p:sp>
      <p:sp>
        <p:nvSpPr>
          <p:cNvPr id="25" name="Content Placeholder 24">
            <a:extLst>
              <a:ext uri="{FF2B5EF4-FFF2-40B4-BE49-F238E27FC236}">
                <a16:creationId xmlns:a16="http://schemas.microsoft.com/office/drawing/2014/main" id="{627C0B8C-481F-01C4-7B53-AF92C6E48FD3}"/>
              </a:ext>
            </a:extLst>
          </p:cNvPr>
          <p:cNvSpPr>
            <a:spLocks noGrp="1"/>
          </p:cNvSpPr>
          <p:nvPr>
            <p:ph sz="quarter" idx="15"/>
          </p:nvPr>
        </p:nvSpPr>
        <p:spPr>
          <a:xfrm>
            <a:off x="188495" y="1815751"/>
            <a:ext cx="8810625" cy="202195"/>
          </a:xfrm>
        </p:spPr>
        <p:txBody>
          <a:bodyPr/>
          <a:lstStyle/>
          <a:p>
            <a:r>
              <a:rPr lang="en-US" dirty="0"/>
              <a:t>Each state must provide assurance that, and description of how, the planned RESEA program will conform to the four statutory purposes identified below (Section 306(e)(1)(B), SSA).</a:t>
            </a:r>
          </a:p>
        </p:txBody>
      </p:sp>
      <p:sp>
        <p:nvSpPr>
          <p:cNvPr id="34" name="Content Placeholder 33">
            <a:extLst>
              <a:ext uri="{FF2B5EF4-FFF2-40B4-BE49-F238E27FC236}">
                <a16:creationId xmlns:a16="http://schemas.microsoft.com/office/drawing/2014/main" id="{0E25EF81-1857-F4A1-4F25-02E75709AF79}"/>
              </a:ext>
            </a:extLst>
          </p:cNvPr>
          <p:cNvSpPr>
            <a:spLocks noGrp="1"/>
          </p:cNvSpPr>
          <p:nvPr>
            <p:ph sz="quarter" idx="16"/>
          </p:nvPr>
        </p:nvSpPr>
        <p:spPr>
          <a:xfrm>
            <a:off x="188496" y="2536465"/>
            <a:ext cx="8710522" cy="369332"/>
          </a:xfrm>
        </p:spPr>
        <p:txBody>
          <a:bodyPr/>
          <a:lstStyle/>
          <a:p>
            <a:r>
              <a:rPr lang="en-US" dirty="0"/>
              <a:t>21a. Purpose 1: To improve employment outcomes of individuals that receive unemployment compensation and to reduce the average duration of receipt of such compensation through unemployment.</a:t>
            </a:r>
          </a:p>
        </p:txBody>
      </p:sp>
      <p:sp>
        <p:nvSpPr>
          <p:cNvPr id="35" name="Content Placeholder 34">
            <a:extLst>
              <a:ext uri="{FF2B5EF4-FFF2-40B4-BE49-F238E27FC236}">
                <a16:creationId xmlns:a16="http://schemas.microsoft.com/office/drawing/2014/main" id="{6C6B969C-FC54-A484-79C2-DC1B82158E25}"/>
              </a:ext>
            </a:extLst>
          </p:cNvPr>
          <p:cNvSpPr>
            <a:spLocks noGrp="1"/>
          </p:cNvSpPr>
          <p:nvPr>
            <p:ph sz="quarter" idx="17"/>
          </p:nvPr>
        </p:nvSpPr>
        <p:spPr>
          <a:xfrm>
            <a:off x="188495" y="3102501"/>
            <a:ext cx="8810625" cy="184666"/>
          </a:xfrm>
        </p:spPr>
        <p:txBody>
          <a:bodyPr/>
          <a:lstStyle/>
          <a:p>
            <a:r>
              <a:rPr lang="en-US" dirty="0"/>
              <a:t>Do you assure that the proposed RESEA program design and planned activities conform to purpose 1 as described in Element 21a?</a:t>
            </a:r>
          </a:p>
        </p:txBody>
      </p:sp>
      <p:sp>
        <p:nvSpPr>
          <p:cNvPr id="36" name="Content Placeholder 35">
            <a:extLst>
              <a:ext uri="{FF2B5EF4-FFF2-40B4-BE49-F238E27FC236}">
                <a16:creationId xmlns:a16="http://schemas.microsoft.com/office/drawing/2014/main" id="{4AF3823F-5896-F37D-876A-A475F0D0DEB3}"/>
              </a:ext>
            </a:extLst>
          </p:cNvPr>
          <p:cNvSpPr>
            <a:spLocks noGrp="1"/>
          </p:cNvSpPr>
          <p:nvPr>
            <p:ph sz="quarter" idx="18"/>
          </p:nvPr>
        </p:nvSpPr>
        <p:spPr>
          <a:xfrm>
            <a:off x="612140" y="3389492"/>
            <a:ext cx="378460" cy="184666"/>
          </a:xfrm>
        </p:spPr>
        <p:txBody>
          <a:bodyPr/>
          <a:lstStyle/>
          <a:p>
            <a:r>
              <a:rPr lang="en-US" dirty="0"/>
              <a:t>Yes</a:t>
            </a:r>
          </a:p>
        </p:txBody>
      </p:sp>
      <p:sp>
        <p:nvSpPr>
          <p:cNvPr id="37" name="Content Placeholder 36">
            <a:extLst>
              <a:ext uri="{FF2B5EF4-FFF2-40B4-BE49-F238E27FC236}">
                <a16:creationId xmlns:a16="http://schemas.microsoft.com/office/drawing/2014/main" id="{8AF12FFB-8756-9F8C-3089-76BC946C5024}"/>
              </a:ext>
            </a:extLst>
          </p:cNvPr>
          <p:cNvSpPr>
            <a:spLocks noGrp="1"/>
          </p:cNvSpPr>
          <p:nvPr>
            <p:ph sz="quarter" idx="19"/>
          </p:nvPr>
        </p:nvSpPr>
        <p:spPr>
          <a:xfrm>
            <a:off x="1297752" y="3389492"/>
            <a:ext cx="378460" cy="184666"/>
          </a:xfrm>
        </p:spPr>
        <p:txBody>
          <a:bodyPr/>
          <a:lstStyle/>
          <a:p>
            <a:r>
              <a:rPr lang="en-US" dirty="0"/>
              <a:t>No</a:t>
            </a:r>
          </a:p>
        </p:txBody>
      </p:sp>
      <p:sp>
        <p:nvSpPr>
          <p:cNvPr id="38" name="Content Placeholder 37">
            <a:extLst>
              <a:ext uri="{FF2B5EF4-FFF2-40B4-BE49-F238E27FC236}">
                <a16:creationId xmlns:a16="http://schemas.microsoft.com/office/drawing/2014/main" id="{EE9366BF-DAB1-F5CC-1476-A548024B9B23}"/>
              </a:ext>
            </a:extLst>
          </p:cNvPr>
          <p:cNvSpPr>
            <a:spLocks noGrp="1"/>
          </p:cNvSpPr>
          <p:nvPr>
            <p:ph sz="quarter" idx="20"/>
          </p:nvPr>
        </p:nvSpPr>
        <p:spPr>
          <a:xfrm>
            <a:off x="188495" y="3942760"/>
            <a:ext cx="8810625" cy="184666"/>
          </a:xfrm>
        </p:spPr>
        <p:txBody>
          <a:bodyPr/>
          <a:lstStyle/>
          <a:p>
            <a:r>
              <a:rPr lang="en-US" dirty="0"/>
              <a:t>21b. Insert brief description of specific RESEA program elements and/or activities that support purpose 1.</a:t>
            </a:r>
          </a:p>
        </p:txBody>
      </p:sp>
      <p:sp>
        <p:nvSpPr>
          <p:cNvPr id="39" name="Content Placeholder 38">
            <a:extLst>
              <a:ext uri="{FF2B5EF4-FFF2-40B4-BE49-F238E27FC236}">
                <a16:creationId xmlns:a16="http://schemas.microsoft.com/office/drawing/2014/main" id="{64E2FB17-7895-2087-4F0F-9A163443B59F}"/>
              </a:ext>
            </a:extLst>
          </p:cNvPr>
          <p:cNvSpPr>
            <a:spLocks noGrp="1"/>
          </p:cNvSpPr>
          <p:nvPr>
            <p:ph sz="quarter" idx="21"/>
          </p:nvPr>
        </p:nvSpPr>
        <p:spPr>
          <a:xfrm>
            <a:off x="152400" y="4343400"/>
            <a:ext cx="8464550" cy="1354217"/>
          </a:xfrm>
        </p:spPr>
        <p:txBody>
          <a:bodyPr/>
          <a:lstStyle/>
          <a:p>
            <a:pPr marL="469900" marR="5080" indent="-457834">
              <a:lnSpc>
                <a:spcPct val="100000"/>
              </a:lnSpc>
              <a:spcBef>
                <a:spcPts val="100"/>
              </a:spcBef>
              <a:buClr>
                <a:srgbClr val="9E1C2F"/>
              </a:buClr>
              <a:buChar char="•"/>
              <a:tabLst>
                <a:tab pos="469265" algn="l"/>
                <a:tab pos="470534" algn="l"/>
              </a:tabLst>
            </a:pPr>
            <a:r>
              <a:rPr lang="en-US" sz="2200" dirty="0">
                <a:solidFill>
                  <a:srgbClr val="454545"/>
                </a:solidFill>
                <a:latin typeface="Arial"/>
                <a:cs typeface="Arial"/>
              </a:rPr>
              <a:t>Responses are to provide specific information to assure the planned activities.</a:t>
            </a:r>
          </a:p>
          <a:p>
            <a:pPr marL="926465" lvl="1" indent="-457834">
              <a:lnSpc>
                <a:spcPct val="100000"/>
              </a:lnSpc>
              <a:spcBef>
                <a:spcPts val="610"/>
              </a:spcBef>
              <a:buClr>
                <a:srgbClr val="9E1C2F"/>
              </a:buClr>
              <a:buChar char="•"/>
              <a:tabLst>
                <a:tab pos="926465" algn="l"/>
                <a:tab pos="927100" algn="l"/>
              </a:tabLst>
            </a:pPr>
            <a:r>
              <a:rPr lang="en-US" sz="1700" spc="-5" dirty="0">
                <a:solidFill>
                  <a:srgbClr val="231F20"/>
                </a:solidFill>
                <a:latin typeface="Arial"/>
                <a:cs typeface="Arial"/>
              </a:rPr>
              <a:t>1) </a:t>
            </a:r>
            <a:r>
              <a:rPr lang="en-US" sz="1700" dirty="0">
                <a:solidFill>
                  <a:srgbClr val="231F20"/>
                </a:solidFill>
                <a:latin typeface="Arial"/>
                <a:cs typeface="Arial"/>
              </a:rPr>
              <a:t>fulfill </a:t>
            </a:r>
            <a:r>
              <a:rPr lang="en-US" sz="1700" spc="-5" dirty="0">
                <a:solidFill>
                  <a:srgbClr val="231F20"/>
                </a:solidFill>
                <a:latin typeface="Arial"/>
                <a:cs typeface="Arial"/>
              </a:rPr>
              <a:t>each purpose</a:t>
            </a:r>
            <a:r>
              <a:rPr lang="en-US" sz="1700" spc="50" dirty="0">
                <a:solidFill>
                  <a:srgbClr val="231F20"/>
                </a:solidFill>
                <a:latin typeface="Arial"/>
                <a:cs typeface="Arial"/>
              </a:rPr>
              <a:t> </a:t>
            </a:r>
            <a:r>
              <a:rPr lang="en-US" sz="1700" spc="-5" dirty="0">
                <a:solidFill>
                  <a:srgbClr val="231F20"/>
                </a:solidFill>
                <a:latin typeface="Arial"/>
                <a:cs typeface="Arial"/>
              </a:rPr>
              <a:t>and</a:t>
            </a:r>
            <a:endParaRPr lang="en-US" sz="1700" dirty="0">
              <a:latin typeface="Arial"/>
              <a:cs typeface="Arial"/>
            </a:endParaRPr>
          </a:p>
          <a:p>
            <a:pPr marL="926465" lvl="1" indent="-457834">
              <a:lnSpc>
                <a:spcPct val="100000"/>
              </a:lnSpc>
              <a:spcBef>
                <a:spcPts val="590"/>
              </a:spcBef>
              <a:buClr>
                <a:srgbClr val="9E1C2F"/>
              </a:buClr>
              <a:buChar char="•"/>
              <a:tabLst>
                <a:tab pos="926465" algn="l"/>
                <a:tab pos="927100" algn="l"/>
              </a:tabLst>
            </a:pPr>
            <a:r>
              <a:rPr lang="en-US" sz="1700" spc="-5" dirty="0">
                <a:solidFill>
                  <a:srgbClr val="231F20"/>
                </a:solidFill>
                <a:latin typeface="Arial"/>
                <a:cs typeface="Arial"/>
              </a:rPr>
              <a:t>2) support each of the other</a:t>
            </a:r>
            <a:r>
              <a:rPr lang="en-US" sz="1700" spc="105" dirty="0">
                <a:solidFill>
                  <a:srgbClr val="231F20"/>
                </a:solidFill>
                <a:latin typeface="Arial"/>
                <a:cs typeface="Arial"/>
              </a:rPr>
              <a:t> </a:t>
            </a:r>
            <a:r>
              <a:rPr lang="en-US" sz="1700" spc="-5" dirty="0">
                <a:solidFill>
                  <a:srgbClr val="231F20"/>
                </a:solidFill>
                <a:latin typeface="Arial"/>
                <a:cs typeface="Arial"/>
              </a:rPr>
              <a:t>purposes.</a:t>
            </a:r>
            <a:endParaRPr lang="en-US" sz="1700" dirty="0">
              <a:latin typeface="Arial"/>
              <a:cs typeface="Arial"/>
            </a:endParaRPr>
          </a:p>
        </p:txBody>
      </p:sp>
      <p:sp>
        <p:nvSpPr>
          <p:cNvPr id="40" name="object 11">
            <a:extLst>
              <a:ext uri="{FF2B5EF4-FFF2-40B4-BE49-F238E27FC236}">
                <a16:creationId xmlns:a16="http://schemas.microsoft.com/office/drawing/2014/main" id="{7056AB8F-EB9B-CEE7-7D3B-DCE1421637EF}"/>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24</a:t>
            </a:fld>
            <a:endParaRPr spc="-5" dirty="0"/>
          </a:p>
        </p:txBody>
      </p:sp>
      <p:sp>
        <p:nvSpPr>
          <p:cNvPr id="41" name="Rectangle 40">
            <a:extLst>
              <a:ext uri="{FF2B5EF4-FFF2-40B4-BE49-F238E27FC236}">
                <a16:creationId xmlns:a16="http://schemas.microsoft.com/office/drawing/2014/main" id="{157BAF49-F379-80E1-235E-4515AD65E73F}"/>
              </a:ext>
              <a:ext uri="{C183D7F6-B498-43B3-948B-1728B52AA6E4}">
                <adec:decorative xmlns:adec="http://schemas.microsoft.com/office/drawing/2017/decorative" val="1"/>
              </a:ext>
            </a:extLst>
          </p:cNvPr>
          <p:cNvSpPr/>
          <p:nvPr/>
        </p:nvSpPr>
        <p:spPr>
          <a:xfrm>
            <a:off x="343650" y="3384022"/>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3C73F795-D503-0FB9-C1ED-0A7AE2E646F9}"/>
              </a:ext>
              <a:ext uri="{C183D7F6-B498-43B3-948B-1728B52AA6E4}">
                <adec:decorative xmlns:adec="http://schemas.microsoft.com/office/drawing/2017/decorative" val="1"/>
              </a:ext>
            </a:extLst>
          </p:cNvPr>
          <p:cNvSpPr/>
          <p:nvPr/>
        </p:nvSpPr>
        <p:spPr>
          <a:xfrm>
            <a:off x="1015369" y="3384022"/>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17FA3AB-DC0D-5DCB-F732-BA031D0E1871}"/>
              </a:ext>
              <a:ext uri="{C183D7F6-B498-43B3-948B-1728B52AA6E4}">
                <adec:decorative xmlns:adec="http://schemas.microsoft.com/office/drawing/2017/decorative" val="1"/>
              </a:ext>
            </a:extLst>
          </p:cNvPr>
          <p:cNvSpPr/>
          <p:nvPr/>
        </p:nvSpPr>
        <p:spPr>
          <a:xfrm>
            <a:off x="6732104" y="3953513"/>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33255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F67A9BA8-2818-31DA-8687-E9C208666CDF}"/>
              </a:ext>
            </a:extLst>
          </p:cNvPr>
          <p:cNvSpPr>
            <a:spLocks noGrp="1"/>
          </p:cNvSpPr>
          <p:nvPr>
            <p:ph type="title"/>
          </p:nvPr>
        </p:nvSpPr>
        <p:spPr/>
        <p:txBody>
          <a:bodyPr/>
          <a:lstStyle/>
          <a:p>
            <a:r>
              <a:rPr lang="en-US" dirty="0"/>
              <a:t>Elements 21c. – 21d.</a:t>
            </a:r>
          </a:p>
        </p:txBody>
      </p:sp>
      <p:sp>
        <p:nvSpPr>
          <p:cNvPr id="22" name="Content Placeholder 21">
            <a:extLst>
              <a:ext uri="{FF2B5EF4-FFF2-40B4-BE49-F238E27FC236}">
                <a16:creationId xmlns:a16="http://schemas.microsoft.com/office/drawing/2014/main" id="{AEADA46D-C125-8841-4A79-3521F89CB00A}"/>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Elements </a:t>
            </a:r>
            <a:r>
              <a:rPr kumimoji="0" lang="en-US" sz="1800" b="1" i="0" u="none" strike="noStrike" kern="1200" cap="none" spc="-5" normalizeH="0" baseline="0" noProof="0" dirty="0">
                <a:ln>
                  <a:noFill/>
                </a:ln>
                <a:solidFill>
                  <a:srgbClr val="FFFFFF"/>
                </a:solidFill>
                <a:effectLst/>
                <a:uLnTx/>
                <a:uFillTx/>
                <a:latin typeface="Arial"/>
                <a:ea typeface="+mn-ea"/>
                <a:cs typeface="Arial"/>
              </a:rPr>
              <a:t>21c. and 21d. Activities Supporting </a:t>
            </a:r>
            <a:r>
              <a:rPr kumimoji="0" lang="en-US" sz="1800" b="1" i="0" u="none" strike="noStrike" kern="1200" cap="none" spc="-30" normalizeH="0" baseline="0" noProof="0" dirty="0">
                <a:ln>
                  <a:noFill/>
                </a:ln>
                <a:solidFill>
                  <a:srgbClr val="FFFFFF"/>
                </a:solidFill>
                <a:effectLst/>
                <a:uLnTx/>
                <a:uFillTx/>
                <a:latin typeface="Arial"/>
                <a:ea typeface="+mn-ea"/>
                <a:cs typeface="Arial"/>
              </a:rPr>
              <a:t>RESEA’s </a:t>
            </a:r>
            <a:r>
              <a:rPr kumimoji="0" lang="en-US" sz="1800" b="1" i="0" u="none" strike="noStrike" kern="1200" cap="none" spc="0" normalizeH="0" baseline="0" noProof="0" dirty="0">
                <a:ln>
                  <a:noFill/>
                </a:ln>
                <a:solidFill>
                  <a:srgbClr val="FFFFFF"/>
                </a:solidFill>
                <a:effectLst/>
                <a:uLnTx/>
                <a:uFillTx/>
                <a:latin typeface="Arial"/>
                <a:ea typeface="+mn-ea"/>
                <a:cs typeface="Arial"/>
              </a:rPr>
              <a:t>Statutory</a:t>
            </a:r>
            <a:r>
              <a:rPr kumimoji="0" lang="en-US" sz="1800" b="1" i="0" u="none" strike="noStrike" kern="1200" cap="none" spc="-35"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Purpose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3" name="Content Placeholder 22">
            <a:extLst>
              <a:ext uri="{FF2B5EF4-FFF2-40B4-BE49-F238E27FC236}">
                <a16:creationId xmlns:a16="http://schemas.microsoft.com/office/drawing/2014/main" id="{8E0486F6-F6E6-A4B1-E1BD-5A5B5A2D3627}"/>
              </a:ext>
            </a:extLst>
          </p:cNvPr>
          <p:cNvSpPr>
            <a:spLocks noGrp="1"/>
          </p:cNvSpPr>
          <p:nvPr>
            <p:ph sz="quarter" idx="14"/>
          </p:nvPr>
        </p:nvSpPr>
        <p:spPr>
          <a:xfrm>
            <a:off x="182304" y="1011064"/>
            <a:ext cx="8793253" cy="400110"/>
          </a:xfrm>
        </p:spPr>
        <p:txBody>
          <a:bodyPr/>
          <a:lstStyle/>
          <a:p>
            <a:r>
              <a:rPr lang="en-US" sz="1300" dirty="0"/>
              <a:t>21c. Purpose 2: To strengthen program integrity and reduced improper payments of unemployment compensation by states through</a:t>
            </a:r>
          </a:p>
          <a:p>
            <a:r>
              <a:rPr lang="en-US" sz="1300" dirty="0"/>
              <a:t>the detection and prevention of such payments to individuals who are not eligible for such compensation.</a:t>
            </a:r>
          </a:p>
        </p:txBody>
      </p:sp>
      <p:sp>
        <p:nvSpPr>
          <p:cNvPr id="24" name="Content Placeholder 23">
            <a:extLst>
              <a:ext uri="{FF2B5EF4-FFF2-40B4-BE49-F238E27FC236}">
                <a16:creationId xmlns:a16="http://schemas.microsoft.com/office/drawing/2014/main" id="{0ED784E1-D030-EC3F-4217-5AA517B92E53}"/>
              </a:ext>
            </a:extLst>
          </p:cNvPr>
          <p:cNvSpPr>
            <a:spLocks noGrp="1"/>
          </p:cNvSpPr>
          <p:nvPr>
            <p:ph sz="quarter" idx="15"/>
          </p:nvPr>
        </p:nvSpPr>
        <p:spPr>
          <a:xfrm>
            <a:off x="182304" y="1710691"/>
            <a:ext cx="8793253" cy="200055"/>
          </a:xfrm>
        </p:spPr>
        <p:txBody>
          <a:bodyPr/>
          <a:lstStyle/>
          <a:p>
            <a:r>
              <a:rPr lang="en-US" sz="1300" dirty="0"/>
              <a:t>Do you assure that the proposed RESEA program design and planned activities conform to purpose 2 as described in Element 21c.?</a:t>
            </a:r>
          </a:p>
        </p:txBody>
      </p:sp>
      <p:sp>
        <p:nvSpPr>
          <p:cNvPr id="25" name="Content Placeholder 24">
            <a:extLst>
              <a:ext uri="{FF2B5EF4-FFF2-40B4-BE49-F238E27FC236}">
                <a16:creationId xmlns:a16="http://schemas.microsoft.com/office/drawing/2014/main" id="{B24B4FCC-9B59-9F8C-8451-4C1DEE05E2F7}"/>
              </a:ext>
            </a:extLst>
          </p:cNvPr>
          <p:cNvSpPr>
            <a:spLocks noGrp="1"/>
          </p:cNvSpPr>
          <p:nvPr>
            <p:ph sz="quarter" idx="17"/>
          </p:nvPr>
        </p:nvSpPr>
        <p:spPr>
          <a:xfrm>
            <a:off x="431189" y="2107313"/>
            <a:ext cx="362585" cy="200055"/>
          </a:xfrm>
        </p:spPr>
        <p:txBody>
          <a:bodyPr/>
          <a:lstStyle/>
          <a:p>
            <a:r>
              <a:rPr lang="en-US" sz="1300" dirty="0"/>
              <a:t>Yes</a:t>
            </a:r>
          </a:p>
        </p:txBody>
      </p:sp>
      <p:sp>
        <p:nvSpPr>
          <p:cNvPr id="26" name="Content Placeholder 25">
            <a:extLst>
              <a:ext uri="{FF2B5EF4-FFF2-40B4-BE49-F238E27FC236}">
                <a16:creationId xmlns:a16="http://schemas.microsoft.com/office/drawing/2014/main" id="{DE7604C2-3FF3-4D26-45A2-0EE99B832AB6}"/>
              </a:ext>
            </a:extLst>
          </p:cNvPr>
          <p:cNvSpPr>
            <a:spLocks noGrp="1"/>
          </p:cNvSpPr>
          <p:nvPr>
            <p:ph sz="quarter" idx="18"/>
          </p:nvPr>
        </p:nvSpPr>
        <p:spPr>
          <a:xfrm>
            <a:off x="1052283" y="2107313"/>
            <a:ext cx="362585" cy="200055"/>
          </a:xfrm>
        </p:spPr>
        <p:txBody>
          <a:bodyPr/>
          <a:lstStyle/>
          <a:p>
            <a:r>
              <a:rPr lang="en-US" sz="1300" dirty="0"/>
              <a:t>No</a:t>
            </a:r>
          </a:p>
        </p:txBody>
      </p:sp>
      <p:sp>
        <p:nvSpPr>
          <p:cNvPr id="27" name="Content Placeholder 26">
            <a:extLst>
              <a:ext uri="{FF2B5EF4-FFF2-40B4-BE49-F238E27FC236}">
                <a16:creationId xmlns:a16="http://schemas.microsoft.com/office/drawing/2014/main" id="{4EA1F8DA-CC75-0D26-8BF1-E04E0641445E}"/>
              </a:ext>
            </a:extLst>
          </p:cNvPr>
          <p:cNvSpPr>
            <a:spLocks noGrp="1"/>
          </p:cNvSpPr>
          <p:nvPr>
            <p:ph sz="quarter" idx="19"/>
          </p:nvPr>
        </p:nvSpPr>
        <p:spPr>
          <a:xfrm>
            <a:off x="182304" y="2540817"/>
            <a:ext cx="8793253" cy="200055"/>
          </a:xfrm>
        </p:spPr>
        <p:txBody>
          <a:bodyPr/>
          <a:lstStyle/>
          <a:p>
            <a:r>
              <a:rPr lang="en-US" sz="1300" dirty="0"/>
              <a:t>21d. Insert brief description of specific RESEA program elements and/or activities that support purpose 2.</a:t>
            </a:r>
          </a:p>
        </p:txBody>
      </p:sp>
      <p:sp>
        <p:nvSpPr>
          <p:cNvPr id="28" name="Content Placeholder 27">
            <a:extLst>
              <a:ext uri="{FF2B5EF4-FFF2-40B4-BE49-F238E27FC236}">
                <a16:creationId xmlns:a16="http://schemas.microsoft.com/office/drawing/2014/main" id="{324FF90B-B090-A469-123E-CA1029AFAE7C}"/>
              </a:ext>
            </a:extLst>
          </p:cNvPr>
          <p:cNvSpPr>
            <a:spLocks noGrp="1"/>
          </p:cNvSpPr>
          <p:nvPr>
            <p:ph sz="quarter" idx="20"/>
          </p:nvPr>
        </p:nvSpPr>
        <p:spPr>
          <a:xfrm>
            <a:off x="254000" y="4038600"/>
            <a:ext cx="8051800" cy="1354217"/>
          </a:xfrm>
        </p:spPr>
        <p:txBody>
          <a:bodyPr/>
          <a:lstStyle/>
          <a:p>
            <a:pPr marL="469900" marR="5080" indent="-457834">
              <a:lnSpc>
                <a:spcPct val="100000"/>
              </a:lnSpc>
              <a:spcBef>
                <a:spcPts val="100"/>
              </a:spcBef>
              <a:buClr>
                <a:srgbClr val="9E1C2F"/>
              </a:buClr>
              <a:buChar char="•"/>
              <a:tabLst>
                <a:tab pos="469265" algn="l"/>
                <a:tab pos="470534" algn="l"/>
              </a:tabLst>
            </a:pPr>
            <a:r>
              <a:rPr lang="en-US" sz="2200" dirty="0">
                <a:solidFill>
                  <a:srgbClr val="454545"/>
                </a:solidFill>
                <a:latin typeface="Arial"/>
                <a:cs typeface="Arial"/>
              </a:rPr>
              <a:t>Responses </a:t>
            </a:r>
            <a:r>
              <a:rPr lang="en-US" sz="2200" spc="-5" dirty="0">
                <a:solidFill>
                  <a:srgbClr val="454545"/>
                </a:solidFill>
                <a:latin typeface="Arial"/>
                <a:cs typeface="Arial"/>
              </a:rPr>
              <a:t>are </a:t>
            </a:r>
            <a:r>
              <a:rPr lang="en-US" sz="2200" dirty="0">
                <a:solidFill>
                  <a:srgbClr val="454545"/>
                </a:solidFill>
                <a:latin typeface="Arial"/>
                <a:cs typeface="Arial"/>
              </a:rPr>
              <a:t>to provide specific information to assure</a:t>
            </a:r>
            <a:r>
              <a:rPr lang="en-US" sz="2200" spc="-40" dirty="0">
                <a:solidFill>
                  <a:srgbClr val="454545"/>
                </a:solidFill>
                <a:latin typeface="Arial"/>
                <a:cs typeface="Arial"/>
              </a:rPr>
              <a:t> </a:t>
            </a:r>
            <a:r>
              <a:rPr lang="en-US" sz="2200" dirty="0">
                <a:solidFill>
                  <a:srgbClr val="454545"/>
                </a:solidFill>
                <a:latin typeface="Arial"/>
                <a:cs typeface="Arial"/>
              </a:rPr>
              <a:t>the  planned</a:t>
            </a:r>
            <a:r>
              <a:rPr lang="en-US" sz="2200" spc="-5" dirty="0">
                <a:solidFill>
                  <a:srgbClr val="454545"/>
                </a:solidFill>
                <a:latin typeface="Arial"/>
                <a:cs typeface="Arial"/>
              </a:rPr>
              <a:t> </a:t>
            </a:r>
            <a:r>
              <a:rPr lang="en-US" sz="2200" dirty="0">
                <a:solidFill>
                  <a:srgbClr val="454545"/>
                </a:solidFill>
                <a:latin typeface="Arial"/>
                <a:cs typeface="Arial"/>
              </a:rPr>
              <a:t>activities</a:t>
            </a:r>
            <a:endParaRPr lang="en-US" sz="2200" dirty="0">
              <a:latin typeface="Arial"/>
              <a:cs typeface="Arial"/>
            </a:endParaRPr>
          </a:p>
          <a:p>
            <a:pPr marL="926465" lvl="1" indent="-457834">
              <a:lnSpc>
                <a:spcPct val="100000"/>
              </a:lnSpc>
              <a:spcBef>
                <a:spcPts val="610"/>
              </a:spcBef>
              <a:buClr>
                <a:srgbClr val="9E1C2F"/>
              </a:buClr>
              <a:buChar char="•"/>
              <a:tabLst>
                <a:tab pos="926465" algn="l"/>
                <a:tab pos="927100" algn="l"/>
              </a:tabLst>
            </a:pPr>
            <a:r>
              <a:rPr lang="en-US" sz="1700" spc="-5" dirty="0">
                <a:solidFill>
                  <a:srgbClr val="231F20"/>
                </a:solidFill>
                <a:latin typeface="Arial"/>
                <a:cs typeface="Arial"/>
              </a:rPr>
              <a:t>1) </a:t>
            </a:r>
            <a:r>
              <a:rPr lang="en-US" sz="1700" dirty="0">
                <a:solidFill>
                  <a:srgbClr val="231F20"/>
                </a:solidFill>
                <a:latin typeface="Arial"/>
                <a:cs typeface="Arial"/>
              </a:rPr>
              <a:t>fulfill </a:t>
            </a:r>
            <a:r>
              <a:rPr lang="en-US" sz="1700" spc="-5" dirty="0">
                <a:solidFill>
                  <a:srgbClr val="231F20"/>
                </a:solidFill>
                <a:latin typeface="Arial"/>
                <a:cs typeface="Arial"/>
              </a:rPr>
              <a:t>each purpose</a:t>
            </a:r>
            <a:r>
              <a:rPr lang="en-US" sz="1700" spc="50" dirty="0">
                <a:solidFill>
                  <a:srgbClr val="231F20"/>
                </a:solidFill>
                <a:latin typeface="Arial"/>
                <a:cs typeface="Arial"/>
              </a:rPr>
              <a:t> </a:t>
            </a:r>
            <a:r>
              <a:rPr lang="en-US" sz="1700" spc="-5" dirty="0">
                <a:solidFill>
                  <a:srgbClr val="231F20"/>
                </a:solidFill>
                <a:latin typeface="Arial"/>
                <a:cs typeface="Arial"/>
              </a:rPr>
              <a:t>and</a:t>
            </a:r>
            <a:endParaRPr lang="en-US" sz="1700" dirty="0">
              <a:latin typeface="Arial"/>
              <a:cs typeface="Arial"/>
            </a:endParaRPr>
          </a:p>
          <a:p>
            <a:pPr marL="926465" lvl="1" indent="-457834">
              <a:lnSpc>
                <a:spcPct val="100000"/>
              </a:lnSpc>
              <a:spcBef>
                <a:spcPts val="590"/>
              </a:spcBef>
              <a:buClr>
                <a:srgbClr val="9E1C2F"/>
              </a:buClr>
              <a:buChar char="•"/>
              <a:tabLst>
                <a:tab pos="926465" algn="l"/>
                <a:tab pos="927100" algn="l"/>
              </a:tabLst>
            </a:pPr>
            <a:r>
              <a:rPr lang="en-US" sz="1700" spc="-5" dirty="0">
                <a:solidFill>
                  <a:srgbClr val="231F20"/>
                </a:solidFill>
                <a:latin typeface="Arial"/>
                <a:cs typeface="Arial"/>
              </a:rPr>
              <a:t>2) support each of the other</a:t>
            </a:r>
            <a:r>
              <a:rPr lang="en-US" sz="1700" spc="105" dirty="0">
                <a:solidFill>
                  <a:srgbClr val="231F20"/>
                </a:solidFill>
                <a:latin typeface="Arial"/>
                <a:cs typeface="Arial"/>
              </a:rPr>
              <a:t> </a:t>
            </a:r>
            <a:r>
              <a:rPr lang="en-US" sz="1700" spc="-5" dirty="0">
                <a:solidFill>
                  <a:srgbClr val="231F20"/>
                </a:solidFill>
                <a:latin typeface="Arial"/>
                <a:cs typeface="Arial"/>
              </a:rPr>
              <a:t>purposes.</a:t>
            </a:r>
            <a:endParaRPr lang="en-US" sz="1700" dirty="0">
              <a:latin typeface="Arial"/>
              <a:cs typeface="Arial"/>
            </a:endParaRPr>
          </a:p>
        </p:txBody>
      </p:sp>
      <p:sp>
        <p:nvSpPr>
          <p:cNvPr id="29" name="object 11">
            <a:extLst>
              <a:ext uri="{FF2B5EF4-FFF2-40B4-BE49-F238E27FC236}">
                <a16:creationId xmlns:a16="http://schemas.microsoft.com/office/drawing/2014/main" id="{D56069C3-71A5-B61E-6FDC-051CE9CA1851}"/>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25</a:t>
            </a:fld>
            <a:endParaRPr spc="-5" dirty="0"/>
          </a:p>
        </p:txBody>
      </p:sp>
      <p:sp>
        <p:nvSpPr>
          <p:cNvPr id="30" name="Rectangle 29">
            <a:extLst>
              <a:ext uri="{FF2B5EF4-FFF2-40B4-BE49-F238E27FC236}">
                <a16:creationId xmlns:a16="http://schemas.microsoft.com/office/drawing/2014/main" id="{97867B87-69F9-E33C-6D8A-3D10C96A5E96}"/>
              </a:ext>
              <a:ext uri="{C183D7F6-B498-43B3-948B-1728B52AA6E4}">
                <adec:decorative xmlns:adec="http://schemas.microsoft.com/office/drawing/2017/decorative" val="1"/>
              </a:ext>
            </a:extLst>
          </p:cNvPr>
          <p:cNvSpPr/>
          <p:nvPr/>
        </p:nvSpPr>
        <p:spPr>
          <a:xfrm>
            <a:off x="181689" y="2107313"/>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9126E931-15D8-4BA1-BA9B-FD78C15B9E3C}"/>
              </a:ext>
              <a:ext uri="{C183D7F6-B498-43B3-948B-1728B52AA6E4}">
                <adec:decorative xmlns:adec="http://schemas.microsoft.com/office/drawing/2017/decorative" val="1"/>
              </a:ext>
            </a:extLst>
          </p:cNvPr>
          <p:cNvSpPr/>
          <p:nvPr/>
        </p:nvSpPr>
        <p:spPr>
          <a:xfrm>
            <a:off x="793774" y="2107313"/>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9089EBBF-8AEA-1C19-E4F7-8DCB73C9797D}"/>
              </a:ext>
              <a:ext uri="{C183D7F6-B498-43B3-948B-1728B52AA6E4}">
                <adec:decorative xmlns:adec="http://schemas.microsoft.com/office/drawing/2017/decorative" val="1"/>
              </a:ext>
            </a:extLst>
          </p:cNvPr>
          <p:cNvSpPr/>
          <p:nvPr/>
        </p:nvSpPr>
        <p:spPr>
          <a:xfrm>
            <a:off x="7239000" y="2556389"/>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4574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395A150D-831D-D4FA-0073-DCB20EAB2A87}"/>
              </a:ext>
            </a:extLst>
          </p:cNvPr>
          <p:cNvSpPr>
            <a:spLocks noGrp="1"/>
          </p:cNvSpPr>
          <p:nvPr>
            <p:ph type="title"/>
          </p:nvPr>
        </p:nvSpPr>
        <p:spPr/>
        <p:txBody>
          <a:bodyPr/>
          <a:lstStyle/>
          <a:p>
            <a:r>
              <a:rPr lang="en-US" dirty="0"/>
              <a:t>Elements 21e. – 21f.</a:t>
            </a:r>
          </a:p>
        </p:txBody>
      </p:sp>
      <p:sp>
        <p:nvSpPr>
          <p:cNvPr id="23" name="Content Placeholder 22">
            <a:extLst>
              <a:ext uri="{FF2B5EF4-FFF2-40B4-BE49-F238E27FC236}">
                <a16:creationId xmlns:a16="http://schemas.microsoft.com/office/drawing/2014/main" id="{5CAE951D-73D4-6389-40F5-8CD02212C3EE}"/>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Elements </a:t>
            </a:r>
            <a:r>
              <a:rPr kumimoji="0" lang="en-US" sz="1800" b="1" i="0" u="none" strike="noStrike" kern="1200" cap="none" spc="-5" normalizeH="0" baseline="0" noProof="0" dirty="0">
                <a:ln>
                  <a:noFill/>
                </a:ln>
                <a:solidFill>
                  <a:srgbClr val="FFFFFF"/>
                </a:solidFill>
                <a:effectLst/>
                <a:uLnTx/>
                <a:uFillTx/>
                <a:latin typeface="Arial"/>
                <a:ea typeface="+mn-ea"/>
                <a:cs typeface="Arial"/>
              </a:rPr>
              <a:t>21e. and 21f. Activities Supporting </a:t>
            </a:r>
            <a:r>
              <a:rPr kumimoji="0" lang="en-US" sz="1800" b="1" i="0" u="none" strike="noStrike" kern="1200" cap="none" spc="-30" normalizeH="0" baseline="0" noProof="0" dirty="0">
                <a:ln>
                  <a:noFill/>
                </a:ln>
                <a:solidFill>
                  <a:srgbClr val="FFFFFF"/>
                </a:solidFill>
                <a:effectLst/>
                <a:uLnTx/>
                <a:uFillTx/>
                <a:latin typeface="Arial"/>
                <a:ea typeface="+mn-ea"/>
                <a:cs typeface="Arial"/>
              </a:rPr>
              <a:t>RESEA’s </a:t>
            </a:r>
            <a:r>
              <a:rPr kumimoji="0" lang="en-US" sz="1800" b="1" i="0" u="none" strike="noStrike" kern="1200" cap="none" spc="0" normalizeH="0" baseline="0" noProof="0" dirty="0">
                <a:ln>
                  <a:noFill/>
                </a:ln>
                <a:solidFill>
                  <a:srgbClr val="FFFFFF"/>
                </a:solidFill>
                <a:effectLst/>
                <a:uLnTx/>
                <a:uFillTx/>
                <a:latin typeface="Arial"/>
                <a:ea typeface="+mn-ea"/>
                <a:cs typeface="Arial"/>
              </a:rPr>
              <a:t>Statutory</a:t>
            </a:r>
            <a:r>
              <a:rPr kumimoji="0" lang="en-US" sz="1800" b="1" i="0" u="none" strike="noStrike" kern="1200" cap="none" spc="-35"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Purpose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4" name="Content Placeholder 23">
            <a:extLst>
              <a:ext uri="{FF2B5EF4-FFF2-40B4-BE49-F238E27FC236}">
                <a16:creationId xmlns:a16="http://schemas.microsoft.com/office/drawing/2014/main" id="{735860F3-0D47-4D89-B312-4CB764D0646E}"/>
              </a:ext>
            </a:extLst>
          </p:cNvPr>
          <p:cNvSpPr>
            <a:spLocks noGrp="1"/>
          </p:cNvSpPr>
          <p:nvPr>
            <p:ph sz="quarter" idx="14"/>
          </p:nvPr>
        </p:nvSpPr>
        <p:spPr>
          <a:xfrm>
            <a:off x="218400" y="1011064"/>
            <a:ext cx="8793253" cy="1200329"/>
          </a:xfrm>
        </p:spPr>
        <p:txBody>
          <a:bodyPr/>
          <a:lstStyle/>
          <a:p>
            <a:r>
              <a:rPr lang="en-US" sz="1300" dirty="0"/>
              <a:t>21e. Purpose 3: To promote alignment with the broader vision of the Workforce Innovation and Opportunity Act (WIOA) (29 U.S.C. 3101 et seq.) of increased program integration and service delivery for job seekers, including claimants for unemployment compensation. (Note: Additional information about the vision of WIOA is provided in Training and Employment Guidance Letter No. 19-14, Vision for the Workforce System and Initial Implementation of the Workforce Innovation and Opportunity Act and additional information specific State UI programs is provided in Unemployment Insurance Letter No. 14-18, Unemployment Insurance and the Workforce Innovation and Opportunity Act).</a:t>
            </a:r>
          </a:p>
        </p:txBody>
      </p:sp>
      <p:sp>
        <p:nvSpPr>
          <p:cNvPr id="25" name="Content Placeholder 24">
            <a:extLst>
              <a:ext uri="{FF2B5EF4-FFF2-40B4-BE49-F238E27FC236}">
                <a16:creationId xmlns:a16="http://schemas.microsoft.com/office/drawing/2014/main" id="{0B5BF430-97A5-55FB-0E4C-D969618AE53A}"/>
              </a:ext>
            </a:extLst>
          </p:cNvPr>
          <p:cNvSpPr>
            <a:spLocks noGrp="1"/>
          </p:cNvSpPr>
          <p:nvPr>
            <p:ph sz="quarter" idx="15"/>
          </p:nvPr>
        </p:nvSpPr>
        <p:spPr>
          <a:xfrm>
            <a:off x="218400" y="2590800"/>
            <a:ext cx="8793253" cy="200055"/>
          </a:xfrm>
        </p:spPr>
        <p:txBody>
          <a:bodyPr/>
          <a:lstStyle/>
          <a:p>
            <a:r>
              <a:rPr lang="en-US" sz="1300" dirty="0"/>
              <a:t>Do you assure that the proposed RESEA program design and planned activities conform to purpose 3 as described in Element 21e?</a:t>
            </a:r>
          </a:p>
        </p:txBody>
      </p:sp>
      <p:sp>
        <p:nvSpPr>
          <p:cNvPr id="26" name="Content Placeholder 25">
            <a:extLst>
              <a:ext uri="{FF2B5EF4-FFF2-40B4-BE49-F238E27FC236}">
                <a16:creationId xmlns:a16="http://schemas.microsoft.com/office/drawing/2014/main" id="{441C6F6D-E9F1-B9C5-92F3-9B1D42171492}"/>
              </a:ext>
            </a:extLst>
          </p:cNvPr>
          <p:cNvSpPr>
            <a:spLocks noGrp="1"/>
          </p:cNvSpPr>
          <p:nvPr>
            <p:ph sz="quarter" idx="17"/>
          </p:nvPr>
        </p:nvSpPr>
        <p:spPr>
          <a:xfrm>
            <a:off x="467285" y="2987422"/>
            <a:ext cx="362585" cy="200055"/>
          </a:xfrm>
        </p:spPr>
        <p:txBody>
          <a:bodyPr/>
          <a:lstStyle/>
          <a:p>
            <a:r>
              <a:rPr lang="en-US" sz="1300" dirty="0"/>
              <a:t>Yes</a:t>
            </a:r>
          </a:p>
        </p:txBody>
      </p:sp>
      <p:sp>
        <p:nvSpPr>
          <p:cNvPr id="27" name="Content Placeholder 26">
            <a:extLst>
              <a:ext uri="{FF2B5EF4-FFF2-40B4-BE49-F238E27FC236}">
                <a16:creationId xmlns:a16="http://schemas.microsoft.com/office/drawing/2014/main" id="{89E52805-458A-5117-A508-8DBD5B0B8516}"/>
              </a:ext>
            </a:extLst>
          </p:cNvPr>
          <p:cNvSpPr>
            <a:spLocks noGrp="1"/>
          </p:cNvSpPr>
          <p:nvPr>
            <p:ph sz="quarter" idx="18"/>
          </p:nvPr>
        </p:nvSpPr>
        <p:spPr>
          <a:xfrm>
            <a:off x="1088379" y="2987422"/>
            <a:ext cx="362585" cy="200055"/>
          </a:xfrm>
        </p:spPr>
        <p:txBody>
          <a:bodyPr/>
          <a:lstStyle/>
          <a:p>
            <a:r>
              <a:rPr lang="en-US" sz="1300" dirty="0"/>
              <a:t>No</a:t>
            </a:r>
          </a:p>
        </p:txBody>
      </p:sp>
      <p:sp>
        <p:nvSpPr>
          <p:cNvPr id="28" name="Content Placeholder 27">
            <a:extLst>
              <a:ext uri="{FF2B5EF4-FFF2-40B4-BE49-F238E27FC236}">
                <a16:creationId xmlns:a16="http://schemas.microsoft.com/office/drawing/2014/main" id="{A4BDA374-E042-4CB2-5C6B-BD557641C68B}"/>
              </a:ext>
            </a:extLst>
          </p:cNvPr>
          <p:cNvSpPr>
            <a:spLocks noGrp="1"/>
          </p:cNvSpPr>
          <p:nvPr>
            <p:ph sz="quarter" idx="19"/>
          </p:nvPr>
        </p:nvSpPr>
        <p:spPr>
          <a:xfrm>
            <a:off x="218400" y="3457800"/>
            <a:ext cx="8793253" cy="400110"/>
          </a:xfrm>
        </p:spPr>
        <p:txBody>
          <a:bodyPr/>
          <a:lstStyle/>
          <a:p>
            <a:r>
              <a:rPr lang="en-US" sz="1300" dirty="0"/>
              <a:t>21f. Insert brief description of specific RESEA program elements and/or activities that support purpose 3 including information about how RESEA has been integrated into the State’s workforce system and network of AJCs.</a:t>
            </a:r>
          </a:p>
        </p:txBody>
      </p:sp>
      <p:sp>
        <p:nvSpPr>
          <p:cNvPr id="29" name="Content Placeholder 28">
            <a:extLst>
              <a:ext uri="{FF2B5EF4-FFF2-40B4-BE49-F238E27FC236}">
                <a16:creationId xmlns:a16="http://schemas.microsoft.com/office/drawing/2014/main" id="{2A952AA8-F6EF-8A42-D26A-2979C365A741}"/>
              </a:ext>
            </a:extLst>
          </p:cNvPr>
          <p:cNvSpPr>
            <a:spLocks noGrp="1"/>
          </p:cNvSpPr>
          <p:nvPr>
            <p:ph sz="quarter" idx="20"/>
          </p:nvPr>
        </p:nvSpPr>
        <p:spPr>
          <a:xfrm>
            <a:off x="254000" y="4191000"/>
            <a:ext cx="8636000" cy="1354217"/>
          </a:xfrm>
        </p:spPr>
        <p:txBody>
          <a:bodyPr/>
          <a:lstStyle/>
          <a:p>
            <a:pPr marL="469900" marR="5080" lvl="0" indent="-457834" algn="l" defTabSz="914400" rtl="0" eaLnBrk="1" fontAlgn="auto" latinLnBrk="0" hangingPunct="1">
              <a:lnSpc>
                <a:spcPct val="100000"/>
              </a:lnSpc>
              <a:spcBef>
                <a:spcPts val="1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Responses </a:t>
            </a:r>
            <a:r>
              <a:rPr kumimoji="0" lang="en-US" sz="2200" b="0" i="0" u="none" strike="noStrike" kern="1200" cap="none" spc="-5" normalizeH="0" baseline="0" noProof="0" dirty="0">
                <a:ln>
                  <a:noFill/>
                </a:ln>
                <a:solidFill>
                  <a:srgbClr val="454545"/>
                </a:solidFill>
                <a:effectLst/>
                <a:uLnTx/>
                <a:uFillTx/>
                <a:latin typeface="Arial"/>
                <a:ea typeface="+mn-ea"/>
                <a:cs typeface="Arial"/>
              </a:rPr>
              <a:t>are </a:t>
            </a:r>
            <a:r>
              <a:rPr kumimoji="0" lang="en-US" sz="2200" b="0" i="0" u="none" strike="noStrike" kern="1200" cap="none" spc="0" normalizeH="0" baseline="0" noProof="0" dirty="0">
                <a:ln>
                  <a:noFill/>
                </a:ln>
                <a:solidFill>
                  <a:srgbClr val="454545"/>
                </a:solidFill>
                <a:effectLst/>
                <a:uLnTx/>
                <a:uFillTx/>
                <a:latin typeface="Arial"/>
                <a:ea typeface="+mn-ea"/>
                <a:cs typeface="Arial"/>
              </a:rPr>
              <a:t>to provide specific information to assure</a:t>
            </a:r>
            <a:r>
              <a:rPr kumimoji="0" lang="en-US" sz="2200" b="0" i="0" u="none" strike="noStrike" kern="1200" cap="none" spc="-4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the planned</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activities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834" algn="l" defTabSz="914400" rtl="0" eaLnBrk="1" fontAlgn="auto" latinLnBrk="0" hangingPunct="1">
              <a:lnSpc>
                <a:spcPct val="100000"/>
              </a:lnSpc>
              <a:spcBef>
                <a:spcPts val="610"/>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1) </a:t>
            </a:r>
            <a:r>
              <a:rPr kumimoji="0" lang="en-US" sz="1700" b="0" i="0" u="none" strike="noStrike" kern="1200" cap="none" spc="0" normalizeH="0" baseline="0" noProof="0" dirty="0">
                <a:ln>
                  <a:noFill/>
                </a:ln>
                <a:solidFill>
                  <a:srgbClr val="231F20"/>
                </a:solidFill>
                <a:effectLst/>
                <a:uLnTx/>
                <a:uFillTx/>
                <a:latin typeface="Arial"/>
                <a:ea typeface="+mn-ea"/>
                <a:cs typeface="Arial"/>
              </a:rPr>
              <a:t>fulfill </a:t>
            </a:r>
            <a:r>
              <a:rPr kumimoji="0" lang="en-US" sz="1700" b="0" i="0" u="none" strike="noStrike" kern="1200" cap="none" spc="-5" normalizeH="0" baseline="0" noProof="0" dirty="0">
                <a:ln>
                  <a:noFill/>
                </a:ln>
                <a:solidFill>
                  <a:srgbClr val="231F20"/>
                </a:solidFill>
                <a:effectLst/>
                <a:uLnTx/>
                <a:uFillTx/>
                <a:latin typeface="Arial"/>
                <a:ea typeface="+mn-ea"/>
                <a:cs typeface="Arial"/>
              </a:rPr>
              <a:t>each purpose</a:t>
            </a:r>
            <a:r>
              <a:rPr kumimoji="0" lang="en-US" sz="1700" b="0" i="0" u="none" strike="noStrike" kern="1200" cap="none" spc="50"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and</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834" algn="l" defTabSz="914400" rtl="0" eaLnBrk="1" fontAlgn="auto" latinLnBrk="0" hangingPunct="1">
              <a:lnSpc>
                <a:spcPct val="100000"/>
              </a:lnSpc>
              <a:spcBef>
                <a:spcPts val="590"/>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2) support each of the other</a:t>
            </a:r>
            <a:r>
              <a:rPr kumimoji="0" lang="en-US" sz="1700" b="0" i="0" u="none" strike="noStrike" kern="1200" cap="none" spc="105"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purposes.</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p:txBody>
      </p:sp>
      <p:sp>
        <p:nvSpPr>
          <p:cNvPr id="30" name="object 11">
            <a:extLst>
              <a:ext uri="{FF2B5EF4-FFF2-40B4-BE49-F238E27FC236}">
                <a16:creationId xmlns:a16="http://schemas.microsoft.com/office/drawing/2014/main" id="{B882EB1A-706E-9206-9D4C-445E9087E4F6}"/>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26</a:t>
            </a:fld>
            <a:endParaRPr spc="-5" dirty="0"/>
          </a:p>
        </p:txBody>
      </p:sp>
      <p:sp>
        <p:nvSpPr>
          <p:cNvPr id="31" name="Rectangle 30">
            <a:extLst>
              <a:ext uri="{FF2B5EF4-FFF2-40B4-BE49-F238E27FC236}">
                <a16:creationId xmlns:a16="http://schemas.microsoft.com/office/drawing/2014/main" id="{34254A3E-D978-4484-3151-22CBE826E1FB}"/>
              </a:ext>
              <a:ext uri="{C183D7F6-B498-43B3-948B-1728B52AA6E4}">
                <adec:decorative xmlns:adec="http://schemas.microsoft.com/office/drawing/2017/decorative" val="1"/>
              </a:ext>
            </a:extLst>
          </p:cNvPr>
          <p:cNvSpPr/>
          <p:nvPr/>
        </p:nvSpPr>
        <p:spPr>
          <a:xfrm>
            <a:off x="181689" y="2987971"/>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12EE161-1BC3-5C2D-FE40-F029E9C36ECE}"/>
              </a:ext>
              <a:ext uri="{C183D7F6-B498-43B3-948B-1728B52AA6E4}">
                <adec:decorative xmlns:adec="http://schemas.microsoft.com/office/drawing/2017/decorative" val="1"/>
              </a:ext>
            </a:extLst>
          </p:cNvPr>
          <p:cNvSpPr/>
          <p:nvPr/>
        </p:nvSpPr>
        <p:spPr>
          <a:xfrm>
            <a:off x="793774" y="2987971"/>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FDB4E38-C268-48BD-42DB-63054B065DFB}"/>
              </a:ext>
              <a:ext uri="{C183D7F6-B498-43B3-948B-1728B52AA6E4}">
                <adec:decorative xmlns:adec="http://schemas.microsoft.com/office/drawing/2017/decorative" val="1"/>
              </a:ext>
            </a:extLst>
          </p:cNvPr>
          <p:cNvSpPr/>
          <p:nvPr/>
        </p:nvSpPr>
        <p:spPr>
          <a:xfrm>
            <a:off x="6564612" y="365785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08169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A3277DC2-2321-6089-C66D-0FAE11B82692}"/>
              </a:ext>
            </a:extLst>
          </p:cNvPr>
          <p:cNvSpPr>
            <a:spLocks noGrp="1"/>
          </p:cNvSpPr>
          <p:nvPr>
            <p:ph type="title"/>
          </p:nvPr>
        </p:nvSpPr>
        <p:spPr/>
        <p:txBody>
          <a:bodyPr/>
          <a:lstStyle/>
          <a:p>
            <a:r>
              <a:rPr lang="en-US" dirty="0"/>
              <a:t>Elements 21g. – 21h.</a:t>
            </a:r>
          </a:p>
        </p:txBody>
      </p:sp>
      <p:sp>
        <p:nvSpPr>
          <p:cNvPr id="22" name="Content Placeholder 21">
            <a:extLst>
              <a:ext uri="{FF2B5EF4-FFF2-40B4-BE49-F238E27FC236}">
                <a16:creationId xmlns:a16="http://schemas.microsoft.com/office/drawing/2014/main" id="{D34924B2-642A-E374-1FAD-7AF02E87FE32}"/>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Elements </a:t>
            </a:r>
            <a:r>
              <a:rPr kumimoji="0" lang="en-US" sz="1800" b="1" i="0" u="none" strike="noStrike" kern="1200" cap="none" spc="-5" normalizeH="0" baseline="0" noProof="0" dirty="0">
                <a:ln>
                  <a:noFill/>
                </a:ln>
                <a:solidFill>
                  <a:srgbClr val="FFFFFF"/>
                </a:solidFill>
                <a:effectLst/>
                <a:uLnTx/>
                <a:uFillTx/>
                <a:latin typeface="Arial"/>
                <a:ea typeface="+mn-ea"/>
                <a:cs typeface="Arial"/>
              </a:rPr>
              <a:t>21g. and 21h. Activities Supporting </a:t>
            </a:r>
            <a:r>
              <a:rPr kumimoji="0" lang="en-US" sz="1800" b="1" i="0" u="none" strike="noStrike" kern="1200" cap="none" spc="-30" normalizeH="0" baseline="0" noProof="0" dirty="0">
                <a:ln>
                  <a:noFill/>
                </a:ln>
                <a:solidFill>
                  <a:srgbClr val="FFFFFF"/>
                </a:solidFill>
                <a:effectLst/>
                <a:uLnTx/>
                <a:uFillTx/>
                <a:latin typeface="Arial"/>
                <a:ea typeface="+mn-ea"/>
                <a:cs typeface="Arial"/>
              </a:rPr>
              <a:t>RESEA’s </a:t>
            </a:r>
            <a:r>
              <a:rPr kumimoji="0" lang="en-US" sz="1800" b="1" i="0" u="none" strike="noStrike" kern="1200" cap="none" spc="0" normalizeH="0" baseline="0" noProof="0" dirty="0">
                <a:ln>
                  <a:noFill/>
                </a:ln>
                <a:solidFill>
                  <a:srgbClr val="FFFFFF"/>
                </a:solidFill>
                <a:effectLst/>
                <a:uLnTx/>
                <a:uFillTx/>
                <a:latin typeface="Arial"/>
                <a:ea typeface="+mn-ea"/>
                <a:cs typeface="Arial"/>
              </a:rPr>
              <a:t>Statutory</a:t>
            </a:r>
            <a:r>
              <a:rPr kumimoji="0" lang="en-US" sz="1800" b="1" i="0" u="none" strike="noStrike" kern="1200" cap="none" spc="-25"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Purpose</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3" name="Content Placeholder 22">
            <a:extLst>
              <a:ext uri="{FF2B5EF4-FFF2-40B4-BE49-F238E27FC236}">
                <a16:creationId xmlns:a16="http://schemas.microsoft.com/office/drawing/2014/main" id="{7AF38EFC-A327-C8A3-7A4B-736E134D63B7}"/>
              </a:ext>
            </a:extLst>
          </p:cNvPr>
          <p:cNvSpPr>
            <a:spLocks noGrp="1"/>
          </p:cNvSpPr>
          <p:nvPr>
            <p:ph sz="quarter" idx="14"/>
          </p:nvPr>
        </p:nvSpPr>
        <p:spPr>
          <a:xfrm>
            <a:off x="182304" y="1011064"/>
            <a:ext cx="8793253" cy="369332"/>
          </a:xfrm>
        </p:spPr>
        <p:txBody>
          <a:bodyPr/>
          <a:lstStyle/>
          <a:p>
            <a:r>
              <a:rPr lang="en-US" dirty="0"/>
              <a:t>21g. Purpose 4: To establish reemployment service and eligibility assessment as an entry point for individuals receiving unemployment compensation into other workforce system partner programs. </a:t>
            </a:r>
          </a:p>
        </p:txBody>
      </p:sp>
      <p:sp>
        <p:nvSpPr>
          <p:cNvPr id="24" name="Content Placeholder 23">
            <a:extLst>
              <a:ext uri="{FF2B5EF4-FFF2-40B4-BE49-F238E27FC236}">
                <a16:creationId xmlns:a16="http://schemas.microsoft.com/office/drawing/2014/main" id="{0AD00526-A12E-0BD0-A949-BAA65923D4A2}"/>
              </a:ext>
            </a:extLst>
          </p:cNvPr>
          <p:cNvSpPr>
            <a:spLocks noGrp="1"/>
          </p:cNvSpPr>
          <p:nvPr>
            <p:ph sz="quarter" idx="15"/>
          </p:nvPr>
        </p:nvSpPr>
        <p:spPr>
          <a:xfrm>
            <a:off x="182304" y="1710691"/>
            <a:ext cx="8793253" cy="184666"/>
          </a:xfrm>
        </p:spPr>
        <p:txBody>
          <a:bodyPr/>
          <a:lstStyle/>
          <a:p>
            <a:r>
              <a:rPr lang="en-US" dirty="0"/>
              <a:t>Do you assure that the proposed RESEA program design and planned activities conform to purpose 4 as described in Element 21g?</a:t>
            </a:r>
          </a:p>
        </p:txBody>
      </p:sp>
      <p:sp>
        <p:nvSpPr>
          <p:cNvPr id="25" name="Content Placeholder 24">
            <a:extLst>
              <a:ext uri="{FF2B5EF4-FFF2-40B4-BE49-F238E27FC236}">
                <a16:creationId xmlns:a16="http://schemas.microsoft.com/office/drawing/2014/main" id="{5E2E9A21-E4B8-BBB0-83BC-ED59EC5250A3}"/>
              </a:ext>
            </a:extLst>
          </p:cNvPr>
          <p:cNvSpPr>
            <a:spLocks noGrp="1"/>
          </p:cNvSpPr>
          <p:nvPr>
            <p:ph sz="quarter" idx="17"/>
          </p:nvPr>
        </p:nvSpPr>
        <p:spPr>
          <a:xfrm>
            <a:off x="431189" y="2107313"/>
            <a:ext cx="362585" cy="184666"/>
          </a:xfrm>
        </p:spPr>
        <p:txBody>
          <a:bodyPr/>
          <a:lstStyle/>
          <a:p>
            <a:r>
              <a:rPr lang="en-US" dirty="0"/>
              <a:t>Yes</a:t>
            </a:r>
          </a:p>
        </p:txBody>
      </p:sp>
      <p:sp>
        <p:nvSpPr>
          <p:cNvPr id="26" name="Content Placeholder 25">
            <a:extLst>
              <a:ext uri="{FF2B5EF4-FFF2-40B4-BE49-F238E27FC236}">
                <a16:creationId xmlns:a16="http://schemas.microsoft.com/office/drawing/2014/main" id="{AD886AB0-F18B-56C9-2D9C-CBA24F08E0BF}"/>
              </a:ext>
            </a:extLst>
          </p:cNvPr>
          <p:cNvSpPr>
            <a:spLocks noGrp="1"/>
          </p:cNvSpPr>
          <p:nvPr>
            <p:ph sz="quarter" idx="18"/>
          </p:nvPr>
        </p:nvSpPr>
        <p:spPr>
          <a:xfrm>
            <a:off x="1052283" y="2107313"/>
            <a:ext cx="362585" cy="184666"/>
          </a:xfrm>
        </p:spPr>
        <p:txBody>
          <a:bodyPr/>
          <a:lstStyle/>
          <a:p>
            <a:r>
              <a:rPr lang="en-US" dirty="0"/>
              <a:t>No</a:t>
            </a:r>
          </a:p>
        </p:txBody>
      </p:sp>
      <p:sp>
        <p:nvSpPr>
          <p:cNvPr id="27" name="Content Placeholder 26">
            <a:extLst>
              <a:ext uri="{FF2B5EF4-FFF2-40B4-BE49-F238E27FC236}">
                <a16:creationId xmlns:a16="http://schemas.microsoft.com/office/drawing/2014/main" id="{53E93719-1C2B-EE7F-A0CA-663052490C71}"/>
              </a:ext>
            </a:extLst>
          </p:cNvPr>
          <p:cNvSpPr>
            <a:spLocks noGrp="1"/>
          </p:cNvSpPr>
          <p:nvPr>
            <p:ph sz="quarter" idx="19"/>
          </p:nvPr>
        </p:nvSpPr>
        <p:spPr>
          <a:xfrm>
            <a:off x="182304" y="2591882"/>
            <a:ext cx="8793253" cy="270370"/>
          </a:xfrm>
        </p:spPr>
        <p:txBody>
          <a:bodyPr/>
          <a:lstStyle/>
          <a:p>
            <a:r>
              <a:rPr lang="en-US" dirty="0"/>
              <a:t>21h. Insert brief description of specific RESEA program elements and/or activities that support purpose 4.</a:t>
            </a:r>
          </a:p>
        </p:txBody>
      </p:sp>
      <p:sp>
        <p:nvSpPr>
          <p:cNvPr id="28" name="Content Placeholder 27">
            <a:extLst>
              <a:ext uri="{FF2B5EF4-FFF2-40B4-BE49-F238E27FC236}">
                <a16:creationId xmlns:a16="http://schemas.microsoft.com/office/drawing/2014/main" id="{83ADA54E-69F9-B576-BAC3-BB0C0C81DB70}"/>
              </a:ext>
            </a:extLst>
          </p:cNvPr>
          <p:cNvSpPr>
            <a:spLocks noGrp="1"/>
          </p:cNvSpPr>
          <p:nvPr>
            <p:ph sz="quarter" idx="20"/>
          </p:nvPr>
        </p:nvSpPr>
        <p:spPr>
          <a:xfrm>
            <a:off x="254000" y="4038600"/>
            <a:ext cx="8051800" cy="1354217"/>
          </a:xfrm>
        </p:spPr>
        <p:txBody>
          <a:bodyPr/>
          <a:lstStyle/>
          <a:p>
            <a:pPr marL="469900" marR="5080" lvl="0" indent="-457834" algn="l" defTabSz="914400" rtl="0" eaLnBrk="1" fontAlgn="auto" latinLnBrk="0" hangingPunct="1">
              <a:lnSpc>
                <a:spcPct val="100000"/>
              </a:lnSpc>
              <a:spcBef>
                <a:spcPts val="100"/>
              </a:spcBef>
              <a:spcAft>
                <a:spcPts val="0"/>
              </a:spcAft>
              <a:buClr>
                <a:srgbClr val="9E1C2F"/>
              </a:buClr>
              <a:buSzTx/>
              <a:buFontTx/>
              <a:buChar char="•"/>
              <a:tabLst>
                <a:tab pos="469265"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Responses </a:t>
            </a:r>
            <a:r>
              <a:rPr kumimoji="0" lang="en-US" sz="2200" b="0" i="0" u="none" strike="noStrike" kern="1200" cap="none" spc="-5" normalizeH="0" baseline="0" noProof="0" dirty="0">
                <a:ln>
                  <a:noFill/>
                </a:ln>
                <a:solidFill>
                  <a:srgbClr val="454545"/>
                </a:solidFill>
                <a:effectLst/>
                <a:uLnTx/>
                <a:uFillTx/>
                <a:latin typeface="Arial"/>
                <a:ea typeface="+mn-ea"/>
                <a:cs typeface="Arial"/>
              </a:rPr>
              <a:t>are </a:t>
            </a:r>
            <a:r>
              <a:rPr kumimoji="0" lang="en-US" sz="2200" b="0" i="0" u="none" strike="noStrike" kern="1200" cap="none" spc="0" normalizeH="0" baseline="0" noProof="0" dirty="0">
                <a:ln>
                  <a:noFill/>
                </a:ln>
                <a:solidFill>
                  <a:srgbClr val="454545"/>
                </a:solidFill>
                <a:effectLst/>
                <a:uLnTx/>
                <a:uFillTx/>
                <a:latin typeface="Arial"/>
                <a:ea typeface="+mn-ea"/>
                <a:cs typeface="Arial"/>
              </a:rPr>
              <a:t>to provide specific information to assure</a:t>
            </a:r>
            <a:r>
              <a:rPr kumimoji="0" lang="en-US" sz="2200" b="0" i="0" u="none" strike="noStrike" kern="1200" cap="none" spc="-40"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the planned</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activities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834" algn="l" defTabSz="914400" rtl="0" eaLnBrk="1" fontAlgn="auto" latinLnBrk="0" hangingPunct="1">
              <a:lnSpc>
                <a:spcPct val="100000"/>
              </a:lnSpc>
              <a:spcBef>
                <a:spcPts val="610"/>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1) </a:t>
            </a:r>
            <a:r>
              <a:rPr kumimoji="0" lang="en-US" sz="1700" b="0" i="0" u="none" strike="noStrike" kern="1200" cap="none" spc="0" normalizeH="0" baseline="0" noProof="0" dirty="0">
                <a:ln>
                  <a:noFill/>
                </a:ln>
                <a:solidFill>
                  <a:srgbClr val="231F20"/>
                </a:solidFill>
                <a:effectLst/>
                <a:uLnTx/>
                <a:uFillTx/>
                <a:latin typeface="Arial"/>
                <a:ea typeface="+mn-ea"/>
                <a:cs typeface="Arial"/>
              </a:rPr>
              <a:t>fulfill </a:t>
            </a:r>
            <a:r>
              <a:rPr kumimoji="0" lang="en-US" sz="1700" b="0" i="0" u="none" strike="noStrike" kern="1200" cap="none" spc="-5" normalizeH="0" baseline="0" noProof="0" dirty="0">
                <a:ln>
                  <a:noFill/>
                </a:ln>
                <a:solidFill>
                  <a:srgbClr val="231F20"/>
                </a:solidFill>
                <a:effectLst/>
                <a:uLnTx/>
                <a:uFillTx/>
                <a:latin typeface="Arial"/>
                <a:ea typeface="+mn-ea"/>
                <a:cs typeface="Arial"/>
              </a:rPr>
              <a:t>each purpose</a:t>
            </a:r>
            <a:r>
              <a:rPr kumimoji="0" lang="en-US" sz="1700" b="0" i="0" u="none" strike="noStrike" kern="1200" cap="none" spc="50"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and</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a:p>
            <a:pPr marL="926465" marR="0" lvl="1" indent="-457834" algn="l" defTabSz="914400" rtl="0" eaLnBrk="1" fontAlgn="auto" latinLnBrk="0" hangingPunct="1">
              <a:lnSpc>
                <a:spcPct val="100000"/>
              </a:lnSpc>
              <a:spcBef>
                <a:spcPts val="590"/>
              </a:spcBef>
              <a:spcAft>
                <a:spcPts val="0"/>
              </a:spcAft>
              <a:buClr>
                <a:srgbClr val="9E1C2F"/>
              </a:buClr>
              <a:buSzTx/>
              <a:buFontTx/>
              <a:buChar char="•"/>
              <a:tabLst>
                <a:tab pos="926465" algn="l"/>
                <a:tab pos="927100" algn="l"/>
              </a:tabLst>
              <a:defRPr/>
            </a:pPr>
            <a:r>
              <a:rPr kumimoji="0" lang="en-US" sz="1700" b="0" i="0" u="none" strike="noStrike" kern="1200" cap="none" spc="-5" normalizeH="0" baseline="0" noProof="0" dirty="0">
                <a:ln>
                  <a:noFill/>
                </a:ln>
                <a:solidFill>
                  <a:srgbClr val="231F20"/>
                </a:solidFill>
                <a:effectLst/>
                <a:uLnTx/>
                <a:uFillTx/>
                <a:latin typeface="Arial"/>
                <a:ea typeface="+mn-ea"/>
                <a:cs typeface="Arial"/>
              </a:rPr>
              <a:t>2) support each of the other</a:t>
            </a:r>
            <a:r>
              <a:rPr kumimoji="0" lang="en-US" sz="1700" b="0" i="0" u="none" strike="noStrike" kern="1200" cap="none" spc="105" normalizeH="0" baseline="0" noProof="0" dirty="0">
                <a:ln>
                  <a:noFill/>
                </a:ln>
                <a:solidFill>
                  <a:srgbClr val="231F20"/>
                </a:solidFill>
                <a:effectLst/>
                <a:uLnTx/>
                <a:uFillTx/>
                <a:latin typeface="Arial"/>
                <a:ea typeface="+mn-ea"/>
                <a:cs typeface="Arial"/>
              </a:rPr>
              <a:t> </a:t>
            </a:r>
            <a:r>
              <a:rPr kumimoji="0" lang="en-US" sz="1700" b="0" i="0" u="none" strike="noStrike" kern="1200" cap="none" spc="-5" normalizeH="0" baseline="0" noProof="0" dirty="0">
                <a:ln>
                  <a:noFill/>
                </a:ln>
                <a:solidFill>
                  <a:srgbClr val="231F20"/>
                </a:solidFill>
                <a:effectLst/>
                <a:uLnTx/>
                <a:uFillTx/>
                <a:latin typeface="Arial"/>
                <a:ea typeface="+mn-ea"/>
                <a:cs typeface="Arial"/>
              </a:rPr>
              <a:t>purposes.</a:t>
            </a:r>
            <a:endParaRPr kumimoji="0" lang="en-US" sz="1700" b="0" i="0" u="none" strike="noStrike" kern="1200" cap="none" spc="0" normalizeH="0" baseline="0" noProof="0" dirty="0">
              <a:ln>
                <a:noFill/>
              </a:ln>
              <a:solidFill>
                <a:prstClr val="black"/>
              </a:solidFill>
              <a:effectLst/>
              <a:uLnTx/>
              <a:uFillTx/>
              <a:latin typeface="Arial"/>
              <a:ea typeface="+mn-ea"/>
              <a:cs typeface="Arial"/>
            </a:endParaRPr>
          </a:p>
        </p:txBody>
      </p:sp>
      <p:sp>
        <p:nvSpPr>
          <p:cNvPr id="31" name="object 11">
            <a:extLst>
              <a:ext uri="{FF2B5EF4-FFF2-40B4-BE49-F238E27FC236}">
                <a16:creationId xmlns:a16="http://schemas.microsoft.com/office/drawing/2014/main" id="{E964B092-2473-D731-BAD4-FFD8579A74C1}"/>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27</a:t>
            </a:fld>
            <a:endParaRPr spc="-5" dirty="0"/>
          </a:p>
        </p:txBody>
      </p:sp>
      <p:sp>
        <p:nvSpPr>
          <p:cNvPr id="32" name="Rectangle 31">
            <a:extLst>
              <a:ext uri="{FF2B5EF4-FFF2-40B4-BE49-F238E27FC236}">
                <a16:creationId xmlns:a16="http://schemas.microsoft.com/office/drawing/2014/main" id="{FBB76267-9833-86B9-43ED-FB0474E79628}"/>
              </a:ext>
              <a:ext uri="{C183D7F6-B498-43B3-948B-1728B52AA6E4}">
                <adec:decorative xmlns:adec="http://schemas.microsoft.com/office/drawing/2017/decorative" val="1"/>
              </a:ext>
            </a:extLst>
          </p:cNvPr>
          <p:cNvSpPr/>
          <p:nvPr/>
        </p:nvSpPr>
        <p:spPr>
          <a:xfrm>
            <a:off x="181689" y="2104733"/>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26C41635-6362-16A8-E711-DF623DD7F367}"/>
              </a:ext>
              <a:ext uri="{C183D7F6-B498-43B3-948B-1728B52AA6E4}">
                <adec:decorative xmlns:adec="http://schemas.microsoft.com/office/drawing/2017/decorative" val="1"/>
              </a:ext>
            </a:extLst>
          </p:cNvPr>
          <p:cNvSpPr/>
          <p:nvPr/>
        </p:nvSpPr>
        <p:spPr>
          <a:xfrm>
            <a:off x="793774" y="2104733"/>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5F4F1CF-C37E-685D-2500-07CD2DE93E20}"/>
              </a:ext>
              <a:ext uri="{C183D7F6-B498-43B3-948B-1728B52AA6E4}">
                <adec:decorative xmlns:adec="http://schemas.microsoft.com/office/drawing/2017/decorative" val="1"/>
              </a:ext>
            </a:extLst>
          </p:cNvPr>
          <p:cNvSpPr/>
          <p:nvPr/>
        </p:nvSpPr>
        <p:spPr>
          <a:xfrm>
            <a:off x="6705600" y="2591882"/>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93211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391F8A5-EBC6-4C44-ADAB-A2ADACDA574D}"/>
              </a:ext>
            </a:extLst>
          </p:cNvPr>
          <p:cNvSpPr>
            <a:spLocks noGrp="1"/>
          </p:cNvSpPr>
          <p:nvPr>
            <p:ph type="title"/>
          </p:nvPr>
        </p:nvSpPr>
        <p:spPr/>
        <p:txBody>
          <a:bodyPr/>
          <a:lstStyle/>
          <a:p>
            <a:r>
              <a:rPr lang="en-US" dirty="0"/>
              <a:t>Element 22a.</a:t>
            </a:r>
          </a:p>
        </p:txBody>
      </p:sp>
      <p:sp>
        <p:nvSpPr>
          <p:cNvPr id="20" name="Content Placeholder 19">
            <a:extLst>
              <a:ext uri="{FF2B5EF4-FFF2-40B4-BE49-F238E27FC236}">
                <a16:creationId xmlns:a16="http://schemas.microsoft.com/office/drawing/2014/main" id="{AC8955C6-0988-8C50-02BA-4CE9855C78BC}"/>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5" normalizeH="0" baseline="0" noProof="0" dirty="0">
                <a:ln>
                  <a:noFill/>
                </a:ln>
                <a:solidFill>
                  <a:srgbClr val="FFFFFF"/>
                </a:solidFill>
                <a:effectLst/>
                <a:uLnTx/>
                <a:uFillTx/>
                <a:latin typeface="Arial"/>
                <a:ea typeface="+mn-ea"/>
                <a:cs typeface="Arial"/>
              </a:rPr>
              <a:t>22a. Evidence-based </a:t>
            </a:r>
            <a:r>
              <a:rPr kumimoji="0" lang="en-US" sz="1800" b="1" i="0" u="none" strike="noStrike" kern="1200" cap="none" spc="0" normalizeH="0" baseline="0" noProof="0" dirty="0">
                <a:ln>
                  <a:noFill/>
                </a:ln>
                <a:solidFill>
                  <a:srgbClr val="FFFFFF"/>
                </a:solidFill>
                <a:effectLst/>
                <a:uLnTx/>
                <a:uFillTx/>
                <a:latin typeface="Arial"/>
                <a:ea typeface="+mn-ea"/>
                <a:cs typeface="Arial"/>
              </a:rPr>
              <a:t>Standards and </a:t>
            </a:r>
            <a:r>
              <a:rPr kumimoji="0" lang="en-US" sz="1800" b="1" i="0" u="none" strike="noStrike" kern="1200" cap="none" spc="-5" normalizeH="0" baseline="0" noProof="0" dirty="0">
                <a:ln>
                  <a:noFill/>
                </a:ln>
                <a:solidFill>
                  <a:srgbClr val="FFFFFF"/>
                </a:solidFill>
                <a:effectLst/>
                <a:uLnTx/>
                <a:uFillTx/>
                <a:latin typeface="Arial"/>
                <a:ea typeface="+mn-ea"/>
                <a:cs typeface="Arial"/>
              </a:rPr>
              <a:t>Evaluation</a:t>
            </a:r>
            <a:r>
              <a:rPr kumimoji="0" lang="en-US" sz="1800" b="1" i="0" u="none" strike="noStrike" kern="1200" cap="none" spc="20" normalizeH="0" baseline="0" noProof="0" dirty="0">
                <a:ln>
                  <a:noFill/>
                </a:ln>
                <a:solidFill>
                  <a:srgbClr val="FFFFFF"/>
                </a:solidFill>
                <a:effectLst/>
                <a:uLnTx/>
                <a:uFillTx/>
                <a:latin typeface="Arial"/>
                <a:ea typeface="+mn-ea"/>
                <a:cs typeface="Arial"/>
              </a:rPr>
              <a:t> </a:t>
            </a:r>
            <a:r>
              <a:rPr kumimoji="0" lang="en-US" sz="1800" b="1" i="0" u="none" strike="noStrike" kern="1200" cap="none" spc="-5" normalizeH="0" baseline="0" noProof="0" dirty="0">
                <a:ln>
                  <a:noFill/>
                </a:ln>
                <a:solidFill>
                  <a:srgbClr val="FFFFFF"/>
                </a:solidFill>
                <a:effectLst/>
                <a:uLnTx/>
                <a:uFillTx/>
                <a:latin typeface="Arial"/>
                <a:ea typeface="+mn-ea"/>
                <a:cs typeface="Arial"/>
              </a:rPr>
              <a:t>Requirements</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ontent Placeholder 20">
            <a:extLst>
              <a:ext uri="{FF2B5EF4-FFF2-40B4-BE49-F238E27FC236}">
                <a16:creationId xmlns:a16="http://schemas.microsoft.com/office/drawing/2014/main" id="{ED7510AF-1771-B5DF-8532-E85F55E3160B}"/>
              </a:ext>
            </a:extLst>
          </p:cNvPr>
          <p:cNvSpPr>
            <a:spLocks noGrp="1"/>
          </p:cNvSpPr>
          <p:nvPr>
            <p:ph sz="quarter" idx="14"/>
          </p:nvPr>
        </p:nvSpPr>
        <p:spPr>
          <a:xfrm>
            <a:off x="182304" y="1011064"/>
            <a:ext cx="8793253" cy="200055"/>
          </a:xfrm>
        </p:spPr>
        <p:txBody>
          <a:bodyPr/>
          <a:lstStyle/>
          <a:p>
            <a:r>
              <a:rPr lang="en-US" sz="1300" dirty="0"/>
              <a:t>22a. Evidence-based Standards and Evaluation Requirements</a:t>
            </a:r>
          </a:p>
        </p:txBody>
      </p:sp>
      <p:sp>
        <p:nvSpPr>
          <p:cNvPr id="22" name="Content Placeholder 21">
            <a:extLst>
              <a:ext uri="{FF2B5EF4-FFF2-40B4-BE49-F238E27FC236}">
                <a16:creationId xmlns:a16="http://schemas.microsoft.com/office/drawing/2014/main" id="{76994483-B380-FE9A-D7C9-D98717FB7C7B}"/>
              </a:ext>
            </a:extLst>
          </p:cNvPr>
          <p:cNvSpPr>
            <a:spLocks noGrp="1"/>
          </p:cNvSpPr>
          <p:nvPr>
            <p:ph sz="quarter" idx="15"/>
          </p:nvPr>
        </p:nvSpPr>
        <p:spPr>
          <a:xfrm>
            <a:off x="182304" y="1372230"/>
            <a:ext cx="8793253" cy="1200329"/>
          </a:xfrm>
        </p:spPr>
        <p:txBody>
          <a:bodyPr/>
          <a:lstStyle/>
          <a:p>
            <a:r>
              <a:rPr lang="en-US" sz="1300" dirty="0"/>
              <a:t>Each state must provide assurances and a description of how the state’s RESEA program will satisfy the requirement to use grant  funds only for interventions and service delivery strategies designed to reduce the number of weeks for which program participants  receive unemployment compensation by improving employment outcomes for participants, including employment and earnings. States implementing RESEA interventions or service delivery strategies without a high or moderate causal rating must be under</a:t>
            </a:r>
          </a:p>
          <a:p>
            <a:r>
              <a:rPr lang="en-US" sz="1300" dirty="0"/>
              <a:t>evaluation at the time of use. (Section 306(e)(1)(B), SSA. </a:t>
            </a:r>
          </a:p>
        </p:txBody>
      </p:sp>
      <p:sp>
        <p:nvSpPr>
          <p:cNvPr id="23" name="Content Placeholder 22">
            <a:extLst>
              <a:ext uri="{FF2B5EF4-FFF2-40B4-BE49-F238E27FC236}">
                <a16:creationId xmlns:a16="http://schemas.microsoft.com/office/drawing/2014/main" id="{73187865-824D-C08E-A706-6CC0673237CC}"/>
              </a:ext>
            </a:extLst>
          </p:cNvPr>
          <p:cNvSpPr>
            <a:spLocks noGrp="1"/>
          </p:cNvSpPr>
          <p:nvPr>
            <p:ph sz="quarter" idx="16"/>
          </p:nvPr>
        </p:nvSpPr>
        <p:spPr>
          <a:xfrm>
            <a:off x="182304" y="2572559"/>
            <a:ext cx="8793253" cy="600164"/>
          </a:xfrm>
        </p:spPr>
        <p:txBody>
          <a:bodyPr/>
          <a:lstStyle/>
          <a:p>
            <a:r>
              <a:rPr lang="en-US" sz="1300" dirty="0"/>
              <a:t>Do you assure that the state’s RESEA program will satisfy the requirement to use grant funds only for interventions and service  delivery strategies designed to reduce the number of weeks for which program participants receive unemployment compensation by  improving employment outcomes for participants, including employment and earnings?</a:t>
            </a:r>
          </a:p>
        </p:txBody>
      </p:sp>
      <p:sp>
        <p:nvSpPr>
          <p:cNvPr id="24" name="Content Placeholder 23">
            <a:extLst>
              <a:ext uri="{FF2B5EF4-FFF2-40B4-BE49-F238E27FC236}">
                <a16:creationId xmlns:a16="http://schemas.microsoft.com/office/drawing/2014/main" id="{F8ADCABB-0479-0825-5162-A5FD44091FD0}"/>
              </a:ext>
            </a:extLst>
          </p:cNvPr>
          <p:cNvSpPr>
            <a:spLocks noGrp="1"/>
          </p:cNvSpPr>
          <p:nvPr>
            <p:ph sz="quarter" idx="17"/>
          </p:nvPr>
        </p:nvSpPr>
        <p:spPr>
          <a:xfrm>
            <a:off x="640080" y="3272919"/>
            <a:ext cx="351096" cy="200055"/>
          </a:xfrm>
        </p:spPr>
        <p:txBody>
          <a:bodyPr/>
          <a:lstStyle/>
          <a:p>
            <a:r>
              <a:rPr lang="en-US" sz="1300" dirty="0"/>
              <a:t>Yes</a:t>
            </a:r>
          </a:p>
        </p:txBody>
      </p:sp>
      <p:sp>
        <p:nvSpPr>
          <p:cNvPr id="25" name="Content Placeholder 24">
            <a:extLst>
              <a:ext uri="{FF2B5EF4-FFF2-40B4-BE49-F238E27FC236}">
                <a16:creationId xmlns:a16="http://schemas.microsoft.com/office/drawing/2014/main" id="{129DB5D1-17EB-30AC-3989-3D428F4C30DB}"/>
              </a:ext>
            </a:extLst>
          </p:cNvPr>
          <p:cNvSpPr>
            <a:spLocks noGrp="1"/>
          </p:cNvSpPr>
          <p:nvPr>
            <p:ph sz="quarter" idx="18"/>
          </p:nvPr>
        </p:nvSpPr>
        <p:spPr>
          <a:xfrm>
            <a:off x="1477704" y="3272919"/>
            <a:ext cx="351096" cy="200055"/>
          </a:xfrm>
        </p:spPr>
        <p:txBody>
          <a:bodyPr/>
          <a:lstStyle/>
          <a:p>
            <a:r>
              <a:rPr lang="en-US" sz="1300" dirty="0"/>
              <a:t>No</a:t>
            </a:r>
          </a:p>
        </p:txBody>
      </p:sp>
      <p:sp>
        <p:nvSpPr>
          <p:cNvPr id="26" name="Content Placeholder 25">
            <a:extLst>
              <a:ext uri="{FF2B5EF4-FFF2-40B4-BE49-F238E27FC236}">
                <a16:creationId xmlns:a16="http://schemas.microsoft.com/office/drawing/2014/main" id="{B4D07674-B620-53BD-EEB6-6EA6DB01E336}"/>
              </a:ext>
            </a:extLst>
          </p:cNvPr>
          <p:cNvSpPr>
            <a:spLocks noGrp="1"/>
          </p:cNvSpPr>
          <p:nvPr>
            <p:ph sz="quarter" idx="19"/>
          </p:nvPr>
        </p:nvSpPr>
        <p:spPr>
          <a:xfrm>
            <a:off x="417005" y="3975446"/>
            <a:ext cx="8199437" cy="520142"/>
          </a:xfrm>
        </p:spPr>
        <p:txBody>
          <a:bodyPr/>
          <a:lstStyle/>
          <a:p>
            <a:pPr marL="297816" marR="5080" indent="-285750">
              <a:lnSpc>
                <a:spcPct val="80000"/>
              </a:lnSpc>
              <a:spcBef>
                <a:spcPts val="630"/>
              </a:spcBef>
              <a:buClr>
                <a:srgbClr val="9E1C2F"/>
              </a:buClr>
              <a:buFont typeface="Arial" panose="020B0604020202020204" pitchFamily="34" charset="0"/>
              <a:buChar char="•"/>
              <a:tabLst>
                <a:tab pos="469265" algn="l"/>
                <a:tab pos="470534" algn="l"/>
              </a:tabLst>
            </a:pPr>
            <a:r>
              <a:rPr lang="en-US" sz="1800" dirty="0">
                <a:latin typeface="Arial"/>
                <a:cs typeface="Arial"/>
              </a:rPr>
              <a:t>If “No,” please include a short explanation of the reason.</a:t>
            </a:r>
          </a:p>
          <a:p>
            <a:pPr marL="297816" marR="5080" indent="-285750">
              <a:lnSpc>
                <a:spcPct val="80000"/>
              </a:lnSpc>
              <a:spcBef>
                <a:spcPts val="630"/>
              </a:spcBef>
              <a:buClr>
                <a:srgbClr val="9E1C2F"/>
              </a:buClr>
              <a:buFont typeface="Arial" panose="020B0604020202020204" pitchFamily="34" charset="0"/>
              <a:buChar char="•"/>
              <a:tabLst>
                <a:tab pos="469265" algn="l"/>
                <a:tab pos="470534" algn="l"/>
              </a:tabLst>
            </a:pPr>
            <a:endParaRPr lang="en-US" sz="1800" dirty="0">
              <a:latin typeface="Arial"/>
              <a:cs typeface="Arial"/>
            </a:endParaRPr>
          </a:p>
        </p:txBody>
      </p:sp>
      <p:sp>
        <p:nvSpPr>
          <p:cNvPr id="28" name="object 11">
            <a:extLst>
              <a:ext uri="{FF2B5EF4-FFF2-40B4-BE49-F238E27FC236}">
                <a16:creationId xmlns:a16="http://schemas.microsoft.com/office/drawing/2014/main" id="{5D800392-3CA9-215B-F753-506CE8B980D0}"/>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28</a:t>
            </a:fld>
            <a:endParaRPr spc="-5" dirty="0"/>
          </a:p>
        </p:txBody>
      </p:sp>
      <p:sp>
        <p:nvSpPr>
          <p:cNvPr id="29" name="Rectangle 28">
            <a:extLst>
              <a:ext uri="{FF2B5EF4-FFF2-40B4-BE49-F238E27FC236}">
                <a16:creationId xmlns:a16="http://schemas.microsoft.com/office/drawing/2014/main" id="{5B4F4B24-BC36-E819-7921-0AE7AE112CFF}"/>
              </a:ext>
              <a:ext uri="{C183D7F6-B498-43B3-948B-1728B52AA6E4}">
                <adec:decorative xmlns:adec="http://schemas.microsoft.com/office/drawing/2017/decorative" val="1"/>
              </a:ext>
            </a:extLst>
          </p:cNvPr>
          <p:cNvSpPr/>
          <p:nvPr/>
        </p:nvSpPr>
        <p:spPr>
          <a:xfrm>
            <a:off x="379091" y="3272919"/>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4621949-E975-D3E1-85AD-DE7A4865309A}"/>
              </a:ext>
              <a:ext uri="{C183D7F6-B498-43B3-948B-1728B52AA6E4}">
                <adec:decorative xmlns:adec="http://schemas.microsoft.com/office/drawing/2017/decorative" val="1"/>
              </a:ext>
            </a:extLst>
          </p:cNvPr>
          <p:cNvSpPr/>
          <p:nvPr/>
        </p:nvSpPr>
        <p:spPr>
          <a:xfrm>
            <a:off x="1177355" y="3272919"/>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7502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8C69B-1087-F7F0-39DD-B1D4325F3F99}"/>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6F4689E2-535C-7E9D-D2A5-4691D9B64120}"/>
              </a:ext>
            </a:extLst>
          </p:cNvPr>
          <p:cNvSpPr>
            <a:spLocks noGrp="1"/>
          </p:cNvSpPr>
          <p:nvPr>
            <p:ph type="title"/>
          </p:nvPr>
        </p:nvSpPr>
        <p:spPr/>
        <p:txBody>
          <a:bodyPr/>
          <a:lstStyle/>
          <a:p>
            <a:r>
              <a:rPr lang="en-US" dirty="0"/>
              <a:t>Element 22b.</a:t>
            </a:r>
          </a:p>
        </p:txBody>
      </p:sp>
      <p:sp>
        <p:nvSpPr>
          <p:cNvPr id="20" name="Content Placeholder 19">
            <a:extLst>
              <a:ext uri="{FF2B5EF4-FFF2-40B4-BE49-F238E27FC236}">
                <a16:creationId xmlns:a16="http://schemas.microsoft.com/office/drawing/2014/main" id="{A58A0627-2EBA-92A6-90B7-99E517B3062C}"/>
              </a:ext>
            </a:extLst>
          </p:cNvPr>
          <p:cNvSpPr>
            <a:spLocks noGrp="1"/>
          </p:cNvSpPr>
          <p:nvPr>
            <p:ph sz="quarter" idx="13"/>
          </p:nvPr>
        </p:nvSpPr>
        <p:spPr/>
        <p:txBody>
          <a:bodyPr/>
          <a:lstStyle/>
          <a:p>
            <a:pPr marL="90805" marR="0" lvl="0" indent="0" algn="l" defTabSz="914400" rtl="0" eaLnBrk="1" fontAlgn="auto" latinLnBrk="0" hangingPunct="1">
              <a:lnSpc>
                <a:spcPct val="100000"/>
              </a:lnSpc>
              <a:spcBef>
                <a:spcPts val="30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5" normalizeH="0" baseline="0" noProof="0" dirty="0">
                <a:ln>
                  <a:noFill/>
                </a:ln>
                <a:solidFill>
                  <a:srgbClr val="FFFFFF"/>
                </a:solidFill>
                <a:effectLst/>
                <a:uLnTx/>
                <a:uFillTx/>
                <a:latin typeface="Arial"/>
                <a:ea typeface="+mn-ea"/>
                <a:cs typeface="Arial"/>
              </a:rPr>
              <a:t>22b. Is your state using ‘High’ or ‘Moderate’ RESEA interventions </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2" name="Content Placeholder 21">
            <a:extLst>
              <a:ext uri="{FF2B5EF4-FFF2-40B4-BE49-F238E27FC236}">
                <a16:creationId xmlns:a16="http://schemas.microsoft.com/office/drawing/2014/main" id="{58A5E426-0679-2449-785F-9A1B6ECAA555}"/>
              </a:ext>
            </a:extLst>
          </p:cNvPr>
          <p:cNvSpPr>
            <a:spLocks noGrp="1"/>
          </p:cNvSpPr>
          <p:nvPr>
            <p:ph sz="quarter" idx="15"/>
          </p:nvPr>
        </p:nvSpPr>
        <p:spPr>
          <a:xfrm>
            <a:off x="182304" y="1066800"/>
            <a:ext cx="8793253" cy="600164"/>
          </a:xfrm>
        </p:spPr>
        <p:txBody>
          <a:bodyPr/>
          <a:lstStyle/>
          <a:p>
            <a:pPr algn="l" rtl="0"/>
            <a:r>
              <a:rPr lang="en-US" sz="1300" b="0" kern="0" dirty="0">
                <a:solidFill>
                  <a:schemeClr val="tx1"/>
                </a:solidFill>
                <a:latin typeface="Times New Roman" panose="02020603050405020304" pitchFamily="18" charset="0"/>
                <a:cs typeface="Times New Roman" panose="02020603050405020304" pitchFamily="18" charset="0"/>
              </a:rPr>
              <a:t>22b. Is your state using interventions that have received a ‘High’ or ‘Moderate’ RESEA causal rating in the Clearinghouse for</a:t>
            </a:r>
          </a:p>
          <a:p>
            <a:pPr algn="l" rtl="0"/>
            <a:r>
              <a:rPr lang="en-US" sz="1300" b="0" kern="0" dirty="0">
                <a:solidFill>
                  <a:schemeClr val="tx1"/>
                </a:solidFill>
                <a:latin typeface="Times New Roman" panose="02020603050405020304" pitchFamily="18" charset="0"/>
                <a:cs typeface="Times New Roman" panose="02020603050405020304" pitchFamily="18" charset="0"/>
              </a:rPr>
              <a:t>Labor Education and Research (CLEAR)?</a:t>
            </a:r>
          </a:p>
          <a:p>
            <a:endParaRPr lang="en-US" sz="1300" dirty="0"/>
          </a:p>
        </p:txBody>
      </p:sp>
      <p:sp>
        <p:nvSpPr>
          <p:cNvPr id="24" name="Content Placeholder 23">
            <a:extLst>
              <a:ext uri="{FF2B5EF4-FFF2-40B4-BE49-F238E27FC236}">
                <a16:creationId xmlns:a16="http://schemas.microsoft.com/office/drawing/2014/main" id="{36FFE401-04CF-34FA-3793-E7480E3E262B}"/>
              </a:ext>
            </a:extLst>
          </p:cNvPr>
          <p:cNvSpPr>
            <a:spLocks noGrp="1"/>
          </p:cNvSpPr>
          <p:nvPr>
            <p:ph sz="quarter" idx="17"/>
          </p:nvPr>
        </p:nvSpPr>
        <p:spPr>
          <a:xfrm>
            <a:off x="640080" y="1599570"/>
            <a:ext cx="351096" cy="200055"/>
          </a:xfrm>
        </p:spPr>
        <p:txBody>
          <a:bodyPr/>
          <a:lstStyle/>
          <a:p>
            <a:r>
              <a:rPr lang="en-US" sz="1300" dirty="0"/>
              <a:t>Yes</a:t>
            </a:r>
          </a:p>
        </p:txBody>
      </p:sp>
      <p:sp>
        <p:nvSpPr>
          <p:cNvPr id="25" name="Content Placeholder 24">
            <a:extLst>
              <a:ext uri="{FF2B5EF4-FFF2-40B4-BE49-F238E27FC236}">
                <a16:creationId xmlns:a16="http://schemas.microsoft.com/office/drawing/2014/main" id="{1797EEF1-C5A6-CA15-E886-CB2202CCA5B7}"/>
              </a:ext>
            </a:extLst>
          </p:cNvPr>
          <p:cNvSpPr>
            <a:spLocks noGrp="1"/>
          </p:cNvSpPr>
          <p:nvPr>
            <p:ph sz="quarter" idx="18"/>
          </p:nvPr>
        </p:nvSpPr>
        <p:spPr>
          <a:xfrm>
            <a:off x="1477704" y="1599570"/>
            <a:ext cx="351096" cy="200055"/>
          </a:xfrm>
        </p:spPr>
        <p:txBody>
          <a:bodyPr/>
          <a:lstStyle/>
          <a:p>
            <a:r>
              <a:rPr lang="en-US" sz="1300" dirty="0"/>
              <a:t>No</a:t>
            </a:r>
          </a:p>
        </p:txBody>
      </p:sp>
      <p:sp>
        <p:nvSpPr>
          <p:cNvPr id="26" name="Content Placeholder 25">
            <a:extLst>
              <a:ext uri="{FF2B5EF4-FFF2-40B4-BE49-F238E27FC236}">
                <a16:creationId xmlns:a16="http://schemas.microsoft.com/office/drawing/2014/main" id="{4540E552-23FE-4F8C-99A7-0BD85424A810}"/>
              </a:ext>
            </a:extLst>
          </p:cNvPr>
          <p:cNvSpPr>
            <a:spLocks noGrp="1"/>
          </p:cNvSpPr>
          <p:nvPr>
            <p:ph sz="quarter" idx="19"/>
          </p:nvPr>
        </p:nvSpPr>
        <p:spPr>
          <a:xfrm>
            <a:off x="417005" y="3975446"/>
            <a:ext cx="8199437" cy="520142"/>
          </a:xfrm>
        </p:spPr>
        <p:txBody>
          <a:bodyPr/>
          <a:lstStyle/>
          <a:p>
            <a:pPr marL="297816" marR="5080" indent="-285750">
              <a:lnSpc>
                <a:spcPct val="80000"/>
              </a:lnSpc>
              <a:spcBef>
                <a:spcPts val="630"/>
              </a:spcBef>
              <a:buClr>
                <a:srgbClr val="9E1C2F"/>
              </a:buClr>
              <a:buFont typeface="Arial" panose="020B0604020202020204" pitchFamily="34" charset="0"/>
              <a:buChar char="•"/>
              <a:tabLst>
                <a:tab pos="469265" algn="l"/>
                <a:tab pos="470534" algn="l"/>
              </a:tabLst>
            </a:pPr>
            <a:r>
              <a:rPr lang="en-US" sz="1800" dirty="0">
                <a:latin typeface="Arial"/>
                <a:cs typeface="Arial"/>
              </a:rPr>
              <a:t>If “Yes,” complete 22(c) and 22(d).</a:t>
            </a:r>
          </a:p>
          <a:p>
            <a:pPr marL="297816" marR="5080" indent="-285750">
              <a:lnSpc>
                <a:spcPct val="80000"/>
              </a:lnSpc>
              <a:spcBef>
                <a:spcPts val="630"/>
              </a:spcBef>
              <a:buClr>
                <a:srgbClr val="9E1C2F"/>
              </a:buClr>
              <a:buFont typeface="Arial" panose="020B0604020202020204" pitchFamily="34" charset="0"/>
              <a:buChar char="•"/>
              <a:tabLst>
                <a:tab pos="469265" algn="l"/>
                <a:tab pos="470534" algn="l"/>
              </a:tabLst>
            </a:pPr>
            <a:r>
              <a:rPr lang="en-US" dirty="0">
                <a:latin typeface="Arial"/>
                <a:cs typeface="Arial"/>
              </a:rPr>
              <a:t>If “No,” the state’s RESEA program must be under evaluation.</a:t>
            </a:r>
            <a:endParaRPr lang="en-US" sz="1800" dirty="0">
              <a:latin typeface="Arial"/>
              <a:cs typeface="Arial"/>
            </a:endParaRPr>
          </a:p>
        </p:txBody>
      </p:sp>
      <p:sp>
        <p:nvSpPr>
          <p:cNvPr id="28" name="object 11">
            <a:extLst>
              <a:ext uri="{FF2B5EF4-FFF2-40B4-BE49-F238E27FC236}">
                <a16:creationId xmlns:a16="http://schemas.microsoft.com/office/drawing/2014/main" id="{5A202F79-37D2-3597-BB37-B297C61AF5E8}"/>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29</a:t>
            </a:fld>
            <a:endParaRPr spc="-5" dirty="0"/>
          </a:p>
        </p:txBody>
      </p:sp>
      <p:sp>
        <p:nvSpPr>
          <p:cNvPr id="29" name="Rectangle 28">
            <a:extLst>
              <a:ext uri="{FF2B5EF4-FFF2-40B4-BE49-F238E27FC236}">
                <a16:creationId xmlns:a16="http://schemas.microsoft.com/office/drawing/2014/main" id="{43C72620-65ED-79C1-6EEB-8D009F475D9A}"/>
              </a:ext>
              <a:ext uri="{C183D7F6-B498-43B3-948B-1728B52AA6E4}">
                <adec:decorative xmlns:adec="http://schemas.microsoft.com/office/drawing/2017/decorative" val="1"/>
              </a:ext>
            </a:extLst>
          </p:cNvPr>
          <p:cNvSpPr/>
          <p:nvPr/>
        </p:nvSpPr>
        <p:spPr>
          <a:xfrm>
            <a:off x="379091" y="1599570"/>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197E565-BA68-81AF-CFC6-1B6175A69D02}"/>
              </a:ext>
              <a:ext uri="{C183D7F6-B498-43B3-948B-1728B52AA6E4}">
                <adec:decorative xmlns:adec="http://schemas.microsoft.com/office/drawing/2017/decorative" val="1"/>
              </a:ext>
            </a:extLst>
          </p:cNvPr>
          <p:cNvSpPr/>
          <p:nvPr/>
        </p:nvSpPr>
        <p:spPr>
          <a:xfrm>
            <a:off x="1177355" y="1599570"/>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22306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03F0A7FF-9830-DAFB-B62B-D47252AE03D4}"/>
              </a:ext>
            </a:extLst>
          </p:cNvPr>
          <p:cNvSpPr>
            <a:spLocks noGrp="1"/>
          </p:cNvSpPr>
          <p:nvPr>
            <p:ph type="title"/>
          </p:nvPr>
        </p:nvSpPr>
        <p:spPr/>
        <p:txBody>
          <a:bodyPr/>
          <a:lstStyle/>
          <a:p>
            <a:r>
              <a:rPr lang="en-US" dirty="0"/>
              <a:t>Element 22c.</a:t>
            </a:r>
          </a:p>
        </p:txBody>
      </p:sp>
      <p:sp>
        <p:nvSpPr>
          <p:cNvPr id="22" name="Content Placeholder 21">
            <a:extLst>
              <a:ext uri="{FF2B5EF4-FFF2-40B4-BE49-F238E27FC236}">
                <a16:creationId xmlns:a16="http://schemas.microsoft.com/office/drawing/2014/main" id="{677E1278-CF12-805D-A2B7-3660842EDB7A}"/>
              </a:ext>
            </a:extLst>
          </p:cNvPr>
          <p:cNvSpPr>
            <a:spLocks noGrp="1"/>
          </p:cNvSpPr>
          <p:nvPr>
            <p:ph sz="quarter" idx="10"/>
          </p:nvPr>
        </p:nvSpPr>
        <p:spPr>
          <a:xfrm>
            <a:off x="254000" y="566468"/>
            <a:ext cx="8661400" cy="386032"/>
          </a:xfrm>
          <a:solidFill>
            <a:srgbClr val="124D94"/>
          </a:solidFill>
          <a:ln w="12700">
            <a:solidFill>
              <a:srgbClr val="09366C"/>
            </a:solidFill>
          </a:ln>
        </p:spPr>
        <p:txBody>
          <a:bodyPr vert="horz" wrap="square" lIns="0" tIns="38735" rIns="0" bIns="0" rtlCol="0">
            <a:noAutofit/>
          </a:bodyPr>
          <a:lstStyle/>
          <a:p>
            <a:pPr marL="90805" algn="l" rtl="0">
              <a:spcBef>
                <a:spcPts val="1370"/>
              </a:spcBef>
            </a:pPr>
            <a:r>
              <a:rPr lang="en-US" sz="1800" b="1" kern="1200" dirty="0">
                <a:solidFill>
                  <a:srgbClr val="FFFFFF"/>
                </a:solidFill>
                <a:latin typeface="Arial"/>
                <a:cs typeface="Arial"/>
              </a:rPr>
              <a:t>Element 22c. Evidence-based Standards and Evaluation Requirements</a:t>
            </a:r>
          </a:p>
        </p:txBody>
      </p:sp>
      <p:sp>
        <p:nvSpPr>
          <p:cNvPr id="26" name="Content Placeholder 25">
            <a:extLst>
              <a:ext uri="{FF2B5EF4-FFF2-40B4-BE49-F238E27FC236}">
                <a16:creationId xmlns:a16="http://schemas.microsoft.com/office/drawing/2014/main" id="{EAADBD73-5AE8-7BE0-E4BF-97C18EC94FC9}"/>
              </a:ext>
            </a:extLst>
          </p:cNvPr>
          <p:cNvSpPr>
            <a:spLocks noGrp="1"/>
          </p:cNvSpPr>
          <p:nvPr>
            <p:ph sz="quarter" idx="16"/>
          </p:nvPr>
        </p:nvSpPr>
        <p:spPr>
          <a:xfrm>
            <a:off x="167069" y="2232404"/>
            <a:ext cx="8856281" cy="441342"/>
          </a:xfrm>
        </p:spPr>
        <p:txBody>
          <a:bodyPr/>
          <a:lstStyle/>
          <a:p>
            <a:r>
              <a:rPr lang="en-US" sz="1300" dirty="0"/>
              <a:t>22c. Insert a description of the evidence-based interventions and service delivery strategies the State plans to use to speed  reemployment including specific references to the evidence relied upon.</a:t>
            </a:r>
          </a:p>
        </p:txBody>
      </p:sp>
      <p:sp>
        <p:nvSpPr>
          <p:cNvPr id="27" name="Content Placeholder 26">
            <a:extLst>
              <a:ext uri="{FF2B5EF4-FFF2-40B4-BE49-F238E27FC236}">
                <a16:creationId xmlns:a16="http://schemas.microsoft.com/office/drawing/2014/main" id="{4D26F8A3-38C6-FA83-0080-39D15B406EA4}"/>
              </a:ext>
            </a:extLst>
          </p:cNvPr>
          <p:cNvSpPr>
            <a:spLocks noGrp="1"/>
          </p:cNvSpPr>
          <p:nvPr>
            <p:ph sz="quarter" idx="17"/>
          </p:nvPr>
        </p:nvSpPr>
        <p:spPr>
          <a:xfrm>
            <a:off x="167069" y="3140488"/>
            <a:ext cx="8856281" cy="441342"/>
          </a:xfrm>
        </p:spPr>
        <p:txBody>
          <a:bodyPr/>
          <a:lstStyle/>
          <a:p>
            <a:r>
              <a:rPr lang="en-US" sz="1300" dirty="0"/>
              <a:t>Describe which interventions your state is using that have received ‘High’ or ‘Moderate ratings in CLEAR. Be sure to cite the  specific name of the study of an intervention and when the report was published.</a:t>
            </a:r>
          </a:p>
        </p:txBody>
      </p:sp>
      <p:graphicFrame>
        <p:nvGraphicFramePr>
          <p:cNvPr id="30" name="Table 30">
            <a:extLst>
              <a:ext uri="{FF2B5EF4-FFF2-40B4-BE49-F238E27FC236}">
                <a16:creationId xmlns:a16="http://schemas.microsoft.com/office/drawing/2014/main" id="{3AAE1BA9-FF10-4E23-6843-B87B4C79DC3D}"/>
              </a:ext>
            </a:extLst>
          </p:cNvPr>
          <p:cNvGraphicFramePr>
            <a:graphicFrameLocks noGrp="1"/>
          </p:cNvGraphicFramePr>
          <p:nvPr>
            <p:extLst>
              <p:ext uri="{D42A27DB-BD31-4B8C-83A1-F6EECF244321}">
                <p14:modId xmlns:p14="http://schemas.microsoft.com/office/powerpoint/2010/main" val="2498333329"/>
              </p:ext>
            </p:extLst>
          </p:nvPr>
        </p:nvGraphicFramePr>
        <p:xfrm>
          <a:off x="253491" y="3737260"/>
          <a:ext cx="8645524" cy="1417320"/>
        </p:xfrm>
        <a:graphic>
          <a:graphicData uri="http://schemas.openxmlformats.org/drawingml/2006/table">
            <a:tbl>
              <a:tblPr firstRow="1" bandRow="1">
                <a:tableStyleId>{5940675A-B579-460E-94D1-54222C63F5DA}</a:tableStyleId>
              </a:tblPr>
              <a:tblGrid>
                <a:gridCol w="2946909">
                  <a:extLst>
                    <a:ext uri="{9D8B030D-6E8A-4147-A177-3AD203B41FA5}">
                      <a16:colId xmlns:a16="http://schemas.microsoft.com/office/drawing/2014/main" val="2250908821"/>
                    </a:ext>
                  </a:extLst>
                </a:gridCol>
                <a:gridCol w="990600">
                  <a:extLst>
                    <a:ext uri="{9D8B030D-6E8A-4147-A177-3AD203B41FA5}">
                      <a16:colId xmlns:a16="http://schemas.microsoft.com/office/drawing/2014/main" val="4202374870"/>
                    </a:ext>
                  </a:extLst>
                </a:gridCol>
                <a:gridCol w="3581400">
                  <a:extLst>
                    <a:ext uri="{9D8B030D-6E8A-4147-A177-3AD203B41FA5}">
                      <a16:colId xmlns:a16="http://schemas.microsoft.com/office/drawing/2014/main" val="255000187"/>
                    </a:ext>
                  </a:extLst>
                </a:gridCol>
                <a:gridCol w="1126615">
                  <a:extLst>
                    <a:ext uri="{9D8B030D-6E8A-4147-A177-3AD203B41FA5}">
                      <a16:colId xmlns:a16="http://schemas.microsoft.com/office/drawing/2014/main" val="168452599"/>
                    </a:ext>
                  </a:extLst>
                </a:gridCol>
              </a:tblGrid>
              <a:tr h="225755">
                <a:tc>
                  <a:txBody>
                    <a:bodyPr/>
                    <a:lstStyle/>
                    <a:p>
                      <a:pPr algn="ctr"/>
                      <a:r>
                        <a:rPr lang="en-US" sz="900" b="1" dirty="0">
                          <a:latin typeface="Arial" panose="020B0604020202020204" pitchFamily="34" charset="0"/>
                          <a:cs typeface="Arial" panose="020B0604020202020204" pitchFamily="34" charset="0"/>
                        </a:rPr>
                        <a:t>Description of Intervention</a:t>
                      </a:r>
                    </a:p>
                  </a:txBody>
                  <a:tcPr>
                    <a:solidFill>
                      <a:schemeClr val="bg1"/>
                    </a:solidFill>
                  </a:tcPr>
                </a:tc>
                <a:tc>
                  <a:txBody>
                    <a:bodyPr/>
                    <a:lstStyle/>
                    <a:p>
                      <a:pPr algn="ctr"/>
                      <a:r>
                        <a:rPr lang="en-US" sz="900" b="1" dirty="0">
                          <a:latin typeface="Arial" panose="020B0604020202020204" pitchFamily="34" charset="0"/>
                          <a:cs typeface="Arial" panose="020B0604020202020204" pitchFamily="34" charset="0"/>
                        </a:rPr>
                        <a:t>High/Moderate Rating in CLEAR</a:t>
                      </a:r>
                    </a:p>
                  </a:txBody>
                  <a:tcPr>
                    <a:solidFill>
                      <a:schemeClr val="bg1"/>
                    </a:solidFill>
                  </a:tcPr>
                </a:tc>
                <a:tc>
                  <a:txBody>
                    <a:bodyPr/>
                    <a:lstStyle/>
                    <a:p>
                      <a:pPr algn="ctr"/>
                      <a:r>
                        <a:rPr lang="en-US" sz="900" b="1" dirty="0">
                          <a:latin typeface="Arial" panose="020B0604020202020204" pitchFamily="34" charset="0"/>
                          <a:cs typeface="Arial" panose="020B0604020202020204" pitchFamily="34" charset="0"/>
                        </a:rPr>
                        <a:t>Name of Study</a:t>
                      </a:r>
                    </a:p>
                  </a:txBody>
                  <a:tcPr>
                    <a:solidFill>
                      <a:schemeClr val="bg1"/>
                    </a:solidFill>
                  </a:tcPr>
                </a:tc>
                <a:tc>
                  <a:txBody>
                    <a:bodyPr/>
                    <a:lstStyle/>
                    <a:p>
                      <a:pPr algn="ctr"/>
                      <a:r>
                        <a:rPr lang="en-US" sz="900" b="1" dirty="0">
                          <a:latin typeface="Arial" panose="020B0604020202020204" pitchFamily="34" charset="0"/>
                          <a:cs typeface="Arial" panose="020B0604020202020204" pitchFamily="34" charset="0"/>
                        </a:rPr>
                        <a:t>Study published (MM/YYYY)</a:t>
                      </a:r>
                    </a:p>
                  </a:txBody>
                  <a:tcPr>
                    <a:solidFill>
                      <a:schemeClr val="bg1"/>
                    </a:solidFill>
                  </a:tcPr>
                </a:tc>
                <a:extLst>
                  <a:ext uri="{0D108BD9-81ED-4DB2-BD59-A6C34878D82A}">
                    <a16:rowId xmlns:a16="http://schemas.microsoft.com/office/drawing/2014/main" val="3509111219"/>
                  </a:ext>
                </a:extLst>
              </a:tr>
              <a:tr h="182880">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dirty="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dirty="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2817664521"/>
                  </a:ext>
                </a:extLst>
              </a:tr>
              <a:tr h="182880">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3552667112"/>
                  </a:ext>
                </a:extLst>
              </a:tr>
              <a:tr h="182880">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994674515"/>
                  </a:ext>
                </a:extLst>
              </a:tr>
              <a:tr h="182880">
                <a:tc>
                  <a:txBody>
                    <a:bodyPr/>
                    <a:lstStyle/>
                    <a:p>
                      <a:endParaRPr lang="en-US" sz="90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dirty="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dirty="0">
                        <a:latin typeface="Arial" panose="020B0604020202020204" pitchFamily="34" charset="0"/>
                        <a:cs typeface="Arial" panose="020B0604020202020204" pitchFamily="34" charset="0"/>
                      </a:endParaRPr>
                    </a:p>
                  </a:txBody>
                  <a:tcPr>
                    <a:solidFill>
                      <a:schemeClr val="bg1"/>
                    </a:solidFill>
                  </a:tcPr>
                </a:tc>
                <a:tc>
                  <a:txBody>
                    <a:bodyPr/>
                    <a:lstStyle/>
                    <a:p>
                      <a:endParaRPr lang="en-US" sz="900" dirty="0">
                        <a:latin typeface="Arial" panose="020B0604020202020204" pitchFamily="34" charset="0"/>
                        <a:cs typeface="Arial" panose="020B0604020202020204" pitchFamily="34" charset="0"/>
                      </a:endParaRPr>
                    </a:p>
                  </a:txBody>
                  <a:tcPr>
                    <a:solidFill>
                      <a:schemeClr val="bg1"/>
                    </a:solidFill>
                  </a:tcPr>
                </a:tc>
                <a:extLst>
                  <a:ext uri="{0D108BD9-81ED-4DB2-BD59-A6C34878D82A}">
                    <a16:rowId xmlns:a16="http://schemas.microsoft.com/office/drawing/2014/main" val="1950526764"/>
                  </a:ext>
                </a:extLst>
              </a:tr>
            </a:tbl>
          </a:graphicData>
        </a:graphic>
      </p:graphicFrame>
      <p:sp>
        <p:nvSpPr>
          <p:cNvPr id="31" name="object 11">
            <a:extLst>
              <a:ext uri="{FF2B5EF4-FFF2-40B4-BE49-F238E27FC236}">
                <a16:creationId xmlns:a16="http://schemas.microsoft.com/office/drawing/2014/main" id="{C2966956-963C-FC31-2566-57FD09D9E7F6}"/>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30</a:t>
            </a:fld>
            <a:endParaRPr spc="-5" dirty="0"/>
          </a:p>
        </p:txBody>
      </p:sp>
      <p:sp>
        <p:nvSpPr>
          <p:cNvPr id="34" name="Rectangle 33">
            <a:extLst>
              <a:ext uri="{FF2B5EF4-FFF2-40B4-BE49-F238E27FC236}">
                <a16:creationId xmlns:a16="http://schemas.microsoft.com/office/drawing/2014/main" id="{6F6D500A-FA88-DB8A-42D7-EAA17D71732B}"/>
              </a:ext>
              <a:ext uri="{C183D7F6-B498-43B3-948B-1728B52AA6E4}">
                <adec:decorative xmlns:adec="http://schemas.microsoft.com/office/drawing/2017/decorative" val="1"/>
              </a:ext>
            </a:extLst>
          </p:cNvPr>
          <p:cNvSpPr/>
          <p:nvPr/>
        </p:nvSpPr>
        <p:spPr>
          <a:xfrm>
            <a:off x="326929" y="426143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7D80A5CA-CAE2-3B41-6A4E-B4B194A6BDAC}"/>
              </a:ext>
              <a:ext uri="{C183D7F6-B498-43B3-948B-1728B52AA6E4}">
                <adec:decorative xmlns:adec="http://schemas.microsoft.com/office/drawing/2017/decorative" val="1"/>
              </a:ext>
            </a:extLst>
          </p:cNvPr>
          <p:cNvSpPr/>
          <p:nvPr/>
        </p:nvSpPr>
        <p:spPr>
          <a:xfrm>
            <a:off x="326929" y="449541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6FDBE87-48E4-322F-F28E-88843D83E25B}"/>
              </a:ext>
              <a:ext uri="{C183D7F6-B498-43B3-948B-1728B52AA6E4}">
                <adec:decorative xmlns:adec="http://schemas.microsoft.com/office/drawing/2017/decorative" val="1"/>
              </a:ext>
            </a:extLst>
          </p:cNvPr>
          <p:cNvSpPr/>
          <p:nvPr/>
        </p:nvSpPr>
        <p:spPr>
          <a:xfrm>
            <a:off x="326929" y="472319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D4767671-6377-0479-37D6-845B9B007730}"/>
              </a:ext>
              <a:ext uri="{C183D7F6-B498-43B3-948B-1728B52AA6E4}">
                <adec:decorative xmlns:adec="http://schemas.microsoft.com/office/drawing/2017/decorative" val="1"/>
              </a:ext>
            </a:extLst>
          </p:cNvPr>
          <p:cNvSpPr/>
          <p:nvPr/>
        </p:nvSpPr>
        <p:spPr>
          <a:xfrm>
            <a:off x="326929" y="493888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D8435C-2539-F5CE-B69A-0FDA482ADDA4}"/>
              </a:ext>
              <a:ext uri="{C183D7F6-B498-43B3-948B-1728B52AA6E4}">
                <adec:decorative xmlns:adec="http://schemas.microsoft.com/office/drawing/2017/decorative" val="1"/>
              </a:ext>
            </a:extLst>
          </p:cNvPr>
          <p:cNvSpPr/>
          <p:nvPr/>
        </p:nvSpPr>
        <p:spPr>
          <a:xfrm>
            <a:off x="3276600" y="426143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0AE240D7-8F95-0657-85E3-4B4C0BBA4D31}"/>
              </a:ext>
              <a:ext uri="{C183D7F6-B498-43B3-948B-1728B52AA6E4}">
                <adec:decorative xmlns:adec="http://schemas.microsoft.com/office/drawing/2017/decorative" val="1"/>
              </a:ext>
            </a:extLst>
          </p:cNvPr>
          <p:cNvSpPr/>
          <p:nvPr/>
        </p:nvSpPr>
        <p:spPr>
          <a:xfrm>
            <a:off x="3276600" y="449541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1190E31-2BAF-7D5E-A4F8-B883C87C5756}"/>
              </a:ext>
              <a:ext uri="{C183D7F6-B498-43B3-948B-1728B52AA6E4}">
                <adec:decorative xmlns:adec="http://schemas.microsoft.com/office/drawing/2017/decorative" val="1"/>
              </a:ext>
            </a:extLst>
          </p:cNvPr>
          <p:cNvSpPr/>
          <p:nvPr/>
        </p:nvSpPr>
        <p:spPr>
          <a:xfrm>
            <a:off x="3276600" y="472319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149166B-FC80-8BC6-D51D-90367DBE31E2}"/>
              </a:ext>
              <a:ext uri="{C183D7F6-B498-43B3-948B-1728B52AA6E4}">
                <adec:decorative xmlns:adec="http://schemas.microsoft.com/office/drawing/2017/decorative" val="1"/>
              </a:ext>
            </a:extLst>
          </p:cNvPr>
          <p:cNvSpPr/>
          <p:nvPr/>
        </p:nvSpPr>
        <p:spPr>
          <a:xfrm>
            <a:off x="3276600" y="493888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EBDD7451-4788-0819-B606-02BB275975E0}"/>
              </a:ext>
              <a:ext uri="{C183D7F6-B498-43B3-948B-1728B52AA6E4}">
                <adec:decorative xmlns:adec="http://schemas.microsoft.com/office/drawing/2017/decorative" val="1"/>
              </a:ext>
            </a:extLst>
          </p:cNvPr>
          <p:cNvSpPr/>
          <p:nvPr/>
        </p:nvSpPr>
        <p:spPr>
          <a:xfrm>
            <a:off x="4333461" y="426143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B496F55B-F8AF-250F-5905-74BA6402A9F3}"/>
              </a:ext>
              <a:ext uri="{C183D7F6-B498-43B3-948B-1728B52AA6E4}">
                <adec:decorative xmlns:adec="http://schemas.microsoft.com/office/drawing/2017/decorative" val="1"/>
              </a:ext>
            </a:extLst>
          </p:cNvPr>
          <p:cNvSpPr/>
          <p:nvPr/>
        </p:nvSpPr>
        <p:spPr>
          <a:xfrm>
            <a:off x="4333461" y="449541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256B4EA3-2E9E-D6C5-D2D6-0D3235790074}"/>
              </a:ext>
              <a:ext uri="{C183D7F6-B498-43B3-948B-1728B52AA6E4}">
                <adec:decorative xmlns:adec="http://schemas.microsoft.com/office/drawing/2017/decorative" val="1"/>
              </a:ext>
            </a:extLst>
          </p:cNvPr>
          <p:cNvSpPr/>
          <p:nvPr/>
        </p:nvSpPr>
        <p:spPr>
          <a:xfrm>
            <a:off x="4333461" y="472319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C8E1741D-F0AA-8D72-3900-6B15D379CEAA}"/>
              </a:ext>
              <a:ext uri="{C183D7F6-B498-43B3-948B-1728B52AA6E4}">
                <adec:decorative xmlns:adec="http://schemas.microsoft.com/office/drawing/2017/decorative" val="1"/>
              </a:ext>
            </a:extLst>
          </p:cNvPr>
          <p:cNvSpPr/>
          <p:nvPr/>
        </p:nvSpPr>
        <p:spPr>
          <a:xfrm>
            <a:off x="4333461" y="493888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2D6B9142-2CEF-B5C3-435A-DB207915BE1A}"/>
              </a:ext>
              <a:ext uri="{C183D7F6-B498-43B3-948B-1728B52AA6E4}">
                <adec:decorative xmlns:adec="http://schemas.microsoft.com/office/drawing/2017/decorative" val="1"/>
              </a:ext>
            </a:extLst>
          </p:cNvPr>
          <p:cNvSpPr/>
          <p:nvPr/>
        </p:nvSpPr>
        <p:spPr>
          <a:xfrm>
            <a:off x="7848600" y="426143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C7D4C76C-E9DA-E8B8-58D7-62BD1166684F}"/>
              </a:ext>
              <a:ext uri="{C183D7F6-B498-43B3-948B-1728B52AA6E4}">
                <adec:decorative xmlns:adec="http://schemas.microsoft.com/office/drawing/2017/decorative" val="1"/>
              </a:ext>
            </a:extLst>
          </p:cNvPr>
          <p:cNvSpPr/>
          <p:nvPr/>
        </p:nvSpPr>
        <p:spPr>
          <a:xfrm>
            <a:off x="7848600" y="449541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C548904-504E-8E10-B47F-3C13AF19F7D1}"/>
              </a:ext>
              <a:ext uri="{C183D7F6-B498-43B3-948B-1728B52AA6E4}">
                <adec:decorative xmlns:adec="http://schemas.microsoft.com/office/drawing/2017/decorative" val="1"/>
              </a:ext>
            </a:extLst>
          </p:cNvPr>
          <p:cNvSpPr/>
          <p:nvPr/>
        </p:nvSpPr>
        <p:spPr>
          <a:xfrm>
            <a:off x="7848600" y="472319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D384F0E-F103-21E4-64BD-89FE4F0CF196}"/>
              </a:ext>
              <a:ext uri="{C183D7F6-B498-43B3-948B-1728B52AA6E4}">
                <adec:decorative xmlns:adec="http://schemas.microsoft.com/office/drawing/2017/decorative" val="1"/>
              </a:ext>
            </a:extLst>
          </p:cNvPr>
          <p:cNvSpPr/>
          <p:nvPr/>
        </p:nvSpPr>
        <p:spPr>
          <a:xfrm>
            <a:off x="7848600" y="493888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6D56D4-4E44-1B10-D0CD-F0B2B116EA48}"/>
              </a:ext>
            </a:extLst>
          </p:cNvPr>
          <p:cNvSpPr>
            <a:spLocks noGrp="1"/>
          </p:cNvSpPr>
          <p:nvPr>
            <p:ph sz="quarter" idx="13"/>
          </p:nvPr>
        </p:nvSpPr>
        <p:spPr/>
        <p:txBody>
          <a:bodyPr/>
          <a:lstStyle/>
          <a:p>
            <a:r>
              <a:rPr lang="en-US" dirty="0"/>
              <a:t>Insert a description of the evidence-based interventions and service delivery…</a:t>
            </a:r>
          </a:p>
        </p:txBody>
      </p:sp>
      <p:sp>
        <p:nvSpPr>
          <p:cNvPr id="10" name="TextBox 9">
            <a:extLst>
              <a:ext uri="{FF2B5EF4-FFF2-40B4-BE49-F238E27FC236}">
                <a16:creationId xmlns:a16="http://schemas.microsoft.com/office/drawing/2014/main" id="{701A41E4-99FC-414E-E987-3221B8F270F1}"/>
              </a:ext>
            </a:extLst>
          </p:cNvPr>
          <p:cNvSpPr txBox="1"/>
          <p:nvPr/>
        </p:nvSpPr>
        <p:spPr>
          <a:xfrm>
            <a:off x="278129" y="973098"/>
            <a:ext cx="8637271" cy="1200329"/>
          </a:xfrm>
          <a:prstGeom prst="rect">
            <a:avLst/>
          </a:prstGeom>
          <a:noFill/>
        </p:spPr>
        <p:txBody>
          <a:bodyPr wrap="square" rtlCol="0">
            <a:spAutoFit/>
          </a:bodyPr>
          <a:lstStyle/>
          <a:p>
            <a:pPr algn="l"/>
            <a:endParaRPr lang="en-US" sz="1800" b="0" i="0" u="none" strike="noStrike" baseline="0" dirty="0">
              <a:latin typeface="Aptos" panose="020B0004020202020204" pitchFamily="34" charset="0"/>
            </a:endParaRPr>
          </a:p>
          <a:p>
            <a:r>
              <a:rPr lang="en-US" sz="1800" b="0" i="0" u="none" strike="noStrike" baseline="0" dirty="0">
                <a:highlight>
                  <a:srgbClr val="FFFF00"/>
                </a:highlight>
                <a:latin typeface="Aptos" panose="020B0004020202020204" pitchFamily="34" charset="0"/>
              </a:rPr>
              <a:t>This table is to cite intervention(s) that has received ‘High’ or ‘Moderate’ RESEA intervention ratings in CLEAR, which your state is using to inform its RESEA program design. </a:t>
            </a:r>
            <a:endParaRPr lang="en-US" dirty="0">
              <a:highlight>
                <a:srgbClr val="FFFF00"/>
              </a:highlight>
            </a:endParaRPr>
          </a:p>
        </p:txBody>
      </p:sp>
    </p:spTree>
    <p:extLst>
      <p:ext uri="{BB962C8B-B14F-4D97-AF65-F5344CB8AC3E}">
        <p14:creationId xmlns:p14="http://schemas.microsoft.com/office/powerpoint/2010/main" val="19217630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38A7B92-3A70-1227-92B2-B950CE4E97F2}"/>
              </a:ext>
            </a:extLst>
          </p:cNvPr>
          <p:cNvSpPr>
            <a:spLocks noGrp="1"/>
          </p:cNvSpPr>
          <p:nvPr>
            <p:ph type="title"/>
          </p:nvPr>
        </p:nvSpPr>
        <p:spPr>
          <a:xfrm>
            <a:off x="1905000" y="0"/>
            <a:ext cx="5467589" cy="1107996"/>
          </a:xfrm>
        </p:spPr>
        <p:txBody>
          <a:bodyPr/>
          <a:lstStyle/>
          <a:p>
            <a:r>
              <a:rPr lang="en-US" dirty="0"/>
              <a:t>Element 22c. Example</a:t>
            </a:r>
          </a:p>
        </p:txBody>
      </p:sp>
      <p:sp>
        <p:nvSpPr>
          <p:cNvPr id="11" name="Content Placeholder 10">
            <a:extLst>
              <a:ext uri="{FF2B5EF4-FFF2-40B4-BE49-F238E27FC236}">
                <a16:creationId xmlns:a16="http://schemas.microsoft.com/office/drawing/2014/main" id="{14D40A8D-7854-FD0A-3B74-DC7C5DFAA180}"/>
              </a:ext>
            </a:extLst>
          </p:cNvPr>
          <p:cNvSpPr>
            <a:spLocks noGrp="1"/>
          </p:cNvSpPr>
          <p:nvPr>
            <p:ph sz="quarter" idx="13"/>
          </p:nvPr>
        </p:nvSpPr>
        <p:spPr/>
        <p:txBody>
          <a:bodyPr/>
          <a:lstStyle/>
          <a:p>
            <a:endParaRPr lang="en-US"/>
          </a:p>
        </p:txBody>
      </p:sp>
      <p:sp>
        <p:nvSpPr>
          <p:cNvPr id="14" name="Content Placeholder 13">
            <a:extLst>
              <a:ext uri="{FF2B5EF4-FFF2-40B4-BE49-F238E27FC236}">
                <a16:creationId xmlns:a16="http://schemas.microsoft.com/office/drawing/2014/main" id="{FF67F411-C8F6-4A6F-A9D7-DA3DCB95040C}"/>
              </a:ext>
            </a:extLst>
          </p:cNvPr>
          <p:cNvSpPr>
            <a:spLocks noGrp="1"/>
          </p:cNvSpPr>
          <p:nvPr>
            <p:ph sz="quarter" idx="16"/>
          </p:nvPr>
        </p:nvSpPr>
        <p:spPr/>
        <p:txBody>
          <a:bodyPr/>
          <a:lstStyle/>
          <a:p>
            <a:endParaRPr lang="en-US"/>
          </a:p>
        </p:txBody>
      </p:sp>
      <p:pic>
        <p:nvPicPr>
          <p:cNvPr id="16" name="Picture 15">
            <a:extLst>
              <a:ext uri="{FF2B5EF4-FFF2-40B4-BE49-F238E27FC236}">
                <a16:creationId xmlns:a16="http://schemas.microsoft.com/office/drawing/2014/main" id="{F7C27011-E734-9030-65B2-78920F68790A}"/>
              </a:ext>
            </a:extLst>
          </p:cNvPr>
          <p:cNvPicPr>
            <a:picLocks noChangeAspect="1"/>
          </p:cNvPicPr>
          <p:nvPr/>
        </p:nvPicPr>
        <p:blipFill>
          <a:blip r:embed="rId2"/>
          <a:stretch>
            <a:fillRect/>
          </a:stretch>
        </p:blipFill>
        <p:spPr>
          <a:xfrm>
            <a:off x="-25400" y="1983512"/>
            <a:ext cx="9144000" cy="4205899"/>
          </a:xfrm>
          <a:prstGeom prst="rect">
            <a:avLst/>
          </a:prstGeom>
        </p:spPr>
      </p:pic>
      <p:sp>
        <p:nvSpPr>
          <p:cNvPr id="18" name="TextBox 17">
            <a:extLst>
              <a:ext uri="{FF2B5EF4-FFF2-40B4-BE49-F238E27FC236}">
                <a16:creationId xmlns:a16="http://schemas.microsoft.com/office/drawing/2014/main" id="{23DB5CB9-7838-0990-29DF-E8F7DFFFE703}"/>
              </a:ext>
            </a:extLst>
          </p:cNvPr>
          <p:cNvSpPr txBox="1"/>
          <p:nvPr/>
        </p:nvSpPr>
        <p:spPr>
          <a:xfrm>
            <a:off x="901700" y="1057870"/>
            <a:ext cx="7289800" cy="830997"/>
          </a:xfrm>
          <a:prstGeom prst="rect">
            <a:avLst/>
          </a:prstGeom>
          <a:noFill/>
        </p:spPr>
        <p:txBody>
          <a:bodyPr wrap="square">
            <a:spAutoFit/>
          </a:bodyPr>
          <a:lstStyle/>
          <a:p>
            <a:r>
              <a:rPr lang="en-US" sz="1600" b="0" i="0" u="none" strike="noStrike" baseline="0" dirty="0">
                <a:highlight>
                  <a:srgbClr val="FFFF00"/>
                </a:highlight>
                <a:latin typeface="Aptos" panose="020B0004020202020204" pitchFamily="34" charset="0"/>
              </a:rPr>
              <a:t>This table is to cite intervention(s) that has received ‘High’ or ‘Moderate’ RESEA intervention ratings in CLEAR, which your state is using to inform its RESEA program design. </a:t>
            </a:r>
            <a:endParaRPr lang="en-US" sz="1600" dirty="0">
              <a:highlight>
                <a:srgbClr val="FFFF00"/>
              </a:highlight>
            </a:endParaRPr>
          </a:p>
        </p:txBody>
      </p:sp>
    </p:spTree>
    <p:extLst>
      <p:ext uri="{BB962C8B-B14F-4D97-AF65-F5344CB8AC3E}">
        <p14:creationId xmlns:p14="http://schemas.microsoft.com/office/powerpoint/2010/main" val="31955713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CC2D8D-C1B2-F24D-D581-A5B4DBDF7F04}"/>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1F146955-697B-B238-46C4-054A6515D2EF}"/>
              </a:ext>
            </a:extLst>
          </p:cNvPr>
          <p:cNvSpPr>
            <a:spLocks noGrp="1"/>
          </p:cNvSpPr>
          <p:nvPr>
            <p:ph type="title"/>
          </p:nvPr>
        </p:nvSpPr>
        <p:spPr/>
        <p:txBody>
          <a:bodyPr/>
          <a:lstStyle/>
          <a:p>
            <a:r>
              <a:rPr lang="en-US" dirty="0"/>
              <a:t>Element 22d.</a:t>
            </a:r>
          </a:p>
        </p:txBody>
      </p:sp>
      <p:sp>
        <p:nvSpPr>
          <p:cNvPr id="22" name="Content Placeholder 21">
            <a:extLst>
              <a:ext uri="{FF2B5EF4-FFF2-40B4-BE49-F238E27FC236}">
                <a16:creationId xmlns:a16="http://schemas.microsoft.com/office/drawing/2014/main" id="{2AE1226B-33F8-34EF-488B-A064BCCC70D0}"/>
              </a:ext>
            </a:extLst>
          </p:cNvPr>
          <p:cNvSpPr>
            <a:spLocks noGrp="1"/>
          </p:cNvSpPr>
          <p:nvPr>
            <p:ph sz="quarter" idx="10"/>
          </p:nvPr>
        </p:nvSpPr>
        <p:spPr>
          <a:xfrm>
            <a:off x="254000" y="566468"/>
            <a:ext cx="8661400" cy="386032"/>
          </a:xfrm>
          <a:solidFill>
            <a:srgbClr val="124D94"/>
          </a:solidFill>
          <a:ln w="12700">
            <a:solidFill>
              <a:srgbClr val="09366C"/>
            </a:solidFill>
          </a:ln>
        </p:spPr>
        <p:txBody>
          <a:bodyPr vert="horz" wrap="square" lIns="0" tIns="38735" rIns="0" bIns="0" rtlCol="0">
            <a:noAutofit/>
          </a:bodyPr>
          <a:lstStyle/>
          <a:p>
            <a:pPr marL="90805" algn="l" rtl="0">
              <a:spcBef>
                <a:spcPts val="1370"/>
              </a:spcBef>
            </a:pPr>
            <a:r>
              <a:rPr lang="en-US" sz="1800" b="1" kern="1200" dirty="0">
                <a:solidFill>
                  <a:srgbClr val="FFFFFF"/>
                </a:solidFill>
                <a:latin typeface="Arial"/>
                <a:cs typeface="Arial"/>
              </a:rPr>
              <a:t>Element 22b.- 22d. Evidence-based Standards and Evaluation Requirements</a:t>
            </a:r>
          </a:p>
        </p:txBody>
      </p:sp>
      <p:sp>
        <p:nvSpPr>
          <p:cNvPr id="28" name="Content Placeholder 27">
            <a:extLst>
              <a:ext uri="{FF2B5EF4-FFF2-40B4-BE49-F238E27FC236}">
                <a16:creationId xmlns:a16="http://schemas.microsoft.com/office/drawing/2014/main" id="{12212AA2-F3AA-CB59-B857-0599226129DE}"/>
              </a:ext>
            </a:extLst>
          </p:cNvPr>
          <p:cNvSpPr>
            <a:spLocks noGrp="1"/>
          </p:cNvSpPr>
          <p:nvPr>
            <p:ph sz="quarter" idx="18"/>
          </p:nvPr>
        </p:nvSpPr>
        <p:spPr>
          <a:xfrm>
            <a:off x="260865" y="1244872"/>
            <a:ext cx="8769859" cy="441342"/>
          </a:xfrm>
        </p:spPr>
        <p:txBody>
          <a:bodyPr anchor="ctr"/>
          <a:lstStyle/>
          <a:p>
            <a:r>
              <a:rPr lang="en-US" sz="2000" dirty="0"/>
              <a:t>22d. Insert an explanation of how such interventions and service delivery strategies are appropriate to the population served.</a:t>
            </a:r>
          </a:p>
        </p:txBody>
      </p:sp>
      <p:sp>
        <p:nvSpPr>
          <p:cNvPr id="31" name="object 11">
            <a:extLst>
              <a:ext uri="{FF2B5EF4-FFF2-40B4-BE49-F238E27FC236}">
                <a16:creationId xmlns:a16="http://schemas.microsoft.com/office/drawing/2014/main" id="{EB3AC249-35A0-E759-85F3-C8BB4D9A074F}"/>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32</a:t>
            </a:fld>
            <a:endParaRPr spc="-5" dirty="0"/>
          </a:p>
        </p:txBody>
      </p:sp>
      <p:sp>
        <p:nvSpPr>
          <p:cNvPr id="3" name="Content Placeholder 2">
            <a:extLst>
              <a:ext uri="{FF2B5EF4-FFF2-40B4-BE49-F238E27FC236}">
                <a16:creationId xmlns:a16="http://schemas.microsoft.com/office/drawing/2014/main" id="{825FE3B5-D759-7489-7833-D09FD24C991C}"/>
              </a:ext>
            </a:extLst>
          </p:cNvPr>
          <p:cNvSpPr>
            <a:spLocks noGrp="1"/>
          </p:cNvSpPr>
          <p:nvPr>
            <p:ph sz="quarter" idx="13"/>
          </p:nvPr>
        </p:nvSpPr>
        <p:spPr/>
        <p:txBody>
          <a:bodyPr/>
          <a:lstStyle/>
          <a:p>
            <a:endParaRPr lang="en-US"/>
          </a:p>
        </p:txBody>
      </p:sp>
      <p:sp>
        <p:nvSpPr>
          <p:cNvPr id="9" name="Content Placeholder 8">
            <a:extLst>
              <a:ext uri="{FF2B5EF4-FFF2-40B4-BE49-F238E27FC236}">
                <a16:creationId xmlns:a16="http://schemas.microsoft.com/office/drawing/2014/main" id="{FA6E8D11-EBAD-CC5D-4468-A1D01124E453}"/>
              </a:ext>
            </a:extLst>
          </p:cNvPr>
          <p:cNvSpPr>
            <a:spLocks noGrp="1"/>
          </p:cNvSpPr>
          <p:nvPr>
            <p:ph sz="quarter" idx="17"/>
          </p:nvPr>
        </p:nvSpPr>
        <p:spPr>
          <a:xfrm>
            <a:off x="179359" y="1686214"/>
            <a:ext cx="8856281" cy="441342"/>
          </a:xfrm>
        </p:spPr>
        <p:txBody>
          <a:bodyPr/>
          <a:lstStyle/>
          <a:p>
            <a:pPr algn="l"/>
            <a:endParaRPr lang="en-US" sz="1800" b="0" i="0" u="none" strike="noStrike" baseline="0" dirty="0">
              <a:latin typeface="Aptos" panose="020B0004020202020204" pitchFamily="34" charset="0"/>
            </a:endParaRPr>
          </a:p>
          <a:p>
            <a:r>
              <a:rPr lang="en-US" sz="1800" b="0" i="0" u="none" strike="noStrike" baseline="0" dirty="0">
                <a:highlight>
                  <a:srgbClr val="FFFF00"/>
                </a:highlight>
                <a:latin typeface="Aptos" panose="020B0004020202020204" pitchFamily="34" charset="0"/>
              </a:rPr>
              <a:t>Briefly describe how the interventions listed in 22c are appropriate for the population your RESEA program is serving, and give a general description of how the interventions are proven to be effective for UI claimants.</a:t>
            </a:r>
          </a:p>
          <a:p>
            <a:endParaRPr lang="en-US" sz="1800" dirty="0">
              <a:highlight>
                <a:srgbClr val="FFFF00"/>
              </a:highlight>
              <a:latin typeface="Aptos" panose="020B0004020202020204" pitchFamily="34" charset="0"/>
            </a:endParaRPr>
          </a:p>
          <a:p>
            <a:r>
              <a:rPr lang="en-US" sz="1800" b="1" i="1" u="none" strike="noStrike" baseline="0" dirty="0">
                <a:solidFill>
                  <a:srgbClr val="0E2841"/>
                </a:solidFill>
                <a:latin typeface="Aptos" panose="020B0004020202020204" pitchFamily="34" charset="0"/>
              </a:rPr>
              <a:t>Tips for completing 22d:</a:t>
            </a:r>
          </a:p>
          <a:p>
            <a:r>
              <a:rPr lang="en-US" sz="1800" b="0" i="0" u="none" strike="noStrike" baseline="0" dirty="0">
                <a:solidFill>
                  <a:srgbClr val="000000"/>
                </a:solidFill>
                <a:latin typeface="Aptos" panose="020B0004020202020204" pitchFamily="34" charset="0"/>
              </a:rPr>
              <a:t>The narrative description provided for 22d could address the following:</a:t>
            </a:r>
          </a:p>
          <a:p>
            <a:endParaRPr lang="en-US" sz="1800" b="0" i="0" u="none" strike="noStrike" baseline="0" dirty="0">
              <a:solidFill>
                <a:srgbClr val="000000"/>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Describe how the factors of the state’s current population was considered </a:t>
            </a:r>
            <a:r>
              <a:rPr lang="en-US" sz="1800" b="1" i="0" u="none" strike="noStrike" baseline="0" dirty="0">
                <a:latin typeface="Aptos" panose="020B0004020202020204" pitchFamily="34" charset="0"/>
              </a:rPr>
              <a:t>when deciding on the intervention</a:t>
            </a:r>
            <a:r>
              <a:rPr lang="en-US" sz="1800" b="0" i="0" u="none" strike="noStrike" baseline="0" dirty="0">
                <a:solidFill>
                  <a:srgbClr val="000000"/>
                </a:solidFill>
                <a:latin typeface="Aptos" panose="020B0004020202020204" pitchFamily="34" charset="0"/>
              </a:rPr>
              <a:t>(s)</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Is the intervention(s) the </a:t>
            </a:r>
            <a:r>
              <a:rPr lang="en-US" sz="1800" b="1" i="0" u="none" strike="noStrike" baseline="0" dirty="0">
                <a:latin typeface="Aptos" panose="020B0004020202020204" pitchFamily="34" charset="0"/>
              </a:rPr>
              <a:t>same across the state </a:t>
            </a:r>
            <a:r>
              <a:rPr lang="en-US" sz="1800" b="0" i="0" u="none" strike="noStrike" baseline="0" dirty="0">
                <a:solidFill>
                  <a:srgbClr val="000000"/>
                </a:solidFill>
                <a:latin typeface="Aptos" panose="020B0004020202020204" pitchFamily="34" charset="0"/>
              </a:rPr>
              <a:t>or to those areas providing RESEA services?</a:t>
            </a: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What are the </a:t>
            </a:r>
            <a:r>
              <a:rPr lang="en-US" sz="1800" b="1" i="0" u="none" strike="noStrike" baseline="0" dirty="0">
                <a:latin typeface="Aptos" panose="020B0004020202020204" pitchFamily="34" charset="0"/>
              </a:rPr>
              <a:t>desired outcomes </a:t>
            </a:r>
            <a:r>
              <a:rPr lang="en-US" sz="1800" b="0" i="0" u="none" strike="noStrike" baseline="0" dirty="0">
                <a:solidFill>
                  <a:srgbClr val="000000"/>
                </a:solidFill>
                <a:latin typeface="Aptos" panose="020B0004020202020204" pitchFamily="34" charset="0"/>
              </a:rPr>
              <a:t>of the intervention(s) </a:t>
            </a:r>
            <a:r>
              <a:rPr lang="en-US" sz="1800" b="0" i="1" u="none" strike="noStrike" baseline="0" dirty="0">
                <a:solidFill>
                  <a:srgbClr val="000000"/>
                </a:solidFill>
                <a:latin typeface="Aptos" panose="020B0004020202020204" pitchFamily="34" charset="0"/>
              </a:rPr>
              <a:t>(for example: decreased UC, decreased UC duration, people returning to work quicker, wage improvement, etc.)?</a:t>
            </a:r>
            <a:endParaRPr lang="en-US" sz="1800" b="0" i="0" u="none" strike="noStrike" baseline="0" dirty="0">
              <a:solidFill>
                <a:srgbClr val="000000"/>
              </a:solidFill>
              <a:latin typeface="Aptos" panose="020B0004020202020204" pitchFamily="34" charset="0"/>
            </a:endParaRPr>
          </a:p>
          <a:p>
            <a:pPr marL="285750" indent="-285750">
              <a:buFont typeface="Arial" panose="020B0604020202020204" pitchFamily="34" charset="0"/>
              <a:buChar char="•"/>
            </a:pPr>
            <a:r>
              <a:rPr lang="en-US" sz="1800" b="0" i="0" u="none" strike="noStrike" baseline="0" dirty="0">
                <a:solidFill>
                  <a:srgbClr val="000000"/>
                </a:solidFill>
                <a:latin typeface="Aptos" panose="020B0004020202020204" pitchFamily="34" charset="0"/>
              </a:rPr>
              <a:t>What has been </a:t>
            </a:r>
            <a:r>
              <a:rPr lang="en-US" sz="1800" b="1" i="0" u="none" strike="noStrike" baseline="0" dirty="0">
                <a:latin typeface="Aptos" panose="020B0004020202020204" pitchFamily="34" charset="0"/>
              </a:rPr>
              <a:t>observed already</a:t>
            </a:r>
            <a:r>
              <a:rPr lang="en-US" sz="1800" b="0" i="0" u="none" strike="noStrike" baseline="0" dirty="0">
                <a:solidFill>
                  <a:srgbClr val="000000"/>
                </a:solidFill>
                <a:latin typeface="Aptos" panose="020B0004020202020204" pitchFamily="34" charset="0"/>
              </a:rPr>
              <a:t>, in terms of desired outcomes?</a:t>
            </a:r>
          </a:p>
          <a:p>
            <a:endParaRPr lang="en-US" dirty="0">
              <a:highlight>
                <a:srgbClr val="FFFF00"/>
              </a:highlight>
            </a:endParaRPr>
          </a:p>
        </p:txBody>
      </p:sp>
    </p:spTree>
    <p:extLst>
      <p:ext uri="{BB962C8B-B14F-4D97-AF65-F5344CB8AC3E}">
        <p14:creationId xmlns:p14="http://schemas.microsoft.com/office/powerpoint/2010/main" val="28017106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D7DD2CC8-E971-8A7F-AB62-A58700791787}"/>
              </a:ext>
            </a:extLst>
          </p:cNvPr>
          <p:cNvSpPr>
            <a:spLocks noGrp="1"/>
          </p:cNvSpPr>
          <p:nvPr>
            <p:ph type="title"/>
          </p:nvPr>
        </p:nvSpPr>
        <p:spPr/>
        <p:txBody>
          <a:bodyPr/>
          <a:lstStyle/>
          <a:p>
            <a:r>
              <a:rPr lang="en-US" dirty="0"/>
              <a:t>Element 22e. – 22f.</a:t>
            </a:r>
          </a:p>
        </p:txBody>
      </p:sp>
      <p:sp>
        <p:nvSpPr>
          <p:cNvPr id="29" name="Content Placeholder 28">
            <a:extLst>
              <a:ext uri="{FF2B5EF4-FFF2-40B4-BE49-F238E27FC236}">
                <a16:creationId xmlns:a16="http://schemas.microsoft.com/office/drawing/2014/main" id="{6CAE764C-62B3-0027-5666-F5E11C6B29F8}"/>
              </a:ext>
            </a:extLst>
          </p:cNvPr>
          <p:cNvSpPr>
            <a:spLocks noGrp="1"/>
          </p:cNvSpPr>
          <p:nvPr>
            <p:ph sz="quarter" idx="13"/>
          </p:nvPr>
        </p:nvSpPr>
        <p:spPr>
          <a:xfrm>
            <a:off x="253492" y="553998"/>
            <a:ext cx="8645525" cy="684252"/>
          </a:xfrm>
        </p:spPr>
        <p:txBody>
          <a:bodyPr/>
          <a:lstStyle/>
          <a:p>
            <a:pPr marL="90805" marR="1513840" lvl="0" indent="0" algn="l" defTabSz="914400" rtl="0" eaLnBrk="1" fontAlgn="auto" latinLnBrk="0" hangingPunct="1">
              <a:lnSpc>
                <a:spcPct val="100000"/>
              </a:lnSpc>
              <a:spcBef>
                <a:spcPts val="29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a:t>
            </a:r>
            <a:r>
              <a:rPr kumimoji="0" lang="en-US" sz="1800" b="1" i="0" u="none" strike="noStrike" kern="1200" cap="none" spc="-5" normalizeH="0" baseline="0" noProof="0" dirty="0">
                <a:ln>
                  <a:noFill/>
                </a:ln>
                <a:solidFill>
                  <a:srgbClr val="FFFFFF"/>
                </a:solidFill>
                <a:effectLst/>
                <a:uLnTx/>
                <a:uFillTx/>
                <a:latin typeface="Arial"/>
                <a:ea typeface="+mn-ea"/>
                <a:cs typeface="Arial"/>
              </a:rPr>
              <a:t>22e. </a:t>
            </a:r>
            <a:r>
              <a:rPr kumimoji="0" lang="en-US" sz="1800" b="1" i="0" u="none" strike="noStrike" kern="1200" cap="none" spc="0" normalizeH="0" baseline="0" noProof="0" dirty="0">
                <a:ln>
                  <a:noFill/>
                </a:ln>
                <a:solidFill>
                  <a:srgbClr val="FFFFFF"/>
                </a:solidFill>
                <a:effectLst/>
                <a:uLnTx/>
                <a:uFillTx/>
                <a:latin typeface="Arial"/>
                <a:ea typeface="+mn-ea"/>
                <a:cs typeface="Arial"/>
              </a:rPr>
              <a:t>and 22f. </a:t>
            </a:r>
            <a:r>
              <a:rPr kumimoji="0" lang="en-US" sz="1800" b="1" i="0" u="none" strike="noStrike" kern="1200" cap="none" spc="-5" normalizeH="0" baseline="0" noProof="0" dirty="0">
                <a:ln>
                  <a:noFill/>
                </a:ln>
                <a:solidFill>
                  <a:srgbClr val="FFFFFF"/>
                </a:solidFill>
                <a:effectLst/>
                <a:uLnTx/>
                <a:uFillTx/>
                <a:latin typeface="Arial"/>
                <a:ea typeface="+mn-ea"/>
                <a:cs typeface="Arial"/>
              </a:rPr>
              <a:t>Evidence-based </a:t>
            </a:r>
            <a:r>
              <a:rPr kumimoji="0" lang="en-US" sz="1800" b="1" i="0" u="none" strike="noStrike" kern="1200" cap="none" spc="0" normalizeH="0" baseline="0" noProof="0" dirty="0">
                <a:ln>
                  <a:noFill/>
                </a:ln>
                <a:solidFill>
                  <a:srgbClr val="FFFFFF"/>
                </a:solidFill>
                <a:effectLst/>
                <a:uLnTx/>
                <a:uFillTx/>
                <a:latin typeface="Arial"/>
                <a:ea typeface="+mn-ea"/>
                <a:cs typeface="Arial"/>
              </a:rPr>
              <a:t>Standards and </a:t>
            </a:r>
            <a:r>
              <a:rPr kumimoji="0" lang="en-US" sz="1800" b="1" i="0" u="none" strike="noStrike" kern="1200" cap="none" spc="-5" normalizeH="0" baseline="0" noProof="0" dirty="0">
                <a:ln>
                  <a:noFill/>
                </a:ln>
                <a:solidFill>
                  <a:srgbClr val="FFFFFF"/>
                </a:solidFill>
                <a:effectLst/>
                <a:uLnTx/>
                <a:uFillTx/>
                <a:latin typeface="Arial"/>
                <a:ea typeface="+mn-ea"/>
                <a:cs typeface="Arial"/>
              </a:rPr>
              <a:t>Evaluation  Requirements</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30" name="Content Placeholder 29">
            <a:extLst>
              <a:ext uri="{FF2B5EF4-FFF2-40B4-BE49-F238E27FC236}">
                <a16:creationId xmlns:a16="http://schemas.microsoft.com/office/drawing/2014/main" id="{30E86AF7-585B-2E89-7FE2-3CB2A4E3C1DC}"/>
              </a:ext>
            </a:extLst>
          </p:cNvPr>
          <p:cNvSpPr>
            <a:spLocks noGrp="1"/>
          </p:cNvSpPr>
          <p:nvPr>
            <p:ph sz="quarter" idx="14"/>
          </p:nvPr>
        </p:nvSpPr>
        <p:spPr>
          <a:xfrm>
            <a:off x="180974" y="1375608"/>
            <a:ext cx="8810625" cy="430887"/>
          </a:xfrm>
        </p:spPr>
        <p:txBody>
          <a:bodyPr/>
          <a:lstStyle/>
          <a:p>
            <a:r>
              <a:rPr lang="en-US" sz="1400" dirty="0"/>
              <a:t>22e. Do you assure that the planned RESEA interventions or service delivery strategies that do not have a high or moderate causal rating are under evaluation at the time of use?</a:t>
            </a:r>
          </a:p>
        </p:txBody>
      </p:sp>
      <p:sp>
        <p:nvSpPr>
          <p:cNvPr id="31" name="Content Placeholder 30">
            <a:extLst>
              <a:ext uri="{FF2B5EF4-FFF2-40B4-BE49-F238E27FC236}">
                <a16:creationId xmlns:a16="http://schemas.microsoft.com/office/drawing/2014/main" id="{5C236DD5-D779-79DD-FA5A-D921FC497027}"/>
              </a:ext>
            </a:extLst>
          </p:cNvPr>
          <p:cNvSpPr>
            <a:spLocks noGrp="1"/>
          </p:cNvSpPr>
          <p:nvPr>
            <p:ph sz="quarter" idx="15"/>
          </p:nvPr>
        </p:nvSpPr>
        <p:spPr>
          <a:xfrm>
            <a:off x="638175" y="2000250"/>
            <a:ext cx="457201" cy="215444"/>
          </a:xfrm>
        </p:spPr>
        <p:txBody>
          <a:bodyPr/>
          <a:lstStyle/>
          <a:p>
            <a:r>
              <a:rPr lang="en-US" sz="1400" dirty="0"/>
              <a:t>Yes</a:t>
            </a:r>
          </a:p>
        </p:txBody>
      </p:sp>
      <p:sp>
        <p:nvSpPr>
          <p:cNvPr id="32" name="Content Placeholder 31">
            <a:extLst>
              <a:ext uri="{FF2B5EF4-FFF2-40B4-BE49-F238E27FC236}">
                <a16:creationId xmlns:a16="http://schemas.microsoft.com/office/drawing/2014/main" id="{3228BAC9-BAC2-9169-57F8-791F7B950503}"/>
              </a:ext>
            </a:extLst>
          </p:cNvPr>
          <p:cNvSpPr>
            <a:spLocks noGrp="1"/>
          </p:cNvSpPr>
          <p:nvPr>
            <p:ph sz="quarter" idx="16"/>
          </p:nvPr>
        </p:nvSpPr>
        <p:spPr>
          <a:xfrm>
            <a:off x="1447800" y="2000250"/>
            <a:ext cx="457201" cy="215444"/>
          </a:xfrm>
        </p:spPr>
        <p:txBody>
          <a:bodyPr/>
          <a:lstStyle/>
          <a:p>
            <a:r>
              <a:rPr lang="en-US" sz="1400" dirty="0"/>
              <a:t>No</a:t>
            </a:r>
          </a:p>
        </p:txBody>
      </p:sp>
      <p:sp>
        <p:nvSpPr>
          <p:cNvPr id="33" name="Content Placeholder 32">
            <a:extLst>
              <a:ext uri="{FF2B5EF4-FFF2-40B4-BE49-F238E27FC236}">
                <a16:creationId xmlns:a16="http://schemas.microsoft.com/office/drawing/2014/main" id="{308023B9-EDEB-F673-498C-2F27223B22FE}"/>
              </a:ext>
            </a:extLst>
          </p:cNvPr>
          <p:cNvSpPr>
            <a:spLocks noGrp="1"/>
          </p:cNvSpPr>
          <p:nvPr>
            <p:ph sz="quarter" idx="17"/>
          </p:nvPr>
        </p:nvSpPr>
        <p:spPr>
          <a:xfrm>
            <a:off x="2419346" y="2000250"/>
            <a:ext cx="5991229" cy="215444"/>
          </a:xfrm>
        </p:spPr>
        <p:txBody>
          <a:bodyPr/>
          <a:lstStyle/>
          <a:p>
            <a:r>
              <a:rPr lang="en-US" sz="1400" strike="sngStrike" dirty="0">
                <a:effectLst>
                  <a:outerShdw blurRad="38100" dist="38100" dir="2700000" algn="tl">
                    <a:srgbClr val="000000">
                      <a:alpha val="43137"/>
                    </a:srgbClr>
                  </a:outerShdw>
                </a:effectLst>
              </a:rPr>
              <a:t>Not Applicable (all interventions have a high or moderate causal rating</a:t>
            </a:r>
            <a:r>
              <a:rPr lang="en-US" sz="1400" dirty="0"/>
              <a:t>)</a:t>
            </a:r>
          </a:p>
        </p:txBody>
      </p:sp>
      <p:sp>
        <p:nvSpPr>
          <p:cNvPr id="34" name="Content Placeholder 33">
            <a:extLst>
              <a:ext uri="{FF2B5EF4-FFF2-40B4-BE49-F238E27FC236}">
                <a16:creationId xmlns:a16="http://schemas.microsoft.com/office/drawing/2014/main" id="{AE0C31C9-7313-57D3-DF86-6AD8D29C3AF7}"/>
              </a:ext>
            </a:extLst>
          </p:cNvPr>
          <p:cNvSpPr>
            <a:spLocks noGrp="1"/>
          </p:cNvSpPr>
          <p:nvPr>
            <p:ph sz="quarter" idx="18"/>
          </p:nvPr>
        </p:nvSpPr>
        <p:spPr>
          <a:xfrm>
            <a:off x="180974" y="2439221"/>
            <a:ext cx="5991229" cy="215444"/>
          </a:xfrm>
        </p:spPr>
        <p:txBody>
          <a:bodyPr/>
          <a:lstStyle/>
          <a:p>
            <a:r>
              <a:rPr lang="en-US" sz="1400" strike="sngStrike" dirty="0">
                <a:highlight>
                  <a:srgbClr val="FFFF00"/>
                </a:highlight>
              </a:rPr>
              <a:t>If “Not Applicable” please advance to 22g</a:t>
            </a:r>
            <a:r>
              <a:rPr lang="en-US" sz="1400" dirty="0">
                <a:highlight>
                  <a:srgbClr val="FFFF00"/>
                </a:highlight>
              </a:rPr>
              <a:t>  NOT an option. Must be Yes or No.</a:t>
            </a:r>
          </a:p>
        </p:txBody>
      </p:sp>
      <p:sp>
        <p:nvSpPr>
          <p:cNvPr id="35" name="Content Placeholder 34">
            <a:extLst>
              <a:ext uri="{FF2B5EF4-FFF2-40B4-BE49-F238E27FC236}">
                <a16:creationId xmlns:a16="http://schemas.microsoft.com/office/drawing/2014/main" id="{A9740714-1AF4-AFAA-A0E4-94181DFE4B63}"/>
              </a:ext>
            </a:extLst>
          </p:cNvPr>
          <p:cNvSpPr>
            <a:spLocks noGrp="1"/>
          </p:cNvSpPr>
          <p:nvPr>
            <p:ph sz="quarter" idx="19"/>
          </p:nvPr>
        </p:nvSpPr>
        <p:spPr>
          <a:xfrm>
            <a:off x="180974" y="2753455"/>
            <a:ext cx="8839201" cy="861774"/>
          </a:xfrm>
        </p:spPr>
        <p:txBody>
          <a:bodyPr/>
          <a:lstStyle/>
          <a:p>
            <a:r>
              <a:rPr lang="en-US" sz="1400" dirty="0"/>
              <a:t>22f. Insert, a description of the evaluation structure the State plans to use for interventions and service delivery strategies without at  least a moderate or high causal evidence rating. This evaluation structure may include a whole program evaluation, evaluation of  specific program components/interventions, or national evaluations conducted by the U.S. Department of Labor or by other entities.</a:t>
            </a:r>
          </a:p>
        </p:txBody>
      </p:sp>
      <p:sp>
        <p:nvSpPr>
          <p:cNvPr id="36" name="Content Placeholder 35">
            <a:extLst>
              <a:ext uri="{FF2B5EF4-FFF2-40B4-BE49-F238E27FC236}">
                <a16:creationId xmlns:a16="http://schemas.microsoft.com/office/drawing/2014/main" id="{60688B29-844D-26F3-CAA8-446591921236}"/>
              </a:ext>
            </a:extLst>
          </p:cNvPr>
          <p:cNvSpPr>
            <a:spLocks noGrp="1"/>
          </p:cNvSpPr>
          <p:nvPr>
            <p:ph sz="quarter" idx="20"/>
          </p:nvPr>
        </p:nvSpPr>
        <p:spPr>
          <a:xfrm>
            <a:off x="431690" y="3781425"/>
            <a:ext cx="8131285" cy="861774"/>
          </a:xfrm>
        </p:spPr>
        <p:txBody>
          <a:bodyPr/>
          <a:lstStyle/>
          <a:p>
            <a:pPr marL="171450" indent="-171450">
              <a:buFont typeface="Arial" panose="020B0604020202020204" pitchFamily="34" charset="0"/>
              <a:buChar char="•"/>
            </a:pPr>
            <a:r>
              <a:rPr lang="en-US" sz="1400" dirty="0"/>
              <a:t>Explain what the intervention that your state is planning to evaluate, and how it is being implemented within the RESEA program.</a:t>
            </a:r>
          </a:p>
          <a:p>
            <a:pPr marL="171450" indent="-171450">
              <a:buFont typeface="Arial" panose="020B0604020202020204" pitchFamily="34" charset="0"/>
              <a:buChar char="•"/>
            </a:pPr>
            <a:r>
              <a:rPr lang="en-US" sz="1400" dirty="0"/>
              <a:t>Describe the type of evaluation being planned by your state, e.g., impact study using random assignment or quasi-experimental design.</a:t>
            </a:r>
          </a:p>
        </p:txBody>
      </p:sp>
      <p:sp>
        <p:nvSpPr>
          <p:cNvPr id="39" name="object 11">
            <a:extLst>
              <a:ext uri="{FF2B5EF4-FFF2-40B4-BE49-F238E27FC236}">
                <a16:creationId xmlns:a16="http://schemas.microsoft.com/office/drawing/2014/main" id="{1A0A3795-D30C-0A88-DA00-562C86A357E8}"/>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a:prstGeom prst="rect">
            <a:avLst/>
          </a:prstGeom>
        </p:spPr>
        <p:txBody>
          <a:bodyPr vert="horz" wrap="square" lIns="0" tIns="0" rIns="0" bIns="0" rtlCol="0">
            <a:spAutoFit/>
          </a:bodyPr>
          <a:lstStyle/>
          <a:p>
            <a:pPr marL="38100">
              <a:lnSpc>
                <a:spcPts val="1645"/>
              </a:lnSpc>
            </a:pPr>
            <a:fld id="{81D60167-4931-47E6-BA6A-407CBD079E47}" type="slidenum">
              <a:rPr spc="-5" dirty="0"/>
              <a:t>33</a:t>
            </a:fld>
            <a:endParaRPr spc="-5" dirty="0"/>
          </a:p>
        </p:txBody>
      </p:sp>
      <p:sp>
        <p:nvSpPr>
          <p:cNvPr id="40" name="Rectangle 39">
            <a:extLst>
              <a:ext uri="{FF2B5EF4-FFF2-40B4-BE49-F238E27FC236}">
                <a16:creationId xmlns:a16="http://schemas.microsoft.com/office/drawing/2014/main" id="{69B2A1F6-1192-BB88-FF32-687CCBD2C4C1}"/>
              </a:ext>
              <a:ext uri="{C183D7F6-B498-43B3-948B-1728B52AA6E4}">
                <adec:decorative xmlns:adec="http://schemas.microsoft.com/office/drawing/2017/decorative" val="1"/>
              </a:ext>
            </a:extLst>
          </p:cNvPr>
          <p:cNvSpPr/>
          <p:nvPr/>
        </p:nvSpPr>
        <p:spPr>
          <a:xfrm>
            <a:off x="372740" y="2010102"/>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0503ED2-302B-E416-6EBA-B528D4B27220}"/>
              </a:ext>
              <a:ext uri="{C183D7F6-B498-43B3-948B-1728B52AA6E4}">
                <adec:decorative xmlns:adec="http://schemas.microsoft.com/office/drawing/2017/decorative" val="1"/>
              </a:ext>
            </a:extLst>
          </p:cNvPr>
          <p:cNvSpPr/>
          <p:nvPr/>
        </p:nvSpPr>
        <p:spPr>
          <a:xfrm>
            <a:off x="1171004" y="2010102"/>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1A0E874E-294B-7D60-9C54-90E847217354}"/>
              </a:ext>
              <a:ext uri="{C183D7F6-B498-43B3-948B-1728B52AA6E4}">
                <adec:decorative xmlns:adec="http://schemas.microsoft.com/office/drawing/2017/decorative" val="1"/>
              </a:ext>
            </a:extLst>
          </p:cNvPr>
          <p:cNvSpPr/>
          <p:nvPr/>
        </p:nvSpPr>
        <p:spPr>
          <a:xfrm>
            <a:off x="2147888" y="2010102"/>
            <a:ext cx="200596" cy="199698"/>
          </a:xfrm>
          <a:prstGeom prst="rect">
            <a:avLst/>
          </a:prstGeom>
          <a:solidFill>
            <a:schemeClr val="bg1">
              <a:lumMod val="65000"/>
            </a:schemeClr>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B148D3E7-EDF6-2F1F-BB4B-76F5A5A72FB0}"/>
              </a:ext>
              <a:ext uri="{C183D7F6-B498-43B3-948B-1728B52AA6E4}">
                <adec:decorative xmlns:adec="http://schemas.microsoft.com/office/drawing/2017/decorative" val="1"/>
              </a:ext>
            </a:extLst>
          </p:cNvPr>
          <p:cNvSpPr/>
          <p:nvPr/>
        </p:nvSpPr>
        <p:spPr>
          <a:xfrm>
            <a:off x="180974" y="480939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C28F6C82-049B-01F8-F781-8EB5DF52E0FF}"/>
              </a:ext>
            </a:extLst>
          </p:cNvPr>
          <p:cNvSpPr txBox="1"/>
          <p:nvPr/>
        </p:nvSpPr>
        <p:spPr>
          <a:xfrm>
            <a:off x="253492" y="5334000"/>
            <a:ext cx="8509508" cy="584775"/>
          </a:xfrm>
          <a:prstGeom prst="rect">
            <a:avLst/>
          </a:prstGeom>
          <a:noFill/>
        </p:spPr>
        <p:txBody>
          <a:bodyPr wrap="square" rtlCol="0">
            <a:spAutoFit/>
          </a:bodyPr>
          <a:lstStyle/>
          <a:p>
            <a:r>
              <a:rPr lang="en-US" sz="3200" b="1" u="sng" dirty="0"/>
              <a:t>22f</a:t>
            </a:r>
            <a:r>
              <a:rPr lang="en-US" sz="3200" dirty="0"/>
              <a:t> requires a response and must be answered</a:t>
            </a:r>
            <a:r>
              <a:rPr lang="en-US" dirty="0"/>
              <a:t>.</a:t>
            </a:r>
            <a:endParaRPr lang="en-US" b="1" u="sng" dirty="0"/>
          </a:p>
        </p:txBody>
      </p:sp>
    </p:spTree>
    <p:extLst>
      <p:ext uri="{BB962C8B-B14F-4D97-AF65-F5344CB8AC3E}">
        <p14:creationId xmlns:p14="http://schemas.microsoft.com/office/powerpoint/2010/main" val="7997081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D1613AB9-30E9-B706-879D-B7B19CF664F4}"/>
              </a:ext>
            </a:extLst>
          </p:cNvPr>
          <p:cNvSpPr>
            <a:spLocks noGrp="1"/>
          </p:cNvSpPr>
          <p:nvPr>
            <p:ph type="title"/>
          </p:nvPr>
        </p:nvSpPr>
        <p:spPr/>
        <p:txBody>
          <a:bodyPr/>
          <a:lstStyle/>
          <a:p>
            <a:r>
              <a:rPr lang="en-US" dirty="0"/>
              <a:t>Element 22g. – 22h.</a:t>
            </a:r>
          </a:p>
        </p:txBody>
      </p:sp>
      <p:sp>
        <p:nvSpPr>
          <p:cNvPr id="22" name="Content Placeholder 21">
            <a:extLst>
              <a:ext uri="{FF2B5EF4-FFF2-40B4-BE49-F238E27FC236}">
                <a16:creationId xmlns:a16="http://schemas.microsoft.com/office/drawing/2014/main" id="{67FC7610-768B-EDE0-FAF6-4EA5049932D2}"/>
              </a:ext>
            </a:extLst>
          </p:cNvPr>
          <p:cNvSpPr>
            <a:spLocks noGrp="1"/>
          </p:cNvSpPr>
          <p:nvPr>
            <p:ph sz="quarter" idx="13"/>
          </p:nvPr>
        </p:nvSpPr>
        <p:spPr>
          <a:xfrm>
            <a:off x="253492" y="553998"/>
            <a:ext cx="8645525" cy="627102"/>
          </a:xfrm>
        </p:spPr>
        <p:txBody>
          <a:bodyPr/>
          <a:lstStyle/>
          <a:p>
            <a:pPr marL="90805" marR="1437640" lvl="0" indent="0" algn="l" defTabSz="914400" rtl="0" eaLnBrk="1" fontAlgn="auto" latinLnBrk="0" hangingPunct="1">
              <a:lnSpc>
                <a:spcPct val="100000"/>
              </a:lnSpc>
              <a:spcBef>
                <a:spcPts val="295"/>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Element 22g. and 22h. </a:t>
            </a:r>
            <a:r>
              <a:rPr kumimoji="0" lang="en-US" sz="1800" b="1" i="0" u="none" strike="noStrike" kern="1200" cap="none" spc="-5" normalizeH="0" baseline="0" noProof="0" dirty="0">
                <a:ln>
                  <a:noFill/>
                </a:ln>
                <a:solidFill>
                  <a:srgbClr val="FFFFFF"/>
                </a:solidFill>
                <a:effectLst/>
                <a:uLnTx/>
                <a:uFillTx/>
                <a:latin typeface="Arial"/>
                <a:ea typeface="+mn-ea"/>
                <a:cs typeface="Arial"/>
              </a:rPr>
              <a:t>Evidence-based </a:t>
            </a:r>
            <a:r>
              <a:rPr kumimoji="0" lang="en-US" sz="1800" b="1" i="0" u="none" strike="noStrike" kern="1200" cap="none" spc="0" normalizeH="0" baseline="0" noProof="0" dirty="0">
                <a:ln>
                  <a:noFill/>
                </a:ln>
                <a:solidFill>
                  <a:srgbClr val="FFFFFF"/>
                </a:solidFill>
                <a:effectLst/>
                <a:uLnTx/>
                <a:uFillTx/>
                <a:latin typeface="Arial"/>
                <a:ea typeface="+mn-ea"/>
                <a:cs typeface="Arial"/>
              </a:rPr>
              <a:t>Standards and </a:t>
            </a:r>
            <a:r>
              <a:rPr kumimoji="0" lang="en-US" sz="1800" b="1" i="0" u="none" strike="noStrike" kern="1200" cap="none" spc="-5" normalizeH="0" baseline="0" noProof="0" dirty="0">
                <a:ln>
                  <a:noFill/>
                </a:ln>
                <a:solidFill>
                  <a:srgbClr val="FFFFFF"/>
                </a:solidFill>
                <a:effectLst/>
                <a:uLnTx/>
                <a:uFillTx/>
                <a:latin typeface="Arial"/>
                <a:ea typeface="+mn-ea"/>
                <a:cs typeface="Arial"/>
              </a:rPr>
              <a:t>Evaluation  Requirements</a:t>
            </a:r>
            <a:endParaRPr kumimoji="0" lang="en-US" sz="18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ontent Placeholder 20">
            <a:extLst>
              <a:ext uri="{FF2B5EF4-FFF2-40B4-BE49-F238E27FC236}">
                <a16:creationId xmlns:a16="http://schemas.microsoft.com/office/drawing/2014/main" id="{BBC90155-19C2-7348-8971-83052A6614E5}"/>
              </a:ext>
            </a:extLst>
          </p:cNvPr>
          <p:cNvSpPr>
            <a:spLocks noGrp="1"/>
          </p:cNvSpPr>
          <p:nvPr>
            <p:ph sz="quarter" idx="10"/>
          </p:nvPr>
        </p:nvSpPr>
        <p:spPr>
          <a:xfrm>
            <a:off x="125841" y="1313370"/>
            <a:ext cx="4065160" cy="441342"/>
          </a:xfrm>
        </p:spPr>
        <p:txBody>
          <a:bodyPr/>
          <a:lstStyle/>
          <a:p>
            <a:r>
              <a:rPr lang="en-US" dirty="0"/>
              <a:t>22g. Total funds that will be set aside to conduct or cause to be conducted evaluations of interventions used in carrying out the RESEA Program. This amount is limited to 10 percent of grant award (Section 306(d)(2), SSA).</a:t>
            </a:r>
          </a:p>
        </p:txBody>
      </p:sp>
      <p:sp>
        <p:nvSpPr>
          <p:cNvPr id="23" name="Content Placeholder 22">
            <a:extLst>
              <a:ext uri="{FF2B5EF4-FFF2-40B4-BE49-F238E27FC236}">
                <a16:creationId xmlns:a16="http://schemas.microsoft.com/office/drawing/2014/main" id="{CE4AA5A5-09E9-85E2-535B-AB680CF1B55C}"/>
              </a:ext>
            </a:extLst>
          </p:cNvPr>
          <p:cNvSpPr>
            <a:spLocks noGrp="1"/>
          </p:cNvSpPr>
          <p:nvPr>
            <p:ph sz="quarter" idx="14"/>
          </p:nvPr>
        </p:nvSpPr>
        <p:spPr/>
        <p:txBody>
          <a:bodyPr/>
          <a:lstStyle/>
          <a:p>
            <a:r>
              <a:rPr lang="en-US" dirty="0"/>
              <a:t>$</a:t>
            </a:r>
          </a:p>
        </p:txBody>
      </p:sp>
      <p:sp>
        <p:nvSpPr>
          <p:cNvPr id="24" name="Content Placeholder 23">
            <a:extLst>
              <a:ext uri="{FF2B5EF4-FFF2-40B4-BE49-F238E27FC236}">
                <a16:creationId xmlns:a16="http://schemas.microsoft.com/office/drawing/2014/main" id="{3166B392-E13D-08F1-2386-4C2EA9EEC24E}"/>
              </a:ext>
            </a:extLst>
          </p:cNvPr>
          <p:cNvSpPr>
            <a:spLocks noGrp="1"/>
          </p:cNvSpPr>
          <p:nvPr>
            <p:ph sz="quarter" idx="15"/>
          </p:nvPr>
        </p:nvSpPr>
        <p:spPr/>
        <p:txBody>
          <a:bodyPr/>
          <a:lstStyle/>
          <a:p>
            <a:r>
              <a:rPr lang="en-US" dirty="0"/>
              <a:t>22h. Insert a description of any evaluations of reemployment interventions and service delivery strategies conducted in the prior fiscal and any data collected on:</a:t>
            </a:r>
          </a:p>
        </p:txBody>
      </p:sp>
      <p:sp>
        <p:nvSpPr>
          <p:cNvPr id="25" name="Content Placeholder 24">
            <a:extLst>
              <a:ext uri="{FF2B5EF4-FFF2-40B4-BE49-F238E27FC236}">
                <a16:creationId xmlns:a16="http://schemas.microsoft.com/office/drawing/2014/main" id="{E114CCA5-2D31-B93E-9BED-2BAD6576959D}"/>
              </a:ext>
            </a:extLst>
          </p:cNvPr>
          <p:cNvSpPr>
            <a:spLocks noGrp="1"/>
          </p:cNvSpPr>
          <p:nvPr>
            <p:ph sz="quarter" idx="16"/>
          </p:nvPr>
        </p:nvSpPr>
        <p:spPr>
          <a:xfrm>
            <a:off x="457200" y="2650264"/>
            <a:ext cx="8582025" cy="682549"/>
          </a:xfrm>
        </p:spPr>
        <p:txBody>
          <a:bodyPr/>
          <a:lstStyle/>
          <a:p>
            <a:pPr marL="228600" indent="-228600">
              <a:buAutoNum type="arabicPeriod"/>
            </a:pPr>
            <a:r>
              <a:rPr lang="en-US" dirty="0"/>
              <a:t>Characteristics of program participants;</a:t>
            </a:r>
          </a:p>
          <a:p>
            <a:pPr marL="228600" indent="-228600">
              <a:buAutoNum type="arabicPeriod"/>
            </a:pPr>
            <a:r>
              <a:rPr lang="en-US" dirty="0"/>
              <a:t>Number of weeks for which program participants receive unemployment compensation; and</a:t>
            </a:r>
          </a:p>
          <a:p>
            <a:pPr marL="228600" indent="-228600">
              <a:buAutoNum type="arabicPeriod"/>
            </a:pPr>
            <a:r>
              <a:rPr lang="en-US" dirty="0"/>
              <a:t>Employment and other outcomes for program participants consistent with State performance accountability measures provided by the State unemployment compensation program and performance outcome measures as defined in section 116(b) of the workforce Innovation and Opportunity Act (29 U.S.C. 3141(b)</a:t>
            </a:r>
          </a:p>
        </p:txBody>
      </p:sp>
      <p:sp>
        <p:nvSpPr>
          <p:cNvPr id="26" name="Content Placeholder 25">
            <a:extLst>
              <a:ext uri="{FF2B5EF4-FFF2-40B4-BE49-F238E27FC236}">
                <a16:creationId xmlns:a16="http://schemas.microsoft.com/office/drawing/2014/main" id="{4B71B427-1D93-0A0E-CB9B-61658C52A2BD}"/>
              </a:ext>
            </a:extLst>
          </p:cNvPr>
          <p:cNvSpPr>
            <a:spLocks noGrp="1"/>
          </p:cNvSpPr>
          <p:nvPr>
            <p:ph sz="quarter" idx="17"/>
          </p:nvPr>
        </p:nvSpPr>
        <p:spPr/>
        <p:txBody>
          <a:bodyPr/>
          <a:lstStyle/>
          <a:p>
            <a:r>
              <a:rPr lang="en-US" dirty="0"/>
              <a:t>Examples: In addition to information from formal evaluations, states may include information from other forms of analyses such as reviews of administrative data or analysis of quarterly reporting provided to DOL.</a:t>
            </a:r>
          </a:p>
        </p:txBody>
      </p:sp>
      <p:sp>
        <p:nvSpPr>
          <p:cNvPr id="27" name="Content Placeholder 26">
            <a:extLst>
              <a:ext uri="{FF2B5EF4-FFF2-40B4-BE49-F238E27FC236}">
                <a16:creationId xmlns:a16="http://schemas.microsoft.com/office/drawing/2014/main" id="{C287BCC4-1BD2-E247-9DDE-C58262CE6FF6}"/>
              </a:ext>
            </a:extLst>
          </p:cNvPr>
          <p:cNvSpPr>
            <a:spLocks noGrp="1"/>
          </p:cNvSpPr>
          <p:nvPr>
            <p:ph sz="quarter" idx="18"/>
          </p:nvPr>
        </p:nvSpPr>
        <p:spPr>
          <a:xfrm>
            <a:off x="254000" y="4191000"/>
            <a:ext cx="8499475" cy="1508105"/>
          </a:xfrm>
        </p:spPr>
        <p:txBody>
          <a:bodyPr/>
          <a:lstStyle/>
          <a:p>
            <a:pPr marL="469900" marR="0" lvl="0" indent="-457834" algn="l" defTabSz="914400" rtl="0" eaLnBrk="1" fontAlgn="auto" latinLnBrk="0" hangingPunct="1">
              <a:lnSpc>
                <a:spcPct val="100000"/>
              </a:lnSpc>
              <a:spcBef>
                <a:spcPts val="1295"/>
              </a:spcBef>
              <a:spcAft>
                <a:spcPts val="0"/>
              </a:spcAft>
              <a:buClr>
                <a:srgbClr val="9E1C2F"/>
              </a:buClr>
              <a:buSzTx/>
              <a:buFontTx/>
              <a:buChar char="•"/>
              <a:tabLst>
                <a:tab pos="469900" algn="l"/>
                <a:tab pos="470534"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22g -- Enter total dollar</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amount and DO NOT round as it may be greater than 10 percent.</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a:p>
            <a:pPr marL="469900" marR="5080" lvl="0" indent="-457200" algn="l" defTabSz="914400" rtl="0" eaLnBrk="1" fontAlgn="auto" latinLnBrk="0" hangingPunct="1">
              <a:lnSpc>
                <a:spcPct val="100000"/>
              </a:lnSpc>
              <a:spcBef>
                <a:spcPts val="1200"/>
              </a:spcBef>
              <a:spcAft>
                <a:spcPts val="0"/>
              </a:spcAft>
              <a:buClr>
                <a:srgbClr val="9E1C2F"/>
              </a:buClr>
              <a:buSzTx/>
              <a:buFontTx/>
              <a:buChar char="•"/>
              <a:tabLst>
                <a:tab pos="469265" algn="l"/>
                <a:tab pos="469900" algn="l"/>
              </a:tabLst>
              <a:defRPr/>
            </a:pPr>
            <a:r>
              <a:rPr kumimoji="0" lang="en-US" sz="2200" b="0" i="0" u="none" strike="noStrike" kern="1200" cap="none" spc="0" normalizeH="0" baseline="0" noProof="0" dirty="0">
                <a:ln>
                  <a:noFill/>
                </a:ln>
                <a:solidFill>
                  <a:srgbClr val="454545"/>
                </a:solidFill>
                <a:effectLst/>
                <a:uLnTx/>
                <a:uFillTx/>
                <a:latin typeface="Arial"/>
                <a:ea typeface="+mn-ea"/>
                <a:cs typeface="Arial"/>
              </a:rPr>
              <a:t>22h – Summarize any prior fiscal year(s) evaluations </a:t>
            </a:r>
            <a:r>
              <a:rPr kumimoji="0" lang="en-US" sz="2200" b="0" i="0" u="none" strike="noStrike" kern="1200" cap="none" spc="-5" normalizeH="0" baseline="0" noProof="0" dirty="0">
                <a:ln>
                  <a:noFill/>
                </a:ln>
                <a:solidFill>
                  <a:srgbClr val="454545"/>
                </a:solidFill>
                <a:effectLst/>
                <a:uLnTx/>
                <a:uFillTx/>
                <a:latin typeface="Arial"/>
                <a:ea typeface="+mn-ea"/>
                <a:cs typeface="Arial"/>
              </a:rPr>
              <a:t>or </a:t>
            </a:r>
            <a:r>
              <a:rPr kumimoji="0" lang="en-US" sz="2200" b="0" i="0" u="none" strike="noStrike" kern="1200" cap="none" spc="0" normalizeH="0" baseline="0" noProof="0" dirty="0">
                <a:ln>
                  <a:noFill/>
                </a:ln>
                <a:solidFill>
                  <a:srgbClr val="454545"/>
                </a:solidFill>
                <a:effectLst/>
                <a:uLnTx/>
                <a:uFillTx/>
                <a:latin typeface="Arial"/>
                <a:ea typeface="+mn-ea"/>
                <a:cs typeface="Arial"/>
              </a:rPr>
              <a:t>interventions </a:t>
            </a:r>
            <a:r>
              <a:rPr kumimoji="0" lang="en-US" sz="2200" b="0" i="0" u="none" strike="noStrike" kern="1200" cap="none" spc="-5" normalizeH="0" baseline="0" noProof="0" dirty="0">
                <a:ln>
                  <a:noFill/>
                </a:ln>
                <a:solidFill>
                  <a:srgbClr val="454545"/>
                </a:solidFill>
                <a:effectLst/>
                <a:uLnTx/>
                <a:uFillTx/>
                <a:latin typeface="Arial"/>
                <a:ea typeface="+mn-ea"/>
                <a:cs typeface="Arial"/>
              </a:rPr>
              <a:t>and </a:t>
            </a:r>
            <a:r>
              <a:rPr kumimoji="0" lang="en-US" sz="2200" b="0" i="0" u="none" strike="noStrike" kern="1200" cap="none" spc="0" normalizeH="0" baseline="0" noProof="0" dirty="0">
                <a:ln>
                  <a:noFill/>
                </a:ln>
                <a:solidFill>
                  <a:srgbClr val="454545"/>
                </a:solidFill>
                <a:effectLst/>
                <a:uLnTx/>
                <a:uFillTx/>
                <a:latin typeface="Arial"/>
                <a:ea typeface="+mn-ea"/>
                <a:cs typeface="Arial"/>
              </a:rPr>
              <a:t>service delivery</a:t>
            </a:r>
            <a:r>
              <a:rPr kumimoji="0" lang="en-US" sz="2200" b="0" i="0" u="none" strike="noStrike" kern="1200" cap="none" spc="-5" normalizeH="0" baseline="0" noProof="0" dirty="0">
                <a:ln>
                  <a:noFill/>
                </a:ln>
                <a:solidFill>
                  <a:srgbClr val="454545"/>
                </a:solidFill>
                <a:effectLst/>
                <a:uLnTx/>
                <a:uFillTx/>
                <a:latin typeface="Arial"/>
                <a:ea typeface="+mn-ea"/>
                <a:cs typeface="Arial"/>
              </a:rPr>
              <a:t> </a:t>
            </a:r>
            <a:r>
              <a:rPr kumimoji="0" lang="en-US" sz="2200" b="0" i="0" u="none" strike="noStrike" kern="1200" cap="none" spc="0" normalizeH="0" baseline="0" noProof="0" dirty="0">
                <a:ln>
                  <a:noFill/>
                </a:ln>
                <a:solidFill>
                  <a:srgbClr val="454545"/>
                </a:solidFill>
                <a:effectLst/>
                <a:uLnTx/>
                <a:uFillTx/>
                <a:latin typeface="Arial"/>
                <a:ea typeface="+mn-ea"/>
                <a:cs typeface="Arial"/>
              </a:rPr>
              <a:t>strategies</a:t>
            </a:r>
            <a:endParaRPr kumimoji="0" lang="en-US" sz="2200" b="0" i="0" u="none" strike="noStrike" kern="1200" cap="none" spc="0" normalizeH="0" baseline="0" noProof="0" dirty="0">
              <a:ln>
                <a:noFill/>
              </a:ln>
              <a:solidFill>
                <a:prstClr val="black"/>
              </a:solidFill>
              <a:effectLst/>
              <a:uLnTx/>
              <a:uFillTx/>
              <a:latin typeface="Arial"/>
              <a:ea typeface="+mn-ea"/>
              <a:cs typeface="Arial"/>
            </a:endParaRPr>
          </a:p>
        </p:txBody>
      </p:sp>
      <p:sp>
        <p:nvSpPr>
          <p:cNvPr id="29" name="object 11">
            <a:extLst>
              <a:ext uri="{FF2B5EF4-FFF2-40B4-BE49-F238E27FC236}">
                <a16:creationId xmlns:a16="http://schemas.microsoft.com/office/drawing/2014/main" id="{D04CDBA0-9DF3-0E98-8FC6-E625FBE56F14}"/>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p:spPr>
        <p:txBody>
          <a:bodyPr/>
          <a:lstStyle/>
          <a:p>
            <a:fld id="{81D60167-4931-47E6-BA6A-407CBD079E47}" type="slidenum">
              <a:rPr lang="en-US" dirty="0"/>
              <a:pPr/>
              <a:t>34</a:t>
            </a:fld>
            <a:endParaRPr lang="en-US" dirty="0"/>
          </a:p>
        </p:txBody>
      </p:sp>
      <p:sp>
        <p:nvSpPr>
          <p:cNvPr id="30" name="Rectangle 29">
            <a:extLst>
              <a:ext uri="{FF2B5EF4-FFF2-40B4-BE49-F238E27FC236}">
                <a16:creationId xmlns:a16="http://schemas.microsoft.com/office/drawing/2014/main" id="{0F611100-B408-2BED-8939-BF66B103B866}"/>
              </a:ext>
              <a:ext uri="{C183D7F6-B498-43B3-948B-1728B52AA6E4}">
                <adec:decorative xmlns:adec="http://schemas.microsoft.com/office/drawing/2017/decorative" val="1"/>
              </a:ext>
            </a:extLst>
          </p:cNvPr>
          <p:cNvSpPr/>
          <p:nvPr/>
        </p:nvSpPr>
        <p:spPr>
          <a:xfrm>
            <a:off x="4800600" y="1339923"/>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9808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88232B97-7DE0-2314-F559-6A9CFEF122CB}"/>
              </a:ext>
            </a:extLst>
          </p:cNvPr>
          <p:cNvSpPr>
            <a:spLocks noGrp="1"/>
          </p:cNvSpPr>
          <p:nvPr>
            <p:ph type="title"/>
          </p:nvPr>
        </p:nvSpPr>
        <p:spPr/>
        <p:txBody>
          <a:bodyPr/>
          <a:lstStyle/>
          <a:p>
            <a:r>
              <a:rPr lang="en-US" dirty="0"/>
              <a:t>Element 22i.</a:t>
            </a:r>
          </a:p>
        </p:txBody>
      </p:sp>
      <p:sp>
        <p:nvSpPr>
          <p:cNvPr id="19" name="Content Placeholder 18">
            <a:extLst>
              <a:ext uri="{FF2B5EF4-FFF2-40B4-BE49-F238E27FC236}">
                <a16:creationId xmlns:a16="http://schemas.microsoft.com/office/drawing/2014/main" id="{712C7D9F-4822-58A1-EDC1-083F58318637}"/>
              </a:ext>
            </a:extLst>
          </p:cNvPr>
          <p:cNvSpPr>
            <a:spLocks noGrp="1"/>
          </p:cNvSpPr>
          <p:nvPr>
            <p:ph sz="quarter" idx="10"/>
          </p:nvPr>
        </p:nvSpPr>
        <p:spPr>
          <a:xfrm>
            <a:off x="157544" y="585434"/>
            <a:ext cx="8856281" cy="925866"/>
          </a:xfrm>
          <a:solidFill>
            <a:srgbClr val="124D94"/>
          </a:solidFill>
          <a:ln w="12700">
            <a:solidFill>
              <a:srgbClr val="09366C"/>
            </a:solidFill>
          </a:ln>
        </p:spPr>
        <p:txBody>
          <a:bodyPr vert="horz" wrap="square" lIns="0" tIns="38735" rIns="0" bIns="0" rtlCol="0">
            <a:noAutofit/>
          </a:bodyPr>
          <a:lstStyle/>
          <a:p>
            <a:pPr marL="90805" marR="404495" algn="l" rtl="0">
              <a:spcBef>
                <a:spcPts val="710"/>
              </a:spcBef>
            </a:pPr>
            <a:r>
              <a:rPr lang="en-US" sz="1800" b="1" kern="1200" dirty="0">
                <a:solidFill>
                  <a:srgbClr val="FFFFFF"/>
                </a:solidFill>
                <a:latin typeface="Arial"/>
                <a:cs typeface="Arial"/>
              </a:rPr>
              <a:t>Element 22i. Complete below chart providing additional information about  RESEA component/activities, their casual rating, the costs associated with  that component/activity, and what percentage it is of the current grant.</a:t>
            </a:r>
          </a:p>
        </p:txBody>
      </p:sp>
      <p:sp>
        <p:nvSpPr>
          <p:cNvPr id="20" name="Content Placeholder 19">
            <a:extLst>
              <a:ext uri="{FF2B5EF4-FFF2-40B4-BE49-F238E27FC236}">
                <a16:creationId xmlns:a16="http://schemas.microsoft.com/office/drawing/2014/main" id="{CAFFD69C-BD46-080D-490A-72311A799795}"/>
              </a:ext>
            </a:extLst>
          </p:cNvPr>
          <p:cNvSpPr>
            <a:spLocks noGrp="1"/>
          </p:cNvSpPr>
          <p:nvPr>
            <p:ph sz="quarter" idx="13"/>
          </p:nvPr>
        </p:nvSpPr>
        <p:spPr>
          <a:xfrm>
            <a:off x="253492" y="1696055"/>
            <a:ext cx="8645525" cy="515960"/>
          </a:xfrm>
          <a:noFill/>
          <a:ln>
            <a:noFill/>
          </a:ln>
        </p:spPr>
        <p:txBody>
          <a:bodyPr wrap="square" lIns="0" tIns="0" rIns="0" bIns="0">
            <a:noAutofit/>
          </a:bodyPr>
          <a:lstStyle/>
          <a:p>
            <a:pPr algn="l" rtl="0"/>
            <a:r>
              <a:rPr lang="en-US" sz="1400" b="0" kern="0" dirty="0">
                <a:solidFill>
                  <a:schemeClr val="tx1"/>
                </a:solidFill>
                <a:latin typeface="Times New Roman" panose="02020603050405020304" pitchFamily="18" charset="0"/>
                <a:cs typeface="Times New Roman" panose="02020603050405020304" pitchFamily="18" charset="0"/>
              </a:rPr>
              <a:t>22i. Complete below chart providing additional information about RESEA component/activities, their causal rating, the costs associated with that component/activity, and what percentage it is of the current grant.</a:t>
            </a:r>
          </a:p>
        </p:txBody>
      </p:sp>
      <p:sp>
        <p:nvSpPr>
          <p:cNvPr id="21" name="Content Placeholder 20">
            <a:extLst>
              <a:ext uri="{FF2B5EF4-FFF2-40B4-BE49-F238E27FC236}">
                <a16:creationId xmlns:a16="http://schemas.microsoft.com/office/drawing/2014/main" id="{CF464A5C-BE4E-BC95-C8D8-8B0E9383E48E}"/>
              </a:ext>
            </a:extLst>
          </p:cNvPr>
          <p:cNvSpPr>
            <a:spLocks noGrp="1"/>
          </p:cNvSpPr>
          <p:nvPr>
            <p:ph sz="quarter" idx="14"/>
          </p:nvPr>
        </p:nvSpPr>
        <p:spPr>
          <a:xfrm>
            <a:off x="3283959" y="2219309"/>
            <a:ext cx="2565350" cy="249125"/>
          </a:xfrm>
        </p:spPr>
        <p:txBody>
          <a:bodyPr/>
          <a:lstStyle/>
          <a:p>
            <a:r>
              <a:rPr lang="en-US" dirty="0">
                <a:latin typeface="Arial" panose="020B0604020202020204" pitchFamily="34" charset="0"/>
                <a:cs typeface="Arial" panose="020B0604020202020204" pitchFamily="34" charset="0"/>
              </a:rPr>
              <a:t>EVIDENCE BASED FUNDING</a:t>
            </a:r>
          </a:p>
        </p:txBody>
      </p:sp>
      <p:graphicFrame>
        <p:nvGraphicFramePr>
          <p:cNvPr id="24" name="Table 24">
            <a:extLst>
              <a:ext uri="{FF2B5EF4-FFF2-40B4-BE49-F238E27FC236}">
                <a16:creationId xmlns:a16="http://schemas.microsoft.com/office/drawing/2014/main" id="{E48998D5-BC18-40BC-F07E-B63B8E950FAF}"/>
              </a:ext>
            </a:extLst>
          </p:cNvPr>
          <p:cNvGraphicFramePr>
            <a:graphicFrameLocks noGrp="1"/>
          </p:cNvGraphicFramePr>
          <p:nvPr>
            <p:extLst>
              <p:ext uri="{D42A27DB-BD31-4B8C-83A1-F6EECF244321}">
                <p14:modId xmlns:p14="http://schemas.microsoft.com/office/powerpoint/2010/main" val="1835468768"/>
              </p:ext>
            </p:extLst>
          </p:nvPr>
        </p:nvGraphicFramePr>
        <p:xfrm>
          <a:off x="200025" y="2505075"/>
          <a:ext cx="8743950" cy="2825195"/>
        </p:xfrm>
        <a:graphic>
          <a:graphicData uri="http://schemas.openxmlformats.org/drawingml/2006/table">
            <a:tbl>
              <a:tblPr firstRow="1" bandRow="1">
                <a:tableStyleId>{5940675A-B579-460E-94D1-54222C63F5DA}</a:tableStyleId>
              </a:tblPr>
              <a:tblGrid>
                <a:gridCol w="628650">
                  <a:extLst>
                    <a:ext uri="{9D8B030D-6E8A-4147-A177-3AD203B41FA5}">
                      <a16:colId xmlns:a16="http://schemas.microsoft.com/office/drawing/2014/main" val="2356583608"/>
                    </a:ext>
                  </a:extLst>
                </a:gridCol>
                <a:gridCol w="2868930">
                  <a:extLst>
                    <a:ext uri="{9D8B030D-6E8A-4147-A177-3AD203B41FA5}">
                      <a16:colId xmlns:a16="http://schemas.microsoft.com/office/drawing/2014/main" val="1689419561"/>
                    </a:ext>
                  </a:extLst>
                </a:gridCol>
                <a:gridCol w="1748790">
                  <a:extLst>
                    <a:ext uri="{9D8B030D-6E8A-4147-A177-3AD203B41FA5}">
                      <a16:colId xmlns:a16="http://schemas.microsoft.com/office/drawing/2014/main" val="839496487"/>
                    </a:ext>
                  </a:extLst>
                </a:gridCol>
                <a:gridCol w="1748790">
                  <a:extLst>
                    <a:ext uri="{9D8B030D-6E8A-4147-A177-3AD203B41FA5}">
                      <a16:colId xmlns:a16="http://schemas.microsoft.com/office/drawing/2014/main" val="3789694638"/>
                    </a:ext>
                  </a:extLst>
                </a:gridCol>
                <a:gridCol w="1748790">
                  <a:extLst>
                    <a:ext uri="{9D8B030D-6E8A-4147-A177-3AD203B41FA5}">
                      <a16:colId xmlns:a16="http://schemas.microsoft.com/office/drawing/2014/main" val="2720306612"/>
                    </a:ext>
                  </a:extLst>
                </a:gridCol>
              </a:tblGrid>
              <a:tr h="658067">
                <a:tc>
                  <a:txBody>
                    <a:bodyPr/>
                    <a:lstStyle/>
                    <a:p>
                      <a:pPr algn="ctr"/>
                      <a:endParaRPr lang="en-US" sz="1050" b="1" dirty="0">
                        <a:latin typeface="Arial" panose="020B0604020202020204" pitchFamily="34" charset="0"/>
                        <a:cs typeface="Arial" panose="020B0604020202020204" pitchFamily="34" charset="0"/>
                      </a:endParaRPr>
                    </a:p>
                  </a:txBody>
                  <a:tcPr marL="121706" marR="121706">
                    <a:solidFill>
                      <a:schemeClr val="bg1"/>
                    </a:solidFill>
                  </a:tcPr>
                </a:tc>
                <a:tc>
                  <a:txBody>
                    <a:bodyPr/>
                    <a:lstStyle/>
                    <a:p>
                      <a:pPr algn="ctr"/>
                      <a:r>
                        <a:rPr lang="en-US" sz="1050" b="1" dirty="0">
                          <a:latin typeface="Arial" panose="020B0604020202020204" pitchFamily="34" charset="0"/>
                          <a:cs typeface="Arial" panose="020B0604020202020204" pitchFamily="34" charset="0"/>
                        </a:rPr>
                        <a:t>RESEA Component/Activity (a)</a:t>
                      </a:r>
                    </a:p>
                  </a:txBody>
                  <a:tcPr marL="121706" marR="121706">
                    <a:solidFill>
                      <a:schemeClr val="bg1"/>
                    </a:solidFill>
                  </a:tcPr>
                </a:tc>
                <a:tc>
                  <a:txBody>
                    <a:bodyPr/>
                    <a:lstStyle/>
                    <a:p>
                      <a:pPr algn="ctr"/>
                      <a:r>
                        <a:rPr lang="en-US" sz="1050" b="1" dirty="0">
                          <a:latin typeface="Arial" panose="020B0604020202020204" pitchFamily="34" charset="0"/>
                          <a:cs typeface="Arial" panose="020B0604020202020204" pitchFamily="34" charset="0"/>
                        </a:rPr>
                        <a:t>Causal Rating (Moderate; High) (b)</a:t>
                      </a:r>
                    </a:p>
                  </a:txBody>
                  <a:tcPr marL="121706" marR="121706">
                    <a:solidFill>
                      <a:schemeClr val="bg1"/>
                    </a:solidFill>
                  </a:tcPr>
                </a:tc>
                <a:tc>
                  <a:txBody>
                    <a:bodyPr/>
                    <a:lstStyle/>
                    <a:p>
                      <a:pPr algn="ctr"/>
                      <a:r>
                        <a:rPr lang="en-US" sz="1050" b="1" dirty="0">
                          <a:latin typeface="Arial" panose="020B0604020202020204" pitchFamily="34" charset="0"/>
                          <a:cs typeface="Arial" panose="020B0604020202020204" pitchFamily="34" charset="0"/>
                        </a:rPr>
                        <a:t>RESEA Cost of Component/Activity (c)</a:t>
                      </a:r>
                    </a:p>
                  </a:txBody>
                  <a:tcPr marL="121706" marR="121706">
                    <a:solidFill>
                      <a:schemeClr val="bg1"/>
                    </a:solidFill>
                  </a:tcPr>
                </a:tc>
                <a:tc>
                  <a:txBody>
                    <a:bodyPr/>
                    <a:lstStyle/>
                    <a:p>
                      <a:pPr algn="ctr"/>
                      <a:r>
                        <a:rPr lang="en-US" sz="1050" b="1" dirty="0">
                          <a:latin typeface="Arial" panose="020B0604020202020204" pitchFamily="34" charset="0"/>
                          <a:cs typeface="Arial" panose="020B0604020202020204" pitchFamily="34" charset="0"/>
                        </a:rPr>
                        <a:t>Percentage of Current Grant (d)</a:t>
                      </a:r>
                    </a:p>
                  </a:txBody>
                  <a:tcPr marL="121706" marR="121706">
                    <a:solidFill>
                      <a:schemeClr val="bg1"/>
                    </a:solidFill>
                  </a:tcPr>
                </a:tc>
                <a:extLst>
                  <a:ext uri="{0D108BD9-81ED-4DB2-BD59-A6C34878D82A}">
                    <a16:rowId xmlns:a16="http://schemas.microsoft.com/office/drawing/2014/main" val="4137336826"/>
                  </a:ext>
                </a:extLst>
              </a:tr>
              <a:tr h="0">
                <a:tc>
                  <a:txBody>
                    <a:bodyPr/>
                    <a:lstStyle/>
                    <a:p>
                      <a:r>
                        <a:rPr lang="en-US" sz="1050" b="1" dirty="0">
                          <a:latin typeface="Arial" panose="020B0604020202020204" pitchFamily="34" charset="0"/>
                          <a:cs typeface="Arial" panose="020B0604020202020204" pitchFamily="34" charset="0"/>
                        </a:rPr>
                        <a:t>1.</a:t>
                      </a: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r>
                        <a:rPr lang="en-US" sz="1050" b="1" dirty="0">
                          <a:latin typeface="Arial" panose="020B0604020202020204" pitchFamily="34" charset="0"/>
                          <a:cs typeface="Arial" panose="020B0604020202020204" pitchFamily="34" charset="0"/>
                        </a:rPr>
                        <a:t>$</a:t>
                      </a:r>
                    </a:p>
                  </a:txBody>
                  <a:tcPr marL="121706" marR="121706" marT="18288" marB="182880">
                    <a:solidFill>
                      <a:schemeClr val="bg1"/>
                    </a:solidFill>
                  </a:tcPr>
                </a:tc>
                <a:tc>
                  <a:txBody>
                    <a:bodyPr/>
                    <a:lstStyle/>
                    <a:p>
                      <a:endParaRPr lang="en-US" sz="1050" b="1">
                        <a:latin typeface="Arial" panose="020B0604020202020204" pitchFamily="34" charset="0"/>
                        <a:cs typeface="Arial" panose="020B0604020202020204" pitchFamily="34" charset="0"/>
                      </a:endParaRPr>
                    </a:p>
                  </a:txBody>
                  <a:tcPr marL="121706" marR="121706" marT="18288" marB="182880">
                    <a:solidFill>
                      <a:schemeClr val="bg1"/>
                    </a:solidFill>
                  </a:tcPr>
                </a:tc>
                <a:extLst>
                  <a:ext uri="{0D108BD9-81ED-4DB2-BD59-A6C34878D82A}">
                    <a16:rowId xmlns:a16="http://schemas.microsoft.com/office/drawing/2014/main" val="384003191"/>
                  </a:ext>
                </a:extLst>
              </a:tr>
              <a:tr h="0">
                <a:tc>
                  <a:txBody>
                    <a:bodyPr/>
                    <a:lstStyle/>
                    <a:p>
                      <a:r>
                        <a:rPr lang="en-US" sz="1050" b="1" dirty="0">
                          <a:latin typeface="Arial" panose="020B0604020202020204" pitchFamily="34" charset="0"/>
                          <a:cs typeface="Arial" panose="020B0604020202020204" pitchFamily="34" charset="0"/>
                        </a:rPr>
                        <a:t>2.</a:t>
                      </a:r>
                    </a:p>
                  </a:txBody>
                  <a:tcPr marL="121706" marR="121706" marT="18288" marB="182880">
                    <a:solidFill>
                      <a:schemeClr val="bg1"/>
                    </a:solidFill>
                  </a:tcPr>
                </a:tc>
                <a:tc>
                  <a:txBody>
                    <a:bodyPr/>
                    <a:lstStyle/>
                    <a:p>
                      <a:endParaRPr lang="en-US" sz="1050" b="1">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r>
                        <a:rPr lang="en-US" sz="1050" b="1" dirty="0">
                          <a:latin typeface="Arial" panose="020B0604020202020204" pitchFamily="34" charset="0"/>
                          <a:cs typeface="Arial" panose="020B0604020202020204" pitchFamily="34" charset="0"/>
                        </a:rPr>
                        <a:t>$</a:t>
                      </a:r>
                    </a:p>
                  </a:txBody>
                  <a:tcPr marL="121706" marR="121706" marT="18288" marB="182880">
                    <a:solidFill>
                      <a:schemeClr val="bg1"/>
                    </a:solidFill>
                  </a:tcPr>
                </a:tc>
                <a:tc>
                  <a:txBody>
                    <a:bodyPr/>
                    <a:lstStyle/>
                    <a:p>
                      <a:endParaRPr lang="en-US" sz="1050" b="1">
                        <a:latin typeface="Arial" panose="020B0604020202020204" pitchFamily="34" charset="0"/>
                        <a:cs typeface="Arial" panose="020B0604020202020204" pitchFamily="34" charset="0"/>
                      </a:endParaRPr>
                    </a:p>
                  </a:txBody>
                  <a:tcPr marL="121706" marR="121706" marT="18288" marB="182880">
                    <a:solidFill>
                      <a:schemeClr val="bg1"/>
                    </a:solidFill>
                  </a:tcPr>
                </a:tc>
                <a:extLst>
                  <a:ext uri="{0D108BD9-81ED-4DB2-BD59-A6C34878D82A}">
                    <a16:rowId xmlns:a16="http://schemas.microsoft.com/office/drawing/2014/main" val="3385161819"/>
                  </a:ext>
                </a:extLst>
              </a:tr>
              <a:tr h="0">
                <a:tc>
                  <a:txBody>
                    <a:bodyPr/>
                    <a:lstStyle/>
                    <a:p>
                      <a:r>
                        <a:rPr lang="en-US" sz="1050" b="1" dirty="0">
                          <a:latin typeface="Arial" panose="020B0604020202020204" pitchFamily="34" charset="0"/>
                          <a:cs typeface="Arial" panose="020B0604020202020204" pitchFamily="34" charset="0"/>
                        </a:rPr>
                        <a:t>3.</a:t>
                      </a: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r>
                        <a:rPr lang="en-US" sz="1050" b="1" dirty="0">
                          <a:latin typeface="Arial" panose="020B0604020202020204" pitchFamily="34" charset="0"/>
                          <a:cs typeface="Arial" panose="020B0604020202020204" pitchFamily="34" charset="0"/>
                        </a:rPr>
                        <a:t>$</a:t>
                      </a:r>
                    </a:p>
                  </a:txBody>
                  <a:tcPr marL="121706" marR="121706" marT="18288" marB="182880">
                    <a:solidFill>
                      <a:schemeClr val="bg1"/>
                    </a:solidFill>
                  </a:tcPr>
                </a:tc>
                <a:tc>
                  <a:txBody>
                    <a:bodyPr/>
                    <a:lstStyle/>
                    <a:p>
                      <a:endParaRPr lang="en-US" sz="1050" b="1">
                        <a:latin typeface="Arial" panose="020B0604020202020204" pitchFamily="34" charset="0"/>
                        <a:cs typeface="Arial" panose="020B0604020202020204" pitchFamily="34" charset="0"/>
                      </a:endParaRPr>
                    </a:p>
                  </a:txBody>
                  <a:tcPr marL="121706" marR="121706" marT="18288" marB="182880">
                    <a:solidFill>
                      <a:schemeClr val="bg1"/>
                    </a:solidFill>
                  </a:tcPr>
                </a:tc>
                <a:extLst>
                  <a:ext uri="{0D108BD9-81ED-4DB2-BD59-A6C34878D82A}">
                    <a16:rowId xmlns:a16="http://schemas.microsoft.com/office/drawing/2014/main" val="3856865323"/>
                  </a:ext>
                </a:extLst>
              </a:tr>
              <a:tr h="0">
                <a:tc>
                  <a:txBody>
                    <a:bodyPr/>
                    <a:lstStyle/>
                    <a:p>
                      <a:r>
                        <a:rPr lang="en-US" sz="1050" b="1" dirty="0">
                          <a:latin typeface="Arial" panose="020B0604020202020204" pitchFamily="34" charset="0"/>
                          <a:cs typeface="Arial" panose="020B0604020202020204" pitchFamily="34" charset="0"/>
                        </a:rPr>
                        <a:t>4.</a:t>
                      </a: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r>
                        <a:rPr lang="en-US" sz="1050" b="1" dirty="0">
                          <a:latin typeface="Arial" panose="020B0604020202020204" pitchFamily="34" charset="0"/>
                          <a:cs typeface="Arial" panose="020B0604020202020204" pitchFamily="34" charset="0"/>
                        </a:rPr>
                        <a:t>$</a:t>
                      </a:r>
                    </a:p>
                  </a:txBody>
                  <a:tcPr marL="121706" marR="121706" marT="18288" marB="182880">
                    <a:solidFill>
                      <a:schemeClr val="bg1"/>
                    </a:solidFill>
                  </a:tcPr>
                </a:tc>
                <a:tc>
                  <a:txBody>
                    <a:bodyPr/>
                    <a:lstStyle/>
                    <a:p>
                      <a:endParaRPr lang="en-US" sz="1050" b="1">
                        <a:latin typeface="Arial" panose="020B0604020202020204" pitchFamily="34" charset="0"/>
                        <a:cs typeface="Arial" panose="020B0604020202020204" pitchFamily="34" charset="0"/>
                      </a:endParaRPr>
                    </a:p>
                  </a:txBody>
                  <a:tcPr marL="121706" marR="121706" marT="18288" marB="182880">
                    <a:solidFill>
                      <a:schemeClr val="bg1"/>
                    </a:solidFill>
                  </a:tcPr>
                </a:tc>
                <a:extLst>
                  <a:ext uri="{0D108BD9-81ED-4DB2-BD59-A6C34878D82A}">
                    <a16:rowId xmlns:a16="http://schemas.microsoft.com/office/drawing/2014/main" val="3037196395"/>
                  </a:ext>
                </a:extLst>
              </a:tr>
              <a:tr h="0">
                <a:tc>
                  <a:txBody>
                    <a:bodyPr/>
                    <a:lstStyle/>
                    <a:p>
                      <a:r>
                        <a:rPr lang="en-US" sz="1050" b="1" dirty="0">
                          <a:latin typeface="Arial" panose="020B0604020202020204" pitchFamily="34" charset="0"/>
                          <a:cs typeface="Arial" panose="020B0604020202020204" pitchFamily="34" charset="0"/>
                        </a:rPr>
                        <a:t>5.</a:t>
                      </a: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tc>
                  <a:txBody>
                    <a:bodyPr/>
                    <a:lstStyle/>
                    <a:p>
                      <a:r>
                        <a:rPr lang="en-US" sz="1050" b="1" dirty="0">
                          <a:latin typeface="Arial" panose="020B0604020202020204" pitchFamily="34" charset="0"/>
                          <a:cs typeface="Arial" panose="020B0604020202020204" pitchFamily="34" charset="0"/>
                        </a:rPr>
                        <a:t>$</a:t>
                      </a: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bg1"/>
                    </a:solidFill>
                  </a:tcPr>
                </a:tc>
                <a:extLst>
                  <a:ext uri="{0D108BD9-81ED-4DB2-BD59-A6C34878D82A}">
                    <a16:rowId xmlns:a16="http://schemas.microsoft.com/office/drawing/2014/main" val="3020991676"/>
                  </a:ext>
                </a:extLst>
              </a:tr>
              <a:tr h="0">
                <a:tc>
                  <a:txBody>
                    <a:bodyPr/>
                    <a:lstStyle/>
                    <a:p>
                      <a:r>
                        <a:rPr lang="en-US" sz="1050" b="1" dirty="0">
                          <a:latin typeface="Arial" panose="020B0604020202020204" pitchFamily="34" charset="0"/>
                          <a:cs typeface="Arial" panose="020B0604020202020204" pitchFamily="34" charset="0"/>
                        </a:rPr>
                        <a:t>11.</a:t>
                      </a:r>
                    </a:p>
                  </a:txBody>
                  <a:tcPr marL="121706" marR="121706" marT="18288" marB="182880">
                    <a:solidFill>
                      <a:schemeClr val="bg1"/>
                    </a:solidFill>
                  </a:tcPr>
                </a:tc>
                <a:tc>
                  <a:txBody>
                    <a:bodyPr/>
                    <a:lstStyle/>
                    <a:p>
                      <a:r>
                        <a:rPr lang="en-US" sz="1050" b="1" dirty="0">
                          <a:latin typeface="Arial" panose="020B0604020202020204" pitchFamily="34" charset="0"/>
                          <a:cs typeface="Arial" panose="020B0604020202020204" pitchFamily="34" charset="0"/>
                        </a:rPr>
                        <a:t>Totals</a:t>
                      </a:r>
                    </a:p>
                  </a:txBody>
                  <a:tcPr marL="121706" marR="121706" marT="18288" marB="182880">
                    <a:solidFill>
                      <a:schemeClr val="bg1"/>
                    </a:solidFill>
                  </a:tcPr>
                </a:tc>
                <a:tc>
                  <a:txBody>
                    <a:bodyPr/>
                    <a:lstStyle/>
                    <a:p>
                      <a:endParaRPr lang="en-US" sz="1050" b="1" dirty="0">
                        <a:latin typeface="Arial" panose="020B0604020202020204" pitchFamily="34" charset="0"/>
                        <a:cs typeface="Arial" panose="020B0604020202020204" pitchFamily="34" charset="0"/>
                      </a:endParaRPr>
                    </a:p>
                  </a:txBody>
                  <a:tcPr marL="121706" marR="121706" marT="18288" marB="182880">
                    <a:solidFill>
                      <a:schemeClr val="tx1">
                        <a:lumMod val="65000"/>
                        <a:lumOff val="35000"/>
                      </a:schemeClr>
                    </a:solidFill>
                  </a:tcPr>
                </a:tc>
                <a:tc>
                  <a:txBody>
                    <a:bodyPr/>
                    <a:lstStyle/>
                    <a:p>
                      <a:r>
                        <a:rPr lang="en-US" sz="1050" b="1" dirty="0">
                          <a:latin typeface="Arial" panose="020B0604020202020204" pitchFamily="34" charset="0"/>
                          <a:cs typeface="Arial" panose="020B0604020202020204" pitchFamily="34" charset="0"/>
                        </a:rPr>
                        <a:t>$</a:t>
                      </a:r>
                    </a:p>
                  </a:txBody>
                  <a:tcPr marL="121706" marR="121706" marT="18288" marB="182880">
                    <a:solidFill>
                      <a:schemeClr val="bg1"/>
                    </a:solidFill>
                  </a:tcPr>
                </a:tc>
                <a:tc>
                  <a:txBody>
                    <a:bodyPr/>
                    <a:lstStyle/>
                    <a:p>
                      <a:pPr marL="514350" indent="0"/>
                      <a:r>
                        <a:rPr lang="en-US" sz="1050" b="1" dirty="0">
                          <a:latin typeface="Arial" panose="020B0604020202020204" pitchFamily="34" charset="0"/>
                          <a:cs typeface="Arial" panose="020B0604020202020204" pitchFamily="34" charset="0"/>
                        </a:rPr>
                        <a:t>%</a:t>
                      </a:r>
                    </a:p>
                  </a:txBody>
                  <a:tcPr marL="121706" marR="121706" marT="18288" marB="182880">
                    <a:solidFill>
                      <a:schemeClr val="bg1"/>
                    </a:solidFill>
                  </a:tcPr>
                </a:tc>
                <a:extLst>
                  <a:ext uri="{0D108BD9-81ED-4DB2-BD59-A6C34878D82A}">
                    <a16:rowId xmlns:a16="http://schemas.microsoft.com/office/drawing/2014/main" val="2350026433"/>
                  </a:ext>
                </a:extLst>
              </a:tr>
            </a:tbl>
          </a:graphicData>
        </a:graphic>
      </p:graphicFrame>
      <p:sp>
        <p:nvSpPr>
          <p:cNvPr id="25" name="object 11">
            <a:extLst>
              <a:ext uri="{FF2B5EF4-FFF2-40B4-BE49-F238E27FC236}">
                <a16:creationId xmlns:a16="http://schemas.microsoft.com/office/drawing/2014/main" id="{6411B15F-885B-A812-3EA0-0DB003C74595}"/>
              </a:ext>
              <a:ext uri="{C183D7F6-B498-43B3-948B-1728B52AA6E4}">
                <adec:decorative xmlns:adec="http://schemas.microsoft.com/office/drawing/2017/decorative" val="1"/>
              </a:ext>
            </a:extLst>
          </p:cNvPr>
          <p:cNvSpPr txBox="1">
            <a:spLocks noGrp="1"/>
          </p:cNvSpPr>
          <p:nvPr>
            <p:ph type="sldNum" sz="quarter" idx="7"/>
          </p:nvPr>
        </p:nvSpPr>
        <p:spPr>
          <a:xfrm>
            <a:off x="8616442" y="6432350"/>
            <a:ext cx="274320" cy="224154"/>
          </a:xfrm>
        </p:spPr>
        <p:txBody>
          <a:bodyPr/>
          <a:lstStyle/>
          <a:p>
            <a:fld id="{81D60167-4931-47E6-BA6A-407CBD079E47}" type="slidenum">
              <a:rPr lang="en-US" dirty="0"/>
              <a:pPr/>
              <a:t>35</a:t>
            </a:fld>
            <a:endParaRPr lang="en-US" dirty="0"/>
          </a:p>
        </p:txBody>
      </p:sp>
      <p:sp>
        <p:nvSpPr>
          <p:cNvPr id="26" name="Rectangle 25">
            <a:extLst>
              <a:ext uri="{FF2B5EF4-FFF2-40B4-BE49-F238E27FC236}">
                <a16:creationId xmlns:a16="http://schemas.microsoft.com/office/drawing/2014/main" id="{67A1E4EE-042E-9EAA-B0DC-8D4057E793C6}"/>
              </a:ext>
              <a:ext uri="{C183D7F6-B498-43B3-948B-1728B52AA6E4}">
                <adec:decorative xmlns:adec="http://schemas.microsoft.com/office/drawing/2017/decorative" val="1"/>
              </a:ext>
            </a:extLst>
          </p:cNvPr>
          <p:cNvSpPr/>
          <p:nvPr/>
        </p:nvSpPr>
        <p:spPr>
          <a:xfrm>
            <a:off x="914400" y="3200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ACC4D1-02BA-96CC-E6A9-E49E241B54B8}"/>
              </a:ext>
              <a:ext uri="{C183D7F6-B498-43B3-948B-1728B52AA6E4}">
                <adec:decorative xmlns:adec="http://schemas.microsoft.com/office/drawing/2017/decorative" val="1"/>
              </a:ext>
            </a:extLst>
          </p:cNvPr>
          <p:cNvSpPr/>
          <p:nvPr/>
        </p:nvSpPr>
        <p:spPr>
          <a:xfrm>
            <a:off x="3810000" y="3200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13C27B3-9ADD-D167-543C-5C45AEF7F673}"/>
              </a:ext>
              <a:ext uri="{C183D7F6-B498-43B3-948B-1728B52AA6E4}">
                <adec:decorative xmlns:adec="http://schemas.microsoft.com/office/drawing/2017/decorative" val="1"/>
              </a:ext>
            </a:extLst>
          </p:cNvPr>
          <p:cNvSpPr/>
          <p:nvPr/>
        </p:nvSpPr>
        <p:spPr>
          <a:xfrm>
            <a:off x="5715000" y="3200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8561B0E9-6DBA-73DF-EEB0-51E898C1EB54}"/>
              </a:ext>
              <a:ext uri="{C183D7F6-B498-43B3-948B-1728B52AA6E4}">
                <adec:decorative xmlns:adec="http://schemas.microsoft.com/office/drawing/2017/decorative" val="1"/>
              </a:ext>
            </a:extLst>
          </p:cNvPr>
          <p:cNvSpPr/>
          <p:nvPr/>
        </p:nvSpPr>
        <p:spPr>
          <a:xfrm>
            <a:off x="7329487" y="3200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C699C43-E3CA-779B-04E6-5FAAC0122F59}"/>
              </a:ext>
              <a:ext uri="{C183D7F6-B498-43B3-948B-1728B52AA6E4}">
                <adec:decorative xmlns:adec="http://schemas.microsoft.com/office/drawing/2017/decorative" val="1"/>
              </a:ext>
            </a:extLst>
          </p:cNvPr>
          <p:cNvSpPr/>
          <p:nvPr/>
        </p:nvSpPr>
        <p:spPr>
          <a:xfrm>
            <a:off x="914400" y="3581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40F5D5FC-5F39-A10F-1DB5-AF9B4CD4627A}"/>
              </a:ext>
              <a:ext uri="{C183D7F6-B498-43B3-948B-1728B52AA6E4}">
                <adec:decorative xmlns:adec="http://schemas.microsoft.com/office/drawing/2017/decorative" val="1"/>
              </a:ext>
            </a:extLst>
          </p:cNvPr>
          <p:cNvSpPr/>
          <p:nvPr/>
        </p:nvSpPr>
        <p:spPr>
          <a:xfrm>
            <a:off x="3810000" y="3581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25C1438-973B-4FD4-AFB3-045194CD5A1E}"/>
              </a:ext>
              <a:ext uri="{C183D7F6-B498-43B3-948B-1728B52AA6E4}">
                <adec:decorative xmlns:adec="http://schemas.microsoft.com/office/drawing/2017/decorative" val="1"/>
              </a:ext>
            </a:extLst>
          </p:cNvPr>
          <p:cNvSpPr/>
          <p:nvPr/>
        </p:nvSpPr>
        <p:spPr>
          <a:xfrm>
            <a:off x="5715000" y="3581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A654BD2-C42F-C4DC-48B9-D4AE5C841EC2}"/>
              </a:ext>
              <a:ext uri="{C183D7F6-B498-43B3-948B-1728B52AA6E4}">
                <adec:decorative xmlns:adec="http://schemas.microsoft.com/office/drawing/2017/decorative" val="1"/>
              </a:ext>
            </a:extLst>
          </p:cNvPr>
          <p:cNvSpPr/>
          <p:nvPr/>
        </p:nvSpPr>
        <p:spPr>
          <a:xfrm>
            <a:off x="7329487" y="3581400"/>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29626037-9414-67AF-9373-B7131D92CEBB}"/>
              </a:ext>
              <a:ext uri="{C183D7F6-B498-43B3-948B-1728B52AA6E4}">
                <adec:decorative xmlns:adec="http://schemas.microsoft.com/office/drawing/2017/decorative" val="1"/>
              </a:ext>
            </a:extLst>
          </p:cNvPr>
          <p:cNvSpPr/>
          <p:nvPr/>
        </p:nvSpPr>
        <p:spPr>
          <a:xfrm>
            <a:off x="914400" y="39147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FFE2465-3919-C87D-091E-6145ED03D054}"/>
              </a:ext>
              <a:ext uri="{C183D7F6-B498-43B3-948B-1728B52AA6E4}">
                <adec:decorative xmlns:adec="http://schemas.microsoft.com/office/drawing/2017/decorative" val="1"/>
              </a:ext>
            </a:extLst>
          </p:cNvPr>
          <p:cNvSpPr/>
          <p:nvPr/>
        </p:nvSpPr>
        <p:spPr>
          <a:xfrm>
            <a:off x="3810000" y="39147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F1CE7400-C486-C09B-0E2F-FFD15D9E0AAC}"/>
              </a:ext>
              <a:ext uri="{C183D7F6-B498-43B3-948B-1728B52AA6E4}">
                <adec:decorative xmlns:adec="http://schemas.microsoft.com/office/drawing/2017/decorative" val="1"/>
              </a:ext>
            </a:extLst>
          </p:cNvPr>
          <p:cNvSpPr/>
          <p:nvPr/>
        </p:nvSpPr>
        <p:spPr>
          <a:xfrm>
            <a:off x="5715000" y="39147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8DE1464-CD61-AEE5-F0EC-57762C64C3F4}"/>
              </a:ext>
              <a:ext uri="{C183D7F6-B498-43B3-948B-1728B52AA6E4}">
                <adec:decorative xmlns:adec="http://schemas.microsoft.com/office/drawing/2017/decorative" val="1"/>
              </a:ext>
            </a:extLst>
          </p:cNvPr>
          <p:cNvSpPr/>
          <p:nvPr/>
        </p:nvSpPr>
        <p:spPr>
          <a:xfrm>
            <a:off x="7329487" y="39147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BFABA82-E261-405F-BF51-99185D274F96}"/>
              </a:ext>
              <a:ext uri="{C183D7F6-B498-43B3-948B-1728B52AA6E4}">
                <adec:decorative xmlns:adec="http://schemas.microsoft.com/office/drawing/2017/decorative" val="1"/>
              </a:ext>
            </a:extLst>
          </p:cNvPr>
          <p:cNvSpPr/>
          <p:nvPr/>
        </p:nvSpPr>
        <p:spPr>
          <a:xfrm>
            <a:off x="914400" y="428914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593B34B0-E880-5C52-EF61-33679730A010}"/>
              </a:ext>
              <a:ext uri="{C183D7F6-B498-43B3-948B-1728B52AA6E4}">
                <adec:decorative xmlns:adec="http://schemas.microsoft.com/office/drawing/2017/decorative" val="1"/>
              </a:ext>
            </a:extLst>
          </p:cNvPr>
          <p:cNvSpPr/>
          <p:nvPr/>
        </p:nvSpPr>
        <p:spPr>
          <a:xfrm>
            <a:off x="3810000" y="428914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8A1EBCE-649D-6BD8-9F98-069C36286D65}"/>
              </a:ext>
              <a:ext uri="{C183D7F6-B498-43B3-948B-1728B52AA6E4}">
                <adec:decorative xmlns:adec="http://schemas.microsoft.com/office/drawing/2017/decorative" val="1"/>
              </a:ext>
            </a:extLst>
          </p:cNvPr>
          <p:cNvSpPr/>
          <p:nvPr/>
        </p:nvSpPr>
        <p:spPr>
          <a:xfrm>
            <a:off x="5715000" y="428914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F9BC677C-4FE2-712E-7754-D8D4356BC247}"/>
              </a:ext>
              <a:ext uri="{C183D7F6-B498-43B3-948B-1728B52AA6E4}">
                <adec:decorative xmlns:adec="http://schemas.microsoft.com/office/drawing/2017/decorative" val="1"/>
              </a:ext>
            </a:extLst>
          </p:cNvPr>
          <p:cNvSpPr/>
          <p:nvPr/>
        </p:nvSpPr>
        <p:spPr>
          <a:xfrm>
            <a:off x="7329487" y="4289147"/>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F121BE3-A03E-9390-CAC1-462E17E07325}"/>
              </a:ext>
              <a:ext uri="{C183D7F6-B498-43B3-948B-1728B52AA6E4}">
                <adec:decorative xmlns:adec="http://schemas.microsoft.com/office/drawing/2017/decorative" val="1"/>
              </a:ext>
            </a:extLst>
          </p:cNvPr>
          <p:cNvSpPr/>
          <p:nvPr/>
        </p:nvSpPr>
        <p:spPr>
          <a:xfrm>
            <a:off x="914400" y="46442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8CBDCEFC-63B6-232C-42B8-161B6CF62745}"/>
              </a:ext>
              <a:ext uri="{C183D7F6-B498-43B3-948B-1728B52AA6E4}">
                <adec:decorative xmlns:adec="http://schemas.microsoft.com/office/drawing/2017/decorative" val="1"/>
              </a:ext>
            </a:extLst>
          </p:cNvPr>
          <p:cNvSpPr/>
          <p:nvPr/>
        </p:nvSpPr>
        <p:spPr>
          <a:xfrm>
            <a:off x="3810000" y="46442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E15DA6CB-3029-241B-9014-6AF483DDD5FB}"/>
              </a:ext>
              <a:ext uri="{C183D7F6-B498-43B3-948B-1728B52AA6E4}">
                <adec:decorative xmlns:adec="http://schemas.microsoft.com/office/drawing/2017/decorative" val="1"/>
              </a:ext>
            </a:extLst>
          </p:cNvPr>
          <p:cNvSpPr/>
          <p:nvPr/>
        </p:nvSpPr>
        <p:spPr>
          <a:xfrm>
            <a:off x="5715000" y="46442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109800E-935F-E367-CBD9-BF7BAD8C0897}"/>
              </a:ext>
              <a:ext uri="{C183D7F6-B498-43B3-948B-1728B52AA6E4}">
                <adec:decorative xmlns:adec="http://schemas.microsoft.com/office/drawing/2017/decorative" val="1"/>
              </a:ext>
            </a:extLst>
          </p:cNvPr>
          <p:cNvSpPr/>
          <p:nvPr/>
        </p:nvSpPr>
        <p:spPr>
          <a:xfrm>
            <a:off x="7329487" y="4644275"/>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F708D93B-4CE8-277C-FE01-6B92E9127883}"/>
              </a:ext>
              <a:ext uri="{C183D7F6-B498-43B3-948B-1728B52AA6E4}">
                <adec:decorative xmlns:adec="http://schemas.microsoft.com/office/drawing/2017/decorative" val="1"/>
              </a:ext>
            </a:extLst>
          </p:cNvPr>
          <p:cNvSpPr/>
          <p:nvPr/>
        </p:nvSpPr>
        <p:spPr>
          <a:xfrm>
            <a:off x="914400" y="4999403"/>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A69FC30-F5DE-A89B-FA71-A7CF51411621}"/>
              </a:ext>
              <a:ext uri="{C183D7F6-B498-43B3-948B-1728B52AA6E4}">
                <adec:decorative xmlns:adec="http://schemas.microsoft.com/office/drawing/2017/decorative" val="1"/>
              </a:ext>
            </a:extLst>
          </p:cNvPr>
          <p:cNvSpPr/>
          <p:nvPr/>
        </p:nvSpPr>
        <p:spPr>
          <a:xfrm>
            <a:off x="5715000" y="4999403"/>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912127B9-0EAD-29B2-19DD-560E85C0A90C}"/>
              </a:ext>
              <a:ext uri="{C183D7F6-B498-43B3-948B-1728B52AA6E4}">
                <adec:decorative xmlns:adec="http://schemas.microsoft.com/office/drawing/2017/decorative" val="1"/>
              </a:ext>
            </a:extLst>
          </p:cNvPr>
          <p:cNvSpPr/>
          <p:nvPr/>
        </p:nvSpPr>
        <p:spPr>
          <a:xfrm>
            <a:off x="7329487" y="4999403"/>
            <a:ext cx="477078" cy="184483"/>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DD7EFF2A-0450-D6BC-61E6-A5FAC6F905C7}"/>
              </a:ext>
            </a:extLst>
          </p:cNvPr>
          <p:cNvSpPr txBox="1"/>
          <p:nvPr/>
        </p:nvSpPr>
        <p:spPr>
          <a:xfrm>
            <a:off x="381000" y="5562600"/>
            <a:ext cx="8235442" cy="646331"/>
          </a:xfrm>
          <a:prstGeom prst="rect">
            <a:avLst/>
          </a:prstGeom>
          <a:noFill/>
        </p:spPr>
        <p:txBody>
          <a:bodyPr wrap="square" rtlCol="0">
            <a:spAutoFit/>
          </a:bodyPr>
          <a:lstStyle/>
          <a:p>
            <a:pPr marL="285750" indent="-285750">
              <a:buFont typeface="Arial" panose="020B0604020202020204" pitchFamily="34" charset="0"/>
              <a:buChar char="•"/>
            </a:pPr>
            <a:r>
              <a:rPr lang="en-US" dirty="0"/>
              <a:t>FY2025, states must devote at least 40 percent of their RESEA funding to evidence-based components with a high or moderate causal rating.</a:t>
            </a:r>
          </a:p>
        </p:txBody>
      </p:sp>
    </p:spTree>
    <p:extLst>
      <p:ext uri="{BB962C8B-B14F-4D97-AF65-F5344CB8AC3E}">
        <p14:creationId xmlns:p14="http://schemas.microsoft.com/office/powerpoint/2010/main" val="14439074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DCE7-1725-8C09-EBD9-C7F129D695EC}"/>
              </a:ext>
            </a:extLst>
          </p:cNvPr>
          <p:cNvSpPr>
            <a:spLocks noGrp="1"/>
          </p:cNvSpPr>
          <p:nvPr>
            <p:ph type="title"/>
          </p:nvPr>
        </p:nvSpPr>
        <p:spPr/>
        <p:txBody>
          <a:bodyPr/>
          <a:lstStyle/>
          <a:p>
            <a:r>
              <a:rPr lang="en-US" dirty="0"/>
              <a:t>Example of 22i</a:t>
            </a:r>
          </a:p>
        </p:txBody>
      </p:sp>
      <p:pic>
        <p:nvPicPr>
          <p:cNvPr id="7" name="Picture 6">
            <a:extLst>
              <a:ext uri="{FF2B5EF4-FFF2-40B4-BE49-F238E27FC236}">
                <a16:creationId xmlns:a16="http://schemas.microsoft.com/office/drawing/2014/main" id="{31E2F9E2-51E7-B7C2-0144-538D20E5D534}"/>
              </a:ext>
            </a:extLst>
          </p:cNvPr>
          <p:cNvPicPr>
            <a:picLocks noChangeAspect="1"/>
          </p:cNvPicPr>
          <p:nvPr/>
        </p:nvPicPr>
        <p:blipFill>
          <a:blip r:embed="rId2"/>
          <a:stretch>
            <a:fillRect/>
          </a:stretch>
        </p:blipFill>
        <p:spPr>
          <a:xfrm>
            <a:off x="762000" y="593694"/>
            <a:ext cx="7637068" cy="6264306"/>
          </a:xfrm>
          <a:prstGeom prst="rect">
            <a:avLst/>
          </a:prstGeom>
        </p:spPr>
      </p:pic>
    </p:spTree>
    <p:extLst>
      <p:ext uri="{BB962C8B-B14F-4D97-AF65-F5344CB8AC3E}">
        <p14:creationId xmlns:p14="http://schemas.microsoft.com/office/powerpoint/2010/main" val="26621607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a:extLst>
              <a:ext uri="{C183D7F6-B498-43B3-948B-1728B52AA6E4}">
                <adec:decorative xmlns:adec="http://schemas.microsoft.com/office/drawing/2017/decorative" val="1"/>
              </a:ext>
            </a:extLst>
          </p:cNvPr>
          <p:cNvSpPr txBox="1"/>
          <p:nvPr/>
        </p:nvSpPr>
        <p:spPr>
          <a:xfrm>
            <a:off x="399415" y="6453170"/>
            <a:ext cx="1778000" cy="167005"/>
          </a:xfrm>
          <a:prstGeom prst="rect">
            <a:avLst/>
          </a:prstGeom>
        </p:spPr>
        <p:txBody>
          <a:bodyPr vert="horz" wrap="square" lIns="0" tIns="0" rIns="0" bIns="0" rtlCol="0">
            <a:spAutoFit/>
          </a:bodyPr>
          <a:lstStyle/>
          <a:p>
            <a:pPr marL="3175">
              <a:lnSpc>
                <a:spcPts val="555"/>
              </a:lnSpc>
            </a:pPr>
            <a:r>
              <a:rPr sz="500" b="1" spc="65" dirty="0">
                <a:latin typeface="Arial"/>
                <a:cs typeface="Arial"/>
              </a:rPr>
              <a:t>EMPLOYMENT </a:t>
            </a:r>
            <a:r>
              <a:rPr sz="500" b="1" spc="60" dirty="0">
                <a:latin typeface="Arial"/>
                <a:cs typeface="Arial"/>
              </a:rPr>
              <a:t>AND </a:t>
            </a:r>
            <a:r>
              <a:rPr sz="500" b="1" spc="55" dirty="0">
                <a:latin typeface="Arial"/>
                <a:cs typeface="Arial"/>
              </a:rPr>
              <a:t>TRAINING</a:t>
            </a:r>
            <a:r>
              <a:rPr sz="500" b="1" spc="-15" dirty="0">
                <a:latin typeface="Arial"/>
                <a:cs typeface="Arial"/>
              </a:rPr>
              <a:t> </a:t>
            </a:r>
            <a:r>
              <a:rPr sz="500" b="1" spc="50" dirty="0">
                <a:latin typeface="Arial"/>
                <a:cs typeface="Arial"/>
              </a:rPr>
              <a:t>ADMINISTRATION</a:t>
            </a:r>
            <a:endParaRPr sz="500">
              <a:latin typeface="Arial"/>
              <a:cs typeface="Arial"/>
            </a:endParaRPr>
          </a:p>
          <a:p>
            <a:pPr>
              <a:lnSpc>
                <a:spcPct val="100000"/>
              </a:lnSpc>
              <a:spcBef>
                <a:spcPts val="95"/>
              </a:spcBef>
            </a:pPr>
            <a:r>
              <a:rPr sz="550" spc="15" dirty="0">
                <a:latin typeface="Arial"/>
                <a:cs typeface="Arial"/>
              </a:rPr>
              <a:t>UNITED </a:t>
            </a:r>
            <a:r>
              <a:rPr sz="550" spc="-5" dirty="0">
                <a:latin typeface="Arial"/>
                <a:cs typeface="Arial"/>
              </a:rPr>
              <a:t>STATES </a:t>
            </a:r>
            <a:r>
              <a:rPr sz="550" spc="15" dirty="0">
                <a:latin typeface="Arial"/>
                <a:cs typeface="Arial"/>
              </a:rPr>
              <a:t>DEPARTMENT OF</a:t>
            </a:r>
            <a:r>
              <a:rPr sz="550" spc="-10" dirty="0">
                <a:latin typeface="Arial"/>
                <a:cs typeface="Arial"/>
              </a:rPr>
              <a:t> </a:t>
            </a:r>
            <a:r>
              <a:rPr sz="550" spc="15" dirty="0">
                <a:latin typeface="Arial"/>
                <a:cs typeface="Arial"/>
              </a:rPr>
              <a:t>LABOR</a:t>
            </a:r>
            <a:endParaRPr sz="550">
              <a:latin typeface="Arial"/>
              <a:cs typeface="Arial"/>
            </a:endParaRPr>
          </a:p>
        </p:txBody>
      </p:sp>
      <p:sp>
        <p:nvSpPr>
          <p:cNvPr id="4" name="object 4">
            <a:extLst>
              <a:ext uri="{C183D7F6-B498-43B3-948B-1728B52AA6E4}">
                <adec:decorative xmlns:adec="http://schemas.microsoft.com/office/drawing/2017/decorative" val="1"/>
              </a:ext>
            </a:extLst>
          </p:cNvPr>
          <p:cNvSpPr/>
          <p:nvPr/>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6795531" y="6339078"/>
            <a:ext cx="1165828" cy="396240"/>
          </a:xfrm>
          <a:prstGeom prst="rect">
            <a:avLst/>
          </a:prstGeom>
          <a:blipFill>
            <a:blip r:embed="rId3" cstate="print"/>
            <a:stretch>
              <a:fillRect/>
            </a:stretch>
          </a:blip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403115" y="6460516"/>
            <a:ext cx="1780749" cy="150394"/>
          </a:xfrm>
          <a:prstGeom prst="rect">
            <a:avLst/>
          </a:prstGeom>
          <a:blipFill>
            <a:blip r:embed="rId4" cstate="print"/>
            <a:stretch>
              <a:fillRect/>
            </a:stretch>
          </a:blip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txBox="1">
            <a:spLocks noGrp="1"/>
          </p:cNvSpPr>
          <p:nvPr>
            <p:ph type="sldNum" sz="quarter" idx="7"/>
          </p:nvPr>
        </p:nvSpPr>
        <p:spPr/>
        <p:txBody>
          <a:bodyPr/>
          <a:lstStyle/>
          <a:p>
            <a:fld id="{81D60167-4931-47E6-BA6A-407CBD079E47}" type="slidenum">
              <a:rPr lang="en-US" dirty="0"/>
              <a:pPr/>
              <a:t>37</a:t>
            </a:fld>
            <a:endParaRPr lang="en-US" dirty="0"/>
          </a:p>
        </p:txBody>
      </p:sp>
      <p:sp>
        <p:nvSpPr>
          <p:cNvPr id="12" name="Title 17">
            <a:extLst>
              <a:ext uri="{FF2B5EF4-FFF2-40B4-BE49-F238E27FC236}">
                <a16:creationId xmlns:a16="http://schemas.microsoft.com/office/drawing/2014/main" id="{F7DDF624-589F-2798-6FFF-703A084E14EF}"/>
              </a:ext>
            </a:extLst>
          </p:cNvPr>
          <p:cNvSpPr>
            <a:spLocks noGrp="1"/>
          </p:cNvSpPr>
          <p:nvPr>
            <p:ph type="title"/>
          </p:nvPr>
        </p:nvSpPr>
        <p:spPr>
          <a:xfrm>
            <a:off x="2304811" y="0"/>
            <a:ext cx="4498340" cy="553998"/>
          </a:xfrm>
        </p:spPr>
        <p:txBody>
          <a:bodyPr/>
          <a:lstStyle/>
          <a:p>
            <a:pPr algn="ctr"/>
            <a:r>
              <a:rPr lang="en-US" dirty="0"/>
              <a:t>Resources</a:t>
            </a:r>
          </a:p>
        </p:txBody>
      </p:sp>
      <p:pic>
        <p:nvPicPr>
          <p:cNvPr id="15" name="Picture 14" descr="Graphical user interface, text, application, chat or text message&#10;&#10;AI-generated content may be incorrect.">
            <a:extLst>
              <a:ext uri="{FF2B5EF4-FFF2-40B4-BE49-F238E27FC236}">
                <a16:creationId xmlns:a16="http://schemas.microsoft.com/office/drawing/2014/main" id="{98338EDE-048F-F5D4-43A3-313F2FBE93DC}"/>
              </a:ext>
            </a:extLst>
          </p:cNvPr>
          <p:cNvPicPr>
            <a:picLocks noChangeAspect="1"/>
          </p:cNvPicPr>
          <p:nvPr/>
        </p:nvPicPr>
        <p:blipFill>
          <a:blip r:embed="rId5">
            <a:extLst>
              <a:ext uri="{28A0092B-C50C-407E-A947-70E740481C1C}">
                <a14:useLocalDpi xmlns:a14="http://schemas.microsoft.com/office/drawing/2010/main" val="0"/>
              </a:ext>
            </a:extLst>
          </a:blip>
          <a:srcRect l="933" t="7609" r="238" b="4857"/>
          <a:stretch/>
        </p:blipFill>
        <p:spPr>
          <a:xfrm>
            <a:off x="152400" y="1219200"/>
            <a:ext cx="8077200" cy="1828800"/>
          </a:xfrm>
          <a:prstGeom prst="rect">
            <a:avLst/>
          </a:prstGeom>
        </p:spPr>
      </p:pic>
      <p:pic>
        <p:nvPicPr>
          <p:cNvPr id="17" name="Picture 16">
            <a:extLst>
              <a:ext uri="{FF2B5EF4-FFF2-40B4-BE49-F238E27FC236}">
                <a16:creationId xmlns:a16="http://schemas.microsoft.com/office/drawing/2014/main" id="{7CD0BFA7-6751-58DC-1C92-130C51E94A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400" y="762000"/>
            <a:ext cx="2232524" cy="553997"/>
          </a:xfrm>
          <a:prstGeom prst="rect">
            <a:avLst/>
          </a:prstGeom>
        </p:spPr>
      </p:pic>
      <p:sp>
        <p:nvSpPr>
          <p:cNvPr id="20" name="TextBox 19">
            <a:extLst>
              <a:ext uri="{FF2B5EF4-FFF2-40B4-BE49-F238E27FC236}">
                <a16:creationId xmlns:a16="http://schemas.microsoft.com/office/drawing/2014/main" id="{E2DCA8B4-672A-B49F-9AED-5D5CFE52697B}"/>
              </a:ext>
            </a:extLst>
          </p:cNvPr>
          <p:cNvSpPr txBox="1"/>
          <p:nvPr/>
        </p:nvSpPr>
        <p:spPr>
          <a:xfrm>
            <a:off x="152400" y="3048000"/>
            <a:ext cx="8839200"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These resources are related to assisting states with operations, performance reporting, and guidance and tools related to the evidence-based requirements of the RESEA program.  Pages are updated as new resources become available.</a:t>
            </a:r>
          </a:p>
        </p:txBody>
      </p:sp>
      <p:pic>
        <p:nvPicPr>
          <p:cNvPr id="22" name="Picture 21" descr="Graphical user interface, text, application&#10;&#10;AI-generated content may be incorrect.">
            <a:extLst>
              <a:ext uri="{FF2B5EF4-FFF2-40B4-BE49-F238E27FC236}">
                <a16:creationId xmlns:a16="http://schemas.microsoft.com/office/drawing/2014/main" id="{B5D00DE1-E079-05DD-A7ED-09E2358AEED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431" y="3886200"/>
            <a:ext cx="4598369" cy="1072012"/>
          </a:xfrm>
          <a:prstGeom prst="rect">
            <a:avLst/>
          </a:prstGeom>
        </p:spPr>
      </p:pic>
      <p:sp>
        <p:nvSpPr>
          <p:cNvPr id="24" name="TextBox 23">
            <a:extLst>
              <a:ext uri="{FF2B5EF4-FFF2-40B4-BE49-F238E27FC236}">
                <a16:creationId xmlns:a16="http://schemas.microsoft.com/office/drawing/2014/main" id="{F3458D98-A558-56B9-2344-2719738333F5}"/>
              </a:ext>
            </a:extLst>
          </p:cNvPr>
          <p:cNvSpPr txBox="1"/>
          <p:nvPr/>
        </p:nvSpPr>
        <p:spPr>
          <a:xfrm>
            <a:off x="5069078" y="3705016"/>
            <a:ext cx="3541522" cy="1477328"/>
          </a:xfrm>
          <a:prstGeom prst="rect">
            <a:avLst/>
          </a:prstGeom>
          <a:noFill/>
        </p:spPr>
        <p:txBody>
          <a:bodyPr wrap="square" rtlCol="0">
            <a:spAutoFit/>
          </a:bodyPr>
          <a:lstStyle/>
          <a:p>
            <a:r>
              <a:rPr lang="en-US" sz="1500" u="sng" dirty="0">
                <a:latin typeface="Times New Roman" panose="02020603050405020304" pitchFamily="18" charset="0"/>
                <a:cs typeface="Times New Roman" panose="02020603050405020304" pitchFamily="18" charset="0"/>
              </a:rPr>
              <a:t>RESEA Operations: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RESEA State Plan Self Checker</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RESEA Pre-Checklist</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SF-424 Instructions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SF-424A Instructions</a:t>
            </a:r>
          </a:p>
          <a:p>
            <a:pPr marL="285750" indent="-285750">
              <a:buFont typeface="Arial" panose="020B0604020202020204" pitchFamily="34" charset="0"/>
              <a:buChar char="•"/>
            </a:pPr>
            <a:r>
              <a:rPr lang="en-US" sz="1500" dirty="0">
                <a:latin typeface="Times New Roman" panose="02020603050405020304" pitchFamily="18" charset="0"/>
                <a:cs typeface="Times New Roman" panose="02020603050405020304" pitchFamily="18" charset="0"/>
              </a:rPr>
              <a:t>Element 22i Example</a:t>
            </a:r>
          </a:p>
        </p:txBody>
      </p:sp>
      <p:sp>
        <p:nvSpPr>
          <p:cNvPr id="25" name="TextBox 24">
            <a:extLst>
              <a:ext uri="{FF2B5EF4-FFF2-40B4-BE49-F238E27FC236}">
                <a16:creationId xmlns:a16="http://schemas.microsoft.com/office/drawing/2014/main" id="{D8612415-BD95-C401-BFEB-FDC89B04A51B}"/>
              </a:ext>
            </a:extLst>
          </p:cNvPr>
          <p:cNvSpPr txBox="1"/>
          <p:nvPr/>
        </p:nvSpPr>
        <p:spPr>
          <a:xfrm>
            <a:off x="367553" y="5400020"/>
            <a:ext cx="8002278" cy="784830"/>
          </a:xfrm>
          <a:prstGeom prst="rect">
            <a:avLst/>
          </a:prstGeom>
          <a:noFill/>
        </p:spPr>
        <p:txBody>
          <a:bodyPr wrap="square" rtlCol="0">
            <a:spAutoFit/>
          </a:bodyPr>
          <a:lstStyle/>
          <a:p>
            <a:r>
              <a:rPr lang="en-US" sz="1500" dirty="0">
                <a:latin typeface="Times New Roman" panose="02020603050405020304" pitchFamily="18" charset="0"/>
                <a:cs typeface="Times New Roman" panose="02020603050405020304" pitchFamily="18" charset="0"/>
              </a:rPr>
              <a:t>Select </a:t>
            </a:r>
            <a:r>
              <a:rPr lang="en-US" sz="1500" b="1" dirty="0">
                <a:latin typeface="Times New Roman" panose="02020603050405020304" pitchFamily="18" charset="0"/>
                <a:cs typeface="Times New Roman" panose="02020603050405020304" pitchFamily="18" charset="0"/>
              </a:rPr>
              <a:t>RESEA Evaluation and Evidence Resources</a:t>
            </a:r>
            <a:r>
              <a:rPr lang="en-US" sz="1500" dirty="0">
                <a:latin typeface="Times New Roman" panose="02020603050405020304" pitchFamily="18" charset="0"/>
                <a:cs typeface="Times New Roman" panose="02020603050405020304" pitchFamily="18" charset="0"/>
              </a:rPr>
              <a:t> for additional tools and resources to assist with topics from evidence building to why and how to submit the RESEA evaluation report to CLEAR for review.</a:t>
            </a:r>
          </a:p>
        </p:txBody>
      </p:sp>
    </p:spTree>
    <p:extLst>
      <p:ext uri="{BB962C8B-B14F-4D97-AF65-F5344CB8AC3E}">
        <p14:creationId xmlns:p14="http://schemas.microsoft.com/office/powerpoint/2010/main" val="1200030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46E63-0EFB-7638-BC61-B5CBAF1268BA}"/>
            </a:ext>
          </a:extLst>
        </p:cNvPr>
        <p:cNvGrpSpPr/>
        <p:nvPr/>
      </p:nvGrpSpPr>
      <p:grpSpPr>
        <a:xfrm>
          <a:off x="0" y="0"/>
          <a:ext cx="0" cy="0"/>
          <a:chOff x="0" y="0"/>
          <a:chExt cx="0" cy="0"/>
        </a:xfrm>
      </p:grpSpPr>
      <p:pic>
        <p:nvPicPr>
          <p:cNvPr id="6" name="Picture 5" descr="Graphical user interface&#10;&#10;AI-generated content may be incorrect.">
            <a:extLst>
              <a:ext uri="{FF2B5EF4-FFF2-40B4-BE49-F238E27FC236}">
                <a16:creationId xmlns:a16="http://schemas.microsoft.com/office/drawing/2014/main" id="{34075CE7-1740-AD45-64F2-193FA2BAE1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755484"/>
            <a:ext cx="9144000" cy="1835316"/>
          </a:xfrm>
          <a:prstGeom prst="rect">
            <a:avLst/>
          </a:prstGeom>
        </p:spPr>
      </p:pic>
      <p:sp>
        <p:nvSpPr>
          <p:cNvPr id="3" name="object 3">
            <a:extLst>
              <a:ext uri="{FF2B5EF4-FFF2-40B4-BE49-F238E27FC236}">
                <a16:creationId xmlns:a16="http://schemas.microsoft.com/office/drawing/2014/main" id="{1F172DC4-5E73-D6EC-2807-094823C1242D}"/>
              </a:ext>
              <a:ext uri="{C183D7F6-B498-43B3-948B-1728B52AA6E4}">
                <adec:decorative xmlns:adec="http://schemas.microsoft.com/office/drawing/2017/decorative" val="1"/>
              </a:ext>
            </a:extLst>
          </p:cNvPr>
          <p:cNvSpPr txBox="1"/>
          <p:nvPr/>
        </p:nvSpPr>
        <p:spPr>
          <a:xfrm>
            <a:off x="399415" y="6453170"/>
            <a:ext cx="1778000" cy="167005"/>
          </a:xfrm>
          <a:prstGeom prst="rect">
            <a:avLst/>
          </a:prstGeom>
        </p:spPr>
        <p:txBody>
          <a:bodyPr vert="horz" wrap="square" lIns="0" tIns="0" rIns="0" bIns="0" rtlCol="0">
            <a:spAutoFit/>
          </a:bodyPr>
          <a:lstStyle/>
          <a:p>
            <a:pPr marL="3175">
              <a:lnSpc>
                <a:spcPts val="555"/>
              </a:lnSpc>
            </a:pPr>
            <a:r>
              <a:rPr sz="500" b="1" spc="65" dirty="0">
                <a:latin typeface="Arial"/>
                <a:cs typeface="Arial"/>
              </a:rPr>
              <a:t>EMPLOYMENT </a:t>
            </a:r>
            <a:r>
              <a:rPr sz="500" b="1" spc="60" dirty="0">
                <a:latin typeface="Arial"/>
                <a:cs typeface="Arial"/>
              </a:rPr>
              <a:t>AND </a:t>
            </a:r>
            <a:r>
              <a:rPr sz="500" b="1" spc="55" dirty="0">
                <a:latin typeface="Arial"/>
                <a:cs typeface="Arial"/>
              </a:rPr>
              <a:t>TRAINING</a:t>
            </a:r>
            <a:r>
              <a:rPr sz="500" b="1" spc="-15" dirty="0">
                <a:latin typeface="Arial"/>
                <a:cs typeface="Arial"/>
              </a:rPr>
              <a:t> </a:t>
            </a:r>
            <a:r>
              <a:rPr sz="500" b="1" spc="50" dirty="0">
                <a:latin typeface="Arial"/>
                <a:cs typeface="Arial"/>
              </a:rPr>
              <a:t>ADMINISTRATION</a:t>
            </a:r>
            <a:endParaRPr sz="500">
              <a:latin typeface="Arial"/>
              <a:cs typeface="Arial"/>
            </a:endParaRPr>
          </a:p>
          <a:p>
            <a:pPr>
              <a:lnSpc>
                <a:spcPct val="100000"/>
              </a:lnSpc>
              <a:spcBef>
                <a:spcPts val="95"/>
              </a:spcBef>
            </a:pPr>
            <a:r>
              <a:rPr sz="550" spc="15" dirty="0">
                <a:latin typeface="Arial"/>
                <a:cs typeface="Arial"/>
              </a:rPr>
              <a:t>UNITED </a:t>
            </a:r>
            <a:r>
              <a:rPr sz="550" spc="-5" dirty="0">
                <a:latin typeface="Arial"/>
                <a:cs typeface="Arial"/>
              </a:rPr>
              <a:t>STATES </a:t>
            </a:r>
            <a:r>
              <a:rPr sz="550" spc="15" dirty="0">
                <a:latin typeface="Arial"/>
                <a:cs typeface="Arial"/>
              </a:rPr>
              <a:t>DEPARTMENT OF</a:t>
            </a:r>
            <a:r>
              <a:rPr sz="550" spc="-10" dirty="0">
                <a:latin typeface="Arial"/>
                <a:cs typeface="Arial"/>
              </a:rPr>
              <a:t> </a:t>
            </a:r>
            <a:r>
              <a:rPr sz="550" spc="15" dirty="0">
                <a:latin typeface="Arial"/>
                <a:cs typeface="Arial"/>
              </a:rPr>
              <a:t>LABOR</a:t>
            </a:r>
            <a:endParaRPr sz="550">
              <a:latin typeface="Arial"/>
              <a:cs typeface="Arial"/>
            </a:endParaRPr>
          </a:p>
        </p:txBody>
      </p:sp>
      <p:sp>
        <p:nvSpPr>
          <p:cNvPr id="4" name="object 4">
            <a:extLst>
              <a:ext uri="{FF2B5EF4-FFF2-40B4-BE49-F238E27FC236}">
                <a16:creationId xmlns:a16="http://schemas.microsoft.com/office/drawing/2014/main" id="{CD08674F-A1A3-F9B3-EF28-25CDFF457AA3}"/>
              </a:ext>
              <a:ext uri="{C183D7F6-B498-43B3-948B-1728B52AA6E4}">
                <adec:decorative xmlns:adec="http://schemas.microsoft.com/office/drawing/2017/decorative" val="1"/>
              </a:ext>
            </a:extLst>
          </p:cNvPr>
          <p:cNvSpPr/>
          <p:nvPr/>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5" name="object 5">
            <a:extLst>
              <a:ext uri="{FF2B5EF4-FFF2-40B4-BE49-F238E27FC236}">
                <a16:creationId xmlns:a16="http://schemas.microsoft.com/office/drawing/2014/main" id="{D345E767-7D77-30FE-07EE-258F310A9124}"/>
              </a:ext>
              <a:ext uri="{C183D7F6-B498-43B3-948B-1728B52AA6E4}">
                <adec:decorative xmlns:adec="http://schemas.microsoft.com/office/drawing/2017/decorative" val="1"/>
              </a:ext>
            </a:extLst>
          </p:cNvPr>
          <p:cNvSpPr/>
          <p:nvPr/>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8" name="object 8">
            <a:extLst>
              <a:ext uri="{FF2B5EF4-FFF2-40B4-BE49-F238E27FC236}">
                <a16:creationId xmlns:a16="http://schemas.microsoft.com/office/drawing/2014/main" id="{C0EFEA36-02E2-E3E8-A66B-57C7DCCE2F45}"/>
              </a:ext>
              <a:ext uri="{C183D7F6-B498-43B3-948B-1728B52AA6E4}">
                <adec:decorative xmlns:adec="http://schemas.microsoft.com/office/drawing/2017/decorative" val="1"/>
              </a:ext>
            </a:extLst>
          </p:cNvPr>
          <p:cNvSpPr/>
          <p:nvPr/>
        </p:nvSpPr>
        <p:spPr>
          <a:xfrm>
            <a:off x="6795531" y="6339078"/>
            <a:ext cx="1165828" cy="396240"/>
          </a:xfrm>
          <a:prstGeom prst="rect">
            <a:avLst/>
          </a:prstGeom>
          <a:blipFill>
            <a:blip r:embed="rId4" cstate="print"/>
            <a:stretch>
              <a:fillRect/>
            </a:stretch>
          </a:blipFill>
        </p:spPr>
        <p:txBody>
          <a:bodyPr wrap="square" lIns="0" tIns="0" rIns="0" bIns="0" rtlCol="0"/>
          <a:lstStyle/>
          <a:p>
            <a:endParaRPr/>
          </a:p>
        </p:txBody>
      </p:sp>
      <p:sp>
        <p:nvSpPr>
          <p:cNvPr id="9" name="object 9">
            <a:extLst>
              <a:ext uri="{FF2B5EF4-FFF2-40B4-BE49-F238E27FC236}">
                <a16:creationId xmlns:a16="http://schemas.microsoft.com/office/drawing/2014/main" id="{3FAED8D8-748C-A515-7247-9967D48728FD}"/>
              </a:ext>
              <a:ext uri="{C183D7F6-B498-43B3-948B-1728B52AA6E4}">
                <adec:decorative xmlns:adec="http://schemas.microsoft.com/office/drawing/2017/decorative" val="1"/>
              </a:ext>
            </a:extLst>
          </p:cNvPr>
          <p:cNvSpPr/>
          <p:nvPr/>
        </p:nvSpPr>
        <p:spPr>
          <a:xfrm>
            <a:off x="403115" y="6460516"/>
            <a:ext cx="1780749" cy="150394"/>
          </a:xfrm>
          <a:prstGeom prst="rect">
            <a:avLst/>
          </a:prstGeom>
          <a:blipFill>
            <a:blip r:embed="rId5" cstate="print"/>
            <a:stretch>
              <a:fillRect/>
            </a:stretch>
          </a:blipFill>
        </p:spPr>
        <p:txBody>
          <a:bodyPr wrap="square" lIns="0" tIns="0" rIns="0" bIns="0" rtlCol="0"/>
          <a:lstStyle/>
          <a:p>
            <a:endParaRPr/>
          </a:p>
        </p:txBody>
      </p:sp>
      <p:sp>
        <p:nvSpPr>
          <p:cNvPr id="11" name="object 11">
            <a:extLst>
              <a:ext uri="{FF2B5EF4-FFF2-40B4-BE49-F238E27FC236}">
                <a16:creationId xmlns:a16="http://schemas.microsoft.com/office/drawing/2014/main" id="{C242F4A3-A30A-D8DB-1591-D7E2C7907AF5}"/>
              </a:ext>
              <a:ext uri="{C183D7F6-B498-43B3-948B-1728B52AA6E4}">
                <adec:decorative xmlns:adec="http://schemas.microsoft.com/office/drawing/2017/decorative" val="1"/>
              </a:ext>
            </a:extLst>
          </p:cNvPr>
          <p:cNvSpPr txBox="1">
            <a:spLocks noGrp="1"/>
          </p:cNvSpPr>
          <p:nvPr>
            <p:ph type="sldNum" sz="quarter" idx="7"/>
          </p:nvPr>
        </p:nvSpPr>
        <p:spPr/>
        <p:txBody>
          <a:bodyPr/>
          <a:lstStyle/>
          <a:p>
            <a:fld id="{81D60167-4931-47E6-BA6A-407CBD079E47}" type="slidenum">
              <a:rPr lang="en-US" dirty="0"/>
              <a:pPr/>
              <a:t>38</a:t>
            </a:fld>
            <a:endParaRPr lang="en-US" dirty="0"/>
          </a:p>
        </p:txBody>
      </p:sp>
      <p:sp>
        <p:nvSpPr>
          <p:cNvPr id="12" name="Title 17">
            <a:extLst>
              <a:ext uri="{FF2B5EF4-FFF2-40B4-BE49-F238E27FC236}">
                <a16:creationId xmlns:a16="http://schemas.microsoft.com/office/drawing/2014/main" id="{F7F36F44-0632-2866-FED2-58676F8EF3D8}"/>
              </a:ext>
            </a:extLst>
          </p:cNvPr>
          <p:cNvSpPr>
            <a:spLocks noGrp="1"/>
          </p:cNvSpPr>
          <p:nvPr>
            <p:ph type="title"/>
          </p:nvPr>
        </p:nvSpPr>
        <p:spPr>
          <a:xfrm>
            <a:off x="2304811" y="0"/>
            <a:ext cx="4498340" cy="553998"/>
          </a:xfrm>
        </p:spPr>
        <p:txBody>
          <a:bodyPr/>
          <a:lstStyle/>
          <a:p>
            <a:pPr algn="ctr"/>
            <a:r>
              <a:rPr lang="en-US" dirty="0"/>
              <a:t>Resources</a:t>
            </a:r>
          </a:p>
        </p:txBody>
      </p:sp>
      <p:sp>
        <p:nvSpPr>
          <p:cNvPr id="20" name="TextBox 19">
            <a:extLst>
              <a:ext uri="{FF2B5EF4-FFF2-40B4-BE49-F238E27FC236}">
                <a16:creationId xmlns:a16="http://schemas.microsoft.com/office/drawing/2014/main" id="{6459A860-5CAE-53C0-6373-469C5A1CB2A8}"/>
              </a:ext>
            </a:extLst>
          </p:cNvPr>
          <p:cNvSpPr txBox="1"/>
          <p:nvPr/>
        </p:nvSpPr>
        <p:spPr>
          <a:xfrm>
            <a:off x="152400" y="2743200"/>
            <a:ext cx="8839200" cy="523220"/>
          </a:xfrm>
          <a:prstGeom prst="rect">
            <a:avLst/>
          </a:prstGeom>
          <a:noFill/>
        </p:spPr>
        <p:txBody>
          <a:bodyPr wrap="square" rtlCol="0">
            <a:spAutoFit/>
          </a:bodyPr>
          <a:lstStyle/>
          <a:p>
            <a:r>
              <a:rPr lang="en-US" sz="1400" dirty="0">
                <a:latin typeface="Times New Roman" panose="02020603050405020304" pitchFamily="18" charset="0"/>
                <a:cs typeface="Times New Roman" panose="02020603050405020304" pitchFamily="18" charset="0"/>
              </a:rPr>
              <a:t>Here you can find which interventions have received high or moderate ratings, based on findings from rigorous causal impact studies.  You can also delve into summaries of individual studies of interventions that you are interested in.</a:t>
            </a:r>
          </a:p>
        </p:txBody>
      </p:sp>
      <p:sp>
        <p:nvSpPr>
          <p:cNvPr id="7" name="Rectangle 6">
            <a:extLst>
              <a:ext uri="{FF2B5EF4-FFF2-40B4-BE49-F238E27FC236}">
                <a16:creationId xmlns:a16="http://schemas.microsoft.com/office/drawing/2014/main" id="{903C4BD1-CFE6-3D60-8E98-479850542122}"/>
              </a:ext>
            </a:extLst>
          </p:cNvPr>
          <p:cNvSpPr/>
          <p:nvPr/>
        </p:nvSpPr>
        <p:spPr>
          <a:xfrm>
            <a:off x="6324600" y="2209800"/>
            <a:ext cx="1219200" cy="381000"/>
          </a:xfrm>
          <a:prstGeom prst="rect">
            <a:avLst/>
          </a:prstGeom>
          <a:noFill/>
          <a:ln w="539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Graphical user interface, text, application, chat or text message&#10;&#10;AI-generated content may be incorrect.">
            <a:extLst>
              <a:ext uri="{FF2B5EF4-FFF2-40B4-BE49-F238E27FC236}">
                <a16:creationId xmlns:a16="http://schemas.microsoft.com/office/drawing/2014/main" id="{088A2C87-2390-6CD9-96F4-BC59AD661A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200" y="4311562"/>
            <a:ext cx="2260716" cy="1708238"/>
          </a:xfrm>
          <a:prstGeom prst="rect">
            <a:avLst/>
          </a:prstGeom>
          <a:ln>
            <a:solidFill>
              <a:schemeClr val="tx1"/>
            </a:solidFill>
          </a:ln>
        </p:spPr>
      </p:pic>
      <p:pic>
        <p:nvPicPr>
          <p:cNvPr id="21" name="Picture 20">
            <a:extLst>
              <a:ext uri="{FF2B5EF4-FFF2-40B4-BE49-F238E27FC236}">
                <a16:creationId xmlns:a16="http://schemas.microsoft.com/office/drawing/2014/main" id="{00C0E6C0-EC91-523F-28F1-895DB28B55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855" y="3352940"/>
            <a:ext cx="9144000" cy="533260"/>
          </a:xfrm>
          <a:prstGeom prst="rect">
            <a:avLst/>
          </a:prstGeom>
        </p:spPr>
      </p:pic>
      <p:pic>
        <p:nvPicPr>
          <p:cNvPr id="26" name="Picture 25" descr="Graphical user interface, text, application&#10;&#10;AI-generated content may be incorrect.">
            <a:extLst>
              <a:ext uri="{FF2B5EF4-FFF2-40B4-BE49-F238E27FC236}">
                <a16:creationId xmlns:a16="http://schemas.microsoft.com/office/drawing/2014/main" id="{1A26DBF2-6147-79CC-5CD7-55D34793904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38400" y="3836293"/>
            <a:ext cx="6650182" cy="2566546"/>
          </a:xfrm>
          <a:prstGeom prst="rect">
            <a:avLst/>
          </a:prstGeom>
        </p:spPr>
      </p:pic>
    </p:spTree>
    <p:extLst>
      <p:ext uri="{BB962C8B-B14F-4D97-AF65-F5344CB8AC3E}">
        <p14:creationId xmlns:p14="http://schemas.microsoft.com/office/powerpoint/2010/main" val="42241056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a:extLst>
              <a:ext uri="{C183D7F6-B498-43B3-948B-1728B52AA6E4}">
                <adec:decorative xmlns:adec="http://schemas.microsoft.com/office/drawing/2017/decorative" val="1"/>
              </a:ext>
            </a:extLst>
          </p:cNvPr>
          <p:cNvSpPr txBox="1"/>
          <p:nvPr/>
        </p:nvSpPr>
        <p:spPr>
          <a:xfrm>
            <a:off x="399415" y="6453170"/>
            <a:ext cx="1778000" cy="167005"/>
          </a:xfrm>
          <a:prstGeom prst="rect">
            <a:avLst/>
          </a:prstGeom>
        </p:spPr>
        <p:txBody>
          <a:bodyPr vert="horz" wrap="square" lIns="0" tIns="0" rIns="0" bIns="0" rtlCol="0">
            <a:spAutoFit/>
          </a:bodyPr>
          <a:lstStyle/>
          <a:p>
            <a:pPr marL="3175">
              <a:lnSpc>
                <a:spcPts val="555"/>
              </a:lnSpc>
            </a:pPr>
            <a:r>
              <a:rPr sz="500" b="1" spc="65" dirty="0">
                <a:latin typeface="Arial"/>
                <a:cs typeface="Arial"/>
              </a:rPr>
              <a:t>EMPLOYMENT </a:t>
            </a:r>
            <a:r>
              <a:rPr sz="500" b="1" spc="60" dirty="0">
                <a:latin typeface="Arial"/>
                <a:cs typeface="Arial"/>
              </a:rPr>
              <a:t>AND </a:t>
            </a:r>
            <a:r>
              <a:rPr sz="500" b="1" spc="55" dirty="0">
                <a:latin typeface="Arial"/>
                <a:cs typeface="Arial"/>
              </a:rPr>
              <a:t>TRAINING</a:t>
            </a:r>
            <a:r>
              <a:rPr sz="500" b="1" spc="-15" dirty="0">
                <a:latin typeface="Arial"/>
                <a:cs typeface="Arial"/>
              </a:rPr>
              <a:t> </a:t>
            </a:r>
            <a:r>
              <a:rPr sz="500" b="1" spc="50" dirty="0">
                <a:latin typeface="Arial"/>
                <a:cs typeface="Arial"/>
              </a:rPr>
              <a:t>ADMINISTRATION</a:t>
            </a:r>
            <a:endParaRPr sz="500">
              <a:latin typeface="Arial"/>
              <a:cs typeface="Arial"/>
            </a:endParaRPr>
          </a:p>
          <a:p>
            <a:pPr>
              <a:lnSpc>
                <a:spcPct val="100000"/>
              </a:lnSpc>
              <a:spcBef>
                <a:spcPts val="95"/>
              </a:spcBef>
            </a:pPr>
            <a:r>
              <a:rPr sz="550" spc="15" dirty="0">
                <a:latin typeface="Arial"/>
                <a:cs typeface="Arial"/>
              </a:rPr>
              <a:t>UNITED </a:t>
            </a:r>
            <a:r>
              <a:rPr sz="550" spc="-5" dirty="0">
                <a:latin typeface="Arial"/>
                <a:cs typeface="Arial"/>
              </a:rPr>
              <a:t>STATES </a:t>
            </a:r>
            <a:r>
              <a:rPr sz="550" spc="15" dirty="0">
                <a:latin typeface="Arial"/>
                <a:cs typeface="Arial"/>
              </a:rPr>
              <a:t>DEPARTMENT OF</a:t>
            </a:r>
            <a:r>
              <a:rPr sz="550" spc="-10" dirty="0">
                <a:latin typeface="Arial"/>
                <a:cs typeface="Arial"/>
              </a:rPr>
              <a:t> </a:t>
            </a:r>
            <a:r>
              <a:rPr sz="550" spc="15" dirty="0">
                <a:latin typeface="Arial"/>
                <a:cs typeface="Arial"/>
              </a:rPr>
              <a:t>LABOR</a:t>
            </a:r>
            <a:endParaRPr sz="550">
              <a:latin typeface="Arial"/>
              <a:cs typeface="Arial"/>
            </a:endParaRPr>
          </a:p>
        </p:txBody>
      </p:sp>
      <p:sp>
        <p:nvSpPr>
          <p:cNvPr id="4" name="object 4">
            <a:extLst>
              <a:ext uri="{C183D7F6-B498-43B3-948B-1728B52AA6E4}">
                <adec:decorative xmlns:adec="http://schemas.microsoft.com/office/drawing/2017/decorative" val="1"/>
              </a:ext>
            </a:extLst>
          </p:cNvPr>
          <p:cNvSpPr/>
          <p:nvPr/>
        </p:nvSpPr>
        <p:spPr>
          <a:xfrm>
            <a:off x="0" y="0"/>
            <a:ext cx="2343150" cy="668655"/>
          </a:xfrm>
          <a:custGeom>
            <a:avLst/>
            <a:gdLst/>
            <a:ahLst/>
            <a:cxnLst/>
            <a:rect l="l" t="t" r="r" b="b"/>
            <a:pathLst>
              <a:path w="2343150" h="668655">
                <a:moveTo>
                  <a:pt x="2343150" y="0"/>
                </a:moveTo>
                <a:lnTo>
                  <a:pt x="0" y="0"/>
                </a:lnTo>
                <a:lnTo>
                  <a:pt x="0" y="668274"/>
                </a:lnTo>
                <a:lnTo>
                  <a:pt x="2343150" y="0"/>
                </a:lnTo>
                <a:close/>
              </a:path>
            </a:pathLst>
          </a:custGeom>
          <a:solidFill>
            <a:srgbClr val="D9D9D9"/>
          </a:solidFill>
        </p:spPr>
        <p:txBody>
          <a:bodyPr wrap="square" lIns="0" tIns="0" rIns="0" bIns="0" rtlCol="0"/>
          <a:lstStyle/>
          <a:p>
            <a:endParaRPr/>
          </a:p>
        </p:txBody>
      </p:sp>
      <p:sp>
        <p:nvSpPr>
          <p:cNvPr id="5" name="object 5">
            <a:extLst>
              <a:ext uri="{C183D7F6-B498-43B3-948B-1728B52AA6E4}">
                <adec:decorative xmlns:adec="http://schemas.microsoft.com/office/drawing/2017/decorative" val="1"/>
              </a:ext>
            </a:extLst>
          </p:cNvPr>
          <p:cNvSpPr/>
          <p:nvPr/>
        </p:nvSpPr>
        <p:spPr>
          <a:xfrm>
            <a:off x="0" y="0"/>
            <a:ext cx="1733550" cy="494030"/>
          </a:xfrm>
          <a:custGeom>
            <a:avLst/>
            <a:gdLst/>
            <a:ahLst/>
            <a:cxnLst/>
            <a:rect l="l" t="t" r="r" b="b"/>
            <a:pathLst>
              <a:path w="1733550" h="494030">
                <a:moveTo>
                  <a:pt x="1733550" y="0"/>
                </a:moveTo>
                <a:lnTo>
                  <a:pt x="0" y="0"/>
                </a:lnTo>
                <a:lnTo>
                  <a:pt x="0" y="493775"/>
                </a:lnTo>
                <a:lnTo>
                  <a:pt x="1733550" y="0"/>
                </a:lnTo>
                <a:close/>
              </a:path>
            </a:pathLst>
          </a:custGeom>
          <a:solidFill>
            <a:srgbClr val="F1F1F1"/>
          </a:solidFill>
        </p:spPr>
        <p:txBody>
          <a:bodyPr wrap="square" lIns="0" tIns="0" rIns="0" bIns="0" rtlCol="0"/>
          <a:lstStyle/>
          <a:p>
            <a:endParaRPr/>
          </a:p>
        </p:txBody>
      </p:sp>
      <p:sp>
        <p:nvSpPr>
          <p:cNvPr id="6" name="object 6">
            <a:extLst>
              <a:ext uri="{C183D7F6-B498-43B3-948B-1728B52AA6E4}">
                <adec:decorative xmlns:adec="http://schemas.microsoft.com/office/drawing/2017/decorative" val="1"/>
              </a:ext>
            </a:extLst>
          </p:cNvPr>
          <p:cNvSpPr/>
          <p:nvPr/>
        </p:nvSpPr>
        <p:spPr>
          <a:xfrm>
            <a:off x="8023097" y="2924554"/>
            <a:ext cx="1121410" cy="3933825"/>
          </a:xfrm>
          <a:custGeom>
            <a:avLst/>
            <a:gdLst/>
            <a:ahLst/>
            <a:cxnLst/>
            <a:rect l="l" t="t" r="r" b="b"/>
            <a:pathLst>
              <a:path w="1121409" h="3933825">
                <a:moveTo>
                  <a:pt x="1120902" y="0"/>
                </a:moveTo>
                <a:lnTo>
                  <a:pt x="0" y="3933444"/>
                </a:lnTo>
                <a:lnTo>
                  <a:pt x="1120902" y="3933444"/>
                </a:lnTo>
                <a:lnTo>
                  <a:pt x="1120902" y="0"/>
                </a:lnTo>
                <a:close/>
              </a:path>
            </a:pathLst>
          </a:custGeom>
          <a:solidFill>
            <a:srgbClr val="D9D9D9"/>
          </a:solidFill>
        </p:spPr>
        <p:txBody>
          <a:bodyPr wrap="square" lIns="0" tIns="0" rIns="0" bIns="0" rtlCol="0"/>
          <a:lstStyle/>
          <a:p>
            <a:endParaRPr/>
          </a:p>
        </p:txBody>
      </p:sp>
      <p:sp>
        <p:nvSpPr>
          <p:cNvPr id="7" name="object 7">
            <a:extLst>
              <a:ext uri="{C183D7F6-B498-43B3-948B-1728B52AA6E4}">
                <adec:decorative xmlns:adec="http://schemas.microsoft.com/office/drawing/2017/decorative" val="1"/>
              </a:ext>
            </a:extLst>
          </p:cNvPr>
          <p:cNvSpPr/>
          <p:nvPr/>
        </p:nvSpPr>
        <p:spPr>
          <a:xfrm>
            <a:off x="8239506" y="3685030"/>
            <a:ext cx="904875" cy="3173095"/>
          </a:xfrm>
          <a:custGeom>
            <a:avLst/>
            <a:gdLst/>
            <a:ahLst/>
            <a:cxnLst/>
            <a:rect l="l" t="t" r="r" b="b"/>
            <a:pathLst>
              <a:path w="904875" h="3173095">
                <a:moveTo>
                  <a:pt x="904494" y="0"/>
                </a:moveTo>
                <a:lnTo>
                  <a:pt x="0" y="3172968"/>
                </a:lnTo>
                <a:lnTo>
                  <a:pt x="904494" y="3172968"/>
                </a:lnTo>
                <a:lnTo>
                  <a:pt x="904494" y="0"/>
                </a:lnTo>
                <a:close/>
              </a:path>
            </a:pathLst>
          </a:custGeom>
          <a:solidFill>
            <a:srgbClr val="F1F1F1"/>
          </a:solidFill>
        </p:spPr>
        <p:txBody>
          <a:bodyPr wrap="square" lIns="0" tIns="0" rIns="0" bIns="0" rtlCol="0"/>
          <a:lstStyle/>
          <a:p>
            <a:endParaRPr/>
          </a:p>
        </p:txBody>
      </p:sp>
      <p:sp>
        <p:nvSpPr>
          <p:cNvPr id="8" name="object 8">
            <a:extLst>
              <a:ext uri="{C183D7F6-B498-43B3-948B-1728B52AA6E4}">
                <adec:decorative xmlns:adec="http://schemas.microsoft.com/office/drawing/2017/decorative" val="1"/>
              </a:ext>
            </a:extLst>
          </p:cNvPr>
          <p:cNvSpPr/>
          <p:nvPr/>
        </p:nvSpPr>
        <p:spPr>
          <a:xfrm>
            <a:off x="6795531" y="6339078"/>
            <a:ext cx="1165828" cy="396240"/>
          </a:xfrm>
          <a:prstGeom prst="rect">
            <a:avLst/>
          </a:prstGeom>
          <a:blipFill>
            <a:blip r:embed="rId2" cstate="print"/>
            <a:stretch>
              <a:fillRect/>
            </a:stretch>
          </a:blipFill>
        </p:spPr>
        <p:txBody>
          <a:bodyPr wrap="square" lIns="0" tIns="0" rIns="0" bIns="0" rtlCol="0"/>
          <a:lstStyle/>
          <a:p>
            <a:endParaRPr/>
          </a:p>
        </p:txBody>
      </p:sp>
      <p:sp>
        <p:nvSpPr>
          <p:cNvPr id="9" name="object 9">
            <a:extLst>
              <a:ext uri="{C183D7F6-B498-43B3-948B-1728B52AA6E4}">
                <adec:decorative xmlns:adec="http://schemas.microsoft.com/office/drawing/2017/decorative" val="1"/>
              </a:ext>
            </a:extLst>
          </p:cNvPr>
          <p:cNvSpPr/>
          <p:nvPr/>
        </p:nvSpPr>
        <p:spPr>
          <a:xfrm>
            <a:off x="403115" y="6460516"/>
            <a:ext cx="1780749" cy="150394"/>
          </a:xfrm>
          <a:prstGeom prst="rect">
            <a:avLst/>
          </a:prstGeom>
          <a:blipFill>
            <a:blip r:embed="rId3" cstate="print"/>
            <a:stretch>
              <a:fillRect/>
            </a:stretch>
          </a:blipFill>
        </p:spPr>
        <p:txBody>
          <a:bodyPr wrap="square" lIns="0" tIns="0" rIns="0" bIns="0" rtlCol="0"/>
          <a:lstStyle/>
          <a:p>
            <a:endParaRPr/>
          </a:p>
        </p:txBody>
      </p:sp>
      <p:sp>
        <p:nvSpPr>
          <p:cNvPr id="11" name="object 11">
            <a:extLst>
              <a:ext uri="{C183D7F6-B498-43B3-948B-1728B52AA6E4}">
                <adec:decorative xmlns:adec="http://schemas.microsoft.com/office/drawing/2017/decorative" val="1"/>
              </a:ext>
            </a:extLst>
          </p:cNvPr>
          <p:cNvSpPr txBox="1">
            <a:spLocks noGrp="1"/>
          </p:cNvSpPr>
          <p:nvPr>
            <p:ph type="sldNum" sz="quarter" idx="7"/>
          </p:nvPr>
        </p:nvSpPr>
        <p:spPr/>
        <p:txBody>
          <a:bodyPr/>
          <a:lstStyle/>
          <a:p>
            <a:fld id="{81D60167-4931-47E6-BA6A-407CBD079E47}" type="slidenum">
              <a:rPr lang="en-US" dirty="0"/>
              <a:pPr/>
              <a:t>39</a:t>
            </a:fld>
            <a:endParaRPr lang="en-US" dirty="0"/>
          </a:p>
        </p:txBody>
      </p:sp>
      <p:sp>
        <p:nvSpPr>
          <p:cNvPr id="14" name="Title 13">
            <a:extLst>
              <a:ext uri="{FF2B5EF4-FFF2-40B4-BE49-F238E27FC236}">
                <a16:creationId xmlns:a16="http://schemas.microsoft.com/office/drawing/2014/main" id="{2EBA6195-4D3E-27AC-288B-29947310BE9B}"/>
              </a:ext>
            </a:extLst>
          </p:cNvPr>
          <p:cNvSpPr>
            <a:spLocks noGrp="1"/>
          </p:cNvSpPr>
          <p:nvPr>
            <p:ph type="title"/>
          </p:nvPr>
        </p:nvSpPr>
        <p:spPr>
          <a:xfrm>
            <a:off x="587459" y="2557417"/>
            <a:ext cx="7969083" cy="1231106"/>
          </a:xfrm>
        </p:spPr>
        <p:txBody>
          <a:bodyPr anchor="ctr"/>
          <a:lstStyle/>
          <a:p>
            <a:pPr algn="ctr"/>
            <a:r>
              <a:rPr lang="en-US" sz="8000" b="0" dirty="0">
                <a:solidFill>
                  <a:srgbClr val="004773"/>
                </a:solidFill>
              </a:rPr>
              <a:t>Thank You!</a:t>
            </a:r>
          </a:p>
        </p:txBody>
      </p:sp>
      <p:cxnSp>
        <p:nvCxnSpPr>
          <p:cNvPr id="18" name="Straight Connector 17">
            <a:extLst>
              <a:ext uri="{FF2B5EF4-FFF2-40B4-BE49-F238E27FC236}">
                <a16:creationId xmlns:a16="http://schemas.microsoft.com/office/drawing/2014/main" id="{FA869E1F-1DB8-F309-545C-4AD4C99D2E55}"/>
              </a:ext>
              <a:ext uri="{C183D7F6-B498-43B3-948B-1728B52AA6E4}">
                <adec:decorative xmlns:adec="http://schemas.microsoft.com/office/drawing/2017/decorative" val="1"/>
              </a:ext>
            </a:extLst>
          </p:cNvPr>
          <p:cNvCxnSpPr>
            <a:cxnSpLocks/>
          </p:cNvCxnSpPr>
          <p:nvPr/>
        </p:nvCxnSpPr>
        <p:spPr>
          <a:xfrm>
            <a:off x="674730" y="2438400"/>
            <a:ext cx="7794541"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C8E738C-DAFB-CD5E-368B-EBBE4665A1BC}"/>
              </a:ext>
              <a:ext uri="{C183D7F6-B498-43B3-948B-1728B52AA6E4}">
                <adec:decorative xmlns:adec="http://schemas.microsoft.com/office/drawing/2017/decorative" val="1"/>
              </a:ext>
            </a:extLst>
          </p:cNvPr>
          <p:cNvCxnSpPr>
            <a:cxnSpLocks/>
          </p:cNvCxnSpPr>
          <p:nvPr/>
        </p:nvCxnSpPr>
        <p:spPr>
          <a:xfrm>
            <a:off x="674730" y="3962400"/>
            <a:ext cx="7794541"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5123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24D94"/>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6AFD4E4265CD04799E238E7F0CED574" ma:contentTypeVersion="13" ma:contentTypeDescription="Create a new document." ma:contentTypeScope="" ma:versionID="9099cc8403373bc90f643c5fb2890db0">
  <xsd:schema xmlns:xsd="http://www.w3.org/2001/XMLSchema" xmlns:xs="http://www.w3.org/2001/XMLSchema" xmlns:p="http://schemas.microsoft.com/office/2006/metadata/properties" xmlns:ns2="3aa3100e-d7b1-443c-8150-92a61bcf2a0a" xmlns:ns3="662f4f03-1a39-4458-a556-0bb87816c8d0" targetNamespace="http://schemas.microsoft.com/office/2006/metadata/properties" ma:root="true" ma:fieldsID="9400832bad4aa312fc132f1290c33dbb" ns2:_="" ns3:_="">
    <xsd:import namespace="3aa3100e-d7b1-443c-8150-92a61bcf2a0a"/>
    <xsd:import namespace="662f4f03-1a39-4458-a556-0bb87816c8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a3100e-d7b1-443c-8150-92a61bcf2a0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c92e6ce-dbd7-4b48-8a78-673572cf7a76"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62f4f03-1a39-4458-a556-0bb87816c8d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8" nillable="true" ma:displayName="Taxonomy Catch All Column" ma:hidden="true" ma:list="{aa95bdb2-33ed-4b9c-91d3-a83df68a9ad2}" ma:internalName="TaxCatchAll" ma:showField="CatchAllData" ma:web="662f4f03-1a39-4458-a556-0bb87816c8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62f4f03-1a39-4458-a556-0bb87816c8d0" xsi:nil="true"/>
    <lcf76f155ced4ddcb4097134ff3c332f xmlns="3aa3100e-d7b1-443c-8150-92a61bcf2a0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1E1885-6D9E-4A2C-96CE-484D517B8E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a3100e-d7b1-443c-8150-92a61bcf2a0a"/>
    <ds:schemaRef ds:uri="662f4f03-1a39-4458-a556-0bb87816c8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4C8C9EA-DACA-40C7-BE2B-EA00C3F63F7F}">
  <ds:schemaRefs>
    <ds:schemaRef ds:uri="http://purl.org/dc/dcmitype/"/>
    <ds:schemaRef ds:uri="http://purl.org/dc/terms/"/>
    <ds:schemaRef ds:uri="http://purl.org/dc/elements/1.1/"/>
    <ds:schemaRef ds:uri="http://schemas.microsoft.com/office/infopath/2007/PartnerControls"/>
    <ds:schemaRef ds:uri="http://schemas.openxmlformats.org/package/2006/metadata/core-properties"/>
    <ds:schemaRef ds:uri="662f4f03-1a39-4458-a556-0bb87816c8d0"/>
    <ds:schemaRef ds:uri="http://schemas.microsoft.com/office/2006/documentManagement/types"/>
    <ds:schemaRef ds:uri="3aa3100e-d7b1-443c-8150-92a61bcf2a0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BC9045A-672F-47E5-8273-F465C117C6A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17603</TotalTime>
  <Words>12863</Words>
  <Application>Microsoft Office PowerPoint</Application>
  <PresentationFormat>On-screen Show (4:3)</PresentationFormat>
  <Paragraphs>982</Paragraphs>
  <Slides>39</Slides>
  <Notes>33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Aptos</vt:lpstr>
      <vt:lpstr>Arial</vt:lpstr>
      <vt:lpstr>Calibri</vt:lpstr>
      <vt:lpstr>Times New Roman</vt:lpstr>
      <vt:lpstr>Office Theme</vt:lpstr>
      <vt:lpstr>Reemployment Services and Eligibility Assessment (RESEA) State Plan Webinar:</vt:lpstr>
      <vt:lpstr>FY 2025 RESEA State Plan  Technical Assistance Schedule</vt:lpstr>
      <vt:lpstr>RESEA State Plan Application</vt:lpstr>
      <vt:lpstr>Elements 1 - 4</vt:lpstr>
      <vt:lpstr>Elements 5a. – 5b.</vt:lpstr>
      <vt:lpstr>Elements 5a. – 5b. Self Checker</vt:lpstr>
      <vt:lpstr>Elements 6a. – 6b.</vt:lpstr>
      <vt:lpstr>Element 6a. Self Checker</vt:lpstr>
      <vt:lpstr>Elements 7a. – 7b.</vt:lpstr>
      <vt:lpstr>Elements 8a. – 8b.</vt:lpstr>
      <vt:lpstr>Elements 7a. And 8a. Self Checker</vt:lpstr>
      <vt:lpstr>Element 9a.</vt:lpstr>
      <vt:lpstr>Element 10a.</vt:lpstr>
      <vt:lpstr>Elements 9b. and 10b.</vt:lpstr>
      <vt:lpstr>Elements 11a., 12a., and 13a.</vt:lpstr>
      <vt:lpstr>Elements 11b., 12b., and 13b. Examples</vt:lpstr>
      <vt:lpstr>Element 14</vt:lpstr>
      <vt:lpstr>Elements 15a. – 15d.</vt:lpstr>
      <vt:lpstr>Element 16</vt:lpstr>
      <vt:lpstr>Element 17</vt:lpstr>
      <vt:lpstr>Element 18a. – 18c.</vt:lpstr>
      <vt:lpstr>Elements 19a. – 19b.</vt:lpstr>
      <vt:lpstr>Elements 20a. – 20b.</vt:lpstr>
      <vt:lpstr>Elements 21a. – 21b.</vt:lpstr>
      <vt:lpstr>Elements 21c. – 21d.</vt:lpstr>
      <vt:lpstr>Elements 21e. – 21f.</vt:lpstr>
      <vt:lpstr>Elements 21g. – 21h.</vt:lpstr>
      <vt:lpstr>Element 22a.</vt:lpstr>
      <vt:lpstr>Element 22b.</vt:lpstr>
      <vt:lpstr>Element 22c.</vt:lpstr>
      <vt:lpstr>Element 22c. Example</vt:lpstr>
      <vt:lpstr>Element 22d.</vt:lpstr>
      <vt:lpstr>Element 22e. – 22f.</vt:lpstr>
      <vt:lpstr>Element 22g. – 22h.</vt:lpstr>
      <vt:lpstr>Element 22i.</vt:lpstr>
      <vt:lpstr>Example of 22i</vt:lpstr>
      <vt:lpstr>Resources</vt:lpstr>
      <vt:lpstr>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Reemployment Services and Eligibility Assessment (RESEA) State Plan Webcast Series</dc:title>
  <dc:subject>Reemployment Services and Eligibility Assessment (RESEA) State Plan Webcast Series</dc:subject>
  <dc:creator>WorkforceGPS Navigate to Success</dc:creator>
  <cp:keywords>Reemployment Services and Eligibility Assessment (RESEA) State Plan Webcast Series, Elements 1 -4, Elements 5a. – 5b., Elements 5a. – 5b. Self Checker, Elements 6a. – 6b., Element 6a. Self Checker, Elements 7a. – 7b., Elements 8a. – 8b., Elements 7a. and 8a. Self Checker, Element 9a., Element 10a., Elements 9b. and 10b., Elements 11a., 12a., and 13a., Elements 11b., 12b., and 13b. Examples, Element 14, Elements 15a. – 15d., Element 16, Element 17, Elements 18a. – 18c., Elements 19a. – 19b., Elements 20a. – 20b., Elements 21a. – 21b., Elements 21c. – 21d., Elements 21e. – 21f., Elements 21g. – 21h., Element 22a.,  Element 22b. – 22d., Element 22e. – 22f., Element 22g. – 22h., Element 22i., WorkforceGPS Navigate to Success</cp:keywords>
  <cp:lastModifiedBy>Wright, Ellen D - ETA</cp:lastModifiedBy>
  <cp:revision>55</cp:revision>
  <dcterms:created xsi:type="dcterms:W3CDTF">2022-12-22T19:06:03Z</dcterms:created>
  <dcterms:modified xsi:type="dcterms:W3CDTF">2025-06-09T20:24:05Z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2022-12-12T00:00:00Z</vt:filetime>
  </property>
  <property fmtid="{D5CDD505-2E9C-101B-9397-08002B2CF9AE}" pid="3" name="Creator">
    <vt:lpwstr>Microsoft® PowerPoint® for Microsoft 365</vt:lpwstr>
  </property>
  <property fmtid="{D5CDD505-2E9C-101B-9397-08002B2CF9AE}" pid="4" name="LastSaved">
    <vt:filetime>2022-12-22T00:00:00Z</vt:filetime>
  </property>
  <property fmtid="{D5CDD505-2E9C-101B-9397-08002B2CF9AE}" pid="5" name="ContentTypeId">
    <vt:lpwstr>0x01010026AFD4E4265CD04799E238E7F0CED574</vt:lpwstr>
  </property>
  <property fmtid="{D5CDD505-2E9C-101B-9397-08002B2CF9AE}" pid="6" name="MediaServiceImageTags">
    <vt:lpwstr/>
  </property>
</Properties>
</file>