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heme/theme2.xml" ContentType="application/vnd.openxmlformats-officedocument.theme+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notesSlides/notesSlide8.xml" ContentType="application/vnd.openxmlformats-officedocument.presentationml.notesSlide+xml"/>
  <Override PartName="/ppt/tags/tag2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sldIdLst>
    <p:sldId id="471" r:id="rId5"/>
    <p:sldId id="318" r:id="rId6"/>
    <p:sldId id="473" r:id="rId7"/>
    <p:sldId id="280" r:id="rId8"/>
    <p:sldId id="297" r:id="rId9"/>
    <p:sldId id="284" r:id="rId10"/>
    <p:sldId id="287" r:id="rId11"/>
    <p:sldId id="288" r:id="rId12"/>
    <p:sldId id="289" r:id="rId13"/>
    <p:sldId id="286" r:id="rId14"/>
    <p:sldId id="474" r:id="rId15"/>
    <p:sldId id="475" r:id="rId16"/>
    <p:sldId id="298" r:id="rId17"/>
    <p:sldId id="299" r:id="rId18"/>
    <p:sldId id="476" r:id="rId19"/>
    <p:sldId id="477" r:id="rId20"/>
    <p:sldId id="478" r:id="rId21"/>
    <p:sldId id="479" r:id="rId22"/>
    <p:sldId id="480" r:id="rId23"/>
    <p:sldId id="481" r:id="rId24"/>
    <p:sldId id="482" r:id="rId25"/>
    <p:sldId id="483" r:id="rId26"/>
    <p:sldId id="484" r:id="rId27"/>
    <p:sldId id="485" r:id="rId28"/>
    <p:sldId id="486" r:id="rId29"/>
    <p:sldId id="487" r:id="rId30"/>
    <p:sldId id="312" r:id="rId31"/>
    <p:sldId id="488" r:id="rId32"/>
    <p:sldId id="489" r:id="rId33"/>
    <p:sldId id="490" r:id="rId34"/>
    <p:sldId id="491" r:id="rId35"/>
    <p:sldId id="492" r:id="rId36"/>
    <p:sldId id="4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Melville" userId="beb78149-d83e-47c9-88a4-88854b4c52f2" providerId="ADAL" clId="{155375A2-A0CD-4185-A758-BBBF154B0D9E}"/>
    <pc:docChg chg="delSld modSld">
      <pc:chgData name="Monica Melville" userId="beb78149-d83e-47c9-88a4-88854b4c52f2" providerId="ADAL" clId="{155375A2-A0CD-4185-A758-BBBF154B0D9E}" dt="2019-07-09T21:16:12.026" v="1" actId="2696"/>
      <pc:docMkLst>
        <pc:docMk/>
      </pc:docMkLst>
      <pc:sldChg chg="modSp">
        <pc:chgData name="Monica Melville" userId="beb78149-d83e-47c9-88a4-88854b4c52f2" providerId="ADAL" clId="{155375A2-A0CD-4185-A758-BBBF154B0D9E}" dt="2019-07-09T21:16:07.777" v="0" actId="6549"/>
        <pc:sldMkLst>
          <pc:docMk/>
          <pc:sldMk cId="2613109330" sldId="471"/>
        </pc:sldMkLst>
        <pc:spChg chg="mod">
          <ac:chgData name="Monica Melville" userId="beb78149-d83e-47c9-88a4-88854b4c52f2" providerId="ADAL" clId="{155375A2-A0CD-4185-A758-BBBF154B0D9E}" dt="2019-07-09T21:16:07.777" v="0" actId="6549"/>
          <ac:spMkLst>
            <pc:docMk/>
            <pc:sldMk cId="2613109330" sldId="471"/>
            <ac:spMk id="3" creationId="{6A14F009-65EA-482C-9906-3954D98FA37A}"/>
          </ac:spMkLst>
        </pc:spChg>
      </pc:sldChg>
      <pc:sldChg chg="del">
        <pc:chgData name="Monica Melville" userId="beb78149-d83e-47c9-88a4-88854b4c52f2" providerId="ADAL" clId="{155375A2-A0CD-4185-A758-BBBF154B0D9E}" dt="2019-07-09T21:16:12.026" v="1" actId="2696"/>
        <pc:sldMkLst>
          <pc:docMk/>
          <pc:sldMk cId="1039775608" sldId="4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7AEEA2-5717-4085-ABA1-9D1E0BB45B43}" type="datetimeFigureOut">
              <a:rPr lang="en-US" smtClean="0"/>
              <a:t>7/9/2019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13F14-074C-44B8-9814-B5440D99295E}" type="slidenum">
              <a:rPr lang="en-US" smtClean="0"/>
              <a:t>‹#›</a:t>
            </a:fld>
            <a:endParaRPr lang="en-US"/>
          </a:p>
        </p:txBody>
      </p:sp>
    </p:spTree>
    <p:extLst>
      <p:ext uri="{BB962C8B-B14F-4D97-AF65-F5344CB8AC3E}">
        <p14:creationId xmlns:p14="http://schemas.microsoft.com/office/powerpoint/2010/main" val="4281876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932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PRESENTERS:</a:t>
            </a:r>
          </a:p>
          <a:p>
            <a:r>
              <a:rPr lang="en-US" dirty="0"/>
              <a:t>The slide deck is structured so the charts come first, followed by the key takeaways.  Ideally, the presenters will cover the key takeaways while the chart slide is still up and the subsequent slide is only there to document the key points for those that did not attend the training or need to refer to it afterward.  For each chart slide I will provide the necessary context and key points that should be discussed while the chart slide is up.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764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full program year of results for Employment Rate in the 2</a:t>
            </a:r>
            <a:r>
              <a:rPr lang="en-US" baseline="30000" dirty="0"/>
              <a:t>nd</a:t>
            </a:r>
            <a:r>
              <a:rPr lang="en-US" dirty="0"/>
              <a:t> Quarter after Exit and Median Earnings.  Full</a:t>
            </a:r>
            <a:r>
              <a:rPr lang="en-US" baseline="0" dirty="0"/>
              <a:t> reporting for the Employment Rate in the 4</a:t>
            </a:r>
            <a:r>
              <a:rPr lang="en-US" baseline="30000" dirty="0"/>
              <a:t>th</a:t>
            </a:r>
            <a:r>
              <a:rPr lang="en-US" baseline="0" dirty="0"/>
              <a:t> Quarter after Exit and Credential Attainment Rate are expected in the PY 2018 Annual Reports.  </a:t>
            </a:r>
          </a:p>
          <a:p>
            <a:endParaRPr lang="en-US" baseline="0" dirty="0"/>
          </a:p>
          <a:p>
            <a:r>
              <a:rPr lang="en-US" baseline="0" dirty="0"/>
              <a:t>National results are in line with our expectations from previous projections and simulations based on WIA performance record data.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661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590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full program year of MSG results</a:t>
            </a:r>
          </a:p>
          <a:p>
            <a:endParaRPr lang="en-US" dirty="0"/>
          </a:p>
          <a:p>
            <a:r>
              <a:rPr lang="en-US" dirty="0"/>
              <a:t>Improved results from all WIOA title I programs</a:t>
            </a:r>
          </a:p>
          <a:p>
            <a:endParaRPr lang="en-US" dirty="0"/>
          </a:p>
          <a:p>
            <a:r>
              <a:rPr lang="en-US" dirty="0"/>
              <a:t>Likely driven by state and federal technical assistance and improved data collection</a:t>
            </a:r>
          </a:p>
          <a:p>
            <a:endParaRPr lang="en-US" dirty="0"/>
          </a:p>
          <a:p>
            <a:r>
              <a:rPr lang="en-US" dirty="0"/>
              <a:t>Expect performance to continue to improve with the ICR changes made for PY 2018</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101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147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commonly referred to</a:t>
            </a:r>
            <a:r>
              <a:rPr lang="en-US" baseline="0" dirty="0"/>
              <a:t> as technical dot plots.  We’re using them to better understand and compare the range of state performance across programs.  Each dot represents a state’s performance level and for context we’ve called out the highest and lowest values for each set.  </a:t>
            </a:r>
          </a:p>
          <a:p>
            <a:endParaRPr lang="en-US" baseline="0" dirty="0"/>
          </a:p>
          <a:p>
            <a:r>
              <a:rPr lang="en-US" baseline="0" dirty="0"/>
              <a:t>With the exception of a few understandable outliers, we have neat, tight ranges for the employment and wage indicators.  </a:t>
            </a:r>
          </a:p>
          <a:p>
            <a:endParaRPr lang="en-US" baseline="0" dirty="0"/>
          </a:p>
          <a:p>
            <a:r>
              <a:rPr lang="en-US" baseline="0" dirty="0"/>
              <a:t>This makes sense, since these measures rely on data state workforce agencies have been collecting for a long time.  We’ll see how this changes when we look at other indicators like Measurable Skill Gains.  We did not produce dot plots for 4</a:t>
            </a:r>
            <a:r>
              <a:rPr lang="en-US" baseline="30000" dirty="0"/>
              <a:t>th</a:t>
            </a:r>
            <a:r>
              <a:rPr lang="en-US" baseline="0" dirty="0"/>
              <a:t> Quarter Employment and Credential Attainment since those indicators are not complete yet.</a:t>
            </a:r>
          </a:p>
          <a:p>
            <a:endParaRPr lang="en-US" baseline="0" dirty="0"/>
          </a:p>
          <a:p>
            <a:r>
              <a:rPr lang="en-US" baseline="0" dirty="0"/>
              <a:t>Of course we have to mention here that state performance assessment is dependent on the statistical adjustment model and negotiated levels of performance.  Still, reviewing raw performance levels in this way can be informative.  These values are in no way meant to offend, they are meant to be illustrative.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665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notes as before, fairly</a:t>
            </a:r>
            <a:r>
              <a:rPr lang="en-US" baseline="0" dirty="0"/>
              <a:t> tight ranges for Median Earnings, with the exception of Guam.  Visuals like this help DOL and states identify issues that wouldn’t normally jump off of a report with tons of numbers on it.  We will be following up with Guam, and others, individually on a few of these outlier observations.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003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wide range of results for MSG.  This is</a:t>
            </a:r>
            <a:r>
              <a:rPr lang="en-US" baseline="0" dirty="0"/>
              <a:t> why we’re dedicating significant technical assistance efforts towards MSG.  We understand the indicator is new, but we’re going to help you collect the information and report it as accurately as possible.</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75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46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779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087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don’t have to review each of the next set of visuals.  They get repetitive, but we want states</a:t>
            </a:r>
            <a:r>
              <a:rPr lang="en-US" baseline="0" dirty="0"/>
              <a:t> to understand and feel comfortable seeing results displayed in quartiles.  </a:t>
            </a:r>
          </a:p>
          <a:p>
            <a:endParaRPr lang="en-US" baseline="0" dirty="0"/>
          </a:p>
          <a:p>
            <a:r>
              <a:rPr lang="en-US" baseline="0" dirty="0"/>
              <a:t>Kevin will provide an overview of what a quartile range is if necessary and how to interpret them.</a:t>
            </a:r>
          </a:p>
          <a:p>
            <a:endParaRPr lang="en-US" baseline="0" dirty="0"/>
          </a:p>
          <a:p>
            <a:r>
              <a:rPr lang="en-US" baseline="0" dirty="0"/>
              <a:t>This is an approach to continuous improvement used by Adult Education.  We’re considering incorporating this type of analysis in the negotiations tool for the 2020-2021 negotiations.  They use it as a measure of continuous improvement when a state’s performance moves to a higher quartile.  If a state is already in the 4</a:t>
            </a:r>
            <a:r>
              <a:rPr lang="en-US" baseline="30000" dirty="0"/>
              <a:t>th</a:t>
            </a:r>
            <a:r>
              <a:rPr lang="en-US" baseline="0" dirty="0"/>
              <a:t> quartile then they’ll need to use some other measure of continuous improvement.  This isn’t meant to be the only metric, but it gives us another tool in negotiations.  For example, if your state is in the 2</a:t>
            </a:r>
            <a:r>
              <a:rPr lang="en-US" baseline="30000" dirty="0"/>
              <a:t>nd</a:t>
            </a:r>
            <a:r>
              <a:rPr lang="en-US" baseline="0" dirty="0"/>
              <a:t> quartile, setting a target that puts you in the 3</a:t>
            </a:r>
            <a:r>
              <a:rPr lang="en-US" baseline="30000" dirty="0"/>
              <a:t>rd</a:t>
            </a:r>
            <a:r>
              <a:rPr lang="en-US" baseline="0" dirty="0"/>
              <a:t> quartile *regardless of the percentage point change* could be considered continuous improvement.</a:t>
            </a:r>
          </a:p>
          <a:p>
            <a:endParaRPr lang="en-US" baseline="0" dirty="0"/>
          </a:p>
          <a:p>
            <a:r>
              <a:rPr lang="en-US" baseline="0" dirty="0"/>
              <a:t>We’d like a discussion and feedback.  How do states see this working out in practice?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9355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875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289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432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582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781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6634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81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554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554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7020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492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8810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002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755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055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513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676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3110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2640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14BB80-9B9C-4921-857A-03CE707AA4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83926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1691173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349941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379689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382806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071"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2357567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108463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732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48795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a:t>Type quote here.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a:t>FirstName </a:t>
            </a:r>
            <a:r>
              <a:rPr lang="en-US" err="1"/>
              <a:t>LastName</a:t>
            </a:r>
            <a:endParaRPr lang="en-US"/>
          </a:p>
          <a:p>
            <a:pPr lvl="1"/>
            <a:r>
              <a:rPr lang="en-US"/>
              <a:t>Additional info if applicable</a:t>
            </a:r>
          </a:p>
        </p:txBody>
      </p:sp>
    </p:spTree>
    <p:custDataLst>
      <p:tags r:id="rId1"/>
    </p:custDataLst>
    <p:extLst>
      <p:ext uri="{BB962C8B-B14F-4D97-AF65-F5344CB8AC3E}">
        <p14:creationId xmlns:p14="http://schemas.microsoft.com/office/powerpoint/2010/main" val="674459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Question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1439224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803048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500462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Gratitude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391048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888137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806235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984550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767236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4104952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3831568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dirty="0"/>
          </a:p>
        </p:txBody>
      </p:sp>
    </p:spTree>
    <p:custDataLst>
      <p:tags r:id="rId21"/>
    </p:custDataLst>
    <p:extLst>
      <p:ext uri="{BB962C8B-B14F-4D97-AF65-F5344CB8AC3E}">
        <p14:creationId xmlns:p14="http://schemas.microsoft.com/office/powerpoint/2010/main" val="28855699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2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2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25.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2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2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ags" Target="../tags/tag28.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tags" Target="../tags/tag29.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xml"/><Relationship Id="rId1" Type="http://schemas.openxmlformats.org/officeDocument/2006/relationships/tags" Target="../tags/tag30.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tags" Target="../tags/tag3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tags" Target="../tags/tag3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33.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tags" Target="../tags/tag3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ags" Target="../tags/tag35.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6.xml"/><Relationship Id="rId1" Type="http://schemas.openxmlformats.org/officeDocument/2006/relationships/tags" Target="../tags/tag3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6.xml"/><Relationship Id="rId1" Type="http://schemas.openxmlformats.org/officeDocument/2006/relationships/tags" Target="../tags/tag37.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6.xml"/><Relationship Id="rId1" Type="http://schemas.openxmlformats.org/officeDocument/2006/relationships/tags" Target="../tags/tag38.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6.xml"/><Relationship Id="rId1" Type="http://schemas.openxmlformats.org/officeDocument/2006/relationships/tags" Target="../tags/tag39.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6.xml"/><Relationship Id="rId1" Type="http://schemas.openxmlformats.org/officeDocument/2006/relationships/tags" Target="../tags/tag40.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6.xml"/><Relationship Id="rId1" Type="http://schemas.openxmlformats.org/officeDocument/2006/relationships/tags" Target="../tags/tag41.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6.xml"/><Relationship Id="rId1" Type="http://schemas.openxmlformats.org/officeDocument/2006/relationships/tags" Target="../tags/tag4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6.xml"/><Relationship Id="rId1" Type="http://schemas.openxmlformats.org/officeDocument/2006/relationships/tags" Target="../tags/tag43.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6.xml"/><Relationship Id="rId1" Type="http://schemas.openxmlformats.org/officeDocument/2006/relationships/tags" Target="../tags/tag44.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6.xml"/><Relationship Id="rId1" Type="http://schemas.openxmlformats.org/officeDocument/2006/relationships/tags" Target="../tags/tag45.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0.xml"/><Relationship Id="rId1" Type="http://schemas.openxmlformats.org/officeDocument/2006/relationships/tags" Target="../tags/tag4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tags" Target="../tags/tag47.xml"/><Relationship Id="rId4" Type="http://schemas.openxmlformats.org/officeDocument/2006/relationships/hyperlink" Target="mailto:ETAPerforms@dol.gov"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425-8373-44FE-992C-78381B8466F9}"/>
              </a:ext>
            </a:extLst>
          </p:cNvPr>
          <p:cNvSpPr>
            <a:spLocks noGrp="1"/>
          </p:cNvSpPr>
          <p:nvPr>
            <p:ph type="ctrTitle"/>
          </p:nvPr>
        </p:nvSpPr>
        <p:spPr/>
        <p:txBody>
          <a:bodyPr/>
          <a:lstStyle/>
          <a:p>
            <a:r>
              <a:rPr lang="en-US" dirty="0"/>
              <a:t>PY 2017 WIOA National Performance Data</a:t>
            </a:r>
          </a:p>
        </p:txBody>
      </p:sp>
      <p:sp>
        <p:nvSpPr>
          <p:cNvPr id="3" name="Subtitle 2">
            <a:extLst>
              <a:ext uri="{FF2B5EF4-FFF2-40B4-BE49-F238E27FC236}">
                <a16:creationId xmlns:a16="http://schemas.microsoft.com/office/drawing/2014/main" id="{6A14F009-65EA-482C-9906-3954D98FA37A}"/>
              </a:ext>
            </a:extLst>
          </p:cNvPr>
          <p:cNvSpPr>
            <a:spLocks noGrp="1"/>
          </p:cNvSpPr>
          <p:nvPr>
            <p:ph type="subTitle" idx="1"/>
          </p:nvPr>
        </p:nvSpPr>
        <p:spPr/>
        <p:txBody>
          <a:bodyPr>
            <a:noAutofit/>
          </a:bodyPr>
          <a:lstStyle/>
          <a:p>
            <a:r>
              <a:rPr lang="en-US" dirty="0"/>
              <a:t>Module 2</a:t>
            </a:r>
          </a:p>
          <a:p>
            <a:pPr>
              <a:spcBef>
                <a:spcPts val="0"/>
              </a:spcBef>
            </a:pPr>
            <a:endParaRPr lang="en-US" dirty="0"/>
          </a:p>
          <a:p>
            <a:pPr>
              <a:spcBef>
                <a:spcPts val="0"/>
              </a:spcBef>
            </a:pPr>
            <a:r>
              <a:rPr lang="en-US" sz="2200" dirty="0"/>
              <a:t>2019 WIOA National Performance Training</a:t>
            </a:r>
          </a:p>
          <a:p>
            <a:pPr>
              <a:spcBef>
                <a:spcPts val="0"/>
              </a:spcBef>
            </a:pPr>
            <a:endParaRPr lang="en-US" sz="2000" dirty="0"/>
          </a:p>
          <a:p>
            <a:pPr>
              <a:spcBef>
                <a:spcPts val="0"/>
              </a:spcBef>
            </a:pPr>
            <a:r>
              <a:rPr lang="en-US" sz="2000" dirty="0"/>
              <a:t>U.S. Department of Labor</a:t>
            </a:r>
          </a:p>
          <a:p>
            <a:pPr>
              <a:spcBef>
                <a:spcPts val="0"/>
              </a:spcBef>
            </a:pPr>
            <a:r>
              <a:rPr lang="en-US" sz="2000" dirty="0"/>
              <a:t>Employment and Training Administration</a:t>
            </a:r>
          </a:p>
          <a:p>
            <a:endParaRPr lang="en-US" dirty="0"/>
          </a:p>
        </p:txBody>
      </p:sp>
    </p:spTree>
    <p:custDataLst>
      <p:tags r:id="rId1"/>
    </p:custDataLst>
    <p:extLst>
      <p:ext uri="{BB962C8B-B14F-4D97-AF65-F5344CB8AC3E}">
        <p14:creationId xmlns:p14="http://schemas.microsoft.com/office/powerpoint/2010/main" val="2613109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44ED-7407-434D-AB47-F08592DDF797}"/>
              </a:ext>
            </a:extLst>
          </p:cNvPr>
          <p:cNvSpPr>
            <a:spLocks noGrp="1"/>
          </p:cNvSpPr>
          <p:nvPr>
            <p:ph type="title"/>
          </p:nvPr>
        </p:nvSpPr>
        <p:spPr/>
        <p:txBody>
          <a:bodyPr/>
          <a:lstStyle/>
          <a:p>
            <a:r>
              <a:rPr lang="en-US" dirty="0"/>
              <a:t>Module Objectives</a:t>
            </a:r>
          </a:p>
        </p:txBody>
      </p:sp>
      <p:sp>
        <p:nvSpPr>
          <p:cNvPr id="7" name="Content Placeholder 6">
            <a:extLst>
              <a:ext uri="{FF2B5EF4-FFF2-40B4-BE49-F238E27FC236}">
                <a16:creationId xmlns:a16="http://schemas.microsoft.com/office/drawing/2014/main" id="{8ABDDD4E-1C1D-4849-94E1-576C8F46727B}"/>
              </a:ext>
            </a:extLst>
          </p:cNvPr>
          <p:cNvSpPr>
            <a:spLocks noGrp="1"/>
          </p:cNvSpPr>
          <p:nvPr>
            <p:ph idx="1"/>
          </p:nvPr>
        </p:nvSpPr>
        <p:spPr>
          <a:xfrm>
            <a:off x="518160" y="1575411"/>
            <a:ext cx="11155680" cy="4610939"/>
          </a:xfrm>
        </p:spPr>
        <p:txBody>
          <a:bodyPr/>
          <a:lstStyle/>
          <a:p>
            <a:r>
              <a:rPr lang="en-US" dirty="0"/>
              <a:t>Review National Performance for Each Indicator</a:t>
            </a:r>
          </a:p>
          <a:p>
            <a:r>
              <a:rPr lang="en-US" dirty="0"/>
              <a:t>Review State Performance for Each Indicator</a:t>
            </a:r>
          </a:p>
          <a:p>
            <a:r>
              <a:rPr lang="en-US" dirty="0"/>
              <a:t>Discuss Ongoing Challenges</a:t>
            </a:r>
          </a:p>
          <a:p>
            <a:endParaRPr lang="en-US" dirty="0"/>
          </a:p>
        </p:txBody>
      </p:sp>
      <p:sp>
        <p:nvSpPr>
          <p:cNvPr id="4" name="Slide Number Placeholder 3">
            <a:extLst>
              <a:ext uri="{FF2B5EF4-FFF2-40B4-BE49-F238E27FC236}">
                <a16:creationId xmlns:a16="http://schemas.microsoft.com/office/drawing/2014/main" id="{75F63801-B7F3-4481-AAB7-86BE6D64AB7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1532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National Performance by Indicator and Program – Charts </a:t>
            </a:r>
          </a:p>
        </p:txBody>
      </p:sp>
      <p:pic>
        <p:nvPicPr>
          <p:cNvPr id="6" name="Picture 5" descr="Charts that show national performance by indicator and program">
            <a:extLst>
              <a:ext uri="{FF2B5EF4-FFF2-40B4-BE49-F238E27FC236}">
                <a16:creationId xmlns:a16="http://schemas.microsoft.com/office/drawing/2014/main" id="{C22CDB06-2EE9-4B53-8E27-2FD54AC851B9}"/>
              </a:ext>
            </a:extLst>
          </p:cNvPr>
          <p:cNvPicPr>
            <a:picLocks noChangeAspect="1"/>
          </p:cNvPicPr>
          <p:nvPr/>
        </p:nvPicPr>
        <p:blipFill>
          <a:blip r:embed="rId4"/>
          <a:stretch>
            <a:fillRect/>
          </a:stretch>
        </p:blipFill>
        <p:spPr>
          <a:xfrm>
            <a:off x="1452107" y="1441761"/>
            <a:ext cx="9287785" cy="4124325"/>
          </a:xfrm>
          <a:prstGeom prst="rect">
            <a:avLst/>
          </a:prstGeom>
        </p:spPr>
      </p:pic>
      <p:sp>
        <p:nvSpPr>
          <p:cNvPr id="9" name="Rectangle 8"/>
          <p:cNvSpPr/>
          <p:nvPr/>
        </p:nvSpPr>
        <p:spPr>
          <a:xfrm>
            <a:off x="749300" y="5607236"/>
            <a:ext cx="11223776"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WIOA Performance Individual Record Data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Only 2 quarters of data are available for Employment 4th Quarter and Credential Attainment. Full reporting is expected for the PY 2018 Annual Report.</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26209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National Performance by Indicator and Program</a:t>
            </a:r>
          </a:p>
        </p:txBody>
      </p:sp>
      <p:sp>
        <p:nvSpPr>
          <p:cNvPr id="6" name="Content Placeholder 5"/>
          <p:cNvSpPr>
            <a:spLocks noGrp="1"/>
          </p:cNvSpPr>
          <p:nvPr>
            <p:ph idx="1"/>
          </p:nvPr>
        </p:nvSpPr>
        <p:spPr>
          <a:xfrm>
            <a:off x="518160" y="1465243"/>
            <a:ext cx="11155680" cy="4711720"/>
          </a:xfrm>
        </p:spPr>
        <p:txBody>
          <a:bodyPr>
            <a:normAutofit/>
          </a:bodyPr>
          <a:lstStyle/>
          <a:p>
            <a:r>
              <a:rPr lang="en-US" dirty="0"/>
              <a:t>First full program year of results for Employment Rate in 2</a:t>
            </a:r>
            <a:r>
              <a:rPr lang="en-US" baseline="30000" dirty="0"/>
              <a:t>nd</a:t>
            </a:r>
            <a:r>
              <a:rPr lang="en-US" dirty="0"/>
              <a:t> Quarter after Exit and Median Earnings  </a:t>
            </a:r>
          </a:p>
          <a:p>
            <a:r>
              <a:rPr lang="en-US" dirty="0"/>
              <a:t>Full reporting for Employment Rate in the 4</a:t>
            </a:r>
            <a:r>
              <a:rPr lang="en-US" baseline="30000" dirty="0"/>
              <a:t>th</a:t>
            </a:r>
            <a:r>
              <a:rPr lang="en-US" dirty="0"/>
              <a:t> Quarter after Exit and Credential Attainment Rate expected in PY 2018 Annual Reports</a:t>
            </a:r>
          </a:p>
          <a:p>
            <a:r>
              <a:rPr lang="en-US" dirty="0"/>
              <a:t>National results are in line with expectations from previous projections and simulations based on WIA performance record data</a:t>
            </a:r>
          </a:p>
          <a:p>
            <a:endParaRPr lang="en-US" dirty="0"/>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10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National Performance Results</a:t>
            </a:r>
            <a:br>
              <a:rPr lang="en-US" dirty="0"/>
            </a:br>
            <a:r>
              <a:rPr lang="en-US" sz="2000" dirty="0"/>
              <a:t>Measurable Skill Gains (MSG)*</a:t>
            </a:r>
          </a:p>
        </p:txBody>
      </p:sp>
      <p:pic>
        <p:nvPicPr>
          <p:cNvPr id="4" name="Picture 3" descr="Graph that shows Measurable Skill Gains">
            <a:extLst>
              <a:ext uri="{FF2B5EF4-FFF2-40B4-BE49-F238E27FC236}">
                <a16:creationId xmlns:a16="http://schemas.microsoft.com/office/drawing/2014/main" id="{BBEF59E6-9666-47D4-A9D2-6BF24A86938A}"/>
              </a:ext>
            </a:extLst>
          </p:cNvPr>
          <p:cNvPicPr>
            <a:picLocks noChangeAspect="1"/>
          </p:cNvPicPr>
          <p:nvPr/>
        </p:nvPicPr>
        <p:blipFill>
          <a:blip r:embed="rId4"/>
          <a:stretch>
            <a:fillRect/>
          </a:stretch>
        </p:blipFill>
        <p:spPr>
          <a:xfrm>
            <a:off x="475001" y="1417132"/>
            <a:ext cx="11241998" cy="4328535"/>
          </a:xfrm>
          <a:prstGeom prst="rect">
            <a:avLst/>
          </a:prstGeom>
        </p:spPr>
      </p:pic>
      <p:sp>
        <p:nvSpPr>
          <p:cNvPr id="5" name="Rectangle 4"/>
          <p:cNvSpPr/>
          <p:nvPr/>
        </p:nvSpPr>
        <p:spPr>
          <a:xfrm>
            <a:off x="3218427" y="5848642"/>
            <a:ext cx="4165307"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Q4 WIOA Performance Individual Record Data</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64882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Measurable Skill Gains</a:t>
            </a:r>
          </a:p>
        </p:txBody>
      </p:sp>
      <p:sp>
        <p:nvSpPr>
          <p:cNvPr id="6" name="Content Placeholder 5"/>
          <p:cNvSpPr>
            <a:spLocks noGrp="1"/>
          </p:cNvSpPr>
          <p:nvPr>
            <p:ph idx="1"/>
          </p:nvPr>
        </p:nvSpPr>
        <p:spPr/>
        <p:txBody>
          <a:bodyPr/>
          <a:lstStyle/>
          <a:p>
            <a:r>
              <a:rPr lang="en-US" dirty="0"/>
              <a:t>Second full program year of MSG results</a:t>
            </a:r>
          </a:p>
          <a:p>
            <a:r>
              <a:rPr lang="en-US" dirty="0"/>
              <a:t>Improved results from all WIOA title I programs</a:t>
            </a:r>
          </a:p>
          <a:p>
            <a:pPr lvl="1"/>
            <a:r>
              <a:rPr lang="en-US" dirty="0"/>
              <a:t>Likely driven by state and federal technical assistance and improved data collection</a:t>
            </a:r>
          </a:p>
          <a:p>
            <a:r>
              <a:rPr lang="en-US" dirty="0"/>
              <a:t>Expect performance to continue to improve with the ICR changes made for PY 2018</a:t>
            </a:r>
          </a:p>
          <a:p>
            <a:endParaRPr lang="en-US" dirty="0"/>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055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State Performance</a:t>
            </a:r>
            <a:br>
              <a:rPr lang="en-US" dirty="0"/>
            </a:br>
            <a:r>
              <a:rPr lang="en-US" sz="2400" dirty="0">
                <a:effectLst/>
              </a:rPr>
              <a:t>Employment Rate 2nd Quarter</a:t>
            </a:r>
            <a:endParaRPr lang="en-US" sz="2400" dirty="0"/>
          </a:p>
        </p:txBody>
      </p:sp>
      <p:pic>
        <p:nvPicPr>
          <p:cNvPr id="4" name="Picture 3" descr="Chart showing the 2nd Quarter Employment Rate by State for each program.">
            <a:extLst>
              <a:ext uri="{FF2B5EF4-FFF2-40B4-BE49-F238E27FC236}">
                <a16:creationId xmlns:a16="http://schemas.microsoft.com/office/drawing/2014/main" id="{AF1C1223-0D6F-4DC0-A493-9183F288BF65}"/>
              </a:ext>
            </a:extLst>
          </p:cNvPr>
          <p:cNvPicPr>
            <a:picLocks noChangeAspect="1"/>
          </p:cNvPicPr>
          <p:nvPr/>
        </p:nvPicPr>
        <p:blipFill>
          <a:blip r:embed="rId4"/>
          <a:stretch>
            <a:fillRect/>
          </a:stretch>
        </p:blipFill>
        <p:spPr>
          <a:xfrm>
            <a:off x="414035" y="1613348"/>
            <a:ext cx="11363929" cy="4298053"/>
          </a:xfrm>
          <a:prstGeom prst="rect">
            <a:avLst/>
          </a:prstGeom>
        </p:spPr>
      </p:pic>
      <p:sp>
        <p:nvSpPr>
          <p:cNvPr id="5" name="Rectangle 4"/>
          <p:cNvSpPr/>
          <p:nvPr/>
        </p:nvSpPr>
        <p:spPr>
          <a:xfrm>
            <a:off x="2812985" y="584170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21710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State Performance</a:t>
            </a:r>
            <a:br>
              <a:rPr lang="en-US" dirty="0"/>
            </a:br>
            <a:r>
              <a:rPr lang="en-US" sz="2400" dirty="0">
                <a:effectLst/>
              </a:rPr>
              <a:t>Median Earnings</a:t>
            </a:r>
          </a:p>
        </p:txBody>
      </p:sp>
      <p:pic>
        <p:nvPicPr>
          <p:cNvPr id="10" name="Picture 9" descr="Chart shows Median Earnings by State">
            <a:extLst>
              <a:ext uri="{FF2B5EF4-FFF2-40B4-BE49-F238E27FC236}">
                <a16:creationId xmlns:a16="http://schemas.microsoft.com/office/drawing/2014/main" id="{919F71E9-AE12-4C32-80DB-84382F8240E7}"/>
              </a:ext>
            </a:extLst>
          </p:cNvPr>
          <p:cNvPicPr>
            <a:picLocks noChangeAspect="1"/>
          </p:cNvPicPr>
          <p:nvPr/>
        </p:nvPicPr>
        <p:blipFill>
          <a:blip r:embed="rId4"/>
          <a:stretch>
            <a:fillRect/>
          </a:stretch>
        </p:blipFill>
        <p:spPr>
          <a:xfrm>
            <a:off x="456711" y="1422081"/>
            <a:ext cx="11278578" cy="4413887"/>
          </a:xfrm>
          <a:prstGeom prst="rect">
            <a:avLst/>
          </a:prstGeom>
        </p:spPr>
      </p:pic>
      <p:sp>
        <p:nvSpPr>
          <p:cNvPr id="8" name="Rectangle 7"/>
          <p:cNvSpPr/>
          <p:nvPr/>
        </p:nvSpPr>
        <p:spPr>
          <a:xfrm>
            <a:off x="2812986" y="5854066"/>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823819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State Performance</a:t>
            </a:r>
            <a:br>
              <a:rPr lang="en-US" dirty="0"/>
            </a:br>
            <a:r>
              <a:rPr lang="en-US" sz="2400" dirty="0">
                <a:effectLst/>
              </a:rPr>
              <a:t>Measurable Skills Gain Rate</a:t>
            </a:r>
          </a:p>
        </p:txBody>
      </p:sp>
      <p:pic>
        <p:nvPicPr>
          <p:cNvPr id="6" name="Picture 5" descr="Chart showing Measurable Skill Gain by State and Program">
            <a:extLst>
              <a:ext uri="{FF2B5EF4-FFF2-40B4-BE49-F238E27FC236}">
                <a16:creationId xmlns:a16="http://schemas.microsoft.com/office/drawing/2014/main" id="{49025534-9E27-4CE6-84D9-4AEFA3EDD56B}"/>
              </a:ext>
            </a:extLst>
          </p:cNvPr>
          <p:cNvPicPr>
            <a:picLocks noChangeAspect="1"/>
          </p:cNvPicPr>
          <p:nvPr/>
        </p:nvPicPr>
        <p:blipFill>
          <a:blip r:embed="rId4"/>
          <a:stretch>
            <a:fillRect/>
          </a:stretch>
        </p:blipFill>
        <p:spPr>
          <a:xfrm>
            <a:off x="417084" y="1342066"/>
            <a:ext cx="11357832" cy="4535817"/>
          </a:xfrm>
          <a:prstGeom prst="rect">
            <a:avLst/>
          </a:prstGeom>
        </p:spPr>
      </p:pic>
      <p:sp>
        <p:nvSpPr>
          <p:cNvPr id="5" name="Rectangle 4"/>
          <p:cNvSpPr/>
          <p:nvPr/>
        </p:nvSpPr>
        <p:spPr>
          <a:xfrm>
            <a:off x="2812986" y="5864274"/>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Gotham"/>
                <a:ea typeface="+mn-ea"/>
                <a:cs typeface="+mn-cs"/>
              </a:rPr>
              <a:t>Source: PY 2017 Q4 State Quarterly Reports</a:t>
            </a:r>
            <a:endParaRPr kumimoji="0" lang="en-US" sz="1600" b="0" i="0" u="none" strike="noStrike" kern="1200" cap="none" spc="0" normalizeH="0" baseline="0" noProof="0" dirty="0">
              <a:ln>
                <a:noFill/>
              </a:ln>
              <a:solidFill>
                <a:srgbClr val="323332"/>
              </a:solidFill>
              <a:effectLst/>
              <a:uLnTx/>
              <a:uFillTx/>
              <a:latin typeface="Gotham"/>
              <a:ea typeface="+mn-ea"/>
              <a:cs typeface="+mn-cs"/>
            </a:endParaRP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44737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State Performance</a:t>
            </a:r>
          </a:p>
        </p:txBody>
      </p:sp>
      <p:sp>
        <p:nvSpPr>
          <p:cNvPr id="6" name="Content Placeholder 5"/>
          <p:cNvSpPr>
            <a:spLocks noGrp="1"/>
          </p:cNvSpPr>
          <p:nvPr>
            <p:ph idx="1"/>
          </p:nvPr>
        </p:nvSpPr>
        <p:spPr/>
        <p:txBody>
          <a:bodyPr>
            <a:normAutofit/>
          </a:bodyPr>
          <a:lstStyle/>
          <a:p>
            <a:r>
              <a:rPr lang="en-US" dirty="0"/>
              <a:t>Using technical dot plots to understand and compare range of state performance across programs</a:t>
            </a:r>
          </a:p>
          <a:p>
            <a:pPr lvl="1"/>
            <a:r>
              <a:rPr lang="en-US" dirty="0"/>
              <a:t>Called out the highest and lowest values for each set  </a:t>
            </a:r>
          </a:p>
          <a:p>
            <a:r>
              <a:rPr lang="en-US" dirty="0"/>
              <a:t>With the exception of a few outliers, employment and wage indicators have neat, tight ranges</a:t>
            </a:r>
          </a:p>
          <a:p>
            <a:pPr lvl="1"/>
            <a:r>
              <a:rPr lang="en-US" dirty="0"/>
              <a:t>This makes sense, since these measures rely on data state workforce agencies have been collecting for a long time</a:t>
            </a:r>
          </a:p>
          <a:p>
            <a:pPr lvl="1"/>
            <a:r>
              <a:rPr lang="en-US" dirty="0"/>
              <a:t>This changes when we look at other indicators like Measurable Skill Gains</a:t>
            </a:r>
          </a:p>
          <a:p>
            <a:pPr lvl="1"/>
            <a:r>
              <a:rPr lang="en-US" dirty="0"/>
              <a:t>Did not produce dot plots for 4th Quarter Employment and Credential Attainment since those indicators are not complete yet</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719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State Performance (cont.)</a:t>
            </a:r>
          </a:p>
        </p:txBody>
      </p:sp>
      <p:sp>
        <p:nvSpPr>
          <p:cNvPr id="6" name="Content Placeholder 5"/>
          <p:cNvSpPr>
            <a:spLocks noGrp="1"/>
          </p:cNvSpPr>
          <p:nvPr>
            <p:ph idx="1"/>
          </p:nvPr>
        </p:nvSpPr>
        <p:spPr/>
        <p:txBody>
          <a:bodyPr>
            <a:normAutofit/>
          </a:bodyPr>
          <a:lstStyle/>
          <a:p>
            <a:r>
              <a:rPr lang="en-US" dirty="0"/>
              <a:t>Visuals like this help DOL and states identify data quality or performance issues</a:t>
            </a:r>
          </a:p>
          <a:p>
            <a:pPr lvl="1"/>
            <a:r>
              <a:rPr lang="en-US" dirty="0"/>
              <a:t>Will follow up with Guam, and others, individually on outlier observations  </a:t>
            </a:r>
          </a:p>
          <a:p>
            <a:r>
              <a:rPr lang="en-US" dirty="0"/>
              <a:t>Wide range of results for MSG</a:t>
            </a:r>
          </a:p>
          <a:p>
            <a:pPr lvl="1"/>
            <a:r>
              <a:rPr lang="en-US" dirty="0"/>
              <a:t>Dedicating significant technical assistance efforts towards MSG</a:t>
            </a:r>
          </a:p>
          <a:p>
            <a:pPr lvl="1"/>
            <a:r>
              <a:rPr lang="en-US" dirty="0"/>
              <a:t>The indicator is new, it will take time for reporting to mature</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2989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Ongoing Challenge</a:t>
            </a:r>
          </a:p>
        </p:txBody>
      </p:sp>
      <p:sp>
        <p:nvSpPr>
          <p:cNvPr id="6" name="Content Placeholder 5"/>
          <p:cNvSpPr>
            <a:spLocks noGrp="1"/>
          </p:cNvSpPr>
          <p:nvPr>
            <p:ph idx="1"/>
          </p:nvPr>
        </p:nvSpPr>
        <p:spPr/>
        <p:txBody>
          <a:bodyPr>
            <a:normAutofit/>
          </a:bodyPr>
          <a:lstStyle/>
          <a:p>
            <a:r>
              <a:rPr lang="en-US" dirty="0"/>
              <a:t>Measurable Skill Gains indicator has new specifications for PY 2018 and beyond</a:t>
            </a:r>
          </a:p>
          <a:p>
            <a:pPr lvl="1"/>
            <a:r>
              <a:rPr lang="en-US" dirty="0"/>
              <a:t>This is a challenge for future modeling (will be discussed in detail in Module 11)</a:t>
            </a:r>
          </a:p>
          <a:p>
            <a:pPr lvl="1"/>
            <a:r>
              <a:rPr lang="en-US" dirty="0"/>
              <a:t>Range of state performance indicates everyone is not on the same page and more technical assistance is necessary</a:t>
            </a: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82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normAutofit/>
          </a:bodyPr>
          <a:lstStyle/>
          <a:p>
            <a:r>
              <a:rPr lang="en-US" dirty="0"/>
              <a:t>State Performance Quartiles</a:t>
            </a:r>
            <a:br>
              <a:rPr lang="en-US" dirty="0"/>
            </a:br>
            <a:r>
              <a:rPr lang="en-US" sz="2400" dirty="0"/>
              <a:t>by Indicator and Program – WIOA Adult, Employment Rate Q2*</a:t>
            </a:r>
          </a:p>
        </p:txBody>
      </p:sp>
      <p:pic>
        <p:nvPicPr>
          <p:cNvPr id="4" name="Picture 3" descr="Chart shows Q2 Employment Rate by Quarter by State.">
            <a:extLst>
              <a:ext uri="{FF2B5EF4-FFF2-40B4-BE49-F238E27FC236}">
                <a16:creationId xmlns:a16="http://schemas.microsoft.com/office/drawing/2014/main" id="{0CCE74FB-FF29-40A9-A8DA-9CE971123125}"/>
              </a:ext>
            </a:extLst>
          </p:cNvPr>
          <p:cNvPicPr>
            <a:picLocks noChangeAspect="1"/>
          </p:cNvPicPr>
          <p:nvPr/>
        </p:nvPicPr>
        <p:blipFill>
          <a:blip r:embed="rId4"/>
          <a:stretch>
            <a:fillRect/>
          </a:stretch>
        </p:blipFill>
        <p:spPr>
          <a:xfrm>
            <a:off x="414035" y="1402478"/>
            <a:ext cx="11363929" cy="4505334"/>
          </a:xfrm>
          <a:prstGeom prst="rect">
            <a:avLst/>
          </a:prstGeom>
        </p:spPr>
      </p:pic>
      <p:sp>
        <p:nvSpPr>
          <p:cNvPr id="9" name="Rectangle 8"/>
          <p:cNvSpPr/>
          <p:nvPr/>
        </p:nvSpPr>
        <p:spPr>
          <a:xfrm>
            <a:off x="2432796" y="5907812"/>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185849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Adult, Employment Rate Q4*</a:t>
            </a:r>
            <a:endParaRPr lang="en-US" dirty="0"/>
          </a:p>
        </p:txBody>
      </p:sp>
      <p:pic>
        <p:nvPicPr>
          <p:cNvPr id="4" name="Picture 3" descr="Chart shows Q4 Employment Rate by Quarter by State.">
            <a:extLst>
              <a:ext uri="{FF2B5EF4-FFF2-40B4-BE49-F238E27FC236}">
                <a16:creationId xmlns:a16="http://schemas.microsoft.com/office/drawing/2014/main" id="{D5B2A57E-2004-4479-B7B5-A0AC021F09C4}"/>
              </a:ext>
            </a:extLst>
          </p:cNvPr>
          <p:cNvPicPr>
            <a:picLocks noChangeAspect="1"/>
          </p:cNvPicPr>
          <p:nvPr/>
        </p:nvPicPr>
        <p:blipFill>
          <a:blip r:embed="rId4"/>
          <a:stretch>
            <a:fillRect/>
          </a:stretch>
        </p:blipFill>
        <p:spPr>
          <a:xfrm>
            <a:off x="240284" y="1353314"/>
            <a:ext cx="11711431" cy="4505334"/>
          </a:xfrm>
          <a:prstGeom prst="rect">
            <a:avLst/>
          </a:prstGeom>
        </p:spPr>
      </p:pic>
      <p:sp>
        <p:nvSpPr>
          <p:cNvPr id="9" name="Rectangle 8"/>
          <p:cNvSpPr/>
          <p:nvPr/>
        </p:nvSpPr>
        <p:spPr>
          <a:xfrm>
            <a:off x="2663848" y="589780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309452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Adult, Median Earnings* </a:t>
            </a:r>
          </a:p>
        </p:txBody>
      </p:sp>
      <p:pic>
        <p:nvPicPr>
          <p:cNvPr id="4" name="Picture 3" descr="Chart shows WIOA Adult Median Earnings by Quarter by State.">
            <a:extLst>
              <a:ext uri="{FF2B5EF4-FFF2-40B4-BE49-F238E27FC236}">
                <a16:creationId xmlns:a16="http://schemas.microsoft.com/office/drawing/2014/main" id="{75E6DA6A-0DA2-4CFB-B3DE-07D3CDF343DB}"/>
              </a:ext>
            </a:extLst>
          </p:cNvPr>
          <p:cNvPicPr>
            <a:picLocks noChangeAspect="1"/>
          </p:cNvPicPr>
          <p:nvPr/>
        </p:nvPicPr>
        <p:blipFill>
          <a:blip r:embed="rId4"/>
          <a:stretch>
            <a:fillRect/>
          </a:stretch>
        </p:blipFill>
        <p:spPr>
          <a:xfrm>
            <a:off x="356118" y="1362453"/>
            <a:ext cx="11479763" cy="4487045"/>
          </a:xfrm>
          <a:prstGeom prst="rect">
            <a:avLst/>
          </a:prstGeom>
        </p:spPr>
      </p:pic>
      <p:sp>
        <p:nvSpPr>
          <p:cNvPr id="9" name="Rectangle 8"/>
          <p:cNvSpPr/>
          <p:nvPr/>
        </p:nvSpPr>
        <p:spPr>
          <a:xfrm>
            <a:off x="2663848" y="5897794"/>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32184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hart shows Credential Rate by Quarter by State.">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Adult, Credential Rate*</a:t>
            </a:r>
            <a:endParaRPr lang="en-US" dirty="0"/>
          </a:p>
        </p:txBody>
      </p:sp>
      <p:pic>
        <p:nvPicPr>
          <p:cNvPr id="4" name="Picture 3" descr="Chart shows WIOA Adult Credential Rate by Quarter by State.">
            <a:extLst>
              <a:ext uri="{FF2B5EF4-FFF2-40B4-BE49-F238E27FC236}">
                <a16:creationId xmlns:a16="http://schemas.microsoft.com/office/drawing/2014/main" id="{C12E76EE-C303-4B6B-BF72-8CD99A5DD852}"/>
              </a:ext>
            </a:extLst>
          </p:cNvPr>
          <p:cNvPicPr>
            <a:picLocks noChangeAspect="1"/>
          </p:cNvPicPr>
          <p:nvPr/>
        </p:nvPicPr>
        <p:blipFill>
          <a:blip r:embed="rId4"/>
          <a:stretch>
            <a:fillRect/>
          </a:stretch>
        </p:blipFill>
        <p:spPr>
          <a:xfrm>
            <a:off x="362215" y="1372975"/>
            <a:ext cx="11467570" cy="4505334"/>
          </a:xfrm>
          <a:prstGeom prst="rect">
            <a:avLst/>
          </a:prstGeom>
        </p:spPr>
      </p:pic>
      <p:sp>
        <p:nvSpPr>
          <p:cNvPr id="9" name="Rectangle 8"/>
          <p:cNvSpPr/>
          <p:nvPr/>
        </p:nvSpPr>
        <p:spPr>
          <a:xfrm>
            <a:off x="2663848" y="5878309"/>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02566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Adult, Measurable Skill Gain*</a:t>
            </a:r>
            <a:endParaRPr lang="en-US" dirty="0"/>
          </a:p>
        </p:txBody>
      </p:sp>
      <p:pic>
        <p:nvPicPr>
          <p:cNvPr id="4" name="Picture 3" descr="Chart shows WIOA Adult Measurable Skill Gain by Quarter by State.">
            <a:extLst>
              <a:ext uri="{FF2B5EF4-FFF2-40B4-BE49-F238E27FC236}">
                <a16:creationId xmlns:a16="http://schemas.microsoft.com/office/drawing/2014/main" id="{9024D80D-3860-45E4-A587-DA1F61C44C5F}"/>
              </a:ext>
            </a:extLst>
          </p:cNvPr>
          <p:cNvPicPr>
            <a:picLocks noChangeAspect="1"/>
          </p:cNvPicPr>
          <p:nvPr/>
        </p:nvPicPr>
        <p:blipFill>
          <a:blip r:embed="rId4"/>
          <a:stretch>
            <a:fillRect/>
          </a:stretch>
        </p:blipFill>
        <p:spPr>
          <a:xfrm>
            <a:off x="377456" y="1363142"/>
            <a:ext cx="11437087" cy="4505334"/>
          </a:xfrm>
          <a:prstGeom prst="rect">
            <a:avLst/>
          </a:prstGeom>
        </p:spPr>
      </p:pic>
      <p:sp>
        <p:nvSpPr>
          <p:cNvPr id="9" name="Rectangle 8"/>
          <p:cNvSpPr/>
          <p:nvPr/>
        </p:nvSpPr>
        <p:spPr>
          <a:xfrm>
            <a:off x="2663848" y="588136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799560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Dislocated Worker, Employment Rate Q2*</a:t>
            </a:r>
            <a:endParaRPr lang="en-US" dirty="0"/>
          </a:p>
        </p:txBody>
      </p:sp>
      <p:pic>
        <p:nvPicPr>
          <p:cNvPr id="4" name="Picture 3" descr="Chart shows dislocated worker employment rate for Q2 by state">
            <a:extLst>
              <a:ext uri="{FF2B5EF4-FFF2-40B4-BE49-F238E27FC236}">
                <a16:creationId xmlns:a16="http://schemas.microsoft.com/office/drawing/2014/main" id="{7B7CF8B9-7012-4F39-902B-123C526A01E6}"/>
              </a:ext>
            </a:extLst>
          </p:cNvPr>
          <p:cNvPicPr>
            <a:picLocks noChangeAspect="1"/>
          </p:cNvPicPr>
          <p:nvPr/>
        </p:nvPicPr>
        <p:blipFill>
          <a:blip r:embed="rId4"/>
          <a:stretch>
            <a:fillRect/>
          </a:stretch>
        </p:blipFill>
        <p:spPr>
          <a:xfrm>
            <a:off x="414035" y="1353309"/>
            <a:ext cx="11363929" cy="4505334"/>
          </a:xfrm>
          <a:prstGeom prst="rect">
            <a:avLst/>
          </a:prstGeom>
        </p:spPr>
      </p:pic>
      <p:sp>
        <p:nvSpPr>
          <p:cNvPr id="8" name="Rectangle 7"/>
          <p:cNvSpPr/>
          <p:nvPr/>
        </p:nvSpPr>
        <p:spPr>
          <a:xfrm>
            <a:off x="2663848" y="589779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47376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Dislocated Worker, Employment Rate Q4*</a:t>
            </a:r>
            <a:endParaRPr lang="en-US" dirty="0"/>
          </a:p>
        </p:txBody>
      </p:sp>
      <p:pic>
        <p:nvPicPr>
          <p:cNvPr id="4" name="Picture 3" descr="Chart that shows Dislocated Worker Employment Rate for Q4 by State">
            <a:extLst>
              <a:ext uri="{FF2B5EF4-FFF2-40B4-BE49-F238E27FC236}">
                <a16:creationId xmlns:a16="http://schemas.microsoft.com/office/drawing/2014/main" id="{339E4113-C17D-4892-9906-C14AC51F8283}"/>
              </a:ext>
            </a:extLst>
          </p:cNvPr>
          <p:cNvPicPr>
            <a:picLocks noChangeAspect="1"/>
          </p:cNvPicPr>
          <p:nvPr/>
        </p:nvPicPr>
        <p:blipFill>
          <a:blip r:embed="rId4"/>
          <a:stretch>
            <a:fillRect/>
          </a:stretch>
        </p:blipFill>
        <p:spPr>
          <a:xfrm>
            <a:off x="334780" y="1353309"/>
            <a:ext cx="11522439" cy="4505334"/>
          </a:xfrm>
          <a:prstGeom prst="rect">
            <a:avLst/>
          </a:prstGeom>
        </p:spPr>
      </p:pic>
      <p:sp>
        <p:nvSpPr>
          <p:cNvPr id="11" name="Rectangle 10"/>
          <p:cNvSpPr/>
          <p:nvPr/>
        </p:nvSpPr>
        <p:spPr>
          <a:xfrm>
            <a:off x="2663848" y="589779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132745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Dislocated Worker, Median Earnings*</a:t>
            </a:r>
            <a:endParaRPr lang="en-US" dirty="0"/>
          </a:p>
        </p:txBody>
      </p:sp>
      <p:pic>
        <p:nvPicPr>
          <p:cNvPr id="4" name="Picture 3" descr="Chart that shows Dislocated Worker Median Earnings by State">
            <a:extLst>
              <a:ext uri="{FF2B5EF4-FFF2-40B4-BE49-F238E27FC236}">
                <a16:creationId xmlns:a16="http://schemas.microsoft.com/office/drawing/2014/main" id="{387B321D-5F0D-4C32-ACA9-A7F68BB76FD3}"/>
              </a:ext>
            </a:extLst>
          </p:cNvPr>
          <p:cNvPicPr>
            <a:picLocks noChangeAspect="1"/>
          </p:cNvPicPr>
          <p:nvPr/>
        </p:nvPicPr>
        <p:blipFill>
          <a:blip r:embed="rId4"/>
          <a:stretch>
            <a:fillRect/>
          </a:stretch>
        </p:blipFill>
        <p:spPr>
          <a:xfrm>
            <a:off x="225043" y="1406505"/>
            <a:ext cx="11741914" cy="4438273"/>
          </a:xfrm>
          <a:prstGeom prst="rect">
            <a:avLst/>
          </a:prstGeom>
        </p:spPr>
      </p:pic>
      <p:sp>
        <p:nvSpPr>
          <p:cNvPr id="10" name="Rectangle 9"/>
          <p:cNvSpPr/>
          <p:nvPr/>
        </p:nvSpPr>
        <p:spPr>
          <a:xfrm>
            <a:off x="2663848" y="5888998"/>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591667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(cont.)</a:t>
            </a:r>
            <a:endParaRPr lang="en-US" dirty="0"/>
          </a:p>
        </p:txBody>
      </p:sp>
      <p:pic>
        <p:nvPicPr>
          <p:cNvPr id="4" name="Picture 3" descr="Chart that shows Dislocated Worker Credential Rate by State and Quarter">
            <a:extLst>
              <a:ext uri="{FF2B5EF4-FFF2-40B4-BE49-F238E27FC236}">
                <a16:creationId xmlns:a16="http://schemas.microsoft.com/office/drawing/2014/main" id="{5440713C-65D3-45B7-B58B-FC8142CE7C9F}"/>
              </a:ext>
            </a:extLst>
          </p:cNvPr>
          <p:cNvPicPr>
            <a:picLocks noChangeAspect="1"/>
          </p:cNvPicPr>
          <p:nvPr/>
        </p:nvPicPr>
        <p:blipFill>
          <a:blip r:embed="rId4"/>
          <a:stretch>
            <a:fillRect/>
          </a:stretch>
        </p:blipFill>
        <p:spPr>
          <a:xfrm>
            <a:off x="350022" y="1363142"/>
            <a:ext cx="11491956" cy="4505334"/>
          </a:xfrm>
          <a:prstGeom prst="rect">
            <a:avLst/>
          </a:prstGeom>
        </p:spPr>
      </p:pic>
      <p:sp>
        <p:nvSpPr>
          <p:cNvPr id="12" name="Rectangle 11"/>
          <p:cNvSpPr/>
          <p:nvPr/>
        </p:nvSpPr>
        <p:spPr>
          <a:xfrm>
            <a:off x="2663848" y="5917461"/>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712563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Dislocated Worker, Measurable Skill Gains*</a:t>
            </a:r>
            <a:endParaRPr lang="en-US" dirty="0"/>
          </a:p>
        </p:txBody>
      </p:sp>
      <p:pic>
        <p:nvPicPr>
          <p:cNvPr id="4" name="Picture 3" descr="Chart of Dislocated Worker, Measurable Skill Gains by Quarter and State.">
            <a:extLst>
              <a:ext uri="{FF2B5EF4-FFF2-40B4-BE49-F238E27FC236}">
                <a16:creationId xmlns:a16="http://schemas.microsoft.com/office/drawing/2014/main" id="{843E5B85-32AB-458C-A099-25C44F7DC71E}"/>
              </a:ext>
            </a:extLst>
          </p:cNvPr>
          <p:cNvPicPr>
            <a:picLocks noChangeAspect="1"/>
          </p:cNvPicPr>
          <p:nvPr/>
        </p:nvPicPr>
        <p:blipFill>
          <a:blip r:embed="rId4"/>
          <a:stretch>
            <a:fillRect/>
          </a:stretch>
        </p:blipFill>
        <p:spPr>
          <a:xfrm>
            <a:off x="346973" y="1355979"/>
            <a:ext cx="11498053" cy="4791871"/>
          </a:xfrm>
          <a:prstGeom prst="rect">
            <a:avLst/>
          </a:prstGeom>
        </p:spPr>
      </p:pic>
      <p:sp>
        <p:nvSpPr>
          <p:cNvPr id="9" name="Rectangle 8"/>
          <p:cNvSpPr/>
          <p:nvPr/>
        </p:nvSpPr>
        <p:spPr>
          <a:xfrm>
            <a:off x="2663848" y="5870851"/>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a:xfrm>
            <a:off x="9229876" y="640466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02776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Youth, Employment Rate Q2*</a:t>
            </a:r>
            <a:endParaRPr lang="en-US" dirty="0"/>
          </a:p>
        </p:txBody>
      </p:sp>
      <p:pic>
        <p:nvPicPr>
          <p:cNvPr id="4" name="Picture 3" descr="Chart shows WIOA Youth, Employment Rate Q2 by state and quarter.">
            <a:extLst>
              <a:ext uri="{FF2B5EF4-FFF2-40B4-BE49-F238E27FC236}">
                <a16:creationId xmlns:a16="http://schemas.microsoft.com/office/drawing/2014/main" id="{531A5D47-344A-452E-9A1B-84E7EF5A3127}"/>
              </a:ext>
            </a:extLst>
          </p:cNvPr>
          <p:cNvPicPr>
            <a:picLocks noChangeAspect="1"/>
          </p:cNvPicPr>
          <p:nvPr/>
        </p:nvPicPr>
        <p:blipFill>
          <a:blip r:embed="rId4"/>
          <a:stretch>
            <a:fillRect/>
          </a:stretch>
        </p:blipFill>
        <p:spPr>
          <a:xfrm>
            <a:off x="368311" y="1343479"/>
            <a:ext cx="11455377" cy="4505334"/>
          </a:xfrm>
          <a:prstGeom prst="rect">
            <a:avLst/>
          </a:prstGeom>
        </p:spPr>
      </p:pic>
      <p:sp>
        <p:nvSpPr>
          <p:cNvPr id="10" name="Rectangle 9"/>
          <p:cNvSpPr/>
          <p:nvPr/>
        </p:nvSpPr>
        <p:spPr>
          <a:xfrm>
            <a:off x="2663848" y="587813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88330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Youth, Employment Rate Q4*</a:t>
            </a:r>
            <a:endParaRPr lang="en-US" dirty="0"/>
          </a:p>
        </p:txBody>
      </p:sp>
      <p:pic>
        <p:nvPicPr>
          <p:cNvPr id="4" name="Picture 3" descr="Chart shows WIOA Youth Employment Rate Q4, by state and quarter.">
            <a:extLst>
              <a:ext uri="{FF2B5EF4-FFF2-40B4-BE49-F238E27FC236}">
                <a16:creationId xmlns:a16="http://schemas.microsoft.com/office/drawing/2014/main" id="{EE83C81F-39D4-4018-A822-821AE4ABA159}"/>
              </a:ext>
            </a:extLst>
          </p:cNvPr>
          <p:cNvPicPr>
            <a:picLocks noChangeAspect="1"/>
          </p:cNvPicPr>
          <p:nvPr/>
        </p:nvPicPr>
        <p:blipFill>
          <a:blip r:embed="rId4"/>
          <a:stretch>
            <a:fillRect/>
          </a:stretch>
        </p:blipFill>
        <p:spPr>
          <a:xfrm>
            <a:off x="328684" y="1405520"/>
            <a:ext cx="11534632" cy="4499238"/>
          </a:xfrm>
          <a:prstGeom prst="rect">
            <a:avLst/>
          </a:prstGeom>
        </p:spPr>
      </p:pic>
      <p:sp>
        <p:nvSpPr>
          <p:cNvPr id="9" name="Rectangle 8"/>
          <p:cNvSpPr/>
          <p:nvPr/>
        </p:nvSpPr>
        <p:spPr>
          <a:xfrm>
            <a:off x="2812986" y="5826844"/>
            <a:ext cx="6566028" cy="30777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381484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 WIOA Youth, Median Earnings*</a:t>
            </a:r>
            <a:endParaRPr lang="en-US" dirty="0"/>
          </a:p>
        </p:txBody>
      </p:sp>
      <p:pic>
        <p:nvPicPr>
          <p:cNvPr id="4" name="Picture 3" descr="Chart shows WIOA Youth Median Earnings by state and quarter.">
            <a:extLst>
              <a:ext uri="{FF2B5EF4-FFF2-40B4-BE49-F238E27FC236}">
                <a16:creationId xmlns:a16="http://schemas.microsoft.com/office/drawing/2014/main" id="{A63BF296-10B7-41D2-9F96-9685D4C75F8F}"/>
              </a:ext>
            </a:extLst>
          </p:cNvPr>
          <p:cNvPicPr>
            <a:picLocks noChangeAspect="1"/>
          </p:cNvPicPr>
          <p:nvPr/>
        </p:nvPicPr>
        <p:blipFill>
          <a:blip r:embed="rId4"/>
          <a:stretch>
            <a:fillRect/>
          </a:stretch>
        </p:blipFill>
        <p:spPr>
          <a:xfrm>
            <a:off x="255526" y="1376023"/>
            <a:ext cx="11680948" cy="4499238"/>
          </a:xfrm>
          <a:prstGeom prst="rect">
            <a:avLst/>
          </a:prstGeom>
        </p:spPr>
      </p:pic>
      <p:sp>
        <p:nvSpPr>
          <p:cNvPr id="9" name="Rectangle 8"/>
          <p:cNvSpPr/>
          <p:nvPr/>
        </p:nvSpPr>
        <p:spPr>
          <a:xfrm>
            <a:off x="2408697" y="5862963"/>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200625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Youth, Credential Rate*</a:t>
            </a:r>
            <a:endParaRPr lang="en-US" dirty="0"/>
          </a:p>
        </p:txBody>
      </p:sp>
      <p:pic>
        <p:nvPicPr>
          <p:cNvPr id="4" name="Picture 3" descr="Chart that shows WIOA Youth Credential rate by state and quarter.">
            <a:extLst>
              <a:ext uri="{FF2B5EF4-FFF2-40B4-BE49-F238E27FC236}">
                <a16:creationId xmlns:a16="http://schemas.microsoft.com/office/drawing/2014/main" id="{BC470034-9BD0-4187-89DF-CC8F06F11060}"/>
              </a:ext>
            </a:extLst>
          </p:cNvPr>
          <p:cNvPicPr>
            <a:picLocks noChangeAspect="1"/>
          </p:cNvPicPr>
          <p:nvPr/>
        </p:nvPicPr>
        <p:blipFill>
          <a:blip r:embed="rId4"/>
          <a:stretch>
            <a:fillRect/>
          </a:stretch>
        </p:blipFill>
        <p:spPr>
          <a:xfrm>
            <a:off x="270767" y="1363141"/>
            <a:ext cx="11650466" cy="4505334"/>
          </a:xfrm>
          <a:prstGeom prst="rect">
            <a:avLst/>
          </a:prstGeom>
        </p:spPr>
      </p:pic>
      <p:sp>
        <p:nvSpPr>
          <p:cNvPr id="9" name="Rectangle 8"/>
          <p:cNvSpPr/>
          <p:nvPr/>
        </p:nvSpPr>
        <p:spPr>
          <a:xfrm>
            <a:off x="2812986" y="589339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263839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WIOA Youth, Measurable Skill Gains*</a:t>
            </a:r>
            <a:endParaRPr lang="en-US" dirty="0"/>
          </a:p>
        </p:txBody>
      </p:sp>
      <p:pic>
        <p:nvPicPr>
          <p:cNvPr id="4" name="Picture 3" descr="Chart shows WIOA Youth Measurable Skill Gains by state and quarter.">
            <a:extLst>
              <a:ext uri="{FF2B5EF4-FFF2-40B4-BE49-F238E27FC236}">
                <a16:creationId xmlns:a16="http://schemas.microsoft.com/office/drawing/2014/main" id="{68853E64-C53A-4DEC-A42E-F14AC1CD373C}"/>
              </a:ext>
            </a:extLst>
          </p:cNvPr>
          <p:cNvPicPr>
            <a:picLocks noChangeAspect="1"/>
          </p:cNvPicPr>
          <p:nvPr/>
        </p:nvPicPr>
        <p:blipFill>
          <a:blip r:embed="rId4"/>
          <a:stretch>
            <a:fillRect/>
          </a:stretch>
        </p:blipFill>
        <p:spPr>
          <a:xfrm>
            <a:off x="249429" y="1363142"/>
            <a:ext cx="11693141" cy="4505334"/>
          </a:xfrm>
          <a:prstGeom prst="rect">
            <a:avLst/>
          </a:prstGeom>
        </p:spPr>
      </p:pic>
      <p:sp>
        <p:nvSpPr>
          <p:cNvPr id="9" name="Rectangle 8"/>
          <p:cNvSpPr/>
          <p:nvPr/>
        </p:nvSpPr>
        <p:spPr>
          <a:xfrm>
            <a:off x="2812985" y="5893397"/>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84270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Wagner-Peyser, Employment Rate Q2*</a:t>
            </a:r>
            <a:endParaRPr lang="en-US" dirty="0"/>
          </a:p>
        </p:txBody>
      </p:sp>
      <p:pic>
        <p:nvPicPr>
          <p:cNvPr id="4" name="Picture 3" descr="Chart shows Wagner-Peyser Q2 Employment Rate by state and quarter">
            <a:extLst>
              <a:ext uri="{FF2B5EF4-FFF2-40B4-BE49-F238E27FC236}">
                <a16:creationId xmlns:a16="http://schemas.microsoft.com/office/drawing/2014/main" id="{119EF6BD-6227-47FE-B668-CE1859470A40}"/>
              </a:ext>
            </a:extLst>
          </p:cNvPr>
          <p:cNvPicPr>
            <a:picLocks noChangeAspect="1"/>
          </p:cNvPicPr>
          <p:nvPr/>
        </p:nvPicPr>
        <p:blipFill>
          <a:blip r:embed="rId4"/>
          <a:stretch>
            <a:fillRect/>
          </a:stretch>
        </p:blipFill>
        <p:spPr>
          <a:xfrm>
            <a:off x="353070" y="1392936"/>
            <a:ext cx="11485859" cy="4426080"/>
          </a:xfrm>
          <a:prstGeom prst="rect">
            <a:avLst/>
          </a:prstGeom>
        </p:spPr>
      </p:pic>
      <p:sp>
        <p:nvSpPr>
          <p:cNvPr id="10" name="Rectangle 9"/>
          <p:cNvSpPr/>
          <p:nvPr/>
        </p:nvSpPr>
        <p:spPr>
          <a:xfrm>
            <a:off x="2812985" y="589779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803243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Wagner-Peyser, Employment Rate Q4*</a:t>
            </a:r>
            <a:endParaRPr lang="en-US" dirty="0"/>
          </a:p>
        </p:txBody>
      </p:sp>
      <p:pic>
        <p:nvPicPr>
          <p:cNvPr id="4" name="Picture 3" descr="Chart shows Wagner-Peyser, Employment Rate Q4 by state and quarter.">
            <a:extLst>
              <a:ext uri="{FF2B5EF4-FFF2-40B4-BE49-F238E27FC236}">
                <a16:creationId xmlns:a16="http://schemas.microsoft.com/office/drawing/2014/main" id="{93160BE4-688A-4BFC-B759-0FD751D60055}"/>
              </a:ext>
            </a:extLst>
          </p:cNvPr>
          <p:cNvPicPr>
            <a:picLocks noChangeAspect="1"/>
          </p:cNvPicPr>
          <p:nvPr/>
        </p:nvPicPr>
        <p:blipFill>
          <a:blip r:embed="rId4"/>
          <a:stretch>
            <a:fillRect/>
          </a:stretch>
        </p:blipFill>
        <p:spPr>
          <a:xfrm>
            <a:off x="343925" y="1327250"/>
            <a:ext cx="11504149" cy="4596782"/>
          </a:xfrm>
          <a:prstGeom prst="rect">
            <a:avLst/>
          </a:prstGeom>
        </p:spPr>
      </p:pic>
      <p:sp>
        <p:nvSpPr>
          <p:cNvPr id="9" name="Rectangle 8"/>
          <p:cNvSpPr/>
          <p:nvPr/>
        </p:nvSpPr>
        <p:spPr>
          <a:xfrm>
            <a:off x="2812985" y="5887348"/>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80479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866E-B7F4-47D0-8E5D-7A0DA5BF8D00}"/>
              </a:ext>
            </a:extLst>
          </p:cNvPr>
          <p:cNvSpPr>
            <a:spLocks noGrp="1"/>
          </p:cNvSpPr>
          <p:nvPr>
            <p:ph type="title"/>
          </p:nvPr>
        </p:nvSpPr>
        <p:spPr/>
        <p:txBody>
          <a:bodyPr/>
          <a:lstStyle/>
          <a:p>
            <a:r>
              <a:rPr lang="en-US" dirty="0"/>
              <a:t>State Performance Quartiles</a:t>
            </a:r>
            <a:br>
              <a:rPr lang="en-US" dirty="0"/>
            </a:br>
            <a:r>
              <a:rPr lang="en-US" sz="2400" dirty="0"/>
              <a:t>by Indicator and Program – Wagner-Peyser, Median Earnings*</a:t>
            </a:r>
            <a:endParaRPr lang="en-US" dirty="0"/>
          </a:p>
        </p:txBody>
      </p:sp>
      <p:pic>
        <p:nvPicPr>
          <p:cNvPr id="5" name="Picture 4" descr="Chart shows Wagner-Peyster Median Earnings by state and quarter.">
            <a:extLst>
              <a:ext uri="{FF2B5EF4-FFF2-40B4-BE49-F238E27FC236}">
                <a16:creationId xmlns:a16="http://schemas.microsoft.com/office/drawing/2014/main" id="{EBBEE291-5A4A-4C96-82DB-B4C9BE4281D7}"/>
              </a:ext>
            </a:extLst>
          </p:cNvPr>
          <p:cNvPicPr>
            <a:picLocks noChangeAspect="1"/>
          </p:cNvPicPr>
          <p:nvPr/>
        </p:nvPicPr>
        <p:blipFill>
          <a:blip r:embed="rId4"/>
          <a:stretch>
            <a:fillRect/>
          </a:stretch>
        </p:blipFill>
        <p:spPr>
          <a:xfrm>
            <a:off x="353070" y="1329610"/>
            <a:ext cx="11485859" cy="4572396"/>
          </a:xfrm>
          <a:prstGeom prst="rect">
            <a:avLst/>
          </a:prstGeom>
        </p:spPr>
      </p:pic>
      <p:sp>
        <p:nvSpPr>
          <p:cNvPr id="11" name="Rectangle 10"/>
          <p:cNvSpPr/>
          <p:nvPr/>
        </p:nvSpPr>
        <p:spPr>
          <a:xfrm>
            <a:off x="2812985" y="5876335"/>
            <a:ext cx="6566028" cy="27699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23332"/>
                </a:solidFill>
                <a:effectLst/>
                <a:uLnTx/>
                <a:uFillTx/>
                <a:latin typeface="Calibri" panose="020F0502020204030204"/>
                <a:ea typeface="+mn-ea"/>
                <a:cs typeface="+mn-cs"/>
              </a:rPr>
              <a:t>*Source: PY 2017 Q4 State Quarterly Reports</a:t>
            </a:r>
          </a:p>
        </p:txBody>
      </p:sp>
      <p:sp>
        <p:nvSpPr>
          <p:cNvPr id="3" name="Slide Number Placeholder 2">
            <a:extLst>
              <a:ext uri="{FF2B5EF4-FFF2-40B4-BE49-F238E27FC236}">
                <a16:creationId xmlns:a16="http://schemas.microsoft.com/office/drawing/2014/main" id="{F17643FB-5853-4E98-80D4-9623D6B9430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780576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709C-786E-4EE7-919C-84599D025E20}"/>
              </a:ext>
            </a:extLst>
          </p:cNvPr>
          <p:cNvSpPr>
            <a:spLocks noGrp="1"/>
          </p:cNvSpPr>
          <p:nvPr>
            <p:ph type="title"/>
          </p:nvPr>
        </p:nvSpPr>
        <p:spPr/>
        <p:txBody>
          <a:bodyPr/>
          <a:lstStyle/>
          <a:p>
            <a:r>
              <a:rPr lang="en-US" dirty="0"/>
              <a:t>Any Questions?</a:t>
            </a:r>
          </a:p>
        </p:txBody>
      </p:sp>
      <p:sp>
        <p:nvSpPr>
          <p:cNvPr id="3" name="Slide Number Placeholder 2">
            <a:extLst>
              <a:ext uri="{FF2B5EF4-FFF2-40B4-BE49-F238E27FC236}">
                <a16:creationId xmlns:a16="http://schemas.microsoft.com/office/drawing/2014/main" id="{AF3D4784-32E6-499E-839F-2C9FF1E206E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64198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5CADD2-EA81-4D79-8D67-CFF5B91AD16F}"/>
              </a:ext>
            </a:extLst>
          </p:cNvPr>
          <p:cNvSpPr>
            <a:spLocks noGrp="1"/>
          </p:cNvSpPr>
          <p:nvPr>
            <p:ph type="title"/>
          </p:nvPr>
        </p:nvSpPr>
        <p:spPr/>
        <p:txBody>
          <a:bodyPr/>
          <a:lstStyle/>
          <a:p>
            <a:r>
              <a:rPr lang="en-US" dirty="0"/>
              <a:t>Contact</a:t>
            </a:r>
          </a:p>
        </p:txBody>
      </p:sp>
      <p:sp>
        <p:nvSpPr>
          <p:cNvPr id="3" name="Content Placeholder 2">
            <a:extLst>
              <a:ext uri="{FF2B5EF4-FFF2-40B4-BE49-F238E27FC236}">
                <a16:creationId xmlns:a16="http://schemas.microsoft.com/office/drawing/2014/main" id="{AB1B681B-F3D7-492F-AA98-6F1367EB6D64}"/>
              </a:ext>
            </a:extLst>
          </p:cNvPr>
          <p:cNvSpPr>
            <a:spLocks noGrp="1"/>
          </p:cNvSpPr>
          <p:nvPr>
            <p:ph idx="1"/>
          </p:nvPr>
        </p:nvSpPr>
        <p:spPr/>
        <p:txBody>
          <a:bodyPr/>
          <a:lstStyle/>
          <a:p>
            <a:r>
              <a:rPr lang="en-US" dirty="0">
                <a:solidFill>
                  <a:schemeClr val="accent1">
                    <a:lumMod val="75000"/>
                  </a:schemeClr>
                </a:solidFill>
                <a:sym typeface="Wingdings" panose="05000000000000000000" pitchFamily="2" charset="2"/>
              </a:rPr>
              <a:t>  </a:t>
            </a:r>
            <a:r>
              <a:rPr lang="en-US" dirty="0">
                <a:hlinkClick r:id="rId4"/>
              </a:rPr>
              <a:t>ETAPerforms@dol.gov  </a:t>
            </a:r>
            <a:endParaRPr lang="en-US" dirty="0"/>
          </a:p>
          <a:p>
            <a:pPr marL="484632" lvl="4" indent="0">
              <a:buNone/>
            </a:pPr>
            <a:endParaRPr lang="en-US" dirty="0"/>
          </a:p>
        </p:txBody>
      </p:sp>
      <p:sp>
        <p:nvSpPr>
          <p:cNvPr id="4" name="Slide Number Placeholder 3">
            <a:extLst>
              <a:ext uri="{FF2B5EF4-FFF2-40B4-BE49-F238E27FC236}">
                <a16:creationId xmlns:a16="http://schemas.microsoft.com/office/drawing/2014/main" id="{EFF2CE3A-36C9-4D8E-A978-25C9E8F3D36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283630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F2C6-B236-4100-B9C0-D34D2E922C2A}"/>
              </a:ext>
            </a:extLst>
          </p:cNvPr>
          <p:cNvSpPr>
            <a:spLocks noGrp="1"/>
          </p:cNvSpPr>
          <p:nvPr>
            <p:ph type="title"/>
          </p:nvPr>
        </p:nvSpPr>
        <p:spPr/>
        <p:txBody>
          <a:bodyPr/>
          <a:lstStyle/>
          <a:p>
            <a:r>
              <a:rPr lang="en-US" dirty="0"/>
              <a:t>Please complete your evaluations.</a:t>
            </a:r>
          </a:p>
        </p:txBody>
      </p:sp>
      <p:sp>
        <p:nvSpPr>
          <p:cNvPr id="3" name="Slide Number Placeholder 2">
            <a:extLst>
              <a:ext uri="{FF2B5EF4-FFF2-40B4-BE49-F238E27FC236}">
                <a16:creationId xmlns:a16="http://schemas.microsoft.com/office/drawing/2014/main" id="{5C82DDE5-C22E-4075-8B16-32FA63734A5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680563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988348-F941-48A4-9DEE-61271F34BDA0}">
  <ds:schemaRefs>
    <ds:schemaRef ds:uri="http://schemas.microsoft.com/office/2006/documentManagement/types"/>
    <ds:schemaRef ds:uri="e9383cf3-6c95-48c0-84cb-ffd9d14604cc"/>
    <ds:schemaRef ds:uri="http://purl.org/dc/terms/"/>
    <ds:schemaRef ds:uri="http://schemas.openxmlformats.org/package/2006/metadata/core-properties"/>
    <ds:schemaRef ds:uri="bdfd28cc-f485-46e8-bcf6-b555ff9859c5"/>
    <ds:schemaRef ds:uri="http://purl.org/dc/dcmitype/"/>
    <ds:schemaRef ds:uri="http://schemas.microsoft.com/office/infopath/2007/PartnerControls"/>
    <ds:schemaRef ds:uri="http://purl.org/dc/elements/1.1/"/>
    <ds:schemaRef ds:uri="http://schemas.microsoft.com/office/2006/metadata/properties"/>
    <ds:schemaRef ds:uri="57105560-6850-41e4-bf8f-92819038b991"/>
    <ds:schemaRef ds:uri="http://www.w3.org/XML/1998/namespace"/>
  </ds:schemaRefs>
</ds:datastoreItem>
</file>

<file path=customXml/itemProps2.xml><?xml version="1.0" encoding="utf-8"?>
<ds:datastoreItem xmlns:ds="http://schemas.openxmlformats.org/officeDocument/2006/customXml" ds:itemID="{C8A3FFCA-5604-4392-BF65-32A3D8387B7B}">
  <ds:schemaRefs>
    <ds:schemaRef ds:uri="http://schemas.microsoft.com/sharepoint/v3/contenttype/forms"/>
  </ds:schemaRefs>
</ds:datastoreItem>
</file>

<file path=customXml/itemProps3.xml><?xml version="1.0" encoding="utf-8"?>
<ds:datastoreItem xmlns:ds="http://schemas.openxmlformats.org/officeDocument/2006/customXml" ds:itemID="{F8C060AF-9A81-4A9F-BDC8-F5AD0C7D2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1406</Words>
  <Application>Microsoft Office PowerPoint</Application>
  <PresentationFormat>Widescreen</PresentationFormat>
  <Paragraphs>181</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Courier New</vt:lpstr>
      <vt:lpstr>Gotham</vt:lpstr>
      <vt:lpstr>Wingdings</vt:lpstr>
      <vt:lpstr>Base Layout for Compliance</vt:lpstr>
      <vt:lpstr>PY 2017 WIOA National Performance Data</vt:lpstr>
      <vt:lpstr>Module Objectives</vt:lpstr>
      <vt:lpstr>National Performance by Indicator and Program – Charts </vt:lpstr>
      <vt:lpstr>National Performance by Indicator and Program</vt:lpstr>
      <vt:lpstr>National Performance Results Measurable Skill Gains (MSG)*</vt:lpstr>
      <vt:lpstr>Measurable Skill Gains</vt:lpstr>
      <vt:lpstr>State Performance Employment Rate 2nd Quarter</vt:lpstr>
      <vt:lpstr>State Performance Median Earnings</vt:lpstr>
      <vt:lpstr>State Performance Measurable Skills Gain Rate</vt:lpstr>
      <vt:lpstr>State Performance</vt:lpstr>
      <vt:lpstr>State Performance (cont.)</vt:lpstr>
      <vt:lpstr>Ongoing Challenge</vt:lpstr>
      <vt:lpstr>State Performance Quartiles by Indicator and Program – WIOA Adult, Employment Rate Q2*</vt:lpstr>
      <vt:lpstr>State Performance Quartiles by Indicator and Program – WIOA Adult, Employment Rate Q4*</vt:lpstr>
      <vt:lpstr>State Performance Quartiles by Indicator and Program – WIOA Adult, Median Earnings* </vt:lpstr>
      <vt:lpstr>State Performance Quartiles by Indicator and Program – WIOA Adult, Credential Rate*</vt:lpstr>
      <vt:lpstr>State Performance Quartiles by Indicator and Program – WIOA Adult, Measurable Skill Gain*</vt:lpstr>
      <vt:lpstr>State Performance Quartiles by Indicator and Program – Dislocated Worker, Employment Rate Q2*</vt:lpstr>
      <vt:lpstr>State Performance Quartiles by Indicator and Program – Dislocated Worker, Employment Rate Q4*</vt:lpstr>
      <vt:lpstr>State Performance Quartiles by Indicator and Program – Dislocated Worker, Median Earnings*</vt:lpstr>
      <vt:lpstr>State Performance Quartiles by Indicator and Program* (cont.)</vt:lpstr>
      <vt:lpstr>State Performance Quartiles by Indicator and Program – Dislocated Worker, Measurable Skill Gains*</vt:lpstr>
      <vt:lpstr>State Performance Quartiles by Indicator and Program – WIOA Youth, Employment Rate Q2*</vt:lpstr>
      <vt:lpstr>State Performance Quartiles by Indicator and Program – WIOA Youth, Employment Rate Q4*</vt:lpstr>
      <vt:lpstr>State Performance Quartiles by Indicator and – WIOA Youth, Median Earnings*</vt:lpstr>
      <vt:lpstr>State Performance Quartiles by Indicator and Program – WIOA Youth, Credential Rate*</vt:lpstr>
      <vt:lpstr>State Performance Quartiles by Indicator and Program – WIOA Youth, Measurable Skill Gains*</vt:lpstr>
      <vt:lpstr>State Performance Quartiles by Indicator and Program – Wagner-Peyser, Employment Rate Q2*</vt:lpstr>
      <vt:lpstr>State Performance Quartiles by Indicator and Program Wagner-Peyser, Employment Rate Q4*</vt:lpstr>
      <vt:lpstr>State Performance Quartiles by Indicator and Program – Wagner-Peyser, Median Earnings*</vt:lpstr>
      <vt:lpstr>Any Questions?</vt:lpstr>
      <vt:lpstr>Contact</vt:lpstr>
      <vt:lpstr>Please complete your evaluations.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 2017 WIOA National Performance Data</dc:title>
  <dc:creator>Monica Melville</dc:creator>
  <cp:lastModifiedBy>Monica Melville</cp:lastModifiedBy>
  <cp:revision>1</cp:revision>
  <dcterms:created xsi:type="dcterms:W3CDTF">2019-07-09T14:29:48Z</dcterms:created>
  <dcterms:modified xsi:type="dcterms:W3CDTF">2019-07-09T21:16:16Z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0x010100E2655ACDA5C0A1439E34951241C24B25</vt:lpwstr>
  </property>
</Properties>
</file>