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slideLayouts/slideLayout36.xml" ContentType="application/vnd.openxmlformats-officedocument.presentationml.slideLayout+xml"/>
  <Override PartName="/ppt/theme/theme10.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 id="2147483660" r:id="rId10"/>
    <p:sldMasterId id="2147483671" r:id="rId11"/>
    <p:sldMasterId id="2147483717" r:id="rId12"/>
    <p:sldMasterId id="2147483730" r:id="rId13"/>
    <p:sldMasterId id="2147483742" r:id="rId14"/>
    <p:sldMasterId id="2147483749" r:id="rId15"/>
  </p:sldMasterIdLst>
  <p:notesMasterIdLst>
    <p:notesMasterId r:id="rId24"/>
  </p:notesMasterIdLst>
  <p:sldIdLst>
    <p:sldId id="512" r:id="rId16"/>
    <p:sldId id="523" r:id="rId17"/>
    <p:sldId id="536" r:id="rId18"/>
    <p:sldId id="572" r:id="rId19"/>
    <p:sldId id="567" r:id="rId20"/>
    <p:sldId id="568" r:id="rId21"/>
    <p:sldId id="569" r:id="rId22"/>
    <p:sldId id="56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0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72BDA18-1438-23CC-1142-13F338A2398F}" name="Abdullah, Putri R - ETA" initials="APRE" userId="S::Abdullah.Putri.R@dol.gov::35e0e26f-8c5c-4c0a-af4a-8d06c3ddfc58" providerId="AD"/>
  <p188:author id="{8C54BE4C-80C8-94BF-ECDF-444C323B1073}" name="Cowns, Jennifer F - ETA CTR" initials="CJFEC" userId="S::Cowns.Jennifer.F@dol.gov::cf9dc657-90ef-4cab-b0b5-e6706fdb9eb1" providerId="AD"/>
  <p188:author id="{F6CDD651-27CD-020B-4F0D-5A716F5B2A45}" name="Jenuwine, Hannah R - ETA" initials="" userId="S::Jenuwine.Hannah.R@dol.gov::74f5e587-ff43-4004-94d7-4e937a4c1b3c" providerId="AD"/>
  <p188:author id="{2F6EE672-D27E-31BC-B226-49D318066F16}" name="Christina Stocks - ETA" initials="CS" userId="Christina Stocks - ETA" providerId="None"/>
  <p188:author id="{D5A7F77F-CC03-A153-8F5F-871721F73169}" name="Scheib, Gregory - ETA" initials="SGE" userId="S::Scheib.Gregory@dol.gov::ae37127a-3cf5-48e7-a338-85663afcaef7" providerId="AD"/>
  <p188:author id="{99D8F1DF-9179-D62F-B323-FB64596310B0}" name="Jennifer Cowns" initials="JC" userId="S::jennifer.cowns@safalpartners.com::c8959f4d-51a8-4bd9-b274-b156c9774b2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adwallader, Ayreen - ETA" initials="CA-E" lastIdx="5" clrIdx="0">
    <p:extLst>
      <p:ext uri="{19B8F6BF-5375-455C-9EA6-DF929625EA0E}">
        <p15:presenceInfo xmlns:p15="http://schemas.microsoft.com/office/powerpoint/2012/main" userId="S-1-5-21-2522062978-2635407418-847139880-34989" providerId="AD"/>
      </p:ext>
    </p:extLst>
  </p:cmAuthor>
  <p:cmAuthor id="2" name="Mauro, Kevin M - ETA CTR" initials="MKM-EC" lastIdx="10" clrIdx="1">
    <p:extLst>
      <p:ext uri="{19B8F6BF-5375-455C-9EA6-DF929625EA0E}">
        <p15:presenceInfo xmlns:p15="http://schemas.microsoft.com/office/powerpoint/2012/main" userId="S-1-5-21-2522062978-2635407418-847139880-46726" providerId="AD"/>
      </p:ext>
    </p:extLst>
  </p:cmAuthor>
  <p:cmAuthor id="3" name="Milstead, Kristen - ETA" initials="MK-E" lastIdx="67" clrIdx="2">
    <p:extLst>
      <p:ext uri="{19B8F6BF-5375-455C-9EA6-DF929625EA0E}">
        <p15:presenceInfo xmlns:p15="http://schemas.microsoft.com/office/powerpoint/2012/main" userId="S-1-5-21-2522062978-2635407418-847139880-31071" providerId="AD"/>
      </p:ext>
    </p:extLst>
  </p:cmAuthor>
  <p:cmAuthor id="4" name="Milstead, Kristen - ETA" initials="MK-E [2]" lastIdx="28" clrIdx="3">
    <p:extLst>
      <p:ext uri="{19B8F6BF-5375-455C-9EA6-DF929625EA0E}">
        <p15:presenceInfo xmlns:p15="http://schemas.microsoft.com/office/powerpoint/2012/main" userId="S-1-5-21-430767753-2305446740-1188461881-72284" providerId="AD"/>
      </p:ext>
    </p:extLst>
  </p:cmAuthor>
  <p:cmAuthor id="5" name="Cadwallader, Ayreen - ETA" initials="CA-E [2]" lastIdx="8" clrIdx="4">
    <p:extLst>
      <p:ext uri="{19B8F6BF-5375-455C-9EA6-DF929625EA0E}">
        <p15:presenceInfo xmlns:p15="http://schemas.microsoft.com/office/powerpoint/2012/main" userId="S-1-5-21-430767753-2305446740-1188461881-72942" providerId="AD"/>
      </p:ext>
    </p:extLst>
  </p:cmAuthor>
  <p:cmAuthor id="6" name="Kelley, Maya - ETA" initials="KM-E" lastIdx="8" clrIdx="5">
    <p:extLst>
      <p:ext uri="{19B8F6BF-5375-455C-9EA6-DF929625EA0E}">
        <p15:presenceInfo xmlns:p15="http://schemas.microsoft.com/office/powerpoint/2012/main" userId="S-1-5-21-430767753-2305446740-1188461881-725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F5E6"/>
    <a:srgbClr val="C3EBD0"/>
    <a:srgbClr val="1F5B33"/>
    <a:srgbClr val="D7CCCD"/>
    <a:srgbClr val="2C5261"/>
    <a:srgbClr val="7A232F"/>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DF7E81-22A5-45C6-912D-3E2F2FDB60CF}" v="1" dt="2026-05-01T18:12:27.4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3447" autoAdjust="0"/>
  </p:normalViewPr>
  <p:slideViewPr>
    <p:cSldViewPr snapToGrid="0">
      <p:cViewPr varScale="1">
        <p:scale>
          <a:sx n="52" d="100"/>
          <a:sy n="52" d="100"/>
        </p:scale>
        <p:origin x="1136" y="264"/>
      </p:cViewPr>
      <p:guideLst>
        <p:guide orient="horz" pos="60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Master" Target="slideMasters/slideMaster9.xml"/><Relationship Id="rId18" Type="http://schemas.openxmlformats.org/officeDocument/2006/relationships/slide" Target="slides/slide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6.xml"/><Relationship Id="rId7" Type="http://schemas.openxmlformats.org/officeDocument/2006/relationships/slideMaster" Target="slideMasters/slideMaster3.xml"/><Relationship Id="rId12" Type="http://schemas.openxmlformats.org/officeDocument/2006/relationships/slideMaster" Target="slideMasters/slideMaster8.xml"/><Relationship Id="rId17" Type="http://schemas.openxmlformats.org/officeDocument/2006/relationships/slide" Target="slides/slide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notesMaster" Target="notesMasters/notesMaster1.xml"/><Relationship Id="rId32" Type="http://schemas.microsoft.com/office/2018/10/relationships/authors" Target="authors.xml"/><Relationship Id="rId5" Type="http://schemas.openxmlformats.org/officeDocument/2006/relationships/slideMaster" Target="slideMasters/slideMaster1.xml"/><Relationship Id="rId15" Type="http://schemas.openxmlformats.org/officeDocument/2006/relationships/slideMaster" Target="slideMasters/slideMaster11.xml"/><Relationship Id="rId23" Type="http://schemas.openxmlformats.org/officeDocument/2006/relationships/slide" Target="slides/slide8.xml"/><Relationship Id="rId28" Type="http://schemas.openxmlformats.org/officeDocument/2006/relationships/theme" Target="theme/theme1.xml"/><Relationship Id="rId10" Type="http://schemas.openxmlformats.org/officeDocument/2006/relationships/slideMaster" Target="slideMasters/slideMaster6.xml"/><Relationship Id="rId19" Type="http://schemas.openxmlformats.org/officeDocument/2006/relationships/slide" Target="slides/slide4.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Master" Target="slideMasters/slideMaster10.xml"/><Relationship Id="rId22" Type="http://schemas.openxmlformats.org/officeDocument/2006/relationships/slide" Target="slides/slide7.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ocks, Christina E - ETA" userId="c054763e-154b-42f7-90db-765f8009c56c" providerId="ADAL" clId="{0F9B4FCD-469E-4333-A6B0-C01D62C40B09}"/>
    <pc:docChg chg="modSld">
      <pc:chgData name="Stocks, Christina E - ETA" userId="c054763e-154b-42f7-90db-765f8009c56c" providerId="ADAL" clId="{0F9B4FCD-469E-4333-A6B0-C01D62C40B09}" dt="2026-05-01T18:13:07.051" v="2" actId="1076"/>
      <pc:docMkLst>
        <pc:docMk/>
      </pc:docMkLst>
      <pc:sldChg chg="modSp mod">
        <pc:chgData name="Stocks, Christina E - ETA" userId="c054763e-154b-42f7-90db-765f8009c56c" providerId="ADAL" clId="{0F9B4FCD-469E-4333-A6B0-C01D62C40B09}" dt="2026-05-01T18:13:07.051" v="2" actId="1076"/>
        <pc:sldMkLst>
          <pc:docMk/>
          <pc:sldMk cId="465575076" sldId="572"/>
        </pc:sldMkLst>
        <pc:spChg chg="mod">
          <ac:chgData name="Stocks, Christina E - ETA" userId="c054763e-154b-42f7-90db-765f8009c56c" providerId="ADAL" clId="{0F9B4FCD-469E-4333-A6B0-C01D62C40B09}" dt="2026-05-01T18:13:00.344" v="1" actId="1076"/>
          <ac:spMkLst>
            <pc:docMk/>
            <pc:sldMk cId="465575076" sldId="572"/>
            <ac:spMk id="3" creationId="{F0355EF5-D75C-8B07-9FD1-38EEAAD4D061}"/>
          </ac:spMkLst>
        </pc:spChg>
        <pc:graphicFrameChg chg="mod modGraphic">
          <ac:chgData name="Stocks, Christina E - ETA" userId="c054763e-154b-42f7-90db-765f8009c56c" providerId="ADAL" clId="{0F9B4FCD-469E-4333-A6B0-C01D62C40B09}" dt="2026-05-01T18:13:07.051" v="2" actId="1076"/>
          <ac:graphicFrameMkLst>
            <pc:docMk/>
            <pc:sldMk cId="465575076" sldId="572"/>
            <ac:graphicFrameMk id="6" creationId="{78A81A33-72D8-AAEC-1161-9E97F2BEE60A}"/>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F4C4BA-C5EA-4F37-B310-B4EA04F35F92}" type="doc">
      <dgm:prSet loTypeId="urn:microsoft.com/office/officeart/2016/7/layout/VerticalSolidActionList" loCatId="List" qsTypeId="urn:microsoft.com/office/officeart/2005/8/quickstyle/simple1" qsCatId="simple" csTypeId="urn:microsoft.com/office/officeart/2005/8/colors/colorful2" csCatId="colorful" phldr="1"/>
      <dgm:spPr/>
      <dgm:t>
        <a:bodyPr/>
        <a:lstStyle/>
        <a:p>
          <a:endParaRPr lang="en-US"/>
        </a:p>
      </dgm:t>
    </dgm:pt>
    <dgm:pt modelId="{9642FB27-2595-48C7-8CED-E11F9504FAF4}">
      <dgm:prSet/>
      <dgm:spPr>
        <a:solidFill>
          <a:srgbClr val="1F5B33"/>
        </a:solidFill>
      </dgm:spPr>
      <dgm:t>
        <a:bodyPr/>
        <a:lstStyle/>
        <a:p>
          <a:pPr>
            <a:defRPr b="1"/>
          </a:pPr>
          <a:r>
            <a:rPr lang="en-US" b="1" i="0" baseline="0"/>
            <a:t>DO</a:t>
          </a:r>
        </a:p>
      </dgm:t>
    </dgm:pt>
    <dgm:pt modelId="{6CD1026E-2F38-4615-B102-5B0A44485F5F}" type="parTrans" cxnId="{8EA56C39-CD14-40A8-B963-DDC7C6AAAD26}">
      <dgm:prSet/>
      <dgm:spPr/>
      <dgm:t>
        <a:bodyPr/>
        <a:lstStyle/>
        <a:p>
          <a:endParaRPr lang="en-US"/>
        </a:p>
      </dgm:t>
    </dgm:pt>
    <dgm:pt modelId="{C0C58E13-3560-4493-9811-9AF6BA7127C8}" type="sibTrans" cxnId="{8EA56C39-CD14-40A8-B963-DDC7C6AAAD26}">
      <dgm:prSet/>
      <dgm:spPr/>
      <dgm:t>
        <a:bodyPr/>
        <a:lstStyle/>
        <a:p>
          <a:endParaRPr lang="en-US"/>
        </a:p>
      </dgm:t>
    </dgm:pt>
    <dgm:pt modelId="{106F0A5A-A5FD-43AB-A785-3271BEEF0FEE}">
      <dgm:prSet/>
      <dgm:spPr>
        <a:solidFill>
          <a:srgbClr val="DFF5E6">
            <a:alpha val="89804"/>
          </a:srgbClr>
        </a:solidFill>
      </dgm:spPr>
      <dgm:t>
        <a:bodyPr/>
        <a:lstStyle/>
        <a:p>
          <a:r>
            <a:rPr lang="en-US" dirty="0"/>
            <a:t>Request participants’ complete and accurate SSNs</a:t>
          </a:r>
        </a:p>
      </dgm:t>
    </dgm:pt>
    <dgm:pt modelId="{7BB556B1-E2ED-423F-A65A-FB6E056D52D2}" type="parTrans" cxnId="{6272537D-960B-4326-9EE3-1EB811707DAF}">
      <dgm:prSet/>
      <dgm:spPr/>
      <dgm:t>
        <a:bodyPr/>
        <a:lstStyle/>
        <a:p>
          <a:endParaRPr lang="en-US"/>
        </a:p>
      </dgm:t>
    </dgm:pt>
    <dgm:pt modelId="{05B4D2DC-B314-4ED3-87D6-86610B6D054D}" type="sibTrans" cxnId="{6272537D-960B-4326-9EE3-1EB811707DAF}">
      <dgm:prSet/>
      <dgm:spPr/>
      <dgm:t>
        <a:bodyPr/>
        <a:lstStyle/>
        <a:p>
          <a:endParaRPr lang="en-US"/>
        </a:p>
      </dgm:t>
    </dgm:pt>
    <dgm:pt modelId="{3562AB65-12B1-4A6D-8E83-0F6CAB239671}">
      <dgm:prSet/>
      <dgm:spPr>
        <a:solidFill>
          <a:schemeClr val="accent2"/>
        </a:solidFill>
      </dgm:spPr>
      <dgm:t>
        <a:bodyPr/>
        <a:lstStyle/>
        <a:p>
          <a:pPr>
            <a:defRPr b="1"/>
          </a:pPr>
          <a:r>
            <a:rPr lang="en-US"/>
            <a:t>DO NOT</a:t>
          </a:r>
        </a:p>
      </dgm:t>
    </dgm:pt>
    <dgm:pt modelId="{ED09C1DD-17D1-4B57-93B6-4915F75FB175}" type="parTrans" cxnId="{492C05E9-F804-472D-8AB1-3119ADDF0A7E}">
      <dgm:prSet/>
      <dgm:spPr/>
      <dgm:t>
        <a:bodyPr/>
        <a:lstStyle/>
        <a:p>
          <a:endParaRPr lang="en-US"/>
        </a:p>
      </dgm:t>
    </dgm:pt>
    <dgm:pt modelId="{C3370995-5E1A-462E-B8C5-E7129AFD0459}" type="sibTrans" cxnId="{492C05E9-F804-472D-8AB1-3119ADDF0A7E}">
      <dgm:prSet/>
      <dgm:spPr/>
      <dgm:t>
        <a:bodyPr/>
        <a:lstStyle/>
        <a:p>
          <a:endParaRPr lang="en-US"/>
        </a:p>
      </dgm:t>
    </dgm:pt>
    <dgm:pt modelId="{84C046C5-BBBB-4879-823C-9BF8D388E3EC}">
      <dgm:prSet/>
      <dgm:spPr>
        <a:solidFill>
          <a:srgbClr val="D7CCCD">
            <a:alpha val="90000"/>
          </a:srgbClr>
        </a:solidFill>
      </dgm:spPr>
      <dgm:t>
        <a:bodyPr/>
        <a:lstStyle/>
        <a:p>
          <a:r>
            <a:rPr lang="en-US"/>
            <a:t>Deny services if a participant chooses not to disclose their SSN</a:t>
          </a:r>
        </a:p>
      </dgm:t>
    </dgm:pt>
    <dgm:pt modelId="{B14F4D42-3E63-4D63-85A2-AEC6FCCB8ED6}" type="parTrans" cxnId="{C76D7CF9-41B0-4FF1-8179-A526B545C4E7}">
      <dgm:prSet/>
      <dgm:spPr/>
      <dgm:t>
        <a:bodyPr/>
        <a:lstStyle/>
        <a:p>
          <a:endParaRPr lang="en-US"/>
        </a:p>
      </dgm:t>
    </dgm:pt>
    <dgm:pt modelId="{9B4BD6BE-676A-464D-8A74-ABD9957DB823}" type="sibTrans" cxnId="{C76D7CF9-41B0-4FF1-8179-A526B545C4E7}">
      <dgm:prSet/>
      <dgm:spPr/>
      <dgm:t>
        <a:bodyPr/>
        <a:lstStyle/>
        <a:p>
          <a:endParaRPr lang="en-US"/>
        </a:p>
      </dgm:t>
    </dgm:pt>
    <dgm:pt modelId="{C053978E-D34E-42A8-A95D-24619EFB63AD}" type="pres">
      <dgm:prSet presAssocID="{36F4C4BA-C5EA-4F37-B310-B4EA04F35F92}" presName="Name0" presStyleCnt="0">
        <dgm:presLayoutVars>
          <dgm:dir/>
          <dgm:animLvl val="lvl"/>
          <dgm:resizeHandles val="exact"/>
        </dgm:presLayoutVars>
      </dgm:prSet>
      <dgm:spPr/>
    </dgm:pt>
    <dgm:pt modelId="{0753DF30-0699-47A0-9319-B719519AE243}" type="pres">
      <dgm:prSet presAssocID="{9642FB27-2595-48C7-8CED-E11F9504FAF4}" presName="linNode" presStyleCnt="0"/>
      <dgm:spPr/>
    </dgm:pt>
    <dgm:pt modelId="{AD426DDF-E6E6-44CD-A5A7-54B155A30D71}" type="pres">
      <dgm:prSet presAssocID="{9642FB27-2595-48C7-8CED-E11F9504FAF4}" presName="parentText" presStyleLbl="alignNode1" presStyleIdx="0" presStyleCnt="2">
        <dgm:presLayoutVars>
          <dgm:chMax val="1"/>
          <dgm:bulletEnabled/>
        </dgm:presLayoutVars>
      </dgm:prSet>
      <dgm:spPr/>
    </dgm:pt>
    <dgm:pt modelId="{F8AE038E-2495-4186-9790-7E09428AC615}" type="pres">
      <dgm:prSet presAssocID="{9642FB27-2595-48C7-8CED-E11F9504FAF4}" presName="descendantText" presStyleLbl="alignAccFollowNode1" presStyleIdx="0" presStyleCnt="2">
        <dgm:presLayoutVars>
          <dgm:bulletEnabled/>
        </dgm:presLayoutVars>
      </dgm:prSet>
      <dgm:spPr/>
    </dgm:pt>
    <dgm:pt modelId="{25E81CFC-98B5-4A05-B315-3E1441801239}" type="pres">
      <dgm:prSet presAssocID="{C0C58E13-3560-4493-9811-9AF6BA7127C8}" presName="sp" presStyleCnt="0"/>
      <dgm:spPr/>
    </dgm:pt>
    <dgm:pt modelId="{ABA61B33-FCB4-4830-A9DD-C333535B4ADD}" type="pres">
      <dgm:prSet presAssocID="{3562AB65-12B1-4A6D-8E83-0F6CAB239671}" presName="linNode" presStyleCnt="0"/>
      <dgm:spPr/>
    </dgm:pt>
    <dgm:pt modelId="{B84CB2A2-0C6D-42E6-8611-075448F5FBEB}" type="pres">
      <dgm:prSet presAssocID="{3562AB65-12B1-4A6D-8E83-0F6CAB239671}" presName="parentText" presStyleLbl="alignNode1" presStyleIdx="1" presStyleCnt="2">
        <dgm:presLayoutVars>
          <dgm:chMax val="1"/>
          <dgm:bulletEnabled/>
        </dgm:presLayoutVars>
      </dgm:prSet>
      <dgm:spPr/>
    </dgm:pt>
    <dgm:pt modelId="{EFAFACBC-2A58-469A-913D-12DF2E0E7AC5}" type="pres">
      <dgm:prSet presAssocID="{3562AB65-12B1-4A6D-8E83-0F6CAB239671}" presName="descendantText" presStyleLbl="alignAccFollowNode1" presStyleIdx="1" presStyleCnt="2">
        <dgm:presLayoutVars>
          <dgm:bulletEnabled/>
        </dgm:presLayoutVars>
      </dgm:prSet>
      <dgm:spPr/>
    </dgm:pt>
  </dgm:ptLst>
  <dgm:cxnLst>
    <dgm:cxn modelId="{2AFD7C17-886B-45B0-9ED3-C8C06D6FEE57}" type="presOf" srcId="{84C046C5-BBBB-4879-823C-9BF8D388E3EC}" destId="{EFAFACBC-2A58-469A-913D-12DF2E0E7AC5}" srcOrd="0" destOrd="0" presId="urn:microsoft.com/office/officeart/2016/7/layout/VerticalSolidActionList"/>
    <dgm:cxn modelId="{BD683F28-C65B-4C44-9913-2678D2E76768}" type="presOf" srcId="{106F0A5A-A5FD-43AB-A785-3271BEEF0FEE}" destId="{F8AE038E-2495-4186-9790-7E09428AC615}" srcOrd="0" destOrd="0" presId="urn:microsoft.com/office/officeart/2016/7/layout/VerticalSolidActionList"/>
    <dgm:cxn modelId="{8EA56C39-CD14-40A8-B963-DDC7C6AAAD26}" srcId="{36F4C4BA-C5EA-4F37-B310-B4EA04F35F92}" destId="{9642FB27-2595-48C7-8CED-E11F9504FAF4}" srcOrd="0" destOrd="0" parTransId="{6CD1026E-2F38-4615-B102-5B0A44485F5F}" sibTransId="{C0C58E13-3560-4493-9811-9AF6BA7127C8}"/>
    <dgm:cxn modelId="{35107945-2BA6-4434-B80D-419E4BB64210}" type="presOf" srcId="{36F4C4BA-C5EA-4F37-B310-B4EA04F35F92}" destId="{C053978E-D34E-42A8-A95D-24619EFB63AD}" srcOrd="0" destOrd="0" presId="urn:microsoft.com/office/officeart/2016/7/layout/VerticalSolidActionList"/>
    <dgm:cxn modelId="{D72D1C55-5A1B-4AA2-9B6F-DD36402B62C3}" type="presOf" srcId="{3562AB65-12B1-4A6D-8E83-0F6CAB239671}" destId="{B84CB2A2-0C6D-42E6-8611-075448F5FBEB}" srcOrd="0" destOrd="0" presId="urn:microsoft.com/office/officeart/2016/7/layout/VerticalSolidActionList"/>
    <dgm:cxn modelId="{6272537D-960B-4326-9EE3-1EB811707DAF}" srcId="{9642FB27-2595-48C7-8CED-E11F9504FAF4}" destId="{106F0A5A-A5FD-43AB-A785-3271BEEF0FEE}" srcOrd="0" destOrd="0" parTransId="{7BB556B1-E2ED-423F-A65A-FB6E056D52D2}" sibTransId="{05B4D2DC-B314-4ED3-87D6-86610B6D054D}"/>
    <dgm:cxn modelId="{AD952EC2-1167-4D40-BF63-5EA16BFAB161}" type="presOf" srcId="{9642FB27-2595-48C7-8CED-E11F9504FAF4}" destId="{AD426DDF-E6E6-44CD-A5A7-54B155A30D71}" srcOrd="0" destOrd="0" presId="urn:microsoft.com/office/officeart/2016/7/layout/VerticalSolidActionList"/>
    <dgm:cxn modelId="{492C05E9-F804-472D-8AB1-3119ADDF0A7E}" srcId="{36F4C4BA-C5EA-4F37-B310-B4EA04F35F92}" destId="{3562AB65-12B1-4A6D-8E83-0F6CAB239671}" srcOrd="1" destOrd="0" parTransId="{ED09C1DD-17D1-4B57-93B6-4915F75FB175}" sibTransId="{C3370995-5E1A-462E-B8C5-E7129AFD0459}"/>
    <dgm:cxn modelId="{C76D7CF9-41B0-4FF1-8179-A526B545C4E7}" srcId="{3562AB65-12B1-4A6D-8E83-0F6CAB239671}" destId="{84C046C5-BBBB-4879-823C-9BF8D388E3EC}" srcOrd="0" destOrd="0" parTransId="{B14F4D42-3E63-4D63-85A2-AEC6FCCB8ED6}" sibTransId="{9B4BD6BE-676A-464D-8A74-ABD9957DB823}"/>
    <dgm:cxn modelId="{2910DCBA-5FE5-466C-9BB9-050074497F90}" type="presParOf" srcId="{C053978E-D34E-42A8-A95D-24619EFB63AD}" destId="{0753DF30-0699-47A0-9319-B719519AE243}" srcOrd="0" destOrd="0" presId="urn:microsoft.com/office/officeart/2016/7/layout/VerticalSolidActionList"/>
    <dgm:cxn modelId="{6C3E8F4F-9057-4B23-800C-4CA398EDCF60}" type="presParOf" srcId="{0753DF30-0699-47A0-9319-B719519AE243}" destId="{AD426DDF-E6E6-44CD-A5A7-54B155A30D71}" srcOrd="0" destOrd="0" presId="urn:microsoft.com/office/officeart/2016/7/layout/VerticalSolidActionList"/>
    <dgm:cxn modelId="{10EDBF7E-F168-4D82-A580-CF7F1AF9C459}" type="presParOf" srcId="{0753DF30-0699-47A0-9319-B719519AE243}" destId="{F8AE038E-2495-4186-9790-7E09428AC615}" srcOrd="1" destOrd="0" presId="urn:microsoft.com/office/officeart/2016/7/layout/VerticalSolidActionList"/>
    <dgm:cxn modelId="{4FA3D649-3751-4B85-8C32-5819BAF276FE}" type="presParOf" srcId="{C053978E-D34E-42A8-A95D-24619EFB63AD}" destId="{25E81CFC-98B5-4A05-B315-3E1441801239}" srcOrd="1" destOrd="0" presId="urn:microsoft.com/office/officeart/2016/7/layout/VerticalSolidActionList"/>
    <dgm:cxn modelId="{2A6CE5EA-1C8A-448C-928E-C94B210E1AF8}" type="presParOf" srcId="{C053978E-D34E-42A8-A95D-24619EFB63AD}" destId="{ABA61B33-FCB4-4830-A9DD-C333535B4ADD}" srcOrd="2" destOrd="0" presId="urn:microsoft.com/office/officeart/2016/7/layout/VerticalSolidActionList"/>
    <dgm:cxn modelId="{CB9384CD-678D-4354-B614-65EDA3DC3403}" type="presParOf" srcId="{ABA61B33-FCB4-4830-A9DD-C333535B4ADD}" destId="{B84CB2A2-0C6D-42E6-8611-075448F5FBEB}" srcOrd="0" destOrd="0" presId="urn:microsoft.com/office/officeart/2016/7/layout/VerticalSolidActionList"/>
    <dgm:cxn modelId="{D58ECE89-089E-4E09-B73A-4AE019853DFB}" type="presParOf" srcId="{ABA61B33-FCB4-4830-A9DD-C333535B4ADD}" destId="{EFAFACBC-2A58-469A-913D-12DF2E0E7AC5}" srcOrd="1" destOrd="0" presId="urn:microsoft.com/office/officeart/2016/7/layout/VerticalSolid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AE038E-2495-4186-9790-7E09428AC615}">
      <dsp:nvSpPr>
        <dsp:cNvPr id="0" name=""/>
        <dsp:cNvSpPr/>
      </dsp:nvSpPr>
      <dsp:spPr>
        <a:xfrm>
          <a:off x="2185565" y="368"/>
          <a:ext cx="8742263" cy="2034984"/>
        </a:xfrm>
        <a:prstGeom prst="rect">
          <a:avLst/>
        </a:prstGeom>
        <a:solidFill>
          <a:srgbClr val="DFF5E6">
            <a:alpha val="89804"/>
          </a:srgb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9624" tIns="516886" rIns="169624" bIns="516886" numCol="1" spcCol="1270" anchor="ctr" anchorCtr="0">
          <a:noAutofit/>
        </a:bodyPr>
        <a:lstStyle/>
        <a:p>
          <a:pPr marL="0" lvl="0" indent="0" algn="l" defTabSz="1066800">
            <a:lnSpc>
              <a:spcPct val="90000"/>
            </a:lnSpc>
            <a:spcBef>
              <a:spcPct val="0"/>
            </a:spcBef>
            <a:spcAft>
              <a:spcPct val="35000"/>
            </a:spcAft>
            <a:buNone/>
          </a:pPr>
          <a:r>
            <a:rPr lang="en-US" sz="2400" kern="1200" dirty="0"/>
            <a:t>Request participants’ complete and accurate SSNs</a:t>
          </a:r>
        </a:p>
      </dsp:txBody>
      <dsp:txXfrm>
        <a:off x="2185565" y="368"/>
        <a:ext cx="8742263" cy="2034984"/>
      </dsp:txXfrm>
    </dsp:sp>
    <dsp:sp modelId="{AD426DDF-E6E6-44CD-A5A7-54B155A30D71}">
      <dsp:nvSpPr>
        <dsp:cNvPr id="0" name=""/>
        <dsp:cNvSpPr/>
      </dsp:nvSpPr>
      <dsp:spPr>
        <a:xfrm>
          <a:off x="0" y="368"/>
          <a:ext cx="2185565" cy="2034984"/>
        </a:xfrm>
        <a:prstGeom prst="rect">
          <a:avLst/>
        </a:prstGeom>
        <a:solidFill>
          <a:srgbClr val="1F5B33"/>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5653" tIns="201011" rIns="115653" bIns="201011" numCol="1" spcCol="1270" anchor="ctr" anchorCtr="0">
          <a:noAutofit/>
        </a:bodyPr>
        <a:lstStyle/>
        <a:p>
          <a:pPr marL="0" lvl="0" indent="0" algn="ctr" defTabSz="1244600">
            <a:lnSpc>
              <a:spcPct val="90000"/>
            </a:lnSpc>
            <a:spcBef>
              <a:spcPct val="0"/>
            </a:spcBef>
            <a:spcAft>
              <a:spcPct val="35000"/>
            </a:spcAft>
            <a:buNone/>
            <a:defRPr b="1"/>
          </a:pPr>
          <a:r>
            <a:rPr lang="en-US" sz="2800" b="1" i="0" kern="1200" baseline="0"/>
            <a:t>DO</a:t>
          </a:r>
        </a:p>
      </dsp:txBody>
      <dsp:txXfrm>
        <a:off x="0" y="368"/>
        <a:ext cx="2185565" cy="2034984"/>
      </dsp:txXfrm>
    </dsp:sp>
    <dsp:sp modelId="{EFAFACBC-2A58-469A-913D-12DF2E0E7AC5}">
      <dsp:nvSpPr>
        <dsp:cNvPr id="0" name=""/>
        <dsp:cNvSpPr/>
      </dsp:nvSpPr>
      <dsp:spPr>
        <a:xfrm>
          <a:off x="2185565" y="2157452"/>
          <a:ext cx="8742263" cy="2034984"/>
        </a:xfrm>
        <a:prstGeom prst="rect">
          <a:avLst/>
        </a:prstGeom>
        <a:solidFill>
          <a:srgbClr val="D7CCCD">
            <a:alpha val="90000"/>
          </a:srgbClr>
        </a:solidFill>
        <a:ln w="19050" cap="flat" cmpd="sng" algn="ctr">
          <a:solidFill>
            <a:schemeClr val="accent2">
              <a:tint val="40000"/>
              <a:alpha val="90000"/>
              <a:hueOff val="-21357354"/>
              <a:satOff val="-11374"/>
              <a:lumOff val="-17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9624" tIns="516886" rIns="169624" bIns="516886" numCol="1" spcCol="1270" anchor="ctr" anchorCtr="0">
          <a:noAutofit/>
        </a:bodyPr>
        <a:lstStyle/>
        <a:p>
          <a:pPr marL="0" lvl="0" indent="0" algn="l" defTabSz="1066800">
            <a:lnSpc>
              <a:spcPct val="90000"/>
            </a:lnSpc>
            <a:spcBef>
              <a:spcPct val="0"/>
            </a:spcBef>
            <a:spcAft>
              <a:spcPct val="35000"/>
            </a:spcAft>
            <a:buNone/>
          </a:pPr>
          <a:r>
            <a:rPr lang="en-US" sz="2400" kern="1200"/>
            <a:t>Deny services if a participant chooses not to disclose their SSN</a:t>
          </a:r>
        </a:p>
      </dsp:txBody>
      <dsp:txXfrm>
        <a:off x="2185565" y="2157452"/>
        <a:ext cx="8742263" cy="2034984"/>
      </dsp:txXfrm>
    </dsp:sp>
    <dsp:sp modelId="{B84CB2A2-0C6D-42E6-8611-075448F5FBEB}">
      <dsp:nvSpPr>
        <dsp:cNvPr id="0" name=""/>
        <dsp:cNvSpPr/>
      </dsp:nvSpPr>
      <dsp:spPr>
        <a:xfrm>
          <a:off x="0" y="2157452"/>
          <a:ext cx="2185565" cy="2034984"/>
        </a:xfrm>
        <a:prstGeom prst="rect">
          <a:avLst/>
        </a:prstGeom>
        <a:solidFill>
          <a:schemeClr val="accent2"/>
        </a:solidFill>
        <a:ln w="19050" cap="flat" cmpd="sng" algn="ctr">
          <a:solidFill>
            <a:schemeClr val="accent2">
              <a:hueOff val="-21103418"/>
              <a:satOff val="-55411"/>
              <a:lumOff val="-1196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5653" tIns="201011" rIns="115653" bIns="201011" numCol="1" spcCol="1270" anchor="ctr" anchorCtr="0">
          <a:noAutofit/>
        </a:bodyPr>
        <a:lstStyle/>
        <a:p>
          <a:pPr marL="0" lvl="0" indent="0" algn="ctr" defTabSz="1244600">
            <a:lnSpc>
              <a:spcPct val="90000"/>
            </a:lnSpc>
            <a:spcBef>
              <a:spcPct val="0"/>
            </a:spcBef>
            <a:spcAft>
              <a:spcPct val="35000"/>
            </a:spcAft>
            <a:buNone/>
            <a:defRPr b="1"/>
          </a:pPr>
          <a:r>
            <a:rPr lang="en-US" sz="2800" kern="1200"/>
            <a:t>DO NOT</a:t>
          </a:r>
        </a:p>
      </dsp:txBody>
      <dsp:txXfrm>
        <a:off x="0" y="2157452"/>
        <a:ext cx="2185565" cy="2034984"/>
      </dsp:txXfrm>
    </dsp:sp>
  </dsp:spTree>
</dsp:drawing>
</file>

<file path=ppt/diagrams/layout1.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5/1/2026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3010196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t>WORC grantees are required to request participants’ complete and accurate SSNs; however, providing SSNs is voluntary and participants cannot be denied services if they choose not to disclose their SSN. </a:t>
            </a:r>
          </a:p>
          <a:p>
            <a:endParaRPr lang="en-US" sz="1800" dirty="0"/>
          </a:p>
          <a:p>
            <a:r>
              <a:rPr lang="en-US" sz="1800" dirty="0"/>
              <a:t>Grantees should also ensure that, when they are collecting this information from participants, they inform the participants of the purpose of requesting SSNs</a:t>
            </a:r>
            <a:r>
              <a:rPr lang="en-US" sz="1800" b="1" dirty="0">
                <a:highlight>
                  <a:srgbClr val="FFFF00"/>
                </a:highlight>
              </a:rPr>
              <a:t>.</a:t>
            </a:r>
          </a:p>
          <a:p>
            <a:pPr algn="l"/>
            <a:endParaRPr lang="en-US" sz="1800" b="0" i="0" u="none" strike="noStrike" baseline="0" dirty="0">
              <a:solidFill>
                <a:srgbClr val="000000"/>
              </a:solidFill>
              <a:latin typeface="Calibri" panose="020F050202020403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1784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200" dirty="0"/>
              <a:t>The collection of this information assists DOL and the grantee to track the long-term success of the training program.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7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7200" dirty="0"/>
              <a:t>The Department, on behalf of the grantees, uses </a:t>
            </a:r>
            <a:r>
              <a:rPr lang="en-US" sz="7200" kern="1200" dirty="0">
                <a:solidFill>
                  <a:schemeClr val="tx1"/>
                </a:solidFill>
                <a:effectLst/>
                <a:latin typeface="+mn-lt"/>
                <a:ea typeface="+mn-ea"/>
                <a:cs typeface="+mn-cs"/>
              </a:rPr>
              <a:t>Common Reporting Information System (CRIS)</a:t>
            </a:r>
            <a:r>
              <a:rPr lang="en-US" sz="7200" dirty="0"/>
              <a:t> to match SSNs with employment data available from State UI and other administrative wage records (e.g., Federal and Military employment). </a:t>
            </a:r>
            <a:r>
              <a:rPr lang="en-US" sz="7200" kern="1200" dirty="0">
                <a:solidFill>
                  <a:schemeClr val="tx1"/>
                </a:solidFill>
                <a:effectLst/>
                <a:latin typeface="+mn-lt"/>
                <a:ea typeface="+mn-ea"/>
                <a:cs typeface="+mn-cs"/>
              </a:rPr>
              <a:t>This allows WIPS to retrieve aggregated wage and employment information and add it to the participant data file, finalizing the QPR (note, there is a bit of a delay in getting CRIS data). The final QPR becomes viewable to the grantee within WIPS once the wage matching is complete.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7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7200" kern="1200" dirty="0">
                <a:solidFill>
                  <a:schemeClr val="tx1"/>
                </a:solidFill>
                <a:effectLst/>
                <a:latin typeface="+mn-lt"/>
                <a:ea typeface="+mn-ea"/>
                <a:cs typeface="+mn-cs"/>
              </a:rPr>
              <a:t>WIPS is only able to conduct wage matching and retrieve earnings and employment data for participants with SSNs recorded in the participant data file (data element 2700).  </a:t>
            </a:r>
            <a:endParaRPr lang="en-US" sz="7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7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7200" dirty="0"/>
              <a:t>This matching procedure is necessary for DOL to collect consistent and reliable aggregate outcome information for each grantee by calculating a set of WIOA primary indicators of performance that includes employment rate and median earnings.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57820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0CDC4-6365-3591-8222-AFB090F933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365C9D-52BE-6B0C-CEB9-B320E8ED4A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9B8128-06F3-869D-F519-52C045AE3AFE}"/>
              </a:ext>
            </a:extLst>
          </p:cNvPr>
          <p:cNvSpPr>
            <a:spLocks noGrp="1"/>
          </p:cNvSpPr>
          <p:nvPr>
            <p:ph type="body" idx="1"/>
          </p:nvPr>
        </p:nvSpPr>
        <p:spPr/>
        <p:txBody>
          <a:bodyPr/>
          <a:lstStyle/>
          <a:p>
            <a:r>
              <a:rPr lang="en-US" sz="1800" dirty="0"/>
              <a:t>The data elements on the screen are ones that are updated via USDOL Wage Matching. </a:t>
            </a:r>
          </a:p>
          <a:p>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This means you do not have to track them yourself, if an SSN is provided. </a:t>
            </a:r>
          </a:p>
          <a:p>
            <a:endParaRPr lang="en-US" sz="1800" b="0" i="0" u="none" strike="noStrike" baseline="0" dirty="0">
              <a:solidFill>
                <a:srgbClr val="000000"/>
              </a:solidFill>
              <a:latin typeface="Calibri" panose="020F0502020204030204" pitchFamily="34" charset="0"/>
            </a:endParaRPr>
          </a:p>
          <a:p>
            <a:r>
              <a:rPr lang="en-US" sz="1800" b="0" i="0" u="none" strike="noStrike" baseline="0" dirty="0">
                <a:solidFill>
                  <a:srgbClr val="000000"/>
                </a:solidFill>
                <a:latin typeface="Calibri" panose="020F0502020204030204" pitchFamily="34" charset="0"/>
              </a:rPr>
              <a:t>Those elements are (READ FROM SCREEN)</a:t>
            </a:r>
          </a:p>
          <a:p>
            <a:pPr marL="0" algn="ctr" rtl="0" eaLnBrk="1" fontAlgn="b" latinLnBrk="0" hangingPunct="1">
              <a:buNone/>
            </a:pPr>
            <a:endParaRPr lang="en-US" sz="1800" b="0" i="0" u="none" strike="noStrike" kern="1200" baseline="0" dirty="0">
              <a:solidFill>
                <a:srgbClr val="000000"/>
              </a:solidFill>
              <a:effectLst/>
              <a:latin typeface="Calibri" panose="020F0502020204030204" pitchFamily="34" charset="0"/>
            </a:endParaRPr>
          </a:p>
          <a:p>
            <a:pPr marL="0" algn="ctr" rtl="0" eaLnBrk="1" fontAlgn="b" latinLnBrk="0" hangingPunct="1">
              <a:buNone/>
            </a:pPr>
            <a:endParaRPr lang="en-US" sz="1800" b="0" i="0" u="none" strike="noStrike" kern="1200" baseline="0" dirty="0">
              <a:solidFill>
                <a:srgbClr val="000000"/>
              </a:solidFill>
              <a:effectLst/>
              <a:latin typeface="Calibri" panose="020F0502020204030204" pitchFamily="34" charset="0"/>
            </a:endParaRPr>
          </a:p>
          <a:p>
            <a:endParaRPr lang="en-US" sz="1800" b="0" i="0" u="none" strike="noStrike" baseline="0" dirty="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F8EC8196-EE47-AEAC-2D36-8E5EBF728C0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73870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69664-F480-CA6B-4A3B-EBEC8449F9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FC190C-E0D3-4301-EFCB-3B880E3E4D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CE0835-6995-D210-010E-53C3A4156DD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200"/>
              <a:t>For grantees encountering issues in collecting SSNs from training participants, DOL grantees who have been successful in collecting this information have recommended the following: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7200"/>
          </a:p>
          <a:p>
            <a:pPr marL="857250" marR="0" lvl="0" indent="-8572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200"/>
              <a:t>Make the “ask” at intake or enrollment instead of waiting until later in the process.</a:t>
            </a:r>
          </a:p>
          <a:p>
            <a:pPr marL="857250" marR="0" lvl="0" indent="-8572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200"/>
              <a:t>Include statement/disclaimer language directly under the SSN field of an intake or enrollment form identifying why this information is requested, the security of this information, what it is used for, and how it benefits the program to measure program success (see two examples below).</a:t>
            </a:r>
          </a:p>
          <a:p>
            <a:pPr marL="857250" marR="0" lvl="0" indent="-8572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7200"/>
              <a:t>Ask case managers (or other appropriate staff) to follow-up in person or by phone with any participant who does not disclose their SSN as a part of the enrollment process. Individuals may not provide their SSN because they do not understand the need for this information. Staff familiar with the enrollment process should explain to participants the value this information provides the grantee and DOL to evaluate the organizations grant performance and how this information is used.</a:t>
            </a:r>
            <a:endParaRPr kumimoji="0" lang="en-US" sz="7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4" name="Slide Number Placeholder 3">
            <a:extLst>
              <a:ext uri="{FF2B5EF4-FFF2-40B4-BE49-F238E27FC236}">
                <a16:creationId xmlns:a16="http://schemas.microsoft.com/office/drawing/2014/main" id="{457BA2DD-A870-01FF-F89E-CFF07AD5E41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4280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C3227-0B0A-62F6-AB92-29FD87E11B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91E8D3-A474-06AF-6B18-2D30C9749D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E67ADB-1A44-61D7-9A82-E40B5A0EAB8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200"/>
              <a:t>Grantees are required to inform participants of the purpose for collecting SSNs.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7200"/>
          </a:p>
          <a:p>
            <a:pPr marL="0" marR="0" lvl="0" indent="0" algn="l" defTabSz="914400" rtl="0" eaLnBrk="1" fontAlgn="auto" latinLnBrk="0" hangingPunct="1">
              <a:lnSpc>
                <a:spcPct val="100000"/>
              </a:lnSpc>
              <a:spcBef>
                <a:spcPts val="0"/>
              </a:spcBef>
              <a:spcAft>
                <a:spcPts val="0"/>
              </a:spcAft>
              <a:buClrTx/>
              <a:buSzTx/>
              <a:buFontTx/>
              <a:buNone/>
              <a:tabLst/>
              <a:defRPr/>
            </a:pPr>
            <a:r>
              <a:rPr lang="en-US" sz="7200"/>
              <a:t>Here is one sample disclaimer that provides this information. In addition to meeting the requirement to inform participants about the collection of their SSNs, the transparency can increase the likelihood that participants will provide the information.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7200"/>
              <a:t>This project was funded by a grant awarded under the Workforce Opportunity for Rural Communities (WORC) Grants, as implemented by the U.S. Department of Labor's Employment and Training Administration. The collection of this information helps to track the long-term success of this training program. Your personal information is kept confidential and secure and will not be shared with any outside agencies other than those involved with the support or oversight of the WORC Grant received by Sample Community College and issued by the U.S. Department of Labor. The information collected through your participation in grant supported training activities will never be sold or shared with third party agencies. Please direct any additional questions concerning the use of your personal information to Jane Green, Program Director at XXX XXX-XXXX.</a:t>
            </a:r>
            <a:endParaRPr lang="en-US" sz="7200" b="0" i="0" u="none" strike="noStrike" baseline="0">
              <a:solidFill>
                <a:srgbClr val="000000"/>
              </a:solidFill>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4" name="Slide Number Placeholder 3">
            <a:extLst>
              <a:ext uri="{FF2B5EF4-FFF2-40B4-BE49-F238E27FC236}">
                <a16:creationId xmlns:a16="http://schemas.microsoft.com/office/drawing/2014/main" id="{E148A8EC-198C-C050-5D6C-32CB1CBE44C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6849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388B7-0715-B64E-2B3D-D6D35095FC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2D357-59CA-B7CA-A152-A908156AD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515868-F551-356A-4530-F107388E33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7200"/>
              <a:t>Here on this slide, we have another example of potential disclaimer language to explain why individuals are being asked for their SSN: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7200"/>
              <a:t>The program in which you are enrolled is made possible in part through a grant from the United States Department of Labor, Employment and Training Administration. This grant is a partnership between Any College of Technology and Where Community College. As part of this federal grant, we are required to obtain information from project participants and asked to track how well the students who participate in the program succeed in the workforce and other related outcomes. The information gathered will be used to help determine if the training is successful and in what areas we might need to improve. </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720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7200"/>
              <a:t>In addition to requesting a range of information from project participants, including demographic information, the use of your Social Security Number is also requested to access wage and employment information through state databases. You cannot be denied service for failure to provide your Social Security Number; however, we strongly encourage you to provide it to enable the project to collect specific employment-related outcomes. Your personal information will be kept confidential and will never be sold or shared outside of the purposes stated above.</a:t>
            </a:r>
            <a:endParaRPr kumimoji="0" lang="en-US" sz="7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4" name="Slide Number Placeholder 3">
            <a:extLst>
              <a:ext uri="{FF2B5EF4-FFF2-40B4-BE49-F238E27FC236}">
                <a16:creationId xmlns:a16="http://schemas.microsoft.com/office/drawing/2014/main" id="{A9E28C59-844F-0350-5833-9B6EF8B0785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08666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50927270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svg"/><Relationship Id="rId1" Type="http://schemas.openxmlformats.org/officeDocument/2006/relationships/slideMaster" Target="../slideMasters/slideMaster11.xml"/><Relationship Id="rId5" Type="http://schemas.openxmlformats.org/officeDocument/2006/relationships/image" Target="../media/image1.emf"/><Relationship Id="rId4" Type="http://schemas.openxmlformats.org/officeDocument/2006/relationships/image" Target="../media/image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svg"/><Relationship Id="rId1" Type="http://schemas.openxmlformats.org/officeDocument/2006/relationships/slideMaster" Target="../slideMasters/slideMaster1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png"/><Relationship Id="rId1" Type="http://schemas.openxmlformats.org/officeDocument/2006/relationships/slideMaster" Target="../slideMasters/slideMaster11.xml"/><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emf"/><Relationship Id="rId1" Type="http://schemas.openxmlformats.org/officeDocument/2006/relationships/slideMaster" Target="../slideMasters/slideMaster11.xml"/><Relationship Id="rId4" Type="http://schemas.microsoft.com/office/2007/relationships/hdphoto" Target="../media/hdphoto2.wdp"/></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emf"/><Relationship Id="rId1" Type="http://schemas.openxmlformats.org/officeDocument/2006/relationships/slideMaster" Target="../slideMasters/slideMaster11.xml"/><Relationship Id="rId4" Type="http://schemas.microsoft.com/office/2007/relationships/hdphoto" Target="../media/hdphoto2.wdp"/></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1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6.sv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endParaRPr lang="en-US"/>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5"/>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5" cstate="hqprint">
            <a:alphaModFix amt="70000"/>
            <a:extLst>
              <a:ext uri="{BEBA8EAE-BF5A-486C-A8C5-ECC9F3942E4B}">
                <a14:imgProps xmlns:a14="http://schemas.microsoft.com/office/drawing/2010/main">
                  <a14:imgLayer r:embed="rId6">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3"/>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140015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3652748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83915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1159551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1_Title and Content w circles">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
        <p:nvSpPr>
          <p:cNvPr id="7" name="Text Placeholder 6">
            <a:extLst>
              <a:ext uri="{FF2B5EF4-FFF2-40B4-BE49-F238E27FC236}">
                <a16:creationId xmlns:a16="http://schemas.microsoft.com/office/drawing/2014/main" id="{5C6AA843-79FC-E283-D597-16464EFFF12E}"/>
              </a:ext>
            </a:extLst>
          </p:cNvPr>
          <p:cNvSpPr>
            <a:spLocks noGrp="1"/>
          </p:cNvSpPr>
          <p:nvPr>
            <p:ph type="body" sz="quarter" idx="13"/>
          </p:nvPr>
        </p:nvSpPr>
        <p:spPr>
          <a:xfrm>
            <a:off x="6764338" y="1903413"/>
            <a:ext cx="1624012" cy="877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66543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900424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endParaRPr lang="en-US"/>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5"/>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997872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130165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20495234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838407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33334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687595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8519888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353460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987089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3211793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Presenters / Moderato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lstStyle>
            <a:lvl1pPr>
              <a:defRPr/>
            </a:lvl1pPr>
          </a:lstStyle>
          <a:p>
            <a:r>
              <a:rPr lang="en-US"/>
              <a:t>Enter title for Speakers / Moderators slide</a:t>
            </a:r>
          </a:p>
        </p:txBody>
      </p:sp>
      <p:sp>
        <p:nvSpPr>
          <p:cNvPr id="3" name="Content Placeholder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4" name="Content Placeholder 3">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5">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8" name="Picture Placeholder 6">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9" name="Picture Placeholder 6">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pic>
        <p:nvPicPr>
          <p:cNvPr id="10" name="Graphic 9">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37959"/>
            <a:ext cx="457200" cy="457200"/>
          </a:xfrm>
          <a:prstGeom prst="rect">
            <a:avLst/>
          </a:prstGeom>
        </p:spPr>
      </p:pic>
    </p:spTree>
    <p:extLst>
      <p:ext uri="{BB962C8B-B14F-4D97-AF65-F5344CB8AC3E}">
        <p14:creationId xmlns:p14="http://schemas.microsoft.com/office/powerpoint/2010/main" val="5843393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ontac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4">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3">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“Contact” slide</a:t>
            </a:r>
          </a:p>
        </p:txBody>
      </p:sp>
      <p:grpSp>
        <p:nvGrpSpPr>
          <p:cNvPr id="18" name="Group 17">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9" name="Graphic 18">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4284" y="266368"/>
            <a:ext cx="400382" cy="400382"/>
          </a:xfrm>
          <a:prstGeom prst="rect">
            <a:avLst/>
          </a:prstGeom>
        </p:spPr>
      </p:pic>
    </p:spTree>
    <p:extLst>
      <p:ext uri="{BB962C8B-B14F-4D97-AF65-F5344CB8AC3E}">
        <p14:creationId xmlns:p14="http://schemas.microsoft.com/office/powerpoint/2010/main" val="3185303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9.xml"/><Relationship Id="rId7"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3.xml"/><Relationship Id="rId7"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4.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microsoft.com/office/2007/relationships/hdphoto" Target="../media/hdphoto1.wdp"/><Relationship Id="rId5" Type="http://schemas.openxmlformats.org/officeDocument/2006/relationships/slideLayout" Target="../slideLayouts/slideLayout30.xml"/><Relationship Id="rId10"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theme" Target="../theme/theme6.xml"/><Relationship Id="rId1" Type="http://schemas.openxmlformats.org/officeDocument/2006/relationships/slideLayout" Target="../slideLayouts/slideLayout33.xml"/><Relationship Id="rId4" Type="http://schemas.openxmlformats.org/officeDocument/2006/relationships/image" Target="../media/image22.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theme" Target="../theme/theme9.xml"/><Relationship Id="rId4" Type="http://schemas.microsoft.com/office/2007/relationships/hdphoto" Target="../media/hdphoto1.wdp"/></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0.xml"/><Relationship Id="rId1" Type="http://schemas.openxmlformats.org/officeDocument/2006/relationships/slideLayout" Target="../slideLayouts/slideLayout36.xml"/><Relationship Id="rId5" Type="http://schemas.microsoft.com/office/2007/relationships/hdphoto" Target="../media/hdphoto1.wdp"/><Relationship Id="rId4" Type="http://schemas.openxmlformats.org/officeDocument/2006/relationships/image" Target="../media/image2.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11.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6" Type="http://schemas.microsoft.com/office/2007/relationships/hdphoto" Target="../media/hdphoto2.wdp"/><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3.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16"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 11"/>
          <p:cNvGrpSpPr>
            <a:grpSpLocks noChangeAspect="1"/>
          </p:cNvGrpSpPr>
          <p:nvPr userDrawn="1"/>
        </p:nvGrpSpPr>
        <p:grpSpPr>
          <a:xfrm>
            <a:off x="10697635" y="2924758"/>
            <a:ext cx="1494365"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Isosceles Triangle 13"/>
            <p:cNvSpPr/>
            <p:nvPr userDrawn="1"/>
          </p:nvSpPr>
          <p:spPr>
            <a:xfrm>
              <a:off x="8239885" y="3685101"/>
              <a:ext cx="904115" cy="3172899"/>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5" name="Group 14"/>
          <p:cNvGrpSpPr>
            <a:grpSpLocks noChangeAspect="1"/>
          </p:cNvGrpSpPr>
          <p:nvPr userDrawn="1"/>
        </p:nvGrpSpPr>
        <p:grpSpPr>
          <a:xfrm rot="16200000" flipV="1">
            <a:off x="1228150" y="-1228150"/>
            <a:ext cx="667903" cy="3124204"/>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Isosceles Triangle 16"/>
            <p:cNvSpPr/>
            <p:nvPr userDrawn="1"/>
          </p:nvSpPr>
          <p:spPr>
            <a:xfrm>
              <a:off x="8314926" y="3948449"/>
              <a:ext cx="829074" cy="2909552"/>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pic>
        <p:nvPicPr>
          <p:cNvPr id="18" name="Picture 1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44396" y="6332817"/>
            <a:ext cx="1587521" cy="402184"/>
          </a:xfrm>
          <a:prstGeom prst="rect">
            <a:avLst/>
          </a:prstGeom>
        </p:spPr>
      </p:pic>
      <p:sp>
        <p:nvSpPr>
          <p:cNvPr id="2" name="Title Placeholder 1"/>
          <p:cNvSpPr>
            <a:spLocks noGrp="1"/>
          </p:cNvSpPr>
          <p:nvPr>
            <p:ph type="title"/>
          </p:nvPr>
        </p:nvSpPr>
        <p:spPr>
          <a:xfrm>
            <a:off x="838200" y="365126"/>
            <a:ext cx="10607040" cy="105156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38200" y="1770615"/>
            <a:ext cx="10607040" cy="44063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21" name="Picture 20"/>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80432" y="6424485"/>
            <a:ext cx="2520867" cy="228857"/>
          </a:xfrm>
          <a:prstGeom prst="rect">
            <a:avLst/>
          </a:prstGeom>
        </p:spPr>
      </p:pic>
      <p:sp>
        <p:nvSpPr>
          <p:cNvPr id="4" name="Slide Number Placeholder 3"/>
          <p:cNvSpPr>
            <a:spLocks noGrp="1"/>
          </p:cNvSpPr>
          <p:nvPr>
            <p:ph type="sldNum" sz="quarter" idx="4"/>
          </p:nvPr>
        </p:nvSpPr>
        <p:spPr>
          <a:xfrm>
            <a:off x="10248144" y="6356351"/>
            <a:ext cx="1703312" cy="365125"/>
          </a:xfrm>
          <a:prstGeom prst="rect">
            <a:avLst/>
          </a:prstGeom>
        </p:spPr>
        <p:txBody>
          <a:bodyPr vert="horz" lIns="91440" tIns="45720" rIns="91440" bIns="45720" rtlCol="0" anchor="ctr"/>
          <a:lstStyle>
            <a:lvl1pPr algn="r">
              <a:defRPr sz="1400">
                <a:solidFill>
                  <a:schemeClr val="accent3">
                    <a:lumMod val="75000"/>
                    <a:lumOff val="25000"/>
                  </a:schemeClr>
                </a:solidFill>
              </a:defRPr>
            </a:lvl1pPr>
          </a:lstStyle>
          <a:p>
            <a:fld id="{706D636C-90A3-4979-BA37-BAB384B22101}" type="slidenum">
              <a:rPr lang="en-US" smtClean="0"/>
              <a:pPr/>
              <a:t>‹#›</a:t>
            </a:fld>
            <a:endParaRPr lang="en-US"/>
          </a:p>
        </p:txBody>
      </p:sp>
    </p:spTree>
    <p:extLst>
      <p:ext uri="{BB962C8B-B14F-4D97-AF65-F5344CB8AC3E}">
        <p14:creationId xmlns:p14="http://schemas.microsoft.com/office/powerpoint/2010/main" val="257799765"/>
      </p:ext>
    </p:extLst>
  </p:cSld>
  <p:clrMap bg1="lt1" tx1="dk1" bg2="lt2" tx2="dk2" accent1="accent1" accent2="accent2" accent3="accent3" accent4="accent4" accent5="accent5" accent6="accent6" hlink="hlink" folHlink="folHlink"/>
  <p:sldLayoutIdLst>
    <p:sldLayoutId id="2147483662" r:id="rId1"/>
  </p:sldLayoutIdLst>
  <p:hf hdr="0" ftr="0" dt="0"/>
  <p:txStyles>
    <p:title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3BC8923-5990-4505-8338-F181A486DCBA}"/>
              </a:ext>
            </a:extLst>
          </p:cNvPr>
          <p:cNvGrpSpPr/>
          <p:nvPr userDrawn="1"/>
        </p:nvGrpSpPr>
        <p:grpSpPr>
          <a:xfrm>
            <a:off x="-1" y="0"/>
            <a:ext cx="12192001" cy="6858000"/>
            <a:chOff x="-1" y="0"/>
            <a:chExt cx="9144001" cy="6858000"/>
          </a:xfrm>
        </p:grpSpPr>
        <p:grpSp>
          <p:nvGrpSpPr>
            <p:cNvPr id="12" name="Group 11"/>
            <p:cNvGrpSpPr>
              <a:grpSpLocks noChangeAspect="1"/>
            </p:cNvGrpSpPr>
            <p:nvPr userDrawn="1"/>
          </p:nvGrpSpPr>
          <p:grpSpPr>
            <a:xfrm>
              <a:off x="8023226" y="2924758"/>
              <a:ext cx="1120774"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Isosceles Triangle 13"/>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5" name="Group 14"/>
            <p:cNvGrpSpPr>
              <a:grpSpLocks noChangeAspect="1"/>
            </p:cNvGrpSpPr>
            <p:nvPr userDrawn="1"/>
          </p:nvGrpSpPr>
          <p:grpSpPr>
            <a:xfrm rot="16200000" flipV="1">
              <a:off x="837624" y="-837625"/>
              <a:ext cx="667903" cy="2343153"/>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Isosceles Triangle 16"/>
              <p:cNvSpPr/>
              <p:nvPr userDrawn="1"/>
            </p:nvSpPr>
            <p:spPr>
              <a:xfrm>
                <a:off x="8314926" y="3948449"/>
                <a:ext cx="829074" cy="2909552"/>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pic>
        <p:nvPicPr>
          <p:cNvPr id="18" name="Picture 1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044396" y="6332817"/>
            <a:ext cx="1587521" cy="402184"/>
          </a:xfrm>
          <a:prstGeom prst="rect">
            <a:avLst/>
          </a:prstGeom>
        </p:spPr>
      </p:pic>
      <p:sp>
        <p:nvSpPr>
          <p:cNvPr id="2" name="Title Placeholder 1"/>
          <p:cNvSpPr>
            <a:spLocks noGrp="1"/>
          </p:cNvSpPr>
          <p:nvPr>
            <p:ph type="title"/>
          </p:nvPr>
        </p:nvSpPr>
        <p:spPr>
          <a:xfrm>
            <a:off x="838200" y="365126"/>
            <a:ext cx="10607040" cy="105156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38200" y="1770615"/>
            <a:ext cx="10607040" cy="44063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21" name="Picture 2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0432" y="6424485"/>
            <a:ext cx="2520867" cy="228857"/>
          </a:xfrm>
          <a:prstGeom prst="rect">
            <a:avLst/>
          </a:prstGeom>
        </p:spPr>
      </p:pic>
      <p:sp>
        <p:nvSpPr>
          <p:cNvPr id="4" name="Slide Number Placeholder 3"/>
          <p:cNvSpPr>
            <a:spLocks noGrp="1"/>
          </p:cNvSpPr>
          <p:nvPr>
            <p:ph type="sldNum" sz="quarter" idx="4"/>
          </p:nvPr>
        </p:nvSpPr>
        <p:spPr>
          <a:xfrm>
            <a:off x="10248144" y="6356351"/>
            <a:ext cx="1703312" cy="365125"/>
          </a:xfrm>
          <a:prstGeom prst="rect">
            <a:avLst/>
          </a:prstGeom>
        </p:spPr>
        <p:txBody>
          <a:bodyPr vert="horz" lIns="91440" tIns="45720" rIns="91440" bIns="45720" rtlCol="0" anchor="ctr"/>
          <a:lstStyle>
            <a:lvl1pPr algn="r">
              <a:defRPr sz="1400">
                <a:solidFill>
                  <a:schemeClr val="accent1">
                    <a:lumMod val="40000"/>
                    <a:lumOff val="60000"/>
                  </a:schemeClr>
                </a:solidFill>
              </a:defRPr>
            </a:lvl1pPr>
          </a:lstStyle>
          <a:p>
            <a:fld id="{706D636C-90A3-4979-BA37-BAB384B22101}" type="slidenum">
              <a:rPr lang="en-US" smtClean="0"/>
              <a:pPr/>
              <a:t>‹#›</a:t>
            </a:fld>
            <a:endParaRPr lang="en-US"/>
          </a:p>
        </p:txBody>
      </p:sp>
    </p:spTree>
    <p:extLst>
      <p:ext uri="{BB962C8B-B14F-4D97-AF65-F5344CB8AC3E}">
        <p14:creationId xmlns:p14="http://schemas.microsoft.com/office/powerpoint/2010/main" val="1584901017"/>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lang="en-US" sz="3400" b="1"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5" cstate="hqprint">
            <a:alphaModFix amt="70000"/>
            <a:extLst>
              <a:ext uri="{BEBA8EAE-BF5A-486C-A8C5-ECC9F3942E4B}">
                <a14:imgProps xmlns:a14="http://schemas.microsoft.com/office/drawing/2010/main">
                  <a14:imgLayer r:embed="rId6">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718" r:id="rId1"/>
    <p:sldLayoutId id="2147483762" r:id="rId2"/>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4" cstate="hqprint">
            <a:alphaModFix amt="70000"/>
            <a:extLst>
              <a:ext uri="{BEBA8EAE-BF5A-486C-A8C5-ECC9F3942E4B}">
                <a14:imgProps xmlns:a14="http://schemas.microsoft.com/office/drawing/2010/main">
                  <a14:imgLayer r:embed="rId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214898971"/>
      </p:ext>
    </p:extLst>
  </p:cSld>
  <p:clrMap bg1="lt1" tx1="dk1" bg2="lt2" tx2="dk2" accent1="accent1" accent2="accent2" accent3="accent3" accent4="accent4" accent5="accent5" accent6="accent6" hlink="hlink" folHlink="folHlink"/>
  <p:sldLayoutIdLst>
    <p:sldLayoutId id="2147483745" r:id="rId1"/>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4"/>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5">
            <a:alphaModFix amt="70000"/>
            <a:extLst>
              <a:ext uri="{BEBA8EAE-BF5A-486C-A8C5-ECC9F3942E4B}">
                <a14:imgProps xmlns:a14="http://schemas.microsoft.com/office/drawing/2010/main">
                  <a14:imgLayer r:embed="rId16">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96582840"/>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3.wdp"/></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hyperlink" Target="https://dwg.workforcegps.org/resources/2022/06/01/19/15/DWG-Performance-Reporting-WORC-Round-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Throwing graduation caps">
            <a:extLst>
              <a:ext uri="{FF2B5EF4-FFF2-40B4-BE49-F238E27FC236}">
                <a16:creationId xmlns:a16="http://schemas.microsoft.com/office/drawing/2014/main" id="{E4A09107-6F71-C662-515F-941B0C1CE8BD}"/>
              </a:ext>
            </a:extLst>
          </p:cNvPr>
          <p:cNvPicPr>
            <a:picLocks noChangeAspect="1"/>
          </p:cNvPicPr>
          <p:nvPr/>
        </p:nvPicPr>
        <p:blipFill rotWithShape="1">
          <a:blip r:embed="rId3">
            <a:alphaModFix amt="25000"/>
            <a:extLst>
              <a:ext uri="{BEBA8EAE-BF5A-486C-A8C5-ECC9F3942E4B}">
                <a14:imgProps xmlns:a14="http://schemas.microsoft.com/office/drawing/2010/main">
                  <a14:imgLayer r:embed="rId4">
                    <a14:imgEffect>
                      <a14:artisticTexturizer trans="81000"/>
                    </a14:imgEffect>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t="13712" r="-1" b="1997"/>
          <a:stretch/>
        </p:blipFill>
        <p:spPr>
          <a:xfrm>
            <a:off x="20" y="10"/>
            <a:ext cx="12188930" cy="6857990"/>
          </a:xfrm>
          <a:prstGeom prst="rect">
            <a:avLst/>
          </a:prstGeom>
          <a:effectLst>
            <a:outerShdw blurRad="50800" dist="50800" dir="5400000" algn="ctr" rotWithShape="0">
              <a:srgbClr val="000000">
                <a:alpha val="0"/>
              </a:srgbClr>
            </a:outerShdw>
          </a:effectLst>
        </p:spPr>
      </p:pic>
      <p:sp>
        <p:nvSpPr>
          <p:cNvPr id="5" name="Title 4">
            <a:extLst>
              <a:ext uri="{FF2B5EF4-FFF2-40B4-BE49-F238E27FC236}">
                <a16:creationId xmlns:a16="http://schemas.microsoft.com/office/drawing/2014/main" id="{D3DB1F55-D6D6-01CD-5337-8298C3DCC810}"/>
              </a:ext>
            </a:extLst>
          </p:cNvPr>
          <p:cNvSpPr>
            <a:spLocks noGrp="1"/>
          </p:cNvSpPr>
          <p:nvPr>
            <p:ph type="ctrTitle"/>
          </p:nvPr>
        </p:nvSpPr>
        <p:spPr>
          <a:xfrm>
            <a:off x="1524000" y="1122363"/>
            <a:ext cx="9144000" cy="3063240"/>
          </a:xfrm>
        </p:spPr>
        <p:txBody>
          <a:bodyPr>
            <a:normAutofit/>
          </a:bodyPr>
          <a:lstStyle/>
          <a:p>
            <a:r>
              <a:rPr lang="en-US" sz="5600">
                <a:solidFill>
                  <a:schemeClr val="bg1"/>
                </a:solidFill>
              </a:rPr>
              <a:t>Reporting Mini-Refresher: </a:t>
            </a:r>
            <a:br>
              <a:rPr lang="en-US" sz="5600">
                <a:solidFill>
                  <a:schemeClr val="bg1"/>
                </a:solidFill>
              </a:rPr>
            </a:br>
            <a:r>
              <a:rPr lang="en-US" sz="5600" b="0">
                <a:solidFill>
                  <a:schemeClr val="bg1"/>
                </a:solidFill>
              </a:rPr>
              <a:t>Social Security Numbers (SSNs)</a:t>
            </a:r>
          </a:p>
        </p:txBody>
      </p:sp>
      <p:sp>
        <p:nvSpPr>
          <p:cNvPr id="6" name="Subtitle 5">
            <a:extLst>
              <a:ext uri="{FF2B5EF4-FFF2-40B4-BE49-F238E27FC236}">
                <a16:creationId xmlns:a16="http://schemas.microsoft.com/office/drawing/2014/main" id="{598BEB77-3236-A31A-9F11-C9D246624DB0}"/>
              </a:ext>
            </a:extLst>
          </p:cNvPr>
          <p:cNvSpPr>
            <a:spLocks noGrp="1"/>
          </p:cNvSpPr>
          <p:nvPr>
            <p:ph type="subTitle" idx="1"/>
          </p:nvPr>
        </p:nvSpPr>
        <p:spPr>
          <a:xfrm>
            <a:off x="1527048" y="4599432"/>
            <a:ext cx="9144000" cy="1536192"/>
          </a:xfrm>
        </p:spPr>
        <p:txBody>
          <a:bodyPr>
            <a:normAutofit/>
          </a:bodyPr>
          <a:lstStyle/>
          <a:p>
            <a:r>
              <a:rPr lang="en-US" dirty="0">
                <a:solidFill>
                  <a:schemeClr val="bg1"/>
                </a:solidFill>
              </a:rPr>
              <a:t>Quarter Ending December 31, 2025</a:t>
            </a:r>
          </a:p>
        </p:txBody>
      </p:sp>
      <p:sp>
        <p:nvSpPr>
          <p:cNvPr id="51"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160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7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Collecting SSNs</a:t>
            </a:r>
          </a:p>
        </p:txBody>
      </p:sp>
      <p:sp>
        <p:nvSpPr>
          <p:cNvPr id="2" name="Slide Number Placeholder 1">
            <a:extLst>
              <a:ext uri="{FF2B5EF4-FFF2-40B4-BE49-F238E27FC236}">
                <a16:creationId xmlns:a16="http://schemas.microsoft.com/office/drawing/2014/main" id="{1E0339F7-AD1E-5FDA-2562-16C17DDC13D5}"/>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2</a:t>
            </a:fld>
            <a:endParaRPr lang="en-US" sz="1100">
              <a:solidFill>
                <a:schemeClr val="tx1">
                  <a:lumMod val="50000"/>
                  <a:lumOff val="50000"/>
                </a:schemeClr>
              </a:solidFill>
            </a:endParaRPr>
          </a:p>
        </p:txBody>
      </p:sp>
      <p:graphicFrame>
        <p:nvGraphicFramePr>
          <p:cNvPr id="102" name="Content Placeholder 3">
            <a:extLst>
              <a:ext uri="{FF2B5EF4-FFF2-40B4-BE49-F238E27FC236}">
                <a16:creationId xmlns:a16="http://schemas.microsoft.com/office/drawing/2014/main" id="{3CD16CB3-EC4E-3430-759E-B904C6B61655}"/>
              </a:ext>
            </a:extLst>
          </p:cNvPr>
          <p:cNvGraphicFramePr>
            <a:graphicFrameLocks noGrp="1"/>
          </p:cNvGraphicFramePr>
          <p:nvPr>
            <p:ph idx="1"/>
            <p:extLst>
              <p:ext uri="{D42A27DB-BD31-4B8C-83A1-F6EECF244321}">
                <p14:modId xmlns:p14="http://schemas.microsoft.com/office/powerpoint/2010/main" val="1894913998"/>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03379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0" name="Rectangle 8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0" name="Rectangle 9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Why?</a:t>
            </a:r>
          </a:p>
        </p:txBody>
      </p:sp>
      <p:sp>
        <p:nvSpPr>
          <p:cNvPr id="4" name="Content Placeholder 3"/>
          <p:cNvSpPr>
            <a:spLocks noGrp="1"/>
          </p:cNvSpPr>
          <p:nvPr>
            <p:ph idx="1"/>
          </p:nvPr>
        </p:nvSpPr>
        <p:spPr>
          <a:xfrm>
            <a:off x="4367695" y="327804"/>
            <a:ext cx="7357583" cy="6142007"/>
          </a:xfrm>
        </p:spPr>
        <p:txBody>
          <a:bodyPr vert="horz" lIns="91440" tIns="45720" rIns="91440" bIns="45720" rtlCol="0" anchor="ctr">
            <a:normAutofit/>
          </a:bodyPr>
          <a:lstStyle/>
          <a:p>
            <a:pPr>
              <a:buClr>
                <a:srgbClr val="2C5261"/>
              </a:buClr>
            </a:pPr>
            <a:r>
              <a:rPr lang="en-US" sz="2400" b="0" i="0" u="none" strike="noStrike" baseline="0" dirty="0">
                <a:solidFill>
                  <a:srgbClr val="000000"/>
                </a:solidFill>
                <a:latin typeface="Calibri" panose="020F0502020204030204" pitchFamily="34" charset="0"/>
              </a:rPr>
              <a:t>Track long-term success of WORC grant program</a:t>
            </a:r>
          </a:p>
          <a:p>
            <a:pPr>
              <a:buClr>
                <a:srgbClr val="2C5261"/>
              </a:buClr>
            </a:pPr>
            <a:r>
              <a:rPr lang="en-US" sz="2400" dirty="0">
                <a:solidFill>
                  <a:srgbClr val="000000"/>
                </a:solidFill>
                <a:latin typeface="Calibri" panose="020F0502020204030204" pitchFamily="34" charset="0"/>
              </a:rPr>
              <a:t>Match SSNs to employment data (streamline the data you need to track)</a:t>
            </a:r>
          </a:p>
          <a:p>
            <a:pPr>
              <a:buClr>
                <a:srgbClr val="2C5261"/>
              </a:buClr>
            </a:pPr>
            <a:r>
              <a:rPr lang="en-US" sz="2400" dirty="0">
                <a:solidFill>
                  <a:srgbClr val="000000"/>
                </a:solidFill>
                <a:latin typeface="Calibri" panose="020F0502020204030204" pitchFamily="34" charset="0"/>
              </a:rPr>
              <a:t>Calculate WIOA primary indicators of performance </a:t>
            </a:r>
            <a:endParaRPr lang="en-US" sz="2400" b="0" i="0" u="none" strike="noStrike" baseline="0" dirty="0">
              <a:solidFill>
                <a:srgbClr val="000000"/>
              </a:solidFill>
              <a:latin typeface="Calibri" panose="020F0502020204030204" pitchFamily="34" charset="0"/>
            </a:endParaRPr>
          </a:p>
        </p:txBody>
      </p:sp>
      <p:sp>
        <p:nvSpPr>
          <p:cNvPr id="2" name="Slide Number Placeholder 1">
            <a:extLst>
              <a:ext uri="{FF2B5EF4-FFF2-40B4-BE49-F238E27FC236}">
                <a16:creationId xmlns:a16="http://schemas.microsoft.com/office/drawing/2014/main" id="{73E07AE8-7A09-7688-7854-1C6D63252076}"/>
              </a:ext>
            </a:extLst>
          </p:cNvPr>
          <p:cNvSpPr>
            <a:spLocks noGrp="1"/>
          </p:cNvSpPr>
          <p:nvPr>
            <p:ph type="sldNum" sz="quarter" idx="12"/>
          </p:nvPr>
        </p:nvSpPr>
        <p:spPr/>
        <p:txBody>
          <a:bodyPr/>
          <a:lstStyle/>
          <a:p>
            <a:fld id="{158B7785-F6D6-45F8-833E-07BD84680091}" type="slidenum">
              <a:rPr lang="en-US" smtClean="0"/>
              <a:t>3</a:t>
            </a:fld>
            <a:endParaRPr lang="en-US"/>
          </a:p>
        </p:txBody>
      </p:sp>
    </p:spTree>
    <p:extLst>
      <p:ext uri="{BB962C8B-B14F-4D97-AF65-F5344CB8AC3E}">
        <p14:creationId xmlns:p14="http://schemas.microsoft.com/office/powerpoint/2010/main" val="2340760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8AC639F-8E61-46A4-E3AB-105F91B39EAC}"/>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622FFEBB-169A-7A2E-2E66-B822A029D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FEDC5B9C-453D-E0FC-9780-23D198E8EB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E2C1E6AB-3039-1827-CDFF-DAD321CE37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7D6EE1AA-C1D2-AA2A-C04C-B728C5B5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0355EF5-D75C-8B07-9FD1-38EEAAD4D061}"/>
              </a:ext>
            </a:extLst>
          </p:cNvPr>
          <p:cNvSpPr>
            <a:spLocks noGrp="1"/>
          </p:cNvSpPr>
          <p:nvPr>
            <p:ph type="title"/>
          </p:nvPr>
        </p:nvSpPr>
        <p:spPr>
          <a:xfrm>
            <a:off x="1073988" y="349112"/>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Data Elements Updated Via DOL Wage Matching</a:t>
            </a:r>
          </a:p>
        </p:txBody>
      </p:sp>
      <p:sp>
        <p:nvSpPr>
          <p:cNvPr id="2" name="Slide Number Placeholder 1">
            <a:extLst>
              <a:ext uri="{FF2B5EF4-FFF2-40B4-BE49-F238E27FC236}">
                <a16:creationId xmlns:a16="http://schemas.microsoft.com/office/drawing/2014/main" id="{AB8B4854-A730-6E75-32D8-FBB6889617F7}"/>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4</a:t>
            </a:fld>
            <a:endParaRPr lang="en-US" sz="1100">
              <a:solidFill>
                <a:schemeClr val="tx1">
                  <a:lumMod val="50000"/>
                  <a:lumOff val="50000"/>
                </a:schemeClr>
              </a:solidFill>
            </a:endParaRPr>
          </a:p>
        </p:txBody>
      </p:sp>
      <p:graphicFrame>
        <p:nvGraphicFramePr>
          <p:cNvPr id="6" name="Content Placeholder 5">
            <a:extLst>
              <a:ext uri="{FF2B5EF4-FFF2-40B4-BE49-F238E27FC236}">
                <a16:creationId xmlns:a16="http://schemas.microsoft.com/office/drawing/2014/main" id="{78A81A33-72D8-AAEC-1161-9E97F2BEE60A}"/>
              </a:ext>
            </a:extLst>
          </p:cNvPr>
          <p:cNvGraphicFramePr>
            <a:graphicFrameLocks noGrp="1"/>
          </p:cNvGraphicFramePr>
          <p:nvPr>
            <p:ph idx="1"/>
            <p:extLst>
              <p:ext uri="{D42A27DB-BD31-4B8C-83A1-F6EECF244321}">
                <p14:modId xmlns:p14="http://schemas.microsoft.com/office/powerpoint/2010/main" val="1774890717"/>
              </p:ext>
            </p:extLst>
          </p:nvPr>
        </p:nvGraphicFramePr>
        <p:xfrm>
          <a:off x="530291" y="1605418"/>
          <a:ext cx="11131415" cy="4903470"/>
        </p:xfrm>
        <a:graphic>
          <a:graphicData uri="http://schemas.openxmlformats.org/drawingml/2006/table">
            <a:tbl>
              <a:tblPr firstRow="1" bandRow="1">
                <a:tableStyleId>{5C22544A-7EE6-4342-B048-85BDC9FD1C3A}</a:tableStyleId>
              </a:tblPr>
              <a:tblGrid>
                <a:gridCol w="2365530">
                  <a:extLst>
                    <a:ext uri="{9D8B030D-6E8A-4147-A177-3AD203B41FA5}">
                      <a16:colId xmlns:a16="http://schemas.microsoft.com/office/drawing/2014/main" val="1956414971"/>
                    </a:ext>
                  </a:extLst>
                </a:gridCol>
                <a:gridCol w="3113520">
                  <a:extLst>
                    <a:ext uri="{9D8B030D-6E8A-4147-A177-3AD203B41FA5}">
                      <a16:colId xmlns:a16="http://schemas.microsoft.com/office/drawing/2014/main" val="2292371035"/>
                    </a:ext>
                  </a:extLst>
                </a:gridCol>
                <a:gridCol w="5652365">
                  <a:extLst>
                    <a:ext uri="{9D8B030D-6E8A-4147-A177-3AD203B41FA5}">
                      <a16:colId xmlns:a16="http://schemas.microsoft.com/office/drawing/2014/main" val="191942069"/>
                    </a:ext>
                  </a:extLst>
                </a:gridCol>
              </a:tblGrid>
              <a:tr h="370840">
                <a:tc>
                  <a:txBody>
                    <a:bodyPr/>
                    <a:lstStyle/>
                    <a:p>
                      <a:r>
                        <a:rPr lang="en-US" sz="2400"/>
                        <a:t>Column Number</a:t>
                      </a:r>
                    </a:p>
                  </a:txBody>
                  <a:tcPr/>
                </a:tc>
                <a:tc>
                  <a:txBody>
                    <a:bodyPr/>
                    <a:lstStyle/>
                    <a:p>
                      <a:r>
                        <a:rPr lang="en-US" sz="2400"/>
                        <a:t>Data Element Number</a:t>
                      </a:r>
                    </a:p>
                  </a:txBody>
                  <a:tcPr/>
                </a:tc>
                <a:tc>
                  <a:txBody>
                    <a:bodyPr/>
                    <a:lstStyle/>
                    <a:p>
                      <a:r>
                        <a:rPr lang="en-US" sz="2400"/>
                        <a:t>Data Element Name</a:t>
                      </a:r>
                    </a:p>
                  </a:txBody>
                  <a:tcPr/>
                </a:tc>
                <a:extLst>
                  <a:ext uri="{0D108BD9-81ED-4DB2-BD59-A6C34878D82A}">
                    <a16:rowId xmlns:a16="http://schemas.microsoft.com/office/drawing/2014/main" val="1352836517"/>
                  </a:ext>
                </a:extLst>
              </a:tr>
              <a:tr h="370840">
                <a:tc>
                  <a:txBody>
                    <a:bodyPr/>
                    <a:lstStyle/>
                    <a:p>
                      <a:pPr marL="0" algn="ctr" defTabSz="914400" rtl="0" eaLnBrk="1" fontAlgn="b" latinLnBrk="0" hangingPunct="1">
                        <a:buNone/>
                      </a:pPr>
                      <a:r>
                        <a:rPr lang="en-US" sz="2400" b="0" kern="1200">
                          <a:solidFill>
                            <a:schemeClr val="tx1"/>
                          </a:solidFill>
                          <a:latin typeface="+mn-lt"/>
                          <a:ea typeface="+mn-ea"/>
                          <a:cs typeface="+mn-cs"/>
                        </a:rPr>
                        <a:t>91</a:t>
                      </a:r>
                    </a:p>
                  </a:txBody>
                  <a:tcPr marL="9525" marR="9525" marT="9525" marB="0" anchor="b"/>
                </a:tc>
                <a:tc>
                  <a:txBody>
                    <a:bodyPr/>
                    <a:lstStyle/>
                    <a:p>
                      <a:pPr marL="0" algn="ctr" defTabSz="914400" rtl="0" eaLnBrk="1" fontAlgn="b" latinLnBrk="0" hangingPunct="1">
                        <a:buNone/>
                      </a:pPr>
                      <a:r>
                        <a:rPr lang="en-US" sz="2400" b="0" kern="1200">
                          <a:solidFill>
                            <a:schemeClr val="tx1"/>
                          </a:solidFill>
                          <a:latin typeface="+mn-lt"/>
                          <a:ea typeface="+mn-ea"/>
                          <a:cs typeface="+mn-cs"/>
                        </a:rPr>
                        <a:t>1602</a:t>
                      </a:r>
                    </a:p>
                  </a:txBody>
                  <a:tcPr marL="9525" marR="9525" marT="9525" marB="0" anchor="b"/>
                </a:tc>
                <a:tc>
                  <a:txBody>
                    <a:bodyPr/>
                    <a:lstStyle/>
                    <a:p>
                      <a:pPr marL="0" algn="l" defTabSz="914400" rtl="0" eaLnBrk="1" fontAlgn="b" latinLnBrk="0" hangingPunct="1">
                        <a:buNone/>
                      </a:pPr>
                      <a:r>
                        <a:rPr lang="en-US" sz="2400" b="0" kern="1200">
                          <a:solidFill>
                            <a:schemeClr val="tx1"/>
                          </a:solidFill>
                          <a:latin typeface="+mn-lt"/>
                          <a:ea typeface="+mn-ea"/>
                          <a:cs typeface="+mn-cs"/>
                        </a:rPr>
                        <a:t>Employed in 2nd Quarter After Exit Quarter (WIOA)</a:t>
                      </a:r>
                    </a:p>
                  </a:txBody>
                  <a:tcPr marL="9525" marR="9525" marT="9525" marB="0" anchor="b"/>
                </a:tc>
                <a:extLst>
                  <a:ext uri="{0D108BD9-81ED-4DB2-BD59-A6C34878D82A}">
                    <a16:rowId xmlns:a16="http://schemas.microsoft.com/office/drawing/2014/main" val="3639447014"/>
                  </a:ext>
                </a:extLst>
              </a:tr>
              <a:tr h="370840">
                <a:tc>
                  <a:txBody>
                    <a:bodyPr/>
                    <a:lstStyle/>
                    <a:p>
                      <a:pPr marL="0" algn="ctr" defTabSz="914400" rtl="0" eaLnBrk="1" fontAlgn="b" latinLnBrk="0" hangingPunct="1">
                        <a:buNone/>
                      </a:pPr>
                      <a:r>
                        <a:rPr lang="en-US" sz="2400" b="0" kern="1200">
                          <a:solidFill>
                            <a:schemeClr val="tx1"/>
                          </a:solidFill>
                          <a:latin typeface="+mn-lt"/>
                          <a:ea typeface="+mn-ea"/>
                          <a:cs typeface="+mn-cs"/>
                        </a:rPr>
                        <a:t>92</a:t>
                      </a:r>
                    </a:p>
                  </a:txBody>
                  <a:tcPr marL="9525" marR="9525" marT="9525" marB="0" anchor="b"/>
                </a:tc>
                <a:tc>
                  <a:txBody>
                    <a:bodyPr/>
                    <a:lstStyle/>
                    <a:p>
                      <a:pPr marL="0" algn="ctr" defTabSz="914400" rtl="0" eaLnBrk="1" fontAlgn="b" latinLnBrk="0" hangingPunct="1">
                        <a:buNone/>
                      </a:pPr>
                      <a:r>
                        <a:rPr lang="en-US" sz="2400" b="0" kern="1200">
                          <a:solidFill>
                            <a:schemeClr val="tx1"/>
                          </a:solidFill>
                          <a:latin typeface="+mn-lt"/>
                          <a:ea typeface="+mn-ea"/>
                          <a:cs typeface="+mn-cs"/>
                        </a:rPr>
                        <a:t>1603</a:t>
                      </a:r>
                    </a:p>
                  </a:txBody>
                  <a:tcPr marL="9525" marR="9525" marT="9525" marB="0" anchor="b"/>
                </a:tc>
                <a:tc>
                  <a:txBody>
                    <a:bodyPr/>
                    <a:lstStyle/>
                    <a:p>
                      <a:pPr marL="0" algn="l" defTabSz="914400" rtl="0" eaLnBrk="1" fontAlgn="b" latinLnBrk="0" hangingPunct="1">
                        <a:buNone/>
                      </a:pPr>
                      <a:r>
                        <a:rPr lang="en-US" sz="2400" b="0" kern="1200">
                          <a:solidFill>
                            <a:schemeClr val="tx1"/>
                          </a:solidFill>
                          <a:latin typeface="+mn-lt"/>
                          <a:ea typeface="+mn-ea"/>
                          <a:cs typeface="+mn-cs"/>
                        </a:rPr>
                        <a:t>Type of Employment Match 2</a:t>
                      </a:r>
                      <a:r>
                        <a:rPr lang="en-US" sz="2400" b="0" kern="1200" baseline="0">
                          <a:solidFill>
                            <a:schemeClr val="tx1"/>
                          </a:solidFill>
                          <a:latin typeface="+mn-lt"/>
                          <a:ea typeface="+mn-ea"/>
                          <a:cs typeface="+mn-cs"/>
                        </a:rPr>
                        <a:t>nd </a:t>
                      </a:r>
                      <a:r>
                        <a:rPr lang="en-US" sz="2400" b="0" kern="1200">
                          <a:solidFill>
                            <a:schemeClr val="tx1"/>
                          </a:solidFill>
                          <a:latin typeface="+mn-lt"/>
                          <a:ea typeface="+mn-ea"/>
                          <a:cs typeface="+mn-cs"/>
                        </a:rPr>
                        <a:t>Quarter After Exit Quarter (WIOA)</a:t>
                      </a:r>
                    </a:p>
                  </a:txBody>
                  <a:tcPr marL="9525" marR="9525" marT="9525" marB="0" anchor="b"/>
                </a:tc>
                <a:extLst>
                  <a:ext uri="{0D108BD9-81ED-4DB2-BD59-A6C34878D82A}">
                    <a16:rowId xmlns:a16="http://schemas.microsoft.com/office/drawing/2014/main" val="412148065"/>
                  </a:ext>
                </a:extLst>
              </a:tr>
              <a:tr h="370840">
                <a:tc>
                  <a:txBody>
                    <a:bodyPr/>
                    <a:lstStyle/>
                    <a:p>
                      <a:pPr algn="ctr" fontAlgn="b">
                        <a:buNone/>
                      </a:pPr>
                      <a:r>
                        <a:rPr lang="en-US" sz="2400" b="0" i="0" u="none" strike="noStrike">
                          <a:solidFill>
                            <a:schemeClr val="tx1"/>
                          </a:solidFill>
                          <a:effectLst/>
                          <a:latin typeface="+mn-lt"/>
                        </a:rPr>
                        <a:t>95</a:t>
                      </a:r>
                    </a:p>
                  </a:txBody>
                  <a:tcPr marL="9525" marR="9525" marT="9525" marB="0" anchor="b"/>
                </a:tc>
                <a:tc>
                  <a:txBody>
                    <a:bodyPr/>
                    <a:lstStyle/>
                    <a:p>
                      <a:pPr algn="ctr" fontAlgn="b">
                        <a:buNone/>
                      </a:pPr>
                      <a:r>
                        <a:rPr lang="en-US" sz="2400" b="0" i="0" u="none" strike="noStrike">
                          <a:solidFill>
                            <a:schemeClr val="tx1"/>
                          </a:solidFill>
                          <a:effectLst/>
                          <a:latin typeface="+mn-lt"/>
                        </a:rPr>
                        <a:t>1606</a:t>
                      </a:r>
                    </a:p>
                  </a:txBody>
                  <a:tcPr marL="9525" marR="9525" marT="9525" marB="0" anchor="b"/>
                </a:tc>
                <a:tc>
                  <a:txBody>
                    <a:bodyPr/>
                    <a:lstStyle/>
                    <a:p>
                      <a:pPr algn="l" fontAlgn="b">
                        <a:buNone/>
                      </a:pPr>
                      <a:r>
                        <a:rPr lang="en-US" sz="2400" b="0" i="0" u="none" strike="noStrike" dirty="0">
                          <a:solidFill>
                            <a:schemeClr val="tx1"/>
                          </a:solidFill>
                          <a:effectLst/>
                          <a:latin typeface="+mn-lt"/>
                        </a:rPr>
                        <a:t>Employed in 4th Quarter After Exit Quarter (WIOA)</a:t>
                      </a:r>
                    </a:p>
                  </a:txBody>
                  <a:tcPr marL="9525" marR="9525" marT="9525" marB="0" anchor="b"/>
                </a:tc>
                <a:extLst>
                  <a:ext uri="{0D108BD9-81ED-4DB2-BD59-A6C34878D82A}">
                    <a16:rowId xmlns:a16="http://schemas.microsoft.com/office/drawing/2014/main" val="3007311738"/>
                  </a:ext>
                </a:extLst>
              </a:tr>
              <a:tr h="370840">
                <a:tc>
                  <a:txBody>
                    <a:bodyPr/>
                    <a:lstStyle/>
                    <a:p>
                      <a:pPr algn="ctr" fontAlgn="b">
                        <a:buNone/>
                      </a:pPr>
                      <a:r>
                        <a:rPr lang="en-US" sz="2400" b="0" i="0" u="none" strike="noStrike">
                          <a:solidFill>
                            <a:schemeClr val="tx1"/>
                          </a:solidFill>
                          <a:effectLst/>
                          <a:latin typeface="+mn-lt"/>
                        </a:rPr>
                        <a:t>96</a:t>
                      </a:r>
                    </a:p>
                  </a:txBody>
                  <a:tcPr marL="9525" marR="9525" marT="9525" marB="0" anchor="b"/>
                </a:tc>
                <a:tc>
                  <a:txBody>
                    <a:bodyPr/>
                    <a:lstStyle/>
                    <a:p>
                      <a:pPr algn="ctr" fontAlgn="b">
                        <a:buNone/>
                      </a:pPr>
                      <a:r>
                        <a:rPr lang="en-US" sz="2400" b="0" i="0" u="none" strike="noStrike">
                          <a:solidFill>
                            <a:schemeClr val="tx1"/>
                          </a:solidFill>
                          <a:effectLst/>
                          <a:latin typeface="+mn-lt"/>
                        </a:rPr>
                        <a:t>1607</a:t>
                      </a:r>
                    </a:p>
                  </a:txBody>
                  <a:tcPr marL="9525" marR="9525" marT="9525" marB="0" anchor="b"/>
                </a:tc>
                <a:tc>
                  <a:txBody>
                    <a:bodyPr/>
                    <a:lstStyle/>
                    <a:p>
                      <a:pPr algn="l" fontAlgn="b">
                        <a:buNone/>
                      </a:pPr>
                      <a:r>
                        <a:rPr lang="en-US" sz="2400" b="0" i="0" u="none" strike="noStrike">
                          <a:solidFill>
                            <a:schemeClr val="tx1"/>
                          </a:solidFill>
                          <a:effectLst/>
                          <a:latin typeface="+mn-lt"/>
                        </a:rPr>
                        <a:t>Type of Employment Match 4th Quarter After Exit Quarter (WIOA)</a:t>
                      </a:r>
                    </a:p>
                  </a:txBody>
                  <a:tcPr marL="9525" marR="9525" marT="9525" marB="0" anchor="b"/>
                </a:tc>
                <a:extLst>
                  <a:ext uri="{0D108BD9-81ED-4DB2-BD59-A6C34878D82A}">
                    <a16:rowId xmlns:a16="http://schemas.microsoft.com/office/drawing/2014/main" val="1007451477"/>
                  </a:ext>
                </a:extLst>
              </a:tr>
              <a:tr h="370840">
                <a:tc>
                  <a:txBody>
                    <a:bodyPr/>
                    <a:lstStyle/>
                    <a:p>
                      <a:pPr algn="ctr" fontAlgn="b">
                        <a:buNone/>
                      </a:pPr>
                      <a:r>
                        <a:rPr lang="en-US" sz="2400" b="0" i="0" u="none" strike="noStrike">
                          <a:solidFill>
                            <a:schemeClr val="tx1"/>
                          </a:solidFill>
                          <a:effectLst/>
                          <a:latin typeface="+mn-lt"/>
                        </a:rPr>
                        <a:t>106</a:t>
                      </a:r>
                    </a:p>
                  </a:txBody>
                  <a:tcPr marL="9525" marR="9525" marT="9525" marB="0" anchor="b"/>
                </a:tc>
                <a:tc>
                  <a:txBody>
                    <a:bodyPr/>
                    <a:lstStyle/>
                    <a:p>
                      <a:pPr algn="ctr" fontAlgn="b">
                        <a:buNone/>
                      </a:pPr>
                      <a:r>
                        <a:rPr lang="en-US" sz="2400" b="0" i="0" u="none" strike="noStrike">
                          <a:solidFill>
                            <a:schemeClr val="tx1"/>
                          </a:solidFill>
                          <a:effectLst/>
                          <a:latin typeface="+mn-lt"/>
                        </a:rPr>
                        <a:t>1618</a:t>
                      </a:r>
                    </a:p>
                  </a:txBody>
                  <a:tcPr marL="9525" marR="9525" marT="9525" marB="0" anchor="b"/>
                </a:tc>
                <a:tc>
                  <a:txBody>
                    <a:bodyPr/>
                    <a:lstStyle/>
                    <a:p>
                      <a:pPr algn="l" fontAlgn="b">
                        <a:buNone/>
                      </a:pPr>
                      <a:r>
                        <a:rPr lang="en-US" sz="2400" b="0" i="0" u="none" strike="noStrike">
                          <a:solidFill>
                            <a:schemeClr val="tx1"/>
                          </a:solidFill>
                          <a:effectLst/>
                          <a:latin typeface="+mn-lt"/>
                        </a:rPr>
                        <a:t>Retention with the same employer in the 2nd Quarter and the 4th Quarter (WIOA)</a:t>
                      </a:r>
                    </a:p>
                  </a:txBody>
                  <a:tcPr marL="9525" marR="9525" marT="9525" marB="0" anchor="b"/>
                </a:tc>
                <a:extLst>
                  <a:ext uri="{0D108BD9-81ED-4DB2-BD59-A6C34878D82A}">
                    <a16:rowId xmlns:a16="http://schemas.microsoft.com/office/drawing/2014/main" val="4185939896"/>
                  </a:ext>
                </a:extLst>
              </a:tr>
              <a:tr h="370840">
                <a:tc>
                  <a:txBody>
                    <a:bodyPr/>
                    <a:lstStyle/>
                    <a:p>
                      <a:pPr algn="ctr" fontAlgn="b">
                        <a:buNone/>
                      </a:pPr>
                      <a:r>
                        <a:rPr lang="en-US" sz="2400" b="0" i="0" u="none" strike="noStrike">
                          <a:solidFill>
                            <a:schemeClr val="tx1"/>
                          </a:solidFill>
                          <a:effectLst/>
                          <a:latin typeface="+mn-lt"/>
                        </a:rPr>
                        <a:t>111</a:t>
                      </a:r>
                    </a:p>
                  </a:txBody>
                  <a:tcPr marL="9525" marR="9525" marT="9525" marB="0" anchor="b"/>
                </a:tc>
                <a:tc>
                  <a:txBody>
                    <a:bodyPr/>
                    <a:lstStyle/>
                    <a:p>
                      <a:pPr algn="ctr" fontAlgn="b">
                        <a:buNone/>
                      </a:pPr>
                      <a:r>
                        <a:rPr lang="en-US" sz="2400" b="0" i="0" u="none" strike="noStrike">
                          <a:solidFill>
                            <a:schemeClr val="tx1"/>
                          </a:solidFill>
                          <a:effectLst/>
                          <a:latin typeface="+mn-lt"/>
                        </a:rPr>
                        <a:t>1704</a:t>
                      </a:r>
                    </a:p>
                  </a:txBody>
                  <a:tcPr marL="9525" marR="9525" marT="9525" marB="0" anchor="b"/>
                </a:tc>
                <a:tc>
                  <a:txBody>
                    <a:bodyPr/>
                    <a:lstStyle/>
                    <a:p>
                      <a:pPr algn="l" fontAlgn="b">
                        <a:buNone/>
                      </a:pPr>
                      <a:r>
                        <a:rPr lang="en-US" sz="2400" b="0" i="0" u="none" strike="noStrike" dirty="0">
                          <a:solidFill>
                            <a:schemeClr val="tx1"/>
                          </a:solidFill>
                          <a:effectLst/>
                          <a:latin typeface="+mn-lt"/>
                        </a:rPr>
                        <a:t>Earnings 2nd Quarter After Exit Quarter (WIOA)</a:t>
                      </a:r>
                    </a:p>
                  </a:txBody>
                  <a:tcPr marL="9525" marR="9525" marT="9525" marB="0" anchor="b"/>
                </a:tc>
                <a:extLst>
                  <a:ext uri="{0D108BD9-81ED-4DB2-BD59-A6C34878D82A}">
                    <a16:rowId xmlns:a16="http://schemas.microsoft.com/office/drawing/2014/main" val="31671458"/>
                  </a:ext>
                </a:extLst>
              </a:tr>
            </a:tbl>
          </a:graphicData>
        </a:graphic>
      </p:graphicFrame>
    </p:spTree>
    <p:extLst>
      <p:ext uri="{BB962C8B-B14F-4D97-AF65-F5344CB8AC3E}">
        <p14:creationId xmlns:p14="http://schemas.microsoft.com/office/powerpoint/2010/main" val="4655750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BD48BD-1E7B-30D8-2D2A-51DBD0843408}"/>
            </a:ext>
          </a:extLst>
        </p:cNvPr>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33F7EC27-143F-E329-4001-38BF09173C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0" name="Rectangle 89">
            <a:extLst>
              <a:ext uri="{FF2B5EF4-FFF2-40B4-BE49-F238E27FC236}">
                <a16:creationId xmlns:a16="http://schemas.microsoft.com/office/drawing/2014/main" id="{E60E2C39-D3F5-917B-730F-8D83BB1F5E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EE0F24E2-11CF-8266-CE01-DE103D246F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6F55645E-F806-F4DA-96CF-7375E1413C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14CCF062-1D01-B84A-DBF4-6E59E252E4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a:extLst>
              <a:ext uri="{FF2B5EF4-FFF2-40B4-BE49-F238E27FC236}">
                <a16:creationId xmlns:a16="http://schemas.microsoft.com/office/drawing/2014/main" id="{A5B69CD3-05B4-D67F-5A3B-CDC8B896A1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0" name="Rectangle 99">
            <a:extLst>
              <a:ext uri="{FF2B5EF4-FFF2-40B4-BE49-F238E27FC236}">
                <a16:creationId xmlns:a16="http://schemas.microsoft.com/office/drawing/2014/main" id="{6B7F75F9-7729-A902-CA20-CB727EB3CD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0FF916D-BF9F-5372-933A-DB41A47EC489}"/>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Tips</a:t>
            </a:r>
          </a:p>
        </p:txBody>
      </p:sp>
      <p:sp>
        <p:nvSpPr>
          <p:cNvPr id="4" name="Content Placeholder 3">
            <a:extLst>
              <a:ext uri="{FF2B5EF4-FFF2-40B4-BE49-F238E27FC236}">
                <a16:creationId xmlns:a16="http://schemas.microsoft.com/office/drawing/2014/main" id="{64BCFA41-474E-25D3-CA8E-132CA883BB4F}"/>
              </a:ext>
            </a:extLst>
          </p:cNvPr>
          <p:cNvSpPr>
            <a:spLocks noGrp="1"/>
          </p:cNvSpPr>
          <p:nvPr>
            <p:ph idx="1"/>
          </p:nvPr>
        </p:nvSpPr>
        <p:spPr>
          <a:xfrm>
            <a:off x="4367695" y="327804"/>
            <a:ext cx="7357583" cy="6142007"/>
          </a:xfrm>
        </p:spPr>
        <p:txBody>
          <a:bodyPr vert="horz" lIns="91440" tIns="45720" rIns="91440" bIns="45720" rtlCol="0" anchor="ctr">
            <a:normAutofit/>
          </a:bodyPr>
          <a:lstStyle/>
          <a:p>
            <a:pPr>
              <a:buClr>
                <a:srgbClr val="2C5261"/>
              </a:buClr>
            </a:pPr>
            <a:r>
              <a:rPr lang="en-US" sz="2400" b="0" i="0" u="none" strike="noStrike" baseline="0">
                <a:solidFill>
                  <a:srgbClr val="000000"/>
                </a:solidFill>
                <a:latin typeface="Calibri" panose="020F0502020204030204" pitchFamily="34" charset="0"/>
              </a:rPr>
              <a:t>Ask at intake or enrollment</a:t>
            </a:r>
          </a:p>
          <a:p>
            <a:pPr>
              <a:buClr>
                <a:srgbClr val="2C5261"/>
              </a:buClr>
            </a:pPr>
            <a:r>
              <a:rPr lang="en-US" sz="2400" dirty="0">
                <a:solidFill>
                  <a:srgbClr val="000000"/>
                </a:solidFill>
                <a:latin typeface="Calibri" panose="020F0502020204030204" pitchFamily="34" charset="0"/>
              </a:rPr>
              <a:t>Inform participants why you are asking for this information</a:t>
            </a:r>
          </a:p>
          <a:p>
            <a:pPr>
              <a:buClr>
                <a:srgbClr val="2C5261"/>
              </a:buClr>
            </a:pPr>
            <a:r>
              <a:rPr lang="en-US" sz="2400" dirty="0">
                <a:solidFill>
                  <a:srgbClr val="000000"/>
                </a:solidFill>
                <a:latin typeface="Calibri" panose="020F0502020204030204" pitchFamily="34" charset="0"/>
              </a:rPr>
              <a:t>Have case managers follow up</a:t>
            </a:r>
            <a:endParaRPr lang="en-US" sz="2400" b="0" i="0" u="none" strike="noStrike" baseline="0" dirty="0">
              <a:solidFill>
                <a:srgbClr val="000000"/>
              </a:solidFill>
              <a:latin typeface="Calibri" panose="020F0502020204030204" pitchFamily="34" charset="0"/>
            </a:endParaRPr>
          </a:p>
        </p:txBody>
      </p:sp>
      <p:sp>
        <p:nvSpPr>
          <p:cNvPr id="2" name="Slide Number Placeholder 1">
            <a:extLst>
              <a:ext uri="{FF2B5EF4-FFF2-40B4-BE49-F238E27FC236}">
                <a16:creationId xmlns:a16="http://schemas.microsoft.com/office/drawing/2014/main" id="{39A06BA4-C767-D4D2-E7A0-82668B80D678}"/>
              </a:ext>
            </a:extLst>
          </p:cNvPr>
          <p:cNvSpPr>
            <a:spLocks noGrp="1"/>
          </p:cNvSpPr>
          <p:nvPr>
            <p:ph type="sldNum" sz="quarter" idx="12"/>
          </p:nvPr>
        </p:nvSpPr>
        <p:spPr/>
        <p:txBody>
          <a:bodyPr/>
          <a:lstStyle/>
          <a:p>
            <a:fld id="{158B7785-F6D6-45F8-833E-07BD84680091}" type="slidenum">
              <a:rPr lang="en-US" smtClean="0"/>
              <a:t>5</a:t>
            </a:fld>
            <a:endParaRPr lang="en-US"/>
          </a:p>
        </p:txBody>
      </p:sp>
    </p:spTree>
    <p:extLst>
      <p:ext uri="{BB962C8B-B14F-4D97-AF65-F5344CB8AC3E}">
        <p14:creationId xmlns:p14="http://schemas.microsoft.com/office/powerpoint/2010/main" val="3831085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41D618-276E-C243-1E18-31D9DC91FE66}"/>
            </a:ext>
          </a:extLst>
        </p:cNvPr>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FBC87866-2A14-1146-8F47-6399957C0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0" name="Rectangle 89">
            <a:extLst>
              <a:ext uri="{FF2B5EF4-FFF2-40B4-BE49-F238E27FC236}">
                <a16:creationId xmlns:a16="http://schemas.microsoft.com/office/drawing/2014/main" id="{CDBEF347-CF20-F137-9660-F1A859BAA0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130FC2CD-4854-6511-E1B5-D7D09278E7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B9CEBAB2-064C-16E2-0199-D43693968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F17DDB2A-69D3-1E5A-EF1B-94884F5246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a:extLst>
              <a:ext uri="{FF2B5EF4-FFF2-40B4-BE49-F238E27FC236}">
                <a16:creationId xmlns:a16="http://schemas.microsoft.com/office/drawing/2014/main" id="{35D00C20-61F1-18A4-AF50-A1689997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0" name="Rectangle 99">
            <a:extLst>
              <a:ext uri="{FF2B5EF4-FFF2-40B4-BE49-F238E27FC236}">
                <a16:creationId xmlns:a16="http://schemas.microsoft.com/office/drawing/2014/main" id="{6BDA4FE8-BD70-2FE1-29E2-0ED3DEAF36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B8B0E79-9DC4-C4EB-8410-09A1ADAA3997}"/>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Disclaimer Language Example 1</a:t>
            </a:r>
          </a:p>
        </p:txBody>
      </p:sp>
      <p:sp>
        <p:nvSpPr>
          <p:cNvPr id="4" name="Content Placeholder 3">
            <a:extLst>
              <a:ext uri="{FF2B5EF4-FFF2-40B4-BE49-F238E27FC236}">
                <a16:creationId xmlns:a16="http://schemas.microsoft.com/office/drawing/2014/main" id="{CA6E2F75-7C90-D426-A98A-81BDCD1BA1DE}"/>
              </a:ext>
            </a:extLst>
          </p:cNvPr>
          <p:cNvSpPr>
            <a:spLocks noGrp="1"/>
          </p:cNvSpPr>
          <p:nvPr>
            <p:ph idx="1"/>
          </p:nvPr>
        </p:nvSpPr>
        <p:spPr>
          <a:xfrm>
            <a:off x="4367695" y="327804"/>
            <a:ext cx="7357583" cy="6142007"/>
          </a:xfrm>
        </p:spPr>
        <p:txBody>
          <a:bodyPr vert="horz" lIns="91440" tIns="45720" rIns="91440" bIns="45720" rtlCol="0" anchor="ctr">
            <a:normAutofit/>
          </a:bodyPr>
          <a:lstStyle/>
          <a:p>
            <a:pPr marL="0" indent="0">
              <a:buClr>
                <a:srgbClr val="2C5261"/>
              </a:buClr>
              <a:buNone/>
            </a:pPr>
            <a:r>
              <a:rPr lang="en-US" sz="2400"/>
              <a:t>This project was funded by a grant awarded under the Workforce Opportunity for Rural Communities (WORC) Grants, as implemented by the U.S. Department of Labor's Employment and Training Administration. The collection of this information helps to track the long-term success of this training program. Your personal information is kept confidential and secure and will not be shared with any outside agencies other than those involved with the support or oversight of the WORC Grant received by Sample Community College and issued by the U.S. Department of Labor. The information collected through your participation in grant supported training activities will never be sold or shared with third party agencies. Please direct any additional questions concerning the use of your personal information to Jane Green, Program Director at XXX XXX-XXXX.</a:t>
            </a:r>
            <a:endParaRPr lang="en-US" sz="2400" b="0" i="0" u="none" strike="noStrike" baseline="0">
              <a:solidFill>
                <a:srgbClr val="000000"/>
              </a:solidFill>
              <a:latin typeface="Calibri" panose="020F0502020204030204" pitchFamily="34" charset="0"/>
            </a:endParaRPr>
          </a:p>
        </p:txBody>
      </p:sp>
      <p:sp>
        <p:nvSpPr>
          <p:cNvPr id="2" name="Slide Number Placeholder 1">
            <a:extLst>
              <a:ext uri="{FF2B5EF4-FFF2-40B4-BE49-F238E27FC236}">
                <a16:creationId xmlns:a16="http://schemas.microsoft.com/office/drawing/2014/main" id="{BD7A95CA-6AB5-9074-956B-5B6D060641B2}"/>
              </a:ext>
            </a:extLst>
          </p:cNvPr>
          <p:cNvSpPr>
            <a:spLocks noGrp="1"/>
          </p:cNvSpPr>
          <p:nvPr>
            <p:ph type="sldNum" sz="quarter" idx="12"/>
          </p:nvPr>
        </p:nvSpPr>
        <p:spPr/>
        <p:txBody>
          <a:bodyPr/>
          <a:lstStyle/>
          <a:p>
            <a:fld id="{158B7785-F6D6-45F8-833E-07BD84680091}" type="slidenum">
              <a:rPr lang="en-US" smtClean="0"/>
              <a:t>6</a:t>
            </a:fld>
            <a:endParaRPr lang="en-US"/>
          </a:p>
        </p:txBody>
      </p:sp>
    </p:spTree>
    <p:extLst>
      <p:ext uri="{BB962C8B-B14F-4D97-AF65-F5344CB8AC3E}">
        <p14:creationId xmlns:p14="http://schemas.microsoft.com/office/powerpoint/2010/main" val="1919452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40FB4C-5D7F-CCCA-645C-8BCB2E04351A}"/>
            </a:ext>
          </a:extLst>
        </p:cNvPr>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A984CF74-E317-D394-9D51-A55FEB313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0" name="Rectangle 89">
            <a:extLst>
              <a:ext uri="{FF2B5EF4-FFF2-40B4-BE49-F238E27FC236}">
                <a16:creationId xmlns:a16="http://schemas.microsoft.com/office/drawing/2014/main" id="{BAE3C282-661C-D85D-C725-8280852D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E6DD8ABE-0FB3-BDC9-E332-8EE25DFEC8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8BF0FFD9-2F6E-EBFF-D6DE-8E9079F811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8129B924-E39B-9301-3D86-F4CC2E2931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a:extLst>
              <a:ext uri="{FF2B5EF4-FFF2-40B4-BE49-F238E27FC236}">
                <a16:creationId xmlns:a16="http://schemas.microsoft.com/office/drawing/2014/main" id="{7BD072C5-FC45-5BDB-AFF0-55577C913A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0" name="Rectangle 99">
            <a:extLst>
              <a:ext uri="{FF2B5EF4-FFF2-40B4-BE49-F238E27FC236}">
                <a16:creationId xmlns:a16="http://schemas.microsoft.com/office/drawing/2014/main" id="{B92B4308-4C19-6950-F898-B23E4C69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CF86F6D-E30F-7044-45D3-E86F1408B418}"/>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Disclaimer Language Example 2</a:t>
            </a:r>
          </a:p>
        </p:txBody>
      </p:sp>
      <p:sp>
        <p:nvSpPr>
          <p:cNvPr id="4" name="Content Placeholder 3">
            <a:extLst>
              <a:ext uri="{FF2B5EF4-FFF2-40B4-BE49-F238E27FC236}">
                <a16:creationId xmlns:a16="http://schemas.microsoft.com/office/drawing/2014/main" id="{CADDEBFF-239B-7744-9720-0CC6CBF08621}"/>
              </a:ext>
            </a:extLst>
          </p:cNvPr>
          <p:cNvSpPr>
            <a:spLocks noGrp="1"/>
          </p:cNvSpPr>
          <p:nvPr>
            <p:ph idx="1"/>
          </p:nvPr>
        </p:nvSpPr>
        <p:spPr>
          <a:xfrm>
            <a:off x="4367695" y="327804"/>
            <a:ext cx="7357583" cy="6142007"/>
          </a:xfrm>
        </p:spPr>
        <p:txBody>
          <a:bodyPr vert="horz" lIns="91440" tIns="45720" rIns="91440" bIns="45720" rtlCol="0" anchor="ctr">
            <a:noAutofit/>
          </a:bodyPr>
          <a:lstStyle/>
          <a:p>
            <a:pPr marL="0" lvl="0" indent="0">
              <a:lnSpc>
                <a:spcPct val="100000"/>
              </a:lnSpc>
              <a:spcBef>
                <a:spcPts val="0"/>
              </a:spcBef>
              <a:buClrTx/>
              <a:buNone/>
              <a:defRPr/>
            </a:pPr>
            <a:r>
              <a:rPr lang="en-US" sz="2000"/>
              <a:t>The program in which you are enrolled is made possible in part through a grant from the United States Department of Labor, Employment and Training Administration. This grant is a partnership between Any College of Technology and Where Community College. As part of this federal grant, we are required to obtain information from project participants and asked to track how well the students who participate in the program succeed in the workforce and other related outcomes. The information gathered will be used to help determine if the training is successful and in what areas we might need to improve. </a:t>
            </a:r>
          </a:p>
          <a:p>
            <a:pPr marL="0" lvl="0" indent="0">
              <a:lnSpc>
                <a:spcPct val="100000"/>
              </a:lnSpc>
              <a:spcBef>
                <a:spcPts val="0"/>
              </a:spcBef>
              <a:buClrTx/>
              <a:buNone/>
              <a:defRPr/>
            </a:pPr>
            <a:endParaRPr lang="en-US" sz="2000"/>
          </a:p>
          <a:p>
            <a:pPr marL="0" lvl="0" indent="0">
              <a:lnSpc>
                <a:spcPct val="100000"/>
              </a:lnSpc>
              <a:spcBef>
                <a:spcPts val="0"/>
              </a:spcBef>
              <a:buClrTx/>
              <a:buNone/>
              <a:defRPr/>
            </a:pPr>
            <a:r>
              <a:rPr lang="en-US" sz="2000"/>
              <a:t>In addition to requesting a range of information from project participants, including demographic information, the use of your Social Security Number is also requested to access wage and employment information through state databases. You cannot be denied service for failure to provide your Social Security Number; however, we strongly encourage you to provide it to enable the project to collect specific employment-related outcomes. Your personal information will be kept confidential and will never be sold or shared outside of the purposes stated above.</a:t>
            </a:r>
            <a:endParaRPr lang="en-US" sz="2000">
              <a:solidFill>
                <a:prstClr val="black"/>
              </a:solidFill>
              <a:latin typeface="Calibri" panose="020F050202020403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248ECBB8-D027-723D-E459-8FCCD7844A54}"/>
              </a:ext>
            </a:extLst>
          </p:cNvPr>
          <p:cNvSpPr>
            <a:spLocks noGrp="1"/>
          </p:cNvSpPr>
          <p:nvPr>
            <p:ph type="sldNum" sz="quarter" idx="12"/>
          </p:nvPr>
        </p:nvSpPr>
        <p:spPr/>
        <p:txBody>
          <a:bodyPr/>
          <a:lstStyle/>
          <a:p>
            <a:fld id="{158B7785-F6D6-45F8-833E-07BD84680091}" type="slidenum">
              <a:rPr lang="en-US" smtClean="0"/>
              <a:t>7</a:t>
            </a:fld>
            <a:endParaRPr lang="en-US"/>
          </a:p>
        </p:txBody>
      </p:sp>
    </p:spTree>
    <p:extLst>
      <p:ext uri="{BB962C8B-B14F-4D97-AF65-F5344CB8AC3E}">
        <p14:creationId xmlns:p14="http://schemas.microsoft.com/office/powerpoint/2010/main" val="104409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Close up of pin and stethoscope, pinned on date on calendar">
            <a:extLst>
              <a:ext uri="{FF2B5EF4-FFF2-40B4-BE49-F238E27FC236}">
                <a16:creationId xmlns:a16="http://schemas.microsoft.com/office/drawing/2014/main" id="{698EB846-CD97-54B4-B8FA-4F15B22C260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5884" r="-1" b="-1"/>
          <a:stretch/>
        </p:blipFill>
        <p:spPr>
          <a:xfrm>
            <a:off x="2522356" y="10"/>
            <a:ext cx="9669642" cy="6857990"/>
          </a:xfrm>
          <a:prstGeom prst="rect">
            <a:avLst/>
          </a:prstGeom>
        </p:spPr>
      </p:pic>
      <p:sp>
        <p:nvSpPr>
          <p:cNvPr id="26" name="Rectangle 2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2EC8FD3-B7A3-4668-F06F-078DB40335B6}"/>
              </a:ext>
            </a:extLst>
          </p:cNvPr>
          <p:cNvSpPr>
            <a:spLocks noGrp="1"/>
          </p:cNvSpPr>
          <p:nvPr>
            <p:ph type="title"/>
          </p:nvPr>
        </p:nvSpPr>
        <p:spPr>
          <a:xfrm>
            <a:off x="600075" y="365125"/>
            <a:ext cx="4238143" cy="873366"/>
          </a:xfrm>
        </p:spPr>
        <p:txBody>
          <a:bodyPr vert="horz" lIns="91440" tIns="45720" rIns="91440" bIns="45720" rtlCol="0" anchor="ctr">
            <a:normAutofit/>
          </a:bodyPr>
          <a:lstStyle/>
          <a:p>
            <a:r>
              <a:rPr lang="en-US" sz="4000">
                <a:solidFill>
                  <a:schemeClr val="tx1"/>
                </a:solidFill>
                <a:latin typeface="+mj-lt"/>
              </a:rPr>
              <a:t>Reminders</a:t>
            </a:r>
          </a:p>
        </p:txBody>
      </p:sp>
      <p:sp>
        <p:nvSpPr>
          <p:cNvPr id="4" name="Text Placeholder 3">
            <a:extLst>
              <a:ext uri="{FF2B5EF4-FFF2-40B4-BE49-F238E27FC236}">
                <a16:creationId xmlns:a16="http://schemas.microsoft.com/office/drawing/2014/main" id="{62A134AF-A26B-3D02-E504-38B8D5A9C107}"/>
              </a:ext>
            </a:extLst>
          </p:cNvPr>
          <p:cNvSpPr>
            <a:spLocks noGrp="1"/>
          </p:cNvSpPr>
          <p:nvPr>
            <p:ph type="body" sz="quarter" idx="13"/>
          </p:nvPr>
        </p:nvSpPr>
        <p:spPr>
          <a:xfrm>
            <a:off x="520861" y="1238491"/>
            <a:ext cx="5093875" cy="5482984"/>
          </a:xfrm>
        </p:spPr>
        <p:txBody>
          <a:bodyPr vert="horz" lIns="91440" tIns="45720" rIns="91440" bIns="45720" rtlCol="0">
            <a:noAutofit/>
          </a:bodyPr>
          <a:lstStyle/>
          <a:p>
            <a:pPr marL="400050" marR="0" lvl="1" indent="-285750" fontAlgn="auto">
              <a:lnSpc>
                <a:spcPct val="110000"/>
              </a:lnSpc>
              <a:spcBef>
                <a:spcPts val="1000"/>
              </a:spcBef>
              <a:spcAft>
                <a:spcPts val="600"/>
              </a:spcAft>
              <a:buClr>
                <a:srgbClr val="2C5261"/>
              </a:buClr>
              <a:buSzTx/>
              <a:buFont typeface="Wingdings 3" panose="05040102010807070707" pitchFamily="18" charset="2"/>
              <a:buChar char=""/>
              <a:tabLst/>
              <a:defRPr/>
            </a:pPr>
            <a:r>
              <a:rPr lang="en-US">
                <a:solidFill>
                  <a:schemeClr val="tx1"/>
                </a:solidFill>
              </a:rPr>
              <a:t>Quarterly Progress Reports for the quarter ending December 31, 2025, are due </a:t>
            </a:r>
            <a:r>
              <a:rPr lang="en-US" b="1">
                <a:solidFill>
                  <a:schemeClr val="tx1"/>
                </a:solidFill>
              </a:rPr>
              <a:t>Sunday, February 15, 2026</a:t>
            </a:r>
            <a:r>
              <a:rPr lang="en-US">
                <a:solidFill>
                  <a:schemeClr val="tx1"/>
                </a:solidFill>
              </a:rPr>
              <a:t>. </a:t>
            </a:r>
          </a:p>
          <a:p>
            <a:pPr marL="400050" marR="0" lvl="1" indent="-285750" fontAlgn="auto">
              <a:lnSpc>
                <a:spcPct val="110000"/>
              </a:lnSpc>
              <a:spcBef>
                <a:spcPts val="1000"/>
              </a:spcBef>
              <a:spcAft>
                <a:spcPts val="600"/>
              </a:spcAft>
              <a:buClr>
                <a:srgbClr val="2C5261"/>
              </a:buClr>
              <a:buSzTx/>
              <a:buFont typeface="Wingdings 3" panose="05040102010807070707" pitchFamily="18" charset="2"/>
              <a:buChar char=""/>
              <a:tabLst/>
              <a:defRPr/>
            </a:pPr>
            <a:r>
              <a:rPr lang="en-US">
                <a:solidFill>
                  <a:schemeClr val="tx1"/>
                </a:solidFill>
              </a:rPr>
              <a:t>Grantees should utilize the Quarterly Narrative Report to:</a:t>
            </a:r>
          </a:p>
          <a:p>
            <a:pPr marL="971550" marR="0" lvl="1" indent="-342900" fontAlgn="auto">
              <a:lnSpc>
                <a:spcPct val="90000"/>
              </a:lnSpc>
              <a:spcBef>
                <a:spcPts val="0"/>
              </a:spcBef>
              <a:spcAft>
                <a:spcPts val="0"/>
              </a:spcAft>
              <a:buClr>
                <a:srgbClr val="2C5261"/>
              </a:buClr>
              <a:buSzTx/>
              <a:buFont typeface="Wingdings" panose="05000000000000000000" pitchFamily="2" charset="2"/>
              <a:buChar char="Ø"/>
              <a:tabLst/>
              <a:defRPr/>
            </a:pPr>
            <a:r>
              <a:rPr lang="en-US" sz="2200">
                <a:solidFill>
                  <a:schemeClr val="tx1"/>
                </a:solidFill>
              </a:rPr>
              <a:t>Report outcomes not captured in the Quarterly Performance Report.</a:t>
            </a:r>
          </a:p>
          <a:p>
            <a:pPr marL="971550" lvl="1" indent="-342900">
              <a:lnSpc>
                <a:spcPct val="90000"/>
              </a:lnSpc>
              <a:spcBef>
                <a:spcPts val="0"/>
              </a:spcBef>
              <a:buClr>
                <a:srgbClr val="2C5261"/>
              </a:buClr>
              <a:buFont typeface="Wingdings" panose="05000000000000000000" pitchFamily="2" charset="2"/>
              <a:buChar char="Ø"/>
              <a:defRPr/>
            </a:pPr>
            <a:r>
              <a:rPr lang="en-US" sz="2200">
                <a:solidFill>
                  <a:schemeClr val="tx1"/>
                </a:solidFill>
              </a:rPr>
              <a:t>Explain data corrections/significant changes.</a:t>
            </a:r>
          </a:p>
          <a:p>
            <a:pPr marL="971550" lvl="1" indent="-342900">
              <a:lnSpc>
                <a:spcPct val="90000"/>
              </a:lnSpc>
              <a:spcBef>
                <a:spcPts val="0"/>
              </a:spcBef>
              <a:buClr>
                <a:srgbClr val="2C5261"/>
              </a:buClr>
              <a:buFont typeface="Wingdings" panose="05000000000000000000" pitchFamily="2" charset="2"/>
              <a:buChar char="Ø"/>
              <a:defRPr/>
            </a:pPr>
            <a:r>
              <a:rPr lang="en-US" sz="2200">
                <a:solidFill>
                  <a:schemeClr val="tx1"/>
                </a:solidFill>
              </a:rPr>
              <a:t>Include supplemental attachments, as needed.</a:t>
            </a:r>
          </a:p>
          <a:p>
            <a:pPr marL="400050">
              <a:lnSpc>
                <a:spcPct val="90000"/>
              </a:lnSpc>
              <a:spcBef>
                <a:spcPts val="1000"/>
              </a:spcBef>
              <a:buClr>
                <a:srgbClr val="2C5261"/>
              </a:buClr>
              <a:buFont typeface="Arial" panose="020B0604020202020204" pitchFamily="34" charset="0"/>
              <a:buChar char="•"/>
              <a:defRPr/>
            </a:pPr>
            <a:r>
              <a:rPr lang="en-US" sz="2400" b="1">
                <a:hlinkClick r:id="rId4"/>
              </a:rPr>
              <a:t>WORC Performance Reporting Resources</a:t>
            </a:r>
            <a:endParaRPr lang="en-US" sz="2400"/>
          </a:p>
        </p:txBody>
      </p:sp>
      <p:sp>
        <p:nvSpPr>
          <p:cNvPr id="2" name="Slide Number Placeholder 1">
            <a:extLst>
              <a:ext uri="{FF2B5EF4-FFF2-40B4-BE49-F238E27FC236}">
                <a16:creationId xmlns:a16="http://schemas.microsoft.com/office/drawing/2014/main" id="{08C0EDE7-EDEA-FE6F-2733-9D16D960DB6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a:spcAft>
                <a:spcPts val="600"/>
              </a:spcAft>
              <a:defRPr/>
            </a:pPr>
            <a:fld id="{158B7785-F6D6-45F8-833E-07BD84680091}" type="slidenum">
              <a:rPr lang="en-US" sz="1200" smtClean="0"/>
              <a:pPr algn="r">
                <a:spcAft>
                  <a:spcPts val="600"/>
                </a:spcAft>
                <a:defRPr/>
              </a:pPr>
              <a:t>8</a:t>
            </a:fld>
            <a:endParaRPr lang="en-US" sz="1200"/>
          </a:p>
        </p:txBody>
      </p:sp>
    </p:spTree>
    <p:extLst>
      <p:ext uri="{BB962C8B-B14F-4D97-AF65-F5344CB8AC3E}">
        <p14:creationId xmlns:p14="http://schemas.microsoft.com/office/powerpoint/2010/main" val="3734656339"/>
      </p:ext>
    </p:extLst>
  </p:cSld>
  <p:clrMapOvr>
    <a:masterClrMapping/>
  </p:clrMapOvr>
</p:sld>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tandard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Interactive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ffdaf6f-0bb1-4db7-8f87-1d2383dfd1a9" xsi:nil="true"/>
    <lcf76f155ced4ddcb4097134ff3c332f xmlns="eb53e1c8-0042-4008-9be2-c67b95757d90">
      <Terms xmlns="http://schemas.microsoft.com/office/infopath/2007/PartnerControls"/>
    </lcf76f155ced4ddcb4097134ff3c332f>
    <For_x0020_which_x0020_grant_x0020_program_x0020_would_x0020_you_x0020_like_x0020_to_x0020_make_x0020_changes_x003f_ xmlns="eb53e1c8-0042-4008-9be2-c67b95757d9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4D7893AD5004E49BFA97AFAC5D2E003" ma:contentTypeVersion="16" ma:contentTypeDescription="Create a new document." ma:contentTypeScope="" ma:versionID="f1c4cbfd34a95b91ca1d0f64e3e238aa">
  <xsd:schema xmlns:xsd="http://www.w3.org/2001/XMLSchema" xmlns:xs="http://www.w3.org/2001/XMLSchema" xmlns:p="http://schemas.microsoft.com/office/2006/metadata/properties" xmlns:ns2="eb53e1c8-0042-4008-9be2-c67b95757d90" xmlns:ns3="dffdaf6f-0bb1-4db7-8f87-1d2383dfd1a9" targetNamespace="http://schemas.microsoft.com/office/2006/metadata/properties" ma:root="true" ma:fieldsID="b1d4b7e39942f10979485bcb45c52f38" ns2:_="" ns3:_="">
    <xsd:import namespace="eb53e1c8-0042-4008-9be2-c67b95757d90"/>
    <xsd:import namespace="dffdaf6f-0bb1-4db7-8f87-1d2383dfd1a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For_x0020_which_x0020_grant_x0020_program_x0020_would_x0020_you_x0020_like_x0020_to_x0020_make_x0020_changes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53e1c8-0042-4008-9be2-c67b95757d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For_x0020_which_x0020_grant_x0020_program_x0020_would_x0020_you_x0020_like_x0020_to_x0020_make_x0020_changes_x003f_" ma:index="23" nillable="true" ma:displayName="For which grant program would you like to make changes?" ma:format="Dropdown" ma:internalName="For_x0020_which_x0020_grant_x0020_program_x0020_would_x0020_you_x0020_like_x0020_to_x0020_make_x0020_changes_x003f_">
      <xsd:simpleType>
        <xsd:restriction base="dms:Choice">
          <xsd:enumeration value="Building Pathways to Infrastructure"/>
          <xsd:enumeration value="Critical Sectors Job Quality"/>
          <xsd:enumeration value="Industry-Driven Skills Training Fund"/>
          <xsd:enumeration value="Nursing Expansion"/>
          <xsd:enumeration value="One Workforce"/>
          <xsd:enumeration value="Rural Healthcare"/>
          <xsd:enumeration value="Strengthening Community Colleges"/>
        </xsd:restriction>
      </xsd:simpleType>
    </xsd:element>
  </xsd:schema>
  <xsd:schema xmlns:xsd="http://www.w3.org/2001/XMLSchema" xmlns:xs="http://www.w3.org/2001/XMLSchema" xmlns:dms="http://schemas.microsoft.com/office/2006/documentManagement/types" xmlns:pc="http://schemas.microsoft.com/office/infopath/2007/PartnerControls" targetNamespace="dffdaf6f-0bb1-4db7-8f87-1d2383dfd1a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ee23430-87e3-4a66-adf3-3783af702a60}" ma:internalName="TaxCatchAll" ma:showField="CatchAllData" ma:web="dffdaf6f-0bb1-4db7-8f87-1d2383dfd1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Props1.xml><?xml version="1.0" encoding="utf-8"?>
<ds:datastoreItem xmlns:ds="http://schemas.openxmlformats.org/officeDocument/2006/customXml" ds:itemID="{1DB3BDFC-BE99-46ED-AA73-0ACA3F3ABC4E}">
  <ds:schemaRefs>
    <ds:schemaRef ds:uri="http://schemas.microsoft.com/sharepoint/v3/contenttype/forms"/>
  </ds:schemaRefs>
</ds:datastoreItem>
</file>

<file path=customXml/itemProps2.xml><?xml version="1.0" encoding="utf-8"?>
<ds:datastoreItem xmlns:ds="http://schemas.openxmlformats.org/officeDocument/2006/customXml" ds:itemID="{431C0F8C-77AB-4D1D-A5E6-04053A10C835}">
  <ds:schemaRefs>
    <ds:schemaRef ds:uri="http://purl.org/dc/elements/1.1/"/>
    <ds:schemaRef ds:uri="http://www.w3.org/XML/1998/namespace"/>
    <ds:schemaRef ds:uri="http://schemas.microsoft.com/office/2006/documentManagement/types"/>
    <ds:schemaRef ds:uri="eb53e1c8-0042-4008-9be2-c67b95757d90"/>
    <ds:schemaRef ds:uri="dffdaf6f-0bb1-4db7-8f87-1d2383dfd1a9"/>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F9C8EC72-7901-4AED-AC63-87ABE162D4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53e1c8-0042-4008-9be2-c67b95757d90"/>
    <ds:schemaRef ds:uri="dffdaf6f-0bb1-4db7-8f87-1d2383dfd1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A870AE42-B7EF-4425-8E23-8E4BA26DAB5C}">
  <ds:schemaRefs>
    <ds:schemaRef ds:uri=""/>
    <ds:schemaRef ds:uri="http://www.net-centric.com/PAWPP"/>
  </ds:schemaRefs>
</ds:datastoreItem>
</file>

<file path=docProps/app.xml><?xml version="1.0" encoding="utf-8"?>
<Properties xmlns="http://schemas.openxmlformats.org/officeDocument/2006/extended-properties" xmlns:vt="http://schemas.openxmlformats.org/officeDocument/2006/docPropsVTypes">
  <TotalTime>11</TotalTime>
  <Words>1477</Words>
  <Application>Microsoft Office PowerPoint</Application>
  <PresentationFormat>Widescreen</PresentationFormat>
  <Paragraphs>98</Paragraphs>
  <Slides>8</Slides>
  <Notes>8</Notes>
  <HiddenSlides>0</HiddenSlides>
  <MMClips>0</MMClips>
  <ScaleCrop>false</ScaleCrop>
  <HeadingPairs>
    <vt:vector size="6" baseType="variant">
      <vt:variant>
        <vt:lpstr>Fonts Used</vt:lpstr>
      </vt:variant>
      <vt:variant>
        <vt:i4>8</vt:i4>
      </vt:variant>
      <vt:variant>
        <vt:lpstr>Theme</vt:lpstr>
      </vt:variant>
      <vt:variant>
        <vt:i4>11</vt:i4>
      </vt:variant>
      <vt:variant>
        <vt:lpstr>Slide Titles</vt:lpstr>
      </vt:variant>
      <vt:variant>
        <vt:i4>8</vt:i4>
      </vt:variant>
    </vt:vector>
  </HeadingPairs>
  <TitlesOfParts>
    <vt:vector size="27"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Standard Slides</vt:lpstr>
      <vt:lpstr>Interactive Slides</vt:lpstr>
      <vt:lpstr>General Content</vt:lpstr>
      <vt:lpstr>People Slides</vt:lpstr>
      <vt:lpstr>2_Interactive Slides</vt:lpstr>
      <vt:lpstr>1_General Content</vt:lpstr>
      <vt:lpstr>Reporting Mini-Refresher:  Social Security Numbers (SSNs)</vt:lpstr>
      <vt:lpstr>Collecting SSNs</vt:lpstr>
      <vt:lpstr>Why?</vt:lpstr>
      <vt:lpstr>Data Elements Updated Via DOL Wage Matching</vt:lpstr>
      <vt:lpstr>Tips</vt:lpstr>
      <vt:lpstr>Disclaimer Language Example 1</vt:lpstr>
      <vt:lpstr>Disclaimer Language Example 2</vt:lpstr>
      <vt:lpstr>Reminders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Reporting Mini-Refresher: Social Security Number</dc:title>
  <dc:creator>United States Department of Labor</dc:creator>
  <cp:lastModifiedBy>Christina Stocks - ETA</cp:lastModifiedBy>
  <cp:revision>2</cp:revision>
  <dcterms:created xsi:type="dcterms:W3CDTF">2019-06-21T16:58:05Z</dcterms:created>
  <dcterms:modified xsi:type="dcterms:W3CDTF">2026-05-01T18:13:16Z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0x01010024D7893AD5004E49BFA97AFAC5D2E003</vt:lpwstr>
  </property>
  <property fmtid="{D5CDD505-2E9C-101B-9397-08002B2CF9AE}" pid="3" name="MediaServiceImageTags">
    <vt:lpwstr/>
  </property>
</Properties>
</file>