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heme/theme2.xml" ContentType="application/vnd.openxmlformats-officedocument.theme+xml"/>
  <Override PartName="/ppt/tags/tag21.xml" ContentType="application/vnd.openxmlformats-officedocument.presentationml.tags+xml"/>
  <Override PartName="/ppt/notesSlides/notesSlide1.xml" ContentType="application/vnd.openxmlformats-officedocument.presentationml.notesSlide+xml"/>
  <Override PartName="/ppt/tags/tag22.xml" ContentType="application/vnd.openxmlformats-officedocument.presentationml.tags+xml"/>
  <Override PartName="/ppt/notesSlides/notesSlide2.xml" ContentType="application/vnd.openxmlformats-officedocument.presentationml.notesSlide+xml"/>
  <Override PartName="/ppt/tags/tag23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24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25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26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tags/tag27.xml" ContentType="application/vnd.openxmlformats-officedocument.presentationml.tags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tags/tag28.xml" ContentType="application/vnd.openxmlformats-officedocument.presentationml.tags+xml"/>
  <Override PartName="/ppt/notesSlides/notesSlide33.xml" ContentType="application/vnd.openxmlformats-officedocument.presentationml.notesSlide+xml"/>
  <Override PartName="/ppt/tags/tag29.xml" ContentType="application/vnd.openxmlformats-officedocument.presentationml.tags+xml"/>
  <Override PartName="/ppt/notesSlides/notesSlide34.xml" ContentType="application/vnd.openxmlformats-officedocument.presentationml.notesSlide+xml"/>
  <Override PartName="/ppt/tags/tag30.xml" ContentType="application/vnd.openxmlformats-officedocument.presentationml.tags+xml"/>
  <Override PartName="/ppt/notesSlides/notesSlide3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40"/>
  </p:notesMasterIdLst>
  <p:sldIdLst>
    <p:sldId id="895" r:id="rId5"/>
    <p:sldId id="897" r:id="rId6"/>
    <p:sldId id="898" r:id="rId7"/>
    <p:sldId id="899" r:id="rId8"/>
    <p:sldId id="900" r:id="rId9"/>
    <p:sldId id="901" r:id="rId10"/>
    <p:sldId id="902" r:id="rId11"/>
    <p:sldId id="903" r:id="rId12"/>
    <p:sldId id="326" r:id="rId13"/>
    <p:sldId id="904" r:id="rId14"/>
    <p:sldId id="905" r:id="rId15"/>
    <p:sldId id="906" r:id="rId16"/>
    <p:sldId id="315" r:id="rId17"/>
    <p:sldId id="314" r:id="rId18"/>
    <p:sldId id="312" r:id="rId19"/>
    <p:sldId id="313" r:id="rId20"/>
    <p:sldId id="907" r:id="rId21"/>
    <p:sldId id="316" r:id="rId22"/>
    <p:sldId id="908" r:id="rId23"/>
    <p:sldId id="909" r:id="rId24"/>
    <p:sldId id="317" r:id="rId25"/>
    <p:sldId id="910" r:id="rId26"/>
    <p:sldId id="911" r:id="rId27"/>
    <p:sldId id="912" r:id="rId28"/>
    <p:sldId id="913" r:id="rId29"/>
    <p:sldId id="914" r:id="rId30"/>
    <p:sldId id="915" r:id="rId31"/>
    <p:sldId id="916" r:id="rId32"/>
    <p:sldId id="318" r:id="rId33"/>
    <p:sldId id="319" r:id="rId34"/>
    <p:sldId id="917" r:id="rId35"/>
    <p:sldId id="320" r:id="rId36"/>
    <p:sldId id="321" r:id="rId37"/>
    <p:sldId id="918" r:id="rId38"/>
    <p:sldId id="919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notesMaster" Target="notesMasters/notes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nica Melville" userId="beb78149-d83e-47c9-88a4-88854b4c52f2" providerId="ADAL" clId="{D9CAD01E-2CDE-4913-9B5C-985F004DD39B}"/>
    <pc:docChg chg="delSld modSld">
      <pc:chgData name="Monica Melville" userId="beb78149-d83e-47c9-88a4-88854b4c52f2" providerId="ADAL" clId="{D9CAD01E-2CDE-4913-9B5C-985F004DD39B}" dt="2019-07-09T19:55:41.590" v="1" actId="2696"/>
      <pc:docMkLst>
        <pc:docMk/>
      </pc:docMkLst>
      <pc:sldChg chg="modSp">
        <pc:chgData name="Monica Melville" userId="beb78149-d83e-47c9-88a4-88854b4c52f2" providerId="ADAL" clId="{D9CAD01E-2CDE-4913-9B5C-985F004DD39B}" dt="2019-07-09T19:55:37.794" v="0" actId="20577"/>
        <pc:sldMkLst>
          <pc:docMk/>
          <pc:sldMk cId="3888092036" sldId="895"/>
        </pc:sldMkLst>
        <pc:spChg chg="mod">
          <ac:chgData name="Monica Melville" userId="beb78149-d83e-47c9-88a4-88854b4c52f2" providerId="ADAL" clId="{D9CAD01E-2CDE-4913-9B5C-985F004DD39B}" dt="2019-07-09T19:55:37.794" v="0" actId="20577"/>
          <ac:spMkLst>
            <pc:docMk/>
            <pc:sldMk cId="3888092036" sldId="895"/>
            <ac:spMk id="3" creationId="{6A14F009-65EA-482C-9906-3954D98FA37A}"/>
          </ac:spMkLst>
        </pc:spChg>
      </pc:sldChg>
      <pc:sldChg chg="del">
        <pc:chgData name="Monica Melville" userId="beb78149-d83e-47c9-88a4-88854b4c52f2" providerId="ADAL" clId="{D9CAD01E-2CDE-4913-9B5C-985F004DD39B}" dt="2019-07-09T19:55:41.590" v="1" actId="2696"/>
        <pc:sldMkLst>
          <pc:docMk/>
          <pc:sldMk cId="346532122" sldId="89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665174-1FB1-4F21-A9B7-291D31B9060F}" type="datetimeFigureOut">
              <a:rPr lang="en-US" smtClean="0"/>
              <a:t>7/9/2019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FD97BC-1211-4087-B6BB-56DFE4DA66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028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3468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91663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33791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22122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66767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75132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63619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67451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93535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31699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4528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81552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4150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44727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99795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7365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04667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662206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65500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956660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453628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698895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174040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856537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405764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986492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808829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718905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47368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061492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508103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880925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92211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963170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08351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Relationship Id="rId4" Type="http://schemas.openxmlformats.org/officeDocument/2006/relationships/image" Target="../media/image6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.xml"/><Relationship Id="rId4" Type="http://schemas.microsoft.com/office/2007/relationships/hdphoto" Target="../media/hdphoto1.wdp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3.xml"/><Relationship Id="rId4" Type="http://schemas.microsoft.com/office/2007/relationships/hdphoto" Target="../media/hdphoto2.wdp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7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8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9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6CF19BF-F4F2-4236-856B-4BED9ACCF5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6515"/>
            <a:ext cx="12192000" cy="21884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327782"/>
            <a:ext cx="9753600" cy="2051919"/>
          </a:xfrm>
        </p:spPr>
        <p:txBody>
          <a:bodyPr anchor="ctr">
            <a:normAutofit/>
          </a:bodyPr>
          <a:lstStyle>
            <a:lvl1pPr algn="l">
              <a:defRPr sz="4400"/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15326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05958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293353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F56630B-DC67-40E5-A102-A4616E8C68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63319"/>
            <a:ext cx="12192000" cy="21884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48384" y="875169"/>
            <a:ext cx="10070592" cy="2144938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Section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48384" y="3545577"/>
            <a:ext cx="9805416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1C4489"/>
                </a:solidFill>
              </a:defRPr>
            </a:lvl1pPr>
          </a:lstStyle>
          <a:p>
            <a:fld id="{AEF1280C-1E94-430E-A516-D051ECA45720}" type="slidenum">
              <a:rPr lang="en-US" smtClean="0"/>
              <a:pPr/>
              <a:t>‹#›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303727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41760" y="2481668"/>
            <a:ext cx="6812040" cy="2381476"/>
          </a:xfrm>
        </p:spPr>
        <p:txBody>
          <a:bodyPr anchor="ctr">
            <a:noAutofit/>
          </a:bodyPr>
          <a:lstStyle>
            <a:lvl1pPr marL="0" indent="0">
              <a:buNone/>
              <a:defRPr b="1"/>
            </a:lvl1pPr>
            <a:lvl2pPr marL="457200" indent="0">
              <a:spcBef>
                <a:spcPts val="1000"/>
              </a:spcBef>
              <a:buNone/>
              <a:defRPr sz="2200" i="1">
                <a:solidFill>
                  <a:schemeClr val="accent1"/>
                </a:solidFill>
              </a:defRPr>
            </a:lvl2pPr>
            <a:lvl3pPr marL="457200" indent="0">
              <a:spcBef>
                <a:spcPts val="0"/>
              </a:spcBef>
              <a:buNone/>
              <a:defRPr sz="2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777240" indent="-320040">
              <a:buClr>
                <a:srgbClr val="1C4489"/>
              </a:buClr>
              <a:buFont typeface="Wingdings" panose="05000000000000000000" pitchFamily="2" charset="2"/>
              <a:buChar char=""/>
              <a:defRPr>
                <a:solidFill>
                  <a:schemeClr val="accent5"/>
                </a:solidFill>
              </a:defRPr>
            </a:lvl4pPr>
            <a:lvl5pPr marL="777240" indent="-292608">
              <a:spcBef>
                <a:spcPts val="0"/>
              </a:spcBef>
              <a:buClr>
                <a:schemeClr val="tx1">
                  <a:lumMod val="90000"/>
                  <a:lumOff val="10000"/>
                </a:schemeClr>
              </a:buClr>
              <a:buFont typeface="Wingdings" panose="05000000000000000000" pitchFamily="2" charset="2"/>
              <a:buChar char="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FirstName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Occupation/Title</a:t>
            </a:r>
          </a:p>
          <a:p>
            <a:pPr lvl="2"/>
            <a:r>
              <a:rPr lang="en-US"/>
              <a:t>Company Name</a:t>
            </a:r>
          </a:p>
          <a:p>
            <a:pPr lvl="3"/>
            <a:r>
              <a:rPr lang="en-US"/>
              <a:t>Email</a:t>
            </a:r>
          </a:p>
          <a:p>
            <a:pPr lvl="4"/>
            <a:r>
              <a:rPr lang="en-US"/>
              <a:t>Phone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286461A-3B45-43A7-9FE8-51E93F275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1362528" y="2483686"/>
            <a:ext cx="2377440" cy="2377440"/>
          </a:xfrm>
          <a:solidFill>
            <a:schemeClr val="bg2"/>
          </a:solidFill>
          <a:ln w="25400">
            <a:solidFill>
              <a:schemeClr val="accent1"/>
            </a:solidFill>
            <a:miter lim="800000"/>
          </a:ln>
        </p:spPr>
        <p:txBody>
          <a:bodyPr anchor="ctr">
            <a:normAutofit/>
          </a:bodyPr>
          <a:lstStyle>
            <a:lvl1pPr marL="0" indent="0" algn="ctr">
              <a:buNone/>
              <a:defRPr sz="2000" i="1"/>
            </a:lvl1pPr>
          </a:lstStyle>
          <a:p>
            <a:r>
              <a:rPr lang="en-US" dirty="0"/>
              <a:t>Click to add Photo here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48841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s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21207" y="3911828"/>
            <a:ext cx="5394960" cy="2059314"/>
          </a:xfrm>
        </p:spPr>
        <p:txBody>
          <a:bodyPr anchor="t">
            <a:noAutofit/>
          </a:bodyPr>
          <a:lstStyle>
            <a:lvl1pPr marL="0" indent="0" algn="ctr">
              <a:buNone/>
              <a:defRPr b="1"/>
            </a:lvl1pPr>
            <a:lvl2pPr marL="457200" indent="0">
              <a:spcBef>
                <a:spcPts val="1000"/>
              </a:spcBef>
              <a:buNone/>
              <a:defRPr sz="2200" i="1">
                <a:solidFill>
                  <a:schemeClr val="accent1"/>
                </a:solidFill>
              </a:defRPr>
            </a:lvl2pPr>
            <a:lvl3pPr marL="457200" indent="0">
              <a:spcBef>
                <a:spcPts val="0"/>
              </a:spcBef>
              <a:buNone/>
              <a:defRPr sz="2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777240" indent="-320040">
              <a:buClr>
                <a:schemeClr val="accent5"/>
              </a:buClr>
              <a:buFont typeface="Wingdings" panose="05000000000000000000" pitchFamily="2" charset="2"/>
              <a:buChar char=""/>
              <a:defRPr lang="en-US" sz="1800" kern="1200" dirty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4pPr>
            <a:lvl5pPr marL="777240" indent="-292608">
              <a:spcBef>
                <a:spcPts val="0"/>
              </a:spcBef>
              <a:buClr>
                <a:schemeClr val="tx1">
                  <a:lumMod val="90000"/>
                  <a:lumOff val="10000"/>
                </a:schemeClr>
              </a:buClr>
              <a:buFont typeface="Wingdings" panose="05000000000000000000" pitchFamily="2" charset="2"/>
              <a:buChar char="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FirstName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Occupation/Title</a:t>
            </a:r>
          </a:p>
          <a:p>
            <a:pPr lvl="2"/>
            <a:r>
              <a:rPr lang="en-US"/>
              <a:t>Company Name</a:t>
            </a:r>
          </a:p>
          <a:p>
            <a:pPr marL="777240" lvl="3" indent="-320040" algn="l" defTabSz="914400" rtl="0" eaLnBrk="1" latinLnBrk="0" hangingPunct="1">
              <a:lnSpc>
                <a:spcPct val="95000"/>
              </a:lnSpc>
              <a:spcBef>
                <a:spcPts val="500"/>
              </a:spcBef>
              <a:buClr>
                <a:srgbClr val="1C4489"/>
              </a:buClr>
              <a:buFont typeface="Wingdings" panose="05000000000000000000" pitchFamily="2" charset="2"/>
              <a:buChar char=""/>
            </a:pPr>
            <a:r>
              <a:rPr lang="en-US"/>
              <a:t>Email</a:t>
            </a:r>
          </a:p>
          <a:p>
            <a:pPr lvl="4"/>
            <a:r>
              <a:rPr lang="en-US"/>
              <a:t>Phone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286461A-3B45-43A7-9FE8-51E93F275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2304287" y="1875159"/>
            <a:ext cx="1828800" cy="1828800"/>
          </a:xfrm>
          <a:solidFill>
            <a:schemeClr val="bg2"/>
          </a:solidFill>
          <a:ln w="25400">
            <a:solidFill>
              <a:schemeClr val="accent1"/>
            </a:solidFill>
            <a:miter lim="800000"/>
          </a:ln>
        </p:spPr>
        <p:txBody>
          <a:bodyPr anchor="ctr">
            <a:normAutofit/>
          </a:bodyPr>
          <a:lstStyle>
            <a:lvl1pPr marL="0" indent="0" algn="ctr">
              <a:buNone/>
              <a:defRPr sz="2000" i="1"/>
            </a:lvl1pPr>
          </a:lstStyle>
          <a:p>
            <a:r>
              <a:rPr lang="en-US" dirty="0"/>
              <a:t>Click to add Photo here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AC87CBE-6F5B-4FDC-9999-676B9F667948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306071" y="3911828"/>
            <a:ext cx="5394960" cy="2059314"/>
          </a:xfrm>
        </p:spPr>
        <p:txBody>
          <a:bodyPr anchor="t">
            <a:noAutofit/>
          </a:bodyPr>
          <a:lstStyle>
            <a:lvl1pPr marL="0" indent="0" algn="ctr">
              <a:buNone/>
              <a:defRPr b="1"/>
            </a:lvl1pPr>
            <a:lvl2pPr marL="457200" indent="0">
              <a:spcBef>
                <a:spcPts val="1000"/>
              </a:spcBef>
              <a:buNone/>
              <a:defRPr sz="2200" i="1">
                <a:solidFill>
                  <a:schemeClr val="accent1"/>
                </a:solidFill>
              </a:defRPr>
            </a:lvl2pPr>
            <a:lvl3pPr marL="457200" indent="0">
              <a:spcBef>
                <a:spcPts val="0"/>
              </a:spcBef>
              <a:buNone/>
              <a:defRPr sz="2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777240" indent="-320040">
              <a:buClr>
                <a:schemeClr val="accent5"/>
              </a:buClr>
              <a:buFont typeface="Wingdings" panose="05000000000000000000" pitchFamily="2" charset="2"/>
              <a:buChar char=""/>
              <a:defRPr lang="en-US" sz="1800" kern="1200" dirty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4pPr>
            <a:lvl5pPr marL="777240" indent="-292608">
              <a:spcBef>
                <a:spcPts val="0"/>
              </a:spcBef>
              <a:buClr>
                <a:schemeClr val="tx1">
                  <a:lumMod val="90000"/>
                  <a:lumOff val="10000"/>
                </a:schemeClr>
              </a:buClr>
              <a:buFont typeface="Wingdings" panose="05000000000000000000" pitchFamily="2" charset="2"/>
              <a:buChar char="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FirstName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Occupation/Title</a:t>
            </a:r>
          </a:p>
          <a:p>
            <a:pPr lvl="2"/>
            <a:r>
              <a:rPr lang="en-US"/>
              <a:t>Company Name</a:t>
            </a:r>
          </a:p>
          <a:p>
            <a:pPr marL="777240" lvl="3" indent="-320040" algn="l" defTabSz="914400" rtl="0" eaLnBrk="1" latinLnBrk="0" hangingPunct="1">
              <a:lnSpc>
                <a:spcPct val="95000"/>
              </a:lnSpc>
              <a:spcBef>
                <a:spcPts val="500"/>
              </a:spcBef>
              <a:buClr>
                <a:srgbClr val="1C4489"/>
              </a:buClr>
              <a:buFont typeface="Wingdings" panose="05000000000000000000" pitchFamily="2" charset="2"/>
              <a:buChar char=""/>
            </a:pPr>
            <a:r>
              <a:rPr lang="en-US"/>
              <a:t>Email</a:t>
            </a:r>
          </a:p>
          <a:p>
            <a:pPr lvl="4"/>
            <a:r>
              <a:rPr lang="en-US"/>
              <a:t>Phone</a:t>
            </a:r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BD641F4D-5F35-4F7D-9487-696C26F0CA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8089151" y="1875159"/>
            <a:ext cx="1828800" cy="1828800"/>
          </a:xfrm>
          <a:solidFill>
            <a:schemeClr val="bg2"/>
          </a:solidFill>
          <a:ln w="25400">
            <a:solidFill>
              <a:schemeClr val="accent1"/>
            </a:solidFill>
            <a:miter lim="800000"/>
          </a:ln>
        </p:spPr>
        <p:txBody>
          <a:bodyPr anchor="ctr">
            <a:normAutofit/>
          </a:bodyPr>
          <a:lstStyle>
            <a:lvl1pPr marL="0" indent="0" algn="ctr">
              <a:buNone/>
              <a:defRPr sz="2000" i="1"/>
            </a:lvl1pPr>
          </a:lstStyle>
          <a:p>
            <a:r>
              <a:rPr lang="en-US" dirty="0"/>
              <a:t>Click to add Photo here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79727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s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64285" y="3663738"/>
            <a:ext cx="3657600" cy="1614486"/>
          </a:xfrm>
        </p:spPr>
        <p:txBody>
          <a:bodyPr anchor="t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lnSpc>
                <a:spcPct val="90000"/>
              </a:lnSpc>
              <a:spcBef>
                <a:spcPts val="600"/>
              </a:spcBef>
              <a:buNone/>
              <a:defRPr sz="1900" i="1">
                <a:solidFill>
                  <a:schemeClr val="accent1"/>
                </a:solidFill>
              </a:defRPr>
            </a:lvl2pPr>
            <a:lvl3pPr marL="457200" indent="0">
              <a:lnSpc>
                <a:spcPct val="90000"/>
              </a:lnSpc>
              <a:spcBef>
                <a:spcPts val="0"/>
              </a:spcBef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777240" indent="-320040">
              <a:lnSpc>
                <a:spcPct val="90000"/>
              </a:lnSpc>
              <a:spcBef>
                <a:spcPts val="600"/>
              </a:spcBef>
              <a:buClr>
                <a:schemeClr val="accent5"/>
              </a:buClr>
              <a:buFont typeface="Wingdings" panose="05000000000000000000" pitchFamily="2" charset="2"/>
              <a:buChar char=""/>
              <a:defRPr lang="en-US" sz="1800" kern="1200" dirty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4pPr>
            <a:lvl5pPr marL="777240" indent="-292608">
              <a:lnSpc>
                <a:spcPct val="90000"/>
              </a:lnSpc>
              <a:spcBef>
                <a:spcPts val="0"/>
              </a:spcBef>
              <a:buClr>
                <a:schemeClr val="tx1">
                  <a:lumMod val="90000"/>
                  <a:lumOff val="10000"/>
                </a:schemeClr>
              </a:buClr>
              <a:buFont typeface="Wingdings" panose="05000000000000000000" pitchFamily="2" charset="2"/>
              <a:buChar char="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FirstName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Occupation/Title</a:t>
            </a:r>
          </a:p>
          <a:p>
            <a:pPr lvl="2"/>
            <a:r>
              <a:rPr lang="en-US"/>
              <a:t>Company Name</a:t>
            </a:r>
          </a:p>
          <a:p>
            <a:pPr marL="777240" lvl="3" indent="-320040" algn="l" defTabSz="914400" rtl="0" eaLnBrk="1" latinLnBrk="0" hangingPunct="1">
              <a:lnSpc>
                <a:spcPct val="95000"/>
              </a:lnSpc>
              <a:spcBef>
                <a:spcPts val="500"/>
              </a:spcBef>
              <a:buClr>
                <a:srgbClr val="1C4489"/>
              </a:buClr>
              <a:buFont typeface="Wingdings" panose="05000000000000000000" pitchFamily="2" charset="2"/>
              <a:buChar char=""/>
            </a:pPr>
            <a:r>
              <a:rPr lang="en-US"/>
              <a:t>Email</a:t>
            </a:r>
          </a:p>
          <a:p>
            <a:pPr lvl="4"/>
            <a:r>
              <a:rPr lang="en-US"/>
              <a:t>Phone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286461A-3B45-43A7-9FE8-51E93F275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1407285" y="1802996"/>
            <a:ext cx="1371600" cy="1371600"/>
          </a:xfrm>
          <a:solidFill>
            <a:schemeClr val="bg2"/>
          </a:solidFill>
          <a:ln w="25400">
            <a:solidFill>
              <a:schemeClr val="accent1"/>
            </a:solidFill>
            <a:miter lim="800000"/>
          </a:ln>
        </p:spPr>
        <p:txBody>
          <a:bodyPr anchor="ctr">
            <a:normAutofit/>
          </a:bodyPr>
          <a:lstStyle>
            <a:lvl1pPr marL="0" indent="0" algn="ctr">
              <a:buNone/>
              <a:defRPr sz="2000" i="1"/>
            </a:lvl1pPr>
          </a:lstStyle>
          <a:p>
            <a:r>
              <a:rPr lang="en-US" dirty="0"/>
              <a:t>Click to add Photo here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3379908-6ECB-4772-B71A-34E3F132F84B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267200" y="3663738"/>
            <a:ext cx="3657600" cy="1614486"/>
          </a:xfrm>
        </p:spPr>
        <p:txBody>
          <a:bodyPr anchor="t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lnSpc>
                <a:spcPct val="90000"/>
              </a:lnSpc>
              <a:spcBef>
                <a:spcPts val="600"/>
              </a:spcBef>
              <a:buNone/>
              <a:defRPr sz="1900" i="1">
                <a:solidFill>
                  <a:schemeClr val="accent1"/>
                </a:solidFill>
              </a:defRPr>
            </a:lvl2pPr>
            <a:lvl3pPr marL="457200" indent="0">
              <a:lnSpc>
                <a:spcPct val="90000"/>
              </a:lnSpc>
              <a:spcBef>
                <a:spcPts val="0"/>
              </a:spcBef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777240" indent="-320040">
              <a:lnSpc>
                <a:spcPct val="90000"/>
              </a:lnSpc>
              <a:spcBef>
                <a:spcPts val="600"/>
              </a:spcBef>
              <a:buClr>
                <a:schemeClr val="accent5"/>
              </a:buClr>
              <a:buFont typeface="Wingdings" panose="05000000000000000000" pitchFamily="2" charset="2"/>
              <a:buChar char=""/>
              <a:defRPr lang="en-US" sz="1800" kern="1200" dirty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4pPr>
            <a:lvl5pPr marL="777240" indent="-292608">
              <a:lnSpc>
                <a:spcPct val="90000"/>
              </a:lnSpc>
              <a:spcBef>
                <a:spcPts val="0"/>
              </a:spcBef>
              <a:buClr>
                <a:schemeClr val="tx1">
                  <a:lumMod val="90000"/>
                  <a:lumOff val="10000"/>
                </a:schemeClr>
              </a:buClr>
              <a:buFont typeface="Wingdings" panose="05000000000000000000" pitchFamily="2" charset="2"/>
              <a:buChar char="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FirstName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Occupation/Title</a:t>
            </a:r>
          </a:p>
          <a:p>
            <a:pPr lvl="2"/>
            <a:r>
              <a:rPr lang="en-US"/>
              <a:t>Company Name</a:t>
            </a:r>
          </a:p>
          <a:p>
            <a:pPr marL="777240" lvl="3" indent="-320040" algn="l" defTabSz="914400" rtl="0" eaLnBrk="1" latinLnBrk="0" hangingPunct="1">
              <a:lnSpc>
                <a:spcPct val="95000"/>
              </a:lnSpc>
              <a:spcBef>
                <a:spcPts val="500"/>
              </a:spcBef>
              <a:buClr>
                <a:srgbClr val="1C4489"/>
              </a:buClr>
              <a:buFont typeface="Wingdings" panose="05000000000000000000" pitchFamily="2" charset="2"/>
              <a:buChar char=""/>
            </a:pPr>
            <a:r>
              <a:rPr lang="en-US"/>
              <a:t>Email</a:t>
            </a:r>
          </a:p>
          <a:p>
            <a:pPr lvl="4"/>
            <a:r>
              <a:rPr lang="en-US"/>
              <a:t>Phone</a:t>
            </a:r>
          </a:p>
        </p:txBody>
      </p:sp>
      <p:sp>
        <p:nvSpPr>
          <p:cNvPr id="14" name="Picture Placeholder 6">
            <a:extLst>
              <a:ext uri="{FF2B5EF4-FFF2-40B4-BE49-F238E27FC236}">
                <a16:creationId xmlns:a16="http://schemas.microsoft.com/office/drawing/2014/main" id="{E6A44FAA-6F4D-4D84-AB6F-9086CFF938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5410200" y="1802996"/>
            <a:ext cx="1371600" cy="1371600"/>
          </a:xfrm>
          <a:solidFill>
            <a:schemeClr val="bg2"/>
          </a:solidFill>
          <a:ln w="25400">
            <a:solidFill>
              <a:schemeClr val="accent1"/>
            </a:solidFill>
            <a:miter lim="800000"/>
          </a:ln>
        </p:spPr>
        <p:txBody>
          <a:bodyPr anchor="ctr">
            <a:normAutofit/>
          </a:bodyPr>
          <a:lstStyle>
            <a:lvl1pPr marL="0" indent="0" algn="ctr">
              <a:buNone/>
              <a:defRPr sz="2000" i="1"/>
            </a:lvl1pPr>
          </a:lstStyle>
          <a:p>
            <a:r>
              <a:rPr lang="en-US" dirty="0"/>
              <a:t>Click to add Photo here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0FFB5D02-87CE-4A9A-A437-6D61B264F923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274350" y="3663738"/>
            <a:ext cx="3657600" cy="1614486"/>
          </a:xfrm>
        </p:spPr>
        <p:txBody>
          <a:bodyPr anchor="t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lnSpc>
                <a:spcPct val="90000"/>
              </a:lnSpc>
              <a:spcBef>
                <a:spcPts val="600"/>
              </a:spcBef>
              <a:buNone/>
              <a:defRPr sz="1900" i="1">
                <a:solidFill>
                  <a:schemeClr val="accent1"/>
                </a:solidFill>
              </a:defRPr>
            </a:lvl2pPr>
            <a:lvl3pPr marL="457200" indent="0">
              <a:lnSpc>
                <a:spcPct val="90000"/>
              </a:lnSpc>
              <a:spcBef>
                <a:spcPts val="0"/>
              </a:spcBef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777240" indent="-320040">
              <a:lnSpc>
                <a:spcPct val="90000"/>
              </a:lnSpc>
              <a:spcBef>
                <a:spcPts val="600"/>
              </a:spcBef>
              <a:buClr>
                <a:schemeClr val="accent5"/>
              </a:buClr>
              <a:buFont typeface="Wingdings" panose="05000000000000000000" pitchFamily="2" charset="2"/>
              <a:buChar char=""/>
              <a:defRPr lang="en-US" sz="1800" kern="1200" dirty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4pPr>
            <a:lvl5pPr marL="777240" indent="-292608">
              <a:lnSpc>
                <a:spcPct val="90000"/>
              </a:lnSpc>
              <a:spcBef>
                <a:spcPts val="0"/>
              </a:spcBef>
              <a:buClr>
                <a:schemeClr val="tx1">
                  <a:lumMod val="90000"/>
                  <a:lumOff val="10000"/>
                </a:schemeClr>
              </a:buClr>
              <a:buFont typeface="Wingdings" panose="05000000000000000000" pitchFamily="2" charset="2"/>
              <a:buChar char="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FirstName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Occupation/Title</a:t>
            </a:r>
          </a:p>
          <a:p>
            <a:pPr lvl="2"/>
            <a:r>
              <a:rPr lang="en-US"/>
              <a:t>Company Name</a:t>
            </a:r>
          </a:p>
          <a:p>
            <a:pPr marL="777240" lvl="3" indent="-320040" algn="l" defTabSz="914400" rtl="0" eaLnBrk="1" latinLnBrk="0" hangingPunct="1">
              <a:lnSpc>
                <a:spcPct val="95000"/>
              </a:lnSpc>
              <a:spcBef>
                <a:spcPts val="500"/>
              </a:spcBef>
              <a:buClr>
                <a:srgbClr val="1C4489"/>
              </a:buClr>
              <a:buFont typeface="Wingdings" panose="05000000000000000000" pitchFamily="2" charset="2"/>
              <a:buChar char=""/>
            </a:pPr>
            <a:r>
              <a:rPr lang="en-US"/>
              <a:t>Email</a:t>
            </a:r>
          </a:p>
          <a:p>
            <a:pPr lvl="4"/>
            <a:r>
              <a:rPr lang="en-US"/>
              <a:t>Phone</a:t>
            </a:r>
          </a:p>
        </p:txBody>
      </p:sp>
      <p:sp>
        <p:nvSpPr>
          <p:cNvPr id="16" name="Picture Placeholder 6">
            <a:extLst>
              <a:ext uri="{FF2B5EF4-FFF2-40B4-BE49-F238E27FC236}">
                <a16:creationId xmlns:a16="http://schemas.microsoft.com/office/drawing/2014/main" id="{0A6DECEC-A0A9-4D13-8B70-6A8A343777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9417350" y="1802996"/>
            <a:ext cx="1371600" cy="1371600"/>
          </a:xfrm>
          <a:solidFill>
            <a:schemeClr val="bg2"/>
          </a:solidFill>
          <a:ln w="25400">
            <a:solidFill>
              <a:schemeClr val="accent1"/>
            </a:solidFill>
            <a:miter lim="800000"/>
          </a:ln>
        </p:spPr>
        <p:txBody>
          <a:bodyPr anchor="ctr">
            <a:normAutofit/>
          </a:bodyPr>
          <a:lstStyle>
            <a:lvl1pPr marL="0" indent="0" algn="ctr">
              <a:buNone/>
              <a:defRPr sz="2000" i="1"/>
            </a:lvl1pPr>
          </a:lstStyle>
          <a:p>
            <a:r>
              <a:rPr lang="en-US" dirty="0"/>
              <a:t>Click to add Photo here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31727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Agenda slide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" y="1419224"/>
            <a:ext cx="11155680" cy="4767263"/>
          </a:xfrm>
        </p:spPr>
        <p:txBody>
          <a:bodyPr/>
          <a:lstStyle>
            <a:lvl1pPr marL="365760" indent="-365760">
              <a:buClr>
                <a:schemeClr val="accent2"/>
              </a:buClr>
              <a:buFont typeface="+mj-lt"/>
              <a:buAutoNum type="arabicPeriod"/>
              <a:defRPr sz="2600"/>
            </a:lvl1pPr>
            <a:lvl2pPr>
              <a:spcBef>
                <a:spcPts val="200"/>
              </a:spcBef>
              <a:defRPr sz="2200"/>
            </a:lvl2pPr>
            <a:lvl3pPr>
              <a:spcBef>
                <a:spcPts val="200"/>
              </a:spcBef>
              <a:defRPr/>
            </a:lvl3pPr>
            <a:lvl4pPr>
              <a:spcBef>
                <a:spcPts val="200"/>
              </a:spcBef>
              <a:defRPr/>
            </a:lvl4pPr>
            <a:lvl5pPr>
              <a:spcBef>
                <a:spcPts val="200"/>
              </a:spcBef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Oval 6" descr="SMART icon">
            <a:extLst>
              <a:ext uri="{FF2B5EF4-FFF2-40B4-BE49-F238E27FC236}">
                <a16:creationId xmlns:a16="http://schemas.microsoft.com/office/drawing/2014/main" id="{82D5D7F0-7145-4827-83A2-5CF434C5CFBA}"/>
              </a:ext>
            </a:extLst>
          </p:cNvPr>
          <p:cNvSpPr/>
          <p:nvPr userDrawn="1"/>
        </p:nvSpPr>
        <p:spPr>
          <a:xfrm>
            <a:off x="10144369" y="461419"/>
            <a:ext cx="1556595" cy="1556595"/>
          </a:xfrm>
          <a:prstGeom prst="ellipse">
            <a:avLst/>
          </a:prstGeom>
          <a:blipFill dpi="0" rotWithShape="1"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340102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12858B7-2840-4B86-82BC-C15B58B631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0221" y="4086790"/>
            <a:ext cx="2585710" cy="189874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Objectives slide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" y="1431471"/>
            <a:ext cx="11155680" cy="4754880"/>
          </a:xfrm>
        </p:spPr>
        <p:txBody>
          <a:bodyPr/>
          <a:lstStyle>
            <a:lvl1pPr marL="365760" indent="-365760">
              <a:buClr>
                <a:schemeClr val="accent2"/>
              </a:buClr>
              <a:buFont typeface="Wingdings" panose="05000000000000000000" pitchFamily="2" charset="2"/>
              <a:buChar char="ü"/>
              <a:defRPr sz="2600"/>
            </a:lvl1pPr>
            <a:lvl2pPr>
              <a:spcBef>
                <a:spcPts val="200"/>
              </a:spcBef>
              <a:defRPr sz="2200"/>
            </a:lvl2pPr>
            <a:lvl3pPr>
              <a:spcBef>
                <a:spcPts val="200"/>
              </a:spcBef>
              <a:defRPr/>
            </a:lvl3pPr>
            <a:lvl4pPr>
              <a:spcBef>
                <a:spcPts val="200"/>
              </a:spcBef>
              <a:defRPr/>
            </a:lvl4pPr>
            <a:lvl5pPr>
              <a:spcBef>
                <a:spcPts val="200"/>
              </a:spcBef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92728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5FB0512-0D03-43C2-9663-06FDBDB95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4787668"/>
            <a:ext cx="12190992" cy="1545565"/>
            <a:chOff x="0" y="4787661"/>
            <a:chExt cx="9143244" cy="1545565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E1656AEE-D6EA-459B-9879-FB6489B321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0" y="5528621"/>
              <a:ext cx="9143244" cy="804605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B23EC7A2-7A9D-4065-9C18-8DAAC4C66A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4787661"/>
              <a:ext cx="9143244" cy="804605"/>
            </a:xfrm>
            <a:prstGeom prst="rect">
              <a:avLst/>
            </a:prstGeom>
          </p:spPr>
        </p:pic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A461F356-3A60-4677-A90A-C2EA3A663B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04" y="7"/>
            <a:ext cx="12190992" cy="80460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002709" y="667944"/>
            <a:ext cx="10186587" cy="4084009"/>
          </a:xfrm>
        </p:spPr>
        <p:txBody>
          <a:bodyPr anchor="ctr"/>
          <a:lstStyle>
            <a:lvl1pPr marL="0" indent="0">
              <a:buNone/>
              <a:defRPr sz="3200"/>
            </a:lvl1pPr>
          </a:lstStyle>
          <a:p>
            <a:pPr lvl="0"/>
            <a:r>
              <a:rPr lang="en-US"/>
              <a:t>Type quote here.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AEF1280C-1E94-430E-A516-D051ECA45720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D48EDC6-D49E-4B52-B448-420C09B981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53" y="118262"/>
            <a:ext cx="609550" cy="47544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C5D1391-4ECB-425D-8329-DA5705FD2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365797" y="4992003"/>
            <a:ext cx="609550" cy="475449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7FA847A-2E10-460B-9C1D-C7735616A565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1002712" y="5032861"/>
            <a:ext cx="10185993" cy="991520"/>
          </a:xfrm>
        </p:spPr>
        <p:txBody>
          <a:bodyPr anchor="ctr">
            <a:normAutofit/>
          </a:bodyPr>
          <a:lstStyle>
            <a:lvl1pPr marL="228600" indent="-228600">
              <a:buFont typeface="Arial" panose="020B0604020202020204" pitchFamily="34" charset="0"/>
              <a:buChar char="~"/>
              <a:defRPr sz="2800" b="1">
                <a:solidFill>
                  <a:schemeClr val="bg1"/>
                </a:solidFill>
              </a:defRPr>
            </a:lvl1pPr>
            <a:lvl2pPr marL="228600" indent="0">
              <a:buNone/>
              <a:defRPr sz="2000" i="1">
                <a:solidFill>
                  <a:schemeClr val="accent4">
                    <a:lumMod val="20000"/>
                    <a:lumOff val="80000"/>
                  </a:schemeClr>
                </a:solidFill>
              </a:defRPr>
            </a:lvl2pPr>
          </a:lstStyle>
          <a:p>
            <a:pPr lvl="0"/>
            <a:r>
              <a:rPr lang="en-US"/>
              <a:t>FirstName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Additional info if applicable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22343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Questions?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Insert Title of Question Slide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BE711A4-D827-41FB-9FEE-8B61DC815C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3562" y="1747615"/>
            <a:ext cx="2884877" cy="38636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23404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Resour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Resources slide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380999" y="1407886"/>
            <a:ext cx="5486400" cy="4672878"/>
          </a:xfrm>
        </p:spPr>
        <p:txBody>
          <a:bodyPr>
            <a:noAutofit/>
          </a:bodyPr>
          <a:lstStyle>
            <a:lvl1pPr marL="342900" indent="-280988">
              <a:lnSpc>
                <a:spcPct val="90000"/>
              </a:lnSpc>
              <a:defRPr sz="2200"/>
            </a:lvl1pPr>
            <a:lvl2pPr marL="365760" indent="0">
              <a:lnSpc>
                <a:spcPct val="90000"/>
              </a:lnSpc>
              <a:spcBef>
                <a:spcPts val="0"/>
              </a:spcBef>
              <a:buNone/>
              <a:defRPr sz="18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571500" indent="-280988">
              <a:lnSpc>
                <a:spcPct val="90000"/>
              </a:lnSpc>
              <a:buClr>
                <a:schemeClr val="tx1">
                  <a:lumMod val="75000"/>
                  <a:lumOff val="25000"/>
                </a:schemeClr>
              </a:buClr>
              <a:buFont typeface="Wingdings" panose="05000000000000000000" pitchFamily="2" charset="2"/>
              <a:buChar char=""/>
              <a:defRPr sz="1800" u="sng">
                <a:solidFill>
                  <a:schemeClr val="accent5"/>
                </a:solidFill>
              </a:defRPr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/>
              <a:t>Insert Name of Resource</a:t>
            </a:r>
          </a:p>
          <a:p>
            <a:pPr lvl="1"/>
            <a:r>
              <a:rPr lang="en-US"/>
              <a:t>Include details about resource here</a:t>
            </a:r>
          </a:p>
          <a:p>
            <a:pPr lvl="2"/>
            <a:r>
              <a:rPr lang="en-US"/>
              <a:t>Web Address here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324601" y="1407886"/>
            <a:ext cx="5486400" cy="4672878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2200"/>
            </a:lvl1pPr>
            <a:lvl2pPr marL="365760" indent="0">
              <a:lnSpc>
                <a:spcPct val="90000"/>
              </a:lnSpc>
              <a:spcBef>
                <a:spcPts val="0"/>
              </a:spcBef>
              <a:buNone/>
              <a:defRPr sz="18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571500" indent="-280988">
              <a:lnSpc>
                <a:spcPct val="90000"/>
              </a:lnSpc>
              <a:buClr>
                <a:schemeClr val="tx1">
                  <a:lumMod val="75000"/>
                  <a:lumOff val="25000"/>
                </a:schemeClr>
              </a:buClr>
              <a:buFont typeface="Wingdings" panose="05000000000000000000" pitchFamily="2" charset="2"/>
              <a:buChar char="ð"/>
              <a:defRPr sz="1800" u="sng">
                <a:solidFill>
                  <a:schemeClr val="accent5"/>
                </a:solidFill>
              </a:defRPr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/>
              <a:t>Insert Name of Resource</a:t>
            </a:r>
          </a:p>
          <a:p>
            <a:pPr lvl="1"/>
            <a:r>
              <a:rPr lang="en-US"/>
              <a:t>Include details about resource here</a:t>
            </a:r>
          </a:p>
          <a:p>
            <a:pPr lvl="2"/>
            <a:r>
              <a:rPr lang="en-US"/>
              <a:t>Web Address here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345264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016892" y="1291771"/>
            <a:ext cx="7091440" cy="4845260"/>
          </a:xfrm>
        </p:spPr>
        <p:txBody>
          <a:bodyPr anchor="ctr">
            <a:noAutofit/>
          </a:bodyPr>
          <a:lstStyle>
            <a:lvl1pPr marL="0" indent="0">
              <a:buNone/>
              <a:defRPr sz="2400" b="1"/>
            </a:lvl1pPr>
            <a:lvl2pPr marL="457200" indent="0">
              <a:lnSpc>
                <a:spcPct val="90000"/>
              </a:lnSpc>
              <a:spcBef>
                <a:spcPts val="600"/>
              </a:spcBef>
              <a:buNone/>
              <a:defRPr sz="2000" i="1">
                <a:solidFill>
                  <a:schemeClr val="accent1"/>
                </a:solidFill>
              </a:defRPr>
            </a:lvl2pPr>
            <a:lvl3pPr marL="45720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777240" indent="-320040">
              <a:lnSpc>
                <a:spcPct val="90000"/>
              </a:lnSpc>
              <a:spcBef>
                <a:spcPts val="800"/>
              </a:spcBef>
              <a:buClr>
                <a:schemeClr val="accent5"/>
              </a:buClr>
              <a:buFont typeface="Wingdings" panose="05000000000000000000" pitchFamily="2" charset="2"/>
              <a:buChar char=""/>
              <a:defRPr lang="en-US" sz="1800" kern="1200" dirty="0">
                <a:solidFill>
                  <a:srgbClr val="1C4489"/>
                </a:solidFill>
                <a:latin typeface="+mn-lt"/>
                <a:ea typeface="+mn-ea"/>
                <a:cs typeface="+mn-cs"/>
              </a:defRPr>
            </a:lvl4pPr>
            <a:lvl5pPr marL="777240" indent="-292608">
              <a:lnSpc>
                <a:spcPct val="90000"/>
              </a:lnSpc>
              <a:spcBef>
                <a:spcPts val="0"/>
              </a:spcBef>
              <a:buClr>
                <a:schemeClr val="tx1">
                  <a:lumMod val="90000"/>
                  <a:lumOff val="10000"/>
                </a:schemeClr>
              </a:buClr>
              <a:buFont typeface="Wingdings" panose="05000000000000000000" pitchFamily="2" charset="2"/>
              <a:buChar char="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FirstName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Occupation/Title</a:t>
            </a:r>
          </a:p>
          <a:p>
            <a:pPr lvl="2"/>
            <a:r>
              <a:rPr lang="en-US"/>
              <a:t>Company Name</a:t>
            </a:r>
          </a:p>
          <a:p>
            <a:pPr marL="777240" lvl="3" indent="-320040" algn="l" defTabSz="914400" rtl="0" eaLnBrk="1" latinLnBrk="0" hangingPunct="1">
              <a:lnSpc>
                <a:spcPct val="95000"/>
              </a:lnSpc>
              <a:spcBef>
                <a:spcPts val="500"/>
              </a:spcBef>
              <a:buClr>
                <a:srgbClr val="1C4489"/>
              </a:buClr>
              <a:buFont typeface="Wingdings" panose="05000000000000000000" pitchFamily="2" charset="2"/>
              <a:buChar char=""/>
            </a:pPr>
            <a:r>
              <a:rPr lang="en-US"/>
              <a:t>Email</a:t>
            </a:r>
          </a:p>
          <a:p>
            <a:pPr lvl="4"/>
            <a:r>
              <a:rPr lang="en-US"/>
              <a:t>Phone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9937C6E-C4E1-4098-AAA7-12A05E027D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2498" y="2471299"/>
            <a:ext cx="2250838" cy="220724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975945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Insert Title of Gratitude Slide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E27705F-8551-43B5-958F-AC08272762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576" y="1550738"/>
            <a:ext cx="6564849" cy="427903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420110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6280" y="1465943"/>
            <a:ext cx="5303520" cy="471102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465943"/>
            <a:ext cx="5303520" cy="471102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607438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626" y="67831"/>
            <a:ext cx="11356848" cy="110642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342571"/>
            <a:ext cx="5157787" cy="822960"/>
          </a:xfrm>
        </p:spPr>
        <p:txBody>
          <a:bodyPr anchor="b">
            <a:normAutofit/>
          </a:bodyPr>
          <a:lstStyle>
            <a:lvl1pPr marL="0" indent="0"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242457"/>
            <a:ext cx="5157787" cy="3947206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342571"/>
            <a:ext cx="5183188" cy="822960"/>
          </a:xfrm>
        </p:spPr>
        <p:txBody>
          <a:bodyPr anchor="b">
            <a:normAutofit/>
          </a:bodyPr>
          <a:lstStyle>
            <a:lvl1pPr marL="0" indent="0"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242457"/>
            <a:ext cx="5183188" cy="3947206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438312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450750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5C0572E-8CD7-474C-8E2C-4992A8831E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6053402"/>
            <a:ext cx="12190992" cy="804605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92C1B5B-A779-4783-9B6E-F71CC1C1DE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723"/>
          <a:stretch/>
        </p:blipFill>
        <p:spPr>
          <a:xfrm rot="10800000">
            <a:off x="0" y="0"/>
            <a:ext cx="12190992" cy="47694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561484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518D104E-42F0-40AE-9CDD-8F904482EF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028784" cy="217609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457207"/>
            <a:ext cx="6172200" cy="5403851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203451"/>
            <a:ext cx="3932237" cy="3657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1C4489"/>
                </a:solidFill>
              </a:defRPr>
            </a:lvl1pPr>
          </a:lstStyle>
          <a:p>
            <a:fld id="{AEF1280C-1E94-430E-A516-D051ECA45720}" type="slidenum">
              <a:rPr lang="en-US" smtClean="0"/>
              <a:pPr/>
              <a:t>‹#›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978074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762CF06-6557-4C5C-81C4-370A2853EC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028784" cy="217609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457207"/>
            <a:ext cx="6172200" cy="5403851"/>
          </a:xfrm>
          <a:ln w="25400">
            <a:solidFill>
              <a:schemeClr val="accent1"/>
            </a:solidFill>
            <a:miter lim="800000"/>
          </a:ln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203451"/>
            <a:ext cx="3932237" cy="3657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1C4489"/>
                </a:solidFill>
              </a:defRPr>
            </a:lvl1pPr>
          </a:lstStyle>
          <a:p>
            <a:fld id="{AEF1280C-1E94-430E-A516-D051ECA45720}" type="slidenum">
              <a:rPr lang="en-US" smtClean="0"/>
              <a:pPr/>
              <a:t>‹#›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55109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ags" Target="../tags/tag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29FFAE19-A8F9-4243-9882-1FA70D6AF6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6053402"/>
            <a:ext cx="12190992" cy="80460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49EC62E-065B-4290-8FBC-F8DC4E4F2A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992" cy="13532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49300" y="67579"/>
            <a:ext cx="11359032" cy="110807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8160" y="1420779"/>
            <a:ext cx="11155680" cy="47561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7411" y="6425302"/>
            <a:ext cx="79792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i="1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29876" y="64046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AEF1280C-1E94-430E-A516-D051ECA45720}" type="slidenum">
              <a:rPr lang="en-US" smtClean="0"/>
              <a:pPr/>
              <a:t>‹#›</a:t>
            </a:fld>
            <a:endParaRPr lang="en-US" dirty="0"/>
          </a:p>
        </p:txBody>
      </p:sp>
    </p:spTree>
    <p:custDataLst>
      <p:tags r:id="rId21"/>
    </p:custDataLst>
    <p:extLst>
      <p:ext uri="{BB962C8B-B14F-4D97-AF65-F5344CB8AC3E}">
        <p14:creationId xmlns:p14="http://schemas.microsoft.com/office/powerpoint/2010/main" val="3894819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kern="1200">
          <a:solidFill>
            <a:schemeClr val="bg1"/>
          </a:solidFill>
          <a:effectLst>
            <a:outerShdw blurRad="50800" dist="25400" dir="8100000" algn="tr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95000"/>
        </a:lnSpc>
        <a:spcBef>
          <a:spcPts val="1800"/>
        </a:spcBef>
        <a:buClr>
          <a:schemeClr val="accent2"/>
        </a:buClr>
        <a:buFont typeface="Wingdings" panose="05000000000000000000" pitchFamily="2" charset="2"/>
        <a:buChar char="ü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7713" indent="-290513" algn="l" defTabSz="914400" rtl="0" eaLnBrk="1" latinLnBrk="0" hangingPunct="1">
        <a:lnSpc>
          <a:spcPct val="95000"/>
        </a:lnSpc>
        <a:spcBef>
          <a:spcPts val="500"/>
        </a:spcBef>
        <a:buClr>
          <a:schemeClr val="accent1">
            <a:lumMod val="75000"/>
          </a:schemeClr>
        </a:buClr>
        <a:buSzPct val="80000"/>
        <a:buFont typeface="Arial" panose="020B0604020202020204" pitchFamily="34" charset="0"/>
        <a:buChar char="►"/>
        <a:defRPr sz="2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5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›"/>
        <a:defRPr sz="20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5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6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5000"/>
        </a:lnSpc>
        <a:spcBef>
          <a:spcPts val="500"/>
        </a:spcBef>
        <a:buFont typeface="Courier New" panose="02070309020205020404" pitchFamily="49" charset="0"/>
        <a:buChar char="o"/>
        <a:defRPr sz="18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2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3.xml"/><Relationship Id="rId4" Type="http://schemas.openxmlformats.org/officeDocument/2006/relationships/hyperlink" Target="https://public.tableau.com/profile/scott8222#!/vizhome/PY16_PY17_Exitsv_PY18Q2/ExitDateData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m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m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m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m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6.xml"/><Relationship Id="rId4" Type="http://schemas.openxmlformats.org/officeDocument/2006/relationships/hyperlink" Target="https://public.tableau.com/profile/scott8222#!/vizhome/MeasurableSkillGainsCY18Outcomes_PY18Q2PIRL/CY18_MSG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2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9.xml"/><Relationship Id="rId4" Type="http://schemas.openxmlformats.org/officeDocument/2006/relationships/hyperlink" Target="mailto:ETAPerforms@dol.gov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07425-8373-44FE-992C-78381B8466F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PIRL Data Elements:</a:t>
            </a:r>
            <a:br>
              <a:rPr lang="en-US" dirty="0"/>
            </a:br>
            <a:r>
              <a:rPr lang="en-US" dirty="0"/>
              <a:t>Data Collection and Submission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14F009-65EA-482C-9906-3954D98FA37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Module 14</a:t>
            </a:r>
          </a:p>
          <a:p>
            <a:pPr>
              <a:spcBef>
                <a:spcPts val="0"/>
              </a:spcBef>
            </a:pPr>
            <a:endParaRPr lang="en-US" dirty="0"/>
          </a:p>
          <a:p>
            <a:pPr>
              <a:spcBef>
                <a:spcPts val="0"/>
              </a:spcBef>
            </a:pPr>
            <a:r>
              <a:rPr lang="en-US" sz="2200" dirty="0"/>
              <a:t>2019 WIOA National Performance Training</a:t>
            </a:r>
          </a:p>
          <a:p>
            <a:pPr>
              <a:spcBef>
                <a:spcPts val="0"/>
              </a:spcBef>
            </a:pPr>
            <a:endParaRPr lang="en-US" sz="2000" dirty="0"/>
          </a:p>
          <a:p>
            <a:pPr>
              <a:spcBef>
                <a:spcPts val="0"/>
              </a:spcBef>
            </a:pPr>
            <a:r>
              <a:rPr lang="en-US" sz="1800" dirty="0"/>
              <a:t>U.S. Department of Labor</a:t>
            </a:r>
          </a:p>
          <a:p>
            <a:pPr>
              <a:spcBef>
                <a:spcPts val="0"/>
              </a:spcBef>
            </a:pPr>
            <a:r>
              <a:rPr lang="en-US" sz="1800" dirty="0"/>
              <a:t>Employment and Training Administration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88092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1A80F-C6AD-4265-B337-6B0A3C1EE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Topics for this Session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65E332-57D2-4C2C-B41B-A26297CAE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5869" y="1527387"/>
            <a:ext cx="8902931" cy="3681922"/>
          </a:xfrm>
        </p:spPr>
        <p:txBody>
          <a:bodyPr>
            <a:normAutofit/>
          </a:bodyPr>
          <a:lstStyle/>
          <a:p>
            <a:r>
              <a:rPr lang="en-US" sz="2800" dirty="0"/>
              <a:t>Exit date data element analysis</a:t>
            </a:r>
          </a:p>
          <a:p>
            <a:r>
              <a:rPr lang="en-US" sz="2800" dirty="0"/>
              <a:t>Common Exit</a:t>
            </a:r>
          </a:p>
          <a:p>
            <a:r>
              <a:rPr lang="en-US" sz="2800" dirty="0"/>
              <a:t>Measurable Skill Gains and Credential Attainment denominator data element analysis</a:t>
            </a:r>
          </a:p>
          <a:p>
            <a:r>
              <a:rPr lang="en-US" sz="2800" dirty="0"/>
              <a:t>Common questions regarding determining the correct date to enter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9DA424-25CA-4CCF-B3F5-E52E3C9F6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429045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435E2-4984-4324-A8EE-448D461A0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Exit Date Data Element Analysis – Part 1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0E2FEE-12B2-4E5C-9D64-FE6269676D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48384" y="3223491"/>
            <a:ext cx="9805416" cy="2144938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Exit Date Patterns</a:t>
            </a:r>
          </a:p>
          <a:p>
            <a:r>
              <a:rPr lang="en-US" sz="2800" dirty="0">
                <a:solidFill>
                  <a:schemeClr val="tx1"/>
                </a:solidFill>
              </a:rPr>
              <a:t>Link to additional visualizations:</a:t>
            </a:r>
          </a:p>
          <a:p>
            <a:r>
              <a:rPr lang="en-US" sz="2800" dirty="0">
                <a:solidFill>
                  <a:schemeClr val="tx1"/>
                </a:solidFill>
                <a:hlinkClick r:id="rId4"/>
              </a:rPr>
              <a:t>https://public.tableau.com/profile/scott8222#!/vizhome/PY16_PY17_Exitsv_PY18Q2/ExitDateData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45B6C7-D75E-4C0D-BBBD-A0BA01A59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C448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C448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78685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Exit Date Data Analysis – All Program Exits</a:t>
            </a:r>
          </a:p>
        </p:txBody>
      </p:sp>
      <p:pic>
        <p:nvPicPr>
          <p:cNvPr id="7" name="Content Placeholder 6" descr="Screen Clipping: All Program Exits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726" y="1321310"/>
            <a:ext cx="7903820" cy="4744261"/>
          </a:xfrm>
        </p:spPr>
      </p:pic>
      <p:sp>
        <p:nvSpPr>
          <p:cNvPr id="8" name="Rectangle 7"/>
          <p:cNvSpPr/>
          <p:nvPr/>
        </p:nvSpPr>
        <p:spPr>
          <a:xfrm>
            <a:off x="2994377" y="6189190"/>
            <a:ext cx="548566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*Source: PY 2018 Q2 WIOA Performance Individual Record Data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42642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Exit Date Data Analysis – Adult Exits</a:t>
            </a:r>
          </a:p>
        </p:txBody>
      </p:sp>
      <p:pic>
        <p:nvPicPr>
          <p:cNvPr id="5" name="Content Placeholder 4" descr="Screen Clipping: Adult Exits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597" y="1344058"/>
            <a:ext cx="8831335" cy="4742753"/>
          </a:xfrm>
        </p:spPr>
      </p:pic>
      <p:sp>
        <p:nvSpPr>
          <p:cNvPr id="8" name="Rectangle 7"/>
          <p:cNvSpPr/>
          <p:nvPr/>
        </p:nvSpPr>
        <p:spPr>
          <a:xfrm>
            <a:off x="3427562" y="6204609"/>
            <a:ext cx="548566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*Source: PY 2018 Q2 WIOA Performance Individual Record Data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59633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Exit Date Data Analysis – DW Exits</a:t>
            </a:r>
          </a:p>
        </p:txBody>
      </p:sp>
      <p:pic>
        <p:nvPicPr>
          <p:cNvPr id="6" name="Content Placeholder 5" descr="Screen Clipping: DW Exits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236" y="1339994"/>
            <a:ext cx="8240399" cy="4763352"/>
          </a:xfrm>
        </p:spPr>
      </p:pic>
      <p:sp>
        <p:nvSpPr>
          <p:cNvPr id="7" name="Rectangle 6"/>
          <p:cNvSpPr/>
          <p:nvPr/>
        </p:nvSpPr>
        <p:spPr>
          <a:xfrm>
            <a:off x="3353165" y="6235387"/>
            <a:ext cx="548566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*Source: PY 2018 Q2 WIOA Performance Individual Record Data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76670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Exit Date Data Analysis – Youth Exits</a:t>
            </a:r>
          </a:p>
        </p:txBody>
      </p:sp>
      <p:pic>
        <p:nvPicPr>
          <p:cNvPr id="7" name="Content Placeholder 6" descr="Screen Clipping: Youth Exits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0257" y="1311007"/>
            <a:ext cx="9826390" cy="4759287"/>
          </a:xfrm>
        </p:spPr>
      </p:pic>
      <p:sp>
        <p:nvSpPr>
          <p:cNvPr id="8" name="Rectangle 7"/>
          <p:cNvSpPr/>
          <p:nvPr/>
        </p:nvSpPr>
        <p:spPr>
          <a:xfrm>
            <a:off x="3316572" y="6235387"/>
            <a:ext cx="548566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*Source: PY 2018 Q2 WIOA Performance Individual Record Data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8847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happened in the Youth Program on 6/30/17 (Number Exits)?</a:t>
            </a:r>
          </a:p>
        </p:txBody>
      </p:sp>
      <p:pic>
        <p:nvPicPr>
          <p:cNvPr id="7" name="Content Placeholder 6" descr="Screen Clipping: Youth Exits on 6/30/17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8204" y="1343047"/>
            <a:ext cx="11938094" cy="4772808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316572" y="6235387"/>
            <a:ext cx="548566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*Source: PY 2018 Q2 WIOA Performance Individual Record Data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39244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happened in the Youth Program on 6/30/17 (Percent Exits)? </a:t>
            </a:r>
          </a:p>
        </p:txBody>
      </p:sp>
      <p:pic>
        <p:nvPicPr>
          <p:cNvPr id="8" name="Content Placeholder 7" descr="Screen Clipping: Youth Exits between 7/1/16 and 12/31/18 that occurred on 6/30/17 in the Youth Program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7552" y="1313410"/>
            <a:ext cx="11909264" cy="48130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316572" y="6235387"/>
            <a:ext cx="548566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*Source: PY 2018 Q2 WIOA Performance Individual Record Data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10359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happened in the Youth Program on 6/30/18 (Number Exits)? </a:t>
            </a:r>
          </a:p>
        </p:txBody>
      </p:sp>
      <p:pic>
        <p:nvPicPr>
          <p:cNvPr id="8" name="Content Placeholder 7" descr="Screen Clipping: Youth Exits on 6/30/18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98271" y="1314994"/>
            <a:ext cx="11796839" cy="479302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316572" y="6235387"/>
            <a:ext cx="548566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*Source: PY 2018 Q2 WIOA Performance Individual Record Data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93223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happened in the Youth Program on 6/30/18 (Percent Exit)? </a:t>
            </a:r>
          </a:p>
        </p:txBody>
      </p:sp>
      <p:pic>
        <p:nvPicPr>
          <p:cNvPr id="9" name="Content Placeholder 8" descr="Screen Clipping: Youth Exits between 7/1/16 and 12/31/18 that occurred on 6/30/18 in the youth program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71338" y="1254034"/>
            <a:ext cx="11846947" cy="490976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316572" y="6235387"/>
            <a:ext cx="548566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*Source: PY 2018 Q2 WIOA Performance Individual Record Data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8746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435E2-4984-4324-A8EE-448D461A0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Exit Date Data Element Analysis – Part 2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0E2FEE-12B2-4E5C-9D64-FE6269676D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48384" y="3429001"/>
            <a:ext cx="9805416" cy="1263072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“Unsubstantiated” Exit Percentage (percent of exit dates without a corresponding service date)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45B6C7-D75E-4C0D-BBBD-A0BA01A59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C448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C448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489716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Unsubstantiated Exit Dates (Title I) (Rolling 4 quarters)</a:t>
            </a:r>
          </a:p>
        </p:txBody>
      </p:sp>
      <p:pic>
        <p:nvPicPr>
          <p:cNvPr id="6" name="Content Placeholder 5" descr="chart showing unsubstantiated Title I exit dates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41512" y="1320339"/>
            <a:ext cx="8945696" cy="478608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3372785" y="6248672"/>
            <a:ext cx="548566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*Source: PY 2018 Q2 WIOA Performance Individual Record Data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89078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Unsubstantiated Exit Dates (Adult) (Rolling 4 quarters)</a:t>
            </a:r>
          </a:p>
        </p:txBody>
      </p:sp>
      <p:pic>
        <p:nvPicPr>
          <p:cNvPr id="5" name="Content Placeholder 4" descr="chart showing unsubstantiated Adult exit dates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68963" y="1333042"/>
            <a:ext cx="8852145" cy="474392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353165" y="6235387"/>
            <a:ext cx="548566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*Source: PY 2018 Q2 WIOA Performance Individual Record Data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71236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Unsubstantiated Exit Dates (DW) (Rolling 4 quarters)</a:t>
            </a:r>
          </a:p>
        </p:txBody>
      </p:sp>
      <p:pic>
        <p:nvPicPr>
          <p:cNvPr id="6" name="Content Placeholder 5" descr="chart showing unsubstantiated DW exit dates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14543" y="1333041"/>
            <a:ext cx="8972667" cy="473050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353165" y="6243849"/>
            <a:ext cx="548566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*Source: PY 2018 Q2 WIOA Performance Individual Record Data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25801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Unsubstantiated Exit Dates (Youth) (Rolling 4 quarters)</a:t>
            </a:r>
          </a:p>
        </p:txBody>
      </p:sp>
      <p:pic>
        <p:nvPicPr>
          <p:cNvPr id="6" name="Content Placeholder 5" descr="chart showing unsubstantiated Youth exit dates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707611" y="1324374"/>
            <a:ext cx="8802479" cy="474947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349446" y="6204601"/>
            <a:ext cx="548566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*Source: PY 2018 Q2 WIOA Performance Individual Record Data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33622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 of Exit Date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Since this is an update of data from a previous discussion on PY17 Q4 data, do you see any improvement from your state?</a:t>
            </a:r>
          </a:p>
          <a:p>
            <a:pPr lvl="1"/>
            <a:r>
              <a:rPr lang="en-US" dirty="0"/>
              <a:t>If yes, what changes/actions do you think account for these improvements?</a:t>
            </a:r>
          </a:p>
          <a:p>
            <a:pPr lvl="1"/>
            <a:r>
              <a:rPr lang="en-US" dirty="0"/>
              <a:t>If no, what challenges is your state still working to resolve?</a:t>
            </a:r>
          </a:p>
          <a:p>
            <a:r>
              <a:rPr lang="en-US" dirty="0"/>
              <a:t>Are there any surprises about this data?</a:t>
            </a:r>
          </a:p>
        </p:txBody>
      </p:sp>
      <p:pic>
        <p:nvPicPr>
          <p:cNvPr id="6" name="Picture 5" descr="pen writing &quot;Let's Discuss&quot;">
            <a:extLst>
              <a:ext uri="{FF2B5EF4-FFF2-40B4-BE49-F238E27FC236}">
                <a16:creationId xmlns:a16="http://schemas.microsoft.com/office/drawing/2014/main" id="{78BBE9F3-0970-4F2F-B6EF-FB88966864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9923" y="3249601"/>
            <a:ext cx="3976665" cy="26524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63053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435E2-4984-4324-A8EE-448D461A0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Exit Data Analysis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45B6C7-D75E-4C0D-BBBD-A0BA01A59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C448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C448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367663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Exit Data Analysis (WIOA Adult and Wagner-</a:t>
            </a:r>
            <a:r>
              <a:rPr lang="en-US" dirty="0" err="1"/>
              <a:t>Peyser</a:t>
            </a:r>
            <a:r>
              <a:rPr lang="en-US" dirty="0"/>
              <a:t>)</a:t>
            </a:r>
          </a:p>
        </p:txBody>
      </p:sp>
      <p:pic>
        <p:nvPicPr>
          <p:cNvPr id="3" name="Picture 2" descr="Screenshot of common exit data for WIOA Adult and Wagner-Peyser">
            <a:extLst>
              <a:ext uri="{FF2B5EF4-FFF2-40B4-BE49-F238E27FC236}">
                <a16:creationId xmlns:a16="http://schemas.microsoft.com/office/drawing/2014/main" id="{043328AF-41C0-4E83-AE72-28132BFBE3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929" y="1334055"/>
            <a:ext cx="10114141" cy="4761389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2390537" y="6216915"/>
            <a:ext cx="829823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*Source: PY 2018 Q2 State Quarterly Performance Reports. See handout for full State-by-State list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70539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 of Common Exit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Does the data in the handout accurately reflect your state’s policies on common exit?</a:t>
            </a:r>
          </a:p>
          <a:p>
            <a:r>
              <a:rPr lang="en-US" dirty="0"/>
              <a:t>Are there any challenges to accurately reporting common exit policies in your state?</a:t>
            </a:r>
          </a:p>
          <a:p>
            <a:r>
              <a:rPr lang="en-US" dirty="0"/>
              <a:t>What are the challenges/opportunities of common exit policies?</a:t>
            </a:r>
          </a:p>
          <a:p>
            <a:endParaRPr lang="en-US" dirty="0"/>
          </a:p>
        </p:txBody>
      </p:sp>
      <p:pic>
        <p:nvPicPr>
          <p:cNvPr id="6" name="Picture 5" descr="hands holding up blank speech bubble signs">
            <a:extLst>
              <a:ext uri="{FF2B5EF4-FFF2-40B4-BE49-F238E27FC236}">
                <a16:creationId xmlns:a16="http://schemas.microsoft.com/office/drawing/2014/main" id="{C1EA8F6D-7886-401D-814E-60FFA7D7A6D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4283" y="3759200"/>
            <a:ext cx="4541869" cy="2325437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6504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435E2-4984-4324-A8EE-448D461A0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Credential Attainment and Measurable Skill Gains Denominator Data Analysis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0E2FEE-12B2-4E5C-9D64-FE6269676D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>
                <a:solidFill>
                  <a:schemeClr val="tx1"/>
                </a:solidFill>
              </a:rPr>
              <a:t>Visuals link:</a:t>
            </a:r>
          </a:p>
          <a:p>
            <a:r>
              <a:rPr lang="en-US" dirty="0">
                <a:hlinkClick r:id="rId4"/>
              </a:rPr>
              <a:t>https://public.tableau.com/profile/scott8222#!/vizhome/MeasurableSkillGainsCY18Outcomes_PY18Q2PIRL/CY18_MSG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45B6C7-D75E-4C0D-BBBD-A0BA01A59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C448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C448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924620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300" y="67579"/>
            <a:ext cx="11359032" cy="1108078"/>
          </a:xfrm>
        </p:spPr>
        <p:txBody>
          <a:bodyPr/>
          <a:lstStyle/>
          <a:p>
            <a:r>
              <a:rPr lang="en-US" dirty="0"/>
              <a:t>Measurable Skill Gains Reported without Education or Training Adult (Rolling 4 quarters)</a:t>
            </a:r>
          </a:p>
        </p:txBody>
      </p:sp>
      <p:pic>
        <p:nvPicPr>
          <p:cNvPr id="6" name="Picture 5" descr="screenshot of adult participants with skill gains and no education or training reported in PIRL">
            <a:extLst>
              <a:ext uri="{FF2B5EF4-FFF2-40B4-BE49-F238E27FC236}">
                <a16:creationId xmlns:a16="http://schemas.microsoft.com/office/drawing/2014/main" id="{AB6AFA3F-DF88-4B61-8AFC-07C915F737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519" y="1175657"/>
            <a:ext cx="11495043" cy="496082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353165" y="6206533"/>
            <a:ext cx="548566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*Source: PY 2018 Q2 WIOA Performance Individual Record Data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34294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Measurable Skill Gains Reported without Education or Training </a:t>
            </a:r>
            <a:br>
              <a:rPr lang="en-US" dirty="0"/>
            </a:br>
            <a:r>
              <a:rPr lang="en-US" dirty="0"/>
              <a:t>Dislocated Workers (Rolling 4 quarters)</a:t>
            </a:r>
          </a:p>
        </p:txBody>
      </p:sp>
      <p:pic>
        <p:nvPicPr>
          <p:cNvPr id="5" name="Picture 4" descr="screenshot of DW participants with skill gains and no education or training reported in PIRL">
            <a:extLst>
              <a:ext uri="{FF2B5EF4-FFF2-40B4-BE49-F238E27FC236}">
                <a16:creationId xmlns:a16="http://schemas.microsoft.com/office/drawing/2014/main" id="{76D6F42A-B5CC-4C71-8007-61FB8924F2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239" y="1285654"/>
            <a:ext cx="11618552" cy="490186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353165" y="6187523"/>
            <a:ext cx="548566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*Source: PY 2018 Q2 WIOA Performance Individual Record Data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70147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Measurable Skill Gains Reported without Education or Training Youth (Rolling 4 quarters)</a:t>
            </a:r>
          </a:p>
        </p:txBody>
      </p:sp>
      <p:pic>
        <p:nvPicPr>
          <p:cNvPr id="5" name="Picture 4" descr="screenshot of Youth participants with skill gains and no education or training reported in PIRL">
            <a:extLst>
              <a:ext uri="{FF2B5EF4-FFF2-40B4-BE49-F238E27FC236}">
                <a16:creationId xmlns:a16="http://schemas.microsoft.com/office/drawing/2014/main" id="{140FC1D7-58E5-4F3D-8369-D9B1AE8E50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667" y="1250156"/>
            <a:ext cx="11580172" cy="4929188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353165" y="6266164"/>
            <a:ext cx="548566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*Source: PY 2018 Q2 WIOA Performance Individual Record Data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76875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Credentials without Corresponding Skill Gain </a:t>
            </a:r>
            <a:br>
              <a:rPr lang="en-US" dirty="0"/>
            </a:br>
            <a:r>
              <a:rPr lang="en-US" dirty="0"/>
              <a:t>Youth (Rolling 4 quarters)</a:t>
            </a:r>
          </a:p>
        </p:txBody>
      </p:sp>
      <p:pic>
        <p:nvPicPr>
          <p:cNvPr id="7" name="Picture 6" descr="screenshot of credential gains for youth participants without a corresponding skill gain">
            <a:extLst>
              <a:ext uri="{FF2B5EF4-FFF2-40B4-BE49-F238E27FC236}">
                <a16:creationId xmlns:a16="http://schemas.microsoft.com/office/drawing/2014/main" id="{48FADF69-5ED6-4E8A-971C-EB2ECFA3F4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769" y="1235869"/>
            <a:ext cx="11796150" cy="493633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353165" y="6252891"/>
            <a:ext cx="548566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*Source: PY 2018 Q2 WIOA Performance Individual Record Data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67611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Credentials without Corresponding Skill Gain  </a:t>
            </a:r>
            <a:br>
              <a:rPr lang="en-US" dirty="0"/>
            </a:br>
            <a:r>
              <a:rPr lang="en-US" dirty="0"/>
              <a:t>Adult (Rolling 4 quarters)</a:t>
            </a:r>
          </a:p>
        </p:txBody>
      </p:sp>
      <p:pic>
        <p:nvPicPr>
          <p:cNvPr id="5" name="Picture 4" descr="screenshot of credential gains for adult participants without a corresponding skill gain">
            <a:extLst>
              <a:ext uri="{FF2B5EF4-FFF2-40B4-BE49-F238E27FC236}">
                <a16:creationId xmlns:a16="http://schemas.microsoft.com/office/drawing/2014/main" id="{C0C56216-F1BE-48B0-BE3B-76AE398C27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912" y="1252722"/>
            <a:ext cx="11574144" cy="492662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353165" y="6235387"/>
            <a:ext cx="548566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*Source: PY 2018 Q2 WIOA Performance Individual Record Data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769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Credentials without Corresponding Skill Gain </a:t>
            </a:r>
            <a:br>
              <a:rPr lang="en-US" dirty="0"/>
            </a:br>
            <a:r>
              <a:rPr lang="en-US" dirty="0"/>
              <a:t>DW (Rolling 4 quarters)</a:t>
            </a:r>
          </a:p>
        </p:txBody>
      </p:sp>
      <p:pic>
        <p:nvPicPr>
          <p:cNvPr id="5" name="Picture 4" descr="screenshot of credential gains for dislocated worker participants without a corresponding skill gain">
            <a:extLst>
              <a:ext uri="{FF2B5EF4-FFF2-40B4-BE49-F238E27FC236}">
                <a16:creationId xmlns:a16="http://schemas.microsoft.com/office/drawing/2014/main" id="{261BFABB-8A75-40B8-8245-4752763C79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535" y="1228725"/>
            <a:ext cx="11630521" cy="495061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353165" y="6234792"/>
            <a:ext cx="548566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*Source: PY 2018 Q2 WIOA Performance Individual Record Data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30860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 of CA and MSG PIRL Elements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Since this is an update of data from a previous discussion on PY17 Q4 data, do you see any improvement from your state?</a:t>
            </a:r>
          </a:p>
          <a:p>
            <a:pPr lvl="1"/>
            <a:r>
              <a:rPr lang="en-US" dirty="0"/>
              <a:t>If yes, what changes/actions do you think account for these improvements?</a:t>
            </a:r>
          </a:p>
          <a:p>
            <a:pPr lvl="1"/>
            <a:r>
              <a:rPr lang="en-US" dirty="0"/>
              <a:t>If no, what challenges is your state still working to resolve?</a:t>
            </a:r>
          </a:p>
          <a:p>
            <a:r>
              <a:rPr lang="en-US" dirty="0"/>
              <a:t>Are there any surprises about this data?</a:t>
            </a:r>
          </a:p>
        </p:txBody>
      </p:sp>
      <p:pic>
        <p:nvPicPr>
          <p:cNvPr id="6" name="Picture 5" descr="sign with words &quot;Let's Discuss&quot;">
            <a:extLst>
              <a:ext uri="{FF2B5EF4-FFF2-40B4-BE49-F238E27FC236}">
                <a16:creationId xmlns:a16="http://schemas.microsoft.com/office/drawing/2014/main" id="{06B47389-26FF-47C1-8F45-C6868EEC47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0803" y="3253756"/>
            <a:ext cx="4287385" cy="26667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33261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435E2-4984-4324-A8EE-448D461A0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Questions: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0E2FEE-12B2-4E5C-9D64-FE6269676D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Regarding Determining the Correct Date to Enter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45B6C7-D75E-4C0D-BBBD-A0BA01A59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C448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C448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725402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Questions:</a:t>
            </a:r>
            <a:br>
              <a:rPr lang="en-US" dirty="0"/>
            </a:br>
            <a:r>
              <a:rPr lang="en-US" dirty="0"/>
              <a:t>Determining the Correct Date to Enter (1)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PIRL 1332 </a:t>
            </a:r>
            <a:r>
              <a:rPr lang="en-US" dirty="0"/>
              <a:t>and </a:t>
            </a:r>
            <a:r>
              <a:rPr lang="en-US" b="1" dirty="0"/>
              <a:t>1406</a:t>
            </a:r>
            <a:r>
              <a:rPr lang="en-US" dirty="0"/>
              <a:t>:  If a participant begins training/education during participation and continues after exit, what dates should be reported in each?</a:t>
            </a:r>
          </a:p>
          <a:p>
            <a:pPr lvl="1"/>
            <a:r>
              <a:rPr lang="en-US" b="1" dirty="0"/>
              <a:t>PIRL 1332 – </a:t>
            </a:r>
            <a:r>
              <a:rPr lang="en-US" dirty="0"/>
              <a:t>Should be reported as a “1” if the participant was in the training or education at any time during participation, regardless of when the program started or ended. </a:t>
            </a:r>
          </a:p>
          <a:p>
            <a:pPr lvl="1"/>
            <a:r>
              <a:rPr lang="en-US" b="1" dirty="0"/>
              <a:t>PIRL 1406 – </a:t>
            </a:r>
            <a:r>
              <a:rPr lang="en-US" dirty="0"/>
              <a:t>In this scenario, enter the first day after the date of exit into PIRL 1406 in order to demonstrate the post-exit continuation of education/training.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51443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Questions:</a:t>
            </a:r>
            <a:br>
              <a:rPr lang="en-US" dirty="0"/>
            </a:br>
            <a:r>
              <a:rPr lang="en-US" dirty="0"/>
              <a:t>Determining the Correct Date to Enter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PIRL 1308, 1313, 1318</a:t>
            </a:r>
            <a:r>
              <a:rPr lang="en-US" dirty="0"/>
              <a:t>:  If a test takes place on a date after the classroom training is done, which date should be reported?</a:t>
            </a:r>
          </a:p>
          <a:p>
            <a:pPr lvl="1"/>
            <a:r>
              <a:rPr lang="en-US" dirty="0"/>
              <a:t>If the test is paid for as a part of the training program, the test date should be the date reported. Otherwise, the last date of the actual training should be reported.</a:t>
            </a:r>
          </a:p>
          <a:p>
            <a:r>
              <a:rPr lang="en-US" b="1" dirty="0"/>
              <a:t>PIRL 1811</a:t>
            </a:r>
            <a:r>
              <a:rPr lang="en-US" dirty="0"/>
              <a:t>:  What date is someone considered “enrolled” in training or education?</a:t>
            </a:r>
          </a:p>
          <a:p>
            <a:pPr lvl="1"/>
            <a:r>
              <a:rPr lang="en-US" dirty="0"/>
              <a:t>Once the registration for the training or education program has occurred, a participant is considered enrolled. Simply putting the training or education program on a participant’s IEP is not sufficient to be considered enrolled.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57979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Questions:</a:t>
            </a:r>
            <a:br>
              <a:rPr lang="en-US" dirty="0"/>
            </a:br>
            <a:r>
              <a:rPr lang="en-US" dirty="0"/>
              <a:t>Determining the Correct Date to Enter (3)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PIRL 1801, 1803, 1805-1810</a:t>
            </a:r>
            <a:r>
              <a:rPr lang="en-US" dirty="0"/>
              <a:t>:  If a participant completed high school in June, but the ceremony or certificate was not issued until July, which date should be entered?</a:t>
            </a:r>
          </a:p>
          <a:p>
            <a:pPr lvl="1"/>
            <a:r>
              <a:rPr lang="en-US" dirty="0"/>
              <a:t>Provided there is data validation documentation to support it: Enter the date(s) that the credential attainment or skill gain occurred, not the date that documentation was distributed or collected.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778810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7C709C-786E-4EE7-919C-84599D025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Any Questions?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F3D4784-32E6-499E-839F-2C9FF1E20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752822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65CADD2-EA81-4D79-8D67-CFF5B91AD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Contact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1B681B-F3D7-492F-AA98-6F1367EB6D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</a:t>
            </a:r>
            <a:r>
              <a:rPr lang="en-US" dirty="0">
                <a:sym typeface="Wingdings" panose="05000000000000000000" pitchFamily="2" charset="2"/>
              </a:rPr>
              <a:t>  </a:t>
            </a:r>
            <a:r>
              <a:rPr lang="en-US" dirty="0">
                <a:hlinkClick r:id="rId4"/>
              </a:rPr>
              <a:t>ETAPerforms@dol.gov</a:t>
            </a:r>
            <a:r>
              <a:rPr lang="en-US" dirty="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F2CE3A-36C9-4D8E-A978-25C9E8F3D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910301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7F2C6-B236-4100-B9C0-D34D2E922C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Please complete your evaluations.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C82DDE5-C22E-4075-8B16-32FA63734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0882778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Base Layout for Compliance">
  <a:themeElements>
    <a:clrScheme name="DOL - 508 adjusted">
      <a:dk1>
        <a:srgbClr val="323332"/>
      </a:dk1>
      <a:lt1>
        <a:sysClr val="window" lastClr="FFFFFF"/>
      </a:lt1>
      <a:dk2>
        <a:srgbClr val="44546A"/>
      </a:dk2>
      <a:lt2>
        <a:srgbClr val="E7E6E6"/>
      </a:lt2>
      <a:accent1>
        <a:srgbClr val="2A5681"/>
      </a:accent1>
      <a:accent2>
        <a:srgbClr val="F35B2D"/>
      </a:accent2>
      <a:accent3>
        <a:srgbClr val="A5A5A5"/>
      </a:accent3>
      <a:accent4>
        <a:srgbClr val="F5AE6C"/>
      </a:accent4>
      <a:accent5>
        <a:srgbClr val="0058A7"/>
      </a:accent5>
      <a:accent6>
        <a:srgbClr val="44546A"/>
      </a:accent6>
      <a:hlink>
        <a:srgbClr val="0058A7"/>
      </a:hlink>
      <a:folHlink>
        <a:srgbClr val="2A5681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508_OGM-Template-WIDE_20190410_CR.pptx" id="{C6F3A7CB-5994-4BEF-82AE-12FA07389D73}" vid="{804929A0-A73D-4154-B0EF-0EF8B31C4BA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2655ACDA5C0A1439E34951241C24B25" ma:contentTypeVersion="" ma:contentTypeDescription="Create a new document." ma:contentTypeScope="" ma:versionID="7d54c56605564abf0b8b6536caaa0edf">
  <xsd:schema xmlns:xsd="http://www.w3.org/2001/XMLSchema" xmlns:xs="http://www.w3.org/2001/XMLSchema" xmlns:p="http://schemas.microsoft.com/office/2006/metadata/properties" xmlns:ns2="e9383cf3-6c95-48c0-84cb-ffd9d14604cc" xmlns:ns3="bdfd28cc-f485-46e8-bcf6-b555ff9859c5" xmlns:ns4="57105560-6850-41e4-bf8f-92819038b991" targetNamespace="http://schemas.microsoft.com/office/2006/metadata/properties" ma:root="true" ma:fieldsID="1ce005e12ce170f49581a08716fc74f4" ns2:_="" ns3:_="" ns4:_="">
    <xsd:import namespace="e9383cf3-6c95-48c0-84cb-ffd9d14604cc"/>
    <xsd:import namespace="bdfd28cc-f485-46e8-bcf6-b555ff9859c5"/>
    <xsd:import namespace="57105560-6850-41e4-bf8f-92819038b991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3:SharedWithDetails" minOccurs="0"/>
                <xsd:element ref="ns4:MediaServiceMetadata" minOccurs="0"/>
                <xsd:element ref="ns4:MediaServiceFastMetadata" minOccurs="0"/>
                <xsd:element ref="ns4:MediaServiceEventHashCode" minOccurs="0"/>
                <xsd:element ref="ns4:MediaServiceGeneration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383cf3-6c95-48c0-84cb-ffd9d14604c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fd28cc-f485-46e8-bcf6-b555ff9859c5" elementFormDefault="qualified">
    <xsd:import namespace="http://schemas.microsoft.com/office/2006/documentManagement/types"/>
    <xsd:import namespace="http://schemas.microsoft.com/office/infopath/2007/PartnerControls"/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7105560-6850-41e4-bf8f-92819038b9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70AF44E-C478-4C5F-9E91-4D038333BB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9383cf3-6c95-48c0-84cb-ffd9d14604cc"/>
    <ds:schemaRef ds:uri="bdfd28cc-f485-46e8-bcf6-b555ff9859c5"/>
    <ds:schemaRef ds:uri="57105560-6850-41e4-bf8f-92819038b9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3708DBC-DFD0-45E9-A188-0B968E86AA3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BC37535-344C-4289-B99B-078EE43AEE05}">
  <ds:schemaRefs>
    <ds:schemaRef ds:uri="e9383cf3-6c95-48c0-84cb-ffd9d14604cc"/>
    <ds:schemaRef ds:uri="http://purl.org/dc/terms/"/>
    <ds:schemaRef ds:uri="http://schemas.openxmlformats.org/package/2006/metadata/core-properties"/>
    <ds:schemaRef ds:uri="bdfd28cc-f485-46e8-bcf6-b555ff9859c5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57105560-6850-41e4-bf8f-92819038b991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256</TotalTime>
  <Words>1110</Words>
  <Application>Microsoft Office PowerPoint</Application>
  <PresentationFormat>Widescreen</PresentationFormat>
  <Paragraphs>161</Paragraphs>
  <Slides>35</Slides>
  <Notes>35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1" baseType="lpstr">
      <vt:lpstr>Arial</vt:lpstr>
      <vt:lpstr>Calibri</vt:lpstr>
      <vt:lpstr>Courier New</vt:lpstr>
      <vt:lpstr>Gotham</vt:lpstr>
      <vt:lpstr>Wingdings</vt:lpstr>
      <vt:lpstr>Base Layout for Compliance</vt:lpstr>
      <vt:lpstr>PIRL Data Elements: Data Collection and Submission</vt:lpstr>
      <vt:lpstr>Topics for this Session</vt:lpstr>
      <vt:lpstr>Exit Date Data Element Analysis – Part 1</vt:lpstr>
      <vt:lpstr>Exit Date Data Analysis – All Program Exits</vt:lpstr>
      <vt:lpstr>Exit Date Data Analysis – Adult Exits</vt:lpstr>
      <vt:lpstr>Exit Date Data Analysis – DW Exits</vt:lpstr>
      <vt:lpstr>Exit Date Data Analysis – Youth Exits</vt:lpstr>
      <vt:lpstr>What happened in the Youth Program on 6/30/17 (Number Exits)?</vt:lpstr>
      <vt:lpstr>What happened in the Youth Program on 6/30/17 (Percent Exits)? </vt:lpstr>
      <vt:lpstr>What happened in the Youth Program on 6/30/18 (Number Exits)? </vt:lpstr>
      <vt:lpstr>What happened in the Youth Program on 6/30/18 (Percent Exit)? </vt:lpstr>
      <vt:lpstr>Exit Date Data Element Analysis – Part 2</vt:lpstr>
      <vt:lpstr>Unsubstantiated Exit Dates (Title I) (Rolling 4 quarters)</vt:lpstr>
      <vt:lpstr>Unsubstantiated Exit Dates (Adult) (Rolling 4 quarters)</vt:lpstr>
      <vt:lpstr>Unsubstantiated Exit Dates (DW) (Rolling 4 quarters)</vt:lpstr>
      <vt:lpstr>Unsubstantiated Exit Dates (Youth) (Rolling 4 quarters)</vt:lpstr>
      <vt:lpstr>Discussion of Exit Date Data</vt:lpstr>
      <vt:lpstr>Common Exit Data Analysis</vt:lpstr>
      <vt:lpstr>Common Exit Data Analysis (WIOA Adult and Wagner-Peyser)</vt:lpstr>
      <vt:lpstr>Discussion of Common Exit Data</vt:lpstr>
      <vt:lpstr>Credential Attainment and Measurable Skill Gains Denominator Data Analysis</vt:lpstr>
      <vt:lpstr>Measurable Skill Gains Reported without Education or Training Adult (Rolling 4 quarters)</vt:lpstr>
      <vt:lpstr>Measurable Skill Gains Reported without Education or Training  Dislocated Workers (Rolling 4 quarters)</vt:lpstr>
      <vt:lpstr>Measurable Skill Gains Reported without Education or Training Youth (Rolling 4 quarters)</vt:lpstr>
      <vt:lpstr>Credentials without Corresponding Skill Gain  Youth (Rolling 4 quarters)</vt:lpstr>
      <vt:lpstr>Credentials without Corresponding Skill Gain   Adult (Rolling 4 quarters)</vt:lpstr>
      <vt:lpstr>Credentials without Corresponding Skill Gain  DW (Rolling 4 quarters)</vt:lpstr>
      <vt:lpstr>Discussion of CA and MSG PIRL Elements</vt:lpstr>
      <vt:lpstr>Common Questions:</vt:lpstr>
      <vt:lpstr>Common Questions: Determining the Correct Date to Enter (1) </vt:lpstr>
      <vt:lpstr>Common Questions: Determining the Correct Date to Enter (2)</vt:lpstr>
      <vt:lpstr>Common Questions: Determining the Correct Date to Enter (3)</vt:lpstr>
      <vt:lpstr>Any Questions?</vt:lpstr>
      <vt:lpstr>Contact</vt:lpstr>
      <vt:lpstr>Please complete your evaluations.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PIRL Data Elements: Data Collection and Submission</dc:title>
  <dc:creator>Monica Melville</dc:creator>
  <cp:lastModifiedBy>Monica Melville</cp:lastModifiedBy>
  <cp:revision>2</cp:revision>
  <dcterms:created xsi:type="dcterms:W3CDTF">2019-07-09T15:39:39Z</dcterms:created>
  <dcterms:modified xsi:type="dcterms:W3CDTF">2019-07-09T19:55:48Z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0x010100E2655ACDA5C0A1439E34951241C24B25</vt:lpwstr>
  </property>
</Properties>
</file>