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tags/tag22.xml" ContentType="application/vnd.openxmlformats-officedocument.presentationml.tags+xml"/>
  <Override PartName="/ppt/notesSlides/notesSlide2.xml" ContentType="application/vnd.openxmlformats-officedocument.presentationml.notesSlide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tags/tag24.xml" ContentType="application/vnd.openxmlformats-officedocument.presentationml.tags+xml"/>
  <Override PartName="/ppt/notesSlides/notesSlide4.xml" ContentType="application/vnd.openxmlformats-officedocument.presentationml.notesSlide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tags/tag27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8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tags/tag29.xml" ContentType="application/vnd.openxmlformats-officedocument.presentationml.tags+xml"/>
  <Override PartName="/ppt/notesSlides/notesSlide15.xml" ContentType="application/vnd.openxmlformats-officedocument.presentationml.notesSlide+xml"/>
  <Override PartName="/ppt/tags/tag30.xml" ContentType="application/vnd.openxmlformats-officedocument.presentationml.tags+xml"/>
  <Override PartName="/ppt/notesSlides/notesSlide16.xml" ContentType="application/vnd.openxmlformats-officedocument.presentationml.notesSlide+xml"/>
  <Override PartName="/ppt/tags/tag31.xml" ContentType="application/vnd.openxmlformats-officedocument.presentationml.tags+xml"/>
  <Override PartName="/ppt/notesSlides/notesSlide17.xml" ContentType="application/vnd.openxmlformats-officedocument.presentationml.notesSlide+xml"/>
  <Override PartName="/ppt/tags/tag32.xml" ContentType="application/vnd.openxmlformats-officedocument.presentationml.tags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519" r:id="rId5"/>
    <p:sldId id="521" r:id="rId6"/>
    <p:sldId id="522" r:id="rId7"/>
    <p:sldId id="523" r:id="rId8"/>
    <p:sldId id="524" r:id="rId9"/>
    <p:sldId id="525" r:id="rId10"/>
    <p:sldId id="526" r:id="rId11"/>
    <p:sldId id="527" r:id="rId12"/>
    <p:sldId id="528" r:id="rId13"/>
    <p:sldId id="529" r:id="rId14"/>
    <p:sldId id="530" r:id="rId15"/>
    <p:sldId id="531" r:id="rId16"/>
    <p:sldId id="532" r:id="rId17"/>
    <p:sldId id="533" r:id="rId18"/>
    <p:sldId id="534" r:id="rId19"/>
    <p:sldId id="535" r:id="rId20"/>
    <p:sldId id="536" r:id="rId21"/>
    <p:sldId id="53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227" autoAdjust="0"/>
  </p:normalViewPr>
  <p:slideViewPr>
    <p:cSldViewPr snapToGrid="0">
      <p:cViewPr varScale="1">
        <p:scale>
          <a:sx n="68" d="100"/>
          <a:sy n="68" d="100"/>
        </p:scale>
        <p:origin x="11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elville" userId="beb78149-d83e-47c9-88a4-88854b4c52f2" providerId="ADAL" clId="{67205BB9-D3AC-4C07-BDD4-D1D7644C2BCC}"/>
    <pc:docChg chg="custSel delSld modSld">
      <pc:chgData name="Monica Melville" userId="beb78149-d83e-47c9-88a4-88854b4c52f2" providerId="ADAL" clId="{67205BB9-D3AC-4C07-BDD4-D1D7644C2BCC}" dt="2019-07-09T21:18:51.391" v="60" actId="20577"/>
      <pc:docMkLst>
        <pc:docMk/>
      </pc:docMkLst>
      <pc:sldChg chg="modSp">
        <pc:chgData name="Monica Melville" userId="beb78149-d83e-47c9-88a4-88854b4c52f2" providerId="ADAL" clId="{67205BB9-D3AC-4C07-BDD4-D1D7644C2BCC}" dt="2019-07-09T21:17:30.743" v="0" actId="6549"/>
        <pc:sldMkLst>
          <pc:docMk/>
          <pc:sldMk cId="2624340513" sldId="519"/>
        </pc:sldMkLst>
        <pc:spChg chg="mod">
          <ac:chgData name="Monica Melville" userId="beb78149-d83e-47c9-88a4-88854b4c52f2" providerId="ADAL" clId="{67205BB9-D3AC-4C07-BDD4-D1D7644C2BCC}" dt="2019-07-09T21:17:30.743" v="0" actId="6549"/>
          <ac:spMkLst>
            <pc:docMk/>
            <pc:sldMk cId="2624340513" sldId="519"/>
            <ac:spMk id="3" creationId="{6A14F009-65EA-482C-9906-3954D98FA37A}"/>
          </ac:spMkLst>
        </pc:spChg>
      </pc:sldChg>
      <pc:sldChg chg="del">
        <pc:chgData name="Monica Melville" userId="beb78149-d83e-47c9-88a4-88854b4c52f2" providerId="ADAL" clId="{67205BB9-D3AC-4C07-BDD4-D1D7644C2BCC}" dt="2019-07-09T21:17:32.818" v="1" actId="2696"/>
        <pc:sldMkLst>
          <pc:docMk/>
          <pc:sldMk cId="1080109838" sldId="520"/>
        </pc:sldMkLst>
      </pc:sldChg>
      <pc:sldChg chg="modSp">
        <pc:chgData name="Monica Melville" userId="beb78149-d83e-47c9-88a4-88854b4c52f2" providerId="ADAL" clId="{67205BB9-D3AC-4C07-BDD4-D1D7644C2BCC}" dt="2019-07-09T21:18:51.391" v="60" actId="20577"/>
        <pc:sldMkLst>
          <pc:docMk/>
          <pc:sldMk cId="2748519558" sldId="532"/>
        </pc:sldMkLst>
        <pc:spChg chg="mod">
          <ac:chgData name="Monica Melville" userId="beb78149-d83e-47c9-88a4-88854b4c52f2" providerId="ADAL" clId="{67205BB9-D3AC-4C07-BDD4-D1D7644C2BCC}" dt="2019-07-09T21:18:51.391" v="60" actId="20577"/>
          <ac:spMkLst>
            <pc:docMk/>
            <pc:sldMk cId="2748519558" sldId="532"/>
            <ac:spMk id="2" creationId="{7F1435E2-4984-4324-A8EE-448D461A063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eta-940-01\home\Grode.Kellen.M\Copy%20of%20Training%20data%20and%20visuals%20charts%205.13.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r>
              <a:rPr lang="en-US" sz="1600" dirty="0"/>
              <a:t>Percent of All Youth Participants</a:t>
            </a:r>
          </a:p>
        </c:rich>
      </c:tx>
      <c:layout>
        <c:manualLayout>
          <c:xMode val="edge"/>
          <c:yMode val="edge"/>
          <c:x val="0.40212200209588655"/>
          <c:y val="2.07454306963767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Gotham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98-418C-BFD0-AF67B43258C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98-418C-BFD0-AF67B43258C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698-418C-BFD0-AF67B43258C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698-418C-BFD0-AF67B43258C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698-418C-BFD0-AF67B43258C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698-418C-BFD0-AF67B43258C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698-418C-BFD0-AF67B43258C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698-418C-BFD0-AF67B43258CA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698-418C-BFD0-AF67B43258CA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698-418C-BFD0-AF67B43258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Gotham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YthBarrPCT!$D$3:$M$3</c:f>
              <c:strCache>
                <c:ptCount val="10"/>
                <c:pt idx="0">
                  <c:v>Any Barrier to Employment</c:v>
                </c:pt>
                <c:pt idx="1">
                  <c:v>Offender</c:v>
                </c:pt>
                <c:pt idx="2">
                  <c:v>Foster Care Youth</c:v>
                </c:pt>
                <c:pt idx="3">
                  <c:v>Individuals with a Disability</c:v>
                </c:pt>
                <c:pt idx="4">
                  <c:v>Parent or Pregnant Youth</c:v>
                </c:pt>
                <c:pt idx="5">
                  <c:v>Dropouts</c:v>
                </c:pt>
                <c:pt idx="6">
                  <c:v>English Language Learners</c:v>
                </c:pt>
                <c:pt idx="7">
                  <c:v>Low Income</c:v>
                </c:pt>
                <c:pt idx="8">
                  <c:v>Needs Additional Assistance</c:v>
                </c:pt>
                <c:pt idx="9">
                  <c:v>Basic Skills Deficient</c:v>
                </c:pt>
              </c:strCache>
            </c:strRef>
          </c:cat>
          <c:val>
            <c:numRef>
              <c:f>YthBarrPCT!$D$57:$M$57</c:f>
              <c:numCache>
                <c:formatCode>0.0%</c:formatCode>
                <c:ptCount val="10"/>
                <c:pt idx="0">
                  <c:v>0.97388114258370662</c:v>
                </c:pt>
                <c:pt idx="1">
                  <c:v>0.10514003163505377</c:v>
                </c:pt>
                <c:pt idx="2">
                  <c:v>3.6174285220581394E-2</c:v>
                </c:pt>
                <c:pt idx="3">
                  <c:v>0.15662674624167586</c:v>
                </c:pt>
                <c:pt idx="4">
                  <c:v>0.19542620924328419</c:v>
                </c:pt>
                <c:pt idx="5">
                  <c:v>0.32612683263993192</c:v>
                </c:pt>
                <c:pt idx="6">
                  <c:v>3.0903991599431101E-2</c:v>
                </c:pt>
                <c:pt idx="7">
                  <c:v>0.83925272154506669</c:v>
                </c:pt>
                <c:pt idx="8">
                  <c:v>0.34179814708970796</c:v>
                </c:pt>
                <c:pt idx="9">
                  <c:v>0.57120545505296882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698-418C-BFD0-AF67B4325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3962224"/>
        <c:axId val="683966800"/>
      </c:barChart>
      <c:catAx>
        <c:axId val="68396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83966800"/>
        <c:crosses val="autoZero"/>
        <c:auto val="1"/>
        <c:lblAlgn val="ctr"/>
        <c:lblOffset val="100"/>
        <c:noMultiLvlLbl val="0"/>
      </c:catAx>
      <c:valAx>
        <c:axId val="6839668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Gotham"/>
                <a:ea typeface="+mn-ea"/>
                <a:cs typeface="+mn-cs"/>
              </a:defRPr>
            </a:pPr>
            <a:endParaRPr lang="en-US"/>
          </a:p>
        </c:txPr>
        <c:crossAx val="683962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  <a:latin typeface="Gotham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Percent of Adult Participants Receiving Individualized Career Services or Training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Sheet2!$A$3:$B$3</c:f>
              <c:strCache>
                <c:ptCount val="2"/>
                <c:pt idx="0">
                  <c:v>Veterans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Sheet2!$C$1:$H$1</c:f>
              <c:numCache>
                <c:formatCode>General</c:formatCode>
                <c:ptCount val="6"/>
              </c:numCache>
            </c:numRef>
          </c:cat>
          <c:val>
            <c:numRef>
              <c:f>Sheet2!$C$3:$H$3</c:f>
              <c:numCache>
                <c:formatCode>0.0%</c:formatCode>
                <c:ptCount val="6"/>
                <c:pt idx="1">
                  <c:v>0.62061248005672753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D4-47C9-B579-528A1B72D851}"/>
            </c:ext>
          </c:extLst>
        </c:ser>
        <c:ser>
          <c:idx val="2"/>
          <c:order val="2"/>
          <c:tx>
            <c:strRef>
              <c:f>Sheet2!$A$4:$B$4</c:f>
              <c:strCache>
                <c:ptCount val="2"/>
                <c:pt idx="0">
                  <c:v>Public Assistance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Sheet2!$C$1:$H$1</c:f>
              <c:numCache>
                <c:formatCode>General</c:formatCode>
                <c:ptCount val="6"/>
              </c:numCache>
            </c:numRef>
          </c:cat>
          <c:val>
            <c:numRef>
              <c:f>Sheet2!$C$4:$H$4</c:f>
              <c:numCache>
                <c:formatCode>General</c:formatCode>
                <c:ptCount val="6"/>
                <c:pt idx="2" formatCode="0.0%">
                  <c:v>0.66048992673992679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D4-47C9-B579-528A1B72D851}"/>
            </c:ext>
          </c:extLst>
        </c:ser>
        <c:ser>
          <c:idx val="3"/>
          <c:order val="3"/>
          <c:tx>
            <c:strRef>
              <c:f>Sheet2!$A$5:$B$5</c:f>
              <c:strCache>
                <c:ptCount val="2"/>
                <c:pt idx="0">
                  <c:v>Low Income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Sheet2!$C$1:$H$1</c:f>
              <c:numCache>
                <c:formatCode>General</c:formatCode>
                <c:ptCount val="6"/>
              </c:numCache>
            </c:numRef>
          </c:cat>
          <c:val>
            <c:numRef>
              <c:f>Sheet2!$C$5:$H$5</c:f>
              <c:numCache>
                <c:formatCode>General</c:formatCode>
                <c:ptCount val="6"/>
                <c:pt idx="3" formatCode="0.0%">
                  <c:v>0.68270102891050777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D4-47C9-B579-528A1B72D851}"/>
            </c:ext>
          </c:extLst>
        </c:ser>
        <c:ser>
          <c:idx val="4"/>
          <c:order val="4"/>
          <c:tx>
            <c:strRef>
              <c:f>Sheet2!$A$6:$B$6</c:f>
              <c:strCache>
                <c:ptCount val="2"/>
                <c:pt idx="0">
                  <c:v>Basic Skills Deficient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Sheet2!$C$1:$H$1</c:f>
              <c:numCache>
                <c:formatCode>General</c:formatCode>
                <c:ptCount val="6"/>
              </c:numCache>
            </c:numRef>
          </c:cat>
          <c:val>
            <c:numRef>
              <c:f>Sheet2!$C$6:$H$6</c:f>
              <c:numCache>
                <c:formatCode>General</c:formatCode>
                <c:ptCount val="6"/>
                <c:pt idx="4" formatCode="0.0%">
                  <c:v>0.94456756756756755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D4-47C9-B579-528A1B72D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85"/>
        <c:axId val="613002496"/>
        <c:axId val="612997920"/>
      </c:barChart>
      <c:lineChart>
        <c:grouping val="standard"/>
        <c:varyColors val="0"/>
        <c:ser>
          <c:idx val="0"/>
          <c:order val="0"/>
          <c:tx>
            <c:strRef>
              <c:f>Sheet2!$A$2:$B$2</c:f>
              <c:strCache>
                <c:ptCount val="2"/>
                <c:pt idx="0">
                  <c:v>All participants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5.2747040974067561E-3"/>
                  <c:y val="-2.96022617229830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ln>
                        <a:solidFill>
                          <a:schemeClr val="accent2"/>
                        </a:solidFill>
                      </a:ln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CD4-47C9-B579-528A1B72D8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Sheet2!$C$1:$H$1</c:f>
              <c:numCache>
                <c:formatCode>General</c:formatCode>
                <c:ptCount val="6"/>
              </c:numCache>
            </c:numRef>
          </c:cat>
          <c:val>
            <c:numRef>
              <c:f>Sheet2!$C$2:$H$2</c:f>
              <c:numCache>
                <c:formatCode>0.0%</c:formatCode>
                <c:ptCount val="6"/>
                <c:pt idx="0">
                  <c:v>0.59803395981319007</c:v>
                </c:pt>
                <c:pt idx="1">
                  <c:v>0.59803395981319007</c:v>
                </c:pt>
                <c:pt idx="2">
                  <c:v>0.59803395981319007</c:v>
                </c:pt>
                <c:pt idx="3">
                  <c:v>0.59803395981319007</c:v>
                </c:pt>
                <c:pt idx="4">
                  <c:v>0.59803395981319007</c:v>
                </c:pt>
                <c:pt idx="5">
                  <c:v>0.59803395981318996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D4-47C9-B579-528A1B72D851}"/>
            </c:ext>
          </c:extLst>
        </c:ser>
        <c:ser>
          <c:idx val="5"/>
          <c:order val="5"/>
          <c:tx>
            <c:strRef>
              <c:f>Sheet2!$A$7:$B$7</c:f>
              <c:strCache>
                <c:ptCount val="2"/>
                <c:pt idx="0">
                  <c:v>Basic Skills Deficient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Sheet2!$C$1:$H$1</c:f>
              <c:numCache>
                <c:formatCode>General</c:formatCode>
                <c:ptCount val="6"/>
              </c:numCache>
            </c:numRef>
          </c:cat>
          <c:val>
            <c:numRef>
              <c:f>Sheet2!$C$7:$H$7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D4-47C9-B579-528A1B72D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3002496"/>
        <c:axId val="612997920"/>
      </c:lineChart>
      <c:catAx>
        <c:axId val="6130024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12997920"/>
        <c:crosses val="autoZero"/>
        <c:auto val="1"/>
        <c:lblAlgn val="ctr"/>
        <c:lblOffset val="100"/>
        <c:noMultiLvlLbl val="0"/>
      </c:catAx>
      <c:valAx>
        <c:axId val="612997920"/>
        <c:scaling>
          <c:orientation val="minMax"/>
          <c:min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accent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3002496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legend>
      <c:legendPos val="b"/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270B7-DF63-4B53-9703-0B50375F22C5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601DA-51BF-4DB4-BC9E-D5D0CC755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21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863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515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019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8358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820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378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1979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149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08990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554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865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661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3218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48653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23595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146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9224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14BB80-9B9C-4921-857A-03CE707AA4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9564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microsoft.com/office/2007/relationships/hdphoto" Target="../media/hdphoto2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CF19BF-F4F2-4236-856B-4BED9ACCF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515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327782"/>
            <a:ext cx="9753600" cy="2051919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5326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1518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145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56630B-DC67-40E5-A102-A4616E8C6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319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48384" y="875169"/>
            <a:ext cx="10070592" cy="214493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8384" y="3545577"/>
            <a:ext cx="980541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408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41760" y="2481668"/>
            <a:ext cx="6812040" cy="2381476"/>
          </a:xfrm>
        </p:spPr>
        <p:txBody>
          <a:bodyPr anchor="ctr">
            <a:noAutofit/>
          </a:bodyPr>
          <a:lstStyle>
            <a:lvl1pPr marL="0" indent="0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rgbClr val="1C4489"/>
              </a:buClr>
              <a:buFont typeface="Wingdings" panose="05000000000000000000" pitchFamily="2" charset="2"/>
              <a:buChar char=""/>
              <a:defRPr>
                <a:solidFill>
                  <a:schemeClr val="accent5"/>
                </a:solidFill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62528" y="2483686"/>
            <a:ext cx="2377440" cy="237744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4176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1207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304287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C87CBE-6F5B-4FDC-9999-676B9F6679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06071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D641F4D-5F35-4F7D-9487-696C26F0C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089151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254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4285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07285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379908-6ECB-4772-B71A-34E3F132F84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6720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E6A44FAA-6F4D-4D84-AB6F-9086CFF9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41020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FB5D02-87CE-4A9A-A437-6D61B264F92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7435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0A6DECEC-A0A9-4D13-8B70-6A8A3437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1735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4256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Agenda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19224"/>
            <a:ext cx="11155680" cy="4767263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+mj-lt"/>
              <a:buAutoNum type="arabicPeriod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 descr="SMART icon">
            <a:extLst>
              <a:ext uri="{FF2B5EF4-FFF2-40B4-BE49-F238E27FC236}">
                <a16:creationId xmlns:a16="http://schemas.microsoft.com/office/drawing/2014/main" id="{82D5D7F0-7145-4827-83A2-5CF434C5CFBA}"/>
              </a:ext>
            </a:extLst>
          </p:cNvPr>
          <p:cNvSpPr/>
          <p:nvPr userDrawn="1"/>
        </p:nvSpPr>
        <p:spPr>
          <a:xfrm>
            <a:off x="10144369" y="461419"/>
            <a:ext cx="1556595" cy="1556595"/>
          </a:xfrm>
          <a:prstGeom prst="ellipse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4383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858B7-2840-4B86-82BC-C15B58B6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221" y="4086790"/>
            <a:ext cx="2585710" cy="189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Objectives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31471"/>
            <a:ext cx="11155680" cy="4754880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Wingdings" panose="05000000000000000000" pitchFamily="2" charset="2"/>
              <a:buChar char="ü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6299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FB0512-0D03-43C2-9663-06FDBDB95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87668"/>
            <a:ext cx="12190992" cy="1545565"/>
            <a:chOff x="0" y="4787661"/>
            <a:chExt cx="9143244" cy="154556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1656AEE-D6EA-459B-9879-FB6489B32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5528621"/>
              <a:ext cx="9143244" cy="804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3EC7A2-7A9D-4065-9C18-8DAAC4C66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787661"/>
              <a:ext cx="9143244" cy="80460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461F356-3A60-4677-A90A-C2EA3A663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" y="7"/>
            <a:ext cx="12190992" cy="8046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2709" y="667944"/>
            <a:ext cx="10186587" cy="4084009"/>
          </a:xfrm>
        </p:spPr>
        <p:txBody>
          <a:bodyPr anchor="ctr"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Type quote here.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8EDC6-D49E-4B52-B448-420C09B98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3" y="118262"/>
            <a:ext cx="609550" cy="475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D1391-4ECB-425D-8329-DA5705FD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365797" y="4992003"/>
            <a:ext cx="609550" cy="4754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FA847A-2E10-460B-9C1D-C7735616A56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2712" y="5032861"/>
            <a:ext cx="10185993" cy="991520"/>
          </a:xfrm>
        </p:spPr>
        <p:txBody>
          <a:bodyPr anchor="ctr">
            <a:normAutofit/>
          </a:bodyPr>
          <a:lstStyle>
            <a:lvl1pPr marL="228600" indent="-228600">
              <a:buFont typeface="Arial" panose="020B0604020202020204" pitchFamily="34" charset="0"/>
              <a:buChar char="~"/>
              <a:defRPr sz="2800" b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accent4">
                    <a:lumMod val="20000"/>
                    <a:lumOff val="80000"/>
                  </a:schemeClr>
                </a:solidFill>
              </a:defRPr>
            </a:lvl2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Additional info if applicable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504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Question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711A4-D827-41FB-9FEE-8B61DC815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62" y="1747615"/>
            <a:ext cx="2884877" cy="3863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212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Resources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0999" y="1407886"/>
            <a:ext cx="5486400" cy="4672878"/>
          </a:xfrm>
        </p:spPr>
        <p:txBody>
          <a:bodyPr>
            <a:noAutofit/>
          </a:bodyPr>
          <a:lstStyle>
            <a:lvl1pPr marL="342900" indent="-280988"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4601" y="1407886"/>
            <a:ext cx="5486400" cy="467287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8212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6892" y="1291771"/>
            <a:ext cx="7091440" cy="4845260"/>
          </a:xfrm>
        </p:spPr>
        <p:txBody>
          <a:bodyPr anchor="ctr">
            <a:noAutofit/>
          </a:bodyPr>
          <a:lstStyle>
            <a:lvl1pPr marL="0" indent="0">
              <a:buNone/>
              <a:defRPr sz="24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20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rgbClr val="1C4489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37C6E-C4E1-4098-AAA7-12A05E027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98" y="2471299"/>
            <a:ext cx="2250838" cy="22072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50433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Gratitude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27705F-8551-43B5-958F-AC0827276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6" y="1550738"/>
            <a:ext cx="6564849" cy="42790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264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28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1686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626" y="67831"/>
            <a:ext cx="11356848" cy="11064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42571"/>
            <a:ext cx="5157787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42457"/>
            <a:ext cx="5157787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342571"/>
            <a:ext cx="5183188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242457"/>
            <a:ext cx="5183188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8603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2416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C0572E-8CD7-474C-8E2C-4992A8831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C1B5B-A779-4783-9B6E-F71CC1C1D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23"/>
          <a:stretch/>
        </p:blipFill>
        <p:spPr>
          <a:xfrm rot="10800000">
            <a:off x="0" y="0"/>
            <a:ext cx="12190992" cy="476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81207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18D104E-42F0-40AE-9CDD-8F904482E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7"/>
            <a:ext cx="6172200" cy="54038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17300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62CF06-6557-4C5C-81C4-370A2853E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7"/>
            <a:ext cx="6172200" cy="5403851"/>
          </a:xfrm>
          <a:ln w="25400">
            <a:solidFill>
              <a:schemeClr val="accent1"/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5130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FFAE19-A8F9-4243-9882-1FA70D6A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9EC62E-065B-4290-8FBC-F8DC4E4F2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992" cy="1353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" y="1420779"/>
            <a:ext cx="11155680" cy="47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11" y="6425302"/>
            <a:ext cx="7979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9876" y="64046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56626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1"/>
          </a:solidFill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ts val="1800"/>
        </a:spcBef>
        <a:buClr>
          <a:schemeClr val="accent2"/>
        </a:buClr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7713" indent="-290513" algn="l" defTabSz="914400" rtl="0" eaLnBrk="1" latinLnBrk="0" hangingPunct="1">
        <a:lnSpc>
          <a:spcPct val="95000"/>
        </a:lnSpc>
        <a:spcBef>
          <a:spcPts val="500"/>
        </a:spcBef>
        <a:buClr>
          <a:schemeClr val="accent1">
            <a:lumMod val="75000"/>
          </a:schemeClr>
        </a:buClr>
        <a:buSzPct val="80000"/>
        <a:buFont typeface="Arial" panose="020B0604020202020204" pitchFamily="34" charset="0"/>
        <a:buChar char="►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›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on.workforcegps.org/resources/2017/10/05/14/01/WIOA-Desk-Referenc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0.xml"/><Relationship Id="rId5" Type="http://schemas.openxmlformats.org/officeDocument/2006/relationships/image" Target="../media/image17.png"/><Relationship Id="rId4" Type="http://schemas.openxmlformats.org/officeDocument/2006/relationships/hyperlink" Target="https://ion.workforcegps.org/resources/2017/10/05/14/01/WIOA-Desk-Referenc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1.xml"/><Relationship Id="rId4" Type="http://schemas.openxmlformats.org/officeDocument/2006/relationships/hyperlink" Target="mailto:ETAPerforms@dol.gov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425-8373-44FE-992C-78381B846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27782"/>
            <a:ext cx="8305800" cy="2051919"/>
          </a:xfrm>
        </p:spPr>
        <p:txBody>
          <a:bodyPr/>
          <a:lstStyle/>
          <a:p>
            <a:r>
              <a:rPr lang="en-US" dirty="0"/>
              <a:t>Data on Participants with Barriers to Employment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4F009-65EA-482C-9906-3954D98FA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70162"/>
          </a:xfrm>
        </p:spPr>
        <p:txBody>
          <a:bodyPr>
            <a:noAutofit/>
          </a:bodyPr>
          <a:lstStyle/>
          <a:p>
            <a:r>
              <a:rPr lang="en-US" dirty="0"/>
              <a:t>Module 5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200" dirty="0"/>
              <a:t>2019 WIOA National Performance Training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U.S. Department of Labor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Employment and Training Administration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4340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A80F-C6AD-4265-B337-6B0A3C1E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sz="2800" dirty="0"/>
              <a:t>Barriers to Employment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sz="2800" dirty="0"/>
              <a:t>Youth Barriers to Employment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sz="2800" dirty="0"/>
              <a:t>WIOA Adult Priority Populations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en-US" sz="2800" dirty="0"/>
              <a:t>Veteran’s Priority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3096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WIOA Participants with Barriers to Employment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56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WIOA Participants with Barriers to Employment:  </a:t>
            </a:r>
            <a:br>
              <a:rPr lang="en-US" dirty="0"/>
            </a:br>
            <a:r>
              <a:rPr lang="en-US" dirty="0"/>
              <a:t>Percent of Participants</a:t>
            </a:r>
          </a:p>
        </p:txBody>
      </p:sp>
      <p:pic>
        <p:nvPicPr>
          <p:cNvPr id="9" name="Picture 8" descr="Chart that shows percent of participants for WIOA participants with barriers to employment">
            <a:extLst>
              <a:ext uri="{FF2B5EF4-FFF2-40B4-BE49-F238E27FC236}">
                <a16:creationId xmlns:a16="http://schemas.microsoft.com/office/drawing/2014/main" id="{ACCFEB16-3B4B-42B7-8513-66D554A94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111" y="1335576"/>
            <a:ext cx="11101778" cy="48345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3346" y="6330042"/>
            <a:ext cx="11092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 PY 2017 Q4 WIOA Performance Individual Record Data (Note: this is a different source than is used on slide 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50403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WIOA Participants with Barriers to Employment:  </a:t>
            </a:r>
            <a:br>
              <a:rPr lang="en-US" dirty="0"/>
            </a:br>
            <a:r>
              <a:rPr lang="en-US" dirty="0"/>
              <a:t>Number of Participants</a:t>
            </a:r>
          </a:p>
        </p:txBody>
      </p:sp>
      <p:pic>
        <p:nvPicPr>
          <p:cNvPr id="6" name="Picture 5" descr="Chart of number of participants for WIOA participants with barriers to employment.">
            <a:extLst>
              <a:ext uri="{FF2B5EF4-FFF2-40B4-BE49-F238E27FC236}">
                <a16:creationId xmlns:a16="http://schemas.microsoft.com/office/drawing/2014/main" id="{1068883E-3ED5-4754-B092-042687CF0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014" y="1297476"/>
            <a:ext cx="11113971" cy="48345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3346" y="6330042"/>
            <a:ext cx="11092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 PY 2017 Q4 WIOA Performance Individual Record Data (Note: this is a different source than is used on slide 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1611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on Barriers to Employment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any of these numbers surprising and if so, why?</a:t>
            </a:r>
          </a:p>
          <a:p>
            <a:r>
              <a:rPr lang="en-US" dirty="0"/>
              <a:t>What barriers are the biggest challenge to collect? </a:t>
            </a:r>
          </a:p>
          <a:p>
            <a:r>
              <a:rPr lang="en-US" dirty="0"/>
              <a:t>What steps is your state taking to improve the collection of data on barriers to employment?</a:t>
            </a:r>
          </a:p>
        </p:txBody>
      </p:sp>
      <p:pic>
        <p:nvPicPr>
          <p:cNvPr id="6" name="Picture 5" descr="sign reading &quot;Let's Discuss&quot;">
            <a:extLst>
              <a:ext uri="{FF2B5EF4-FFF2-40B4-BE49-F238E27FC236}">
                <a16:creationId xmlns:a16="http://schemas.microsoft.com/office/drawing/2014/main" id="{50401F14-60C4-487D-A263-371EBB016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285" y="3672204"/>
            <a:ext cx="4421030" cy="2749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1928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WIOA Youth Barriers to Employment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0182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WIOA Youth Barriers to Employment (Percent of All Youth)</a:t>
            </a:r>
          </a:p>
        </p:txBody>
      </p:sp>
      <p:graphicFrame>
        <p:nvGraphicFramePr>
          <p:cNvPr id="7" name="Chart 6" descr="chart that shows WIOA Youth Barriers to Employment"/>
          <p:cNvGraphicFramePr>
            <a:graphicFrameLocks/>
          </p:cNvGraphicFramePr>
          <p:nvPr/>
        </p:nvGraphicFramePr>
        <p:xfrm>
          <a:off x="54245" y="1263112"/>
          <a:ext cx="12054088" cy="4897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356379" y="6219991"/>
            <a:ext cx="102746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2018 Q1 WIOA Performance Individual Records (results for PY 2017 reporting period) (Note: this is a different source than slides 5 and 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01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on Youth Barriers to Employment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any of these numbers surprising and if so, why?</a:t>
            </a:r>
          </a:p>
          <a:p>
            <a:r>
              <a:rPr lang="en-US" dirty="0"/>
              <a:t>What barriers are the biggest challenge to collect? </a:t>
            </a:r>
          </a:p>
          <a:p>
            <a:r>
              <a:rPr lang="en-US" dirty="0"/>
              <a:t>What steps is your state taking to improve the collection of data on barriers to employment?</a:t>
            </a:r>
          </a:p>
        </p:txBody>
      </p:sp>
      <p:pic>
        <p:nvPicPr>
          <p:cNvPr id="7" name="Picture 6" descr="hands holding up blank speech bubble signs">
            <a:extLst>
              <a:ext uri="{FF2B5EF4-FFF2-40B4-BE49-F238E27FC236}">
                <a16:creationId xmlns:a16="http://schemas.microsoft.com/office/drawing/2014/main" id="{54F27AD8-59C4-4ED4-BB72-1E13D840DE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950" y="3341649"/>
            <a:ext cx="5413699" cy="277181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935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WIOA Adult Priority Populations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Including Veteran’s Priority of Service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C44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C44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1593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Providing Priority of 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Priority of Service in the Adult program is provided in the following </a:t>
            </a:r>
            <a:r>
              <a:rPr lang="en-US" sz="2900" dirty="0"/>
              <a:t>order</a:t>
            </a:r>
            <a:r>
              <a:rPr lang="en-US" sz="3400" dirty="0"/>
              <a:t>:</a:t>
            </a:r>
          </a:p>
          <a:p>
            <a:pPr marL="919163" lvl="1" indent="-514350">
              <a:buFont typeface="+mj-lt"/>
              <a:buAutoNum type="arabicPeriod"/>
            </a:pPr>
            <a:r>
              <a:rPr lang="en-US" sz="2600" dirty="0"/>
              <a:t>Veterans and eligible spouses who also </a:t>
            </a:r>
            <a:r>
              <a:rPr lang="en-US" sz="2600" u="sng" dirty="0"/>
              <a:t>are</a:t>
            </a:r>
            <a:r>
              <a:rPr lang="en-US" sz="2600" dirty="0"/>
              <a:t> included in WIOA Adult Priority groups. </a:t>
            </a:r>
          </a:p>
          <a:p>
            <a:pPr lvl="2">
              <a:spcAft>
                <a:spcPts val="1200"/>
              </a:spcAft>
            </a:pPr>
            <a:r>
              <a:rPr lang="en-US" sz="2300" dirty="0"/>
              <a:t>This means that veterans and eligible spouses who also are recipients of public assistance, low-income individuals, or individuals who are basic skills deficient would receive first priority for services provided with WIOA adult formula funds.</a:t>
            </a:r>
          </a:p>
          <a:p>
            <a:pPr marL="919163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600" dirty="0"/>
              <a:t>Individuals who </a:t>
            </a:r>
            <a:r>
              <a:rPr lang="en-US" sz="2600" u="sng" dirty="0"/>
              <a:t>are not</a:t>
            </a:r>
            <a:r>
              <a:rPr lang="en-US" sz="2600" dirty="0"/>
              <a:t> veterans or eligible spouses but who </a:t>
            </a:r>
            <a:r>
              <a:rPr lang="en-US" sz="2600" u="sng" dirty="0"/>
              <a:t>are</a:t>
            </a:r>
            <a:r>
              <a:rPr lang="en-US" sz="2600" dirty="0"/>
              <a:t> included in the groups given priority for the WIOA Adult program.</a:t>
            </a:r>
          </a:p>
          <a:p>
            <a:pPr marL="919163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600" dirty="0"/>
              <a:t>Veterans and eligible spouses who </a:t>
            </a:r>
            <a:r>
              <a:rPr lang="en-US" sz="2600" u="sng" dirty="0"/>
              <a:t>are not</a:t>
            </a:r>
            <a:r>
              <a:rPr lang="en-US" sz="2600" dirty="0"/>
              <a:t> included in WIOA’s priority groups.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742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Providing Priority of Service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Priority of Service in the Adult program is provided in the following </a:t>
            </a:r>
            <a:r>
              <a:rPr lang="en-US" sz="2900" dirty="0"/>
              <a:t>order</a:t>
            </a:r>
            <a:r>
              <a:rPr lang="en-US" sz="3400" dirty="0"/>
              <a:t>:</a:t>
            </a:r>
          </a:p>
          <a:p>
            <a:pPr marL="919163" lvl="1" indent="-514350">
              <a:spcAft>
                <a:spcPts val="1200"/>
              </a:spcAft>
              <a:buFont typeface="+mj-lt"/>
              <a:buAutoNum type="arabicPeriod"/>
            </a:pPr>
            <a:r>
              <a:rPr lang="en-US" sz="2600" dirty="0"/>
              <a:t>Any other populations identified by the Governor or Local Workforce Development Board for priority.</a:t>
            </a:r>
          </a:p>
          <a:p>
            <a:pPr marL="919163" lvl="1" indent="-514350">
              <a:buFont typeface="+mj-lt"/>
              <a:buAutoNum type="arabicPeriod"/>
            </a:pPr>
            <a:r>
              <a:rPr lang="en-US" sz="2600" dirty="0"/>
              <a:t>Individuals who </a:t>
            </a:r>
            <a:r>
              <a:rPr lang="en-US" sz="2600" u="sng" dirty="0"/>
              <a:t>are not</a:t>
            </a:r>
            <a:r>
              <a:rPr lang="en-US" sz="2600" dirty="0"/>
              <a:t> veterans or eligible spouses and who </a:t>
            </a:r>
            <a:r>
              <a:rPr lang="en-US" sz="2600" u="sng" dirty="0"/>
              <a:t>are not</a:t>
            </a:r>
            <a:r>
              <a:rPr lang="en-US" sz="2600" dirty="0"/>
              <a:t> included in the groups given priority for the WIOA Adult program.</a:t>
            </a:r>
            <a:endParaRPr lang="en-US" dirty="0"/>
          </a:p>
          <a:p>
            <a:r>
              <a:rPr lang="en-US" dirty="0"/>
              <a:t>WIOA Priority Populations Desk Reference</a:t>
            </a:r>
          </a:p>
          <a:p>
            <a:pPr lvl="1"/>
            <a:r>
              <a:rPr lang="en-US" dirty="0">
                <a:hlinkClick r:id="rId3"/>
              </a:rPr>
              <a:t>https://ion.workforcegps.org/resources/2017/10/05/14/01/WIOA-Desk-Reference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5136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35E2-4984-4324-A8EE-448D461A0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WIOA Adult Priority Populations: Adults Receiving Individual </a:t>
            </a:r>
            <a:r>
              <a:rPr lang="en-US"/>
              <a:t>Career Services or Training</a:t>
            </a:r>
            <a:endParaRPr lang="en-US" dirty="0"/>
          </a:p>
        </p:txBody>
      </p:sp>
      <p:graphicFrame>
        <p:nvGraphicFramePr>
          <p:cNvPr id="6" name="Chart 5" descr="chart that shows Percent of Adult Participants receiving Individualized Services or Training&#10;"/>
          <p:cNvGraphicFramePr>
            <a:graphicFrameLocks/>
          </p:cNvGraphicFramePr>
          <p:nvPr/>
        </p:nvGraphicFramePr>
        <p:xfrm>
          <a:off x="69743" y="1340604"/>
          <a:ext cx="12038590" cy="4719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6"/>
          <p:cNvSpPr/>
          <p:nvPr/>
        </p:nvSpPr>
        <p:spPr>
          <a:xfrm>
            <a:off x="356378" y="6404664"/>
            <a:ext cx="76499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*Source: PY 2018 Q1 WIOA Performance Individual Records (results for PY 2017 reporting period)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B6C7-D75E-4C0D-BBBD-A0BA01A5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8519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on Adult Priority Data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the data align to your expectations?</a:t>
            </a:r>
          </a:p>
          <a:p>
            <a:r>
              <a:rPr lang="en-US" dirty="0"/>
              <a:t>For states that have higher than average percentages in priority groups, what is your state doing to implement priority/ensure that locals implement?</a:t>
            </a:r>
          </a:p>
        </p:txBody>
      </p:sp>
      <p:pic>
        <p:nvPicPr>
          <p:cNvPr id="7" name="Picture 6" descr="pen writing &quot;Let's Discuss&quot;">
            <a:extLst>
              <a:ext uri="{FF2B5EF4-FFF2-40B4-BE49-F238E27FC236}">
                <a16:creationId xmlns:a16="http://schemas.microsoft.com/office/drawing/2014/main" id="{7239FFE1-82A2-4184-88C3-B4597B7A8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798" y="3259934"/>
            <a:ext cx="4080403" cy="2721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044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709C-786E-4EE7-919C-84599D02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D4784-32E6-499E-839F-2C9FF1E2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2417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D36C-4C4A-450F-934F-31AF83984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A23D8-9539-41A7-9A06-C8454386A9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/>
              <a:t>WIOA Priority Populations Desk Reference</a:t>
            </a:r>
          </a:p>
          <a:p>
            <a:pPr marL="346075" lvl="1"/>
            <a:r>
              <a:rPr lang="en-US" sz="2400" dirty="0"/>
              <a:t>Resource Info</a:t>
            </a:r>
          </a:p>
          <a:p>
            <a:pPr marL="630238" lvl="2"/>
            <a:r>
              <a:rPr lang="en-US" sz="2400" dirty="0">
                <a:hlinkClick r:id="rId4"/>
              </a:rPr>
              <a:t>https://ion.workforcegps.org/resources/2017/10/05/14/01/WIOA-Desk-Reference</a:t>
            </a:r>
            <a:r>
              <a:rPr lang="en-US" sz="2400" dirty="0"/>
              <a:t> </a:t>
            </a:r>
          </a:p>
        </p:txBody>
      </p:sp>
      <p:pic>
        <p:nvPicPr>
          <p:cNvPr id="6" name="Picture 5" descr="Screenshot of first page of the WIOA Desk Reference for WIOA  Priority Populations linked on page.">
            <a:extLst>
              <a:ext uri="{FF2B5EF4-FFF2-40B4-BE49-F238E27FC236}">
                <a16:creationId xmlns:a16="http://schemas.microsoft.com/office/drawing/2014/main" id="{C1E2D7CD-D74C-4CB9-9D83-3243D7106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3" y="242721"/>
            <a:ext cx="4917705" cy="63725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09145D-4676-4548-B879-0069E273D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5046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5CADD2-EA81-4D79-8D67-CFF5B91A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681B-F3D7-492F-AA98-6F1367EB6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</a:t>
            </a:r>
            <a:r>
              <a:rPr lang="en-US" dirty="0">
                <a:sym typeface="Wingdings" panose="05000000000000000000" pitchFamily="2" charset="2"/>
              </a:rPr>
              <a:t>  </a:t>
            </a:r>
            <a:r>
              <a:rPr lang="en-US" dirty="0">
                <a:hlinkClick r:id="rId4"/>
              </a:rPr>
              <a:t>ETAPerforms@dol.gov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2CE3A-36C9-4D8E-A978-25C9E8F3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3546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F2C6-B236-4100-B9C0-D34D2E92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complete your evaluations.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2DDE5-C22E-4075-8B16-32FA6373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38600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ase Layout for Compliance">
  <a:themeElements>
    <a:clrScheme name="DOL - 508 adjusted">
      <a:dk1>
        <a:srgbClr val="323332"/>
      </a:dk1>
      <a:lt1>
        <a:sysClr val="window" lastClr="FFFFFF"/>
      </a:lt1>
      <a:dk2>
        <a:srgbClr val="44546A"/>
      </a:dk2>
      <a:lt2>
        <a:srgbClr val="E7E6E6"/>
      </a:lt2>
      <a:accent1>
        <a:srgbClr val="2A5681"/>
      </a:accent1>
      <a:accent2>
        <a:srgbClr val="F35B2D"/>
      </a:accent2>
      <a:accent3>
        <a:srgbClr val="A5A5A5"/>
      </a:accent3>
      <a:accent4>
        <a:srgbClr val="F5AE6C"/>
      </a:accent4>
      <a:accent5>
        <a:srgbClr val="0058A7"/>
      </a:accent5>
      <a:accent6>
        <a:srgbClr val="44546A"/>
      </a:accent6>
      <a:hlink>
        <a:srgbClr val="0058A7"/>
      </a:hlink>
      <a:folHlink>
        <a:srgbClr val="2A568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08_OGM-Template-WIDE_20190410_CR.pptx" id="{C6F3A7CB-5994-4BEF-82AE-12FA07389D73}" vid="{804929A0-A73D-4154-B0EF-0EF8B31C4B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55ACDA5C0A1439E34951241C24B25" ma:contentTypeVersion="" ma:contentTypeDescription="Create a new document." ma:contentTypeScope="" ma:versionID="7d54c56605564abf0b8b6536caaa0edf">
  <xsd:schema xmlns:xsd="http://www.w3.org/2001/XMLSchema" xmlns:xs="http://www.w3.org/2001/XMLSchema" xmlns:p="http://schemas.microsoft.com/office/2006/metadata/properties" xmlns:ns2="e9383cf3-6c95-48c0-84cb-ffd9d14604cc" xmlns:ns3="bdfd28cc-f485-46e8-bcf6-b555ff9859c5" xmlns:ns4="57105560-6850-41e4-bf8f-92819038b991" targetNamespace="http://schemas.microsoft.com/office/2006/metadata/properties" ma:root="true" ma:fieldsID="1ce005e12ce170f49581a08716fc74f4" ns2:_="" ns3:_="" ns4:_="">
    <xsd:import namespace="e9383cf3-6c95-48c0-84cb-ffd9d14604cc"/>
    <xsd:import namespace="bdfd28cc-f485-46e8-bcf6-b555ff9859c5"/>
    <xsd:import namespace="57105560-6850-41e4-bf8f-92819038b99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83cf3-6c95-48c0-84cb-ffd9d14604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fd28cc-f485-46e8-bcf6-b555ff9859c5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05560-6850-41e4-bf8f-92819038b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B65CA8-5BEE-4FAC-8E89-BF300160C86C}">
  <ds:schemaRefs>
    <ds:schemaRef ds:uri="bdfd28cc-f485-46e8-bcf6-b555ff9859c5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e9383cf3-6c95-48c0-84cb-ffd9d14604cc"/>
    <ds:schemaRef ds:uri="http://purl.org/dc/terms/"/>
    <ds:schemaRef ds:uri="http://schemas.openxmlformats.org/package/2006/metadata/core-properties"/>
    <ds:schemaRef ds:uri="57105560-6850-41e4-bf8f-92819038b99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3AF3EA6-8837-415F-995F-9BBBE54B36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5CAB7B-F0EE-4E10-A091-8C7087295E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383cf3-6c95-48c0-84cb-ffd9d14604cc"/>
    <ds:schemaRef ds:uri="bdfd28cc-f485-46e8-bcf6-b555ff9859c5"/>
    <ds:schemaRef ds:uri="57105560-6850-41e4-bf8f-92819038b9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595</Words>
  <Application>Microsoft Office PowerPoint</Application>
  <PresentationFormat>Widescreen</PresentationFormat>
  <Paragraphs>93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Gotham</vt:lpstr>
      <vt:lpstr>Wingdings</vt:lpstr>
      <vt:lpstr>Base Layout for Compliance</vt:lpstr>
      <vt:lpstr>Data on Participants with Barriers to Employment</vt:lpstr>
      <vt:lpstr>Session Highlights</vt:lpstr>
      <vt:lpstr>WIOA Participants with Barriers to Employment</vt:lpstr>
      <vt:lpstr>WIOA Participants with Barriers to Employment:   Percent of Participants</vt:lpstr>
      <vt:lpstr>WIOA Participants with Barriers to Employment:   Number of Participants</vt:lpstr>
      <vt:lpstr>Discussion on Barriers to Employment Data</vt:lpstr>
      <vt:lpstr>WIOA Youth Barriers to Employment</vt:lpstr>
      <vt:lpstr>WIOA Youth Barriers to Employment (Percent of All Youth)</vt:lpstr>
      <vt:lpstr>Discussion on Youth Barriers to Employment Data</vt:lpstr>
      <vt:lpstr>WIOA Adult Priority Populations</vt:lpstr>
      <vt:lpstr>Providing Priority of Service</vt:lpstr>
      <vt:lpstr>Providing Priority of Service (cont.)</vt:lpstr>
      <vt:lpstr>WIOA Adult Priority Populations: Adults Receiving Individual Career Services or Training</vt:lpstr>
      <vt:lpstr>Discussion on Adult Priority Data </vt:lpstr>
      <vt:lpstr>Any Questions?</vt:lpstr>
      <vt:lpstr>Resources</vt:lpstr>
      <vt:lpstr>Contact</vt:lpstr>
      <vt:lpstr>Please complete your evaluations.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on Participants with Barriers to Employment</dc:title>
  <dc:creator>Monica Melville</dc:creator>
  <cp:lastModifiedBy>Monica Melville</cp:lastModifiedBy>
  <cp:revision>1</cp:revision>
  <dcterms:created xsi:type="dcterms:W3CDTF">2019-07-09T14:36:45Z</dcterms:created>
  <dcterms:modified xsi:type="dcterms:W3CDTF">2019-07-09T21:18:54Z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0x010100E2655ACDA5C0A1439E34951241C24B25</vt:lpwstr>
  </property>
</Properties>
</file>