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slideLayouts/slideLayout23.xml" ContentType="application/vnd.openxmlformats-officedocument.presentationml.slideLayout+xml"/>
  <Override PartName="/ppt/theme/theme3.xml" ContentType="application/vnd.openxmlformats-officedocument.theme+xml"/>
  <Override PartName="/ppt/tags/tag18.xml" ContentType="application/vnd.openxmlformats-officedocument.presentationml.tags+xml"/>
  <Override PartName="/ppt/tags/tag19.xml" ContentType="application/vnd.openxmlformats-officedocument.presentationml.tags+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theme/theme6.xml" ContentType="application/vnd.openxmlformats-officedocument.theme+xml"/>
  <Override PartName="/ppt/tags/tag29.xml" ContentType="application/vnd.openxmlformats-officedocument.presentationml.tags+xml"/>
  <Override PartName="/ppt/tags/tag30.xml" ContentType="application/vnd.openxmlformats-officedocument.presentationml.tags+xml"/>
  <Override PartName="/ppt/slideLayouts/slideLayout37.xml" ContentType="application/vnd.openxmlformats-officedocument.presentationml.slideLayout+xml"/>
  <Override PartName="/ppt/theme/theme7.xml" ContentType="application/vnd.openxmlformats-officedocument.theme+xml"/>
  <Override PartName="/ppt/tags/tag31.xml" ContentType="application/vnd.openxmlformats-officedocument.presentationml.tags+xml"/>
  <Override PartName="/ppt/tags/tag32.xml" ContentType="application/vnd.openxmlformats-officedocument.presentationml.tags+xml"/>
  <Override PartName="/ppt/theme/theme8.xml" ContentType="application/vnd.openxmlformats-officedocument.theme+xml"/>
  <Override PartName="/ppt/tags/tag33.xml" ContentType="application/vnd.openxmlformats-officedocument.presentationml.tags+xml"/>
  <Override PartName="/ppt/notesSlides/notesSlide1.xml" ContentType="application/vnd.openxmlformats-officedocument.presentationml.notesSlide+xml"/>
  <Override PartName="/ppt/tags/tag3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35.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36.xml" ContentType="application/vnd.openxmlformats-officedocument.presentationml.tags+xml"/>
  <Override PartName="/ppt/notesSlides/notesSlide1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2" r:id="rId5"/>
    <p:sldMasterId id="2147483685" r:id="rId6"/>
    <p:sldMasterId id="2147483687" r:id="rId7"/>
    <p:sldMasterId id="2147483698" r:id="rId8"/>
    <p:sldMasterId id="2147483702" r:id="rId9"/>
    <p:sldMasterId id="2147483705" r:id="rId10"/>
  </p:sldMasterIdLst>
  <p:notesMasterIdLst>
    <p:notesMasterId r:id="rId61"/>
  </p:notesMasterIdLst>
  <p:sldIdLst>
    <p:sldId id="336" r:id="rId11"/>
    <p:sldId id="341" r:id="rId12"/>
    <p:sldId id="1804" r:id="rId13"/>
    <p:sldId id="342" r:id="rId14"/>
    <p:sldId id="305" r:id="rId15"/>
    <p:sldId id="1820" r:id="rId16"/>
    <p:sldId id="1821" r:id="rId17"/>
    <p:sldId id="1806" r:id="rId18"/>
    <p:sldId id="262" r:id="rId19"/>
    <p:sldId id="1850" r:id="rId20"/>
    <p:sldId id="1831" r:id="rId21"/>
    <p:sldId id="1832" r:id="rId22"/>
    <p:sldId id="1847" r:id="rId23"/>
    <p:sldId id="1838" r:id="rId24"/>
    <p:sldId id="1840" r:id="rId25"/>
    <p:sldId id="1848" r:id="rId26"/>
    <p:sldId id="1849" r:id="rId27"/>
    <p:sldId id="1837" r:id="rId28"/>
    <p:sldId id="1836" r:id="rId29"/>
    <p:sldId id="1869" r:id="rId30"/>
    <p:sldId id="1880" r:id="rId31"/>
    <p:sldId id="1870" r:id="rId32"/>
    <p:sldId id="1871" r:id="rId33"/>
    <p:sldId id="1872" r:id="rId34"/>
    <p:sldId id="1873" r:id="rId35"/>
    <p:sldId id="1875" r:id="rId36"/>
    <p:sldId id="1876" r:id="rId37"/>
    <p:sldId id="1877" r:id="rId38"/>
    <p:sldId id="1878" r:id="rId39"/>
    <p:sldId id="1829" r:id="rId40"/>
    <p:sldId id="1881" r:id="rId41"/>
    <p:sldId id="1854" r:id="rId42"/>
    <p:sldId id="1855" r:id="rId43"/>
    <p:sldId id="1856" r:id="rId44"/>
    <p:sldId id="1859" r:id="rId45"/>
    <p:sldId id="1860" r:id="rId46"/>
    <p:sldId id="1861" r:id="rId47"/>
    <p:sldId id="1862" r:id="rId48"/>
    <p:sldId id="1863" r:id="rId49"/>
    <p:sldId id="1864" r:id="rId50"/>
    <p:sldId id="1865" r:id="rId51"/>
    <p:sldId id="1866" r:id="rId52"/>
    <p:sldId id="1843" r:id="rId53"/>
    <p:sldId id="268" r:id="rId54"/>
    <p:sldId id="1826" r:id="rId55"/>
    <p:sldId id="1801" r:id="rId56"/>
    <p:sldId id="1813" r:id="rId57"/>
    <p:sldId id="1816" r:id="rId58"/>
    <p:sldId id="1882" r:id="rId59"/>
    <p:sldId id="308" r:id="rId6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3CE92F-08EE-1B3F-4372-51121759EFC8}" name="Poirier, Amanda - ETA" initials="AP" userId="S::Poirier.Amanda@dol.gov::76984bcc-ab8b-42e6-a716-2e8aa2059094" providerId="AD"/>
  <p188:author id="{2EF58F42-0718-8760-BF1E-DE85B475BF04}" name="Laferriere, Megan A" initials="LA" userId="S::megan.a.laferriere@maine.gov::9515a667-4215-49a8-a41e-aeab99654aca" providerId="AD"/>
  <p188:author id="{C9943D60-4C14-19B7-471C-182F19124860}" name="Eiermann, Brian J - ETA" initials="EBJE" userId="S::Eiermann.Brian.J@dol.gov::58918621-1c71-4568-8564-347381d6cbf4" providerId="AD"/>
  <p188:author id="{71F58D75-287B-F307-7E6A-084E0F83571E}" name="Watson, Sara" initials="WS" userId="S::sara.watson@maine.gov::c9e26819-062b-43db-ad6c-563886250c37" providerId="AD"/>
  <p188:author id="{55BAC575-73DD-BCC2-BBBB-AB3D6E2E5629}" name="Morrison, Diane H." initials="DM" userId="S::Diane.H.Morrison@maine.gov::3680ff81-6915-496a-a2d7-0f224a58e444" providerId="AD"/>
  <p188:author id="{C3EB1884-0625-E756-F99E-4C5E27FA6848}" name="Paglia, Michael J - ETA" initials="MP" userId="S::Paglia.Michael.J@dol.gov::bb00b3df-d4f4-422c-a4b4-4982a7402fc5" providerId="AD"/>
  <p188:author id="{AB22BB90-F29A-BB50-7691-2139DA6F6FFB}" name="Watson, Sara" initials="SW" userId="S::Sara.Watson@maine.gov::c9e26819-062b-43db-ad6c-563886250c37" providerId="AD"/>
  <p188:author id="{5BD1FEA6-4D4F-6D3D-B369-A35E0D285F14}" name="Beebe, Michelle E - ETA" initials="MB" userId="S::Beebe.Michelle.E@dol.gov::0b05f219-1c24-4aca-a10f-41dd12563c97" providerId="AD"/>
  <p188:author id="{A431E3B6-34A8-F404-D6CD-F1879992FC05}" name="Edens, Candace - ETA" initials="CE" userId="S::Edens.Candace@dol.gov::a48db71e-4cd7-4eaa-b756-372789b251b3" providerId="AD"/>
  <p188:author id="{10492BC9-4768-3775-63B3-B1B868D8F85B}" name="Peaslee, Kaytlynn" initials="PK" userId="S::kaytlynn.peaslee@maine.gov::c5361edd-0df1-465a-af72-29fe1a63272e" providerId="AD"/>
  <p188:author id="{D516BADE-6508-C2BF-B2B2-3D2ABD2D6E9A}" name="Roten,Maria" initials="MR" userId="S::maria.roten@twc.texas.gov::256d2e91-3417-4758-a717-343742636f16" providerId="AD"/>
  <p188:author id="{C8855CEE-C1A1-49EC-92C3-376A1B323E92}" name="King, David H - ETA" initials="DK" userId="S::King.David.H@dol.gov::03abfef4-a87e-4072-a323-f3509a2f254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070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AF5E24-9EA4-43D6-89CC-05F47D93A4BA}" v="22" dt="2025-07-17T12:13:05.1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109" autoAdjust="0"/>
    <p:restoredTop sz="86420" autoAdjust="0"/>
  </p:normalViewPr>
  <p:slideViewPr>
    <p:cSldViewPr snapToGrid="0">
      <p:cViewPr varScale="1">
        <p:scale>
          <a:sx n="92" d="100"/>
          <a:sy n="92" d="100"/>
        </p:scale>
        <p:origin x="108" y="162"/>
      </p:cViewPr>
      <p:guideLst/>
    </p:cSldViewPr>
  </p:slideViewPr>
  <p:outlineViewPr>
    <p:cViewPr>
      <p:scale>
        <a:sx n="33" d="100"/>
        <a:sy n="33" d="100"/>
      </p:scale>
      <p:origin x="0" y="-15896"/>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microsoft.com/office/2015/10/relationships/revisionInfo" Target="revisionInfo.xml"/><Relationship Id="rId5" Type="http://schemas.openxmlformats.org/officeDocument/2006/relationships/slideMaster" Target="slideMasters/slideMaster2.xml"/><Relationship Id="rId61" Type="http://schemas.openxmlformats.org/officeDocument/2006/relationships/notesMaster" Target="notesMasters/notesMaster1.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41.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microsoft.com/office/2018/10/relationships/authors" Target="authors.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286019F-463B-4E42-BEBF-CE1197101634}" type="datetimeFigureOut">
              <a:rPr lang="en-US" smtClean="0"/>
              <a:t>7/31/2025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4E449F2-04A1-434D-9D7B-08DAC828E93F}" type="slidenum">
              <a:rPr lang="en-US" smtClean="0"/>
              <a:t>‹#›</a:t>
            </a:fld>
            <a:endParaRPr lang="en-US"/>
          </a:p>
        </p:txBody>
      </p:sp>
    </p:spTree>
    <p:extLst>
      <p:ext uri="{BB962C8B-B14F-4D97-AF65-F5344CB8AC3E}">
        <p14:creationId xmlns:p14="http://schemas.microsoft.com/office/powerpoint/2010/main" val="3298856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1</a:t>
            </a:fld>
            <a:endParaRPr lang="en-US"/>
          </a:p>
        </p:txBody>
      </p:sp>
    </p:spTree>
    <p:extLst>
      <p:ext uri="{BB962C8B-B14F-4D97-AF65-F5344CB8AC3E}">
        <p14:creationId xmlns:p14="http://schemas.microsoft.com/office/powerpoint/2010/main" val="34401455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99DDE0-27A5-4E57-B7EC-87B4574F75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87155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E449F2-04A1-434D-9D7B-08DAC828E93F}" type="slidenum">
              <a:rPr lang="en-US" smtClean="0"/>
              <a:t>8</a:t>
            </a:fld>
            <a:endParaRPr lang="en-US"/>
          </a:p>
        </p:txBody>
      </p:sp>
    </p:spTree>
    <p:extLst>
      <p:ext uri="{BB962C8B-B14F-4D97-AF65-F5344CB8AC3E}">
        <p14:creationId xmlns:p14="http://schemas.microsoft.com/office/powerpoint/2010/main" val="2360749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A27CC9B-5C90-4E85-A3AA-9345C7C64FB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76040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E449F2-04A1-434D-9D7B-08DAC828E93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548332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Requires very strong partnerships and collaboration. </a:t>
            </a:r>
          </a:p>
          <a:p>
            <a:pPr lvl="1"/>
            <a:r>
              <a:rPr lang="en-US" dirty="0"/>
              <a:t>Relationships with employers. </a:t>
            </a:r>
          </a:p>
          <a:p>
            <a:pPr lvl="1"/>
            <a:r>
              <a:rPr lang="en-US" dirty="0"/>
              <a:t>Relationships within and outside the workforce system. </a:t>
            </a:r>
          </a:p>
          <a:p>
            <a:r>
              <a:rPr lang="en-US" dirty="0"/>
              <a:t>Requires early warning networks and data collection and analysis efforts. </a:t>
            </a:r>
          </a:p>
          <a:p>
            <a:endParaRPr lang="en-US" dirty="0"/>
          </a:p>
        </p:txBody>
      </p:sp>
      <p:sp>
        <p:nvSpPr>
          <p:cNvPr id="4" name="Slide Number Placeholder 3"/>
          <p:cNvSpPr>
            <a:spLocks noGrp="1"/>
          </p:cNvSpPr>
          <p:nvPr>
            <p:ph type="sldNum" sz="quarter" idx="5"/>
          </p:nvPr>
        </p:nvSpPr>
        <p:spPr/>
        <p:txBody>
          <a:bodyPr/>
          <a:lstStyle/>
          <a:p>
            <a:fld id="{44E449F2-04A1-434D-9D7B-08DAC828E93F}" type="slidenum">
              <a:rPr lang="en-US" smtClean="0"/>
              <a:t>13</a:t>
            </a:fld>
            <a:endParaRPr lang="en-US"/>
          </a:p>
        </p:txBody>
      </p:sp>
    </p:spTree>
    <p:extLst>
      <p:ext uri="{BB962C8B-B14F-4D97-AF65-F5344CB8AC3E}">
        <p14:creationId xmlns:p14="http://schemas.microsoft.com/office/powerpoint/2010/main" val="1887232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Rapid Response should conduct industry and occupational analysis to determine if the STC employers’ industry and workers’ jobs are “at-risk” more globally. If so, </a:t>
            </a:r>
          </a:p>
        </p:txBody>
      </p:sp>
      <p:sp>
        <p:nvSpPr>
          <p:cNvPr id="4" name="Slide Number Placeholder 3"/>
          <p:cNvSpPr>
            <a:spLocks noGrp="1"/>
          </p:cNvSpPr>
          <p:nvPr>
            <p:ph type="sldNum" sz="quarter" idx="5"/>
          </p:nvPr>
        </p:nvSpPr>
        <p:spPr/>
        <p:txBody>
          <a:bodyPr/>
          <a:lstStyle/>
          <a:p>
            <a:fld id="{44E449F2-04A1-434D-9D7B-08DAC828E93F}" type="slidenum">
              <a:rPr lang="en-US" smtClean="0"/>
              <a:t>17</a:t>
            </a:fld>
            <a:endParaRPr lang="en-US"/>
          </a:p>
        </p:txBody>
      </p:sp>
    </p:spTree>
    <p:extLst>
      <p:ext uri="{BB962C8B-B14F-4D97-AF65-F5344CB8AC3E}">
        <p14:creationId xmlns:p14="http://schemas.microsoft.com/office/powerpoint/2010/main" val="33839100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a:t>Business-facing offices of DCEO that promote WorkShare IL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E449F2-04A1-434D-9D7B-08DAC828E93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642351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E449F2-04A1-434D-9D7B-08DAC828E93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31546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E449F2-04A1-434D-9D7B-08DAC828E93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558991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AABFD-FE0F-D391-621F-17A0A6CA4D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3ED751-DEC4-AD2C-D25A-3730F2B7E9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5EF665-BCC4-18E4-9EDF-95A724507364}"/>
              </a:ext>
            </a:extLst>
          </p:cNvPr>
          <p:cNvSpPr>
            <a:spLocks noGrp="1"/>
          </p:cNvSpPr>
          <p:nvPr>
            <p:ph type="body" idx="1"/>
          </p:nvPr>
        </p:nvSpPr>
        <p:spPr/>
        <p:txBody>
          <a:bodyPr/>
          <a:lstStyle/>
          <a:p>
            <a:endParaRPr lang="en-US" dirty="0"/>
          </a:p>
          <a:p>
            <a:r>
              <a:rPr lang="en-US" dirty="0"/>
              <a:t>Primary Goal is awareness because the program was new starting in 2021</a:t>
            </a:r>
          </a:p>
          <a:p>
            <a:r>
              <a:rPr lang="en-US" dirty="0"/>
              <a:t>This isn’t a typical marketing campaign because we hope that an employer does not face the conditions where they might need workshare BUT we want them to know enough about it in case they need it.</a:t>
            </a:r>
          </a:p>
          <a:p>
            <a:endParaRPr lang="en-US" dirty="0"/>
          </a:p>
          <a:p>
            <a:r>
              <a:rPr lang="en-US" dirty="0"/>
              <a:t>First:  focused on foundational materials:  Branding and several collateral materials that can be used across activities.</a:t>
            </a:r>
          </a:p>
          <a:p>
            <a:endParaRPr lang="en-US" dirty="0"/>
          </a:p>
          <a:p>
            <a:r>
              <a:rPr lang="en-US" dirty="0"/>
              <a:t>Specifics if you want to give examples: </a:t>
            </a:r>
          </a:p>
          <a:p>
            <a:pPr marL="171450" indent="-171450">
              <a:buFont typeface="Arial" panose="020B0604020202020204" pitchFamily="34" charset="0"/>
              <a:buChar char="•"/>
            </a:pPr>
            <a:r>
              <a:rPr lang="en-US" dirty="0"/>
              <a:t>Print:  flyer, post card, </a:t>
            </a:r>
          </a:p>
          <a:p>
            <a:pPr marL="171450" indent="-171450">
              <a:buFont typeface="Arial" panose="020B0604020202020204" pitchFamily="34" charset="0"/>
              <a:buChar char="•"/>
            </a:pPr>
            <a:r>
              <a:rPr lang="en-US" dirty="0"/>
              <a:t>Videos: </a:t>
            </a:r>
            <a:r>
              <a:rPr lang="en-US" sz="1200" dirty="0"/>
              <a:t>overview video highlighting the </a:t>
            </a:r>
            <a:r>
              <a:rPr lang="en-US" sz="1200" dirty="0" err="1"/>
              <a:t>WorkShare</a:t>
            </a:r>
            <a:r>
              <a:rPr lang="en-US" sz="1200" dirty="0"/>
              <a:t> IL program—on our website and used in presentations; Employer explainer on registration and </a:t>
            </a:r>
            <a:r>
              <a:rPr lang="en-US" sz="1200" dirty="0" err="1"/>
              <a:t>WorkShare</a:t>
            </a:r>
            <a:r>
              <a:rPr lang="en-US" sz="1200" dirty="0"/>
              <a:t> plan submission process; Employee explainer for employers to use when they implement their plan; video shorts used on social media campaigns.</a:t>
            </a:r>
          </a:p>
          <a:p>
            <a:pPr marL="171450" indent="-171450">
              <a:buFont typeface="Arial" panose="020B0604020202020204" pitchFamily="34" charset="0"/>
              <a:buChar char="•"/>
            </a:pPr>
            <a:r>
              <a:rPr lang="en-US" dirty="0"/>
              <a:t>Event/Trade Show Materials:  banners, tablecloths, swag</a:t>
            </a:r>
          </a:p>
          <a:p>
            <a:pPr marL="171450" indent="-171450">
              <a:buFont typeface="Arial" panose="020B0604020202020204" pitchFamily="34" charset="0"/>
              <a:buChar char="•"/>
            </a:pPr>
            <a:r>
              <a:rPr lang="en-US" dirty="0"/>
              <a:t>Presentation templates for use with group presentations, webinars, </a:t>
            </a:r>
            <a:r>
              <a:rPr lang="en-US" dirty="0" err="1"/>
              <a:t>etc</a:t>
            </a:r>
            <a:endParaRPr lang="en-US" dirty="0"/>
          </a:p>
          <a:p>
            <a:endParaRPr lang="en-US" dirty="0"/>
          </a:p>
          <a:p>
            <a:endParaRPr lang="en-US" dirty="0"/>
          </a:p>
          <a:p>
            <a:r>
              <a:rPr lang="en-US" dirty="0"/>
              <a:t>Second, we have four key promotional tools – all of which use some form of “targeting” either by industry, or by size of business, or focusing on decisionmaker titles – Executive, HR, </a:t>
            </a:r>
            <a:r>
              <a:rPr lang="en-US" dirty="0" err="1"/>
              <a:t>etc</a:t>
            </a:r>
            <a:endParaRPr lang="en-US" dirty="0"/>
          </a:p>
          <a:p>
            <a:endParaRPr lang="en-US" dirty="0"/>
          </a:p>
          <a:p>
            <a:r>
              <a:rPr lang="en-US" dirty="0"/>
              <a:t>The four key strategies highlighted here:  social media, industry events, email campaigns, and advertising are IN ADDITION to using our ongoing business outreach to include </a:t>
            </a:r>
            <a:r>
              <a:rPr lang="en-US" dirty="0" err="1"/>
              <a:t>WorkShare</a:t>
            </a:r>
            <a:endParaRPr lang="en-US" dirty="0"/>
          </a:p>
          <a:p>
            <a:endParaRPr lang="en-US" dirty="0"/>
          </a:p>
          <a:p>
            <a:endParaRPr lang="en-US" dirty="0"/>
          </a:p>
          <a:p>
            <a:r>
              <a:rPr lang="en-US" dirty="0"/>
              <a:t>Some details if you need to mention here:</a:t>
            </a:r>
          </a:p>
          <a:p>
            <a:pPr lvl="1"/>
            <a:r>
              <a:rPr lang="en-US" b="1" u="sng" dirty="0"/>
              <a:t>Webinars and Panel Discussion </a:t>
            </a:r>
            <a:r>
              <a:rPr lang="en-US" dirty="0"/>
              <a:t>– Hosted webinars and panel discussions to promote </a:t>
            </a:r>
            <a:r>
              <a:rPr lang="en-US" dirty="0" err="1"/>
              <a:t>WorkShare</a:t>
            </a:r>
            <a:r>
              <a:rPr lang="en-US" dirty="0"/>
              <a:t> IL to members of the IL Manufacturing Association and IL Retail Merchant Association</a:t>
            </a:r>
          </a:p>
          <a:p>
            <a:pPr lvl="1"/>
            <a:endParaRPr lang="en-US" b="1" u="sng" dirty="0"/>
          </a:p>
          <a:p>
            <a:pPr lvl="1"/>
            <a:r>
              <a:rPr lang="en-US" b="1" u="sng" dirty="0"/>
              <a:t>Email Campaigns </a:t>
            </a:r>
            <a:r>
              <a:rPr lang="en-US" dirty="0"/>
              <a:t>– Launched targeted email campaigns reaching Illinois small, mid-size, and large businesses across industries, as well as intermediaries like chambers and industry associations</a:t>
            </a:r>
          </a:p>
          <a:p>
            <a:pPr lvl="1"/>
            <a:endParaRPr lang="en-US" dirty="0"/>
          </a:p>
          <a:p>
            <a:pPr lvl="2"/>
            <a:r>
              <a:rPr lang="en-US" sz="1500" dirty="0"/>
              <a:t>Targeted Industries included manufacturing, IT, healthcare, transportation, supply chain, construction, and finance</a:t>
            </a:r>
          </a:p>
          <a:p>
            <a:pPr lvl="2"/>
            <a:r>
              <a:rPr lang="en-US" sz="1500" dirty="0"/>
              <a:t>Achieved Average Email Open Rate – 22% and Average Click Through Rate – 3%</a:t>
            </a:r>
          </a:p>
          <a:p>
            <a:pPr lvl="1"/>
            <a:endParaRPr lang="en-US" b="1" u="sng" dirty="0"/>
          </a:p>
          <a:p>
            <a:pPr lvl="1"/>
            <a:r>
              <a:rPr lang="en-US" b="1" u="sng" dirty="0"/>
              <a:t>Direct Mail Campaigns </a:t>
            </a:r>
            <a:r>
              <a:rPr lang="en-US" dirty="0"/>
              <a:t>–Expanded </a:t>
            </a:r>
            <a:r>
              <a:rPr lang="en-US" dirty="0" err="1"/>
              <a:t>WorkShare</a:t>
            </a:r>
            <a:r>
              <a:rPr lang="en-US" dirty="0"/>
              <a:t> IL brand awareness through a direct mail campaign focused on small to mid-size businesses in the manufacturing and IT industries</a:t>
            </a:r>
            <a:endParaRPr lang="en-US" b="1" u="sng" dirty="0"/>
          </a:p>
          <a:p>
            <a:endParaRPr lang="en-US" dirty="0"/>
          </a:p>
          <a:p>
            <a:pPr lvl="1"/>
            <a:r>
              <a:rPr lang="en-US" b="1" u="sng" dirty="0"/>
              <a:t>Trade Publication Advertising </a:t>
            </a:r>
            <a:r>
              <a:rPr lang="en-US" dirty="0"/>
              <a:t>– Ran geo-targeted ads in Illinois industry trade publications</a:t>
            </a:r>
          </a:p>
          <a:p>
            <a:pPr lvl="2"/>
            <a:endParaRPr lang="en-US" sz="1600" dirty="0"/>
          </a:p>
          <a:p>
            <a:pPr lvl="2"/>
            <a:r>
              <a:rPr lang="en-US" sz="1600" b="1" u="sng" dirty="0"/>
              <a:t>Trade publications </a:t>
            </a:r>
            <a:r>
              <a:rPr lang="en-US" sz="1600" dirty="0"/>
              <a:t>- Industry Dive, IL Business Journal, Springfield Business Journal, IL Business Leader Magazine for IL Chamber of Commerce</a:t>
            </a:r>
          </a:p>
          <a:p>
            <a:pPr lvl="2"/>
            <a:r>
              <a:rPr lang="en-US" sz="1600" b="1" u="sng" dirty="0"/>
              <a:t>Trade publications for key associations </a:t>
            </a:r>
            <a:r>
              <a:rPr lang="en-US" sz="1600" dirty="0"/>
              <a:t>– SHRM, IL CPA Association, IL Healthcare Association, IL Manufacturing Association, IL Landscaping Contractor Association, IL Technology &amp; Manufacturing association, IL Fabricators &amp; Manufacturers Association</a:t>
            </a:r>
          </a:p>
          <a:p>
            <a:pPr lvl="2"/>
            <a:r>
              <a:rPr lang="en-US" sz="1600" dirty="0"/>
              <a:t>Impressions ranging from 3,500 to 75,000+ </a:t>
            </a:r>
          </a:p>
          <a:p>
            <a:pPr lvl="2"/>
            <a:endParaRPr lang="en-US" sz="1600" dirty="0"/>
          </a:p>
          <a:p>
            <a:pPr lvl="1"/>
            <a:r>
              <a:rPr lang="en-US" b="1" u="sng" dirty="0"/>
              <a:t>Exhibitor and Sponsorship Engagement </a:t>
            </a:r>
            <a:r>
              <a:rPr lang="en-US" dirty="0"/>
              <a:t>– Promoted </a:t>
            </a:r>
            <a:r>
              <a:rPr lang="en-US" dirty="0" err="1"/>
              <a:t>WorkShare</a:t>
            </a:r>
            <a:r>
              <a:rPr lang="en-US" dirty="0"/>
              <a:t> IL through exhibitor booths, sponsorships and speaking slots at conferences and annual events for IL- based trade associations</a:t>
            </a:r>
          </a:p>
          <a:p>
            <a:pPr lvl="2"/>
            <a:endParaRPr lang="en-US" sz="1600" dirty="0"/>
          </a:p>
          <a:p>
            <a:pPr lvl="2"/>
            <a:r>
              <a:rPr lang="en-US" sz="1600" b="1" u="sng" dirty="0"/>
              <a:t>Associations covered </a:t>
            </a:r>
            <a:r>
              <a:rPr lang="en-US" sz="1600" dirty="0"/>
              <a:t>- IL SHRM, IL CPA Association, IL Manufacturing Association (IMA), IL Healthcare Association (IHCA), IL Retail Merchant Association (IRMA), IL Health and Hospital Association (IHA), IL Municipal League (IML), IL Plumbing Heating and Cooling Contractor Association (IPHCC)</a:t>
            </a:r>
            <a:endParaRPr lang="en-US" b="1" u="sng" dirty="0"/>
          </a:p>
          <a:p>
            <a:endParaRPr lang="en-US" dirty="0"/>
          </a:p>
          <a:p>
            <a:pPr lvl="1"/>
            <a:r>
              <a:rPr lang="en-US" b="1" u="sng" dirty="0"/>
              <a:t>Digital Ad Campaigns </a:t>
            </a:r>
            <a:r>
              <a:rPr lang="en-US" dirty="0"/>
              <a:t>– </a:t>
            </a:r>
          </a:p>
          <a:p>
            <a:pPr lvl="2"/>
            <a:r>
              <a:rPr lang="en-US" sz="1600" dirty="0"/>
              <a:t>Executed Paid Digital Ad Campaigns on Facebook and LinkedIn targeting Employer Decision Makers</a:t>
            </a:r>
          </a:p>
          <a:p>
            <a:pPr lvl="2"/>
            <a:r>
              <a:rPr lang="en-US" sz="1600" b="1" u="sng" dirty="0"/>
              <a:t>Target Industries </a:t>
            </a:r>
            <a:r>
              <a:rPr lang="en-US" sz="1600" dirty="0"/>
              <a:t>– </a:t>
            </a:r>
          </a:p>
          <a:p>
            <a:pPr lvl="3"/>
            <a:r>
              <a:rPr lang="en-US" sz="1500" dirty="0"/>
              <a:t>Healthcare, Manufacturing, IT, Tourism, Real Estate, Hospitality, Finance, Law, &amp; others </a:t>
            </a:r>
          </a:p>
          <a:p>
            <a:pPr lvl="2"/>
            <a:r>
              <a:rPr lang="en-US" sz="1600" b="1" u="sng" dirty="0"/>
              <a:t>LinkedIn Campaign </a:t>
            </a:r>
            <a:r>
              <a:rPr lang="en-US" sz="1600" dirty="0"/>
              <a:t>– </a:t>
            </a:r>
          </a:p>
          <a:p>
            <a:pPr lvl="3"/>
            <a:r>
              <a:rPr lang="en-US" sz="1500" dirty="0"/>
              <a:t>Achieved an average Engagement Rate of 23% with an average CPC of $2.80 *</a:t>
            </a:r>
          </a:p>
          <a:p>
            <a:pPr lvl="2"/>
            <a:r>
              <a:rPr lang="en-US" sz="1600" b="1" u="sng" dirty="0"/>
              <a:t>Facebook Campaign </a:t>
            </a:r>
            <a:r>
              <a:rPr lang="en-US" sz="1600" dirty="0"/>
              <a:t>– </a:t>
            </a:r>
          </a:p>
          <a:p>
            <a:pPr lvl="3"/>
            <a:r>
              <a:rPr lang="en-US" sz="1500" dirty="0"/>
              <a:t>Achieved an average Engagement Rate of 42% with an average CPC of $0.42 **</a:t>
            </a:r>
          </a:p>
          <a:p>
            <a:pPr lvl="3"/>
            <a:endParaRPr lang="en-US" sz="1500" dirty="0"/>
          </a:p>
          <a:p>
            <a:pPr marL="0" indent="0">
              <a:buNone/>
            </a:pPr>
            <a:r>
              <a:rPr lang="en-US" sz="1400" b="1" i="1" dirty="0"/>
              <a:t>* LinkedIn typical Engagement Rate = 0.19% and typical Cost Per Click (CPC) = $40</a:t>
            </a:r>
          </a:p>
          <a:p>
            <a:pPr marL="0" indent="0">
              <a:buNone/>
            </a:pPr>
            <a:r>
              <a:rPr lang="en-US" sz="1400" b="1" i="1" dirty="0"/>
              <a:t>** Facebook typical Engagement Rate = 0.05% and typical Cost Per Click (CPC) = $4.50</a:t>
            </a:r>
          </a:p>
          <a:p>
            <a:endParaRPr lang="en-US" dirty="0"/>
          </a:p>
        </p:txBody>
      </p:sp>
      <p:sp>
        <p:nvSpPr>
          <p:cNvPr id="4" name="Slide Number Placeholder 3">
            <a:extLst>
              <a:ext uri="{FF2B5EF4-FFF2-40B4-BE49-F238E27FC236}">
                <a16:creationId xmlns:a16="http://schemas.microsoft.com/office/drawing/2014/main" id="{70F70F76-F06A-38D2-2661-731610454C6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E449F2-04A1-434D-9D7B-08DAC828E93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996241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70542-2B78-4B38-8C4A-2FA8217DED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E41F34-0123-E1D8-4931-A8109D6D7B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6E063A-415E-7327-90CB-A4BFF4548098}"/>
              </a:ext>
            </a:extLst>
          </p:cNvPr>
          <p:cNvSpPr>
            <a:spLocks noGrp="1"/>
          </p:cNvSpPr>
          <p:nvPr>
            <p:ph type="body" idx="1"/>
          </p:nvPr>
        </p:nvSpPr>
        <p:spPr/>
        <p:txBody>
          <a:bodyPr/>
          <a:lstStyle/>
          <a:p>
            <a:r>
              <a:rPr lang="en-US" dirty="0"/>
              <a:t>Here are examples of printed collateral </a:t>
            </a:r>
          </a:p>
          <a:p>
            <a:endParaRPr lang="en-US" dirty="0"/>
          </a:p>
          <a:p>
            <a:r>
              <a:rPr lang="en-US" dirty="0"/>
              <a:t>The same “look and feel” are used in:</a:t>
            </a:r>
          </a:p>
          <a:p>
            <a:endParaRPr lang="en-US" dirty="0"/>
          </a:p>
          <a:p>
            <a:r>
              <a:rPr lang="en-US" dirty="0"/>
              <a:t>Videos</a:t>
            </a:r>
          </a:p>
          <a:p>
            <a:r>
              <a:rPr lang="en-US" dirty="0"/>
              <a:t>Trade show scroll up banner</a:t>
            </a:r>
          </a:p>
          <a:p>
            <a:r>
              <a:rPr lang="en-US" dirty="0"/>
              <a:t>Email campaigns and </a:t>
            </a:r>
          </a:p>
          <a:p>
            <a:r>
              <a:rPr lang="en-US" dirty="0"/>
              <a:t>Social media promo</a:t>
            </a:r>
          </a:p>
          <a:p>
            <a:endParaRPr lang="en-US" dirty="0"/>
          </a:p>
        </p:txBody>
      </p:sp>
      <p:sp>
        <p:nvSpPr>
          <p:cNvPr id="4" name="Slide Number Placeholder 3">
            <a:extLst>
              <a:ext uri="{FF2B5EF4-FFF2-40B4-BE49-F238E27FC236}">
                <a16:creationId xmlns:a16="http://schemas.microsoft.com/office/drawing/2014/main" id="{DF6EE8FA-096D-03E3-772F-9B2F8822DAA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E449F2-04A1-434D-9D7B-08DAC828E93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620344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58C2E-11CF-489D-F241-311F1DC812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3A5364-CA09-41B9-B24F-356E092083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51DF20-E593-66D0-0C70-95B7E4024792}"/>
              </a:ext>
            </a:extLst>
          </p:cNvPr>
          <p:cNvSpPr>
            <a:spLocks noGrp="1"/>
          </p:cNvSpPr>
          <p:nvPr>
            <p:ph type="body" idx="1"/>
          </p:nvPr>
        </p:nvSpPr>
        <p:spPr/>
        <p:txBody>
          <a:bodyPr/>
          <a:lstStyle/>
          <a:p>
            <a:r>
              <a:rPr lang="en-US" dirty="0"/>
              <a:t>Talk about industry events and direct contact with employers</a:t>
            </a:r>
          </a:p>
        </p:txBody>
      </p:sp>
      <p:sp>
        <p:nvSpPr>
          <p:cNvPr id="4" name="Slide Number Placeholder 3">
            <a:extLst>
              <a:ext uri="{FF2B5EF4-FFF2-40B4-BE49-F238E27FC236}">
                <a16:creationId xmlns:a16="http://schemas.microsoft.com/office/drawing/2014/main" id="{FF53E8F7-C954-9E06-EADB-94C3B7FFD6A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E449F2-04A1-434D-9D7B-08DAC828E93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229024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about social media as a tool</a:t>
            </a:r>
          </a:p>
          <a:p>
            <a:endParaRPr lang="en-US" dirty="0"/>
          </a:p>
          <a:p>
            <a:r>
              <a:rPr lang="en-US" dirty="0"/>
              <a:t>Can do a lot of targeting</a:t>
            </a:r>
          </a:p>
          <a:p>
            <a:pPr marL="171450" indent="-171450">
              <a:buFontTx/>
              <a:buChar char="-"/>
            </a:pPr>
            <a:r>
              <a:rPr lang="en-US" dirty="0"/>
              <a:t>By industry</a:t>
            </a:r>
          </a:p>
          <a:p>
            <a:pPr marL="171450" indent="-171450">
              <a:buFontTx/>
              <a:buChar char="-"/>
            </a:pPr>
            <a:r>
              <a:rPr lang="en-US" dirty="0"/>
              <a:t>By title of decision makers</a:t>
            </a:r>
          </a:p>
          <a:p>
            <a:r>
              <a:rPr lang="en-US" dirty="0"/>
              <a:t>Using direct ads that generate leads</a:t>
            </a:r>
          </a:p>
          <a:p>
            <a:r>
              <a:rPr lang="en-US" dirty="0"/>
              <a:t>We do monthly campaigns so that the targeting is changing regularly</a:t>
            </a:r>
          </a:p>
          <a:p>
            <a:r>
              <a:rPr lang="en-US" dirty="0"/>
              <a:t>In addition to message and visual, we also have very short featurette’s that play in the add</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E449F2-04A1-434D-9D7B-08DAC828E93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898801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E449F2-04A1-434D-9D7B-08DAC828E93F}" type="slidenum">
              <a:rPr lang="en-US" smtClean="0"/>
              <a:t>48</a:t>
            </a:fld>
            <a:endParaRPr lang="en-US"/>
          </a:p>
        </p:txBody>
      </p:sp>
    </p:spTree>
    <p:extLst>
      <p:ext uri="{BB962C8B-B14F-4D97-AF65-F5344CB8AC3E}">
        <p14:creationId xmlns:p14="http://schemas.microsoft.com/office/powerpoint/2010/main" val="37265121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D9CC1-979F-26C0-009D-01392B3B57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BF53CF-4E9B-CBC7-D909-394256F71E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74DA56-E40F-7DF8-041D-CE465E22A3B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D65999-47F4-22CC-9BC3-51E6CC9ED9BE}"/>
              </a:ext>
            </a:extLst>
          </p:cNvPr>
          <p:cNvSpPr>
            <a:spLocks noGrp="1"/>
          </p:cNvSpPr>
          <p:nvPr>
            <p:ph type="sldNum" sz="quarter" idx="5"/>
          </p:nvPr>
        </p:nvSpPr>
        <p:spPr/>
        <p:txBody>
          <a:bodyPr/>
          <a:lstStyle/>
          <a:p>
            <a:fld id="{44E449F2-04A1-434D-9D7B-08DAC828E93F}" type="slidenum">
              <a:rPr lang="en-US" smtClean="0"/>
              <a:t>49</a:t>
            </a:fld>
            <a:endParaRPr lang="en-US"/>
          </a:p>
        </p:txBody>
      </p:sp>
    </p:spTree>
    <p:extLst>
      <p:ext uri="{BB962C8B-B14F-4D97-AF65-F5344CB8AC3E}">
        <p14:creationId xmlns:p14="http://schemas.microsoft.com/office/powerpoint/2010/main" val="28185723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987C8B-FA66-440C-BD7B-7705FFC6B7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32394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2.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16.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2.xml"/><Relationship Id="rId1" Type="http://schemas.openxmlformats.org/officeDocument/2006/relationships/tags" Target="../tags/tag17.xml"/><Relationship Id="rId4"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9.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4.xml"/><Relationship Id="rId1" Type="http://schemas.openxmlformats.org/officeDocument/2006/relationships/tags" Target="../tags/tag21.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2.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3.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4.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5.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6.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4.xml"/><Relationship Id="rId1" Type="http://schemas.openxmlformats.org/officeDocument/2006/relationships/tags" Target="../tags/tag27.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8.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6.xml"/><Relationship Id="rId1" Type="http://schemas.openxmlformats.org/officeDocument/2006/relationships/tags" Target="../tags/tag30.xml"/></Relationships>
</file>

<file path=ppt/slideLayouts/_rels/slideLayout37.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D95D1BD6-99F1-1E7C-4FC5-044B26954972}"/>
              </a:ext>
              <a:ext uri="{C183D7F6-B498-43B3-948B-1728B52AA6E4}">
                <adec:decorative xmlns:adec="http://schemas.microsoft.com/office/drawing/2017/decorative" val="1"/>
              </a:ext>
            </a:extLst>
          </p:cNvPr>
          <p:cNvCxnSpPr>
            <a:cxnSpLocks/>
          </p:cNvCxnSpPr>
          <p:nvPr userDrawn="1"/>
        </p:nvCxnSpPr>
        <p:spPr>
          <a:xfrm flipH="1">
            <a:off x="0" y="4419813"/>
            <a:ext cx="7038975" cy="0"/>
          </a:xfrm>
          <a:prstGeom prst="line">
            <a:avLst/>
          </a:prstGeom>
          <a:noFill/>
          <a:ln w="57150" cap="flat" cmpd="sng" algn="ctr">
            <a:solidFill>
              <a:srgbClr val="A4A3B1"/>
            </a:solidFill>
            <a:prstDash val="solid"/>
            <a:miter lim="800000"/>
          </a:ln>
          <a:effectLst/>
        </p:spPr>
      </p:cxnSp>
      <p:pic>
        <p:nvPicPr>
          <p:cNvPr id="8" name="DOL Seal" descr="Official seal of the United States Department of Labor">
            <a:extLst>
              <a:ext uri="{FF2B5EF4-FFF2-40B4-BE49-F238E27FC236}">
                <a16:creationId xmlns:a16="http://schemas.microsoft.com/office/drawing/2014/main" id="{8419C5EF-505E-F3E8-B131-412C119360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4750" y="6106904"/>
            <a:ext cx="589905" cy="589905"/>
          </a:xfrm>
          <a:prstGeom prst="rect">
            <a:avLst/>
          </a:prstGeom>
        </p:spPr>
      </p:pic>
      <p:pic>
        <p:nvPicPr>
          <p:cNvPr id="9" name="ETA Tagline" descr="Employment and Training Administration, United States Department of Labor">
            <a:extLst>
              <a:ext uri="{FF2B5EF4-FFF2-40B4-BE49-F238E27FC236}">
                <a16:creationId xmlns:a16="http://schemas.microsoft.com/office/drawing/2014/main" id="{91E31900-E5EB-4C81-D0E0-2B578CA4A28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70096" y="6237339"/>
            <a:ext cx="3031353" cy="366936"/>
          </a:xfrm>
          <a:prstGeom prst="rect">
            <a:avLst/>
          </a:prstGeom>
        </p:spPr>
      </p:pic>
      <p:cxnSp>
        <p:nvCxnSpPr>
          <p:cNvPr id="10" name="Straight Connector 9">
            <a:extLst>
              <a:ext uri="{FF2B5EF4-FFF2-40B4-BE49-F238E27FC236}">
                <a16:creationId xmlns:a16="http://schemas.microsoft.com/office/drawing/2014/main" id="{1F351BF0-14D8-F6E2-AB7A-60874DE87FE7}"/>
              </a:ext>
              <a:ext uri="{C183D7F6-B498-43B3-948B-1728B52AA6E4}">
                <adec:decorative xmlns:adec="http://schemas.microsoft.com/office/drawing/2017/decorative" val="1"/>
              </a:ext>
            </a:extLst>
          </p:cNvPr>
          <p:cNvCxnSpPr>
            <a:cxnSpLocks/>
          </p:cNvCxnSpPr>
          <p:nvPr userDrawn="1"/>
        </p:nvCxnSpPr>
        <p:spPr>
          <a:xfrm flipV="1">
            <a:off x="4083251" y="6084198"/>
            <a:ext cx="0" cy="673218"/>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sp>
        <p:nvSpPr>
          <p:cNvPr id="14" name="Text Placeholder 13">
            <a:extLst>
              <a:ext uri="{FF2B5EF4-FFF2-40B4-BE49-F238E27FC236}">
                <a16:creationId xmlns:a16="http://schemas.microsoft.com/office/drawing/2014/main" id="{ADC6665C-28B8-EFD5-3FE2-BA77461CC46F}"/>
              </a:ext>
            </a:extLst>
          </p:cNvPr>
          <p:cNvSpPr>
            <a:spLocks noGrp="1"/>
          </p:cNvSpPr>
          <p:nvPr>
            <p:ph type="body" sz="quarter" idx="11" hasCustomPrompt="1"/>
          </p:nvPr>
        </p:nvSpPr>
        <p:spPr>
          <a:xfrm>
            <a:off x="239401" y="4542812"/>
            <a:ext cx="6799567" cy="1238863"/>
          </a:xfrm>
          <a:prstGeom prst="rect">
            <a:avLst/>
          </a:prstGeom>
        </p:spPr>
        <p:txBody>
          <a:bodyPr/>
          <a:lstStyle>
            <a:lvl1pPr marL="0" indent="0">
              <a:buNone/>
              <a:defRPr sz="18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r>
              <a:rPr lang="en-US"/>
              <a:t>Click to add Subtitle</a:t>
            </a:r>
          </a:p>
        </p:txBody>
      </p:sp>
      <p:sp>
        <p:nvSpPr>
          <p:cNvPr id="18" name="Text Placeholder 17">
            <a:extLst>
              <a:ext uri="{FF2B5EF4-FFF2-40B4-BE49-F238E27FC236}">
                <a16:creationId xmlns:a16="http://schemas.microsoft.com/office/drawing/2014/main" id="{DDB3F700-FAB1-5CEB-1490-4713831EC3AA}"/>
              </a:ext>
            </a:extLst>
          </p:cNvPr>
          <p:cNvSpPr>
            <a:spLocks noGrp="1"/>
          </p:cNvSpPr>
          <p:nvPr>
            <p:ph type="body" sz="quarter" idx="13" hasCustomPrompt="1"/>
          </p:nvPr>
        </p:nvSpPr>
        <p:spPr>
          <a:xfrm>
            <a:off x="4206796" y="6084023"/>
            <a:ext cx="2396452" cy="354877"/>
          </a:xfrm>
          <a:prstGeom prst="rect">
            <a:avLst/>
          </a:prstGeom>
        </p:spPr>
        <p:txBody>
          <a:bodyPr/>
          <a:lstStyle>
            <a:lvl1pPr marL="0" indent="0">
              <a:lnSpc>
                <a:spcPct val="100000"/>
              </a:lnSpc>
              <a:spcBef>
                <a:spcPts val="0"/>
              </a:spcBef>
              <a:buNone/>
              <a:defRPr sz="1800">
                <a:solidFill>
                  <a:schemeClr val="bg2"/>
                </a:solidFill>
              </a:defRPr>
            </a:lvl1pPr>
            <a:lvl2pPr>
              <a:defRPr/>
            </a:lvl2pPr>
          </a:lstStyle>
          <a:p>
            <a:pPr lvl="0"/>
            <a:r>
              <a:rPr lang="en-US"/>
              <a:t>Month, XX, 20XX</a:t>
            </a:r>
          </a:p>
        </p:txBody>
      </p:sp>
      <p:sp>
        <p:nvSpPr>
          <p:cNvPr id="20" name="Text Placeholder 19">
            <a:extLst>
              <a:ext uri="{FF2B5EF4-FFF2-40B4-BE49-F238E27FC236}">
                <a16:creationId xmlns:a16="http://schemas.microsoft.com/office/drawing/2014/main" id="{8773B033-3933-CA3F-E319-C54A2983C1FA}"/>
              </a:ext>
            </a:extLst>
          </p:cNvPr>
          <p:cNvSpPr>
            <a:spLocks noGrp="1"/>
          </p:cNvSpPr>
          <p:nvPr>
            <p:ph type="body" sz="quarter" idx="14" hasCustomPrompt="1"/>
          </p:nvPr>
        </p:nvSpPr>
        <p:spPr>
          <a:xfrm>
            <a:off x="4206795" y="6410325"/>
            <a:ext cx="2396448" cy="354877"/>
          </a:xfrm>
          <a:prstGeom prst="rect">
            <a:avLst/>
          </a:prstGeom>
        </p:spPr>
        <p:txBody>
          <a:bodyPr/>
          <a:lstStyle>
            <a:lvl1pPr marL="0" indent="0">
              <a:lnSpc>
                <a:spcPct val="100000"/>
              </a:lnSpc>
              <a:spcBef>
                <a:spcPts val="600"/>
              </a:spcBef>
              <a:buNone/>
              <a:defRPr sz="1800">
                <a:solidFill>
                  <a:schemeClr val="bg2"/>
                </a:solidFill>
              </a:defRPr>
            </a:lvl1pPr>
            <a:lvl5pPr marL="1828800" indent="0">
              <a:buNone/>
              <a:defRPr/>
            </a:lvl5pPr>
          </a:lstStyle>
          <a:p>
            <a:pPr lvl="0"/>
            <a:r>
              <a:rPr lang="en-US"/>
              <a:t>Time (XX:XX EST)</a:t>
            </a:r>
          </a:p>
        </p:txBody>
      </p:sp>
      <p:sp>
        <p:nvSpPr>
          <p:cNvPr id="3" name="Text Placeholder 13">
            <a:extLst>
              <a:ext uri="{FF2B5EF4-FFF2-40B4-BE49-F238E27FC236}">
                <a16:creationId xmlns:a16="http://schemas.microsoft.com/office/drawing/2014/main" id="{6F3B7613-1A51-6260-0103-AFA0A5A28911}"/>
              </a:ext>
            </a:extLst>
          </p:cNvPr>
          <p:cNvSpPr>
            <a:spLocks noGrp="1"/>
          </p:cNvSpPr>
          <p:nvPr>
            <p:ph type="body" sz="quarter" idx="15" hasCustomPrompt="1"/>
          </p:nvPr>
        </p:nvSpPr>
        <p:spPr>
          <a:xfrm>
            <a:off x="239400" y="1275349"/>
            <a:ext cx="6799567" cy="3039630"/>
          </a:xfrm>
          <a:prstGeom prst="rect">
            <a:avLst/>
          </a:prstGeom>
        </p:spPr>
        <p:txBody>
          <a:bodyPr anchor="b"/>
          <a:lstStyle>
            <a:lvl1pPr marL="0" indent="0">
              <a:buNone/>
              <a:defRPr sz="4400">
                <a:solidFill>
                  <a:srgbClr val="FFFFFF"/>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Webinar Title</a:t>
            </a:r>
          </a:p>
        </p:txBody>
      </p:sp>
    </p:spTree>
    <p:custDataLst>
      <p:tags r:id="rId1"/>
    </p:custDataLst>
    <p:extLst>
      <p:ext uri="{BB962C8B-B14F-4D97-AF65-F5344CB8AC3E}">
        <p14:creationId xmlns:p14="http://schemas.microsoft.com/office/powerpoint/2010/main" val="484104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4" name="North America Globe" descr="Globe map of the world">
            <a:extLst>
              <a:ext uri="{FF2B5EF4-FFF2-40B4-BE49-F238E27FC236}">
                <a16:creationId xmlns:a16="http://schemas.microsoft.com/office/drawing/2014/main" id="{09E97900-9A47-29A0-F52E-67DF97012F0B}"/>
              </a:ext>
              <a:ext uri="{C183D7F6-B498-43B3-948B-1728B52AA6E4}">
                <adec:decorative xmlns:adec="http://schemas.microsoft.com/office/drawing/2017/decorative" val="0"/>
              </a:ext>
            </a:extLst>
          </p:cNvPr>
          <p:cNvPicPr>
            <a:picLocks noChangeAspect="1"/>
          </p:cNvPicPr>
          <p:nvPr userDrawn="1"/>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sp>
        <p:nvSpPr>
          <p:cNvPr id="5" name="Title">
            <a:extLst>
              <a:ext uri="{FF2B5EF4-FFF2-40B4-BE49-F238E27FC236}">
                <a16:creationId xmlns:a16="http://schemas.microsoft.com/office/drawing/2014/main" id="{8561AF71-B2C1-4F12-20B7-D072ADA8FB8E}"/>
              </a:ext>
            </a:extLst>
          </p:cNvPr>
          <p:cNvSpPr>
            <a:spLocks noGrp="1"/>
          </p:cNvSpPr>
          <p:nvPr>
            <p:ph type="title" hasCustomPrompt="1"/>
          </p:nvPr>
        </p:nvSpPr>
        <p:spPr>
          <a:xfrm>
            <a:off x="841248" y="365760"/>
            <a:ext cx="10515600" cy="795528"/>
          </a:xfrm>
          <a:prstGeom prst="rect">
            <a:avLst/>
          </a:prstGeom>
        </p:spPr>
        <p:txBody>
          <a:bodyPr>
            <a:normAutofit/>
          </a:bodyPr>
          <a:lstStyle>
            <a:lvl1pPr>
              <a:defRPr sz="3500">
                <a:solidFill>
                  <a:schemeClr val="accent1"/>
                </a:solidFill>
              </a:defRPr>
            </a:lvl1pPr>
          </a:lstStyle>
          <a:p>
            <a:r>
              <a:rPr lang="en-US"/>
              <a:t>Where Are You?</a:t>
            </a:r>
          </a:p>
        </p:txBody>
      </p:sp>
      <p:sp>
        <p:nvSpPr>
          <p:cNvPr id="6" name="Location Directions">
            <a:extLst>
              <a:ext uri="{FF2B5EF4-FFF2-40B4-BE49-F238E27FC236}">
                <a16:creationId xmlns:a16="http://schemas.microsoft.com/office/drawing/2014/main" id="{DF3531C3-F33A-C67F-0C07-584C582AF0A3}"/>
              </a:ext>
            </a:extLst>
          </p:cNvPr>
          <p:cNvSpPr>
            <a:spLocks noGrp="1"/>
          </p:cNvSpPr>
          <p:nvPr>
            <p:ph type="body" sz="quarter" idx="13" hasCustomPrompt="1"/>
          </p:nvPr>
        </p:nvSpPr>
        <p:spPr>
          <a:xfrm>
            <a:off x="805867" y="990600"/>
            <a:ext cx="5290133" cy="1155700"/>
          </a:xfrm>
          <a:prstGeom prst="rect">
            <a:avLst/>
          </a:prstGeo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r>
              <a:rPr lang="en-US"/>
              <a:t>Please enter your location in chat window (lower left of the screen)</a:t>
            </a:r>
          </a:p>
        </p:txBody>
      </p:sp>
      <p:sp>
        <p:nvSpPr>
          <p:cNvPr id="7" name="Additional Info">
            <a:extLst>
              <a:ext uri="{FF2B5EF4-FFF2-40B4-BE49-F238E27FC236}">
                <a16:creationId xmlns:a16="http://schemas.microsoft.com/office/drawing/2014/main" id="{F87197E5-A064-0BB5-7BA2-70932E91F356}"/>
              </a:ext>
            </a:extLst>
          </p:cNvPr>
          <p:cNvSpPr>
            <a:spLocks noGrp="1"/>
          </p:cNvSpPr>
          <p:nvPr>
            <p:ph type="body" idx="14" hasCustomPrompt="1"/>
          </p:nvPr>
        </p:nvSpPr>
        <p:spPr>
          <a:xfrm>
            <a:off x="805866" y="2465758"/>
            <a:ext cx="5290134" cy="3571134"/>
          </a:xfrm>
          <a:prstGeom prst="rect">
            <a:avLst/>
          </a:prstGeo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additional callout is needed for this topic, enter it here.  Otherwise, delete this block.</a:t>
            </a:r>
          </a:p>
        </p:txBody>
      </p:sp>
      <p:sp>
        <p:nvSpPr>
          <p:cNvPr id="2" name="Slide Number Placeholder 5">
            <a:extLst>
              <a:ext uri="{FF2B5EF4-FFF2-40B4-BE49-F238E27FC236}">
                <a16:creationId xmlns:a16="http://schemas.microsoft.com/office/drawing/2014/main" id="{E24C998E-B48E-F00F-5623-0B5C3C32697A}"/>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321148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oderator">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838200" y="365126"/>
            <a:ext cx="10515600" cy="795528"/>
          </a:xfrm>
          <a:prstGeom prst="rect">
            <a:avLst/>
          </a:prstGeom>
        </p:spPr>
        <p:txBody>
          <a:bodyPr/>
          <a:lstStyle>
            <a:lvl1pPr>
              <a:defRPr sz="3500">
                <a:solidFill>
                  <a:srgbClr val="003366"/>
                </a:solidFill>
              </a:defRPr>
            </a:lvl1pPr>
          </a:lstStyle>
          <a:p>
            <a:r>
              <a:rPr lang="en-US"/>
              <a:t>Moderator</a:t>
            </a:r>
          </a:p>
        </p:txBody>
      </p:sp>
      <p:sp>
        <p:nvSpPr>
          <p:cNvPr id="17" name="Picture Placeholder 32">
            <a:extLst>
              <a:ext uri="{FF2B5EF4-FFF2-40B4-BE49-F238E27FC236}">
                <a16:creationId xmlns:a16="http://schemas.microsoft.com/office/drawing/2014/main" id="{71D32204-7C7E-EB82-0D53-392CE6929D8F}"/>
              </a:ext>
              <a:ext uri="{C183D7F6-B498-43B3-948B-1728B52AA6E4}">
                <adec:decorative xmlns:adec="http://schemas.microsoft.com/office/drawing/2017/decorative" val="0"/>
              </a:ext>
            </a:extLst>
          </p:cNvPr>
          <p:cNvSpPr>
            <a:spLocks noGrp="1"/>
          </p:cNvSpPr>
          <p:nvPr>
            <p:ph type="pic" sz="quarter" idx="25"/>
          </p:nvPr>
        </p:nvSpPr>
        <p:spPr>
          <a:xfrm>
            <a:off x="5181600" y="1378832"/>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4229562" y="3429906"/>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4229563" y="4019569"/>
            <a:ext cx="3739896" cy="604866"/>
          </a:xfrm>
          <a:prstGeom prst="rect">
            <a:avLst/>
          </a:prstGeom>
        </p:spPr>
        <p:txBody>
          <a:bodyPr anchor="ctr"/>
          <a:lstStyle>
            <a:lvl1pPr marL="0" indent="0" algn="ctr">
              <a:lnSpc>
                <a:spcPct val="100000"/>
              </a:lnSpc>
              <a:spcBef>
                <a:spcPts val="0"/>
              </a:spcBef>
              <a:buNone/>
              <a:defRPr sz="1400" b="1">
                <a:solidFill>
                  <a:schemeClr val="tx2"/>
                </a:solidFill>
              </a:defRPr>
            </a:lvl1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4226052" y="4723488"/>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4226052" y="5698297"/>
            <a:ext cx="3739896" cy="311102"/>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Moderator</a:t>
            </a:r>
          </a:p>
        </p:txBody>
      </p:sp>
      <p:sp>
        <p:nvSpPr>
          <p:cNvPr id="7" name="Slide Number Placeholder 5">
            <a:extLst>
              <a:ext uri="{FF2B5EF4-FFF2-40B4-BE49-F238E27FC236}">
                <a16:creationId xmlns:a16="http://schemas.microsoft.com/office/drawing/2014/main" id="{3D78FA2D-70A6-58F7-2238-D75D2B19327B}"/>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342023783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oderators">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838200" y="365126"/>
            <a:ext cx="10515600" cy="795528"/>
          </a:xfrm>
          <a:prstGeom prst="rect">
            <a:avLst/>
          </a:prstGeom>
        </p:spPr>
        <p:txBody>
          <a:bodyPr/>
          <a:lstStyle>
            <a:lvl1pPr>
              <a:defRPr sz="3500">
                <a:solidFill>
                  <a:srgbClr val="003366"/>
                </a:solidFill>
              </a:defRPr>
            </a:lvl1pPr>
          </a:lstStyle>
          <a:p>
            <a:r>
              <a:rPr lang="en-US"/>
              <a:t>Moderators</a:t>
            </a:r>
          </a:p>
        </p:txBody>
      </p:sp>
      <p:sp>
        <p:nvSpPr>
          <p:cNvPr id="12" name="Picture Placeholder 32">
            <a:extLst>
              <a:ext uri="{FF2B5EF4-FFF2-40B4-BE49-F238E27FC236}">
                <a16:creationId xmlns:a16="http://schemas.microsoft.com/office/drawing/2014/main" id="{F20F8C75-E51F-9FDB-C7AF-C9A3B1DF5BB3}"/>
              </a:ext>
            </a:extLst>
          </p:cNvPr>
          <p:cNvSpPr>
            <a:spLocks noGrp="1"/>
          </p:cNvSpPr>
          <p:nvPr>
            <p:ph type="pic" sz="quarter" idx="20"/>
          </p:nvPr>
        </p:nvSpPr>
        <p:spPr>
          <a:xfrm>
            <a:off x="2678481" y="138030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3" name="Text Placeholder 3">
            <a:extLst>
              <a:ext uri="{FF2B5EF4-FFF2-40B4-BE49-F238E27FC236}">
                <a16:creationId xmlns:a16="http://schemas.microsoft.com/office/drawing/2014/main" id="{9C0E8876-B5EB-8D8C-2A35-9459EB025986}"/>
              </a:ext>
            </a:extLst>
          </p:cNvPr>
          <p:cNvSpPr>
            <a:spLocks noGrp="1"/>
          </p:cNvSpPr>
          <p:nvPr>
            <p:ph type="body" sz="quarter" idx="21" hasCustomPrompt="1"/>
          </p:nvPr>
        </p:nvSpPr>
        <p:spPr>
          <a:xfrm>
            <a:off x="1723029" y="3429000"/>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a:t>First Name Last Name</a:t>
            </a:r>
          </a:p>
        </p:txBody>
      </p:sp>
      <p:sp>
        <p:nvSpPr>
          <p:cNvPr id="14" name="Text Placeholder 6">
            <a:extLst>
              <a:ext uri="{FF2B5EF4-FFF2-40B4-BE49-F238E27FC236}">
                <a16:creationId xmlns:a16="http://schemas.microsoft.com/office/drawing/2014/main" id="{1BECED07-B62F-22FE-424A-BCD6E008E041}"/>
              </a:ext>
            </a:extLst>
          </p:cNvPr>
          <p:cNvSpPr>
            <a:spLocks noGrp="1"/>
          </p:cNvSpPr>
          <p:nvPr>
            <p:ph type="body" sz="quarter" idx="22" hasCustomPrompt="1"/>
          </p:nvPr>
        </p:nvSpPr>
        <p:spPr>
          <a:xfrm>
            <a:off x="1723028" y="4005501"/>
            <a:ext cx="3739896" cy="602308"/>
          </a:xfrm>
          <a:prstGeom prst="rect">
            <a:avLst/>
          </a:prstGeom>
        </p:spPr>
        <p:txBody>
          <a:bodyPr anchor="ctr"/>
          <a:lstStyle>
            <a:lvl1pPr marL="0" indent="0" algn="ctr">
              <a:lnSpc>
                <a:spcPct val="100000"/>
              </a:lnSpc>
              <a:spcBef>
                <a:spcPts val="0"/>
              </a:spcBef>
              <a:buNone/>
              <a:defRPr sz="1400" b="1" i="0">
                <a:solidFill>
                  <a:schemeClr val="tx2"/>
                </a:solidFill>
              </a:defRPr>
            </a:lvl1pPr>
          </a:lstStyle>
          <a:p>
            <a:r>
              <a:rPr lang="en-US"/>
              <a:t>Title</a:t>
            </a:r>
          </a:p>
        </p:txBody>
      </p:sp>
      <p:sp>
        <p:nvSpPr>
          <p:cNvPr id="15" name="Text Placeholder 8">
            <a:extLst>
              <a:ext uri="{FF2B5EF4-FFF2-40B4-BE49-F238E27FC236}">
                <a16:creationId xmlns:a16="http://schemas.microsoft.com/office/drawing/2014/main" id="{AACA2C06-F288-E220-48C1-D32D13614250}"/>
              </a:ext>
            </a:extLst>
          </p:cNvPr>
          <p:cNvSpPr>
            <a:spLocks noGrp="1"/>
          </p:cNvSpPr>
          <p:nvPr>
            <p:ph type="body" sz="quarter" idx="23" hasCustomPrompt="1"/>
          </p:nvPr>
        </p:nvSpPr>
        <p:spPr>
          <a:xfrm>
            <a:off x="1717825" y="4716731"/>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a:t>Organization</a:t>
            </a:r>
          </a:p>
        </p:txBody>
      </p:sp>
      <p:sp>
        <p:nvSpPr>
          <p:cNvPr id="16" name="Text Placeholder 10">
            <a:extLst>
              <a:ext uri="{FF2B5EF4-FFF2-40B4-BE49-F238E27FC236}">
                <a16:creationId xmlns:a16="http://schemas.microsoft.com/office/drawing/2014/main" id="{6845036F-A391-0597-FA65-337AF69714F7}"/>
              </a:ext>
            </a:extLst>
          </p:cNvPr>
          <p:cNvSpPr>
            <a:spLocks noGrp="1"/>
          </p:cNvSpPr>
          <p:nvPr>
            <p:ph type="body" sz="quarter" idx="24" hasCustomPrompt="1"/>
          </p:nvPr>
        </p:nvSpPr>
        <p:spPr>
          <a:xfrm>
            <a:off x="1717825" y="5694308"/>
            <a:ext cx="3739896" cy="293750"/>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Moderator</a:t>
            </a:r>
          </a:p>
        </p:txBody>
      </p:sp>
      <p:sp>
        <p:nvSpPr>
          <p:cNvPr id="17" name="Picture Placeholder 32">
            <a:extLst>
              <a:ext uri="{FF2B5EF4-FFF2-40B4-BE49-F238E27FC236}">
                <a16:creationId xmlns:a16="http://schemas.microsoft.com/office/drawing/2014/main" id="{71D32204-7C7E-EB82-0D53-392CE6929D8F}"/>
              </a:ext>
            </a:extLst>
          </p:cNvPr>
          <p:cNvSpPr>
            <a:spLocks noGrp="1"/>
          </p:cNvSpPr>
          <p:nvPr>
            <p:ph type="pic" sz="quarter" idx="25"/>
          </p:nvPr>
        </p:nvSpPr>
        <p:spPr>
          <a:xfrm>
            <a:off x="7684721"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6723752" y="3429906"/>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6723753" y="4002944"/>
            <a:ext cx="3739896" cy="604866"/>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6720242" y="4723488"/>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6720242" y="5681672"/>
            <a:ext cx="3739896" cy="311102"/>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Moderator</a:t>
            </a:r>
          </a:p>
        </p:txBody>
      </p:sp>
      <p:sp>
        <p:nvSpPr>
          <p:cNvPr id="10" name="Slide Number Placeholder 5">
            <a:extLst>
              <a:ext uri="{FF2B5EF4-FFF2-40B4-BE49-F238E27FC236}">
                <a16:creationId xmlns:a16="http://schemas.microsoft.com/office/drawing/2014/main" id="{5E2CABEE-2967-FB64-C5DE-181A9DA78934}"/>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271338379"/>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esenter 1">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838200" y="365126"/>
            <a:ext cx="10515600" cy="795528"/>
          </a:xfrm>
          <a:prstGeom prst="rect">
            <a:avLst/>
          </a:prstGeom>
        </p:spPr>
        <p:txBody>
          <a:bodyPr/>
          <a:lstStyle>
            <a:lvl1pPr>
              <a:defRPr sz="3500">
                <a:solidFill>
                  <a:srgbClr val="003366"/>
                </a:solidFill>
              </a:defRPr>
            </a:lvl1pPr>
          </a:lstStyle>
          <a:p>
            <a:r>
              <a:rPr lang="en-US"/>
              <a:t>Presenter</a:t>
            </a:r>
          </a:p>
        </p:txBody>
      </p:sp>
      <p:sp>
        <p:nvSpPr>
          <p:cNvPr id="17" name="Picture Placeholder 32">
            <a:extLst>
              <a:ext uri="{FF2B5EF4-FFF2-40B4-BE49-F238E27FC236}">
                <a16:creationId xmlns:a16="http://schemas.microsoft.com/office/drawing/2014/main" id="{71D32204-7C7E-EB82-0D53-392CE6929D8F}"/>
              </a:ext>
              <a:ext uri="{C183D7F6-B498-43B3-948B-1728B52AA6E4}">
                <adec:decorative xmlns:adec="http://schemas.microsoft.com/office/drawing/2017/decorative" val="0"/>
              </a:ext>
            </a:extLst>
          </p:cNvPr>
          <p:cNvSpPr>
            <a:spLocks noGrp="1"/>
          </p:cNvSpPr>
          <p:nvPr>
            <p:ph type="pic" sz="quarter" idx="25"/>
          </p:nvPr>
        </p:nvSpPr>
        <p:spPr>
          <a:xfrm>
            <a:off x="5191125" y="1378832"/>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4229562" y="3429906"/>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4229563" y="4019569"/>
            <a:ext cx="3739896" cy="604866"/>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4226052" y="4723488"/>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4226052" y="5698297"/>
            <a:ext cx="3739896" cy="311102"/>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Presenter</a:t>
            </a:r>
          </a:p>
        </p:txBody>
      </p:sp>
      <p:sp>
        <p:nvSpPr>
          <p:cNvPr id="4" name="Slide Number Placeholder 5">
            <a:extLst>
              <a:ext uri="{FF2B5EF4-FFF2-40B4-BE49-F238E27FC236}">
                <a16:creationId xmlns:a16="http://schemas.microsoft.com/office/drawing/2014/main" id="{01C99490-E595-AC31-5EB5-FD6229CA396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4132702981"/>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esenter 2">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838200" y="365126"/>
            <a:ext cx="10515600" cy="795528"/>
          </a:xfrm>
          <a:prstGeom prst="rect">
            <a:avLst/>
          </a:prstGeom>
        </p:spPr>
        <p:txBody>
          <a:bodyPr/>
          <a:lstStyle>
            <a:lvl1pPr>
              <a:defRPr sz="3500">
                <a:solidFill>
                  <a:srgbClr val="003366"/>
                </a:solidFill>
              </a:defRPr>
            </a:lvl1pPr>
          </a:lstStyle>
          <a:p>
            <a:r>
              <a:rPr lang="en-US"/>
              <a:t>Presenters</a:t>
            </a:r>
          </a:p>
        </p:txBody>
      </p:sp>
      <p:sp>
        <p:nvSpPr>
          <p:cNvPr id="12" name="Picture Placeholder 32">
            <a:extLst>
              <a:ext uri="{FF2B5EF4-FFF2-40B4-BE49-F238E27FC236}">
                <a16:creationId xmlns:a16="http://schemas.microsoft.com/office/drawing/2014/main" id="{F20F8C75-E51F-9FDB-C7AF-C9A3B1DF5BB3}"/>
              </a:ext>
            </a:extLst>
          </p:cNvPr>
          <p:cNvSpPr>
            <a:spLocks noGrp="1"/>
          </p:cNvSpPr>
          <p:nvPr>
            <p:ph type="pic" sz="quarter" idx="20"/>
          </p:nvPr>
        </p:nvSpPr>
        <p:spPr>
          <a:xfrm>
            <a:off x="2678481" y="138030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3" name="Text Placeholder 3">
            <a:extLst>
              <a:ext uri="{FF2B5EF4-FFF2-40B4-BE49-F238E27FC236}">
                <a16:creationId xmlns:a16="http://schemas.microsoft.com/office/drawing/2014/main" id="{9C0E8876-B5EB-8D8C-2A35-9459EB025986}"/>
              </a:ext>
            </a:extLst>
          </p:cNvPr>
          <p:cNvSpPr>
            <a:spLocks noGrp="1"/>
          </p:cNvSpPr>
          <p:nvPr>
            <p:ph type="body" sz="quarter" idx="21" hasCustomPrompt="1"/>
          </p:nvPr>
        </p:nvSpPr>
        <p:spPr>
          <a:xfrm>
            <a:off x="1723029" y="3429000"/>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a:t>First Name Last Name</a:t>
            </a:r>
          </a:p>
        </p:txBody>
      </p:sp>
      <p:sp>
        <p:nvSpPr>
          <p:cNvPr id="14" name="Text Placeholder 6">
            <a:extLst>
              <a:ext uri="{FF2B5EF4-FFF2-40B4-BE49-F238E27FC236}">
                <a16:creationId xmlns:a16="http://schemas.microsoft.com/office/drawing/2014/main" id="{1BECED07-B62F-22FE-424A-BCD6E008E041}"/>
              </a:ext>
            </a:extLst>
          </p:cNvPr>
          <p:cNvSpPr>
            <a:spLocks noGrp="1"/>
          </p:cNvSpPr>
          <p:nvPr>
            <p:ph type="body" sz="quarter" idx="22" hasCustomPrompt="1"/>
          </p:nvPr>
        </p:nvSpPr>
        <p:spPr>
          <a:xfrm>
            <a:off x="1723028" y="4005501"/>
            <a:ext cx="3739896" cy="602308"/>
          </a:xfrm>
          <a:prstGeom prst="rect">
            <a:avLst/>
          </a:prstGeom>
        </p:spPr>
        <p:txBody>
          <a:bodyPr anchor="ctr"/>
          <a:lstStyle>
            <a:lvl1pPr marL="0" indent="0" algn="ctr">
              <a:lnSpc>
                <a:spcPct val="100000"/>
              </a:lnSpc>
              <a:spcBef>
                <a:spcPts val="0"/>
              </a:spcBef>
              <a:buNone/>
              <a:defRPr sz="1400" b="1" i="0">
                <a:solidFill>
                  <a:schemeClr val="tx2"/>
                </a:solidFill>
              </a:defRPr>
            </a:lvl1pPr>
          </a:lstStyle>
          <a:p>
            <a:r>
              <a:rPr lang="en-US"/>
              <a:t>Title</a:t>
            </a:r>
          </a:p>
        </p:txBody>
      </p:sp>
      <p:sp>
        <p:nvSpPr>
          <p:cNvPr id="15" name="Text Placeholder 8">
            <a:extLst>
              <a:ext uri="{FF2B5EF4-FFF2-40B4-BE49-F238E27FC236}">
                <a16:creationId xmlns:a16="http://schemas.microsoft.com/office/drawing/2014/main" id="{AACA2C06-F288-E220-48C1-D32D13614250}"/>
              </a:ext>
            </a:extLst>
          </p:cNvPr>
          <p:cNvSpPr>
            <a:spLocks noGrp="1"/>
          </p:cNvSpPr>
          <p:nvPr>
            <p:ph type="body" sz="quarter" idx="23" hasCustomPrompt="1"/>
          </p:nvPr>
        </p:nvSpPr>
        <p:spPr>
          <a:xfrm>
            <a:off x="1717825" y="4716731"/>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a:t>Organization</a:t>
            </a:r>
          </a:p>
        </p:txBody>
      </p:sp>
      <p:sp>
        <p:nvSpPr>
          <p:cNvPr id="16" name="Text Placeholder 10">
            <a:extLst>
              <a:ext uri="{FF2B5EF4-FFF2-40B4-BE49-F238E27FC236}">
                <a16:creationId xmlns:a16="http://schemas.microsoft.com/office/drawing/2014/main" id="{6845036F-A391-0597-FA65-337AF69714F7}"/>
              </a:ext>
            </a:extLst>
          </p:cNvPr>
          <p:cNvSpPr>
            <a:spLocks noGrp="1"/>
          </p:cNvSpPr>
          <p:nvPr>
            <p:ph type="body" sz="quarter" idx="24" hasCustomPrompt="1"/>
          </p:nvPr>
        </p:nvSpPr>
        <p:spPr>
          <a:xfrm>
            <a:off x="1717825" y="5694308"/>
            <a:ext cx="3739896" cy="293750"/>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Presenter</a:t>
            </a:r>
          </a:p>
        </p:txBody>
      </p:sp>
      <p:sp>
        <p:nvSpPr>
          <p:cNvPr id="17" name="Picture Placeholder 32">
            <a:extLst>
              <a:ext uri="{FF2B5EF4-FFF2-40B4-BE49-F238E27FC236}">
                <a16:creationId xmlns:a16="http://schemas.microsoft.com/office/drawing/2014/main" id="{71D32204-7C7E-EB82-0D53-392CE6929D8F}"/>
              </a:ext>
            </a:extLst>
          </p:cNvPr>
          <p:cNvSpPr>
            <a:spLocks noGrp="1"/>
          </p:cNvSpPr>
          <p:nvPr>
            <p:ph type="pic" sz="quarter" idx="25"/>
          </p:nvPr>
        </p:nvSpPr>
        <p:spPr>
          <a:xfrm>
            <a:off x="7684721"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6723752" y="3429906"/>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6723753" y="4002944"/>
            <a:ext cx="3739896" cy="604866"/>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6720242" y="4723488"/>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6720242" y="5681672"/>
            <a:ext cx="3739896" cy="311102"/>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Presenter</a:t>
            </a:r>
          </a:p>
        </p:txBody>
      </p:sp>
      <p:sp>
        <p:nvSpPr>
          <p:cNvPr id="4" name="Slide Number Placeholder 5">
            <a:extLst>
              <a:ext uri="{FF2B5EF4-FFF2-40B4-BE49-F238E27FC236}">
                <a16:creationId xmlns:a16="http://schemas.microsoft.com/office/drawing/2014/main" id="{33A6EC90-6032-1471-B17A-87174F0A9B7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4050012423"/>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esenter 3">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838200" y="365126"/>
            <a:ext cx="10515600" cy="791432"/>
          </a:xfrm>
          <a:prstGeom prst="rect">
            <a:avLst/>
          </a:prstGeom>
        </p:spPr>
        <p:txBody>
          <a:bodyPr/>
          <a:lstStyle>
            <a:lvl1pPr>
              <a:defRPr sz="3500">
                <a:solidFill>
                  <a:srgbClr val="003366"/>
                </a:solidFill>
              </a:defRPr>
            </a:lvl1pPr>
          </a:lstStyle>
          <a:p>
            <a:r>
              <a:rPr lang="en-US"/>
              <a:t>Presenters</a:t>
            </a:r>
          </a:p>
        </p:txBody>
      </p:sp>
      <p:sp>
        <p:nvSpPr>
          <p:cNvPr id="33" name="Picture Placeholder 32">
            <a:extLst>
              <a:ext uri="{FF2B5EF4-FFF2-40B4-BE49-F238E27FC236}">
                <a16:creationId xmlns:a16="http://schemas.microsoft.com/office/drawing/2014/main" id="{87BF6959-D3CF-A753-1B4A-7295B277C9EA}"/>
              </a:ext>
            </a:extLst>
          </p:cNvPr>
          <p:cNvSpPr>
            <a:spLocks noGrp="1"/>
          </p:cNvSpPr>
          <p:nvPr>
            <p:ph type="pic" sz="quarter" idx="13"/>
          </p:nvPr>
        </p:nvSpPr>
        <p:spPr>
          <a:xfrm>
            <a:off x="1325880"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4" name="Text Placeholder 3">
            <a:extLst>
              <a:ext uri="{FF2B5EF4-FFF2-40B4-BE49-F238E27FC236}">
                <a16:creationId xmlns:a16="http://schemas.microsoft.com/office/drawing/2014/main" id="{26DC3FAE-8855-321D-4DFE-54E38031E9CA}"/>
              </a:ext>
            </a:extLst>
          </p:cNvPr>
          <p:cNvSpPr>
            <a:spLocks noGrp="1"/>
          </p:cNvSpPr>
          <p:nvPr>
            <p:ph type="body" sz="quarter" idx="16" hasCustomPrompt="1"/>
          </p:nvPr>
        </p:nvSpPr>
        <p:spPr>
          <a:xfrm>
            <a:off x="510235" y="3429000"/>
            <a:ext cx="3468608" cy="48059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a:t>First Name Last Name</a:t>
            </a:r>
          </a:p>
        </p:txBody>
      </p:sp>
      <p:sp>
        <p:nvSpPr>
          <p:cNvPr id="7" name="Text Placeholder 6">
            <a:extLst>
              <a:ext uri="{FF2B5EF4-FFF2-40B4-BE49-F238E27FC236}">
                <a16:creationId xmlns:a16="http://schemas.microsoft.com/office/drawing/2014/main" id="{D1E997BF-DBDC-BB18-7D64-854722694671}"/>
              </a:ext>
            </a:extLst>
          </p:cNvPr>
          <p:cNvSpPr>
            <a:spLocks noGrp="1"/>
          </p:cNvSpPr>
          <p:nvPr>
            <p:ph type="body" sz="quarter" idx="17" hasCustomPrompt="1"/>
          </p:nvPr>
        </p:nvSpPr>
        <p:spPr>
          <a:xfrm>
            <a:off x="510235" y="4007571"/>
            <a:ext cx="3468607" cy="596457"/>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a:t>Title</a:t>
            </a:r>
          </a:p>
        </p:txBody>
      </p:sp>
      <p:sp>
        <p:nvSpPr>
          <p:cNvPr id="9" name="Text Placeholder 8">
            <a:extLst>
              <a:ext uri="{FF2B5EF4-FFF2-40B4-BE49-F238E27FC236}">
                <a16:creationId xmlns:a16="http://schemas.microsoft.com/office/drawing/2014/main" id="{2B4668A5-A4F8-F083-2E05-FE50BC575531}"/>
              </a:ext>
            </a:extLst>
          </p:cNvPr>
          <p:cNvSpPr>
            <a:spLocks noGrp="1"/>
          </p:cNvSpPr>
          <p:nvPr>
            <p:ph type="body" sz="quarter" idx="18" hasCustomPrompt="1"/>
          </p:nvPr>
        </p:nvSpPr>
        <p:spPr>
          <a:xfrm>
            <a:off x="510235" y="4711704"/>
            <a:ext cx="3468608"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a:t>Organization</a:t>
            </a:r>
          </a:p>
        </p:txBody>
      </p:sp>
      <p:sp>
        <p:nvSpPr>
          <p:cNvPr id="11" name="Text Placeholder 10">
            <a:extLst>
              <a:ext uri="{FF2B5EF4-FFF2-40B4-BE49-F238E27FC236}">
                <a16:creationId xmlns:a16="http://schemas.microsoft.com/office/drawing/2014/main" id="{2801F5A8-CA80-B2B3-BC59-D9FFF0821410}"/>
              </a:ext>
            </a:extLst>
          </p:cNvPr>
          <p:cNvSpPr>
            <a:spLocks noGrp="1"/>
          </p:cNvSpPr>
          <p:nvPr>
            <p:ph type="body" sz="quarter" idx="19" hasCustomPrompt="1"/>
          </p:nvPr>
        </p:nvSpPr>
        <p:spPr>
          <a:xfrm>
            <a:off x="510234" y="5681671"/>
            <a:ext cx="3469812" cy="306387"/>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Presenter</a:t>
            </a:r>
          </a:p>
        </p:txBody>
      </p:sp>
      <p:sp>
        <p:nvSpPr>
          <p:cNvPr id="12" name="Picture Placeholder 32">
            <a:extLst>
              <a:ext uri="{FF2B5EF4-FFF2-40B4-BE49-F238E27FC236}">
                <a16:creationId xmlns:a16="http://schemas.microsoft.com/office/drawing/2014/main" id="{F20F8C75-E51F-9FDB-C7AF-C9A3B1DF5BB3}"/>
              </a:ext>
            </a:extLst>
          </p:cNvPr>
          <p:cNvSpPr>
            <a:spLocks noGrp="1"/>
          </p:cNvSpPr>
          <p:nvPr>
            <p:ph type="pic" sz="quarter" idx="20"/>
          </p:nvPr>
        </p:nvSpPr>
        <p:spPr>
          <a:xfrm>
            <a:off x="5184648"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3" name="Text Placeholder 3">
            <a:extLst>
              <a:ext uri="{FF2B5EF4-FFF2-40B4-BE49-F238E27FC236}">
                <a16:creationId xmlns:a16="http://schemas.microsoft.com/office/drawing/2014/main" id="{9C0E8876-B5EB-8D8C-2A35-9459EB025986}"/>
              </a:ext>
            </a:extLst>
          </p:cNvPr>
          <p:cNvSpPr>
            <a:spLocks noGrp="1"/>
          </p:cNvSpPr>
          <p:nvPr>
            <p:ph type="body" sz="quarter" idx="21" hasCustomPrompt="1"/>
          </p:nvPr>
        </p:nvSpPr>
        <p:spPr>
          <a:xfrm>
            <a:off x="4356079" y="3429000"/>
            <a:ext cx="3487019"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a:t>First Name Last Name</a:t>
            </a:r>
          </a:p>
        </p:txBody>
      </p:sp>
      <p:sp>
        <p:nvSpPr>
          <p:cNvPr id="14" name="Text Placeholder 6">
            <a:extLst>
              <a:ext uri="{FF2B5EF4-FFF2-40B4-BE49-F238E27FC236}">
                <a16:creationId xmlns:a16="http://schemas.microsoft.com/office/drawing/2014/main" id="{1BECED07-B62F-22FE-424A-BCD6E008E041}"/>
              </a:ext>
            </a:extLst>
          </p:cNvPr>
          <p:cNvSpPr>
            <a:spLocks noGrp="1"/>
          </p:cNvSpPr>
          <p:nvPr>
            <p:ph type="body" sz="quarter" idx="22" hasCustomPrompt="1"/>
          </p:nvPr>
        </p:nvSpPr>
        <p:spPr>
          <a:xfrm>
            <a:off x="4356078" y="4005501"/>
            <a:ext cx="3487019" cy="602308"/>
          </a:xfrm>
          <a:prstGeom prst="rect">
            <a:avLst/>
          </a:prstGeom>
        </p:spPr>
        <p:txBody>
          <a:bodyPr anchor="ctr"/>
          <a:lstStyle>
            <a:lvl1pPr marL="0" indent="0" algn="ctr">
              <a:lnSpc>
                <a:spcPct val="100000"/>
              </a:lnSpc>
              <a:spcBef>
                <a:spcPts val="0"/>
              </a:spcBef>
              <a:buNone/>
              <a:defRPr sz="1400" b="1" i="0">
                <a:solidFill>
                  <a:schemeClr val="tx2"/>
                </a:solidFill>
              </a:defRPr>
            </a:lvl1pPr>
          </a:lstStyle>
          <a:p>
            <a:r>
              <a:rPr lang="en-US"/>
              <a:t>Title</a:t>
            </a:r>
          </a:p>
        </p:txBody>
      </p:sp>
      <p:sp>
        <p:nvSpPr>
          <p:cNvPr id="15" name="Text Placeholder 8">
            <a:extLst>
              <a:ext uri="{FF2B5EF4-FFF2-40B4-BE49-F238E27FC236}">
                <a16:creationId xmlns:a16="http://schemas.microsoft.com/office/drawing/2014/main" id="{AACA2C06-F288-E220-48C1-D32D13614250}"/>
              </a:ext>
            </a:extLst>
          </p:cNvPr>
          <p:cNvSpPr>
            <a:spLocks noGrp="1"/>
          </p:cNvSpPr>
          <p:nvPr>
            <p:ph type="body" sz="quarter" idx="23" hasCustomPrompt="1"/>
          </p:nvPr>
        </p:nvSpPr>
        <p:spPr>
          <a:xfrm>
            <a:off x="4350874" y="4716731"/>
            <a:ext cx="3487018"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a:t>Organization</a:t>
            </a:r>
          </a:p>
        </p:txBody>
      </p:sp>
      <p:sp>
        <p:nvSpPr>
          <p:cNvPr id="16" name="Text Placeholder 10">
            <a:extLst>
              <a:ext uri="{FF2B5EF4-FFF2-40B4-BE49-F238E27FC236}">
                <a16:creationId xmlns:a16="http://schemas.microsoft.com/office/drawing/2014/main" id="{6845036F-A391-0597-FA65-337AF69714F7}"/>
              </a:ext>
            </a:extLst>
          </p:cNvPr>
          <p:cNvSpPr>
            <a:spLocks noGrp="1"/>
          </p:cNvSpPr>
          <p:nvPr>
            <p:ph type="body" sz="quarter" idx="24" hasCustomPrompt="1"/>
          </p:nvPr>
        </p:nvSpPr>
        <p:spPr>
          <a:xfrm>
            <a:off x="4350874" y="5681671"/>
            <a:ext cx="3487018" cy="306387"/>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Presenter</a:t>
            </a:r>
          </a:p>
        </p:txBody>
      </p:sp>
      <p:sp>
        <p:nvSpPr>
          <p:cNvPr id="17" name="Picture Placeholder 32">
            <a:extLst>
              <a:ext uri="{FF2B5EF4-FFF2-40B4-BE49-F238E27FC236}">
                <a16:creationId xmlns:a16="http://schemas.microsoft.com/office/drawing/2014/main" id="{71D32204-7C7E-EB82-0D53-392CE6929D8F}"/>
              </a:ext>
            </a:extLst>
          </p:cNvPr>
          <p:cNvSpPr>
            <a:spLocks noGrp="1"/>
          </p:cNvSpPr>
          <p:nvPr>
            <p:ph type="pic" sz="quarter" idx="25"/>
          </p:nvPr>
        </p:nvSpPr>
        <p:spPr>
          <a:xfrm>
            <a:off x="9030843"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8209647" y="3429906"/>
            <a:ext cx="3487019"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8209647" y="4002944"/>
            <a:ext cx="3490530" cy="604866"/>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8206136" y="4723488"/>
            <a:ext cx="3490530"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8206136" y="5681672"/>
            <a:ext cx="3490530" cy="311102"/>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Presenter</a:t>
            </a:r>
          </a:p>
        </p:txBody>
      </p:sp>
      <p:sp>
        <p:nvSpPr>
          <p:cNvPr id="10" name="Slide Number Placeholder 5">
            <a:extLst>
              <a:ext uri="{FF2B5EF4-FFF2-40B4-BE49-F238E27FC236}">
                <a16:creationId xmlns:a16="http://schemas.microsoft.com/office/drawing/2014/main" id="{9DDBD9DC-6133-C0C8-7743-8C32E954365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733723248"/>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3" name="Text Placeholder 5">
            <a:extLst>
              <a:ext uri="{FF2B5EF4-FFF2-40B4-BE49-F238E27FC236}">
                <a16:creationId xmlns:a16="http://schemas.microsoft.com/office/drawing/2014/main" id="{92006987-F287-486F-3A54-A27EA87B4468}"/>
              </a:ext>
            </a:extLst>
          </p:cNvPr>
          <p:cNvSpPr>
            <a:spLocks noGrp="1"/>
          </p:cNvSpPr>
          <p:nvPr>
            <p:ph type="body" sz="quarter" idx="4294967295"/>
          </p:nvPr>
        </p:nvSpPr>
        <p:spPr>
          <a:xfrm>
            <a:off x="790575" y="654050"/>
            <a:ext cx="10712803" cy="4560888"/>
          </a:xfrm>
          <a:prstGeom prst="rect">
            <a:avLst/>
          </a:prstGeom>
        </p:spPr>
        <p:txBody>
          <a:bodyPr/>
          <a:lstStyle/>
          <a:p>
            <a:pPr marL="0" indent="0">
              <a:buNone/>
            </a:pPr>
            <a:endParaRPr lang="en-US"/>
          </a:p>
        </p:txBody>
      </p:sp>
      <p:sp>
        <p:nvSpPr>
          <p:cNvPr id="2" name="Slide Number Placeholder 5">
            <a:extLst>
              <a:ext uri="{FF2B5EF4-FFF2-40B4-BE49-F238E27FC236}">
                <a16:creationId xmlns:a16="http://schemas.microsoft.com/office/drawing/2014/main" id="{842369FE-8E0D-0463-ECC9-E4FB226D8D0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488327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Text Placeholder 29">
            <a:extLst>
              <a:ext uri="{FF2B5EF4-FFF2-40B4-BE49-F238E27FC236}">
                <a16:creationId xmlns:a16="http://schemas.microsoft.com/office/drawing/2014/main" id="{44F7CF61-DD78-5795-3965-37835C487531}"/>
              </a:ext>
            </a:extLst>
          </p:cNvPr>
          <p:cNvSpPr>
            <a:spLocks noGrp="1"/>
          </p:cNvSpPr>
          <p:nvPr>
            <p:ph type="body" sz="quarter" idx="30" hasCustomPrompt="1"/>
          </p:nvPr>
        </p:nvSpPr>
        <p:spPr>
          <a:xfrm>
            <a:off x="841248" y="365760"/>
            <a:ext cx="10515600" cy="795528"/>
          </a:xfrm>
          <a:prstGeom prst="rect">
            <a:avLst/>
          </a:prstGeom>
        </p:spPr>
        <p:txBody>
          <a:bodyPr/>
          <a:lstStyle>
            <a:lvl1pPr marL="0" indent="0">
              <a:buNone/>
              <a:defRPr sz="3500">
                <a:solidFill>
                  <a:schemeClr val="accent1"/>
                </a:solidFill>
              </a:defRPr>
            </a:lvl1pPr>
          </a:lstStyle>
          <a:p>
            <a:pPr lvl="0"/>
            <a:r>
              <a:rPr lang="en-US"/>
              <a:t>Click to add title</a:t>
            </a:r>
          </a:p>
        </p:txBody>
      </p:sp>
      <p:sp>
        <p:nvSpPr>
          <p:cNvPr id="2" name="Slide Number Placeholder 5">
            <a:extLst>
              <a:ext uri="{FF2B5EF4-FFF2-40B4-BE49-F238E27FC236}">
                <a16:creationId xmlns:a16="http://schemas.microsoft.com/office/drawing/2014/main" id="{0C3DA01C-897E-5CF3-3EAF-3255360B8151}"/>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1521659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 Title and Text">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10BD49FE-C7D0-3258-E422-5F53B7FF6CF9}"/>
              </a:ext>
            </a:extLst>
          </p:cNvPr>
          <p:cNvSpPr>
            <a:spLocks noGrp="1"/>
          </p:cNvSpPr>
          <p:nvPr>
            <p:ph type="body" sz="quarter" idx="14"/>
          </p:nvPr>
        </p:nvSpPr>
        <p:spPr>
          <a:xfrm>
            <a:off x="699818" y="1446028"/>
            <a:ext cx="11149281" cy="4540102"/>
          </a:xfrm>
          <a:prstGeom prst="rect">
            <a:avLst/>
          </a:prstGeom>
        </p:spPr>
        <p:txBody>
          <a:bodyPr/>
          <a:lstStyle>
            <a:lvl1pPr marL="228600" indent="-228600">
              <a:buFontTx/>
              <a:buBlip>
                <a:blip r:embed="rId3"/>
              </a:buBlip>
              <a:defRPr sz="2000"/>
            </a:lvl1pPr>
            <a:lvl2pPr>
              <a:defRPr sz="1800"/>
            </a:lvl2pPr>
            <a:lvl3pPr marL="1143000" indent="-228600">
              <a:buFont typeface="Courier New" panose="02070309020205020404" pitchFamily="49" charset="0"/>
              <a:buChar char="o"/>
              <a:defRPr sz="1400"/>
            </a:lvl3pPr>
            <a:lvl4pPr marL="1600200" indent="-228600">
              <a:buFont typeface="Wingdings" panose="05000000000000000000" pitchFamily="2" charset="2"/>
              <a:buChar char="§"/>
              <a:defRPr sz="1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29">
            <a:extLst>
              <a:ext uri="{FF2B5EF4-FFF2-40B4-BE49-F238E27FC236}">
                <a16:creationId xmlns:a16="http://schemas.microsoft.com/office/drawing/2014/main" id="{44F7CF61-DD78-5795-3965-37835C487531}"/>
              </a:ext>
            </a:extLst>
          </p:cNvPr>
          <p:cNvSpPr>
            <a:spLocks noGrp="1"/>
          </p:cNvSpPr>
          <p:nvPr>
            <p:ph type="body" sz="quarter" idx="30" hasCustomPrompt="1"/>
          </p:nvPr>
        </p:nvSpPr>
        <p:spPr>
          <a:xfrm>
            <a:off x="841248" y="365760"/>
            <a:ext cx="10515600" cy="795528"/>
          </a:xfrm>
          <a:prstGeom prst="rect">
            <a:avLst/>
          </a:prstGeom>
        </p:spPr>
        <p:txBody>
          <a:bodyPr/>
          <a:lstStyle>
            <a:lvl1pPr marL="0" indent="0">
              <a:buNone/>
              <a:defRPr sz="3500">
                <a:solidFill>
                  <a:schemeClr val="accent1"/>
                </a:solidFill>
              </a:defRPr>
            </a:lvl1pPr>
          </a:lstStyle>
          <a:p>
            <a:pPr lvl="0"/>
            <a:r>
              <a:rPr lang="en-US"/>
              <a:t>Slide Title</a:t>
            </a:r>
          </a:p>
        </p:txBody>
      </p:sp>
      <p:sp>
        <p:nvSpPr>
          <p:cNvPr id="2" name="Slide Number Placeholder 5">
            <a:extLst>
              <a:ext uri="{FF2B5EF4-FFF2-40B4-BE49-F238E27FC236}">
                <a16:creationId xmlns:a16="http://schemas.microsoft.com/office/drawing/2014/main" id="{5CC4C6EE-C45A-911D-D45F-7CCCD87DE1D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334822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52AF971-A645-D083-E8E8-003BECE3E5A1}"/>
              </a:ext>
            </a:extLst>
          </p:cNvPr>
          <p:cNvSpPr>
            <a:spLocks noGrp="1"/>
          </p:cNvSpPr>
          <p:nvPr>
            <p:ph sz="half" idx="2" hasCustomPrompt="1"/>
          </p:nvPr>
        </p:nvSpPr>
        <p:spPr>
          <a:xfrm>
            <a:off x="6157150" y="1564230"/>
            <a:ext cx="5181600" cy="4351338"/>
          </a:xfrm>
          <a:prstGeom prst="rect">
            <a:avLst/>
          </a:prstGeom>
        </p:spPr>
        <p:txBody>
          <a:bodyPr/>
          <a:lstStyle>
            <a:lvl1pPr marL="0" indent="0">
              <a:buNone/>
              <a:defRPr/>
            </a:lvl1pPr>
          </a:lstStyle>
          <a:p>
            <a:pPr lvl="0"/>
            <a:r>
              <a:rPr lang="en-US"/>
              <a:t>Image Placeholder</a:t>
            </a:r>
          </a:p>
        </p:txBody>
      </p:sp>
      <p:sp>
        <p:nvSpPr>
          <p:cNvPr id="3" name="Text Placeholder 2">
            <a:extLst>
              <a:ext uri="{FF2B5EF4-FFF2-40B4-BE49-F238E27FC236}">
                <a16:creationId xmlns:a16="http://schemas.microsoft.com/office/drawing/2014/main" id="{12F9EC51-2162-5E09-BB04-ADB03087A991}"/>
              </a:ext>
            </a:extLst>
          </p:cNvPr>
          <p:cNvSpPr>
            <a:spLocks noGrp="1"/>
          </p:cNvSpPr>
          <p:nvPr>
            <p:ph type="body" sz="quarter" idx="13"/>
          </p:nvPr>
        </p:nvSpPr>
        <p:spPr>
          <a:xfrm>
            <a:off x="704088" y="1564230"/>
            <a:ext cx="5181600" cy="4351338"/>
          </a:xfrm>
          <a:prstGeom prst="rect">
            <a:avLst/>
          </a:prstGeom>
        </p:spPr>
        <p:txBody>
          <a:bodyPr/>
          <a:lstStyle>
            <a:lvl1pPr marL="228600" indent="-228600">
              <a:buFontTx/>
              <a:buBlip>
                <a:blip r:embed="rId3"/>
              </a:buBlip>
              <a:defRPr sz="2000"/>
            </a:lvl1pPr>
            <a:lvl2pPr>
              <a:defRPr sz="1800"/>
            </a:lvl2pPr>
            <a:lvl3pPr marL="1143000" indent="-228600">
              <a:buFont typeface="Courier New" panose="02070309020205020404" pitchFamily="49" charset="0"/>
              <a:buChar char="o"/>
              <a:defRPr sz="1400"/>
            </a:lvl3pPr>
            <a:lvl4pPr marL="1600200" indent="-228600">
              <a:buFont typeface="Wingdings" panose="05000000000000000000" pitchFamily="2" charset="2"/>
              <a:buChar char="§"/>
              <a:defRPr sz="1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29">
            <a:extLst>
              <a:ext uri="{FF2B5EF4-FFF2-40B4-BE49-F238E27FC236}">
                <a16:creationId xmlns:a16="http://schemas.microsoft.com/office/drawing/2014/main" id="{811ADCC6-61C2-C33A-38F8-5ED856AAD295}"/>
              </a:ext>
            </a:extLst>
          </p:cNvPr>
          <p:cNvSpPr>
            <a:spLocks noGrp="1"/>
          </p:cNvSpPr>
          <p:nvPr>
            <p:ph type="body" sz="quarter" idx="30" hasCustomPrompt="1"/>
          </p:nvPr>
        </p:nvSpPr>
        <p:spPr>
          <a:xfrm>
            <a:off x="841248" y="365760"/>
            <a:ext cx="10515600" cy="795528"/>
          </a:xfrm>
          <a:prstGeom prst="rect">
            <a:avLst/>
          </a:prstGeom>
        </p:spPr>
        <p:txBody>
          <a:bodyPr/>
          <a:lstStyle>
            <a:lvl1pPr marL="0" indent="0">
              <a:buNone/>
              <a:defRPr sz="3500">
                <a:solidFill>
                  <a:schemeClr val="accent1"/>
                </a:solidFill>
              </a:defRPr>
            </a:lvl1pPr>
          </a:lstStyle>
          <a:p>
            <a:pPr lvl="0"/>
            <a:r>
              <a:rPr lang="en-US"/>
              <a:t>Slide Title</a:t>
            </a:r>
          </a:p>
        </p:txBody>
      </p:sp>
      <p:sp>
        <p:nvSpPr>
          <p:cNvPr id="2" name="Slide Number Placeholder 5">
            <a:extLst>
              <a:ext uri="{FF2B5EF4-FFF2-40B4-BE49-F238E27FC236}">
                <a16:creationId xmlns:a16="http://schemas.microsoft.com/office/drawing/2014/main" id="{242C6F6D-C40B-68AF-73AB-5C861454ACA4}"/>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8359958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Double List ">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B20C8728-916A-E0AE-52C5-553AA0C99EE2}"/>
              </a:ext>
            </a:extLst>
          </p:cNvPr>
          <p:cNvSpPr>
            <a:spLocks noGrp="1"/>
          </p:cNvSpPr>
          <p:nvPr>
            <p:ph type="body" sz="quarter" idx="30" hasCustomPrompt="1"/>
          </p:nvPr>
        </p:nvSpPr>
        <p:spPr>
          <a:xfrm>
            <a:off x="621792" y="466344"/>
            <a:ext cx="10570464" cy="694944"/>
          </a:xfrm>
          <a:prstGeom prst="rect">
            <a:avLst/>
          </a:prstGeom>
        </p:spPr>
        <p:txBody>
          <a:bodyPr/>
          <a:lstStyle>
            <a:lvl1pPr marL="0" indent="0">
              <a:buNone/>
              <a:defRPr sz="3500">
                <a:solidFill>
                  <a:schemeClr val="accent1"/>
                </a:solidFill>
              </a:defRPr>
            </a:lvl1pPr>
          </a:lstStyle>
          <a:p>
            <a:r>
              <a:rPr lang="en-US"/>
              <a:t>Slide Title </a:t>
            </a:r>
          </a:p>
        </p:txBody>
      </p:sp>
      <p:sp>
        <p:nvSpPr>
          <p:cNvPr id="10" name="Text Placeholder 9">
            <a:extLst>
              <a:ext uri="{FF2B5EF4-FFF2-40B4-BE49-F238E27FC236}">
                <a16:creationId xmlns:a16="http://schemas.microsoft.com/office/drawing/2014/main" id="{7CFDA111-1154-396A-499B-8B93CEDAE9D6}"/>
              </a:ext>
            </a:extLst>
          </p:cNvPr>
          <p:cNvSpPr>
            <a:spLocks noGrp="1"/>
          </p:cNvSpPr>
          <p:nvPr>
            <p:ph type="body" sz="quarter" idx="31"/>
          </p:nvPr>
        </p:nvSpPr>
        <p:spPr>
          <a:xfrm>
            <a:off x="838200" y="1912482"/>
            <a:ext cx="4467225" cy="4138327"/>
          </a:xfrm>
          <a:prstGeom prst="rect">
            <a:avLst/>
          </a:prstGeom>
        </p:spPr>
        <p:txBody>
          <a:bodyPr/>
          <a:lstStyle>
            <a:lvl1pPr>
              <a:defRPr sz="2000">
                <a:solidFill>
                  <a:schemeClr val="tx2"/>
                </a:solidFill>
              </a:defRPr>
            </a:lvl1pPr>
            <a:lvl2pPr>
              <a:defRPr sz="1800">
                <a:solidFill>
                  <a:schemeClr val="tx2"/>
                </a:solidFill>
              </a:defRPr>
            </a:lvl2pPr>
            <a:lvl3pPr>
              <a:defRPr sz="1400">
                <a:solidFill>
                  <a:schemeClr val="tx2"/>
                </a:solidFill>
              </a:defRPr>
            </a:lvl3pPr>
            <a:lvl4pPr>
              <a:defRPr sz="1200">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9">
            <a:extLst>
              <a:ext uri="{FF2B5EF4-FFF2-40B4-BE49-F238E27FC236}">
                <a16:creationId xmlns:a16="http://schemas.microsoft.com/office/drawing/2014/main" id="{E2894BEC-ABBF-2A44-AC94-E7C5216D30F4}"/>
              </a:ext>
            </a:extLst>
          </p:cNvPr>
          <p:cNvSpPr>
            <a:spLocks noGrp="1"/>
          </p:cNvSpPr>
          <p:nvPr>
            <p:ph type="body" sz="quarter" idx="32"/>
          </p:nvPr>
        </p:nvSpPr>
        <p:spPr>
          <a:xfrm>
            <a:off x="6353174" y="1912482"/>
            <a:ext cx="4476751" cy="4138327"/>
          </a:xfrm>
          <a:prstGeom prst="rect">
            <a:avLst/>
          </a:prstGeom>
        </p:spPr>
        <p:txBody>
          <a:bodyPr/>
          <a:lstStyle>
            <a:lvl1pPr>
              <a:defRPr sz="2000">
                <a:solidFill>
                  <a:schemeClr val="tx2"/>
                </a:solidFill>
              </a:defRPr>
            </a:lvl1pPr>
            <a:lvl2pPr>
              <a:defRPr sz="1800">
                <a:solidFill>
                  <a:schemeClr val="tx2"/>
                </a:solidFill>
              </a:defRPr>
            </a:lvl2pPr>
            <a:lvl3pPr>
              <a:defRPr sz="1400">
                <a:solidFill>
                  <a:schemeClr val="tx2"/>
                </a:solidFill>
              </a:defRPr>
            </a:lvl3pPr>
            <a:lvl4pPr>
              <a:defRPr sz="1200">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Rectangle">
            <a:extLst>
              <a:ext uri="{FF2B5EF4-FFF2-40B4-BE49-F238E27FC236}">
                <a16:creationId xmlns:a16="http://schemas.microsoft.com/office/drawing/2014/main" id="{8B1A5D87-7FAC-D464-A178-BCF61AF095BD}"/>
              </a:ext>
              <a:ext uri="{C183D7F6-B498-43B3-948B-1728B52AA6E4}">
                <adec:decorative xmlns:adec="http://schemas.microsoft.com/office/drawing/2017/decorative" val="1"/>
              </a:ext>
            </a:extLst>
          </p:cNvPr>
          <p:cNvSpPr/>
          <p:nvPr userDrawn="1"/>
        </p:nvSpPr>
        <p:spPr>
          <a:xfrm>
            <a:off x="704088" y="1494477"/>
            <a:ext cx="4729858" cy="4413791"/>
          </a:xfrm>
          <a:prstGeom prst="rect">
            <a:avLst/>
          </a:prstGeom>
          <a:noFill/>
          <a:ln w="38100" cap="flat">
            <a:noFill/>
            <a:miter lim="400000"/>
          </a:ln>
          <a:effectLst>
            <a:outerShdw blurRad="63500" dist="25400" dir="5400000" rotWithShape="0">
              <a:srgbClr val="000000">
                <a:alpha val="9803"/>
              </a:srgbClr>
            </a:outerShdw>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Helvetica Neue Medium"/>
            </a:endParaRPr>
          </a:p>
        </p:txBody>
      </p:sp>
      <p:sp>
        <p:nvSpPr>
          <p:cNvPr id="2" name="Slide Number Placeholder 5">
            <a:extLst>
              <a:ext uri="{FF2B5EF4-FFF2-40B4-BE49-F238E27FC236}">
                <a16:creationId xmlns:a16="http://schemas.microsoft.com/office/drawing/2014/main" id="{BBBBD2A4-1A40-EB2E-59A5-07220236E3DC}"/>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
        <p:nvSpPr>
          <p:cNvPr id="3" name="Content Title Left">
            <a:extLst>
              <a:ext uri="{FF2B5EF4-FFF2-40B4-BE49-F238E27FC236}">
                <a16:creationId xmlns:a16="http://schemas.microsoft.com/office/drawing/2014/main" id="{FA493B16-88A9-A324-0B96-F43A03FAF689}"/>
              </a:ext>
            </a:extLst>
          </p:cNvPr>
          <p:cNvSpPr>
            <a:spLocks noGrp="1"/>
          </p:cNvSpPr>
          <p:nvPr>
            <p:ph type="body" idx="1" hasCustomPrompt="1"/>
          </p:nvPr>
        </p:nvSpPr>
        <p:spPr>
          <a:xfrm>
            <a:off x="704088" y="1193187"/>
            <a:ext cx="4729858" cy="694944"/>
          </a:xfrm>
          <a:prstGeom prst="rect">
            <a:avLst/>
          </a:prstGeom>
        </p:spPr>
        <p:txBody>
          <a:bodyPr anchor="ctr"/>
          <a:lstStyle>
            <a:lvl1pPr marL="0" indent="0" algn="ctr">
              <a:buNone/>
              <a:defRPr lang="en-US" sz="2400" dirty="0">
                <a:solidFill>
                  <a:schemeClr val="tx2"/>
                </a:solidFill>
              </a:defRPr>
            </a:lvl1pPr>
          </a:lstStyle>
          <a:p>
            <a:pPr lvl="0"/>
            <a:r>
              <a:rPr lang="en-US"/>
              <a:t>Click to add left column heading</a:t>
            </a:r>
          </a:p>
        </p:txBody>
      </p:sp>
      <p:sp>
        <p:nvSpPr>
          <p:cNvPr id="5" name="Content Title Left">
            <a:extLst>
              <a:ext uri="{FF2B5EF4-FFF2-40B4-BE49-F238E27FC236}">
                <a16:creationId xmlns:a16="http://schemas.microsoft.com/office/drawing/2014/main" id="{9E94E6A9-E9C1-60E9-CF09-9858AFFCB734}"/>
              </a:ext>
            </a:extLst>
          </p:cNvPr>
          <p:cNvSpPr>
            <a:spLocks noGrp="1"/>
          </p:cNvSpPr>
          <p:nvPr>
            <p:ph type="body" idx="33" hasCustomPrompt="1"/>
          </p:nvPr>
        </p:nvSpPr>
        <p:spPr>
          <a:xfrm>
            <a:off x="6226620" y="1196272"/>
            <a:ext cx="4729858" cy="694944"/>
          </a:xfrm>
          <a:prstGeom prst="rect">
            <a:avLst/>
          </a:prstGeom>
        </p:spPr>
        <p:txBody>
          <a:bodyPr anchor="ctr"/>
          <a:lstStyle>
            <a:lvl1pPr marL="0" indent="0" algn="ctr">
              <a:buNone/>
              <a:defRPr lang="en-US" sz="2400" dirty="0">
                <a:solidFill>
                  <a:schemeClr val="tx2"/>
                </a:solidFill>
              </a:defRPr>
            </a:lvl1pPr>
          </a:lstStyle>
          <a:p>
            <a:pPr lvl="0"/>
            <a:r>
              <a:rPr lang="en-US"/>
              <a:t>Click to add right column heading</a:t>
            </a:r>
          </a:p>
        </p:txBody>
      </p:sp>
    </p:spTree>
    <p:custDataLst>
      <p:tags r:id="rId1"/>
    </p:custDataLst>
    <p:extLst>
      <p:ext uri="{BB962C8B-B14F-4D97-AF65-F5344CB8AC3E}">
        <p14:creationId xmlns:p14="http://schemas.microsoft.com/office/powerpoint/2010/main" val="8816015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8561AF71-B2C1-4F12-20B7-D072ADA8FB8E}"/>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a:t>Section Name / Title / Reference Info</a:t>
            </a:r>
          </a:p>
        </p:txBody>
      </p:sp>
      <p:sp>
        <p:nvSpPr>
          <p:cNvPr id="4" name="Slide Number Placeholder 5">
            <a:extLst>
              <a:ext uri="{FF2B5EF4-FFF2-40B4-BE49-F238E27FC236}">
                <a16:creationId xmlns:a16="http://schemas.microsoft.com/office/drawing/2014/main" id="{2AE2D71A-E621-1089-4FE2-7D4A913DACA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
        <p:nvSpPr>
          <p:cNvPr id="8" name="Subtitle Placeholder">
            <a:extLst>
              <a:ext uri="{FF2B5EF4-FFF2-40B4-BE49-F238E27FC236}">
                <a16:creationId xmlns:a16="http://schemas.microsoft.com/office/drawing/2014/main" id="{154A9363-4E36-C237-A79E-3387EF22A197}"/>
              </a:ext>
            </a:extLst>
          </p:cNvPr>
          <p:cNvSpPr>
            <a:spLocks noGrp="1"/>
          </p:cNvSpPr>
          <p:nvPr>
            <p:ph type="body" sz="quarter" idx="14" hasCustomPrompt="1"/>
          </p:nvPr>
        </p:nvSpPr>
        <p:spPr>
          <a:xfrm>
            <a:off x="805866" y="1280887"/>
            <a:ext cx="11080750" cy="533657"/>
          </a:xfrm>
          <a:prstGeom prst="rect">
            <a:avLst/>
          </a:prstGeom>
        </p:spPr>
        <p:txBody>
          <a:bodyPr anchor="ctr">
            <a:noAutofit/>
          </a:bodyPr>
          <a:lstStyle>
            <a:lvl1pPr marL="0" indent="0">
              <a:buNone/>
              <a:defRPr sz="2000" i="1">
                <a:solidFill>
                  <a:schemeClr val="bg1">
                    <a:lumMod val="50000"/>
                  </a:schemeClr>
                </a:solidFill>
                <a:latin typeface="+mn-lt"/>
                <a:cs typeface="Times New Roman" panose="02020603050405020304" pitchFamily="18" charset="0"/>
              </a:defRPr>
            </a:lvl1pPr>
          </a:lstStyle>
          <a:p>
            <a:pPr lvl="0"/>
            <a:r>
              <a:rPr lang="en-US"/>
              <a:t>Additional info if applicable, otherwise, delete this block.</a:t>
            </a:r>
          </a:p>
        </p:txBody>
      </p:sp>
      <p:sp>
        <p:nvSpPr>
          <p:cNvPr id="9" name="Legal Language">
            <a:extLst>
              <a:ext uri="{FF2B5EF4-FFF2-40B4-BE49-F238E27FC236}">
                <a16:creationId xmlns:a16="http://schemas.microsoft.com/office/drawing/2014/main" id="{44E61A3C-45DB-4F86-A81C-D3C35A07339A}"/>
              </a:ext>
            </a:extLst>
          </p:cNvPr>
          <p:cNvSpPr>
            <a:spLocks noGrp="1"/>
          </p:cNvSpPr>
          <p:nvPr>
            <p:ph type="body" sz="quarter" idx="13" hasCustomPrompt="1"/>
          </p:nvPr>
        </p:nvSpPr>
        <p:spPr>
          <a:xfrm>
            <a:off x="805866" y="1890696"/>
            <a:ext cx="11080750" cy="3291869"/>
          </a:xfrm>
          <a:prstGeom prst="rect">
            <a:avLst/>
          </a:prstGeom>
        </p:spPr>
        <p:txBody>
          <a:bodyPr anchor="ctr"/>
          <a:lstStyle>
            <a:lvl1pPr marL="0" indent="0">
              <a:lnSpc>
                <a:spcPct val="100000"/>
              </a:lnSpc>
              <a:spcBef>
                <a:spcPts val="600"/>
              </a:spcBef>
              <a:spcAft>
                <a:spcPts val="600"/>
              </a:spcAft>
              <a:buNone/>
              <a:defRPr>
                <a:latin typeface="+mn-lt"/>
                <a:cs typeface="Times New Roman" panose="02020603050405020304" pitchFamily="18" charset="0"/>
              </a:defRPr>
            </a:lvl1pPr>
          </a:lstStyle>
          <a:p>
            <a:pPr lvl="0"/>
            <a:r>
              <a:rPr lang="en-US"/>
              <a:t>This slide format is to draw attention to precise legal language.  Place legal language here.</a:t>
            </a:r>
          </a:p>
        </p:txBody>
      </p:sp>
      <p:sp>
        <p:nvSpPr>
          <p:cNvPr id="10" name="Bottom Callout">
            <a:extLst>
              <a:ext uri="{FF2B5EF4-FFF2-40B4-BE49-F238E27FC236}">
                <a16:creationId xmlns:a16="http://schemas.microsoft.com/office/drawing/2014/main" id="{CB543F9C-63DF-71F4-028E-23F7E144CAE1}"/>
              </a:ext>
            </a:extLst>
          </p:cNvPr>
          <p:cNvSpPr>
            <a:spLocks noGrp="1"/>
          </p:cNvSpPr>
          <p:nvPr>
            <p:ph type="body" idx="1" hasCustomPrompt="1"/>
          </p:nvPr>
        </p:nvSpPr>
        <p:spPr>
          <a:xfrm>
            <a:off x="805866" y="5266485"/>
            <a:ext cx="10464646" cy="767837"/>
          </a:xfrm>
          <a:prstGeom prst="rect">
            <a:avLst/>
          </a:prstGeom>
          <a:solidFill>
            <a:srgbClr val="F3F4F4"/>
          </a:solidFill>
          <a:ln>
            <a:solidFill>
              <a:schemeClr val="accent4"/>
            </a:solidFill>
          </a:ln>
        </p:spPr>
        <p:txBody>
          <a:bodyPr lIns="182880" rIns="182880" anchor="ctr">
            <a:normAutofit/>
          </a:bodyPr>
          <a:lstStyle>
            <a:lvl1pPr marL="0" indent="0" algn="l">
              <a:buNone/>
              <a:defRPr sz="20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needed, include a callout note about the language here.  Otherwise, delete this block.</a:t>
            </a:r>
          </a:p>
        </p:txBody>
      </p:sp>
    </p:spTree>
    <p:custDataLst>
      <p:tags r:id="rId1"/>
    </p:custDataLst>
    <p:extLst>
      <p:ext uri="{BB962C8B-B14F-4D97-AF65-F5344CB8AC3E}">
        <p14:creationId xmlns:p14="http://schemas.microsoft.com/office/powerpoint/2010/main" val="5533758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2AE2D71A-E621-1089-4FE2-7D4A913DACA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pic>
        <p:nvPicPr>
          <p:cNvPr id="9" name="Left Quote Mark">
            <a:extLst>
              <a:ext uri="{FF2B5EF4-FFF2-40B4-BE49-F238E27FC236}">
                <a16:creationId xmlns:a16="http://schemas.microsoft.com/office/drawing/2014/main" id="{E10EA4ED-3E39-4104-A050-9D6F06286F73}"/>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4158" y="0"/>
            <a:ext cx="914400" cy="914400"/>
          </a:xfrm>
          <a:prstGeom prst="rect">
            <a:avLst/>
          </a:prstGeom>
        </p:spPr>
      </p:pic>
      <p:pic>
        <p:nvPicPr>
          <p:cNvPr id="10" name="Right Quote Mark">
            <a:extLst>
              <a:ext uri="{FF2B5EF4-FFF2-40B4-BE49-F238E27FC236}">
                <a16:creationId xmlns:a16="http://schemas.microsoft.com/office/drawing/2014/main" id="{760B581D-7B92-B9B9-C9F4-64E1A1774B98}"/>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113443" y="4044115"/>
            <a:ext cx="914400" cy="914400"/>
          </a:xfrm>
          <a:prstGeom prst="rect">
            <a:avLst/>
          </a:prstGeom>
        </p:spPr>
      </p:pic>
      <p:sp>
        <p:nvSpPr>
          <p:cNvPr id="11" name="Quote">
            <a:extLst>
              <a:ext uri="{FF2B5EF4-FFF2-40B4-BE49-F238E27FC236}">
                <a16:creationId xmlns:a16="http://schemas.microsoft.com/office/drawing/2014/main" id="{C4097731-9DB1-99CC-9651-7D4AAECCF1F5}"/>
              </a:ext>
            </a:extLst>
          </p:cNvPr>
          <p:cNvSpPr>
            <a:spLocks noGrp="1"/>
          </p:cNvSpPr>
          <p:nvPr>
            <p:ph idx="1" hasCustomPrompt="1"/>
          </p:nvPr>
        </p:nvSpPr>
        <p:spPr>
          <a:xfrm>
            <a:off x="1172584" y="235671"/>
            <a:ext cx="9846832" cy="4519209"/>
          </a:xfrm>
          <a:prstGeom prst="rect">
            <a:avLst/>
          </a:prstGeom>
          <a:solidFill>
            <a:srgbClr val="F3F4F4"/>
          </a:solidFill>
        </p:spPr>
        <p:txBody>
          <a:bodyPr vert="horz" lIns="91440" tIns="45720" rIns="91440" bIns="45720" rtlCol="0" anchor="ctr">
            <a:normAutofit/>
          </a:bodyPr>
          <a:lstStyle>
            <a:lvl1pPr marL="0" indent="0">
              <a:buNone/>
              <a:defRPr sz="3200" i="1">
                <a:solidFill>
                  <a:schemeClr val="tx1"/>
                </a:solidFill>
              </a:defRPr>
            </a:lvl1pPr>
          </a:lstStyle>
          <a:p>
            <a:pPr lvl="0"/>
            <a:r>
              <a:rPr lang="en-US"/>
              <a:t>Type quote here</a:t>
            </a:r>
          </a:p>
        </p:txBody>
      </p:sp>
      <p:sp>
        <p:nvSpPr>
          <p:cNvPr id="12" name="Attribution">
            <a:extLst>
              <a:ext uri="{FF2B5EF4-FFF2-40B4-BE49-F238E27FC236}">
                <a16:creationId xmlns:a16="http://schemas.microsoft.com/office/drawing/2014/main" id="{A66A3894-77FD-2A2D-7CF6-CE4C385C5DB2}"/>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0" indent="0" algn="r">
              <a:buClr>
                <a:schemeClr val="accent1"/>
              </a:buClr>
              <a:buFont typeface="Webdings" panose="05030102010509060703" pitchFamily="18" charset="2"/>
              <a:buNone/>
              <a:defRPr sz="3200" b="1">
                <a:solidFill>
                  <a:schemeClr val="accent2"/>
                </a:solidFill>
              </a:defRPr>
            </a:lvl1pPr>
            <a:lvl2pPr marL="457200" indent="0" algn="r">
              <a:buNone/>
              <a:defRPr lang="en-US" sz="2400" i="1" kern="1200" dirty="0">
                <a:solidFill>
                  <a:schemeClr val="tx1"/>
                </a:solidFill>
                <a:latin typeface="+mn-lt"/>
                <a:ea typeface="+mn-ea"/>
                <a:cs typeface="+mn-cs"/>
              </a:defRPr>
            </a:lvl2pPr>
            <a:lvl3pPr algn="r">
              <a:defRPr/>
            </a:lvl3pPr>
            <a:lvl4pPr algn="r">
              <a:defRPr/>
            </a:lvl4pPr>
            <a:lvl5pPr algn="r">
              <a:defRPr/>
            </a:lvl5pPr>
          </a:lstStyle>
          <a:p>
            <a:pPr lvl="0"/>
            <a:r>
              <a:rPr lang="en-US"/>
              <a:t>First Name Last Name</a:t>
            </a:r>
          </a:p>
          <a:p>
            <a:pPr marL="457200" marR="0" lvl="1" indent="0" algn="r" defTabSz="914400" rtl="0" eaLnBrk="1" fontAlgn="auto" latinLnBrk="0" hangingPunct="1">
              <a:lnSpc>
                <a:spcPct val="90000"/>
              </a:lnSpc>
              <a:spcBef>
                <a:spcPts val="500"/>
              </a:spcBef>
              <a:spcAft>
                <a:spcPts val="0"/>
              </a:spcAft>
              <a:buClr>
                <a:schemeClr val="accent1"/>
              </a:buClr>
              <a:buSzTx/>
              <a:buFont typeface="Arial" panose="020B0604020202020204" pitchFamily="34" charset="0"/>
              <a:buNone/>
              <a:tabLst/>
              <a:defRPr/>
            </a:pPr>
            <a:r>
              <a:rPr lang="en-US"/>
              <a:t>Additional info if applicable, delete line otherwise</a:t>
            </a:r>
          </a:p>
        </p:txBody>
      </p:sp>
    </p:spTree>
    <p:custDataLst>
      <p:tags r:id="rId1"/>
    </p:custDataLst>
    <p:extLst>
      <p:ext uri="{BB962C8B-B14F-4D97-AF65-F5344CB8AC3E}">
        <p14:creationId xmlns:p14="http://schemas.microsoft.com/office/powerpoint/2010/main" val="1970268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esources: One Column">
    <p:spTree>
      <p:nvGrpSpPr>
        <p:cNvPr id="1" name=""/>
        <p:cNvGrpSpPr/>
        <p:nvPr/>
      </p:nvGrpSpPr>
      <p:grpSpPr>
        <a:xfrm>
          <a:off x="0" y="0"/>
          <a:ext cx="0" cy="0"/>
          <a:chOff x="0" y="0"/>
          <a:chExt cx="0" cy="0"/>
        </a:xfrm>
      </p:grpSpPr>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199" y="1379510"/>
            <a:ext cx="10354057" cy="4584562"/>
          </a:xfrm>
        </p:spPr>
        <p:txBody>
          <a:bodyPr>
            <a:noAutofit/>
          </a:bodyPr>
          <a:lstStyle>
            <a:lvl1pPr>
              <a:defRPr sz="2000"/>
            </a:lvl1pPr>
            <a:lvl2pPr marL="228600" indent="0">
              <a:spcBef>
                <a:spcPts val="400"/>
              </a:spcBef>
              <a:buNone/>
              <a:defRPr sz="1600" i="1">
                <a:solidFill>
                  <a:schemeClr val="bg1">
                    <a:lumMod val="50000"/>
                  </a:schemeClr>
                </a:solidFill>
                <a:latin typeface="+mj-lt"/>
              </a:defRPr>
            </a:lvl2pPr>
            <a:lvl3pPr marL="457200" indent="-228600">
              <a:buClr>
                <a:schemeClr val="accent1"/>
              </a:buClr>
              <a:buSzPct val="70000"/>
              <a:buFont typeface="Wingdings 3" panose="05040102010807070707" pitchFamily="18" charset="2"/>
              <a:buChar char=""/>
              <a:defRPr sz="1600" u="sng">
                <a:solidFill>
                  <a:schemeClr val="bg1">
                    <a:lumMod val="50000"/>
                  </a:schemeClr>
                </a:solidFill>
              </a:defRPr>
            </a:lvl3pPr>
          </a:lstStyle>
          <a:p>
            <a:pPr lvl="0"/>
            <a:r>
              <a:rPr lang="en-US"/>
              <a:t>Name of Reference Item</a:t>
            </a:r>
          </a:p>
          <a:p>
            <a:pPr lvl="1"/>
            <a:r>
              <a:rPr lang="en-US"/>
              <a:t>Details about resource here</a:t>
            </a:r>
          </a:p>
          <a:p>
            <a:pPr lvl="2"/>
            <a:r>
              <a:rPr lang="en-US"/>
              <a:t>www.address.com</a:t>
            </a:r>
          </a:p>
        </p:txBody>
      </p:sp>
      <p:sp>
        <p:nvSpPr>
          <p:cNvPr id="5" name="Title">
            <a:extLst>
              <a:ext uri="{FF2B5EF4-FFF2-40B4-BE49-F238E27FC236}">
                <a16:creationId xmlns:a16="http://schemas.microsoft.com/office/drawing/2014/main" id="{811D1B78-6374-257A-408A-A9940BC7CE38}"/>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a:t>Resources</a:t>
            </a:r>
          </a:p>
        </p:txBody>
      </p:sp>
      <p:sp>
        <p:nvSpPr>
          <p:cNvPr id="2" name="Slide Number Placeholder 5">
            <a:extLst>
              <a:ext uri="{FF2B5EF4-FFF2-40B4-BE49-F238E27FC236}">
                <a16:creationId xmlns:a16="http://schemas.microsoft.com/office/drawing/2014/main" id="{6E21F768-296F-2F59-6B1C-CA41C11AFA6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17021238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esources: Two Columns">
    <p:spTree>
      <p:nvGrpSpPr>
        <p:cNvPr id="1" name=""/>
        <p:cNvGrpSpPr/>
        <p:nvPr/>
      </p:nvGrpSpPr>
      <p:grpSpPr>
        <a:xfrm>
          <a:off x="0" y="0"/>
          <a:ext cx="0" cy="0"/>
          <a:chOff x="0" y="0"/>
          <a:chExt cx="0" cy="0"/>
        </a:xfrm>
      </p:grpSpPr>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379509"/>
            <a:ext cx="5181600" cy="4564091"/>
          </a:xfrm>
        </p:spPr>
        <p:txBody>
          <a:bodyPr>
            <a:noAutofit/>
          </a:bodyPr>
          <a:lstStyle>
            <a:lvl1pPr>
              <a:defRPr sz="2000"/>
            </a:lvl1pPr>
            <a:lvl2pPr marL="228600" indent="0">
              <a:spcBef>
                <a:spcPts val="400"/>
              </a:spcBef>
              <a:buNone/>
              <a:defRPr sz="1600" i="1">
                <a:solidFill>
                  <a:schemeClr val="bg1">
                    <a:lumMod val="50000"/>
                  </a:schemeClr>
                </a:solidFill>
                <a:latin typeface="+mj-lt"/>
              </a:defRPr>
            </a:lvl2pPr>
            <a:lvl3pPr marL="457200" indent="-228600">
              <a:buClr>
                <a:schemeClr val="accent1"/>
              </a:buClr>
              <a:buSzPct val="70000"/>
              <a:buFont typeface="Wingdings 3" panose="05040102010807070707" pitchFamily="18" charset="2"/>
              <a:buChar char=""/>
              <a:defRPr sz="1600" u="sng">
                <a:solidFill>
                  <a:schemeClr val="bg1">
                    <a:lumMod val="50000"/>
                  </a:schemeClr>
                </a:solidFill>
              </a:defRPr>
            </a:lvl3pPr>
          </a:lstStyle>
          <a:p>
            <a:pPr lvl="0"/>
            <a:r>
              <a:rPr lang="en-US"/>
              <a:t>Name of Reference Item</a:t>
            </a:r>
          </a:p>
          <a:p>
            <a:pPr lvl="1"/>
            <a:r>
              <a:rPr lang="en-US"/>
              <a:t>Details about resource here</a:t>
            </a:r>
          </a:p>
          <a:p>
            <a:pPr lvl="2"/>
            <a:r>
              <a:rPr lang="en-US"/>
              <a:t>www.address.com</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379509"/>
            <a:ext cx="5181600" cy="4564091"/>
          </a:xfrm>
        </p:spPr>
        <p:txBody>
          <a:bodyPr>
            <a:noAutofit/>
          </a:bodyPr>
          <a:lstStyle>
            <a:lvl1pPr>
              <a:defRPr sz="2000"/>
            </a:lvl1pPr>
            <a:lvl2pPr marL="228600" indent="0">
              <a:spcBef>
                <a:spcPts val="400"/>
              </a:spcBef>
              <a:buNone/>
              <a:defRPr sz="1600" i="1">
                <a:solidFill>
                  <a:schemeClr val="bg1">
                    <a:lumMod val="50000"/>
                  </a:schemeClr>
                </a:solidFill>
                <a:latin typeface="+mj-lt"/>
              </a:defRPr>
            </a:lvl2pPr>
            <a:lvl3pPr marL="457200" indent="-228600">
              <a:buClr>
                <a:schemeClr val="accent1"/>
              </a:buClr>
              <a:buSzPct val="70000"/>
              <a:buFont typeface="Wingdings 3" panose="05040102010807070707" pitchFamily="18" charset="2"/>
              <a:buChar char="Æ"/>
              <a:defRPr sz="1600" u="sng">
                <a:solidFill>
                  <a:schemeClr val="bg1">
                    <a:lumMod val="50000"/>
                  </a:schemeClr>
                </a:solidFill>
              </a:defRPr>
            </a:lvl3pPr>
          </a:lstStyle>
          <a:p>
            <a:pPr lvl="0"/>
            <a:r>
              <a:rPr lang="en-US"/>
              <a:t>Name of Reference Item</a:t>
            </a:r>
          </a:p>
          <a:p>
            <a:pPr lvl="1"/>
            <a:r>
              <a:rPr lang="en-US"/>
              <a:t>Details about resource here</a:t>
            </a:r>
          </a:p>
          <a:p>
            <a:pPr lvl="2"/>
            <a:r>
              <a:rPr lang="en-US"/>
              <a:t>www.address.com</a:t>
            </a:r>
          </a:p>
        </p:txBody>
      </p:sp>
      <p:sp>
        <p:nvSpPr>
          <p:cNvPr id="5" name="Title">
            <a:extLst>
              <a:ext uri="{FF2B5EF4-FFF2-40B4-BE49-F238E27FC236}">
                <a16:creationId xmlns:a16="http://schemas.microsoft.com/office/drawing/2014/main" id="{811D1B78-6374-257A-408A-A9940BC7CE38}"/>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a:t>Resources</a:t>
            </a:r>
          </a:p>
        </p:txBody>
      </p:sp>
      <p:sp>
        <p:nvSpPr>
          <p:cNvPr id="2" name="Slide Number Placeholder 5">
            <a:extLst>
              <a:ext uri="{FF2B5EF4-FFF2-40B4-BE49-F238E27FC236}">
                <a16:creationId xmlns:a16="http://schemas.microsoft.com/office/drawing/2014/main" id="{968F959A-9F71-CB66-81B0-FE2E3E8FE210}"/>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39692703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07CFF07-EBC3-49B4-E1C9-A3DC8B69486E}"/>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a:t>Enter Title for Breakout Rooms Slide</a:t>
            </a:r>
          </a:p>
        </p:txBody>
      </p:sp>
      <p:sp>
        <p:nvSpPr>
          <p:cNvPr id="8" name="Breakout Room Content Placeholder">
            <a:extLst>
              <a:ext uri="{FF2B5EF4-FFF2-40B4-BE49-F238E27FC236}">
                <a16:creationId xmlns:a16="http://schemas.microsoft.com/office/drawing/2014/main" id="{CA4FD42C-4DF4-7418-8F21-6028A3E154FD}"/>
              </a:ext>
            </a:extLst>
          </p:cNvPr>
          <p:cNvSpPr>
            <a:spLocks noGrp="1"/>
          </p:cNvSpPr>
          <p:nvPr>
            <p:ph idx="1" hasCustomPrompt="1"/>
          </p:nvPr>
        </p:nvSpPr>
        <p:spPr>
          <a:xfrm>
            <a:off x="805866" y="1392072"/>
            <a:ext cx="10386390" cy="4394579"/>
          </a:xfrm>
          <a:prstGeom prst="rect">
            <a:avLst/>
          </a:prstGeom>
        </p:spPr>
        <p:txBody>
          <a:bodyPr anchor="t"/>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bg1">
                    <a:lumMod val="50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Breakout Room Title</a:t>
            </a:r>
          </a:p>
          <a:p>
            <a:pPr lvl="1"/>
            <a:r>
              <a:rPr lang="en-US"/>
              <a:t>Breakout Room Summary / Description</a:t>
            </a:r>
          </a:p>
          <a:p>
            <a:pPr lvl="3"/>
            <a:r>
              <a:rPr lang="en-US"/>
              <a:t>ROOM #</a:t>
            </a:r>
          </a:p>
        </p:txBody>
      </p:sp>
      <p:sp>
        <p:nvSpPr>
          <p:cNvPr id="3" name="Slide Number Placeholder 5">
            <a:extLst>
              <a:ext uri="{FF2B5EF4-FFF2-40B4-BE49-F238E27FC236}">
                <a16:creationId xmlns:a16="http://schemas.microsoft.com/office/drawing/2014/main" id="{66729DD2-E948-5B52-E24F-C13281DC2A1B}"/>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3656047995"/>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ave the Date / Upcoming Even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07CFF07-EBC3-49B4-E1C9-A3DC8B69486E}"/>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a:t>Title for “Save the Date/Upcoming Event” Slide</a:t>
            </a:r>
          </a:p>
        </p:txBody>
      </p:sp>
      <p:sp>
        <p:nvSpPr>
          <p:cNvPr id="8" name="Breakout Room Content Placeholder">
            <a:extLst>
              <a:ext uri="{FF2B5EF4-FFF2-40B4-BE49-F238E27FC236}">
                <a16:creationId xmlns:a16="http://schemas.microsoft.com/office/drawing/2014/main" id="{CA4FD42C-4DF4-7418-8F21-6028A3E154FD}"/>
              </a:ext>
            </a:extLst>
          </p:cNvPr>
          <p:cNvSpPr>
            <a:spLocks noGrp="1"/>
          </p:cNvSpPr>
          <p:nvPr>
            <p:ph idx="1" hasCustomPrompt="1"/>
          </p:nvPr>
        </p:nvSpPr>
        <p:spPr>
          <a:xfrm>
            <a:off x="805866" y="1392072"/>
            <a:ext cx="10386390" cy="4394579"/>
          </a:xfrm>
          <a:prstGeom prst="rect">
            <a:avLst/>
          </a:prstGeom>
        </p:spPr>
        <p:txBody>
          <a:bodyPr anchor="t"/>
          <a:lstStyle>
            <a:lvl1pPr marL="457200" indent="-457200">
              <a:lnSpc>
                <a:spcPct val="100000"/>
              </a:lnSpc>
              <a:spcBef>
                <a:spcPts val="0"/>
              </a:spcBef>
              <a:spcAft>
                <a:spcPts val="600"/>
              </a:spcAft>
              <a:buClr>
                <a:schemeClr val="accent5"/>
              </a:buClr>
              <a:buSzPct val="120000"/>
              <a:buFont typeface="+mj-lt"/>
              <a:buAutoNum type="arabicPeriod"/>
              <a:defRPr sz="2800" b="1"/>
            </a:lvl1pPr>
            <a:lvl2pPr marL="457200" indent="0">
              <a:lnSpc>
                <a:spcPct val="100000"/>
              </a:lnSpc>
              <a:spcBef>
                <a:spcPts val="0"/>
              </a:spcBef>
              <a:spcAft>
                <a:spcPts val="600"/>
              </a:spcAft>
              <a:buNone/>
              <a:defRPr sz="2000" i="1">
                <a:solidFill>
                  <a:schemeClr val="bg1">
                    <a:lumMod val="50000"/>
                  </a:schemeClr>
                </a:solidFill>
                <a:latin typeface="+mj-lt"/>
              </a:defRPr>
            </a:lvl2pPr>
            <a:lvl3pPr marL="457200" indent="0">
              <a:lnSpc>
                <a:spcPct val="100000"/>
              </a:lnSpc>
              <a:spcBef>
                <a:spcPts val="0"/>
              </a:spcBef>
              <a:spcAft>
                <a:spcPts val="600"/>
              </a:spcAft>
              <a:buClr>
                <a:schemeClr val="accent6"/>
              </a:buClr>
              <a:buSzPct val="90000"/>
              <a:buFont typeface="Webdings" panose="05030102010509060703" pitchFamily="18" charset="2"/>
              <a:buNone/>
              <a:defRPr sz="2000" b="0">
                <a:solidFill>
                  <a:schemeClr val="accent1"/>
                </a:solidFill>
              </a:defRPr>
            </a:lvl3pPr>
            <a:lvl4pPr marL="742950" indent="-285750">
              <a:lnSpc>
                <a:spcPct val="100000"/>
              </a:lnSpc>
              <a:spcBef>
                <a:spcPts val="0"/>
              </a:spcBef>
              <a:spcAft>
                <a:spcPts val="600"/>
              </a:spcAft>
              <a:buFont typeface="Wingdings 3" panose="05040102010807070707" pitchFamily="18" charset="2"/>
              <a:buChar char=""/>
              <a:defRPr sz="1800" b="1">
                <a:solidFill>
                  <a:schemeClr val="accent5"/>
                </a:solidFill>
              </a:defRPr>
            </a:lvl4pPr>
            <a:lvl5pPr marL="736600" indent="-273050">
              <a:lnSpc>
                <a:spcPct val="100000"/>
              </a:lnSpc>
              <a:spcBef>
                <a:spcPts val="0"/>
              </a:spcBef>
              <a:spcAft>
                <a:spcPts val="600"/>
              </a:spcAft>
              <a:buFont typeface="Wingdings" panose="05000000000000000000" pitchFamily="2" charset="2"/>
              <a:buChar char=""/>
              <a:defRPr sz="2000"/>
            </a:lvl5pPr>
          </a:lstStyle>
          <a:p>
            <a:pPr lvl="0"/>
            <a:r>
              <a:rPr lang="en-US"/>
              <a:t>Event Title Here</a:t>
            </a:r>
          </a:p>
          <a:p>
            <a:pPr lvl="1"/>
            <a:r>
              <a:rPr lang="en-US"/>
              <a:t>Event summary goes here</a:t>
            </a:r>
          </a:p>
          <a:p>
            <a:pPr marL="744538" marR="0" lvl="2" indent="-287338" algn="l" defTabSz="914400" rtl="0" eaLnBrk="1" fontAlgn="auto" latinLnBrk="0" hangingPunct="1">
              <a:lnSpc>
                <a:spcPct val="100000"/>
              </a:lnSpc>
              <a:spcBef>
                <a:spcPts val="0"/>
              </a:spcBef>
              <a:spcAft>
                <a:spcPts val="600"/>
              </a:spcAft>
              <a:buClr>
                <a:schemeClr val="accent6"/>
              </a:buClr>
              <a:buSzPct val="90000"/>
              <a:buFont typeface="Webdings" panose="05030102010509060703" pitchFamily="18" charset="2"/>
              <a:buChar char=""/>
              <a:tabLst/>
              <a:defRPr/>
            </a:pPr>
            <a:r>
              <a:rPr lang="en-US"/>
              <a:t>Event Date: Month, XX, 20XX</a:t>
            </a:r>
          </a:p>
          <a:p>
            <a:pPr lvl="4"/>
            <a:r>
              <a:rPr lang="en-US"/>
              <a:t>Event Time: XX:XX ET</a:t>
            </a:r>
          </a:p>
          <a:p>
            <a:pPr lvl="3"/>
            <a:r>
              <a:rPr lang="en-US"/>
              <a:t>Registration Link Here (if applicable)</a:t>
            </a:r>
          </a:p>
        </p:txBody>
      </p:sp>
      <p:sp>
        <p:nvSpPr>
          <p:cNvPr id="3" name="Slide Number Placeholder 5">
            <a:extLst>
              <a:ext uri="{FF2B5EF4-FFF2-40B4-BE49-F238E27FC236}">
                <a16:creationId xmlns:a16="http://schemas.microsoft.com/office/drawing/2014/main" id="{03E4C5B2-58BD-2FB7-49C0-9354946F27F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4073363030"/>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Highligh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A8935E3-24C1-B7AD-9098-C886E8399F6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9773" t="26107"/>
          <a:stretch/>
        </p:blipFill>
        <p:spPr>
          <a:xfrm>
            <a:off x="-21519" y="-1"/>
            <a:ext cx="6342753" cy="6261459"/>
          </a:xfrm>
          <a:prstGeom prst="rect">
            <a:avLst/>
          </a:prstGeom>
        </p:spPr>
      </p:pic>
      <p:sp>
        <p:nvSpPr>
          <p:cNvPr id="3" name="Text Placeholder 2">
            <a:extLst>
              <a:ext uri="{FF2B5EF4-FFF2-40B4-BE49-F238E27FC236}">
                <a16:creationId xmlns:a16="http://schemas.microsoft.com/office/drawing/2014/main" id="{55E051F4-2200-43E3-0364-B7CF39402F54}"/>
              </a:ext>
            </a:extLst>
          </p:cNvPr>
          <p:cNvSpPr>
            <a:spLocks noGrp="1"/>
          </p:cNvSpPr>
          <p:nvPr>
            <p:ph type="body" sz="quarter" idx="13" hasCustomPrompt="1"/>
          </p:nvPr>
        </p:nvSpPr>
        <p:spPr>
          <a:xfrm>
            <a:off x="7058025" y="771525"/>
            <a:ext cx="4524375" cy="571500"/>
          </a:xfrm>
          <a:prstGeom prst="rect">
            <a:avLst/>
          </a:prstGeom>
        </p:spPr>
        <p:txBody>
          <a:bodyPr/>
          <a:lstStyle>
            <a:lvl1pPr marL="0" indent="0" algn="ctr">
              <a:buFontTx/>
              <a:buNone/>
              <a:defRPr sz="3500">
                <a:solidFill>
                  <a:schemeClr val="tx2"/>
                </a:solidFill>
              </a:defRPr>
            </a:lvl1pPr>
          </a:lstStyle>
          <a:p>
            <a:pPr lvl="0"/>
            <a:r>
              <a:rPr lang="en-US"/>
              <a:t>Slide Title</a:t>
            </a:r>
          </a:p>
        </p:txBody>
      </p:sp>
      <p:sp>
        <p:nvSpPr>
          <p:cNvPr id="12" name="Text Placeholder 2">
            <a:extLst>
              <a:ext uri="{FF2B5EF4-FFF2-40B4-BE49-F238E27FC236}">
                <a16:creationId xmlns:a16="http://schemas.microsoft.com/office/drawing/2014/main" id="{CA318B85-9A1F-3DDA-41D5-E952E37754F0}"/>
              </a:ext>
            </a:extLst>
          </p:cNvPr>
          <p:cNvSpPr>
            <a:spLocks noGrp="1"/>
          </p:cNvSpPr>
          <p:nvPr>
            <p:ph type="body" sz="quarter" idx="14"/>
          </p:nvPr>
        </p:nvSpPr>
        <p:spPr>
          <a:xfrm>
            <a:off x="7058025" y="1549757"/>
            <a:ext cx="4524375" cy="4398381"/>
          </a:xfrm>
          <a:prstGeom prst="rect">
            <a:avLst/>
          </a:prstGeom>
        </p:spPr>
        <p:txBody>
          <a:bodyPr/>
          <a:lstStyle>
            <a:lvl1pPr marL="228600" indent="-228600">
              <a:buFontTx/>
              <a:buBlip>
                <a:blip r:embed="rId4"/>
              </a:buBlip>
              <a:defRPr sz="2000"/>
            </a:lvl1pPr>
            <a:lvl2pPr>
              <a:defRPr sz="1800"/>
            </a:lvl2pPr>
            <a:lvl3pPr marL="1143000" indent="-228600">
              <a:buFont typeface="Courier New" panose="02070309020205020404" pitchFamily="49" charset="0"/>
              <a:buChar char="o"/>
              <a:defRPr sz="1400"/>
            </a:lvl3pPr>
            <a:lvl4pPr marL="1600200" indent="-228600">
              <a:buFont typeface="Wingdings" panose="05000000000000000000" pitchFamily="2" charset="2"/>
              <a:buChar char="§"/>
              <a:defRPr sz="1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Slide Number Placeholder 5">
            <a:extLst>
              <a:ext uri="{FF2B5EF4-FFF2-40B4-BE49-F238E27FC236}">
                <a16:creationId xmlns:a16="http://schemas.microsoft.com/office/drawing/2014/main" id="{86F1BBA2-9422-74A7-9C35-0EED5B67E9F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36259421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act Us: One Column">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6A4C553A-FFA9-955C-8D84-D4D4AF3F03BD}"/>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rgbClr val="000099"/>
                </a:solidFill>
              </a:defRPr>
            </a:lvl1pPr>
          </a:lstStyle>
          <a:p>
            <a:r>
              <a:rPr lang="en-US"/>
              <a:t>Contact Us</a:t>
            </a:r>
          </a:p>
        </p:txBody>
      </p:sp>
      <p:sp>
        <p:nvSpPr>
          <p:cNvPr id="9" name="Slide Number Placeholder 5">
            <a:extLst>
              <a:ext uri="{FF2B5EF4-FFF2-40B4-BE49-F238E27FC236}">
                <a16:creationId xmlns:a16="http://schemas.microsoft.com/office/drawing/2014/main" id="{DCBAE7A3-4D82-6BE7-3253-43A289BDEC9D}"/>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
        <p:nvSpPr>
          <p:cNvPr id="3" name="Content Placeholder 2">
            <a:extLst>
              <a:ext uri="{FF2B5EF4-FFF2-40B4-BE49-F238E27FC236}">
                <a16:creationId xmlns:a16="http://schemas.microsoft.com/office/drawing/2014/main" id="{26974082-894B-5C2F-8EFE-5BFF29D4853D}"/>
              </a:ext>
            </a:extLst>
          </p:cNvPr>
          <p:cNvSpPr>
            <a:spLocks noGrp="1"/>
          </p:cNvSpPr>
          <p:nvPr>
            <p:ph sz="quarter" idx="10" hasCustomPrompt="1"/>
          </p:nvPr>
        </p:nvSpPr>
        <p:spPr>
          <a:xfrm>
            <a:off x="621792" y="1417320"/>
            <a:ext cx="10570464" cy="4486778"/>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1" u="none" strike="noStrike" kern="1200" cap="none" spc="0" normalizeH="0" baseline="0" noProof="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Phone: </a:t>
            </a:r>
            <a:endParaRPr kumimoji="0" lang="en-US" sz="1600" b="0" i="0" u="none" strike="noStrike" kern="1200" cap="none" spc="0" normalizeH="0" baseline="0" noProof="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000099"/>
                </a:solidFill>
                <a:effectLst/>
                <a:uLnTx/>
                <a:uFillTx/>
                <a:latin typeface="Roboto"/>
                <a:ea typeface="+mn-ea"/>
                <a:cs typeface="+mn-cs"/>
              </a:rPr>
              <a:t>FirstName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Phone: </a:t>
            </a:r>
            <a:endParaRPr kumimoji="0" lang="en-US" sz="1800" b="0" i="0" u="none" strike="noStrike" kern="1200" cap="none" spc="0" normalizeH="0" baseline="0" noProof="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Phone:</a:t>
            </a:r>
            <a:endParaRPr lang="en-US"/>
          </a:p>
        </p:txBody>
      </p:sp>
    </p:spTree>
    <p:extLst>
      <p:ext uri="{BB962C8B-B14F-4D97-AF65-F5344CB8AC3E}">
        <p14:creationId xmlns:p14="http://schemas.microsoft.com/office/powerpoint/2010/main" val="36115223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act Us: Two Column">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6A4C553A-FFA9-955C-8D84-D4D4AF3F03BD}"/>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rgbClr val="000099"/>
                </a:solidFill>
              </a:defRPr>
            </a:lvl1pPr>
          </a:lstStyle>
          <a:p>
            <a:r>
              <a:rPr lang="en-US"/>
              <a:t>Contact Us</a:t>
            </a:r>
          </a:p>
        </p:txBody>
      </p:sp>
      <p:sp>
        <p:nvSpPr>
          <p:cNvPr id="9" name="Slide Number Placeholder 5">
            <a:extLst>
              <a:ext uri="{FF2B5EF4-FFF2-40B4-BE49-F238E27FC236}">
                <a16:creationId xmlns:a16="http://schemas.microsoft.com/office/drawing/2014/main" id="{DCBAE7A3-4D82-6BE7-3253-43A289BDEC9D}"/>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
        <p:nvSpPr>
          <p:cNvPr id="3" name="Content Placeholder 2">
            <a:extLst>
              <a:ext uri="{FF2B5EF4-FFF2-40B4-BE49-F238E27FC236}">
                <a16:creationId xmlns:a16="http://schemas.microsoft.com/office/drawing/2014/main" id="{26974082-894B-5C2F-8EFE-5BFF29D4853D}"/>
              </a:ext>
            </a:extLst>
          </p:cNvPr>
          <p:cNvSpPr>
            <a:spLocks noGrp="1"/>
          </p:cNvSpPr>
          <p:nvPr>
            <p:ph sz="quarter" idx="10" hasCustomPrompt="1"/>
          </p:nvPr>
        </p:nvSpPr>
        <p:spPr>
          <a:xfrm>
            <a:off x="621792" y="1417320"/>
            <a:ext cx="5096256" cy="4486778"/>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1" u="none" strike="noStrike" kern="1200" cap="none" spc="0" normalizeH="0" baseline="0" noProof="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Phone: </a:t>
            </a:r>
            <a:endParaRPr kumimoji="0" lang="en-US" sz="1600" b="0" i="0" u="none" strike="noStrike" kern="1200" cap="none" spc="0" normalizeH="0" baseline="0" noProof="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000099"/>
                </a:solidFill>
                <a:effectLst/>
                <a:uLnTx/>
                <a:uFillTx/>
                <a:latin typeface="Roboto"/>
                <a:ea typeface="+mn-ea"/>
                <a:cs typeface="+mn-cs"/>
              </a:rPr>
              <a:t>FirstName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Phone: </a:t>
            </a:r>
            <a:endParaRPr kumimoji="0" lang="en-US" sz="1800" b="0" i="0" u="none" strike="noStrike" kern="1200" cap="none" spc="0" normalizeH="0" baseline="0" noProof="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Phone:</a:t>
            </a:r>
            <a:endParaRPr lang="en-US"/>
          </a:p>
        </p:txBody>
      </p:sp>
      <p:sp>
        <p:nvSpPr>
          <p:cNvPr id="4" name="Content Placeholder 3">
            <a:extLst>
              <a:ext uri="{FF2B5EF4-FFF2-40B4-BE49-F238E27FC236}">
                <a16:creationId xmlns:a16="http://schemas.microsoft.com/office/drawing/2014/main" id="{DBD330BD-E3A4-7F2F-CD81-C3EDAE027062}"/>
              </a:ext>
            </a:extLst>
          </p:cNvPr>
          <p:cNvSpPr>
            <a:spLocks noGrp="1"/>
          </p:cNvSpPr>
          <p:nvPr>
            <p:ph sz="quarter" idx="11" hasCustomPrompt="1"/>
          </p:nvPr>
        </p:nvSpPr>
        <p:spPr>
          <a:xfrm>
            <a:off x="6096001" y="1417638"/>
            <a:ext cx="5096256" cy="448627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1" u="none" strike="noStrike" kern="1200" cap="none" spc="0" normalizeH="0" baseline="0" noProof="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Phone: </a:t>
            </a:r>
            <a:endParaRPr kumimoji="0" lang="en-US" sz="1600" b="0" i="0" u="none" strike="noStrike" kern="1200" cap="none" spc="0" normalizeH="0" baseline="0" noProof="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000099"/>
                </a:solidFill>
                <a:effectLst/>
                <a:uLnTx/>
                <a:uFillTx/>
                <a:latin typeface="Roboto"/>
                <a:ea typeface="+mn-ea"/>
                <a:cs typeface="+mn-cs"/>
              </a:rPr>
              <a:t>FirstName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Phone: </a:t>
            </a:r>
            <a:endParaRPr kumimoji="0" lang="en-US" sz="1800" b="0" i="0" u="none" strike="noStrike" kern="1200" cap="none" spc="0" normalizeH="0" baseline="0" noProof="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Phone:</a:t>
            </a:r>
            <a:endParaRPr lang="en-US"/>
          </a:p>
        </p:txBody>
      </p:sp>
    </p:spTree>
    <p:extLst>
      <p:ext uri="{BB962C8B-B14F-4D97-AF65-F5344CB8AC3E}">
        <p14:creationId xmlns:p14="http://schemas.microsoft.com/office/powerpoint/2010/main" val="27899856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BC90B6B-791E-42BB-940D-1616BF85D267}" type="datetimeFigureOut">
              <a:rPr lang="en-US" smtClean="0"/>
              <a:t>7/31/2025</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4A6CD20-AAF3-4072-A56F-06183986CE45}" type="slidenum">
              <a:rPr lang="en-US" smtClean="0"/>
              <a:t>‹#›</a:t>
            </a:fld>
            <a:endParaRPr lang="en-US"/>
          </a:p>
        </p:txBody>
      </p:sp>
    </p:spTree>
    <p:extLst>
      <p:ext uri="{BB962C8B-B14F-4D97-AF65-F5344CB8AC3E}">
        <p14:creationId xmlns:p14="http://schemas.microsoft.com/office/powerpoint/2010/main" val="22932043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Q&amp;A Slide">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2684C212-B0D8-7B73-46FC-34BF6F41DA43}"/>
              </a:ext>
            </a:extLst>
          </p:cNvPr>
          <p:cNvSpPr txBox="1"/>
          <p:nvPr userDrawn="1"/>
        </p:nvSpPr>
        <p:spPr>
          <a:xfrm>
            <a:off x="7619615" y="5262447"/>
            <a:ext cx="4309883" cy="677108"/>
          </a:xfrm>
          <a:prstGeom prst="rect">
            <a:avLst/>
          </a:prstGeom>
          <a:noFill/>
          <a:ln w="12700" cap="flat">
            <a:noFill/>
            <a:miter lim="400000"/>
          </a:ln>
          <a:effectLst/>
          <a:sp3d/>
        </p:spPr>
        <p:txBody>
          <a:bodyPr wrap="square">
            <a:spAutoFit/>
          </a:bodyPr>
          <a:lstStyle/>
          <a:p>
            <a:pPr marL="0" marR="0" lvl="0" indent="0" algn="ctr" defTabSz="914400" rtl="0" eaLnBrk="1" fontAlgn="auto" latinLnBrk="0" hangingPunct="1">
              <a:lnSpc>
                <a:spcPct val="95000"/>
              </a:lnSpc>
              <a:spcBef>
                <a:spcPts val="0"/>
              </a:spcBef>
              <a:spcAft>
                <a:spcPts val="0"/>
              </a:spcAft>
              <a:buClrTx/>
              <a:buSzPts val="2400"/>
              <a:buFontTx/>
              <a:buNone/>
              <a:tabLst/>
              <a:defRPr/>
            </a:pPr>
            <a:r>
              <a:rPr kumimoji="0" lang="en-US" sz="2000" b="0" i="0" u="none" strike="noStrike" kern="0" cap="none" spc="0" normalizeH="0" baseline="0">
                <a:ln>
                  <a:noFill/>
                </a:ln>
                <a:solidFill>
                  <a:srgbClr val="002060"/>
                </a:solidFill>
                <a:effectLst/>
                <a:uLnTx/>
                <a:uFillTx/>
                <a:latin typeface="Roboto" panose="02000000000000000000" pitchFamily="2" charset="0"/>
                <a:ea typeface="Roboto" panose="02000000000000000000" pitchFamily="2" charset="0"/>
                <a:cs typeface="Roboto" panose="02000000000000000000" pitchFamily="2" charset="0"/>
              </a:rPr>
              <a:t>Let </a:t>
            </a:r>
            <a:r>
              <a:rPr kumimoji="0" lang="en-US" sz="2000" b="0" i="0" u="none" strike="noStrike" kern="0" cap="none" spc="0" normalizeH="0" baseline="0" dirty="0">
                <a:ln>
                  <a:noFill/>
                </a:ln>
                <a:solidFill>
                  <a:srgbClr val="002060"/>
                </a:solidFill>
                <a:effectLst/>
                <a:uLnTx/>
                <a:uFillTx/>
                <a:latin typeface="Roboto" panose="02000000000000000000" pitchFamily="2" charset="0"/>
                <a:ea typeface="Roboto" panose="02000000000000000000" pitchFamily="2" charset="0"/>
                <a:cs typeface="Roboto" panose="02000000000000000000" pitchFamily="2" charset="0"/>
              </a:rPr>
              <a:t>us know your question!</a:t>
            </a:r>
          </a:p>
          <a:p>
            <a:pPr marL="0" marR="0" lvl="0" indent="0" algn="ctr" defTabSz="914400" eaLnBrk="1" fontAlgn="auto" latinLnBrk="0" hangingPunct="1">
              <a:lnSpc>
                <a:spcPct val="95000"/>
              </a:lnSpc>
              <a:spcBef>
                <a:spcPts val="0"/>
              </a:spcBef>
              <a:spcAft>
                <a:spcPts val="0"/>
              </a:spcAft>
              <a:buClrTx/>
              <a:buSzPts val="2400"/>
              <a:buFontTx/>
              <a:buNone/>
              <a:tabLst/>
              <a:defRPr/>
            </a:pPr>
            <a:endParaRPr kumimoji="0" lang="en-US" sz="2000" b="0" i="0" u="none" strike="noStrike" kern="0" cap="none" spc="0" normalizeH="0" baseline="0" noProof="0" dirty="0">
              <a:ln>
                <a:noFill/>
              </a:ln>
              <a:solidFill>
                <a:srgbClr val="00206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5" name="Title 4">
            <a:extLst>
              <a:ext uri="{FF2B5EF4-FFF2-40B4-BE49-F238E27FC236}">
                <a16:creationId xmlns:a16="http://schemas.microsoft.com/office/drawing/2014/main" id="{230BD898-88CB-272B-0F84-8757C9700F29}"/>
              </a:ext>
            </a:extLst>
          </p:cNvPr>
          <p:cNvSpPr>
            <a:spLocks noGrp="1"/>
          </p:cNvSpPr>
          <p:nvPr>
            <p:ph type="title"/>
          </p:nvPr>
        </p:nvSpPr>
        <p:spPr>
          <a:xfrm>
            <a:off x="7940842" y="2093495"/>
            <a:ext cx="3695330" cy="2687007"/>
          </a:xfrm>
          <a:prstGeom prst="rect">
            <a:avLst/>
          </a:prstGeom>
        </p:spPr>
        <p:txBody>
          <a:bodyPr/>
          <a:lstStyle>
            <a:lvl1pPr algn="ctr">
              <a:defRPr sz="3500">
                <a:solidFill>
                  <a:srgbClr val="002060"/>
                </a:solidFill>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2" name="Slide Number Placeholder 5">
            <a:extLst>
              <a:ext uri="{FF2B5EF4-FFF2-40B4-BE49-F238E27FC236}">
                <a16:creationId xmlns:a16="http://schemas.microsoft.com/office/drawing/2014/main" id="{773463E2-5444-CA26-8F5D-3A3DDC6E96F4}"/>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40963051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4" name="North America Globe">
            <a:extLst>
              <a:ext uri="{FF2B5EF4-FFF2-40B4-BE49-F238E27FC236}">
                <a16:creationId xmlns:a16="http://schemas.microsoft.com/office/drawing/2014/main" id="{09E97900-9A47-29A0-F52E-67DF97012F0B}"/>
              </a:ext>
              <a:ext uri="{C183D7F6-B498-43B3-948B-1728B52AA6E4}">
                <adec:decorative xmlns:adec="http://schemas.microsoft.com/office/drawing/2017/decorative" val="1"/>
              </a:ext>
            </a:extLst>
          </p:cNvPr>
          <p:cNvPicPr>
            <a:picLocks noChangeAspect="1"/>
          </p:cNvPicPr>
          <p:nvPr userDrawn="1"/>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b="10051"/>
          <a:stretch/>
        </p:blipFill>
        <p:spPr>
          <a:xfrm>
            <a:off x="7151025" y="904966"/>
            <a:ext cx="5040975" cy="5131926"/>
          </a:xfrm>
          <a:prstGeom prst="rect">
            <a:avLst/>
          </a:prstGeom>
        </p:spPr>
      </p:pic>
      <p:sp>
        <p:nvSpPr>
          <p:cNvPr id="5" name="Title">
            <a:extLst>
              <a:ext uri="{FF2B5EF4-FFF2-40B4-BE49-F238E27FC236}">
                <a16:creationId xmlns:a16="http://schemas.microsoft.com/office/drawing/2014/main" id="{8561AF71-B2C1-4F12-20B7-D072ADA8FB8E}"/>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dirty="0"/>
              <a:t>Where Are You?</a:t>
            </a:r>
          </a:p>
        </p:txBody>
      </p:sp>
      <p:sp>
        <p:nvSpPr>
          <p:cNvPr id="6" name="Location Directions">
            <a:extLst>
              <a:ext uri="{FF2B5EF4-FFF2-40B4-BE49-F238E27FC236}">
                <a16:creationId xmlns:a16="http://schemas.microsoft.com/office/drawing/2014/main" id="{DF3531C3-F33A-C67F-0C07-584C582AF0A3}"/>
              </a:ext>
            </a:extLst>
          </p:cNvPr>
          <p:cNvSpPr>
            <a:spLocks noGrp="1"/>
          </p:cNvSpPr>
          <p:nvPr>
            <p:ph type="body" sz="quarter" idx="13" hasCustomPrompt="1"/>
          </p:nvPr>
        </p:nvSpPr>
        <p:spPr>
          <a:xfrm>
            <a:off x="670957" y="1245430"/>
            <a:ext cx="5290133" cy="1155700"/>
          </a:xfrm>
          <a:prstGeom prst="rect">
            <a:avLst/>
          </a:prstGeo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marL="0" marR="0" lvl="0" indent="0" algn="ctr" defTabSz="914400" rtl="0" eaLnBrk="1" fontAlgn="auto" latinLnBrk="0" hangingPunct="1">
              <a:lnSpc>
                <a:spcPct val="90000"/>
              </a:lnSpc>
              <a:spcBef>
                <a:spcPts val="0"/>
              </a:spcBef>
              <a:spcAft>
                <a:spcPts val="200"/>
              </a:spcAft>
              <a:buClrTx/>
              <a:buSzTx/>
              <a:buFont typeface="Arial" panose="020B0604020202020204" pitchFamily="34" charset="0"/>
              <a:buNone/>
              <a:tabLst/>
              <a:defRPr/>
            </a:pPr>
            <a:r>
              <a:rPr kumimoji="0" lang="en-US" sz="2100" b="0" i="1" u="none" strike="noStrike" kern="1200" cap="none" spc="0" normalizeH="0" baseline="0" noProof="0">
                <a:ln>
                  <a:noFill/>
                </a:ln>
                <a:solidFill>
                  <a:srgbClr val="242021"/>
                </a:solidFill>
                <a:effectLst/>
                <a:uLnTx/>
                <a:uFillTx/>
                <a:latin typeface="Roboto"/>
                <a:ea typeface="+mn-ea"/>
                <a:cs typeface="+mn-cs"/>
              </a:rPr>
              <a:t>Please enter your location in chat window (lower left of the screen)</a:t>
            </a:r>
            <a:endParaRPr kumimoji="0" lang="en-US" sz="2100" b="0" i="1" u="none" strike="noStrike" kern="1200" cap="none" spc="0" normalizeH="0" baseline="0" noProof="0" dirty="0">
              <a:ln>
                <a:noFill/>
              </a:ln>
              <a:solidFill>
                <a:srgbClr val="242021"/>
              </a:solidFill>
              <a:effectLst/>
              <a:uLnTx/>
              <a:uFillTx/>
              <a:latin typeface="Roboto"/>
              <a:ea typeface="+mn-ea"/>
              <a:cs typeface="+mn-cs"/>
            </a:endParaRPr>
          </a:p>
        </p:txBody>
      </p:sp>
      <p:sp>
        <p:nvSpPr>
          <p:cNvPr id="7" name="Additional Info">
            <a:extLst>
              <a:ext uri="{FF2B5EF4-FFF2-40B4-BE49-F238E27FC236}">
                <a16:creationId xmlns:a16="http://schemas.microsoft.com/office/drawing/2014/main" id="{F87197E5-A064-0BB5-7BA2-70932E91F356}"/>
              </a:ext>
            </a:extLst>
          </p:cNvPr>
          <p:cNvSpPr>
            <a:spLocks noGrp="1"/>
          </p:cNvSpPr>
          <p:nvPr>
            <p:ph type="body" idx="14" hasCustomPrompt="1"/>
          </p:nvPr>
        </p:nvSpPr>
        <p:spPr>
          <a:xfrm>
            <a:off x="670956" y="2465758"/>
            <a:ext cx="5290134" cy="3571134"/>
          </a:xfrm>
          <a:prstGeom prst="rect">
            <a:avLst/>
          </a:prstGeo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additional callout is needed for this topic, enter it here.  Otherwise, delete this block.</a:t>
            </a:r>
          </a:p>
        </p:txBody>
      </p:sp>
      <p:sp>
        <p:nvSpPr>
          <p:cNvPr id="2" name="Slide Number Placeholder 5">
            <a:extLst>
              <a:ext uri="{FF2B5EF4-FFF2-40B4-BE49-F238E27FC236}">
                <a16:creationId xmlns:a16="http://schemas.microsoft.com/office/drawing/2014/main" id="{B44AD387-E664-1D5F-E27F-87582C268253}"/>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36537665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ank Slide ">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AA2BFB4-DEE6-EE75-BB68-A4E914FEB49A}"/>
              </a:ext>
            </a:extLst>
          </p:cNvPr>
          <p:cNvSpPr>
            <a:spLocks noGrp="1"/>
          </p:cNvSpPr>
          <p:nvPr>
            <p:ph type="title" idx="4294967295"/>
          </p:nvPr>
        </p:nvSpPr>
        <p:spPr>
          <a:xfrm>
            <a:off x="624840" y="471805"/>
            <a:ext cx="9768840" cy="854075"/>
          </a:xfrm>
          <a:prstGeom prst="rect">
            <a:avLst/>
          </a:prstGeom>
        </p:spPr>
        <p:txBody>
          <a:bodyPr/>
          <a:lstStyle/>
          <a:p>
            <a:endParaRPr lang="en-US" sz="3500" dirty="0">
              <a:solidFill>
                <a:srgbClr val="002099"/>
              </a:solidFill>
            </a:endParaRPr>
          </a:p>
        </p:txBody>
      </p:sp>
      <p:sp>
        <p:nvSpPr>
          <p:cNvPr id="3" name="Slide Number Placeholder 5">
            <a:extLst>
              <a:ext uri="{FF2B5EF4-FFF2-40B4-BE49-F238E27FC236}">
                <a16:creationId xmlns:a16="http://schemas.microsoft.com/office/drawing/2014/main" id="{9682DFCC-5C14-FF18-4949-A7550A3AAF32}"/>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16298816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 Title and Text">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B20C8728-916A-E0AE-52C5-553AA0C99EE2}"/>
              </a:ext>
            </a:extLst>
          </p:cNvPr>
          <p:cNvSpPr>
            <a:spLocks noGrp="1"/>
          </p:cNvSpPr>
          <p:nvPr>
            <p:ph type="body" sz="quarter" idx="30" hasCustomPrompt="1"/>
          </p:nvPr>
        </p:nvSpPr>
        <p:spPr>
          <a:xfrm>
            <a:off x="621792" y="466344"/>
            <a:ext cx="10570464" cy="694944"/>
          </a:xfrm>
          <a:prstGeom prst="rect">
            <a:avLst/>
          </a:prstGeom>
        </p:spPr>
        <p:txBody>
          <a:bodyPr/>
          <a:lstStyle>
            <a:lvl1pPr marL="0" indent="0">
              <a:buNone/>
              <a:defRPr sz="3500">
                <a:solidFill>
                  <a:schemeClr val="accent1"/>
                </a:solidFill>
              </a:defRPr>
            </a:lvl1pPr>
          </a:lstStyle>
          <a:p>
            <a:r>
              <a:rPr lang="en-US" dirty="0"/>
              <a:t>Slide Title </a:t>
            </a:r>
          </a:p>
        </p:txBody>
      </p:sp>
      <p:sp>
        <p:nvSpPr>
          <p:cNvPr id="10" name="Text Placeholder 9">
            <a:extLst>
              <a:ext uri="{FF2B5EF4-FFF2-40B4-BE49-F238E27FC236}">
                <a16:creationId xmlns:a16="http://schemas.microsoft.com/office/drawing/2014/main" id="{7CFDA111-1154-396A-499B-8B93CEDAE9D6}"/>
              </a:ext>
            </a:extLst>
          </p:cNvPr>
          <p:cNvSpPr>
            <a:spLocks noGrp="1"/>
          </p:cNvSpPr>
          <p:nvPr>
            <p:ph type="body" sz="quarter" idx="31"/>
          </p:nvPr>
        </p:nvSpPr>
        <p:spPr>
          <a:xfrm>
            <a:off x="704850" y="1428750"/>
            <a:ext cx="10877550" cy="4333875"/>
          </a:xfrm>
          <a:prstGeom prst="rect">
            <a:avLst/>
          </a:prstGeom>
        </p:spPr>
        <p:txBody>
          <a:bodyPr/>
          <a:lstStyle>
            <a:lvl1pPr>
              <a:defRPr sz="2000">
                <a:solidFill>
                  <a:schemeClr val="tx2"/>
                </a:solidFill>
              </a:defRPr>
            </a:lvl1pPr>
            <a:lvl2pPr>
              <a:defRPr sz="1800">
                <a:solidFill>
                  <a:schemeClr val="tx2"/>
                </a:solidFill>
              </a:defRPr>
            </a:lvl2pPr>
            <a:lvl3pPr>
              <a:defRPr sz="1400">
                <a:solidFill>
                  <a:schemeClr val="tx2"/>
                </a:solidFill>
              </a:defRPr>
            </a:lvl3pPr>
            <a:lvl4pPr>
              <a:defRPr sz="1200">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 name="Slide Number Placeholder 5">
            <a:extLst>
              <a:ext uri="{FF2B5EF4-FFF2-40B4-BE49-F238E27FC236}">
                <a16:creationId xmlns:a16="http://schemas.microsoft.com/office/drawing/2014/main" id="{F236684B-6399-06AC-E9DF-D47A8F4FD9D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736852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and Image ">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B20C8728-916A-E0AE-52C5-553AA0C99EE2}"/>
              </a:ext>
            </a:extLst>
          </p:cNvPr>
          <p:cNvSpPr>
            <a:spLocks noGrp="1"/>
          </p:cNvSpPr>
          <p:nvPr>
            <p:ph type="body" sz="quarter" idx="30" hasCustomPrompt="1"/>
          </p:nvPr>
        </p:nvSpPr>
        <p:spPr>
          <a:xfrm>
            <a:off x="621792" y="475488"/>
            <a:ext cx="10570464" cy="694944"/>
          </a:xfrm>
          <a:prstGeom prst="rect">
            <a:avLst/>
          </a:prstGeom>
        </p:spPr>
        <p:txBody>
          <a:bodyPr/>
          <a:lstStyle>
            <a:lvl1pPr marL="0" indent="0">
              <a:buNone/>
              <a:defRPr sz="3500">
                <a:solidFill>
                  <a:schemeClr val="accent1"/>
                </a:solidFill>
              </a:defRPr>
            </a:lvl1pPr>
          </a:lstStyle>
          <a:p>
            <a:r>
              <a:rPr lang="en-US" dirty="0"/>
              <a:t>Slide Title </a:t>
            </a:r>
          </a:p>
        </p:txBody>
      </p:sp>
      <p:sp>
        <p:nvSpPr>
          <p:cNvPr id="10" name="Text Placeholder 9">
            <a:extLst>
              <a:ext uri="{FF2B5EF4-FFF2-40B4-BE49-F238E27FC236}">
                <a16:creationId xmlns:a16="http://schemas.microsoft.com/office/drawing/2014/main" id="{7CFDA111-1154-396A-499B-8B93CEDAE9D6}"/>
              </a:ext>
            </a:extLst>
          </p:cNvPr>
          <p:cNvSpPr>
            <a:spLocks noGrp="1"/>
          </p:cNvSpPr>
          <p:nvPr>
            <p:ph type="body" sz="quarter" idx="31"/>
          </p:nvPr>
        </p:nvSpPr>
        <p:spPr>
          <a:xfrm>
            <a:off x="704850" y="1428750"/>
            <a:ext cx="4714875" cy="4351338"/>
          </a:xfrm>
          <a:prstGeom prst="rect">
            <a:avLst/>
          </a:prstGeom>
        </p:spPr>
        <p:txBody>
          <a:bodyPr/>
          <a:lstStyle>
            <a:lvl1pPr>
              <a:defRPr sz="2000">
                <a:solidFill>
                  <a:schemeClr val="tx2"/>
                </a:solidFill>
              </a:defRPr>
            </a:lvl1pPr>
            <a:lvl2pPr>
              <a:defRPr sz="1800">
                <a:solidFill>
                  <a:schemeClr val="tx2"/>
                </a:solidFill>
              </a:defRPr>
            </a:lvl2pPr>
            <a:lvl3pPr>
              <a:defRPr sz="1400">
                <a:solidFill>
                  <a:schemeClr val="tx2"/>
                </a:solidFill>
              </a:defRPr>
            </a:lvl3pPr>
            <a:lvl4pPr>
              <a:defRPr sz="1200">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 name="Content Placeholder 3">
            <a:extLst>
              <a:ext uri="{FF2B5EF4-FFF2-40B4-BE49-F238E27FC236}">
                <a16:creationId xmlns:a16="http://schemas.microsoft.com/office/drawing/2014/main" id="{CB092E9E-3AC8-7039-A5D3-D0476B0F267B}"/>
              </a:ext>
            </a:extLst>
          </p:cNvPr>
          <p:cNvSpPr>
            <a:spLocks noGrp="1"/>
          </p:cNvSpPr>
          <p:nvPr>
            <p:ph sz="half" idx="2" hasCustomPrompt="1"/>
          </p:nvPr>
        </p:nvSpPr>
        <p:spPr>
          <a:xfrm>
            <a:off x="5750751" y="1428750"/>
            <a:ext cx="5181600" cy="4351338"/>
          </a:xfrm>
          <a:prstGeom prst="rect">
            <a:avLst/>
          </a:prstGeom>
        </p:spPr>
        <p:txBody>
          <a:bodyPr/>
          <a:lstStyle>
            <a:lvl1pPr marL="0" indent="0">
              <a:buNone/>
              <a:defRPr/>
            </a:lvl1pPr>
          </a:lstStyle>
          <a:p>
            <a:pPr lvl="0"/>
            <a:r>
              <a:rPr lang="en-US" dirty="0"/>
              <a:t>Image Placeholder</a:t>
            </a:r>
          </a:p>
        </p:txBody>
      </p:sp>
      <p:sp>
        <p:nvSpPr>
          <p:cNvPr id="3" name="Slide Number Placeholder 5">
            <a:extLst>
              <a:ext uri="{FF2B5EF4-FFF2-40B4-BE49-F238E27FC236}">
                <a16:creationId xmlns:a16="http://schemas.microsoft.com/office/drawing/2014/main" id="{DE014875-E13F-7A48-554A-100B5C896A22}"/>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32729109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ouble List ">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B20C8728-916A-E0AE-52C5-553AA0C99EE2}"/>
              </a:ext>
            </a:extLst>
          </p:cNvPr>
          <p:cNvSpPr>
            <a:spLocks noGrp="1"/>
          </p:cNvSpPr>
          <p:nvPr>
            <p:ph type="body" sz="quarter" idx="30" hasCustomPrompt="1"/>
          </p:nvPr>
        </p:nvSpPr>
        <p:spPr>
          <a:xfrm>
            <a:off x="621792" y="466344"/>
            <a:ext cx="10570464" cy="694944"/>
          </a:xfrm>
          <a:prstGeom prst="rect">
            <a:avLst/>
          </a:prstGeom>
        </p:spPr>
        <p:txBody>
          <a:bodyPr/>
          <a:lstStyle>
            <a:lvl1pPr marL="0" indent="0">
              <a:buNone/>
              <a:defRPr sz="3500">
                <a:solidFill>
                  <a:schemeClr val="accent1"/>
                </a:solidFill>
              </a:defRPr>
            </a:lvl1pPr>
          </a:lstStyle>
          <a:p>
            <a:r>
              <a:rPr lang="en-US" dirty="0"/>
              <a:t>Slide Title </a:t>
            </a:r>
          </a:p>
        </p:txBody>
      </p:sp>
      <p:sp>
        <p:nvSpPr>
          <p:cNvPr id="10" name="Text Placeholder 9">
            <a:extLst>
              <a:ext uri="{FF2B5EF4-FFF2-40B4-BE49-F238E27FC236}">
                <a16:creationId xmlns:a16="http://schemas.microsoft.com/office/drawing/2014/main" id="{7CFDA111-1154-396A-499B-8B93CEDAE9D6}"/>
              </a:ext>
            </a:extLst>
          </p:cNvPr>
          <p:cNvSpPr>
            <a:spLocks noGrp="1"/>
          </p:cNvSpPr>
          <p:nvPr>
            <p:ph type="body" sz="quarter" idx="31"/>
          </p:nvPr>
        </p:nvSpPr>
        <p:spPr>
          <a:xfrm>
            <a:off x="838200" y="1912482"/>
            <a:ext cx="4467225" cy="4138327"/>
          </a:xfrm>
          <a:prstGeom prst="rect">
            <a:avLst/>
          </a:prstGeom>
        </p:spPr>
        <p:txBody>
          <a:bodyPr/>
          <a:lstStyle>
            <a:lvl1pPr>
              <a:defRPr sz="2000">
                <a:solidFill>
                  <a:schemeClr val="tx2"/>
                </a:solidFill>
              </a:defRPr>
            </a:lvl1pPr>
            <a:lvl2pPr>
              <a:defRPr sz="1800">
                <a:solidFill>
                  <a:schemeClr val="tx2"/>
                </a:solidFill>
              </a:defRPr>
            </a:lvl2pPr>
            <a:lvl3pPr>
              <a:defRPr sz="1400">
                <a:solidFill>
                  <a:schemeClr val="tx2"/>
                </a:solidFill>
              </a:defRPr>
            </a:lvl3pPr>
            <a:lvl4pPr>
              <a:defRPr sz="1200">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ext Placeholder 9">
            <a:extLst>
              <a:ext uri="{FF2B5EF4-FFF2-40B4-BE49-F238E27FC236}">
                <a16:creationId xmlns:a16="http://schemas.microsoft.com/office/drawing/2014/main" id="{E2894BEC-ABBF-2A44-AC94-E7C5216D30F4}"/>
              </a:ext>
            </a:extLst>
          </p:cNvPr>
          <p:cNvSpPr>
            <a:spLocks noGrp="1"/>
          </p:cNvSpPr>
          <p:nvPr>
            <p:ph type="body" sz="quarter" idx="32"/>
          </p:nvPr>
        </p:nvSpPr>
        <p:spPr>
          <a:xfrm>
            <a:off x="6353174" y="1912482"/>
            <a:ext cx="4476751" cy="4138327"/>
          </a:xfrm>
          <a:prstGeom prst="rect">
            <a:avLst/>
          </a:prstGeom>
        </p:spPr>
        <p:txBody>
          <a:bodyPr/>
          <a:lstStyle>
            <a:lvl1pPr>
              <a:defRPr sz="2000">
                <a:solidFill>
                  <a:schemeClr val="tx2"/>
                </a:solidFill>
              </a:defRPr>
            </a:lvl1pPr>
            <a:lvl2pPr>
              <a:defRPr sz="1800">
                <a:solidFill>
                  <a:schemeClr val="tx2"/>
                </a:solidFill>
              </a:defRPr>
            </a:lvl2pPr>
            <a:lvl3pPr>
              <a:defRPr sz="1400">
                <a:solidFill>
                  <a:schemeClr val="tx2"/>
                </a:solidFill>
              </a:defRPr>
            </a:lvl3pPr>
            <a:lvl4pPr>
              <a:defRPr sz="1200">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Rectangle">
            <a:extLst>
              <a:ext uri="{FF2B5EF4-FFF2-40B4-BE49-F238E27FC236}">
                <a16:creationId xmlns:a16="http://schemas.microsoft.com/office/drawing/2014/main" id="{8B1A5D87-7FAC-D464-A178-BCF61AF095BD}"/>
              </a:ext>
              <a:ext uri="{C183D7F6-B498-43B3-948B-1728B52AA6E4}">
                <adec:decorative xmlns:adec="http://schemas.microsoft.com/office/drawing/2017/decorative" val="1"/>
              </a:ext>
            </a:extLst>
          </p:cNvPr>
          <p:cNvSpPr/>
          <p:nvPr userDrawn="1"/>
        </p:nvSpPr>
        <p:spPr>
          <a:xfrm>
            <a:off x="704088" y="1494477"/>
            <a:ext cx="4729858" cy="4413791"/>
          </a:xfrm>
          <a:prstGeom prst="rect">
            <a:avLst/>
          </a:prstGeom>
          <a:noFill/>
          <a:ln w="38100" cap="flat">
            <a:noFill/>
            <a:miter lim="400000"/>
          </a:ln>
          <a:effectLst>
            <a:outerShdw blurRad="63500" dist="25400" dir="5400000" rotWithShape="0">
              <a:srgbClr val="000000">
                <a:alpha val="9803"/>
              </a:srgbClr>
            </a:outerShdw>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Helvetica Neue Medium"/>
            </a:endParaRPr>
          </a:p>
        </p:txBody>
      </p:sp>
      <p:sp>
        <p:nvSpPr>
          <p:cNvPr id="2" name="Slide Number Placeholder 5">
            <a:extLst>
              <a:ext uri="{FF2B5EF4-FFF2-40B4-BE49-F238E27FC236}">
                <a16:creationId xmlns:a16="http://schemas.microsoft.com/office/drawing/2014/main" id="{BBBBD2A4-1A40-EB2E-59A5-07220236E3DC}"/>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
        <p:nvSpPr>
          <p:cNvPr id="3" name="Content Title Left">
            <a:extLst>
              <a:ext uri="{FF2B5EF4-FFF2-40B4-BE49-F238E27FC236}">
                <a16:creationId xmlns:a16="http://schemas.microsoft.com/office/drawing/2014/main" id="{FA493B16-88A9-A324-0B96-F43A03FAF689}"/>
              </a:ext>
            </a:extLst>
          </p:cNvPr>
          <p:cNvSpPr>
            <a:spLocks noGrp="1"/>
          </p:cNvSpPr>
          <p:nvPr>
            <p:ph type="body" idx="1" hasCustomPrompt="1"/>
          </p:nvPr>
        </p:nvSpPr>
        <p:spPr>
          <a:xfrm>
            <a:off x="704088" y="1193187"/>
            <a:ext cx="4729858" cy="694944"/>
          </a:xfrm>
          <a:prstGeom prst="rect">
            <a:avLst/>
          </a:prstGeom>
        </p:spPr>
        <p:txBody>
          <a:bodyPr anchor="ctr"/>
          <a:lstStyle>
            <a:lvl1pPr marL="0" indent="0" algn="ctr">
              <a:buNone/>
              <a:defRPr lang="en-US" sz="2400" dirty="0">
                <a:solidFill>
                  <a:schemeClr val="tx2"/>
                </a:solidFill>
              </a:defRPr>
            </a:lvl1pPr>
          </a:lstStyle>
          <a:p>
            <a:pPr lvl="0"/>
            <a:r>
              <a:rPr lang="en-US" dirty="0"/>
              <a:t>Click to add left column heading</a:t>
            </a:r>
          </a:p>
        </p:txBody>
      </p:sp>
      <p:sp>
        <p:nvSpPr>
          <p:cNvPr id="5" name="Content Title Left">
            <a:extLst>
              <a:ext uri="{FF2B5EF4-FFF2-40B4-BE49-F238E27FC236}">
                <a16:creationId xmlns:a16="http://schemas.microsoft.com/office/drawing/2014/main" id="{9E94E6A9-E9C1-60E9-CF09-9858AFFCB734}"/>
              </a:ext>
            </a:extLst>
          </p:cNvPr>
          <p:cNvSpPr>
            <a:spLocks noGrp="1"/>
          </p:cNvSpPr>
          <p:nvPr>
            <p:ph type="body" idx="33" hasCustomPrompt="1"/>
          </p:nvPr>
        </p:nvSpPr>
        <p:spPr>
          <a:xfrm>
            <a:off x="6226620" y="1196272"/>
            <a:ext cx="4729858" cy="694944"/>
          </a:xfrm>
          <a:prstGeom prst="rect">
            <a:avLst/>
          </a:prstGeom>
        </p:spPr>
        <p:txBody>
          <a:bodyPr anchor="ctr"/>
          <a:lstStyle>
            <a:lvl1pPr marL="0" indent="0" algn="ctr">
              <a:buNone/>
              <a:defRPr lang="en-US" sz="2400" dirty="0">
                <a:solidFill>
                  <a:schemeClr val="tx2"/>
                </a:solidFill>
              </a:defRPr>
            </a:lvl1pPr>
          </a:lstStyle>
          <a:p>
            <a:pPr lvl="0"/>
            <a:r>
              <a:rPr lang="en-US" dirty="0"/>
              <a:t>Click to </a:t>
            </a:r>
            <a:r>
              <a:rPr lang="en-US"/>
              <a:t>add right </a:t>
            </a:r>
            <a:r>
              <a:rPr lang="en-US" dirty="0"/>
              <a:t>column heading</a:t>
            </a:r>
          </a:p>
        </p:txBody>
      </p:sp>
    </p:spTree>
    <p:custDataLst>
      <p:tags r:id="rId1"/>
    </p:custDataLst>
    <p:extLst>
      <p:ext uri="{BB962C8B-B14F-4D97-AF65-F5344CB8AC3E}">
        <p14:creationId xmlns:p14="http://schemas.microsoft.com/office/powerpoint/2010/main" val="30721679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8561AF71-B2C1-4F12-20B7-D072ADA8FB8E}"/>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dirty="0"/>
              <a:t>Section Name / Title / Reference Info</a:t>
            </a:r>
          </a:p>
        </p:txBody>
      </p:sp>
      <p:sp>
        <p:nvSpPr>
          <p:cNvPr id="4" name="Slide Number Placeholder 5">
            <a:extLst>
              <a:ext uri="{FF2B5EF4-FFF2-40B4-BE49-F238E27FC236}">
                <a16:creationId xmlns:a16="http://schemas.microsoft.com/office/drawing/2014/main" id="{2AE2D71A-E621-1089-4FE2-7D4A913DACA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
        <p:nvSpPr>
          <p:cNvPr id="8" name="Subtitle Placeholder">
            <a:extLst>
              <a:ext uri="{FF2B5EF4-FFF2-40B4-BE49-F238E27FC236}">
                <a16:creationId xmlns:a16="http://schemas.microsoft.com/office/drawing/2014/main" id="{154A9363-4E36-C237-A79E-3387EF22A197}"/>
              </a:ext>
            </a:extLst>
          </p:cNvPr>
          <p:cNvSpPr>
            <a:spLocks noGrp="1"/>
          </p:cNvSpPr>
          <p:nvPr>
            <p:ph type="body" sz="quarter" idx="14" hasCustomPrompt="1"/>
          </p:nvPr>
        </p:nvSpPr>
        <p:spPr>
          <a:xfrm>
            <a:off x="805866" y="1280887"/>
            <a:ext cx="11080750" cy="533657"/>
          </a:xfrm>
          <a:prstGeom prst="rect">
            <a:avLst/>
          </a:prstGeo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dirty="0"/>
              <a:t>Additional info if applicable, otherwise, delete this block.</a:t>
            </a:r>
          </a:p>
        </p:txBody>
      </p:sp>
      <p:sp>
        <p:nvSpPr>
          <p:cNvPr id="9" name="Legal Language">
            <a:extLst>
              <a:ext uri="{FF2B5EF4-FFF2-40B4-BE49-F238E27FC236}">
                <a16:creationId xmlns:a16="http://schemas.microsoft.com/office/drawing/2014/main" id="{44E61A3C-45DB-4F86-A81C-D3C35A07339A}"/>
              </a:ext>
            </a:extLst>
          </p:cNvPr>
          <p:cNvSpPr>
            <a:spLocks noGrp="1"/>
          </p:cNvSpPr>
          <p:nvPr>
            <p:ph type="body" sz="quarter" idx="13" hasCustomPrompt="1"/>
          </p:nvPr>
        </p:nvSpPr>
        <p:spPr>
          <a:xfrm>
            <a:off x="805866" y="1890696"/>
            <a:ext cx="11080750" cy="3291869"/>
          </a:xfrm>
          <a:prstGeom prst="rect">
            <a:avLst/>
          </a:prstGeom>
        </p:spPr>
        <p:txBody>
          <a:bodyPr anchor="ctr"/>
          <a:lstStyle>
            <a:lvl1pPr marL="0" indent="0">
              <a:lnSpc>
                <a:spcPct val="100000"/>
              </a:lnSpc>
              <a:spcBef>
                <a:spcPts val="600"/>
              </a:spcBef>
              <a:spcAft>
                <a:spcPts val="600"/>
              </a:spcAft>
              <a:buNone/>
              <a:defRPr>
                <a:latin typeface="+mn-lt"/>
                <a:cs typeface="Times New Roman" panose="02020603050405020304" pitchFamily="18" charset="0"/>
              </a:defRPr>
            </a:lvl1pPr>
          </a:lstStyle>
          <a:p>
            <a:pPr lvl="0"/>
            <a:r>
              <a:rPr lang="en-US" dirty="0"/>
              <a:t>This slide format is to draw attention to precise legal language.  Place legal language here.</a:t>
            </a:r>
          </a:p>
        </p:txBody>
      </p:sp>
      <p:sp>
        <p:nvSpPr>
          <p:cNvPr id="10" name="Bottom Callout">
            <a:extLst>
              <a:ext uri="{FF2B5EF4-FFF2-40B4-BE49-F238E27FC236}">
                <a16:creationId xmlns:a16="http://schemas.microsoft.com/office/drawing/2014/main" id="{CB543F9C-63DF-71F4-028E-23F7E144CAE1}"/>
              </a:ext>
            </a:extLst>
          </p:cNvPr>
          <p:cNvSpPr>
            <a:spLocks noGrp="1"/>
          </p:cNvSpPr>
          <p:nvPr>
            <p:ph type="body" idx="1" hasCustomPrompt="1"/>
          </p:nvPr>
        </p:nvSpPr>
        <p:spPr>
          <a:xfrm>
            <a:off x="805866" y="5266485"/>
            <a:ext cx="10464646" cy="767837"/>
          </a:xfrm>
          <a:prstGeom prst="rect">
            <a:avLst/>
          </a:prstGeom>
          <a:solidFill>
            <a:srgbClr val="F3F4F4"/>
          </a:solidFill>
          <a:ln>
            <a:solidFill>
              <a:schemeClr val="accent4"/>
            </a:solidFill>
          </a:ln>
        </p:spPr>
        <p:txBody>
          <a:bodyPr lIns="182880" rIns="182880" anchor="ctr">
            <a:normAutofit/>
          </a:bodyPr>
          <a:lstStyle>
            <a:lvl1pPr marL="0" indent="0" algn="l">
              <a:buNone/>
              <a:defRPr sz="20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needed, include a callout note about the language here.  Otherwise, delete this block.</a:t>
            </a:r>
          </a:p>
        </p:txBody>
      </p:sp>
    </p:spTree>
    <p:custDataLst>
      <p:tags r:id="rId1"/>
    </p:custDataLst>
    <p:extLst>
      <p:ext uri="{BB962C8B-B14F-4D97-AF65-F5344CB8AC3E}">
        <p14:creationId xmlns:p14="http://schemas.microsoft.com/office/powerpoint/2010/main" val="9740798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2AE2D71A-E621-1089-4FE2-7D4A913DACA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pic>
        <p:nvPicPr>
          <p:cNvPr id="9" name="Left Quote Mark">
            <a:extLst>
              <a:ext uri="{FF2B5EF4-FFF2-40B4-BE49-F238E27FC236}">
                <a16:creationId xmlns:a16="http://schemas.microsoft.com/office/drawing/2014/main" id="{E10EA4ED-3E39-4104-A050-9D6F06286F73}"/>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4158" y="0"/>
            <a:ext cx="914400" cy="914400"/>
          </a:xfrm>
          <a:prstGeom prst="rect">
            <a:avLst/>
          </a:prstGeom>
        </p:spPr>
      </p:pic>
      <p:pic>
        <p:nvPicPr>
          <p:cNvPr id="10" name="Right Quote Mark">
            <a:extLst>
              <a:ext uri="{FF2B5EF4-FFF2-40B4-BE49-F238E27FC236}">
                <a16:creationId xmlns:a16="http://schemas.microsoft.com/office/drawing/2014/main" id="{760B581D-7B92-B9B9-C9F4-64E1A1774B98}"/>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113443" y="4044115"/>
            <a:ext cx="914400" cy="914400"/>
          </a:xfrm>
          <a:prstGeom prst="rect">
            <a:avLst/>
          </a:prstGeom>
        </p:spPr>
      </p:pic>
      <p:sp>
        <p:nvSpPr>
          <p:cNvPr id="11" name="Quote">
            <a:extLst>
              <a:ext uri="{FF2B5EF4-FFF2-40B4-BE49-F238E27FC236}">
                <a16:creationId xmlns:a16="http://schemas.microsoft.com/office/drawing/2014/main" id="{C4097731-9DB1-99CC-9651-7D4AAECCF1F5}"/>
              </a:ext>
            </a:extLst>
          </p:cNvPr>
          <p:cNvSpPr>
            <a:spLocks noGrp="1"/>
          </p:cNvSpPr>
          <p:nvPr>
            <p:ph idx="1" hasCustomPrompt="1"/>
          </p:nvPr>
        </p:nvSpPr>
        <p:spPr>
          <a:xfrm>
            <a:off x="1172584" y="235671"/>
            <a:ext cx="9846832" cy="4519209"/>
          </a:xfrm>
          <a:prstGeom prst="rect">
            <a:avLst/>
          </a:prstGeom>
          <a:solidFill>
            <a:srgbClr val="F3F4F4"/>
          </a:solidFill>
        </p:spPr>
        <p:txBody>
          <a:bodyPr vert="horz" lIns="91440" tIns="45720" rIns="91440" bIns="45720" rtlCol="0" anchor="ctr">
            <a:normAutofit/>
          </a:bodyPr>
          <a:lstStyle>
            <a:lvl1pPr marL="0" indent="0">
              <a:buNone/>
              <a:defRPr sz="3200" i="1">
                <a:solidFill>
                  <a:schemeClr val="tx1"/>
                </a:solidFill>
              </a:defRPr>
            </a:lvl1pPr>
          </a:lstStyle>
          <a:p>
            <a:pPr lvl="0"/>
            <a:r>
              <a:rPr lang="en-US" dirty="0"/>
              <a:t>Type quote here</a:t>
            </a:r>
          </a:p>
        </p:txBody>
      </p:sp>
      <p:sp>
        <p:nvSpPr>
          <p:cNvPr id="12" name="Attribution">
            <a:extLst>
              <a:ext uri="{FF2B5EF4-FFF2-40B4-BE49-F238E27FC236}">
                <a16:creationId xmlns:a16="http://schemas.microsoft.com/office/drawing/2014/main" id="{A66A3894-77FD-2A2D-7CF6-CE4C385C5DB2}"/>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0" indent="0" algn="r">
              <a:buClr>
                <a:schemeClr val="accent1"/>
              </a:buClr>
              <a:buFont typeface="Webdings" panose="05030102010509060703" pitchFamily="18" charset="2"/>
              <a:buNone/>
              <a:defRPr sz="3200" b="1">
                <a:solidFill>
                  <a:schemeClr val="accent2"/>
                </a:solidFill>
              </a:defRPr>
            </a:lvl1pPr>
            <a:lvl2pPr marL="457200" indent="0" algn="r">
              <a:buNone/>
              <a:defRPr lang="en-US" sz="2400" i="1" kern="1200" dirty="0">
                <a:solidFill>
                  <a:schemeClr val="tx1"/>
                </a:solidFill>
                <a:latin typeface="+mn-lt"/>
                <a:ea typeface="+mn-ea"/>
                <a:cs typeface="+mn-cs"/>
              </a:defRPr>
            </a:lvl2pPr>
            <a:lvl3pPr algn="r">
              <a:defRPr/>
            </a:lvl3pPr>
            <a:lvl4pPr algn="r">
              <a:defRPr/>
            </a:lvl4pPr>
            <a:lvl5pPr algn="r">
              <a:defRPr/>
            </a:lvl5pPr>
          </a:lstStyle>
          <a:p>
            <a:pPr lvl="0"/>
            <a:r>
              <a:rPr lang="en-US" dirty="0"/>
              <a:t>FirstName </a:t>
            </a:r>
            <a:r>
              <a:rPr lang="en-US" dirty="0" err="1"/>
              <a:t>LastName</a:t>
            </a:r>
            <a:endParaRPr lang="en-US" dirty="0"/>
          </a:p>
          <a:p>
            <a:pPr marL="457200" marR="0" lvl="1" indent="0" algn="r" defTabSz="914400" rtl="0" eaLnBrk="1" fontAlgn="auto" latinLnBrk="0" hangingPunct="1">
              <a:lnSpc>
                <a:spcPct val="90000"/>
              </a:lnSpc>
              <a:spcBef>
                <a:spcPts val="500"/>
              </a:spcBef>
              <a:spcAft>
                <a:spcPts val="0"/>
              </a:spcAft>
              <a:buClr>
                <a:schemeClr val="accent1"/>
              </a:buClr>
              <a:buSzTx/>
              <a:buFont typeface="Arial" panose="020B0604020202020204" pitchFamily="34" charset="0"/>
              <a:buNone/>
              <a:tabLst/>
              <a:defRPr/>
            </a:pPr>
            <a:r>
              <a:rPr lang="en-US" dirty="0"/>
              <a:t>Additional info if applicable, delete line otherwise</a:t>
            </a:r>
          </a:p>
        </p:txBody>
      </p:sp>
    </p:spTree>
    <p:custDataLst>
      <p:tags r:id="rId1"/>
    </p:custDataLst>
    <p:extLst>
      <p:ext uri="{BB962C8B-B14F-4D97-AF65-F5344CB8AC3E}">
        <p14:creationId xmlns:p14="http://schemas.microsoft.com/office/powerpoint/2010/main" val="23965250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Resources: One Column">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199" y="1379510"/>
            <a:ext cx="10354057" cy="4584562"/>
          </a:xfrm>
        </p:spPr>
        <p:txBody>
          <a:bodyPr>
            <a:noAutofit/>
          </a:bodyPr>
          <a:lstStyle>
            <a:lvl1pPr>
              <a:defRPr sz="2000"/>
            </a:lvl1pPr>
            <a:lvl2pPr marL="228600" indent="0">
              <a:spcBef>
                <a:spcPts val="400"/>
              </a:spcBef>
              <a:buNone/>
              <a:defRPr sz="16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6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p:txBody>
      </p:sp>
      <p:sp>
        <p:nvSpPr>
          <p:cNvPr id="5" name="Title">
            <a:extLst>
              <a:ext uri="{FF2B5EF4-FFF2-40B4-BE49-F238E27FC236}">
                <a16:creationId xmlns:a16="http://schemas.microsoft.com/office/drawing/2014/main" id="{811D1B78-6374-257A-408A-A9940BC7CE38}"/>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dirty="0"/>
              <a:t>Resources</a:t>
            </a:r>
          </a:p>
        </p:txBody>
      </p:sp>
    </p:spTree>
    <p:extLst>
      <p:ext uri="{BB962C8B-B14F-4D97-AF65-F5344CB8AC3E}">
        <p14:creationId xmlns:p14="http://schemas.microsoft.com/office/powerpoint/2010/main" val="13367387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ave the Date / Upcoming Ev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007CFF07-EBC3-49B4-E1C9-A3DC8B69486E}"/>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dirty="0"/>
              <a:t>Title for “Save the Date/Upcoming Event” Slide</a:t>
            </a:r>
          </a:p>
        </p:txBody>
      </p:sp>
      <p:sp>
        <p:nvSpPr>
          <p:cNvPr id="8" name="Breakout Room Content Placeholder">
            <a:extLst>
              <a:ext uri="{FF2B5EF4-FFF2-40B4-BE49-F238E27FC236}">
                <a16:creationId xmlns:a16="http://schemas.microsoft.com/office/drawing/2014/main" id="{CA4FD42C-4DF4-7418-8F21-6028A3E154FD}"/>
              </a:ext>
            </a:extLst>
          </p:cNvPr>
          <p:cNvSpPr>
            <a:spLocks noGrp="1"/>
          </p:cNvSpPr>
          <p:nvPr>
            <p:ph idx="1" hasCustomPrompt="1"/>
          </p:nvPr>
        </p:nvSpPr>
        <p:spPr>
          <a:xfrm>
            <a:off x="805866" y="1392072"/>
            <a:ext cx="10386390" cy="4394579"/>
          </a:xfrm>
          <a:prstGeom prst="rect">
            <a:avLst/>
          </a:prstGeom>
        </p:spPr>
        <p:txBody>
          <a:bodyPr anchor="t"/>
          <a:lstStyle>
            <a:lvl1pPr marL="457200" indent="-457200">
              <a:lnSpc>
                <a:spcPct val="100000"/>
              </a:lnSpc>
              <a:spcBef>
                <a:spcPts val="0"/>
              </a:spcBef>
              <a:spcAft>
                <a:spcPts val="600"/>
              </a:spcAft>
              <a:buClr>
                <a:schemeClr val="accent5"/>
              </a:buClr>
              <a:buSzPct val="120000"/>
              <a:buFont typeface="+mj-lt"/>
              <a:buAutoNum type="arabicPeriod"/>
              <a:defRPr sz="2800" b="1"/>
            </a:lvl1pPr>
            <a:lvl2pPr marL="457200" indent="0">
              <a:lnSpc>
                <a:spcPct val="100000"/>
              </a:lnSpc>
              <a:spcBef>
                <a:spcPts val="0"/>
              </a:spcBef>
              <a:spcAft>
                <a:spcPts val="600"/>
              </a:spcAft>
              <a:buNone/>
              <a:defRPr sz="2000" i="1">
                <a:solidFill>
                  <a:schemeClr val="accent3">
                    <a:lumMod val="75000"/>
                    <a:lumOff val="25000"/>
                  </a:schemeClr>
                </a:solidFill>
                <a:latin typeface="+mj-lt"/>
              </a:defRPr>
            </a:lvl2pPr>
            <a:lvl3pPr marL="457200" indent="0">
              <a:lnSpc>
                <a:spcPct val="100000"/>
              </a:lnSpc>
              <a:spcBef>
                <a:spcPts val="0"/>
              </a:spcBef>
              <a:spcAft>
                <a:spcPts val="600"/>
              </a:spcAft>
              <a:buClr>
                <a:schemeClr val="accent6"/>
              </a:buClr>
              <a:buSzPct val="90000"/>
              <a:buFont typeface="Webdings" panose="05030102010509060703" pitchFamily="18" charset="2"/>
              <a:buNone/>
              <a:defRPr sz="2000" b="0">
                <a:solidFill>
                  <a:schemeClr val="accent1"/>
                </a:solidFill>
              </a:defRPr>
            </a:lvl3pPr>
            <a:lvl4pPr marL="742950" indent="-285750">
              <a:lnSpc>
                <a:spcPct val="100000"/>
              </a:lnSpc>
              <a:spcBef>
                <a:spcPts val="0"/>
              </a:spcBef>
              <a:spcAft>
                <a:spcPts val="600"/>
              </a:spcAft>
              <a:buFont typeface="Wingdings 3" panose="05040102010807070707" pitchFamily="18" charset="2"/>
              <a:buChar char=""/>
              <a:defRPr sz="1800" b="1">
                <a:solidFill>
                  <a:schemeClr val="accent5"/>
                </a:solidFill>
              </a:defRPr>
            </a:lvl4pPr>
            <a:lvl5pPr marL="736600" indent="-273050">
              <a:lnSpc>
                <a:spcPct val="100000"/>
              </a:lnSpc>
              <a:spcBef>
                <a:spcPts val="0"/>
              </a:spcBef>
              <a:spcAft>
                <a:spcPts val="600"/>
              </a:spcAft>
              <a:buFont typeface="Wingdings" panose="05000000000000000000" pitchFamily="2" charset="2"/>
              <a:buChar char=""/>
              <a:defRPr sz="2000"/>
            </a:lvl5pPr>
          </a:lstStyle>
          <a:p>
            <a:pPr lvl="0"/>
            <a:r>
              <a:rPr lang="en-US" dirty="0"/>
              <a:t>Event Title Here</a:t>
            </a:r>
          </a:p>
          <a:p>
            <a:pPr lvl="1"/>
            <a:r>
              <a:rPr lang="en-US" dirty="0"/>
              <a:t>Event summary goes here</a:t>
            </a:r>
          </a:p>
          <a:p>
            <a:pPr marL="744538" marR="0" lvl="2" indent="-287338" algn="l" defTabSz="914400" rtl="0" eaLnBrk="1" fontAlgn="auto" latinLnBrk="0" hangingPunct="1">
              <a:lnSpc>
                <a:spcPct val="100000"/>
              </a:lnSpc>
              <a:spcBef>
                <a:spcPts val="0"/>
              </a:spcBef>
              <a:spcAft>
                <a:spcPts val="600"/>
              </a:spcAft>
              <a:buClr>
                <a:schemeClr val="accent6"/>
              </a:buClr>
              <a:buSzPct val="90000"/>
              <a:buFont typeface="Webdings" panose="05030102010509060703" pitchFamily="18" charset="2"/>
              <a:buChar char=""/>
              <a:tabLst/>
              <a:defRPr/>
            </a:pPr>
            <a:r>
              <a:rPr lang="en-US" dirty="0"/>
              <a:t>Event Date: Month, XX, 20XX</a:t>
            </a:r>
          </a:p>
          <a:p>
            <a:pPr lvl="4"/>
            <a:r>
              <a:rPr lang="en-US" dirty="0"/>
              <a:t>Event Time: XX:XX ET</a:t>
            </a:r>
          </a:p>
          <a:p>
            <a:pPr lvl="3"/>
            <a:r>
              <a:rPr lang="en-US" dirty="0"/>
              <a:t>Registration Link Here (if applicable)</a:t>
            </a:r>
          </a:p>
        </p:txBody>
      </p:sp>
    </p:spTree>
    <p:extLst>
      <p:ext uri="{BB962C8B-B14F-4D97-AF65-F5344CB8AC3E}">
        <p14:creationId xmlns:p14="http://schemas.microsoft.com/office/powerpoint/2010/main" val="501139990"/>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Poll Activity">
    <p:spTree>
      <p:nvGrpSpPr>
        <p:cNvPr id="1" name=""/>
        <p:cNvGrpSpPr/>
        <p:nvPr/>
      </p:nvGrpSpPr>
      <p:grpSpPr>
        <a:xfrm>
          <a:off x="0" y="0"/>
          <a:ext cx="0" cy="0"/>
          <a:chOff x="0" y="0"/>
          <a:chExt cx="0" cy="0"/>
        </a:xfrm>
      </p:grpSpPr>
      <p:sp>
        <p:nvSpPr>
          <p:cNvPr id="11" name="Text Placeholder 4">
            <a:extLst>
              <a:ext uri="{FF2B5EF4-FFF2-40B4-BE49-F238E27FC236}">
                <a16:creationId xmlns:a16="http://schemas.microsoft.com/office/drawing/2014/main" id="{45682446-F98D-EB5C-62AA-D0B577FABC65}"/>
              </a:ext>
            </a:extLst>
          </p:cNvPr>
          <p:cNvSpPr>
            <a:spLocks noGrp="1"/>
          </p:cNvSpPr>
          <p:nvPr>
            <p:ph type="body" sz="quarter" idx="14" hasCustomPrompt="1"/>
          </p:nvPr>
        </p:nvSpPr>
        <p:spPr>
          <a:xfrm>
            <a:off x="4596067" y="3248526"/>
            <a:ext cx="7386664" cy="2678549"/>
          </a:xfrm>
          <a:prstGeom prst="rect">
            <a:avLst/>
          </a:prstGeom>
        </p:spPr>
        <p:txBody>
          <a:bodyPr/>
          <a:lstStyle>
            <a:lvl1pPr marL="342900" indent="-342900">
              <a:lnSpc>
                <a:spcPct val="100000"/>
              </a:lnSpc>
              <a:spcBef>
                <a:spcPts val="600"/>
              </a:spcBef>
              <a:spcAft>
                <a:spcPts val="600"/>
              </a:spcAft>
              <a:buFont typeface="+mj-lt"/>
              <a:buAutoNum type="arabicPeriod"/>
              <a:defRPr sz="180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Answer Placeholder</a:t>
            </a:r>
          </a:p>
          <a:p>
            <a:pPr lvl="0"/>
            <a:r>
              <a:rPr lang="en-US" dirty="0"/>
              <a:t>Answer Placeholder</a:t>
            </a:r>
          </a:p>
          <a:p>
            <a:pPr lvl="0"/>
            <a:r>
              <a:rPr lang="en-US" dirty="0"/>
              <a:t>Answer Placeholder</a:t>
            </a:r>
          </a:p>
          <a:p>
            <a:pPr lvl="0"/>
            <a:r>
              <a:rPr lang="en-US" dirty="0"/>
              <a:t>Answer Placeholder</a:t>
            </a:r>
          </a:p>
          <a:p>
            <a:pPr lvl="0"/>
            <a:r>
              <a:rPr lang="en-US" dirty="0"/>
              <a:t>Answer Placeholder</a:t>
            </a:r>
          </a:p>
          <a:p>
            <a:pPr marL="342900" marR="0" lvl="0" indent="-342900" algn="l" defTabSz="914400" rtl="0" eaLnBrk="1" fontAlgn="auto" latinLnBrk="0" hangingPunct="1">
              <a:lnSpc>
                <a:spcPct val="100000"/>
              </a:lnSpc>
              <a:spcBef>
                <a:spcPts val="600"/>
              </a:spcBef>
              <a:spcAft>
                <a:spcPts val="600"/>
              </a:spcAft>
              <a:buClrTx/>
              <a:buSzTx/>
              <a:buFont typeface="+mj-lt"/>
              <a:buAutoNum type="arabicPeriod"/>
              <a:tabLst/>
              <a:defRPr/>
            </a:pPr>
            <a:r>
              <a:rPr lang="en-US" dirty="0"/>
              <a:t>Answer Placeholder</a:t>
            </a:r>
          </a:p>
        </p:txBody>
      </p:sp>
      <p:sp>
        <p:nvSpPr>
          <p:cNvPr id="16" name="Text Placeholder 2">
            <a:extLst>
              <a:ext uri="{FF2B5EF4-FFF2-40B4-BE49-F238E27FC236}">
                <a16:creationId xmlns:a16="http://schemas.microsoft.com/office/drawing/2014/main" id="{130B20EA-D16E-67DC-7A05-29338FC09318}"/>
              </a:ext>
            </a:extLst>
          </p:cNvPr>
          <p:cNvSpPr>
            <a:spLocks noGrp="1"/>
          </p:cNvSpPr>
          <p:nvPr>
            <p:ph type="body" sz="quarter" idx="10" hasCustomPrompt="1"/>
          </p:nvPr>
        </p:nvSpPr>
        <p:spPr>
          <a:xfrm>
            <a:off x="247548" y="3248526"/>
            <a:ext cx="4143977" cy="2678549"/>
          </a:xfrm>
          <a:prstGeom prst="rect">
            <a:avLst/>
          </a:prstGeom>
        </p:spPr>
        <p:txBody>
          <a:bodyPr/>
          <a:lstStyle>
            <a:lvl1pPr marL="0" indent="0">
              <a:buNone/>
              <a:defRPr sz="2800">
                <a:solidFill>
                  <a:srgbClr val="29408E"/>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Poll Question Placeholder</a:t>
            </a:r>
          </a:p>
        </p:txBody>
      </p:sp>
      <p:sp>
        <p:nvSpPr>
          <p:cNvPr id="2" name="Slide Number Placeholder 5">
            <a:extLst>
              <a:ext uri="{FF2B5EF4-FFF2-40B4-BE49-F238E27FC236}">
                <a16:creationId xmlns:a16="http://schemas.microsoft.com/office/drawing/2014/main" id="{E1B10E65-82D7-62C6-2320-728AF80F7D45}"/>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30339074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act Us: Two Columns">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6A4C553A-FFA9-955C-8D84-D4D4AF3F03BD}"/>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rgbClr val="000099"/>
                </a:solidFill>
              </a:defRPr>
            </a:lvl1pPr>
          </a:lstStyle>
          <a:p>
            <a:r>
              <a:rPr lang="en-US" dirty="0"/>
              <a:t>Contact Us</a:t>
            </a:r>
          </a:p>
        </p:txBody>
      </p:sp>
      <p:sp>
        <p:nvSpPr>
          <p:cNvPr id="9" name="Slide Number Placeholder 5">
            <a:extLst>
              <a:ext uri="{FF2B5EF4-FFF2-40B4-BE49-F238E27FC236}">
                <a16:creationId xmlns:a16="http://schemas.microsoft.com/office/drawing/2014/main" id="{DCBAE7A3-4D82-6BE7-3253-43A289BDEC9D}"/>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
        <p:nvSpPr>
          <p:cNvPr id="3" name="Content Placeholder 2">
            <a:extLst>
              <a:ext uri="{FF2B5EF4-FFF2-40B4-BE49-F238E27FC236}">
                <a16:creationId xmlns:a16="http://schemas.microsoft.com/office/drawing/2014/main" id="{1CA1F98F-E17E-8912-F1C0-B3704E0A6BA0}"/>
              </a:ext>
            </a:extLst>
          </p:cNvPr>
          <p:cNvSpPr>
            <a:spLocks noGrp="1"/>
          </p:cNvSpPr>
          <p:nvPr>
            <p:ph sz="quarter" idx="10" hasCustomPrompt="1"/>
          </p:nvPr>
        </p:nvSpPr>
        <p:spPr>
          <a:xfrm>
            <a:off x="621792" y="1417320"/>
            <a:ext cx="5559552" cy="439826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1" u="none" strike="noStrike" kern="1200" cap="none" spc="0" normalizeH="0" baseline="0" noProof="0" dirty="0">
                <a:ln>
                  <a:noFill/>
                </a:ln>
                <a:solidFill>
                  <a:prstClr val="black"/>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Roboto"/>
                <a:ea typeface="+mn-ea"/>
                <a:cs typeface="+mn-cs"/>
              </a:rPr>
              <a:t>Phone: </a:t>
            </a:r>
            <a:endParaRPr kumimoji="0" lang="en-US" sz="1600" b="0" i="0" u="none" strike="noStrike" kern="1200" cap="none" spc="0" normalizeH="0" baseline="0" noProof="0" dirty="0">
              <a:ln>
                <a:noFill/>
              </a:ln>
              <a:solidFill>
                <a:prstClr val="black"/>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prstClr val="black"/>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black"/>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Roboto"/>
                <a:ea typeface="+mn-ea"/>
                <a:cs typeface="+mn-cs"/>
              </a:rPr>
              <a:t>Phone: </a:t>
            </a:r>
            <a:endParaRPr kumimoji="0" lang="en-US" sz="1800" b="0" i="0" u="none" strike="noStrike" kern="1200" cap="none" spc="0" normalizeH="0" baseline="0" noProof="0" dirty="0">
              <a:ln>
                <a:noFill/>
              </a:ln>
              <a:solidFill>
                <a:prstClr val="black"/>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prstClr val="black"/>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black"/>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Roboto"/>
                <a:ea typeface="+mn-ea"/>
                <a:cs typeface="+mn-cs"/>
              </a:rPr>
              <a:t>Phone: </a:t>
            </a:r>
          </a:p>
        </p:txBody>
      </p:sp>
      <p:sp>
        <p:nvSpPr>
          <p:cNvPr id="6" name="Content Placeholder 5">
            <a:extLst>
              <a:ext uri="{FF2B5EF4-FFF2-40B4-BE49-F238E27FC236}">
                <a16:creationId xmlns:a16="http://schemas.microsoft.com/office/drawing/2014/main" id="{A6FA4763-7BEC-292C-96B7-1056EEAF44A0}"/>
              </a:ext>
            </a:extLst>
          </p:cNvPr>
          <p:cNvSpPr>
            <a:spLocks noGrp="1"/>
          </p:cNvSpPr>
          <p:nvPr>
            <p:ph sz="quarter" idx="11" hasCustomPrompt="1"/>
          </p:nvPr>
        </p:nvSpPr>
        <p:spPr>
          <a:xfrm>
            <a:off x="6254496" y="1417638"/>
            <a:ext cx="4937760" cy="439737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1" u="none" strike="noStrike" kern="1200" cap="none" spc="0" normalizeH="0" baseline="0" noProof="0" dirty="0">
                <a:ln>
                  <a:noFill/>
                </a:ln>
                <a:solidFill>
                  <a:prstClr val="black"/>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Roboto"/>
                <a:ea typeface="+mn-ea"/>
                <a:cs typeface="+mn-cs"/>
              </a:rPr>
              <a:t>Phone: </a:t>
            </a:r>
            <a:endParaRPr kumimoji="0" lang="en-US" sz="1600" b="0" i="0" u="none" strike="noStrike" kern="1200" cap="none" spc="0" normalizeH="0" baseline="0" noProof="0" dirty="0">
              <a:ln>
                <a:noFill/>
              </a:ln>
              <a:solidFill>
                <a:prstClr val="black"/>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prstClr val="black"/>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black"/>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Roboto"/>
                <a:ea typeface="+mn-ea"/>
                <a:cs typeface="+mn-cs"/>
              </a:rPr>
              <a:t>Phone: </a:t>
            </a:r>
            <a:endParaRPr kumimoji="0" lang="en-US" sz="1800" b="0" i="0" u="none" strike="noStrike" kern="1200" cap="none" spc="0" normalizeH="0" baseline="0" noProof="0" dirty="0">
              <a:ln>
                <a:noFill/>
              </a:ln>
              <a:solidFill>
                <a:prstClr val="black"/>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prstClr val="black"/>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black"/>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Roboto"/>
                <a:ea typeface="+mn-ea"/>
                <a:cs typeface="+mn-cs"/>
              </a:rPr>
              <a:t>Phone: </a:t>
            </a:r>
          </a:p>
        </p:txBody>
      </p:sp>
    </p:spTree>
    <p:extLst>
      <p:ext uri="{BB962C8B-B14F-4D97-AF65-F5344CB8AC3E}">
        <p14:creationId xmlns:p14="http://schemas.microsoft.com/office/powerpoint/2010/main" val="42599984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act Us: One Column">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6A4C553A-FFA9-955C-8D84-D4D4AF3F03BD}"/>
              </a:ext>
            </a:extLst>
          </p:cNvPr>
          <p:cNvSpPr>
            <a:spLocks noGrp="1"/>
          </p:cNvSpPr>
          <p:nvPr>
            <p:ph type="title" hasCustomPrompt="1"/>
          </p:nvPr>
        </p:nvSpPr>
        <p:spPr>
          <a:xfrm>
            <a:off x="621792" y="466344"/>
            <a:ext cx="10570464" cy="694944"/>
          </a:xfrm>
          <a:prstGeom prst="rect">
            <a:avLst/>
          </a:prstGeom>
        </p:spPr>
        <p:txBody>
          <a:bodyPr>
            <a:normAutofit/>
          </a:bodyPr>
          <a:lstStyle>
            <a:lvl1pPr>
              <a:defRPr sz="3500">
                <a:solidFill>
                  <a:srgbClr val="000099"/>
                </a:solidFill>
              </a:defRPr>
            </a:lvl1pPr>
          </a:lstStyle>
          <a:p>
            <a:r>
              <a:rPr lang="en-US" dirty="0"/>
              <a:t>Contact Us</a:t>
            </a:r>
          </a:p>
        </p:txBody>
      </p:sp>
      <p:sp>
        <p:nvSpPr>
          <p:cNvPr id="9" name="Slide Number Placeholder 5">
            <a:extLst>
              <a:ext uri="{FF2B5EF4-FFF2-40B4-BE49-F238E27FC236}">
                <a16:creationId xmlns:a16="http://schemas.microsoft.com/office/drawing/2014/main" id="{DCBAE7A3-4D82-6BE7-3253-43A289BDEC9D}"/>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
        <p:nvSpPr>
          <p:cNvPr id="3" name="Content Placeholder 2">
            <a:extLst>
              <a:ext uri="{FF2B5EF4-FFF2-40B4-BE49-F238E27FC236}">
                <a16:creationId xmlns:a16="http://schemas.microsoft.com/office/drawing/2014/main" id="{BD7172F3-B2EE-9971-3A21-2A37F0660498}"/>
              </a:ext>
            </a:extLst>
          </p:cNvPr>
          <p:cNvSpPr>
            <a:spLocks noGrp="1"/>
          </p:cNvSpPr>
          <p:nvPr>
            <p:ph sz="quarter" idx="10" hasCustomPrompt="1"/>
          </p:nvPr>
        </p:nvSpPr>
        <p:spPr>
          <a:xfrm>
            <a:off x="621792" y="1419225"/>
            <a:ext cx="5559552" cy="4402138"/>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1" u="none" strike="noStrike" kern="1200" cap="none" spc="0" normalizeH="0" baseline="0" noProof="0" dirty="0">
                <a:ln>
                  <a:noFill/>
                </a:ln>
                <a:solidFill>
                  <a:prstClr val="black"/>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Roboto"/>
                <a:ea typeface="+mn-ea"/>
                <a:cs typeface="+mn-cs"/>
              </a:rPr>
              <a:t>Phone: </a:t>
            </a:r>
            <a:endParaRPr kumimoji="0" lang="en-US" sz="1600" b="0" i="0" u="none" strike="noStrike" kern="1200" cap="none" spc="0" normalizeH="0" baseline="0" noProof="0" dirty="0">
              <a:ln>
                <a:noFill/>
              </a:ln>
              <a:solidFill>
                <a:prstClr val="black"/>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prstClr val="black"/>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black"/>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Roboto"/>
                <a:ea typeface="+mn-ea"/>
                <a:cs typeface="+mn-cs"/>
              </a:rPr>
              <a:t>Phone: </a:t>
            </a:r>
            <a:endParaRPr kumimoji="0" lang="en-US" sz="1800" b="0" i="0" u="none" strike="noStrike" kern="1200" cap="none" spc="0" normalizeH="0" baseline="0" noProof="0" dirty="0">
              <a:ln>
                <a:noFill/>
              </a:ln>
              <a:solidFill>
                <a:prstClr val="black"/>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prstClr val="black"/>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black"/>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Roboto"/>
                <a:ea typeface="+mn-ea"/>
                <a:cs typeface="+mn-cs"/>
              </a:rPr>
              <a:t>Phone: </a:t>
            </a:r>
          </a:p>
        </p:txBody>
      </p:sp>
    </p:spTree>
    <p:extLst>
      <p:ext uri="{BB962C8B-B14F-4D97-AF65-F5344CB8AC3E}">
        <p14:creationId xmlns:p14="http://schemas.microsoft.com/office/powerpoint/2010/main" val="5930531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E2AEF9A2-A0B4-D28D-B6DB-2F496932BC54}"/>
              </a:ext>
            </a:extLst>
          </p:cNvPr>
          <p:cNvSpPr>
            <a:spLocks noGrp="1"/>
          </p:cNvSpPr>
          <p:nvPr>
            <p:ph type="body" sz="quarter" idx="12"/>
          </p:nvPr>
        </p:nvSpPr>
        <p:spPr>
          <a:xfrm>
            <a:off x="676275" y="1323975"/>
            <a:ext cx="6267450" cy="4648200"/>
          </a:xfrm>
          <a:prstGeom prst="rect">
            <a:avLst/>
          </a:prstGeom>
        </p:spPr>
        <p:txBody>
          <a:bodyPr/>
          <a:lstStyle>
            <a:lvl1pPr marL="228600" indent="-228600">
              <a:buFontTx/>
              <a:buBlip>
                <a:blip r:embed="rId3"/>
              </a:buBlip>
              <a:defRPr/>
            </a:lvl1pPr>
            <a:lvl3pPr marL="1143000" indent="-228600">
              <a:buFont typeface="Courier New" panose="02070309020205020404" pitchFamily="49" charset="0"/>
              <a:buChar char="o"/>
              <a:defRPr/>
            </a:lvl3pPr>
            <a:lvl4pPr marL="1600200" indent="-228600">
              <a:buFont typeface="Wingdings" panose="05000000000000000000" pitchFamily="2" charset="2"/>
              <a:buChar char="§"/>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ext Placeholder 4">
            <a:extLst>
              <a:ext uri="{FF2B5EF4-FFF2-40B4-BE49-F238E27FC236}">
                <a16:creationId xmlns:a16="http://schemas.microsoft.com/office/drawing/2014/main" id="{65FE354D-6432-155F-912B-8E950BE86292}"/>
              </a:ext>
            </a:extLst>
          </p:cNvPr>
          <p:cNvSpPr txBox="1">
            <a:spLocks/>
          </p:cNvSpPr>
          <p:nvPr userDrawn="1"/>
        </p:nvSpPr>
        <p:spPr>
          <a:xfrm>
            <a:off x="4211567" y="6239054"/>
            <a:ext cx="5246329" cy="552450"/>
          </a:xfrm>
          <a:prstGeom prst="rect">
            <a:avLst/>
          </a:prstGeom>
        </p:spPr>
        <p:txBody>
          <a:bodyPr anchor="ctr"/>
          <a:lstStyle>
            <a:defPPr>
              <a:defRPr lang="en-US"/>
            </a:defPPr>
            <a:lvl1pPr indent="0">
              <a:lnSpc>
                <a:spcPct val="100000"/>
              </a:lnSpc>
              <a:spcBef>
                <a:spcPts val="0"/>
              </a:spcBef>
              <a:buFont typeface="Arial" panose="020B0604020202020204" pitchFamily="34" charset="0"/>
              <a:buNone/>
              <a:defRPr>
                <a:solidFill>
                  <a:schemeClr val="bg2"/>
                </a:solidFill>
                <a:latin typeface="Roboto" panose="02000000000000000000" pitchFamily="2" charset="0"/>
                <a:ea typeface="Roboto" panose="02000000000000000000" pitchFamily="2" charset="0"/>
                <a:cs typeface="Roboto" panose="02000000000000000000" pitchFamily="2"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endParaRPr lang="en-US" dirty="0"/>
          </a:p>
        </p:txBody>
      </p:sp>
      <p:sp>
        <p:nvSpPr>
          <p:cNvPr id="3" name="Slide Number Placeholder 5">
            <a:extLst>
              <a:ext uri="{FF2B5EF4-FFF2-40B4-BE49-F238E27FC236}">
                <a16:creationId xmlns:a16="http://schemas.microsoft.com/office/drawing/2014/main" id="{7FB638C2-9C51-2A3A-CB39-28326FD40453}"/>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11765649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Closing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0A5EA72-0DF2-7838-0DE6-D17A1BB16F34}"/>
              </a:ext>
            </a:extLst>
          </p:cNvPr>
          <p:cNvSpPr>
            <a:spLocks noGrp="1"/>
          </p:cNvSpPr>
          <p:nvPr>
            <p:ph type="body" sz="quarter" idx="11" hasCustomPrompt="1"/>
          </p:nvPr>
        </p:nvSpPr>
        <p:spPr>
          <a:xfrm>
            <a:off x="312977" y="3205713"/>
            <a:ext cx="5219147" cy="914400"/>
          </a:xfrm>
          <a:prstGeom prst="rect">
            <a:avLst/>
          </a:prstGeom>
        </p:spPr>
        <p:txBody>
          <a:bodyPr/>
          <a:lstStyle>
            <a:lvl1pPr marL="0" indent="0">
              <a:buFontTx/>
              <a:buNone/>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sz="2000">
                <a:solidFill>
                  <a:schemeClr val="bg1"/>
                </a:solidFill>
                <a:latin typeface="Roboto" panose="02000000000000000000" pitchFamily="2" charset="0"/>
                <a:ea typeface="Roboto" panose="02000000000000000000" pitchFamily="2" charset="0"/>
                <a:cs typeface="Roboto" panose="02000000000000000000" pitchFamily="2" charset="0"/>
              </a:defRPr>
            </a:lvl2pPr>
            <a:lvl3pPr>
              <a:defRPr sz="2000">
                <a:solidFill>
                  <a:schemeClr val="bg1"/>
                </a:solidFill>
                <a:latin typeface="Roboto" panose="02000000000000000000" pitchFamily="2" charset="0"/>
                <a:ea typeface="Roboto" panose="02000000000000000000" pitchFamily="2" charset="0"/>
                <a:cs typeface="Roboto" panose="02000000000000000000" pitchFamily="2" charset="0"/>
              </a:defRPr>
            </a:lvl3pPr>
            <a:lvl4pPr>
              <a:defRPr sz="2000">
                <a:solidFill>
                  <a:schemeClr val="bg1"/>
                </a:solidFill>
                <a:latin typeface="Roboto" panose="02000000000000000000" pitchFamily="2" charset="0"/>
                <a:ea typeface="Roboto" panose="02000000000000000000" pitchFamily="2" charset="0"/>
                <a:cs typeface="Roboto" panose="02000000000000000000" pitchFamily="2" charset="0"/>
              </a:defRPr>
            </a:lvl4pPr>
            <a:lvl5pPr>
              <a:defRPr sz="2000">
                <a:solidFill>
                  <a:schemeClr val="bg1"/>
                </a:solidFill>
                <a:latin typeface="Roboto" panose="02000000000000000000" pitchFamily="2" charset="0"/>
                <a:ea typeface="Roboto" panose="02000000000000000000" pitchFamily="2" charset="0"/>
                <a:cs typeface="Roboto" panose="02000000000000000000" pitchFamily="2" charset="0"/>
              </a:defRPr>
            </a:lvl5pPr>
          </a:lstStyle>
          <a:p>
            <a:pPr lvl="0"/>
            <a:r>
              <a:rPr lang="en-US" dirty="0"/>
              <a:t>We look forward to seeing you on WorkforceGPS.</a:t>
            </a:r>
          </a:p>
        </p:txBody>
      </p:sp>
      <p:sp>
        <p:nvSpPr>
          <p:cNvPr id="5" name="Title 4">
            <a:extLst>
              <a:ext uri="{FF2B5EF4-FFF2-40B4-BE49-F238E27FC236}">
                <a16:creationId xmlns:a16="http://schemas.microsoft.com/office/drawing/2014/main" id="{D6F80622-821A-C518-0730-60272CEA157A}"/>
              </a:ext>
            </a:extLst>
          </p:cNvPr>
          <p:cNvSpPr>
            <a:spLocks noGrp="1"/>
          </p:cNvSpPr>
          <p:nvPr>
            <p:ph type="title" hasCustomPrompt="1"/>
          </p:nvPr>
        </p:nvSpPr>
        <p:spPr>
          <a:xfrm>
            <a:off x="316378" y="2307022"/>
            <a:ext cx="5219146" cy="796247"/>
          </a:xfrm>
          <a:prstGeom prst="rect">
            <a:avLst/>
          </a:prstGeom>
        </p:spPr>
        <p:txBody>
          <a:bodyPr/>
          <a:lstStyle>
            <a:lvl1pPr algn="l">
              <a:defRPr sz="35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US" dirty="0"/>
              <a:t>Thank You!</a:t>
            </a:r>
          </a:p>
        </p:txBody>
      </p:sp>
      <p:sp>
        <p:nvSpPr>
          <p:cNvPr id="2" name="Slide Number Placeholder 5">
            <a:extLst>
              <a:ext uri="{FF2B5EF4-FFF2-40B4-BE49-F238E27FC236}">
                <a16:creationId xmlns:a16="http://schemas.microsoft.com/office/drawing/2014/main" id="{CD34147E-5990-7364-EFAA-B0AAE1BA6821}"/>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defPPr>
              <a:defRPr lang="en-US"/>
            </a:defPPr>
            <a:lvl1pPr marL="0" algn="r" defTabSz="914400" rtl="0" eaLnBrk="1" latinLnBrk="0" hangingPunct="1">
              <a:defRPr sz="1800" kern="120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1CE52AA-BB93-4FDB-9629-C6421C98F39B}" type="slidenum">
              <a:rPr lang="en-US" smtClean="0"/>
              <a:pPr/>
              <a:t>‹#›</a:t>
            </a:fld>
            <a:endParaRPr lang="en-US" dirty="0"/>
          </a:p>
        </p:txBody>
      </p:sp>
      <p:sp>
        <p:nvSpPr>
          <p:cNvPr id="3" name="Text Placeholder 4">
            <a:extLst>
              <a:ext uri="{FF2B5EF4-FFF2-40B4-BE49-F238E27FC236}">
                <a16:creationId xmlns:a16="http://schemas.microsoft.com/office/drawing/2014/main" id="{02ADFE49-F952-95BB-8977-E91DBEEC775C}"/>
              </a:ext>
            </a:extLst>
          </p:cNvPr>
          <p:cNvSpPr>
            <a:spLocks noGrp="1"/>
          </p:cNvSpPr>
          <p:nvPr>
            <p:ph type="body" idx="20" hasCustomPrompt="1"/>
          </p:nvPr>
        </p:nvSpPr>
        <p:spPr>
          <a:xfrm>
            <a:off x="312976" y="5312228"/>
            <a:ext cx="7292509" cy="622505"/>
          </a:xfrm>
          <a:prstGeom prst="rect">
            <a:avLst/>
          </a:prstGeom>
        </p:spPr>
        <p:txBody>
          <a:bodyPr anchor="b"/>
          <a:lstStyle>
            <a:lvl1pPr marL="0" indent="0">
              <a:buNone/>
              <a:defRPr sz="2000">
                <a:solidFill>
                  <a:schemeClr val="bg1"/>
                </a:solidFill>
              </a:defRPr>
            </a:lvl1pPr>
          </a:lstStyle>
          <a:p>
            <a:r>
              <a:rPr lang="en-US" dirty="0"/>
              <a:t>Need Help?  Email: Support@WorkforceGPS.org</a:t>
            </a:r>
          </a:p>
        </p:txBody>
      </p:sp>
    </p:spTree>
    <p:custDataLst>
      <p:tags r:id="rId1"/>
    </p:custDataLst>
    <p:extLst>
      <p:ext uri="{BB962C8B-B14F-4D97-AF65-F5344CB8AC3E}">
        <p14:creationId xmlns:p14="http://schemas.microsoft.com/office/powerpoint/2010/main" val="301356319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ags" Target="../tags/tag1.xml"/><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18" Type="http://schemas.openxmlformats.org/officeDocument/2006/relationships/slideLayout" Target="../slideLayouts/slideLayout19.xml"/><Relationship Id="rId26" Type="http://schemas.openxmlformats.org/officeDocument/2006/relationships/image" Target="../media/image2.png"/><Relationship Id="rId3" Type="http://schemas.openxmlformats.org/officeDocument/2006/relationships/slideLayout" Target="../slideLayouts/slideLayout4.xml"/><Relationship Id="rId21" Type="http://schemas.openxmlformats.org/officeDocument/2006/relationships/slideLayout" Target="../slideLayouts/slideLayout22.xml"/><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5" Type="http://schemas.openxmlformats.org/officeDocument/2006/relationships/image" Target="../media/image4.png"/><Relationship Id="rId2" Type="http://schemas.openxmlformats.org/officeDocument/2006/relationships/slideLayout" Target="../slideLayouts/slideLayout3.xml"/><Relationship Id="rId16" Type="http://schemas.openxmlformats.org/officeDocument/2006/relationships/slideLayout" Target="../slideLayouts/slideLayout17.xml"/><Relationship Id="rId20" Type="http://schemas.openxmlformats.org/officeDocument/2006/relationships/slideLayout" Target="../slideLayouts/slideLayout21.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24" Type="http://schemas.openxmlformats.org/officeDocument/2006/relationships/image" Target="../media/image3.png"/><Relationship Id="rId5" Type="http://schemas.openxmlformats.org/officeDocument/2006/relationships/slideLayout" Target="../slideLayouts/slideLayout6.xml"/><Relationship Id="rId15" Type="http://schemas.openxmlformats.org/officeDocument/2006/relationships/slideLayout" Target="../slideLayouts/slideLayout16.xml"/><Relationship Id="rId23" Type="http://schemas.openxmlformats.org/officeDocument/2006/relationships/tags" Target="../tags/tag3.xml"/><Relationship Id="rId10" Type="http://schemas.openxmlformats.org/officeDocument/2006/relationships/slideLayout" Target="../slideLayouts/slideLayout11.xml"/><Relationship Id="rId19" Type="http://schemas.openxmlformats.org/officeDocument/2006/relationships/slideLayout" Target="../slideLayouts/slideLayout20.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ags" Target="../tags/tag18.xml"/><Relationship Id="rId7"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2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2.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3.jp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ags" Target="../tags/tag20.xml"/><Relationship Id="rId2" Type="http://schemas.openxmlformats.org/officeDocument/2006/relationships/slideLayout" Target="../slideLayouts/slideLayout25.xml"/><Relationship Id="rId16" Type="http://schemas.openxmlformats.org/officeDocument/2006/relationships/image" Target="../media/image2.pn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theme" Target="../theme/theme4.xml"/><Relationship Id="rId5" Type="http://schemas.openxmlformats.org/officeDocument/2006/relationships/slideLayout" Target="../slideLayouts/slideLayout28.xml"/><Relationship Id="rId15" Type="http://schemas.openxmlformats.org/officeDocument/2006/relationships/image" Target="../media/image4.pn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3.pn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7" Type="http://schemas.openxmlformats.org/officeDocument/2006/relationships/image" Target="../media/image2.png"/><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4.png"/></Relationships>
</file>

<file path=ppt/slideMasters/_rels/slideMaster6.xml.rels><?xml version="1.0" encoding="UTF-8" standalone="yes"?>
<Relationships xmlns="http://schemas.openxmlformats.org/package/2006/relationships"><Relationship Id="rId3" Type="http://schemas.openxmlformats.org/officeDocument/2006/relationships/tags" Target="../tags/tag29.xml"/><Relationship Id="rId7" Type="http://schemas.openxmlformats.org/officeDocument/2006/relationships/image" Target="../media/image2.png"/><Relationship Id="rId2" Type="http://schemas.openxmlformats.org/officeDocument/2006/relationships/theme" Target="../theme/theme6.xml"/><Relationship Id="rId1" Type="http://schemas.openxmlformats.org/officeDocument/2006/relationships/slideLayout" Target="../slideLayouts/slideLayout3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5.jpeg"/></Relationships>
</file>

<file path=ppt/slideMasters/_rels/slideMaster7.xml.rels><?xml version="1.0" encoding="UTF-8" standalone="yes"?>
<Relationships xmlns="http://schemas.openxmlformats.org/package/2006/relationships"><Relationship Id="rId3" Type="http://schemas.openxmlformats.org/officeDocument/2006/relationships/tags" Target="../tags/tag31.xml"/><Relationship Id="rId2" Type="http://schemas.openxmlformats.org/officeDocument/2006/relationships/theme" Target="../theme/theme7.xml"/><Relationship Id="rId1" Type="http://schemas.openxmlformats.org/officeDocument/2006/relationships/slideLayout" Target="../slideLayouts/slideLayout37.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WorkforceGPS Logo">
            <a:extLst>
              <a:ext uri="{FF2B5EF4-FFF2-40B4-BE49-F238E27FC236}">
                <a16:creationId xmlns:a16="http://schemas.microsoft.com/office/drawing/2014/main" id="{75EF1D00-228B-D27A-EF65-FAFC12FD3AE4}"/>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15642" y="148096"/>
            <a:ext cx="2781957" cy="67481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3"/>
    </p:custDataLst>
    <p:extLst>
      <p:ext uri="{BB962C8B-B14F-4D97-AF65-F5344CB8AC3E}">
        <p14:creationId xmlns:p14="http://schemas.microsoft.com/office/powerpoint/2010/main" val="3853367314"/>
      </p:ext>
    </p:extLst>
  </p:cSld>
  <p:clrMap bg1="lt1" tx1="dk1" bg2="lt2" tx2="dk2" accent1="accent1" accent2="accent2" accent3="accent3" accent4="accent4" accent5="accent5" accent6="accent6" hlink="hlink" folHlink="folHlink"/>
  <p:sldLayoutIdLst>
    <p:sldLayoutId id="2147483661"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D30A66B-6CCF-9783-78C9-6E66FE1EAC1F}"/>
              </a:ext>
              <a:ext uri="{C183D7F6-B498-43B3-948B-1728B52AA6E4}">
                <adec:decorative xmlns:adec="http://schemas.microsoft.com/office/drawing/2017/decorative" val="1"/>
              </a:ext>
            </a:extLst>
          </p:cNvPr>
          <p:cNvSpPr/>
          <p:nvPr userDrawn="1"/>
        </p:nvSpPr>
        <p:spPr>
          <a:xfrm>
            <a:off x="-34493" y="6147412"/>
            <a:ext cx="12192000" cy="710588"/>
          </a:xfrm>
          <a:prstGeom prst="rect">
            <a:avLst/>
          </a:prstGeom>
          <a:solidFill>
            <a:srgbClr val="182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4">
            <a:extLst>
              <a:ext uri="{FF2B5EF4-FFF2-40B4-BE49-F238E27FC236}">
                <a16:creationId xmlns:a16="http://schemas.microsoft.com/office/drawing/2014/main" id="{08B95D98-7EC2-F879-C6DC-A7A38CCD634C}"/>
              </a:ext>
            </a:extLst>
          </p:cNvPr>
          <p:cNvSpPr txBox="1">
            <a:spLocks/>
          </p:cNvSpPr>
          <p:nvPr userDrawn="1"/>
        </p:nvSpPr>
        <p:spPr>
          <a:xfrm>
            <a:off x="4211567" y="6239054"/>
            <a:ext cx="5246329" cy="55245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2"/>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sz="1600" dirty="0"/>
              <a:t>Maximizing Impact: Leveraging Rapid Response to Increase STC Outreach</a:t>
            </a:r>
          </a:p>
        </p:txBody>
      </p:sp>
      <p:pic>
        <p:nvPicPr>
          <p:cNvPr id="9" name="DOL Seal" descr="Official seal of the United States Department of Labor">
            <a:extLst>
              <a:ext uri="{FF2B5EF4-FFF2-40B4-BE49-F238E27FC236}">
                <a16:creationId xmlns:a16="http://schemas.microsoft.com/office/drawing/2014/main" id="{8DEABDAE-1F19-EE0B-644C-5C39984957DB}"/>
              </a:ext>
            </a:extLst>
          </p:cNvPr>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256032" y="6208776"/>
            <a:ext cx="589905" cy="589905"/>
          </a:xfrm>
          <a:prstGeom prst="rect">
            <a:avLst/>
          </a:prstGeom>
        </p:spPr>
      </p:pic>
      <p:pic>
        <p:nvPicPr>
          <p:cNvPr id="10" name="ETA Tagline" descr="Employment and Training Administration, United States Department of Labor">
            <a:extLst>
              <a:ext uri="{FF2B5EF4-FFF2-40B4-BE49-F238E27FC236}">
                <a16:creationId xmlns:a16="http://schemas.microsoft.com/office/drawing/2014/main" id="{314A47A8-52BC-2153-4EB2-92838D28C621}"/>
              </a:ext>
            </a:extLst>
          </p:cNvPr>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a:xfrm>
            <a:off x="969264" y="6336469"/>
            <a:ext cx="3031353" cy="366936"/>
          </a:xfrm>
          <a:prstGeom prst="rect">
            <a:avLst/>
          </a:prstGeom>
        </p:spPr>
      </p:pic>
      <p:cxnSp>
        <p:nvCxnSpPr>
          <p:cNvPr id="11" name="Straight Connector 10">
            <a:extLst>
              <a:ext uri="{FF2B5EF4-FFF2-40B4-BE49-F238E27FC236}">
                <a16:creationId xmlns:a16="http://schemas.microsoft.com/office/drawing/2014/main" id="{82CE1A07-2D2A-6F6F-9101-DC85B0ACE695}"/>
              </a:ext>
              <a:ext uri="{C183D7F6-B498-43B3-948B-1728B52AA6E4}">
                <adec:decorative xmlns:adec="http://schemas.microsoft.com/office/drawing/2017/decorative" val="1"/>
              </a:ext>
            </a:extLst>
          </p:cNvPr>
          <p:cNvCxnSpPr>
            <a:cxnSpLocks/>
          </p:cNvCxnSpPr>
          <p:nvPr userDrawn="1"/>
        </p:nvCxnSpPr>
        <p:spPr>
          <a:xfrm flipV="1">
            <a:off x="4114800" y="6300216"/>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FDA5307-D493-EED5-03D4-3703173F7C06}"/>
              </a:ext>
              <a:ext uri="{C183D7F6-B498-43B3-948B-1728B52AA6E4}">
                <adec:decorative xmlns:adec="http://schemas.microsoft.com/office/drawing/2017/decorative" val="1"/>
              </a:ext>
            </a:extLst>
          </p:cNvPr>
          <p:cNvCxnSpPr>
            <a:cxnSpLocks/>
          </p:cNvCxnSpPr>
          <p:nvPr userDrawn="1"/>
        </p:nvCxnSpPr>
        <p:spPr>
          <a:xfrm flipV="1">
            <a:off x="9628632" y="6304163"/>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pic>
        <p:nvPicPr>
          <p:cNvPr id="2" name="Picture 2">
            <a:extLst>
              <a:ext uri="{FF2B5EF4-FFF2-40B4-BE49-F238E27FC236}">
                <a16:creationId xmlns:a16="http://schemas.microsoft.com/office/drawing/2014/main" id="{8F8974E1-09CD-BFEC-EFD0-454AAEF39FD3}"/>
              </a:ext>
              <a:ext uri="{C183D7F6-B498-43B3-948B-1728B52AA6E4}">
                <adec:decorative xmlns:adec="http://schemas.microsoft.com/office/drawing/2017/decorative" val="1"/>
              </a:ext>
            </a:extLst>
          </p:cNvPr>
          <p:cNvPicPr>
            <a:picLocks noChangeAspect="1" noChangeArrowheads="1"/>
          </p:cNvPicPr>
          <p:nvPr userDrawn="1"/>
        </p:nvPicPr>
        <p:blipFill>
          <a:blip r:embed="rId26">
            <a:extLst>
              <a:ext uri="{28A0092B-C50C-407E-A947-70E740481C1C}">
                <a14:useLocalDpi xmlns:a14="http://schemas.microsoft.com/office/drawing/2010/main" val="0"/>
              </a:ext>
            </a:extLst>
          </a:blip>
          <a:srcRect/>
          <a:stretch>
            <a:fillRect/>
          </a:stretch>
        </p:blipFill>
        <p:spPr bwMode="auto">
          <a:xfrm>
            <a:off x="9784080" y="6263640"/>
            <a:ext cx="1860321" cy="451255"/>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5">
            <a:extLst>
              <a:ext uri="{FF2B5EF4-FFF2-40B4-BE49-F238E27FC236}">
                <a16:creationId xmlns:a16="http://schemas.microsoft.com/office/drawing/2014/main" id="{194E2145-5564-C4A8-520B-9A01BF97F905}"/>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23"/>
    </p:custDataLst>
    <p:extLst>
      <p:ext uri="{BB962C8B-B14F-4D97-AF65-F5344CB8AC3E}">
        <p14:creationId xmlns:p14="http://schemas.microsoft.com/office/powerpoint/2010/main" val="3192275340"/>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 id="2147483707" r:id="rId2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7" name="Picture Placeholder 2" descr="Back of people's heads and raised hands at corporate presentation with speaker and whiteboard out of focus in background">
            <a:extLst>
              <a:ext uri="{FF2B5EF4-FFF2-40B4-BE49-F238E27FC236}">
                <a16:creationId xmlns:a16="http://schemas.microsoft.com/office/drawing/2014/main" id="{297D352B-7509-0ABA-C8F4-A1ECABFD34E7}"/>
              </a:ext>
              <a:ext uri="{C183D7F6-B498-43B3-948B-1728B52AA6E4}">
                <adec:decorative xmlns:adec="http://schemas.microsoft.com/office/drawing/2017/decorative" val="0"/>
              </a:ext>
            </a:extLst>
          </p:cNvPr>
          <p:cNvPicPr>
            <a:picLocks noChangeAspect="1"/>
          </p:cNvPicPr>
          <p:nvPr userDrawn="1"/>
        </p:nvPicPr>
        <p:blipFill>
          <a:blip r:embed="rId4">
            <a:extLst>
              <a:ext uri="{28A0092B-C50C-407E-A947-70E740481C1C}">
                <a14:useLocalDpi xmlns:a14="http://schemas.microsoft.com/office/drawing/2010/main" val="0"/>
              </a:ext>
            </a:extLst>
          </a:blip>
          <a:srcRect l="6" r="6"/>
          <a:stretch/>
        </p:blipFill>
        <p:spPr>
          <a:xfrm>
            <a:off x="0" y="0"/>
            <a:ext cx="7477819" cy="6858000"/>
          </a:xfrm>
          <a:prstGeom prst="rect">
            <a:avLst/>
          </a:prstGeom>
        </p:spPr>
      </p:pic>
      <p:sp>
        <p:nvSpPr>
          <p:cNvPr id="2" name="Rectangle 1">
            <a:extLst>
              <a:ext uri="{FF2B5EF4-FFF2-40B4-BE49-F238E27FC236}">
                <a16:creationId xmlns:a16="http://schemas.microsoft.com/office/drawing/2014/main" id="{87541C18-118A-DA88-6152-E815AEF05B39}"/>
              </a:ext>
              <a:ext uri="{C183D7F6-B498-43B3-948B-1728B52AA6E4}">
                <adec:decorative xmlns:adec="http://schemas.microsoft.com/office/drawing/2017/decorative" val="1"/>
              </a:ext>
            </a:extLst>
          </p:cNvPr>
          <p:cNvSpPr/>
          <p:nvPr userDrawn="1"/>
        </p:nvSpPr>
        <p:spPr>
          <a:xfrm>
            <a:off x="0" y="6147412"/>
            <a:ext cx="12192000" cy="710588"/>
          </a:xfrm>
          <a:prstGeom prst="rect">
            <a:avLst/>
          </a:prstGeom>
          <a:solidFill>
            <a:srgbClr val="182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DOL Seal" descr="Official seal of the United States Department of Labor">
            <a:extLst>
              <a:ext uri="{FF2B5EF4-FFF2-40B4-BE49-F238E27FC236}">
                <a16:creationId xmlns:a16="http://schemas.microsoft.com/office/drawing/2014/main" id="{8ABBDA9F-F25D-60A1-E496-F11EB86C2B0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56032" y="6206034"/>
            <a:ext cx="589905" cy="589905"/>
          </a:xfrm>
          <a:prstGeom prst="rect">
            <a:avLst/>
          </a:prstGeom>
        </p:spPr>
      </p:pic>
      <p:pic>
        <p:nvPicPr>
          <p:cNvPr id="4" name="ETA Tagline" descr="Employment and Training Administration, United States Department of Labor">
            <a:extLst>
              <a:ext uri="{FF2B5EF4-FFF2-40B4-BE49-F238E27FC236}">
                <a16:creationId xmlns:a16="http://schemas.microsoft.com/office/drawing/2014/main" id="{D7692074-8904-7B2D-C2EF-F763F1F10EE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69264" y="6336469"/>
            <a:ext cx="3031353" cy="366936"/>
          </a:xfrm>
          <a:prstGeom prst="rect">
            <a:avLst/>
          </a:prstGeom>
        </p:spPr>
      </p:pic>
      <p:cxnSp>
        <p:nvCxnSpPr>
          <p:cNvPr id="5" name="Straight Connector 4">
            <a:extLst>
              <a:ext uri="{FF2B5EF4-FFF2-40B4-BE49-F238E27FC236}">
                <a16:creationId xmlns:a16="http://schemas.microsoft.com/office/drawing/2014/main" id="{DCEBADD7-A79D-426E-9CC7-AED940F7FC52}"/>
              </a:ext>
              <a:ext uri="{C183D7F6-B498-43B3-948B-1728B52AA6E4}">
                <adec:decorative xmlns:adec="http://schemas.microsoft.com/office/drawing/2017/decorative" val="1"/>
              </a:ext>
            </a:extLst>
          </p:cNvPr>
          <p:cNvCxnSpPr>
            <a:cxnSpLocks/>
          </p:cNvCxnSpPr>
          <p:nvPr userDrawn="1"/>
        </p:nvCxnSpPr>
        <p:spPr>
          <a:xfrm flipV="1">
            <a:off x="4114800" y="6300216"/>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F0997D54-16C8-1915-E028-38F1B2483BA7}"/>
              </a:ext>
              <a:ext uri="{C183D7F6-B498-43B3-948B-1728B52AA6E4}">
                <adec:decorative xmlns:adec="http://schemas.microsoft.com/office/drawing/2017/decorative" val="1"/>
              </a:ext>
            </a:extLst>
          </p:cNvPr>
          <p:cNvCxnSpPr>
            <a:cxnSpLocks/>
          </p:cNvCxnSpPr>
          <p:nvPr userDrawn="1"/>
        </p:nvCxnSpPr>
        <p:spPr>
          <a:xfrm flipV="1">
            <a:off x="9628632" y="6304163"/>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pic>
        <p:nvPicPr>
          <p:cNvPr id="10" name="Picture 2">
            <a:extLst>
              <a:ext uri="{FF2B5EF4-FFF2-40B4-BE49-F238E27FC236}">
                <a16:creationId xmlns:a16="http://schemas.microsoft.com/office/drawing/2014/main" id="{44E3B1B3-41BD-F9B5-3901-45DC355456AC}"/>
              </a:ext>
              <a:ext uri="{C183D7F6-B498-43B3-948B-1728B52AA6E4}">
                <adec:decorative xmlns:adec="http://schemas.microsoft.com/office/drawing/2017/decorative" val="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9784080" y="6263640"/>
            <a:ext cx="1860321" cy="451255"/>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4">
            <a:extLst>
              <a:ext uri="{FF2B5EF4-FFF2-40B4-BE49-F238E27FC236}">
                <a16:creationId xmlns:a16="http://schemas.microsoft.com/office/drawing/2014/main" id="{8472552D-7D4C-74B5-B2E4-8AF90B30A2DD}"/>
              </a:ext>
            </a:extLst>
          </p:cNvPr>
          <p:cNvSpPr txBox="1">
            <a:spLocks/>
          </p:cNvSpPr>
          <p:nvPr userDrawn="1"/>
        </p:nvSpPr>
        <p:spPr>
          <a:xfrm>
            <a:off x="4211567" y="6239054"/>
            <a:ext cx="5246329" cy="55245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2"/>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sz="1600" dirty="0"/>
              <a:t>Short-Time Compensation (STC) Webinar Series</a:t>
            </a:r>
          </a:p>
        </p:txBody>
      </p:sp>
    </p:spTree>
    <p:custDataLst>
      <p:tags r:id="rId3"/>
    </p:custDataLst>
    <p:extLst>
      <p:ext uri="{BB962C8B-B14F-4D97-AF65-F5344CB8AC3E}">
        <p14:creationId xmlns:p14="http://schemas.microsoft.com/office/powerpoint/2010/main" val="3277390615"/>
      </p:ext>
    </p:extLst>
  </p:cSld>
  <p:clrMap bg1="lt1" tx1="dk1" bg2="lt2" tx2="dk2" accent1="accent1" accent2="accent2" accent3="accent3" accent4="accent4" accent5="accent5" accent6="accent6" hlink="hlink" folHlink="folHlink"/>
  <p:sldLayoutIdLst>
    <p:sldLayoutId id="2147483686"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2C4F058-A4AD-1A93-F029-E2348A982787}"/>
              </a:ext>
              <a:ext uri="{C183D7F6-B498-43B3-948B-1728B52AA6E4}">
                <adec:decorative xmlns:adec="http://schemas.microsoft.com/office/drawing/2017/decorative" val="1"/>
              </a:ext>
            </a:extLst>
          </p:cNvPr>
          <p:cNvPicPr>
            <a:picLocks noChangeAspect="1"/>
          </p:cNvPicPr>
          <p:nvPr userDrawn="1"/>
        </p:nvPicPr>
        <p:blipFill>
          <a:blip r:embed="rId13">
            <a:extLst>
              <a:ext uri="{28A0092B-C50C-407E-A947-70E740481C1C}">
                <a14:useLocalDpi xmlns:a14="http://schemas.microsoft.com/office/drawing/2010/main" val="0"/>
              </a:ext>
            </a:extLst>
          </a:blip>
          <a:srcRect l="277" r="277"/>
          <a:stretch/>
        </p:blipFill>
        <p:spPr>
          <a:xfrm>
            <a:off x="0" y="6095799"/>
            <a:ext cx="12192000" cy="779016"/>
          </a:xfrm>
          <a:prstGeom prst="rect">
            <a:avLst/>
          </a:prstGeom>
        </p:spPr>
      </p:pic>
      <p:pic>
        <p:nvPicPr>
          <p:cNvPr id="5" name="DOL Seal" descr="Official seal of the United States Department of Labor">
            <a:extLst>
              <a:ext uri="{FF2B5EF4-FFF2-40B4-BE49-F238E27FC236}">
                <a16:creationId xmlns:a16="http://schemas.microsoft.com/office/drawing/2014/main" id="{C7C82B12-65B0-24DB-334B-F143871DE44C}"/>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28436" y="6206034"/>
            <a:ext cx="589905" cy="589905"/>
          </a:xfrm>
          <a:prstGeom prst="rect">
            <a:avLst/>
          </a:prstGeom>
        </p:spPr>
      </p:pic>
      <p:pic>
        <p:nvPicPr>
          <p:cNvPr id="6" name="ETA Tagline" descr="Employment and Training Administration, United States Department of Labor">
            <a:extLst>
              <a:ext uri="{FF2B5EF4-FFF2-40B4-BE49-F238E27FC236}">
                <a16:creationId xmlns:a16="http://schemas.microsoft.com/office/drawing/2014/main" id="{B565EDCA-D093-009E-58E7-BF5A3A904DA4}"/>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841668" y="6336469"/>
            <a:ext cx="3031353" cy="366936"/>
          </a:xfrm>
          <a:prstGeom prst="rect">
            <a:avLst/>
          </a:prstGeom>
        </p:spPr>
      </p:pic>
      <p:pic>
        <p:nvPicPr>
          <p:cNvPr id="10" name="Picture 9">
            <a:extLst>
              <a:ext uri="{FF2B5EF4-FFF2-40B4-BE49-F238E27FC236}">
                <a16:creationId xmlns:a16="http://schemas.microsoft.com/office/drawing/2014/main" id="{1703E87E-F3E5-F674-1364-9B0950BAD986}"/>
              </a:ext>
              <a:ext uri="{C183D7F6-B498-43B3-948B-1728B52AA6E4}">
                <adec:decorative xmlns:adec="http://schemas.microsoft.com/office/drawing/2017/decorative" val="1"/>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9901043" y="6263640"/>
            <a:ext cx="1860321" cy="451255"/>
          </a:xfrm>
          <a:prstGeom prst="rect">
            <a:avLst/>
          </a:prstGeom>
          <a:noFill/>
          <a:extLst>
            <a:ext uri="{909E8E84-426E-40DD-AFC4-6F175D3DCCD1}">
              <a14:hiddenFill xmlns:a14="http://schemas.microsoft.com/office/drawing/2010/main">
                <a:solidFill>
                  <a:srgbClr val="FFFFFF"/>
                </a:solidFill>
              </a14:hiddenFill>
            </a:ext>
          </a:extLst>
        </p:spPr>
      </p:pic>
      <p:sp>
        <p:nvSpPr>
          <p:cNvPr id="13" name="Slide Number Placeholder 5">
            <a:extLst>
              <a:ext uri="{FF2B5EF4-FFF2-40B4-BE49-F238E27FC236}">
                <a16:creationId xmlns:a16="http://schemas.microsoft.com/office/drawing/2014/main" id="{CD01EABB-6E94-5EB4-7E74-DC5E68FCB056}"/>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
        <p:nvSpPr>
          <p:cNvPr id="14" name="Text Placeholder 4">
            <a:extLst>
              <a:ext uri="{FF2B5EF4-FFF2-40B4-BE49-F238E27FC236}">
                <a16:creationId xmlns:a16="http://schemas.microsoft.com/office/drawing/2014/main" id="{60F2D4B4-BD81-E7D7-02D4-82CB62BA48F2}"/>
              </a:ext>
            </a:extLst>
          </p:cNvPr>
          <p:cNvSpPr txBox="1">
            <a:spLocks/>
          </p:cNvSpPr>
          <p:nvPr userDrawn="1"/>
        </p:nvSpPr>
        <p:spPr>
          <a:xfrm>
            <a:off x="3873021" y="6153912"/>
            <a:ext cx="5951463" cy="68580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dirty="0"/>
              <a:t>Short-Time Compensation (STC) Webinar Series</a:t>
            </a:r>
          </a:p>
        </p:txBody>
      </p:sp>
    </p:spTree>
    <p:custDataLst>
      <p:tags r:id="rId12"/>
    </p:custDataLst>
    <p:extLst>
      <p:ext uri="{BB962C8B-B14F-4D97-AF65-F5344CB8AC3E}">
        <p14:creationId xmlns:p14="http://schemas.microsoft.com/office/powerpoint/2010/main" val="399938002"/>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B58F3A-3FCF-3907-17DA-3CDFECF16DAF}"/>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88641"/>
          <a:stretch/>
        </p:blipFill>
        <p:spPr>
          <a:xfrm>
            <a:off x="0" y="6095799"/>
            <a:ext cx="12192000" cy="779016"/>
          </a:xfrm>
          <a:prstGeom prst="rect">
            <a:avLst/>
          </a:prstGeom>
        </p:spPr>
      </p:pic>
      <p:pic>
        <p:nvPicPr>
          <p:cNvPr id="9" name="DOL Seal" descr="Official seal of the United States Department of Labor">
            <a:extLst>
              <a:ext uri="{FF2B5EF4-FFF2-40B4-BE49-F238E27FC236}">
                <a16:creationId xmlns:a16="http://schemas.microsoft.com/office/drawing/2014/main" id="{36548777-17D3-AFA7-7F2B-55949E7EF7F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28436" y="6206034"/>
            <a:ext cx="589905" cy="589905"/>
          </a:xfrm>
          <a:prstGeom prst="rect">
            <a:avLst/>
          </a:prstGeom>
        </p:spPr>
      </p:pic>
      <p:pic>
        <p:nvPicPr>
          <p:cNvPr id="10" name="ETA Tagline" descr="Employment and Training Administration, United States Department of Labor">
            <a:extLst>
              <a:ext uri="{FF2B5EF4-FFF2-40B4-BE49-F238E27FC236}">
                <a16:creationId xmlns:a16="http://schemas.microsoft.com/office/drawing/2014/main" id="{9E49A5B3-F27D-9311-0532-01845139A20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1668" y="6336469"/>
            <a:ext cx="3031353" cy="366936"/>
          </a:xfrm>
          <a:prstGeom prst="rect">
            <a:avLst/>
          </a:prstGeom>
        </p:spPr>
      </p:pic>
      <p:pic>
        <p:nvPicPr>
          <p:cNvPr id="3" name="Picture 2">
            <a:extLst>
              <a:ext uri="{FF2B5EF4-FFF2-40B4-BE49-F238E27FC236}">
                <a16:creationId xmlns:a16="http://schemas.microsoft.com/office/drawing/2014/main" id="{09ECA80E-B16E-B484-DA5F-44274782AD2D}"/>
              </a:ext>
              <a:ext uri="{C183D7F6-B498-43B3-948B-1728B52AA6E4}">
                <adec:decorative xmlns:adec="http://schemas.microsoft.com/office/drawing/2017/decorative" val="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9901043" y="6263640"/>
            <a:ext cx="1860321" cy="451255"/>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4">
            <a:extLst>
              <a:ext uri="{FF2B5EF4-FFF2-40B4-BE49-F238E27FC236}">
                <a16:creationId xmlns:a16="http://schemas.microsoft.com/office/drawing/2014/main" id="{0DD4503A-A925-78CA-4D5D-13EAF5D2F4FC}"/>
              </a:ext>
            </a:extLst>
          </p:cNvPr>
          <p:cNvSpPr txBox="1">
            <a:spLocks/>
          </p:cNvSpPr>
          <p:nvPr userDrawn="1"/>
        </p:nvSpPr>
        <p:spPr>
          <a:xfrm>
            <a:off x="3873021" y="6153912"/>
            <a:ext cx="5951463" cy="68580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dirty="0"/>
              <a:t>Short-Time Compensation (STC) Webinar Series</a:t>
            </a:r>
          </a:p>
        </p:txBody>
      </p:sp>
    </p:spTree>
    <p:extLst>
      <p:ext uri="{BB962C8B-B14F-4D97-AF65-F5344CB8AC3E}">
        <p14:creationId xmlns:p14="http://schemas.microsoft.com/office/powerpoint/2010/main" val="2260155917"/>
      </p:ext>
    </p:extLst>
  </p:cSld>
  <p:clrMap bg1="lt1" tx1="dk1" bg2="lt2" tx2="dk2" accent1="accent1" accent2="accent2" accent3="accent3" accent4="accent4" accent5="accent5" accent6="accent6" hlink="hlink" folHlink="folHlink"/>
  <p:sldLayoutIdLst>
    <p:sldLayoutId id="2147483699" r:id="rId1"/>
    <p:sldLayoutId id="214748370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lang="en-US" sz="2000" kern="1200" dirty="0" smtClean="0">
          <a:solidFill>
            <a:schemeClr val="bg1"/>
          </a:solidFill>
          <a:latin typeface="+mn-lt"/>
          <a:ea typeface="+mn-ea"/>
          <a:cs typeface="+mn-cs"/>
        </a:defRPr>
      </a:lvl1pPr>
      <a:lvl2pPr marL="742950" indent="-285750" algn="l" defTabSz="914400" rtl="0" eaLnBrk="1" latinLnBrk="0" hangingPunct="1">
        <a:lnSpc>
          <a:spcPct val="90000"/>
        </a:lnSpc>
        <a:spcBef>
          <a:spcPts val="500"/>
        </a:spcBef>
        <a:buFont typeface="Wingdings" panose="05000000000000000000" pitchFamily="2" charset="2"/>
        <a:buChar char="q"/>
        <a:defRPr lang="en-US" sz="1800" i="0" u="none" kern="1200" dirty="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7" name="Picture Placeholder 2" descr="White calendar with a blue pen on top">
            <a:extLst>
              <a:ext uri="{FF2B5EF4-FFF2-40B4-BE49-F238E27FC236}">
                <a16:creationId xmlns:a16="http://schemas.microsoft.com/office/drawing/2014/main" id="{1141BCCA-B49D-22AC-3AD8-D1D1A255EA07}"/>
              </a:ext>
            </a:extLst>
          </p:cNvPr>
          <p:cNvPicPr>
            <a:picLocks noChangeAspect="1"/>
          </p:cNvPicPr>
          <p:nvPr userDrawn="1"/>
        </p:nvPicPr>
        <p:blipFill>
          <a:blip r:embed="rId4">
            <a:extLst>
              <a:ext uri="{28A0092B-C50C-407E-A947-70E740481C1C}">
                <a14:useLocalDpi xmlns:a14="http://schemas.microsoft.com/office/drawing/2010/main" val="0"/>
              </a:ext>
            </a:extLst>
          </a:blip>
          <a:srcRect l="10" r="10"/>
          <a:stretch/>
        </p:blipFill>
        <p:spPr>
          <a:xfrm>
            <a:off x="7421493" y="0"/>
            <a:ext cx="4770507" cy="6858000"/>
          </a:xfrm>
          <a:prstGeom prst="rect">
            <a:avLst/>
          </a:prstGeom>
        </p:spPr>
      </p:pic>
      <p:sp>
        <p:nvSpPr>
          <p:cNvPr id="13" name="Freeform 42">
            <a:extLst>
              <a:ext uri="{FF2B5EF4-FFF2-40B4-BE49-F238E27FC236}">
                <a16:creationId xmlns:a16="http://schemas.microsoft.com/office/drawing/2014/main" id="{D3E0F20F-4190-0C61-9CD9-A437B7EF5167}"/>
              </a:ext>
            </a:extLst>
          </p:cNvPr>
          <p:cNvSpPr>
            <a:spLocks noChangeArrowheads="1"/>
          </p:cNvSpPr>
          <p:nvPr userDrawn="1"/>
        </p:nvSpPr>
        <p:spPr bwMode="auto">
          <a:xfrm>
            <a:off x="11670594" y="6287478"/>
            <a:ext cx="377825" cy="419100"/>
          </a:xfrm>
          <a:custGeom>
            <a:avLst/>
            <a:gdLst>
              <a:gd name="T0" fmla="*/ 932 w 1051"/>
              <a:gd name="T1" fmla="*/ 1050 h 1166"/>
              <a:gd name="T2" fmla="*/ 932 w 1051"/>
              <a:gd name="T3" fmla="*/ 407 h 1166"/>
              <a:gd name="T4" fmla="*/ 118 w 1051"/>
              <a:gd name="T5" fmla="*/ 407 h 1166"/>
              <a:gd name="T6" fmla="*/ 118 w 1051"/>
              <a:gd name="T7" fmla="*/ 1050 h 1166"/>
              <a:gd name="T8" fmla="*/ 932 w 1051"/>
              <a:gd name="T9" fmla="*/ 1050 h 1166"/>
              <a:gd name="T10" fmla="*/ 1050 w 1051"/>
              <a:gd name="T11" fmla="*/ 232 h 1166"/>
              <a:gd name="T12" fmla="*/ 1050 w 1051"/>
              <a:gd name="T13" fmla="*/ 1050 h 1166"/>
              <a:gd name="T14" fmla="*/ 932 w 1051"/>
              <a:gd name="T15" fmla="*/ 1165 h 1166"/>
              <a:gd name="T16" fmla="*/ 118 w 1051"/>
              <a:gd name="T17" fmla="*/ 1165 h 1166"/>
              <a:gd name="T18" fmla="*/ 0 w 1051"/>
              <a:gd name="T19" fmla="*/ 1050 h 1166"/>
              <a:gd name="T20" fmla="*/ 0 w 1051"/>
              <a:gd name="T21" fmla="*/ 232 h 1166"/>
              <a:gd name="T22" fmla="*/ 118 w 1051"/>
              <a:gd name="T23" fmla="*/ 115 h 1166"/>
              <a:gd name="T24" fmla="*/ 175 w 1051"/>
              <a:gd name="T25" fmla="*/ 115 h 1166"/>
              <a:gd name="T26" fmla="*/ 175 w 1051"/>
              <a:gd name="T27" fmla="*/ 0 h 1166"/>
              <a:gd name="T28" fmla="*/ 293 w 1051"/>
              <a:gd name="T29" fmla="*/ 0 h 1166"/>
              <a:gd name="T30" fmla="*/ 293 w 1051"/>
              <a:gd name="T31" fmla="*/ 115 h 1166"/>
              <a:gd name="T32" fmla="*/ 757 w 1051"/>
              <a:gd name="T33" fmla="*/ 115 h 1166"/>
              <a:gd name="T34" fmla="*/ 757 w 1051"/>
              <a:gd name="T35" fmla="*/ 0 h 1166"/>
              <a:gd name="T36" fmla="*/ 875 w 1051"/>
              <a:gd name="T37" fmla="*/ 0 h 1166"/>
              <a:gd name="T38" fmla="*/ 875 w 1051"/>
              <a:gd name="T39" fmla="*/ 115 h 1166"/>
              <a:gd name="T40" fmla="*/ 932 w 1051"/>
              <a:gd name="T41" fmla="*/ 115 h 1166"/>
              <a:gd name="T42" fmla="*/ 1050 w 1051"/>
              <a:gd name="T43" fmla="*/ 232 h 1166"/>
              <a:gd name="T44" fmla="*/ 818 w 1051"/>
              <a:gd name="T45" fmla="*/ 525 h 1166"/>
              <a:gd name="T46" fmla="*/ 818 w 1051"/>
              <a:gd name="T47" fmla="*/ 640 h 1166"/>
              <a:gd name="T48" fmla="*/ 700 w 1051"/>
              <a:gd name="T49" fmla="*/ 640 h 1166"/>
              <a:gd name="T50" fmla="*/ 700 w 1051"/>
              <a:gd name="T51" fmla="*/ 525 h 1166"/>
              <a:gd name="T52" fmla="*/ 818 w 1051"/>
              <a:gd name="T53" fmla="*/ 525 h 1166"/>
              <a:gd name="T54" fmla="*/ 582 w 1051"/>
              <a:gd name="T55" fmla="*/ 525 h 1166"/>
              <a:gd name="T56" fmla="*/ 582 w 1051"/>
              <a:gd name="T57" fmla="*/ 640 h 1166"/>
              <a:gd name="T58" fmla="*/ 468 w 1051"/>
              <a:gd name="T59" fmla="*/ 640 h 1166"/>
              <a:gd name="T60" fmla="*/ 468 w 1051"/>
              <a:gd name="T61" fmla="*/ 525 h 1166"/>
              <a:gd name="T62" fmla="*/ 582 w 1051"/>
              <a:gd name="T63" fmla="*/ 525 h 1166"/>
              <a:gd name="T64" fmla="*/ 350 w 1051"/>
              <a:gd name="T65" fmla="*/ 525 h 1166"/>
              <a:gd name="T66" fmla="*/ 350 w 1051"/>
              <a:gd name="T67" fmla="*/ 640 h 1166"/>
              <a:gd name="T68" fmla="*/ 232 w 1051"/>
              <a:gd name="T69" fmla="*/ 640 h 1166"/>
              <a:gd name="T70" fmla="*/ 232 w 1051"/>
              <a:gd name="T71" fmla="*/ 525 h 1166"/>
              <a:gd name="T72" fmla="*/ 350 w 1051"/>
              <a:gd name="T73" fmla="*/ 525 h 1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1" h="1166">
                <a:moveTo>
                  <a:pt x="932" y="1050"/>
                </a:moveTo>
                <a:lnTo>
                  <a:pt x="932" y="407"/>
                </a:lnTo>
                <a:lnTo>
                  <a:pt x="118" y="407"/>
                </a:lnTo>
                <a:lnTo>
                  <a:pt x="118" y="1050"/>
                </a:lnTo>
                <a:lnTo>
                  <a:pt x="932" y="1050"/>
                </a:lnTo>
                <a:close/>
                <a:moveTo>
                  <a:pt x="1050" y="232"/>
                </a:moveTo>
                <a:lnTo>
                  <a:pt x="1050" y="1050"/>
                </a:lnTo>
                <a:cubicBezTo>
                  <a:pt x="1050" y="1113"/>
                  <a:pt x="995" y="1165"/>
                  <a:pt x="932" y="1165"/>
                </a:cubicBezTo>
                <a:lnTo>
                  <a:pt x="118" y="1165"/>
                </a:lnTo>
                <a:cubicBezTo>
                  <a:pt x="52" y="1165"/>
                  <a:pt x="0" y="1113"/>
                  <a:pt x="0" y="1050"/>
                </a:cubicBezTo>
                <a:lnTo>
                  <a:pt x="0" y="232"/>
                </a:lnTo>
                <a:cubicBezTo>
                  <a:pt x="0" y="170"/>
                  <a:pt x="52" y="115"/>
                  <a:pt x="118" y="115"/>
                </a:cubicBezTo>
                <a:lnTo>
                  <a:pt x="175" y="115"/>
                </a:lnTo>
                <a:lnTo>
                  <a:pt x="175" y="0"/>
                </a:lnTo>
                <a:lnTo>
                  <a:pt x="293" y="0"/>
                </a:lnTo>
                <a:lnTo>
                  <a:pt x="293" y="115"/>
                </a:lnTo>
                <a:lnTo>
                  <a:pt x="757" y="115"/>
                </a:lnTo>
                <a:lnTo>
                  <a:pt x="757" y="0"/>
                </a:lnTo>
                <a:lnTo>
                  <a:pt x="875" y="0"/>
                </a:lnTo>
                <a:lnTo>
                  <a:pt x="875" y="115"/>
                </a:lnTo>
                <a:lnTo>
                  <a:pt x="932" y="115"/>
                </a:lnTo>
                <a:cubicBezTo>
                  <a:pt x="995" y="115"/>
                  <a:pt x="1050" y="170"/>
                  <a:pt x="1050" y="232"/>
                </a:cubicBezTo>
                <a:close/>
                <a:moveTo>
                  <a:pt x="818" y="525"/>
                </a:moveTo>
                <a:lnTo>
                  <a:pt x="818" y="640"/>
                </a:lnTo>
                <a:lnTo>
                  <a:pt x="700" y="640"/>
                </a:lnTo>
                <a:lnTo>
                  <a:pt x="700" y="525"/>
                </a:lnTo>
                <a:lnTo>
                  <a:pt x="818" y="525"/>
                </a:lnTo>
                <a:close/>
                <a:moveTo>
                  <a:pt x="582" y="525"/>
                </a:moveTo>
                <a:lnTo>
                  <a:pt x="582" y="640"/>
                </a:lnTo>
                <a:lnTo>
                  <a:pt x="468" y="640"/>
                </a:lnTo>
                <a:lnTo>
                  <a:pt x="468" y="525"/>
                </a:lnTo>
                <a:lnTo>
                  <a:pt x="582" y="525"/>
                </a:lnTo>
                <a:close/>
                <a:moveTo>
                  <a:pt x="350" y="525"/>
                </a:moveTo>
                <a:lnTo>
                  <a:pt x="350" y="640"/>
                </a:lnTo>
                <a:lnTo>
                  <a:pt x="232" y="640"/>
                </a:lnTo>
                <a:lnTo>
                  <a:pt x="232" y="525"/>
                </a:lnTo>
                <a:lnTo>
                  <a:pt x="350" y="525"/>
                </a:ln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defPPr>
              <a:defRPr lang="en-GB"/>
            </a:defPPr>
            <a:lvl1pPr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1pPr>
            <a:lvl2pPr marL="742950" indent="-28575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2pPr>
            <a:lvl3pPr marL="1143000" indent="-22860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3pPr>
            <a:lvl4pPr marL="1600200" indent="-22860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4pPr>
            <a:lvl5pPr marL="2057400" indent="-22860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5pPr>
            <a:lvl6pPr marL="2286000" algn="l" defTabSz="457200" rtl="0" eaLnBrk="1" latinLnBrk="0" hangingPunct="1">
              <a:defRPr kern="1200">
                <a:solidFill>
                  <a:schemeClr val="tx1"/>
                </a:solidFill>
                <a:latin typeface="Arial" charset="0"/>
                <a:ea typeface="SimSun" charset="0"/>
                <a:cs typeface="SimSun" charset="0"/>
              </a:defRPr>
            </a:lvl6pPr>
            <a:lvl7pPr marL="2743200" algn="l" defTabSz="457200" rtl="0" eaLnBrk="1" latinLnBrk="0" hangingPunct="1">
              <a:defRPr kern="1200">
                <a:solidFill>
                  <a:schemeClr val="tx1"/>
                </a:solidFill>
                <a:latin typeface="Arial" charset="0"/>
                <a:ea typeface="SimSun" charset="0"/>
                <a:cs typeface="SimSun" charset="0"/>
              </a:defRPr>
            </a:lvl7pPr>
            <a:lvl8pPr marL="3200400" algn="l" defTabSz="457200" rtl="0" eaLnBrk="1" latinLnBrk="0" hangingPunct="1">
              <a:defRPr kern="1200">
                <a:solidFill>
                  <a:schemeClr val="tx1"/>
                </a:solidFill>
                <a:latin typeface="Arial" charset="0"/>
                <a:ea typeface="SimSun" charset="0"/>
                <a:cs typeface="SimSun" charset="0"/>
              </a:defRPr>
            </a:lvl8pPr>
            <a:lvl9pPr marL="3657600" algn="l" defTabSz="457200" rtl="0" eaLnBrk="1" latinLnBrk="0" hangingPunct="1">
              <a:defRPr kern="1200">
                <a:solidFill>
                  <a:schemeClr val="tx1"/>
                </a:solidFill>
                <a:latin typeface="Arial" charset="0"/>
                <a:ea typeface="SimSun" charset="0"/>
                <a:cs typeface="SimSun" charset="0"/>
              </a:defRPr>
            </a:lvl9p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charset="0"/>
              <a:buNone/>
              <a:tabLst/>
              <a:defRPr/>
            </a:pPr>
            <a:endParaRPr kumimoji="0" lang="en-US" sz="1800" b="0" i="0" u="none" strike="noStrike" kern="1200" cap="none" spc="0" normalizeH="0" baseline="0" noProof="0">
              <a:ln>
                <a:noFill/>
              </a:ln>
              <a:solidFill>
                <a:srgbClr val="DAB4BF"/>
              </a:solidFill>
              <a:effectLst/>
              <a:uLnTx/>
              <a:uFillTx/>
              <a:latin typeface="Arial" charset="0"/>
              <a:ea typeface="SimSun" charset="0"/>
            </a:endParaRPr>
          </a:p>
        </p:txBody>
      </p:sp>
      <p:sp>
        <p:nvSpPr>
          <p:cNvPr id="14" name="Rectangle 13">
            <a:extLst>
              <a:ext uri="{FF2B5EF4-FFF2-40B4-BE49-F238E27FC236}">
                <a16:creationId xmlns:a16="http://schemas.microsoft.com/office/drawing/2014/main" id="{A747AAED-DE94-9228-3F7E-928828A7960F}"/>
              </a:ext>
              <a:ext uri="{C183D7F6-B498-43B3-948B-1728B52AA6E4}">
                <adec:decorative xmlns:adec="http://schemas.microsoft.com/office/drawing/2017/decorative" val="1"/>
              </a:ext>
            </a:extLst>
          </p:cNvPr>
          <p:cNvSpPr/>
          <p:nvPr userDrawn="1"/>
        </p:nvSpPr>
        <p:spPr>
          <a:xfrm>
            <a:off x="0" y="6147412"/>
            <a:ext cx="12192000" cy="710588"/>
          </a:xfrm>
          <a:prstGeom prst="rect">
            <a:avLst/>
          </a:prstGeom>
          <a:solidFill>
            <a:srgbClr val="182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DOL Seal" descr="Official seal of the United States Department of Labor">
            <a:extLst>
              <a:ext uri="{FF2B5EF4-FFF2-40B4-BE49-F238E27FC236}">
                <a16:creationId xmlns:a16="http://schemas.microsoft.com/office/drawing/2014/main" id="{64CBC9C2-7C06-77A0-5C44-F549B472D6F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56032" y="6208776"/>
            <a:ext cx="589905" cy="589905"/>
          </a:xfrm>
          <a:prstGeom prst="rect">
            <a:avLst/>
          </a:prstGeom>
        </p:spPr>
      </p:pic>
      <p:pic>
        <p:nvPicPr>
          <p:cNvPr id="17" name="ETA Tagline" descr="Employment and Training Administration, United States Department of Labor">
            <a:extLst>
              <a:ext uri="{FF2B5EF4-FFF2-40B4-BE49-F238E27FC236}">
                <a16:creationId xmlns:a16="http://schemas.microsoft.com/office/drawing/2014/main" id="{92B783BA-AABC-0C0F-9CAD-5E568570A42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69264" y="6336792"/>
            <a:ext cx="3031353" cy="366936"/>
          </a:xfrm>
          <a:prstGeom prst="rect">
            <a:avLst/>
          </a:prstGeom>
        </p:spPr>
      </p:pic>
      <p:cxnSp>
        <p:nvCxnSpPr>
          <p:cNvPr id="18" name="Straight Connector 17">
            <a:extLst>
              <a:ext uri="{FF2B5EF4-FFF2-40B4-BE49-F238E27FC236}">
                <a16:creationId xmlns:a16="http://schemas.microsoft.com/office/drawing/2014/main" id="{31ECAF10-2810-56C1-CE15-6F44E6A361A0}"/>
              </a:ext>
              <a:ext uri="{C183D7F6-B498-43B3-948B-1728B52AA6E4}">
                <adec:decorative xmlns:adec="http://schemas.microsoft.com/office/drawing/2017/decorative" val="1"/>
              </a:ext>
            </a:extLst>
          </p:cNvPr>
          <p:cNvCxnSpPr>
            <a:cxnSpLocks/>
          </p:cNvCxnSpPr>
          <p:nvPr userDrawn="1"/>
        </p:nvCxnSpPr>
        <p:spPr>
          <a:xfrm flipV="1">
            <a:off x="4114800" y="6300216"/>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8684F9D-95D9-E6F6-F99D-E8242499A415}"/>
              </a:ext>
              <a:ext uri="{C183D7F6-B498-43B3-948B-1728B52AA6E4}">
                <adec:decorative xmlns:adec="http://schemas.microsoft.com/office/drawing/2017/decorative" val="1"/>
              </a:ext>
            </a:extLst>
          </p:cNvPr>
          <p:cNvCxnSpPr>
            <a:cxnSpLocks/>
          </p:cNvCxnSpPr>
          <p:nvPr userDrawn="1"/>
        </p:nvCxnSpPr>
        <p:spPr>
          <a:xfrm flipV="1">
            <a:off x="9629905" y="6304163"/>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pic>
        <p:nvPicPr>
          <p:cNvPr id="2" name="Picture 2">
            <a:extLst>
              <a:ext uri="{FF2B5EF4-FFF2-40B4-BE49-F238E27FC236}">
                <a16:creationId xmlns:a16="http://schemas.microsoft.com/office/drawing/2014/main" id="{4B0891AA-913E-4351-1FA7-D9E770EC90BC}"/>
              </a:ext>
              <a:ext uri="{C183D7F6-B498-43B3-948B-1728B52AA6E4}">
                <adec:decorative xmlns:adec="http://schemas.microsoft.com/office/drawing/2017/decorative" val="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9781132" y="6258868"/>
            <a:ext cx="1860321" cy="451255"/>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4">
            <a:extLst>
              <a:ext uri="{FF2B5EF4-FFF2-40B4-BE49-F238E27FC236}">
                <a16:creationId xmlns:a16="http://schemas.microsoft.com/office/drawing/2014/main" id="{7C15ECA9-06AA-D5A8-57DC-21F9D0397A6C}"/>
              </a:ext>
            </a:extLst>
          </p:cNvPr>
          <p:cNvSpPr txBox="1">
            <a:spLocks/>
          </p:cNvSpPr>
          <p:nvPr userDrawn="1"/>
        </p:nvSpPr>
        <p:spPr>
          <a:xfrm>
            <a:off x="4211567" y="6239054"/>
            <a:ext cx="5246329" cy="55245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2"/>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sz="1600" dirty="0"/>
              <a:t>Short-Time Compensation (STC) Webinar Series</a:t>
            </a:r>
          </a:p>
        </p:txBody>
      </p:sp>
      <p:sp>
        <p:nvSpPr>
          <p:cNvPr id="4" name="Title Placeholder 3">
            <a:extLst>
              <a:ext uri="{FF2B5EF4-FFF2-40B4-BE49-F238E27FC236}">
                <a16:creationId xmlns:a16="http://schemas.microsoft.com/office/drawing/2014/main" id="{69E554C3-433E-7919-CC69-7C6DEDBC2030}"/>
              </a:ext>
            </a:extLst>
          </p:cNvPr>
          <p:cNvSpPr>
            <a:spLocks noGrp="1"/>
          </p:cNvSpPr>
          <p:nvPr>
            <p:ph type="title"/>
          </p:nvPr>
        </p:nvSpPr>
        <p:spPr>
          <a:xfrm>
            <a:off x="838199" y="365760"/>
            <a:ext cx="10515600" cy="795528"/>
          </a:xfrm>
          <a:prstGeom prst="rect">
            <a:avLst/>
          </a:prstGeom>
        </p:spPr>
        <p:txBody>
          <a:bodyPr vert="horz" lIns="91440" tIns="45720" rIns="91440" bIns="45720" rtlCol="0" anchor="ctr">
            <a:normAutofit/>
          </a:bodyPr>
          <a:lstStyle/>
          <a:p>
            <a:r>
              <a:rPr lang="en-US" dirty="0"/>
              <a:t>Agenda</a:t>
            </a:r>
          </a:p>
        </p:txBody>
      </p:sp>
    </p:spTree>
    <p:custDataLst>
      <p:tags r:id="rId3"/>
    </p:custDataLst>
    <p:extLst>
      <p:ext uri="{BB962C8B-B14F-4D97-AF65-F5344CB8AC3E}">
        <p14:creationId xmlns:p14="http://schemas.microsoft.com/office/powerpoint/2010/main" val="3390080420"/>
      </p:ext>
    </p:extLst>
  </p:cSld>
  <p:clrMap bg1="lt1" tx1="dk1" bg2="lt2" tx2="dk2" accent1="accent1" accent2="accent2" accent3="accent3" accent4="accent4" accent5="accent5" accent6="accent6" hlink="hlink" folHlink="folHlink"/>
  <p:sldLayoutIdLst>
    <p:sldLayoutId id="2147483703" r:id="rId1"/>
  </p:sldLayoutIdLst>
  <p:hf hdr="0" ftr="0" dt="0"/>
  <p:txStyles>
    <p:titleStyle>
      <a:lvl1pPr algn="l" defTabSz="914400" rtl="0" eaLnBrk="1" latinLnBrk="0" hangingPunct="1">
        <a:lnSpc>
          <a:spcPct val="90000"/>
        </a:lnSpc>
        <a:spcBef>
          <a:spcPts val="1000"/>
        </a:spcBef>
        <a:buNone/>
        <a:defRPr sz="3500" kern="1200">
          <a:solidFill>
            <a:srgbClr val="003366"/>
          </a:solidFill>
          <a:latin typeface="Roboto" panose="02000000000000000000" pitchFamily="2" charset="0"/>
          <a:ea typeface="Roboto" panose="02000000000000000000" pitchFamily="2" charset="0"/>
          <a:cs typeface="Roboto"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F6CEAEA-9979-3FF0-F777-0614071DD57D}"/>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15642" y="148096"/>
            <a:ext cx="2781957" cy="67481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3"/>
    </p:custDataLst>
    <p:extLst>
      <p:ext uri="{BB962C8B-B14F-4D97-AF65-F5344CB8AC3E}">
        <p14:creationId xmlns:p14="http://schemas.microsoft.com/office/powerpoint/2010/main" val="1864599799"/>
      </p:ext>
    </p:extLst>
  </p:cSld>
  <p:clrMap bg1="lt1" tx1="dk1" bg2="lt2" tx2="dk2" accent1="accent1" accent2="accent2" accent3="accent3" accent4="accent4" accent5="accent5" accent6="accent6" hlink="hlink" folHlink="folHlink"/>
  <p:sldLayoutIdLst>
    <p:sldLayoutId id="2147483706"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3.xml"/><Relationship Id="rId1" Type="http://schemas.openxmlformats.org/officeDocument/2006/relationships/tags" Target="../tags/tag3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www.workforcegps.org/events/2024/05/01/12/48/Short-Time-Compensation-Webinar-Series-Building-the-Case-for-Why-STC-Supports-Workers-and-Employers" TargetMode="External"/><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hyperlink" Target="https://ui.workforcegps.org/events/2024/10/15/00/16/Short-Time-Compensation-Webinar-Series-State-Promising-Practices"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sv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39.png"/><Relationship Id="rId11" Type="http://schemas.openxmlformats.org/officeDocument/2006/relationships/image" Target="../media/image28.png"/><Relationship Id="rId5" Type="http://schemas.openxmlformats.org/officeDocument/2006/relationships/image" Target="../media/image38.png"/><Relationship Id="rId10" Type="http://schemas.openxmlformats.org/officeDocument/2006/relationships/image" Target="../media/image6.png"/><Relationship Id="rId4" Type="http://schemas.openxmlformats.org/officeDocument/2006/relationships/image" Target="../media/image37.png"/><Relationship Id="rId9" Type="http://schemas.openxmlformats.org/officeDocument/2006/relationships/image" Target="../media/image4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hyperlink" Target="https://portal.ct.gov/dol/divisions/business-services/ctdol-employer-seminars?language=en_US" TargetMode="Externa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3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hyperlink" Target="https://www.dol.gov/agencies/eta/advisories/unemployment-insurance-program-letter-no-22-12-change-1" TargetMode="External"/><Relationship Id="rId2" Type="http://schemas.openxmlformats.org/officeDocument/2006/relationships/hyperlink" Target="https://www.dol.gov/agencies/eta/advisories/unemployment-insurance-program-letter-no-22-12" TargetMode="External"/><Relationship Id="rId1" Type="http://schemas.openxmlformats.org/officeDocument/2006/relationships/slideLayout" Target="../slideLayouts/slideLayout16.xml"/><Relationship Id="rId6" Type="http://schemas.openxmlformats.org/officeDocument/2006/relationships/hyperlink" Target="https://wdr.doleta.gov/directives/corr_doc.cfm?DOCN=7774" TargetMode="External"/><Relationship Id="rId5" Type="http://schemas.openxmlformats.org/officeDocument/2006/relationships/hyperlink" Target="https://wdr.doleta.gov/directives/corr_doc.cfm?DOCN=3894" TargetMode="External"/><Relationship Id="rId4" Type="http://schemas.openxmlformats.org/officeDocument/2006/relationships/hyperlink" Target="https://www.dol.gov/agencies/eta/advisories/unemployment-insurance-program-letter-no-22-12-change-2"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stc.workforcegps.org/resources/2020/11/29/22/02/StateToolsResources" TargetMode="External"/><Relationship Id="rId2" Type="http://schemas.openxmlformats.org/officeDocument/2006/relationships/hyperlink" Target="https://stc.workforcegps.org/resources/2020/11/29/22/01/STC_101" TargetMode="External"/><Relationship Id="rId1" Type="http://schemas.openxmlformats.org/officeDocument/2006/relationships/slideLayout" Target="../slideLayouts/slideLayout16.xml"/><Relationship Id="rId6" Type="http://schemas.openxmlformats.org/officeDocument/2006/relationships/hyperlink" Target="https://ui.workforcegps.org/events/2024/10/15/00/16/Short-Time-Compensation-Webinar-Series-State-Promising-Practices" TargetMode="External"/><Relationship Id="rId5" Type="http://schemas.openxmlformats.org/officeDocument/2006/relationships/hyperlink" Target="https://www.workforcegps.org/events/2024/07/01/17/07/Short-Time-Compensation-Webinar-Series-Building-the-Case-for-Why-STC-Supports-Workers-and-Employers" TargetMode="External"/><Relationship Id="rId4" Type="http://schemas.openxmlformats.org/officeDocument/2006/relationships/hyperlink" Target="https://stc.workforcegps.org/" TargetMode="Externa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7.xml"/><Relationship Id="rId1" Type="http://schemas.openxmlformats.org/officeDocument/2006/relationships/tags" Target="../tags/tag36.xml"/><Relationship Id="rId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678DA29-FC74-D893-F6EC-D16BA193D885}"/>
              </a:ext>
            </a:extLst>
          </p:cNvPr>
          <p:cNvSpPr>
            <a:spLocks noGrp="1"/>
          </p:cNvSpPr>
          <p:nvPr>
            <p:ph type="title" idx="4294967295"/>
          </p:nvPr>
        </p:nvSpPr>
        <p:spPr>
          <a:xfrm>
            <a:off x="0" y="-1325563"/>
            <a:ext cx="10515600" cy="1008063"/>
          </a:xfrm>
          <a:prstGeom prst="rect">
            <a:avLst/>
          </a:prstGeom>
        </p:spPr>
        <p:txBody>
          <a:bodyPr anchor="b"/>
          <a:lstStyle/>
          <a:p>
            <a:r>
              <a:rPr lang="en-US" dirty="0">
                <a:solidFill>
                  <a:srgbClr val="EAF0F2"/>
                </a:solidFill>
              </a:rPr>
              <a:t>Intro Slide </a:t>
            </a:r>
          </a:p>
        </p:txBody>
      </p:sp>
      <p:sp>
        <p:nvSpPr>
          <p:cNvPr id="12" name="Text Placeholder 11">
            <a:extLst>
              <a:ext uri="{FF2B5EF4-FFF2-40B4-BE49-F238E27FC236}">
                <a16:creationId xmlns:a16="http://schemas.microsoft.com/office/drawing/2014/main" id="{CF8E84FA-0F5D-0F77-7F1B-FF5DD2895D02}"/>
              </a:ext>
            </a:extLst>
          </p:cNvPr>
          <p:cNvSpPr>
            <a:spLocks noGrp="1"/>
          </p:cNvSpPr>
          <p:nvPr>
            <p:ph type="body" sz="quarter" idx="15"/>
          </p:nvPr>
        </p:nvSpPr>
        <p:spPr/>
        <p:txBody>
          <a:bodyPr anchor="b"/>
          <a:lstStyle/>
          <a:p>
            <a:pPr lvl="0"/>
            <a:r>
              <a:rPr lang="en-US" sz="2400" b="0" dirty="0">
                <a:effectLst/>
                <a:latin typeface="Calibri" panose="020F0502020204030204" pitchFamily="34" charset="0"/>
                <a:ea typeface="Times New Roman" panose="02020603050405020304" pitchFamily="18" charset="0"/>
              </a:rPr>
              <a:t>Short-Time Compensation (STC) Webinar Series</a:t>
            </a:r>
            <a:r>
              <a:rPr lang="en-US" sz="2400" b="0" i="1" dirty="0">
                <a:effectLst/>
                <a:latin typeface="Calibri" panose="020F0502020204030204" pitchFamily="34" charset="0"/>
                <a:ea typeface="Times New Roman" panose="02020603050405020304" pitchFamily="18" charset="0"/>
              </a:rPr>
              <a:t>	</a:t>
            </a:r>
            <a:endParaRPr lang="en-US" sz="2400" dirty="0"/>
          </a:p>
        </p:txBody>
      </p:sp>
      <p:sp>
        <p:nvSpPr>
          <p:cNvPr id="7" name="Text Placeholder 6">
            <a:extLst>
              <a:ext uri="{FF2B5EF4-FFF2-40B4-BE49-F238E27FC236}">
                <a16:creationId xmlns:a16="http://schemas.microsoft.com/office/drawing/2014/main" id="{9422D7AB-C0CA-3E7E-0BB6-64A0E4CC34BF}"/>
              </a:ext>
            </a:extLst>
          </p:cNvPr>
          <p:cNvSpPr>
            <a:spLocks noGrp="1"/>
          </p:cNvSpPr>
          <p:nvPr>
            <p:ph type="body" sz="quarter" idx="11"/>
          </p:nvPr>
        </p:nvSpPr>
        <p:spPr/>
        <p:txBody>
          <a:bodyPr/>
          <a:lstStyle/>
          <a:p>
            <a:r>
              <a:rPr lang="en-US" dirty="0"/>
              <a:t>Maximizing Impact: Leveraging Rapid Response to Increase STC Outreach</a:t>
            </a:r>
          </a:p>
        </p:txBody>
      </p:sp>
      <p:sp>
        <p:nvSpPr>
          <p:cNvPr id="10" name="Text Placeholder 9">
            <a:extLst>
              <a:ext uri="{FF2B5EF4-FFF2-40B4-BE49-F238E27FC236}">
                <a16:creationId xmlns:a16="http://schemas.microsoft.com/office/drawing/2014/main" id="{4257F1DE-9CCD-380E-EE25-43A039C50DE9}"/>
              </a:ext>
            </a:extLst>
          </p:cNvPr>
          <p:cNvSpPr>
            <a:spLocks noGrp="1"/>
          </p:cNvSpPr>
          <p:nvPr>
            <p:ph type="body" sz="quarter" idx="13"/>
          </p:nvPr>
        </p:nvSpPr>
        <p:spPr/>
        <p:txBody>
          <a:bodyPr/>
          <a:lstStyle/>
          <a:p>
            <a:r>
              <a:rPr lang="en-US" dirty="0"/>
              <a:t>June 24, 2025</a:t>
            </a:r>
          </a:p>
          <a:p>
            <a:endParaRPr lang="en-US" dirty="0"/>
          </a:p>
        </p:txBody>
      </p:sp>
      <p:sp>
        <p:nvSpPr>
          <p:cNvPr id="11" name="Text Placeholder 10">
            <a:extLst>
              <a:ext uri="{FF2B5EF4-FFF2-40B4-BE49-F238E27FC236}">
                <a16:creationId xmlns:a16="http://schemas.microsoft.com/office/drawing/2014/main" id="{B6E5FC7A-8E14-0BDB-9D0B-063F9426D238}"/>
              </a:ext>
            </a:extLst>
          </p:cNvPr>
          <p:cNvSpPr>
            <a:spLocks noGrp="1"/>
          </p:cNvSpPr>
          <p:nvPr>
            <p:ph type="body" sz="quarter" idx="14"/>
          </p:nvPr>
        </p:nvSpPr>
        <p:spPr/>
        <p:txBody>
          <a:bodyPr/>
          <a:lstStyle/>
          <a:p>
            <a:pPr lvl="0"/>
            <a:r>
              <a:rPr lang="en-US" dirty="0"/>
              <a:t>2:00 PM ET</a:t>
            </a:r>
          </a:p>
        </p:txBody>
      </p:sp>
    </p:spTree>
    <p:custDataLst>
      <p:tags r:id="rId1"/>
    </p:custDataLst>
    <p:extLst>
      <p:ext uri="{BB962C8B-B14F-4D97-AF65-F5344CB8AC3E}">
        <p14:creationId xmlns:p14="http://schemas.microsoft.com/office/powerpoint/2010/main" val="2389522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10F4073-3AD1-FFCF-3481-77B4D81DD21E}"/>
              </a:ext>
            </a:extLst>
          </p:cNvPr>
          <p:cNvSpPr>
            <a:spLocks noGrp="1"/>
          </p:cNvSpPr>
          <p:nvPr>
            <p:ph type="title"/>
          </p:nvPr>
        </p:nvSpPr>
        <p:spPr/>
        <p:txBody>
          <a:bodyPr/>
          <a:lstStyle/>
          <a:p>
            <a:r>
              <a:rPr lang="en-US" dirty="0"/>
              <a:t>Where Are You Joining Us From?</a:t>
            </a:r>
          </a:p>
        </p:txBody>
      </p:sp>
      <p:sp>
        <p:nvSpPr>
          <p:cNvPr id="5" name="Slide Number Placeholder 4">
            <a:extLst>
              <a:ext uri="{FF2B5EF4-FFF2-40B4-BE49-F238E27FC236}">
                <a16:creationId xmlns:a16="http://schemas.microsoft.com/office/drawing/2014/main" id="{D478A0B3-5FD4-9AD2-A0B0-4E2AF08C57D9}"/>
              </a:ext>
            </a:extLst>
          </p:cNvPr>
          <p:cNvSpPr>
            <a:spLocks noGrp="1"/>
          </p:cNvSpPr>
          <p:nvPr>
            <p:ph type="sldNum" sz="quarter" idx="4"/>
          </p:nvPr>
        </p:nvSpPr>
        <p:spPr/>
        <p:txBody>
          <a:bodyPr/>
          <a:lstStyle/>
          <a:p>
            <a:fld id="{E1CE52AA-BB93-4FDB-9629-C6421C98F39B}" type="slidenum">
              <a:rPr lang="en-US" smtClean="0"/>
              <a:pPr/>
              <a:t>2</a:t>
            </a:fld>
            <a:endParaRPr lang="en-US" dirty="0"/>
          </a:p>
        </p:txBody>
      </p:sp>
      <p:sp>
        <p:nvSpPr>
          <p:cNvPr id="2" name="TextBox 1">
            <a:extLst>
              <a:ext uri="{FF2B5EF4-FFF2-40B4-BE49-F238E27FC236}">
                <a16:creationId xmlns:a16="http://schemas.microsoft.com/office/drawing/2014/main" id="{6C4BF1EC-ECA8-B455-0132-C421544FB844}"/>
              </a:ext>
            </a:extLst>
          </p:cNvPr>
          <p:cNvSpPr txBox="1"/>
          <p:nvPr/>
        </p:nvSpPr>
        <p:spPr>
          <a:xfrm>
            <a:off x="1732788" y="1611630"/>
            <a:ext cx="4987290" cy="369332"/>
          </a:xfrm>
          <a:prstGeom prst="rect">
            <a:avLst/>
          </a:prstGeom>
          <a:noFill/>
        </p:spPr>
        <p:txBody>
          <a:bodyPr wrap="square" rtlCol="0">
            <a:spAutoFit/>
          </a:bodyPr>
          <a:lstStyle/>
          <a:p>
            <a:r>
              <a:rPr lang="en-US" dirty="0"/>
              <a:t>Please enter your location in the chat window.</a:t>
            </a:r>
          </a:p>
        </p:txBody>
      </p:sp>
    </p:spTree>
    <p:extLst>
      <p:ext uri="{BB962C8B-B14F-4D97-AF65-F5344CB8AC3E}">
        <p14:creationId xmlns:p14="http://schemas.microsoft.com/office/powerpoint/2010/main" val="1759124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313245E2-BA53-CBE1-7DA3-47C97A4566E4}"/>
              </a:ext>
            </a:extLst>
          </p:cNvPr>
          <p:cNvSpPr>
            <a:spLocks noGrp="1"/>
          </p:cNvSpPr>
          <p:nvPr>
            <p:ph type="title"/>
          </p:nvPr>
        </p:nvSpPr>
        <p:spPr/>
        <p:txBody>
          <a:bodyPr/>
          <a:lstStyle/>
          <a:p>
            <a:r>
              <a:rPr lang="en-US" dirty="0"/>
              <a:t>Introductory Remarks</a:t>
            </a:r>
            <a:br>
              <a:rPr lang="en-US" dirty="0"/>
            </a:br>
            <a:endParaRPr lang="en-US" dirty="0"/>
          </a:p>
        </p:txBody>
      </p:sp>
      <p:pic>
        <p:nvPicPr>
          <p:cNvPr id="2" name="Picture Placeholder 1">
            <a:extLst>
              <a:ext uri="{FF2B5EF4-FFF2-40B4-BE49-F238E27FC236}">
                <a16:creationId xmlns:a16="http://schemas.microsoft.com/office/drawing/2014/main" id="{1CB6572C-32A2-8B4B-AAEE-307F4524DE37}"/>
              </a:ext>
              <a:ext uri="{C183D7F6-B498-43B3-948B-1728B52AA6E4}">
                <adec:decorative xmlns:adec="http://schemas.microsoft.com/office/drawing/2017/decorative" val="1"/>
              </a:ext>
            </a:extLst>
          </p:cNvPr>
          <p:cNvPicPr>
            <a:picLocks noGrp="1" noChangeAspect="1"/>
          </p:cNvPicPr>
          <p:nvPr>
            <p:ph type="pic" sz="quarter" idx="20"/>
          </p:nvPr>
        </p:nvPicPr>
        <p:blipFill>
          <a:blip r:embed="rId2">
            <a:extLst>
              <a:ext uri="{28A0092B-C50C-407E-A947-70E740481C1C}">
                <a14:useLocalDpi xmlns:a14="http://schemas.microsoft.com/office/drawing/2010/main" val="0"/>
              </a:ext>
            </a:extLst>
          </a:blip>
          <a:srcRect/>
          <a:stretch/>
        </p:blipFill>
        <p:spPr>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6" name="Text Placeholder 15">
            <a:extLst>
              <a:ext uri="{FF2B5EF4-FFF2-40B4-BE49-F238E27FC236}">
                <a16:creationId xmlns:a16="http://schemas.microsoft.com/office/drawing/2014/main" id="{00FA9727-5867-2F46-1DC3-9F99CD6D589F}"/>
              </a:ext>
            </a:extLst>
          </p:cNvPr>
          <p:cNvSpPr>
            <a:spLocks noGrp="1"/>
          </p:cNvSpPr>
          <p:nvPr>
            <p:ph type="body" sz="quarter" idx="21"/>
          </p:nvPr>
        </p:nvSpPr>
        <p:spPr/>
        <p:txBody>
          <a:bodyPr/>
          <a:lstStyle/>
          <a:p>
            <a:r>
              <a:rPr lang="en-US" dirty="0"/>
              <a:t>Michelle Beebe</a:t>
            </a:r>
          </a:p>
        </p:txBody>
      </p:sp>
      <p:sp>
        <p:nvSpPr>
          <p:cNvPr id="17" name="Text Placeholder 16">
            <a:extLst>
              <a:ext uri="{FF2B5EF4-FFF2-40B4-BE49-F238E27FC236}">
                <a16:creationId xmlns:a16="http://schemas.microsoft.com/office/drawing/2014/main" id="{54FCB8B3-66B7-F2E8-5AE3-B9F4044F21BD}"/>
              </a:ext>
            </a:extLst>
          </p:cNvPr>
          <p:cNvSpPr>
            <a:spLocks noGrp="1"/>
          </p:cNvSpPr>
          <p:nvPr>
            <p:ph type="body" sz="quarter" idx="22"/>
          </p:nvPr>
        </p:nvSpPr>
        <p:spPr/>
        <p:txBody>
          <a:bodyPr/>
          <a:lstStyle/>
          <a:p>
            <a:r>
              <a:rPr lang="en-US" dirty="0"/>
              <a:t>Deputy Administrator (OUI)</a:t>
            </a:r>
          </a:p>
        </p:txBody>
      </p:sp>
      <p:sp>
        <p:nvSpPr>
          <p:cNvPr id="18" name="Text Placeholder 17">
            <a:extLst>
              <a:ext uri="{FF2B5EF4-FFF2-40B4-BE49-F238E27FC236}">
                <a16:creationId xmlns:a16="http://schemas.microsoft.com/office/drawing/2014/main" id="{C2C4A8C7-CC94-7FDE-1AF1-E50D7F149FD7}"/>
              </a:ext>
            </a:extLst>
          </p:cNvPr>
          <p:cNvSpPr>
            <a:spLocks noGrp="1"/>
          </p:cNvSpPr>
          <p:nvPr>
            <p:ph type="body" sz="quarter" idx="23"/>
          </p:nvPr>
        </p:nvSpPr>
        <p:spPr/>
        <p:txBody>
          <a:bodyPr/>
          <a:lstStyle/>
          <a:p>
            <a:r>
              <a:rPr lang="en-US" dirty="0"/>
              <a:t>U.S. DOL/ETA</a:t>
            </a:r>
          </a:p>
        </p:txBody>
      </p:sp>
      <p:sp>
        <p:nvSpPr>
          <p:cNvPr id="3" name="Text Placeholder 2">
            <a:extLst>
              <a:ext uri="{FF2B5EF4-FFF2-40B4-BE49-F238E27FC236}">
                <a16:creationId xmlns:a16="http://schemas.microsoft.com/office/drawing/2014/main" id="{731E4F5C-C026-BB5B-E6D4-7C6DD64D2F40}"/>
              </a:ext>
            </a:extLst>
          </p:cNvPr>
          <p:cNvSpPr>
            <a:spLocks noGrp="1"/>
          </p:cNvSpPr>
          <p:nvPr>
            <p:ph type="body" sz="quarter" idx="24"/>
          </p:nvPr>
        </p:nvSpPr>
        <p:spPr/>
        <p:txBody>
          <a:bodyPr/>
          <a:lstStyle/>
          <a:p>
            <a:endParaRPr lang="en-US"/>
          </a:p>
        </p:txBody>
      </p:sp>
      <p:pic>
        <p:nvPicPr>
          <p:cNvPr id="10" name="Picture Placeholder 9" descr="A person smiling in front of a flag&#10;&#10;AI-generated content may be incorrect.">
            <a:extLst>
              <a:ext uri="{FF2B5EF4-FFF2-40B4-BE49-F238E27FC236}">
                <a16:creationId xmlns:a16="http://schemas.microsoft.com/office/drawing/2014/main" id="{7E5280BB-46B4-7B3B-E2CD-87338596188E}"/>
              </a:ext>
            </a:extLst>
          </p:cNvPr>
          <p:cNvPicPr>
            <a:picLocks noGrp="1" noChangeAspect="1"/>
          </p:cNvPicPr>
          <p:nvPr>
            <p:ph type="pic" sz="quarter" idx="25"/>
          </p:nvPr>
        </p:nvPicPr>
        <p:blipFill>
          <a:blip r:embed="rId3">
            <a:extLst>
              <a:ext uri="{28A0092B-C50C-407E-A947-70E740481C1C}">
                <a14:useLocalDpi xmlns:a14="http://schemas.microsoft.com/office/drawing/2010/main" val="0"/>
              </a:ext>
            </a:extLst>
          </a:blip>
          <a:srcRect t="11375" b="11375"/>
          <a:stretch>
            <a:fillRect/>
          </a:stretch>
        </p:blipFill>
        <p:spPr>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Text Placeholder 4">
            <a:extLst>
              <a:ext uri="{FF2B5EF4-FFF2-40B4-BE49-F238E27FC236}">
                <a16:creationId xmlns:a16="http://schemas.microsoft.com/office/drawing/2014/main" id="{4D014F45-B89A-F80B-3AEB-5FA20169C7E9}"/>
              </a:ext>
            </a:extLst>
          </p:cNvPr>
          <p:cNvSpPr>
            <a:spLocks noGrp="1"/>
          </p:cNvSpPr>
          <p:nvPr>
            <p:ph type="body" sz="quarter" idx="26"/>
          </p:nvPr>
        </p:nvSpPr>
        <p:spPr/>
        <p:txBody>
          <a:bodyPr/>
          <a:lstStyle/>
          <a:p>
            <a:r>
              <a:rPr lang="en-US" dirty="0"/>
              <a:t>Robin Fernkas</a:t>
            </a:r>
          </a:p>
        </p:txBody>
      </p:sp>
      <p:sp>
        <p:nvSpPr>
          <p:cNvPr id="6" name="Text Placeholder 5">
            <a:extLst>
              <a:ext uri="{FF2B5EF4-FFF2-40B4-BE49-F238E27FC236}">
                <a16:creationId xmlns:a16="http://schemas.microsoft.com/office/drawing/2014/main" id="{27EEFAB5-2A88-4F14-F75A-569C32CBCC36}"/>
              </a:ext>
            </a:extLst>
          </p:cNvPr>
          <p:cNvSpPr>
            <a:spLocks noGrp="1"/>
          </p:cNvSpPr>
          <p:nvPr>
            <p:ph type="body" sz="quarter" idx="27"/>
          </p:nvPr>
        </p:nvSpPr>
        <p:spPr/>
        <p:txBody>
          <a:bodyPr/>
          <a:lstStyle/>
          <a:p>
            <a:r>
              <a:rPr lang="en-US" dirty="0"/>
              <a:t>Deputy Administrator (OWI)</a:t>
            </a:r>
          </a:p>
        </p:txBody>
      </p:sp>
      <p:sp>
        <p:nvSpPr>
          <p:cNvPr id="7" name="Text Placeholder 6">
            <a:extLst>
              <a:ext uri="{FF2B5EF4-FFF2-40B4-BE49-F238E27FC236}">
                <a16:creationId xmlns:a16="http://schemas.microsoft.com/office/drawing/2014/main" id="{076C8A8C-C871-9F30-495A-2CF7CF9DB782}"/>
              </a:ext>
            </a:extLst>
          </p:cNvPr>
          <p:cNvSpPr>
            <a:spLocks noGrp="1"/>
          </p:cNvSpPr>
          <p:nvPr>
            <p:ph type="body" sz="quarter" idx="28"/>
          </p:nvPr>
        </p:nvSpPr>
        <p:spPr/>
        <p:txBody>
          <a:bodyPr/>
          <a:lstStyle/>
          <a:p>
            <a:r>
              <a:rPr lang="en-US" dirty="0"/>
              <a:t>U.S. DOL/ETA</a:t>
            </a:r>
          </a:p>
        </p:txBody>
      </p:sp>
      <p:sp>
        <p:nvSpPr>
          <p:cNvPr id="8" name="Text Placeholder 7">
            <a:extLst>
              <a:ext uri="{FF2B5EF4-FFF2-40B4-BE49-F238E27FC236}">
                <a16:creationId xmlns:a16="http://schemas.microsoft.com/office/drawing/2014/main" id="{A7430A84-9284-D844-BB8D-B188E6409568}"/>
              </a:ext>
            </a:extLst>
          </p:cNvPr>
          <p:cNvSpPr>
            <a:spLocks noGrp="1"/>
          </p:cNvSpPr>
          <p:nvPr>
            <p:ph type="body" sz="quarter" idx="29"/>
          </p:nvPr>
        </p:nvSpPr>
        <p:spPr/>
        <p:txBody>
          <a:bodyPr/>
          <a:lstStyle/>
          <a:p>
            <a:endParaRPr lang="en-US"/>
          </a:p>
        </p:txBody>
      </p:sp>
      <p:sp>
        <p:nvSpPr>
          <p:cNvPr id="13" name="Slide Number Placeholder 12">
            <a:extLst>
              <a:ext uri="{FF2B5EF4-FFF2-40B4-BE49-F238E27FC236}">
                <a16:creationId xmlns:a16="http://schemas.microsoft.com/office/drawing/2014/main" id="{8737181F-FE9A-40A6-4EC6-3FD2FC3E1184}"/>
              </a:ext>
            </a:extLst>
          </p:cNvPr>
          <p:cNvSpPr>
            <a:spLocks noGrp="1"/>
          </p:cNvSpPr>
          <p:nvPr>
            <p:ph type="sldNum" sz="quarter" idx="4"/>
          </p:nvPr>
        </p:nvSpPr>
        <p:spPr/>
        <p:txBody>
          <a:bodyPr/>
          <a:lstStyle/>
          <a:p>
            <a:fld id="{E1CE52AA-BB93-4FDB-9629-C6421C98F39B}" type="slidenum">
              <a:rPr lang="en-US" smtClean="0"/>
              <a:pPr/>
              <a:t>3</a:t>
            </a:fld>
            <a:endParaRPr lang="en-US"/>
          </a:p>
        </p:txBody>
      </p:sp>
    </p:spTree>
    <p:extLst>
      <p:ext uri="{BB962C8B-B14F-4D97-AF65-F5344CB8AC3E}">
        <p14:creationId xmlns:p14="http://schemas.microsoft.com/office/powerpoint/2010/main" val="39810629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A2D813F2-398A-2CD6-89D3-B7D0508254BD}"/>
              </a:ext>
            </a:extLst>
          </p:cNvPr>
          <p:cNvSpPr>
            <a:spLocks noGrp="1"/>
          </p:cNvSpPr>
          <p:nvPr>
            <p:ph type="title"/>
          </p:nvPr>
        </p:nvSpPr>
        <p:spPr/>
        <p:txBody>
          <a:bodyPr/>
          <a:lstStyle/>
          <a:p>
            <a:r>
              <a:rPr lang="en-US" dirty="0"/>
              <a:t>Moderators</a:t>
            </a:r>
          </a:p>
        </p:txBody>
      </p:sp>
      <p:sp>
        <p:nvSpPr>
          <p:cNvPr id="11" name="Text Placeholder 10">
            <a:extLst>
              <a:ext uri="{FF2B5EF4-FFF2-40B4-BE49-F238E27FC236}">
                <a16:creationId xmlns:a16="http://schemas.microsoft.com/office/drawing/2014/main" id="{32DAC638-0216-6C63-2C5A-A96B3535F6BA}"/>
              </a:ext>
            </a:extLst>
          </p:cNvPr>
          <p:cNvSpPr>
            <a:spLocks noGrp="1"/>
          </p:cNvSpPr>
          <p:nvPr>
            <p:ph type="body" sz="quarter" idx="26"/>
          </p:nvPr>
        </p:nvSpPr>
        <p:spPr/>
        <p:txBody>
          <a:bodyPr/>
          <a:lstStyle/>
          <a:p>
            <a:r>
              <a:rPr lang="en-US" dirty="0"/>
              <a:t>Amanda Poirier</a:t>
            </a:r>
          </a:p>
        </p:txBody>
      </p:sp>
      <p:sp>
        <p:nvSpPr>
          <p:cNvPr id="21" name="Text Placeholder 20">
            <a:extLst>
              <a:ext uri="{FF2B5EF4-FFF2-40B4-BE49-F238E27FC236}">
                <a16:creationId xmlns:a16="http://schemas.microsoft.com/office/drawing/2014/main" id="{EE724059-FA08-A2C6-AD22-2F6686284C39}"/>
              </a:ext>
            </a:extLst>
          </p:cNvPr>
          <p:cNvSpPr>
            <a:spLocks noGrp="1"/>
          </p:cNvSpPr>
          <p:nvPr>
            <p:ph type="body" sz="quarter" idx="27"/>
          </p:nvPr>
        </p:nvSpPr>
        <p:spPr>
          <a:prstGeom prst="rect">
            <a:avLst/>
          </a:prstGeom>
        </p:spPr>
        <p:txBody>
          <a:bodyPr/>
          <a:lstStyle/>
          <a:p>
            <a:r>
              <a:rPr lang="en-US" dirty="0"/>
              <a:t>Regional Director, Region 1 Boston</a:t>
            </a:r>
          </a:p>
        </p:txBody>
      </p:sp>
      <p:sp>
        <p:nvSpPr>
          <p:cNvPr id="13" name="Text Placeholder 12">
            <a:extLst>
              <a:ext uri="{FF2B5EF4-FFF2-40B4-BE49-F238E27FC236}">
                <a16:creationId xmlns:a16="http://schemas.microsoft.com/office/drawing/2014/main" id="{C1A416D3-F580-6CBF-0BC3-C8076D1896B0}"/>
              </a:ext>
            </a:extLst>
          </p:cNvPr>
          <p:cNvSpPr>
            <a:spLocks noGrp="1"/>
          </p:cNvSpPr>
          <p:nvPr>
            <p:ph type="body" sz="quarter" idx="28"/>
          </p:nvPr>
        </p:nvSpPr>
        <p:spPr/>
        <p:txBody>
          <a:bodyPr/>
          <a:lstStyle/>
          <a:p>
            <a:r>
              <a:rPr lang="en-US" dirty="0"/>
              <a:t>U.S. DOL/ETA</a:t>
            </a:r>
          </a:p>
        </p:txBody>
      </p:sp>
      <p:sp>
        <p:nvSpPr>
          <p:cNvPr id="3" name="Text Placeholder 2">
            <a:extLst>
              <a:ext uri="{FF2B5EF4-FFF2-40B4-BE49-F238E27FC236}">
                <a16:creationId xmlns:a16="http://schemas.microsoft.com/office/drawing/2014/main" id="{DD9B53D0-1060-F067-AAC4-F78E0AEFE17F}"/>
              </a:ext>
            </a:extLst>
          </p:cNvPr>
          <p:cNvSpPr>
            <a:spLocks noGrp="1"/>
          </p:cNvSpPr>
          <p:nvPr>
            <p:ph type="body" sz="quarter" idx="29"/>
          </p:nvPr>
        </p:nvSpPr>
        <p:spPr/>
        <p:txBody>
          <a:bodyPr/>
          <a:lstStyle/>
          <a:p>
            <a:endParaRPr lang="en-US"/>
          </a:p>
        </p:txBody>
      </p:sp>
      <p:sp>
        <p:nvSpPr>
          <p:cNvPr id="8" name="Slide Number Placeholder 7">
            <a:extLst>
              <a:ext uri="{FF2B5EF4-FFF2-40B4-BE49-F238E27FC236}">
                <a16:creationId xmlns:a16="http://schemas.microsoft.com/office/drawing/2014/main" id="{91735175-A6DD-F28F-3D8A-B3A34232E2BB}"/>
              </a:ext>
            </a:extLst>
          </p:cNvPr>
          <p:cNvSpPr>
            <a:spLocks noGrp="1"/>
          </p:cNvSpPr>
          <p:nvPr>
            <p:ph type="sldNum" sz="quarter" idx="4"/>
          </p:nvPr>
        </p:nvSpPr>
        <p:spPr/>
        <p:txBody>
          <a:bodyPr/>
          <a:lstStyle/>
          <a:p>
            <a:fld id="{E1CE52AA-BB93-4FDB-9629-C6421C98F39B}" type="slidenum">
              <a:rPr lang="en-US" smtClean="0"/>
              <a:pPr/>
              <a:t>4</a:t>
            </a:fld>
            <a:endParaRPr lang="en-US"/>
          </a:p>
        </p:txBody>
      </p:sp>
      <p:pic>
        <p:nvPicPr>
          <p:cNvPr id="16" name="Picture Placeholder 15" descr="A person taking a selfie&#10;&#10;AI-generated content may be incorrect.">
            <a:extLst>
              <a:ext uri="{FF2B5EF4-FFF2-40B4-BE49-F238E27FC236}">
                <a16:creationId xmlns:a16="http://schemas.microsoft.com/office/drawing/2014/main" id="{A096177F-E024-D9DB-243E-BADF53457BEB}"/>
              </a:ext>
            </a:extLst>
          </p:cNvPr>
          <p:cNvPicPr>
            <a:picLocks noGrp="1" noChangeAspect="1"/>
          </p:cNvPicPr>
          <p:nvPr>
            <p:ph type="pic" sz="quarter" idx="25"/>
          </p:nvPr>
        </p:nvPicPr>
        <p:blipFill>
          <a:blip r:embed="rId2">
            <a:extLst>
              <a:ext uri="{28A0092B-C50C-407E-A947-70E740481C1C}">
                <a14:useLocalDpi xmlns:a14="http://schemas.microsoft.com/office/drawing/2010/main" val="0"/>
              </a:ext>
            </a:extLst>
          </a:blip>
          <a:srcRect/>
          <a:stretch>
            <a:fillRect/>
          </a:stretch>
        </p:blipFill>
        <p:spPr>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733976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C563411C-EB75-D286-83F3-5B9984FAD985}"/>
              </a:ext>
            </a:extLst>
          </p:cNvPr>
          <p:cNvSpPr>
            <a:spLocks noGrp="1"/>
          </p:cNvSpPr>
          <p:nvPr>
            <p:ph type="title" idx="4294967295"/>
          </p:nvPr>
        </p:nvSpPr>
        <p:spPr>
          <a:xfrm>
            <a:off x="0" y="466725"/>
            <a:ext cx="4152900" cy="695325"/>
          </a:xfrm>
          <a:prstGeom prst="rect">
            <a:avLst/>
          </a:prstGeom>
        </p:spPr>
        <p:txBody>
          <a:bodyPr/>
          <a:lstStyle/>
          <a:p>
            <a:r>
              <a:rPr lang="en-US" sz="4800" b="1" dirty="0">
                <a:solidFill>
                  <a:srgbClr val="002099"/>
                </a:solidFill>
                <a:latin typeface="Roboto" panose="02000000000000000000" pitchFamily="2" charset="0"/>
                <a:ea typeface="Roboto" panose="02000000000000000000" pitchFamily="2" charset="0"/>
                <a:cs typeface="Roboto" panose="02000000000000000000" pitchFamily="2" charset="0"/>
              </a:rPr>
              <a:t>Poll Activity</a:t>
            </a:r>
          </a:p>
        </p:txBody>
      </p:sp>
      <p:sp>
        <p:nvSpPr>
          <p:cNvPr id="7" name="Text Placeholder 6">
            <a:extLst>
              <a:ext uri="{FF2B5EF4-FFF2-40B4-BE49-F238E27FC236}">
                <a16:creationId xmlns:a16="http://schemas.microsoft.com/office/drawing/2014/main" id="{5964CE7A-DCB7-77E4-1D8D-5E34E6C927CB}"/>
              </a:ext>
            </a:extLst>
          </p:cNvPr>
          <p:cNvSpPr>
            <a:spLocks noGrp="1"/>
          </p:cNvSpPr>
          <p:nvPr>
            <p:ph type="body" sz="quarter" idx="10"/>
          </p:nvPr>
        </p:nvSpPr>
        <p:spPr/>
        <p:txBody>
          <a:bodyPr/>
          <a:lstStyle/>
          <a:p>
            <a:pPr lvl="0"/>
            <a:r>
              <a:rPr lang="en-US" dirty="0"/>
              <a:t>Please let us know in what area do you work? </a:t>
            </a:r>
          </a:p>
        </p:txBody>
      </p:sp>
      <p:sp>
        <p:nvSpPr>
          <p:cNvPr id="8" name="Text Placeholder 7">
            <a:extLst>
              <a:ext uri="{FF2B5EF4-FFF2-40B4-BE49-F238E27FC236}">
                <a16:creationId xmlns:a16="http://schemas.microsoft.com/office/drawing/2014/main" id="{4F696056-A58C-D778-7063-C09E2DBCA75B}"/>
              </a:ext>
            </a:extLst>
          </p:cNvPr>
          <p:cNvSpPr>
            <a:spLocks noGrp="1"/>
          </p:cNvSpPr>
          <p:nvPr>
            <p:ph type="body" sz="quarter" idx="14"/>
          </p:nvPr>
        </p:nvSpPr>
        <p:spPr/>
        <p:txBody>
          <a:bodyPr/>
          <a:lstStyle/>
          <a:p>
            <a:pPr lvl="0"/>
            <a:r>
              <a:rPr lang="en-US" dirty="0"/>
              <a:t>State Unemployment Insurance </a:t>
            </a:r>
          </a:p>
          <a:p>
            <a:pPr lvl="0"/>
            <a:r>
              <a:rPr lang="en-US" dirty="0"/>
              <a:t>State or Local Rapid Response</a:t>
            </a:r>
          </a:p>
          <a:p>
            <a:pPr lvl="0"/>
            <a:r>
              <a:rPr lang="en-US" dirty="0"/>
              <a:t>State or Local Business Services </a:t>
            </a:r>
          </a:p>
          <a:p>
            <a:pPr lvl="0"/>
            <a:r>
              <a:rPr lang="en-US" dirty="0"/>
              <a:t>ETA </a:t>
            </a:r>
          </a:p>
          <a:p>
            <a:pPr marL="342900" marR="0" lvl="0" indent="-342900" algn="l" defTabSz="914400" rtl="0" eaLnBrk="1" fontAlgn="auto" latinLnBrk="0" hangingPunct="1">
              <a:lnSpc>
                <a:spcPct val="100000"/>
              </a:lnSpc>
              <a:spcBef>
                <a:spcPts val="600"/>
              </a:spcBef>
              <a:spcAft>
                <a:spcPts val="600"/>
              </a:spcAft>
              <a:buClrTx/>
              <a:buSzTx/>
              <a:buFont typeface="+mj-lt"/>
              <a:buAutoNum type="arabicPeriod"/>
              <a:tabLst/>
              <a:defRPr/>
            </a:pPr>
            <a:r>
              <a:rPr lang="en-US" dirty="0"/>
              <a:t>Other, Please Let Us Know in the Chat</a:t>
            </a:r>
          </a:p>
        </p:txBody>
      </p:sp>
      <p:sp>
        <p:nvSpPr>
          <p:cNvPr id="4" name="Slide Number Placeholder 5">
            <a:extLst>
              <a:ext uri="{FF2B5EF4-FFF2-40B4-BE49-F238E27FC236}">
                <a16:creationId xmlns:a16="http://schemas.microsoft.com/office/drawing/2014/main" id="{8DFEB970-E2D4-374F-CC6F-947D052E4722}"/>
              </a:ext>
            </a:extLst>
          </p:cNvPr>
          <p:cNvSpPr>
            <a:spLocks noGrp="1"/>
          </p:cNvSpPr>
          <p:nvPr>
            <p:ph type="sldNum" sz="quarter" idx="4"/>
          </p:nvPr>
        </p:nvSpPr>
        <p:spPr>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800" b="0" i="0" u="none" strike="noStrike" kern="120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custDataLst>
      <p:tags r:id="rId1"/>
    </p:custDataLst>
    <p:extLst>
      <p:ext uri="{BB962C8B-B14F-4D97-AF65-F5344CB8AC3E}">
        <p14:creationId xmlns:p14="http://schemas.microsoft.com/office/powerpoint/2010/main" val="725459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576AAC7-34F1-C589-1902-521AD3DAA561}"/>
              </a:ext>
            </a:extLst>
          </p:cNvPr>
          <p:cNvSpPr>
            <a:spLocks noGrp="1"/>
          </p:cNvSpPr>
          <p:nvPr>
            <p:ph type="title" idx="4294967295"/>
          </p:nvPr>
        </p:nvSpPr>
        <p:spPr>
          <a:xfrm>
            <a:off x="841248" y="365760"/>
            <a:ext cx="10515600" cy="795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chemeClr val="accent1"/>
                </a:solidFill>
                <a:effectLst/>
                <a:uLnTx/>
                <a:uFillTx/>
                <a:latin typeface="+mn-lt"/>
                <a:ea typeface="+mn-ea"/>
                <a:cs typeface="+mn-cs"/>
              </a:rPr>
              <a:t>Agenda</a:t>
            </a:r>
          </a:p>
        </p:txBody>
      </p:sp>
      <p:sp>
        <p:nvSpPr>
          <p:cNvPr id="2" name="Text Placeholder 1">
            <a:extLst>
              <a:ext uri="{FF2B5EF4-FFF2-40B4-BE49-F238E27FC236}">
                <a16:creationId xmlns:a16="http://schemas.microsoft.com/office/drawing/2014/main" id="{3F18887D-BE3F-AE0F-A230-F244CAA076FE}"/>
              </a:ext>
            </a:extLst>
          </p:cNvPr>
          <p:cNvSpPr>
            <a:spLocks noGrp="1"/>
          </p:cNvSpPr>
          <p:nvPr>
            <p:ph type="body" sz="quarter" idx="14"/>
          </p:nvPr>
        </p:nvSpPr>
        <p:spPr/>
        <p:txBody>
          <a:bodyPr/>
          <a:lstStyle/>
          <a:p>
            <a:r>
              <a:rPr lang="en-US" dirty="0"/>
              <a:t>Framing Today’s Conversation.</a:t>
            </a:r>
          </a:p>
          <a:p>
            <a:r>
              <a:rPr lang="en-US" dirty="0"/>
              <a:t>Leveraging Rapid Response for STC Outreach.</a:t>
            </a:r>
          </a:p>
          <a:p>
            <a:r>
              <a:rPr lang="en-US" dirty="0"/>
              <a:t>State Practices: </a:t>
            </a:r>
          </a:p>
          <a:p>
            <a:pPr lvl="1"/>
            <a:r>
              <a:rPr lang="en-US" dirty="0"/>
              <a:t>Illinois </a:t>
            </a:r>
          </a:p>
          <a:p>
            <a:pPr lvl="1"/>
            <a:r>
              <a:rPr lang="en-US" dirty="0"/>
              <a:t>Connecticut </a:t>
            </a:r>
          </a:p>
          <a:p>
            <a:r>
              <a:rPr lang="en-US" dirty="0"/>
              <a:t>Questions and Answers/Panel. </a:t>
            </a:r>
          </a:p>
          <a:p>
            <a:r>
              <a:rPr lang="en-US" dirty="0"/>
              <a:t>Resources and Contact Information. </a:t>
            </a:r>
          </a:p>
          <a:p>
            <a:endParaRPr lang="en-US" dirty="0"/>
          </a:p>
        </p:txBody>
      </p:sp>
      <p:sp>
        <p:nvSpPr>
          <p:cNvPr id="4" name="Slide Number Placeholder 3">
            <a:extLst>
              <a:ext uri="{FF2B5EF4-FFF2-40B4-BE49-F238E27FC236}">
                <a16:creationId xmlns:a16="http://schemas.microsoft.com/office/drawing/2014/main" id="{33A38B6F-87FA-48A7-B139-326909F952CB}"/>
              </a:ext>
            </a:extLst>
          </p:cNvPr>
          <p:cNvSpPr>
            <a:spLocks noGrp="1"/>
          </p:cNvSpPr>
          <p:nvPr>
            <p:ph type="sldNum" sz="quarter" idx="4"/>
          </p:nvPr>
        </p:nvSpPr>
        <p:spPr/>
        <p:txBody>
          <a:bodyPr/>
          <a:lstStyle/>
          <a:p>
            <a:fld id="{E1CE52AA-BB93-4FDB-9629-C6421C98F39B}" type="slidenum">
              <a:rPr lang="en-US" smtClean="0"/>
              <a:pPr/>
              <a:t>6</a:t>
            </a:fld>
            <a:endParaRPr lang="en-US"/>
          </a:p>
        </p:txBody>
      </p:sp>
    </p:spTree>
    <p:extLst>
      <p:ext uri="{BB962C8B-B14F-4D97-AF65-F5344CB8AC3E}">
        <p14:creationId xmlns:p14="http://schemas.microsoft.com/office/powerpoint/2010/main" val="327457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74350805-67B7-E9BC-5D1D-EB69869FD32B}"/>
              </a:ext>
            </a:extLst>
          </p:cNvPr>
          <p:cNvSpPr>
            <a:spLocks noGrp="1"/>
          </p:cNvSpPr>
          <p:nvPr>
            <p:ph type="title" idx="4294967295"/>
          </p:nvPr>
        </p:nvSpPr>
        <p:spPr>
          <a:xfrm>
            <a:off x="239400" y="1275349"/>
            <a:ext cx="6799567" cy="30396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rgbClr val="FFFFFF"/>
                </a:solidFill>
                <a:effectLst/>
                <a:uLnTx/>
                <a:uFillTx/>
                <a:latin typeface="+mn-lt"/>
                <a:ea typeface="+mn-ea"/>
                <a:cs typeface="+mn-cs"/>
              </a:rPr>
              <a:t>Framing Today’s Conversation </a:t>
            </a:r>
          </a:p>
        </p:txBody>
      </p:sp>
      <p:sp>
        <p:nvSpPr>
          <p:cNvPr id="4" name="Slide Number Placeholder 3">
            <a:extLst>
              <a:ext uri="{FF2B5EF4-FFF2-40B4-BE49-F238E27FC236}">
                <a16:creationId xmlns:a16="http://schemas.microsoft.com/office/drawing/2014/main" id="{D9BDB980-BE9D-BDB4-9554-029C03215208}"/>
              </a:ext>
            </a:extLst>
          </p:cNvPr>
          <p:cNvSpPr>
            <a:spLocks noGrp="1"/>
          </p:cNvSpPr>
          <p:nvPr>
            <p:ph type="sldNum" sz="quarter" idx="4294967295"/>
          </p:nvPr>
        </p:nvSpPr>
        <p:spPr>
          <a:xfrm>
            <a:off x="11691938" y="6478588"/>
            <a:ext cx="500062" cy="344487"/>
          </a:xfrm>
          <a:prstGeom prst="rect">
            <a:avLst/>
          </a:prstGeom>
        </p:spPr>
        <p:txBody>
          <a:bodyPr/>
          <a:lstStyle/>
          <a:p>
            <a:fld id="{E1CE52AA-BB93-4FDB-9629-C6421C98F39B}" type="slidenum">
              <a:rPr lang="en-US" smtClean="0"/>
              <a:pPr/>
              <a:t>7</a:t>
            </a:fld>
            <a:endParaRPr lang="en-US"/>
          </a:p>
        </p:txBody>
      </p:sp>
    </p:spTree>
    <p:extLst>
      <p:ext uri="{BB962C8B-B14F-4D97-AF65-F5344CB8AC3E}">
        <p14:creationId xmlns:p14="http://schemas.microsoft.com/office/powerpoint/2010/main" val="1894190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07B45D78-B852-71AC-7230-5BC1AF90822D}"/>
              </a:ext>
            </a:extLst>
          </p:cNvPr>
          <p:cNvSpPr>
            <a:spLocks noGrp="1"/>
          </p:cNvSpPr>
          <p:nvPr>
            <p:ph type="title" idx="4294967295"/>
          </p:nvPr>
        </p:nvSpPr>
        <p:spPr>
          <a:xfrm>
            <a:off x="841248" y="365760"/>
            <a:ext cx="10515600" cy="795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chemeClr val="accent1"/>
                </a:solidFill>
                <a:effectLst/>
                <a:uLnTx/>
                <a:uFillTx/>
                <a:latin typeface="+mn-lt"/>
                <a:ea typeface="+mn-ea"/>
                <a:cs typeface="+mn-cs"/>
              </a:rPr>
              <a:t>Framing Today’s Conversation </a:t>
            </a:r>
          </a:p>
        </p:txBody>
      </p:sp>
      <p:sp>
        <p:nvSpPr>
          <p:cNvPr id="7" name="Text Placeholder 6">
            <a:extLst>
              <a:ext uri="{FF2B5EF4-FFF2-40B4-BE49-F238E27FC236}">
                <a16:creationId xmlns:a16="http://schemas.microsoft.com/office/drawing/2014/main" id="{0CED638F-3AA7-C538-3F04-3D6B5E8FD9E0}"/>
              </a:ext>
            </a:extLst>
          </p:cNvPr>
          <p:cNvSpPr>
            <a:spLocks noGrp="1"/>
          </p:cNvSpPr>
          <p:nvPr>
            <p:ph type="body" sz="quarter" idx="14"/>
          </p:nvPr>
        </p:nvSpPr>
        <p:spPr/>
        <p:txBody>
          <a:bodyPr/>
          <a:lstStyle/>
          <a:p>
            <a:r>
              <a:rPr lang="en-US" dirty="0"/>
              <a:t>Previous Session, </a:t>
            </a:r>
            <a:r>
              <a:rPr lang="en-US" dirty="0">
                <a:hlinkClick r:id="rId3"/>
              </a:rPr>
              <a:t>“Building the case for why STC supports workers and employers” </a:t>
            </a:r>
            <a:r>
              <a:rPr lang="en-US" dirty="0"/>
              <a:t>held on July 17, 2024. First STC webinar in the series.</a:t>
            </a:r>
          </a:p>
          <a:p>
            <a:r>
              <a:rPr lang="en-US" dirty="0"/>
              <a:t>Previous Session, </a:t>
            </a:r>
            <a:r>
              <a:rPr lang="en-US" dirty="0">
                <a:hlinkClick r:id="rId4"/>
              </a:rPr>
              <a:t>“State Promising Practices,” </a:t>
            </a:r>
            <a:r>
              <a:rPr lang="en-US" dirty="0"/>
              <a:t>focused on state promising practices held on November 6, 2024. Second STC webinar in the series. This session featured: </a:t>
            </a:r>
          </a:p>
          <a:p>
            <a:pPr lvl="1"/>
            <a:r>
              <a:rPr lang="en-US" dirty="0"/>
              <a:t>Washington’s program outreach; Maine’s STC program outreach and administration, and Texas’ Administration of the STC program.</a:t>
            </a:r>
          </a:p>
          <a:p>
            <a:r>
              <a:rPr lang="en-US" dirty="0"/>
              <a:t> Quick Reminders! </a:t>
            </a:r>
          </a:p>
          <a:p>
            <a:pPr lvl="1"/>
            <a:r>
              <a:rPr lang="en-US" dirty="0"/>
              <a:t>STC, also known as work sharing or shared-work, is an alternative to layoffs for employers experiencing a reduction in available work. </a:t>
            </a:r>
          </a:p>
          <a:p>
            <a:pPr lvl="1"/>
            <a:r>
              <a:rPr lang="en-US" dirty="0"/>
              <a:t>STC preserves employees’ jobs and employers’ trained workforces during times of lowered economic activity. </a:t>
            </a:r>
          </a:p>
          <a:p>
            <a:pPr lvl="1"/>
            <a:r>
              <a:rPr lang="en-US" dirty="0"/>
              <a:t>STC allows employers to reduce hours of work for employees rather than laying-off some employees while working full time. </a:t>
            </a:r>
          </a:p>
          <a:p>
            <a:pPr lvl="1"/>
            <a:r>
              <a:rPr lang="en-US" dirty="0"/>
              <a:t>STC is a partnership between employers, workers, and state workforce agencies. </a:t>
            </a:r>
          </a:p>
        </p:txBody>
      </p:sp>
      <p:sp>
        <p:nvSpPr>
          <p:cNvPr id="3" name="Slide Number Placeholder 2">
            <a:extLst>
              <a:ext uri="{FF2B5EF4-FFF2-40B4-BE49-F238E27FC236}">
                <a16:creationId xmlns:a16="http://schemas.microsoft.com/office/drawing/2014/main" id="{4AF2CF44-B225-A33E-D49E-9D66365FF64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800" b="0" i="0" u="none" strike="noStrike" kern="1200" cap="none" spc="0" normalizeH="0" baseline="0" noProof="0" dirty="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5932847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Colorado">
            <a:extLst>
              <a:ext uri="{FF2B5EF4-FFF2-40B4-BE49-F238E27FC236}">
                <a16:creationId xmlns:a16="http://schemas.microsoft.com/office/drawing/2014/main" id="{1BE64201-CDCF-B97C-5DE4-F4775C289F17}"/>
              </a:ext>
            </a:extLst>
          </p:cNvPr>
          <p:cNvSpPr>
            <a:spLocks/>
          </p:cNvSpPr>
          <p:nvPr/>
        </p:nvSpPr>
        <p:spPr bwMode="auto">
          <a:xfrm>
            <a:off x="3100108" y="2585086"/>
            <a:ext cx="1190625" cy="906463"/>
          </a:xfrm>
          <a:custGeom>
            <a:avLst/>
            <a:gdLst>
              <a:gd name="T0" fmla="*/ 638914 w 16384"/>
              <a:gd name="T1" fmla="*/ 869007 h 16384"/>
              <a:gd name="T2" fmla="*/ 754387 w 16384"/>
              <a:gd name="T3" fmla="*/ 879021 h 16384"/>
              <a:gd name="T4" fmla="*/ 816011 w 16384"/>
              <a:gd name="T5" fmla="*/ 884000 h 16384"/>
              <a:gd name="T6" fmla="*/ 877563 w 16384"/>
              <a:gd name="T7" fmla="*/ 888980 h 16384"/>
              <a:gd name="T8" fmla="*/ 954520 w 16384"/>
              <a:gd name="T9" fmla="*/ 896449 h 16384"/>
              <a:gd name="T10" fmla="*/ 980245 w 16384"/>
              <a:gd name="T11" fmla="*/ 896449 h 16384"/>
              <a:gd name="T12" fmla="*/ 1023847 w 16384"/>
              <a:gd name="T13" fmla="*/ 901483 h 16384"/>
              <a:gd name="T14" fmla="*/ 1100805 w 16384"/>
              <a:gd name="T15" fmla="*/ 906463 h 16384"/>
              <a:gd name="T16" fmla="*/ 1136704 w 16384"/>
              <a:gd name="T17" fmla="*/ 906463 h 16384"/>
              <a:gd name="T18" fmla="*/ 1147023 w 16384"/>
              <a:gd name="T19" fmla="*/ 776612 h 16384"/>
              <a:gd name="T20" fmla="*/ 1154726 w 16384"/>
              <a:gd name="T21" fmla="*/ 654231 h 16384"/>
              <a:gd name="T22" fmla="*/ 1159813 w 16384"/>
              <a:gd name="T23" fmla="*/ 566871 h 16384"/>
              <a:gd name="T24" fmla="*/ 1164972 w 16384"/>
              <a:gd name="T25" fmla="*/ 479456 h 16384"/>
              <a:gd name="T26" fmla="*/ 1170132 w 16384"/>
              <a:gd name="T27" fmla="*/ 389551 h 16384"/>
              <a:gd name="T28" fmla="*/ 1180378 w 16384"/>
              <a:gd name="T29" fmla="*/ 237238 h 16384"/>
              <a:gd name="T30" fmla="*/ 1185465 w 16384"/>
              <a:gd name="T31" fmla="*/ 167306 h 16384"/>
              <a:gd name="T32" fmla="*/ 1185465 w 16384"/>
              <a:gd name="T33" fmla="*/ 157347 h 16384"/>
              <a:gd name="T34" fmla="*/ 1103348 w 16384"/>
              <a:gd name="T35" fmla="*/ 99864 h 16384"/>
              <a:gd name="T36" fmla="*/ 987876 w 16384"/>
              <a:gd name="T37" fmla="*/ 89905 h 16384"/>
              <a:gd name="T38" fmla="*/ 880106 w 16384"/>
              <a:gd name="T39" fmla="*/ 82381 h 16384"/>
              <a:gd name="T40" fmla="*/ 692836 w 16384"/>
              <a:gd name="T41" fmla="*/ 64953 h 16384"/>
              <a:gd name="T42" fmla="*/ 531145 w 16384"/>
              <a:gd name="T43" fmla="*/ 47470 h 16384"/>
              <a:gd name="T44" fmla="*/ 379773 w 16384"/>
              <a:gd name="T45" fmla="*/ 29987 h 16384"/>
              <a:gd name="T46" fmla="*/ 112929 w 16384"/>
              <a:gd name="T47" fmla="*/ 0 h 16384"/>
              <a:gd name="T48" fmla="*/ 89820 w 16384"/>
              <a:gd name="T49" fmla="*/ 152313 h 16384"/>
              <a:gd name="T50" fmla="*/ 69254 w 16384"/>
              <a:gd name="T51" fmla="*/ 294667 h 16384"/>
              <a:gd name="T52" fmla="*/ 41059 w 16384"/>
              <a:gd name="T53" fmla="*/ 491960 h 16384"/>
              <a:gd name="T54" fmla="*/ 23109 w 16384"/>
              <a:gd name="T55" fmla="*/ 619265 h 16384"/>
              <a:gd name="T56" fmla="*/ 0 w 16384"/>
              <a:gd name="T57" fmla="*/ 791606 h 16384"/>
              <a:gd name="T58" fmla="*/ 56465 w 16384"/>
              <a:gd name="T59" fmla="*/ 801565 h 16384"/>
              <a:gd name="T60" fmla="*/ 105226 w 16384"/>
              <a:gd name="T61" fmla="*/ 806599 h 16384"/>
              <a:gd name="T62" fmla="*/ 182184 w 16384"/>
              <a:gd name="T63" fmla="*/ 816558 h 16384"/>
              <a:gd name="T64" fmla="*/ 256598 w 16384"/>
              <a:gd name="T65" fmla="*/ 826572 h 16384"/>
              <a:gd name="T66" fmla="*/ 284794 w 16384"/>
              <a:gd name="T67" fmla="*/ 829062 h 16384"/>
              <a:gd name="T68" fmla="*/ 395179 w 16384"/>
              <a:gd name="T69" fmla="*/ 844055 h 16384"/>
              <a:gd name="T70" fmla="*/ 492702 w 16384"/>
              <a:gd name="T71" fmla="*/ 854014 h 16384"/>
              <a:gd name="T72" fmla="*/ 559413 w 16384"/>
              <a:gd name="T73" fmla="*/ 861538 h 16384"/>
              <a:gd name="T74" fmla="*/ 618422 w 16384"/>
              <a:gd name="T75" fmla="*/ 866517 h 1638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6384"/>
              <a:gd name="T115" fmla="*/ 0 h 16384"/>
              <a:gd name="T116" fmla="*/ 16384 w 16384"/>
              <a:gd name="T117" fmla="*/ 16384 h 1638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6384" h="16384">
                <a:moveTo>
                  <a:pt x="8510" y="15662"/>
                </a:moveTo>
                <a:lnTo>
                  <a:pt x="8792" y="15707"/>
                </a:lnTo>
                <a:lnTo>
                  <a:pt x="9498" y="15797"/>
                </a:lnTo>
                <a:lnTo>
                  <a:pt x="10381" y="15888"/>
                </a:lnTo>
                <a:lnTo>
                  <a:pt x="11017" y="15978"/>
                </a:lnTo>
                <a:lnTo>
                  <a:pt x="11229" y="15978"/>
                </a:lnTo>
                <a:lnTo>
                  <a:pt x="11546" y="16023"/>
                </a:lnTo>
                <a:lnTo>
                  <a:pt x="12076" y="16068"/>
                </a:lnTo>
                <a:lnTo>
                  <a:pt x="12641" y="16113"/>
                </a:lnTo>
                <a:lnTo>
                  <a:pt x="13135" y="16203"/>
                </a:lnTo>
                <a:lnTo>
                  <a:pt x="13347" y="16203"/>
                </a:lnTo>
                <a:lnTo>
                  <a:pt x="13489" y="16203"/>
                </a:lnTo>
                <a:lnTo>
                  <a:pt x="13771" y="16249"/>
                </a:lnTo>
                <a:lnTo>
                  <a:pt x="14089" y="16294"/>
                </a:lnTo>
                <a:lnTo>
                  <a:pt x="14654" y="16339"/>
                </a:lnTo>
                <a:lnTo>
                  <a:pt x="15148" y="16384"/>
                </a:lnTo>
                <a:lnTo>
                  <a:pt x="15501" y="16384"/>
                </a:lnTo>
                <a:lnTo>
                  <a:pt x="15642" y="16384"/>
                </a:lnTo>
                <a:lnTo>
                  <a:pt x="15713" y="14985"/>
                </a:lnTo>
                <a:lnTo>
                  <a:pt x="15784" y="14037"/>
                </a:lnTo>
                <a:lnTo>
                  <a:pt x="15784" y="13721"/>
                </a:lnTo>
                <a:lnTo>
                  <a:pt x="15890" y="11825"/>
                </a:lnTo>
                <a:lnTo>
                  <a:pt x="15960" y="10562"/>
                </a:lnTo>
                <a:lnTo>
                  <a:pt x="15960" y="10246"/>
                </a:lnTo>
                <a:lnTo>
                  <a:pt x="16031" y="8937"/>
                </a:lnTo>
                <a:lnTo>
                  <a:pt x="16031" y="8666"/>
                </a:lnTo>
                <a:lnTo>
                  <a:pt x="16137" y="7086"/>
                </a:lnTo>
                <a:lnTo>
                  <a:pt x="16102" y="7041"/>
                </a:lnTo>
                <a:lnTo>
                  <a:pt x="16207" y="5506"/>
                </a:lnTo>
                <a:lnTo>
                  <a:pt x="16243" y="4288"/>
                </a:lnTo>
                <a:lnTo>
                  <a:pt x="16278" y="3972"/>
                </a:lnTo>
                <a:lnTo>
                  <a:pt x="16313" y="3024"/>
                </a:lnTo>
                <a:lnTo>
                  <a:pt x="16313" y="2979"/>
                </a:lnTo>
                <a:lnTo>
                  <a:pt x="16313" y="2844"/>
                </a:lnTo>
                <a:lnTo>
                  <a:pt x="16384" y="1896"/>
                </a:lnTo>
                <a:lnTo>
                  <a:pt x="15183" y="1805"/>
                </a:lnTo>
                <a:lnTo>
                  <a:pt x="15113" y="1805"/>
                </a:lnTo>
                <a:lnTo>
                  <a:pt x="13594" y="1625"/>
                </a:lnTo>
                <a:lnTo>
                  <a:pt x="13171" y="1580"/>
                </a:lnTo>
                <a:lnTo>
                  <a:pt x="12111" y="1489"/>
                </a:lnTo>
                <a:lnTo>
                  <a:pt x="10240" y="1264"/>
                </a:lnTo>
                <a:lnTo>
                  <a:pt x="9534" y="1174"/>
                </a:lnTo>
                <a:lnTo>
                  <a:pt x="7592" y="903"/>
                </a:lnTo>
                <a:lnTo>
                  <a:pt x="7309" y="858"/>
                </a:lnTo>
                <a:lnTo>
                  <a:pt x="6179" y="677"/>
                </a:lnTo>
                <a:lnTo>
                  <a:pt x="5226" y="542"/>
                </a:lnTo>
                <a:lnTo>
                  <a:pt x="3955" y="316"/>
                </a:lnTo>
                <a:lnTo>
                  <a:pt x="1554" y="0"/>
                </a:lnTo>
                <a:lnTo>
                  <a:pt x="1412" y="1174"/>
                </a:lnTo>
                <a:lnTo>
                  <a:pt x="1236" y="2753"/>
                </a:lnTo>
                <a:lnTo>
                  <a:pt x="1024" y="4784"/>
                </a:lnTo>
                <a:lnTo>
                  <a:pt x="953" y="5326"/>
                </a:lnTo>
                <a:lnTo>
                  <a:pt x="883" y="5822"/>
                </a:lnTo>
                <a:lnTo>
                  <a:pt x="565" y="8892"/>
                </a:lnTo>
                <a:lnTo>
                  <a:pt x="424" y="10201"/>
                </a:lnTo>
                <a:lnTo>
                  <a:pt x="318" y="11193"/>
                </a:lnTo>
                <a:lnTo>
                  <a:pt x="247" y="12051"/>
                </a:lnTo>
                <a:lnTo>
                  <a:pt x="0" y="14308"/>
                </a:lnTo>
                <a:lnTo>
                  <a:pt x="282" y="14398"/>
                </a:lnTo>
                <a:lnTo>
                  <a:pt x="777" y="14488"/>
                </a:lnTo>
                <a:lnTo>
                  <a:pt x="1236" y="14533"/>
                </a:lnTo>
                <a:lnTo>
                  <a:pt x="1448" y="14579"/>
                </a:lnTo>
                <a:lnTo>
                  <a:pt x="1730" y="14624"/>
                </a:lnTo>
                <a:lnTo>
                  <a:pt x="2507" y="14759"/>
                </a:lnTo>
                <a:lnTo>
                  <a:pt x="3319" y="14895"/>
                </a:lnTo>
                <a:lnTo>
                  <a:pt x="3531" y="14940"/>
                </a:lnTo>
                <a:lnTo>
                  <a:pt x="3566" y="14940"/>
                </a:lnTo>
                <a:lnTo>
                  <a:pt x="3919" y="14985"/>
                </a:lnTo>
                <a:lnTo>
                  <a:pt x="4767" y="15120"/>
                </a:lnTo>
                <a:lnTo>
                  <a:pt x="5438" y="15256"/>
                </a:lnTo>
                <a:lnTo>
                  <a:pt x="5720" y="15301"/>
                </a:lnTo>
                <a:lnTo>
                  <a:pt x="6780" y="15436"/>
                </a:lnTo>
                <a:lnTo>
                  <a:pt x="7415" y="15526"/>
                </a:lnTo>
                <a:lnTo>
                  <a:pt x="7698" y="15572"/>
                </a:lnTo>
                <a:lnTo>
                  <a:pt x="8157" y="15662"/>
                </a:lnTo>
                <a:lnTo>
                  <a:pt x="8510" y="15662"/>
                </a:lnTo>
                <a:close/>
              </a:path>
            </a:pathLst>
          </a:custGeom>
          <a:solidFill>
            <a:srgbClr val="FFFF00"/>
          </a:solid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2057" name="Iowa">
            <a:extLst>
              <a:ext uri="{FF2B5EF4-FFF2-40B4-BE49-F238E27FC236}">
                <a16:creationId xmlns:a16="http://schemas.microsoft.com/office/drawing/2014/main" id="{07A96270-F219-FD2B-74E6-27F362743014}"/>
              </a:ext>
            </a:extLst>
          </p:cNvPr>
          <p:cNvSpPr>
            <a:spLocks/>
          </p:cNvSpPr>
          <p:nvPr/>
        </p:nvSpPr>
        <p:spPr bwMode="auto">
          <a:xfrm>
            <a:off x="5143219" y="2208848"/>
            <a:ext cx="990600" cy="620712"/>
          </a:xfrm>
          <a:custGeom>
            <a:avLst/>
            <a:gdLst>
              <a:gd name="T0" fmla="*/ 662959 w 16384"/>
              <a:gd name="T1" fmla="*/ 580971 h 16384"/>
              <a:gd name="T2" fmla="*/ 768767 w 16384"/>
              <a:gd name="T3" fmla="*/ 583472 h 16384"/>
              <a:gd name="T4" fmla="*/ 799723 w 16384"/>
              <a:gd name="T5" fmla="*/ 613249 h 16384"/>
              <a:gd name="T6" fmla="*/ 815201 w 16384"/>
              <a:gd name="T7" fmla="*/ 610787 h 16384"/>
              <a:gd name="T8" fmla="*/ 807462 w 16384"/>
              <a:gd name="T9" fmla="*/ 583472 h 16384"/>
              <a:gd name="T10" fmla="*/ 833219 w 16384"/>
              <a:gd name="T11" fmla="*/ 568583 h 16384"/>
              <a:gd name="T12" fmla="*/ 856436 w 16384"/>
              <a:gd name="T13" fmla="*/ 551193 h 16384"/>
              <a:gd name="T14" fmla="*/ 874514 w 16384"/>
              <a:gd name="T15" fmla="*/ 506489 h 16384"/>
              <a:gd name="T16" fmla="*/ 874514 w 16384"/>
              <a:gd name="T17" fmla="*/ 469247 h 16384"/>
              <a:gd name="T18" fmla="*/ 853897 w 16384"/>
              <a:gd name="T19" fmla="*/ 449396 h 16384"/>
              <a:gd name="T20" fmla="*/ 856436 w 16384"/>
              <a:gd name="T21" fmla="*/ 427043 h 16384"/>
              <a:gd name="T22" fmla="*/ 877114 w 16384"/>
              <a:gd name="T23" fmla="*/ 407191 h 16384"/>
              <a:gd name="T24" fmla="*/ 908070 w 16384"/>
              <a:gd name="T25" fmla="*/ 399728 h 16384"/>
              <a:gd name="T26" fmla="*/ 946765 w 16384"/>
              <a:gd name="T27" fmla="*/ 382376 h 16384"/>
              <a:gd name="T28" fmla="*/ 964783 w 16384"/>
              <a:gd name="T29" fmla="*/ 350098 h 16384"/>
              <a:gd name="T30" fmla="*/ 977721 w 16384"/>
              <a:gd name="T31" fmla="*/ 330208 h 16384"/>
              <a:gd name="T32" fmla="*/ 988000 w 16384"/>
              <a:gd name="T33" fmla="*/ 300430 h 16384"/>
              <a:gd name="T34" fmla="*/ 985461 w 16384"/>
              <a:gd name="T35" fmla="*/ 268152 h 16384"/>
              <a:gd name="T36" fmla="*/ 951904 w 16384"/>
              <a:gd name="T37" fmla="*/ 245800 h 16384"/>
              <a:gd name="T38" fmla="*/ 939026 w 16384"/>
              <a:gd name="T39" fmla="*/ 216022 h 16384"/>
              <a:gd name="T40" fmla="*/ 905470 w 16384"/>
              <a:gd name="T41" fmla="*/ 183744 h 16384"/>
              <a:gd name="T42" fmla="*/ 879653 w 16384"/>
              <a:gd name="T43" fmla="*/ 161391 h 16384"/>
              <a:gd name="T44" fmla="*/ 848697 w 16384"/>
              <a:gd name="T45" fmla="*/ 148965 h 16384"/>
              <a:gd name="T46" fmla="*/ 830679 w 16384"/>
              <a:gd name="T47" fmla="*/ 114224 h 16384"/>
              <a:gd name="T48" fmla="*/ 825480 w 16384"/>
              <a:gd name="T49" fmla="*/ 64557 h 16384"/>
              <a:gd name="T50" fmla="*/ 822940 w 16384"/>
              <a:gd name="T51" fmla="*/ 24815 h 16384"/>
              <a:gd name="T52" fmla="*/ 810002 w 16384"/>
              <a:gd name="T53" fmla="*/ 0 h 16384"/>
              <a:gd name="T54" fmla="*/ 624264 w 16384"/>
              <a:gd name="T55" fmla="*/ 4963 h 16384"/>
              <a:gd name="T56" fmla="*/ 466943 w 16384"/>
              <a:gd name="T57" fmla="*/ 9926 h 16384"/>
              <a:gd name="T58" fmla="*/ 325041 w 16384"/>
              <a:gd name="T59" fmla="*/ 12426 h 16384"/>
              <a:gd name="T60" fmla="*/ 172859 w 16384"/>
              <a:gd name="T61" fmla="*/ 14889 h 16384"/>
              <a:gd name="T62" fmla="*/ 5139 w 16384"/>
              <a:gd name="T63" fmla="*/ 14889 h 16384"/>
              <a:gd name="T64" fmla="*/ 15478 w 16384"/>
              <a:gd name="T65" fmla="*/ 39742 h 16384"/>
              <a:gd name="T66" fmla="*/ 5139 w 16384"/>
              <a:gd name="T67" fmla="*/ 57093 h 16384"/>
              <a:gd name="T68" fmla="*/ 18078 w 16384"/>
              <a:gd name="T69" fmla="*/ 69520 h 16384"/>
              <a:gd name="T70" fmla="*/ 25817 w 16384"/>
              <a:gd name="T71" fmla="*/ 84408 h 16384"/>
              <a:gd name="T72" fmla="*/ 25817 w 16384"/>
              <a:gd name="T73" fmla="*/ 101798 h 16384"/>
              <a:gd name="T74" fmla="*/ 15478 w 16384"/>
              <a:gd name="T75" fmla="*/ 126613 h 16384"/>
              <a:gd name="T76" fmla="*/ 7739 w 16384"/>
              <a:gd name="T77" fmla="*/ 151465 h 16384"/>
              <a:gd name="T78" fmla="*/ 2600 w 16384"/>
              <a:gd name="T79" fmla="*/ 176280 h 16384"/>
              <a:gd name="T80" fmla="*/ 20617 w 16384"/>
              <a:gd name="T81" fmla="*/ 208559 h 16384"/>
              <a:gd name="T82" fmla="*/ 30956 w 16384"/>
              <a:gd name="T83" fmla="*/ 220985 h 16384"/>
              <a:gd name="T84" fmla="*/ 28356 w 16384"/>
              <a:gd name="T85" fmla="*/ 235874 h 16384"/>
              <a:gd name="T86" fmla="*/ 38695 w 16384"/>
              <a:gd name="T87" fmla="*/ 263189 h 16384"/>
              <a:gd name="T88" fmla="*/ 38695 w 16384"/>
              <a:gd name="T89" fmla="*/ 280579 h 16384"/>
              <a:gd name="T90" fmla="*/ 51574 w 16384"/>
              <a:gd name="T91" fmla="*/ 300430 h 16384"/>
              <a:gd name="T92" fmla="*/ 67052 w 16384"/>
              <a:gd name="T93" fmla="*/ 315319 h 16384"/>
              <a:gd name="T94" fmla="*/ 72251 w 16384"/>
              <a:gd name="T95" fmla="*/ 340134 h 16384"/>
              <a:gd name="T96" fmla="*/ 72251 w 16384"/>
              <a:gd name="T97" fmla="*/ 369950 h 16384"/>
              <a:gd name="T98" fmla="*/ 79990 w 16384"/>
              <a:gd name="T99" fmla="*/ 387339 h 16384"/>
              <a:gd name="T100" fmla="*/ 77391 w 16384"/>
              <a:gd name="T101" fmla="*/ 402228 h 16384"/>
              <a:gd name="T102" fmla="*/ 90269 w 16384"/>
              <a:gd name="T103" fmla="*/ 414655 h 16384"/>
              <a:gd name="T104" fmla="*/ 103208 w 16384"/>
              <a:gd name="T105" fmla="*/ 434507 h 16384"/>
              <a:gd name="T106" fmla="*/ 105747 w 16384"/>
              <a:gd name="T107" fmla="*/ 446895 h 16384"/>
              <a:gd name="T108" fmla="*/ 105747 w 16384"/>
              <a:gd name="T109" fmla="*/ 459321 h 16384"/>
              <a:gd name="T110" fmla="*/ 110947 w 16384"/>
              <a:gd name="T111" fmla="*/ 484174 h 16384"/>
              <a:gd name="T112" fmla="*/ 110947 w 16384"/>
              <a:gd name="T113" fmla="*/ 506489 h 16384"/>
              <a:gd name="T114" fmla="*/ 118686 w 16384"/>
              <a:gd name="T115" fmla="*/ 528841 h 16384"/>
              <a:gd name="T116" fmla="*/ 110947 w 16384"/>
              <a:gd name="T117" fmla="*/ 561119 h 16384"/>
              <a:gd name="T118" fmla="*/ 126425 w 16384"/>
              <a:gd name="T119" fmla="*/ 583472 h 16384"/>
              <a:gd name="T120" fmla="*/ 216694 w 16384"/>
              <a:gd name="T121" fmla="*/ 590935 h 16384"/>
              <a:gd name="T122" fmla="*/ 366336 w 16384"/>
              <a:gd name="T123" fmla="*/ 590935 h 16384"/>
              <a:gd name="T124" fmla="*/ 503039 w 16384"/>
              <a:gd name="T125" fmla="*/ 585934 h 1638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384"/>
              <a:gd name="T190" fmla="*/ 0 h 16384"/>
              <a:gd name="T191" fmla="*/ 16384 w 16384"/>
              <a:gd name="T192" fmla="*/ 16384 h 1638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384" h="16384">
                <a:moveTo>
                  <a:pt x="9003" y="15466"/>
                </a:moveTo>
                <a:lnTo>
                  <a:pt x="10069" y="15401"/>
                </a:lnTo>
                <a:lnTo>
                  <a:pt x="10240" y="15401"/>
                </a:lnTo>
                <a:lnTo>
                  <a:pt x="10965" y="15335"/>
                </a:lnTo>
                <a:lnTo>
                  <a:pt x="11435" y="15270"/>
                </a:lnTo>
                <a:lnTo>
                  <a:pt x="12032" y="15204"/>
                </a:lnTo>
                <a:lnTo>
                  <a:pt x="12629" y="15204"/>
                </a:lnTo>
                <a:lnTo>
                  <a:pt x="12715" y="15401"/>
                </a:lnTo>
                <a:lnTo>
                  <a:pt x="12843" y="15401"/>
                </a:lnTo>
                <a:lnTo>
                  <a:pt x="12928" y="15729"/>
                </a:lnTo>
                <a:lnTo>
                  <a:pt x="13099" y="15925"/>
                </a:lnTo>
                <a:lnTo>
                  <a:pt x="13227" y="16187"/>
                </a:lnTo>
                <a:lnTo>
                  <a:pt x="13397" y="16384"/>
                </a:lnTo>
                <a:lnTo>
                  <a:pt x="13440" y="16318"/>
                </a:lnTo>
                <a:lnTo>
                  <a:pt x="13483" y="16253"/>
                </a:lnTo>
                <a:lnTo>
                  <a:pt x="13483" y="16122"/>
                </a:lnTo>
                <a:lnTo>
                  <a:pt x="13440" y="15991"/>
                </a:lnTo>
                <a:lnTo>
                  <a:pt x="13483" y="15729"/>
                </a:lnTo>
                <a:lnTo>
                  <a:pt x="13355" y="15466"/>
                </a:lnTo>
                <a:lnTo>
                  <a:pt x="13355" y="15401"/>
                </a:lnTo>
                <a:lnTo>
                  <a:pt x="13483" y="15270"/>
                </a:lnTo>
                <a:lnTo>
                  <a:pt x="13525" y="15139"/>
                </a:lnTo>
                <a:lnTo>
                  <a:pt x="13653" y="15008"/>
                </a:lnTo>
                <a:lnTo>
                  <a:pt x="13781" y="15008"/>
                </a:lnTo>
                <a:lnTo>
                  <a:pt x="13952" y="14942"/>
                </a:lnTo>
                <a:lnTo>
                  <a:pt x="14037" y="14877"/>
                </a:lnTo>
                <a:lnTo>
                  <a:pt x="14165" y="14680"/>
                </a:lnTo>
                <a:lnTo>
                  <a:pt x="14165" y="14549"/>
                </a:lnTo>
                <a:lnTo>
                  <a:pt x="14165" y="14352"/>
                </a:lnTo>
                <a:lnTo>
                  <a:pt x="14165" y="13959"/>
                </a:lnTo>
                <a:lnTo>
                  <a:pt x="14293" y="13697"/>
                </a:lnTo>
                <a:lnTo>
                  <a:pt x="14464" y="13369"/>
                </a:lnTo>
                <a:lnTo>
                  <a:pt x="14507" y="13173"/>
                </a:lnTo>
                <a:lnTo>
                  <a:pt x="14507" y="12648"/>
                </a:lnTo>
                <a:lnTo>
                  <a:pt x="14507" y="12583"/>
                </a:lnTo>
                <a:lnTo>
                  <a:pt x="14464" y="12386"/>
                </a:lnTo>
                <a:lnTo>
                  <a:pt x="14379" y="12190"/>
                </a:lnTo>
                <a:lnTo>
                  <a:pt x="14293" y="12124"/>
                </a:lnTo>
                <a:lnTo>
                  <a:pt x="14208" y="11993"/>
                </a:lnTo>
                <a:lnTo>
                  <a:pt x="14123" y="11862"/>
                </a:lnTo>
                <a:lnTo>
                  <a:pt x="14080" y="11665"/>
                </a:lnTo>
                <a:lnTo>
                  <a:pt x="14165" y="11403"/>
                </a:lnTo>
                <a:lnTo>
                  <a:pt x="14165" y="11338"/>
                </a:lnTo>
                <a:lnTo>
                  <a:pt x="14165" y="11272"/>
                </a:lnTo>
                <a:lnTo>
                  <a:pt x="14208" y="10879"/>
                </a:lnTo>
                <a:lnTo>
                  <a:pt x="14293" y="10748"/>
                </a:lnTo>
                <a:lnTo>
                  <a:pt x="14336" y="10748"/>
                </a:lnTo>
                <a:lnTo>
                  <a:pt x="14507" y="10748"/>
                </a:lnTo>
                <a:lnTo>
                  <a:pt x="14635" y="10682"/>
                </a:lnTo>
                <a:lnTo>
                  <a:pt x="14720" y="10617"/>
                </a:lnTo>
                <a:lnTo>
                  <a:pt x="14891" y="10551"/>
                </a:lnTo>
                <a:lnTo>
                  <a:pt x="15019" y="10551"/>
                </a:lnTo>
                <a:lnTo>
                  <a:pt x="15189" y="10486"/>
                </a:lnTo>
                <a:lnTo>
                  <a:pt x="15275" y="10355"/>
                </a:lnTo>
                <a:lnTo>
                  <a:pt x="15445" y="10224"/>
                </a:lnTo>
                <a:lnTo>
                  <a:pt x="15659" y="10093"/>
                </a:lnTo>
                <a:lnTo>
                  <a:pt x="15787" y="9961"/>
                </a:lnTo>
                <a:lnTo>
                  <a:pt x="15915" y="9765"/>
                </a:lnTo>
                <a:lnTo>
                  <a:pt x="15957" y="9634"/>
                </a:lnTo>
                <a:lnTo>
                  <a:pt x="15957" y="9241"/>
                </a:lnTo>
                <a:lnTo>
                  <a:pt x="16000" y="9044"/>
                </a:lnTo>
                <a:lnTo>
                  <a:pt x="16043" y="8913"/>
                </a:lnTo>
                <a:lnTo>
                  <a:pt x="16085" y="8782"/>
                </a:lnTo>
                <a:lnTo>
                  <a:pt x="16171" y="8716"/>
                </a:lnTo>
                <a:lnTo>
                  <a:pt x="16299" y="8520"/>
                </a:lnTo>
                <a:lnTo>
                  <a:pt x="16341" y="8454"/>
                </a:lnTo>
                <a:lnTo>
                  <a:pt x="16341" y="8126"/>
                </a:lnTo>
                <a:lnTo>
                  <a:pt x="16341" y="7930"/>
                </a:lnTo>
                <a:lnTo>
                  <a:pt x="16341" y="7799"/>
                </a:lnTo>
                <a:lnTo>
                  <a:pt x="16384" y="7537"/>
                </a:lnTo>
                <a:lnTo>
                  <a:pt x="16341" y="7406"/>
                </a:lnTo>
                <a:lnTo>
                  <a:pt x="16299" y="7078"/>
                </a:lnTo>
                <a:lnTo>
                  <a:pt x="16256" y="6881"/>
                </a:lnTo>
                <a:lnTo>
                  <a:pt x="16085" y="6685"/>
                </a:lnTo>
                <a:lnTo>
                  <a:pt x="15872" y="6554"/>
                </a:lnTo>
                <a:lnTo>
                  <a:pt x="15744" y="6488"/>
                </a:lnTo>
                <a:lnTo>
                  <a:pt x="15659" y="6357"/>
                </a:lnTo>
                <a:lnTo>
                  <a:pt x="15616" y="6095"/>
                </a:lnTo>
                <a:lnTo>
                  <a:pt x="15616" y="5898"/>
                </a:lnTo>
                <a:lnTo>
                  <a:pt x="15531" y="5702"/>
                </a:lnTo>
                <a:lnTo>
                  <a:pt x="15445" y="5636"/>
                </a:lnTo>
                <a:lnTo>
                  <a:pt x="15019" y="5177"/>
                </a:lnTo>
                <a:lnTo>
                  <a:pt x="15019" y="5046"/>
                </a:lnTo>
                <a:lnTo>
                  <a:pt x="14976" y="4850"/>
                </a:lnTo>
                <a:lnTo>
                  <a:pt x="14933" y="4719"/>
                </a:lnTo>
                <a:lnTo>
                  <a:pt x="14848" y="4522"/>
                </a:lnTo>
                <a:lnTo>
                  <a:pt x="14720" y="4325"/>
                </a:lnTo>
                <a:lnTo>
                  <a:pt x="14549" y="4260"/>
                </a:lnTo>
                <a:lnTo>
                  <a:pt x="14421" y="4194"/>
                </a:lnTo>
                <a:lnTo>
                  <a:pt x="14336" y="4129"/>
                </a:lnTo>
                <a:lnTo>
                  <a:pt x="14208" y="4063"/>
                </a:lnTo>
                <a:lnTo>
                  <a:pt x="14037" y="3932"/>
                </a:lnTo>
                <a:lnTo>
                  <a:pt x="13909" y="3867"/>
                </a:lnTo>
                <a:lnTo>
                  <a:pt x="13867" y="3670"/>
                </a:lnTo>
                <a:lnTo>
                  <a:pt x="13824" y="3211"/>
                </a:lnTo>
                <a:lnTo>
                  <a:pt x="13739" y="3015"/>
                </a:lnTo>
                <a:lnTo>
                  <a:pt x="13653" y="2621"/>
                </a:lnTo>
                <a:lnTo>
                  <a:pt x="13568" y="2163"/>
                </a:lnTo>
                <a:lnTo>
                  <a:pt x="13568" y="1901"/>
                </a:lnTo>
                <a:lnTo>
                  <a:pt x="13653" y="1704"/>
                </a:lnTo>
                <a:lnTo>
                  <a:pt x="13781" y="1311"/>
                </a:lnTo>
                <a:lnTo>
                  <a:pt x="13867" y="1180"/>
                </a:lnTo>
                <a:lnTo>
                  <a:pt x="13781" y="983"/>
                </a:lnTo>
                <a:lnTo>
                  <a:pt x="13611" y="655"/>
                </a:lnTo>
                <a:lnTo>
                  <a:pt x="13525" y="393"/>
                </a:lnTo>
                <a:lnTo>
                  <a:pt x="13440" y="328"/>
                </a:lnTo>
                <a:lnTo>
                  <a:pt x="13397" y="262"/>
                </a:lnTo>
                <a:lnTo>
                  <a:pt x="13397" y="0"/>
                </a:lnTo>
                <a:lnTo>
                  <a:pt x="12459" y="0"/>
                </a:lnTo>
                <a:lnTo>
                  <a:pt x="12160" y="0"/>
                </a:lnTo>
                <a:lnTo>
                  <a:pt x="11264" y="66"/>
                </a:lnTo>
                <a:lnTo>
                  <a:pt x="10325" y="131"/>
                </a:lnTo>
                <a:lnTo>
                  <a:pt x="10112" y="131"/>
                </a:lnTo>
                <a:lnTo>
                  <a:pt x="8917" y="197"/>
                </a:lnTo>
                <a:lnTo>
                  <a:pt x="8832" y="197"/>
                </a:lnTo>
                <a:lnTo>
                  <a:pt x="7723" y="262"/>
                </a:lnTo>
                <a:lnTo>
                  <a:pt x="7381" y="262"/>
                </a:lnTo>
                <a:lnTo>
                  <a:pt x="6571" y="262"/>
                </a:lnTo>
                <a:lnTo>
                  <a:pt x="5845" y="328"/>
                </a:lnTo>
                <a:lnTo>
                  <a:pt x="5376" y="328"/>
                </a:lnTo>
                <a:lnTo>
                  <a:pt x="4352" y="328"/>
                </a:lnTo>
                <a:lnTo>
                  <a:pt x="4224" y="328"/>
                </a:lnTo>
                <a:lnTo>
                  <a:pt x="3029" y="393"/>
                </a:lnTo>
                <a:lnTo>
                  <a:pt x="2859" y="393"/>
                </a:lnTo>
                <a:lnTo>
                  <a:pt x="1877" y="393"/>
                </a:lnTo>
                <a:lnTo>
                  <a:pt x="1408" y="393"/>
                </a:lnTo>
                <a:lnTo>
                  <a:pt x="469" y="393"/>
                </a:lnTo>
                <a:lnTo>
                  <a:pt x="85" y="393"/>
                </a:lnTo>
                <a:lnTo>
                  <a:pt x="43" y="590"/>
                </a:lnTo>
                <a:lnTo>
                  <a:pt x="85" y="786"/>
                </a:lnTo>
                <a:lnTo>
                  <a:pt x="213" y="918"/>
                </a:lnTo>
                <a:lnTo>
                  <a:pt x="256" y="1049"/>
                </a:lnTo>
                <a:lnTo>
                  <a:pt x="256" y="1245"/>
                </a:lnTo>
                <a:lnTo>
                  <a:pt x="213" y="1376"/>
                </a:lnTo>
                <a:lnTo>
                  <a:pt x="128" y="1442"/>
                </a:lnTo>
                <a:lnTo>
                  <a:pt x="85" y="1507"/>
                </a:lnTo>
                <a:lnTo>
                  <a:pt x="128" y="1638"/>
                </a:lnTo>
                <a:lnTo>
                  <a:pt x="128" y="1769"/>
                </a:lnTo>
                <a:lnTo>
                  <a:pt x="213" y="1835"/>
                </a:lnTo>
                <a:lnTo>
                  <a:pt x="299" y="1835"/>
                </a:lnTo>
                <a:lnTo>
                  <a:pt x="341" y="1901"/>
                </a:lnTo>
                <a:lnTo>
                  <a:pt x="384" y="1966"/>
                </a:lnTo>
                <a:lnTo>
                  <a:pt x="384" y="2097"/>
                </a:lnTo>
                <a:lnTo>
                  <a:pt x="427" y="2228"/>
                </a:lnTo>
                <a:lnTo>
                  <a:pt x="427" y="2359"/>
                </a:lnTo>
                <a:lnTo>
                  <a:pt x="427" y="2425"/>
                </a:lnTo>
                <a:lnTo>
                  <a:pt x="427" y="2556"/>
                </a:lnTo>
                <a:lnTo>
                  <a:pt x="427" y="2687"/>
                </a:lnTo>
                <a:lnTo>
                  <a:pt x="213" y="2818"/>
                </a:lnTo>
                <a:lnTo>
                  <a:pt x="299" y="2949"/>
                </a:lnTo>
                <a:lnTo>
                  <a:pt x="256" y="3080"/>
                </a:lnTo>
                <a:lnTo>
                  <a:pt x="256" y="3342"/>
                </a:lnTo>
                <a:lnTo>
                  <a:pt x="213" y="3408"/>
                </a:lnTo>
                <a:lnTo>
                  <a:pt x="213" y="3539"/>
                </a:lnTo>
                <a:lnTo>
                  <a:pt x="213" y="3670"/>
                </a:lnTo>
                <a:lnTo>
                  <a:pt x="128" y="3998"/>
                </a:lnTo>
                <a:lnTo>
                  <a:pt x="43" y="4194"/>
                </a:lnTo>
                <a:lnTo>
                  <a:pt x="0" y="4391"/>
                </a:lnTo>
                <a:lnTo>
                  <a:pt x="0" y="4522"/>
                </a:lnTo>
                <a:lnTo>
                  <a:pt x="43" y="4653"/>
                </a:lnTo>
                <a:lnTo>
                  <a:pt x="128" y="4719"/>
                </a:lnTo>
                <a:lnTo>
                  <a:pt x="341" y="5243"/>
                </a:lnTo>
                <a:lnTo>
                  <a:pt x="341" y="5374"/>
                </a:lnTo>
                <a:lnTo>
                  <a:pt x="341" y="5505"/>
                </a:lnTo>
                <a:lnTo>
                  <a:pt x="341" y="5571"/>
                </a:lnTo>
                <a:lnTo>
                  <a:pt x="384" y="5702"/>
                </a:lnTo>
                <a:lnTo>
                  <a:pt x="427" y="5767"/>
                </a:lnTo>
                <a:lnTo>
                  <a:pt x="512" y="5833"/>
                </a:lnTo>
                <a:lnTo>
                  <a:pt x="555" y="5964"/>
                </a:lnTo>
                <a:lnTo>
                  <a:pt x="555" y="6029"/>
                </a:lnTo>
                <a:lnTo>
                  <a:pt x="512" y="6160"/>
                </a:lnTo>
                <a:lnTo>
                  <a:pt x="469" y="6226"/>
                </a:lnTo>
                <a:lnTo>
                  <a:pt x="469" y="6357"/>
                </a:lnTo>
                <a:lnTo>
                  <a:pt x="469" y="6554"/>
                </a:lnTo>
                <a:lnTo>
                  <a:pt x="640" y="6881"/>
                </a:lnTo>
                <a:lnTo>
                  <a:pt x="640" y="6947"/>
                </a:lnTo>
                <a:lnTo>
                  <a:pt x="725" y="7143"/>
                </a:lnTo>
                <a:lnTo>
                  <a:pt x="725" y="7209"/>
                </a:lnTo>
                <a:lnTo>
                  <a:pt x="640" y="7340"/>
                </a:lnTo>
                <a:lnTo>
                  <a:pt x="640" y="7406"/>
                </a:lnTo>
                <a:lnTo>
                  <a:pt x="683" y="7471"/>
                </a:lnTo>
                <a:lnTo>
                  <a:pt x="768" y="7602"/>
                </a:lnTo>
                <a:lnTo>
                  <a:pt x="811" y="7864"/>
                </a:lnTo>
                <a:lnTo>
                  <a:pt x="853" y="7930"/>
                </a:lnTo>
                <a:lnTo>
                  <a:pt x="939" y="8061"/>
                </a:lnTo>
                <a:lnTo>
                  <a:pt x="939" y="8258"/>
                </a:lnTo>
                <a:lnTo>
                  <a:pt x="1067" y="8258"/>
                </a:lnTo>
                <a:lnTo>
                  <a:pt x="1109" y="8323"/>
                </a:lnTo>
                <a:lnTo>
                  <a:pt x="1109" y="8389"/>
                </a:lnTo>
                <a:lnTo>
                  <a:pt x="1109" y="8520"/>
                </a:lnTo>
                <a:lnTo>
                  <a:pt x="1109" y="8716"/>
                </a:lnTo>
                <a:lnTo>
                  <a:pt x="1195" y="8978"/>
                </a:lnTo>
                <a:lnTo>
                  <a:pt x="1280" y="9175"/>
                </a:lnTo>
                <a:lnTo>
                  <a:pt x="1280" y="9437"/>
                </a:lnTo>
                <a:lnTo>
                  <a:pt x="1280" y="9568"/>
                </a:lnTo>
                <a:lnTo>
                  <a:pt x="1195" y="9765"/>
                </a:lnTo>
                <a:lnTo>
                  <a:pt x="1195" y="10027"/>
                </a:lnTo>
                <a:lnTo>
                  <a:pt x="1195" y="10158"/>
                </a:lnTo>
                <a:lnTo>
                  <a:pt x="1280" y="10224"/>
                </a:lnTo>
                <a:lnTo>
                  <a:pt x="1323" y="10224"/>
                </a:lnTo>
                <a:lnTo>
                  <a:pt x="1365" y="10224"/>
                </a:lnTo>
                <a:lnTo>
                  <a:pt x="1365" y="10355"/>
                </a:lnTo>
                <a:lnTo>
                  <a:pt x="1323" y="10551"/>
                </a:lnTo>
                <a:lnTo>
                  <a:pt x="1280" y="10617"/>
                </a:lnTo>
                <a:lnTo>
                  <a:pt x="1408" y="10682"/>
                </a:lnTo>
                <a:lnTo>
                  <a:pt x="1451" y="10682"/>
                </a:lnTo>
                <a:lnTo>
                  <a:pt x="1493" y="10879"/>
                </a:lnTo>
                <a:lnTo>
                  <a:pt x="1493" y="10945"/>
                </a:lnTo>
                <a:lnTo>
                  <a:pt x="1664" y="11076"/>
                </a:lnTo>
                <a:lnTo>
                  <a:pt x="1664" y="11207"/>
                </a:lnTo>
                <a:lnTo>
                  <a:pt x="1707" y="11272"/>
                </a:lnTo>
                <a:lnTo>
                  <a:pt x="1707" y="11469"/>
                </a:lnTo>
                <a:lnTo>
                  <a:pt x="1707" y="11600"/>
                </a:lnTo>
                <a:lnTo>
                  <a:pt x="1707" y="11665"/>
                </a:lnTo>
                <a:lnTo>
                  <a:pt x="1707" y="11731"/>
                </a:lnTo>
                <a:lnTo>
                  <a:pt x="1749" y="11796"/>
                </a:lnTo>
                <a:lnTo>
                  <a:pt x="1835" y="11796"/>
                </a:lnTo>
                <a:lnTo>
                  <a:pt x="1835" y="11862"/>
                </a:lnTo>
                <a:lnTo>
                  <a:pt x="1835" y="11993"/>
                </a:lnTo>
                <a:lnTo>
                  <a:pt x="1749" y="12124"/>
                </a:lnTo>
                <a:lnTo>
                  <a:pt x="1749" y="12321"/>
                </a:lnTo>
                <a:lnTo>
                  <a:pt x="1792" y="12583"/>
                </a:lnTo>
                <a:lnTo>
                  <a:pt x="1792" y="12648"/>
                </a:lnTo>
                <a:lnTo>
                  <a:pt x="1835" y="12780"/>
                </a:lnTo>
                <a:lnTo>
                  <a:pt x="1877" y="12976"/>
                </a:lnTo>
                <a:lnTo>
                  <a:pt x="1835" y="13107"/>
                </a:lnTo>
                <a:lnTo>
                  <a:pt x="1835" y="13238"/>
                </a:lnTo>
                <a:lnTo>
                  <a:pt x="1835" y="13369"/>
                </a:lnTo>
                <a:lnTo>
                  <a:pt x="1920" y="13631"/>
                </a:lnTo>
                <a:lnTo>
                  <a:pt x="1963" y="13763"/>
                </a:lnTo>
                <a:lnTo>
                  <a:pt x="1963" y="13828"/>
                </a:lnTo>
                <a:lnTo>
                  <a:pt x="1963" y="13959"/>
                </a:lnTo>
                <a:lnTo>
                  <a:pt x="1877" y="14287"/>
                </a:lnTo>
                <a:lnTo>
                  <a:pt x="1920" y="14483"/>
                </a:lnTo>
                <a:lnTo>
                  <a:pt x="1835" y="14746"/>
                </a:lnTo>
                <a:lnTo>
                  <a:pt x="1835" y="14811"/>
                </a:lnTo>
                <a:lnTo>
                  <a:pt x="1877" y="15008"/>
                </a:lnTo>
                <a:lnTo>
                  <a:pt x="1920" y="15139"/>
                </a:lnTo>
                <a:lnTo>
                  <a:pt x="2048" y="15270"/>
                </a:lnTo>
                <a:lnTo>
                  <a:pt x="2091" y="15401"/>
                </a:lnTo>
                <a:lnTo>
                  <a:pt x="2133" y="15598"/>
                </a:lnTo>
                <a:lnTo>
                  <a:pt x="2133" y="15532"/>
                </a:lnTo>
                <a:lnTo>
                  <a:pt x="3115" y="15598"/>
                </a:lnTo>
                <a:lnTo>
                  <a:pt x="3584" y="15598"/>
                </a:lnTo>
                <a:lnTo>
                  <a:pt x="4309" y="15598"/>
                </a:lnTo>
                <a:lnTo>
                  <a:pt x="5035" y="15598"/>
                </a:lnTo>
                <a:lnTo>
                  <a:pt x="5419" y="15598"/>
                </a:lnTo>
                <a:lnTo>
                  <a:pt x="6059" y="15598"/>
                </a:lnTo>
                <a:lnTo>
                  <a:pt x="6656" y="15532"/>
                </a:lnTo>
                <a:lnTo>
                  <a:pt x="7253" y="15532"/>
                </a:lnTo>
                <a:lnTo>
                  <a:pt x="7808" y="15466"/>
                </a:lnTo>
                <a:lnTo>
                  <a:pt x="8320" y="15466"/>
                </a:lnTo>
                <a:lnTo>
                  <a:pt x="9003" y="15466"/>
                </a:lnTo>
                <a:close/>
              </a:path>
            </a:pathLst>
          </a:custGeom>
          <a:solidFill>
            <a:srgbClr val="FFFF00"/>
          </a:solid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2" name="Delaware">
            <a:extLst>
              <a:ext uri="{FF2B5EF4-FFF2-40B4-BE49-F238E27FC236}">
                <a16:creationId xmlns:a16="http://schemas.microsoft.com/office/drawing/2014/main" id="{157DE7F8-E17F-3269-FA24-7856E683F39D}"/>
              </a:ext>
            </a:extLst>
          </p:cNvPr>
          <p:cNvSpPr>
            <a:spLocks/>
          </p:cNvSpPr>
          <p:nvPr/>
        </p:nvSpPr>
        <p:spPr bwMode="auto">
          <a:xfrm>
            <a:off x="8407119" y="2627948"/>
            <a:ext cx="179388" cy="273050"/>
          </a:xfrm>
          <a:custGeom>
            <a:avLst/>
            <a:gdLst>
              <a:gd name="T0" fmla="*/ 2147483647 w 16384"/>
              <a:gd name="T1" fmla="*/ 2147483647 h 16384"/>
              <a:gd name="T2" fmla="*/ 2147483647 w 16384"/>
              <a:gd name="T3" fmla="*/ 2147483647 h 16384"/>
              <a:gd name="T4" fmla="*/ 2147483647 w 16384"/>
              <a:gd name="T5" fmla="*/ 2147483647 h 16384"/>
              <a:gd name="T6" fmla="*/ 2147483647 w 16384"/>
              <a:gd name="T7" fmla="*/ 2147483647 h 16384"/>
              <a:gd name="T8" fmla="*/ 2147483647 w 16384"/>
              <a:gd name="T9" fmla="*/ 2147483647 h 16384"/>
              <a:gd name="T10" fmla="*/ 2147483647 w 16384"/>
              <a:gd name="T11" fmla="*/ 2147483647 h 16384"/>
              <a:gd name="T12" fmla="*/ 2147483647 w 16384"/>
              <a:gd name="T13" fmla="*/ 2147483647 h 16384"/>
              <a:gd name="T14" fmla="*/ 2147483647 w 16384"/>
              <a:gd name="T15" fmla="*/ 2147483647 h 16384"/>
              <a:gd name="T16" fmla="*/ 2147483647 w 16384"/>
              <a:gd name="T17" fmla="*/ 2147483647 h 16384"/>
              <a:gd name="T18" fmla="*/ 2147483647 w 16384"/>
              <a:gd name="T19" fmla="*/ 2147483647 h 16384"/>
              <a:gd name="T20" fmla="*/ 2147483647 w 16384"/>
              <a:gd name="T21" fmla="*/ 0 h 16384"/>
              <a:gd name="T22" fmla="*/ 2147483647 w 16384"/>
              <a:gd name="T23" fmla="*/ 2147483647 h 16384"/>
              <a:gd name="T24" fmla="*/ 2147483647 w 16384"/>
              <a:gd name="T25" fmla="*/ 2147483647 h 16384"/>
              <a:gd name="T26" fmla="*/ 1264623483 w 16384"/>
              <a:gd name="T27" fmla="*/ 2147483647 h 16384"/>
              <a:gd name="T28" fmla="*/ 842455048 w 16384"/>
              <a:gd name="T29" fmla="*/ 2147483647 h 16384"/>
              <a:gd name="T30" fmla="*/ 2147483647 w 16384"/>
              <a:gd name="T31" fmla="*/ 2147483647 h 16384"/>
              <a:gd name="T32" fmla="*/ 2147483647 w 16384"/>
              <a:gd name="T33" fmla="*/ 2147483647 h 16384"/>
              <a:gd name="T34" fmla="*/ 2147483647 w 16384"/>
              <a:gd name="T35" fmla="*/ 2147483647 h 16384"/>
              <a:gd name="T36" fmla="*/ 2147483647 w 16384"/>
              <a:gd name="T37" fmla="*/ 2147483647 h 16384"/>
              <a:gd name="T38" fmla="*/ 2147483647 w 16384"/>
              <a:gd name="T39" fmla="*/ 2147483647 h 16384"/>
              <a:gd name="T40" fmla="*/ 2147483647 w 16384"/>
              <a:gd name="T41" fmla="*/ 2147483647 h 16384"/>
              <a:gd name="T42" fmla="*/ 2147483647 w 16384"/>
              <a:gd name="T43" fmla="*/ 2147483647 h 16384"/>
              <a:gd name="T44" fmla="*/ 2147483647 w 16384"/>
              <a:gd name="T45" fmla="*/ 2147483647 h 16384"/>
              <a:gd name="T46" fmla="*/ 2147483647 w 16384"/>
              <a:gd name="T47" fmla="*/ 2147483647 h 16384"/>
              <a:gd name="T48" fmla="*/ 2147483647 w 16384"/>
              <a:gd name="T49" fmla="*/ 2147483647 h 16384"/>
              <a:gd name="T50" fmla="*/ 2147483647 w 16384"/>
              <a:gd name="T51" fmla="*/ 2147483647 h 16384"/>
              <a:gd name="T52" fmla="*/ 2147483647 w 16384"/>
              <a:gd name="T53" fmla="*/ 2147483647 h 16384"/>
              <a:gd name="T54" fmla="*/ 2147483647 w 16384"/>
              <a:gd name="T55" fmla="*/ 2147483647 h 16384"/>
              <a:gd name="T56" fmla="*/ 2147483647 w 16384"/>
              <a:gd name="T57" fmla="*/ 2147483647 h 16384"/>
              <a:gd name="T58" fmla="*/ 2147483647 w 16384"/>
              <a:gd name="T59" fmla="*/ 2147483647 h 16384"/>
              <a:gd name="T60" fmla="*/ 2147483647 w 16384"/>
              <a:gd name="T61" fmla="*/ 2147483647 h 16384"/>
              <a:gd name="T62" fmla="*/ 2147483647 w 16384"/>
              <a:gd name="T63" fmla="*/ 2147483647 h 16384"/>
              <a:gd name="T64" fmla="*/ 2147483647 w 16384"/>
              <a:gd name="T65" fmla="*/ 2147483647 h 16384"/>
              <a:gd name="T66" fmla="*/ 2147483647 w 16384"/>
              <a:gd name="T67" fmla="*/ 2147483647 h 16384"/>
              <a:gd name="T68" fmla="*/ 2147483647 w 16384"/>
              <a:gd name="T69" fmla="*/ 2147483647 h 16384"/>
              <a:gd name="T70" fmla="*/ 2147483647 w 16384"/>
              <a:gd name="T71" fmla="*/ 2147483647 h 16384"/>
              <a:gd name="T72" fmla="*/ 2147483647 w 16384"/>
              <a:gd name="T73" fmla="*/ 2147483647 h 16384"/>
              <a:gd name="T74" fmla="*/ 2147483647 w 16384"/>
              <a:gd name="T75" fmla="*/ 2147483647 h 16384"/>
              <a:gd name="T76" fmla="*/ 2147483647 w 16384"/>
              <a:gd name="T77" fmla="*/ 2147483647 h 16384"/>
              <a:gd name="T78" fmla="*/ 2147483647 w 16384"/>
              <a:gd name="T79" fmla="*/ 2147483647 h 16384"/>
              <a:gd name="T80" fmla="*/ 2147483647 w 16384"/>
              <a:gd name="T81" fmla="*/ 2147483647 h 16384"/>
              <a:gd name="T82" fmla="*/ 2147483647 w 16384"/>
              <a:gd name="T83" fmla="*/ 2147483647 h 16384"/>
              <a:gd name="T84" fmla="*/ 2147483647 w 16384"/>
              <a:gd name="T85" fmla="*/ 2147483647 h 16384"/>
              <a:gd name="T86" fmla="*/ 2147483647 w 16384"/>
              <a:gd name="T87" fmla="*/ 2147483647 h 16384"/>
              <a:gd name="T88" fmla="*/ 2147483647 w 16384"/>
              <a:gd name="T89" fmla="*/ 2147483647 h 16384"/>
              <a:gd name="T90" fmla="*/ 2147483647 w 16384"/>
              <a:gd name="T91" fmla="*/ 2147483647 h 1638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6384"/>
              <a:gd name="T139" fmla="*/ 0 h 16384"/>
              <a:gd name="T140" fmla="*/ 16384 w 16384"/>
              <a:gd name="T141" fmla="*/ 16384 h 1638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6384" h="16384">
                <a:moveTo>
                  <a:pt x="5624" y="5609"/>
                </a:moveTo>
                <a:lnTo>
                  <a:pt x="5380" y="5314"/>
                </a:lnTo>
                <a:lnTo>
                  <a:pt x="4891" y="5019"/>
                </a:lnTo>
                <a:lnTo>
                  <a:pt x="4402" y="4871"/>
                </a:lnTo>
                <a:lnTo>
                  <a:pt x="4157" y="4576"/>
                </a:lnTo>
                <a:lnTo>
                  <a:pt x="3913" y="4428"/>
                </a:lnTo>
                <a:lnTo>
                  <a:pt x="4157" y="3985"/>
                </a:lnTo>
                <a:lnTo>
                  <a:pt x="4157" y="3690"/>
                </a:lnTo>
                <a:lnTo>
                  <a:pt x="3913" y="3542"/>
                </a:lnTo>
                <a:lnTo>
                  <a:pt x="3668" y="3395"/>
                </a:lnTo>
                <a:lnTo>
                  <a:pt x="3424" y="3100"/>
                </a:lnTo>
                <a:lnTo>
                  <a:pt x="3424" y="2657"/>
                </a:lnTo>
                <a:lnTo>
                  <a:pt x="3668" y="2362"/>
                </a:lnTo>
                <a:lnTo>
                  <a:pt x="3913" y="2066"/>
                </a:lnTo>
                <a:lnTo>
                  <a:pt x="4402" y="2066"/>
                </a:lnTo>
                <a:lnTo>
                  <a:pt x="4157" y="1919"/>
                </a:lnTo>
                <a:lnTo>
                  <a:pt x="5135" y="590"/>
                </a:lnTo>
                <a:lnTo>
                  <a:pt x="5135" y="295"/>
                </a:lnTo>
                <a:lnTo>
                  <a:pt x="5380" y="295"/>
                </a:lnTo>
                <a:lnTo>
                  <a:pt x="4891" y="148"/>
                </a:lnTo>
                <a:lnTo>
                  <a:pt x="4157" y="0"/>
                </a:lnTo>
                <a:lnTo>
                  <a:pt x="3668" y="0"/>
                </a:lnTo>
                <a:lnTo>
                  <a:pt x="2934" y="148"/>
                </a:lnTo>
                <a:lnTo>
                  <a:pt x="2201" y="295"/>
                </a:lnTo>
                <a:lnTo>
                  <a:pt x="1956" y="443"/>
                </a:lnTo>
                <a:lnTo>
                  <a:pt x="1467" y="738"/>
                </a:lnTo>
                <a:lnTo>
                  <a:pt x="978" y="1033"/>
                </a:lnTo>
                <a:lnTo>
                  <a:pt x="734" y="1181"/>
                </a:lnTo>
                <a:lnTo>
                  <a:pt x="734" y="1476"/>
                </a:lnTo>
                <a:lnTo>
                  <a:pt x="489" y="1771"/>
                </a:lnTo>
                <a:lnTo>
                  <a:pt x="0" y="1919"/>
                </a:lnTo>
                <a:lnTo>
                  <a:pt x="1956" y="6052"/>
                </a:lnTo>
                <a:lnTo>
                  <a:pt x="2201" y="6937"/>
                </a:lnTo>
                <a:lnTo>
                  <a:pt x="2445" y="7528"/>
                </a:lnTo>
                <a:lnTo>
                  <a:pt x="3179" y="8709"/>
                </a:lnTo>
                <a:lnTo>
                  <a:pt x="4646" y="12251"/>
                </a:lnTo>
                <a:lnTo>
                  <a:pt x="5624" y="14318"/>
                </a:lnTo>
                <a:lnTo>
                  <a:pt x="6113" y="15351"/>
                </a:lnTo>
                <a:lnTo>
                  <a:pt x="6847" y="16384"/>
                </a:lnTo>
                <a:lnTo>
                  <a:pt x="11982" y="15794"/>
                </a:lnTo>
                <a:lnTo>
                  <a:pt x="16384" y="15203"/>
                </a:lnTo>
                <a:lnTo>
                  <a:pt x="16139" y="14613"/>
                </a:lnTo>
                <a:lnTo>
                  <a:pt x="15650" y="14022"/>
                </a:lnTo>
                <a:lnTo>
                  <a:pt x="15406" y="14022"/>
                </a:lnTo>
                <a:lnTo>
                  <a:pt x="15161" y="14170"/>
                </a:lnTo>
                <a:lnTo>
                  <a:pt x="14917" y="14022"/>
                </a:lnTo>
                <a:lnTo>
                  <a:pt x="14672" y="14022"/>
                </a:lnTo>
                <a:lnTo>
                  <a:pt x="14428" y="14022"/>
                </a:lnTo>
                <a:lnTo>
                  <a:pt x="14183" y="14170"/>
                </a:lnTo>
                <a:lnTo>
                  <a:pt x="13939" y="14318"/>
                </a:lnTo>
                <a:lnTo>
                  <a:pt x="13694" y="14170"/>
                </a:lnTo>
                <a:lnTo>
                  <a:pt x="13450" y="14170"/>
                </a:lnTo>
                <a:lnTo>
                  <a:pt x="13205" y="13875"/>
                </a:lnTo>
                <a:lnTo>
                  <a:pt x="13694" y="13875"/>
                </a:lnTo>
                <a:lnTo>
                  <a:pt x="14183" y="13875"/>
                </a:lnTo>
                <a:lnTo>
                  <a:pt x="14428" y="13727"/>
                </a:lnTo>
                <a:lnTo>
                  <a:pt x="14672" y="13580"/>
                </a:lnTo>
                <a:lnTo>
                  <a:pt x="14672" y="13432"/>
                </a:lnTo>
                <a:lnTo>
                  <a:pt x="14428" y="13284"/>
                </a:lnTo>
                <a:lnTo>
                  <a:pt x="13939" y="13137"/>
                </a:lnTo>
                <a:lnTo>
                  <a:pt x="14183" y="12989"/>
                </a:lnTo>
                <a:lnTo>
                  <a:pt x="14428" y="12842"/>
                </a:lnTo>
                <a:lnTo>
                  <a:pt x="14428" y="12694"/>
                </a:lnTo>
                <a:lnTo>
                  <a:pt x="14917" y="12842"/>
                </a:lnTo>
                <a:lnTo>
                  <a:pt x="15161" y="13137"/>
                </a:lnTo>
                <a:lnTo>
                  <a:pt x="15406" y="13137"/>
                </a:lnTo>
                <a:lnTo>
                  <a:pt x="15650" y="12989"/>
                </a:lnTo>
                <a:lnTo>
                  <a:pt x="15406" y="12842"/>
                </a:lnTo>
                <a:lnTo>
                  <a:pt x="15161" y="12546"/>
                </a:lnTo>
                <a:lnTo>
                  <a:pt x="14672" y="11661"/>
                </a:lnTo>
                <a:lnTo>
                  <a:pt x="14428" y="11513"/>
                </a:lnTo>
                <a:lnTo>
                  <a:pt x="13939" y="11661"/>
                </a:lnTo>
                <a:lnTo>
                  <a:pt x="13450" y="11513"/>
                </a:lnTo>
                <a:lnTo>
                  <a:pt x="12960" y="11513"/>
                </a:lnTo>
                <a:lnTo>
                  <a:pt x="12471" y="11365"/>
                </a:lnTo>
                <a:lnTo>
                  <a:pt x="11982" y="10923"/>
                </a:lnTo>
                <a:lnTo>
                  <a:pt x="11249" y="10775"/>
                </a:lnTo>
                <a:lnTo>
                  <a:pt x="10760" y="10627"/>
                </a:lnTo>
                <a:lnTo>
                  <a:pt x="10515" y="10480"/>
                </a:lnTo>
                <a:lnTo>
                  <a:pt x="10515" y="10037"/>
                </a:lnTo>
                <a:lnTo>
                  <a:pt x="10271" y="9742"/>
                </a:lnTo>
                <a:lnTo>
                  <a:pt x="10026" y="9447"/>
                </a:lnTo>
                <a:lnTo>
                  <a:pt x="9292" y="9004"/>
                </a:lnTo>
                <a:lnTo>
                  <a:pt x="8803" y="8709"/>
                </a:lnTo>
                <a:lnTo>
                  <a:pt x="8559" y="8413"/>
                </a:lnTo>
                <a:lnTo>
                  <a:pt x="8314" y="7823"/>
                </a:lnTo>
                <a:lnTo>
                  <a:pt x="8314" y="7380"/>
                </a:lnTo>
                <a:lnTo>
                  <a:pt x="8070" y="6937"/>
                </a:lnTo>
                <a:lnTo>
                  <a:pt x="7581" y="6495"/>
                </a:lnTo>
                <a:lnTo>
                  <a:pt x="7092" y="6199"/>
                </a:lnTo>
                <a:lnTo>
                  <a:pt x="6847" y="6052"/>
                </a:lnTo>
                <a:lnTo>
                  <a:pt x="6113" y="5757"/>
                </a:lnTo>
                <a:lnTo>
                  <a:pt x="5624" y="5609"/>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2056" name="Idaho">
            <a:extLst>
              <a:ext uri="{FF2B5EF4-FFF2-40B4-BE49-F238E27FC236}">
                <a16:creationId xmlns:a16="http://schemas.microsoft.com/office/drawing/2014/main" id="{17343BB6-44A1-8D46-609D-3F930C1A4792}"/>
              </a:ext>
            </a:extLst>
          </p:cNvPr>
          <p:cNvSpPr>
            <a:spLocks/>
          </p:cNvSpPr>
          <p:nvPr/>
        </p:nvSpPr>
        <p:spPr bwMode="auto">
          <a:xfrm>
            <a:off x="2038069" y="837249"/>
            <a:ext cx="977900" cy="1506537"/>
          </a:xfrm>
          <a:custGeom>
            <a:avLst/>
            <a:gdLst>
              <a:gd name="T0" fmla="*/ 959875 w 16384"/>
              <a:gd name="T1" fmla="*/ 1088432 h 16384"/>
              <a:gd name="T2" fmla="*/ 965008 w 16384"/>
              <a:gd name="T3" fmla="*/ 1088432 h 16384"/>
              <a:gd name="T4" fmla="*/ 967634 w 16384"/>
              <a:gd name="T5" fmla="*/ 1009262 h 16384"/>
              <a:gd name="T6" fmla="*/ 952175 w 16384"/>
              <a:gd name="T7" fmla="*/ 982136 h 16384"/>
              <a:gd name="T8" fmla="*/ 931583 w 16384"/>
              <a:gd name="T9" fmla="*/ 967240 h 16384"/>
              <a:gd name="T10" fmla="*/ 918691 w 16384"/>
              <a:gd name="T11" fmla="*/ 977171 h 16384"/>
              <a:gd name="T12" fmla="*/ 903292 w 16384"/>
              <a:gd name="T13" fmla="*/ 994458 h 16384"/>
              <a:gd name="T14" fmla="*/ 862108 w 16384"/>
              <a:gd name="T15" fmla="*/ 989492 h 16384"/>
              <a:gd name="T16" fmla="*/ 808033 w 16384"/>
              <a:gd name="T17" fmla="*/ 977171 h 16384"/>
              <a:gd name="T18" fmla="*/ 774608 w 16384"/>
              <a:gd name="T19" fmla="*/ 989492 h 16384"/>
              <a:gd name="T20" fmla="*/ 717966 w 16384"/>
              <a:gd name="T21" fmla="*/ 999423 h 16384"/>
              <a:gd name="T22" fmla="*/ 692241 w 16384"/>
              <a:gd name="T23" fmla="*/ 977171 h 16384"/>
              <a:gd name="T24" fmla="*/ 684542 w 16384"/>
              <a:gd name="T25" fmla="*/ 917770 h 16384"/>
              <a:gd name="T26" fmla="*/ 656251 w 16384"/>
              <a:gd name="T27" fmla="*/ 902966 h 16384"/>
              <a:gd name="T28" fmla="*/ 648491 w 16384"/>
              <a:gd name="T29" fmla="*/ 870783 h 16384"/>
              <a:gd name="T30" fmla="*/ 625333 w 16384"/>
              <a:gd name="T31" fmla="*/ 799060 h 16384"/>
              <a:gd name="T32" fmla="*/ 622767 w 16384"/>
              <a:gd name="T33" fmla="*/ 754464 h 16384"/>
              <a:gd name="T34" fmla="*/ 612501 w 16384"/>
              <a:gd name="T35" fmla="*/ 732211 h 16384"/>
              <a:gd name="T36" fmla="*/ 584150 w 16384"/>
              <a:gd name="T37" fmla="*/ 729729 h 16384"/>
              <a:gd name="T38" fmla="*/ 540400 w 16384"/>
              <a:gd name="T39" fmla="*/ 752073 h 16384"/>
              <a:gd name="T40" fmla="*/ 514675 w 16384"/>
              <a:gd name="T41" fmla="*/ 714924 h 16384"/>
              <a:gd name="T42" fmla="*/ 522434 w 16384"/>
              <a:gd name="T43" fmla="*/ 687707 h 16384"/>
              <a:gd name="T44" fmla="*/ 548159 w 16384"/>
              <a:gd name="T45" fmla="*/ 660489 h 16384"/>
              <a:gd name="T46" fmla="*/ 545592 w 16384"/>
              <a:gd name="T47" fmla="*/ 630789 h 16384"/>
              <a:gd name="T48" fmla="*/ 553292 w 16384"/>
              <a:gd name="T49" fmla="*/ 611019 h 16384"/>
              <a:gd name="T50" fmla="*/ 573884 w 16384"/>
              <a:gd name="T51" fmla="*/ 564032 h 16384"/>
              <a:gd name="T52" fmla="*/ 589342 w 16384"/>
              <a:gd name="T53" fmla="*/ 524401 h 16384"/>
              <a:gd name="T54" fmla="*/ 558425 w 16384"/>
              <a:gd name="T55" fmla="*/ 519527 h 16384"/>
              <a:gd name="T56" fmla="*/ 548159 w 16384"/>
              <a:gd name="T57" fmla="*/ 502148 h 16384"/>
              <a:gd name="T58" fmla="*/ 530134 w 16384"/>
              <a:gd name="T59" fmla="*/ 494792 h 16384"/>
              <a:gd name="T60" fmla="*/ 512108 w 16384"/>
              <a:gd name="T61" fmla="*/ 457644 h 16384"/>
              <a:gd name="T62" fmla="*/ 488950 w 16384"/>
              <a:gd name="T63" fmla="*/ 413139 h 16384"/>
              <a:gd name="T64" fmla="*/ 447766 w 16384"/>
              <a:gd name="T65" fmla="*/ 358704 h 16384"/>
              <a:gd name="T66" fmla="*/ 437500 w 16384"/>
              <a:gd name="T67" fmla="*/ 329003 h 16384"/>
              <a:gd name="T68" fmla="*/ 432308 w 16384"/>
              <a:gd name="T69" fmla="*/ 294337 h 16384"/>
              <a:gd name="T70" fmla="*/ 422042 w 16384"/>
              <a:gd name="T71" fmla="*/ 257281 h 16384"/>
              <a:gd name="T72" fmla="*/ 414342 w 16384"/>
              <a:gd name="T73" fmla="*/ 175628 h 16384"/>
              <a:gd name="T74" fmla="*/ 378292 w 16384"/>
              <a:gd name="T75" fmla="*/ 14804 h 16384"/>
              <a:gd name="T76" fmla="*/ 272766 w 16384"/>
              <a:gd name="T77" fmla="*/ 180593 h 16384"/>
              <a:gd name="T78" fmla="*/ 231583 w 16384"/>
              <a:gd name="T79" fmla="*/ 353738 h 16384"/>
              <a:gd name="T80" fmla="*/ 195592 w 16384"/>
              <a:gd name="T81" fmla="*/ 504631 h 16384"/>
              <a:gd name="T82" fmla="*/ 195592 w 16384"/>
              <a:gd name="T83" fmla="*/ 559066 h 16384"/>
              <a:gd name="T84" fmla="*/ 205858 w 16384"/>
              <a:gd name="T85" fmla="*/ 598698 h 16384"/>
              <a:gd name="T86" fmla="*/ 223883 w 16384"/>
              <a:gd name="T87" fmla="*/ 620950 h 16384"/>
              <a:gd name="T88" fmla="*/ 244475 w 16384"/>
              <a:gd name="T89" fmla="*/ 655524 h 16384"/>
              <a:gd name="T90" fmla="*/ 200725 w 16384"/>
              <a:gd name="T91" fmla="*/ 712442 h 16384"/>
              <a:gd name="T92" fmla="*/ 180133 w 16384"/>
              <a:gd name="T93" fmla="*/ 747108 h 16384"/>
              <a:gd name="T94" fmla="*/ 159541 w 16384"/>
              <a:gd name="T95" fmla="*/ 766877 h 16384"/>
              <a:gd name="T96" fmla="*/ 149275 w 16384"/>
              <a:gd name="T97" fmla="*/ 796578 h 16384"/>
              <a:gd name="T98" fmla="*/ 120924 w 16384"/>
              <a:gd name="T99" fmla="*/ 808899 h 16384"/>
              <a:gd name="T100" fmla="*/ 84934 w 16384"/>
              <a:gd name="T101" fmla="*/ 860852 h 16384"/>
              <a:gd name="T102" fmla="*/ 77174 w 16384"/>
              <a:gd name="T103" fmla="*/ 888070 h 16384"/>
              <a:gd name="T104" fmla="*/ 97766 w 16384"/>
              <a:gd name="T105" fmla="*/ 907839 h 16384"/>
              <a:gd name="T106" fmla="*/ 113225 w 16384"/>
              <a:gd name="T107" fmla="*/ 927701 h 16384"/>
              <a:gd name="T108" fmla="*/ 102959 w 16384"/>
              <a:gd name="T109" fmla="*/ 954919 h 16384"/>
              <a:gd name="T110" fmla="*/ 74608 w 16384"/>
              <a:gd name="T111" fmla="*/ 1014227 h 16384"/>
              <a:gd name="T112" fmla="*/ 445200 w 16384"/>
              <a:gd name="T113" fmla="*/ 1427366 h 16384"/>
              <a:gd name="T114" fmla="*/ 826058 w 16384"/>
              <a:gd name="T115" fmla="*/ 1494123 h 16384"/>
              <a:gd name="T116" fmla="*/ 929017 w 16384"/>
              <a:gd name="T117" fmla="*/ 1306174 h 1638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6384"/>
              <a:gd name="T178" fmla="*/ 0 h 16384"/>
              <a:gd name="T179" fmla="*/ 16384 w 16384"/>
              <a:gd name="T180" fmla="*/ 16384 h 1638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6384" h="16384">
                <a:moveTo>
                  <a:pt x="16082" y="11837"/>
                </a:moveTo>
                <a:lnTo>
                  <a:pt x="16298" y="11084"/>
                </a:lnTo>
                <a:lnTo>
                  <a:pt x="16255" y="11272"/>
                </a:lnTo>
                <a:lnTo>
                  <a:pt x="16082" y="11837"/>
                </a:lnTo>
                <a:lnTo>
                  <a:pt x="15737" y="13640"/>
                </a:lnTo>
                <a:lnTo>
                  <a:pt x="15823" y="13183"/>
                </a:lnTo>
                <a:lnTo>
                  <a:pt x="16125" y="12160"/>
                </a:lnTo>
                <a:lnTo>
                  <a:pt x="16168" y="11837"/>
                </a:lnTo>
                <a:lnTo>
                  <a:pt x="16384" y="11111"/>
                </a:lnTo>
                <a:lnTo>
                  <a:pt x="16298" y="11084"/>
                </a:lnTo>
                <a:lnTo>
                  <a:pt x="16255" y="11057"/>
                </a:lnTo>
                <a:lnTo>
                  <a:pt x="16212" y="10976"/>
                </a:lnTo>
                <a:lnTo>
                  <a:pt x="16039" y="10869"/>
                </a:lnTo>
                <a:lnTo>
                  <a:pt x="15996" y="10788"/>
                </a:lnTo>
                <a:lnTo>
                  <a:pt x="16039" y="10761"/>
                </a:lnTo>
                <a:lnTo>
                  <a:pt x="15953" y="10681"/>
                </a:lnTo>
                <a:lnTo>
                  <a:pt x="15823" y="10492"/>
                </a:lnTo>
                <a:lnTo>
                  <a:pt x="15737" y="10438"/>
                </a:lnTo>
                <a:lnTo>
                  <a:pt x="15694" y="10465"/>
                </a:lnTo>
                <a:lnTo>
                  <a:pt x="15608" y="10519"/>
                </a:lnTo>
                <a:lnTo>
                  <a:pt x="15479" y="10492"/>
                </a:lnTo>
                <a:lnTo>
                  <a:pt x="15479" y="10519"/>
                </a:lnTo>
                <a:lnTo>
                  <a:pt x="15479" y="10600"/>
                </a:lnTo>
                <a:lnTo>
                  <a:pt x="15392" y="10627"/>
                </a:lnTo>
                <a:lnTo>
                  <a:pt x="15349" y="10707"/>
                </a:lnTo>
                <a:lnTo>
                  <a:pt x="15435" y="10869"/>
                </a:lnTo>
                <a:lnTo>
                  <a:pt x="15392" y="10869"/>
                </a:lnTo>
                <a:lnTo>
                  <a:pt x="15134" y="10815"/>
                </a:lnTo>
                <a:lnTo>
                  <a:pt x="15047" y="10815"/>
                </a:lnTo>
                <a:lnTo>
                  <a:pt x="14961" y="10815"/>
                </a:lnTo>
                <a:lnTo>
                  <a:pt x="14573" y="10842"/>
                </a:lnTo>
                <a:lnTo>
                  <a:pt x="14444" y="10761"/>
                </a:lnTo>
                <a:lnTo>
                  <a:pt x="13970" y="10761"/>
                </a:lnTo>
                <a:lnTo>
                  <a:pt x="13840" y="10734"/>
                </a:lnTo>
                <a:lnTo>
                  <a:pt x="13668" y="10734"/>
                </a:lnTo>
                <a:lnTo>
                  <a:pt x="13538" y="10627"/>
                </a:lnTo>
                <a:lnTo>
                  <a:pt x="13280" y="10681"/>
                </a:lnTo>
                <a:lnTo>
                  <a:pt x="13237" y="10842"/>
                </a:lnTo>
                <a:lnTo>
                  <a:pt x="13064" y="10842"/>
                </a:lnTo>
                <a:lnTo>
                  <a:pt x="12978" y="10761"/>
                </a:lnTo>
                <a:lnTo>
                  <a:pt x="12331" y="10627"/>
                </a:lnTo>
                <a:lnTo>
                  <a:pt x="12159" y="10681"/>
                </a:lnTo>
                <a:lnTo>
                  <a:pt x="12029" y="10788"/>
                </a:lnTo>
                <a:lnTo>
                  <a:pt x="12029" y="10869"/>
                </a:lnTo>
                <a:lnTo>
                  <a:pt x="11943" y="10896"/>
                </a:lnTo>
                <a:lnTo>
                  <a:pt x="11857" y="10788"/>
                </a:lnTo>
                <a:lnTo>
                  <a:pt x="11684" y="10761"/>
                </a:lnTo>
                <a:lnTo>
                  <a:pt x="11598" y="10627"/>
                </a:lnTo>
                <a:lnTo>
                  <a:pt x="11641" y="10519"/>
                </a:lnTo>
                <a:lnTo>
                  <a:pt x="11512" y="10331"/>
                </a:lnTo>
                <a:lnTo>
                  <a:pt x="11598" y="10277"/>
                </a:lnTo>
                <a:lnTo>
                  <a:pt x="11469" y="9981"/>
                </a:lnTo>
                <a:lnTo>
                  <a:pt x="11296" y="9820"/>
                </a:lnTo>
                <a:lnTo>
                  <a:pt x="11081" y="9873"/>
                </a:lnTo>
                <a:lnTo>
                  <a:pt x="10951" y="9873"/>
                </a:lnTo>
                <a:lnTo>
                  <a:pt x="10995" y="9820"/>
                </a:lnTo>
                <a:lnTo>
                  <a:pt x="10908" y="9766"/>
                </a:lnTo>
                <a:lnTo>
                  <a:pt x="10779" y="9658"/>
                </a:lnTo>
                <a:lnTo>
                  <a:pt x="10736" y="9524"/>
                </a:lnTo>
                <a:lnTo>
                  <a:pt x="10865" y="9470"/>
                </a:lnTo>
                <a:lnTo>
                  <a:pt x="10908" y="9282"/>
                </a:lnTo>
                <a:lnTo>
                  <a:pt x="10779" y="9120"/>
                </a:lnTo>
                <a:lnTo>
                  <a:pt x="10693" y="9066"/>
                </a:lnTo>
                <a:lnTo>
                  <a:pt x="10477" y="8690"/>
                </a:lnTo>
                <a:lnTo>
                  <a:pt x="10434" y="8582"/>
                </a:lnTo>
                <a:lnTo>
                  <a:pt x="10434" y="8340"/>
                </a:lnTo>
                <a:lnTo>
                  <a:pt x="10477" y="8286"/>
                </a:lnTo>
                <a:lnTo>
                  <a:pt x="10434" y="8205"/>
                </a:lnTo>
                <a:lnTo>
                  <a:pt x="10348" y="8152"/>
                </a:lnTo>
                <a:lnTo>
                  <a:pt x="10434" y="8071"/>
                </a:lnTo>
                <a:lnTo>
                  <a:pt x="10434" y="8017"/>
                </a:lnTo>
                <a:lnTo>
                  <a:pt x="10262" y="7963"/>
                </a:lnTo>
                <a:lnTo>
                  <a:pt x="10262" y="7910"/>
                </a:lnTo>
                <a:lnTo>
                  <a:pt x="10175" y="7775"/>
                </a:lnTo>
                <a:lnTo>
                  <a:pt x="10046" y="7748"/>
                </a:lnTo>
                <a:lnTo>
                  <a:pt x="9787" y="7936"/>
                </a:lnTo>
                <a:lnTo>
                  <a:pt x="9529" y="8071"/>
                </a:lnTo>
                <a:lnTo>
                  <a:pt x="9356" y="8044"/>
                </a:lnTo>
                <a:lnTo>
                  <a:pt x="9227" y="8152"/>
                </a:lnTo>
                <a:lnTo>
                  <a:pt x="9054" y="8179"/>
                </a:lnTo>
                <a:lnTo>
                  <a:pt x="8796" y="7990"/>
                </a:lnTo>
                <a:lnTo>
                  <a:pt x="8796" y="7936"/>
                </a:lnTo>
                <a:lnTo>
                  <a:pt x="8623" y="7883"/>
                </a:lnTo>
                <a:lnTo>
                  <a:pt x="8623" y="7775"/>
                </a:lnTo>
                <a:lnTo>
                  <a:pt x="8796" y="7721"/>
                </a:lnTo>
                <a:lnTo>
                  <a:pt x="8796" y="7640"/>
                </a:lnTo>
                <a:lnTo>
                  <a:pt x="8796" y="7560"/>
                </a:lnTo>
                <a:lnTo>
                  <a:pt x="8753" y="7479"/>
                </a:lnTo>
                <a:lnTo>
                  <a:pt x="8839" y="7371"/>
                </a:lnTo>
                <a:lnTo>
                  <a:pt x="8968" y="7318"/>
                </a:lnTo>
                <a:lnTo>
                  <a:pt x="9227" y="7291"/>
                </a:lnTo>
                <a:lnTo>
                  <a:pt x="9184" y="7183"/>
                </a:lnTo>
                <a:lnTo>
                  <a:pt x="9227" y="7076"/>
                </a:lnTo>
                <a:lnTo>
                  <a:pt x="9097" y="7022"/>
                </a:lnTo>
                <a:lnTo>
                  <a:pt x="9054" y="6914"/>
                </a:lnTo>
                <a:lnTo>
                  <a:pt x="9141" y="6860"/>
                </a:lnTo>
                <a:lnTo>
                  <a:pt x="9184" y="6806"/>
                </a:lnTo>
                <a:lnTo>
                  <a:pt x="9097" y="6726"/>
                </a:lnTo>
                <a:lnTo>
                  <a:pt x="9097" y="6645"/>
                </a:lnTo>
                <a:lnTo>
                  <a:pt x="9270" y="6645"/>
                </a:lnTo>
                <a:lnTo>
                  <a:pt x="9313" y="6564"/>
                </a:lnTo>
                <a:lnTo>
                  <a:pt x="9270" y="6484"/>
                </a:lnTo>
                <a:lnTo>
                  <a:pt x="9356" y="6430"/>
                </a:lnTo>
                <a:lnTo>
                  <a:pt x="9615" y="6134"/>
                </a:lnTo>
                <a:lnTo>
                  <a:pt x="9572" y="5999"/>
                </a:lnTo>
                <a:lnTo>
                  <a:pt x="9701" y="5972"/>
                </a:lnTo>
                <a:lnTo>
                  <a:pt x="9744" y="5865"/>
                </a:lnTo>
                <a:lnTo>
                  <a:pt x="9874" y="5703"/>
                </a:lnTo>
                <a:lnTo>
                  <a:pt x="9830" y="5650"/>
                </a:lnTo>
                <a:lnTo>
                  <a:pt x="9701" y="5650"/>
                </a:lnTo>
                <a:lnTo>
                  <a:pt x="9572" y="5677"/>
                </a:lnTo>
                <a:lnTo>
                  <a:pt x="9356" y="5650"/>
                </a:lnTo>
                <a:lnTo>
                  <a:pt x="9227" y="5650"/>
                </a:lnTo>
                <a:lnTo>
                  <a:pt x="9141" y="5623"/>
                </a:lnTo>
                <a:lnTo>
                  <a:pt x="9141" y="5542"/>
                </a:lnTo>
                <a:lnTo>
                  <a:pt x="9184" y="5461"/>
                </a:lnTo>
                <a:lnTo>
                  <a:pt x="9097" y="5408"/>
                </a:lnTo>
                <a:lnTo>
                  <a:pt x="8882" y="5461"/>
                </a:lnTo>
                <a:lnTo>
                  <a:pt x="8796" y="5461"/>
                </a:lnTo>
                <a:lnTo>
                  <a:pt x="8882" y="5381"/>
                </a:lnTo>
                <a:lnTo>
                  <a:pt x="8753" y="5219"/>
                </a:lnTo>
                <a:lnTo>
                  <a:pt x="8623" y="5192"/>
                </a:lnTo>
                <a:lnTo>
                  <a:pt x="8580" y="5085"/>
                </a:lnTo>
                <a:lnTo>
                  <a:pt x="8580" y="4977"/>
                </a:lnTo>
                <a:lnTo>
                  <a:pt x="8580" y="4923"/>
                </a:lnTo>
                <a:lnTo>
                  <a:pt x="8408" y="4816"/>
                </a:lnTo>
                <a:lnTo>
                  <a:pt x="8364" y="4708"/>
                </a:lnTo>
                <a:lnTo>
                  <a:pt x="8192" y="4493"/>
                </a:lnTo>
                <a:lnTo>
                  <a:pt x="7976" y="4251"/>
                </a:lnTo>
                <a:lnTo>
                  <a:pt x="7933" y="4143"/>
                </a:lnTo>
                <a:lnTo>
                  <a:pt x="7545" y="4009"/>
                </a:lnTo>
                <a:lnTo>
                  <a:pt x="7502" y="3901"/>
                </a:lnTo>
                <a:lnTo>
                  <a:pt x="7416" y="3820"/>
                </a:lnTo>
                <a:lnTo>
                  <a:pt x="7071" y="3659"/>
                </a:lnTo>
                <a:lnTo>
                  <a:pt x="7287" y="3605"/>
                </a:lnTo>
                <a:lnTo>
                  <a:pt x="7330" y="3578"/>
                </a:lnTo>
                <a:lnTo>
                  <a:pt x="7157" y="3417"/>
                </a:lnTo>
                <a:lnTo>
                  <a:pt x="7243" y="3363"/>
                </a:lnTo>
                <a:lnTo>
                  <a:pt x="7330" y="3282"/>
                </a:lnTo>
                <a:lnTo>
                  <a:pt x="7243" y="3201"/>
                </a:lnTo>
                <a:lnTo>
                  <a:pt x="7287" y="3121"/>
                </a:lnTo>
                <a:lnTo>
                  <a:pt x="7200" y="2959"/>
                </a:lnTo>
                <a:lnTo>
                  <a:pt x="7071" y="2932"/>
                </a:lnTo>
                <a:lnTo>
                  <a:pt x="7071" y="2798"/>
                </a:lnTo>
                <a:lnTo>
                  <a:pt x="6985" y="2717"/>
                </a:lnTo>
                <a:lnTo>
                  <a:pt x="6812" y="2448"/>
                </a:lnTo>
                <a:lnTo>
                  <a:pt x="6812" y="2367"/>
                </a:lnTo>
                <a:lnTo>
                  <a:pt x="6942" y="1910"/>
                </a:lnTo>
                <a:lnTo>
                  <a:pt x="7157" y="1372"/>
                </a:lnTo>
                <a:lnTo>
                  <a:pt x="7502" y="323"/>
                </a:lnTo>
                <a:lnTo>
                  <a:pt x="7114" y="269"/>
                </a:lnTo>
                <a:lnTo>
                  <a:pt x="6338" y="161"/>
                </a:lnTo>
                <a:lnTo>
                  <a:pt x="5605" y="54"/>
                </a:lnTo>
                <a:lnTo>
                  <a:pt x="5303" y="0"/>
                </a:lnTo>
                <a:lnTo>
                  <a:pt x="5174" y="323"/>
                </a:lnTo>
                <a:lnTo>
                  <a:pt x="4570" y="1964"/>
                </a:lnTo>
                <a:lnTo>
                  <a:pt x="4484" y="2125"/>
                </a:lnTo>
                <a:lnTo>
                  <a:pt x="4053" y="3363"/>
                </a:lnTo>
                <a:lnTo>
                  <a:pt x="3967" y="3605"/>
                </a:lnTo>
                <a:lnTo>
                  <a:pt x="3880" y="3847"/>
                </a:lnTo>
                <a:lnTo>
                  <a:pt x="3449" y="5085"/>
                </a:lnTo>
                <a:lnTo>
                  <a:pt x="3363" y="5300"/>
                </a:lnTo>
                <a:lnTo>
                  <a:pt x="3320" y="5408"/>
                </a:lnTo>
                <a:lnTo>
                  <a:pt x="3277" y="5488"/>
                </a:lnTo>
                <a:lnTo>
                  <a:pt x="3363" y="5650"/>
                </a:lnTo>
                <a:lnTo>
                  <a:pt x="3363" y="5784"/>
                </a:lnTo>
                <a:lnTo>
                  <a:pt x="3406" y="5865"/>
                </a:lnTo>
                <a:lnTo>
                  <a:pt x="3277" y="6080"/>
                </a:lnTo>
                <a:lnTo>
                  <a:pt x="3277" y="6215"/>
                </a:lnTo>
                <a:lnTo>
                  <a:pt x="3320" y="6295"/>
                </a:lnTo>
                <a:lnTo>
                  <a:pt x="3406" y="6430"/>
                </a:lnTo>
                <a:lnTo>
                  <a:pt x="3449" y="6511"/>
                </a:lnTo>
                <a:lnTo>
                  <a:pt x="3492" y="6591"/>
                </a:lnTo>
                <a:lnTo>
                  <a:pt x="3535" y="6699"/>
                </a:lnTo>
                <a:lnTo>
                  <a:pt x="3665" y="6645"/>
                </a:lnTo>
                <a:lnTo>
                  <a:pt x="3751" y="6753"/>
                </a:lnTo>
                <a:lnTo>
                  <a:pt x="3924" y="6780"/>
                </a:lnTo>
                <a:lnTo>
                  <a:pt x="3967" y="6833"/>
                </a:lnTo>
                <a:lnTo>
                  <a:pt x="4010" y="6995"/>
                </a:lnTo>
                <a:lnTo>
                  <a:pt x="4096" y="7129"/>
                </a:lnTo>
                <a:lnTo>
                  <a:pt x="4053" y="7183"/>
                </a:lnTo>
                <a:lnTo>
                  <a:pt x="3794" y="7371"/>
                </a:lnTo>
                <a:lnTo>
                  <a:pt x="3751" y="7479"/>
                </a:lnTo>
                <a:lnTo>
                  <a:pt x="3363" y="7748"/>
                </a:lnTo>
                <a:lnTo>
                  <a:pt x="3320" y="7829"/>
                </a:lnTo>
                <a:lnTo>
                  <a:pt x="3277" y="7910"/>
                </a:lnTo>
                <a:lnTo>
                  <a:pt x="3147" y="8017"/>
                </a:lnTo>
                <a:lnTo>
                  <a:pt x="3018" y="8125"/>
                </a:lnTo>
                <a:lnTo>
                  <a:pt x="2932" y="8179"/>
                </a:lnTo>
                <a:lnTo>
                  <a:pt x="2889" y="8205"/>
                </a:lnTo>
                <a:lnTo>
                  <a:pt x="2716" y="8286"/>
                </a:lnTo>
                <a:lnTo>
                  <a:pt x="2673" y="8340"/>
                </a:lnTo>
                <a:lnTo>
                  <a:pt x="2759" y="8367"/>
                </a:lnTo>
                <a:lnTo>
                  <a:pt x="2716" y="8448"/>
                </a:lnTo>
                <a:lnTo>
                  <a:pt x="2587" y="8582"/>
                </a:lnTo>
                <a:lnTo>
                  <a:pt x="2501" y="8663"/>
                </a:lnTo>
                <a:lnTo>
                  <a:pt x="2371" y="8690"/>
                </a:lnTo>
                <a:lnTo>
                  <a:pt x="2328" y="8744"/>
                </a:lnTo>
                <a:lnTo>
                  <a:pt x="2156" y="8770"/>
                </a:lnTo>
                <a:lnTo>
                  <a:pt x="2026" y="8797"/>
                </a:lnTo>
                <a:lnTo>
                  <a:pt x="1897" y="8932"/>
                </a:lnTo>
                <a:lnTo>
                  <a:pt x="1638" y="9174"/>
                </a:lnTo>
                <a:lnTo>
                  <a:pt x="1466" y="9255"/>
                </a:lnTo>
                <a:lnTo>
                  <a:pt x="1423" y="9362"/>
                </a:lnTo>
                <a:lnTo>
                  <a:pt x="1293" y="9470"/>
                </a:lnTo>
                <a:lnTo>
                  <a:pt x="1293" y="9551"/>
                </a:lnTo>
                <a:lnTo>
                  <a:pt x="1337" y="9604"/>
                </a:lnTo>
                <a:lnTo>
                  <a:pt x="1293" y="9658"/>
                </a:lnTo>
                <a:lnTo>
                  <a:pt x="1293" y="9712"/>
                </a:lnTo>
                <a:lnTo>
                  <a:pt x="1380" y="9793"/>
                </a:lnTo>
                <a:lnTo>
                  <a:pt x="1552" y="9766"/>
                </a:lnTo>
                <a:lnTo>
                  <a:pt x="1638" y="9873"/>
                </a:lnTo>
                <a:lnTo>
                  <a:pt x="1768" y="9847"/>
                </a:lnTo>
                <a:lnTo>
                  <a:pt x="1854" y="9927"/>
                </a:lnTo>
                <a:lnTo>
                  <a:pt x="1940" y="9981"/>
                </a:lnTo>
                <a:lnTo>
                  <a:pt x="1897" y="10089"/>
                </a:lnTo>
                <a:lnTo>
                  <a:pt x="1854" y="10142"/>
                </a:lnTo>
                <a:lnTo>
                  <a:pt x="1768" y="10223"/>
                </a:lnTo>
                <a:lnTo>
                  <a:pt x="1725" y="10277"/>
                </a:lnTo>
                <a:lnTo>
                  <a:pt x="1725" y="10385"/>
                </a:lnTo>
                <a:lnTo>
                  <a:pt x="1638" y="10492"/>
                </a:lnTo>
                <a:lnTo>
                  <a:pt x="1509" y="10627"/>
                </a:lnTo>
                <a:lnTo>
                  <a:pt x="1337" y="10815"/>
                </a:lnTo>
                <a:lnTo>
                  <a:pt x="1250" y="11030"/>
                </a:lnTo>
                <a:lnTo>
                  <a:pt x="0" y="14555"/>
                </a:lnTo>
                <a:lnTo>
                  <a:pt x="4915" y="15200"/>
                </a:lnTo>
                <a:lnTo>
                  <a:pt x="6812" y="15442"/>
                </a:lnTo>
                <a:lnTo>
                  <a:pt x="7459" y="15523"/>
                </a:lnTo>
                <a:lnTo>
                  <a:pt x="10046" y="15846"/>
                </a:lnTo>
                <a:lnTo>
                  <a:pt x="12202" y="16088"/>
                </a:lnTo>
                <a:lnTo>
                  <a:pt x="12331" y="16115"/>
                </a:lnTo>
                <a:lnTo>
                  <a:pt x="13840" y="16249"/>
                </a:lnTo>
                <a:lnTo>
                  <a:pt x="13926" y="16276"/>
                </a:lnTo>
                <a:lnTo>
                  <a:pt x="15004" y="16384"/>
                </a:lnTo>
                <a:lnTo>
                  <a:pt x="15306" y="15281"/>
                </a:lnTo>
                <a:lnTo>
                  <a:pt x="15565" y="14205"/>
                </a:lnTo>
                <a:lnTo>
                  <a:pt x="15737" y="13640"/>
                </a:lnTo>
                <a:lnTo>
                  <a:pt x="16082" y="11837"/>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grpSp>
        <p:nvGrpSpPr>
          <p:cNvPr id="11" name="Virgin_Islands">
            <a:extLst>
              <a:ext uri="{FF2B5EF4-FFF2-40B4-BE49-F238E27FC236}">
                <a16:creationId xmlns:a16="http://schemas.microsoft.com/office/drawing/2014/main" id="{674185BC-CCC2-A99C-FA55-B664FCA8F127}"/>
              </a:ext>
            </a:extLst>
          </p:cNvPr>
          <p:cNvGrpSpPr>
            <a:grpSpLocks/>
          </p:cNvGrpSpPr>
          <p:nvPr/>
        </p:nvGrpSpPr>
        <p:grpSpPr bwMode="auto">
          <a:xfrm>
            <a:off x="8695786" y="5770238"/>
            <a:ext cx="335182" cy="504476"/>
            <a:chOff x="29298118" y="20112191"/>
            <a:chExt cx="171" cy="204"/>
          </a:xfrm>
          <a:solidFill>
            <a:schemeClr val="bg1"/>
          </a:solidFill>
        </p:grpSpPr>
        <p:grpSp>
          <p:nvGrpSpPr>
            <p:cNvPr id="12" name="St_John_VI">
              <a:extLst>
                <a:ext uri="{FF2B5EF4-FFF2-40B4-BE49-F238E27FC236}">
                  <a16:creationId xmlns:a16="http://schemas.microsoft.com/office/drawing/2014/main" id="{3E6B4850-A35D-D25F-7D5F-E2C78FEBC8FB}"/>
                </a:ext>
              </a:extLst>
            </p:cNvPr>
            <p:cNvGrpSpPr>
              <a:grpSpLocks noChangeAspect="1"/>
            </p:cNvGrpSpPr>
            <p:nvPr/>
          </p:nvGrpSpPr>
          <p:grpSpPr bwMode="auto">
            <a:xfrm>
              <a:off x="29298191" y="20112198"/>
              <a:ext cx="65" cy="29"/>
              <a:chOff x="29298190" y="20112198"/>
              <a:chExt cx="519" cy="229"/>
            </a:xfrm>
            <a:grpFill/>
          </p:grpSpPr>
          <p:sp>
            <p:nvSpPr>
              <p:cNvPr id="345" name="D9">
                <a:extLst>
                  <a:ext uri="{FF2B5EF4-FFF2-40B4-BE49-F238E27FC236}">
                    <a16:creationId xmlns:a16="http://schemas.microsoft.com/office/drawing/2014/main" id="{7357F682-1388-CD89-10FE-A8F3D00CF4AB}"/>
                  </a:ext>
                </a:extLst>
              </p:cNvPr>
              <p:cNvSpPr>
                <a:spLocks noChangeAspect="1"/>
              </p:cNvSpPr>
              <p:nvPr/>
            </p:nvSpPr>
            <p:spPr bwMode="auto">
              <a:xfrm>
                <a:off x="29298311" y="20112198"/>
                <a:ext cx="398" cy="229"/>
              </a:xfrm>
              <a:custGeom>
                <a:avLst/>
                <a:gdLst/>
                <a:ahLst/>
                <a:cxnLst>
                  <a:cxn ang="0">
                    <a:pos x="105" y="168"/>
                  </a:cxn>
                  <a:cxn ang="0">
                    <a:pos x="135" y="160"/>
                  </a:cxn>
                  <a:cxn ang="0">
                    <a:pos x="187" y="178"/>
                  </a:cxn>
                  <a:cxn ang="0">
                    <a:pos x="208" y="162"/>
                  </a:cxn>
                  <a:cxn ang="0">
                    <a:pos x="224" y="181"/>
                  </a:cxn>
                  <a:cxn ang="0">
                    <a:pos x="226" y="200"/>
                  </a:cxn>
                  <a:cxn ang="0">
                    <a:pos x="274" y="213"/>
                  </a:cxn>
                  <a:cxn ang="0">
                    <a:pos x="279" y="228"/>
                  </a:cxn>
                  <a:cxn ang="0">
                    <a:pos x="277" y="190"/>
                  </a:cxn>
                  <a:cxn ang="0">
                    <a:pos x="283" y="166"/>
                  </a:cxn>
                  <a:cxn ang="0">
                    <a:pos x="292" y="157"/>
                  </a:cxn>
                  <a:cxn ang="0">
                    <a:pos x="252" y="116"/>
                  </a:cxn>
                  <a:cxn ang="0">
                    <a:pos x="256" y="84"/>
                  </a:cxn>
                  <a:cxn ang="0">
                    <a:pos x="265" y="101"/>
                  </a:cxn>
                  <a:cxn ang="0">
                    <a:pos x="279" y="85"/>
                  </a:cxn>
                  <a:cxn ang="0">
                    <a:pos x="281" y="56"/>
                  </a:cxn>
                  <a:cxn ang="0">
                    <a:pos x="311" y="53"/>
                  </a:cxn>
                  <a:cxn ang="0">
                    <a:pos x="306" y="102"/>
                  </a:cxn>
                  <a:cxn ang="0">
                    <a:pos x="318" y="92"/>
                  </a:cxn>
                  <a:cxn ang="0">
                    <a:pos x="332" y="80"/>
                  </a:cxn>
                  <a:cxn ang="0">
                    <a:pos x="343" y="90"/>
                  </a:cxn>
                  <a:cxn ang="0">
                    <a:pos x="359" y="98"/>
                  </a:cxn>
                  <a:cxn ang="0">
                    <a:pos x="359" y="132"/>
                  </a:cxn>
                  <a:cxn ang="0">
                    <a:pos x="382" y="109"/>
                  </a:cxn>
                  <a:cxn ang="0">
                    <a:pos x="393" y="86"/>
                  </a:cxn>
                  <a:cxn ang="0">
                    <a:pos x="356" y="74"/>
                  </a:cxn>
                  <a:cxn ang="0">
                    <a:pos x="322" y="58"/>
                  </a:cxn>
                  <a:cxn ang="0">
                    <a:pos x="322" y="46"/>
                  </a:cxn>
                  <a:cxn ang="0">
                    <a:pos x="272" y="37"/>
                  </a:cxn>
                  <a:cxn ang="0">
                    <a:pos x="245" y="18"/>
                  </a:cxn>
                  <a:cxn ang="0">
                    <a:pos x="222" y="33"/>
                  </a:cxn>
                  <a:cxn ang="0">
                    <a:pos x="171" y="22"/>
                  </a:cxn>
                  <a:cxn ang="0">
                    <a:pos x="188" y="14"/>
                  </a:cxn>
                  <a:cxn ang="0">
                    <a:pos x="158" y="2"/>
                  </a:cxn>
                  <a:cxn ang="0">
                    <a:pos x="133" y="6"/>
                  </a:cxn>
                  <a:cxn ang="0">
                    <a:pos x="156" y="20"/>
                  </a:cxn>
                  <a:cxn ang="0">
                    <a:pos x="153" y="50"/>
                  </a:cxn>
                  <a:cxn ang="0">
                    <a:pos x="135" y="54"/>
                  </a:cxn>
                  <a:cxn ang="0">
                    <a:pos x="112" y="62"/>
                  </a:cxn>
                  <a:cxn ang="0">
                    <a:pos x="73" y="65"/>
                  </a:cxn>
                  <a:cxn ang="0">
                    <a:pos x="44" y="80"/>
                  </a:cxn>
                  <a:cxn ang="0">
                    <a:pos x="43" y="68"/>
                  </a:cxn>
                  <a:cxn ang="0">
                    <a:pos x="32" y="81"/>
                  </a:cxn>
                  <a:cxn ang="0">
                    <a:pos x="0" y="116"/>
                  </a:cxn>
                  <a:cxn ang="0">
                    <a:pos x="11" y="156"/>
                  </a:cxn>
                  <a:cxn ang="0">
                    <a:pos x="32" y="162"/>
                  </a:cxn>
                  <a:cxn ang="0">
                    <a:pos x="21" y="178"/>
                  </a:cxn>
                  <a:cxn ang="0">
                    <a:pos x="55" y="184"/>
                  </a:cxn>
                  <a:cxn ang="0">
                    <a:pos x="75" y="158"/>
                  </a:cxn>
                  <a:cxn ang="0">
                    <a:pos x="89" y="186"/>
                  </a:cxn>
                  <a:cxn ang="0">
                    <a:pos x="96" y="173"/>
                  </a:cxn>
                  <a:cxn ang="0">
                    <a:pos x="100" y="154"/>
                  </a:cxn>
                </a:cxnLst>
                <a:rect l="0" t="0" r="r" b="b"/>
                <a:pathLst>
                  <a:path w="398" h="229">
                    <a:moveTo>
                      <a:pt x="107" y="160"/>
                    </a:moveTo>
                    <a:lnTo>
                      <a:pt x="107" y="164"/>
                    </a:lnTo>
                    <a:lnTo>
                      <a:pt x="107" y="165"/>
                    </a:lnTo>
                    <a:lnTo>
                      <a:pt x="105" y="168"/>
                    </a:lnTo>
                    <a:lnTo>
                      <a:pt x="107" y="170"/>
                    </a:lnTo>
                    <a:lnTo>
                      <a:pt x="114" y="173"/>
                    </a:lnTo>
                    <a:lnTo>
                      <a:pt x="121" y="172"/>
                    </a:lnTo>
                    <a:lnTo>
                      <a:pt x="135" y="160"/>
                    </a:lnTo>
                    <a:lnTo>
                      <a:pt x="149" y="150"/>
                    </a:lnTo>
                    <a:lnTo>
                      <a:pt x="155" y="157"/>
                    </a:lnTo>
                    <a:lnTo>
                      <a:pt x="171" y="169"/>
                    </a:lnTo>
                    <a:lnTo>
                      <a:pt x="187" y="178"/>
                    </a:lnTo>
                    <a:lnTo>
                      <a:pt x="188" y="177"/>
                    </a:lnTo>
                    <a:lnTo>
                      <a:pt x="190" y="177"/>
                    </a:lnTo>
                    <a:lnTo>
                      <a:pt x="194" y="168"/>
                    </a:lnTo>
                    <a:lnTo>
                      <a:pt x="208" y="162"/>
                    </a:lnTo>
                    <a:lnTo>
                      <a:pt x="212" y="162"/>
                    </a:lnTo>
                    <a:lnTo>
                      <a:pt x="222" y="166"/>
                    </a:lnTo>
                    <a:lnTo>
                      <a:pt x="226" y="169"/>
                    </a:lnTo>
                    <a:lnTo>
                      <a:pt x="224" y="181"/>
                    </a:lnTo>
                    <a:lnTo>
                      <a:pt x="219" y="186"/>
                    </a:lnTo>
                    <a:lnTo>
                      <a:pt x="220" y="198"/>
                    </a:lnTo>
                    <a:lnTo>
                      <a:pt x="222" y="201"/>
                    </a:lnTo>
                    <a:lnTo>
                      <a:pt x="226" y="200"/>
                    </a:lnTo>
                    <a:lnTo>
                      <a:pt x="263" y="196"/>
                    </a:lnTo>
                    <a:lnTo>
                      <a:pt x="268" y="198"/>
                    </a:lnTo>
                    <a:lnTo>
                      <a:pt x="274" y="212"/>
                    </a:lnTo>
                    <a:lnTo>
                      <a:pt x="274" y="213"/>
                    </a:lnTo>
                    <a:lnTo>
                      <a:pt x="276" y="218"/>
                    </a:lnTo>
                    <a:lnTo>
                      <a:pt x="274" y="228"/>
                    </a:lnTo>
                    <a:lnTo>
                      <a:pt x="276" y="229"/>
                    </a:lnTo>
                    <a:lnTo>
                      <a:pt x="279" y="228"/>
                    </a:lnTo>
                    <a:lnTo>
                      <a:pt x="279" y="226"/>
                    </a:lnTo>
                    <a:lnTo>
                      <a:pt x="284" y="214"/>
                    </a:lnTo>
                    <a:lnTo>
                      <a:pt x="281" y="206"/>
                    </a:lnTo>
                    <a:lnTo>
                      <a:pt x="277" y="190"/>
                    </a:lnTo>
                    <a:lnTo>
                      <a:pt x="276" y="190"/>
                    </a:lnTo>
                    <a:lnTo>
                      <a:pt x="277" y="189"/>
                    </a:lnTo>
                    <a:lnTo>
                      <a:pt x="277" y="188"/>
                    </a:lnTo>
                    <a:lnTo>
                      <a:pt x="283" y="166"/>
                    </a:lnTo>
                    <a:lnTo>
                      <a:pt x="292" y="161"/>
                    </a:lnTo>
                    <a:lnTo>
                      <a:pt x="292" y="160"/>
                    </a:lnTo>
                    <a:lnTo>
                      <a:pt x="292" y="158"/>
                    </a:lnTo>
                    <a:lnTo>
                      <a:pt x="292" y="157"/>
                    </a:lnTo>
                    <a:lnTo>
                      <a:pt x="284" y="132"/>
                    </a:lnTo>
                    <a:lnTo>
                      <a:pt x="277" y="133"/>
                    </a:lnTo>
                    <a:lnTo>
                      <a:pt x="272" y="132"/>
                    </a:lnTo>
                    <a:lnTo>
                      <a:pt x="252" y="116"/>
                    </a:lnTo>
                    <a:lnTo>
                      <a:pt x="251" y="114"/>
                    </a:lnTo>
                    <a:lnTo>
                      <a:pt x="238" y="85"/>
                    </a:lnTo>
                    <a:lnTo>
                      <a:pt x="245" y="80"/>
                    </a:lnTo>
                    <a:lnTo>
                      <a:pt x="256" y="84"/>
                    </a:lnTo>
                    <a:lnTo>
                      <a:pt x="258" y="85"/>
                    </a:lnTo>
                    <a:lnTo>
                      <a:pt x="260" y="97"/>
                    </a:lnTo>
                    <a:lnTo>
                      <a:pt x="261" y="100"/>
                    </a:lnTo>
                    <a:lnTo>
                      <a:pt x="265" y="101"/>
                    </a:lnTo>
                    <a:lnTo>
                      <a:pt x="270" y="100"/>
                    </a:lnTo>
                    <a:lnTo>
                      <a:pt x="277" y="94"/>
                    </a:lnTo>
                    <a:lnTo>
                      <a:pt x="279" y="88"/>
                    </a:lnTo>
                    <a:lnTo>
                      <a:pt x="279" y="85"/>
                    </a:lnTo>
                    <a:lnTo>
                      <a:pt x="270" y="81"/>
                    </a:lnTo>
                    <a:lnTo>
                      <a:pt x="270" y="78"/>
                    </a:lnTo>
                    <a:lnTo>
                      <a:pt x="274" y="60"/>
                    </a:lnTo>
                    <a:lnTo>
                      <a:pt x="281" y="56"/>
                    </a:lnTo>
                    <a:lnTo>
                      <a:pt x="284" y="54"/>
                    </a:lnTo>
                    <a:lnTo>
                      <a:pt x="288" y="58"/>
                    </a:lnTo>
                    <a:lnTo>
                      <a:pt x="302" y="53"/>
                    </a:lnTo>
                    <a:lnTo>
                      <a:pt x="311" y="53"/>
                    </a:lnTo>
                    <a:lnTo>
                      <a:pt x="309" y="66"/>
                    </a:lnTo>
                    <a:lnTo>
                      <a:pt x="302" y="76"/>
                    </a:lnTo>
                    <a:lnTo>
                      <a:pt x="302" y="89"/>
                    </a:lnTo>
                    <a:lnTo>
                      <a:pt x="306" y="102"/>
                    </a:lnTo>
                    <a:lnTo>
                      <a:pt x="308" y="105"/>
                    </a:lnTo>
                    <a:lnTo>
                      <a:pt x="309" y="104"/>
                    </a:lnTo>
                    <a:lnTo>
                      <a:pt x="311" y="102"/>
                    </a:lnTo>
                    <a:lnTo>
                      <a:pt x="318" y="92"/>
                    </a:lnTo>
                    <a:lnTo>
                      <a:pt x="320" y="90"/>
                    </a:lnTo>
                    <a:lnTo>
                      <a:pt x="324" y="82"/>
                    </a:lnTo>
                    <a:lnTo>
                      <a:pt x="329" y="80"/>
                    </a:lnTo>
                    <a:lnTo>
                      <a:pt x="332" y="80"/>
                    </a:lnTo>
                    <a:lnTo>
                      <a:pt x="334" y="84"/>
                    </a:lnTo>
                    <a:lnTo>
                      <a:pt x="336" y="86"/>
                    </a:lnTo>
                    <a:lnTo>
                      <a:pt x="336" y="88"/>
                    </a:lnTo>
                    <a:lnTo>
                      <a:pt x="343" y="90"/>
                    </a:lnTo>
                    <a:lnTo>
                      <a:pt x="350" y="92"/>
                    </a:lnTo>
                    <a:lnTo>
                      <a:pt x="354" y="90"/>
                    </a:lnTo>
                    <a:lnTo>
                      <a:pt x="357" y="94"/>
                    </a:lnTo>
                    <a:lnTo>
                      <a:pt x="359" y="98"/>
                    </a:lnTo>
                    <a:lnTo>
                      <a:pt x="357" y="112"/>
                    </a:lnTo>
                    <a:lnTo>
                      <a:pt x="350" y="124"/>
                    </a:lnTo>
                    <a:lnTo>
                      <a:pt x="352" y="125"/>
                    </a:lnTo>
                    <a:lnTo>
                      <a:pt x="359" y="132"/>
                    </a:lnTo>
                    <a:lnTo>
                      <a:pt x="370" y="132"/>
                    </a:lnTo>
                    <a:lnTo>
                      <a:pt x="375" y="129"/>
                    </a:lnTo>
                    <a:lnTo>
                      <a:pt x="375" y="118"/>
                    </a:lnTo>
                    <a:lnTo>
                      <a:pt x="382" y="109"/>
                    </a:lnTo>
                    <a:lnTo>
                      <a:pt x="384" y="109"/>
                    </a:lnTo>
                    <a:lnTo>
                      <a:pt x="393" y="113"/>
                    </a:lnTo>
                    <a:lnTo>
                      <a:pt x="398" y="90"/>
                    </a:lnTo>
                    <a:lnTo>
                      <a:pt x="393" y="86"/>
                    </a:lnTo>
                    <a:lnTo>
                      <a:pt x="373" y="76"/>
                    </a:lnTo>
                    <a:lnTo>
                      <a:pt x="364" y="72"/>
                    </a:lnTo>
                    <a:lnTo>
                      <a:pt x="359" y="70"/>
                    </a:lnTo>
                    <a:lnTo>
                      <a:pt x="356" y="74"/>
                    </a:lnTo>
                    <a:lnTo>
                      <a:pt x="347" y="76"/>
                    </a:lnTo>
                    <a:lnTo>
                      <a:pt x="345" y="76"/>
                    </a:lnTo>
                    <a:lnTo>
                      <a:pt x="343" y="76"/>
                    </a:lnTo>
                    <a:lnTo>
                      <a:pt x="322" y="58"/>
                    </a:lnTo>
                    <a:lnTo>
                      <a:pt x="320" y="56"/>
                    </a:lnTo>
                    <a:lnTo>
                      <a:pt x="322" y="54"/>
                    </a:lnTo>
                    <a:lnTo>
                      <a:pt x="322" y="53"/>
                    </a:lnTo>
                    <a:lnTo>
                      <a:pt x="322" y="46"/>
                    </a:lnTo>
                    <a:lnTo>
                      <a:pt x="311" y="37"/>
                    </a:lnTo>
                    <a:lnTo>
                      <a:pt x="300" y="34"/>
                    </a:lnTo>
                    <a:lnTo>
                      <a:pt x="297" y="34"/>
                    </a:lnTo>
                    <a:lnTo>
                      <a:pt x="272" y="37"/>
                    </a:lnTo>
                    <a:lnTo>
                      <a:pt x="267" y="33"/>
                    </a:lnTo>
                    <a:lnTo>
                      <a:pt x="263" y="25"/>
                    </a:lnTo>
                    <a:lnTo>
                      <a:pt x="247" y="18"/>
                    </a:lnTo>
                    <a:lnTo>
                      <a:pt x="245" y="18"/>
                    </a:lnTo>
                    <a:lnTo>
                      <a:pt x="244" y="18"/>
                    </a:lnTo>
                    <a:lnTo>
                      <a:pt x="228" y="20"/>
                    </a:lnTo>
                    <a:lnTo>
                      <a:pt x="226" y="32"/>
                    </a:lnTo>
                    <a:lnTo>
                      <a:pt x="222" y="33"/>
                    </a:lnTo>
                    <a:lnTo>
                      <a:pt x="219" y="33"/>
                    </a:lnTo>
                    <a:lnTo>
                      <a:pt x="210" y="29"/>
                    </a:lnTo>
                    <a:lnTo>
                      <a:pt x="190" y="30"/>
                    </a:lnTo>
                    <a:lnTo>
                      <a:pt x="171" y="22"/>
                    </a:lnTo>
                    <a:lnTo>
                      <a:pt x="171" y="20"/>
                    </a:lnTo>
                    <a:lnTo>
                      <a:pt x="176" y="20"/>
                    </a:lnTo>
                    <a:lnTo>
                      <a:pt x="183" y="21"/>
                    </a:lnTo>
                    <a:lnTo>
                      <a:pt x="188" y="14"/>
                    </a:lnTo>
                    <a:lnTo>
                      <a:pt x="188" y="12"/>
                    </a:lnTo>
                    <a:lnTo>
                      <a:pt x="188" y="10"/>
                    </a:lnTo>
                    <a:lnTo>
                      <a:pt x="181" y="6"/>
                    </a:lnTo>
                    <a:lnTo>
                      <a:pt x="158" y="2"/>
                    </a:lnTo>
                    <a:lnTo>
                      <a:pt x="149" y="0"/>
                    </a:lnTo>
                    <a:lnTo>
                      <a:pt x="148" y="1"/>
                    </a:lnTo>
                    <a:lnTo>
                      <a:pt x="137" y="2"/>
                    </a:lnTo>
                    <a:lnTo>
                      <a:pt x="133" y="6"/>
                    </a:lnTo>
                    <a:lnTo>
                      <a:pt x="133" y="8"/>
                    </a:lnTo>
                    <a:lnTo>
                      <a:pt x="137" y="13"/>
                    </a:lnTo>
                    <a:lnTo>
                      <a:pt x="140" y="16"/>
                    </a:lnTo>
                    <a:lnTo>
                      <a:pt x="156" y="20"/>
                    </a:lnTo>
                    <a:lnTo>
                      <a:pt x="158" y="25"/>
                    </a:lnTo>
                    <a:lnTo>
                      <a:pt x="156" y="41"/>
                    </a:lnTo>
                    <a:lnTo>
                      <a:pt x="155" y="48"/>
                    </a:lnTo>
                    <a:lnTo>
                      <a:pt x="153" y="50"/>
                    </a:lnTo>
                    <a:lnTo>
                      <a:pt x="149" y="53"/>
                    </a:lnTo>
                    <a:lnTo>
                      <a:pt x="144" y="52"/>
                    </a:lnTo>
                    <a:lnTo>
                      <a:pt x="142" y="52"/>
                    </a:lnTo>
                    <a:lnTo>
                      <a:pt x="135" y="54"/>
                    </a:lnTo>
                    <a:lnTo>
                      <a:pt x="130" y="56"/>
                    </a:lnTo>
                    <a:lnTo>
                      <a:pt x="124" y="58"/>
                    </a:lnTo>
                    <a:lnTo>
                      <a:pt x="119" y="61"/>
                    </a:lnTo>
                    <a:lnTo>
                      <a:pt x="112" y="62"/>
                    </a:lnTo>
                    <a:lnTo>
                      <a:pt x="92" y="57"/>
                    </a:lnTo>
                    <a:lnTo>
                      <a:pt x="87" y="60"/>
                    </a:lnTo>
                    <a:lnTo>
                      <a:pt x="76" y="64"/>
                    </a:lnTo>
                    <a:lnTo>
                      <a:pt x="73" y="65"/>
                    </a:lnTo>
                    <a:lnTo>
                      <a:pt x="62" y="76"/>
                    </a:lnTo>
                    <a:lnTo>
                      <a:pt x="60" y="80"/>
                    </a:lnTo>
                    <a:lnTo>
                      <a:pt x="55" y="82"/>
                    </a:lnTo>
                    <a:lnTo>
                      <a:pt x="44" y="80"/>
                    </a:lnTo>
                    <a:lnTo>
                      <a:pt x="39" y="74"/>
                    </a:lnTo>
                    <a:lnTo>
                      <a:pt x="39" y="70"/>
                    </a:lnTo>
                    <a:lnTo>
                      <a:pt x="41" y="69"/>
                    </a:lnTo>
                    <a:lnTo>
                      <a:pt x="43" y="68"/>
                    </a:lnTo>
                    <a:lnTo>
                      <a:pt x="41" y="60"/>
                    </a:lnTo>
                    <a:lnTo>
                      <a:pt x="34" y="61"/>
                    </a:lnTo>
                    <a:lnTo>
                      <a:pt x="30" y="68"/>
                    </a:lnTo>
                    <a:lnTo>
                      <a:pt x="32" y="81"/>
                    </a:lnTo>
                    <a:lnTo>
                      <a:pt x="34" y="92"/>
                    </a:lnTo>
                    <a:lnTo>
                      <a:pt x="34" y="94"/>
                    </a:lnTo>
                    <a:lnTo>
                      <a:pt x="2" y="110"/>
                    </a:lnTo>
                    <a:lnTo>
                      <a:pt x="0" y="116"/>
                    </a:lnTo>
                    <a:lnTo>
                      <a:pt x="2" y="126"/>
                    </a:lnTo>
                    <a:lnTo>
                      <a:pt x="4" y="140"/>
                    </a:lnTo>
                    <a:lnTo>
                      <a:pt x="5" y="144"/>
                    </a:lnTo>
                    <a:lnTo>
                      <a:pt x="11" y="156"/>
                    </a:lnTo>
                    <a:lnTo>
                      <a:pt x="16" y="157"/>
                    </a:lnTo>
                    <a:lnTo>
                      <a:pt x="30" y="152"/>
                    </a:lnTo>
                    <a:lnTo>
                      <a:pt x="36" y="158"/>
                    </a:lnTo>
                    <a:lnTo>
                      <a:pt x="32" y="162"/>
                    </a:lnTo>
                    <a:lnTo>
                      <a:pt x="27" y="166"/>
                    </a:lnTo>
                    <a:lnTo>
                      <a:pt x="23" y="166"/>
                    </a:lnTo>
                    <a:lnTo>
                      <a:pt x="20" y="169"/>
                    </a:lnTo>
                    <a:lnTo>
                      <a:pt x="21" y="178"/>
                    </a:lnTo>
                    <a:lnTo>
                      <a:pt x="50" y="190"/>
                    </a:lnTo>
                    <a:lnTo>
                      <a:pt x="53" y="190"/>
                    </a:lnTo>
                    <a:lnTo>
                      <a:pt x="55" y="186"/>
                    </a:lnTo>
                    <a:lnTo>
                      <a:pt x="55" y="184"/>
                    </a:lnTo>
                    <a:lnTo>
                      <a:pt x="59" y="174"/>
                    </a:lnTo>
                    <a:lnTo>
                      <a:pt x="60" y="173"/>
                    </a:lnTo>
                    <a:lnTo>
                      <a:pt x="71" y="160"/>
                    </a:lnTo>
                    <a:lnTo>
                      <a:pt x="75" y="158"/>
                    </a:lnTo>
                    <a:lnTo>
                      <a:pt x="87" y="162"/>
                    </a:lnTo>
                    <a:lnTo>
                      <a:pt x="92" y="170"/>
                    </a:lnTo>
                    <a:lnTo>
                      <a:pt x="92" y="174"/>
                    </a:lnTo>
                    <a:lnTo>
                      <a:pt x="89" y="186"/>
                    </a:lnTo>
                    <a:lnTo>
                      <a:pt x="94" y="190"/>
                    </a:lnTo>
                    <a:lnTo>
                      <a:pt x="96" y="188"/>
                    </a:lnTo>
                    <a:lnTo>
                      <a:pt x="96" y="186"/>
                    </a:lnTo>
                    <a:lnTo>
                      <a:pt x="96" y="173"/>
                    </a:lnTo>
                    <a:lnTo>
                      <a:pt x="92" y="164"/>
                    </a:lnTo>
                    <a:lnTo>
                      <a:pt x="94" y="156"/>
                    </a:lnTo>
                    <a:lnTo>
                      <a:pt x="96" y="153"/>
                    </a:lnTo>
                    <a:lnTo>
                      <a:pt x="100" y="154"/>
                    </a:lnTo>
                    <a:lnTo>
                      <a:pt x="101" y="156"/>
                    </a:lnTo>
                    <a:lnTo>
                      <a:pt x="107" y="160"/>
                    </a:lnTo>
                    <a:close/>
                  </a:path>
                </a:pathLst>
              </a:custGeom>
              <a:ln w="9525">
                <a:solidFill>
                  <a:schemeClr val="bg1">
                    <a:lumMod val="50000"/>
                  </a:schemeClr>
                </a:solidFill>
                <a:headEnd/>
                <a:tailEnd type="none" w="med" len="me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46" name="D10">
                <a:extLst>
                  <a:ext uri="{FF2B5EF4-FFF2-40B4-BE49-F238E27FC236}">
                    <a16:creationId xmlns:a16="http://schemas.microsoft.com/office/drawing/2014/main" id="{AE03E628-A37E-5188-E593-660F47BF1080}"/>
                  </a:ext>
                </a:extLst>
              </p:cNvPr>
              <p:cNvSpPr>
                <a:spLocks noChangeAspect="1"/>
              </p:cNvSpPr>
              <p:nvPr/>
            </p:nvSpPr>
            <p:spPr bwMode="auto">
              <a:xfrm>
                <a:off x="29298283" y="20112210"/>
                <a:ext cx="30" cy="8"/>
              </a:xfrm>
              <a:custGeom>
                <a:avLst/>
                <a:gdLst/>
                <a:ahLst/>
                <a:cxnLst>
                  <a:cxn ang="0">
                    <a:pos x="14" y="2"/>
                  </a:cxn>
                  <a:cxn ang="0">
                    <a:pos x="0" y="6"/>
                  </a:cxn>
                  <a:cxn ang="0">
                    <a:pos x="12" y="8"/>
                  </a:cxn>
                  <a:cxn ang="0">
                    <a:pos x="19" y="5"/>
                  </a:cxn>
                  <a:cxn ang="0">
                    <a:pos x="30" y="0"/>
                  </a:cxn>
                  <a:cxn ang="0">
                    <a:pos x="14" y="2"/>
                  </a:cxn>
                </a:cxnLst>
                <a:rect l="0" t="0" r="r" b="b"/>
                <a:pathLst>
                  <a:path w="30" h="8">
                    <a:moveTo>
                      <a:pt x="14" y="2"/>
                    </a:moveTo>
                    <a:lnTo>
                      <a:pt x="0" y="6"/>
                    </a:lnTo>
                    <a:lnTo>
                      <a:pt x="12" y="8"/>
                    </a:lnTo>
                    <a:lnTo>
                      <a:pt x="19" y="5"/>
                    </a:lnTo>
                    <a:lnTo>
                      <a:pt x="30" y="0"/>
                    </a:lnTo>
                    <a:lnTo>
                      <a:pt x="14" y="2"/>
                    </a:lnTo>
                    <a:close/>
                  </a:path>
                </a:pathLst>
              </a:custGeom>
              <a:ln w="9525">
                <a:solidFill>
                  <a:schemeClr val="bg1">
                    <a:lumMod val="50000"/>
                  </a:schemeClr>
                </a:solidFill>
                <a:headEnd/>
                <a:tailEnd type="none" w="med" len="me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47" name="D11">
                <a:extLst>
                  <a:ext uri="{FF2B5EF4-FFF2-40B4-BE49-F238E27FC236}">
                    <a16:creationId xmlns:a16="http://schemas.microsoft.com/office/drawing/2014/main" id="{DC717A8F-E81D-E6B1-FFD5-979ACCA3F136}"/>
                  </a:ext>
                </a:extLst>
              </p:cNvPr>
              <p:cNvSpPr>
                <a:spLocks noChangeAspect="1"/>
              </p:cNvSpPr>
              <p:nvPr/>
            </p:nvSpPr>
            <p:spPr bwMode="auto">
              <a:xfrm>
                <a:off x="29298268" y="20112222"/>
                <a:ext cx="45" cy="16"/>
              </a:xfrm>
              <a:custGeom>
                <a:avLst/>
                <a:gdLst/>
                <a:ahLst/>
                <a:cxnLst>
                  <a:cxn ang="0">
                    <a:pos x="41" y="0"/>
                  </a:cxn>
                  <a:cxn ang="0">
                    <a:pos x="32" y="0"/>
                  </a:cxn>
                  <a:cxn ang="0">
                    <a:pos x="31" y="4"/>
                  </a:cxn>
                  <a:cxn ang="0">
                    <a:pos x="16" y="9"/>
                  </a:cxn>
                  <a:cxn ang="0">
                    <a:pos x="2" y="9"/>
                  </a:cxn>
                  <a:cxn ang="0">
                    <a:pos x="0" y="12"/>
                  </a:cxn>
                  <a:cxn ang="0">
                    <a:pos x="0" y="13"/>
                  </a:cxn>
                  <a:cxn ang="0">
                    <a:pos x="25" y="16"/>
                  </a:cxn>
                  <a:cxn ang="0">
                    <a:pos x="32" y="16"/>
                  </a:cxn>
                  <a:cxn ang="0">
                    <a:pos x="45" y="5"/>
                  </a:cxn>
                  <a:cxn ang="0">
                    <a:pos x="41" y="0"/>
                  </a:cxn>
                </a:cxnLst>
                <a:rect l="0" t="0" r="r" b="b"/>
                <a:pathLst>
                  <a:path w="45" h="16">
                    <a:moveTo>
                      <a:pt x="41" y="0"/>
                    </a:moveTo>
                    <a:lnTo>
                      <a:pt x="32" y="0"/>
                    </a:lnTo>
                    <a:lnTo>
                      <a:pt x="31" y="4"/>
                    </a:lnTo>
                    <a:lnTo>
                      <a:pt x="16" y="9"/>
                    </a:lnTo>
                    <a:lnTo>
                      <a:pt x="2" y="9"/>
                    </a:lnTo>
                    <a:lnTo>
                      <a:pt x="0" y="12"/>
                    </a:lnTo>
                    <a:lnTo>
                      <a:pt x="0" y="13"/>
                    </a:lnTo>
                    <a:lnTo>
                      <a:pt x="25" y="16"/>
                    </a:lnTo>
                    <a:lnTo>
                      <a:pt x="32" y="16"/>
                    </a:lnTo>
                    <a:lnTo>
                      <a:pt x="45" y="5"/>
                    </a:lnTo>
                    <a:lnTo>
                      <a:pt x="41" y="0"/>
                    </a:lnTo>
                    <a:close/>
                  </a:path>
                </a:pathLst>
              </a:custGeom>
              <a:ln w="9525">
                <a:solidFill>
                  <a:schemeClr val="bg1">
                    <a:lumMod val="50000"/>
                  </a:schemeClr>
                </a:solidFill>
                <a:headEnd/>
                <a:tailEnd type="none" w="med" len="me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48" name="D15">
                <a:extLst>
                  <a:ext uri="{FF2B5EF4-FFF2-40B4-BE49-F238E27FC236}">
                    <a16:creationId xmlns:a16="http://schemas.microsoft.com/office/drawing/2014/main" id="{0E33E1FD-68D4-B562-507E-40A02DFA841D}"/>
                  </a:ext>
                </a:extLst>
              </p:cNvPr>
              <p:cNvSpPr>
                <a:spLocks noChangeAspect="1"/>
              </p:cNvSpPr>
              <p:nvPr/>
            </p:nvSpPr>
            <p:spPr bwMode="auto">
              <a:xfrm>
                <a:off x="29298233" y="20112235"/>
                <a:ext cx="30" cy="9"/>
              </a:xfrm>
              <a:custGeom>
                <a:avLst/>
                <a:gdLst/>
                <a:ahLst/>
                <a:cxnLst>
                  <a:cxn ang="0">
                    <a:pos x="7" y="0"/>
                  </a:cxn>
                  <a:cxn ang="0">
                    <a:pos x="0" y="1"/>
                  </a:cxn>
                  <a:cxn ang="0">
                    <a:pos x="0" y="3"/>
                  </a:cxn>
                  <a:cxn ang="0">
                    <a:pos x="7" y="7"/>
                  </a:cxn>
                  <a:cxn ang="0">
                    <a:pos x="26" y="9"/>
                  </a:cxn>
                  <a:cxn ang="0">
                    <a:pos x="28" y="8"/>
                  </a:cxn>
                  <a:cxn ang="0">
                    <a:pos x="30" y="5"/>
                  </a:cxn>
                  <a:cxn ang="0">
                    <a:pos x="28" y="1"/>
                  </a:cxn>
                  <a:cxn ang="0">
                    <a:pos x="7" y="0"/>
                  </a:cxn>
                </a:cxnLst>
                <a:rect l="0" t="0" r="r" b="b"/>
                <a:pathLst>
                  <a:path w="30" h="9">
                    <a:moveTo>
                      <a:pt x="7" y="0"/>
                    </a:moveTo>
                    <a:lnTo>
                      <a:pt x="0" y="1"/>
                    </a:lnTo>
                    <a:lnTo>
                      <a:pt x="0" y="3"/>
                    </a:lnTo>
                    <a:lnTo>
                      <a:pt x="7" y="7"/>
                    </a:lnTo>
                    <a:lnTo>
                      <a:pt x="26" y="9"/>
                    </a:lnTo>
                    <a:lnTo>
                      <a:pt x="28" y="8"/>
                    </a:lnTo>
                    <a:lnTo>
                      <a:pt x="30" y="5"/>
                    </a:lnTo>
                    <a:lnTo>
                      <a:pt x="28" y="1"/>
                    </a:lnTo>
                    <a:lnTo>
                      <a:pt x="7" y="0"/>
                    </a:lnTo>
                    <a:close/>
                  </a:path>
                </a:pathLst>
              </a:custGeom>
              <a:ln w="9525">
                <a:solidFill>
                  <a:schemeClr val="bg1">
                    <a:lumMod val="50000"/>
                  </a:schemeClr>
                </a:solidFill>
                <a:headEnd/>
                <a:tailEnd type="none" w="med" len="me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49" name="D16">
                <a:extLst>
                  <a:ext uri="{FF2B5EF4-FFF2-40B4-BE49-F238E27FC236}">
                    <a16:creationId xmlns:a16="http://schemas.microsoft.com/office/drawing/2014/main" id="{DEF0553C-3C25-C6B0-190F-594AC1AE10F4}"/>
                  </a:ext>
                </a:extLst>
              </p:cNvPr>
              <p:cNvSpPr>
                <a:spLocks noChangeAspect="1"/>
              </p:cNvSpPr>
              <p:nvPr/>
            </p:nvSpPr>
            <p:spPr bwMode="auto">
              <a:xfrm>
                <a:off x="29298190" y="20112236"/>
                <a:ext cx="41" cy="12"/>
              </a:xfrm>
              <a:custGeom>
                <a:avLst/>
                <a:gdLst/>
                <a:ahLst/>
                <a:cxnLst>
                  <a:cxn ang="0">
                    <a:pos x="0" y="12"/>
                  </a:cxn>
                  <a:cxn ang="0">
                    <a:pos x="5" y="12"/>
                  </a:cxn>
                  <a:cxn ang="0">
                    <a:pos x="29" y="7"/>
                  </a:cxn>
                  <a:cxn ang="0">
                    <a:pos x="39" y="3"/>
                  </a:cxn>
                  <a:cxn ang="0">
                    <a:pos x="41" y="2"/>
                  </a:cxn>
                  <a:cxn ang="0">
                    <a:pos x="36" y="0"/>
                  </a:cxn>
                  <a:cxn ang="0">
                    <a:pos x="23" y="3"/>
                  </a:cxn>
                  <a:cxn ang="0">
                    <a:pos x="2" y="10"/>
                  </a:cxn>
                  <a:cxn ang="0">
                    <a:pos x="0" y="12"/>
                  </a:cxn>
                </a:cxnLst>
                <a:rect l="0" t="0" r="r" b="b"/>
                <a:pathLst>
                  <a:path w="41" h="12">
                    <a:moveTo>
                      <a:pt x="0" y="12"/>
                    </a:moveTo>
                    <a:lnTo>
                      <a:pt x="5" y="12"/>
                    </a:lnTo>
                    <a:lnTo>
                      <a:pt x="29" y="7"/>
                    </a:lnTo>
                    <a:lnTo>
                      <a:pt x="39" y="3"/>
                    </a:lnTo>
                    <a:lnTo>
                      <a:pt x="41" y="2"/>
                    </a:lnTo>
                    <a:lnTo>
                      <a:pt x="36" y="0"/>
                    </a:lnTo>
                    <a:lnTo>
                      <a:pt x="23" y="3"/>
                    </a:lnTo>
                    <a:lnTo>
                      <a:pt x="2" y="10"/>
                    </a:lnTo>
                    <a:lnTo>
                      <a:pt x="0" y="12"/>
                    </a:lnTo>
                    <a:close/>
                  </a:path>
                </a:pathLst>
              </a:custGeom>
              <a:ln w="9525">
                <a:solidFill>
                  <a:schemeClr val="bg1">
                    <a:lumMod val="50000"/>
                  </a:schemeClr>
                </a:solidFill>
                <a:headEnd/>
                <a:tailEnd type="none" w="med" len="med"/>
              </a:ln>
            </p:spPr>
            <p:style>
              <a:lnRef idx="2">
                <a:schemeClr val="accent6"/>
              </a:lnRef>
              <a:fillRef idx="1">
                <a:schemeClr val="lt1"/>
              </a:fillRef>
              <a:effectRef idx="0">
                <a:schemeClr val="accent6"/>
              </a:effectRef>
              <a:fontRef idx="minor">
                <a:schemeClr val="dk1"/>
              </a:fontRef>
            </p:style>
            <p:txBody>
              <a:bodyPr/>
              <a:lstStyle/>
              <a:p>
                <a:endParaRPr lang="en-US"/>
              </a:p>
            </p:txBody>
          </p:sp>
        </p:grpSp>
        <p:grpSp>
          <p:nvGrpSpPr>
            <p:cNvPr id="13" name="St_Croix_VI">
              <a:extLst>
                <a:ext uri="{FF2B5EF4-FFF2-40B4-BE49-F238E27FC236}">
                  <a16:creationId xmlns:a16="http://schemas.microsoft.com/office/drawing/2014/main" id="{E316546D-9C10-C6BE-6062-C41EA77D3D6E}"/>
                </a:ext>
              </a:extLst>
            </p:cNvPr>
            <p:cNvGrpSpPr>
              <a:grpSpLocks noChangeAspect="1"/>
            </p:cNvGrpSpPr>
            <p:nvPr/>
          </p:nvGrpSpPr>
          <p:grpSpPr bwMode="auto">
            <a:xfrm>
              <a:off x="29298167" y="20112360"/>
              <a:ext cx="122" cy="35"/>
              <a:chOff x="29298167" y="20112360"/>
              <a:chExt cx="976" cy="353"/>
            </a:xfrm>
            <a:grpFill/>
          </p:grpSpPr>
          <p:sp>
            <p:nvSpPr>
              <p:cNvPr id="342" name="D24">
                <a:extLst>
                  <a:ext uri="{FF2B5EF4-FFF2-40B4-BE49-F238E27FC236}">
                    <a16:creationId xmlns:a16="http://schemas.microsoft.com/office/drawing/2014/main" id="{055BA22C-0DF1-D49A-8062-1CA1EEBDDB74}"/>
                  </a:ext>
                </a:extLst>
              </p:cNvPr>
              <p:cNvSpPr>
                <a:spLocks noChangeAspect="1"/>
              </p:cNvSpPr>
              <p:nvPr/>
            </p:nvSpPr>
            <p:spPr bwMode="auto">
              <a:xfrm>
                <a:off x="29298961" y="20112360"/>
                <a:ext cx="48" cy="20"/>
              </a:xfrm>
              <a:custGeom>
                <a:avLst/>
                <a:gdLst/>
                <a:ahLst/>
                <a:cxnLst>
                  <a:cxn ang="0">
                    <a:pos x="41" y="5"/>
                  </a:cxn>
                  <a:cxn ang="0">
                    <a:pos x="13" y="0"/>
                  </a:cxn>
                  <a:cxn ang="0">
                    <a:pos x="0" y="4"/>
                  </a:cxn>
                  <a:cxn ang="0">
                    <a:pos x="4" y="12"/>
                  </a:cxn>
                  <a:cxn ang="0">
                    <a:pos x="18" y="20"/>
                  </a:cxn>
                  <a:cxn ang="0">
                    <a:pos x="48" y="9"/>
                  </a:cxn>
                  <a:cxn ang="0">
                    <a:pos x="41" y="5"/>
                  </a:cxn>
                </a:cxnLst>
                <a:rect l="0" t="0" r="r" b="b"/>
                <a:pathLst>
                  <a:path w="48" h="20">
                    <a:moveTo>
                      <a:pt x="41" y="5"/>
                    </a:moveTo>
                    <a:lnTo>
                      <a:pt x="13" y="0"/>
                    </a:lnTo>
                    <a:lnTo>
                      <a:pt x="0" y="4"/>
                    </a:lnTo>
                    <a:lnTo>
                      <a:pt x="4" y="12"/>
                    </a:lnTo>
                    <a:lnTo>
                      <a:pt x="18" y="20"/>
                    </a:lnTo>
                    <a:lnTo>
                      <a:pt x="48" y="9"/>
                    </a:lnTo>
                    <a:lnTo>
                      <a:pt x="41" y="5"/>
                    </a:lnTo>
                    <a:close/>
                  </a:path>
                </a:pathLst>
              </a:custGeom>
              <a:ln w="9525">
                <a:solidFill>
                  <a:schemeClr val="bg1">
                    <a:lumMod val="50000"/>
                  </a:schemeClr>
                </a:solidFill>
                <a:headEnd/>
                <a:tailEnd type="none" w="med" len="me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43" name="D25">
                <a:extLst>
                  <a:ext uri="{FF2B5EF4-FFF2-40B4-BE49-F238E27FC236}">
                    <a16:creationId xmlns:a16="http://schemas.microsoft.com/office/drawing/2014/main" id="{A0A72646-A69B-245B-CF63-F534780A5C35}"/>
                  </a:ext>
                </a:extLst>
              </p:cNvPr>
              <p:cNvSpPr>
                <a:spLocks noChangeAspect="1"/>
              </p:cNvSpPr>
              <p:nvPr/>
            </p:nvSpPr>
            <p:spPr bwMode="auto">
              <a:xfrm>
                <a:off x="29298167" y="20112380"/>
                <a:ext cx="976" cy="333"/>
              </a:xfrm>
              <a:custGeom>
                <a:avLst/>
                <a:gdLst/>
                <a:ahLst/>
                <a:cxnLst>
                  <a:cxn ang="0">
                    <a:pos x="286" y="13"/>
                  </a:cxn>
                  <a:cxn ang="0">
                    <a:pos x="233" y="53"/>
                  </a:cxn>
                  <a:cxn ang="0">
                    <a:pos x="94" y="38"/>
                  </a:cxn>
                  <a:cxn ang="0">
                    <a:pos x="25" y="118"/>
                  </a:cxn>
                  <a:cxn ang="0">
                    <a:pos x="55" y="205"/>
                  </a:cxn>
                  <a:cxn ang="0">
                    <a:pos x="51" y="248"/>
                  </a:cxn>
                  <a:cxn ang="0">
                    <a:pos x="5" y="333"/>
                  </a:cxn>
                  <a:cxn ang="0">
                    <a:pos x="130" y="296"/>
                  </a:cxn>
                  <a:cxn ang="0">
                    <a:pos x="183" y="310"/>
                  </a:cxn>
                  <a:cxn ang="0">
                    <a:pos x="202" y="309"/>
                  </a:cxn>
                  <a:cxn ang="0">
                    <a:pos x="233" y="294"/>
                  </a:cxn>
                  <a:cxn ang="0">
                    <a:pos x="258" y="288"/>
                  </a:cxn>
                  <a:cxn ang="0">
                    <a:pos x="302" y="272"/>
                  </a:cxn>
                  <a:cxn ang="0">
                    <a:pos x="336" y="270"/>
                  </a:cxn>
                  <a:cxn ang="0">
                    <a:pos x="336" y="245"/>
                  </a:cxn>
                  <a:cxn ang="0">
                    <a:pos x="345" y="262"/>
                  </a:cxn>
                  <a:cxn ang="0">
                    <a:pos x="350" y="276"/>
                  </a:cxn>
                  <a:cxn ang="0">
                    <a:pos x="361" y="269"/>
                  </a:cxn>
                  <a:cxn ang="0">
                    <a:pos x="377" y="277"/>
                  </a:cxn>
                  <a:cxn ang="0">
                    <a:pos x="398" y="289"/>
                  </a:cxn>
                  <a:cxn ang="0">
                    <a:pos x="391" y="258"/>
                  </a:cxn>
                  <a:cxn ang="0">
                    <a:pos x="377" y="245"/>
                  </a:cxn>
                  <a:cxn ang="0">
                    <a:pos x="389" y="238"/>
                  </a:cxn>
                  <a:cxn ang="0">
                    <a:pos x="391" y="238"/>
                  </a:cxn>
                  <a:cxn ang="0">
                    <a:pos x="405" y="269"/>
                  </a:cxn>
                  <a:cxn ang="0">
                    <a:pos x="425" y="262"/>
                  </a:cxn>
                  <a:cxn ang="0">
                    <a:pos x="455" y="278"/>
                  </a:cxn>
                  <a:cxn ang="0">
                    <a:pos x="469" y="286"/>
                  </a:cxn>
                  <a:cxn ang="0">
                    <a:pos x="466" y="268"/>
                  </a:cxn>
                  <a:cxn ang="0">
                    <a:pos x="498" y="241"/>
                  </a:cxn>
                  <a:cxn ang="0">
                    <a:pos x="521" y="252"/>
                  </a:cxn>
                  <a:cxn ang="0">
                    <a:pos x="565" y="237"/>
                  </a:cxn>
                  <a:cxn ang="0">
                    <a:pos x="640" y="218"/>
                  </a:cxn>
                  <a:cxn ang="0">
                    <a:pos x="695" y="200"/>
                  </a:cxn>
                  <a:cxn ang="0">
                    <a:pos x="714" y="184"/>
                  </a:cxn>
                  <a:cxn ang="0">
                    <a:pos x="729" y="178"/>
                  </a:cxn>
                  <a:cxn ang="0">
                    <a:pos x="784" y="170"/>
                  </a:cxn>
                  <a:cxn ang="0">
                    <a:pos x="860" y="129"/>
                  </a:cxn>
                  <a:cxn ang="0">
                    <a:pos x="922" y="114"/>
                  </a:cxn>
                  <a:cxn ang="0">
                    <a:pos x="972" y="81"/>
                  </a:cxn>
                  <a:cxn ang="0">
                    <a:pos x="905" y="78"/>
                  </a:cxn>
                  <a:cxn ang="0">
                    <a:pos x="853" y="82"/>
                  </a:cxn>
                  <a:cxn ang="0">
                    <a:pos x="814" y="74"/>
                  </a:cxn>
                  <a:cxn ang="0">
                    <a:pos x="750" y="73"/>
                  </a:cxn>
                  <a:cxn ang="0">
                    <a:pos x="698" y="72"/>
                  </a:cxn>
                  <a:cxn ang="0">
                    <a:pos x="629" y="88"/>
                  </a:cxn>
                  <a:cxn ang="0">
                    <a:pos x="617" y="96"/>
                  </a:cxn>
                  <a:cxn ang="0">
                    <a:pos x="597" y="104"/>
                  </a:cxn>
                  <a:cxn ang="0">
                    <a:pos x="558" y="112"/>
                  </a:cxn>
                  <a:cxn ang="0">
                    <a:pos x="515" y="76"/>
                  </a:cxn>
                  <a:cxn ang="0">
                    <a:pos x="478" y="42"/>
                  </a:cxn>
                  <a:cxn ang="0">
                    <a:pos x="435" y="20"/>
                  </a:cxn>
                  <a:cxn ang="0">
                    <a:pos x="419" y="14"/>
                  </a:cxn>
                  <a:cxn ang="0">
                    <a:pos x="357" y="0"/>
                  </a:cxn>
                </a:cxnLst>
                <a:rect l="0" t="0" r="r" b="b"/>
                <a:pathLst>
                  <a:path w="976" h="333">
                    <a:moveTo>
                      <a:pt x="325" y="6"/>
                    </a:moveTo>
                    <a:lnTo>
                      <a:pt x="320" y="12"/>
                    </a:lnTo>
                    <a:lnTo>
                      <a:pt x="304" y="16"/>
                    </a:lnTo>
                    <a:lnTo>
                      <a:pt x="302" y="16"/>
                    </a:lnTo>
                    <a:lnTo>
                      <a:pt x="297" y="17"/>
                    </a:lnTo>
                    <a:lnTo>
                      <a:pt x="286" y="13"/>
                    </a:lnTo>
                    <a:lnTo>
                      <a:pt x="275" y="18"/>
                    </a:lnTo>
                    <a:lnTo>
                      <a:pt x="270" y="32"/>
                    </a:lnTo>
                    <a:lnTo>
                      <a:pt x="259" y="38"/>
                    </a:lnTo>
                    <a:lnTo>
                      <a:pt x="259" y="40"/>
                    </a:lnTo>
                    <a:lnTo>
                      <a:pt x="243" y="49"/>
                    </a:lnTo>
                    <a:lnTo>
                      <a:pt x="233" y="53"/>
                    </a:lnTo>
                    <a:lnTo>
                      <a:pt x="201" y="66"/>
                    </a:lnTo>
                    <a:lnTo>
                      <a:pt x="185" y="66"/>
                    </a:lnTo>
                    <a:lnTo>
                      <a:pt x="153" y="61"/>
                    </a:lnTo>
                    <a:lnTo>
                      <a:pt x="112" y="50"/>
                    </a:lnTo>
                    <a:lnTo>
                      <a:pt x="99" y="42"/>
                    </a:lnTo>
                    <a:lnTo>
                      <a:pt x="94" y="38"/>
                    </a:lnTo>
                    <a:lnTo>
                      <a:pt x="89" y="38"/>
                    </a:lnTo>
                    <a:lnTo>
                      <a:pt x="74" y="42"/>
                    </a:lnTo>
                    <a:lnTo>
                      <a:pt x="62" y="49"/>
                    </a:lnTo>
                    <a:lnTo>
                      <a:pt x="41" y="69"/>
                    </a:lnTo>
                    <a:lnTo>
                      <a:pt x="26" y="110"/>
                    </a:lnTo>
                    <a:lnTo>
                      <a:pt x="25" y="118"/>
                    </a:lnTo>
                    <a:lnTo>
                      <a:pt x="30" y="132"/>
                    </a:lnTo>
                    <a:lnTo>
                      <a:pt x="37" y="145"/>
                    </a:lnTo>
                    <a:lnTo>
                      <a:pt x="51" y="190"/>
                    </a:lnTo>
                    <a:lnTo>
                      <a:pt x="55" y="198"/>
                    </a:lnTo>
                    <a:lnTo>
                      <a:pt x="55" y="202"/>
                    </a:lnTo>
                    <a:lnTo>
                      <a:pt x="55" y="205"/>
                    </a:lnTo>
                    <a:lnTo>
                      <a:pt x="57" y="218"/>
                    </a:lnTo>
                    <a:lnTo>
                      <a:pt x="57" y="222"/>
                    </a:lnTo>
                    <a:lnTo>
                      <a:pt x="55" y="230"/>
                    </a:lnTo>
                    <a:lnTo>
                      <a:pt x="55" y="232"/>
                    </a:lnTo>
                    <a:lnTo>
                      <a:pt x="53" y="240"/>
                    </a:lnTo>
                    <a:lnTo>
                      <a:pt x="51" y="248"/>
                    </a:lnTo>
                    <a:lnTo>
                      <a:pt x="50" y="249"/>
                    </a:lnTo>
                    <a:lnTo>
                      <a:pt x="32" y="276"/>
                    </a:lnTo>
                    <a:lnTo>
                      <a:pt x="2" y="310"/>
                    </a:lnTo>
                    <a:lnTo>
                      <a:pt x="0" y="317"/>
                    </a:lnTo>
                    <a:lnTo>
                      <a:pt x="0" y="320"/>
                    </a:lnTo>
                    <a:lnTo>
                      <a:pt x="5" y="333"/>
                    </a:lnTo>
                    <a:lnTo>
                      <a:pt x="32" y="313"/>
                    </a:lnTo>
                    <a:lnTo>
                      <a:pt x="53" y="298"/>
                    </a:lnTo>
                    <a:lnTo>
                      <a:pt x="67" y="301"/>
                    </a:lnTo>
                    <a:lnTo>
                      <a:pt x="85" y="298"/>
                    </a:lnTo>
                    <a:lnTo>
                      <a:pt x="103" y="296"/>
                    </a:lnTo>
                    <a:lnTo>
                      <a:pt x="130" y="296"/>
                    </a:lnTo>
                    <a:lnTo>
                      <a:pt x="133" y="297"/>
                    </a:lnTo>
                    <a:lnTo>
                      <a:pt x="140" y="294"/>
                    </a:lnTo>
                    <a:lnTo>
                      <a:pt x="169" y="294"/>
                    </a:lnTo>
                    <a:lnTo>
                      <a:pt x="179" y="297"/>
                    </a:lnTo>
                    <a:lnTo>
                      <a:pt x="183" y="304"/>
                    </a:lnTo>
                    <a:lnTo>
                      <a:pt x="183" y="310"/>
                    </a:lnTo>
                    <a:lnTo>
                      <a:pt x="185" y="312"/>
                    </a:lnTo>
                    <a:lnTo>
                      <a:pt x="190" y="314"/>
                    </a:lnTo>
                    <a:lnTo>
                      <a:pt x="195" y="309"/>
                    </a:lnTo>
                    <a:lnTo>
                      <a:pt x="197" y="308"/>
                    </a:lnTo>
                    <a:lnTo>
                      <a:pt x="199" y="309"/>
                    </a:lnTo>
                    <a:lnTo>
                      <a:pt x="202" y="309"/>
                    </a:lnTo>
                    <a:lnTo>
                      <a:pt x="211" y="305"/>
                    </a:lnTo>
                    <a:lnTo>
                      <a:pt x="211" y="304"/>
                    </a:lnTo>
                    <a:lnTo>
                      <a:pt x="220" y="296"/>
                    </a:lnTo>
                    <a:lnTo>
                      <a:pt x="229" y="294"/>
                    </a:lnTo>
                    <a:lnTo>
                      <a:pt x="233" y="296"/>
                    </a:lnTo>
                    <a:lnTo>
                      <a:pt x="233" y="294"/>
                    </a:lnTo>
                    <a:lnTo>
                      <a:pt x="240" y="290"/>
                    </a:lnTo>
                    <a:lnTo>
                      <a:pt x="245" y="290"/>
                    </a:lnTo>
                    <a:lnTo>
                      <a:pt x="249" y="288"/>
                    </a:lnTo>
                    <a:lnTo>
                      <a:pt x="252" y="289"/>
                    </a:lnTo>
                    <a:lnTo>
                      <a:pt x="254" y="286"/>
                    </a:lnTo>
                    <a:lnTo>
                      <a:pt x="258" y="288"/>
                    </a:lnTo>
                    <a:lnTo>
                      <a:pt x="272" y="280"/>
                    </a:lnTo>
                    <a:lnTo>
                      <a:pt x="277" y="278"/>
                    </a:lnTo>
                    <a:lnTo>
                      <a:pt x="286" y="277"/>
                    </a:lnTo>
                    <a:lnTo>
                      <a:pt x="288" y="276"/>
                    </a:lnTo>
                    <a:lnTo>
                      <a:pt x="290" y="273"/>
                    </a:lnTo>
                    <a:lnTo>
                      <a:pt x="302" y="272"/>
                    </a:lnTo>
                    <a:lnTo>
                      <a:pt x="316" y="277"/>
                    </a:lnTo>
                    <a:lnTo>
                      <a:pt x="322" y="273"/>
                    </a:lnTo>
                    <a:lnTo>
                      <a:pt x="329" y="269"/>
                    </a:lnTo>
                    <a:lnTo>
                      <a:pt x="332" y="268"/>
                    </a:lnTo>
                    <a:lnTo>
                      <a:pt x="332" y="270"/>
                    </a:lnTo>
                    <a:lnTo>
                      <a:pt x="336" y="270"/>
                    </a:lnTo>
                    <a:lnTo>
                      <a:pt x="339" y="264"/>
                    </a:lnTo>
                    <a:lnTo>
                      <a:pt x="343" y="261"/>
                    </a:lnTo>
                    <a:lnTo>
                      <a:pt x="345" y="258"/>
                    </a:lnTo>
                    <a:lnTo>
                      <a:pt x="339" y="256"/>
                    </a:lnTo>
                    <a:lnTo>
                      <a:pt x="338" y="250"/>
                    </a:lnTo>
                    <a:lnTo>
                      <a:pt x="336" y="245"/>
                    </a:lnTo>
                    <a:lnTo>
                      <a:pt x="334" y="244"/>
                    </a:lnTo>
                    <a:lnTo>
                      <a:pt x="336" y="244"/>
                    </a:lnTo>
                    <a:lnTo>
                      <a:pt x="339" y="249"/>
                    </a:lnTo>
                    <a:lnTo>
                      <a:pt x="339" y="254"/>
                    </a:lnTo>
                    <a:lnTo>
                      <a:pt x="345" y="257"/>
                    </a:lnTo>
                    <a:lnTo>
                      <a:pt x="345" y="262"/>
                    </a:lnTo>
                    <a:lnTo>
                      <a:pt x="339" y="264"/>
                    </a:lnTo>
                    <a:lnTo>
                      <a:pt x="339" y="265"/>
                    </a:lnTo>
                    <a:lnTo>
                      <a:pt x="343" y="268"/>
                    </a:lnTo>
                    <a:lnTo>
                      <a:pt x="350" y="268"/>
                    </a:lnTo>
                    <a:lnTo>
                      <a:pt x="350" y="269"/>
                    </a:lnTo>
                    <a:lnTo>
                      <a:pt x="350" y="276"/>
                    </a:lnTo>
                    <a:lnTo>
                      <a:pt x="352" y="274"/>
                    </a:lnTo>
                    <a:lnTo>
                      <a:pt x="355" y="269"/>
                    </a:lnTo>
                    <a:lnTo>
                      <a:pt x="357" y="268"/>
                    </a:lnTo>
                    <a:lnTo>
                      <a:pt x="357" y="266"/>
                    </a:lnTo>
                    <a:lnTo>
                      <a:pt x="361" y="268"/>
                    </a:lnTo>
                    <a:lnTo>
                      <a:pt x="361" y="269"/>
                    </a:lnTo>
                    <a:lnTo>
                      <a:pt x="361" y="270"/>
                    </a:lnTo>
                    <a:lnTo>
                      <a:pt x="364" y="272"/>
                    </a:lnTo>
                    <a:lnTo>
                      <a:pt x="371" y="273"/>
                    </a:lnTo>
                    <a:lnTo>
                      <a:pt x="373" y="273"/>
                    </a:lnTo>
                    <a:lnTo>
                      <a:pt x="377" y="274"/>
                    </a:lnTo>
                    <a:lnTo>
                      <a:pt x="377" y="277"/>
                    </a:lnTo>
                    <a:lnTo>
                      <a:pt x="377" y="278"/>
                    </a:lnTo>
                    <a:lnTo>
                      <a:pt x="378" y="281"/>
                    </a:lnTo>
                    <a:lnTo>
                      <a:pt x="386" y="284"/>
                    </a:lnTo>
                    <a:lnTo>
                      <a:pt x="394" y="286"/>
                    </a:lnTo>
                    <a:lnTo>
                      <a:pt x="398" y="290"/>
                    </a:lnTo>
                    <a:lnTo>
                      <a:pt x="398" y="289"/>
                    </a:lnTo>
                    <a:lnTo>
                      <a:pt x="398" y="288"/>
                    </a:lnTo>
                    <a:lnTo>
                      <a:pt x="396" y="288"/>
                    </a:lnTo>
                    <a:lnTo>
                      <a:pt x="398" y="286"/>
                    </a:lnTo>
                    <a:lnTo>
                      <a:pt x="400" y="281"/>
                    </a:lnTo>
                    <a:lnTo>
                      <a:pt x="400" y="272"/>
                    </a:lnTo>
                    <a:lnTo>
                      <a:pt x="391" y="258"/>
                    </a:lnTo>
                    <a:lnTo>
                      <a:pt x="386" y="257"/>
                    </a:lnTo>
                    <a:lnTo>
                      <a:pt x="387" y="256"/>
                    </a:lnTo>
                    <a:lnTo>
                      <a:pt x="389" y="257"/>
                    </a:lnTo>
                    <a:lnTo>
                      <a:pt x="387" y="252"/>
                    </a:lnTo>
                    <a:lnTo>
                      <a:pt x="378" y="249"/>
                    </a:lnTo>
                    <a:lnTo>
                      <a:pt x="377" y="245"/>
                    </a:lnTo>
                    <a:lnTo>
                      <a:pt x="377" y="242"/>
                    </a:lnTo>
                    <a:lnTo>
                      <a:pt x="380" y="236"/>
                    </a:lnTo>
                    <a:lnTo>
                      <a:pt x="377" y="228"/>
                    </a:lnTo>
                    <a:lnTo>
                      <a:pt x="380" y="226"/>
                    </a:lnTo>
                    <a:lnTo>
                      <a:pt x="384" y="237"/>
                    </a:lnTo>
                    <a:lnTo>
                      <a:pt x="389" y="238"/>
                    </a:lnTo>
                    <a:lnTo>
                      <a:pt x="389" y="241"/>
                    </a:lnTo>
                    <a:lnTo>
                      <a:pt x="386" y="241"/>
                    </a:lnTo>
                    <a:lnTo>
                      <a:pt x="386" y="244"/>
                    </a:lnTo>
                    <a:lnTo>
                      <a:pt x="391" y="252"/>
                    </a:lnTo>
                    <a:lnTo>
                      <a:pt x="393" y="249"/>
                    </a:lnTo>
                    <a:lnTo>
                      <a:pt x="391" y="238"/>
                    </a:lnTo>
                    <a:lnTo>
                      <a:pt x="384" y="233"/>
                    </a:lnTo>
                    <a:lnTo>
                      <a:pt x="391" y="237"/>
                    </a:lnTo>
                    <a:lnTo>
                      <a:pt x="393" y="250"/>
                    </a:lnTo>
                    <a:lnTo>
                      <a:pt x="391" y="253"/>
                    </a:lnTo>
                    <a:lnTo>
                      <a:pt x="402" y="272"/>
                    </a:lnTo>
                    <a:lnTo>
                      <a:pt x="405" y="269"/>
                    </a:lnTo>
                    <a:lnTo>
                      <a:pt x="409" y="277"/>
                    </a:lnTo>
                    <a:lnTo>
                      <a:pt x="412" y="277"/>
                    </a:lnTo>
                    <a:lnTo>
                      <a:pt x="405" y="269"/>
                    </a:lnTo>
                    <a:lnTo>
                      <a:pt x="414" y="260"/>
                    </a:lnTo>
                    <a:lnTo>
                      <a:pt x="421" y="257"/>
                    </a:lnTo>
                    <a:lnTo>
                      <a:pt x="425" y="262"/>
                    </a:lnTo>
                    <a:lnTo>
                      <a:pt x="428" y="262"/>
                    </a:lnTo>
                    <a:lnTo>
                      <a:pt x="435" y="277"/>
                    </a:lnTo>
                    <a:lnTo>
                      <a:pt x="437" y="276"/>
                    </a:lnTo>
                    <a:lnTo>
                      <a:pt x="428" y="257"/>
                    </a:lnTo>
                    <a:lnTo>
                      <a:pt x="441" y="252"/>
                    </a:lnTo>
                    <a:lnTo>
                      <a:pt x="455" y="278"/>
                    </a:lnTo>
                    <a:lnTo>
                      <a:pt x="457" y="278"/>
                    </a:lnTo>
                    <a:lnTo>
                      <a:pt x="446" y="254"/>
                    </a:lnTo>
                    <a:lnTo>
                      <a:pt x="455" y="249"/>
                    </a:lnTo>
                    <a:lnTo>
                      <a:pt x="460" y="258"/>
                    </a:lnTo>
                    <a:lnTo>
                      <a:pt x="464" y="276"/>
                    </a:lnTo>
                    <a:lnTo>
                      <a:pt x="469" y="286"/>
                    </a:lnTo>
                    <a:lnTo>
                      <a:pt x="471" y="290"/>
                    </a:lnTo>
                    <a:lnTo>
                      <a:pt x="473" y="288"/>
                    </a:lnTo>
                    <a:lnTo>
                      <a:pt x="471" y="286"/>
                    </a:lnTo>
                    <a:lnTo>
                      <a:pt x="466" y="277"/>
                    </a:lnTo>
                    <a:lnTo>
                      <a:pt x="464" y="270"/>
                    </a:lnTo>
                    <a:lnTo>
                      <a:pt x="466" y="268"/>
                    </a:lnTo>
                    <a:lnTo>
                      <a:pt x="471" y="264"/>
                    </a:lnTo>
                    <a:lnTo>
                      <a:pt x="471" y="252"/>
                    </a:lnTo>
                    <a:lnTo>
                      <a:pt x="476" y="245"/>
                    </a:lnTo>
                    <a:lnTo>
                      <a:pt x="483" y="241"/>
                    </a:lnTo>
                    <a:lnTo>
                      <a:pt x="485" y="241"/>
                    </a:lnTo>
                    <a:lnTo>
                      <a:pt x="498" y="241"/>
                    </a:lnTo>
                    <a:lnTo>
                      <a:pt x="499" y="241"/>
                    </a:lnTo>
                    <a:lnTo>
                      <a:pt x="503" y="242"/>
                    </a:lnTo>
                    <a:lnTo>
                      <a:pt x="505" y="242"/>
                    </a:lnTo>
                    <a:lnTo>
                      <a:pt x="514" y="246"/>
                    </a:lnTo>
                    <a:lnTo>
                      <a:pt x="521" y="254"/>
                    </a:lnTo>
                    <a:lnTo>
                      <a:pt x="521" y="252"/>
                    </a:lnTo>
                    <a:lnTo>
                      <a:pt x="522" y="250"/>
                    </a:lnTo>
                    <a:lnTo>
                      <a:pt x="530" y="254"/>
                    </a:lnTo>
                    <a:lnTo>
                      <a:pt x="537" y="254"/>
                    </a:lnTo>
                    <a:lnTo>
                      <a:pt x="553" y="248"/>
                    </a:lnTo>
                    <a:lnTo>
                      <a:pt x="558" y="241"/>
                    </a:lnTo>
                    <a:lnTo>
                      <a:pt x="565" y="237"/>
                    </a:lnTo>
                    <a:lnTo>
                      <a:pt x="599" y="234"/>
                    </a:lnTo>
                    <a:lnTo>
                      <a:pt x="604" y="237"/>
                    </a:lnTo>
                    <a:lnTo>
                      <a:pt x="610" y="237"/>
                    </a:lnTo>
                    <a:lnTo>
                      <a:pt x="627" y="232"/>
                    </a:lnTo>
                    <a:lnTo>
                      <a:pt x="629" y="228"/>
                    </a:lnTo>
                    <a:lnTo>
                      <a:pt x="640" y="218"/>
                    </a:lnTo>
                    <a:lnTo>
                      <a:pt x="658" y="212"/>
                    </a:lnTo>
                    <a:lnTo>
                      <a:pt x="674" y="210"/>
                    </a:lnTo>
                    <a:lnTo>
                      <a:pt x="675" y="210"/>
                    </a:lnTo>
                    <a:lnTo>
                      <a:pt x="688" y="204"/>
                    </a:lnTo>
                    <a:lnTo>
                      <a:pt x="693" y="201"/>
                    </a:lnTo>
                    <a:lnTo>
                      <a:pt x="695" y="200"/>
                    </a:lnTo>
                    <a:lnTo>
                      <a:pt x="698" y="196"/>
                    </a:lnTo>
                    <a:lnTo>
                      <a:pt x="709" y="189"/>
                    </a:lnTo>
                    <a:lnTo>
                      <a:pt x="718" y="186"/>
                    </a:lnTo>
                    <a:lnTo>
                      <a:pt x="720" y="185"/>
                    </a:lnTo>
                    <a:lnTo>
                      <a:pt x="723" y="184"/>
                    </a:lnTo>
                    <a:lnTo>
                      <a:pt x="714" y="184"/>
                    </a:lnTo>
                    <a:lnTo>
                      <a:pt x="706" y="185"/>
                    </a:lnTo>
                    <a:lnTo>
                      <a:pt x="704" y="176"/>
                    </a:lnTo>
                    <a:lnTo>
                      <a:pt x="707" y="172"/>
                    </a:lnTo>
                    <a:lnTo>
                      <a:pt x="711" y="169"/>
                    </a:lnTo>
                    <a:lnTo>
                      <a:pt x="716" y="169"/>
                    </a:lnTo>
                    <a:lnTo>
                      <a:pt x="729" y="178"/>
                    </a:lnTo>
                    <a:lnTo>
                      <a:pt x="739" y="182"/>
                    </a:lnTo>
                    <a:lnTo>
                      <a:pt x="743" y="182"/>
                    </a:lnTo>
                    <a:lnTo>
                      <a:pt x="761" y="188"/>
                    </a:lnTo>
                    <a:lnTo>
                      <a:pt x="766" y="186"/>
                    </a:lnTo>
                    <a:lnTo>
                      <a:pt x="778" y="181"/>
                    </a:lnTo>
                    <a:lnTo>
                      <a:pt x="784" y="170"/>
                    </a:lnTo>
                    <a:lnTo>
                      <a:pt x="789" y="166"/>
                    </a:lnTo>
                    <a:lnTo>
                      <a:pt x="800" y="160"/>
                    </a:lnTo>
                    <a:lnTo>
                      <a:pt x="826" y="148"/>
                    </a:lnTo>
                    <a:lnTo>
                      <a:pt x="837" y="146"/>
                    </a:lnTo>
                    <a:lnTo>
                      <a:pt x="844" y="149"/>
                    </a:lnTo>
                    <a:lnTo>
                      <a:pt x="860" y="129"/>
                    </a:lnTo>
                    <a:lnTo>
                      <a:pt x="866" y="116"/>
                    </a:lnTo>
                    <a:lnTo>
                      <a:pt x="869" y="113"/>
                    </a:lnTo>
                    <a:lnTo>
                      <a:pt x="901" y="110"/>
                    </a:lnTo>
                    <a:lnTo>
                      <a:pt x="910" y="110"/>
                    </a:lnTo>
                    <a:lnTo>
                      <a:pt x="914" y="113"/>
                    </a:lnTo>
                    <a:lnTo>
                      <a:pt x="922" y="114"/>
                    </a:lnTo>
                    <a:lnTo>
                      <a:pt x="947" y="112"/>
                    </a:lnTo>
                    <a:lnTo>
                      <a:pt x="951" y="106"/>
                    </a:lnTo>
                    <a:lnTo>
                      <a:pt x="960" y="97"/>
                    </a:lnTo>
                    <a:lnTo>
                      <a:pt x="969" y="98"/>
                    </a:lnTo>
                    <a:lnTo>
                      <a:pt x="976" y="86"/>
                    </a:lnTo>
                    <a:lnTo>
                      <a:pt x="972" y="81"/>
                    </a:lnTo>
                    <a:lnTo>
                      <a:pt x="954" y="76"/>
                    </a:lnTo>
                    <a:lnTo>
                      <a:pt x="947" y="70"/>
                    </a:lnTo>
                    <a:lnTo>
                      <a:pt x="946" y="73"/>
                    </a:lnTo>
                    <a:lnTo>
                      <a:pt x="935" y="74"/>
                    </a:lnTo>
                    <a:lnTo>
                      <a:pt x="922" y="70"/>
                    </a:lnTo>
                    <a:lnTo>
                      <a:pt x="905" y="78"/>
                    </a:lnTo>
                    <a:lnTo>
                      <a:pt x="898" y="84"/>
                    </a:lnTo>
                    <a:lnTo>
                      <a:pt x="876" y="81"/>
                    </a:lnTo>
                    <a:lnTo>
                      <a:pt x="874" y="86"/>
                    </a:lnTo>
                    <a:lnTo>
                      <a:pt x="871" y="86"/>
                    </a:lnTo>
                    <a:lnTo>
                      <a:pt x="862" y="88"/>
                    </a:lnTo>
                    <a:lnTo>
                      <a:pt x="853" y="82"/>
                    </a:lnTo>
                    <a:lnTo>
                      <a:pt x="851" y="82"/>
                    </a:lnTo>
                    <a:lnTo>
                      <a:pt x="846" y="80"/>
                    </a:lnTo>
                    <a:lnTo>
                      <a:pt x="841" y="68"/>
                    </a:lnTo>
                    <a:lnTo>
                      <a:pt x="828" y="68"/>
                    </a:lnTo>
                    <a:lnTo>
                      <a:pt x="819" y="73"/>
                    </a:lnTo>
                    <a:lnTo>
                      <a:pt x="814" y="74"/>
                    </a:lnTo>
                    <a:lnTo>
                      <a:pt x="812" y="74"/>
                    </a:lnTo>
                    <a:lnTo>
                      <a:pt x="798" y="74"/>
                    </a:lnTo>
                    <a:lnTo>
                      <a:pt x="770" y="74"/>
                    </a:lnTo>
                    <a:lnTo>
                      <a:pt x="761" y="74"/>
                    </a:lnTo>
                    <a:lnTo>
                      <a:pt x="754" y="73"/>
                    </a:lnTo>
                    <a:lnTo>
                      <a:pt x="750" y="73"/>
                    </a:lnTo>
                    <a:lnTo>
                      <a:pt x="716" y="61"/>
                    </a:lnTo>
                    <a:lnTo>
                      <a:pt x="713" y="61"/>
                    </a:lnTo>
                    <a:lnTo>
                      <a:pt x="709" y="64"/>
                    </a:lnTo>
                    <a:lnTo>
                      <a:pt x="707" y="65"/>
                    </a:lnTo>
                    <a:lnTo>
                      <a:pt x="706" y="66"/>
                    </a:lnTo>
                    <a:lnTo>
                      <a:pt x="698" y="72"/>
                    </a:lnTo>
                    <a:lnTo>
                      <a:pt x="697" y="72"/>
                    </a:lnTo>
                    <a:lnTo>
                      <a:pt x="681" y="70"/>
                    </a:lnTo>
                    <a:lnTo>
                      <a:pt x="650" y="72"/>
                    </a:lnTo>
                    <a:lnTo>
                      <a:pt x="636" y="78"/>
                    </a:lnTo>
                    <a:lnTo>
                      <a:pt x="636" y="81"/>
                    </a:lnTo>
                    <a:lnTo>
                      <a:pt x="629" y="88"/>
                    </a:lnTo>
                    <a:lnTo>
                      <a:pt x="622" y="89"/>
                    </a:lnTo>
                    <a:lnTo>
                      <a:pt x="601" y="86"/>
                    </a:lnTo>
                    <a:lnTo>
                      <a:pt x="601" y="88"/>
                    </a:lnTo>
                    <a:lnTo>
                      <a:pt x="601" y="100"/>
                    </a:lnTo>
                    <a:lnTo>
                      <a:pt x="606" y="98"/>
                    </a:lnTo>
                    <a:lnTo>
                      <a:pt x="617" y="96"/>
                    </a:lnTo>
                    <a:lnTo>
                      <a:pt x="643" y="96"/>
                    </a:lnTo>
                    <a:lnTo>
                      <a:pt x="643" y="98"/>
                    </a:lnTo>
                    <a:lnTo>
                      <a:pt x="642" y="105"/>
                    </a:lnTo>
                    <a:lnTo>
                      <a:pt x="636" y="106"/>
                    </a:lnTo>
                    <a:lnTo>
                      <a:pt x="618" y="100"/>
                    </a:lnTo>
                    <a:lnTo>
                      <a:pt x="597" y="104"/>
                    </a:lnTo>
                    <a:lnTo>
                      <a:pt x="588" y="109"/>
                    </a:lnTo>
                    <a:lnTo>
                      <a:pt x="583" y="113"/>
                    </a:lnTo>
                    <a:lnTo>
                      <a:pt x="574" y="112"/>
                    </a:lnTo>
                    <a:lnTo>
                      <a:pt x="567" y="112"/>
                    </a:lnTo>
                    <a:lnTo>
                      <a:pt x="563" y="112"/>
                    </a:lnTo>
                    <a:lnTo>
                      <a:pt x="558" y="112"/>
                    </a:lnTo>
                    <a:lnTo>
                      <a:pt x="551" y="106"/>
                    </a:lnTo>
                    <a:lnTo>
                      <a:pt x="544" y="102"/>
                    </a:lnTo>
                    <a:lnTo>
                      <a:pt x="535" y="97"/>
                    </a:lnTo>
                    <a:lnTo>
                      <a:pt x="530" y="93"/>
                    </a:lnTo>
                    <a:lnTo>
                      <a:pt x="517" y="81"/>
                    </a:lnTo>
                    <a:lnTo>
                      <a:pt x="515" y="76"/>
                    </a:lnTo>
                    <a:lnTo>
                      <a:pt x="508" y="69"/>
                    </a:lnTo>
                    <a:lnTo>
                      <a:pt x="499" y="65"/>
                    </a:lnTo>
                    <a:lnTo>
                      <a:pt x="494" y="65"/>
                    </a:lnTo>
                    <a:lnTo>
                      <a:pt x="482" y="53"/>
                    </a:lnTo>
                    <a:lnTo>
                      <a:pt x="482" y="52"/>
                    </a:lnTo>
                    <a:lnTo>
                      <a:pt x="478" y="42"/>
                    </a:lnTo>
                    <a:lnTo>
                      <a:pt x="474" y="40"/>
                    </a:lnTo>
                    <a:lnTo>
                      <a:pt x="467" y="29"/>
                    </a:lnTo>
                    <a:lnTo>
                      <a:pt x="446" y="1"/>
                    </a:lnTo>
                    <a:lnTo>
                      <a:pt x="430" y="8"/>
                    </a:lnTo>
                    <a:lnTo>
                      <a:pt x="430" y="17"/>
                    </a:lnTo>
                    <a:lnTo>
                      <a:pt x="435" y="20"/>
                    </a:lnTo>
                    <a:lnTo>
                      <a:pt x="428" y="25"/>
                    </a:lnTo>
                    <a:lnTo>
                      <a:pt x="416" y="37"/>
                    </a:lnTo>
                    <a:lnTo>
                      <a:pt x="414" y="38"/>
                    </a:lnTo>
                    <a:lnTo>
                      <a:pt x="414" y="33"/>
                    </a:lnTo>
                    <a:lnTo>
                      <a:pt x="412" y="20"/>
                    </a:lnTo>
                    <a:lnTo>
                      <a:pt x="419" y="14"/>
                    </a:lnTo>
                    <a:lnTo>
                      <a:pt x="410" y="10"/>
                    </a:lnTo>
                    <a:lnTo>
                      <a:pt x="387" y="10"/>
                    </a:lnTo>
                    <a:lnTo>
                      <a:pt x="378" y="8"/>
                    </a:lnTo>
                    <a:lnTo>
                      <a:pt x="368" y="4"/>
                    </a:lnTo>
                    <a:lnTo>
                      <a:pt x="366" y="2"/>
                    </a:lnTo>
                    <a:lnTo>
                      <a:pt x="357" y="0"/>
                    </a:lnTo>
                    <a:lnTo>
                      <a:pt x="346" y="0"/>
                    </a:lnTo>
                    <a:lnTo>
                      <a:pt x="339" y="2"/>
                    </a:lnTo>
                    <a:lnTo>
                      <a:pt x="325" y="6"/>
                    </a:lnTo>
                    <a:close/>
                  </a:path>
                </a:pathLst>
              </a:custGeom>
              <a:ln w="9525">
                <a:solidFill>
                  <a:schemeClr val="bg1">
                    <a:lumMod val="50000"/>
                  </a:schemeClr>
                </a:solidFill>
                <a:headEnd/>
                <a:tailEnd type="none" w="med" len="me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44" name="D26">
                <a:extLst>
                  <a:ext uri="{FF2B5EF4-FFF2-40B4-BE49-F238E27FC236}">
                    <a16:creationId xmlns:a16="http://schemas.microsoft.com/office/drawing/2014/main" id="{AFA8CC1D-F100-B757-CE49-38AB51487A96}"/>
                  </a:ext>
                </a:extLst>
              </p:cNvPr>
              <p:cNvSpPr>
                <a:spLocks noChangeAspect="1"/>
              </p:cNvSpPr>
              <p:nvPr/>
            </p:nvSpPr>
            <p:spPr bwMode="auto">
              <a:xfrm>
                <a:off x="29298565" y="20112676"/>
                <a:ext cx="18" cy="16"/>
              </a:xfrm>
              <a:custGeom>
                <a:avLst/>
                <a:gdLst/>
                <a:ahLst/>
                <a:cxnLst>
                  <a:cxn ang="0">
                    <a:pos x="0" y="12"/>
                  </a:cxn>
                  <a:cxn ang="0">
                    <a:pos x="0" y="13"/>
                  </a:cxn>
                  <a:cxn ang="0">
                    <a:pos x="4" y="16"/>
                  </a:cxn>
                  <a:cxn ang="0">
                    <a:pos x="14" y="13"/>
                  </a:cxn>
                  <a:cxn ang="0">
                    <a:pos x="18" y="9"/>
                  </a:cxn>
                  <a:cxn ang="0">
                    <a:pos x="18" y="8"/>
                  </a:cxn>
                  <a:cxn ang="0">
                    <a:pos x="2" y="0"/>
                  </a:cxn>
                  <a:cxn ang="0">
                    <a:pos x="2" y="5"/>
                  </a:cxn>
                  <a:cxn ang="0">
                    <a:pos x="7" y="8"/>
                  </a:cxn>
                  <a:cxn ang="0">
                    <a:pos x="5" y="14"/>
                  </a:cxn>
                  <a:cxn ang="0">
                    <a:pos x="0" y="12"/>
                  </a:cxn>
                  <a:cxn ang="0">
                    <a:pos x="0" y="12"/>
                  </a:cxn>
                </a:cxnLst>
                <a:rect l="0" t="0" r="r" b="b"/>
                <a:pathLst>
                  <a:path w="18" h="16">
                    <a:moveTo>
                      <a:pt x="0" y="12"/>
                    </a:moveTo>
                    <a:lnTo>
                      <a:pt x="0" y="13"/>
                    </a:lnTo>
                    <a:lnTo>
                      <a:pt x="4" y="16"/>
                    </a:lnTo>
                    <a:lnTo>
                      <a:pt x="14" y="13"/>
                    </a:lnTo>
                    <a:lnTo>
                      <a:pt x="18" y="9"/>
                    </a:lnTo>
                    <a:lnTo>
                      <a:pt x="18" y="8"/>
                    </a:lnTo>
                    <a:lnTo>
                      <a:pt x="2" y="0"/>
                    </a:lnTo>
                    <a:lnTo>
                      <a:pt x="2" y="5"/>
                    </a:lnTo>
                    <a:lnTo>
                      <a:pt x="7" y="8"/>
                    </a:lnTo>
                    <a:lnTo>
                      <a:pt x="5" y="14"/>
                    </a:lnTo>
                    <a:lnTo>
                      <a:pt x="0" y="12"/>
                    </a:lnTo>
                    <a:lnTo>
                      <a:pt x="0" y="12"/>
                    </a:lnTo>
                    <a:close/>
                  </a:path>
                </a:pathLst>
              </a:custGeom>
              <a:ln w="9525">
                <a:solidFill>
                  <a:schemeClr val="bg1">
                    <a:lumMod val="50000"/>
                  </a:schemeClr>
                </a:solidFill>
                <a:headEnd/>
                <a:tailEnd type="none" w="med" len="med"/>
              </a:ln>
            </p:spPr>
            <p:style>
              <a:lnRef idx="2">
                <a:schemeClr val="accent6"/>
              </a:lnRef>
              <a:fillRef idx="1">
                <a:schemeClr val="lt1"/>
              </a:fillRef>
              <a:effectRef idx="0">
                <a:schemeClr val="accent6"/>
              </a:effectRef>
              <a:fontRef idx="minor">
                <a:schemeClr val="dk1"/>
              </a:fontRef>
            </p:style>
            <p:txBody>
              <a:bodyPr/>
              <a:lstStyle/>
              <a:p>
                <a:endParaRPr lang="en-US"/>
              </a:p>
            </p:txBody>
          </p:sp>
        </p:grpSp>
        <p:grpSp>
          <p:nvGrpSpPr>
            <p:cNvPr id="14" name="St_Thomas_VI">
              <a:extLst>
                <a:ext uri="{FF2B5EF4-FFF2-40B4-BE49-F238E27FC236}">
                  <a16:creationId xmlns:a16="http://schemas.microsoft.com/office/drawing/2014/main" id="{D3F3F339-38FD-909B-6538-022EAF252C4B}"/>
                </a:ext>
              </a:extLst>
            </p:cNvPr>
            <p:cNvGrpSpPr>
              <a:grpSpLocks noChangeAspect="1"/>
            </p:cNvGrpSpPr>
            <p:nvPr/>
          </p:nvGrpSpPr>
          <p:grpSpPr bwMode="auto">
            <a:xfrm>
              <a:off x="29298118" y="20112191"/>
              <a:ext cx="103" cy="60"/>
              <a:chOff x="29298117" y="20112191"/>
              <a:chExt cx="764" cy="420"/>
            </a:xfrm>
            <a:grpFill/>
          </p:grpSpPr>
          <p:sp>
            <p:nvSpPr>
              <p:cNvPr id="324" name="D3">
                <a:extLst>
                  <a:ext uri="{FF2B5EF4-FFF2-40B4-BE49-F238E27FC236}">
                    <a16:creationId xmlns:a16="http://schemas.microsoft.com/office/drawing/2014/main" id="{302C69EE-220B-9444-7474-F7AAAC264B16}"/>
                  </a:ext>
                </a:extLst>
              </p:cNvPr>
              <p:cNvSpPr>
                <a:spLocks noChangeAspect="1"/>
              </p:cNvSpPr>
              <p:nvPr/>
            </p:nvSpPr>
            <p:spPr bwMode="auto">
              <a:xfrm>
                <a:off x="29298624" y="20112191"/>
                <a:ext cx="23" cy="22"/>
              </a:xfrm>
              <a:custGeom>
                <a:avLst/>
                <a:gdLst/>
                <a:ahLst/>
                <a:cxnLst>
                  <a:cxn ang="0">
                    <a:pos x="19" y="20"/>
                  </a:cxn>
                  <a:cxn ang="0">
                    <a:pos x="23" y="16"/>
                  </a:cxn>
                  <a:cxn ang="0">
                    <a:pos x="23" y="10"/>
                  </a:cxn>
                  <a:cxn ang="0">
                    <a:pos x="16" y="2"/>
                  </a:cxn>
                  <a:cxn ang="0">
                    <a:pos x="5" y="0"/>
                  </a:cxn>
                  <a:cxn ang="0">
                    <a:pos x="0" y="6"/>
                  </a:cxn>
                  <a:cxn ang="0">
                    <a:pos x="5" y="16"/>
                  </a:cxn>
                  <a:cxn ang="0">
                    <a:pos x="16" y="22"/>
                  </a:cxn>
                  <a:cxn ang="0">
                    <a:pos x="19" y="20"/>
                  </a:cxn>
                </a:cxnLst>
                <a:rect l="0" t="0" r="r" b="b"/>
                <a:pathLst>
                  <a:path w="23" h="22">
                    <a:moveTo>
                      <a:pt x="19" y="20"/>
                    </a:moveTo>
                    <a:lnTo>
                      <a:pt x="23" y="16"/>
                    </a:lnTo>
                    <a:lnTo>
                      <a:pt x="23" y="10"/>
                    </a:lnTo>
                    <a:lnTo>
                      <a:pt x="16" y="2"/>
                    </a:lnTo>
                    <a:lnTo>
                      <a:pt x="5" y="0"/>
                    </a:lnTo>
                    <a:lnTo>
                      <a:pt x="0" y="6"/>
                    </a:lnTo>
                    <a:lnTo>
                      <a:pt x="5" y="16"/>
                    </a:lnTo>
                    <a:lnTo>
                      <a:pt x="16" y="22"/>
                    </a:lnTo>
                    <a:lnTo>
                      <a:pt x="19" y="20"/>
                    </a:lnTo>
                    <a:close/>
                  </a:path>
                </a:pathLst>
              </a:custGeom>
              <a:ln w="9525">
                <a:solidFill>
                  <a:schemeClr val="bg1">
                    <a:lumMod val="50000"/>
                  </a:schemeClr>
                </a:solidFill>
                <a:headEnd/>
                <a:tailEnd type="none" w="med" len="me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25" name="D4">
                <a:extLst>
                  <a:ext uri="{FF2B5EF4-FFF2-40B4-BE49-F238E27FC236}">
                    <a16:creationId xmlns:a16="http://schemas.microsoft.com/office/drawing/2014/main" id="{8CA657EB-9385-4DD1-F098-C6DD05817BEF}"/>
                  </a:ext>
                </a:extLst>
              </p:cNvPr>
              <p:cNvSpPr>
                <a:spLocks noChangeAspect="1"/>
              </p:cNvSpPr>
              <p:nvPr/>
            </p:nvSpPr>
            <p:spPr bwMode="auto">
              <a:xfrm>
                <a:off x="29298604" y="20112213"/>
                <a:ext cx="52" cy="56"/>
              </a:xfrm>
              <a:custGeom>
                <a:avLst/>
                <a:gdLst/>
                <a:ahLst/>
                <a:cxnLst>
                  <a:cxn ang="0">
                    <a:pos x="36" y="50"/>
                  </a:cxn>
                  <a:cxn ang="0">
                    <a:pos x="52" y="41"/>
                  </a:cxn>
                  <a:cxn ang="0">
                    <a:pos x="52" y="37"/>
                  </a:cxn>
                  <a:cxn ang="0">
                    <a:pos x="41" y="17"/>
                  </a:cxn>
                  <a:cxn ang="0">
                    <a:pos x="34" y="8"/>
                  </a:cxn>
                  <a:cxn ang="0">
                    <a:pos x="16" y="1"/>
                  </a:cxn>
                  <a:cxn ang="0">
                    <a:pos x="9" y="0"/>
                  </a:cxn>
                  <a:cxn ang="0">
                    <a:pos x="2" y="1"/>
                  </a:cxn>
                  <a:cxn ang="0">
                    <a:pos x="0" y="2"/>
                  </a:cxn>
                  <a:cxn ang="0">
                    <a:pos x="0" y="5"/>
                  </a:cxn>
                  <a:cxn ang="0">
                    <a:pos x="13" y="34"/>
                  </a:cxn>
                  <a:cxn ang="0">
                    <a:pos x="20" y="44"/>
                  </a:cxn>
                  <a:cxn ang="0">
                    <a:pos x="29" y="56"/>
                  </a:cxn>
                  <a:cxn ang="0">
                    <a:pos x="30" y="56"/>
                  </a:cxn>
                  <a:cxn ang="0">
                    <a:pos x="36" y="50"/>
                  </a:cxn>
                </a:cxnLst>
                <a:rect l="0" t="0" r="r" b="b"/>
                <a:pathLst>
                  <a:path w="52" h="56">
                    <a:moveTo>
                      <a:pt x="36" y="50"/>
                    </a:moveTo>
                    <a:lnTo>
                      <a:pt x="52" y="41"/>
                    </a:lnTo>
                    <a:lnTo>
                      <a:pt x="52" y="37"/>
                    </a:lnTo>
                    <a:lnTo>
                      <a:pt x="41" y="17"/>
                    </a:lnTo>
                    <a:lnTo>
                      <a:pt x="34" y="8"/>
                    </a:lnTo>
                    <a:lnTo>
                      <a:pt x="16" y="1"/>
                    </a:lnTo>
                    <a:lnTo>
                      <a:pt x="9" y="0"/>
                    </a:lnTo>
                    <a:lnTo>
                      <a:pt x="2" y="1"/>
                    </a:lnTo>
                    <a:lnTo>
                      <a:pt x="0" y="2"/>
                    </a:lnTo>
                    <a:lnTo>
                      <a:pt x="0" y="5"/>
                    </a:lnTo>
                    <a:lnTo>
                      <a:pt x="13" y="34"/>
                    </a:lnTo>
                    <a:lnTo>
                      <a:pt x="20" y="44"/>
                    </a:lnTo>
                    <a:lnTo>
                      <a:pt x="29" y="56"/>
                    </a:lnTo>
                    <a:lnTo>
                      <a:pt x="30" y="56"/>
                    </a:lnTo>
                    <a:lnTo>
                      <a:pt x="36" y="50"/>
                    </a:lnTo>
                    <a:close/>
                  </a:path>
                </a:pathLst>
              </a:custGeom>
              <a:ln w="9525">
                <a:solidFill>
                  <a:schemeClr val="bg1">
                    <a:lumMod val="50000"/>
                  </a:schemeClr>
                </a:solidFill>
                <a:headEnd/>
                <a:tailEnd type="none" w="med" len="me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26" name="D5">
                <a:extLst>
                  <a:ext uri="{FF2B5EF4-FFF2-40B4-BE49-F238E27FC236}">
                    <a16:creationId xmlns:a16="http://schemas.microsoft.com/office/drawing/2014/main" id="{D528FFBA-A67E-9B84-D2BE-30A8F0B58B09}"/>
                  </a:ext>
                </a:extLst>
              </p:cNvPr>
              <p:cNvSpPr>
                <a:spLocks noChangeAspect="1"/>
              </p:cNvSpPr>
              <p:nvPr/>
            </p:nvSpPr>
            <p:spPr bwMode="auto">
              <a:xfrm>
                <a:off x="29298437" y="20112226"/>
                <a:ext cx="23" cy="31"/>
              </a:xfrm>
              <a:custGeom>
                <a:avLst/>
                <a:gdLst/>
                <a:ahLst/>
                <a:cxnLst>
                  <a:cxn ang="0">
                    <a:pos x="7" y="28"/>
                  </a:cxn>
                  <a:cxn ang="0">
                    <a:pos x="12" y="31"/>
                  </a:cxn>
                  <a:cxn ang="0">
                    <a:pos x="21" y="28"/>
                  </a:cxn>
                  <a:cxn ang="0">
                    <a:pos x="23" y="24"/>
                  </a:cxn>
                  <a:cxn ang="0">
                    <a:pos x="7" y="3"/>
                  </a:cxn>
                  <a:cxn ang="0">
                    <a:pos x="4" y="0"/>
                  </a:cxn>
                  <a:cxn ang="0">
                    <a:pos x="0" y="0"/>
                  </a:cxn>
                  <a:cxn ang="0">
                    <a:pos x="0" y="20"/>
                  </a:cxn>
                  <a:cxn ang="0">
                    <a:pos x="4" y="24"/>
                  </a:cxn>
                  <a:cxn ang="0">
                    <a:pos x="7" y="28"/>
                  </a:cxn>
                </a:cxnLst>
                <a:rect l="0" t="0" r="r" b="b"/>
                <a:pathLst>
                  <a:path w="23" h="31">
                    <a:moveTo>
                      <a:pt x="7" y="28"/>
                    </a:moveTo>
                    <a:lnTo>
                      <a:pt x="12" y="31"/>
                    </a:lnTo>
                    <a:lnTo>
                      <a:pt x="21" y="28"/>
                    </a:lnTo>
                    <a:lnTo>
                      <a:pt x="23" y="24"/>
                    </a:lnTo>
                    <a:lnTo>
                      <a:pt x="7" y="3"/>
                    </a:lnTo>
                    <a:lnTo>
                      <a:pt x="4" y="0"/>
                    </a:lnTo>
                    <a:lnTo>
                      <a:pt x="0" y="0"/>
                    </a:lnTo>
                    <a:lnTo>
                      <a:pt x="0" y="20"/>
                    </a:lnTo>
                    <a:lnTo>
                      <a:pt x="4" y="24"/>
                    </a:lnTo>
                    <a:lnTo>
                      <a:pt x="7" y="28"/>
                    </a:lnTo>
                    <a:close/>
                  </a:path>
                </a:pathLst>
              </a:custGeom>
              <a:ln w="9525">
                <a:solidFill>
                  <a:schemeClr val="bg1">
                    <a:lumMod val="50000"/>
                  </a:schemeClr>
                </a:solidFill>
                <a:headEnd/>
                <a:tailEnd type="none" w="med" len="me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27" name="D6">
                <a:extLst>
                  <a:ext uri="{FF2B5EF4-FFF2-40B4-BE49-F238E27FC236}">
                    <a16:creationId xmlns:a16="http://schemas.microsoft.com/office/drawing/2014/main" id="{B9AE20EF-9409-6ADC-A16E-BD3B13FF277E}"/>
                  </a:ext>
                </a:extLst>
              </p:cNvPr>
              <p:cNvSpPr>
                <a:spLocks noChangeAspect="1"/>
              </p:cNvSpPr>
              <p:nvPr/>
            </p:nvSpPr>
            <p:spPr bwMode="auto">
              <a:xfrm>
                <a:off x="29298433" y="20112270"/>
                <a:ext cx="32" cy="32"/>
              </a:xfrm>
              <a:custGeom>
                <a:avLst/>
                <a:gdLst/>
                <a:ahLst/>
                <a:cxnLst>
                  <a:cxn ang="0">
                    <a:pos x="16" y="7"/>
                  </a:cxn>
                  <a:cxn ang="0">
                    <a:pos x="9" y="1"/>
                  </a:cxn>
                  <a:cxn ang="0">
                    <a:pos x="8" y="0"/>
                  </a:cxn>
                  <a:cxn ang="0">
                    <a:pos x="0" y="3"/>
                  </a:cxn>
                  <a:cxn ang="0">
                    <a:pos x="9" y="15"/>
                  </a:cxn>
                  <a:cxn ang="0">
                    <a:pos x="29" y="32"/>
                  </a:cxn>
                  <a:cxn ang="0">
                    <a:pos x="31" y="31"/>
                  </a:cxn>
                  <a:cxn ang="0">
                    <a:pos x="32" y="28"/>
                  </a:cxn>
                  <a:cxn ang="0">
                    <a:pos x="27" y="13"/>
                  </a:cxn>
                  <a:cxn ang="0">
                    <a:pos x="27" y="7"/>
                  </a:cxn>
                  <a:cxn ang="0">
                    <a:pos x="16" y="7"/>
                  </a:cxn>
                </a:cxnLst>
                <a:rect l="0" t="0" r="r" b="b"/>
                <a:pathLst>
                  <a:path w="32" h="32">
                    <a:moveTo>
                      <a:pt x="16" y="7"/>
                    </a:moveTo>
                    <a:lnTo>
                      <a:pt x="9" y="1"/>
                    </a:lnTo>
                    <a:lnTo>
                      <a:pt x="8" y="0"/>
                    </a:lnTo>
                    <a:lnTo>
                      <a:pt x="0" y="3"/>
                    </a:lnTo>
                    <a:lnTo>
                      <a:pt x="9" y="15"/>
                    </a:lnTo>
                    <a:lnTo>
                      <a:pt x="29" y="32"/>
                    </a:lnTo>
                    <a:lnTo>
                      <a:pt x="31" y="31"/>
                    </a:lnTo>
                    <a:lnTo>
                      <a:pt x="32" y="28"/>
                    </a:lnTo>
                    <a:lnTo>
                      <a:pt x="27" y="13"/>
                    </a:lnTo>
                    <a:lnTo>
                      <a:pt x="27" y="7"/>
                    </a:lnTo>
                    <a:lnTo>
                      <a:pt x="16" y="7"/>
                    </a:lnTo>
                    <a:close/>
                  </a:path>
                </a:pathLst>
              </a:custGeom>
              <a:ln w="9525">
                <a:solidFill>
                  <a:schemeClr val="bg1">
                    <a:lumMod val="50000"/>
                  </a:schemeClr>
                </a:solidFill>
                <a:headEnd/>
                <a:tailEnd type="none" w="med" len="me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28" name="D7">
                <a:extLst>
                  <a:ext uri="{FF2B5EF4-FFF2-40B4-BE49-F238E27FC236}">
                    <a16:creationId xmlns:a16="http://schemas.microsoft.com/office/drawing/2014/main" id="{EB76366E-EC29-5E8B-C4BF-EDE497BA5B5B}"/>
                  </a:ext>
                </a:extLst>
              </p:cNvPr>
              <p:cNvSpPr>
                <a:spLocks noChangeAspect="1"/>
              </p:cNvSpPr>
              <p:nvPr/>
            </p:nvSpPr>
            <p:spPr bwMode="auto">
              <a:xfrm>
                <a:off x="29298243" y="20112282"/>
                <a:ext cx="608" cy="245"/>
              </a:xfrm>
              <a:custGeom>
                <a:avLst/>
                <a:gdLst/>
                <a:ahLst/>
                <a:cxnLst>
                  <a:cxn ang="0">
                    <a:pos x="247" y="157"/>
                  </a:cxn>
                  <a:cxn ang="0">
                    <a:pos x="274" y="144"/>
                  </a:cxn>
                  <a:cxn ang="0">
                    <a:pos x="294" y="149"/>
                  </a:cxn>
                  <a:cxn ang="0">
                    <a:pos x="320" y="131"/>
                  </a:cxn>
                  <a:cxn ang="0">
                    <a:pos x="338" y="137"/>
                  </a:cxn>
                  <a:cxn ang="0">
                    <a:pos x="354" y="148"/>
                  </a:cxn>
                  <a:cxn ang="0">
                    <a:pos x="342" y="172"/>
                  </a:cxn>
                  <a:cxn ang="0">
                    <a:pos x="358" y="192"/>
                  </a:cxn>
                  <a:cxn ang="0">
                    <a:pos x="379" y="207"/>
                  </a:cxn>
                  <a:cxn ang="0">
                    <a:pos x="391" y="219"/>
                  </a:cxn>
                  <a:cxn ang="0">
                    <a:pos x="404" y="217"/>
                  </a:cxn>
                  <a:cxn ang="0">
                    <a:pos x="418" y="219"/>
                  </a:cxn>
                  <a:cxn ang="0">
                    <a:pos x="443" y="216"/>
                  </a:cxn>
                  <a:cxn ang="0">
                    <a:pos x="464" y="229"/>
                  </a:cxn>
                  <a:cxn ang="0">
                    <a:pos x="475" y="245"/>
                  </a:cxn>
                  <a:cxn ang="0">
                    <a:pos x="484" y="227"/>
                  </a:cxn>
                  <a:cxn ang="0">
                    <a:pos x="478" y="213"/>
                  </a:cxn>
                  <a:cxn ang="0">
                    <a:pos x="462" y="203"/>
                  </a:cxn>
                  <a:cxn ang="0">
                    <a:pos x="491" y="199"/>
                  </a:cxn>
                  <a:cxn ang="0">
                    <a:pos x="507" y="188"/>
                  </a:cxn>
                  <a:cxn ang="0">
                    <a:pos x="541" y="195"/>
                  </a:cxn>
                  <a:cxn ang="0">
                    <a:pos x="551" y="205"/>
                  </a:cxn>
                  <a:cxn ang="0">
                    <a:pos x="582" y="201"/>
                  </a:cxn>
                  <a:cxn ang="0">
                    <a:pos x="589" y="195"/>
                  </a:cxn>
                  <a:cxn ang="0">
                    <a:pos x="589" y="179"/>
                  </a:cxn>
                  <a:cxn ang="0">
                    <a:pos x="601" y="172"/>
                  </a:cxn>
                  <a:cxn ang="0">
                    <a:pos x="573" y="181"/>
                  </a:cxn>
                  <a:cxn ang="0">
                    <a:pos x="564" y="169"/>
                  </a:cxn>
                  <a:cxn ang="0">
                    <a:pos x="551" y="144"/>
                  </a:cxn>
                  <a:cxn ang="0">
                    <a:pos x="512" y="105"/>
                  </a:cxn>
                  <a:cxn ang="0">
                    <a:pos x="450" y="84"/>
                  </a:cxn>
                  <a:cxn ang="0">
                    <a:pos x="443" y="77"/>
                  </a:cxn>
                  <a:cxn ang="0">
                    <a:pos x="434" y="72"/>
                  </a:cxn>
                  <a:cxn ang="0">
                    <a:pos x="402" y="55"/>
                  </a:cxn>
                  <a:cxn ang="0">
                    <a:pos x="345" y="29"/>
                  </a:cxn>
                  <a:cxn ang="0">
                    <a:pos x="340" y="41"/>
                  </a:cxn>
                  <a:cxn ang="0">
                    <a:pos x="331" y="73"/>
                  </a:cxn>
                  <a:cxn ang="0">
                    <a:pos x="260" y="19"/>
                  </a:cxn>
                  <a:cxn ang="0">
                    <a:pos x="260" y="43"/>
                  </a:cxn>
                  <a:cxn ang="0">
                    <a:pos x="230" y="37"/>
                  </a:cxn>
                  <a:cxn ang="0">
                    <a:pos x="171" y="37"/>
                  </a:cxn>
                  <a:cxn ang="0">
                    <a:pos x="142" y="53"/>
                  </a:cxn>
                  <a:cxn ang="0">
                    <a:pos x="123" y="55"/>
                  </a:cxn>
                  <a:cxn ang="0">
                    <a:pos x="103" y="60"/>
                  </a:cxn>
                  <a:cxn ang="0">
                    <a:pos x="64" y="69"/>
                  </a:cxn>
                  <a:cxn ang="0">
                    <a:pos x="25" y="72"/>
                  </a:cxn>
                  <a:cxn ang="0">
                    <a:pos x="6" y="87"/>
                  </a:cxn>
                  <a:cxn ang="0">
                    <a:pos x="29" y="116"/>
                  </a:cxn>
                  <a:cxn ang="0">
                    <a:pos x="59" y="124"/>
                  </a:cxn>
                  <a:cxn ang="0">
                    <a:pos x="116" y="113"/>
                  </a:cxn>
                  <a:cxn ang="0">
                    <a:pos x="151" y="100"/>
                  </a:cxn>
                  <a:cxn ang="0">
                    <a:pos x="187" y="119"/>
                  </a:cxn>
                  <a:cxn ang="0">
                    <a:pos x="192" y="133"/>
                  </a:cxn>
                  <a:cxn ang="0">
                    <a:pos x="210" y="147"/>
                  </a:cxn>
                  <a:cxn ang="0">
                    <a:pos x="226" y="160"/>
                  </a:cxn>
                  <a:cxn ang="0">
                    <a:pos x="230" y="177"/>
                  </a:cxn>
                </a:cxnLst>
                <a:rect l="0" t="0" r="r" b="b"/>
                <a:pathLst>
                  <a:path w="608" h="245">
                    <a:moveTo>
                      <a:pt x="231" y="177"/>
                    </a:moveTo>
                    <a:lnTo>
                      <a:pt x="251" y="168"/>
                    </a:lnTo>
                    <a:lnTo>
                      <a:pt x="251" y="167"/>
                    </a:lnTo>
                    <a:lnTo>
                      <a:pt x="251" y="161"/>
                    </a:lnTo>
                    <a:lnTo>
                      <a:pt x="247" y="157"/>
                    </a:lnTo>
                    <a:lnTo>
                      <a:pt x="260" y="144"/>
                    </a:lnTo>
                    <a:lnTo>
                      <a:pt x="263" y="143"/>
                    </a:lnTo>
                    <a:lnTo>
                      <a:pt x="267" y="144"/>
                    </a:lnTo>
                    <a:lnTo>
                      <a:pt x="267" y="145"/>
                    </a:lnTo>
                    <a:lnTo>
                      <a:pt x="274" y="144"/>
                    </a:lnTo>
                    <a:lnTo>
                      <a:pt x="276" y="144"/>
                    </a:lnTo>
                    <a:lnTo>
                      <a:pt x="281" y="148"/>
                    </a:lnTo>
                    <a:lnTo>
                      <a:pt x="281" y="149"/>
                    </a:lnTo>
                    <a:lnTo>
                      <a:pt x="290" y="149"/>
                    </a:lnTo>
                    <a:lnTo>
                      <a:pt x="294" y="149"/>
                    </a:lnTo>
                    <a:lnTo>
                      <a:pt x="294" y="147"/>
                    </a:lnTo>
                    <a:lnTo>
                      <a:pt x="294" y="140"/>
                    </a:lnTo>
                    <a:lnTo>
                      <a:pt x="297" y="136"/>
                    </a:lnTo>
                    <a:lnTo>
                      <a:pt x="320" y="129"/>
                    </a:lnTo>
                    <a:lnTo>
                      <a:pt x="320" y="131"/>
                    </a:lnTo>
                    <a:lnTo>
                      <a:pt x="320" y="133"/>
                    </a:lnTo>
                    <a:lnTo>
                      <a:pt x="322" y="133"/>
                    </a:lnTo>
                    <a:lnTo>
                      <a:pt x="329" y="131"/>
                    </a:lnTo>
                    <a:lnTo>
                      <a:pt x="334" y="132"/>
                    </a:lnTo>
                    <a:lnTo>
                      <a:pt x="338" y="137"/>
                    </a:lnTo>
                    <a:lnTo>
                      <a:pt x="343" y="136"/>
                    </a:lnTo>
                    <a:lnTo>
                      <a:pt x="345" y="137"/>
                    </a:lnTo>
                    <a:lnTo>
                      <a:pt x="350" y="140"/>
                    </a:lnTo>
                    <a:lnTo>
                      <a:pt x="354" y="147"/>
                    </a:lnTo>
                    <a:lnTo>
                      <a:pt x="354" y="148"/>
                    </a:lnTo>
                    <a:lnTo>
                      <a:pt x="338" y="157"/>
                    </a:lnTo>
                    <a:lnTo>
                      <a:pt x="340" y="161"/>
                    </a:lnTo>
                    <a:lnTo>
                      <a:pt x="343" y="167"/>
                    </a:lnTo>
                    <a:lnTo>
                      <a:pt x="342" y="168"/>
                    </a:lnTo>
                    <a:lnTo>
                      <a:pt x="342" y="172"/>
                    </a:lnTo>
                    <a:lnTo>
                      <a:pt x="349" y="176"/>
                    </a:lnTo>
                    <a:lnTo>
                      <a:pt x="349" y="184"/>
                    </a:lnTo>
                    <a:lnTo>
                      <a:pt x="343" y="188"/>
                    </a:lnTo>
                    <a:lnTo>
                      <a:pt x="343" y="192"/>
                    </a:lnTo>
                    <a:lnTo>
                      <a:pt x="358" y="192"/>
                    </a:lnTo>
                    <a:lnTo>
                      <a:pt x="359" y="193"/>
                    </a:lnTo>
                    <a:lnTo>
                      <a:pt x="363" y="196"/>
                    </a:lnTo>
                    <a:lnTo>
                      <a:pt x="365" y="197"/>
                    </a:lnTo>
                    <a:lnTo>
                      <a:pt x="372" y="199"/>
                    </a:lnTo>
                    <a:lnTo>
                      <a:pt x="379" y="207"/>
                    </a:lnTo>
                    <a:lnTo>
                      <a:pt x="381" y="208"/>
                    </a:lnTo>
                    <a:lnTo>
                      <a:pt x="386" y="208"/>
                    </a:lnTo>
                    <a:lnTo>
                      <a:pt x="388" y="208"/>
                    </a:lnTo>
                    <a:lnTo>
                      <a:pt x="391" y="211"/>
                    </a:lnTo>
                    <a:lnTo>
                      <a:pt x="391" y="219"/>
                    </a:lnTo>
                    <a:lnTo>
                      <a:pt x="393" y="219"/>
                    </a:lnTo>
                    <a:lnTo>
                      <a:pt x="397" y="219"/>
                    </a:lnTo>
                    <a:lnTo>
                      <a:pt x="398" y="216"/>
                    </a:lnTo>
                    <a:lnTo>
                      <a:pt x="402" y="215"/>
                    </a:lnTo>
                    <a:lnTo>
                      <a:pt x="404" y="217"/>
                    </a:lnTo>
                    <a:lnTo>
                      <a:pt x="411" y="220"/>
                    </a:lnTo>
                    <a:lnTo>
                      <a:pt x="413" y="221"/>
                    </a:lnTo>
                    <a:lnTo>
                      <a:pt x="416" y="224"/>
                    </a:lnTo>
                    <a:lnTo>
                      <a:pt x="420" y="223"/>
                    </a:lnTo>
                    <a:lnTo>
                      <a:pt x="418" y="219"/>
                    </a:lnTo>
                    <a:lnTo>
                      <a:pt x="422" y="215"/>
                    </a:lnTo>
                    <a:lnTo>
                      <a:pt x="425" y="215"/>
                    </a:lnTo>
                    <a:lnTo>
                      <a:pt x="427" y="219"/>
                    </a:lnTo>
                    <a:lnTo>
                      <a:pt x="438" y="212"/>
                    </a:lnTo>
                    <a:lnTo>
                      <a:pt x="443" y="216"/>
                    </a:lnTo>
                    <a:lnTo>
                      <a:pt x="443" y="219"/>
                    </a:lnTo>
                    <a:lnTo>
                      <a:pt x="443" y="220"/>
                    </a:lnTo>
                    <a:lnTo>
                      <a:pt x="450" y="227"/>
                    </a:lnTo>
                    <a:lnTo>
                      <a:pt x="461" y="229"/>
                    </a:lnTo>
                    <a:lnTo>
                      <a:pt x="464" y="229"/>
                    </a:lnTo>
                    <a:lnTo>
                      <a:pt x="466" y="229"/>
                    </a:lnTo>
                    <a:lnTo>
                      <a:pt x="470" y="231"/>
                    </a:lnTo>
                    <a:lnTo>
                      <a:pt x="473" y="239"/>
                    </a:lnTo>
                    <a:lnTo>
                      <a:pt x="473" y="245"/>
                    </a:lnTo>
                    <a:lnTo>
                      <a:pt x="475" y="245"/>
                    </a:lnTo>
                    <a:lnTo>
                      <a:pt x="486" y="241"/>
                    </a:lnTo>
                    <a:lnTo>
                      <a:pt x="487" y="241"/>
                    </a:lnTo>
                    <a:lnTo>
                      <a:pt x="486" y="237"/>
                    </a:lnTo>
                    <a:lnTo>
                      <a:pt x="480" y="229"/>
                    </a:lnTo>
                    <a:lnTo>
                      <a:pt x="484" y="227"/>
                    </a:lnTo>
                    <a:lnTo>
                      <a:pt x="486" y="224"/>
                    </a:lnTo>
                    <a:lnTo>
                      <a:pt x="477" y="224"/>
                    </a:lnTo>
                    <a:lnTo>
                      <a:pt x="478" y="221"/>
                    </a:lnTo>
                    <a:lnTo>
                      <a:pt x="478" y="220"/>
                    </a:lnTo>
                    <a:lnTo>
                      <a:pt x="478" y="213"/>
                    </a:lnTo>
                    <a:lnTo>
                      <a:pt x="475" y="215"/>
                    </a:lnTo>
                    <a:lnTo>
                      <a:pt x="466" y="213"/>
                    </a:lnTo>
                    <a:lnTo>
                      <a:pt x="462" y="205"/>
                    </a:lnTo>
                    <a:lnTo>
                      <a:pt x="462" y="204"/>
                    </a:lnTo>
                    <a:lnTo>
                      <a:pt x="462" y="203"/>
                    </a:lnTo>
                    <a:lnTo>
                      <a:pt x="464" y="203"/>
                    </a:lnTo>
                    <a:lnTo>
                      <a:pt x="468" y="201"/>
                    </a:lnTo>
                    <a:lnTo>
                      <a:pt x="473" y="204"/>
                    </a:lnTo>
                    <a:lnTo>
                      <a:pt x="484" y="203"/>
                    </a:lnTo>
                    <a:lnTo>
                      <a:pt x="491" y="199"/>
                    </a:lnTo>
                    <a:lnTo>
                      <a:pt x="493" y="196"/>
                    </a:lnTo>
                    <a:lnTo>
                      <a:pt x="494" y="196"/>
                    </a:lnTo>
                    <a:lnTo>
                      <a:pt x="498" y="197"/>
                    </a:lnTo>
                    <a:lnTo>
                      <a:pt x="500" y="196"/>
                    </a:lnTo>
                    <a:lnTo>
                      <a:pt x="507" y="188"/>
                    </a:lnTo>
                    <a:lnTo>
                      <a:pt x="512" y="195"/>
                    </a:lnTo>
                    <a:lnTo>
                      <a:pt x="516" y="200"/>
                    </a:lnTo>
                    <a:lnTo>
                      <a:pt x="523" y="197"/>
                    </a:lnTo>
                    <a:lnTo>
                      <a:pt x="534" y="195"/>
                    </a:lnTo>
                    <a:lnTo>
                      <a:pt x="541" y="195"/>
                    </a:lnTo>
                    <a:lnTo>
                      <a:pt x="548" y="197"/>
                    </a:lnTo>
                    <a:lnTo>
                      <a:pt x="550" y="199"/>
                    </a:lnTo>
                    <a:lnTo>
                      <a:pt x="550" y="200"/>
                    </a:lnTo>
                    <a:lnTo>
                      <a:pt x="551" y="203"/>
                    </a:lnTo>
                    <a:lnTo>
                      <a:pt x="551" y="205"/>
                    </a:lnTo>
                    <a:lnTo>
                      <a:pt x="564" y="209"/>
                    </a:lnTo>
                    <a:lnTo>
                      <a:pt x="569" y="208"/>
                    </a:lnTo>
                    <a:lnTo>
                      <a:pt x="569" y="204"/>
                    </a:lnTo>
                    <a:lnTo>
                      <a:pt x="573" y="200"/>
                    </a:lnTo>
                    <a:lnTo>
                      <a:pt x="582" y="201"/>
                    </a:lnTo>
                    <a:lnTo>
                      <a:pt x="585" y="204"/>
                    </a:lnTo>
                    <a:lnTo>
                      <a:pt x="587" y="207"/>
                    </a:lnTo>
                    <a:lnTo>
                      <a:pt x="592" y="208"/>
                    </a:lnTo>
                    <a:lnTo>
                      <a:pt x="598" y="205"/>
                    </a:lnTo>
                    <a:lnTo>
                      <a:pt x="589" y="195"/>
                    </a:lnTo>
                    <a:lnTo>
                      <a:pt x="583" y="193"/>
                    </a:lnTo>
                    <a:lnTo>
                      <a:pt x="576" y="189"/>
                    </a:lnTo>
                    <a:lnTo>
                      <a:pt x="578" y="187"/>
                    </a:lnTo>
                    <a:lnTo>
                      <a:pt x="580" y="184"/>
                    </a:lnTo>
                    <a:lnTo>
                      <a:pt x="589" y="179"/>
                    </a:lnTo>
                    <a:lnTo>
                      <a:pt x="598" y="181"/>
                    </a:lnTo>
                    <a:lnTo>
                      <a:pt x="606" y="181"/>
                    </a:lnTo>
                    <a:lnTo>
                      <a:pt x="608" y="179"/>
                    </a:lnTo>
                    <a:lnTo>
                      <a:pt x="603" y="173"/>
                    </a:lnTo>
                    <a:lnTo>
                      <a:pt x="601" y="172"/>
                    </a:lnTo>
                    <a:lnTo>
                      <a:pt x="590" y="172"/>
                    </a:lnTo>
                    <a:lnTo>
                      <a:pt x="589" y="173"/>
                    </a:lnTo>
                    <a:lnTo>
                      <a:pt x="582" y="176"/>
                    </a:lnTo>
                    <a:lnTo>
                      <a:pt x="574" y="180"/>
                    </a:lnTo>
                    <a:lnTo>
                      <a:pt x="573" y="181"/>
                    </a:lnTo>
                    <a:lnTo>
                      <a:pt x="544" y="184"/>
                    </a:lnTo>
                    <a:lnTo>
                      <a:pt x="544" y="181"/>
                    </a:lnTo>
                    <a:lnTo>
                      <a:pt x="551" y="176"/>
                    </a:lnTo>
                    <a:lnTo>
                      <a:pt x="560" y="172"/>
                    </a:lnTo>
                    <a:lnTo>
                      <a:pt x="564" y="169"/>
                    </a:lnTo>
                    <a:lnTo>
                      <a:pt x="571" y="164"/>
                    </a:lnTo>
                    <a:lnTo>
                      <a:pt x="571" y="161"/>
                    </a:lnTo>
                    <a:lnTo>
                      <a:pt x="567" y="157"/>
                    </a:lnTo>
                    <a:lnTo>
                      <a:pt x="560" y="149"/>
                    </a:lnTo>
                    <a:lnTo>
                      <a:pt x="551" y="144"/>
                    </a:lnTo>
                    <a:lnTo>
                      <a:pt x="537" y="136"/>
                    </a:lnTo>
                    <a:lnTo>
                      <a:pt x="528" y="127"/>
                    </a:lnTo>
                    <a:lnTo>
                      <a:pt x="525" y="123"/>
                    </a:lnTo>
                    <a:lnTo>
                      <a:pt x="512" y="115"/>
                    </a:lnTo>
                    <a:lnTo>
                      <a:pt x="512" y="105"/>
                    </a:lnTo>
                    <a:lnTo>
                      <a:pt x="512" y="104"/>
                    </a:lnTo>
                    <a:lnTo>
                      <a:pt x="470" y="88"/>
                    </a:lnTo>
                    <a:lnTo>
                      <a:pt x="470" y="87"/>
                    </a:lnTo>
                    <a:lnTo>
                      <a:pt x="459" y="84"/>
                    </a:lnTo>
                    <a:lnTo>
                      <a:pt x="450" y="84"/>
                    </a:lnTo>
                    <a:lnTo>
                      <a:pt x="450" y="87"/>
                    </a:lnTo>
                    <a:lnTo>
                      <a:pt x="443" y="88"/>
                    </a:lnTo>
                    <a:lnTo>
                      <a:pt x="441" y="87"/>
                    </a:lnTo>
                    <a:lnTo>
                      <a:pt x="439" y="85"/>
                    </a:lnTo>
                    <a:lnTo>
                      <a:pt x="443" y="77"/>
                    </a:lnTo>
                    <a:lnTo>
                      <a:pt x="439" y="65"/>
                    </a:lnTo>
                    <a:lnTo>
                      <a:pt x="434" y="61"/>
                    </a:lnTo>
                    <a:lnTo>
                      <a:pt x="429" y="64"/>
                    </a:lnTo>
                    <a:lnTo>
                      <a:pt x="427" y="67"/>
                    </a:lnTo>
                    <a:lnTo>
                      <a:pt x="434" y="72"/>
                    </a:lnTo>
                    <a:lnTo>
                      <a:pt x="434" y="73"/>
                    </a:lnTo>
                    <a:lnTo>
                      <a:pt x="430" y="75"/>
                    </a:lnTo>
                    <a:lnTo>
                      <a:pt x="420" y="69"/>
                    </a:lnTo>
                    <a:lnTo>
                      <a:pt x="416" y="64"/>
                    </a:lnTo>
                    <a:lnTo>
                      <a:pt x="402" y="55"/>
                    </a:lnTo>
                    <a:lnTo>
                      <a:pt x="375" y="51"/>
                    </a:lnTo>
                    <a:lnTo>
                      <a:pt x="363" y="44"/>
                    </a:lnTo>
                    <a:lnTo>
                      <a:pt x="356" y="40"/>
                    </a:lnTo>
                    <a:lnTo>
                      <a:pt x="347" y="32"/>
                    </a:lnTo>
                    <a:lnTo>
                      <a:pt x="345" y="29"/>
                    </a:lnTo>
                    <a:lnTo>
                      <a:pt x="338" y="24"/>
                    </a:lnTo>
                    <a:lnTo>
                      <a:pt x="294" y="0"/>
                    </a:lnTo>
                    <a:lnTo>
                      <a:pt x="294" y="1"/>
                    </a:lnTo>
                    <a:lnTo>
                      <a:pt x="310" y="19"/>
                    </a:lnTo>
                    <a:lnTo>
                      <a:pt x="340" y="41"/>
                    </a:lnTo>
                    <a:lnTo>
                      <a:pt x="347" y="51"/>
                    </a:lnTo>
                    <a:lnTo>
                      <a:pt x="345" y="56"/>
                    </a:lnTo>
                    <a:lnTo>
                      <a:pt x="345" y="57"/>
                    </a:lnTo>
                    <a:lnTo>
                      <a:pt x="338" y="68"/>
                    </a:lnTo>
                    <a:lnTo>
                      <a:pt x="331" y="73"/>
                    </a:lnTo>
                    <a:lnTo>
                      <a:pt x="322" y="71"/>
                    </a:lnTo>
                    <a:lnTo>
                      <a:pt x="317" y="69"/>
                    </a:lnTo>
                    <a:lnTo>
                      <a:pt x="294" y="57"/>
                    </a:lnTo>
                    <a:lnTo>
                      <a:pt x="265" y="23"/>
                    </a:lnTo>
                    <a:lnTo>
                      <a:pt x="260" y="19"/>
                    </a:lnTo>
                    <a:lnTo>
                      <a:pt x="258" y="19"/>
                    </a:lnTo>
                    <a:lnTo>
                      <a:pt x="258" y="21"/>
                    </a:lnTo>
                    <a:lnTo>
                      <a:pt x="262" y="27"/>
                    </a:lnTo>
                    <a:lnTo>
                      <a:pt x="263" y="39"/>
                    </a:lnTo>
                    <a:lnTo>
                      <a:pt x="260" y="43"/>
                    </a:lnTo>
                    <a:lnTo>
                      <a:pt x="258" y="43"/>
                    </a:lnTo>
                    <a:lnTo>
                      <a:pt x="254" y="43"/>
                    </a:lnTo>
                    <a:lnTo>
                      <a:pt x="235" y="40"/>
                    </a:lnTo>
                    <a:lnTo>
                      <a:pt x="233" y="39"/>
                    </a:lnTo>
                    <a:lnTo>
                      <a:pt x="230" y="37"/>
                    </a:lnTo>
                    <a:lnTo>
                      <a:pt x="219" y="43"/>
                    </a:lnTo>
                    <a:lnTo>
                      <a:pt x="210" y="40"/>
                    </a:lnTo>
                    <a:lnTo>
                      <a:pt x="190" y="36"/>
                    </a:lnTo>
                    <a:lnTo>
                      <a:pt x="173" y="32"/>
                    </a:lnTo>
                    <a:lnTo>
                      <a:pt x="171" y="37"/>
                    </a:lnTo>
                    <a:lnTo>
                      <a:pt x="166" y="37"/>
                    </a:lnTo>
                    <a:lnTo>
                      <a:pt x="162" y="35"/>
                    </a:lnTo>
                    <a:lnTo>
                      <a:pt x="150" y="33"/>
                    </a:lnTo>
                    <a:lnTo>
                      <a:pt x="144" y="44"/>
                    </a:lnTo>
                    <a:lnTo>
                      <a:pt x="142" y="53"/>
                    </a:lnTo>
                    <a:lnTo>
                      <a:pt x="139" y="64"/>
                    </a:lnTo>
                    <a:lnTo>
                      <a:pt x="137" y="65"/>
                    </a:lnTo>
                    <a:lnTo>
                      <a:pt x="132" y="65"/>
                    </a:lnTo>
                    <a:lnTo>
                      <a:pt x="125" y="60"/>
                    </a:lnTo>
                    <a:lnTo>
                      <a:pt x="123" y="55"/>
                    </a:lnTo>
                    <a:lnTo>
                      <a:pt x="123" y="53"/>
                    </a:lnTo>
                    <a:lnTo>
                      <a:pt x="121" y="52"/>
                    </a:lnTo>
                    <a:lnTo>
                      <a:pt x="109" y="49"/>
                    </a:lnTo>
                    <a:lnTo>
                      <a:pt x="105" y="52"/>
                    </a:lnTo>
                    <a:lnTo>
                      <a:pt x="103" y="60"/>
                    </a:lnTo>
                    <a:lnTo>
                      <a:pt x="103" y="61"/>
                    </a:lnTo>
                    <a:lnTo>
                      <a:pt x="102" y="63"/>
                    </a:lnTo>
                    <a:lnTo>
                      <a:pt x="80" y="67"/>
                    </a:lnTo>
                    <a:lnTo>
                      <a:pt x="66" y="71"/>
                    </a:lnTo>
                    <a:lnTo>
                      <a:pt x="64" y="69"/>
                    </a:lnTo>
                    <a:lnTo>
                      <a:pt x="64" y="68"/>
                    </a:lnTo>
                    <a:lnTo>
                      <a:pt x="64" y="67"/>
                    </a:lnTo>
                    <a:lnTo>
                      <a:pt x="57" y="67"/>
                    </a:lnTo>
                    <a:lnTo>
                      <a:pt x="32" y="69"/>
                    </a:lnTo>
                    <a:lnTo>
                      <a:pt x="25" y="72"/>
                    </a:lnTo>
                    <a:lnTo>
                      <a:pt x="29" y="77"/>
                    </a:lnTo>
                    <a:lnTo>
                      <a:pt x="20" y="92"/>
                    </a:lnTo>
                    <a:lnTo>
                      <a:pt x="7" y="92"/>
                    </a:lnTo>
                    <a:lnTo>
                      <a:pt x="4" y="89"/>
                    </a:lnTo>
                    <a:lnTo>
                      <a:pt x="6" y="87"/>
                    </a:lnTo>
                    <a:lnTo>
                      <a:pt x="4" y="87"/>
                    </a:lnTo>
                    <a:lnTo>
                      <a:pt x="0" y="88"/>
                    </a:lnTo>
                    <a:lnTo>
                      <a:pt x="0" y="93"/>
                    </a:lnTo>
                    <a:lnTo>
                      <a:pt x="25" y="113"/>
                    </a:lnTo>
                    <a:lnTo>
                      <a:pt x="29" y="116"/>
                    </a:lnTo>
                    <a:lnTo>
                      <a:pt x="36" y="121"/>
                    </a:lnTo>
                    <a:lnTo>
                      <a:pt x="38" y="123"/>
                    </a:lnTo>
                    <a:lnTo>
                      <a:pt x="43" y="128"/>
                    </a:lnTo>
                    <a:lnTo>
                      <a:pt x="57" y="127"/>
                    </a:lnTo>
                    <a:lnTo>
                      <a:pt x="59" y="124"/>
                    </a:lnTo>
                    <a:lnTo>
                      <a:pt x="77" y="115"/>
                    </a:lnTo>
                    <a:lnTo>
                      <a:pt x="82" y="117"/>
                    </a:lnTo>
                    <a:lnTo>
                      <a:pt x="93" y="119"/>
                    </a:lnTo>
                    <a:lnTo>
                      <a:pt x="102" y="117"/>
                    </a:lnTo>
                    <a:lnTo>
                      <a:pt x="116" y="113"/>
                    </a:lnTo>
                    <a:lnTo>
                      <a:pt x="123" y="108"/>
                    </a:lnTo>
                    <a:lnTo>
                      <a:pt x="125" y="108"/>
                    </a:lnTo>
                    <a:lnTo>
                      <a:pt x="135" y="96"/>
                    </a:lnTo>
                    <a:lnTo>
                      <a:pt x="139" y="96"/>
                    </a:lnTo>
                    <a:lnTo>
                      <a:pt x="151" y="100"/>
                    </a:lnTo>
                    <a:lnTo>
                      <a:pt x="157" y="101"/>
                    </a:lnTo>
                    <a:lnTo>
                      <a:pt x="158" y="103"/>
                    </a:lnTo>
                    <a:lnTo>
                      <a:pt x="180" y="115"/>
                    </a:lnTo>
                    <a:lnTo>
                      <a:pt x="183" y="116"/>
                    </a:lnTo>
                    <a:lnTo>
                      <a:pt x="187" y="119"/>
                    </a:lnTo>
                    <a:lnTo>
                      <a:pt x="187" y="120"/>
                    </a:lnTo>
                    <a:lnTo>
                      <a:pt x="189" y="120"/>
                    </a:lnTo>
                    <a:lnTo>
                      <a:pt x="189" y="121"/>
                    </a:lnTo>
                    <a:lnTo>
                      <a:pt x="189" y="124"/>
                    </a:lnTo>
                    <a:lnTo>
                      <a:pt x="192" y="133"/>
                    </a:lnTo>
                    <a:lnTo>
                      <a:pt x="192" y="135"/>
                    </a:lnTo>
                    <a:lnTo>
                      <a:pt x="199" y="155"/>
                    </a:lnTo>
                    <a:lnTo>
                      <a:pt x="201" y="157"/>
                    </a:lnTo>
                    <a:lnTo>
                      <a:pt x="210" y="149"/>
                    </a:lnTo>
                    <a:lnTo>
                      <a:pt x="210" y="147"/>
                    </a:lnTo>
                    <a:lnTo>
                      <a:pt x="214" y="144"/>
                    </a:lnTo>
                    <a:lnTo>
                      <a:pt x="219" y="143"/>
                    </a:lnTo>
                    <a:lnTo>
                      <a:pt x="224" y="145"/>
                    </a:lnTo>
                    <a:lnTo>
                      <a:pt x="228" y="149"/>
                    </a:lnTo>
                    <a:lnTo>
                      <a:pt x="226" y="160"/>
                    </a:lnTo>
                    <a:lnTo>
                      <a:pt x="221" y="169"/>
                    </a:lnTo>
                    <a:lnTo>
                      <a:pt x="222" y="172"/>
                    </a:lnTo>
                    <a:lnTo>
                      <a:pt x="224" y="177"/>
                    </a:lnTo>
                    <a:lnTo>
                      <a:pt x="226" y="177"/>
                    </a:lnTo>
                    <a:lnTo>
                      <a:pt x="230" y="177"/>
                    </a:lnTo>
                    <a:lnTo>
                      <a:pt x="231" y="177"/>
                    </a:lnTo>
                    <a:close/>
                  </a:path>
                </a:pathLst>
              </a:custGeom>
              <a:ln w="9525">
                <a:solidFill>
                  <a:schemeClr val="bg1">
                    <a:lumMod val="50000"/>
                  </a:schemeClr>
                </a:solidFill>
                <a:headEnd/>
                <a:tailEnd type="none" w="med" len="me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29" name="D8">
                <a:extLst>
                  <a:ext uri="{FF2B5EF4-FFF2-40B4-BE49-F238E27FC236}">
                    <a16:creationId xmlns:a16="http://schemas.microsoft.com/office/drawing/2014/main" id="{FB12F2F3-B37E-503A-BFFB-6320F5A81CFD}"/>
                  </a:ext>
                </a:extLst>
              </p:cNvPr>
              <p:cNvSpPr>
                <a:spLocks noChangeAspect="1"/>
              </p:cNvSpPr>
              <p:nvPr/>
            </p:nvSpPr>
            <p:spPr bwMode="auto">
              <a:xfrm>
                <a:off x="29298177" y="20112286"/>
                <a:ext cx="16" cy="12"/>
              </a:xfrm>
              <a:custGeom>
                <a:avLst/>
                <a:gdLst/>
                <a:ahLst/>
                <a:cxnLst>
                  <a:cxn ang="0">
                    <a:pos x="16" y="4"/>
                  </a:cxn>
                  <a:cxn ang="0">
                    <a:pos x="15" y="0"/>
                  </a:cxn>
                  <a:cxn ang="0">
                    <a:pos x="8" y="1"/>
                  </a:cxn>
                  <a:cxn ang="0">
                    <a:pos x="0" y="5"/>
                  </a:cxn>
                  <a:cxn ang="0">
                    <a:pos x="4" y="11"/>
                  </a:cxn>
                  <a:cxn ang="0">
                    <a:pos x="9" y="12"/>
                  </a:cxn>
                  <a:cxn ang="0">
                    <a:pos x="16" y="4"/>
                  </a:cxn>
                </a:cxnLst>
                <a:rect l="0" t="0" r="r" b="b"/>
                <a:pathLst>
                  <a:path w="16" h="12">
                    <a:moveTo>
                      <a:pt x="16" y="4"/>
                    </a:moveTo>
                    <a:lnTo>
                      <a:pt x="15" y="0"/>
                    </a:lnTo>
                    <a:lnTo>
                      <a:pt x="8" y="1"/>
                    </a:lnTo>
                    <a:lnTo>
                      <a:pt x="0" y="5"/>
                    </a:lnTo>
                    <a:lnTo>
                      <a:pt x="4" y="11"/>
                    </a:lnTo>
                    <a:lnTo>
                      <a:pt x="9" y="12"/>
                    </a:lnTo>
                    <a:lnTo>
                      <a:pt x="16" y="4"/>
                    </a:lnTo>
                    <a:close/>
                  </a:path>
                </a:pathLst>
              </a:custGeom>
              <a:ln w="9525">
                <a:solidFill>
                  <a:schemeClr val="bg1">
                    <a:lumMod val="50000"/>
                  </a:schemeClr>
                </a:solidFill>
                <a:headEnd/>
                <a:tailEnd type="none" w="med" len="me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30" name="D12">
                <a:extLst>
                  <a:ext uri="{FF2B5EF4-FFF2-40B4-BE49-F238E27FC236}">
                    <a16:creationId xmlns:a16="http://schemas.microsoft.com/office/drawing/2014/main" id="{119BBA99-5F17-26C8-B53E-4B6C27003CB4}"/>
                  </a:ext>
                </a:extLst>
              </p:cNvPr>
              <p:cNvSpPr>
                <a:spLocks noChangeAspect="1"/>
              </p:cNvSpPr>
              <p:nvPr/>
            </p:nvSpPr>
            <p:spPr bwMode="auto">
              <a:xfrm>
                <a:off x="29298201" y="20112341"/>
                <a:ext cx="21" cy="16"/>
              </a:xfrm>
              <a:custGeom>
                <a:avLst/>
                <a:gdLst/>
                <a:ahLst/>
                <a:cxnLst>
                  <a:cxn ang="0">
                    <a:pos x="14" y="1"/>
                  </a:cxn>
                  <a:cxn ang="0">
                    <a:pos x="8" y="2"/>
                  </a:cxn>
                  <a:cxn ang="0">
                    <a:pos x="1" y="0"/>
                  </a:cxn>
                  <a:cxn ang="0">
                    <a:pos x="0" y="2"/>
                  </a:cxn>
                  <a:cxn ang="0">
                    <a:pos x="10" y="12"/>
                  </a:cxn>
                  <a:cxn ang="0">
                    <a:pos x="12" y="13"/>
                  </a:cxn>
                  <a:cxn ang="0">
                    <a:pos x="14" y="16"/>
                  </a:cxn>
                  <a:cxn ang="0">
                    <a:pos x="16" y="14"/>
                  </a:cxn>
                  <a:cxn ang="0">
                    <a:pos x="17" y="14"/>
                  </a:cxn>
                  <a:cxn ang="0">
                    <a:pos x="19" y="9"/>
                  </a:cxn>
                  <a:cxn ang="0">
                    <a:pos x="21" y="6"/>
                  </a:cxn>
                  <a:cxn ang="0">
                    <a:pos x="21" y="5"/>
                  </a:cxn>
                  <a:cxn ang="0">
                    <a:pos x="21" y="4"/>
                  </a:cxn>
                  <a:cxn ang="0">
                    <a:pos x="19" y="2"/>
                  </a:cxn>
                  <a:cxn ang="0">
                    <a:pos x="16" y="0"/>
                  </a:cxn>
                  <a:cxn ang="0">
                    <a:pos x="14" y="0"/>
                  </a:cxn>
                  <a:cxn ang="0">
                    <a:pos x="14" y="1"/>
                  </a:cxn>
                </a:cxnLst>
                <a:rect l="0" t="0" r="r" b="b"/>
                <a:pathLst>
                  <a:path w="21" h="16">
                    <a:moveTo>
                      <a:pt x="14" y="1"/>
                    </a:moveTo>
                    <a:lnTo>
                      <a:pt x="8" y="2"/>
                    </a:lnTo>
                    <a:lnTo>
                      <a:pt x="1" y="0"/>
                    </a:lnTo>
                    <a:lnTo>
                      <a:pt x="0" y="2"/>
                    </a:lnTo>
                    <a:lnTo>
                      <a:pt x="10" y="12"/>
                    </a:lnTo>
                    <a:lnTo>
                      <a:pt x="12" y="13"/>
                    </a:lnTo>
                    <a:lnTo>
                      <a:pt x="14" y="16"/>
                    </a:lnTo>
                    <a:lnTo>
                      <a:pt x="16" y="14"/>
                    </a:lnTo>
                    <a:lnTo>
                      <a:pt x="17" y="14"/>
                    </a:lnTo>
                    <a:lnTo>
                      <a:pt x="19" y="9"/>
                    </a:lnTo>
                    <a:lnTo>
                      <a:pt x="21" y="6"/>
                    </a:lnTo>
                    <a:lnTo>
                      <a:pt x="21" y="5"/>
                    </a:lnTo>
                    <a:lnTo>
                      <a:pt x="21" y="4"/>
                    </a:lnTo>
                    <a:lnTo>
                      <a:pt x="19" y="2"/>
                    </a:lnTo>
                    <a:lnTo>
                      <a:pt x="16" y="0"/>
                    </a:lnTo>
                    <a:lnTo>
                      <a:pt x="14" y="0"/>
                    </a:lnTo>
                    <a:lnTo>
                      <a:pt x="14" y="1"/>
                    </a:lnTo>
                    <a:close/>
                  </a:path>
                </a:pathLst>
              </a:custGeom>
              <a:ln w="9525">
                <a:solidFill>
                  <a:schemeClr val="bg1">
                    <a:lumMod val="50000"/>
                  </a:schemeClr>
                </a:solidFill>
                <a:headEnd/>
                <a:tailEnd type="none" w="med" len="me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31" name="D13">
                <a:extLst>
                  <a:ext uri="{FF2B5EF4-FFF2-40B4-BE49-F238E27FC236}">
                    <a16:creationId xmlns:a16="http://schemas.microsoft.com/office/drawing/2014/main" id="{C00AB2B2-1592-D310-4044-8C64782AB8D5}"/>
                  </a:ext>
                </a:extLst>
              </p:cNvPr>
              <p:cNvSpPr>
                <a:spLocks noChangeAspect="1"/>
              </p:cNvSpPr>
              <p:nvPr/>
            </p:nvSpPr>
            <p:spPr bwMode="auto">
              <a:xfrm>
                <a:off x="29298723" y="20112346"/>
                <a:ext cx="82" cy="23"/>
              </a:xfrm>
              <a:custGeom>
                <a:avLst/>
                <a:gdLst/>
                <a:ahLst/>
                <a:cxnLst>
                  <a:cxn ang="0">
                    <a:pos x="6" y="9"/>
                  </a:cxn>
                  <a:cxn ang="0">
                    <a:pos x="39" y="16"/>
                  </a:cxn>
                  <a:cxn ang="0">
                    <a:pos x="52" y="15"/>
                  </a:cxn>
                  <a:cxn ang="0">
                    <a:pos x="66" y="16"/>
                  </a:cxn>
                  <a:cxn ang="0">
                    <a:pos x="70" y="19"/>
                  </a:cxn>
                  <a:cxn ang="0">
                    <a:pos x="71" y="23"/>
                  </a:cxn>
                  <a:cxn ang="0">
                    <a:pos x="82" y="15"/>
                  </a:cxn>
                  <a:cxn ang="0">
                    <a:pos x="78" y="5"/>
                  </a:cxn>
                  <a:cxn ang="0">
                    <a:pos x="68" y="0"/>
                  </a:cxn>
                  <a:cxn ang="0">
                    <a:pos x="64" y="7"/>
                  </a:cxn>
                  <a:cxn ang="0">
                    <a:pos x="16" y="4"/>
                  </a:cxn>
                  <a:cxn ang="0">
                    <a:pos x="0" y="7"/>
                  </a:cxn>
                  <a:cxn ang="0">
                    <a:pos x="6" y="9"/>
                  </a:cxn>
                </a:cxnLst>
                <a:rect l="0" t="0" r="r" b="b"/>
                <a:pathLst>
                  <a:path w="82" h="23">
                    <a:moveTo>
                      <a:pt x="6" y="9"/>
                    </a:moveTo>
                    <a:lnTo>
                      <a:pt x="39" y="16"/>
                    </a:lnTo>
                    <a:lnTo>
                      <a:pt x="52" y="15"/>
                    </a:lnTo>
                    <a:lnTo>
                      <a:pt x="66" y="16"/>
                    </a:lnTo>
                    <a:lnTo>
                      <a:pt x="70" y="19"/>
                    </a:lnTo>
                    <a:lnTo>
                      <a:pt x="71" y="23"/>
                    </a:lnTo>
                    <a:lnTo>
                      <a:pt x="82" y="15"/>
                    </a:lnTo>
                    <a:lnTo>
                      <a:pt x="78" y="5"/>
                    </a:lnTo>
                    <a:lnTo>
                      <a:pt x="68" y="0"/>
                    </a:lnTo>
                    <a:lnTo>
                      <a:pt x="64" y="7"/>
                    </a:lnTo>
                    <a:lnTo>
                      <a:pt x="16" y="4"/>
                    </a:lnTo>
                    <a:lnTo>
                      <a:pt x="0" y="7"/>
                    </a:lnTo>
                    <a:lnTo>
                      <a:pt x="6" y="9"/>
                    </a:lnTo>
                    <a:close/>
                  </a:path>
                </a:pathLst>
              </a:custGeom>
              <a:ln w="9525">
                <a:solidFill>
                  <a:schemeClr val="bg1">
                    <a:lumMod val="50000"/>
                  </a:schemeClr>
                </a:solidFill>
                <a:headEnd/>
                <a:tailEnd type="none" w="med" len="me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32" name="D14">
                <a:extLst>
                  <a:ext uri="{FF2B5EF4-FFF2-40B4-BE49-F238E27FC236}">
                    <a16:creationId xmlns:a16="http://schemas.microsoft.com/office/drawing/2014/main" id="{1FF2C37F-DE14-02EB-27CC-F5AD0AF54174}"/>
                  </a:ext>
                </a:extLst>
              </p:cNvPr>
              <p:cNvSpPr>
                <a:spLocks noChangeAspect="1"/>
              </p:cNvSpPr>
              <p:nvPr/>
            </p:nvSpPr>
            <p:spPr bwMode="auto">
              <a:xfrm>
                <a:off x="29298222" y="20112349"/>
                <a:ext cx="18" cy="17"/>
              </a:xfrm>
              <a:custGeom>
                <a:avLst/>
                <a:gdLst/>
                <a:ahLst/>
                <a:cxnLst>
                  <a:cxn ang="0">
                    <a:pos x="14" y="17"/>
                  </a:cxn>
                  <a:cxn ang="0">
                    <a:pos x="16" y="16"/>
                  </a:cxn>
                  <a:cxn ang="0">
                    <a:pos x="18" y="6"/>
                  </a:cxn>
                  <a:cxn ang="0">
                    <a:pos x="12" y="2"/>
                  </a:cxn>
                  <a:cxn ang="0">
                    <a:pos x="5" y="0"/>
                  </a:cxn>
                  <a:cxn ang="0">
                    <a:pos x="0" y="2"/>
                  </a:cxn>
                  <a:cxn ang="0">
                    <a:pos x="12" y="17"/>
                  </a:cxn>
                  <a:cxn ang="0">
                    <a:pos x="14" y="17"/>
                  </a:cxn>
                </a:cxnLst>
                <a:rect l="0" t="0" r="r" b="b"/>
                <a:pathLst>
                  <a:path w="18" h="17">
                    <a:moveTo>
                      <a:pt x="14" y="17"/>
                    </a:moveTo>
                    <a:lnTo>
                      <a:pt x="16" y="16"/>
                    </a:lnTo>
                    <a:lnTo>
                      <a:pt x="18" y="6"/>
                    </a:lnTo>
                    <a:lnTo>
                      <a:pt x="12" y="2"/>
                    </a:lnTo>
                    <a:lnTo>
                      <a:pt x="5" y="0"/>
                    </a:lnTo>
                    <a:lnTo>
                      <a:pt x="0" y="2"/>
                    </a:lnTo>
                    <a:lnTo>
                      <a:pt x="12" y="17"/>
                    </a:lnTo>
                    <a:lnTo>
                      <a:pt x="14" y="17"/>
                    </a:lnTo>
                    <a:close/>
                  </a:path>
                </a:pathLst>
              </a:custGeom>
              <a:ln w="9525">
                <a:solidFill>
                  <a:schemeClr val="bg1">
                    <a:lumMod val="50000"/>
                  </a:schemeClr>
                </a:solidFill>
                <a:headEnd/>
                <a:tailEnd type="none" w="med" len="me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33" name="D17">
                <a:extLst>
                  <a:ext uri="{FF2B5EF4-FFF2-40B4-BE49-F238E27FC236}">
                    <a16:creationId xmlns:a16="http://schemas.microsoft.com/office/drawing/2014/main" id="{A0135F0F-95ED-3D50-7E8E-C6C45FF386C3}"/>
                  </a:ext>
                </a:extLst>
              </p:cNvPr>
              <p:cNvSpPr>
                <a:spLocks noChangeAspect="1"/>
              </p:cNvSpPr>
              <p:nvPr/>
            </p:nvSpPr>
            <p:spPr bwMode="auto">
              <a:xfrm>
                <a:off x="29298117" y="20112394"/>
                <a:ext cx="34" cy="35"/>
              </a:xfrm>
              <a:custGeom>
                <a:avLst/>
                <a:gdLst/>
                <a:ahLst/>
                <a:cxnLst>
                  <a:cxn ang="0">
                    <a:pos x="5" y="20"/>
                  </a:cxn>
                  <a:cxn ang="0">
                    <a:pos x="2" y="23"/>
                  </a:cxn>
                  <a:cxn ang="0">
                    <a:pos x="0" y="29"/>
                  </a:cxn>
                  <a:cxn ang="0">
                    <a:pos x="0" y="33"/>
                  </a:cxn>
                  <a:cxn ang="0">
                    <a:pos x="2" y="35"/>
                  </a:cxn>
                  <a:cxn ang="0">
                    <a:pos x="23" y="27"/>
                  </a:cxn>
                  <a:cxn ang="0">
                    <a:pos x="34" y="15"/>
                  </a:cxn>
                  <a:cxn ang="0">
                    <a:pos x="30" y="8"/>
                  </a:cxn>
                  <a:cxn ang="0">
                    <a:pos x="30" y="0"/>
                  </a:cxn>
                  <a:cxn ang="0">
                    <a:pos x="27" y="0"/>
                  </a:cxn>
                  <a:cxn ang="0">
                    <a:pos x="14" y="11"/>
                  </a:cxn>
                  <a:cxn ang="0">
                    <a:pos x="11" y="13"/>
                  </a:cxn>
                  <a:cxn ang="0">
                    <a:pos x="5" y="20"/>
                  </a:cxn>
                </a:cxnLst>
                <a:rect l="0" t="0" r="r" b="b"/>
                <a:pathLst>
                  <a:path w="34" h="35">
                    <a:moveTo>
                      <a:pt x="5" y="20"/>
                    </a:moveTo>
                    <a:lnTo>
                      <a:pt x="2" y="23"/>
                    </a:lnTo>
                    <a:lnTo>
                      <a:pt x="0" y="29"/>
                    </a:lnTo>
                    <a:lnTo>
                      <a:pt x="0" y="33"/>
                    </a:lnTo>
                    <a:lnTo>
                      <a:pt x="2" y="35"/>
                    </a:lnTo>
                    <a:lnTo>
                      <a:pt x="23" y="27"/>
                    </a:lnTo>
                    <a:lnTo>
                      <a:pt x="34" y="15"/>
                    </a:lnTo>
                    <a:lnTo>
                      <a:pt x="30" y="8"/>
                    </a:lnTo>
                    <a:lnTo>
                      <a:pt x="30" y="0"/>
                    </a:lnTo>
                    <a:lnTo>
                      <a:pt x="27" y="0"/>
                    </a:lnTo>
                    <a:lnTo>
                      <a:pt x="14" y="11"/>
                    </a:lnTo>
                    <a:lnTo>
                      <a:pt x="11" y="13"/>
                    </a:lnTo>
                    <a:lnTo>
                      <a:pt x="5" y="20"/>
                    </a:lnTo>
                    <a:close/>
                  </a:path>
                </a:pathLst>
              </a:custGeom>
              <a:ln w="9525">
                <a:solidFill>
                  <a:schemeClr val="bg1">
                    <a:lumMod val="50000"/>
                  </a:schemeClr>
                </a:solidFill>
                <a:headEnd/>
                <a:tailEnd type="none" w="med" len="me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34" name="D18">
                <a:extLst>
                  <a:ext uri="{FF2B5EF4-FFF2-40B4-BE49-F238E27FC236}">
                    <a16:creationId xmlns:a16="http://schemas.microsoft.com/office/drawing/2014/main" id="{F8F63264-E69B-CE57-D9E0-2918DD3DA01C}"/>
                  </a:ext>
                </a:extLst>
              </p:cNvPr>
              <p:cNvSpPr>
                <a:spLocks noChangeAspect="1"/>
              </p:cNvSpPr>
              <p:nvPr/>
            </p:nvSpPr>
            <p:spPr bwMode="auto">
              <a:xfrm>
                <a:off x="29298727" y="20112481"/>
                <a:ext cx="16" cy="32"/>
              </a:xfrm>
              <a:custGeom>
                <a:avLst/>
                <a:gdLst/>
                <a:ahLst/>
                <a:cxnLst>
                  <a:cxn ang="0">
                    <a:pos x="7" y="24"/>
                  </a:cxn>
                  <a:cxn ang="0">
                    <a:pos x="7" y="16"/>
                  </a:cxn>
                  <a:cxn ang="0">
                    <a:pos x="7" y="10"/>
                  </a:cxn>
                  <a:cxn ang="0">
                    <a:pos x="16" y="2"/>
                  </a:cxn>
                  <a:cxn ang="0">
                    <a:pos x="14" y="0"/>
                  </a:cxn>
                  <a:cxn ang="0">
                    <a:pos x="0" y="6"/>
                  </a:cxn>
                  <a:cxn ang="0">
                    <a:pos x="3" y="29"/>
                  </a:cxn>
                  <a:cxn ang="0">
                    <a:pos x="12" y="32"/>
                  </a:cxn>
                  <a:cxn ang="0">
                    <a:pos x="12" y="30"/>
                  </a:cxn>
                  <a:cxn ang="0">
                    <a:pos x="7" y="24"/>
                  </a:cxn>
                </a:cxnLst>
                <a:rect l="0" t="0" r="r" b="b"/>
                <a:pathLst>
                  <a:path w="16" h="32">
                    <a:moveTo>
                      <a:pt x="7" y="24"/>
                    </a:moveTo>
                    <a:lnTo>
                      <a:pt x="7" y="16"/>
                    </a:lnTo>
                    <a:lnTo>
                      <a:pt x="7" y="10"/>
                    </a:lnTo>
                    <a:lnTo>
                      <a:pt x="16" y="2"/>
                    </a:lnTo>
                    <a:lnTo>
                      <a:pt x="14" y="0"/>
                    </a:lnTo>
                    <a:lnTo>
                      <a:pt x="0" y="6"/>
                    </a:lnTo>
                    <a:lnTo>
                      <a:pt x="3" y="29"/>
                    </a:lnTo>
                    <a:lnTo>
                      <a:pt x="12" y="32"/>
                    </a:lnTo>
                    <a:lnTo>
                      <a:pt x="12" y="30"/>
                    </a:lnTo>
                    <a:lnTo>
                      <a:pt x="7" y="24"/>
                    </a:lnTo>
                    <a:close/>
                  </a:path>
                </a:pathLst>
              </a:custGeom>
              <a:ln w="9525">
                <a:solidFill>
                  <a:schemeClr val="bg1">
                    <a:lumMod val="50000"/>
                  </a:schemeClr>
                </a:solidFill>
                <a:headEnd/>
                <a:tailEnd type="none" w="med" len="me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35" name="D19">
                <a:extLst>
                  <a:ext uri="{FF2B5EF4-FFF2-40B4-BE49-F238E27FC236}">
                    <a16:creationId xmlns:a16="http://schemas.microsoft.com/office/drawing/2014/main" id="{06C64BD6-5CA5-5CA3-C0B5-1A470991942E}"/>
                  </a:ext>
                </a:extLst>
              </p:cNvPr>
              <p:cNvSpPr>
                <a:spLocks noChangeAspect="1"/>
              </p:cNvSpPr>
              <p:nvPr/>
            </p:nvSpPr>
            <p:spPr bwMode="auto">
              <a:xfrm>
                <a:off x="29298839" y="20112487"/>
                <a:ext cx="32" cy="38"/>
              </a:xfrm>
              <a:custGeom>
                <a:avLst/>
                <a:gdLst/>
                <a:ahLst/>
                <a:cxnLst>
                  <a:cxn ang="0">
                    <a:pos x="32" y="16"/>
                  </a:cxn>
                  <a:cxn ang="0">
                    <a:pos x="32" y="15"/>
                  </a:cxn>
                  <a:cxn ang="0">
                    <a:pos x="30" y="8"/>
                  </a:cxn>
                  <a:cxn ang="0">
                    <a:pos x="23" y="0"/>
                  </a:cxn>
                  <a:cxn ang="0">
                    <a:pos x="14" y="3"/>
                  </a:cxn>
                  <a:cxn ang="0">
                    <a:pos x="10" y="8"/>
                  </a:cxn>
                  <a:cxn ang="0">
                    <a:pos x="12" y="8"/>
                  </a:cxn>
                  <a:cxn ang="0">
                    <a:pos x="14" y="14"/>
                  </a:cxn>
                  <a:cxn ang="0">
                    <a:pos x="14" y="23"/>
                  </a:cxn>
                  <a:cxn ang="0">
                    <a:pos x="7" y="31"/>
                  </a:cxn>
                  <a:cxn ang="0">
                    <a:pos x="0" y="34"/>
                  </a:cxn>
                  <a:cxn ang="0">
                    <a:pos x="0" y="35"/>
                  </a:cxn>
                  <a:cxn ang="0">
                    <a:pos x="0" y="36"/>
                  </a:cxn>
                  <a:cxn ang="0">
                    <a:pos x="2" y="38"/>
                  </a:cxn>
                  <a:cxn ang="0">
                    <a:pos x="3" y="36"/>
                  </a:cxn>
                  <a:cxn ang="0">
                    <a:pos x="18" y="32"/>
                  </a:cxn>
                  <a:cxn ang="0">
                    <a:pos x="21" y="27"/>
                  </a:cxn>
                  <a:cxn ang="0">
                    <a:pos x="32" y="16"/>
                  </a:cxn>
                </a:cxnLst>
                <a:rect l="0" t="0" r="r" b="b"/>
                <a:pathLst>
                  <a:path w="32" h="38">
                    <a:moveTo>
                      <a:pt x="32" y="16"/>
                    </a:moveTo>
                    <a:lnTo>
                      <a:pt x="32" y="15"/>
                    </a:lnTo>
                    <a:lnTo>
                      <a:pt x="30" y="8"/>
                    </a:lnTo>
                    <a:lnTo>
                      <a:pt x="23" y="0"/>
                    </a:lnTo>
                    <a:lnTo>
                      <a:pt x="14" y="3"/>
                    </a:lnTo>
                    <a:lnTo>
                      <a:pt x="10" y="8"/>
                    </a:lnTo>
                    <a:lnTo>
                      <a:pt x="12" y="8"/>
                    </a:lnTo>
                    <a:lnTo>
                      <a:pt x="14" y="14"/>
                    </a:lnTo>
                    <a:lnTo>
                      <a:pt x="14" y="23"/>
                    </a:lnTo>
                    <a:lnTo>
                      <a:pt x="7" y="31"/>
                    </a:lnTo>
                    <a:lnTo>
                      <a:pt x="0" y="34"/>
                    </a:lnTo>
                    <a:lnTo>
                      <a:pt x="0" y="35"/>
                    </a:lnTo>
                    <a:lnTo>
                      <a:pt x="0" y="36"/>
                    </a:lnTo>
                    <a:lnTo>
                      <a:pt x="2" y="38"/>
                    </a:lnTo>
                    <a:lnTo>
                      <a:pt x="3" y="36"/>
                    </a:lnTo>
                    <a:lnTo>
                      <a:pt x="18" y="32"/>
                    </a:lnTo>
                    <a:lnTo>
                      <a:pt x="21" y="27"/>
                    </a:lnTo>
                    <a:lnTo>
                      <a:pt x="32" y="16"/>
                    </a:lnTo>
                    <a:close/>
                  </a:path>
                </a:pathLst>
              </a:custGeom>
              <a:ln w="9525">
                <a:solidFill>
                  <a:schemeClr val="bg1">
                    <a:lumMod val="50000"/>
                  </a:schemeClr>
                </a:solidFill>
                <a:headEnd/>
                <a:tailEnd type="none" w="med" len="me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36" name="D20">
                <a:extLst>
                  <a:ext uri="{FF2B5EF4-FFF2-40B4-BE49-F238E27FC236}">
                    <a16:creationId xmlns:a16="http://schemas.microsoft.com/office/drawing/2014/main" id="{D7C79EAF-3BC4-E87D-80E8-034445D9868B}"/>
                  </a:ext>
                </a:extLst>
              </p:cNvPr>
              <p:cNvSpPr>
                <a:spLocks noChangeAspect="1"/>
              </p:cNvSpPr>
              <p:nvPr/>
            </p:nvSpPr>
            <p:spPr bwMode="auto">
              <a:xfrm>
                <a:off x="29298725" y="20112511"/>
                <a:ext cx="18" cy="12"/>
              </a:xfrm>
              <a:custGeom>
                <a:avLst/>
                <a:gdLst/>
                <a:ahLst/>
                <a:cxnLst>
                  <a:cxn ang="0">
                    <a:pos x="0" y="0"/>
                  </a:cxn>
                  <a:cxn ang="0">
                    <a:pos x="0" y="2"/>
                  </a:cxn>
                  <a:cxn ang="0">
                    <a:pos x="4" y="7"/>
                  </a:cxn>
                  <a:cxn ang="0">
                    <a:pos x="7" y="7"/>
                  </a:cxn>
                  <a:cxn ang="0">
                    <a:pos x="9" y="7"/>
                  </a:cxn>
                  <a:cxn ang="0">
                    <a:pos x="14" y="12"/>
                  </a:cxn>
                  <a:cxn ang="0">
                    <a:pos x="16" y="12"/>
                  </a:cxn>
                  <a:cxn ang="0">
                    <a:pos x="18" y="11"/>
                  </a:cxn>
                  <a:cxn ang="0">
                    <a:pos x="14" y="3"/>
                  </a:cxn>
                  <a:cxn ang="0">
                    <a:pos x="4" y="0"/>
                  </a:cxn>
                  <a:cxn ang="0">
                    <a:pos x="0" y="0"/>
                  </a:cxn>
                </a:cxnLst>
                <a:rect l="0" t="0" r="r" b="b"/>
                <a:pathLst>
                  <a:path w="18" h="12">
                    <a:moveTo>
                      <a:pt x="0" y="0"/>
                    </a:moveTo>
                    <a:lnTo>
                      <a:pt x="0" y="2"/>
                    </a:lnTo>
                    <a:lnTo>
                      <a:pt x="4" y="7"/>
                    </a:lnTo>
                    <a:lnTo>
                      <a:pt x="7" y="7"/>
                    </a:lnTo>
                    <a:lnTo>
                      <a:pt x="9" y="7"/>
                    </a:lnTo>
                    <a:lnTo>
                      <a:pt x="14" y="12"/>
                    </a:lnTo>
                    <a:lnTo>
                      <a:pt x="16" y="12"/>
                    </a:lnTo>
                    <a:lnTo>
                      <a:pt x="18" y="11"/>
                    </a:lnTo>
                    <a:lnTo>
                      <a:pt x="14" y="3"/>
                    </a:lnTo>
                    <a:lnTo>
                      <a:pt x="4" y="0"/>
                    </a:lnTo>
                    <a:lnTo>
                      <a:pt x="0" y="0"/>
                    </a:lnTo>
                    <a:close/>
                  </a:path>
                </a:pathLst>
              </a:custGeom>
              <a:ln w="9525">
                <a:solidFill>
                  <a:schemeClr val="bg1">
                    <a:lumMod val="50000"/>
                  </a:schemeClr>
                </a:solidFill>
                <a:headEnd/>
                <a:tailEnd type="none" w="med" len="me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37" name="D21">
                <a:extLst>
                  <a:ext uri="{FF2B5EF4-FFF2-40B4-BE49-F238E27FC236}">
                    <a16:creationId xmlns:a16="http://schemas.microsoft.com/office/drawing/2014/main" id="{1A35F786-3A48-0DAB-07AA-D1BA6F616BA9}"/>
                  </a:ext>
                </a:extLst>
              </p:cNvPr>
              <p:cNvSpPr>
                <a:spLocks noChangeAspect="1"/>
              </p:cNvSpPr>
              <p:nvPr/>
            </p:nvSpPr>
            <p:spPr bwMode="auto">
              <a:xfrm>
                <a:off x="29298357" y="20112514"/>
                <a:ext cx="14" cy="11"/>
              </a:xfrm>
              <a:custGeom>
                <a:avLst/>
                <a:gdLst/>
                <a:ahLst/>
                <a:cxnLst>
                  <a:cxn ang="0">
                    <a:pos x="11" y="0"/>
                  </a:cxn>
                  <a:cxn ang="0">
                    <a:pos x="9" y="1"/>
                  </a:cxn>
                  <a:cxn ang="0">
                    <a:pos x="7" y="0"/>
                  </a:cxn>
                  <a:cxn ang="0">
                    <a:pos x="4" y="3"/>
                  </a:cxn>
                  <a:cxn ang="0">
                    <a:pos x="0" y="8"/>
                  </a:cxn>
                  <a:cxn ang="0">
                    <a:pos x="0" y="11"/>
                  </a:cxn>
                  <a:cxn ang="0">
                    <a:pos x="2" y="11"/>
                  </a:cxn>
                  <a:cxn ang="0">
                    <a:pos x="4" y="11"/>
                  </a:cxn>
                  <a:cxn ang="0">
                    <a:pos x="5" y="11"/>
                  </a:cxn>
                  <a:cxn ang="0">
                    <a:pos x="9" y="9"/>
                  </a:cxn>
                  <a:cxn ang="0">
                    <a:pos x="12" y="5"/>
                  </a:cxn>
                  <a:cxn ang="0">
                    <a:pos x="14" y="5"/>
                  </a:cxn>
                  <a:cxn ang="0">
                    <a:pos x="11" y="0"/>
                  </a:cxn>
                </a:cxnLst>
                <a:rect l="0" t="0" r="r" b="b"/>
                <a:pathLst>
                  <a:path w="14" h="11">
                    <a:moveTo>
                      <a:pt x="11" y="0"/>
                    </a:moveTo>
                    <a:lnTo>
                      <a:pt x="9" y="1"/>
                    </a:lnTo>
                    <a:lnTo>
                      <a:pt x="7" y="0"/>
                    </a:lnTo>
                    <a:lnTo>
                      <a:pt x="4" y="3"/>
                    </a:lnTo>
                    <a:lnTo>
                      <a:pt x="0" y="8"/>
                    </a:lnTo>
                    <a:lnTo>
                      <a:pt x="0" y="11"/>
                    </a:lnTo>
                    <a:lnTo>
                      <a:pt x="2" y="11"/>
                    </a:lnTo>
                    <a:lnTo>
                      <a:pt x="4" y="11"/>
                    </a:lnTo>
                    <a:lnTo>
                      <a:pt x="5" y="11"/>
                    </a:lnTo>
                    <a:lnTo>
                      <a:pt x="9" y="9"/>
                    </a:lnTo>
                    <a:lnTo>
                      <a:pt x="12" y="5"/>
                    </a:lnTo>
                    <a:lnTo>
                      <a:pt x="14" y="5"/>
                    </a:lnTo>
                    <a:lnTo>
                      <a:pt x="11" y="0"/>
                    </a:lnTo>
                    <a:close/>
                  </a:path>
                </a:pathLst>
              </a:custGeom>
              <a:ln w="9525">
                <a:solidFill>
                  <a:schemeClr val="bg1">
                    <a:lumMod val="50000"/>
                  </a:schemeClr>
                </a:solidFill>
                <a:headEnd/>
                <a:tailEnd type="none" w="med" len="me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38" name="D22">
                <a:extLst>
                  <a:ext uri="{FF2B5EF4-FFF2-40B4-BE49-F238E27FC236}">
                    <a16:creationId xmlns:a16="http://schemas.microsoft.com/office/drawing/2014/main" id="{1CADCD93-9F76-5FF5-C65A-B5AE257F2581}"/>
                  </a:ext>
                </a:extLst>
              </p:cNvPr>
              <p:cNvSpPr>
                <a:spLocks noChangeAspect="1"/>
              </p:cNvSpPr>
              <p:nvPr/>
            </p:nvSpPr>
            <p:spPr bwMode="auto">
              <a:xfrm>
                <a:off x="29298860" y="20112526"/>
                <a:ext cx="21" cy="20"/>
              </a:xfrm>
              <a:custGeom>
                <a:avLst/>
                <a:gdLst/>
                <a:ahLst/>
                <a:cxnLst>
                  <a:cxn ang="0">
                    <a:pos x="0" y="17"/>
                  </a:cxn>
                  <a:cxn ang="0">
                    <a:pos x="2" y="17"/>
                  </a:cxn>
                  <a:cxn ang="0">
                    <a:pos x="20" y="20"/>
                  </a:cxn>
                  <a:cxn ang="0">
                    <a:pos x="21" y="19"/>
                  </a:cxn>
                  <a:cxn ang="0">
                    <a:pos x="16" y="1"/>
                  </a:cxn>
                  <a:cxn ang="0">
                    <a:pos x="13" y="0"/>
                  </a:cxn>
                  <a:cxn ang="0">
                    <a:pos x="11" y="5"/>
                  </a:cxn>
                  <a:cxn ang="0">
                    <a:pos x="7" y="7"/>
                  </a:cxn>
                  <a:cxn ang="0">
                    <a:pos x="2" y="5"/>
                  </a:cxn>
                  <a:cxn ang="0">
                    <a:pos x="0" y="7"/>
                  </a:cxn>
                  <a:cxn ang="0">
                    <a:pos x="0" y="12"/>
                  </a:cxn>
                  <a:cxn ang="0">
                    <a:pos x="0" y="17"/>
                  </a:cxn>
                </a:cxnLst>
                <a:rect l="0" t="0" r="r" b="b"/>
                <a:pathLst>
                  <a:path w="21" h="20">
                    <a:moveTo>
                      <a:pt x="0" y="17"/>
                    </a:moveTo>
                    <a:lnTo>
                      <a:pt x="2" y="17"/>
                    </a:lnTo>
                    <a:lnTo>
                      <a:pt x="20" y="20"/>
                    </a:lnTo>
                    <a:lnTo>
                      <a:pt x="21" y="19"/>
                    </a:lnTo>
                    <a:lnTo>
                      <a:pt x="16" y="1"/>
                    </a:lnTo>
                    <a:lnTo>
                      <a:pt x="13" y="0"/>
                    </a:lnTo>
                    <a:lnTo>
                      <a:pt x="11" y="5"/>
                    </a:lnTo>
                    <a:lnTo>
                      <a:pt x="7" y="7"/>
                    </a:lnTo>
                    <a:lnTo>
                      <a:pt x="2" y="5"/>
                    </a:lnTo>
                    <a:lnTo>
                      <a:pt x="0" y="7"/>
                    </a:lnTo>
                    <a:lnTo>
                      <a:pt x="0" y="12"/>
                    </a:lnTo>
                    <a:lnTo>
                      <a:pt x="0" y="17"/>
                    </a:lnTo>
                    <a:close/>
                  </a:path>
                </a:pathLst>
              </a:custGeom>
              <a:ln w="9525">
                <a:solidFill>
                  <a:schemeClr val="bg1">
                    <a:lumMod val="50000"/>
                  </a:schemeClr>
                </a:solidFill>
                <a:headEnd/>
                <a:tailEnd type="none" w="med" len="me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39" name="D23">
                <a:extLst>
                  <a:ext uri="{FF2B5EF4-FFF2-40B4-BE49-F238E27FC236}">
                    <a16:creationId xmlns:a16="http://schemas.microsoft.com/office/drawing/2014/main" id="{7DEDF574-1764-108E-A762-DF170D6A4E1E}"/>
                  </a:ext>
                </a:extLst>
              </p:cNvPr>
              <p:cNvSpPr>
                <a:spLocks noChangeAspect="1"/>
              </p:cNvSpPr>
              <p:nvPr/>
            </p:nvSpPr>
            <p:spPr bwMode="auto">
              <a:xfrm>
                <a:off x="29298665" y="20112598"/>
                <a:ext cx="17" cy="13"/>
              </a:xfrm>
              <a:custGeom>
                <a:avLst/>
                <a:gdLst/>
                <a:ahLst/>
                <a:cxnLst>
                  <a:cxn ang="0">
                    <a:pos x="10" y="1"/>
                  </a:cxn>
                  <a:cxn ang="0">
                    <a:pos x="8" y="0"/>
                  </a:cxn>
                  <a:cxn ang="0">
                    <a:pos x="0" y="8"/>
                  </a:cxn>
                  <a:cxn ang="0">
                    <a:pos x="1" y="12"/>
                  </a:cxn>
                  <a:cxn ang="0">
                    <a:pos x="1" y="13"/>
                  </a:cxn>
                  <a:cxn ang="0">
                    <a:pos x="5" y="11"/>
                  </a:cxn>
                  <a:cxn ang="0">
                    <a:pos x="12" y="9"/>
                  </a:cxn>
                  <a:cxn ang="0">
                    <a:pos x="12" y="8"/>
                  </a:cxn>
                  <a:cxn ang="0">
                    <a:pos x="16" y="11"/>
                  </a:cxn>
                  <a:cxn ang="0">
                    <a:pos x="17" y="9"/>
                  </a:cxn>
                  <a:cxn ang="0">
                    <a:pos x="17" y="7"/>
                  </a:cxn>
                  <a:cxn ang="0">
                    <a:pos x="16" y="5"/>
                  </a:cxn>
                  <a:cxn ang="0">
                    <a:pos x="10" y="1"/>
                  </a:cxn>
                </a:cxnLst>
                <a:rect l="0" t="0" r="r" b="b"/>
                <a:pathLst>
                  <a:path w="17" h="13">
                    <a:moveTo>
                      <a:pt x="10" y="1"/>
                    </a:moveTo>
                    <a:lnTo>
                      <a:pt x="8" y="0"/>
                    </a:lnTo>
                    <a:lnTo>
                      <a:pt x="0" y="8"/>
                    </a:lnTo>
                    <a:lnTo>
                      <a:pt x="1" y="12"/>
                    </a:lnTo>
                    <a:lnTo>
                      <a:pt x="1" y="13"/>
                    </a:lnTo>
                    <a:lnTo>
                      <a:pt x="5" y="11"/>
                    </a:lnTo>
                    <a:lnTo>
                      <a:pt x="12" y="9"/>
                    </a:lnTo>
                    <a:lnTo>
                      <a:pt x="12" y="8"/>
                    </a:lnTo>
                    <a:lnTo>
                      <a:pt x="16" y="11"/>
                    </a:lnTo>
                    <a:lnTo>
                      <a:pt x="17" y="9"/>
                    </a:lnTo>
                    <a:lnTo>
                      <a:pt x="17" y="7"/>
                    </a:lnTo>
                    <a:lnTo>
                      <a:pt x="16" y="5"/>
                    </a:lnTo>
                    <a:lnTo>
                      <a:pt x="10" y="1"/>
                    </a:lnTo>
                    <a:close/>
                  </a:path>
                </a:pathLst>
              </a:custGeom>
              <a:ln w="9525">
                <a:solidFill>
                  <a:schemeClr val="bg1">
                    <a:lumMod val="50000"/>
                  </a:schemeClr>
                </a:solidFill>
                <a:headEnd/>
                <a:tailEnd type="none" w="med" len="me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40" name="D27">
                <a:extLst>
                  <a:ext uri="{FF2B5EF4-FFF2-40B4-BE49-F238E27FC236}">
                    <a16:creationId xmlns:a16="http://schemas.microsoft.com/office/drawing/2014/main" id="{B1409A9E-6451-4BB0-0075-D08EE36BF214}"/>
                  </a:ext>
                </a:extLst>
              </p:cNvPr>
              <p:cNvSpPr>
                <a:spLocks noChangeAspect="1"/>
              </p:cNvSpPr>
              <p:nvPr/>
            </p:nvSpPr>
            <p:spPr bwMode="auto">
              <a:xfrm>
                <a:off x="29298540" y="20112423"/>
                <a:ext cx="27" cy="43"/>
              </a:xfrm>
              <a:custGeom>
                <a:avLst/>
                <a:gdLst/>
                <a:ahLst/>
                <a:cxnLst>
                  <a:cxn ang="0">
                    <a:pos x="13" y="35"/>
                  </a:cxn>
                  <a:cxn ang="0">
                    <a:pos x="18" y="43"/>
                  </a:cxn>
                  <a:cxn ang="0">
                    <a:pos x="20" y="43"/>
                  </a:cxn>
                  <a:cxn ang="0">
                    <a:pos x="27" y="34"/>
                  </a:cxn>
                  <a:cxn ang="0">
                    <a:pos x="27" y="31"/>
                  </a:cxn>
                  <a:cxn ang="0">
                    <a:pos x="23" y="20"/>
                  </a:cxn>
                  <a:cxn ang="0">
                    <a:pos x="9" y="2"/>
                  </a:cxn>
                  <a:cxn ang="0">
                    <a:pos x="5" y="0"/>
                  </a:cxn>
                  <a:cxn ang="0">
                    <a:pos x="0" y="7"/>
                  </a:cxn>
                  <a:cxn ang="0">
                    <a:pos x="0" y="11"/>
                  </a:cxn>
                  <a:cxn ang="0">
                    <a:pos x="13" y="35"/>
                  </a:cxn>
                </a:cxnLst>
                <a:rect l="0" t="0" r="r" b="b"/>
                <a:pathLst>
                  <a:path w="27" h="43">
                    <a:moveTo>
                      <a:pt x="13" y="35"/>
                    </a:moveTo>
                    <a:lnTo>
                      <a:pt x="18" y="43"/>
                    </a:lnTo>
                    <a:lnTo>
                      <a:pt x="20" y="43"/>
                    </a:lnTo>
                    <a:lnTo>
                      <a:pt x="27" y="34"/>
                    </a:lnTo>
                    <a:lnTo>
                      <a:pt x="27" y="31"/>
                    </a:lnTo>
                    <a:lnTo>
                      <a:pt x="23" y="20"/>
                    </a:lnTo>
                    <a:lnTo>
                      <a:pt x="9" y="2"/>
                    </a:lnTo>
                    <a:lnTo>
                      <a:pt x="5" y="0"/>
                    </a:lnTo>
                    <a:lnTo>
                      <a:pt x="0" y="7"/>
                    </a:lnTo>
                    <a:lnTo>
                      <a:pt x="0" y="11"/>
                    </a:lnTo>
                    <a:lnTo>
                      <a:pt x="13" y="35"/>
                    </a:lnTo>
                    <a:close/>
                  </a:path>
                </a:pathLst>
              </a:custGeom>
              <a:ln w="9525">
                <a:solidFill>
                  <a:schemeClr val="bg1">
                    <a:lumMod val="50000"/>
                  </a:schemeClr>
                </a:solidFill>
                <a:headEnd/>
                <a:tailEnd type="none" w="med" len="me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41" name="D28">
                <a:extLst>
                  <a:ext uri="{FF2B5EF4-FFF2-40B4-BE49-F238E27FC236}">
                    <a16:creationId xmlns:a16="http://schemas.microsoft.com/office/drawing/2014/main" id="{42B27B44-BA16-D33A-8C4F-58C08DE0E2F0}"/>
                  </a:ext>
                </a:extLst>
              </p:cNvPr>
              <p:cNvSpPr>
                <a:spLocks noChangeAspect="1"/>
              </p:cNvSpPr>
              <p:nvPr/>
            </p:nvSpPr>
            <p:spPr bwMode="auto">
              <a:xfrm>
                <a:off x="29298478" y="20112443"/>
                <a:ext cx="60" cy="72"/>
              </a:xfrm>
              <a:custGeom>
                <a:avLst/>
                <a:gdLst/>
                <a:ahLst/>
                <a:cxnLst>
                  <a:cxn ang="0">
                    <a:pos x="0" y="48"/>
                  </a:cxn>
                  <a:cxn ang="0">
                    <a:pos x="0" y="51"/>
                  </a:cxn>
                  <a:cxn ang="0">
                    <a:pos x="0" y="55"/>
                  </a:cxn>
                  <a:cxn ang="0">
                    <a:pos x="2" y="68"/>
                  </a:cxn>
                  <a:cxn ang="0">
                    <a:pos x="9" y="72"/>
                  </a:cxn>
                  <a:cxn ang="0">
                    <a:pos x="16" y="71"/>
                  </a:cxn>
                  <a:cxn ang="0">
                    <a:pos x="21" y="67"/>
                  </a:cxn>
                  <a:cxn ang="0">
                    <a:pos x="28" y="44"/>
                  </a:cxn>
                  <a:cxn ang="0">
                    <a:pos x="28" y="38"/>
                  </a:cxn>
                  <a:cxn ang="0">
                    <a:pos x="27" y="32"/>
                  </a:cxn>
                  <a:cxn ang="0">
                    <a:pos x="37" y="27"/>
                  </a:cxn>
                  <a:cxn ang="0">
                    <a:pos x="46" y="24"/>
                  </a:cxn>
                  <a:cxn ang="0">
                    <a:pos x="48" y="24"/>
                  </a:cxn>
                  <a:cxn ang="0">
                    <a:pos x="53" y="36"/>
                  </a:cxn>
                  <a:cxn ang="0">
                    <a:pos x="59" y="39"/>
                  </a:cxn>
                  <a:cxn ang="0">
                    <a:pos x="60" y="38"/>
                  </a:cxn>
                  <a:cxn ang="0">
                    <a:pos x="53" y="7"/>
                  </a:cxn>
                  <a:cxn ang="0">
                    <a:pos x="48" y="0"/>
                  </a:cxn>
                  <a:cxn ang="0">
                    <a:pos x="41" y="2"/>
                  </a:cxn>
                  <a:cxn ang="0">
                    <a:pos x="39" y="4"/>
                  </a:cxn>
                  <a:cxn ang="0">
                    <a:pos x="37" y="7"/>
                  </a:cxn>
                  <a:cxn ang="0">
                    <a:pos x="27" y="20"/>
                  </a:cxn>
                  <a:cxn ang="0">
                    <a:pos x="12" y="28"/>
                  </a:cxn>
                  <a:cxn ang="0">
                    <a:pos x="9" y="35"/>
                  </a:cxn>
                  <a:cxn ang="0">
                    <a:pos x="0" y="48"/>
                  </a:cxn>
                </a:cxnLst>
                <a:rect l="0" t="0" r="r" b="b"/>
                <a:pathLst>
                  <a:path w="60" h="72">
                    <a:moveTo>
                      <a:pt x="0" y="48"/>
                    </a:moveTo>
                    <a:lnTo>
                      <a:pt x="0" y="51"/>
                    </a:lnTo>
                    <a:lnTo>
                      <a:pt x="0" y="55"/>
                    </a:lnTo>
                    <a:lnTo>
                      <a:pt x="2" y="68"/>
                    </a:lnTo>
                    <a:lnTo>
                      <a:pt x="9" y="72"/>
                    </a:lnTo>
                    <a:lnTo>
                      <a:pt x="16" y="71"/>
                    </a:lnTo>
                    <a:lnTo>
                      <a:pt x="21" y="67"/>
                    </a:lnTo>
                    <a:lnTo>
                      <a:pt x="28" y="44"/>
                    </a:lnTo>
                    <a:lnTo>
                      <a:pt x="28" y="38"/>
                    </a:lnTo>
                    <a:lnTo>
                      <a:pt x="27" y="32"/>
                    </a:lnTo>
                    <a:lnTo>
                      <a:pt x="37" y="27"/>
                    </a:lnTo>
                    <a:lnTo>
                      <a:pt x="46" y="24"/>
                    </a:lnTo>
                    <a:lnTo>
                      <a:pt x="48" y="24"/>
                    </a:lnTo>
                    <a:lnTo>
                      <a:pt x="53" y="36"/>
                    </a:lnTo>
                    <a:lnTo>
                      <a:pt x="59" y="39"/>
                    </a:lnTo>
                    <a:lnTo>
                      <a:pt x="60" y="38"/>
                    </a:lnTo>
                    <a:lnTo>
                      <a:pt x="53" y="7"/>
                    </a:lnTo>
                    <a:lnTo>
                      <a:pt x="48" y="0"/>
                    </a:lnTo>
                    <a:lnTo>
                      <a:pt x="41" y="2"/>
                    </a:lnTo>
                    <a:lnTo>
                      <a:pt x="39" y="4"/>
                    </a:lnTo>
                    <a:lnTo>
                      <a:pt x="37" y="7"/>
                    </a:lnTo>
                    <a:lnTo>
                      <a:pt x="27" y="20"/>
                    </a:lnTo>
                    <a:lnTo>
                      <a:pt x="12" y="28"/>
                    </a:lnTo>
                    <a:lnTo>
                      <a:pt x="9" y="35"/>
                    </a:lnTo>
                    <a:lnTo>
                      <a:pt x="0" y="48"/>
                    </a:lnTo>
                    <a:close/>
                  </a:path>
                </a:pathLst>
              </a:custGeom>
              <a:ln w="9525">
                <a:solidFill>
                  <a:schemeClr val="bg1">
                    <a:lumMod val="50000"/>
                  </a:schemeClr>
                </a:solidFill>
                <a:headEnd/>
                <a:tailEnd type="none" w="med" len="med"/>
              </a:ln>
            </p:spPr>
            <p:style>
              <a:lnRef idx="2">
                <a:schemeClr val="accent6"/>
              </a:lnRef>
              <a:fillRef idx="1">
                <a:schemeClr val="lt1"/>
              </a:fillRef>
              <a:effectRef idx="0">
                <a:schemeClr val="accent6"/>
              </a:effectRef>
              <a:fontRef idx="minor">
                <a:schemeClr val="dk1"/>
              </a:fontRef>
            </p:style>
            <p:txBody>
              <a:bodyPr/>
              <a:lstStyle/>
              <a:p>
                <a:endParaRPr lang="en-US"/>
              </a:p>
            </p:txBody>
          </p:sp>
        </p:grpSp>
      </p:grpSp>
      <p:sp>
        <p:nvSpPr>
          <p:cNvPr id="2085" name="Indiana">
            <a:extLst>
              <a:ext uri="{FF2B5EF4-FFF2-40B4-BE49-F238E27FC236}">
                <a16:creationId xmlns:a16="http://schemas.microsoft.com/office/drawing/2014/main" id="{DCFA6BCE-474C-6009-4219-4991F4D43737}"/>
              </a:ext>
            </a:extLst>
          </p:cNvPr>
          <p:cNvSpPr>
            <a:spLocks/>
          </p:cNvSpPr>
          <p:nvPr/>
        </p:nvSpPr>
        <p:spPr bwMode="auto">
          <a:xfrm>
            <a:off x="6511644" y="2480310"/>
            <a:ext cx="515938" cy="831850"/>
          </a:xfrm>
          <a:custGeom>
            <a:avLst/>
            <a:gdLst>
              <a:gd name="T0" fmla="*/ 2147483647 w 16384"/>
              <a:gd name="T1" fmla="*/ 2147483647 h 16384"/>
              <a:gd name="T2" fmla="*/ 2147483647 w 16384"/>
              <a:gd name="T3" fmla="*/ 2147483647 h 16384"/>
              <a:gd name="T4" fmla="*/ 2147483647 w 16384"/>
              <a:gd name="T5" fmla="*/ 2147483647 h 16384"/>
              <a:gd name="T6" fmla="*/ 2147483647 w 16384"/>
              <a:gd name="T7" fmla="*/ 2147483647 h 16384"/>
              <a:gd name="T8" fmla="*/ 2147483647 w 16384"/>
              <a:gd name="T9" fmla="*/ 2147483647 h 16384"/>
              <a:gd name="T10" fmla="*/ 2147483647 w 16384"/>
              <a:gd name="T11" fmla="*/ 2147483647 h 16384"/>
              <a:gd name="T12" fmla="*/ 2147483647 w 16384"/>
              <a:gd name="T13" fmla="*/ 2147483647 h 16384"/>
              <a:gd name="T14" fmla="*/ 2147483647 w 16384"/>
              <a:gd name="T15" fmla="*/ 2147483647 h 16384"/>
              <a:gd name="T16" fmla="*/ 2147483647 w 16384"/>
              <a:gd name="T17" fmla="*/ 2147483647 h 16384"/>
              <a:gd name="T18" fmla="*/ 2147483647 w 16384"/>
              <a:gd name="T19" fmla="*/ 2147483647 h 16384"/>
              <a:gd name="T20" fmla="*/ 2147483647 w 16384"/>
              <a:gd name="T21" fmla="*/ 2147483647 h 16384"/>
              <a:gd name="T22" fmla="*/ 2147483647 w 16384"/>
              <a:gd name="T23" fmla="*/ 2147483647 h 16384"/>
              <a:gd name="T24" fmla="*/ 2147483647 w 16384"/>
              <a:gd name="T25" fmla="*/ 2147483647 h 16384"/>
              <a:gd name="T26" fmla="*/ 2147483647 w 16384"/>
              <a:gd name="T27" fmla="*/ 2147483647 h 16384"/>
              <a:gd name="T28" fmla="*/ 2147483647 w 16384"/>
              <a:gd name="T29" fmla="*/ 2147483647 h 16384"/>
              <a:gd name="T30" fmla="*/ 2147483647 w 16384"/>
              <a:gd name="T31" fmla="*/ 2147483647 h 16384"/>
              <a:gd name="T32" fmla="*/ 2147483647 w 16384"/>
              <a:gd name="T33" fmla="*/ 2147483647 h 16384"/>
              <a:gd name="T34" fmla="*/ 2147483647 w 16384"/>
              <a:gd name="T35" fmla="*/ 2147483647 h 16384"/>
              <a:gd name="T36" fmla="*/ 2147483647 w 16384"/>
              <a:gd name="T37" fmla="*/ 2147483647 h 16384"/>
              <a:gd name="T38" fmla="*/ 2147483647 w 16384"/>
              <a:gd name="T39" fmla="*/ 2147483647 h 16384"/>
              <a:gd name="T40" fmla="*/ 2147483647 w 16384"/>
              <a:gd name="T41" fmla="*/ 2147483647 h 16384"/>
              <a:gd name="T42" fmla="*/ 2147483647 w 16384"/>
              <a:gd name="T43" fmla="*/ 2147483647 h 16384"/>
              <a:gd name="T44" fmla="*/ 2147483647 w 16384"/>
              <a:gd name="T45" fmla="*/ 2147483647 h 16384"/>
              <a:gd name="T46" fmla="*/ 2147483647 w 16384"/>
              <a:gd name="T47" fmla="*/ 2147483647 h 16384"/>
              <a:gd name="T48" fmla="*/ 2147483647 w 16384"/>
              <a:gd name="T49" fmla="*/ 2147483647 h 16384"/>
              <a:gd name="T50" fmla="*/ 2147483647 w 16384"/>
              <a:gd name="T51" fmla="*/ 2147483647 h 16384"/>
              <a:gd name="T52" fmla="*/ 2147483647 w 16384"/>
              <a:gd name="T53" fmla="*/ 2147483647 h 16384"/>
              <a:gd name="T54" fmla="*/ 2147483647 w 16384"/>
              <a:gd name="T55" fmla="*/ 2147483647 h 16384"/>
              <a:gd name="T56" fmla="*/ 2147483647 w 16384"/>
              <a:gd name="T57" fmla="*/ 2147483647 h 16384"/>
              <a:gd name="T58" fmla="*/ 2147483647 w 16384"/>
              <a:gd name="T59" fmla="*/ 2147483647 h 16384"/>
              <a:gd name="T60" fmla="*/ 2147483647 w 16384"/>
              <a:gd name="T61" fmla="*/ 2147483647 h 16384"/>
              <a:gd name="T62" fmla="*/ 2147483647 w 16384"/>
              <a:gd name="T63" fmla="*/ 2147483647 h 16384"/>
              <a:gd name="T64" fmla="*/ 2147483647 w 16384"/>
              <a:gd name="T65" fmla="*/ 2147483647 h 16384"/>
              <a:gd name="T66" fmla="*/ 2147483647 w 16384"/>
              <a:gd name="T67" fmla="*/ 2147483647 h 16384"/>
              <a:gd name="T68" fmla="*/ 2147483647 w 16384"/>
              <a:gd name="T69" fmla="*/ 2147483647 h 16384"/>
              <a:gd name="T70" fmla="*/ 0 w 16384"/>
              <a:gd name="T71" fmla="*/ 2147483647 h 16384"/>
              <a:gd name="T72" fmla="*/ 2147483647 w 16384"/>
              <a:gd name="T73" fmla="*/ 2147483647 h 16384"/>
              <a:gd name="T74" fmla="*/ 2147483647 w 16384"/>
              <a:gd name="T75" fmla="*/ 2147483647 h 16384"/>
              <a:gd name="T76" fmla="*/ 2147483647 w 16384"/>
              <a:gd name="T77" fmla="*/ 2147483647 h 16384"/>
              <a:gd name="T78" fmla="*/ 2147483647 w 16384"/>
              <a:gd name="T79" fmla="*/ 2147483647 h 16384"/>
              <a:gd name="T80" fmla="*/ 2147483647 w 16384"/>
              <a:gd name="T81" fmla="*/ 2147483647 h 16384"/>
              <a:gd name="T82" fmla="*/ 2147483647 w 16384"/>
              <a:gd name="T83" fmla="*/ 2147483647 h 16384"/>
              <a:gd name="T84" fmla="*/ 2147483647 w 16384"/>
              <a:gd name="T85" fmla="*/ 2147483647 h 16384"/>
              <a:gd name="T86" fmla="*/ 2147483647 w 16384"/>
              <a:gd name="T87" fmla="*/ 2147483647 h 16384"/>
              <a:gd name="T88" fmla="*/ 2147483647 w 16384"/>
              <a:gd name="T89" fmla="*/ 2147483647 h 16384"/>
              <a:gd name="T90" fmla="*/ 2147483647 w 16384"/>
              <a:gd name="T91" fmla="*/ 2147483647 h 16384"/>
              <a:gd name="T92" fmla="*/ 2147483647 w 16384"/>
              <a:gd name="T93" fmla="*/ 2147483647 h 16384"/>
              <a:gd name="T94" fmla="*/ 2147483647 w 16384"/>
              <a:gd name="T95" fmla="*/ 2147483647 h 16384"/>
              <a:gd name="T96" fmla="*/ 2147483647 w 16384"/>
              <a:gd name="T97" fmla="*/ 2147483647 h 16384"/>
              <a:gd name="T98" fmla="*/ 2147483647 w 16384"/>
              <a:gd name="T99" fmla="*/ 2147483647 h 16384"/>
              <a:gd name="T100" fmla="*/ 2147483647 w 16384"/>
              <a:gd name="T101" fmla="*/ 2147483647 h 1638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6384"/>
              <a:gd name="T154" fmla="*/ 0 h 16384"/>
              <a:gd name="T155" fmla="*/ 16384 w 16384"/>
              <a:gd name="T156" fmla="*/ 16384 h 1638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6384" h="16384">
                <a:moveTo>
                  <a:pt x="8771" y="14682"/>
                </a:moveTo>
                <a:lnTo>
                  <a:pt x="9019" y="14585"/>
                </a:lnTo>
                <a:lnTo>
                  <a:pt x="8771" y="14537"/>
                </a:lnTo>
                <a:lnTo>
                  <a:pt x="8688" y="14488"/>
                </a:lnTo>
                <a:lnTo>
                  <a:pt x="8771" y="14391"/>
                </a:lnTo>
                <a:lnTo>
                  <a:pt x="8937" y="14342"/>
                </a:lnTo>
                <a:lnTo>
                  <a:pt x="9019" y="14342"/>
                </a:lnTo>
                <a:lnTo>
                  <a:pt x="9185" y="14342"/>
                </a:lnTo>
                <a:lnTo>
                  <a:pt x="9185" y="14439"/>
                </a:lnTo>
                <a:lnTo>
                  <a:pt x="9268" y="14537"/>
                </a:lnTo>
                <a:lnTo>
                  <a:pt x="9350" y="14731"/>
                </a:lnTo>
                <a:lnTo>
                  <a:pt x="9433" y="14877"/>
                </a:lnTo>
                <a:lnTo>
                  <a:pt x="9516" y="14925"/>
                </a:lnTo>
                <a:lnTo>
                  <a:pt x="9764" y="14974"/>
                </a:lnTo>
                <a:lnTo>
                  <a:pt x="10095" y="15023"/>
                </a:lnTo>
                <a:lnTo>
                  <a:pt x="10261" y="15023"/>
                </a:lnTo>
                <a:lnTo>
                  <a:pt x="10509" y="15120"/>
                </a:lnTo>
                <a:lnTo>
                  <a:pt x="10592" y="15071"/>
                </a:lnTo>
                <a:lnTo>
                  <a:pt x="10674" y="14974"/>
                </a:lnTo>
                <a:lnTo>
                  <a:pt x="10840" y="14974"/>
                </a:lnTo>
                <a:lnTo>
                  <a:pt x="11005" y="14974"/>
                </a:lnTo>
                <a:lnTo>
                  <a:pt x="11171" y="14877"/>
                </a:lnTo>
                <a:lnTo>
                  <a:pt x="11171" y="14682"/>
                </a:lnTo>
                <a:lnTo>
                  <a:pt x="11171" y="14634"/>
                </a:lnTo>
                <a:lnTo>
                  <a:pt x="11171" y="14439"/>
                </a:lnTo>
                <a:lnTo>
                  <a:pt x="11254" y="14293"/>
                </a:lnTo>
                <a:lnTo>
                  <a:pt x="11419" y="14148"/>
                </a:lnTo>
                <a:lnTo>
                  <a:pt x="11502" y="14002"/>
                </a:lnTo>
                <a:lnTo>
                  <a:pt x="11585" y="13856"/>
                </a:lnTo>
                <a:lnTo>
                  <a:pt x="11750" y="13807"/>
                </a:lnTo>
                <a:lnTo>
                  <a:pt x="11998" y="13856"/>
                </a:lnTo>
                <a:lnTo>
                  <a:pt x="12329" y="13661"/>
                </a:lnTo>
                <a:lnTo>
                  <a:pt x="12412" y="13467"/>
                </a:lnTo>
                <a:lnTo>
                  <a:pt x="12412" y="13370"/>
                </a:lnTo>
                <a:lnTo>
                  <a:pt x="12495" y="13224"/>
                </a:lnTo>
                <a:lnTo>
                  <a:pt x="12578" y="13127"/>
                </a:lnTo>
                <a:lnTo>
                  <a:pt x="12991" y="13078"/>
                </a:lnTo>
                <a:lnTo>
                  <a:pt x="13157" y="12884"/>
                </a:lnTo>
                <a:lnTo>
                  <a:pt x="13322" y="12786"/>
                </a:lnTo>
                <a:lnTo>
                  <a:pt x="13405" y="12689"/>
                </a:lnTo>
                <a:lnTo>
                  <a:pt x="13322" y="12592"/>
                </a:lnTo>
                <a:lnTo>
                  <a:pt x="13157" y="12349"/>
                </a:lnTo>
                <a:lnTo>
                  <a:pt x="13157" y="12203"/>
                </a:lnTo>
                <a:lnTo>
                  <a:pt x="13240" y="12057"/>
                </a:lnTo>
                <a:lnTo>
                  <a:pt x="13405" y="11960"/>
                </a:lnTo>
                <a:lnTo>
                  <a:pt x="13653" y="11960"/>
                </a:lnTo>
                <a:lnTo>
                  <a:pt x="13736" y="11911"/>
                </a:lnTo>
                <a:lnTo>
                  <a:pt x="13902" y="11911"/>
                </a:lnTo>
                <a:lnTo>
                  <a:pt x="14067" y="11911"/>
                </a:lnTo>
                <a:lnTo>
                  <a:pt x="14233" y="12057"/>
                </a:lnTo>
                <a:lnTo>
                  <a:pt x="14398" y="12057"/>
                </a:lnTo>
                <a:lnTo>
                  <a:pt x="14564" y="12106"/>
                </a:lnTo>
                <a:lnTo>
                  <a:pt x="14729" y="12057"/>
                </a:lnTo>
                <a:lnTo>
                  <a:pt x="15060" y="11814"/>
                </a:lnTo>
                <a:lnTo>
                  <a:pt x="15226" y="11765"/>
                </a:lnTo>
                <a:lnTo>
                  <a:pt x="15391" y="11668"/>
                </a:lnTo>
                <a:lnTo>
                  <a:pt x="15888" y="11620"/>
                </a:lnTo>
                <a:lnTo>
                  <a:pt x="16301" y="11620"/>
                </a:lnTo>
                <a:lnTo>
                  <a:pt x="16384" y="11571"/>
                </a:lnTo>
                <a:lnTo>
                  <a:pt x="16384" y="11522"/>
                </a:lnTo>
                <a:lnTo>
                  <a:pt x="16219" y="11376"/>
                </a:lnTo>
                <a:lnTo>
                  <a:pt x="16219" y="11328"/>
                </a:lnTo>
                <a:lnTo>
                  <a:pt x="16301" y="11279"/>
                </a:lnTo>
                <a:lnTo>
                  <a:pt x="16384" y="11231"/>
                </a:lnTo>
                <a:lnTo>
                  <a:pt x="16219" y="11133"/>
                </a:lnTo>
                <a:lnTo>
                  <a:pt x="15970" y="11133"/>
                </a:lnTo>
                <a:lnTo>
                  <a:pt x="15888" y="11036"/>
                </a:lnTo>
                <a:lnTo>
                  <a:pt x="15970" y="10939"/>
                </a:lnTo>
                <a:lnTo>
                  <a:pt x="15970" y="10793"/>
                </a:lnTo>
                <a:lnTo>
                  <a:pt x="15970" y="10744"/>
                </a:lnTo>
                <a:lnTo>
                  <a:pt x="15805" y="10647"/>
                </a:lnTo>
                <a:lnTo>
                  <a:pt x="15722" y="10599"/>
                </a:lnTo>
                <a:lnTo>
                  <a:pt x="15805" y="10453"/>
                </a:lnTo>
                <a:lnTo>
                  <a:pt x="16053" y="10307"/>
                </a:lnTo>
                <a:lnTo>
                  <a:pt x="15888" y="9529"/>
                </a:lnTo>
                <a:lnTo>
                  <a:pt x="15722" y="8702"/>
                </a:lnTo>
                <a:lnTo>
                  <a:pt x="15722" y="8557"/>
                </a:lnTo>
                <a:lnTo>
                  <a:pt x="15557" y="7925"/>
                </a:lnTo>
                <a:lnTo>
                  <a:pt x="15474" y="7147"/>
                </a:lnTo>
                <a:lnTo>
                  <a:pt x="15391" y="6806"/>
                </a:lnTo>
                <a:lnTo>
                  <a:pt x="15143" y="5640"/>
                </a:lnTo>
                <a:lnTo>
                  <a:pt x="15143" y="5494"/>
                </a:lnTo>
                <a:lnTo>
                  <a:pt x="14977" y="4667"/>
                </a:lnTo>
                <a:lnTo>
                  <a:pt x="14895" y="4035"/>
                </a:lnTo>
                <a:lnTo>
                  <a:pt x="14729" y="3257"/>
                </a:lnTo>
                <a:lnTo>
                  <a:pt x="14729" y="3014"/>
                </a:lnTo>
                <a:lnTo>
                  <a:pt x="14481" y="1993"/>
                </a:lnTo>
                <a:lnTo>
                  <a:pt x="14481" y="1896"/>
                </a:lnTo>
                <a:lnTo>
                  <a:pt x="14398" y="1313"/>
                </a:lnTo>
                <a:lnTo>
                  <a:pt x="14315" y="924"/>
                </a:lnTo>
                <a:lnTo>
                  <a:pt x="14233" y="243"/>
                </a:lnTo>
                <a:lnTo>
                  <a:pt x="14150" y="0"/>
                </a:lnTo>
                <a:lnTo>
                  <a:pt x="13984" y="0"/>
                </a:lnTo>
                <a:lnTo>
                  <a:pt x="12081" y="146"/>
                </a:lnTo>
                <a:lnTo>
                  <a:pt x="11667" y="146"/>
                </a:lnTo>
                <a:lnTo>
                  <a:pt x="9847" y="292"/>
                </a:lnTo>
                <a:lnTo>
                  <a:pt x="9433" y="340"/>
                </a:lnTo>
                <a:lnTo>
                  <a:pt x="7944" y="438"/>
                </a:lnTo>
                <a:lnTo>
                  <a:pt x="7034" y="486"/>
                </a:lnTo>
                <a:lnTo>
                  <a:pt x="5710" y="583"/>
                </a:lnTo>
                <a:lnTo>
                  <a:pt x="4220" y="632"/>
                </a:lnTo>
                <a:lnTo>
                  <a:pt x="3972" y="729"/>
                </a:lnTo>
                <a:lnTo>
                  <a:pt x="3724" y="875"/>
                </a:lnTo>
                <a:lnTo>
                  <a:pt x="3393" y="972"/>
                </a:lnTo>
                <a:lnTo>
                  <a:pt x="2979" y="1118"/>
                </a:lnTo>
                <a:lnTo>
                  <a:pt x="2482" y="1215"/>
                </a:lnTo>
                <a:lnTo>
                  <a:pt x="2317" y="1264"/>
                </a:lnTo>
                <a:lnTo>
                  <a:pt x="1903" y="1313"/>
                </a:lnTo>
                <a:lnTo>
                  <a:pt x="1655" y="1313"/>
                </a:lnTo>
                <a:lnTo>
                  <a:pt x="1407" y="1264"/>
                </a:lnTo>
                <a:lnTo>
                  <a:pt x="1241" y="1215"/>
                </a:lnTo>
                <a:lnTo>
                  <a:pt x="1076" y="1118"/>
                </a:lnTo>
                <a:lnTo>
                  <a:pt x="910" y="1021"/>
                </a:lnTo>
                <a:lnTo>
                  <a:pt x="745" y="924"/>
                </a:lnTo>
                <a:lnTo>
                  <a:pt x="910" y="1993"/>
                </a:lnTo>
                <a:lnTo>
                  <a:pt x="993" y="2674"/>
                </a:lnTo>
                <a:lnTo>
                  <a:pt x="1076" y="3160"/>
                </a:lnTo>
                <a:lnTo>
                  <a:pt x="1158" y="3744"/>
                </a:lnTo>
                <a:lnTo>
                  <a:pt x="1324" y="4862"/>
                </a:lnTo>
                <a:lnTo>
                  <a:pt x="1407" y="5834"/>
                </a:lnTo>
                <a:lnTo>
                  <a:pt x="1489" y="5834"/>
                </a:lnTo>
                <a:lnTo>
                  <a:pt x="1655" y="7147"/>
                </a:lnTo>
                <a:lnTo>
                  <a:pt x="1738" y="8216"/>
                </a:lnTo>
                <a:lnTo>
                  <a:pt x="1986" y="9237"/>
                </a:lnTo>
                <a:lnTo>
                  <a:pt x="1986" y="9723"/>
                </a:lnTo>
                <a:lnTo>
                  <a:pt x="2069" y="10210"/>
                </a:lnTo>
                <a:lnTo>
                  <a:pt x="1820" y="10307"/>
                </a:lnTo>
                <a:lnTo>
                  <a:pt x="1655" y="10404"/>
                </a:lnTo>
                <a:lnTo>
                  <a:pt x="1738" y="10501"/>
                </a:lnTo>
                <a:lnTo>
                  <a:pt x="1820" y="10599"/>
                </a:lnTo>
                <a:lnTo>
                  <a:pt x="1820" y="10647"/>
                </a:lnTo>
                <a:lnTo>
                  <a:pt x="1903" y="10744"/>
                </a:lnTo>
                <a:lnTo>
                  <a:pt x="1738" y="10842"/>
                </a:lnTo>
                <a:lnTo>
                  <a:pt x="1655" y="10939"/>
                </a:lnTo>
                <a:lnTo>
                  <a:pt x="1489" y="11085"/>
                </a:lnTo>
                <a:lnTo>
                  <a:pt x="1572" y="11133"/>
                </a:lnTo>
                <a:lnTo>
                  <a:pt x="1903" y="11279"/>
                </a:lnTo>
                <a:lnTo>
                  <a:pt x="1986" y="11328"/>
                </a:lnTo>
                <a:lnTo>
                  <a:pt x="2069" y="11571"/>
                </a:lnTo>
                <a:lnTo>
                  <a:pt x="2317" y="11717"/>
                </a:lnTo>
                <a:lnTo>
                  <a:pt x="2400" y="11765"/>
                </a:lnTo>
                <a:lnTo>
                  <a:pt x="2317" y="11960"/>
                </a:lnTo>
                <a:lnTo>
                  <a:pt x="2317" y="12154"/>
                </a:lnTo>
                <a:lnTo>
                  <a:pt x="2482" y="12349"/>
                </a:lnTo>
                <a:lnTo>
                  <a:pt x="2565" y="12592"/>
                </a:lnTo>
                <a:lnTo>
                  <a:pt x="2565" y="12738"/>
                </a:lnTo>
                <a:lnTo>
                  <a:pt x="2400" y="12786"/>
                </a:lnTo>
                <a:lnTo>
                  <a:pt x="2151" y="12884"/>
                </a:lnTo>
                <a:lnTo>
                  <a:pt x="1986" y="13029"/>
                </a:lnTo>
                <a:lnTo>
                  <a:pt x="1986" y="13175"/>
                </a:lnTo>
                <a:lnTo>
                  <a:pt x="1903" y="13321"/>
                </a:lnTo>
                <a:lnTo>
                  <a:pt x="1820" y="13418"/>
                </a:lnTo>
                <a:lnTo>
                  <a:pt x="1820" y="13564"/>
                </a:lnTo>
                <a:lnTo>
                  <a:pt x="1572" y="13661"/>
                </a:lnTo>
                <a:lnTo>
                  <a:pt x="1489" y="13710"/>
                </a:lnTo>
                <a:lnTo>
                  <a:pt x="1572" y="13807"/>
                </a:lnTo>
                <a:lnTo>
                  <a:pt x="1489" y="13905"/>
                </a:lnTo>
                <a:lnTo>
                  <a:pt x="1324" y="14050"/>
                </a:lnTo>
                <a:lnTo>
                  <a:pt x="1158" y="14196"/>
                </a:lnTo>
                <a:lnTo>
                  <a:pt x="1158" y="14391"/>
                </a:lnTo>
                <a:lnTo>
                  <a:pt x="1158" y="14439"/>
                </a:lnTo>
                <a:lnTo>
                  <a:pt x="910" y="14391"/>
                </a:lnTo>
                <a:lnTo>
                  <a:pt x="827" y="14488"/>
                </a:lnTo>
                <a:lnTo>
                  <a:pt x="745" y="14439"/>
                </a:lnTo>
                <a:lnTo>
                  <a:pt x="579" y="14439"/>
                </a:lnTo>
                <a:lnTo>
                  <a:pt x="579" y="14585"/>
                </a:lnTo>
                <a:lnTo>
                  <a:pt x="496" y="14634"/>
                </a:lnTo>
                <a:lnTo>
                  <a:pt x="331" y="14682"/>
                </a:lnTo>
                <a:lnTo>
                  <a:pt x="414" y="14780"/>
                </a:lnTo>
                <a:lnTo>
                  <a:pt x="496" y="14877"/>
                </a:lnTo>
                <a:lnTo>
                  <a:pt x="745" y="14877"/>
                </a:lnTo>
                <a:lnTo>
                  <a:pt x="827" y="14974"/>
                </a:lnTo>
                <a:lnTo>
                  <a:pt x="662" y="15071"/>
                </a:lnTo>
                <a:lnTo>
                  <a:pt x="579" y="15266"/>
                </a:lnTo>
                <a:lnTo>
                  <a:pt x="248" y="15412"/>
                </a:lnTo>
                <a:lnTo>
                  <a:pt x="331" y="15558"/>
                </a:lnTo>
                <a:lnTo>
                  <a:pt x="331" y="15801"/>
                </a:lnTo>
                <a:lnTo>
                  <a:pt x="331" y="15946"/>
                </a:lnTo>
                <a:lnTo>
                  <a:pt x="83" y="15995"/>
                </a:lnTo>
                <a:lnTo>
                  <a:pt x="0" y="15995"/>
                </a:lnTo>
                <a:lnTo>
                  <a:pt x="0" y="16044"/>
                </a:lnTo>
                <a:lnTo>
                  <a:pt x="248" y="16141"/>
                </a:lnTo>
                <a:lnTo>
                  <a:pt x="83" y="16287"/>
                </a:lnTo>
                <a:lnTo>
                  <a:pt x="331" y="16287"/>
                </a:lnTo>
                <a:lnTo>
                  <a:pt x="414" y="16384"/>
                </a:lnTo>
                <a:lnTo>
                  <a:pt x="579" y="16384"/>
                </a:lnTo>
                <a:lnTo>
                  <a:pt x="745" y="16384"/>
                </a:lnTo>
                <a:lnTo>
                  <a:pt x="827" y="16384"/>
                </a:lnTo>
                <a:lnTo>
                  <a:pt x="993" y="16384"/>
                </a:lnTo>
                <a:lnTo>
                  <a:pt x="1076" y="16335"/>
                </a:lnTo>
                <a:lnTo>
                  <a:pt x="993" y="16335"/>
                </a:lnTo>
                <a:lnTo>
                  <a:pt x="1076" y="16238"/>
                </a:lnTo>
                <a:lnTo>
                  <a:pt x="993" y="16141"/>
                </a:lnTo>
                <a:lnTo>
                  <a:pt x="910" y="16092"/>
                </a:lnTo>
                <a:lnTo>
                  <a:pt x="910" y="15995"/>
                </a:lnTo>
                <a:lnTo>
                  <a:pt x="993" y="15946"/>
                </a:lnTo>
                <a:lnTo>
                  <a:pt x="993" y="15849"/>
                </a:lnTo>
                <a:lnTo>
                  <a:pt x="1158" y="15849"/>
                </a:lnTo>
                <a:lnTo>
                  <a:pt x="1324" y="15946"/>
                </a:lnTo>
                <a:lnTo>
                  <a:pt x="1489" y="15995"/>
                </a:lnTo>
                <a:lnTo>
                  <a:pt x="1572" y="15946"/>
                </a:lnTo>
                <a:lnTo>
                  <a:pt x="1903" y="15898"/>
                </a:lnTo>
                <a:lnTo>
                  <a:pt x="2069" y="15898"/>
                </a:lnTo>
                <a:lnTo>
                  <a:pt x="2151" y="15946"/>
                </a:lnTo>
                <a:lnTo>
                  <a:pt x="2151" y="16141"/>
                </a:lnTo>
                <a:lnTo>
                  <a:pt x="2317" y="16190"/>
                </a:lnTo>
                <a:lnTo>
                  <a:pt x="2400" y="16141"/>
                </a:lnTo>
                <a:lnTo>
                  <a:pt x="2565" y="16092"/>
                </a:lnTo>
                <a:lnTo>
                  <a:pt x="2565" y="15946"/>
                </a:lnTo>
                <a:lnTo>
                  <a:pt x="2565" y="15849"/>
                </a:lnTo>
                <a:lnTo>
                  <a:pt x="2482" y="15752"/>
                </a:lnTo>
                <a:lnTo>
                  <a:pt x="2565" y="15606"/>
                </a:lnTo>
                <a:lnTo>
                  <a:pt x="2648" y="15606"/>
                </a:lnTo>
                <a:lnTo>
                  <a:pt x="2813" y="15752"/>
                </a:lnTo>
                <a:lnTo>
                  <a:pt x="2896" y="15752"/>
                </a:lnTo>
                <a:lnTo>
                  <a:pt x="3062" y="15752"/>
                </a:lnTo>
                <a:lnTo>
                  <a:pt x="3227" y="15703"/>
                </a:lnTo>
                <a:lnTo>
                  <a:pt x="3310" y="15655"/>
                </a:lnTo>
                <a:lnTo>
                  <a:pt x="3393" y="15703"/>
                </a:lnTo>
                <a:lnTo>
                  <a:pt x="3641" y="15703"/>
                </a:lnTo>
                <a:lnTo>
                  <a:pt x="3889" y="15752"/>
                </a:lnTo>
                <a:lnTo>
                  <a:pt x="4055" y="15752"/>
                </a:lnTo>
                <a:lnTo>
                  <a:pt x="4137" y="15801"/>
                </a:lnTo>
                <a:lnTo>
                  <a:pt x="4551" y="15946"/>
                </a:lnTo>
                <a:lnTo>
                  <a:pt x="4882" y="15995"/>
                </a:lnTo>
                <a:lnTo>
                  <a:pt x="4965" y="16044"/>
                </a:lnTo>
                <a:lnTo>
                  <a:pt x="5130" y="16141"/>
                </a:lnTo>
                <a:lnTo>
                  <a:pt x="5213" y="16141"/>
                </a:lnTo>
                <a:lnTo>
                  <a:pt x="5296" y="16141"/>
                </a:lnTo>
                <a:lnTo>
                  <a:pt x="5461" y="15946"/>
                </a:lnTo>
                <a:lnTo>
                  <a:pt x="5544" y="15703"/>
                </a:lnTo>
                <a:lnTo>
                  <a:pt x="5627" y="15655"/>
                </a:lnTo>
                <a:lnTo>
                  <a:pt x="5792" y="15558"/>
                </a:lnTo>
                <a:lnTo>
                  <a:pt x="6041" y="15509"/>
                </a:lnTo>
                <a:lnTo>
                  <a:pt x="6206" y="15460"/>
                </a:lnTo>
                <a:lnTo>
                  <a:pt x="6454" y="15314"/>
                </a:lnTo>
                <a:lnTo>
                  <a:pt x="6620" y="15266"/>
                </a:lnTo>
                <a:lnTo>
                  <a:pt x="6703" y="15314"/>
                </a:lnTo>
                <a:lnTo>
                  <a:pt x="7034" y="15606"/>
                </a:lnTo>
                <a:lnTo>
                  <a:pt x="7199" y="15606"/>
                </a:lnTo>
                <a:lnTo>
                  <a:pt x="7365" y="15558"/>
                </a:lnTo>
                <a:lnTo>
                  <a:pt x="7447" y="15558"/>
                </a:lnTo>
                <a:lnTo>
                  <a:pt x="7530" y="15655"/>
                </a:lnTo>
                <a:lnTo>
                  <a:pt x="7530" y="15752"/>
                </a:lnTo>
                <a:lnTo>
                  <a:pt x="7613" y="15801"/>
                </a:lnTo>
                <a:lnTo>
                  <a:pt x="7778" y="15703"/>
                </a:lnTo>
                <a:lnTo>
                  <a:pt x="7778" y="15460"/>
                </a:lnTo>
                <a:lnTo>
                  <a:pt x="8109" y="15460"/>
                </a:lnTo>
                <a:lnTo>
                  <a:pt x="8192" y="15363"/>
                </a:lnTo>
                <a:lnTo>
                  <a:pt x="8027" y="15169"/>
                </a:lnTo>
                <a:lnTo>
                  <a:pt x="8109" y="15023"/>
                </a:lnTo>
                <a:lnTo>
                  <a:pt x="8275" y="14974"/>
                </a:lnTo>
                <a:lnTo>
                  <a:pt x="8357" y="14974"/>
                </a:lnTo>
                <a:lnTo>
                  <a:pt x="8440" y="14877"/>
                </a:lnTo>
                <a:lnTo>
                  <a:pt x="8275" y="14731"/>
                </a:lnTo>
                <a:lnTo>
                  <a:pt x="8275" y="14682"/>
                </a:lnTo>
                <a:lnTo>
                  <a:pt x="8357" y="14634"/>
                </a:lnTo>
                <a:lnTo>
                  <a:pt x="8771" y="14682"/>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2113" name="Rhode_Island">
            <a:extLst>
              <a:ext uri="{FF2B5EF4-FFF2-40B4-BE49-F238E27FC236}">
                <a16:creationId xmlns:a16="http://schemas.microsoft.com/office/drawing/2014/main" id="{E85B1F4F-C612-9118-4DEE-63C3F3DF6525}"/>
              </a:ext>
            </a:extLst>
          </p:cNvPr>
          <p:cNvSpPr>
            <a:spLocks/>
          </p:cNvSpPr>
          <p:nvPr/>
        </p:nvSpPr>
        <p:spPr bwMode="auto">
          <a:xfrm>
            <a:off x="8913532" y="2059623"/>
            <a:ext cx="125412" cy="157162"/>
          </a:xfrm>
          <a:custGeom>
            <a:avLst/>
            <a:gdLst>
              <a:gd name="T0" fmla="*/ 3678 w 16384"/>
              <a:gd name="T1" fmla="*/ 13003 h 16384"/>
              <a:gd name="T2" fmla="*/ 3678 w 16384"/>
              <a:gd name="T3" fmla="*/ 13783 h 16384"/>
              <a:gd name="T4" fmla="*/ 3009 w 16384"/>
              <a:gd name="T5" fmla="*/ 14303 h 16384"/>
              <a:gd name="T6" fmla="*/ 3344 w 16384"/>
              <a:gd name="T7" fmla="*/ 15604 h 16384"/>
              <a:gd name="T8" fmla="*/ 4347 w 16384"/>
              <a:gd name="T9" fmla="*/ 16124 h 16384"/>
              <a:gd name="T10" fmla="*/ 4681 w 16384"/>
              <a:gd name="T11" fmla="*/ 15604 h 16384"/>
              <a:gd name="T12" fmla="*/ 7356 w 16384"/>
              <a:gd name="T13" fmla="*/ 14564 h 16384"/>
              <a:gd name="T14" fmla="*/ 9028 w 16384"/>
              <a:gd name="T15" fmla="*/ 13263 h 16384"/>
              <a:gd name="T16" fmla="*/ 9697 w 16384"/>
              <a:gd name="T17" fmla="*/ 13263 h 16384"/>
              <a:gd name="T18" fmla="*/ 10365 w 16384"/>
              <a:gd name="T19" fmla="*/ 13523 h 16384"/>
              <a:gd name="T20" fmla="*/ 10031 w 16384"/>
              <a:gd name="T21" fmla="*/ 12483 h 16384"/>
              <a:gd name="T22" fmla="*/ 10700 w 16384"/>
              <a:gd name="T23" fmla="*/ 11443 h 16384"/>
              <a:gd name="T24" fmla="*/ 9697 w 16384"/>
              <a:gd name="T25" fmla="*/ 9622 h 16384"/>
              <a:gd name="T26" fmla="*/ 10031 w 16384"/>
              <a:gd name="T27" fmla="*/ 8582 h 16384"/>
              <a:gd name="T28" fmla="*/ 10031 w 16384"/>
              <a:gd name="T29" fmla="*/ 7542 h 16384"/>
              <a:gd name="T30" fmla="*/ 11034 w 16384"/>
              <a:gd name="T31" fmla="*/ 7282 h 16384"/>
              <a:gd name="T32" fmla="*/ 12037 w 16384"/>
              <a:gd name="T33" fmla="*/ 8582 h 16384"/>
              <a:gd name="T34" fmla="*/ 12372 w 16384"/>
              <a:gd name="T35" fmla="*/ 11183 h 16384"/>
              <a:gd name="T36" fmla="*/ 13375 w 16384"/>
              <a:gd name="T37" fmla="*/ 11703 h 16384"/>
              <a:gd name="T38" fmla="*/ 14378 w 16384"/>
              <a:gd name="T39" fmla="*/ 11183 h 16384"/>
              <a:gd name="T40" fmla="*/ 14043 w 16384"/>
              <a:gd name="T41" fmla="*/ 9882 h 16384"/>
              <a:gd name="T42" fmla="*/ 14712 w 16384"/>
              <a:gd name="T43" fmla="*/ 9622 h 16384"/>
              <a:gd name="T44" fmla="*/ 15715 w 16384"/>
              <a:gd name="T45" fmla="*/ 10142 h 16384"/>
              <a:gd name="T46" fmla="*/ 16384 w 16384"/>
              <a:gd name="T47" fmla="*/ 8582 h 16384"/>
              <a:gd name="T48" fmla="*/ 14378 w 16384"/>
              <a:gd name="T49" fmla="*/ 5981 h 16384"/>
              <a:gd name="T50" fmla="*/ 13709 w 16384"/>
              <a:gd name="T51" fmla="*/ 4941 h 16384"/>
              <a:gd name="T52" fmla="*/ 11703 w 16384"/>
              <a:gd name="T53" fmla="*/ 4941 h 16384"/>
              <a:gd name="T54" fmla="*/ 10031 w 16384"/>
              <a:gd name="T55" fmla="*/ 4421 h 16384"/>
              <a:gd name="T56" fmla="*/ 9362 w 16384"/>
              <a:gd name="T57" fmla="*/ 2341 h 16384"/>
              <a:gd name="T58" fmla="*/ 8025 w 16384"/>
              <a:gd name="T59" fmla="*/ 780 h 16384"/>
              <a:gd name="T60" fmla="*/ 5684 w 16384"/>
              <a:gd name="T61" fmla="*/ 520 h 16384"/>
              <a:gd name="T62" fmla="*/ 2006 w 16384"/>
              <a:gd name="T63" fmla="*/ 7542 h 16384"/>
              <a:gd name="T64" fmla="*/ 2675 w 16384"/>
              <a:gd name="T65" fmla="*/ 10142 h 1638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384"/>
              <a:gd name="T100" fmla="*/ 0 h 16384"/>
              <a:gd name="T101" fmla="*/ 16384 w 16384"/>
              <a:gd name="T102" fmla="*/ 16384 h 1638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384" h="16384">
                <a:moveTo>
                  <a:pt x="2675" y="10142"/>
                </a:moveTo>
                <a:lnTo>
                  <a:pt x="3678" y="13003"/>
                </a:lnTo>
                <a:lnTo>
                  <a:pt x="3678" y="13523"/>
                </a:lnTo>
                <a:lnTo>
                  <a:pt x="3678" y="13783"/>
                </a:lnTo>
                <a:lnTo>
                  <a:pt x="3009" y="14043"/>
                </a:lnTo>
                <a:lnTo>
                  <a:pt x="3009" y="14303"/>
                </a:lnTo>
                <a:lnTo>
                  <a:pt x="3009" y="14564"/>
                </a:lnTo>
                <a:lnTo>
                  <a:pt x="3344" y="15604"/>
                </a:lnTo>
                <a:lnTo>
                  <a:pt x="3344" y="16384"/>
                </a:lnTo>
                <a:lnTo>
                  <a:pt x="4347" y="16124"/>
                </a:lnTo>
                <a:lnTo>
                  <a:pt x="4347" y="15864"/>
                </a:lnTo>
                <a:lnTo>
                  <a:pt x="4681" y="15604"/>
                </a:lnTo>
                <a:lnTo>
                  <a:pt x="5350" y="15344"/>
                </a:lnTo>
                <a:lnTo>
                  <a:pt x="7356" y="14564"/>
                </a:lnTo>
                <a:lnTo>
                  <a:pt x="8694" y="13523"/>
                </a:lnTo>
                <a:lnTo>
                  <a:pt x="9028" y="13263"/>
                </a:lnTo>
                <a:lnTo>
                  <a:pt x="9697" y="12483"/>
                </a:lnTo>
                <a:lnTo>
                  <a:pt x="9697" y="13263"/>
                </a:lnTo>
                <a:lnTo>
                  <a:pt x="10031" y="13523"/>
                </a:lnTo>
                <a:lnTo>
                  <a:pt x="10365" y="13523"/>
                </a:lnTo>
                <a:lnTo>
                  <a:pt x="10365" y="13003"/>
                </a:lnTo>
                <a:lnTo>
                  <a:pt x="10031" y="12483"/>
                </a:lnTo>
                <a:lnTo>
                  <a:pt x="10031" y="11963"/>
                </a:lnTo>
                <a:lnTo>
                  <a:pt x="10700" y="11443"/>
                </a:lnTo>
                <a:lnTo>
                  <a:pt x="10365" y="10923"/>
                </a:lnTo>
                <a:lnTo>
                  <a:pt x="9697" y="9622"/>
                </a:lnTo>
                <a:lnTo>
                  <a:pt x="9362" y="9362"/>
                </a:lnTo>
                <a:lnTo>
                  <a:pt x="10031" y="8582"/>
                </a:lnTo>
                <a:lnTo>
                  <a:pt x="10031" y="8062"/>
                </a:lnTo>
                <a:lnTo>
                  <a:pt x="10031" y="7542"/>
                </a:lnTo>
                <a:lnTo>
                  <a:pt x="10700" y="7282"/>
                </a:lnTo>
                <a:lnTo>
                  <a:pt x="11034" y="7282"/>
                </a:lnTo>
                <a:lnTo>
                  <a:pt x="11703" y="7802"/>
                </a:lnTo>
                <a:lnTo>
                  <a:pt x="12037" y="8582"/>
                </a:lnTo>
                <a:lnTo>
                  <a:pt x="12372" y="9882"/>
                </a:lnTo>
                <a:lnTo>
                  <a:pt x="12372" y="11183"/>
                </a:lnTo>
                <a:lnTo>
                  <a:pt x="12706" y="11703"/>
                </a:lnTo>
                <a:lnTo>
                  <a:pt x="13375" y="11703"/>
                </a:lnTo>
                <a:lnTo>
                  <a:pt x="14378" y="11443"/>
                </a:lnTo>
                <a:lnTo>
                  <a:pt x="14378" y="11183"/>
                </a:lnTo>
                <a:lnTo>
                  <a:pt x="14712" y="10663"/>
                </a:lnTo>
                <a:lnTo>
                  <a:pt x="14043" y="9882"/>
                </a:lnTo>
                <a:lnTo>
                  <a:pt x="14378" y="9622"/>
                </a:lnTo>
                <a:lnTo>
                  <a:pt x="14712" y="9622"/>
                </a:lnTo>
                <a:lnTo>
                  <a:pt x="15381" y="10663"/>
                </a:lnTo>
                <a:lnTo>
                  <a:pt x="15715" y="10142"/>
                </a:lnTo>
                <a:lnTo>
                  <a:pt x="16384" y="9362"/>
                </a:lnTo>
                <a:lnTo>
                  <a:pt x="16384" y="8582"/>
                </a:lnTo>
                <a:lnTo>
                  <a:pt x="15047" y="6502"/>
                </a:lnTo>
                <a:lnTo>
                  <a:pt x="14378" y="5981"/>
                </a:lnTo>
                <a:lnTo>
                  <a:pt x="14043" y="5461"/>
                </a:lnTo>
                <a:lnTo>
                  <a:pt x="13709" y="4941"/>
                </a:lnTo>
                <a:lnTo>
                  <a:pt x="13040" y="4941"/>
                </a:lnTo>
                <a:lnTo>
                  <a:pt x="11703" y="4941"/>
                </a:lnTo>
                <a:lnTo>
                  <a:pt x="10700" y="4941"/>
                </a:lnTo>
                <a:lnTo>
                  <a:pt x="10031" y="4421"/>
                </a:lnTo>
                <a:lnTo>
                  <a:pt x="10031" y="4161"/>
                </a:lnTo>
                <a:lnTo>
                  <a:pt x="9362" y="2341"/>
                </a:lnTo>
                <a:lnTo>
                  <a:pt x="8694" y="2341"/>
                </a:lnTo>
                <a:lnTo>
                  <a:pt x="8025" y="780"/>
                </a:lnTo>
                <a:lnTo>
                  <a:pt x="7690" y="0"/>
                </a:lnTo>
                <a:lnTo>
                  <a:pt x="5684" y="520"/>
                </a:lnTo>
                <a:lnTo>
                  <a:pt x="0" y="2081"/>
                </a:lnTo>
                <a:lnTo>
                  <a:pt x="2006" y="7542"/>
                </a:lnTo>
                <a:lnTo>
                  <a:pt x="2675" y="9362"/>
                </a:lnTo>
                <a:lnTo>
                  <a:pt x="2675" y="10142"/>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2059" name="Maryland">
            <a:extLst>
              <a:ext uri="{FF2B5EF4-FFF2-40B4-BE49-F238E27FC236}">
                <a16:creationId xmlns:a16="http://schemas.microsoft.com/office/drawing/2014/main" id="{491C3BBB-8BDC-445F-D9A2-FEDF7A4DACB7}"/>
              </a:ext>
            </a:extLst>
          </p:cNvPr>
          <p:cNvSpPr>
            <a:spLocks/>
          </p:cNvSpPr>
          <p:nvPr/>
        </p:nvSpPr>
        <p:spPr bwMode="auto">
          <a:xfrm>
            <a:off x="7838795" y="2659699"/>
            <a:ext cx="747713" cy="357187"/>
          </a:xfrm>
          <a:custGeom>
            <a:avLst/>
            <a:gdLst>
              <a:gd name="T0" fmla="*/ 479551 w 16384"/>
              <a:gd name="T1" fmla="*/ 117398 h 16384"/>
              <a:gd name="T2" fmla="*/ 500179 w 16384"/>
              <a:gd name="T3" fmla="*/ 109899 h 16384"/>
              <a:gd name="T4" fmla="*/ 502780 w 16384"/>
              <a:gd name="T5" fmla="*/ 89929 h 16384"/>
              <a:gd name="T6" fmla="*/ 515650 w 16384"/>
              <a:gd name="T7" fmla="*/ 87422 h 16384"/>
              <a:gd name="T8" fmla="*/ 533722 w 16384"/>
              <a:gd name="T9" fmla="*/ 77437 h 16384"/>
              <a:gd name="T10" fmla="*/ 541435 w 16384"/>
              <a:gd name="T11" fmla="*/ 39961 h 16384"/>
              <a:gd name="T12" fmla="*/ 564664 w 16384"/>
              <a:gd name="T13" fmla="*/ 44954 h 16384"/>
              <a:gd name="T14" fmla="*/ 556906 w 16384"/>
              <a:gd name="T15" fmla="*/ 64945 h 16384"/>
              <a:gd name="T16" fmla="*/ 544036 w 16384"/>
              <a:gd name="T17" fmla="*/ 89929 h 16384"/>
              <a:gd name="T18" fmla="*/ 533722 w 16384"/>
              <a:gd name="T19" fmla="*/ 134883 h 16384"/>
              <a:gd name="T20" fmla="*/ 549193 w 16384"/>
              <a:gd name="T21" fmla="*/ 139875 h 16384"/>
              <a:gd name="T22" fmla="*/ 546592 w 16384"/>
              <a:gd name="T23" fmla="*/ 172358 h 16384"/>
              <a:gd name="T24" fmla="*/ 541435 w 16384"/>
              <a:gd name="T25" fmla="*/ 189843 h 16384"/>
              <a:gd name="T26" fmla="*/ 546592 w 16384"/>
              <a:gd name="T27" fmla="*/ 209812 h 16384"/>
              <a:gd name="T28" fmla="*/ 567219 w 16384"/>
              <a:gd name="T29" fmla="*/ 217312 h 16384"/>
              <a:gd name="T30" fmla="*/ 569821 w 16384"/>
              <a:gd name="T31" fmla="*/ 232289 h 16384"/>
              <a:gd name="T32" fmla="*/ 559507 w 16384"/>
              <a:gd name="T33" fmla="*/ 242296 h 16384"/>
              <a:gd name="T34" fmla="*/ 569821 w 16384"/>
              <a:gd name="T35" fmla="*/ 282257 h 16384"/>
              <a:gd name="T36" fmla="*/ 598161 w 16384"/>
              <a:gd name="T37" fmla="*/ 294749 h 16384"/>
              <a:gd name="T38" fmla="*/ 616233 w 16384"/>
              <a:gd name="T39" fmla="*/ 294749 h 16384"/>
              <a:gd name="T40" fmla="*/ 626547 w 16384"/>
              <a:gd name="T41" fmla="*/ 294749 h 16384"/>
              <a:gd name="T42" fmla="*/ 629103 w 16384"/>
              <a:gd name="T43" fmla="*/ 314719 h 16384"/>
              <a:gd name="T44" fmla="*/ 636861 w 16384"/>
              <a:gd name="T45" fmla="*/ 329718 h 16384"/>
              <a:gd name="T46" fmla="*/ 636861 w 16384"/>
              <a:gd name="T47" fmla="*/ 349687 h 16384"/>
              <a:gd name="T48" fmla="*/ 662646 w 16384"/>
              <a:gd name="T49" fmla="*/ 342210 h 16384"/>
              <a:gd name="T50" fmla="*/ 727085 w 16384"/>
              <a:gd name="T51" fmla="*/ 292242 h 16384"/>
              <a:gd name="T52" fmla="*/ 737399 w 16384"/>
              <a:gd name="T53" fmla="*/ 297234 h 16384"/>
              <a:gd name="T54" fmla="*/ 747713 w 16384"/>
              <a:gd name="T55" fmla="*/ 254766 h 16384"/>
              <a:gd name="T56" fmla="*/ 639417 w 16384"/>
              <a:gd name="T57" fmla="*/ 227297 h 16384"/>
              <a:gd name="T58" fmla="*/ 507937 w 16384"/>
              <a:gd name="T59" fmla="*/ 14977 h 16384"/>
              <a:gd name="T60" fmla="*/ 175336 w 16384"/>
              <a:gd name="T61" fmla="*/ 77437 h 16384"/>
              <a:gd name="T62" fmla="*/ 41256 w 16384"/>
              <a:gd name="T63" fmla="*/ 187336 h 16384"/>
              <a:gd name="T64" fmla="*/ 72197 w 16384"/>
              <a:gd name="T65" fmla="*/ 147374 h 16384"/>
              <a:gd name="T66" fmla="*/ 110852 w 16384"/>
              <a:gd name="T67" fmla="*/ 122391 h 16384"/>
              <a:gd name="T68" fmla="*/ 131480 w 16384"/>
              <a:gd name="T69" fmla="*/ 122391 h 16384"/>
              <a:gd name="T70" fmla="*/ 167578 w 16384"/>
              <a:gd name="T71" fmla="*/ 112406 h 16384"/>
              <a:gd name="T72" fmla="*/ 190807 w 16384"/>
              <a:gd name="T73" fmla="*/ 94921 h 16384"/>
              <a:gd name="T74" fmla="*/ 237220 w 16384"/>
              <a:gd name="T75" fmla="*/ 92414 h 16384"/>
              <a:gd name="T76" fmla="*/ 263005 w 16384"/>
              <a:gd name="T77" fmla="*/ 97407 h 16384"/>
              <a:gd name="T78" fmla="*/ 275874 w 16384"/>
              <a:gd name="T79" fmla="*/ 117398 h 16384"/>
              <a:gd name="T80" fmla="*/ 309417 w 16384"/>
              <a:gd name="T81" fmla="*/ 137390 h 16384"/>
              <a:gd name="T82" fmla="*/ 327444 w 16384"/>
              <a:gd name="T83" fmla="*/ 167344 h 16384"/>
              <a:gd name="T84" fmla="*/ 384170 w 16384"/>
              <a:gd name="T85" fmla="*/ 192328 h 16384"/>
              <a:gd name="T86" fmla="*/ 420269 w 16384"/>
              <a:gd name="T87" fmla="*/ 237282 h 16384"/>
              <a:gd name="T88" fmla="*/ 394484 w 16384"/>
              <a:gd name="T89" fmla="*/ 272272 h 16384"/>
              <a:gd name="T90" fmla="*/ 402197 w 16384"/>
              <a:gd name="T91" fmla="*/ 322218 h 16384"/>
              <a:gd name="T92" fmla="*/ 433139 w 16384"/>
              <a:gd name="T93" fmla="*/ 289757 h 16384"/>
              <a:gd name="T94" fmla="*/ 469237 w 16384"/>
              <a:gd name="T95" fmla="*/ 319711 h 16384"/>
              <a:gd name="T96" fmla="*/ 479551 w 16384"/>
              <a:gd name="T97" fmla="*/ 322218 h 16384"/>
              <a:gd name="T98" fmla="*/ 515650 w 16384"/>
              <a:gd name="T99" fmla="*/ 324725 h 16384"/>
              <a:gd name="T100" fmla="*/ 541435 w 16384"/>
              <a:gd name="T101" fmla="*/ 322218 h 16384"/>
              <a:gd name="T102" fmla="*/ 559507 w 16384"/>
              <a:gd name="T103" fmla="*/ 339703 h 16384"/>
              <a:gd name="T104" fmla="*/ 544036 w 16384"/>
              <a:gd name="T105" fmla="*/ 302227 h 16384"/>
              <a:gd name="T106" fmla="*/ 489865 w 16384"/>
              <a:gd name="T107" fmla="*/ 277265 h 16384"/>
              <a:gd name="T108" fmla="*/ 515650 w 16384"/>
              <a:gd name="T109" fmla="*/ 282257 h 16384"/>
              <a:gd name="T110" fmla="*/ 525964 w 16384"/>
              <a:gd name="T111" fmla="*/ 274758 h 16384"/>
              <a:gd name="T112" fmla="*/ 500179 w 16384"/>
              <a:gd name="T113" fmla="*/ 222304 h 16384"/>
              <a:gd name="T114" fmla="*/ 492466 w 16384"/>
              <a:gd name="T115" fmla="*/ 199828 h 16384"/>
              <a:gd name="T116" fmla="*/ 505336 w 16384"/>
              <a:gd name="T117" fmla="*/ 182343 h 16384"/>
              <a:gd name="T118" fmla="*/ 505336 w 16384"/>
              <a:gd name="T119" fmla="*/ 157359 h 16384"/>
              <a:gd name="T120" fmla="*/ 495022 w 16384"/>
              <a:gd name="T121" fmla="*/ 139875 h 1638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6384"/>
              <a:gd name="T184" fmla="*/ 0 h 16384"/>
              <a:gd name="T185" fmla="*/ 16384 w 16384"/>
              <a:gd name="T186" fmla="*/ 16384 h 1638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6384" h="16384">
                <a:moveTo>
                  <a:pt x="10395" y="5843"/>
                </a:moveTo>
                <a:lnTo>
                  <a:pt x="10395" y="5614"/>
                </a:lnTo>
                <a:lnTo>
                  <a:pt x="10339" y="5500"/>
                </a:lnTo>
                <a:lnTo>
                  <a:pt x="10282" y="5500"/>
                </a:lnTo>
                <a:lnTo>
                  <a:pt x="10226" y="5385"/>
                </a:lnTo>
                <a:lnTo>
                  <a:pt x="10282" y="5270"/>
                </a:lnTo>
                <a:lnTo>
                  <a:pt x="10339" y="5270"/>
                </a:lnTo>
                <a:lnTo>
                  <a:pt x="10452" y="5270"/>
                </a:lnTo>
                <a:lnTo>
                  <a:pt x="10508" y="5385"/>
                </a:lnTo>
                <a:lnTo>
                  <a:pt x="10621" y="5614"/>
                </a:lnTo>
                <a:lnTo>
                  <a:pt x="10678" y="5614"/>
                </a:lnTo>
                <a:lnTo>
                  <a:pt x="10847" y="5614"/>
                </a:lnTo>
                <a:lnTo>
                  <a:pt x="10904" y="5614"/>
                </a:lnTo>
                <a:lnTo>
                  <a:pt x="10904" y="5500"/>
                </a:lnTo>
                <a:lnTo>
                  <a:pt x="10791" y="5156"/>
                </a:lnTo>
                <a:lnTo>
                  <a:pt x="10847" y="5156"/>
                </a:lnTo>
                <a:lnTo>
                  <a:pt x="10904" y="5156"/>
                </a:lnTo>
                <a:lnTo>
                  <a:pt x="10960" y="5041"/>
                </a:lnTo>
                <a:lnTo>
                  <a:pt x="10960" y="4927"/>
                </a:lnTo>
                <a:lnTo>
                  <a:pt x="10904" y="4812"/>
                </a:lnTo>
                <a:lnTo>
                  <a:pt x="10904" y="4698"/>
                </a:lnTo>
                <a:lnTo>
                  <a:pt x="10904" y="4583"/>
                </a:lnTo>
                <a:lnTo>
                  <a:pt x="10960" y="4583"/>
                </a:lnTo>
                <a:lnTo>
                  <a:pt x="11130" y="4583"/>
                </a:lnTo>
                <a:lnTo>
                  <a:pt x="11073" y="4468"/>
                </a:lnTo>
                <a:lnTo>
                  <a:pt x="11017" y="4239"/>
                </a:lnTo>
                <a:lnTo>
                  <a:pt x="11017" y="4125"/>
                </a:lnTo>
                <a:lnTo>
                  <a:pt x="11073" y="4125"/>
                </a:lnTo>
                <a:lnTo>
                  <a:pt x="11130" y="4010"/>
                </a:lnTo>
                <a:lnTo>
                  <a:pt x="11186" y="4010"/>
                </a:lnTo>
                <a:lnTo>
                  <a:pt x="11243" y="4239"/>
                </a:lnTo>
                <a:lnTo>
                  <a:pt x="11243" y="4354"/>
                </a:lnTo>
                <a:lnTo>
                  <a:pt x="11299" y="4354"/>
                </a:lnTo>
                <a:lnTo>
                  <a:pt x="11356" y="4354"/>
                </a:lnTo>
                <a:lnTo>
                  <a:pt x="11356" y="4239"/>
                </a:lnTo>
                <a:lnTo>
                  <a:pt x="11299" y="4010"/>
                </a:lnTo>
                <a:lnTo>
                  <a:pt x="11299" y="3895"/>
                </a:lnTo>
                <a:lnTo>
                  <a:pt x="11356" y="3895"/>
                </a:lnTo>
                <a:lnTo>
                  <a:pt x="11412" y="3895"/>
                </a:lnTo>
                <a:lnTo>
                  <a:pt x="11469" y="4010"/>
                </a:lnTo>
                <a:lnTo>
                  <a:pt x="11525" y="3895"/>
                </a:lnTo>
                <a:lnTo>
                  <a:pt x="11525" y="3781"/>
                </a:lnTo>
                <a:lnTo>
                  <a:pt x="11525" y="3552"/>
                </a:lnTo>
                <a:lnTo>
                  <a:pt x="11582" y="3552"/>
                </a:lnTo>
                <a:lnTo>
                  <a:pt x="11695" y="3552"/>
                </a:lnTo>
                <a:lnTo>
                  <a:pt x="11751" y="3437"/>
                </a:lnTo>
                <a:lnTo>
                  <a:pt x="11808" y="3208"/>
                </a:lnTo>
                <a:lnTo>
                  <a:pt x="11808" y="2979"/>
                </a:lnTo>
                <a:lnTo>
                  <a:pt x="11751" y="2864"/>
                </a:lnTo>
                <a:lnTo>
                  <a:pt x="11695" y="2635"/>
                </a:lnTo>
                <a:lnTo>
                  <a:pt x="11695" y="2521"/>
                </a:lnTo>
                <a:lnTo>
                  <a:pt x="11751" y="2406"/>
                </a:lnTo>
                <a:lnTo>
                  <a:pt x="11808" y="2062"/>
                </a:lnTo>
                <a:lnTo>
                  <a:pt x="11864" y="1833"/>
                </a:lnTo>
                <a:lnTo>
                  <a:pt x="11977" y="1948"/>
                </a:lnTo>
                <a:lnTo>
                  <a:pt x="12090" y="1833"/>
                </a:lnTo>
                <a:lnTo>
                  <a:pt x="12147" y="1604"/>
                </a:lnTo>
                <a:lnTo>
                  <a:pt x="12203" y="1833"/>
                </a:lnTo>
                <a:lnTo>
                  <a:pt x="12203" y="2177"/>
                </a:lnTo>
                <a:lnTo>
                  <a:pt x="12147" y="2406"/>
                </a:lnTo>
                <a:lnTo>
                  <a:pt x="12147" y="2521"/>
                </a:lnTo>
                <a:lnTo>
                  <a:pt x="12203" y="2521"/>
                </a:lnTo>
                <a:lnTo>
                  <a:pt x="12373" y="2062"/>
                </a:lnTo>
                <a:lnTo>
                  <a:pt x="12542" y="2062"/>
                </a:lnTo>
                <a:lnTo>
                  <a:pt x="12486" y="2291"/>
                </a:lnTo>
                <a:lnTo>
                  <a:pt x="12486" y="2406"/>
                </a:lnTo>
                <a:lnTo>
                  <a:pt x="12542" y="2521"/>
                </a:lnTo>
                <a:lnTo>
                  <a:pt x="12542" y="2635"/>
                </a:lnTo>
                <a:lnTo>
                  <a:pt x="12486" y="2635"/>
                </a:lnTo>
                <a:lnTo>
                  <a:pt x="12316" y="2635"/>
                </a:lnTo>
                <a:lnTo>
                  <a:pt x="12316" y="2864"/>
                </a:lnTo>
                <a:lnTo>
                  <a:pt x="12203" y="2979"/>
                </a:lnTo>
                <a:lnTo>
                  <a:pt x="12203" y="3323"/>
                </a:lnTo>
                <a:lnTo>
                  <a:pt x="12373" y="3437"/>
                </a:lnTo>
                <a:lnTo>
                  <a:pt x="12373" y="3552"/>
                </a:lnTo>
                <a:lnTo>
                  <a:pt x="12373" y="3666"/>
                </a:lnTo>
                <a:lnTo>
                  <a:pt x="12260" y="3666"/>
                </a:lnTo>
                <a:lnTo>
                  <a:pt x="11921" y="3781"/>
                </a:lnTo>
                <a:lnTo>
                  <a:pt x="11864" y="3895"/>
                </a:lnTo>
                <a:lnTo>
                  <a:pt x="11921" y="4010"/>
                </a:lnTo>
                <a:lnTo>
                  <a:pt x="11921" y="4125"/>
                </a:lnTo>
                <a:lnTo>
                  <a:pt x="11864" y="4239"/>
                </a:lnTo>
                <a:lnTo>
                  <a:pt x="11751" y="4239"/>
                </a:lnTo>
                <a:lnTo>
                  <a:pt x="11695" y="4354"/>
                </a:lnTo>
                <a:lnTo>
                  <a:pt x="11751" y="4468"/>
                </a:lnTo>
                <a:lnTo>
                  <a:pt x="11638" y="4812"/>
                </a:lnTo>
                <a:lnTo>
                  <a:pt x="11582" y="5270"/>
                </a:lnTo>
                <a:lnTo>
                  <a:pt x="11525" y="5843"/>
                </a:lnTo>
                <a:lnTo>
                  <a:pt x="11582" y="5958"/>
                </a:lnTo>
                <a:lnTo>
                  <a:pt x="11695" y="6187"/>
                </a:lnTo>
                <a:lnTo>
                  <a:pt x="11751" y="6531"/>
                </a:lnTo>
                <a:lnTo>
                  <a:pt x="11808" y="6531"/>
                </a:lnTo>
                <a:lnTo>
                  <a:pt x="11808" y="6187"/>
                </a:lnTo>
                <a:lnTo>
                  <a:pt x="11977" y="5958"/>
                </a:lnTo>
                <a:lnTo>
                  <a:pt x="12034" y="5958"/>
                </a:lnTo>
                <a:lnTo>
                  <a:pt x="12090" y="6072"/>
                </a:lnTo>
                <a:lnTo>
                  <a:pt x="12090" y="6187"/>
                </a:lnTo>
                <a:lnTo>
                  <a:pt x="12090" y="6302"/>
                </a:lnTo>
                <a:lnTo>
                  <a:pt x="12034" y="6416"/>
                </a:lnTo>
                <a:lnTo>
                  <a:pt x="11977" y="6760"/>
                </a:lnTo>
                <a:lnTo>
                  <a:pt x="11977" y="6874"/>
                </a:lnTo>
                <a:lnTo>
                  <a:pt x="12034" y="7104"/>
                </a:lnTo>
                <a:lnTo>
                  <a:pt x="12090" y="7218"/>
                </a:lnTo>
                <a:lnTo>
                  <a:pt x="12034" y="7333"/>
                </a:lnTo>
                <a:lnTo>
                  <a:pt x="11921" y="7447"/>
                </a:lnTo>
                <a:lnTo>
                  <a:pt x="11921" y="7562"/>
                </a:lnTo>
                <a:lnTo>
                  <a:pt x="11921" y="7676"/>
                </a:lnTo>
                <a:lnTo>
                  <a:pt x="11977" y="7906"/>
                </a:lnTo>
                <a:lnTo>
                  <a:pt x="12034" y="8364"/>
                </a:lnTo>
                <a:lnTo>
                  <a:pt x="12090" y="8364"/>
                </a:lnTo>
                <a:lnTo>
                  <a:pt x="12147" y="8478"/>
                </a:lnTo>
                <a:lnTo>
                  <a:pt x="12147" y="8708"/>
                </a:lnTo>
                <a:lnTo>
                  <a:pt x="12147" y="8937"/>
                </a:lnTo>
                <a:lnTo>
                  <a:pt x="12203" y="9051"/>
                </a:lnTo>
                <a:lnTo>
                  <a:pt x="12147" y="9166"/>
                </a:lnTo>
                <a:lnTo>
                  <a:pt x="12034" y="9051"/>
                </a:lnTo>
                <a:lnTo>
                  <a:pt x="11864" y="8708"/>
                </a:lnTo>
                <a:lnTo>
                  <a:pt x="11808" y="8708"/>
                </a:lnTo>
                <a:lnTo>
                  <a:pt x="11751" y="8822"/>
                </a:lnTo>
                <a:lnTo>
                  <a:pt x="11751" y="8937"/>
                </a:lnTo>
                <a:lnTo>
                  <a:pt x="11751" y="9280"/>
                </a:lnTo>
                <a:lnTo>
                  <a:pt x="11695" y="9624"/>
                </a:lnTo>
                <a:lnTo>
                  <a:pt x="11695" y="9739"/>
                </a:lnTo>
                <a:lnTo>
                  <a:pt x="11808" y="9624"/>
                </a:lnTo>
                <a:lnTo>
                  <a:pt x="11921" y="9739"/>
                </a:lnTo>
                <a:lnTo>
                  <a:pt x="11977" y="9624"/>
                </a:lnTo>
                <a:lnTo>
                  <a:pt x="12090" y="9739"/>
                </a:lnTo>
                <a:lnTo>
                  <a:pt x="12147" y="9968"/>
                </a:lnTo>
                <a:lnTo>
                  <a:pt x="12203" y="9968"/>
                </a:lnTo>
                <a:lnTo>
                  <a:pt x="12260" y="9968"/>
                </a:lnTo>
                <a:lnTo>
                  <a:pt x="12316" y="9739"/>
                </a:lnTo>
                <a:lnTo>
                  <a:pt x="12373" y="9510"/>
                </a:lnTo>
                <a:lnTo>
                  <a:pt x="12429" y="9395"/>
                </a:lnTo>
                <a:lnTo>
                  <a:pt x="12486" y="9510"/>
                </a:lnTo>
                <a:lnTo>
                  <a:pt x="12429" y="9968"/>
                </a:lnTo>
                <a:lnTo>
                  <a:pt x="12429" y="10082"/>
                </a:lnTo>
                <a:lnTo>
                  <a:pt x="12429" y="10197"/>
                </a:lnTo>
                <a:lnTo>
                  <a:pt x="12542" y="10426"/>
                </a:lnTo>
                <a:lnTo>
                  <a:pt x="12655" y="10426"/>
                </a:lnTo>
                <a:lnTo>
                  <a:pt x="12768" y="10541"/>
                </a:lnTo>
                <a:lnTo>
                  <a:pt x="12825" y="10770"/>
                </a:lnTo>
                <a:lnTo>
                  <a:pt x="12768" y="10884"/>
                </a:lnTo>
                <a:lnTo>
                  <a:pt x="12655" y="10884"/>
                </a:lnTo>
                <a:lnTo>
                  <a:pt x="12486" y="10655"/>
                </a:lnTo>
                <a:lnTo>
                  <a:pt x="12373" y="10541"/>
                </a:lnTo>
                <a:lnTo>
                  <a:pt x="12203" y="10655"/>
                </a:lnTo>
                <a:lnTo>
                  <a:pt x="12090" y="10655"/>
                </a:lnTo>
                <a:lnTo>
                  <a:pt x="12034" y="10655"/>
                </a:lnTo>
                <a:lnTo>
                  <a:pt x="12034" y="10884"/>
                </a:lnTo>
                <a:lnTo>
                  <a:pt x="12034" y="11114"/>
                </a:lnTo>
                <a:lnTo>
                  <a:pt x="12090" y="11343"/>
                </a:lnTo>
                <a:lnTo>
                  <a:pt x="12203" y="11114"/>
                </a:lnTo>
                <a:lnTo>
                  <a:pt x="12260" y="11114"/>
                </a:lnTo>
                <a:lnTo>
                  <a:pt x="12429" y="11343"/>
                </a:lnTo>
                <a:lnTo>
                  <a:pt x="12429" y="11457"/>
                </a:lnTo>
                <a:lnTo>
                  <a:pt x="12203" y="11457"/>
                </a:lnTo>
                <a:lnTo>
                  <a:pt x="12147" y="11801"/>
                </a:lnTo>
                <a:lnTo>
                  <a:pt x="12034" y="12145"/>
                </a:lnTo>
                <a:lnTo>
                  <a:pt x="12090" y="12374"/>
                </a:lnTo>
                <a:lnTo>
                  <a:pt x="12260" y="12947"/>
                </a:lnTo>
                <a:lnTo>
                  <a:pt x="12316" y="12947"/>
                </a:lnTo>
                <a:lnTo>
                  <a:pt x="12486" y="12947"/>
                </a:lnTo>
                <a:lnTo>
                  <a:pt x="12542" y="12947"/>
                </a:lnTo>
                <a:lnTo>
                  <a:pt x="12655" y="13176"/>
                </a:lnTo>
                <a:lnTo>
                  <a:pt x="12768" y="13405"/>
                </a:lnTo>
                <a:lnTo>
                  <a:pt x="12825" y="13520"/>
                </a:lnTo>
                <a:lnTo>
                  <a:pt x="12994" y="13634"/>
                </a:lnTo>
                <a:lnTo>
                  <a:pt x="13107" y="13863"/>
                </a:lnTo>
                <a:lnTo>
                  <a:pt x="13164" y="13863"/>
                </a:lnTo>
                <a:lnTo>
                  <a:pt x="13164" y="13749"/>
                </a:lnTo>
                <a:lnTo>
                  <a:pt x="13107" y="13520"/>
                </a:lnTo>
                <a:lnTo>
                  <a:pt x="13107" y="13405"/>
                </a:lnTo>
                <a:lnTo>
                  <a:pt x="13107" y="13176"/>
                </a:lnTo>
                <a:lnTo>
                  <a:pt x="13107" y="13061"/>
                </a:lnTo>
                <a:lnTo>
                  <a:pt x="13220" y="12832"/>
                </a:lnTo>
                <a:lnTo>
                  <a:pt x="13277" y="12947"/>
                </a:lnTo>
                <a:lnTo>
                  <a:pt x="13220" y="13176"/>
                </a:lnTo>
                <a:lnTo>
                  <a:pt x="13277" y="13291"/>
                </a:lnTo>
                <a:lnTo>
                  <a:pt x="13446" y="13634"/>
                </a:lnTo>
                <a:lnTo>
                  <a:pt x="13503" y="13520"/>
                </a:lnTo>
                <a:lnTo>
                  <a:pt x="13503" y="13176"/>
                </a:lnTo>
                <a:lnTo>
                  <a:pt x="13503" y="12947"/>
                </a:lnTo>
                <a:lnTo>
                  <a:pt x="13559" y="12832"/>
                </a:lnTo>
                <a:lnTo>
                  <a:pt x="13616" y="12718"/>
                </a:lnTo>
                <a:lnTo>
                  <a:pt x="13616" y="12832"/>
                </a:lnTo>
                <a:lnTo>
                  <a:pt x="13616" y="13061"/>
                </a:lnTo>
                <a:lnTo>
                  <a:pt x="13616" y="13405"/>
                </a:lnTo>
                <a:lnTo>
                  <a:pt x="13616" y="13634"/>
                </a:lnTo>
                <a:lnTo>
                  <a:pt x="13729" y="13520"/>
                </a:lnTo>
                <a:lnTo>
                  <a:pt x="13785" y="13405"/>
                </a:lnTo>
                <a:lnTo>
                  <a:pt x="13842" y="13520"/>
                </a:lnTo>
                <a:lnTo>
                  <a:pt x="13898" y="13634"/>
                </a:lnTo>
                <a:lnTo>
                  <a:pt x="13842" y="13749"/>
                </a:lnTo>
                <a:lnTo>
                  <a:pt x="13672" y="13863"/>
                </a:lnTo>
                <a:lnTo>
                  <a:pt x="13616" y="14207"/>
                </a:lnTo>
                <a:lnTo>
                  <a:pt x="13559" y="14436"/>
                </a:lnTo>
                <a:lnTo>
                  <a:pt x="13616" y="14551"/>
                </a:lnTo>
                <a:lnTo>
                  <a:pt x="13785" y="14436"/>
                </a:lnTo>
                <a:lnTo>
                  <a:pt x="13898" y="14436"/>
                </a:lnTo>
                <a:lnTo>
                  <a:pt x="13955" y="14207"/>
                </a:lnTo>
                <a:lnTo>
                  <a:pt x="14068" y="14207"/>
                </a:lnTo>
                <a:lnTo>
                  <a:pt x="14181" y="14207"/>
                </a:lnTo>
                <a:lnTo>
                  <a:pt x="14181" y="14322"/>
                </a:lnTo>
                <a:lnTo>
                  <a:pt x="14124" y="14436"/>
                </a:lnTo>
                <a:lnTo>
                  <a:pt x="13955" y="14665"/>
                </a:lnTo>
                <a:lnTo>
                  <a:pt x="13898" y="15009"/>
                </a:lnTo>
                <a:lnTo>
                  <a:pt x="13955" y="15124"/>
                </a:lnTo>
                <a:lnTo>
                  <a:pt x="14011" y="15124"/>
                </a:lnTo>
                <a:lnTo>
                  <a:pt x="14237" y="14895"/>
                </a:lnTo>
                <a:lnTo>
                  <a:pt x="14294" y="14895"/>
                </a:lnTo>
                <a:lnTo>
                  <a:pt x="14294" y="15009"/>
                </a:lnTo>
                <a:lnTo>
                  <a:pt x="14181" y="15353"/>
                </a:lnTo>
                <a:lnTo>
                  <a:pt x="14068" y="15467"/>
                </a:lnTo>
                <a:lnTo>
                  <a:pt x="13955" y="15582"/>
                </a:lnTo>
                <a:lnTo>
                  <a:pt x="13955" y="15811"/>
                </a:lnTo>
                <a:lnTo>
                  <a:pt x="13955" y="16040"/>
                </a:lnTo>
                <a:lnTo>
                  <a:pt x="14068" y="16040"/>
                </a:lnTo>
                <a:lnTo>
                  <a:pt x="14124" y="16384"/>
                </a:lnTo>
                <a:lnTo>
                  <a:pt x="14181" y="16384"/>
                </a:lnTo>
                <a:lnTo>
                  <a:pt x="14237" y="16269"/>
                </a:lnTo>
                <a:lnTo>
                  <a:pt x="14237" y="15926"/>
                </a:lnTo>
                <a:lnTo>
                  <a:pt x="14294" y="15926"/>
                </a:lnTo>
                <a:lnTo>
                  <a:pt x="14350" y="15926"/>
                </a:lnTo>
                <a:lnTo>
                  <a:pt x="14520" y="15926"/>
                </a:lnTo>
                <a:lnTo>
                  <a:pt x="14520" y="15697"/>
                </a:lnTo>
                <a:lnTo>
                  <a:pt x="14633" y="15697"/>
                </a:lnTo>
                <a:lnTo>
                  <a:pt x="14746" y="15697"/>
                </a:lnTo>
                <a:lnTo>
                  <a:pt x="14802" y="15582"/>
                </a:lnTo>
                <a:lnTo>
                  <a:pt x="14859" y="15353"/>
                </a:lnTo>
                <a:lnTo>
                  <a:pt x="15763" y="14665"/>
                </a:lnTo>
                <a:lnTo>
                  <a:pt x="15763" y="13978"/>
                </a:lnTo>
                <a:lnTo>
                  <a:pt x="15876" y="13863"/>
                </a:lnTo>
                <a:lnTo>
                  <a:pt x="15932" y="13749"/>
                </a:lnTo>
                <a:lnTo>
                  <a:pt x="15932" y="13405"/>
                </a:lnTo>
                <a:lnTo>
                  <a:pt x="15932" y="13061"/>
                </a:lnTo>
                <a:lnTo>
                  <a:pt x="15932" y="12718"/>
                </a:lnTo>
                <a:lnTo>
                  <a:pt x="15989" y="12603"/>
                </a:lnTo>
                <a:lnTo>
                  <a:pt x="16045" y="12489"/>
                </a:lnTo>
                <a:lnTo>
                  <a:pt x="16102" y="12489"/>
                </a:lnTo>
                <a:lnTo>
                  <a:pt x="16158" y="12603"/>
                </a:lnTo>
                <a:lnTo>
                  <a:pt x="16158" y="12832"/>
                </a:lnTo>
                <a:lnTo>
                  <a:pt x="16158" y="13291"/>
                </a:lnTo>
                <a:lnTo>
                  <a:pt x="16158" y="13634"/>
                </a:lnTo>
                <a:lnTo>
                  <a:pt x="16102" y="13749"/>
                </a:lnTo>
                <a:lnTo>
                  <a:pt x="16102" y="14093"/>
                </a:lnTo>
                <a:lnTo>
                  <a:pt x="16045" y="14436"/>
                </a:lnTo>
                <a:lnTo>
                  <a:pt x="16215" y="14322"/>
                </a:lnTo>
                <a:lnTo>
                  <a:pt x="16271" y="13978"/>
                </a:lnTo>
                <a:lnTo>
                  <a:pt x="16328" y="13520"/>
                </a:lnTo>
                <a:lnTo>
                  <a:pt x="16271" y="12718"/>
                </a:lnTo>
                <a:lnTo>
                  <a:pt x="16384" y="11916"/>
                </a:lnTo>
                <a:lnTo>
                  <a:pt x="16384" y="11686"/>
                </a:lnTo>
                <a:lnTo>
                  <a:pt x="16384" y="11457"/>
                </a:lnTo>
                <a:lnTo>
                  <a:pt x="16328" y="11228"/>
                </a:lnTo>
                <a:lnTo>
                  <a:pt x="16328" y="10999"/>
                </a:lnTo>
                <a:lnTo>
                  <a:pt x="16328" y="10770"/>
                </a:lnTo>
                <a:lnTo>
                  <a:pt x="16384" y="10541"/>
                </a:lnTo>
                <a:lnTo>
                  <a:pt x="16384" y="10312"/>
                </a:lnTo>
                <a:lnTo>
                  <a:pt x="15367" y="10770"/>
                </a:lnTo>
                <a:lnTo>
                  <a:pt x="14181" y="11228"/>
                </a:lnTo>
                <a:lnTo>
                  <a:pt x="14011" y="10426"/>
                </a:lnTo>
                <a:lnTo>
                  <a:pt x="13898" y="9624"/>
                </a:lnTo>
                <a:lnTo>
                  <a:pt x="13672" y="8020"/>
                </a:lnTo>
                <a:lnTo>
                  <a:pt x="13333" y="5270"/>
                </a:lnTo>
                <a:lnTo>
                  <a:pt x="13164" y="4354"/>
                </a:lnTo>
                <a:lnTo>
                  <a:pt x="13107" y="3895"/>
                </a:lnTo>
                <a:lnTo>
                  <a:pt x="13051" y="3208"/>
                </a:lnTo>
                <a:lnTo>
                  <a:pt x="12599" y="0"/>
                </a:lnTo>
                <a:lnTo>
                  <a:pt x="11582" y="458"/>
                </a:lnTo>
                <a:lnTo>
                  <a:pt x="11130" y="687"/>
                </a:lnTo>
                <a:lnTo>
                  <a:pt x="10000" y="1146"/>
                </a:lnTo>
                <a:lnTo>
                  <a:pt x="9209" y="1375"/>
                </a:lnTo>
                <a:lnTo>
                  <a:pt x="8531" y="1719"/>
                </a:lnTo>
                <a:lnTo>
                  <a:pt x="7740" y="2062"/>
                </a:lnTo>
                <a:lnTo>
                  <a:pt x="7006" y="2406"/>
                </a:lnTo>
                <a:lnTo>
                  <a:pt x="6949" y="2406"/>
                </a:lnTo>
                <a:lnTo>
                  <a:pt x="4802" y="3208"/>
                </a:lnTo>
                <a:lnTo>
                  <a:pt x="4011" y="3552"/>
                </a:lnTo>
                <a:lnTo>
                  <a:pt x="3842" y="3552"/>
                </a:lnTo>
                <a:lnTo>
                  <a:pt x="2373" y="4125"/>
                </a:lnTo>
                <a:lnTo>
                  <a:pt x="1977" y="4239"/>
                </a:lnTo>
                <a:lnTo>
                  <a:pt x="339" y="4812"/>
                </a:lnTo>
                <a:lnTo>
                  <a:pt x="0" y="5041"/>
                </a:lnTo>
                <a:lnTo>
                  <a:pt x="452" y="9624"/>
                </a:lnTo>
                <a:lnTo>
                  <a:pt x="508" y="9395"/>
                </a:lnTo>
                <a:lnTo>
                  <a:pt x="678" y="8937"/>
                </a:lnTo>
                <a:lnTo>
                  <a:pt x="791" y="8708"/>
                </a:lnTo>
                <a:lnTo>
                  <a:pt x="904" y="8593"/>
                </a:lnTo>
                <a:lnTo>
                  <a:pt x="1017" y="8478"/>
                </a:lnTo>
                <a:lnTo>
                  <a:pt x="1017" y="8364"/>
                </a:lnTo>
                <a:lnTo>
                  <a:pt x="1073" y="8135"/>
                </a:lnTo>
                <a:lnTo>
                  <a:pt x="1130" y="8020"/>
                </a:lnTo>
                <a:lnTo>
                  <a:pt x="1243" y="7791"/>
                </a:lnTo>
                <a:lnTo>
                  <a:pt x="1469" y="7333"/>
                </a:lnTo>
                <a:lnTo>
                  <a:pt x="1525" y="7218"/>
                </a:lnTo>
                <a:lnTo>
                  <a:pt x="1582" y="6874"/>
                </a:lnTo>
                <a:lnTo>
                  <a:pt x="1582" y="6760"/>
                </a:lnTo>
                <a:lnTo>
                  <a:pt x="1695" y="6760"/>
                </a:lnTo>
                <a:lnTo>
                  <a:pt x="1751" y="6760"/>
                </a:lnTo>
                <a:lnTo>
                  <a:pt x="1864" y="6874"/>
                </a:lnTo>
                <a:lnTo>
                  <a:pt x="1977" y="6989"/>
                </a:lnTo>
                <a:lnTo>
                  <a:pt x="2090" y="6874"/>
                </a:lnTo>
                <a:lnTo>
                  <a:pt x="2203" y="6416"/>
                </a:lnTo>
                <a:lnTo>
                  <a:pt x="2316" y="5843"/>
                </a:lnTo>
                <a:lnTo>
                  <a:pt x="2373" y="5729"/>
                </a:lnTo>
                <a:lnTo>
                  <a:pt x="2429" y="5614"/>
                </a:lnTo>
                <a:lnTo>
                  <a:pt x="2429" y="5385"/>
                </a:lnTo>
                <a:lnTo>
                  <a:pt x="2486" y="5156"/>
                </a:lnTo>
                <a:lnTo>
                  <a:pt x="2542" y="4927"/>
                </a:lnTo>
                <a:lnTo>
                  <a:pt x="2599" y="4927"/>
                </a:lnTo>
                <a:lnTo>
                  <a:pt x="2655" y="4927"/>
                </a:lnTo>
                <a:lnTo>
                  <a:pt x="2655" y="5041"/>
                </a:lnTo>
                <a:lnTo>
                  <a:pt x="2655" y="5270"/>
                </a:lnTo>
                <a:lnTo>
                  <a:pt x="2712" y="5500"/>
                </a:lnTo>
                <a:lnTo>
                  <a:pt x="2881" y="5614"/>
                </a:lnTo>
                <a:lnTo>
                  <a:pt x="3051" y="5614"/>
                </a:lnTo>
                <a:lnTo>
                  <a:pt x="3220" y="5614"/>
                </a:lnTo>
                <a:lnTo>
                  <a:pt x="3446" y="5614"/>
                </a:lnTo>
                <a:lnTo>
                  <a:pt x="3559" y="5729"/>
                </a:lnTo>
                <a:lnTo>
                  <a:pt x="3616" y="5614"/>
                </a:lnTo>
                <a:lnTo>
                  <a:pt x="3672" y="5500"/>
                </a:lnTo>
                <a:lnTo>
                  <a:pt x="3616" y="5385"/>
                </a:lnTo>
                <a:lnTo>
                  <a:pt x="3672" y="5270"/>
                </a:lnTo>
                <a:lnTo>
                  <a:pt x="3672" y="5156"/>
                </a:lnTo>
                <a:lnTo>
                  <a:pt x="3729" y="5041"/>
                </a:lnTo>
                <a:lnTo>
                  <a:pt x="3785" y="4927"/>
                </a:lnTo>
                <a:lnTo>
                  <a:pt x="3729" y="4812"/>
                </a:lnTo>
                <a:lnTo>
                  <a:pt x="3672" y="4698"/>
                </a:lnTo>
                <a:lnTo>
                  <a:pt x="3729" y="4583"/>
                </a:lnTo>
                <a:lnTo>
                  <a:pt x="3842" y="4583"/>
                </a:lnTo>
                <a:lnTo>
                  <a:pt x="4011" y="4354"/>
                </a:lnTo>
                <a:lnTo>
                  <a:pt x="4124" y="4354"/>
                </a:lnTo>
                <a:lnTo>
                  <a:pt x="4181" y="4354"/>
                </a:lnTo>
                <a:lnTo>
                  <a:pt x="4237" y="4354"/>
                </a:lnTo>
                <a:lnTo>
                  <a:pt x="4294" y="4239"/>
                </a:lnTo>
                <a:lnTo>
                  <a:pt x="4350" y="4010"/>
                </a:lnTo>
                <a:lnTo>
                  <a:pt x="4407" y="3895"/>
                </a:lnTo>
                <a:lnTo>
                  <a:pt x="4520" y="3781"/>
                </a:lnTo>
                <a:lnTo>
                  <a:pt x="4689" y="3666"/>
                </a:lnTo>
                <a:lnTo>
                  <a:pt x="4802" y="3781"/>
                </a:lnTo>
                <a:lnTo>
                  <a:pt x="5085" y="4125"/>
                </a:lnTo>
                <a:lnTo>
                  <a:pt x="5198" y="4239"/>
                </a:lnTo>
                <a:lnTo>
                  <a:pt x="5367" y="4125"/>
                </a:lnTo>
                <a:lnTo>
                  <a:pt x="5480" y="4125"/>
                </a:lnTo>
                <a:lnTo>
                  <a:pt x="5537" y="4125"/>
                </a:lnTo>
                <a:lnTo>
                  <a:pt x="5593" y="4010"/>
                </a:lnTo>
                <a:lnTo>
                  <a:pt x="5650" y="3895"/>
                </a:lnTo>
                <a:lnTo>
                  <a:pt x="5706" y="4010"/>
                </a:lnTo>
                <a:lnTo>
                  <a:pt x="5819" y="4125"/>
                </a:lnTo>
                <a:lnTo>
                  <a:pt x="5819" y="4239"/>
                </a:lnTo>
                <a:lnTo>
                  <a:pt x="5763" y="4468"/>
                </a:lnTo>
                <a:lnTo>
                  <a:pt x="5706" y="4583"/>
                </a:lnTo>
                <a:lnTo>
                  <a:pt x="5763" y="4698"/>
                </a:lnTo>
                <a:lnTo>
                  <a:pt x="5876" y="4927"/>
                </a:lnTo>
                <a:lnTo>
                  <a:pt x="5932" y="4927"/>
                </a:lnTo>
                <a:lnTo>
                  <a:pt x="5989" y="4812"/>
                </a:lnTo>
                <a:lnTo>
                  <a:pt x="6102" y="4812"/>
                </a:lnTo>
                <a:lnTo>
                  <a:pt x="6102" y="4927"/>
                </a:lnTo>
                <a:lnTo>
                  <a:pt x="6045" y="5156"/>
                </a:lnTo>
                <a:lnTo>
                  <a:pt x="6045" y="5385"/>
                </a:lnTo>
                <a:lnTo>
                  <a:pt x="6102" y="5500"/>
                </a:lnTo>
                <a:lnTo>
                  <a:pt x="6215" y="5614"/>
                </a:lnTo>
                <a:lnTo>
                  <a:pt x="6271" y="5729"/>
                </a:lnTo>
                <a:lnTo>
                  <a:pt x="6271" y="5843"/>
                </a:lnTo>
                <a:lnTo>
                  <a:pt x="6271" y="6072"/>
                </a:lnTo>
                <a:lnTo>
                  <a:pt x="6441" y="6302"/>
                </a:lnTo>
                <a:lnTo>
                  <a:pt x="6554" y="6302"/>
                </a:lnTo>
                <a:lnTo>
                  <a:pt x="6723" y="6416"/>
                </a:lnTo>
                <a:lnTo>
                  <a:pt x="6780" y="6302"/>
                </a:lnTo>
                <a:lnTo>
                  <a:pt x="7006" y="6531"/>
                </a:lnTo>
                <a:lnTo>
                  <a:pt x="7119" y="6645"/>
                </a:lnTo>
                <a:lnTo>
                  <a:pt x="7232" y="6645"/>
                </a:lnTo>
                <a:lnTo>
                  <a:pt x="7345" y="6760"/>
                </a:lnTo>
                <a:lnTo>
                  <a:pt x="7345" y="6874"/>
                </a:lnTo>
                <a:lnTo>
                  <a:pt x="7345" y="6989"/>
                </a:lnTo>
                <a:lnTo>
                  <a:pt x="7288" y="7218"/>
                </a:lnTo>
                <a:lnTo>
                  <a:pt x="7175" y="7447"/>
                </a:lnTo>
                <a:lnTo>
                  <a:pt x="7175" y="7676"/>
                </a:lnTo>
                <a:lnTo>
                  <a:pt x="7175" y="7791"/>
                </a:lnTo>
                <a:lnTo>
                  <a:pt x="7288" y="8020"/>
                </a:lnTo>
                <a:lnTo>
                  <a:pt x="7458" y="8135"/>
                </a:lnTo>
                <a:lnTo>
                  <a:pt x="7627" y="8249"/>
                </a:lnTo>
                <a:lnTo>
                  <a:pt x="7910" y="8249"/>
                </a:lnTo>
                <a:lnTo>
                  <a:pt x="8192" y="8364"/>
                </a:lnTo>
                <a:lnTo>
                  <a:pt x="8248" y="8708"/>
                </a:lnTo>
                <a:lnTo>
                  <a:pt x="8305" y="8822"/>
                </a:lnTo>
                <a:lnTo>
                  <a:pt x="8418" y="8822"/>
                </a:lnTo>
                <a:lnTo>
                  <a:pt x="8587" y="8822"/>
                </a:lnTo>
                <a:lnTo>
                  <a:pt x="8757" y="9051"/>
                </a:lnTo>
                <a:lnTo>
                  <a:pt x="8983" y="8364"/>
                </a:lnTo>
                <a:lnTo>
                  <a:pt x="9152" y="8593"/>
                </a:lnTo>
                <a:lnTo>
                  <a:pt x="9491" y="9051"/>
                </a:lnTo>
                <a:lnTo>
                  <a:pt x="9152" y="10082"/>
                </a:lnTo>
                <a:lnTo>
                  <a:pt x="9152" y="10426"/>
                </a:lnTo>
                <a:lnTo>
                  <a:pt x="9209" y="10770"/>
                </a:lnTo>
                <a:lnTo>
                  <a:pt x="9209" y="10884"/>
                </a:lnTo>
                <a:lnTo>
                  <a:pt x="9152" y="11114"/>
                </a:lnTo>
                <a:lnTo>
                  <a:pt x="9096" y="11114"/>
                </a:lnTo>
                <a:lnTo>
                  <a:pt x="8983" y="11343"/>
                </a:lnTo>
                <a:lnTo>
                  <a:pt x="8983" y="11457"/>
                </a:lnTo>
                <a:lnTo>
                  <a:pt x="8983" y="11801"/>
                </a:lnTo>
                <a:lnTo>
                  <a:pt x="8926" y="11916"/>
                </a:lnTo>
                <a:lnTo>
                  <a:pt x="8757" y="12145"/>
                </a:lnTo>
                <a:lnTo>
                  <a:pt x="8700" y="12259"/>
                </a:lnTo>
                <a:lnTo>
                  <a:pt x="8644" y="12489"/>
                </a:lnTo>
                <a:lnTo>
                  <a:pt x="8587" y="12718"/>
                </a:lnTo>
                <a:lnTo>
                  <a:pt x="8587" y="12947"/>
                </a:lnTo>
                <a:lnTo>
                  <a:pt x="8531" y="13176"/>
                </a:lnTo>
                <a:lnTo>
                  <a:pt x="8531" y="13520"/>
                </a:lnTo>
                <a:lnTo>
                  <a:pt x="8531" y="13863"/>
                </a:lnTo>
                <a:lnTo>
                  <a:pt x="8531" y="14093"/>
                </a:lnTo>
                <a:lnTo>
                  <a:pt x="8644" y="14436"/>
                </a:lnTo>
                <a:lnTo>
                  <a:pt x="8757" y="14551"/>
                </a:lnTo>
                <a:lnTo>
                  <a:pt x="8813" y="14780"/>
                </a:lnTo>
                <a:lnTo>
                  <a:pt x="8926" y="14780"/>
                </a:lnTo>
                <a:lnTo>
                  <a:pt x="8983" y="14665"/>
                </a:lnTo>
                <a:lnTo>
                  <a:pt x="9209" y="14322"/>
                </a:lnTo>
                <a:lnTo>
                  <a:pt x="9378" y="14207"/>
                </a:lnTo>
                <a:lnTo>
                  <a:pt x="9491" y="13978"/>
                </a:lnTo>
                <a:lnTo>
                  <a:pt x="9435" y="13749"/>
                </a:lnTo>
                <a:lnTo>
                  <a:pt x="9435" y="13634"/>
                </a:lnTo>
                <a:lnTo>
                  <a:pt x="9491" y="13520"/>
                </a:lnTo>
                <a:lnTo>
                  <a:pt x="9491" y="13291"/>
                </a:lnTo>
                <a:lnTo>
                  <a:pt x="9548" y="13291"/>
                </a:lnTo>
                <a:lnTo>
                  <a:pt x="9604" y="13291"/>
                </a:lnTo>
                <a:lnTo>
                  <a:pt x="9774" y="13863"/>
                </a:lnTo>
                <a:lnTo>
                  <a:pt x="9830" y="14207"/>
                </a:lnTo>
                <a:lnTo>
                  <a:pt x="10000" y="14436"/>
                </a:lnTo>
                <a:lnTo>
                  <a:pt x="10056" y="14665"/>
                </a:lnTo>
                <a:lnTo>
                  <a:pt x="10169" y="14780"/>
                </a:lnTo>
                <a:lnTo>
                  <a:pt x="10226" y="14780"/>
                </a:lnTo>
                <a:lnTo>
                  <a:pt x="10282" y="14665"/>
                </a:lnTo>
                <a:lnTo>
                  <a:pt x="10282" y="14551"/>
                </a:lnTo>
                <a:lnTo>
                  <a:pt x="10169" y="14322"/>
                </a:lnTo>
                <a:lnTo>
                  <a:pt x="10169" y="14093"/>
                </a:lnTo>
                <a:lnTo>
                  <a:pt x="10169" y="13978"/>
                </a:lnTo>
                <a:lnTo>
                  <a:pt x="10226" y="13978"/>
                </a:lnTo>
                <a:lnTo>
                  <a:pt x="10282" y="13978"/>
                </a:lnTo>
                <a:lnTo>
                  <a:pt x="10395" y="14322"/>
                </a:lnTo>
                <a:lnTo>
                  <a:pt x="10395" y="14551"/>
                </a:lnTo>
                <a:lnTo>
                  <a:pt x="10508" y="14780"/>
                </a:lnTo>
                <a:lnTo>
                  <a:pt x="10621" y="15009"/>
                </a:lnTo>
                <a:lnTo>
                  <a:pt x="10678" y="15009"/>
                </a:lnTo>
                <a:lnTo>
                  <a:pt x="10678" y="14895"/>
                </a:lnTo>
                <a:lnTo>
                  <a:pt x="10734" y="14551"/>
                </a:lnTo>
                <a:lnTo>
                  <a:pt x="10960" y="14665"/>
                </a:lnTo>
                <a:lnTo>
                  <a:pt x="11017" y="14895"/>
                </a:lnTo>
                <a:lnTo>
                  <a:pt x="11073" y="14895"/>
                </a:lnTo>
                <a:lnTo>
                  <a:pt x="11186" y="14895"/>
                </a:lnTo>
                <a:lnTo>
                  <a:pt x="11299" y="14895"/>
                </a:lnTo>
                <a:lnTo>
                  <a:pt x="11412" y="15009"/>
                </a:lnTo>
                <a:lnTo>
                  <a:pt x="11412" y="15238"/>
                </a:lnTo>
                <a:lnTo>
                  <a:pt x="11525" y="15353"/>
                </a:lnTo>
                <a:lnTo>
                  <a:pt x="11582" y="15238"/>
                </a:lnTo>
                <a:lnTo>
                  <a:pt x="11695" y="15238"/>
                </a:lnTo>
                <a:lnTo>
                  <a:pt x="11751" y="15124"/>
                </a:lnTo>
                <a:lnTo>
                  <a:pt x="11695" y="14780"/>
                </a:lnTo>
                <a:lnTo>
                  <a:pt x="11751" y="14780"/>
                </a:lnTo>
                <a:lnTo>
                  <a:pt x="11864" y="14780"/>
                </a:lnTo>
                <a:lnTo>
                  <a:pt x="11864" y="14895"/>
                </a:lnTo>
                <a:lnTo>
                  <a:pt x="11864" y="15238"/>
                </a:lnTo>
                <a:lnTo>
                  <a:pt x="11921" y="15467"/>
                </a:lnTo>
                <a:lnTo>
                  <a:pt x="12090" y="15467"/>
                </a:lnTo>
                <a:lnTo>
                  <a:pt x="12147" y="15697"/>
                </a:lnTo>
                <a:lnTo>
                  <a:pt x="12203" y="15926"/>
                </a:lnTo>
                <a:lnTo>
                  <a:pt x="12316" y="15926"/>
                </a:lnTo>
                <a:lnTo>
                  <a:pt x="12316" y="15697"/>
                </a:lnTo>
                <a:lnTo>
                  <a:pt x="12260" y="15582"/>
                </a:lnTo>
                <a:lnTo>
                  <a:pt x="12203" y="15353"/>
                </a:lnTo>
                <a:lnTo>
                  <a:pt x="12260" y="15238"/>
                </a:lnTo>
                <a:lnTo>
                  <a:pt x="12203" y="15124"/>
                </a:lnTo>
                <a:lnTo>
                  <a:pt x="12090" y="14895"/>
                </a:lnTo>
                <a:lnTo>
                  <a:pt x="11977" y="14665"/>
                </a:lnTo>
                <a:lnTo>
                  <a:pt x="11921" y="14322"/>
                </a:lnTo>
                <a:lnTo>
                  <a:pt x="11921" y="14207"/>
                </a:lnTo>
                <a:lnTo>
                  <a:pt x="11921" y="13978"/>
                </a:lnTo>
                <a:lnTo>
                  <a:pt x="11921" y="13863"/>
                </a:lnTo>
                <a:lnTo>
                  <a:pt x="11864" y="13749"/>
                </a:lnTo>
                <a:lnTo>
                  <a:pt x="11808" y="13749"/>
                </a:lnTo>
                <a:lnTo>
                  <a:pt x="11695" y="13863"/>
                </a:lnTo>
                <a:lnTo>
                  <a:pt x="11582" y="13863"/>
                </a:lnTo>
                <a:lnTo>
                  <a:pt x="11525" y="13863"/>
                </a:lnTo>
                <a:lnTo>
                  <a:pt x="11412" y="13520"/>
                </a:lnTo>
                <a:lnTo>
                  <a:pt x="11243" y="13405"/>
                </a:lnTo>
                <a:lnTo>
                  <a:pt x="10847" y="12947"/>
                </a:lnTo>
                <a:lnTo>
                  <a:pt x="10734" y="12718"/>
                </a:lnTo>
                <a:lnTo>
                  <a:pt x="10734" y="12603"/>
                </a:lnTo>
                <a:lnTo>
                  <a:pt x="10734" y="12489"/>
                </a:lnTo>
                <a:lnTo>
                  <a:pt x="10791" y="12489"/>
                </a:lnTo>
                <a:lnTo>
                  <a:pt x="10847" y="12489"/>
                </a:lnTo>
                <a:lnTo>
                  <a:pt x="10960" y="12718"/>
                </a:lnTo>
                <a:lnTo>
                  <a:pt x="11017" y="12832"/>
                </a:lnTo>
                <a:lnTo>
                  <a:pt x="11130" y="12832"/>
                </a:lnTo>
                <a:lnTo>
                  <a:pt x="11186" y="12832"/>
                </a:lnTo>
                <a:lnTo>
                  <a:pt x="11299" y="12947"/>
                </a:lnTo>
                <a:lnTo>
                  <a:pt x="11525" y="13291"/>
                </a:lnTo>
                <a:lnTo>
                  <a:pt x="11582" y="13520"/>
                </a:lnTo>
                <a:lnTo>
                  <a:pt x="11638" y="13520"/>
                </a:lnTo>
                <a:lnTo>
                  <a:pt x="11751" y="13520"/>
                </a:lnTo>
                <a:lnTo>
                  <a:pt x="11808" y="13520"/>
                </a:lnTo>
                <a:lnTo>
                  <a:pt x="11864" y="13176"/>
                </a:lnTo>
                <a:lnTo>
                  <a:pt x="11864" y="13061"/>
                </a:lnTo>
                <a:lnTo>
                  <a:pt x="11695" y="12947"/>
                </a:lnTo>
                <a:lnTo>
                  <a:pt x="11525" y="12603"/>
                </a:lnTo>
                <a:lnTo>
                  <a:pt x="11356" y="12259"/>
                </a:lnTo>
                <a:lnTo>
                  <a:pt x="11243" y="12030"/>
                </a:lnTo>
                <a:lnTo>
                  <a:pt x="11186" y="11801"/>
                </a:lnTo>
                <a:lnTo>
                  <a:pt x="11130" y="11457"/>
                </a:lnTo>
                <a:lnTo>
                  <a:pt x="11130" y="11228"/>
                </a:lnTo>
                <a:lnTo>
                  <a:pt x="11073" y="10999"/>
                </a:lnTo>
                <a:lnTo>
                  <a:pt x="11073" y="10655"/>
                </a:lnTo>
                <a:lnTo>
                  <a:pt x="11017" y="10312"/>
                </a:lnTo>
                <a:lnTo>
                  <a:pt x="10960" y="10197"/>
                </a:lnTo>
                <a:lnTo>
                  <a:pt x="10960" y="10082"/>
                </a:lnTo>
                <a:lnTo>
                  <a:pt x="10904" y="9968"/>
                </a:lnTo>
                <a:lnTo>
                  <a:pt x="10847" y="9853"/>
                </a:lnTo>
                <a:lnTo>
                  <a:pt x="10904" y="9624"/>
                </a:lnTo>
                <a:lnTo>
                  <a:pt x="10960" y="9510"/>
                </a:lnTo>
                <a:lnTo>
                  <a:pt x="11017" y="9395"/>
                </a:lnTo>
                <a:lnTo>
                  <a:pt x="11017" y="9166"/>
                </a:lnTo>
                <a:lnTo>
                  <a:pt x="10960" y="9051"/>
                </a:lnTo>
                <a:lnTo>
                  <a:pt x="10791" y="9166"/>
                </a:lnTo>
                <a:lnTo>
                  <a:pt x="10791" y="9051"/>
                </a:lnTo>
                <a:lnTo>
                  <a:pt x="10847" y="8822"/>
                </a:lnTo>
                <a:lnTo>
                  <a:pt x="10847" y="8593"/>
                </a:lnTo>
                <a:lnTo>
                  <a:pt x="10847" y="8478"/>
                </a:lnTo>
                <a:lnTo>
                  <a:pt x="10791" y="8364"/>
                </a:lnTo>
                <a:lnTo>
                  <a:pt x="10847" y="8249"/>
                </a:lnTo>
                <a:lnTo>
                  <a:pt x="10904" y="8249"/>
                </a:lnTo>
                <a:lnTo>
                  <a:pt x="11017" y="8478"/>
                </a:lnTo>
                <a:lnTo>
                  <a:pt x="11073" y="8364"/>
                </a:lnTo>
                <a:lnTo>
                  <a:pt x="11073" y="8249"/>
                </a:lnTo>
                <a:lnTo>
                  <a:pt x="11017" y="8020"/>
                </a:lnTo>
                <a:lnTo>
                  <a:pt x="10847" y="7676"/>
                </a:lnTo>
                <a:lnTo>
                  <a:pt x="10904" y="7562"/>
                </a:lnTo>
                <a:lnTo>
                  <a:pt x="10960" y="7676"/>
                </a:lnTo>
                <a:lnTo>
                  <a:pt x="11130" y="7676"/>
                </a:lnTo>
                <a:lnTo>
                  <a:pt x="11186" y="7562"/>
                </a:lnTo>
                <a:lnTo>
                  <a:pt x="11130" y="7333"/>
                </a:lnTo>
                <a:lnTo>
                  <a:pt x="11073" y="7218"/>
                </a:lnTo>
                <a:lnTo>
                  <a:pt x="10960" y="7218"/>
                </a:lnTo>
                <a:lnTo>
                  <a:pt x="10847" y="7104"/>
                </a:lnTo>
                <a:lnTo>
                  <a:pt x="10791" y="6874"/>
                </a:lnTo>
                <a:lnTo>
                  <a:pt x="10791" y="6760"/>
                </a:lnTo>
                <a:lnTo>
                  <a:pt x="11017" y="6874"/>
                </a:lnTo>
                <a:lnTo>
                  <a:pt x="11073" y="6760"/>
                </a:lnTo>
                <a:lnTo>
                  <a:pt x="11073" y="6645"/>
                </a:lnTo>
                <a:lnTo>
                  <a:pt x="10960" y="6416"/>
                </a:lnTo>
                <a:lnTo>
                  <a:pt x="10847" y="6416"/>
                </a:lnTo>
                <a:lnTo>
                  <a:pt x="10791" y="6302"/>
                </a:lnTo>
                <a:lnTo>
                  <a:pt x="10621" y="6302"/>
                </a:lnTo>
                <a:lnTo>
                  <a:pt x="10565" y="5843"/>
                </a:lnTo>
                <a:lnTo>
                  <a:pt x="10395" y="5843"/>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2095" name="Maine">
            <a:extLst>
              <a:ext uri="{FF2B5EF4-FFF2-40B4-BE49-F238E27FC236}">
                <a16:creationId xmlns:a16="http://schemas.microsoft.com/office/drawing/2014/main" id="{7B1E60C3-01E9-3BE7-23B0-F7B5D955F0B3}"/>
              </a:ext>
            </a:extLst>
          </p:cNvPr>
          <p:cNvSpPr>
            <a:spLocks/>
          </p:cNvSpPr>
          <p:nvPr/>
        </p:nvSpPr>
        <p:spPr bwMode="auto">
          <a:xfrm>
            <a:off x="8851619" y="932499"/>
            <a:ext cx="611188" cy="915987"/>
          </a:xfrm>
          <a:custGeom>
            <a:avLst/>
            <a:gdLst>
              <a:gd name="T0" fmla="*/ 10152 w 16384"/>
              <a:gd name="T1" fmla="*/ 10418 h 16384"/>
              <a:gd name="T2" fmla="*/ 10363 w 16384"/>
              <a:gd name="T3" fmla="*/ 10463 h 16384"/>
              <a:gd name="T4" fmla="*/ 10152 w 16384"/>
              <a:gd name="T5" fmla="*/ 10774 h 16384"/>
              <a:gd name="T6" fmla="*/ 11203 w 16384"/>
              <a:gd name="T7" fmla="*/ 10819 h 16384"/>
              <a:gd name="T8" fmla="*/ 10993 w 16384"/>
              <a:gd name="T9" fmla="*/ 10329 h 16384"/>
              <a:gd name="T10" fmla="*/ 11413 w 16384"/>
              <a:gd name="T11" fmla="*/ 9973 h 16384"/>
              <a:gd name="T12" fmla="*/ 11903 w 16384"/>
              <a:gd name="T13" fmla="*/ 9884 h 16384"/>
              <a:gd name="T14" fmla="*/ 12183 w 16384"/>
              <a:gd name="T15" fmla="*/ 9706 h 16384"/>
              <a:gd name="T16" fmla="*/ 12743 w 16384"/>
              <a:gd name="T17" fmla="*/ 9884 h 16384"/>
              <a:gd name="T18" fmla="*/ 13093 w 16384"/>
              <a:gd name="T19" fmla="*/ 9661 h 16384"/>
              <a:gd name="T20" fmla="*/ 13583 w 16384"/>
              <a:gd name="T21" fmla="*/ 9750 h 16384"/>
              <a:gd name="T22" fmla="*/ 13653 w 16384"/>
              <a:gd name="T23" fmla="*/ 9216 h 16384"/>
              <a:gd name="T24" fmla="*/ 14213 w 16384"/>
              <a:gd name="T25" fmla="*/ 9127 h 16384"/>
              <a:gd name="T26" fmla="*/ 14634 w 16384"/>
              <a:gd name="T27" fmla="*/ 8726 h 16384"/>
              <a:gd name="T28" fmla="*/ 15054 w 16384"/>
              <a:gd name="T29" fmla="*/ 8771 h 16384"/>
              <a:gd name="T30" fmla="*/ 15404 w 16384"/>
              <a:gd name="T31" fmla="*/ 8370 h 16384"/>
              <a:gd name="T32" fmla="*/ 16034 w 16384"/>
              <a:gd name="T33" fmla="*/ 8281 h 16384"/>
              <a:gd name="T34" fmla="*/ 16244 w 16384"/>
              <a:gd name="T35" fmla="*/ 7658 h 16384"/>
              <a:gd name="T36" fmla="*/ 15614 w 16384"/>
              <a:gd name="T37" fmla="*/ 7658 h 16384"/>
              <a:gd name="T38" fmla="*/ 15544 w 16384"/>
              <a:gd name="T39" fmla="*/ 6990 h 16384"/>
              <a:gd name="T40" fmla="*/ 14634 w 16384"/>
              <a:gd name="T41" fmla="*/ 6812 h 16384"/>
              <a:gd name="T42" fmla="*/ 13863 w 16384"/>
              <a:gd name="T43" fmla="*/ 6144 h 16384"/>
              <a:gd name="T44" fmla="*/ 13583 w 16384"/>
              <a:gd name="T45" fmla="*/ 5476 h 16384"/>
              <a:gd name="T46" fmla="*/ 12323 w 16384"/>
              <a:gd name="T47" fmla="*/ 5298 h 16384"/>
              <a:gd name="T48" fmla="*/ 11833 w 16384"/>
              <a:gd name="T49" fmla="*/ 4897 h 16384"/>
              <a:gd name="T50" fmla="*/ 11203 w 16384"/>
              <a:gd name="T51" fmla="*/ 3695 h 16384"/>
              <a:gd name="T52" fmla="*/ 8962 w 16384"/>
              <a:gd name="T53" fmla="*/ 401 h 16384"/>
              <a:gd name="T54" fmla="*/ 7142 w 16384"/>
              <a:gd name="T55" fmla="*/ 356 h 16384"/>
              <a:gd name="T56" fmla="*/ 5531 w 16384"/>
              <a:gd name="T57" fmla="*/ 979 h 16384"/>
              <a:gd name="T58" fmla="*/ 4341 w 16384"/>
              <a:gd name="T59" fmla="*/ 356 h 16384"/>
              <a:gd name="T60" fmla="*/ 2731 w 16384"/>
              <a:gd name="T61" fmla="*/ 2226 h 16384"/>
              <a:gd name="T62" fmla="*/ 2171 w 16384"/>
              <a:gd name="T63" fmla="*/ 4586 h 16384"/>
              <a:gd name="T64" fmla="*/ 1680 w 16384"/>
              <a:gd name="T65" fmla="*/ 5387 h 16384"/>
              <a:gd name="T66" fmla="*/ 2171 w 16384"/>
              <a:gd name="T67" fmla="*/ 6189 h 16384"/>
              <a:gd name="T68" fmla="*/ 1960 w 16384"/>
              <a:gd name="T69" fmla="*/ 6945 h 16384"/>
              <a:gd name="T70" fmla="*/ 1400 w 16384"/>
              <a:gd name="T71" fmla="*/ 7435 h 16384"/>
              <a:gd name="T72" fmla="*/ 1540 w 16384"/>
              <a:gd name="T73" fmla="*/ 8326 h 16384"/>
              <a:gd name="T74" fmla="*/ 1050 w 16384"/>
              <a:gd name="T75" fmla="*/ 8860 h 16384"/>
              <a:gd name="T76" fmla="*/ 210 w 16384"/>
              <a:gd name="T77" fmla="*/ 8771 h 16384"/>
              <a:gd name="T78" fmla="*/ 3081 w 16384"/>
              <a:gd name="T79" fmla="*/ 15004 h 16384"/>
              <a:gd name="T80" fmla="*/ 3991 w 16384"/>
              <a:gd name="T81" fmla="*/ 15850 h 16384"/>
              <a:gd name="T82" fmla="*/ 4761 w 16384"/>
              <a:gd name="T83" fmla="*/ 16384 h 16384"/>
              <a:gd name="T84" fmla="*/ 4971 w 16384"/>
              <a:gd name="T85" fmla="*/ 15315 h 16384"/>
              <a:gd name="T86" fmla="*/ 5391 w 16384"/>
              <a:gd name="T87" fmla="*/ 14737 h 16384"/>
              <a:gd name="T88" fmla="*/ 5671 w 16384"/>
              <a:gd name="T89" fmla="*/ 14113 h 16384"/>
              <a:gd name="T90" fmla="*/ 5811 w 16384"/>
              <a:gd name="T91" fmla="*/ 13579 h 16384"/>
              <a:gd name="T92" fmla="*/ 6582 w 16384"/>
              <a:gd name="T93" fmla="*/ 13134 h 16384"/>
              <a:gd name="T94" fmla="*/ 7142 w 16384"/>
              <a:gd name="T95" fmla="*/ 13579 h 16384"/>
              <a:gd name="T96" fmla="*/ 7352 w 16384"/>
              <a:gd name="T97" fmla="*/ 12867 h 16384"/>
              <a:gd name="T98" fmla="*/ 8052 w 16384"/>
              <a:gd name="T99" fmla="*/ 12733 h 16384"/>
              <a:gd name="T100" fmla="*/ 8262 w 16384"/>
              <a:gd name="T101" fmla="*/ 12333 h 16384"/>
              <a:gd name="T102" fmla="*/ 8612 w 16384"/>
              <a:gd name="T103" fmla="*/ 12333 h 16384"/>
              <a:gd name="T104" fmla="*/ 9032 w 16384"/>
              <a:gd name="T105" fmla="*/ 12377 h 16384"/>
              <a:gd name="T106" fmla="*/ 9382 w 16384"/>
              <a:gd name="T107" fmla="*/ 11976 h 16384"/>
              <a:gd name="T108" fmla="*/ 9382 w 16384"/>
              <a:gd name="T109" fmla="*/ 11487 h 16384"/>
              <a:gd name="T110" fmla="*/ 9382 w 16384"/>
              <a:gd name="T111" fmla="*/ 10641 h 16384"/>
              <a:gd name="T112" fmla="*/ 9872 w 16384"/>
              <a:gd name="T113" fmla="*/ 9928 h 1638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6384"/>
              <a:gd name="T172" fmla="*/ 0 h 16384"/>
              <a:gd name="T173" fmla="*/ 16384 w 16384"/>
              <a:gd name="T174" fmla="*/ 16384 h 1638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6384" h="16384">
                <a:moveTo>
                  <a:pt x="9872" y="9928"/>
                </a:moveTo>
                <a:lnTo>
                  <a:pt x="9942" y="9973"/>
                </a:lnTo>
                <a:lnTo>
                  <a:pt x="10012" y="10017"/>
                </a:lnTo>
                <a:lnTo>
                  <a:pt x="10082" y="10151"/>
                </a:lnTo>
                <a:lnTo>
                  <a:pt x="10082" y="10329"/>
                </a:lnTo>
                <a:lnTo>
                  <a:pt x="10012" y="10418"/>
                </a:lnTo>
                <a:lnTo>
                  <a:pt x="10152" y="10418"/>
                </a:lnTo>
                <a:lnTo>
                  <a:pt x="10222" y="10329"/>
                </a:lnTo>
                <a:lnTo>
                  <a:pt x="10293" y="10285"/>
                </a:lnTo>
                <a:lnTo>
                  <a:pt x="10433" y="10329"/>
                </a:lnTo>
                <a:lnTo>
                  <a:pt x="10433" y="10374"/>
                </a:lnTo>
                <a:lnTo>
                  <a:pt x="10573" y="10418"/>
                </a:lnTo>
                <a:lnTo>
                  <a:pt x="10573" y="10463"/>
                </a:lnTo>
                <a:lnTo>
                  <a:pt x="10363" y="10463"/>
                </a:lnTo>
                <a:lnTo>
                  <a:pt x="10222" y="10463"/>
                </a:lnTo>
                <a:lnTo>
                  <a:pt x="10222" y="10552"/>
                </a:lnTo>
                <a:lnTo>
                  <a:pt x="10222" y="10596"/>
                </a:lnTo>
                <a:lnTo>
                  <a:pt x="10152" y="10641"/>
                </a:lnTo>
                <a:lnTo>
                  <a:pt x="10082" y="10685"/>
                </a:lnTo>
                <a:lnTo>
                  <a:pt x="10082" y="10730"/>
                </a:lnTo>
                <a:lnTo>
                  <a:pt x="10152" y="10774"/>
                </a:lnTo>
                <a:lnTo>
                  <a:pt x="10433" y="10730"/>
                </a:lnTo>
                <a:lnTo>
                  <a:pt x="10573" y="10730"/>
                </a:lnTo>
                <a:lnTo>
                  <a:pt x="10713" y="10730"/>
                </a:lnTo>
                <a:lnTo>
                  <a:pt x="10853" y="10863"/>
                </a:lnTo>
                <a:lnTo>
                  <a:pt x="10923" y="10863"/>
                </a:lnTo>
                <a:lnTo>
                  <a:pt x="10923" y="10774"/>
                </a:lnTo>
                <a:lnTo>
                  <a:pt x="11203" y="10819"/>
                </a:lnTo>
                <a:lnTo>
                  <a:pt x="11343" y="10774"/>
                </a:lnTo>
                <a:lnTo>
                  <a:pt x="11343" y="10685"/>
                </a:lnTo>
                <a:lnTo>
                  <a:pt x="11203" y="10641"/>
                </a:lnTo>
                <a:lnTo>
                  <a:pt x="11133" y="10596"/>
                </a:lnTo>
                <a:lnTo>
                  <a:pt x="11063" y="10552"/>
                </a:lnTo>
                <a:lnTo>
                  <a:pt x="11063" y="10418"/>
                </a:lnTo>
                <a:lnTo>
                  <a:pt x="10993" y="10329"/>
                </a:lnTo>
                <a:lnTo>
                  <a:pt x="11063" y="10285"/>
                </a:lnTo>
                <a:lnTo>
                  <a:pt x="11133" y="10285"/>
                </a:lnTo>
                <a:lnTo>
                  <a:pt x="11203" y="10195"/>
                </a:lnTo>
                <a:lnTo>
                  <a:pt x="11273" y="10106"/>
                </a:lnTo>
                <a:lnTo>
                  <a:pt x="11273" y="9973"/>
                </a:lnTo>
                <a:lnTo>
                  <a:pt x="11343" y="9928"/>
                </a:lnTo>
                <a:lnTo>
                  <a:pt x="11413" y="9973"/>
                </a:lnTo>
                <a:lnTo>
                  <a:pt x="11413" y="10106"/>
                </a:lnTo>
                <a:lnTo>
                  <a:pt x="11483" y="10151"/>
                </a:lnTo>
                <a:lnTo>
                  <a:pt x="11553" y="10151"/>
                </a:lnTo>
                <a:lnTo>
                  <a:pt x="11623" y="10151"/>
                </a:lnTo>
                <a:lnTo>
                  <a:pt x="11693" y="10017"/>
                </a:lnTo>
                <a:lnTo>
                  <a:pt x="11833" y="9973"/>
                </a:lnTo>
                <a:lnTo>
                  <a:pt x="11903" y="9884"/>
                </a:lnTo>
                <a:lnTo>
                  <a:pt x="11833" y="9795"/>
                </a:lnTo>
                <a:lnTo>
                  <a:pt x="11833" y="9750"/>
                </a:lnTo>
                <a:lnTo>
                  <a:pt x="11973" y="9750"/>
                </a:lnTo>
                <a:lnTo>
                  <a:pt x="12043" y="9839"/>
                </a:lnTo>
                <a:lnTo>
                  <a:pt x="12113" y="9839"/>
                </a:lnTo>
                <a:lnTo>
                  <a:pt x="12183" y="9795"/>
                </a:lnTo>
                <a:lnTo>
                  <a:pt x="12183" y="9706"/>
                </a:lnTo>
                <a:lnTo>
                  <a:pt x="12183" y="9661"/>
                </a:lnTo>
                <a:lnTo>
                  <a:pt x="12253" y="9661"/>
                </a:lnTo>
                <a:lnTo>
                  <a:pt x="12393" y="9706"/>
                </a:lnTo>
                <a:lnTo>
                  <a:pt x="12463" y="9795"/>
                </a:lnTo>
                <a:lnTo>
                  <a:pt x="12603" y="9706"/>
                </a:lnTo>
                <a:lnTo>
                  <a:pt x="12743" y="9795"/>
                </a:lnTo>
                <a:lnTo>
                  <a:pt x="12743" y="9884"/>
                </a:lnTo>
                <a:lnTo>
                  <a:pt x="12953" y="9973"/>
                </a:lnTo>
                <a:lnTo>
                  <a:pt x="12953" y="10062"/>
                </a:lnTo>
                <a:lnTo>
                  <a:pt x="13023" y="10195"/>
                </a:lnTo>
                <a:lnTo>
                  <a:pt x="13093" y="10062"/>
                </a:lnTo>
                <a:lnTo>
                  <a:pt x="13093" y="9928"/>
                </a:lnTo>
                <a:lnTo>
                  <a:pt x="13233" y="9884"/>
                </a:lnTo>
                <a:lnTo>
                  <a:pt x="13093" y="9661"/>
                </a:lnTo>
                <a:lnTo>
                  <a:pt x="13093" y="9572"/>
                </a:lnTo>
                <a:lnTo>
                  <a:pt x="13163" y="9572"/>
                </a:lnTo>
                <a:lnTo>
                  <a:pt x="13163" y="9617"/>
                </a:lnTo>
                <a:lnTo>
                  <a:pt x="13233" y="9661"/>
                </a:lnTo>
                <a:lnTo>
                  <a:pt x="13373" y="9661"/>
                </a:lnTo>
                <a:lnTo>
                  <a:pt x="13513" y="9750"/>
                </a:lnTo>
                <a:lnTo>
                  <a:pt x="13583" y="9750"/>
                </a:lnTo>
                <a:lnTo>
                  <a:pt x="13513" y="9661"/>
                </a:lnTo>
                <a:lnTo>
                  <a:pt x="13583" y="9528"/>
                </a:lnTo>
                <a:lnTo>
                  <a:pt x="13583" y="9439"/>
                </a:lnTo>
                <a:lnTo>
                  <a:pt x="13513" y="9350"/>
                </a:lnTo>
                <a:lnTo>
                  <a:pt x="13513" y="9261"/>
                </a:lnTo>
                <a:lnTo>
                  <a:pt x="13583" y="9216"/>
                </a:lnTo>
                <a:lnTo>
                  <a:pt x="13653" y="9216"/>
                </a:lnTo>
                <a:lnTo>
                  <a:pt x="13723" y="9171"/>
                </a:lnTo>
                <a:lnTo>
                  <a:pt x="13793" y="9127"/>
                </a:lnTo>
                <a:lnTo>
                  <a:pt x="13863" y="9127"/>
                </a:lnTo>
                <a:lnTo>
                  <a:pt x="13933" y="9261"/>
                </a:lnTo>
                <a:lnTo>
                  <a:pt x="14003" y="9305"/>
                </a:lnTo>
                <a:lnTo>
                  <a:pt x="14143" y="9305"/>
                </a:lnTo>
                <a:lnTo>
                  <a:pt x="14213" y="9127"/>
                </a:lnTo>
                <a:lnTo>
                  <a:pt x="14283" y="9127"/>
                </a:lnTo>
                <a:lnTo>
                  <a:pt x="14494" y="9127"/>
                </a:lnTo>
                <a:lnTo>
                  <a:pt x="14564" y="9082"/>
                </a:lnTo>
                <a:lnTo>
                  <a:pt x="14634" y="8993"/>
                </a:lnTo>
                <a:lnTo>
                  <a:pt x="14494" y="8815"/>
                </a:lnTo>
                <a:lnTo>
                  <a:pt x="14494" y="8771"/>
                </a:lnTo>
                <a:lnTo>
                  <a:pt x="14634" y="8726"/>
                </a:lnTo>
                <a:lnTo>
                  <a:pt x="14774" y="8771"/>
                </a:lnTo>
                <a:lnTo>
                  <a:pt x="14844" y="8771"/>
                </a:lnTo>
                <a:lnTo>
                  <a:pt x="14914" y="8682"/>
                </a:lnTo>
                <a:lnTo>
                  <a:pt x="14984" y="8637"/>
                </a:lnTo>
                <a:lnTo>
                  <a:pt x="15054" y="8637"/>
                </a:lnTo>
                <a:lnTo>
                  <a:pt x="15054" y="8726"/>
                </a:lnTo>
                <a:lnTo>
                  <a:pt x="15054" y="8771"/>
                </a:lnTo>
                <a:lnTo>
                  <a:pt x="15194" y="8771"/>
                </a:lnTo>
                <a:lnTo>
                  <a:pt x="15194" y="8682"/>
                </a:lnTo>
                <a:lnTo>
                  <a:pt x="15194" y="8548"/>
                </a:lnTo>
                <a:lnTo>
                  <a:pt x="15124" y="8415"/>
                </a:lnTo>
                <a:lnTo>
                  <a:pt x="15194" y="8370"/>
                </a:lnTo>
                <a:lnTo>
                  <a:pt x="15334" y="8370"/>
                </a:lnTo>
                <a:lnTo>
                  <a:pt x="15404" y="8370"/>
                </a:lnTo>
                <a:lnTo>
                  <a:pt x="15474" y="8459"/>
                </a:lnTo>
                <a:lnTo>
                  <a:pt x="15544" y="8504"/>
                </a:lnTo>
                <a:lnTo>
                  <a:pt x="15614" y="8504"/>
                </a:lnTo>
                <a:lnTo>
                  <a:pt x="15824" y="8504"/>
                </a:lnTo>
                <a:lnTo>
                  <a:pt x="15824" y="8415"/>
                </a:lnTo>
                <a:lnTo>
                  <a:pt x="15964" y="8370"/>
                </a:lnTo>
                <a:lnTo>
                  <a:pt x="16034" y="8281"/>
                </a:lnTo>
                <a:lnTo>
                  <a:pt x="16104" y="8058"/>
                </a:lnTo>
                <a:lnTo>
                  <a:pt x="16174" y="7969"/>
                </a:lnTo>
                <a:lnTo>
                  <a:pt x="16314" y="7925"/>
                </a:lnTo>
                <a:lnTo>
                  <a:pt x="16384" y="7836"/>
                </a:lnTo>
                <a:lnTo>
                  <a:pt x="16314" y="7747"/>
                </a:lnTo>
                <a:lnTo>
                  <a:pt x="16314" y="7658"/>
                </a:lnTo>
                <a:lnTo>
                  <a:pt x="16244" y="7658"/>
                </a:lnTo>
                <a:lnTo>
                  <a:pt x="16104" y="7702"/>
                </a:lnTo>
                <a:lnTo>
                  <a:pt x="16034" y="7658"/>
                </a:lnTo>
                <a:lnTo>
                  <a:pt x="15964" y="7613"/>
                </a:lnTo>
                <a:lnTo>
                  <a:pt x="15894" y="7613"/>
                </a:lnTo>
                <a:lnTo>
                  <a:pt x="15824" y="7702"/>
                </a:lnTo>
                <a:lnTo>
                  <a:pt x="15754" y="7658"/>
                </a:lnTo>
                <a:lnTo>
                  <a:pt x="15614" y="7658"/>
                </a:lnTo>
                <a:lnTo>
                  <a:pt x="15544" y="7480"/>
                </a:lnTo>
                <a:lnTo>
                  <a:pt x="15754" y="7435"/>
                </a:lnTo>
                <a:lnTo>
                  <a:pt x="15894" y="7391"/>
                </a:lnTo>
                <a:lnTo>
                  <a:pt x="15894" y="7302"/>
                </a:lnTo>
                <a:lnTo>
                  <a:pt x="15894" y="7213"/>
                </a:lnTo>
                <a:lnTo>
                  <a:pt x="15544" y="7034"/>
                </a:lnTo>
                <a:lnTo>
                  <a:pt x="15544" y="6990"/>
                </a:lnTo>
                <a:lnTo>
                  <a:pt x="15614" y="6856"/>
                </a:lnTo>
                <a:lnTo>
                  <a:pt x="15474" y="6767"/>
                </a:lnTo>
                <a:lnTo>
                  <a:pt x="15124" y="6634"/>
                </a:lnTo>
                <a:lnTo>
                  <a:pt x="14984" y="6634"/>
                </a:lnTo>
                <a:lnTo>
                  <a:pt x="14844" y="6634"/>
                </a:lnTo>
                <a:lnTo>
                  <a:pt x="14774" y="6634"/>
                </a:lnTo>
                <a:lnTo>
                  <a:pt x="14634" y="6812"/>
                </a:lnTo>
                <a:lnTo>
                  <a:pt x="14564" y="6856"/>
                </a:lnTo>
                <a:lnTo>
                  <a:pt x="14354" y="6812"/>
                </a:lnTo>
                <a:lnTo>
                  <a:pt x="14073" y="6634"/>
                </a:lnTo>
                <a:lnTo>
                  <a:pt x="13863" y="6545"/>
                </a:lnTo>
                <a:lnTo>
                  <a:pt x="13933" y="6456"/>
                </a:lnTo>
                <a:lnTo>
                  <a:pt x="13933" y="6189"/>
                </a:lnTo>
                <a:lnTo>
                  <a:pt x="13863" y="6144"/>
                </a:lnTo>
                <a:lnTo>
                  <a:pt x="13723" y="6055"/>
                </a:lnTo>
                <a:lnTo>
                  <a:pt x="13513" y="5877"/>
                </a:lnTo>
                <a:lnTo>
                  <a:pt x="13443" y="5832"/>
                </a:lnTo>
                <a:lnTo>
                  <a:pt x="13443" y="5788"/>
                </a:lnTo>
                <a:lnTo>
                  <a:pt x="13653" y="5743"/>
                </a:lnTo>
                <a:lnTo>
                  <a:pt x="13653" y="5654"/>
                </a:lnTo>
                <a:lnTo>
                  <a:pt x="13583" y="5476"/>
                </a:lnTo>
                <a:lnTo>
                  <a:pt x="13443" y="5387"/>
                </a:lnTo>
                <a:lnTo>
                  <a:pt x="13373" y="5387"/>
                </a:lnTo>
                <a:lnTo>
                  <a:pt x="13163" y="5476"/>
                </a:lnTo>
                <a:lnTo>
                  <a:pt x="12883" y="5476"/>
                </a:lnTo>
                <a:lnTo>
                  <a:pt x="12603" y="5476"/>
                </a:lnTo>
                <a:lnTo>
                  <a:pt x="12463" y="5387"/>
                </a:lnTo>
                <a:lnTo>
                  <a:pt x="12323" y="5298"/>
                </a:lnTo>
                <a:lnTo>
                  <a:pt x="12253" y="5343"/>
                </a:lnTo>
                <a:lnTo>
                  <a:pt x="12113" y="5387"/>
                </a:lnTo>
                <a:lnTo>
                  <a:pt x="12043" y="5387"/>
                </a:lnTo>
                <a:lnTo>
                  <a:pt x="11903" y="5298"/>
                </a:lnTo>
                <a:lnTo>
                  <a:pt x="11833" y="5209"/>
                </a:lnTo>
                <a:lnTo>
                  <a:pt x="11763" y="4986"/>
                </a:lnTo>
                <a:lnTo>
                  <a:pt x="11833" y="4897"/>
                </a:lnTo>
                <a:lnTo>
                  <a:pt x="11833" y="4853"/>
                </a:lnTo>
                <a:lnTo>
                  <a:pt x="11693" y="4808"/>
                </a:lnTo>
                <a:lnTo>
                  <a:pt x="11623" y="4719"/>
                </a:lnTo>
                <a:lnTo>
                  <a:pt x="11693" y="4630"/>
                </a:lnTo>
                <a:lnTo>
                  <a:pt x="11693" y="4541"/>
                </a:lnTo>
                <a:lnTo>
                  <a:pt x="11623" y="4408"/>
                </a:lnTo>
                <a:lnTo>
                  <a:pt x="11203" y="3695"/>
                </a:lnTo>
                <a:lnTo>
                  <a:pt x="10503" y="2093"/>
                </a:lnTo>
                <a:lnTo>
                  <a:pt x="9872" y="890"/>
                </a:lnTo>
                <a:lnTo>
                  <a:pt x="9732" y="712"/>
                </a:lnTo>
                <a:lnTo>
                  <a:pt x="9592" y="668"/>
                </a:lnTo>
                <a:lnTo>
                  <a:pt x="9382" y="579"/>
                </a:lnTo>
                <a:lnTo>
                  <a:pt x="9242" y="534"/>
                </a:lnTo>
                <a:lnTo>
                  <a:pt x="8962" y="401"/>
                </a:lnTo>
                <a:lnTo>
                  <a:pt x="8752" y="312"/>
                </a:lnTo>
                <a:lnTo>
                  <a:pt x="7982" y="45"/>
                </a:lnTo>
                <a:lnTo>
                  <a:pt x="7772" y="0"/>
                </a:lnTo>
                <a:lnTo>
                  <a:pt x="7492" y="45"/>
                </a:lnTo>
                <a:lnTo>
                  <a:pt x="7142" y="134"/>
                </a:lnTo>
                <a:lnTo>
                  <a:pt x="7072" y="178"/>
                </a:lnTo>
                <a:lnTo>
                  <a:pt x="7142" y="356"/>
                </a:lnTo>
                <a:lnTo>
                  <a:pt x="7072" y="401"/>
                </a:lnTo>
                <a:lnTo>
                  <a:pt x="6652" y="401"/>
                </a:lnTo>
                <a:lnTo>
                  <a:pt x="6442" y="490"/>
                </a:lnTo>
                <a:lnTo>
                  <a:pt x="6372" y="623"/>
                </a:lnTo>
                <a:lnTo>
                  <a:pt x="6162" y="668"/>
                </a:lnTo>
                <a:lnTo>
                  <a:pt x="5811" y="801"/>
                </a:lnTo>
                <a:lnTo>
                  <a:pt x="5531" y="979"/>
                </a:lnTo>
                <a:lnTo>
                  <a:pt x="5321" y="1069"/>
                </a:lnTo>
                <a:lnTo>
                  <a:pt x="4971" y="979"/>
                </a:lnTo>
                <a:lnTo>
                  <a:pt x="4761" y="935"/>
                </a:lnTo>
                <a:lnTo>
                  <a:pt x="4621" y="712"/>
                </a:lnTo>
                <a:lnTo>
                  <a:pt x="4551" y="356"/>
                </a:lnTo>
                <a:lnTo>
                  <a:pt x="4481" y="312"/>
                </a:lnTo>
                <a:lnTo>
                  <a:pt x="4341" y="356"/>
                </a:lnTo>
                <a:lnTo>
                  <a:pt x="4131" y="356"/>
                </a:lnTo>
                <a:lnTo>
                  <a:pt x="3991" y="312"/>
                </a:lnTo>
                <a:lnTo>
                  <a:pt x="3851" y="356"/>
                </a:lnTo>
                <a:lnTo>
                  <a:pt x="3711" y="401"/>
                </a:lnTo>
                <a:lnTo>
                  <a:pt x="3711" y="490"/>
                </a:lnTo>
                <a:lnTo>
                  <a:pt x="3221" y="1291"/>
                </a:lnTo>
                <a:lnTo>
                  <a:pt x="2731" y="2226"/>
                </a:lnTo>
                <a:lnTo>
                  <a:pt x="2101" y="3428"/>
                </a:lnTo>
                <a:lnTo>
                  <a:pt x="2101" y="3784"/>
                </a:lnTo>
                <a:lnTo>
                  <a:pt x="2171" y="3962"/>
                </a:lnTo>
                <a:lnTo>
                  <a:pt x="2171" y="4051"/>
                </a:lnTo>
                <a:lnTo>
                  <a:pt x="2241" y="4274"/>
                </a:lnTo>
                <a:lnTo>
                  <a:pt x="2241" y="4452"/>
                </a:lnTo>
                <a:lnTo>
                  <a:pt x="2171" y="4586"/>
                </a:lnTo>
                <a:lnTo>
                  <a:pt x="2030" y="4675"/>
                </a:lnTo>
                <a:lnTo>
                  <a:pt x="1890" y="4764"/>
                </a:lnTo>
                <a:lnTo>
                  <a:pt x="1820" y="4853"/>
                </a:lnTo>
                <a:lnTo>
                  <a:pt x="1820" y="4942"/>
                </a:lnTo>
                <a:lnTo>
                  <a:pt x="1820" y="5031"/>
                </a:lnTo>
                <a:lnTo>
                  <a:pt x="1750" y="5165"/>
                </a:lnTo>
                <a:lnTo>
                  <a:pt x="1680" y="5387"/>
                </a:lnTo>
                <a:lnTo>
                  <a:pt x="1890" y="5476"/>
                </a:lnTo>
                <a:lnTo>
                  <a:pt x="1960" y="5521"/>
                </a:lnTo>
                <a:lnTo>
                  <a:pt x="1960" y="5788"/>
                </a:lnTo>
                <a:lnTo>
                  <a:pt x="1890" y="5921"/>
                </a:lnTo>
                <a:lnTo>
                  <a:pt x="2030" y="6144"/>
                </a:lnTo>
                <a:lnTo>
                  <a:pt x="2171" y="6144"/>
                </a:lnTo>
                <a:lnTo>
                  <a:pt x="2171" y="6189"/>
                </a:lnTo>
                <a:lnTo>
                  <a:pt x="2171" y="6411"/>
                </a:lnTo>
                <a:lnTo>
                  <a:pt x="2171" y="6500"/>
                </a:lnTo>
                <a:lnTo>
                  <a:pt x="1960" y="6589"/>
                </a:lnTo>
                <a:lnTo>
                  <a:pt x="1890" y="6634"/>
                </a:lnTo>
                <a:lnTo>
                  <a:pt x="1820" y="6767"/>
                </a:lnTo>
                <a:lnTo>
                  <a:pt x="1890" y="6856"/>
                </a:lnTo>
                <a:lnTo>
                  <a:pt x="1960" y="6945"/>
                </a:lnTo>
                <a:lnTo>
                  <a:pt x="1960" y="6990"/>
                </a:lnTo>
                <a:lnTo>
                  <a:pt x="1890" y="7079"/>
                </a:lnTo>
                <a:lnTo>
                  <a:pt x="1750" y="7168"/>
                </a:lnTo>
                <a:lnTo>
                  <a:pt x="1680" y="7257"/>
                </a:lnTo>
                <a:lnTo>
                  <a:pt x="1540" y="7346"/>
                </a:lnTo>
                <a:lnTo>
                  <a:pt x="1470" y="7346"/>
                </a:lnTo>
                <a:lnTo>
                  <a:pt x="1400" y="7435"/>
                </a:lnTo>
                <a:lnTo>
                  <a:pt x="1120" y="7791"/>
                </a:lnTo>
                <a:lnTo>
                  <a:pt x="1120" y="7880"/>
                </a:lnTo>
                <a:lnTo>
                  <a:pt x="1050" y="7969"/>
                </a:lnTo>
                <a:lnTo>
                  <a:pt x="1260" y="8058"/>
                </a:lnTo>
                <a:lnTo>
                  <a:pt x="1540" y="8237"/>
                </a:lnTo>
                <a:lnTo>
                  <a:pt x="1540" y="8281"/>
                </a:lnTo>
                <a:lnTo>
                  <a:pt x="1540" y="8326"/>
                </a:lnTo>
                <a:lnTo>
                  <a:pt x="1470" y="8370"/>
                </a:lnTo>
                <a:lnTo>
                  <a:pt x="1050" y="8326"/>
                </a:lnTo>
                <a:lnTo>
                  <a:pt x="910" y="8326"/>
                </a:lnTo>
                <a:lnTo>
                  <a:pt x="910" y="8370"/>
                </a:lnTo>
                <a:lnTo>
                  <a:pt x="910" y="8459"/>
                </a:lnTo>
                <a:lnTo>
                  <a:pt x="980" y="8682"/>
                </a:lnTo>
                <a:lnTo>
                  <a:pt x="1050" y="8860"/>
                </a:lnTo>
                <a:lnTo>
                  <a:pt x="980" y="8904"/>
                </a:lnTo>
                <a:lnTo>
                  <a:pt x="840" y="8949"/>
                </a:lnTo>
                <a:lnTo>
                  <a:pt x="770" y="8949"/>
                </a:lnTo>
                <a:lnTo>
                  <a:pt x="630" y="8771"/>
                </a:lnTo>
                <a:lnTo>
                  <a:pt x="490" y="8682"/>
                </a:lnTo>
                <a:lnTo>
                  <a:pt x="350" y="8726"/>
                </a:lnTo>
                <a:lnTo>
                  <a:pt x="210" y="8771"/>
                </a:lnTo>
                <a:lnTo>
                  <a:pt x="140" y="8860"/>
                </a:lnTo>
                <a:lnTo>
                  <a:pt x="0" y="8904"/>
                </a:lnTo>
                <a:lnTo>
                  <a:pt x="1680" y="12333"/>
                </a:lnTo>
                <a:lnTo>
                  <a:pt x="2591" y="14069"/>
                </a:lnTo>
                <a:lnTo>
                  <a:pt x="2941" y="14737"/>
                </a:lnTo>
                <a:lnTo>
                  <a:pt x="3011" y="14826"/>
                </a:lnTo>
                <a:lnTo>
                  <a:pt x="3081" y="15004"/>
                </a:lnTo>
                <a:lnTo>
                  <a:pt x="3081" y="15093"/>
                </a:lnTo>
                <a:lnTo>
                  <a:pt x="3151" y="15315"/>
                </a:lnTo>
                <a:lnTo>
                  <a:pt x="3221" y="15449"/>
                </a:lnTo>
                <a:lnTo>
                  <a:pt x="3431" y="15583"/>
                </a:lnTo>
                <a:lnTo>
                  <a:pt x="3781" y="15761"/>
                </a:lnTo>
                <a:lnTo>
                  <a:pt x="3991" y="15805"/>
                </a:lnTo>
                <a:lnTo>
                  <a:pt x="3991" y="15850"/>
                </a:lnTo>
                <a:lnTo>
                  <a:pt x="4061" y="15983"/>
                </a:lnTo>
                <a:lnTo>
                  <a:pt x="4131" y="16117"/>
                </a:lnTo>
                <a:lnTo>
                  <a:pt x="4201" y="16206"/>
                </a:lnTo>
                <a:lnTo>
                  <a:pt x="4271" y="16250"/>
                </a:lnTo>
                <a:lnTo>
                  <a:pt x="4411" y="16295"/>
                </a:lnTo>
                <a:lnTo>
                  <a:pt x="4551" y="16295"/>
                </a:lnTo>
                <a:lnTo>
                  <a:pt x="4761" y="16384"/>
                </a:lnTo>
                <a:lnTo>
                  <a:pt x="4831" y="16295"/>
                </a:lnTo>
                <a:lnTo>
                  <a:pt x="4831" y="16206"/>
                </a:lnTo>
                <a:lnTo>
                  <a:pt x="4831" y="16072"/>
                </a:lnTo>
                <a:lnTo>
                  <a:pt x="4901" y="15983"/>
                </a:lnTo>
                <a:lnTo>
                  <a:pt x="4901" y="15761"/>
                </a:lnTo>
                <a:lnTo>
                  <a:pt x="4901" y="15494"/>
                </a:lnTo>
                <a:lnTo>
                  <a:pt x="4971" y="15315"/>
                </a:lnTo>
                <a:lnTo>
                  <a:pt x="5111" y="15315"/>
                </a:lnTo>
                <a:lnTo>
                  <a:pt x="5251" y="15271"/>
                </a:lnTo>
                <a:lnTo>
                  <a:pt x="5321" y="15182"/>
                </a:lnTo>
                <a:lnTo>
                  <a:pt x="5391" y="15048"/>
                </a:lnTo>
                <a:lnTo>
                  <a:pt x="5461" y="14959"/>
                </a:lnTo>
                <a:lnTo>
                  <a:pt x="5461" y="14870"/>
                </a:lnTo>
                <a:lnTo>
                  <a:pt x="5391" y="14737"/>
                </a:lnTo>
                <a:lnTo>
                  <a:pt x="5321" y="14692"/>
                </a:lnTo>
                <a:lnTo>
                  <a:pt x="5391" y="14470"/>
                </a:lnTo>
                <a:lnTo>
                  <a:pt x="5531" y="14425"/>
                </a:lnTo>
                <a:lnTo>
                  <a:pt x="5741" y="14381"/>
                </a:lnTo>
                <a:lnTo>
                  <a:pt x="5881" y="14336"/>
                </a:lnTo>
                <a:lnTo>
                  <a:pt x="5881" y="14202"/>
                </a:lnTo>
                <a:lnTo>
                  <a:pt x="5671" y="14113"/>
                </a:lnTo>
                <a:lnTo>
                  <a:pt x="5461" y="14024"/>
                </a:lnTo>
                <a:lnTo>
                  <a:pt x="5531" y="13980"/>
                </a:lnTo>
                <a:lnTo>
                  <a:pt x="5531" y="13846"/>
                </a:lnTo>
                <a:lnTo>
                  <a:pt x="5671" y="13757"/>
                </a:lnTo>
                <a:lnTo>
                  <a:pt x="5671" y="13713"/>
                </a:lnTo>
                <a:lnTo>
                  <a:pt x="5671" y="13624"/>
                </a:lnTo>
                <a:lnTo>
                  <a:pt x="5811" y="13579"/>
                </a:lnTo>
                <a:lnTo>
                  <a:pt x="5881" y="13401"/>
                </a:lnTo>
                <a:lnTo>
                  <a:pt x="6091" y="13357"/>
                </a:lnTo>
                <a:lnTo>
                  <a:pt x="6232" y="13223"/>
                </a:lnTo>
                <a:lnTo>
                  <a:pt x="6372" y="13178"/>
                </a:lnTo>
                <a:lnTo>
                  <a:pt x="6442" y="13178"/>
                </a:lnTo>
                <a:lnTo>
                  <a:pt x="6512" y="13267"/>
                </a:lnTo>
                <a:lnTo>
                  <a:pt x="6582" y="13134"/>
                </a:lnTo>
                <a:lnTo>
                  <a:pt x="6722" y="13089"/>
                </a:lnTo>
                <a:lnTo>
                  <a:pt x="6792" y="13134"/>
                </a:lnTo>
                <a:lnTo>
                  <a:pt x="6792" y="13267"/>
                </a:lnTo>
                <a:lnTo>
                  <a:pt x="6862" y="13401"/>
                </a:lnTo>
                <a:lnTo>
                  <a:pt x="7002" y="13490"/>
                </a:lnTo>
                <a:lnTo>
                  <a:pt x="7072" y="13579"/>
                </a:lnTo>
                <a:lnTo>
                  <a:pt x="7142" y="13579"/>
                </a:lnTo>
                <a:lnTo>
                  <a:pt x="7212" y="13579"/>
                </a:lnTo>
                <a:lnTo>
                  <a:pt x="7212" y="13446"/>
                </a:lnTo>
                <a:lnTo>
                  <a:pt x="7072" y="13223"/>
                </a:lnTo>
                <a:lnTo>
                  <a:pt x="7072" y="13134"/>
                </a:lnTo>
                <a:lnTo>
                  <a:pt x="7142" y="12956"/>
                </a:lnTo>
                <a:lnTo>
                  <a:pt x="7282" y="12867"/>
                </a:lnTo>
                <a:lnTo>
                  <a:pt x="7352" y="12867"/>
                </a:lnTo>
                <a:lnTo>
                  <a:pt x="7422" y="12867"/>
                </a:lnTo>
                <a:lnTo>
                  <a:pt x="7562" y="12956"/>
                </a:lnTo>
                <a:lnTo>
                  <a:pt x="7702" y="12956"/>
                </a:lnTo>
                <a:lnTo>
                  <a:pt x="7842" y="12956"/>
                </a:lnTo>
                <a:lnTo>
                  <a:pt x="7842" y="12867"/>
                </a:lnTo>
                <a:lnTo>
                  <a:pt x="7702" y="12644"/>
                </a:lnTo>
                <a:lnTo>
                  <a:pt x="8052" y="12733"/>
                </a:lnTo>
                <a:lnTo>
                  <a:pt x="8122" y="12867"/>
                </a:lnTo>
                <a:lnTo>
                  <a:pt x="8192" y="12867"/>
                </a:lnTo>
                <a:lnTo>
                  <a:pt x="8262" y="12822"/>
                </a:lnTo>
                <a:lnTo>
                  <a:pt x="8192" y="12689"/>
                </a:lnTo>
                <a:lnTo>
                  <a:pt x="8262" y="12600"/>
                </a:lnTo>
                <a:lnTo>
                  <a:pt x="8332" y="12555"/>
                </a:lnTo>
                <a:lnTo>
                  <a:pt x="8262" y="12333"/>
                </a:lnTo>
                <a:lnTo>
                  <a:pt x="8332" y="12288"/>
                </a:lnTo>
                <a:lnTo>
                  <a:pt x="8332" y="12154"/>
                </a:lnTo>
                <a:lnTo>
                  <a:pt x="8402" y="12110"/>
                </a:lnTo>
                <a:lnTo>
                  <a:pt x="8472" y="12110"/>
                </a:lnTo>
                <a:lnTo>
                  <a:pt x="8542" y="12154"/>
                </a:lnTo>
                <a:lnTo>
                  <a:pt x="8542" y="12288"/>
                </a:lnTo>
                <a:lnTo>
                  <a:pt x="8612" y="12333"/>
                </a:lnTo>
                <a:lnTo>
                  <a:pt x="8682" y="12288"/>
                </a:lnTo>
                <a:lnTo>
                  <a:pt x="8752" y="12199"/>
                </a:lnTo>
                <a:lnTo>
                  <a:pt x="8892" y="12199"/>
                </a:lnTo>
                <a:lnTo>
                  <a:pt x="9032" y="12154"/>
                </a:lnTo>
                <a:lnTo>
                  <a:pt x="9032" y="12199"/>
                </a:lnTo>
                <a:lnTo>
                  <a:pt x="8962" y="12333"/>
                </a:lnTo>
                <a:lnTo>
                  <a:pt x="9032" y="12377"/>
                </a:lnTo>
                <a:lnTo>
                  <a:pt x="9102" y="12377"/>
                </a:lnTo>
                <a:lnTo>
                  <a:pt x="9172" y="12377"/>
                </a:lnTo>
                <a:lnTo>
                  <a:pt x="9172" y="12154"/>
                </a:lnTo>
                <a:lnTo>
                  <a:pt x="9312" y="12110"/>
                </a:lnTo>
                <a:lnTo>
                  <a:pt x="9382" y="12065"/>
                </a:lnTo>
                <a:lnTo>
                  <a:pt x="9312" y="12021"/>
                </a:lnTo>
                <a:lnTo>
                  <a:pt x="9382" y="11976"/>
                </a:lnTo>
                <a:lnTo>
                  <a:pt x="9452" y="11887"/>
                </a:lnTo>
                <a:lnTo>
                  <a:pt x="9522" y="11843"/>
                </a:lnTo>
                <a:lnTo>
                  <a:pt x="9522" y="11754"/>
                </a:lnTo>
                <a:lnTo>
                  <a:pt x="9382" y="11709"/>
                </a:lnTo>
                <a:lnTo>
                  <a:pt x="9312" y="11620"/>
                </a:lnTo>
                <a:lnTo>
                  <a:pt x="9382" y="11576"/>
                </a:lnTo>
                <a:lnTo>
                  <a:pt x="9382" y="11487"/>
                </a:lnTo>
                <a:lnTo>
                  <a:pt x="9382" y="11353"/>
                </a:lnTo>
                <a:lnTo>
                  <a:pt x="9452" y="11264"/>
                </a:lnTo>
                <a:lnTo>
                  <a:pt x="9452" y="11086"/>
                </a:lnTo>
                <a:lnTo>
                  <a:pt x="9592" y="10952"/>
                </a:lnTo>
                <a:lnTo>
                  <a:pt x="9592" y="10863"/>
                </a:lnTo>
                <a:lnTo>
                  <a:pt x="9522" y="10730"/>
                </a:lnTo>
                <a:lnTo>
                  <a:pt x="9382" y="10641"/>
                </a:lnTo>
                <a:lnTo>
                  <a:pt x="9382" y="10552"/>
                </a:lnTo>
                <a:lnTo>
                  <a:pt x="9452" y="10463"/>
                </a:lnTo>
                <a:lnTo>
                  <a:pt x="9522" y="10418"/>
                </a:lnTo>
                <a:lnTo>
                  <a:pt x="9802" y="10374"/>
                </a:lnTo>
                <a:lnTo>
                  <a:pt x="9872" y="10285"/>
                </a:lnTo>
                <a:lnTo>
                  <a:pt x="9802" y="9928"/>
                </a:lnTo>
                <a:lnTo>
                  <a:pt x="9872" y="9928"/>
                </a:lnTo>
                <a:close/>
              </a:path>
            </a:pathLst>
          </a:custGeom>
          <a:solidFill>
            <a:srgbClr val="FFFF00"/>
          </a:solid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2118" name="Vermont">
            <a:extLst>
              <a:ext uri="{FF2B5EF4-FFF2-40B4-BE49-F238E27FC236}">
                <a16:creationId xmlns:a16="http://schemas.microsoft.com/office/drawing/2014/main" id="{A2B3E626-E03E-8250-080A-48A6FAE936EB}"/>
              </a:ext>
            </a:extLst>
          </p:cNvPr>
          <p:cNvSpPr>
            <a:spLocks/>
          </p:cNvSpPr>
          <p:nvPr/>
        </p:nvSpPr>
        <p:spPr bwMode="auto">
          <a:xfrm>
            <a:off x="8534120" y="1489711"/>
            <a:ext cx="284163" cy="506413"/>
          </a:xfrm>
          <a:custGeom>
            <a:avLst/>
            <a:gdLst>
              <a:gd name="T0" fmla="*/ 2147483647 w 16384"/>
              <a:gd name="T1" fmla="*/ 2147483647 h 16384"/>
              <a:gd name="T2" fmla="*/ 2147483647 w 16384"/>
              <a:gd name="T3" fmla="*/ 2147483647 h 16384"/>
              <a:gd name="T4" fmla="*/ 2147483647 w 16384"/>
              <a:gd name="T5" fmla="*/ 2147483647 h 16384"/>
              <a:gd name="T6" fmla="*/ 2147483647 w 16384"/>
              <a:gd name="T7" fmla="*/ 2147483647 h 16384"/>
              <a:gd name="T8" fmla="*/ 2147483647 w 16384"/>
              <a:gd name="T9" fmla="*/ 2147483647 h 16384"/>
              <a:gd name="T10" fmla="*/ 2147483647 w 16384"/>
              <a:gd name="T11" fmla="*/ 2147483647 h 16384"/>
              <a:gd name="T12" fmla="*/ 2147483647 w 16384"/>
              <a:gd name="T13" fmla="*/ 2147483647 h 16384"/>
              <a:gd name="T14" fmla="*/ 2147483647 w 16384"/>
              <a:gd name="T15" fmla="*/ 2147483647 h 16384"/>
              <a:gd name="T16" fmla="*/ 2147483647 w 16384"/>
              <a:gd name="T17" fmla="*/ 2147483647 h 16384"/>
              <a:gd name="T18" fmla="*/ 0 w 16384"/>
              <a:gd name="T19" fmla="*/ 2147483647 h 16384"/>
              <a:gd name="T20" fmla="*/ 198035698 w 16384"/>
              <a:gd name="T21" fmla="*/ 2147483647 h 16384"/>
              <a:gd name="T22" fmla="*/ 992924583 w 16384"/>
              <a:gd name="T23" fmla="*/ 2147483647 h 16384"/>
              <a:gd name="T24" fmla="*/ 1587026382 w 16384"/>
              <a:gd name="T25" fmla="*/ 2147483647 h 16384"/>
              <a:gd name="T26" fmla="*/ 2147483647 w 16384"/>
              <a:gd name="T27" fmla="*/ 2147483647 h 16384"/>
              <a:gd name="T28" fmla="*/ 2147483647 w 16384"/>
              <a:gd name="T29" fmla="*/ 2147483647 h 16384"/>
              <a:gd name="T30" fmla="*/ 2147483647 w 16384"/>
              <a:gd name="T31" fmla="*/ 2147483647 h 16384"/>
              <a:gd name="T32" fmla="*/ 2147483647 w 16384"/>
              <a:gd name="T33" fmla="*/ 2147483647 h 16384"/>
              <a:gd name="T34" fmla="*/ 2147483647 w 16384"/>
              <a:gd name="T35" fmla="*/ 2147483647 h 16384"/>
              <a:gd name="T36" fmla="*/ 2147483647 w 16384"/>
              <a:gd name="T37" fmla="*/ 2147483647 h 16384"/>
              <a:gd name="T38" fmla="*/ 2147483647 w 16384"/>
              <a:gd name="T39" fmla="*/ 2147483647 h 16384"/>
              <a:gd name="T40" fmla="*/ 2147483647 w 16384"/>
              <a:gd name="T41" fmla="*/ 2147483647 h 16384"/>
              <a:gd name="T42" fmla="*/ 2147483647 w 16384"/>
              <a:gd name="T43" fmla="*/ 2147483647 h 16384"/>
              <a:gd name="T44" fmla="*/ 2147483647 w 16384"/>
              <a:gd name="T45" fmla="*/ 2147483647 h 16384"/>
              <a:gd name="T46" fmla="*/ 2147483647 w 16384"/>
              <a:gd name="T47" fmla="*/ 2147483647 h 16384"/>
              <a:gd name="T48" fmla="*/ 2147483647 w 16384"/>
              <a:gd name="T49" fmla="*/ 2147483647 h 16384"/>
              <a:gd name="T50" fmla="*/ 2147483647 w 16384"/>
              <a:gd name="T51" fmla="*/ 2147483647 h 16384"/>
              <a:gd name="T52" fmla="*/ 2147483647 w 16384"/>
              <a:gd name="T53" fmla="*/ 2147483647 h 16384"/>
              <a:gd name="T54" fmla="*/ 2147483647 w 16384"/>
              <a:gd name="T55" fmla="*/ 2147483647 h 16384"/>
              <a:gd name="T56" fmla="*/ 2147483647 w 16384"/>
              <a:gd name="T57" fmla="*/ 2147483647 h 16384"/>
              <a:gd name="T58" fmla="*/ 2147483647 w 16384"/>
              <a:gd name="T59" fmla="*/ 2147483647 h 16384"/>
              <a:gd name="T60" fmla="*/ 2147483647 w 16384"/>
              <a:gd name="T61" fmla="*/ 2147483647 h 16384"/>
              <a:gd name="T62" fmla="*/ 2147483647 w 16384"/>
              <a:gd name="T63" fmla="*/ 2147483647 h 16384"/>
              <a:gd name="T64" fmla="*/ 2147483647 w 16384"/>
              <a:gd name="T65" fmla="*/ 2147483647 h 16384"/>
              <a:gd name="T66" fmla="*/ 2147483647 w 16384"/>
              <a:gd name="T67" fmla="*/ 2147483647 h 16384"/>
              <a:gd name="T68" fmla="*/ 2147483647 w 16384"/>
              <a:gd name="T69" fmla="*/ 2147483647 h 16384"/>
              <a:gd name="T70" fmla="*/ 2147483647 w 16384"/>
              <a:gd name="T71" fmla="*/ 2147483647 h 16384"/>
              <a:gd name="T72" fmla="*/ 2147483647 w 16384"/>
              <a:gd name="T73" fmla="*/ 2147483647 h 16384"/>
              <a:gd name="T74" fmla="*/ 2147483647 w 16384"/>
              <a:gd name="T75" fmla="*/ 2147483647 h 16384"/>
              <a:gd name="T76" fmla="*/ 2147483647 w 16384"/>
              <a:gd name="T77" fmla="*/ 2147483647 h 16384"/>
              <a:gd name="T78" fmla="*/ 2147483647 w 16384"/>
              <a:gd name="T79" fmla="*/ 2147483647 h 16384"/>
              <a:gd name="T80" fmla="*/ 2147483647 w 16384"/>
              <a:gd name="T81" fmla="*/ 2147483647 h 16384"/>
              <a:gd name="T82" fmla="*/ 2147483647 w 16384"/>
              <a:gd name="T83" fmla="*/ 2147483647 h 16384"/>
              <a:gd name="T84" fmla="*/ 2147483647 w 16384"/>
              <a:gd name="T85" fmla="*/ 2147483647 h 1638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6384"/>
              <a:gd name="T130" fmla="*/ 0 h 16384"/>
              <a:gd name="T131" fmla="*/ 16384 w 16384"/>
              <a:gd name="T132" fmla="*/ 16384 h 1638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6384" h="16384">
                <a:moveTo>
                  <a:pt x="13528" y="5950"/>
                </a:moveTo>
                <a:lnTo>
                  <a:pt x="13378" y="5706"/>
                </a:lnTo>
                <a:lnTo>
                  <a:pt x="13378" y="5380"/>
                </a:lnTo>
                <a:lnTo>
                  <a:pt x="13378" y="5135"/>
                </a:lnTo>
                <a:lnTo>
                  <a:pt x="13528" y="4972"/>
                </a:lnTo>
                <a:lnTo>
                  <a:pt x="13678" y="4809"/>
                </a:lnTo>
                <a:lnTo>
                  <a:pt x="14430" y="4728"/>
                </a:lnTo>
                <a:lnTo>
                  <a:pt x="14731" y="4646"/>
                </a:lnTo>
                <a:lnTo>
                  <a:pt x="14881" y="4483"/>
                </a:lnTo>
                <a:lnTo>
                  <a:pt x="15182" y="4239"/>
                </a:lnTo>
                <a:lnTo>
                  <a:pt x="15332" y="4157"/>
                </a:lnTo>
                <a:lnTo>
                  <a:pt x="15632" y="3994"/>
                </a:lnTo>
                <a:lnTo>
                  <a:pt x="15933" y="3750"/>
                </a:lnTo>
                <a:lnTo>
                  <a:pt x="16234" y="3424"/>
                </a:lnTo>
                <a:lnTo>
                  <a:pt x="16234" y="3260"/>
                </a:lnTo>
                <a:lnTo>
                  <a:pt x="16234" y="3016"/>
                </a:lnTo>
                <a:lnTo>
                  <a:pt x="16384" y="2853"/>
                </a:lnTo>
                <a:lnTo>
                  <a:pt x="16384" y="2690"/>
                </a:lnTo>
                <a:lnTo>
                  <a:pt x="16083" y="2445"/>
                </a:lnTo>
                <a:lnTo>
                  <a:pt x="15332" y="1793"/>
                </a:lnTo>
                <a:lnTo>
                  <a:pt x="15332" y="1467"/>
                </a:lnTo>
                <a:lnTo>
                  <a:pt x="15632" y="815"/>
                </a:lnTo>
                <a:lnTo>
                  <a:pt x="15482" y="652"/>
                </a:lnTo>
                <a:lnTo>
                  <a:pt x="15182" y="245"/>
                </a:lnTo>
                <a:lnTo>
                  <a:pt x="15332" y="163"/>
                </a:lnTo>
                <a:lnTo>
                  <a:pt x="15482" y="0"/>
                </a:lnTo>
                <a:lnTo>
                  <a:pt x="12326" y="408"/>
                </a:lnTo>
                <a:lnTo>
                  <a:pt x="6614" y="1223"/>
                </a:lnTo>
                <a:lnTo>
                  <a:pt x="1353" y="1956"/>
                </a:lnTo>
                <a:lnTo>
                  <a:pt x="0" y="2119"/>
                </a:lnTo>
                <a:lnTo>
                  <a:pt x="150" y="2445"/>
                </a:lnTo>
                <a:lnTo>
                  <a:pt x="301" y="2527"/>
                </a:lnTo>
                <a:lnTo>
                  <a:pt x="150" y="3097"/>
                </a:lnTo>
                <a:lnTo>
                  <a:pt x="301" y="3342"/>
                </a:lnTo>
                <a:lnTo>
                  <a:pt x="601" y="3424"/>
                </a:lnTo>
                <a:lnTo>
                  <a:pt x="752" y="3587"/>
                </a:lnTo>
                <a:lnTo>
                  <a:pt x="752" y="4239"/>
                </a:lnTo>
                <a:lnTo>
                  <a:pt x="1052" y="4728"/>
                </a:lnTo>
                <a:lnTo>
                  <a:pt x="1202" y="4972"/>
                </a:lnTo>
                <a:lnTo>
                  <a:pt x="1202" y="5054"/>
                </a:lnTo>
                <a:lnTo>
                  <a:pt x="1503" y="5298"/>
                </a:lnTo>
                <a:lnTo>
                  <a:pt x="1804" y="5543"/>
                </a:lnTo>
                <a:lnTo>
                  <a:pt x="1954" y="5869"/>
                </a:lnTo>
                <a:lnTo>
                  <a:pt x="2104" y="6195"/>
                </a:lnTo>
                <a:lnTo>
                  <a:pt x="2255" y="6521"/>
                </a:lnTo>
                <a:lnTo>
                  <a:pt x="2405" y="6766"/>
                </a:lnTo>
                <a:lnTo>
                  <a:pt x="2405" y="7010"/>
                </a:lnTo>
                <a:lnTo>
                  <a:pt x="2104" y="7336"/>
                </a:lnTo>
                <a:lnTo>
                  <a:pt x="1954" y="7499"/>
                </a:lnTo>
                <a:lnTo>
                  <a:pt x="1954" y="7744"/>
                </a:lnTo>
                <a:lnTo>
                  <a:pt x="1954" y="8233"/>
                </a:lnTo>
                <a:lnTo>
                  <a:pt x="2255" y="8559"/>
                </a:lnTo>
                <a:lnTo>
                  <a:pt x="2405" y="8803"/>
                </a:lnTo>
                <a:lnTo>
                  <a:pt x="2555" y="8966"/>
                </a:lnTo>
                <a:lnTo>
                  <a:pt x="2856" y="9211"/>
                </a:lnTo>
                <a:lnTo>
                  <a:pt x="3006" y="9455"/>
                </a:lnTo>
                <a:lnTo>
                  <a:pt x="3157" y="9700"/>
                </a:lnTo>
                <a:lnTo>
                  <a:pt x="3307" y="9863"/>
                </a:lnTo>
                <a:lnTo>
                  <a:pt x="3457" y="9945"/>
                </a:lnTo>
                <a:lnTo>
                  <a:pt x="3457" y="10108"/>
                </a:lnTo>
                <a:lnTo>
                  <a:pt x="3457" y="10271"/>
                </a:lnTo>
                <a:lnTo>
                  <a:pt x="3307" y="10515"/>
                </a:lnTo>
                <a:lnTo>
                  <a:pt x="3307" y="10760"/>
                </a:lnTo>
                <a:lnTo>
                  <a:pt x="3607" y="11249"/>
                </a:lnTo>
                <a:lnTo>
                  <a:pt x="3758" y="11330"/>
                </a:lnTo>
                <a:lnTo>
                  <a:pt x="3758" y="11167"/>
                </a:lnTo>
                <a:lnTo>
                  <a:pt x="3908" y="11004"/>
                </a:lnTo>
                <a:lnTo>
                  <a:pt x="4058" y="10923"/>
                </a:lnTo>
                <a:lnTo>
                  <a:pt x="4209" y="10923"/>
                </a:lnTo>
                <a:lnTo>
                  <a:pt x="4509" y="10923"/>
                </a:lnTo>
                <a:lnTo>
                  <a:pt x="4660" y="11086"/>
                </a:lnTo>
                <a:lnTo>
                  <a:pt x="4810" y="11167"/>
                </a:lnTo>
                <a:lnTo>
                  <a:pt x="4960" y="11249"/>
                </a:lnTo>
                <a:lnTo>
                  <a:pt x="5111" y="11249"/>
                </a:lnTo>
                <a:lnTo>
                  <a:pt x="5111" y="11656"/>
                </a:lnTo>
                <a:lnTo>
                  <a:pt x="5261" y="11819"/>
                </a:lnTo>
                <a:lnTo>
                  <a:pt x="5411" y="12308"/>
                </a:lnTo>
                <a:lnTo>
                  <a:pt x="5562" y="12716"/>
                </a:lnTo>
                <a:lnTo>
                  <a:pt x="5862" y="13531"/>
                </a:lnTo>
                <a:lnTo>
                  <a:pt x="6012" y="13694"/>
                </a:lnTo>
                <a:lnTo>
                  <a:pt x="6163" y="14020"/>
                </a:lnTo>
                <a:lnTo>
                  <a:pt x="6163" y="14265"/>
                </a:lnTo>
                <a:lnTo>
                  <a:pt x="6313" y="14754"/>
                </a:lnTo>
                <a:lnTo>
                  <a:pt x="6463" y="15080"/>
                </a:lnTo>
                <a:lnTo>
                  <a:pt x="6614" y="15406"/>
                </a:lnTo>
                <a:lnTo>
                  <a:pt x="6914" y="15813"/>
                </a:lnTo>
                <a:lnTo>
                  <a:pt x="6764" y="15895"/>
                </a:lnTo>
                <a:lnTo>
                  <a:pt x="6914" y="16139"/>
                </a:lnTo>
                <a:lnTo>
                  <a:pt x="7065" y="16384"/>
                </a:lnTo>
                <a:lnTo>
                  <a:pt x="9319" y="16139"/>
                </a:lnTo>
                <a:lnTo>
                  <a:pt x="10221" y="16058"/>
                </a:lnTo>
                <a:lnTo>
                  <a:pt x="13979" y="15569"/>
                </a:lnTo>
                <a:lnTo>
                  <a:pt x="13678" y="15324"/>
                </a:lnTo>
                <a:lnTo>
                  <a:pt x="13378" y="15243"/>
                </a:lnTo>
                <a:lnTo>
                  <a:pt x="12927" y="14754"/>
                </a:lnTo>
                <a:lnTo>
                  <a:pt x="13077" y="14509"/>
                </a:lnTo>
                <a:lnTo>
                  <a:pt x="13077" y="14265"/>
                </a:lnTo>
                <a:lnTo>
                  <a:pt x="13227" y="14102"/>
                </a:lnTo>
                <a:lnTo>
                  <a:pt x="13378" y="13857"/>
                </a:lnTo>
                <a:lnTo>
                  <a:pt x="13378" y="13694"/>
                </a:lnTo>
                <a:lnTo>
                  <a:pt x="13227" y="13531"/>
                </a:lnTo>
                <a:lnTo>
                  <a:pt x="13227" y="13368"/>
                </a:lnTo>
                <a:lnTo>
                  <a:pt x="13227" y="13124"/>
                </a:lnTo>
                <a:lnTo>
                  <a:pt x="13077" y="12960"/>
                </a:lnTo>
                <a:lnTo>
                  <a:pt x="12777" y="12390"/>
                </a:lnTo>
                <a:lnTo>
                  <a:pt x="12777" y="12064"/>
                </a:lnTo>
                <a:lnTo>
                  <a:pt x="12777" y="11738"/>
                </a:lnTo>
                <a:lnTo>
                  <a:pt x="12626" y="11086"/>
                </a:lnTo>
                <a:lnTo>
                  <a:pt x="12476" y="10271"/>
                </a:lnTo>
                <a:lnTo>
                  <a:pt x="12476" y="10108"/>
                </a:lnTo>
                <a:lnTo>
                  <a:pt x="12626" y="9945"/>
                </a:lnTo>
                <a:lnTo>
                  <a:pt x="12777" y="9700"/>
                </a:lnTo>
                <a:lnTo>
                  <a:pt x="12777" y="9618"/>
                </a:lnTo>
                <a:lnTo>
                  <a:pt x="12777" y="9292"/>
                </a:lnTo>
                <a:lnTo>
                  <a:pt x="12777" y="9129"/>
                </a:lnTo>
                <a:lnTo>
                  <a:pt x="13077" y="8885"/>
                </a:lnTo>
                <a:lnTo>
                  <a:pt x="13227" y="8640"/>
                </a:lnTo>
                <a:lnTo>
                  <a:pt x="13378" y="8477"/>
                </a:lnTo>
                <a:lnTo>
                  <a:pt x="13378" y="8314"/>
                </a:lnTo>
                <a:lnTo>
                  <a:pt x="13227" y="8070"/>
                </a:lnTo>
                <a:lnTo>
                  <a:pt x="13378" y="7581"/>
                </a:lnTo>
                <a:lnTo>
                  <a:pt x="13528" y="7336"/>
                </a:lnTo>
                <a:lnTo>
                  <a:pt x="13528" y="7173"/>
                </a:lnTo>
                <a:lnTo>
                  <a:pt x="13528" y="7092"/>
                </a:lnTo>
                <a:lnTo>
                  <a:pt x="13528" y="6847"/>
                </a:lnTo>
                <a:lnTo>
                  <a:pt x="13678" y="6603"/>
                </a:lnTo>
                <a:lnTo>
                  <a:pt x="13678" y="6521"/>
                </a:lnTo>
                <a:lnTo>
                  <a:pt x="13678" y="6113"/>
                </a:lnTo>
                <a:lnTo>
                  <a:pt x="13528" y="5950"/>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2121" name="Wisconsin">
            <a:extLst>
              <a:ext uri="{FF2B5EF4-FFF2-40B4-BE49-F238E27FC236}">
                <a16:creationId xmlns:a16="http://schemas.microsoft.com/office/drawing/2014/main" id="{C449168B-875B-F5D8-4305-D41E0F1AFC7C}"/>
              </a:ext>
            </a:extLst>
          </p:cNvPr>
          <p:cNvSpPr>
            <a:spLocks/>
          </p:cNvSpPr>
          <p:nvPr/>
        </p:nvSpPr>
        <p:spPr bwMode="auto">
          <a:xfrm>
            <a:off x="5679795" y="1532573"/>
            <a:ext cx="885825" cy="874712"/>
          </a:xfrm>
          <a:custGeom>
            <a:avLst/>
            <a:gdLst>
              <a:gd name="T0" fmla="*/ 5349 w 16384"/>
              <a:gd name="T1" fmla="*/ 14003 h 16384"/>
              <a:gd name="T2" fmla="*/ 5638 w 16384"/>
              <a:gd name="T3" fmla="*/ 15544 h 16384"/>
              <a:gd name="T4" fmla="*/ 6698 w 16384"/>
              <a:gd name="T5" fmla="*/ 16011 h 16384"/>
              <a:gd name="T6" fmla="*/ 10457 w 16384"/>
              <a:gd name="T7" fmla="*/ 16197 h 16384"/>
              <a:gd name="T8" fmla="*/ 14987 w 16384"/>
              <a:gd name="T9" fmla="*/ 15871 h 16384"/>
              <a:gd name="T10" fmla="*/ 14987 w 16384"/>
              <a:gd name="T11" fmla="*/ 14890 h 16384"/>
              <a:gd name="T12" fmla="*/ 14553 w 16384"/>
              <a:gd name="T13" fmla="*/ 13957 h 16384"/>
              <a:gd name="T14" fmla="*/ 14456 w 16384"/>
              <a:gd name="T15" fmla="*/ 13210 h 16384"/>
              <a:gd name="T16" fmla="*/ 14746 w 16384"/>
              <a:gd name="T17" fmla="*/ 11856 h 16384"/>
              <a:gd name="T18" fmla="*/ 14746 w 16384"/>
              <a:gd name="T19" fmla="*/ 10689 h 16384"/>
              <a:gd name="T20" fmla="*/ 14890 w 16384"/>
              <a:gd name="T21" fmla="*/ 9802 h 16384"/>
              <a:gd name="T22" fmla="*/ 15131 w 16384"/>
              <a:gd name="T23" fmla="*/ 8635 h 16384"/>
              <a:gd name="T24" fmla="*/ 15517 w 16384"/>
              <a:gd name="T25" fmla="*/ 7468 h 16384"/>
              <a:gd name="T26" fmla="*/ 15998 w 16384"/>
              <a:gd name="T27" fmla="*/ 6348 h 16384"/>
              <a:gd name="T28" fmla="*/ 16239 w 16384"/>
              <a:gd name="T29" fmla="*/ 5648 h 16384"/>
              <a:gd name="T30" fmla="*/ 16095 w 16384"/>
              <a:gd name="T31" fmla="*/ 5368 h 16384"/>
              <a:gd name="T32" fmla="*/ 15806 w 16384"/>
              <a:gd name="T33" fmla="*/ 5835 h 16384"/>
              <a:gd name="T34" fmla="*/ 15420 w 16384"/>
              <a:gd name="T35" fmla="*/ 6488 h 16384"/>
              <a:gd name="T36" fmla="*/ 15276 w 16384"/>
              <a:gd name="T37" fmla="*/ 6955 h 16384"/>
              <a:gd name="T38" fmla="*/ 14842 w 16384"/>
              <a:gd name="T39" fmla="*/ 7142 h 16384"/>
              <a:gd name="T40" fmla="*/ 14023 w 16384"/>
              <a:gd name="T41" fmla="*/ 8075 h 16384"/>
              <a:gd name="T42" fmla="*/ 13734 w 16384"/>
              <a:gd name="T43" fmla="*/ 8122 h 16384"/>
              <a:gd name="T44" fmla="*/ 13975 w 16384"/>
              <a:gd name="T45" fmla="*/ 7235 h 16384"/>
              <a:gd name="T46" fmla="*/ 14601 w 16384"/>
              <a:gd name="T47" fmla="*/ 6582 h 16384"/>
              <a:gd name="T48" fmla="*/ 14264 w 16384"/>
              <a:gd name="T49" fmla="*/ 5928 h 16384"/>
              <a:gd name="T50" fmla="*/ 13975 w 16384"/>
              <a:gd name="T51" fmla="*/ 5321 h 16384"/>
              <a:gd name="T52" fmla="*/ 13878 w 16384"/>
              <a:gd name="T53" fmla="*/ 4528 h 16384"/>
              <a:gd name="T54" fmla="*/ 13830 w 16384"/>
              <a:gd name="T55" fmla="*/ 3968 h 16384"/>
              <a:gd name="T56" fmla="*/ 13011 w 16384"/>
              <a:gd name="T57" fmla="*/ 3688 h 16384"/>
              <a:gd name="T58" fmla="*/ 12963 w 16384"/>
              <a:gd name="T59" fmla="*/ 3221 h 16384"/>
              <a:gd name="T60" fmla="*/ 12047 w 16384"/>
              <a:gd name="T61" fmla="*/ 3081 h 16384"/>
              <a:gd name="T62" fmla="*/ 11083 w 16384"/>
              <a:gd name="T63" fmla="*/ 3034 h 16384"/>
              <a:gd name="T64" fmla="*/ 9638 w 16384"/>
              <a:gd name="T65" fmla="*/ 2567 h 16384"/>
              <a:gd name="T66" fmla="*/ 7421 w 16384"/>
              <a:gd name="T67" fmla="*/ 1914 h 16384"/>
              <a:gd name="T68" fmla="*/ 6891 w 16384"/>
              <a:gd name="T69" fmla="*/ 1400 h 16384"/>
              <a:gd name="T70" fmla="*/ 6024 w 16384"/>
              <a:gd name="T71" fmla="*/ 1074 h 16384"/>
              <a:gd name="T72" fmla="*/ 5445 w 16384"/>
              <a:gd name="T73" fmla="*/ 1307 h 16384"/>
              <a:gd name="T74" fmla="*/ 5638 w 16384"/>
              <a:gd name="T75" fmla="*/ 420 h 16384"/>
              <a:gd name="T76" fmla="*/ 5349 w 16384"/>
              <a:gd name="T77" fmla="*/ 0 h 16384"/>
              <a:gd name="T78" fmla="*/ 4192 w 16384"/>
              <a:gd name="T79" fmla="*/ 560 h 16384"/>
              <a:gd name="T80" fmla="*/ 2988 w 16384"/>
              <a:gd name="T81" fmla="*/ 1027 h 16384"/>
              <a:gd name="T82" fmla="*/ 2168 w 16384"/>
              <a:gd name="T83" fmla="*/ 934 h 16384"/>
              <a:gd name="T84" fmla="*/ 1783 w 16384"/>
              <a:gd name="T85" fmla="*/ 1167 h 16384"/>
              <a:gd name="T86" fmla="*/ 1494 w 16384"/>
              <a:gd name="T87" fmla="*/ 3548 h 16384"/>
              <a:gd name="T88" fmla="*/ 482 w 16384"/>
              <a:gd name="T89" fmla="*/ 4154 h 16384"/>
              <a:gd name="T90" fmla="*/ 0 w 16384"/>
              <a:gd name="T91" fmla="*/ 5088 h 16384"/>
              <a:gd name="T92" fmla="*/ 578 w 16384"/>
              <a:gd name="T93" fmla="*/ 5975 h 16384"/>
              <a:gd name="T94" fmla="*/ 434 w 16384"/>
              <a:gd name="T95" fmla="*/ 7095 h 16384"/>
              <a:gd name="T96" fmla="*/ 675 w 16384"/>
              <a:gd name="T97" fmla="*/ 8449 h 16384"/>
              <a:gd name="T98" fmla="*/ 1783 w 16384"/>
              <a:gd name="T99" fmla="*/ 9009 h 16384"/>
              <a:gd name="T100" fmla="*/ 3036 w 16384"/>
              <a:gd name="T101" fmla="*/ 9802 h 16384"/>
              <a:gd name="T102" fmla="*/ 3903 w 16384"/>
              <a:gd name="T103" fmla="*/ 10689 h 16384"/>
              <a:gd name="T104" fmla="*/ 4819 w 16384"/>
              <a:gd name="T105" fmla="*/ 11436 h 16384"/>
              <a:gd name="T106" fmla="*/ 4963 w 16384"/>
              <a:gd name="T107" fmla="*/ 12416 h 1638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6384"/>
              <a:gd name="T163" fmla="*/ 0 h 16384"/>
              <a:gd name="T164" fmla="*/ 16384 w 16384"/>
              <a:gd name="T165" fmla="*/ 16384 h 1638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6384" h="16384">
                <a:moveTo>
                  <a:pt x="5108" y="13023"/>
                </a:moveTo>
                <a:lnTo>
                  <a:pt x="5204" y="13070"/>
                </a:lnTo>
                <a:lnTo>
                  <a:pt x="5301" y="13257"/>
                </a:lnTo>
                <a:lnTo>
                  <a:pt x="5493" y="13490"/>
                </a:lnTo>
                <a:lnTo>
                  <a:pt x="5590" y="13630"/>
                </a:lnTo>
                <a:lnTo>
                  <a:pt x="5493" y="13723"/>
                </a:lnTo>
                <a:lnTo>
                  <a:pt x="5349" y="14003"/>
                </a:lnTo>
                <a:lnTo>
                  <a:pt x="5253" y="14143"/>
                </a:lnTo>
                <a:lnTo>
                  <a:pt x="5253" y="14330"/>
                </a:lnTo>
                <a:lnTo>
                  <a:pt x="5349" y="14657"/>
                </a:lnTo>
                <a:lnTo>
                  <a:pt x="5445" y="14937"/>
                </a:lnTo>
                <a:lnTo>
                  <a:pt x="5542" y="15077"/>
                </a:lnTo>
                <a:lnTo>
                  <a:pt x="5590" y="15404"/>
                </a:lnTo>
                <a:lnTo>
                  <a:pt x="5638" y="15544"/>
                </a:lnTo>
                <a:lnTo>
                  <a:pt x="5783" y="15590"/>
                </a:lnTo>
                <a:lnTo>
                  <a:pt x="5975" y="15684"/>
                </a:lnTo>
                <a:lnTo>
                  <a:pt x="6120" y="15731"/>
                </a:lnTo>
                <a:lnTo>
                  <a:pt x="6216" y="15777"/>
                </a:lnTo>
                <a:lnTo>
                  <a:pt x="6361" y="15824"/>
                </a:lnTo>
                <a:lnTo>
                  <a:pt x="6554" y="15871"/>
                </a:lnTo>
                <a:lnTo>
                  <a:pt x="6698" y="16011"/>
                </a:lnTo>
                <a:lnTo>
                  <a:pt x="6795" y="16151"/>
                </a:lnTo>
                <a:lnTo>
                  <a:pt x="6843" y="16244"/>
                </a:lnTo>
                <a:lnTo>
                  <a:pt x="6891" y="16384"/>
                </a:lnTo>
                <a:lnTo>
                  <a:pt x="7517" y="16337"/>
                </a:lnTo>
                <a:lnTo>
                  <a:pt x="8963" y="16291"/>
                </a:lnTo>
                <a:lnTo>
                  <a:pt x="9156" y="16244"/>
                </a:lnTo>
                <a:lnTo>
                  <a:pt x="10457" y="16197"/>
                </a:lnTo>
                <a:lnTo>
                  <a:pt x="10505" y="16197"/>
                </a:lnTo>
                <a:lnTo>
                  <a:pt x="11710" y="16104"/>
                </a:lnTo>
                <a:lnTo>
                  <a:pt x="12192" y="16104"/>
                </a:lnTo>
                <a:lnTo>
                  <a:pt x="12433" y="16057"/>
                </a:lnTo>
                <a:lnTo>
                  <a:pt x="13493" y="15964"/>
                </a:lnTo>
                <a:lnTo>
                  <a:pt x="13830" y="15964"/>
                </a:lnTo>
                <a:lnTo>
                  <a:pt x="14987" y="15871"/>
                </a:lnTo>
                <a:lnTo>
                  <a:pt x="14938" y="15731"/>
                </a:lnTo>
                <a:lnTo>
                  <a:pt x="14890" y="15590"/>
                </a:lnTo>
                <a:lnTo>
                  <a:pt x="14890" y="15450"/>
                </a:lnTo>
                <a:lnTo>
                  <a:pt x="14938" y="15264"/>
                </a:lnTo>
                <a:lnTo>
                  <a:pt x="14938" y="15170"/>
                </a:lnTo>
                <a:lnTo>
                  <a:pt x="14987" y="15030"/>
                </a:lnTo>
                <a:lnTo>
                  <a:pt x="14987" y="14890"/>
                </a:lnTo>
                <a:lnTo>
                  <a:pt x="14938" y="14797"/>
                </a:lnTo>
                <a:lnTo>
                  <a:pt x="14842" y="14657"/>
                </a:lnTo>
                <a:lnTo>
                  <a:pt x="14794" y="14610"/>
                </a:lnTo>
                <a:lnTo>
                  <a:pt x="14746" y="14470"/>
                </a:lnTo>
                <a:lnTo>
                  <a:pt x="14746" y="14330"/>
                </a:lnTo>
                <a:lnTo>
                  <a:pt x="14697" y="14190"/>
                </a:lnTo>
                <a:lnTo>
                  <a:pt x="14553" y="13957"/>
                </a:lnTo>
                <a:lnTo>
                  <a:pt x="14553" y="13863"/>
                </a:lnTo>
                <a:lnTo>
                  <a:pt x="14601" y="13817"/>
                </a:lnTo>
                <a:lnTo>
                  <a:pt x="14601" y="13723"/>
                </a:lnTo>
                <a:lnTo>
                  <a:pt x="14553" y="13583"/>
                </a:lnTo>
                <a:lnTo>
                  <a:pt x="14505" y="13443"/>
                </a:lnTo>
                <a:lnTo>
                  <a:pt x="14505" y="13303"/>
                </a:lnTo>
                <a:lnTo>
                  <a:pt x="14456" y="13210"/>
                </a:lnTo>
                <a:lnTo>
                  <a:pt x="14456" y="13023"/>
                </a:lnTo>
                <a:lnTo>
                  <a:pt x="14505" y="12836"/>
                </a:lnTo>
                <a:lnTo>
                  <a:pt x="14553" y="12603"/>
                </a:lnTo>
                <a:lnTo>
                  <a:pt x="14649" y="12463"/>
                </a:lnTo>
                <a:lnTo>
                  <a:pt x="14697" y="12276"/>
                </a:lnTo>
                <a:lnTo>
                  <a:pt x="14746" y="11996"/>
                </a:lnTo>
                <a:lnTo>
                  <a:pt x="14746" y="11856"/>
                </a:lnTo>
                <a:lnTo>
                  <a:pt x="14746" y="11670"/>
                </a:lnTo>
                <a:lnTo>
                  <a:pt x="14842" y="11529"/>
                </a:lnTo>
                <a:lnTo>
                  <a:pt x="14890" y="11389"/>
                </a:lnTo>
                <a:lnTo>
                  <a:pt x="14890" y="11296"/>
                </a:lnTo>
                <a:lnTo>
                  <a:pt x="14794" y="10923"/>
                </a:lnTo>
                <a:lnTo>
                  <a:pt x="14746" y="10829"/>
                </a:lnTo>
                <a:lnTo>
                  <a:pt x="14746" y="10689"/>
                </a:lnTo>
                <a:lnTo>
                  <a:pt x="14746" y="10643"/>
                </a:lnTo>
                <a:lnTo>
                  <a:pt x="14794" y="10503"/>
                </a:lnTo>
                <a:lnTo>
                  <a:pt x="14842" y="10409"/>
                </a:lnTo>
                <a:lnTo>
                  <a:pt x="14794" y="10222"/>
                </a:lnTo>
                <a:lnTo>
                  <a:pt x="14890" y="10082"/>
                </a:lnTo>
                <a:lnTo>
                  <a:pt x="14890" y="9896"/>
                </a:lnTo>
                <a:lnTo>
                  <a:pt x="14890" y="9802"/>
                </a:lnTo>
                <a:lnTo>
                  <a:pt x="15083" y="9709"/>
                </a:lnTo>
                <a:lnTo>
                  <a:pt x="15227" y="9522"/>
                </a:lnTo>
                <a:lnTo>
                  <a:pt x="15227" y="9382"/>
                </a:lnTo>
                <a:lnTo>
                  <a:pt x="15179" y="9196"/>
                </a:lnTo>
                <a:lnTo>
                  <a:pt x="15179" y="9056"/>
                </a:lnTo>
                <a:lnTo>
                  <a:pt x="15131" y="8822"/>
                </a:lnTo>
                <a:lnTo>
                  <a:pt x="15131" y="8635"/>
                </a:lnTo>
                <a:lnTo>
                  <a:pt x="15179" y="8449"/>
                </a:lnTo>
                <a:lnTo>
                  <a:pt x="15227" y="8215"/>
                </a:lnTo>
                <a:lnTo>
                  <a:pt x="15324" y="7982"/>
                </a:lnTo>
                <a:lnTo>
                  <a:pt x="15420" y="7842"/>
                </a:lnTo>
                <a:lnTo>
                  <a:pt x="15468" y="7749"/>
                </a:lnTo>
                <a:lnTo>
                  <a:pt x="15468" y="7562"/>
                </a:lnTo>
                <a:lnTo>
                  <a:pt x="15517" y="7468"/>
                </a:lnTo>
                <a:lnTo>
                  <a:pt x="15565" y="7235"/>
                </a:lnTo>
                <a:lnTo>
                  <a:pt x="15709" y="7048"/>
                </a:lnTo>
                <a:lnTo>
                  <a:pt x="15854" y="6815"/>
                </a:lnTo>
                <a:lnTo>
                  <a:pt x="15854" y="6628"/>
                </a:lnTo>
                <a:lnTo>
                  <a:pt x="15902" y="6488"/>
                </a:lnTo>
                <a:lnTo>
                  <a:pt x="15950" y="6442"/>
                </a:lnTo>
                <a:lnTo>
                  <a:pt x="15998" y="6348"/>
                </a:lnTo>
                <a:lnTo>
                  <a:pt x="15998" y="6208"/>
                </a:lnTo>
                <a:lnTo>
                  <a:pt x="16095" y="6115"/>
                </a:lnTo>
                <a:lnTo>
                  <a:pt x="16191" y="6068"/>
                </a:lnTo>
                <a:lnTo>
                  <a:pt x="16191" y="5928"/>
                </a:lnTo>
                <a:lnTo>
                  <a:pt x="16191" y="5835"/>
                </a:lnTo>
                <a:lnTo>
                  <a:pt x="16191" y="5741"/>
                </a:lnTo>
                <a:lnTo>
                  <a:pt x="16239" y="5648"/>
                </a:lnTo>
                <a:lnTo>
                  <a:pt x="16336" y="5508"/>
                </a:lnTo>
                <a:lnTo>
                  <a:pt x="16384" y="5461"/>
                </a:lnTo>
                <a:lnTo>
                  <a:pt x="16336" y="5368"/>
                </a:lnTo>
                <a:lnTo>
                  <a:pt x="16288" y="5368"/>
                </a:lnTo>
                <a:lnTo>
                  <a:pt x="16191" y="5321"/>
                </a:lnTo>
                <a:lnTo>
                  <a:pt x="16143" y="5368"/>
                </a:lnTo>
                <a:lnTo>
                  <a:pt x="16095" y="5368"/>
                </a:lnTo>
                <a:lnTo>
                  <a:pt x="16047" y="5368"/>
                </a:lnTo>
                <a:lnTo>
                  <a:pt x="16047" y="5461"/>
                </a:lnTo>
                <a:lnTo>
                  <a:pt x="15950" y="5508"/>
                </a:lnTo>
                <a:lnTo>
                  <a:pt x="15998" y="5695"/>
                </a:lnTo>
                <a:lnTo>
                  <a:pt x="15854" y="5741"/>
                </a:lnTo>
                <a:lnTo>
                  <a:pt x="15902" y="5835"/>
                </a:lnTo>
                <a:lnTo>
                  <a:pt x="15806" y="5835"/>
                </a:lnTo>
                <a:lnTo>
                  <a:pt x="15709" y="5835"/>
                </a:lnTo>
                <a:lnTo>
                  <a:pt x="15661" y="5835"/>
                </a:lnTo>
                <a:lnTo>
                  <a:pt x="15661" y="6021"/>
                </a:lnTo>
                <a:lnTo>
                  <a:pt x="15613" y="6162"/>
                </a:lnTo>
                <a:lnTo>
                  <a:pt x="15565" y="6302"/>
                </a:lnTo>
                <a:lnTo>
                  <a:pt x="15468" y="6395"/>
                </a:lnTo>
                <a:lnTo>
                  <a:pt x="15420" y="6488"/>
                </a:lnTo>
                <a:lnTo>
                  <a:pt x="15372" y="6722"/>
                </a:lnTo>
                <a:lnTo>
                  <a:pt x="15324" y="6815"/>
                </a:lnTo>
                <a:lnTo>
                  <a:pt x="15420" y="6955"/>
                </a:lnTo>
                <a:lnTo>
                  <a:pt x="15372" y="7048"/>
                </a:lnTo>
                <a:lnTo>
                  <a:pt x="15324" y="7095"/>
                </a:lnTo>
                <a:lnTo>
                  <a:pt x="15324" y="7048"/>
                </a:lnTo>
                <a:lnTo>
                  <a:pt x="15276" y="6955"/>
                </a:lnTo>
                <a:lnTo>
                  <a:pt x="15227" y="6908"/>
                </a:lnTo>
                <a:lnTo>
                  <a:pt x="15179" y="6955"/>
                </a:lnTo>
                <a:lnTo>
                  <a:pt x="15131" y="6955"/>
                </a:lnTo>
                <a:lnTo>
                  <a:pt x="15083" y="7048"/>
                </a:lnTo>
                <a:lnTo>
                  <a:pt x="14938" y="7095"/>
                </a:lnTo>
                <a:lnTo>
                  <a:pt x="14890" y="7142"/>
                </a:lnTo>
                <a:lnTo>
                  <a:pt x="14842" y="7142"/>
                </a:lnTo>
                <a:lnTo>
                  <a:pt x="14746" y="7095"/>
                </a:lnTo>
                <a:lnTo>
                  <a:pt x="14649" y="7188"/>
                </a:lnTo>
                <a:lnTo>
                  <a:pt x="14553" y="7515"/>
                </a:lnTo>
                <a:lnTo>
                  <a:pt x="14408" y="7842"/>
                </a:lnTo>
                <a:lnTo>
                  <a:pt x="14360" y="7889"/>
                </a:lnTo>
                <a:lnTo>
                  <a:pt x="14216" y="7935"/>
                </a:lnTo>
                <a:lnTo>
                  <a:pt x="14023" y="8075"/>
                </a:lnTo>
                <a:lnTo>
                  <a:pt x="13926" y="8309"/>
                </a:lnTo>
                <a:lnTo>
                  <a:pt x="13782" y="8355"/>
                </a:lnTo>
                <a:lnTo>
                  <a:pt x="13685" y="8402"/>
                </a:lnTo>
                <a:lnTo>
                  <a:pt x="13637" y="8355"/>
                </a:lnTo>
                <a:lnTo>
                  <a:pt x="13637" y="8262"/>
                </a:lnTo>
                <a:lnTo>
                  <a:pt x="13685" y="8215"/>
                </a:lnTo>
                <a:lnTo>
                  <a:pt x="13734" y="8122"/>
                </a:lnTo>
                <a:lnTo>
                  <a:pt x="13685" y="7982"/>
                </a:lnTo>
                <a:lnTo>
                  <a:pt x="13734" y="7842"/>
                </a:lnTo>
                <a:lnTo>
                  <a:pt x="13782" y="7749"/>
                </a:lnTo>
                <a:lnTo>
                  <a:pt x="13734" y="7655"/>
                </a:lnTo>
                <a:lnTo>
                  <a:pt x="13926" y="7468"/>
                </a:lnTo>
                <a:lnTo>
                  <a:pt x="13926" y="7328"/>
                </a:lnTo>
                <a:lnTo>
                  <a:pt x="13975" y="7235"/>
                </a:lnTo>
                <a:lnTo>
                  <a:pt x="14071" y="7142"/>
                </a:lnTo>
                <a:lnTo>
                  <a:pt x="14119" y="7048"/>
                </a:lnTo>
                <a:lnTo>
                  <a:pt x="14167" y="6908"/>
                </a:lnTo>
                <a:lnTo>
                  <a:pt x="14167" y="6815"/>
                </a:lnTo>
                <a:lnTo>
                  <a:pt x="14264" y="6722"/>
                </a:lnTo>
                <a:lnTo>
                  <a:pt x="14360" y="6675"/>
                </a:lnTo>
                <a:lnTo>
                  <a:pt x="14601" y="6582"/>
                </a:lnTo>
                <a:lnTo>
                  <a:pt x="14649" y="6535"/>
                </a:lnTo>
                <a:lnTo>
                  <a:pt x="14649" y="6302"/>
                </a:lnTo>
                <a:lnTo>
                  <a:pt x="14697" y="6208"/>
                </a:lnTo>
                <a:lnTo>
                  <a:pt x="14601" y="6162"/>
                </a:lnTo>
                <a:lnTo>
                  <a:pt x="14505" y="6115"/>
                </a:lnTo>
                <a:lnTo>
                  <a:pt x="14408" y="6021"/>
                </a:lnTo>
                <a:lnTo>
                  <a:pt x="14264" y="5928"/>
                </a:lnTo>
                <a:lnTo>
                  <a:pt x="14216" y="5835"/>
                </a:lnTo>
                <a:lnTo>
                  <a:pt x="14264" y="5695"/>
                </a:lnTo>
                <a:lnTo>
                  <a:pt x="14360" y="5461"/>
                </a:lnTo>
                <a:lnTo>
                  <a:pt x="14408" y="5275"/>
                </a:lnTo>
                <a:lnTo>
                  <a:pt x="14312" y="5181"/>
                </a:lnTo>
                <a:lnTo>
                  <a:pt x="14216" y="5228"/>
                </a:lnTo>
                <a:lnTo>
                  <a:pt x="13975" y="5321"/>
                </a:lnTo>
                <a:lnTo>
                  <a:pt x="13878" y="5321"/>
                </a:lnTo>
                <a:lnTo>
                  <a:pt x="13782" y="5228"/>
                </a:lnTo>
                <a:lnTo>
                  <a:pt x="13830" y="5135"/>
                </a:lnTo>
                <a:lnTo>
                  <a:pt x="13878" y="4948"/>
                </a:lnTo>
                <a:lnTo>
                  <a:pt x="13926" y="4761"/>
                </a:lnTo>
                <a:lnTo>
                  <a:pt x="13926" y="4621"/>
                </a:lnTo>
                <a:lnTo>
                  <a:pt x="13878" y="4528"/>
                </a:lnTo>
                <a:lnTo>
                  <a:pt x="13926" y="4434"/>
                </a:lnTo>
                <a:lnTo>
                  <a:pt x="13975" y="4341"/>
                </a:lnTo>
                <a:lnTo>
                  <a:pt x="13926" y="4248"/>
                </a:lnTo>
                <a:lnTo>
                  <a:pt x="13830" y="4154"/>
                </a:lnTo>
                <a:lnTo>
                  <a:pt x="13926" y="4108"/>
                </a:lnTo>
                <a:lnTo>
                  <a:pt x="13926" y="4061"/>
                </a:lnTo>
                <a:lnTo>
                  <a:pt x="13830" y="3968"/>
                </a:lnTo>
                <a:lnTo>
                  <a:pt x="13637" y="3828"/>
                </a:lnTo>
                <a:lnTo>
                  <a:pt x="13445" y="3781"/>
                </a:lnTo>
                <a:lnTo>
                  <a:pt x="13348" y="3734"/>
                </a:lnTo>
                <a:lnTo>
                  <a:pt x="13300" y="3734"/>
                </a:lnTo>
                <a:lnTo>
                  <a:pt x="13204" y="3781"/>
                </a:lnTo>
                <a:lnTo>
                  <a:pt x="13107" y="3734"/>
                </a:lnTo>
                <a:lnTo>
                  <a:pt x="13011" y="3688"/>
                </a:lnTo>
                <a:lnTo>
                  <a:pt x="12963" y="3641"/>
                </a:lnTo>
                <a:lnTo>
                  <a:pt x="12963" y="3548"/>
                </a:lnTo>
                <a:lnTo>
                  <a:pt x="13059" y="3454"/>
                </a:lnTo>
                <a:lnTo>
                  <a:pt x="13059" y="3407"/>
                </a:lnTo>
                <a:lnTo>
                  <a:pt x="13011" y="3314"/>
                </a:lnTo>
                <a:lnTo>
                  <a:pt x="13011" y="3267"/>
                </a:lnTo>
                <a:lnTo>
                  <a:pt x="12963" y="3221"/>
                </a:lnTo>
                <a:lnTo>
                  <a:pt x="12866" y="3174"/>
                </a:lnTo>
                <a:lnTo>
                  <a:pt x="12818" y="3174"/>
                </a:lnTo>
                <a:lnTo>
                  <a:pt x="12625" y="3127"/>
                </a:lnTo>
                <a:lnTo>
                  <a:pt x="12384" y="3127"/>
                </a:lnTo>
                <a:lnTo>
                  <a:pt x="12288" y="3081"/>
                </a:lnTo>
                <a:lnTo>
                  <a:pt x="12192" y="3081"/>
                </a:lnTo>
                <a:lnTo>
                  <a:pt x="12047" y="3081"/>
                </a:lnTo>
                <a:lnTo>
                  <a:pt x="11806" y="2987"/>
                </a:lnTo>
                <a:lnTo>
                  <a:pt x="11662" y="3034"/>
                </a:lnTo>
                <a:lnTo>
                  <a:pt x="11565" y="3081"/>
                </a:lnTo>
                <a:lnTo>
                  <a:pt x="11517" y="3081"/>
                </a:lnTo>
                <a:lnTo>
                  <a:pt x="11421" y="3034"/>
                </a:lnTo>
                <a:lnTo>
                  <a:pt x="11276" y="2987"/>
                </a:lnTo>
                <a:lnTo>
                  <a:pt x="11083" y="3034"/>
                </a:lnTo>
                <a:lnTo>
                  <a:pt x="10987" y="2987"/>
                </a:lnTo>
                <a:lnTo>
                  <a:pt x="10746" y="2847"/>
                </a:lnTo>
                <a:lnTo>
                  <a:pt x="10601" y="2754"/>
                </a:lnTo>
                <a:lnTo>
                  <a:pt x="10457" y="2707"/>
                </a:lnTo>
                <a:lnTo>
                  <a:pt x="10360" y="2661"/>
                </a:lnTo>
                <a:lnTo>
                  <a:pt x="10264" y="2661"/>
                </a:lnTo>
                <a:lnTo>
                  <a:pt x="9638" y="2567"/>
                </a:lnTo>
                <a:lnTo>
                  <a:pt x="8674" y="2381"/>
                </a:lnTo>
                <a:lnTo>
                  <a:pt x="8144" y="2241"/>
                </a:lnTo>
                <a:lnTo>
                  <a:pt x="8047" y="2241"/>
                </a:lnTo>
                <a:lnTo>
                  <a:pt x="7566" y="2147"/>
                </a:lnTo>
                <a:lnTo>
                  <a:pt x="7517" y="2101"/>
                </a:lnTo>
                <a:lnTo>
                  <a:pt x="7469" y="2054"/>
                </a:lnTo>
                <a:lnTo>
                  <a:pt x="7421" y="1914"/>
                </a:lnTo>
                <a:lnTo>
                  <a:pt x="7325" y="1680"/>
                </a:lnTo>
                <a:lnTo>
                  <a:pt x="7276" y="1587"/>
                </a:lnTo>
                <a:lnTo>
                  <a:pt x="7180" y="1494"/>
                </a:lnTo>
                <a:lnTo>
                  <a:pt x="7132" y="1494"/>
                </a:lnTo>
                <a:lnTo>
                  <a:pt x="6987" y="1494"/>
                </a:lnTo>
                <a:lnTo>
                  <a:pt x="6939" y="1494"/>
                </a:lnTo>
                <a:lnTo>
                  <a:pt x="6891" y="1400"/>
                </a:lnTo>
                <a:lnTo>
                  <a:pt x="6746" y="1400"/>
                </a:lnTo>
                <a:lnTo>
                  <a:pt x="6698" y="1400"/>
                </a:lnTo>
                <a:lnTo>
                  <a:pt x="6650" y="1307"/>
                </a:lnTo>
                <a:lnTo>
                  <a:pt x="6554" y="1307"/>
                </a:lnTo>
                <a:lnTo>
                  <a:pt x="6409" y="1260"/>
                </a:lnTo>
                <a:lnTo>
                  <a:pt x="6264" y="1214"/>
                </a:lnTo>
                <a:lnTo>
                  <a:pt x="6024" y="1074"/>
                </a:lnTo>
                <a:lnTo>
                  <a:pt x="5879" y="980"/>
                </a:lnTo>
                <a:lnTo>
                  <a:pt x="5831" y="1027"/>
                </a:lnTo>
                <a:lnTo>
                  <a:pt x="5783" y="1074"/>
                </a:lnTo>
                <a:lnTo>
                  <a:pt x="5686" y="1120"/>
                </a:lnTo>
                <a:lnTo>
                  <a:pt x="5590" y="1167"/>
                </a:lnTo>
                <a:lnTo>
                  <a:pt x="5493" y="1214"/>
                </a:lnTo>
                <a:lnTo>
                  <a:pt x="5445" y="1307"/>
                </a:lnTo>
                <a:lnTo>
                  <a:pt x="5301" y="1260"/>
                </a:lnTo>
                <a:lnTo>
                  <a:pt x="5349" y="1120"/>
                </a:lnTo>
                <a:lnTo>
                  <a:pt x="5493" y="980"/>
                </a:lnTo>
                <a:lnTo>
                  <a:pt x="5493" y="934"/>
                </a:lnTo>
                <a:lnTo>
                  <a:pt x="5445" y="747"/>
                </a:lnTo>
                <a:lnTo>
                  <a:pt x="5542" y="560"/>
                </a:lnTo>
                <a:lnTo>
                  <a:pt x="5638" y="420"/>
                </a:lnTo>
                <a:lnTo>
                  <a:pt x="5686" y="327"/>
                </a:lnTo>
                <a:lnTo>
                  <a:pt x="5686" y="187"/>
                </a:lnTo>
                <a:lnTo>
                  <a:pt x="5686" y="93"/>
                </a:lnTo>
                <a:lnTo>
                  <a:pt x="5542" y="93"/>
                </a:lnTo>
                <a:lnTo>
                  <a:pt x="5493" y="47"/>
                </a:lnTo>
                <a:lnTo>
                  <a:pt x="5445" y="0"/>
                </a:lnTo>
                <a:lnTo>
                  <a:pt x="5349" y="0"/>
                </a:lnTo>
                <a:lnTo>
                  <a:pt x="5253" y="93"/>
                </a:lnTo>
                <a:lnTo>
                  <a:pt x="5108" y="93"/>
                </a:lnTo>
                <a:lnTo>
                  <a:pt x="4963" y="233"/>
                </a:lnTo>
                <a:lnTo>
                  <a:pt x="4578" y="420"/>
                </a:lnTo>
                <a:lnTo>
                  <a:pt x="4482" y="373"/>
                </a:lnTo>
                <a:lnTo>
                  <a:pt x="4385" y="420"/>
                </a:lnTo>
                <a:lnTo>
                  <a:pt x="4192" y="560"/>
                </a:lnTo>
                <a:lnTo>
                  <a:pt x="4048" y="653"/>
                </a:lnTo>
                <a:lnTo>
                  <a:pt x="3903" y="747"/>
                </a:lnTo>
                <a:lnTo>
                  <a:pt x="3759" y="794"/>
                </a:lnTo>
                <a:lnTo>
                  <a:pt x="3566" y="840"/>
                </a:lnTo>
                <a:lnTo>
                  <a:pt x="3373" y="840"/>
                </a:lnTo>
                <a:lnTo>
                  <a:pt x="3229" y="934"/>
                </a:lnTo>
                <a:lnTo>
                  <a:pt x="2988" y="1027"/>
                </a:lnTo>
                <a:lnTo>
                  <a:pt x="2891" y="1074"/>
                </a:lnTo>
                <a:lnTo>
                  <a:pt x="2699" y="1074"/>
                </a:lnTo>
                <a:lnTo>
                  <a:pt x="2602" y="1120"/>
                </a:lnTo>
                <a:lnTo>
                  <a:pt x="2458" y="1074"/>
                </a:lnTo>
                <a:lnTo>
                  <a:pt x="2409" y="1074"/>
                </a:lnTo>
                <a:lnTo>
                  <a:pt x="2265" y="980"/>
                </a:lnTo>
                <a:lnTo>
                  <a:pt x="2168" y="934"/>
                </a:lnTo>
                <a:lnTo>
                  <a:pt x="2120" y="887"/>
                </a:lnTo>
                <a:lnTo>
                  <a:pt x="2072" y="934"/>
                </a:lnTo>
                <a:lnTo>
                  <a:pt x="2024" y="1074"/>
                </a:lnTo>
                <a:lnTo>
                  <a:pt x="1928" y="1074"/>
                </a:lnTo>
                <a:lnTo>
                  <a:pt x="1976" y="887"/>
                </a:lnTo>
                <a:lnTo>
                  <a:pt x="1831" y="980"/>
                </a:lnTo>
                <a:lnTo>
                  <a:pt x="1783" y="1167"/>
                </a:lnTo>
                <a:lnTo>
                  <a:pt x="1687" y="1167"/>
                </a:lnTo>
                <a:lnTo>
                  <a:pt x="1590" y="1214"/>
                </a:lnTo>
                <a:lnTo>
                  <a:pt x="1638" y="2054"/>
                </a:lnTo>
                <a:lnTo>
                  <a:pt x="1687" y="3034"/>
                </a:lnTo>
                <a:lnTo>
                  <a:pt x="1638" y="3361"/>
                </a:lnTo>
                <a:lnTo>
                  <a:pt x="1590" y="3407"/>
                </a:lnTo>
                <a:lnTo>
                  <a:pt x="1494" y="3548"/>
                </a:lnTo>
                <a:lnTo>
                  <a:pt x="1301" y="3548"/>
                </a:lnTo>
                <a:lnTo>
                  <a:pt x="1205" y="3688"/>
                </a:lnTo>
                <a:lnTo>
                  <a:pt x="1060" y="3734"/>
                </a:lnTo>
                <a:lnTo>
                  <a:pt x="916" y="3828"/>
                </a:lnTo>
                <a:lnTo>
                  <a:pt x="626" y="3968"/>
                </a:lnTo>
                <a:lnTo>
                  <a:pt x="530" y="4061"/>
                </a:lnTo>
                <a:lnTo>
                  <a:pt x="482" y="4154"/>
                </a:lnTo>
                <a:lnTo>
                  <a:pt x="434" y="4248"/>
                </a:lnTo>
                <a:lnTo>
                  <a:pt x="386" y="4481"/>
                </a:lnTo>
                <a:lnTo>
                  <a:pt x="337" y="4574"/>
                </a:lnTo>
                <a:lnTo>
                  <a:pt x="241" y="4668"/>
                </a:lnTo>
                <a:lnTo>
                  <a:pt x="145" y="4761"/>
                </a:lnTo>
                <a:lnTo>
                  <a:pt x="96" y="4995"/>
                </a:lnTo>
                <a:lnTo>
                  <a:pt x="0" y="5088"/>
                </a:lnTo>
                <a:lnTo>
                  <a:pt x="96" y="5228"/>
                </a:lnTo>
                <a:lnTo>
                  <a:pt x="434" y="5275"/>
                </a:lnTo>
                <a:lnTo>
                  <a:pt x="530" y="5461"/>
                </a:lnTo>
                <a:lnTo>
                  <a:pt x="723" y="5648"/>
                </a:lnTo>
                <a:lnTo>
                  <a:pt x="771" y="5741"/>
                </a:lnTo>
                <a:lnTo>
                  <a:pt x="723" y="5835"/>
                </a:lnTo>
                <a:lnTo>
                  <a:pt x="578" y="5975"/>
                </a:lnTo>
                <a:lnTo>
                  <a:pt x="530" y="6115"/>
                </a:lnTo>
                <a:lnTo>
                  <a:pt x="530" y="6255"/>
                </a:lnTo>
                <a:lnTo>
                  <a:pt x="482" y="6302"/>
                </a:lnTo>
                <a:lnTo>
                  <a:pt x="530" y="6582"/>
                </a:lnTo>
                <a:lnTo>
                  <a:pt x="482" y="6628"/>
                </a:lnTo>
                <a:lnTo>
                  <a:pt x="482" y="6862"/>
                </a:lnTo>
                <a:lnTo>
                  <a:pt x="434" y="7095"/>
                </a:lnTo>
                <a:lnTo>
                  <a:pt x="482" y="7188"/>
                </a:lnTo>
                <a:lnTo>
                  <a:pt x="578" y="7515"/>
                </a:lnTo>
                <a:lnTo>
                  <a:pt x="530" y="7702"/>
                </a:lnTo>
                <a:lnTo>
                  <a:pt x="578" y="7842"/>
                </a:lnTo>
                <a:lnTo>
                  <a:pt x="482" y="7982"/>
                </a:lnTo>
                <a:lnTo>
                  <a:pt x="482" y="8262"/>
                </a:lnTo>
                <a:lnTo>
                  <a:pt x="675" y="8449"/>
                </a:lnTo>
                <a:lnTo>
                  <a:pt x="819" y="8495"/>
                </a:lnTo>
                <a:lnTo>
                  <a:pt x="964" y="8635"/>
                </a:lnTo>
                <a:lnTo>
                  <a:pt x="1060" y="8822"/>
                </a:lnTo>
                <a:lnTo>
                  <a:pt x="1253" y="8916"/>
                </a:lnTo>
                <a:lnTo>
                  <a:pt x="1494" y="8916"/>
                </a:lnTo>
                <a:lnTo>
                  <a:pt x="1735" y="8962"/>
                </a:lnTo>
                <a:lnTo>
                  <a:pt x="1783" y="9009"/>
                </a:lnTo>
                <a:lnTo>
                  <a:pt x="1831" y="9102"/>
                </a:lnTo>
                <a:lnTo>
                  <a:pt x="1928" y="9242"/>
                </a:lnTo>
                <a:lnTo>
                  <a:pt x="2024" y="9336"/>
                </a:lnTo>
                <a:lnTo>
                  <a:pt x="2458" y="9429"/>
                </a:lnTo>
                <a:lnTo>
                  <a:pt x="2699" y="9522"/>
                </a:lnTo>
                <a:lnTo>
                  <a:pt x="2891" y="9662"/>
                </a:lnTo>
                <a:lnTo>
                  <a:pt x="3036" y="9802"/>
                </a:lnTo>
                <a:lnTo>
                  <a:pt x="3084" y="9989"/>
                </a:lnTo>
                <a:lnTo>
                  <a:pt x="3132" y="10129"/>
                </a:lnTo>
                <a:lnTo>
                  <a:pt x="3229" y="10269"/>
                </a:lnTo>
                <a:lnTo>
                  <a:pt x="3325" y="10316"/>
                </a:lnTo>
                <a:lnTo>
                  <a:pt x="3566" y="10456"/>
                </a:lnTo>
                <a:lnTo>
                  <a:pt x="3710" y="10596"/>
                </a:lnTo>
                <a:lnTo>
                  <a:pt x="3903" y="10689"/>
                </a:lnTo>
                <a:lnTo>
                  <a:pt x="4048" y="10829"/>
                </a:lnTo>
                <a:lnTo>
                  <a:pt x="4192" y="10923"/>
                </a:lnTo>
                <a:lnTo>
                  <a:pt x="4337" y="10969"/>
                </a:lnTo>
                <a:lnTo>
                  <a:pt x="4482" y="11063"/>
                </a:lnTo>
                <a:lnTo>
                  <a:pt x="4626" y="11203"/>
                </a:lnTo>
                <a:lnTo>
                  <a:pt x="4722" y="11343"/>
                </a:lnTo>
                <a:lnTo>
                  <a:pt x="4819" y="11436"/>
                </a:lnTo>
                <a:lnTo>
                  <a:pt x="4867" y="11529"/>
                </a:lnTo>
                <a:lnTo>
                  <a:pt x="4963" y="11670"/>
                </a:lnTo>
                <a:lnTo>
                  <a:pt x="4963" y="11716"/>
                </a:lnTo>
                <a:lnTo>
                  <a:pt x="4915" y="11903"/>
                </a:lnTo>
                <a:lnTo>
                  <a:pt x="4867" y="12043"/>
                </a:lnTo>
                <a:lnTo>
                  <a:pt x="5012" y="12276"/>
                </a:lnTo>
                <a:lnTo>
                  <a:pt x="4963" y="12416"/>
                </a:lnTo>
                <a:lnTo>
                  <a:pt x="4963" y="12556"/>
                </a:lnTo>
                <a:lnTo>
                  <a:pt x="5060" y="12743"/>
                </a:lnTo>
                <a:lnTo>
                  <a:pt x="5060" y="12696"/>
                </a:lnTo>
                <a:lnTo>
                  <a:pt x="5060" y="12790"/>
                </a:lnTo>
                <a:lnTo>
                  <a:pt x="5060" y="12977"/>
                </a:lnTo>
                <a:lnTo>
                  <a:pt x="5108" y="13023"/>
                </a:lnTo>
                <a:close/>
              </a:path>
            </a:pathLst>
          </a:custGeom>
          <a:solidFill>
            <a:srgbClr val="FFFF00"/>
          </a:solid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2089" name="Pennsylvania">
            <a:extLst>
              <a:ext uri="{FF2B5EF4-FFF2-40B4-BE49-F238E27FC236}">
                <a16:creationId xmlns:a16="http://schemas.microsoft.com/office/drawing/2014/main" id="{F60E49F0-9506-0C90-4A8E-F39A50C784D5}"/>
              </a:ext>
            </a:extLst>
          </p:cNvPr>
          <p:cNvSpPr>
            <a:spLocks/>
          </p:cNvSpPr>
          <p:nvPr/>
        </p:nvSpPr>
        <p:spPr bwMode="auto">
          <a:xfrm>
            <a:off x="7607019" y="2205673"/>
            <a:ext cx="947738" cy="590550"/>
          </a:xfrm>
          <a:custGeom>
            <a:avLst/>
            <a:gdLst>
              <a:gd name="T0" fmla="*/ 2147483647 w 16384"/>
              <a:gd name="T1" fmla="*/ 2147483647 h 16384"/>
              <a:gd name="T2" fmla="*/ 2147483647 w 16384"/>
              <a:gd name="T3" fmla="*/ 2147483647 h 16384"/>
              <a:gd name="T4" fmla="*/ 2147483647 w 16384"/>
              <a:gd name="T5" fmla="*/ 2147483647 h 16384"/>
              <a:gd name="T6" fmla="*/ 2147483647 w 16384"/>
              <a:gd name="T7" fmla="*/ 2147483647 h 16384"/>
              <a:gd name="T8" fmla="*/ 2147483647 w 16384"/>
              <a:gd name="T9" fmla="*/ 2147483647 h 16384"/>
              <a:gd name="T10" fmla="*/ 2147483647 w 16384"/>
              <a:gd name="T11" fmla="*/ 2147483647 h 16384"/>
              <a:gd name="T12" fmla="*/ 2147483647 w 16384"/>
              <a:gd name="T13" fmla="*/ 2147483647 h 16384"/>
              <a:gd name="T14" fmla="*/ 2147483647 w 16384"/>
              <a:gd name="T15" fmla="*/ 2147483647 h 16384"/>
              <a:gd name="T16" fmla="*/ 2147483647 w 16384"/>
              <a:gd name="T17" fmla="*/ 2147483647 h 16384"/>
              <a:gd name="T18" fmla="*/ 2147483647 w 16384"/>
              <a:gd name="T19" fmla="*/ 2147483647 h 16384"/>
              <a:gd name="T20" fmla="*/ 2147483647 w 16384"/>
              <a:gd name="T21" fmla="*/ 2147483647 h 16384"/>
              <a:gd name="T22" fmla="*/ 2147483647 w 16384"/>
              <a:gd name="T23" fmla="*/ 2147483647 h 16384"/>
              <a:gd name="T24" fmla="*/ 2147483647 w 16384"/>
              <a:gd name="T25" fmla="*/ 2147483647 h 16384"/>
              <a:gd name="T26" fmla="*/ 2147483647 w 16384"/>
              <a:gd name="T27" fmla="*/ 2147483647 h 16384"/>
              <a:gd name="T28" fmla="*/ 2147483647 w 16384"/>
              <a:gd name="T29" fmla="*/ 2147483647 h 16384"/>
              <a:gd name="T30" fmla="*/ 2147483647 w 16384"/>
              <a:gd name="T31" fmla="*/ 2147483647 h 16384"/>
              <a:gd name="T32" fmla="*/ 2147483647 w 16384"/>
              <a:gd name="T33" fmla="*/ 2147483647 h 16384"/>
              <a:gd name="T34" fmla="*/ 2147483647 w 16384"/>
              <a:gd name="T35" fmla="*/ 2147483647 h 16384"/>
              <a:gd name="T36" fmla="*/ 2147483647 w 16384"/>
              <a:gd name="T37" fmla="*/ 2147483647 h 16384"/>
              <a:gd name="T38" fmla="*/ 2147483647 w 16384"/>
              <a:gd name="T39" fmla="*/ 2147483647 h 16384"/>
              <a:gd name="T40" fmla="*/ 2147483647 w 16384"/>
              <a:gd name="T41" fmla="*/ 2147483647 h 16384"/>
              <a:gd name="T42" fmla="*/ 2147483647 w 16384"/>
              <a:gd name="T43" fmla="*/ 2147483647 h 16384"/>
              <a:gd name="T44" fmla="*/ 2147483647 w 16384"/>
              <a:gd name="T45" fmla="*/ 2147483647 h 16384"/>
              <a:gd name="T46" fmla="*/ 2147483647 w 16384"/>
              <a:gd name="T47" fmla="*/ 2147483647 h 16384"/>
              <a:gd name="T48" fmla="*/ 2147483647 w 16384"/>
              <a:gd name="T49" fmla="*/ 2147483647 h 16384"/>
              <a:gd name="T50" fmla="*/ 2147483647 w 16384"/>
              <a:gd name="T51" fmla="*/ 2147483647 h 16384"/>
              <a:gd name="T52" fmla="*/ 2147483647 w 16384"/>
              <a:gd name="T53" fmla="*/ 2147483647 h 16384"/>
              <a:gd name="T54" fmla="*/ 2147483647 w 16384"/>
              <a:gd name="T55" fmla="*/ 2147483647 h 16384"/>
              <a:gd name="T56" fmla="*/ 2147483647 w 16384"/>
              <a:gd name="T57" fmla="*/ 2147483647 h 16384"/>
              <a:gd name="T58" fmla="*/ 2147483647 w 16384"/>
              <a:gd name="T59" fmla="*/ 2147483647 h 16384"/>
              <a:gd name="T60" fmla="*/ 2147483647 w 16384"/>
              <a:gd name="T61" fmla="*/ 2147483647 h 16384"/>
              <a:gd name="T62" fmla="*/ 2147483647 w 16384"/>
              <a:gd name="T63" fmla="*/ 2147483647 h 16384"/>
              <a:gd name="T64" fmla="*/ 2147483647 w 16384"/>
              <a:gd name="T65" fmla="*/ 2147483647 h 16384"/>
              <a:gd name="T66" fmla="*/ 2147483647 w 16384"/>
              <a:gd name="T67" fmla="*/ 2147483647 h 16384"/>
              <a:gd name="T68" fmla="*/ 2147483647 w 16384"/>
              <a:gd name="T69" fmla="*/ 2147483647 h 16384"/>
              <a:gd name="T70" fmla="*/ 2147483647 w 16384"/>
              <a:gd name="T71" fmla="*/ 2147483647 h 16384"/>
              <a:gd name="T72" fmla="*/ 2147483647 w 16384"/>
              <a:gd name="T73" fmla="*/ 2147483647 h 16384"/>
              <a:gd name="T74" fmla="*/ 2147483647 w 16384"/>
              <a:gd name="T75" fmla="*/ 0 h 16384"/>
              <a:gd name="T76" fmla="*/ 2147483647 w 16384"/>
              <a:gd name="T77" fmla="*/ 2147483647 h 16384"/>
              <a:gd name="T78" fmla="*/ 2147483647 w 16384"/>
              <a:gd name="T79" fmla="*/ 2147483647 h 16384"/>
              <a:gd name="T80" fmla="*/ 2147483647 w 16384"/>
              <a:gd name="T81" fmla="*/ 2147483647 h 16384"/>
              <a:gd name="T82" fmla="*/ 2147483647 w 16384"/>
              <a:gd name="T83" fmla="*/ 2147483647 h 16384"/>
              <a:gd name="T84" fmla="*/ 2147483647 w 16384"/>
              <a:gd name="T85" fmla="*/ 2147483647 h 16384"/>
              <a:gd name="T86" fmla="*/ 2147483647 w 16384"/>
              <a:gd name="T87" fmla="*/ 2147483647 h 16384"/>
              <a:gd name="T88" fmla="*/ 2147483647 w 16384"/>
              <a:gd name="T89" fmla="*/ 2147483647 h 16384"/>
              <a:gd name="T90" fmla="*/ 2147483647 w 16384"/>
              <a:gd name="T91" fmla="*/ 2147483647 h 16384"/>
              <a:gd name="T92" fmla="*/ 2147483647 w 16384"/>
              <a:gd name="T93" fmla="*/ 2147483647 h 16384"/>
              <a:gd name="T94" fmla="*/ 2147483647 w 16384"/>
              <a:gd name="T95" fmla="*/ 2147483647 h 16384"/>
              <a:gd name="T96" fmla="*/ 2147483647 w 16384"/>
              <a:gd name="T97" fmla="*/ 2147483647 h 16384"/>
              <a:gd name="T98" fmla="*/ 2147483647 w 16384"/>
              <a:gd name="T99" fmla="*/ 2147483647 h 16384"/>
              <a:gd name="T100" fmla="*/ 2147483647 w 16384"/>
              <a:gd name="T101" fmla="*/ 2147483647 h 16384"/>
              <a:gd name="T102" fmla="*/ 2147483647 w 16384"/>
              <a:gd name="T103" fmla="*/ 2147483647 h 16384"/>
              <a:gd name="T104" fmla="*/ 2147483647 w 16384"/>
              <a:gd name="T105" fmla="*/ 2147483647 h 16384"/>
              <a:gd name="T106" fmla="*/ 2147483647 w 16384"/>
              <a:gd name="T107" fmla="*/ 2147483647 h 16384"/>
              <a:gd name="T108" fmla="*/ 2147483647 w 16384"/>
              <a:gd name="T109" fmla="*/ 2147483647 h 16384"/>
              <a:gd name="T110" fmla="*/ 2147483647 w 16384"/>
              <a:gd name="T111" fmla="*/ 2147483647 h 16384"/>
              <a:gd name="T112" fmla="*/ 2147483647 w 16384"/>
              <a:gd name="T113" fmla="*/ 2147483647 h 1638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6384"/>
              <a:gd name="T172" fmla="*/ 0 h 16384"/>
              <a:gd name="T173" fmla="*/ 16384 w 16384"/>
              <a:gd name="T174" fmla="*/ 16384 h 1638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6384" h="16384">
                <a:moveTo>
                  <a:pt x="9495" y="14112"/>
                </a:moveTo>
                <a:lnTo>
                  <a:pt x="10069" y="13906"/>
                </a:lnTo>
                <a:lnTo>
                  <a:pt x="10687" y="13699"/>
                </a:lnTo>
                <a:lnTo>
                  <a:pt x="11217" y="13493"/>
                </a:lnTo>
                <a:lnTo>
                  <a:pt x="11835" y="13355"/>
                </a:lnTo>
                <a:lnTo>
                  <a:pt x="12719" y="13080"/>
                </a:lnTo>
                <a:lnTo>
                  <a:pt x="13072" y="12942"/>
                </a:lnTo>
                <a:lnTo>
                  <a:pt x="13867" y="12667"/>
                </a:lnTo>
                <a:lnTo>
                  <a:pt x="13955" y="12598"/>
                </a:lnTo>
                <a:lnTo>
                  <a:pt x="13999" y="12460"/>
                </a:lnTo>
                <a:lnTo>
                  <a:pt x="13999" y="12322"/>
                </a:lnTo>
                <a:lnTo>
                  <a:pt x="14043" y="12254"/>
                </a:lnTo>
                <a:lnTo>
                  <a:pt x="14132" y="12116"/>
                </a:lnTo>
                <a:lnTo>
                  <a:pt x="14220" y="11978"/>
                </a:lnTo>
                <a:lnTo>
                  <a:pt x="14264" y="11909"/>
                </a:lnTo>
                <a:lnTo>
                  <a:pt x="14397" y="11841"/>
                </a:lnTo>
                <a:lnTo>
                  <a:pt x="14529" y="11772"/>
                </a:lnTo>
                <a:lnTo>
                  <a:pt x="14618" y="11772"/>
                </a:lnTo>
                <a:lnTo>
                  <a:pt x="14750" y="11841"/>
                </a:lnTo>
                <a:lnTo>
                  <a:pt x="14838" y="11909"/>
                </a:lnTo>
                <a:lnTo>
                  <a:pt x="14927" y="11772"/>
                </a:lnTo>
                <a:lnTo>
                  <a:pt x="15015" y="11634"/>
                </a:lnTo>
                <a:lnTo>
                  <a:pt x="15147" y="11565"/>
                </a:lnTo>
                <a:lnTo>
                  <a:pt x="15280" y="11496"/>
                </a:lnTo>
                <a:lnTo>
                  <a:pt x="15324" y="11427"/>
                </a:lnTo>
                <a:lnTo>
                  <a:pt x="15457" y="11290"/>
                </a:lnTo>
                <a:lnTo>
                  <a:pt x="15457" y="11221"/>
                </a:lnTo>
                <a:lnTo>
                  <a:pt x="15501" y="11083"/>
                </a:lnTo>
                <a:lnTo>
                  <a:pt x="15501" y="10946"/>
                </a:lnTo>
                <a:lnTo>
                  <a:pt x="15501" y="10808"/>
                </a:lnTo>
                <a:lnTo>
                  <a:pt x="15589" y="10670"/>
                </a:lnTo>
                <a:lnTo>
                  <a:pt x="15677" y="10533"/>
                </a:lnTo>
                <a:lnTo>
                  <a:pt x="15810" y="10188"/>
                </a:lnTo>
                <a:lnTo>
                  <a:pt x="15942" y="9982"/>
                </a:lnTo>
                <a:lnTo>
                  <a:pt x="16075" y="9844"/>
                </a:lnTo>
                <a:lnTo>
                  <a:pt x="16119" y="9706"/>
                </a:lnTo>
                <a:lnTo>
                  <a:pt x="16207" y="9638"/>
                </a:lnTo>
                <a:lnTo>
                  <a:pt x="16296" y="9500"/>
                </a:lnTo>
                <a:lnTo>
                  <a:pt x="16384" y="9431"/>
                </a:lnTo>
                <a:lnTo>
                  <a:pt x="16340" y="9362"/>
                </a:lnTo>
                <a:lnTo>
                  <a:pt x="16163" y="9018"/>
                </a:lnTo>
                <a:lnTo>
                  <a:pt x="16075" y="9018"/>
                </a:lnTo>
                <a:lnTo>
                  <a:pt x="16031" y="8880"/>
                </a:lnTo>
                <a:lnTo>
                  <a:pt x="15942" y="8812"/>
                </a:lnTo>
                <a:lnTo>
                  <a:pt x="15854" y="8674"/>
                </a:lnTo>
                <a:lnTo>
                  <a:pt x="15810" y="8674"/>
                </a:lnTo>
                <a:lnTo>
                  <a:pt x="15722" y="8605"/>
                </a:lnTo>
                <a:lnTo>
                  <a:pt x="15677" y="8467"/>
                </a:lnTo>
                <a:lnTo>
                  <a:pt x="15545" y="8261"/>
                </a:lnTo>
                <a:lnTo>
                  <a:pt x="15412" y="8261"/>
                </a:lnTo>
                <a:lnTo>
                  <a:pt x="15324" y="8192"/>
                </a:lnTo>
                <a:lnTo>
                  <a:pt x="15280" y="8123"/>
                </a:lnTo>
                <a:lnTo>
                  <a:pt x="15236" y="7985"/>
                </a:lnTo>
                <a:lnTo>
                  <a:pt x="15192" y="7572"/>
                </a:lnTo>
                <a:lnTo>
                  <a:pt x="15147" y="7504"/>
                </a:lnTo>
                <a:lnTo>
                  <a:pt x="15015" y="7504"/>
                </a:lnTo>
                <a:lnTo>
                  <a:pt x="14971" y="7504"/>
                </a:lnTo>
                <a:lnTo>
                  <a:pt x="14883" y="7572"/>
                </a:lnTo>
                <a:lnTo>
                  <a:pt x="14794" y="7435"/>
                </a:lnTo>
                <a:lnTo>
                  <a:pt x="14750" y="7366"/>
                </a:lnTo>
                <a:lnTo>
                  <a:pt x="14750" y="7159"/>
                </a:lnTo>
                <a:lnTo>
                  <a:pt x="14794" y="6953"/>
                </a:lnTo>
                <a:lnTo>
                  <a:pt x="14706" y="6884"/>
                </a:lnTo>
                <a:lnTo>
                  <a:pt x="14706" y="6609"/>
                </a:lnTo>
                <a:lnTo>
                  <a:pt x="14750" y="6471"/>
                </a:lnTo>
                <a:lnTo>
                  <a:pt x="14838" y="6402"/>
                </a:lnTo>
                <a:lnTo>
                  <a:pt x="14883" y="6333"/>
                </a:lnTo>
                <a:lnTo>
                  <a:pt x="14883" y="5989"/>
                </a:lnTo>
                <a:lnTo>
                  <a:pt x="14927" y="5920"/>
                </a:lnTo>
                <a:lnTo>
                  <a:pt x="14927" y="5714"/>
                </a:lnTo>
                <a:lnTo>
                  <a:pt x="14838" y="5576"/>
                </a:lnTo>
                <a:lnTo>
                  <a:pt x="14750" y="5507"/>
                </a:lnTo>
                <a:lnTo>
                  <a:pt x="14706" y="5438"/>
                </a:lnTo>
                <a:lnTo>
                  <a:pt x="14706" y="5301"/>
                </a:lnTo>
                <a:lnTo>
                  <a:pt x="14706" y="5232"/>
                </a:lnTo>
                <a:lnTo>
                  <a:pt x="14794" y="5025"/>
                </a:lnTo>
                <a:lnTo>
                  <a:pt x="14927" y="4819"/>
                </a:lnTo>
                <a:lnTo>
                  <a:pt x="14971" y="4612"/>
                </a:lnTo>
                <a:lnTo>
                  <a:pt x="14971" y="4543"/>
                </a:lnTo>
                <a:lnTo>
                  <a:pt x="15059" y="4406"/>
                </a:lnTo>
                <a:lnTo>
                  <a:pt x="15103" y="4268"/>
                </a:lnTo>
                <a:lnTo>
                  <a:pt x="15147" y="3993"/>
                </a:lnTo>
                <a:lnTo>
                  <a:pt x="15192" y="3717"/>
                </a:lnTo>
                <a:lnTo>
                  <a:pt x="15192" y="3511"/>
                </a:lnTo>
                <a:lnTo>
                  <a:pt x="15280" y="3235"/>
                </a:lnTo>
                <a:lnTo>
                  <a:pt x="15368" y="3098"/>
                </a:lnTo>
                <a:lnTo>
                  <a:pt x="15457" y="2891"/>
                </a:lnTo>
                <a:lnTo>
                  <a:pt x="15412" y="2754"/>
                </a:lnTo>
                <a:lnTo>
                  <a:pt x="15324" y="2685"/>
                </a:lnTo>
                <a:lnTo>
                  <a:pt x="15280" y="2547"/>
                </a:lnTo>
                <a:lnTo>
                  <a:pt x="15147" y="2616"/>
                </a:lnTo>
                <a:lnTo>
                  <a:pt x="15059" y="2616"/>
                </a:lnTo>
                <a:lnTo>
                  <a:pt x="14927" y="2547"/>
                </a:lnTo>
                <a:lnTo>
                  <a:pt x="14794" y="2478"/>
                </a:lnTo>
                <a:lnTo>
                  <a:pt x="14706" y="2478"/>
                </a:lnTo>
                <a:lnTo>
                  <a:pt x="14618" y="2409"/>
                </a:lnTo>
                <a:lnTo>
                  <a:pt x="14573" y="2272"/>
                </a:lnTo>
                <a:lnTo>
                  <a:pt x="14485" y="2065"/>
                </a:lnTo>
                <a:lnTo>
                  <a:pt x="14397" y="1928"/>
                </a:lnTo>
                <a:lnTo>
                  <a:pt x="14353" y="1859"/>
                </a:lnTo>
                <a:lnTo>
                  <a:pt x="14308" y="1308"/>
                </a:lnTo>
                <a:lnTo>
                  <a:pt x="14308" y="1170"/>
                </a:lnTo>
                <a:lnTo>
                  <a:pt x="14220" y="1101"/>
                </a:lnTo>
                <a:lnTo>
                  <a:pt x="14132" y="964"/>
                </a:lnTo>
                <a:lnTo>
                  <a:pt x="14088" y="826"/>
                </a:lnTo>
                <a:lnTo>
                  <a:pt x="14043" y="757"/>
                </a:lnTo>
                <a:lnTo>
                  <a:pt x="13955" y="688"/>
                </a:lnTo>
                <a:lnTo>
                  <a:pt x="13911" y="620"/>
                </a:lnTo>
                <a:lnTo>
                  <a:pt x="13778" y="688"/>
                </a:lnTo>
                <a:lnTo>
                  <a:pt x="13690" y="688"/>
                </a:lnTo>
                <a:lnTo>
                  <a:pt x="13646" y="551"/>
                </a:lnTo>
                <a:lnTo>
                  <a:pt x="13558" y="275"/>
                </a:lnTo>
                <a:lnTo>
                  <a:pt x="13469" y="207"/>
                </a:lnTo>
                <a:lnTo>
                  <a:pt x="13337" y="0"/>
                </a:lnTo>
                <a:lnTo>
                  <a:pt x="13204" y="69"/>
                </a:lnTo>
                <a:lnTo>
                  <a:pt x="12984" y="138"/>
                </a:lnTo>
                <a:lnTo>
                  <a:pt x="11394" y="688"/>
                </a:lnTo>
                <a:lnTo>
                  <a:pt x="11305" y="688"/>
                </a:lnTo>
                <a:lnTo>
                  <a:pt x="10246" y="1033"/>
                </a:lnTo>
                <a:lnTo>
                  <a:pt x="9274" y="1377"/>
                </a:lnTo>
                <a:lnTo>
                  <a:pt x="9186" y="1377"/>
                </a:lnTo>
                <a:lnTo>
                  <a:pt x="7507" y="1928"/>
                </a:lnTo>
                <a:lnTo>
                  <a:pt x="7154" y="1996"/>
                </a:lnTo>
                <a:lnTo>
                  <a:pt x="5962" y="2341"/>
                </a:lnTo>
                <a:lnTo>
                  <a:pt x="5697" y="2409"/>
                </a:lnTo>
                <a:lnTo>
                  <a:pt x="4151" y="2891"/>
                </a:lnTo>
                <a:lnTo>
                  <a:pt x="3754" y="2960"/>
                </a:lnTo>
                <a:lnTo>
                  <a:pt x="2341" y="3373"/>
                </a:lnTo>
                <a:lnTo>
                  <a:pt x="1943" y="3442"/>
                </a:lnTo>
                <a:lnTo>
                  <a:pt x="1811" y="2065"/>
                </a:lnTo>
                <a:lnTo>
                  <a:pt x="1546" y="2341"/>
                </a:lnTo>
                <a:lnTo>
                  <a:pt x="1281" y="2685"/>
                </a:lnTo>
                <a:lnTo>
                  <a:pt x="1060" y="3029"/>
                </a:lnTo>
                <a:lnTo>
                  <a:pt x="972" y="3029"/>
                </a:lnTo>
                <a:lnTo>
                  <a:pt x="1016" y="2891"/>
                </a:lnTo>
                <a:lnTo>
                  <a:pt x="1016" y="2822"/>
                </a:lnTo>
                <a:lnTo>
                  <a:pt x="972" y="2822"/>
                </a:lnTo>
                <a:lnTo>
                  <a:pt x="927" y="2891"/>
                </a:lnTo>
                <a:lnTo>
                  <a:pt x="839" y="3098"/>
                </a:lnTo>
                <a:lnTo>
                  <a:pt x="795" y="3235"/>
                </a:lnTo>
                <a:lnTo>
                  <a:pt x="707" y="3304"/>
                </a:lnTo>
                <a:lnTo>
                  <a:pt x="662" y="3442"/>
                </a:lnTo>
                <a:lnTo>
                  <a:pt x="442" y="3786"/>
                </a:lnTo>
                <a:lnTo>
                  <a:pt x="221" y="3924"/>
                </a:lnTo>
                <a:lnTo>
                  <a:pt x="132" y="4062"/>
                </a:lnTo>
                <a:lnTo>
                  <a:pt x="0" y="4130"/>
                </a:lnTo>
                <a:lnTo>
                  <a:pt x="44" y="4819"/>
                </a:lnTo>
                <a:lnTo>
                  <a:pt x="265" y="6678"/>
                </a:lnTo>
                <a:lnTo>
                  <a:pt x="265" y="6815"/>
                </a:lnTo>
                <a:lnTo>
                  <a:pt x="486" y="8674"/>
                </a:lnTo>
                <a:lnTo>
                  <a:pt x="486" y="8743"/>
                </a:lnTo>
                <a:lnTo>
                  <a:pt x="618" y="9913"/>
                </a:lnTo>
                <a:lnTo>
                  <a:pt x="662" y="10188"/>
                </a:lnTo>
                <a:lnTo>
                  <a:pt x="751" y="11359"/>
                </a:lnTo>
                <a:lnTo>
                  <a:pt x="839" y="12254"/>
                </a:lnTo>
                <a:lnTo>
                  <a:pt x="883" y="12667"/>
                </a:lnTo>
                <a:lnTo>
                  <a:pt x="1060" y="13975"/>
                </a:lnTo>
                <a:lnTo>
                  <a:pt x="1104" y="14801"/>
                </a:lnTo>
                <a:lnTo>
                  <a:pt x="1148" y="15145"/>
                </a:lnTo>
                <a:lnTo>
                  <a:pt x="1281" y="16384"/>
                </a:lnTo>
                <a:lnTo>
                  <a:pt x="1590" y="16315"/>
                </a:lnTo>
                <a:lnTo>
                  <a:pt x="3003" y="15902"/>
                </a:lnTo>
                <a:lnTo>
                  <a:pt x="3312" y="15833"/>
                </a:lnTo>
                <a:lnTo>
                  <a:pt x="4019" y="15696"/>
                </a:lnTo>
                <a:lnTo>
                  <a:pt x="4284" y="15558"/>
                </a:lnTo>
                <a:lnTo>
                  <a:pt x="5564" y="15214"/>
                </a:lnTo>
                <a:lnTo>
                  <a:pt x="5874" y="15145"/>
                </a:lnTo>
                <a:lnTo>
                  <a:pt x="7022" y="14801"/>
                </a:lnTo>
                <a:lnTo>
                  <a:pt x="7154" y="14801"/>
                </a:lnTo>
                <a:lnTo>
                  <a:pt x="7772" y="14594"/>
                </a:lnTo>
                <a:lnTo>
                  <a:pt x="9451" y="14112"/>
                </a:lnTo>
                <a:lnTo>
                  <a:pt x="9495" y="14112"/>
                </a:lnTo>
                <a:close/>
              </a:path>
            </a:pathLst>
          </a:custGeom>
          <a:solidFill>
            <a:srgbClr val="FFFF00"/>
          </a:solid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2066" name="South_Carolina">
            <a:extLst>
              <a:ext uri="{FF2B5EF4-FFF2-40B4-BE49-F238E27FC236}">
                <a16:creationId xmlns:a16="http://schemas.microsoft.com/office/drawing/2014/main" id="{46F90DEE-E893-26D6-F3F9-D34ECF38F1FB}"/>
              </a:ext>
            </a:extLst>
          </p:cNvPr>
          <p:cNvSpPr>
            <a:spLocks/>
          </p:cNvSpPr>
          <p:nvPr/>
        </p:nvSpPr>
        <p:spPr bwMode="auto">
          <a:xfrm>
            <a:off x="7365720" y="3701099"/>
            <a:ext cx="841375" cy="611187"/>
          </a:xfrm>
          <a:custGeom>
            <a:avLst/>
            <a:gdLst>
              <a:gd name="T0" fmla="*/ 332411 w 16384"/>
              <a:gd name="T1" fmla="*/ 421609 h 16384"/>
              <a:gd name="T2" fmla="*/ 371337 w 16384"/>
              <a:gd name="T3" fmla="*/ 451526 h 16384"/>
              <a:gd name="T4" fmla="*/ 389516 w 16384"/>
              <a:gd name="T5" fmla="*/ 481481 h 16384"/>
              <a:gd name="T6" fmla="*/ 394703 w 16384"/>
              <a:gd name="T7" fmla="*/ 503901 h 16384"/>
              <a:gd name="T8" fmla="*/ 418068 w 16384"/>
              <a:gd name="T9" fmla="*/ 521396 h 16384"/>
              <a:gd name="T10" fmla="*/ 451859 w 16384"/>
              <a:gd name="T11" fmla="*/ 558812 h 16384"/>
              <a:gd name="T12" fmla="*/ 454427 w 16384"/>
              <a:gd name="T13" fmla="*/ 596228 h 16384"/>
              <a:gd name="T14" fmla="*/ 483031 w 16384"/>
              <a:gd name="T15" fmla="*/ 606188 h 16384"/>
              <a:gd name="T16" fmla="*/ 506396 w 16384"/>
              <a:gd name="T17" fmla="*/ 601227 h 16384"/>
              <a:gd name="T18" fmla="*/ 521956 w 16384"/>
              <a:gd name="T19" fmla="*/ 588730 h 16384"/>
              <a:gd name="T20" fmla="*/ 532330 w 16384"/>
              <a:gd name="T21" fmla="*/ 563774 h 16384"/>
              <a:gd name="T22" fmla="*/ 514151 w 16384"/>
              <a:gd name="T23" fmla="*/ 571272 h 16384"/>
              <a:gd name="T24" fmla="*/ 506396 w 16384"/>
              <a:gd name="T25" fmla="*/ 546315 h 16384"/>
              <a:gd name="T26" fmla="*/ 514151 w 16384"/>
              <a:gd name="T27" fmla="*/ 538855 h 16384"/>
              <a:gd name="T28" fmla="*/ 542755 w 16384"/>
              <a:gd name="T29" fmla="*/ 551314 h 16384"/>
              <a:gd name="T30" fmla="*/ 563501 w 16384"/>
              <a:gd name="T31" fmla="*/ 526358 h 16384"/>
              <a:gd name="T32" fmla="*/ 550509 w 16384"/>
              <a:gd name="T33" fmla="*/ 516398 h 16384"/>
              <a:gd name="T34" fmla="*/ 568688 w 16384"/>
              <a:gd name="T35" fmla="*/ 506400 h 16384"/>
              <a:gd name="T36" fmla="*/ 592054 w 16384"/>
              <a:gd name="T37" fmla="*/ 501439 h 16384"/>
              <a:gd name="T38" fmla="*/ 602479 w 16384"/>
              <a:gd name="T39" fmla="*/ 481481 h 16384"/>
              <a:gd name="T40" fmla="*/ 625844 w 16384"/>
              <a:gd name="T41" fmla="*/ 476483 h 16384"/>
              <a:gd name="T42" fmla="*/ 651829 w 16384"/>
              <a:gd name="T43" fmla="*/ 451526 h 16384"/>
              <a:gd name="T44" fmla="*/ 644024 w 16384"/>
              <a:gd name="T45" fmla="*/ 441566 h 16384"/>
              <a:gd name="T46" fmla="*/ 659584 w 16384"/>
              <a:gd name="T47" fmla="*/ 441566 h 16384"/>
              <a:gd name="T48" fmla="*/ 685568 w 16384"/>
              <a:gd name="T49" fmla="*/ 414110 h 16384"/>
              <a:gd name="T50" fmla="*/ 695942 w 16384"/>
              <a:gd name="T51" fmla="*/ 391654 h 16384"/>
              <a:gd name="T52" fmla="*/ 719308 w 16384"/>
              <a:gd name="T53" fmla="*/ 379194 h 16384"/>
              <a:gd name="T54" fmla="*/ 732300 w 16384"/>
              <a:gd name="T55" fmla="*/ 361736 h 16384"/>
              <a:gd name="T56" fmla="*/ 750479 w 16384"/>
              <a:gd name="T57" fmla="*/ 351738 h 16384"/>
              <a:gd name="T58" fmla="*/ 755666 w 16384"/>
              <a:gd name="T59" fmla="*/ 344278 h 16384"/>
              <a:gd name="T60" fmla="*/ 745293 w 16384"/>
              <a:gd name="T61" fmla="*/ 326782 h 16384"/>
              <a:gd name="T62" fmla="*/ 740106 w 16384"/>
              <a:gd name="T63" fmla="*/ 304362 h 16384"/>
              <a:gd name="T64" fmla="*/ 747912 w 16384"/>
              <a:gd name="T65" fmla="*/ 314323 h 16384"/>
              <a:gd name="T66" fmla="*/ 768658 w 16384"/>
              <a:gd name="T67" fmla="*/ 271908 h 16384"/>
              <a:gd name="T68" fmla="*/ 797211 w 16384"/>
              <a:gd name="T69" fmla="*/ 224532 h 16384"/>
              <a:gd name="T70" fmla="*/ 841375 w 16384"/>
              <a:gd name="T71" fmla="*/ 184617 h 16384"/>
              <a:gd name="T72" fmla="*/ 615471 w 16384"/>
              <a:gd name="T73" fmla="*/ 34916 h 16384"/>
              <a:gd name="T74" fmla="*/ 428493 w 16384"/>
              <a:gd name="T75" fmla="*/ 39915 h 16384"/>
              <a:gd name="T76" fmla="*/ 376523 w 16384"/>
              <a:gd name="T77" fmla="*/ 14959 h 16384"/>
              <a:gd name="T78" fmla="*/ 329792 w 16384"/>
              <a:gd name="T79" fmla="*/ 4999 h 16384"/>
              <a:gd name="T80" fmla="*/ 179172 w 16384"/>
              <a:gd name="T81" fmla="*/ 19958 h 16384"/>
              <a:gd name="T82" fmla="*/ 148001 w 16384"/>
              <a:gd name="T83" fmla="*/ 22457 h 16384"/>
              <a:gd name="T84" fmla="*/ 116880 w 16384"/>
              <a:gd name="T85" fmla="*/ 39915 h 16384"/>
              <a:gd name="T86" fmla="*/ 101269 w 16384"/>
              <a:gd name="T87" fmla="*/ 52375 h 16384"/>
              <a:gd name="T88" fmla="*/ 72716 w 16384"/>
              <a:gd name="T89" fmla="*/ 62372 h 16384"/>
              <a:gd name="T90" fmla="*/ 31172 w 16384"/>
              <a:gd name="T91" fmla="*/ 92290 h 16384"/>
              <a:gd name="T92" fmla="*/ 0 w 16384"/>
              <a:gd name="T93" fmla="*/ 139703 h 16384"/>
              <a:gd name="T94" fmla="*/ 23366 w 16384"/>
              <a:gd name="T95" fmla="*/ 159661 h 16384"/>
              <a:gd name="T96" fmla="*/ 57105 w 16384"/>
              <a:gd name="T97" fmla="*/ 179618 h 16384"/>
              <a:gd name="T98" fmla="*/ 93463 w 16384"/>
              <a:gd name="T99" fmla="*/ 187116 h 16384"/>
              <a:gd name="T100" fmla="*/ 119448 w 16384"/>
              <a:gd name="T101" fmla="*/ 226994 h 16384"/>
              <a:gd name="T102" fmla="*/ 140246 w 16384"/>
              <a:gd name="T103" fmla="*/ 251950 h 16384"/>
              <a:gd name="T104" fmla="*/ 158425 w 16384"/>
              <a:gd name="T105" fmla="*/ 276907 h 16384"/>
              <a:gd name="T106" fmla="*/ 192165 w 16384"/>
              <a:gd name="T107" fmla="*/ 294365 h 16384"/>
              <a:gd name="T108" fmla="*/ 223336 w 16384"/>
              <a:gd name="T109" fmla="*/ 319321 h 16384"/>
              <a:gd name="T110" fmla="*/ 249321 w 16384"/>
              <a:gd name="T111" fmla="*/ 336780 h 16384"/>
              <a:gd name="T112" fmla="*/ 280441 w 16384"/>
              <a:gd name="T113" fmla="*/ 361736 h 16384"/>
              <a:gd name="T114" fmla="*/ 283060 w 16384"/>
              <a:gd name="T115" fmla="*/ 381693 h 16384"/>
              <a:gd name="T116" fmla="*/ 306426 w 16384"/>
              <a:gd name="T117" fmla="*/ 404150 h 1638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6384"/>
              <a:gd name="T178" fmla="*/ 0 h 16384"/>
              <a:gd name="T179" fmla="*/ 16384 w 16384"/>
              <a:gd name="T180" fmla="*/ 16384 h 1638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6384" h="16384">
                <a:moveTo>
                  <a:pt x="6169" y="10900"/>
                </a:moveTo>
                <a:lnTo>
                  <a:pt x="6119" y="10967"/>
                </a:lnTo>
                <a:lnTo>
                  <a:pt x="6220" y="11101"/>
                </a:lnTo>
                <a:lnTo>
                  <a:pt x="6270" y="11235"/>
                </a:lnTo>
                <a:lnTo>
                  <a:pt x="6473" y="11302"/>
                </a:lnTo>
                <a:lnTo>
                  <a:pt x="6675" y="11368"/>
                </a:lnTo>
                <a:lnTo>
                  <a:pt x="6928" y="11569"/>
                </a:lnTo>
                <a:lnTo>
                  <a:pt x="7130" y="11636"/>
                </a:lnTo>
                <a:lnTo>
                  <a:pt x="7181" y="11770"/>
                </a:lnTo>
                <a:lnTo>
                  <a:pt x="7231" y="12104"/>
                </a:lnTo>
                <a:lnTo>
                  <a:pt x="7282" y="12171"/>
                </a:lnTo>
                <a:lnTo>
                  <a:pt x="7383" y="12305"/>
                </a:lnTo>
                <a:lnTo>
                  <a:pt x="7433" y="12505"/>
                </a:lnTo>
                <a:lnTo>
                  <a:pt x="7535" y="12505"/>
                </a:lnTo>
                <a:lnTo>
                  <a:pt x="7585" y="12907"/>
                </a:lnTo>
                <a:lnTo>
                  <a:pt x="7636" y="13107"/>
                </a:lnTo>
                <a:lnTo>
                  <a:pt x="7585" y="13174"/>
                </a:lnTo>
                <a:lnTo>
                  <a:pt x="7585" y="13308"/>
                </a:lnTo>
                <a:lnTo>
                  <a:pt x="7686" y="13375"/>
                </a:lnTo>
                <a:lnTo>
                  <a:pt x="7686" y="13508"/>
                </a:lnTo>
                <a:lnTo>
                  <a:pt x="7686" y="13642"/>
                </a:lnTo>
                <a:lnTo>
                  <a:pt x="7737" y="13776"/>
                </a:lnTo>
                <a:lnTo>
                  <a:pt x="7889" y="13910"/>
                </a:lnTo>
                <a:lnTo>
                  <a:pt x="7990" y="13910"/>
                </a:lnTo>
                <a:lnTo>
                  <a:pt x="8141" y="13977"/>
                </a:lnTo>
                <a:lnTo>
                  <a:pt x="8495" y="14311"/>
                </a:lnTo>
                <a:lnTo>
                  <a:pt x="8546" y="14378"/>
                </a:lnTo>
                <a:lnTo>
                  <a:pt x="8597" y="14578"/>
                </a:lnTo>
                <a:lnTo>
                  <a:pt x="8698" y="14846"/>
                </a:lnTo>
                <a:lnTo>
                  <a:pt x="8799" y="14980"/>
                </a:lnTo>
                <a:lnTo>
                  <a:pt x="8849" y="15113"/>
                </a:lnTo>
                <a:lnTo>
                  <a:pt x="8849" y="15180"/>
                </a:lnTo>
                <a:lnTo>
                  <a:pt x="8799" y="15582"/>
                </a:lnTo>
                <a:lnTo>
                  <a:pt x="8799" y="15849"/>
                </a:lnTo>
                <a:lnTo>
                  <a:pt x="8849" y="15983"/>
                </a:lnTo>
                <a:lnTo>
                  <a:pt x="8900" y="16117"/>
                </a:lnTo>
                <a:lnTo>
                  <a:pt x="9001" y="16183"/>
                </a:lnTo>
                <a:lnTo>
                  <a:pt x="9102" y="16250"/>
                </a:lnTo>
                <a:lnTo>
                  <a:pt x="9254" y="16250"/>
                </a:lnTo>
                <a:lnTo>
                  <a:pt x="9406" y="16250"/>
                </a:lnTo>
                <a:lnTo>
                  <a:pt x="9557" y="16317"/>
                </a:lnTo>
                <a:lnTo>
                  <a:pt x="9709" y="16384"/>
                </a:lnTo>
                <a:lnTo>
                  <a:pt x="9810" y="16384"/>
                </a:lnTo>
                <a:lnTo>
                  <a:pt x="9810" y="16183"/>
                </a:lnTo>
                <a:lnTo>
                  <a:pt x="9861" y="16117"/>
                </a:lnTo>
                <a:lnTo>
                  <a:pt x="9911" y="16050"/>
                </a:lnTo>
                <a:lnTo>
                  <a:pt x="9911" y="15849"/>
                </a:lnTo>
                <a:lnTo>
                  <a:pt x="9962" y="15849"/>
                </a:lnTo>
                <a:lnTo>
                  <a:pt x="10063" y="15916"/>
                </a:lnTo>
                <a:lnTo>
                  <a:pt x="10164" y="15782"/>
                </a:lnTo>
                <a:lnTo>
                  <a:pt x="10265" y="15715"/>
                </a:lnTo>
                <a:lnTo>
                  <a:pt x="10366" y="15515"/>
                </a:lnTo>
                <a:lnTo>
                  <a:pt x="10417" y="15314"/>
                </a:lnTo>
                <a:lnTo>
                  <a:pt x="10417" y="15180"/>
                </a:lnTo>
                <a:lnTo>
                  <a:pt x="10366" y="15113"/>
                </a:lnTo>
                <a:lnTo>
                  <a:pt x="10265" y="15113"/>
                </a:lnTo>
                <a:lnTo>
                  <a:pt x="10215" y="15113"/>
                </a:lnTo>
                <a:lnTo>
                  <a:pt x="10164" y="15247"/>
                </a:lnTo>
                <a:lnTo>
                  <a:pt x="10063" y="15381"/>
                </a:lnTo>
                <a:lnTo>
                  <a:pt x="10012" y="15314"/>
                </a:lnTo>
                <a:lnTo>
                  <a:pt x="10012" y="15180"/>
                </a:lnTo>
                <a:lnTo>
                  <a:pt x="10063" y="15047"/>
                </a:lnTo>
                <a:lnTo>
                  <a:pt x="10012" y="14913"/>
                </a:lnTo>
                <a:lnTo>
                  <a:pt x="9962" y="14779"/>
                </a:lnTo>
                <a:lnTo>
                  <a:pt x="9861" y="14645"/>
                </a:lnTo>
                <a:lnTo>
                  <a:pt x="9760" y="14512"/>
                </a:lnTo>
                <a:lnTo>
                  <a:pt x="9760" y="14311"/>
                </a:lnTo>
                <a:lnTo>
                  <a:pt x="9810" y="14244"/>
                </a:lnTo>
                <a:lnTo>
                  <a:pt x="9861" y="14177"/>
                </a:lnTo>
                <a:lnTo>
                  <a:pt x="10012" y="14445"/>
                </a:lnTo>
                <a:lnTo>
                  <a:pt x="10114" y="14578"/>
                </a:lnTo>
                <a:lnTo>
                  <a:pt x="10316" y="14846"/>
                </a:lnTo>
                <a:lnTo>
                  <a:pt x="10468" y="14846"/>
                </a:lnTo>
                <a:lnTo>
                  <a:pt x="10518" y="14846"/>
                </a:lnTo>
                <a:lnTo>
                  <a:pt x="10569" y="14779"/>
                </a:lnTo>
                <a:lnTo>
                  <a:pt x="10670" y="14712"/>
                </a:lnTo>
                <a:lnTo>
                  <a:pt x="10720" y="14578"/>
                </a:lnTo>
                <a:lnTo>
                  <a:pt x="10822" y="14311"/>
                </a:lnTo>
                <a:lnTo>
                  <a:pt x="10872" y="14177"/>
                </a:lnTo>
                <a:lnTo>
                  <a:pt x="10973" y="14110"/>
                </a:lnTo>
                <a:lnTo>
                  <a:pt x="10973" y="14043"/>
                </a:lnTo>
                <a:lnTo>
                  <a:pt x="10973" y="13977"/>
                </a:lnTo>
                <a:lnTo>
                  <a:pt x="10872" y="13910"/>
                </a:lnTo>
                <a:lnTo>
                  <a:pt x="10771" y="13910"/>
                </a:lnTo>
                <a:lnTo>
                  <a:pt x="10720" y="13843"/>
                </a:lnTo>
                <a:lnTo>
                  <a:pt x="10670" y="13776"/>
                </a:lnTo>
                <a:lnTo>
                  <a:pt x="10720" y="13709"/>
                </a:lnTo>
                <a:lnTo>
                  <a:pt x="10771" y="13642"/>
                </a:lnTo>
                <a:lnTo>
                  <a:pt x="11024" y="13642"/>
                </a:lnTo>
                <a:lnTo>
                  <a:pt x="11074" y="13575"/>
                </a:lnTo>
                <a:lnTo>
                  <a:pt x="11176" y="13508"/>
                </a:lnTo>
                <a:lnTo>
                  <a:pt x="11277" y="13508"/>
                </a:lnTo>
                <a:lnTo>
                  <a:pt x="11378" y="13642"/>
                </a:lnTo>
                <a:lnTo>
                  <a:pt x="11479" y="13575"/>
                </a:lnTo>
                <a:lnTo>
                  <a:pt x="11529" y="13442"/>
                </a:lnTo>
                <a:lnTo>
                  <a:pt x="11631" y="13375"/>
                </a:lnTo>
                <a:lnTo>
                  <a:pt x="11732" y="13174"/>
                </a:lnTo>
                <a:lnTo>
                  <a:pt x="11732" y="13107"/>
                </a:lnTo>
                <a:lnTo>
                  <a:pt x="11681" y="12973"/>
                </a:lnTo>
                <a:lnTo>
                  <a:pt x="11732" y="12907"/>
                </a:lnTo>
                <a:lnTo>
                  <a:pt x="11833" y="12907"/>
                </a:lnTo>
                <a:lnTo>
                  <a:pt x="11883" y="12973"/>
                </a:lnTo>
                <a:lnTo>
                  <a:pt x="11985" y="12907"/>
                </a:lnTo>
                <a:lnTo>
                  <a:pt x="12035" y="12773"/>
                </a:lnTo>
                <a:lnTo>
                  <a:pt x="12187" y="12773"/>
                </a:lnTo>
                <a:lnTo>
                  <a:pt x="12339" y="12572"/>
                </a:lnTo>
                <a:lnTo>
                  <a:pt x="12440" y="12572"/>
                </a:lnTo>
                <a:lnTo>
                  <a:pt x="12541" y="12572"/>
                </a:lnTo>
                <a:lnTo>
                  <a:pt x="12591" y="12238"/>
                </a:lnTo>
                <a:lnTo>
                  <a:pt x="12693" y="12104"/>
                </a:lnTo>
                <a:lnTo>
                  <a:pt x="12693" y="12037"/>
                </a:lnTo>
                <a:lnTo>
                  <a:pt x="12693" y="11970"/>
                </a:lnTo>
                <a:lnTo>
                  <a:pt x="12591" y="11970"/>
                </a:lnTo>
                <a:lnTo>
                  <a:pt x="12541" y="11903"/>
                </a:lnTo>
                <a:lnTo>
                  <a:pt x="12541" y="11837"/>
                </a:lnTo>
                <a:lnTo>
                  <a:pt x="12591" y="11770"/>
                </a:lnTo>
                <a:lnTo>
                  <a:pt x="12591" y="11569"/>
                </a:lnTo>
                <a:lnTo>
                  <a:pt x="12693" y="11569"/>
                </a:lnTo>
                <a:lnTo>
                  <a:pt x="12794" y="11770"/>
                </a:lnTo>
                <a:lnTo>
                  <a:pt x="12844" y="11837"/>
                </a:lnTo>
                <a:lnTo>
                  <a:pt x="12945" y="11770"/>
                </a:lnTo>
                <a:lnTo>
                  <a:pt x="12996" y="11636"/>
                </a:lnTo>
                <a:lnTo>
                  <a:pt x="13148" y="11368"/>
                </a:lnTo>
                <a:lnTo>
                  <a:pt x="13249" y="11235"/>
                </a:lnTo>
                <a:lnTo>
                  <a:pt x="13350" y="11101"/>
                </a:lnTo>
                <a:lnTo>
                  <a:pt x="13451" y="10967"/>
                </a:lnTo>
                <a:lnTo>
                  <a:pt x="13400" y="10900"/>
                </a:lnTo>
                <a:lnTo>
                  <a:pt x="13400" y="10767"/>
                </a:lnTo>
                <a:lnTo>
                  <a:pt x="13400" y="10700"/>
                </a:lnTo>
                <a:lnTo>
                  <a:pt x="13552" y="10499"/>
                </a:lnTo>
                <a:lnTo>
                  <a:pt x="13704" y="10232"/>
                </a:lnTo>
                <a:lnTo>
                  <a:pt x="13805" y="10165"/>
                </a:lnTo>
                <a:lnTo>
                  <a:pt x="13856" y="10165"/>
                </a:lnTo>
                <a:lnTo>
                  <a:pt x="13906" y="10232"/>
                </a:lnTo>
                <a:lnTo>
                  <a:pt x="14007" y="10165"/>
                </a:lnTo>
                <a:lnTo>
                  <a:pt x="14058" y="9964"/>
                </a:lnTo>
                <a:lnTo>
                  <a:pt x="14108" y="9897"/>
                </a:lnTo>
                <a:lnTo>
                  <a:pt x="14210" y="9897"/>
                </a:lnTo>
                <a:lnTo>
                  <a:pt x="14260" y="9830"/>
                </a:lnTo>
                <a:lnTo>
                  <a:pt x="14260" y="9697"/>
                </a:lnTo>
                <a:lnTo>
                  <a:pt x="14311" y="9630"/>
                </a:lnTo>
                <a:lnTo>
                  <a:pt x="14412" y="9630"/>
                </a:lnTo>
                <a:lnTo>
                  <a:pt x="14513" y="9563"/>
                </a:lnTo>
                <a:lnTo>
                  <a:pt x="14564" y="9496"/>
                </a:lnTo>
                <a:lnTo>
                  <a:pt x="14614" y="9429"/>
                </a:lnTo>
                <a:lnTo>
                  <a:pt x="14614" y="9362"/>
                </a:lnTo>
                <a:lnTo>
                  <a:pt x="14564" y="9295"/>
                </a:lnTo>
                <a:lnTo>
                  <a:pt x="14614" y="9229"/>
                </a:lnTo>
                <a:lnTo>
                  <a:pt x="14665" y="9229"/>
                </a:lnTo>
                <a:lnTo>
                  <a:pt x="14715" y="9229"/>
                </a:lnTo>
                <a:lnTo>
                  <a:pt x="14766" y="9162"/>
                </a:lnTo>
                <a:lnTo>
                  <a:pt x="14766" y="8961"/>
                </a:lnTo>
                <a:lnTo>
                  <a:pt x="14715" y="8827"/>
                </a:lnTo>
                <a:lnTo>
                  <a:pt x="14614" y="8760"/>
                </a:lnTo>
                <a:lnTo>
                  <a:pt x="14513" y="8760"/>
                </a:lnTo>
                <a:lnTo>
                  <a:pt x="14412" y="8694"/>
                </a:lnTo>
                <a:lnTo>
                  <a:pt x="14361" y="8493"/>
                </a:lnTo>
                <a:lnTo>
                  <a:pt x="14361" y="8359"/>
                </a:lnTo>
                <a:lnTo>
                  <a:pt x="14361" y="8225"/>
                </a:lnTo>
                <a:lnTo>
                  <a:pt x="14412" y="8159"/>
                </a:lnTo>
                <a:lnTo>
                  <a:pt x="14412" y="8092"/>
                </a:lnTo>
                <a:lnTo>
                  <a:pt x="14462" y="8159"/>
                </a:lnTo>
                <a:lnTo>
                  <a:pt x="14513" y="8426"/>
                </a:lnTo>
                <a:lnTo>
                  <a:pt x="14513" y="8493"/>
                </a:lnTo>
                <a:lnTo>
                  <a:pt x="14564" y="8426"/>
                </a:lnTo>
                <a:lnTo>
                  <a:pt x="14665" y="8292"/>
                </a:lnTo>
                <a:lnTo>
                  <a:pt x="14766" y="8025"/>
                </a:lnTo>
                <a:lnTo>
                  <a:pt x="14816" y="7891"/>
                </a:lnTo>
                <a:lnTo>
                  <a:pt x="14816" y="7690"/>
                </a:lnTo>
                <a:lnTo>
                  <a:pt x="14968" y="7289"/>
                </a:lnTo>
                <a:lnTo>
                  <a:pt x="15069" y="7022"/>
                </a:lnTo>
                <a:lnTo>
                  <a:pt x="15120" y="6888"/>
                </a:lnTo>
                <a:lnTo>
                  <a:pt x="15221" y="6687"/>
                </a:lnTo>
                <a:lnTo>
                  <a:pt x="15373" y="6353"/>
                </a:lnTo>
                <a:lnTo>
                  <a:pt x="15524" y="6019"/>
                </a:lnTo>
                <a:lnTo>
                  <a:pt x="15727" y="5751"/>
                </a:lnTo>
                <a:lnTo>
                  <a:pt x="15929" y="5484"/>
                </a:lnTo>
                <a:lnTo>
                  <a:pt x="16131" y="5283"/>
                </a:lnTo>
                <a:lnTo>
                  <a:pt x="16283" y="5082"/>
                </a:lnTo>
                <a:lnTo>
                  <a:pt x="16384" y="4949"/>
                </a:lnTo>
                <a:lnTo>
                  <a:pt x="16081" y="4614"/>
                </a:lnTo>
                <a:lnTo>
                  <a:pt x="14412" y="3143"/>
                </a:lnTo>
                <a:lnTo>
                  <a:pt x="12945" y="1739"/>
                </a:lnTo>
                <a:lnTo>
                  <a:pt x="12035" y="936"/>
                </a:lnTo>
                <a:lnTo>
                  <a:pt x="11985" y="936"/>
                </a:lnTo>
                <a:lnTo>
                  <a:pt x="11277" y="1070"/>
                </a:lnTo>
                <a:lnTo>
                  <a:pt x="9911" y="1337"/>
                </a:lnTo>
                <a:lnTo>
                  <a:pt x="9203" y="1538"/>
                </a:lnTo>
                <a:lnTo>
                  <a:pt x="8394" y="1672"/>
                </a:lnTo>
                <a:lnTo>
                  <a:pt x="8344" y="1070"/>
                </a:lnTo>
                <a:lnTo>
                  <a:pt x="8040" y="602"/>
                </a:lnTo>
                <a:lnTo>
                  <a:pt x="7838" y="334"/>
                </a:lnTo>
                <a:lnTo>
                  <a:pt x="7686" y="201"/>
                </a:lnTo>
                <a:lnTo>
                  <a:pt x="7433" y="535"/>
                </a:lnTo>
                <a:lnTo>
                  <a:pt x="7332" y="401"/>
                </a:lnTo>
                <a:lnTo>
                  <a:pt x="7332" y="334"/>
                </a:lnTo>
                <a:lnTo>
                  <a:pt x="7383" y="267"/>
                </a:lnTo>
                <a:lnTo>
                  <a:pt x="7383" y="134"/>
                </a:lnTo>
                <a:lnTo>
                  <a:pt x="7383" y="0"/>
                </a:lnTo>
                <a:lnTo>
                  <a:pt x="6422" y="134"/>
                </a:lnTo>
                <a:lnTo>
                  <a:pt x="6270" y="134"/>
                </a:lnTo>
                <a:lnTo>
                  <a:pt x="4956" y="334"/>
                </a:lnTo>
                <a:lnTo>
                  <a:pt x="4602" y="401"/>
                </a:lnTo>
                <a:lnTo>
                  <a:pt x="4248" y="401"/>
                </a:lnTo>
                <a:lnTo>
                  <a:pt x="3489" y="535"/>
                </a:lnTo>
                <a:lnTo>
                  <a:pt x="3287" y="602"/>
                </a:lnTo>
                <a:lnTo>
                  <a:pt x="3186" y="669"/>
                </a:lnTo>
                <a:lnTo>
                  <a:pt x="3034" y="669"/>
                </a:lnTo>
                <a:lnTo>
                  <a:pt x="2933" y="669"/>
                </a:lnTo>
                <a:lnTo>
                  <a:pt x="2882" y="602"/>
                </a:lnTo>
                <a:lnTo>
                  <a:pt x="2832" y="669"/>
                </a:lnTo>
                <a:lnTo>
                  <a:pt x="2731" y="802"/>
                </a:lnTo>
                <a:lnTo>
                  <a:pt x="2630" y="802"/>
                </a:lnTo>
                <a:lnTo>
                  <a:pt x="2579" y="869"/>
                </a:lnTo>
                <a:lnTo>
                  <a:pt x="2276" y="1070"/>
                </a:lnTo>
                <a:lnTo>
                  <a:pt x="2124" y="1204"/>
                </a:lnTo>
                <a:lnTo>
                  <a:pt x="2023" y="1204"/>
                </a:lnTo>
                <a:lnTo>
                  <a:pt x="1972" y="1204"/>
                </a:lnTo>
                <a:lnTo>
                  <a:pt x="1972" y="1271"/>
                </a:lnTo>
                <a:lnTo>
                  <a:pt x="1972" y="1404"/>
                </a:lnTo>
                <a:lnTo>
                  <a:pt x="1820" y="1538"/>
                </a:lnTo>
                <a:lnTo>
                  <a:pt x="1770" y="1605"/>
                </a:lnTo>
                <a:lnTo>
                  <a:pt x="1669" y="1538"/>
                </a:lnTo>
                <a:lnTo>
                  <a:pt x="1618" y="1538"/>
                </a:lnTo>
                <a:lnTo>
                  <a:pt x="1416" y="1672"/>
                </a:lnTo>
                <a:lnTo>
                  <a:pt x="1062" y="1939"/>
                </a:lnTo>
                <a:lnTo>
                  <a:pt x="1011" y="2006"/>
                </a:lnTo>
                <a:lnTo>
                  <a:pt x="657" y="2207"/>
                </a:lnTo>
                <a:lnTo>
                  <a:pt x="607" y="2341"/>
                </a:lnTo>
                <a:lnTo>
                  <a:pt x="607" y="2474"/>
                </a:lnTo>
                <a:lnTo>
                  <a:pt x="455" y="2675"/>
                </a:lnTo>
                <a:lnTo>
                  <a:pt x="101" y="3277"/>
                </a:lnTo>
                <a:lnTo>
                  <a:pt x="101" y="3344"/>
                </a:lnTo>
                <a:lnTo>
                  <a:pt x="0" y="3678"/>
                </a:lnTo>
                <a:lnTo>
                  <a:pt x="0" y="3745"/>
                </a:lnTo>
                <a:lnTo>
                  <a:pt x="0" y="3879"/>
                </a:lnTo>
                <a:lnTo>
                  <a:pt x="51" y="4012"/>
                </a:lnTo>
                <a:lnTo>
                  <a:pt x="202" y="4079"/>
                </a:lnTo>
                <a:lnTo>
                  <a:pt x="354" y="4280"/>
                </a:lnTo>
                <a:lnTo>
                  <a:pt x="455" y="4280"/>
                </a:lnTo>
                <a:lnTo>
                  <a:pt x="556" y="4280"/>
                </a:lnTo>
                <a:lnTo>
                  <a:pt x="657" y="4347"/>
                </a:lnTo>
                <a:lnTo>
                  <a:pt x="759" y="4414"/>
                </a:lnTo>
                <a:lnTo>
                  <a:pt x="910" y="4681"/>
                </a:lnTo>
                <a:lnTo>
                  <a:pt x="1112" y="4815"/>
                </a:lnTo>
                <a:lnTo>
                  <a:pt x="1315" y="4815"/>
                </a:lnTo>
                <a:lnTo>
                  <a:pt x="1466" y="4815"/>
                </a:lnTo>
                <a:lnTo>
                  <a:pt x="1669" y="4815"/>
                </a:lnTo>
                <a:lnTo>
                  <a:pt x="1719" y="4882"/>
                </a:lnTo>
                <a:lnTo>
                  <a:pt x="1820" y="5016"/>
                </a:lnTo>
                <a:lnTo>
                  <a:pt x="1922" y="5350"/>
                </a:lnTo>
                <a:lnTo>
                  <a:pt x="1972" y="5484"/>
                </a:lnTo>
                <a:lnTo>
                  <a:pt x="2124" y="5684"/>
                </a:lnTo>
                <a:lnTo>
                  <a:pt x="2225" y="5885"/>
                </a:lnTo>
                <a:lnTo>
                  <a:pt x="2326" y="6085"/>
                </a:lnTo>
                <a:lnTo>
                  <a:pt x="2377" y="6219"/>
                </a:lnTo>
                <a:lnTo>
                  <a:pt x="2427" y="6353"/>
                </a:lnTo>
                <a:lnTo>
                  <a:pt x="2528" y="6487"/>
                </a:lnTo>
                <a:lnTo>
                  <a:pt x="2630" y="6554"/>
                </a:lnTo>
                <a:lnTo>
                  <a:pt x="2731" y="6754"/>
                </a:lnTo>
                <a:lnTo>
                  <a:pt x="2781" y="6821"/>
                </a:lnTo>
                <a:lnTo>
                  <a:pt x="2882" y="6888"/>
                </a:lnTo>
                <a:lnTo>
                  <a:pt x="2933" y="7022"/>
                </a:lnTo>
                <a:lnTo>
                  <a:pt x="3034" y="7356"/>
                </a:lnTo>
                <a:lnTo>
                  <a:pt x="3085" y="7423"/>
                </a:lnTo>
                <a:lnTo>
                  <a:pt x="3287" y="7557"/>
                </a:lnTo>
                <a:lnTo>
                  <a:pt x="3337" y="7690"/>
                </a:lnTo>
                <a:lnTo>
                  <a:pt x="3439" y="7757"/>
                </a:lnTo>
                <a:lnTo>
                  <a:pt x="3590" y="7757"/>
                </a:lnTo>
                <a:lnTo>
                  <a:pt x="3742" y="7891"/>
                </a:lnTo>
                <a:lnTo>
                  <a:pt x="3995" y="8092"/>
                </a:lnTo>
                <a:lnTo>
                  <a:pt x="4045" y="8159"/>
                </a:lnTo>
                <a:lnTo>
                  <a:pt x="4147" y="8225"/>
                </a:lnTo>
                <a:lnTo>
                  <a:pt x="4248" y="8426"/>
                </a:lnTo>
                <a:lnTo>
                  <a:pt x="4349" y="8560"/>
                </a:lnTo>
                <a:lnTo>
                  <a:pt x="4450" y="8760"/>
                </a:lnTo>
                <a:lnTo>
                  <a:pt x="4551" y="8961"/>
                </a:lnTo>
                <a:lnTo>
                  <a:pt x="4602" y="9028"/>
                </a:lnTo>
                <a:lnTo>
                  <a:pt x="4753" y="9028"/>
                </a:lnTo>
                <a:lnTo>
                  <a:pt x="4855" y="9028"/>
                </a:lnTo>
                <a:lnTo>
                  <a:pt x="5057" y="9229"/>
                </a:lnTo>
                <a:lnTo>
                  <a:pt x="5158" y="9362"/>
                </a:lnTo>
                <a:lnTo>
                  <a:pt x="5259" y="9429"/>
                </a:lnTo>
                <a:lnTo>
                  <a:pt x="5461" y="9563"/>
                </a:lnTo>
                <a:lnTo>
                  <a:pt x="5461" y="9697"/>
                </a:lnTo>
                <a:lnTo>
                  <a:pt x="5461" y="9764"/>
                </a:lnTo>
                <a:lnTo>
                  <a:pt x="5411" y="9897"/>
                </a:lnTo>
                <a:lnTo>
                  <a:pt x="5461" y="10031"/>
                </a:lnTo>
                <a:lnTo>
                  <a:pt x="5461" y="10098"/>
                </a:lnTo>
                <a:lnTo>
                  <a:pt x="5512" y="10232"/>
                </a:lnTo>
                <a:lnTo>
                  <a:pt x="5714" y="10299"/>
                </a:lnTo>
                <a:lnTo>
                  <a:pt x="5815" y="10566"/>
                </a:lnTo>
                <a:lnTo>
                  <a:pt x="5815" y="10700"/>
                </a:lnTo>
                <a:lnTo>
                  <a:pt x="5866" y="10767"/>
                </a:lnTo>
                <a:lnTo>
                  <a:pt x="5967" y="10834"/>
                </a:lnTo>
                <a:lnTo>
                  <a:pt x="6068" y="10767"/>
                </a:lnTo>
                <a:lnTo>
                  <a:pt x="6169" y="10900"/>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2070" name="West_Virginia">
            <a:extLst>
              <a:ext uri="{FF2B5EF4-FFF2-40B4-BE49-F238E27FC236}">
                <a16:creationId xmlns:a16="http://schemas.microsoft.com/office/drawing/2014/main" id="{1794790B-2804-2BFA-5CD8-47664D820B2D}"/>
              </a:ext>
            </a:extLst>
          </p:cNvPr>
          <p:cNvSpPr>
            <a:spLocks/>
          </p:cNvSpPr>
          <p:nvPr/>
        </p:nvSpPr>
        <p:spPr bwMode="auto">
          <a:xfrm>
            <a:off x="7386357" y="2616836"/>
            <a:ext cx="747712" cy="695325"/>
          </a:xfrm>
          <a:custGeom>
            <a:avLst/>
            <a:gdLst>
              <a:gd name="T0" fmla="*/ 2147483647 w 16384"/>
              <a:gd name="T1" fmla="*/ 2147483647 h 16384"/>
              <a:gd name="T2" fmla="*/ 2147483647 w 16384"/>
              <a:gd name="T3" fmla="*/ 2147483647 h 16384"/>
              <a:gd name="T4" fmla="*/ 2147483647 w 16384"/>
              <a:gd name="T5" fmla="*/ 2147483647 h 16384"/>
              <a:gd name="T6" fmla="*/ 2147483647 w 16384"/>
              <a:gd name="T7" fmla="*/ 2147483647 h 16384"/>
              <a:gd name="T8" fmla="*/ 2147483647 w 16384"/>
              <a:gd name="T9" fmla="*/ 2147483647 h 16384"/>
              <a:gd name="T10" fmla="*/ 2147483647 w 16384"/>
              <a:gd name="T11" fmla="*/ 2147483647 h 16384"/>
              <a:gd name="T12" fmla="*/ 2147483647 w 16384"/>
              <a:gd name="T13" fmla="*/ 2147483647 h 16384"/>
              <a:gd name="T14" fmla="*/ 2147483647 w 16384"/>
              <a:gd name="T15" fmla="*/ 2147483647 h 16384"/>
              <a:gd name="T16" fmla="*/ 2147483647 w 16384"/>
              <a:gd name="T17" fmla="*/ 2147483647 h 16384"/>
              <a:gd name="T18" fmla="*/ 2147483647 w 16384"/>
              <a:gd name="T19" fmla="*/ 2147483647 h 16384"/>
              <a:gd name="T20" fmla="*/ 2147483647 w 16384"/>
              <a:gd name="T21" fmla="*/ 2147483647 h 16384"/>
              <a:gd name="T22" fmla="*/ 2147483647 w 16384"/>
              <a:gd name="T23" fmla="*/ 2147483647 h 16384"/>
              <a:gd name="T24" fmla="*/ 2147483647 w 16384"/>
              <a:gd name="T25" fmla="*/ 2147483647 h 16384"/>
              <a:gd name="T26" fmla="*/ 2147483647 w 16384"/>
              <a:gd name="T27" fmla="*/ 2147483647 h 16384"/>
              <a:gd name="T28" fmla="*/ 2147483647 w 16384"/>
              <a:gd name="T29" fmla="*/ 2147483647 h 16384"/>
              <a:gd name="T30" fmla="*/ 2147483647 w 16384"/>
              <a:gd name="T31" fmla="*/ 2147483647 h 16384"/>
              <a:gd name="T32" fmla="*/ 2147483647 w 16384"/>
              <a:gd name="T33" fmla="*/ 2147483647 h 16384"/>
              <a:gd name="T34" fmla="*/ 2147483647 w 16384"/>
              <a:gd name="T35" fmla="*/ 2147483647 h 16384"/>
              <a:gd name="T36" fmla="*/ 2147483647 w 16384"/>
              <a:gd name="T37" fmla="*/ 2147483647 h 16384"/>
              <a:gd name="T38" fmla="*/ 2147483647 w 16384"/>
              <a:gd name="T39" fmla="*/ 2147483647 h 16384"/>
              <a:gd name="T40" fmla="*/ 2147483647 w 16384"/>
              <a:gd name="T41" fmla="*/ 2147483647 h 16384"/>
              <a:gd name="T42" fmla="*/ 2147483647 w 16384"/>
              <a:gd name="T43" fmla="*/ 2147483647 h 16384"/>
              <a:gd name="T44" fmla="*/ 2147483647 w 16384"/>
              <a:gd name="T45" fmla="*/ 2147483647 h 16384"/>
              <a:gd name="T46" fmla="*/ 2147483647 w 16384"/>
              <a:gd name="T47" fmla="*/ 2147483647 h 16384"/>
              <a:gd name="T48" fmla="*/ 2147483647 w 16384"/>
              <a:gd name="T49" fmla="*/ 2147483647 h 16384"/>
              <a:gd name="T50" fmla="*/ 2147483647 w 16384"/>
              <a:gd name="T51" fmla="*/ 2147483647 h 16384"/>
              <a:gd name="T52" fmla="*/ 2147483647 w 16384"/>
              <a:gd name="T53" fmla="*/ 2147483647 h 16384"/>
              <a:gd name="T54" fmla="*/ 2147483647 w 16384"/>
              <a:gd name="T55" fmla="*/ 2147483647 h 16384"/>
              <a:gd name="T56" fmla="*/ 2147483647 w 16384"/>
              <a:gd name="T57" fmla="*/ 2147483647 h 16384"/>
              <a:gd name="T58" fmla="*/ 2147483647 w 16384"/>
              <a:gd name="T59" fmla="*/ 2147483647 h 16384"/>
              <a:gd name="T60" fmla="*/ 2147483647 w 16384"/>
              <a:gd name="T61" fmla="*/ 2147483647 h 16384"/>
              <a:gd name="T62" fmla="*/ 2147483647 w 16384"/>
              <a:gd name="T63" fmla="*/ 2147483647 h 16384"/>
              <a:gd name="T64" fmla="*/ 2147483647 w 16384"/>
              <a:gd name="T65" fmla="*/ 2147483647 h 16384"/>
              <a:gd name="T66" fmla="*/ 2147483647 w 16384"/>
              <a:gd name="T67" fmla="*/ 2147483647 h 16384"/>
              <a:gd name="T68" fmla="*/ 2147483647 w 16384"/>
              <a:gd name="T69" fmla="*/ 2147483647 h 16384"/>
              <a:gd name="T70" fmla="*/ 2147483647 w 16384"/>
              <a:gd name="T71" fmla="*/ 2147483647 h 16384"/>
              <a:gd name="T72" fmla="*/ 2147483647 w 16384"/>
              <a:gd name="T73" fmla="*/ 2147483647 h 16384"/>
              <a:gd name="T74" fmla="*/ 2147483647 w 16384"/>
              <a:gd name="T75" fmla="*/ 2147483647 h 16384"/>
              <a:gd name="T76" fmla="*/ 2147483647 w 16384"/>
              <a:gd name="T77" fmla="*/ 2147483647 h 16384"/>
              <a:gd name="T78" fmla="*/ 2147483647 w 16384"/>
              <a:gd name="T79" fmla="*/ 2147483647 h 16384"/>
              <a:gd name="T80" fmla="*/ 2147483647 w 16384"/>
              <a:gd name="T81" fmla="*/ 2147483647 h 16384"/>
              <a:gd name="T82" fmla="*/ 2147483647 w 16384"/>
              <a:gd name="T83" fmla="*/ 2147483647 h 16384"/>
              <a:gd name="T84" fmla="*/ 2147483647 w 16384"/>
              <a:gd name="T85" fmla="*/ 2147483647 h 16384"/>
              <a:gd name="T86" fmla="*/ 2147483647 w 16384"/>
              <a:gd name="T87" fmla="*/ 2147483647 h 16384"/>
              <a:gd name="T88" fmla="*/ 2147483647 w 16384"/>
              <a:gd name="T89" fmla="*/ 2147483647 h 16384"/>
              <a:gd name="T90" fmla="*/ 2147483647 w 16384"/>
              <a:gd name="T91" fmla="*/ 2147483647 h 16384"/>
              <a:gd name="T92" fmla="*/ 2147483647 w 16384"/>
              <a:gd name="T93" fmla="*/ 2147483647 h 16384"/>
              <a:gd name="T94" fmla="*/ 2147483647 w 16384"/>
              <a:gd name="T95" fmla="*/ 2147483647 h 16384"/>
              <a:gd name="T96" fmla="*/ 2147483647 w 16384"/>
              <a:gd name="T97" fmla="*/ 2147483647 h 16384"/>
              <a:gd name="T98" fmla="*/ 2147483647 w 16384"/>
              <a:gd name="T99" fmla="*/ 2147483647 h 16384"/>
              <a:gd name="T100" fmla="*/ 2147483647 w 16384"/>
              <a:gd name="T101" fmla="*/ 2147483647 h 16384"/>
              <a:gd name="T102" fmla="*/ 2147483647 w 16384"/>
              <a:gd name="T103" fmla="*/ 2147483647 h 16384"/>
              <a:gd name="T104" fmla="*/ 2147483647 w 16384"/>
              <a:gd name="T105" fmla="*/ 2147483647 h 16384"/>
              <a:gd name="T106" fmla="*/ 2147483647 w 16384"/>
              <a:gd name="T107" fmla="*/ 2147483647 h 16384"/>
              <a:gd name="T108" fmla="*/ 2147483647 w 16384"/>
              <a:gd name="T109" fmla="*/ 2147483647 h 16384"/>
              <a:gd name="T110" fmla="*/ 2147483647 w 16384"/>
              <a:gd name="T111" fmla="*/ 2147483647 h 16384"/>
              <a:gd name="T112" fmla="*/ 2147483647 w 16384"/>
              <a:gd name="T113" fmla="*/ 2147483647 h 16384"/>
              <a:gd name="T114" fmla="*/ 2147483647 w 16384"/>
              <a:gd name="T115" fmla="*/ 2147483647 h 16384"/>
              <a:gd name="T116" fmla="*/ 2147483647 w 16384"/>
              <a:gd name="T117" fmla="*/ 2147483647 h 16384"/>
              <a:gd name="T118" fmla="*/ 2147483647 w 16384"/>
              <a:gd name="T119" fmla="*/ 2147483647 h 16384"/>
              <a:gd name="T120" fmla="*/ 2147483647 w 16384"/>
              <a:gd name="T121" fmla="*/ 2147483647 h 1638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6384"/>
              <a:gd name="T184" fmla="*/ 0 h 16384"/>
              <a:gd name="T185" fmla="*/ 16384 w 16384"/>
              <a:gd name="T186" fmla="*/ 16384 h 1638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6384" h="16384">
                <a:moveTo>
                  <a:pt x="4396" y="5711"/>
                </a:moveTo>
                <a:lnTo>
                  <a:pt x="4282" y="5827"/>
                </a:lnTo>
                <a:lnTo>
                  <a:pt x="4110" y="6115"/>
                </a:lnTo>
                <a:lnTo>
                  <a:pt x="3882" y="6173"/>
                </a:lnTo>
                <a:lnTo>
                  <a:pt x="3654" y="6346"/>
                </a:lnTo>
                <a:lnTo>
                  <a:pt x="3596" y="6288"/>
                </a:lnTo>
                <a:lnTo>
                  <a:pt x="3482" y="6173"/>
                </a:lnTo>
                <a:lnTo>
                  <a:pt x="3311" y="6115"/>
                </a:lnTo>
                <a:lnTo>
                  <a:pt x="3254" y="6231"/>
                </a:lnTo>
                <a:lnTo>
                  <a:pt x="3026" y="6461"/>
                </a:lnTo>
                <a:lnTo>
                  <a:pt x="3026" y="6634"/>
                </a:lnTo>
                <a:lnTo>
                  <a:pt x="2969" y="6807"/>
                </a:lnTo>
                <a:lnTo>
                  <a:pt x="2683" y="6807"/>
                </a:lnTo>
                <a:lnTo>
                  <a:pt x="2569" y="6865"/>
                </a:lnTo>
                <a:lnTo>
                  <a:pt x="2569" y="7096"/>
                </a:lnTo>
                <a:lnTo>
                  <a:pt x="2455" y="7154"/>
                </a:lnTo>
                <a:lnTo>
                  <a:pt x="2455" y="7327"/>
                </a:lnTo>
                <a:lnTo>
                  <a:pt x="2512" y="7673"/>
                </a:lnTo>
                <a:lnTo>
                  <a:pt x="2455" y="7788"/>
                </a:lnTo>
                <a:lnTo>
                  <a:pt x="2226" y="7846"/>
                </a:lnTo>
                <a:lnTo>
                  <a:pt x="2283" y="7961"/>
                </a:lnTo>
                <a:lnTo>
                  <a:pt x="2455" y="8134"/>
                </a:lnTo>
                <a:lnTo>
                  <a:pt x="2455" y="8307"/>
                </a:lnTo>
                <a:lnTo>
                  <a:pt x="2512" y="8480"/>
                </a:lnTo>
                <a:lnTo>
                  <a:pt x="2341" y="8423"/>
                </a:lnTo>
                <a:lnTo>
                  <a:pt x="2283" y="8480"/>
                </a:lnTo>
                <a:lnTo>
                  <a:pt x="2226" y="8711"/>
                </a:lnTo>
                <a:lnTo>
                  <a:pt x="2112" y="8769"/>
                </a:lnTo>
                <a:lnTo>
                  <a:pt x="2055" y="8769"/>
                </a:lnTo>
                <a:lnTo>
                  <a:pt x="1998" y="8769"/>
                </a:lnTo>
                <a:lnTo>
                  <a:pt x="2055" y="8596"/>
                </a:lnTo>
                <a:lnTo>
                  <a:pt x="2055" y="8480"/>
                </a:lnTo>
                <a:lnTo>
                  <a:pt x="1941" y="8365"/>
                </a:lnTo>
                <a:lnTo>
                  <a:pt x="1713" y="8307"/>
                </a:lnTo>
                <a:lnTo>
                  <a:pt x="1598" y="8192"/>
                </a:lnTo>
                <a:lnTo>
                  <a:pt x="1427" y="8365"/>
                </a:lnTo>
                <a:lnTo>
                  <a:pt x="1313" y="8538"/>
                </a:lnTo>
                <a:lnTo>
                  <a:pt x="1256" y="8769"/>
                </a:lnTo>
                <a:lnTo>
                  <a:pt x="1256" y="9057"/>
                </a:lnTo>
                <a:lnTo>
                  <a:pt x="1085" y="9288"/>
                </a:lnTo>
                <a:lnTo>
                  <a:pt x="1085" y="9461"/>
                </a:lnTo>
                <a:lnTo>
                  <a:pt x="1142" y="9692"/>
                </a:lnTo>
                <a:lnTo>
                  <a:pt x="1199" y="9923"/>
                </a:lnTo>
                <a:lnTo>
                  <a:pt x="1256" y="10211"/>
                </a:lnTo>
                <a:lnTo>
                  <a:pt x="1199" y="10269"/>
                </a:lnTo>
                <a:lnTo>
                  <a:pt x="970" y="10327"/>
                </a:lnTo>
                <a:lnTo>
                  <a:pt x="970" y="10384"/>
                </a:lnTo>
                <a:lnTo>
                  <a:pt x="913" y="10961"/>
                </a:lnTo>
                <a:lnTo>
                  <a:pt x="343" y="11192"/>
                </a:lnTo>
                <a:lnTo>
                  <a:pt x="57" y="11250"/>
                </a:lnTo>
                <a:lnTo>
                  <a:pt x="57" y="11192"/>
                </a:lnTo>
                <a:lnTo>
                  <a:pt x="0" y="11250"/>
                </a:lnTo>
                <a:lnTo>
                  <a:pt x="57" y="11538"/>
                </a:lnTo>
                <a:lnTo>
                  <a:pt x="114" y="11653"/>
                </a:lnTo>
                <a:lnTo>
                  <a:pt x="114" y="11826"/>
                </a:lnTo>
                <a:lnTo>
                  <a:pt x="171" y="11942"/>
                </a:lnTo>
                <a:lnTo>
                  <a:pt x="171" y="12057"/>
                </a:lnTo>
                <a:lnTo>
                  <a:pt x="114" y="12115"/>
                </a:lnTo>
                <a:lnTo>
                  <a:pt x="114" y="12230"/>
                </a:lnTo>
                <a:lnTo>
                  <a:pt x="171" y="12346"/>
                </a:lnTo>
                <a:lnTo>
                  <a:pt x="114" y="12403"/>
                </a:lnTo>
                <a:lnTo>
                  <a:pt x="57" y="12461"/>
                </a:lnTo>
                <a:lnTo>
                  <a:pt x="57" y="12519"/>
                </a:lnTo>
                <a:lnTo>
                  <a:pt x="114" y="12634"/>
                </a:lnTo>
                <a:lnTo>
                  <a:pt x="343" y="12865"/>
                </a:lnTo>
                <a:lnTo>
                  <a:pt x="685" y="13211"/>
                </a:lnTo>
                <a:lnTo>
                  <a:pt x="742" y="13269"/>
                </a:lnTo>
                <a:lnTo>
                  <a:pt x="742" y="13326"/>
                </a:lnTo>
                <a:lnTo>
                  <a:pt x="685" y="13442"/>
                </a:lnTo>
                <a:lnTo>
                  <a:pt x="685" y="13499"/>
                </a:lnTo>
                <a:lnTo>
                  <a:pt x="742" y="13615"/>
                </a:lnTo>
                <a:lnTo>
                  <a:pt x="856" y="13615"/>
                </a:lnTo>
                <a:lnTo>
                  <a:pt x="913" y="13615"/>
                </a:lnTo>
                <a:lnTo>
                  <a:pt x="970" y="13846"/>
                </a:lnTo>
                <a:lnTo>
                  <a:pt x="1085" y="13961"/>
                </a:lnTo>
                <a:lnTo>
                  <a:pt x="1199" y="14076"/>
                </a:lnTo>
                <a:lnTo>
                  <a:pt x="1370" y="14134"/>
                </a:lnTo>
                <a:lnTo>
                  <a:pt x="1427" y="14249"/>
                </a:lnTo>
                <a:lnTo>
                  <a:pt x="1427" y="14365"/>
                </a:lnTo>
                <a:lnTo>
                  <a:pt x="1541" y="14480"/>
                </a:lnTo>
                <a:lnTo>
                  <a:pt x="1713" y="14653"/>
                </a:lnTo>
                <a:lnTo>
                  <a:pt x="1827" y="14769"/>
                </a:lnTo>
                <a:lnTo>
                  <a:pt x="1941" y="14653"/>
                </a:lnTo>
                <a:lnTo>
                  <a:pt x="1998" y="14653"/>
                </a:lnTo>
                <a:lnTo>
                  <a:pt x="1998" y="14769"/>
                </a:lnTo>
                <a:lnTo>
                  <a:pt x="2055" y="14826"/>
                </a:lnTo>
                <a:lnTo>
                  <a:pt x="2169" y="14826"/>
                </a:lnTo>
                <a:lnTo>
                  <a:pt x="2169" y="14884"/>
                </a:lnTo>
                <a:lnTo>
                  <a:pt x="2169" y="14999"/>
                </a:lnTo>
                <a:lnTo>
                  <a:pt x="2226" y="15057"/>
                </a:lnTo>
                <a:lnTo>
                  <a:pt x="2341" y="15057"/>
                </a:lnTo>
                <a:lnTo>
                  <a:pt x="2398" y="15057"/>
                </a:lnTo>
                <a:lnTo>
                  <a:pt x="2626" y="14999"/>
                </a:lnTo>
                <a:lnTo>
                  <a:pt x="2797" y="14999"/>
                </a:lnTo>
                <a:lnTo>
                  <a:pt x="2911" y="15115"/>
                </a:lnTo>
                <a:lnTo>
                  <a:pt x="2911" y="15173"/>
                </a:lnTo>
                <a:lnTo>
                  <a:pt x="2797" y="15288"/>
                </a:lnTo>
                <a:lnTo>
                  <a:pt x="2740" y="15346"/>
                </a:lnTo>
                <a:lnTo>
                  <a:pt x="2797" y="15403"/>
                </a:lnTo>
                <a:lnTo>
                  <a:pt x="2854" y="15461"/>
                </a:lnTo>
                <a:lnTo>
                  <a:pt x="2911" y="15519"/>
                </a:lnTo>
                <a:lnTo>
                  <a:pt x="2969" y="15692"/>
                </a:lnTo>
                <a:lnTo>
                  <a:pt x="3083" y="15807"/>
                </a:lnTo>
                <a:lnTo>
                  <a:pt x="3140" y="15922"/>
                </a:lnTo>
                <a:lnTo>
                  <a:pt x="3254" y="15980"/>
                </a:lnTo>
                <a:lnTo>
                  <a:pt x="3368" y="16096"/>
                </a:lnTo>
                <a:lnTo>
                  <a:pt x="3539" y="16096"/>
                </a:lnTo>
                <a:lnTo>
                  <a:pt x="3654" y="16096"/>
                </a:lnTo>
                <a:lnTo>
                  <a:pt x="3768" y="16211"/>
                </a:lnTo>
                <a:lnTo>
                  <a:pt x="3825" y="16269"/>
                </a:lnTo>
                <a:lnTo>
                  <a:pt x="3939" y="16326"/>
                </a:lnTo>
                <a:lnTo>
                  <a:pt x="4053" y="16384"/>
                </a:lnTo>
                <a:lnTo>
                  <a:pt x="4282" y="16384"/>
                </a:lnTo>
                <a:lnTo>
                  <a:pt x="4453" y="16326"/>
                </a:lnTo>
                <a:lnTo>
                  <a:pt x="4567" y="16211"/>
                </a:lnTo>
                <a:lnTo>
                  <a:pt x="4624" y="16096"/>
                </a:lnTo>
                <a:lnTo>
                  <a:pt x="4681" y="16096"/>
                </a:lnTo>
                <a:lnTo>
                  <a:pt x="4795" y="16038"/>
                </a:lnTo>
                <a:lnTo>
                  <a:pt x="4909" y="15922"/>
                </a:lnTo>
                <a:lnTo>
                  <a:pt x="4967" y="15749"/>
                </a:lnTo>
                <a:lnTo>
                  <a:pt x="5024" y="15634"/>
                </a:lnTo>
                <a:lnTo>
                  <a:pt x="5081" y="15634"/>
                </a:lnTo>
                <a:lnTo>
                  <a:pt x="5138" y="15692"/>
                </a:lnTo>
                <a:lnTo>
                  <a:pt x="5309" y="15807"/>
                </a:lnTo>
                <a:lnTo>
                  <a:pt x="5480" y="15980"/>
                </a:lnTo>
                <a:lnTo>
                  <a:pt x="5595" y="15980"/>
                </a:lnTo>
                <a:lnTo>
                  <a:pt x="5652" y="15980"/>
                </a:lnTo>
                <a:lnTo>
                  <a:pt x="5823" y="15865"/>
                </a:lnTo>
                <a:lnTo>
                  <a:pt x="5994" y="15749"/>
                </a:lnTo>
                <a:lnTo>
                  <a:pt x="6165" y="15692"/>
                </a:lnTo>
                <a:lnTo>
                  <a:pt x="6394" y="15634"/>
                </a:lnTo>
                <a:lnTo>
                  <a:pt x="6451" y="15576"/>
                </a:lnTo>
                <a:lnTo>
                  <a:pt x="6508" y="15519"/>
                </a:lnTo>
                <a:lnTo>
                  <a:pt x="6565" y="15634"/>
                </a:lnTo>
                <a:lnTo>
                  <a:pt x="6850" y="15403"/>
                </a:lnTo>
                <a:lnTo>
                  <a:pt x="6908" y="15288"/>
                </a:lnTo>
                <a:lnTo>
                  <a:pt x="6793" y="15173"/>
                </a:lnTo>
                <a:lnTo>
                  <a:pt x="6736" y="15115"/>
                </a:lnTo>
                <a:lnTo>
                  <a:pt x="6850" y="14942"/>
                </a:lnTo>
                <a:lnTo>
                  <a:pt x="7079" y="14942"/>
                </a:lnTo>
                <a:lnTo>
                  <a:pt x="7193" y="15115"/>
                </a:lnTo>
                <a:lnTo>
                  <a:pt x="7878" y="14596"/>
                </a:lnTo>
                <a:lnTo>
                  <a:pt x="7992" y="14538"/>
                </a:lnTo>
                <a:lnTo>
                  <a:pt x="8106" y="14538"/>
                </a:lnTo>
                <a:lnTo>
                  <a:pt x="8163" y="14653"/>
                </a:lnTo>
                <a:lnTo>
                  <a:pt x="8278" y="14711"/>
                </a:lnTo>
                <a:lnTo>
                  <a:pt x="8335" y="14596"/>
                </a:lnTo>
                <a:lnTo>
                  <a:pt x="8563" y="14307"/>
                </a:lnTo>
                <a:lnTo>
                  <a:pt x="8734" y="14192"/>
                </a:lnTo>
                <a:lnTo>
                  <a:pt x="8791" y="14134"/>
                </a:lnTo>
                <a:lnTo>
                  <a:pt x="8620" y="14076"/>
                </a:lnTo>
                <a:lnTo>
                  <a:pt x="8620" y="14019"/>
                </a:lnTo>
                <a:lnTo>
                  <a:pt x="8620" y="13961"/>
                </a:lnTo>
                <a:lnTo>
                  <a:pt x="9020" y="13730"/>
                </a:lnTo>
                <a:lnTo>
                  <a:pt x="8734" y="13615"/>
                </a:lnTo>
                <a:lnTo>
                  <a:pt x="8677" y="13442"/>
                </a:lnTo>
                <a:lnTo>
                  <a:pt x="8620" y="13326"/>
                </a:lnTo>
                <a:lnTo>
                  <a:pt x="8677" y="13326"/>
                </a:lnTo>
                <a:lnTo>
                  <a:pt x="8734" y="13211"/>
                </a:lnTo>
                <a:lnTo>
                  <a:pt x="8734" y="13096"/>
                </a:lnTo>
                <a:lnTo>
                  <a:pt x="8791" y="12980"/>
                </a:lnTo>
                <a:lnTo>
                  <a:pt x="8849" y="12750"/>
                </a:lnTo>
                <a:lnTo>
                  <a:pt x="9020" y="12461"/>
                </a:lnTo>
                <a:lnTo>
                  <a:pt x="9134" y="12230"/>
                </a:lnTo>
                <a:lnTo>
                  <a:pt x="9248" y="12115"/>
                </a:lnTo>
                <a:lnTo>
                  <a:pt x="9305" y="12057"/>
                </a:lnTo>
                <a:lnTo>
                  <a:pt x="9419" y="11884"/>
                </a:lnTo>
                <a:lnTo>
                  <a:pt x="9476" y="11653"/>
                </a:lnTo>
                <a:lnTo>
                  <a:pt x="9534" y="11480"/>
                </a:lnTo>
                <a:lnTo>
                  <a:pt x="9591" y="11307"/>
                </a:lnTo>
                <a:lnTo>
                  <a:pt x="9591" y="11134"/>
                </a:lnTo>
                <a:lnTo>
                  <a:pt x="9591" y="10961"/>
                </a:lnTo>
                <a:lnTo>
                  <a:pt x="9648" y="10788"/>
                </a:lnTo>
                <a:lnTo>
                  <a:pt x="9876" y="10500"/>
                </a:lnTo>
                <a:lnTo>
                  <a:pt x="9990" y="10442"/>
                </a:lnTo>
                <a:lnTo>
                  <a:pt x="9876" y="10327"/>
                </a:lnTo>
                <a:lnTo>
                  <a:pt x="9876" y="10269"/>
                </a:lnTo>
                <a:lnTo>
                  <a:pt x="9933" y="10153"/>
                </a:lnTo>
                <a:lnTo>
                  <a:pt x="9990" y="10038"/>
                </a:lnTo>
                <a:lnTo>
                  <a:pt x="10104" y="9980"/>
                </a:lnTo>
                <a:lnTo>
                  <a:pt x="10104" y="9865"/>
                </a:lnTo>
                <a:lnTo>
                  <a:pt x="10162" y="9634"/>
                </a:lnTo>
                <a:lnTo>
                  <a:pt x="10104" y="9230"/>
                </a:lnTo>
                <a:lnTo>
                  <a:pt x="10162" y="8942"/>
                </a:lnTo>
                <a:lnTo>
                  <a:pt x="10276" y="8827"/>
                </a:lnTo>
                <a:lnTo>
                  <a:pt x="10675" y="9057"/>
                </a:lnTo>
                <a:lnTo>
                  <a:pt x="10847" y="9346"/>
                </a:lnTo>
                <a:lnTo>
                  <a:pt x="10904" y="9403"/>
                </a:lnTo>
                <a:lnTo>
                  <a:pt x="10961" y="9461"/>
                </a:lnTo>
                <a:lnTo>
                  <a:pt x="11303" y="9461"/>
                </a:lnTo>
                <a:lnTo>
                  <a:pt x="11532" y="9461"/>
                </a:lnTo>
                <a:lnTo>
                  <a:pt x="11589" y="9403"/>
                </a:lnTo>
                <a:lnTo>
                  <a:pt x="11646" y="9346"/>
                </a:lnTo>
                <a:lnTo>
                  <a:pt x="11760" y="9230"/>
                </a:lnTo>
                <a:lnTo>
                  <a:pt x="11817" y="9173"/>
                </a:lnTo>
                <a:lnTo>
                  <a:pt x="11817" y="9000"/>
                </a:lnTo>
                <a:lnTo>
                  <a:pt x="11874" y="8769"/>
                </a:lnTo>
                <a:lnTo>
                  <a:pt x="11931" y="8480"/>
                </a:lnTo>
                <a:lnTo>
                  <a:pt x="11988" y="8250"/>
                </a:lnTo>
                <a:lnTo>
                  <a:pt x="12045" y="8134"/>
                </a:lnTo>
                <a:lnTo>
                  <a:pt x="12102" y="8077"/>
                </a:lnTo>
                <a:lnTo>
                  <a:pt x="12102" y="7904"/>
                </a:lnTo>
                <a:lnTo>
                  <a:pt x="12102" y="7788"/>
                </a:lnTo>
                <a:lnTo>
                  <a:pt x="12160" y="7730"/>
                </a:lnTo>
                <a:lnTo>
                  <a:pt x="12160" y="7557"/>
                </a:lnTo>
                <a:lnTo>
                  <a:pt x="12160" y="7500"/>
                </a:lnTo>
                <a:lnTo>
                  <a:pt x="12217" y="7500"/>
                </a:lnTo>
                <a:lnTo>
                  <a:pt x="12331" y="7384"/>
                </a:lnTo>
                <a:lnTo>
                  <a:pt x="12331" y="7327"/>
                </a:lnTo>
                <a:lnTo>
                  <a:pt x="12845" y="7615"/>
                </a:lnTo>
                <a:lnTo>
                  <a:pt x="12902" y="7269"/>
                </a:lnTo>
                <a:lnTo>
                  <a:pt x="13073" y="6807"/>
                </a:lnTo>
                <a:lnTo>
                  <a:pt x="13130" y="6750"/>
                </a:lnTo>
                <a:lnTo>
                  <a:pt x="13187" y="6692"/>
                </a:lnTo>
                <a:lnTo>
                  <a:pt x="13301" y="6750"/>
                </a:lnTo>
                <a:lnTo>
                  <a:pt x="13415" y="6461"/>
                </a:lnTo>
                <a:lnTo>
                  <a:pt x="13473" y="6404"/>
                </a:lnTo>
                <a:lnTo>
                  <a:pt x="13587" y="6404"/>
                </a:lnTo>
                <a:lnTo>
                  <a:pt x="13701" y="6173"/>
                </a:lnTo>
                <a:lnTo>
                  <a:pt x="13644" y="6173"/>
                </a:lnTo>
                <a:lnTo>
                  <a:pt x="13644" y="6115"/>
                </a:lnTo>
                <a:lnTo>
                  <a:pt x="13644" y="6057"/>
                </a:lnTo>
                <a:lnTo>
                  <a:pt x="13815" y="5884"/>
                </a:lnTo>
                <a:lnTo>
                  <a:pt x="13986" y="5596"/>
                </a:lnTo>
                <a:lnTo>
                  <a:pt x="14043" y="5481"/>
                </a:lnTo>
                <a:lnTo>
                  <a:pt x="14043" y="5423"/>
                </a:lnTo>
                <a:lnTo>
                  <a:pt x="13929" y="5365"/>
                </a:lnTo>
                <a:lnTo>
                  <a:pt x="13986" y="5077"/>
                </a:lnTo>
                <a:lnTo>
                  <a:pt x="13929" y="5019"/>
                </a:lnTo>
                <a:lnTo>
                  <a:pt x="14101" y="4558"/>
                </a:lnTo>
                <a:lnTo>
                  <a:pt x="13986" y="4558"/>
                </a:lnTo>
                <a:lnTo>
                  <a:pt x="14101" y="4327"/>
                </a:lnTo>
                <a:lnTo>
                  <a:pt x="13986" y="4327"/>
                </a:lnTo>
                <a:lnTo>
                  <a:pt x="14101" y="4096"/>
                </a:lnTo>
                <a:lnTo>
                  <a:pt x="14500" y="4327"/>
                </a:lnTo>
                <a:lnTo>
                  <a:pt x="15299" y="4731"/>
                </a:lnTo>
                <a:lnTo>
                  <a:pt x="16099" y="5192"/>
                </a:lnTo>
                <a:lnTo>
                  <a:pt x="16156" y="5192"/>
                </a:lnTo>
                <a:lnTo>
                  <a:pt x="16156" y="5019"/>
                </a:lnTo>
                <a:lnTo>
                  <a:pt x="16213" y="4731"/>
                </a:lnTo>
                <a:lnTo>
                  <a:pt x="16270" y="4558"/>
                </a:lnTo>
                <a:lnTo>
                  <a:pt x="16384" y="4269"/>
                </a:lnTo>
                <a:lnTo>
                  <a:pt x="16213" y="4154"/>
                </a:lnTo>
                <a:lnTo>
                  <a:pt x="16213" y="4038"/>
                </a:lnTo>
                <a:lnTo>
                  <a:pt x="16213" y="3981"/>
                </a:lnTo>
                <a:lnTo>
                  <a:pt x="16156" y="3923"/>
                </a:lnTo>
                <a:lnTo>
                  <a:pt x="16041" y="3865"/>
                </a:lnTo>
                <a:lnTo>
                  <a:pt x="15984" y="3808"/>
                </a:lnTo>
                <a:lnTo>
                  <a:pt x="15984" y="3692"/>
                </a:lnTo>
                <a:lnTo>
                  <a:pt x="16041" y="3577"/>
                </a:lnTo>
                <a:lnTo>
                  <a:pt x="16041" y="3519"/>
                </a:lnTo>
                <a:lnTo>
                  <a:pt x="15927" y="3519"/>
                </a:lnTo>
                <a:lnTo>
                  <a:pt x="15870" y="3577"/>
                </a:lnTo>
                <a:lnTo>
                  <a:pt x="15813" y="3577"/>
                </a:lnTo>
                <a:lnTo>
                  <a:pt x="15699" y="3461"/>
                </a:lnTo>
                <a:lnTo>
                  <a:pt x="15642" y="3404"/>
                </a:lnTo>
                <a:lnTo>
                  <a:pt x="15699" y="3346"/>
                </a:lnTo>
                <a:lnTo>
                  <a:pt x="15756" y="3231"/>
                </a:lnTo>
                <a:lnTo>
                  <a:pt x="15756" y="3173"/>
                </a:lnTo>
                <a:lnTo>
                  <a:pt x="15642" y="3115"/>
                </a:lnTo>
                <a:lnTo>
                  <a:pt x="15585" y="3058"/>
                </a:lnTo>
                <a:lnTo>
                  <a:pt x="15528" y="3115"/>
                </a:lnTo>
                <a:lnTo>
                  <a:pt x="15471" y="3173"/>
                </a:lnTo>
                <a:lnTo>
                  <a:pt x="15414" y="3173"/>
                </a:lnTo>
                <a:lnTo>
                  <a:pt x="15299" y="3173"/>
                </a:lnTo>
                <a:lnTo>
                  <a:pt x="15128" y="3231"/>
                </a:lnTo>
                <a:lnTo>
                  <a:pt x="15014" y="3173"/>
                </a:lnTo>
                <a:lnTo>
                  <a:pt x="14728" y="3000"/>
                </a:lnTo>
                <a:lnTo>
                  <a:pt x="14614" y="2942"/>
                </a:lnTo>
                <a:lnTo>
                  <a:pt x="14443" y="3000"/>
                </a:lnTo>
                <a:lnTo>
                  <a:pt x="14329" y="3058"/>
                </a:lnTo>
                <a:lnTo>
                  <a:pt x="14272" y="3115"/>
                </a:lnTo>
                <a:lnTo>
                  <a:pt x="14215" y="3231"/>
                </a:lnTo>
                <a:lnTo>
                  <a:pt x="14158" y="3288"/>
                </a:lnTo>
                <a:lnTo>
                  <a:pt x="14101" y="3288"/>
                </a:lnTo>
                <a:lnTo>
                  <a:pt x="14043" y="3288"/>
                </a:lnTo>
                <a:lnTo>
                  <a:pt x="13929" y="3288"/>
                </a:lnTo>
                <a:lnTo>
                  <a:pt x="13758" y="3404"/>
                </a:lnTo>
                <a:lnTo>
                  <a:pt x="13644" y="3404"/>
                </a:lnTo>
                <a:lnTo>
                  <a:pt x="13587" y="3461"/>
                </a:lnTo>
                <a:lnTo>
                  <a:pt x="13644" y="3519"/>
                </a:lnTo>
                <a:lnTo>
                  <a:pt x="13701" y="3577"/>
                </a:lnTo>
                <a:lnTo>
                  <a:pt x="13644" y="3634"/>
                </a:lnTo>
                <a:lnTo>
                  <a:pt x="13587" y="3692"/>
                </a:lnTo>
                <a:lnTo>
                  <a:pt x="13587" y="3750"/>
                </a:lnTo>
                <a:lnTo>
                  <a:pt x="13530" y="3808"/>
                </a:lnTo>
                <a:lnTo>
                  <a:pt x="13587" y="3865"/>
                </a:lnTo>
                <a:lnTo>
                  <a:pt x="13530" y="3923"/>
                </a:lnTo>
                <a:lnTo>
                  <a:pt x="13473" y="3981"/>
                </a:lnTo>
                <a:lnTo>
                  <a:pt x="13358" y="3923"/>
                </a:lnTo>
                <a:lnTo>
                  <a:pt x="13130" y="3923"/>
                </a:lnTo>
                <a:lnTo>
                  <a:pt x="12959" y="3923"/>
                </a:lnTo>
                <a:lnTo>
                  <a:pt x="12788" y="3923"/>
                </a:lnTo>
                <a:lnTo>
                  <a:pt x="12616" y="3865"/>
                </a:lnTo>
                <a:lnTo>
                  <a:pt x="12559" y="3750"/>
                </a:lnTo>
                <a:lnTo>
                  <a:pt x="12559" y="3634"/>
                </a:lnTo>
                <a:lnTo>
                  <a:pt x="12559" y="3577"/>
                </a:lnTo>
                <a:lnTo>
                  <a:pt x="12502" y="3577"/>
                </a:lnTo>
                <a:lnTo>
                  <a:pt x="12445" y="3577"/>
                </a:lnTo>
                <a:lnTo>
                  <a:pt x="12388" y="3692"/>
                </a:lnTo>
                <a:lnTo>
                  <a:pt x="12331" y="3808"/>
                </a:lnTo>
                <a:lnTo>
                  <a:pt x="12331" y="3923"/>
                </a:lnTo>
                <a:lnTo>
                  <a:pt x="12274" y="3981"/>
                </a:lnTo>
                <a:lnTo>
                  <a:pt x="12217" y="4038"/>
                </a:lnTo>
                <a:lnTo>
                  <a:pt x="12102" y="4327"/>
                </a:lnTo>
                <a:lnTo>
                  <a:pt x="11988" y="4558"/>
                </a:lnTo>
                <a:lnTo>
                  <a:pt x="11874" y="4615"/>
                </a:lnTo>
                <a:lnTo>
                  <a:pt x="11760" y="4558"/>
                </a:lnTo>
                <a:lnTo>
                  <a:pt x="11646" y="4500"/>
                </a:lnTo>
                <a:lnTo>
                  <a:pt x="11589" y="4500"/>
                </a:lnTo>
                <a:lnTo>
                  <a:pt x="11475" y="4500"/>
                </a:lnTo>
                <a:lnTo>
                  <a:pt x="11475" y="4558"/>
                </a:lnTo>
                <a:lnTo>
                  <a:pt x="11417" y="4731"/>
                </a:lnTo>
                <a:lnTo>
                  <a:pt x="11360" y="4788"/>
                </a:lnTo>
                <a:lnTo>
                  <a:pt x="11132" y="5019"/>
                </a:lnTo>
                <a:lnTo>
                  <a:pt x="11018" y="5134"/>
                </a:lnTo>
                <a:lnTo>
                  <a:pt x="10961" y="5192"/>
                </a:lnTo>
                <a:lnTo>
                  <a:pt x="10904" y="5307"/>
                </a:lnTo>
                <a:lnTo>
                  <a:pt x="10904" y="5365"/>
                </a:lnTo>
                <a:lnTo>
                  <a:pt x="10789" y="5423"/>
                </a:lnTo>
                <a:lnTo>
                  <a:pt x="10675" y="5481"/>
                </a:lnTo>
                <a:lnTo>
                  <a:pt x="10561" y="5596"/>
                </a:lnTo>
                <a:lnTo>
                  <a:pt x="10390" y="5827"/>
                </a:lnTo>
                <a:lnTo>
                  <a:pt x="10333" y="5942"/>
                </a:lnTo>
                <a:lnTo>
                  <a:pt x="9876" y="3634"/>
                </a:lnTo>
                <a:lnTo>
                  <a:pt x="8963" y="3750"/>
                </a:lnTo>
                <a:lnTo>
                  <a:pt x="8563" y="3808"/>
                </a:lnTo>
                <a:lnTo>
                  <a:pt x="6736" y="4154"/>
                </a:lnTo>
                <a:lnTo>
                  <a:pt x="6337" y="4211"/>
                </a:lnTo>
                <a:lnTo>
                  <a:pt x="6165" y="3173"/>
                </a:lnTo>
                <a:lnTo>
                  <a:pt x="6108" y="2885"/>
                </a:lnTo>
                <a:lnTo>
                  <a:pt x="6051" y="2192"/>
                </a:lnTo>
                <a:lnTo>
                  <a:pt x="5823" y="1096"/>
                </a:lnTo>
                <a:lnTo>
                  <a:pt x="5766" y="750"/>
                </a:lnTo>
                <a:lnTo>
                  <a:pt x="5652" y="0"/>
                </a:lnTo>
                <a:lnTo>
                  <a:pt x="5537" y="58"/>
                </a:lnTo>
                <a:lnTo>
                  <a:pt x="5309" y="115"/>
                </a:lnTo>
                <a:lnTo>
                  <a:pt x="5195" y="231"/>
                </a:lnTo>
                <a:lnTo>
                  <a:pt x="5195" y="288"/>
                </a:lnTo>
                <a:lnTo>
                  <a:pt x="5195" y="346"/>
                </a:lnTo>
                <a:lnTo>
                  <a:pt x="5423" y="692"/>
                </a:lnTo>
                <a:lnTo>
                  <a:pt x="5480" y="865"/>
                </a:lnTo>
                <a:lnTo>
                  <a:pt x="5480" y="1038"/>
                </a:lnTo>
                <a:lnTo>
                  <a:pt x="5480" y="1154"/>
                </a:lnTo>
                <a:lnTo>
                  <a:pt x="5480" y="1269"/>
                </a:lnTo>
                <a:lnTo>
                  <a:pt x="5595" y="1442"/>
                </a:lnTo>
                <a:lnTo>
                  <a:pt x="5595" y="1558"/>
                </a:lnTo>
                <a:lnTo>
                  <a:pt x="5537" y="1731"/>
                </a:lnTo>
                <a:lnTo>
                  <a:pt x="5480" y="1904"/>
                </a:lnTo>
                <a:lnTo>
                  <a:pt x="5423" y="2135"/>
                </a:lnTo>
                <a:lnTo>
                  <a:pt x="5366" y="2308"/>
                </a:lnTo>
                <a:lnTo>
                  <a:pt x="5309" y="2769"/>
                </a:lnTo>
                <a:lnTo>
                  <a:pt x="5309" y="2885"/>
                </a:lnTo>
                <a:lnTo>
                  <a:pt x="5366" y="2885"/>
                </a:lnTo>
                <a:lnTo>
                  <a:pt x="5309" y="3231"/>
                </a:lnTo>
                <a:lnTo>
                  <a:pt x="5309" y="3346"/>
                </a:lnTo>
                <a:lnTo>
                  <a:pt x="5195" y="3404"/>
                </a:lnTo>
                <a:lnTo>
                  <a:pt x="5195" y="3519"/>
                </a:lnTo>
                <a:lnTo>
                  <a:pt x="5252" y="3634"/>
                </a:lnTo>
                <a:lnTo>
                  <a:pt x="5195" y="3750"/>
                </a:lnTo>
                <a:lnTo>
                  <a:pt x="5195" y="3923"/>
                </a:lnTo>
                <a:lnTo>
                  <a:pt x="5138" y="4154"/>
                </a:lnTo>
                <a:lnTo>
                  <a:pt x="5252" y="4327"/>
                </a:lnTo>
                <a:lnTo>
                  <a:pt x="5252" y="4384"/>
                </a:lnTo>
                <a:lnTo>
                  <a:pt x="5195" y="4500"/>
                </a:lnTo>
                <a:lnTo>
                  <a:pt x="5138" y="4846"/>
                </a:lnTo>
                <a:lnTo>
                  <a:pt x="5024" y="4904"/>
                </a:lnTo>
                <a:lnTo>
                  <a:pt x="4795" y="5077"/>
                </a:lnTo>
                <a:lnTo>
                  <a:pt x="4681" y="5250"/>
                </a:lnTo>
                <a:lnTo>
                  <a:pt x="4453" y="5654"/>
                </a:lnTo>
                <a:lnTo>
                  <a:pt x="4396" y="5711"/>
                </a:lnTo>
                <a:close/>
              </a:path>
            </a:pathLst>
          </a:custGeom>
          <a:solidFill>
            <a:srgbClr val="FFFF00"/>
          </a:solid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2074" name="Alabama">
            <a:extLst>
              <a:ext uri="{FF2B5EF4-FFF2-40B4-BE49-F238E27FC236}">
                <a16:creationId xmlns:a16="http://schemas.microsoft.com/office/drawing/2014/main" id="{D6A45BC8-2405-767E-24F1-7F0992F36018}"/>
              </a:ext>
            </a:extLst>
          </p:cNvPr>
          <p:cNvSpPr>
            <a:spLocks/>
          </p:cNvSpPr>
          <p:nvPr/>
        </p:nvSpPr>
        <p:spPr bwMode="auto">
          <a:xfrm>
            <a:off x="6543395" y="3831686"/>
            <a:ext cx="631825" cy="968375"/>
          </a:xfrm>
          <a:custGeom>
            <a:avLst/>
            <a:gdLst>
              <a:gd name="T0" fmla="*/ 2147483647 w 16384"/>
              <a:gd name="T1" fmla="*/ 2147483647 h 16384"/>
              <a:gd name="T2" fmla="*/ 2147483647 w 16384"/>
              <a:gd name="T3" fmla="*/ 2147483647 h 16384"/>
              <a:gd name="T4" fmla="*/ 2147483647 w 16384"/>
              <a:gd name="T5" fmla="*/ 2147483647 h 16384"/>
              <a:gd name="T6" fmla="*/ 2147483647 w 16384"/>
              <a:gd name="T7" fmla="*/ 2147483647 h 16384"/>
              <a:gd name="T8" fmla="*/ 2147483647 w 16384"/>
              <a:gd name="T9" fmla="*/ 2147483647 h 16384"/>
              <a:gd name="T10" fmla="*/ 2147483647 w 16384"/>
              <a:gd name="T11" fmla="*/ 2147483647 h 16384"/>
              <a:gd name="T12" fmla="*/ 2147483647 w 16384"/>
              <a:gd name="T13" fmla="*/ 2147483647 h 16384"/>
              <a:gd name="T14" fmla="*/ 2147483647 w 16384"/>
              <a:gd name="T15" fmla="*/ 2147483647 h 16384"/>
              <a:gd name="T16" fmla="*/ 2147483647 w 16384"/>
              <a:gd name="T17" fmla="*/ 2147483647 h 16384"/>
              <a:gd name="T18" fmla="*/ 2147483647 w 16384"/>
              <a:gd name="T19" fmla="*/ 2147483647 h 16384"/>
              <a:gd name="T20" fmla="*/ 2147483647 w 16384"/>
              <a:gd name="T21" fmla="*/ 2147483647 h 16384"/>
              <a:gd name="T22" fmla="*/ 2147483647 w 16384"/>
              <a:gd name="T23" fmla="*/ 2147483647 h 16384"/>
              <a:gd name="T24" fmla="*/ 2147483647 w 16384"/>
              <a:gd name="T25" fmla="*/ 2147483647 h 16384"/>
              <a:gd name="T26" fmla="*/ 2147483647 w 16384"/>
              <a:gd name="T27" fmla="*/ 2147483647 h 16384"/>
              <a:gd name="T28" fmla="*/ 2147483647 w 16384"/>
              <a:gd name="T29" fmla="*/ 2147483647 h 16384"/>
              <a:gd name="T30" fmla="*/ 2147483647 w 16384"/>
              <a:gd name="T31" fmla="*/ 2147483647 h 16384"/>
              <a:gd name="T32" fmla="*/ 2147483647 w 16384"/>
              <a:gd name="T33" fmla="*/ 2147483647 h 16384"/>
              <a:gd name="T34" fmla="*/ 2147483647 w 16384"/>
              <a:gd name="T35" fmla="*/ 2147483647 h 16384"/>
              <a:gd name="T36" fmla="*/ 2147483647 w 16384"/>
              <a:gd name="T37" fmla="*/ 2147483647 h 16384"/>
              <a:gd name="T38" fmla="*/ 2147483647 w 16384"/>
              <a:gd name="T39" fmla="*/ 2147483647 h 16384"/>
              <a:gd name="T40" fmla="*/ 2147483647 w 16384"/>
              <a:gd name="T41" fmla="*/ 2147483647 h 16384"/>
              <a:gd name="T42" fmla="*/ 2147483647 w 16384"/>
              <a:gd name="T43" fmla="*/ 2147483647 h 16384"/>
              <a:gd name="T44" fmla="*/ 2147483647 w 16384"/>
              <a:gd name="T45" fmla="*/ 2147483647 h 16384"/>
              <a:gd name="T46" fmla="*/ 2147483647 w 16384"/>
              <a:gd name="T47" fmla="*/ 2147483647 h 16384"/>
              <a:gd name="T48" fmla="*/ 2147483647 w 16384"/>
              <a:gd name="T49" fmla="*/ 2147483647 h 16384"/>
              <a:gd name="T50" fmla="*/ 2147483647 w 16384"/>
              <a:gd name="T51" fmla="*/ 2147483647 h 16384"/>
              <a:gd name="T52" fmla="*/ 2147483647 w 16384"/>
              <a:gd name="T53" fmla="*/ 2147483647 h 16384"/>
              <a:gd name="T54" fmla="*/ 2147483647 w 16384"/>
              <a:gd name="T55" fmla="*/ 2147483647 h 16384"/>
              <a:gd name="T56" fmla="*/ 2147483647 w 16384"/>
              <a:gd name="T57" fmla="*/ 2147483647 h 16384"/>
              <a:gd name="T58" fmla="*/ 2147483647 w 16384"/>
              <a:gd name="T59" fmla="*/ 2147483647 h 16384"/>
              <a:gd name="T60" fmla="*/ 2147483647 w 16384"/>
              <a:gd name="T61" fmla="*/ 2147483647 h 16384"/>
              <a:gd name="T62" fmla="*/ 2147483647 w 16384"/>
              <a:gd name="T63" fmla="*/ 2147483647 h 16384"/>
              <a:gd name="T64" fmla="*/ 2147483647 w 16384"/>
              <a:gd name="T65" fmla="*/ 2147483647 h 16384"/>
              <a:gd name="T66" fmla="*/ 2147483647 w 16384"/>
              <a:gd name="T67" fmla="*/ 2147483647 h 16384"/>
              <a:gd name="T68" fmla="*/ 2147483647 w 16384"/>
              <a:gd name="T69" fmla="*/ 2147483647 h 16384"/>
              <a:gd name="T70" fmla="*/ 2147483647 w 16384"/>
              <a:gd name="T71" fmla="*/ 2147483647 h 16384"/>
              <a:gd name="T72" fmla="*/ 2147483647 w 16384"/>
              <a:gd name="T73" fmla="*/ 2147483647 h 16384"/>
              <a:gd name="T74" fmla="*/ 2147483647 w 16384"/>
              <a:gd name="T75" fmla="*/ 2147483647 h 16384"/>
              <a:gd name="T76" fmla="*/ 2147483647 w 16384"/>
              <a:gd name="T77" fmla="*/ 2147483647 h 16384"/>
              <a:gd name="T78" fmla="*/ 2147483647 w 16384"/>
              <a:gd name="T79" fmla="*/ 2147483647 h 16384"/>
              <a:gd name="T80" fmla="*/ 2147483647 w 16384"/>
              <a:gd name="T81" fmla="*/ 2147483647 h 16384"/>
              <a:gd name="T82" fmla="*/ 2147483647 w 16384"/>
              <a:gd name="T83" fmla="*/ 2147483647 h 16384"/>
              <a:gd name="T84" fmla="*/ 2147483647 w 16384"/>
              <a:gd name="T85" fmla="*/ 2147483647 h 16384"/>
              <a:gd name="T86" fmla="*/ 2147483647 w 16384"/>
              <a:gd name="T87" fmla="*/ 2147483647 h 16384"/>
              <a:gd name="T88" fmla="*/ 2147483647 w 16384"/>
              <a:gd name="T89" fmla="*/ 2147483647 h 16384"/>
              <a:gd name="T90" fmla="*/ 2147483647 w 16384"/>
              <a:gd name="T91" fmla="*/ 2147483647 h 16384"/>
              <a:gd name="T92" fmla="*/ 2147483647 w 16384"/>
              <a:gd name="T93" fmla="*/ 2147483647 h 16384"/>
              <a:gd name="T94" fmla="*/ 2147483647 w 16384"/>
              <a:gd name="T95" fmla="*/ 2147483647 h 16384"/>
              <a:gd name="T96" fmla="*/ 2147483647 w 16384"/>
              <a:gd name="T97" fmla="*/ 2147483647 h 1638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6384"/>
              <a:gd name="T148" fmla="*/ 0 h 16384"/>
              <a:gd name="T149" fmla="*/ 16384 w 16384"/>
              <a:gd name="T150" fmla="*/ 16384 h 1638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6384" h="16384">
                <a:moveTo>
                  <a:pt x="14101" y="6128"/>
                </a:moveTo>
                <a:lnTo>
                  <a:pt x="14101" y="6087"/>
                </a:lnTo>
                <a:lnTo>
                  <a:pt x="13631" y="5086"/>
                </a:lnTo>
                <a:lnTo>
                  <a:pt x="13564" y="4878"/>
                </a:lnTo>
                <a:lnTo>
                  <a:pt x="13295" y="4336"/>
                </a:lnTo>
                <a:lnTo>
                  <a:pt x="12959" y="3544"/>
                </a:lnTo>
                <a:lnTo>
                  <a:pt x="12825" y="3335"/>
                </a:lnTo>
                <a:lnTo>
                  <a:pt x="12691" y="2960"/>
                </a:lnTo>
                <a:lnTo>
                  <a:pt x="12355" y="2376"/>
                </a:lnTo>
                <a:lnTo>
                  <a:pt x="11952" y="1334"/>
                </a:lnTo>
                <a:lnTo>
                  <a:pt x="11885" y="1209"/>
                </a:lnTo>
                <a:lnTo>
                  <a:pt x="11549" y="459"/>
                </a:lnTo>
                <a:lnTo>
                  <a:pt x="11348" y="0"/>
                </a:lnTo>
                <a:lnTo>
                  <a:pt x="10274" y="83"/>
                </a:lnTo>
                <a:lnTo>
                  <a:pt x="8259" y="167"/>
                </a:lnTo>
                <a:lnTo>
                  <a:pt x="6245" y="292"/>
                </a:lnTo>
                <a:lnTo>
                  <a:pt x="6043" y="292"/>
                </a:lnTo>
                <a:lnTo>
                  <a:pt x="4365" y="375"/>
                </a:lnTo>
                <a:lnTo>
                  <a:pt x="4297" y="375"/>
                </a:lnTo>
                <a:lnTo>
                  <a:pt x="2619" y="459"/>
                </a:lnTo>
                <a:lnTo>
                  <a:pt x="940" y="542"/>
                </a:lnTo>
                <a:lnTo>
                  <a:pt x="67" y="584"/>
                </a:lnTo>
                <a:lnTo>
                  <a:pt x="0" y="625"/>
                </a:lnTo>
                <a:lnTo>
                  <a:pt x="201" y="792"/>
                </a:lnTo>
                <a:lnTo>
                  <a:pt x="336" y="875"/>
                </a:lnTo>
                <a:lnTo>
                  <a:pt x="470" y="959"/>
                </a:lnTo>
                <a:lnTo>
                  <a:pt x="403" y="2001"/>
                </a:lnTo>
                <a:lnTo>
                  <a:pt x="403" y="2418"/>
                </a:lnTo>
                <a:lnTo>
                  <a:pt x="403" y="2877"/>
                </a:lnTo>
                <a:lnTo>
                  <a:pt x="403" y="3669"/>
                </a:lnTo>
                <a:lnTo>
                  <a:pt x="403" y="3752"/>
                </a:lnTo>
                <a:lnTo>
                  <a:pt x="336" y="4836"/>
                </a:lnTo>
                <a:lnTo>
                  <a:pt x="336" y="5545"/>
                </a:lnTo>
                <a:lnTo>
                  <a:pt x="269" y="6337"/>
                </a:lnTo>
                <a:lnTo>
                  <a:pt x="269" y="7337"/>
                </a:lnTo>
                <a:lnTo>
                  <a:pt x="201" y="7588"/>
                </a:lnTo>
                <a:lnTo>
                  <a:pt x="201" y="8713"/>
                </a:lnTo>
                <a:lnTo>
                  <a:pt x="134" y="9630"/>
                </a:lnTo>
                <a:lnTo>
                  <a:pt x="134" y="9922"/>
                </a:lnTo>
                <a:lnTo>
                  <a:pt x="134" y="11048"/>
                </a:lnTo>
                <a:lnTo>
                  <a:pt x="201" y="11673"/>
                </a:lnTo>
                <a:lnTo>
                  <a:pt x="403" y="12549"/>
                </a:lnTo>
                <a:lnTo>
                  <a:pt x="604" y="13591"/>
                </a:lnTo>
                <a:lnTo>
                  <a:pt x="739" y="14008"/>
                </a:lnTo>
                <a:lnTo>
                  <a:pt x="873" y="14841"/>
                </a:lnTo>
                <a:lnTo>
                  <a:pt x="1074" y="15925"/>
                </a:lnTo>
                <a:lnTo>
                  <a:pt x="1276" y="15884"/>
                </a:lnTo>
                <a:lnTo>
                  <a:pt x="1343" y="15925"/>
                </a:lnTo>
                <a:lnTo>
                  <a:pt x="1477" y="15925"/>
                </a:lnTo>
                <a:lnTo>
                  <a:pt x="1612" y="15925"/>
                </a:lnTo>
                <a:lnTo>
                  <a:pt x="1813" y="15925"/>
                </a:lnTo>
                <a:lnTo>
                  <a:pt x="1880" y="15967"/>
                </a:lnTo>
                <a:lnTo>
                  <a:pt x="2014" y="16050"/>
                </a:lnTo>
                <a:lnTo>
                  <a:pt x="2149" y="16092"/>
                </a:lnTo>
                <a:lnTo>
                  <a:pt x="2216" y="16092"/>
                </a:lnTo>
                <a:lnTo>
                  <a:pt x="2283" y="16092"/>
                </a:lnTo>
                <a:lnTo>
                  <a:pt x="2283" y="16009"/>
                </a:lnTo>
                <a:lnTo>
                  <a:pt x="2350" y="15925"/>
                </a:lnTo>
                <a:lnTo>
                  <a:pt x="2350" y="15759"/>
                </a:lnTo>
                <a:lnTo>
                  <a:pt x="2350" y="15634"/>
                </a:lnTo>
                <a:lnTo>
                  <a:pt x="2350" y="15383"/>
                </a:lnTo>
                <a:lnTo>
                  <a:pt x="2283" y="15300"/>
                </a:lnTo>
                <a:lnTo>
                  <a:pt x="2350" y="15258"/>
                </a:lnTo>
                <a:lnTo>
                  <a:pt x="2350" y="15217"/>
                </a:lnTo>
                <a:lnTo>
                  <a:pt x="2417" y="15175"/>
                </a:lnTo>
                <a:lnTo>
                  <a:pt x="2484" y="15133"/>
                </a:lnTo>
                <a:lnTo>
                  <a:pt x="2484" y="14967"/>
                </a:lnTo>
                <a:lnTo>
                  <a:pt x="2484" y="14925"/>
                </a:lnTo>
                <a:lnTo>
                  <a:pt x="2552" y="14841"/>
                </a:lnTo>
                <a:lnTo>
                  <a:pt x="2552" y="14800"/>
                </a:lnTo>
                <a:lnTo>
                  <a:pt x="2552" y="14716"/>
                </a:lnTo>
                <a:lnTo>
                  <a:pt x="2552" y="14591"/>
                </a:lnTo>
                <a:lnTo>
                  <a:pt x="2619" y="14550"/>
                </a:lnTo>
                <a:lnTo>
                  <a:pt x="2686" y="14550"/>
                </a:lnTo>
                <a:lnTo>
                  <a:pt x="2820" y="14591"/>
                </a:lnTo>
                <a:lnTo>
                  <a:pt x="3022" y="14841"/>
                </a:lnTo>
                <a:lnTo>
                  <a:pt x="3156" y="14967"/>
                </a:lnTo>
                <a:lnTo>
                  <a:pt x="3156" y="15133"/>
                </a:lnTo>
                <a:lnTo>
                  <a:pt x="3223" y="15217"/>
                </a:lnTo>
                <a:lnTo>
                  <a:pt x="3223" y="15300"/>
                </a:lnTo>
                <a:lnTo>
                  <a:pt x="3089" y="15425"/>
                </a:lnTo>
                <a:lnTo>
                  <a:pt x="3223" y="15550"/>
                </a:lnTo>
                <a:lnTo>
                  <a:pt x="3223" y="15675"/>
                </a:lnTo>
                <a:lnTo>
                  <a:pt x="3357" y="15759"/>
                </a:lnTo>
                <a:lnTo>
                  <a:pt x="3492" y="15800"/>
                </a:lnTo>
                <a:lnTo>
                  <a:pt x="3626" y="15800"/>
                </a:lnTo>
                <a:lnTo>
                  <a:pt x="3626" y="15884"/>
                </a:lnTo>
                <a:lnTo>
                  <a:pt x="3760" y="16009"/>
                </a:lnTo>
                <a:lnTo>
                  <a:pt x="3895" y="16050"/>
                </a:lnTo>
                <a:lnTo>
                  <a:pt x="3895" y="16176"/>
                </a:lnTo>
                <a:lnTo>
                  <a:pt x="3760" y="16217"/>
                </a:lnTo>
                <a:lnTo>
                  <a:pt x="3425" y="16259"/>
                </a:lnTo>
                <a:lnTo>
                  <a:pt x="3156" y="16259"/>
                </a:lnTo>
                <a:lnTo>
                  <a:pt x="3022" y="16259"/>
                </a:lnTo>
                <a:lnTo>
                  <a:pt x="2954" y="16301"/>
                </a:lnTo>
                <a:lnTo>
                  <a:pt x="2887" y="16384"/>
                </a:lnTo>
                <a:lnTo>
                  <a:pt x="2954" y="16384"/>
                </a:lnTo>
                <a:lnTo>
                  <a:pt x="3156" y="16384"/>
                </a:lnTo>
                <a:lnTo>
                  <a:pt x="3357" y="16342"/>
                </a:lnTo>
                <a:lnTo>
                  <a:pt x="3559" y="16342"/>
                </a:lnTo>
                <a:lnTo>
                  <a:pt x="3895" y="16301"/>
                </a:lnTo>
                <a:lnTo>
                  <a:pt x="4499" y="16217"/>
                </a:lnTo>
                <a:lnTo>
                  <a:pt x="4835" y="16134"/>
                </a:lnTo>
                <a:lnTo>
                  <a:pt x="4835" y="16050"/>
                </a:lnTo>
                <a:lnTo>
                  <a:pt x="4835" y="16009"/>
                </a:lnTo>
                <a:lnTo>
                  <a:pt x="4969" y="16009"/>
                </a:lnTo>
                <a:lnTo>
                  <a:pt x="5103" y="16009"/>
                </a:lnTo>
                <a:lnTo>
                  <a:pt x="5170" y="15842"/>
                </a:lnTo>
                <a:lnTo>
                  <a:pt x="5305" y="15842"/>
                </a:lnTo>
                <a:lnTo>
                  <a:pt x="5439" y="15759"/>
                </a:lnTo>
                <a:lnTo>
                  <a:pt x="5439" y="15717"/>
                </a:lnTo>
                <a:lnTo>
                  <a:pt x="5506" y="15675"/>
                </a:lnTo>
                <a:lnTo>
                  <a:pt x="5573" y="15634"/>
                </a:lnTo>
                <a:lnTo>
                  <a:pt x="5640" y="15634"/>
                </a:lnTo>
                <a:lnTo>
                  <a:pt x="5708" y="15550"/>
                </a:lnTo>
                <a:lnTo>
                  <a:pt x="5708" y="15509"/>
                </a:lnTo>
                <a:lnTo>
                  <a:pt x="5439" y="15425"/>
                </a:lnTo>
                <a:lnTo>
                  <a:pt x="5372" y="15383"/>
                </a:lnTo>
                <a:lnTo>
                  <a:pt x="5305" y="15300"/>
                </a:lnTo>
                <a:lnTo>
                  <a:pt x="5372" y="15258"/>
                </a:lnTo>
                <a:lnTo>
                  <a:pt x="5439" y="15133"/>
                </a:lnTo>
                <a:lnTo>
                  <a:pt x="5506" y="15008"/>
                </a:lnTo>
                <a:lnTo>
                  <a:pt x="5573" y="14883"/>
                </a:lnTo>
                <a:lnTo>
                  <a:pt x="5439" y="14800"/>
                </a:lnTo>
                <a:lnTo>
                  <a:pt x="5305" y="14758"/>
                </a:lnTo>
                <a:lnTo>
                  <a:pt x="5238" y="14716"/>
                </a:lnTo>
                <a:lnTo>
                  <a:pt x="5103" y="14675"/>
                </a:lnTo>
                <a:lnTo>
                  <a:pt x="4835" y="14508"/>
                </a:lnTo>
                <a:lnTo>
                  <a:pt x="4499" y="14300"/>
                </a:lnTo>
                <a:lnTo>
                  <a:pt x="4432" y="14258"/>
                </a:lnTo>
                <a:lnTo>
                  <a:pt x="4365" y="14216"/>
                </a:lnTo>
                <a:lnTo>
                  <a:pt x="4365" y="14133"/>
                </a:lnTo>
                <a:lnTo>
                  <a:pt x="4432" y="14008"/>
                </a:lnTo>
                <a:lnTo>
                  <a:pt x="4499" y="13924"/>
                </a:lnTo>
                <a:lnTo>
                  <a:pt x="4432" y="13758"/>
                </a:lnTo>
                <a:lnTo>
                  <a:pt x="6446" y="13632"/>
                </a:lnTo>
                <a:lnTo>
                  <a:pt x="8192" y="13549"/>
                </a:lnTo>
                <a:lnTo>
                  <a:pt x="8595" y="13507"/>
                </a:lnTo>
                <a:lnTo>
                  <a:pt x="10072" y="13424"/>
                </a:lnTo>
                <a:lnTo>
                  <a:pt x="10945" y="13382"/>
                </a:lnTo>
                <a:lnTo>
                  <a:pt x="11617" y="13341"/>
                </a:lnTo>
                <a:lnTo>
                  <a:pt x="14034" y="13174"/>
                </a:lnTo>
                <a:lnTo>
                  <a:pt x="14168" y="13174"/>
                </a:lnTo>
                <a:lnTo>
                  <a:pt x="16384" y="13049"/>
                </a:lnTo>
                <a:lnTo>
                  <a:pt x="16250" y="12882"/>
                </a:lnTo>
                <a:lnTo>
                  <a:pt x="16250" y="12799"/>
                </a:lnTo>
                <a:lnTo>
                  <a:pt x="16183" y="12757"/>
                </a:lnTo>
                <a:lnTo>
                  <a:pt x="16183" y="12674"/>
                </a:lnTo>
                <a:lnTo>
                  <a:pt x="15981" y="12590"/>
                </a:lnTo>
                <a:lnTo>
                  <a:pt x="15847" y="12507"/>
                </a:lnTo>
                <a:lnTo>
                  <a:pt x="15780" y="12423"/>
                </a:lnTo>
                <a:lnTo>
                  <a:pt x="15713" y="12257"/>
                </a:lnTo>
                <a:lnTo>
                  <a:pt x="15713" y="12132"/>
                </a:lnTo>
                <a:lnTo>
                  <a:pt x="15780" y="12090"/>
                </a:lnTo>
                <a:lnTo>
                  <a:pt x="15780" y="11965"/>
                </a:lnTo>
                <a:lnTo>
                  <a:pt x="15780" y="11715"/>
                </a:lnTo>
                <a:lnTo>
                  <a:pt x="15780" y="11590"/>
                </a:lnTo>
                <a:lnTo>
                  <a:pt x="15780" y="11465"/>
                </a:lnTo>
                <a:lnTo>
                  <a:pt x="15780" y="11340"/>
                </a:lnTo>
                <a:lnTo>
                  <a:pt x="15847" y="11173"/>
                </a:lnTo>
                <a:lnTo>
                  <a:pt x="15713" y="11048"/>
                </a:lnTo>
                <a:lnTo>
                  <a:pt x="15511" y="10798"/>
                </a:lnTo>
                <a:lnTo>
                  <a:pt x="15377" y="10673"/>
                </a:lnTo>
                <a:lnTo>
                  <a:pt x="15377" y="10506"/>
                </a:lnTo>
                <a:lnTo>
                  <a:pt x="15310" y="10464"/>
                </a:lnTo>
                <a:lnTo>
                  <a:pt x="15242" y="10214"/>
                </a:lnTo>
                <a:lnTo>
                  <a:pt x="15377" y="9964"/>
                </a:lnTo>
                <a:lnTo>
                  <a:pt x="15511" y="9880"/>
                </a:lnTo>
                <a:lnTo>
                  <a:pt x="15511" y="9755"/>
                </a:lnTo>
                <a:lnTo>
                  <a:pt x="15511" y="9672"/>
                </a:lnTo>
                <a:lnTo>
                  <a:pt x="15511" y="9547"/>
                </a:lnTo>
                <a:lnTo>
                  <a:pt x="15511" y="9464"/>
                </a:lnTo>
                <a:lnTo>
                  <a:pt x="15511" y="9422"/>
                </a:lnTo>
                <a:lnTo>
                  <a:pt x="15444" y="9338"/>
                </a:lnTo>
                <a:lnTo>
                  <a:pt x="15511" y="9213"/>
                </a:lnTo>
                <a:lnTo>
                  <a:pt x="15780" y="9130"/>
                </a:lnTo>
                <a:lnTo>
                  <a:pt x="15847" y="9047"/>
                </a:lnTo>
                <a:lnTo>
                  <a:pt x="15914" y="8963"/>
                </a:lnTo>
                <a:lnTo>
                  <a:pt x="16048" y="8922"/>
                </a:lnTo>
                <a:lnTo>
                  <a:pt x="16115" y="8838"/>
                </a:lnTo>
                <a:lnTo>
                  <a:pt x="15981" y="8755"/>
                </a:lnTo>
                <a:lnTo>
                  <a:pt x="15780" y="8671"/>
                </a:lnTo>
                <a:lnTo>
                  <a:pt x="15645" y="8630"/>
                </a:lnTo>
                <a:lnTo>
                  <a:pt x="15713" y="8463"/>
                </a:lnTo>
                <a:lnTo>
                  <a:pt x="15713" y="8338"/>
                </a:lnTo>
                <a:lnTo>
                  <a:pt x="15578" y="8171"/>
                </a:lnTo>
                <a:lnTo>
                  <a:pt x="15578" y="8088"/>
                </a:lnTo>
                <a:lnTo>
                  <a:pt x="15511" y="7963"/>
                </a:lnTo>
                <a:lnTo>
                  <a:pt x="15310" y="7921"/>
                </a:lnTo>
                <a:lnTo>
                  <a:pt x="15108" y="7754"/>
                </a:lnTo>
                <a:lnTo>
                  <a:pt x="14974" y="7629"/>
                </a:lnTo>
                <a:lnTo>
                  <a:pt x="14974" y="7504"/>
                </a:lnTo>
                <a:lnTo>
                  <a:pt x="14840" y="7337"/>
                </a:lnTo>
                <a:lnTo>
                  <a:pt x="14840" y="7296"/>
                </a:lnTo>
                <a:lnTo>
                  <a:pt x="14772" y="7212"/>
                </a:lnTo>
                <a:lnTo>
                  <a:pt x="14705" y="7171"/>
                </a:lnTo>
                <a:lnTo>
                  <a:pt x="14571" y="7004"/>
                </a:lnTo>
                <a:lnTo>
                  <a:pt x="14437" y="6920"/>
                </a:lnTo>
                <a:lnTo>
                  <a:pt x="14101" y="6128"/>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2075" name="Florida">
            <a:extLst>
              <a:ext uri="{FF2B5EF4-FFF2-40B4-BE49-F238E27FC236}">
                <a16:creationId xmlns:a16="http://schemas.microsoft.com/office/drawing/2014/main" id="{A9EFDB30-785B-0958-D657-2C9C5C858C6D}"/>
              </a:ext>
            </a:extLst>
          </p:cNvPr>
          <p:cNvSpPr>
            <a:spLocks/>
          </p:cNvSpPr>
          <p:nvPr/>
        </p:nvSpPr>
        <p:spPr bwMode="auto">
          <a:xfrm>
            <a:off x="6711670" y="4568285"/>
            <a:ext cx="1495425" cy="1084262"/>
          </a:xfrm>
          <a:custGeom>
            <a:avLst/>
            <a:gdLst>
              <a:gd name="T0" fmla="*/ 2147483647 w 16384"/>
              <a:gd name="T1" fmla="*/ 2147483647 h 16384"/>
              <a:gd name="T2" fmla="*/ 2147483647 w 16384"/>
              <a:gd name="T3" fmla="*/ 2147483647 h 16384"/>
              <a:gd name="T4" fmla="*/ 2147483647 w 16384"/>
              <a:gd name="T5" fmla="*/ 2147483647 h 16384"/>
              <a:gd name="T6" fmla="*/ 2147483647 w 16384"/>
              <a:gd name="T7" fmla="*/ 2147483647 h 16384"/>
              <a:gd name="T8" fmla="*/ 2147483647 w 16384"/>
              <a:gd name="T9" fmla="*/ 2147483647 h 16384"/>
              <a:gd name="T10" fmla="*/ 2147483647 w 16384"/>
              <a:gd name="T11" fmla="*/ 2147483647 h 16384"/>
              <a:gd name="T12" fmla="*/ 2147483647 w 16384"/>
              <a:gd name="T13" fmla="*/ 2147483647 h 16384"/>
              <a:gd name="T14" fmla="*/ 2147483647 w 16384"/>
              <a:gd name="T15" fmla="*/ 2147483647 h 16384"/>
              <a:gd name="T16" fmla="*/ 2147483647 w 16384"/>
              <a:gd name="T17" fmla="*/ 2147483647 h 16384"/>
              <a:gd name="T18" fmla="*/ 2147483647 w 16384"/>
              <a:gd name="T19" fmla="*/ 2147483647 h 16384"/>
              <a:gd name="T20" fmla="*/ 2147483647 w 16384"/>
              <a:gd name="T21" fmla="*/ 2147483647 h 16384"/>
              <a:gd name="T22" fmla="*/ 2147483647 w 16384"/>
              <a:gd name="T23" fmla="*/ 2147483647 h 16384"/>
              <a:gd name="T24" fmla="*/ 2147483647 w 16384"/>
              <a:gd name="T25" fmla="*/ 2147483647 h 16384"/>
              <a:gd name="T26" fmla="*/ 2147483647 w 16384"/>
              <a:gd name="T27" fmla="*/ 2147483647 h 16384"/>
              <a:gd name="T28" fmla="*/ 2147483647 w 16384"/>
              <a:gd name="T29" fmla="*/ 2147483647 h 16384"/>
              <a:gd name="T30" fmla="*/ 2147483647 w 16384"/>
              <a:gd name="T31" fmla="*/ 2147483647 h 16384"/>
              <a:gd name="T32" fmla="*/ 2147483647 w 16384"/>
              <a:gd name="T33" fmla="*/ 2147483647 h 16384"/>
              <a:gd name="T34" fmla="*/ 2147483647 w 16384"/>
              <a:gd name="T35" fmla="*/ 2147483647 h 16384"/>
              <a:gd name="T36" fmla="*/ 2147483647 w 16384"/>
              <a:gd name="T37" fmla="*/ 2147483647 h 16384"/>
              <a:gd name="T38" fmla="*/ 2147483647 w 16384"/>
              <a:gd name="T39" fmla="*/ 2147483647 h 16384"/>
              <a:gd name="T40" fmla="*/ 2147483647 w 16384"/>
              <a:gd name="T41" fmla="*/ 2147483647 h 16384"/>
              <a:gd name="T42" fmla="*/ 2147483647 w 16384"/>
              <a:gd name="T43" fmla="*/ 2147483647 h 16384"/>
              <a:gd name="T44" fmla="*/ 2147483647 w 16384"/>
              <a:gd name="T45" fmla="*/ 2147483647 h 16384"/>
              <a:gd name="T46" fmla="*/ 2147483647 w 16384"/>
              <a:gd name="T47" fmla="*/ 2147483647 h 16384"/>
              <a:gd name="T48" fmla="*/ 2147483647 w 16384"/>
              <a:gd name="T49" fmla="*/ 2147483647 h 16384"/>
              <a:gd name="T50" fmla="*/ 2147483647 w 16384"/>
              <a:gd name="T51" fmla="*/ 2147483647 h 16384"/>
              <a:gd name="T52" fmla="*/ 2147483647 w 16384"/>
              <a:gd name="T53" fmla="*/ 2147483647 h 16384"/>
              <a:gd name="T54" fmla="*/ 2147483647 w 16384"/>
              <a:gd name="T55" fmla="*/ 2147483647 h 16384"/>
              <a:gd name="T56" fmla="*/ 2147483647 w 16384"/>
              <a:gd name="T57" fmla="*/ 2147483647 h 16384"/>
              <a:gd name="T58" fmla="*/ 2147483647 w 16384"/>
              <a:gd name="T59" fmla="*/ 2147483647 h 16384"/>
              <a:gd name="T60" fmla="*/ 2147483647 w 16384"/>
              <a:gd name="T61" fmla="*/ 2147483647 h 16384"/>
              <a:gd name="T62" fmla="*/ 2147483647 w 16384"/>
              <a:gd name="T63" fmla="*/ 2147483647 h 16384"/>
              <a:gd name="T64" fmla="*/ 2147483647 w 16384"/>
              <a:gd name="T65" fmla="*/ 2147483647 h 16384"/>
              <a:gd name="T66" fmla="*/ 2147483647 w 16384"/>
              <a:gd name="T67" fmla="*/ 2147483647 h 16384"/>
              <a:gd name="T68" fmla="*/ 2147483647 w 16384"/>
              <a:gd name="T69" fmla="*/ 2147483647 h 16384"/>
              <a:gd name="T70" fmla="*/ 2147483647 w 16384"/>
              <a:gd name="T71" fmla="*/ 2147483647 h 16384"/>
              <a:gd name="T72" fmla="*/ 2147483647 w 16384"/>
              <a:gd name="T73" fmla="*/ 2147483647 h 16384"/>
              <a:gd name="T74" fmla="*/ 2147483647 w 16384"/>
              <a:gd name="T75" fmla="*/ 2147483647 h 16384"/>
              <a:gd name="T76" fmla="*/ 2147483647 w 16384"/>
              <a:gd name="T77" fmla="*/ 2147483647 h 16384"/>
              <a:gd name="T78" fmla="*/ 2147483647 w 16384"/>
              <a:gd name="T79" fmla="*/ 2147483647 h 16384"/>
              <a:gd name="T80" fmla="*/ 2147483647 w 16384"/>
              <a:gd name="T81" fmla="*/ 2147483647 h 16384"/>
              <a:gd name="T82" fmla="*/ 2147483647 w 16384"/>
              <a:gd name="T83" fmla="*/ 2147483647 h 16384"/>
              <a:gd name="T84" fmla="*/ 2147483647 w 16384"/>
              <a:gd name="T85" fmla="*/ 2147483647 h 16384"/>
              <a:gd name="T86" fmla="*/ 2147483647 w 16384"/>
              <a:gd name="T87" fmla="*/ 2147483647 h 16384"/>
              <a:gd name="T88" fmla="*/ 2147483647 w 16384"/>
              <a:gd name="T89" fmla="*/ 2147483647 h 16384"/>
              <a:gd name="T90" fmla="*/ 2147483647 w 16384"/>
              <a:gd name="T91" fmla="*/ 2147483647 h 16384"/>
              <a:gd name="T92" fmla="*/ 2147483647 w 16384"/>
              <a:gd name="T93" fmla="*/ 2147483647 h 16384"/>
              <a:gd name="T94" fmla="*/ 2147483647 w 16384"/>
              <a:gd name="T95" fmla="*/ 2147483647 h 16384"/>
              <a:gd name="T96" fmla="*/ 2147483647 w 16384"/>
              <a:gd name="T97" fmla="*/ 2147483647 h 16384"/>
              <a:gd name="T98" fmla="*/ 2147483647 w 16384"/>
              <a:gd name="T99" fmla="*/ 2147483647 h 16384"/>
              <a:gd name="T100" fmla="*/ 2147483647 w 16384"/>
              <a:gd name="T101" fmla="*/ 2147483647 h 16384"/>
              <a:gd name="T102" fmla="*/ 2147483647 w 16384"/>
              <a:gd name="T103" fmla="*/ 2147483647 h 16384"/>
              <a:gd name="T104" fmla="*/ 2147483647 w 16384"/>
              <a:gd name="T105" fmla="*/ 2147483647 h 16384"/>
              <a:gd name="T106" fmla="*/ 2147483647 w 16384"/>
              <a:gd name="T107" fmla="*/ 2147483647 h 16384"/>
              <a:gd name="T108" fmla="*/ 2147483647 w 16384"/>
              <a:gd name="T109" fmla="*/ 2147483647 h 16384"/>
              <a:gd name="T110" fmla="*/ 2147483647 w 16384"/>
              <a:gd name="T111" fmla="*/ 2147483647 h 16384"/>
              <a:gd name="T112" fmla="*/ 2147483647 w 16384"/>
              <a:gd name="T113" fmla="*/ 2147483647 h 16384"/>
              <a:gd name="T114" fmla="*/ 2147483647 w 16384"/>
              <a:gd name="T115" fmla="*/ 2147483647 h 16384"/>
              <a:gd name="T116" fmla="*/ 2147483647 w 16384"/>
              <a:gd name="T117" fmla="*/ 2147483647 h 16384"/>
              <a:gd name="T118" fmla="*/ 2147483647 w 16384"/>
              <a:gd name="T119" fmla="*/ 2147483647 h 16384"/>
              <a:gd name="T120" fmla="*/ 2147483647 w 16384"/>
              <a:gd name="T121" fmla="*/ 2147483647 h 1638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6384"/>
              <a:gd name="T184" fmla="*/ 0 h 16384"/>
              <a:gd name="T185" fmla="*/ 16384 w 16384"/>
              <a:gd name="T186" fmla="*/ 16384 h 1638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6384" h="16384">
                <a:moveTo>
                  <a:pt x="7119" y="2911"/>
                </a:moveTo>
                <a:lnTo>
                  <a:pt x="7203" y="2874"/>
                </a:lnTo>
                <a:lnTo>
                  <a:pt x="7288" y="2874"/>
                </a:lnTo>
                <a:lnTo>
                  <a:pt x="7373" y="2948"/>
                </a:lnTo>
                <a:lnTo>
                  <a:pt x="7627" y="3172"/>
                </a:lnTo>
                <a:lnTo>
                  <a:pt x="7655" y="3172"/>
                </a:lnTo>
                <a:lnTo>
                  <a:pt x="7740" y="3172"/>
                </a:lnTo>
                <a:lnTo>
                  <a:pt x="7797" y="3247"/>
                </a:lnTo>
                <a:lnTo>
                  <a:pt x="7910" y="3284"/>
                </a:lnTo>
                <a:lnTo>
                  <a:pt x="7994" y="3396"/>
                </a:lnTo>
                <a:lnTo>
                  <a:pt x="8079" y="3471"/>
                </a:lnTo>
                <a:lnTo>
                  <a:pt x="8136" y="3508"/>
                </a:lnTo>
                <a:lnTo>
                  <a:pt x="8164" y="3546"/>
                </a:lnTo>
                <a:lnTo>
                  <a:pt x="8164" y="3583"/>
                </a:lnTo>
                <a:lnTo>
                  <a:pt x="8136" y="3620"/>
                </a:lnTo>
                <a:lnTo>
                  <a:pt x="8136" y="3695"/>
                </a:lnTo>
                <a:lnTo>
                  <a:pt x="8164" y="3732"/>
                </a:lnTo>
                <a:lnTo>
                  <a:pt x="8192" y="3732"/>
                </a:lnTo>
                <a:lnTo>
                  <a:pt x="8248" y="3844"/>
                </a:lnTo>
                <a:lnTo>
                  <a:pt x="8305" y="3844"/>
                </a:lnTo>
                <a:lnTo>
                  <a:pt x="8333" y="3844"/>
                </a:lnTo>
                <a:lnTo>
                  <a:pt x="8361" y="3844"/>
                </a:lnTo>
                <a:lnTo>
                  <a:pt x="8390" y="3919"/>
                </a:lnTo>
                <a:lnTo>
                  <a:pt x="8446" y="3956"/>
                </a:lnTo>
                <a:lnTo>
                  <a:pt x="8531" y="3956"/>
                </a:lnTo>
                <a:lnTo>
                  <a:pt x="8559" y="4105"/>
                </a:lnTo>
                <a:lnTo>
                  <a:pt x="8587" y="4180"/>
                </a:lnTo>
                <a:lnTo>
                  <a:pt x="8587" y="4255"/>
                </a:lnTo>
                <a:lnTo>
                  <a:pt x="8587" y="4367"/>
                </a:lnTo>
                <a:lnTo>
                  <a:pt x="8644" y="4404"/>
                </a:lnTo>
                <a:lnTo>
                  <a:pt x="8672" y="4441"/>
                </a:lnTo>
                <a:lnTo>
                  <a:pt x="8700" y="4441"/>
                </a:lnTo>
                <a:lnTo>
                  <a:pt x="8729" y="4479"/>
                </a:lnTo>
                <a:lnTo>
                  <a:pt x="8785" y="4516"/>
                </a:lnTo>
                <a:lnTo>
                  <a:pt x="8785" y="4591"/>
                </a:lnTo>
                <a:lnTo>
                  <a:pt x="8842" y="4628"/>
                </a:lnTo>
                <a:lnTo>
                  <a:pt x="8870" y="4591"/>
                </a:lnTo>
                <a:lnTo>
                  <a:pt x="8898" y="4591"/>
                </a:lnTo>
                <a:lnTo>
                  <a:pt x="8926" y="4591"/>
                </a:lnTo>
                <a:lnTo>
                  <a:pt x="8955" y="4591"/>
                </a:lnTo>
                <a:lnTo>
                  <a:pt x="9011" y="4628"/>
                </a:lnTo>
                <a:lnTo>
                  <a:pt x="9068" y="4702"/>
                </a:lnTo>
                <a:lnTo>
                  <a:pt x="9124" y="4814"/>
                </a:lnTo>
                <a:lnTo>
                  <a:pt x="9124" y="4889"/>
                </a:lnTo>
                <a:lnTo>
                  <a:pt x="9152" y="4964"/>
                </a:lnTo>
                <a:lnTo>
                  <a:pt x="9181" y="4964"/>
                </a:lnTo>
                <a:lnTo>
                  <a:pt x="9209" y="4964"/>
                </a:lnTo>
                <a:lnTo>
                  <a:pt x="9294" y="5001"/>
                </a:lnTo>
                <a:lnTo>
                  <a:pt x="9322" y="5038"/>
                </a:lnTo>
                <a:lnTo>
                  <a:pt x="9322" y="5113"/>
                </a:lnTo>
                <a:lnTo>
                  <a:pt x="9322" y="5188"/>
                </a:lnTo>
                <a:lnTo>
                  <a:pt x="9350" y="5225"/>
                </a:lnTo>
                <a:lnTo>
                  <a:pt x="9407" y="5225"/>
                </a:lnTo>
                <a:lnTo>
                  <a:pt x="9463" y="5262"/>
                </a:lnTo>
                <a:lnTo>
                  <a:pt x="9520" y="5262"/>
                </a:lnTo>
                <a:lnTo>
                  <a:pt x="9717" y="5262"/>
                </a:lnTo>
                <a:lnTo>
                  <a:pt x="9802" y="5262"/>
                </a:lnTo>
                <a:lnTo>
                  <a:pt x="9859" y="5225"/>
                </a:lnTo>
                <a:lnTo>
                  <a:pt x="9887" y="5300"/>
                </a:lnTo>
                <a:lnTo>
                  <a:pt x="9887" y="5337"/>
                </a:lnTo>
                <a:lnTo>
                  <a:pt x="9887" y="5374"/>
                </a:lnTo>
                <a:lnTo>
                  <a:pt x="9887" y="5449"/>
                </a:lnTo>
                <a:lnTo>
                  <a:pt x="9943" y="5486"/>
                </a:lnTo>
                <a:lnTo>
                  <a:pt x="10000" y="5486"/>
                </a:lnTo>
                <a:lnTo>
                  <a:pt x="10028" y="5486"/>
                </a:lnTo>
                <a:lnTo>
                  <a:pt x="10028" y="5524"/>
                </a:lnTo>
                <a:lnTo>
                  <a:pt x="10028" y="5561"/>
                </a:lnTo>
                <a:lnTo>
                  <a:pt x="10028" y="5635"/>
                </a:lnTo>
                <a:lnTo>
                  <a:pt x="10085" y="5673"/>
                </a:lnTo>
                <a:lnTo>
                  <a:pt x="10085" y="5710"/>
                </a:lnTo>
                <a:lnTo>
                  <a:pt x="10113" y="5785"/>
                </a:lnTo>
                <a:lnTo>
                  <a:pt x="10113" y="5822"/>
                </a:lnTo>
                <a:lnTo>
                  <a:pt x="10169" y="5859"/>
                </a:lnTo>
                <a:lnTo>
                  <a:pt x="10254" y="5934"/>
                </a:lnTo>
                <a:lnTo>
                  <a:pt x="10311" y="5971"/>
                </a:lnTo>
                <a:lnTo>
                  <a:pt x="10339" y="6009"/>
                </a:lnTo>
                <a:lnTo>
                  <a:pt x="10311" y="6046"/>
                </a:lnTo>
                <a:lnTo>
                  <a:pt x="10311" y="6083"/>
                </a:lnTo>
                <a:lnTo>
                  <a:pt x="10282" y="6083"/>
                </a:lnTo>
                <a:lnTo>
                  <a:pt x="10226" y="6083"/>
                </a:lnTo>
                <a:lnTo>
                  <a:pt x="10198" y="6083"/>
                </a:lnTo>
                <a:lnTo>
                  <a:pt x="10198" y="6121"/>
                </a:lnTo>
                <a:lnTo>
                  <a:pt x="10198" y="6158"/>
                </a:lnTo>
                <a:lnTo>
                  <a:pt x="10198" y="6233"/>
                </a:lnTo>
                <a:lnTo>
                  <a:pt x="10226" y="6233"/>
                </a:lnTo>
                <a:lnTo>
                  <a:pt x="10282" y="6270"/>
                </a:lnTo>
                <a:lnTo>
                  <a:pt x="10311" y="6270"/>
                </a:lnTo>
                <a:lnTo>
                  <a:pt x="10311" y="6307"/>
                </a:lnTo>
                <a:lnTo>
                  <a:pt x="10311" y="6345"/>
                </a:lnTo>
                <a:lnTo>
                  <a:pt x="10311" y="6382"/>
                </a:lnTo>
                <a:lnTo>
                  <a:pt x="10311" y="6457"/>
                </a:lnTo>
                <a:lnTo>
                  <a:pt x="10339" y="6494"/>
                </a:lnTo>
                <a:lnTo>
                  <a:pt x="10367" y="6569"/>
                </a:lnTo>
                <a:lnTo>
                  <a:pt x="10339" y="6643"/>
                </a:lnTo>
                <a:lnTo>
                  <a:pt x="10311" y="6680"/>
                </a:lnTo>
                <a:lnTo>
                  <a:pt x="10311" y="6755"/>
                </a:lnTo>
                <a:lnTo>
                  <a:pt x="10311" y="6830"/>
                </a:lnTo>
                <a:lnTo>
                  <a:pt x="10339" y="6904"/>
                </a:lnTo>
                <a:lnTo>
                  <a:pt x="10367" y="7016"/>
                </a:lnTo>
                <a:lnTo>
                  <a:pt x="10367" y="7054"/>
                </a:lnTo>
                <a:lnTo>
                  <a:pt x="10339" y="7128"/>
                </a:lnTo>
                <a:lnTo>
                  <a:pt x="10311" y="7240"/>
                </a:lnTo>
                <a:lnTo>
                  <a:pt x="10339" y="7278"/>
                </a:lnTo>
                <a:lnTo>
                  <a:pt x="10339" y="7352"/>
                </a:lnTo>
                <a:lnTo>
                  <a:pt x="10311" y="7390"/>
                </a:lnTo>
                <a:lnTo>
                  <a:pt x="10311" y="7502"/>
                </a:lnTo>
                <a:lnTo>
                  <a:pt x="10282" y="7539"/>
                </a:lnTo>
                <a:lnTo>
                  <a:pt x="10282" y="7651"/>
                </a:lnTo>
                <a:lnTo>
                  <a:pt x="10282" y="7763"/>
                </a:lnTo>
                <a:lnTo>
                  <a:pt x="10282" y="7837"/>
                </a:lnTo>
                <a:lnTo>
                  <a:pt x="10282" y="7875"/>
                </a:lnTo>
                <a:lnTo>
                  <a:pt x="10226" y="8024"/>
                </a:lnTo>
                <a:lnTo>
                  <a:pt x="10198" y="8136"/>
                </a:lnTo>
                <a:lnTo>
                  <a:pt x="10198" y="8173"/>
                </a:lnTo>
                <a:lnTo>
                  <a:pt x="10226" y="8285"/>
                </a:lnTo>
                <a:lnTo>
                  <a:pt x="10254" y="8397"/>
                </a:lnTo>
                <a:lnTo>
                  <a:pt x="10254" y="8509"/>
                </a:lnTo>
                <a:lnTo>
                  <a:pt x="10226" y="8621"/>
                </a:lnTo>
                <a:lnTo>
                  <a:pt x="10198" y="8808"/>
                </a:lnTo>
                <a:lnTo>
                  <a:pt x="10169" y="8920"/>
                </a:lnTo>
                <a:lnTo>
                  <a:pt x="10169" y="8994"/>
                </a:lnTo>
                <a:lnTo>
                  <a:pt x="10198" y="9069"/>
                </a:lnTo>
                <a:lnTo>
                  <a:pt x="10254" y="9144"/>
                </a:lnTo>
                <a:lnTo>
                  <a:pt x="10254" y="9181"/>
                </a:lnTo>
                <a:lnTo>
                  <a:pt x="10282" y="9181"/>
                </a:lnTo>
                <a:lnTo>
                  <a:pt x="10282" y="9106"/>
                </a:lnTo>
                <a:lnTo>
                  <a:pt x="10311" y="9106"/>
                </a:lnTo>
                <a:lnTo>
                  <a:pt x="10339" y="9106"/>
                </a:lnTo>
                <a:lnTo>
                  <a:pt x="10367" y="9144"/>
                </a:lnTo>
                <a:lnTo>
                  <a:pt x="10395" y="9330"/>
                </a:lnTo>
                <a:lnTo>
                  <a:pt x="10452" y="9368"/>
                </a:lnTo>
                <a:lnTo>
                  <a:pt x="10480" y="9368"/>
                </a:lnTo>
                <a:lnTo>
                  <a:pt x="10508" y="9405"/>
                </a:lnTo>
                <a:lnTo>
                  <a:pt x="10537" y="9442"/>
                </a:lnTo>
                <a:lnTo>
                  <a:pt x="10565" y="9442"/>
                </a:lnTo>
                <a:lnTo>
                  <a:pt x="10593" y="9442"/>
                </a:lnTo>
                <a:lnTo>
                  <a:pt x="10621" y="9405"/>
                </a:lnTo>
                <a:lnTo>
                  <a:pt x="10650" y="9368"/>
                </a:lnTo>
                <a:lnTo>
                  <a:pt x="10621" y="9293"/>
                </a:lnTo>
                <a:lnTo>
                  <a:pt x="10621" y="9218"/>
                </a:lnTo>
                <a:lnTo>
                  <a:pt x="10650" y="9181"/>
                </a:lnTo>
                <a:lnTo>
                  <a:pt x="10621" y="9106"/>
                </a:lnTo>
                <a:lnTo>
                  <a:pt x="10593" y="9032"/>
                </a:lnTo>
                <a:lnTo>
                  <a:pt x="10593" y="8994"/>
                </a:lnTo>
                <a:lnTo>
                  <a:pt x="10650" y="8994"/>
                </a:lnTo>
                <a:lnTo>
                  <a:pt x="10621" y="8957"/>
                </a:lnTo>
                <a:lnTo>
                  <a:pt x="10565" y="8920"/>
                </a:lnTo>
                <a:lnTo>
                  <a:pt x="10537" y="8882"/>
                </a:lnTo>
                <a:lnTo>
                  <a:pt x="10424" y="8845"/>
                </a:lnTo>
                <a:lnTo>
                  <a:pt x="10395" y="8845"/>
                </a:lnTo>
                <a:lnTo>
                  <a:pt x="10395" y="8770"/>
                </a:lnTo>
                <a:lnTo>
                  <a:pt x="10424" y="8733"/>
                </a:lnTo>
                <a:lnTo>
                  <a:pt x="10452" y="8696"/>
                </a:lnTo>
                <a:lnTo>
                  <a:pt x="10424" y="8659"/>
                </a:lnTo>
                <a:lnTo>
                  <a:pt x="10424" y="8547"/>
                </a:lnTo>
                <a:lnTo>
                  <a:pt x="10452" y="8509"/>
                </a:lnTo>
                <a:lnTo>
                  <a:pt x="10480" y="8509"/>
                </a:lnTo>
                <a:lnTo>
                  <a:pt x="10480" y="8547"/>
                </a:lnTo>
                <a:lnTo>
                  <a:pt x="10508" y="8584"/>
                </a:lnTo>
                <a:lnTo>
                  <a:pt x="10537" y="8584"/>
                </a:lnTo>
                <a:lnTo>
                  <a:pt x="10565" y="8547"/>
                </a:lnTo>
                <a:lnTo>
                  <a:pt x="10593" y="8584"/>
                </a:lnTo>
                <a:lnTo>
                  <a:pt x="10650" y="8621"/>
                </a:lnTo>
                <a:lnTo>
                  <a:pt x="10734" y="8659"/>
                </a:lnTo>
                <a:lnTo>
                  <a:pt x="10763" y="8696"/>
                </a:lnTo>
                <a:lnTo>
                  <a:pt x="10791" y="8770"/>
                </a:lnTo>
                <a:lnTo>
                  <a:pt x="10791" y="8882"/>
                </a:lnTo>
                <a:lnTo>
                  <a:pt x="10791" y="8957"/>
                </a:lnTo>
                <a:lnTo>
                  <a:pt x="10847" y="8994"/>
                </a:lnTo>
                <a:lnTo>
                  <a:pt x="10876" y="9032"/>
                </a:lnTo>
                <a:lnTo>
                  <a:pt x="10904" y="9032"/>
                </a:lnTo>
                <a:lnTo>
                  <a:pt x="10932" y="8994"/>
                </a:lnTo>
                <a:lnTo>
                  <a:pt x="10932" y="8957"/>
                </a:lnTo>
                <a:lnTo>
                  <a:pt x="10904" y="8808"/>
                </a:lnTo>
                <a:lnTo>
                  <a:pt x="10932" y="8733"/>
                </a:lnTo>
                <a:lnTo>
                  <a:pt x="10932" y="8696"/>
                </a:lnTo>
                <a:lnTo>
                  <a:pt x="10960" y="8659"/>
                </a:lnTo>
                <a:lnTo>
                  <a:pt x="10989" y="8659"/>
                </a:lnTo>
                <a:lnTo>
                  <a:pt x="10989" y="8696"/>
                </a:lnTo>
                <a:lnTo>
                  <a:pt x="11017" y="8696"/>
                </a:lnTo>
                <a:lnTo>
                  <a:pt x="11045" y="8770"/>
                </a:lnTo>
                <a:lnTo>
                  <a:pt x="11045" y="8845"/>
                </a:lnTo>
                <a:lnTo>
                  <a:pt x="11102" y="8920"/>
                </a:lnTo>
                <a:lnTo>
                  <a:pt x="11130" y="8957"/>
                </a:lnTo>
                <a:lnTo>
                  <a:pt x="11045" y="9181"/>
                </a:lnTo>
                <a:lnTo>
                  <a:pt x="10989" y="9218"/>
                </a:lnTo>
                <a:lnTo>
                  <a:pt x="10960" y="9256"/>
                </a:lnTo>
                <a:lnTo>
                  <a:pt x="10960" y="9293"/>
                </a:lnTo>
                <a:lnTo>
                  <a:pt x="10989" y="9330"/>
                </a:lnTo>
                <a:lnTo>
                  <a:pt x="10989" y="9405"/>
                </a:lnTo>
                <a:lnTo>
                  <a:pt x="10932" y="9442"/>
                </a:lnTo>
                <a:lnTo>
                  <a:pt x="10904" y="9480"/>
                </a:lnTo>
                <a:lnTo>
                  <a:pt x="10876" y="9517"/>
                </a:lnTo>
                <a:lnTo>
                  <a:pt x="10819" y="9554"/>
                </a:lnTo>
                <a:lnTo>
                  <a:pt x="10819" y="9592"/>
                </a:lnTo>
                <a:lnTo>
                  <a:pt x="10819" y="9629"/>
                </a:lnTo>
                <a:lnTo>
                  <a:pt x="10819" y="9704"/>
                </a:lnTo>
                <a:lnTo>
                  <a:pt x="10791" y="9741"/>
                </a:lnTo>
                <a:lnTo>
                  <a:pt x="10763" y="9778"/>
                </a:lnTo>
                <a:lnTo>
                  <a:pt x="10791" y="9815"/>
                </a:lnTo>
                <a:lnTo>
                  <a:pt x="10819" y="9853"/>
                </a:lnTo>
                <a:lnTo>
                  <a:pt x="10819" y="9965"/>
                </a:lnTo>
                <a:lnTo>
                  <a:pt x="10819" y="10002"/>
                </a:lnTo>
                <a:lnTo>
                  <a:pt x="10734" y="9965"/>
                </a:lnTo>
                <a:lnTo>
                  <a:pt x="10678" y="10002"/>
                </a:lnTo>
                <a:lnTo>
                  <a:pt x="10650" y="10039"/>
                </a:lnTo>
                <a:lnTo>
                  <a:pt x="10650" y="10189"/>
                </a:lnTo>
                <a:lnTo>
                  <a:pt x="10678" y="10189"/>
                </a:lnTo>
                <a:lnTo>
                  <a:pt x="10763" y="10226"/>
                </a:lnTo>
                <a:lnTo>
                  <a:pt x="10819" y="10263"/>
                </a:lnTo>
                <a:lnTo>
                  <a:pt x="10876" y="10301"/>
                </a:lnTo>
                <a:lnTo>
                  <a:pt x="10904" y="10375"/>
                </a:lnTo>
                <a:lnTo>
                  <a:pt x="10932" y="10525"/>
                </a:lnTo>
                <a:lnTo>
                  <a:pt x="10960" y="10637"/>
                </a:lnTo>
                <a:lnTo>
                  <a:pt x="11045" y="10823"/>
                </a:lnTo>
                <a:lnTo>
                  <a:pt x="11130" y="10972"/>
                </a:lnTo>
                <a:lnTo>
                  <a:pt x="11158" y="11047"/>
                </a:lnTo>
                <a:lnTo>
                  <a:pt x="11158" y="11122"/>
                </a:lnTo>
                <a:lnTo>
                  <a:pt x="11158" y="11196"/>
                </a:lnTo>
                <a:lnTo>
                  <a:pt x="11215" y="11234"/>
                </a:lnTo>
                <a:lnTo>
                  <a:pt x="11299" y="11383"/>
                </a:lnTo>
                <a:lnTo>
                  <a:pt x="11356" y="11458"/>
                </a:lnTo>
                <a:lnTo>
                  <a:pt x="11384" y="11532"/>
                </a:lnTo>
                <a:lnTo>
                  <a:pt x="11441" y="11570"/>
                </a:lnTo>
                <a:lnTo>
                  <a:pt x="11497" y="11607"/>
                </a:lnTo>
                <a:lnTo>
                  <a:pt x="11525" y="11756"/>
                </a:lnTo>
                <a:lnTo>
                  <a:pt x="11610" y="11831"/>
                </a:lnTo>
                <a:lnTo>
                  <a:pt x="11638" y="11868"/>
                </a:lnTo>
                <a:lnTo>
                  <a:pt x="11667" y="11868"/>
                </a:lnTo>
                <a:lnTo>
                  <a:pt x="11723" y="11905"/>
                </a:lnTo>
                <a:lnTo>
                  <a:pt x="11751" y="11905"/>
                </a:lnTo>
                <a:lnTo>
                  <a:pt x="11780" y="11905"/>
                </a:lnTo>
                <a:lnTo>
                  <a:pt x="11808" y="11905"/>
                </a:lnTo>
                <a:lnTo>
                  <a:pt x="11864" y="11905"/>
                </a:lnTo>
                <a:lnTo>
                  <a:pt x="11893" y="11868"/>
                </a:lnTo>
                <a:lnTo>
                  <a:pt x="11893" y="11793"/>
                </a:lnTo>
                <a:lnTo>
                  <a:pt x="11864" y="11719"/>
                </a:lnTo>
                <a:lnTo>
                  <a:pt x="11695" y="11532"/>
                </a:lnTo>
                <a:lnTo>
                  <a:pt x="11638" y="11458"/>
                </a:lnTo>
                <a:lnTo>
                  <a:pt x="11638" y="11420"/>
                </a:lnTo>
                <a:lnTo>
                  <a:pt x="11638" y="11383"/>
                </a:lnTo>
                <a:lnTo>
                  <a:pt x="11695" y="11383"/>
                </a:lnTo>
                <a:lnTo>
                  <a:pt x="11836" y="11495"/>
                </a:lnTo>
                <a:lnTo>
                  <a:pt x="11864" y="11458"/>
                </a:lnTo>
                <a:lnTo>
                  <a:pt x="11921" y="11458"/>
                </a:lnTo>
                <a:lnTo>
                  <a:pt x="11949" y="11458"/>
                </a:lnTo>
                <a:lnTo>
                  <a:pt x="11977" y="11458"/>
                </a:lnTo>
                <a:lnTo>
                  <a:pt x="12034" y="11420"/>
                </a:lnTo>
                <a:lnTo>
                  <a:pt x="12090" y="11383"/>
                </a:lnTo>
                <a:lnTo>
                  <a:pt x="12090" y="11420"/>
                </a:lnTo>
                <a:lnTo>
                  <a:pt x="12090" y="11495"/>
                </a:lnTo>
                <a:lnTo>
                  <a:pt x="12006" y="11532"/>
                </a:lnTo>
                <a:lnTo>
                  <a:pt x="11977" y="11570"/>
                </a:lnTo>
                <a:lnTo>
                  <a:pt x="11977" y="11607"/>
                </a:lnTo>
                <a:lnTo>
                  <a:pt x="12006" y="11644"/>
                </a:lnTo>
                <a:lnTo>
                  <a:pt x="12062" y="11756"/>
                </a:lnTo>
                <a:lnTo>
                  <a:pt x="12090" y="11905"/>
                </a:lnTo>
                <a:lnTo>
                  <a:pt x="12090" y="12017"/>
                </a:lnTo>
                <a:lnTo>
                  <a:pt x="12062" y="12129"/>
                </a:lnTo>
                <a:lnTo>
                  <a:pt x="12062" y="12241"/>
                </a:lnTo>
                <a:lnTo>
                  <a:pt x="12090" y="12316"/>
                </a:lnTo>
                <a:lnTo>
                  <a:pt x="12119" y="12353"/>
                </a:lnTo>
                <a:lnTo>
                  <a:pt x="12147" y="12428"/>
                </a:lnTo>
                <a:lnTo>
                  <a:pt x="12175" y="12540"/>
                </a:lnTo>
                <a:lnTo>
                  <a:pt x="12203" y="12615"/>
                </a:lnTo>
                <a:lnTo>
                  <a:pt x="12232" y="12615"/>
                </a:lnTo>
                <a:lnTo>
                  <a:pt x="12260" y="12615"/>
                </a:lnTo>
                <a:lnTo>
                  <a:pt x="12316" y="12615"/>
                </a:lnTo>
                <a:lnTo>
                  <a:pt x="12344" y="12652"/>
                </a:lnTo>
                <a:lnTo>
                  <a:pt x="12316" y="12689"/>
                </a:lnTo>
                <a:lnTo>
                  <a:pt x="12316" y="12727"/>
                </a:lnTo>
                <a:lnTo>
                  <a:pt x="12344" y="12801"/>
                </a:lnTo>
                <a:lnTo>
                  <a:pt x="12401" y="12801"/>
                </a:lnTo>
                <a:lnTo>
                  <a:pt x="12486" y="12876"/>
                </a:lnTo>
                <a:lnTo>
                  <a:pt x="12514" y="12876"/>
                </a:lnTo>
                <a:lnTo>
                  <a:pt x="12570" y="12838"/>
                </a:lnTo>
                <a:lnTo>
                  <a:pt x="12599" y="12838"/>
                </a:lnTo>
                <a:lnTo>
                  <a:pt x="12599" y="12913"/>
                </a:lnTo>
                <a:lnTo>
                  <a:pt x="12599" y="12950"/>
                </a:lnTo>
                <a:lnTo>
                  <a:pt x="12655" y="13025"/>
                </a:lnTo>
                <a:lnTo>
                  <a:pt x="12683" y="13062"/>
                </a:lnTo>
                <a:lnTo>
                  <a:pt x="12683" y="13212"/>
                </a:lnTo>
                <a:lnTo>
                  <a:pt x="12683" y="13286"/>
                </a:lnTo>
                <a:lnTo>
                  <a:pt x="12712" y="13473"/>
                </a:lnTo>
                <a:lnTo>
                  <a:pt x="12796" y="13772"/>
                </a:lnTo>
                <a:lnTo>
                  <a:pt x="12938" y="14145"/>
                </a:lnTo>
                <a:lnTo>
                  <a:pt x="13022" y="14294"/>
                </a:lnTo>
                <a:lnTo>
                  <a:pt x="13079" y="14331"/>
                </a:lnTo>
                <a:lnTo>
                  <a:pt x="13107" y="14369"/>
                </a:lnTo>
                <a:lnTo>
                  <a:pt x="13135" y="14369"/>
                </a:lnTo>
                <a:lnTo>
                  <a:pt x="13192" y="14331"/>
                </a:lnTo>
                <a:lnTo>
                  <a:pt x="13220" y="14331"/>
                </a:lnTo>
                <a:lnTo>
                  <a:pt x="13277" y="14331"/>
                </a:lnTo>
                <a:lnTo>
                  <a:pt x="13305" y="14331"/>
                </a:lnTo>
                <a:lnTo>
                  <a:pt x="13390" y="14369"/>
                </a:lnTo>
                <a:lnTo>
                  <a:pt x="13418" y="14331"/>
                </a:lnTo>
                <a:lnTo>
                  <a:pt x="13446" y="14294"/>
                </a:lnTo>
                <a:lnTo>
                  <a:pt x="13503" y="14369"/>
                </a:lnTo>
                <a:lnTo>
                  <a:pt x="13559" y="14369"/>
                </a:lnTo>
                <a:lnTo>
                  <a:pt x="13644" y="14406"/>
                </a:lnTo>
                <a:lnTo>
                  <a:pt x="13757" y="14481"/>
                </a:lnTo>
                <a:lnTo>
                  <a:pt x="13813" y="14555"/>
                </a:lnTo>
                <a:lnTo>
                  <a:pt x="13870" y="14630"/>
                </a:lnTo>
                <a:lnTo>
                  <a:pt x="13955" y="14817"/>
                </a:lnTo>
                <a:lnTo>
                  <a:pt x="14011" y="14854"/>
                </a:lnTo>
                <a:lnTo>
                  <a:pt x="14068" y="14928"/>
                </a:lnTo>
                <a:lnTo>
                  <a:pt x="14152" y="15115"/>
                </a:lnTo>
                <a:lnTo>
                  <a:pt x="14181" y="15152"/>
                </a:lnTo>
                <a:lnTo>
                  <a:pt x="14237" y="15190"/>
                </a:lnTo>
                <a:lnTo>
                  <a:pt x="14265" y="15227"/>
                </a:lnTo>
                <a:lnTo>
                  <a:pt x="14237" y="15264"/>
                </a:lnTo>
                <a:lnTo>
                  <a:pt x="14265" y="15302"/>
                </a:lnTo>
                <a:lnTo>
                  <a:pt x="14322" y="15376"/>
                </a:lnTo>
                <a:lnTo>
                  <a:pt x="14350" y="15414"/>
                </a:lnTo>
                <a:lnTo>
                  <a:pt x="14378" y="15563"/>
                </a:lnTo>
                <a:lnTo>
                  <a:pt x="14407" y="15638"/>
                </a:lnTo>
                <a:lnTo>
                  <a:pt x="14491" y="15638"/>
                </a:lnTo>
                <a:lnTo>
                  <a:pt x="14548" y="15675"/>
                </a:lnTo>
                <a:lnTo>
                  <a:pt x="14604" y="15638"/>
                </a:lnTo>
                <a:lnTo>
                  <a:pt x="14689" y="15675"/>
                </a:lnTo>
                <a:lnTo>
                  <a:pt x="14717" y="15675"/>
                </a:lnTo>
                <a:lnTo>
                  <a:pt x="14746" y="15712"/>
                </a:lnTo>
                <a:lnTo>
                  <a:pt x="14774" y="15750"/>
                </a:lnTo>
                <a:lnTo>
                  <a:pt x="14802" y="15750"/>
                </a:lnTo>
                <a:lnTo>
                  <a:pt x="14830" y="15750"/>
                </a:lnTo>
                <a:lnTo>
                  <a:pt x="14915" y="15712"/>
                </a:lnTo>
                <a:lnTo>
                  <a:pt x="14915" y="15750"/>
                </a:lnTo>
                <a:lnTo>
                  <a:pt x="14943" y="15787"/>
                </a:lnTo>
                <a:lnTo>
                  <a:pt x="14915" y="15824"/>
                </a:lnTo>
                <a:lnTo>
                  <a:pt x="14915" y="15862"/>
                </a:lnTo>
                <a:lnTo>
                  <a:pt x="14943" y="15936"/>
                </a:lnTo>
                <a:lnTo>
                  <a:pt x="14915" y="15973"/>
                </a:lnTo>
                <a:lnTo>
                  <a:pt x="14887" y="16011"/>
                </a:lnTo>
                <a:lnTo>
                  <a:pt x="14802" y="16048"/>
                </a:lnTo>
                <a:lnTo>
                  <a:pt x="14746" y="16048"/>
                </a:lnTo>
                <a:lnTo>
                  <a:pt x="14689" y="16011"/>
                </a:lnTo>
                <a:lnTo>
                  <a:pt x="14604" y="15936"/>
                </a:lnTo>
                <a:lnTo>
                  <a:pt x="14576" y="15862"/>
                </a:lnTo>
                <a:lnTo>
                  <a:pt x="14520" y="15824"/>
                </a:lnTo>
                <a:lnTo>
                  <a:pt x="14463" y="15824"/>
                </a:lnTo>
                <a:lnTo>
                  <a:pt x="14435" y="15862"/>
                </a:lnTo>
                <a:lnTo>
                  <a:pt x="14407" y="15899"/>
                </a:lnTo>
                <a:lnTo>
                  <a:pt x="14407" y="16011"/>
                </a:lnTo>
                <a:lnTo>
                  <a:pt x="14435" y="16085"/>
                </a:lnTo>
                <a:lnTo>
                  <a:pt x="14463" y="16197"/>
                </a:lnTo>
                <a:lnTo>
                  <a:pt x="14548" y="16309"/>
                </a:lnTo>
                <a:lnTo>
                  <a:pt x="14604" y="16384"/>
                </a:lnTo>
                <a:lnTo>
                  <a:pt x="14661" y="16384"/>
                </a:lnTo>
                <a:lnTo>
                  <a:pt x="14717" y="16347"/>
                </a:lnTo>
                <a:lnTo>
                  <a:pt x="14830" y="16309"/>
                </a:lnTo>
                <a:lnTo>
                  <a:pt x="14915" y="16309"/>
                </a:lnTo>
                <a:lnTo>
                  <a:pt x="14943" y="16272"/>
                </a:lnTo>
                <a:lnTo>
                  <a:pt x="15028" y="16160"/>
                </a:lnTo>
                <a:lnTo>
                  <a:pt x="15113" y="16123"/>
                </a:lnTo>
                <a:lnTo>
                  <a:pt x="15169" y="16123"/>
                </a:lnTo>
                <a:lnTo>
                  <a:pt x="15226" y="16160"/>
                </a:lnTo>
                <a:lnTo>
                  <a:pt x="15424" y="16123"/>
                </a:lnTo>
                <a:lnTo>
                  <a:pt x="15452" y="16048"/>
                </a:lnTo>
                <a:lnTo>
                  <a:pt x="15565" y="15973"/>
                </a:lnTo>
                <a:lnTo>
                  <a:pt x="15621" y="15973"/>
                </a:lnTo>
                <a:lnTo>
                  <a:pt x="15621" y="15936"/>
                </a:lnTo>
                <a:lnTo>
                  <a:pt x="15621" y="15862"/>
                </a:lnTo>
                <a:lnTo>
                  <a:pt x="15650" y="15862"/>
                </a:lnTo>
                <a:lnTo>
                  <a:pt x="15706" y="15862"/>
                </a:lnTo>
                <a:lnTo>
                  <a:pt x="15791" y="15936"/>
                </a:lnTo>
                <a:lnTo>
                  <a:pt x="15819" y="15899"/>
                </a:lnTo>
                <a:lnTo>
                  <a:pt x="15847" y="15824"/>
                </a:lnTo>
                <a:lnTo>
                  <a:pt x="15876" y="15824"/>
                </a:lnTo>
                <a:lnTo>
                  <a:pt x="15932" y="15824"/>
                </a:lnTo>
                <a:lnTo>
                  <a:pt x="15960" y="15787"/>
                </a:lnTo>
                <a:lnTo>
                  <a:pt x="15960" y="15675"/>
                </a:lnTo>
                <a:lnTo>
                  <a:pt x="15989" y="15600"/>
                </a:lnTo>
                <a:lnTo>
                  <a:pt x="16017" y="15600"/>
                </a:lnTo>
                <a:lnTo>
                  <a:pt x="16017" y="15488"/>
                </a:lnTo>
                <a:lnTo>
                  <a:pt x="16102" y="15414"/>
                </a:lnTo>
                <a:lnTo>
                  <a:pt x="16130" y="15339"/>
                </a:lnTo>
                <a:lnTo>
                  <a:pt x="16102" y="15302"/>
                </a:lnTo>
                <a:lnTo>
                  <a:pt x="16073" y="15190"/>
                </a:lnTo>
                <a:lnTo>
                  <a:pt x="16017" y="15078"/>
                </a:lnTo>
                <a:lnTo>
                  <a:pt x="16017" y="15003"/>
                </a:lnTo>
                <a:lnTo>
                  <a:pt x="16045" y="14928"/>
                </a:lnTo>
                <a:lnTo>
                  <a:pt x="16073" y="14817"/>
                </a:lnTo>
                <a:lnTo>
                  <a:pt x="16073" y="14779"/>
                </a:lnTo>
                <a:lnTo>
                  <a:pt x="16045" y="14705"/>
                </a:lnTo>
                <a:lnTo>
                  <a:pt x="16073" y="14630"/>
                </a:lnTo>
                <a:lnTo>
                  <a:pt x="16102" y="14593"/>
                </a:lnTo>
                <a:lnTo>
                  <a:pt x="16130" y="14555"/>
                </a:lnTo>
                <a:lnTo>
                  <a:pt x="16130" y="14369"/>
                </a:lnTo>
                <a:lnTo>
                  <a:pt x="16158" y="14294"/>
                </a:lnTo>
                <a:lnTo>
                  <a:pt x="16186" y="14219"/>
                </a:lnTo>
                <a:lnTo>
                  <a:pt x="16215" y="14182"/>
                </a:lnTo>
                <a:lnTo>
                  <a:pt x="16215" y="14070"/>
                </a:lnTo>
                <a:lnTo>
                  <a:pt x="16215" y="13921"/>
                </a:lnTo>
                <a:lnTo>
                  <a:pt x="16243" y="13883"/>
                </a:lnTo>
                <a:lnTo>
                  <a:pt x="16271" y="13846"/>
                </a:lnTo>
                <a:lnTo>
                  <a:pt x="16271" y="13883"/>
                </a:lnTo>
                <a:lnTo>
                  <a:pt x="16299" y="13958"/>
                </a:lnTo>
                <a:lnTo>
                  <a:pt x="16299" y="14033"/>
                </a:lnTo>
                <a:lnTo>
                  <a:pt x="16328" y="14070"/>
                </a:lnTo>
                <a:lnTo>
                  <a:pt x="16356" y="14070"/>
                </a:lnTo>
                <a:lnTo>
                  <a:pt x="16384" y="14070"/>
                </a:lnTo>
                <a:lnTo>
                  <a:pt x="16384" y="14033"/>
                </a:lnTo>
                <a:lnTo>
                  <a:pt x="16384" y="13958"/>
                </a:lnTo>
                <a:lnTo>
                  <a:pt x="16356" y="13846"/>
                </a:lnTo>
                <a:lnTo>
                  <a:pt x="16328" y="13697"/>
                </a:lnTo>
                <a:lnTo>
                  <a:pt x="16299" y="13548"/>
                </a:lnTo>
                <a:lnTo>
                  <a:pt x="16299" y="13398"/>
                </a:lnTo>
                <a:lnTo>
                  <a:pt x="16271" y="13286"/>
                </a:lnTo>
                <a:lnTo>
                  <a:pt x="16271" y="13174"/>
                </a:lnTo>
                <a:lnTo>
                  <a:pt x="16299" y="13062"/>
                </a:lnTo>
                <a:lnTo>
                  <a:pt x="16299" y="12950"/>
                </a:lnTo>
                <a:lnTo>
                  <a:pt x="16271" y="12577"/>
                </a:lnTo>
                <a:lnTo>
                  <a:pt x="16271" y="12503"/>
                </a:lnTo>
                <a:lnTo>
                  <a:pt x="16271" y="12241"/>
                </a:lnTo>
                <a:lnTo>
                  <a:pt x="16243" y="11905"/>
                </a:lnTo>
                <a:lnTo>
                  <a:pt x="16243" y="11644"/>
                </a:lnTo>
                <a:lnTo>
                  <a:pt x="16215" y="11420"/>
                </a:lnTo>
                <a:lnTo>
                  <a:pt x="16186" y="11159"/>
                </a:lnTo>
                <a:lnTo>
                  <a:pt x="16158" y="10972"/>
                </a:lnTo>
                <a:lnTo>
                  <a:pt x="16073" y="10749"/>
                </a:lnTo>
                <a:lnTo>
                  <a:pt x="16045" y="10637"/>
                </a:lnTo>
                <a:lnTo>
                  <a:pt x="15989" y="10450"/>
                </a:lnTo>
                <a:lnTo>
                  <a:pt x="15932" y="10301"/>
                </a:lnTo>
                <a:lnTo>
                  <a:pt x="15876" y="10189"/>
                </a:lnTo>
                <a:lnTo>
                  <a:pt x="15847" y="10151"/>
                </a:lnTo>
                <a:lnTo>
                  <a:pt x="15763" y="10151"/>
                </a:lnTo>
                <a:lnTo>
                  <a:pt x="15734" y="10114"/>
                </a:lnTo>
                <a:lnTo>
                  <a:pt x="15706" y="10077"/>
                </a:lnTo>
                <a:lnTo>
                  <a:pt x="15734" y="9965"/>
                </a:lnTo>
                <a:lnTo>
                  <a:pt x="15678" y="9815"/>
                </a:lnTo>
                <a:lnTo>
                  <a:pt x="15593" y="9704"/>
                </a:lnTo>
                <a:lnTo>
                  <a:pt x="15537" y="9554"/>
                </a:lnTo>
                <a:lnTo>
                  <a:pt x="15395" y="9330"/>
                </a:lnTo>
                <a:lnTo>
                  <a:pt x="15367" y="9256"/>
                </a:lnTo>
                <a:lnTo>
                  <a:pt x="15339" y="9144"/>
                </a:lnTo>
                <a:lnTo>
                  <a:pt x="15311" y="8994"/>
                </a:lnTo>
                <a:lnTo>
                  <a:pt x="15254" y="8845"/>
                </a:lnTo>
                <a:lnTo>
                  <a:pt x="15198" y="8733"/>
                </a:lnTo>
                <a:lnTo>
                  <a:pt x="15113" y="8547"/>
                </a:lnTo>
                <a:lnTo>
                  <a:pt x="15000" y="8360"/>
                </a:lnTo>
                <a:lnTo>
                  <a:pt x="14915" y="8211"/>
                </a:lnTo>
                <a:lnTo>
                  <a:pt x="14802" y="7987"/>
                </a:lnTo>
                <a:lnTo>
                  <a:pt x="14633" y="7614"/>
                </a:lnTo>
                <a:lnTo>
                  <a:pt x="14491" y="7352"/>
                </a:lnTo>
                <a:lnTo>
                  <a:pt x="14294" y="6867"/>
                </a:lnTo>
                <a:lnTo>
                  <a:pt x="14096" y="6345"/>
                </a:lnTo>
                <a:lnTo>
                  <a:pt x="13983" y="5971"/>
                </a:lnTo>
                <a:lnTo>
                  <a:pt x="13870" y="5635"/>
                </a:lnTo>
                <a:lnTo>
                  <a:pt x="13870" y="5598"/>
                </a:lnTo>
                <a:lnTo>
                  <a:pt x="13898" y="5598"/>
                </a:lnTo>
                <a:lnTo>
                  <a:pt x="14011" y="5710"/>
                </a:lnTo>
                <a:lnTo>
                  <a:pt x="14039" y="5710"/>
                </a:lnTo>
                <a:lnTo>
                  <a:pt x="14039" y="5635"/>
                </a:lnTo>
                <a:lnTo>
                  <a:pt x="13983" y="5524"/>
                </a:lnTo>
                <a:lnTo>
                  <a:pt x="13813" y="5300"/>
                </a:lnTo>
                <a:lnTo>
                  <a:pt x="13700" y="5076"/>
                </a:lnTo>
                <a:lnTo>
                  <a:pt x="13672" y="4926"/>
                </a:lnTo>
                <a:lnTo>
                  <a:pt x="13644" y="4889"/>
                </a:lnTo>
                <a:lnTo>
                  <a:pt x="13616" y="4852"/>
                </a:lnTo>
                <a:lnTo>
                  <a:pt x="13559" y="4852"/>
                </a:lnTo>
                <a:lnTo>
                  <a:pt x="13531" y="4852"/>
                </a:lnTo>
                <a:lnTo>
                  <a:pt x="13531" y="4665"/>
                </a:lnTo>
                <a:lnTo>
                  <a:pt x="13474" y="4553"/>
                </a:lnTo>
                <a:lnTo>
                  <a:pt x="13418" y="4441"/>
                </a:lnTo>
                <a:lnTo>
                  <a:pt x="13192" y="4031"/>
                </a:lnTo>
                <a:lnTo>
                  <a:pt x="13192" y="3956"/>
                </a:lnTo>
                <a:lnTo>
                  <a:pt x="13135" y="3807"/>
                </a:lnTo>
                <a:lnTo>
                  <a:pt x="12994" y="3471"/>
                </a:lnTo>
                <a:lnTo>
                  <a:pt x="12881" y="3247"/>
                </a:lnTo>
                <a:lnTo>
                  <a:pt x="12853" y="3135"/>
                </a:lnTo>
                <a:lnTo>
                  <a:pt x="12825" y="3098"/>
                </a:lnTo>
                <a:lnTo>
                  <a:pt x="12768" y="3060"/>
                </a:lnTo>
                <a:lnTo>
                  <a:pt x="12740" y="3023"/>
                </a:lnTo>
                <a:lnTo>
                  <a:pt x="12712" y="2836"/>
                </a:lnTo>
                <a:lnTo>
                  <a:pt x="12712" y="2724"/>
                </a:lnTo>
                <a:lnTo>
                  <a:pt x="12655" y="2612"/>
                </a:lnTo>
                <a:lnTo>
                  <a:pt x="12627" y="2575"/>
                </a:lnTo>
                <a:lnTo>
                  <a:pt x="12627" y="2463"/>
                </a:lnTo>
                <a:lnTo>
                  <a:pt x="12599" y="2314"/>
                </a:lnTo>
                <a:lnTo>
                  <a:pt x="12457" y="1978"/>
                </a:lnTo>
                <a:lnTo>
                  <a:pt x="12373" y="1679"/>
                </a:lnTo>
                <a:lnTo>
                  <a:pt x="12344" y="1530"/>
                </a:lnTo>
                <a:lnTo>
                  <a:pt x="12288" y="1306"/>
                </a:lnTo>
                <a:lnTo>
                  <a:pt x="12260" y="1120"/>
                </a:lnTo>
                <a:lnTo>
                  <a:pt x="12232" y="1120"/>
                </a:lnTo>
                <a:lnTo>
                  <a:pt x="12203" y="1194"/>
                </a:lnTo>
                <a:lnTo>
                  <a:pt x="12147" y="1194"/>
                </a:lnTo>
                <a:lnTo>
                  <a:pt x="12119" y="1194"/>
                </a:lnTo>
                <a:lnTo>
                  <a:pt x="12119" y="1157"/>
                </a:lnTo>
                <a:lnTo>
                  <a:pt x="12147" y="1082"/>
                </a:lnTo>
                <a:lnTo>
                  <a:pt x="12147" y="933"/>
                </a:lnTo>
                <a:lnTo>
                  <a:pt x="12119" y="858"/>
                </a:lnTo>
                <a:lnTo>
                  <a:pt x="12090" y="784"/>
                </a:lnTo>
                <a:lnTo>
                  <a:pt x="12062" y="746"/>
                </a:lnTo>
                <a:lnTo>
                  <a:pt x="12062" y="672"/>
                </a:lnTo>
                <a:lnTo>
                  <a:pt x="12062" y="634"/>
                </a:lnTo>
                <a:lnTo>
                  <a:pt x="12006" y="560"/>
                </a:lnTo>
                <a:lnTo>
                  <a:pt x="12006" y="485"/>
                </a:lnTo>
                <a:lnTo>
                  <a:pt x="12006" y="411"/>
                </a:lnTo>
                <a:lnTo>
                  <a:pt x="12034" y="336"/>
                </a:lnTo>
                <a:lnTo>
                  <a:pt x="12034" y="299"/>
                </a:lnTo>
                <a:lnTo>
                  <a:pt x="12006" y="299"/>
                </a:lnTo>
                <a:lnTo>
                  <a:pt x="11949" y="336"/>
                </a:lnTo>
                <a:lnTo>
                  <a:pt x="11921" y="336"/>
                </a:lnTo>
                <a:lnTo>
                  <a:pt x="11893" y="299"/>
                </a:lnTo>
                <a:lnTo>
                  <a:pt x="11864" y="299"/>
                </a:lnTo>
                <a:lnTo>
                  <a:pt x="11808" y="224"/>
                </a:lnTo>
                <a:lnTo>
                  <a:pt x="11723" y="224"/>
                </a:lnTo>
                <a:lnTo>
                  <a:pt x="11667" y="224"/>
                </a:lnTo>
                <a:lnTo>
                  <a:pt x="11610" y="187"/>
                </a:lnTo>
                <a:lnTo>
                  <a:pt x="11582" y="187"/>
                </a:lnTo>
                <a:lnTo>
                  <a:pt x="11554" y="224"/>
                </a:lnTo>
                <a:lnTo>
                  <a:pt x="11469" y="149"/>
                </a:lnTo>
                <a:lnTo>
                  <a:pt x="11441" y="112"/>
                </a:lnTo>
                <a:lnTo>
                  <a:pt x="11384" y="149"/>
                </a:lnTo>
                <a:lnTo>
                  <a:pt x="11328" y="112"/>
                </a:lnTo>
                <a:lnTo>
                  <a:pt x="11243" y="112"/>
                </a:lnTo>
                <a:lnTo>
                  <a:pt x="11158" y="75"/>
                </a:lnTo>
                <a:lnTo>
                  <a:pt x="11130" y="0"/>
                </a:lnTo>
                <a:lnTo>
                  <a:pt x="11073" y="37"/>
                </a:lnTo>
                <a:lnTo>
                  <a:pt x="11017" y="37"/>
                </a:lnTo>
                <a:lnTo>
                  <a:pt x="10989" y="112"/>
                </a:lnTo>
                <a:lnTo>
                  <a:pt x="10989" y="149"/>
                </a:lnTo>
                <a:lnTo>
                  <a:pt x="10960" y="149"/>
                </a:lnTo>
                <a:lnTo>
                  <a:pt x="10904" y="149"/>
                </a:lnTo>
                <a:lnTo>
                  <a:pt x="10876" y="187"/>
                </a:lnTo>
                <a:lnTo>
                  <a:pt x="10876" y="261"/>
                </a:lnTo>
                <a:lnTo>
                  <a:pt x="10847" y="299"/>
                </a:lnTo>
                <a:lnTo>
                  <a:pt x="10847" y="373"/>
                </a:lnTo>
                <a:lnTo>
                  <a:pt x="10847" y="448"/>
                </a:lnTo>
                <a:lnTo>
                  <a:pt x="10904" y="709"/>
                </a:lnTo>
                <a:lnTo>
                  <a:pt x="10960" y="784"/>
                </a:lnTo>
                <a:lnTo>
                  <a:pt x="10960" y="858"/>
                </a:lnTo>
                <a:lnTo>
                  <a:pt x="10960" y="970"/>
                </a:lnTo>
                <a:lnTo>
                  <a:pt x="10989" y="1194"/>
                </a:lnTo>
                <a:lnTo>
                  <a:pt x="10989" y="1381"/>
                </a:lnTo>
                <a:lnTo>
                  <a:pt x="10989" y="1456"/>
                </a:lnTo>
                <a:lnTo>
                  <a:pt x="10904" y="1493"/>
                </a:lnTo>
                <a:lnTo>
                  <a:pt x="10847" y="1493"/>
                </a:lnTo>
                <a:lnTo>
                  <a:pt x="10763" y="1493"/>
                </a:lnTo>
                <a:lnTo>
                  <a:pt x="10706" y="1493"/>
                </a:lnTo>
                <a:lnTo>
                  <a:pt x="10678" y="1418"/>
                </a:lnTo>
                <a:lnTo>
                  <a:pt x="10621" y="1194"/>
                </a:lnTo>
                <a:lnTo>
                  <a:pt x="10621" y="1120"/>
                </a:lnTo>
                <a:lnTo>
                  <a:pt x="10593" y="1082"/>
                </a:lnTo>
                <a:lnTo>
                  <a:pt x="10565" y="1045"/>
                </a:lnTo>
                <a:lnTo>
                  <a:pt x="10593" y="1008"/>
                </a:lnTo>
                <a:lnTo>
                  <a:pt x="10593" y="933"/>
                </a:lnTo>
                <a:lnTo>
                  <a:pt x="10113" y="970"/>
                </a:lnTo>
                <a:lnTo>
                  <a:pt x="9830" y="1008"/>
                </a:lnTo>
                <a:lnTo>
                  <a:pt x="9633" y="1008"/>
                </a:lnTo>
                <a:lnTo>
                  <a:pt x="8813" y="1082"/>
                </a:lnTo>
                <a:lnTo>
                  <a:pt x="8503" y="1120"/>
                </a:lnTo>
                <a:lnTo>
                  <a:pt x="8305" y="1120"/>
                </a:lnTo>
                <a:lnTo>
                  <a:pt x="7910" y="1157"/>
                </a:lnTo>
                <a:lnTo>
                  <a:pt x="7571" y="1157"/>
                </a:lnTo>
                <a:lnTo>
                  <a:pt x="7090" y="1232"/>
                </a:lnTo>
                <a:lnTo>
                  <a:pt x="6921" y="1232"/>
                </a:lnTo>
                <a:lnTo>
                  <a:pt x="6497" y="1269"/>
                </a:lnTo>
                <a:lnTo>
                  <a:pt x="6356" y="1269"/>
                </a:lnTo>
                <a:lnTo>
                  <a:pt x="5424" y="1344"/>
                </a:lnTo>
                <a:lnTo>
                  <a:pt x="5395" y="1306"/>
                </a:lnTo>
                <a:lnTo>
                  <a:pt x="5339" y="1269"/>
                </a:lnTo>
                <a:lnTo>
                  <a:pt x="5254" y="1157"/>
                </a:lnTo>
                <a:lnTo>
                  <a:pt x="5226" y="933"/>
                </a:lnTo>
                <a:lnTo>
                  <a:pt x="5226" y="858"/>
                </a:lnTo>
                <a:lnTo>
                  <a:pt x="5198" y="821"/>
                </a:lnTo>
                <a:lnTo>
                  <a:pt x="5141" y="746"/>
                </a:lnTo>
                <a:lnTo>
                  <a:pt x="5085" y="672"/>
                </a:lnTo>
                <a:lnTo>
                  <a:pt x="5056" y="560"/>
                </a:lnTo>
                <a:lnTo>
                  <a:pt x="4124" y="672"/>
                </a:lnTo>
                <a:lnTo>
                  <a:pt x="4068" y="672"/>
                </a:lnTo>
                <a:lnTo>
                  <a:pt x="3051" y="821"/>
                </a:lnTo>
                <a:lnTo>
                  <a:pt x="2768" y="858"/>
                </a:lnTo>
                <a:lnTo>
                  <a:pt x="2401" y="896"/>
                </a:lnTo>
                <a:lnTo>
                  <a:pt x="1780" y="970"/>
                </a:lnTo>
                <a:lnTo>
                  <a:pt x="1610" y="1008"/>
                </a:lnTo>
                <a:lnTo>
                  <a:pt x="876" y="1082"/>
                </a:lnTo>
                <a:lnTo>
                  <a:pt x="28" y="1194"/>
                </a:lnTo>
                <a:lnTo>
                  <a:pt x="56" y="1344"/>
                </a:lnTo>
                <a:lnTo>
                  <a:pt x="28" y="1418"/>
                </a:lnTo>
                <a:lnTo>
                  <a:pt x="0" y="1530"/>
                </a:lnTo>
                <a:lnTo>
                  <a:pt x="0" y="1605"/>
                </a:lnTo>
                <a:lnTo>
                  <a:pt x="28" y="1642"/>
                </a:lnTo>
                <a:lnTo>
                  <a:pt x="56" y="1679"/>
                </a:lnTo>
                <a:lnTo>
                  <a:pt x="198" y="1866"/>
                </a:lnTo>
                <a:lnTo>
                  <a:pt x="311" y="2015"/>
                </a:lnTo>
                <a:lnTo>
                  <a:pt x="367" y="2053"/>
                </a:lnTo>
                <a:lnTo>
                  <a:pt x="395" y="2090"/>
                </a:lnTo>
                <a:lnTo>
                  <a:pt x="452" y="2127"/>
                </a:lnTo>
                <a:lnTo>
                  <a:pt x="508" y="2202"/>
                </a:lnTo>
                <a:lnTo>
                  <a:pt x="480" y="2314"/>
                </a:lnTo>
                <a:lnTo>
                  <a:pt x="452" y="2426"/>
                </a:lnTo>
                <a:lnTo>
                  <a:pt x="424" y="2538"/>
                </a:lnTo>
                <a:lnTo>
                  <a:pt x="395" y="2575"/>
                </a:lnTo>
                <a:lnTo>
                  <a:pt x="424" y="2650"/>
                </a:lnTo>
                <a:lnTo>
                  <a:pt x="452" y="2687"/>
                </a:lnTo>
                <a:lnTo>
                  <a:pt x="565" y="2762"/>
                </a:lnTo>
                <a:lnTo>
                  <a:pt x="565" y="2799"/>
                </a:lnTo>
                <a:lnTo>
                  <a:pt x="537" y="2874"/>
                </a:lnTo>
                <a:lnTo>
                  <a:pt x="508" y="2874"/>
                </a:lnTo>
                <a:lnTo>
                  <a:pt x="480" y="2911"/>
                </a:lnTo>
                <a:lnTo>
                  <a:pt x="452" y="2948"/>
                </a:lnTo>
                <a:lnTo>
                  <a:pt x="452" y="2986"/>
                </a:lnTo>
                <a:lnTo>
                  <a:pt x="452" y="3060"/>
                </a:lnTo>
                <a:lnTo>
                  <a:pt x="424" y="3098"/>
                </a:lnTo>
                <a:lnTo>
                  <a:pt x="367" y="3172"/>
                </a:lnTo>
                <a:lnTo>
                  <a:pt x="367" y="3210"/>
                </a:lnTo>
                <a:lnTo>
                  <a:pt x="367" y="3247"/>
                </a:lnTo>
                <a:lnTo>
                  <a:pt x="395" y="3247"/>
                </a:lnTo>
                <a:lnTo>
                  <a:pt x="508" y="3172"/>
                </a:lnTo>
                <a:lnTo>
                  <a:pt x="537" y="3135"/>
                </a:lnTo>
                <a:lnTo>
                  <a:pt x="565" y="3135"/>
                </a:lnTo>
                <a:lnTo>
                  <a:pt x="593" y="3060"/>
                </a:lnTo>
                <a:lnTo>
                  <a:pt x="678" y="3023"/>
                </a:lnTo>
                <a:lnTo>
                  <a:pt x="734" y="3023"/>
                </a:lnTo>
                <a:lnTo>
                  <a:pt x="734" y="2986"/>
                </a:lnTo>
                <a:lnTo>
                  <a:pt x="734" y="2911"/>
                </a:lnTo>
                <a:lnTo>
                  <a:pt x="763" y="2911"/>
                </a:lnTo>
                <a:lnTo>
                  <a:pt x="819" y="2836"/>
                </a:lnTo>
                <a:lnTo>
                  <a:pt x="904" y="2799"/>
                </a:lnTo>
                <a:lnTo>
                  <a:pt x="932" y="2724"/>
                </a:lnTo>
                <a:lnTo>
                  <a:pt x="960" y="2650"/>
                </a:lnTo>
                <a:lnTo>
                  <a:pt x="960" y="2538"/>
                </a:lnTo>
                <a:lnTo>
                  <a:pt x="932" y="2463"/>
                </a:lnTo>
                <a:lnTo>
                  <a:pt x="932" y="2389"/>
                </a:lnTo>
                <a:lnTo>
                  <a:pt x="904" y="2351"/>
                </a:lnTo>
                <a:lnTo>
                  <a:pt x="932" y="2314"/>
                </a:lnTo>
                <a:lnTo>
                  <a:pt x="989" y="2351"/>
                </a:lnTo>
                <a:lnTo>
                  <a:pt x="1017" y="2426"/>
                </a:lnTo>
                <a:lnTo>
                  <a:pt x="1045" y="2426"/>
                </a:lnTo>
                <a:lnTo>
                  <a:pt x="1073" y="2463"/>
                </a:lnTo>
                <a:lnTo>
                  <a:pt x="1073" y="2575"/>
                </a:lnTo>
                <a:lnTo>
                  <a:pt x="1073" y="2612"/>
                </a:lnTo>
                <a:lnTo>
                  <a:pt x="1102" y="2612"/>
                </a:lnTo>
                <a:lnTo>
                  <a:pt x="1158" y="2612"/>
                </a:lnTo>
                <a:lnTo>
                  <a:pt x="1186" y="2538"/>
                </a:lnTo>
                <a:lnTo>
                  <a:pt x="1215" y="2389"/>
                </a:lnTo>
                <a:lnTo>
                  <a:pt x="1243" y="2314"/>
                </a:lnTo>
                <a:lnTo>
                  <a:pt x="1271" y="2314"/>
                </a:lnTo>
                <a:lnTo>
                  <a:pt x="1271" y="2351"/>
                </a:lnTo>
                <a:lnTo>
                  <a:pt x="1271" y="2426"/>
                </a:lnTo>
                <a:lnTo>
                  <a:pt x="1271" y="2463"/>
                </a:lnTo>
                <a:lnTo>
                  <a:pt x="1299" y="2501"/>
                </a:lnTo>
                <a:lnTo>
                  <a:pt x="1356" y="2538"/>
                </a:lnTo>
                <a:lnTo>
                  <a:pt x="1384" y="2575"/>
                </a:lnTo>
                <a:lnTo>
                  <a:pt x="1384" y="2612"/>
                </a:lnTo>
                <a:lnTo>
                  <a:pt x="1356" y="2650"/>
                </a:lnTo>
                <a:lnTo>
                  <a:pt x="1299" y="2724"/>
                </a:lnTo>
                <a:lnTo>
                  <a:pt x="1243" y="2762"/>
                </a:lnTo>
                <a:lnTo>
                  <a:pt x="1186" y="2762"/>
                </a:lnTo>
                <a:lnTo>
                  <a:pt x="1102" y="2799"/>
                </a:lnTo>
                <a:lnTo>
                  <a:pt x="1017" y="2836"/>
                </a:lnTo>
                <a:lnTo>
                  <a:pt x="989" y="2874"/>
                </a:lnTo>
                <a:lnTo>
                  <a:pt x="989" y="2911"/>
                </a:lnTo>
                <a:lnTo>
                  <a:pt x="960" y="2948"/>
                </a:lnTo>
                <a:lnTo>
                  <a:pt x="989" y="2948"/>
                </a:lnTo>
                <a:lnTo>
                  <a:pt x="1017" y="2948"/>
                </a:lnTo>
                <a:lnTo>
                  <a:pt x="1073" y="2948"/>
                </a:lnTo>
                <a:lnTo>
                  <a:pt x="1102" y="2911"/>
                </a:lnTo>
                <a:lnTo>
                  <a:pt x="1186" y="2836"/>
                </a:lnTo>
                <a:lnTo>
                  <a:pt x="1299" y="2836"/>
                </a:lnTo>
                <a:lnTo>
                  <a:pt x="1441" y="2762"/>
                </a:lnTo>
                <a:lnTo>
                  <a:pt x="1582" y="2724"/>
                </a:lnTo>
                <a:lnTo>
                  <a:pt x="1695" y="2687"/>
                </a:lnTo>
                <a:lnTo>
                  <a:pt x="1808" y="2650"/>
                </a:lnTo>
                <a:lnTo>
                  <a:pt x="1949" y="2650"/>
                </a:lnTo>
                <a:lnTo>
                  <a:pt x="2062" y="2612"/>
                </a:lnTo>
                <a:lnTo>
                  <a:pt x="2090" y="2575"/>
                </a:lnTo>
                <a:lnTo>
                  <a:pt x="2147" y="2575"/>
                </a:lnTo>
                <a:lnTo>
                  <a:pt x="2175" y="2501"/>
                </a:lnTo>
                <a:lnTo>
                  <a:pt x="2232" y="2501"/>
                </a:lnTo>
                <a:lnTo>
                  <a:pt x="2288" y="2463"/>
                </a:lnTo>
                <a:lnTo>
                  <a:pt x="2288" y="2426"/>
                </a:lnTo>
                <a:lnTo>
                  <a:pt x="2260" y="2389"/>
                </a:lnTo>
                <a:lnTo>
                  <a:pt x="2288" y="2351"/>
                </a:lnTo>
                <a:lnTo>
                  <a:pt x="2316" y="2314"/>
                </a:lnTo>
                <a:lnTo>
                  <a:pt x="2345" y="2314"/>
                </a:lnTo>
                <a:lnTo>
                  <a:pt x="2373" y="2389"/>
                </a:lnTo>
                <a:lnTo>
                  <a:pt x="2373" y="2426"/>
                </a:lnTo>
                <a:lnTo>
                  <a:pt x="2401" y="2463"/>
                </a:lnTo>
                <a:lnTo>
                  <a:pt x="2458" y="2463"/>
                </a:lnTo>
                <a:lnTo>
                  <a:pt x="2486" y="2426"/>
                </a:lnTo>
                <a:lnTo>
                  <a:pt x="2571" y="2389"/>
                </a:lnTo>
                <a:lnTo>
                  <a:pt x="2627" y="2389"/>
                </a:lnTo>
                <a:lnTo>
                  <a:pt x="2684" y="2389"/>
                </a:lnTo>
                <a:lnTo>
                  <a:pt x="2712" y="2389"/>
                </a:lnTo>
                <a:lnTo>
                  <a:pt x="2768" y="2351"/>
                </a:lnTo>
                <a:lnTo>
                  <a:pt x="2797" y="2314"/>
                </a:lnTo>
                <a:lnTo>
                  <a:pt x="2881" y="2351"/>
                </a:lnTo>
                <a:lnTo>
                  <a:pt x="2966" y="2426"/>
                </a:lnTo>
                <a:lnTo>
                  <a:pt x="3023" y="2501"/>
                </a:lnTo>
                <a:lnTo>
                  <a:pt x="3023" y="2538"/>
                </a:lnTo>
                <a:lnTo>
                  <a:pt x="2994" y="2575"/>
                </a:lnTo>
                <a:lnTo>
                  <a:pt x="2966" y="2575"/>
                </a:lnTo>
                <a:lnTo>
                  <a:pt x="2881" y="2575"/>
                </a:lnTo>
                <a:lnTo>
                  <a:pt x="2797" y="2538"/>
                </a:lnTo>
                <a:lnTo>
                  <a:pt x="2712" y="2538"/>
                </a:lnTo>
                <a:lnTo>
                  <a:pt x="2684" y="2538"/>
                </a:lnTo>
                <a:lnTo>
                  <a:pt x="2655" y="2538"/>
                </a:lnTo>
                <a:lnTo>
                  <a:pt x="2627" y="2538"/>
                </a:lnTo>
                <a:lnTo>
                  <a:pt x="2599" y="2575"/>
                </a:lnTo>
                <a:lnTo>
                  <a:pt x="2571" y="2612"/>
                </a:lnTo>
                <a:lnTo>
                  <a:pt x="2486" y="2575"/>
                </a:lnTo>
                <a:lnTo>
                  <a:pt x="2458" y="2575"/>
                </a:lnTo>
                <a:lnTo>
                  <a:pt x="2345" y="2575"/>
                </a:lnTo>
                <a:lnTo>
                  <a:pt x="2288" y="2612"/>
                </a:lnTo>
                <a:lnTo>
                  <a:pt x="2288" y="2650"/>
                </a:lnTo>
                <a:lnTo>
                  <a:pt x="2316" y="2687"/>
                </a:lnTo>
                <a:lnTo>
                  <a:pt x="2345" y="2687"/>
                </a:lnTo>
                <a:lnTo>
                  <a:pt x="2429" y="2687"/>
                </a:lnTo>
                <a:lnTo>
                  <a:pt x="2514" y="2687"/>
                </a:lnTo>
                <a:lnTo>
                  <a:pt x="2627" y="2724"/>
                </a:lnTo>
                <a:lnTo>
                  <a:pt x="2768" y="2724"/>
                </a:lnTo>
                <a:lnTo>
                  <a:pt x="2994" y="2799"/>
                </a:lnTo>
                <a:lnTo>
                  <a:pt x="3249" y="2874"/>
                </a:lnTo>
                <a:lnTo>
                  <a:pt x="3333" y="2911"/>
                </a:lnTo>
                <a:lnTo>
                  <a:pt x="3418" y="2986"/>
                </a:lnTo>
                <a:lnTo>
                  <a:pt x="3559" y="3098"/>
                </a:lnTo>
                <a:lnTo>
                  <a:pt x="3785" y="3284"/>
                </a:lnTo>
                <a:lnTo>
                  <a:pt x="3814" y="3284"/>
                </a:lnTo>
                <a:lnTo>
                  <a:pt x="3842" y="3247"/>
                </a:lnTo>
                <a:lnTo>
                  <a:pt x="3814" y="3135"/>
                </a:lnTo>
                <a:lnTo>
                  <a:pt x="3814" y="3060"/>
                </a:lnTo>
                <a:lnTo>
                  <a:pt x="3785" y="3023"/>
                </a:lnTo>
                <a:lnTo>
                  <a:pt x="3757" y="3023"/>
                </a:lnTo>
                <a:lnTo>
                  <a:pt x="3757" y="2986"/>
                </a:lnTo>
                <a:lnTo>
                  <a:pt x="3729" y="2948"/>
                </a:lnTo>
                <a:lnTo>
                  <a:pt x="3701" y="2948"/>
                </a:lnTo>
                <a:lnTo>
                  <a:pt x="3644" y="3023"/>
                </a:lnTo>
                <a:lnTo>
                  <a:pt x="3616" y="3023"/>
                </a:lnTo>
                <a:lnTo>
                  <a:pt x="3588" y="2986"/>
                </a:lnTo>
                <a:lnTo>
                  <a:pt x="3588" y="2948"/>
                </a:lnTo>
                <a:lnTo>
                  <a:pt x="3616" y="2874"/>
                </a:lnTo>
                <a:lnTo>
                  <a:pt x="3644" y="2836"/>
                </a:lnTo>
                <a:lnTo>
                  <a:pt x="3701" y="2762"/>
                </a:lnTo>
                <a:lnTo>
                  <a:pt x="3729" y="2762"/>
                </a:lnTo>
                <a:lnTo>
                  <a:pt x="3785" y="2799"/>
                </a:lnTo>
                <a:lnTo>
                  <a:pt x="3814" y="2874"/>
                </a:lnTo>
                <a:lnTo>
                  <a:pt x="3842" y="2911"/>
                </a:lnTo>
                <a:lnTo>
                  <a:pt x="3870" y="2911"/>
                </a:lnTo>
                <a:lnTo>
                  <a:pt x="3898" y="2911"/>
                </a:lnTo>
                <a:lnTo>
                  <a:pt x="3927" y="2911"/>
                </a:lnTo>
                <a:lnTo>
                  <a:pt x="3898" y="2986"/>
                </a:lnTo>
                <a:lnTo>
                  <a:pt x="3898" y="3023"/>
                </a:lnTo>
                <a:lnTo>
                  <a:pt x="3870" y="3098"/>
                </a:lnTo>
                <a:lnTo>
                  <a:pt x="3927" y="3172"/>
                </a:lnTo>
                <a:lnTo>
                  <a:pt x="3955" y="3172"/>
                </a:lnTo>
                <a:lnTo>
                  <a:pt x="4011" y="3172"/>
                </a:lnTo>
                <a:lnTo>
                  <a:pt x="4096" y="3247"/>
                </a:lnTo>
                <a:lnTo>
                  <a:pt x="4152" y="3247"/>
                </a:lnTo>
                <a:lnTo>
                  <a:pt x="4181" y="3210"/>
                </a:lnTo>
                <a:lnTo>
                  <a:pt x="4237" y="3210"/>
                </a:lnTo>
                <a:lnTo>
                  <a:pt x="4265" y="3247"/>
                </a:lnTo>
                <a:lnTo>
                  <a:pt x="4294" y="3359"/>
                </a:lnTo>
                <a:lnTo>
                  <a:pt x="4350" y="3396"/>
                </a:lnTo>
                <a:lnTo>
                  <a:pt x="4350" y="3434"/>
                </a:lnTo>
                <a:lnTo>
                  <a:pt x="4294" y="3434"/>
                </a:lnTo>
                <a:lnTo>
                  <a:pt x="4068" y="3284"/>
                </a:lnTo>
                <a:lnTo>
                  <a:pt x="3983" y="3284"/>
                </a:lnTo>
                <a:lnTo>
                  <a:pt x="3955" y="3284"/>
                </a:lnTo>
                <a:lnTo>
                  <a:pt x="3955" y="3322"/>
                </a:lnTo>
                <a:lnTo>
                  <a:pt x="3983" y="3359"/>
                </a:lnTo>
                <a:lnTo>
                  <a:pt x="4294" y="3546"/>
                </a:lnTo>
                <a:lnTo>
                  <a:pt x="4322" y="3657"/>
                </a:lnTo>
                <a:lnTo>
                  <a:pt x="4350" y="3695"/>
                </a:lnTo>
                <a:lnTo>
                  <a:pt x="4378" y="3695"/>
                </a:lnTo>
                <a:lnTo>
                  <a:pt x="4463" y="3732"/>
                </a:lnTo>
                <a:lnTo>
                  <a:pt x="4548" y="3732"/>
                </a:lnTo>
                <a:lnTo>
                  <a:pt x="4576" y="3769"/>
                </a:lnTo>
                <a:lnTo>
                  <a:pt x="4576" y="3807"/>
                </a:lnTo>
                <a:lnTo>
                  <a:pt x="4633" y="3919"/>
                </a:lnTo>
                <a:lnTo>
                  <a:pt x="4689" y="3956"/>
                </a:lnTo>
                <a:lnTo>
                  <a:pt x="4746" y="4068"/>
                </a:lnTo>
                <a:lnTo>
                  <a:pt x="4746" y="4180"/>
                </a:lnTo>
                <a:lnTo>
                  <a:pt x="4746" y="4329"/>
                </a:lnTo>
                <a:lnTo>
                  <a:pt x="4717" y="4404"/>
                </a:lnTo>
                <a:lnTo>
                  <a:pt x="4689" y="4441"/>
                </a:lnTo>
                <a:lnTo>
                  <a:pt x="4661" y="4441"/>
                </a:lnTo>
                <a:lnTo>
                  <a:pt x="4604" y="4367"/>
                </a:lnTo>
                <a:lnTo>
                  <a:pt x="4576" y="4255"/>
                </a:lnTo>
                <a:lnTo>
                  <a:pt x="4576" y="4143"/>
                </a:lnTo>
                <a:lnTo>
                  <a:pt x="4576" y="3919"/>
                </a:lnTo>
                <a:lnTo>
                  <a:pt x="4548" y="3919"/>
                </a:lnTo>
                <a:lnTo>
                  <a:pt x="4520" y="3919"/>
                </a:lnTo>
                <a:lnTo>
                  <a:pt x="4520" y="3956"/>
                </a:lnTo>
                <a:lnTo>
                  <a:pt x="4491" y="4031"/>
                </a:lnTo>
                <a:lnTo>
                  <a:pt x="4491" y="4105"/>
                </a:lnTo>
                <a:lnTo>
                  <a:pt x="4491" y="4180"/>
                </a:lnTo>
                <a:lnTo>
                  <a:pt x="4520" y="4255"/>
                </a:lnTo>
                <a:lnTo>
                  <a:pt x="4548" y="4404"/>
                </a:lnTo>
                <a:lnTo>
                  <a:pt x="4633" y="4516"/>
                </a:lnTo>
                <a:lnTo>
                  <a:pt x="4661" y="4553"/>
                </a:lnTo>
                <a:lnTo>
                  <a:pt x="4689" y="4553"/>
                </a:lnTo>
                <a:lnTo>
                  <a:pt x="4746" y="4516"/>
                </a:lnTo>
                <a:lnTo>
                  <a:pt x="4774" y="4479"/>
                </a:lnTo>
                <a:lnTo>
                  <a:pt x="4830" y="4441"/>
                </a:lnTo>
                <a:lnTo>
                  <a:pt x="4887" y="4441"/>
                </a:lnTo>
                <a:lnTo>
                  <a:pt x="4943" y="4441"/>
                </a:lnTo>
                <a:lnTo>
                  <a:pt x="4972" y="4404"/>
                </a:lnTo>
                <a:lnTo>
                  <a:pt x="5028" y="4329"/>
                </a:lnTo>
                <a:lnTo>
                  <a:pt x="5056" y="4329"/>
                </a:lnTo>
                <a:lnTo>
                  <a:pt x="5169" y="4292"/>
                </a:lnTo>
                <a:lnTo>
                  <a:pt x="5282" y="4292"/>
                </a:lnTo>
                <a:lnTo>
                  <a:pt x="5367" y="4292"/>
                </a:lnTo>
                <a:lnTo>
                  <a:pt x="5395" y="4255"/>
                </a:lnTo>
                <a:lnTo>
                  <a:pt x="5395" y="4180"/>
                </a:lnTo>
                <a:lnTo>
                  <a:pt x="5424" y="4143"/>
                </a:lnTo>
                <a:lnTo>
                  <a:pt x="5452" y="4143"/>
                </a:lnTo>
                <a:lnTo>
                  <a:pt x="5480" y="4143"/>
                </a:lnTo>
                <a:lnTo>
                  <a:pt x="5508" y="4068"/>
                </a:lnTo>
                <a:lnTo>
                  <a:pt x="5537" y="4031"/>
                </a:lnTo>
                <a:lnTo>
                  <a:pt x="5593" y="4031"/>
                </a:lnTo>
                <a:lnTo>
                  <a:pt x="5621" y="4031"/>
                </a:lnTo>
                <a:lnTo>
                  <a:pt x="5593" y="4105"/>
                </a:lnTo>
                <a:lnTo>
                  <a:pt x="5593" y="4180"/>
                </a:lnTo>
                <a:lnTo>
                  <a:pt x="5621" y="4180"/>
                </a:lnTo>
                <a:lnTo>
                  <a:pt x="5678" y="4143"/>
                </a:lnTo>
                <a:lnTo>
                  <a:pt x="5763" y="4031"/>
                </a:lnTo>
                <a:lnTo>
                  <a:pt x="5932" y="3881"/>
                </a:lnTo>
                <a:lnTo>
                  <a:pt x="6102" y="3732"/>
                </a:lnTo>
                <a:lnTo>
                  <a:pt x="6215" y="3620"/>
                </a:lnTo>
                <a:lnTo>
                  <a:pt x="6271" y="3583"/>
                </a:lnTo>
                <a:lnTo>
                  <a:pt x="6299" y="3583"/>
                </a:lnTo>
                <a:lnTo>
                  <a:pt x="6328" y="3583"/>
                </a:lnTo>
                <a:lnTo>
                  <a:pt x="6356" y="3546"/>
                </a:lnTo>
                <a:lnTo>
                  <a:pt x="6412" y="3546"/>
                </a:lnTo>
                <a:lnTo>
                  <a:pt x="6412" y="3508"/>
                </a:lnTo>
                <a:lnTo>
                  <a:pt x="6469" y="3546"/>
                </a:lnTo>
                <a:lnTo>
                  <a:pt x="6497" y="3583"/>
                </a:lnTo>
                <a:lnTo>
                  <a:pt x="6582" y="3583"/>
                </a:lnTo>
                <a:lnTo>
                  <a:pt x="6610" y="3546"/>
                </a:lnTo>
                <a:lnTo>
                  <a:pt x="6638" y="3508"/>
                </a:lnTo>
                <a:lnTo>
                  <a:pt x="6638" y="3471"/>
                </a:lnTo>
                <a:lnTo>
                  <a:pt x="6582" y="3434"/>
                </a:lnTo>
                <a:lnTo>
                  <a:pt x="6497" y="3434"/>
                </a:lnTo>
                <a:lnTo>
                  <a:pt x="6469" y="3396"/>
                </a:lnTo>
                <a:lnTo>
                  <a:pt x="6469" y="3359"/>
                </a:lnTo>
                <a:lnTo>
                  <a:pt x="6525" y="3359"/>
                </a:lnTo>
                <a:lnTo>
                  <a:pt x="6582" y="3359"/>
                </a:lnTo>
                <a:lnTo>
                  <a:pt x="6582" y="3322"/>
                </a:lnTo>
                <a:lnTo>
                  <a:pt x="6525" y="3247"/>
                </a:lnTo>
                <a:lnTo>
                  <a:pt x="6525" y="3210"/>
                </a:lnTo>
                <a:lnTo>
                  <a:pt x="6582" y="3098"/>
                </a:lnTo>
                <a:lnTo>
                  <a:pt x="6610" y="3098"/>
                </a:lnTo>
                <a:lnTo>
                  <a:pt x="6695" y="3060"/>
                </a:lnTo>
                <a:lnTo>
                  <a:pt x="6723" y="3060"/>
                </a:lnTo>
                <a:lnTo>
                  <a:pt x="6723" y="3023"/>
                </a:lnTo>
                <a:lnTo>
                  <a:pt x="6723" y="2948"/>
                </a:lnTo>
                <a:lnTo>
                  <a:pt x="6780" y="2948"/>
                </a:lnTo>
                <a:lnTo>
                  <a:pt x="6808" y="2948"/>
                </a:lnTo>
                <a:lnTo>
                  <a:pt x="6836" y="2911"/>
                </a:lnTo>
                <a:lnTo>
                  <a:pt x="6921" y="2948"/>
                </a:lnTo>
                <a:lnTo>
                  <a:pt x="6977" y="2986"/>
                </a:lnTo>
                <a:lnTo>
                  <a:pt x="7006" y="2948"/>
                </a:lnTo>
                <a:lnTo>
                  <a:pt x="7062" y="2911"/>
                </a:lnTo>
                <a:lnTo>
                  <a:pt x="7119" y="2911"/>
                </a:lnTo>
                <a:close/>
              </a:path>
            </a:pathLst>
          </a:custGeom>
          <a:solidFill>
            <a:srgbClr val="FFFF00"/>
          </a:solid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2073" name="Georgia">
            <a:extLst>
              <a:ext uri="{FF2B5EF4-FFF2-40B4-BE49-F238E27FC236}">
                <a16:creationId xmlns:a16="http://schemas.microsoft.com/office/drawing/2014/main" id="{9DC47DDB-6B66-7F9F-38C5-FF552A3283DD}"/>
              </a:ext>
            </a:extLst>
          </p:cNvPr>
          <p:cNvSpPr>
            <a:spLocks/>
          </p:cNvSpPr>
          <p:nvPr/>
        </p:nvSpPr>
        <p:spPr bwMode="auto">
          <a:xfrm>
            <a:off x="6979957" y="3785235"/>
            <a:ext cx="895350" cy="884238"/>
          </a:xfrm>
          <a:custGeom>
            <a:avLst/>
            <a:gdLst>
              <a:gd name="T0" fmla="*/ 2833 w 16384"/>
              <a:gd name="T1" fmla="*/ 12631 h 16384"/>
              <a:gd name="T2" fmla="*/ 3116 w 16384"/>
              <a:gd name="T3" fmla="*/ 13638 h 16384"/>
              <a:gd name="T4" fmla="*/ 3116 w 16384"/>
              <a:gd name="T5" fmla="*/ 14553 h 16384"/>
              <a:gd name="T6" fmla="*/ 3447 w 16384"/>
              <a:gd name="T7" fmla="*/ 15057 h 16384"/>
              <a:gd name="T8" fmla="*/ 3825 w 16384"/>
              <a:gd name="T9" fmla="*/ 15698 h 16384"/>
              <a:gd name="T10" fmla="*/ 5949 w 16384"/>
              <a:gd name="T11" fmla="*/ 16109 h 16384"/>
              <a:gd name="T12" fmla="*/ 9302 w 16384"/>
              <a:gd name="T13" fmla="*/ 15926 h 16384"/>
              <a:gd name="T14" fmla="*/ 12796 w 16384"/>
              <a:gd name="T15" fmla="*/ 15789 h 16384"/>
              <a:gd name="T16" fmla="*/ 12984 w 16384"/>
              <a:gd name="T17" fmla="*/ 16384 h 16384"/>
              <a:gd name="T18" fmla="*/ 13457 w 16384"/>
              <a:gd name="T19" fmla="*/ 16018 h 16384"/>
              <a:gd name="T20" fmla="*/ 13221 w 16384"/>
              <a:gd name="T21" fmla="*/ 15011 h 16384"/>
              <a:gd name="T22" fmla="*/ 13457 w 16384"/>
              <a:gd name="T23" fmla="*/ 14736 h 16384"/>
              <a:gd name="T24" fmla="*/ 13882 w 16384"/>
              <a:gd name="T25" fmla="*/ 14691 h 16384"/>
              <a:gd name="T26" fmla="*/ 14448 w 16384"/>
              <a:gd name="T27" fmla="*/ 14782 h 16384"/>
              <a:gd name="T28" fmla="*/ 15015 w 16384"/>
              <a:gd name="T29" fmla="*/ 14645 h 16384"/>
              <a:gd name="T30" fmla="*/ 14920 w 16384"/>
              <a:gd name="T31" fmla="*/ 14187 h 16384"/>
              <a:gd name="T32" fmla="*/ 14968 w 16384"/>
              <a:gd name="T33" fmla="*/ 13867 h 16384"/>
              <a:gd name="T34" fmla="*/ 14968 w 16384"/>
              <a:gd name="T35" fmla="*/ 13730 h 16384"/>
              <a:gd name="T36" fmla="*/ 15109 w 16384"/>
              <a:gd name="T37" fmla="*/ 13363 h 16384"/>
              <a:gd name="T38" fmla="*/ 14873 w 16384"/>
              <a:gd name="T39" fmla="*/ 13547 h 16384"/>
              <a:gd name="T40" fmla="*/ 14637 w 16384"/>
              <a:gd name="T41" fmla="*/ 13180 h 16384"/>
              <a:gd name="T42" fmla="*/ 14968 w 16384"/>
              <a:gd name="T43" fmla="*/ 13272 h 16384"/>
              <a:gd name="T44" fmla="*/ 15015 w 16384"/>
              <a:gd name="T45" fmla="*/ 12769 h 16384"/>
              <a:gd name="T46" fmla="*/ 15156 w 16384"/>
              <a:gd name="T47" fmla="*/ 12494 h 16384"/>
              <a:gd name="T48" fmla="*/ 15298 w 16384"/>
              <a:gd name="T49" fmla="*/ 12174 h 16384"/>
              <a:gd name="T50" fmla="*/ 15534 w 16384"/>
              <a:gd name="T51" fmla="*/ 11716 h 16384"/>
              <a:gd name="T52" fmla="*/ 15251 w 16384"/>
              <a:gd name="T53" fmla="*/ 11716 h 16384"/>
              <a:gd name="T54" fmla="*/ 15629 w 16384"/>
              <a:gd name="T55" fmla="*/ 11579 h 16384"/>
              <a:gd name="T56" fmla="*/ 15487 w 16384"/>
              <a:gd name="T57" fmla="*/ 11167 h 16384"/>
              <a:gd name="T58" fmla="*/ 15676 w 16384"/>
              <a:gd name="T59" fmla="*/ 10892 h 16384"/>
              <a:gd name="T60" fmla="*/ 15723 w 16384"/>
              <a:gd name="T61" fmla="*/ 10572 h 16384"/>
              <a:gd name="T62" fmla="*/ 15912 w 16384"/>
              <a:gd name="T63" fmla="*/ 10389 h 16384"/>
              <a:gd name="T64" fmla="*/ 16148 w 16384"/>
              <a:gd name="T65" fmla="*/ 10023 h 16384"/>
              <a:gd name="T66" fmla="*/ 16101 w 16384"/>
              <a:gd name="T67" fmla="*/ 9702 h 16384"/>
              <a:gd name="T68" fmla="*/ 15345 w 16384"/>
              <a:gd name="T69" fmla="*/ 9519 h 16384"/>
              <a:gd name="T70" fmla="*/ 15251 w 16384"/>
              <a:gd name="T71" fmla="*/ 8741 h 16384"/>
              <a:gd name="T72" fmla="*/ 14495 w 16384"/>
              <a:gd name="T73" fmla="*/ 8009 h 16384"/>
              <a:gd name="T74" fmla="*/ 14118 w 16384"/>
              <a:gd name="T75" fmla="*/ 7597 h 16384"/>
              <a:gd name="T76" fmla="*/ 13929 w 16384"/>
              <a:gd name="T77" fmla="*/ 6911 h 16384"/>
              <a:gd name="T78" fmla="*/ 13268 w 16384"/>
              <a:gd name="T79" fmla="*/ 6270 h 16384"/>
              <a:gd name="T80" fmla="*/ 12701 w 16384"/>
              <a:gd name="T81" fmla="*/ 5858 h 16384"/>
              <a:gd name="T82" fmla="*/ 12182 w 16384"/>
              <a:gd name="T83" fmla="*/ 5492 h 16384"/>
              <a:gd name="T84" fmla="*/ 12135 w 16384"/>
              <a:gd name="T85" fmla="*/ 5034 h 16384"/>
              <a:gd name="T86" fmla="*/ 11332 w 16384"/>
              <a:gd name="T87" fmla="*/ 4668 h 16384"/>
              <a:gd name="T88" fmla="*/ 10812 w 16384"/>
              <a:gd name="T89" fmla="*/ 4073 h 16384"/>
              <a:gd name="T90" fmla="*/ 10104 w 16384"/>
              <a:gd name="T91" fmla="*/ 3661 h 16384"/>
              <a:gd name="T92" fmla="*/ 9585 w 16384"/>
              <a:gd name="T93" fmla="*/ 3112 h 16384"/>
              <a:gd name="T94" fmla="*/ 9113 w 16384"/>
              <a:gd name="T95" fmla="*/ 2517 h 16384"/>
              <a:gd name="T96" fmla="*/ 8593 w 16384"/>
              <a:gd name="T97" fmla="*/ 1785 h 16384"/>
              <a:gd name="T98" fmla="*/ 7649 w 16384"/>
              <a:gd name="T99" fmla="*/ 1464 h 16384"/>
              <a:gd name="T100" fmla="*/ 7035 w 16384"/>
              <a:gd name="T101" fmla="*/ 1144 h 16384"/>
              <a:gd name="T102" fmla="*/ 7602 w 16384"/>
              <a:gd name="T103" fmla="*/ 183 h 16384"/>
              <a:gd name="T104" fmla="*/ 5099 w 16384"/>
              <a:gd name="T105" fmla="*/ 366 h 16384"/>
              <a:gd name="T106" fmla="*/ 2550 w 16384"/>
              <a:gd name="T107" fmla="*/ 641 h 16384"/>
              <a:gd name="T108" fmla="*/ 0 w 16384"/>
              <a:gd name="T109" fmla="*/ 915 h 16384"/>
              <a:gd name="T110" fmla="*/ 1039 w 16384"/>
              <a:gd name="T111" fmla="*/ 4577 h 16384"/>
              <a:gd name="T112" fmla="*/ 1936 w 16384"/>
              <a:gd name="T113" fmla="*/ 7643 h 16384"/>
              <a:gd name="T114" fmla="*/ 2455 w 16384"/>
              <a:gd name="T115" fmla="*/ 8970 h 16384"/>
              <a:gd name="T116" fmla="*/ 2975 w 16384"/>
              <a:gd name="T117" fmla="*/ 9794 h 16384"/>
              <a:gd name="T118" fmla="*/ 3258 w 16384"/>
              <a:gd name="T119" fmla="*/ 10526 h 16384"/>
              <a:gd name="T120" fmla="*/ 2927 w 16384"/>
              <a:gd name="T121" fmla="*/ 11029 h 16384"/>
              <a:gd name="T122" fmla="*/ 2927 w 16384"/>
              <a:gd name="T123" fmla="*/ 11624 h 1638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384"/>
              <a:gd name="T187" fmla="*/ 0 h 16384"/>
              <a:gd name="T188" fmla="*/ 16384 w 16384"/>
              <a:gd name="T189" fmla="*/ 16384 h 1638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384" h="16384">
                <a:moveTo>
                  <a:pt x="2927" y="11762"/>
                </a:moveTo>
                <a:lnTo>
                  <a:pt x="2833" y="11853"/>
                </a:lnTo>
                <a:lnTo>
                  <a:pt x="2739" y="12128"/>
                </a:lnTo>
                <a:lnTo>
                  <a:pt x="2786" y="12402"/>
                </a:lnTo>
                <a:lnTo>
                  <a:pt x="2833" y="12448"/>
                </a:lnTo>
                <a:lnTo>
                  <a:pt x="2833" y="12631"/>
                </a:lnTo>
                <a:lnTo>
                  <a:pt x="2927" y="12769"/>
                </a:lnTo>
                <a:lnTo>
                  <a:pt x="3069" y="13043"/>
                </a:lnTo>
                <a:lnTo>
                  <a:pt x="3163" y="13180"/>
                </a:lnTo>
                <a:lnTo>
                  <a:pt x="3116" y="13363"/>
                </a:lnTo>
                <a:lnTo>
                  <a:pt x="3116" y="13501"/>
                </a:lnTo>
                <a:lnTo>
                  <a:pt x="3116" y="13638"/>
                </a:lnTo>
                <a:lnTo>
                  <a:pt x="3116" y="13775"/>
                </a:lnTo>
                <a:lnTo>
                  <a:pt x="3116" y="14050"/>
                </a:lnTo>
                <a:lnTo>
                  <a:pt x="3116" y="14187"/>
                </a:lnTo>
                <a:lnTo>
                  <a:pt x="3069" y="14233"/>
                </a:lnTo>
                <a:lnTo>
                  <a:pt x="3069" y="14370"/>
                </a:lnTo>
                <a:lnTo>
                  <a:pt x="3116" y="14553"/>
                </a:lnTo>
                <a:lnTo>
                  <a:pt x="3163" y="14645"/>
                </a:lnTo>
                <a:lnTo>
                  <a:pt x="3258" y="14736"/>
                </a:lnTo>
                <a:lnTo>
                  <a:pt x="3400" y="14828"/>
                </a:lnTo>
                <a:lnTo>
                  <a:pt x="3400" y="14920"/>
                </a:lnTo>
                <a:lnTo>
                  <a:pt x="3447" y="14965"/>
                </a:lnTo>
                <a:lnTo>
                  <a:pt x="3447" y="15057"/>
                </a:lnTo>
                <a:lnTo>
                  <a:pt x="3541" y="15240"/>
                </a:lnTo>
                <a:lnTo>
                  <a:pt x="3588" y="15377"/>
                </a:lnTo>
                <a:lnTo>
                  <a:pt x="3683" y="15469"/>
                </a:lnTo>
                <a:lnTo>
                  <a:pt x="3777" y="15560"/>
                </a:lnTo>
                <a:lnTo>
                  <a:pt x="3825" y="15606"/>
                </a:lnTo>
                <a:lnTo>
                  <a:pt x="3825" y="15698"/>
                </a:lnTo>
                <a:lnTo>
                  <a:pt x="3872" y="15972"/>
                </a:lnTo>
                <a:lnTo>
                  <a:pt x="4013" y="16109"/>
                </a:lnTo>
                <a:lnTo>
                  <a:pt x="4108" y="16155"/>
                </a:lnTo>
                <a:lnTo>
                  <a:pt x="4155" y="16201"/>
                </a:lnTo>
                <a:lnTo>
                  <a:pt x="5713" y="16109"/>
                </a:lnTo>
                <a:lnTo>
                  <a:pt x="5949" y="16109"/>
                </a:lnTo>
                <a:lnTo>
                  <a:pt x="6657" y="16064"/>
                </a:lnTo>
                <a:lnTo>
                  <a:pt x="6941" y="16064"/>
                </a:lnTo>
                <a:lnTo>
                  <a:pt x="7743" y="15972"/>
                </a:lnTo>
                <a:lnTo>
                  <a:pt x="8310" y="15972"/>
                </a:lnTo>
                <a:lnTo>
                  <a:pt x="8971" y="15926"/>
                </a:lnTo>
                <a:lnTo>
                  <a:pt x="9302" y="15926"/>
                </a:lnTo>
                <a:lnTo>
                  <a:pt x="9821" y="15881"/>
                </a:lnTo>
                <a:lnTo>
                  <a:pt x="11190" y="15789"/>
                </a:lnTo>
                <a:lnTo>
                  <a:pt x="11521" y="15789"/>
                </a:lnTo>
                <a:lnTo>
                  <a:pt x="11993" y="15743"/>
                </a:lnTo>
                <a:lnTo>
                  <a:pt x="12796" y="15698"/>
                </a:lnTo>
                <a:lnTo>
                  <a:pt x="12796" y="15789"/>
                </a:lnTo>
                <a:lnTo>
                  <a:pt x="12748" y="15835"/>
                </a:lnTo>
                <a:lnTo>
                  <a:pt x="12796" y="15881"/>
                </a:lnTo>
                <a:lnTo>
                  <a:pt x="12843" y="15926"/>
                </a:lnTo>
                <a:lnTo>
                  <a:pt x="12843" y="16018"/>
                </a:lnTo>
                <a:lnTo>
                  <a:pt x="12937" y="16292"/>
                </a:lnTo>
                <a:lnTo>
                  <a:pt x="12984" y="16384"/>
                </a:lnTo>
                <a:lnTo>
                  <a:pt x="13079" y="16384"/>
                </a:lnTo>
                <a:lnTo>
                  <a:pt x="13221" y="16384"/>
                </a:lnTo>
                <a:lnTo>
                  <a:pt x="13315" y="16384"/>
                </a:lnTo>
                <a:lnTo>
                  <a:pt x="13457" y="16338"/>
                </a:lnTo>
                <a:lnTo>
                  <a:pt x="13457" y="16247"/>
                </a:lnTo>
                <a:lnTo>
                  <a:pt x="13457" y="16018"/>
                </a:lnTo>
                <a:lnTo>
                  <a:pt x="13409" y="15743"/>
                </a:lnTo>
                <a:lnTo>
                  <a:pt x="13409" y="15606"/>
                </a:lnTo>
                <a:lnTo>
                  <a:pt x="13409" y="15514"/>
                </a:lnTo>
                <a:lnTo>
                  <a:pt x="13315" y="15423"/>
                </a:lnTo>
                <a:lnTo>
                  <a:pt x="13221" y="15103"/>
                </a:lnTo>
                <a:lnTo>
                  <a:pt x="13221" y="15011"/>
                </a:lnTo>
                <a:lnTo>
                  <a:pt x="13221" y="14920"/>
                </a:lnTo>
                <a:lnTo>
                  <a:pt x="13268" y="14874"/>
                </a:lnTo>
                <a:lnTo>
                  <a:pt x="13268" y="14782"/>
                </a:lnTo>
                <a:lnTo>
                  <a:pt x="13315" y="14736"/>
                </a:lnTo>
                <a:lnTo>
                  <a:pt x="13409" y="14736"/>
                </a:lnTo>
                <a:lnTo>
                  <a:pt x="13457" y="14736"/>
                </a:lnTo>
                <a:lnTo>
                  <a:pt x="13457" y="14691"/>
                </a:lnTo>
                <a:lnTo>
                  <a:pt x="13504" y="14599"/>
                </a:lnTo>
                <a:lnTo>
                  <a:pt x="13598" y="14599"/>
                </a:lnTo>
                <a:lnTo>
                  <a:pt x="13693" y="14553"/>
                </a:lnTo>
                <a:lnTo>
                  <a:pt x="13740" y="14645"/>
                </a:lnTo>
                <a:lnTo>
                  <a:pt x="13882" y="14691"/>
                </a:lnTo>
                <a:lnTo>
                  <a:pt x="14023" y="14691"/>
                </a:lnTo>
                <a:lnTo>
                  <a:pt x="14118" y="14736"/>
                </a:lnTo>
                <a:lnTo>
                  <a:pt x="14212" y="14691"/>
                </a:lnTo>
                <a:lnTo>
                  <a:pt x="14259" y="14736"/>
                </a:lnTo>
                <a:lnTo>
                  <a:pt x="14401" y="14828"/>
                </a:lnTo>
                <a:lnTo>
                  <a:pt x="14448" y="14782"/>
                </a:lnTo>
                <a:lnTo>
                  <a:pt x="14495" y="14782"/>
                </a:lnTo>
                <a:lnTo>
                  <a:pt x="14590" y="14828"/>
                </a:lnTo>
                <a:lnTo>
                  <a:pt x="14684" y="14828"/>
                </a:lnTo>
                <a:lnTo>
                  <a:pt x="14826" y="14828"/>
                </a:lnTo>
                <a:lnTo>
                  <a:pt x="14968" y="14782"/>
                </a:lnTo>
                <a:lnTo>
                  <a:pt x="15015" y="14645"/>
                </a:lnTo>
                <a:lnTo>
                  <a:pt x="15015" y="14599"/>
                </a:lnTo>
                <a:lnTo>
                  <a:pt x="14920" y="14462"/>
                </a:lnTo>
                <a:lnTo>
                  <a:pt x="14873" y="14416"/>
                </a:lnTo>
                <a:lnTo>
                  <a:pt x="14920" y="14370"/>
                </a:lnTo>
                <a:lnTo>
                  <a:pt x="14920" y="14279"/>
                </a:lnTo>
                <a:lnTo>
                  <a:pt x="14920" y="14187"/>
                </a:lnTo>
                <a:lnTo>
                  <a:pt x="14920" y="14141"/>
                </a:lnTo>
                <a:lnTo>
                  <a:pt x="14968" y="14050"/>
                </a:lnTo>
                <a:lnTo>
                  <a:pt x="15062" y="13958"/>
                </a:lnTo>
                <a:lnTo>
                  <a:pt x="15062" y="13913"/>
                </a:lnTo>
                <a:lnTo>
                  <a:pt x="15015" y="13867"/>
                </a:lnTo>
                <a:lnTo>
                  <a:pt x="14968" y="13867"/>
                </a:lnTo>
                <a:lnTo>
                  <a:pt x="14873" y="13913"/>
                </a:lnTo>
                <a:lnTo>
                  <a:pt x="14826" y="13867"/>
                </a:lnTo>
                <a:lnTo>
                  <a:pt x="14826" y="13821"/>
                </a:lnTo>
                <a:lnTo>
                  <a:pt x="14873" y="13775"/>
                </a:lnTo>
                <a:lnTo>
                  <a:pt x="14968" y="13775"/>
                </a:lnTo>
                <a:lnTo>
                  <a:pt x="14968" y="13730"/>
                </a:lnTo>
                <a:lnTo>
                  <a:pt x="15015" y="13684"/>
                </a:lnTo>
                <a:lnTo>
                  <a:pt x="15109" y="13638"/>
                </a:lnTo>
                <a:lnTo>
                  <a:pt x="15156" y="13592"/>
                </a:lnTo>
                <a:lnTo>
                  <a:pt x="15156" y="13501"/>
                </a:lnTo>
                <a:lnTo>
                  <a:pt x="15109" y="13409"/>
                </a:lnTo>
                <a:lnTo>
                  <a:pt x="15109" y="13363"/>
                </a:lnTo>
                <a:lnTo>
                  <a:pt x="15062" y="13318"/>
                </a:lnTo>
                <a:lnTo>
                  <a:pt x="15062" y="13363"/>
                </a:lnTo>
                <a:lnTo>
                  <a:pt x="15015" y="13501"/>
                </a:lnTo>
                <a:lnTo>
                  <a:pt x="15015" y="13547"/>
                </a:lnTo>
                <a:lnTo>
                  <a:pt x="14920" y="13638"/>
                </a:lnTo>
                <a:lnTo>
                  <a:pt x="14873" y="13547"/>
                </a:lnTo>
                <a:lnTo>
                  <a:pt x="14826" y="13409"/>
                </a:lnTo>
                <a:lnTo>
                  <a:pt x="14779" y="13409"/>
                </a:lnTo>
                <a:lnTo>
                  <a:pt x="14684" y="13363"/>
                </a:lnTo>
                <a:lnTo>
                  <a:pt x="14684" y="13318"/>
                </a:lnTo>
                <a:lnTo>
                  <a:pt x="14684" y="13226"/>
                </a:lnTo>
                <a:lnTo>
                  <a:pt x="14637" y="13180"/>
                </a:lnTo>
                <a:lnTo>
                  <a:pt x="14637" y="13135"/>
                </a:lnTo>
                <a:lnTo>
                  <a:pt x="14684" y="13135"/>
                </a:lnTo>
                <a:lnTo>
                  <a:pt x="14731" y="13180"/>
                </a:lnTo>
                <a:lnTo>
                  <a:pt x="14873" y="13272"/>
                </a:lnTo>
                <a:lnTo>
                  <a:pt x="14920" y="13272"/>
                </a:lnTo>
                <a:lnTo>
                  <a:pt x="14968" y="13272"/>
                </a:lnTo>
                <a:lnTo>
                  <a:pt x="14968" y="13226"/>
                </a:lnTo>
                <a:lnTo>
                  <a:pt x="14920" y="13043"/>
                </a:lnTo>
                <a:lnTo>
                  <a:pt x="14920" y="12952"/>
                </a:lnTo>
                <a:lnTo>
                  <a:pt x="14968" y="12906"/>
                </a:lnTo>
                <a:lnTo>
                  <a:pt x="15015" y="12814"/>
                </a:lnTo>
                <a:lnTo>
                  <a:pt x="15015" y="12769"/>
                </a:lnTo>
                <a:lnTo>
                  <a:pt x="14920" y="12631"/>
                </a:lnTo>
                <a:lnTo>
                  <a:pt x="14873" y="12585"/>
                </a:lnTo>
                <a:lnTo>
                  <a:pt x="14873" y="12540"/>
                </a:lnTo>
                <a:lnTo>
                  <a:pt x="14920" y="12494"/>
                </a:lnTo>
                <a:lnTo>
                  <a:pt x="14968" y="12494"/>
                </a:lnTo>
                <a:lnTo>
                  <a:pt x="15156" y="12494"/>
                </a:lnTo>
                <a:lnTo>
                  <a:pt x="15204" y="12494"/>
                </a:lnTo>
                <a:lnTo>
                  <a:pt x="15204" y="12402"/>
                </a:lnTo>
                <a:lnTo>
                  <a:pt x="15204" y="12311"/>
                </a:lnTo>
                <a:lnTo>
                  <a:pt x="15204" y="12219"/>
                </a:lnTo>
                <a:lnTo>
                  <a:pt x="15251" y="12219"/>
                </a:lnTo>
                <a:lnTo>
                  <a:pt x="15298" y="12174"/>
                </a:lnTo>
                <a:lnTo>
                  <a:pt x="15440" y="12219"/>
                </a:lnTo>
                <a:lnTo>
                  <a:pt x="15440" y="12174"/>
                </a:lnTo>
                <a:lnTo>
                  <a:pt x="15440" y="11945"/>
                </a:lnTo>
                <a:lnTo>
                  <a:pt x="15534" y="11853"/>
                </a:lnTo>
                <a:lnTo>
                  <a:pt x="15534" y="11762"/>
                </a:lnTo>
                <a:lnTo>
                  <a:pt x="15534" y="11716"/>
                </a:lnTo>
                <a:lnTo>
                  <a:pt x="15487" y="11716"/>
                </a:lnTo>
                <a:lnTo>
                  <a:pt x="15345" y="11762"/>
                </a:lnTo>
                <a:lnTo>
                  <a:pt x="15298" y="11762"/>
                </a:lnTo>
                <a:lnTo>
                  <a:pt x="15298" y="11807"/>
                </a:lnTo>
                <a:lnTo>
                  <a:pt x="15251" y="11762"/>
                </a:lnTo>
                <a:lnTo>
                  <a:pt x="15251" y="11716"/>
                </a:lnTo>
                <a:lnTo>
                  <a:pt x="15251" y="11670"/>
                </a:lnTo>
                <a:lnTo>
                  <a:pt x="15298" y="11624"/>
                </a:lnTo>
                <a:lnTo>
                  <a:pt x="15392" y="11579"/>
                </a:lnTo>
                <a:lnTo>
                  <a:pt x="15487" y="11533"/>
                </a:lnTo>
                <a:lnTo>
                  <a:pt x="15534" y="11579"/>
                </a:lnTo>
                <a:lnTo>
                  <a:pt x="15629" y="11579"/>
                </a:lnTo>
                <a:lnTo>
                  <a:pt x="15629" y="11533"/>
                </a:lnTo>
                <a:lnTo>
                  <a:pt x="15676" y="11350"/>
                </a:lnTo>
                <a:lnTo>
                  <a:pt x="15676" y="11258"/>
                </a:lnTo>
                <a:lnTo>
                  <a:pt x="15629" y="11121"/>
                </a:lnTo>
                <a:lnTo>
                  <a:pt x="15534" y="11167"/>
                </a:lnTo>
                <a:lnTo>
                  <a:pt x="15487" y="11167"/>
                </a:lnTo>
                <a:lnTo>
                  <a:pt x="15487" y="11029"/>
                </a:lnTo>
                <a:lnTo>
                  <a:pt x="15392" y="10984"/>
                </a:lnTo>
                <a:lnTo>
                  <a:pt x="15487" y="10892"/>
                </a:lnTo>
                <a:lnTo>
                  <a:pt x="15534" y="10892"/>
                </a:lnTo>
                <a:lnTo>
                  <a:pt x="15629" y="10938"/>
                </a:lnTo>
                <a:lnTo>
                  <a:pt x="15676" y="10892"/>
                </a:lnTo>
                <a:lnTo>
                  <a:pt x="15723" y="10801"/>
                </a:lnTo>
                <a:lnTo>
                  <a:pt x="15770" y="10709"/>
                </a:lnTo>
                <a:lnTo>
                  <a:pt x="15865" y="10663"/>
                </a:lnTo>
                <a:lnTo>
                  <a:pt x="15865" y="10618"/>
                </a:lnTo>
                <a:lnTo>
                  <a:pt x="15865" y="10572"/>
                </a:lnTo>
                <a:lnTo>
                  <a:pt x="15723" y="10572"/>
                </a:lnTo>
                <a:lnTo>
                  <a:pt x="15676" y="10480"/>
                </a:lnTo>
                <a:lnTo>
                  <a:pt x="15581" y="10480"/>
                </a:lnTo>
                <a:lnTo>
                  <a:pt x="15581" y="10389"/>
                </a:lnTo>
                <a:lnTo>
                  <a:pt x="15629" y="10343"/>
                </a:lnTo>
                <a:lnTo>
                  <a:pt x="15817" y="10343"/>
                </a:lnTo>
                <a:lnTo>
                  <a:pt x="15912" y="10389"/>
                </a:lnTo>
                <a:lnTo>
                  <a:pt x="15959" y="10343"/>
                </a:lnTo>
                <a:lnTo>
                  <a:pt x="16101" y="10206"/>
                </a:lnTo>
                <a:lnTo>
                  <a:pt x="16053" y="10160"/>
                </a:lnTo>
                <a:lnTo>
                  <a:pt x="16006" y="10114"/>
                </a:lnTo>
                <a:lnTo>
                  <a:pt x="16053" y="10068"/>
                </a:lnTo>
                <a:lnTo>
                  <a:pt x="16148" y="10023"/>
                </a:lnTo>
                <a:lnTo>
                  <a:pt x="16242" y="9977"/>
                </a:lnTo>
                <a:lnTo>
                  <a:pt x="16384" y="9885"/>
                </a:lnTo>
                <a:lnTo>
                  <a:pt x="16384" y="9794"/>
                </a:lnTo>
                <a:lnTo>
                  <a:pt x="16337" y="9748"/>
                </a:lnTo>
                <a:lnTo>
                  <a:pt x="16195" y="9702"/>
                </a:lnTo>
                <a:lnTo>
                  <a:pt x="16101" y="9702"/>
                </a:lnTo>
                <a:lnTo>
                  <a:pt x="15959" y="9656"/>
                </a:lnTo>
                <a:lnTo>
                  <a:pt x="15817" y="9611"/>
                </a:lnTo>
                <a:lnTo>
                  <a:pt x="15676" y="9611"/>
                </a:lnTo>
                <a:lnTo>
                  <a:pt x="15534" y="9611"/>
                </a:lnTo>
                <a:lnTo>
                  <a:pt x="15440" y="9565"/>
                </a:lnTo>
                <a:lnTo>
                  <a:pt x="15345" y="9519"/>
                </a:lnTo>
                <a:lnTo>
                  <a:pt x="15298" y="9428"/>
                </a:lnTo>
                <a:lnTo>
                  <a:pt x="15251" y="9336"/>
                </a:lnTo>
                <a:lnTo>
                  <a:pt x="15251" y="9153"/>
                </a:lnTo>
                <a:lnTo>
                  <a:pt x="15298" y="8878"/>
                </a:lnTo>
                <a:lnTo>
                  <a:pt x="15298" y="8833"/>
                </a:lnTo>
                <a:lnTo>
                  <a:pt x="15251" y="8741"/>
                </a:lnTo>
                <a:lnTo>
                  <a:pt x="15156" y="8650"/>
                </a:lnTo>
                <a:lnTo>
                  <a:pt x="15062" y="8467"/>
                </a:lnTo>
                <a:lnTo>
                  <a:pt x="15015" y="8329"/>
                </a:lnTo>
                <a:lnTo>
                  <a:pt x="14968" y="8284"/>
                </a:lnTo>
                <a:lnTo>
                  <a:pt x="14637" y="8055"/>
                </a:lnTo>
                <a:lnTo>
                  <a:pt x="14495" y="8009"/>
                </a:lnTo>
                <a:lnTo>
                  <a:pt x="14401" y="8009"/>
                </a:lnTo>
                <a:lnTo>
                  <a:pt x="14259" y="7917"/>
                </a:lnTo>
                <a:lnTo>
                  <a:pt x="14212" y="7826"/>
                </a:lnTo>
                <a:lnTo>
                  <a:pt x="14212" y="7734"/>
                </a:lnTo>
                <a:lnTo>
                  <a:pt x="14212" y="7643"/>
                </a:lnTo>
                <a:lnTo>
                  <a:pt x="14118" y="7597"/>
                </a:lnTo>
                <a:lnTo>
                  <a:pt x="14118" y="7506"/>
                </a:lnTo>
                <a:lnTo>
                  <a:pt x="14165" y="7460"/>
                </a:lnTo>
                <a:lnTo>
                  <a:pt x="14118" y="7322"/>
                </a:lnTo>
                <a:lnTo>
                  <a:pt x="14070" y="7048"/>
                </a:lnTo>
                <a:lnTo>
                  <a:pt x="13976" y="7048"/>
                </a:lnTo>
                <a:lnTo>
                  <a:pt x="13929" y="6911"/>
                </a:lnTo>
                <a:lnTo>
                  <a:pt x="13834" y="6819"/>
                </a:lnTo>
                <a:lnTo>
                  <a:pt x="13787" y="6773"/>
                </a:lnTo>
                <a:lnTo>
                  <a:pt x="13740" y="6544"/>
                </a:lnTo>
                <a:lnTo>
                  <a:pt x="13693" y="6453"/>
                </a:lnTo>
                <a:lnTo>
                  <a:pt x="13504" y="6407"/>
                </a:lnTo>
                <a:lnTo>
                  <a:pt x="13268" y="6270"/>
                </a:lnTo>
                <a:lnTo>
                  <a:pt x="13079" y="6224"/>
                </a:lnTo>
                <a:lnTo>
                  <a:pt x="12890" y="6178"/>
                </a:lnTo>
                <a:lnTo>
                  <a:pt x="12843" y="6087"/>
                </a:lnTo>
                <a:lnTo>
                  <a:pt x="12748" y="5995"/>
                </a:lnTo>
                <a:lnTo>
                  <a:pt x="12796" y="5949"/>
                </a:lnTo>
                <a:lnTo>
                  <a:pt x="12701" y="5858"/>
                </a:lnTo>
                <a:lnTo>
                  <a:pt x="12607" y="5904"/>
                </a:lnTo>
                <a:lnTo>
                  <a:pt x="12512" y="5858"/>
                </a:lnTo>
                <a:lnTo>
                  <a:pt x="12465" y="5812"/>
                </a:lnTo>
                <a:lnTo>
                  <a:pt x="12465" y="5721"/>
                </a:lnTo>
                <a:lnTo>
                  <a:pt x="12371" y="5538"/>
                </a:lnTo>
                <a:lnTo>
                  <a:pt x="12182" y="5492"/>
                </a:lnTo>
                <a:lnTo>
                  <a:pt x="12135" y="5400"/>
                </a:lnTo>
                <a:lnTo>
                  <a:pt x="12135" y="5355"/>
                </a:lnTo>
                <a:lnTo>
                  <a:pt x="12087" y="5263"/>
                </a:lnTo>
                <a:lnTo>
                  <a:pt x="12135" y="5171"/>
                </a:lnTo>
                <a:lnTo>
                  <a:pt x="12135" y="5126"/>
                </a:lnTo>
                <a:lnTo>
                  <a:pt x="12135" y="5034"/>
                </a:lnTo>
                <a:lnTo>
                  <a:pt x="11946" y="4943"/>
                </a:lnTo>
                <a:lnTo>
                  <a:pt x="11851" y="4897"/>
                </a:lnTo>
                <a:lnTo>
                  <a:pt x="11757" y="4805"/>
                </a:lnTo>
                <a:lnTo>
                  <a:pt x="11568" y="4668"/>
                </a:lnTo>
                <a:lnTo>
                  <a:pt x="11474" y="4668"/>
                </a:lnTo>
                <a:lnTo>
                  <a:pt x="11332" y="4668"/>
                </a:lnTo>
                <a:lnTo>
                  <a:pt x="11285" y="4622"/>
                </a:lnTo>
                <a:lnTo>
                  <a:pt x="11190" y="4485"/>
                </a:lnTo>
                <a:lnTo>
                  <a:pt x="11096" y="4348"/>
                </a:lnTo>
                <a:lnTo>
                  <a:pt x="11001" y="4256"/>
                </a:lnTo>
                <a:lnTo>
                  <a:pt x="10907" y="4119"/>
                </a:lnTo>
                <a:lnTo>
                  <a:pt x="10812" y="4073"/>
                </a:lnTo>
                <a:lnTo>
                  <a:pt x="10765" y="4027"/>
                </a:lnTo>
                <a:lnTo>
                  <a:pt x="10529" y="3890"/>
                </a:lnTo>
                <a:lnTo>
                  <a:pt x="10388" y="3799"/>
                </a:lnTo>
                <a:lnTo>
                  <a:pt x="10246" y="3799"/>
                </a:lnTo>
                <a:lnTo>
                  <a:pt x="10151" y="3753"/>
                </a:lnTo>
                <a:lnTo>
                  <a:pt x="10104" y="3661"/>
                </a:lnTo>
                <a:lnTo>
                  <a:pt x="9915" y="3570"/>
                </a:lnTo>
                <a:lnTo>
                  <a:pt x="9868" y="3524"/>
                </a:lnTo>
                <a:lnTo>
                  <a:pt x="9774" y="3295"/>
                </a:lnTo>
                <a:lnTo>
                  <a:pt x="9727" y="3204"/>
                </a:lnTo>
                <a:lnTo>
                  <a:pt x="9632" y="3158"/>
                </a:lnTo>
                <a:lnTo>
                  <a:pt x="9585" y="3112"/>
                </a:lnTo>
                <a:lnTo>
                  <a:pt x="9490" y="2975"/>
                </a:lnTo>
                <a:lnTo>
                  <a:pt x="9396" y="2929"/>
                </a:lnTo>
                <a:lnTo>
                  <a:pt x="9302" y="2837"/>
                </a:lnTo>
                <a:lnTo>
                  <a:pt x="9254" y="2746"/>
                </a:lnTo>
                <a:lnTo>
                  <a:pt x="9207" y="2654"/>
                </a:lnTo>
                <a:lnTo>
                  <a:pt x="9113" y="2517"/>
                </a:lnTo>
                <a:lnTo>
                  <a:pt x="9018" y="2380"/>
                </a:lnTo>
                <a:lnTo>
                  <a:pt x="8877" y="2243"/>
                </a:lnTo>
                <a:lnTo>
                  <a:pt x="8829" y="2151"/>
                </a:lnTo>
                <a:lnTo>
                  <a:pt x="8735" y="1922"/>
                </a:lnTo>
                <a:lnTo>
                  <a:pt x="8641" y="1831"/>
                </a:lnTo>
                <a:lnTo>
                  <a:pt x="8593" y="1785"/>
                </a:lnTo>
                <a:lnTo>
                  <a:pt x="8404" y="1785"/>
                </a:lnTo>
                <a:lnTo>
                  <a:pt x="8263" y="1785"/>
                </a:lnTo>
                <a:lnTo>
                  <a:pt x="8074" y="1785"/>
                </a:lnTo>
                <a:lnTo>
                  <a:pt x="7885" y="1693"/>
                </a:lnTo>
                <a:lnTo>
                  <a:pt x="7743" y="1510"/>
                </a:lnTo>
                <a:lnTo>
                  <a:pt x="7649" y="1464"/>
                </a:lnTo>
                <a:lnTo>
                  <a:pt x="7555" y="1419"/>
                </a:lnTo>
                <a:lnTo>
                  <a:pt x="7460" y="1419"/>
                </a:lnTo>
                <a:lnTo>
                  <a:pt x="7366" y="1419"/>
                </a:lnTo>
                <a:lnTo>
                  <a:pt x="7224" y="1281"/>
                </a:lnTo>
                <a:lnTo>
                  <a:pt x="7082" y="1236"/>
                </a:lnTo>
                <a:lnTo>
                  <a:pt x="7035" y="1144"/>
                </a:lnTo>
                <a:lnTo>
                  <a:pt x="7035" y="1053"/>
                </a:lnTo>
                <a:lnTo>
                  <a:pt x="7035" y="1007"/>
                </a:lnTo>
                <a:lnTo>
                  <a:pt x="7130" y="778"/>
                </a:lnTo>
                <a:lnTo>
                  <a:pt x="7130" y="732"/>
                </a:lnTo>
                <a:lnTo>
                  <a:pt x="7460" y="320"/>
                </a:lnTo>
                <a:lnTo>
                  <a:pt x="7602" y="183"/>
                </a:lnTo>
                <a:lnTo>
                  <a:pt x="7602" y="92"/>
                </a:lnTo>
                <a:lnTo>
                  <a:pt x="7649" y="0"/>
                </a:lnTo>
                <a:lnTo>
                  <a:pt x="7602" y="0"/>
                </a:lnTo>
                <a:lnTo>
                  <a:pt x="6421" y="183"/>
                </a:lnTo>
                <a:lnTo>
                  <a:pt x="6233" y="183"/>
                </a:lnTo>
                <a:lnTo>
                  <a:pt x="5099" y="366"/>
                </a:lnTo>
                <a:lnTo>
                  <a:pt x="4910" y="366"/>
                </a:lnTo>
                <a:lnTo>
                  <a:pt x="4486" y="458"/>
                </a:lnTo>
                <a:lnTo>
                  <a:pt x="3966" y="458"/>
                </a:lnTo>
                <a:lnTo>
                  <a:pt x="3919" y="503"/>
                </a:lnTo>
                <a:lnTo>
                  <a:pt x="3022" y="595"/>
                </a:lnTo>
                <a:lnTo>
                  <a:pt x="2550" y="641"/>
                </a:lnTo>
                <a:lnTo>
                  <a:pt x="2408" y="686"/>
                </a:lnTo>
                <a:lnTo>
                  <a:pt x="1889" y="732"/>
                </a:lnTo>
                <a:lnTo>
                  <a:pt x="1039" y="824"/>
                </a:lnTo>
                <a:lnTo>
                  <a:pt x="755" y="870"/>
                </a:lnTo>
                <a:lnTo>
                  <a:pt x="472" y="915"/>
                </a:lnTo>
                <a:lnTo>
                  <a:pt x="0" y="915"/>
                </a:lnTo>
                <a:lnTo>
                  <a:pt x="142" y="1419"/>
                </a:lnTo>
                <a:lnTo>
                  <a:pt x="378" y="2243"/>
                </a:lnTo>
                <a:lnTo>
                  <a:pt x="425" y="2380"/>
                </a:lnTo>
                <a:lnTo>
                  <a:pt x="708" y="3524"/>
                </a:lnTo>
                <a:lnTo>
                  <a:pt x="944" y="4165"/>
                </a:lnTo>
                <a:lnTo>
                  <a:pt x="1039" y="4577"/>
                </a:lnTo>
                <a:lnTo>
                  <a:pt x="1133" y="4805"/>
                </a:lnTo>
                <a:lnTo>
                  <a:pt x="1369" y="5675"/>
                </a:lnTo>
                <a:lnTo>
                  <a:pt x="1558" y="6270"/>
                </a:lnTo>
                <a:lnTo>
                  <a:pt x="1605" y="6499"/>
                </a:lnTo>
                <a:lnTo>
                  <a:pt x="1936" y="7597"/>
                </a:lnTo>
                <a:lnTo>
                  <a:pt x="1936" y="7643"/>
                </a:lnTo>
                <a:lnTo>
                  <a:pt x="2172" y="8512"/>
                </a:lnTo>
                <a:lnTo>
                  <a:pt x="2266" y="8604"/>
                </a:lnTo>
                <a:lnTo>
                  <a:pt x="2361" y="8787"/>
                </a:lnTo>
                <a:lnTo>
                  <a:pt x="2408" y="8833"/>
                </a:lnTo>
                <a:lnTo>
                  <a:pt x="2455" y="8924"/>
                </a:lnTo>
                <a:lnTo>
                  <a:pt x="2455" y="8970"/>
                </a:lnTo>
                <a:lnTo>
                  <a:pt x="2550" y="9153"/>
                </a:lnTo>
                <a:lnTo>
                  <a:pt x="2550" y="9290"/>
                </a:lnTo>
                <a:lnTo>
                  <a:pt x="2644" y="9428"/>
                </a:lnTo>
                <a:lnTo>
                  <a:pt x="2786" y="9611"/>
                </a:lnTo>
                <a:lnTo>
                  <a:pt x="2927" y="9656"/>
                </a:lnTo>
                <a:lnTo>
                  <a:pt x="2975" y="9794"/>
                </a:lnTo>
                <a:lnTo>
                  <a:pt x="2975" y="9885"/>
                </a:lnTo>
                <a:lnTo>
                  <a:pt x="3069" y="10068"/>
                </a:lnTo>
                <a:lnTo>
                  <a:pt x="3069" y="10206"/>
                </a:lnTo>
                <a:lnTo>
                  <a:pt x="3022" y="10389"/>
                </a:lnTo>
                <a:lnTo>
                  <a:pt x="3116" y="10435"/>
                </a:lnTo>
                <a:lnTo>
                  <a:pt x="3258" y="10526"/>
                </a:lnTo>
                <a:lnTo>
                  <a:pt x="3352" y="10618"/>
                </a:lnTo>
                <a:lnTo>
                  <a:pt x="3305" y="10709"/>
                </a:lnTo>
                <a:lnTo>
                  <a:pt x="3211" y="10755"/>
                </a:lnTo>
                <a:lnTo>
                  <a:pt x="3163" y="10846"/>
                </a:lnTo>
                <a:lnTo>
                  <a:pt x="3116" y="10938"/>
                </a:lnTo>
                <a:lnTo>
                  <a:pt x="2927" y="11029"/>
                </a:lnTo>
                <a:lnTo>
                  <a:pt x="2880" y="11167"/>
                </a:lnTo>
                <a:lnTo>
                  <a:pt x="2927" y="11258"/>
                </a:lnTo>
                <a:lnTo>
                  <a:pt x="2927" y="11304"/>
                </a:lnTo>
                <a:lnTo>
                  <a:pt x="2927" y="11396"/>
                </a:lnTo>
                <a:lnTo>
                  <a:pt x="2927" y="11533"/>
                </a:lnTo>
                <a:lnTo>
                  <a:pt x="2927" y="11624"/>
                </a:lnTo>
                <a:lnTo>
                  <a:pt x="2927" y="11762"/>
                </a:lnTo>
                <a:close/>
              </a:path>
            </a:pathLst>
          </a:custGeom>
          <a:solidFill>
            <a:srgbClr val="FFFF00"/>
          </a:solid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grpSp>
        <p:nvGrpSpPr>
          <p:cNvPr id="20" name="Virginia">
            <a:extLst>
              <a:ext uri="{FF2B5EF4-FFF2-40B4-BE49-F238E27FC236}">
                <a16:creationId xmlns:a16="http://schemas.microsoft.com/office/drawing/2014/main" id="{A1B4CC52-038B-4283-69C9-39596C66CD10}"/>
              </a:ext>
            </a:extLst>
          </p:cNvPr>
          <p:cNvGrpSpPr>
            <a:grpSpLocks/>
          </p:cNvGrpSpPr>
          <p:nvPr/>
        </p:nvGrpSpPr>
        <p:grpSpPr bwMode="auto">
          <a:xfrm>
            <a:off x="7270484" y="2785509"/>
            <a:ext cx="1305670" cy="694789"/>
            <a:chOff x="23241000" y="10325710"/>
            <a:chExt cx="19773" cy="278"/>
          </a:xfrm>
          <a:solidFill>
            <a:srgbClr val="FFFF00"/>
          </a:solidFill>
        </p:grpSpPr>
        <p:sp>
          <p:nvSpPr>
            <p:cNvPr id="387" name="D51">
              <a:extLst>
                <a:ext uri="{FF2B5EF4-FFF2-40B4-BE49-F238E27FC236}">
                  <a16:creationId xmlns:a16="http://schemas.microsoft.com/office/drawing/2014/main" id="{76722023-67FF-F2B2-12A9-D9C6B7358C03}"/>
                </a:ext>
              </a:extLst>
            </p:cNvPr>
            <p:cNvSpPr>
              <a:spLocks/>
            </p:cNvSpPr>
            <p:nvPr/>
          </p:nvSpPr>
          <p:spPr bwMode="auto">
            <a:xfrm>
              <a:off x="23259369" y="10325786"/>
              <a:ext cx="1092" cy="78"/>
            </a:xfrm>
            <a:custGeom>
              <a:avLst/>
              <a:gdLst/>
              <a:ahLst/>
              <a:cxnLst>
                <a:cxn ang="0">
                  <a:pos x="7022" y="9955"/>
                </a:cxn>
                <a:cxn ang="0">
                  <a:pos x="8777" y="9747"/>
                </a:cxn>
                <a:cxn ang="0">
                  <a:pos x="9362" y="9125"/>
                </a:cxn>
                <a:cxn ang="0">
                  <a:pos x="9947" y="8503"/>
                </a:cxn>
                <a:cxn ang="0">
                  <a:pos x="10533" y="7881"/>
                </a:cxn>
                <a:cxn ang="0">
                  <a:pos x="11703" y="7674"/>
                </a:cxn>
                <a:cxn ang="0">
                  <a:pos x="11118" y="6844"/>
                </a:cxn>
                <a:cxn ang="0">
                  <a:pos x="11703" y="5807"/>
                </a:cxn>
                <a:cxn ang="0">
                  <a:pos x="12873" y="4770"/>
                </a:cxn>
                <a:cxn ang="0">
                  <a:pos x="13458" y="3733"/>
                </a:cxn>
                <a:cxn ang="0">
                  <a:pos x="14629" y="2696"/>
                </a:cxn>
                <a:cxn ang="0">
                  <a:pos x="14629" y="2074"/>
                </a:cxn>
                <a:cxn ang="0">
                  <a:pos x="14629" y="1452"/>
                </a:cxn>
                <a:cxn ang="0">
                  <a:pos x="15214" y="622"/>
                </a:cxn>
                <a:cxn ang="0">
                  <a:pos x="7022" y="1244"/>
                </a:cxn>
                <a:cxn ang="0">
                  <a:pos x="7022" y="2074"/>
                </a:cxn>
                <a:cxn ang="0">
                  <a:pos x="4681" y="2489"/>
                </a:cxn>
                <a:cxn ang="0">
                  <a:pos x="4096" y="3111"/>
                </a:cxn>
                <a:cxn ang="0">
                  <a:pos x="5851" y="3526"/>
                </a:cxn>
                <a:cxn ang="0">
                  <a:pos x="6437" y="4148"/>
                </a:cxn>
                <a:cxn ang="0">
                  <a:pos x="5266" y="4563"/>
                </a:cxn>
                <a:cxn ang="0">
                  <a:pos x="5266" y="5185"/>
                </a:cxn>
                <a:cxn ang="0">
                  <a:pos x="3511" y="5185"/>
                </a:cxn>
                <a:cxn ang="0">
                  <a:pos x="2926" y="5807"/>
                </a:cxn>
                <a:cxn ang="0">
                  <a:pos x="2341" y="6429"/>
                </a:cxn>
                <a:cxn ang="0">
                  <a:pos x="2341" y="7051"/>
                </a:cxn>
                <a:cxn ang="0">
                  <a:pos x="1755" y="7466"/>
                </a:cxn>
                <a:cxn ang="0">
                  <a:pos x="1170" y="7881"/>
                </a:cxn>
                <a:cxn ang="0">
                  <a:pos x="1755" y="8296"/>
                </a:cxn>
                <a:cxn ang="0">
                  <a:pos x="585" y="8918"/>
                </a:cxn>
                <a:cxn ang="0">
                  <a:pos x="585" y="9333"/>
                </a:cxn>
                <a:cxn ang="0">
                  <a:pos x="0" y="10370"/>
                </a:cxn>
                <a:cxn ang="0">
                  <a:pos x="0" y="11407"/>
                </a:cxn>
                <a:cxn ang="0">
                  <a:pos x="585" y="11821"/>
                </a:cxn>
                <a:cxn ang="0">
                  <a:pos x="585" y="12236"/>
                </a:cxn>
                <a:cxn ang="0">
                  <a:pos x="0" y="13066"/>
                </a:cxn>
                <a:cxn ang="0">
                  <a:pos x="0" y="13688"/>
                </a:cxn>
                <a:cxn ang="0">
                  <a:pos x="1170" y="14517"/>
                </a:cxn>
                <a:cxn ang="0">
                  <a:pos x="585" y="15140"/>
                </a:cxn>
                <a:cxn ang="0">
                  <a:pos x="3511" y="16384"/>
                </a:cxn>
                <a:cxn ang="0">
                  <a:pos x="4096" y="15969"/>
                </a:cxn>
                <a:cxn ang="0">
                  <a:pos x="3511" y="15347"/>
                </a:cxn>
                <a:cxn ang="0">
                  <a:pos x="4681" y="14103"/>
                </a:cxn>
                <a:cxn ang="0">
                  <a:pos x="4681" y="13481"/>
                </a:cxn>
                <a:cxn ang="0">
                  <a:pos x="5266" y="12444"/>
                </a:cxn>
                <a:cxn ang="0">
                  <a:pos x="6437" y="12029"/>
                </a:cxn>
                <a:cxn ang="0">
                  <a:pos x="6437" y="11407"/>
                </a:cxn>
                <a:cxn ang="0">
                  <a:pos x="6437" y="10162"/>
                </a:cxn>
              </a:cxnLst>
              <a:rect l="0" t="0" r="r" b="b"/>
              <a:pathLst>
                <a:path w="16384" h="16384">
                  <a:moveTo>
                    <a:pt x="6437" y="10162"/>
                  </a:moveTo>
                  <a:lnTo>
                    <a:pt x="7022" y="9955"/>
                  </a:lnTo>
                  <a:lnTo>
                    <a:pt x="7607" y="9747"/>
                  </a:lnTo>
                  <a:lnTo>
                    <a:pt x="8777" y="9747"/>
                  </a:lnTo>
                  <a:lnTo>
                    <a:pt x="8777" y="9540"/>
                  </a:lnTo>
                  <a:lnTo>
                    <a:pt x="9362" y="9125"/>
                  </a:lnTo>
                  <a:lnTo>
                    <a:pt x="9947" y="9125"/>
                  </a:lnTo>
                  <a:lnTo>
                    <a:pt x="9947" y="8503"/>
                  </a:lnTo>
                  <a:lnTo>
                    <a:pt x="9947" y="8088"/>
                  </a:lnTo>
                  <a:lnTo>
                    <a:pt x="10533" y="7881"/>
                  </a:lnTo>
                  <a:lnTo>
                    <a:pt x="11118" y="7881"/>
                  </a:lnTo>
                  <a:lnTo>
                    <a:pt x="11703" y="7674"/>
                  </a:lnTo>
                  <a:lnTo>
                    <a:pt x="11703" y="7259"/>
                  </a:lnTo>
                  <a:lnTo>
                    <a:pt x="11118" y="6844"/>
                  </a:lnTo>
                  <a:lnTo>
                    <a:pt x="11703" y="6222"/>
                  </a:lnTo>
                  <a:lnTo>
                    <a:pt x="11703" y="5807"/>
                  </a:lnTo>
                  <a:lnTo>
                    <a:pt x="11703" y="5392"/>
                  </a:lnTo>
                  <a:lnTo>
                    <a:pt x="12873" y="4770"/>
                  </a:lnTo>
                  <a:lnTo>
                    <a:pt x="13458" y="4148"/>
                  </a:lnTo>
                  <a:lnTo>
                    <a:pt x="13458" y="3733"/>
                  </a:lnTo>
                  <a:lnTo>
                    <a:pt x="14629" y="2903"/>
                  </a:lnTo>
                  <a:lnTo>
                    <a:pt x="14629" y="2696"/>
                  </a:lnTo>
                  <a:lnTo>
                    <a:pt x="14043" y="2489"/>
                  </a:lnTo>
                  <a:lnTo>
                    <a:pt x="14629" y="2074"/>
                  </a:lnTo>
                  <a:lnTo>
                    <a:pt x="14629" y="1659"/>
                  </a:lnTo>
                  <a:lnTo>
                    <a:pt x="14629" y="1452"/>
                  </a:lnTo>
                  <a:lnTo>
                    <a:pt x="14629" y="1037"/>
                  </a:lnTo>
                  <a:lnTo>
                    <a:pt x="15214" y="622"/>
                  </a:lnTo>
                  <a:lnTo>
                    <a:pt x="16384" y="0"/>
                  </a:lnTo>
                  <a:lnTo>
                    <a:pt x="7022" y="1244"/>
                  </a:lnTo>
                  <a:lnTo>
                    <a:pt x="6437" y="1659"/>
                  </a:lnTo>
                  <a:lnTo>
                    <a:pt x="7022" y="2074"/>
                  </a:lnTo>
                  <a:lnTo>
                    <a:pt x="6437" y="2281"/>
                  </a:lnTo>
                  <a:lnTo>
                    <a:pt x="4681" y="2489"/>
                  </a:lnTo>
                  <a:lnTo>
                    <a:pt x="4096" y="2903"/>
                  </a:lnTo>
                  <a:lnTo>
                    <a:pt x="4096" y="3111"/>
                  </a:lnTo>
                  <a:lnTo>
                    <a:pt x="5266" y="3111"/>
                  </a:lnTo>
                  <a:lnTo>
                    <a:pt x="5851" y="3526"/>
                  </a:lnTo>
                  <a:lnTo>
                    <a:pt x="6437" y="3940"/>
                  </a:lnTo>
                  <a:lnTo>
                    <a:pt x="6437" y="4148"/>
                  </a:lnTo>
                  <a:lnTo>
                    <a:pt x="5851" y="4148"/>
                  </a:lnTo>
                  <a:lnTo>
                    <a:pt x="5266" y="4563"/>
                  </a:lnTo>
                  <a:lnTo>
                    <a:pt x="5851" y="4977"/>
                  </a:lnTo>
                  <a:lnTo>
                    <a:pt x="5266" y="5185"/>
                  </a:lnTo>
                  <a:lnTo>
                    <a:pt x="4096" y="5185"/>
                  </a:lnTo>
                  <a:lnTo>
                    <a:pt x="3511" y="5185"/>
                  </a:lnTo>
                  <a:lnTo>
                    <a:pt x="2341" y="5185"/>
                  </a:lnTo>
                  <a:lnTo>
                    <a:pt x="2926" y="5807"/>
                  </a:lnTo>
                  <a:lnTo>
                    <a:pt x="2926" y="6222"/>
                  </a:lnTo>
                  <a:lnTo>
                    <a:pt x="2341" y="6429"/>
                  </a:lnTo>
                  <a:lnTo>
                    <a:pt x="2341" y="6637"/>
                  </a:lnTo>
                  <a:lnTo>
                    <a:pt x="2341" y="7051"/>
                  </a:lnTo>
                  <a:lnTo>
                    <a:pt x="1755" y="7051"/>
                  </a:lnTo>
                  <a:lnTo>
                    <a:pt x="1755" y="7466"/>
                  </a:lnTo>
                  <a:lnTo>
                    <a:pt x="1170" y="7674"/>
                  </a:lnTo>
                  <a:lnTo>
                    <a:pt x="1170" y="7881"/>
                  </a:lnTo>
                  <a:lnTo>
                    <a:pt x="1755" y="8088"/>
                  </a:lnTo>
                  <a:lnTo>
                    <a:pt x="1755" y="8296"/>
                  </a:lnTo>
                  <a:lnTo>
                    <a:pt x="585" y="8503"/>
                  </a:lnTo>
                  <a:lnTo>
                    <a:pt x="585" y="8918"/>
                  </a:lnTo>
                  <a:lnTo>
                    <a:pt x="0" y="9125"/>
                  </a:lnTo>
                  <a:lnTo>
                    <a:pt x="585" y="9333"/>
                  </a:lnTo>
                  <a:lnTo>
                    <a:pt x="585" y="9747"/>
                  </a:lnTo>
                  <a:lnTo>
                    <a:pt x="0" y="10370"/>
                  </a:lnTo>
                  <a:lnTo>
                    <a:pt x="585" y="10784"/>
                  </a:lnTo>
                  <a:lnTo>
                    <a:pt x="0" y="11407"/>
                  </a:lnTo>
                  <a:lnTo>
                    <a:pt x="0" y="11614"/>
                  </a:lnTo>
                  <a:lnTo>
                    <a:pt x="585" y="11821"/>
                  </a:lnTo>
                  <a:lnTo>
                    <a:pt x="1170" y="12029"/>
                  </a:lnTo>
                  <a:lnTo>
                    <a:pt x="585" y="12236"/>
                  </a:lnTo>
                  <a:lnTo>
                    <a:pt x="0" y="12651"/>
                  </a:lnTo>
                  <a:lnTo>
                    <a:pt x="0" y="13066"/>
                  </a:lnTo>
                  <a:lnTo>
                    <a:pt x="585" y="13481"/>
                  </a:lnTo>
                  <a:lnTo>
                    <a:pt x="0" y="13688"/>
                  </a:lnTo>
                  <a:lnTo>
                    <a:pt x="0" y="14310"/>
                  </a:lnTo>
                  <a:lnTo>
                    <a:pt x="1170" y="14517"/>
                  </a:lnTo>
                  <a:lnTo>
                    <a:pt x="1170" y="14932"/>
                  </a:lnTo>
                  <a:lnTo>
                    <a:pt x="585" y="15140"/>
                  </a:lnTo>
                  <a:lnTo>
                    <a:pt x="2926" y="16177"/>
                  </a:lnTo>
                  <a:lnTo>
                    <a:pt x="3511" y="16384"/>
                  </a:lnTo>
                  <a:lnTo>
                    <a:pt x="4096" y="16177"/>
                  </a:lnTo>
                  <a:lnTo>
                    <a:pt x="4096" y="15969"/>
                  </a:lnTo>
                  <a:lnTo>
                    <a:pt x="4096" y="15554"/>
                  </a:lnTo>
                  <a:lnTo>
                    <a:pt x="3511" y="15347"/>
                  </a:lnTo>
                  <a:lnTo>
                    <a:pt x="4096" y="14517"/>
                  </a:lnTo>
                  <a:lnTo>
                    <a:pt x="4681" y="14103"/>
                  </a:lnTo>
                  <a:lnTo>
                    <a:pt x="4681" y="13895"/>
                  </a:lnTo>
                  <a:lnTo>
                    <a:pt x="4681" y="13481"/>
                  </a:lnTo>
                  <a:lnTo>
                    <a:pt x="4681" y="12858"/>
                  </a:lnTo>
                  <a:lnTo>
                    <a:pt x="5266" y="12444"/>
                  </a:lnTo>
                  <a:lnTo>
                    <a:pt x="5851" y="12236"/>
                  </a:lnTo>
                  <a:lnTo>
                    <a:pt x="6437" y="12029"/>
                  </a:lnTo>
                  <a:lnTo>
                    <a:pt x="7022" y="11821"/>
                  </a:lnTo>
                  <a:lnTo>
                    <a:pt x="6437" y="11407"/>
                  </a:lnTo>
                  <a:lnTo>
                    <a:pt x="5851" y="10784"/>
                  </a:lnTo>
                  <a:lnTo>
                    <a:pt x="6437" y="10162"/>
                  </a:lnTo>
                  <a:close/>
                </a:path>
              </a:pathLst>
            </a:custGeom>
            <a:grp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88" name="D52">
              <a:extLst>
                <a:ext uri="{FF2B5EF4-FFF2-40B4-BE49-F238E27FC236}">
                  <a16:creationId xmlns:a16="http://schemas.microsoft.com/office/drawing/2014/main" id="{439C65BB-0842-7D3F-8144-ED446853FABC}"/>
                </a:ext>
              </a:extLst>
            </p:cNvPr>
            <p:cNvSpPr>
              <a:spLocks/>
            </p:cNvSpPr>
            <p:nvPr/>
          </p:nvSpPr>
          <p:spPr bwMode="auto">
            <a:xfrm>
              <a:off x="23260500" y="10325782"/>
              <a:ext cx="273" cy="16"/>
            </a:xfrm>
            <a:custGeom>
              <a:avLst/>
              <a:gdLst/>
              <a:ahLst/>
              <a:cxnLst>
                <a:cxn ang="0">
                  <a:pos x="16384" y="0"/>
                </a:cxn>
                <a:cxn ang="0">
                  <a:pos x="9362" y="1024"/>
                </a:cxn>
                <a:cxn ang="0">
                  <a:pos x="7022" y="4096"/>
                </a:cxn>
                <a:cxn ang="0">
                  <a:pos x="4681" y="6144"/>
                </a:cxn>
                <a:cxn ang="0">
                  <a:pos x="2341" y="9216"/>
                </a:cxn>
                <a:cxn ang="0">
                  <a:pos x="0" y="11264"/>
                </a:cxn>
                <a:cxn ang="0">
                  <a:pos x="0" y="13312"/>
                </a:cxn>
                <a:cxn ang="0">
                  <a:pos x="2341" y="15360"/>
                </a:cxn>
                <a:cxn ang="0">
                  <a:pos x="4681" y="16384"/>
                </a:cxn>
                <a:cxn ang="0">
                  <a:pos x="7022" y="16384"/>
                </a:cxn>
                <a:cxn ang="0">
                  <a:pos x="7022" y="15360"/>
                </a:cxn>
                <a:cxn ang="0">
                  <a:pos x="7022" y="10240"/>
                </a:cxn>
                <a:cxn ang="0">
                  <a:pos x="9362" y="9216"/>
                </a:cxn>
                <a:cxn ang="0">
                  <a:pos x="14043" y="4096"/>
                </a:cxn>
                <a:cxn ang="0">
                  <a:pos x="16384" y="0"/>
                </a:cxn>
              </a:cxnLst>
              <a:rect l="0" t="0" r="r" b="b"/>
              <a:pathLst>
                <a:path w="16384" h="16384">
                  <a:moveTo>
                    <a:pt x="16384" y="0"/>
                  </a:moveTo>
                  <a:lnTo>
                    <a:pt x="9362" y="1024"/>
                  </a:lnTo>
                  <a:lnTo>
                    <a:pt x="7022" y="4096"/>
                  </a:lnTo>
                  <a:lnTo>
                    <a:pt x="4681" y="6144"/>
                  </a:lnTo>
                  <a:lnTo>
                    <a:pt x="2341" y="9216"/>
                  </a:lnTo>
                  <a:lnTo>
                    <a:pt x="0" y="11264"/>
                  </a:lnTo>
                  <a:lnTo>
                    <a:pt x="0" y="13312"/>
                  </a:lnTo>
                  <a:lnTo>
                    <a:pt x="2341" y="15360"/>
                  </a:lnTo>
                  <a:lnTo>
                    <a:pt x="4681" y="16384"/>
                  </a:lnTo>
                  <a:lnTo>
                    <a:pt x="7022" y="16384"/>
                  </a:lnTo>
                  <a:lnTo>
                    <a:pt x="7022" y="15360"/>
                  </a:lnTo>
                  <a:lnTo>
                    <a:pt x="7022" y="10240"/>
                  </a:lnTo>
                  <a:lnTo>
                    <a:pt x="9362" y="9216"/>
                  </a:lnTo>
                  <a:lnTo>
                    <a:pt x="14043" y="4096"/>
                  </a:lnTo>
                  <a:lnTo>
                    <a:pt x="16384" y="0"/>
                  </a:lnTo>
                  <a:close/>
                </a:path>
              </a:pathLst>
            </a:custGeom>
            <a:grp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89" name="Drawing 49">
              <a:extLst>
                <a:ext uri="{FF2B5EF4-FFF2-40B4-BE49-F238E27FC236}">
                  <a16:creationId xmlns:a16="http://schemas.microsoft.com/office/drawing/2014/main" id="{4E90228E-65F7-128C-3B38-CC02CDB34597}"/>
                </a:ext>
              </a:extLst>
            </p:cNvPr>
            <p:cNvSpPr>
              <a:spLocks/>
            </p:cNvSpPr>
            <p:nvPr/>
          </p:nvSpPr>
          <p:spPr bwMode="auto">
            <a:xfrm>
              <a:off x="23241000" y="10325710"/>
              <a:ext cx="19227" cy="278"/>
            </a:xfrm>
            <a:custGeom>
              <a:avLst/>
              <a:gdLst/>
              <a:ahLst/>
              <a:cxnLst>
                <a:cxn ang="0">
                  <a:pos x="7477" y="5658"/>
                </a:cxn>
                <a:cxn ang="0">
                  <a:pos x="7145" y="7013"/>
                </a:cxn>
                <a:cxn ang="0">
                  <a:pos x="6713" y="8840"/>
                </a:cxn>
                <a:cxn ang="0">
                  <a:pos x="6580" y="10137"/>
                </a:cxn>
                <a:cxn ang="0">
                  <a:pos x="6148" y="10726"/>
                </a:cxn>
                <a:cxn ang="0">
                  <a:pos x="5317" y="11728"/>
                </a:cxn>
                <a:cxn ang="0">
                  <a:pos x="4520" y="11787"/>
                </a:cxn>
                <a:cxn ang="0">
                  <a:pos x="3922" y="12553"/>
                </a:cxn>
                <a:cxn ang="0">
                  <a:pos x="3290" y="11846"/>
                </a:cxn>
                <a:cxn ang="0">
                  <a:pos x="2692" y="12200"/>
                </a:cxn>
                <a:cxn ang="0">
                  <a:pos x="1795" y="13555"/>
                </a:cxn>
                <a:cxn ang="0">
                  <a:pos x="1562" y="14557"/>
                </a:cxn>
                <a:cxn ang="0">
                  <a:pos x="897" y="15559"/>
                </a:cxn>
                <a:cxn ang="0">
                  <a:pos x="1728" y="16030"/>
                </a:cxn>
                <a:cxn ang="0">
                  <a:pos x="5949" y="15087"/>
                </a:cxn>
                <a:cxn ang="0">
                  <a:pos x="10402" y="13850"/>
                </a:cxn>
                <a:cxn ang="0">
                  <a:pos x="15055" y="12200"/>
                </a:cxn>
                <a:cxn ang="0">
                  <a:pos x="16218" y="11728"/>
                </a:cxn>
                <a:cxn ang="0">
                  <a:pos x="16284" y="11610"/>
                </a:cxn>
                <a:cxn ang="0">
                  <a:pos x="15886" y="10137"/>
                </a:cxn>
                <a:cxn ang="0">
                  <a:pos x="15453" y="10196"/>
                </a:cxn>
                <a:cxn ang="0">
                  <a:pos x="14988" y="10549"/>
                </a:cxn>
                <a:cxn ang="0">
                  <a:pos x="14656" y="10255"/>
                </a:cxn>
                <a:cxn ang="0">
                  <a:pos x="14357" y="9548"/>
                </a:cxn>
                <a:cxn ang="0">
                  <a:pos x="13892" y="9489"/>
                </a:cxn>
                <a:cxn ang="0">
                  <a:pos x="13825" y="9135"/>
                </a:cxn>
                <a:cxn ang="0">
                  <a:pos x="14091" y="9312"/>
                </a:cxn>
                <a:cxn ang="0">
                  <a:pos x="14589" y="9783"/>
                </a:cxn>
                <a:cxn ang="0">
                  <a:pos x="15121" y="9901"/>
                </a:cxn>
                <a:cxn ang="0">
                  <a:pos x="15088" y="9548"/>
                </a:cxn>
                <a:cxn ang="0">
                  <a:pos x="14855" y="9135"/>
                </a:cxn>
                <a:cxn ang="0">
                  <a:pos x="14124" y="8369"/>
                </a:cxn>
                <a:cxn ang="0">
                  <a:pos x="14091" y="8133"/>
                </a:cxn>
                <a:cxn ang="0">
                  <a:pos x="14855" y="8899"/>
                </a:cxn>
                <a:cxn ang="0">
                  <a:pos x="14756" y="8546"/>
                </a:cxn>
                <a:cxn ang="0">
                  <a:pos x="14789" y="8133"/>
                </a:cxn>
                <a:cxn ang="0">
                  <a:pos x="15088" y="8369"/>
                </a:cxn>
                <a:cxn ang="0">
                  <a:pos x="14889" y="7779"/>
                </a:cxn>
                <a:cxn ang="0">
                  <a:pos x="14855" y="7544"/>
                </a:cxn>
                <a:cxn ang="0">
                  <a:pos x="14490" y="7308"/>
                </a:cxn>
                <a:cxn ang="0">
                  <a:pos x="13925" y="6601"/>
                </a:cxn>
                <a:cxn ang="0">
                  <a:pos x="13360" y="5717"/>
                </a:cxn>
                <a:cxn ang="0">
                  <a:pos x="13925" y="6424"/>
                </a:cxn>
                <a:cxn ang="0">
                  <a:pos x="14456" y="7013"/>
                </a:cxn>
                <a:cxn ang="0">
                  <a:pos x="14722" y="6778"/>
                </a:cxn>
                <a:cxn ang="0">
                  <a:pos x="14656" y="6070"/>
                </a:cxn>
                <a:cxn ang="0">
                  <a:pos x="14689" y="5658"/>
                </a:cxn>
                <a:cxn ang="0">
                  <a:pos x="14091" y="5245"/>
                </a:cxn>
                <a:cxn ang="0">
                  <a:pos x="13759" y="4951"/>
                </a:cxn>
                <a:cxn ang="0">
                  <a:pos x="13194" y="4833"/>
                </a:cxn>
                <a:cxn ang="0">
                  <a:pos x="12895" y="4125"/>
                </a:cxn>
                <a:cxn ang="0">
                  <a:pos x="12330" y="3890"/>
                </a:cxn>
                <a:cxn ang="0">
                  <a:pos x="12595" y="2770"/>
                </a:cxn>
                <a:cxn ang="0">
                  <a:pos x="12562" y="1709"/>
                </a:cxn>
                <a:cxn ang="0">
                  <a:pos x="11598" y="1061"/>
                </a:cxn>
                <a:cxn ang="0">
                  <a:pos x="11432" y="295"/>
                </a:cxn>
                <a:cxn ang="0">
                  <a:pos x="10468" y="648"/>
                </a:cxn>
                <a:cxn ang="0">
                  <a:pos x="9737" y="1356"/>
                </a:cxn>
                <a:cxn ang="0">
                  <a:pos x="9372" y="2416"/>
                </a:cxn>
                <a:cxn ang="0">
                  <a:pos x="8641" y="3477"/>
                </a:cxn>
                <a:cxn ang="0">
                  <a:pos x="8441" y="5009"/>
                </a:cxn>
              </a:cxnLst>
              <a:rect l="0" t="0" r="r" b="b"/>
              <a:pathLst>
                <a:path w="16384" h="16384">
                  <a:moveTo>
                    <a:pt x="8275" y="5481"/>
                  </a:moveTo>
                  <a:lnTo>
                    <a:pt x="8142" y="5481"/>
                  </a:lnTo>
                  <a:lnTo>
                    <a:pt x="7943" y="5481"/>
                  </a:lnTo>
                  <a:lnTo>
                    <a:pt x="7910" y="5422"/>
                  </a:lnTo>
                  <a:lnTo>
                    <a:pt x="7876" y="5363"/>
                  </a:lnTo>
                  <a:lnTo>
                    <a:pt x="7777" y="5068"/>
                  </a:lnTo>
                  <a:lnTo>
                    <a:pt x="7544" y="4833"/>
                  </a:lnTo>
                  <a:lnTo>
                    <a:pt x="7477" y="4951"/>
                  </a:lnTo>
                  <a:lnTo>
                    <a:pt x="7444" y="5245"/>
                  </a:lnTo>
                  <a:lnTo>
                    <a:pt x="7477" y="5658"/>
                  </a:lnTo>
                  <a:lnTo>
                    <a:pt x="7444" y="5894"/>
                  </a:lnTo>
                  <a:lnTo>
                    <a:pt x="7444" y="6011"/>
                  </a:lnTo>
                  <a:lnTo>
                    <a:pt x="7378" y="6070"/>
                  </a:lnTo>
                  <a:lnTo>
                    <a:pt x="7345" y="6188"/>
                  </a:lnTo>
                  <a:lnTo>
                    <a:pt x="7311" y="6306"/>
                  </a:lnTo>
                  <a:lnTo>
                    <a:pt x="7311" y="6365"/>
                  </a:lnTo>
                  <a:lnTo>
                    <a:pt x="7378" y="6483"/>
                  </a:lnTo>
                  <a:lnTo>
                    <a:pt x="7311" y="6542"/>
                  </a:lnTo>
                  <a:lnTo>
                    <a:pt x="7178" y="6836"/>
                  </a:lnTo>
                  <a:lnTo>
                    <a:pt x="7145" y="7013"/>
                  </a:lnTo>
                  <a:lnTo>
                    <a:pt x="7145" y="7190"/>
                  </a:lnTo>
                  <a:lnTo>
                    <a:pt x="7145" y="7367"/>
                  </a:lnTo>
                  <a:lnTo>
                    <a:pt x="7112" y="7544"/>
                  </a:lnTo>
                  <a:lnTo>
                    <a:pt x="7079" y="7721"/>
                  </a:lnTo>
                  <a:lnTo>
                    <a:pt x="7045" y="7956"/>
                  </a:lnTo>
                  <a:lnTo>
                    <a:pt x="6979" y="8133"/>
                  </a:lnTo>
                  <a:lnTo>
                    <a:pt x="6946" y="8192"/>
                  </a:lnTo>
                  <a:lnTo>
                    <a:pt x="6879" y="8310"/>
                  </a:lnTo>
                  <a:lnTo>
                    <a:pt x="6813" y="8546"/>
                  </a:lnTo>
                  <a:lnTo>
                    <a:pt x="6713" y="8840"/>
                  </a:lnTo>
                  <a:lnTo>
                    <a:pt x="6680" y="9076"/>
                  </a:lnTo>
                  <a:lnTo>
                    <a:pt x="6647" y="9194"/>
                  </a:lnTo>
                  <a:lnTo>
                    <a:pt x="6647" y="9312"/>
                  </a:lnTo>
                  <a:lnTo>
                    <a:pt x="6613" y="9430"/>
                  </a:lnTo>
                  <a:lnTo>
                    <a:pt x="6580" y="9430"/>
                  </a:lnTo>
                  <a:lnTo>
                    <a:pt x="6613" y="9548"/>
                  </a:lnTo>
                  <a:lnTo>
                    <a:pt x="6647" y="9724"/>
                  </a:lnTo>
                  <a:lnTo>
                    <a:pt x="6813" y="9842"/>
                  </a:lnTo>
                  <a:lnTo>
                    <a:pt x="6580" y="10078"/>
                  </a:lnTo>
                  <a:lnTo>
                    <a:pt x="6580" y="10137"/>
                  </a:lnTo>
                  <a:lnTo>
                    <a:pt x="6580" y="10196"/>
                  </a:lnTo>
                  <a:lnTo>
                    <a:pt x="6680" y="10255"/>
                  </a:lnTo>
                  <a:lnTo>
                    <a:pt x="6647" y="10314"/>
                  </a:lnTo>
                  <a:lnTo>
                    <a:pt x="6547" y="10432"/>
                  </a:lnTo>
                  <a:lnTo>
                    <a:pt x="6414" y="10726"/>
                  </a:lnTo>
                  <a:lnTo>
                    <a:pt x="6381" y="10844"/>
                  </a:lnTo>
                  <a:lnTo>
                    <a:pt x="6314" y="10785"/>
                  </a:lnTo>
                  <a:lnTo>
                    <a:pt x="6281" y="10667"/>
                  </a:lnTo>
                  <a:lnTo>
                    <a:pt x="6215" y="10667"/>
                  </a:lnTo>
                  <a:lnTo>
                    <a:pt x="6148" y="10726"/>
                  </a:lnTo>
                  <a:lnTo>
                    <a:pt x="5749" y="11257"/>
                  </a:lnTo>
                  <a:lnTo>
                    <a:pt x="5683" y="11080"/>
                  </a:lnTo>
                  <a:lnTo>
                    <a:pt x="5550" y="11080"/>
                  </a:lnTo>
                  <a:lnTo>
                    <a:pt x="5483" y="11257"/>
                  </a:lnTo>
                  <a:lnTo>
                    <a:pt x="5517" y="11316"/>
                  </a:lnTo>
                  <a:lnTo>
                    <a:pt x="5583" y="11433"/>
                  </a:lnTo>
                  <a:lnTo>
                    <a:pt x="5550" y="11551"/>
                  </a:lnTo>
                  <a:lnTo>
                    <a:pt x="5384" y="11787"/>
                  </a:lnTo>
                  <a:lnTo>
                    <a:pt x="5351" y="11669"/>
                  </a:lnTo>
                  <a:lnTo>
                    <a:pt x="5317" y="11728"/>
                  </a:lnTo>
                  <a:lnTo>
                    <a:pt x="5284" y="11787"/>
                  </a:lnTo>
                  <a:lnTo>
                    <a:pt x="5151" y="11846"/>
                  </a:lnTo>
                  <a:lnTo>
                    <a:pt x="5051" y="11905"/>
                  </a:lnTo>
                  <a:lnTo>
                    <a:pt x="4952" y="12023"/>
                  </a:lnTo>
                  <a:lnTo>
                    <a:pt x="4852" y="12141"/>
                  </a:lnTo>
                  <a:lnTo>
                    <a:pt x="4819" y="12141"/>
                  </a:lnTo>
                  <a:lnTo>
                    <a:pt x="4752" y="12141"/>
                  </a:lnTo>
                  <a:lnTo>
                    <a:pt x="4653" y="11964"/>
                  </a:lnTo>
                  <a:lnTo>
                    <a:pt x="4553" y="11846"/>
                  </a:lnTo>
                  <a:lnTo>
                    <a:pt x="4520" y="11787"/>
                  </a:lnTo>
                  <a:lnTo>
                    <a:pt x="4486" y="11787"/>
                  </a:lnTo>
                  <a:lnTo>
                    <a:pt x="4453" y="11905"/>
                  </a:lnTo>
                  <a:lnTo>
                    <a:pt x="4420" y="12082"/>
                  </a:lnTo>
                  <a:lnTo>
                    <a:pt x="4354" y="12200"/>
                  </a:lnTo>
                  <a:lnTo>
                    <a:pt x="4287" y="12259"/>
                  </a:lnTo>
                  <a:lnTo>
                    <a:pt x="4254" y="12259"/>
                  </a:lnTo>
                  <a:lnTo>
                    <a:pt x="4221" y="12376"/>
                  </a:lnTo>
                  <a:lnTo>
                    <a:pt x="4154" y="12494"/>
                  </a:lnTo>
                  <a:lnTo>
                    <a:pt x="4054" y="12553"/>
                  </a:lnTo>
                  <a:lnTo>
                    <a:pt x="3922" y="12553"/>
                  </a:lnTo>
                  <a:lnTo>
                    <a:pt x="3855" y="12494"/>
                  </a:lnTo>
                  <a:lnTo>
                    <a:pt x="3789" y="12435"/>
                  </a:lnTo>
                  <a:lnTo>
                    <a:pt x="3755" y="12376"/>
                  </a:lnTo>
                  <a:lnTo>
                    <a:pt x="3689" y="12259"/>
                  </a:lnTo>
                  <a:lnTo>
                    <a:pt x="3622" y="12259"/>
                  </a:lnTo>
                  <a:lnTo>
                    <a:pt x="3523" y="12259"/>
                  </a:lnTo>
                  <a:lnTo>
                    <a:pt x="3456" y="12141"/>
                  </a:lnTo>
                  <a:lnTo>
                    <a:pt x="3390" y="12082"/>
                  </a:lnTo>
                  <a:lnTo>
                    <a:pt x="3357" y="11964"/>
                  </a:lnTo>
                  <a:lnTo>
                    <a:pt x="3290" y="11846"/>
                  </a:lnTo>
                  <a:lnTo>
                    <a:pt x="3257" y="11669"/>
                  </a:lnTo>
                  <a:lnTo>
                    <a:pt x="3224" y="11610"/>
                  </a:lnTo>
                  <a:lnTo>
                    <a:pt x="3190" y="11551"/>
                  </a:lnTo>
                  <a:lnTo>
                    <a:pt x="3157" y="11492"/>
                  </a:lnTo>
                  <a:lnTo>
                    <a:pt x="3190" y="11433"/>
                  </a:lnTo>
                  <a:lnTo>
                    <a:pt x="3257" y="11316"/>
                  </a:lnTo>
                  <a:lnTo>
                    <a:pt x="3257" y="11257"/>
                  </a:lnTo>
                  <a:lnTo>
                    <a:pt x="3190" y="11139"/>
                  </a:lnTo>
                  <a:lnTo>
                    <a:pt x="2825" y="11905"/>
                  </a:lnTo>
                  <a:lnTo>
                    <a:pt x="2692" y="12200"/>
                  </a:lnTo>
                  <a:lnTo>
                    <a:pt x="2592" y="12435"/>
                  </a:lnTo>
                  <a:lnTo>
                    <a:pt x="2559" y="12553"/>
                  </a:lnTo>
                  <a:lnTo>
                    <a:pt x="2492" y="12671"/>
                  </a:lnTo>
                  <a:lnTo>
                    <a:pt x="2360" y="12730"/>
                  </a:lnTo>
                  <a:lnTo>
                    <a:pt x="2227" y="12848"/>
                  </a:lnTo>
                  <a:lnTo>
                    <a:pt x="2127" y="12966"/>
                  </a:lnTo>
                  <a:lnTo>
                    <a:pt x="2094" y="13084"/>
                  </a:lnTo>
                  <a:lnTo>
                    <a:pt x="1828" y="13437"/>
                  </a:lnTo>
                  <a:lnTo>
                    <a:pt x="1795" y="13496"/>
                  </a:lnTo>
                  <a:lnTo>
                    <a:pt x="1795" y="13555"/>
                  </a:lnTo>
                  <a:lnTo>
                    <a:pt x="1828" y="13850"/>
                  </a:lnTo>
                  <a:lnTo>
                    <a:pt x="1761" y="13850"/>
                  </a:lnTo>
                  <a:lnTo>
                    <a:pt x="1728" y="13968"/>
                  </a:lnTo>
                  <a:lnTo>
                    <a:pt x="1728" y="14027"/>
                  </a:lnTo>
                  <a:lnTo>
                    <a:pt x="1628" y="14086"/>
                  </a:lnTo>
                  <a:lnTo>
                    <a:pt x="1562" y="14144"/>
                  </a:lnTo>
                  <a:lnTo>
                    <a:pt x="1529" y="14262"/>
                  </a:lnTo>
                  <a:lnTo>
                    <a:pt x="1562" y="14321"/>
                  </a:lnTo>
                  <a:lnTo>
                    <a:pt x="1562" y="14439"/>
                  </a:lnTo>
                  <a:lnTo>
                    <a:pt x="1562" y="14557"/>
                  </a:lnTo>
                  <a:lnTo>
                    <a:pt x="1529" y="14616"/>
                  </a:lnTo>
                  <a:lnTo>
                    <a:pt x="1495" y="14675"/>
                  </a:lnTo>
                  <a:lnTo>
                    <a:pt x="1363" y="14852"/>
                  </a:lnTo>
                  <a:lnTo>
                    <a:pt x="1263" y="14911"/>
                  </a:lnTo>
                  <a:lnTo>
                    <a:pt x="1196" y="14911"/>
                  </a:lnTo>
                  <a:lnTo>
                    <a:pt x="1097" y="15028"/>
                  </a:lnTo>
                  <a:lnTo>
                    <a:pt x="1063" y="15382"/>
                  </a:lnTo>
                  <a:lnTo>
                    <a:pt x="1063" y="15441"/>
                  </a:lnTo>
                  <a:lnTo>
                    <a:pt x="1030" y="15500"/>
                  </a:lnTo>
                  <a:lnTo>
                    <a:pt x="897" y="15559"/>
                  </a:lnTo>
                  <a:lnTo>
                    <a:pt x="532" y="15913"/>
                  </a:lnTo>
                  <a:lnTo>
                    <a:pt x="399" y="16030"/>
                  </a:lnTo>
                  <a:lnTo>
                    <a:pt x="299" y="16089"/>
                  </a:lnTo>
                  <a:lnTo>
                    <a:pt x="166" y="16207"/>
                  </a:lnTo>
                  <a:lnTo>
                    <a:pt x="66" y="16325"/>
                  </a:lnTo>
                  <a:lnTo>
                    <a:pt x="0" y="16384"/>
                  </a:lnTo>
                  <a:lnTo>
                    <a:pt x="33" y="16384"/>
                  </a:lnTo>
                  <a:lnTo>
                    <a:pt x="366" y="16384"/>
                  </a:lnTo>
                  <a:lnTo>
                    <a:pt x="1396" y="16089"/>
                  </a:lnTo>
                  <a:lnTo>
                    <a:pt x="1728" y="16030"/>
                  </a:lnTo>
                  <a:lnTo>
                    <a:pt x="2227" y="15913"/>
                  </a:lnTo>
                  <a:lnTo>
                    <a:pt x="2858" y="15736"/>
                  </a:lnTo>
                  <a:lnTo>
                    <a:pt x="3622" y="15559"/>
                  </a:lnTo>
                  <a:lnTo>
                    <a:pt x="3656" y="15441"/>
                  </a:lnTo>
                  <a:lnTo>
                    <a:pt x="3855" y="15382"/>
                  </a:lnTo>
                  <a:lnTo>
                    <a:pt x="4187" y="15264"/>
                  </a:lnTo>
                  <a:lnTo>
                    <a:pt x="4221" y="15382"/>
                  </a:lnTo>
                  <a:lnTo>
                    <a:pt x="4819" y="15323"/>
                  </a:lnTo>
                  <a:lnTo>
                    <a:pt x="5849" y="15087"/>
                  </a:lnTo>
                  <a:lnTo>
                    <a:pt x="5949" y="15087"/>
                  </a:lnTo>
                  <a:lnTo>
                    <a:pt x="6447" y="14970"/>
                  </a:lnTo>
                  <a:lnTo>
                    <a:pt x="6746" y="14852"/>
                  </a:lnTo>
                  <a:lnTo>
                    <a:pt x="7511" y="14675"/>
                  </a:lnTo>
                  <a:lnTo>
                    <a:pt x="7644" y="14675"/>
                  </a:lnTo>
                  <a:lnTo>
                    <a:pt x="8308" y="14439"/>
                  </a:lnTo>
                  <a:lnTo>
                    <a:pt x="8774" y="14321"/>
                  </a:lnTo>
                  <a:lnTo>
                    <a:pt x="9372" y="14144"/>
                  </a:lnTo>
                  <a:lnTo>
                    <a:pt x="9538" y="14086"/>
                  </a:lnTo>
                  <a:lnTo>
                    <a:pt x="10236" y="13909"/>
                  </a:lnTo>
                  <a:lnTo>
                    <a:pt x="10402" y="13850"/>
                  </a:lnTo>
                  <a:lnTo>
                    <a:pt x="11000" y="13673"/>
                  </a:lnTo>
                  <a:lnTo>
                    <a:pt x="11266" y="13555"/>
                  </a:lnTo>
                  <a:lnTo>
                    <a:pt x="11831" y="13378"/>
                  </a:lnTo>
                  <a:lnTo>
                    <a:pt x="12130" y="13260"/>
                  </a:lnTo>
                  <a:lnTo>
                    <a:pt x="12396" y="13143"/>
                  </a:lnTo>
                  <a:lnTo>
                    <a:pt x="13293" y="12848"/>
                  </a:lnTo>
                  <a:lnTo>
                    <a:pt x="13659" y="12730"/>
                  </a:lnTo>
                  <a:lnTo>
                    <a:pt x="14157" y="12553"/>
                  </a:lnTo>
                  <a:lnTo>
                    <a:pt x="14988" y="12259"/>
                  </a:lnTo>
                  <a:lnTo>
                    <a:pt x="15055" y="12200"/>
                  </a:lnTo>
                  <a:lnTo>
                    <a:pt x="15387" y="12082"/>
                  </a:lnTo>
                  <a:lnTo>
                    <a:pt x="15852" y="11905"/>
                  </a:lnTo>
                  <a:lnTo>
                    <a:pt x="15985" y="11846"/>
                  </a:lnTo>
                  <a:lnTo>
                    <a:pt x="15952" y="11728"/>
                  </a:lnTo>
                  <a:lnTo>
                    <a:pt x="15952" y="11669"/>
                  </a:lnTo>
                  <a:lnTo>
                    <a:pt x="15985" y="11669"/>
                  </a:lnTo>
                  <a:lnTo>
                    <a:pt x="16018" y="11669"/>
                  </a:lnTo>
                  <a:lnTo>
                    <a:pt x="16018" y="11728"/>
                  </a:lnTo>
                  <a:lnTo>
                    <a:pt x="16085" y="11787"/>
                  </a:lnTo>
                  <a:lnTo>
                    <a:pt x="16218" y="11728"/>
                  </a:lnTo>
                  <a:lnTo>
                    <a:pt x="16151" y="11728"/>
                  </a:lnTo>
                  <a:lnTo>
                    <a:pt x="16118" y="11728"/>
                  </a:lnTo>
                  <a:lnTo>
                    <a:pt x="16118" y="11610"/>
                  </a:lnTo>
                  <a:lnTo>
                    <a:pt x="16085" y="11433"/>
                  </a:lnTo>
                  <a:lnTo>
                    <a:pt x="16085" y="11375"/>
                  </a:lnTo>
                  <a:lnTo>
                    <a:pt x="16118" y="11316"/>
                  </a:lnTo>
                  <a:lnTo>
                    <a:pt x="16185" y="11316"/>
                  </a:lnTo>
                  <a:lnTo>
                    <a:pt x="16251" y="11375"/>
                  </a:lnTo>
                  <a:lnTo>
                    <a:pt x="16284" y="11492"/>
                  </a:lnTo>
                  <a:lnTo>
                    <a:pt x="16284" y="11610"/>
                  </a:lnTo>
                  <a:lnTo>
                    <a:pt x="16318" y="11728"/>
                  </a:lnTo>
                  <a:lnTo>
                    <a:pt x="16384" y="11669"/>
                  </a:lnTo>
                  <a:lnTo>
                    <a:pt x="16351" y="11492"/>
                  </a:lnTo>
                  <a:lnTo>
                    <a:pt x="16218" y="11139"/>
                  </a:lnTo>
                  <a:lnTo>
                    <a:pt x="16151" y="10903"/>
                  </a:lnTo>
                  <a:lnTo>
                    <a:pt x="16085" y="10785"/>
                  </a:lnTo>
                  <a:lnTo>
                    <a:pt x="16018" y="10490"/>
                  </a:lnTo>
                  <a:lnTo>
                    <a:pt x="15952" y="10314"/>
                  </a:lnTo>
                  <a:lnTo>
                    <a:pt x="15919" y="10196"/>
                  </a:lnTo>
                  <a:lnTo>
                    <a:pt x="15886" y="10137"/>
                  </a:lnTo>
                  <a:lnTo>
                    <a:pt x="15852" y="10137"/>
                  </a:lnTo>
                  <a:lnTo>
                    <a:pt x="15819" y="10137"/>
                  </a:lnTo>
                  <a:lnTo>
                    <a:pt x="15786" y="10137"/>
                  </a:lnTo>
                  <a:lnTo>
                    <a:pt x="15753" y="10196"/>
                  </a:lnTo>
                  <a:lnTo>
                    <a:pt x="15719" y="10314"/>
                  </a:lnTo>
                  <a:lnTo>
                    <a:pt x="15686" y="10314"/>
                  </a:lnTo>
                  <a:lnTo>
                    <a:pt x="15586" y="10196"/>
                  </a:lnTo>
                  <a:lnTo>
                    <a:pt x="15553" y="10196"/>
                  </a:lnTo>
                  <a:lnTo>
                    <a:pt x="15487" y="10196"/>
                  </a:lnTo>
                  <a:lnTo>
                    <a:pt x="15453" y="10196"/>
                  </a:lnTo>
                  <a:lnTo>
                    <a:pt x="15387" y="10196"/>
                  </a:lnTo>
                  <a:lnTo>
                    <a:pt x="15321" y="10137"/>
                  </a:lnTo>
                  <a:lnTo>
                    <a:pt x="15287" y="10137"/>
                  </a:lnTo>
                  <a:lnTo>
                    <a:pt x="15221" y="10137"/>
                  </a:lnTo>
                  <a:lnTo>
                    <a:pt x="15221" y="10255"/>
                  </a:lnTo>
                  <a:lnTo>
                    <a:pt x="15221" y="10314"/>
                  </a:lnTo>
                  <a:lnTo>
                    <a:pt x="15254" y="10432"/>
                  </a:lnTo>
                  <a:lnTo>
                    <a:pt x="15221" y="10490"/>
                  </a:lnTo>
                  <a:lnTo>
                    <a:pt x="15021" y="10490"/>
                  </a:lnTo>
                  <a:lnTo>
                    <a:pt x="14988" y="10549"/>
                  </a:lnTo>
                  <a:lnTo>
                    <a:pt x="14955" y="10549"/>
                  </a:lnTo>
                  <a:lnTo>
                    <a:pt x="14922" y="10667"/>
                  </a:lnTo>
                  <a:lnTo>
                    <a:pt x="14889" y="10608"/>
                  </a:lnTo>
                  <a:lnTo>
                    <a:pt x="14889" y="10490"/>
                  </a:lnTo>
                  <a:lnTo>
                    <a:pt x="14855" y="10373"/>
                  </a:lnTo>
                  <a:lnTo>
                    <a:pt x="14855" y="10314"/>
                  </a:lnTo>
                  <a:lnTo>
                    <a:pt x="14822" y="10314"/>
                  </a:lnTo>
                  <a:lnTo>
                    <a:pt x="14789" y="10314"/>
                  </a:lnTo>
                  <a:lnTo>
                    <a:pt x="14722" y="10255"/>
                  </a:lnTo>
                  <a:lnTo>
                    <a:pt x="14656" y="10255"/>
                  </a:lnTo>
                  <a:lnTo>
                    <a:pt x="14623" y="10255"/>
                  </a:lnTo>
                  <a:lnTo>
                    <a:pt x="14589" y="10196"/>
                  </a:lnTo>
                  <a:lnTo>
                    <a:pt x="14589" y="10137"/>
                  </a:lnTo>
                  <a:lnTo>
                    <a:pt x="14523" y="10137"/>
                  </a:lnTo>
                  <a:lnTo>
                    <a:pt x="14456" y="10078"/>
                  </a:lnTo>
                  <a:lnTo>
                    <a:pt x="14423" y="10019"/>
                  </a:lnTo>
                  <a:lnTo>
                    <a:pt x="14390" y="9960"/>
                  </a:lnTo>
                  <a:lnTo>
                    <a:pt x="14390" y="9783"/>
                  </a:lnTo>
                  <a:lnTo>
                    <a:pt x="14357" y="9665"/>
                  </a:lnTo>
                  <a:lnTo>
                    <a:pt x="14357" y="9548"/>
                  </a:lnTo>
                  <a:lnTo>
                    <a:pt x="14324" y="9489"/>
                  </a:lnTo>
                  <a:lnTo>
                    <a:pt x="14290" y="9489"/>
                  </a:lnTo>
                  <a:lnTo>
                    <a:pt x="14257" y="9548"/>
                  </a:lnTo>
                  <a:lnTo>
                    <a:pt x="14224" y="9606"/>
                  </a:lnTo>
                  <a:lnTo>
                    <a:pt x="14157" y="9606"/>
                  </a:lnTo>
                  <a:lnTo>
                    <a:pt x="14124" y="9548"/>
                  </a:lnTo>
                  <a:lnTo>
                    <a:pt x="14058" y="9430"/>
                  </a:lnTo>
                  <a:lnTo>
                    <a:pt x="13991" y="9430"/>
                  </a:lnTo>
                  <a:lnTo>
                    <a:pt x="13925" y="9489"/>
                  </a:lnTo>
                  <a:lnTo>
                    <a:pt x="13892" y="9489"/>
                  </a:lnTo>
                  <a:lnTo>
                    <a:pt x="13858" y="9489"/>
                  </a:lnTo>
                  <a:lnTo>
                    <a:pt x="13792" y="9430"/>
                  </a:lnTo>
                  <a:lnTo>
                    <a:pt x="13725" y="9430"/>
                  </a:lnTo>
                  <a:lnTo>
                    <a:pt x="13692" y="9430"/>
                  </a:lnTo>
                  <a:lnTo>
                    <a:pt x="13659" y="9371"/>
                  </a:lnTo>
                  <a:lnTo>
                    <a:pt x="13659" y="9312"/>
                  </a:lnTo>
                  <a:lnTo>
                    <a:pt x="13725" y="9312"/>
                  </a:lnTo>
                  <a:lnTo>
                    <a:pt x="13792" y="9253"/>
                  </a:lnTo>
                  <a:lnTo>
                    <a:pt x="13825" y="9253"/>
                  </a:lnTo>
                  <a:lnTo>
                    <a:pt x="13825" y="9135"/>
                  </a:lnTo>
                  <a:lnTo>
                    <a:pt x="13825" y="9017"/>
                  </a:lnTo>
                  <a:lnTo>
                    <a:pt x="13825" y="8958"/>
                  </a:lnTo>
                  <a:lnTo>
                    <a:pt x="13892" y="8958"/>
                  </a:lnTo>
                  <a:lnTo>
                    <a:pt x="13892" y="9076"/>
                  </a:lnTo>
                  <a:lnTo>
                    <a:pt x="13892" y="9253"/>
                  </a:lnTo>
                  <a:lnTo>
                    <a:pt x="13925" y="9253"/>
                  </a:lnTo>
                  <a:lnTo>
                    <a:pt x="13958" y="9253"/>
                  </a:lnTo>
                  <a:lnTo>
                    <a:pt x="14024" y="9253"/>
                  </a:lnTo>
                  <a:lnTo>
                    <a:pt x="14058" y="9253"/>
                  </a:lnTo>
                  <a:lnTo>
                    <a:pt x="14091" y="9312"/>
                  </a:lnTo>
                  <a:lnTo>
                    <a:pt x="14191" y="9312"/>
                  </a:lnTo>
                  <a:lnTo>
                    <a:pt x="14257" y="9253"/>
                  </a:lnTo>
                  <a:lnTo>
                    <a:pt x="14357" y="9253"/>
                  </a:lnTo>
                  <a:lnTo>
                    <a:pt x="14390" y="9253"/>
                  </a:lnTo>
                  <a:lnTo>
                    <a:pt x="14456" y="9312"/>
                  </a:lnTo>
                  <a:lnTo>
                    <a:pt x="14490" y="9371"/>
                  </a:lnTo>
                  <a:lnTo>
                    <a:pt x="14490" y="9430"/>
                  </a:lnTo>
                  <a:lnTo>
                    <a:pt x="14490" y="9548"/>
                  </a:lnTo>
                  <a:lnTo>
                    <a:pt x="14490" y="9665"/>
                  </a:lnTo>
                  <a:lnTo>
                    <a:pt x="14589" y="9783"/>
                  </a:lnTo>
                  <a:lnTo>
                    <a:pt x="14656" y="9724"/>
                  </a:lnTo>
                  <a:lnTo>
                    <a:pt x="14722" y="9901"/>
                  </a:lnTo>
                  <a:lnTo>
                    <a:pt x="14756" y="9901"/>
                  </a:lnTo>
                  <a:lnTo>
                    <a:pt x="14822" y="9901"/>
                  </a:lnTo>
                  <a:lnTo>
                    <a:pt x="14855" y="9960"/>
                  </a:lnTo>
                  <a:lnTo>
                    <a:pt x="14955" y="10196"/>
                  </a:lnTo>
                  <a:lnTo>
                    <a:pt x="14988" y="10137"/>
                  </a:lnTo>
                  <a:lnTo>
                    <a:pt x="15021" y="10078"/>
                  </a:lnTo>
                  <a:lnTo>
                    <a:pt x="15088" y="9960"/>
                  </a:lnTo>
                  <a:lnTo>
                    <a:pt x="15121" y="9901"/>
                  </a:lnTo>
                  <a:lnTo>
                    <a:pt x="15188" y="9901"/>
                  </a:lnTo>
                  <a:lnTo>
                    <a:pt x="15221" y="9901"/>
                  </a:lnTo>
                  <a:lnTo>
                    <a:pt x="15221" y="9842"/>
                  </a:lnTo>
                  <a:lnTo>
                    <a:pt x="15254" y="9724"/>
                  </a:lnTo>
                  <a:lnTo>
                    <a:pt x="15254" y="9665"/>
                  </a:lnTo>
                  <a:lnTo>
                    <a:pt x="15221" y="9606"/>
                  </a:lnTo>
                  <a:lnTo>
                    <a:pt x="15188" y="9548"/>
                  </a:lnTo>
                  <a:lnTo>
                    <a:pt x="15154" y="9548"/>
                  </a:lnTo>
                  <a:lnTo>
                    <a:pt x="15121" y="9548"/>
                  </a:lnTo>
                  <a:lnTo>
                    <a:pt x="15088" y="9548"/>
                  </a:lnTo>
                  <a:lnTo>
                    <a:pt x="15055" y="9548"/>
                  </a:lnTo>
                  <a:lnTo>
                    <a:pt x="15088" y="9430"/>
                  </a:lnTo>
                  <a:lnTo>
                    <a:pt x="15088" y="9371"/>
                  </a:lnTo>
                  <a:lnTo>
                    <a:pt x="15088" y="9312"/>
                  </a:lnTo>
                  <a:lnTo>
                    <a:pt x="15021" y="9253"/>
                  </a:lnTo>
                  <a:lnTo>
                    <a:pt x="14988" y="9253"/>
                  </a:lnTo>
                  <a:lnTo>
                    <a:pt x="14955" y="9312"/>
                  </a:lnTo>
                  <a:lnTo>
                    <a:pt x="14922" y="9312"/>
                  </a:lnTo>
                  <a:lnTo>
                    <a:pt x="14889" y="9253"/>
                  </a:lnTo>
                  <a:lnTo>
                    <a:pt x="14855" y="9135"/>
                  </a:lnTo>
                  <a:lnTo>
                    <a:pt x="14822" y="9135"/>
                  </a:lnTo>
                  <a:lnTo>
                    <a:pt x="14822" y="9076"/>
                  </a:lnTo>
                  <a:lnTo>
                    <a:pt x="14756" y="9135"/>
                  </a:lnTo>
                  <a:lnTo>
                    <a:pt x="14689" y="9135"/>
                  </a:lnTo>
                  <a:lnTo>
                    <a:pt x="14589" y="9076"/>
                  </a:lnTo>
                  <a:lnTo>
                    <a:pt x="14490" y="8958"/>
                  </a:lnTo>
                  <a:lnTo>
                    <a:pt x="14423" y="8899"/>
                  </a:lnTo>
                  <a:lnTo>
                    <a:pt x="14257" y="8663"/>
                  </a:lnTo>
                  <a:lnTo>
                    <a:pt x="14191" y="8605"/>
                  </a:lnTo>
                  <a:lnTo>
                    <a:pt x="14124" y="8369"/>
                  </a:lnTo>
                  <a:lnTo>
                    <a:pt x="14058" y="8369"/>
                  </a:lnTo>
                  <a:lnTo>
                    <a:pt x="13991" y="8251"/>
                  </a:lnTo>
                  <a:lnTo>
                    <a:pt x="13958" y="8133"/>
                  </a:lnTo>
                  <a:lnTo>
                    <a:pt x="13925" y="8133"/>
                  </a:lnTo>
                  <a:lnTo>
                    <a:pt x="13892" y="8074"/>
                  </a:lnTo>
                  <a:lnTo>
                    <a:pt x="13892" y="7956"/>
                  </a:lnTo>
                  <a:lnTo>
                    <a:pt x="13892" y="7897"/>
                  </a:lnTo>
                  <a:lnTo>
                    <a:pt x="13925" y="7897"/>
                  </a:lnTo>
                  <a:lnTo>
                    <a:pt x="13958" y="7897"/>
                  </a:lnTo>
                  <a:lnTo>
                    <a:pt x="14091" y="8133"/>
                  </a:lnTo>
                  <a:lnTo>
                    <a:pt x="14124" y="8192"/>
                  </a:lnTo>
                  <a:lnTo>
                    <a:pt x="14157" y="8310"/>
                  </a:lnTo>
                  <a:lnTo>
                    <a:pt x="14290" y="8428"/>
                  </a:lnTo>
                  <a:lnTo>
                    <a:pt x="14490" y="8722"/>
                  </a:lnTo>
                  <a:lnTo>
                    <a:pt x="14556" y="8840"/>
                  </a:lnTo>
                  <a:lnTo>
                    <a:pt x="14623" y="8840"/>
                  </a:lnTo>
                  <a:lnTo>
                    <a:pt x="14689" y="8899"/>
                  </a:lnTo>
                  <a:lnTo>
                    <a:pt x="14756" y="8899"/>
                  </a:lnTo>
                  <a:lnTo>
                    <a:pt x="14789" y="8899"/>
                  </a:lnTo>
                  <a:lnTo>
                    <a:pt x="14855" y="8899"/>
                  </a:lnTo>
                  <a:lnTo>
                    <a:pt x="14922" y="8840"/>
                  </a:lnTo>
                  <a:lnTo>
                    <a:pt x="14922" y="8722"/>
                  </a:lnTo>
                  <a:lnTo>
                    <a:pt x="14889" y="8663"/>
                  </a:lnTo>
                  <a:lnTo>
                    <a:pt x="14855" y="8663"/>
                  </a:lnTo>
                  <a:lnTo>
                    <a:pt x="14822" y="8663"/>
                  </a:lnTo>
                  <a:lnTo>
                    <a:pt x="14756" y="8722"/>
                  </a:lnTo>
                  <a:lnTo>
                    <a:pt x="14689" y="8722"/>
                  </a:lnTo>
                  <a:lnTo>
                    <a:pt x="14689" y="8663"/>
                  </a:lnTo>
                  <a:lnTo>
                    <a:pt x="14689" y="8605"/>
                  </a:lnTo>
                  <a:lnTo>
                    <a:pt x="14756" y="8546"/>
                  </a:lnTo>
                  <a:lnTo>
                    <a:pt x="14756" y="8487"/>
                  </a:lnTo>
                  <a:lnTo>
                    <a:pt x="14722" y="8428"/>
                  </a:lnTo>
                  <a:lnTo>
                    <a:pt x="14689" y="8428"/>
                  </a:lnTo>
                  <a:lnTo>
                    <a:pt x="14656" y="8428"/>
                  </a:lnTo>
                  <a:lnTo>
                    <a:pt x="14656" y="8369"/>
                  </a:lnTo>
                  <a:lnTo>
                    <a:pt x="14689" y="8310"/>
                  </a:lnTo>
                  <a:lnTo>
                    <a:pt x="14722" y="8251"/>
                  </a:lnTo>
                  <a:lnTo>
                    <a:pt x="14689" y="8192"/>
                  </a:lnTo>
                  <a:lnTo>
                    <a:pt x="14722" y="8133"/>
                  </a:lnTo>
                  <a:lnTo>
                    <a:pt x="14789" y="8133"/>
                  </a:lnTo>
                  <a:lnTo>
                    <a:pt x="14822" y="8192"/>
                  </a:lnTo>
                  <a:lnTo>
                    <a:pt x="14855" y="8251"/>
                  </a:lnTo>
                  <a:lnTo>
                    <a:pt x="14889" y="8192"/>
                  </a:lnTo>
                  <a:lnTo>
                    <a:pt x="14922" y="8192"/>
                  </a:lnTo>
                  <a:lnTo>
                    <a:pt x="14955" y="8251"/>
                  </a:lnTo>
                  <a:lnTo>
                    <a:pt x="14988" y="8369"/>
                  </a:lnTo>
                  <a:lnTo>
                    <a:pt x="15021" y="8369"/>
                  </a:lnTo>
                  <a:lnTo>
                    <a:pt x="15055" y="8487"/>
                  </a:lnTo>
                  <a:lnTo>
                    <a:pt x="15088" y="8487"/>
                  </a:lnTo>
                  <a:lnTo>
                    <a:pt x="15088" y="8369"/>
                  </a:lnTo>
                  <a:lnTo>
                    <a:pt x="15055" y="8310"/>
                  </a:lnTo>
                  <a:lnTo>
                    <a:pt x="15088" y="8192"/>
                  </a:lnTo>
                  <a:lnTo>
                    <a:pt x="15088" y="8133"/>
                  </a:lnTo>
                  <a:lnTo>
                    <a:pt x="15088" y="8074"/>
                  </a:lnTo>
                  <a:lnTo>
                    <a:pt x="15088" y="8015"/>
                  </a:lnTo>
                  <a:lnTo>
                    <a:pt x="15055" y="7897"/>
                  </a:lnTo>
                  <a:lnTo>
                    <a:pt x="15021" y="7897"/>
                  </a:lnTo>
                  <a:lnTo>
                    <a:pt x="14955" y="7897"/>
                  </a:lnTo>
                  <a:lnTo>
                    <a:pt x="14922" y="7838"/>
                  </a:lnTo>
                  <a:lnTo>
                    <a:pt x="14889" y="7779"/>
                  </a:lnTo>
                  <a:lnTo>
                    <a:pt x="14822" y="7721"/>
                  </a:lnTo>
                  <a:lnTo>
                    <a:pt x="14756" y="7721"/>
                  </a:lnTo>
                  <a:lnTo>
                    <a:pt x="14689" y="7721"/>
                  </a:lnTo>
                  <a:lnTo>
                    <a:pt x="14656" y="7779"/>
                  </a:lnTo>
                  <a:lnTo>
                    <a:pt x="14623" y="7721"/>
                  </a:lnTo>
                  <a:lnTo>
                    <a:pt x="14589" y="7662"/>
                  </a:lnTo>
                  <a:lnTo>
                    <a:pt x="14623" y="7603"/>
                  </a:lnTo>
                  <a:lnTo>
                    <a:pt x="14656" y="7603"/>
                  </a:lnTo>
                  <a:lnTo>
                    <a:pt x="14756" y="7544"/>
                  </a:lnTo>
                  <a:lnTo>
                    <a:pt x="14855" y="7544"/>
                  </a:lnTo>
                  <a:lnTo>
                    <a:pt x="14889" y="7485"/>
                  </a:lnTo>
                  <a:lnTo>
                    <a:pt x="14889" y="7426"/>
                  </a:lnTo>
                  <a:lnTo>
                    <a:pt x="14889" y="7367"/>
                  </a:lnTo>
                  <a:lnTo>
                    <a:pt x="14855" y="7367"/>
                  </a:lnTo>
                  <a:lnTo>
                    <a:pt x="14822" y="7367"/>
                  </a:lnTo>
                  <a:lnTo>
                    <a:pt x="14722" y="7426"/>
                  </a:lnTo>
                  <a:lnTo>
                    <a:pt x="14656" y="7367"/>
                  </a:lnTo>
                  <a:lnTo>
                    <a:pt x="14589" y="7308"/>
                  </a:lnTo>
                  <a:lnTo>
                    <a:pt x="14556" y="7308"/>
                  </a:lnTo>
                  <a:lnTo>
                    <a:pt x="14490" y="7308"/>
                  </a:lnTo>
                  <a:lnTo>
                    <a:pt x="14390" y="7367"/>
                  </a:lnTo>
                  <a:lnTo>
                    <a:pt x="14357" y="7367"/>
                  </a:lnTo>
                  <a:lnTo>
                    <a:pt x="14324" y="7249"/>
                  </a:lnTo>
                  <a:lnTo>
                    <a:pt x="14257" y="7190"/>
                  </a:lnTo>
                  <a:lnTo>
                    <a:pt x="14257" y="7072"/>
                  </a:lnTo>
                  <a:lnTo>
                    <a:pt x="14224" y="6954"/>
                  </a:lnTo>
                  <a:lnTo>
                    <a:pt x="14157" y="6895"/>
                  </a:lnTo>
                  <a:lnTo>
                    <a:pt x="14058" y="6778"/>
                  </a:lnTo>
                  <a:lnTo>
                    <a:pt x="13991" y="6719"/>
                  </a:lnTo>
                  <a:lnTo>
                    <a:pt x="13925" y="6601"/>
                  </a:lnTo>
                  <a:lnTo>
                    <a:pt x="13892" y="6542"/>
                  </a:lnTo>
                  <a:lnTo>
                    <a:pt x="13858" y="6542"/>
                  </a:lnTo>
                  <a:lnTo>
                    <a:pt x="13792" y="6483"/>
                  </a:lnTo>
                  <a:lnTo>
                    <a:pt x="13759" y="6365"/>
                  </a:lnTo>
                  <a:lnTo>
                    <a:pt x="13692" y="6247"/>
                  </a:lnTo>
                  <a:lnTo>
                    <a:pt x="13626" y="6188"/>
                  </a:lnTo>
                  <a:lnTo>
                    <a:pt x="13592" y="6188"/>
                  </a:lnTo>
                  <a:lnTo>
                    <a:pt x="13526" y="6070"/>
                  </a:lnTo>
                  <a:lnTo>
                    <a:pt x="13393" y="5835"/>
                  </a:lnTo>
                  <a:lnTo>
                    <a:pt x="13360" y="5717"/>
                  </a:lnTo>
                  <a:lnTo>
                    <a:pt x="13327" y="5658"/>
                  </a:lnTo>
                  <a:lnTo>
                    <a:pt x="13360" y="5658"/>
                  </a:lnTo>
                  <a:lnTo>
                    <a:pt x="13393" y="5658"/>
                  </a:lnTo>
                  <a:lnTo>
                    <a:pt x="13559" y="5894"/>
                  </a:lnTo>
                  <a:lnTo>
                    <a:pt x="13592" y="6011"/>
                  </a:lnTo>
                  <a:lnTo>
                    <a:pt x="13659" y="6070"/>
                  </a:lnTo>
                  <a:lnTo>
                    <a:pt x="13725" y="6129"/>
                  </a:lnTo>
                  <a:lnTo>
                    <a:pt x="13825" y="6188"/>
                  </a:lnTo>
                  <a:lnTo>
                    <a:pt x="13858" y="6306"/>
                  </a:lnTo>
                  <a:lnTo>
                    <a:pt x="13925" y="6424"/>
                  </a:lnTo>
                  <a:lnTo>
                    <a:pt x="13991" y="6483"/>
                  </a:lnTo>
                  <a:lnTo>
                    <a:pt x="14091" y="6542"/>
                  </a:lnTo>
                  <a:lnTo>
                    <a:pt x="14124" y="6601"/>
                  </a:lnTo>
                  <a:lnTo>
                    <a:pt x="14191" y="6660"/>
                  </a:lnTo>
                  <a:lnTo>
                    <a:pt x="14257" y="6719"/>
                  </a:lnTo>
                  <a:lnTo>
                    <a:pt x="14324" y="6778"/>
                  </a:lnTo>
                  <a:lnTo>
                    <a:pt x="14357" y="6895"/>
                  </a:lnTo>
                  <a:lnTo>
                    <a:pt x="14390" y="7072"/>
                  </a:lnTo>
                  <a:lnTo>
                    <a:pt x="14423" y="7072"/>
                  </a:lnTo>
                  <a:lnTo>
                    <a:pt x="14456" y="7013"/>
                  </a:lnTo>
                  <a:lnTo>
                    <a:pt x="14490" y="6954"/>
                  </a:lnTo>
                  <a:lnTo>
                    <a:pt x="14523" y="6954"/>
                  </a:lnTo>
                  <a:lnTo>
                    <a:pt x="14589" y="7072"/>
                  </a:lnTo>
                  <a:lnTo>
                    <a:pt x="14656" y="7072"/>
                  </a:lnTo>
                  <a:lnTo>
                    <a:pt x="14756" y="7131"/>
                  </a:lnTo>
                  <a:lnTo>
                    <a:pt x="14789" y="7072"/>
                  </a:lnTo>
                  <a:lnTo>
                    <a:pt x="14789" y="6954"/>
                  </a:lnTo>
                  <a:lnTo>
                    <a:pt x="14756" y="6895"/>
                  </a:lnTo>
                  <a:lnTo>
                    <a:pt x="14722" y="6836"/>
                  </a:lnTo>
                  <a:lnTo>
                    <a:pt x="14722" y="6778"/>
                  </a:lnTo>
                  <a:lnTo>
                    <a:pt x="14756" y="6660"/>
                  </a:lnTo>
                  <a:lnTo>
                    <a:pt x="14756" y="6601"/>
                  </a:lnTo>
                  <a:lnTo>
                    <a:pt x="14756" y="6483"/>
                  </a:lnTo>
                  <a:lnTo>
                    <a:pt x="14789" y="6483"/>
                  </a:lnTo>
                  <a:lnTo>
                    <a:pt x="14756" y="6365"/>
                  </a:lnTo>
                  <a:lnTo>
                    <a:pt x="14722" y="6365"/>
                  </a:lnTo>
                  <a:lnTo>
                    <a:pt x="14722" y="6306"/>
                  </a:lnTo>
                  <a:lnTo>
                    <a:pt x="14722" y="6188"/>
                  </a:lnTo>
                  <a:lnTo>
                    <a:pt x="14656" y="6129"/>
                  </a:lnTo>
                  <a:lnTo>
                    <a:pt x="14656" y="6070"/>
                  </a:lnTo>
                  <a:lnTo>
                    <a:pt x="14689" y="6070"/>
                  </a:lnTo>
                  <a:lnTo>
                    <a:pt x="14756" y="6129"/>
                  </a:lnTo>
                  <a:lnTo>
                    <a:pt x="14822" y="6070"/>
                  </a:lnTo>
                  <a:lnTo>
                    <a:pt x="14855" y="6129"/>
                  </a:lnTo>
                  <a:lnTo>
                    <a:pt x="14855" y="6070"/>
                  </a:lnTo>
                  <a:lnTo>
                    <a:pt x="14889" y="5952"/>
                  </a:lnTo>
                  <a:lnTo>
                    <a:pt x="14855" y="5835"/>
                  </a:lnTo>
                  <a:lnTo>
                    <a:pt x="14822" y="5717"/>
                  </a:lnTo>
                  <a:lnTo>
                    <a:pt x="14789" y="5717"/>
                  </a:lnTo>
                  <a:lnTo>
                    <a:pt x="14689" y="5658"/>
                  </a:lnTo>
                  <a:lnTo>
                    <a:pt x="14589" y="5658"/>
                  </a:lnTo>
                  <a:lnTo>
                    <a:pt x="14523" y="5599"/>
                  </a:lnTo>
                  <a:lnTo>
                    <a:pt x="14390" y="5481"/>
                  </a:lnTo>
                  <a:lnTo>
                    <a:pt x="14290" y="5599"/>
                  </a:lnTo>
                  <a:lnTo>
                    <a:pt x="14257" y="5540"/>
                  </a:lnTo>
                  <a:lnTo>
                    <a:pt x="14224" y="5422"/>
                  </a:lnTo>
                  <a:lnTo>
                    <a:pt x="14157" y="5422"/>
                  </a:lnTo>
                  <a:lnTo>
                    <a:pt x="14124" y="5422"/>
                  </a:lnTo>
                  <a:lnTo>
                    <a:pt x="14124" y="5304"/>
                  </a:lnTo>
                  <a:lnTo>
                    <a:pt x="14091" y="5245"/>
                  </a:lnTo>
                  <a:lnTo>
                    <a:pt x="14024" y="5127"/>
                  </a:lnTo>
                  <a:lnTo>
                    <a:pt x="13958" y="5068"/>
                  </a:lnTo>
                  <a:lnTo>
                    <a:pt x="13925" y="5009"/>
                  </a:lnTo>
                  <a:lnTo>
                    <a:pt x="13892" y="5009"/>
                  </a:lnTo>
                  <a:lnTo>
                    <a:pt x="13892" y="5127"/>
                  </a:lnTo>
                  <a:lnTo>
                    <a:pt x="13858" y="5127"/>
                  </a:lnTo>
                  <a:lnTo>
                    <a:pt x="13825" y="5068"/>
                  </a:lnTo>
                  <a:lnTo>
                    <a:pt x="13792" y="5009"/>
                  </a:lnTo>
                  <a:lnTo>
                    <a:pt x="13792" y="4951"/>
                  </a:lnTo>
                  <a:lnTo>
                    <a:pt x="13759" y="4951"/>
                  </a:lnTo>
                  <a:lnTo>
                    <a:pt x="13725" y="5068"/>
                  </a:lnTo>
                  <a:lnTo>
                    <a:pt x="13692" y="5068"/>
                  </a:lnTo>
                  <a:lnTo>
                    <a:pt x="13659" y="5068"/>
                  </a:lnTo>
                  <a:lnTo>
                    <a:pt x="13592" y="5009"/>
                  </a:lnTo>
                  <a:lnTo>
                    <a:pt x="13526" y="5009"/>
                  </a:lnTo>
                  <a:lnTo>
                    <a:pt x="13459" y="5009"/>
                  </a:lnTo>
                  <a:lnTo>
                    <a:pt x="13360" y="4951"/>
                  </a:lnTo>
                  <a:lnTo>
                    <a:pt x="13260" y="4892"/>
                  </a:lnTo>
                  <a:lnTo>
                    <a:pt x="13227" y="4892"/>
                  </a:lnTo>
                  <a:lnTo>
                    <a:pt x="13194" y="4833"/>
                  </a:lnTo>
                  <a:lnTo>
                    <a:pt x="13194" y="4715"/>
                  </a:lnTo>
                  <a:lnTo>
                    <a:pt x="13127" y="4656"/>
                  </a:lnTo>
                  <a:lnTo>
                    <a:pt x="13061" y="4597"/>
                  </a:lnTo>
                  <a:lnTo>
                    <a:pt x="12994" y="4479"/>
                  </a:lnTo>
                  <a:lnTo>
                    <a:pt x="12994" y="4420"/>
                  </a:lnTo>
                  <a:lnTo>
                    <a:pt x="12961" y="4420"/>
                  </a:lnTo>
                  <a:lnTo>
                    <a:pt x="12994" y="4243"/>
                  </a:lnTo>
                  <a:lnTo>
                    <a:pt x="12961" y="4125"/>
                  </a:lnTo>
                  <a:lnTo>
                    <a:pt x="12928" y="4067"/>
                  </a:lnTo>
                  <a:lnTo>
                    <a:pt x="12895" y="4125"/>
                  </a:lnTo>
                  <a:lnTo>
                    <a:pt x="12828" y="4243"/>
                  </a:lnTo>
                  <a:lnTo>
                    <a:pt x="12728" y="4302"/>
                  </a:lnTo>
                  <a:lnTo>
                    <a:pt x="12595" y="4479"/>
                  </a:lnTo>
                  <a:lnTo>
                    <a:pt x="12562" y="4538"/>
                  </a:lnTo>
                  <a:lnTo>
                    <a:pt x="12496" y="4538"/>
                  </a:lnTo>
                  <a:lnTo>
                    <a:pt x="12462" y="4420"/>
                  </a:lnTo>
                  <a:lnTo>
                    <a:pt x="12396" y="4361"/>
                  </a:lnTo>
                  <a:lnTo>
                    <a:pt x="12330" y="4184"/>
                  </a:lnTo>
                  <a:lnTo>
                    <a:pt x="12330" y="4067"/>
                  </a:lnTo>
                  <a:lnTo>
                    <a:pt x="12330" y="3890"/>
                  </a:lnTo>
                  <a:lnTo>
                    <a:pt x="12330" y="3713"/>
                  </a:lnTo>
                  <a:lnTo>
                    <a:pt x="12363" y="3595"/>
                  </a:lnTo>
                  <a:lnTo>
                    <a:pt x="12363" y="3477"/>
                  </a:lnTo>
                  <a:lnTo>
                    <a:pt x="12396" y="3359"/>
                  </a:lnTo>
                  <a:lnTo>
                    <a:pt x="12429" y="3241"/>
                  </a:lnTo>
                  <a:lnTo>
                    <a:pt x="12462" y="3183"/>
                  </a:lnTo>
                  <a:lnTo>
                    <a:pt x="12562" y="3065"/>
                  </a:lnTo>
                  <a:lnTo>
                    <a:pt x="12595" y="3006"/>
                  </a:lnTo>
                  <a:lnTo>
                    <a:pt x="12595" y="2829"/>
                  </a:lnTo>
                  <a:lnTo>
                    <a:pt x="12595" y="2770"/>
                  </a:lnTo>
                  <a:lnTo>
                    <a:pt x="12662" y="2652"/>
                  </a:lnTo>
                  <a:lnTo>
                    <a:pt x="12695" y="2652"/>
                  </a:lnTo>
                  <a:lnTo>
                    <a:pt x="12728" y="2534"/>
                  </a:lnTo>
                  <a:lnTo>
                    <a:pt x="12728" y="2475"/>
                  </a:lnTo>
                  <a:lnTo>
                    <a:pt x="12695" y="2298"/>
                  </a:lnTo>
                  <a:lnTo>
                    <a:pt x="12695" y="2122"/>
                  </a:lnTo>
                  <a:lnTo>
                    <a:pt x="12695" y="2063"/>
                  </a:lnTo>
                  <a:lnTo>
                    <a:pt x="12662" y="1886"/>
                  </a:lnTo>
                  <a:lnTo>
                    <a:pt x="12629" y="1768"/>
                  </a:lnTo>
                  <a:lnTo>
                    <a:pt x="12562" y="1709"/>
                  </a:lnTo>
                  <a:lnTo>
                    <a:pt x="12462" y="1591"/>
                  </a:lnTo>
                  <a:lnTo>
                    <a:pt x="12363" y="1473"/>
                  </a:lnTo>
                  <a:lnTo>
                    <a:pt x="12263" y="1473"/>
                  </a:lnTo>
                  <a:lnTo>
                    <a:pt x="12197" y="1473"/>
                  </a:lnTo>
                  <a:lnTo>
                    <a:pt x="12163" y="1414"/>
                  </a:lnTo>
                  <a:lnTo>
                    <a:pt x="12130" y="1238"/>
                  </a:lnTo>
                  <a:lnTo>
                    <a:pt x="11964" y="1179"/>
                  </a:lnTo>
                  <a:lnTo>
                    <a:pt x="11798" y="1179"/>
                  </a:lnTo>
                  <a:lnTo>
                    <a:pt x="11698" y="1120"/>
                  </a:lnTo>
                  <a:lnTo>
                    <a:pt x="11598" y="1061"/>
                  </a:lnTo>
                  <a:lnTo>
                    <a:pt x="11532" y="943"/>
                  </a:lnTo>
                  <a:lnTo>
                    <a:pt x="11532" y="884"/>
                  </a:lnTo>
                  <a:lnTo>
                    <a:pt x="11532" y="766"/>
                  </a:lnTo>
                  <a:lnTo>
                    <a:pt x="11598" y="648"/>
                  </a:lnTo>
                  <a:lnTo>
                    <a:pt x="11632" y="530"/>
                  </a:lnTo>
                  <a:lnTo>
                    <a:pt x="11632" y="471"/>
                  </a:lnTo>
                  <a:lnTo>
                    <a:pt x="11632" y="413"/>
                  </a:lnTo>
                  <a:lnTo>
                    <a:pt x="11565" y="354"/>
                  </a:lnTo>
                  <a:lnTo>
                    <a:pt x="11499" y="354"/>
                  </a:lnTo>
                  <a:lnTo>
                    <a:pt x="11432" y="295"/>
                  </a:lnTo>
                  <a:lnTo>
                    <a:pt x="11299" y="177"/>
                  </a:lnTo>
                  <a:lnTo>
                    <a:pt x="11266" y="236"/>
                  </a:lnTo>
                  <a:lnTo>
                    <a:pt x="11166" y="177"/>
                  </a:lnTo>
                  <a:lnTo>
                    <a:pt x="11100" y="177"/>
                  </a:lnTo>
                  <a:lnTo>
                    <a:pt x="11033" y="471"/>
                  </a:lnTo>
                  <a:lnTo>
                    <a:pt x="11000" y="648"/>
                  </a:lnTo>
                  <a:lnTo>
                    <a:pt x="10967" y="943"/>
                  </a:lnTo>
                  <a:lnTo>
                    <a:pt x="10967" y="1120"/>
                  </a:lnTo>
                  <a:lnTo>
                    <a:pt x="10934" y="1120"/>
                  </a:lnTo>
                  <a:lnTo>
                    <a:pt x="10468" y="648"/>
                  </a:lnTo>
                  <a:lnTo>
                    <a:pt x="10003" y="236"/>
                  </a:lnTo>
                  <a:lnTo>
                    <a:pt x="9771" y="0"/>
                  </a:lnTo>
                  <a:lnTo>
                    <a:pt x="9704" y="236"/>
                  </a:lnTo>
                  <a:lnTo>
                    <a:pt x="9771" y="236"/>
                  </a:lnTo>
                  <a:lnTo>
                    <a:pt x="9704" y="471"/>
                  </a:lnTo>
                  <a:lnTo>
                    <a:pt x="9771" y="471"/>
                  </a:lnTo>
                  <a:lnTo>
                    <a:pt x="9671" y="943"/>
                  </a:lnTo>
                  <a:lnTo>
                    <a:pt x="9704" y="1002"/>
                  </a:lnTo>
                  <a:lnTo>
                    <a:pt x="9671" y="1297"/>
                  </a:lnTo>
                  <a:lnTo>
                    <a:pt x="9737" y="1356"/>
                  </a:lnTo>
                  <a:lnTo>
                    <a:pt x="9737" y="1414"/>
                  </a:lnTo>
                  <a:lnTo>
                    <a:pt x="9704" y="1532"/>
                  </a:lnTo>
                  <a:lnTo>
                    <a:pt x="9604" y="1827"/>
                  </a:lnTo>
                  <a:lnTo>
                    <a:pt x="9505" y="2004"/>
                  </a:lnTo>
                  <a:lnTo>
                    <a:pt x="9505" y="2063"/>
                  </a:lnTo>
                  <a:lnTo>
                    <a:pt x="9505" y="2122"/>
                  </a:lnTo>
                  <a:lnTo>
                    <a:pt x="9538" y="2122"/>
                  </a:lnTo>
                  <a:lnTo>
                    <a:pt x="9471" y="2357"/>
                  </a:lnTo>
                  <a:lnTo>
                    <a:pt x="9405" y="2357"/>
                  </a:lnTo>
                  <a:lnTo>
                    <a:pt x="9372" y="2416"/>
                  </a:lnTo>
                  <a:lnTo>
                    <a:pt x="9305" y="2711"/>
                  </a:lnTo>
                  <a:lnTo>
                    <a:pt x="9239" y="2652"/>
                  </a:lnTo>
                  <a:lnTo>
                    <a:pt x="9206" y="2711"/>
                  </a:lnTo>
                  <a:lnTo>
                    <a:pt x="9172" y="2770"/>
                  </a:lnTo>
                  <a:lnTo>
                    <a:pt x="9073" y="3241"/>
                  </a:lnTo>
                  <a:lnTo>
                    <a:pt x="9039" y="3595"/>
                  </a:lnTo>
                  <a:lnTo>
                    <a:pt x="8740" y="3300"/>
                  </a:lnTo>
                  <a:lnTo>
                    <a:pt x="8740" y="3359"/>
                  </a:lnTo>
                  <a:lnTo>
                    <a:pt x="8674" y="3477"/>
                  </a:lnTo>
                  <a:lnTo>
                    <a:pt x="8641" y="3477"/>
                  </a:lnTo>
                  <a:lnTo>
                    <a:pt x="8641" y="3536"/>
                  </a:lnTo>
                  <a:lnTo>
                    <a:pt x="8641" y="3713"/>
                  </a:lnTo>
                  <a:lnTo>
                    <a:pt x="8607" y="3772"/>
                  </a:lnTo>
                  <a:lnTo>
                    <a:pt x="8607" y="3890"/>
                  </a:lnTo>
                  <a:lnTo>
                    <a:pt x="8607" y="4067"/>
                  </a:lnTo>
                  <a:lnTo>
                    <a:pt x="8574" y="4125"/>
                  </a:lnTo>
                  <a:lnTo>
                    <a:pt x="8541" y="4243"/>
                  </a:lnTo>
                  <a:lnTo>
                    <a:pt x="8508" y="4479"/>
                  </a:lnTo>
                  <a:lnTo>
                    <a:pt x="8474" y="4774"/>
                  </a:lnTo>
                  <a:lnTo>
                    <a:pt x="8441" y="5009"/>
                  </a:lnTo>
                  <a:lnTo>
                    <a:pt x="8441" y="5186"/>
                  </a:lnTo>
                  <a:lnTo>
                    <a:pt x="8408" y="5245"/>
                  </a:lnTo>
                  <a:lnTo>
                    <a:pt x="8342" y="5363"/>
                  </a:lnTo>
                  <a:lnTo>
                    <a:pt x="8308" y="5422"/>
                  </a:lnTo>
                  <a:lnTo>
                    <a:pt x="8275" y="5481"/>
                  </a:lnTo>
                  <a:close/>
                </a:path>
              </a:pathLst>
            </a:custGeom>
            <a:grp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grpSp>
      <p:sp>
        <p:nvSpPr>
          <p:cNvPr id="2107" name="North_Carolina">
            <a:extLst>
              <a:ext uri="{FF2B5EF4-FFF2-40B4-BE49-F238E27FC236}">
                <a16:creationId xmlns:a16="http://schemas.microsoft.com/office/drawing/2014/main" id="{97689D23-8306-EA4D-9B4D-77907B47FAD0}"/>
              </a:ext>
            </a:extLst>
          </p:cNvPr>
          <p:cNvSpPr>
            <a:spLocks/>
          </p:cNvSpPr>
          <p:nvPr/>
        </p:nvSpPr>
        <p:spPr bwMode="auto">
          <a:xfrm>
            <a:off x="7197445" y="3291524"/>
            <a:ext cx="1400175" cy="600075"/>
          </a:xfrm>
          <a:custGeom>
            <a:avLst/>
            <a:gdLst>
              <a:gd name="T0" fmla="*/ 15179 w 16384"/>
              <a:gd name="T1" fmla="*/ 6338 h 16384"/>
              <a:gd name="T2" fmla="*/ 15511 w 16384"/>
              <a:gd name="T3" fmla="*/ 6540 h 16384"/>
              <a:gd name="T4" fmla="*/ 15902 w 16384"/>
              <a:gd name="T5" fmla="*/ 5866 h 16384"/>
              <a:gd name="T6" fmla="*/ 16233 w 16384"/>
              <a:gd name="T7" fmla="*/ 4989 h 16384"/>
              <a:gd name="T8" fmla="*/ 16354 w 16384"/>
              <a:gd name="T9" fmla="*/ 3641 h 16384"/>
              <a:gd name="T10" fmla="*/ 15812 w 16384"/>
              <a:gd name="T11" fmla="*/ 3439 h 16384"/>
              <a:gd name="T12" fmla="*/ 15631 w 16384"/>
              <a:gd name="T13" fmla="*/ 4585 h 16384"/>
              <a:gd name="T14" fmla="*/ 15601 w 16384"/>
              <a:gd name="T15" fmla="*/ 3641 h 16384"/>
              <a:gd name="T16" fmla="*/ 15119 w 16384"/>
              <a:gd name="T17" fmla="*/ 3506 h 16384"/>
              <a:gd name="T18" fmla="*/ 14426 w 16384"/>
              <a:gd name="T19" fmla="*/ 3911 h 16384"/>
              <a:gd name="T20" fmla="*/ 14155 w 16384"/>
              <a:gd name="T21" fmla="*/ 2427 h 16384"/>
              <a:gd name="T22" fmla="*/ 14246 w 16384"/>
              <a:gd name="T23" fmla="*/ 1888 h 16384"/>
              <a:gd name="T24" fmla="*/ 14487 w 16384"/>
              <a:gd name="T25" fmla="*/ 3169 h 16384"/>
              <a:gd name="T26" fmla="*/ 14999 w 16384"/>
              <a:gd name="T27" fmla="*/ 2562 h 16384"/>
              <a:gd name="T28" fmla="*/ 15149 w 16384"/>
              <a:gd name="T29" fmla="*/ 2292 h 16384"/>
              <a:gd name="T30" fmla="*/ 15480 w 16384"/>
              <a:gd name="T31" fmla="*/ 2158 h 16384"/>
              <a:gd name="T32" fmla="*/ 15360 w 16384"/>
              <a:gd name="T33" fmla="*/ 1551 h 16384"/>
              <a:gd name="T34" fmla="*/ 15571 w 16384"/>
              <a:gd name="T35" fmla="*/ 1281 h 16384"/>
              <a:gd name="T36" fmla="*/ 16023 w 16384"/>
              <a:gd name="T37" fmla="*/ 2158 h 16384"/>
              <a:gd name="T38" fmla="*/ 15601 w 16384"/>
              <a:gd name="T39" fmla="*/ 607 h 16384"/>
              <a:gd name="T40" fmla="*/ 15300 w 16384"/>
              <a:gd name="T41" fmla="*/ 337 h 16384"/>
              <a:gd name="T42" fmla="*/ 12077 w 16384"/>
              <a:gd name="T43" fmla="*/ 1483 h 16384"/>
              <a:gd name="T44" fmla="*/ 7650 w 16384"/>
              <a:gd name="T45" fmla="*/ 3236 h 16384"/>
              <a:gd name="T46" fmla="*/ 4578 w 16384"/>
              <a:gd name="T47" fmla="*/ 4922 h 16384"/>
              <a:gd name="T48" fmla="*/ 4126 w 16384"/>
              <a:gd name="T49" fmla="*/ 6742 h 16384"/>
              <a:gd name="T50" fmla="*/ 3433 w 16384"/>
              <a:gd name="T51" fmla="*/ 7282 h 16384"/>
              <a:gd name="T52" fmla="*/ 2952 w 16384"/>
              <a:gd name="T53" fmla="*/ 7484 h 16384"/>
              <a:gd name="T54" fmla="*/ 2500 w 16384"/>
              <a:gd name="T55" fmla="*/ 8833 h 16384"/>
              <a:gd name="T56" fmla="*/ 1747 w 16384"/>
              <a:gd name="T57" fmla="*/ 10046 h 16384"/>
              <a:gd name="T58" fmla="*/ 904 w 16384"/>
              <a:gd name="T59" fmla="*/ 10923 h 16384"/>
              <a:gd name="T60" fmla="*/ 392 w 16384"/>
              <a:gd name="T61" fmla="*/ 12676 h 16384"/>
              <a:gd name="T62" fmla="*/ 1476 w 16384"/>
              <a:gd name="T63" fmla="*/ 13822 h 16384"/>
              <a:gd name="T64" fmla="*/ 3162 w 16384"/>
              <a:gd name="T65" fmla="*/ 12608 h 16384"/>
              <a:gd name="T66" fmla="*/ 3885 w 16384"/>
              <a:gd name="T67" fmla="*/ 12001 h 16384"/>
              <a:gd name="T68" fmla="*/ 6355 w 16384"/>
              <a:gd name="T69" fmla="*/ 11732 h 16384"/>
              <a:gd name="T70" fmla="*/ 9698 w 16384"/>
              <a:gd name="T71" fmla="*/ 13080 h 16384"/>
              <a:gd name="T72" fmla="*/ 12318 w 16384"/>
              <a:gd name="T73" fmla="*/ 15912 h 16384"/>
              <a:gd name="T74" fmla="*/ 12890 w 16384"/>
              <a:gd name="T75" fmla="*/ 14698 h 16384"/>
              <a:gd name="T76" fmla="*/ 13131 w 16384"/>
              <a:gd name="T77" fmla="*/ 13485 h 16384"/>
              <a:gd name="T78" fmla="*/ 13673 w 16384"/>
              <a:gd name="T79" fmla="*/ 11732 h 16384"/>
              <a:gd name="T80" fmla="*/ 13583 w 16384"/>
              <a:gd name="T81" fmla="*/ 10720 h 16384"/>
              <a:gd name="T82" fmla="*/ 14005 w 16384"/>
              <a:gd name="T83" fmla="*/ 11462 h 16384"/>
              <a:gd name="T84" fmla="*/ 14095 w 16384"/>
              <a:gd name="T85" fmla="*/ 10451 h 16384"/>
              <a:gd name="T86" fmla="*/ 14968 w 16384"/>
              <a:gd name="T87" fmla="*/ 10181 h 16384"/>
              <a:gd name="T88" fmla="*/ 15149 w 16384"/>
              <a:gd name="T89" fmla="*/ 9776 h 16384"/>
              <a:gd name="T90" fmla="*/ 15480 w 16384"/>
              <a:gd name="T91" fmla="*/ 9304 h 16384"/>
              <a:gd name="T92" fmla="*/ 15511 w 16384"/>
              <a:gd name="T93" fmla="*/ 8428 h 16384"/>
              <a:gd name="T94" fmla="*/ 15420 w 16384"/>
              <a:gd name="T95" fmla="*/ 8563 h 16384"/>
              <a:gd name="T96" fmla="*/ 15119 w 16384"/>
              <a:gd name="T97" fmla="*/ 8698 h 16384"/>
              <a:gd name="T98" fmla="*/ 14999 w 16384"/>
              <a:gd name="T99" fmla="*/ 9170 h 16384"/>
              <a:gd name="T100" fmla="*/ 14577 w 16384"/>
              <a:gd name="T101" fmla="*/ 9304 h 16384"/>
              <a:gd name="T102" fmla="*/ 14125 w 16384"/>
              <a:gd name="T103" fmla="*/ 8361 h 16384"/>
              <a:gd name="T104" fmla="*/ 14818 w 16384"/>
              <a:gd name="T105" fmla="*/ 8698 h 16384"/>
              <a:gd name="T106" fmla="*/ 14968 w 16384"/>
              <a:gd name="T107" fmla="*/ 7889 h 16384"/>
              <a:gd name="T108" fmla="*/ 15119 w 16384"/>
              <a:gd name="T109" fmla="*/ 7147 h 16384"/>
              <a:gd name="T110" fmla="*/ 14758 w 16384"/>
              <a:gd name="T111" fmla="*/ 6945 h 16384"/>
              <a:gd name="T112" fmla="*/ 14366 w 16384"/>
              <a:gd name="T113" fmla="*/ 6742 h 16384"/>
              <a:gd name="T114" fmla="*/ 14306 w 16384"/>
              <a:gd name="T115" fmla="*/ 6473 h 16384"/>
              <a:gd name="T116" fmla="*/ 14788 w 16384"/>
              <a:gd name="T117" fmla="*/ 6675 h 16384"/>
              <a:gd name="T118" fmla="*/ 14878 w 16384"/>
              <a:gd name="T119" fmla="*/ 5866 h 1638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6384"/>
              <a:gd name="T181" fmla="*/ 0 h 16384"/>
              <a:gd name="T182" fmla="*/ 16384 w 16384"/>
              <a:gd name="T183" fmla="*/ 16384 h 1638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6384" h="16384">
                <a:moveTo>
                  <a:pt x="14968" y="5596"/>
                </a:moveTo>
                <a:lnTo>
                  <a:pt x="14999" y="5596"/>
                </a:lnTo>
                <a:lnTo>
                  <a:pt x="15059" y="5664"/>
                </a:lnTo>
                <a:lnTo>
                  <a:pt x="15029" y="5798"/>
                </a:lnTo>
                <a:lnTo>
                  <a:pt x="15059" y="5866"/>
                </a:lnTo>
                <a:lnTo>
                  <a:pt x="14908" y="6001"/>
                </a:lnTo>
                <a:lnTo>
                  <a:pt x="14908" y="6068"/>
                </a:lnTo>
                <a:lnTo>
                  <a:pt x="14938" y="6203"/>
                </a:lnTo>
                <a:lnTo>
                  <a:pt x="14999" y="6608"/>
                </a:lnTo>
                <a:lnTo>
                  <a:pt x="15089" y="6540"/>
                </a:lnTo>
                <a:lnTo>
                  <a:pt x="15119" y="6405"/>
                </a:lnTo>
                <a:lnTo>
                  <a:pt x="15179" y="6338"/>
                </a:lnTo>
                <a:lnTo>
                  <a:pt x="15179" y="6203"/>
                </a:lnTo>
                <a:lnTo>
                  <a:pt x="15209" y="6203"/>
                </a:lnTo>
                <a:lnTo>
                  <a:pt x="15270" y="6203"/>
                </a:lnTo>
                <a:lnTo>
                  <a:pt x="15240" y="6473"/>
                </a:lnTo>
                <a:lnTo>
                  <a:pt x="15300" y="6608"/>
                </a:lnTo>
                <a:lnTo>
                  <a:pt x="15330" y="6608"/>
                </a:lnTo>
                <a:lnTo>
                  <a:pt x="15360" y="6608"/>
                </a:lnTo>
                <a:lnTo>
                  <a:pt x="15330" y="6405"/>
                </a:lnTo>
                <a:lnTo>
                  <a:pt x="15360" y="6338"/>
                </a:lnTo>
                <a:lnTo>
                  <a:pt x="15390" y="6338"/>
                </a:lnTo>
                <a:lnTo>
                  <a:pt x="15450" y="6540"/>
                </a:lnTo>
                <a:lnTo>
                  <a:pt x="15511" y="6540"/>
                </a:lnTo>
                <a:lnTo>
                  <a:pt x="15511" y="6405"/>
                </a:lnTo>
                <a:lnTo>
                  <a:pt x="15571" y="6405"/>
                </a:lnTo>
                <a:lnTo>
                  <a:pt x="15631" y="6540"/>
                </a:lnTo>
                <a:lnTo>
                  <a:pt x="15752" y="6540"/>
                </a:lnTo>
                <a:lnTo>
                  <a:pt x="15782" y="6405"/>
                </a:lnTo>
                <a:lnTo>
                  <a:pt x="15812" y="6338"/>
                </a:lnTo>
                <a:lnTo>
                  <a:pt x="15872" y="6270"/>
                </a:lnTo>
                <a:lnTo>
                  <a:pt x="15872" y="6203"/>
                </a:lnTo>
                <a:lnTo>
                  <a:pt x="15872" y="6068"/>
                </a:lnTo>
                <a:lnTo>
                  <a:pt x="15842" y="5866"/>
                </a:lnTo>
                <a:lnTo>
                  <a:pt x="15872" y="5798"/>
                </a:lnTo>
                <a:lnTo>
                  <a:pt x="15902" y="5866"/>
                </a:lnTo>
                <a:lnTo>
                  <a:pt x="15962" y="5933"/>
                </a:lnTo>
                <a:lnTo>
                  <a:pt x="15992" y="5933"/>
                </a:lnTo>
                <a:lnTo>
                  <a:pt x="15992" y="5731"/>
                </a:lnTo>
                <a:lnTo>
                  <a:pt x="16023" y="5596"/>
                </a:lnTo>
                <a:lnTo>
                  <a:pt x="16023" y="5394"/>
                </a:lnTo>
                <a:lnTo>
                  <a:pt x="16023" y="5326"/>
                </a:lnTo>
                <a:lnTo>
                  <a:pt x="16113" y="5259"/>
                </a:lnTo>
                <a:lnTo>
                  <a:pt x="16113" y="5057"/>
                </a:lnTo>
                <a:lnTo>
                  <a:pt x="16113" y="4855"/>
                </a:lnTo>
                <a:lnTo>
                  <a:pt x="16143" y="4855"/>
                </a:lnTo>
                <a:lnTo>
                  <a:pt x="16203" y="4922"/>
                </a:lnTo>
                <a:lnTo>
                  <a:pt x="16233" y="4989"/>
                </a:lnTo>
                <a:lnTo>
                  <a:pt x="16294" y="4922"/>
                </a:lnTo>
                <a:lnTo>
                  <a:pt x="16384" y="4720"/>
                </a:lnTo>
                <a:lnTo>
                  <a:pt x="16384" y="4652"/>
                </a:lnTo>
                <a:lnTo>
                  <a:pt x="16384" y="4517"/>
                </a:lnTo>
                <a:lnTo>
                  <a:pt x="16294" y="4315"/>
                </a:lnTo>
                <a:lnTo>
                  <a:pt x="16294" y="4248"/>
                </a:lnTo>
                <a:lnTo>
                  <a:pt x="16324" y="4248"/>
                </a:lnTo>
                <a:lnTo>
                  <a:pt x="16384" y="4248"/>
                </a:lnTo>
                <a:lnTo>
                  <a:pt x="16384" y="4180"/>
                </a:lnTo>
                <a:lnTo>
                  <a:pt x="16354" y="3978"/>
                </a:lnTo>
                <a:lnTo>
                  <a:pt x="16354" y="3776"/>
                </a:lnTo>
                <a:lnTo>
                  <a:pt x="16354" y="3641"/>
                </a:lnTo>
                <a:lnTo>
                  <a:pt x="16324" y="3573"/>
                </a:lnTo>
                <a:lnTo>
                  <a:pt x="16294" y="3439"/>
                </a:lnTo>
                <a:lnTo>
                  <a:pt x="16203" y="3304"/>
                </a:lnTo>
                <a:lnTo>
                  <a:pt x="16173" y="3101"/>
                </a:lnTo>
                <a:lnTo>
                  <a:pt x="15992" y="2899"/>
                </a:lnTo>
                <a:lnTo>
                  <a:pt x="15992" y="3034"/>
                </a:lnTo>
                <a:lnTo>
                  <a:pt x="15962" y="3101"/>
                </a:lnTo>
                <a:lnTo>
                  <a:pt x="15932" y="3101"/>
                </a:lnTo>
                <a:lnTo>
                  <a:pt x="15962" y="3304"/>
                </a:lnTo>
                <a:lnTo>
                  <a:pt x="15872" y="3304"/>
                </a:lnTo>
                <a:lnTo>
                  <a:pt x="15842" y="3371"/>
                </a:lnTo>
                <a:lnTo>
                  <a:pt x="15812" y="3439"/>
                </a:lnTo>
                <a:lnTo>
                  <a:pt x="15782" y="3573"/>
                </a:lnTo>
                <a:lnTo>
                  <a:pt x="15842" y="3843"/>
                </a:lnTo>
                <a:lnTo>
                  <a:pt x="15812" y="3978"/>
                </a:lnTo>
                <a:lnTo>
                  <a:pt x="15842" y="4248"/>
                </a:lnTo>
                <a:lnTo>
                  <a:pt x="15812" y="4383"/>
                </a:lnTo>
                <a:lnTo>
                  <a:pt x="15812" y="4652"/>
                </a:lnTo>
                <a:lnTo>
                  <a:pt x="15812" y="4720"/>
                </a:lnTo>
                <a:lnTo>
                  <a:pt x="15721" y="4720"/>
                </a:lnTo>
                <a:lnTo>
                  <a:pt x="15631" y="4720"/>
                </a:lnTo>
                <a:lnTo>
                  <a:pt x="15601" y="4652"/>
                </a:lnTo>
                <a:lnTo>
                  <a:pt x="15571" y="4585"/>
                </a:lnTo>
                <a:lnTo>
                  <a:pt x="15631" y="4585"/>
                </a:lnTo>
                <a:lnTo>
                  <a:pt x="15752" y="4652"/>
                </a:lnTo>
                <a:lnTo>
                  <a:pt x="15752" y="4517"/>
                </a:lnTo>
                <a:lnTo>
                  <a:pt x="15721" y="4383"/>
                </a:lnTo>
                <a:lnTo>
                  <a:pt x="15721" y="4248"/>
                </a:lnTo>
                <a:lnTo>
                  <a:pt x="15691" y="4248"/>
                </a:lnTo>
                <a:lnTo>
                  <a:pt x="15631" y="4180"/>
                </a:lnTo>
                <a:lnTo>
                  <a:pt x="15631" y="4113"/>
                </a:lnTo>
                <a:lnTo>
                  <a:pt x="15691" y="4045"/>
                </a:lnTo>
                <a:lnTo>
                  <a:pt x="15691" y="3978"/>
                </a:lnTo>
                <a:lnTo>
                  <a:pt x="15661" y="3708"/>
                </a:lnTo>
                <a:lnTo>
                  <a:pt x="15631" y="3641"/>
                </a:lnTo>
                <a:lnTo>
                  <a:pt x="15601" y="3641"/>
                </a:lnTo>
                <a:lnTo>
                  <a:pt x="15631" y="3573"/>
                </a:lnTo>
                <a:lnTo>
                  <a:pt x="15691" y="3506"/>
                </a:lnTo>
                <a:lnTo>
                  <a:pt x="15691" y="3236"/>
                </a:lnTo>
                <a:lnTo>
                  <a:pt x="15631" y="3236"/>
                </a:lnTo>
                <a:lnTo>
                  <a:pt x="15661" y="3101"/>
                </a:lnTo>
                <a:lnTo>
                  <a:pt x="15631" y="3034"/>
                </a:lnTo>
                <a:lnTo>
                  <a:pt x="15571" y="3034"/>
                </a:lnTo>
                <a:lnTo>
                  <a:pt x="15420" y="3101"/>
                </a:lnTo>
                <a:lnTo>
                  <a:pt x="15270" y="3236"/>
                </a:lnTo>
                <a:lnTo>
                  <a:pt x="15149" y="3371"/>
                </a:lnTo>
                <a:lnTo>
                  <a:pt x="15149" y="3439"/>
                </a:lnTo>
                <a:lnTo>
                  <a:pt x="15119" y="3506"/>
                </a:lnTo>
                <a:lnTo>
                  <a:pt x="15059" y="3573"/>
                </a:lnTo>
                <a:lnTo>
                  <a:pt x="15029" y="3573"/>
                </a:lnTo>
                <a:lnTo>
                  <a:pt x="14999" y="3573"/>
                </a:lnTo>
                <a:lnTo>
                  <a:pt x="14999" y="3506"/>
                </a:lnTo>
                <a:lnTo>
                  <a:pt x="14968" y="3371"/>
                </a:lnTo>
                <a:lnTo>
                  <a:pt x="14938" y="3371"/>
                </a:lnTo>
                <a:lnTo>
                  <a:pt x="14908" y="3371"/>
                </a:lnTo>
                <a:lnTo>
                  <a:pt x="14848" y="3439"/>
                </a:lnTo>
                <a:lnTo>
                  <a:pt x="14818" y="3573"/>
                </a:lnTo>
                <a:lnTo>
                  <a:pt x="14758" y="3641"/>
                </a:lnTo>
                <a:lnTo>
                  <a:pt x="14667" y="3641"/>
                </a:lnTo>
                <a:lnTo>
                  <a:pt x="14426" y="3911"/>
                </a:lnTo>
                <a:lnTo>
                  <a:pt x="14336" y="3978"/>
                </a:lnTo>
                <a:lnTo>
                  <a:pt x="14336" y="3911"/>
                </a:lnTo>
                <a:lnTo>
                  <a:pt x="14336" y="3843"/>
                </a:lnTo>
                <a:lnTo>
                  <a:pt x="14336" y="3641"/>
                </a:lnTo>
                <a:lnTo>
                  <a:pt x="14396" y="3573"/>
                </a:lnTo>
                <a:lnTo>
                  <a:pt x="14396" y="3506"/>
                </a:lnTo>
                <a:lnTo>
                  <a:pt x="14366" y="3439"/>
                </a:lnTo>
                <a:lnTo>
                  <a:pt x="14336" y="3304"/>
                </a:lnTo>
                <a:lnTo>
                  <a:pt x="14246" y="3034"/>
                </a:lnTo>
                <a:lnTo>
                  <a:pt x="14185" y="2697"/>
                </a:lnTo>
                <a:lnTo>
                  <a:pt x="14155" y="2495"/>
                </a:lnTo>
                <a:lnTo>
                  <a:pt x="14155" y="2427"/>
                </a:lnTo>
                <a:lnTo>
                  <a:pt x="14185" y="2360"/>
                </a:lnTo>
                <a:lnTo>
                  <a:pt x="14216" y="2292"/>
                </a:lnTo>
                <a:lnTo>
                  <a:pt x="14216" y="2225"/>
                </a:lnTo>
                <a:lnTo>
                  <a:pt x="14216" y="2090"/>
                </a:lnTo>
                <a:lnTo>
                  <a:pt x="14216" y="2023"/>
                </a:lnTo>
                <a:lnTo>
                  <a:pt x="14155" y="1955"/>
                </a:lnTo>
                <a:lnTo>
                  <a:pt x="14125" y="1888"/>
                </a:lnTo>
                <a:lnTo>
                  <a:pt x="14095" y="1753"/>
                </a:lnTo>
                <a:lnTo>
                  <a:pt x="14125" y="1686"/>
                </a:lnTo>
                <a:lnTo>
                  <a:pt x="14155" y="1686"/>
                </a:lnTo>
                <a:lnTo>
                  <a:pt x="14216" y="1820"/>
                </a:lnTo>
                <a:lnTo>
                  <a:pt x="14246" y="1888"/>
                </a:lnTo>
                <a:lnTo>
                  <a:pt x="14306" y="1888"/>
                </a:lnTo>
                <a:lnTo>
                  <a:pt x="14306" y="2023"/>
                </a:lnTo>
                <a:lnTo>
                  <a:pt x="14306" y="2158"/>
                </a:lnTo>
                <a:lnTo>
                  <a:pt x="14246" y="2360"/>
                </a:lnTo>
                <a:lnTo>
                  <a:pt x="14246" y="2562"/>
                </a:lnTo>
                <a:lnTo>
                  <a:pt x="14276" y="2764"/>
                </a:lnTo>
                <a:lnTo>
                  <a:pt x="14336" y="2899"/>
                </a:lnTo>
                <a:lnTo>
                  <a:pt x="14336" y="3034"/>
                </a:lnTo>
                <a:lnTo>
                  <a:pt x="14366" y="3169"/>
                </a:lnTo>
                <a:lnTo>
                  <a:pt x="14426" y="3236"/>
                </a:lnTo>
                <a:lnTo>
                  <a:pt x="14456" y="3236"/>
                </a:lnTo>
                <a:lnTo>
                  <a:pt x="14487" y="3169"/>
                </a:lnTo>
                <a:lnTo>
                  <a:pt x="14577" y="3236"/>
                </a:lnTo>
                <a:lnTo>
                  <a:pt x="14697" y="3304"/>
                </a:lnTo>
                <a:lnTo>
                  <a:pt x="14758" y="3236"/>
                </a:lnTo>
                <a:lnTo>
                  <a:pt x="14818" y="3101"/>
                </a:lnTo>
                <a:lnTo>
                  <a:pt x="14848" y="2967"/>
                </a:lnTo>
                <a:lnTo>
                  <a:pt x="14818" y="2899"/>
                </a:lnTo>
                <a:lnTo>
                  <a:pt x="14788" y="2832"/>
                </a:lnTo>
                <a:lnTo>
                  <a:pt x="14818" y="2764"/>
                </a:lnTo>
                <a:lnTo>
                  <a:pt x="14938" y="2764"/>
                </a:lnTo>
                <a:lnTo>
                  <a:pt x="14968" y="2697"/>
                </a:lnTo>
                <a:lnTo>
                  <a:pt x="14999" y="2697"/>
                </a:lnTo>
                <a:lnTo>
                  <a:pt x="14999" y="2562"/>
                </a:lnTo>
                <a:lnTo>
                  <a:pt x="14938" y="2562"/>
                </a:lnTo>
                <a:lnTo>
                  <a:pt x="14848" y="2495"/>
                </a:lnTo>
                <a:lnTo>
                  <a:pt x="14848" y="2360"/>
                </a:lnTo>
                <a:lnTo>
                  <a:pt x="14878" y="2360"/>
                </a:lnTo>
                <a:lnTo>
                  <a:pt x="14908" y="2360"/>
                </a:lnTo>
                <a:lnTo>
                  <a:pt x="14999" y="2427"/>
                </a:lnTo>
                <a:lnTo>
                  <a:pt x="15149" y="2562"/>
                </a:lnTo>
                <a:lnTo>
                  <a:pt x="15209" y="2562"/>
                </a:lnTo>
                <a:lnTo>
                  <a:pt x="15209" y="2495"/>
                </a:lnTo>
                <a:lnTo>
                  <a:pt x="15209" y="2427"/>
                </a:lnTo>
                <a:lnTo>
                  <a:pt x="15179" y="2427"/>
                </a:lnTo>
                <a:lnTo>
                  <a:pt x="15149" y="2292"/>
                </a:lnTo>
                <a:lnTo>
                  <a:pt x="15149" y="2225"/>
                </a:lnTo>
                <a:lnTo>
                  <a:pt x="15089" y="2158"/>
                </a:lnTo>
                <a:lnTo>
                  <a:pt x="15059" y="2090"/>
                </a:lnTo>
                <a:lnTo>
                  <a:pt x="15089" y="2090"/>
                </a:lnTo>
                <a:lnTo>
                  <a:pt x="15149" y="2090"/>
                </a:lnTo>
                <a:lnTo>
                  <a:pt x="15209" y="2225"/>
                </a:lnTo>
                <a:lnTo>
                  <a:pt x="15300" y="2360"/>
                </a:lnTo>
                <a:lnTo>
                  <a:pt x="15330" y="2360"/>
                </a:lnTo>
                <a:lnTo>
                  <a:pt x="15330" y="2292"/>
                </a:lnTo>
                <a:lnTo>
                  <a:pt x="15360" y="2225"/>
                </a:lnTo>
                <a:lnTo>
                  <a:pt x="15450" y="2225"/>
                </a:lnTo>
                <a:lnTo>
                  <a:pt x="15480" y="2158"/>
                </a:lnTo>
                <a:lnTo>
                  <a:pt x="15511" y="2090"/>
                </a:lnTo>
                <a:lnTo>
                  <a:pt x="15480" y="2023"/>
                </a:lnTo>
                <a:lnTo>
                  <a:pt x="15420" y="1955"/>
                </a:lnTo>
                <a:lnTo>
                  <a:pt x="15330" y="1888"/>
                </a:lnTo>
                <a:lnTo>
                  <a:pt x="15330" y="1686"/>
                </a:lnTo>
                <a:lnTo>
                  <a:pt x="15300" y="1686"/>
                </a:lnTo>
                <a:lnTo>
                  <a:pt x="15240" y="1618"/>
                </a:lnTo>
                <a:lnTo>
                  <a:pt x="15209" y="1551"/>
                </a:lnTo>
                <a:lnTo>
                  <a:pt x="15209" y="1483"/>
                </a:lnTo>
                <a:lnTo>
                  <a:pt x="15240" y="1416"/>
                </a:lnTo>
                <a:lnTo>
                  <a:pt x="15300" y="1416"/>
                </a:lnTo>
                <a:lnTo>
                  <a:pt x="15360" y="1551"/>
                </a:lnTo>
                <a:lnTo>
                  <a:pt x="15390" y="1686"/>
                </a:lnTo>
                <a:lnTo>
                  <a:pt x="15450" y="1686"/>
                </a:lnTo>
                <a:lnTo>
                  <a:pt x="15631" y="1888"/>
                </a:lnTo>
                <a:lnTo>
                  <a:pt x="15721" y="1955"/>
                </a:lnTo>
                <a:lnTo>
                  <a:pt x="15721" y="1888"/>
                </a:lnTo>
                <a:lnTo>
                  <a:pt x="15721" y="1820"/>
                </a:lnTo>
                <a:lnTo>
                  <a:pt x="15661" y="1820"/>
                </a:lnTo>
                <a:lnTo>
                  <a:pt x="15631" y="1753"/>
                </a:lnTo>
                <a:lnTo>
                  <a:pt x="15631" y="1618"/>
                </a:lnTo>
                <a:lnTo>
                  <a:pt x="15631" y="1551"/>
                </a:lnTo>
                <a:lnTo>
                  <a:pt x="15601" y="1416"/>
                </a:lnTo>
                <a:lnTo>
                  <a:pt x="15571" y="1281"/>
                </a:lnTo>
                <a:lnTo>
                  <a:pt x="15601" y="1281"/>
                </a:lnTo>
                <a:lnTo>
                  <a:pt x="15631" y="1281"/>
                </a:lnTo>
                <a:lnTo>
                  <a:pt x="15691" y="1551"/>
                </a:lnTo>
                <a:lnTo>
                  <a:pt x="15752" y="1618"/>
                </a:lnTo>
                <a:lnTo>
                  <a:pt x="15782" y="1753"/>
                </a:lnTo>
                <a:lnTo>
                  <a:pt x="15812" y="1820"/>
                </a:lnTo>
                <a:lnTo>
                  <a:pt x="15842" y="1888"/>
                </a:lnTo>
                <a:lnTo>
                  <a:pt x="15902" y="2090"/>
                </a:lnTo>
                <a:lnTo>
                  <a:pt x="15932" y="2225"/>
                </a:lnTo>
                <a:lnTo>
                  <a:pt x="16023" y="2292"/>
                </a:lnTo>
                <a:lnTo>
                  <a:pt x="16023" y="2225"/>
                </a:lnTo>
                <a:lnTo>
                  <a:pt x="16023" y="2158"/>
                </a:lnTo>
                <a:lnTo>
                  <a:pt x="15992" y="2090"/>
                </a:lnTo>
                <a:lnTo>
                  <a:pt x="15962" y="2023"/>
                </a:lnTo>
                <a:lnTo>
                  <a:pt x="15932" y="1888"/>
                </a:lnTo>
                <a:lnTo>
                  <a:pt x="15902" y="1753"/>
                </a:lnTo>
                <a:lnTo>
                  <a:pt x="15902" y="1618"/>
                </a:lnTo>
                <a:lnTo>
                  <a:pt x="15872" y="1551"/>
                </a:lnTo>
                <a:lnTo>
                  <a:pt x="15782" y="1348"/>
                </a:lnTo>
                <a:lnTo>
                  <a:pt x="15752" y="1079"/>
                </a:lnTo>
                <a:lnTo>
                  <a:pt x="15691" y="809"/>
                </a:lnTo>
                <a:lnTo>
                  <a:pt x="15661" y="674"/>
                </a:lnTo>
                <a:lnTo>
                  <a:pt x="15631" y="607"/>
                </a:lnTo>
                <a:lnTo>
                  <a:pt x="15601" y="607"/>
                </a:lnTo>
                <a:lnTo>
                  <a:pt x="15601" y="674"/>
                </a:lnTo>
                <a:lnTo>
                  <a:pt x="15571" y="809"/>
                </a:lnTo>
                <a:lnTo>
                  <a:pt x="15541" y="742"/>
                </a:lnTo>
                <a:lnTo>
                  <a:pt x="15511" y="607"/>
                </a:lnTo>
                <a:lnTo>
                  <a:pt x="15541" y="539"/>
                </a:lnTo>
                <a:lnTo>
                  <a:pt x="15511" y="472"/>
                </a:lnTo>
                <a:lnTo>
                  <a:pt x="15450" y="472"/>
                </a:lnTo>
                <a:lnTo>
                  <a:pt x="15420" y="405"/>
                </a:lnTo>
                <a:lnTo>
                  <a:pt x="15390" y="337"/>
                </a:lnTo>
                <a:lnTo>
                  <a:pt x="15360" y="337"/>
                </a:lnTo>
                <a:lnTo>
                  <a:pt x="15330" y="337"/>
                </a:lnTo>
                <a:lnTo>
                  <a:pt x="15300" y="337"/>
                </a:lnTo>
                <a:lnTo>
                  <a:pt x="15270" y="270"/>
                </a:lnTo>
                <a:lnTo>
                  <a:pt x="15300" y="135"/>
                </a:lnTo>
                <a:lnTo>
                  <a:pt x="15360" y="135"/>
                </a:lnTo>
                <a:lnTo>
                  <a:pt x="15330" y="0"/>
                </a:lnTo>
                <a:lnTo>
                  <a:pt x="15209" y="67"/>
                </a:lnTo>
                <a:lnTo>
                  <a:pt x="14788" y="270"/>
                </a:lnTo>
                <a:lnTo>
                  <a:pt x="14487" y="405"/>
                </a:lnTo>
                <a:lnTo>
                  <a:pt x="14426" y="472"/>
                </a:lnTo>
                <a:lnTo>
                  <a:pt x="13673" y="809"/>
                </a:lnTo>
                <a:lnTo>
                  <a:pt x="13222" y="1011"/>
                </a:lnTo>
                <a:lnTo>
                  <a:pt x="12890" y="1146"/>
                </a:lnTo>
                <a:lnTo>
                  <a:pt x="12077" y="1483"/>
                </a:lnTo>
                <a:lnTo>
                  <a:pt x="11836" y="1618"/>
                </a:lnTo>
                <a:lnTo>
                  <a:pt x="11565" y="1753"/>
                </a:lnTo>
                <a:lnTo>
                  <a:pt x="11053" y="1955"/>
                </a:lnTo>
                <a:lnTo>
                  <a:pt x="10812" y="2090"/>
                </a:lnTo>
                <a:lnTo>
                  <a:pt x="10270" y="2292"/>
                </a:lnTo>
                <a:lnTo>
                  <a:pt x="10120" y="2360"/>
                </a:lnTo>
                <a:lnTo>
                  <a:pt x="9487" y="2562"/>
                </a:lnTo>
                <a:lnTo>
                  <a:pt x="9336" y="2630"/>
                </a:lnTo>
                <a:lnTo>
                  <a:pt x="8794" y="2832"/>
                </a:lnTo>
                <a:lnTo>
                  <a:pt x="8373" y="2967"/>
                </a:lnTo>
                <a:lnTo>
                  <a:pt x="7770" y="3236"/>
                </a:lnTo>
                <a:lnTo>
                  <a:pt x="7650" y="3236"/>
                </a:lnTo>
                <a:lnTo>
                  <a:pt x="6957" y="3439"/>
                </a:lnTo>
                <a:lnTo>
                  <a:pt x="6686" y="3573"/>
                </a:lnTo>
                <a:lnTo>
                  <a:pt x="6234" y="3708"/>
                </a:lnTo>
                <a:lnTo>
                  <a:pt x="6144" y="3708"/>
                </a:lnTo>
                <a:lnTo>
                  <a:pt x="5210" y="3978"/>
                </a:lnTo>
                <a:lnTo>
                  <a:pt x="4668" y="4045"/>
                </a:lnTo>
                <a:lnTo>
                  <a:pt x="4608" y="4113"/>
                </a:lnTo>
                <a:lnTo>
                  <a:pt x="4578" y="4315"/>
                </a:lnTo>
                <a:lnTo>
                  <a:pt x="4578" y="4450"/>
                </a:lnTo>
                <a:lnTo>
                  <a:pt x="4608" y="4585"/>
                </a:lnTo>
                <a:lnTo>
                  <a:pt x="4608" y="4720"/>
                </a:lnTo>
                <a:lnTo>
                  <a:pt x="4578" y="4922"/>
                </a:lnTo>
                <a:lnTo>
                  <a:pt x="4548" y="5124"/>
                </a:lnTo>
                <a:lnTo>
                  <a:pt x="4578" y="5259"/>
                </a:lnTo>
                <a:lnTo>
                  <a:pt x="4608" y="5326"/>
                </a:lnTo>
                <a:lnTo>
                  <a:pt x="4638" y="5461"/>
                </a:lnTo>
                <a:lnTo>
                  <a:pt x="4548" y="5461"/>
                </a:lnTo>
                <a:lnTo>
                  <a:pt x="4457" y="5461"/>
                </a:lnTo>
                <a:lnTo>
                  <a:pt x="4397" y="5461"/>
                </a:lnTo>
                <a:lnTo>
                  <a:pt x="4337" y="5664"/>
                </a:lnTo>
                <a:lnTo>
                  <a:pt x="4247" y="6001"/>
                </a:lnTo>
                <a:lnTo>
                  <a:pt x="4247" y="6068"/>
                </a:lnTo>
                <a:lnTo>
                  <a:pt x="4186" y="6338"/>
                </a:lnTo>
                <a:lnTo>
                  <a:pt x="4126" y="6742"/>
                </a:lnTo>
                <a:lnTo>
                  <a:pt x="4066" y="6877"/>
                </a:lnTo>
                <a:lnTo>
                  <a:pt x="4006" y="6945"/>
                </a:lnTo>
                <a:lnTo>
                  <a:pt x="3945" y="6945"/>
                </a:lnTo>
                <a:lnTo>
                  <a:pt x="3915" y="6945"/>
                </a:lnTo>
                <a:lnTo>
                  <a:pt x="3885" y="6877"/>
                </a:lnTo>
                <a:lnTo>
                  <a:pt x="3795" y="6810"/>
                </a:lnTo>
                <a:lnTo>
                  <a:pt x="3735" y="6877"/>
                </a:lnTo>
                <a:lnTo>
                  <a:pt x="3674" y="6945"/>
                </a:lnTo>
                <a:lnTo>
                  <a:pt x="3614" y="6945"/>
                </a:lnTo>
                <a:lnTo>
                  <a:pt x="3554" y="7012"/>
                </a:lnTo>
                <a:lnTo>
                  <a:pt x="3494" y="7080"/>
                </a:lnTo>
                <a:lnTo>
                  <a:pt x="3433" y="7282"/>
                </a:lnTo>
                <a:lnTo>
                  <a:pt x="3403" y="7349"/>
                </a:lnTo>
                <a:lnTo>
                  <a:pt x="3403" y="7484"/>
                </a:lnTo>
                <a:lnTo>
                  <a:pt x="3343" y="7686"/>
                </a:lnTo>
                <a:lnTo>
                  <a:pt x="3283" y="7821"/>
                </a:lnTo>
                <a:lnTo>
                  <a:pt x="3253" y="7956"/>
                </a:lnTo>
                <a:lnTo>
                  <a:pt x="3162" y="7956"/>
                </a:lnTo>
                <a:lnTo>
                  <a:pt x="3102" y="8023"/>
                </a:lnTo>
                <a:lnTo>
                  <a:pt x="3042" y="8023"/>
                </a:lnTo>
                <a:lnTo>
                  <a:pt x="3012" y="7956"/>
                </a:lnTo>
                <a:lnTo>
                  <a:pt x="3012" y="7821"/>
                </a:lnTo>
                <a:lnTo>
                  <a:pt x="3012" y="7619"/>
                </a:lnTo>
                <a:lnTo>
                  <a:pt x="2952" y="7484"/>
                </a:lnTo>
                <a:lnTo>
                  <a:pt x="2921" y="7484"/>
                </a:lnTo>
                <a:lnTo>
                  <a:pt x="2741" y="7889"/>
                </a:lnTo>
                <a:lnTo>
                  <a:pt x="2711" y="8023"/>
                </a:lnTo>
                <a:lnTo>
                  <a:pt x="2711" y="8158"/>
                </a:lnTo>
                <a:lnTo>
                  <a:pt x="2680" y="8293"/>
                </a:lnTo>
                <a:lnTo>
                  <a:pt x="2620" y="8361"/>
                </a:lnTo>
                <a:lnTo>
                  <a:pt x="2530" y="8293"/>
                </a:lnTo>
                <a:lnTo>
                  <a:pt x="2500" y="8361"/>
                </a:lnTo>
                <a:lnTo>
                  <a:pt x="2470" y="8428"/>
                </a:lnTo>
                <a:lnTo>
                  <a:pt x="2500" y="8630"/>
                </a:lnTo>
                <a:lnTo>
                  <a:pt x="2530" y="8698"/>
                </a:lnTo>
                <a:lnTo>
                  <a:pt x="2500" y="8833"/>
                </a:lnTo>
                <a:lnTo>
                  <a:pt x="2440" y="9035"/>
                </a:lnTo>
                <a:lnTo>
                  <a:pt x="2409" y="9102"/>
                </a:lnTo>
                <a:lnTo>
                  <a:pt x="2349" y="9237"/>
                </a:lnTo>
                <a:lnTo>
                  <a:pt x="2319" y="9237"/>
                </a:lnTo>
                <a:lnTo>
                  <a:pt x="2229" y="9237"/>
                </a:lnTo>
                <a:lnTo>
                  <a:pt x="2138" y="9372"/>
                </a:lnTo>
                <a:lnTo>
                  <a:pt x="2048" y="9507"/>
                </a:lnTo>
                <a:lnTo>
                  <a:pt x="1928" y="9709"/>
                </a:lnTo>
                <a:lnTo>
                  <a:pt x="1867" y="9844"/>
                </a:lnTo>
                <a:lnTo>
                  <a:pt x="1837" y="9979"/>
                </a:lnTo>
                <a:lnTo>
                  <a:pt x="1807" y="10046"/>
                </a:lnTo>
                <a:lnTo>
                  <a:pt x="1747" y="10046"/>
                </a:lnTo>
                <a:lnTo>
                  <a:pt x="1717" y="10114"/>
                </a:lnTo>
                <a:lnTo>
                  <a:pt x="1656" y="10181"/>
                </a:lnTo>
                <a:lnTo>
                  <a:pt x="1626" y="10316"/>
                </a:lnTo>
                <a:lnTo>
                  <a:pt x="1566" y="10383"/>
                </a:lnTo>
                <a:lnTo>
                  <a:pt x="1536" y="10451"/>
                </a:lnTo>
                <a:lnTo>
                  <a:pt x="1476" y="10653"/>
                </a:lnTo>
                <a:lnTo>
                  <a:pt x="1416" y="10720"/>
                </a:lnTo>
                <a:lnTo>
                  <a:pt x="1265" y="10720"/>
                </a:lnTo>
                <a:lnTo>
                  <a:pt x="1144" y="10720"/>
                </a:lnTo>
                <a:lnTo>
                  <a:pt x="1084" y="10788"/>
                </a:lnTo>
                <a:lnTo>
                  <a:pt x="994" y="10855"/>
                </a:lnTo>
                <a:lnTo>
                  <a:pt x="904" y="10923"/>
                </a:lnTo>
                <a:lnTo>
                  <a:pt x="813" y="11058"/>
                </a:lnTo>
                <a:lnTo>
                  <a:pt x="693" y="11327"/>
                </a:lnTo>
                <a:lnTo>
                  <a:pt x="602" y="11529"/>
                </a:lnTo>
                <a:lnTo>
                  <a:pt x="542" y="11664"/>
                </a:lnTo>
                <a:lnTo>
                  <a:pt x="512" y="11867"/>
                </a:lnTo>
                <a:lnTo>
                  <a:pt x="512" y="12001"/>
                </a:lnTo>
                <a:lnTo>
                  <a:pt x="512" y="12136"/>
                </a:lnTo>
                <a:lnTo>
                  <a:pt x="482" y="12271"/>
                </a:lnTo>
                <a:lnTo>
                  <a:pt x="512" y="12339"/>
                </a:lnTo>
                <a:lnTo>
                  <a:pt x="512" y="12473"/>
                </a:lnTo>
                <a:lnTo>
                  <a:pt x="452" y="12541"/>
                </a:lnTo>
                <a:lnTo>
                  <a:pt x="392" y="12676"/>
                </a:lnTo>
                <a:lnTo>
                  <a:pt x="331" y="12743"/>
                </a:lnTo>
                <a:lnTo>
                  <a:pt x="241" y="12811"/>
                </a:lnTo>
                <a:lnTo>
                  <a:pt x="181" y="12811"/>
                </a:lnTo>
                <a:lnTo>
                  <a:pt x="151" y="12743"/>
                </a:lnTo>
                <a:lnTo>
                  <a:pt x="90" y="12676"/>
                </a:lnTo>
                <a:lnTo>
                  <a:pt x="30" y="12878"/>
                </a:lnTo>
                <a:lnTo>
                  <a:pt x="0" y="13013"/>
                </a:lnTo>
                <a:lnTo>
                  <a:pt x="30" y="14226"/>
                </a:lnTo>
                <a:lnTo>
                  <a:pt x="361" y="14226"/>
                </a:lnTo>
                <a:lnTo>
                  <a:pt x="632" y="14092"/>
                </a:lnTo>
                <a:lnTo>
                  <a:pt x="753" y="14092"/>
                </a:lnTo>
                <a:lnTo>
                  <a:pt x="1476" y="13822"/>
                </a:lnTo>
                <a:lnTo>
                  <a:pt x="1596" y="13822"/>
                </a:lnTo>
                <a:lnTo>
                  <a:pt x="2349" y="13552"/>
                </a:lnTo>
                <a:lnTo>
                  <a:pt x="2379" y="13552"/>
                </a:lnTo>
                <a:lnTo>
                  <a:pt x="2590" y="13350"/>
                </a:lnTo>
                <a:lnTo>
                  <a:pt x="2620" y="13283"/>
                </a:lnTo>
                <a:lnTo>
                  <a:pt x="2831" y="13013"/>
                </a:lnTo>
                <a:lnTo>
                  <a:pt x="2952" y="12878"/>
                </a:lnTo>
                <a:lnTo>
                  <a:pt x="2982" y="12878"/>
                </a:lnTo>
                <a:lnTo>
                  <a:pt x="3042" y="12945"/>
                </a:lnTo>
                <a:lnTo>
                  <a:pt x="3072" y="12878"/>
                </a:lnTo>
                <a:lnTo>
                  <a:pt x="3162" y="12743"/>
                </a:lnTo>
                <a:lnTo>
                  <a:pt x="3162" y="12608"/>
                </a:lnTo>
                <a:lnTo>
                  <a:pt x="3162" y="12541"/>
                </a:lnTo>
                <a:lnTo>
                  <a:pt x="3192" y="12541"/>
                </a:lnTo>
                <a:lnTo>
                  <a:pt x="3253" y="12541"/>
                </a:lnTo>
                <a:lnTo>
                  <a:pt x="3343" y="12406"/>
                </a:lnTo>
                <a:lnTo>
                  <a:pt x="3524" y="12204"/>
                </a:lnTo>
                <a:lnTo>
                  <a:pt x="3554" y="12136"/>
                </a:lnTo>
                <a:lnTo>
                  <a:pt x="3614" y="12136"/>
                </a:lnTo>
                <a:lnTo>
                  <a:pt x="3674" y="12001"/>
                </a:lnTo>
                <a:lnTo>
                  <a:pt x="3704" y="11934"/>
                </a:lnTo>
                <a:lnTo>
                  <a:pt x="3735" y="12001"/>
                </a:lnTo>
                <a:lnTo>
                  <a:pt x="3795" y="12001"/>
                </a:lnTo>
                <a:lnTo>
                  <a:pt x="3885" y="12001"/>
                </a:lnTo>
                <a:lnTo>
                  <a:pt x="3945" y="11934"/>
                </a:lnTo>
                <a:lnTo>
                  <a:pt x="4066" y="11867"/>
                </a:lnTo>
                <a:lnTo>
                  <a:pt x="4518" y="11732"/>
                </a:lnTo>
                <a:lnTo>
                  <a:pt x="4728" y="11732"/>
                </a:lnTo>
                <a:lnTo>
                  <a:pt x="4939" y="11664"/>
                </a:lnTo>
                <a:lnTo>
                  <a:pt x="5722" y="11462"/>
                </a:lnTo>
                <a:lnTo>
                  <a:pt x="5813" y="11462"/>
                </a:lnTo>
                <a:lnTo>
                  <a:pt x="6385" y="11327"/>
                </a:lnTo>
                <a:lnTo>
                  <a:pt x="6385" y="11462"/>
                </a:lnTo>
                <a:lnTo>
                  <a:pt x="6385" y="11597"/>
                </a:lnTo>
                <a:lnTo>
                  <a:pt x="6355" y="11664"/>
                </a:lnTo>
                <a:lnTo>
                  <a:pt x="6355" y="11732"/>
                </a:lnTo>
                <a:lnTo>
                  <a:pt x="6415" y="11867"/>
                </a:lnTo>
                <a:lnTo>
                  <a:pt x="6566" y="11529"/>
                </a:lnTo>
                <a:lnTo>
                  <a:pt x="6656" y="11664"/>
                </a:lnTo>
                <a:lnTo>
                  <a:pt x="6776" y="11934"/>
                </a:lnTo>
                <a:lnTo>
                  <a:pt x="6957" y="12406"/>
                </a:lnTo>
                <a:lnTo>
                  <a:pt x="6987" y="13013"/>
                </a:lnTo>
                <a:lnTo>
                  <a:pt x="7469" y="12878"/>
                </a:lnTo>
                <a:lnTo>
                  <a:pt x="7891" y="12676"/>
                </a:lnTo>
                <a:lnTo>
                  <a:pt x="8704" y="12406"/>
                </a:lnTo>
                <a:lnTo>
                  <a:pt x="9126" y="12271"/>
                </a:lnTo>
                <a:lnTo>
                  <a:pt x="9156" y="12271"/>
                </a:lnTo>
                <a:lnTo>
                  <a:pt x="9698" y="13080"/>
                </a:lnTo>
                <a:lnTo>
                  <a:pt x="10571" y="14496"/>
                </a:lnTo>
                <a:lnTo>
                  <a:pt x="11565" y="15979"/>
                </a:lnTo>
                <a:lnTo>
                  <a:pt x="11746" y="16317"/>
                </a:lnTo>
                <a:lnTo>
                  <a:pt x="11836" y="16384"/>
                </a:lnTo>
                <a:lnTo>
                  <a:pt x="11927" y="16317"/>
                </a:lnTo>
                <a:lnTo>
                  <a:pt x="11987" y="16114"/>
                </a:lnTo>
                <a:lnTo>
                  <a:pt x="12047" y="16047"/>
                </a:lnTo>
                <a:lnTo>
                  <a:pt x="12077" y="15912"/>
                </a:lnTo>
                <a:lnTo>
                  <a:pt x="12137" y="15912"/>
                </a:lnTo>
                <a:lnTo>
                  <a:pt x="12137" y="15979"/>
                </a:lnTo>
                <a:lnTo>
                  <a:pt x="12198" y="15979"/>
                </a:lnTo>
                <a:lnTo>
                  <a:pt x="12318" y="15912"/>
                </a:lnTo>
                <a:lnTo>
                  <a:pt x="12408" y="15777"/>
                </a:lnTo>
                <a:lnTo>
                  <a:pt x="12469" y="15845"/>
                </a:lnTo>
                <a:lnTo>
                  <a:pt x="12559" y="15845"/>
                </a:lnTo>
                <a:lnTo>
                  <a:pt x="12649" y="15777"/>
                </a:lnTo>
                <a:lnTo>
                  <a:pt x="12740" y="15777"/>
                </a:lnTo>
                <a:lnTo>
                  <a:pt x="12770" y="15710"/>
                </a:lnTo>
                <a:lnTo>
                  <a:pt x="12770" y="15642"/>
                </a:lnTo>
                <a:lnTo>
                  <a:pt x="12830" y="15507"/>
                </a:lnTo>
                <a:lnTo>
                  <a:pt x="12860" y="15305"/>
                </a:lnTo>
                <a:lnTo>
                  <a:pt x="12860" y="15036"/>
                </a:lnTo>
                <a:lnTo>
                  <a:pt x="12860" y="14698"/>
                </a:lnTo>
                <a:lnTo>
                  <a:pt x="12890" y="14698"/>
                </a:lnTo>
                <a:lnTo>
                  <a:pt x="12920" y="14833"/>
                </a:lnTo>
                <a:lnTo>
                  <a:pt x="12920" y="15170"/>
                </a:lnTo>
                <a:lnTo>
                  <a:pt x="12951" y="15305"/>
                </a:lnTo>
                <a:lnTo>
                  <a:pt x="12981" y="15305"/>
                </a:lnTo>
                <a:lnTo>
                  <a:pt x="13011" y="15238"/>
                </a:lnTo>
                <a:lnTo>
                  <a:pt x="12981" y="15103"/>
                </a:lnTo>
                <a:lnTo>
                  <a:pt x="13011" y="14901"/>
                </a:lnTo>
                <a:lnTo>
                  <a:pt x="12981" y="14631"/>
                </a:lnTo>
                <a:lnTo>
                  <a:pt x="13011" y="14361"/>
                </a:lnTo>
                <a:lnTo>
                  <a:pt x="13041" y="14024"/>
                </a:lnTo>
                <a:lnTo>
                  <a:pt x="13101" y="13620"/>
                </a:lnTo>
                <a:lnTo>
                  <a:pt x="13131" y="13485"/>
                </a:lnTo>
                <a:lnTo>
                  <a:pt x="13161" y="13417"/>
                </a:lnTo>
                <a:lnTo>
                  <a:pt x="13222" y="13215"/>
                </a:lnTo>
                <a:lnTo>
                  <a:pt x="13372" y="12743"/>
                </a:lnTo>
                <a:lnTo>
                  <a:pt x="13463" y="12541"/>
                </a:lnTo>
                <a:lnTo>
                  <a:pt x="13493" y="12406"/>
                </a:lnTo>
                <a:lnTo>
                  <a:pt x="13553" y="12271"/>
                </a:lnTo>
                <a:lnTo>
                  <a:pt x="13704" y="12069"/>
                </a:lnTo>
                <a:lnTo>
                  <a:pt x="13794" y="11934"/>
                </a:lnTo>
                <a:lnTo>
                  <a:pt x="13824" y="11799"/>
                </a:lnTo>
                <a:lnTo>
                  <a:pt x="13794" y="11732"/>
                </a:lnTo>
                <a:lnTo>
                  <a:pt x="13764" y="11732"/>
                </a:lnTo>
                <a:lnTo>
                  <a:pt x="13673" y="11732"/>
                </a:lnTo>
                <a:lnTo>
                  <a:pt x="13643" y="11597"/>
                </a:lnTo>
                <a:lnTo>
                  <a:pt x="13613" y="11529"/>
                </a:lnTo>
                <a:lnTo>
                  <a:pt x="13613" y="11462"/>
                </a:lnTo>
                <a:lnTo>
                  <a:pt x="13704" y="11395"/>
                </a:lnTo>
                <a:lnTo>
                  <a:pt x="13704" y="11260"/>
                </a:lnTo>
                <a:lnTo>
                  <a:pt x="13704" y="11192"/>
                </a:lnTo>
                <a:lnTo>
                  <a:pt x="13643" y="11125"/>
                </a:lnTo>
                <a:lnTo>
                  <a:pt x="13613" y="11125"/>
                </a:lnTo>
                <a:lnTo>
                  <a:pt x="13583" y="11058"/>
                </a:lnTo>
                <a:lnTo>
                  <a:pt x="13553" y="10788"/>
                </a:lnTo>
                <a:lnTo>
                  <a:pt x="13553" y="10720"/>
                </a:lnTo>
                <a:lnTo>
                  <a:pt x="13583" y="10720"/>
                </a:lnTo>
                <a:lnTo>
                  <a:pt x="13613" y="10855"/>
                </a:lnTo>
                <a:lnTo>
                  <a:pt x="13643" y="10923"/>
                </a:lnTo>
                <a:lnTo>
                  <a:pt x="13734" y="10990"/>
                </a:lnTo>
                <a:lnTo>
                  <a:pt x="13734" y="11125"/>
                </a:lnTo>
                <a:lnTo>
                  <a:pt x="13794" y="11260"/>
                </a:lnTo>
                <a:lnTo>
                  <a:pt x="13734" y="11395"/>
                </a:lnTo>
                <a:lnTo>
                  <a:pt x="13734" y="11462"/>
                </a:lnTo>
                <a:lnTo>
                  <a:pt x="13764" y="11529"/>
                </a:lnTo>
                <a:lnTo>
                  <a:pt x="13854" y="11664"/>
                </a:lnTo>
                <a:lnTo>
                  <a:pt x="13884" y="11664"/>
                </a:lnTo>
                <a:lnTo>
                  <a:pt x="13914" y="11597"/>
                </a:lnTo>
                <a:lnTo>
                  <a:pt x="14005" y="11462"/>
                </a:lnTo>
                <a:lnTo>
                  <a:pt x="14065" y="11395"/>
                </a:lnTo>
                <a:lnTo>
                  <a:pt x="14035" y="11260"/>
                </a:lnTo>
                <a:lnTo>
                  <a:pt x="14065" y="11192"/>
                </a:lnTo>
                <a:lnTo>
                  <a:pt x="14125" y="11125"/>
                </a:lnTo>
                <a:lnTo>
                  <a:pt x="14155" y="11125"/>
                </a:lnTo>
                <a:lnTo>
                  <a:pt x="14155" y="11058"/>
                </a:lnTo>
                <a:lnTo>
                  <a:pt x="14155" y="10990"/>
                </a:lnTo>
                <a:lnTo>
                  <a:pt x="14155" y="10855"/>
                </a:lnTo>
                <a:lnTo>
                  <a:pt x="14155" y="10720"/>
                </a:lnTo>
                <a:lnTo>
                  <a:pt x="14155" y="10653"/>
                </a:lnTo>
                <a:lnTo>
                  <a:pt x="14125" y="10518"/>
                </a:lnTo>
                <a:lnTo>
                  <a:pt x="14095" y="10451"/>
                </a:lnTo>
                <a:lnTo>
                  <a:pt x="14095" y="10383"/>
                </a:lnTo>
                <a:lnTo>
                  <a:pt x="14125" y="10383"/>
                </a:lnTo>
                <a:lnTo>
                  <a:pt x="14155" y="10383"/>
                </a:lnTo>
                <a:lnTo>
                  <a:pt x="14185" y="10586"/>
                </a:lnTo>
                <a:lnTo>
                  <a:pt x="14246" y="10653"/>
                </a:lnTo>
                <a:lnTo>
                  <a:pt x="14246" y="10788"/>
                </a:lnTo>
                <a:lnTo>
                  <a:pt x="14276" y="10788"/>
                </a:lnTo>
                <a:lnTo>
                  <a:pt x="14336" y="10720"/>
                </a:lnTo>
                <a:lnTo>
                  <a:pt x="14607" y="10383"/>
                </a:lnTo>
                <a:lnTo>
                  <a:pt x="14728" y="10316"/>
                </a:lnTo>
                <a:lnTo>
                  <a:pt x="14968" y="10248"/>
                </a:lnTo>
                <a:lnTo>
                  <a:pt x="14968" y="10181"/>
                </a:lnTo>
                <a:lnTo>
                  <a:pt x="14968" y="10114"/>
                </a:lnTo>
                <a:lnTo>
                  <a:pt x="14938" y="10114"/>
                </a:lnTo>
                <a:lnTo>
                  <a:pt x="14878" y="10114"/>
                </a:lnTo>
                <a:lnTo>
                  <a:pt x="14908" y="9911"/>
                </a:lnTo>
                <a:lnTo>
                  <a:pt x="14999" y="9776"/>
                </a:lnTo>
                <a:lnTo>
                  <a:pt x="14999" y="9844"/>
                </a:lnTo>
                <a:lnTo>
                  <a:pt x="15029" y="10046"/>
                </a:lnTo>
                <a:lnTo>
                  <a:pt x="15089" y="10181"/>
                </a:lnTo>
                <a:lnTo>
                  <a:pt x="15119" y="10114"/>
                </a:lnTo>
                <a:lnTo>
                  <a:pt x="15119" y="10046"/>
                </a:lnTo>
                <a:lnTo>
                  <a:pt x="15119" y="9844"/>
                </a:lnTo>
                <a:lnTo>
                  <a:pt x="15149" y="9776"/>
                </a:lnTo>
                <a:lnTo>
                  <a:pt x="15209" y="9844"/>
                </a:lnTo>
                <a:lnTo>
                  <a:pt x="15209" y="9911"/>
                </a:lnTo>
                <a:lnTo>
                  <a:pt x="15209" y="10046"/>
                </a:lnTo>
                <a:lnTo>
                  <a:pt x="15270" y="10114"/>
                </a:lnTo>
                <a:lnTo>
                  <a:pt x="15330" y="10046"/>
                </a:lnTo>
                <a:lnTo>
                  <a:pt x="15360" y="9979"/>
                </a:lnTo>
                <a:lnTo>
                  <a:pt x="15360" y="9776"/>
                </a:lnTo>
                <a:lnTo>
                  <a:pt x="15420" y="9642"/>
                </a:lnTo>
                <a:lnTo>
                  <a:pt x="15420" y="9574"/>
                </a:lnTo>
                <a:lnTo>
                  <a:pt x="15420" y="9507"/>
                </a:lnTo>
                <a:lnTo>
                  <a:pt x="15480" y="9372"/>
                </a:lnTo>
                <a:lnTo>
                  <a:pt x="15480" y="9304"/>
                </a:lnTo>
                <a:lnTo>
                  <a:pt x="15480" y="9170"/>
                </a:lnTo>
                <a:lnTo>
                  <a:pt x="15541" y="9170"/>
                </a:lnTo>
                <a:lnTo>
                  <a:pt x="15601" y="9035"/>
                </a:lnTo>
                <a:lnTo>
                  <a:pt x="15631" y="8967"/>
                </a:lnTo>
                <a:lnTo>
                  <a:pt x="15601" y="8900"/>
                </a:lnTo>
                <a:lnTo>
                  <a:pt x="15601" y="8833"/>
                </a:lnTo>
                <a:lnTo>
                  <a:pt x="15631" y="8765"/>
                </a:lnTo>
                <a:lnTo>
                  <a:pt x="15661" y="8698"/>
                </a:lnTo>
                <a:lnTo>
                  <a:pt x="15631" y="8563"/>
                </a:lnTo>
                <a:lnTo>
                  <a:pt x="15601" y="8428"/>
                </a:lnTo>
                <a:lnTo>
                  <a:pt x="15571" y="8361"/>
                </a:lnTo>
                <a:lnTo>
                  <a:pt x="15511" y="8428"/>
                </a:lnTo>
                <a:lnTo>
                  <a:pt x="15541" y="8563"/>
                </a:lnTo>
                <a:lnTo>
                  <a:pt x="15511" y="8698"/>
                </a:lnTo>
                <a:lnTo>
                  <a:pt x="15511" y="8833"/>
                </a:lnTo>
                <a:lnTo>
                  <a:pt x="15480" y="8833"/>
                </a:lnTo>
                <a:lnTo>
                  <a:pt x="15450" y="8833"/>
                </a:lnTo>
                <a:lnTo>
                  <a:pt x="15450" y="8765"/>
                </a:lnTo>
                <a:lnTo>
                  <a:pt x="15420" y="8833"/>
                </a:lnTo>
                <a:lnTo>
                  <a:pt x="15360" y="8900"/>
                </a:lnTo>
                <a:lnTo>
                  <a:pt x="15360" y="8833"/>
                </a:lnTo>
                <a:lnTo>
                  <a:pt x="15360" y="8765"/>
                </a:lnTo>
                <a:lnTo>
                  <a:pt x="15390" y="8630"/>
                </a:lnTo>
                <a:lnTo>
                  <a:pt x="15420" y="8563"/>
                </a:lnTo>
                <a:lnTo>
                  <a:pt x="15360" y="8495"/>
                </a:lnTo>
                <a:lnTo>
                  <a:pt x="15360" y="8361"/>
                </a:lnTo>
                <a:lnTo>
                  <a:pt x="15360" y="8226"/>
                </a:lnTo>
                <a:lnTo>
                  <a:pt x="15300" y="8226"/>
                </a:lnTo>
                <a:lnTo>
                  <a:pt x="15270" y="8293"/>
                </a:lnTo>
                <a:lnTo>
                  <a:pt x="15300" y="8361"/>
                </a:lnTo>
                <a:lnTo>
                  <a:pt x="15270" y="8495"/>
                </a:lnTo>
                <a:lnTo>
                  <a:pt x="15270" y="8563"/>
                </a:lnTo>
                <a:lnTo>
                  <a:pt x="15270" y="8698"/>
                </a:lnTo>
                <a:lnTo>
                  <a:pt x="15209" y="8698"/>
                </a:lnTo>
                <a:lnTo>
                  <a:pt x="15149" y="8630"/>
                </a:lnTo>
                <a:lnTo>
                  <a:pt x="15119" y="8698"/>
                </a:lnTo>
                <a:lnTo>
                  <a:pt x="15119" y="8833"/>
                </a:lnTo>
                <a:lnTo>
                  <a:pt x="15179" y="8967"/>
                </a:lnTo>
                <a:lnTo>
                  <a:pt x="15179" y="9035"/>
                </a:lnTo>
                <a:lnTo>
                  <a:pt x="15179" y="9102"/>
                </a:lnTo>
                <a:lnTo>
                  <a:pt x="15119" y="9035"/>
                </a:lnTo>
                <a:lnTo>
                  <a:pt x="15089" y="8967"/>
                </a:lnTo>
                <a:lnTo>
                  <a:pt x="15029" y="8833"/>
                </a:lnTo>
                <a:lnTo>
                  <a:pt x="14968" y="8833"/>
                </a:lnTo>
                <a:lnTo>
                  <a:pt x="14968" y="8900"/>
                </a:lnTo>
                <a:lnTo>
                  <a:pt x="14968" y="8967"/>
                </a:lnTo>
                <a:lnTo>
                  <a:pt x="15029" y="9102"/>
                </a:lnTo>
                <a:lnTo>
                  <a:pt x="14999" y="9170"/>
                </a:lnTo>
                <a:lnTo>
                  <a:pt x="14938" y="9237"/>
                </a:lnTo>
                <a:lnTo>
                  <a:pt x="14938" y="9102"/>
                </a:lnTo>
                <a:lnTo>
                  <a:pt x="14938" y="9035"/>
                </a:lnTo>
                <a:lnTo>
                  <a:pt x="14908" y="8967"/>
                </a:lnTo>
                <a:lnTo>
                  <a:pt x="14848" y="9035"/>
                </a:lnTo>
                <a:lnTo>
                  <a:pt x="14818" y="9170"/>
                </a:lnTo>
                <a:lnTo>
                  <a:pt x="14818" y="9304"/>
                </a:lnTo>
                <a:lnTo>
                  <a:pt x="14758" y="9304"/>
                </a:lnTo>
                <a:lnTo>
                  <a:pt x="14728" y="9304"/>
                </a:lnTo>
                <a:lnTo>
                  <a:pt x="14667" y="9237"/>
                </a:lnTo>
                <a:lnTo>
                  <a:pt x="14637" y="9304"/>
                </a:lnTo>
                <a:lnTo>
                  <a:pt x="14577" y="9304"/>
                </a:lnTo>
                <a:lnTo>
                  <a:pt x="14487" y="9170"/>
                </a:lnTo>
                <a:lnTo>
                  <a:pt x="14426" y="9170"/>
                </a:lnTo>
                <a:lnTo>
                  <a:pt x="14366" y="9102"/>
                </a:lnTo>
                <a:lnTo>
                  <a:pt x="14306" y="8967"/>
                </a:lnTo>
                <a:lnTo>
                  <a:pt x="14155" y="8698"/>
                </a:lnTo>
                <a:lnTo>
                  <a:pt x="14065" y="8630"/>
                </a:lnTo>
                <a:lnTo>
                  <a:pt x="14065" y="8563"/>
                </a:lnTo>
                <a:lnTo>
                  <a:pt x="14065" y="8495"/>
                </a:lnTo>
                <a:lnTo>
                  <a:pt x="14065" y="8361"/>
                </a:lnTo>
                <a:lnTo>
                  <a:pt x="14065" y="8293"/>
                </a:lnTo>
                <a:lnTo>
                  <a:pt x="14095" y="8293"/>
                </a:lnTo>
                <a:lnTo>
                  <a:pt x="14125" y="8361"/>
                </a:lnTo>
                <a:lnTo>
                  <a:pt x="14246" y="8563"/>
                </a:lnTo>
                <a:lnTo>
                  <a:pt x="14276" y="8630"/>
                </a:lnTo>
                <a:lnTo>
                  <a:pt x="14336" y="8630"/>
                </a:lnTo>
                <a:lnTo>
                  <a:pt x="14366" y="8630"/>
                </a:lnTo>
                <a:lnTo>
                  <a:pt x="14426" y="8765"/>
                </a:lnTo>
                <a:lnTo>
                  <a:pt x="14487" y="8833"/>
                </a:lnTo>
                <a:lnTo>
                  <a:pt x="14517" y="8833"/>
                </a:lnTo>
                <a:lnTo>
                  <a:pt x="14637" y="8967"/>
                </a:lnTo>
                <a:lnTo>
                  <a:pt x="14697" y="8967"/>
                </a:lnTo>
                <a:lnTo>
                  <a:pt x="14728" y="8833"/>
                </a:lnTo>
                <a:lnTo>
                  <a:pt x="14818" y="8765"/>
                </a:lnTo>
                <a:lnTo>
                  <a:pt x="14818" y="8698"/>
                </a:lnTo>
                <a:lnTo>
                  <a:pt x="14878" y="8563"/>
                </a:lnTo>
                <a:lnTo>
                  <a:pt x="14908" y="8563"/>
                </a:lnTo>
                <a:lnTo>
                  <a:pt x="14938" y="8495"/>
                </a:lnTo>
                <a:lnTo>
                  <a:pt x="14968" y="8226"/>
                </a:lnTo>
                <a:lnTo>
                  <a:pt x="14999" y="8158"/>
                </a:lnTo>
                <a:lnTo>
                  <a:pt x="15059" y="8091"/>
                </a:lnTo>
                <a:lnTo>
                  <a:pt x="15059" y="8023"/>
                </a:lnTo>
                <a:lnTo>
                  <a:pt x="15119" y="7889"/>
                </a:lnTo>
                <a:lnTo>
                  <a:pt x="15089" y="7821"/>
                </a:lnTo>
                <a:lnTo>
                  <a:pt x="15059" y="7754"/>
                </a:lnTo>
                <a:lnTo>
                  <a:pt x="15029" y="7821"/>
                </a:lnTo>
                <a:lnTo>
                  <a:pt x="14968" y="7889"/>
                </a:lnTo>
                <a:lnTo>
                  <a:pt x="14878" y="7889"/>
                </a:lnTo>
                <a:lnTo>
                  <a:pt x="14848" y="7821"/>
                </a:lnTo>
                <a:lnTo>
                  <a:pt x="14878" y="7754"/>
                </a:lnTo>
                <a:lnTo>
                  <a:pt x="14938" y="7686"/>
                </a:lnTo>
                <a:lnTo>
                  <a:pt x="14968" y="7551"/>
                </a:lnTo>
                <a:lnTo>
                  <a:pt x="15059" y="7619"/>
                </a:lnTo>
                <a:lnTo>
                  <a:pt x="15089" y="7551"/>
                </a:lnTo>
                <a:lnTo>
                  <a:pt x="15089" y="7484"/>
                </a:lnTo>
                <a:lnTo>
                  <a:pt x="14999" y="7417"/>
                </a:lnTo>
                <a:lnTo>
                  <a:pt x="15059" y="7349"/>
                </a:lnTo>
                <a:lnTo>
                  <a:pt x="15119" y="7349"/>
                </a:lnTo>
                <a:lnTo>
                  <a:pt x="15119" y="7147"/>
                </a:lnTo>
                <a:lnTo>
                  <a:pt x="15119" y="7012"/>
                </a:lnTo>
                <a:lnTo>
                  <a:pt x="15089" y="6945"/>
                </a:lnTo>
                <a:lnTo>
                  <a:pt x="15059" y="6945"/>
                </a:lnTo>
                <a:lnTo>
                  <a:pt x="14999" y="7012"/>
                </a:lnTo>
                <a:lnTo>
                  <a:pt x="14938" y="6945"/>
                </a:lnTo>
                <a:lnTo>
                  <a:pt x="14908" y="6945"/>
                </a:lnTo>
                <a:lnTo>
                  <a:pt x="14848" y="7012"/>
                </a:lnTo>
                <a:lnTo>
                  <a:pt x="14848" y="7147"/>
                </a:lnTo>
                <a:lnTo>
                  <a:pt x="14818" y="7147"/>
                </a:lnTo>
                <a:lnTo>
                  <a:pt x="14788" y="7147"/>
                </a:lnTo>
                <a:lnTo>
                  <a:pt x="14788" y="7012"/>
                </a:lnTo>
                <a:lnTo>
                  <a:pt x="14758" y="6945"/>
                </a:lnTo>
                <a:lnTo>
                  <a:pt x="14697" y="6945"/>
                </a:lnTo>
                <a:lnTo>
                  <a:pt x="14577" y="7080"/>
                </a:lnTo>
                <a:lnTo>
                  <a:pt x="14547" y="7080"/>
                </a:lnTo>
                <a:lnTo>
                  <a:pt x="14547" y="7012"/>
                </a:lnTo>
                <a:lnTo>
                  <a:pt x="14577" y="6945"/>
                </a:lnTo>
                <a:lnTo>
                  <a:pt x="14577" y="6810"/>
                </a:lnTo>
                <a:lnTo>
                  <a:pt x="14547" y="6810"/>
                </a:lnTo>
                <a:lnTo>
                  <a:pt x="14487" y="6877"/>
                </a:lnTo>
                <a:lnTo>
                  <a:pt x="14426" y="6945"/>
                </a:lnTo>
                <a:lnTo>
                  <a:pt x="14426" y="6877"/>
                </a:lnTo>
                <a:lnTo>
                  <a:pt x="14426" y="6742"/>
                </a:lnTo>
                <a:lnTo>
                  <a:pt x="14366" y="6742"/>
                </a:lnTo>
                <a:lnTo>
                  <a:pt x="14306" y="6742"/>
                </a:lnTo>
                <a:lnTo>
                  <a:pt x="14276" y="6742"/>
                </a:lnTo>
                <a:lnTo>
                  <a:pt x="14246" y="6742"/>
                </a:lnTo>
                <a:lnTo>
                  <a:pt x="14185" y="6675"/>
                </a:lnTo>
                <a:lnTo>
                  <a:pt x="14125" y="6742"/>
                </a:lnTo>
                <a:lnTo>
                  <a:pt x="14095" y="6675"/>
                </a:lnTo>
                <a:lnTo>
                  <a:pt x="14065" y="6608"/>
                </a:lnTo>
                <a:lnTo>
                  <a:pt x="14005" y="6540"/>
                </a:lnTo>
                <a:lnTo>
                  <a:pt x="13975" y="6473"/>
                </a:lnTo>
                <a:lnTo>
                  <a:pt x="14005" y="6405"/>
                </a:lnTo>
                <a:lnTo>
                  <a:pt x="14035" y="6405"/>
                </a:lnTo>
                <a:lnTo>
                  <a:pt x="14306" y="6473"/>
                </a:lnTo>
                <a:lnTo>
                  <a:pt x="14336" y="6473"/>
                </a:lnTo>
                <a:lnTo>
                  <a:pt x="14366" y="6473"/>
                </a:lnTo>
                <a:lnTo>
                  <a:pt x="14366" y="6338"/>
                </a:lnTo>
                <a:lnTo>
                  <a:pt x="14396" y="6270"/>
                </a:lnTo>
                <a:lnTo>
                  <a:pt x="14426" y="6338"/>
                </a:lnTo>
                <a:lnTo>
                  <a:pt x="14426" y="6473"/>
                </a:lnTo>
                <a:lnTo>
                  <a:pt x="14456" y="6540"/>
                </a:lnTo>
                <a:lnTo>
                  <a:pt x="14547" y="6540"/>
                </a:lnTo>
                <a:lnTo>
                  <a:pt x="14637" y="6540"/>
                </a:lnTo>
                <a:lnTo>
                  <a:pt x="14667" y="6473"/>
                </a:lnTo>
                <a:lnTo>
                  <a:pt x="14697" y="6540"/>
                </a:lnTo>
                <a:lnTo>
                  <a:pt x="14788" y="6675"/>
                </a:lnTo>
                <a:lnTo>
                  <a:pt x="14818" y="6608"/>
                </a:lnTo>
                <a:lnTo>
                  <a:pt x="14848" y="6540"/>
                </a:lnTo>
                <a:lnTo>
                  <a:pt x="14848" y="6405"/>
                </a:lnTo>
                <a:lnTo>
                  <a:pt x="14788" y="6270"/>
                </a:lnTo>
                <a:lnTo>
                  <a:pt x="14788" y="6136"/>
                </a:lnTo>
                <a:lnTo>
                  <a:pt x="14728" y="6068"/>
                </a:lnTo>
                <a:lnTo>
                  <a:pt x="14667" y="6001"/>
                </a:lnTo>
                <a:lnTo>
                  <a:pt x="14637" y="5933"/>
                </a:lnTo>
                <a:lnTo>
                  <a:pt x="14667" y="5866"/>
                </a:lnTo>
                <a:lnTo>
                  <a:pt x="14697" y="5798"/>
                </a:lnTo>
                <a:lnTo>
                  <a:pt x="14818" y="5933"/>
                </a:lnTo>
                <a:lnTo>
                  <a:pt x="14878" y="5866"/>
                </a:lnTo>
                <a:lnTo>
                  <a:pt x="14938" y="5866"/>
                </a:lnTo>
                <a:lnTo>
                  <a:pt x="14968" y="5798"/>
                </a:lnTo>
                <a:lnTo>
                  <a:pt x="14968" y="5664"/>
                </a:lnTo>
                <a:lnTo>
                  <a:pt x="14968" y="5596"/>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2054" name="Arkansas">
            <a:extLst>
              <a:ext uri="{FF2B5EF4-FFF2-40B4-BE49-F238E27FC236}">
                <a16:creationId xmlns:a16="http://schemas.microsoft.com/office/drawing/2014/main" id="{171CC513-E8BE-3CAA-DA9F-3DE7930EF434}"/>
              </a:ext>
            </a:extLst>
          </p:cNvPr>
          <p:cNvSpPr>
            <a:spLocks/>
          </p:cNvSpPr>
          <p:nvPr/>
        </p:nvSpPr>
        <p:spPr bwMode="auto">
          <a:xfrm>
            <a:off x="5459132" y="3596323"/>
            <a:ext cx="831850" cy="715962"/>
          </a:xfrm>
          <a:custGeom>
            <a:avLst/>
            <a:gdLst>
              <a:gd name="T0" fmla="*/ 741425 w 16384"/>
              <a:gd name="T1" fmla="*/ 314632 h 16384"/>
              <a:gd name="T2" fmla="*/ 736246 w 16384"/>
              <a:gd name="T3" fmla="*/ 294792 h 16384"/>
              <a:gd name="T4" fmla="*/ 751782 w 16384"/>
              <a:gd name="T5" fmla="*/ 282426 h 16384"/>
              <a:gd name="T6" fmla="*/ 769857 w 16384"/>
              <a:gd name="T7" fmla="*/ 277488 h 16384"/>
              <a:gd name="T8" fmla="*/ 769857 w 16384"/>
              <a:gd name="T9" fmla="*/ 255158 h 16384"/>
              <a:gd name="T10" fmla="*/ 762089 w 16384"/>
              <a:gd name="T11" fmla="*/ 222952 h 16384"/>
              <a:gd name="T12" fmla="*/ 746603 w 16384"/>
              <a:gd name="T13" fmla="*/ 220504 h 16384"/>
              <a:gd name="T14" fmla="*/ 759500 w 16384"/>
              <a:gd name="T15" fmla="*/ 205603 h 16384"/>
              <a:gd name="T16" fmla="*/ 772446 w 16384"/>
              <a:gd name="T17" fmla="*/ 215523 h 16384"/>
              <a:gd name="T18" fmla="*/ 785343 w 16384"/>
              <a:gd name="T19" fmla="*/ 193236 h 16384"/>
              <a:gd name="T20" fmla="*/ 793111 w 16384"/>
              <a:gd name="T21" fmla="*/ 175888 h 16384"/>
              <a:gd name="T22" fmla="*/ 785343 w 16384"/>
              <a:gd name="T23" fmla="*/ 161030 h 16384"/>
              <a:gd name="T24" fmla="*/ 806007 w 16384"/>
              <a:gd name="T25" fmla="*/ 141191 h 16384"/>
              <a:gd name="T26" fmla="*/ 818954 w 16384"/>
              <a:gd name="T27" fmla="*/ 126333 h 16384"/>
              <a:gd name="T28" fmla="*/ 831850 w 16384"/>
              <a:gd name="T29" fmla="*/ 111476 h 16384"/>
              <a:gd name="T30" fmla="*/ 813775 w 16384"/>
              <a:gd name="T31" fmla="*/ 96618 h 16384"/>
              <a:gd name="T32" fmla="*/ 707864 w 16384"/>
              <a:gd name="T33" fmla="*/ 99109 h 16384"/>
              <a:gd name="T34" fmla="*/ 749193 w 16384"/>
              <a:gd name="T35" fmla="*/ 47064 h 16384"/>
              <a:gd name="T36" fmla="*/ 746603 w 16384"/>
              <a:gd name="T37" fmla="*/ 17348 h 16384"/>
              <a:gd name="T38" fmla="*/ 635514 w 16384"/>
              <a:gd name="T39" fmla="*/ 4938 h 16384"/>
              <a:gd name="T40" fmla="*/ 488275 w 16384"/>
              <a:gd name="T41" fmla="*/ 12367 h 16384"/>
              <a:gd name="T42" fmla="*/ 294529 w 16384"/>
              <a:gd name="T43" fmla="*/ 19839 h 16384"/>
              <a:gd name="T44" fmla="*/ 170493 w 16384"/>
              <a:gd name="T45" fmla="*/ 22286 h 16384"/>
              <a:gd name="T46" fmla="*/ 0 w 16384"/>
              <a:gd name="T47" fmla="*/ 24777 h 16384"/>
              <a:gd name="T48" fmla="*/ 31022 w 16384"/>
              <a:gd name="T49" fmla="*/ 235362 h 16384"/>
              <a:gd name="T50" fmla="*/ 28432 w 16384"/>
              <a:gd name="T51" fmla="*/ 480600 h 16384"/>
              <a:gd name="T52" fmla="*/ 31022 w 16384"/>
              <a:gd name="T53" fmla="*/ 597057 h 16384"/>
              <a:gd name="T54" fmla="*/ 46507 w 16384"/>
              <a:gd name="T55" fmla="*/ 609424 h 16384"/>
              <a:gd name="T56" fmla="*/ 69761 w 16384"/>
              <a:gd name="T57" fmla="*/ 604486 h 16384"/>
              <a:gd name="T58" fmla="*/ 82657 w 16384"/>
              <a:gd name="T59" fmla="*/ 599504 h 16384"/>
              <a:gd name="T60" fmla="*/ 103321 w 16384"/>
              <a:gd name="T61" fmla="*/ 606977 h 16384"/>
              <a:gd name="T62" fmla="*/ 204104 w 16384"/>
              <a:gd name="T63" fmla="*/ 713471 h 16384"/>
              <a:gd name="T64" fmla="*/ 452075 w 16384"/>
              <a:gd name="T65" fmla="*/ 708533 h 16384"/>
              <a:gd name="T66" fmla="*/ 604492 w 16384"/>
              <a:gd name="T67" fmla="*/ 703595 h 16384"/>
              <a:gd name="T68" fmla="*/ 604492 w 16384"/>
              <a:gd name="T69" fmla="*/ 678818 h 16384"/>
              <a:gd name="T70" fmla="*/ 620029 w 16384"/>
              <a:gd name="T71" fmla="*/ 661469 h 16384"/>
              <a:gd name="T72" fmla="*/ 620029 w 16384"/>
              <a:gd name="T73" fmla="*/ 646612 h 16384"/>
              <a:gd name="T74" fmla="*/ 604492 w 16384"/>
              <a:gd name="T75" fmla="*/ 641630 h 16384"/>
              <a:gd name="T76" fmla="*/ 620029 w 16384"/>
              <a:gd name="T77" fmla="*/ 619344 h 16384"/>
              <a:gd name="T78" fmla="*/ 604492 w 16384"/>
              <a:gd name="T79" fmla="*/ 626773 h 16384"/>
              <a:gd name="T80" fmla="*/ 609671 w 16384"/>
              <a:gd name="T81" fmla="*/ 611915 h 16384"/>
              <a:gd name="T82" fmla="*/ 596775 w 16384"/>
              <a:gd name="T83" fmla="*/ 614406 h 16384"/>
              <a:gd name="T84" fmla="*/ 594186 w 16384"/>
              <a:gd name="T85" fmla="*/ 599504 h 16384"/>
              <a:gd name="T86" fmla="*/ 601954 w 16384"/>
              <a:gd name="T87" fmla="*/ 582200 h 16384"/>
              <a:gd name="T88" fmla="*/ 594186 w 16384"/>
              <a:gd name="T89" fmla="*/ 559870 h 16384"/>
              <a:gd name="T90" fmla="*/ 617439 w 16384"/>
              <a:gd name="T91" fmla="*/ 564851 h 16384"/>
              <a:gd name="T92" fmla="*/ 617439 w 16384"/>
              <a:gd name="T93" fmla="*/ 542565 h 16384"/>
              <a:gd name="T94" fmla="*/ 617439 w 16384"/>
              <a:gd name="T95" fmla="*/ 512806 h 16384"/>
              <a:gd name="T96" fmla="*/ 625157 w 16384"/>
              <a:gd name="T97" fmla="*/ 507868 h 16384"/>
              <a:gd name="T98" fmla="*/ 638104 w 16384"/>
              <a:gd name="T99" fmla="*/ 490520 h 16384"/>
              <a:gd name="T100" fmla="*/ 638104 w 16384"/>
              <a:gd name="T101" fmla="*/ 470680 h 16384"/>
              <a:gd name="T102" fmla="*/ 643282 w 16384"/>
              <a:gd name="T103" fmla="*/ 463251 h 16384"/>
              <a:gd name="T104" fmla="*/ 651000 w 16384"/>
              <a:gd name="T105" fmla="*/ 455823 h 16384"/>
              <a:gd name="T106" fmla="*/ 669075 w 16384"/>
              <a:gd name="T107" fmla="*/ 440965 h 16384"/>
              <a:gd name="T108" fmla="*/ 676843 w 16384"/>
              <a:gd name="T109" fmla="*/ 426107 h 16384"/>
              <a:gd name="T110" fmla="*/ 692328 w 16384"/>
              <a:gd name="T111" fmla="*/ 398839 h 16384"/>
              <a:gd name="T112" fmla="*/ 692328 w 16384"/>
              <a:gd name="T113" fmla="*/ 379044 h 16384"/>
              <a:gd name="T114" fmla="*/ 707864 w 16384"/>
              <a:gd name="T115" fmla="*/ 369124 h 16384"/>
              <a:gd name="T116" fmla="*/ 697507 w 16384"/>
              <a:gd name="T117" fmla="*/ 354267 h 16384"/>
              <a:gd name="T118" fmla="*/ 710454 w 16384"/>
              <a:gd name="T119" fmla="*/ 349329 h 16384"/>
              <a:gd name="T120" fmla="*/ 715582 w 16384"/>
              <a:gd name="T121" fmla="*/ 331980 h 1638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6384"/>
              <a:gd name="T184" fmla="*/ 0 h 16384"/>
              <a:gd name="T185" fmla="*/ 16384 w 16384"/>
              <a:gd name="T186" fmla="*/ 16384 h 1638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6384" h="16384">
                <a:moveTo>
                  <a:pt x="14094" y="7597"/>
                </a:moveTo>
                <a:lnTo>
                  <a:pt x="14349" y="7540"/>
                </a:lnTo>
                <a:lnTo>
                  <a:pt x="14450" y="7427"/>
                </a:lnTo>
                <a:lnTo>
                  <a:pt x="14552" y="7370"/>
                </a:lnTo>
                <a:lnTo>
                  <a:pt x="14603" y="7200"/>
                </a:lnTo>
                <a:lnTo>
                  <a:pt x="14654" y="7143"/>
                </a:lnTo>
                <a:lnTo>
                  <a:pt x="14654" y="7087"/>
                </a:lnTo>
                <a:lnTo>
                  <a:pt x="14603" y="7030"/>
                </a:lnTo>
                <a:lnTo>
                  <a:pt x="14501" y="6860"/>
                </a:lnTo>
                <a:lnTo>
                  <a:pt x="14501" y="6746"/>
                </a:lnTo>
                <a:lnTo>
                  <a:pt x="14552" y="6690"/>
                </a:lnTo>
                <a:lnTo>
                  <a:pt x="14603" y="6690"/>
                </a:lnTo>
                <a:lnTo>
                  <a:pt x="14705" y="6633"/>
                </a:lnTo>
                <a:lnTo>
                  <a:pt x="14756" y="6576"/>
                </a:lnTo>
                <a:lnTo>
                  <a:pt x="14807" y="6463"/>
                </a:lnTo>
                <a:lnTo>
                  <a:pt x="14858" y="6463"/>
                </a:lnTo>
                <a:lnTo>
                  <a:pt x="14908" y="6463"/>
                </a:lnTo>
                <a:lnTo>
                  <a:pt x="15010" y="6463"/>
                </a:lnTo>
                <a:lnTo>
                  <a:pt x="15061" y="6463"/>
                </a:lnTo>
                <a:lnTo>
                  <a:pt x="15163" y="6350"/>
                </a:lnTo>
                <a:lnTo>
                  <a:pt x="15214" y="6179"/>
                </a:lnTo>
                <a:lnTo>
                  <a:pt x="15163" y="6066"/>
                </a:lnTo>
                <a:lnTo>
                  <a:pt x="15163" y="6009"/>
                </a:lnTo>
                <a:lnTo>
                  <a:pt x="15214" y="5953"/>
                </a:lnTo>
                <a:lnTo>
                  <a:pt x="15163" y="5839"/>
                </a:lnTo>
                <a:lnTo>
                  <a:pt x="15112" y="5669"/>
                </a:lnTo>
                <a:lnTo>
                  <a:pt x="15061" y="5442"/>
                </a:lnTo>
                <a:lnTo>
                  <a:pt x="15061" y="5272"/>
                </a:lnTo>
                <a:lnTo>
                  <a:pt x="15061" y="5159"/>
                </a:lnTo>
                <a:lnTo>
                  <a:pt x="15010" y="5102"/>
                </a:lnTo>
                <a:lnTo>
                  <a:pt x="15010" y="5046"/>
                </a:lnTo>
                <a:lnTo>
                  <a:pt x="14858" y="5159"/>
                </a:lnTo>
                <a:lnTo>
                  <a:pt x="14807" y="5159"/>
                </a:lnTo>
                <a:lnTo>
                  <a:pt x="14756" y="5102"/>
                </a:lnTo>
                <a:lnTo>
                  <a:pt x="14705" y="5046"/>
                </a:lnTo>
                <a:lnTo>
                  <a:pt x="14756" y="4932"/>
                </a:lnTo>
                <a:lnTo>
                  <a:pt x="14807" y="4876"/>
                </a:lnTo>
                <a:lnTo>
                  <a:pt x="14858" y="4876"/>
                </a:lnTo>
                <a:lnTo>
                  <a:pt x="14908" y="4762"/>
                </a:lnTo>
                <a:lnTo>
                  <a:pt x="14959" y="4705"/>
                </a:lnTo>
                <a:lnTo>
                  <a:pt x="15010" y="4649"/>
                </a:lnTo>
                <a:lnTo>
                  <a:pt x="15061" y="4705"/>
                </a:lnTo>
                <a:lnTo>
                  <a:pt x="15061" y="4876"/>
                </a:lnTo>
                <a:lnTo>
                  <a:pt x="15112" y="4932"/>
                </a:lnTo>
                <a:lnTo>
                  <a:pt x="15214" y="4932"/>
                </a:lnTo>
                <a:lnTo>
                  <a:pt x="15265" y="4932"/>
                </a:lnTo>
                <a:lnTo>
                  <a:pt x="15315" y="4819"/>
                </a:lnTo>
                <a:lnTo>
                  <a:pt x="15366" y="4535"/>
                </a:lnTo>
                <a:lnTo>
                  <a:pt x="15366" y="4479"/>
                </a:lnTo>
                <a:lnTo>
                  <a:pt x="15468" y="4422"/>
                </a:lnTo>
                <a:lnTo>
                  <a:pt x="15570" y="4422"/>
                </a:lnTo>
                <a:lnTo>
                  <a:pt x="15621" y="4365"/>
                </a:lnTo>
                <a:lnTo>
                  <a:pt x="15621" y="4252"/>
                </a:lnTo>
                <a:lnTo>
                  <a:pt x="15621" y="4195"/>
                </a:lnTo>
                <a:lnTo>
                  <a:pt x="15621" y="4025"/>
                </a:lnTo>
                <a:lnTo>
                  <a:pt x="15723" y="3855"/>
                </a:lnTo>
                <a:lnTo>
                  <a:pt x="15723" y="3798"/>
                </a:lnTo>
                <a:lnTo>
                  <a:pt x="15672" y="3742"/>
                </a:lnTo>
                <a:lnTo>
                  <a:pt x="15570" y="3742"/>
                </a:lnTo>
                <a:lnTo>
                  <a:pt x="15468" y="3685"/>
                </a:lnTo>
                <a:lnTo>
                  <a:pt x="15468" y="3572"/>
                </a:lnTo>
                <a:lnTo>
                  <a:pt x="15468" y="3458"/>
                </a:lnTo>
                <a:lnTo>
                  <a:pt x="15570" y="3402"/>
                </a:lnTo>
                <a:lnTo>
                  <a:pt x="15824" y="3288"/>
                </a:lnTo>
                <a:lnTo>
                  <a:pt x="15875" y="3231"/>
                </a:lnTo>
                <a:lnTo>
                  <a:pt x="15926" y="3175"/>
                </a:lnTo>
                <a:lnTo>
                  <a:pt x="15977" y="3118"/>
                </a:lnTo>
                <a:lnTo>
                  <a:pt x="16079" y="3005"/>
                </a:lnTo>
                <a:lnTo>
                  <a:pt x="16130" y="2948"/>
                </a:lnTo>
                <a:lnTo>
                  <a:pt x="16130" y="2891"/>
                </a:lnTo>
                <a:lnTo>
                  <a:pt x="16079" y="2778"/>
                </a:lnTo>
                <a:lnTo>
                  <a:pt x="16079" y="2665"/>
                </a:lnTo>
                <a:lnTo>
                  <a:pt x="16180" y="2608"/>
                </a:lnTo>
                <a:lnTo>
                  <a:pt x="16333" y="2608"/>
                </a:lnTo>
                <a:lnTo>
                  <a:pt x="16384" y="2551"/>
                </a:lnTo>
                <a:lnTo>
                  <a:pt x="16333" y="2438"/>
                </a:lnTo>
                <a:lnTo>
                  <a:pt x="16231" y="2324"/>
                </a:lnTo>
                <a:lnTo>
                  <a:pt x="16130" y="2268"/>
                </a:lnTo>
                <a:lnTo>
                  <a:pt x="16130" y="2154"/>
                </a:lnTo>
                <a:lnTo>
                  <a:pt x="16028" y="2211"/>
                </a:lnTo>
                <a:lnTo>
                  <a:pt x="15875" y="2211"/>
                </a:lnTo>
                <a:lnTo>
                  <a:pt x="15315" y="2268"/>
                </a:lnTo>
                <a:lnTo>
                  <a:pt x="14196" y="2324"/>
                </a:lnTo>
                <a:lnTo>
                  <a:pt x="13942" y="2324"/>
                </a:lnTo>
                <a:lnTo>
                  <a:pt x="13942" y="2268"/>
                </a:lnTo>
                <a:lnTo>
                  <a:pt x="14298" y="1757"/>
                </a:lnTo>
                <a:lnTo>
                  <a:pt x="14552" y="1474"/>
                </a:lnTo>
                <a:lnTo>
                  <a:pt x="14552" y="1417"/>
                </a:lnTo>
                <a:lnTo>
                  <a:pt x="14705" y="1304"/>
                </a:lnTo>
                <a:lnTo>
                  <a:pt x="14756" y="1077"/>
                </a:lnTo>
                <a:lnTo>
                  <a:pt x="14858" y="1020"/>
                </a:lnTo>
                <a:lnTo>
                  <a:pt x="14908" y="680"/>
                </a:lnTo>
                <a:lnTo>
                  <a:pt x="14858" y="510"/>
                </a:lnTo>
                <a:lnTo>
                  <a:pt x="14756" y="454"/>
                </a:lnTo>
                <a:lnTo>
                  <a:pt x="14705" y="397"/>
                </a:lnTo>
                <a:lnTo>
                  <a:pt x="14603" y="170"/>
                </a:lnTo>
                <a:lnTo>
                  <a:pt x="14501" y="0"/>
                </a:lnTo>
                <a:lnTo>
                  <a:pt x="14349" y="0"/>
                </a:lnTo>
                <a:lnTo>
                  <a:pt x="13178" y="57"/>
                </a:lnTo>
                <a:lnTo>
                  <a:pt x="12517" y="113"/>
                </a:lnTo>
                <a:lnTo>
                  <a:pt x="11347" y="227"/>
                </a:lnTo>
                <a:lnTo>
                  <a:pt x="10431" y="283"/>
                </a:lnTo>
                <a:lnTo>
                  <a:pt x="10329" y="283"/>
                </a:lnTo>
                <a:lnTo>
                  <a:pt x="10278" y="283"/>
                </a:lnTo>
                <a:lnTo>
                  <a:pt x="9617" y="283"/>
                </a:lnTo>
                <a:lnTo>
                  <a:pt x="8141" y="397"/>
                </a:lnTo>
                <a:lnTo>
                  <a:pt x="8039" y="397"/>
                </a:lnTo>
                <a:lnTo>
                  <a:pt x="6767" y="454"/>
                </a:lnTo>
                <a:lnTo>
                  <a:pt x="6055" y="454"/>
                </a:lnTo>
                <a:lnTo>
                  <a:pt x="5801" y="454"/>
                </a:lnTo>
                <a:lnTo>
                  <a:pt x="4325" y="510"/>
                </a:lnTo>
                <a:lnTo>
                  <a:pt x="4274" y="510"/>
                </a:lnTo>
                <a:lnTo>
                  <a:pt x="4223" y="510"/>
                </a:lnTo>
                <a:lnTo>
                  <a:pt x="3358" y="567"/>
                </a:lnTo>
                <a:lnTo>
                  <a:pt x="3358" y="510"/>
                </a:lnTo>
                <a:lnTo>
                  <a:pt x="2442" y="567"/>
                </a:lnTo>
                <a:lnTo>
                  <a:pt x="2391" y="567"/>
                </a:lnTo>
                <a:lnTo>
                  <a:pt x="1781" y="567"/>
                </a:lnTo>
                <a:lnTo>
                  <a:pt x="1730" y="567"/>
                </a:lnTo>
                <a:lnTo>
                  <a:pt x="0" y="567"/>
                </a:lnTo>
                <a:lnTo>
                  <a:pt x="153" y="2041"/>
                </a:lnTo>
                <a:lnTo>
                  <a:pt x="204" y="2381"/>
                </a:lnTo>
                <a:lnTo>
                  <a:pt x="458" y="3968"/>
                </a:lnTo>
                <a:lnTo>
                  <a:pt x="509" y="4422"/>
                </a:lnTo>
                <a:lnTo>
                  <a:pt x="611" y="5386"/>
                </a:lnTo>
                <a:lnTo>
                  <a:pt x="661" y="5613"/>
                </a:lnTo>
                <a:lnTo>
                  <a:pt x="611" y="7483"/>
                </a:lnTo>
                <a:lnTo>
                  <a:pt x="611" y="8560"/>
                </a:lnTo>
                <a:lnTo>
                  <a:pt x="560" y="9581"/>
                </a:lnTo>
                <a:lnTo>
                  <a:pt x="560" y="10998"/>
                </a:lnTo>
                <a:lnTo>
                  <a:pt x="560" y="12132"/>
                </a:lnTo>
                <a:lnTo>
                  <a:pt x="560" y="13436"/>
                </a:lnTo>
                <a:lnTo>
                  <a:pt x="560" y="13493"/>
                </a:lnTo>
                <a:lnTo>
                  <a:pt x="611" y="13549"/>
                </a:lnTo>
                <a:lnTo>
                  <a:pt x="611" y="13663"/>
                </a:lnTo>
                <a:lnTo>
                  <a:pt x="712" y="13719"/>
                </a:lnTo>
                <a:lnTo>
                  <a:pt x="712" y="13776"/>
                </a:lnTo>
                <a:lnTo>
                  <a:pt x="814" y="13833"/>
                </a:lnTo>
                <a:lnTo>
                  <a:pt x="865" y="13890"/>
                </a:lnTo>
                <a:lnTo>
                  <a:pt x="916" y="13946"/>
                </a:lnTo>
                <a:lnTo>
                  <a:pt x="1018" y="13890"/>
                </a:lnTo>
                <a:lnTo>
                  <a:pt x="1221" y="13946"/>
                </a:lnTo>
                <a:lnTo>
                  <a:pt x="1272" y="13890"/>
                </a:lnTo>
                <a:lnTo>
                  <a:pt x="1323" y="13833"/>
                </a:lnTo>
                <a:lnTo>
                  <a:pt x="1374" y="13833"/>
                </a:lnTo>
                <a:lnTo>
                  <a:pt x="1425" y="13890"/>
                </a:lnTo>
                <a:lnTo>
                  <a:pt x="1476" y="13776"/>
                </a:lnTo>
                <a:lnTo>
                  <a:pt x="1526" y="13776"/>
                </a:lnTo>
                <a:lnTo>
                  <a:pt x="1526" y="13719"/>
                </a:lnTo>
                <a:lnTo>
                  <a:pt x="1628" y="13719"/>
                </a:lnTo>
                <a:lnTo>
                  <a:pt x="1730" y="13833"/>
                </a:lnTo>
                <a:lnTo>
                  <a:pt x="1832" y="13833"/>
                </a:lnTo>
                <a:lnTo>
                  <a:pt x="1934" y="13776"/>
                </a:lnTo>
                <a:lnTo>
                  <a:pt x="1984" y="13833"/>
                </a:lnTo>
                <a:lnTo>
                  <a:pt x="2035" y="13890"/>
                </a:lnTo>
                <a:lnTo>
                  <a:pt x="2086" y="15137"/>
                </a:lnTo>
                <a:lnTo>
                  <a:pt x="2137" y="16327"/>
                </a:lnTo>
                <a:lnTo>
                  <a:pt x="2849" y="16384"/>
                </a:lnTo>
                <a:lnTo>
                  <a:pt x="3918" y="16384"/>
                </a:lnTo>
                <a:lnTo>
                  <a:pt x="4020" y="16327"/>
                </a:lnTo>
                <a:lnTo>
                  <a:pt x="4885" y="16327"/>
                </a:lnTo>
                <a:lnTo>
                  <a:pt x="5750" y="16327"/>
                </a:lnTo>
                <a:lnTo>
                  <a:pt x="6615" y="16271"/>
                </a:lnTo>
                <a:lnTo>
                  <a:pt x="8803" y="16271"/>
                </a:lnTo>
                <a:lnTo>
                  <a:pt x="8904" y="16214"/>
                </a:lnTo>
                <a:lnTo>
                  <a:pt x="10940" y="16157"/>
                </a:lnTo>
                <a:lnTo>
                  <a:pt x="11041" y="16157"/>
                </a:lnTo>
                <a:lnTo>
                  <a:pt x="11550" y="16157"/>
                </a:lnTo>
                <a:lnTo>
                  <a:pt x="11856" y="16157"/>
                </a:lnTo>
                <a:lnTo>
                  <a:pt x="11906" y="16101"/>
                </a:lnTo>
                <a:lnTo>
                  <a:pt x="12059" y="15930"/>
                </a:lnTo>
                <a:lnTo>
                  <a:pt x="12059" y="15817"/>
                </a:lnTo>
                <a:lnTo>
                  <a:pt x="12059" y="15760"/>
                </a:lnTo>
                <a:lnTo>
                  <a:pt x="11906" y="15590"/>
                </a:lnTo>
                <a:lnTo>
                  <a:pt x="11906" y="15534"/>
                </a:lnTo>
                <a:lnTo>
                  <a:pt x="11906" y="15477"/>
                </a:lnTo>
                <a:lnTo>
                  <a:pt x="12059" y="15420"/>
                </a:lnTo>
                <a:lnTo>
                  <a:pt x="12212" y="15364"/>
                </a:lnTo>
                <a:lnTo>
                  <a:pt x="12212" y="15250"/>
                </a:lnTo>
                <a:lnTo>
                  <a:pt x="12212" y="15137"/>
                </a:lnTo>
                <a:lnTo>
                  <a:pt x="12263" y="15023"/>
                </a:lnTo>
                <a:lnTo>
                  <a:pt x="12313" y="14910"/>
                </a:lnTo>
                <a:lnTo>
                  <a:pt x="12313" y="14853"/>
                </a:lnTo>
                <a:lnTo>
                  <a:pt x="12313" y="14797"/>
                </a:lnTo>
                <a:lnTo>
                  <a:pt x="12212" y="14797"/>
                </a:lnTo>
                <a:lnTo>
                  <a:pt x="12161" y="14853"/>
                </a:lnTo>
                <a:lnTo>
                  <a:pt x="12161" y="14967"/>
                </a:lnTo>
                <a:lnTo>
                  <a:pt x="12110" y="14967"/>
                </a:lnTo>
                <a:lnTo>
                  <a:pt x="12059" y="14967"/>
                </a:lnTo>
                <a:lnTo>
                  <a:pt x="11906" y="14683"/>
                </a:lnTo>
                <a:lnTo>
                  <a:pt x="11906" y="14570"/>
                </a:lnTo>
                <a:lnTo>
                  <a:pt x="11906" y="14513"/>
                </a:lnTo>
                <a:lnTo>
                  <a:pt x="12008" y="14400"/>
                </a:lnTo>
                <a:lnTo>
                  <a:pt x="12161" y="14286"/>
                </a:lnTo>
                <a:lnTo>
                  <a:pt x="12212" y="14173"/>
                </a:lnTo>
                <a:lnTo>
                  <a:pt x="12161" y="14116"/>
                </a:lnTo>
                <a:lnTo>
                  <a:pt x="12110" y="14116"/>
                </a:lnTo>
                <a:lnTo>
                  <a:pt x="12059" y="14116"/>
                </a:lnTo>
                <a:lnTo>
                  <a:pt x="11957" y="14286"/>
                </a:lnTo>
                <a:lnTo>
                  <a:pt x="11906" y="14343"/>
                </a:lnTo>
                <a:lnTo>
                  <a:pt x="11856" y="14343"/>
                </a:lnTo>
                <a:lnTo>
                  <a:pt x="11805" y="14286"/>
                </a:lnTo>
                <a:lnTo>
                  <a:pt x="11805" y="14173"/>
                </a:lnTo>
                <a:lnTo>
                  <a:pt x="11906" y="14060"/>
                </a:lnTo>
                <a:lnTo>
                  <a:pt x="12008" y="14003"/>
                </a:lnTo>
                <a:lnTo>
                  <a:pt x="11957" y="13890"/>
                </a:lnTo>
                <a:lnTo>
                  <a:pt x="11957" y="13833"/>
                </a:lnTo>
                <a:lnTo>
                  <a:pt x="11856" y="13890"/>
                </a:lnTo>
                <a:lnTo>
                  <a:pt x="11805" y="13946"/>
                </a:lnTo>
                <a:lnTo>
                  <a:pt x="11754" y="14060"/>
                </a:lnTo>
                <a:lnTo>
                  <a:pt x="11652" y="14060"/>
                </a:lnTo>
                <a:lnTo>
                  <a:pt x="11652" y="14003"/>
                </a:lnTo>
                <a:lnTo>
                  <a:pt x="11652" y="13890"/>
                </a:lnTo>
                <a:lnTo>
                  <a:pt x="11703" y="13776"/>
                </a:lnTo>
                <a:lnTo>
                  <a:pt x="11703" y="13719"/>
                </a:lnTo>
                <a:lnTo>
                  <a:pt x="11652" y="13663"/>
                </a:lnTo>
                <a:lnTo>
                  <a:pt x="11601" y="13549"/>
                </a:lnTo>
                <a:lnTo>
                  <a:pt x="11703" y="13436"/>
                </a:lnTo>
                <a:lnTo>
                  <a:pt x="11856" y="13379"/>
                </a:lnTo>
                <a:lnTo>
                  <a:pt x="11856" y="13323"/>
                </a:lnTo>
                <a:lnTo>
                  <a:pt x="11805" y="13209"/>
                </a:lnTo>
                <a:lnTo>
                  <a:pt x="11703" y="13096"/>
                </a:lnTo>
                <a:lnTo>
                  <a:pt x="11703" y="12982"/>
                </a:lnTo>
                <a:lnTo>
                  <a:pt x="11652" y="12869"/>
                </a:lnTo>
                <a:lnTo>
                  <a:pt x="11703" y="12812"/>
                </a:lnTo>
                <a:lnTo>
                  <a:pt x="11754" y="12812"/>
                </a:lnTo>
                <a:lnTo>
                  <a:pt x="11906" y="12982"/>
                </a:lnTo>
                <a:lnTo>
                  <a:pt x="12008" y="13039"/>
                </a:lnTo>
                <a:lnTo>
                  <a:pt x="12110" y="12982"/>
                </a:lnTo>
                <a:lnTo>
                  <a:pt x="12161" y="12926"/>
                </a:lnTo>
                <a:lnTo>
                  <a:pt x="12110" y="12812"/>
                </a:lnTo>
                <a:lnTo>
                  <a:pt x="11906" y="12756"/>
                </a:lnTo>
                <a:lnTo>
                  <a:pt x="11906" y="12642"/>
                </a:lnTo>
                <a:lnTo>
                  <a:pt x="12059" y="12529"/>
                </a:lnTo>
                <a:lnTo>
                  <a:pt x="12161" y="12416"/>
                </a:lnTo>
                <a:lnTo>
                  <a:pt x="12212" y="12302"/>
                </a:lnTo>
                <a:lnTo>
                  <a:pt x="12161" y="12075"/>
                </a:lnTo>
                <a:lnTo>
                  <a:pt x="12161" y="12019"/>
                </a:lnTo>
                <a:lnTo>
                  <a:pt x="12161" y="11905"/>
                </a:lnTo>
                <a:lnTo>
                  <a:pt x="12161" y="11735"/>
                </a:lnTo>
                <a:lnTo>
                  <a:pt x="12059" y="11622"/>
                </a:lnTo>
                <a:lnTo>
                  <a:pt x="12059" y="11508"/>
                </a:lnTo>
                <a:lnTo>
                  <a:pt x="12110" y="11508"/>
                </a:lnTo>
                <a:lnTo>
                  <a:pt x="12212" y="11508"/>
                </a:lnTo>
                <a:lnTo>
                  <a:pt x="12313" y="11622"/>
                </a:lnTo>
                <a:lnTo>
                  <a:pt x="12364" y="11622"/>
                </a:lnTo>
                <a:lnTo>
                  <a:pt x="12415" y="11565"/>
                </a:lnTo>
                <a:lnTo>
                  <a:pt x="12415" y="11452"/>
                </a:lnTo>
                <a:lnTo>
                  <a:pt x="12517" y="11338"/>
                </a:lnTo>
                <a:lnTo>
                  <a:pt x="12568" y="11225"/>
                </a:lnTo>
                <a:lnTo>
                  <a:pt x="12568" y="11055"/>
                </a:lnTo>
                <a:lnTo>
                  <a:pt x="12517" y="10998"/>
                </a:lnTo>
                <a:lnTo>
                  <a:pt x="12364" y="10828"/>
                </a:lnTo>
                <a:lnTo>
                  <a:pt x="12415" y="10771"/>
                </a:lnTo>
                <a:lnTo>
                  <a:pt x="12568" y="10771"/>
                </a:lnTo>
                <a:lnTo>
                  <a:pt x="12771" y="10828"/>
                </a:lnTo>
                <a:lnTo>
                  <a:pt x="12873" y="10828"/>
                </a:lnTo>
                <a:lnTo>
                  <a:pt x="12924" y="10715"/>
                </a:lnTo>
                <a:lnTo>
                  <a:pt x="12873" y="10658"/>
                </a:lnTo>
                <a:lnTo>
                  <a:pt x="12670" y="10601"/>
                </a:lnTo>
                <a:lnTo>
                  <a:pt x="12568" y="10545"/>
                </a:lnTo>
                <a:lnTo>
                  <a:pt x="12568" y="10488"/>
                </a:lnTo>
                <a:lnTo>
                  <a:pt x="12619" y="10431"/>
                </a:lnTo>
                <a:lnTo>
                  <a:pt x="12771" y="10431"/>
                </a:lnTo>
                <a:lnTo>
                  <a:pt x="12822" y="10431"/>
                </a:lnTo>
                <a:lnTo>
                  <a:pt x="12873" y="10318"/>
                </a:lnTo>
                <a:lnTo>
                  <a:pt x="12924" y="10205"/>
                </a:lnTo>
                <a:lnTo>
                  <a:pt x="13026" y="10148"/>
                </a:lnTo>
                <a:lnTo>
                  <a:pt x="13128" y="10148"/>
                </a:lnTo>
                <a:lnTo>
                  <a:pt x="13178" y="10091"/>
                </a:lnTo>
                <a:lnTo>
                  <a:pt x="13128" y="9978"/>
                </a:lnTo>
                <a:lnTo>
                  <a:pt x="13128" y="9864"/>
                </a:lnTo>
                <a:lnTo>
                  <a:pt x="13128" y="9751"/>
                </a:lnTo>
                <a:lnTo>
                  <a:pt x="13178" y="9751"/>
                </a:lnTo>
                <a:lnTo>
                  <a:pt x="13331" y="9751"/>
                </a:lnTo>
                <a:lnTo>
                  <a:pt x="13433" y="9751"/>
                </a:lnTo>
                <a:lnTo>
                  <a:pt x="13535" y="9638"/>
                </a:lnTo>
                <a:lnTo>
                  <a:pt x="13687" y="9581"/>
                </a:lnTo>
                <a:lnTo>
                  <a:pt x="13687" y="9468"/>
                </a:lnTo>
                <a:lnTo>
                  <a:pt x="13636" y="9127"/>
                </a:lnTo>
                <a:lnTo>
                  <a:pt x="13687" y="9071"/>
                </a:lnTo>
                <a:lnTo>
                  <a:pt x="13789" y="8957"/>
                </a:lnTo>
                <a:lnTo>
                  <a:pt x="13789" y="8901"/>
                </a:lnTo>
                <a:lnTo>
                  <a:pt x="13789" y="8787"/>
                </a:lnTo>
                <a:lnTo>
                  <a:pt x="13636" y="8674"/>
                </a:lnTo>
                <a:lnTo>
                  <a:pt x="13636" y="8560"/>
                </a:lnTo>
                <a:lnTo>
                  <a:pt x="13687" y="8390"/>
                </a:lnTo>
                <a:lnTo>
                  <a:pt x="13738" y="8334"/>
                </a:lnTo>
                <a:lnTo>
                  <a:pt x="13891" y="8447"/>
                </a:lnTo>
                <a:lnTo>
                  <a:pt x="13942" y="8447"/>
                </a:lnTo>
                <a:lnTo>
                  <a:pt x="13993" y="8447"/>
                </a:lnTo>
                <a:lnTo>
                  <a:pt x="13993" y="8390"/>
                </a:lnTo>
                <a:lnTo>
                  <a:pt x="13942" y="8277"/>
                </a:lnTo>
                <a:lnTo>
                  <a:pt x="13942" y="8220"/>
                </a:lnTo>
                <a:lnTo>
                  <a:pt x="13738" y="8107"/>
                </a:lnTo>
                <a:lnTo>
                  <a:pt x="13687" y="8107"/>
                </a:lnTo>
                <a:lnTo>
                  <a:pt x="13738" y="7994"/>
                </a:lnTo>
                <a:lnTo>
                  <a:pt x="13789" y="7994"/>
                </a:lnTo>
                <a:lnTo>
                  <a:pt x="13942" y="8050"/>
                </a:lnTo>
                <a:lnTo>
                  <a:pt x="13993" y="7994"/>
                </a:lnTo>
                <a:lnTo>
                  <a:pt x="14043" y="7937"/>
                </a:lnTo>
                <a:lnTo>
                  <a:pt x="14043" y="7824"/>
                </a:lnTo>
                <a:lnTo>
                  <a:pt x="14043" y="7767"/>
                </a:lnTo>
                <a:lnTo>
                  <a:pt x="14094" y="7653"/>
                </a:lnTo>
                <a:lnTo>
                  <a:pt x="14094" y="7597"/>
                </a:lnTo>
                <a:close/>
              </a:path>
            </a:pathLst>
          </a:custGeom>
          <a:solidFill>
            <a:srgbClr val="FFFF00"/>
          </a:solid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dirty="0">
              <a:solidFill>
                <a:prstClr val="black"/>
              </a:solidFill>
              <a:latin typeface="Calibri"/>
            </a:endParaRPr>
          </a:p>
        </p:txBody>
      </p:sp>
      <p:sp>
        <p:nvSpPr>
          <p:cNvPr id="2068" name="Tennessee">
            <a:extLst>
              <a:ext uri="{FF2B5EF4-FFF2-40B4-BE49-F238E27FC236}">
                <a16:creationId xmlns:a16="http://schemas.microsoft.com/office/drawing/2014/main" id="{F4DE0677-B7F4-77BC-6217-5CD3A937C2F3}"/>
              </a:ext>
            </a:extLst>
          </p:cNvPr>
          <p:cNvSpPr>
            <a:spLocks/>
          </p:cNvSpPr>
          <p:nvPr/>
        </p:nvSpPr>
        <p:spPr bwMode="auto">
          <a:xfrm>
            <a:off x="6195732" y="3428048"/>
            <a:ext cx="1401762" cy="463550"/>
          </a:xfrm>
          <a:custGeom>
            <a:avLst/>
            <a:gdLst>
              <a:gd name="T0" fmla="*/ 1133285 w 16384"/>
              <a:gd name="T1" fmla="*/ 240461 h 16384"/>
              <a:gd name="T2" fmla="*/ 1151337 w 16384"/>
              <a:gd name="T3" fmla="*/ 225579 h 16384"/>
              <a:gd name="T4" fmla="*/ 1177175 w 16384"/>
              <a:gd name="T5" fmla="*/ 205746 h 16384"/>
              <a:gd name="T6" fmla="*/ 1208147 w 16384"/>
              <a:gd name="T7" fmla="*/ 190864 h 16384"/>
              <a:gd name="T8" fmla="*/ 1213280 w 16384"/>
              <a:gd name="T9" fmla="*/ 166079 h 16384"/>
              <a:gd name="T10" fmla="*/ 1233985 w 16384"/>
              <a:gd name="T11" fmla="*/ 156176 h 16384"/>
              <a:gd name="T12" fmla="*/ 1259738 w 16384"/>
              <a:gd name="T13" fmla="*/ 136343 h 16384"/>
              <a:gd name="T14" fmla="*/ 1272657 w 16384"/>
              <a:gd name="T15" fmla="*/ 148735 h 16384"/>
              <a:gd name="T16" fmla="*/ 1293361 w 16384"/>
              <a:gd name="T17" fmla="*/ 126412 h 16384"/>
              <a:gd name="T18" fmla="*/ 1316547 w 16384"/>
              <a:gd name="T19" fmla="*/ 111559 h 16384"/>
              <a:gd name="T20" fmla="*/ 1339819 w 16384"/>
              <a:gd name="T21" fmla="*/ 111559 h 16384"/>
              <a:gd name="T22" fmla="*/ 1365657 w 16384"/>
              <a:gd name="T23" fmla="*/ 79333 h 16384"/>
              <a:gd name="T24" fmla="*/ 1391409 w 16384"/>
              <a:gd name="T25" fmla="*/ 57010 h 16384"/>
              <a:gd name="T26" fmla="*/ 1393976 w 16384"/>
              <a:gd name="T27" fmla="*/ 37177 h 16384"/>
              <a:gd name="T28" fmla="*/ 1396628 w 16384"/>
              <a:gd name="T29" fmla="*/ 7441 h 16384"/>
              <a:gd name="T30" fmla="*/ 1355304 w 16384"/>
              <a:gd name="T31" fmla="*/ 12392 h 16384"/>
              <a:gd name="T32" fmla="*/ 1102313 w 16384"/>
              <a:gd name="T33" fmla="*/ 47108 h 16384"/>
              <a:gd name="T34" fmla="*/ 1055856 w 16384"/>
              <a:gd name="T35" fmla="*/ 54549 h 16384"/>
              <a:gd name="T36" fmla="*/ 857022 w 16384"/>
              <a:gd name="T37" fmla="*/ 69402 h 16384"/>
              <a:gd name="T38" fmla="*/ 691812 w 16384"/>
              <a:gd name="T39" fmla="*/ 84284 h 16384"/>
              <a:gd name="T40" fmla="*/ 598897 w 16384"/>
              <a:gd name="T41" fmla="*/ 91725 h 16384"/>
              <a:gd name="T42" fmla="*/ 511116 w 16384"/>
              <a:gd name="T43" fmla="*/ 99166 h 16384"/>
              <a:gd name="T44" fmla="*/ 384663 w 16384"/>
              <a:gd name="T45" fmla="*/ 111559 h 16384"/>
              <a:gd name="T46" fmla="*/ 348473 w 16384"/>
              <a:gd name="T47" fmla="*/ 114020 h 16384"/>
              <a:gd name="T48" fmla="*/ 278829 w 16384"/>
              <a:gd name="T49" fmla="*/ 143784 h 16384"/>
              <a:gd name="T50" fmla="*/ 129105 w 16384"/>
              <a:gd name="T51" fmla="*/ 156176 h 16384"/>
              <a:gd name="T52" fmla="*/ 116186 w 16384"/>
              <a:gd name="T53" fmla="*/ 163618 h 16384"/>
              <a:gd name="T54" fmla="*/ 100700 w 16384"/>
              <a:gd name="T55" fmla="*/ 148735 h 16384"/>
              <a:gd name="T56" fmla="*/ 105834 w 16384"/>
              <a:gd name="T57" fmla="*/ 171030 h 16384"/>
              <a:gd name="T58" fmla="*/ 98134 w 16384"/>
              <a:gd name="T59" fmla="*/ 188402 h 16384"/>
              <a:gd name="T60" fmla="*/ 103267 w 16384"/>
              <a:gd name="T61" fmla="*/ 208235 h 16384"/>
              <a:gd name="T62" fmla="*/ 98134 w 16384"/>
              <a:gd name="T63" fmla="*/ 220628 h 16384"/>
              <a:gd name="T64" fmla="*/ 87781 w 16384"/>
              <a:gd name="T65" fmla="*/ 247874 h 16384"/>
              <a:gd name="T66" fmla="*/ 92915 w 16384"/>
              <a:gd name="T67" fmla="*/ 270197 h 16384"/>
              <a:gd name="T68" fmla="*/ 79996 w 16384"/>
              <a:gd name="T69" fmla="*/ 285079 h 16384"/>
              <a:gd name="T70" fmla="*/ 72295 w 16384"/>
              <a:gd name="T71" fmla="*/ 302422 h 16384"/>
              <a:gd name="T72" fmla="*/ 49024 w 16384"/>
              <a:gd name="T73" fmla="*/ 319766 h 16384"/>
              <a:gd name="T74" fmla="*/ 61943 w 16384"/>
              <a:gd name="T75" fmla="*/ 332158 h 16384"/>
              <a:gd name="T76" fmla="*/ 54243 w 16384"/>
              <a:gd name="T77" fmla="*/ 356971 h 16384"/>
              <a:gd name="T78" fmla="*/ 38757 w 16384"/>
              <a:gd name="T79" fmla="*/ 379266 h 16384"/>
              <a:gd name="T80" fmla="*/ 25838 w 16384"/>
              <a:gd name="T81" fmla="*/ 366873 h 16384"/>
              <a:gd name="T82" fmla="*/ 12919 w 16384"/>
              <a:gd name="T83" fmla="*/ 379266 h 16384"/>
              <a:gd name="T84" fmla="*/ 25838 w 16384"/>
              <a:gd name="T85" fmla="*/ 384217 h 16384"/>
              <a:gd name="T86" fmla="*/ 30972 w 16384"/>
              <a:gd name="T87" fmla="*/ 411491 h 16384"/>
              <a:gd name="T88" fmla="*/ 36105 w 16384"/>
              <a:gd name="T89" fmla="*/ 433814 h 16384"/>
              <a:gd name="T90" fmla="*/ 18052 w 16384"/>
              <a:gd name="T91" fmla="*/ 446206 h 16384"/>
              <a:gd name="T92" fmla="*/ 2567 w 16384"/>
              <a:gd name="T93" fmla="*/ 456109 h 16384"/>
              <a:gd name="T94" fmla="*/ 157510 w 16384"/>
              <a:gd name="T95" fmla="*/ 456109 h 16384"/>
              <a:gd name="T96" fmla="*/ 317501 w 16384"/>
              <a:gd name="T97" fmla="*/ 443717 h 16384"/>
              <a:gd name="T98" fmla="*/ 451740 w 16384"/>
              <a:gd name="T99" fmla="*/ 431324 h 16384"/>
              <a:gd name="T100" fmla="*/ 668626 w 16384"/>
              <a:gd name="T101" fmla="*/ 413981 h 16384"/>
              <a:gd name="T102" fmla="*/ 844189 w 16384"/>
              <a:gd name="T103" fmla="*/ 399099 h 16384"/>
              <a:gd name="T104" fmla="*/ 1001613 w 16384"/>
              <a:gd name="T105" fmla="*/ 381755 h 16384"/>
              <a:gd name="T106" fmla="*/ 1014532 w 16384"/>
              <a:gd name="T107" fmla="*/ 324745 h 16384"/>
              <a:gd name="T108" fmla="*/ 1040370 w 16384"/>
              <a:gd name="T109" fmla="*/ 317304 h 16384"/>
              <a:gd name="T110" fmla="*/ 1045503 w 16384"/>
              <a:gd name="T111" fmla="*/ 297471 h 16384"/>
              <a:gd name="T112" fmla="*/ 1071342 w 16384"/>
              <a:gd name="T113" fmla="*/ 262756 h 1638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6384"/>
              <a:gd name="T172" fmla="*/ 0 h 16384"/>
              <a:gd name="T173" fmla="*/ 16384 w 16384"/>
              <a:gd name="T174" fmla="*/ 16384 h 1638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6384" h="16384">
                <a:moveTo>
                  <a:pt x="12854" y="8849"/>
                </a:moveTo>
                <a:lnTo>
                  <a:pt x="12974" y="8849"/>
                </a:lnTo>
                <a:lnTo>
                  <a:pt x="13125" y="8849"/>
                </a:lnTo>
                <a:lnTo>
                  <a:pt x="13186" y="8761"/>
                </a:lnTo>
                <a:lnTo>
                  <a:pt x="13246" y="8499"/>
                </a:lnTo>
                <a:lnTo>
                  <a:pt x="13276" y="8411"/>
                </a:lnTo>
                <a:lnTo>
                  <a:pt x="13337" y="8323"/>
                </a:lnTo>
                <a:lnTo>
                  <a:pt x="13367" y="8148"/>
                </a:lnTo>
                <a:lnTo>
                  <a:pt x="13427" y="8061"/>
                </a:lnTo>
                <a:lnTo>
                  <a:pt x="13457" y="7973"/>
                </a:lnTo>
                <a:lnTo>
                  <a:pt x="13518" y="7973"/>
                </a:lnTo>
                <a:lnTo>
                  <a:pt x="13548" y="7885"/>
                </a:lnTo>
                <a:lnTo>
                  <a:pt x="13578" y="7710"/>
                </a:lnTo>
                <a:lnTo>
                  <a:pt x="13638" y="7535"/>
                </a:lnTo>
                <a:lnTo>
                  <a:pt x="13759" y="7272"/>
                </a:lnTo>
                <a:lnTo>
                  <a:pt x="13849" y="7097"/>
                </a:lnTo>
                <a:lnTo>
                  <a:pt x="13940" y="6922"/>
                </a:lnTo>
                <a:lnTo>
                  <a:pt x="14030" y="6922"/>
                </a:lnTo>
                <a:lnTo>
                  <a:pt x="14061" y="6922"/>
                </a:lnTo>
                <a:lnTo>
                  <a:pt x="14121" y="6746"/>
                </a:lnTo>
                <a:lnTo>
                  <a:pt x="14151" y="6659"/>
                </a:lnTo>
                <a:lnTo>
                  <a:pt x="14212" y="6396"/>
                </a:lnTo>
                <a:lnTo>
                  <a:pt x="14242" y="6221"/>
                </a:lnTo>
                <a:lnTo>
                  <a:pt x="14212" y="6133"/>
                </a:lnTo>
                <a:lnTo>
                  <a:pt x="14181" y="5870"/>
                </a:lnTo>
                <a:lnTo>
                  <a:pt x="14212" y="5783"/>
                </a:lnTo>
                <a:lnTo>
                  <a:pt x="14242" y="5695"/>
                </a:lnTo>
                <a:lnTo>
                  <a:pt x="14332" y="5783"/>
                </a:lnTo>
                <a:lnTo>
                  <a:pt x="14393" y="5695"/>
                </a:lnTo>
                <a:lnTo>
                  <a:pt x="14423" y="5520"/>
                </a:lnTo>
                <a:lnTo>
                  <a:pt x="14423" y="5345"/>
                </a:lnTo>
                <a:lnTo>
                  <a:pt x="14453" y="5169"/>
                </a:lnTo>
                <a:lnTo>
                  <a:pt x="14634" y="4644"/>
                </a:lnTo>
                <a:lnTo>
                  <a:pt x="14664" y="4644"/>
                </a:lnTo>
                <a:lnTo>
                  <a:pt x="14724" y="4819"/>
                </a:lnTo>
                <a:lnTo>
                  <a:pt x="14724" y="5082"/>
                </a:lnTo>
                <a:lnTo>
                  <a:pt x="14724" y="5257"/>
                </a:lnTo>
                <a:lnTo>
                  <a:pt x="14755" y="5345"/>
                </a:lnTo>
                <a:lnTo>
                  <a:pt x="14815" y="5345"/>
                </a:lnTo>
                <a:lnTo>
                  <a:pt x="14875" y="5257"/>
                </a:lnTo>
                <a:lnTo>
                  <a:pt x="14966" y="5257"/>
                </a:lnTo>
                <a:lnTo>
                  <a:pt x="14996" y="5082"/>
                </a:lnTo>
                <a:lnTo>
                  <a:pt x="15056" y="4906"/>
                </a:lnTo>
                <a:lnTo>
                  <a:pt x="15117" y="4644"/>
                </a:lnTo>
                <a:lnTo>
                  <a:pt x="15117" y="4468"/>
                </a:lnTo>
                <a:lnTo>
                  <a:pt x="15147" y="4381"/>
                </a:lnTo>
                <a:lnTo>
                  <a:pt x="15207" y="4118"/>
                </a:lnTo>
                <a:lnTo>
                  <a:pt x="15268" y="4030"/>
                </a:lnTo>
                <a:lnTo>
                  <a:pt x="15328" y="3943"/>
                </a:lnTo>
                <a:lnTo>
                  <a:pt x="15388" y="3943"/>
                </a:lnTo>
                <a:lnTo>
                  <a:pt x="15449" y="3855"/>
                </a:lnTo>
                <a:lnTo>
                  <a:pt x="15509" y="3767"/>
                </a:lnTo>
                <a:lnTo>
                  <a:pt x="15599" y="3855"/>
                </a:lnTo>
                <a:lnTo>
                  <a:pt x="15630" y="3943"/>
                </a:lnTo>
                <a:lnTo>
                  <a:pt x="15660" y="3943"/>
                </a:lnTo>
                <a:lnTo>
                  <a:pt x="15720" y="3943"/>
                </a:lnTo>
                <a:lnTo>
                  <a:pt x="15781" y="3855"/>
                </a:lnTo>
                <a:lnTo>
                  <a:pt x="15841" y="3680"/>
                </a:lnTo>
                <a:lnTo>
                  <a:pt x="15901" y="3154"/>
                </a:lnTo>
                <a:lnTo>
                  <a:pt x="15962" y="2804"/>
                </a:lnTo>
                <a:lnTo>
                  <a:pt x="15962" y="2716"/>
                </a:lnTo>
                <a:lnTo>
                  <a:pt x="16052" y="2278"/>
                </a:lnTo>
                <a:lnTo>
                  <a:pt x="16112" y="2015"/>
                </a:lnTo>
                <a:lnTo>
                  <a:pt x="16173" y="2015"/>
                </a:lnTo>
                <a:lnTo>
                  <a:pt x="16263" y="2015"/>
                </a:lnTo>
                <a:lnTo>
                  <a:pt x="16354" y="2015"/>
                </a:lnTo>
                <a:lnTo>
                  <a:pt x="16324" y="1840"/>
                </a:lnTo>
                <a:lnTo>
                  <a:pt x="16293" y="1752"/>
                </a:lnTo>
                <a:lnTo>
                  <a:pt x="16263" y="1577"/>
                </a:lnTo>
                <a:lnTo>
                  <a:pt x="16293" y="1314"/>
                </a:lnTo>
                <a:lnTo>
                  <a:pt x="16324" y="1051"/>
                </a:lnTo>
                <a:lnTo>
                  <a:pt x="16324" y="876"/>
                </a:lnTo>
                <a:lnTo>
                  <a:pt x="16293" y="701"/>
                </a:lnTo>
                <a:lnTo>
                  <a:pt x="16293" y="526"/>
                </a:lnTo>
                <a:lnTo>
                  <a:pt x="16324" y="263"/>
                </a:lnTo>
                <a:lnTo>
                  <a:pt x="16384" y="175"/>
                </a:lnTo>
                <a:lnTo>
                  <a:pt x="16354" y="0"/>
                </a:lnTo>
                <a:lnTo>
                  <a:pt x="16052" y="175"/>
                </a:lnTo>
                <a:lnTo>
                  <a:pt x="15871" y="263"/>
                </a:lnTo>
                <a:lnTo>
                  <a:pt x="15841" y="438"/>
                </a:lnTo>
                <a:lnTo>
                  <a:pt x="15147" y="701"/>
                </a:lnTo>
                <a:lnTo>
                  <a:pt x="14574" y="964"/>
                </a:lnTo>
                <a:lnTo>
                  <a:pt x="14121" y="1139"/>
                </a:lnTo>
                <a:lnTo>
                  <a:pt x="13819" y="1227"/>
                </a:lnTo>
                <a:lnTo>
                  <a:pt x="12884" y="1665"/>
                </a:lnTo>
                <a:lnTo>
                  <a:pt x="12582" y="1665"/>
                </a:lnTo>
                <a:lnTo>
                  <a:pt x="12552" y="1665"/>
                </a:lnTo>
                <a:lnTo>
                  <a:pt x="12522" y="1752"/>
                </a:lnTo>
                <a:lnTo>
                  <a:pt x="12492" y="1840"/>
                </a:lnTo>
                <a:lnTo>
                  <a:pt x="12341" y="1928"/>
                </a:lnTo>
                <a:lnTo>
                  <a:pt x="11828" y="2015"/>
                </a:lnTo>
                <a:lnTo>
                  <a:pt x="11466" y="2190"/>
                </a:lnTo>
                <a:lnTo>
                  <a:pt x="10470" y="2366"/>
                </a:lnTo>
                <a:lnTo>
                  <a:pt x="10380" y="2366"/>
                </a:lnTo>
                <a:lnTo>
                  <a:pt x="10017" y="2453"/>
                </a:lnTo>
                <a:lnTo>
                  <a:pt x="9414" y="2628"/>
                </a:lnTo>
                <a:lnTo>
                  <a:pt x="9384" y="2628"/>
                </a:lnTo>
                <a:lnTo>
                  <a:pt x="9082" y="2716"/>
                </a:lnTo>
                <a:lnTo>
                  <a:pt x="8509" y="2979"/>
                </a:lnTo>
                <a:lnTo>
                  <a:pt x="8086" y="2979"/>
                </a:lnTo>
                <a:lnTo>
                  <a:pt x="7664" y="3067"/>
                </a:lnTo>
                <a:lnTo>
                  <a:pt x="7272" y="3067"/>
                </a:lnTo>
                <a:lnTo>
                  <a:pt x="7151" y="3067"/>
                </a:lnTo>
                <a:lnTo>
                  <a:pt x="7061" y="3154"/>
                </a:lnTo>
                <a:lnTo>
                  <a:pt x="7000" y="3242"/>
                </a:lnTo>
                <a:lnTo>
                  <a:pt x="6940" y="3329"/>
                </a:lnTo>
                <a:lnTo>
                  <a:pt x="6879" y="3242"/>
                </a:lnTo>
                <a:lnTo>
                  <a:pt x="6729" y="3242"/>
                </a:lnTo>
                <a:lnTo>
                  <a:pt x="6548" y="3329"/>
                </a:lnTo>
                <a:lnTo>
                  <a:pt x="5974" y="3505"/>
                </a:lnTo>
                <a:lnTo>
                  <a:pt x="5884" y="3505"/>
                </a:lnTo>
                <a:lnTo>
                  <a:pt x="5461" y="3680"/>
                </a:lnTo>
                <a:lnTo>
                  <a:pt x="4858" y="3855"/>
                </a:lnTo>
                <a:lnTo>
                  <a:pt x="4798" y="3855"/>
                </a:lnTo>
                <a:lnTo>
                  <a:pt x="4496" y="3943"/>
                </a:lnTo>
                <a:lnTo>
                  <a:pt x="4496" y="3767"/>
                </a:lnTo>
                <a:lnTo>
                  <a:pt x="4466" y="3767"/>
                </a:lnTo>
                <a:lnTo>
                  <a:pt x="4285" y="3767"/>
                </a:lnTo>
                <a:lnTo>
                  <a:pt x="4043" y="3767"/>
                </a:lnTo>
                <a:lnTo>
                  <a:pt x="4073" y="4030"/>
                </a:lnTo>
                <a:lnTo>
                  <a:pt x="4104" y="4293"/>
                </a:lnTo>
                <a:lnTo>
                  <a:pt x="4104" y="4556"/>
                </a:lnTo>
                <a:lnTo>
                  <a:pt x="4104" y="4906"/>
                </a:lnTo>
                <a:lnTo>
                  <a:pt x="4073" y="4994"/>
                </a:lnTo>
                <a:lnTo>
                  <a:pt x="3259" y="5082"/>
                </a:lnTo>
                <a:lnTo>
                  <a:pt x="3198" y="5169"/>
                </a:lnTo>
                <a:lnTo>
                  <a:pt x="2625" y="5257"/>
                </a:lnTo>
                <a:lnTo>
                  <a:pt x="2565" y="5257"/>
                </a:lnTo>
                <a:lnTo>
                  <a:pt x="1629" y="5520"/>
                </a:lnTo>
                <a:lnTo>
                  <a:pt x="1509" y="5520"/>
                </a:lnTo>
                <a:lnTo>
                  <a:pt x="1509" y="5607"/>
                </a:lnTo>
                <a:lnTo>
                  <a:pt x="1478" y="5520"/>
                </a:lnTo>
                <a:lnTo>
                  <a:pt x="1448" y="5783"/>
                </a:lnTo>
                <a:lnTo>
                  <a:pt x="1418" y="5870"/>
                </a:lnTo>
                <a:lnTo>
                  <a:pt x="1358" y="5783"/>
                </a:lnTo>
                <a:lnTo>
                  <a:pt x="1358" y="5345"/>
                </a:lnTo>
                <a:lnTo>
                  <a:pt x="1328" y="5169"/>
                </a:lnTo>
                <a:lnTo>
                  <a:pt x="1267" y="4994"/>
                </a:lnTo>
                <a:lnTo>
                  <a:pt x="1207" y="5082"/>
                </a:lnTo>
                <a:lnTo>
                  <a:pt x="1177" y="5257"/>
                </a:lnTo>
                <a:lnTo>
                  <a:pt x="1237" y="5345"/>
                </a:lnTo>
                <a:lnTo>
                  <a:pt x="1267" y="5432"/>
                </a:lnTo>
                <a:lnTo>
                  <a:pt x="1267" y="5607"/>
                </a:lnTo>
                <a:lnTo>
                  <a:pt x="1237" y="5695"/>
                </a:lnTo>
                <a:lnTo>
                  <a:pt x="1237" y="6045"/>
                </a:lnTo>
                <a:lnTo>
                  <a:pt x="1297" y="6396"/>
                </a:lnTo>
                <a:lnTo>
                  <a:pt x="1297" y="6484"/>
                </a:lnTo>
                <a:lnTo>
                  <a:pt x="1267" y="6571"/>
                </a:lnTo>
                <a:lnTo>
                  <a:pt x="1207" y="6571"/>
                </a:lnTo>
                <a:lnTo>
                  <a:pt x="1147" y="6659"/>
                </a:lnTo>
                <a:lnTo>
                  <a:pt x="1116" y="6746"/>
                </a:lnTo>
                <a:lnTo>
                  <a:pt x="1116" y="6834"/>
                </a:lnTo>
                <a:lnTo>
                  <a:pt x="1237" y="7184"/>
                </a:lnTo>
                <a:lnTo>
                  <a:pt x="1237" y="7272"/>
                </a:lnTo>
                <a:lnTo>
                  <a:pt x="1207" y="7360"/>
                </a:lnTo>
                <a:lnTo>
                  <a:pt x="1147" y="7360"/>
                </a:lnTo>
                <a:lnTo>
                  <a:pt x="1026" y="7360"/>
                </a:lnTo>
                <a:lnTo>
                  <a:pt x="996" y="7535"/>
                </a:lnTo>
                <a:lnTo>
                  <a:pt x="1026" y="7623"/>
                </a:lnTo>
                <a:lnTo>
                  <a:pt x="1147" y="7798"/>
                </a:lnTo>
                <a:lnTo>
                  <a:pt x="1177" y="7885"/>
                </a:lnTo>
                <a:lnTo>
                  <a:pt x="1177" y="8148"/>
                </a:lnTo>
                <a:lnTo>
                  <a:pt x="1116" y="8499"/>
                </a:lnTo>
                <a:lnTo>
                  <a:pt x="1086" y="8674"/>
                </a:lnTo>
                <a:lnTo>
                  <a:pt x="1026" y="8761"/>
                </a:lnTo>
                <a:lnTo>
                  <a:pt x="966" y="8937"/>
                </a:lnTo>
                <a:lnTo>
                  <a:pt x="966" y="9112"/>
                </a:lnTo>
                <a:lnTo>
                  <a:pt x="966" y="9287"/>
                </a:lnTo>
                <a:lnTo>
                  <a:pt x="1026" y="9375"/>
                </a:lnTo>
                <a:lnTo>
                  <a:pt x="1086" y="9550"/>
                </a:lnTo>
                <a:lnTo>
                  <a:pt x="1116" y="9725"/>
                </a:lnTo>
                <a:lnTo>
                  <a:pt x="1086" y="9813"/>
                </a:lnTo>
                <a:lnTo>
                  <a:pt x="996" y="9813"/>
                </a:lnTo>
                <a:lnTo>
                  <a:pt x="935" y="9900"/>
                </a:lnTo>
                <a:lnTo>
                  <a:pt x="935" y="10076"/>
                </a:lnTo>
                <a:lnTo>
                  <a:pt x="966" y="10251"/>
                </a:lnTo>
                <a:lnTo>
                  <a:pt x="966" y="10339"/>
                </a:lnTo>
                <a:lnTo>
                  <a:pt x="935" y="10426"/>
                </a:lnTo>
                <a:lnTo>
                  <a:pt x="875" y="10601"/>
                </a:lnTo>
                <a:lnTo>
                  <a:pt x="845" y="10689"/>
                </a:lnTo>
                <a:lnTo>
                  <a:pt x="815" y="10777"/>
                </a:lnTo>
                <a:lnTo>
                  <a:pt x="785" y="10864"/>
                </a:lnTo>
                <a:lnTo>
                  <a:pt x="634" y="11039"/>
                </a:lnTo>
                <a:lnTo>
                  <a:pt x="573" y="11127"/>
                </a:lnTo>
                <a:lnTo>
                  <a:pt x="573" y="11302"/>
                </a:lnTo>
                <a:lnTo>
                  <a:pt x="573" y="11478"/>
                </a:lnTo>
                <a:lnTo>
                  <a:pt x="634" y="11565"/>
                </a:lnTo>
                <a:lnTo>
                  <a:pt x="694" y="11565"/>
                </a:lnTo>
                <a:lnTo>
                  <a:pt x="724" y="11653"/>
                </a:lnTo>
                <a:lnTo>
                  <a:pt x="724" y="11740"/>
                </a:lnTo>
                <a:lnTo>
                  <a:pt x="664" y="12003"/>
                </a:lnTo>
                <a:lnTo>
                  <a:pt x="664" y="12266"/>
                </a:lnTo>
                <a:lnTo>
                  <a:pt x="664" y="12354"/>
                </a:lnTo>
                <a:lnTo>
                  <a:pt x="664" y="12529"/>
                </a:lnTo>
                <a:lnTo>
                  <a:pt x="634" y="12617"/>
                </a:lnTo>
                <a:lnTo>
                  <a:pt x="573" y="12617"/>
                </a:lnTo>
                <a:lnTo>
                  <a:pt x="513" y="12704"/>
                </a:lnTo>
                <a:lnTo>
                  <a:pt x="513" y="12792"/>
                </a:lnTo>
                <a:lnTo>
                  <a:pt x="483" y="13230"/>
                </a:lnTo>
                <a:lnTo>
                  <a:pt x="453" y="13405"/>
                </a:lnTo>
                <a:lnTo>
                  <a:pt x="422" y="13405"/>
                </a:lnTo>
                <a:lnTo>
                  <a:pt x="362" y="13405"/>
                </a:lnTo>
                <a:lnTo>
                  <a:pt x="332" y="13317"/>
                </a:lnTo>
                <a:lnTo>
                  <a:pt x="332" y="13055"/>
                </a:lnTo>
                <a:lnTo>
                  <a:pt x="302" y="12967"/>
                </a:lnTo>
                <a:lnTo>
                  <a:pt x="272" y="13055"/>
                </a:lnTo>
                <a:lnTo>
                  <a:pt x="241" y="13142"/>
                </a:lnTo>
                <a:lnTo>
                  <a:pt x="211" y="13317"/>
                </a:lnTo>
                <a:lnTo>
                  <a:pt x="181" y="13317"/>
                </a:lnTo>
                <a:lnTo>
                  <a:pt x="151" y="13405"/>
                </a:lnTo>
                <a:lnTo>
                  <a:pt x="121" y="13580"/>
                </a:lnTo>
                <a:lnTo>
                  <a:pt x="151" y="13668"/>
                </a:lnTo>
                <a:lnTo>
                  <a:pt x="181" y="13756"/>
                </a:lnTo>
                <a:lnTo>
                  <a:pt x="211" y="13756"/>
                </a:lnTo>
                <a:lnTo>
                  <a:pt x="302" y="13580"/>
                </a:lnTo>
                <a:lnTo>
                  <a:pt x="302" y="13668"/>
                </a:lnTo>
                <a:lnTo>
                  <a:pt x="332" y="13756"/>
                </a:lnTo>
                <a:lnTo>
                  <a:pt x="332" y="13931"/>
                </a:lnTo>
                <a:lnTo>
                  <a:pt x="332" y="14194"/>
                </a:lnTo>
                <a:lnTo>
                  <a:pt x="362" y="14544"/>
                </a:lnTo>
                <a:lnTo>
                  <a:pt x="392" y="14807"/>
                </a:lnTo>
                <a:lnTo>
                  <a:pt x="422" y="14982"/>
                </a:lnTo>
                <a:lnTo>
                  <a:pt x="392" y="15070"/>
                </a:lnTo>
                <a:lnTo>
                  <a:pt x="392" y="15157"/>
                </a:lnTo>
                <a:lnTo>
                  <a:pt x="422" y="15333"/>
                </a:lnTo>
                <a:lnTo>
                  <a:pt x="392" y="15595"/>
                </a:lnTo>
                <a:lnTo>
                  <a:pt x="332" y="15771"/>
                </a:lnTo>
                <a:lnTo>
                  <a:pt x="302" y="15771"/>
                </a:lnTo>
                <a:lnTo>
                  <a:pt x="241" y="15771"/>
                </a:lnTo>
                <a:lnTo>
                  <a:pt x="211" y="15771"/>
                </a:lnTo>
                <a:lnTo>
                  <a:pt x="181" y="15771"/>
                </a:lnTo>
                <a:lnTo>
                  <a:pt x="151" y="15946"/>
                </a:lnTo>
                <a:lnTo>
                  <a:pt x="121" y="16034"/>
                </a:lnTo>
                <a:lnTo>
                  <a:pt x="60" y="16121"/>
                </a:lnTo>
                <a:lnTo>
                  <a:pt x="30" y="16121"/>
                </a:lnTo>
                <a:lnTo>
                  <a:pt x="0" y="16209"/>
                </a:lnTo>
                <a:lnTo>
                  <a:pt x="0" y="16384"/>
                </a:lnTo>
                <a:lnTo>
                  <a:pt x="1116" y="16296"/>
                </a:lnTo>
                <a:lnTo>
                  <a:pt x="1267" y="16209"/>
                </a:lnTo>
                <a:lnTo>
                  <a:pt x="1841" y="16121"/>
                </a:lnTo>
                <a:lnTo>
                  <a:pt x="2142" y="16034"/>
                </a:lnTo>
                <a:lnTo>
                  <a:pt x="2504" y="16034"/>
                </a:lnTo>
                <a:lnTo>
                  <a:pt x="2866" y="15858"/>
                </a:lnTo>
                <a:lnTo>
                  <a:pt x="2927" y="15858"/>
                </a:lnTo>
                <a:lnTo>
                  <a:pt x="3711" y="15683"/>
                </a:lnTo>
                <a:lnTo>
                  <a:pt x="3772" y="15683"/>
                </a:lnTo>
                <a:lnTo>
                  <a:pt x="4104" y="15595"/>
                </a:lnTo>
                <a:lnTo>
                  <a:pt x="4134" y="15508"/>
                </a:lnTo>
                <a:lnTo>
                  <a:pt x="4526" y="15420"/>
                </a:lnTo>
                <a:lnTo>
                  <a:pt x="5280" y="15245"/>
                </a:lnTo>
                <a:lnTo>
                  <a:pt x="6035" y="15070"/>
                </a:lnTo>
                <a:lnTo>
                  <a:pt x="6065" y="15070"/>
                </a:lnTo>
                <a:lnTo>
                  <a:pt x="6819" y="14895"/>
                </a:lnTo>
                <a:lnTo>
                  <a:pt x="6910" y="14895"/>
                </a:lnTo>
                <a:lnTo>
                  <a:pt x="7815" y="14632"/>
                </a:lnTo>
                <a:lnTo>
                  <a:pt x="8720" y="14456"/>
                </a:lnTo>
                <a:lnTo>
                  <a:pt x="9203" y="14281"/>
                </a:lnTo>
                <a:lnTo>
                  <a:pt x="9505" y="14281"/>
                </a:lnTo>
                <a:lnTo>
                  <a:pt x="9686" y="14194"/>
                </a:lnTo>
                <a:lnTo>
                  <a:pt x="9867" y="14106"/>
                </a:lnTo>
                <a:lnTo>
                  <a:pt x="10410" y="13931"/>
                </a:lnTo>
                <a:lnTo>
                  <a:pt x="10742" y="13843"/>
                </a:lnTo>
                <a:lnTo>
                  <a:pt x="10832" y="13756"/>
                </a:lnTo>
                <a:lnTo>
                  <a:pt x="11134" y="13668"/>
                </a:lnTo>
                <a:lnTo>
                  <a:pt x="11707" y="13493"/>
                </a:lnTo>
                <a:lnTo>
                  <a:pt x="11737" y="13405"/>
                </a:lnTo>
                <a:lnTo>
                  <a:pt x="11707" y="11828"/>
                </a:lnTo>
                <a:lnTo>
                  <a:pt x="11737" y="11653"/>
                </a:lnTo>
                <a:lnTo>
                  <a:pt x="11798" y="11390"/>
                </a:lnTo>
                <a:lnTo>
                  <a:pt x="11858" y="11478"/>
                </a:lnTo>
                <a:lnTo>
                  <a:pt x="11888" y="11565"/>
                </a:lnTo>
                <a:lnTo>
                  <a:pt x="11949" y="11565"/>
                </a:lnTo>
                <a:lnTo>
                  <a:pt x="12039" y="11478"/>
                </a:lnTo>
                <a:lnTo>
                  <a:pt x="12099" y="11390"/>
                </a:lnTo>
                <a:lnTo>
                  <a:pt x="12160" y="11215"/>
                </a:lnTo>
                <a:lnTo>
                  <a:pt x="12220" y="11127"/>
                </a:lnTo>
                <a:lnTo>
                  <a:pt x="12220" y="10952"/>
                </a:lnTo>
                <a:lnTo>
                  <a:pt x="12190" y="10864"/>
                </a:lnTo>
                <a:lnTo>
                  <a:pt x="12220" y="10689"/>
                </a:lnTo>
                <a:lnTo>
                  <a:pt x="12220" y="10514"/>
                </a:lnTo>
                <a:lnTo>
                  <a:pt x="12220" y="10339"/>
                </a:lnTo>
                <a:lnTo>
                  <a:pt x="12250" y="10076"/>
                </a:lnTo>
                <a:lnTo>
                  <a:pt x="12311" y="9900"/>
                </a:lnTo>
                <a:lnTo>
                  <a:pt x="12401" y="9638"/>
                </a:lnTo>
                <a:lnTo>
                  <a:pt x="12522" y="9287"/>
                </a:lnTo>
                <a:lnTo>
                  <a:pt x="12612" y="9112"/>
                </a:lnTo>
                <a:lnTo>
                  <a:pt x="12703" y="9024"/>
                </a:lnTo>
                <a:lnTo>
                  <a:pt x="12793" y="8937"/>
                </a:lnTo>
                <a:lnTo>
                  <a:pt x="12854" y="8849"/>
                </a:lnTo>
                <a:close/>
              </a:path>
            </a:pathLst>
          </a:custGeom>
          <a:solidFill>
            <a:srgbClr val="FFFF00"/>
          </a:solid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2076" name="Louisiana">
            <a:extLst>
              <a:ext uri="{FF2B5EF4-FFF2-40B4-BE49-F238E27FC236}">
                <a16:creationId xmlns:a16="http://schemas.microsoft.com/office/drawing/2014/main" id="{D209E967-71B6-1183-C4C7-03EE2C2780AD}"/>
              </a:ext>
            </a:extLst>
          </p:cNvPr>
          <p:cNvSpPr>
            <a:spLocks/>
          </p:cNvSpPr>
          <p:nvPr/>
        </p:nvSpPr>
        <p:spPr bwMode="auto">
          <a:xfrm>
            <a:off x="5575019" y="4301173"/>
            <a:ext cx="915988" cy="768350"/>
          </a:xfrm>
          <a:custGeom>
            <a:avLst/>
            <a:gdLst>
              <a:gd name="T0" fmla="*/ 2147483647 w 16384"/>
              <a:gd name="T1" fmla="*/ 2147483647 h 16384"/>
              <a:gd name="T2" fmla="*/ 2147483647 w 16384"/>
              <a:gd name="T3" fmla="*/ 2147483647 h 16384"/>
              <a:gd name="T4" fmla="*/ 2147483647 w 16384"/>
              <a:gd name="T5" fmla="*/ 2147483647 h 16384"/>
              <a:gd name="T6" fmla="*/ 2147483647 w 16384"/>
              <a:gd name="T7" fmla="*/ 2147483647 h 16384"/>
              <a:gd name="T8" fmla="*/ 2147483647 w 16384"/>
              <a:gd name="T9" fmla="*/ 2147483647 h 16384"/>
              <a:gd name="T10" fmla="*/ 2147483647 w 16384"/>
              <a:gd name="T11" fmla="*/ 2147483647 h 16384"/>
              <a:gd name="T12" fmla="*/ 2147483647 w 16384"/>
              <a:gd name="T13" fmla="*/ 2147483647 h 16384"/>
              <a:gd name="T14" fmla="*/ 2147483647 w 16384"/>
              <a:gd name="T15" fmla="*/ 2147483647 h 16384"/>
              <a:gd name="T16" fmla="*/ 2147483647 w 16384"/>
              <a:gd name="T17" fmla="*/ 2147483647 h 16384"/>
              <a:gd name="T18" fmla="*/ 2147483647 w 16384"/>
              <a:gd name="T19" fmla="*/ 2147483647 h 16384"/>
              <a:gd name="T20" fmla="*/ 2147483647 w 16384"/>
              <a:gd name="T21" fmla="*/ 2147483647 h 16384"/>
              <a:gd name="T22" fmla="*/ 2147483647 w 16384"/>
              <a:gd name="T23" fmla="*/ 2147483647 h 16384"/>
              <a:gd name="T24" fmla="*/ 2147483647 w 16384"/>
              <a:gd name="T25" fmla="*/ 2147483647 h 16384"/>
              <a:gd name="T26" fmla="*/ 2147483647 w 16384"/>
              <a:gd name="T27" fmla="*/ 2147483647 h 16384"/>
              <a:gd name="T28" fmla="*/ 2147483647 w 16384"/>
              <a:gd name="T29" fmla="*/ 2147483647 h 16384"/>
              <a:gd name="T30" fmla="*/ 2147483647 w 16384"/>
              <a:gd name="T31" fmla="*/ 2147483647 h 16384"/>
              <a:gd name="T32" fmla="*/ 2147483647 w 16384"/>
              <a:gd name="T33" fmla="*/ 2147483647 h 16384"/>
              <a:gd name="T34" fmla="*/ 2147483647 w 16384"/>
              <a:gd name="T35" fmla="*/ 2147483647 h 16384"/>
              <a:gd name="T36" fmla="*/ 2147483647 w 16384"/>
              <a:gd name="T37" fmla="*/ 2147483647 h 16384"/>
              <a:gd name="T38" fmla="*/ 2147483647 w 16384"/>
              <a:gd name="T39" fmla="*/ 2147483647 h 16384"/>
              <a:gd name="T40" fmla="*/ 2147483647 w 16384"/>
              <a:gd name="T41" fmla="*/ 2147483647 h 16384"/>
              <a:gd name="T42" fmla="*/ 2147483647 w 16384"/>
              <a:gd name="T43" fmla="*/ 2147483647 h 16384"/>
              <a:gd name="T44" fmla="*/ 2147483647 w 16384"/>
              <a:gd name="T45" fmla="*/ 2147483647 h 16384"/>
              <a:gd name="T46" fmla="*/ 2147483647 w 16384"/>
              <a:gd name="T47" fmla="*/ 2147483647 h 16384"/>
              <a:gd name="T48" fmla="*/ 2147483647 w 16384"/>
              <a:gd name="T49" fmla="*/ 2147483647 h 16384"/>
              <a:gd name="T50" fmla="*/ 2147483647 w 16384"/>
              <a:gd name="T51" fmla="*/ 2147483647 h 16384"/>
              <a:gd name="T52" fmla="*/ 2147483647 w 16384"/>
              <a:gd name="T53" fmla="*/ 2147483647 h 16384"/>
              <a:gd name="T54" fmla="*/ 2147483647 w 16384"/>
              <a:gd name="T55" fmla="*/ 2147483647 h 16384"/>
              <a:gd name="T56" fmla="*/ 2147483647 w 16384"/>
              <a:gd name="T57" fmla="*/ 2147483647 h 16384"/>
              <a:gd name="T58" fmla="*/ 2147483647 w 16384"/>
              <a:gd name="T59" fmla="*/ 2147483647 h 16384"/>
              <a:gd name="T60" fmla="*/ 2147483647 w 16384"/>
              <a:gd name="T61" fmla="*/ 2147483647 h 16384"/>
              <a:gd name="T62" fmla="*/ 2147483647 w 16384"/>
              <a:gd name="T63" fmla="*/ 2147483647 h 16384"/>
              <a:gd name="T64" fmla="*/ 2147483647 w 16384"/>
              <a:gd name="T65" fmla="*/ 2147483647 h 16384"/>
              <a:gd name="T66" fmla="*/ 2147483647 w 16384"/>
              <a:gd name="T67" fmla="*/ 2147483647 h 16384"/>
              <a:gd name="T68" fmla="*/ 2147483647 w 16384"/>
              <a:gd name="T69" fmla="*/ 2147483647 h 16384"/>
              <a:gd name="T70" fmla="*/ 2147483647 w 16384"/>
              <a:gd name="T71" fmla="*/ 2147483647 h 16384"/>
              <a:gd name="T72" fmla="*/ 2147483647 w 16384"/>
              <a:gd name="T73" fmla="*/ 2147483647 h 16384"/>
              <a:gd name="T74" fmla="*/ 2147483647 w 16384"/>
              <a:gd name="T75" fmla="*/ 2147483647 h 16384"/>
              <a:gd name="T76" fmla="*/ 2147483647 w 16384"/>
              <a:gd name="T77" fmla="*/ 2147483647 h 16384"/>
              <a:gd name="T78" fmla="*/ 2147483647 w 16384"/>
              <a:gd name="T79" fmla="*/ 2147483647 h 16384"/>
              <a:gd name="T80" fmla="*/ 2147483647 w 16384"/>
              <a:gd name="T81" fmla="*/ 2147483647 h 16384"/>
              <a:gd name="T82" fmla="*/ 2147483647 w 16384"/>
              <a:gd name="T83" fmla="*/ 2147483647 h 16384"/>
              <a:gd name="T84" fmla="*/ 2147483647 w 16384"/>
              <a:gd name="T85" fmla="*/ 2147483647 h 16384"/>
              <a:gd name="T86" fmla="*/ 2147483647 w 16384"/>
              <a:gd name="T87" fmla="*/ 2147483647 h 16384"/>
              <a:gd name="T88" fmla="*/ 2147483647 w 16384"/>
              <a:gd name="T89" fmla="*/ 2147483647 h 16384"/>
              <a:gd name="T90" fmla="*/ 2147483647 w 16384"/>
              <a:gd name="T91" fmla="*/ 2147483647 h 16384"/>
              <a:gd name="T92" fmla="*/ 2147483647 w 16384"/>
              <a:gd name="T93" fmla="*/ 2147483647 h 16384"/>
              <a:gd name="T94" fmla="*/ 2147483647 w 16384"/>
              <a:gd name="T95" fmla="*/ 2147483647 h 16384"/>
              <a:gd name="T96" fmla="*/ 2147483647 w 16384"/>
              <a:gd name="T97" fmla="*/ 2147483647 h 16384"/>
              <a:gd name="T98" fmla="*/ 2147483647 w 16384"/>
              <a:gd name="T99" fmla="*/ 2147483647 h 16384"/>
              <a:gd name="T100" fmla="*/ 2147483647 w 16384"/>
              <a:gd name="T101" fmla="*/ 2147483647 h 16384"/>
              <a:gd name="T102" fmla="*/ 2147483647 w 16384"/>
              <a:gd name="T103" fmla="*/ 2147483647 h 16384"/>
              <a:gd name="T104" fmla="*/ 2147483647 w 16384"/>
              <a:gd name="T105" fmla="*/ 2147483647 h 16384"/>
              <a:gd name="T106" fmla="*/ 2147483647 w 16384"/>
              <a:gd name="T107" fmla="*/ 2147483647 h 16384"/>
              <a:gd name="T108" fmla="*/ 2147483647 w 16384"/>
              <a:gd name="T109" fmla="*/ 2147483647 h 16384"/>
              <a:gd name="T110" fmla="*/ 2147483647 w 16384"/>
              <a:gd name="T111" fmla="*/ 2147483647 h 16384"/>
              <a:gd name="T112" fmla="*/ 2147483647 w 16384"/>
              <a:gd name="T113" fmla="*/ 2147483647 h 16384"/>
              <a:gd name="T114" fmla="*/ 2147483647 w 16384"/>
              <a:gd name="T115" fmla="*/ 2147483647 h 1638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6384"/>
              <a:gd name="T175" fmla="*/ 0 h 16384"/>
              <a:gd name="T176" fmla="*/ 16384 w 16384"/>
              <a:gd name="T177" fmla="*/ 16384 h 1638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6384" h="16384">
                <a:moveTo>
                  <a:pt x="7917" y="8113"/>
                </a:moveTo>
                <a:lnTo>
                  <a:pt x="7872" y="8009"/>
                </a:lnTo>
                <a:lnTo>
                  <a:pt x="7780" y="7852"/>
                </a:lnTo>
                <a:lnTo>
                  <a:pt x="7780" y="7799"/>
                </a:lnTo>
                <a:lnTo>
                  <a:pt x="7780" y="7642"/>
                </a:lnTo>
                <a:lnTo>
                  <a:pt x="7780" y="7538"/>
                </a:lnTo>
                <a:lnTo>
                  <a:pt x="7734" y="7381"/>
                </a:lnTo>
                <a:lnTo>
                  <a:pt x="7689" y="7328"/>
                </a:lnTo>
                <a:lnTo>
                  <a:pt x="7780" y="7276"/>
                </a:lnTo>
                <a:lnTo>
                  <a:pt x="7917" y="7276"/>
                </a:lnTo>
                <a:lnTo>
                  <a:pt x="8009" y="7224"/>
                </a:lnTo>
                <a:lnTo>
                  <a:pt x="8009" y="7014"/>
                </a:lnTo>
                <a:lnTo>
                  <a:pt x="7917" y="6857"/>
                </a:lnTo>
                <a:lnTo>
                  <a:pt x="7917" y="6753"/>
                </a:lnTo>
                <a:lnTo>
                  <a:pt x="7917" y="6648"/>
                </a:lnTo>
                <a:lnTo>
                  <a:pt x="8055" y="6700"/>
                </a:lnTo>
                <a:lnTo>
                  <a:pt x="8192" y="6700"/>
                </a:lnTo>
                <a:lnTo>
                  <a:pt x="8192" y="6595"/>
                </a:lnTo>
                <a:lnTo>
                  <a:pt x="8100" y="6491"/>
                </a:lnTo>
                <a:lnTo>
                  <a:pt x="8055" y="6386"/>
                </a:lnTo>
                <a:lnTo>
                  <a:pt x="8055" y="6124"/>
                </a:lnTo>
                <a:lnTo>
                  <a:pt x="8284" y="6072"/>
                </a:lnTo>
                <a:lnTo>
                  <a:pt x="8329" y="5967"/>
                </a:lnTo>
                <a:lnTo>
                  <a:pt x="8329" y="5915"/>
                </a:lnTo>
                <a:lnTo>
                  <a:pt x="8284" y="5863"/>
                </a:lnTo>
                <a:lnTo>
                  <a:pt x="8100" y="5863"/>
                </a:lnTo>
                <a:lnTo>
                  <a:pt x="8055" y="5810"/>
                </a:lnTo>
                <a:lnTo>
                  <a:pt x="8100" y="5758"/>
                </a:lnTo>
                <a:lnTo>
                  <a:pt x="8146" y="5706"/>
                </a:lnTo>
                <a:lnTo>
                  <a:pt x="8329" y="5706"/>
                </a:lnTo>
                <a:lnTo>
                  <a:pt x="8375" y="5601"/>
                </a:lnTo>
                <a:lnTo>
                  <a:pt x="8329" y="5444"/>
                </a:lnTo>
                <a:lnTo>
                  <a:pt x="8375" y="5339"/>
                </a:lnTo>
                <a:lnTo>
                  <a:pt x="8467" y="5235"/>
                </a:lnTo>
                <a:lnTo>
                  <a:pt x="8604" y="5235"/>
                </a:lnTo>
                <a:lnTo>
                  <a:pt x="8741" y="5182"/>
                </a:lnTo>
                <a:lnTo>
                  <a:pt x="8695" y="5130"/>
                </a:lnTo>
                <a:lnTo>
                  <a:pt x="8558" y="5077"/>
                </a:lnTo>
                <a:lnTo>
                  <a:pt x="8467" y="5025"/>
                </a:lnTo>
                <a:lnTo>
                  <a:pt x="8467" y="4868"/>
                </a:lnTo>
                <a:lnTo>
                  <a:pt x="8512" y="4816"/>
                </a:lnTo>
                <a:lnTo>
                  <a:pt x="8604" y="4763"/>
                </a:lnTo>
                <a:lnTo>
                  <a:pt x="8695" y="4816"/>
                </a:lnTo>
                <a:lnTo>
                  <a:pt x="8878" y="4816"/>
                </a:lnTo>
                <a:lnTo>
                  <a:pt x="8833" y="4711"/>
                </a:lnTo>
                <a:lnTo>
                  <a:pt x="8833" y="4659"/>
                </a:lnTo>
                <a:lnTo>
                  <a:pt x="8833" y="4606"/>
                </a:lnTo>
                <a:lnTo>
                  <a:pt x="8924" y="4502"/>
                </a:lnTo>
                <a:lnTo>
                  <a:pt x="8970" y="4397"/>
                </a:lnTo>
                <a:lnTo>
                  <a:pt x="9062" y="4188"/>
                </a:lnTo>
                <a:lnTo>
                  <a:pt x="9199" y="4135"/>
                </a:lnTo>
                <a:lnTo>
                  <a:pt x="9245" y="4031"/>
                </a:lnTo>
                <a:lnTo>
                  <a:pt x="9199" y="3978"/>
                </a:lnTo>
                <a:lnTo>
                  <a:pt x="9107" y="3874"/>
                </a:lnTo>
                <a:lnTo>
                  <a:pt x="9107" y="3821"/>
                </a:lnTo>
                <a:lnTo>
                  <a:pt x="9199" y="3821"/>
                </a:lnTo>
                <a:lnTo>
                  <a:pt x="9336" y="3821"/>
                </a:lnTo>
                <a:lnTo>
                  <a:pt x="9382" y="3769"/>
                </a:lnTo>
                <a:lnTo>
                  <a:pt x="9473" y="3664"/>
                </a:lnTo>
                <a:lnTo>
                  <a:pt x="9519" y="3612"/>
                </a:lnTo>
                <a:lnTo>
                  <a:pt x="9611" y="3507"/>
                </a:lnTo>
                <a:lnTo>
                  <a:pt x="9611" y="3402"/>
                </a:lnTo>
                <a:lnTo>
                  <a:pt x="9565" y="3350"/>
                </a:lnTo>
                <a:lnTo>
                  <a:pt x="9473" y="3298"/>
                </a:lnTo>
                <a:lnTo>
                  <a:pt x="9428" y="3455"/>
                </a:lnTo>
                <a:lnTo>
                  <a:pt x="9199" y="3612"/>
                </a:lnTo>
                <a:lnTo>
                  <a:pt x="9153" y="3559"/>
                </a:lnTo>
                <a:lnTo>
                  <a:pt x="8970" y="3559"/>
                </a:lnTo>
                <a:lnTo>
                  <a:pt x="8970" y="3455"/>
                </a:lnTo>
                <a:lnTo>
                  <a:pt x="8970" y="3298"/>
                </a:lnTo>
                <a:lnTo>
                  <a:pt x="9062" y="3245"/>
                </a:lnTo>
                <a:lnTo>
                  <a:pt x="9153" y="3245"/>
                </a:lnTo>
                <a:lnTo>
                  <a:pt x="9199" y="3245"/>
                </a:lnTo>
                <a:lnTo>
                  <a:pt x="9519" y="3193"/>
                </a:lnTo>
                <a:lnTo>
                  <a:pt x="9611" y="3141"/>
                </a:lnTo>
                <a:lnTo>
                  <a:pt x="9656" y="2984"/>
                </a:lnTo>
                <a:lnTo>
                  <a:pt x="9702" y="2827"/>
                </a:lnTo>
                <a:lnTo>
                  <a:pt x="9748" y="2722"/>
                </a:lnTo>
                <a:lnTo>
                  <a:pt x="9748" y="2670"/>
                </a:lnTo>
                <a:lnTo>
                  <a:pt x="9565" y="2617"/>
                </a:lnTo>
                <a:lnTo>
                  <a:pt x="9428" y="2513"/>
                </a:lnTo>
                <a:lnTo>
                  <a:pt x="9382" y="2251"/>
                </a:lnTo>
                <a:lnTo>
                  <a:pt x="9336" y="2198"/>
                </a:lnTo>
                <a:lnTo>
                  <a:pt x="9245" y="2198"/>
                </a:lnTo>
                <a:lnTo>
                  <a:pt x="9153" y="2146"/>
                </a:lnTo>
                <a:lnTo>
                  <a:pt x="9107" y="2041"/>
                </a:lnTo>
                <a:lnTo>
                  <a:pt x="9107" y="1937"/>
                </a:lnTo>
                <a:lnTo>
                  <a:pt x="9153" y="1937"/>
                </a:lnTo>
                <a:lnTo>
                  <a:pt x="9382" y="2094"/>
                </a:lnTo>
                <a:lnTo>
                  <a:pt x="9428" y="2041"/>
                </a:lnTo>
                <a:lnTo>
                  <a:pt x="9428" y="1989"/>
                </a:lnTo>
                <a:lnTo>
                  <a:pt x="9336" y="1832"/>
                </a:lnTo>
                <a:lnTo>
                  <a:pt x="9245" y="1780"/>
                </a:lnTo>
                <a:lnTo>
                  <a:pt x="9245" y="1727"/>
                </a:lnTo>
                <a:lnTo>
                  <a:pt x="9336" y="1623"/>
                </a:lnTo>
                <a:lnTo>
                  <a:pt x="9382" y="1518"/>
                </a:lnTo>
                <a:lnTo>
                  <a:pt x="9336" y="1466"/>
                </a:lnTo>
                <a:lnTo>
                  <a:pt x="9245" y="1466"/>
                </a:lnTo>
                <a:lnTo>
                  <a:pt x="9107" y="1518"/>
                </a:lnTo>
                <a:lnTo>
                  <a:pt x="9016" y="1570"/>
                </a:lnTo>
                <a:lnTo>
                  <a:pt x="8970" y="1623"/>
                </a:lnTo>
                <a:lnTo>
                  <a:pt x="8970" y="1361"/>
                </a:lnTo>
                <a:lnTo>
                  <a:pt x="9016" y="1256"/>
                </a:lnTo>
                <a:lnTo>
                  <a:pt x="9107" y="1204"/>
                </a:lnTo>
                <a:lnTo>
                  <a:pt x="9153" y="1152"/>
                </a:lnTo>
                <a:lnTo>
                  <a:pt x="9199" y="1047"/>
                </a:lnTo>
                <a:lnTo>
                  <a:pt x="9153" y="995"/>
                </a:lnTo>
                <a:lnTo>
                  <a:pt x="9062" y="995"/>
                </a:lnTo>
                <a:lnTo>
                  <a:pt x="8970" y="942"/>
                </a:lnTo>
                <a:lnTo>
                  <a:pt x="8924" y="838"/>
                </a:lnTo>
                <a:lnTo>
                  <a:pt x="8924" y="680"/>
                </a:lnTo>
                <a:lnTo>
                  <a:pt x="9062" y="419"/>
                </a:lnTo>
                <a:lnTo>
                  <a:pt x="9107" y="314"/>
                </a:lnTo>
                <a:lnTo>
                  <a:pt x="9107" y="209"/>
                </a:lnTo>
                <a:lnTo>
                  <a:pt x="9016" y="157"/>
                </a:lnTo>
                <a:lnTo>
                  <a:pt x="8970" y="157"/>
                </a:lnTo>
                <a:lnTo>
                  <a:pt x="8924" y="314"/>
                </a:lnTo>
                <a:lnTo>
                  <a:pt x="8833" y="366"/>
                </a:lnTo>
                <a:lnTo>
                  <a:pt x="8741" y="366"/>
                </a:lnTo>
                <a:lnTo>
                  <a:pt x="8695" y="262"/>
                </a:lnTo>
                <a:lnTo>
                  <a:pt x="8741" y="52"/>
                </a:lnTo>
                <a:lnTo>
                  <a:pt x="8741" y="0"/>
                </a:lnTo>
                <a:lnTo>
                  <a:pt x="8467" y="0"/>
                </a:lnTo>
                <a:lnTo>
                  <a:pt x="8009" y="0"/>
                </a:lnTo>
                <a:lnTo>
                  <a:pt x="7917" y="0"/>
                </a:lnTo>
                <a:lnTo>
                  <a:pt x="6087" y="52"/>
                </a:lnTo>
                <a:lnTo>
                  <a:pt x="5995" y="105"/>
                </a:lnTo>
                <a:lnTo>
                  <a:pt x="4027" y="105"/>
                </a:lnTo>
                <a:lnTo>
                  <a:pt x="3249" y="157"/>
                </a:lnTo>
                <a:lnTo>
                  <a:pt x="2471" y="157"/>
                </a:lnTo>
                <a:lnTo>
                  <a:pt x="1693" y="157"/>
                </a:lnTo>
                <a:lnTo>
                  <a:pt x="1602" y="209"/>
                </a:lnTo>
                <a:lnTo>
                  <a:pt x="641" y="209"/>
                </a:lnTo>
                <a:lnTo>
                  <a:pt x="0" y="157"/>
                </a:lnTo>
                <a:lnTo>
                  <a:pt x="0" y="733"/>
                </a:lnTo>
                <a:lnTo>
                  <a:pt x="0" y="1518"/>
                </a:lnTo>
                <a:lnTo>
                  <a:pt x="46" y="2774"/>
                </a:lnTo>
                <a:lnTo>
                  <a:pt x="46" y="3612"/>
                </a:lnTo>
                <a:lnTo>
                  <a:pt x="46" y="4449"/>
                </a:lnTo>
                <a:lnTo>
                  <a:pt x="183" y="4554"/>
                </a:lnTo>
                <a:lnTo>
                  <a:pt x="320" y="4763"/>
                </a:lnTo>
                <a:lnTo>
                  <a:pt x="503" y="4920"/>
                </a:lnTo>
                <a:lnTo>
                  <a:pt x="641" y="5077"/>
                </a:lnTo>
                <a:lnTo>
                  <a:pt x="595" y="5182"/>
                </a:lnTo>
                <a:lnTo>
                  <a:pt x="732" y="5287"/>
                </a:lnTo>
                <a:lnTo>
                  <a:pt x="732" y="5339"/>
                </a:lnTo>
                <a:lnTo>
                  <a:pt x="732" y="5496"/>
                </a:lnTo>
                <a:lnTo>
                  <a:pt x="824" y="5601"/>
                </a:lnTo>
                <a:lnTo>
                  <a:pt x="870" y="5653"/>
                </a:lnTo>
                <a:lnTo>
                  <a:pt x="824" y="5758"/>
                </a:lnTo>
                <a:lnTo>
                  <a:pt x="778" y="5810"/>
                </a:lnTo>
                <a:lnTo>
                  <a:pt x="732" y="5863"/>
                </a:lnTo>
                <a:lnTo>
                  <a:pt x="732" y="5967"/>
                </a:lnTo>
                <a:lnTo>
                  <a:pt x="778" y="6020"/>
                </a:lnTo>
                <a:lnTo>
                  <a:pt x="778" y="6072"/>
                </a:lnTo>
                <a:lnTo>
                  <a:pt x="732" y="6072"/>
                </a:lnTo>
                <a:lnTo>
                  <a:pt x="732" y="6177"/>
                </a:lnTo>
                <a:lnTo>
                  <a:pt x="824" y="6229"/>
                </a:lnTo>
                <a:lnTo>
                  <a:pt x="870" y="6386"/>
                </a:lnTo>
                <a:lnTo>
                  <a:pt x="961" y="6438"/>
                </a:lnTo>
                <a:lnTo>
                  <a:pt x="1053" y="6438"/>
                </a:lnTo>
                <a:lnTo>
                  <a:pt x="1098" y="6491"/>
                </a:lnTo>
                <a:lnTo>
                  <a:pt x="1053" y="6543"/>
                </a:lnTo>
                <a:lnTo>
                  <a:pt x="1007" y="6648"/>
                </a:lnTo>
                <a:lnTo>
                  <a:pt x="1144" y="6700"/>
                </a:lnTo>
                <a:lnTo>
                  <a:pt x="1190" y="6910"/>
                </a:lnTo>
                <a:lnTo>
                  <a:pt x="1327" y="7067"/>
                </a:lnTo>
                <a:lnTo>
                  <a:pt x="1281" y="7119"/>
                </a:lnTo>
                <a:lnTo>
                  <a:pt x="1236" y="7224"/>
                </a:lnTo>
                <a:lnTo>
                  <a:pt x="1190" y="7276"/>
                </a:lnTo>
                <a:lnTo>
                  <a:pt x="1236" y="7381"/>
                </a:lnTo>
                <a:lnTo>
                  <a:pt x="1281" y="7381"/>
                </a:lnTo>
                <a:lnTo>
                  <a:pt x="1373" y="7433"/>
                </a:lnTo>
                <a:lnTo>
                  <a:pt x="1464" y="7538"/>
                </a:lnTo>
                <a:lnTo>
                  <a:pt x="1464" y="7642"/>
                </a:lnTo>
                <a:lnTo>
                  <a:pt x="1510" y="7747"/>
                </a:lnTo>
                <a:lnTo>
                  <a:pt x="1602" y="7799"/>
                </a:lnTo>
                <a:lnTo>
                  <a:pt x="1693" y="7799"/>
                </a:lnTo>
                <a:lnTo>
                  <a:pt x="1693" y="8009"/>
                </a:lnTo>
                <a:lnTo>
                  <a:pt x="1648" y="8218"/>
                </a:lnTo>
                <a:lnTo>
                  <a:pt x="1693" y="8375"/>
                </a:lnTo>
                <a:lnTo>
                  <a:pt x="1739" y="8428"/>
                </a:lnTo>
                <a:lnTo>
                  <a:pt x="1693" y="8532"/>
                </a:lnTo>
                <a:lnTo>
                  <a:pt x="1648" y="8585"/>
                </a:lnTo>
                <a:lnTo>
                  <a:pt x="1602" y="8637"/>
                </a:lnTo>
                <a:lnTo>
                  <a:pt x="1648" y="8742"/>
                </a:lnTo>
                <a:lnTo>
                  <a:pt x="1693" y="8794"/>
                </a:lnTo>
                <a:lnTo>
                  <a:pt x="1693" y="8846"/>
                </a:lnTo>
                <a:lnTo>
                  <a:pt x="1739" y="8899"/>
                </a:lnTo>
                <a:lnTo>
                  <a:pt x="1693" y="9003"/>
                </a:lnTo>
                <a:lnTo>
                  <a:pt x="1648" y="9056"/>
                </a:lnTo>
                <a:lnTo>
                  <a:pt x="1693" y="9160"/>
                </a:lnTo>
                <a:lnTo>
                  <a:pt x="1648" y="9265"/>
                </a:lnTo>
                <a:lnTo>
                  <a:pt x="1602" y="9317"/>
                </a:lnTo>
                <a:lnTo>
                  <a:pt x="1556" y="9422"/>
                </a:lnTo>
                <a:lnTo>
                  <a:pt x="1419" y="9789"/>
                </a:lnTo>
                <a:lnTo>
                  <a:pt x="1373" y="9946"/>
                </a:lnTo>
                <a:lnTo>
                  <a:pt x="1236" y="10103"/>
                </a:lnTo>
                <a:lnTo>
                  <a:pt x="1236" y="10155"/>
                </a:lnTo>
                <a:lnTo>
                  <a:pt x="1236" y="10260"/>
                </a:lnTo>
                <a:lnTo>
                  <a:pt x="1190" y="10312"/>
                </a:lnTo>
                <a:lnTo>
                  <a:pt x="1144" y="10417"/>
                </a:lnTo>
                <a:lnTo>
                  <a:pt x="1144" y="10574"/>
                </a:lnTo>
                <a:lnTo>
                  <a:pt x="1144" y="10731"/>
                </a:lnTo>
                <a:lnTo>
                  <a:pt x="1236" y="10940"/>
                </a:lnTo>
                <a:lnTo>
                  <a:pt x="1144" y="10992"/>
                </a:lnTo>
                <a:lnTo>
                  <a:pt x="1190" y="11097"/>
                </a:lnTo>
                <a:lnTo>
                  <a:pt x="1098" y="11149"/>
                </a:lnTo>
                <a:lnTo>
                  <a:pt x="1098" y="11464"/>
                </a:lnTo>
                <a:lnTo>
                  <a:pt x="1144" y="11516"/>
                </a:lnTo>
                <a:lnTo>
                  <a:pt x="1236" y="11673"/>
                </a:lnTo>
                <a:lnTo>
                  <a:pt x="1373" y="11778"/>
                </a:lnTo>
                <a:lnTo>
                  <a:pt x="1327" y="11882"/>
                </a:lnTo>
                <a:lnTo>
                  <a:pt x="1327" y="11987"/>
                </a:lnTo>
                <a:lnTo>
                  <a:pt x="1281" y="12249"/>
                </a:lnTo>
                <a:lnTo>
                  <a:pt x="1236" y="12458"/>
                </a:lnTo>
                <a:lnTo>
                  <a:pt x="1281" y="12563"/>
                </a:lnTo>
                <a:lnTo>
                  <a:pt x="1190" y="12668"/>
                </a:lnTo>
                <a:lnTo>
                  <a:pt x="1098" y="12772"/>
                </a:lnTo>
                <a:lnTo>
                  <a:pt x="1007" y="12929"/>
                </a:lnTo>
                <a:lnTo>
                  <a:pt x="961" y="12982"/>
                </a:lnTo>
                <a:lnTo>
                  <a:pt x="870" y="13139"/>
                </a:lnTo>
                <a:lnTo>
                  <a:pt x="778" y="13348"/>
                </a:lnTo>
                <a:lnTo>
                  <a:pt x="641" y="13453"/>
                </a:lnTo>
                <a:lnTo>
                  <a:pt x="595" y="13557"/>
                </a:lnTo>
                <a:lnTo>
                  <a:pt x="595" y="13662"/>
                </a:lnTo>
                <a:lnTo>
                  <a:pt x="641" y="13767"/>
                </a:lnTo>
                <a:lnTo>
                  <a:pt x="732" y="13767"/>
                </a:lnTo>
                <a:lnTo>
                  <a:pt x="870" y="13924"/>
                </a:lnTo>
                <a:lnTo>
                  <a:pt x="1007" y="13871"/>
                </a:lnTo>
                <a:lnTo>
                  <a:pt x="1144" y="13819"/>
                </a:lnTo>
                <a:lnTo>
                  <a:pt x="1327" y="13767"/>
                </a:lnTo>
                <a:lnTo>
                  <a:pt x="1464" y="13714"/>
                </a:lnTo>
                <a:lnTo>
                  <a:pt x="1602" y="13714"/>
                </a:lnTo>
                <a:lnTo>
                  <a:pt x="1739" y="13662"/>
                </a:lnTo>
                <a:lnTo>
                  <a:pt x="1968" y="13662"/>
                </a:lnTo>
                <a:lnTo>
                  <a:pt x="2380" y="13662"/>
                </a:lnTo>
                <a:lnTo>
                  <a:pt x="2471" y="13610"/>
                </a:lnTo>
                <a:lnTo>
                  <a:pt x="2609" y="13610"/>
                </a:lnTo>
                <a:lnTo>
                  <a:pt x="2792" y="13610"/>
                </a:lnTo>
                <a:lnTo>
                  <a:pt x="2929" y="13557"/>
                </a:lnTo>
                <a:lnTo>
                  <a:pt x="3066" y="13610"/>
                </a:lnTo>
                <a:lnTo>
                  <a:pt x="3204" y="13662"/>
                </a:lnTo>
                <a:lnTo>
                  <a:pt x="3249" y="13662"/>
                </a:lnTo>
                <a:lnTo>
                  <a:pt x="3341" y="13714"/>
                </a:lnTo>
                <a:lnTo>
                  <a:pt x="3478" y="13767"/>
                </a:lnTo>
                <a:lnTo>
                  <a:pt x="3615" y="13819"/>
                </a:lnTo>
                <a:lnTo>
                  <a:pt x="3890" y="13976"/>
                </a:lnTo>
                <a:lnTo>
                  <a:pt x="4210" y="14133"/>
                </a:lnTo>
                <a:lnTo>
                  <a:pt x="4668" y="14343"/>
                </a:lnTo>
                <a:lnTo>
                  <a:pt x="4805" y="14395"/>
                </a:lnTo>
                <a:lnTo>
                  <a:pt x="5263" y="14447"/>
                </a:lnTo>
                <a:lnTo>
                  <a:pt x="5538" y="14500"/>
                </a:lnTo>
                <a:lnTo>
                  <a:pt x="5721" y="14500"/>
                </a:lnTo>
                <a:lnTo>
                  <a:pt x="5858" y="14500"/>
                </a:lnTo>
                <a:lnTo>
                  <a:pt x="5995" y="14395"/>
                </a:lnTo>
                <a:lnTo>
                  <a:pt x="6087" y="14343"/>
                </a:lnTo>
                <a:lnTo>
                  <a:pt x="6544" y="14290"/>
                </a:lnTo>
                <a:lnTo>
                  <a:pt x="6544" y="14238"/>
                </a:lnTo>
                <a:lnTo>
                  <a:pt x="6636" y="14186"/>
                </a:lnTo>
                <a:lnTo>
                  <a:pt x="6636" y="14133"/>
                </a:lnTo>
                <a:lnTo>
                  <a:pt x="6544" y="14133"/>
                </a:lnTo>
                <a:lnTo>
                  <a:pt x="6453" y="14133"/>
                </a:lnTo>
                <a:lnTo>
                  <a:pt x="6361" y="14133"/>
                </a:lnTo>
                <a:lnTo>
                  <a:pt x="6361" y="14028"/>
                </a:lnTo>
                <a:lnTo>
                  <a:pt x="6361" y="13924"/>
                </a:lnTo>
                <a:lnTo>
                  <a:pt x="6361" y="13871"/>
                </a:lnTo>
                <a:lnTo>
                  <a:pt x="6316" y="13819"/>
                </a:lnTo>
                <a:lnTo>
                  <a:pt x="6224" y="13871"/>
                </a:lnTo>
                <a:lnTo>
                  <a:pt x="6133" y="13819"/>
                </a:lnTo>
                <a:lnTo>
                  <a:pt x="6087" y="13714"/>
                </a:lnTo>
                <a:lnTo>
                  <a:pt x="6133" y="13662"/>
                </a:lnTo>
                <a:lnTo>
                  <a:pt x="6270" y="13557"/>
                </a:lnTo>
                <a:lnTo>
                  <a:pt x="6316" y="13662"/>
                </a:lnTo>
                <a:lnTo>
                  <a:pt x="6316" y="13714"/>
                </a:lnTo>
                <a:lnTo>
                  <a:pt x="6453" y="13610"/>
                </a:lnTo>
                <a:lnTo>
                  <a:pt x="6682" y="13453"/>
                </a:lnTo>
                <a:lnTo>
                  <a:pt x="6773" y="13400"/>
                </a:lnTo>
                <a:lnTo>
                  <a:pt x="6773" y="13296"/>
                </a:lnTo>
                <a:lnTo>
                  <a:pt x="6819" y="13243"/>
                </a:lnTo>
                <a:lnTo>
                  <a:pt x="6865" y="13243"/>
                </a:lnTo>
                <a:lnTo>
                  <a:pt x="6956" y="13296"/>
                </a:lnTo>
                <a:lnTo>
                  <a:pt x="7048" y="13243"/>
                </a:lnTo>
                <a:lnTo>
                  <a:pt x="7139" y="13243"/>
                </a:lnTo>
                <a:lnTo>
                  <a:pt x="7185" y="13243"/>
                </a:lnTo>
                <a:lnTo>
                  <a:pt x="7231" y="13296"/>
                </a:lnTo>
                <a:lnTo>
                  <a:pt x="7231" y="13400"/>
                </a:lnTo>
                <a:lnTo>
                  <a:pt x="7139" y="13453"/>
                </a:lnTo>
                <a:lnTo>
                  <a:pt x="7139" y="13557"/>
                </a:lnTo>
                <a:lnTo>
                  <a:pt x="7139" y="13662"/>
                </a:lnTo>
                <a:lnTo>
                  <a:pt x="7139" y="13714"/>
                </a:lnTo>
                <a:lnTo>
                  <a:pt x="7231" y="13662"/>
                </a:lnTo>
                <a:lnTo>
                  <a:pt x="7322" y="13662"/>
                </a:lnTo>
                <a:lnTo>
                  <a:pt x="7506" y="13557"/>
                </a:lnTo>
                <a:lnTo>
                  <a:pt x="7689" y="13557"/>
                </a:lnTo>
                <a:lnTo>
                  <a:pt x="7872" y="13505"/>
                </a:lnTo>
                <a:lnTo>
                  <a:pt x="7963" y="13505"/>
                </a:lnTo>
                <a:lnTo>
                  <a:pt x="8055" y="13505"/>
                </a:lnTo>
                <a:lnTo>
                  <a:pt x="8055" y="13557"/>
                </a:lnTo>
                <a:lnTo>
                  <a:pt x="8009" y="13610"/>
                </a:lnTo>
                <a:lnTo>
                  <a:pt x="7917" y="13662"/>
                </a:lnTo>
                <a:lnTo>
                  <a:pt x="7917" y="13767"/>
                </a:lnTo>
                <a:lnTo>
                  <a:pt x="7917" y="13819"/>
                </a:lnTo>
                <a:lnTo>
                  <a:pt x="7872" y="13924"/>
                </a:lnTo>
                <a:lnTo>
                  <a:pt x="7872" y="14028"/>
                </a:lnTo>
                <a:lnTo>
                  <a:pt x="7917" y="14081"/>
                </a:lnTo>
                <a:lnTo>
                  <a:pt x="7963" y="14028"/>
                </a:lnTo>
                <a:lnTo>
                  <a:pt x="8055" y="14028"/>
                </a:lnTo>
                <a:lnTo>
                  <a:pt x="8146" y="14028"/>
                </a:lnTo>
                <a:lnTo>
                  <a:pt x="8192" y="14081"/>
                </a:lnTo>
                <a:lnTo>
                  <a:pt x="8238" y="14186"/>
                </a:lnTo>
                <a:lnTo>
                  <a:pt x="8238" y="14290"/>
                </a:lnTo>
                <a:lnTo>
                  <a:pt x="8238" y="14395"/>
                </a:lnTo>
                <a:lnTo>
                  <a:pt x="8238" y="14447"/>
                </a:lnTo>
                <a:lnTo>
                  <a:pt x="8238" y="14500"/>
                </a:lnTo>
                <a:lnTo>
                  <a:pt x="8512" y="14395"/>
                </a:lnTo>
                <a:lnTo>
                  <a:pt x="8558" y="14395"/>
                </a:lnTo>
                <a:lnTo>
                  <a:pt x="8604" y="14447"/>
                </a:lnTo>
                <a:lnTo>
                  <a:pt x="8604" y="14500"/>
                </a:lnTo>
                <a:lnTo>
                  <a:pt x="8695" y="14500"/>
                </a:lnTo>
                <a:lnTo>
                  <a:pt x="8787" y="14500"/>
                </a:lnTo>
                <a:lnTo>
                  <a:pt x="8878" y="14604"/>
                </a:lnTo>
                <a:lnTo>
                  <a:pt x="8970" y="14604"/>
                </a:lnTo>
                <a:lnTo>
                  <a:pt x="9062" y="14604"/>
                </a:lnTo>
                <a:lnTo>
                  <a:pt x="9107" y="14709"/>
                </a:lnTo>
                <a:lnTo>
                  <a:pt x="9107" y="14761"/>
                </a:lnTo>
                <a:lnTo>
                  <a:pt x="9245" y="14814"/>
                </a:lnTo>
                <a:lnTo>
                  <a:pt x="9290" y="14866"/>
                </a:lnTo>
                <a:lnTo>
                  <a:pt x="9336" y="14971"/>
                </a:lnTo>
                <a:lnTo>
                  <a:pt x="9382" y="15023"/>
                </a:lnTo>
                <a:lnTo>
                  <a:pt x="9473" y="15023"/>
                </a:lnTo>
                <a:lnTo>
                  <a:pt x="9519" y="15128"/>
                </a:lnTo>
                <a:lnTo>
                  <a:pt x="9565" y="15180"/>
                </a:lnTo>
                <a:lnTo>
                  <a:pt x="9611" y="15442"/>
                </a:lnTo>
                <a:lnTo>
                  <a:pt x="9656" y="15599"/>
                </a:lnTo>
                <a:lnTo>
                  <a:pt x="9702" y="15704"/>
                </a:lnTo>
                <a:lnTo>
                  <a:pt x="9794" y="15756"/>
                </a:lnTo>
                <a:lnTo>
                  <a:pt x="9885" y="15756"/>
                </a:lnTo>
                <a:lnTo>
                  <a:pt x="9931" y="15756"/>
                </a:lnTo>
                <a:lnTo>
                  <a:pt x="10114" y="15756"/>
                </a:lnTo>
                <a:lnTo>
                  <a:pt x="10206" y="15808"/>
                </a:lnTo>
                <a:lnTo>
                  <a:pt x="10297" y="15861"/>
                </a:lnTo>
                <a:lnTo>
                  <a:pt x="10526" y="16122"/>
                </a:lnTo>
                <a:lnTo>
                  <a:pt x="10663" y="16122"/>
                </a:lnTo>
                <a:lnTo>
                  <a:pt x="10846" y="16018"/>
                </a:lnTo>
                <a:lnTo>
                  <a:pt x="10938" y="16018"/>
                </a:lnTo>
                <a:lnTo>
                  <a:pt x="11075" y="15965"/>
                </a:lnTo>
                <a:lnTo>
                  <a:pt x="11121" y="15808"/>
                </a:lnTo>
                <a:lnTo>
                  <a:pt x="11121" y="15756"/>
                </a:lnTo>
                <a:lnTo>
                  <a:pt x="11258" y="15599"/>
                </a:lnTo>
                <a:lnTo>
                  <a:pt x="11396" y="15546"/>
                </a:lnTo>
                <a:lnTo>
                  <a:pt x="11441" y="15494"/>
                </a:lnTo>
                <a:lnTo>
                  <a:pt x="11441" y="15442"/>
                </a:lnTo>
                <a:lnTo>
                  <a:pt x="11396" y="15389"/>
                </a:lnTo>
                <a:lnTo>
                  <a:pt x="11396" y="15285"/>
                </a:lnTo>
                <a:lnTo>
                  <a:pt x="11350" y="15232"/>
                </a:lnTo>
                <a:lnTo>
                  <a:pt x="11396" y="15180"/>
                </a:lnTo>
                <a:lnTo>
                  <a:pt x="11441" y="15232"/>
                </a:lnTo>
                <a:lnTo>
                  <a:pt x="11487" y="15232"/>
                </a:lnTo>
                <a:lnTo>
                  <a:pt x="11624" y="15285"/>
                </a:lnTo>
                <a:lnTo>
                  <a:pt x="11716" y="15389"/>
                </a:lnTo>
                <a:lnTo>
                  <a:pt x="11762" y="15599"/>
                </a:lnTo>
                <a:lnTo>
                  <a:pt x="11899" y="15651"/>
                </a:lnTo>
                <a:lnTo>
                  <a:pt x="11945" y="15651"/>
                </a:lnTo>
                <a:lnTo>
                  <a:pt x="11991" y="15494"/>
                </a:lnTo>
                <a:lnTo>
                  <a:pt x="12082" y="15285"/>
                </a:lnTo>
                <a:lnTo>
                  <a:pt x="12128" y="15232"/>
                </a:lnTo>
                <a:lnTo>
                  <a:pt x="12219" y="15285"/>
                </a:lnTo>
                <a:lnTo>
                  <a:pt x="12265" y="15546"/>
                </a:lnTo>
                <a:lnTo>
                  <a:pt x="12357" y="15599"/>
                </a:lnTo>
                <a:lnTo>
                  <a:pt x="12402" y="15704"/>
                </a:lnTo>
                <a:lnTo>
                  <a:pt x="12494" y="16070"/>
                </a:lnTo>
                <a:lnTo>
                  <a:pt x="12540" y="16070"/>
                </a:lnTo>
                <a:lnTo>
                  <a:pt x="12723" y="15965"/>
                </a:lnTo>
                <a:lnTo>
                  <a:pt x="12952" y="15756"/>
                </a:lnTo>
                <a:lnTo>
                  <a:pt x="12997" y="15651"/>
                </a:lnTo>
                <a:lnTo>
                  <a:pt x="13180" y="15442"/>
                </a:lnTo>
                <a:lnTo>
                  <a:pt x="13180" y="15389"/>
                </a:lnTo>
                <a:lnTo>
                  <a:pt x="13043" y="15232"/>
                </a:lnTo>
                <a:lnTo>
                  <a:pt x="12997" y="15180"/>
                </a:lnTo>
                <a:lnTo>
                  <a:pt x="12997" y="15075"/>
                </a:lnTo>
                <a:lnTo>
                  <a:pt x="13043" y="15023"/>
                </a:lnTo>
                <a:lnTo>
                  <a:pt x="13135" y="14918"/>
                </a:lnTo>
                <a:lnTo>
                  <a:pt x="13089" y="14866"/>
                </a:lnTo>
                <a:lnTo>
                  <a:pt x="13043" y="14761"/>
                </a:lnTo>
                <a:lnTo>
                  <a:pt x="13043" y="14657"/>
                </a:lnTo>
                <a:lnTo>
                  <a:pt x="13135" y="14604"/>
                </a:lnTo>
                <a:lnTo>
                  <a:pt x="13089" y="14500"/>
                </a:lnTo>
                <a:lnTo>
                  <a:pt x="13043" y="14447"/>
                </a:lnTo>
                <a:lnTo>
                  <a:pt x="13089" y="14343"/>
                </a:lnTo>
                <a:lnTo>
                  <a:pt x="13226" y="14395"/>
                </a:lnTo>
                <a:lnTo>
                  <a:pt x="13318" y="14447"/>
                </a:lnTo>
                <a:lnTo>
                  <a:pt x="13409" y="14395"/>
                </a:lnTo>
                <a:lnTo>
                  <a:pt x="13547" y="14500"/>
                </a:lnTo>
                <a:lnTo>
                  <a:pt x="13638" y="14447"/>
                </a:lnTo>
                <a:lnTo>
                  <a:pt x="13684" y="14500"/>
                </a:lnTo>
                <a:lnTo>
                  <a:pt x="13730" y="14552"/>
                </a:lnTo>
                <a:lnTo>
                  <a:pt x="13730" y="14866"/>
                </a:lnTo>
                <a:lnTo>
                  <a:pt x="13821" y="14971"/>
                </a:lnTo>
                <a:lnTo>
                  <a:pt x="14004" y="15023"/>
                </a:lnTo>
                <a:lnTo>
                  <a:pt x="14233" y="15023"/>
                </a:lnTo>
                <a:lnTo>
                  <a:pt x="14279" y="14971"/>
                </a:lnTo>
                <a:lnTo>
                  <a:pt x="14325" y="14918"/>
                </a:lnTo>
                <a:lnTo>
                  <a:pt x="14370" y="15128"/>
                </a:lnTo>
                <a:lnTo>
                  <a:pt x="14462" y="15180"/>
                </a:lnTo>
                <a:lnTo>
                  <a:pt x="14599" y="15180"/>
                </a:lnTo>
                <a:lnTo>
                  <a:pt x="14691" y="15285"/>
                </a:lnTo>
                <a:lnTo>
                  <a:pt x="14736" y="15285"/>
                </a:lnTo>
                <a:lnTo>
                  <a:pt x="14828" y="15232"/>
                </a:lnTo>
                <a:lnTo>
                  <a:pt x="14874" y="15232"/>
                </a:lnTo>
                <a:lnTo>
                  <a:pt x="14920" y="15285"/>
                </a:lnTo>
                <a:lnTo>
                  <a:pt x="15057" y="15442"/>
                </a:lnTo>
                <a:lnTo>
                  <a:pt x="15057" y="15546"/>
                </a:lnTo>
                <a:lnTo>
                  <a:pt x="15194" y="15599"/>
                </a:lnTo>
                <a:lnTo>
                  <a:pt x="15240" y="15704"/>
                </a:lnTo>
                <a:lnTo>
                  <a:pt x="15331" y="15704"/>
                </a:lnTo>
                <a:lnTo>
                  <a:pt x="15423" y="15808"/>
                </a:lnTo>
                <a:lnTo>
                  <a:pt x="15423" y="15913"/>
                </a:lnTo>
                <a:lnTo>
                  <a:pt x="15377" y="16070"/>
                </a:lnTo>
                <a:lnTo>
                  <a:pt x="15331" y="16122"/>
                </a:lnTo>
                <a:lnTo>
                  <a:pt x="15240" y="16227"/>
                </a:lnTo>
                <a:lnTo>
                  <a:pt x="15240" y="16332"/>
                </a:lnTo>
                <a:lnTo>
                  <a:pt x="15240" y="16384"/>
                </a:lnTo>
                <a:lnTo>
                  <a:pt x="15331" y="16384"/>
                </a:lnTo>
                <a:lnTo>
                  <a:pt x="15423" y="16279"/>
                </a:lnTo>
                <a:lnTo>
                  <a:pt x="15469" y="16175"/>
                </a:lnTo>
                <a:lnTo>
                  <a:pt x="15606" y="15861"/>
                </a:lnTo>
                <a:lnTo>
                  <a:pt x="15698" y="15808"/>
                </a:lnTo>
                <a:lnTo>
                  <a:pt x="15743" y="15861"/>
                </a:lnTo>
                <a:lnTo>
                  <a:pt x="15881" y="16070"/>
                </a:lnTo>
                <a:lnTo>
                  <a:pt x="15926" y="16175"/>
                </a:lnTo>
                <a:lnTo>
                  <a:pt x="16018" y="16175"/>
                </a:lnTo>
                <a:lnTo>
                  <a:pt x="16018" y="16122"/>
                </a:lnTo>
                <a:lnTo>
                  <a:pt x="15972" y="16018"/>
                </a:lnTo>
                <a:lnTo>
                  <a:pt x="15972" y="15913"/>
                </a:lnTo>
                <a:lnTo>
                  <a:pt x="16018" y="15756"/>
                </a:lnTo>
                <a:lnTo>
                  <a:pt x="16064" y="15704"/>
                </a:lnTo>
                <a:lnTo>
                  <a:pt x="16109" y="15704"/>
                </a:lnTo>
                <a:lnTo>
                  <a:pt x="16247" y="15756"/>
                </a:lnTo>
                <a:lnTo>
                  <a:pt x="16292" y="15756"/>
                </a:lnTo>
                <a:lnTo>
                  <a:pt x="16384" y="15651"/>
                </a:lnTo>
                <a:lnTo>
                  <a:pt x="16384" y="15599"/>
                </a:lnTo>
                <a:lnTo>
                  <a:pt x="16247" y="15494"/>
                </a:lnTo>
                <a:lnTo>
                  <a:pt x="16384" y="15389"/>
                </a:lnTo>
                <a:lnTo>
                  <a:pt x="16384" y="15337"/>
                </a:lnTo>
                <a:lnTo>
                  <a:pt x="16338" y="15285"/>
                </a:lnTo>
                <a:lnTo>
                  <a:pt x="16247" y="15285"/>
                </a:lnTo>
                <a:lnTo>
                  <a:pt x="16109" y="15285"/>
                </a:lnTo>
                <a:lnTo>
                  <a:pt x="15972" y="15285"/>
                </a:lnTo>
                <a:lnTo>
                  <a:pt x="15926" y="15128"/>
                </a:lnTo>
                <a:lnTo>
                  <a:pt x="15835" y="15128"/>
                </a:lnTo>
                <a:lnTo>
                  <a:pt x="15789" y="15023"/>
                </a:lnTo>
                <a:lnTo>
                  <a:pt x="15743" y="14971"/>
                </a:lnTo>
                <a:lnTo>
                  <a:pt x="15698" y="14971"/>
                </a:lnTo>
                <a:lnTo>
                  <a:pt x="15652" y="15023"/>
                </a:lnTo>
                <a:lnTo>
                  <a:pt x="15606" y="14971"/>
                </a:lnTo>
                <a:lnTo>
                  <a:pt x="15423" y="15023"/>
                </a:lnTo>
                <a:lnTo>
                  <a:pt x="15377" y="15023"/>
                </a:lnTo>
                <a:lnTo>
                  <a:pt x="15331" y="14971"/>
                </a:lnTo>
                <a:lnTo>
                  <a:pt x="15331" y="14866"/>
                </a:lnTo>
                <a:lnTo>
                  <a:pt x="15331" y="14761"/>
                </a:lnTo>
                <a:lnTo>
                  <a:pt x="15194" y="14657"/>
                </a:lnTo>
                <a:lnTo>
                  <a:pt x="15103" y="14657"/>
                </a:lnTo>
                <a:lnTo>
                  <a:pt x="15057" y="14604"/>
                </a:lnTo>
                <a:lnTo>
                  <a:pt x="14965" y="14604"/>
                </a:lnTo>
                <a:lnTo>
                  <a:pt x="14920" y="14604"/>
                </a:lnTo>
                <a:lnTo>
                  <a:pt x="14736" y="14604"/>
                </a:lnTo>
                <a:lnTo>
                  <a:pt x="14736" y="14552"/>
                </a:lnTo>
                <a:lnTo>
                  <a:pt x="14736" y="14447"/>
                </a:lnTo>
                <a:lnTo>
                  <a:pt x="14645" y="14343"/>
                </a:lnTo>
                <a:lnTo>
                  <a:pt x="14553" y="14238"/>
                </a:lnTo>
                <a:lnTo>
                  <a:pt x="14508" y="14133"/>
                </a:lnTo>
                <a:lnTo>
                  <a:pt x="14462" y="14081"/>
                </a:lnTo>
                <a:lnTo>
                  <a:pt x="14462" y="13924"/>
                </a:lnTo>
                <a:lnTo>
                  <a:pt x="14416" y="13819"/>
                </a:lnTo>
                <a:lnTo>
                  <a:pt x="14416" y="13714"/>
                </a:lnTo>
                <a:lnTo>
                  <a:pt x="14462" y="13662"/>
                </a:lnTo>
                <a:lnTo>
                  <a:pt x="14553" y="13662"/>
                </a:lnTo>
                <a:lnTo>
                  <a:pt x="14599" y="13610"/>
                </a:lnTo>
                <a:lnTo>
                  <a:pt x="14599" y="13505"/>
                </a:lnTo>
                <a:lnTo>
                  <a:pt x="14691" y="13453"/>
                </a:lnTo>
                <a:lnTo>
                  <a:pt x="14828" y="13453"/>
                </a:lnTo>
                <a:lnTo>
                  <a:pt x="14920" y="13453"/>
                </a:lnTo>
                <a:lnTo>
                  <a:pt x="14965" y="13348"/>
                </a:lnTo>
                <a:lnTo>
                  <a:pt x="14920" y="13243"/>
                </a:lnTo>
                <a:lnTo>
                  <a:pt x="14920" y="13139"/>
                </a:lnTo>
                <a:lnTo>
                  <a:pt x="15011" y="12929"/>
                </a:lnTo>
                <a:lnTo>
                  <a:pt x="15103" y="12929"/>
                </a:lnTo>
                <a:lnTo>
                  <a:pt x="15331" y="12877"/>
                </a:lnTo>
                <a:lnTo>
                  <a:pt x="15377" y="12825"/>
                </a:lnTo>
                <a:lnTo>
                  <a:pt x="15377" y="12668"/>
                </a:lnTo>
                <a:lnTo>
                  <a:pt x="15377" y="12615"/>
                </a:lnTo>
                <a:lnTo>
                  <a:pt x="15514" y="12563"/>
                </a:lnTo>
                <a:lnTo>
                  <a:pt x="15652" y="12510"/>
                </a:lnTo>
                <a:lnTo>
                  <a:pt x="15743" y="12406"/>
                </a:lnTo>
                <a:lnTo>
                  <a:pt x="15743" y="12301"/>
                </a:lnTo>
                <a:lnTo>
                  <a:pt x="15606" y="12249"/>
                </a:lnTo>
                <a:lnTo>
                  <a:pt x="15606" y="12144"/>
                </a:lnTo>
                <a:lnTo>
                  <a:pt x="15560" y="12039"/>
                </a:lnTo>
                <a:lnTo>
                  <a:pt x="15560" y="11987"/>
                </a:lnTo>
                <a:lnTo>
                  <a:pt x="15652" y="11830"/>
                </a:lnTo>
                <a:lnTo>
                  <a:pt x="15698" y="11725"/>
                </a:lnTo>
                <a:lnTo>
                  <a:pt x="15652" y="11673"/>
                </a:lnTo>
                <a:lnTo>
                  <a:pt x="15560" y="11673"/>
                </a:lnTo>
                <a:lnTo>
                  <a:pt x="15514" y="11621"/>
                </a:lnTo>
                <a:lnTo>
                  <a:pt x="15514" y="11568"/>
                </a:lnTo>
                <a:lnTo>
                  <a:pt x="15606" y="11411"/>
                </a:lnTo>
                <a:lnTo>
                  <a:pt x="15606" y="11359"/>
                </a:lnTo>
                <a:lnTo>
                  <a:pt x="15560" y="11359"/>
                </a:lnTo>
                <a:lnTo>
                  <a:pt x="15469" y="11411"/>
                </a:lnTo>
                <a:lnTo>
                  <a:pt x="15194" y="11778"/>
                </a:lnTo>
                <a:lnTo>
                  <a:pt x="15103" y="11830"/>
                </a:lnTo>
                <a:lnTo>
                  <a:pt x="14965" y="11830"/>
                </a:lnTo>
                <a:lnTo>
                  <a:pt x="14782" y="11830"/>
                </a:lnTo>
                <a:lnTo>
                  <a:pt x="14691" y="11778"/>
                </a:lnTo>
                <a:lnTo>
                  <a:pt x="14645" y="11830"/>
                </a:lnTo>
                <a:lnTo>
                  <a:pt x="14645" y="11935"/>
                </a:lnTo>
                <a:lnTo>
                  <a:pt x="14553" y="11987"/>
                </a:lnTo>
                <a:lnTo>
                  <a:pt x="14462" y="12092"/>
                </a:lnTo>
                <a:lnTo>
                  <a:pt x="14416" y="12249"/>
                </a:lnTo>
                <a:lnTo>
                  <a:pt x="14416" y="12353"/>
                </a:lnTo>
                <a:lnTo>
                  <a:pt x="14370" y="12563"/>
                </a:lnTo>
                <a:lnTo>
                  <a:pt x="14279" y="12668"/>
                </a:lnTo>
                <a:lnTo>
                  <a:pt x="14233" y="12668"/>
                </a:lnTo>
                <a:lnTo>
                  <a:pt x="14096" y="12668"/>
                </a:lnTo>
                <a:lnTo>
                  <a:pt x="14004" y="12563"/>
                </a:lnTo>
                <a:lnTo>
                  <a:pt x="13913" y="12458"/>
                </a:lnTo>
                <a:lnTo>
                  <a:pt x="13821" y="12406"/>
                </a:lnTo>
                <a:lnTo>
                  <a:pt x="13684" y="12406"/>
                </a:lnTo>
                <a:lnTo>
                  <a:pt x="13638" y="12353"/>
                </a:lnTo>
                <a:lnTo>
                  <a:pt x="13592" y="12249"/>
                </a:lnTo>
                <a:lnTo>
                  <a:pt x="13592" y="12196"/>
                </a:lnTo>
                <a:lnTo>
                  <a:pt x="13638" y="12039"/>
                </a:lnTo>
                <a:lnTo>
                  <a:pt x="13684" y="11987"/>
                </a:lnTo>
                <a:lnTo>
                  <a:pt x="13775" y="11935"/>
                </a:lnTo>
                <a:lnTo>
                  <a:pt x="13913" y="11987"/>
                </a:lnTo>
                <a:lnTo>
                  <a:pt x="14004" y="11987"/>
                </a:lnTo>
                <a:lnTo>
                  <a:pt x="13958" y="11935"/>
                </a:lnTo>
                <a:lnTo>
                  <a:pt x="13958" y="11830"/>
                </a:lnTo>
                <a:lnTo>
                  <a:pt x="14004" y="11778"/>
                </a:lnTo>
                <a:lnTo>
                  <a:pt x="14050" y="11778"/>
                </a:lnTo>
                <a:lnTo>
                  <a:pt x="14096" y="11725"/>
                </a:lnTo>
                <a:lnTo>
                  <a:pt x="14096" y="11621"/>
                </a:lnTo>
                <a:lnTo>
                  <a:pt x="14187" y="11516"/>
                </a:lnTo>
                <a:lnTo>
                  <a:pt x="14096" y="11464"/>
                </a:lnTo>
                <a:lnTo>
                  <a:pt x="14050" y="11516"/>
                </a:lnTo>
                <a:lnTo>
                  <a:pt x="13958" y="11568"/>
                </a:lnTo>
                <a:lnTo>
                  <a:pt x="13913" y="11673"/>
                </a:lnTo>
                <a:lnTo>
                  <a:pt x="13867" y="11673"/>
                </a:lnTo>
                <a:lnTo>
                  <a:pt x="13867" y="11621"/>
                </a:lnTo>
                <a:lnTo>
                  <a:pt x="13913" y="11516"/>
                </a:lnTo>
                <a:lnTo>
                  <a:pt x="13867" y="11464"/>
                </a:lnTo>
                <a:lnTo>
                  <a:pt x="13821" y="11516"/>
                </a:lnTo>
                <a:lnTo>
                  <a:pt x="13775" y="11568"/>
                </a:lnTo>
                <a:lnTo>
                  <a:pt x="13730" y="11673"/>
                </a:lnTo>
                <a:lnTo>
                  <a:pt x="13684" y="11725"/>
                </a:lnTo>
                <a:lnTo>
                  <a:pt x="13638" y="11725"/>
                </a:lnTo>
                <a:lnTo>
                  <a:pt x="13547" y="11673"/>
                </a:lnTo>
                <a:lnTo>
                  <a:pt x="13547" y="11568"/>
                </a:lnTo>
                <a:lnTo>
                  <a:pt x="13501" y="11516"/>
                </a:lnTo>
                <a:lnTo>
                  <a:pt x="13409" y="11516"/>
                </a:lnTo>
                <a:lnTo>
                  <a:pt x="13363" y="11568"/>
                </a:lnTo>
                <a:lnTo>
                  <a:pt x="13318" y="11673"/>
                </a:lnTo>
                <a:lnTo>
                  <a:pt x="13318" y="11778"/>
                </a:lnTo>
                <a:lnTo>
                  <a:pt x="13226" y="11882"/>
                </a:lnTo>
                <a:lnTo>
                  <a:pt x="13135" y="11987"/>
                </a:lnTo>
                <a:lnTo>
                  <a:pt x="12997" y="12039"/>
                </a:lnTo>
                <a:lnTo>
                  <a:pt x="12906" y="12092"/>
                </a:lnTo>
                <a:lnTo>
                  <a:pt x="12814" y="12092"/>
                </a:lnTo>
                <a:lnTo>
                  <a:pt x="12677" y="12092"/>
                </a:lnTo>
                <a:lnTo>
                  <a:pt x="12631" y="12092"/>
                </a:lnTo>
                <a:lnTo>
                  <a:pt x="12219" y="12039"/>
                </a:lnTo>
                <a:lnTo>
                  <a:pt x="12128" y="11987"/>
                </a:lnTo>
                <a:lnTo>
                  <a:pt x="11945" y="11987"/>
                </a:lnTo>
                <a:lnTo>
                  <a:pt x="11807" y="11935"/>
                </a:lnTo>
                <a:lnTo>
                  <a:pt x="11716" y="11830"/>
                </a:lnTo>
                <a:lnTo>
                  <a:pt x="11716" y="11778"/>
                </a:lnTo>
                <a:lnTo>
                  <a:pt x="11670" y="11673"/>
                </a:lnTo>
                <a:lnTo>
                  <a:pt x="11670" y="11568"/>
                </a:lnTo>
                <a:lnTo>
                  <a:pt x="11716" y="11464"/>
                </a:lnTo>
                <a:lnTo>
                  <a:pt x="11762" y="11359"/>
                </a:lnTo>
                <a:lnTo>
                  <a:pt x="11853" y="11254"/>
                </a:lnTo>
                <a:lnTo>
                  <a:pt x="11899" y="11202"/>
                </a:lnTo>
                <a:lnTo>
                  <a:pt x="11899" y="11097"/>
                </a:lnTo>
                <a:lnTo>
                  <a:pt x="11945" y="11045"/>
                </a:lnTo>
                <a:lnTo>
                  <a:pt x="11945" y="10992"/>
                </a:lnTo>
                <a:lnTo>
                  <a:pt x="12036" y="10992"/>
                </a:lnTo>
                <a:lnTo>
                  <a:pt x="12082" y="10940"/>
                </a:lnTo>
                <a:lnTo>
                  <a:pt x="12128" y="10783"/>
                </a:lnTo>
                <a:lnTo>
                  <a:pt x="12219" y="10678"/>
                </a:lnTo>
                <a:lnTo>
                  <a:pt x="12357" y="10626"/>
                </a:lnTo>
                <a:lnTo>
                  <a:pt x="12448" y="10626"/>
                </a:lnTo>
                <a:lnTo>
                  <a:pt x="12631" y="10678"/>
                </a:lnTo>
                <a:lnTo>
                  <a:pt x="12723" y="10731"/>
                </a:lnTo>
                <a:lnTo>
                  <a:pt x="12769" y="10731"/>
                </a:lnTo>
                <a:lnTo>
                  <a:pt x="12860" y="10835"/>
                </a:lnTo>
                <a:lnTo>
                  <a:pt x="12952" y="10888"/>
                </a:lnTo>
                <a:lnTo>
                  <a:pt x="12997" y="10888"/>
                </a:lnTo>
                <a:lnTo>
                  <a:pt x="13043" y="10992"/>
                </a:lnTo>
                <a:lnTo>
                  <a:pt x="13043" y="11097"/>
                </a:lnTo>
                <a:lnTo>
                  <a:pt x="13089" y="11097"/>
                </a:lnTo>
                <a:lnTo>
                  <a:pt x="13226" y="11097"/>
                </a:lnTo>
                <a:lnTo>
                  <a:pt x="13318" y="11097"/>
                </a:lnTo>
                <a:lnTo>
                  <a:pt x="13363" y="11097"/>
                </a:lnTo>
                <a:lnTo>
                  <a:pt x="13501" y="11202"/>
                </a:lnTo>
                <a:lnTo>
                  <a:pt x="13592" y="11202"/>
                </a:lnTo>
                <a:lnTo>
                  <a:pt x="13775" y="11307"/>
                </a:lnTo>
                <a:lnTo>
                  <a:pt x="13958" y="11359"/>
                </a:lnTo>
                <a:lnTo>
                  <a:pt x="14141" y="11359"/>
                </a:lnTo>
                <a:lnTo>
                  <a:pt x="14325" y="11411"/>
                </a:lnTo>
                <a:lnTo>
                  <a:pt x="14462" y="11411"/>
                </a:lnTo>
                <a:lnTo>
                  <a:pt x="14370" y="11307"/>
                </a:lnTo>
                <a:lnTo>
                  <a:pt x="14279" y="11254"/>
                </a:lnTo>
                <a:lnTo>
                  <a:pt x="14279" y="11149"/>
                </a:lnTo>
                <a:lnTo>
                  <a:pt x="14187" y="10992"/>
                </a:lnTo>
                <a:lnTo>
                  <a:pt x="14187" y="10940"/>
                </a:lnTo>
                <a:lnTo>
                  <a:pt x="14187" y="10731"/>
                </a:lnTo>
                <a:lnTo>
                  <a:pt x="14096" y="10626"/>
                </a:lnTo>
                <a:lnTo>
                  <a:pt x="14050" y="10469"/>
                </a:lnTo>
                <a:lnTo>
                  <a:pt x="14004" y="10417"/>
                </a:lnTo>
                <a:lnTo>
                  <a:pt x="13958" y="10312"/>
                </a:lnTo>
                <a:lnTo>
                  <a:pt x="13913" y="10207"/>
                </a:lnTo>
                <a:lnTo>
                  <a:pt x="13684" y="9946"/>
                </a:lnTo>
                <a:lnTo>
                  <a:pt x="13638" y="9893"/>
                </a:lnTo>
                <a:lnTo>
                  <a:pt x="13547" y="9527"/>
                </a:lnTo>
                <a:lnTo>
                  <a:pt x="13455" y="9422"/>
                </a:lnTo>
                <a:lnTo>
                  <a:pt x="13455" y="9317"/>
                </a:lnTo>
                <a:lnTo>
                  <a:pt x="13501" y="9160"/>
                </a:lnTo>
                <a:lnTo>
                  <a:pt x="13501" y="9003"/>
                </a:lnTo>
                <a:lnTo>
                  <a:pt x="13592" y="8794"/>
                </a:lnTo>
                <a:lnTo>
                  <a:pt x="13638" y="8532"/>
                </a:lnTo>
                <a:lnTo>
                  <a:pt x="13730" y="8218"/>
                </a:lnTo>
                <a:lnTo>
                  <a:pt x="13730" y="8113"/>
                </a:lnTo>
                <a:lnTo>
                  <a:pt x="13638" y="8009"/>
                </a:lnTo>
                <a:lnTo>
                  <a:pt x="13363" y="8061"/>
                </a:lnTo>
                <a:lnTo>
                  <a:pt x="11991" y="8166"/>
                </a:lnTo>
                <a:lnTo>
                  <a:pt x="11762" y="8166"/>
                </a:lnTo>
                <a:lnTo>
                  <a:pt x="11121" y="8218"/>
                </a:lnTo>
                <a:lnTo>
                  <a:pt x="11075" y="8218"/>
                </a:lnTo>
                <a:lnTo>
                  <a:pt x="10206" y="8271"/>
                </a:lnTo>
                <a:lnTo>
                  <a:pt x="9519" y="8323"/>
                </a:lnTo>
                <a:lnTo>
                  <a:pt x="9107" y="8323"/>
                </a:lnTo>
                <a:lnTo>
                  <a:pt x="7826" y="8428"/>
                </a:lnTo>
                <a:lnTo>
                  <a:pt x="7734" y="8375"/>
                </a:lnTo>
                <a:lnTo>
                  <a:pt x="7780" y="8323"/>
                </a:lnTo>
                <a:lnTo>
                  <a:pt x="7917" y="8113"/>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3" name="Kansas">
            <a:extLst>
              <a:ext uri="{FF2B5EF4-FFF2-40B4-BE49-F238E27FC236}">
                <a16:creationId xmlns:a16="http://schemas.microsoft.com/office/drawing/2014/main" id="{9368759C-1542-6A1E-23A3-99A38C060840}"/>
              </a:ext>
            </a:extLst>
          </p:cNvPr>
          <p:cNvSpPr>
            <a:spLocks/>
          </p:cNvSpPr>
          <p:nvPr/>
        </p:nvSpPr>
        <p:spPr bwMode="auto">
          <a:xfrm>
            <a:off x="4238344" y="2888031"/>
            <a:ext cx="1220788" cy="630237"/>
          </a:xfrm>
          <a:custGeom>
            <a:avLst/>
            <a:gdLst>
              <a:gd name="T0" fmla="*/ 752039 w 16384"/>
              <a:gd name="T1" fmla="*/ 627737 h 16384"/>
              <a:gd name="T2" fmla="*/ 870512 w 16384"/>
              <a:gd name="T3" fmla="*/ 630237 h 16384"/>
              <a:gd name="T4" fmla="*/ 991592 w 16384"/>
              <a:gd name="T5" fmla="*/ 627737 h 16384"/>
              <a:gd name="T6" fmla="*/ 1025047 w 16384"/>
              <a:gd name="T7" fmla="*/ 627737 h 16384"/>
              <a:gd name="T8" fmla="*/ 1086892 w 16384"/>
              <a:gd name="T9" fmla="*/ 627737 h 16384"/>
              <a:gd name="T10" fmla="*/ 1156410 w 16384"/>
              <a:gd name="T11" fmla="*/ 627737 h 16384"/>
              <a:gd name="T12" fmla="*/ 1215646 w 16384"/>
              <a:gd name="T13" fmla="*/ 615350 h 16384"/>
              <a:gd name="T14" fmla="*/ 1215646 w 16384"/>
              <a:gd name="T15" fmla="*/ 555804 h 16384"/>
              <a:gd name="T16" fmla="*/ 1215646 w 16384"/>
              <a:gd name="T17" fmla="*/ 493757 h 16384"/>
              <a:gd name="T18" fmla="*/ 1215646 w 16384"/>
              <a:gd name="T19" fmla="*/ 416863 h 16384"/>
              <a:gd name="T20" fmla="*/ 1215646 w 16384"/>
              <a:gd name="T21" fmla="*/ 334967 h 16384"/>
              <a:gd name="T22" fmla="*/ 1215646 w 16384"/>
              <a:gd name="T23" fmla="*/ 260534 h 16384"/>
              <a:gd name="T24" fmla="*/ 1218180 w 16384"/>
              <a:gd name="T25" fmla="*/ 203450 h 16384"/>
              <a:gd name="T26" fmla="*/ 1215646 w 16384"/>
              <a:gd name="T27" fmla="*/ 198488 h 16384"/>
              <a:gd name="T28" fmla="*/ 1205364 w 16384"/>
              <a:gd name="T29" fmla="*/ 193526 h 16384"/>
              <a:gd name="T30" fmla="*/ 1189866 w 16384"/>
              <a:gd name="T31" fmla="*/ 191064 h 16384"/>
              <a:gd name="T32" fmla="*/ 1174442 w 16384"/>
              <a:gd name="T33" fmla="*/ 176177 h 16384"/>
              <a:gd name="T34" fmla="*/ 1169301 w 16384"/>
              <a:gd name="T35" fmla="*/ 153828 h 16384"/>
              <a:gd name="T36" fmla="*/ 1158944 w 16384"/>
              <a:gd name="T37" fmla="*/ 146404 h 16384"/>
              <a:gd name="T38" fmla="*/ 1143520 w 16384"/>
              <a:gd name="T39" fmla="*/ 131517 h 16384"/>
              <a:gd name="T40" fmla="*/ 1135771 w 16384"/>
              <a:gd name="T41" fmla="*/ 121593 h 16384"/>
              <a:gd name="T42" fmla="*/ 1143520 w 16384"/>
              <a:gd name="T43" fmla="*/ 104206 h 16384"/>
              <a:gd name="T44" fmla="*/ 1156410 w 16384"/>
              <a:gd name="T45" fmla="*/ 89319 h 16384"/>
              <a:gd name="T46" fmla="*/ 1166693 w 16384"/>
              <a:gd name="T47" fmla="*/ 81895 h 16384"/>
              <a:gd name="T48" fmla="*/ 1164159 w 16384"/>
              <a:gd name="T49" fmla="*/ 74433 h 16384"/>
              <a:gd name="T50" fmla="*/ 1169301 w 16384"/>
              <a:gd name="T51" fmla="*/ 64508 h 16384"/>
              <a:gd name="T52" fmla="*/ 1161552 w 16384"/>
              <a:gd name="T53" fmla="*/ 57084 h 16384"/>
              <a:gd name="T54" fmla="*/ 1151269 w 16384"/>
              <a:gd name="T55" fmla="*/ 49622 h 16384"/>
              <a:gd name="T56" fmla="*/ 1146128 w 16384"/>
              <a:gd name="T57" fmla="*/ 54584 h 16384"/>
              <a:gd name="T58" fmla="*/ 1125488 w 16384"/>
              <a:gd name="T59" fmla="*/ 49622 h 16384"/>
              <a:gd name="T60" fmla="*/ 1112598 w 16384"/>
              <a:gd name="T61" fmla="*/ 39698 h 16384"/>
              <a:gd name="T62" fmla="*/ 1099707 w 16384"/>
              <a:gd name="T63" fmla="*/ 29773 h 16384"/>
              <a:gd name="T64" fmla="*/ 1027655 w 16384"/>
              <a:gd name="T65" fmla="*/ 32273 h 16384"/>
              <a:gd name="T66" fmla="*/ 958062 w 16384"/>
              <a:gd name="T67" fmla="*/ 32273 h 16384"/>
              <a:gd name="T68" fmla="*/ 865370 w 16384"/>
              <a:gd name="T69" fmla="*/ 29773 h 16384"/>
              <a:gd name="T70" fmla="*/ 777820 w 16384"/>
              <a:gd name="T71" fmla="*/ 29773 h 16384"/>
              <a:gd name="T72" fmla="*/ 687662 w 16384"/>
              <a:gd name="T73" fmla="*/ 27311 h 16384"/>
              <a:gd name="T74" fmla="*/ 597503 w 16384"/>
              <a:gd name="T75" fmla="*/ 27311 h 16384"/>
              <a:gd name="T76" fmla="*/ 509953 w 16384"/>
              <a:gd name="T77" fmla="*/ 24811 h 16384"/>
              <a:gd name="T78" fmla="*/ 422403 w 16384"/>
              <a:gd name="T79" fmla="*/ 19849 h 16384"/>
              <a:gd name="T80" fmla="*/ 249835 w 16384"/>
              <a:gd name="T81" fmla="*/ 12425 h 16384"/>
              <a:gd name="T82" fmla="*/ 157069 w 16384"/>
              <a:gd name="T83" fmla="*/ 7463 h 16384"/>
              <a:gd name="T84" fmla="*/ 41205 w 16384"/>
              <a:gd name="T85" fmla="*/ 0 h 16384"/>
              <a:gd name="T86" fmla="*/ 36063 w 16384"/>
              <a:gd name="T87" fmla="*/ 86858 h 16384"/>
              <a:gd name="T88" fmla="*/ 28314 w 16384"/>
              <a:gd name="T89" fmla="*/ 188563 h 16384"/>
              <a:gd name="T90" fmla="*/ 23173 w 16384"/>
              <a:gd name="T91" fmla="*/ 277883 h 16384"/>
              <a:gd name="T92" fmla="*/ 10283 w 16384"/>
              <a:gd name="T93" fmla="*/ 451598 h 16384"/>
              <a:gd name="T94" fmla="*/ 5141 w 16384"/>
              <a:gd name="T95" fmla="*/ 521069 h 16384"/>
              <a:gd name="T96" fmla="*/ 5141 w 16384"/>
              <a:gd name="T97" fmla="*/ 597963 h 16384"/>
              <a:gd name="T98" fmla="*/ 162285 w 16384"/>
              <a:gd name="T99" fmla="*/ 607888 h 16384"/>
              <a:gd name="T100" fmla="*/ 234337 w 16384"/>
              <a:gd name="T101" fmla="*/ 610388 h 16384"/>
              <a:gd name="T102" fmla="*/ 334852 w 16384"/>
              <a:gd name="T103" fmla="*/ 615350 h 16384"/>
              <a:gd name="T104" fmla="*/ 422403 w 16384"/>
              <a:gd name="T105" fmla="*/ 620312 h 16384"/>
              <a:gd name="T106" fmla="*/ 574331 w 16384"/>
              <a:gd name="T107" fmla="*/ 625275 h 16384"/>
              <a:gd name="T108" fmla="*/ 646457 w 16384"/>
              <a:gd name="T109" fmla="*/ 625275 h 1638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6384"/>
              <a:gd name="T166" fmla="*/ 0 h 16384"/>
              <a:gd name="T167" fmla="*/ 16384 w 16384"/>
              <a:gd name="T168" fmla="*/ 16384 h 1638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6384" h="16384">
                <a:moveTo>
                  <a:pt x="9333" y="16319"/>
                </a:moveTo>
                <a:lnTo>
                  <a:pt x="10093" y="16319"/>
                </a:lnTo>
                <a:lnTo>
                  <a:pt x="10750" y="16384"/>
                </a:lnTo>
                <a:lnTo>
                  <a:pt x="11683" y="16384"/>
                </a:lnTo>
                <a:lnTo>
                  <a:pt x="12167" y="16384"/>
                </a:lnTo>
                <a:lnTo>
                  <a:pt x="13308" y="16319"/>
                </a:lnTo>
                <a:lnTo>
                  <a:pt x="13377" y="16319"/>
                </a:lnTo>
                <a:lnTo>
                  <a:pt x="13757" y="16319"/>
                </a:lnTo>
                <a:lnTo>
                  <a:pt x="14379" y="16319"/>
                </a:lnTo>
                <a:lnTo>
                  <a:pt x="14587" y="16319"/>
                </a:lnTo>
                <a:lnTo>
                  <a:pt x="15347" y="16319"/>
                </a:lnTo>
                <a:lnTo>
                  <a:pt x="15520" y="16319"/>
                </a:lnTo>
                <a:lnTo>
                  <a:pt x="16349" y="16255"/>
                </a:lnTo>
                <a:lnTo>
                  <a:pt x="16315" y="15997"/>
                </a:lnTo>
                <a:lnTo>
                  <a:pt x="16315" y="14578"/>
                </a:lnTo>
                <a:lnTo>
                  <a:pt x="16315" y="14449"/>
                </a:lnTo>
                <a:lnTo>
                  <a:pt x="16315" y="12965"/>
                </a:lnTo>
                <a:lnTo>
                  <a:pt x="16315" y="12836"/>
                </a:lnTo>
                <a:lnTo>
                  <a:pt x="16315" y="10966"/>
                </a:lnTo>
                <a:lnTo>
                  <a:pt x="16315" y="10837"/>
                </a:lnTo>
                <a:lnTo>
                  <a:pt x="16349" y="9160"/>
                </a:lnTo>
                <a:lnTo>
                  <a:pt x="16315" y="8708"/>
                </a:lnTo>
                <a:lnTo>
                  <a:pt x="16315" y="7353"/>
                </a:lnTo>
                <a:lnTo>
                  <a:pt x="16315" y="6773"/>
                </a:lnTo>
                <a:lnTo>
                  <a:pt x="16315" y="5741"/>
                </a:lnTo>
                <a:lnTo>
                  <a:pt x="16349" y="5289"/>
                </a:lnTo>
                <a:lnTo>
                  <a:pt x="16384" y="5225"/>
                </a:lnTo>
                <a:lnTo>
                  <a:pt x="16315" y="5160"/>
                </a:lnTo>
                <a:lnTo>
                  <a:pt x="16246" y="5160"/>
                </a:lnTo>
                <a:lnTo>
                  <a:pt x="16177" y="5031"/>
                </a:lnTo>
                <a:lnTo>
                  <a:pt x="16038" y="5031"/>
                </a:lnTo>
                <a:lnTo>
                  <a:pt x="15969" y="4967"/>
                </a:lnTo>
                <a:lnTo>
                  <a:pt x="15900" y="4902"/>
                </a:lnTo>
                <a:lnTo>
                  <a:pt x="15762" y="4580"/>
                </a:lnTo>
                <a:lnTo>
                  <a:pt x="15693" y="4257"/>
                </a:lnTo>
                <a:lnTo>
                  <a:pt x="15693" y="3999"/>
                </a:lnTo>
                <a:lnTo>
                  <a:pt x="15589" y="3935"/>
                </a:lnTo>
                <a:lnTo>
                  <a:pt x="15554" y="3806"/>
                </a:lnTo>
                <a:lnTo>
                  <a:pt x="15520" y="3612"/>
                </a:lnTo>
                <a:lnTo>
                  <a:pt x="15347" y="3419"/>
                </a:lnTo>
                <a:lnTo>
                  <a:pt x="15243" y="3225"/>
                </a:lnTo>
                <a:lnTo>
                  <a:pt x="15243" y="3161"/>
                </a:lnTo>
                <a:lnTo>
                  <a:pt x="15312" y="2903"/>
                </a:lnTo>
                <a:lnTo>
                  <a:pt x="15347" y="2709"/>
                </a:lnTo>
                <a:lnTo>
                  <a:pt x="15382" y="2516"/>
                </a:lnTo>
                <a:lnTo>
                  <a:pt x="15520" y="2322"/>
                </a:lnTo>
                <a:lnTo>
                  <a:pt x="15520" y="2129"/>
                </a:lnTo>
                <a:lnTo>
                  <a:pt x="15658" y="2129"/>
                </a:lnTo>
                <a:lnTo>
                  <a:pt x="15762" y="2129"/>
                </a:lnTo>
                <a:lnTo>
                  <a:pt x="15624" y="1935"/>
                </a:lnTo>
                <a:lnTo>
                  <a:pt x="15693" y="1871"/>
                </a:lnTo>
                <a:lnTo>
                  <a:pt x="15693" y="1677"/>
                </a:lnTo>
                <a:lnTo>
                  <a:pt x="15693" y="1548"/>
                </a:lnTo>
                <a:lnTo>
                  <a:pt x="15589" y="1484"/>
                </a:lnTo>
                <a:lnTo>
                  <a:pt x="15520" y="1226"/>
                </a:lnTo>
                <a:lnTo>
                  <a:pt x="15451" y="1290"/>
                </a:lnTo>
                <a:lnTo>
                  <a:pt x="15416" y="1355"/>
                </a:lnTo>
                <a:lnTo>
                  <a:pt x="15382" y="1419"/>
                </a:lnTo>
                <a:lnTo>
                  <a:pt x="15174" y="1484"/>
                </a:lnTo>
                <a:lnTo>
                  <a:pt x="15105" y="1290"/>
                </a:lnTo>
                <a:lnTo>
                  <a:pt x="15001" y="1161"/>
                </a:lnTo>
                <a:lnTo>
                  <a:pt x="14932" y="1032"/>
                </a:lnTo>
                <a:lnTo>
                  <a:pt x="14829" y="774"/>
                </a:lnTo>
                <a:lnTo>
                  <a:pt x="14759" y="774"/>
                </a:lnTo>
                <a:lnTo>
                  <a:pt x="14725" y="774"/>
                </a:lnTo>
                <a:lnTo>
                  <a:pt x="13792" y="839"/>
                </a:lnTo>
                <a:lnTo>
                  <a:pt x="13308" y="839"/>
                </a:lnTo>
                <a:lnTo>
                  <a:pt x="12858" y="839"/>
                </a:lnTo>
                <a:lnTo>
                  <a:pt x="12374" y="839"/>
                </a:lnTo>
                <a:lnTo>
                  <a:pt x="11614" y="774"/>
                </a:lnTo>
                <a:lnTo>
                  <a:pt x="11441" y="774"/>
                </a:lnTo>
                <a:lnTo>
                  <a:pt x="10439" y="774"/>
                </a:lnTo>
                <a:lnTo>
                  <a:pt x="9505" y="774"/>
                </a:lnTo>
                <a:lnTo>
                  <a:pt x="9229" y="710"/>
                </a:lnTo>
                <a:lnTo>
                  <a:pt x="8538" y="710"/>
                </a:lnTo>
                <a:lnTo>
                  <a:pt x="8019" y="710"/>
                </a:lnTo>
                <a:lnTo>
                  <a:pt x="7604" y="645"/>
                </a:lnTo>
                <a:lnTo>
                  <a:pt x="6844" y="645"/>
                </a:lnTo>
                <a:lnTo>
                  <a:pt x="6637" y="645"/>
                </a:lnTo>
                <a:lnTo>
                  <a:pt x="5669" y="516"/>
                </a:lnTo>
                <a:lnTo>
                  <a:pt x="4494" y="452"/>
                </a:lnTo>
                <a:lnTo>
                  <a:pt x="3353" y="323"/>
                </a:lnTo>
                <a:lnTo>
                  <a:pt x="3284" y="323"/>
                </a:lnTo>
                <a:lnTo>
                  <a:pt x="2108" y="194"/>
                </a:lnTo>
                <a:lnTo>
                  <a:pt x="1901" y="194"/>
                </a:lnTo>
                <a:lnTo>
                  <a:pt x="553" y="0"/>
                </a:lnTo>
                <a:lnTo>
                  <a:pt x="449" y="2193"/>
                </a:lnTo>
                <a:lnTo>
                  <a:pt x="484" y="2258"/>
                </a:lnTo>
                <a:lnTo>
                  <a:pt x="380" y="4515"/>
                </a:lnTo>
                <a:lnTo>
                  <a:pt x="380" y="4902"/>
                </a:lnTo>
                <a:lnTo>
                  <a:pt x="311" y="6773"/>
                </a:lnTo>
                <a:lnTo>
                  <a:pt x="311" y="7224"/>
                </a:lnTo>
                <a:lnTo>
                  <a:pt x="242" y="9031"/>
                </a:lnTo>
                <a:lnTo>
                  <a:pt x="138" y="11740"/>
                </a:lnTo>
                <a:lnTo>
                  <a:pt x="138" y="12191"/>
                </a:lnTo>
                <a:lnTo>
                  <a:pt x="69" y="13546"/>
                </a:lnTo>
                <a:lnTo>
                  <a:pt x="0" y="15545"/>
                </a:lnTo>
                <a:lnTo>
                  <a:pt x="69" y="15545"/>
                </a:lnTo>
                <a:lnTo>
                  <a:pt x="1106" y="15674"/>
                </a:lnTo>
                <a:lnTo>
                  <a:pt x="2178" y="15803"/>
                </a:lnTo>
                <a:lnTo>
                  <a:pt x="2454" y="15803"/>
                </a:lnTo>
                <a:lnTo>
                  <a:pt x="3145" y="15868"/>
                </a:lnTo>
                <a:lnTo>
                  <a:pt x="4321" y="15997"/>
                </a:lnTo>
                <a:lnTo>
                  <a:pt x="4494" y="15997"/>
                </a:lnTo>
                <a:lnTo>
                  <a:pt x="5496" y="16126"/>
                </a:lnTo>
                <a:lnTo>
                  <a:pt x="5669" y="16126"/>
                </a:lnTo>
                <a:lnTo>
                  <a:pt x="6706" y="16126"/>
                </a:lnTo>
                <a:lnTo>
                  <a:pt x="7708" y="16255"/>
                </a:lnTo>
                <a:lnTo>
                  <a:pt x="8157" y="16255"/>
                </a:lnTo>
                <a:lnTo>
                  <a:pt x="8676" y="16255"/>
                </a:lnTo>
                <a:lnTo>
                  <a:pt x="9333" y="16319"/>
                </a:lnTo>
                <a:close/>
              </a:path>
            </a:pathLst>
          </a:custGeom>
          <a:solidFill>
            <a:srgbClr val="FFFF00"/>
          </a:solid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2060" name="Minnesota">
            <a:extLst>
              <a:ext uri="{FF2B5EF4-FFF2-40B4-BE49-F238E27FC236}">
                <a16:creationId xmlns:a16="http://schemas.microsoft.com/office/drawing/2014/main" id="{FC3C196A-C222-F2A0-3B91-6AFD553BBFA2}"/>
              </a:ext>
            </a:extLst>
          </p:cNvPr>
          <p:cNvSpPr>
            <a:spLocks/>
          </p:cNvSpPr>
          <p:nvPr/>
        </p:nvSpPr>
        <p:spPr bwMode="auto">
          <a:xfrm>
            <a:off x="5070195" y="1080136"/>
            <a:ext cx="1084263" cy="1147763"/>
          </a:xfrm>
          <a:custGeom>
            <a:avLst/>
            <a:gdLst>
              <a:gd name="T0" fmla="*/ 641266 w 16384"/>
              <a:gd name="T1" fmla="*/ 671396 h 16384"/>
              <a:gd name="T2" fmla="*/ 692819 w 16384"/>
              <a:gd name="T3" fmla="*/ 644216 h 16384"/>
              <a:gd name="T4" fmla="*/ 703077 w 16384"/>
              <a:gd name="T5" fmla="*/ 518329 h 16384"/>
              <a:gd name="T6" fmla="*/ 739144 w 16384"/>
              <a:gd name="T7" fmla="*/ 483792 h 16384"/>
              <a:gd name="T8" fmla="*/ 803535 w 16384"/>
              <a:gd name="T9" fmla="*/ 431952 h 16384"/>
              <a:gd name="T10" fmla="*/ 883346 w 16384"/>
              <a:gd name="T11" fmla="*/ 350480 h 16384"/>
              <a:gd name="T12" fmla="*/ 983804 w 16384"/>
              <a:gd name="T13" fmla="*/ 288762 h 16384"/>
              <a:gd name="T14" fmla="*/ 1068777 w 16384"/>
              <a:gd name="T15" fmla="*/ 244348 h 16384"/>
              <a:gd name="T16" fmla="*/ 1032776 w 16384"/>
              <a:gd name="T17" fmla="*/ 241896 h 16384"/>
              <a:gd name="T18" fmla="*/ 994128 w 16384"/>
              <a:gd name="T19" fmla="*/ 222141 h 16384"/>
              <a:gd name="T20" fmla="*/ 929737 w 16384"/>
              <a:gd name="T21" fmla="*/ 222141 h 16384"/>
              <a:gd name="T22" fmla="*/ 903994 w 16384"/>
              <a:gd name="T23" fmla="*/ 222141 h 16384"/>
              <a:gd name="T24" fmla="*/ 880831 w 16384"/>
              <a:gd name="T25" fmla="*/ 202386 h 16384"/>
              <a:gd name="T26" fmla="*/ 837021 w 16384"/>
              <a:gd name="T27" fmla="*/ 232018 h 16384"/>
              <a:gd name="T28" fmla="*/ 790630 w 16384"/>
              <a:gd name="T29" fmla="*/ 239444 h 16384"/>
              <a:gd name="T30" fmla="*/ 770049 w 16384"/>
              <a:gd name="T31" fmla="*/ 217237 h 16384"/>
              <a:gd name="T32" fmla="*/ 741725 w 16384"/>
              <a:gd name="T33" fmla="*/ 209811 h 16384"/>
              <a:gd name="T34" fmla="*/ 723724 w 16384"/>
              <a:gd name="T35" fmla="*/ 190056 h 16384"/>
              <a:gd name="T36" fmla="*/ 690238 w 16384"/>
              <a:gd name="T37" fmla="*/ 190056 h 16384"/>
              <a:gd name="T38" fmla="*/ 664495 w 16384"/>
              <a:gd name="T39" fmla="*/ 192508 h 16384"/>
              <a:gd name="T40" fmla="*/ 638685 w 16384"/>
              <a:gd name="T41" fmla="*/ 172753 h 16384"/>
              <a:gd name="T42" fmla="*/ 633590 w 16384"/>
              <a:gd name="T43" fmla="*/ 150546 h 16384"/>
              <a:gd name="T44" fmla="*/ 592361 w 16384"/>
              <a:gd name="T45" fmla="*/ 138216 h 16384"/>
              <a:gd name="T46" fmla="*/ 530550 w 16384"/>
              <a:gd name="T47" fmla="*/ 145642 h 16384"/>
              <a:gd name="T48" fmla="*/ 473902 w 16384"/>
              <a:gd name="T49" fmla="*/ 143190 h 16384"/>
              <a:gd name="T50" fmla="*/ 401768 w 16384"/>
              <a:gd name="T51" fmla="*/ 128339 h 16384"/>
              <a:gd name="T52" fmla="*/ 352862 w 16384"/>
              <a:gd name="T53" fmla="*/ 118461 h 16384"/>
              <a:gd name="T54" fmla="*/ 350281 w 16384"/>
              <a:gd name="T55" fmla="*/ 76499 h 16384"/>
              <a:gd name="T56" fmla="*/ 334795 w 16384"/>
              <a:gd name="T57" fmla="*/ 7426 h 16384"/>
              <a:gd name="T58" fmla="*/ 303890 w 16384"/>
              <a:gd name="T59" fmla="*/ 2452 h 16384"/>
              <a:gd name="T60" fmla="*/ 118459 w 16384"/>
              <a:gd name="T61" fmla="*/ 71595 h 16384"/>
              <a:gd name="T62" fmla="*/ 10324 w 16384"/>
              <a:gd name="T63" fmla="*/ 120913 h 16384"/>
              <a:gd name="T64" fmla="*/ 7743 w 16384"/>
              <a:gd name="T65" fmla="*/ 153068 h 16384"/>
              <a:gd name="T66" fmla="*/ 7743 w 16384"/>
              <a:gd name="T67" fmla="*/ 195030 h 16384"/>
              <a:gd name="T68" fmla="*/ 10324 w 16384"/>
              <a:gd name="T69" fmla="*/ 239444 h 16384"/>
              <a:gd name="T70" fmla="*/ 25743 w 16384"/>
              <a:gd name="T71" fmla="*/ 288762 h 16384"/>
              <a:gd name="T72" fmla="*/ 46391 w 16384"/>
              <a:gd name="T73" fmla="*/ 335698 h 16384"/>
              <a:gd name="T74" fmla="*/ 51487 w 16384"/>
              <a:gd name="T75" fmla="*/ 365331 h 16384"/>
              <a:gd name="T76" fmla="*/ 51487 w 16384"/>
              <a:gd name="T77" fmla="*/ 414649 h 16384"/>
              <a:gd name="T78" fmla="*/ 51487 w 16384"/>
              <a:gd name="T79" fmla="*/ 454159 h 16384"/>
              <a:gd name="T80" fmla="*/ 56648 w 16384"/>
              <a:gd name="T81" fmla="*/ 525754 h 16384"/>
              <a:gd name="T82" fmla="*/ 77296 w 16384"/>
              <a:gd name="T83" fmla="*/ 587472 h 16384"/>
              <a:gd name="T84" fmla="*/ 90135 w 16384"/>
              <a:gd name="T85" fmla="*/ 646667 h 16384"/>
              <a:gd name="T86" fmla="*/ 87554 w 16384"/>
              <a:gd name="T87" fmla="*/ 681274 h 16384"/>
              <a:gd name="T88" fmla="*/ 46391 w 16384"/>
              <a:gd name="T89" fmla="*/ 725688 h 16384"/>
              <a:gd name="T90" fmla="*/ 66972 w 16384"/>
              <a:gd name="T91" fmla="*/ 765199 h 16384"/>
              <a:gd name="T92" fmla="*/ 103039 w 16384"/>
              <a:gd name="T93" fmla="*/ 799735 h 16384"/>
              <a:gd name="T94" fmla="*/ 103039 w 16384"/>
              <a:gd name="T95" fmla="*/ 1009546 h 16384"/>
              <a:gd name="T96" fmla="*/ 257565 w 16384"/>
              <a:gd name="T97" fmla="*/ 1147763 h 16384"/>
              <a:gd name="T98" fmla="*/ 520226 w 16384"/>
              <a:gd name="T99" fmla="*/ 1142859 h 16384"/>
              <a:gd name="T100" fmla="*/ 754629 w 16384"/>
              <a:gd name="T101" fmla="*/ 1135433 h 16384"/>
              <a:gd name="T102" fmla="*/ 878250 w 16384"/>
              <a:gd name="T103" fmla="*/ 1120582 h 16384"/>
              <a:gd name="T104" fmla="*/ 878250 w 16384"/>
              <a:gd name="T105" fmla="*/ 1073716 h 16384"/>
              <a:gd name="T106" fmla="*/ 844764 w 16384"/>
              <a:gd name="T107" fmla="*/ 1036657 h 16384"/>
              <a:gd name="T108" fmla="*/ 790630 w 16384"/>
              <a:gd name="T109" fmla="*/ 1002121 h 16384"/>
              <a:gd name="T110" fmla="*/ 757210 w 16384"/>
              <a:gd name="T111" fmla="*/ 960158 h 16384"/>
              <a:gd name="T112" fmla="*/ 705658 w 16384"/>
              <a:gd name="T113" fmla="*/ 930526 h 16384"/>
              <a:gd name="T114" fmla="*/ 649009 w 16384"/>
              <a:gd name="T115" fmla="*/ 903415 h 16384"/>
              <a:gd name="T116" fmla="*/ 638685 w 16384"/>
              <a:gd name="T117" fmla="*/ 836724 h 16384"/>
              <a:gd name="T118" fmla="*/ 641266 w 16384"/>
              <a:gd name="T119" fmla="*/ 787406 h 16384"/>
              <a:gd name="T120" fmla="*/ 641266 w 16384"/>
              <a:gd name="T121" fmla="*/ 745443 h 16384"/>
              <a:gd name="T122" fmla="*/ 625847 w 16384"/>
              <a:gd name="T123" fmla="*/ 703481 h 1638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384"/>
              <a:gd name="T187" fmla="*/ 0 h 16384"/>
              <a:gd name="T188" fmla="*/ 16384 w 16384"/>
              <a:gd name="T189" fmla="*/ 16384 h 1638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384" h="16384">
                <a:moveTo>
                  <a:pt x="9457" y="10042"/>
                </a:moveTo>
                <a:lnTo>
                  <a:pt x="9535" y="9971"/>
                </a:lnTo>
                <a:lnTo>
                  <a:pt x="9574" y="9901"/>
                </a:lnTo>
                <a:lnTo>
                  <a:pt x="9612" y="9725"/>
                </a:lnTo>
                <a:lnTo>
                  <a:pt x="9651" y="9654"/>
                </a:lnTo>
                <a:lnTo>
                  <a:pt x="9690" y="9584"/>
                </a:lnTo>
                <a:lnTo>
                  <a:pt x="9768" y="9513"/>
                </a:lnTo>
                <a:lnTo>
                  <a:pt x="10002" y="9408"/>
                </a:lnTo>
                <a:lnTo>
                  <a:pt x="10118" y="9337"/>
                </a:lnTo>
                <a:lnTo>
                  <a:pt x="10235" y="9302"/>
                </a:lnTo>
                <a:lnTo>
                  <a:pt x="10313" y="9196"/>
                </a:lnTo>
                <a:lnTo>
                  <a:pt x="10469" y="9196"/>
                </a:lnTo>
                <a:lnTo>
                  <a:pt x="10546" y="9090"/>
                </a:lnTo>
                <a:lnTo>
                  <a:pt x="10585" y="9055"/>
                </a:lnTo>
                <a:lnTo>
                  <a:pt x="10624" y="8809"/>
                </a:lnTo>
                <a:lnTo>
                  <a:pt x="10585" y="8069"/>
                </a:lnTo>
                <a:lnTo>
                  <a:pt x="10546" y="7434"/>
                </a:lnTo>
                <a:lnTo>
                  <a:pt x="10624" y="7399"/>
                </a:lnTo>
                <a:lnTo>
                  <a:pt x="10702" y="7399"/>
                </a:lnTo>
                <a:lnTo>
                  <a:pt x="10741" y="7258"/>
                </a:lnTo>
                <a:lnTo>
                  <a:pt x="10858" y="7188"/>
                </a:lnTo>
                <a:lnTo>
                  <a:pt x="10936" y="7117"/>
                </a:lnTo>
                <a:lnTo>
                  <a:pt x="11013" y="6976"/>
                </a:lnTo>
                <a:lnTo>
                  <a:pt x="11169" y="6906"/>
                </a:lnTo>
                <a:lnTo>
                  <a:pt x="11364" y="6800"/>
                </a:lnTo>
                <a:lnTo>
                  <a:pt x="11519" y="6659"/>
                </a:lnTo>
                <a:lnTo>
                  <a:pt x="11597" y="6589"/>
                </a:lnTo>
                <a:lnTo>
                  <a:pt x="11714" y="6483"/>
                </a:lnTo>
                <a:lnTo>
                  <a:pt x="11986" y="6307"/>
                </a:lnTo>
                <a:lnTo>
                  <a:pt x="12142" y="6166"/>
                </a:lnTo>
                <a:lnTo>
                  <a:pt x="12414" y="5955"/>
                </a:lnTo>
                <a:lnTo>
                  <a:pt x="12648" y="5743"/>
                </a:lnTo>
                <a:lnTo>
                  <a:pt x="12959" y="5391"/>
                </a:lnTo>
                <a:lnTo>
                  <a:pt x="13076" y="5250"/>
                </a:lnTo>
                <a:lnTo>
                  <a:pt x="13232" y="5109"/>
                </a:lnTo>
                <a:lnTo>
                  <a:pt x="13348" y="5003"/>
                </a:lnTo>
                <a:lnTo>
                  <a:pt x="13543" y="4827"/>
                </a:lnTo>
                <a:lnTo>
                  <a:pt x="13660" y="4721"/>
                </a:lnTo>
                <a:lnTo>
                  <a:pt x="13854" y="4651"/>
                </a:lnTo>
                <a:lnTo>
                  <a:pt x="14282" y="4369"/>
                </a:lnTo>
                <a:lnTo>
                  <a:pt x="14555" y="4228"/>
                </a:lnTo>
                <a:lnTo>
                  <a:pt x="14866" y="4122"/>
                </a:lnTo>
                <a:lnTo>
                  <a:pt x="15100" y="4052"/>
                </a:lnTo>
                <a:lnTo>
                  <a:pt x="15411" y="3911"/>
                </a:lnTo>
                <a:lnTo>
                  <a:pt x="15645" y="3805"/>
                </a:lnTo>
                <a:lnTo>
                  <a:pt x="15761" y="3770"/>
                </a:lnTo>
                <a:lnTo>
                  <a:pt x="15995" y="3629"/>
                </a:lnTo>
                <a:lnTo>
                  <a:pt x="16150" y="3488"/>
                </a:lnTo>
                <a:lnTo>
                  <a:pt x="16384" y="3383"/>
                </a:lnTo>
                <a:lnTo>
                  <a:pt x="16189" y="3383"/>
                </a:lnTo>
                <a:lnTo>
                  <a:pt x="15917" y="3383"/>
                </a:lnTo>
                <a:lnTo>
                  <a:pt x="15800" y="3383"/>
                </a:lnTo>
                <a:lnTo>
                  <a:pt x="15722" y="3418"/>
                </a:lnTo>
                <a:lnTo>
                  <a:pt x="15606" y="3453"/>
                </a:lnTo>
                <a:lnTo>
                  <a:pt x="15450" y="3418"/>
                </a:lnTo>
                <a:lnTo>
                  <a:pt x="15333" y="3347"/>
                </a:lnTo>
                <a:lnTo>
                  <a:pt x="15255" y="3277"/>
                </a:lnTo>
                <a:lnTo>
                  <a:pt x="15178" y="3242"/>
                </a:lnTo>
                <a:lnTo>
                  <a:pt x="15139" y="3171"/>
                </a:lnTo>
                <a:lnTo>
                  <a:pt x="15022" y="3171"/>
                </a:lnTo>
                <a:lnTo>
                  <a:pt x="14866" y="3171"/>
                </a:lnTo>
                <a:lnTo>
                  <a:pt x="14749" y="3206"/>
                </a:lnTo>
                <a:lnTo>
                  <a:pt x="14594" y="3206"/>
                </a:lnTo>
                <a:lnTo>
                  <a:pt x="14360" y="3206"/>
                </a:lnTo>
                <a:lnTo>
                  <a:pt x="14205" y="3242"/>
                </a:lnTo>
                <a:lnTo>
                  <a:pt x="14049" y="3171"/>
                </a:lnTo>
                <a:lnTo>
                  <a:pt x="14010" y="3171"/>
                </a:lnTo>
                <a:lnTo>
                  <a:pt x="13932" y="3206"/>
                </a:lnTo>
                <a:lnTo>
                  <a:pt x="13815" y="3242"/>
                </a:lnTo>
                <a:lnTo>
                  <a:pt x="13699" y="3277"/>
                </a:lnTo>
                <a:lnTo>
                  <a:pt x="13660" y="3206"/>
                </a:lnTo>
                <a:lnTo>
                  <a:pt x="13660" y="3171"/>
                </a:lnTo>
                <a:lnTo>
                  <a:pt x="13621" y="3101"/>
                </a:lnTo>
                <a:lnTo>
                  <a:pt x="13504" y="3030"/>
                </a:lnTo>
                <a:lnTo>
                  <a:pt x="13465" y="2889"/>
                </a:lnTo>
                <a:lnTo>
                  <a:pt x="13465" y="2854"/>
                </a:lnTo>
                <a:lnTo>
                  <a:pt x="13387" y="2854"/>
                </a:lnTo>
                <a:lnTo>
                  <a:pt x="13310" y="2889"/>
                </a:lnTo>
                <a:lnTo>
                  <a:pt x="13232" y="2924"/>
                </a:lnTo>
                <a:lnTo>
                  <a:pt x="13115" y="2995"/>
                </a:lnTo>
                <a:lnTo>
                  <a:pt x="13076" y="3030"/>
                </a:lnTo>
                <a:lnTo>
                  <a:pt x="12959" y="3065"/>
                </a:lnTo>
                <a:lnTo>
                  <a:pt x="12765" y="3206"/>
                </a:lnTo>
                <a:lnTo>
                  <a:pt x="12648" y="3312"/>
                </a:lnTo>
                <a:lnTo>
                  <a:pt x="12492" y="3383"/>
                </a:lnTo>
                <a:lnTo>
                  <a:pt x="12298" y="3453"/>
                </a:lnTo>
                <a:lnTo>
                  <a:pt x="12181" y="3418"/>
                </a:lnTo>
                <a:lnTo>
                  <a:pt x="12103" y="3418"/>
                </a:lnTo>
                <a:lnTo>
                  <a:pt x="12025" y="3453"/>
                </a:lnTo>
                <a:lnTo>
                  <a:pt x="11947" y="3418"/>
                </a:lnTo>
                <a:lnTo>
                  <a:pt x="11947" y="3347"/>
                </a:lnTo>
                <a:lnTo>
                  <a:pt x="11831" y="3347"/>
                </a:lnTo>
                <a:lnTo>
                  <a:pt x="11714" y="3312"/>
                </a:lnTo>
                <a:lnTo>
                  <a:pt x="11675" y="3277"/>
                </a:lnTo>
                <a:lnTo>
                  <a:pt x="11675" y="3171"/>
                </a:lnTo>
                <a:lnTo>
                  <a:pt x="11636" y="3101"/>
                </a:lnTo>
                <a:lnTo>
                  <a:pt x="11597" y="3065"/>
                </a:lnTo>
                <a:lnTo>
                  <a:pt x="11519" y="3065"/>
                </a:lnTo>
                <a:lnTo>
                  <a:pt x="11480" y="3101"/>
                </a:lnTo>
                <a:lnTo>
                  <a:pt x="11325" y="3065"/>
                </a:lnTo>
                <a:lnTo>
                  <a:pt x="11247" y="2995"/>
                </a:lnTo>
                <a:lnTo>
                  <a:pt x="11208" y="2995"/>
                </a:lnTo>
                <a:lnTo>
                  <a:pt x="11130" y="2995"/>
                </a:lnTo>
                <a:lnTo>
                  <a:pt x="11052" y="2960"/>
                </a:lnTo>
                <a:lnTo>
                  <a:pt x="11013" y="2889"/>
                </a:lnTo>
                <a:lnTo>
                  <a:pt x="11013" y="2784"/>
                </a:lnTo>
                <a:lnTo>
                  <a:pt x="10975" y="2748"/>
                </a:lnTo>
                <a:lnTo>
                  <a:pt x="10936" y="2713"/>
                </a:lnTo>
                <a:lnTo>
                  <a:pt x="10897" y="2678"/>
                </a:lnTo>
                <a:lnTo>
                  <a:pt x="10858" y="2678"/>
                </a:lnTo>
                <a:lnTo>
                  <a:pt x="10819" y="2678"/>
                </a:lnTo>
                <a:lnTo>
                  <a:pt x="10663" y="2678"/>
                </a:lnTo>
                <a:lnTo>
                  <a:pt x="10546" y="2713"/>
                </a:lnTo>
                <a:lnTo>
                  <a:pt x="10430" y="2713"/>
                </a:lnTo>
                <a:lnTo>
                  <a:pt x="10391" y="2748"/>
                </a:lnTo>
                <a:lnTo>
                  <a:pt x="10391" y="2819"/>
                </a:lnTo>
                <a:lnTo>
                  <a:pt x="10391" y="2995"/>
                </a:lnTo>
                <a:lnTo>
                  <a:pt x="10235" y="3065"/>
                </a:lnTo>
                <a:lnTo>
                  <a:pt x="10118" y="2889"/>
                </a:lnTo>
                <a:lnTo>
                  <a:pt x="10041" y="2748"/>
                </a:lnTo>
                <a:lnTo>
                  <a:pt x="10002" y="2678"/>
                </a:lnTo>
                <a:lnTo>
                  <a:pt x="10041" y="2572"/>
                </a:lnTo>
                <a:lnTo>
                  <a:pt x="9924" y="2466"/>
                </a:lnTo>
                <a:lnTo>
                  <a:pt x="9846" y="2466"/>
                </a:lnTo>
                <a:lnTo>
                  <a:pt x="9768" y="2431"/>
                </a:lnTo>
                <a:lnTo>
                  <a:pt x="9651" y="2466"/>
                </a:lnTo>
                <a:lnTo>
                  <a:pt x="9535" y="2466"/>
                </a:lnTo>
                <a:lnTo>
                  <a:pt x="9535" y="2396"/>
                </a:lnTo>
                <a:lnTo>
                  <a:pt x="9574" y="2325"/>
                </a:lnTo>
                <a:lnTo>
                  <a:pt x="9690" y="2325"/>
                </a:lnTo>
                <a:lnTo>
                  <a:pt x="9651" y="2149"/>
                </a:lnTo>
                <a:lnTo>
                  <a:pt x="9574" y="2149"/>
                </a:lnTo>
                <a:lnTo>
                  <a:pt x="9496" y="2185"/>
                </a:lnTo>
                <a:lnTo>
                  <a:pt x="9418" y="2149"/>
                </a:lnTo>
                <a:lnTo>
                  <a:pt x="9301" y="2114"/>
                </a:lnTo>
                <a:lnTo>
                  <a:pt x="9107" y="2079"/>
                </a:lnTo>
                <a:lnTo>
                  <a:pt x="8990" y="2008"/>
                </a:lnTo>
                <a:lnTo>
                  <a:pt x="8951" y="1973"/>
                </a:lnTo>
                <a:lnTo>
                  <a:pt x="8834" y="1973"/>
                </a:lnTo>
                <a:lnTo>
                  <a:pt x="8717" y="2008"/>
                </a:lnTo>
                <a:lnTo>
                  <a:pt x="8484" y="1973"/>
                </a:lnTo>
                <a:lnTo>
                  <a:pt x="8367" y="1973"/>
                </a:lnTo>
                <a:lnTo>
                  <a:pt x="8289" y="1973"/>
                </a:lnTo>
                <a:lnTo>
                  <a:pt x="8017" y="2079"/>
                </a:lnTo>
                <a:lnTo>
                  <a:pt x="7939" y="2114"/>
                </a:lnTo>
                <a:lnTo>
                  <a:pt x="7900" y="2220"/>
                </a:lnTo>
                <a:lnTo>
                  <a:pt x="7239" y="2361"/>
                </a:lnTo>
                <a:lnTo>
                  <a:pt x="7200" y="2290"/>
                </a:lnTo>
                <a:lnTo>
                  <a:pt x="7200" y="2114"/>
                </a:lnTo>
                <a:lnTo>
                  <a:pt x="7161" y="2044"/>
                </a:lnTo>
                <a:lnTo>
                  <a:pt x="7083" y="2008"/>
                </a:lnTo>
                <a:lnTo>
                  <a:pt x="6421" y="1973"/>
                </a:lnTo>
                <a:lnTo>
                  <a:pt x="6266" y="2008"/>
                </a:lnTo>
                <a:lnTo>
                  <a:pt x="6227" y="1867"/>
                </a:lnTo>
                <a:lnTo>
                  <a:pt x="6149" y="1832"/>
                </a:lnTo>
                <a:lnTo>
                  <a:pt x="6071" y="1832"/>
                </a:lnTo>
                <a:lnTo>
                  <a:pt x="5993" y="1832"/>
                </a:lnTo>
                <a:lnTo>
                  <a:pt x="5915" y="1867"/>
                </a:lnTo>
                <a:lnTo>
                  <a:pt x="5838" y="1867"/>
                </a:lnTo>
                <a:lnTo>
                  <a:pt x="5643" y="1832"/>
                </a:lnTo>
                <a:lnTo>
                  <a:pt x="5487" y="1762"/>
                </a:lnTo>
                <a:lnTo>
                  <a:pt x="5332" y="1691"/>
                </a:lnTo>
                <a:lnTo>
                  <a:pt x="5332" y="1621"/>
                </a:lnTo>
                <a:lnTo>
                  <a:pt x="5293" y="1515"/>
                </a:lnTo>
                <a:lnTo>
                  <a:pt x="5332" y="1445"/>
                </a:lnTo>
                <a:lnTo>
                  <a:pt x="5332" y="1339"/>
                </a:lnTo>
                <a:lnTo>
                  <a:pt x="5332" y="1233"/>
                </a:lnTo>
                <a:lnTo>
                  <a:pt x="5293" y="1092"/>
                </a:lnTo>
                <a:lnTo>
                  <a:pt x="5215" y="881"/>
                </a:lnTo>
                <a:lnTo>
                  <a:pt x="5215" y="705"/>
                </a:lnTo>
                <a:lnTo>
                  <a:pt x="5137" y="564"/>
                </a:lnTo>
                <a:lnTo>
                  <a:pt x="5059" y="352"/>
                </a:lnTo>
                <a:lnTo>
                  <a:pt x="5059" y="211"/>
                </a:lnTo>
                <a:lnTo>
                  <a:pt x="5059" y="106"/>
                </a:lnTo>
                <a:lnTo>
                  <a:pt x="4981" y="106"/>
                </a:lnTo>
                <a:lnTo>
                  <a:pt x="4904" y="70"/>
                </a:lnTo>
                <a:lnTo>
                  <a:pt x="4826" y="35"/>
                </a:lnTo>
                <a:lnTo>
                  <a:pt x="4787" y="0"/>
                </a:lnTo>
                <a:lnTo>
                  <a:pt x="4670" y="0"/>
                </a:lnTo>
                <a:lnTo>
                  <a:pt x="4592" y="35"/>
                </a:lnTo>
                <a:lnTo>
                  <a:pt x="4514" y="35"/>
                </a:lnTo>
                <a:lnTo>
                  <a:pt x="4398" y="0"/>
                </a:lnTo>
                <a:lnTo>
                  <a:pt x="4320" y="0"/>
                </a:lnTo>
                <a:lnTo>
                  <a:pt x="4320" y="1022"/>
                </a:lnTo>
                <a:lnTo>
                  <a:pt x="4047" y="1022"/>
                </a:lnTo>
                <a:lnTo>
                  <a:pt x="1790" y="1022"/>
                </a:lnTo>
                <a:lnTo>
                  <a:pt x="0" y="1022"/>
                </a:lnTo>
                <a:lnTo>
                  <a:pt x="0" y="1198"/>
                </a:lnTo>
                <a:lnTo>
                  <a:pt x="78" y="1304"/>
                </a:lnTo>
                <a:lnTo>
                  <a:pt x="78" y="1374"/>
                </a:lnTo>
                <a:lnTo>
                  <a:pt x="78" y="1550"/>
                </a:lnTo>
                <a:lnTo>
                  <a:pt x="156" y="1726"/>
                </a:lnTo>
                <a:lnTo>
                  <a:pt x="195" y="1762"/>
                </a:lnTo>
                <a:lnTo>
                  <a:pt x="234" y="1867"/>
                </a:lnTo>
                <a:lnTo>
                  <a:pt x="272" y="1938"/>
                </a:lnTo>
                <a:lnTo>
                  <a:pt x="234" y="2044"/>
                </a:lnTo>
                <a:lnTo>
                  <a:pt x="156" y="2114"/>
                </a:lnTo>
                <a:lnTo>
                  <a:pt x="117" y="2185"/>
                </a:lnTo>
                <a:lnTo>
                  <a:pt x="117" y="2220"/>
                </a:lnTo>
                <a:lnTo>
                  <a:pt x="156" y="2290"/>
                </a:lnTo>
                <a:lnTo>
                  <a:pt x="156" y="2361"/>
                </a:lnTo>
                <a:lnTo>
                  <a:pt x="156" y="2537"/>
                </a:lnTo>
                <a:lnTo>
                  <a:pt x="156" y="2643"/>
                </a:lnTo>
                <a:lnTo>
                  <a:pt x="117" y="2784"/>
                </a:lnTo>
                <a:lnTo>
                  <a:pt x="156" y="2889"/>
                </a:lnTo>
                <a:lnTo>
                  <a:pt x="156" y="3030"/>
                </a:lnTo>
                <a:lnTo>
                  <a:pt x="156" y="3136"/>
                </a:lnTo>
                <a:lnTo>
                  <a:pt x="156" y="3242"/>
                </a:lnTo>
                <a:lnTo>
                  <a:pt x="117" y="3312"/>
                </a:lnTo>
                <a:lnTo>
                  <a:pt x="156" y="3418"/>
                </a:lnTo>
                <a:lnTo>
                  <a:pt x="272" y="3629"/>
                </a:lnTo>
                <a:lnTo>
                  <a:pt x="311" y="3700"/>
                </a:lnTo>
                <a:lnTo>
                  <a:pt x="311" y="3805"/>
                </a:lnTo>
                <a:lnTo>
                  <a:pt x="311" y="3911"/>
                </a:lnTo>
                <a:lnTo>
                  <a:pt x="350" y="3981"/>
                </a:lnTo>
                <a:lnTo>
                  <a:pt x="389" y="4122"/>
                </a:lnTo>
                <a:lnTo>
                  <a:pt x="467" y="4193"/>
                </a:lnTo>
                <a:lnTo>
                  <a:pt x="506" y="4334"/>
                </a:lnTo>
                <a:lnTo>
                  <a:pt x="584" y="4440"/>
                </a:lnTo>
                <a:lnTo>
                  <a:pt x="623" y="4580"/>
                </a:lnTo>
                <a:lnTo>
                  <a:pt x="662" y="4721"/>
                </a:lnTo>
                <a:lnTo>
                  <a:pt x="701" y="4792"/>
                </a:lnTo>
                <a:lnTo>
                  <a:pt x="739" y="4898"/>
                </a:lnTo>
                <a:lnTo>
                  <a:pt x="739" y="4968"/>
                </a:lnTo>
                <a:lnTo>
                  <a:pt x="739" y="5039"/>
                </a:lnTo>
                <a:lnTo>
                  <a:pt x="739" y="5109"/>
                </a:lnTo>
                <a:lnTo>
                  <a:pt x="739" y="5179"/>
                </a:lnTo>
                <a:lnTo>
                  <a:pt x="778" y="5215"/>
                </a:lnTo>
                <a:lnTo>
                  <a:pt x="739" y="5356"/>
                </a:lnTo>
                <a:lnTo>
                  <a:pt x="778" y="5497"/>
                </a:lnTo>
                <a:lnTo>
                  <a:pt x="778" y="5567"/>
                </a:lnTo>
                <a:lnTo>
                  <a:pt x="778" y="5673"/>
                </a:lnTo>
                <a:lnTo>
                  <a:pt x="739" y="5814"/>
                </a:lnTo>
                <a:lnTo>
                  <a:pt x="778" y="5919"/>
                </a:lnTo>
                <a:lnTo>
                  <a:pt x="778" y="5990"/>
                </a:lnTo>
                <a:lnTo>
                  <a:pt x="778" y="6166"/>
                </a:lnTo>
                <a:lnTo>
                  <a:pt x="778" y="6236"/>
                </a:lnTo>
                <a:lnTo>
                  <a:pt x="817" y="6342"/>
                </a:lnTo>
                <a:lnTo>
                  <a:pt x="778" y="6448"/>
                </a:lnTo>
                <a:lnTo>
                  <a:pt x="778" y="6483"/>
                </a:lnTo>
                <a:lnTo>
                  <a:pt x="778" y="6589"/>
                </a:lnTo>
                <a:lnTo>
                  <a:pt x="934" y="6800"/>
                </a:lnTo>
                <a:lnTo>
                  <a:pt x="895" y="6941"/>
                </a:lnTo>
                <a:lnTo>
                  <a:pt x="856" y="7153"/>
                </a:lnTo>
                <a:lnTo>
                  <a:pt x="856" y="7399"/>
                </a:lnTo>
                <a:lnTo>
                  <a:pt x="856" y="7505"/>
                </a:lnTo>
                <a:lnTo>
                  <a:pt x="856" y="7611"/>
                </a:lnTo>
                <a:lnTo>
                  <a:pt x="934" y="7787"/>
                </a:lnTo>
                <a:lnTo>
                  <a:pt x="973" y="8033"/>
                </a:lnTo>
                <a:lnTo>
                  <a:pt x="1012" y="8104"/>
                </a:lnTo>
                <a:lnTo>
                  <a:pt x="1051" y="8245"/>
                </a:lnTo>
                <a:lnTo>
                  <a:pt x="1168" y="8386"/>
                </a:lnTo>
                <a:lnTo>
                  <a:pt x="1245" y="8456"/>
                </a:lnTo>
                <a:lnTo>
                  <a:pt x="1284" y="8668"/>
                </a:lnTo>
                <a:lnTo>
                  <a:pt x="1284" y="8950"/>
                </a:lnTo>
                <a:lnTo>
                  <a:pt x="1323" y="9020"/>
                </a:lnTo>
                <a:lnTo>
                  <a:pt x="1362" y="9126"/>
                </a:lnTo>
                <a:lnTo>
                  <a:pt x="1362" y="9231"/>
                </a:lnTo>
                <a:lnTo>
                  <a:pt x="1323" y="9302"/>
                </a:lnTo>
                <a:lnTo>
                  <a:pt x="1284" y="9372"/>
                </a:lnTo>
                <a:lnTo>
                  <a:pt x="1284" y="9443"/>
                </a:lnTo>
                <a:lnTo>
                  <a:pt x="1323" y="9549"/>
                </a:lnTo>
                <a:lnTo>
                  <a:pt x="1323" y="9619"/>
                </a:lnTo>
                <a:lnTo>
                  <a:pt x="1323" y="9725"/>
                </a:lnTo>
                <a:lnTo>
                  <a:pt x="1284" y="9795"/>
                </a:lnTo>
                <a:lnTo>
                  <a:pt x="1245" y="9866"/>
                </a:lnTo>
                <a:lnTo>
                  <a:pt x="1090" y="10042"/>
                </a:lnTo>
                <a:lnTo>
                  <a:pt x="817" y="10253"/>
                </a:lnTo>
                <a:lnTo>
                  <a:pt x="739" y="10288"/>
                </a:lnTo>
                <a:lnTo>
                  <a:pt x="701" y="10359"/>
                </a:lnTo>
                <a:lnTo>
                  <a:pt x="701" y="10394"/>
                </a:lnTo>
                <a:lnTo>
                  <a:pt x="701" y="10500"/>
                </a:lnTo>
                <a:lnTo>
                  <a:pt x="739" y="10535"/>
                </a:lnTo>
                <a:lnTo>
                  <a:pt x="817" y="10606"/>
                </a:lnTo>
                <a:lnTo>
                  <a:pt x="934" y="10782"/>
                </a:lnTo>
                <a:lnTo>
                  <a:pt x="1012" y="10923"/>
                </a:lnTo>
                <a:lnTo>
                  <a:pt x="1245" y="11028"/>
                </a:lnTo>
                <a:lnTo>
                  <a:pt x="1401" y="11099"/>
                </a:lnTo>
                <a:lnTo>
                  <a:pt x="1518" y="11169"/>
                </a:lnTo>
                <a:lnTo>
                  <a:pt x="1557" y="11275"/>
                </a:lnTo>
                <a:lnTo>
                  <a:pt x="1557" y="11345"/>
                </a:lnTo>
                <a:lnTo>
                  <a:pt x="1557" y="11416"/>
                </a:lnTo>
                <a:lnTo>
                  <a:pt x="1557" y="12226"/>
                </a:lnTo>
                <a:lnTo>
                  <a:pt x="1557" y="12684"/>
                </a:lnTo>
                <a:lnTo>
                  <a:pt x="1557" y="13178"/>
                </a:lnTo>
                <a:lnTo>
                  <a:pt x="1557" y="13460"/>
                </a:lnTo>
                <a:lnTo>
                  <a:pt x="1557" y="14376"/>
                </a:lnTo>
                <a:lnTo>
                  <a:pt x="1557" y="14411"/>
                </a:lnTo>
                <a:lnTo>
                  <a:pt x="1557" y="15397"/>
                </a:lnTo>
                <a:lnTo>
                  <a:pt x="1557" y="16384"/>
                </a:lnTo>
                <a:lnTo>
                  <a:pt x="2413" y="16384"/>
                </a:lnTo>
                <a:lnTo>
                  <a:pt x="2841" y="16384"/>
                </a:lnTo>
                <a:lnTo>
                  <a:pt x="3736" y="16384"/>
                </a:lnTo>
                <a:lnTo>
                  <a:pt x="3892" y="16384"/>
                </a:lnTo>
                <a:lnTo>
                  <a:pt x="4981" y="16349"/>
                </a:lnTo>
                <a:lnTo>
                  <a:pt x="5098" y="16349"/>
                </a:lnTo>
                <a:lnTo>
                  <a:pt x="6032" y="16349"/>
                </a:lnTo>
                <a:lnTo>
                  <a:pt x="6460" y="16349"/>
                </a:lnTo>
                <a:lnTo>
                  <a:pt x="7122" y="16314"/>
                </a:lnTo>
                <a:lnTo>
                  <a:pt x="7861" y="16314"/>
                </a:lnTo>
                <a:lnTo>
                  <a:pt x="8173" y="16314"/>
                </a:lnTo>
                <a:lnTo>
                  <a:pt x="9184" y="16278"/>
                </a:lnTo>
                <a:lnTo>
                  <a:pt x="9262" y="16278"/>
                </a:lnTo>
                <a:lnTo>
                  <a:pt x="10352" y="16243"/>
                </a:lnTo>
                <a:lnTo>
                  <a:pt x="10546" y="16243"/>
                </a:lnTo>
                <a:lnTo>
                  <a:pt x="11403" y="16208"/>
                </a:lnTo>
                <a:lnTo>
                  <a:pt x="12220" y="16173"/>
                </a:lnTo>
                <a:lnTo>
                  <a:pt x="12492" y="16173"/>
                </a:lnTo>
                <a:lnTo>
                  <a:pt x="13348" y="16173"/>
                </a:lnTo>
                <a:lnTo>
                  <a:pt x="13348" y="16102"/>
                </a:lnTo>
                <a:lnTo>
                  <a:pt x="13348" y="16137"/>
                </a:lnTo>
                <a:lnTo>
                  <a:pt x="13271" y="15996"/>
                </a:lnTo>
                <a:lnTo>
                  <a:pt x="13271" y="15891"/>
                </a:lnTo>
                <a:lnTo>
                  <a:pt x="13310" y="15785"/>
                </a:lnTo>
                <a:lnTo>
                  <a:pt x="13193" y="15609"/>
                </a:lnTo>
                <a:lnTo>
                  <a:pt x="13232" y="15503"/>
                </a:lnTo>
                <a:lnTo>
                  <a:pt x="13271" y="15362"/>
                </a:lnTo>
                <a:lnTo>
                  <a:pt x="13271" y="15327"/>
                </a:lnTo>
                <a:lnTo>
                  <a:pt x="13193" y="15221"/>
                </a:lnTo>
                <a:lnTo>
                  <a:pt x="13154" y="15151"/>
                </a:lnTo>
                <a:lnTo>
                  <a:pt x="13076" y="15080"/>
                </a:lnTo>
                <a:lnTo>
                  <a:pt x="12998" y="14975"/>
                </a:lnTo>
                <a:lnTo>
                  <a:pt x="12881" y="14869"/>
                </a:lnTo>
                <a:lnTo>
                  <a:pt x="12765" y="14798"/>
                </a:lnTo>
                <a:lnTo>
                  <a:pt x="12648" y="14763"/>
                </a:lnTo>
                <a:lnTo>
                  <a:pt x="12531" y="14693"/>
                </a:lnTo>
                <a:lnTo>
                  <a:pt x="12414" y="14587"/>
                </a:lnTo>
                <a:lnTo>
                  <a:pt x="12259" y="14517"/>
                </a:lnTo>
                <a:lnTo>
                  <a:pt x="12142" y="14411"/>
                </a:lnTo>
                <a:lnTo>
                  <a:pt x="11947" y="14305"/>
                </a:lnTo>
                <a:lnTo>
                  <a:pt x="11870" y="14270"/>
                </a:lnTo>
                <a:lnTo>
                  <a:pt x="11792" y="14164"/>
                </a:lnTo>
                <a:lnTo>
                  <a:pt x="11753" y="14059"/>
                </a:lnTo>
                <a:lnTo>
                  <a:pt x="11714" y="13918"/>
                </a:lnTo>
                <a:lnTo>
                  <a:pt x="11597" y="13812"/>
                </a:lnTo>
                <a:lnTo>
                  <a:pt x="11442" y="13706"/>
                </a:lnTo>
                <a:lnTo>
                  <a:pt x="11247" y="13636"/>
                </a:lnTo>
                <a:lnTo>
                  <a:pt x="10897" y="13565"/>
                </a:lnTo>
                <a:lnTo>
                  <a:pt x="10819" y="13495"/>
                </a:lnTo>
                <a:lnTo>
                  <a:pt x="10741" y="13389"/>
                </a:lnTo>
                <a:lnTo>
                  <a:pt x="10702" y="13319"/>
                </a:lnTo>
                <a:lnTo>
                  <a:pt x="10663" y="13283"/>
                </a:lnTo>
                <a:lnTo>
                  <a:pt x="10469" y="13248"/>
                </a:lnTo>
                <a:lnTo>
                  <a:pt x="10274" y="13248"/>
                </a:lnTo>
                <a:lnTo>
                  <a:pt x="10118" y="13178"/>
                </a:lnTo>
                <a:lnTo>
                  <a:pt x="10041" y="13037"/>
                </a:lnTo>
                <a:lnTo>
                  <a:pt x="9924" y="12931"/>
                </a:lnTo>
                <a:lnTo>
                  <a:pt x="9807" y="12896"/>
                </a:lnTo>
                <a:lnTo>
                  <a:pt x="9651" y="12755"/>
                </a:lnTo>
                <a:lnTo>
                  <a:pt x="9651" y="12543"/>
                </a:lnTo>
                <a:lnTo>
                  <a:pt x="9729" y="12438"/>
                </a:lnTo>
                <a:lnTo>
                  <a:pt x="9690" y="12332"/>
                </a:lnTo>
                <a:lnTo>
                  <a:pt x="9729" y="12191"/>
                </a:lnTo>
                <a:lnTo>
                  <a:pt x="9651" y="11944"/>
                </a:lnTo>
                <a:lnTo>
                  <a:pt x="9612" y="11874"/>
                </a:lnTo>
                <a:lnTo>
                  <a:pt x="9651" y="11698"/>
                </a:lnTo>
                <a:lnTo>
                  <a:pt x="9651" y="11522"/>
                </a:lnTo>
                <a:lnTo>
                  <a:pt x="9690" y="11486"/>
                </a:lnTo>
                <a:lnTo>
                  <a:pt x="9651" y="11275"/>
                </a:lnTo>
                <a:lnTo>
                  <a:pt x="9690" y="11240"/>
                </a:lnTo>
                <a:lnTo>
                  <a:pt x="9690" y="11134"/>
                </a:lnTo>
                <a:lnTo>
                  <a:pt x="9729" y="11028"/>
                </a:lnTo>
                <a:lnTo>
                  <a:pt x="9846" y="10923"/>
                </a:lnTo>
                <a:lnTo>
                  <a:pt x="9885" y="10852"/>
                </a:lnTo>
                <a:lnTo>
                  <a:pt x="9846" y="10782"/>
                </a:lnTo>
                <a:lnTo>
                  <a:pt x="9690" y="10641"/>
                </a:lnTo>
                <a:lnTo>
                  <a:pt x="9612" y="10500"/>
                </a:lnTo>
                <a:lnTo>
                  <a:pt x="9340" y="10465"/>
                </a:lnTo>
                <a:lnTo>
                  <a:pt x="9262" y="10359"/>
                </a:lnTo>
                <a:lnTo>
                  <a:pt x="9340" y="10288"/>
                </a:lnTo>
                <a:lnTo>
                  <a:pt x="9379" y="10112"/>
                </a:lnTo>
                <a:lnTo>
                  <a:pt x="9457" y="10042"/>
                </a:lnTo>
                <a:close/>
              </a:path>
            </a:pathLst>
          </a:custGeom>
          <a:solidFill>
            <a:srgbClr val="FFFF00"/>
          </a:solid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2062" name="Nebraska">
            <a:extLst>
              <a:ext uri="{FF2B5EF4-FFF2-40B4-BE49-F238E27FC236}">
                <a16:creationId xmlns:a16="http://schemas.microsoft.com/office/drawing/2014/main" id="{8310C610-B78F-323E-E5CD-1D48A2DAD90E}"/>
              </a:ext>
            </a:extLst>
          </p:cNvPr>
          <p:cNvSpPr>
            <a:spLocks/>
          </p:cNvSpPr>
          <p:nvPr/>
        </p:nvSpPr>
        <p:spPr bwMode="auto">
          <a:xfrm>
            <a:off x="3985932" y="2280285"/>
            <a:ext cx="1357312" cy="641350"/>
          </a:xfrm>
          <a:custGeom>
            <a:avLst/>
            <a:gdLst>
              <a:gd name="T0" fmla="*/ 1272314 w 16384"/>
              <a:gd name="T1" fmla="*/ 417754 h 16384"/>
              <a:gd name="T2" fmla="*/ 1267178 w 16384"/>
              <a:gd name="T3" fmla="*/ 393171 h 16384"/>
              <a:gd name="T4" fmla="*/ 1267178 w 16384"/>
              <a:gd name="T5" fmla="*/ 380880 h 16384"/>
              <a:gd name="T6" fmla="*/ 1264610 w 16384"/>
              <a:gd name="T7" fmla="*/ 368588 h 16384"/>
              <a:gd name="T8" fmla="*/ 1251686 w 16384"/>
              <a:gd name="T9" fmla="*/ 348938 h 16384"/>
              <a:gd name="T10" fmla="*/ 1238845 w 16384"/>
              <a:gd name="T11" fmla="*/ 336646 h 16384"/>
              <a:gd name="T12" fmla="*/ 1241413 w 16384"/>
              <a:gd name="T13" fmla="*/ 321888 h 16384"/>
              <a:gd name="T14" fmla="*/ 1233709 w 16384"/>
              <a:gd name="T15" fmla="*/ 304704 h 16384"/>
              <a:gd name="T16" fmla="*/ 1233709 w 16384"/>
              <a:gd name="T17" fmla="*/ 275228 h 16384"/>
              <a:gd name="T18" fmla="*/ 1228573 w 16384"/>
              <a:gd name="T19" fmla="*/ 250645 h 16384"/>
              <a:gd name="T20" fmla="*/ 1213081 w 16384"/>
              <a:gd name="T21" fmla="*/ 235887 h 16384"/>
              <a:gd name="T22" fmla="*/ 1200240 w 16384"/>
              <a:gd name="T23" fmla="*/ 216236 h 16384"/>
              <a:gd name="T24" fmla="*/ 1200240 w 16384"/>
              <a:gd name="T25" fmla="*/ 199052 h 16384"/>
              <a:gd name="T26" fmla="*/ 1189885 w 16384"/>
              <a:gd name="T27" fmla="*/ 172003 h 16384"/>
              <a:gd name="T28" fmla="*/ 1192453 w 16384"/>
              <a:gd name="T29" fmla="*/ 157284 h 16384"/>
              <a:gd name="T30" fmla="*/ 1177044 w 16384"/>
              <a:gd name="T31" fmla="*/ 154818 h 16384"/>
              <a:gd name="T32" fmla="*/ 1161552 w 16384"/>
              <a:gd name="T33" fmla="*/ 147420 h 16384"/>
              <a:gd name="T34" fmla="*/ 1148711 w 16384"/>
              <a:gd name="T35" fmla="*/ 132701 h 16384"/>
              <a:gd name="T36" fmla="*/ 1133219 w 16384"/>
              <a:gd name="T37" fmla="*/ 113050 h 16384"/>
              <a:gd name="T38" fmla="*/ 1112674 w 16384"/>
              <a:gd name="T39" fmla="*/ 105652 h 16384"/>
              <a:gd name="T40" fmla="*/ 1099751 w 16384"/>
              <a:gd name="T41" fmla="*/ 100759 h 16384"/>
              <a:gd name="T42" fmla="*/ 1076554 w 16384"/>
              <a:gd name="T43" fmla="*/ 90934 h 16384"/>
              <a:gd name="T44" fmla="*/ 1066282 w 16384"/>
              <a:gd name="T45" fmla="*/ 83535 h 16384"/>
              <a:gd name="T46" fmla="*/ 1048222 w 16384"/>
              <a:gd name="T47" fmla="*/ 76176 h 16384"/>
              <a:gd name="T48" fmla="*/ 1022457 w 16384"/>
              <a:gd name="T49" fmla="*/ 78642 h 16384"/>
              <a:gd name="T50" fmla="*/ 996776 w 16384"/>
              <a:gd name="T51" fmla="*/ 83535 h 16384"/>
              <a:gd name="T52" fmla="*/ 973580 w 16384"/>
              <a:gd name="T53" fmla="*/ 78642 h 16384"/>
              <a:gd name="T54" fmla="*/ 955520 w 16384"/>
              <a:gd name="T55" fmla="*/ 95827 h 16384"/>
              <a:gd name="T56" fmla="*/ 922051 w 16384"/>
              <a:gd name="T57" fmla="*/ 78642 h 16384"/>
              <a:gd name="T58" fmla="*/ 898855 w 16384"/>
              <a:gd name="T59" fmla="*/ 68817 h 16384"/>
              <a:gd name="T60" fmla="*/ 880877 w 16384"/>
              <a:gd name="T61" fmla="*/ 54059 h 16384"/>
              <a:gd name="T62" fmla="*/ 759760 w 16384"/>
              <a:gd name="T63" fmla="*/ 41768 h 16384"/>
              <a:gd name="T64" fmla="*/ 334854 w 16384"/>
              <a:gd name="T65" fmla="*/ 22117 h 16384"/>
              <a:gd name="T66" fmla="*/ 36037 w 16384"/>
              <a:gd name="T67" fmla="*/ 0 h 16384"/>
              <a:gd name="T68" fmla="*/ 10273 w 16384"/>
              <a:gd name="T69" fmla="*/ 282587 h 16384"/>
              <a:gd name="T70" fmla="*/ 108194 w 16384"/>
              <a:gd name="T71" fmla="*/ 398064 h 16384"/>
              <a:gd name="T72" fmla="*/ 306522 w 16384"/>
              <a:gd name="T73" fmla="*/ 464415 h 16384"/>
              <a:gd name="T74" fmla="*/ 301303 w 16384"/>
              <a:gd name="T75" fmla="*/ 543057 h 16384"/>
              <a:gd name="T76" fmla="*/ 502199 w 16384"/>
              <a:gd name="T77" fmla="*/ 621699 h 16384"/>
              <a:gd name="T78" fmla="*/ 752056 w 16384"/>
              <a:gd name="T79" fmla="*/ 633991 h 16384"/>
              <a:gd name="T80" fmla="*/ 893718 w 16384"/>
              <a:gd name="T81" fmla="*/ 636418 h 16384"/>
              <a:gd name="T82" fmla="*/ 1110023 w 16384"/>
              <a:gd name="T83" fmla="*/ 638884 h 16384"/>
              <a:gd name="T84" fmla="*/ 1249118 w 16384"/>
              <a:gd name="T85" fmla="*/ 641350 h 16384"/>
              <a:gd name="T86" fmla="*/ 1347039 w 16384"/>
              <a:gd name="T87" fmla="*/ 626592 h 16384"/>
              <a:gd name="T88" fmla="*/ 1334115 w 16384"/>
              <a:gd name="T89" fmla="*/ 589757 h 16384"/>
              <a:gd name="T90" fmla="*/ 1310919 w 16384"/>
              <a:gd name="T91" fmla="*/ 567640 h 16384"/>
              <a:gd name="T92" fmla="*/ 1290374 w 16384"/>
              <a:gd name="T93" fmla="*/ 530766 h 16384"/>
              <a:gd name="T94" fmla="*/ 1287806 w 16384"/>
              <a:gd name="T95" fmla="*/ 516047 h 16384"/>
              <a:gd name="T96" fmla="*/ 1272314 w 16384"/>
              <a:gd name="T97" fmla="*/ 493930 h 16384"/>
              <a:gd name="T98" fmla="*/ 1280018 w 16384"/>
              <a:gd name="T99" fmla="*/ 461988 h 16384"/>
              <a:gd name="T100" fmla="*/ 1272314 w 16384"/>
              <a:gd name="T101" fmla="*/ 439871 h 1638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6384"/>
              <a:gd name="T154" fmla="*/ 0 h 16384"/>
              <a:gd name="T155" fmla="*/ 16384 w 16384"/>
              <a:gd name="T156" fmla="*/ 16384 h 1638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6384" h="16384">
                <a:moveTo>
                  <a:pt x="15358" y="11111"/>
                </a:moveTo>
                <a:lnTo>
                  <a:pt x="15358" y="10985"/>
                </a:lnTo>
                <a:lnTo>
                  <a:pt x="15389" y="10860"/>
                </a:lnTo>
                <a:lnTo>
                  <a:pt x="15358" y="10672"/>
                </a:lnTo>
                <a:lnTo>
                  <a:pt x="15327" y="10546"/>
                </a:lnTo>
                <a:lnTo>
                  <a:pt x="15327" y="10483"/>
                </a:lnTo>
                <a:lnTo>
                  <a:pt x="15296" y="10232"/>
                </a:lnTo>
                <a:lnTo>
                  <a:pt x="15296" y="10044"/>
                </a:lnTo>
                <a:lnTo>
                  <a:pt x="15358" y="9918"/>
                </a:lnTo>
                <a:lnTo>
                  <a:pt x="15358" y="9793"/>
                </a:lnTo>
                <a:lnTo>
                  <a:pt x="15358" y="9730"/>
                </a:lnTo>
                <a:lnTo>
                  <a:pt x="15296" y="9730"/>
                </a:lnTo>
                <a:lnTo>
                  <a:pt x="15265" y="9667"/>
                </a:lnTo>
                <a:lnTo>
                  <a:pt x="15265" y="9604"/>
                </a:lnTo>
                <a:lnTo>
                  <a:pt x="15265" y="9542"/>
                </a:lnTo>
                <a:lnTo>
                  <a:pt x="15265" y="9416"/>
                </a:lnTo>
                <a:lnTo>
                  <a:pt x="15265" y="9228"/>
                </a:lnTo>
                <a:lnTo>
                  <a:pt x="15234" y="9165"/>
                </a:lnTo>
                <a:lnTo>
                  <a:pt x="15234" y="9039"/>
                </a:lnTo>
                <a:lnTo>
                  <a:pt x="15109" y="8914"/>
                </a:lnTo>
                <a:lnTo>
                  <a:pt x="15109" y="8851"/>
                </a:lnTo>
                <a:lnTo>
                  <a:pt x="15078" y="8663"/>
                </a:lnTo>
                <a:lnTo>
                  <a:pt x="15047" y="8663"/>
                </a:lnTo>
                <a:lnTo>
                  <a:pt x="14954" y="8600"/>
                </a:lnTo>
                <a:lnTo>
                  <a:pt x="14985" y="8537"/>
                </a:lnTo>
                <a:lnTo>
                  <a:pt x="15016" y="8349"/>
                </a:lnTo>
                <a:lnTo>
                  <a:pt x="15016" y="8223"/>
                </a:lnTo>
                <a:lnTo>
                  <a:pt x="14985" y="8223"/>
                </a:lnTo>
                <a:lnTo>
                  <a:pt x="14954" y="8223"/>
                </a:lnTo>
                <a:lnTo>
                  <a:pt x="14892" y="8161"/>
                </a:lnTo>
                <a:lnTo>
                  <a:pt x="14892" y="8035"/>
                </a:lnTo>
                <a:lnTo>
                  <a:pt x="14892" y="7784"/>
                </a:lnTo>
                <a:lnTo>
                  <a:pt x="14954" y="7596"/>
                </a:lnTo>
                <a:lnTo>
                  <a:pt x="14954" y="7470"/>
                </a:lnTo>
                <a:lnTo>
                  <a:pt x="14954" y="7219"/>
                </a:lnTo>
                <a:lnTo>
                  <a:pt x="14892" y="7031"/>
                </a:lnTo>
                <a:lnTo>
                  <a:pt x="14830" y="6780"/>
                </a:lnTo>
                <a:lnTo>
                  <a:pt x="14830" y="6591"/>
                </a:lnTo>
                <a:lnTo>
                  <a:pt x="14830" y="6466"/>
                </a:lnTo>
                <a:lnTo>
                  <a:pt x="14830" y="6403"/>
                </a:lnTo>
                <a:lnTo>
                  <a:pt x="14798" y="6340"/>
                </a:lnTo>
                <a:lnTo>
                  <a:pt x="14705" y="6340"/>
                </a:lnTo>
                <a:lnTo>
                  <a:pt x="14705" y="6152"/>
                </a:lnTo>
                <a:lnTo>
                  <a:pt x="14643" y="6026"/>
                </a:lnTo>
                <a:lnTo>
                  <a:pt x="14612" y="5964"/>
                </a:lnTo>
                <a:lnTo>
                  <a:pt x="14581" y="5712"/>
                </a:lnTo>
                <a:lnTo>
                  <a:pt x="14519" y="5587"/>
                </a:lnTo>
                <a:lnTo>
                  <a:pt x="14488" y="5524"/>
                </a:lnTo>
                <a:lnTo>
                  <a:pt x="14488" y="5461"/>
                </a:lnTo>
                <a:lnTo>
                  <a:pt x="14550" y="5336"/>
                </a:lnTo>
                <a:lnTo>
                  <a:pt x="14550" y="5273"/>
                </a:lnTo>
                <a:lnTo>
                  <a:pt x="14488" y="5085"/>
                </a:lnTo>
                <a:lnTo>
                  <a:pt x="14488" y="5022"/>
                </a:lnTo>
                <a:lnTo>
                  <a:pt x="14363" y="4708"/>
                </a:lnTo>
                <a:lnTo>
                  <a:pt x="14363" y="4520"/>
                </a:lnTo>
                <a:lnTo>
                  <a:pt x="14363" y="4394"/>
                </a:lnTo>
                <a:lnTo>
                  <a:pt x="14394" y="4331"/>
                </a:lnTo>
                <a:lnTo>
                  <a:pt x="14425" y="4206"/>
                </a:lnTo>
                <a:lnTo>
                  <a:pt x="14425" y="4143"/>
                </a:lnTo>
                <a:lnTo>
                  <a:pt x="14394" y="4018"/>
                </a:lnTo>
                <a:lnTo>
                  <a:pt x="14332" y="3955"/>
                </a:lnTo>
                <a:lnTo>
                  <a:pt x="14301" y="3892"/>
                </a:lnTo>
                <a:lnTo>
                  <a:pt x="14239" y="3955"/>
                </a:lnTo>
                <a:lnTo>
                  <a:pt x="14208" y="3955"/>
                </a:lnTo>
                <a:lnTo>
                  <a:pt x="14177" y="3892"/>
                </a:lnTo>
                <a:lnTo>
                  <a:pt x="14114" y="3829"/>
                </a:lnTo>
                <a:lnTo>
                  <a:pt x="14083" y="3704"/>
                </a:lnTo>
                <a:lnTo>
                  <a:pt x="14021" y="3766"/>
                </a:lnTo>
                <a:lnTo>
                  <a:pt x="13928" y="3766"/>
                </a:lnTo>
                <a:lnTo>
                  <a:pt x="13959" y="3515"/>
                </a:lnTo>
                <a:lnTo>
                  <a:pt x="13928" y="3453"/>
                </a:lnTo>
                <a:lnTo>
                  <a:pt x="13866" y="3390"/>
                </a:lnTo>
                <a:lnTo>
                  <a:pt x="13835" y="3264"/>
                </a:lnTo>
                <a:lnTo>
                  <a:pt x="13804" y="3139"/>
                </a:lnTo>
                <a:lnTo>
                  <a:pt x="13773" y="2950"/>
                </a:lnTo>
                <a:lnTo>
                  <a:pt x="13679" y="2888"/>
                </a:lnTo>
                <a:lnTo>
                  <a:pt x="13648" y="2825"/>
                </a:lnTo>
                <a:lnTo>
                  <a:pt x="13586" y="2762"/>
                </a:lnTo>
                <a:lnTo>
                  <a:pt x="13524" y="2762"/>
                </a:lnTo>
                <a:lnTo>
                  <a:pt x="13431" y="2699"/>
                </a:lnTo>
                <a:lnTo>
                  <a:pt x="13368" y="2699"/>
                </a:lnTo>
                <a:lnTo>
                  <a:pt x="13337" y="2699"/>
                </a:lnTo>
                <a:lnTo>
                  <a:pt x="13306" y="2574"/>
                </a:lnTo>
                <a:lnTo>
                  <a:pt x="13275" y="2574"/>
                </a:lnTo>
                <a:lnTo>
                  <a:pt x="13182" y="2511"/>
                </a:lnTo>
                <a:lnTo>
                  <a:pt x="13120" y="2511"/>
                </a:lnTo>
                <a:lnTo>
                  <a:pt x="13026" y="2385"/>
                </a:lnTo>
                <a:lnTo>
                  <a:pt x="12995" y="2323"/>
                </a:lnTo>
                <a:lnTo>
                  <a:pt x="12964" y="2260"/>
                </a:lnTo>
                <a:lnTo>
                  <a:pt x="12902" y="2260"/>
                </a:lnTo>
                <a:lnTo>
                  <a:pt x="12871" y="2197"/>
                </a:lnTo>
                <a:lnTo>
                  <a:pt x="12871" y="2134"/>
                </a:lnTo>
                <a:lnTo>
                  <a:pt x="12871" y="2072"/>
                </a:lnTo>
                <a:lnTo>
                  <a:pt x="12747" y="2009"/>
                </a:lnTo>
                <a:lnTo>
                  <a:pt x="12684" y="1946"/>
                </a:lnTo>
                <a:lnTo>
                  <a:pt x="12653" y="1946"/>
                </a:lnTo>
                <a:lnTo>
                  <a:pt x="12560" y="2009"/>
                </a:lnTo>
                <a:lnTo>
                  <a:pt x="12498" y="2072"/>
                </a:lnTo>
                <a:lnTo>
                  <a:pt x="12436" y="2072"/>
                </a:lnTo>
                <a:lnTo>
                  <a:pt x="12342" y="2009"/>
                </a:lnTo>
                <a:lnTo>
                  <a:pt x="12218" y="2072"/>
                </a:lnTo>
                <a:lnTo>
                  <a:pt x="12156" y="2072"/>
                </a:lnTo>
                <a:lnTo>
                  <a:pt x="12094" y="2072"/>
                </a:lnTo>
                <a:lnTo>
                  <a:pt x="12032" y="2134"/>
                </a:lnTo>
                <a:lnTo>
                  <a:pt x="11969" y="2009"/>
                </a:lnTo>
                <a:lnTo>
                  <a:pt x="11907" y="2072"/>
                </a:lnTo>
                <a:lnTo>
                  <a:pt x="11845" y="2072"/>
                </a:lnTo>
                <a:lnTo>
                  <a:pt x="11752" y="2009"/>
                </a:lnTo>
                <a:lnTo>
                  <a:pt x="11721" y="2072"/>
                </a:lnTo>
                <a:lnTo>
                  <a:pt x="11658" y="2260"/>
                </a:lnTo>
                <a:lnTo>
                  <a:pt x="11596" y="2385"/>
                </a:lnTo>
                <a:lnTo>
                  <a:pt x="11534" y="2448"/>
                </a:lnTo>
                <a:lnTo>
                  <a:pt x="11410" y="2385"/>
                </a:lnTo>
                <a:lnTo>
                  <a:pt x="11316" y="2323"/>
                </a:lnTo>
                <a:lnTo>
                  <a:pt x="11223" y="2197"/>
                </a:lnTo>
                <a:lnTo>
                  <a:pt x="11130" y="2009"/>
                </a:lnTo>
                <a:lnTo>
                  <a:pt x="11037" y="1946"/>
                </a:lnTo>
                <a:lnTo>
                  <a:pt x="10943" y="1758"/>
                </a:lnTo>
                <a:lnTo>
                  <a:pt x="10912" y="1820"/>
                </a:lnTo>
                <a:lnTo>
                  <a:pt x="10850" y="1758"/>
                </a:lnTo>
                <a:lnTo>
                  <a:pt x="10757" y="1569"/>
                </a:lnTo>
                <a:lnTo>
                  <a:pt x="10726" y="1507"/>
                </a:lnTo>
                <a:lnTo>
                  <a:pt x="10633" y="1444"/>
                </a:lnTo>
                <a:lnTo>
                  <a:pt x="10633" y="1381"/>
                </a:lnTo>
                <a:lnTo>
                  <a:pt x="10601" y="1255"/>
                </a:lnTo>
                <a:lnTo>
                  <a:pt x="10570" y="1193"/>
                </a:lnTo>
                <a:lnTo>
                  <a:pt x="10539" y="1193"/>
                </a:lnTo>
                <a:lnTo>
                  <a:pt x="9171" y="1067"/>
                </a:lnTo>
                <a:lnTo>
                  <a:pt x="8674" y="1067"/>
                </a:lnTo>
                <a:lnTo>
                  <a:pt x="7461" y="942"/>
                </a:lnTo>
                <a:lnTo>
                  <a:pt x="5596" y="753"/>
                </a:lnTo>
                <a:lnTo>
                  <a:pt x="4042" y="565"/>
                </a:lnTo>
                <a:lnTo>
                  <a:pt x="2767" y="377"/>
                </a:lnTo>
                <a:lnTo>
                  <a:pt x="2363" y="314"/>
                </a:lnTo>
                <a:lnTo>
                  <a:pt x="1430" y="126"/>
                </a:lnTo>
                <a:lnTo>
                  <a:pt x="435" y="0"/>
                </a:lnTo>
                <a:lnTo>
                  <a:pt x="342" y="1946"/>
                </a:lnTo>
                <a:lnTo>
                  <a:pt x="249" y="5022"/>
                </a:lnTo>
                <a:lnTo>
                  <a:pt x="155" y="6466"/>
                </a:lnTo>
                <a:lnTo>
                  <a:pt x="124" y="7219"/>
                </a:lnTo>
                <a:lnTo>
                  <a:pt x="93" y="8035"/>
                </a:lnTo>
                <a:lnTo>
                  <a:pt x="0" y="9981"/>
                </a:lnTo>
                <a:lnTo>
                  <a:pt x="933" y="10107"/>
                </a:lnTo>
                <a:lnTo>
                  <a:pt x="1306" y="10169"/>
                </a:lnTo>
                <a:lnTo>
                  <a:pt x="2643" y="10420"/>
                </a:lnTo>
                <a:lnTo>
                  <a:pt x="2705" y="10420"/>
                </a:lnTo>
                <a:lnTo>
                  <a:pt x="3762" y="10546"/>
                </a:lnTo>
                <a:lnTo>
                  <a:pt x="3700" y="11864"/>
                </a:lnTo>
                <a:lnTo>
                  <a:pt x="3700" y="12053"/>
                </a:lnTo>
                <a:lnTo>
                  <a:pt x="3700" y="12115"/>
                </a:lnTo>
                <a:lnTo>
                  <a:pt x="3669" y="13434"/>
                </a:lnTo>
                <a:lnTo>
                  <a:pt x="3637" y="13873"/>
                </a:lnTo>
                <a:lnTo>
                  <a:pt x="3606" y="15568"/>
                </a:lnTo>
                <a:lnTo>
                  <a:pt x="4819" y="15756"/>
                </a:lnTo>
                <a:lnTo>
                  <a:pt x="5005" y="15756"/>
                </a:lnTo>
                <a:lnTo>
                  <a:pt x="6062" y="15882"/>
                </a:lnTo>
                <a:lnTo>
                  <a:pt x="6125" y="15882"/>
                </a:lnTo>
                <a:lnTo>
                  <a:pt x="7151" y="16007"/>
                </a:lnTo>
                <a:lnTo>
                  <a:pt x="8208" y="16070"/>
                </a:lnTo>
                <a:lnTo>
                  <a:pt x="9078" y="16196"/>
                </a:lnTo>
                <a:lnTo>
                  <a:pt x="9265" y="16196"/>
                </a:lnTo>
                <a:lnTo>
                  <a:pt x="9949" y="16196"/>
                </a:lnTo>
                <a:lnTo>
                  <a:pt x="10322" y="16258"/>
                </a:lnTo>
                <a:lnTo>
                  <a:pt x="10788" y="16258"/>
                </a:lnTo>
                <a:lnTo>
                  <a:pt x="11410" y="16258"/>
                </a:lnTo>
                <a:lnTo>
                  <a:pt x="11658" y="16321"/>
                </a:lnTo>
                <a:lnTo>
                  <a:pt x="12498" y="16321"/>
                </a:lnTo>
                <a:lnTo>
                  <a:pt x="13399" y="16321"/>
                </a:lnTo>
                <a:lnTo>
                  <a:pt x="13555" y="16321"/>
                </a:lnTo>
                <a:lnTo>
                  <a:pt x="14239" y="16384"/>
                </a:lnTo>
                <a:lnTo>
                  <a:pt x="14674" y="16384"/>
                </a:lnTo>
                <a:lnTo>
                  <a:pt x="15078" y="16384"/>
                </a:lnTo>
                <a:lnTo>
                  <a:pt x="15514" y="16384"/>
                </a:lnTo>
                <a:lnTo>
                  <a:pt x="16353" y="16321"/>
                </a:lnTo>
                <a:lnTo>
                  <a:pt x="16384" y="16321"/>
                </a:lnTo>
                <a:lnTo>
                  <a:pt x="16260" y="16007"/>
                </a:lnTo>
                <a:lnTo>
                  <a:pt x="16260" y="15756"/>
                </a:lnTo>
                <a:lnTo>
                  <a:pt x="16229" y="15505"/>
                </a:lnTo>
                <a:lnTo>
                  <a:pt x="16135" y="15317"/>
                </a:lnTo>
                <a:lnTo>
                  <a:pt x="16104" y="15066"/>
                </a:lnTo>
                <a:lnTo>
                  <a:pt x="15980" y="15003"/>
                </a:lnTo>
                <a:lnTo>
                  <a:pt x="15949" y="14877"/>
                </a:lnTo>
                <a:lnTo>
                  <a:pt x="15824" y="14752"/>
                </a:lnTo>
                <a:lnTo>
                  <a:pt x="15824" y="14501"/>
                </a:lnTo>
                <a:lnTo>
                  <a:pt x="15793" y="14187"/>
                </a:lnTo>
                <a:lnTo>
                  <a:pt x="15700" y="13873"/>
                </a:lnTo>
                <a:lnTo>
                  <a:pt x="15638" y="13747"/>
                </a:lnTo>
                <a:lnTo>
                  <a:pt x="15576" y="13559"/>
                </a:lnTo>
                <a:lnTo>
                  <a:pt x="15545" y="13434"/>
                </a:lnTo>
                <a:lnTo>
                  <a:pt x="15576" y="13308"/>
                </a:lnTo>
                <a:lnTo>
                  <a:pt x="15576" y="13371"/>
                </a:lnTo>
                <a:lnTo>
                  <a:pt x="15545" y="13183"/>
                </a:lnTo>
                <a:lnTo>
                  <a:pt x="15514" y="13057"/>
                </a:lnTo>
                <a:lnTo>
                  <a:pt x="15420" y="12931"/>
                </a:lnTo>
                <a:lnTo>
                  <a:pt x="15389" y="12806"/>
                </a:lnTo>
                <a:lnTo>
                  <a:pt x="15358" y="12618"/>
                </a:lnTo>
                <a:lnTo>
                  <a:pt x="15358" y="12555"/>
                </a:lnTo>
                <a:lnTo>
                  <a:pt x="15420" y="12304"/>
                </a:lnTo>
                <a:lnTo>
                  <a:pt x="15389" y="12115"/>
                </a:lnTo>
                <a:lnTo>
                  <a:pt x="15451" y="11802"/>
                </a:lnTo>
                <a:lnTo>
                  <a:pt x="15451" y="11676"/>
                </a:lnTo>
                <a:lnTo>
                  <a:pt x="15451" y="11613"/>
                </a:lnTo>
                <a:lnTo>
                  <a:pt x="15420" y="11488"/>
                </a:lnTo>
                <a:lnTo>
                  <a:pt x="15358" y="11237"/>
                </a:lnTo>
                <a:lnTo>
                  <a:pt x="15358" y="11111"/>
                </a:lnTo>
                <a:close/>
              </a:path>
            </a:pathLst>
          </a:custGeom>
          <a:solidFill>
            <a:srgbClr val="FFFF00"/>
          </a:solid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2064" name="Oklahoma">
            <a:extLst>
              <a:ext uri="{FF2B5EF4-FFF2-40B4-BE49-F238E27FC236}">
                <a16:creationId xmlns:a16="http://schemas.microsoft.com/office/drawing/2014/main" id="{2E3BCA03-E47B-9BB0-775A-1457770BDF89}"/>
              </a:ext>
            </a:extLst>
          </p:cNvPr>
          <p:cNvSpPr>
            <a:spLocks/>
          </p:cNvSpPr>
          <p:nvPr/>
        </p:nvSpPr>
        <p:spPr bwMode="auto">
          <a:xfrm>
            <a:off x="4080864" y="3480435"/>
            <a:ext cx="1411288" cy="704850"/>
          </a:xfrm>
          <a:custGeom>
            <a:avLst/>
            <a:gdLst>
              <a:gd name="T0" fmla="*/ 806856 w 16384"/>
              <a:gd name="T1" fmla="*/ 37213 h 16384"/>
              <a:gd name="T2" fmla="*/ 571182 w 16384"/>
              <a:gd name="T3" fmla="*/ 32265 h 16384"/>
              <a:gd name="T4" fmla="*/ 325258 w 16384"/>
              <a:gd name="T5" fmla="*/ 19876 h 16384"/>
              <a:gd name="T6" fmla="*/ 128087 w 16384"/>
              <a:gd name="T7" fmla="*/ 9938 h 16384"/>
              <a:gd name="T8" fmla="*/ 0 w 16384"/>
              <a:gd name="T9" fmla="*/ 101744 h 16384"/>
              <a:gd name="T10" fmla="*/ 340676 w 16384"/>
              <a:gd name="T11" fmla="*/ 121619 h 16384"/>
              <a:gd name="T12" fmla="*/ 484097 w 16384"/>
              <a:gd name="T13" fmla="*/ 302779 h 16384"/>
              <a:gd name="T14" fmla="*/ 476430 w 16384"/>
              <a:gd name="T15" fmla="*/ 513752 h 16384"/>
              <a:gd name="T16" fmla="*/ 502013 w 16384"/>
              <a:gd name="T17" fmla="*/ 523690 h 16384"/>
              <a:gd name="T18" fmla="*/ 527596 w 16384"/>
              <a:gd name="T19" fmla="*/ 550965 h 16384"/>
              <a:gd name="T20" fmla="*/ 550681 w 16384"/>
              <a:gd name="T21" fmla="*/ 546018 h 16384"/>
              <a:gd name="T22" fmla="*/ 578848 w 16384"/>
              <a:gd name="T23" fmla="*/ 548513 h 16384"/>
              <a:gd name="T24" fmla="*/ 591683 w 16384"/>
              <a:gd name="T25" fmla="*/ 546018 h 16384"/>
              <a:gd name="T26" fmla="*/ 612184 w 16384"/>
              <a:gd name="T27" fmla="*/ 560903 h 16384"/>
              <a:gd name="T28" fmla="*/ 627517 w 16384"/>
              <a:gd name="T29" fmla="*/ 590673 h 16384"/>
              <a:gd name="T30" fmla="*/ 655684 w 16384"/>
              <a:gd name="T31" fmla="*/ 595664 h 16384"/>
              <a:gd name="T32" fmla="*/ 683851 w 16384"/>
              <a:gd name="T33" fmla="*/ 605558 h 16384"/>
              <a:gd name="T34" fmla="*/ 709520 w 16384"/>
              <a:gd name="T35" fmla="*/ 598116 h 16384"/>
              <a:gd name="T36" fmla="*/ 727437 w 16384"/>
              <a:gd name="T37" fmla="*/ 620486 h 16384"/>
              <a:gd name="T38" fmla="*/ 747938 w 16384"/>
              <a:gd name="T39" fmla="*/ 603106 h 16384"/>
              <a:gd name="T40" fmla="*/ 781187 w 16384"/>
              <a:gd name="T41" fmla="*/ 610549 h 16384"/>
              <a:gd name="T42" fmla="*/ 796606 w 16384"/>
              <a:gd name="T43" fmla="*/ 613001 h 16384"/>
              <a:gd name="T44" fmla="*/ 811938 w 16384"/>
              <a:gd name="T45" fmla="*/ 632876 h 16384"/>
              <a:gd name="T46" fmla="*/ 817021 w 16384"/>
              <a:gd name="T47" fmla="*/ 660194 h 16384"/>
              <a:gd name="T48" fmla="*/ 842690 w 16384"/>
              <a:gd name="T49" fmla="*/ 657699 h 16384"/>
              <a:gd name="T50" fmla="*/ 863191 w 16384"/>
              <a:gd name="T51" fmla="*/ 637824 h 16384"/>
              <a:gd name="T52" fmla="*/ 883692 w 16384"/>
              <a:gd name="T53" fmla="*/ 657699 h 16384"/>
              <a:gd name="T54" fmla="*/ 901608 w 16384"/>
              <a:gd name="T55" fmla="*/ 670089 h 16384"/>
              <a:gd name="T56" fmla="*/ 932360 w 16384"/>
              <a:gd name="T57" fmla="*/ 665142 h 16384"/>
              <a:gd name="T58" fmla="*/ 950276 w 16384"/>
              <a:gd name="T59" fmla="*/ 667637 h 16384"/>
              <a:gd name="T60" fmla="*/ 955358 w 16384"/>
              <a:gd name="T61" fmla="*/ 694912 h 16384"/>
              <a:gd name="T62" fmla="*/ 960527 w 16384"/>
              <a:gd name="T63" fmla="*/ 672584 h 16384"/>
              <a:gd name="T64" fmla="*/ 983526 w 16384"/>
              <a:gd name="T65" fmla="*/ 662647 h 16384"/>
              <a:gd name="T66" fmla="*/ 1001442 w 16384"/>
              <a:gd name="T67" fmla="*/ 667637 h 16384"/>
              <a:gd name="T68" fmla="*/ 1024527 w 16384"/>
              <a:gd name="T69" fmla="*/ 675080 h 16384"/>
              <a:gd name="T70" fmla="*/ 1042444 w 16384"/>
              <a:gd name="T71" fmla="*/ 662647 h 16384"/>
              <a:gd name="T72" fmla="*/ 1042444 w 16384"/>
              <a:gd name="T73" fmla="*/ 670089 h 16384"/>
              <a:gd name="T74" fmla="*/ 1068113 w 16384"/>
              <a:gd name="T75" fmla="*/ 687470 h 16384"/>
              <a:gd name="T76" fmla="*/ 1093696 w 16384"/>
              <a:gd name="T77" fmla="*/ 699902 h 16384"/>
              <a:gd name="T78" fmla="*/ 1114197 w 16384"/>
              <a:gd name="T79" fmla="*/ 689965 h 16384"/>
              <a:gd name="T80" fmla="*/ 1150031 w 16384"/>
              <a:gd name="T81" fmla="*/ 670089 h 16384"/>
              <a:gd name="T82" fmla="*/ 1180782 w 16384"/>
              <a:gd name="T83" fmla="*/ 665142 h 16384"/>
              <a:gd name="T84" fmla="*/ 1196115 w 16384"/>
              <a:gd name="T85" fmla="*/ 655204 h 16384"/>
              <a:gd name="T86" fmla="*/ 1224282 w 16384"/>
              <a:gd name="T87" fmla="*/ 647761 h 16384"/>
              <a:gd name="T88" fmla="*/ 1252449 w 16384"/>
              <a:gd name="T89" fmla="*/ 662647 h 16384"/>
              <a:gd name="T90" fmla="*/ 1275534 w 16384"/>
              <a:gd name="T91" fmla="*/ 647761 h 16384"/>
              <a:gd name="T92" fmla="*/ 1303701 w 16384"/>
              <a:gd name="T93" fmla="*/ 655204 h 16384"/>
              <a:gd name="T94" fmla="*/ 1326786 w 16384"/>
              <a:gd name="T95" fmla="*/ 670089 h 16384"/>
              <a:gd name="T96" fmla="*/ 1357537 w 16384"/>
              <a:gd name="T97" fmla="*/ 687470 h 16384"/>
              <a:gd name="T98" fmla="*/ 1375454 w 16384"/>
              <a:gd name="T99" fmla="*/ 692460 h 16384"/>
              <a:gd name="T100" fmla="*/ 1393371 w 16384"/>
              <a:gd name="T101" fmla="*/ 699902 h 16384"/>
              <a:gd name="T102" fmla="*/ 1406206 w 16384"/>
              <a:gd name="T103" fmla="*/ 595664 h 16384"/>
              <a:gd name="T104" fmla="*/ 1408704 w 16384"/>
              <a:gd name="T105" fmla="*/ 349930 h 16384"/>
              <a:gd name="T106" fmla="*/ 1377952 w 16384"/>
              <a:gd name="T107" fmla="*/ 139000 h 16384"/>
              <a:gd name="T108" fmla="*/ 1301117 w 16384"/>
              <a:gd name="T109" fmla="*/ 39708 h 16384"/>
              <a:gd name="T110" fmla="*/ 1150031 w 16384"/>
              <a:gd name="T111" fmla="*/ 39708 h 1638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6384"/>
              <a:gd name="T169" fmla="*/ 0 h 16384"/>
              <a:gd name="T170" fmla="*/ 16384 w 16384"/>
              <a:gd name="T171" fmla="*/ 16384 h 1638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6384" h="16384">
                <a:moveTo>
                  <a:pt x="11953" y="981"/>
                </a:moveTo>
                <a:lnTo>
                  <a:pt x="11151" y="981"/>
                </a:lnTo>
                <a:lnTo>
                  <a:pt x="10586" y="923"/>
                </a:lnTo>
                <a:lnTo>
                  <a:pt x="9931" y="923"/>
                </a:lnTo>
                <a:lnTo>
                  <a:pt x="9367" y="865"/>
                </a:lnTo>
                <a:lnTo>
                  <a:pt x="8921" y="865"/>
                </a:lnTo>
                <a:lnTo>
                  <a:pt x="8534" y="865"/>
                </a:lnTo>
                <a:lnTo>
                  <a:pt x="7672" y="750"/>
                </a:lnTo>
                <a:lnTo>
                  <a:pt x="6780" y="750"/>
                </a:lnTo>
                <a:lnTo>
                  <a:pt x="6631" y="750"/>
                </a:lnTo>
                <a:lnTo>
                  <a:pt x="5769" y="635"/>
                </a:lnTo>
                <a:lnTo>
                  <a:pt x="5620" y="635"/>
                </a:lnTo>
                <a:lnTo>
                  <a:pt x="4609" y="519"/>
                </a:lnTo>
                <a:lnTo>
                  <a:pt x="4014" y="462"/>
                </a:lnTo>
                <a:lnTo>
                  <a:pt x="3776" y="462"/>
                </a:lnTo>
                <a:lnTo>
                  <a:pt x="2855" y="346"/>
                </a:lnTo>
                <a:lnTo>
                  <a:pt x="1963" y="231"/>
                </a:lnTo>
                <a:lnTo>
                  <a:pt x="1903" y="231"/>
                </a:lnTo>
                <a:lnTo>
                  <a:pt x="1784" y="231"/>
                </a:lnTo>
                <a:lnTo>
                  <a:pt x="1487" y="231"/>
                </a:lnTo>
                <a:lnTo>
                  <a:pt x="1070" y="173"/>
                </a:lnTo>
                <a:lnTo>
                  <a:pt x="595" y="115"/>
                </a:lnTo>
                <a:lnTo>
                  <a:pt x="327" y="58"/>
                </a:lnTo>
                <a:lnTo>
                  <a:pt x="89" y="0"/>
                </a:lnTo>
                <a:lnTo>
                  <a:pt x="0" y="2365"/>
                </a:lnTo>
                <a:lnTo>
                  <a:pt x="1635" y="2538"/>
                </a:lnTo>
                <a:lnTo>
                  <a:pt x="1903" y="2596"/>
                </a:lnTo>
                <a:lnTo>
                  <a:pt x="2646" y="2711"/>
                </a:lnTo>
                <a:lnTo>
                  <a:pt x="3687" y="2827"/>
                </a:lnTo>
                <a:lnTo>
                  <a:pt x="3955" y="2827"/>
                </a:lnTo>
                <a:lnTo>
                  <a:pt x="4698" y="2885"/>
                </a:lnTo>
                <a:lnTo>
                  <a:pt x="5739" y="3000"/>
                </a:lnTo>
                <a:lnTo>
                  <a:pt x="5679" y="5077"/>
                </a:lnTo>
                <a:lnTo>
                  <a:pt x="5650" y="5827"/>
                </a:lnTo>
                <a:lnTo>
                  <a:pt x="5620" y="7038"/>
                </a:lnTo>
                <a:lnTo>
                  <a:pt x="5620" y="7961"/>
                </a:lnTo>
                <a:lnTo>
                  <a:pt x="5590" y="9057"/>
                </a:lnTo>
                <a:lnTo>
                  <a:pt x="5560" y="9750"/>
                </a:lnTo>
                <a:lnTo>
                  <a:pt x="5560" y="11077"/>
                </a:lnTo>
                <a:lnTo>
                  <a:pt x="5531" y="11942"/>
                </a:lnTo>
                <a:lnTo>
                  <a:pt x="5560" y="11884"/>
                </a:lnTo>
                <a:lnTo>
                  <a:pt x="5650" y="11884"/>
                </a:lnTo>
                <a:lnTo>
                  <a:pt x="5679" y="11942"/>
                </a:lnTo>
                <a:lnTo>
                  <a:pt x="5739" y="12000"/>
                </a:lnTo>
                <a:lnTo>
                  <a:pt x="5828" y="12173"/>
                </a:lnTo>
                <a:lnTo>
                  <a:pt x="5888" y="12173"/>
                </a:lnTo>
                <a:lnTo>
                  <a:pt x="5888" y="12346"/>
                </a:lnTo>
                <a:lnTo>
                  <a:pt x="5977" y="12576"/>
                </a:lnTo>
                <a:lnTo>
                  <a:pt x="6066" y="12750"/>
                </a:lnTo>
                <a:lnTo>
                  <a:pt x="6125" y="12807"/>
                </a:lnTo>
                <a:lnTo>
                  <a:pt x="6185" y="12807"/>
                </a:lnTo>
                <a:lnTo>
                  <a:pt x="6274" y="12865"/>
                </a:lnTo>
                <a:lnTo>
                  <a:pt x="6304" y="12865"/>
                </a:lnTo>
                <a:lnTo>
                  <a:pt x="6363" y="12692"/>
                </a:lnTo>
                <a:lnTo>
                  <a:pt x="6393" y="12692"/>
                </a:lnTo>
                <a:lnTo>
                  <a:pt x="6482" y="12692"/>
                </a:lnTo>
                <a:lnTo>
                  <a:pt x="6542" y="12692"/>
                </a:lnTo>
                <a:lnTo>
                  <a:pt x="6631" y="12865"/>
                </a:lnTo>
                <a:lnTo>
                  <a:pt x="6661" y="12865"/>
                </a:lnTo>
                <a:lnTo>
                  <a:pt x="6720" y="12750"/>
                </a:lnTo>
                <a:lnTo>
                  <a:pt x="6720" y="12576"/>
                </a:lnTo>
                <a:lnTo>
                  <a:pt x="6750" y="12519"/>
                </a:lnTo>
                <a:lnTo>
                  <a:pt x="6780" y="12519"/>
                </a:lnTo>
                <a:lnTo>
                  <a:pt x="6839" y="12576"/>
                </a:lnTo>
                <a:lnTo>
                  <a:pt x="6869" y="12692"/>
                </a:lnTo>
                <a:lnTo>
                  <a:pt x="6899" y="12750"/>
                </a:lnTo>
                <a:lnTo>
                  <a:pt x="6958" y="12807"/>
                </a:lnTo>
                <a:lnTo>
                  <a:pt x="7017" y="12923"/>
                </a:lnTo>
                <a:lnTo>
                  <a:pt x="7047" y="13038"/>
                </a:lnTo>
                <a:lnTo>
                  <a:pt x="7107" y="13038"/>
                </a:lnTo>
                <a:lnTo>
                  <a:pt x="7107" y="13211"/>
                </a:lnTo>
                <a:lnTo>
                  <a:pt x="7077" y="13499"/>
                </a:lnTo>
                <a:lnTo>
                  <a:pt x="7077" y="13615"/>
                </a:lnTo>
                <a:lnTo>
                  <a:pt x="7136" y="13673"/>
                </a:lnTo>
                <a:lnTo>
                  <a:pt x="7285" y="13730"/>
                </a:lnTo>
                <a:lnTo>
                  <a:pt x="7374" y="13730"/>
                </a:lnTo>
                <a:lnTo>
                  <a:pt x="7434" y="13673"/>
                </a:lnTo>
                <a:lnTo>
                  <a:pt x="7493" y="13673"/>
                </a:lnTo>
                <a:lnTo>
                  <a:pt x="7553" y="13730"/>
                </a:lnTo>
                <a:lnTo>
                  <a:pt x="7612" y="13846"/>
                </a:lnTo>
                <a:lnTo>
                  <a:pt x="7701" y="13903"/>
                </a:lnTo>
                <a:lnTo>
                  <a:pt x="7761" y="13961"/>
                </a:lnTo>
                <a:lnTo>
                  <a:pt x="7850" y="13961"/>
                </a:lnTo>
                <a:lnTo>
                  <a:pt x="7910" y="14019"/>
                </a:lnTo>
                <a:lnTo>
                  <a:pt x="7939" y="14076"/>
                </a:lnTo>
                <a:lnTo>
                  <a:pt x="7999" y="14076"/>
                </a:lnTo>
                <a:lnTo>
                  <a:pt x="8058" y="14019"/>
                </a:lnTo>
                <a:lnTo>
                  <a:pt x="8118" y="13961"/>
                </a:lnTo>
                <a:lnTo>
                  <a:pt x="8177" y="13961"/>
                </a:lnTo>
                <a:lnTo>
                  <a:pt x="8237" y="13903"/>
                </a:lnTo>
                <a:lnTo>
                  <a:pt x="8296" y="14019"/>
                </a:lnTo>
                <a:lnTo>
                  <a:pt x="8326" y="14076"/>
                </a:lnTo>
                <a:lnTo>
                  <a:pt x="8356" y="14249"/>
                </a:lnTo>
                <a:lnTo>
                  <a:pt x="8415" y="14365"/>
                </a:lnTo>
                <a:lnTo>
                  <a:pt x="8445" y="14423"/>
                </a:lnTo>
                <a:lnTo>
                  <a:pt x="8534" y="14423"/>
                </a:lnTo>
                <a:lnTo>
                  <a:pt x="8593" y="14365"/>
                </a:lnTo>
                <a:lnTo>
                  <a:pt x="8623" y="14365"/>
                </a:lnTo>
                <a:lnTo>
                  <a:pt x="8653" y="14076"/>
                </a:lnTo>
                <a:lnTo>
                  <a:pt x="8683" y="14019"/>
                </a:lnTo>
                <a:lnTo>
                  <a:pt x="8742" y="14019"/>
                </a:lnTo>
                <a:lnTo>
                  <a:pt x="8772" y="14019"/>
                </a:lnTo>
                <a:lnTo>
                  <a:pt x="8861" y="14134"/>
                </a:lnTo>
                <a:lnTo>
                  <a:pt x="9010" y="14192"/>
                </a:lnTo>
                <a:lnTo>
                  <a:pt x="9069" y="14192"/>
                </a:lnTo>
                <a:lnTo>
                  <a:pt x="9099" y="14134"/>
                </a:lnTo>
                <a:lnTo>
                  <a:pt x="9158" y="14076"/>
                </a:lnTo>
                <a:lnTo>
                  <a:pt x="9188" y="14076"/>
                </a:lnTo>
                <a:lnTo>
                  <a:pt x="9248" y="14134"/>
                </a:lnTo>
                <a:lnTo>
                  <a:pt x="9248" y="14249"/>
                </a:lnTo>
                <a:lnTo>
                  <a:pt x="9218" y="14365"/>
                </a:lnTo>
                <a:lnTo>
                  <a:pt x="9218" y="14596"/>
                </a:lnTo>
                <a:lnTo>
                  <a:pt x="9277" y="14711"/>
                </a:lnTo>
                <a:lnTo>
                  <a:pt x="9337" y="14769"/>
                </a:lnTo>
                <a:lnTo>
                  <a:pt x="9426" y="14711"/>
                </a:lnTo>
                <a:lnTo>
                  <a:pt x="9485" y="14826"/>
                </a:lnTo>
                <a:lnTo>
                  <a:pt x="9515" y="14884"/>
                </a:lnTo>
                <a:lnTo>
                  <a:pt x="9485" y="14999"/>
                </a:lnTo>
                <a:lnTo>
                  <a:pt x="9456" y="15173"/>
                </a:lnTo>
                <a:lnTo>
                  <a:pt x="9485" y="15346"/>
                </a:lnTo>
                <a:lnTo>
                  <a:pt x="9604" y="15461"/>
                </a:lnTo>
                <a:lnTo>
                  <a:pt x="9634" y="15519"/>
                </a:lnTo>
                <a:lnTo>
                  <a:pt x="9694" y="15519"/>
                </a:lnTo>
                <a:lnTo>
                  <a:pt x="9723" y="15461"/>
                </a:lnTo>
                <a:lnTo>
                  <a:pt x="9783" y="15288"/>
                </a:lnTo>
                <a:lnTo>
                  <a:pt x="9842" y="15115"/>
                </a:lnTo>
                <a:lnTo>
                  <a:pt x="9872" y="15057"/>
                </a:lnTo>
                <a:lnTo>
                  <a:pt x="9931" y="14999"/>
                </a:lnTo>
                <a:lnTo>
                  <a:pt x="9961" y="14884"/>
                </a:lnTo>
                <a:lnTo>
                  <a:pt x="10021" y="14826"/>
                </a:lnTo>
                <a:lnTo>
                  <a:pt x="10080" y="14884"/>
                </a:lnTo>
                <a:lnTo>
                  <a:pt x="10169" y="14942"/>
                </a:lnTo>
                <a:lnTo>
                  <a:pt x="10199" y="15057"/>
                </a:lnTo>
                <a:lnTo>
                  <a:pt x="10229" y="15230"/>
                </a:lnTo>
                <a:lnTo>
                  <a:pt x="10259" y="15288"/>
                </a:lnTo>
                <a:lnTo>
                  <a:pt x="10318" y="15173"/>
                </a:lnTo>
                <a:lnTo>
                  <a:pt x="10348" y="15230"/>
                </a:lnTo>
                <a:lnTo>
                  <a:pt x="10407" y="15230"/>
                </a:lnTo>
                <a:lnTo>
                  <a:pt x="10467" y="15346"/>
                </a:lnTo>
                <a:lnTo>
                  <a:pt x="10467" y="15576"/>
                </a:lnTo>
                <a:lnTo>
                  <a:pt x="10526" y="15692"/>
                </a:lnTo>
                <a:lnTo>
                  <a:pt x="10615" y="15749"/>
                </a:lnTo>
                <a:lnTo>
                  <a:pt x="10734" y="15461"/>
                </a:lnTo>
                <a:lnTo>
                  <a:pt x="10794" y="15461"/>
                </a:lnTo>
                <a:lnTo>
                  <a:pt x="10824" y="15461"/>
                </a:lnTo>
                <a:lnTo>
                  <a:pt x="10883" y="15288"/>
                </a:lnTo>
                <a:lnTo>
                  <a:pt x="10913" y="15230"/>
                </a:lnTo>
                <a:lnTo>
                  <a:pt x="10972" y="15288"/>
                </a:lnTo>
                <a:lnTo>
                  <a:pt x="11032" y="15403"/>
                </a:lnTo>
                <a:lnTo>
                  <a:pt x="11032" y="15519"/>
                </a:lnTo>
                <a:lnTo>
                  <a:pt x="11002" y="15692"/>
                </a:lnTo>
                <a:lnTo>
                  <a:pt x="10942" y="15807"/>
                </a:lnTo>
                <a:lnTo>
                  <a:pt x="10972" y="15980"/>
                </a:lnTo>
                <a:lnTo>
                  <a:pt x="11032" y="16153"/>
                </a:lnTo>
                <a:lnTo>
                  <a:pt x="11091" y="16153"/>
                </a:lnTo>
                <a:lnTo>
                  <a:pt x="11151" y="16096"/>
                </a:lnTo>
                <a:lnTo>
                  <a:pt x="11180" y="15980"/>
                </a:lnTo>
                <a:lnTo>
                  <a:pt x="11180" y="15749"/>
                </a:lnTo>
                <a:lnTo>
                  <a:pt x="11210" y="15692"/>
                </a:lnTo>
                <a:lnTo>
                  <a:pt x="11151" y="15634"/>
                </a:lnTo>
                <a:lnTo>
                  <a:pt x="11180" y="15519"/>
                </a:lnTo>
                <a:lnTo>
                  <a:pt x="11210" y="15519"/>
                </a:lnTo>
                <a:lnTo>
                  <a:pt x="11270" y="15576"/>
                </a:lnTo>
                <a:lnTo>
                  <a:pt x="11299" y="15634"/>
                </a:lnTo>
                <a:lnTo>
                  <a:pt x="11418" y="15403"/>
                </a:lnTo>
                <a:lnTo>
                  <a:pt x="11389" y="15057"/>
                </a:lnTo>
                <a:lnTo>
                  <a:pt x="11478" y="15057"/>
                </a:lnTo>
                <a:lnTo>
                  <a:pt x="11537" y="14999"/>
                </a:lnTo>
                <a:lnTo>
                  <a:pt x="11597" y="15115"/>
                </a:lnTo>
                <a:lnTo>
                  <a:pt x="11626" y="15519"/>
                </a:lnTo>
                <a:lnTo>
                  <a:pt x="11656" y="15576"/>
                </a:lnTo>
                <a:lnTo>
                  <a:pt x="11686" y="15519"/>
                </a:lnTo>
                <a:lnTo>
                  <a:pt x="11775" y="15519"/>
                </a:lnTo>
                <a:lnTo>
                  <a:pt x="11835" y="15634"/>
                </a:lnTo>
                <a:lnTo>
                  <a:pt x="11894" y="15692"/>
                </a:lnTo>
                <a:lnTo>
                  <a:pt x="11924" y="15634"/>
                </a:lnTo>
                <a:lnTo>
                  <a:pt x="11983" y="15403"/>
                </a:lnTo>
                <a:lnTo>
                  <a:pt x="12043" y="15230"/>
                </a:lnTo>
                <a:lnTo>
                  <a:pt x="12102" y="15288"/>
                </a:lnTo>
                <a:lnTo>
                  <a:pt x="12102" y="15403"/>
                </a:lnTo>
                <a:lnTo>
                  <a:pt x="12132" y="15403"/>
                </a:lnTo>
                <a:lnTo>
                  <a:pt x="12191" y="15346"/>
                </a:lnTo>
                <a:lnTo>
                  <a:pt x="12191" y="15461"/>
                </a:lnTo>
                <a:lnTo>
                  <a:pt x="12132" y="15519"/>
                </a:lnTo>
                <a:lnTo>
                  <a:pt x="12102" y="15576"/>
                </a:lnTo>
                <a:lnTo>
                  <a:pt x="12132" y="15692"/>
                </a:lnTo>
                <a:lnTo>
                  <a:pt x="12281" y="15749"/>
                </a:lnTo>
                <a:lnTo>
                  <a:pt x="12310" y="15865"/>
                </a:lnTo>
                <a:lnTo>
                  <a:pt x="12340" y="15922"/>
                </a:lnTo>
                <a:lnTo>
                  <a:pt x="12400" y="15980"/>
                </a:lnTo>
                <a:lnTo>
                  <a:pt x="12459" y="15922"/>
                </a:lnTo>
                <a:lnTo>
                  <a:pt x="12518" y="16038"/>
                </a:lnTo>
                <a:lnTo>
                  <a:pt x="12578" y="16153"/>
                </a:lnTo>
                <a:lnTo>
                  <a:pt x="12637" y="16269"/>
                </a:lnTo>
                <a:lnTo>
                  <a:pt x="12697" y="16269"/>
                </a:lnTo>
                <a:lnTo>
                  <a:pt x="12727" y="16038"/>
                </a:lnTo>
                <a:lnTo>
                  <a:pt x="12786" y="16038"/>
                </a:lnTo>
                <a:lnTo>
                  <a:pt x="12846" y="15980"/>
                </a:lnTo>
                <a:lnTo>
                  <a:pt x="12875" y="16038"/>
                </a:lnTo>
                <a:lnTo>
                  <a:pt x="12935" y="16038"/>
                </a:lnTo>
                <a:lnTo>
                  <a:pt x="12994" y="15922"/>
                </a:lnTo>
                <a:lnTo>
                  <a:pt x="13054" y="15692"/>
                </a:lnTo>
                <a:lnTo>
                  <a:pt x="13143" y="15634"/>
                </a:lnTo>
                <a:lnTo>
                  <a:pt x="13232" y="15519"/>
                </a:lnTo>
                <a:lnTo>
                  <a:pt x="13351" y="15576"/>
                </a:lnTo>
                <a:lnTo>
                  <a:pt x="13381" y="15634"/>
                </a:lnTo>
                <a:lnTo>
                  <a:pt x="13440" y="15461"/>
                </a:lnTo>
                <a:lnTo>
                  <a:pt x="13500" y="15461"/>
                </a:lnTo>
                <a:lnTo>
                  <a:pt x="13619" y="15461"/>
                </a:lnTo>
                <a:lnTo>
                  <a:pt x="13708" y="15461"/>
                </a:lnTo>
                <a:lnTo>
                  <a:pt x="13767" y="15461"/>
                </a:lnTo>
                <a:lnTo>
                  <a:pt x="13767" y="15346"/>
                </a:lnTo>
                <a:lnTo>
                  <a:pt x="13797" y="15288"/>
                </a:lnTo>
                <a:lnTo>
                  <a:pt x="13857" y="15288"/>
                </a:lnTo>
                <a:lnTo>
                  <a:pt x="13886" y="15230"/>
                </a:lnTo>
                <a:lnTo>
                  <a:pt x="13946" y="15288"/>
                </a:lnTo>
                <a:lnTo>
                  <a:pt x="14005" y="15173"/>
                </a:lnTo>
                <a:lnTo>
                  <a:pt x="14094" y="15057"/>
                </a:lnTo>
                <a:lnTo>
                  <a:pt x="14184" y="15057"/>
                </a:lnTo>
                <a:lnTo>
                  <a:pt x="14213" y="15057"/>
                </a:lnTo>
                <a:lnTo>
                  <a:pt x="14243" y="15288"/>
                </a:lnTo>
                <a:lnTo>
                  <a:pt x="14273" y="15346"/>
                </a:lnTo>
                <a:lnTo>
                  <a:pt x="14362" y="15346"/>
                </a:lnTo>
                <a:lnTo>
                  <a:pt x="14481" y="15346"/>
                </a:lnTo>
                <a:lnTo>
                  <a:pt x="14540" y="15403"/>
                </a:lnTo>
                <a:lnTo>
                  <a:pt x="14600" y="15346"/>
                </a:lnTo>
                <a:lnTo>
                  <a:pt x="14689" y="15288"/>
                </a:lnTo>
                <a:lnTo>
                  <a:pt x="14719" y="15288"/>
                </a:lnTo>
                <a:lnTo>
                  <a:pt x="14778" y="15230"/>
                </a:lnTo>
                <a:lnTo>
                  <a:pt x="14808" y="15057"/>
                </a:lnTo>
                <a:lnTo>
                  <a:pt x="14838" y="14942"/>
                </a:lnTo>
                <a:lnTo>
                  <a:pt x="15016" y="14999"/>
                </a:lnTo>
                <a:lnTo>
                  <a:pt x="15046" y="15057"/>
                </a:lnTo>
                <a:lnTo>
                  <a:pt x="15105" y="15115"/>
                </a:lnTo>
                <a:lnTo>
                  <a:pt x="15135" y="15230"/>
                </a:lnTo>
                <a:lnTo>
                  <a:pt x="15195" y="15346"/>
                </a:lnTo>
                <a:lnTo>
                  <a:pt x="15284" y="15403"/>
                </a:lnTo>
                <a:lnTo>
                  <a:pt x="15343" y="15346"/>
                </a:lnTo>
                <a:lnTo>
                  <a:pt x="15403" y="15403"/>
                </a:lnTo>
                <a:lnTo>
                  <a:pt x="15403" y="15576"/>
                </a:lnTo>
                <a:lnTo>
                  <a:pt x="15522" y="15807"/>
                </a:lnTo>
                <a:lnTo>
                  <a:pt x="15611" y="15922"/>
                </a:lnTo>
                <a:lnTo>
                  <a:pt x="15670" y="15865"/>
                </a:lnTo>
                <a:lnTo>
                  <a:pt x="15730" y="15865"/>
                </a:lnTo>
                <a:lnTo>
                  <a:pt x="15760" y="15980"/>
                </a:lnTo>
                <a:lnTo>
                  <a:pt x="15819" y="16038"/>
                </a:lnTo>
                <a:lnTo>
                  <a:pt x="15849" y="16096"/>
                </a:lnTo>
                <a:lnTo>
                  <a:pt x="15879" y="16096"/>
                </a:lnTo>
                <a:lnTo>
                  <a:pt x="15908" y="16153"/>
                </a:lnTo>
                <a:lnTo>
                  <a:pt x="15968" y="16096"/>
                </a:lnTo>
                <a:lnTo>
                  <a:pt x="15997" y="16153"/>
                </a:lnTo>
                <a:lnTo>
                  <a:pt x="15997" y="16211"/>
                </a:lnTo>
                <a:lnTo>
                  <a:pt x="16027" y="16211"/>
                </a:lnTo>
                <a:lnTo>
                  <a:pt x="16087" y="16211"/>
                </a:lnTo>
                <a:lnTo>
                  <a:pt x="16176" y="16269"/>
                </a:lnTo>
                <a:lnTo>
                  <a:pt x="16206" y="16384"/>
                </a:lnTo>
                <a:lnTo>
                  <a:pt x="16325" y="16384"/>
                </a:lnTo>
                <a:lnTo>
                  <a:pt x="16325" y="16326"/>
                </a:lnTo>
                <a:lnTo>
                  <a:pt x="16325" y="14999"/>
                </a:lnTo>
                <a:lnTo>
                  <a:pt x="16325" y="13846"/>
                </a:lnTo>
                <a:lnTo>
                  <a:pt x="16325" y="12403"/>
                </a:lnTo>
                <a:lnTo>
                  <a:pt x="16354" y="11365"/>
                </a:lnTo>
                <a:lnTo>
                  <a:pt x="16354" y="10269"/>
                </a:lnTo>
                <a:lnTo>
                  <a:pt x="16384" y="8365"/>
                </a:lnTo>
                <a:lnTo>
                  <a:pt x="16354" y="8134"/>
                </a:lnTo>
                <a:lnTo>
                  <a:pt x="16295" y="7154"/>
                </a:lnTo>
                <a:lnTo>
                  <a:pt x="16265" y="6692"/>
                </a:lnTo>
                <a:lnTo>
                  <a:pt x="16116" y="5077"/>
                </a:lnTo>
                <a:lnTo>
                  <a:pt x="16087" y="4731"/>
                </a:lnTo>
                <a:lnTo>
                  <a:pt x="15997" y="3231"/>
                </a:lnTo>
                <a:lnTo>
                  <a:pt x="15968" y="2423"/>
                </a:lnTo>
                <a:lnTo>
                  <a:pt x="15968" y="1961"/>
                </a:lnTo>
                <a:lnTo>
                  <a:pt x="15968" y="865"/>
                </a:lnTo>
                <a:lnTo>
                  <a:pt x="15254" y="923"/>
                </a:lnTo>
                <a:lnTo>
                  <a:pt x="15105" y="923"/>
                </a:lnTo>
                <a:lnTo>
                  <a:pt x="14451" y="923"/>
                </a:lnTo>
                <a:lnTo>
                  <a:pt x="14273" y="923"/>
                </a:lnTo>
                <a:lnTo>
                  <a:pt x="13738" y="923"/>
                </a:lnTo>
                <a:lnTo>
                  <a:pt x="13410" y="923"/>
                </a:lnTo>
                <a:lnTo>
                  <a:pt x="13351" y="923"/>
                </a:lnTo>
                <a:lnTo>
                  <a:pt x="12370" y="981"/>
                </a:lnTo>
                <a:lnTo>
                  <a:pt x="11953" y="981"/>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2067" name="South_Dakota">
            <a:extLst>
              <a:ext uri="{FF2B5EF4-FFF2-40B4-BE49-F238E27FC236}">
                <a16:creationId xmlns:a16="http://schemas.microsoft.com/office/drawing/2014/main" id="{6B9DDD7C-0AAE-3B69-71CA-A9000927F6DE}"/>
              </a:ext>
            </a:extLst>
          </p:cNvPr>
          <p:cNvSpPr>
            <a:spLocks/>
          </p:cNvSpPr>
          <p:nvPr/>
        </p:nvSpPr>
        <p:spPr bwMode="auto">
          <a:xfrm>
            <a:off x="4016095" y="1700848"/>
            <a:ext cx="1158875" cy="736600"/>
          </a:xfrm>
          <a:custGeom>
            <a:avLst/>
            <a:gdLst>
              <a:gd name="T0" fmla="*/ 840722 w 16384"/>
              <a:gd name="T1" fmla="*/ 627126 h 16384"/>
              <a:gd name="T2" fmla="*/ 848432 w 16384"/>
              <a:gd name="T3" fmla="*/ 634589 h 16384"/>
              <a:gd name="T4" fmla="*/ 858829 w 16384"/>
              <a:gd name="T5" fmla="*/ 642052 h 16384"/>
              <a:gd name="T6" fmla="*/ 874320 w 16384"/>
              <a:gd name="T7" fmla="*/ 649515 h 16384"/>
              <a:gd name="T8" fmla="*/ 897590 w 16384"/>
              <a:gd name="T9" fmla="*/ 666914 h 16384"/>
              <a:gd name="T10" fmla="*/ 923478 w 16384"/>
              <a:gd name="T11" fmla="*/ 676895 h 16384"/>
              <a:gd name="T12" fmla="*/ 938969 w 16384"/>
              <a:gd name="T13" fmla="*/ 661924 h 16384"/>
              <a:gd name="T14" fmla="*/ 954530 w 16384"/>
              <a:gd name="T15" fmla="*/ 661924 h 16384"/>
              <a:gd name="T16" fmla="*/ 970020 w 16384"/>
              <a:gd name="T17" fmla="*/ 661924 h 16384"/>
              <a:gd name="T18" fmla="*/ 990745 w 16384"/>
              <a:gd name="T19" fmla="*/ 659451 h 16384"/>
              <a:gd name="T20" fmla="*/ 1008852 w 16384"/>
              <a:gd name="T21" fmla="*/ 659451 h 16384"/>
              <a:gd name="T22" fmla="*/ 1024342 w 16384"/>
              <a:gd name="T23" fmla="*/ 659451 h 16384"/>
              <a:gd name="T24" fmla="*/ 1034740 w 16384"/>
              <a:gd name="T25" fmla="*/ 666914 h 16384"/>
              <a:gd name="T26" fmla="*/ 1045067 w 16384"/>
              <a:gd name="T27" fmla="*/ 671905 h 16384"/>
              <a:gd name="T28" fmla="*/ 1060557 w 16384"/>
              <a:gd name="T29" fmla="*/ 679368 h 16384"/>
              <a:gd name="T30" fmla="*/ 1073501 w 16384"/>
              <a:gd name="T31" fmla="*/ 686831 h 16384"/>
              <a:gd name="T32" fmla="*/ 1089062 w 16384"/>
              <a:gd name="T33" fmla="*/ 689304 h 16384"/>
              <a:gd name="T34" fmla="*/ 1101935 w 16384"/>
              <a:gd name="T35" fmla="*/ 694294 h 16384"/>
              <a:gd name="T36" fmla="*/ 1114879 w 16384"/>
              <a:gd name="T37" fmla="*/ 709220 h 16384"/>
              <a:gd name="T38" fmla="*/ 1125277 w 16384"/>
              <a:gd name="T39" fmla="*/ 719201 h 16384"/>
              <a:gd name="T40" fmla="*/ 1138150 w 16384"/>
              <a:gd name="T41" fmla="*/ 731609 h 16384"/>
              <a:gd name="T42" fmla="*/ 1148548 w 16384"/>
              <a:gd name="T43" fmla="*/ 736600 h 16384"/>
              <a:gd name="T44" fmla="*/ 1153711 w 16384"/>
              <a:gd name="T45" fmla="*/ 734127 h 16384"/>
              <a:gd name="T46" fmla="*/ 1151094 w 16384"/>
              <a:gd name="T47" fmla="*/ 721674 h 16384"/>
              <a:gd name="T48" fmla="*/ 1132987 w 16384"/>
              <a:gd name="T49" fmla="*/ 694294 h 16384"/>
              <a:gd name="T50" fmla="*/ 1132987 w 16384"/>
              <a:gd name="T51" fmla="*/ 676895 h 16384"/>
              <a:gd name="T52" fmla="*/ 1143384 w 16384"/>
              <a:gd name="T53" fmla="*/ 651988 h 16384"/>
              <a:gd name="T54" fmla="*/ 1145931 w 16384"/>
              <a:gd name="T55" fmla="*/ 634589 h 16384"/>
              <a:gd name="T56" fmla="*/ 1156258 w 16384"/>
              <a:gd name="T57" fmla="*/ 619618 h 16384"/>
              <a:gd name="T58" fmla="*/ 1156258 w 16384"/>
              <a:gd name="T59" fmla="*/ 607209 h 16384"/>
              <a:gd name="T60" fmla="*/ 1153711 w 16384"/>
              <a:gd name="T61" fmla="*/ 592283 h 16384"/>
              <a:gd name="T62" fmla="*/ 1143384 w 16384"/>
              <a:gd name="T63" fmla="*/ 587293 h 16384"/>
              <a:gd name="T64" fmla="*/ 1135604 w 16384"/>
              <a:gd name="T65" fmla="*/ 574839 h 16384"/>
              <a:gd name="T66" fmla="*/ 1145931 w 16384"/>
              <a:gd name="T67" fmla="*/ 564903 h 16384"/>
              <a:gd name="T68" fmla="*/ 1135604 w 16384"/>
              <a:gd name="T69" fmla="*/ 547460 h 16384"/>
              <a:gd name="T70" fmla="*/ 1158875 w 16384"/>
              <a:gd name="T71" fmla="*/ 532533 h 16384"/>
              <a:gd name="T72" fmla="*/ 1158875 w 16384"/>
              <a:gd name="T73" fmla="*/ 390689 h 16384"/>
              <a:gd name="T74" fmla="*/ 1158875 w 16384"/>
              <a:gd name="T75" fmla="*/ 271235 h 16384"/>
              <a:gd name="T76" fmla="*/ 1158875 w 16384"/>
              <a:gd name="T77" fmla="*/ 176687 h 16384"/>
              <a:gd name="T78" fmla="*/ 1148548 w 16384"/>
              <a:gd name="T79" fmla="*/ 159243 h 16384"/>
              <a:gd name="T80" fmla="*/ 1117496 w 16384"/>
              <a:gd name="T81" fmla="*/ 136854 h 16384"/>
              <a:gd name="T82" fmla="*/ 1101935 w 16384"/>
              <a:gd name="T83" fmla="*/ 116982 h 16384"/>
              <a:gd name="T84" fmla="*/ 1104552 w 16384"/>
              <a:gd name="T85" fmla="*/ 102011 h 16384"/>
              <a:gd name="T86" fmla="*/ 1138150 w 16384"/>
              <a:gd name="T87" fmla="*/ 72158 h 16384"/>
              <a:gd name="T88" fmla="*/ 1143384 w 16384"/>
              <a:gd name="T89" fmla="*/ 54759 h 16384"/>
              <a:gd name="T90" fmla="*/ 936422 w 16384"/>
              <a:gd name="T91" fmla="*/ 47296 h 16384"/>
              <a:gd name="T92" fmla="*/ 788946 w 16384"/>
              <a:gd name="T93" fmla="*/ 42306 h 16384"/>
              <a:gd name="T94" fmla="*/ 569110 w 16384"/>
              <a:gd name="T95" fmla="*/ 32370 h 16384"/>
              <a:gd name="T96" fmla="*/ 209508 w 16384"/>
              <a:gd name="T97" fmla="*/ 9936 h 16384"/>
              <a:gd name="T98" fmla="*/ 41378 w 16384"/>
              <a:gd name="T99" fmla="*/ 141844 h 16384"/>
              <a:gd name="T100" fmla="*/ 23271 w 16384"/>
              <a:gd name="T101" fmla="*/ 345911 h 16384"/>
              <a:gd name="T102" fmla="*/ 10327 w 16384"/>
              <a:gd name="T103" fmla="*/ 480292 h 16384"/>
              <a:gd name="T104" fmla="*/ 82757 w 16384"/>
              <a:gd name="T105" fmla="*/ 584820 h 16384"/>
              <a:gd name="T106" fmla="*/ 300046 w 16384"/>
              <a:gd name="T107" fmla="*/ 602219 h 16384"/>
              <a:gd name="T108" fmla="*/ 685465 w 16384"/>
              <a:gd name="T109" fmla="*/ 622136 h 1638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6384"/>
              <a:gd name="T166" fmla="*/ 0 h 16384"/>
              <a:gd name="T167" fmla="*/ 16384 w 16384"/>
              <a:gd name="T168" fmla="*/ 16384 h 1638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6384" h="16384">
                <a:moveTo>
                  <a:pt x="9691" y="13838"/>
                </a:moveTo>
                <a:lnTo>
                  <a:pt x="10277" y="13838"/>
                </a:lnTo>
                <a:lnTo>
                  <a:pt x="11886" y="13949"/>
                </a:lnTo>
                <a:lnTo>
                  <a:pt x="11922" y="13949"/>
                </a:lnTo>
                <a:lnTo>
                  <a:pt x="11959" y="14004"/>
                </a:lnTo>
                <a:lnTo>
                  <a:pt x="11995" y="14115"/>
                </a:lnTo>
                <a:lnTo>
                  <a:pt x="11995" y="14170"/>
                </a:lnTo>
                <a:lnTo>
                  <a:pt x="12105" y="14225"/>
                </a:lnTo>
                <a:lnTo>
                  <a:pt x="12142" y="14281"/>
                </a:lnTo>
                <a:lnTo>
                  <a:pt x="12251" y="14447"/>
                </a:lnTo>
                <a:lnTo>
                  <a:pt x="12325" y="14502"/>
                </a:lnTo>
                <a:lnTo>
                  <a:pt x="12361" y="14447"/>
                </a:lnTo>
                <a:lnTo>
                  <a:pt x="12471" y="14613"/>
                </a:lnTo>
                <a:lnTo>
                  <a:pt x="12581" y="14668"/>
                </a:lnTo>
                <a:lnTo>
                  <a:pt x="12690" y="14834"/>
                </a:lnTo>
                <a:lnTo>
                  <a:pt x="12800" y="14945"/>
                </a:lnTo>
                <a:lnTo>
                  <a:pt x="12910" y="15000"/>
                </a:lnTo>
                <a:lnTo>
                  <a:pt x="13056" y="15056"/>
                </a:lnTo>
                <a:lnTo>
                  <a:pt x="13129" y="15000"/>
                </a:lnTo>
                <a:lnTo>
                  <a:pt x="13202" y="14890"/>
                </a:lnTo>
                <a:lnTo>
                  <a:pt x="13275" y="14723"/>
                </a:lnTo>
                <a:lnTo>
                  <a:pt x="13312" y="14668"/>
                </a:lnTo>
                <a:lnTo>
                  <a:pt x="13422" y="14723"/>
                </a:lnTo>
                <a:lnTo>
                  <a:pt x="13495" y="14723"/>
                </a:lnTo>
                <a:lnTo>
                  <a:pt x="13568" y="14668"/>
                </a:lnTo>
                <a:lnTo>
                  <a:pt x="13641" y="14779"/>
                </a:lnTo>
                <a:lnTo>
                  <a:pt x="13714" y="14723"/>
                </a:lnTo>
                <a:lnTo>
                  <a:pt x="13787" y="14723"/>
                </a:lnTo>
                <a:lnTo>
                  <a:pt x="13861" y="14723"/>
                </a:lnTo>
                <a:lnTo>
                  <a:pt x="14007" y="14668"/>
                </a:lnTo>
                <a:lnTo>
                  <a:pt x="14117" y="14723"/>
                </a:lnTo>
                <a:lnTo>
                  <a:pt x="14190" y="14723"/>
                </a:lnTo>
                <a:lnTo>
                  <a:pt x="14263" y="14668"/>
                </a:lnTo>
                <a:lnTo>
                  <a:pt x="14373" y="14613"/>
                </a:lnTo>
                <a:lnTo>
                  <a:pt x="14409" y="14613"/>
                </a:lnTo>
                <a:lnTo>
                  <a:pt x="14482" y="14668"/>
                </a:lnTo>
                <a:lnTo>
                  <a:pt x="14629" y="14723"/>
                </a:lnTo>
                <a:lnTo>
                  <a:pt x="14629" y="14779"/>
                </a:lnTo>
                <a:lnTo>
                  <a:pt x="14629" y="14834"/>
                </a:lnTo>
                <a:lnTo>
                  <a:pt x="14665" y="14890"/>
                </a:lnTo>
                <a:lnTo>
                  <a:pt x="14738" y="14890"/>
                </a:lnTo>
                <a:lnTo>
                  <a:pt x="14775" y="14945"/>
                </a:lnTo>
                <a:lnTo>
                  <a:pt x="14811" y="15000"/>
                </a:lnTo>
                <a:lnTo>
                  <a:pt x="14921" y="15111"/>
                </a:lnTo>
                <a:lnTo>
                  <a:pt x="14994" y="15111"/>
                </a:lnTo>
                <a:lnTo>
                  <a:pt x="15104" y="15166"/>
                </a:lnTo>
                <a:lnTo>
                  <a:pt x="15141" y="15166"/>
                </a:lnTo>
                <a:lnTo>
                  <a:pt x="15177" y="15277"/>
                </a:lnTo>
                <a:lnTo>
                  <a:pt x="15214" y="15277"/>
                </a:lnTo>
                <a:lnTo>
                  <a:pt x="15287" y="15277"/>
                </a:lnTo>
                <a:lnTo>
                  <a:pt x="15397" y="15332"/>
                </a:lnTo>
                <a:lnTo>
                  <a:pt x="15470" y="15332"/>
                </a:lnTo>
                <a:lnTo>
                  <a:pt x="15543" y="15388"/>
                </a:lnTo>
                <a:lnTo>
                  <a:pt x="15579" y="15443"/>
                </a:lnTo>
                <a:lnTo>
                  <a:pt x="15689" y="15498"/>
                </a:lnTo>
                <a:lnTo>
                  <a:pt x="15726" y="15664"/>
                </a:lnTo>
                <a:lnTo>
                  <a:pt x="15762" y="15775"/>
                </a:lnTo>
                <a:lnTo>
                  <a:pt x="15799" y="15886"/>
                </a:lnTo>
                <a:lnTo>
                  <a:pt x="15872" y="15941"/>
                </a:lnTo>
                <a:lnTo>
                  <a:pt x="15909" y="15997"/>
                </a:lnTo>
                <a:lnTo>
                  <a:pt x="15982" y="16218"/>
                </a:lnTo>
                <a:lnTo>
                  <a:pt x="16055" y="16163"/>
                </a:lnTo>
                <a:lnTo>
                  <a:pt x="16091" y="16273"/>
                </a:lnTo>
                <a:lnTo>
                  <a:pt x="16165" y="16329"/>
                </a:lnTo>
                <a:lnTo>
                  <a:pt x="16201" y="16384"/>
                </a:lnTo>
                <a:lnTo>
                  <a:pt x="16238" y="16384"/>
                </a:lnTo>
                <a:lnTo>
                  <a:pt x="16311" y="16329"/>
                </a:lnTo>
                <a:lnTo>
                  <a:pt x="16347" y="16384"/>
                </a:lnTo>
                <a:lnTo>
                  <a:pt x="16311" y="16329"/>
                </a:lnTo>
                <a:lnTo>
                  <a:pt x="16274" y="16218"/>
                </a:lnTo>
                <a:lnTo>
                  <a:pt x="16274" y="16163"/>
                </a:lnTo>
                <a:lnTo>
                  <a:pt x="16274" y="16052"/>
                </a:lnTo>
                <a:lnTo>
                  <a:pt x="16274" y="15941"/>
                </a:lnTo>
                <a:lnTo>
                  <a:pt x="16091" y="15498"/>
                </a:lnTo>
                <a:lnTo>
                  <a:pt x="16018" y="15443"/>
                </a:lnTo>
                <a:lnTo>
                  <a:pt x="15982" y="15332"/>
                </a:lnTo>
                <a:lnTo>
                  <a:pt x="15982" y="15222"/>
                </a:lnTo>
                <a:lnTo>
                  <a:pt x="16018" y="15056"/>
                </a:lnTo>
                <a:lnTo>
                  <a:pt x="16091" y="14890"/>
                </a:lnTo>
                <a:lnTo>
                  <a:pt x="16165" y="14613"/>
                </a:lnTo>
                <a:lnTo>
                  <a:pt x="16165" y="14502"/>
                </a:lnTo>
                <a:lnTo>
                  <a:pt x="16165" y="14391"/>
                </a:lnTo>
                <a:lnTo>
                  <a:pt x="16201" y="14336"/>
                </a:lnTo>
                <a:lnTo>
                  <a:pt x="16201" y="14115"/>
                </a:lnTo>
                <a:lnTo>
                  <a:pt x="16238" y="14004"/>
                </a:lnTo>
                <a:lnTo>
                  <a:pt x="16165" y="13893"/>
                </a:lnTo>
                <a:lnTo>
                  <a:pt x="16347" y="13782"/>
                </a:lnTo>
                <a:lnTo>
                  <a:pt x="16347" y="13672"/>
                </a:lnTo>
                <a:lnTo>
                  <a:pt x="16347" y="13561"/>
                </a:lnTo>
                <a:lnTo>
                  <a:pt x="16347" y="13506"/>
                </a:lnTo>
                <a:lnTo>
                  <a:pt x="16347" y="13395"/>
                </a:lnTo>
                <a:lnTo>
                  <a:pt x="16311" y="13284"/>
                </a:lnTo>
                <a:lnTo>
                  <a:pt x="16311" y="13174"/>
                </a:lnTo>
                <a:lnTo>
                  <a:pt x="16274" y="13118"/>
                </a:lnTo>
                <a:lnTo>
                  <a:pt x="16238" y="13063"/>
                </a:lnTo>
                <a:lnTo>
                  <a:pt x="16165" y="13063"/>
                </a:lnTo>
                <a:lnTo>
                  <a:pt x="16091" y="13008"/>
                </a:lnTo>
                <a:lnTo>
                  <a:pt x="16091" y="12897"/>
                </a:lnTo>
                <a:lnTo>
                  <a:pt x="16055" y="12786"/>
                </a:lnTo>
                <a:lnTo>
                  <a:pt x="16091" y="12731"/>
                </a:lnTo>
                <a:lnTo>
                  <a:pt x="16165" y="12675"/>
                </a:lnTo>
                <a:lnTo>
                  <a:pt x="16201" y="12565"/>
                </a:lnTo>
                <a:lnTo>
                  <a:pt x="16201" y="12399"/>
                </a:lnTo>
                <a:lnTo>
                  <a:pt x="16165" y="12288"/>
                </a:lnTo>
                <a:lnTo>
                  <a:pt x="16055" y="12177"/>
                </a:lnTo>
                <a:lnTo>
                  <a:pt x="16018" y="12011"/>
                </a:lnTo>
                <a:lnTo>
                  <a:pt x="16055" y="11845"/>
                </a:lnTo>
                <a:lnTo>
                  <a:pt x="16384" y="11845"/>
                </a:lnTo>
                <a:lnTo>
                  <a:pt x="16384" y="10295"/>
                </a:lnTo>
                <a:lnTo>
                  <a:pt x="16384" y="8746"/>
                </a:lnTo>
                <a:lnTo>
                  <a:pt x="16384" y="8690"/>
                </a:lnTo>
                <a:lnTo>
                  <a:pt x="16384" y="7251"/>
                </a:lnTo>
                <a:lnTo>
                  <a:pt x="16384" y="6808"/>
                </a:lnTo>
                <a:lnTo>
                  <a:pt x="16384" y="6033"/>
                </a:lnTo>
                <a:lnTo>
                  <a:pt x="16384" y="5314"/>
                </a:lnTo>
                <a:lnTo>
                  <a:pt x="16384" y="4041"/>
                </a:lnTo>
                <a:lnTo>
                  <a:pt x="16384" y="3930"/>
                </a:lnTo>
                <a:lnTo>
                  <a:pt x="16384" y="3819"/>
                </a:lnTo>
                <a:lnTo>
                  <a:pt x="16347" y="3653"/>
                </a:lnTo>
                <a:lnTo>
                  <a:pt x="16238" y="3542"/>
                </a:lnTo>
                <a:lnTo>
                  <a:pt x="16091" y="3432"/>
                </a:lnTo>
                <a:lnTo>
                  <a:pt x="15872" y="3266"/>
                </a:lnTo>
                <a:lnTo>
                  <a:pt x="15799" y="3044"/>
                </a:lnTo>
                <a:lnTo>
                  <a:pt x="15689" y="2768"/>
                </a:lnTo>
                <a:lnTo>
                  <a:pt x="15616" y="2657"/>
                </a:lnTo>
                <a:lnTo>
                  <a:pt x="15579" y="2602"/>
                </a:lnTo>
                <a:lnTo>
                  <a:pt x="15579" y="2435"/>
                </a:lnTo>
                <a:lnTo>
                  <a:pt x="15579" y="2380"/>
                </a:lnTo>
                <a:lnTo>
                  <a:pt x="15616" y="2269"/>
                </a:lnTo>
                <a:lnTo>
                  <a:pt x="15689" y="2214"/>
                </a:lnTo>
                <a:lnTo>
                  <a:pt x="15945" y="1882"/>
                </a:lnTo>
                <a:lnTo>
                  <a:pt x="16091" y="1605"/>
                </a:lnTo>
                <a:lnTo>
                  <a:pt x="16128" y="1494"/>
                </a:lnTo>
                <a:lnTo>
                  <a:pt x="16165" y="1384"/>
                </a:lnTo>
                <a:lnTo>
                  <a:pt x="16165" y="1218"/>
                </a:lnTo>
                <a:lnTo>
                  <a:pt x="16165" y="1107"/>
                </a:lnTo>
                <a:lnTo>
                  <a:pt x="14775" y="1052"/>
                </a:lnTo>
                <a:lnTo>
                  <a:pt x="13239" y="1052"/>
                </a:lnTo>
                <a:lnTo>
                  <a:pt x="13202" y="1052"/>
                </a:lnTo>
                <a:lnTo>
                  <a:pt x="11703" y="996"/>
                </a:lnTo>
                <a:lnTo>
                  <a:pt x="11154" y="941"/>
                </a:lnTo>
                <a:lnTo>
                  <a:pt x="9691" y="830"/>
                </a:lnTo>
                <a:lnTo>
                  <a:pt x="9362" y="830"/>
                </a:lnTo>
                <a:lnTo>
                  <a:pt x="8046" y="720"/>
                </a:lnTo>
                <a:lnTo>
                  <a:pt x="4974" y="498"/>
                </a:lnTo>
                <a:lnTo>
                  <a:pt x="3072" y="277"/>
                </a:lnTo>
                <a:lnTo>
                  <a:pt x="2962" y="221"/>
                </a:lnTo>
                <a:lnTo>
                  <a:pt x="768" y="0"/>
                </a:lnTo>
                <a:lnTo>
                  <a:pt x="768" y="277"/>
                </a:lnTo>
                <a:lnTo>
                  <a:pt x="585" y="3155"/>
                </a:lnTo>
                <a:lnTo>
                  <a:pt x="549" y="4096"/>
                </a:lnTo>
                <a:lnTo>
                  <a:pt x="439" y="5923"/>
                </a:lnTo>
                <a:lnTo>
                  <a:pt x="329" y="7694"/>
                </a:lnTo>
                <a:lnTo>
                  <a:pt x="293" y="7915"/>
                </a:lnTo>
                <a:lnTo>
                  <a:pt x="219" y="9133"/>
                </a:lnTo>
                <a:lnTo>
                  <a:pt x="146" y="10683"/>
                </a:lnTo>
                <a:lnTo>
                  <a:pt x="110" y="10794"/>
                </a:lnTo>
                <a:lnTo>
                  <a:pt x="0" y="12897"/>
                </a:lnTo>
                <a:lnTo>
                  <a:pt x="1170" y="13008"/>
                </a:lnTo>
                <a:lnTo>
                  <a:pt x="2267" y="13174"/>
                </a:lnTo>
                <a:lnTo>
                  <a:pt x="2743" y="13229"/>
                </a:lnTo>
                <a:lnTo>
                  <a:pt x="4242" y="13395"/>
                </a:lnTo>
                <a:lnTo>
                  <a:pt x="6071" y="13561"/>
                </a:lnTo>
                <a:lnTo>
                  <a:pt x="8265" y="13727"/>
                </a:lnTo>
                <a:lnTo>
                  <a:pt x="9691" y="13838"/>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2077" name="Texas">
            <a:extLst>
              <a:ext uri="{FF2B5EF4-FFF2-40B4-BE49-F238E27FC236}">
                <a16:creationId xmlns:a16="http://schemas.microsoft.com/office/drawing/2014/main" id="{E268E512-1437-C4A4-EE36-8A022C661701}"/>
              </a:ext>
            </a:extLst>
          </p:cNvPr>
          <p:cNvSpPr>
            <a:spLocks/>
          </p:cNvSpPr>
          <p:nvPr/>
        </p:nvSpPr>
        <p:spPr bwMode="auto">
          <a:xfrm>
            <a:off x="3363633" y="3578860"/>
            <a:ext cx="2306637" cy="2116138"/>
          </a:xfrm>
          <a:custGeom>
            <a:avLst/>
            <a:gdLst>
              <a:gd name="T0" fmla="*/ 2147483647 w 16384"/>
              <a:gd name="T1" fmla="*/ 2147483647 h 16384"/>
              <a:gd name="T2" fmla="*/ 2147483647 w 16384"/>
              <a:gd name="T3" fmla="*/ 2147483647 h 16384"/>
              <a:gd name="T4" fmla="*/ 2147483647 w 16384"/>
              <a:gd name="T5" fmla="*/ 2147483647 h 16384"/>
              <a:gd name="T6" fmla="*/ 2147483647 w 16384"/>
              <a:gd name="T7" fmla="*/ 2147483647 h 16384"/>
              <a:gd name="T8" fmla="*/ 2147483647 w 16384"/>
              <a:gd name="T9" fmla="*/ 2147483647 h 16384"/>
              <a:gd name="T10" fmla="*/ 2147483647 w 16384"/>
              <a:gd name="T11" fmla="*/ 2147483647 h 16384"/>
              <a:gd name="T12" fmla="*/ 2147483647 w 16384"/>
              <a:gd name="T13" fmla="*/ 2147483647 h 16384"/>
              <a:gd name="T14" fmla="*/ 2147483647 w 16384"/>
              <a:gd name="T15" fmla="*/ 2147483647 h 16384"/>
              <a:gd name="T16" fmla="*/ 2147483647 w 16384"/>
              <a:gd name="T17" fmla="*/ 2147483647 h 16384"/>
              <a:gd name="T18" fmla="*/ 2147483647 w 16384"/>
              <a:gd name="T19" fmla="*/ 2147483647 h 16384"/>
              <a:gd name="T20" fmla="*/ 2147483647 w 16384"/>
              <a:gd name="T21" fmla="*/ 2147483647 h 16384"/>
              <a:gd name="T22" fmla="*/ 2147483647 w 16384"/>
              <a:gd name="T23" fmla="*/ 2147483647 h 16384"/>
              <a:gd name="T24" fmla="*/ 2147483647 w 16384"/>
              <a:gd name="T25" fmla="*/ 2147483647 h 16384"/>
              <a:gd name="T26" fmla="*/ 2147483647 w 16384"/>
              <a:gd name="T27" fmla="*/ 2147483647 h 16384"/>
              <a:gd name="T28" fmla="*/ 2147483647 w 16384"/>
              <a:gd name="T29" fmla="*/ 2147483647 h 16384"/>
              <a:gd name="T30" fmla="*/ 2147483647 w 16384"/>
              <a:gd name="T31" fmla="*/ 2147483647 h 16384"/>
              <a:gd name="T32" fmla="*/ 2147483647 w 16384"/>
              <a:gd name="T33" fmla="*/ 2147483647 h 16384"/>
              <a:gd name="T34" fmla="*/ 2147483647 w 16384"/>
              <a:gd name="T35" fmla="*/ 2147483647 h 16384"/>
              <a:gd name="T36" fmla="*/ 2147483647 w 16384"/>
              <a:gd name="T37" fmla="*/ 2147483647 h 16384"/>
              <a:gd name="T38" fmla="*/ 2147483647 w 16384"/>
              <a:gd name="T39" fmla="*/ 2147483647 h 16384"/>
              <a:gd name="T40" fmla="*/ 2147483647 w 16384"/>
              <a:gd name="T41" fmla="*/ 0 h 16384"/>
              <a:gd name="T42" fmla="*/ 2147483647 w 16384"/>
              <a:gd name="T43" fmla="*/ 2147483647 h 16384"/>
              <a:gd name="T44" fmla="*/ 2147483647 w 16384"/>
              <a:gd name="T45" fmla="*/ 2147483647 h 16384"/>
              <a:gd name="T46" fmla="*/ 2147483647 w 16384"/>
              <a:gd name="T47" fmla="*/ 2147483647 h 16384"/>
              <a:gd name="T48" fmla="*/ 2147483647 w 16384"/>
              <a:gd name="T49" fmla="*/ 2147483647 h 16384"/>
              <a:gd name="T50" fmla="*/ 2147483647 w 16384"/>
              <a:gd name="T51" fmla="*/ 2147483647 h 16384"/>
              <a:gd name="T52" fmla="*/ 2147483647 w 16384"/>
              <a:gd name="T53" fmla="*/ 2147483647 h 16384"/>
              <a:gd name="T54" fmla="*/ 2147483647 w 16384"/>
              <a:gd name="T55" fmla="*/ 2147483647 h 16384"/>
              <a:gd name="T56" fmla="*/ 2147483647 w 16384"/>
              <a:gd name="T57" fmla="*/ 2147483647 h 16384"/>
              <a:gd name="T58" fmla="*/ 2147483647 w 16384"/>
              <a:gd name="T59" fmla="*/ 2147483647 h 16384"/>
              <a:gd name="T60" fmla="*/ 2147483647 w 16384"/>
              <a:gd name="T61" fmla="*/ 2147483647 h 16384"/>
              <a:gd name="T62" fmla="*/ 2147483647 w 16384"/>
              <a:gd name="T63" fmla="*/ 2147483647 h 16384"/>
              <a:gd name="T64" fmla="*/ 2147483647 w 16384"/>
              <a:gd name="T65" fmla="*/ 2147483647 h 16384"/>
              <a:gd name="T66" fmla="*/ 2147483647 w 16384"/>
              <a:gd name="T67" fmla="*/ 2147483647 h 16384"/>
              <a:gd name="T68" fmla="*/ 2147483647 w 16384"/>
              <a:gd name="T69" fmla="*/ 2147483647 h 16384"/>
              <a:gd name="T70" fmla="*/ 2147483647 w 16384"/>
              <a:gd name="T71" fmla="*/ 2147483647 h 16384"/>
              <a:gd name="T72" fmla="*/ 2147483647 w 16384"/>
              <a:gd name="T73" fmla="*/ 2147483647 h 16384"/>
              <a:gd name="T74" fmla="*/ 2147483647 w 16384"/>
              <a:gd name="T75" fmla="*/ 2147483647 h 16384"/>
              <a:gd name="T76" fmla="*/ 2147483647 w 16384"/>
              <a:gd name="T77" fmla="*/ 2147483647 h 16384"/>
              <a:gd name="T78" fmla="*/ 2147483647 w 16384"/>
              <a:gd name="T79" fmla="*/ 2147483647 h 16384"/>
              <a:gd name="T80" fmla="*/ 2147483647 w 16384"/>
              <a:gd name="T81" fmla="*/ 2147483647 h 16384"/>
              <a:gd name="T82" fmla="*/ 2147483647 w 16384"/>
              <a:gd name="T83" fmla="*/ 2147483647 h 16384"/>
              <a:gd name="T84" fmla="*/ 2147483647 w 16384"/>
              <a:gd name="T85" fmla="*/ 2147483647 h 16384"/>
              <a:gd name="T86" fmla="*/ 2147483647 w 16384"/>
              <a:gd name="T87" fmla="*/ 2147483647 h 16384"/>
              <a:gd name="T88" fmla="*/ 2147483647 w 16384"/>
              <a:gd name="T89" fmla="*/ 2147483647 h 16384"/>
              <a:gd name="T90" fmla="*/ 2147483647 w 16384"/>
              <a:gd name="T91" fmla="*/ 2147483647 h 16384"/>
              <a:gd name="T92" fmla="*/ 2147483647 w 16384"/>
              <a:gd name="T93" fmla="*/ 2147483647 h 16384"/>
              <a:gd name="T94" fmla="*/ 2147483647 w 16384"/>
              <a:gd name="T95" fmla="*/ 2147483647 h 16384"/>
              <a:gd name="T96" fmla="*/ 2147483647 w 16384"/>
              <a:gd name="T97" fmla="*/ 2147483647 h 16384"/>
              <a:gd name="T98" fmla="*/ 2147483647 w 16384"/>
              <a:gd name="T99" fmla="*/ 2147483647 h 16384"/>
              <a:gd name="T100" fmla="*/ 2147483647 w 16384"/>
              <a:gd name="T101" fmla="*/ 2147483647 h 16384"/>
              <a:gd name="T102" fmla="*/ 2147483647 w 16384"/>
              <a:gd name="T103" fmla="*/ 2147483647 h 16384"/>
              <a:gd name="T104" fmla="*/ 2147483647 w 16384"/>
              <a:gd name="T105" fmla="*/ 2147483647 h 16384"/>
              <a:gd name="T106" fmla="*/ 2147483647 w 16384"/>
              <a:gd name="T107" fmla="*/ 2147483647 h 16384"/>
              <a:gd name="T108" fmla="*/ 2147483647 w 16384"/>
              <a:gd name="T109" fmla="*/ 2147483647 h 16384"/>
              <a:gd name="T110" fmla="*/ 2147483647 w 16384"/>
              <a:gd name="T111" fmla="*/ 2147483647 h 16384"/>
              <a:gd name="T112" fmla="*/ 2147483647 w 16384"/>
              <a:gd name="T113" fmla="*/ 2147483647 h 16384"/>
              <a:gd name="T114" fmla="*/ 2147483647 w 16384"/>
              <a:gd name="T115" fmla="*/ 2147483647 h 16384"/>
              <a:gd name="T116" fmla="*/ 2147483647 w 16384"/>
              <a:gd name="T117" fmla="*/ 2147483647 h 16384"/>
              <a:gd name="T118" fmla="*/ 2147483647 w 16384"/>
              <a:gd name="T119" fmla="*/ 2147483647 h 16384"/>
              <a:gd name="T120" fmla="*/ 2147483647 w 16384"/>
              <a:gd name="T121" fmla="*/ 2147483647 h 16384"/>
              <a:gd name="T122" fmla="*/ 2147483647 w 16384"/>
              <a:gd name="T123" fmla="*/ 2147483647 h 1638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384"/>
              <a:gd name="T187" fmla="*/ 0 h 16384"/>
              <a:gd name="T188" fmla="*/ 16384 w 16384"/>
              <a:gd name="T189" fmla="*/ 16384 h 1638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384" h="16384">
                <a:moveTo>
                  <a:pt x="15374" y="10846"/>
                </a:moveTo>
                <a:lnTo>
                  <a:pt x="15429" y="10827"/>
                </a:lnTo>
                <a:lnTo>
                  <a:pt x="15741" y="10674"/>
                </a:lnTo>
                <a:lnTo>
                  <a:pt x="15778" y="10655"/>
                </a:lnTo>
                <a:lnTo>
                  <a:pt x="15998" y="10617"/>
                </a:lnTo>
                <a:lnTo>
                  <a:pt x="16035" y="10617"/>
                </a:lnTo>
                <a:lnTo>
                  <a:pt x="15980" y="10560"/>
                </a:lnTo>
                <a:lnTo>
                  <a:pt x="15943" y="10560"/>
                </a:lnTo>
                <a:lnTo>
                  <a:pt x="15925" y="10522"/>
                </a:lnTo>
                <a:lnTo>
                  <a:pt x="15925" y="10483"/>
                </a:lnTo>
                <a:lnTo>
                  <a:pt x="15943" y="10445"/>
                </a:lnTo>
                <a:lnTo>
                  <a:pt x="15998" y="10407"/>
                </a:lnTo>
                <a:lnTo>
                  <a:pt x="16035" y="10331"/>
                </a:lnTo>
                <a:lnTo>
                  <a:pt x="16072" y="10273"/>
                </a:lnTo>
                <a:lnTo>
                  <a:pt x="16090" y="10254"/>
                </a:lnTo>
                <a:lnTo>
                  <a:pt x="16127" y="10197"/>
                </a:lnTo>
                <a:lnTo>
                  <a:pt x="16164" y="10159"/>
                </a:lnTo>
                <a:lnTo>
                  <a:pt x="16200" y="10121"/>
                </a:lnTo>
                <a:lnTo>
                  <a:pt x="16182" y="10082"/>
                </a:lnTo>
                <a:lnTo>
                  <a:pt x="16200" y="10006"/>
                </a:lnTo>
                <a:lnTo>
                  <a:pt x="16219" y="9911"/>
                </a:lnTo>
                <a:lnTo>
                  <a:pt x="16219" y="9872"/>
                </a:lnTo>
                <a:lnTo>
                  <a:pt x="16237" y="9834"/>
                </a:lnTo>
                <a:lnTo>
                  <a:pt x="16182" y="9796"/>
                </a:lnTo>
                <a:lnTo>
                  <a:pt x="16145" y="9739"/>
                </a:lnTo>
                <a:lnTo>
                  <a:pt x="16127" y="9720"/>
                </a:lnTo>
                <a:lnTo>
                  <a:pt x="16127" y="9605"/>
                </a:lnTo>
                <a:lnTo>
                  <a:pt x="16164" y="9586"/>
                </a:lnTo>
                <a:lnTo>
                  <a:pt x="16145" y="9548"/>
                </a:lnTo>
                <a:lnTo>
                  <a:pt x="16182" y="9529"/>
                </a:lnTo>
                <a:lnTo>
                  <a:pt x="16145" y="9452"/>
                </a:lnTo>
                <a:lnTo>
                  <a:pt x="16145" y="9395"/>
                </a:lnTo>
                <a:lnTo>
                  <a:pt x="16145" y="9338"/>
                </a:lnTo>
                <a:lnTo>
                  <a:pt x="16164" y="9300"/>
                </a:lnTo>
                <a:lnTo>
                  <a:pt x="16182" y="9280"/>
                </a:lnTo>
                <a:lnTo>
                  <a:pt x="16182" y="9242"/>
                </a:lnTo>
                <a:lnTo>
                  <a:pt x="16182" y="9223"/>
                </a:lnTo>
                <a:lnTo>
                  <a:pt x="16237" y="9166"/>
                </a:lnTo>
                <a:lnTo>
                  <a:pt x="16255" y="9109"/>
                </a:lnTo>
                <a:lnTo>
                  <a:pt x="16311" y="8975"/>
                </a:lnTo>
                <a:lnTo>
                  <a:pt x="16329" y="8937"/>
                </a:lnTo>
                <a:lnTo>
                  <a:pt x="16347" y="8918"/>
                </a:lnTo>
                <a:lnTo>
                  <a:pt x="16366" y="8879"/>
                </a:lnTo>
                <a:lnTo>
                  <a:pt x="16347" y="8841"/>
                </a:lnTo>
                <a:lnTo>
                  <a:pt x="16366" y="8822"/>
                </a:lnTo>
                <a:lnTo>
                  <a:pt x="16384" y="8784"/>
                </a:lnTo>
                <a:lnTo>
                  <a:pt x="16366" y="8765"/>
                </a:lnTo>
                <a:lnTo>
                  <a:pt x="16366" y="8746"/>
                </a:lnTo>
                <a:lnTo>
                  <a:pt x="16347" y="8727"/>
                </a:lnTo>
                <a:lnTo>
                  <a:pt x="16329" y="8688"/>
                </a:lnTo>
                <a:lnTo>
                  <a:pt x="16347" y="8669"/>
                </a:lnTo>
                <a:lnTo>
                  <a:pt x="16366" y="8650"/>
                </a:lnTo>
                <a:lnTo>
                  <a:pt x="16384" y="8612"/>
                </a:lnTo>
                <a:lnTo>
                  <a:pt x="16366" y="8593"/>
                </a:lnTo>
                <a:lnTo>
                  <a:pt x="16347" y="8536"/>
                </a:lnTo>
                <a:lnTo>
                  <a:pt x="16366" y="8459"/>
                </a:lnTo>
                <a:lnTo>
                  <a:pt x="16366" y="8383"/>
                </a:lnTo>
                <a:lnTo>
                  <a:pt x="16329" y="8383"/>
                </a:lnTo>
                <a:lnTo>
                  <a:pt x="16292" y="8364"/>
                </a:lnTo>
                <a:lnTo>
                  <a:pt x="16274" y="8326"/>
                </a:lnTo>
                <a:lnTo>
                  <a:pt x="16274" y="8287"/>
                </a:lnTo>
                <a:lnTo>
                  <a:pt x="16237" y="8249"/>
                </a:lnTo>
                <a:lnTo>
                  <a:pt x="16200" y="8230"/>
                </a:lnTo>
                <a:lnTo>
                  <a:pt x="16182" y="8230"/>
                </a:lnTo>
                <a:lnTo>
                  <a:pt x="16164" y="8192"/>
                </a:lnTo>
                <a:lnTo>
                  <a:pt x="16182" y="8173"/>
                </a:lnTo>
                <a:lnTo>
                  <a:pt x="16200" y="8135"/>
                </a:lnTo>
                <a:lnTo>
                  <a:pt x="16219" y="8116"/>
                </a:lnTo>
                <a:lnTo>
                  <a:pt x="16164" y="8058"/>
                </a:lnTo>
                <a:lnTo>
                  <a:pt x="16145" y="7982"/>
                </a:lnTo>
                <a:lnTo>
                  <a:pt x="16090" y="7963"/>
                </a:lnTo>
                <a:lnTo>
                  <a:pt x="16108" y="7925"/>
                </a:lnTo>
                <a:lnTo>
                  <a:pt x="16127" y="7906"/>
                </a:lnTo>
                <a:lnTo>
                  <a:pt x="16108" y="7886"/>
                </a:lnTo>
                <a:lnTo>
                  <a:pt x="16072" y="7886"/>
                </a:lnTo>
                <a:lnTo>
                  <a:pt x="16035" y="7867"/>
                </a:lnTo>
                <a:lnTo>
                  <a:pt x="16017" y="7810"/>
                </a:lnTo>
                <a:lnTo>
                  <a:pt x="15980" y="7791"/>
                </a:lnTo>
                <a:lnTo>
                  <a:pt x="15980" y="7753"/>
                </a:lnTo>
                <a:lnTo>
                  <a:pt x="15998" y="7753"/>
                </a:lnTo>
                <a:lnTo>
                  <a:pt x="15998" y="7734"/>
                </a:lnTo>
                <a:lnTo>
                  <a:pt x="15980" y="7715"/>
                </a:lnTo>
                <a:lnTo>
                  <a:pt x="15980" y="7676"/>
                </a:lnTo>
                <a:lnTo>
                  <a:pt x="15998" y="7657"/>
                </a:lnTo>
                <a:lnTo>
                  <a:pt x="16017" y="7638"/>
                </a:lnTo>
                <a:lnTo>
                  <a:pt x="16035" y="7600"/>
                </a:lnTo>
                <a:lnTo>
                  <a:pt x="16017" y="7581"/>
                </a:lnTo>
                <a:lnTo>
                  <a:pt x="15980" y="7543"/>
                </a:lnTo>
                <a:lnTo>
                  <a:pt x="15980" y="7485"/>
                </a:lnTo>
                <a:lnTo>
                  <a:pt x="15980" y="7466"/>
                </a:lnTo>
                <a:lnTo>
                  <a:pt x="15925" y="7428"/>
                </a:lnTo>
                <a:lnTo>
                  <a:pt x="15943" y="7390"/>
                </a:lnTo>
                <a:lnTo>
                  <a:pt x="15888" y="7333"/>
                </a:lnTo>
                <a:lnTo>
                  <a:pt x="15815" y="7275"/>
                </a:lnTo>
                <a:lnTo>
                  <a:pt x="15759" y="7199"/>
                </a:lnTo>
                <a:lnTo>
                  <a:pt x="15704" y="7161"/>
                </a:lnTo>
                <a:lnTo>
                  <a:pt x="15704" y="6855"/>
                </a:lnTo>
                <a:lnTo>
                  <a:pt x="15704" y="6550"/>
                </a:lnTo>
                <a:lnTo>
                  <a:pt x="15686" y="6091"/>
                </a:lnTo>
                <a:lnTo>
                  <a:pt x="15686" y="5805"/>
                </a:lnTo>
                <a:lnTo>
                  <a:pt x="15686" y="5595"/>
                </a:lnTo>
                <a:lnTo>
                  <a:pt x="15668" y="5194"/>
                </a:lnTo>
                <a:lnTo>
                  <a:pt x="15649" y="4774"/>
                </a:lnTo>
                <a:lnTo>
                  <a:pt x="15631" y="4755"/>
                </a:lnTo>
                <a:lnTo>
                  <a:pt x="15613" y="4736"/>
                </a:lnTo>
                <a:lnTo>
                  <a:pt x="15576" y="4755"/>
                </a:lnTo>
                <a:lnTo>
                  <a:pt x="15539" y="4755"/>
                </a:lnTo>
                <a:lnTo>
                  <a:pt x="15502" y="4717"/>
                </a:lnTo>
                <a:lnTo>
                  <a:pt x="15466" y="4717"/>
                </a:lnTo>
                <a:lnTo>
                  <a:pt x="15466" y="4736"/>
                </a:lnTo>
                <a:lnTo>
                  <a:pt x="15447" y="4736"/>
                </a:lnTo>
                <a:lnTo>
                  <a:pt x="15429" y="4774"/>
                </a:lnTo>
                <a:lnTo>
                  <a:pt x="15411" y="4755"/>
                </a:lnTo>
                <a:lnTo>
                  <a:pt x="15392" y="4755"/>
                </a:lnTo>
                <a:lnTo>
                  <a:pt x="15374" y="4774"/>
                </a:lnTo>
                <a:lnTo>
                  <a:pt x="15355" y="4793"/>
                </a:lnTo>
                <a:lnTo>
                  <a:pt x="15282" y="4774"/>
                </a:lnTo>
                <a:lnTo>
                  <a:pt x="15245" y="4793"/>
                </a:lnTo>
                <a:lnTo>
                  <a:pt x="15227" y="4774"/>
                </a:lnTo>
                <a:lnTo>
                  <a:pt x="15208" y="4755"/>
                </a:lnTo>
                <a:lnTo>
                  <a:pt x="15172" y="4736"/>
                </a:lnTo>
                <a:lnTo>
                  <a:pt x="15172" y="4717"/>
                </a:lnTo>
                <a:lnTo>
                  <a:pt x="15135" y="4698"/>
                </a:lnTo>
                <a:lnTo>
                  <a:pt x="15135" y="4659"/>
                </a:lnTo>
                <a:lnTo>
                  <a:pt x="15117" y="4640"/>
                </a:lnTo>
                <a:lnTo>
                  <a:pt x="15043" y="4640"/>
                </a:lnTo>
                <a:lnTo>
                  <a:pt x="15025" y="4602"/>
                </a:lnTo>
                <a:lnTo>
                  <a:pt x="14970" y="4583"/>
                </a:lnTo>
                <a:lnTo>
                  <a:pt x="14933" y="4583"/>
                </a:lnTo>
                <a:lnTo>
                  <a:pt x="14915" y="4583"/>
                </a:lnTo>
                <a:lnTo>
                  <a:pt x="14915" y="4564"/>
                </a:lnTo>
                <a:lnTo>
                  <a:pt x="14896" y="4545"/>
                </a:lnTo>
                <a:lnTo>
                  <a:pt x="14859" y="4564"/>
                </a:lnTo>
                <a:lnTo>
                  <a:pt x="14841" y="4545"/>
                </a:lnTo>
                <a:lnTo>
                  <a:pt x="14823" y="4545"/>
                </a:lnTo>
                <a:lnTo>
                  <a:pt x="14804" y="4526"/>
                </a:lnTo>
                <a:lnTo>
                  <a:pt x="14768" y="4507"/>
                </a:lnTo>
                <a:lnTo>
                  <a:pt x="14749" y="4468"/>
                </a:lnTo>
                <a:lnTo>
                  <a:pt x="14713" y="4468"/>
                </a:lnTo>
                <a:lnTo>
                  <a:pt x="14676" y="4487"/>
                </a:lnTo>
                <a:lnTo>
                  <a:pt x="14621" y="4449"/>
                </a:lnTo>
                <a:lnTo>
                  <a:pt x="14547" y="4373"/>
                </a:lnTo>
                <a:lnTo>
                  <a:pt x="14547" y="4316"/>
                </a:lnTo>
                <a:lnTo>
                  <a:pt x="14510" y="4297"/>
                </a:lnTo>
                <a:lnTo>
                  <a:pt x="14474" y="4316"/>
                </a:lnTo>
                <a:lnTo>
                  <a:pt x="14419" y="4297"/>
                </a:lnTo>
                <a:lnTo>
                  <a:pt x="14382" y="4258"/>
                </a:lnTo>
                <a:lnTo>
                  <a:pt x="14364" y="4220"/>
                </a:lnTo>
                <a:lnTo>
                  <a:pt x="14327" y="4201"/>
                </a:lnTo>
                <a:lnTo>
                  <a:pt x="14308" y="4182"/>
                </a:lnTo>
                <a:lnTo>
                  <a:pt x="14198" y="4163"/>
                </a:lnTo>
                <a:lnTo>
                  <a:pt x="14180" y="4201"/>
                </a:lnTo>
                <a:lnTo>
                  <a:pt x="14162" y="4258"/>
                </a:lnTo>
                <a:lnTo>
                  <a:pt x="14125" y="4277"/>
                </a:lnTo>
                <a:lnTo>
                  <a:pt x="14106" y="4277"/>
                </a:lnTo>
                <a:lnTo>
                  <a:pt x="14051" y="4297"/>
                </a:lnTo>
                <a:lnTo>
                  <a:pt x="14015" y="4316"/>
                </a:lnTo>
                <a:lnTo>
                  <a:pt x="13978" y="4297"/>
                </a:lnTo>
                <a:lnTo>
                  <a:pt x="13904" y="4297"/>
                </a:lnTo>
                <a:lnTo>
                  <a:pt x="13849" y="4297"/>
                </a:lnTo>
                <a:lnTo>
                  <a:pt x="13831" y="4277"/>
                </a:lnTo>
                <a:lnTo>
                  <a:pt x="13813" y="4201"/>
                </a:lnTo>
                <a:lnTo>
                  <a:pt x="13794" y="4201"/>
                </a:lnTo>
                <a:lnTo>
                  <a:pt x="13739" y="4201"/>
                </a:lnTo>
                <a:lnTo>
                  <a:pt x="13684" y="4239"/>
                </a:lnTo>
                <a:lnTo>
                  <a:pt x="13647" y="4277"/>
                </a:lnTo>
                <a:lnTo>
                  <a:pt x="13610" y="4258"/>
                </a:lnTo>
                <a:lnTo>
                  <a:pt x="13592" y="4277"/>
                </a:lnTo>
                <a:lnTo>
                  <a:pt x="13555" y="4277"/>
                </a:lnTo>
                <a:lnTo>
                  <a:pt x="13537" y="4297"/>
                </a:lnTo>
                <a:lnTo>
                  <a:pt x="13537" y="4335"/>
                </a:lnTo>
                <a:lnTo>
                  <a:pt x="13500" y="4335"/>
                </a:lnTo>
                <a:lnTo>
                  <a:pt x="13445" y="4335"/>
                </a:lnTo>
                <a:lnTo>
                  <a:pt x="13372" y="4335"/>
                </a:lnTo>
                <a:lnTo>
                  <a:pt x="13335" y="4335"/>
                </a:lnTo>
                <a:lnTo>
                  <a:pt x="13298" y="4392"/>
                </a:lnTo>
                <a:lnTo>
                  <a:pt x="13280" y="4373"/>
                </a:lnTo>
                <a:lnTo>
                  <a:pt x="13206" y="4354"/>
                </a:lnTo>
                <a:lnTo>
                  <a:pt x="13151" y="4392"/>
                </a:lnTo>
                <a:lnTo>
                  <a:pt x="13096" y="4411"/>
                </a:lnTo>
                <a:lnTo>
                  <a:pt x="13059" y="4487"/>
                </a:lnTo>
                <a:lnTo>
                  <a:pt x="13023" y="4526"/>
                </a:lnTo>
                <a:lnTo>
                  <a:pt x="12986" y="4526"/>
                </a:lnTo>
                <a:lnTo>
                  <a:pt x="12968" y="4507"/>
                </a:lnTo>
                <a:lnTo>
                  <a:pt x="12931" y="4526"/>
                </a:lnTo>
                <a:lnTo>
                  <a:pt x="12894" y="4526"/>
                </a:lnTo>
                <a:lnTo>
                  <a:pt x="12876" y="4602"/>
                </a:lnTo>
                <a:lnTo>
                  <a:pt x="12839" y="4602"/>
                </a:lnTo>
                <a:lnTo>
                  <a:pt x="12802" y="4564"/>
                </a:lnTo>
                <a:lnTo>
                  <a:pt x="12766" y="4526"/>
                </a:lnTo>
                <a:lnTo>
                  <a:pt x="12729" y="4487"/>
                </a:lnTo>
                <a:lnTo>
                  <a:pt x="12692" y="4507"/>
                </a:lnTo>
                <a:lnTo>
                  <a:pt x="12655" y="4487"/>
                </a:lnTo>
                <a:lnTo>
                  <a:pt x="12637" y="4468"/>
                </a:lnTo>
                <a:lnTo>
                  <a:pt x="12619" y="4430"/>
                </a:lnTo>
                <a:lnTo>
                  <a:pt x="12527" y="4411"/>
                </a:lnTo>
                <a:lnTo>
                  <a:pt x="12508" y="4373"/>
                </a:lnTo>
                <a:lnTo>
                  <a:pt x="12527" y="4354"/>
                </a:lnTo>
                <a:lnTo>
                  <a:pt x="12564" y="4335"/>
                </a:lnTo>
                <a:lnTo>
                  <a:pt x="12564" y="4297"/>
                </a:lnTo>
                <a:lnTo>
                  <a:pt x="12527" y="4316"/>
                </a:lnTo>
                <a:lnTo>
                  <a:pt x="12508" y="4316"/>
                </a:lnTo>
                <a:lnTo>
                  <a:pt x="12508" y="4277"/>
                </a:lnTo>
                <a:lnTo>
                  <a:pt x="12472" y="4258"/>
                </a:lnTo>
                <a:lnTo>
                  <a:pt x="12435" y="4316"/>
                </a:lnTo>
                <a:lnTo>
                  <a:pt x="12398" y="4392"/>
                </a:lnTo>
                <a:lnTo>
                  <a:pt x="12380" y="4411"/>
                </a:lnTo>
                <a:lnTo>
                  <a:pt x="12343" y="4392"/>
                </a:lnTo>
                <a:lnTo>
                  <a:pt x="12306" y="4354"/>
                </a:lnTo>
                <a:lnTo>
                  <a:pt x="12251" y="4354"/>
                </a:lnTo>
                <a:lnTo>
                  <a:pt x="12233" y="4373"/>
                </a:lnTo>
                <a:lnTo>
                  <a:pt x="12215" y="4354"/>
                </a:lnTo>
                <a:lnTo>
                  <a:pt x="12196" y="4220"/>
                </a:lnTo>
                <a:lnTo>
                  <a:pt x="12159" y="4182"/>
                </a:lnTo>
                <a:lnTo>
                  <a:pt x="12123" y="4201"/>
                </a:lnTo>
                <a:lnTo>
                  <a:pt x="12068" y="4201"/>
                </a:lnTo>
                <a:lnTo>
                  <a:pt x="12086" y="4316"/>
                </a:lnTo>
                <a:lnTo>
                  <a:pt x="12012" y="4392"/>
                </a:lnTo>
                <a:lnTo>
                  <a:pt x="11994" y="4373"/>
                </a:lnTo>
                <a:lnTo>
                  <a:pt x="11957" y="4354"/>
                </a:lnTo>
                <a:lnTo>
                  <a:pt x="11939" y="4354"/>
                </a:lnTo>
                <a:lnTo>
                  <a:pt x="11921" y="4392"/>
                </a:lnTo>
                <a:lnTo>
                  <a:pt x="11957" y="4411"/>
                </a:lnTo>
                <a:lnTo>
                  <a:pt x="11939" y="4430"/>
                </a:lnTo>
                <a:lnTo>
                  <a:pt x="11939" y="4507"/>
                </a:lnTo>
                <a:lnTo>
                  <a:pt x="11921" y="4545"/>
                </a:lnTo>
                <a:lnTo>
                  <a:pt x="11884" y="4564"/>
                </a:lnTo>
                <a:lnTo>
                  <a:pt x="11847" y="4564"/>
                </a:lnTo>
                <a:lnTo>
                  <a:pt x="11810" y="4507"/>
                </a:lnTo>
                <a:lnTo>
                  <a:pt x="11792" y="4449"/>
                </a:lnTo>
                <a:lnTo>
                  <a:pt x="11829" y="4411"/>
                </a:lnTo>
                <a:lnTo>
                  <a:pt x="11847" y="4354"/>
                </a:lnTo>
                <a:lnTo>
                  <a:pt x="11847" y="4316"/>
                </a:lnTo>
                <a:lnTo>
                  <a:pt x="11810" y="4277"/>
                </a:lnTo>
                <a:lnTo>
                  <a:pt x="11774" y="4258"/>
                </a:lnTo>
                <a:lnTo>
                  <a:pt x="11755" y="4277"/>
                </a:lnTo>
                <a:lnTo>
                  <a:pt x="11719" y="4335"/>
                </a:lnTo>
                <a:lnTo>
                  <a:pt x="11700" y="4335"/>
                </a:lnTo>
                <a:lnTo>
                  <a:pt x="11663" y="4335"/>
                </a:lnTo>
                <a:lnTo>
                  <a:pt x="11590" y="4430"/>
                </a:lnTo>
                <a:lnTo>
                  <a:pt x="11535" y="4411"/>
                </a:lnTo>
                <a:lnTo>
                  <a:pt x="11498" y="4373"/>
                </a:lnTo>
                <a:lnTo>
                  <a:pt x="11498" y="4297"/>
                </a:lnTo>
                <a:lnTo>
                  <a:pt x="11461" y="4258"/>
                </a:lnTo>
                <a:lnTo>
                  <a:pt x="11425" y="4258"/>
                </a:lnTo>
                <a:lnTo>
                  <a:pt x="11406" y="4239"/>
                </a:lnTo>
                <a:lnTo>
                  <a:pt x="11370" y="4277"/>
                </a:lnTo>
                <a:lnTo>
                  <a:pt x="11351" y="4258"/>
                </a:lnTo>
                <a:lnTo>
                  <a:pt x="11333" y="4201"/>
                </a:lnTo>
                <a:lnTo>
                  <a:pt x="11315" y="4163"/>
                </a:lnTo>
                <a:lnTo>
                  <a:pt x="11259" y="4144"/>
                </a:lnTo>
                <a:lnTo>
                  <a:pt x="11223" y="4125"/>
                </a:lnTo>
                <a:lnTo>
                  <a:pt x="11186" y="4144"/>
                </a:lnTo>
                <a:lnTo>
                  <a:pt x="11168" y="4182"/>
                </a:lnTo>
                <a:lnTo>
                  <a:pt x="11131" y="4201"/>
                </a:lnTo>
                <a:lnTo>
                  <a:pt x="11112" y="4220"/>
                </a:lnTo>
                <a:lnTo>
                  <a:pt x="11076" y="4277"/>
                </a:lnTo>
                <a:lnTo>
                  <a:pt x="11039" y="4335"/>
                </a:lnTo>
                <a:lnTo>
                  <a:pt x="11021" y="4354"/>
                </a:lnTo>
                <a:lnTo>
                  <a:pt x="10984" y="4354"/>
                </a:lnTo>
                <a:lnTo>
                  <a:pt x="10966" y="4335"/>
                </a:lnTo>
                <a:lnTo>
                  <a:pt x="10892" y="4297"/>
                </a:lnTo>
                <a:lnTo>
                  <a:pt x="10874" y="4239"/>
                </a:lnTo>
                <a:lnTo>
                  <a:pt x="10892" y="4182"/>
                </a:lnTo>
                <a:lnTo>
                  <a:pt x="10910" y="4144"/>
                </a:lnTo>
                <a:lnTo>
                  <a:pt x="10892" y="4125"/>
                </a:lnTo>
                <a:lnTo>
                  <a:pt x="10855" y="4086"/>
                </a:lnTo>
                <a:lnTo>
                  <a:pt x="10800" y="4106"/>
                </a:lnTo>
                <a:lnTo>
                  <a:pt x="10763" y="4086"/>
                </a:lnTo>
                <a:lnTo>
                  <a:pt x="10727" y="4048"/>
                </a:lnTo>
                <a:lnTo>
                  <a:pt x="10727" y="3972"/>
                </a:lnTo>
                <a:lnTo>
                  <a:pt x="10745" y="3934"/>
                </a:lnTo>
                <a:lnTo>
                  <a:pt x="10745" y="3895"/>
                </a:lnTo>
                <a:lnTo>
                  <a:pt x="10708" y="3876"/>
                </a:lnTo>
                <a:lnTo>
                  <a:pt x="10690" y="3876"/>
                </a:lnTo>
                <a:lnTo>
                  <a:pt x="10653" y="3895"/>
                </a:lnTo>
                <a:lnTo>
                  <a:pt x="10635" y="3915"/>
                </a:lnTo>
                <a:lnTo>
                  <a:pt x="10598" y="3915"/>
                </a:lnTo>
                <a:lnTo>
                  <a:pt x="10506" y="3895"/>
                </a:lnTo>
                <a:lnTo>
                  <a:pt x="10451" y="3857"/>
                </a:lnTo>
                <a:lnTo>
                  <a:pt x="10433" y="3857"/>
                </a:lnTo>
                <a:lnTo>
                  <a:pt x="10396" y="3857"/>
                </a:lnTo>
                <a:lnTo>
                  <a:pt x="10378" y="3876"/>
                </a:lnTo>
                <a:lnTo>
                  <a:pt x="10359" y="3972"/>
                </a:lnTo>
                <a:lnTo>
                  <a:pt x="10341" y="3972"/>
                </a:lnTo>
                <a:lnTo>
                  <a:pt x="10304" y="3991"/>
                </a:lnTo>
                <a:lnTo>
                  <a:pt x="10249" y="3991"/>
                </a:lnTo>
                <a:lnTo>
                  <a:pt x="10231" y="3972"/>
                </a:lnTo>
                <a:lnTo>
                  <a:pt x="10194" y="3934"/>
                </a:lnTo>
                <a:lnTo>
                  <a:pt x="10176" y="3876"/>
                </a:lnTo>
                <a:lnTo>
                  <a:pt x="10157" y="3857"/>
                </a:lnTo>
                <a:lnTo>
                  <a:pt x="10121" y="3819"/>
                </a:lnTo>
                <a:lnTo>
                  <a:pt x="10084" y="3838"/>
                </a:lnTo>
                <a:lnTo>
                  <a:pt x="10047" y="3838"/>
                </a:lnTo>
                <a:lnTo>
                  <a:pt x="10010" y="3857"/>
                </a:lnTo>
                <a:lnTo>
                  <a:pt x="9974" y="3876"/>
                </a:lnTo>
                <a:lnTo>
                  <a:pt x="9937" y="3876"/>
                </a:lnTo>
                <a:lnTo>
                  <a:pt x="9919" y="3857"/>
                </a:lnTo>
                <a:lnTo>
                  <a:pt x="9882" y="3838"/>
                </a:lnTo>
                <a:lnTo>
                  <a:pt x="9827" y="3838"/>
                </a:lnTo>
                <a:lnTo>
                  <a:pt x="9790" y="3819"/>
                </a:lnTo>
                <a:lnTo>
                  <a:pt x="9735" y="3800"/>
                </a:lnTo>
                <a:lnTo>
                  <a:pt x="9698" y="3762"/>
                </a:lnTo>
                <a:lnTo>
                  <a:pt x="9661" y="3743"/>
                </a:lnTo>
                <a:lnTo>
                  <a:pt x="9625" y="3743"/>
                </a:lnTo>
                <a:lnTo>
                  <a:pt x="9588" y="3762"/>
                </a:lnTo>
                <a:lnTo>
                  <a:pt x="9533" y="3762"/>
                </a:lnTo>
                <a:lnTo>
                  <a:pt x="9441" y="3743"/>
                </a:lnTo>
                <a:lnTo>
                  <a:pt x="9404" y="3724"/>
                </a:lnTo>
                <a:lnTo>
                  <a:pt x="9404" y="3685"/>
                </a:lnTo>
                <a:lnTo>
                  <a:pt x="9423" y="3590"/>
                </a:lnTo>
                <a:lnTo>
                  <a:pt x="9423" y="3533"/>
                </a:lnTo>
                <a:lnTo>
                  <a:pt x="9386" y="3533"/>
                </a:lnTo>
                <a:lnTo>
                  <a:pt x="9368" y="3494"/>
                </a:lnTo>
                <a:lnTo>
                  <a:pt x="9331" y="3456"/>
                </a:lnTo>
                <a:lnTo>
                  <a:pt x="9294" y="3437"/>
                </a:lnTo>
                <a:lnTo>
                  <a:pt x="9276" y="3418"/>
                </a:lnTo>
                <a:lnTo>
                  <a:pt x="9257" y="3380"/>
                </a:lnTo>
                <a:lnTo>
                  <a:pt x="9221" y="3361"/>
                </a:lnTo>
                <a:lnTo>
                  <a:pt x="9202" y="3361"/>
                </a:lnTo>
                <a:lnTo>
                  <a:pt x="9184" y="3380"/>
                </a:lnTo>
                <a:lnTo>
                  <a:pt x="9184" y="3437"/>
                </a:lnTo>
                <a:lnTo>
                  <a:pt x="9147" y="3475"/>
                </a:lnTo>
                <a:lnTo>
                  <a:pt x="9129" y="3475"/>
                </a:lnTo>
                <a:lnTo>
                  <a:pt x="9074" y="3418"/>
                </a:lnTo>
                <a:lnTo>
                  <a:pt x="9037" y="3418"/>
                </a:lnTo>
                <a:lnTo>
                  <a:pt x="8982" y="3418"/>
                </a:lnTo>
                <a:lnTo>
                  <a:pt x="8963" y="3418"/>
                </a:lnTo>
                <a:lnTo>
                  <a:pt x="8927" y="3475"/>
                </a:lnTo>
                <a:lnTo>
                  <a:pt x="8908" y="3475"/>
                </a:lnTo>
                <a:lnTo>
                  <a:pt x="8853" y="3456"/>
                </a:lnTo>
                <a:lnTo>
                  <a:pt x="8817" y="3456"/>
                </a:lnTo>
                <a:lnTo>
                  <a:pt x="8780" y="3437"/>
                </a:lnTo>
                <a:lnTo>
                  <a:pt x="8725" y="3380"/>
                </a:lnTo>
                <a:lnTo>
                  <a:pt x="8670" y="3304"/>
                </a:lnTo>
                <a:lnTo>
                  <a:pt x="8670" y="3246"/>
                </a:lnTo>
                <a:lnTo>
                  <a:pt x="8633" y="3246"/>
                </a:lnTo>
                <a:lnTo>
                  <a:pt x="8578" y="3189"/>
                </a:lnTo>
                <a:lnTo>
                  <a:pt x="8541" y="3170"/>
                </a:lnTo>
                <a:lnTo>
                  <a:pt x="8523" y="3151"/>
                </a:lnTo>
                <a:lnTo>
                  <a:pt x="8468" y="3151"/>
                </a:lnTo>
                <a:lnTo>
                  <a:pt x="8449" y="3170"/>
                </a:lnTo>
                <a:lnTo>
                  <a:pt x="8468" y="2883"/>
                </a:lnTo>
                <a:lnTo>
                  <a:pt x="8468" y="2444"/>
                </a:lnTo>
                <a:lnTo>
                  <a:pt x="8486" y="2215"/>
                </a:lnTo>
                <a:lnTo>
                  <a:pt x="8504" y="1852"/>
                </a:lnTo>
                <a:lnTo>
                  <a:pt x="8504" y="1547"/>
                </a:lnTo>
                <a:lnTo>
                  <a:pt x="8523" y="1146"/>
                </a:lnTo>
                <a:lnTo>
                  <a:pt x="8541" y="897"/>
                </a:lnTo>
                <a:lnTo>
                  <a:pt x="8578" y="210"/>
                </a:lnTo>
                <a:lnTo>
                  <a:pt x="7935" y="172"/>
                </a:lnTo>
                <a:lnTo>
                  <a:pt x="7476" y="153"/>
                </a:lnTo>
                <a:lnTo>
                  <a:pt x="7310" y="153"/>
                </a:lnTo>
                <a:lnTo>
                  <a:pt x="6667" y="115"/>
                </a:lnTo>
                <a:lnTo>
                  <a:pt x="6208" y="76"/>
                </a:lnTo>
                <a:lnTo>
                  <a:pt x="6043" y="57"/>
                </a:lnTo>
                <a:lnTo>
                  <a:pt x="5033" y="0"/>
                </a:lnTo>
                <a:lnTo>
                  <a:pt x="4996" y="0"/>
                </a:lnTo>
                <a:lnTo>
                  <a:pt x="4941" y="668"/>
                </a:lnTo>
                <a:lnTo>
                  <a:pt x="4904" y="1146"/>
                </a:lnTo>
                <a:lnTo>
                  <a:pt x="4904" y="1337"/>
                </a:lnTo>
                <a:lnTo>
                  <a:pt x="4849" y="2005"/>
                </a:lnTo>
                <a:lnTo>
                  <a:pt x="4812" y="2349"/>
                </a:lnTo>
                <a:lnTo>
                  <a:pt x="4794" y="2673"/>
                </a:lnTo>
                <a:lnTo>
                  <a:pt x="4739" y="3304"/>
                </a:lnTo>
                <a:lnTo>
                  <a:pt x="4739" y="3342"/>
                </a:lnTo>
                <a:lnTo>
                  <a:pt x="4684" y="4067"/>
                </a:lnTo>
                <a:lnTo>
                  <a:pt x="4647" y="4468"/>
                </a:lnTo>
                <a:lnTo>
                  <a:pt x="4629" y="4736"/>
                </a:lnTo>
                <a:lnTo>
                  <a:pt x="4574" y="5404"/>
                </a:lnTo>
                <a:lnTo>
                  <a:pt x="4518" y="6053"/>
                </a:lnTo>
                <a:lnTo>
                  <a:pt x="4463" y="6722"/>
                </a:lnTo>
                <a:lnTo>
                  <a:pt x="4445" y="6836"/>
                </a:lnTo>
                <a:lnTo>
                  <a:pt x="4096" y="6817"/>
                </a:lnTo>
                <a:lnTo>
                  <a:pt x="3655" y="6779"/>
                </a:lnTo>
                <a:lnTo>
                  <a:pt x="3343" y="6760"/>
                </a:lnTo>
                <a:lnTo>
                  <a:pt x="3288" y="6741"/>
                </a:lnTo>
                <a:lnTo>
                  <a:pt x="2241" y="6645"/>
                </a:lnTo>
                <a:lnTo>
                  <a:pt x="2167" y="6645"/>
                </a:lnTo>
                <a:lnTo>
                  <a:pt x="808" y="6492"/>
                </a:lnTo>
                <a:lnTo>
                  <a:pt x="331" y="6454"/>
                </a:lnTo>
                <a:lnTo>
                  <a:pt x="239" y="6435"/>
                </a:lnTo>
                <a:lnTo>
                  <a:pt x="37" y="6397"/>
                </a:lnTo>
                <a:lnTo>
                  <a:pt x="0" y="6416"/>
                </a:lnTo>
                <a:lnTo>
                  <a:pt x="18" y="6473"/>
                </a:lnTo>
                <a:lnTo>
                  <a:pt x="0" y="6531"/>
                </a:lnTo>
                <a:lnTo>
                  <a:pt x="0" y="6588"/>
                </a:lnTo>
                <a:lnTo>
                  <a:pt x="37" y="6664"/>
                </a:lnTo>
                <a:lnTo>
                  <a:pt x="92" y="6741"/>
                </a:lnTo>
                <a:lnTo>
                  <a:pt x="147" y="6779"/>
                </a:lnTo>
                <a:lnTo>
                  <a:pt x="184" y="6817"/>
                </a:lnTo>
                <a:lnTo>
                  <a:pt x="294" y="6817"/>
                </a:lnTo>
                <a:lnTo>
                  <a:pt x="349" y="6932"/>
                </a:lnTo>
                <a:lnTo>
                  <a:pt x="367" y="7027"/>
                </a:lnTo>
                <a:lnTo>
                  <a:pt x="386" y="7123"/>
                </a:lnTo>
                <a:lnTo>
                  <a:pt x="441" y="7199"/>
                </a:lnTo>
                <a:lnTo>
                  <a:pt x="459" y="7275"/>
                </a:lnTo>
                <a:lnTo>
                  <a:pt x="514" y="7314"/>
                </a:lnTo>
                <a:lnTo>
                  <a:pt x="569" y="7371"/>
                </a:lnTo>
                <a:lnTo>
                  <a:pt x="625" y="7409"/>
                </a:lnTo>
                <a:lnTo>
                  <a:pt x="698" y="7409"/>
                </a:lnTo>
                <a:lnTo>
                  <a:pt x="716" y="7428"/>
                </a:lnTo>
                <a:lnTo>
                  <a:pt x="771" y="7485"/>
                </a:lnTo>
                <a:lnTo>
                  <a:pt x="808" y="7562"/>
                </a:lnTo>
                <a:lnTo>
                  <a:pt x="863" y="7619"/>
                </a:lnTo>
                <a:lnTo>
                  <a:pt x="937" y="7734"/>
                </a:lnTo>
                <a:lnTo>
                  <a:pt x="973" y="7810"/>
                </a:lnTo>
                <a:lnTo>
                  <a:pt x="1065" y="7848"/>
                </a:lnTo>
                <a:lnTo>
                  <a:pt x="1176" y="7963"/>
                </a:lnTo>
                <a:lnTo>
                  <a:pt x="1194" y="8039"/>
                </a:lnTo>
                <a:lnTo>
                  <a:pt x="1231" y="8116"/>
                </a:lnTo>
                <a:lnTo>
                  <a:pt x="1304" y="8211"/>
                </a:lnTo>
                <a:lnTo>
                  <a:pt x="1396" y="8326"/>
                </a:lnTo>
                <a:lnTo>
                  <a:pt x="1525" y="8421"/>
                </a:lnTo>
                <a:lnTo>
                  <a:pt x="1598" y="8440"/>
                </a:lnTo>
                <a:lnTo>
                  <a:pt x="1671" y="8498"/>
                </a:lnTo>
                <a:lnTo>
                  <a:pt x="1727" y="8555"/>
                </a:lnTo>
                <a:lnTo>
                  <a:pt x="1782" y="8612"/>
                </a:lnTo>
                <a:lnTo>
                  <a:pt x="1837" y="8650"/>
                </a:lnTo>
                <a:lnTo>
                  <a:pt x="1874" y="8669"/>
                </a:lnTo>
                <a:lnTo>
                  <a:pt x="1892" y="8727"/>
                </a:lnTo>
                <a:lnTo>
                  <a:pt x="1929" y="8765"/>
                </a:lnTo>
                <a:lnTo>
                  <a:pt x="2002" y="8841"/>
                </a:lnTo>
                <a:lnTo>
                  <a:pt x="2002" y="8937"/>
                </a:lnTo>
                <a:lnTo>
                  <a:pt x="2020" y="9070"/>
                </a:lnTo>
                <a:lnTo>
                  <a:pt x="2020" y="9109"/>
                </a:lnTo>
                <a:lnTo>
                  <a:pt x="2057" y="9128"/>
                </a:lnTo>
                <a:lnTo>
                  <a:pt x="2149" y="9300"/>
                </a:lnTo>
                <a:lnTo>
                  <a:pt x="2186" y="9376"/>
                </a:lnTo>
                <a:lnTo>
                  <a:pt x="2186" y="9471"/>
                </a:lnTo>
                <a:lnTo>
                  <a:pt x="2167" y="9567"/>
                </a:lnTo>
                <a:lnTo>
                  <a:pt x="2149" y="9681"/>
                </a:lnTo>
                <a:lnTo>
                  <a:pt x="2167" y="9834"/>
                </a:lnTo>
                <a:lnTo>
                  <a:pt x="2222" y="9911"/>
                </a:lnTo>
                <a:lnTo>
                  <a:pt x="2241" y="10006"/>
                </a:lnTo>
                <a:lnTo>
                  <a:pt x="2278" y="10044"/>
                </a:lnTo>
                <a:lnTo>
                  <a:pt x="2314" y="10235"/>
                </a:lnTo>
                <a:lnTo>
                  <a:pt x="2351" y="10273"/>
                </a:lnTo>
                <a:lnTo>
                  <a:pt x="2388" y="10331"/>
                </a:lnTo>
                <a:lnTo>
                  <a:pt x="2443" y="10350"/>
                </a:lnTo>
                <a:lnTo>
                  <a:pt x="2498" y="10445"/>
                </a:lnTo>
                <a:lnTo>
                  <a:pt x="2535" y="10464"/>
                </a:lnTo>
                <a:lnTo>
                  <a:pt x="2627" y="10483"/>
                </a:lnTo>
                <a:lnTo>
                  <a:pt x="2682" y="10522"/>
                </a:lnTo>
                <a:lnTo>
                  <a:pt x="2700" y="10579"/>
                </a:lnTo>
                <a:lnTo>
                  <a:pt x="2737" y="10674"/>
                </a:lnTo>
                <a:lnTo>
                  <a:pt x="2774" y="10694"/>
                </a:lnTo>
                <a:lnTo>
                  <a:pt x="2865" y="10770"/>
                </a:lnTo>
                <a:lnTo>
                  <a:pt x="2939" y="10846"/>
                </a:lnTo>
                <a:lnTo>
                  <a:pt x="3067" y="10884"/>
                </a:lnTo>
                <a:lnTo>
                  <a:pt x="3159" y="10904"/>
                </a:lnTo>
                <a:lnTo>
                  <a:pt x="3214" y="10923"/>
                </a:lnTo>
                <a:lnTo>
                  <a:pt x="3233" y="10942"/>
                </a:lnTo>
                <a:lnTo>
                  <a:pt x="3214" y="10999"/>
                </a:lnTo>
                <a:lnTo>
                  <a:pt x="3251" y="10999"/>
                </a:lnTo>
                <a:lnTo>
                  <a:pt x="3288" y="11018"/>
                </a:lnTo>
                <a:lnTo>
                  <a:pt x="3325" y="11075"/>
                </a:lnTo>
                <a:lnTo>
                  <a:pt x="3398" y="11095"/>
                </a:lnTo>
                <a:lnTo>
                  <a:pt x="3490" y="11114"/>
                </a:lnTo>
                <a:lnTo>
                  <a:pt x="3527" y="11133"/>
                </a:lnTo>
                <a:lnTo>
                  <a:pt x="3582" y="11171"/>
                </a:lnTo>
                <a:lnTo>
                  <a:pt x="3618" y="11266"/>
                </a:lnTo>
                <a:lnTo>
                  <a:pt x="3637" y="11266"/>
                </a:lnTo>
                <a:lnTo>
                  <a:pt x="3710" y="11343"/>
                </a:lnTo>
                <a:lnTo>
                  <a:pt x="3729" y="11343"/>
                </a:lnTo>
                <a:lnTo>
                  <a:pt x="3765" y="11305"/>
                </a:lnTo>
                <a:lnTo>
                  <a:pt x="3784" y="11305"/>
                </a:lnTo>
                <a:lnTo>
                  <a:pt x="3839" y="11400"/>
                </a:lnTo>
                <a:lnTo>
                  <a:pt x="3876" y="11419"/>
                </a:lnTo>
                <a:lnTo>
                  <a:pt x="3949" y="11400"/>
                </a:lnTo>
                <a:lnTo>
                  <a:pt x="4004" y="11400"/>
                </a:lnTo>
                <a:lnTo>
                  <a:pt x="4041" y="11419"/>
                </a:lnTo>
                <a:lnTo>
                  <a:pt x="4059" y="11400"/>
                </a:lnTo>
                <a:lnTo>
                  <a:pt x="4078" y="11324"/>
                </a:lnTo>
                <a:lnTo>
                  <a:pt x="4133" y="11266"/>
                </a:lnTo>
                <a:lnTo>
                  <a:pt x="4169" y="11228"/>
                </a:lnTo>
                <a:lnTo>
                  <a:pt x="4206" y="11152"/>
                </a:lnTo>
                <a:lnTo>
                  <a:pt x="4243" y="11133"/>
                </a:lnTo>
                <a:lnTo>
                  <a:pt x="4316" y="11114"/>
                </a:lnTo>
                <a:lnTo>
                  <a:pt x="4353" y="11095"/>
                </a:lnTo>
                <a:lnTo>
                  <a:pt x="4390" y="11075"/>
                </a:lnTo>
                <a:lnTo>
                  <a:pt x="4372" y="10999"/>
                </a:lnTo>
                <a:lnTo>
                  <a:pt x="4372" y="10961"/>
                </a:lnTo>
                <a:lnTo>
                  <a:pt x="4408" y="10884"/>
                </a:lnTo>
                <a:lnTo>
                  <a:pt x="4463" y="10865"/>
                </a:lnTo>
                <a:lnTo>
                  <a:pt x="4482" y="10789"/>
                </a:lnTo>
                <a:lnTo>
                  <a:pt x="4482" y="10732"/>
                </a:lnTo>
                <a:lnTo>
                  <a:pt x="4518" y="10674"/>
                </a:lnTo>
                <a:lnTo>
                  <a:pt x="4518" y="10617"/>
                </a:lnTo>
                <a:lnTo>
                  <a:pt x="4555" y="10598"/>
                </a:lnTo>
                <a:lnTo>
                  <a:pt x="4574" y="10560"/>
                </a:lnTo>
                <a:lnTo>
                  <a:pt x="4574" y="10503"/>
                </a:lnTo>
                <a:lnTo>
                  <a:pt x="4610" y="10522"/>
                </a:lnTo>
                <a:lnTo>
                  <a:pt x="4610" y="10464"/>
                </a:lnTo>
                <a:lnTo>
                  <a:pt x="4665" y="10426"/>
                </a:lnTo>
                <a:lnTo>
                  <a:pt x="4702" y="10312"/>
                </a:lnTo>
                <a:lnTo>
                  <a:pt x="4739" y="10312"/>
                </a:lnTo>
                <a:lnTo>
                  <a:pt x="4776" y="10331"/>
                </a:lnTo>
                <a:lnTo>
                  <a:pt x="4849" y="10293"/>
                </a:lnTo>
                <a:lnTo>
                  <a:pt x="4867" y="10312"/>
                </a:lnTo>
                <a:lnTo>
                  <a:pt x="4904" y="10312"/>
                </a:lnTo>
                <a:lnTo>
                  <a:pt x="4941" y="10273"/>
                </a:lnTo>
                <a:lnTo>
                  <a:pt x="4978" y="10312"/>
                </a:lnTo>
                <a:lnTo>
                  <a:pt x="5069" y="10312"/>
                </a:lnTo>
                <a:lnTo>
                  <a:pt x="5088" y="10293"/>
                </a:lnTo>
                <a:lnTo>
                  <a:pt x="5125" y="10178"/>
                </a:lnTo>
                <a:lnTo>
                  <a:pt x="5180" y="10140"/>
                </a:lnTo>
                <a:lnTo>
                  <a:pt x="5235" y="10159"/>
                </a:lnTo>
                <a:lnTo>
                  <a:pt x="5308" y="10197"/>
                </a:lnTo>
                <a:lnTo>
                  <a:pt x="5510" y="10312"/>
                </a:lnTo>
                <a:lnTo>
                  <a:pt x="5621" y="10273"/>
                </a:lnTo>
                <a:lnTo>
                  <a:pt x="5657" y="10331"/>
                </a:lnTo>
                <a:lnTo>
                  <a:pt x="5804" y="10331"/>
                </a:lnTo>
                <a:lnTo>
                  <a:pt x="5841" y="10331"/>
                </a:lnTo>
                <a:lnTo>
                  <a:pt x="5896" y="10350"/>
                </a:lnTo>
                <a:lnTo>
                  <a:pt x="5933" y="10369"/>
                </a:lnTo>
                <a:lnTo>
                  <a:pt x="6006" y="10388"/>
                </a:lnTo>
                <a:lnTo>
                  <a:pt x="6061" y="10388"/>
                </a:lnTo>
                <a:lnTo>
                  <a:pt x="6116" y="10350"/>
                </a:lnTo>
                <a:lnTo>
                  <a:pt x="6153" y="10331"/>
                </a:lnTo>
                <a:lnTo>
                  <a:pt x="6172" y="10350"/>
                </a:lnTo>
                <a:lnTo>
                  <a:pt x="6172" y="10388"/>
                </a:lnTo>
                <a:lnTo>
                  <a:pt x="6190" y="10388"/>
                </a:lnTo>
                <a:lnTo>
                  <a:pt x="6263" y="10388"/>
                </a:lnTo>
                <a:lnTo>
                  <a:pt x="6263" y="10426"/>
                </a:lnTo>
                <a:lnTo>
                  <a:pt x="6300" y="10445"/>
                </a:lnTo>
                <a:lnTo>
                  <a:pt x="6337" y="10426"/>
                </a:lnTo>
                <a:lnTo>
                  <a:pt x="6355" y="10426"/>
                </a:lnTo>
                <a:lnTo>
                  <a:pt x="6392" y="10560"/>
                </a:lnTo>
                <a:lnTo>
                  <a:pt x="6392" y="10579"/>
                </a:lnTo>
                <a:lnTo>
                  <a:pt x="6429" y="10598"/>
                </a:lnTo>
                <a:lnTo>
                  <a:pt x="6447" y="10579"/>
                </a:lnTo>
                <a:lnTo>
                  <a:pt x="6447" y="10617"/>
                </a:lnTo>
                <a:lnTo>
                  <a:pt x="6429" y="10674"/>
                </a:lnTo>
                <a:lnTo>
                  <a:pt x="6447" y="10694"/>
                </a:lnTo>
                <a:lnTo>
                  <a:pt x="6484" y="10694"/>
                </a:lnTo>
                <a:lnTo>
                  <a:pt x="6502" y="10655"/>
                </a:lnTo>
                <a:lnTo>
                  <a:pt x="6502" y="10636"/>
                </a:lnTo>
                <a:lnTo>
                  <a:pt x="6502" y="10617"/>
                </a:lnTo>
                <a:lnTo>
                  <a:pt x="6521" y="10636"/>
                </a:lnTo>
                <a:lnTo>
                  <a:pt x="6557" y="10655"/>
                </a:lnTo>
                <a:lnTo>
                  <a:pt x="6539" y="10713"/>
                </a:lnTo>
                <a:lnTo>
                  <a:pt x="6521" y="10751"/>
                </a:lnTo>
                <a:lnTo>
                  <a:pt x="6521" y="10789"/>
                </a:lnTo>
                <a:lnTo>
                  <a:pt x="6576" y="10789"/>
                </a:lnTo>
                <a:lnTo>
                  <a:pt x="6631" y="10846"/>
                </a:lnTo>
                <a:lnTo>
                  <a:pt x="6704" y="10846"/>
                </a:lnTo>
                <a:lnTo>
                  <a:pt x="6741" y="10884"/>
                </a:lnTo>
                <a:lnTo>
                  <a:pt x="6759" y="10904"/>
                </a:lnTo>
                <a:lnTo>
                  <a:pt x="6796" y="11018"/>
                </a:lnTo>
                <a:lnTo>
                  <a:pt x="6870" y="11075"/>
                </a:lnTo>
                <a:lnTo>
                  <a:pt x="6943" y="11114"/>
                </a:lnTo>
                <a:lnTo>
                  <a:pt x="6980" y="11171"/>
                </a:lnTo>
                <a:lnTo>
                  <a:pt x="7035" y="11209"/>
                </a:lnTo>
                <a:lnTo>
                  <a:pt x="7072" y="11209"/>
                </a:lnTo>
                <a:lnTo>
                  <a:pt x="7072" y="11247"/>
                </a:lnTo>
                <a:lnTo>
                  <a:pt x="7090" y="11324"/>
                </a:lnTo>
                <a:lnTo>
                  <a:pt x="7108" y="11362"/>
                </a:lnTo>
                <a:lnTo>
                  <a:pt x="7182" y="11419"/>
                </a:lnTo>
                <a:lnTo>
                  <a:pt x="7200" y="11476"/>
                </a:lnTo>
                <a:lnTo>
                  <a:pt x="7200" y="11515"/>
                </a:lnTo>
                <a:lnTo>
                  <a:pt x="7237" y="11667"/>
                </a:lnTo>
                <a:lnTo>
                  <a:pt x="7237" y="11725"/>
                </a:lnTo>
                <a:lnTo>
                  <a:pt x="7274" y="11782"/>
                </a:lnTo>
                <a:lnTo>
                  <a:pt x="7310" y="11782"/>
                </a:lnTo>
                <a:lnTo>
                  <a:pt x="7310" y="11820"/>
                </a:lnTo>
                <a:lnTo>
                  <a:pt x="7329" y="11877"/>
                </a:lnTo>
                <a:lnTo>
                  <a:pt x="7347" y="11897"/>
                </a:lnTo>
                <a:lnTo>
                  <a:pt x="7384" y="12030"/>
                </a:lnTo>
                <a:lnTo>
                  <a:pt x="7384" y="12087"/>
                </a:lnTo>
                <a:lnTo>
                  <a:pt x="7402" y="12145"/>
                </a:lnTo>
                <a:lnTo>
                  <a:pt x="7457" y="12164"/>
                </a:lnTo>
                <a:lnTo>
                  <a:pt x="7476" y="12202"/>
                </a:lnTo>
                <a:lnTo>
                  <a:pt x="7494" y="12240"/>
                </a:lnTo>
                <a:lnTo>
                  <a:pt x="7512" y="12240"/>
                </a:lnTo>
                <a:lnTo>
                  <a:pt x="7512" y="12278"/>
                </a:lnTo>
                <a:lnTo>
                  <a:pt x="7512" y="12317"/>
                </a:lnTo>
                <a:lnTo>
                  <a:pt x="7531" y="12355"/>
                </a:lnTo>
                <a:lnTo>
                  <a:pt x="7567" y="12374"/>
                </a:lnTo>
                <a:lnTo>
                  <a:pt x="7586" y="12393"/>
                </a:lnTo>
                <a:lnTo>
                  <a:pt x="7567" y="12431"/>
                </a:lnTo>
                <a:lnTo>
                  <a:pt x="7567" y="12450"/>
                </a:lnTo>
                <a:lnTo>
                  <a:pt x="7604" y="12489"/>
                </a:lnTo>
                <a:lnTo>
                  <a:pt x="7623" y="12527"/>
                </a:lnTo>
                <a:lnTo>
                  <a:pt x="7623" y="12584"/>
                </a:lnTo>
                <a:lnTo>
                  <a:pt x="7641" y="12641"/>
                </a:lnTo>
                <a:lnTo>
                  <a:pt x="7659" y="12660"/>
                </a:lnTo>
                <a:lnTo>
                  <a:pt x="7659" y="12699"/>
                </a:lnTo>
                <a:lnTo>
                  <a:pt x="7678" y="12756"/>
                </a:lnTo>
                <a:lnTo>
                  <a:pt x="7751" y="12794"/>
                </a:lnTo>
                <a:lnTo>
                  <a:pt x="7770" y="12851"/>
                </a:lnTo>
                <a:lnTo>
                  <a:pt x="7806" y="12890"/>
                </a:lnTo>
                <a:lnTo>
                  <a:pt x="7861" y="12928"/>
                </a:lnTo>
                <a:lnTo>
                  <a:pt x="7916" y="12966"/>
                </a:lnTo>
                <a:lnTo>
                  <a:pt x="7953" y="13023"/>
                </a:lnTo>
                <a:lnTo>
                  <a:pt x="8008" y="13119"/>
                </a:lnTo>
                <a:lnTo>
                  <a:pt x="8027" y="13195"/>
                </a:lnTo>
                <a:lnTo>
                  <a:pt x="8063" y="13214"/>
                </a:lnTo>
                <a:lnTo>
                  <a:pt x="8082" y="13214"/>
                </a:lnTo>
                <a:lnTo>
                  <a:pt x="8100" y="13252"/>
                </a:lnTo>
                <a:lnTo>
                  <a:pt x="8119" y="13291"/>
                </a:lnTo>
                <a:lnTo>
                  <a:pt x="8155" y="13367"/>
                </a:lnTo>
                <a:lnTo>
                  <a:pt x="8192" y="13443"/>
                </a:lnTo>
                <a:lnTo>
                  <a:pt x="8210" y="13501"/>
                </a:lnTo>
                <a:lnTo>
                  <a:pt x="8229" y="13520"/>
                </a:lnTo>
                <a:lnTo>
                  <a:pt x="8265" y="13539"/>
                </a:lnTo>
                <a:lnTo>
                  <a:pt x="8284" y="13577"/>
                </a:lnTo>
                <a:lnTo>
                  <a:pt x="8321" y="13634"/>
                </a:lnTo>
                <a:lnTo>
                  <a:pt x="8376" y="13692"/>
                </a:lnTo>
                <a:lnTo>
                  <a:pt x="8431" y="13692"/>
                </a:lnTo>
                <a:lnTo>
                  <a:pt x="8449" y="13749"/>
                </a:lnTo>
                <a:lnTo>
                  <a:pt x="8486" y="13730"/>
                </a:lnTo>
                <a:lnTo>
                  <a:pt x="8596" y="13806"/>
                </a:lnTo>
                <a:lnTo>
                  <a:pt x="8614" y="13863"/>
                </a:lnTo>
                <a:lnTo>
                  <a:pt x="8614" y="13921"/>
                </a:lnTo>
                <a:lnTo>
                  <a:pt x="8651" y="13940"/>
                </a:lnTo>
                <a:lnTo>
                  <a:pt x="8633" y="14016"/>
                </a:lnTo>
                <a:lnTo>
                  <a:pt x="8633" y="14073"/>
                </a:lnTo>
                <a:lnTo>
                  <a:pt x="8633" y="14131"/>
                </a:lnTo>
                <a:lnTo>
                  <a:pt x="8614" y="14188"/>
                </a:lnTo>
                <a:lnTo>
                  <a:pt x="8596" y="14226"/>
                </a:lnTo>
                <a:lnTo>
                  <a:pt x="8633" y="14245"/>
                </a:lnTo>
                <a:lnTo>
                  <a:pt x="8651" y="14283"/>
                </a:lnTo>
                <a:lnTo>
                  <a:pt x="8706" y="14341"/>
                </a:lnTo>
                <a:lnTo>
                  <a:pt x="8706" y="14379"/>
                </a:lnTo>
                <a:lnTo>
                  <a:pt x="8706" y="14513"/>
                </a:lnTo>
                <a:lnTo>
                  <a:pt x="8706" y="14570"/>
                </a:lnTo>
                <a:lnTo>
                  <a:pt x="8670" y="14608"/>
                </a:lnTo>
                <a:lnTo>
                  <a:pt x="8688" y="14665"/>
                </a:lnTo>
                <a:lnTo>
                  <a:pt x="8725" y="14704"/>
                </a:lnTo>
                <a:lnTo>
                  <a:pt x="8761" y="14742"/>
                </a:lnTo>
                <a:lnTo>
                  <a:pt x="8761" y="14799"/>
                </a:lnTo>
                <a:lnTo>
                  <a:pt x="8780" y="14818"/>
                </a:lnTo>
                <a:lnTo>
                  <a:pt x="8817" y="14837"/>
                </a:lnTo>
                <a:lnTo>
                  <a:pt x="8853" y="14914"/>
                </a:lnTo>
                <a:lnTo>
                  <a:pt x="8908" y="14933"/>
                </a:lnTo>
                <a:lnTo>
                  <a:pt x="9000" y="15162"/>
                </a:lnTo>
                <a:lnTo>
                  <a:pt x="9000" y="15219"/>
                </a:lnTo>
                <a:lnTo>
                  <a:pt x="9037" y="15276"/>
                </a:lnTo>
                <a:lnTo>
                  <a:pt x="9055" y="15353"/>
                </a:lnTo>
                <a:lnTo>
                  <a:pt x="9055" y="15391"/>
                </a:lnTo>
                <a:lnTo>
                  <a:pt x="9129" y="15506"/>
                </a:lnTo>
                <a:lnTo>
                  <a:pt x="9110" y="15582"/>
                </a:lnTo>
                <a:lnTo>
                  <a:pt x="9129" y="15620"/>
                </a:lnTo>
                <a:lnTo>
                  <a:pt x="9165" y="15639"/>
                </a:lnTo>
                <a:lnTo>
                  <a:pt x="9202" y="15601"/>
                </a:lnTo>
                <a:lnTo>
                  <a:pt x="9276" y="15620"/>
                </a:lnTo>
                <a:lnTo>
                  <a:pt x="9294" y="15658"/>
                </a:lnTo>
                <a:lnTo>
                  <a:pt x="9349" y="15658"/>
                </a:lnTo>
                <a:lnTo>
                  <a:pt x="9368" y="15697"/>
                </a:lnTo>
                <a:lnTo>
                  <a:pt x="9441" y="15677"/>
                </a:lnTo>
                <a:lnTo>
                  <a:pt x="9478" y="15697"/>
                </a:lnTo>
                <a:lnTo>
                  <a:pt x="9514" y="15716"/>
                </a:lnTo>
                <a:lnTo>
                  <a:pt x="9551" y="15735"/>
                </a:lnTo>
                <a:lnTo>
                  <a:pt x="9588" y="15754"/>
                </a:lnTo>
                <a:lnTo>
                  <a:pt x="9588" y="15773"/>
                </a:lnTo>
                <a:lnTo>
                  <a:pt x="9680" y="15888"/>
                </a:lnTo>
                <a:lnTo>
                  <a:pt x="9735" y="15888"/>
                </a:lnTo>
                <a:lnTo>
                  <a:pt x="9735" y="15868"/>
                </a:lnTo>
                <a:lnTo>
                  <a:pt x="9790" y="15868"/>
                </a:lnTo>
                <a:lnTo>
                  <a:pt x="9808" y="15888"/>
                </a:lnTo>
                <a:lnTo>
                  <a:pt x="9827" y="15888"/>
                </a:lnTo>
                <a:lnTo>
                  <a:pt x="9827" y="15868"/>
                </a:lnTo>
                <a:lnTo>
                  <a:pt x="9863" y="15888"/>
                </a:lnTo>
                <a:lnTo>
                  <a:pt x="9900" y="15926"/>
                </a:lnTo>
                <a:lnTo>
                  <a:pt x="9919" y="15907"/>
                </a:lnTo>
                <a:lnTo>
                  <a:pt x="9955" y="15907"/>
                </a:lnTo>
                <a:lnTo>
                  <a:pt x="9974" y="15926"/>
                </a:lnTo>
                <a:lnTo>
                  <a:pt x="9974" y="15945"/>
                </a:lnTo>
                <a:lnTo>
                  <a:pt x="9992" y="15964"/>
                </a:lnTo>
                <a:lnTo>
                  <a:pt x="10029" y="15964"/>
                </a:lnTo>
                <a:lnTo>
                  <a:pt x="10047" y="16002"/>
                </a:lnTo>
                <a:lnTo>
                  <a:pt x="10066" y="16002"/>
                </a:lnTo>
                <a:lnTo>
                  <a:pt x="10084" y="16002"/>
                </a:lnTo>
                <a:lnTo>
                  <a:pt x="10121" y="16021"/>
                </a:lnTo>
                <a:lnTo>
                  <a:pt x="10139" y="16078"/>
                </a:lnTo>
                <a:lnTo>
                  <a:pt x="10157" y="16078"/>
                </a:lnTo>
                <a:lnTo>
                  <a:pt x="10176" y="16059"/>
                </a:lnTo>
                <a:lnTo>
                  <a:pt x="10194" y="16078"/>
                </a:lnTo>
                <a:lnTo>
                  <a:pt x="10194" y="16117"/>
                </a:lnTo>
                <a:lnTo>
                  <a:pt x="10286" y="16155"/>
                </a:lnTo>
                <a:lnTo>
                  <a:pt x="10323" y="16155"/>
                </a:lnTo>
                <a:lnTo>
                  <a:pt x="10341" y="16155"/>
                </a:lnTo>
                <a:lnTo>
                  <a:pt x="10359" y="16174"/>
                </a:lnTo>
                <a:lnTo>
                  <a:pt x="10414" y="16174"/>
                </a:lnTo>
                <a:lnTo>
                  <a:pt x="10433" y="16155"/>
                </a:lnTo>
                <a:lnTo>
                  <a:pt x="10470" y="16193"/>
                </a:lnTo>
                <a:lnTo>
                  <a:pt x="10506" y="16193"/>
                </a:lnTo>
                <a:lnTo>
                  <a:pt x="10561" y="16174"/>
                </a:lnTo>
                <a:lnTo>
                  <a:pt x="10580" y="16174"/>
                </a:lnTo>
                <a:lnTo>
                  <a:pt x="10598" y="16174"/>
                </a:lnTo>
                <a:lnTo>
                  <a:pt x="10635" y="16174"/>
                </a:lnTo>
                <a:lnTo>
                  <a:pt x="10763" y="16174"/>
                </a:lnTo>
                <a:lnTo>
                  <a:pt x="10782" y="16174"/>
                </a:lnTo>
                <a:lnTo>
                  <a:pt x="10819" y="16193"/>
                </a:lnTo>
                <a:lnTo>
                  <a:pt x="10837" y="16174"/>
                </a:lnTo>
                <a:lnTo>
                  <a:pt x="10855" y="16212"/>
                </a:lnTo>
                <a:lnTo>
                  <a:pt x="10892" y="16212"/>
                </a:lnTo>
                <a:lnTo>
                  <a:pt x="10929" y="16231"/>
                </a:lnTo>
                <a:lnTo>
                  <a:pt x="10966" y="16231"/>
                </a:lnTo>
                <a:lnTo>
                  <a:pt x="11002" y="16212"/>
                </a:lnTo>
                <a:lnTo>
                  <a:pt x="11039" y="16231"/>
                </a:lnTo>
                <a:lnTo>
                  <a:pt x="11094" y="16327"/>
                </a:lnTo>
                <a:lnTo>
                  <a:pt x="11204" y="16384"/>
                </a:lnTo>
                <a:lnTo>
                  <a:pt x="11241" y="16384"/>
                </a:lnTo>
                <a:lnTo>
                  <a:pt x="11278" y="16384"/>
                </a:lnTo>
                <a:lnTo>
                  <a:pt x="11315" y="16384"/>
                </a:lnTo>
                <a:lnTo>
                  <a:pt x="11351" y="16384"/>
                </a:lnTo>
                <a:lnTo>
                  <a:pt x="11370" y="16384"/>
                </a:lnTo>
                <a:lnTo>
                  <a:pt x="11388" y="16384"/>
                </a:lnTo>
                <a:lnTo>
                  <a:pt x="11406" y="16384"/>
                </a:lnTo>
                <a:lnTo>
                  <a:pt x="11425" y="16384"/>
                </a:lnTo>
                <a:lnTo>
                  <a:pt x="11406" y="16384"/>
                </a:lnTo>
                <a:lnTo>
                  <a:pt x="11425" y="16384"/>
                </a:lnTo>
                <a:lnTo>
                  <a:pt x="11461" y="16384"/>
                </a:lnTo>
                <a:lnTo>
                  <a:pt x="11517" y="16384"/>
                </a:lnTo>
                <a:lnTo>
                  <a:pt x="11517" y="16346"/>
                </a:lnTo>
                <a:lnTo>
                  <a:pt x="11553" y="16346"/>
                </a:lnTo>
                <a:lnTo>
                  <a:pt x="11682" y="16346"/>
                </a:lnTo>
                <a:lnTo>
                  <a:pt x="11719" y="16212"/>
                </a:lnTo>
                <a:lnTo>
                  <a:pt x="11700" y="16174"/>
                </a:lnTo>
                <a:lnTo>
                  <a:pt x="11682" y="16174"/>
                </a:lnTo>
                <a:lnTo>
                  <a:pt x="11663" y="16193"/>
                </a:lnTo>
                <a:lnTo>
                  <a:pt x="11682" y="16269"/>
                </a:lnTo>
                <a:lnTo>
                  <a:pt x="11645" y="16231"/>
                </a:lnTo>
                <a:lnTo>
                  <a:pt x="11608" y="16250"/>
                </a:lnTo>
                <a:lnTo>
                  <a:pt x="11627" y="16269"/>
                </a:lnTo>
                <a:lnTo>
                  <a:pt x="11572" y="16289"/>
                </a:lnTo>
                <a:lnTo>
                  <a:pt x="11553" y="16231"/>
                </a:lnTo>
                <a:lnTo>
                  <a:pt x="11572" y="16193"/>
                </a:lnTo>
                <a:lnTo>
                  <a:pt x="11627" y="16155"/>
                </a:lnTo>
                <a:lnTo>
                  <a:pt x="11627" y="16136"/>
                </a:lnTo>
                <a:lnTo>
                  <a:pt x="11608" y="16117"/>
                </a:lnTo>
                <a:lnTo>
                  <a:pt x="11572" y="16117"/>
                </a:lnTo>
                <a:lnTo>
                  <a:pt x="11535" y="16136"/>
                </a:lnTo>
                <a:lnTo>
                  <a:pt x="11498" y="16117"/>
                </a:lnTo>
                <a:lnTo>
                  <a:pt x="11498" y="16078"/>
                </a:lnTo>
                <a:lnTo>
                  <a:pt x="11498" y="16040"/>
                </a:lnTo>
                <a:lnTo>
                  <a:pt x="11517" y="15983"/>
                </a:lnTo>
                <a:lnTo>
                  <a:pt x="11461" y="15945"/>
                </a:lnTo>
                <a:lnTo>
                  <a:pt x="11480" y="15888"/>
                </a:lnTo>
                <a:lnTo>
                  <a:pt x="11480" y="15868"/>
                </a:lnTo>
                <a:lnTo>
                  <a:pt x="11461" y="15849"/>
                </a:lnTo>
                <a:lnTo>
                  <a:pt x="11443" y="15868"/>
                </a:lnTo>
                <a:lnTo>
                  <a:pt x="11425" y="15830"/>
                </a:lnTo>
                <a:lnTo>
                  <a:pt x="11425" y="15735"/>
                </a:lnTo>
                <a:lnTo>
                  <a:pt x="11406" y="15697"/>
                </a:lnTo>
                <a:lnTo>
                  <a:pt x="11351" y="15677"/>
                </a:lnTo>
                <a:lnTo>
                  <a:pt x="11315" y="15658"/>
                </a:lnTo>
                <a:lnTo>
                  <a:pt x="11296" y="15563"/>
                </a:lnTo>
                <a:lnTo>
                  <a:pt x="11315" y="15487"/>
                </a:lnTo>
                <a:lnTo>
                  <a:pt x="11333" y="15467"/>
                </a:lnTo>
                <a:lnTo>
                  <a:pt x="11315" y="15372"/>
                </a:lnTo>
                <a:lnTo>
                  <a:pt x="11315" y="15296"/>
                </a:lnTo>
                <a:lnTo>
                  <a:pt x="11278" y="15143"/>
                </a:lnTo>
                <a:lnTo>
                  <a:pt x="11259" y="15066"/>
                </a:lnTo>
                <a:lnTo>
                  <a:pt x="11223" y="15028"/>
                </a:lnTo>
                <a:lnTo>
                  <a:pt x="11186" y="14990"/>
                </a:lnTo>
                <a:lnTo>
                  <a:pt x="11168" y="14933"/>
                </a:lnTo>
                <a:lnTo>
                  <a:pt x="11186" y="14875"/>
                </a:lnTo>
                <a:lnTo>
                  <a:pt x="11186" y="14818"/>
                </a:lnTo>
                <a:lnTo>
                  <a:pt x="11186" y="14780"/>
                </a:lnTo>
                <a:lnTo>
                  <a:pt x="11223" y="14761"/>
                </a:lnTo>
                <a:lnTo>
                  <a:pt x="11278" y="14742"/>
                </a:lnTo>
                <a:lnTo>
                  <a:pt x="11278" y="14704"/>
                </a:lnTo>
                <a:lnTo>
                  <a:pt x="11278" y="14665"/>
                </a:lnTo>
                <a:lnTo>
                  <a:pt x="11259" y="14627"/>
                </a:lnTo>
                <a:lnTo>
                  <a:pt x="11278" y="14589"/>
                </a:lnTo>
                <a:lnTo>
                  <a:pt x="11315" y="14589"/>
                </a:lnTo>
                <a:lnTo>
                  <a:pt x="11333" y="14551"/>
                </a:lnTo>
                <a:lnTo>
                  <a:pt x="11333" y="14474"/>
                </a:lnTo>
                <a:lnTo>
                  <a:pt x="11333" y="14398"/>
                </a:lnTo>
                <a:lnTo>
                  <a:pt x="11315" y="14379"/>
                </a:lnTo>
                <a:lnTo>
                  <a:pt x="11278" y="14398"/>
                </a:lnTo>
                <a:lnTo>
                  <a:pt x="11223" y="14417"/>
                </a:lnTo>
                <a:lnTo>
                  <a:pt x="11204" y="14417"/>
                </a:lnTo>
                <a:lnTo>
                  <a:pt x="11168" y="14398"/>
                </a:lnTo>
                <a:lnTo>
                  <a:pt x="11131" y="14379"/>
                </a:lnTo>
                <a:lnTo>
                  <a:pt x="11076" y="14398"/>
                </a:lnTo>
                <a:lnTo>
                  <a:pt x="11021" y="14398"/>
                </a:lnTo>
                <a:lnTo>
                  <a:pt x="10984" y="14398"/>
                </a:lnTo>
                <a:lnTo>
                  <a:pt x="10929" y="14360"/>
                </a:lnTo>
                <a:lnTo>
                  <a:pt x="10947" y="14341"/>
                </a:lnTo>
                <a:lnTo>
                  <a:pt x="11002" y="14341"/>
                </a:lnTo>
                <a:lnTo>
                  <a:pt x="11021" y="14322"/>
                </a:lnTo>
                <a:lnTo>
                  <a:pt x="11002" y="14283"/>
                </a:lnTo>
                <a:lnTo>
                  <a:pt x="10966" y="14245"/>
                </a:lnTo>
                <a:lnTo>
                  <a:pt x="10966" y="14207"/>
                </a:lnTo>
                <a:lnTo>
                  <a:pt x="10929" y="14169"/>
                </a:lnTo>
                <a:lnTo>
                  <a:pt x="10929" y="14150"/>
                </a:lnTo>
                <a:lnTo>
                  <a:pt x="10874" y="14073"/>
                </a:lnTo>
                <a:lnTo>
                  <a:pt x="10892" y="14073"/>
                </a:lnTo>
                <a:lnTo>
                  <a:pt x="10910" y="14073"/>
                </a:lnTo>
                <a:lnTo>
                  <a:pt x="10984" y="14169"/>
                </a:lnTo>
                <a:lnTo>
                  <a:pt x="11021" y="14226"/>
                </a:lnTo>
                <a:lnTo>
                  <a:pt x="11057" y="14245"/>
                </a:lnTo>
                <a:lnTo>
                  <a:pt x="11076" y="14303"/>
                </a:lnTo>
                <a:lnTo>
                  <a:pt x="11112" y="14322"/>
                </a:lnTo>
                <a:lnTo>
                  <a:pt x="11131" y="14322"/>
                </a:lnTo>
                <a:lnTo>
                  <a:pt x="11112" y="14264"/>
                </a:lnTo>
                <a:lnTo>
                  <a:pt x="11131" y="14264"/>
                </a:lnTo>
                <a:lnTo>
                  <a:pt x="11186" y="14264"/>
                </a:lnTo>
                <a:lnTo>
                  <a:pt x="11204" y="14226"/>
                </a:lnTo>
                <a:lnTo>
                  <a:pt x="11241" y="14188"/>
                </a:lnTo>
                <a:lnTo>
                  <a:pt x="11223" y="14150"/>
                </a:lnTo>
                <a:lnTo>
                  <a:pt x="11241" y="14131"/>
                </a:lnTo>
                <a:lnTo>
                  <a:pt x="11278" y="14131"/>
                </a:lnTo>
                <a:lnTo>
                  <a:pt x="11259" y="14207"/>
                </a:lnTo>
                <a:lnTo>
                  <a:pt x="11259" y="14264"/>
                </a:lnTo>
                <a:lnTo>
                  <a:pt x="11223" y="14283"/>
                </a:lnTo>
                <a:lnTo>
                  <a:pt x="11186" y="14303"/>
                </a:lnTo>
                <a:lnTo>
                  <a:pt x="11204" y="14322"/>
                </a:lnTo>
                <a:lnTo>
                  <a:pt x="11259" y="14341"/>
                </a:lnTo>
                <a:lnTo>
                  <a:pt x="11296" y="14303"/>
                </a:lnTo>
                <a:lnTo>
                  <a:pt x="11333" y="14283"/>
                </a:lnTo>
                <a:lnTo>
                  <a:pt x="11388" y="14207"/>
                </a:lnTo>
                <a:lnTo>
                  <a:pt x="11406" y="14112"/>
                </a:lnTo>
                <a:lnTo>
                  <a:pt x="11443" y="14073"/>
                </a:lnTo>
                <a:lnTo>
                  <a:pt x="11498" y="13940"/>
                </a:lnTo>
                <a:lnTo>
                  <a:pt x="11517" y="13825"/>
                </a:lnTo>
                <a:lnTo>
                  <a:pt x="11553" y="13768"/>
                </a:lnTo>
                <a:lnTo>
                  <a:pt x="11553" y="13730"/>
                </a:lnTo>
                <a:lnTo>
                  <a:pt x="11535" y="13711"/>
                </a:lnTo>
                <a:lnTo>
                  <a:pt x="11517" y="13730"/>
                </a:lnTo>
                <a:lnTo>
                  <a:pt x="11461" y="13787"/>
                </a:lnTo>
                <a:lnTo>
                  <a:pt x="11443" y="13806"/>
                </a:lnTo>
                <a:lnTo>
                  <a:pt x="11425" y="13787"/>
                </a:lnTo>
                <a:lnTo>
                  <a:pt x="11443" y="13749"/>
                </a:lnTo>
                <a:lnTo>
                  <a:pt x="11461" y="13730"/>
                </a:lnTo>
                <a:lnTo>
                  <a:pt x="11461" y="13692"/>
                </a:lnTo>
                <a:lnTo>
                  <a:pt x="11443" y="13672"/>
                </a:lnTo>
                <a:lnTo>
                  <a:pt x="11406" y="13634"/>
                </a:lnTo>
                <a:lnTo>
                  <a:pt x="11406" y="13596"/>
                </a:lnTo>
                <a:lnTo>
                  <a:pt x="11406" y="13539"/>
                </a:lnTo>
                <a:lnTo>
                  <a:pt x="11425" y="13520"/>
                </a:lnTo>
                <a:lnTo>
                  <a:pt x="11406" y="13501"/>
                </a:lnTo>
                <a:lnTo>
                  <a:pt x="11370" y="13520"/>
                </a:lnTo>
                <a:lnTo>
                  <a:pt x="11333" y="13520"/>
                </a:lnTo>
                <a:lnTo>
                  <a:pt x="11278" y="13501"/>
                </a:lnTo>
                <a:lnTo>
                  <a:pt x="11241" y="13481"/>
                </a:lnTo>
                <a:lnTo>
                  <a:pt x="11204" y="13424"/>
                </a:lnTo>
                <a:lnTo>
                  <a:pt x="11241" y="13424"/>
                </a:lnTo>
                <a:lnTo>
                  <a:pt x="11278" y="13424"/>
                </a:lnTo>
                <a:lnTo>
                  <a:pt x="11315" y="13443"/>
                </a:lnTo>
                <a:lnTo>
                  <a:pt x="11406" y="13424"/>
                </a:lnTo>
                <a:lnTo>
                  <a:pt x="11443" y="13424"/>
                </a:lnTo>
                <a:lnTo>
                  <a:pt x="11480" y="13462"/>
                </a:lnTo>
                <a:lnTo>
                  <a:pt x="11535" y="13443"/>
                </a:lnTo>
                <a:lnTo>
                  <a:pt x="11553" y="13443"/>
                </a:lnTo>
                <a:lnTo>
                  <a:pt x="11590" y="13462"/>
                </a:lnTo>
                <a:lnTo>
                  <a:pt x="11627" y="13520"/>
                </a:lnTo>
                <a:lnTo>
                  <a:pt x="11645" y="13520"/>
                </a:lnTo>
                <a:lnTo>
                  <a:pt x="11700" y="13501"/>
                </a:lnTo>
                <a:lnTo>
                  <a:pt x="11774" y="13443"/>
                </a:lnTo>
                <a:lnTo>
                  <a:pt x="11627" y="13157"/>
                </a:lnTo>
                <a:lnTo>
                  <a:pt x="11608" y="13119"/>
                </a:lnTo>
                <a:lnTo>
                  <a:pt x="11627" y="13119"/>
                </a:lnTo>
                <a:lnTo>
                  <a:pt x="11682" y="13080"/>
                </a:lnTo>
                <a:lnTo>
                  <a:pt x="11700" y="13042"/>
                </a:lnTo>
                <a:lnTo>
                  <a:pt x="11700" y="13023"/>
                </a:lnTo>
                <a:lnTo>
                  <a:pt x="11682" y="12985"/>
                </a:lnTo>
                <a:lnTo>
                  <a:pt x="11700" y="12985"/>
                </a:lnTo>
                <a:lnTo>
                  <a:pt x="11737" y="13004"/>
                </a:lnTo>
                <a:lnTo>
                  <a:pt x="11755" y="13023"/>
                </a:lnTo>
                <a:lnTo>
                  <a:pt x="11792" y="13023"/>
                </a:lnTo>
                <a:lnTo>
                  <a:pt x="11810" y="12985"/>
                </a:lnTo>
                <a:lnTo>
                  <a:pt x="11866" y="12966"/>
                </a:lnTo>
                <a:lnTo>
                  <a:pt x="11810" y="12947"/>
                </a:lnTo>
                <a:lnTo>
                  <a:pt x="11792" y="12909"/>
                </a:lnTo>
                <a:lnTo>
                  <a:pt x="11792" y="12890"/>
                </a:lnTo>
                <a:lnTo>
                  <a:pt x="11810" y="12870"/>
                </a:lnTo>
                <a:lnTo>
                  <a:pt x="11939" y="12851"/>
                </a:lnTo>
                <a:lnTo>
                  <a:pt x="12215" y="12794"/>
                </a:lnTo>
                <a:lnTo>
                  <a:pt x="12215" y="12756"/>
                </a:lnTo>
                <a:lnTo>
                  <a:pt x="12178" y="12718"/>
                </a:lnTo>
                <a:lnTo>
                  <a:pt x="12141" y="12660"/>
                </a:lnTo>
                <a:lnTo>
                  <a:pt x="12141" y="12641"/>
                </a:lnTo>
                <a:lnTo>
                  <a:pt x="12141" y="12622"/>
                </a:lnTo>
                <a:lnTo>
                  <a:pt x="12178" y="12622"/>
                </a:lnTo>
                <a:lnTo>
                  <a:pt x="12196" y="12660"/>
                </a:lnTo>
                <a:lnTo>
                  <a:pt x="12233" y="12660"/>
                </a:lnTo>
                <a:lnTo>
                  <a:pt x="12233" y="12641"/>
                </a:lnTo>
                <a:lnTo>
                  <a:pt x="12215" y="12603"/>
                </a:lnTo>
                <a:lnTo>
                  <a:pt x="12178" y="12565"/>
                </a:lnTo>
                <a:lnTo>
                  <a:pt x="12178" y="12527"/>
                </a:lnTo>
                <a:lnTo>
                  <a:pt x="12196" y="12508"/>
                </a:lnTo>
                <a:lnTo>
                  <a:pt x="12215" y="12527"/>
                </a:lnTo>
                <a:lnTo>
                  <a:pt x="12233" y="12565"/>
                </a:lnTo>
                <a:lnTo>
                  <a:pt x="12251" y="12603"/>
                </a:lnTo>
                <a:lnTo>
                  <a:pt x="12306" y="12622"/>
                </a:lnTo>
                <a:lnTo>
                  <a:pt x="12325" y="12641"/>
                </a:lnTo>
                <a:lnTo>
                  <a:pt x="12325" y="12737"/>
                </a:lnTo>
                <a:lnTo>
                  <a:pt x="12361" y="12756"/>
                </a:lnTo>
                <a:lnTo>
                  <a:pt x="12417" y="12756"/>
                </a:lnTo>
                <a:lnTo>
                  <a:pt x="12453" y="12737"/>
                </a:lnTo>
                <a:lnTo>
                  <a:pt x="12564" y="12660"/>
                </a:lnTo>
                <a:lnTo>
                  <a:pt x="12600" y="12622"/>
                </a:lnTo>
                <a:lnTo>
                  <a:pt x="12619" y="12641"/>
                </a:lnTo>
                <a:lnTo>
                  <a:pt x="12655" y="12603"/>
                </a:lnTo>
                <a:lnTo>
                  <a:pt x="12692" y="12584"/>
                </a:lnTo>
                <a:lnTo>
                  <a:pt x="12655" y="12508"/>
                </a:lnTo>
                <a:lnTo>
                  <a:pt x="12600" y="12508"/>
                </a:lnTo>
                <a:lnTo>
                  <a:pt x="12545" y="12527"/>
                </a:lnTo>
                <a:lnTo>
                  <a:pt x="12508" y="12527"/>
                </a:lnTo>
                <a:lnTo>
                  <a:pt x="12508" y="12508"/>
                </a:lnTo>
                <a:lnTo>
                  <a:pt x="12545" y="12469"/>
                </a:lnTo>
                <a:lnTo>
                  <a:pt x="12600" y="12450"/>
                </a:lnTo>
                <a:lnTo>
                  <a:pt x="12582" y="12412"/>
                </a:lnTo>
                <a:lnTo>
                  <a:pt x="12508" y="12374"/>
                </a:lnTo>
                <a:lnTo>
                  <a:pt x="12490" y="12374"/>
                </a:lnTo>
                <a:lnTo>
                  <a:pt x="12435" y="12393"/>
                </a:lnTo>
                <a:lnTo>
                  <a:pt x="12417" y="12393"/>
                </a:lnTo>
                <a:lnTo>
                  <a:pt x="12398" y="12355"/>
                </a:lnTo>
                <a:lnTo>
                  <a:pt x="12435" y="12317"/>
                </a:lnTo>
                <a:lnTo>
                  <a:pt x="12417" y="12240"/>
                </a:lnTo>
                <a:lnTo>
                  <a:pt x="12398" y="12183"/>
                </a:lnTo>
                <a:lnTo>
                  <a:pt x="12417" y="12183"/>
                </a:lnTo>
                <a:lnTo>
                  <a:pt x="12472" y="12183"/>
                </a:lnTo>
                <a:lnTo>
                  <a:pt x="12490" y="12202"/>
                </a:lnTo>
                <a:lnTo>
                  <a:pt x="12508" y="12259"/>
                </a:lnTo>
                <a:lnTo>
                  <a:pt x="12564" y="12240"/>
                </a:lnTo>
                <a:lnTo>
                  <a:pt x="12582" y="12298"/>
                </a:lnTo>
                <a:lnTo>
                  <a:pt x="12600" y="12336"/>
                </a:lnTo>
                <a:lnTo>
                  <a:pt x="12637" y="12336"/>
                </a:lnTo>
                <a:lnTo>
                  <a:pt x="12655" y="12259"/>
                </a:lnTo>
                <a:lnTo>
                  <a:pt x="12674" y="12336"/>
                </a:lnTo>
                <a:lnTo>
                  <a:pt x="12637" y="12374"/>
                </a:lnTo>
                <a:lnTo>
                  <a:pt x="12600" y="12374"/>
                </a:lnTo>
                <a:lnTo>
                  <a:pt x="12637" y="12393"/>
                </a:lnTo>
                <a:lnTo>
                  <a:pt x="12674" y="12355"/>
                </a:lnTo>
                <a:lnTo>
                  <a:pt x="12747" y="12336"/>
                </a:lnTo>
                <a:lnTo>
                  <a:pt x="12692" y="12221"/>
                </a:lnTo>
                <a:lnTo>
                  <a:pt x="12692" y="12183"/>
                </a:lnTo>
                <a:lnTo>
                  <a:pt x="12729" y="12164"/>
                </a:lnTo>
                <a:lnTo>
                  <a:pt x="12747" y="12202"/>
                </a:lnTo>
                <a:lnTo>
                  <a:pt x="12766" y="12259"/>
                </a:lnTo>
                <a:lnTo>
                  <a:pt x="12802" y="12298"/>
                </a:lnTo>
                <a:lnTo>
                  <a:pt x="12857" y="12259"/>
                </a:lnTo>
                <a:lnTo>
                  <a:pt x="12876" y="12202"/>
                </a:lnTo>
                <a:lnTo>
                  <a:pt x="12894" y="12164"/>
                </a:lnTo>
                <a:lnTo>
                  <a:pt x="12913" y="12183"/>
                </a:lnTo>
                <a:lnTo>
                  <a:pt x="12913" y="12221"/>
                </a:lnTo>
                <a:lnTo>
                  <a:pt x="12949" y="12183"/>
                </a:lnTo>
                <a:lnTo>
                  <a:pt x="12968" y="12126"/>
                </a:lnTo>
                <a:lnTo>
                  <a:pt x="12986" y="12126"/>
                </a:lnTo>
                <a:lnTo>
                  <a:pt x="12986" y="12164"/>
                </a:lnTo>
                <a:lnTo>
                  <a:pt x="12949" y="12278"/>
                </a:lnTo>
                <a:lnTo>
                  <a:pt x="12949" y="12298"/>
                </a:lnTo>
                <a:lnTo>
                  <a:pt x="13004" y="12298"/>
                </a:lnTo>
                <a:lnTo>
                  <a:pt x="13023" y="12317"/>
                </a:lnTo>
                <a:lnTo>
                  <a:pt x="13004" y="12336"/>
                </a:lnTo>
                <a:lnTo>
                  <a:pt x="12931" y="12317"/>
                </a:lnTo>
                <a:lnTo>
                  <a:pt x="12931" y="12355"/>
                </a:lnTo>
                <a:lnTo>
                  <a:pt x="12968" y="12393"/>
                </a:lnTo>
                <a:lnTo>
                  <a:pt x="13023" y="12355"/>
                </a:lnTo>
                <a:lnTo>
                  <a:pt x="13096" y="12317"/>
                </a:lnTo>
                <a:lnTo>
                  <a:pt x="13280" y="12202"/>
                </a:lnTo>
                <a:lnTo>
                  <a:pt x="13372" y="12164"/>
                </a:lnTo>
                <a:lnTo>
                  <a:pt x="13445" y="12145"/>
                </a:lnTo>
                <a:lnTo>
                  <a:pt x="13500" y="12087"/>
                </a:lnTo>
                <a:lnTo>
                  <a:pt x="13555" y="12087"/>
                </a:lnTo>
                <a:lnTo>
                  <a:pt x="13574" y="12087"/>
                </a:lnTo>
                <a:lnTo>
                  <a:pt x="13574" y="12126"/>
                </a:lnTo>
                <a:lnTo>
                  <a:pt x="13555" y="12145"/>
                </a:lnTo>
                <a:lnTo>
                  <a:pt x="13390" y="12240"/>
                </a:lnTo>
                <a:lnTo>
                  <a:pt x="13280" y="12278"/>
                </a:lnTo>
                <a:lnTo>
                  <a:pt x="13243" y="12317"/>
                </a:lnTo>
                <a:lnTo>
                  <a:pt x="13188" y="12355"/>
                </a:lnTo>
                <a:lnTo>
                  <a:pt x="13115" y="12393"/>
                </a:lnTo>
                <a:lnTo>
                  <a:pt x="12949" y="12489"/>
                </a:lnTo>
                <a:lnTo>
                  <a:pt x="12857" y="12546"/>
                </a:lnTo>
                <a:lnTo>
                  <a:pt x="12802" y="12565"/>
                </a:lnTo>
                <a:lnTo>
                  <a:pt x="12766" y="12622"/>
                </a:lnTo>
                <a:lnTo>
                  <a:pt x="12766" y="12641"/>
                </a:lnTo>
                <a:lnTo>
                  <a:pt x="12784" y="12660"/>
                </a:lnTo>
                <a:lnTo>
                  <a:pt x="12821" y="12622"/>
                </a:lnTo>
                <a:lnTo>
                  <a:pt x="12894" y="12565"/>
                </a:lnTo>
                <a:lnTo>
                  <a:pt x="13096" y="12431"/>
                </a:lnTo>
                <a:lnTo>
                  <a:pt x="13261" y="12355"/>
                </a:lnTo>
                <a:lnTo>
                  <a:pt x="13427" y="12278"/>
                </a:lnTo>
                <a:lnTo>
                  <a:pt x="13592" y="12183"/>
                </a:lnTo>
                <a:lnTo>
                  <a:pt x="13721" y="12087"/>
                </a:lnTo>
                <a:lnTo>
                  <a:pt x="13849" y="12011"/>
                </a:lnTo>
                <a:lnTo>
                  <a:pt x="14033" y="11877"/>
                </a:lnTo>
                <a:lnTo>
                  <a:pt x="14106" y="11839"/>
                </a:lnTo>
                <a:lnTo>
                  <a:pt x="14180" y="11782"/>
                </a:lnTo>
                <a:lnTo>
                  <a:pt x="14308" y="11706"/>
                </a:lnTo>
                <a:lnTo>
                  <a:pt x="14345" y="11610"/>
                </a:lnTo>
                <a:lnTo>
                  <a:pt x="14345" y="11591"/>
                </a:lnTo>
                <a:lnTo>
                  <a:pt x="14290" y="11610"/>
                </a:lnTo>
                <a:lnTo>
                  <a:pt x="14253" y="11610"/>
                </a:lnTo>
                <a:lnTo>
                  <a:pt x="14253" y="11572"/>
                </a:lnTo>
                <a:lnTo>
                  <a:pt x="14290" y="11534"/>
                </a:lnTo>
                <a:lnTo>
                  <a:pt x="14327" y="11515"/>
                </a:lnTo>
                <a:lnTo>
                  <a:pt x="14327" y="11457"/>
                </a:lnTo>
                <a:lnTo>
                  <a:pt x="14327" y="11419"/>
                </a:lnTo>
                <a:lnTo>
                  <a:pt x="14345" y="11400"/>
                </a:lnTo>
                <a:lnTo>
                  <a:pt x="14382" y="11438"/>
                </a:lnTo>
                <a:lnTo>
                  <a:pt x="14400" y="11438"/>
                </a:lnTo>
                <a:lnTo>
                  <a:pt x="14455" y="11419"/>
                </a:lnTo>
                <a:lnTo>
                  <a:pt x="14492" y="11362"/>
                </a:lnTo>
                <a:lnTo>
                  <a:pt x="14584" y="11247"/>
                </a:lnTo>
                <a:lnTo>
                  <a:pt x="14621" y="11247"/>
                </a:lnTo>
                <a:lnTo>
                  <a:pt x="14657" y="11266"/>
                </a:lnTo>
                <a:lnTo>
                  <a:pt x="14676" y="11228"/>
                </a:lnTo>
                <a:lnTo>
                  <a:pt x="14676" y="11171"/>
                </a:lnTo>
                <a:lnTo>
                  <a:pt x="14676" y="11114"/>
                </a:lnTo>
                <a:lnTo>
                  <a:pt x="14657" y="11056"/>
                </a:lnTo>
                <a:lnTo>
                  <a:pt x="14602" y="11037"/>
                </a:lnTo>
                <a:lnTo>
                  <a:pt x="14602" y="11018"/>
                </a:lnTo>
                <a:lnTo>
                  <a:pt x="14639" y="10999"/>
                </a:lnTo>
                <a:lnTo>
                  <a:pt x="14639" y="10961"/>
                </a:lnTo>
                <a:lnTo>
                  <a:pt x="14584" y="10942"/>
                </a:lnTo>
                <a:lnTo>
                  <a:pt x="14547" y="10923"/>
                </a:lnTo>
                <a:lnTo>
                  <a:pt x="14529" y="10904"/>
                </a:lnTo>
                <a:lnTo>
                  <a:pt x="14529" y="10884"/>
                </a:lnTo>
                <a:lnTo>
                  <a:pt x="14547" y="10846"/>
                </a:lnTo>
                <a:lnTo>
                  <a:pt x="14566" y="10808"/>
                </a:lnTo>
                <a:lnTo>
                  <a:pt x="14547" y="10770"/>
                </a:lnTo>
                <a:lnTo>
                  <a:pt x="14529" y="10751"/>
                </a:lnTo>
                <a:lnTo>
                  <a:pt x="14529" y="10713"/>
                </a:lnTo>
                <a:lnTo>
                  <a:pt x="14529" y="10674"/>
                </a:lnTo>
                <a:lnTo>
                  <a:pt x="14510" y="10655"/>
                </a:lnTo>
                <a:lnTo>
                  <a:pt x="14510" y="10636"/>
                </a:lnTo>
                <a:lnTo>
                  <a:pt x="14547" y="10617"/>
                </a:lnTo>
                <a:lnTo>
                  <a:pt x="14529" y="10636"/>
                </a:lnTo>
                <a:lnTo>
                  <a:pt x="14566" y="10636"/>
                </a:lnTo>
                <a:lnTo>
                  <a:pt x="14584" y="10674"/>
                </a:lnTo>
                <a:lnTo>
                  <a:pt x="14657" y="10713"/>
                </a:lnTo>
                <a:lnTo>
                  <a:pt x="14694" y="10655"/>
                </a:lnTo>
                <a:lnTo>
                  <a:pt x="14749" y="10579"/>
                </a:lnTo>
                <a:lnTo>
                  <a:pt x="14823" y="10541"/>
                </a:lnTo>
                <a:lnTo>
                  <a:pt x="14878" y="10522"/>
                </a:lnTo>
                <a:lnTo>
                  <a:pt x="14915" y="10464"/>
                </a:lnTo>
                <a:lnTo>
                  <a:pt x="14933" y="10483"/>
                </a:lnTo>
                <a:lnTo>
                  <a:pt x="14951" y="10503"/>
                </a:lnTo>
                <a:lnTo>
                  <a:pt x="14933" y="10579"/>
                </a:lnTo>
                <a:lnTo>
                  <a:pt x="14896" y="10732"/>
                </a:lnTo>
                <a:lnTo>
                  <a:pt x="14859" y="10808"/>
                </a:lnTo>
                <a:lnTo>
                  <a:pt x="14823" y="10865"/>
                </a:lnTo>
                <a:lnTo>
                  <a:pt x="14823" y="10904"/>
                </a:lnTo>
                <a:lnTo>
                  <a:pt x="14841" y="10923"/>
                </a:lnTo>
                <a:lnTo>
                  <a:pt x="14878" y="10923"/>
                </a:lnTo>
                <a:lnTo>
                  <a:pt x="14951" y="10884"/>
                </a:lnTo>
                <a:lnTo>
                  <a:pt x="15062" y="10865"/>
                </a:lnTo>
                <a:lnTo>
                  <a:pt x="15117" y="10846"/>
                </a:lnTo>
                <a:lnTo>
                  <a:pt x="15153" y="10846"/>
                </a:lnTo>
                <a:lnTo>
                  <a:pt x="15153" y="10904"/>
                </a:lnTo>
                <a:lnTo>
                  <a:pt x="15135" y="10904"/>
                </a:lnTo>
                <a:lnTo>
                  <a:pt x="15080" y="10904"/>
                </a:lnTo>
                <a:lnTo>
                  <a:pt x="15062" y="10923"/>
                </a:lnTo>
                <a:lnTo>
                  <a:pt x="15025" y="10961"/>
                </a:lnTo>
                <a:lnTo>
                  <a:pt x="15006" y="10980"/>
                </a:lnTo>
                <a:lnTo>
                  <a:pt x="14970" y="10980"/>
                </a:lnTo>
                <a:lnTo>
                  <a:pt x="14915" y="11037"/>
                </a:lnTo>
                <a:lnTo>
                  <a:pt x="14859" y="11075"/>
                </a:lnTo>
                <a:lnTo>
                  <a:pt x="14841" y="11114"/>
                </a:lnTo>
                <a:lnTo>
                  <a:pt x="14841" y="11133"/>
                </a:lnTo>
                <a:lnTo>
                  <a:pt x="14859" y="11152"/>
                </a:lnTo>
                <a:lnTo>
                  <a:pt x="14878" y="11133"/>
                </a:lnTo>
                <a:lnTo>
                  <a:pt x="14915" y="11114"/>
                </a:lnTo>
                <a:lnTo>
                  <a:pt x="14970" y="11056"/>
                </a:lnTo>
                <a:lnTo>
                  <a:pt x="15043" y="10999"/>
                </a:lnTo>
                <a:lnTo>
                  <a:pt x="15153" y="10942"/>
                </a:lnTo>
                <a:lnTo>
                  <a:pt x="15227" y="10904"/>
                </a:lnTo>
                <a:lnTo>
                  <a:pt x="15282" y="10884"/>
                </a:lnTo>
                <a:lnTo>
                  <a:pt x="15355" y="10865"/>
                </a:lnTo>
                <a:lnTo>
                  <a:pt x="15374" y="10846"/>
                </a:lnTo>
                <a:close/>
              </a:path>
            </a:pathLst>
          </a:custGeom>
          <a:solidFill>
            <a:srgbClr val="FFFF00"/>
          </a:solid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2086" name="Missouri">
            <a:extLst>
              <a:ext uri="{FF2B5EF4-FFF2-40B4-BE49-F238E27FC236}">
                <a16:creationId xmlns:a16="http://schemas.microsoft.com/office/drawing/2014/main" id="{CB499E08-5B17-E046-9BBE-E84E4EE31DAA}"/>
              </a:ext>
            </a:extLst>
          </p:cNvPr>
          <p:cNvSpPr>
            <a:spLocks/>
          </p:cNvSpPr>
          <p:nvPr/>
        </p:nvSpPr>
        <p:spPr bwMode="auto">
          <a:xfrm>
            <a:off x="5270219" y="2791461"/>
            <a:ext cx="1104900" cy="904875"/>
          </a:xfrm>
          <a:custGeom>
            <a:avLst/>
            <a:gdLst>
              <a:gd name="T0" fmla="*/ 2147483647 w 16384"/>
              <a:gd name="T1" fmla="*/ 2147483647 h 16384"/>
              <a:gd name="T2" fmla="*/ 2147483647 w 16384"/>
              <a:gd name="T3" fmla="*/ 2147483647 h 16384"/>
              <a:gd name="T4" fmla="*/ 2147483647 w 16384"/>
              <a:gd name="T5" fmla="*/ 2147483647 h 16384"/>
              <a:gd name="T6" fmla="*/ 2147483647 w 16384"/>
              <a:gd name="T7" fmla="*/ 2147483647 h 16384"/>
              <a:gd name="T8" fmla="*/ 2147483647 w 16384"/>
              <a:gd name="T9" fmla="*/ 2147483647 h 16384"/>
              <a:gd name="T10" fmla="*/ 2147483647 w 16384"/>
              <a:gd name="T11" fmla="*/ 2147483647 h 16384"/>
              <a:gd name="T12" fmla="*/ 2147483647 w 16384"/>
              <a:gd name="T13" fmla="*/ 2147483647 h 16384"/>
              <a:gd name="T14" fmla="*/ 2147483647 w 16384"/>
              <a:gd name="T15" fmla="*/ 2147483647 h 16384"/>
              <a:gd name="T16" fmla="*/ 2147483647 w 16384"/>
              <a:gd name="T17" fmla="*/ 2147483647 h 16384"/>
              <a:gd name="T18" fmla="*/ 2147483647 w 16384"/>
              <a:gd name="T19" fmla="*/ 2147483647 h 16384"/>
              <a:gd name="T20" fmla="*/ 2147483647 w 16384"/>
              <a:gd name="T21" fmla="*/ 2147483647 h 16384"/>
              <a:gd name="T22" fmla="*/ 2147483647 w 16384"/>
              <a:gd name="T23" fmla="*/ 2147483647 h 16384"/>
              <a:gd name="T24" fmla="*/ 2147483647 w 16384"/>
              <a:gd name="T25" fmla="*/ 2147483647 h 16384"/>
              <a:gd name="T26" fmla="*/ 2147483647 w 16384"/>
              <a:gd name="T27" fmla="*/ 2147483647 h 16384"/>
              <a:gd name="T28" fmla="*/ 2147483647 w 16384"/>
              <a:gd name="T29" fmla="*/ 2147483647 h 16384"/>
              <a:gd name="T30" fmla="*/ 2147483647 w 16384"/>
              <a:gd name="T31" fmla="*/ 2147483647 h 16384"/>
              <a:gd name="T32" fmla="*/ 2147483647 w 16384"/>
              <a:gd name="T33" fmla="*/ 2147483647 h 16384"/>
              <a:gd name="T34" fmla="*/ 2147483647 w 16384"/>
              <a:gd name="T35" fmla="*/ 2147483647 h 16384"/>
              <a:gd name="T36" fmla="*/ 2147483647 w 16384"/>
              <a:gd name="T37" fmla="*/ 2147483647 h 16384"/>
              <a:gd name="T38" fmla="*/ 2147483647 w 16384"/>
              <a:gd name="T39" fmla="*/ 2147483647 h 16384"/>
              <a:gd name="T40" fmla="*/ 2147483647 w 16384"/>
              <a:gd name="T41" fmla="*/ 2147483647 h 16384"/>
              <a:gd name="T42" fmla="*/ 2147483647 w 16384"/>
              <a:gd name="T43" fmla="*/ 2147483647 h 16384"/>
              <a:gd name="T44" fmla="*/ 2147483647 w 16384"/>
              <a:gd name="T45" fmla="*/ 2147483647 h 16384"/>
              <a:gd name="T46" fmla="*/ 2147483647 w 16384"/>
              <a:gd name="T47" fmla="*/ 2147483647 h 16384"/>
              <a:gd name="T48" fmla="*/ 2147483647 w 16384"/>
              <a:gd name="T49" fmla="*/ 2147483647 h 16384"/>
              <a:gd name="T50" fmla="*/ 2147483647 w 16384"/>
              <a:gd name="T51" fmla="*/ 2147483647 h 16384"/>
              <a:gd name="T52" fmla="*/ 2147483647 w 16384"/>
              <a:gd name="T53" fmla="*/ 2147483647 h 16384"/>
              <a:gd name="T54" fmla="*/ 2147483647 w 16384"/>
              <a:gd name="T55" fmla="*/ 2147483647 h 16384"/>
              <a:gd name="T56" fmla="*/ 2147483647 w 16384"/>
              <a:gd name="T57" fmla="*/ 2147483647 h 16384"/>
              <a:gd name="T58" fmla="*/ 2147483647 w 16384"/>
              <a:gd name="T59" fmla="*/ 2147483647 h 16384"/>
              <a:gd name="T60" fmla="*/ 2147483647 w 16384"/>
              <a:gd name="T61" fmla="*/ 2147483647 h 16384"/>
              <a:gd name="T62" fmla="*/ 2147483647 w 16384"/>
              <a:gd name="T63" fmla="*/ 2147483647 h 16384"/>
              <a:gd name="T64" fmla="*/ 2147483647 w 16384"/>
              <a:gd name="T65" fmla="*/ 2147483647 h 16384"/>
              <a:gd name="T66" fmla="*/ 2147483647 w 16384"/>
              <a:gd name="T67" fmla="*/ 2147483647 h 16384"/>
              <a:gd name="T68" fmla="*/ 2147483647 w 16384"/>
              <a:gd name="T69" fmla="*/ 2147483647 h 16384"/>
              <a:gd name="T70" fmla="*/ 2147483647 w 16384"/>
              <a:gd name="T71" fmla="*/ 2147483647 h 16384"/>
              <a:gd name="T72" fmla="*/ 2147483647 w 16384"/>
              <a:gd name="T73" fmla="*/ 2147483647 h 16384"/>
              <a:gd name="T74" fmla="*/ 2147483647 w 16384"/>
              <a:gd name="T75" fmla="*/ 2147483647 h 16384"/>
              <a:gd name="T76" fmla="*/ 2147483647 w 16384"/>
              <a:gd name="T77" fmla="*/ 2147483647 h 16384"/>
              <a:gd name="T78" fmla="*/ 2147483647 w 16384"/>
              <a:gd name="T79" fmla="*/ 2147483647 h 16384"/>
              <a:gd name="T80" fmla="*/ 2147483647 w 16384"/>
              <a:gd name="T81" fmla="*/ 0 h 16384"/>
              <a:gd name="T82" fmla="*/ 2147483647 w 16384"/>
              <a:gd name="T83" fmla="*/ 2147483647 h 16384"/>
              <a:gd name="T84" fmla="*/ 2147483647 w 16384"/>
              <a:gd name="T85" fmla="*/ 2147483647 h 16384"/>
              <a:gd name="T86" fmla="*/ 2147483647 w 16384"/>
              <a:gd name="T87" fmla="*/ 2147483647 h 16384"/>
              <a:gd name="T88" fmla="*/ 2147483647 w 16384"/>
              <a:gd name="T89" fmla="*/ 2147483647 h 16384"/>
              <a:gd name="T90" fmla="*/ 2147483647 w 16384"/>
              <a:gd name="T91" fmla="*/ 2147483647 h 16384"/>
              <a:gd name="T92" fmla="*/ 2147483647 w 16384"/>
              <a:gd name="T93" fmla="*/ 2147483647 h 16384"/>
              <a:gd name="T94" fmla="*/ 2147483647 w 16384"/>
              <a:gd name="T95" fmla="*/ 2147483647 h 16384"/>
              <a:gd name="T96" fmla="*/ 2147483647 w 16384"/>
              <a:gd name="T97" fmla="*/ 2147483647 h 16384"/>
              <a:gd name="T98" fmla="*/ 2147483647 w 16384"/>
              <a:gd name="T99" fmla="*/ 2147483647 h 16384"/>
              <a:gd name="T100" fmla="*/ 2147483647 w 16384"/>
              <a:gd name="T101" fmla="*/ 2147483647 h 16384"/>
              <a:gd name="T102" fmla="*/ 2147483647 w 16384"/>
              <a:gd name="T103" fmla="*/ 2147483647 h 16384"/>
              <a:gd name="T104" fmla="*/ 2147483647 w 16384"/>
              <a:gd name="T105" fmla="*/ 2147483647 h 16384"/>
              <a:gd name="T106" fmla="*/ 2147483647 w 16384"/>
              <a:gd name="T107" fmla="*/ 2147483647 h 16384"/>
              <a:gd name="T108" fmla="*/ 2147483647 w 16384"/>
              <a:gd name="T109" fmla="*/ 2147483647 h 16384"/>
              <a:gd name="T110" fmla="*/ 2147483647 w 16384"/>
              <a:gd name="T111" fmla="*/ 2147483647 h 16384"/>
              <a:gd name="T112" fmla="*/ 2147483647 w 16384"/>
              <a:gd name="T113" fmla="*/ 2147483647 h 16384"/>
              <a:gd name="T114" fmla="*/ 2147483647 w 16384"/>
              <a:gd name="T115" fmla="*/ 2147483647 h 16384"/>
              <a:gd name="T116" fmla="*/ 2147483647 w 16384"/>
              <a:gd name="T117" fmla="*/ 2147483647 h 16384"/>
              <a:gd name="T118" fmla="*/ 2147483647 w 16384"/>
              <a:gd name="T119" fmla="*/ 2147483647 h 16384"/>
              <a:gd name="T120" fmla="*/ 2147483647 w 16384"/>
              <a:gd name="T121" fmla="*/ 2147483647 h 1638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6384"/>
              <a:gd name="T184" fmla="*/ 0 h 16384"/>
              <a:gd name="T185" fmla="*/ 16384 w 16384"/>
              <a:gd name="T186" fmla="*/ 16384 h 1638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6384" h="16384">
                <a:moveTo>
                  <a:pt x="10115" y="14768"/>
                </a:moveTo>
                <a:lnTo>
                  <a:pt x="10615" y="14768"/>
                </a:lnTo>
                <a:lnTo>
                  <a:pt x="10653" y="14768"/>
                </a:lnTo>
                <a:lnTo>
                  <a:pt x="10730" y="14768"/>
                </a:lnTo>
                <a:lnTo>
                  <a:pt x="11423" y="14723"/>
                </a:lnTo>
                <a:lnTo>
                  <a:pt x="12307" y="14633"/>
                </a:lnTo>
                <a:lnTo>
                  <a:pt x="12807" y="14588"/>
                </a:lnTo>
                <a:lnTo>
                  <a:pt x="13692" y="14544"/>
                </a:lnTo>
                <a:lnTo>
                  <a:pt x="13807" y="14544"/>
                </a:lnTo>
                <a:lnTo>
                  <a:pt x="13884" y="14678"/>
                </a:lnTo>
                <a:lnTo>
                  <a:pt x="13961" y="14858"/>
                </a:lnTo>
                <a:lnTo>
                  <a:pt x="13999" y="14903"/>
                </a:lnTo>
                <a:lnTo>
                  <a:pt x="14076" y="14948"/>
                </a:lnTo>
                <a:lnTo>
                  <a:pt x="14115" y="15082"/>
                </a:lnTo>
                <a:lnTo>
                  <a:pt x="14076" y="15352"/>
                </a:lnTo>
                <a:lnTo>
                  <a:pt x="13999" y="15396"/>
                </a:lnTo>
                <a:lnTo>
                  <a:pt x="13961" y="15576"/>
                </a:lnTo>
                <a:lnTo>
                  <a:pt x="13846" y="15666"/>
                </a:lnTo>
                <a:lnTo>
                  <a:pt x="13846" y="15711"/>
                </a:lnTo>
                <a:lnTo>
                  <a:pt x="13653" y="15935"/>
                </a:lnTo>
                <a:lnTo>
                  <a:pt x="13384" y="16339"/>
                </a:lnTo>
                <a:lnTo>
                  <a:pt x="13384" y="16384"/>
                </a:lnTo>
                <a:lnTo>
                  <a:pt x="13576" y="16384"/>
                </a:lnTo>
                <a:lnTo>
                  <a:pt x="14423" y="16339"/>
                </a:lnTo>
                <a:lnTo>
                  <a:pt x="14846" y="16294"/>
                </a:lnTo>
                <a:lnTo>
                  <a:pt x="14961" y="16294"/>
                </a:lnTo>
                <a:lnTo>
                  <a:pt x="15038" y="16249"/>
                </a:lnTo>
                <a:lnTo>
                  <a:pt x="15038" y="16160"/>
                </a:lnTo>
                <a:lnTo>
                  <a:pt x="15115" y="16070"/>
                </a:lnTo>
                <a:lnTo>
                  <a:pt x="15192" y="16025"/>
                </a:lnTo>
                <a:lnTo>
                  <a:pt x="15230" y="15935"/>
                </a:lnTo>
                <a:lnTo>
                  <a:pt x="15307" y="15756"/>
                </a:lnTo>
                <a:lnTo>
                  <a:pt x="15307" y="15621"/>
                </a:lnTo>
                <a:lnTo>
                  <a:pt x="15269" y="15576"/>
                </a:lnTo>
                <a:lnTo>
                  <a:pt x="15115" y="15486"/>
                </a:lnTo>
                <a:lnTo>
                  <a:pt x="15076" y="15441"/>
                </a:lnTo>
                <a:lnTo>
                  <a:pt x="15115" y="15352"/>
                </a:lnTo>
                <a:lnTo>
                  <a:pt x="15269" y="15352"/>
                </a:lnTo>
                <a:lnTo>
                  <a:pt x="15346" y="15352"/>
                </a:lnTo>
                <a:lnTo>
                  <a:pt x="15384" y="15307"/>
                </a:lnTo>
                <a:lnTo>
                  <a:pt x="15384" y="15262"/>
                </a:lnTo>
                <a:lnTo>
                  <a:pt x="15230" y="15082"/>
                </a:lnTo>
                <a:lnTo>
                  <a:pt x="15230" y="15037"/>
                </a:lnTo>
                <a:lnTo>
                  <a:pt x="15269" y="14992"/>
                </a:lnTo>
                <a:lnTo>
                  <a:pt x="15346" y="14948"/>
                </a:lnTo>
                <a:lnTo>
                  <a:pt x="15422" y="14948"/>
                </a:lnTo>
                <a:lnTo>
                  <a:pt x="15461" y="14903"/>
                </a:lnTo>
                <a:lnTo>
                  <a:pt x="15461" y="14858"/>
                </a:lnTo>
                <a:lnTo>
                  <a:pt x="15384" y="14678"/>
                </a:lnTo>
                <a:lnTo>
                  <a:pt x="15384" y="14499"/>
                </a:lnTo>
                <a:lnTo>
                  <a:pt x="15422" y="14454"/>
                </a:lnTo>
                <a:lnTo>
                  <a:pt x="15422" y="14364"/>
                </a:lnTo>
                <a:lnTo>
                  <a:pt x="15384" y="14319"/>
                </a:lnTo>
                <a:lnTo>
                  <a:pt x="15307" y="14274"/>
                </a:lnTo>
                <a:lnTo>
                  <a:pt x="15346" y="14185"/>
                </a:lnTo>
                <a:lnTo>
                  <a:pt x="15422" y="14140"/>
                </a:lnTo>
                <a:lnTo>
                  <a:pt x="15499" y="14229"/>
                </a:lnTo>
                <a:lnTo>
                  <a:pt x="15538" y="14319"/>
                </a:lnTo>
                <a:lnTo>
                  <a:pt x="15538" y="14544"/>
                </a:lnTo>
                <a:lnTo>
                  <a:pt x="15615" y="14588"/>
                </a:lnTo>
                <a:lnTo>
                  <a:pt x="15653" y="14544"/>
                </a:lnTo>
                <a:lnTo>
                  <a:pt x="15692" y="14409"/>
                </a:lnTo>
                <a:lnTo>
                  <a:pt x="15846" y="13915"/>
                </a:lnTo>
                <a:lnTo>
                  <a:pt x="15961" y="14005"/>
                </a:lnTo>
                <a:lnTo>
                  <a:pt x="16076" y="14140"/>
                </a:lnTo>
                <a:lnTo>
                  <a:pt x="16153" y="14185"/>
                </a:lnTo>
                <a:lnTo>
                  <a:pt x="16230" y="14140"/>
                </a:lnTo>
                <a:lnTo>
                  <a:pt x="16269" y="14050"/>
                </a:lnTo>
                <a:lnTo>
                  <a:pt x="16269" y="13915"/>
                </a:lnTo>
                <a:lnTo>
                  <a:pt x="16269" y="13825"/>
                </a:lnTo>
                <a:lnTo>
                  <a:pt x="16307" y="13736"/>
                </a:lnTo>
                <a:lnTo>
                  <a:pt x="16346" y="13601"/>
                </a:lnTo>
                <a:lnTo>
                  <a:pt x="16346" y="13511"/>
                </a:lnTo>
                <a:lnTo>
                  <a:pt x="16384" y="13466"/>
                </a:lnTo>
                <a:lnTo>
                  <a:pt x="16346" y="13377"/>
                </a:lnTo>
                <a:lnTo>
                  <a:pt x="16346" y="13332"/>
                </a:lnTo>
                <a:lnTo>
                  <a:pt x="16307" y="13287"/>
                </a:lnTo>
                <a:lnTo>
                  <a:pt x="16269" y="13242"/>
                </a:lnTo>
                <a:lnTo>
                  <a:pt x="16307" y="13152"/>
                </a:lnTo>
                <a:lnTo>
                  <a:pt x="16384" y="12973"/>
                </a:lnTo>
                <a:lnTo>
                  <a:pt x="16384" y="12793"/>
                </a:lnTo>
                <a:lnTo>
                  <a:pt x="16384" y="12703"/>
                </a:lnTo>
                <a:lnTo>
                  <a:pt x="16346" y="12613"/>
                </a:lnTo>
                <a:lnTo>
                  <a:pt x="16269" y="12613"/>
                </a:lnTo>
                <a:lnTo>
                  <a:pt x="16153" y="12569"/>
                </a:lnTo>
                <a:lnTo>
                  <a:pt x="16115" y="12479"/>
                </a:lnTo>
                <a:lnTo>
                  <a:pt x="15999" y="12344"/>
                </a:lnTo>
                <a:lnTo>
                  <a:pt x="15922" y="12254"/>
                </a:lnTo>
                <a:lnTo>
                  <a:pt x="15884" y="12299"/>
                </a:lnTo>
                <a:lnTo>
                  <a:pt x="15884" y="12389"/>
                </a:lnTo>
                <a:lnTo>
                  <a:pt x="15961" y="12524"/>
                </a:lnTo>
                <a:lnTo>
                  <a:pt x="15922" y="12613"/>
                </a:lnTo>
                <a:lnTo>
                  <a:pt x="15846" y="12613"/>
                </a:lnTo>
                <a:lnTo>
                  <a:pt x="15807" y="12569"/>
                </a:lnTo>
                <a:lnTo>
                  <a:pt x="15730" y="12479"/>
                </a:lnTo>
                <a:lnTo>
                  <a:pt x="15615" y="12344"/>
                </a:lnTo>
                <a:lnTo>
                  <a:pt x="15615" y="12209"/>
                </a:lnTo>
                <a:lnTo>
                  <a:pt x="15576" y="12120"/>
                </a:lnTo>
                <a:lnTo>
                  <a:pt x="15461" y="11985"/>
                </a:lnTo>
                <a:lnTo>
                  <a:pt x="15422" y="11850"/>
                </a:lnTo>
                <a:lnTo>
                  <a:pt x="15384" y="11716"/>
                </a:lnTo>
                <a:lnTo>
                  <a:pt x="15307" y="11671"/>
                </a:lnTo>
                <a:lnTo>
                  <a:pt x="15269" y="11626"/>
                </a:lnTo>
                <a:lnTo>
                  <a:pt x="15307" y="11491"/>
                </a:lnTo>
                <a:lnTo>
                  <a:pt x="15384" y="11401"/>
                </a:lnTo>
                <a:lnTo>
                  <a:pt x="15461" y="11312"/>
                </a:lnTo>
                <a:lnTo>
                  <a:pt x="15499" y="11267"/>
                </a:lnTo>
                <a:lnTo>
                  <a:pt x="15422" y="11087"/>
                </a:lnTo>
                <a:lnTo>
                  <a:pt x="15269" y="10728"/>
                </a:lnTo>
                <a:lnTo>
                  <a:pt x="15192" y="10593"/>
                </a:lnTo>
                <a:lnTo>
                  <a:pt x="15192" y="10549"/>
                </a:lnTo>
                <a:lnTo>
                  <a:pt x="15230" y="10324"/>
                </a:lnTo>
                <a:lnTo>
                  <a:pt x="15192" y="10234"/>
                </a:lnTo>
                <a:lnTo>
                  <a:pt x="15115" y="10190"/>
                </a:lnTo>
                <a:lnTo>
                  <a:pt x="14884" y="9965"/>
                </a:lnTo>
                <a:lnTo>
                  <a:pt x="14846" y="9875"/>
                </a:lnTo>
                <a:lnTo>
                  <a:pt x="14807" y="9786"/>
                </a:lnTo>
                <a:lnTo>
                  <a:pt x="14653" y="9741"/>
                </a:lnTo>
                <a:lnTo>
                  <a:pt x="14346" y="9516"/>
                </a:lnTo>
                <a:lnTo>
                  <a:pt x="14230" y="9561"/>
                </a:lnTo>
                <a:lnTo>
                  <a:pt x="14153" y="9516"/>
                </a:lnTo>
                <a:lnTo>
                  <a:pt x="14038" y="9426"/>
                </a:lnTo>
                <a:lnTo>
                  <a:pt x="13999" y="9382"/>
                </a:lnTo>
                <a:lnTo>
                  <a:pt x="14115" y="9292"/>
                </a:lnTo>
                <a:lnTo>
                  <a:pt x="14115" y="9247"/>
                </a:lnTo>
                <a:lnTo>
                  <a:pt x="14076" y="9202"/>
                </a:lnTo>
                <a:lnTo>
                  <a:pt x="13961" y="9247"/>
                </a:lnTo>
                <a:lnTo>
                  <a:pt x="13653" y="9067"/>
                </a:lnTo>
                <a:lnTo>
                  <a:pt x="13576" y="8933"/>
                </a:lnTo>
                <a:lnTo>
                  <a:pt x="13461" y="8888"/>
                </a:lnTo>
                <a:lnTo>
                  <a:pt x="13461" y="8843"/>
                </a:lnTo>
                <a:lnTo>
                  <a:pt x="13346" y="8753"/>
                </a:lnTo>
                <a:lnTo>
                  <a:pt x="13192" y="8574"/>
                </a:lnTo>
                <a:lnTo>
                  <a:pt x="13038" y="8439"/>
                </a:lnTo>
                <a:lnTo>
                  <a:pt x="13000" y="8349"/>
                </a:lnTo>
                <a:lnTo>
                  <a:pt x="12961" y="8035"/>
                </a:lnTo>
                <a:lnTo>
                  <a:pt x="13000" y="7810"/>
                </a:lnTo>
                <a:lnTo>
                  <a:pt x="13076" y="7721"/>
                </a:lnTo>
                <a:lnTo>
                  <a:pt x="13153" y="7631"/>
                </a:lnTo>
                <a:lnTo>
                  <a:pt x="13230" y="7362"/>
                </a:lnTo>
                <a:lnTo>
                  <a:pt x="13269" y="7227"/>
                </a:lnTo>
                <a:lnTo>
                  <a:pt x="13384" y="7092"/>
                </a:lnTo>
                <a:lnTo>
                  <a:pt x="13423" y="6958"/>
                </a:lnTo>
                <a:lnTo>
                  <a:pt x="13384" y="6823"/>
                </a:lnTo>
                <a:lnTo>
                  <a:pt x="13346" y="6688"/>
                </a:lnTo>
                <a:lnTo>
                  <a:pt x="13384" y="6509"/>
                </a:lnTo>
                <a:lnTo>
                  <a:pt x="13384" y="6374"/>
                </a:lnTo>
                <a:lnTo>
                  <a:pt x="13461" y="6329"/>
                </a:lnTo>
                <a:lnTo>
                  <a:pt x="13538" y="6284"/>
                </a:lnTo>
                <a:lnTo>
                  <a:pt x="13499" y="6194"/>
                </a:lnTo>
                <a:lnTo>
                  <a:pt x="13461" y="6060"/>
                </a:lnTo>
                <a:lnTo>
                  <a:pt x="13346" y="5970"/>
                </a:lnTo>
                <a:lnTo>
                  <a:pt x="13192" y="5880"/>
                </a:lnTo>
                <a:lnTo>
                  <a:pt x="13115" y="5835"/>
                </a:lnTo>
                <a:lnTo>
                  <a:pt x="13038" y="5880"/>
                </a:lnTo>
                <a:lnTo>
                  <a:pt x="12884" y="5791"/>
                </a:lnTo>
                <a:lnTo>
                  <a:pt x="12807" y="5746"/>
                </a:lnTo>
                <a:lnTo>
                  <a:pt x="12692" y="5746"/>
                </a:lnTo>
                <a:lnTo>
                  <a:pt x="12576" y="5880"/>
                </a:lnTo>
                <a:lnTo>
                  <a:pt x="12500" y="6015"/>
                </a:lnTo>
                <a:lnTo>
                  <a:pt x="12461" y="6105"/>
                </a:lnTo>
                <a:lnTo>
                  <a:pt x="12346" y="6150"/>
                </a:lnTo>
                <a:lnTo>
                  <a:pt x="12269" y="6060"/>
                </a:lnTo>
                <a:lnTo>
                  <a:pt x="12192" y="5970"/>
                </a:lnTo>
                <a:lnTo>
                  <a:pt x="12153" y="5880"/>
                </a:lnTo>
                <a:lnTo>
                  <a:pt x="12115" y="5656"/>
                </a:lnTo>
                <a:lnTo>
                  <a:pt x="12038" y="5476"/>
                </a:lnTo>
                <a:lnTo>
                  <a:pt x="12076" y="5252"/>
                </a:lnTo>
                <a:lnTo>
                  <a:pt x="12038" y="5162"/>
                </a:lnTo>
                <a:lnTo>
                  <a:pt x="12000" y="4983"/>
                </a:lnTo>
                <a:lnTo>
                  <a:pt x="12000" y="4893"/>
                </a:lnTo>
                <a:lnTo>
                  <a:pt x="11961" y="4803"/>
                </a:lnTo>
                <a:lnTo>
                  <a:pt x="11923" y="4713"/>
                </a:lnTo>
                <a:lnTo>
                  <a:pt x="11769" y="4579"/>
                </a:lnTo>
                <a:lnTo>
                  <a:pt x="11576" y="4354"/>
                </a:lnTo>
                <a:lnTo>
                  <a:pt x="11461" y="4219"/>
                </a:lnTo>
                <a:lnTo>
                  <a:pt x="11384" y="4219"/>
                </a:lnTo>
                <a:lnTo>
                  <a:pt x="11230" y="4085"/>
                </a:lnTo>
                <a:lnTo>
                  <a:pt x="11153" y="4085"/>
                </a:lnTo>
                <a:lnTo>
                  <a:pt x="11077" y="3860"/>
                </a:lnTo>
                <a:lnTo>
                  <a:pt x="10923" y="3681"/>
                </a:lnTo>
                <a:lnTo>
                  <a:pt x="10846" y="3591"/>
                </a:lnTo>
                <a:lnTo>
                  <a:pt x="10615" y="3277"/>
                </a:lnTo>
                <a:lnTo>
                  <a:pt x="10500" y="3187"/>
                </a:lnTo>
                <a:lnTo>
                  <a:pt x="10423" y="3097"/>
                </a:lnTo>
                <a:lnTo>
                  <a:pt x="10423" y="3007"/>
                </a:lnTo>
                <a:lnTo>
                  <a:pt x="10346" y="2873"/>
                </a:lnTo>
                <a:lnTo>
                  <a:pt x="10192" y="2693"/>
                </a:lnTo>
                <a:lnTo>
                  <a:pt x="10153" y="2603"/>
                </a:lnTo>
                <a:lnTo>
                  <a:pt x="10192" y="2469"/>
                </a:lnTo>
                <a:lnTo>
                  <a:pt x="10230" y="2379"/>
                </a:lnTo>
                <a:lnTo>
                  <a:pt x="10153" y="2155"/>
                </a:lnTo>
                <a:lnTo>
                  <a:pt x="10077" y="2020"/>
                </a:lnTo>
                <a:lnTo>
                  <a:pt x="10038" y="1616"/>
                </a:lnTo>
                <a:lnTo>
                  <a:pt x="10038" y="1436"/>
                </a:lnTo>
                <a:lnTo>
                  <a:pt x="10038" y="1257"/>
                </a:lnTo>
                <a:lnTo>
                  <a:pt x="10077" y="1167"/>
                </a:lnTo>
                <a:lnTo>
                  <a:pt x="10153" y="898"/>
                </a:lnTo>
                <a:lnTo>
                  <a:pt x="10192" y="808"/>
                </a:lnTo>
                <a:lnTo>
                  <a:pt x="10038" y="673"/>
                </a:lnTo>
                <a:lnTo>
                  <a:pt x="9923" y="494"/>
                </a:lnTo>
                <a:lnTo>
                  <a:pt x="9769" y="359"/>
                </a:lnTo>
                <a:lnTo>
                  <a:pt x="9692" y="135"/>
                </a:lnTo>
                <a:lnTo>
                  <a:pt x="9577" y="135"/>
                </a:lnTo>
                <a:lnTo>
                  <a:pt x="9500" y="0"/>
                </a:lnTo>
                <a:lnTo>
                  <a:pt x="8961" y="0"/>
                </a:lnTo>
                <a:lnTo>
                  <a:pt x="8423" y="45"/>
                </a:lnTo>
                <a:lnTo>
                  <a:pt x="8000" y="90"/>
                </a:lnTo>
                <a:lnTo>
                  <a:pt x="7346" y="135"/>
                </a:lnTo>
                <a:lnTo>
                  <a:pt x="7192" y="135"/>
                </a:lnTo>
                <a:lnTo>
                  <a:pt x="6231" y="180"/>
                </a:lnTo>
                <a:lnTo>
                  <a:pt x="5615" y="180"/>
                </a:lnTo>
                <a:lnTo>
                  <a:pt x="5154" y="180"/>
                </a:lnTo>
                <a:lnTo>
                  <a:pt x="4654" y="224"/>
                </a:lnTo>
                <a:lnTo>
                  <a:pt x="4115" y="224"/>
                </a:lnTo>
                <a:lnTo>
                  <a:pt x="3577" y="269"/>
                </a:lnTo>
                <a:lnTo>
                  <a:pt x="3000" y="269"/>
                </a:lnTo>
                <a:lnTo>
                  <a:pt x="2654" y="269"/>
                </a:lnTo>
                <a:lnTo>
                  <a:pt x="2000" y="269"/>
                </a:lnTo>
                <a:lnTo>
                  <a:pt x="1346" y="269"/>
                </a:lnTo>
                <a:lnTo>
                  <a:pt x="923" y="269"/>
                </a:lnTo>
                <a:lnTo>
                  <a:pt x="38" y="224"/>
                </a:lnTo>
                <a:lnTo>
                  <a:pt x="0" y="314"/>
                </a:lnTo>
                <a:lnTo>
                  <a:pt x="38" y="404"/>
                </a:lnTo>
                <a:lnTo>
                  <a:pt x="115" y="539"/>
                </a:lnTo>
                <a:lnTo>
                  <a:pt x="192" y="628"/>
                </a:lnTo>
                <a:lnTo>
                  <a:pt x="308" y="853"/>
                </a:lnTo>
                <a:lnTo>
                  <a:pt x="346" y="1077"/>
                </a:lnTo>
                <a:lnTo>
                  <a:pt x="346" y="1257"/>
                </a:lnTo>
                <a:lnTo>
                  <a:pt x="500" y="1347"/>
                </a:lnTo>
                <a:lnTo>
                  <a:pt x="538" y="1436"/>
                </a:lnTo>
                <a:lnTo>
                  <a:pt x="692" y="1481"/>
                </a:lnTo>
                <a:lnTo>
                  <a:pt x="731" y="1661"/>
                </a:lnTo>
                <a:lnTo>
                  <a:pt x="846" y="1796"/>
                </a:lnTo>
                <a:lnTo>
                  <a:pt x="885" y="1975"/>
                </a:lnTo>
                <a:lnTo>
                  <a:pt x="885" y="2155"/>
                </a:lnTo>
                <a:lnTo>
                  <a:pt x="1038" y="2379"/>
                </a:lnTo>
                <a:lnTo>
                  <a:pt x="1115" y="2379"/>
                </a:lnTo>
                <a:lnTo>
                  <a:pt x="1231" y="2559"/>
                </a:lnTo>
                <a:lnTo>
                  <a:pt x="1308" y="2648"/>
                </a:lnTo>
                <a:lnTo>
                  <a:pt x="1423" y="2738"/>
                </a:lnTo>
                <a:lnTo>
                  <a:pt x="1500" y="2873"/>
                </a:lnTo>
                <a:lnTo>
                  <a:pt x="1731" y="2828"/>
                </a:lnTo>
                <a:lnTo>
                  <a:pt x="1769" y="2783"/>
                </a:lnTo>
                <a:lnTo>
                  <a:pt x="1808" y="2738"/>
                </a:lnTo>
                <a:lnTo>
                  <a:pt x="1885" y="2693"/>
                </a:lnTo>
                <a:lnTo>
                  <a:pt x="1961" y="2873"/>
                </a:lnTo>
                <a:lnTo>
                  <a:pt x="2077" y="2918"/>
                </a:lnTo>
                <a:lnTo>
                  <a:pt x="2077" y="3007"/>
                </a:lnTo>
                <a:lnTo>
                  <a:pt x="2077" y="3142"/>
                </a:lnTo>
                <a:lnTo>
                  <a:pt x="2000" y="3187"/>
                </a:lnTo>
                <a:lnTo>
                  <a:pt x="2154" y="3322"/>
                </a:lnTo>
                <a:lnTo>
                  <a:pt x="2038" y="3322"/>
                </a:lnTo>
                <a:lnTo>
                  <a:pt x="1885" y="3322"/>
                </a:lnTo>
                <a:lnTo>
                  <a:pt x="1885" y="3456"/>
                </a:lnTo>
                <a:lnTo>
                  <a:pt x="1731" y="3591"/>
                </a:lnTo>
                <a:lnTo>
                  <a:pt x="1692" y="3726"/>
                </a:lnTo>
                <a:lnTo>
                  <a:pt x="1654" y="3860"/>
                </a:lnTo>
                <a:lnTo>
                  <a:pt x="1577" y="4040"/>
                </a:lnTo>
                <a:lnTo>
                  <a:pt x="1577" y="4085"/>
                </a:lnTo>
                <a:lnTo>
                  <a:pt x="1692" y="4219"/>
                </a:lnTo>
                <a:lnTo>
                  <a:pt x="1885" y="4354"/>
                </a:lnTo>
                <a:lnTo>
                  <a:pt x="1923" y="4489"/>
                </a:lnTo>
                <a:lnTo>
                  <a:pt x="1961" y="4579"/>
                </a:lnTo>
                <a:lnTo>
                  <a:pt x="2077" y="4623"/>
                </a:lnTo>
                <a:lnTo>
                  <a:pt x="2077" y="4803"/>
                </a:lnTo>
                <a:lnTo>
                  <a:pt x="2154" y="5027"/>
                </a:lnTo>
                <a:lnTo>
                  <a:pt x="2308" y="5252"/>
                </a:lnTo>
                <a:lnTo>
                  <a:pt x="2385" y="5297"/>
                </a:lnTo>
                <a:lnTo>
                  <a:pt x="2461" y="5342"/>
                </a:lnTo>
                <a:lnTo>
                  <a:pt x="2615" y="5342"/>
                </a:lnTo>
                <a:lnTo>
                  <a:pt x="2692" y="5431"/>
                </a:lnTo>
                <a:lnTo>
                  <a:pt x="2769" y="5431"/>
                </a:lnTo>
                <a:lnTo>
                  <a:pt x="2846" y="5476"/>
                </a:lnTo>
                <a:lnTo>
                  <a:pt x="2808" y="5521"/>
                </a:lnTo>
                <a:lnTo>
                  <a:pt x="2769" y="5835"/>
                </a:lnTo>
                <a:lnTo>
                  <a:pt x="2769" y="6554"/>
                </a:lnTo>
                <a:lnTo>
                  <a:pt x="2769" y="6958"/>
                </a:lnTo>
                <a:lnTo>
                  <a:pt x="2769" y="7900"/>
                </a:lnTo>
                <a:lnTo>
                  <a:pt x="2808" y="8214"/>
                </a:lnTo>
                <a:lnTo>
                  <a:pt x="2769" y="9382"/>
                </a:lnTo>
                <a:lnTo>
                  <a:pt x="2769" y="9471"/>
                </a:lnTo>
                <a:lnTo>
                  <a:pt x="2769" y="10773"/>
                </a:lnTo>
                <a:lnTo>
                  <a:pt x="2769" y="10863"/>
                </a:lnTo>
                <a:lnTo>
                  <a:pt x="2769" y="11895"/>
                </a:lnTo>
                <a:lnTo>
                  <a:pt x="2769" y="11985"/>
                </a:lnTo>
                <a:lnTo>
                  <a:pt x="2769" y="12973"/>
                </a:lnTo>
                <a:lnTo>
                  <a:pt x="2808" y="13152"/>
                </a:lnTo>
                <a:lnTo>
                  <a:pt x="2808" y="14005"/>
                </a:lnTo>
                <a:lnTo>
                  <a:pt x="2808" y="14364"/>
                </a:lnTo>
                <a:lnTo>
                  <a:pt x="2846" y="14992"/>
                </a:lnTo>
                <a:lnTo>
                  <a:pt x="4154" y="14992"/>
                </a:lnTo>
                <a:lnTo>
                  <a:pt x="4192" y="14992"/>
                </a:lnTo>
                <a:lnTo>
                  <a:pt x="4654" y="14992"/>
                </a:lnTo>
                <a:lnTo>
                  <a:pt x="4692" y="14992"/>
                </a:lnTo>
                <a:lnTo>
                  <a:pt x="5384" y="14948"/>
                </a:lnTo>
                <a:lnTo>
                  <a:pt x="5384" y="14992"/>
                </a:lnTo>
                <a:lnTo>
                  <a:pt x="6038" y="14948"/>
                </a:lnTo>
                <a:lnTo>
                  <a:pt x="6077" y="14948"/>
                </a:lnTo>
                <a:lnTo>
                  <a:pt x="6115" y="14948"/>
                </a:lnTo>
                <a:lnTo>
                  <a:pt x="7230" y="14903"/>
                </a:lnTo>
                <a:lnTo>
                  <a:pt x="7423" y="14903"/>
                </a:lnTo>
                <a:lnTo>
                  <a:pt x="7961" y="14903"/>
                </a:lnTo>
                <a:lnTo>
                  <a:pt x="8923" y="14858"/>
                </a:lnTo>
                <a:lnTo>
                  <a:pt x="9000" y="14858"/>
                </a:lnTo>
                <a:lnTo>
                  <a:pt x="10115" y="14768"/>
                </a:lnTo>
                <a:close/>
              </a:path>
            </a:pathLst>
          </a:custGeom>
          <a:solidFill>
            <a:srgbClr val="FFFF00"/>
          </a:solid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17" name="North_Dakota">
            <a:extLst>
              <a:ext uri="{FF2B5EF4-FFF2-40B4-BE49-F238E27FC236}">
                <a16:creationId xmlns:a16="http://schemas.microsoft.com/office/drawing/2014/main" id="{A15E0837-C54A-052B-44B2-5AFC392326D9}"/>
              </a:ext>
            </a:extLst>
          </p:cNvPr>
          <p:cNvSpPr>
            <a:spLocks/>
          </p:cNvSpPr>
          <p:nvPr/>
        </p:nvSpPr>
        <p:spPr bwMode="auto">
          <a:xfrm>
            <a:off x="4070069" y="1108393"/>
            <a:ext cx="1093788" cy="652462"/>
          </a:xfrm>
          <a:custGeom>
            <a:avLst/>
            <a:gdLst>
              <a:gd name="T0" fmla="*/ 2147483647 w 16384"/>
              <a:gd name="T1" fmla="*/ 2147483647 h 16384"/>
              <a:gd name="T2" fmla="*/ 2147483647 w 16384"/>
              <a:gd name="T3" fmla="*/ 2147483647 h 16384"/>
              <a:gd name="T4" fmla="*/ 2147483647 w 16384"/>
              <a:gd name="T5" fmla="*/ 2147483647 h 16384"/>
              <a:gd name="T6" fmla="*/ 2147483647 w 16384"/>
              <a:gd name="T7" fmla="*/ 2147483647 h 16384"/>
              <a:gd name="T8" fmla="*/ 2147483647 w 16384"/>
              <a:gd name="T9" fmla="*/ 2147483647 h 16384"/>
              <a:gd name="T10" fmla="*/ 2147483647 w 16384"/>
              <a:gd name="T11" fmla="*/ 2147483647 h 16384"/>
              <a:gd name="T12" fmla="*/ 2147483647 w 16384"/>
              <a:gd name="T13" fmla="*/ 2147483647 h 16384"/>
              <a:gd name="T14" fmla="*/ 2147483647 w 16384"/>
              <a:gd name="T15" fmla="*/ 2147483647 h 16384"/>
              <a:gd name="T16" fmla="*/ 2147483647 w 16384"/>
              <a:gd name="T17" fmla="*/ 2147483647 h 16384"/>
              <a:gd name="T18" fmla="*/ 2147483647 w 16384"/>
              <a:gd name="T19" fmla="*/ 2147483647 h 16384"/>
              <a:gd name="T20" fmla="*/ 2147483647 w 16384"/>
              <a:gd name="T21" fmla="*/ 2147483647 h 16384"/>
              <a:gd name="T22" fmla="*/ 2147483647 w 16384"/>
              <a:gd name="T23" fmla="*/ 2147483647 h 16384"/>
              <a:gd name="T24" fmla="*/ 2147483647 w 16384"/>
              <a:gd name="T25" fmla="*/ 2147483647 h 16384"/>
              <a:gd name="T26" fmla="*/ 2147483647 w 16384"/>
              <a:gd name="T27" fmla="*/ 2147483647 h 16384"/>
              <a:gd name="T28" fmla="*/ 2147483647 w 16384"/>
              <a:gd name="T29" fmla="*/ 2147483647 h 16384"/>
              <a:gd name="T30" fmla="*/ 2147483647 w 16384"/>
              <a:gd name="T31" fmla="*/ 2147483647 h 16384"/>
              <a:gd name="T32" fmla="*/ 2147483647 w 16384"/>
              <a:gd name="T33" fmla="*/ 2147483647 h 16384"/>
              <a:gd name="T34" fmla="*/ 2147483647 w 16384"/>
              <a:gd name="T35" fmla="*/ 2147483647 h 16384"/>
              <a:gd name="T36" fmla="*/ 2147483647 w 16384"/>
              <a:gd name="T37" fmla="*/ 2147483647 h 16384"/>
              <a:gd name="T38" fmla="*/ 2147483647 w 16384"/>
              <a:gd name="T39" fmla="*/ 2147483647 h 16384"/>
              <a:gd name="T40" fmla="*/ 2147483647 w 16384"/>
              <a:gd name="T41" fmla="*/ 2147483647 h 16384"/>
              <a:gd name="T42" fmla="*/ 2147483647 w 16384"/>
              <a:gd name="T43" fmla="*/ 2147483647 h 16384"/>
              <a:gd name="T44" fmla="*/ 2147483647 w 16384"/>
              <a:gd name="T45" fmla="*/ 2147483647 h 16384"/>
              <a:gd name="T46" fmla="*/ 2147483647 w 16384"/>
              <a:gd name="T47" fmla="*/ 2147483647 h 16384"/>
              <a:gd name="T48" fmla="*/ 2147483647 w 16384"/>
              <a:gd name="T49" fmla="*/ 2147483647 h 16384"/>
              <a:gd name="T50" fmla="*/ 2147483647 w 16384"/>
              <a:gd name="T51" fmla="*/ 2147483647 h 16384"/>
              <a:gd name="T52" fmla="*/ 2147483647 w 16384"/>
              <a:gd name="T53" fmla="*/ 2147483647 h 16384"/>
              <a:gd name="T54" fmla="*/ 2147483647 w 16384"/>
              <a:gd name="T55" fmla="*/ 2147483647 h 16384"/>
              <a:gd name="T56" fmla="*/ 2147483647 w 16384"/>
              <a:gd name="T57" fmla="*/ 2147483647 h 16384"/>
              <a:gd name="T58" fmla="*/ 2147483647 w 16384"/>
              <a:gd name="T59" fmla="*/ 2147483647 h 16384"/>
              <a:gd name="T60" fmla="*/ 2147483647 w 16384"/>
              <a:gd name="T61" fmla="*/ 2147483647 h 16384"/>
              <a:gd name="T62" fmla="*/ 2147483647 w 16384"/>
              <a:gd name="T63" fmla="*/ 2147483647 h 16384"/>
              <a:gd name="T64" fmla="*/ 2147483647 w 16384"/>
              <a:gd name="T65" fmla="*/ 2147483647 h 16384"/>
              <a:gd name="T66" fmla="*/ 2147483647 w 16384"/>
              <a:gd name="T67" fmla="*/ 2147483647 h 16384"/>
              <a:gd name="T68" fmla="*/ 2147483647 w 16384"/>
              <a:gd name="T69" fmla="*/ 2147483647 h 16384"/>
              <a:gd name="T70" fmla="*/ 2147483647 w 16384"/>
              <a:gd name="T71" fmla="*/ 2147483647 h 16384"/>
              <a:gd name="T72" fmla="*/ 2147483647 w 16384"/>
              <a:gd name="T73" fmla="*/ 2147483647 h 16384"/>
              <a:gd name="T74" fmla="*/ 2147483647 w 16384"/>
              <a:gd name="T75" fmla="*/ 2147483647 h 16384"/>
              <a:gd name="T76" fmla="*/ 2147483647 w 16384"/>
              <a:gd name="T77" fmla="*/ 2147483647 h 16384"/>
              <a:gd name="T78" fmla="*/ 2147483647 w 16384"/>
              <a:gd name="T79" fmla="*/ 2147483647 h 16384"/>
              <a:gd name="T80" fmla="*/ 2147483647 w 16384"/>
              <a:gd name="T81" fmla="*/ 2147483647 h 16384"/>
              <a:gd name="T82" fmla="*/ 2147483647 w 16384"/>
              <a:gd name="T83" fmla="*/ 2147483647 h 16384"/>
              <a:gd name="T84" fmla="*/ 2147483647 w 16384"/>
              <a:gd name="T85" fmla="*/ 2147483647 h 16384"/>
              <a:gd name="T86" fmla="*/ 2147483647 w 16384"/>
              <a:gd name="T87" fmla="*/ 2147483647 h 16384"/>
              <a:gd name="T88" fmla="*/ 2147483647 w 16384"/>
              <a:gd name="T89" fmla="*/ 2147483647 h 16384"/>
              <a:gd name="T90" fmla="*/ 2147483647 w 16384"/>
              <a:gd name="T91" fmla="*/ 2147483647 h 16384"/>
              <a:gd name="T92" fmla="*/ 2147483647 w 16384"/>
              <a:gd name="T93" fmla="*/ 2147483647 h 16384"/>
              <a:gd name="T94" fmla="*/ 2147483647 w 16384"/>
              <a:gd name="T95" fmla="*/ 2147483647 h 16384"/>
              <a:gd name="T96" fmla="*/ 2147483647 w 16384"/>
              <a:gd name="T97" fmla="*/ 2147483647 h 16384"/>
              <a:gd name="T98" fmla="*/ 0 w 16384"/>
              <a:gd name="T99" fmla="*/ 2147483647 h 16384"/>
              <a:gd name="T100" fmla="*/ 2147483647 w 16384"/>
              <a:gd name="T101" fmla="*/ 2147483647 h 16384"/>
              <a:gd name="T102" fmla="*/ 2147483647 w 16384"/>
              <a:gd name="T103" fmla="*/ 2147483647 h 1638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6384"/>
              <a:gd name="T157" fmla="*/ 0 h 16384"/>
              <a:gd name="T158" fmla="*/ 16384 w 16384"/>
              <a:gd name="T159" fmla="*/ 16384 h 1638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6384" h="16384">
                <a:moveTo>
                  <a:pt x="9124" y="16070"/>
                </a:moveTo>
                <a:lnTo>
                  <a:pt x="9473" y="16070"/>
                </a:lnTo>
                <a:lnTo>
                  <a:pt x="11026" y="16196"/>
                </a:lnTo>
                <a:lnTo>
                  <a:pt x="11609" y="16258"/>
                </a:lnTo>
                <a:lnTo>
                  <a:pt x="13200" y="16321"/>
                </a:lnTo>
                <a:lnTo>
                  <a:pt x="13239" y="16321"/>
                </a:lnTo>
                <a:lnTo>
                  <a:pt x="14870" y="16321"/>
                </a:lnTo>
                <a:lnTo>
                  <a:pt x="16345" y="16384"/>
                </a:lnTo>
                <a:lnTo>
                  <a:pt x="16306" y="16196"/>
                </a:lnTo>
                <a:lnTo>
                  <a:pt x="16306" y="16070"/>
                </a:lnTo>
                <a:lnTo>
                  <a:pt x="16345" y="15945"/>
                </a:lnTo>
                <a:lnTo>
                  <a:pt x="16384" y="15819"/>
                </a:lnTo>
                <a:lnTo>
                  <a:pt x="16384" y="15631"/>
                </a:lnTo>
                <a:lnTo>
                  <a:pt x="16345" y="15442"/>
                </a:lnTo>
                <a:lnTo>
                  <a:pt x="16306" y="15317"/>
                </a:lnTo>
                <a:lnTo>
                  <a:pt x="16306" y="14815"/>
                </a:lnTo>
                <a:lnTo>
                  <a:pt x="16268" y="14438"/>
                </a:lnTo>
                <a:lnTo>
                  <a:pt x="16190" y="14312"/>
                </a:lnTo>
                <a:lnTo>
                  <a:pt x="16073" y="14061"/>
                </a:lnTo>
                <a:lnTo>
                  <a:pt x="16035" y="13810"/>
                </a:lnTo>
                <a:lnTo>
                  <a:pt x="15996" y="13685"/>
                </a:lnTo>
                <a:lnTo>
                  <a:pt x="15957" y="13245"/>
                </a:lnTo>
                <a:lnTo>
                  <a:pt x="15879" y="12931"/>
                </a:lnTo>
                <a:lnTo>
                  <a:pt x="15879" y="12743"/>
                </a:lnTo>
                <a:lnTo>
                  <a:pt x="15879" y="12555"/>
                </a:lnTo>
                <a:lnTo>
                  <a:pt x="15879" y="12115"/>
                </a:lnTo>
                <a:lnTo>
                  <a:pt x="15918" y="11739"/>
                </a:lnTo>
                <a:lnTo>
                  <a:pt x="15957" y="11488"/>
                </a:lnTo>
                <a:lnTo>
                  <a:pt x="15802" y="11111"/>
                </a:lnTo>
                <a:lnTo>
                  <a:pt x="15802" y="10923"/>
                </a:lnTo>
                <a:lnTo>
                  <a:pt x="15802" y="10860"/>
                </a:lnTo>
                <a:lnTo>
                  <a:pt x="15840" y="10672"/>
                </a:lnTo>
                <a:lnTo>
                  <a:pt x="15802" y="10483"/>
                </a:lnTo>
                <a:lnTo>
                  <a:pt x="15802" y="10358"/>
                </a:lnTo>
                <a:lnTo>
                  <a:pt x="15802" y="10044"/>
                </a:lnTo>
                <a:lnTo>
                  <a:pt x="15802" y="9918"/>
                </a:lnTo>
                <a:lnTo>
                  <a:pt x="15763" y="9730"/>
                </a:lnTo>
                <a:lnTo>
                  <a:pt x="15802" y="9479"/>
                </a:lnTo>
                <a:lnTo>
                  <a:pt x="15802" y="9291"/>
                </a:lnTo>
                <a:lnTo>
                  <a:pt x="15802" y="9165"/>
                </a:lnTo>
                <a:lnTo>
                  <a:pt x="15763" y="8914"/>
                </a:lnTo>
                <a:lnTo>
                  <a:pt x="15802" y="8663"/>
                </a:lnTo>
                <a:lnTo>
                  <a:pt x="15763" y="8600"/>
                </a:lnTo>
                <a:lnTo>
                  <a:pt x="15763" y="8474"/>
                </a:lnTo>
                <a:lnTo>
                  <a:pt x="15763" y="8349"/>
                </a:lnTo>
                <a:lnTo>
                  <a:pt x="15763" y="8223"/>
                </a:lnTo>
                <a:lnTo>
                  <a:pt x="15763" y="8098"/>
                </a:lnTo>
                <a:lnTo>
                  <a:pt x="15724" y="7910"/>
                </a:lnTo>
                <a:lnTo>
                  <a:pt x="15685" y="7784"/>
                </a:lnTo>
                <a:lnTo>
                  <a:pt x="15646" y="7533"/>
                </a:lnTo>
                <a:lnTo>
                  <a:pt x="15608" y="7282"/>
                </a:lnTo>
                <a:lnTo>
                  <a:pt x="15530" y="7093"/>
                </a:lnTo>
                <a:lnTo>
                  <a:pt x="15491" y="6842"/>
                </a:lnTo>
                <a:lnTo>
                  <a:pt x="15413" y="6717"/>
                </a:lnTo>
                <a:lnTo>
                  <a:pt x="15375" y="6466"/>
                </a:lnTo>
                <a:lnTo>
                  <a:pt x="15336" y="6340"/>
                </a:lnTo>
                <a:lnTo>
                  <a:pt x="15336" y="6152"/>
                </a:lnTo>
                <a:lnTo>
                  <a:pt x="15336" y="5964"/>
                </a:lnTo>
                <a:lnTo>
                  <a:pt x="15297" y="5838"/>
                </a:lnTo>
                <a:lnTo>
                  <a:pt x="15180" y="5461"/>
                </a:lnTo>
                <a:lnTo>
                  <a:pt x="15142" y="5273"/>
                </a:lnTo>
                <a:lnTo>
                  <a:pt x="15180" y="5147"/>
                </a:lnTo>
                <a:lnTo>
                  <a:pt x="15180" y="4959"/>
                </a:lnTo>
                <a:lnTo>
                  <a:pt x="15180" y="4771"/>
                </a:lnTo>
                <a:lnTo>
                  <a:pt x="15180" y="4520"/>
                </a:lnTo>
                <a:lnTo>
                  <a:pt x="15142" y="4331"/>
                </a:lnTo>
                <a:lnTo>
                  <a:pt x="15180" y="4080"/>
                </a:lnTo>
                <a:lnTo>
                  <a:pt x="15180" y="3892"/>
                </a:lnTo>
                <a:lnTo>
                  <a:pt x="15180" y="3578"/>
                </a:lnTo>
                <a:lnTo>
                  <a:pt x="15180" y="3453"/>
                </a:lnTo>
                <a:lnTo>
                  <a:pt x="15142" y="3327"/>
                </a:lnTo>
                <a:lnTo>
                  <a:pt x="15142" y="3264"/>
                </a:lnTo>
                <a:lnTo>
                  <a:pt x="15180" y="3139"/>
                </a:lnTo>
                <a:lnTo>
                  <a:pt x="15258" y="3013"/>
                </a:lnTo>
                <a:lnTo>
                  <a:pt x="15297" y="2825"/>
                </a:lnTo>
                <a:lnTo>
                  <a:pt x="15258" y="2699"/>
                </a:lnTo>
                <a:lnTo>
                  <a:pt x="15219" y="2511"/>
                </a:lnTo>
                <a:lnTo>
                  <a:pt x="15180" y="2448"/>
                </a:lnTo>
                <a:lnTo>
                  <a:pt x="15103" y="2134"/>
                </a:lnTo>
                <a:lnTo>
                  <a:pt x="15103" y="1820"/>
                </a:lnTo>
                <a:lnTo>
                  <a:pt x="15103" y="1695"/>
                </a:lnTo>
                <a:lnTo>
                  <a:pt x="15025" y="1507"/>
                </a:lnTo>
                <a:lnTo>
                  <a:pt x="15025" y="1193"/>
                </a:lnTo>
                <a:lnTo>
                  <a:pt x="13550" y="1130"/>
                </a:lnTo>
                <a:lnTo>
                  <a:pt x="11337" y="1067"/>
                </a:lnTo>
                <a:lnTo>
                  <a:pt x="10211" y="1004"/>
                </a:lnTo>
                <a:lnTo>
                  <a:pt x="8852" y="879"/>
                </a:lnTo>
                <a:lnTo>
                  <a:pt x="6134" y="628"/>
                </a:lnTo>
                <a:lnTo>
                  <a:pt x="5047" y="502"/>
                </a:lnTo>
                <a:lnTo>
                  <a:pt x="3145" y="314"/>
                </a:lnTo>
                <a:lnTo>
                  <a:pt x="815" y="0"/>
                </a:lnTo>
                <a:lnTo>
                  <a:pt x="738" y="1820"/>
                </a:lnTo>
                <a:lnTo>
                  <a:pt x="660" y="3013"/>
                </a:lnTo>
                <a:lnTo>
                  <a:pt x="582" y="5022"/>
                </a:lnTo>
                <a:lnTo>
                  <a:pt x="388" y="7910"/>
                </a:lnTo>
                <a:lnTo>
                  <a:pt x="388" y="8223"/>
                </a:lnTo>
                <a:lnTo>
                  <a:pt x="194" y="11613"/>
                </a:lnTo>
                <a:lnTo>
                  <a:pt x="194" y="12178"/>
                </a:lnTo>
                <a:lnTo>
                  <a:pt x="116" y="13434"/>
                </a:lnTo>
                <a:lnTo>
                  <a:pt x="0" y="15129"/>
                </a:lnTo>
                <a:lnTo>
                  <a:pt x="2329" y="15380"/>
                </a:lnTo>
                <a:lnTo>
                  <a:pt x="2446" y="15442"/>
                </a:lnTo>
                <a:lnTo>
                  <a:pt x="4465" y="15693"/>
                </a:lnTo>
                <a:lnTo>
                  <a:pt x="7726" y="15945"/>
                </a:lnTo>
                <a:lnTo>
                  <a:pt x="9124" y="16070"/>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grpSp>
        <p:nvGrpSpPr>
          <p:cNvPr id="24" name="Alaska">
            <a:extLst>
              <a:ext uri="{FF2B5EF4-FFF2-40B4-BE49-F238E27FC236}">
                <a16:creationId xmlns:a16="http://schemas.microsoft.com/office/drawing/2014/main" id="{4EF29A1F-AF77-1F35-1B3D-AE124C539180}"/>
              </a:ext>
            </a:extLst>
          </p:cNvPr>
          <p:cNvGrpSpPr>
            <a:grpSpLocks/>
          </p:cNvGrpSpPr>
          <p:nvPr/>
        </p:nvGrpSpPr>
        <p:grpSpPr bwMode="auto">
          <a:xfrm>
            <a:off x="942204" y="4511732"/>
            <a:ext cx="1516127" cy="1410841"/>
            <a:chOff x="342901" y="16573500"/>
            <a:chExt cx="19958" cy="567"/>
          </a:xfrm>
          <a:solidFill>
            <a:schemeClr val="bg1"/>
          </a:solidFill>
        </p:grpSpPr>
        <p:sp>
          <p:nvSpPr>
            <p:cNvPr id="356" name="Drawing 60">
              <a:extLst>
                <a:ext uri="{FF2B5EF4-FFF2-40B4-BE49-F238E27FC236}">
                  <a16:creationId xmlns:a16="http://schemas.microsoft.com/office/drawing/2014/main" id="{4D490BAC-DA9E-B5D9-4AB3-C198E9F4DA83}"/>
                </a:ext>
              </a:extLst>
            </p:cNvPr>
            <p:cNvSpPr>
              <a:spLocks/>
            </p:cNvSpPr>
            <p:nvPr/>
          </p:nvSpPr>
          <p:spPr bwMode="auto">
            <a:xfrm>
              <a:off x="347219" y="16573500"/>
              <a:ext cx="15640" cy="474"/>
            </a:xfrm>
            <a:custGeom>
              <a:avLst/>
              <a:gdLst/>
              <a:ahLst/>
              <a:cxnLst>
                <a:cxn ang="0">
                  <a:pos x="3165" y="7337"/>
                </a:cxn>
                <a:cxn ang="0">
                  <a:pos x="2381" y="6852"/>
                </a:cxn>
                <a:cxn ang="0">
                  <a:pos x="822" y="6660"/>
                </a:cxn>
                <a:cxn ang="0">
                  <a:pos x="187" y="5559"/>
                </a:cxn>
                <a:cxn ang="0">
                  <a:pos x="1699" y="4689"/>
                </a:cxn>
                <a:cxn ang="0">
                  <a:pos x="2642" y="5251"/>
                </a:cxn>
                <a:cxn ang="0">
                  <a:pos x="2978" y="4758"/>
                </a:cxn>
                <a:cxn ang="0">
                  <a:pos x="3202" y="4681"/>
                </a:cxn>
                <a:cxn ang="0">
                  <a:pos x="2371" y="4204"/>
                </a:cxn>
                <a:cxn ang="0">
                  <a:pos x="560" y="2903"/>
                </a:cxn>
                <a:cxn ang="0">
                  <a:pos x="2073" y="2010"/>
                </a:cxn>
                <a:cxn ang="0">
                  <a:pos x="2558" y="1186"/>
                </a:cxn>
                <a:cxn ang="0">
                  <a:pos x="3529" y="909"/>
                </a:cxn>
                <a:cxn ang="0">
                  <a:pos x="4136" y="539"/>
                </a:cxn>
                <a:cxn ang="0">
                  <a:pos x="5405" y="192"/>
                </a:cxn>
                <a:cxn ang="0">
                  <a:pos x="5807" y="462"/>
                </a:cxn>
                <a:cxn ang="0">
                  <a:pos x="7123" y="778"/>
                </a:cxn>
                <a:cxn ang="0">
                  <a:pos x="9074" y="1178"/>
                </a:cxn>
                <a:cxn ang="0">
                  <a:pos x="11044" y="1363"/>
                </a:cxn>
                <a:cxn ang="0">
                  <a:pos x="11950" y="10948"/>
                </a:cxn>
                <a:cxn ang="0">
                  <a:pos x="12650" y="11495"/>
                </a:cxn>
                <a:cxn ang="0">
                  <a:pos x="13182" y="12273"/>
                </a:cxn>
                <a:cxn ang="0">
                  <a:pos x="13994" y="11433"/>
                </a:cxn>
                <a:cxn ang="0">
                  <a:pos x="14452" y="12211"/>
                </a:cxn>
                <a:cxn ang="0">
                  <a:pos x="15226" y="13705"/>
                </a:cxn>
                <a:cxn ang="0">
                  <a:pos x="15871" y="14759"/>
                </a:cxn>
                <a:cxn ang="0">
                  <a:pos x="16263" y="16122"/>
                </a:cxn>
                <a:cxn ang="0">
                  <a:pos x="15964" y="15398"/>
                </a:cxn>
                <a:cxn ang="0">
                  <a:pos x="15497" y="15283"/>
                </a:cxn>
                <a:cxn ang="0">
                  <a:pos x="15198" y="14267"/>
                </a:cxn>
                <a:cxn ang="0">
                  <a:pos x="14806" y="13535"/>
                </a:cxn>
                <a:cxn ang="0">
                  <a:pos x="14806" y="13166"/>
                </a:cxn>
                <a:cxn ang="0">
                  <a:pos x="14181" y="12411"/>
                </a:cxn>
                <a:cxn ang="0">
                  <a:pos x="13817" y="12627"/>
                </a:cxn>
                <a:cxn ang="0">
                  <a:pos x="13695" y="12611"/>
                </a:cxn>
                <a:cxn ang="0">
                  <a:pos x="12846" y="11872"/>
                </a:cxn>
                <a:cxn ang="0">
                  <a:pos x="12211" y="11741"/>
                </a:cxn>
                <a:cxn ang="0">
                  <a:pos x="12192" y="11241"/>
                </a:cxn>
                <a:cxn ang="0">
                  <a:pos x="10288" y="11187"/>
                </a:cxn>
                <a:cxn ang="0">
                  <a:pos x="9485" y="10540"/>
                </a:cxn>
                <a:cxn ang="0">
                  <a:pos x="8738" y="10055"/>
                </a:cxn>
                <a:cxn ang="0">
                  <a:pos x="8346" y="10733"/>
                </a:cxn>
                <a:cxn ang="0">
                  <a:pos x="7917" y="11503"/>
                </a:cxn>
                <a:cxn ang="0">
                  <a:pos x="6964" y="11795"/>
                </a:cxn>
                <a:cxn ang="0">
                  <a:pos x="7207" y="10456"/>
                </a:cxn>
                <a:cxn ang="0">
                  <a:pos x="7506" y="9832"/>
                </a:cxn>
                <a:cxn ang="0">
                  <a:pos x="6675" y="10918"/>
                </a:cxn>
                <a:cxn ang="0">
                  <a:pos x="5965" y="12173"/>
                </a:cxn>
                <a:cxn ang="0">
                  <a:pos x="5583" y="13243"/>
                </a:cxn>
                <a:cxn ang="0">
                  <a:pos x="4630" y="14351"/>
                </a:cxn>
                <a:cxn ang="0">
                  <a:pos x="3884" y="15229"/>
                </a:cxn>
                <a:cxn ang="0">
                  <a:pos x="2931" y="15722"/>
                </a:cxn>
                <a:cxn ang="0">
                  <a:pos x="2185" y="16115"/>
                </a:cxn>
                <a:cxn ang="0">
                  <a:pos x="2838" y="15168"/>
                </a:cxn>
                <a:cxn ang="0">
                  <a:pos x="3697" y="14482"/>
                </a:cxn>
                <a:cxn ang="0">
                  <a:pos x="4658" y="12542"/>
                </a:cxn>
                <a:cxn ang="0">
                  <a:pos x="3986" y="12534"/>
                </a:cxn>
                <a:cxn ang="0">
                  <a:pos x="3043" y="12265"/>
                </a:cxn>
                <a:cxn ang="0">
                  <a:pos x="2558" y="11241"/>
                </a:cxn>
                <a:cxn ang="0">
                  <a:pos x="2166" y="11549"/>
                </a:cxn>
                <a:cxn ang="0">
                  <a:pos x="1792" y="10540"/>
                </a:cxn>
                <a:cxn ang="0">
                  <a:pos x="999" y="9886"/>
                </a:cxn>
                <a:cxn ang="0">
                  <a:pos x="999" y="9270"/>
                </a:cxn>
              </a:cxnLst>
              <a:rect l="0" t="0" r="r" b="b"/>
              <a:pathLst>
                <a:path w="16384" h="16384">
                  <a:moveTo>
                    <a:pt x="1886" y="8254"/>
                  </a:moveTo>
                  <a:lnTo>
                    <a:pt x="1895" y="8254"/>
                  </a:lnTo>
                  <a:lnTo>
                    <a:pt x="1970" y="8192"/>
                  </a:lnTo>
                  <a:lnTo>
                    <a:pt x="2007" y="8146"/>
                  </a:lnTo>
                  <a:lnTo>
                    <a:pt x="2044" y="8192"/>
                  </a:lnTo>
                  <a:lnTo>
                    <a:pt x="2129" y="8223"/>
                  </a:lnTo>
                  <a:lnTo>
                    <a:pt x="2194" y="8192"/>
                  </a:lnTo>
                  <a:lnTo>
                    <a:pt x="2241" y="8115"/>
                  </a:lnTo>
                  <a:lnTo>
                    <a:pt x="2306" y="8069"/>
                  </a:lnTo>
                  <a:lnTo>
                    <a:pt x="2381" y="7992"/>
                  </a:lnTo>
                  <a:lnTo>
                    <a:pt x="2446" y="7892"/>
                  </a:lnTo>
                  <a:lnTo>
                    <a:pt x="2483" y="7799"/>
                  </a:lnTo>
                  <a:lnTo>
                    <a:pt x="2521" y="7769"/>
                  </a:lnTo>
                  <a:lnTo>
                    <a:pt x="2595" y="7761"/>
                  </a:lnTo>
                  <a:lnTo>
                    <a:pt x="2605" y="7776"/>
                  </a:lnTo>
                  <a:lnTo>
                    <a:pt x="2567" y="7830"/>
                  </a:lnTo>
                  <a:lnTo>
                    <a:pt x="2530" y="7869"/>
                  </a:lnTo>
                  <a:lnTo>
                    <a:pt x="2558" y="7869"/>
                  </a:lnTo>
                  <a:lnTo>
                    <a:pt x="2633" y="7830"/>
                  </a:lnTo>
                  <a:lnTo>
                    <a:pt x="2689" y="7822"/>
                  </a:lnTo>
                  <a:lnTo>
                    <a:pt x="2763" y="7830"/>
                  </a:lnTo>
                  <a:lnTo>
                    <a:pt x="2829" y="7799"/>
                  </a:lnTo>
                  <a:lnTo>
                    <a:pt x="2913" y="7799"/>
                  </a:lnTo>
                  <a:lnTo>
                    <a:pt x="2978" y="7776"/>
                  </a:lnTo>
                  <a:lnTo>
                    <a:pt x="3043" y="7715"/>
                  </a:lnTo>
                  <a:lnTo>
                    <a:pt x="3090" y="7638"/>
                  </a:lnTo>
                  <a:lnTo>
                    <a:pt x="3137" y="7553"/>
                  </a:lnTo>
                  <a:lnTo>
                    <a:pt x="3165" y="7499"/>
                  </a:lnTo>
                  <a:lnTo>
                    <a:pt x="3165" y="7453"/>
                  </a:lnTo>
                  <a:lnTo>
                    <a:pt x="3165" y="7399"/>
                  </a:lnTo>
                  <a:lnTo>
                    <a:pt x="3165" y="7337"/>
                  </a:lnTo>
                  <a:lnTo>
                    <a:pt x="3137" y="7276"/>
                  </a:lnTo>
                  <a:lnTo>
                    <a:pt x="3090" y="7237"/>
                  </a:lnTo>
                  <a:lnTo>
                    <a:pt x="3099" y="7206"/>
                  </a:lnTo>
                  <a:lnTo>
                    <a:pt x="3118" y="7130"/>
                  </a:lnTo>
                  <a:lnTo>
                    <a:pt x="3025" y="6976"/>
                  </a:lnTo>
                  <a:lnTo>
                    <a:pt x="2987" y="6883"/>
                  </a:lnTo>
                  <a:lnTo>
                    <a:pt x="2931" y="6845"/>
                  </a:lnTo>
                  <a:lnTo>
                    <a:pt x="2875" y="6883"/>
                  </a:lnTo>
                  <a:lnTo>
                    <a:pt x="2866" y="6837"/>
                  </a:lnTo>
                  <a:lnTo>
                    <a:pt x="2866" y="6752"/>
                  </a:lnTo>
                  <a:lnTo>
                    <a:pt x="2931" y="6752"/>
                  </a:lnTo>
                  <a:lnTo>
                    <a:pt x="3006" y="6783"/>
                  </a:lnTo>
                  <a:lnTo>
                    <a:pt x="3043" y="6760"/>
                  </a:lnTo>
                  <a:lnTo>
                    <a:pt x="3099" y="6752"/>
                  </a:lnTo>
                  <a:lnTo>
                    <a:pt x="3137" y="6683"/>
                  </a:lnTo>
                  <a:lnTo>
                    <a:pt x="3174" y="6606"/>
                  </a:lnTo>
                  <a:lnTo>
                    <a:pt x="3174" y="6498"/>
                  </a:lnTo>
                  <a:lnTo>
                    <a:pt x="3137" y="6475"/>
                  </a:lnTo>
                  <a:lnTo>
                    <a:pt x="3090" y="6413"/>
                  </a:lnTo>
                  <a:lnTo>
                    <a:pt x="3053" y="6375"/>
                  </a:lnTo>
                  <a:lnTo>
                    <a:pt x="2950" y="6437"/>
                  </a:lnTo>
                  <a:lnTo>
                    <a:pt x="2903" y="6498"/>
                  </a:lnTo>
                  <a:lnTo>
                    <a:pt x="2866" y="6506"/>
                  </a:lnTo>
                  <a:lnTo>
                    <a:pt x="2819" y="6475"/>
                  </a:lnTo>
                  <a:lnTo>
                    <a:pt x="2745" y="6452"/>
                  </a:lnTo>
                  <a:lnTo>
                    <a:pt x="2754" y="6514"/>
                  </a:lnTo>
                  <a:lnTo>
                    <a:pt x="2679" y="6537"/>
                  </a:lnTo>
                  <a:lnTo>
                    <a:pt x="2595" y="6575"/>
                  </a:lnTo>
                  <a:lnTo>
                    <a:pt x="2539" y="6652"/>
                  </a:lnTo>
                  <a:lnTo>
                    <a:pt x="2446" y="6745"/>
                  </a:lnTo>
                  <a:lnTo>
                    <a:pt x="2381" y="6852"/>
                  </a:lnTo>
                  <a:lnTo>
                    <a:pt x="2334" y="6976"/>
                  </a:lnTo>
                  <a:lnTo>
                    <a:pt x="2306" y="6976"/>
                  </a:lnTo>
                  <a:lnTo>
                    <a:pt x="2278" y="6845"/>
                  </a:lnTo>
                  <a:lnTo>
                    <a:pt x="2269" y="6760"/>
                  </a:lnTo>
                  <a:lnTo>
                    <a:pt x="2203" y="6714"/>
                  </a:lnTo>
                  <a:lnTo>
                    <a:pt x="2157" y="6637"/>
                  </a:lnTo>
                  <a:lnTo>
                    <a:pt x="2044" y="6652"/>
                  </a:lnTo>
                  <a:lnTo>
                    <a:pt x="2073" y="6691"/>
                  </a:lnTo>
                  <a:lnTo>
                    <a:pt x="2119" y="6729"/>
                  </a:lnTo>
                  <a:lnTo>
                    <a:pt x="2194" y="6752"/>
                  </a:lnTo>
                  <a:lnTo>
                    <a:pt x="2185" y="6837"/>
                  </a:lnTo>
                  <a:lnTo>
                    <a:pt x="2157" y="6868"/>
                  </a:lnTo>
                  <a:lnTo>
                    <a:pt x="2129" y="6822"/>
                  </a:lnTo>
                  <a:lnTo>
                    <a:pt x="2073" y="6752"/>
                  </a:lnTo>
                  <a:lnTo>
                    <a:pt x="1932" y="6691"/>
                  </a:lnTo>
                  <a:lnTo>
                    <a:pt x="1904" y="6691"/>
                  </a:lnTo>
                  <a:lnTo>
                    <a:pt x="1830" y="6714"/>
                  </a:lnTo>
                  <a:lnTo>
                    <a:pt x="1811" y="6729"/>
                  </a:lnTo>
                  <a:lnTo>
                    <a:pt x="1746" y="6721"/>
                  </a:lnTo>
                  <a:lnTo>
                    <a:pt x="1643" y="6698"/>
                  </a:lnTo>
                  <a:lnTo>
                    <a:pt x="1494" y="6775"/>
                  </a:lnTo>
                  <a:lnTo>
                    <a:pt x="1410" y="6822"/>
                  </a:lnTo>
                  <a:lnTo>
                    <a:pt x="1326" y="6775"/>
                  </a:lnTo>
                  <a:lnTo>
                    <a:pt x="1260" y="6752"/>
                  </a:lnTo>
                  <a:lnTo>
                    <a:pt x="1176" y="6760"/>
                  </a:lnTo>
                  <a:lnTo>
                    <a:pt x="1083" y="6745"/>
                  </a:lnTo>
                  <a:lnTo>
                    <a:pt x="971" y="6721"/>
                  </a:lnTo>
                  <a:lnTo>
                    <a:pt x="896" y="6698"/>
                  </a:lnTo>
                  <a:lnTo>
                    <a:pt x="850" y="6698"/>
                  </a:lnTo>
                  <a:lnTo>
                    <a:pt x="822" y="6683"/>
                  </a:lnTo>
                  <a:lnTo>
                    <a:pt x="822" y="6660"/>
                  </a:lnTo>
                  <a:lnTo>
                    <a:pt x="775" y="6652"/>
                  </a:lnTo>
                  <a:lnTo>
                    <a:pt x="728" y="6591"/>
                  </a:lnTo>
                  <a:lnTo>
                    <a:pt x="700" y="6537"/>
                  </a:lnTo>
                  <a:lnTo>
                    <a:pt x="728" y="6444"/>
                  </a:lnTo>
                  <a:lnTo>
                    <a:pt x="710" y="6352"/>
                  </a:lnTo>
                  <a:lnTo>
                    <a:pt x="625" y="6267"/>
                  </a:lnTo>
                  <a:lnTo>
                    <a:pt x="523" y="6075"/>
                  </a:lnTo>
                  <a:lnTo>
                    <a:pt x="551" y="6013"/>
                  </a:lnTo>
                  <a:lnTo>
                    <a:pt x="579" y="6044"/>
                  </a:lnTo>
                  <a:lnTo>
                    <a:pt x="560" y="6106"/>
                  </a:lnTo>
                  <a:lnTo>
                    <a:pt x="635" y="6136"/>
                  </a:lnTo>
                  <a:lnTo>
                    <a:pt x="700" y="6036"/>
                  </a:lnTo>
                  <a:lnTo>
                    <a:pt x="775" y="5990"/>
                  </a:lnTo>
                  <a:lnTo>
                    <a:pt x="840" y="5982"/>
                  </a:lnTo>
                  <a:lnTo>
                    <a:pt x="728" y="5952"/>
                  </a:lnTo>
                  <a:lnTo>
                    <a:pt x="625" y="5913"/>
                  </a:lnTo>
                  <a:lnTo>
                    <a:pt x="551" y="5890"/>
                  </a:lnTo>
                  <a:lnTo>
                    <a:pt x="588" y="5944"/>
                  </a:lnTo>
                  <a:lnTo>
                    <a:pt x="560" y="5952"/>
                  </a:lnTo>
                  <a:lnTo>
                    <a:pt x="439" y="5913"/>
                  </a:lnTo>
                  <a:lnTo>
                    <a:pt x="336" y="5882"/>
                  </a:lnTo>
                  <a:lnTo>
                    <a:pt x="140" y="5744"/>
                  </a:lnTo>
                  <a:lnTo>
                    <a:pt x="56" y="5697"/>
                  </a:lnTo>
                  <a:lnTo>
                    <a:pt x="0" y="5651"/>
                  </a:lnTo>
                  <a:lnTo>
                    <a:pt x="0" y="5582"/>
                  </a:lnTo>
                  <a:lnTo>
                    <a:pt x="56" y="5551"/>
                  </a:lnTo>
                  <a:lnTo>
                    <a:pt x="103" y="5543"/>
                  </a:lnTo>
                  <a:lnTo>
                    <a:pt x="75" y="5582"/>
                  </a:lnTo>
                  <a:lnTo>
                    <a:pt x="37" y="5636"/>
                  </a:lnTo>
                  <a:lnTo>
                    <a:pt x="93" y="5620"/>
                  </a:lnTo>
                  <a:lnTo>
                    <a:pt x="187" y="5559"/>
                  </a:lnTo>
                  <a:lnTo>
                    <a:pt x="261" y="5528"/>
                  </a:lnTo>
                  <a:lnTo>
                    <a:pt x="252" y="5513"/>
                  </a:lnTo>
                  <a:lnTo>
                    <a:pt x="252" y="5482"/>
                  </a:lnTo>
                  <a:lnTo>
                    <a:pt x="289" y="5428"/>
                  </a:lnTo>
                  <a:lnTo>
                    <a:pt x="364" y="5374"/>
                  </a:lnTo>
                  <a:lnTo>
                    <a:pt x="401" y="5428"/>
                  </a:lnTo>
                  <a:lnTo>
                    <a:pt x="476" y="5389"/>
                  </a:lnTo>
                  <a:lnTo>
                    <a:pt x="523" y="5328"/>
                  </a:lnTo>
                  <a:lnTo>
                    <a:pt x="523" y="5274"/>
                  </a:lnTo>
                  <a:lnTo>
                    <a:pt x="560" y="5305"/>
                  </a:lnTo>
                  <a:lnTo>
                    <a:pt x="597" y="5235"/>
                  </a:lnTo>
                  <a:lnTo>
                    <a:pt x="784" y="5120"/>
                  </a:lnTo>
                  <a:lnTo>
                    <a:pt x="859" y="5097"/>
                  </a:lnTo>
                  <a:lnTo>
                    <a:pt x="878" y="5143"/>
                  </a:lnTo>
                  <a:lnTo>
                    <a:pt x="896" y="5174"/>
                  </a:lnTo>
                  <a:lnTo>
                    <a:pt x="999" y="5158"/>
                  </a:lnTo>
                  <a:lnTo>
                    <a:pt x="1074" y="5158"/>
                  </a:lnTo>
                  <a:lnTo>
                    <a:pt x="1111" y="5143"/>
                  </a:lnTo>
                  <a:lnTo>
                    <a:pt x="1064" y="5066"/>
                  </a:lnTo>
                  <a:lnTo>
                    <a:pt x="990" y="5020"/>
                  </a:lnTo>
                  <a:lnTo>
                    <a:pt x="1074" y="4935"/>
                  </a:lnTo>
                  <a:lnTo>
                    <a:pt x="1139" y="4897"/>
                  </a:lnTo>
                  <a:lnTo>
                    <a:pt x="1176" y="4866"/>
                  </a:lnTo>
                  <a:lnTo>
                    <a:pt x="1195" y="4881"/>
                  </a:lnTo>
                  <a:lnTo>
                    <a:pt x="1260" y="4851"/>
                  </a:lnTo>
                  <a:lnTo>
                    <a:pt x="1326" y="4843"/>
                  </a:lnTo>
                  <a:lnTo>
                    <a:pt x="1363" y="4835"/>
                  </a:lnTo>
                  <a:lnTo>
                    <a:pt x="1475" y="4697"/>
                  </a:lnTo>
                  <a:lnTo>
                    <a:pt x="1531" y="4689"/>
                  </a:lnTo>
                  <a:lnTo>
                    <a:pt x="1606" y="4697"/>
                  </a:lnTo>
                  <a:lnTo>
                    <a:pt x="1699" y="4689"/>
                  </a:lnTo>
                  <a:lnTo>
                    <a:pt x="1783" y="4658"/>
                  </a:lnTo>
                  <a:lnTo>
                    <a:pt x="1867" y="4658"/>
                  </a:lnTo>
                  <a:lnTo>
                    <a:pt x="1932" y="4681"/>
                  </a:lnTo>
                  <a:lnTo>
                    <a:pt x="1904" y="4689"/>
                  </a:lnTo>
                  <a:lnTo>
                    <a:pt x="1811" y="4689"/>
                  </a:lnTo>
                  <a:lnTo>
                    <a:pt x="1783" y="4712"/>
                  </a:lnTo>
                  <a:lnTo>
                    <a:pt x="1858" y="4750"/>
                  </a:lnTo>
                  <a:lnTo>
                    <a:pt x="1867" y="4812"/>
                  </a:lnTo>
                  <a:lnTo>
                    <a:pt x="1858" y="4904"/>
                  </a:lnTo>
                  <a:lnTo>
                    <a:pt x="1867" y="4989"/>
                  </a:lnTo>
                  <a:lnTo>
                    <a:pt x="1830" y="5020"/>
                  </a:lnTo>
                  <a:lnTo>
                    <a:pt x="1736" y="5082"/>
                  </a:lnTo>
                  <a:lnTo>
                    <a:pt x="1746" y="5089"/>
                  </a:lnTo>
                  <a:lnTo>
                    <a:pt x="1830" y="5082"/>
                  </a:lnTo>
                  <a:lnTo>
                    <a:pt x="1858" y="5089"/>
                  </a:lnTo>
                  <a:lnTo>
                    <a:pt x="1858" y="5158"/>
                  </a:lnTo>
                  <a:lnTo>
                    <a:pt x="1932" y="5212"/>
                  </a:lnTo>
                  <a:lnTo>
                    <a:pt x="2016" y="5189"/>
                  </a:lnTo>
                  <a:lnTo>
                    <a:pt x="2110" y="5205"/>
                  </a:lnTo>
                  <a:lnTo>
                    <a:pt x="2203" y="5212"/>
                  </a:lnTo>
                  <a:lnTo>
                    <a:pt x="2241" y="5235"/>
                  </a:lnTo>
                  <a:lnTo>
                    <a:pt x="2269" y="5189"/>
                  </a:lnTo>
                  <a:lnTo>
                    <a:pt x="2334" y="5182"/>
                  </a:lnTo>
                  <a:lnTo>
                    <a:pt x="2315" y="5220"/>
                  </a:lnTo>
                  <a:lnTo>
                    <a:pt x="2353" y="5205"/>
                  </a:lnTo>
                  <a:lnTo>
                    <a:pt x="2371" y="5235"/>
                  </a:lnTo>
                  <a:lnTo>
                    <a:pt x="2465" y="5212"/>
                  </a:lnTo>
                  <a:lnTo>
                    <a:pt x="2521" y="5243"/>
                  </a:lnTo>
                  <a:lnTo>
                    <a:pt x="2530" y="5220"/>
                  </a:lnTo>
                  <a:lnTo>
                    <a:pt x="2605" y="5212"/>
                  </a:lnTo>
                  <a:lnTo>
                    <a:pt x="2642" y="5251"/>
                  </a:lnTo>
                  <a:lnTo>
                    <a:pt x="2670" y="5305"/>
                  </a:lnTo>
                  <a:lnTo>
                    <a:pt x="2717" y="5312"/>
                  </a:lnTo>
                  <a:lnTo>
                    <a:pt x="2745" y="5282"/>
                  </a:lnTo>
                  <a:lnTo>
                    <a:pt x="2745" y="5235"/>
                  </a:lnTo>
                  <a:lnTo>
                    <a:pt x="2782" y="5174"/>
                  </a:lnTo>
                  <a:lnTo>
                    <a:pt x="2819" y="5082"/>
                  </a:lnTo>
                  <a:lnTo>
                    <a:pt x="2857" y="5005"/>
                  </a:lnTo>
                  <a:lnTo>
                    <a:pt x="2978" y="5058"/>
                  </a:lnTo>
                  <a:lnTo>
                    <a:pt x="3006" y="5058"/>
                  </a:lnTo>
                  <a:lnTo>
                    <a:pt x="3025" y="5112"/>
                  </a:lnTo>
                  <a:lnTo>
                    <a:pt x="3015" y="5151"/>
                  </a:lnTo>
                  <a:lnTo>
                    <a:pt x="3090" y="5066"/>
                  </a:lnTo>
                  <a:lnTo>
                    <a:pt x="3090" y="5005"/>
                  </a:lnTo>
                  <a:lnTo>
                    <a:pt x="3043" y="4958"/>
                  </a:lnTo>
                  <a:lnTo>
                    <a:pt x="2941" y="4912"/>
                  </a:lnTo>
                  <a:lnTo>
                    <a:pt x="2829" y="4881"/>
                  </a:lnTo>
                  <a:lnTo>
                    <a:pt x="2745" y="4881"/>
                  </a:lnTo>
                  <a:lnTo>
                    <a:pt x="2707" y="4958"/>
                  </a:lnTo>
                  <a:lnTo>
                    <a:pt x="2717" y="4997"/>
                  </a:lnTo>
                  <a:lnTo>
                    <a:pt x="2651" y="4966"/>
                  </a:lnTo>
                  <a:lnTo>
                    <a:pt x="2651" y="4897"/>
                  </a:lnTo>
                  <a:lnTo>
                    <a:pt x="2689" y="4812"/>
                  </a:lnTo>
                  <a:lnTo>
                    <a:pt x="2651" y="4743"/>
                  </a:lnTo>
                  <a:lnTo>
                    <a:pt x="2605" y="4620"/>
                  </a:lnTo>
                  <a:lnTo>
                    <a:pt x="2633" y="4658"/>
                  </a:lnTo>
                  <a:lnTo>
                    <a:pt x="2679" y="4750"/>
                  </a:lnTo>
                  <a:lnTo>
                    <a:pt x="2754" y="4812"/>
                  </a:lnTo>
                  <a:lnTo>
                    <a:pt x="2829" y="4820"/>
                  </a:lnTo>
                  <a:lnTo>
                    <a:pt x="2894" y="4812"/>
                  </a:lnTo>
                  <a:lnTo>
                    <a:pt x="2950" y="4774"/>
                  </a:lnTo>
                  <a:lnTo>
                    <a:pt x="2978" y="4758"/>
                  </a:lnTo>
                  <a:lnTo>
                    <a:pt x="3006" y="4804"/>
                  </a:lnTo>
                  <a:lnTo>
                    <a:pt x="3053" y="4812"/>
                  </a:lnTo>
                  <a:lnTo>
                    <a:pt x="3081" y="4843"/>
                  </a:lnTo>
                  <a:lnTo>
                    <a:pt x="3127" y="4866"/>
                  </a:lnTo>
                  <a:lnTo>
                    <a:pt x="3165" y="4912"/>
                  </a:lnTo>
                  <a:lnTo>
                    <a:pt x="3211" y="4928"/>
                  </a:lnTo>
                  <a:lnTo>
                    <a:pt x="3314" y="4912"/>
                  </a:lnTo>
                  <a:lnTo>
                    <a:pt x="3379" y="4904"/>
                  </a:lnTo>
                  <a:lnTo>
                    <a:pt x="3398" y="4866"/>
                  </a:lnTo>
                  <a:lnTo>
                    <a:pt x="3464" y="4835"/>
                  </a:lnTo>
                  <a:lnTo>
                    <a:pt x="3641" y="4820"/>
                  </a:lnTo>
                  <a:lnTo>
                    <a:pt x="3697" y="4781"/>
                  </a:lnTo>
                  <a:lnTo>
                    <a:pt x="3697" y="4720"/>
                  </a:lnTo>
                  <a:lnTo>
                    <a:pt x="3660" y="4697"/>
                  </a:lnTo>
                  <a:lnTo>
                    <a:pt x="3473" y="4750"/>
                  </a:lnTo>
                  <a:lnTo>
                    <a:pt x="3464" y="4789"/>
                  </a:lnTo>
                  <a:lnTo>
                    <a:pt x="3417" y="4774"/>
                  </a:lnTo>
                  <a:lnTo>
                    <a:pt x="3454" y="4712"/>
                  </a:lnTo>
                  <a:lnTo>
                    <a:pt x="3538" y="4681"/>
                  </a:lnTo>
                  <a:lnTo>
                    <a:pt x="3585" y="4666"/>
                  </a:lnTo>
                  <a:lnTo>
                    <a:pt x="3641" y="4650"/>
                  </a:lnTo>
                  <a:lnTo>
                    <a:pt x="3678" y="4604"/>
                  </a:lnTo>
                  <a:lnTo>
                    <a:pt x="3613" y="4604"/>
                  </a:lnTo>
                  <a:lnTo>
                    <a:pt x="3548" y="4596"/>
                  </a:lnTo>
                  <a:lnTo>
                    <a:pt x="3501" y="4635"/>
                  </a:lnTo>
                  <a:lnTo>
                    <a:pt x="3426" y="4620"/>
                  </a:lnTo>
                  <a:lnTo>
                    <a:pt x="3379" y="4681"/>
                  </a:lnTo>
                  <a:lnTo>
                    <a:pt x="3351" y="4689"/>
                  </a:lnTo>
                  <a:lnTo>
                    <a:pt x="3305" y="4697"/>
                  </a:lnTo>
                  <a:lnTo>
                    <a:pt x="3249" y="4712"/>
                  </a:lnTo>
                  <a:lnTo>
                    <a:pt x="3202" y="4681"/>
                  </a:lnTo>
                  <a:lnTo>
                    <a:pt x="3127" y="4635"/>
                  </a:lnTo>
                  <a:lnTo>
                    <a:pt x="3062" y="4650"/>
                  </a:lnTo>
                  <a:lnTo>
                    <a:pt x="3006" y="4650"/>
                  </a:lnTo>
                  <a:lnTo>
                    <a:pt x="2978" y="4689"/>
                  </a:lnTo>
                  <a:lnTo>
                    <a:pt x="2950" y="4666"/>
                  </a:lnTo>
                  <a:lnTo>
                    <a:pt x="2969" y="4596"/>
                  </a:lnTo>
                  <a:lnTo>
                    <a:pt x="2941" y="4627"/>
                  </a:lnTo>
                  <a:lnTo>
                    <a:pt x="2941" y="4712"/>
                  </a:lnTo>
                  <a:lnTo>
                    <a:pt x="2913" y="4750"/>
                  </a:lnTo>
                  <a:lnTo>
                    <a:pt x="2838" y="4712"/>
                  </a:lnTo>
                  <a:lnTo>
                    <a:pt x="2791" y="4666"/>
                  </a:lnTo>
                  <a:lnTo>
                    <a:pt x="2689" y="4527"/>
                  </a:lnTo>
                  <a:lnTo>
                    <a:pt x="2717" y="4473"/>
                  </a:lnTo>
                  <a:lnTo>
                    <a:pt x="2745" y="4389"/>
                  </a:lnTo>
                  <a:lnTo>
                    <a:pt x="2819" y="4373"/>
                  </a:lnTo>
                  <a:lnTo>
                    <a:pt x="2838" y="4342"/>
                  </a:lnTo>
                  <a:lnTo>
                    <a:pt x="2782" y="4281"/>
                  </a:lnTo>
                  <a:lnTo>
                    <a:pt x="2726" y="4258"/>
                  </a:lnTo>
                  <a:lnTo>
                    <a:pt x="2670" y="4250"/>
                  </a:lnTo>
                  <a:lnTo>
                    <a:pt x="2595" y="4265"/>
                  </a:lnTo>
                  <a:lnTo>
                    <a:pt x="2502" y="4288"/>
                  </a:lnTo>
                  <a:lnTo>
                    <a:pt x="2427" y="4327"/>
                  </a:lnTo>
                  <a:lnTo>
                    <a:pt x="2390" y="4296"/>
                  </a:lnTo>
                  <a:lnTo>
                    <a:pt x="2455" y="4188"/>
                  </a:lnTo>
                  <a:lnTo>
                    <a:pt x="2483" y="4134"/>
                  </a:lnTo>
                  <a:lnTo>
                    <a:pt x="2455" y="4127"/>
                  </a:lnTo>
                  <a:lnTo>
                    <a:pt x="2409" y="4142"/>
                  </a:lnTo>
                  <a:lnTo>
                    <a:pt x="2409" y="4158"/>
                  </a:lnTo>
                  <a:lnTo>
                    <a:pt x="2427" y="4188"/>
                  </a:lnTo>
                  <a:lnTo>
                    <a:pt x="2418" y="4219"/>
                  </a:lnTo>
                  <a:lnTo>
                    <a:pt x="2371" y="4204"/>
                  </a:lnTo>
                  <a:lnTo>
                    <a:pt x="2306" y="4196"/>
                  </a:lnTo>
                  <a:lnTo>
                    <a:pt x="2297" y="4258"/>
                  </a:lnTo>
                  <a:lnTo>
                    <a:pt x="2259" y="4288"/>
                  </a:lnTo>
                  <a:lnTo>
                    <a:pt x="2278" y="4319"/>
                  </a:lnTo>
                  <a:lnTo>
                    <a:pt x="2194" y="4288"/>
                  </a:lnTo>
                  <a:lnTo>
                    <a:pt x="2091" y="4258"/>
                  </a:lnTo>
                  <a:lnTo>
                    <a:pt x="2035" y="4219"/>
                  </a:lnTo>
                  <a:lnTo>
                    <a:pt x="1923" y="4188"/>
                  </a:lnTo>
                  <a:lnTo>
                    <a:pt x="1886" y="4073"/>
                  </a:lnTo>
                  <a:lnTo>
                    <a:pt x="1867" y="3988"/>
                  </a:lnTo>
                  <a:lnTo>
                    <a:pt x="1895" y="3981"/>
                  </a:lnTo>
                  <a:lnTo>
                    <a:pt x="1858" y="3942"/>
                  </a:lnTo>
                  <a:lnTo>
                    <a:pt x="1830" y="3850"/>
                  </a:lnTo>
                  <a:lnTo>
                    <a:pt x="1811" y="3796"/>
                  </a:lnTo>
                  <a:lnTo>
                    <a:pt x="1736" y="3734"/>
                  </a:lnTo>
                  <a:lnTo>
                    <a:pt x="1736" y="3703"/>
                  </a:lnTo>
                  <a:lnTo>
                    <a:pt x="1699" y="3680"/>
                  </a:lnTo>
                  <a:lnTo>
                    <a:pt x="1699" y="3673"/>
                  </a:lnTo>
                  <a:lnTo>
                    <a:pt x="1624" y="3603"/>
                  </a:lnTo>
                  <a:lnTo>
                    <a:pt x="1512" y="3542"/>
                  </a:lnTo>
                  <a:lnTo>
                    <a:pt x="1438" y="3488"/>
                  </a:lnTo>
                  <a:lnTo>
                    <a:pt x="1363" y="3418"/>
                  </a:lnTo>
                  <a:lnTo>
                    <a:pt x="1195" y="3303"/>
                  </a:lnTo>
                  <a:lnTo>
                    <a:pt x="1102" y="3272"/>
                  </a:lnTo>
                  <a:lnTo>
                    <a:pt x="924" y="3180"/>
                  </a:lnTo>
                  <a:lnTo>
                    <a:pt x="878" y="3110"/>
                  </a:lnTo>
                  <a:lnTo>
                    <a:pt x="803" y="3034"/>
                  </a:lnTo>
                  <a:lnTo>
                    <a:pt x="728" y="3003"/>
                  </a:lnTo>
                  <a:lnTo>
                    <a:pt x="597" y="2964"/>
                  </a:lnTo>
                  <a:lnTo>
                    <a:pt x="541" y="2941"/>
                  </a:lnTo>
                  <a:lnTo>
                    <a:pt x="560" y="2903"/>
                  </a:lnTo>
                  <a:lnTo>
                    <a:pt x="672" y="2833"/>
                  </a:lnTo>
                  <a:lnTo>
                    <a:pt x="700" y="2818"/>
                  </a:lnTo>
                  <a:lnTo>
                    <a:pt x="672" y="2880"/>
                  </a:lnTo>
                  <a:lnTo>
                    <a:pt x="625" y="2910"/>
                  </a:lnTo>
                  <a:lnTo>
                    <a:pt x="616" y="2926"/>
                  </a:lnTo>
                  <a:lnTo>
                    <a:pt x="663" y="2926"/>
                  </a:lnTo>
                  <a:lnTo>
                    <a:pt x="700" y="2880"/>
                  </a:lnTo>
                  <a:lnTo>
                    <a:pt x="738" y="2864"/>
                  </a:lnTo>
                  <a:lnTo>
                    <a:pt x="803" y="2841"/>
                  </a:lnTo>
                  <a:lnTo>
                    <a:pt x="850" y="2803"/>
                  </a:lnTo>
                  <a:lnTo>
                    <a:pt x="812" y="2810"/>
                  </a:lnTo>
                  <a:lnTo>
                    <a:pt x="775" y="2803"/>
                  </a:lnTo>
                  <a:lnTo>
                    <a:pt x="784" y="2749"/>
                  </a:lnTo>
                  <a:lnTo>
                    <a:pt x="784" y="2687"/>
                  </a:lnTo>
                  <a:lnTo>
                    <a:pt x="784" y="2572"/>
                  </a:lnTo>
                  <a:lnTo>
                    <a:pt x="803" y="2502"/>
                  </a:lnTo>
                  <a:lnTo>
                    <a:pt x="812" y="2464"/>
                  </a:lnTo>
                  <a:lnTo>
                    <a:pt x="803" y="2418"/>
                  </a:lnTo>
                  <a:lnTo>
                    <a:pt x="896" y="2418"/>
                  </a:lnTo>
                  <a:lnTo>
                    <a:pt x="971" y="2410"/>
                  </a:lnTo>
                  <a:lnTo>
                    <a:pt x="971" y="2433"/>
                  </a:lnTo>
                  <a:lnTo>
                    <a:pt x="915" y="2464"/>
                  </a:lnTo>
                  <a:lnTo>
                    <a:pt x="999" y="2464"/>
                  </a:lnTo>
                  <a:lnTo>
                    <a:pt x="1214" y="2410"/>
                  </a:lnTo>
                  <a:lnTo>
                    <a:pt x="1307" y="2402"/>
                  </a:lnTo>
                  <a:lnTo>
                    <a:pt x="1382" y="2379"/>
                  </a:lnTo>
                  <a:lnTo>
                    <a:pt x="1484" y="2379"/>
                  </a:lnTo>
                  <a:lnTo>
                    <a:pt x="1774" y="2317"/>
                  </a:lnTo>
                  <a:lnTo>
                    <a:pt x="1970" y="2171"/>
                  </a:lnTo>
                  <a:lnTo>
                    <a:pt x="2007" y="2094"/>
                  </a:lnTo>
                  <a:lnTo>
                    <a:pt x="2073" y="2010"/>
                  </a:lnTo>
                  <a:lnTo>
                    <a:pt x="2110" y="1856"/>
                  </a:lnTo>
                  <a:lnTo>
                    <a:pt x="2119" y="1956"/>
                  </a:lnTo>
                  <a:lnTo>
                    <a:pt x="2147" y="1925"/>
                  </a:lnTo>
                  <a:lnTo>
                    <a:pt x="2185" y="1817"/>
                  </a:lnTo>
                  <a:lnTo>
                    <a:pt x="2203" y="1732"/>
                  </a:lnTo>
                  <a:lnTo>
                    <a:pt x="2194" y="1671"/>
                  </a:lnTo>
                  <a:lnTo>
                    <a:pt x="2259" y="1725"/>
                  </a:lnTo>
                  <a:lnTo>
                    <a:pt x="2343" y="1771"/>
                  </a:lnTo>
                  <a:lnTo>
                    <a:pt x="2371" y="1740"/>
                  </a:lnTo>
                  <a:lnTo>
                    <a:pt x="2278" y="1702"/>
                  </a:lnTo>
                  <a:lnTo>
                    <a:pt x="2194" y="1609"/>
                  </a:lnTo>
                  <a:lnTo>
                    <a:pt x="2203" y="1586"/>
                  </a:lnTo>
                  <a:lnTo>
                    <a:pt x="2259" y="1578"/>
                  </a:lnTo>
                  <a:lnTo>
                    <a:pt x="2465" y="1578"/>
                  </a:lnTo>
                  <a:lnTo>
                    <a:pt x="2493" y="1555"/>
                  </a:lnTo>
                  <a:lnTo>
                    <a:pt x="2446" y="1548"/>
                  </a:lnTo>
                  <a:lnTo>
                    <a:pt x="2390" y="1548"/>
                  </a:lnTo>
                  <a:lnTo>
                    <a:pt x="2315" y="1548"/>
                  </a:lnTo>
                  <a:lnTo>
                    <a:pt x="2241" y="1517"/>
                  </a:lnTo>
                  <a:lnTo>
                    <a:pt x="2297" y="1463"/>
                  </a:lnTo>
                  <a:lnTo>
                    <a:pt x="2343" y="1417"/>
                  </a:lnTo>
                  <a:lnTo>
                    <a:pt x="2409" y="1355"/>
                  </a:lnTo>
                  <a:lnTo>
                    <a:pt x="2446" y="1293"/>
                  </a:lnTo>
                  <a:lnTo>
                    <a:pt x="2521" y="1309"/>
                  </a:lnTo>
                  <a:lnTo>
                    <a:pt x="2539" y="1340"/>
                  </a:lnTo>
                  <a:lnTo>
                    <a:pt x="2763" y="1432"/>
                  </a:lnTo>
                  <a:lnTo>
                    <a:pt x="2763" y="1394"/>
                  </a:lnTo>
                  <a:lnTo>
                    <a:pt x="2679" y="1363"/>
                  </a:lnTo>
                  <a:lnTo>
                    <a:pt x="2633" y="1309"/>
                  </a:lnTo>
                  <a:lnTo>
                    <a:pt x="2539" y="1263"/>
                  </a:lnTo>
                  <a:lnTo>
                    <a:pt x="2558" y="1186"/>
                  </a:lnTo>
                  <a:lnTo>
                    <a:pt x="2605" y="1109"/>
                  </a:lnTo>
                  <a:lnTo>
                    <a:pt x="2642" y="1032"/>
                  </a:lnTo>
                  <a:lnTo>
                    <a:pt x="2726" y="1055"/>
                  </a:lnTo>
                  <a:lnTo>
                    <a:pt x="2679" y="1086"/>
                  </a:lnTo>
                  <a:lnTo>
                    <a:pt x="2679" y="1109"/>
                  </a:lnTo>
                  <a:lnTo>
                    <a:pt x="2679" y="1139"/>
                  </a:lnTo>
                  <a:lnTo>
                    <a:pt x="2642" y="1186"/>
                  </a:lnTo>
                  <a:lnTo>
                    <a:pt x="2707" y="1147"/>
                  </a:lnTo>
                  <a:lnTo>
                    <a:pt x="2726" y="1116"/>
                  </a:lnTo>
                  <a:lnTo>
                    <a:pt x="2801" y="1109"/>
                  </a:lnTo>
                  <a:lnTo>
                    <a:pt x="2866" y="1093"/>
                  </a:lnTo>
                  <a:lnTo>
                    <a:pt x="2969" y="1032"/>
                  </a:lnTo>
                  <a:lnTo>
                    <a:pt x="3043" y="1016"/>
                  </a:lnTo>
                  <a:lnTo>
                    <a:pt x="3202" y="924"/>
                  </a:lnTo>
                  <a:lnTo>
                    <a:pt x="3249" y="893"/>
                  </a:lnTo>
                  <a:lnTo>
                    <a:pt x="3277" y="862"/>
                  </a:lnTo>
                  <a:lnTo>
                    <a:pt x="3174" y="901"/>
                  </a:lnTo>
                  <a:lnTo>
                    <a:pt x="3174" y="870"/>
                  </a:lnTo>
                  <a:lnTo>
                    <a:pt x="3398" y="747"/>
                  </a:lnTo>
                  <a:lnTo>
                    <a:pt x="3436" y="755"/>
                  </a:lnTo>
                  <a:lnTo>
                    <a:pt x="3473" y="770"/>
                  </a:lnTo>
                  <a:lnTo>
                    <a:pt x="3492" y="816"/>
                  </a:lnTo>
                  <a:lnTo>
                    <a:pt x="3436" y="862"/>
                  </a:lnTo>
                  <a:lnTo>
                    <a:pt x="3454" y="932"/>
                  </a:lnTo>
                  <a:lnTo>
                    <a:pt x="3398" y="993"/>
                  </a:lnTo>
                  <a:lnTo>
                    <a:pt x="3464" y="962"/>
                  </a:lnTo>
                  <a:lnTo>
                    <a:pt x="3473" y="1032"/>
                  </a:lnTo>
                  <a:lnTo>
                    <a:pt x="3510" y="1078"/>
                  </a:lnTo>
                  <a:lnTo>
                    <a:pt x="3548" y="1032"/>
                  </a:lnTo>
                  <a:lnTo>
                    <a:pt x="3548" y="962"/>
                  </a:lnTo>
                  <a:lnTo>
                    <a:pt x="3529" y="909"/>
                  </a:lnTo>
                  <a:lnTo>
                    <a:pt x="3548" y="847"/>
                  </a:lnTo>
                  <a:lnTo>
                    <a:pt x="3613" y="862"/>
                  </a:lnTo>
                  <a:lnTo>
                    <a:pt x="3688" y="839"/>
                  </a:lnTo>
                  <a:lnTo>
                    <a:pt x="3716" y="816"/>
                  </a:lnTo>
                  <a:lnTo>
                    <a:pt x="3641" y="832"/>
                  </a:lnTo>
                  <a:lnTo>
                    <a:pt x="3576" y="808"/>
                  </a:lnTo>
                  <a:lnTo>
                    <a:pt x="3538" y="724"/>
                  </a:lnTo>
                  <a:lnTo>
                    <a:pt x="3492" y="716"/>
                  </a:lnTo>
                  <a:lnTo>
                    <a:pt x="3454" y="685"/>
                  </a:lnTo>
                  <a:lnTo>
                    <a:pt x="3510" y="662"/>
                  </a:lnTo>
                  <a:lnTo>
                    <a:pt x="3510" y="631"/>
                  </a:lnTo>
                  <a:lnTo>
                    <a:pt x="3548" y="593"/>
                  </a:lnTo>
                  <a:lnTo>
                    <a:pt x="3650" y="524"/>
                  </a:lnTo>
                  <a:lnTo>
                    <a:pt x="3753" y="470"/>
                  </a:lnTo>
                  <a:lnTo>
                    <a:pt x="3846" y="439"/>
                  </a:lnTo>
                  <a:lnTo>
                    <a:pt x="3912" y="431"/>
                  </a:lnTo>
                  <a:lnTo>
                    <a:pt x="3884" y="462"/>
                  </a:lnTo>
                  <a:lnTo>
                    <a:pt x="3790" y="493"/>
                  </a:lnTo>
                  <a:lnTo>
                    <a:pt x="3772" y="508"/>
                  </a:lnTo>
                  <a:lnTo>
                    <a:pt x="3762" y="539"/>
                  </a:lnTo>
                  <a:lnTo>
                    <a:pt x="3734" y="570"/>
                  </a:lnTo>
                  <a:lnTo>
                    <a:pt x="3697" y="601"/>
                  </a:lnTo>
                  <a:lnTo>
                    <a:pt x="3753" y="624"/>
                  </a:lnTo>
                  <a:lnTo>
                    <a:pt x="3837" y="662"/>
                  </a:lnTo>
                  <a:lnTo>
                    <a:pt x="3809" y="593"/>
                  </a:lnTo>
                  <a:lnTo>
                    <a:pt x="3837" y="593"/>
                  </a:lnTo>
                  <a:lnTo>
                    <a:pt x="3884" y="562"/>
                  </a:lnTo>
                  <a:lnTo>
                    <a:pt x="3846" y="531"/>
                  </a:lnTo>
                  <a:lnTo>
                    <a:pt x="3940" y="539"/>
                  </a:lnTo>
                  <a:lnTo>
                    <a:pt x="4014" y="562"/>
                  </a:lnTo>
                  <a:lnTo>
                    <a:pt x="4136" y="539"/>
                  </a:lnTo>
                  <a:lnTo>
                    <a:pt x="4210" y="531"/>
                  </a:lnTo>
                  <a:lnTo>
                    <a:pt x="4201" y="500"/>
                  </a:lnTo>
                  <a:lnTo>
                    <a:pt x="4369" y="500"/>
                  </a:lnTo>
                  <a:lnTo>
                    <a:pt x="4537" y="385"/>
                  </a:lnTo>
                  <a:lnTo>
                    <a:pt x="4584" y="354"/>
                  </a:lnTo>
                  <a:lnTo>
                    <a:pt x="4593" y="323"/>
                  </a:lnTo>
                  <a:lnTo>
                    <a:pt x="4630" y="277"/>
                  </a:lnTo>
                  <a:lnTo>
                    <a:pt x="4686" y="231"/>
                  </a:lnTo>
                  <a:lnTo>
                    <a:pt x="4696" y="200"/>
                  </a:lnTo>
                  <a:lnTo>
                    <a:pt x="4724" y="192"/>
                  </a:lnTo>
                  <a:lnTo>
                    <a:pt x="4770" y="216"/>
                  </a:lnTo>
                  <a:lnTo>
                    <a:pt x="4799" y="192"/>
                  </a:lnTo>
                  <a:lnTo>
                    <a:pt x="4770" y="131"/>
                  </a:lnTo>
                  <a:lnTo>
                    <a:pt x="4799" y="139"/>
                  </a:lnTo>
                  <a:lnTo>
                    <a:pt x="4808" y="123"/>
                  </a:lnTo>
                  <a:lnTo>
                    <a:pt x="4808" y="100"/>
                  </a:lnTo>
                  <a:lnTo>
                    <a:pt x="4836" y="77"/>
                  </a:lnTo>
                  <a:lnTo>
                    <a:pt x="4855" y="62"/>
                  </a:lnTo>
                  <a:lnTo>
                    <a:pt x="4873" y="15"/>
                  </a:lnTo>
                  <a:lnTo>
                    <a:pt x="4911" y="0"/>
                  </a:lnTo>
                  <a:lnTo>
                    <a:pt x="4929" y="15"/>
                  </a:lnTo>
                  <a:lnTo>
                    <a:pt x="4985" y="46"/>
                  </a:lnTo>
                  <a:lnTo>
                    <a:pt x="5041" y="77"/>
                  </a:lnTo>
                  <a:lnTo>
                    <a:pt x="5097" y="62"/>
                  </a:lnTo>
                  <a:lnTo>
                    <a:pt x="5172" y="100"/>
                  </a:lnTo>
                  <a:lnTo>
                    <a:pt x="5172" y="162"/>
                  </a:lnTo>
                  <a:lnTo>
                    <a:pt x="5181" y="169"/>
                  </a:lnTo>
                  <a:lnTo>
                    <a:pt x="5265" y="154"/>
                  </a:lnTo>
                  <a:lnTo>
                    <a:pt x="5331" y="154"/>
                  </a:lnTo>
                  <a:lnTo>
                    <a:pt x="5368" y="162"/>
                  </a:lnTo>
                  <a:lnTo>
                    <a:pt x="5405" y="192"/>
                  </a:lnTo>
                  <a:lnTo>
                    <a:pt x="5405" y="246"/>
                  </a:lnTo>
                  <a:lnTo>
                    <a:pt x="5405" y="285"/>
                  </a:lnTo>
                  <a:lnTo>
                    <a:pt x="5368" y="308"/>
                  </a:lnTo>
                  <a:lnTo>
                    <a:pt x="5321" y="339"/>
                  </a:lnTo>
                  <a:lnTo>
                    <a:pt x="5265" y="377"/>
                  </a:lnTo>
                  <a:lnTo>
                    <a:pt x="5209" y="385"/>
                  </a:lnTo>
                  <a:lnTo>
                    <a:pt x="5172" y="408"/>
                  </a:lnTo>
                  <a:lnTo>
                    <a:pt x="5135" y="385"/>
                  </a:lnTo>
                  <a:lnTo>
                    <a:pt x="5069" y="493"/>
                  </a:lnTo>
                  <a:lnTo>
                    <a:pt x="5079" y="477"/>
                  </a:lnTo>
                  <a:lnTo>
                    <a:pt x="5144" y="477"/>
                  </a:lnTo>
                  <a:lnTo>
                    <a:pt x="5191" y="524"/>
                  </a:lnTo>
                  <a:lnTo>
                    <a:pt x="5293" y="562"/>
                  </a:lnTo>
                  <a:lnTo>
                    <a:pt x="5321" y="477"/>
                  </a:lnTo>
                  <a:lnTo>
                    <a:pt x="5359" y="554"/>
                  </a:lnTo>
                  <a:lnTo>
                    <a:pt x="5396" y="500"/>
                  </a:lnTo>
                  <a:lnTo>
                    <a:pt x="5443" y="554"/>
                  </a:lnTo>
                  <a:lnTo>
                    <a:pt x="5452" y="601"/>
                  </a:lnTo>
                  <a:lnTo>
                    <a:pt x="5527" y="601"/>
                  </a:lnTo>
                  <a:lnTo>
                    <a:pt x="5517" y="531"/>
                  </a:lnTo>
                  <a:lnTo>
                    <a:pt x="5517" y="493"/>
                  </a:lnTo>
                  <a:lnTo>
                    <a:pt x="5443" y="416"/>
                  </a:lnTo>
                  <a:lnTo>
                    <a:pt x="5471" y="339"/>
                  </a:lnTo>
                  <a:lnTo>
                    <a:pt x="5517" y="293"/>
                  </a:lnTo>
                  <a:lnTo>
                    <a:pt x="5564" y="308"/>
                  </a:lnTo>
                  <a:lnTo>
                    <a:pt x="5564" y="231"/>
                  </a:lnTo>
                  <a:lnTo>
                    <a:pt x="5620" y="277"/>
                  </a:lnTo>
                  <a:lnTo>
                    <a:pt x="5620" y="223"/>
                  </a:lnTo>
                  <a:lnTo>
                    <a:pt x="5751" y="262"/>
                  </a:lnTo>
                  <a:lnTo>
                    <a:pt x="5844" y="408"/>
                  </a:lnTo>
                  <a:lnTo>
                    <a:pt x="5807" y="462"/>
                  </a:lnTo>
                  <a:lnTo>
                    <a:pt x="5853" y="477"/>
                  </a:lnTo>
                  <a:lnTo>
                    <a:pt x="5937" y="493"/>
                  </a:lnTo>
                  <a:lnTo>
                    <a:pt x="5975" y="531"/>
                  </a:lnTo>
                  <a:lnTo>
                    <a:pt x="6040" y="531"/>
                  </a:lnTo>
                  <a:lnTo>
                    <a:pt x="6105" y="462"/>
                  </a:lnTo>
                  <a:lnTo>
                    <a:pt x="6152" y="439"/>
                  </a:lnTo>
                  <a:lnTo>
                    <a:pt x="6190" y="493"/>
                  </a:lnTo>
                  <a:lnTo>
                    <a:pt x="6255" y="462"/>
                  </a:lnTo>
                  <a:lnTo>
                    <a:pt x="6264" y="462"/>
                  </a:lnTo>
                  <a:lnTo>
                    <a:pt x="6330" y="408"/>
                  </a:lnTo>
                  <a:lnTo>
                    <a:pt x="6404" y="400"/>
                  </a:lnTo>
                  <a:lnTo>
                    <a:pt x="6479" y="400"/>
                  </a:lnTo>
                  <a:lnTo>
                    <a:pt x="6526" y="470"/>
                  </a:lnTo>
                  <a:lnTo>
                    <a:pt x="6535" y="524"/>
                  </a:lnTo>
                  <a:lnTo>
                    <a:pt x="6554" y="554"/>
                  </a:lnTo>
                  <a:lnTo>
                    <a:pt x="6600" y="531"/>
                  </a:lnTo>
                  <a:lnTo>
                    <a:pt x="6628" y="554"/>
                  </a:lnTo>
                  <a:lnTo>
                    <a:pt x="6610" y="462"/>
                  </a:lnTo>
                  <a:lnTo>
                    <a:pt x="6647" y="470"/>
                  </a:lnTo>
                  <a:lnTo>
                    <a:pt x="6740" y="470"/>
                  </a:lnTo>
                  <a:lnTo>
                    <a:pt x="6871" y="508"/>
                  </a:lnTo>
                  <a:lnTo>
                    <a:pt x="6871" y="585"/>
                  </a:lnTo>
                  <a:lnTo>
                    <a:pt x="6824" y="678"/>
                  </a:lnTo>
                  <a:lnTo>
                    <a:pt x="6834" y="708"/>
                  </a:lnTo>
                  <a:lnTo>
                    <a:pt x="6908" y="708"/>
                  </a:lnTo>
                  <a:lnTo>
                    <a:pt x="6946" y="747"/>
                  </a:lnTo>
                  <a:lnTo>
                    <a:pt x="6871" y="747"/>
                  </a:lnTo>
                  <a:lnTo>
                    <a:pt x="6787" y="755"/>
                  </a:lnTo>
                  <a:lnTo>
                    <a:pt x="6834" y="778"/>
                  </a:lnTo>
                  <a:lnTo>
                    <a:pt x="6936" y="778"/>
                  </a:lnTo>
                  <a:lnTo>
                    <a:pt x="7123" y="778"/>
                  </a:lnTo>
                  <a:lnTo>
                    <a:pt x="7114" y="816"/>
                  </a:lnTo>
                  <a:lnTo>
                    <a:pt x="7048" y="870"/>
                  </a:lnTo>
                  <a:lnTo>
                    <a:pt x="7282" y="893"/>
                  </a:lnTo>
                  <a:lnTo>
                    <a:pt x="7431" y="870"/>
                  </a:lnTo>
                  <a:lnTo>
                    <a:pt x="7571" y="832"/>
                  </a:lnTo>
                  <a:lnTo>
                    <a:pt x="7646" y="832"/>
                  </a:lnTo>
                  <a:lnTo>
                    <a:pt x="7693" y="847"/>
                  </a:lnTo>
                  <a:lnTo>
                    <a:pt x="7721" y="893"/>
                  </a:lnTo>
                  <a:lnTo>
                    <a:pt x="7655" y="901"/>
                  </a:lnTo>
                  <a:lnTo>
                    <a:pt x="7646" y="932"/>
                  </a:lnTo>
                  <a:lnTo>
                    <a:pt x="7721" y="909"/>
                  </a:lnTo>
                  <a:lnTo>
                    <a:pt x="7842" y="878"/>
                  </a:lnTo>
                  <a:lnTo>
                    <a:pt x="7917" y="839"/>
                  </a:lnTo>
                  <a:lnTo>
                    <a:pt x="7982" y="832"/>
                  </a:lnTo>
                  <a:lnTo>
                    <a:pt x="8085" y="839"/>
                  </a:lnTo>
                  <a:lnTo>
                    <a:pt x="8178" y="870"/>
                  </a:lnTo>
                  <a:lnTo>
                    <a:pt x="8253" y="901"/>
                  </a:lnTo>
                  <a:lnTo>
                    <a:pt x="8365" y="909"/>
                  </a:lnTo>
                  <a:lnTo>
                    <a:pt x="8402" y="924"/>
                  </a:lnTo>
                  <a:lnTo>
                    <a:pt x="8421" y="986"/>
                  </a:lnTo>
                  <a:lnTo>
                    <a:pt x="8495" y="986"/>
                  </a:lnTo>
                  <a:lnTo>
                    <a:pt x="8542" y="986"/>
                  </a:lnTo>
                  <a:lnTo>
                    <a:pt x="8607" y="1016"/>
                  </a:lnTo>
                  <a:lnTo>
                    <a:pt x="8682" y="1024"/>
                  </a:lnTo>
                  <a:lnTo>
                    <a:pt x="8719" y="1062"/>
                  </a:lnTo>
                  <a:lnTo>
                    <a:pt x="8738" y="1078"/>
                  </a:lnTo>
                  <a:lnTo>
                    <a:pt x="8766" y="1078"/>
                  </a:lnTo>
                  <a:lnTo>
                    <a:pt x="8841" y="1086"/>
                  </a:lnTo>
                  <a:lnTo>
                    <a:pt x="8925" y="1124"/>
                  </a:lnTo>
                  <a:lnTo>
                    <a:pt x="9018" y="1147"/>
                  </a:lnTo>
                  <a:lnTo>
                    <a:pt x="9074" y="1178"/>
                  </a:lnTo>
                  <a:lnTo>
                    <a:pt x="9242" y="1147"/>
                  </a:lnTo>
                  <a:lnTo>
                    <a:pt x="9429" y="1147"/>
                  </a:lnTo>
                  <a:lnTo>
                    <a:pt x="9485" y="1155"/>
                  </a:lnTo>
                  <a:lnTo>
                    <a:pt x="9578" y="1201"/>
                  </a:lnTo>
                  <a:lnTo>
                    <a:pt x="9653" y="1263"/>
                  </a:lnTo>
                  <a:lnTo>
                    <a:pt x="9700" y="1270"/>
                  </a:lnTo>
                  <a:lnTo>
                    <a:pt x="9812" y="1278"/>
                  </a:lnTo>
                  <a:lnTo>
                    <a:pt x="9802" y="1309"/>
                  </a:lnTo>
                  <a:lnTo>
                    <a:pt x="9812" y="1332"/>
                  </a:lnTo>
                  <a:lnTo>
                    <a:pt x="9914" y="1332"/>
                  </a:lnTo>
                  <a:lnTo>
                    <a:pt x="9961" y="1340"/>
                  </a:lnTo>
                  <a:lnTo>
                    <a:pt x="9970" y="1301"/>
                  </a:lnTo>
                  <a:lnTo>
                    <a:pt x="10026" y="1340"/>
                  </a:lnTo>
                  <a:lnTo>
                    <a:pt x="10110" y="1340"/>
                  </a:lnTo>
                  <a:lnTo>
                    <a:pt x="10157" y="1301"/>
                  </a:lnTo>
                  <a:lnTo>
                    <a:pt x="10213" y="1293"/>
                  </a:lnTo>
                  <a:lnTo>
                    <a:pt x="10213" y="1270"/>
                  </a:lnTo>
                  <a:lnTo>
                    <a:pt x="10222" y="1270"/>
                  </a:lnTo>
                  <a:lnTo>
                    <a:pt x="10260" y="1270"/>
                  </a:lnTo>
                  <a:lnTo>
                    <a:pt x="10419" y="1240"/>
                  </a:lnTo>
                  <a:lnTo>
                    <a:pt x="10456" y="1216"/>
                  </a:lnTo>
                  <a:lnTo>
                    <a:pt x="10512" y="1240"/>
                  </a:lnTo>
                  <a:lnTo>
                    <a:pt x="10568" y="1309"/>
                  </a:lnTo>
                  <a:lnTo>
                    <a:pt x="10596" y="1270"/>
                  </a:lnTo>
                  <a:lnTo>
                    <a:pt x="10587" y="1209"/>
                  </a:lnTo>
                  <a:lnTo>
                    <a:pt x="10624" y="1232"/>
                  </a:lnTo>
                  <a:lnTo>
                    <a:pt x="10671" y="1216"/>
                  </a:lnTo>
                  <a:lnTo>
                    <a:pt x="10699" y="1201"/>
                  </a:lnTo>
                  <a:lnTo>
                    <a:pt x="10783" y="1216"/>
                  </a:lnTo>
                  <a:lnTo>
                    <a:pt x="10997" y="1324"/>
                  </a:lnTo>
                  <a:lnTo>
                    <a:pt x="11044" y="1363"/>
                  </a:lnTo>
                  <a:lnTo>
                    <a:pt x="11035" y="1394"/>
                  </a:lnTo>
                  <a:lnTo>
                    <a:pt x="11091" y="1401"/>
                  </a:lnTo>
                  <a:lnTo>
                    <a:pt x="11184" y="1447"/>
                  </a:lnTo>
                  <a:lnTo>
                    <a:pt x="11193" y="1486"/>
                  </a:lnTo>
                  <a:lnTo>
                    <a:pt x="11240" y="1509"/>
                  </a:lnTo>
                  <a:lnTo>
                    <a:pt x="11315" y="1517"/>
                  </a:lnTo>
                  <a:lnTo>
                    <a:pt x="11417" y="1555"/>
                  </a:lnTo>
                  <a:lnTo>
                    <a:pt x="11445" y="1586"/>
                  </a:lnTo>
                  <a:lnTo>
                    <a:pt x="11464" y="1632"/>
                  </a:lnTo>
                  <a:lnTo>
                    <a:pt x="11492" y="1663"/>
                  </a:lnTo>
                  <a:lnTo>
                    <a:pt x="11529" y="1678"/>
                  </a:lnTo>
                  <a:lnTo>
                    <a:pt x="11567" y="1617"/>
                  </a:lnTo>
                  <a:lnTo>
                    <a:pt x="11567" y="1586"/>
                  </a:lnTo>
                  <a:lnTo>
                    <a:pt x="11567" y="1578"/>
                  </a:lnTo>
                  <a:lnTo>
                    <a:pt x="11632" y="1578"/>
                  </a:lnTo>
                  <a:lnTo>
                    <a:pt x="11651" y="1601"/>
                  </a:lnTo>
                  <a:lnTo>
                    <a:pt x="11651" y="10918"/>
                  </a:lnTo>
                  <a:lnTo>
                    <a:pt x="11707" y="10964"/>
                  </a:lnTo>
                  <a:lnTo>
                    <a:pt x="11726" y="10971"/>
                  </a:lnTo>
                  <a:lnTo>
                    <a:pt x="11763" y="11010"/>
                  </a:lnTo>
                  <a:lnTo>
                    <a:pt x="11791" y="11010"/>
                  </a:lnTo>
                  <a:lnTo>
                    <a:pt x="11800" y="11033"/>
                  </a:lnTo>
                  <a:lnTo>
                    <a:pt x="11838" y="11010"/>
                  </a:lnTo>
                  <a:lnTo>
                    <a:pt x="11875" y="10971"/>
                  </a:lnTo>
                  <a:lnTo>
                    <a:pt x="11894" y="10971"/>
                  </a:lnTo>
                  <a:lnTo>
                    <a:pt x="11894" y="10948"/>
                  </a:lnTo>
                  <a:lnTo>
                    <a:pt x="11903" y="10941"/>
                  </a:lnTo>
                  <a:lnTo>
                    <a:pt x="11912" y="10933"/>
                  </a:lnTo>
                  <a:lnTo>
                    <a:pt x="11931" y="10948"/>
                  </a:lnTo>
                  <a:lnTo>
                    <a:pt x="11940" y="10948"/>
                  </a:lnTo>
                  <a:lnTo>
                    <a:pt x="11950" y="10948"/>
                  </a:lnTo>
                  <a:lnTo>
                    <a:pt x="11978" y="10971"/>
                  </a:lnTo>
                  <a:lnTo>
                    <a:pt x="11978" y="10995"/>
                  </a:lnTo>
                  <a:lnTo>
                    <a:pt x="12043" y="11033"/>
                  </a:lnTo>
                  <a:lnTo>
                    <a:pt x="12052" y="11041"/>
                  </a:lnTo>
                  <a:lnTo>
                    <a:pt x="12062" y="11056"/>
                  </a:lnTo>
                  <a:lnTo>
                    <a:pt x="12080" y="11056"/>
                  </a:lnTo>
                  <a:lnTo>
                    <a:pt x="12099" y="11010"/>
                  </a:lnTo>
                  <a:lnTo>
                    <a:pt x="12118" y="11010"/>
                  </a:lnTo>
                  <a:lnTo>
                    <a:pt x="12118" y="11002"/>
                  </a:lnTo>
                  <a:lnTo>
                    <a:pt x="12136" y="10979"/>
                  </a:lnTo>
                  <a:lnTo>
                    <a:pt x="12136" y="10971"/>
                  </a:lnTo>
                  <a:lnTo>
                    <a:pt x="12155" y="10933"/>
                  </a:lnTo>
                  <a:lnTo>
                    <a:pt x="12174" y="10918"/>
                  </a:lnTo>
                  <a:lnTo>
                    <a:pt x="12435" y="10918"/>
                  </a:lnTo>
                  <a:lnTo>
                    <a:pt x="12435" y="10910"/>
                  </a:lnTo>
                  <a:lnTo>
                    <a:pt x="12435" y="11118"/>
                  </a:lnTo>
                  <a:lnTo>
                    <a:pt x="12435" y="11125"/>
                  </a:lnTo>
                  <a:lnTo>
                    <a:pt x="12435" y="11149"/>
                  </a:lnTo>
                  <a:lnTo>
                    <a:pt x="12435" y="11156"/>
                  </a:lnTo>
                  <a:lnTo>
                    <a:pt x="12416" y="11164"/>
                  </a:lnTo>
                  <a:lnTo>
                    <a:pt x="12463" y="11218"/>
                  </a:lnTo>
                  <a:lnTo>
                    <a:pt x="12472" y="11226"/>
                  </a:lnTo>
                  <a:lnTo>
                    <a:pt x="12491" y="11249"/>
                  </a:lnTo>
                  <a:lnTo>
                    <a:pt x="12500" y="11256"/>
                  </a:lnTo>
                  <a:lnTo>
                    <a:pt x="12566" y="11318"/>
                  </a:lnTo>
                  <a:lnTo>
                    <a:pt x="12566" y="11333"/>
                  </a:lnTo>
                  <a:lnTo>
                    <a:pt x="12575" y="11349"/>
                  </a:lnTo>
                  <a:lnTo>
                    <a:pt x="12584" y="11379"/>
                  </a:lnTo>
                  <a:lnTo>
                    <a:pt x="12603" y="11426"/>
                  </a:lnTo>
                  <a:lnTo>
                    <a:pt x="12640" y="11464"/>
                  </a:lnTo>
                  <a:lnTo>
                    <a:pt x="12650" y="11495"/>
                  </a:lnTo>
                  <a:lnTo>
                    <a:pt x="12678" y="11526"/>
                  </a:lnTo>
                  <a:lnTo>
                    <a:pt x="12715" y="11587"/>
                  </a:lnTo>
                  <a:lnTo>
                    <a:pt x="12734" y="11626"/>
                  </a:lnTo>
                  <a:lnTo>
                    <a:pt x="12762" y="11657"/>
                  </a:lnTo>
                  <a:lnTo>
                    <a:pt x="12808" y="11718"/>
                  </a:lnTo>
                  <a:lnTo>
                    <a:pt x="12827" y="11734"/>
                  </a:lnTo>
                  <a:lnTo>
                    <a:pt x="12827" y="11741"/>
                  </a:lnTo>
                  <a:lnTo>
                    <a:pt x="12864" y="11803"/>
                  </a:lnTo>
                  <a:lnTo>
                    <a:pt x="12902" y="11834"/>
                  </a:lnTo>
                  <a:lnTo>
                    <a:pt x="12902" y="11841"/>
                  </a:lnTo>
                  <a:lnTo>
                    <a:pt x="12911" y="11857"/>
                  </a:lnTo>
                  <a:lnTo>
                    <a:pt x="12958" y="11903"/>
                  </a:lnTo>
                  <a:lnTo>
                    <a:pt x="12986" y="11926"/>
                  </a:lnTo>
                  <a:lnTo>
                    <a:pt x="12995" y="11949"/>
                  </a:lnTo>
                  <a:lnTo>
                    <a:pt x="13023" y="11957"/>
                  </a:lnTo>
                  <a:lnTo>
                    <a:pt x="13023" y="11965"/>
                  </a:lnTo>
                  <a:lnTo>
                    <a:pt x="13033" y="11980"/>
                  </a:lnTo>
                  <a:lnTo>
                    <a:pt x="13033" y="11995"/>
                  </a:lnTo>
                  <a:lnTo>
                    <a:pt x="13051" y="12049"/>
                  </a:lnTo>
                  <a:lnTo>
                    <a:pt x="13061" y="12072"/>
                  </a:lnTo>
                  <a:lnTo>
                    <a:pt x="13061" y="12088"/>
                  </a:lnTo>
                  <a:lnTo>
                    <a:pt x="13098" y="12180"/>
                  </a:lnTo>
                  <a:lnTo>
                    <a:pt x="13098" y="12196"/>
                  </a:lnTo>
                  <a:lnTo>
                    <a:pt x="13107" y="12203"/>
                  </a:lnTo>
                  <a:lnTo>
                    <a:pt x="13126" y="12226"/>
                  </a:lnTo>
                  <a:lnTo>
                    <a:pt x="13126" y="12234"/>
                  </a:lnTo>
                  <a:lnTo>
                    <a:pt x="13126" y="12257"/>
                  </a:lnTo>
                  <a:lnTo>
                    <a:pt x="13126" y="12265"/>
                  </a:lnTo>
                  <a:lnTo>
                    <a:pt x="13145" y="12288"/>
                  </a:lnTo>
                  <a:lnTo>
                    <a:pt x="13173" y="12273"/>
                  </a:lnTo>
                  <a:lnTo>
                    <a:pt x="13182" y="12273"/>
                  </a:lnTo>
                  <a:lnTo>
                    <a:pt x="13247" y="12234"/>
                  </a:lnTo>
                  <a:lnTo>
                    <a:pt x="13369" y="12111"/>
                  </a:lnTo>
                  <a:lnTo>
                    <a:pt x="13387" y="12103"/>
                  </a:lnTo>
                  <a:lnTo>
                    <a:pt x="13397" y="12088"/>
                  </a:lnTo>
                  <a:lnTo>
                    <a:pt x="13406" y="12088"/>
                  </a:lnTo>
                  <a:lnTo>
                    <a:pt x="13425" y="12088"/>
                  </a:lnTo>
                  <a:lnTo>
                    <a:pt x="13462" y="12088"/>
                  </a:lnTo>
                  <a:lnTo>
                    <a:pt x="13499" y="12072"/>
                  </a:lnTo>
                  <a:lnTo>
                    <a:pt x="13518" y="11980"/>
                  </a:lnTo>
                  <a:lnTo>
                    <a:pt x="13537" y="11926"/>
                  </a:lnTo>
                  <a:lnTo>
                    <a:pt x="13537" y="11903"/>
                  </a:lnTo>
                  <a:lnTo>
                    <a:pt x="13546" y="11865"/>
                  </a:lnTo>
                  <a:lnTo>
                    <a:pt x="13593" y="11841"/>
                  </a:lnTo>
                  <a:lnTo>
                    <a:pt x="13611" y="11803"/>
                  </a:lnTo>
                  <a:lnTo>
                    <a:pt x="13621" y="11780"/>
                  </a:lnTo>
                  <a:lnTo>
                    <a:pt x="13621" y="11718"/>
                  </a:lnTo>
                  <a:lnTo>
                    <a:pt x="13621" y="11703"/>
                  </a:lnTo>
                  <a:lnTo>
                    <a:pt x="13630" y="11672"/>
                  </a:lnTo>
                  <a:lnTo>
                    <a:pt x="13658" y="11649"/>
                  </a:lnTo>
                  <a:lnTo>
                    <a:pt x="13761" y="11618"/>
                  </a:lnTo>
                  <a:lnTo>
                    <a:pt x="13817" y="11587"/>
                  </a:lnTo>
                  <a:lnTo>
                    <a:pt x="13835" y="11587"/>
                  </a:lnTo>
                  <a:lnTo>
                    <a:pt x="13854" y="11564"/>
                  </a:lnTo>
                  <a:lnTo>
                    <a:pt x="13873" y="11549"/>
                  </a:lnTo>
                  <a:lnTo>
                    <a:pt x="13882" y="11533"/>
                  </a:lnTo>
                  <a:lnTo>
                    <a:pt x="13919" y="11503"/>
                  </a:lnTo>
                  <a:lnTo>
                    <a:pt x="13929" y="11487"/>
                  </a:lnTo>
                  <a:lnTo>
                    <a:pt x="13947" y="11487"/>
                  </a:lnTo>
                  <a:lnTo>
                    <a:pt x="13966" y="11464"/>
                  </a:lnTo>
                  <a:lnTo>
                    <a:pt x="13966" y="11456"/>
                  </a:lnTo>
                  <a:lnTo>
                    <a:pt x="13994" y="11433"/>
                  </a:lnTo>
                  <a:lnTo>
                    <a:pt x="14003" y="11433"/>
                  </a:lnTo>
                  <a:lnTo>
                    <a:pt x="14022" y="11433"/>
                  </a:lnTo>
                  <a:lnTo>
                    <a:pt x="14031" y="11433"/>
                  </a:lnTo>
                  <a:lnTo>
                    <a:pt x="14041" y="11441"/>
                  </a:lnTo>
                  <a:lnTo>
                    <a:pt x="14041" y="11456"/>
                  </a:lnTo>
                  <a:lnTo>
                    <a:pt x="14078" y="11503"/>
                  </a:lnTo>
                  <a:lnTo>
                    <a:pt x="14097" y="11526"/>
                  </a:lnTo>
                  <a:lnTo>
                    <a:pt x="14097" y="11533"/>
                  </a:lnTo>
                  <a:lnTo>
                    <a:pt x="14106" y="11549"/>
                  </a:lnTo>
                  <a:lnTo>
                    <a:pt x="14115" y="11564"/>
                  </a:lnTo>
                  <a:lnTo>
                    <a:pt x="14143" y="11641"/>
                  </a:lnTo>
                  <a:lnTo>
                    <a:pt x="14153" y="11672"/>
                  </a:lnTo>
                  <a:lnTo>
                    <a:pt x="14171" y="11680"/>
                  </a:lnTo>
                  <a:lnTo>
                    <a:pt x="14181" y="11703"/>
                  </a:lnTo>
                  <a:lnTo>
                    <a:pt x="14190" y="11703"/>
                  </a:lnTo>
                  <a:lnTo>
                    <a:pt x="14209" y="11703"/>
                  </a:lnTo>
                  <a:lnTo>
                    <a:pt x="14218" y="11703"/>
                  </a:lnTo>
                  <a:lnTo>
                    <a:pt x="14246" y="11803"/>
                  </a:lnTo>
                  <a:lnTo>
                    <a:pt x="14255" y="11826"/>
                  </a:lnTo>
                  <a:lnTo>
                    <a:pt x="14265" y="11834"/>
                  </a:lnTo>
                  <a:lnTo>
                    <a:pt x="14302" y="11903"/>
                  </a:lnTo>
                  <a:lnTo>
                    <a:pt x="14302" y="11926"/>
                  </a:lnTo>
                  <a:lnTo>
                    <a:pt x="14321" y="11949"/>
                  </a:lnTo>
                  <a:lnTo>
                    <a:pt x="14321" y="11957"/>
                  </a:lnTo>
                  <a:lnTo>
                    <a:pt x="14330" y="11995"/>
                  </a:lnTo>
                  <a:lnTo>
                    <a:pt x="14330" y="12011"/>
                  </a:lnTo>
                  <a:lnTo>
                    <a:pt x="14330" y="12019"/>
                  </a:lnTo>
                  <a:lnTo>
                    <a:pt x="14396" y="12072"/>
                  </a:lnTo>
                  <a:lnTo>
                    <a:pt x="14414" y="12111"/>
                  </a:lnTo>
                  <a:lnTo>
                    <a:pt x="14433" y="12119"/>
                  </a:lnTo>
                  <a:lnTo>
                    <a:pt x="14452" y="12211"/>
                  </a:lnTo>
                  <a:lnTo>
                    <a:pt x="14452" y="12234"/>
                  </a:lnTo>
                  <a:lnTo>
                    <a:pt x="14470" y="12265"/>
                  </a:lnTo>
                  <a:lnTo>
                    <a:pt x="14470" y="12296"/>
                  </a:lnTo>
                  <a:lnTo>
                    <a:pt x="14480" y="12334"/>
                  </a:lnTo>
                  <a:lnTo>
                    <a:pt x="14489" y="12357"/>
                  </a:lnTo>
                  <a:lnTo>
                    <a:pt x="14582" y="12396"/>
                  </a:lnTo>
                  <a:lnTo>
                    <a:pt x="14601" y="12411"/>
                  </a:lnTo>
                  <a:lnTo>
                    <a:pt x="14638" y="12427"/>
                  </a:lnTo>
                  <a:lnTo>
                    <a:pt x="14657" y="12442"/>
                  </a:lnTo>
                  <a:lnTo>
                    <a:pt x="14713" y="12511"/>
                  </a:lnTo>
                  <a:lnTo>
                    <a:pt x="14741" y="12550"/>
                  </a:lnTo>
                  <a:lnTo>
                    <a:pt x="14750" y="12596"/>
                  </a:lnTo>
                  <a:lnTo>
                    <a:pt x="14750" y="12611"/>
                  </a:lnTo>
                  <a:lnTo>
                    <a:pt x="14788" y="12688"/>
                  </a:lnTo>
                  <a:lnTo>
                    <a:pt x="14806" y="12735"/>
                  </a:lnTo>
                  <a:lnTo>
                    <a:pt x="14890" y="12935"/>
                  </a:lnTo>
                  <a:lnTo>
                    <a:pt x="14918" y="12996"/>
                  </a:lnTo>
                  <a:lnTo>
                    <a:pt x="14956" y="13058"/>
                  </a:lnTo>
                  <a:lnTo>
                    <a:pt x="14993" y="13150"/>
                  </a:lnTo>
                  <a:lnTo>
                    <a:pt x="15049" y="13250"/>
                  </a:lnTo>
                  <a:lnTo>
                    <a:pt x="15086" y="13335"/>
                  </a:lnTo>
                  <a:lnTo>
                    <a:pt x="15105" y="13366"/>
                  </a:lnTo>
                  <a:lnTo>
                    <a:pt x="15114" y="13397"/>
                  </a:lnTo>
                  <a:lnTo>
                    <a:pt x="15124" y="13427"/>
                  </a:lnTo>
                  <a:lnTo>
                    <a:pt x="15142" y="13458"/>
                  </a:lnTo>
                  <a:lnTo>
                    <a:pt x="15152" y="13535"/>
                  </a:lnTo>
                  <a:lnTo>
                    <a:pt x="15161" y="13566"/>
                  </a:lnTo>
                  <a:lnTo>
                    <a:pt x="15180" y="13566"/>
                  </a:lnTo>
                  <a:lnTo>
                    <a:pt x="15189" y="13566"/>
                  </a:lnTo>
                  <a:lnTo>
                    <a:pt x="15217" y="13674"/>
                  </a:lnTo>
                  <a:lnTo>
                    <a:pt x="15226" y="13705"/>
                  </a:lnTo>
                  <a:lnTo>
                    <a:pt x="15236" y="13743"/>
                  </a:lnTo>
                  <a:lnTo>
                    <a:pt x="15292" y="13859"/>
                  </a:lnTo>
                  <a:lnTo>
                    <a:pt x="15338" y="13920"/>
                  </a:lnTo>
                  <a:lnTo>
                    <a:pt x="15338" y="13928"/>
                  </a:lnTo>
                  <a:lnTo>
                    <a:pt x="15348" y="13959"/>
                  </a:lnTo>
                  <a:lnTo>
                    <a:pt x="15348" y="13982"/>
                  </a:lnTo>
                  <a:lnTo>
                    <a:pt x="15348" y="13990"/>
                  </a:lnTo>
                  <a:lnTo>
                    <a:pt x="15366" y="13990"/>
                  </a:lnTo>
                  <a:lnTo>
                    <a:pt x="15366" y="14020"/>
                  </a:lnTo>
                  <a:lnTo>
                    <a:pt x="15348" y="14074"/>
                  </a:lnTo>
                  <a:lnTo>
                    <a:pt x="15348" y="14090"/>
                  </a:lnTo>
                  <a:lnTo>
                    <a:pt x="15348" y="14113"/>
                  </a:lnTo>
                  <a:lnTo>
                    <a:pt x="15376" y="14144"/>
                  </a:lnTo>
                  <a:lnTo>
                    <a:pt x="15441" y="14205"/>
                  </a:lnTo>
                  <a:lnTo>
                    <a:pt x="15460" y="14274"/>
                  </a:lnTo>
                  <a:lnTo>
                    <a:pt x="15460" y="14321"/>
                  </a:lnTo>
                  <a:lnTo>
                    <a:pt x="15478" y="14328"/>
                  </a:lnTo>
                  <a:lnTo>
                    <a:pt x="15478" y="14367"/>
                  </a:lnTo>
                  <a:lnTo>
                    <a:pt x="15497" y="14482"/>
                  </a:lnTo>
                  <a:lnTo>
                    <a:pt x="15534" y="14575"/>
                  </a:lnTo>
                  <a:lnTo>
                    <a:pt x="15590" y="14629"/>
                  </a:lnTo>
                  <a:lnTo>
                    <a:pt x="15628" y="14675"/>
                  </a:lnTo>
                  <a:lnTo>
                    <a:pt x="15646" y="14690"/>
                  </a:lnTo>
                  <a:lnTo>
                    <a:pt x="15674" y="14698"/>
                  </a:lnTo>
                  <a:lnTo>
                    <a:pt x="15703" y="14721"/>
                  </a:lnTo>
                  <a:lnTo>
                    <a:pt x="15721" y="14721"/>
                  </a:lnTo>
                  <a:lnTo>
                    <a:pt x="15749" y="14729"/>
                  </a:lnTo>
                  <a:lnTo>
                    <a:pt x="15759" y="14729"/>
                  </a:lnTo>
                  <a:lnTo>
                    <a:pt x="15787" y="14736"/>
                  </a:lnTo>
                  <a:lnTo>
                    <a:pt x="15815" y="14752"/>
                  </a:lnTo>
                  <a:lnTo>
                    <a:pt x="15871" y="14759"/>
                  </a:lnTo>
                  <a:lnTo>
                    <a:pt x="15899" y="14783"/>
                  </a:lnTo>
                  <a:lnTo>
                    <a:pt x="15927" y="14790"/>
                  </a:lnTo>
                  <a:lnTo>
                    <a:pt x="15945" y="14798"/>
                  </a:lnTo>
                  <a:lnTo>
                    <a:pt x="16076" y="14937"/>
                  </a:lnTo>
                  <a:lnTo>
                    <a:pt x="16160" y="15006"/>
                  </a:lnTo>
                  <a:lnTo>
                    <a:pt x="16169" y="15037"/>
                  </a:lnTo>
                  <a:lnTo>
                    <a:pt x="16197" y="15067"/>
                  </a:lnTo>
                  <a:lnTo>
                    <a:pt x="16207" y="15075"/>
                  </a:lnTo>
                  <a:lnTo>
                    <a:pt x="16337" y="15121"/>
                  </a:lnTo>
                  <a:lnTo>
                    <a:pt x="16356" y="15160"/>
                  </a:lnTo>
                  <a:lnTo>
                    <a:pt x="16384" y="15221"/>
                  </a:lnTo>
                  <a:lnTo>
                    <a:pt x="16384" y="15245"/>
                  </a:lnTo>
                  <a:lnTo>
                    <a:pt x="16384" y="15275"/>
                  </a:lnTo>
                  <a:lnTo>
                    <a:pt x="16375" y="15291"/>
                  </a:lnTo>
                  <a:lnTo>
                    <a:pt x="16347" y="15445"/>
                  </a:lnTo>
                  <a:lnTo>
                    <a:pt x="16347" y="15722"/>
                  </a:lnTo>
                  <a:lnTo>
                    <a:pt x="16347" y="15753"/>
                  </a:lnTo>
                  <a:lnTo>
                    <a:pt x="16375" y="15860"/>
                  </a:lnTo>
                  <a:lnTo>
                    <a:pt x="16384" y="15891"/>
                  </a:lnTo>
                  <a:lnTo>
                    <a:pt x="16384" y="15937"/>
                  </a:lnTo>
                  <a:lnTo>
                    <a:pt x="16375" y="15999"/>
                  </a:lnTo>
                  <a:lnTo>
                    <a:pt x="16356" y="16022"/>
                  </a:lnTo>
                  <a:lnTo>
                    <a:pt x="16347" y="16045"/>
                  </a:lnTo>
                  <a:lnTo>
                    <a:pt x="16347" y="16061"/>
                  </a:lnTo>
                  <a:lnTo>
                    <a:pt x="16337" y="16091"/>
                  </a:lnTo>
                  <a:lnTo>
                    <a:pt x="16337" y="16107"/>
                  </a:lnTo>
                  <a:lnTo>
                    <a:pt x="16319" y="16107"/>
                  </a:lnTo>
                  <a:lnTo>
                    <a:pt x="16300" y="16107"/>
                  </a:lnTo>
                  <a:lnTo>
                    <a:pt x="16272" y="16091"/>
                  </a:lnTo>
                  <a:lnTo>
                    <a:pt x="16281" y="16076"/>
                  </a:lnTo>
                  <a:lnTo>
                    <a:pt x="16263" y="16122"/>
                  </a:lnTo>
                  <a:lnTo>
                    <a:pt x="16244" y="16153"/>
                  </a:lnTo>
                  <a:lnTo>
                    <a:pt x="16225" y="16199"/>
                  </a:lnTo>
                  <a:lnTo>
                    <a:pt x="16207" y="16215"/>
                  </a:lnTo>
                  <a:lnTo>
                    <a:pt x="16169" y="16269"/>
                  </a:lnTo>
                  <a:lnTo>
                    <a:pt x="16132" y="16299"/>
                  </a:lnTo>
                  <a:lnTo>
                    <a:pt x="16095" y="16299"/>
                  </a:lnTo>
                  <a:lnTo>
                    <a:pt x="16085" y="16322"/>
                  </a:lnTo>
                  <a:lnTo>
                    <a:pt x="16057" y="16353"/>
                  </a:lnTo>
                  <a:lnTo>
                    <a:pt x="16039" y="16269"/>
                  </a:lnTo>
                  <a:lnTo>
                    <a:pt x="16020" y="16384"/>
                  </a:lnTo>
                  <a:lnTo>
                    <a:pt x="15983" y="16361"/>
                  </a:lnTo>
                  <a:lnTo>
                    <a:pt x="15973" y="16269"/>
                  </a:lnTo>
                  <a:lnTo>
                    <a:pt x="15973" y="16138"/>
                  </a:lnTo>
                  <a:lnTo>
                    <a:pt x="16020" y="16107"/>
                  </a:lnTo>
                  <a:lnTo>
                    <a:pt x="16048" y="16122"/>
                  </a:lnTo>
                  <a:lnTo>
                    <a:pt x="16085" y="16084"/>
                  </a:lnTo>
                  <a:lnTo>
                    <a:pt x="16095" y="16107"/>
                  </a:lnTo>
                  <a:lnTo>
                    <a:pt x="16113" y="16045"/>
                  </a:lnTo>
                  <a:lnTo>
                    <a:pt x="16151" y="16030"/>
                  </a:lnTo>
                  <a:lnTo>
                    <a:pt x="16123" y="15968"/>
                  </a:lnTo>
                  <a:lnTo>
                    <a:pt x="16113" y="15837"/>
                  </a:lnTo>
                  <a:lnTo>
                    <a:pt x="16085" y="15814"/>
                  </a:lnTo>
                  <a:lnTo>
                    <a:pt x="16057" y="15845"/>
                  </a:lnTo>
                  <a:lnTo>
                    <a:pt x="16020" y="15845"/>
                  </a:lnTo>
                  <a:lnTo>
                    <a:pt x="16011" y="15837"/>
                  </a:lnTo>
                  <a:lnTo>
                    <a:pt x="16001" y="15799"/>
                  </a:lnTo>
                  <a:lnTo>
                    <a:pt x="16001" y="15676"/>
                  </a:lnTo>
                  <a:lnTo>
                    <a:pt x="16011" y="15599"/>
                  </a:lnTo>
                  <a:lnTo>
                    <a:pt x="15983" y="15552"/>
                  </a:lnTo>
                  <a:lnTo>
                    <a:pt x="15983" y="15437"/>
                  </a:lnTo>
                  <a:lnTo>
                    <a:pt x="15964" y="15398"/>
                  </a:lnTo>
                  <a:lnTo>
                    <a:pt x="15945" y="15352"/>
                  </a:lnTo>
                  <a:lnTo>
                    <a:pt x="15927" y="15306"/>
                  </a:lnTo>
                  <a:lnTo>
                    <a:pt x="15899" y="15191"/>
                  </a:lnTo>
                  <a:lnTo>
                    <a:pt x="15889" y="15229"/>
                  </a:lnTo>
                  <a:lnTo>
                    <a:pt x="15899" y="15160"/>
                  </a:lnTo>
                  <a:lnTo>
                    <a:pt x="15927" y="15098"/>
                  </a:lnTo>
                  <a:lnTo>
                    <a:pt x="15899" y="15044"/>
                  </a:lnTo>
                  <a:lnTo>
                    <a:pt x="15861" y="15060"/>
                  </a:lnTo>
                  <a:lnTo>
                    <a:pt x="15833" y="15098"/>
                  </a:lnTo>
                  <a:lnTo>
                    <a:pt x="15815" y="15152"/>
                  </a:lnTo>
                  <a:lnTo>
                    <a:pt x="15777" y="15183"/>
                  </a:lnTo>
                  <a:lnTo>
                    <a:pt x="15749" y="15245"/>
                  </a:lnTo>
                  <a:lnTo>
                    <a:pt x="15721" y="15221"/>
                  </a:lnTo>
                  <a:lnTo>
                    <a:pt x="15684" y="15198"/>
                  </a:lnTo>
                  <a:lnTo>
                    <a:pt x="15646" y="15252"/>
                  </a:lnTo>
                  <a:lnTo>
                    <a:pt x="15600" y="15283"/>
                  </a:lnTo>
                  <a:lnTo>
                    <a:pt x="15609" y="15322"/>
                  </a:lnTo>
                  <a:lnTo>
                    <a:pt x="15600" y="15398"/>
                  </a:lnTo>
                  <a:lnTo>
                    <a:pt x="15590" y="15429"/>
                  </a:lnTo>
                  <a:lnTo>
                    <a:pt x="15590" y="15468"/>
                  </a:lnTo>
                  <a:lnTo>
                    <a:pt x="15553" y="15522"/>
                  </a:lnTo>
                  <a:lnTo>
                    <a:pt x="15525" y="15506"/>
                  </a:lnTo>
                  <a:lnTo>
                    <a:pt x="15525" y="15583"/>
                  </a:lnTo>
                  <a:lnTo>
                    <a:pt x="15488" y="15629"/>
                  </a:lnTo>
                  <a:lnTo>
                    <a:pt x="15460" y="15591"/>
                  </a:lnTo>
                  <a:lnTo>
                    <a:pt x="15422" y="15522"/>
                  </a:lnTo>
                  <a:lnTo>
                    <a:pt x="15404" y="15437"/>
                  </a:lnTo>
                  <a:lnTo>
                    <a:pt x="15413" y="15398"/>
                  </a:lnTo>
                  <a:lnTo>
                    <a:pt x="15450" y="15383"/>
                  </a:lnTo>
                  <a:lnTo>
                    <a:pt x="15488" y="15337"/>
                  </a:lnTo>
                  <a:lnTo>
                    <a:pt x="15497" y="15283"/>
                  </a:lnTo>
                  <a:lnTo>
                    <a:pt x="15516" y="15275"/>
                  </a:lnTo>
                  <a:lnTo>
                    <a:pt x="15525" y="15168"/>
                  </a:lnTo>
                  <a:lnTo>
                    <a:pt x="15525" y="15029"/>
                  </a:lnTo>
                  <a:lnTo>
                    <a:pt x="15562" y="14983"/>
                  </a:lnTo>
                  <a:lnTo>
                    <a:pt x="15628" y="14967"/>
                  </a:lnTo>
                  <a:lnTo>
                    <a:pt x="15703" y="14967"/>
                  </a:lnTo>
                  <a:lnTo>
                    <a:pt x="15703" y="14937"/>
                  </a:lnTo>
                  <a:lnTo>
                    <a:pt x="15562" y="14875"/>
                  </a:lnTo>
                  <a:lnTo>
                    <a:pt x="15525" y="14844"/>
                  </a:lnTo>
                  <a:lnTo>
                    <a:pt x="15497" y="14798"/>
                  </a:lnTo>
                  <a:lnTo>
                    <a:pt x="15478" y="14790"/>
                  </a:lnTo>
                  <a:lnTo>
                    <a:pt x="15441" y="14759"/>
                  </a:lnTo>
                  <a:lnTo>
                    <a:pt x="15413" y="14706"/>
                  </a:lnTo>
                  <a:lnTo>
                    <a:pt x="15385" y="14659"/>
                  </a:lnTo>
                  <a:lnTo>
                    <a:pt x="15385" y="14598"/>
                  </a:lnTo>
                  <a:lnTo>
                    <a:pt x="15385" y="14482"/>
                  </a:lnTo>
                  <a:lnTo>
                    <a:pt x="15376" y="14482"/>
                  </a:lnTo>
                  <a:lnTo>
                    <a:pt x="15366" y="14475"/>
                  </a:lnTo>
                  <a:lnTo>
                    <a:pt x="15310" y="14459"/>
                  </a:lnTo>
                  <a:lnTo>
                    <a:pt x="15301" y="14428"/>
                  </a:lnTo>
                  <a:lnTo>
                    <a:pt x="15301" y="14382"/>
                  </a:lnTo>
                  <a:lnTo>
                    <a:pt x="15273" y="14351"/>
                  </a:lnTo>
                  <a:lnTo>
                    <a:pt x="15180" y="14328"/>
                  </a:lnTo>
                  <a:lnTo>
                    <a:pt x="15152" y="14298"/>
                  </a:lnTo>
                  <a:lnTo>
                    <a:pt x="15152" y="14274"/>
                  </a:lnTo>
                  <a:lnTo>
                    <a:pt x="15124" y="14236"/>
                  </a:lnTo>
                  <a:lnTo>
                    <a:pt x="15105" y="14213"/>
                  </a:lnTo>
                  <a:lnTo>
                    <a:pt x="15086" y="14167"/>
                  </a:lnTo>
                  <a:lnTo>
                    <a:pt x="15077" y="14120"/>
                  </a:lnTo>
                  <a:lnTo>
                    <a:pt x="15189" y="14236"/>
                  </a:lnTo>
                  <a:lnTo>
                    <a:pt x="15198" y="14267"/>
                  </a:lnTo>
                  <a:lnTo>
                    <a:pt x="15161" y="14151"/>
                  </a:lnTo>
                  <a:lnTo>
                    <a:pt x="15161" y="14074"/>
                  </a:lnTo>
                  <a:lnTo>
                    <a:pt x="15124" y="14074"/>
                  </a:lnTo>
                  <a:lnTo>
                    <a:pt x="15086" y="14113"/>
                  </a:lnTo>
                  <a:lnTo>
                    <a:pt x="15068" y="14113"/>
                  </a:lnTo>
                  <a:lnTo>
                    <a:pt x="15030" y="14074"/>
                  </a:lnTo>
                  <a:lnTo>
                    <a:pt x="15012" y="14028"/>
                  </a:lnTo>
                  <a:lnTo>
                    <a:pt x="15002" y="14020"/>
                  </a:lnTo>
                  <a:lnTo>
                    <a:pt x="14974" y="14013"/>
                  </a:lnTo>
                  <a:lnTo>
                    <a:pt x="14965" y="14043"/>
                  </a:lnTo>
                  <a:lnTo>
                    <a:pt x="14928" y="14059"/>
                  </a:lnTo>
                  <a:lnTo>
                    <a:pt x="14881" y="13990"/>
                  </a:lnTo>
                  <a:lnTo>
                    <a:pt x="14862" y="13959"/>
                  </a:lnTo>
                  <a:lnTo>
                    <a:pt x="14881" y="13897"/>
                  </a:lnTo>
                  <a:lnTo>
                    <a:pt x="14937" y="13889"/>
                  </a:lnTo>
                  <a:lnTo>
                    <a:pt x="14993" y="13889"/>
                  </a:lnTo>
                  <a:lnTo>
                    <a:pt x="15030" y="13836"/>
                  </a:lnTo>
                  <a:lnTo>
                    <a:pt x="15002" y="13836"/>
                  </a:lnTo>
                  <a:lnTo>
                    <a:pt x="14928" y="13843"/>
                  </a:lnTo>
                  <a:lnTo>
                    <a:pt x="14890" y="13812"/>
                  </a:lnTo>
                  <a:lnTo>
                    <a:pt x="14890" y="13797"/>
                  </a:lnTo>
                  <a:lnTo>
                    <a:pt x="14918" y="13751"/>
                  </a:lnTo>
                  <a:lnTo>
                    <a:pt x="14900" y="13735"/>
                  </a:lnTo>
                  <a:lnTo>
                    <a:pt x="14862" y="13720"/>
                  </a:lnTo>
                  <a:lnTo>
                    <a:pt x="14862" y="13651"/>
                  </a:lnTo>
                  <a:lnTo>
                    <a:pt x="14900" y="13620"/>
                  </a:lnTo>
                  <a:lnTo>
                    <a:pt x="14900" y="13589"/>
                  </a:lnTo>
                  <a:lnTo>
                    <a:pt x="14862" y="13589"/>
                  </a:lnTo>
                  <a:lnTo>
                    <a:pt x="14816" y="13620"/>
                  </a:lnTo>
                  <a:lnTo>
                    <a:pt x="14806" y="13589"/>
                  </a:lnTo>
                  <a:lnTo>
                    <a:pt x="14806" y="13535"/>
                  </a:lnTo>
                  <a:lnTo>
                    <a:pt x="14825" y="13489"/>
                  </a:lnTo>
                  <a:lnTo>
                    <a:pt x="14862" y="13504"/>
                  </a:lnTo>
                  <a:lnTo>
                    <a:pt x="14937" y="13581"/>
                  </a:lnTo>
                  <a:lnTo>
                    <a:pt x="14993" y="13597"/>
                  </a:lnTo>
                  <a:lnTo>
                    <a:pt x="15012" y="13628"/>
                  </a:lnTo>
                  <a:lnTo>
                    <a:pt x="15040" y="13674"/>
                  </a:lnTo>
                  <a:lnTo>
                    <a:pt x="15049" y="13689"/>
                  </a:lnTo>
                  <a:lnTo>
                    <a:pt x="15077" y="13689"/>
                  </a:lnTo>
                  <a:lnTo>
                    <a:pt x="15068" y="13682"/>
                  </a:lnTo>
                  <a:lnTo>
                    <a:pt x="15049" y="13651"/>
                  </a:lnTo>
                  <a:lnTo>
                    <a:pt x="15012" y="13612"/>
                  </a:lnTo>
                  <a:lnTo>
                    <a:pt x="15002" y="13520"/>
                  </a:lnTo>
                  <a:lnTo>
                    <a:pt x="14974" y="13489"/>
                  </a:lnTo>
                  <a:lnTo>
                    <a:pt x="14974" y="13528"/>
                  </a:lnTo>
                  <a:lnTo>
                    <a:pt x="14937" y="13497"/>
                  </a:lnTo>
                  <a:lnTo>
                    <a:pt x="14862" y="13397"/>
                  </a:lnTo>
                  <a:lnTo>
                    <a:pt x="14853" y="13335"/>
                  </a:lnTo>
                  <a:lnTo>
                    <a:pt x="14881" y="13289"/>
                  </a:lnTo>
                  <a:lnTo>
                    <a:pt x="14965" y="13312"/>
                  </a:lnTo>
                  <a:lnTo>
                    <a:pt x="14993" y="13289"/>
                  </a:lnTo>
                  <a:lnTo>
                    <a:pt x="14956" y="13274"/>
                  </a:lnTo>
                  <a:lnTo>
                    <a:pt x="14890" y="13258"/>
                  </a:lnTo>
                  <a:lnTo>
                    <a:pt x="14806" y="13258"/>
                  </a:lnTo>
                  <a:lnTo>
                    <a:pt x="14806" y="13274"/>
                  </a:lnTo>
                  <a:lnTo>
                    <a:pt x="14806" y="13335"/>
                  </a:lnTo>
                  <a:lnTo>
                    <a:pt x="14769" y="13381"/>
                  </a:lnTo>
                  <a:lnTo>
                    <a:pt x="14741" y="13343"/>
                  </a:lnTo>
                  <a:lnTo>
                    <a:pt x="14732" y="13258"/>
                  </a:lnTo>
                  <a:lnTo>
                    <a:pt x="14732" y="13212"/>
                  </a:lnTo>
                  <a:lnTo>
                    <a:pt x="14778" y="13212"/>
                  </a:lnTo>
                  <a:lnTo>
                    <a:pt x="14806" y="13166"/>
                  </a:lnTo>
                  <a:lnTo>
                    <a:pt x="14862" y="13127"/>
                  </a:lnTo>
                  <a:lnTo>
                    <a:pt x="14844" y="13089"/>
                  </a:lnTo>
                  <a:lnTo>
                    <a:pt x="14816" y="13127"/>
                  </a:lnTo>
                  <a:lnTo>
                    <a:pt x="14778" y="13150"/>
                  </a:lnTo>
                  <a:lnTo>
                    <a:pt x="14769" y="13120"/>
                  </a:lnTo>
                  <a:lnTo>
                    <a:pt x="14788" y="13066"/>
                  </a:lnTo>
                  <a:lnTo>
                    <a:pt x="14816" y="13004"/>
                  </a:lnTo>
                  <a:lnTo>
                    <a:pt x="14769" y="13012"/>
                  </a:lnTo>
                  <a:lnTo>
                    <a:pt x="14741" y="13035"/>
                  </a:lnTo>
                  <a:lnTo>
                    <a:pt x="14713" y="13120"/>
                  </a:lnTo>
                  <a:lnTo>
                    <a:pt x="14694" y="13166"/>
                  </a:lnTo>
                  <a:lnTo>
                    <a:pt x="14638" y="13135"/>
                  </a:lnTo>
                  <a:lnTo>
                    <a:pt x="14629" y="13120"/>
                  </a:lnTo>
                  <a:lnTo>
                    <a:pt x="14629" y="13066"/>
                  </a:lnTo>
                  <a:lnTo>
                    <a:pt x="14601" y="13035"/>
                  </a:lnTo>
                  <a:lnTo>
                    <a:pt x="14601" y="12973"/>
                  </a:lnTo>
                  <a:lnTo>
                    <a:pt x="14592" y="12935"/>
                  </a:lnTo>
                  <a:lnTo>
                    <a:pt x="14564" y="12935"/>
                  </a:lnTo>
                  <a:lnTo>
                    <a:pt x="14526" y="12973"/>
                  </a:lnTo>
                  <a:lnTo>
                    <a:pt x="14489" y="12919"/>
                  </a:lnTo>
                  <a:lnTo>
                    <a:pt x="14452" y="12881"/>
                  </a:lnTo>
                  <a:lnTo>
                    <a:pt x="14433" y="12850"/>
                  </a:lnTo>
                  <a:lnTo>
                    <a:pt x="14396" y="12819"/>
                  </a:lnTo>
                  <a:lnTo>
                    <a:pt x="14330" y="12796"/>
                  </a:lnTo>
                  <a:lnTo>
                    <a:pt x="14302" y="12788"/>
                  </a:lnTo>
                  <a:lnTo>
                    <a:pt x="14283" y="12735"/>
                  </a:lnTo>
                  <a:lnTo>
                    <a:pt x="14246" y="12634"/>
                  </a:lnTo>
                  <a:lnTo>
                    <a:pt x="14209" y="12581"/>
                  </a:lnTo>
                  <a:lnTo>
                    <a:pt x="14227" y="12519"/>
                  </a:lnTo>
                  <a:lnTo>
                    <a:pt x="14209" y="12396"/>
                  </a:lnTo>
                  <a:lnTo>
                    <a:pt x="14181" y="12411"/>
                  </a:lnTo>
                  <a:lnTo>
                    <a:pt x="14171" y="12427"/>
                  </a:lnTo>
                  <a:lnTo>
                    <a:pt x="14153" y="12350"/>
                  </a:lnTo>
                  <a:lnTo>
                    <a:pt x="14097" y="12072"/>
                  </a:lnTo>
                  <a:lnTo>
                    <a:pt x="14031" y="11926"/>
                  </a:lnTo>
                  <a:lnTo>
                    <a:pt x="14022" y="11803"/>
                  </a:lnTo>
                  <a:lnTo>
                    <a:pt x="13985" y="11888"/>
                  </a:lnTo>
                  <a:lnTo>
                    <a:pt x="13994" y="11918"/>
                  </a:lnTo>
                  <a:lnTo>
                    <a:pt x="14031" y="12019"/>
                  </a:lnTo>
                  <a:lnTo>
                    <a:pt x="14022" y="12057"/>
                  </a:lnTo>
                  <a:lnTo>
                    <a:pt x="13994" y="12019"/>
                  </a:lnTo>
                  <a:lnTo>
                    <a:pt x="14003" y="12088"/>
                  </a:lnTo>
                  <a:lnTo>
                    <a:pt x="14031" y="12173"/>
                  </a:lnTo>
                  <a:lnTo>
                    <a:pt x="14031" y="12226"/>
                  </a:lnTo>
                  <a:lnTo>
                    <a:pt x="14059" y="12296"/>
                  </a:lnTo>
                  <a:lnTo>
                    <a:pt x="14097" y="12411"/>
                  </a:lnTo>
                  <a:lnTo>
                    <a:pt x="14106" y="12534"/>
                  </a:lnTo>
                  <a:lnTo>
                    <a:pt x="14115" y="12604"/>
                  </a:lnTo>
                  <a:lnTo>
                    <a:pt x="14115" y="12581"/>
                  </a:lnTo>
                  <a:lnTo>
                    <a:pt x="14171" y="12750"/>
                  </a:lnTo>
                  <a:lnTo>
                    <a:pt x="14171" y="12819"/>
                  </a:lnTo>
                  <a:lnTo>
                    <a:pt x="14134" y="12935"/>
                  </a:lnTo>
                  <a:lnTo>
                    <a:pt x="14106" y="12973"/>
                  </a:lnTo>
                  <a:lnTo>
                    <a:pt x="14041" y="12950"/>
                  </a:lnTo>
                  <a:lnTo>
                    <a:pt x="14031" y="12873"/>
                  </a:lnTo>
                  <a:lnTo>
                    <a:pt x="14003" y="12750"/>
                  </a:lnTo>
                  <a:lnTo>
                    <a:pt x="13966" y="12696"/>
                  </a:lnTo>
                  <a:lnTo>
                    <a:pt x="13966" y="12796"/>
                  </a:lnTo>
                  <a:lnTo>
                    <a:pt x="13929" y="12788"/>
                  </a:lnTo>
                  <a:lnTo>
                    <a:pt x="13817" y="12788"/>
                  </a:lnTo>
                  <a:lnTo>
                    <a:pt x="13835" y="12727"/>
                  </a:lnTo>
                  <a:lnTo>
                    <a:pt x="13817" y="12627"/>
                  </a:lnTo>
                  <a:lnTo>
                    <a:pt x="13845" y="12611"/>
                  </a:lnTo>
                  <a:lnTo>
                    <a:pt x="13807" y="12573"/>
                  </a:lnTo>
                  <a:lnTo>
                    <a:pt x="13761" y="12457"/>
                  </a:lnTo>
                  <a:lnTo>
                    <a:pt x="13761" y="12357"/>
                  </a:lnTo>
                  <a:lnTo>
                    <a:pt x="13770" y="12334"/>
                  </a:lnTo>
                  <a:lnTo>
                    <a:pt x="13733" y="12265"/>
                  </a:lnTo>
                  <a:lnTo>
                    <a:pt x="13705" y="12273"/>
                  </a:lnTo>
                  <a:lnTo>
                    <a:pt x="13695" y="12396"/>
                  </a:lnTo>
                  <a:lnTo>
                    <a:pt x="13649" y="12419"/>
                  </a:lnTo>
                  <a:lnTo>
                    <a:pt x="13583" y="12357"/>
                  </a:lnTo>
                  <a:lnTo>
                    <a:pt x="13537" y="12273"/>
                  </a:lnTo>
                  <a:lnTo>
                    <a:pt x="13518" y="12226"/>
                  </a:lnTo>
                  <a:lnTo>
                    <a:pt x="13499" y="12211"/>
                  </a:lnTo>
                  <a:lnTo>
                    <a:pt x="13499" y="12265"/>
                  </a:lnTo>
                  <a:lnTo>
                    <a:pt x="13471" y="12288"/>
                  </a:lnTo>
                  <a:lnTo>
                    <a:pt x="13425" y="12242"/>
                  </a:lnTo>
                  <a:lnTo>
                    <a:pt x="13369" y="12180"/>
                  </a:lnTo>
                  <a:lnTo>
                    <a:pt x="13397" y="12242"/>
                  </a:lnTo>
                  <a:lnTo>
                    <a:pt x="13387" y="12288"/>
                  </a:lnTo>
                  <a:lnTo>
                    <a:pt x="13331" y="12288"/>
                  </a:lnTo>
                  <a:lnTo>
                    <a:pt x="13331" y="12303"/>
                  </a:lnTo>
                  <a:lnTo>
                    <a:pt x="13425" y="12303"/>
                  </a:lnTo>
                  <a:lnTo>
                    <a:pt x="13499" y="12365"/>
                  </a:lnTo>
                  <a:lnTo>
                    <a:pt x="13509" y="12419"/>
                  </a:lnTo>
                  <a:lnTo>
                    <a:pt x="13499" y="12427"/>
                  </a:lnTo>
                  <a:lnTo>
                    <a:pt x="13583" y="12504"/>
                  </a:lnTo>
                  <a:lnTo>
                    <a:pt x="13583" y="12550"/>
                  </a:lnTo>
                  <a:lnTo>
                    <a:pt x="13611" y="12573"/>
                  </a:lnTo>
                  <a:lnTo>
                    <a:pt x="13630" y="12550"/>
                  </a:lnTo>
                  <a:lnTo>
                    <a:pt x="13658" y="12550"/>
                  </a:lnTo>
                  <a:lnTo>
                    <a:pt x="13695" y="12611"/>
                  </a:lnTo>
                  <a:lnTo>
                    <a:pt x="13723" y="12688"/>
                  </a:lnTo>
                  <a:lnTo>
                    <a:pt x="13733" y="12735"/>
                  </a:lnTo>
                  <a:lnTo>
                    <a:pt x="13723" y="12819"/>
                  </a:lnTo>
                  <a:lnTo>
                    <a:pt x="13667" y="12850"/>
                  </a:lnTo>
                  <a:lnTo>
                    <a:pt x="13583" y="12873"/>
                  </a:lnTo>
                  <a:lnTo>
                    <a:pt x="13574" y="12812"/>
                  </a:lnTo>
                  <a:lnTo>
                    <a:pt x="13574" y="12819"/>
                  </a:lnTo>
                  <a:lnTo>
                    <a:pt x="13574" y="12912"/>
                  </a:lnTo>
                  <a:lnTo>
                    <a:pt x="13537" y="12935"/>
                  </a:lnTo>
                  <a:lnTo>
                    <a:pt x="13499" y="12942"/>
                  </a:lnTo>
                  <a:lnTo>
                    <a:pt x="13462" y="12912"/>
                  </a:lnTo>
                  <a:lnTo>
                    <a:pt x="13397" y="12842"/>
                  </a:lnTo>
                  <a:lnTo>
                    <a:pt x="13331" y="12781"/>
                  </a:lnTo>
                  <a:lnTo>
                    <a:pt x="13285" y="12765"/>
                  </a:lnTo>
                  <a:lnTo>
                    <a:pt x="13238" y="12750"/>
                  </a:lnTo>
                  <a:lnTo>
                    <a:pt x="13182" y="12673"/>
                  </a:lnTo>
                  <a:lnTo>
                    <a:pt x="13135" y="12634"/>
                  </a:lnTo>
                  <a:lnTo>
                    <a:pt x="13070" y="12611"/>
                  </a:lnTo>
                  <a:lnTo>
                    <a:pt x="13098" y="12542"/>
                  </a:lnTo>
                  <a:lnTo>
                    <a:pt x="13107" y="12504"/>
                  </a:lnTo>
                  <a:lnTo>
                    <a:pt x="13070" y="12488"/>
                  </a:lnTo>
                  <a:lnTo>
                    <a:pt x="13033" y="12511"/>
                  </a:lnTo>
                  <a:lnTo>
                    <a:pt x="13023" y="12504"/>
                  </a:lnTo>
                  <a:lnTo>
                    <a:pt x="12995" y="12473"/>
                  </a:lnTo>
                  <a:lnTo>
                    <a:pt x="12948" y="12411"/>
                  </a:lnTo>
                  <a:lnTo>
                    <a:pt x="12902" y="12303"/>
                  </a:lnTo>
                  <a:lnTo>
                    <a:pt x="12864" y="12257"/>
                  </a:lnTo>
                  <a:lnTo>
                    <a:pt x="12827" y="12196"/>
                  </a:lnTo>
                  <a:lnTo>
                    <a:pt x="12808" y="12111"/>
                  </a:lnTo>
                  <a:lnTo>
                    <a:pt x="12836" y="12042"/>
                  </a:lnTo>
                  <a:lnTo>
                    <a:pt x="12846" y="11872"/>
                  </a:lnTo>
                  <a:lnTo>
                    <a:pt x="12883" y="11826"/>
                  </a:lnTo>
                  <a:lnTo>
                    <a:pt x="12948" y="11780"/>
                  </a:lnTo>
                  <a:lnTo>
                    <a:pt x="13023" y="11711"/>
                  </a:lnTo>
                  <a:lnTo>
                    <a:pt x="13014" y="11672"/>
                  </a:lnTo>
                  <a:lnTo>
                    <a:pt x="12883" y="11580"/>
                  </a:lnTo>
                  <a:lnTo>
                    <a:pt x="12939" y="11641"/>
                  </a:lnTo>
                  <a:lnTo>
                    <a:pt x="12977" y="11680"/>
                  </a:lnTo>
                  <a:lnTo>
                    <a:pt x="12948" y="11718"/>
                  </a:lnTo>
                  <a:lnTo>
                    <a:pt x="12911" y="11718"/>
                  </a:lnTo>
                  <a:lnTo>
                    <a:pt x="12864" y="11703"/>
                  </a:lnTo>
                  <a:lnTo>
                    <a:pt x="12836" y="11764"/>
                  </a:lnTo>
                  <a:lnTo>
                    <a:pt x="12808" y="11811"/>
                  </a:lnTo>
                  <a:lnTo>
                    <a:pt x="12771" y="11795"/>
                  </a:lnTo>
                  <a:lnTo>
                    <a:pt x="12762" y="11803"/>
                  </a:lnTo>
                  <a:lnTo>
                    <a:pt x="12790" y="11888"/>
                  </a:lnTo>
                  <a:lnTo>
                    <a:pt x="12771" y="11980"/>
                  </a:lnTo>
                  <a:lnTo>
                    <a:pt x="12771" y="11995"/>
                  </a:lnTo>
                  <a:lnTo>
                    <a:pt x="12659" y="11988"/>
                  </a:lnTo>
                  <a:lnTo>
                    <a:pt x="12640" y="12026"/>
                  </a:lnTo>
                  <a:lnTo>
                    <a:pt x="12640" y="12072"/>
                  </a:lnTo>
                  <a:lnTo>
                    <a:pt x="12612" y="12026"/>
                  </a:lnTo>
                  <a:lnTo>
                    <a:pt x="12528" y="11934"/>
                  </a:lnTo>
                  <a:lnTo>
                    <a:pt x="12463" y="11895"/>
                  </a:lnTo>
                  <a:lnTo>
                    <a:pt x="12388" y="11865"/>
                  </a:lnTo>
                  <a:lnTo>
                    <a:pt x="12388" y="11841"/>
                  </a:lnTo>
                  <a:lnTo>
                    <a:pt x="12379" y="11826"/>
                  </a:lnTo>
                  <a:lnTo>
                    <a:pt x="12323" y="11826"/>
                  </a:lnTo>
                  <a:lnTo>
                    <a:pt x="12286" y="11803"/>
                  </a:lnTo>
                  <a:lnTo>
                    <a:pt x="12276" y="11772"/>
                  </a:lnTo>
                  <a:lnTo>
                    <a:pt x="12248" y="11764"/>
                  </a:lnTo>
                  <a:lnTo>
                    <a:pt x="12211" y="11741"/>
                  </a:lnTo>
                  <a:lnTo>
                    <a:pt x="12164" y="11734"/>
                  </a:lnTo>
                  <a:lnTo>
                    <a:pt x="12136" y="11687"/>
                  </a:lnTo>
                  <a:lnTo>
                    <a:pt x="12164" y="11657"/>
                  </a:lnTo>
                  <a:lnTo>
                    <a:pt x="12192" y="11618"/>
                  </a:lnTo>
                  <a:lnTo>
                    <a:pt x="12230" y="11610"/>
                  </a:lnTo>
                  <a:lnTo>
                    <a:pt x="12239" y="11580"/>
                  </a:lnTo>
                  <a:lnTo>
                    <a:pt x="12248" y="11526"/>
                  </a:lnTo>
                  <a:lnTo>
                    <a:pt x="12248" y="11472"/>
                  </a:lnTo>
                  <a:lnTo>
                    <a:pt x="12239" y="11441"/>
                  </a:lnTo>
                  <a:lnTo>
                    <a:pt x="12230" y="11395"/>
                  </a:lnTo>
                  <a:lnTo>
                    <a:pt x="12239" y="11333"/>
                  </a:lnTo>
                  <a:lnTo>
                    <a:pt x="12248" y="11279"/>
                  </a:lnTo>
                  <a:lnTo>
                    <a:pt x="12286" y="11226"/>
                  </a:lnTo>
                  <a:lnTo>
                    <a:pt x="12304" y="11249"/>
                  </a:lnTo>
                  <a:lnTo>
                    <a:pt x="12323" y="11310"/>
                  </a:lnTo>
                  <a:lnTo>
                    <a:pt x="12342" y="11372"/>
                  </a:lnTo>
                  <a:lnTo>
                    <a:pt x="12323" y="11426"/>
                  </a:lnTo>
                  <a:lnTo>
                    <a:pt x="12342" y="11595"/>
                  </a:lnTo>
                  <a:lnTo>
                    <a:pt x="12379" y="11649"/>
                  </a:lnTo>
                  <a:lnTo>
                    <a:pt x="12388" y="11610"/>
                  </a:lnTo>
                  <a:lnTo>
                    <a:pt x="12388" y="11533"/>
                  </a:lnTo>
                  <a:lnTo>
                    <a:pt x="12379" y="11487"/>
                  </a:lnTo>
                  <a:lnTo>
                    <a:pt x="12379" y="11426"/>
                  </a:lnTo>
                  <a:lnTo>
                    <a:pt x="12435" y="11364"/>
                  </a:lnTo>
                  <a:lnTo>
                    <a:pt x="12463" y="11349"/>
                  </a:lnTo>
                  <a:lnTo>
                    <a:pt x="12379" y="11310"/>
                  </a:lnTo>
                  <a:lnTo>
                    <a:pt x="12342" y="11272"/>
                  </a:lnTo>
                  <a:lnTo>
                    <a:pt x="12276" y="11195"/>
                  </a:lnTo>
                  <a:lnTo>
                    <a:pt x="12248" y="11133"/>
                  </a:lnTo>
                  <a:lnTo>
                    <a:pt x="12211" y="11164"/>
                  </a:lnTo>
                  <a:lnTo>
                    <a:pt x="12192" y="11241"/>
                  </a:lnTo>
                  <a:lnTo>
                    <a:pt x="12155" y="11279"/>
                  </a:lnTo>
                  <a:lnTo>
                    <a:pt x="12062" y="11410"/>
                  </a:lnTo>
                  <a:lnTo>
                    <a:pt x="12006" y="11456"/>
                  </a:lnTo>
                  <a:lnTo>
                    <a:pt x="11931" y="11487"/>
                  </a:lnTo>
                  <a:lnTo>
                    <a:pt x="11782" y="11464"/>
                  </a:lnTo>
                  <a:lnTo>
                    <a:pt x="11614" y="11426"/>
                  </a:lnTo>
                  <a:lnTo>
                    <a:pt x="11464" y="11341"/>
                  </a:lnTo>
                  <a:lnTo>
                    <a:pt x="11427" y="11310"/>
                  </a:lnTo>
                  <a:lnTo>
                    <a:pt x="11445" y="11279"/>
                  </a:lnTo>
                  <a:lnTo>
                    <a:pt x="11492" y="11256"/>
                  </a:lnTo>
                  <a:lnTo>
                    <a:pt x="11492" y="11226"/>
                  </a:lnTo>
                  <a:lnTo>
                    <a:pt x="11445" y="11187"/>
                  </a:lnTo>
                  <a:lnTo>
                    <a:pt x="11380" y="11210"/>
                  </a:lnTo>
                  <a:lnTo>
                    <a:pt x="11315" y="11249"/>
                  </a:lnTo>
                  <a:lnTo>
                    <a:pt x="11259" y="11249"/>
                  </a:lnTo>
                  <a:lnTo>
                    <a:pt x="11193" y="11226"/>
                  </a:lnTo>
                  <a:lnTo>
                    <a:pt x="11081" y="11195"/>
                  </a:lnTo>
                  <a:lnTo>
                    <a:pt x="11016" y="11187"/>
                  </a:lnTo>
                  <a:lnTo>
                    <a:pt x="10969" y="11133"/>
                  </a:lnTo>
                  <a:lnTo>
                    <a:pt x="10867" y="11118"/>
                  </a:lnTo>
                  <a:lnTo>
                    <a:pt x="10848" y="11149"/>
                  </a:lnTo>
                  <a:lnTo>
                    <a:pt x="10792" y="11118"/>
                  </a:lnTo>
                  <a:lnTo>
                    <a:pt x="10755" y="11102"/>
                  </a:lnTo>
                  <a:lnTo>
                    <a:pt x="10745" y="11164"/>
                  </a:lnTo>
                  <a:lnTo>
                    <a:pt x="10596" y="11179"/>
                  </a:lnTo>
                  <a:lnTo>
                    <a:pt x="10531" y="11179"/>
                  </a:lnTo>
                  <a:lnTo>
                    <a:pt x="10484" y="11179"/>
                  </a:lnTo>
                  <a:lnTo>
                    <a:pt x="10419" y="11195"/>
                  </a:lnTo>
                  <a:lnTo>
                    <a:pt x="10381" y="11218"/>
                  </a:lnTo>
                  <a:lnTo>
                    <a:pt x="10344" y="11218"/>
                  </a:lnTo>
                  <a:lnTo>
                    <a:pt x="10288" y="11187"/>
                  </a:lnTo>
                  <a:lnTo>
                    <a:pt x="10297" y="11156"/>
                  </a:lnTo>
                  <a:lnTo>
                    <a:pt x="10288" y="11125"/>
                  </a:lnTo>
                  <a:lnTo>
                    <a:pt x="10251" y="11056"/>
                  </a:lnTo>
                  <a:lnTo>
                    <a:pt x="10194" y="11025"/>
                  </a:lnTo>
                  <a:lnTo>
                    <a:pt x="10157" y="11025"/>
                  </a:lnTo>
                  <a:lnTo>
                    <a:pt x="10120" y="11002"/>
                  </a:lnTo>
                  <a:lnTo>
                    <a:pt x="10101" y="10995"/>
                  </a:lnTo>
                  <a:lnTo>
                    <a:pt x="10082" y="11025"/>
                  </a:lnTo>
                  <a:lnTo>
                    <a:pt x="10064" y="11002"/>
                  </a:lnTo>
                  <a:lnTo>
                    <a:pt x="10026" y="10948"/>
                  </a:lnTo>
                  <a:lnTo>
                    <a:pt x="9952" y="10902"/>
                  </a:lnTo>
                  <a:lnTo>
                    <a:pt x="9952" y="10825"/>
                  </a:lnTo>
                  <a:lnTo>
                    <a:pt x="9933" y="10764"/>
                  </a:lnTo>
                  <a:lnTo>
                    <a:pt x="9914" y="10733"/>
                  </a:lnTo>
                  <a:lnTo>
                    <a:pt x="9896" y="10733"/>
                  </a:lnTo>
                  <a:lnTo>
                    <a:pt x="9858" y="10733"/>
                  </a:lnTo>
                  <a:lnTo>
                    <a:pt x="9840" y="10764"/>
                  </a:lnTo>
                  <a:lnTo>
                    <a:pt x="9840" y="10810"/>
                  </a:lnTo>
                  <a:lnTo>
                    <a:pt x="9821" y="10841"/>
                  </a:lnTo>
                  <a:lnTo>
                    <a:pt x="9821" y="10879"/>
                  </a:lnTo>
                  <a:lnTo>
                    <a:pt x="9765" y="10887"/>
                  </a:lnTo>
                  <a:lnTo>
                    <a:pt x="9709" y="10848"/>
                  </a:lnTo>
                  <a:lnTo>
                    <a:pt x="9625" y="10748"/>
                  </a:lnTo>
                  <a:lnTo>
                    <a:pt x="9588" y="10702"/>
                  </a:lnTo>
                  <a:lnTo>
                    <a:pt x="9541" y="10687"/>
                  </a:lnTo>
                  <a:lnTo>
                    <a:pt x="9550" y="10671"/>
                  </a:lnTo>
                  <a:lnTo>
                    <a:pt x="9578" y="10625"/>
                  </a:lnTo>
                  <a:lnTo>
                    <a:pt x="9588" y="10571"/>
                  </a:lnTo>
                  <a:lnTo>
                    <a:pt x="9578" y="10548"/>
                  </a:lnTo>
                  <a:lnTo>
                    <a:pt x="9504" y="10563"/>
                  </a:lnTo>
                  <a:lnTo>
                    <a:pt x="9485" y="10540"/>
                  </a:lnTo>
                  <a:lnTo>
                    <a:pt x="9466" y="10533"/>
                  </a:lnTo>
                  <a:lnTo>
                    <a:pt x="9326" y="10571"/>
                  </a:lnTo>
                  <a:lnTo>
                    <a:pt x="9438" y="10417"/>
                  </a:lnTo>
                  <a:lnTo>
                    <a:pt x="9401" y="10394"/>
                  </a:lnTo>
                  <a:lnTo>
                    <a:pt x="9326" y="10448"/>
                  </a:lnTo>
                  <a:lnTo>
                    <a:pt x="9261" y="10517"/>
                  </a:lnTo>
                  <a:lnTo>
                    <a:pt x="9149" y="10502"/>
                  </a:lnTo>
                  <a:lnTo>
                    <a:pt x="9177" y="10479"/>
                  </a:lnTo>
                  <a:lnTo>
                    <a:pt x="9242" y="10456"/>
                  </a:lnTo>
                  <a:lnTo>
                    <a:pt x="9298" y="10417"/>
                  </a:lnTo>
                  <a:lnTo>
                    <a:pt x="9364" y="10379"/>
                  </a:lnTo>
                  <a:lnTo>
                    <a:pt x="9364" y="10325"/>
                  </a:lnTo>
                  <a:lnTo>
                    <a:pt x="9298" y="10332"/>
                  </a:lnTo>
                  <a:lnTo>
                    <a:pt x="9224" y="10386"/>
                  </a:lnTo>
                  <a:lnTo>
                    <a:pt x="9177" y="10363"/>
                  </a:lnTo>
                  <a:lnTo>
                    <a:pt x="9177" y="10294"/>
                  </a:lnTo>
                  <a:lnTo>
                    <a:pt x="9177" y="10263"/>
                  </a:lnTo>
                  <a:lnTo>
                    <a:pt x="9186" y="10225"/>
                  </a:lnTo>
                  <a:lnTo>
                    <a:pt x="9205" y="10148"/>
                  </a:lnTo>
                  <a:lnTo>
                    <a:pt x="9317" y="10132"/>
                  </a:lnTo>
                  <a:lnTo>
                    <a:pt x="9326" y="10086"/>
                  </a:lnTo>
                  <a:lnTo>
                    <a:pt x="9224" y="10086"/>
                  </a:lnTo>
                  <a:lnTo>
                    <a:pt x="9140" y="10140"/>
                  </a:lnTo>
                  <a:lnTo>
                    <a:pt x="9093" y="10232"/>
                  </a:lnTo>
                  <a:lnTo>
                    <a:pt x="9018" y="10255"/>
                  </a:lnTo>
                  <a:lnTo>
                    <a:pt x="8962" y="10232"/>
                  </a:lnTo>
                  <a:lnTo>
                    <a:pt x="8916" y="10255"/>
                  </a:lnTo>
                  <a:lnTo>
                    <a:pt x="8841" y="10255"/>
                  </a:lnTo>
                  <a:lnTo>
                    <a:pt x="8775" y="10255"/>
                  </a:lnTo>
                  <a:lnTo>
                    <a:pt x="8775" y="10178"/>
                  </a:lnTo>
                  <a:lnTo>
                    <a:pt x="8738" y="10055"/>
                  </a:lnTo>
                  <a:lnTo>
                    <a:pt x="8729" y="10148"/>
                  </a:lnTo>
                  <a:lnTo>
                    <a:pt x="8729" y="10294"/>
                  </a:lnTo>
                  <a:lnTo>
                    <a:pt x="8701" y="10332"/>
                  </a:lnTo>
                  <a:lnTo>
                    <a:pt x="8626" y="10332"/>
                  </a:lnTo>
                  <a:lnTo>
                    <a:pt x="8589" y="10294"/>
                  </a:lnTo>
                  <a:lnTo>
                    <a:pt x="8617" y="10202"/>
                  </a:lnTo>
                  <a:lnTo>
                    <a:pt x="8691" y="10055"/>
                  </a:lnTo>
                  <a:lnTo>
                    <a:pt x="8691" y="9963"/>
                  </a:lnTo>
                  <a:lnTo>
                    <a:pt x="8607" y="10055"/>
                  </a:lnTo>
                  <a:lnTo>
                    <a:pt x="8570" y="10163"/>
                  </a:lnTo>
                  <a:lnTo>
                    <a:pt x="8542" y="10171"/>
                  </a:lnTo>
                  <a:lnTo>
                    <a:pt x="8533" y="10132"/>
                  </a:lnTo>
                  <a:lnTo>
                    <a:pt x="8533" y="10109"/>
                  </a:lnTo>
                  <a:lnTo>
                    <a:pt x="8514" y="10101"/>
                  </a:lnTo>
                  <a:lnTo>
                    <a:pt x="8477" y="10117"/>
                  </a:lnTo>
                  <a:lnTo>
                    <a:pt x="8402" y="10225"/>
                  </a:lnTo>
                  <a:lnTo>
                    <a:pt x="8467" y="10232"/>
                  </a:lnTo>
                  <a:lnTo>
                    <a:pt x="8495" y="10240"/>
                  </a:lnTo>
                  <a:lnTo>
                    <a:pt x="8439" y="10332"/>
                  </a:lnTo>
                  <a:lnTo>
                    <a:pt x="8355" y="10363"/>
                  </a:lnTo>
                  <a:lnTo>
                    <a:pt x="8327" y="10425"/>
                  </a:lnTo>
                  <a:lnTo>
                    <a:pt x="8355" y="10440"/>
                  </a:lnTo>
                  <a:lnTo>
                    <a:pt x="8355" y="10502"/>
                  </a:lnTo>
                  <a:lnTo>
                    <a:pt x="8430" y="10479"/>
                  </a:lnTo>
                  <a:lnTo>
                    <a:pt x="8430" y="10533"/>
                  </a:lnTo>
                  <a:lnTo>
                    <a:pt x="8477" y="10486"/>
                  </a:lnTo>
                  <a:lnTo>
                    <a:pt x="8495" y="10486"/>
                  </a:lnTo>
                  <a:lnTo>
                    <a:pt x="8495" y="10571"/>
                  </a:lnTo>
                  <a:lnTo>
                    <a:pt x="8421" y="10633"/>
                  </a:lnTo>
                  <a:lnTo>
                    <a:pt x="8327" y="10663"/>
                  </a:lnTo>
                  <a:lnTo>
                    <a:pt x="8346" y="10733"/>
                  </a:lnTo>
                  <a:lnTo>
                    <a:pt x="8430" y="10702"/>
                  </a:lnTo>
                  <a:lnTo>
                    <a:pt x="8477" y="10702"/>
                  </a:lnTo>
                  <a:lnTo>
                    <a:pt x="8551" y="10625"/>
                  </a:lnTo>
                  <a:lnTo>
                    <a:pt x="8589" y="10687"/>
                  </a:lnTo>
                  <a:lnTo>
                    <a:pt x="8589" y="10733"/>
                  </a:lnTo>
                  <a:lnTo>
                    <a:pt x="8570" y="10779"/>
                  </a:lnTo>
                  <a:lnTo>
                    <a:pt x="8533" y="10787"/>
                  </a:lnTo>
                  <a:lnTo>
                    <a:pt x="8514" y="10817"/>
                  </a:lnTo>
                  <a:lnTo>
                    <a:pt x="8467" y="10871"/>
                  </a:lnTo>
                  <a:lnTo>
                    <a:pt x="8430" y="10948"/>
                  </a:lnTo>
                  <a:lnTo>
                    <a:pt x="8458" y="10948"/>
                  </a:lnTo>
                  <a:lnTo>
                    <a:pt x="8495" y="10941"/>
                  </a:lnTo>
                  <a:lnTo>
                    <a:pt x="8505" y="10971"/>
                  </a:lnTo>
                  <a:lnTo>
                    <a:pt x="8533" y="10979"/>
                  </a:lnTo>
                  <a:lnTo>
                    <a:pt x="8495" y="11056"/>
                  </a:lnTo>
                  <a:lnTo>
                    <a:pt x="8439" y="11087"/>
                  </a:lnTo>
                  <a:lnTo>
                    <a:pt x="8402" y="11072"/>
                  </a:lnTo>
                  <a:lnTo>
                    <a:pt x="8393" y="11149"/>
                  </a:lnTo>
                  <a:lnTo>
                    <a:pt x="8383" y="11195"/>
                  </a:lnTo>
                  <a:lnTo>
                    <a:pt x="8327" y="11210"/>
                  </a:lnTo>
                  <a:lnTo>
                    <a:pt x="8271" y="11256"/>
                  </a:lnTo>
                  <a:lnTo>
                    <a:pt x="8206" y="11249"/>
                  </a:lnTo>
                  <a:lnTo>
                    <a:pt x="8141" y="11249"/>
                  </a:lnTo>
                  <a:lnTo>
                    <a:pt x="8094" y="11210"/>
                  </a:lnTo>
                  <a:lnTo>
                    <a:pt x="8057" y="11210"/>
                  </a:lnTo>
                  <a:lnTo>
                    <a:pt x="8019" y="11226"/>
                  </a:lnTo>
                  <a:lnTo>
                    <a:pt x="7991" y="11118"/>
                  </a:lnTo>
                  <a:lnTo>
                    <a:pt x="7991" y="11210"/>
                  </a:lnTo>
                  <a:lnTo>
                    <a:pt x="7945" y="11256"/>
                  </a:lnTo>
                  <a:lnTo>
                    <a:pt x="7945" y="11372"/>
                  </a:lnTo>
                  <a:lnTo>
                    <a:pt x="7917" y="11503"/>
                  </a:lnTo>
                  <a:lnTo>
                    <a:pt x="7898" y="11395"/>
                  </a:lnTo>
                  <a:lnTo>
                    <a:pt x="7870" y="11256"/>
                  </a:lnTo>
                  <a:lnTo>
                    <a:pt x="7842" y="11318"/>
                  </a:lnTo>
                  <a:lnTo>
                    <a:pt x="7842" y="11349"/>
                  </a:lnTo>
                  <a:lnTo>
                    <a:pt x="7861" y="11441"/>
                  </a:lnTo>
                  <a:lnTo>
                    <a:pt x="7823" y="11518"/>
                  </a:lnTo>
                  <a:lnTo>
                    <a:pt x="7786" y="11487"/>
                  </a:lnTo>
                  <a:lnTo>
                    <a:pt x="7711" y="11533"/>
                  </a:lnTo>
                  <a:lnTo>
                    <a:pt x="7683" y="11549"/>
                  </a:lnTo>
                  <a:lnTo>
                    <a:pt x="7683" y="11649"/>
                  </a:lnTo>
                  <a:lnTo>
                    <a:pt x="7618" y="11749"/>
                  </a:lnTo>
                  <a:lnTo>
                    <a:pt x="7581" y="11841"/>
                  </a:lnTo>
                  <a:lnTo>
                    <a:pt x="7609" y="11734"/>
                  </a:lnTo>
                  <a:lnTo>
                    <a:pt x="7609" y="11626"/>
                  </a:lnTo>
                  <a:lnTo>
                    <a:pt x="7543" y="11672"/>
                  </a:lnTo>
                  <a:lnTo>
                    <a:pt x="7506" y="11672"/>
                  </a:lnTo>
                  <a:lnTo>
                    <a:pt x="7431" y="11772"/>
                  </a:lnTo>
                  <a:lnTo>
                    <a:pt x="7384" y="11872"/>
                  </a:lnTo>
                  <a:lnTo>
                    <a:pt x="7347" y="11934"/>
                  </a:lnTo>
                  <a:lnTo>
                    <a:pt x="7310" y="11888"/>
                  </a:lnTo>
                  <a:lnTo>
                    <a:pt x="7244" y="11865"/>
                  </a:lnTo>
                  <a:lnTo>
                    <a:pt x="7235" y="11872"/>
                  </a:lnTo>
                  <a:lnTo>
                    <a:pt x="7235" y="11980"/>
                  </a:lnTo>
                  <a:lnTo>
                    <a:pt x="7170" y="11965"/>
                  </a:lnTo>
                  <a:lnTo>
                    <a:pt x="7114" y="11980"/>
                  </a:lnTo>
                  <a:lnTo>
                    <a:pt x="7020" y="12019"/>
                  </a:lnTo>
                  <a:lnTo>
                    <a:pt x="6983" y="11980"/>
                  </a:lnTo>
                  <a:lnTo>
                    <a:pt x="6927" y="11949"/>
                  </a:lnTo>
                  <a:lnTo>
                    <a:pt x="6927" y="11872"/>
                  </a:lnTo>
                  <a:lnTo>
                    <a:pt x="6974" y="11857"/>
                  </a:lnTo>
                  <a:lnTo>
                    <a:pt x="6964" y="11795"/>
                  </a:lnTo>
                  <a:lnTo>
                    <a:pt x="7002" y="11734"/>
                  </a:lnTo>
                  <a:lnTo>
                    <a:pt x="7039" y="11795"/>
                  </a:lnTo>
                  <a:lnTo>
                    <a:pt x="7048" y="11741"/>
                  </a:lnTo>
                  <a:lnTo>
                    <a:pt x="7076" y="11718"/>
                  </a:lnTo>
                  <a:lnTo>
                    <a:pt x="7095" y="11711"/>
                  </a:lnTo>
                  <a:lnTo>
                    <a:pt x="7132" y="11741"/>
                  </a:lnTo>
                  <a:lnTo>
                    <a:pt x="7188" y="11749"/>
                  </a:lnTo>
                  <a:lnTo>
                    <a:pt x="7151" y="11711"/>
                  </a:lnTo>
                  <a:lnTo>
                    <a:pt x="7160" y="11672"/>
                  </a:lnTo>
                  <a:lnTo>
                    <a:pt x="7207" y="11672"/>
                  </a:lnTo>
                  <a:lnTo>
                    <a:pt x="7263" y="11618"/>
                  </a:lnTo>
                  <a:lnTo>
                    <a:pt x="7300" y="11549"/>
                  </a:lnTo>
                  <a:lnTo>
                    <a:pt x="7338" y="11433"/>
                  </a:lnTo>
                  <a:lnTo>
                    <a:pt x="7300" y="11426"/>
                  </a:lnTo>
                  <a:lnTo>
                    <a:pt x="7226" y="11495"/>
                  </a:lnTo>
                  <a:lnTo>
                    <a:pt x="7132" y="11557"/>
                  </a:lnTo>
                  <a:lnTo>
                    <a:pt x="7095" y="11580"/>
                  </a:lnTo>
                  <a:lnTo>
                    <a:pt x="7048" y="11557"/>
                  </a:lnTo>
                  <a:lnTo>
                    <a:pt x="7002" y="11518"/>
                  </a:lnTo>
                  <a:lnTo>
                    <a:pt x="6964" y="11456"/>
                  </a:lnTo>
                  <a:lnTo>
                    <a:pt x="6974" y="11364"/>
                  </a:lnTo>
                  <a:lnTo>
                    <a:pt x="7020" y="11272"/>
                  </a:lnTo>
                  <a:lnTo>
                    <a:pt x="7039" y="11210"/>
                  </a:lnTo>
                  <a:lnTo>
                    <a:pt x="7076" y="11102"/>
                  </a:lnTo>
                  <a:lnTo>
                    <a:pt x="7132" y="11025"/>
                  </a:lnTo>
                  <a:lnTo>
                    <a:pt x="7170" y="10941"/>
                  </a:lnTo>
                  <a:lnTo>
                    <a:pt x="7188" y="10787"/>
                  </a:lnTo>
                  <a:lnTo>
                    <a:pt x="7188" y="10656"/>
                  </a:lnTo>
                  <a:lnTo>
                    <a:pt x="7160" y="10540"/>
                  </a:lnTo>
                  <a:lnTo>
                    <a:pt x="7198" y="10471"/>
                  </a:lnTo>
                  <a:lnTo>
                    <a:pt x="7207" y="10456"/>
                  </a:lnTo>
                  <a:lnTo>
                    <a:pt x="7412" y="10348"/>
                  </a:lnTo>
                  <a:lnTo>
                    <a:pt x="7487" y="10271"/>
                  </a:lnTo>
                  <a:lnTo>
                    <a:pt x="7534" y="10232"/>
                  </a:lnTo>
                  <a:lnTo>
                    <a:pt x="7599" y="10209"/>
                  </a:lnTo>
                  <a:lnTo>
                    <a:pt x="7646" y="10317"/>
                  </a:lnTo>
                  <a:lnTo>
                    <a:pt x="7693" y="10332"/>
                  </a:lnTo>
                  <a:lnTo>
                    <a:pt x="7767" y="10294"/>
                  </a:lnTo>
                  <a:lnTo>
                    <a:pt x="7833" y="10271"/>
                  </a:lnTo>
                  <a:lnTo>
                    <a:pt x="8122" y="10332"/>
                  </a:lnTo>
                  <a:lnTo>
                    <a:pt x="8169" y="10332"/>
                  </a:lnTo>
                  <a:lnTo>
                    <a:pt x="8141" y="10302"/>
                  </a:lnTo>
                  <a:lnTo>
                    <a:pt x="8057" y="10271"/>
                  </a:lnTo>
                  <a:lnTo>
                    <a:pt x="8010" y="10240"/>
                  </a:lnTo>
                  <a:lnTo>
                    <a:pt x="7917" y="10202"/>
                  </a:lnTo>
                  <a:lnTo>
                    <a:pt x="7842" y="10194"/>
                  </a:lnTo>
                  <a:lnTo>
                    <a:pt x="7805" y="10178"/>
                  </a:lnTo>
                  <a:lnTo>
                    <a:pt x="7749" y="10117"/>
                  </a:lnTo>
                  <a:lnTo>
                    <a:pt x="7730" y="10040"/>
                  </a:lnTo>
                  <a:lnTo>
                    <a:pt x="7786" y="10009"/>
                  </a:lnTo>
                  <a:lnTo>
                    <a:pt x="7805" y="9978"/>
                  </a:lnTo>
                  <a:lnTo>
                    <a:pt x="7842" y="9894"/>
                  </a:lnTo>
                  <a:lnTo>
                    <a:pt x="7917" y="9832"/>
                  </a:lnTo>
                  <a:lnTo>
                    <a:pt x="7982" y="9801"/>
                  </a:lnTo>
                  <a:lnTo>
                    <a:pt x="8047" y="9709"/>
                  </a:lnTo>
                  <a:lnTo>
                    <a:pt x="7973" y="9716"/>
                  </a:lnTo>
                  <a:lnTo>
                    <a:pt x="7861" y="9793"/>
                  </a:lnTo>
                  <a:lnTo>
                    <a:pt x="7711" y="9963"/>
                  </a:lnTo>
                  <a:lnTo>
                    <a:pt x="7637" y="9986"/>
                  </a:lnTo>
                  <a:lnTo>
                    <a:pt x="7543" y="9986"/>
                  </a:lnTo>
                  <a:lnTo>
                    <a:pt x="7496" y="9932"/>
                  </a:lnTo>
                  <a:lnTo>
                    <a:pt x="7506" y="9832"/>
                  </a:lnTo>
                  <a:lnTo>
                    <a:pt x="7534" y="9709"/>
                  </a:lnTo>
                  <a:lnTo>
                    <a:pt x="7618" y="9524"/>
                  </a:lnTo>
                  <a:lnTo>
                    <a:pt x="7674" y="9408"/>
                  </a:lnTo>
                  <a:lnTo>
                    <a:pt x="7674" y="9278"/>
                  </a:lnTo>
                  <a:lnTo>
                    <a:pt x="7693" y="9147"/>
                  </a:lnTo>
                  <a:lnTo>
                    <a:pt x="7711" y="9054"/>
                  </a:lnTo>
                  <a:lnTo>
                    <a:pt x="7693" y="8977"/>
                  </a:lnTo>
                  <a:lnTo>
                    <a:pt x="7655" y="8962"/>
                  </a:lnTo>
                  <a:lnTo>
                    <a:pt x="7637" y="9054"/>
                  </a:lnTo>
                  <a:lnTo>
                    <a:pt x="7637" y="9131"/>
                  </a:lnTo>
                  <a:lnTo>
                    <a:pt x="7618" y="9208"/>
                  </a:lnTo>
                  <a:lnTo>
                    <a:pt x="7581" y="9316"/>
                  </a:lnTo>
                  <a:lnTo>
                    <a:pt x="7562" y="9424"/>
                  </a:lnTo>
                  <a:lnTo>
                    <a:pt x="7525" y="9524"/>
                  </a:lnTo>
                  <a:lnTo>
                    <a:pt x="7468" y="9616"/>
                  </a:lnTo>
                  <a:lnTo>
                    <a:pt x="7450" y="9686"/>
                  </a:lnTo>
                  <a:lnTo>
                    <a:pt x="7431" y="9801"/>
                  </a:lnTo>
                  <a:lnTo>
                    <a:pt x="7450" y="9870"/>
                  </a:lnTo>
                  <a:lnTo>
                    <a:pt x="7431" y="9932"/>
                  </a:lnTo>
                  <a:lnTo>
                    <a:pt x="7356" y="10040"/>
                  </a:lnTo>
                  <a:lnTo>
                    <a:pt x="7310" y="10086"/>
                  </a:lnTo>
                  <a:lnTo>
                    <a:pt x="7244" y="10148"/>
                  </a:lnTo>
                  <a:lnTo>
                    <a:pt x="7160" y="10202"/>
                  </a:lnTo>
                  <a:lnTo>
                    <a:pt x="6983" y="10302"/>
                  </a:lnTo>
                  <a:lnTo>
                    <a:pt x="6974" y="10425"/>
                  </a:lnTo>
                  <a:lnTo>
                    <a:pt x="6871" y="10563"/>
                  </a:lnTo>
                  <a:lnTo>
                    <a:pt x="6834" y="10610"/>
                  </a:lnTo>
                  <a:lnTo>
                    <a:pt x="6824" y="10633"/>
                  </a:lnTo>
                  <a:lnTo>
                    <a:pt x="6778" y="10817"/>
                  </a:lnTo>
                  <a:lnTo>
                    <a:pt x="6740" y="10871"/>
                  </a:lnTo>
                  <a:lnTo>
                    <a:pt x="6675" y="10918"/>
                  </a:lnTo>
                  <a:lnTo>
                    <a:pt x="6638" y="10979"/>
                  </a:lnTo>
                  <a:lnTo>
                    <a:pt x="6535" y="10971"/>
                  </a:lnTo>
                  <a:lnTo>
                    <a:pt x="6479" y="10910"/>
                  </a:lnTo>
                  <a:lnTo>
                    <a:pt x="6423" y="10918"/>
                  </a:lnTo>
                  <a:lnTo>
                    <a:pt x="6488" y="10979"/>
                  </a:lnTo>
                  <a:lnTo>
                    <a:pt x="6554" y="11033"/>
                  </a:lnTo>
                  <a:lnTo>
                    <a:pt x="6591" y="11087"/>
                  </a:lnTo>
                  <a:lnTo>
                    <a:pt x="6610" y="11133"/>
                  </a:lnTo>
                  <a:lnTo>
                    <a:pt x="6600" y="11195"/>
                  </a:lnTo>
                  <a:lnTo>
                    <a:pt x="6572" y="11256"/>
                  </a:lnTo>
                  <a:lnTo>
                    <a:pt x="6535" y="11310"/>
                  </a:lnTo>
                  <a:lnTo>
                    <a:pt x="6414" y="11318"/>
                  </a:lnTo>
                  <a:lnTo>
                    <a:pt x="6367" y="11349"/>
                  </a:lnTo>
                  <a:lnTo>
                    <a:pt x="6442" y="11379"/>
                  </a:lnTo>
                  <a:lnTo>
                    <a:pt x="6442" y="11456"/>
                  </a:lnTo>
                  <a:lnTo>
                    <a:pt x="6386" y="11503"/>
                  </a:lnTo>
                  <a:lnTo>
                    <a:pt x="6311" y="11518"/>
                  </a:lnTo>
                  <a:lnTo>
                    <a:pt x="6311" y="11433"/>
                  </a:lnTo>
                  <a:lnTo>
                    <a:pt x="6255" y="11456"/>
                  </a:lnTo>
                  <a:lnTo>
                    <a:pt x="6236" y="11526"/>
                  </a:lnTo>
                  <a:lnTo>
                    <a:pt x="6190" y="11503"/>
                  </a:lnTo>
                  <a:lnTo>
                    <a:pt x="6199" y="11580"/>
                  </a:lnTo>
                  <a:lnTo>
                    <a:pt x="6199" y="11649"/>
                  </a:lnTo>
                  <a:lnTo>
                    <a:pt x="6152" y="11680"/>
                  </a:lnTo>
                  <a:lnTo>
                    <a:pt x="6152" y="11741"/>
                  </a:lnTo>
                  <a:lnTo>
                    <a:pt x="6105" y="11795"/>
                  </a:lnTo>
                  <a:lnTo>
                    <a:pt x="6003" y="11811"/>
                  </a:lnTo>
                  <a:lnTo>
                    <a:pt x="6003" y="11857"/>
                  </a:lnTo>
                  <a:lnTo>
                    <a:pt x="5956" y="12080"/>
                  </a:lnTo>
                  <a:lnTo>
                    <a:pt x="5928" y="12142"/>
                  </a:lnTo>
                  <a:lnTo>
                    <a:pt x="5965" y="12173"/>
                  </a:lnTo>
                  <a:lnTo>
                    <a:pt x="6077" y="12119"/>
                  </a:lnTo>
                  <a:lnTo>
                    <a:pt x="6152" y="12149"/>
                  </a:lnTo>
                  <a:lnTo>
                    <a:pt x="6162" y="12203"/>
                  </a:lnTo>
                  <a:lnTo>
                    <a:pt x="6274" y="12265"/>
                  </a:lnTo>
                  <a:lnTo>
                    <a:pt x="6302" y="12303"/>
                  </a:lnTo>
                  <a:lnTo>
                    <a:pt x="6302" y="12365"/>
                  </a:lnTo>
                  <a:lnTo>
                    <a:pt x="6292" y="12442"/>
                  </a:lnTo>
                  <a:lnTo>
                    <a:pt x="6274" y="12480"/>
                  </a:lnTo>
                  <a:lnTo>
                    <a:pt x="6236" y="12511"/>
                  </a:lnTo>
                  <a:lnTo>
                    <a:pt x="6218" y="12534"/>
                  </a:lnTo>
                  <a:lnTo>
                    <a:pt x="6105" y="12573"/>
                  </a:lnTo>
                  <a:lnTo>
                    <a:pt x="6068" y="12627"/>
                  </a:lnTo>
                  <a:lnTo>
                    <a:pt x="6049" y="12665"/>
                  </a:lnTo>
                  <a:lnTo>
                    <a:pt x="6003" y="12673"/>
                  </a:lnTo>
                  <a:lnTo>
                    <a:pt x="6003" y="12727"/>
                  </a:lnTo>
                  <a:lnTo>
                    <a:pt x="6012" y="12781"/>
                  </a:lnTo>
                  <a:lnTo>
                    <a:pt x="6012" y="12812"/>
                  </a:lnTo>
                  <a:lnTo>
                    <a:pt x="5937" y="12850"/>
                  </a:lnTo>
                  <a:lnTo>
                    <a:pt x="5965" y="12889"/>
                  </a:lnTo>
                  <a:lnTo>
                    <a:pt x="5993" y="12904"/>
                  </a:lnTo>
                  <a:lnTo>
                    <a:pt x="5975" y="12966"/>
                  </a:lnTo>
                  <a:lnTo>
                    <a:pt x="5975" y="12996"/>
                  </a:lnTo>
                  <a:lnTo>
                    <a:pt x="5891" y="13058"/>
                  </a:lnTo>
                  <a:lnTo>
                    <a:pt x="5853" y="13027"/>
                  </a:lnTo>
                  <a:lnTo>
                    <a:pt x="5816" y="13073"/>
                  </a:lnTo>
                  <a:lnTo>
                    <a:pt x="5788" y="13120"/>
                  </a:lnTo>
                  <a:lnTo>
                    <a:pt x="5741" y="13127"/>
                  </a:lnTo>
                  <a:lnTo>
                    <a:pt x="5732" y="13135"/>
                  </a:lnTo>
                  <a:lnTo>
                    <a:pt x="5695" y="13135"/>
                  </a:lnTo>
                  <a:lnTo>
                    <a:pt x="5592" y="13181"/>
                  </a:lnTo>
                  <a:lnTo>
                    <a:pt x="5583" y="13243"/>
                  </a:lnTo>
                  <a:lnTo>
                    <a:pt x="5545" y="13289"/>
                  </a:lnTo>
                  <a:lnTo>
                    <a:pt x="5508" y="13343"/>
                  </a:lnTo>
                  <a:lnTo>
                    <a:pt x="5471" y="13343"/>
                  </a:lnTo>
                  <a:lnTo>
                    <a:pt x="5443" y="13404"/>
                  </a:lnTo>
                  <a:lnTo>
                    <a:pt x="5433" y="13458"/>
                  </a:lnTo>
                  <a:lnTo>
                    <a:pt x="5359" y="13412"/>
                  </a:lnTo>
                  <a:lnTo>
                    <a:pt x="5303" y="13404"/>
                  </a:lnTo>
                  <a:lnTo>
                    <a:pt x="5293" y="13497"/>
                  </a:lnTo>
                  <a:lnTo>
                    <a:pt x="5284" y="13551"/>
                  </a:lnTo>
                  <a:lnTo>
                    <a:pt x="5265" y="13589"/>
                  </a:lnTo>
                  <a:lnTo>
                    <a:pt x="5191" y="13597"/>
                  </a:lnTo>
                  <a:lnTo>
                    <a:pt x="5172" y="13589"/>
                  </a:lnTo>
                  <a:lnTo>
                    <a:pt x="5135" y="13712"/>
                  </a:lnTo>
                  <a:lnTo>
                    <a:pt x="5107" y="13674"/>
                  </a:lnTo>
                  <a:lnTo>
                    <a:pt x="4995" y="13774"/>
                  </a:lnTo>
                  <a:lnTo>
                    <a:pt x="4985" y="13797"/>
                  </a:lnTo>
                  <a:lnTo>
                    <a:pt x="4948" y="13843"/>
                  </a:lnTo>
                  <a:lnTo>
                    <a:pt x="4957" y="13874"/>
                  </a:lnTo>
                  <a:lnTo>
                    <a:pt x="5004" y="13874"/>
                  </a:lnTo>
                  <a:lnTo>
                    <a:pt x="5004" y="13959"/>
                  </a:lnTo>
                  <a:lnTo>
                    <a:pt x="5004" y="13997"/>
                  </a:lnTo>
                  <a:lnTo>
                    <a:pt x="4967" y="14082"/>
                  </a:lnTo>
                  <a:lnTo>
                    <a:pt x="4920" y="14136"/>
                  </a:lnTo>
                  <a:lnTo>
                    <a:pt x="4892" y="14167"/>
                  </a:lnTo>
                  <a:lnTo>
                    <a:pt x="4855" y="14136"/>
                  </a:lnTo>
                  <a:lnTo>
                    <a:pt x="4845" y="14182"/>
                  </a:lnTo>
                  <a:lnTo>
                    <a:pt x="4836" y="14205"/>
                  </a:lnTo>
                  <a:lnTo>
                    <a:pt x="4799" y="14182"/>
                  </a:lnTo>
                  <a:lnTo>
                    <a:pt x="4780" y="14236"/>
                  </a:lnTo>
                  <a:lnTo>
                    <a:pt x="4668" y="14351"/>
                  </a:lnTo>
                  <a:lnTo>
                    <a:pt x="4630" y="14351"/>
                  </a:lnTo>
                  <a:lnTo>
                    <a:pt x="4584" y="14305"/>
                  </a:lnTo>
                  <a:lnTo>
                    <a:pt x="4537" y="14336"/>
                  </a:lnTo>
                  <a:lnTo>
                    <a:pt x="4518" y="14398"/>
                  </a:lnTo>
                  <a:lnTo>
                    <a:pt x="4537" y="14521"/>
                  </a:lnTo>
                  <a:lnTo>
                    <a:pt x="4462" y="14521"/>
                  </a:lnTo>
                  <a:lnTo>
                    <a:pt x="4425" y="14482"/>
                  </a:lnTo>
                  <a:lnTo>
                    <a:pt x="4397" y="14490"/>
                  </a:lnTo>
                  <a:lnTo>
                    <a:pt x="4322" y="14552"/>
                  </a:lnTo>
                  <a:lnTo>
                    <a:pt x="4294" y="14598"/>
                  </a:lnTo>
                  <a:lnTo>
                    <a:pt x="4369" y="14582"/>
                  </a:lnTo>
                  <a:lnTo>
                    <a:pt x="4388" y="14598"/>
                  </a:lnTo>
                  <a:lnTo>
                    <a:pt x="4360" y="14667"/>
                  </a:lnTo>
                  <a:lnTo>
                    <a:pt x="4257" y="14667"/>
                  </a:lnTo>
                  <a:lnTo>
                    <a:pt x="4220" y="14675"/>
                  </a:lnTo>
                  <a:lnTo>
                    <a:pt x="4145" y="14706"/>
                  </a:lnTo>
                  <a:lnTo>
                    <a:pt x="4089" y="14767"/>
                  </a:lnTo>
                  <a:lnTo>
                    <a:pt x="4024" y="14852"/>
                  </a:lnTo>
                  <a:lnTo>
                    <a:pt x="3949" y="14844"/>
                  </a:lnTo>
                  <a:lnTo>
                    <a:pt x="3912" y="14767"/>
                  </a:lnTo>
                  <a:lnTo>
                    <a:pt x="3884" y="14667"/>
                  </a:lnTo>
                  <a:lnTo>
                    <a:pt x="3837" y="14659"/>
                  </a:lnTo>
                  <a:lnTo>
                    <a:pt x="3865" y="14759"/>
                  </a:lnTo>
                  <a:lnTo>
                    <a:pt x="3902" y="14844"/>
                  </a:lnTo>
                  <a:lnTo>
                    <a:pt x="3977" y="14906"/>
                  </a:lnTo>
                  <a:lnTo>
                    <a:pt x="4033" y="14937"/>
                  </a:lnTo>
                  <a:lnTo>
                    <a:pt x="4033" y="14998"/>
                  </a:lnTo>
                  <a:lnTo>
                    <a:pt x="4052" y="15098"/>
                  </a:lnTo>
                  <a:lnTo>
                    <a:pt x="4024" y="15137"/>
                  </a:lnTo>
                  <a:lnTo>
                    <a:pt x="3977" y="15137"/>
                  </a:lnTo>
                  <a:lnTo>
                    <a:pt x="3921" y="15198"/>
                  </a:lnTo>
                  <a:lnTo>
                    <a:pt x="3884" y="15229"/>
                  </a:lnTo>
                  <a:lnTo>
                    <a:pt x="3809" y="15245"/>
                  </a:lnTo>
                  <a:lnTo>
                    <a:pt x="3753" y="15260"/>
                  </a:lnTo>
                  <a:lnTo>
                    <a:pt x="3716" y="15260"/>
                  </a:lnTo>
                  <a:lnTo>
                    <a:pt x="3688" y="15245"/>
                  </a:lnTo>
                  <a:lnTo>
                    <a:pt x="3688" y="15252"/>
                  </a:lnTo>
                  <a:lnTo>
                    <a:pt x="3688" y="15306"/>
                  </a:lnTo>
                  <a:lnTo>
                    <a:pt x="3660" y="15383"/>
                  </a:lnTo>
                  <a:lnTo>
                    <a:pt x="3622" y="15506"/>
                  </a:lnTo>
                  <a:lnTo>
                    <a:pt x="3604" y="15568"/>
                  </a:lnTo>
                  <a:lnTo>
                    <a:pt x="3585" y="15560"/>
                  </a:lnTo>
                  <a:lnTo>
                    <a:pt x="3604" y="15475"/>
                  </a:lnTo>
                  <a:lnTo>
                    <a:pt x="3604" y="15368"/>
                  </a:lnTo>
                  <a:lnTo>
                    <a:pt x="3585" y="15306"/>
                  </a:lnTo>
                  <a:lnTo>
                    <a:pt x="3529" y="15306"/>
                  </a:lnTo>
                  <a:lnTo>
                    <a:pt x="3501" y="15352"/>
                  </a:lnTo>
                  <a:lnTo>
                    <a:pt x="3464" y="15352"/>
                  </a:lnTo>
                  <a:lnTo>
                    <a:pt x="3426" y="15383"/>
                  </a:lnTo>
                  <a:lnTo>
                    <a:pt x="3389" y="15437"/>
                  </a:lnTo>
                  <a:lnTo>
                    <a:pt x="3314" y="15460"/>
                  </a:lnTo>
                  <a:lnTo>
                    <a:pt x="3286" y="15491"/>
                  </a:lnTo>
                  <a:lnTo>
                    <a:pt x="3277" y="15522"/>
                  </a:lnTo>
                  <a:lnTo>
                    <a:pt x="3239" y="15599"/>
                  </a:lnTo>
                  <a:lnTo>
                    <a:pt x="3211" y="15583"/>
                  </a:lnTo>
                  <a:lnTo>
                    <a:pt x="3193" y="15537"/>
                  </a:lnTo>
                  <a:lnTo>
                    <a:pt x="3165" y="15583"/>
                  </a:lnTo>
                  <a:lnTo>
                    <a:pt x="3155" y="15599"/>
                  </a:lnTo>
                  <a:lnTo>
                    <a:pt x="3155" y="15660"/>
                  </a:lnTo>
                  <a:lnTo>
                    <a:pt x="3137" y="15660"/>
                  </a:lnTo>
                  <a:lnTo>
                    <a:pt x="3043" y="15629"/>
                  </a:lnTo>
                  <a:lnTo>
                    <a:pt x="2987" y="15691"/>
                  </a:lnTo>
                  <a:lnTo>
                    <a:pt x="2931" y="15722"/>
                  </a:lnTo>
                  <a:lnTo>
                    <a:pt x="2875" y="15737"/>
                  </a:lnTo>
                  <a:lnTo>
                    <a:pt x="2829" y="15753"/>
                  </a:lnTo>
                  <a:lnTo>
                    <a:pt x="2801" y="15706"/>
                  </a:lnTo>
                  <a:lnTo>
                    <a:pt x="2857" y="15614"/>
                  </a:lnTo>
                  <a:lnTo>
                    <a:pt x="2838" y="15506"/>
                  </a:lnTo>
                  <a:lnTo>
                    <a:pt x="2791" y="15506"/>
                  </a:lnTo>
                  <a:lnTo>
                    <a:pt x="2745" y="15568"/>
                  </a:lnTo>
                  <a:lnTo>
                    <a:pt x="2717" y="15629"/>
                  </a:lnTo>
                  <a:lnTo>
                    <a:pt x="2689" y="15706"/>
                  </a:lnTo>
                  <a:lnTo>
                    <a:pt x="2679" y="15837"/>
                  </a:lnTo>
                  <a:lnTo>
                    <a:pt x="2633" y="15907"/>
                  </a:lnTo>
                  <a:lnTo>
                    <a:pt x="2605" y="15991"/>
                  </a:lnTo>
                  <a:lnTo>
                    <a:pt x="2567" y="16022"/>
                  </a:lnTo>
                  <a:lnTo>
                    <a:pt x="2539" y="15991"/>
                  </a:lnTo>
                  <a:lnTo>
                    <a:pt x="2521" y="16045"/>
                  </a:lnTo>
                  <a:lnTo>
                    <a:pt x="2483" y="16076"/>
                  </a:lnTo>
                  <a:lnTo>
                    <a:pt x="2446" y="16045"/>
                  </a:lnTo>
                  <a:lnTo>
                    <a:pt x="2418" y="16053"/>
                  </a:lnTo>
                  <a:lnTo>
                    <a:pt x="2409" y="16045"/>
                  </a:lnTo>
                  <a:lnTo>
                    <a:pt x="2409" y="16022"/>
                  </a:lnTo>
                  <a:lnTo>
                    <a:pt x="2409" y="15984"/>
                  </a:lnTo>
                  <a:lnTo>
                    <a:pt x="2390" y="15930"/>
                  </a:lnTo>
                  <a:lnTo>
                    <a:pt x="2371" y="15899"/>
                  </a:lnTo>
                  <a:lnTo>
                    <a:pt x="2343" y="15868"/>
                  </a:lnTo>
                  <a:lnTo>
                    <a:pt x="2334" y="15899"/>
                  </a:lnTo>
                  <a:lnTo>
                    <a:pt x="2343" y="15961"/>
                  </a:lnTo>
                  <a:lnTo>
                    <a:pt x="2343" y="16022"/>
                  </a:lnTo>
                  <a:lnTo>
                    <a:pt x="2353" y="16084"/>
                  </a:lnTo>
                  <a:lnTo>
                    <a:pt x="2306" y="16122"/>
                  </a:lnTo>
                  <a:lnTo>
                    <a:pt x="2231" y="16168"/>
                  </a:lnTo>
                  <a:lnTo>
                    <a:pt x="2185" y="16115"/>
                  </a:lnTo>
                  <a:lnTo>
                    <a:pt x="2147" y="16022"/>
                  </a:lnTo>
                  <a:lnTo>
                    <a:pt x="2110" y="16022"/>
                  </a:lnTo>
                  <a:lnTo>
                    <a:pt x="2129" y="16153"/>
                  </a:lnTo>
                  <a:lnTo>
                    <a:pt x="2110" y="16215"/>
                  </a:lnTo>
                  <a:lnTo>
                    <a:pt x="2073" y="16261"/>
                  </a:lnTo>
                  <a:lnTo>
                    <a:pt x="2035" y="16261"/>
                  </a:lnTo>
                  <a:lnTo>
                    <a:pt x="2035" y="16207"/>
                  </a:lnTo>
                  <a:lnTo>
                    <a:pt x="2044" y="16138"/>
                  </a:lnTo>
                  <a:lnTo>
                    <a:pt x="2035" y="16084"/>
                  </a:lnTo>
                  <a:lnTo>
                    <a:pt x="2007" y="16030"/>
                  </a:lnTo>
                  <a:lnTo>
                    <a:pt x="1979" y="16045"/>
                  </a:lnTo>
                  <a:lnTo>
                    <a:pt x="1970" y="16022"/>
                  </a:lnTo>
                  <a:lnTo>
                    <a:pt x="2016" y="15984"/>
                  </a:lnTo>
                  <a:lnTo>
                    <a:pt x="2054" y="15984"/>
                  </a:lnTo>
                  <a:lnTo>
                    <a:pt x="2082" y="15953"/>
                  </a:lnTo>
                  <a:lnTo>
                    <a:pt x="2119" y="15930"/>
                  </a:lnTo>
                  <a:lnTo>
                    <a:pt x="2147" y="15891"/>
                  </a:lnTo>
                  <a:lnTo>
                    <a:pt x="2166" y="15876"/>
                  </a:lnTo>
                  <a:lnTo>
                    <a:pt x="2203" y="15922"/>
                  </a:lnTo>
                  <a:lnTo>
                    <a:pt x="2241" y="15876"/>
                  </a:lnTo>
                  <a:lnTo>
                    <a:pt x="2241" y="15830"/>
                  </a:lnTo>
                  <a:lnTo>
                    <a:pt x="2278" y="15799"/>
                  </a:lnTo>
                  <a:lnTo>
                    <a:pt x="2343" y="15753"/>
                  </a:lnTo>
                  <a:lnTo>
                    <a:pt x="2353" y="15706"/>
                  </a:lnTo>
                  <a:lnTo>
                    <a:pt x="2343" y="15676"/>
                  </a:lnTo>
                  <a:lnTo>
                    <a:pt x="2353" y="15645"/>
                  </a:lnTo>
                  <a:lnTo>
                    <a:pt x="2381" y="15622"/>
                  </a:lnTo>
                  <a:lnTo>
                    <a:pt x="2427" y="15522"/>
                  </a:lnTo>
                  <a:lnTo>
                    <a:pt x="2558" y="15368"/>
                  </a:lnTo>
                  <a:lnTo>
                    <a:pt x="2745" y="15221"/>
                  </a:lnTo>
                  <a:lnTo>
                    <a:pt x="2838" y="15168"/>
                  </a:lnTo>
                  <a:lnTo>
                    <a:pt x="2866" y="15160"/>
                  </a:lnTo>
                  <a:lnTo>
                    <a:pt x="2875" y="15137"/>
                  </a:lnTo>
                  <a:lnTo>
                    <a:pt x="2903" y="15121"/>
                  </a:lnTo>
                  <a:lnTo>
                    <a:pt x="2941" y="15106"/>
                  </a:lnTo>
                  <a:lnTo>
                    <a:pt x="2978" y="15137"/>
                  </a:lnTo>
                  <a:lnTo>
                    <a:pt x="3006" y="15137"/>
                  </a:lnTo>
                  <a:lnTo>
                    <a:pt x="3090" y="15121"/>
                  </a:lnTo>
                  <a:lnTo>
                    <a:pt x="3081" y="15168"/>
                  </a:lnTo>
                  <a:lnTo>
                    <a:pt x="3053" y="15221"/>
                  </a:lnTo>
                  <a:lnTo>
                    <a:pt x="3090" y="15291"/>
                  </a:lnTo>
                  <a:lnTo>
                    <a:pt x="3127" y="15322"/>
                  </a:lnTo>
                  <a:lnTo>
                    <a:pt x="3165" y="15291"/>
                  </a:lnTo>
                  <a:lnTo>
                    <a:pt x="3165" y="15245"/>
                  </a:lnTo>
                  <a:lnTo>
                    <a:pt x="3230" y="15260"/>
                  </a:lnTo>
                  <a:lnTo>
                    <a:pt x="3277" y="15314"/>
                  </a:lnTo>
                  <a:lnTo>
                    <a:pt x="3323" y="15322"/>
                  </a:lnTo>
                  <a:lnTo>
                    <a:pt x="3351" y="15322"/>
                  </a:lnTo>
                  <a:lnTo>
                    <a:pt x="3342" y="15322"/>
                  </a:lnTo>
                  <a:lnTo>
                    <a:pt x="3342" y="15314"/>
                  </a:lnTo>
                  <a:lnTo>
                    <a:pt x="3323" y="15275"/>
                  </a:lnTo>
                  <a:lnTo>
                    <a:pt x="3230" y="15221"/>
                  </a:lnTo>
                  <a:lnTo>
                    <a:pt x="3230" y="15198"/>
                  </a:lnTo>
                  <a:lnTo>
                    <a:pt x="3249" y="15075"/>
                  </a:lnTo>
                  <a:lnTo>
                    <a:pt x="3267" y="15006"/>
                  </a:lnTo>
                  <a:lnTo>
                    <a:pt x="3314" y="14937"/>
                  </a:lnTo>
                  <a:lnTo>
                    <a:pt x="3379" y="14790"/>
                  </a:lnTo>
                  <a:lnTo>
                    <a:pt x="3398" y="14759"/>
                  </a:lnTo>
                  <a:lnTo>
                    <a:pt x="3501" y="14644"/>
                  </a:lnTo>
                  <a:lnTo>
                    <a:pt x="3538" y="14598"/>
                  </a:lnTo>
                  <a:lnTo>
                    <a:pt x="3576" y="14598"/>
                  </a:lnTo>
                  <a:lnTo>
                    <a:pt x="3697" y="14482"/>
                  </a:lnTo>
                  <a:lnTo>
                    <a:pt x="3753" y="14482"/>
                  </a:lnTo>
                  <a:lnTo>
                    <a:pt x="3790" y="14451"/>
                  </a:lnTo>
                  <a:lnTo>
                    <a:pt x="3902" y="14321"/>
                  </a:lnTo>
                  <a:lnTo>
                    <a:pt x="3940" y="14351"/>
                  </a:lnTo>
                  <a:lnTo>
                    <a:pt x="3977" y="14321"/>
                  </a:lnTo>
                  <a:lnTo>
                    <a:pt x="4024" y="14336"/>
                  </a:lnTo>
                  <a:lnTo>
                    <a:pt x="4052" y="14274"/>
                  </a:lnTo>
                  <a:lnTo>
                    <a:pt x="4061" y="14151"/>
                  </a:lnTo>
                  <a:lnTo>
                    <a:pt x="4098" y="14059"/>
                  </a:lnTo>
                  <a:lnTo>
                    <a:pt x="4108" y="14059"/>
                  </a:lnTo>
                  <a:lnTo>
                    <a:pt x="4145" y="13997"/>
                  </a:lnTo>
                  <a:lnTo>
                    <a:pt x="4182" y="13959"/>
                  </a:lnTo>
                  <a:lnTo>
                    <a:pt x="4220" y="13889"/>
                  </a:lnTo>
                  <a:lnTo>
                    <a:pt x="4238" y="13812"/>
                  </a:lnTo>
                  <a:lnTo>
                    <a:pt x="4276" y="13805"/>
                  </a:lnTo>
                  <a:lnTo>
                    <a:pt x="4294" y="13843"/>
                  </a:lnTo>
                  <a:lnTo>
                    <a:pt x="4397" y="13628"/>
                  </a:lnTo>
                  <a:lnTo>
                    <a:pt x="4425" y="13589"/>
                  </a:lnTo>
                  <a:lnTo>
                    <a:pt x="4444" y="13535"/>
                  </a:lnTo>
                  <a:lnTo>
                    <a:pt x="4462" y="13458"/>
                  </a:lnTo>
                  <a:lnTo>
                    <a:pt x="4472" y="13320"/>
                  </a:lnTo>
                  <a:lnTo>
                    <a:pt x="4500" y="13127"/>
                  </a:lnTo>
                  <a:lnTo>
                    <a:pt x="4509" y="13027"/>
                  </a:lnTo>
                  <a:lnTo>
                    <a:pt x="4584" y="12935"/>
                  </a:lnTo>
                  <a:lnTo>
                    <a:pt x="4621" y="12881"/>
                  </a:lnTo>
                  <a:lnTo>
                    <a:pt x="4584" y="12873"/>
                  </a:lnTo>
                  <a:lnTo>
                    <a:pt x="4546" y="12881"/>
                  </a:lnTo>
                  <a:lnTo>
                    <a:pt x="4537" y="12873"/>
                  </a:lnTo>
                  <a:lnTo>
                    <a:pt x="4556" y="12727"/>
                  </a:lnTo>
                  <a:lnTo>
                    <a:pt x="4584" y="12611"/>
                  </a:lnTo>
                  <a:lnTo>
                    <a:pt x="4658" y="12542"/>
                  </a:lnTo>
                  <a:lnTo>
                    <a:pt x="4733" y="12427"/>
                  </a:lnTo>
                  <a:lnTo>
                    <a:pt x="4724" y="12411"/>
                  </a:lnTo>
                  <a:lnTo>
                    <a:pt x="4696" y="12396"/>
                  </a:lnTo>
                  <a:lnTo>
                    <a:pt x="4742" y="12350"/>
                  </a:lnTo>
                  <a:lnTo>
                    <a:pt x="4780" y="12265"/>
                  </a:lnTo>
                  <a:lnTo>
                    <a:pt x="4836" y="12196"/>
                  </a:lnTo>
                  <a:lnTo>
                    <a:pt x="4873" y="12111"/>
                  </a:lnTo>
                  <a:lnTo>
                    <a:pt x="4855" y="12080"/>
                  </a:lnTo>
                  <a:lnTo>
                    <a:pt x="4808" y="12103"/>
                  </a:lnTo>
                  <a:lnTo>
                    <a:pt x="4761" y="12142"/>
                  </a:lnTo>
                  <a:lnTo>
                    <a:pt x="4686" y="12211"/>
                  </a:lnTo>
                  <a:lnTo>
                    <a:pt x="4658" y="12265"/>
                  </a:lnTo>
                  <a:lnTo>
                    <a:pt x="4621" y="12303"/>
                  </a:lnTo>
                  <a:lnTo>
                    <a:pt x="4500" y="12427"/>
                  </a:lnTo>
                  <a:lnTo>
                    <a:pt x="4444" y="12457"/>
                  </a:lnTo>
                  <a:lnTo>
                    <a:pt x="4397" y="12480"/>
                  </a:lnTo>
                  <a:lnTo>
                    <a:pt x="4294" y="12542"/>
                  </a:lnTo>
                  <a:lnTo>
                    <a:pt x="4248" y="12542"/>
                  </a:lnTo>
                  <a:lnTo>
                    <a:pt x="4220" y="12519"/>
                  </a:lnTo>
                  <a:lnTo>
                    <a:pt x="4182" y="12473"/>
                  </a:lnTo>
                  <a:lnTo>
                    <a:pt x="4136" y="12419"/>
                  </a:lnTo>
                  <a:lnTo>
                    <a:pt x="4098" y="12365"/>
                  </a:lnTo>
                  <a:lnTo>
                    <a:pt x="4108" y="12303"/>
                  </a:lnTo>
                  <a:lnTo>
                    <a:pt x="4126" y="12242"/>
                  </a:lnTo>
                  <a:lnTo>
                    <a:pt x="4126" y="12180"/>
                  </a:lnTo>
                  <a:lnTo>
                    <a:pt x="4098" y="12196"/>
                  </a:lnTo>
                  <a:lnTo>
                    <a:pt x="4070" y="12242"/>
                  </a:lnTo>
                  <a:lnTo>
                    <a:pt x="3996" y="12319"/>
                  </a:lnTo>
                  <a:lnTo>
                    <a:pt x="3977" y="12411"/>
                  </a:lnTo>
                  <a:lnTo>
                    <a:pt x="3949" y="12442"/>
                  </a:lnTo>
                  <a:lnTo>
                    <a:pt x="3986" y="12534"/>
                  </a:lnTo>
                  <a:lnTo>
                    <a:pt x="3996" y="12642"/>
                  </a:lnTo>
                  <a:lnTo>
                    <a:pt x="3986" y="12688"/>
                  </a:lnTo>
                  <a:lnTo>
                    <a:pt x="3921" y="12765"/>
                  </a:lnTo>
                  <a:lnTo>
                    <a:pt x="3902" y="12765"/>
                  </a:lnTo>
                  <a:lnTo>
                    <a:pt x="3902" y="12781"/>
                  </a:lnTo>
                  <a:lnTo>
                    <a:pt x="3846" y="12735"/>
                  </a:lnTo>
                  <a:lnTo>
                    <a:pt x="3828" y="12673"/>
                  </a:lnTo>
                  <a:lnTo>
                    <a:pt x="3734" y="12457"/>
                  </a:lnTo>
                  <a:lnTo>
                    <a:pt x="3688" y="12380"/>
                  </a:lnTo>
                  <a:lnTo>
                    <a:pt x="3650" y="12350"/>
                  </a:lnTo>
                  <a:lnTo>
                    <a:pt x="3650" y="12296"/>
                  </a:lnTo>
                  <a:lnTo>
                    <a:pt x="3613" y="12288"/>
                  </a:lnTo>
                  <a:lnTo>
                    <a:pt x="3585" y="12257"/>
                  </a:lnTo>
                  <a:lnTo>
                    <a:pt x="3576" y="12303"/>
                  </a:lnTo>
                  <a:lnTo>
                    <a:pt x="3529" y="12334"/>
                  </a:lnTo>
                  <a:lnTo>
                    <a:pt x="3501" y="12380"/>
                  </a:lnTo>
                  <a:lnTo>
                    <a:pt x="3454" y="12357"/>
                  </a:lnTo>
                  <a:lnTo>
                    <a:pt x="3417" y="12303"/>
                  </a:lnTo>
                  <a:lnTo>
                    <a:pt x="3389" y="12319"/>
                  </a:lnTo>
                  <a:lnTo>
                    <a:pt x="3361" y="12273"/>
                  </a:lnTo>
                  <a:lnTo>
                    <a:pt x="3342" y="12257"/>
                  </a:lnTo>
                  <a:lnTo>
                    <a:pt x="3323" y="12203"/>
                  </a:lnTo>
                  <a:lnTo>
                    <a:pt x="3342" y="12134"/>
                  </a:lnTo>
                  <a:lnTo>
                    <a:pt x="3361" y="12088"/>
                  </a:lnTo>
                  <a:lnTo>
                    <a:pt x="3361" y="11988"/>
                  </a:lnTo>
                  <a:lnTo>
                    <a:pt x="3342" y="11918"/>
                  </a:lnTo>
                  <a:lnTo>
                    <a:pt x="3277" y="12072"/>
                  </a:lnTo>
                  <a:lnTo>
                    <a:pt x="3239" y="12149"/>
                  </a:lnTo>
                  <a:lnTo>
                    <a:pt x="3127" y="12265"/>
                  </a:lnTo>
                  <a:lnTo>
                    <a:pt x="3090" y="12288"/>
                  </a:lnTo>
                  <a:lnTo>
                    <a:pt x="3043" y="12265"/>
                  </a:lnTo>
                  <a:lnTo>
                    <a:pt x="2931" y="12380"/>
                  </a:lnTo>
                  <a:lnTo>
                    <a:pt x="2866" y="12411"/>
                  </a:lnTo>
                  <a:lnTo>
                    <a:pt x="2857" y="12427"/>
                  </a:lnTo>
                  <a:lnTo>
                    <a:pt x="2838" y="12457"/>
                  </a:lnTo>
                  <a:lnTo>
                    <a:pt x="2801" y="12519"/>
                  </a:lnTo>
                  <a:lnTo>
                    <a:pt x="2707" y="12581"/>
                  </a:lnTo>
                  <a:lnTo>
                    <a:pt x="2633" y="12573"/>
                  </a:lnTo>
                  <a:lnTo>
                    <a:pt x="2558" y="12550"/>
                  </a:lnTo>
                  <a:lnTo>
                    <a:pt x="2605" y="12488"/>
                  </a:lnTo>
                  <a:lnTo>
                    <a:pt x="2679" y="12480"/>
                  </a:lnTo>
                  <a:lnTo>
                    <a:pt x="2754" y="12380"/>
                  </a:lnTo>
                  <a:lnTo>
                    <a:pt x="2791" y="12380"/>
                  </a:lnTo>
                  <a:lnTo>
                    <a:pt x="2754" y="12334"/>
                  </a:lnTo>
                  <a:lnTo>
                    <a:pt x="2717" y="12350"/>
                  </a:lnTo>
                  <a:lnTo>
                    <a:pt x="2707" y="12196"/>
                  </a:lnTo>
                  <a:lnTo>
                    <a:pt x="2754" y="12119"/>
                  </a:lnTo>
                  <a:lnTo>
                    <a:pt x="2791" y="12103"/>
                  </a:lnTo>
                  <a:lnTo>
                    <a:pt x="2745" y="12057"/>
                  </a:lnTo>
                  <a:lnTo>
                    <a:pt x="2689" y="12057"/>
                  </a:lnTo>
                  <a:lnTo>
                    <a:pt x="2651" y="12103"/>
                  </a:lnTo>
                  <a:lnTo>
                    <a:pt x="2605" y="11965"/>
                  </a:lnTo>
                  <a:lnTo>
                    <a:pt x="2614" y="11895"/>
                  </a:lnTo>
                  <a:lnTo>
                    <a:pt x="2642" y="11888"/>
                  </a:lnTo>
                  <a:lnTo>
                    <a:pt x="2651" y="11841"/>
                  </a:lnTo>
                  <a:lnTo>
                    <a:pt x="2717" y="11749"/>
                  </a:lnTo>
                  <a:lnTo>
                    <a:pt x="2726" y="11711"/>
                  </a:lnTo>
                  <a:lnTo>
                    <a:pt x="2726" y="11657"/>
                  </a:lnTo>
                  <a:lnTo>
                    <a:pt x="2689" y="11587"/>
                  </a:lnTo>
                  <a:lnTo>
                    <a:pt x="2651" y="11426"/>
                  </a:lnTo>
                  <a:lnTo>
                    <a:pt x="2614" y="11318"/>
                  </a:lnTo>
                  <a:lnTo>
                    <a:pt x="2558" y="11241"/>
                  </a:lnTo>
                  <a:lnTo>
                    <a:pt x="2521" y="11156"/>
                  </a:lnTo>
                  <a:lnTo>
                    <a:pt x="2521" y="11072"/>
                  </a:lnTo>
                  <a:lnTo>
                    <a:pt x="2493" y="10979"/>
                  </a:lnTo>
                  <a:lnTo>
                    <a:pt x="2446" y="10941"/>
                  </a:lnTo>
                  <a:lnTo>
                    <a:pt x="2427" y="10910"/>
                  </a:lnTo>
                  <a:lnTo>
                    <a:pt x="2446" y="10856"/>
                  </a:lnTo>
                  <a:lnTo>
                    <a:pt x="2567" y="10656"/>
                  </a:lnTo>
                  <a:lnTo>
                    <a:pt x="2651" y="10571"/>
                  </a:lnTo>
                  <a:lnTo>
                    <a:pt x="2782" y="10425"/>
                  </a:lnTo>
                  <a:lnTo>
                    <a:pt x="2829" y="10386"/>
                  </a:lnTo>
                  <a:lnTo>
                    <a:pt x="2829" y="10379"/>
                  </a:lnTo>
                  <a:lnTo>
                    <a:pt x="2829" y="10363"/>
                  </a:lnTo>
                  <a:lnTo>
                    <a:pt x="2791" y="10386"/>
                  </a:lnTo>
                  <a:lnTo>
                    <a:pt x="2726" y="10386"/>
                  </a:lnTo>
                  <a:lnTo>
                    <a:pt x="2679" y="10425"/>
                  </a:lnTo>
                  <a:lnTo>
                    <a:pt x="2614" y="10517"/>
                  </a:lnTo>
                  <a:lnTo>
                    <a:pt x="2530" y="10571"/>
                  </a:lnTo>
                  <a:lnTo>
                    <a:pt x="2493" y="10610"/>
                  </a:lnTo>
                  <a:lnTo>
                    <a:pt x="2390" y="10817"/>
                  </a:lnTo>
                  <a:lnTo>
                    <a:pt x="2353" y="10871"/>
                  </a:lnTo>
                  <a:lnTo>
                    <a:pt x="2390" y="10971"/>
                  </a:lnTo>
                  <a:lnTo>
                    <a:pt x="2446" y="11010"/>
                  </a:lnTo>
                  <a:lnTo>
                    <a:pt x="2455" y="11056"/>
                  </a:lnTo>
                  <a:lnTo>
                    <a:pt x="2409" y="11087"/>
                  </a:lnTo>
                  <a:lnTo>
                    <a:pt x="2390" y="11133"/>
                  </a:lnTo>
                  <a:lnTo>
                    <a:pt x="2371" y="11226"/>
                  </a:lnTo>
                  <a:lnTo>
                    <a:pt x="2334" y="11302"/>
                  </a:lnTo>
                  <a:lnTo>
                    <a:pt x="2278" y="11364"/>
                  </a:lnTo>
                  <a:lnTo>
                    <a:pt x="2231" y="11433"/>
                  </a:lnTo>
                  <a:lnTo>
                    <a:pt x="2185" y="11495"/>
                  </a:lnTo>
                  <a:lnTo>
                    <a:pt x="2166" y="11549"/>
                  </a:lnTo>
                  <a:lnTo>
                    <a:pt x="2110" y="11549"/>
                  </a:lnTo>
                  <a:lnTo>
                    <a:pt x="2044" y="11518"/>
                  </a:lnTo>
                  <a:lnTo>
                    <a:pt x="1998" y="11518"/>
                  </a:lnTo>
                  <a:lnTo>
                    <a:pt x="1942" y="11495"/>
                  </a:lnTo>
                  <a:lnTo>
                    <a:pt x="1904" y="11503"/>
                  </a:lnTo>
                  <a:lnTo>
                    <a:pt x="1867" y="11472"/>
                  </a:lnTo>
                  <a:lnTo>
                    <a:pt x="1820" y="11472"/>
                  </a:lnTo>
                  <a:lnTo>
                    <a:pt x="1792" y="11441"/>
                  </a:lnTo>
                  <a:lnTo>
                    <a:pt x="1736" y="11379"/>
                  </a:lnTo>
                  <a:lnTo>
                    <a:pt x="1699" y="11310"/>
                  </a:lnTo>
                  <a:lnTo>
                    <a:pt x="1746" y="11279"/>
                  </a:lnTo>
                  <a:lnTo>
                    <a:pt x="1848" y="11272"/>
                  </a:lnTo>
                  <a:lnTo>
                    <a:pt x="1867" y="11241"/>
                  </a:lnTo>
                  <a:lnTo>
                    <a:pt x="1811" y="11241"/>
                  </a:lnTo>
                  <a:lnTo>
                    <a:pt x="1746" y="11249"/>
                  </a:lnTo>
                  <a:lnTo>
                    <a:pt x="1746" y="11218"/>
                  </a:lnTo>
                  <a:lnTo>
                    <a:pt x="1774" y="11187"/>
                  </a:lnTo>
                  <a:lnTo>
                    <a:pt x="1755" y="11149"/>
                  </a:lnTo>
                  <a:lnTo>
                    <a:pt x="1699" y="11164"/>
                  </a:lnTo>
                  <a:lnTo>
                    <a:pt x="1634" y="11210"/>
                  </a:lnTo>
                  <a:lnTo>
                    <a:pt x="1596" y="11195"/>
                  </a:lnTo>
                  <a:lnTo>
                    <a:pt x="1568" y="11125"/>
                  </a:lnTo>
                  <a:lnTo>
                    <a:pt x="1531" y="11025"/>
                  </a:lnTo>
                  <a:lnTo>
                    <a:pt x="1531" y="10948"/>
                  </a:lnTo>
                  <a:lnTo>
                    <a:pt x="1550" y="10879"/>
                  </a:lnTo>
                  <a:lnTo>
                    <a:pt x="1596" y="10794"/>
                  </a:lnTo>
                  <a:lnTo>
                    <a:pt x="1634" y="10733"/>
                  </a:lnTo>
                  <a:lnTo>
                    <a:pt x="1680" y="10671"/>
                  </a:lnTo>
                  <a:lnTo>
                    <a:pt x="1708" y="10602"/>
                  </a:lnTo>
                  <a:lnTo>
                    <a:pt x="1736" y="10571"/>
                  </a:lnTo>
                  <a:lnTo>
                    <a:pt x="1792" y="10540"/>
                  </a:lnTo>
                  <a:lnTo>
                    <a:pt x="1858" y="10517"/>
                  </a:lnTo>
                  <a:lnTo>
                    <a:pt x="1895" y="10456"/>
                  </a:lnTo>
                  <a:lnTo>
                    <a:pt x="1867" y="10363"/>
                  </a:lnTo>
                  <a:lnTo>
                    <a:pt x="1811" y="10363"/>
                  </a:lnTo>
                  <a:lnTo>
                    <a:pt x="1755" y="10409"/>
                  </a:lnTo>
                  <a:lnTo>
                    <a:pt x="1708" y="10417"/>
                  </a:lnTo>
                  <a:lnTo>
                    <a:pt x="1643" y="10409"/>
                  </a:lnTo>
                  <a:lnTo>
                    <a:pt x="1606" y="10386"/>
                  </a:lnTo>
                  <a:lnTo>
                    <a:pt x="1550" y="10379"/>
                  </a:lnTo>
                  <a:lnTo>
                    <a:pt x="1447" y="10325"/>
                  </a:lnTo>
                  <a:lnTo>
                    <a:pt x="1494" y="10255"/>
                  </a:lnTo>
                  <a:lnTo>
                    <a:pt x="1522" y="10194"/>
                  </a:lnTo>
                  <a:lnTo>
                    <a:pt x="1456" y="10209"/>
                  </a:lnTo>
                  <a:lnTo>
                    <a:pt x="1410" y="10209"/>
                  </a:lnTo>
                  <a:lnTo>
                    <a:pt x="1372" y="10194"/>
                  </a:lnTo>
                  <a:lnTo>
                    <a:pt x="1372" y="10117"/>
                  </a:lnTo>
                  <a:lnTo>
                    <a:pt x="1335" y="10171"/>
                  </a:lnTo>
                  <a:lnTo>
                    <a:pt x="1298" y="10240"/>
                  </a:lnTo>
                  <a:lnTo>
                    <a:pt x="1260" y="10255"/>
                  </a:lnTo>
                  <a:lnTo>
                    <a:pt x="1223" y="10232"/>
                  </a:lnTo>
                  <a:lnTo>
                    <a:pt x="1195" y="10171"/>
                  </a:lnTo>
                  <a:lnTo>
                    <a:pt x="1186" y="10109"/>
                  </a:lnTo>
                  <a:lnTo>
                    <a:pt x="1158" y="10071"/>
                  </a:lnTo>
                  <a:lnTo>
                    <a:pt x="1148" y="10024"/>
                  </a:lnTo>
                  <a:lnTo>
                    <a:pt x="1139" y="9963"/>
                  </a:lnTo>
                  <a:lnTo>
                    <a:pt x="1148" y="9894"/>
                  </a:lnTo>
                  <a:lnTo>
                    <a:pt x="1186" y="9840"/>
                  </a:lnTo>
                  <a:lnTo>
                    <a:pt x="1139" y="9832"/>
                  </a:lnTo>
                  <a:lnTo>
                    <a:pt x="1083" y="9863"/>
                  </a:lnTo>
                  <a:lnTo>
                    <a:pt x="1036" y="9917"/>
                  </a:lnTo>
                  <a:lnTo>
                    <a:pt x="999" y="9886"/>
                  </a:lnTo>
                  <a:lnTo>
                    <a:pt x="934" y="9832"/>
                  </a:lnTo>
                  <a:lnTo>
                    <a:pt x="934" y="9793"/>
                  </a:lnTo>
                  <a:lnTo>
                    <a:pt x="990" y="9716"/>
                  </a:lnTo>
                  <a:lnTo>
                    <a:pt x="1046" y="9686"/>
                  </a:lnTo>
                  <a:lnTo>
                    <a:pt x="1139" y="9678"/>
                  </a:lnTo>
                  <a:lnTo>
                    <a:pt x="1223" y="9655"/>
                  </a:lnTo>
                  <a:lnTo>
                    <a:pt x="1186" y="9624"/>
                  </a:lnTo>
                  <a:lnTo>
                    <a:pt x="1232" y="9609"/>
                  </a:lnTo>
                  <a:lnTo>
                    <a:pt x="1223" y="9578"/>
                  </a:lnTo>
                  <a:lnTo>
                    <a:pt x="1148" y="9578"/>
                  </a:lnTo>
                  <a:lnTo>
                    <a:pt x="1074" y="9593"/>
                  </a:lnTo>
                  <a:lnTo>
                    <a:pt x="1036" y="9647"/>
                  </a:lnTo>
                  <a:lnTo>
                    <a:pt x="971" y="9670"/>
                  </a:lnTo>
                  <a:lnTo>
                    <a:pt x="924" y="9686"/>
                  </a:lnTo>
                  <a:lnTo>
                    <a:pt x="859" y="9686"/>
                  </a:lnTo>
                  <a:lnTo>
                    <a:pt x="822" y="9701"/>
                  </a:lnTo>
                  <a:lnTo>
                    <a:pt x="803" y="9716"/>
                  </a:lnTo>
                  <a:lnTo>
                    <a:pt x="803" y="9655"/>
                  </a:lnTo>
                  <a:lnTo>
                    <a:pt x="812" y="9593"/>
                  </a:lnTo>
                  <a:lnTo>
                    <a:pt x="859" y="9586"/>
                  </a:lnTo>
                  <a:lnTo>
                    <a:pt x="896" y="9578"/>
                  </a:lnTo>
                  <a:lnTo>
                    <a:pt x="924" y="9547"/>
                  </a:lnTo>
                  <a:lnTo>
                    <a:pt x="896" y="9516"/>
                  </a:lnTo>
                  <a:lnTo>
                    <a:pt x="859" y="9493"/>
                  </a:lnTo>
                  <a:lnTo>
                    <a:pt x="840" y="9470"/>
                  </a:lnTo>
                  <a:lnTo>
                    <a:pt x="840" y="9424"/>
                  </a:lnTo>
                  <a:lnTo>
                    <a:pt x="859" y="9401"/>
                  </a:lnTo>
                  <a:lnTo>
                    <a:pt x="915" y="9408"/>
                  </a:lnTo>
                  <a:lnTo>
                    <a:pt x="990" y="9393"/>
                  </a:lnTo>
                  <a:lnTo>
                    <a:pt x="1008" y="9347"/>
                  </a:lnTo>
                  <a:lnTo>
                    <a:pt x="999" y="9270"/>
                  </a:lnTo>
                  <a:lnTo>
                    <a:pt x="999" y="9208"/>
                  </a:lnTo>
                  <a:lnTo>
                    <a:pt x="1008" y="9154"/>
                  </a:lnTo>
                  <a:lnTo>
                    <a:pt x="1064" y="9008"/>
                  </a:lnTo>
                  <a:lnTo>
                    <a:pt x="1074" y="8970"/>
                  </a:lnTo>
                  <a:lnTo>
                    <a:pt x="1083" y="8916"/>
                  </a:lnTo>
                  <a:lnTo>
                    <a:pt x="1111" y="8877"/>
                  </a:lnTo>
                  <a:lnTo>
                    <a:pt x="1139" y="8870"/>
                  </a:lnTo>
                  <a:lnTo>
                    <a:pt x="1214" y="8777"/>
                  </a:lnTo>
                  <a:lnTo>
                    <a:pt x="1251" y="8746"/>
                  </a:lnTo>
                  <a:lnTo>
                    <a:pt x="1270" y="8692"/>
                  </a:lnTo>
                  <a:lnTo>
                    <a:pt x="1335" y="8685"/>
                  </a:lnTo>
                  <a:lnTo>
                    <a:pt x="1372" y="8700"/>
                  </a:lnTo>
                  <a:lnTo>
                    <a:pt x="1400" y="8631"/>
                  </a:lnTo>
                  <a:lnTo>
                    <a:pt x="1447" y="8577"/>
                  </a:lnTo>
                  <a:lnTo>
                    <a:pt x="1494" y="8515"/>
                  </a:lnTo>
                  <a:lnTo>
                    <a:pt x="1550" y="8500"/>
                  </a:lnTo>
                  <a:lnTo>
                    <a:pt x="1587" y="8500"/>
                  </a:lnTo>
                  <a:lnTo>
                    <a:pt x="1671" y="8515"/>
                  </a:lnTo>
                  <a:lnTo>
                    <a:pt x="1718" y="8531"/>
                  </a:lnTo>
                  <a:lnTo>
                    <a:pt x="1746" y="8485"/>
                  </a:lnTo>
                  <a:lnTo>
                    <a:pt x="1736" y="8415"/>
                  </a:lnTo>
                  <a:lnTo>
                    <a:pt x="1708" y="8384"/>
                  </a:lnTo>
                  <a:lnTo>
                    <a:pt x="1718" y="8354"/>
                  </a:lnTo>
                  <a:lnTo>
                    <a:pt x="1746" y="8300"/>
                  </a:lnTo>
                  <a:lnTo>
                    <a:pt x="1886" y="8254"/>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57" name="Alaska4">
              <a:extLst>
                <a:ext uri="{FF2B5EF4-FFF2-40B4-BE49-F238E27FC236}">
                  <a16:creationId xmlns:a16="http://schemas.microsoft.com/office/drawing/2014/main" id="{4C5BDFBE-EC95-BB58-76E5-7409380DE0F3}"/>
                </a:ext>
              </a:extLst>
            </p:cNvPr>
            <p:cNvSpPr>
              <a:spLocks/>
            </p:cNvSpPr>
            <p:nvPr/>
          </p:nvSpPr>
          <p:spPr bwMode="auto">
            <a:xfrm>
              <a:off x="348613" y="16573734"/>
              <a:ext cx="340" cy="12"/>
            </a:xfrm>
            <a:custGeom>
              <a:avLst/>
              <a:gdLst/>
              <a:ahLst/>
              <a:cxnLst>
                <a:cxn ang="0">
                  <a:pos x="9638" y="0"/>
                </a:cxn>
                <a:cxn ang="0">
                  <a:pos x="5783" y="1820"/>
                </a:cxn>
                <a:cxn ang="0">
                  <a:pos x="5783" y="1456"/>
                </a:cxn>
                <a:cxn ang="0">
                  <a:pos x="6746" y="1092"/>
                </a:cxn>
                <a:cxn ang="0">
                  <a:pos x="8674" y="364"/>
                </a:cxn>
                <a:cxn ang="0">
                  <a:pos x="10601" y="364"/>
                </a:cxn>
                <a:cxn ang="0">
                  <a:pos x="12529" y="1092"/>
                </a:cxn>
                <a:cxn ang="0">
                  <a:pos x="13975" y="2549"/>
                </a:cxn>
                <a:cxn ang="0">
                  <a:pos x="16384" y="3277"/>
                </a:cxn>
                <a:cxn ang="0">
                  <a:pos x="14456" y="7282"/>
                </a:cxn>
                <a:cxn ang="0">
                  <a:pos x="14456" y="10194"/>
                </a:cxn>
                <a:cxn ang="0">
                  <a:pos x="13493" y="12743"/>
                </a:cxn>
                <a:cxn ang="0">
                  <a:pos x="10601" y="12743"/>
                </a:cxn>
                <a:cxn ang="0">
                  <a:pos x="8192" y="11651"/>
                </a:cxn>
                <a:cxn ang="0">
                  <a:pos x="4819" y="12015"/>
                </a:cxn>
                <a:cxn ang="0">
                  <a:pos x="2891" y="14564"/>
                </a:cxn>
                <a:cxn ang="0">
                  <a:pos x="1928" y="16384"/>
                </a:cxn>
                <a:cxn ang="0">
                  <a:pos x="482" y="14928"/>
                </a:cxn>
                <a:cxn ang="0">
                  <a:pos x="0" y="12743"/>
                </a:cxn>
                <a:cxn ang="0">
                  <a:pos x="0" y="10194"/>
                </a:cxn>
                <a:cxn ang="0">
                  <a:pos x="482" y="8374"/>
                </a:cxn>
                <a:cxn ang="0">
                  <a:pos x="9638" y="0"/>
                </a:cxn>
              </a:cxnLst>
              <a:rect l="0" t="0" r="r" b="b"/>
              <a:pathLst>
                <a:path w="16384" h="16384">
                  <a:moveTo>
                    <a:pt x="9638" y="0"/>
                  </a:moveTo>
                  <a:lnTo>
                    <a:pt x="5783" y="1820"/>
                  </a:lnTo>
                  <a:lnTo>
                    <a:pt x="5783" y="1456"/>
                  </a:lnTo>
                  <a:lnTo>
                    <a:pt x="6746" y="1092"/>
                  </a:lnTo>
                  <a:lnTo>
                    <a:pt x="8674" y="364"/>
                  </a:lnTo>
                  <a:lnTo>
                    <a:pt x="10601" y="364"/>
                  </a:lnTo>
                  <a:lnTo>
                    <a:pt x="12529" y="1092"/>
                  </a:lnTo>
                  <a:lnTo>
                    <a:pt x="13975" y="2549"/>
                  </a:lnTo>
                  <a:lnTo>
                    <a:pt x="16384" y="3277"/>
                  </a:lnTo>
                  <a:lnTo>
                    <a:pt x="14456" y="7282"/>
                  </a:lnTo>
                  <a:lnTo>
                    <a:pt x="14456" y="10194"/>
                  </a:lnTo>
                  <a:lnTo>
                    <a:pt x="13493" y="12743"/>
                  </a:lnTo>
                  <a:lnTo>
                    <a:pt x="10601" y="12743"/>
                  </a:lnTo>
                  <a:lnTo>
                    <a:pt x="8192" y="11651"/>
                  </a:lnTo>
                  <a:lnTo>
                    <a:pt x="4819" y="12015"/>
                  </a:lnTo>
                  <a:lnTo>
                    <a:pt x="2891" y="14564"/>
                  </a:lnTo>
                  <a:lnTo>
                    <a:pt x="1928" y="16384"/>
                  </a:lnTo>
                  <a:lnTo>
                    <a:pt x="482" y="14928"/>
                  </a:lnTo>
                  <a:lnTo>
                    <a:pt x="0" y="12743"/>
                  </a:lnTo>
                  <a:lnTo>
                    <a:pt x="0" y="10194"/>
                  </a:lnTo>
                  <a:lnTo>
                    <a:pt x="482" y="8374"/>
                  </a:lnTo>
                  <a:lnTo>
                    <a:pt x="9638" y="0"/>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58" name="Alaska5">
              <a:extLst>
                <a:ext uri="{FF2B5EF4-FFF2-40B4-BE49-F238E27FC236}">
                  <a16:creationId xmlns:a16="http://schemas.microsoft.com/office/drawing/2014/main" id="{A48A65C5-A911-B331-0EDC-AFF4E5DE6673}"/>
                </a:ext>
              </a:extLst>
            </p:cNvPr>
            <p:cNvSpPr>
              <a:spLocks/>
            </p:cNvSpPr>
            <p:nvPr/>
          </p:nvSpPr>
          <p:spPr bwMode="auto">
            <a:xfrm>
              <a:off x="349531" y="16573620"/>
              <a:ext cx="340" cy="12"/>
            </a:xfrm>
            <a:custGeom>
              <a:avLst/>
              <a:gdLst/>
              <a:ahLst/>
              <a:cxnLst>
                <a:cxn ang="0">
                  <a:pos x="2731" y="1130"/>
                </a:cxn>
                <a:cxn ang="0">
                  <a:pos x="4096" y="2825"/>
                </a:cxn>
                <a:cxn ang="0">
                  <a:pos x="5461" y="1130"/>
                </a:cxn>
                <a:cxn ang="0">
                  <a:pos x="6827" y="0"/>
                </a:cxn>
                <a:cxn ang="0">
                  <a:pos x="8875" y="0"/>
                </a:cxn>
                <a:cxn ang="0">
                  <a:pos x="9557" y="3390"/>
                </a:cxn>
                <a:cxn ang="0">
                  <a:pos x="12288" y="7910"/>
                </a:cxn>
                <a:cxn ang="0">
                  <a:pos x="15019" y="11299"/>
                </a:cxn>
                <a:cxn ang="0">
                  <a:pos x="16384" y="14124"/>
                </a:cxn>
                <a:cxn ang="0">
                  <a:pos x="15019" y="16384"/>
                </a:cxn>
                <a:cxn ang="0">
                  <a:pos x="9557" y="15819"/>
                </a:cxn>
                <a:cxn ang="0">
                  <a:pos x="6144" y="14689"/>
                </a:cxn>
                <a:cxn ang="0">
                  <a:pos x="3413" y="13559"/>
                </a:cxn>
                <a:cxn ang="0">
                  <a:pos x="683" y="9039"/>
                </a:cxn>
                <a:cxn ang="0">
                  <a:pos x="0" y="5650"/>
                </a:cxn>
                <a:cxn ang="0">
                  <a:pos x="683" y="3390"/>
                </a:cxn>
                <a:cxn ang="0">
                  <a:pos x="683" y="1130"/>
                </a:cxn>
                <a:cxn ang="0">
                  <a:pos x="2731" y="1130"/>
                </a:cxn>
              </a:cxnLst>
              <a:rect l="0" t="0" r="r" b="b"/>
              <a:pathLst>
                <a:path w="16384" h="16384">
                  <a:moveTo>
                    <a:pt x="2731" y="1130"/>
                  </a:moveTo>
                  <a:lnTo>
                    <a:pt x="4096" y="2825"/>
                  </a:lnTo>
                  <a:lnTo>
                    <a:pt x="5461" y="1130"/>
                  </a:lnTo>
                  <a:lnTo>
                    <a:pt x="6827" y="0"/>
                  </a:lnTo>
                  <a:lnTo>
                    <a:pt x="8875" y="0"/>
                  </a:lnTo>
                  <a:lnTo>
                    <a:pt x="9557" y="3390"/>
                  </a:lnTo>
                  <a:lnTo>
                    <a:pt x="12288" y="7910"/>
                  </a:lnTo>
                  <a:lnTo>
                    <a:pt x="15019" y="11299"/>
                  </a:lnTo>
                  <a:lnTo>
                    <a:pt x="16384" y="14124"/>
                  </a:lnTo>
                  <a:lnTo>
                    <a:pt x="15019" y="16384"/>
                  </a:lnTo>
                  <a:lnTo>
                    <a:pt x="9557" y="15819"/>
                  </a:lnTo>
                  <a:lnTo>
                    <a:pt x="6144" y="14689"/>
                  </a:lnTo>
                  <a:lnTo>
                    <a:pt x="3413" y="13559"/>
                  </a:lnTo>
                  <a:lnTo>
                    <a:pt x="683" y="9039"/>
                  </a:lnTo>
                  <a:lnTo>
                    <a:pt x="0" y="5650"/>
                  </a:lnTo>
                  <a:lnTo>
                    <a:pt x="683" y="3390"/>
                  </a:lnTo>
                  <a:lnTo>
                    <a:pt x="683" y="1130"/>
                  </a:lnTo>
                  <a:lnTo>
                    <a:pt x="2731" y="1130"/>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59" name="Alaska1">
              <a:extLst>
                <a:ext uri="{FF2B5EF4-FFF2-40B4-BE49-F238E27FC236}">
                  <a16:creationId xmlns:a16="http://schemas.microsoft.com/office/drawing/2014/main" id="{CAD49282-BC59-23B8-2D54-11D96E28E38E}"/>
                </a:ext>
              </a:extLst>
            </p:cNvPr>
            <p:cNvSpPr>
              <a:spLocks/>
            </p:cNvSpPr>
            <p:nvPr/>
          </p:nvSpPr>
          <p:spPr bwMode="auto">
            <a:xfrm>
              <a:off x="345791" y="16573716"/>
              <a:ext cx="1122" cy="18"/>
            </a:xfrm>
            <a:custGeom>
              <a:avLst/>
              <a:gdLst/>
              <a:ahLst/>
              <a:cxnLst>
                <a:cxn ang="0">
                  <a:pos x="10847" y="15189"/>
                </a:cxn>
                <a:cxn ang="0">
                  <a:pos x="9943" y="13995"/>
                </a:cxn>
                <a:cxn ang="0">
                  <a:pos x="8248" y="12629"/>
                </a:cxn>
                <a:cxn ang="0">
                  <a:pos x="7006" y="10581"/>
                </a:cxn>
                <a:cxn ang="0">
                  <a:pos x="5876" y="9216"/>
                </a:cxn>
                <a:cxn ang="0">
                  <a:pos x="4181" y="8533"/>
                </a:cxn>
                <a:cxn ang="0">
                  <a:pos x="2825" y="9728"/>
                </a:cxn>
                <a:cxn ang="0">
                  <a:pos x="1356" y="9557"/>
                </a:cxn>
                <a:cxn ang="0">
                  <a:pos x="452" y="7509"/>
                </a:cxn>
                <a:cxn ang="0">
                  <a:pos x="0" y="5803"/>
                </a:cxn>
                <a:cxn ang="0">
                  <a:pos x="452" y="3413"/>
                </a:cxn>
                <a:cxn ang="0">
                  <a:pos x="565" y="0"/>
                </a:cxn>
                <a:cxn ang="0">
                  <a:pos x="1469" y="1707"/>
                </a:cxn>
                <a:cxn ang="0">
                  <a:pos x="3842" y="2901"/>
                </a:cxn>
                <a:cxn ang="0">
                  <a:pos x="4746" y="4096"/>
                </a:cxn>
                <a:cxn ang="0">
                  <a:pos x="5876" y="2901"/>
                </a:cxn>
                <a:cxn ang="0">
                  <a:pos x="6893" y="1707"/>
                </a:cxn>
                <a:cxn ang="0">
                  <a:pos x="7684" y="1707"/>
                </a:cxn>
                <a:cxn ang="0">
                  <a:pos x="8700" y="3072"/>
                </a:cxn>
                <a:cxn ang="0">
                  <a:pos x="9604" y="4779"/>
                </a:cxn>
                <a:cxn ang="0">
                  <a:pos x="9604" y="6315"/>
                </a:cxn>
                <a:cxn ang="0">
                  <a:pos x="10847" y="7168"/>
                </a:cxn>
                <a:cxn ang="0">
                  <a:pos x="11864" y="8363"/>
                </a:cxn>
                <a:cxn ang="0">
                  <a:pos x="12316" y="9557"/>
                </a:cxn>
                <a:cxn ang="0">
                  <a:pos x="13220" y="9899"/>
                </a:cxn>
                <a:cxn ang="0">
                  <a:pos x="14011" y="10240"/>
                </a:cxn>
                <a:cxn ang="0">
                  <a:pos x="15141" y="9557"/>
                </a:cxn>
                <a:cxn ang="0">
                  <a:pos x="16271" y="10240"/>
                </a:cxn>
                <a:cxn ang="0">
                  <a:pos x="16271" y="11776"/>
                </a:cxn>
                <a:cxn ang="0">
                  <a:pos x="16045" y="13141"/>
                </a:cxn>
                <a:cxn ang="0">
                  <a:pos x="14576" y="13312"/>
                </a:cxn>
                <a:cxn ang="0">
                  <a:pos x="13220" y="12971"/>
                </a:cxn>
                <a:cxn ang="0">
                  <a:pos x="12655" y="14507"/>
                </a:cxn>
                <a:cxn ang="0">
                  <a:pos x="12316" y="16043"/>
                </a:cxn>
              </a:cxnLst>
              <a:rect l="0" t="0" r="r" b="b"/>
              <a:pathLst>
                <a:path w="16384" h="16384">
                  <a:moveTo>
                    <a:pt x="10847" y="16384"/>
                  </a:moveTo>
                  <a:lnTo>
                    <a:pt x="10847" y="15189"/>
                  </a:lnTo>
                  <a:lnTo>
                    <a:pt x="10621" y="14507"/>
                  </a:lnTo>
                  <a:lnTo>
                    <a:pt x="9943" y="13995"/>
                  </a:lnTo>
                  <a:lnTo>
                    <a:pt x="9039" y="13653"/>
                  </a:lnTo>
                  <a:lnTo>
                    <a:pt x="8248" y="12629"/>
                  </a:lnTo>
                  <a:lnTo>
                    <a:pt x="7458" y="11605"/>
                  </a:lnTo>
                  <a:lnTo>
                    <a:pt x="7006" y="10581"/>
                  </a:lnTo>
                  <a:lnTo>
                    <a:pt x="6441" y="9728"/>
                  </a:lnTo>
                  <a:lnTo>
                    <a:pt x="5876" y="9216"/>
                  </a:lnTo>
                  <a:lnTo>
                    <a:pt x="5085" y="8875"/>
                  </a:lnTo>
                  <a:lnTo>
                    <a:pt x="4181" y="8533"/>
                  </a:lnTo>
                  <a:lnTo>
                    <a:pt x="3616" y="8875"/>
                  </a:lnTo>
                  <a:lnTo>
                    <a:pt x="2825" y="9728"/>
                  </a:lnTo>
                  <a:lnTo>
                    <a:pt x="2260" y="10240"/>
                  </a:lnTo>
                  <a:lnTo>
                    <a:pt x="1356" y="9557"/>
                  </a:lnTo>
                  <a:lnTo>
                    <a:pt x="678" y="8533"/>
                  </a:lnTo>
                  <a:lnTo>
                    <a:pt x="452" y="7509"/>
                  </a:lnTo>
                  <a:lnTo>
                    <a:pt x="113" y="6997"/>
                  </a:lnTo>
                  <a:lnTo>
                    <a:pt x="0" y="5803"/>
                  </a:lnTo>
                  <a:lnTo>
                    <a:pt x="113" y="4949"/>
                  </a:lnTo>
                  <a:lnTo>
                    <a:pt x="452" y="3413"/>
                  </a:lnTo>
                  <a:lnTo>
                    <a:pt x="565" y="1024"/>
                  </a:lnTo>
                  <a:lnTo>
                    <a:pt x="565" y="0"/>
                  </a:lnTo>
                  <a:lnTo>
                    <a:pt x="1017" y="683"/>
                  </a:lnTo>
                  <a:lnTo>
                    <a:pt x="1469" y="1707"/>
                  </a:lnTo>
                  <a:lnTo>
                    <a:pt x="2486" y="2048"/>
                  </a:lnTo>
                  <a:lnTo>
                    <a:pt x="3842" y="2901"/>
                  </a:lnTo>
                  <a:lnTo>
                    <a:pt x="4294" y="3584"/>
                  </a:lnTo>
                  <a:lnTo>
                    <a:pt x="4746" y="4096"/>
                  </a:lnTo>
                  <a:lnTo>
                    <a:pt x="5424" y="3584"/>
                  </a:lnTo>
                  <a:lnTo>
                    <a:pt x="5876" y="2901"/>
                  </a:lnTo>
                  <a:lnTo>
                    <a:pt x="6441" y="2731"/>
                  </a:lnTo>
                  <a:lnTo>
                    <a:pt x="6893" y="1707"/>
                  </a:lnTo>
                  <a:lnTo>
                    <a:pt x="7345" y="1536"/>
                  </a:lnTo>
                  <a:lnTo>
                    <a:pt x="7684" y="1707"/>
                  </a:lnTo>
                  <a:lnTo>
                    <a:pt x="8248" y="2219"/>
                  </a:lnTo>
                  <a:lnTo>
                    <a:pt x="8700" y="3072"/>
                  </a:lnTo>
                  <a:lnTo>
                    <a:pt x="9265" y="3413"/>
                  </a:lnTo>
                  <a:lnTo>
                    <a:pt x="9604" y="4779"/>
                  </a:lnTo>
                  <a:lnTo>
                    <a:pt x="9604" y="5632"/>
                  </a:lnTo>
                  <a:lnTo>
                    <a:pt x="9604" y="6315"/>
                  </a:lnTo>
                  <a:lnTo>
                    <a:pt x="10056" y="6827"/>
                  </a:lnTo>
                  <a:lnTo>
                    <a:pt x="10847" y="7168"/>
                  </a:lnTo>
                  <a:lnTo>
                    <a:pt x="11412" y="7680"/>
                  </a:lnTo>
                  <a:lnTo>
                    <a:pt x="11864" y="8363"/>
                  </a:lnTo>
                  <a:lnTo>
                    <a:pt x="11977" y="9216"/>
                  </a:lnTo>
                  <a:lnTo>
                    <a:pt x="12316" y="9557"/>
                  </a:lnTo>
                  <a:lnTo>
                    <a:pt x="12768" y="9557"/>
                  </a:lnTo>
                  <a:lnTo>
                    <a:pt x="13220" y="9899"/>
                  </a:lnTo>
                  <a:lnTo>
                    <a:pt x="13672" y="10411"/>
                  </a:lnTo>
                  <a:lnTo>
                    <a:pt x="14011" y="10240"/>
                  </a:lnTo>
                  <a:lnTo>
                    <a:pt x="14237" y="9728"/>
                  </a:lnTo>
                  <a:lnTo>
                    <a:pt x="15141" y="9557"/>
                  </a:lnTo>
                  <a:lnTo>
                    <a:pt x="15593" y="10240"/>
                  </a:lnTo>
                  <a:lnTo>
                    <a:pt x="16271" y="10240"/>
                  </a:lnTo>
                  <a:lnTo>
                    <a:pt x="16384" y="11093"/>
                  </a:lnTo>
                  <a:lnTo>
                    <a:pt x="16271" y="11776"/>
                  </a:lnTo>
                  <a:lnTo>
                    <a:pt x="16271" y="12288"/>
                  </a:lnTo>
                  <a:lnTo>
                    <a:pt x="16045" y="13141"/>
                  </a:lnTo>
                  <a:lnTo>
                    <a:pt x="15367" y="13653"/>
                  </a:lnTo>
                  <a:lnTo>
                    <a:pt x="14576" y="13312"/>
                  </a:lnTo>
                  <a:lnTo>
                    <a:pt x="14011" y="12971"/>
                  </a:lnTo>
                  <a:lnTo>
                    <a:pt x="13220" y="12971"/>
                  </a:lnTo>
                  <a:lnTo>
                    <a:pt x="12881" y="13995"/>
                  </a:lnTo>
                  <a:lnTo>
                    <a:pt x="12655" y="14507"/>
                  </a:lnTo>
                  <a:lnTo>
                    <a:pt x="12316" y="15360"/>
                  </a:lnTo>
                  <a:lnTo>
                    <a:pt x="12316" y="16043"/>
                  </a:lnTo>
                  <a:lnTo>
                    <a:pt x="10847" y="16384"/>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60" name="Alaska24">
              <a:extLst>
                <a:ext uri="{FF2B5EF4-FFF2-40B4-BE49-F238E27FC236}">
                  <a16:creationId xmlns:a16="http://schemas.microsoft.com/office/drawing/2014/main" id="{34B86F82-42BC-415C-72B9-BE71B407EA44}"/>
                </a:ext>
              </a:extLst>
            </p:cNvPr>
            <p:cNvSpPr>
              <a:spLocks/>
            </p:cNvSpPr>
            <p:nvPr/>
          </p:nvSpPr>
          <p:spPr bwMode="auto">
            <a:xfrm>
              <a:off x="342901" y="16574058"/>
              <a:ext cx="306" cy="9"/>
            </a:xfrm>
            <a:custGeom>
              <a:avLst/>
              <a:gdLst/>
              <a:ahLst/>
              <a:cxnLst>
                <a:cxn ang="0">
                  <a:pos x="585" y="1598"/>
                </a:cxn>
                <a:cxn ang="0">
                  <a:pos x="0" y="400"/>
                </a:cxn>
                <a:cxn ang="0">
                  <a:pos x="0" y="0"/>
                </a:cxn>
                <a:cxn ang="0">
                  <a:pos x="1170" y="0"/>
                </a:cxn>
                <a:cxn ang="0">
                  <a:pos x="3511" y="0"/>
                </a:cxn>
                <a:cxn ang="0">
                  <a:pos x="5851" y="0"/>
                </a:cxn>
                <a:cxn ang="0">
                  <a:pos x="8192" y="1598"/>
                </a:cxn>
                <a:cxn ang="0">
                  <a:pos x="9947" y="3996"/>
                </a:cxn>
                <a:cxn ang="0">
                  <a:pos x="12288" y="4795"/>
                </a:cxn>
                <a:cxn ang="0">
                  <a:pos x="16384" y="4795"/>
                </a:cxn>
                <a:cxn ang="0">
                  <a:pos x="15214" y="6793"/>
                </a:cxn>
                <a:cxn ang="0">
                  <a:pos x="12873" y="8392"/>
                </a:cxn>
                <a:cxn ang="0">
                  <a:pos x="12288" y="13587"/>
                </a:cxn>
                <a:cxn ang="0">
                  <a:pos x="10533" y="16384"/>
                </a:cxn>
                <a:cxn ang="0">
                  <a:pos x="7607" y="15984"/>
                </a:cxn>
                <a:cxn ang="0">
                  <a:pos x="5266" y="13587"/>
                </a:cxn>
                <a:cxn ang="0">
                  <a:pos x="5851" y="11589"/>
                </a:cxn>
                <a:cxn ang="0">
                  <a:pos x="7022" y="8791"/>
                </a:cxn>
                <a:cxn ang="0">
                  <a:pos x="3511" y="5595"/>
                </a:cxn>
                <a:cxn ang="0">
                  <a:pos x="585" y="3596"/>
                </a:cxn>
                <a:cxn ang="0">
                  <a:pos x="585" y="1598"/>
                </a:cxn>
              </a:cxnLst>
              <a:rect l="0" t="0" r="r" b="b"/>
              <a:pathLst>
                <a:path w="16384" h="16384">
                  <a:moveTo>
                    <a:pt x="585" y="1598"/>
                  </a:moveTo>
                  <a:lnTo>
                    <a:pt x="0" y="400"/>
                  </a:lnTo>
                  <a:lnTo>
                    <a:pt x="0" y="0"/>
                  </a:lnTo>
                  <a:lnTo>
                    <a:pt x="1170" y="0"/>
                  </a:lnTo>
                  <a:lnTo>
                    <a:pt x="3511" y="0"/>
                  </a:lnTo>
                  <a:lnTo>
                    <a:pt x="5851" y="0"/>
                  </a:lnTo>
                  <a:lnTo>
                    <a:pt x="8192" y="1598"/>
                  </a:lnTo>
                  <a:lnTo>
                    <a:pt x="9947" y="3996"/>
                  </a:lnTo>
                  <a:lnTo>
                    <a:pt x="12288" y="4795"/>
                  </a:lnTo>
                  <a:lnTo>
                    <a:pt x="16384" y="4795"/>
                  </a:lnTo>
                  <a:lnTo>
                    <a:pt x="15214" y="6793"/>
                  </a:lnTo>
                  <a:lnTo>
                    <a:pt x="12873" y="8392"/>
                  </a:lnTo>
                  <a:lnTo>
                    <a:pt x="12288" y="13587"/>
                  </a:lnTo>
                  <a:lnTo>
                    <a:pt x="10533" y="16384"/>
                  </a:lnTo>
                  <a:lnTo>
                    <a:pt x="7607" y="15984"/>
                  </a:lnTo>
                  <a:lnTo>
                    <a:pt x="5266" y="13587"/>
                  </a:lnTo>
                  <a:lnTo>
                    <a:pt x="5851" y="11589"/>
                  </a:lnTo>
                  <a:lnTo>
                    <a:pt x="7022" y="8791"/>
                  </a:lnTo>
                  <a:lnTo>
                    <a:pt x="3511" y="5595"/>
                  </a:lnTo>
                  <a:lnTo>
                    <a:pt x="585" y="3596"/>
                  </a:lnTo>
                  <a:lnTo>
                    <a:pt x="585" y="1598"/>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61" name="Alaska23">
              <a:extLst>
                <a:ext uri="{FF2B5EF4-FFF2-40B4-BE49-F238E27FC236}">
                  <a16:creationId xmlns:a16="http://schemas.microsoft.com/office/drawing/2014/main" id="{07C9A115-10C6-C87F-8431-E1E14513BF9D}"/>
                </a:ext>
              </a:extLst>
            </p:cNvPr>
            <p:cNvSpPr>
              <a:spLocks/>
            </p:cNvSpPr>
            <p:nvPr/>
          </p:nvSpPr>
          <p:spPr bwMode="auto">
            <a:xfrm>
              <a:off x="343207" y="16574058"/>
              <a:ext cx="272" cy="6"/>
            </a:xfrm>
            <a:custGeom>
              <a:avLst/>
              <a:gdLst/>
              <a:ahLst/>
              <a:cxnLst>
                <a:cxn ang="0">
                  <a:pos x="0" y="16384"/>
                </a:cxn>
                <a:cxn ang="0">
                  <a:pos x="607" y="13824"/>
                </a:cxn>
                <a:cxn ang="0">
                  <a:pos x="3034" y="12288"/>
                </a:cxn>
                <a:cxn ang="0">
                  <a:pos x="5461" y="11776"/>
                </a:cxn>
                <a:cxn ang="0">
                  <a:pos x="9102" y="9728"/>
                </a:cxn>
                <a:cxn ang="0">
                  <a:pos x="10316" y="9216"/>
                </a:cxn>
                <a:cxn ang="0">
                  <a:pos x="12136" y="5120"/>
                </a:cxn>
                <a:cxn ang="0">
                  <a:pos x="12743" y="0"/>
                </a:cxn>
                <a:cxn ang="0">
                  <a:pos x="14564" y="1024"/>
                </a:cxn>
                <a:cxn ang="0">
                  <a:pos x="16384" y="2048"/>
                </a:cxn>
                <a:cxn ang="0">
                  <a:pos x="16384" y="5120"/>
                </a:cxn>
                <a:cxn ang="0">
                  <a:pos x="14564" y="9728"/>
                </a:cxn>
                <a:cxn ang="0">
                  <a:pos x="12743" y="13312"/>
                </a:cxn>
                <a:cxn ang="0">
                  <a:pos x="7889" y="15360"/>
                </a:cxn>
                <a:cxn ang="0">
                  <a:pos x="6675" y="15360"/>
                </a:cxn>
                <a:cxn ang="0">
                  <a:pos x="2427" y="16384"/>
                </a:cxn>
                <a:cxn ang="0">
                  <a:pos x="0" y="16384"/>
                </a:cxn>
              </a:cxnLst>
              <a:rect l="0" t="0" r="r" b="b"/>
              <a:pathLst>
                <a:path w="16384" h="16384">
                  <a:moveTo>
                    <a:pt x="0" y="16384"/>
                  </a:moveTo>
                  <a:lnTo>
                    <a:pt x="607" y="13824"/>
                  </a:lnTo>
                  <a:lnTo>
                    <a:pt x="3034" y="12288"/>
                  </a:lnTo>
                  <a:lnTo>
                    <a:pt x="5461" y="11776"/>
                  </a:lnTo>
                  <a:lnTo>
                    <a:pt x="9102" y="9728"/>
                  </a:lnTo>
                  <a:lnTo>
                    <a:pt x="10316" y="9216"/>
                  </a:lnTo>
                  <a:lnTo>
                    <a:pt x="12136" y="5120"/>
                  </a:lnTo>
                  <a:lnTo>
                    <a:pt x="12743" y="0"/>
                  </a:lnTo>
                  <a:lnTo>
                    <a:pt x="14564" y="1024"/>
                  </a:lnTo>
                  <a:lnTo>
                    <a:pt x="16384" y="2048"/>
                  </a:lnTo>
                  <a:lnTo>
                    <a:pt x="16384" y="5120"/>
                  </a:lnTo>
                  <a:lnTo>
                    <a:pt x="14564" y="9728"/>
                  </a:lnTo>
                  <a:lnTo>
                    <a:pt x="12743" y="13312"/>
                  </a:lnTo>
                  <a:lnTo>
                    <a:pt x="7889" y="15360"/>
                  </a:lnTo>
                  <a:lnTo>
                    <a:pt x="6675" y="15360"/>
                  </a:lnTo>
                  <a:lnTo>
                    <a:pt x="2427" y="16384"/>
                  </a:lnTo>
                  <a:lnTo>
                    <a:pt x="0" y="16384"/>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62" name="Alaska22">
              <a:extLst>
                <a:ext uri="{FF2B5EF4-FFF2-40B4-BE49-F238E27FC236}">
                  <a16:creationId xmlns:a16="http://schemas.microsoft.com/office/drawing/2014/main" id="{8F537A4B-AAEF-D030-229D-4A998930A39C}"/>
                </a:ext>
              </a:extLst>
            </p:cNvPr>
            <p:cNvSpPr>
              <a:spLocks/>
            </p:cNvSpPr>
            <p:nvPr/>
          </p:nvSpPr>
          <p:spPr bwMode="auto">
            <a:xfrm>
              <a:off x="343683" y="16574058"/>
              <a:ext cx="238" cy="9"/>
            </a:xfrm>
            <a:custGeom>
              <a:avLst/>
              <a:gdLst/>
              <a:ahLst/>
              <a:cxnLst>
                <a:cxn ang="0">
                  <a:pos x="0" y="8715"/>
                </a:cxn>
                <a:cxn ang="0">
                  <a:pos x="683" y="8715"/>
                </a:cxn>
                <a:cxn ang="0">
                  <a:pos x="3413" y="8018"/>
                </a:cxn>
                <a:cxn ang="0">
                  <a:pos x="3413" y="5578"/>
                </a:cxn>
                <a:cxn ang="0">
                  <a:pos x="2048" y="2789"/>
                </a:cxn>
                <a:cxn ang="0">
                  <a:pos x="4779" y="1394"/>
                </a:cxn>
                <a:cxn ang="0">
                  <a:pos x="7509" y="0"/>
                </a:cxn>
                <a:cxn ang="0">
                  <a:pos x="8875" y="1046"/>
                </a:cxn>
                <a:cxn ang="0">
                  <a:pos x="8875" y="4532"/>
                </a:cxn>
                <a:cxn ang="0">
                  <a:pos x="8192" y="6623"/>
                </a:cxn>
                <a:cxn ang="0">
                  <a:pos x="10923" y="7321"/>
                </a:cxn>
                <a:cxn ang="0">
                  <a:pos x="13653" y="6972"/>
                </a:cxn>
                <a:cxn ang="0">
                  <a:pos x="15701" y="6623"/>
                </a:cxn>
                <a:cxn ang="0">
                  <a:pos x="16384" y="10109"/>
                </a:cxn>
                <a:cxn ang="0">
                  <a:pos x="15701" y="10806"/>
                </a:cxn>
                <a:cxn ang="0">
                  <a:pos x="12971" y="11504"/>
                </a:cxn>
                <a:cxn ang="0">
                  <a:pos x="10240" y="12549"/>
                </a:cxn>
                <a:cxn ang="0">
                  <a:pos x="7509" y="13944"/>
                </a:cxn>
                <a:cxn ang="0">
                  <a:pos x="5461" y="15687"/>
                </a:cxn>
                <a:cxn ang="0">
                  <a:pos x="2731" y="16384"/>
                </a:cxn>
                <a:cxn ang="0">
                  <a:pos x="2048" y="13595"/>
                </a:cxn>
                <a:cxn ang="0">
                  <a:pos x="683" y="13595"/>
                </a:cxn>
                <a:cxn ang="0">
                  <a:pos x="0" y="9761"/>
                </a:cxn>
                <a:cxn ang="0">
                  <a:pos x="0" y="8715"/>
                </a:cxn>
              </a:cxnLst>
              <a:rect l="0" t="0" r="r" b="b"/>
              <a:pathLst>
                <a:path w="16384" h="16384">
                  <a:moveTo>
                    <a:pt x="0" y="8715"/>
                  </a:moveTo>
                  <a:lnTo>
                    <a:pt x="683" y="8715"/>
                  </a:lnTo>
                  <a:lnTo>
                    <a:pt x="3413" y="8018"/>
                  </a:lnTo>
                  <a:lnTo>
                    <a:pt x="3413" y="5578"/>
                  </a:lnTo>
                  <a:lnTo>
                    <a:pt x="2048" y="2789"/>
                  </a:lnTo>
                  <a:lnTo>
                    <a:pt x="4779" y="1394"/>
                  </a:lnTo>
                  <a:lnTo>
                    <a:pt x="7509" y="0"/>
                  </a:lnTo>
                  <a:lnTo>
                    <a:pt x="8875" y="1046"/>
                  </a:lnTo>
                  <a:lnTo>
                    <a:pt x="8875" y="4532"/>
                  </a:lnTo>
                  <a:lnTo>
                    <a:pt x="8192" y="6623"/>
                  </a:lnTo>
                  <a:lnTo>
                    <a:pt x="10923" y="7321"/>
                  </a:lnTo>
                  <a:lnTo>
                    <a:pt x="13653" y="6972"/>
                  </a:lnTo>
                  <a:lnTo>
                    <a:pt x="15701" y="6623"/>
                  </a:lnTo>
                  <a:lnTo>
                    <a:pt x="16384" y="10109"/>
                  </a:lnTo>
                  <a:lnTo>
                    <a:pt x="15701" y="10806"/>
                  </a:lnTo>
                  <a:lnTo>
                    <a:pt x="12971" y="11504"/>
                  </a:lnTo>
                  <a:lnTo>
                    <a:pt x="10240" y="12549"/>
                  </a:lnTo>
                  <a:lnTo>
                    <a:pt x="7509" y="13944"/>
                  </a:lnTo>
                  <a:lnTo>
                    <a:pt x="5461" y="15687"/>
                  </a:lnTo>
                  <a:lnTo>
                    <a:pt x="2731" y="16384"/>
                  </a:lnTo>
                  <a:lnTo>
                    <a:pt x="2048" y="13595"/>
                  </a:lnTo>
                  <a:lnTo>
                    <a:pt x="683" y="13595"/>
                  </a:lnTo>
                  <a:lnTo>
                    <a:pt x="0" y="9761"/>
                  </a:lnTo>
                  <a:lnTo>
                    <a:pt x="0" y="8715"/>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63" name="Alaska21">
              <a:extLst>
                <a:ext uri="{FF2B5EF4-FFF2-40B4-BE49-F238E27FC236}">
                  <a16:creationId xmlns:a16="http://schemas.microsoft.com/office/drawing/2014/main" id="{8EF5D228-DE7D-2B76-D472-1B1D84E26EEC}"/>
                </a:ext>
              </a:extLst>
            </p:cNvPr>
            <p:cNvSpPr>
              <a:spLocks/>
            </p:cNvSpPr>
            <p:nvPr/>
          </p:nvSpPr>
          <p:spPr bwMode="auto">
            <a:xfrm>
              <a:off x="344329" y="16574037"/>
              <a:ext cx="272" cy="12"/>
            </a:xfrm>
            <a:custGeom>
              <a:avLst/>
              <a:gdLst/>
              <a:ahLst/>
              <a:cxnLst>
                <a:cxn ang="0">
                  <a:pos x="9830" y="2048"/>
                </a:cxn>
                <a:cxn ang="0">
                  <a:pos x="8192" y="2048"/>
                </a:cxn>
                <a:cxn ang="0">
                  <a:pos x="9830" y="1024"/>
                </a:cxn>
                <a:cxn ang="0">
                  <a:pos x="12015" y="0"/>
                </a:cxn>
                <a:cxn ang="0">
                  <a:pos x="14746" y="2048"/>
                </a:cxn>
                <a:cxn ang="0">
                  <a:pos x="16384" y="3413"/>
                </a:cxn>
                <a:cxn ang="0">
                  <a:pos x="16384" y="6827"/>
                </a:cxn>
                <a:cxn ang="0">
                  <a:pos x="13107" y="7851"/>
                </a:cxn>
                <a:cxn ang="0">
                  <a:pos x="13107" y="10923"/>
                </a:cxn>
                <a:cxn ang="0">
                  <a:pos x="12015" y="12971"/>
                </a:cxn>
                <a:cxn ang="0">
                  <a:pos x="10377" y="14677"/>
                </a:cxn>
                <a:cxn ang="0">
                  <a:pos x="8192" y="13653"/>
                </a:cxn>
                <a:cxn ang="0">
                  <a:pos x="6554" y="16043"/>
                </a:cxn>
                <a:cxn ang="0">
                  <a:pos x="3277" y="16384"/>
                </a:cxn>
                <a:cxn ang="0">
                  <a:pos x="0" y="14677"/>
                </a:cxn>
                <a:cxn ang="0">
                  <a:pos x="0" y="13653"/>
                </a:cxn>
                <a:cxn ang="0">
                  <a:pos x="2185" y="11947"/>
                </a:cxn>
                <a:cxn ang="0">
                  <a:pos x="4369" y="10923"/>
                </a:cxn>
                <a:cxn ang="0">
                  <a:pos x="6007" y="9557"/>
                </a:cxn>
                <a:cxn ang="0">
                  <a:pos x="8738" y="7851"/>
                </a:cxn>
                <a:cxn ang="0">
                  <a:pos x="9830" y="6144"/>
                </a:cxn>
                <a:cxn ang="0">
                  <a:pos x="9830" y="3755"/>
                </a:cxn>
                <a:cxn ang="0">
                  <a:pos x="9830" y="2048"/>
                </a:cxn>
              </a:cxnLst>
              <a:rect l="0" t="0" r="r" b="b"/>
              <a:pathLst>
                <a:path w="16384" h="16384">
                  <a:moveTo>
                    <a:pt x="9830" y="2048"/>
                  </a:moveTo>
                  <a:lnTo>
                    <a:pt x="8192" y="2048"/>
                  </a:lnTo>
                  <a:lnTo>
                    <a:pt x="9830" y="1024"/>
                  </a:lnTo>
                  <a:lnTo>
                    <a:pt x="12015" y="0"/>
                  </a:lnTo>
                  <a:lnTo>
                    <a:pt x="14746" y="2048"/>
                  </a:lnTo>
                  <a:lnTo>
                    <a:pt x="16384" y="3413"/>
                  </a:lnTo>
                  <a:lnTo>
                    <a:pt x="16384" y="6827"/>
                  </a:lnTo>
                  <a:lnTo>
                    <a:pt x="13107" y="7851"/>
                  </a:lnTo>
                  <a:lnTo>
                    <a:pt x="13107" y="10923"/>
                  </a:lnTo>
                  <a:lnTo>
                    <a:pt x="12015" y="12971"/>
                  </a:lnTo>
                  <a:lnTo>
                    <a:pt x="10377" y="14677"/>
                  </a:lnTo>
                  <a:lnTo>
                    <a:pt x="8192" y="13653"/>
                  </a:lnTo>
                  <a:lnTo>
                    <a:pt x="6554" y="16043"/>
                  </a:lnTo>
                  <a:lnTo>
                    <a:pt x="3277" y="16384"/>
                  </a:lnTo>
                  <a:lnTo>
                    <a:pt x="0" y="14677"/>
                  </a:lnTo>
                  <a:lnTo>
                    <a:pt x="0" y="13653"/>
                  </a:lnTo>
                  <a:lnTo>
                    <a:pt x="2185" y="11947"/>
                  </a:lnTo>
                  <a:lnTo>
                    <a:pt x="4369" y="10923"/>
                  </a:lnTo>
                  <a:lnTo>
                    <a:pt x="6007" y="9557"/>
                  </a:lnTo>
                  <a:lnTo>
                    <a:pt x="8738" y="7851"/>
                  </a:lnTo>
                  <a:lnTo>
                    <a:pt x="9830" y="6144"/>
                  </a:lnTo>
                  <a:lnTo>
                    <a:pt x="9830" y="3755"/>
                  </a:lnTo>
                  <a:lnTo>
                    <a:pt x="9830" y="2048"/>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64" name="Alaska20">
              <a:extLst>
                <a:ext uri="{FF2B5EF4-FFF2-40B4-BE49-F238E27FC236}">
                  <a16:creationId xmlns:a16="http://schemas.microsoft.com/office/drawing/2014/main" id="{DF8DC496-A116-6BC7-E151-2E6F4E103676}"/>
                </a:ext>
              </a:extLst>
            </p:cNvPr>
            <p:cNvSpPr>
              <a:spLocks/>
            </p:cNvSpPr>
            <p:nvPr/>
          </p:nvSpPr>
          <p:spPr bwMode="auto">
            <a:xfrm>
              <a:off x="344601" y="16574046"/>
              <a:ext cx="612" cy="9"/>
            </a:xfrm>
            <a:custGeom>
              <a:avLst/>
              <a:gdLst/>
              <a:ahLst/>
              <a:cxnLst>
                <a:cxn ang="0">
                  <a:pos x="1069" y="0"/>
                </a:cxn>
                <a:cxn ang="0">
                  <a:pos x="0" y="1024"/>
                </a:cxn>
                <a:cxn ang="0">
                  <a:pos x="712" y="0"/>
                </a:cxn>
                <a:cxn ang="0">
                  <a:pos x="1425" y="0"/>
                </a:cxn>
                <a:cxn ang="0">
                  <a:pos x="2849" y="1024"/>
                </a:cxn>
                <a:cxn ang="0">
                  <a:pos x="3918" y="1024"/>
                </a:cxn>
                <a:cxn ang="0">
                  <a:pos x="5699" y="1024"/>
                </a:cxn>
                <a:cxn ang="0">
                  <a:pos x="7836" y="0"/>
                </a:cxn>
                <a:cxn ang="0">
                  <a:pos x="9261" y="4096"/>
                </a:cxn>
                <a:cxn ang="0">
                  <a:pos x="11041" y="5120"/>
                </a:cxn>
                <a:cxn ang="0">
                  <a:pos x="12822" y="4096"/>
                </a:cxn>
                <a:cxn ang="0">
                  <a:pos x="14247" y="4096"/>
                </a:cxn>
                <a:cxn ang="0">
                  <a:pos x="16384" y="5120"/>
                </a:cxn>
                <a:cxn ang="0">
                  <a:pos x="16384" y="11264"/>
                </a:cxn>
                <a:cxn ang="0">
                  <a:pos x="14247" y="13312"/>
                </a:cxn>
                <a:cxn ang="0">
                  <a:pos x="11398" y="13312"/>
                </a:cxn>
                <a:cxn ang="0">
                  <a:pos x="9617" y="16384"/>
                </a:cxn>
                <a:cxn ang="0">
                  <a:pos x="7836" y="15360"/>
                </a:cxn>
                <a:cxn ang="0">
                  <a:pos x="5343" y="12288"/>
                </a:cxn>
                <a:cxn ang="0">
                  <a:pos x="3918" y="12288"/>
                </a:cxn>
                <a:cxn ang="0">
                  <a:pos x="2137" y="5120"/>
                </a:cxn>
                <a:cxn ang="0">
                  <a:pos x="1069" y="0"/>
                </a:cxn>
              </a:cxnLst>
              <a:rect l="0" t="0" r="r" b="b"/>
              <a:pathLst>
                <a:path w="16384" h="16384">
                  <a:moveTo>
                    <a:pt x="1069" y="0"/>
                  </a:moveTo>
                  <a:lnTo>
                    <a:pt x="0" y="1024"/>
                  </a:lnTo>
                  <a:lnTo>
                    <a:pt x="712" y="0"/>
                  </a:lnTo>
                  <a:lnTo>
                    <a:pt x="1425" y="0"/>
                  </a:lnTo>
                  <a:lnTo>
                    <a:pt x="2849" y="1024"/>
                  </a:lnTo>
                  <a:lnTo>
                    <a:pt x="3918" y="1024"/>
                  </a:lnTo>
                  <a:lnTo>
                    <a:pt x="5699" y="1024"/>
                  </a:lnTo>
                  <a:lnTo>
                    <a:pt x="7836" y="0"/>
                  </a:lnTo>
                  <a:lnTo>
                    <a:pt x="9261" y="4096"/>
                  </a:lnTo>
                  <a:lnTo>
                    <a:pt x="11041" y="5120"/>
                  </a:lnTo>
                  <a:lnTo>
                    <a:pt x="12822" y="4096"/>
                  </a:lnTo>
                  <a:lnTo>
                    <a:pt x="14247" y="4096"/>
                  </a:lnTo>
                  <a:lnTo>
                    <a:pt x="16384" y="5120"/>
                  </a:lnTo>
                  <a:lnTo>
                    <a:pt x="16384" y="11264"/>
                  </a:lnTo>
                  <a:lnTo>
                    <a:pt x="14247" y="13312"/>
                  </a:lnTo>
                  <a:lnTo>
                    <a:pt x="11398" y="13312"/>
                  </a:lnTo>
                  <a:lnTo>
                    <a:pt x="9617" y="16384"/>
                  </a:lnTo>
                  <a:lnTo>
                    <a:pt x="7836" y="15360"/>
                  </a:lnTo>
                  <a:lnTo>
                    <a:pt x="5343" y="12288"/>
                  </a:lnTo>
                  <a:lnTo>
                    <a:pt x="3918" y="12288"/>
                  </a:lnTo>
                  <a:lnTo>
                    <a:pt x="2137" y="5120"/>
                  </a:lnTo>
                  <a:lnTo>
                    <a:pt x="1069" y="0"/>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65" name="Alaska19">
              <a:extLst>
                <a:ext uri="{FF2B5EF4-FFF2-40B4-BE49-F238E27FC236}">
                  <a16:creationId xmlns:a16="http://schemas.microsoft.com/office/drawing/2014/main" id="{FDDC348A-BA44-D65C-8887-29C0B05ED44D}"/>
                </a:ext>
              </a:extLst>
            </p:cNvPr>
            <p:cNvSpPr>
              <a:spLocks/>
            </p:cNvSpPr>
            <p:nvPr/>
          </p:nvSpPr>
          <p:spPr bwMode="auto">
            <a:xfrm>
              <a:off x="345213" y="16574037"/>
              <a:ext cx="306" cy="12"/>
            </a:xfrm>
            <a:custGeom>
              <a:avLst/>
              <a:gdLst/>
              <a:ahLst/>
              <a:cxnLst>
                <a:cxn ang="0">
                  <a:pos x="4096" y="0"/>
                </a:cxn>
                <a:cxn ang="0">
                  <a:pos x="4096" y="964"/>
                </a:cxn>
                <a:cxn ang="0">
                  <a:pos x="5461" y="1928"/>
                </a:cxn>
                <a:cxn ang="0">
                  <a:pos x="9557" y="3855"/>
                </a:cxn>
                <a:cxn ang="0">
                  <a:pos x="16384" y="3855"/>
                </a:cxn>
                <a:cxn ang="0">
                  <a:pos x="16384" y="9638"/>
                </a:cxn>
                <a:cxn ang="0">
                  <a:pos x="8192" y="16384"/>
                </a:cxn>
                <a:cxn ang="0">
                  <a:pos x="0" y="16384"/>
                </a:cxn>
                <a:cxn ang="0">
                  <a:pos x="0" y="5783"/>
                </a:cxn>
                <a:cxn ang="0">
                  <a:pos x="4096" y="0"/>
                </a:cxn>
                <a:cxn ang="0">
                  <a:pos x="0" y="5783"/>
                </a:cxn>
                <a:cxn ang="0">
                  <a:pos x="4096" y="0"/>
                </a:cxn>
              </a:cxnLst>
              <a:rect l="0" t="0" r="r" b="b"/>
              <a:pathLst>
                <a:path w="16384" h="16384">
                  <a:moveTo>
                    <a:pt x="4096" y="0"/>
                  </a:moveTo>
                  <a:lnTo>
                    <a:pt x="4096" y="964"/>
                  </a:lnTo>
                  <a:lnTo>
                    <a:pt x="5461" y="1928"/>
                  </a:lnTo>
                  <a:lnTo>
                    <a:pt x="9557" y="3855"/>
                  </a:lnTo>
                  <a:lnTo>
                    <a:pt x="16384" y="3855"/>
                  </a:lnTo>
                  <a:lnTo>
                    <a:pt x="16384" y="9638"/>
                  </a:lnTo>
                  <a:lnTo>
                    <a:pt x="8192" y="16384"/>
                  </a:lnTo>
                  <a:lnTo>
                    <a:pt x="0" y="16384"/>
                  </a:lnTo>
                  <a:lnTo>
                    <a:pt x="0" y="5783"/>
                  </a:lnTo>
                  <a:lnTo>
                    <a:pt x="4096" y="0"/>
                  </a:lnTo>
                  <a:lnTo>
                    <a:pt x="0" y="5783"/>
                  </a:lnTo>
                  <a:lnTo>
                    <a:pt x="4096" y="0"/>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66" name="Alaska18">
              <a:extLst>
                <a:ext uri="{FF2B5EF4-FFF2-40B4-BE49-F238E27FC236}">
                  <a16:creationId xmlns:a16="http://schemas.microsoft.com/office/drawing/2014/main" id="{42A92D20-AE7E-E768-CAA6-2720DC7C549A}"/>
                </a:ext>
              </a:extLst>
            </p:cNvPr>
            <p:cNvSpPr>
              <a:spLocks/>
            </p:cNvSpPr>
            <p:nvPr/>
          </p:nvSpPr>
          <p:spPr bwMode="auto">
            <a:xfrm>
              <a:off x="346641" y="16574010"/>
              <a:ext cx="578" cy="18"/>
            </a:xfrm>
            <a:custGeom>
              <a:avLst/>
              <a:gdLst/>
              <a:ahLst/>
              <a:cxnLst>
                <a:cxn ang="0">
                  <a:pos x="0" y="15892"/>
                </a:cxn>
                <a:cxn ang="0">
                  <a:pos x="0" y="15237"/>
                </a:cxn>
                <a:cxn ang="0">
                  <a:pos x="0" y="14418"/>
                </a:cxn>
                <a:cxn ang="0">
                  <a:pos x="575" y="13763"/>
                </a:cxn>
                <a:cxn ang="0">
                  <a:pos x="1725" y="12616"/>
                </a:cxn>
                <a:cxn ang="0">
                  <a:pos x="2587" y="10322"/>
                </a:cxn>
                <a:cxn ang="0">
                  <a:pos x="4024" y="8028"/>
                </a:cxn>
                <a:cxn ang="0">
                  <a:pos x="5174" y="5898"/>
                </a:cxn>
                <a:cxn ang="0">
                  <a:pos x="6899" y="5079"/>
                </a:cxn>
                <a:cxn ang="0">
                  <a:pos x="7473" y="5079"/>
                </a:cxn>
                <a:cxn ang="0">
                  <a:pos x="9485" y="4588"/>
                </a:cxn>
                <a:cxn ang="0">
                  <a:pos x="9773" y="3113"/>
                </a:cxn>
                <a:cxn ang="0">
                  <a:pos x="10348" y="1475"/>
                </a:cxn>
                <a:cxn ang="0">
                  <a:pos x="12647" y="819"/>
                </a:cxn>
                <a:cxn ang="0">
                  <a:pos x="14947" y="0"/>
                </a:cxn>
                <a:cxn ang="0">
                  <a:pos x="16097" y="492"/>
                </a:cxn>
                <a:cxn ang="0">
                  <a:pos x="16384" y="2130"/>
                </a:cxn>
                <a:cxn ang="0">
                  <a:pos x="16097" y="3932"/>
                </a:cxn>
                <a:cxn ang="0">
                  <a:pos x="14084" y="4588"/>
                </a:cxn>
                <a:cxn ang="0">
                  <a:pos x="11785" y="5898"/>
                </a:cxn>
                <a:cxn ang="0">
                  <a:pos x="9773" y="7373"/>
                </a:cxn>
                <a:cxn ang="0">
                  <a:pos x="9198" y="8028"/>
                </a:cxn>
                <a:cxn ang="0">
                  <a:pos x="8048" y="9667"/>
                </a:cxn>
                <a:cxn ang="0">
                  <a:pos x="7473" y="10486"/>
                </a:cxn>
                <a:cxn ang="0">
                  <a:pos x="6036" y="11633"/>
                </a:cxn>
                <a:cxn ang="0">
                  <a:pos x="2874" y="14909"/>
                </a:cxn>
                <a:cxn ang="0">
                  <a:pos x="1725" y="15073"/>
                </a:cxn>
                <a:cxn ang="0">
                  <a:pos x="287" y="16384"/>
                </a:cxn>
                <a:cxn ang="0">
                  <a:pos x="0" y="15892"/>
                </a:cxn>
              </a:cxnLst>
              <a:rect l="0" t="0" r="r" b="b"/>
              <a:pathLst>
                <a:path w="16384" h="16384">
                  <a:moveTo>
                    <a:pt x="0" y="15892"/>
                  </a:moveTo>
                  <a:lnTo>
                    <a:pt x="0" y="15237"/>
                  </a:lnTo>
                  <a:lnTo>
                    <a:pt x="0" y="14418"/>
                  </a:lnTo>
                  <a:lnTo>
                    <a:pt x="575" y="13763"/>
                  </a:lnTo>
                  <a:lnTo>
                    <a:pt x="1725" y="12616"/>
                  </a:lnTo>
                  <a:lnTo>
                    <a:pt x="2587" y="10322"/>
                  </a:lnTo>
                  <a:lnTo>
                    <a:pt x="4024" y="8028"/>
                  </a:lnTo>
                  <a:lnTo>
                    <a:pt x="5174" y="5898"/>
                  </a:lnTo>
                  <a:lnTo>
                    <a:pt x="6899" y="5079"/>
                  </a:lnTo>
                  <a:lnTo>
                    <a:pt x="7473" y="5079"/>
                  </a:lnTo>
                  <a:lnTo>
                    <a:pt x="9485" y="4588"/>
                  </a:lnTo>
                  <a:lnTo>
                    <a:pt x="9773" y="3113"/>
                  </a:lnTo>
                  <a:lnTo>
                    <a:pt x="10348" y="1475"/>
                  </a:lnTo>
                  <a:lnTo>
                    <a:pt x="12647" y="819"/>
                  </a:lnTo>
                  <a:lnTo>
                    <a:pt x="14947" y="0"/>
                  </a:lnTo>
                  <a:lnTo>
                    <a:pt x="16097" y="492"/>
                  </a:lnTo>
                  <a:lnTo>
                    <a:pt x="16384" y="2130"/>
                  </a:lnTo>
                  <a:lnTo>
                    <a:pt x="16097" y="3932"/>
                  </a:lnTo>
                  <a:lnTo>
                    <a:pt x="14084" y="4588"/>
                  </a:lnTo>
                  <a:lnTo>
                    <a:pt x="11785" y="5898"/>
                  </a:lnTo>
                  <a:lnTo>
                    <a:pt x="9773" y="7373"/>
                  </a:lnTo>
                  <a:lnTo>
                    <a:pt x="9198" y="8028"/>
                  </a:lnTo>
                  <a:lnTo>
                    <a:pt x="8048" y="9667"/>
                  </a:lnTo>
                  <a:lnTo>
                    <a:pt x="7473" y="10486"/>
                  </a:lnTo>
                  <a:lnTo>
                    <a:pt x="6036" y="11633"/>
                  </a:lnTo>
                  <a:lnTo>
                    <a:pt x="2874" y="14909"/>
                  </a:lnTo>
                  <a:lnTo>
                    <a:pt x="1725" y="15073"/>
                  </a:lnTo>
                  <a:lnTo>
                    <a:pt x="287" y="16384"/>
                  </a:lnTo>
                  <a:lnTo>
                    <a:pt x="0" y="15892"/>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67" name="Alaska17">
              <a:extLst>
                <a:ext uri="{FF2B5EF4-FFF2-40B4-BE49-F238E27FC236}">
                  <a16:creationId xmlns:a16="http://schemas.microsoft.com/office/drawing/2014/main" id="{ECE8503E-8D1C-FF7C-8434-2EAE2C422D42}"/>
                </a:ext>
              </a:extLst>
            </p:cNvPr>
            <p:cNvSpPr>
              <a:spLocks/>
            </p:cNvSpPr>
            <p:nvPr/>
          </p:nvSpPr>
          <p:spPr bwMode="auto">
            <a:xfrm>
              <a:off x="347219" y="16573992"/>
              <a:ext cx="612" cy="27"/>
            </a:xfrm>
            <a:custGeom>
              <a:avLst/>
              <a:gdLst/>
              <a:ahLst/>
              <a:cxnLst>
                <a:cxn ang="0">
                  <a:pos x="993" y="16384"/>
                </a:cxn>
                <a:cxn ang="0">
                  <a:pos x="0" y="15124"/>
                </a:cxn>
                <a:cxn ang="0">
                  <a:pos x="248" y="14944"/>
                </a:cxn>
                <a:cxn ang="0">
                  <a:pos x="993" y="14404"/>
                </a:cxn>
                <a:cxn ang="0">
                  <a:pos x="1986" y="14223"/>
                </a:cxn>
                <a:cxn ang="0">
                  <a:pos x="2234" y="14223"/>
                </a:cxn>
                <a:cxn ang="0">
                  <a:pos x="3972" y="13863"/>
                </a:cxn>
                <a:cxn ang="0">
                  <a:pos x="4965" y="13143"/>
                </a:cxn>
                <a:cxn ang="0">
                  <a:pos x="6454" y="11523"/>
                </a:cxn>
                <a:cxn ang="0">
                  <a:pos x="6951" y="9362"/>
                </a:cxn>
                <a:cxn ang="0">
                  <a:pos x="7447" y="8102"/>
                </a:cxn>
                <a:cxn ang="0">
                  <a:pos x="8192" y="6662"/>
                </a:cxn>
                <a:cxn ang="0">
                  <a:pos x="9433" y="8102"/>
                </a:cxn>
                <a:cxn ang="0">
                  <a:pos x="10426" y="6662"/>
                </a:cxn>
                <a:cxn ang="0">
                  <a:pos x="9930" y="5581"/>
                </a:cxn>
                <a:cxn ang="0">
                  <a:pos x="8440" y="5581"/>
                </a:cxn>
                <a:cxn ang="0">
                  <a:pos x="7447" y="3421"/>
                </a:cxn>
                <a:cxn ang="0">
                  <a:pos x="7447" y="1620"/>
                </a:cxn>
                <a:cxn ang="0">
                  <a:pos x="9185" y="720"/>
                </a:cxn>
                <a:cxn ang="0">
                  <a:pos x="10923" y="540"/>
                </a:cxn>
                <a:cxn ang="0">
                  <a:pos x="12164" y="1440"/>
                </a:cxn>
                <a:cxn ang="0">
                  <a:pos x="12909" y="3061"/>
                </a:cxn>
                <a:cxn ang="0">
                  <a:pos x="14150" y="1620"/>
                </a:cxn>
                <a:cxn ang="0">
                  <a:pos x="14895" y="0"/>
                </a:cxn>
                <a:cxn ang="0">
                  <a:pos x="15888" y="180"/>
                </a:cxn>
                <a:cxn ang="0">
                  <a:pos x="16384" y="1440"/>
                </a:cxn>
                <a:cxn ang="0">
                  <a:pos x="16384" y="1980"/>
                </a:cxn>
                <a:cxn ang="0">
                  <a:pos x="15888" y="3421"/>
                </a:cxn>
                <a:cxn ang="0">
                  <a:pos x="14150" y="5221"/>
                </a:cxn>
                <a:cxn ang="0">
                  <a:pos x="13902" y="6662"/>
                </a:cxn>
                <a:cxn ang="0">
                  <a:pos x="14895" y="5941"/>
                </a:cxn>
                <a:cxn ang="0">
                  <a:pos x="15143" y="7742"/>
                </a:cxn>
                <a:cxn ang="0">
                  <a:pos x="14150" y="9362"/>
                </a:cxn>
                <a:cxn ang="0">
                  <a:pos x="12909" y="9902"/>
                </a:cxn>
                <a:cxn ang="0">
                  <a:pos x="11419" y="10803"/>
                </a:cxn>
                <a:cxn ang="0">
                  <a:pos x="10923" y="12423"/>
                </a:cxn>
                <a:cxn ang="0">
                  <a:pos x="9185" y="12783"/>
                </a:cxn>
                <a:cxn ang="0">
                  <a:pos x="7199" y="13863"/>
                </a:cxn>
                <a:cxn ang="0">
                  <a:pos x="5461" y="15664"/>
                </a:cxn>
                <a:cxn ang="0">
                  <a:pos x="4468" y="15844"/>
                </a:cxn>
                <a:cxn ang="0">
                  <a:pos x="2979" y="16384"/>
                </a:cxn>
                <a:cxn ang="0">
                  <a:pos x="1241" y="16384"/>
                </a:cxn>
                <a:cxn ang="0">
                  <a:pos x="993" y="16384"/>
                </a:cxn>
              </a:cxnLst>
              <a:rect l="0" t="0" r="r" b="b"/>
              <a:pathLst>
                <a:path w="16384" h="16384">
                  <a:moveTo>
                    <a:pt x="993" y="16384"/>
                  </a:moveTo>
                  <a:lnTo>
                    <a:pt x="0" y="15124"/>
                  </a:lnTo>
                  <a:lnTo>
                    <a:pt x="248" y="14944"/>
                  </a:lnTo>
                  <a:lnTo>
                    <a:pt x="993" y="14404"/>
                  </a:lnTo>
                  <a:lnTo>
                    <a:pt x="1986" y="14223"/>
                  </a:lnTo>
                  <a:lnTo>
                    <a:pt x="2234" y="14223"/>
                  </a:lnTo>
                  <a:lnTo>
                    <a:pt x="3972" y="13863"/>
                  </a:lnTo>
                  <a:lnTo>
                    <a:pt x="4965" y="13143"/>
                  </a:lnTo>
                  <a:lnTo>
                    <a:pt x="6454" y="11523"/>
                  </a:lnTo>
                  <a:lnTo>
                    <a:pt x="6951" y="9362"/>
                  </a:lnTo>
                  <a:lnTo>
                    <a:pt x="7447" y="8102"/>
                  </a:lnTo>
                  <a:lnTo>
                    <a:pt x="8192" y="6662"/>
                  </a:lnTo>
                  <a:lnTo>
                    <a:pt x="9433" y="8102"/>
                  </a:lnTo>
                  <a:lnTo>
                    <a:pt x="10426" y="6662"/>
                  </a:lnTo>
                  <a:lnTo>
                    <a:pt x="9930" y="5581"/>
                  </a:lnTo>
                  <a:lnTo>
                    <a:pt x="8440" y="5581"/>
                  </a:lnTo>
                  <a:lnTo>
                    <a:pt x="7447" y="3421"/>
                  </a:lnTo>
                  <a:lnTo>
                    <a:pt x="7447" y="1620"/>
                  </a:lnTo>
                  <a:lnTo>
                    <a:pt x="9185" y="720"/>
                  </a:lnTo>
                  <a:lnTo>
                    <a:pt x="10923" y="540"/>
                  </a:lnTo>
                  <a:lnTo>
                    <a:pt x="12164" y="1440"/>
                  </a:lnTo>
                  <a:lnTo>
                    <a:pt x="12909" y="3061"/>
                  </a:lnTo>
                  <a:lnTo>
                    <a:pt x="14150" y="1620"/>
                  </a:lnTo>
                  <a:lnTo>
                    <a:pt x="14895" y="0"/>
                  </a:lnTo>
                  <a:lnTo>
                    <a:pt x="15888" y="180"/>
                  </a:lnTo>
                  <a:lnTo>
                    <a:pt x="16384" y="1440"/>
                  </a:lnTo>
                  <a:lnTo>
                    <a:pt x="16384" y="1980"/>
                  </a:lnTo>
                  <a:lnTo>
                    <a:pt x="15888" y="3421"/>
                  </a:lnTo>
                  <a:lnTo>
                    <a:pt x="14150" y="5221"/>
                  </a:lnTo>
                  <a:lnTo>
                    <a:pt x="13902" y="6662"/>
                  </a:lnTo>
                  <a:lnTo>
                    <a:pt x="14895" y="5941"/>
                  </a:lnTo>
                  <a:lnTo>
                    <a:pt x="15143" y="7742"/>
                  </a:lnTo>
                  <a:lnTo>
                    <a:pt x="14150" y="9362"/>
                  </a:lnTo>
                  <a:lnTo>
                    <a:pt x="12909" y="9902"/>
                  </a:lnTo>
                  <a:lnTo>
                    <a:pt x="11419" y="10803"/>
                  </a:lnTo>
                  <a:lnTo>
                    <a:pt x="10923" y="12423"/>
                  </a:lnTo>
                  <a:lnTo>
                    <a:pt x="9185" y="12783"/>
                  </a:lnTo>
                  <a:lnTo>
                    <a:pt x="7199" y="13863"/>
                  </a:lnTo>
                  <a:lnTo>
                    <a:pt x="5461" y="15664"/>
                  </a:lnTo>
                  <a:lnTo>
                    <a:pt x="4468" y="15844"/>
                  </a:lnTo>
                  <a:lnTo>
                    <a:pt x="2979" y="16384"/>
                  </a:lnTo>
                  <a:lnTo>
                    <a:pt x="1241" y="16384"/>
                  </a:lnTo>
                  <a:lnTo>
                    <a:pt x="993" y="16384"/>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68" name="Alaska16">
              <a:extLst>
                <a:ext uri="{FF2B5EF4-FFF2-40B4-BE49-F238E27FC236}">
                  <a16:creationId xmlns:a16="http://schemas.microsoft.com/office/drawing/2014/main" id="{545E0579-DDDA-616B-8FE0-A2078E9AC429}"/>
                </a:ext>
              </a:extLst>
            </p:cNvPr>
            <p:cNvSpPr>
              <a:spLocks/>
            </p:cNvSpPr>
            <p:nvPr/>
          </p:nvSpPr>
          <p:spPr bwMode="auto">
            <a:xfrm>
              <a:off x="348103" y="16573992"/>
              <a:ext cx="102" cy="3"/>
            </a:xfrm>
            <a:custGeom>
              <a:avLst/>
              <a:gdLst/>
              <a:ahLst/>
              <a:cxnLst>
                <a:cxn ang="0">
                  <a:pos x="5120" y="0"/>
                </a:cxn>
                <a:cxn ang="0">
                  <a:pos x="7168" y="585"/>
                </a:cxn>
                <a:cxn ang="0">
                  <a:pos x="8192" y="2926"/>
                </a:cxn>
                <a:cxn ang="0">
                  <a:pos x="13312" y="2926"/>
                </a:cxn>
                <a:cxn ang="0">
                  <a:pos x="15360" y="7022"/>
                </a:cxn>
                <a:cxn ang="0">
                  <a:pos x="16384" y="11118"/>
                </a:cxn>
                <a:cxn ang="0">
                  <a:pos x="11264" y="16384"/>
                </a:cxn>
                <a:cxn ang="0">
                  <a:pos x="7168" y="14629"/>
                </a:cxn>
                <a:cxn ang="0">
                  <a:pos x="3072" y="14629"/>
                </a:cxn>
                <a:cxn ang="0">
                  <a:pos x="0" y="9362"/>
                </a:cxn>
                <a:cxn ang="0">
                  <a:pos x="1024" y="2926"/>
                </a:cxn>
                <a:cxn ang="0">
                  <a:pos x="5120" y="0"/>
                </a:cxn>
              </a:cxnLst>
              <a:rect l="0" t="0" r="r" b="b"/>
              <a:pathLst>
                <a:path w="16384" h="16384">
                  <a:moveTo>
                    <a:pt x="5120" y="0"/>
                  </a:moveTo>
                  <a:lnTo>
                    <a:pt x="7168" y="585"/>
                  </a:lnTo>
                  <a:lnTo>
                    <a:pt x="8192" y="2926"/>
                  </a:lnTo>
                  <a:lnTo>
                    <a:pt x="13312" y="2926"/>
                  </a:lnTo>
                  <a:lnTo>
                    <a:pt x="15360" y="7022"/>
                  </a:lnTo>
                  <a:lnTo>
                    <a:pt x="16384" y="11118"/>
                  </a:lnTo>
                  <a:lnTo>
                    <a:pt x="11264" y="16384"/>
                  </a:lnTo>
                  <a:lnTo>
                    <a:pt x="7168" y="14629"/>
                  </a:lnTo>
                  <a:lnTo>
                    <a:pt x="3072" y="14629"/>
                  </a:lnTo>
                  <a:lnTo>
                    <a:pt x="0" y="9362"/>
                  </a:lnTo>
                  <a:lnTo>
                    <a:pt x="1024" y="2926"/>
                  </a:lnTo>
                  <a:lnTo>
                    <a:pt x="5120" y="0"/>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69" name="D121">
              <a:extLst>
                <a:ext uri="{FF2B5EF4-FFF2-40B4-BE49-F238E27FC236}">
                  <a16:creationId xmlns:a16="http://schemas.microsoft.com/office/drawing/2014/main" id="{0F87C9EF-C4F6-9A4F-8FFE-358BE24AFDC9}"/>
                </a:ext>
              </a:extLst>
            </p:cNvPr>
            <p:cNvSpPr>
              <a:spLocks/>
            </p:cNvSpPr>
            <p:nvPr/>
          </p:nvSpPr>
          <p:spPr bwMode="auto">
            <a:xfrm>
              <a:off x="348613" y="16573962"/>
              <a:ext cx="612" cy="18"/>
            </a:xfrm>
            <a:custGeom>
              <a:avLst/>
              <a:gdLst/>
              <a:ahLst/>
              <a:cxnLst>
                <a:cxn ang="0">
                  <a:pos x="0" y="10570"/>
                </a:cxn>
                <a:cxn ang="0">
                  <a:pos x="0" y="10394"/>
                </a:cxn>
                <a:cxn ang="0">
                  <a:pos x="1416" y="9337"/>
                </a:cxn>
                <a:cxn ang="0">
                  <a:pos x="1820" y="8280"/>
                </a:cxn>
                <a:cxn ang="0">
                  <a:pos x="3236" y="6166"/>
                </a:cxn>
                <a:cxn ang="0">
                  <a:pos x="3439" y="4404"/>
                </a:cxn>
                <a:cxn ang="0">
                  <a:pos x="4045" y="2995"/>
                </a:cxn>
                <a:cxn ang="0">
                  <a:pos x="5057" y="2995"/>
                </a:cxn>
                <a:cxn ang="0">
                  <a:pos x="6473" y="3347"/>
                </a:cxn>
                <a:cxn ang="0">
                  <a:pos x="8293" y="2643"/>
                </a:cxn>
                <a:cxn ang="0">
                  <a:pos x="9709" y="1586"/>
                </a:cxn>
                <a:cxn ang="0">
                  <a:pos x="10720" y="529"/>
                </a:cxn>
                <a:cxn ang="0">
                  <a:pos x="11327" y="0"/>
                </a:cxn>
                <a:cxn ang="0">
                  <a:pos x="12136" y="0"/>
                </a:cxn>
                <a:cxn ang="0">
                  <a:pos x="12743" y="529"/>
                </a:cxn>
                <a:cxn ang="0">
                  <a:pos x="12945" y="1586"/>
                </a:cxn>
                <a:cxn ang="0">
                  <a:pos x="13148" y="2995"/>
                </a:cxn>
                <a:cxn ang="0">
                  <a:pos x="13552" y="4228"/>
                </a:cxn>
                <a:cxn ang="0">
                  <a:pos x="13754" y="5461"/>
                </a:cxn>
                <a:cxn ang="0">
                  <a:pos x="13754" y="5638"/>
                </a:cxn>
                <a:cxn ang="0">
                  <a:pos x="14361" y="6166"/>
                </a:cxn>
                <a:cxn ang="0">
                  <a:pos x="14564" y="6342"/>
                </a:cxn>
                <a:cxn ang="0">
                  <a:pos x="15170" y="7047"/>
                </a:cxn>
                <a:cxn ang="0">
                  <a:pos x="15575" y="7047"/>
                </a:cxn>
                <a:cxn ang="0">
                  <a:pos x="16182" y="7575"/>
                </a:cxn>
                <a:cxn ang="0">
                  <a:pos x="16384" y="8456"/>
                </a:cxn>
                <a:cxn ang="0">
                  <a:pos x="15979" y="8985"/>
                </a:cxn>
                <a:cxn ang="0">
                  <a:pos x="14564" y="8280"/>
                </a:cxn>
                <a:cxn ang="0">
                  <a:pos x="13552" y="9689"/>
                </a:cxn>
                <a:cxn ang="0">
                  <a:pos x="11529" y="10394"/>
                </a:cxn>
                <a:cxn ang="0">
                  <a:pos x="9102" y="10394"/>
                </a:cxn>
                <a:cxn ang="0">
                  <a:pos x="7282" y="10394"/>
                </a:cxn>
                <a:cxn ang="0">
                  <a:pos x="5664" y="13213"/>
                </a:cxn>
                <a:cxn ang="0">
                  <a:pos x="3034" y="16384"/>
                </a:cxn>
                <a:cxn ang="0">
                  <a:pos x="1820" y="14975"/>
                </a:cxn>
                <a:cxn ang="0">
                  <a:pos x="809" y="14094"/>
                </a:cxn>
                <a:cxn ang="0">
                  <a:pos x="607" y="12861"/>
                </a:cxn>
                <a:cxn ang="0">
                  <a:pos x="0" y="11451"/>
                </a:cxn>
                <a:cxn ang="0">
                  <a:pos x="0" y="10570"/>
                </a:cxn>
              </a:cxnLst>
              <a:rect l="0" t="0" r="r" b="b"/>
              <a:pathLst>
                <a:path w="16384" h="16384">
                  <a:moveTo>
                    <a:pt x="0" y="10570"/>
                  </a:moveTo>
                  <a:lnTo>
                    <a:pt x="0" y="10394"/>
                  </a:lnTo>
                  <a:lnTo>
                    <a:pt x="1416" y="9337"/>
                  </a:lnTo>
                  <a:lnTo>
                    <a:pt x="1820" y="8280"/>
                  </a:lnTo>
                  <a:lnTo>
                    <a:pt x="3236" y="6166"/>
                  </a:lnTo>
                  <a:lnTo>
                    <a:pt x="3439" y="4404"/>
                  </a:lnTo>
                  <a:lnTo>
                    <a:pt x="4045" y="2995"/>
                  </a:lnTo>
                  <a:lnTo>
                    <a:pt x="5057" y="2995"/>
                  </a:lnTo>
                  <a:lnTo>
                    <a:pt x="6473" y="3347"/>
                  </a:lnTo>
                  <a:lnTo>
                    <a:pt x="8293" y="2643"/>
                  </a:lnTo>
                  <a:lnTo>
                    <a:pt x="9709" y="1586"/>
                  </a:lnTo>
                  <a:lnTo>
                    <a:pt x="10720" y="529"/>
                  </a:lnTo>
                  <a:lnTo>
                    <a:pt x="11327" y="0"/>
                  </a:lnTo>
                  <a:lnTo>
                    <a:pt x="12136" y="0"/>
                  </a:lnTo>
                  <a:lnTo>
                    <a:pt x="12743" y="529"/>
                  </a:lnTo>
                  <a:lnTo>
                    <a:pt x="12945" y="1586"/>
                  </a:lnTo>
                  <a:lnTo>
                    <a:pt x="13148" y="2995"/>
                  </a:lnTo>
                  <a:lnTo>
                    <a:pt x="13552" y="4228"/>
                  </a:lnTo>
                  <a:lnTo>
                    <a:pt x="13754" y="5461"/>
                  </a:lnTo>
                  <a:lnTo>
                    <a:pt x="13754" y="5638"/>
                  </a:lnTo>
                  <a:lnTo>
                    <a:pt x="14361" y="6166"/>
                  </a:lnTo>
                  <a:lnTo>
                    <a:pt x="14564" y="6342"/>
                  </a:lnTo>
                  <a:lnTo>
                    <a:pt x="15170" y="7047"/>
                  </a:lnTo>
                  <a:lnTo>
                    <a:pt x="15575" y="7047"/>
                  </a:lnTo>
                  <a:lnTo>
                    <a:pt x="16182" y="7575"/>
                  </a:lnTo>
                  <a:lnTo>
                    <a:pt x="16384" y="8456"/>
                  </a:lnTo>
                  <a:lnTo>
                    <a:pt x="15979" y="8985"/>
                  </a:lnTo>
                  <a:lnTo>
                    <a:pt x="14564" y="8280"/>
                  </a:lnTo>
                  <a:lnTo>
                    <a:pt x="13552" y="9689"/>
                  </a:lnTo>
                  <a:lnTo>
                    <a:pt x="11529" y="10394"/>
                  </a:lnTo>
                  <a:lnTo>
                    <a:pt x="9102" y="10394"/>
                  </a:lnTo>
                  <a:lnTo>
                    <a:pt x="7282" y="10394"/>
                  </a:lnTo>
                  <a:lnTo>
                    <a:pt x="5664" y="13213"/>
                  </a:lnTo>
                  <a:lnTo>
                    <a:pt x="3034" y="16384"/>
                  </a:lnTo>
                  <a:lnTo>
                    <a:pt x="1820" y="14975"/>
                  </a:lnTo>
                  <a:lnTo>
                    <a:pt x="809" y="14094"/>
                  </a:lnTo>
                  <a:lnTo>
                    <a:pt x="607" y="12861"/>
                  </a:lnTo>
                  <a:lnTo>
                    <a:pt x="0" y="11451"/>
                  </a:lnTo>
                  <a:lnTo>
                    <a:pt x="0" y="10570"/>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70" name="Alaska15">
              <a:extLst>
                <a:ext uri="{FF2B5EF4-FFF2-40B4-BE49-F238E27FC236}">
                  <a16:creationId xmlns:a16="http://schemas.microsoft.com/office/drawing/2014/main" id="{F184EB67-01FB-B134-6770-3F53E0F3C9D5}"/>
                </a:ext>
              </a:extLst>
            </p:cNvPr>
            <p:cNvSpPr>
              <a:spLocks/>
            </p:cNvSpPr>
            <p:nvPr/>
          </p:nvSpPr>
          <p:spPr bwMode="auto">
            <a:xfrm>
              <a:off x="349225" y="16573980"/>
              <a:ext cx="136" cy="6"/>
            </a:xfrm>
            <a:custGeom>
              <a:avLst/>
              <a:gdLst/>
              <a:ahLst/>
              <a:cxnLst>
                <a:cxn ang="0">
                  <a:pos x="4096" y="3781"/>
                </a:cxn>
                <a:cxn ang="0">
                  <a:pos x="0" y="5041"/>
                </a:cxn>
                <a:cxn ang="0">
                  <a:pos x="4096" y="1260"/>
                </a:cxn>
                <a:cxn ang="0">
                  <a:pos x="9557" y="0"/>
                </a:cxn>
                <a:cxn ang="0">
                  <a:pos x="15019" y="3781"/>
                </a:cxn>
                <a:cxn ang="0">
                  <a:pos x="16384" y="11343"/>
                </a:cxn>
                <a:cxn ang="0">
                  <a:pos x="15019" y="13863"/>
                </a:cxn>
                <a:cxn ang="0">
                  <a:pos x="6827" y="16384"/>
                </a:cxn>
                <a:cxn ang="0">
                  <a:pos x="4096" y="6302"/>
                </a:cxn>
                <a:cxn ang="0">
                  <a:pos x="4096" y="3781"/>
                </a:cxn>
              </a:cxnLst>
              <a:rect l="0" t="0" r="r" b="b"/>
              <a:pathLst>
                <a:path w="16384" h="16384">
                  <a:moveTo>
                    <a:pt x="4096" y="3781"/>
                  </a:moveTo>
                  <a:lnTo>
                    <a:pt x="0" y="5041"/>
                  </a:lnTo>
                  <a:lnTo>
                    <a:pt x="4096" y="1260"/>
                  </a:lnTo>
                  <a:lnTo>
                    <a:pt x="9557" y="0"/>
                  </a:lnTo>
                  <a:lnTo>
                    <a:pt x="15019" y="3781"/>
                  </a:lnTo>
                  <a:lnTo>
                    <a:pt x="16384" y="11343"/>
                  </a:lnTo>
                  <a:lnTo>
                    <a:pt x="15019" y="13863"/>
                  </a:lnTo>
                  <a:lnTo>
                    <a:pt x="6827" y="16384"/>
                  </a:lnTo>
                  <a:lnTo>
                    <a:pt x="4096" y="6302"/>
                  </a:lnTo>
                  <a:lnTo>
                    <a:pt x="4096" y="3781"/>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71" name="Alaska14">
              <a:extLst>
                <a:ext uri="{FF2B5EF4-FFF2-40B4-BE49-F238E27FC236}">
                  <a16:creationId xmlns:a16="http://schemas.microsoft.com/office/drawing/2014/main" id="{18DE683C-D5D5-B36D-3719-9B63B153A2AE}"/>
                </a:ext>
              </a:extLst>
            </p:cNvPr>
            <p:cNvSpPr>
              <a:spLocks/>
            </p:cNvSpPr>
            <p:nvPr/>
          </p:nvSpPr>
          <p:spPr bwMode="auto">
            <a:xfrm>
              <a:off x="350143" y="16573953"/>
              <a:ext cx="306" cy="9"/>
            </a:xfrm>
            <a:custGeom>
              <a:avLst/>
              <a:gdLst/>
              <a:ahLst/>
              <a:cxnLst>
                <a:cxn ang="0">
                  <a:pos x="10923" y="5814"/>
                </a:cxn>
                <a:cxn ang="0">
                  <a:pos x="6554" y="1057"/>
                </a:cxn>
                <a:cxn ang="0">
                  <a:pos x="6554" y="3171"/>
                </a:cxn>
                <a:cxn ang="0">
                  <a:pos x="6554" y="5285"/>
                </a:cxn>
                <a:cxn ang="0">
                  <a:pos x="7646" y="5814"/>
                </a:cxn>
                <a:cxn ang="0">
                  <a:pos x="8738" y="5814"/>
                </a:cxn>
                <a:cxn ang="0">
                  <a:pos x="10923" y="2114"/>
                </a:cxn>
                <a:cxn ang="0">
                  <a:pos x="12015" y="0"/>
                </a:cxn>
                <a:cxn ang="0">
                  <a:pos x="15292" y="3700"/>
                </a:cxn>
                <a:cxn ang="0">
                  <a:pos x="15292" y="6342"/>
                </a:cxn>
                <a:cxn ang="0">
                  <a:pos x="15292" y="9513"/>
                </a:cxn>
                <a:cxn ang="0">
                  <a:pos x="15292" y="12156"/>
                </a:cxn>
                <a:cxn ang="0">
                  <a:pos x="16384" y="12156"/>
                </a:cxn>
                <a:cxn ang="0">
                  <a:pos x="16384" y="13741"/>
                </a:cxn>
                <a:cxn ang="0">
                  <a:pos x="15292" y="16384"/>
                </a:cxn>
                <a:cxn ang="0">
                  <a:pos x="8738" y="14270"/>
                </a:cxn>
                <a:cxn ang="0">
                  <a:pos x="6554" y="16384"/>
                </a:cxn>
                <a:cxn ang="0">
                  <a:pos x="3277" y="16384"/>
                </a:cxn>
                <a:cxn ang="0">
                  <a:pos x="2185" y="10570"/>
                </a:cxn>
                <a:cxn ang="0">
                  <a:pos x="0" y="2114"/>
                </a:cxn>
                <a:cxn ang="0">
                  <a:pos x="3277" y="1586"/>
                </a:cxn>
                <a:cxn ang="0">
                  <a:pos x="4369" y="5814"/>
                </a:cxn>
                <a:cxn ang="0">
                  <a:pos x="7646" y="6342"/>
                </a:cxn>
                <a:cxn ang="0">
                  <a:pos x="10923" y="5814"/>
                </a:cxn>
              </a:cxnLst>
              <a:rect l="0" t="0" r="r" b="b"/>
              <a:pathLst>
                <a:path w="16384" h="16384">
                  <a:moveTo>
                    <a:pt x="10923" y="5814"/>
                  </a:moveTo>
                  <a:lnTo>
                    <a:pt x="6554" y="1057"/>
                  </a:lnTo>
                  <a:lnTo>
                    <a:pt x="6554" y="3171"/>
                  </a:lnTo>
                  <a:lnTo>
                    <a:pt x="6554" y="5285"/>
                  </a:lnTo>
                  <a:lnTo>
                    <a:pt x="7646" y="5814"/>
                  </a:lnTo>
                  <a:lnTo>
                    <a:pt x="8738" y="5814"/>
                  </a:lnTo>
                  <a:lnTo>
                    <a:pt x="10923" y="2114"/>
                  </a:lnTo>
                  <a:lnTo>
                    <a:pt x="12015" y="0"/>
                  </a:lnTo>
                  <a:lnTo>
                    <a:pt x="15292" y="3700"/>
                  </a:lnTo>
                  <a:lnTo>
                    <a:pt x="15292" y="6342"/>
                  </a:lnTo>
                  <a:lnTo>
                    <a:pt x="15292" y="9513"/>
                  </a:lnTo>
                  <a:lnTo>
                    <a:pt x="15292" y="12156"/>
                  </a:lnTo>
                  <a:lnTo>
                    <a:pt x="16384" y="12156"/>
                  </a:lnTo>
                  <a:lnTo>
                    <a:pt x="16384" y="13741"/>
                  </a:lnTo>
                  <a:lnTo>
                    <a:pt x="15292" y="16384"/>
                  </a:lnTo>
                  <a:lnTo>
                    <a:pt x="8738" y="14270"/>
                  </a:lnTo>
                  <a:lnTo>
                    <a:pt x="6554" y="16384"/>
                  </a:lnTo>
                  <a:lnTo>
                    <a:pt x="3277" y="16384"/>
                  </a:lnTo>
                  <a:lnTo>
                    <a:pt x="2185" y="10570"/>
                  </a:lnTo>
                  <a:lnTo>
                    <a:pt x="0" y="2114"/>
                  </a:lnTo>
                  <a:lnTo>
                    <a:pt x="3277" y="1586"/>
                  </a:lnTo>
                  <a:lnTo>
                    <a:pt x="4369" y="5814"/>
                  </a:lnTo>
                  <a:lnTo>
                    <a:pt x="7646" y="6342"/>
                  </a:lnTo>
                  <a:lnTo>
                    <a:pt x="10923" y="5814"/>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72" name="Alaska13">
              <a:extLst>
                <a:ext uri="{FF2B5EF4-FFF2-40B4-BE49-F238E27FC236}">
                  <a16:creationId xmlns:a16="http://schemas.microsoft.com/office/drawing/2014/main" id="{5DBB7DBA-B7E3-678D-1943-C618C3E1ED22}"/>
                </a:ext>
              </a:extLst>
            </p:cNvPr>
            <p:cNvSpPr>
              <a:spLocks/>
            </p:cNvSpPr>
            <p:nvPr/>
          </p:nvSpPr>
          <p:spPr bwMode="auto">
            <a:xfrm>
              <a:off x="350959" y="16573926"/>
              <a:ext cx="306" cy="9"/>
            </a:xfrm>
            <a:custGeom>
              <a:avLst/>
              <a:gdLst/>
              <a:ahLst/>
              <a:cxnLst>
                <a:cxn ang="0">
                  <a:pos x="3277" y="0"/>
                </a:cxn>
                <a:cxn ang="0">
                  <a:pos x="0" y="2341"/>
                </a:cxn>
                <a:cxn ang="0">
                  <a:pos x="1638" y="1560"/>
                </a:cxn>
                <a:cxn ang="0">
                  <a:pos x="3277" y="1560"/>
                </a:cxn>
                <a:cxn ang="0">
                  <a:pos x="9830" y="780"/>
                </a:cxn>
                <a:cxn ang="0">
                  <a:pos x="13107" y="1950"/>
                </a:cxn>
                <a:cxn ang="0">
                  <a:pos x="16384" y="3121"/>
                </a:cxn>
                <a:cxn ang="0">
                  <a:pos x="13107" y="5071"/>
                </a:cxn>
                <a:cxn ang="0">
                  <a:pos x="16384" y="6242"/>
                </a:cxn>
                <a:cxn ang="0">
                  <a:pos x="13107" y="9752"/>
                </a:cxn>
                <a:cxn ang="0">
                  <a:pos x="9830" y="13263"/>
                </a:cxn>
                <a:cxn ang="0">
                  <a:pos x="8192" y="16384"/>
                </a:cxn>
                <a:cxn ang="0">
                  <a:pos x="6554" y="14434"/>
                </a:cxn>
                <a:cxn ang="0">
                  <a:pos x="3277" y="9752"/>
                </a:cxn>
                <a:cxn ang="0">
                  <a:pos x="6554" y="5461"/>
                </a:cxn>
                <a:cxn ang="0">
                  <a:pos x="6554" y="4681"/>
                </a:cxn>
                <a:cxn ang="0">
                  <a:pos x="3277" y="3121"/>
                </a:cxn>
                <a:cxn ang="0">
                  <a:pos x="3277" y="0"/>
                </a:cxn>
              </a:cxnLst>
              <a:rect l="0" t="0" r="r" b="b"/>
              <a:pathLst>
                <a:path w="16384" h="16384">
                  <a:moveTo>
                    <a:pt x="3277" y="0"/>
                  </a:moveTo>
                  <a:lnTo>
                    <a:pt x="0" y="2341"/>
                  </a:lnTo>
                  <a:lnTo>
                    <a:pt x="1638" y="1560"/>
                  </a:lnTo>
                  <a:lnTo>
                    <a:pt x="3277" y="1560"/>
                  </a:lnTo>
                  <a:lnTo>
                    <a:pt x="9830" y="780"/>
                  </a:lnTo>
                  <a:lnTo>
                    <a:pt x="13107" y="1950"/>
                  </a:lnTo>
                  <a:lnTo>
                    <a:pt x="16384" y="3121"/>
                  </a:lnTo>
                  <a:lnTo>
                    <a:pt x="13107" y="5071"/>
                  </a:lnTo>
                  <a:lnTo>
                    <a:pt x="16384" y="6242"/>
                  </a:lnTo>
                  <a:lnTo>
                    <a:pt x="13107" y="9752"/>
                  </a:lnTo>
                  <a:lnTo>
                    <a:pt x="9830" y="13263"/>
                  </a:lnTo>
                  <a:lnTo>
                    <a:pt x="8192" y="16384"/>
                  </a:lnTo>
                  <a:lnTo>
                    <a:pt x="6554" y="14434"/>
                  </a:lnTo>
                  <a:lnTo>
                    <a:pt x="3277" y="9752"/>
                  </a:lnTo>
                  <a:lnTo>
                    <a:pt x="6554" y="5461"/>
                  </a:lnTo>
                  <a:lnTo>
                    <a:pt x="6554" y="4681"/>
                  </a:lnTo>
                  <a:lnTo>
                    <a:pt x="3277" y="3121"/>
                  </a:lnTo>
                  <a:lnTo>
                    <a:pt x="3277" y="0"/>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73" name="Alaska11">
              <a:extLst>
                <a:ext uri="{FF2B5EF4-FFF2-40B4-BE49-F238E27FC236}">
                  <a16:creationId xmlns:a16="http://schemas.microsoft.com/office/drawing/2014/main" id="{C1126653-1866-6D00-AB0F-F9A33FED3F21}"/>
                </a:ext>
              </a:extLst>
            </p:cNvPr>
            <p:cNvSpPr>
              <a:spLocks/>
            </p:cNvSpPr>
            <p:nvPr/>
          </p:nvSpPr>
          <p:spPr bwMode="auto">
            <a:xfrm>
              <a:off x="352659" y="16573923"/>
              <a:ext cx="102" cy="3"/>
            </a:xfrm>
            <a:custGeom>
              <a:avLst/>
              <a:gdLst/>
              <a:ahLst/>
              <a:cxnLst>
                <a:cxn ang="0">
                  <a:pos x="0" y="4096"/>
                </a:cxn>
                <a:cxn ang="0">
                  <a:pos x="2048" y="2731"/>
                </a:cxn>
                <a:cxn ang="0">
                  <a:pos x="2048" y="2048"/>
                </a:cxn>
                <a:cxn ang="0">
                  <a:pos x="8192" y="2048"/>
                </a:cxn>
                <a:cxn ang="0">
                  <a:pos x="10240" y="1365"/>
                </a:cxn>
                <a:cxn ang="0">
                  <a:pos x="14336" y="0"/>
                </a:cxn>
                <a:cxn ang="0">
                  <a:pos x="16384" y="2048"/>
                </a:cxn>
                <a:cxn ang="0">
                  <a:pos x="16384" y="6827"/>
                </a:cxn>
                <a:cxn ang="0">
                  <a:pos x="10240" y="10923"/>
                </a:cxn>
                <a:cxn ang="0">
                  <a:pos x="6144" y="16384"/>
                </a:cxn>
                <a:cxn ang="0">
                  <a:pos x="0" y="15701"/>
                </a:cxn>
                <a:cxn ang="0">
                  <a:pos x="0" y="10240"/>
                </a:cxn>
                <a:cxn ang="0">
                  <a:pos x="0" y="4096"/>
                </a:cxn>
              </a:cxnLst>
              <a:rect l="0" t="0" r="r" b="b"/>
              <a:pathLst>
                <a:path w="16384" h="16384">
                  <a:moveTo>
                    <a:pt x="0" y="4096"/>
                  </a:moveTo>
                  <a:lnTo>
                    <a:pt x="2048" y="2731"/>
                  </a:lnTo>
                  <a:lnTo>
                    <a:pt x="2048" y="2048"/>
                  </a:lnTo>
                  <a:lnTo>
                    <a:pt x="8192" y="2048"/>
                  </a:lnTo>
                  <a:lnTo>
                    <a:pt x="10240" y="1365"/>
                  </a:lnTo>
                  <a:lnTo>
                    <a:pt x="14336" y="0"/>
                  </a:lnTo>
                  <a:lnTo>
                    <a:pt x="16384" y="2048"/>
                  </a:lnTo>
                  <a:lnTo>
                    <a:pt x="16384" y="6827"/>
                  </a:lnTo>
                  <a:lnTo>
                    <a:pt x="10240" y="10923"/>
                  </a:lnTo>
                  <a:lnTo>
                    <a:pt x="6144" y="16384"/>
                  </a:lnTo>
                  <a:lnTo>
                    <a:pt x="0" y="15701"/>
                  </a:lnTo>
                  <a:lnTo>
                    <a:pt x="0" y="10240"/>
                  </a:lnTo>
                  <a:lnTo>
                    <a:pt x="0" y="4096"/>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74" name="Alaska12">
              <a:extLst>
                <a:ext uri="{FF2B5EF4-FFF2-40B4-BE49-F238E27FC236}">
                  <a16:creationId xmlns:a16="http://schemas.microsoft.com/office/drawing/2014/main" id="{3AFF3F6C-91C0-3327-81A3-60AE88769520}"/>
                </a:ext>
              </a:extLst>
            </p:cNvPr>
            <p:cNvSpPr>
              <a:spLocks/>
            </p:cNvSpPr>
            <p:nvPr/>
          </p:nvSpPr>
          <p:spPr bwMode="auto">
            <a:xfrm>
              <a:off x="352761" y="16573926"/>
              <a:ext cx="204" cy="3"/>
            </a:xfrm>
            <a:custGeom>
              <a:avLst/>
              <a:gdLst/>
              <a:ahLst/>
              <a:cxnLst>
                <a:cxn ang="0">
                  <a:pos x="10923" y="16384"/>
                </a:cxn>
                <a:cxn ang="0">
                  <a:pos x="7282" y="16384"/>
                </a:cxn>
                <a:cxn ang="0">
                  <a:pos x="1820" y="16384"/>
                </a:cxn>
                <a:cxn ang="0">
                  <a:pos x="0" y="14895"/>
                </a:cxn>
                <a:cxn ang="0">
                  <a:pos x="0" y="8937"/>
                </a:cxn>
                <a:cxn ang="0">
                  <a:pos x="3641" y="2979"/>
                </a:cxn>
                <a:cxn ang="0">
                  <a:pos x="10923" y="0"/>
                </a:cxn>
                <a:cxn ang="0">
                  <a:pos x="16384" y="2979"/>
                </a:cxn>
                <a:cxn ang="0">
                  <a:pos x="16384" y="8937"/>
                </a:cxn>
                <a:cxn ang="0">
                  <a:pos x="16384" y="11916"/>
                </a:cxn>
                <a:cxn ang="0">
                  <a:pos x="10923" y="16384"/>
                </a:cxn>
              </a:cxnLst>
              <a:rect l="0" t="0" r="r" b="b"/>
              <a:pathLst>
                <a:path w="16384" h="16384">
                  <a:moveTo>
                    <a:pt x="10923" y="16384"/>
                  </a:moveTo>
                  <a:lnTo>
                    <a:pt x="7282" y="16384"/>
                  </a:lnTo>
                  <a:lnTo>
                    <a:pt x="1820" y="16384"/>
                  </a:lnTo>
                  <a:lnTo>
                    <a:pt x="0" y="14895"/>
                  </a:lnTo>
                  <a:lnTo>
                    <a:pt x="0" y="8937"/>
                  </a:lnTo>
                  <a:lnTo>
                    <a:pt x="3641" y="2979"/>
                  </a:lnTo>
                  <a:lnTo>
                    <a:pt x="10923" y="0"/>
                  </a:lnTo>
                  <a:lnTo>
                    <a:pt x="16384" y="2979"/>
                  </a:lnTo>
                  <a:lnTo>
                    <a:pt x="16384" y="8937"/>
                  </a:lnTo>
                  <a:lnTo>
                    <a:pt x="16384" y="11916"/>
                  </a:lnTo>
                  <a:lnTo>
                    <a:pt x="10923" y="16384"/>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75" name="D127">
              <a:extLst>
                <a:ext uri="{FF2B5EF4-FFF2-40B4-BE49-F238E27FC236}">
                  <a16:creationId xmlns:a16="http://schemas.microsoft.com/office/drawing/2014/main" id="{2AB99F85-A575-16DD-FC57-69555860C74B}"/>
                </a:ext>
              </a:extLst>
            </p:cNvPr>
            <p:cNvSpPr>
              <a:spLocks/>
            </p:cNvSpPr>
            <p:nvPr/>
          </p:nvSpPr>
          <p:spPr bwMode="auto">
            <a:xfrm>
              <a:off x="353271" y="16573905"/>
              <a:ext cx="0" cy="0"/>
            </a:xfrm>
            <a:custGeom>
              <a:avLst/>
              <a:gdLst/>
              <a:ahLst/>
              <a:cxnLst>
                <a:cxn ang="0">
                  <a:pos x="8548" y="8192"/>
                </a:cxn>
                <a:cxn ang="0">
                  <a:pos x="7836" y="9557"/>
                </a:cxn>
                <a:cxn ang="0">
                  <a:pos x="7123" y="10923"/>
                </a:cxn>
                <a:cxn ang="0">
                  <a:pos x="7123" y="12288"/>
                </a:cxn>
                <a:cxn ang="0">
                  <a:pos x="2849" y="16384"/>
                </a:cxn>
                <a:cxn ang="0">
                  <a:pos x="2137" y="13653"/>
                </a:cxn>
                <a:cxn ang="0">
                  <a:pos x="0" y="9557"/>
                </a:cxn>
                <a:cxn ang="0">
                  <a:pos x="2849" y="2731"/>
                </a:cxn>
                <a:cxn ang="0">
                  <a:pos x="5699" y="0"/>
                </a:cxn>
                <a:cxn ang="0">
                  <a:pos x="7836" y="1365"/>
                </a:cxn>
                <a:cxn ang="0">
                  <a:pos x="12822" y="1365"/>
                </a:cxn>
                <a:cxn ang="0">
                  <a:pos x="16384" y="1365"/>
                </a:cxn>
                <a:cxn ang="0">
                  <a:pos x="16384" y="2731"/>
                </a:cxn>
                <a:cxn ang="0">
                  <a:pos x="13535" y="6827"/>
                </a:cxn>
                <a:cxn ang="0">
                  <a:pos x="9973" y="7509"/>
                </a:cxn>
                <a:cxn ang="0">
                  <a:pos x="8548" y="8192"/>
                </a:cxn>
              </a:cxnLst>
              <a:rect l="0" t="0" r="r" b="b"/>
              <a:pathLst>
                <a:path w="16384" h="16384">
                  <a:moveTo>
                    <a:pt x="8548" y="8192"/>
                  </a:moveTo>
                  <a:lnTo>
                    <a:pt x="7836" y="9557"/>
                  </a:lnTo>
                  <a:lnTo>
                    <a:pt x="7123" y="10923"/>
                  </a:lnTo>
                  <a:lnTo>
                    <a:pt x="7123" y="12288"/>
                  </a:lnTo>
                  <a:lnTo>
                    <a:pt x="2849" y="16384"/>
                  </a:lnTo>
                  <a:lnTo>
                    <a:pt x="2137" y="13653"/>
                  </a:lnTo>
                  <a:lnTo>
                    <a:pt x="0" y="9557"/>
                  </a:lnTo>
                  <a:lnTo>
                    <a:pt x="2849" y="2731"/>
                  </a:lnTo>
                  <a:lnTo>
                    <a:pt x="5699" y="0"/>
                  </a:lnTo>
                  <a:lnTo>
                    <a:pt x="7836" y="1365"/>
                  </a:lnTo>
                  <a:lnTo>
                    <a:pt x="12822" y="1365"/>
                  </a:lnTo>
                  <a:lnTo>
                    <a:pt x="16384" y="1365"/>
                  </a:lnTo>
                  <a:lnTo>
                    <a:pt x="16384" y="2731"/>
                  </a:lnTo>
                  <a:lnTo>
                    <a:pt x="13535" y="6827"/>
                  </a:lnTo>
                  <a:lnTo>
                    <a:pt x="9973" y="7509"/>
                  </a:lnTo>
                  <a:lnTo>
                    <a:pt x="8548" y="8192"/>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76" name="Alaska10">
              <a:extLst>
                <a:ext uri="{FF2B5EF4-FFF2-40B4-BE49-F238E27FC236}">
                  <a16:creationId xmlns:a16="http://schemas.microsoft.com/office/drawing/2014/main" id="{F800AB85-AB72-0DB6-80ED-C3441FD08375}"/>
                </a:ext>
              </a:extLst>
            </p:cNvPr>
            <p:cNvSpPr>
              <a:spLocks/>
            </p:cNvSpPr>
            <p:nvPr/>
          </p:nvSpPr>
          <p:spPr bwMode="auto">
            <a:xfrm>
              <a:off x="352761" y="16573887"/>
              <a:ext cx="816" cy="27"/>
            </a:xfrm>
            <a:custGeom>
              <a:avLst/>
              <a:gdLst/>
              <a:ahLst/>
              <a:cxnLst>
                <a:cxn ang="0">
                  <a:pos x="0" y="8357"/>
                </a:cxn>
                <a:cxn ang="0">
                  <a:pos x="269" y="7917"/>
                </a:cxn>
                <a:cxn ang="0">
                  <a:pos x="806" y="6598"/>
                </a:cxn>
                <a:cxn ang="0">
                  <a:pos x="2283" y="4618"/>
                </a:cxn>
                <a:cxn ang="0">
                  <a:pos x="3223" y="4178"/>
                </a:cxn>
                <a:cxn ang="0">
                  <a:pos x="4969" y="4069"/>
                </a:cxn>
                <a:cxn ang="0">
                  <a:pos x="4432" y="5278"/>
                </a:cxn>
                <a:cxn ang="0">
                  <a:pos x="5103" y="6158"/>
                </a:cxn>
                <a:cxn ang="0">
                  <a:pos x="5909" y="7477"/>
                </a:cxn>
                <a:cxn ang="0">
                  <a:pos x="6446" y="6708"/>
                </a:cxn>
                <a:cxn ang="0">
                  <a:pos x="6580" y="5498"/>
                </a:cxn>
                <a:cxn ang="0">
                  <a:pos x="6983" y="4508"/>
                </a:cxn>
                <a:cxn ang="0">
                  <a:pos x="5640" y="2199"/>
                </a:cxn>
                <a:cxn ang="0">
                  <a:pos x="5909" y="880"/>
                </a:cxn>
                <a:cxn ang="0">
                  <a:pos x="7521" y="1979"/>
                </a:cxn>
                <a:cxn ang="0">
                  <a:pos x="7789" y="3629"/>
                </a:cxn>
                <a:cxn ang="0">
                  <a:pos x="8863" y="1759"/>
                </a:cxn>
                <a:cxn ang="0">
                  <a:pos x="9938" y="1979"/>
                </a:cxn>
                <a:cxn ang="0">
                  <a:pos x="10744" y="880"/>
                </a:cxn>
                <a:cxn ang="0">
                  <a:pos x="10744" y="220"/>
                </a:cxn>
                <a:cxn ang="0">
                  <a:pos x="11818" y="220"/>
                </a:cxn>
                <a:cxn ang="0">
                  <a:pos x="12087" y="2639"/>
                </a:cxn>
                <a:cxn ang="0">
                  <a:pos x="13161" y="660"/>
                </a:cxn>
                <a:cxn ang="0">
                  <a:pos x="14235" y="1100"/>
                </a:cxn>
                <a:cxn ang="0">
                  <a:pos x="14101" y="3189"/>
                </a:cxn>
                <a:cxn ang="0">
                  <a:pos x="14235" y="4069"/>
                </a:cxn>
                <a:cxn ang="0">
                  <a:pos x="14772" y="4948"/>
                </a:cxn>
                <a:cxn ang="0">
                  <a:pos x="16115" y="4618"/>
                </a:cxn>
                <a:cxn ang="0">
                  <a:pos x="15847" y="6268"/>
                </a:cxn>
                <a:cxn ang="0">
                  <a:pos x="14504" y="6818"/>
                </a:cxn>
                <a:cxn ang="0">
                  <a:pos x="13161" y="5938"/>
                </a:cxn>
                <a:cxn ang="0">
                  <a:pos x="11818" y="5718"/>
                </a:cxn>
                <a:cxn ang="0">
                  <a:pos x="11952" y="6818"/>
                </a:cxn>
                <a:cxn ang="0">
                  <a:pos x="13161" y="7257"/>
                </a:cxn>
                <a:cxn ang="0">
                  <a:pos x="13564" y="8577"/>
                </a:cxn>
                <a:cxn ang="0">
                  <a:pos x="13027" y="9017"/>
                </a:cxn>
                <a:cxn ang="0">
                  <a:pos x="12489" y="7917"/>
                </a:cxn>
                <a:cxn ang="0">
                  <a:pos x="11549" y="8577"/>
                </a:cxn>
                <a:cxn ang="0">
                  <a:pos x="10744" y="8907"/>
                </a:cxn>
                <a:cxn ang="0">
                  <a:pos x="10744" y="9457"/>
                </a:cxn>
                <a:cxn ang="0">
                  <a:pos x="8863" y="10776"/>
                </a:cxn>
                <a:cxn ang="0">
                  <a:pos x="7521" y="12096"/>
                </a:cxn>
                <a:cxn ang="0">
                  <a:pos x="7521" y="13195"/>
                </a:cxn>
                <a:cxn ang="0">
                  <a:pos x="6983" y="15174"/>
                </a:cxn>
                <a:cxn ang="0">
                  <a:pos x="5506" y="16054"/>
                </a:cxn>
                <a:cxn ang="0">
                  <a:pos x="5103" y="15064"/>
                </a:cxn>
                <a:cxn ang="0">
                  <a:pos x="5909" y="13415"/>
                </a:cxn>
                <a:cxn ang="0">
                  <a:pos x="4969" y="12975"/>
                </a:cxn>
                <a:cxn ang="0">
                  <a:pos x="4969" y="11546"/>
                </a:cxn>
                <a:cxn ang="0">
                  <a:pos x="3357" y="10776"/>
                </a:cxn>
                <a:cxn ang="0">
                  <a:pos x="3223" y="11436"/>
                </a:cxn>
                <a:cxn ang="0">
                  <a:pos x="4029" y="12975"/>
                </a:cxn>
                <a:cxn ang="0">
                  <a:pos x="3357" y="14735"/>
                </a:cxn>
                <a:cxn ang="0">
                  <a:pos x="1880" y="12425"/>
                </a:cxn>
                <a:cxn ang="0">
                  <a:pos x="1343" y="9676"/>
                </a:cxn>
                <a:cxn ang="0">
                  <a:pos x="269" y="8137"/>
                </a:cxn>
              </a:cxnLst>
              <a:rect l="0" t="0" r="r" b="b"/>
              <a:pathLst>
                <a:path w="16384" h="16384">
                  <a:moveTo>
                    <a:pt x="269" y="8137"/>
                  </a:moveTo>
                  <a:lnTo>
                    <a:pt x="0" y="8357"/>
                  </a:lnTo>
                  <a:lnTo>
                    <a:pt x="0" y="7917"/>
                  </a:lnTo>
                  <a:lnTo>
                    <a:pt x="269" y="7917"/>
                  </a:lnTo>
                  <a:lnTo>
                    <a:pt x="806" y="7917"/>
                  </a:lnTo>
                  <a:lnTo>
                    <a:pt x="806" y="6598"/>
                  </a:lnTo>
                  <a:lnTo>
                    <a:pt x="1343" y="5718"/>
                  </a:lnTo>
                  <a:lnTo>
                    <a:pt x="2283" y="4618"/>
                  </a:lnTo>
                  <a:lnTo>
                    <a:pt x="2686" y="4618"/>
                  </a:lnTo>
                  <a:lnTo>
                    <a:pt x="3223" y="4178"/>
                  </a:lnTo>
                  <a:lnTo>
                    <a:pt x="4432" y="4069"/>
                  </a:lnTo>
                  <a:lnTo>
                    <a:pt x="4969" y="4069"/>
                  </a:lnTo>
                  <a:lnTo>
                    <a:pt x="4566" y="4618"/>
                  </a:lnTo>
                  <a:lnTo>
                    <a:pt x="4432" y="5278"/>
                  </a:lnTo>
                  <a:lnTo>
                    <a:pt x="4969" y="5498"/>
                  </a:lnTo>
                  <a:lnTo>
                    <a:pt x="5103" y="6158"/>
                  </a:lnTo>
                  <a:lnTo>
                    <a:pt x="5372" y="7257"/>
                  </a:lnTo>
                  <a:lnTo>
                    <a:pt x="5909" y="7477"/>
                  </a:lnTo>
                  <a:lnTo>
                    <a:pt x="6446" y="7477"/>
                  </a:lnTo>
                  <a:lnTo>
                    <a:pt x="6446" y="6708"/>
                  </a:lnTo>
                  <a:lnTo>
                    <a:pt x="6446" y="5938"/>
                  </a:lnTo>
                  <a:lnTo>
                    <a:pt x="6580" y="5498"/>
                  </a:lnTo>
                  <a:lnTo>
                    <a:pt x="6446" y="4618"/>
                  </a:lnTo>
                  <a:lnTo>
                    <a:pt x="6983" y="4508"/>
                  </a:lnTo>
                  <a:lnTo>
                    <a:pt x="6446" y="3299"/>
                  </a:lnTo>
                  <a:lnTo>
                    <a:pt x="5640" y="2199"/>
                  </a:lnTo>
                  <a:lnTo>
                    <a:pt x="5506" y="1320"/>
                  </a:lnTo>
                  <a:lnTo>
                    <a:pt x="5909" y="880"/>
                  </a:lnTo>
                  <a:lnTo>
                    <a:pt x="6715" y="660"/>
                  </a:lnTo>
                  <a:lnTo>
                    <a:pt x="7521" y="1979"/>
                  </a:lnTo>
                  <a:lnTo>
                    <a:pt x="7521" y="3519"/>
                  </a:lnTo>
                  <a:lnTo>
                    <a:pt x="7789" y="3629"/>
                  </a:lnTo>
                  <a:lnTo>
                    <a:pt x="8326" y="2309"/>
                  </a:lnTo>
                  <a:lnTo>
                    <a:pt x="8863" y="1759"/>
                  </a:lnTo>
                  <a:lnTo>
                    <a:pt x="9401" y="1979"/>
                  </a:lnTo>
                  <a:lnTo>
                    <a:pt x="9938" y="1979"/>
                  </a:lnTo>
                  <a:lnTo>
                    <a:pt x="10475" y="1429"/>
                  </a:lnTo>
                  <a:lnTo>
                    <a:pt x="10744" y="880"/>
                  </a:lnTo>
                  <a:lnTo>
                    <a:pt x="9938" y="0"/>
                  </a:lnTo>
                  <a:lnTo>
                    <a:pt x="10744" y="220"/>
                  </a:lnTo>
                  <a:lnTo>
                    <a:pt x="11012" y="110"/>
                  </a:lnTo>
                  <a:lnTo>
                    <a:pt x="11818" y="220"/>
                  </a:lnTo>
                  <a:lnTo>
                    <a:pt x="11818" y="2199"/>
                  </a:lnTo>
                  <a:lnTo>
                    <a:pt x="12087" y="2639"/>
                  </a:lnTo>
                  <a:lnTo>
                    <a:pt x="12489" y="1759"/>
                  </a:lnTo>
                  <a:lnTo>
                    <a:pt x="13161" y="660"/>
                  </a:lnTo>
                  <a:lnTo>
                    <a:pt x="14101" y="440"/>
                  </a:lnTo>
                  <a:lnTo>
                    <a:pt x="14235" y="1100"/>
                  </a:lnTo>
                  <a:lnTo>
                    <a:pt x="14101" y="2859"/>
                  </a:lnTo>
                  <a:lnTo>
                    <a:pt x="14101" y="3189"/>
                  </a:lnTo>
                  <a:lnTo>
                    <a:pt x="14101" y="4069"/>
                  </a:lnTo>
                  <a:lnTo>
                    <a:pt x="14235" y="4069"/>
                  </a:lnTo>
                  <a:lnTo>
                    <a:pt x="14235" y="4838"/>
                  </a:lnTo>
                  <a:lnTo>
                    <a:pt x="14772" y="4948"/>
                  </a:lnTo>
                  <a:lnTo>
                    <a:pt x="15578" y="4838"/>
                  </a:lnTo>
                  <a:lnTo>
                    <a:pt x="16115" y="4618"/>
                  </a:lnTo>
                  <a:lnTo>
                    <a:pt x="16384" y="4838"/>
                  </a:lnTo>
                  <a:lnTo>
                    <a:pt x="15847" y="6268"/>
                  </a:lnTo>
                  <a:lnTo>
                    <a:pt x="15578" y="6818"/>
                  </a:lnTo>
                  <a:lnTo>
                    <a:pt x="14504" y="6818"/>
                  </a:lnTo>
                  <a:lnTo>
                    <a:pt x="13967" y="6268"/>
                  </a:lnTo>
                  <a:lnTo>
                    <a:pt x="13161" y="5938"/>
                  </a:lnTo>
                  <a:lnTo>
                    <a:pt x="12489" y="5498"/>
                  </a:lnTo>
                  <a:lnTo>
                    <a:pt x="11818" y="5718"/>
                  </a:lnTo>
                  <a:lnTo>
                    <a:pt x="11415" y="6818"/>
                  </a:lnTo>
                  <a:lnTo>
                    <a:pt x="11952" y="6818"/>
                  </a:lnTo>
                  <a:lnTo>
                    <a:pt x="12489" y="7037"/>
                  </a:lnTo>
                  <a:lnTo>
                    <a:pt x="13161" y="7257"/>
                  </a:lnTo>
                  <a:lnTo>
                    <a:pt x="13564" y="7917"/>
                  </a:lnTo>
                  <a:lnTo>
                    <a:pt x="13564" y="8577"/>
                  </a:lnTo>
                  <a:lnTo>
                    <a:pt x="13564" y="9017"/>
                  </a:lnTo>
                  <a:lnTo>
                    <a:pt x="13027" y="9017"/>
                  </a:lnTo>
                  <a:lnTo>
                    <a:pt x="12624" y="8797"/>
                  </a:lnTo>
                  <a:lnTo>
                    <a:pt x="12489" y="7917"/>
                  </a:lnTo>
                  <a:lnTo>
                    <a:pt x="12087" y="7917"/>
                  </a:lnTo>
                  <a:lnTo>
                    <a:pt x="11549" y="8577"/>
                  </a:lnTo>
                  <a:lnTo>
                    <a:pt x="10475" y="8907"/>
                  </a:lnTo>
                  <a:lnTo>
                    <a:pt x="10744" y="8907"/>
                  </a:lnTo>
                  <a:lnTo>
                    <a:pt x="11281" y="9676"/>
                  </a:lnTo>
                  <a:lnTo>
                    <a:pt x="10744" y="9457"/>
                  </a:lnTo>
                  <a:lnTo>
                    <a:pt x="9266" y="10116"/>
                  </a:lnTo>
                  <a:lnTo>
                    <a:pt x="8863" y="10776"/>
                  </a:lnTo>
                  <a:lnTo>
                    <a:pt x="8192" y="11986"/>
                  </a:lnTo>
                  <a:lnTo>
                    <a:pt x="7521" y="12096"/>
                  </a:lnTo>
                  <a:lnTo>
                    <a:pt x="7252" y="12535"/>
                  </a:lnTo>
                  <a:lnTo>
                    <a:pt x="7521" y="13195"/>
                  </a:lnTo>
                  <a:lnTo>
                    <a:pt x="7521" y="14185"/>
                  </a:lnTo>
                  <a:lnTo>
                    <a:pt x="6983" y="15174"/>
                  </a:lnTo>
                  <a:lnTo>
                    <a:pt x="6043" y="15614"/>
                  </a:lnTo>
                  <a:lnTo>
                    <a:pt x="5506" y="16054"/>
                  </a:lnTo>
                  <a:lnTo>
                    <a:pt x="4835" y="16384"/>
                  </a:lnTo>
                  <a:lnTo>
                    <a:pt x="5103" y="15064"/>
                  </a:lnTo>
                  <a:lnTo>
                    <a:pt x="5909" y="14075"/>
                  </a:lnTo>
                  <a:lnTo>
                    <a:pt x="5909" y="13415"/>
                  </a:lnTo>
                  <a:lnTo>
                    <a:pt x="5103" y="13305"/>
                  </a:lnTo>
                  <a:lnTo>
                    <a:pt x="4969" y="12975"/>
                  </a:lnTo>
                  <a:lnTo>
                    <a:pt x="4835" y="12096"/>
                  </a:lnTo>
                  <a:lnTo>
                    <a:pt x="4969" y="11546"/>
                  </a:lnTo>
                  <a:lnTo>
                    <a:pt x="4432" y="10996"/>
                  </a:lnTo>
                  <a:lnTo>
                    <a:pt x="3357" y="10776"/>
                  </a:lnTo>
                  <a:lnTo>
                    <a:pt x="2954" y="11106"/>
                  </a:lnTo>
                  <a:lnTo>
                    <a:pt x="3223" y="11436"/>
                  </a:lnTo>
                  <a:lnTo>
                    <a:pt x="4029" y="11546"/>
                  </a:lnTo>
                  <a:lnTo>
                    <a:pt x="4029" y="12975"/>
                  </a:lnTo>
                  <a:lnTo>
                    <a:pt x="4029" y="14185"/>
                  </a:lnTo>
                  <a:lnTo>
                    <a:pt x="3357" y="14735"/>
                  </a:lnTo>
                  <a:lnTo>
                    <a:pt x="2283" y="13745"/>
                  </a:lnTo>
                  <a:lnTo>
                    <a:pt x="1880" y="12425"/>
                  </a:lnTo>
                  <a:lnTo>
                    <a:pt x="1746" y="10996"/>
                  </a:lnTo>
                  <a:lnTo>
                    <a:pt x="1343" y="9676"/>
                  </a:lnTo>
                  <a:lnTo>
                    <a:pt x="671" y="9237"/>
                  </a:lnTo>
                  <a:lnTo>
                    <a:pt x="269" y="8137"/>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77" name="D129">
              <a:extLst>
                <a:ext uri="{FF2B5EF4-FFF2-40B4-BE49-F238E27FC236}">
                  <a16:creationId xmlns:a16="http://schemas.microsoft.com/office/drawing/2014/main" id="{DBBD5D1A-1D43-64A1-0FE5-6AE7AFD9B489}"/>
                </a:ext>
              </a:extLst>
            </p:cNvPr>
            <p:cNvSpPr>
              <a:spLocks/>
            </p:cNvSpPr>
            <p:nvPr/>
          </p:nvSpPr>
          <p:spPr bwMode="auto">
            <a:xfrm>
              <a:off x="353271" y="16573878"/>
              <a:ext cx="0" cy="0"/>
            </a:xfrm>
            <a:custGeom>
              <a:avLst/>
              <a:gdLst/>
              <a:ahLst/>
              <a:cxnLst>
                <a:cxn ang="0">
                  <a:pos x="964" y="6554"/>
                </a:cxn>
                <a:cxn ang="0">
                  <a:pos x="0" y="6554"/>
                </a:cxn>
                <a:cxn ang="0">
                  <a:pos x="964" y="4369"/>
                </a:cxn>
                <a:cxn ang="0">
                  <a:pos x="1928" y="2185"/>
                </a:cxn>
                <a:cxn ang="0">
                  <a:pos x="4819" y="0"/>
                </a:cxn>
                <a:cxn ang="0">
                  <a:pos x="8674" y="2185"/>
                </a:cxn>
                <a:cxn ang="0">
                  <a:pos x="12529" y="4369"/>
                </a:cxn>
                <a:cxn ang="0">
                  <a:pos x="15420" y="10923"/>
                </a:cxn>
                <a:cxn ang="0">
                  <a:pos x="16384" y="16384"/>
                </a:cxn>
                <a:cxn ang="0">
                  <a:pos x="11565" y="12015"/>
                </a:cxn>
                <a:cxn ang="0">
                  <a:pos x="8674" y="7646"/>
                </a:cxn>
                <a:cxn ang="0">
                  <a:pos x="4819" y="8738"/>
                </a:cxn>
                <a:cxn ang="0">
                  <a:pos x="1928" y="10923"/>
                </a:cxn>
                <a:cxn ang="0">
                  <a:pos x="964" y="6554"/>
                </a:cxn>
              </a:cxnLst>
              <a:rect l="0" t="0" r="r" b="b"/>
              <a:pathLst>
                <a:path w="16384" h="16384">
                  <a:moveTo>
                    <a:pt x="964" y="6554"/>
                  </a:moveTo>
                  <a:lnTo>
                    <a:pt x="0" y="6554"/>
                  </a:lnTo>
                  <a:lnTo>
                    <a:pt x="964" y="4369"/>
                  </a:lnTo>
                  <a:lnTo>
                    <a:pt x="1928" y="2185"/>
                  </a:lnTo>
                  <a:lnTo>
                    <a:pt x="4819" y="0"/>
                  </a:lnTo>
                  <a:lnTo>
                    <a:pt x="8674" y="2185"/>
                  </a:lnTo>
                  <a:lnTo>
                    <a:pt x="12529" y="4369"/>
                  </a:lnTo>
                  <a:lnTo>
                    <a:pt x="15420" y="10923"/>
                  </a:lnTo>
                  <a:lnTo>
                    <a:pt x="16384" y="16384"/>
                  </a:lnTo>
                  <a:lnTo>
                    <a:pt x="11565" y="12015"/>
                  </a:lnTo>
                  <a:lnTo>
                    <a:pt x="8674" y="7646"/>
                  </a:lnTo>
                  <a:lnTo>
                    <a:pt x="4819" y="8738"/>
                  </a:lnTo>
                  <a:lnTo>
                    <a:pt x="1928" y="10923"/>
                  </a:lnTo>
                  <a:lnTo>
                    <a:pt x="964" y="6554"/>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78" name="Alaska9">
              <a:extLst>
                <a:ext uri="{FF2B5EF4-FFF2-40B4-BE49-F238E27FC236}">
                  <a16:creationId xmlns:a16="http://schemas.microsoft.com/office/drawing/2014/main" id="{1442DBD9-55B3-81CF-A310-1CDF64899CF9}"/>
                </a:ext>
              </a:extLst>
            </p:cNvPr>
            <p:cNvSpPr>
              <a:spLocks/>
            </p:cNvSpPr>
            <p:nvPr/>
          </p:nvSpPr>
          <p:spPr bwMode="auto">
            <a:xfrm>
              <a:off x="353271" y="16573866"/>
              <a:ext cx="306" cy="12"/>
            </a:xfrm>
            <a:custGeom>
              <a:avLst/>
              <a:gdLst/>
              <a:ahLst/>
              <a:cxnLst>
                <a:cxn ang="0">
                  <a:pos x="6687" y="7419"/>
                </a:cxn>
                <a:cxn ang="0">
                  <a:pos x="6687" y="6492"/>
                </a:cxn>
                <a:cxn ang="0">
                  <a:pos x="5016" y="6183"/>
                </a:cxn>
                <a:cxn ang="0">
                  <a:pos x="3678" y="4946"/>
                </a:cxn>
                <a:cxn ang="0">
                  <a:pos x="5016" y="4637"/>
                </a:cxn>
                <a:cxn ang="0">
                  <a:pos x="5016" y="2782"/>
                </a:cxn>
                <a:cxn ang="0">
                  <a:pos x="5684" y="1237"/>
                </a:cxn>
                <a:cxn ang="0">
                  <a:pos x="6687" y="927"/>
                </a:cxn>
                <a:cxn ang="0">
                  <a:pos x="8025" y="0"/>
                </a:cxn>
                <a:cxn ang="0">
                  <a:pos x="9362" y="309"/>
                </a:cxn>
                <a:cxn ang="0">
                  <a:pos x="10700" y="309"/>
                </a:cxn>
                <a:cxn ang="0">
                  <a:pos x="13040" y="309"/>
                </a:cxn>
                <a:cxn ang="0">
                  <a:pos x="13040" y="2164"/>
                </a:cxn>
                <a:cxn ang="0">
                  <a:pos x="11034" y="3400"/>
                </a:cxn>
                <a:cxn ang="0">
                  <a:pos x="11703" y="4946"/>
                </a:cxn>
                <a:cxn ang="0">
                  <a:pos x="13709" y="4637"/>
                </a:cxn>
                <a:cxn ang="0">
                  <a:pos x="15047" y="2473"/>
                </a:cxn>
                <a:cxn ang="0">
                  <a:pos x="15047" y="5874"/>
                </a:cxn>
                <a:cxn ang="0">
                  <a:pos x="15047" y="7728"/>
                </a:cxn>
                <a:cxn ang="0">
                  <a:pos x="16050" y="6492"/>
                </a:cxn>
                <a:cxn ang="0">
                  <a:pos x="16384" y="9892"/>
                </a:cxn>
                <a:cxn ang="0">
                  <a:pos x="13709" y="9892"/>
                </a:cxn>
                <a:cxn ang="0">
                  <a:pos x="13040" y="12674"/>
                </a:cxn>
                <a:cxn ang="0">
                  <a:pos x="10365" y="13293"/>
                </a:cxn>
                <a:cxn ang="0">
                  <a:pos x="8359" y="12365"/>
                </a:cxn>
                <a:cxn ang="0">
                  <a:pos x="7690" y="14529"/>
                </a:cxn>
                <a:cxn ang="0">
                  <a:pos x="5684" y="15147"/>
                </a:cxn>
                <a:cxn ang="0">
                  <a:pos x="5350" y="16075"/>
                </a:cxn>
                <a:cxn ang="0">
                  <a:pos x="5016" y="16384"/>
                </a:cxn>
                <a:cxn ang="0">
                  <a:pos x="3678" y="16075"/>
                </a:cxn>
                <a:cxn ang="0">
                  <a:pos x="3009" y="15147"/>
                </a:cxn>
                <a:cxn ang="0">
                  <a:pos x="2675" y="13602"/>
                </a:cxn>
                <a:cxn ang="0">
                  <a:pos x="2341" y="12056"/>
                </a:cxn>
                <a:cxn ang="0">
                  <a:pos x="1003" y="11438"/>
                </a:cxn>
                <a:cxn ang="0">
                  <a:pos x="0" y="10820"/>
                </a:cxn>
                <a:cxn ang="0">
                  <a:pos x="1003" y="10820"/>
                </a:cxn>
                <a:cxn ang="0">
                  <a:pos x="1337" y="8347"/>
                </a:cxn>
                <a:cxn ang="0">
                  <a:pos x="2341" y="7110"/>
                </a:cxn>
                <a:cxn ang="0">
                  <a:pos x="3678" y="7419"/>
                </a:cxn>
                <a:cxn ang="0">
                  <a:pos x="5016" y="7728"/>
                </a:cxn>
                <a:cxn ang="0">
                  <a:pos x="5684" y="7728"/>
                </a:cxn>
                <a:cxn ang="0">
                  <a:pos x="6687" y="7419"/>
                </a:cxn>
              </a:cxnLst>
              <a:rect l="0" t="0" r="r" b="b"/>
              <a:pathLst>
                <a:path w="16384" h="16384">
                  <a:moveTo>
                    <a:pt x="6687" y="7419"/>
                  </a:moveTo>
                  <a:lnTo>
                    <a:pt x="6687" y="6492"/>
                  </a:lnTo>
                  <a:lnTo>
                    <a:pt x="5016" y="6183"/>
                  </a:lnTo>
                  <a:lnTo>
                    <a:pt x="3678" y="4946"/>
                  </a:lnTo>
                  <a:lnTo>
                    <a:pt x="5016" y="4637"/>
                  </a:lnTo>
                  <a:lnTo>
                    <a:pt x="5016" y="2782"/>
                  </a:lnTo>
                  <a:lnTo>
                    <a:pt x="5684" y="1237"/>
                  </a:lnTo>
                  <a:lnTo>
                    <a:pt x="6687" y="927"/>
                  </a:lnTo>
                  <a:lnTo>
                    <a:pt x="8025" y="0"/>
                  </a:lnTo>
                  <a:lnTo>
                    <a:pt x="9362" y="309"/>
                  </a:lnTo>
                  <a:lnTo>
                    <a:pt x="10700" y="309"/>
                  </a:lnTo>
                  <a:lnTo>
                    <a:pt x="13040" y="309"/>
                  </a:lnTo>
                  <a:lnTo>
                    <a:pt x="13040" y="2164"/>
                  </a:lnTo>
                  <a:lnTo>
                    <a:pt x="11034" y="3400"/>
                  </a:lnTo>
                  <a:lnTo>
                    <a:pt x="11703" y="4946"/>
                  </a:lnTo>
                  <a:lnTo>
                    <a:pt x="13709" y="4637"/>
                  </a:lnTo>
                  <a:lnTo>
                    <a:pt x="15047" y="2473"/>
                  </a:lnTo>
                  <a:lnTo>
                    <a:pt x="15047" y="5874"/>
                  </a:lnTo>
                  <a:lnTo>
                    <a:pt x="15047" y="7728"/>
                  </a:lnTo>
                  <a:lnTo>
                    <a:pt x="16050" y="6492"/>
                  </a:lnTo>
                  <a:lnTo>
                    <a:pt x="16384" y="9892"/>
                  </a:lnTo>
                  <a:lnTo>
                    <a:pt x="13709" y="9892"/>
                  </a:lnTo>
                  <a:lnTo>
                    <a:pt x="13040" y="12674"/>
                  </a:lnTo>
                  <a:lnTo>
                    <a:pt x="10365" y="13293"/>
                  </a:lnTo>
                  <a:lnTo>
                    <a:pt x="8359" y="12365"/>
                  </a:lnTo>
                  <a:lnTo>
                    <a:pt x="7690" y="14529"/>
                  </a:lnTo>
                  <a:lnTo>
                    <a:pt x="5684" y="15147"/>
                  </a:lnTo>
                  <a:lnTo>
                    <a:pt x="5350" y="16075"/>
                  </a:lnTo>
                  <a:lnTo>
                    <a:pt x="5016" y="16384"/>
                  </a:lnTo>
                  <a:lnTo>
                    <a:pt x="3678" y="16075"/>
                  </a:lnTo>
                  <a:lnTo>
                    <a:pt x="3009" y="15147"/>
                  </a:lnTo>
                  <a:lnTo>
                    <a:pt x="2675" y="13602"/>
                  </a:lnTo>
                  <a:lnTo>
                    <a:pt x="2341" y="12056"/>
                  </a:lnTo>
                  <a:lnTo>
                    <a:pt x="1003" y="11438"/>
                  </a:lnTo>
                  <a:lnTo>
                    <a:pt x="0" y="10820"/>
                  </a:lnTo>
                  <a:lnTo>
                    <a:pt x="1003" y="10820"/>
                  </a:lnTo>
                  <a:lnTo>
                    <a:pt x="1337" y="8347"/>
                  </a:lnTo>
                  <a:lnTo>
                    <a:pt x="2341" y="7110"/>
                  </a:lnTo>
                  <a:lnTo>
                    <a:pt x="3678" y="7419"/>
                  </a:lnTo>
                  <a:lnTo>
                    <a:pt x="5016" y="7728"/>
                  </a:lnTo>
                  <a:lnTo>
                    <a:pt x="5684" y="7728"/>
                  </a:lnTo>
                  <a:lnTo>
                    <a:pt x="6687" y="7419"/>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79" name="D131">
              <a:extLst>
                <a:ext uri="{FF2B5EF4-FFF2-40B4-BE49-F238E27FC236}">
                  <a16:creationId xmlns:a16="http://schemas.microsoft.com/office/drawing/2014/main" id="{F00A4D5C-E879-43D9-B729-9491F17176DD}"/>
                </a:ext>
              </a:extLst>
            </p:cNvPr>
            <p:cNvSpPr>
              <a:spLocks/>
            </p:cNvSpPr>
            <p:nvPr/>
          </p:nvSpPr>
          <p:spPr bwMode="auto">
            <a:xfrm>
              <a:off x="353577" y="16573866"/>
              <a:ext cx="0" cy="0"/>
            </a:xfrm>
            <a:custGeom>
              <a:avLst/>
              <a:gdLst/>
              <a:ahLst/>
              <a:cxnLst>
                <a:cxn ang="0">
                  <a:pos x="0" y="0"/>
                </a:cxn>
                <a:cxn ang="0">
                  <a:pos x="1489" y="2341"/>
                </a:cxn>
                <a:cxn ang="0">
                  <a:pos x="4468" y="2341"/>
                </a:cxn>
                <a:cxn ang="0">
                  <a:pos x="4468" y="5851"/>
                </a:cxn>
                <a:cxn ang="0">
                  <a:pos x="5958" y="5851"/>
                </a:cxn>
                <a:cxn ang="0">
                  <a:pos x="10426" y="1170"/>
                </a:cxn>
                <a:cxn ang="0">
                  <a:pos x="13405" y="1170"/>
                </a:cxn>
                <a:cxn ang="0">
                  <a:pos x="16384" y="2341"/>
                </a:cxn>
                <a:cxn ang="0">
                  <a:pos x="16384" y="11703"/>
                </a:cxn>
                <a:cxn ang="0">
                  <a:pos x="13405" y="16384"/>
                </a:cxn>
                <a:cxn ang="0">
                  <a:pos x="7447" y="16384"/>
                </a:cxn>
                <a:cxn ang="0">
                  <a:pos x="1489" y="11703"/>
                </a:cxn>
                <a:cxn ang="0">
                  <a:pos x="0" y="4681"/>
                </a:cxn>
                <a:cxn ang="0">
                  <a:pos x="0" y="0"/>
                </a:cxn>
              </a:cxnLst>
              <a:rect l="0" t="0" r="r" b="b"/>
              <a:pathLst>
                <a:path w="16384" h="16384">
                  <a:moveTo>
                    <a:pt x="0" y="0"/>
                  </a:moveTo>
                  <a:lnTo>
                    <a:pt x="1489" y="2341"/>
                  </a:lnTo>
                  <a:lnTo>
                    <a:pt x="4468" y="2341"/>
                  </a:lnTo>
                  <a:lnTo>
                    <a:pt x="4468" y="5851"/>
                  </a:lnTo>
                  <a:lnTo>
                    <a:pt x="5958" y="5851"/>
                  </a:lnTo>
                  <a:lnTo>
                    <a:pt x="10426" y="1170"/>
                  </a:lnTo>
                  <a:lnTo>
                    <a:pt x="13405" y="1170"/>
                  </a:lnTo>
                  <a:lnTo>
                    <a:pt x="16384" y="2341"/>
                  </a:lnTo>
                  <a:lnTo>
                    <a:pt x="16384" y="11703"/>
                  </a:lnTo>
                  <a:lnTo>
                    <a:pt x="13405" y="16384"/>
                  </a:lnTo>
                  <a:lnTo>
                    <a:pt x="7447" y="16384"/>
                  </a:lnTo>
                  <a:lnTo>
                    <a:pt x="1489" y="11703"/>
                  </a:lnTo>
                  <a:lnTo>
                    <a:pt x="0" y="4681"/>
                  </a:lnTo>
                  <a:lnTo>
                    <a:pt x="0" y="0"/>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80" name="Alaska8">
              <a:extLst>
                <a:ext uri="{FF2B5EF4-FFF2-40B4-BE49-F238E27FC236}">
                  <a16:creationId xmlns:a16="http://schemas.microsoft.com/office/drawing/2014/main" id="{F8138E15-61EF-55C9-1E87-C06ADE4B24AB}"/>
                </a:ext>
              </a:extLst>
            </p:cNvPr>
            <p:cNvSpPr>
              <a:spLocks/>
            </p:cNvSpPr>
            <p:nvPr/>
          </p:nvSpPr>
          <p:spPr bwMode="auto">
            <a:xfrm>
              <a:off x="355583" y="16573812"/>
              <a:ext cx="306" cy="18"/>
            </a:xfrm>
            <a:custGeom>
              <a:avLst/>
              <a:gdLst/>
              <a:ahLst/>
              <a:cxnLst>
                <a:cxn ang="0">
                  <a:pos x="3048" y="10503"/>
                </a:cxn>
                <a:cxn ang="0">
                  <a:pos x="3429" y="9662"/>
                </a:cxn>
                <a:cxn ang="0">
                  <a:pos x="4191" y="9242"/>
                </a:cxn>
                <a:cxn ang="0">
                  <a:pos x="5715" y="8402"/>
                </a:cxn>
                <a:cxn ang="0">
                  <a:pos x="7620" y="7352"/>
                </a:cxn>
                <a:cxn ang="0">
                  <a:pos x="9145" y="5461"/>
                </a:cxn>
                <a:cxn ang="0">
                  <a:pos x="10669" y="4621"/>
                </a:cxn>
                <a:cxn ang="0">
                  <a:pos x="12193" y="3151"/>
                </a:cxn>
                <a:cxn ang="0">
                  <a:pos x="12574" y="1260"/>
                </a:cxn>
                <a:cxn ang="0">
                  <a:pos x="12574" y="0"/>
                </a:cxn>
                <a:cxn ang="0">
                  <a:pos x="13336" y="630"/>
                </a:cxn>
                <a:cxn ang="0">
                  <a:pos x="14098" y="1470"/>
                </a:cxn>
                <a:cxn ang="0">
                  <a:pos x="13717" y="2311"/>
                </a:cxn>
                <a:cxn ang="0">
                  <a:pos x="15622" y="2101"/>
                </a:cxn>
                <a:cxn ang="0">
                  <a:pos x="16384" y="2941"/>
                </a:cxn>
                <a:cxn ang="0">
                  <a:pos x="13717" y="5041"/>
                </a:cxn>
                <a:cxn ang="0">
                  <a:pos x="11812" y="7352"/>
                </a:cxn>
                <a:cxn ang="0">
                  <a:pos x="9145" y="9242"/>
                </a:cxn>
                <a:cxn ang="0">
                  <a:pos x="9145" y="10713"/>
                </a:cxn>
                <a:cxn ang="0">
                  <a:pos x="8764" y="12183"/>
                </a:cxn>
                <a:cxn ang="0">
                  <a:pos x="7239" y="12603"/>
                </a:cxn>
                <a:cxn ang="0">
                  <a:pos x="7239" y="14073"/>
                </a:cxn>
                <a:cxn ang="0">
                  <a:pos x="6096" y="14073"/>
                </a:cxn>
                <a:cxn ang="0">
                  <a:pos x="4572" y="15124"/>
                </a:cxn>
                <a:cxn ang="0">
                  <a:pos x="1524" y="16384"/>
                </a:cxn>
                <a:cxn ang="0">
                  <a:pos x="0" y="15754"/>
                </a:cxn>
                <a:cxn ang="0">
                  <a:pos x="381" y="13443"/>
                </a:cxn>
                <a:cxn ang="0">
                  <a:pos x="1524" y="12183"/>
                </a:cxn>
                <a:cxn ang="0">
                  <a:pos x="3048" y="11553"/>
                </a:cxn>
                <a:cxn ang="0">
                  <a:pos x="3048" y="10713"/>
                </a:cxn>
                <a:cxn ang="0">
                  <a:pos x="3048" y="10503"/>
                </a:cxn>
              </a:cxnLst>
              <a:rect l="0" t="0" r="r" b="b"/>
              <a:pathLst>
                <a:path w="16384" h="16384">
                  <a:moveTo>
                    <a:pt x="3048" y="10503"/>
                  </a:moveTo>
                  <a:lnTo>
                    <a:pt x="3429" y="9662"/>
                  </a:lnTo>
                  <a:lnTo>
                    <a:pt x="4191" y="9242"/>
                  </a:lnTo>
                  <a:lnTo>
                    <a:pt x="5715" y="8402"/>
                  </a:lnTo>
                  <a:lnTo>
                    <a:pt x="7620" y="7352"/>
                  </a:lnTo>
                  <a:lnTo>
                    <a:pt x="9145" y="5461"/>
                  </a:lnTo>
                  <a:lnTo>
                    <a:pt x="10669" y="4621"/>
                  </a:lnTo>
                  <a:lnTo>
                    <a:pt x="12193" y="3151"/>
                  </a:lnTo>
                  <a:lnTo>
                    <a:pt x="12574" y="1260"/>
                  </a:lnTo>
                  <a:lnTo>
                    <a:pt x="12574" y="0"/>
                  </a:lnTo>
                  <a:lnTo>
                    <a:pt x="13336" y="630"/>
                  </a:lnTo>
                  <a:lnTo>
                    <a:pt x="14098" y="1470"/>
                  </a:lnTo>
                  <a:lnTo>
                    <a:pt x="13717" y="2311"/>
                  </a:lnTo>
                  <a:lnTo>
                    <a:pt x="15622" y="2101"/>
                  </a:lnTo>
                  <a:lnTo>
                    <a:pt x="16384" y="2941"/>
                  </a:lnTo>
                  <a:lnTo>
                    <a:pt x="13717" y="5041"/>
                  </a:lnTo>
                  <a:lnTo>
                    <a:pt x="11812" y="7352"/>
                  </a:lnTo>
                  <a:lnTo>
                    <a:pt x="9145" y="9242"/>
                  </a:lnTo>
                  <a:lnTo>
                    <a:pt x="9145" y="10713"/>
                  </a:lnTo>
                  <a:lnTo>
                    <a:pt x="8764" y="12183"/>
                  </a:lnTo>
                  <a:lnTo>
                    <a:pt x="7239" y="12603"/>
                  </a:lnTo>
                  <a:lnTo>
                    <a:pt x="7239" y="14073"/>
                  </a:lnTo>
                  <a:lnTo>
                    <a:pt x="6096" y="14073"/>
                  </a:lnTo>
                  <a:lnTo>
                    <a:pt x="4572" y="15124"/>
                  </a:lnTo>
                  <a:lnTo>
                    <a:pt x="1524" y="16384"/>
                  </a:lnTo>
                  <a:lnTo>
                    <a:pt x="0" y="15754"/>
                  </a:lnTo>
                  <a:lnTo>
                    <a:pt x="381" y="13443"/>
                  </a:lnTo>
                  <a:lnTo>
                    <a:pt x="1524" y="12183"/>
                  </a:lnTo>
                  <a:lnTo>
                    <a:pt x="3048" y="11553"/>
                  </a:lnTo>
                  <a:lnTo>
                    <a:pt x="3048" y="10713"/>
                  </a:lnTo>
                  <a:lnTo>
                    <a:pt x="3048" y="10503"/>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81" name="Alaska6">
              <a:extLst>
                <a:ext uri="{FF2B5EF4-FFF2-40B4-BE49-F238E27FC236}">
                  <a16:creationId xmlns:a16="http://schemas.microsoft.com/office/drawing/2014/main" id="{ADAC7EB0-83BD-DAD0-51CB-22ADDDCFDE7C}"/>
                </a:ext>
              </a:extLst>
            </p:cNvPr>
            <p:cNvSpPr>
              <a:spLocks/>
            </p:cNvSpPr>
            <p:nvPr/>
          </p:nvSpPr>
          <p:spPr bwMode="auto">
            <a:xfrm>
              <a:off x="350143" y="16573860"/>
              <a:ext cx="170" cy="6"/>
            </a:xfrm>
            <a:custGeom>
              <a:avLst/>
              <a:gdLst/>
              <a:ahLst/>
              <a:cxnLst>
                <a:cxn ang="0">
                  <a:pos x="15360" y="482"/>
                </a:cxn>
                <a:cxn ang="0">
                  <a:pos x="16384" y="0"/>
                </a:cxn>
                <a:cxn ang="0">
                  <a:pos x="15360" y="4819"/>
                </a:cxn>
                <a:cxn ang="0">
                  <a:pos x="14336" y="9638"/>
                </a:cxn>
                <a:cxn ang="0">
                  <a:pos x="10240" y="14456"/>
                </a:cxn>
                <a:cxn ang="0">
                  <a:pos x="4096" y="16384"/>
                </a:cxn>
                <a:cxn ang="0">
                  <a:pos x="2048" y="15420"/>
                </a:cxn>
                <a:cxn ang="0">
                  <a:pos x="0" y="10120"/>
                </a:cxn>
                <a:cxn ang="0">
                  <a:pos x="2048" y="7710"/>
                </a:cxn>
                <a:cxn ang="0">
                  <a:pos x="6144" y="6264"/>
                </a:cxn>
                <a:cxn ang="0">
                  <a:pos x="11264" y="2891"/>
                </a:cxn>
                <a:cxn ang="0">
                  <a:pos x="15360" y="964"/>
                </a:cxn>
                <a:cxn ang="0">
                  <a:pos x="15360" y="482"/>
                </a:cxn>
              </a:cxnLst>
              <a:rect l="0" t="0" r="r" b="b"/>
              <a:pathLst>
                <a:path w="16384" h="16384">
                  <a:moveTo>
                    <a:pt x="15360" y="482"/>
                  </a:moveTo>
                  <a:lnTo>
                    <a:pt x="16384" y="0"/>
                  </a:lnTo>
                  <a:lnTo>
                    <a:pt x="15360" y="4819"/>
                  </a:lnTo>
                  <a:lnTo>
                    <a:pt x="14336" y="9638"/>
                  </a:lnTo>
                  <a:lnTo>
                    <a:pt x="10240" y="14456"/>
                  </a:lnTo>
                  <a:lnTo>
                    <a:pt x="4096" y="16384"/>
                  </a:lnTo>
                  <a:lnTo>
                    <a:pt x="2048" y="15420"/>
                  </a:lnTo>
                  <a:lnTo>
                    <a:pt x="0" y="10120"/>
                  </a:lnTo>
                  <a:lnTo>
                    <a:pt x="2048" y="7710"/>
                  </a:lnTo>
                  <a:lnTo>
                    <a:pt x="6144" y="6264"/>
                  </a:lnTo>
                  <a:lnTo>
                    <a:pt x="11264" y="2891"/>
                  </a:lnTo>
                  <a:lnTo>
                    <a:pt x="15360" y="964"/>
                  </a:lnTo>
                  <a:lnTo>
                    <a:pt x="15360" y="482"/>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82" name="Alaska3">
              <a:extLst>
                <a:ext uri="{FF2B5EF4-FFF2-40B4-BE49-F238E27FC236}">
                  <a16:creationId xmlns:a16="http://schemas.microsoft.com/office/drawing/2014/main" id="{E6C8ED3A-D5C1-D702-10D1-AF3AFDEF9BDD}"/>
                </a:ext>
              </a:extLst>
            </p:cNvPr>
            <p:cNvSpPr>
              <a:spLocks/>
            </p:cNvSpPr>
            <p:nvPr/>
          </p:nvSpPr>
          <p:spPr bwMode="auto">
            <a:xfrm>
              <a:off x="347525" y="16573812"/>
              <a:ext cx="578" cy="18"/>
            </a:xfrm>
            <a:custGeom>
              <a:avLst/>
              <a:gdLst/>
              <a:ahLst/>
              <a:cxnLst>
                <a:cxn ang="0">
                  <a:pos x="0" y="4043"/>
                </a:cxn>
                <a:cxn ang="0">
                  <a:pos x="0" y="3617"/>
                </a:cxn>
                <a:cxn ang="0">
                  <a:pos x="1303" y="4043"/>
                </a:cxn>
                <a:cxn ang="0">
                  <a:pos x="2420" y="4256"/>
                </a:cxn>
                <a:cxn ang="0">
                  <a:pos x="4282" y="3617"/>
                </a:cxn>
                <a:cxn ang="0">
                  <a:pos x="5772" y="3617"/>
                </a:cxn>
                <a:cxn ang="0">
                  <a:pos x="6889" y="2341"/>
                </a:cxn>
                <a:cxn ang="0">
                  <a:pos x="8006" y="1489"/>
                </a:cxn>
                <a:cxn ang="0">
                  <a:pos x="8937" y="213"/>
                </a:cxn>
                <a:cxn ang="0">
                  <a:pos x="9868" y="0"/>
                </a:cxn>
                <a:cxn ang="0">
                  <a:pos x="10985" y="213"/>
                </a:cxn>
                <a:cxn ang="0">
                  <a:pos x="11916" y="1702"/>
                </a:cxn>
                <a:cxn ang="0">
                  <a:pos x="13405" y="1915"/>
                </a:cxn>
                <a:cxn ang="0">
                  <a:pos x="14708" y="1915"/>
                </a:cxn>
                <a:cxn ang="0">
                  <a:pos x="15453" y="2341"/>
                </a:cxn>
                <a:cxn ang="0">
                  <a:pos x="15639" y="2766"/>
                </a:cxn>
                <a:cxn ang="0">
                  <a:pos x="15639" y="5107"/>
                </a:cxn>
                <a:cxn ang="0">
                  <a:pos x="15639" y="8724"/>
                </a:cxn>
                <a:cxn ang="0">
                  <a:pos x="16198" y="8511"/>
                </a:cxn>
                <a:cxn ang="0">
                  <a:pos x="16384" y="10001"/>
                </a:cxn>
                <a:cxn ang="0">
                  <a:pos x="15825" y="11065"/>
                </a:cxn>
                <a:cxn ang="0">
                  <a:pos x="15639" y="11916"/>
                </a:cxn>
                <a:cxn ang="0">
                  <a:pos x="14150" y="11277"/>
                </a:cxn>
                <a:cxn ang="0">
                  <a:pos x="13591" y="12767"/>
                </a:cxn>
                <a:cxn ang="0">
                  <a:pos x="12847" y="12980"/>
                </a:cxn>
                <a:cxn ang="0">
                  <a:pos x="12474" y="13618"/>
                </a:cxn>
                <a:cxn ang="0">
                  <a:pos x="11729" y="14682"/>
                </a:cxn>
                <a:cxn ang="0">
                  <a:pos x="11357" y="16384"/>
                </a:cxn>
                <a:cxn ang="0">
                  <a:pos x="9681" y="15320"/>
                </a:cxn>
                <a:cxn ang="0">
                  <a:pos x="8006" y="14682"/>
                </a:cxn>
                <a:cxn ang="0">
                  <a:pos x="6889" y="13831"/>
                </a:cxn>
                <a:cxn ang="0">
                  <a:pos x="5772" y="12767"/>
                </a:cxn>
                <a:cxn ang="0">
                  <a:pos x="4655" y="11703"/>
                </a:cxn>
                <a:cxn ang="0">
                  <a:pos x="3724" y="11916"/>
                </a:cxn>
                <a:cxn ang="0">
                  <a:pos x="2979" y="11065"/>
                </a:cxn>
                <a:cxn ang="0">
                  <a:pos x="2048" y="10213"/>
                </a:cxn>
                <a:cxn ang="0">
                  <a:pos x="1303" y="8724"/>
                </a:cxn>
                <a:cxn ang="0">
                  <a:pos x="745" y="7873"/>
                </a:cxn>
                <a:cxn ang="0">
                  <a:pos x="559" y="5958"/>
                </a:cxn>
                <a:cxn ang="0">
                  <a:pos x="0" y="5107"/>
                </a:cxn>
                <a:cxn ang="0">
                  <a:pos x="0" y="4043"/>
                </a:cxn>
              </a:cxnLst>
              <a:rect l="0" t="0" r="r" b="b"/>
              <a:pathLst>
                <a:path w="16384" h="16384">
                  <a:moveTo>
                    <a:pt x="0" y="4043"/>
                  </a:moveTo>
                  <a:lnTo>
                    <a:pt x="0" y="3617"/>
                  </a:lnTo>
                  <a:lnTo>
                    <a:pt x="1303" y="4043"/>
                  </a:lnTo>
                  <a:lnTo>
                    <a:pt x="2420" y="4256"/>
                  </a:lnTo>
                  <a:lnTo>
                    <a:pt x="4282" y="3617"/>
                  </a:lnTo>
                  <a:lnTo>
                    <a:pt x="5772" y="3617"/>
                  </a:lnTo>
                  <a:lnTo>
                    <a:pt x="6889" y="2341"/>
                  </a:lnTo>
                  <a:lnTo>
                    <a:pt x="8006" y="1489"/>
                  </a:lnTo>
                  <a:lnTo>
                    <a:pt x="8937" y="213"/>
                  </a:lnTo>
                  <a:lnTo>
                    <a:pt x="9868" y="0"/>
                  </a:lnTo>
                  <a:lnTo>
                    <a:pt x="10985" y="213"/>
                  </a:lnTo>
                  <a:lnTo>
                    <a:pt x="11916" y="1702"/>
                  </a:lnTo>
                  <a:lnTo>
                    <a:pt x="13405" y="1915"/>
                  </a:lnTo>
                  <a:lnTo>
                    <a:pt x="14708" y="1915"/>
                  </a:lnTo>
                  <a:lnTo>
                    <a:pt x="15453" y="2341"/>
                  </a:lnTo>
                  <a:lnTo>
                    <a:pt x="15639" y="2766"/>
                  </a:lnTo>
                  <a:lnTo>
                    <a:pt x="15639" y="5107"/>
                  </a:lnTo>
                  <a:lnTo>
                    <a:pt x="15639" y="8724"/>
                  </a:lnTo>
                  <a:lnTo>
                    <a:pt x="16198" y="8511"/>
                  </a:lnTo>
                  <a:lnTo>
                    <a:pt x="16384" y="10001"/>
                  </a:lnTo>
                  <a:lnTo>
                    <a:pt x="15825" y="11065"/>
                  </a:lnTo>
                  <a:lnTo>
                    <a:pt x="15639" y="11916"/>
                  </a:lnTo>
                  <a:lnTo>
                    <a:pt x="14150" y="11277"/>
                  </a:lnTo>
                  <a:lnTo>
                    <a:pt x="13591" y="12767"/>
                  </a:lnTo>
                  <a:lnTo>
                    <a:pt x="12847" y="12980"/>
                  </a:lnTo>
                  <a:lnTo>
                    <a:pt x="12474" y="13618"/>
                  </a:lnTo>
                  <a:lnTo>
                    <a:pt x="11729" y="14682"/>
                  </a:lnTo>
                  <a:lnTo>
                    <a:pt x="11357" y="16384"/>
                  </a:lnTo>
                  <a:lnTo>
                    <a:pt x="9681" y="15320"/>
                  </a:lnTo>
                  <a:lnTo>
                    <a:pt x="8006" y="14682"/>
                  </a:lnTo>
                  <a:lnTo>
                    <a:pt x="6889" y="13831"/>
                  </a:lnTo>
                  <a:lnTo>
                    <a:pt x="5772" y="12767"/>
                  </a:lnTo>
                  <a:lnTo>
                    <a:pt x="4655" y="11703"/>
                  </a:lnTo>
                  <a:lnTo>
                    <a:pt x="3724" y="11916"/>
                  </a:lnTo>
                  <a:lnTo>
                    <a:pt x="2979" y="11065"/>
                  </a:lnTo>
                  <a:lnTo>
                    <a:pt x="2048" y="10213"/>
                  </a:lnTo>
                  <a:lnTo>
                    <a:pt x="1303" y="8724"/>
                  </a:lnTo>
                  <a:lnTo>
                    <a:pt x="745" y="7873"/>
                  </a:lnTo>
                  <a:lnTo>
                    <a:pt x="559" y="5958"/>
                  </a:lnTo>
                  <a:lnTo>
                    <a:pt x="0" y="5107"/>
                  </a:lnTo>
                  <a:lnTo>
                    <a:pt x="0" y="4043"/>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83" name="D136">
              <a:extLst>
                <a:ext uri="{FF2B5EF4-FFF2-40B4-BE49-F238E27FC236}">
                  <a16:creationId xmlns:a16="http://schemas.microsoft.com/office/drawing/2014/main" id="{159DAF25-D09D-4808-6CF6-EB5FFC1CDACC}"/>
                </a:ext>
              </a:extLst>
            </p:cNvPr>
            <p:cNvSpPr>
              <a:spLocks/>
            </p:cNvSpPr>
            <p:nvPr/>
          </p:nvSpPr>
          <p:spPr bwMode="auto">
            <a:xfrm>
              <a:off x="348341" y="16573803"/>
              <a:ext cx="272" cy="9"/>
            </a:xfrm>
            <a:custGeom>
              <a:avLst/>
              <a:gdLst/>
              <a:ahLst/>
              <a:cxnLst>
                <a:cxn ang="0">
                  <a:pos x="0" y="6871"/>
                </a:cxn>
                <a:cxn ang="0">
                  <a:pos x="334" y="5814"/>
                </a:cxn>
                <a:cxn ang="0">
                  <a:pos x="1337" y="4757"/>
                </a:cxn>
                <a:cxn ang="0">
                  <a:pos x="3009" y="3700"/>
                </a:cxn>
                <a:cxn ang="0">
                  <a:pos x="5350" y="2114"/>
                </a:cxn>
                <a:cxn ang="0">
                  <a:pos x="5684" y="0"/>
                </a:cxn>
                <a:cxn ang="0">
                  <a:pos x="8025" y="1057"/>
                </a:cxn>
                <a:cxn ang="0">
                  <a:pos x="11034" y="1850"/>
                </a:cxn>
                <a:cxn ang="0">
                  <a:pos x="15047" y="3700"/>
                </a:cxn>
                <a:cxn ang="0">
                  <a:pos x="16384" y="6342"/>
                </a:cxn>
                <a:cxn ang="0">
                  <a:pos x="16384" y="8192"/>
                </a:cxn>
                <a:cxn ang="0">
                  <a:pos x="14712" y="11099"/>
                </a:cxn>
                <a:cxn ang="0">
                  <a:pos x="11703" y="14534"/>
                </a:cxn>
                <a:cxn ang="0">
                  <a:pos x="9697" y="16384"/>
                </a:cxn>
                <a:cxn ang="0">
                  <a:pos x="8025" y="13741"/>
                </a:cxn>
                <a:cxn ang="0">
                  <a:pos x="6687" y="9249"/>
                </a:cxn>
                <a:cxn ang="0">
                  <a:pos x="5350" y="8192"/>
                </a:cxn>
                <a:cxn ang="0">
                  <a:pos x="3009" y="7135"/>
                </a:cxn>
                <a:cxn ang="0">
                  <a:pos x="1337" y="7135"/>
                </a:cxn>
                <a:cxn ang="0">
                  <a:pos x="0" y="6871"/>
                </a:cxn>
              </a:cxnLst>
              <a:rect l="0" t="0" r="r" b="b"/>
              <a:pathLst>
                <a:path w="16384" h="16384">
                  <a:moveTo>
                    <a:pt x="0" y="6871"/>
                  </a:moveTo>
                  <a:lnTo>
                    <a:pt x="334" y="5814"/>
                  </a:lnTo>
                  <a:lnTo>
                    <a:pt x="1337" y="4757"/>
                  </a:lnTo>
                  <a:lnTo>
                    <a:pt x="3009" y="3700"/>
                  </a:lnTo>
                  <a:lnTo>
                    <a:pt x="5350" y="2114"/>
                  </a:lnTo>
                  <a:lnTo>
                    <a:pt x="5684" y="0"/>
                  </a:lnTo>
                  <a:lnTo>
                    <a:pt x="8025" y="1057"/>
                  </a:lnTo>
                  <a:lnTo>
                    <a:pt x="11034" y="1850"/>
                  </a:lnTo>
                  <a:lnTo>
                    <a:pt x="15047" y="3700"/>
                  </a:lnTo>
                  <a:lnTo>
                    <a:pt x="16384" y="6342"/>
                  </a:lnTo>
                  <a:lnTo>
                    <a:pt x="16384" y="8192"/>
                  </a:lnTo>
                  <a:lnTo>
                    <a:pt x="14712" y="11099"/>
                  </a:lnTo>
                  <a:lnTo>
                    <a:pt x="11703" y="14534"/>
                  </a:lnTo>
                  <a:lnTo>
                    <a:pt x="9697" y="16384"/>
                  </a:lnTo>
                  <a:lnTo>
                    <a:pt x="8025" y="13741"/>
                  </a:lnTo>
                  <a:lnTo>
                    <a:pt x="6687" y="9249"/>
                  </a:lnTo>
                  <a:lnTo>
                    <a:pt x="5350" y="8192"/>
                  </a:lnTo>
                  <a:lnTo>
                    <a:pt x="3009" y="7135"/>
                  </a:lnTo>
                  <a:lnTo>
                    <a:pt x="1337" y="7135"/>
                  </a:lnTo>
                  <a:lnTo>
                    <a:pt x="0" y="6871"/>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84" name="Alaska2">
              <a:extLst>
                <a:ext uri="{FF2B5EF4-FFF2-40B4-BE49-F238E27FC236}">
                  <a16:creationId xmlns:a16="http://schemas.microsoft.com/office/drawing/2014/main" id="{C679154F-B71A-0385-77E4-AA95C02B08E6}"/>
                </a:ext>
              </a:extLst>
            </p:cNvPr>
            <p:cNvSpPr>
              <a:spLocks/>
            </p:cNvSpPr>
            <p:nvPr/>
          </p:nvSpPr>
          <p:spPr bwMode="auto">
            <a:xfrm>
              <a:off x="345111" y="16573812"/>
              <a:ext cx="442" cy="12"/>
            </a:xfrm>
            <a:custGeom>
              <a:avLst/>
              <a:gdLst/>
              <a:ahLst/>
              <a:cxnLst>
                <a:cxn ang="0">
                  <a:pos x="2979" y="1365"/>
                </a:cxn>
                <a:cxn ang="0">
                  <a:pos x="2979" y="0"/>
                </a:cxn>
                <a:cxn ang="0">
                  <a:pos x="2979" y="4779"/>
                </a:cxn>
                <a:cxn ang="0">
                  <a:pos x="5213" y="6827"/>
                </a:cxn>
                <a:cxn ang="0">
                  <a:pos x="7447" y="10240"/>
                </a:cxn>
                <a:cxn ang="0">
                  <a:pos x="11171" y="12971"/>
                </a:cxn>
                <a:cxn ang="0">
                  <a:pos x="14150" y="12971"/>
                </a:cxn>
                <a:cxn ang="0">
                  <a:pos x="16384" y="15701"/>
                </a:cxn>
                <a:cxn ang="0">
                  <a:pos x="14895" y="15701"/>
                </a:cxn>
                <a:cxn ang="0">
                  <a:pos x="11171" y="16384"/>
                </a:cxn>
                <a:cxn ang="0">
                  <a:pos x="8192" y="13653"/>
                </a:cxn>
                <a:cxn ang="0">
                  <a:pos x="5213" y="10240"/>
                </a:cxn>
                <a:cxn ang="0">
                  <a:pos x="1489" y="4779"/>
                </a:cxn>
                <a:cxn ang="0">
                  <a:pos x="1489" y="2731"/>
                </a:cxn>
                <a:cxn ang="0">
                  <a:pos x="0" y="2731"/>
                </a:cxn>
                <a:cxn ang="0">
                  <a:pos x="2234" y="1365"/>
                </a:cxn>
                <a:cxn ang="0">
                  <a:pos x="2979" y="1365"/>
                </a:cxn>
              </a:cxnLst>
              <a:rect l="0" t="0" r="r" b="b"/>
              <a:pathLst>
                <a:path w="16384" h="16384">
                  <a:moveTo>
                    <a:pt x="2979" y="1365"/>
                  </a:moveTo>
                  <a:lnTo>
                    <a:pt x="2979" y="0"/>
                  </a:lnTo>
                  <a:lnTo>
                    <a:pt x="2979" y="4779"/>
                  </a:lnTo>
                  <a:lnTo>
                    <a:pt x="5213" y="6827"/>
                  </a:lnTo>
                  <a:lnTo>
                    <a:pt x="7447" y="10240"/>
                  </a:lnTo>
                  <a:lnTo>
                    <a:pt x="11171" y="12971"/>
                  </a:lnTo>
                  <a:lnTo>
                    <a:pt x="14150" y="12971"/>
                  </a:lnTo>
                  <a:lnTo>
                    <a:pt x="16384" y="15701"/>
                  </a:lnTo>
                  <a:lnTo>
                    <a:pt x="14895" y="15701"/>
                  </a:lnTo>
                  <a:lnTo>
                    <a:pt x="11171" y="16384"/>
                  </a:lnTo>
                  <a:lnTo>
                    <a:pt x="8192" y="13653"/>
                  </a:lnTo>
                  <a:lnTo>
                    <a:pt x="5213" y="10240"/>
                  </a:lnTo>
                  <a:lnTo>
                    <a:pt x="1489" y="4779"/>
                  </a:lnTo>
                  <a:lnTo>
                    <a:pt x="1489" y="2731"/>
                  </a:lnTo>
                  <a:lnTo>
                    <a:pt x="0" y="2731"/>
                  </a:lnTo>
                  <a:lnTo>
                    <a:pt x="2234" y="1365"/>
                  </a:lnTo>
                  <a:lnTo>
                    <a:pt x="2979" y="1365"/>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85" name="D138">
              <a:extLst>
                <a:ext uri="{FF2B5EF4-FFF2-40B4-BE49-F238E27FC236}">
                  <a16:creationId xmlns:a16="http://schemas.microsoft.com/office/drawing/2014/main" id="{61F22B04-1F65-E640-AC75-CF53B7C50643}"/>
                </a:ext>
              </a:extLst>
            </p:cNvPr>
            <p:cNvSpPr>
              <a:spLocks/>
            </p:cNvSpPr>
            <p:nvPr/>
          </p:nvSpPr>
          <p:spPr bwMode="auto">
            <a:xfrm>
              <a:off x="346301" y="16573905"/>
              <a:ext cx="0" cy="0"/>
            </a:xfrm>
            <a:custGeom>
              <a:avLst/>
              <a:gdLst/>
              <a:ahLst/>
              <a:cxnLst>
                <a:cxn ang="0">
                  <a:pos x="4096" y="9362"/>
                </a:cxn>
                <a:cxn ang="0">
                  <a:pos x="0" y="2341"/>
                </a:cxn>
                <a:cxn ang="0">
                  <a:pos x="6144" y="0"/>
                </a:cxn>
                <a:cxn ang="0">
                  <a:pos x="12288" y="2341"/>
                </a:cxn>
                <a:cxn ang="0">
                  <a:pos x="16384" y="16384"/>
                </a:cxn>
                <a:cxn ang="0">
                  <a:pos x="12288" y="16384"/>
                </a:cxn>
                <a:cxn ang="0">
                  <a:pos x="4096" y="16384"/>
                </a:cxn>
                <a:cxn ang="0">
                  <a:pos x="4096" y="9362"/>
                </a:cxn>
              </a:cxnLst>
              <a:rect l="0" t="0" r="r" b="b"/>
              <a:pathLst>
                <a:path w="16384" h="16384">
                  <a:moveTo>
                    <a:pt x="4096" y="9362"/>
                  </a:moveTo>
                  <a:lnTo>
                    <a:pt x="0" y="2341"/>
                  </a:lnTo>
                  <a:lnTo>
                    <a:pt x="6144" y="0"/>
                  </a:lnTo>
                  <a:lnTo>
                    <a:pt x="12288" y="2341"/>
                  </a:lnTo>
                  <a:lnTo>
                    <a:pt x="16384" y="16384"/>
                  </a:lnTo>
                  <a:lnTo>
                    <a:pt x="12288" y="16384"/>
                  </a:lnTo>
                  <a:lnTo>
                    <a:pt x="4096" y="16384"/>
                  </a:lnTo>
                  <a:lnTo>
                    <a:pt x="4096" y="9362"/>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86" name="Alaska7">
              <a:extLst>
                <a:ext uri="{FF2B5EF4-FFF2-40B4-BE49-F238E27FC236}">
                  <a16:creationId xmlns:a16="http://schemas.microsoft.com/office/drawing/2014/main" id="{0BBE341F-A18D-3FC4-393C-5E8CC1224DAC}"/>
                </a:ext>
              </a:extLst>
            </p:cNvPr>
            <p:cNvSpPr>
              <a:spLocks/>
            </p:cNvSpPr>
            <p:nvPr/>
          </p:nvSpPr>
          <p:spPr bwMode="auto">
            <a:xfrm>
              <a:off x="346505" y="16573929"/>
              <a:ext cx="340" cy="9"/>
            </a:xfrm>
            <a:custGeom>
              <a:avLst/>
              <a:gdLst/>
              <a:ahLst/>
              <a:cxnLst>
                <a:cxn ang="0">
                  <a:pos x="1820" y="0"/>
                </a:cxn>
                <a:cxn ang="0">
                  <a:pos x="0" y="2521"/>
                </a:cxn>
                <a:cxn ang="0">
                  <a:pos x="0" y="5041"/>
                </a:cxn>
                <a:cxn ang="0">
                  <a:pos x="1820" y="6302"/>
                </a:cxn>
                <a:cxn ang="0">
                  <a:pos x="9102" y="10082"/>
                </a:cxn>
                <a:cxn ang="0">
                  <a:pos x="12743" y="7562"/>
                </a:cxn>
                <a:cxn ang="0">
                  <a:pos x="16384" y="5041"/>
                </a:cxn>
                <a:cxn ang="0">
                  <a:pos x="16384" y="15124"/>
                </a:cxn>
                <a:cxn ang="0">
                  <a:pos x="9102" y="16384"/>
                </a:cxn>
                <a:cxn ang="0">
                  <a:pos x="7282" y="7562"/>
                </a:cxn>
                <a:cxn ang="0">
                  <a:pos x="1820" y="0"/>
                </a:cxn>
                <a:cxn ang="0">
                  <a:pos x="9102" y="16384"/>
                </a:cxn>
                <a:cxn ang="0">
                  <a:pos x="7282" y="7562"/>
                </a:cxn>
                <a:cxn ang="0">
                  <a:pos x="1820" y="0"/>
                </a:cxn>
              </a:cxnLst>
              <a:rect l="0" t="0" r="r" b="b"/>
              <a:pathLst>
                <a:path w="16384" h="16384">
                  <a:moveTo>
                    <a:pt x="1820" y="0"/>
                  </a:moveTo>
                  <a:lnTo>
                    <a:pt x="0" y="2521"/>
                  </a:lnTo>
                  <a:lnTo>
                    <a:pt x="0" y="5041"/>
                  </a:lnTo>
                  <a:lnTo>
                    <a:pt x="1820" y="6302"/>
                  </a:lnTo>
                  <a:lnTo>
                    <a:pt x="9102" y="10082"/>
                  </a:lnTo>
                  <a:lnTo>
                    <a:pt x="12743" y="7562"/>
                  </a:lnTo>
                  <a:lnTo>
                    <a:pt x="16384" y="5041"/>
                  </a:lnTo>
                  <a:lnTo>
                    <a:pt x="16384" y="15124"/>
                  </a:lnTo>
                  <a:lnTo>
                    <a:pt x="9102" y="16384"/>
                  </a:lnTo>
                  <a:lnTo>
                    <a:pt x="7282" y="7562"/>
                  </a:lnTo>
                  <a:lnTo>
                    <a:pt x="1820" y="0"/>
                  </a:lnTo>
                  <a:lnTo>
                    <a:pt x="9102" y="16384"/>
                  </a:lnTo>
                  <a:lnTo>
                    <a:pt x="7282" y="7562"/>
                  </a:lnTo>
                  <a:lnTo>
                    <a:pt x="1820" y="0"/>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grpSp>
      <p:sp>
        <p:nvSpPr>
          <p:cNvPr id="226" name="Montana">
            <a:extLst>
              <a:ext uri="{FF2B5EF4-FFF2-40B4-BE49-F238E27FC236}">
                <a16:creationId xmlns:a16="http://schemas.microsoft.com/office/drawing/2014/main" id="{D5850890-6AEF-3697-D0AC-F450F5AC0B6D}"/>
              </a:ext>
            </a:extLst>
          </p:cNvPr>
          <p:cNvSpPr>
            <a:spLocks/>
          </p:cNvSpPr>
          <p:nvPr/>
        </p:nvSpPr>
        <p:spPr bwMode="auto">
          <a:xfrm>
            <a:off x="2441449" y="868999"/>
            <a:ext cx="1674812" cy="1011237"/>
          </a:xfrm>
          <a:custGeom>
            <a:avLst/>
            <a:gdLst/>
            <a:ahLst/>
            <a:cxnLst>
              <a:cxn ang="0">
                <a:pos x="8267" y="15025"/>
              </a:cxn>
              <a:cxn ang="0">
                <a:pos x="9675" y="15345"/>
              </a:cxn>
              <a:cxn ang="0">
                <a:pos x="11032" y="15585"/>
              </a:cxn>
              <a:cxn ang="0">
                <a:pos x="12590" y="15865"/>
              </a:cxn>
              <a:cxn ang="0">
                <a:pos x="13821" y="16104"/>
              </a:cxn>
              <a:cxn ang="0">
                <a:pos x="14449" y="16184"/>
              </a:cxn>
              <a:cxn ang="0">
                <a:pos x="15555" y="16344"/>
              </a:cxn>
              <a:cxn ang="0">
                <a:pos x="15856" y="13427"/>
              </a:cxn>
              <a:cxn ang="0">
                <a:pos x="16108" y="9031"/>
              </a:cxn>
              <a:cxn ang="0">
                <a:pos x="16334" y="4955"/>
              </a:cxn>
              <a:cxn ang="0">
                <a:pos x="15454" y="3676"/>
              </a:cxn>
              <a:cxn ang="0">
                <a:pos x="14600" y="3517"/>
              </a:cxn>
              <a:cxn ang="0">
                <a:pos x="13645" y="3397"/>
              </a:cxn>
              <a:cxn ang="0">
                <a:pos x="12615" y="3197"/>
              </a:cxn>
              <a:cxn ang="0">
                <a:pos x="11836" y="3077"/>
              </a:cxn>
              <a:cxn ang="0">
                <a:pos x="10780" y="2837"/>
              </a:cxn>
              <a:cxn ang="0">
                <a:pos x="9323" y="2558"/>
              </a:cxn>
              <a:cxn ang="0">
                <a:pos x="7740" y="2158"/>
              </a:cxn>
              <a:cxn ang="0">
                <a:pos x="6760" y="1878"/>
              </a:cxn>
              <a:cxn ang="0">
                <a:pos x="5629" y="1598"/>
              </a:cxn>
              <a:cxn ang="0">
                <a:pos x="3669" y="1039"/>
              </a:cxn>
              <a:cxn ang="0">
                <a:pos x="2664" y="759"/>
              </a:cxn>
              <a:cxn ang="0">
                <a:pos x="1156" y="240"/>
              </a:cxn>
              <a:cxn ang="0">
                <a:pos x="75" y="2358"/>
              </a:cxn>
              <a:cxn ang="0">
                <a:pos x="151" y="3676"/>
              </a:cxn>
              <a:cxn ang="0">
                <a:pos x="251" y="4276"/>
              </a:cxn>
              <a:cxn ang="0">
                <a:pos x="302" y="4835"/>
              </a:cxn>
              <a:cxn ang="0">
                <a:pos x="402" y="5315"/>
              </a:cxn>
              <a:cxn ang="0">
                <a:pos x="804" y="6194"/>
              </a:cxn>
              <a:cxn ang="0">
                <a:pos x="1030" y="6913"/>
              </a:cxn>
              <a:cxn ang="0">
                <a:pos x="1206" y="7513"/>
              </a:cxn>
              <a:cxn ang="0">
                <a:pos x="1382" y="7633"/>
              </a:cxn>
              <a:cxn ang="0">
                <a:pos x="1483" y="7912"/>
              </a:cxn>
              <a:cxn ang="0">
                <a:pos x="1784" y="7992"/>
              </a:cxn>
              <a:cxn ang="0">
                <a:pos x="1633" y="8632"/>
              </a:cxn>
              <a:cxn ang="0">
                <a:pos x="1432" y="9391"/>
              </a:cxn>
              <a:cxn ang="0">
                <a:pos x="1357" y="9711"/>
              </a:cxn>
              <a:cxn ang="0">
                <a:pos x="1382" y="10190"/>
              </a:cxn>
              <a:cxn ang="0">
                <a:pos x="1131" y="10630"/>
              </a:cxn>
              <a:cxn ang="0">
                <a:pos x="1055" y="11069"/>
              </a:cxn>
              <a:cxn ang="0">
                <a:pos x="1307" y="11669"/>
              </a:cxn>
              <a:cxn ang="0">
                <a:pos x="1734" y="11309"/>
              </a:cxn>
              <a:cxn ang="0">
                <a:pos x="2010" y="11349"/>
              </a:cxn>
              <a:cxn ang="0">
                <a:pos x="2111" y="11709"/>
              </a:cxn>
              <a:cxn ang="0">
                <a:pos x="2136" y="12428"/>
              </a:cxn>
              <a:cxn ang="0">
                <a:pos x="2362" y="13587"/>
              </a:cxn>
              <a:cxn ang="0">
                <a:pos x="2437" y="14106"/>
              </a:cxn>
              <a:cxn ang="0">
                <a:pos x="2714" y="14346"/>
              </a:cxn>
              <a:cxn ang="0">
                <a:pos x="2789" y="15305"/>
              </a:cxn>
              <a:cxn ang="0">
                <a:pos x="3041" y="15665"/>
              </a:cxn>
              <a:cxn ang="0">
                <a:pos x="3593" y="15505"/>
              </a:cxn>
              <a:cxn ang="0">
                <a:pos x="3920" y="15305"/>
              </a:cxn>
              <a:cxn ang="0">
                <a:pos x="4448" y="15505"/>
              </a:cxn>
              <a:cxn ang="0">
                <a:pos x="4850" y="15585"/>
              </a:cxn>
              <a:cxn ang="0">
                <a:pos x="5001" y="15305"/>
              </a:cxn>
              <a:cxn ang="0">
                <a:pos x="5126" y="15145"/>
              </a:cxn>
              <a:cxn ang="0">
                <a:pos x="5327" y="15385"/>
              </a:cxn>
              <a:cxn ang="0">
                <a:pos x="5478" y="15825"/>
              </a:cxn>
              <a:cxn ang="0">
                <a:pos x="5755" y="14466"/>
              </a:cxn>
            </a:cxnLst>
            <a:rect l="0" t="0" r="r" b="b"/>
            <a:pathLst>
              <a:path w="16384" h="16384">
                <a:moveTo>
                  <a:pt x="7514" y="14865"/>
                </a:moveTo>
                <a:lnTo>
                  <a:pt x="7614" y="14865"/>
                </a:lnTo>
                <a:lnTo>
                  <a:pt x="7966" y="14985"/>
                </a:lnTo>
                <a:lnTo>
                  <a:pt x="8267" y="15025"/>
                </a:lnTo>
                <a:lnTo>
                  <a:pt x="8669" y="15145"/>
                </a:lnTo>
                <a:lnTo>
                  <a:pt x="8946" y="15185"/>
                </a:lnTo>
                <a:lnTo>
                  <a:pt x="9197" y="15265"/>
                </a:lnTo>
                <a:lnTo>
                  <a:pt x="9675" y="15345"/>
                </a:lnTo>
                <a:lnTo>
                  <a:pt x="10202" y="15465"/>
                </a:lnTo>
                <a:lnTo>
                  <a:pt x="10378" y="15465"/>
                </a:lnTo>
                <a:lnTo>
                  <a:pt x="10655" y="15545"/>
                </a:lnTo>
                <a:lnTo>
                  <a:pt x="11032" y="15585"/>
                </a:lnTo>
                <a:lnTo>
                  <a:pt x="11459" y="15705"/>
                </a:lnTo>
                <a:lnTo>
                  <a:pt x="11936" y="15785"/>
                </a:lnTo>
                <a:lnTo>
                  <a:pt x="12414" y="15865"/>
                </a:lnTo>
                <a:lnTo>
                  <a:pt x="12590" y="15865"/>
                </a:lnTo>
                <a:lnTo>
                  <a:pt x="12891" y="15944"/>
                </a:lnTo>
                <a:lnTo>
                  <a:pt x="13042" y="15944"/>
                </a:lnTo>
                <a:lnTo>
                  <a:pt x="13369" y="16024"/>
                </a:lnTo>
                <a:lnTo>
                  <a:pt x="13821" y="16104"/>
                </a:lnTo>
                <a:lnTo>
                  <a:pt x="14072" y="16144"/>
                </a:lnTo>
                <a:lnTo>
                  <a:pt x="14223" y="16184"/>
                </a:lnTo>
                <a:lnTo>
                  <a:pt x="14298" y="16144"/>
                </a:lnTo>
                <a:lnTo>
                  <a:pt x="14449" y="16184"/>
                </a:lnTo>
                <a:lnTo>
                  <a:pt x="14650" y="16224"/>
                </a:lnTo>
                <a:lnTo>
                  <a:pt x="14952" y="16264"/>
                </a:lnTo>
                <a:lnTo>
                  <a:pt x="15278" y="16304"/>
                </a:lnTo>
                <a:lnTo>
                  <a:pt x="15555" y="16344"/>
                </a:lnTo>
                <a:lnTo>
                  <a:pt x="15706" y="16384"/>
                </a:lnTo>
                <a:lnTo>
                  <a:pt x="15731" y="15705"/>
                </a:lnTo>
                <a:lnTo>
                  <a:pt x="15856" y="13627"/>
                </a:lnTo>
                <a:lnTo>
                  <a:pt x="15856" y="13427"/>
                </a:lnTo>
                <a:lnTo>
                  <a:pt x="15932" y="12348"/>
                </a:lnTo>
                <a:lnTo>
                  <a:pt x="15982" y="11549"/>
                </a:lnTo>
                <a:lnTo>
                  <a:pt x="15982" y="11189"/>
                </a:lnTo>
                <a:lnTo>
                  <a:pt x="16108" y="9031"/>
                </a:lnTo>
                <a:lnTo>
                  <a:pt x="16108" y="8831"/>
                </a:lnTo>
                <a:lnTo>
                  <a:pt x="16233" y="6993"/>
                </a:lnTo>
                <a:lnTo>
                  <a:pt x="16283" y="5714"/>
                </a:lnTo>
                <a:lnTo>
                  <a:pt x="16334" y="4955"/>
                </a:lnTo>
                <a:lnTo>
                  <a:pt x="16384" y="3796"/>
                </a:lnTo>
                <a:lnTo>
                  <a:pt x="16133" y="3756"/>
                </a:lnTo>
                <a:lnTo>
                  <a:pt x="15781" y="3716"/>
                </a:lnTo>
                <a:lnTo>
                  <a:pt x="15454" y="3676"/>
                </a:lnTo>
                <a:lnTo>
                  <a:pt x="15178" y="3636"/>
                </a:lnTo>
                <a:lnTo>
                  <a:pt x="15052" y="3596"/>
                </a:lnTo>
                <a:lnTo>
                  <a:pt x="14901" y="3596"/>
                </a:lnTo>
                <a:lnTo>
                  <a:pt x="14600" y="3517"/>
                </a:lnTo>
                <a:lnTo>
                  <a:pt x="14273" y="3477"/>
                </a:lnTo>
                <a:lnTo>
                  <a:pt x="13972" y="3437"/>
                </a:lnTo>
                <a:lnTo>
                  <a:pt x="13771" y="3397"/>
                </a:lnTo>
                <a:lnTo>
                  <a:pt x="13645" y="3397"/>
                </a:lnTo>
                <a:lnTo>
                  <a:pt x="13469" y="3357"/>
                </a:lnTo>
                <a:lnTo>
                  <a:pt x="13193" y="3317"/>
                </a:lnTo>
                <a:lnTo>
                  <a:pt x="12916" y="3237"/>
                </a:lnTo>
                <a:lnTo>
                  <a:pt x="12615" y="3197"/>
                </a:lnTo>
                <a:lnTo>
                  <a:pt x="12363" y="3157"/>
                </a:lnTo>
                <a:lnTo>
                  <a:pt x="12187" y="3117"/>
                </a:lnTo>
                <a:lnTo>
                  <a:pt x="12062" y="3117"/>
                </a:lnTo>
                <a:lnTo>
                  <a:pt x="11836" y="3077"/>
                </a:lnTo>
                <a:lnTo>
                  <a:pt x="11509" y="2997"/>
                </a:lnTo>
                <a:lnTo>
                  <a:pt x="11258" y="2957"/>
                </a:lnTo>
                <a:lnTo>
                  <a:pt x="10981" y="2877"/>
                </a:lnTo>
                <a:lnTo>
                  <a:pt x="10780" y="2837"/>
                </a:lnTo>
                <a:lnTo>
                  <a:pt x="10428" y="2797"/>
                </a:lnTo>
                <a:lnTo>
                  <a:pt x="10026" y="2717"/>
                </a:lnTo>
                <a:lnTo>
                  <a:pt x="9649" y="2597"/>
                </a:lnTo>
                <a:lnTo>
                  <a:pt x="9323" y="2558"/>
                </a:lnTo>
                <a:lnTo>
                  <a:pt x="9122" y="2478"/>
                </a:lnTo>
                <a:lnTo>
                  <a:pt x="8770" y="2398"/>
                </a:lnTo>
                <a:lnTo>
                  <a:pt x="8242" y="2278"/>
                </a:lnTo>
                <a:lnTo>
                  <a:pt x="7740" y="2158"/>
                </a:lnTo>
                <a:lnTo>
                  <a:pt x="7438" y="2078"/>
                </a:lnTo>
                <a:lnTo>
                  <a:pt x="7237" y="2038"/>
                </a:lnTo>
                <a:lnTo>
                  <a:pt x="6936" y="1958"/>
                </a:lnTo>
                <a:lnTo>
                  <a:pt x="6760" y="1878"/>
                </a:lnTo>
                <a:lnTo>
                  <a:pt x="6584" y="1878"/>
                </a:lnTo>
                <a:lnTo>
                  <a:pt x="6307" y="1798"/>
                </a:lnTo>
                <a:lnTo>
                  <a:pt x="5956" y="1718"/>
                </a:lnTo>
                <a:lnTo>
                  <a:pt x="5629" y="1598"/>
                </a:lnTo>
                <a:lnTo>
                  <a:pt x="5503" y="1558"/>
                </a:lnTo>
                <a:lnTo>
                  <a:pt x="5051" y="1439"/>
                </a:lnTo>
                <a:lnTo>
                  <a:pt x="4297" y="1239"/>
                </a:lnTo>
                <a:lnTo>
                  <a:pt x="3669" y="1039"/>
                </a:lnTo>
                <a:lnTo>
                  <a:pt x="3216" y="879"/>
                </a:lnTo>
                <a:lnTo>
                  <a:pt x="3015" y="839"/>
                </a:lnTo>
                <a:lnTo>
                  <a:pt x="2865" y="799"/>
                </a:lnTo>
                <a:lnTo>
                  <a:pt x="2664" y="759"/>
                </a:lnTo>
                <a:lnTo>
                  <a:pt x="2312" y="639"/>
                </a:lnTo>
                <a:lnTo>
                  <a:pt x="2161" y="559"/>
                </a:lnTo>
                <a:lnTo>
                  <a:pt x="1784" y="440"/>
                </a:lnTo>
                <a:lnTo>
                  <a:pt x="1156" y="240"/>
                </a:lnTo>
                <a:lnTo>
                  <a:pt x="653" y="80"/>
                </a:lnTo>
                <a:lnTo>
                  <a:pt x="402" y="0"/>
                </a:lnTo>
                <a:lnTo>
                  <a:pt x="201" y="1558"/>
                </a:lnTo>
                <a:lnTo>
                  <a:pt x="75" y="2358"/>
                </a:lnTo>
                <a:lnTo>
                  <a:pt x="0" y="3037"/>
                </a:lnTo>
                <a:lnTo>
                  <a:pt x="0" y="3157"/>
                </a:lnTo>
                <a:lnTo>
                  <a:pt x="101" y="3557"/>
                </a:lnTo>
                <a:lnTo>
                  <a:pt x="151" y="3676"/>
                </a:lnTo>
                <a:lnTo>
                  <a:pt x="151" y="3876"/>
                </a:lnTo>
                <a:lnTo>
                  <a:pt x="226" y="3916"/>
                </a:lnTo>
                <a:lnTo>
                  <a:pt x="276" y="4156"/>
                </a:lnTo>
                <a:lnTo>
                  <a:pt x="251" y="4276"/>
                </a:lnTo>
                <a:lnTo>
                  <a:pt x="302" y="4396"/>
                </a:lnTo>
                <a:lnTo>
                  <a:pt x="251" y="4516"/>
                </a:lnTo>
                <a:lnTo>
                  <a:pt x="201" y="4596"/>
                </a:lnTo>
                <a:lnTo>
                  <a:pt x="302" y="4835"/>
                </a:lnTo>
                <a:lnTo>
                  <a:pt x="276" y="4875"/>
                </a:lnTo>
                <a:lnTo>
                  <a:pt x="151" y="4955"/>
                </a:lnTo>
                <a:lnTo>
                  <a:pt x="352" y="5195"/>
                </a:lnTo>
                <a:lnTo>
                  <a:pt x="402" y="5315"/>
                </a:lnTo>
                <a:lnTo>
                  <a:pt x="427" y="5475"/>
                </a:lnTo>
                <a:lnTo>
                  <a:pt x="653" y="5674"/>
                </a:lnTo>
                <a:lnTo>
                  <a:pt x="678" y="5834"/>
                </a:lnTo>
                <a:lnTo>
                  <a:pt x="804" y="6194"/>
                </a:lnTo>
                <a:lnTo>
                  <a:pt x="905" y="6514"/>
                </a:lnTo>
                <a:lnTo>
                  <a:pt x="930" y="6673"/>
                </a:lnTo>
                <a:lnTo>
                  <a:pt x="1030" y="6833"/>
                </a:lnTo>
                <a:lnTo>
                  <a:pt x="1030" y="6913"/>
                </a:lnTo>
                <a:lnTo>
                  <a:pt x="1030" y="7073"/>
                </a:lnTo>
                <a:lnTo>
                  <a:pt x="1055" y="7233"/>
                </a:lnTo>
                <a:lnTo>
                  <a:pt x="1131" y="7273"/>
                </a:lnTo>
                <a:lnTo>
                  <a:pt x="1206" y="7513"/>
                </a:lnTo>
                <a:lnTo>
                  <a:pt x="1156" y="7633"/>
                </a:lnTo>
                <a:lnTo>
                  <a:pt x="1206" y="7633"/>
                </a:lnTo>
                <a:lnTo>
                  <a:pt x="1332" y="7553"/>
                </a:lnTo>
                <a:lnTo>
                  <a:pt x="1382" y="7633"/>
                </a:lnTo>
                <a:lnTo>
                  <a:pt x="1357" y="7752"/>
                </a:lnTo>
                <a:lnTo>
                  <a:pt x="1357" y="7872"/>
                </a:lnTo>
                <a:lnTo>
                  <a:pt x="1407" y="7912"/>
                </a:lnTo>
                <a:lnTo>
                  <a:pt x="1483" y="7912"/>
                </a:lnTo>
                <a:lnTo>
                  <a:pt x="1608" y="7952"/>
                </a:lnTo>
                <a:lnTo>
                  <a:pt x="1684" y="7912"/>
                </a:lnTo>
                <a:lnTo>
                  <a:pt x="1759" y="7912"/>
                </a:lnTo>
                <a:lnTo>
                  <a:pt x="1784" y="7992"/>
                </a:lnTo>
                <a:lnTo>
                  <a:pt x="1709" y="8232"/>
                </a:lnTo>
                <a:lnTo>
                  <a:pt x="1684" y="8392"/>
                </a:lnTo>
                <a:lnTo>
                  <a:pt x="1608" y="8432"/>
                </a:lnTo>
                <a:lnTo>
                  <a:pt x="1633" y="8632"/>
                </a:lnTo>
                <a:lnTo>
                  <a:pt x="1483" y="9071"/>
                </a:lnTo>
                <a:lnTo>
                  <a:pt x="1432" y="9151"/>
                </a:lnTo>
                <a:lnTo>
                  <a:pt x="1457" y="9271"/>
                </a:lnTo>
                <a:lnTo>
                  <a:pt x="1432" y="9391"/>
                </a:lnTo>
                <a:lnTo>
                  <a:pt x="1332" y="9391"/>
                </a:lnTo>
                <a:lnTo>
                  <a:pt x="1332" y="9511"/>
                </a:lnTo>
                <a:lnTo>
                  <a:pt x="1382" y="9631"/>
                </a:lnTo>
                <a:lnTo>
                  <a:pt x="1357" y="9711"/>
                </a:lnTo>
                <a:lnTo>
                  <a:pt x="1307" y="9790"/>
                </a:lnTo>
                <a:lnTo>
                  <a:pt x="1332" y="9950"/>
                </a:lnTo>
                <a:lnTo>
                  <a:pt x="1407" y="10030"/>
                </a:lnTo>
                <a:lnTo>
                  <a:pt x="1382" y="10190"/>
                </a:lnTo>
                <a:lnTo>
                  <a:pt x="1407" y="10350"/>
                </a:lnTo>
                <a:lnTo>
                  <a:pt x="1256" y="10390"/>
                </a:lnTo>
                <a:lnTo>
                  <a:pt x="1181" y="10470"/>
                </a:lnTo>
                <a:lnTo>
                  <a:pt x="1131" y="10630"/>
                </a:lnTo>
                <a:lnTo>
                  <a:pt x="1156" y="10750"/>
                </a:lnTo>
                <a:lnTo>
                  <a:pt x="1156" y="10869"/>
                </a:lnTo>
                <a:lnTo>
                  <a:pt x="1156" y="10989"/>
                </a:lnTo>
                <a:lnTo>
                  <a:pt x="1055" y="11069"/>
                </a:lnTo>
                <a:lnTo>
                  <a:pt x="1055" y="11229"/>
                </a:lnTo>
                <a:lnTo>
                  <a:pt x="1156" y="11309"/>
                </a:lnTo>
                <a:lnTo>
                  <a:pt x="1156" y="11389"/>
                </a:lnTo>
                <a:lnTo>
                  <a:pt x="1307" y="11669"/>
                </a:lnTo>
                <a:lnTo>
                  <a:pt x="1407" y="11629"/>
                </a:lnTo>
                <a:lnTo>
                  <a:pt x="1483" y="11469"/>
                </a:lnTo>
                <a:lnTo>
                  <a:pt x="1583" y="11509"/>
                </a:lnTo>
                <a:lnTo>
                  <a:pt x="1734" y="11309"/>
                </a:lnTo>
                <a:lnTo>
                  <a:pt x="1885" y="11029"/>
                </a:lnTo>
                <a:lnTo>
                  <a:pt x="1960" y="11069"/>
                </a:lnTo>
                <a:lnTo>
                  <a:pt x="2010" y="11269"/>
                </a:lnTo>
                <a:lnTo>
                  <a:pt x="2010" y="11349"/>
                </a:lnTo>
                <a:lnTo>
                  <a:pt x="2111" y="11429"/>
                </a:lnTo>
                <a:lnTo>
                  <a:pt x="2111" y="11509"/>
                </a:lnTo>
                <a:lnTo>
                  <a:pt x="2061" y="11629"/>
                </a:lnTo>
                <a:lnTo>
                  <a:pt x="2111" y="11709"/>
                </a:lnTo>
                <a:lnTo>
                  <a:pt x="2136" y="11828"/>
                </a:lnTo>
                <a:lnTo>
                  <a:pt x="2111" y="11908"/>
                </a:lnTo>
                <a:lnTo>
                  <a:pt x="2111" y="12268"/>
                </a:lnTo>
                <a:lnTo>
                  <a:pt x="2136" y="12428"/>
                </a:lnTo>
                <a:lnTo>
                  <a:pt x="2262" y="12987"/>
                </a:lnTo>
                <a:lnTo>
                  <a:pt x="2312" y="13067"/>
                </a:lnTo>
                <a:lnTo>
                  <a:pt x="2387" y="13307"/>
                </a:lnTo>
                <a:lnTo>
                  <a:pt x="2362" y="13587"/>
                </a:lnTo>
                <a:lnTo>
                  <a:pt x="2287" y="13667"/>
                </a:lnTo>
                <a:lnTo>
                  <a:pt x="2312" y="13866"/>
                </a:lnTo>
                <a:lnTo>
                  <a:pt x="2387" y="14026"/>
                </a:lnTo>
                <a:lnTo>
                  <a:pt x="2437" y="14106"/>
                </a:lnTo>
                <a:lnTo>
                  <a:pt x="2412" y="14186"/>
                </a:lnTo>
                <a:lnTo>
                  <a:pt x="2488" y="14186"/>
                </a:lnTo>
                <a:lnTo>
                  <a:pt x="2613" y="14106"/>
                </a:lnTo>
                <a:lnTo>
                  <a:pt x="2714" y="14346"/>
                </a:lnTo>
                <a:lnTo>
                  <a:pt x="2789" y="14786"/>
                </a:lnTo>
                <a:lnTo>
                  <a:pt x="2739" y="14865"/>
                </a:lnTo>
                <a:lnTo>
                  <a:pt x="2814" y="15145"/>
                </a:lnTo>
                <a:lnTo>
                  <a:pt x="2789" y="15305"/>
                </a:lnTo>
                <a:lnTo>
                  <a:pt x="2840" y="15505"/>
                </a:lnTo>
                <a:lnTo>
                  <a:pt x="2940" y="15545"/>
                </a:lnTo>
                <a:lnTo>
                  <a:pt x="2990" y="15705"/>
                </a:lnTo>
                <a:lnTo>
                  <a:pt x="3041" y="15665"/>
                </a:lnTo>
                <a:lnTo>
                  <a:pt x="3041" y="15545"/>
                </a:lnTo>
                <a:lnTo>
                  <a:pt x="3116" y="15385"/>
                </a:lnTo>
                <a:lnTo>
                  <a:pt x="3216" y="15305"/>
                </a:lnTo>
                <a:lnTo>
                  <a:pt x="3593" y="15505"/>
                </a:lnTo>
                <a:lnTo>
                  <a:pt x="3644" y="15625"/>
                </a:lnTo>
                <a:lnTo>
                  <a:pt x="3744" y="15625"/>
                </a:lnTo>
                <a:lnTo>
                  <a:pt x="3769" y="15385"/>
                </a:lnTo>
                <a:lnTo>
                  <a:pt x="3920" y="15305"/>
                </a:lnTo>
                <a:lnTo>
                  <a:pt x="3995" y="15465"/>
                </a:lnTo>
                <a:lnTo>
                  <a:pt x="4096" y="15465"/>
                </a:lnTo>
                <a:lnTo>
                  <a:pt x="4171" y="15505"/>
                </a:lnTo>
                <a:lnTo>
                  <a:pt x="4448" y="15505"/>
                </a:lnTo>
                <a:lnTo>
                  <a:pt x="4523" y="15625"/>
                </a:lnTo>
                <a:lnTo>
                  <a:pt x="4749" y="15585"/>
                </a:lnTo>
                <a:lnTo>
                  <a:pt x="4800" y="15585"/>
                </a:lnTo>
                <a:lnTo>
                  <a:pt x="4850" y="15585"/>
                </a:lnTo>
                <a:lnTo>
                  <a:pt x="5001" y="15665"/>
                </a:lnTo>
                <a:lnTo>
                  <a:pt x="5026" y="15665"/>
                </a:lnTo>
                <a:lnTo>
                  <a:pt x="4976" y="15425"/>
                </a:lnTo>
                <a:lnTo>
                  <a:pt x="5001" y="15305"/>
                </a:lnTo>
                <a:lnTo>
                  <a:pt x="5051" y="15265"/>
                </a:lnTo>
                <a:lnTo>
                  <a:pt x="5051" y="15145"/>
                </a:lnTo>
                <a:lnTo>
                  <a:pt x="5051" y="15105"/>
                </a:lnTo>
                <a:lnTo>
                  <a:pt x="5126" y="15145"/>
                </a:lnTo>
                <a:lnTo>
                  <a:pt x="5177" y="15065"/>
                </a:lnTo>
                <a:lnTo>
                  <a:pt x="5202" y="15025"/>
                </a:lnTo>
                <a:lnTo>
                  <a:pt x="5252" y="15105"/>
                </a:lnTo>
                <a:lnTo>
                  <a:pt x="5327" y="15385"/>
                </a:lnTo>
                <a:lnTo>
                  <a:pt x="5378" y="15505"/>
                </a:lnTo>
                <a:lnTo>
                  <a:pt x="5352" y="15545"/>
                </a:lnTo>
                <a:lnTo>
                  <a:pt x="5378" y="15665"/>
                </a:lnTo>
                <a:lnTo>
                  <a:pt x="5478" y="15825"/>
                </a:lnTo>
                <a:lnTo>
                  <a:pt x="5503" y="15944"/>
                </a:lnTo>
                <a:lnTo>
                  <a:pt x="5528" y="15984"/>
                </a:lnTo>
                <a:lnTo>
                  <a:pt x="5579" y="16024"/>
                </a:lnTo>
                <a:lnTo>
                  <a:pt x="5755" y="14466"/>
                </a:lnTo>
                <a:lnTo>
                  <a:pt x="7237" y="14826"/>
                </a:lnTo>
                <a:lnTo>
                  <a:pt x="7514" y="14865"/>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a:defRPr/>
            </a:pPr>
            <a:endParaRPr lang="en-US" dirty="0">
              <a:solidFill>
                <a:prstClr val="black"/>
              </a:solidFill>
              <a:latin typeface="Calibri"/>
            </a:endParaRPr>
          </a:p>
        </p:txBody>
      </p:sp>
      <p:sp>
        <p:nvSpPr>
          <p:cNvPr id="2063" name="Nevada">
            <a:extLst>
              <a:ext uri="{FF2B5EF4-FFF2-40B4-BE49-F238E27FC236}">
                <a16:creationId xmlns:a16="http://schemas.microsoft.com/office/drawing/2014/main" id="{03F614B6-61B3-D18C-7901-9A766C9700A3}"/>
              </a:ext>
            </a:extLst>
          </p:cNvPr>
          <p:cNvSpPr>
            <a:spLocks/>
          </p:cNvSpPr>
          <p:nvPr/>
        </p:nvSpPr>
        <p:spPr bwMode="auto">
          <a:xfrm>
            <a:off x="1436408" y="2069148"/>
            <a:ext cx="1042987" cy="1547812"/>
          </a:xfrm>
          <a:custGeom>
            <a:avLst/>
            <a:gdLst>
              <a:gd name="T0" fmla="*/ 259474 w 16384"/>
              <a:gd name="T1" fmla="*/ 958030 h 16384"/>
              <a:gd name="T2" fmla="*/ 506088 w 16384"/>
              <a:gd name="T3" fmla="*/ 1313902 h 16384"/>
              <a:gd name="T4" fmla="*/ 670519 w 16384"/>
              <a:gd name="T5" fmla="*/ 1547812 h 16384"/>
              <a:gd name="T6" fmla="*/ 680768 w 16384"/>
              <a:gd name="T7" fmla="*/ 1527878 h 16384"/>
              <a:gd name="T8" fmla="*/ 688471 w 16384"/>
              <a:gd name="T9" fmla="*/ 1508039 h 16384"/>
              <a:gd name="T10" fmla="*/ 688471 w 16384"/>
              <a:gd name="T11" fmla="*/ 1483099 h 16384"/>
              <a:gd name="T12" fmla="*/ 683314 w 16384"/>
              <a:gd name="T13" fmla="*/ 1463166 h 16384"/>
              <a:gd name="T14" fmla="*/ 688471 w 16384"/>
              <a:gd name="T15" fmla="*/ 1443327 h 16384"/>
              <a:gd name="T16" fmla="*/ 688471 w 16384"/>
              <a:gd name="T17" fmla="*/ 1420937 h 16384"/>
              <a:gd name="T18" fmla="*/ 691017 w 16384"/>
              <a:gd name="T19" fmla="*/ 1393541 h 16384"/>
              <a:gd name="T20" fmla="*/ 693627 w 16384"/>
              <a:gd name="T21" fmla="*/ 1371151 h 16384"/>
              <a:gd name="T22" fmla="*/ 696173 w 16384"/>
              <a:gd name="T23" fmla="*/ 1351218 h 16384"/>
              <a:gd name="T24" fmla="*/ 698720 w 16384"/>
              <a:gd name="T25" fmla="*/ 1331284 h 16384"/>
              <a:gd name="T26" fmla="*/ 714189 w 16384"/>
              <a:gd name="T27" fmla="*/ 1328828 h 16384"/>
              <a:gd name="T28" fmla="*/ 739843 w 16384"/>
              <a:gd name="T29" fmla="*/ 1333835 h 16384"/>
              <a:gd name="T30" fmla="*/ 765562 w 16384"/>
              <a:gd name="T31" fmla="*/ 1343754 h 16384"/>
              <a:gd name="T32" fmla="*/ 773264 w 16384"/>
              <a:gd name="T33" fmla="*/ 1363688 h 16384"/>
              <a:gd name="T34" fmla="*/ 793826 w 16384"/>
              <a:gd name="T35" fmla="*/ 1363688 h 16384"/>
              <a:gd name="T36" fmla="*/ 806621 w 16384"/>
              <a:gd name="T37" fmla="*/ 1346211 h 16384"/>
              <a:gd name="T38" fmla="*/ 840042 w 16384"/>
              <a:gd name="T39" fmla="*/ 1209417 h 16384"/>
              <a:gd name="T40" fmla="*/ 870853 w 16384"/>
              <a:gd name="T41" fmla="*/ 1060058 h 16384"/>
              <a:gd name="T42" fmla="*/ 909430 w 16384"/>
              <a:gd name="T43" fmla="*/ 868471 h 16384"/>
              <a:gd name="T44" fmla="*/ 947944 w 16384"/>
              <a:gd name="T45" fmla="*/ 681797 h 16384"/>
              <a:gd name="T46" fmla="*/ 971052 w 16384"/>
              <a:gd name="T47" fmla="*/ 564842 h 16384"/>
              <a:gd name="T48" fmla="*/ 1042987 w 16384"/>
              <a:gd name="T49" fmla="*/ 196594 h 16384"/>
              <a:gd name="T50" fmla="*/ 891415 w 16384"/>
              <a:gd name="T51" fmla="*/ 166741 h 16384"/>
              <a:gd name="T52" fmla="*/ 423904 w 16384"/>
              <a:gd name="T53" fmla="*/ 64713 h 16384"/>
              <a:gd name="T54" fmla="*/ 249161 w 16384"/>
              <a:gd name="T55" fmla="*/ 24846 h 16384"/>
              <a:gd name="T56" fmla="*/ 113058 w 16384"/>
              <a:gd name="T57" fmla="*/ 156727 h 16384"/>
              <a:gd name="T58" fmla="*/ 23108 w 16384"/>
              <a:gd name="T59" fmla="*/ 497673 h 16384"/>
              <a:gd name="T60" fmla="*/ 7703 w 16384"/>
              <a:gd name="T61" fmla="*/ 549915 h 16384"/>
              <a:gd name="T62" fmla="*/ 2546 w 16384"/>
              <a:gd name="T63" fmla="*/ 567392 h 16384"/>
              <a:gd name="T64" fmla="*/ 15405 w 16384"/>
              <a:gd name="T65" fmla="*/ 604708 h 16384"/>
              <a:gd name="T66" fmla="*/ 79637 w 16384"/>
              <a:gd name="T67" fmla="*/ 699274 h 16384"/>
              <a:gd name="T68" fmla="*/ 190085 w 16384"/>
              <a:gd name="T69" fmla="*/ 858552 h 163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6384"/>
              <a:gd name="T106" fmla="*/ 0 h 16384"/>
              <a:gd name="T107" fmla="*/ 16384 w 16384"/>
              <a:gd name="T108" fmla="*/ 16384 h 163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6384" h="16384">
                <a:moveTo>
                  <a:pt x="2986" y="9088"/>
                </a:moveTo>
                <a:lnTo>
                  <a:pt x="4076" y="10141"/>
                </a:lnTo>
                <a:lnTo>
                  <a:pt x="5408" y="11406"/>
                </a:lnTo>
                <a:lnTo>
                  <a:pt x="7950" y="13908"/>
                </a:lnTo>
                <a:lnTo>
                  <a:pt x="8394" y="14329"/>
                </a:lnTo>
                <a:lnTo>
                  <a:pt x="10533" y="16384"/>
                </a:lnTo>
                <a:lnTo>
                  <a:pt x="10573" y="16200"/>
                </a:lnTo>
                <a:lnTo>
                  <a:pt x="10694" y="16173"/>
                </a:lnTo>
                <a:lnTo>
                  <a:pt x="10815" y="16068"/>
                </a:lnTo>
                <a:lnTo>
                  <a:pt x="10815" y="15963"/>
                </a:lnTo>
                <a:lnTo>
                  <a:pt x="10815" y="15857"/>
                </a:lnTo>
                <a:lnTo>
                  <a:pt x="10815" y="15699"/>
                </a:lnTo>
                <a:lnTo>
                  <a:pt x="10815" y="15594"/>
                </a:lnTo>
                <a:lnTo>
                  <a:pt x="10734" y="15488"/>
                </a:lnTo>
                <a:lnTo>
                  <a:pt x="10775" y="15383"/>
                </a:lnTo>
                <a:lnTo>
                  <a:pt x="10815" y="15278"/>
                </a:lnTo>
                <a:lnTo>
                  <a:pt x="10815" y="15146"/>
                </a:lnTo>
                <a:lnTo>
                  <a:pt x="10815" y="15041"/>
                </a:lnTo>
                <a:lnTo>
                  <a:pt x="10815" y="14909"/>
                </a:lnTo>
                <a:lnTo>
                  <a:pt x="10855" y="14751"/>
                </a:lnTo>
                <a:lnTo>
                  <a:pt x="10936" y="14566"/>
                </a:lnTo>
                <a:lnTo>
                  <a:pt x="10896" y="14514"/>
                </a:lnTo>
                <a:lnTo>
                  <a:pt x="10896" y="14408"/>
                </a:lnTo>
                <a:lnTo>
                  <a:pt x="10936" y="14303"/>
                </a:lnTo>
                <a:lnTo>
                  <a:pt x="10896" y="14198"/>
                </a:lnTo>
                <a:lnTo>
                  <a:pt x="10976" y="14092"/>
                </a:lnTo>
                <a:lnTo>
                  <a:pt x="11057" y="14092"/>
                </a:lnTo>
                <a:lnTo>
                  <a:pt x="11219" y="14066"/>
                </a:lnTo>
                <a:lnTo>
                  <a:pt x="11461" y="14066"/>
                </a:lnTo>
                <a:lnTo>
                  <a:pt x="11622" y="14119"/>
                </a:lnTo>
                <a:lnTo>
                  <a:pt x="11864" y="14145"/>
                </a:lnTo>
                <a:lnTo>
                  <a:pt x="12026" y="14224"/>
                </a:lnTo>
                <a:lnTo>
                  <a:pt x="12026" y="14382"/>
                </a:lnTo>
                <a:lnTo>
                  <a:pt x="12147" y="14435"/>
                </a:lnTo>
                <a:lnTo>
                  <a:pt x="12308" y="14461"/>
                </a:lnTo>
                <a:lnTo>
                  <a:pt x="12470" y="14435"/>
                </a:lnTo>
                <a:lnTo>
                  <a:pt x="12550" y="14329"/>
                </a:lnTo>
                <a:lnTo>
                  <a:pt x="12671" y="14250"/>
                </a:lnTo>
                <a:lnTo>
                  <a:pt x="12792" y="14119"/>
                </a:lnTo>
                <a:lnTo>
                  <a:pt x="13196" y="12802"/>
                </a:lnTo>
                <a:lnTo>
                  <a:pt x="13317" y="12486"/>
                </a:lnTo>
                <a:lnTo>
                  <a:pt x="13680" y="11221"/>
                </a:lnTo>
                <a:lnTo>
                  <a:pt x="14003" y="10089"/>
                </a:lnTo>
                <a:lnTo>
                  <a:pt x="14286" y="9193"/>
                </a:lnTo>
                <a:lnTo>
                  <a:pt x="14326" y="9009"/>
                </a:lnTo>
                <a:lnTo>
                  <a:pt x="14891" y="7217"/>
                </a:lnTo>
                <a:lnTo>
                  <a:pt x="15133" y="6454"/>
                </a:lnTo>
                <a:lnTo>
                  <a:pt x="15254" y="5979"/>
                </a:lnTo>
                <a:lnTo>
                  <a:pt x="15779" y="4162"/>
                </a:lnTo>
                <a:lnTo>
                  <a:pt x="16384" y="2081"/>
                </a:lnTo>
                <a:lnTo>
                  <a:pt x="15779" y="2002"/>
                </a:lnTo>
                <a:lnTo>
                  <a:pt x="14003" y="1765"/>
                </a:lnTo>
                <a:lnTo>
                  <a:pt x="9403" y="1133"/>
                </a:lnTo>
                <a:lnTo>
                  <a:pt x="6659" y="685"/>
                </a:lnTo>
                <a:lnTo>
                  <a:pt x="4076" y="290"/>
                </a:lnTo>
                <a:lnTo>
                  <a:pt x="3914" y="263"/>
                </a:lnTo>
                <a:lnTo>
                  <a:pt x="2421" y="0"/>
                </a:lnTo>
                <a:lnTo>
                  <a:pt x="1776" y="1659"/>
                </a:lnTo>
                <a:lnTo>
                  <a:pt x="565" y="4715"/>
                </a:lnTo>
                <a:lnTo>
                  <a:pt x="363" y="5268"/>
                </a:lnTo>
                <a:lnTo>
                  <a:pt x="242" y="5532"/>
                </a:lnTo>
                <a:lnTo>
                  <a:pt x="121" y="5821"/>
                </a:lnTo>
                <a:lnTo>
                  <a:pt x="81" y="5927"/>
                </a:lnTo>
                <a:lnTo>
                  <a:pt x="40" y="6006"/>
                </a:lnTo>
                <a:lnTo>
                  <a:pt x="0" y="6190"/>
                </a:lnTo>
                <a:lnTo>
                  <a:pt x="242" y="6401"/>
                </a:lnTo>
                <a:lnTo>
                  <a:pt x="807" y="6954"/>
                </a:lnTo>
                <a:lnTo>
                  <a:pt x="1251" y="7402"/>
                </a:lnTo>
                <a:lnTo>
                  <a:pt x="1614" y="7744"/>
                </a:lnTo>
                <a:lnTo>
                  <a:pt x="2986" y="9088"/>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2065" name="Oregon">
            <a:extLst>
              <a:ext uri="{FF2B5EF4-FFF2-40B4-BE49-F238E27FC236}">
                <a16:creationId xmlns:a16="http://schemas.microsoft.com/office/drawing/2014/main" id="{E598918A-46F0-5D7B-FE96-B55A67428A3A}"/>
              </a:ext>
            </a:extLst>
          </p:cNvPr>
          <p:cNvSpPr>
            <a:spLocks/>
          </p:cNvSpPr>
          <p:nvPr/>
        </p:nvSpPr>
        <p:spPr bwMode="auto">
          <a:xfrm>
            <a:off x="963333" y="1121410"/>
            <a:ext cx="1316037" cy="1054100"/>
          </a:xfrm>
          <a:custGeom>
            <a:avLst/>
            <a:gdLst>
              <a:gd name="T0" fmla="*/ 586048 w 16384"/>
              <a:gd name="T1" fmla="*/ 189666 h 16384"/>
              <a:gd name="T2" fmla="*/ 547492 w 16384"/>
              <a:gd name="T3" fmla="*/ 189666 h 16384"/>
              <a:gd name="T4" fmla="*/ 465240 w 16384"/>
              <a:gd name="T5" fmla="*/ 182267 h 16384"/>
              <a:gd name="T6" fmla="*/ 431825 w 16384"/>
              <a:gd name="T7" fmla="*/ 147782 h 16384"/>
              <a:gd name="T8" fmla="*/ 436965 w 16384"/>
              <a:gd name="T9" fmla="*/ 128095 h 16384"/>
              <a:gd name="T10" fmla="*/ 442106 w 16384"/>
              <a:gd name="T11" fmla="*/ 100945 h 16384"/>
              <a:gd name="T12" fmla="*/ 411262 w 16384"/>
              <a:gd name="T13" fmla="*/ 44328 h 16384"/>
              <a:gd name="T14" fmla="*/ 388128 w 16384"/>
              <a:gd name="T15" fmla="*/ 44328 h 16384"/>
              <a:gd name="T16" fmla="*/ 370135 w 16384"/>
              <a:gd name="T17" fmla="*/ 29531 h 16384"/>
              <a:gd name="T18" fmla="*/ 354713 w 16384"/>
              <a:gd name="T19" fmla="*/ 22196 h 16384"/>
              <a:gd name="T20" fmla="*/ 326439 w 16384"/>
              <a:gd name="T21" fmla="*/ 12288 h 16384"/>
              <a:gd name="T22" fmla="*/ 321298 w 16384"/>
              <a:gd name="T23" fmla="*/ 22196 h 16384"/>
              <a:gd name="T24" fmla="*/ 298165 w 16384"/>
              <a:gd name="T25" fmla="*/ 2445 h 16384"/>
              <a:gd name="T26" fmla="*/ 298165 w 16384"/>
              <a:gd name="T27" fmla="*/ 39374 h 16384"/>
              <a:gd name="T28" fmla="*/ 282742 w 16384"/>
              <a:gd name="T29" fmla="*/ 64015 h 16384"/>
              <a:gd name="T30" fmla="*/ 277602 w 16384"/>
              <a:gd name="T31" fmla="*/ 105899 h 16384"/>
              <a:gd name="T32" fmla="*/ 269890 w 16384"/>
              <a:gd name="T33" fmla="*/ 142828 h 16384"/>
              <a:gd name="T34" fmla="*/ 249327 w 16384"/>
              <a:gd name="T35" fmla="*/ 162580 h 16384"/>
              <a:gd name="T36" fmla="*/ 228764 w 16384"/>
              <a:gd name="T37" fmla="*/ 216752 h 16384"/>
              <a:gd name="T38" fmla="*/ 218483 w 16384"/>
              <a:gd name="T39" fmla="*/ 243838 h 16384"/>
              <a:gd name="T40" fmla="*/ 197920 w 16384"/>
              <a:gd name="T41" fmla="*/ 283212 h 16384"/>
              <a:gd name="T42" fmla="*/ 182497 w 16384"/>
              <a:gd name="T43" fmla="*/ 332494 h 16384"/>
              <a:gd name="T44" fmla="*/ 164505 w 16384"/>
              <a:gd name="T45" fmla="*/ 369424 h 16384"/>
              <a:gd name="T46" fmla="*/ 133660 w 16384"/>
              <a:gd name="T47" fmla="*/ 438393 h 16384"/>
              <a:gd name="T48" fmla="*/ 115667 w 16384"/>
              <a:gd name="T49" fmla="*/ 470433 h 16384"/>
              <a:gd name="T50" fmla="*/ 82252 w 16384"/>
              <a:gd name="T51" fmla="*/ 519651 h 16384"/>
              <a:gd name="T52" fmla="*/ 48837 w 16384"/>
              <a:gd name="T53" fmla="*/ 563980 h 16384"/>
              <a:gd name="T54" fmla="*/ 12852 w 16384"/>
              <a:gd name="T55" fmla="*/ 608308 h 16384"/>
              <a:gd name="T56" fmla="*/ 20563 w 16384"/>
              <a:gd name="T57" fmla="*/ 642792 h 16384"/>
              <a:gd name="T58" fmla="*/ 15422 w 16384"/>
              <a:gd name="T59" fmla="*/ 682231 h 16384"/>
              <a:gd name="T60" fmla="*/ 5141 w 16384"/>
              <a:gd name="T61" fmla="*/ 719161 h 16384"/>
              <a:gd name="T62" fmla="*/ 2570 w 16384"/>
              <a:gd name="T63" fmla="*/ 761044 h 16384"/>
              <a:gd name="T64" fmla="*/ 64260 w 16384"/>
              <a:gd name="T65" fmla="*/ 795529 h 16384"/>
              <a:gd name="T66" fmla="*/ 411262 w 16384"/>
              <a:gd name="T67" fmla="*/ 894029 h 16384"/>
              <a:gd name="T68" fmla="*/ 732560 w 16384"/>
              <a:gd name="T69" fmla="*/ 975287 h 16384"/>
              <a:gd name="T70" fmla="*/ 1151532 w 16384"/>
              <a:gd name="T71" fmla="*/ 711762 h 16384"/>
              <a:gd name="T72" fmla="*/ 1174666 w 16384"/>
              <a:gd name="T73" fmla="*/ 662480 h 16384"/>
              <a:gd name="T74" fmla="*/ 1187518 w 16384"/>
              <a:gd name="T75" fmla="*/ 635394 h 16384"/>
              <a:gd name="T76" fmla="*/ 1164384 w 16384"/>
              <a:gd name="T77" fmla="*/ 615707 h 16384"/>
              <a:gd name="T78" fmla="*/ 1151532 w 16384"/>
              <a:gd name="T79" fmla="*/ 600909 h 16384"/>
              <a:gd name="T80" fmla="*/ 1159243 w 16384"/>
              <a:gd name="T81" fmla="*/ 568933 h 16384"/>
              <a:gd name="T82" fmla="*/ 1200369 w 16384"/>
              <a:gd name="T83" fmla="*/ 524605 h 16384"/>
              <a:gd name="T84" fmla="*/ 1226073 w 16384"/>
              <a:gd name="T85" fmla="*/ 507363 h 16384"/>
              <a:gd name="T86" fmla="*/ 1233784 w 16384"/>
              <a:gd name="T87" fmla="*/ 480277 h 16384"/>
              <a:gd name="T88" fmla="*/ 1259488 w 16384"/>
              <a:gd name="T89" fmla="*/ 455636 h 16384"/>
              <a:gd name="T90" fmla="*/ 1295474 w 16384"/>
              <a:gd name="T91" fmla="*/ 406353 h 16384"/>
              <a:gd name="T92" fmla="*/ 1310896 w 16384"/>
              <a:gd name="T93" fmla="*/ 362025 h 16384"/>
              <a:gd name="T94" fmla="*/ 1290333 w 16384"/>
              <a:gd name="T95" fmla="*/ 330050 h 16384"/>
              <a:gd name="T96" fmla="*/ 1274911 w 16384"/>
              <a:gd name="T97" fmla="*/ 310298 h 16384"/>
              <a:gd name="T98" fmla="*/ 1169525 w 16384"/>
              <a:gd name="T99" fmla="*/ 268479 h 16384"/>
              <a:gd name="T100" fmla="*/ 974176 w 16384"/>
              <a:gd name="T101" fmla="*/ 226595 h 16384"/>
              <a:gd name="T102" fmla="*/ 925338 w 16384"/>
              <a:gd name="T103" fmla="*/ 226595 h 16384"/>
              <a:gd name="T104" fmla="*/ 894494 w 16384"/>
              <a:gd name="T105" fmla="*/ 221641 h 16384"/>
              <a:gd name="T106" fmla="*/ 850797 w 16384"/>
              <a:gd name="T107" fmla="*/ 229040 h 16384"/>
              <a:gd name="T108" fmla="*/ 804530 w 16384"/>
              <a:gd name="T109" fmla="*/ 229040 h 16384"/>
              <a:gd name="T110" fmla="*/ 742841 w 16384"/>
              <a:gd name="T111" fmla="*/ 224151 h 16384"/>
              <a:gd name="T112" fmla="*/ 683722 w 16384"/>
              <a:gd name="T113" fmla="*/ 224151 h 16384"/>
              <a:gd name="T114" fmla="*/ 647737 w 16384"/>
              <a:gd name="T115" fmla="*/ 214243 h 16384"/>
              <a:gd name="T116" fmla="*/ 619463 w 16384"/>
              <a:gd name="T117" fmla="*/ 197000 h 1638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6384"/>
              <a:gd name="T178" fmla="*/ 0 h 16384"/>
              <a:gd name="T179" fmla="*/ 16384 w 16384"/>
              <a:gd name="T180" fmla="*/ 16384 h 1638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6384" h="16384">
                <a:moveTo>
                  <a:pt x="7712" y="3062"/>
                </a:moveTo>
                <a:lnTo>
                  <a:pt x="7552" y="2986"/>
                </a:lnTo>
                <a:lnTo>
                  <a:pt x="7488" y="2948"/>
                </a:lnTo>
                <a:lnTo>
                  <a:pt x="7296" y="2948"/>
                </a:lnTo>
                <a:lnTo>
                  <a:pt x="7104" y="2871"/>
                </a:lnTo>
                <a:lnTo>
                  <a:pt x="7008" y="2833"/>
                </a:lnTo>
                <a:lnTo>
                  <a:pt x="6880" y="2871"/>
                </a:lnTo>
                <a:lnTo>
                  <a:pt x="6816" y="2948"/>
                </a:lnTo>
                <a:lnTo>
                  <a:pt x="6176" y="3024"/>
                </a:lnTo>
                <a:lnTo>
                  <a:pt x="6048" y="3024"/>
                </a:lnTo>
                <a:lnTo>
                  <a:pt x="5952" y="2909"/>
                </a:lnTo>
                <a:lnTo>
                  <a:pt x="5792" y="2833"/>
                </a:lnTo>
                <a:lnTo>
                  <a:pt x="5536" y="2680"/>
                </a:lnTo>
                <a:lnTo>
                  <a:pt x="5408" y="2527"/>
                </a:lnTo>
                <a:lnTo>
                  <a:pt x="5376" y="2450"/>
                </a:lnTo>
                <a:lnTo>
                  <a:pt x="5376" y="2297"/>
                </a:lnTo>
                <a:lnTo>
                  <a:pt x="5376" y="2220"/>
                </a:lnTo>
                <a:lnTo>
                  <a:pt x="5408" y="2144"/>
                </a:lnTo>
                <a:lnTo>
                  <a:pt x="5440" y="2067"/>
                </a:lnTo>
                <a:lnTo>
                  <a:pt x="5440" y="1991"/>
                </a:lnTo>
                <a:lnTo>
                  <a:pt x="5440" y="1914"/>
                </a:lnTo>
                <a:lnTo>
                  <a:pt x="5472" y="1837"/>
                </a:lnTo>
                <a:lnTo>
                  <a:pt x="5472" y="1723"/>
                </a:lnTo>
                <a:lnTo>
                  <a:pt x="5504" y="1569"/>
                </a:lnTo>
                <a:lnTo>
                  <a:pt x="5472" y="1416"/>
                </a:lnTo>
                <a:lnTo>
                  <a:pt x="5408" y="1110"/>
                </a:lnTo>
                <a:lnTo>
                  <a:pt x="5312" y="919"/>
                </a:lnTo>
                <a:lnTo>
                  <a:pt x="5120" y="689"/>
                </a:lnTo>
                <a:lnTo>
                  <a:pt x="5024" y="651"/>
                </a:lnTo>
                <a:lnTo>
                  <a:pt x="4960" y="651"/>
                </a:lnTo>
                <a:lnTo>
                  <a:pt x="4896" y="651"/>
                </a:lnTo>
                <a:lnTo>
                  <a:pt x="4832" y="689"/>
                </a:lnTo>
                <a:lnTo>
                  <a:pt x="4736" y="651"/>
                </a:lnTo>
                <a:lnTo>
                  <a:pt x="4672" y="612"/>
                </a:lnTo>
                <a:lnTo>
                  <a:pt x="4640" y="498"/>
                </a:lnTo>
                <a:lnTo>
                  <a:pt x="4608" y="459"/>
                </a:lnTo>
                <a:lnTo>
                  <a:pt x="4640" y="345"/>
                </a:lnTo>
                <a:lnTo>
                  <a:pt x="4576" y="306"/>
                </a:lnTo>
                <a:lnTo>
                  <a:pt x="4480" y="306"/>
                </a:lnTo>
                <a:lnTo>
                  <a:pt x="4416" y="345"/>
                </a:lnTo>
                <a:lnTo>
                  <a:pt x="4288" y="345"/>
                </a:lnTo>
                <a:lnTo>
                  <a:pt x="4192" y="306"/>
                </a:lnTo>
                <a:lnTo>
                  <a:pt x="4128" y="191"/>
                </a:lnTo>
                <a:lnTo>
                  <a:pt x="4064" y="191"/>
                </a:lnTo>
                <a:lnTo>
                  <a:pt x="3968" y="191"/>
                </a:lnTo>
                <a:lnTo>
                  <a:pt x="4032" y="306"/>
                </a:lnTo>
                <a:lnTo>
                  <a:pt x="4032" y="345"/>
                </a:lnTo>
                <a:lnTo>
                  <a:pt x="4000" y="345"/>
                </a:lnTo>
                <a:lnTo>
                  <a:pt x="3904" y="230"/>
                </a:lnTo>
                <a:lnTo>
                  <a:pt x="3808" y="38"/>
                </a:lnTo>
                <a:lnTo>
                  <a:pt x="3744" y="0"/>
                </a:lnTo>
                <a:lnTo>
                  <a:pt x="3712" y="38"/>
                </a:lnTo>
                <a:lnTo>
                  <a:pt x="3744" y="153"/>
                </a:lnTo>
                <a:lnTo>
                  <a:pt x="3744" y="306"/>
                </a:lnTo>
                <a:lnTo>
                  <a:pt x="3744" y="459"/>
                </a:lnTo>
                <a:lnTo>
                  <a:pt x="3712" y="612"/>
                </a:lnTo>
                <a:lnTo>
                  <a:pt x="3648" y="689"/>
                </a:lnTo>
                <a:lnTo>
                  <a:pt x="3552" y="766"/>
                </a:lnTo>
                <a:lnTo>
                  <a:pt x="3552" y="880"/>
                </a:lnTo>
                <a:lnTo>
                  <a:pt x="3520" y="995"/>
                </a:lnTo>
                <a:lnTo>
                  <a:pt x="3456" y="1225"/>
                </a:lnTo>
                <a:lnTo>
                  <a:pt x="3424" y="1378"/>
                </a:lnTo>
                <a:lnTo>
                  <a:pt x="3424" y="1455"/>
                </a:lnTo>
                <a:lnTo>
                  <a:pt x="3456" y="1646"/>
                </a:lnTo>
                <a:lnTo>
                  <a:pt x="3360" y="1761"/>
                </a:lnTo>
                <a:lnTo>
                  <a:pt x="3360" y="1876"/>
                </a:lnTo>
                <a:lnTo>
                  <a:pt x="3392" y="2144"/>
                </a:lnTo>
                <a:lnTo>
                  <a:pt x="3360" y="2220"/>
                </a:lnTo>
                <a:lnTo>
                  <a:pt x="3264" y="2105"/>
                </a:lnTo>
                <a:lnTo>
                  <a:pt x="3232" y="2182"/>
                </a:lnTo>
                <a:lnTo>
                  <a:pt x="3232" y="2373"/>
                </a:lnTo>
                <a:lnTo>
                  <a:pt x="3104" y="2527"/>
                </a:lnTo>
                <a:lnTo>
                  <a:pt x="3104" y="2718"/>
                </a:lnTo>
                <a:lnTo>
                  <a:pt x="3008" y="2948"/>
                </a:lnTo>
                <a:lnTo>
                  <a:pt x="3008" y="3062"/>
                </a:lnTo>
                <a:lnTo>
                  <a:pt x="2848" y="3369"/>
                </a:lnTo>
                <a:lnTo>
                  <a:pt x="2816" y="3445"/>
                </a:lnTo>
                <a:lnTo>
                  <a:pt x="2784" y="3522"/>
                </a:lnTo>
                <a:lnTo>
                  <a:pt x="2784" y="3637"/>
                </a:lnTo>
                <a:lnTo>
                  <a:pt x="2720" y="3790"/>
                </a:lnTo>
                <a:lnTo>
                  <a:pt x="2592" y="4019"/>
                </a:lnTo>
                <a:lnTo>
                  <a:pt x="2528" y="4134"/>
                </a:lnTo>
                <a:lnTo>
                  <a:pt x="2528" y="4326"/>
                </a:lnTo>
                <a:lnTo>
                  <a:pt x="2464" y="4402"/>
                </a:lnTo>
                <a:lnTo>
                  <a:pt x="2464" y="4555"/>
                </a:lnTo>
                <a:lnTo>
                  <a:pt x="2368" y="4747"/>
                </a:lnTo>
                <a:lnTo>
                  <a:pt x="2304" y="4938"/>
                </a:lnTo>
                <a:lnTo>
                  <a:pt x="2272" y="5168"/>
                </a:lnTo>
                <a:lnTo>
                  <a:pt x="2208" y="5283"/>
                </a:lnTo>
                <a:lnTo>
                  <a:pt x="2144" y="5512"/>
                </a:lnTo>
                <a:lnTo>
                  <a:pt x="2080" y="5627"/>
                </a:lnTo>
                <a:lnTo>
                  <a:pt x="2048" y="5742"/>
                </a:lnTo>
                <a:lnTo>
                  <a:pt x="1952" y="5933"/>
                </a:lnTo>
                <a:lnTo>
                  <a:pt x="1888" y="6125"/>
                </a:lnTo>
                <a:lnTo>
                  <a:pt x="1728" y="6584"/>
                </a:lnTo>
                <a:lnTo>
                  <a:pt x="1664" y="6814"/>
                </a:lnTo>
                <a:lnTo>
                  <a:pt x="1632" y="6890"/>
                </a:lnTo>
                <a:lnTo>
                  <a:pt x="1504" y="7197"/>
                </a:lnTo>
                <a:lnTo>
                  <a:pt x="1504" y="7273"/>
                </a:lnTo>
                <a:lnTo>
                  <a:pt x="1440" y="7312"/>
                </a:lnTo>
                <a:lnTo>
                  <a:pt x="1440" y="7388"/>
                </a:lnTo>
                <a:lnTo>
                  <a:pt x="1376" y="7503"/>
                </a:lnTo>
                <a:lnTo>
                  <a:pt x="1248" y="7771"/>
                </a:lnTo>
                <a:lnTo>
                  <a:pt x="1024" y="8077"/>
                </a:lnTo>
                <a:lnTo>
                  <a:pt x="896" y="8154"/>
                </a:lnTo>
                <a:lnTo>
                  <a:pt x="864" y="8230"/>
                </a:lnTo>
                <a:lnTo>
                  <a:pt x="832" y="8383"/>
                </a:lnTo>
                <a:lnTo>
                  <a:pt x="608" y="8766"/>
                </a:lnTo>
                <a:lnTo>
                  <a:pt x="480" y="9111"/>
                </a:lnTo>
                <a:lnTo>
                  <a:pt x="416" y="9226"/>
                </a:lnTo>
                <a:lnTo>
                  <a:pt x="352" y="9302"/>
                </a:lnTo>
                <a:lnTo>
                  <a:pt x="160" y="9455"/>
                </a:lnTo>
                <a:lnTo>
                  <a:pt x="224" y="9608"/>
                </a:lnTo>
                <a:lnTo>
                  <a:pt x="224" y="9761"/>
                </a:lnTo>
                <a:lnTo>
                  <a:pt x="288" y="9876"/>
                </a:lnTo>
                <a:lnTo>
                  <a:pt x="256" y="9991"/>
                </a:lnTo>
                <a:lnTo>
                  <a:pt x="320" y="10106"/>
                </a:lnTo>
                <a:lnTo>
                  <a:pt x="288" y="10221"/>
                </a:lnTo>
                <a:lnTo>
                  <a:pt x="288" y="10412"/>
                </a:lnTo>
                <a:lnTo>
                  <a:pt x="192" y="10604"/>
                </a:lnTo>
                <a:lnTo>
                  <a:pt x="128" y="10719"/>
                </a:lnTo>
                <a:lnTo>
                  <a:pt x="96" y="10948"/>
                </a:lnTo>
                <a:lnTo>
                  <a:pt x="32" y="11025"/>
                </a:lnTo>
                <a:lnTo>
                  <a:pt x="64" y="11178"/>
                </a:lnTo>
                <a:lnTo>
                  <a:pt x="0" y="11293"/>
                </a:lnTo>
                <a:lnTo>
                  <a:pt x="32" y="11369"/>
                </a:lnTo>
                <a:lnTo>
                  <a:pt x="0" y="11599"/>
                </a:lnTo>
                <a:lnTo>
                  <a:pt x="32" y="11829"/>
                </a:lnTo>
                <a:lnTo>
                  <a:pt x="96" y="11943"/>
                </a:lnTo>
                <a:lnTo>
                  <a:pt x="160" y="12097"/>
                </a:lnTo>
                <a:lnTo>
                  <a:pt x="160" y="12173"/>
                </a:lnTo>
                <a:lnTo>
                  <a:pt x="800" y="12365"/>
                </a:lnTo>
                <a:lnTo>
                  <a:pt x="1344" y="12594"/>
                </a:lnTo>
                <a:lnTo>
                  <a:pt x="1888" y="12786"/>
                </a:lnTo>
                <a:lnTo>
                  <a:pt x="3616" y="13360"/>
                </a:lnTo>
                <a:lnTo>
                  <a:pt x="5120" y="13896"/>
                </a:lnTo>
                <a:lnTo>
                  <a:pt x="6208" y="14202"/>
                </a:lnTo>
                <a:lnTo>
                  <a:pt x="7808" y="14738"/>
                </a:lnTo>
                <a:lnTo>
                  <a:pt x="8992" y="15121"/>
                </a:lnTo>
                <a:lnTo>
                  <a:pt x="9120" y="15159"/>
                </a:lnTo>
                <a:lnTo>
                  <a:pt x="11168" y="15733"/>
                </a:lnTo>
                <a:lnTo>
                  <a:pt x="13344" y="16384"/>
                </a:lnTo>
                <a:lnTo>
                  <a:pt x="14272" y="11369"/>
                </a:lnTo>
                <a:lnTo>
                  <a:pt x="14336" y="11063"/>
                </a:lnTo>
                <a:lnTo>
                  <a:pt x="14464" y="10795"/>
                </a:lnTo>
                <a:lnTo>
                  <a:pt x="14560" y="10604"/>
                </a:lnTo>
                <a:lnTo>
                  <a:pt x="14624" y="10451"/>
                </a:lnTo>
                <a:lnTo>
                  <a:pt x="14624" y="10297"/>
                </a:lnTo>
                <a:lnTo>
                  <a:pt x="14656" y="10221"/>
                </a:lnTo>
                <a:lnTo>
                  <a:pt x="14720" y="10106"/>
                </a:lnTo>
                <a:lnTo>
                  <a:pt x="14752" y="10029"/>
                </a:lnTo>
                <a:lnTo>
                  <a:pt x="14784" y="9876"/>
                </a:lnTo>
                <a:lnTo>
                  <a:pt x="14720" y="9800"/>
                </a:lnTo>
                <a:lnTo>
                  <a:pt x="14656" y="9685"/>
                </a:lnTo>
                <a:lnTo>
                  <a:pt x="14560" y="9723"/>
                </a:lnTo>
                <a:lnTo>
                  <a:pt x="14496" y="9570"/>
                </a:lnTo>
                <a:lnTo>
                  <a:pt x="14368" y="9608"/>
                </a:lnTo>
                <a:lnTo>
                  <a:pt x="14304" y="9494"/>
                </a:lnTo>
                <a:lnTo>
                  <a:pt x="14304" y="9417"/>
                </a:lnTo>
                <a:lnTo>
                  <a:pt x="14336" y="9340"/>
                </a:lnTo>
                <a:lnTo>
                  <a:pt x="14304" y="9264"/>
                </a:lnTo>
                <a:lnTo>
                  <a:pt x="14304" y="9149"/>
                </a:lnTo>
                <a:lnTo>
                  <a:pt x="14400" y="8996"/>
                </a:lnTo>
                <a:lnTo>
                  <a:pt x="14432" y="8843"/>
                </a:lnTo>
                <a:lnTo>
                  <a:pt x="14560" y="8728"/>
                </a:lnTo>
                <a:lnTo>
                  <a:pt x="14752" y="8383"/>
                </a:lnTo>
                <a:lnTo>
                  <a:pt x="14848" y="8192"/>
                </a:lnTo>
                <a:lnTo>
                  <a:pt x="14944" y="8154"/>
                </a:lnTo>
                <a:lnTo>
                  <a:pt x="15072" y="8115"/>
                </a:lnTo>
                <a:lnTo>
                  <a:pt x="15104" y="8039"/>
                </a:lnTo>
                <a:lnTo>
                  <a:pt x="15200" y="8001"/>
                </a:lnTo>
                <a:lnTo>
                  <a:pt x="15264" y="7886"/>
                </a:lnTo>
                <a:lnTo>
                  <a:pt x="15360" y="7694"/>
                </a:lnTo>
                <a:lnTo>
                  <a:pt x="15392" y="7580"/>
                </a:lnTo>
                <a:lnTo>
                  <a:pt x="15328" y="7541"/>
                </a:lnTo>
                <a:lnTo>
                  <a:pt x="15360" y="7465"/>
                </a:lnTo>
                <a:lnTo>
                  <a:pt x="15488" y="7350"/>
                </a:lnTo>
                <a:lnTo>
                  <a:pt x="15520" y="7312"/>
                </a:lnTo>
                <a:lnTo>
                  <a:pt x="15584" y="7235"/>
                </a:lnTo>
                <a:lnTo>
                  <a:pt x="15680" y="7082"/>
                </a:lnTo>
                <a:lnTo>
                  <a:pt x="15776" y="6929"/>
                </a:lnTo>
                <a:lnTo>
                  <a:pt x="15808" y="6814"/>
                </a:lnTo>
                <a:lnTo>
                  <a:pt x="15840" y="6699"/>
                </a:lnTo>
                <a:lnTo>
                  <a:pt x="16128" y="6316"/>
                </a:lnTo>
                <a:lnTo>
                  <a:pt x="16160" y="6163"/>
                </a:lnTo>
                <a:lnTo>
                  <a:pt x="16352" y="5895"/>
                </a:lnTo>
                <a:lnTo>
                  <a:pt x="16384" y="5819"/>
                </a:lnTo>
                <a:lnTo>
                  <a:pt x="16320" y="5627"/>
                </a:lnTo>
                <a:lnTo>
                  <a:pt x="16288" y="5398"/>
                </a:lnTo>
                <a:lnTo>
                  <a:pt x="16256" y="5321"/>
                </a:lnTo>
                <a:lnTo>
                  <a:pt x="16128" y="5283"/>
                </a:lnTo>
                <a:lnTo>
                  <a:pt x="16064" y="5130"/>
                </a:lnTo>
                <a:lnTo>
                  <a:pt x="15968" y="5206"/>
                </a:lnTo>
                <a:lnTo>
                  <a:pt x="15936" y="5053"/>
                </a:lnTo>
                <a:lnTo>
                  <a:pt x="15904" y="4938"/>
                </a:lnTo>
                <a:lnTo>
                  <a:pt x="15872" y="4823"/>
                </a:lnTo>
                <a:lnTo>
                  <a:pt x="15808" y="4632"/>
                </a:lnTo>
                <a:lnTo>
                  <a:pt x="15776" y="4517"/>
                </a:lnTo>
                <a:lnTo>
                  <a:pt x="14816" y="4249"/>
                </a:lnTo>
                <a:lnTo>
                  <a:pt x="14560" y="4173"/>
                </a:lnTo>
                <a:lnTo>
                  <a:pt x="13920" y="4019"/>
                </a:lnTo>
                <a:lnTo>
                  <a:pt x="13888" y="3981"/>
                </a:lnTo>
                <a:lnTo>
                  <a:pt x="12192" y="3522"/>
                </a:lnTo>
                <a:lnTo>
                  <a:pt x="12128" y="3522"/>
                </a:lnTo>
                <a:lnTo>
                  <a:pt x="12000" y="3598"/>
                </a:lnTo>
                <a:lnTo>
                  <a:pt x="11776" y="3637"/>
                </a:lnTo>
                <a:lnTo>
                  <a:pt x="11648" y="3598"/>
                </a:lnTo>
                <a:lnTo>
                  <a:pt x="11520" y="3522"/>
                </a:lnTo>
                <a:lnTo>
                  <a:pt x="11424" y="3560"/>
                </a:lnTo>
                <a:lnTo>
                  <a:pt x="11328" y="3560"/>
                </a:lnTo>
                <a:lnTo>
                  <a:pt x="11232" y="3522"/>
                </a:lnTo>
                <a:lnTo>
                  <a:pt x="11136" y="3445"/>
                </a:lnTo>
                <a:lnTo>
                  <a:pt x="11040" y="3445"/>
                </a:lnTo>
                <a:lnTo>
                  <a:pt x="10944" y="3522"/>
                </a:lnTo>
                <a:lnTo>
                  <a:pt x="10848" y="3560"/>
                </a:lnTo>
                <a:lnTo>
                  <a:pt x="10592" y="3560"/>
                </a:lnTo>
                <a:lnTo>
                  <a:pt x="10528" y="3522"/>
                </a:lnTo>
                <a:lnTo>
                  <a:pt x="10272" y="3560"/>
                </a:lnTo>
                <a:lnTo>
                  <a:pt x="10144" y="3560"/>
                </a:lnTo>
                <a:lnTo>
                  <a:pt x="10016" y="3560"/>
                </a:lnTo>
                <a:lnTo>
                  <a:pt x="9856" y="3637"/>
                </a:lnTo>
                <a:lnTo>
                  <a:pt x="9408" y="3637"/>
                </a:lnTo>
                <a:lnTo>
                  <a:pt x="9312" y="3560"/>
                </a:lnTo>
                <a:lnTo>
                  <a:pt x="9248" y="3484"/>
                </a:lnTo>
                <a:lnTo>
                  <a:pt x="9184" y="3407"/>
                </a:lnTo>
                <a:lnTo>
                  <a:pt x="9088" y="3407"/>
                </a:lnTo>
                <a:lnTo>
                  <a:pt x="8608" y="3522"/>
                </a:lnTo>
                <a:lnTo>
                  <a:pt x="8512" y="3484"/>
                </a:lnTo>
                <a:lnTo>
                  <a:pt x="8320" y="3407"/>
                </a:lnTo>
                <a:lnTo>
                  <a:pt x="8192" y="3484"/>
                </a:lnTo>
                <a:lnTo>
                  <a:pt x="8096" y="3484"/>
                </a:lnTo>
                <a:lnTo>
                  <a:pt x="8064" y="3330"/>
                </a:lnTo>
                <a:lnTo>
                  <a:pt x="7968" y="3216"/>
                </a:lnTo>
                <a:lnTo>
                  <a:pt x="7904" y="3139"/>
                </a:lnTo>
                <a:lnTo>
                  <a:pt x="7808" y="3101"/>
                </a:lnTo>
                <a:lnTo>
                  <a:pt x="7712" y="3062"/>
                </a:lnTo>
                <a:close/>
              </a:path>
            </a:pathLst>
          </a:custGeom>
          <a:solidFill>
            <a:srgbClr val="FFFF00"/>
          </a:solid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2069" name="Utah">
            <a:extLst>
              <a:ext uri="{FF2B5EF4-FFF2-40B4-BE49-F238E27FC236}">
                <a16:creationId xmlns:a16="http://schemas.microsoft.com/office/drawing/2014/main" id="{77930A33-A6B8-FDF4-82FB-B5B8FAE5C37E}"/>
              </a:ext>
            </a:extLst>
          </p:cNvPr>
          <p:cNvSpPr>
            <a:spLocks/>
          </p:cNvSpPr>
          <p:nvPr/>
        </p:nvSpPr>
        <p:spPr bwMode="auto">
          <a:xfrm>
            <a:off x="2284132" y="2269173"/>
            <a:ext cx="925512" cy="1104900"/>
          </a:xfrm>
          <a:custGeom>
            <a:avLst/>
            <a:gdLst>
              <a:gd name="T0" fmla="*/ 2147483647 w 16384"/>
              <a:gd name="T1" fmla="*/ 2147483647 h 16384"/>
              <a:gd name="T2" fmla="*/ 2147483647 w 16384"/>
              <a:gd name="T3" fmla="*/ 2147483647 h 16384"/>
              <a:gd name="T4" fmla="*/ 2147483647 w 16384"/>
              <a:gd name="T5" fmla="*/ 2147483647 h 16384"/>
              <a:gd name="T6" fmla="*/ 2147483647 w 16384"/>
              <a:gd name="T7" fmla="*/ 2147483647 h 16384"/>
              <a:gd name="T8" fmla="*/ 2147483647 w 16384"/>
              <a:gd name="T9" fmla="*/ 2147483647 h 16384"/>
              <a:gd name="T10" fmla="*/ 0 w 16384"/>
              <a:gd name="T11" fmla="*/ 2147483647 h 16384"/>
              <a:gd name="T12" fmla="*/ 2147483647 w 16384"/>
              <a:gd name="T13" fmla="*/ 2147483647 h 16384"/>
              <a:gd name="T14" fmla="*/ 2147483647 w 16384"/>
              <a:gd name="T15" fmla="*/ 2147483647 h 16384"/>
              <a:gd name="T16" fmla="*/ 2147483647 w 16384"/>
              <a:gd name="T17" fmla="*/ 2147483647 h 16384"/>
              <a:gd name="T18" fmla="*/ 2147483647 w 16384"/>
              <a:gd name="T19" fmla="*/ 2147483647 h 16384"/>
              <a:gd name="T20" fmla="*/ 2147483647 w 16384"/>
              <a:gd name="T21" fmla="*/ 2147483647 h 16384"/>
              <a:gd name="T22" fmla="*/ 2147483647 w 16384"/>
              <a:gd name="T23" fmla="*/ 2147483647 h 16384"/>
              <a:gd name="T24" fmla="*/ 2147483647 w 16384"/>
              <a:gd name="T25" fmla="*/ 2147483647 h 16384"/>
              <a:gd name="T26" fmla="*/ 2147483647 w 16384"/>
              <a:gd name="T27" fmla="*/ 2147483647 h 16384"/>
              <a:gd name="T28" fmla="*/ 2147483647 w 16384"/>
              <a:gd name="T29" fmla="*/ 2147483647 h 16384"/>
              <a:gd name="T30" fmla="*/ 2147483647 w 16384"/>
              <a:gd name="T31" fmla="*/ 2147483647 h 16384"/>
              <a:gd name="T32" fmla="*/ 2147483647 w 16384"/>
              <a:gd name="T33" fmla="*/ 2147483647 h 16384"/>
              <a:gd name="T34" fmla="*/ 2147483647 w 16384"/>
              <a:gd name="T35" fmla="*/ 2147483647 h 16384"/>
              <a:gd name="T36" fmla="*/ 2147483647 w 16384"/>
              <a:gd name="T37" fmla="*/ 2147483647 h 16384"/>
              <a:gd name="T38" fmla="*/ 2147483647 w 16384"/>
              <a:gd name="T39" fmla="*/ 2147483647 h 16384"/>
              <a:gd name="T40" fmla="*/ 2147483647 w 16384"/>
              <a:gd name="T41" fmla="*/ 2147483647 h 16384"/>
              <a:gd name="T42" fmla="*/ 2147483647 w 16384"/>
              <a:gd name="T43" fmla="*/ 2147483647 h 16384"/>
              <a:gd name="T44" fmla="*/ 2147483647 w 16384"/>
              <a:gd name="T45" fmla="*/ 2147483647 h 16384"/>
              <a:gd name="T46" fmla="*/ 2147483647 w 16384"/>
              <a:gd name="T47" fmla="*/ 2147483647 h 16384"/>
              <a:gd name="T48" fmla="*/ 2147483647 w 16384"/>
              <a:gd name="T49" fmla="*/ 2147483647 h 16384"/>
              <a:gd name="T50" fmla="*/ 2147483647 w 16384"/>
              <a:gd name="T51" fmla="*/ 2147483647 h 16384"/>
              <a:gd name="T52" fmla="*/ 2147483647 w 16384"/>
              <a:gd name="T53" fmla="*/ 2147483647 h 16384"/>
              <a:gd name="T54" fmla="*/ 2147483647 w 16384"/>
              <a:gd name="T55" fmla="*/ 2147483647 h 16384"/>
              <a:gd name="T56" fmla="*/ 2147483647 w 16384"/>
              <a:gd name="T57" fmla="*/ 2147483647 h 16384"/>
              <a:gd name="T58" fmla="*/ 2147483647 w 16384"/>
              <a:gd name="T59" fmla="*/ 2147483647 h 16384"/>
              <a:gd name="T60" fmla="*/ 2147483647 w 16384"/>
              <a:gd name="T61" fmla="*/ 2147483647 h 16384"/>
              <a:gd name="T62" fmla="*/ 2147483647 w 16384"/>
              <a:gd name="T63" fmla="*/ 2147483647 h 16384"/>
              <a:gd name="T64" fmla="*/ 2147483647 w 16384"/>
              <a:gd name="T65" fmla="*/ 2147483647 h 16384"/>
              <a:gd name="T66" fmla="*/ 2147483647 w 16384"/>
              <a:gd name="T67" fmla="*/ 2147483647 h 16384"/>
              <a:gd name="T68" fmla="*/ 2147483647 w 16384"/>
              <a:gd name="T69" fmla="*/ 2147483647 h 16384"/>
              <a:gd name="T70" fmla="*/ 2147483647 w 16384"/>
              <a:gd name="T71" fmla="*/ 2147483647 h 16384"/>
              <a:gd name="T72" fmla="*/ 2147483647 w 16384"/>
              <a:gd name="T73" fmla="*/ 2147483647 h 16384"/>
              <a:gd name="T74" fmla="*/ 2147483647 w 16384"/>
              <a:gd name="T75" fmla="*/ 2147483647 h 16384"/>
              <a:gd name="T76" fmla="*/ 2147483647 w 16384"/>
              <a:gd name="T77" fmla="*/ 2147483647 h 16384"/>
              <a:gd name="T78" fmla="*/ 2147483647 w 16384"/>
              <a:gd name="T79" fmla="*/ 2147483647 h 16384"/>
              <a:gd name="T80" fmla="*/ 2147483647 w 16384"/>
              <a:gd name="T81" fmla="*/ 2147483647 h 16384"/>
              <a:gd name="T82" fmla="*/ 2147483647 w 16384"/>
              <a:gd name="T83" fmla="*/ 2147483647 h 16384"/>
              <a:gd name="T84" fmla="*/ 2147483647 w 16384"/>
              <a:gd name="T85" fmla="*/ 2147483647 h 16384"/>
              <a:gd name="T86" fmla="*/ 2147483647 w 16384"/>
              <a:gd name="T87" fmla="*/ 2147483647 h 16384"/>
              <a:gd name="T88" fmla="*/ 2147483647 w 16384"/>
              <a:gd name="T89" fmla="*/ 2147483647 h 16384"/>
              <a:gd name="T90" fmla="*/ 2147483647 w 16384"/>
              <a:gd name="T91" fmla="*/ 2147483647 h 16384"/>
              <a:gd name="T92" fmla="*/ 2147483647 w 16384"/>
              <a:gd name="T93" fmla="*/ 2147483647 h 16384"/>
              <a:gd name="T94" fmla="*/ 2147483647 w 16384"/>
              <a:gd name="T95" fmla="*/ 2147483647 h 16384"/>
              <a:gd name="T96" fmla="*/ 2147483647 w 16384"/>
              <a:gd name="T97" fmla="*/ 2147483647 h 16384"/>
              <a:gd name="T98" fmla="*/ 2147483647 w 16384"/>
              <a:gd name="T99" fmla="*/ 2147483647 h 16384"/>
              <a:gd name="T100" fmla="*/ 2147483647 w 16384"/>
              <a:gd name="T101" fmla="*/ 2147483647 h 16384"/>
              <a:gd name="T102" fmla="*/ 2147483647 w 16384"/>
              <a:gd name="T103" fmla="*/ 2147483647 h 16384"/>
              <a:gd name="T104" fmla="*/ 2147483647 w 16384"/>
              <a:gd name="T105" fmla="*/ 2147483647 h 16384"/>
              <a:gd name="T106" fmla="*/ 2147483647 w 16384"/>
              <a:gd name="T107" fmla="*/ 2147483647 h 16384"/>
              <a:gd name="T108" fmla="*/ 2147483647 w 16384"/>
              <a:gd name="T109" fmla="*/ 0 h 16384"/>
              <a:gd name="T110" fmla="*/ 2147483647 w 16384"/>
              <a:gd name="T111" fmla="*/ 2147483647 h 16384"/>
              <a:gd name="T112" fmla="*/ 2147483647 w 16384"/>
              <a:gd name="T113" fmla="*/ 2147483647 h 16384"/>
              <a:gd name="T114" fmla="*/ 2147483647 w 16384"/>
              <a:gd name="T115" fmla="*/ 2147483647 h 16384"/>
              <a:gd name="T116" fmla="*/ 2147483647 w 16384"/>
              <a:gd name="T117" fmla="*/ 2147483647 h 1638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6384"/>
              <a:gd name="T178" fmla="*/ 0 h 16384"/>
              <a:gd name="T179" fmla="*/ 16384 w 16384"/>
              <a:gd name="T180" fmla="*/ 16384 h 1638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6384" h="16384">
                <a:moveTo>
                  <a:pt x="1785" y="7147"/>
                </a:moveTo>
                <a:lnTo>
                  <a:pt x="1144" y="9640"/>
                </a:lnTo>
                <a:lnTo>
                  <a:pt x="1098" y="9896"/>
                </a:lnTo>
                <a:lnTo>
                  <a:pt x="778" y="11143"/>
                </a:lnTo>
                <a:lnTo>
                  <a:pt x="412" y="12719"/>
                </a:lnTo>
                <a:lnTo>
                  <a:pt x="0" y="14478"/>
                </a:lnTo>
                <a:lnTo>
                  <a:pt x="595" y="14551"/>
                </a:lnTo>
                <a:lnTo>
                  <a:pt x="1419" y="14698"/>
                </a:lnTo>
                <a:lnTo>
                  <a:pt x="2151" y="14808"/>
                </a:lnTo>
                <a:lnTo>
                  <a:pt x="2975" y="14918"/>
                </a:lnTo>
                <a:lnTo>
                  <a:pt x="3249" y="14955"/>
                </a:lnTo>
                <a:lnTo>
                  <a:pt x="3753" y="15028"/>
                </a:lnTo>
                <a:lnTo>
                  <a:pt x="4302" y="15101"/>
                </a:lnTo>
                <a:lnTo>
                  <a:pt x="4668" y="15174"/>
                </a:lnTo>
                <a:lnTo>
                  <a:pt x="5263" y="15248"/>
                </a:lnTo>
                <a:lnTo>
                  <a:pt x="5995" y="15358"/>
                </a:lnTo>
                <a:lnTo>
                  <a:pt x="6773" y="15468"/>
                </a:lnTo>
                <a:lnTo>
                  <a:pt x="7551" y="15541"/>
                </a:lnTo>
                <a:lnTo>
                  <a:pt x="7780" y="15578"/>
                </a:lnTo>
                <a:lnTo>
                  <a:pt x="8009" y="15614"/>
                </a:lnTo>
                <a:lnTo>
                  <a:pt x="8375" y="15688"/>
                </a:lnTo>
                <a:lnTo>
                  <a:pt x="9199" y="15761"/>
                </a:lnTo>
                <a:lnTo>
                  <a:pt x="9428" y="15798"/>
                </a:lnTo>
                <a:lnTo>
                  <a:pt x="9611" y="15834"/>
                </a:lnTo>
                <a:lnTo>
                  <a:pt x="10023" y="15871"/>
                </a:lnTo>
                <a:lnTo>
                  <a:pt x="10709" y="15981"/>
                </a:lnTo>
                <a:lnTo>
                  <a:pt x="11350" y="16054"/>
                </a:lnTo>
                <a:lnTo>
                  <a:pt x="11579" y="16054"/>
                </a:lnTo>
                <a:lnTo>
                  <a:pt x="11807" y="16091"/>
                </a:lnTo>
                <a:lnTo>
                  <a:pt x="12402" y="16164"/>
                </a:lnTo>
                <a:lnTo>
                  <a:pt x="13318" y="16274"/>
                </a:lnTo>
                <a:lnTo>
                  <a:pt x="14050" y="16384"/>
                </a:lnTo>
                <a:lnTo>
                  <a:pt x="14370" y="16384"/>
                </a:lnTo>
                <a:lnTo>
                  <a:pt x="14691" y="14551"/>
                </a:lnTo>
                <a:lnTo>
                  <a:pt x="14782" y="13855"/>
                </a:lnTo>
                <a:lnTo>
                  <a:pt x="14920" y="13049"/>
                </a:lnTo>
                <a:lnTo>
                  <a:pt x="15103" y="11986"/>
                </a:lnTo>
                <a:lnTo>
                  <a:pt x="15514" y="9493"/>
                </a:lnTo>
                <a:lnTo>
                  <a:pt x="15606" y="9090"/>
                </a:lnTo>
                <a:lnTo>
                  <a:pt x="15698" y="8650"/>
                </a:lnTo>
                <a:lnTo>
                  <a:pt x="15972" y="7001"/>
                </a:lnTo>
                <a:lnTo>
                  <a:pt x="16201" y="5718"/>
                </a:lnTo>
                <a:lnTo>
                  <a:pt x="16384" y="4765"/>
                </a:lnTo>
                <a:lnTo>
                  <a:pt x="13775" y="4435"/>
                </a:lnTo>
                <a:lnTo>
                  <a:pt x="13638" y="4435"/>
                </a:lnTo>
                <a:lnTo>
                  <a:pt x="10938" y="4105"/>
                </a:lnTo>
                <a:lnTo>
                  <a:pt x="11029" y="3409"/>
                </a:lnTo>
                <a:lnTo>
                  <a:pt x="11258" y="2382"/>
                </a:lnTo>
                <a:lnTo>
                  <a:pt x="11487" y="1173"/>
                </a:lnTo>
                <a:lnTo>
                  <a:pt x="10343" y="1026"/>
                </a:lnTo>
                <a:lnTo>
                  <a:pt x="10251" y="990"/>
                </a:lnTo>
                <a:lnTo>
                  <a:pt x="8650" y="806"/>
                </a:lnTo>
                <a:lnTo>
                  <a:pt x="8512" y="770"/>
                </a:lnTo>
                <a:lnTo>
                  <a:pt x="6224" y="440"/>
                </a:lnTo>
                <a:lnTo>
                  <a:pt x="3478" y="0"/>
                </a:lnTo>
                <a:lnTo>
                  <a:pt x="2792" y="2896"/>
                </a:lnTo>
                <a:lnTo>
                  <a:pt x="2197" y="5425"/>
                </a:lnTo>
                <a:lnTo>
                  <a:pt x="2059" y="6084"/>
                </a:lnTo>
                <a:lnTo>
                  <a:pt x="1785" y="7147"/>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2072" name="Arizona">
            <a:extLst>
              <a:ext uri="{FF2B5EF4-FFF2-40B4-BE49-F238E27FC236}">
                <a16:creationId xmlns:a16="http://schemas.microsoft.com/office/drawing/2014/main" id="{6420E42A-6E00-1543-554A-D75050048E42}"/>
              </a:ext>
            </a:extLst>
          </p:cNvPr>
          <p:cNvSpPr>
            <a:spLocks/>
          </p:cNvSpPr>
          <p:nvPr/>
        </p:nvSpPr>
        <p:spPr bwMode="auto">
          <a:xfrm>
            <a:off x="1974569" y="3239607"/>
            <a:ext cx="1125538" cy="1231900"/>
          </a:xfrm>
          <a:custGeom>
            <a:avLst/>
            <a:gdLst>
              <a:gd name="T0" fmla="*/ 2147483647 w 16384"/>
              <a:gd name="T1" fmla="*/ 2147483647 h 16384"/>
              <a:gd name="T2" fmla="*/ 2147483647 w 16384"/>
              <a:gd name="T3" fmla="*/ 2147483647 h 16384"/>
              <a:gd name="T4" fmla="*/ 2147483647 w 16384"/>
              <a:gd name="T5" fmla="*/ 2147483647 h 16384"/>
              <a:gd name="T6" fmla="*/ 2147483647 w 16384"/>
              <a:gd name="T7" fmla="*/ 2147483647 h 16384"/>
              <a:gd name="T8" fmla="*/ 2147483647 w 16384"/>
              <a:gd name="T9" fmla="*/ 2147483647 h 16384"/>
              <a:gd name="T10" fmla="*/ 2147483647 w 16384"/>
              <a:gd name="T11" fmla="*/ 2147483647 h 16384"/>
              <a:gd name="T12" fmla="*/ 2147483647 w 16384"/>
              <a:gd name="T13" fmla="*/ 2147483647 h 16384"/>
              <a:gd name="T14" fmla="*/ 2147483647 w 16384"/>
              <a:gd name="T15" fmla="*/ 2147483647 h 16384"/>
              <a:gd name="T16" fmla="*/ 2147483647 w 16384"/>
              <a:gd name="T17" fmla="*/ 2147483647 h 16384"/>
              <a:gd name="T18" fmla="*/ 2147483647 w 16384"/>
              <a:gd name="T19" fmla="*/ 2147483647 h 16384"/>
              <a:gd name="T20" fmla="*/ 2147483647 w 16384"/>
              <a:gd name="T21" fmla="*/ 2147483647 h 16384"/>
              <a:gd name="T22" fmla="*/ 2147483647 w 16384"/>
              <a:gd name="T23" fmla="*/ 2147483647 h 16384"/>
              <a:gd name="T24" fmla="*/ 2147483647 w 16384"/>
              <a:gd name="T25" fmla="*/ 2147483647 h 16384"/>
              <a:gd name="T26" fmla="*/ 2147483647 w 16384"/>
              <a:gd name="T27" fmla="*/ 2147483647 h 16384"/>
              <a:gd name="T28" fmla="*/ 2147483647 w 16384"/>
              <a:gd name="T29" fmla="*/ 2147483647 h 16384"/>
              <a:gd name="T30" fmla="*/ 2147483647 w 16384"/>
              <a:gd name="T31" fmla="*/ 2147483647 h 16384"/>
              <a:gd name="T32" fmla="*/ 2147483647 w 16384"/>
              <a:gd name="T33" fmla="*/ 2147483647 h 16384"/>
              <a:gd name="T34" fmla="*/ 2147483647 w 16384"/>
              <a:gd name="T35" fmla="*/ 2147483647 h 16384"/>
              <a:gd name="T36" fmla="*/ 2147483647 w 16384"/>
              <a:gd name="T37" fmla="*/ 2147483647 h 16384"/>
              <a:gd name="T38" fmla="*/ 2147483647 w 16384"/>
              <a:gd name="T39" fmla="*/ 2147483647 h 16384"/>
              <a:gd name="T40" fmla="*/ 2147483647 w 16384"/>
              <a:gd name="T41" fmla="*/ 2147483647 h 16384"/>
              <a:gd name="T42" fmla="*/ 2147483647 w 16384"/>
              <a:gd name="T43" fmla="*/ 2147483647 h 16384"/>
              <a:gd name="T44" fmla="*/ 2147483647 w 16384"/>
              <a:gd name="T45" fmla="*/ 2147483647 h 16384"/>
              <a:gd name="T46" fmla="*/ 2147483647 w 16384"/>
              <a:gd name="T47" fmla="*/ 2147483647 h 16384"/>
              <a:gd name="T48" fmla="*/ 2147483647 w 16384"/>
              <a:gd name="T49" fmla="*/ 2147483647 h 16384"/>
              <a:gd name="T50" fmla="*/ 2147483647 w 16384"/>
              <a:gd name="T51" fmla="*/ 2147483647 h 16384"/>
              <a:gd name="T52" fmla="*/ 2147483647 w 16384"/>
              <a:gd name="T53" fmla="*/ 2147483647 h 16384"/>
              <a:gd name="T54" fmla="*/ 2147483647 w 16384"/>
              <a:gd name="T55" fmla="*/ 2147483647 h 16384"/>
              <a:gd name="T56" fmla="*/ 2147483647 w 16384"/>
              <a:gd name="T57" fmla="*/ 2147483647 h 16384"/>
              <a:gd name="T58" fmla="*/ 2147483647 w 16384"/>
              <a:gd name="T59" fmla="*/ 2147483647 h 16384"/>
              <a:gd name="T60" fmla="*/ 2147483647 w 16384"/>
              <a:gd name="T61" fmla="*/ 2147483647 h 16384"/>
              <a:gd name="T62" fmla="*/ 2147483647 w 16384"/>
              <a:gd name="T63" fmla="*/ 2147483647 h 16384"/>
              <a:gd name="T64" fmla="*/ 2147483647 w 16384"/>
              <a:gd name="T65" fmla="*/ 2147483647 h 16384"/>
              <a:gd name="T66" fmla="*/ 2147483647 w 16384"/>
              <a:gd name="T67" fmla="*/ 2147483647 h 16384"/>
              <a:gd name="T68" fmla="*/ 2147483647 w 16384"/>
              <a:gd name="T69" fmla="*/ 2147483647 h 16384"/>
              <a:gd name="T70" fmla="*/ 2147483647 w 16384"/>
              <a:gd name="T71" fmla="*/ 2147483647 h 16384"/>
              <a:gd name="T72" fmla="*/ 2147483647 w 16384"/>
              <a:gd name="T73" fmla="*/ 2147483647 h 16384"/>
              <a:gd name="T74" fmla="*/ 2147483647 w 16384"/>
              <a:gd name="T75" fmla="*/ 2147483647 h 16384"/>
              <a:gd name="T76" fmla="*/ 2147483647 w 16384"/>
              <a:gd name="T77" fmla="*/ 2147483647 h 16384"/>
              <a:gd name="T78" fmla="*/ 2147483647 w 16384"/>
              <a:gd name="T79" fmla="*/ 2147483647 h 16384"/>
              <a:gd name="T80" fmla="*/ 2147483647 w 16384"/>
              <a:gd name="T81" fmla="*/ 2147483647 h 16384"/>
              <a:gd name="T82" fmla="*/ 2147483647 w 16384"/>
              <a:gd name="T83" fmla="*/ 2147483647 h 16384"/>
              <a:gd name="T84" fmla="*/ 2147483647 w 16384"/>
              <a:gd name="T85" fmla="*/ 2147483647 h 16384"/>
              <a:gd name="T86" fmla="*/ 2147483647 w 16384"/>
              <a:gd name="T87" fmla="*/ 2147483647 h 16384"/>
              <a:gd name="T88" fmla="*/ 2147483647 w 16384"/>
              <a:gd name="T89" fmla="*/ 2147483647 h 16384"/>
              <a:gd name="T90" fmla="*/ 2147483647 w 16384"/>
              <a:gd name="T91" fmla="*/ 2147483647 h 16384"/>
              <a:gd name="T92" fmla="*/ 2147483647 w 16384"/>
              <a:gd name="T93" fmla="*/ 2147483647 h 16384"/>
              <a:gd name="T94" fmla="*/ 2147483647 w 16384"/>
              <a:gd name="T95" fmla="*/ 2147483647 h 16384"/>
              <a:gd name="T96" fmla="*/ 2147483647 w 16384"/>
              <a:gd name="T97" fmla="*/ 2147483647 h 1638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6384"/>
              <a:gd name="T148" fmla="*/ 0 h 16384"/>
              <a:gd name="T149" fmla="*/ 16384 w 16384"/>
              <a:gd name="T150" fmla="*/ 16384 h 1638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6384" h="16384">
                <a:moveTo>
                  <a:pt x="8041" y="15368"/>
                </a:moveTo>
                <a:lnTo>
                  <a:pt x="8268" y="15466"/>
                </a:lnTo>
                <a:lnTo>
                  <a:pt x="8721" y="15696"/>
                </a:lnTo>
                <a:lnTo>
                  <a:pt x="9023" y="15761"/>
                </a:lnTo>
                <a:lnTo>
                  <a:pt x="9929" y="15892"/>
                </a:lnTo>
                <a:lnTo>
                  <a:pt x="10344" y="15925"/>
                </a:lnTo>
                <a:lnTo>
                  <a:pt x="10646" y="15991"/>
                </a:lnTo>
                <a:lnTo>
                  <a:pt x="11552" y="16089"/>
                </a:lnTo>
                <a:lnTo>
                  <a:pt x="12496" y="16220"/>
                </a:lnTo>
                <a:lnTo>
                  <a:pt x="13515" y="16351"/>
                </a:lnTo>
                <a:lnTo>
                  <a:pt x="13968" y="16384"/>
                </a:lnTo>
                <a:lnTo>
                  <a:pt x="14421" y="13599"/>
                </a:lnTo>
                <a:lnTo>
                  <a:pt x="14572" y="12681"/>
                </a:lnTo>
                <a:lnTo>
                  <a:pt x="14761" y="11600"/>
                </a:lnTo>
                <a:lnTo>
                  <a:pt x="14987" y="10125"/>
                </a:lnTo>
                <a:lnTo>
                  <a:pt x="15327" y="8028"/>
                </a:lnTo>
                <a:lnTo>
                  <a:pt x="15516" y="7045"/>
                </a:lnTo>
                <a:lnTo>
                  <a:pt x="15969" y="4325"/>
                </a:lnTo>
                <a:lnTo>
                  <a:pt x="16384" y="1704"/>
                </a:lnTo>
                <a:lnTo>
                  <a:pt x="16120" y="1704"/>
                </a:lnTo>
                <a:lnTo>
                  <a:pt x="15516" y="1606"/>
                </a:lnTo>
                <a:lnTo>
                  <a:pt x="14761" y="1507"/>
                </a:lnTo>
                <a:lnTo>
                  <a:pt x="14270" y="1442"/>
                </a:lnTo>
                <a:lnTo>
                  <a:pt x="14081" y="1409"/>
                </a:lnTo>
                <a:lnTo>
                  <a:pt x="13892" y="1409"/>
                </a:lnTo>
                <a:lnTo>
                  <a:pt x="13364" y="1343"/>
                </a:lnTo>
                <a:lnTo>
                  <a:pt x="12798" y="1245"/>
                </a:lnTo>
                <a:lnTo>
                  <a:pt x="12458" y="1212"/>
                </a:lnTo>
                <a:lnTo>
                  <a:pt x="12307" y="1180"/>
                </a:lnTo>
                <a:lnTo>
                  <a:pt x="12118" y="1147"/>
                </a:lnTo>
                <a:lnTo>
                  <a:pt x="11439" y="1081"/>
                </a:lnTo>
                <a:lnTo>
                  <a:pt x="11137" y="1016"/>
                </a:lnTo>
                <a:lnTo>
                  <a:pt x="10948" y="983"/>
                </a:lnTo>
                <a:lnTo>
                  <a:pt x="10759" y="950"/>
                </a:lnTo>
                <a:lnTo>
                  <a:pt x="10117" y="885"/>
                </a:lnTo>
                <a:lnTo>
                  <a:pt x="9476" y="786"/>
                </a:lnTo>
                <a:lnTo>
                  <a:pt x="8872" y="688"/>
                </a:lnTo>
                <a:lnTo>
                  <a:pt x="8381" y="623"/>
                </a:lnTo>
                <a:lnTo>
                  <a:pt x="8079" y="557"/>
                </a:lnTo>
                <a:lnTo>
                  <a:pt x="7626" y="492"/>
                </a:lnTo>
                <a:lnTo>
                  <a:pt x="7210" y="426"/>
                </a:lnTo>
                <a:lnTo>
                  <a:pt x="6984" y="393"/>
                </a:lnTo>
                <a:lnTo>
                  <a:pt x="6304" y="295"/>
                </a:lnTo>
                <a:lnTo>
                  <a:pt x="5700" y="197"/>
                </a:lnTo>
                <a:lnTo>
                  <a:pt x="5021" y="66"/>
                </a:lnTo>
                <a:lnTo>
                  <a:pt x="4530" y="0"/>
                </a:lnTo>
                <a:lnTo>
                  <a:pt x="4417" y="393"/>
                </a:lnTo>
                <a:lnTo>
                  <a:pt x="4039" y="2032"/>
                </a:lnTo>
                <a:lnTo>
                  <a:pt x="3926" y="2195"/>
                </a:lnTo>
                <a:lnTo>
                  <a:pt x="3813" y="2294"/>
                </a:lnTo>
                <a:lnTo>
                  <a:pt x="3737" y="2425"/>
                </a:lnTo>
                <a:lnTo>
                  <a:pt x="3586" y="2458"/>
                </a:lnTo>
                <a:lnTo>
                  <a:pt x="3435" y="2425"/>
                </a:lnTo>
                <a:lnTo>
                  <a:pt x="3322" y="2359"/>
                </a:lnTo>
                <a:lnTo>
                  <a:pt x="3322" y="2163"/>
                </a:lnTo>
                <a:lnTo>
                  <a:pt x="3171" y="2064"/>
                </a:lnTo>
                <a:lnTo>
                  <a:pt x="2945" y="2032"/>
                </a:lnTo>
                <a:lnTo>
                  <a:pt x="2794" y="1966"/>
                </a:lnTo>
                <a:lnTo>
                  <a:pt x="2567" y="1966"/>
                </a:lnTo>
                <a:lnTo>
                  <a:pt x="2416" y="1999"/>
                </a:lnTo>
                <a:lnTo>
                  <a:pt x="2341" y="1999"/>
                </a:lnTo>
                <a:lnTo>
                  <a:pt x="2265" y="2130"/>
                </a:lnTo>
                <a:lnTo>
                  <a:pt x="2303" y="2261"/>
                </a:lnTo>
                <a:lnTo>
                  <a:pt x="2265" y="2392"/>
                </a:lnTo>
                <a:lnTo>
                  <a:pt x="2265" y="2523"/>
                </a:lnTo>
                <a:lnTo>
                  <a:pt x="2303" y="2589"/>
                </a:lnTo>
                <a:lnTo>
                  <a:pt x="2227" y="2818"/>
                </a:lnTo>
                <a:lnTo>
                  <a:pt x="2190" y="3015"/>
                </a:lnTo>
                <a:lnTo>
                  <a:pt x="2190" y="3178"/>
                </a:lnTo>
                <a:lnTo>
                  <a:pt x="2190" y="3310"/>
                </a:lnTo>
                <a:lnTo>
                  <a:pt x="2190" y="3473"/>
                </a:lnTo>
                <a:lnTo>
                  <a:pt x="2152" y="3604"/>
                </a:lnTo>
                <a:lnTo>
                  <a:pt x="2114" y="3736"/>
                </a:lnTo>
                <a:lnTo>
                  <a:pt x="2190" y="3867"/>
                </a:lnTo>
                <a:lnTo>
                  <a:pt x="2190" y="3998"/>
                </a:lnTo>
                <a:lnTo>
                  <a:pt x="2190" y="4194"/>
                </a:lnTo>
                <a:lnTo>
                  <a:pt x="2190" y="4325"/>
                </a:lnTo>
                <a:lnTo>
                  <a:pt x="2190" y="4456"/>
                </a:lnTo>
                <a:lnTo>
                  <a:pt x="2076" y="4588"/>
                </a:lnTo>
                <a:lnTo>
                  <a:pt x="1963" y="4620"/>
                </a:lnTo>
                <a:lnTo>
                  <a:pt x="1925" y="4850"/>
                </a:lnTo>
                <a:lnTo>
                  <a:pt x="1888" y="4981"/>
                </a:lnTo>
                <a:lnTo>
                  <a:pt x="1925" y="5210"/>
                </a:lnTo>
                <a:lnTo>
                  <a:pt x="2001" y="5276"/>
                </a:lnTo>
                <a:lnTo>
                  <a:pt x="2076" y="5308"/>
                </a:lnTo>
                <a:lnTo>
                  <a:pt x="2039" y="5374"/>
                </a:lnTo>
                <a:lnTo>
                  <a:pt x="1963" y="5439"/>
                </a:lnTo>
                <a:lnTo>
                  <a:pt x="2190" y="5734"/>
                </a:lnTo>
                <a:lnTo>
                  <a:pt x="2227" y="5997"/>
                </a:lnTo>
                <a:lnTo>
                  <a:pt x="2265" y="6062"/>
                </a:lnTo>
                <a:lnTo>
                  <a:pt x="2265" y="6390"/>
                </a:lnTo>
                <a:lnTo>
                  <a:pt x="2416" y="6521"/>
                </a:lnTo>
                <a:lnTo>
                  <a:pt x="2680" y="6816"/>
                </a:lnTo>
                <a:lnTo>
                  <a:pt x="2718" y="6914"/>
                </a:lnTo>
                <a:lnTo>
                  <a:pt x="2718" y="7012"/>
                </a:lnTo>
                <a:lnTo>
                  <a:pt x="2567" y="7045"/>
                </a:lnTo>
                <a:lnTo>
                  <a:pt x="2454" y="7143"/>
                </a:lnTo>
                <a:lnTo>
                  <a:pt x="2227" y="7209"/>
                </a:lnTo>
                <a:lnTo>
                  <a:pt x="1963" y="7274"/>
                </a:lnTo>
                <a:lnTo>
                  <a:pt x="1888" y="7373"/>
                </a:lnTo>
                <a:lnTo>
                  <a:pt x="1812" y="7471"/>
                </a:lnTo>
                <a:lnTo>
                  <a:pt x="1737" y="7504"/>
                </a:lnTo>
                <a:lnTo>
                  <a:pt x="1774" y="7569"/>
                </a:lnTo>
                <a:lnTo>
                  <a:pt x="1586" y="7602"/>
                </a:lnTo>
                <a:lnTo>
                  <a:pt x="1510" y="7700"/>
                </a:lnTo>
                <a:lnTo>
                  <a:pt x="1435" y="8094"/>
                </a:lnTo>
                <a:lnTo>
                  <a:pt x="1435" y="8225"/>
                </a:lnTo>
                <a:lnTo>
                  <a:pt x="1359" y="8290"/>
                </a:lnTo>
                <a:lnTo>
                  <a:pt x="1359" y="8487"/>
                </a:lnTo>
                <a:lnTo>
                  <a:pt x="1284" y="8585"/>
                </a:lnTo>
                <a:lnTo>
                  <a:pt x="1208" y="8684"/>
                </a:lnTo>
                <a:lnTo>
                  <a:pt x="1095" y="8684"/>
                </a:lnTo>
                <a:lnTo>
                  <a:pt x="1095" y="8782"/>
                </a:lnTo>
                <a:lnTo>
                  <a:pt x="1019" y="8815"/>
                </a:lnTo>
                <a:lnTo>
                  <a:pt x="982" y="8880"/>
                </a:lnTo>
                <a:lnTo>
                  <a:pt x="831" y="8913"/>
                </a:lnTo>
                <a:lnTo>
                  <a:pt x="755" y="8978"/>
                </a:lnTo>
                <a:lnTo>
                  <a:pt x="717" y="9077"/>
                </a:lnTo>
                <a:lnTo>
                  <a:pt x="642" y="9208"/>
                </a:lnTo>
                <a:lnTo>
                  <a:pt x="717" y="9339"/>
                </a:lnTo>
                <a:lnTo>
                  <a:pt x="642" y="9667"/>
                </a:lnTo>
                <a:lnTo>
                  <a:pt x="604" y="9830"/>
                </a:lnTo>
                <a:lnTo>
                  <a:pt x="717" y="9896"/>
                </a:lnTo>
                <a:lnTo>
                  <a:pt x="982" y="9994"/>
                </a:lnTo>
                <a:lnTo>
                  <a:pt x="1095" y="10125"/>
                </a:lnTo>
                <a:lnTo>
                  <a:pt x="1095" y="10289"/>
                </a:lnTo>
                <a:lnTo>
                  <a:pt x="1057" y="10453"/>
                </a:lnTo>
                <a:lnTo>
                  <a:pt x="906" y="10551"/>
                </a:lnTo>
                <a:lnTo>
                  <a:pt x="793" y="10715"/>
                </a:lnTo>
                <a:lnTo>
                  <a:pt x="680" y="10748"/>
                </a:lnTo>
                <a:lnTo>
                  <a:pt x="529" y="10715"/>
                </a:lnTo>
                <a:lnTo>
                  <a:pt x="415" y="10682"/>
                </a:lnTo>
                <a:lnTo>
                  <a:pt x="340" y="10715"/>
                </a:lnTo>
                <a:lnTo>
                  <a:pt x="189" y="10846"/>
                </a:lnTo>
                <a:lnTo>
                  <a:pt x="38" y="11076"/>
                </a:lnTo>
                <a:lnTo>
                  <a:pt x="0" y="11239"/>
                </a:lnTo>
                <a:lnTo>
                  <a:pt x="264" y="11370"/>
                </a:lnTo>
                <a:lnTo>
                  <a:pt x="1133" y="11829"/>
                </a:lnTo>
                <a:lnTo>
                  <a:pt x="1812" y="12190"/>
                </a:lnTo>
                <a:lnTo>
                  <a:pt x="2492" y="12517"/>
                </a:lnTo>
                <a:lnTo>
                  <a:pt x="3133" y="12878"/>
                </a:lnTo>
                <a:lnTo>
                  <a:pt x="3398" y="13009"/>
                </a:lnTo>
                <a:lnTo>
                  <a:pt x="3775" y="13206"/>
                </a:lnTo>
                <a:lnTo>
                  <a:pt x="4379" y="13533"/>
                </a:lnTo>
                <a:lnTo>
                  <a:pt x="5021" y="13861"/>
                </a:lnTo>
                <a:lnTo>
                  <a:pt x="5814" y="14254"/>
                </a:lnTo>
                <a:lnTo>
                  <a:pt x="6493" y="14582"/>
                </a:lnTo>
                <a:lnTo>
                  <a:pt x="7475" y="15073"/>
                </a:lnTo>
                <a:lnTo>
                  <a:pt x="8041" y="15368"/>
                </a:lnTo>
                <a:close/>
              </a:path>
            </a:pathLst>
          </a:custGeom>
          <a:solidFill>
            <a:srgbClr val="FFFF00"/>
          </a:solid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2084" name="California">
            <a:extLst>
              <a:ext uri="{FF2B5EF4-FFF2-40B4-BE49-F238E27FC236}">
                <a16:creationId xmlns:a16="http://schemas.microsoft.com/office/drawing/2014/main" id="{00DDE90F-91C7-62EA-F0CF-FC74B5B75E0F}"/>
              </a:ext>
            </a:extLst>
          </p:cNvPr>
          <p:cNvSpPr>
            <a:spLocks/>
          </p:cNvSpPr>
          <p:nvPr/>
        </p:nvSpPr>
        <p:spPr bwMode="auto">
          <a:xfrm>
            <a:off x="847444" y="1900873"/>
            <a:ext cx="1316038" cy="2159000"/>
          </a:xfrm>
          <a:custGeom>
            <a:avLst/>
            <a:gdLst>
              <a:gd name="T0" fmla="*/ 2147483647 w 16384"/>
              <a:gd name="T1" fmla="*/ 2147483647 h 16384"/>
              <a:gd name="T2" fmla="*/ 2147483647 w 16384"/>
              <a:gd name="T3" fmla="*/ 2147483647 h 16384"/>
              <a:gd name="T4" fmla="*/ 2147483647 w 16384"/>
              <a:gd name="T5" fmla="*/ 2147483647 h 16384"/>
              <a:gd name="T6" fmla="*/ 2147483647 w 16384"/>
              <a:gd name="T7" fmla="*/ 2147483647 h 16384"/>
              <a:gd name="T8" fmla="*/ 2147483647 w 16384"/>
              <a:gd name="T9" fmla="*/ 2147483647 h 16384"/>
              <a:gd name="T10" fmla="*/ 2147483647 w 16384"/>
              <a:gd name="T11" fmla="*/ 2147483647 h 16384"/>
              <a:gd name="T12" fmla="*/ 2147483647 w 16384"/>
              <a:gd name="T13" fmla="*/ 2147483647 h 16384"/>
              <a:gd name="T14" fmla="*/ 2147483647 w 16384"/>
              <a:gd name="T15" fmla="*/ 2147483647 h 16384"/>
              <a:gd name="T16" fmla="*/ 2147483647 w 16384"/>
              <a:gd name="T17" fmla="*/ 2147483647 h 16384"/>
              <a:gd name="T18" fmla="*/ 2147483647 w 16384"/>
              <a:gd name="T19" fmla="*/ 2147483647 h 16384"/>
              <a:gd name="T20" fmla="*/ 2147483647 w 16384"/>
              <a:gd name="T21" fmla="*/ 2147483647 h 16384"/>
              <a:gd name="T22" fmla="*/ 2147483647 w 16384"/>
              <a:gd name="T23" fmla="*/ 2147483647 h 16384"/>
              <a:gd name="T24" fmla="*/ 2147483647 w 16384"/>
              <a:gd name="T25" fmla="*/ 2147483647 h 16384"/>
              <a:gd name="T26" fmla="*/ 2147483647 w 16384"/>
              <a:gd name="T27" fmla="*/ 2147483647 h 16384"/>
              <a:gd name="T28" fmla="*/ 2147483647 w 16384"/>
              <a:gd name="T29" fmla="*/ 2147483647 h 16384"/>
              <a:gd name="T30" fmla="*/ 2147483647 w 16384"/>
              <a:gd name="T31" fmla="*/ 2147483647 h 16384"/>
              <a:gd name="T32" fmla="*/ 2147483647 w 16384"/>
              <a:gd name="T33" fmla="*/ 2147483647 h 16384"/>
              <a:gd name="T34" fmla="*/ 2147483647 w 16384"/>
              <a:gd name="T35" fmla="*/ 2147483647 h 16384"/>
              <a:gd name="T36" fmla="*/ 2147483647 w 16384"/>
              <a:gd name="T37" fmla="*/ 2147483647 h 16384"/>
              <a:gd name="T38" fmla="*/ 2147483647 w 16384"/>
              <a:gd name="T39" fmla="*/ 2147483647 h 16384"/>
              <a:gd name="T40" fmla="*/ 2147483647 w 16384"/>
              <a:gd name="T41" fmla="*/ 2147483647 h 16384"/>
              <a:gd name="T42" fmla="*/ 2147483647 w 16384"/>
              <a:gd name="T43" fmla="*/ 2147483647 h 16384"/>
              <a:gd name="T44" fmla="*/ 2147483647 w 16384"/>
              <a:gd name="T45" fmla="*/ 2147483647 h 16384"/>
              <a:gd name="T46" fmla="*/ 2147483647 w 16384"/>
              <a:gd name="T47" fmla="*/ 2147483647 h 16384"/>
              <a:gd name="T48" fmla="*/ 2147483647 w 16384"/>
              <a:gd name="T49" fmla="*/ 2147483647 h 16384"/>
              <a:gd name="T50" fmla="*/ 2147483647 w 16384"/>
              <a:gd name="T51" fmla="*/ 2147483647 h 16384"/>
              <a:gd name="T52" fmla="*/ 2147483647 w 16384"/>
              <a:gd name="T53" fmla="*/ 2147483647 h 16384"/>
              <a:gd name="T54" fmla="*/ 2147483647 w 16384"/>
              <a:gd name="T55" fmla="*/ 2147483647 h 16384"/>
              <a:gd name="T56" fmla="*/ 2147483647 w 16384"/>
              <a:gd name="T57" fmla="*/ 2147483647 h 16384"/>
              <a:gd name="T58" fmla="*/ 2147483647 w 16384"/>
              <a:gd name="T59" fmla="*/ 2147483647 h 16384"/>
              <a:gd name="T60" fmla="*/ 2147483647 w 16384"/>
              <a:gd name="T61" fmla="*/ 2147483647 h 16384"/>
              <a:gd name="T62" fmla="*/ 2147483647 w 16384"/>
              <a:gd name="T63" fmla="*/ 2147483647 h 16384"/>
              <a:gd name="T64" fmla="*/ 2147483647 w 16384"/>
              <a:gd name="T65" fmla="*/ 2147483647 h 16384"/>
              <a:gd name="T66" fmla="*/ 2147483647 w 16384"/>
              <a:gd name="T67" fmla="*/ 2147483647 h 16384"/>
              <a:gd name="T68" fmla="*/ 2147483647 w 16384"/>
              <a:gd name="T69" fmla="*/ 2147483647 h 16384"/>
              <a:gd name="T70" fmla="*/ 2147483647 w 16384"/>
              <a:gd name="T71" fmla="*/ 2147483647 h 16384"/>
              <a:gd name="T72" fmla="*/ 2147483647 w 16384"/>
              <a:gd name="T73" fmla="*/ 2147483647 h 16384"/>
              <a:gd name="T74" fmla="*/ 2147483647 w 16384"/>
              <a:gd name="T75" fmla="*/ 2147483647 h 16384"/>
              <a:gd name="T76" fmla="*/ 2147483647 w 16384"/>
              <a:gd name="T77" fmla="*/ 2147483647 h 16384"/>
              <a:gd name="T78" fmla="*/ 2147483647 w 16384"/>
              <a:gd name="T79" fmla="*/ 2147483647 h 16384"/>
              <a:gd name="T80" fmla="*/ 2147483647 w 16384"/>
              <a:gd name="T81" fmla="*/ 2147483647 h 16384"/>
              <a:gd name="T82" fmla="*/ 2147483647 w 16384"/>
              <a:gd name="T83" fmla="*/ 2147483647 h 16384"/>
              <a:gd name="T84" fmla="*/ 2147483647 w 16384"/>
              <a:gd name="T85" fmla="*/ 2147483647 h 16384"/>
              <a:gd name="T86" fmla="*/ 2147483647 w 16384"/>
              <a:gd name="T87" fmla="*/ 2147483647 h 16384"/>
              <a:gd name="T88" fmla="*/ 2147483647 w 16384"/>
              <a:gd name="T89" fmla="*/ 2147483647 h 16384"/>
              <a:gd name="T90" fmla="*/ 2147483647 w 16384"/>
              <a:gd name="T91" fmla="*/ 2147483647 h 16384"/>
              <a:gd name="T92" fmla="*/ 2147483647 w 16384"/>
              <a:gd name="T93" fmla="*/ 2147483647 h 16384"/>
              <a:gd name="T94" fmla="*/ 2147483647 w 16384"/>
              <a:gd name="T95" fmla="*/ 2147483647 h 16384"/>
              <a:gd name="T96" fmla="*/ 2147483647 w 16384"/>
              <a:gd name="T97" fmla="*/ 2147483647 h 16384"/>
              <a:gd name="T98" fmla="*/ 2147483647 w 16384"/>
              <a:gd name="T99" fmla="*/ 2147483647 h 16384"/>
              <a:gd name="T100" fmla="*/ 2147483647 w 16384"/>
              <a:gd name="T101" fmla="*/ 2147483647 h 16384"/>
              <a:gd name="T102" fmla="*/ 2147483647 w 16384"/>
              <a:gd name="T103" fmla="*/ 2147483647 h 16384"/>
              <a:gd name="T104" fmla="*/ 2147483647 w 16384"/>
              <a:gd name="T105" fmla="*/ 2147483647 h 16384"/>
              <a:gd name="T106" fmla="*/ 2147483647 w 16384"/>
              <a:gd name="T107" fmla="*/ 2147483647 h 16384"/>
              <a:gd name="T108" fmla="*/ 2147483647 w 16384"/>
              <a:gd name="T109" fmla="*/ 2147483647 h 16384"/>
              <a:gd name="T110" fmla="*/ 2147483647 w 16384"/>
              <a:gd name="T111" fmla="*/ 2147483647 h 16384"/>
              <a:gd name="T112" fmla="*/ 2147483647 w 16384"/>
              <a:gd name="T113" fmla="*/ 2147483647 h 1638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6384"/>
              <a:gd name="T172" fmla="*/ 0 h 16384"/>
              <a:gd name="T173" fmla="*/ 16384 w 16384"/>
              <a:gd name="T174" fmla="*/ 16384 h 1638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6384" h="16384">
                <a:moveTo>
                  <a:pt x="7374" y="5562"/>
                </a:moveTo>
                <a:lnTo>
                  <a:pt x="7406" y="5505"/>
                </a:lnTo>
                <a:lnTo>
                  <a:pt x="7439" y="5430"/>
                </a:lnTo>
                <a:lnTo>
                  <a:pt x="7535" y="5223"/>
                </a:lnTo>
                <a:lnTo>
                  <a:pt x="7631" y="5034"/>
                </a:lnTo>
                <a:lnTo>
                  <a:pt x="7791" y="4638"/>
                </a:lnTo>
                <a:lnTo>
                  <a:pt x="8753" y="2451"/>
                </a:lnTo>
                <a:lnTo>
                  <a:pt x="9266" y="1263"/>
                </a:lnTo>
                <a:lnTo>
                  <a:pt x="7663" y="999"/>
                </a:lnTo>
                <a:lnTo>
                  <a:pt x="6573" y="848"/>
                </a:lnTo>
                <a:lnTo>
                  <a:pt x="5066" y="584"/>
                </a:lnTo>
                <a:lnTo>
                  <a:pt x="3335" y="302"/>
                </a:lnTo>
                <a:lnTo>
                  <a:pt x="2789" y="207"/>
                </a:lnTo>
                <a:lnTo>
                  <a:pt x="2244" y="94"/>
                </a:lnTo>
                <a:lnTo>
                  <a:pt x="1603" y="0"/>
                </a:lnTo>
                <a:lnTo>
                  <a:pt x="1571" y="38"/>
                </a:lnTo>
                <a:lnTo>
                  <a:pt x="1539" y="75"/>
                </a:lnTo>
                <a:lnTo>
                  <a:pt x="1475" y="132"/>
                </a:lnTo>
                <a:lnTo>
                  <a:pt x="1411" y="207"/>
                </a:lnTo>
                <a:lnTo>
                  <a:pt x="1379" y="264"/>
                </a:lnTo>
                <a:lnTo>
                  <a:pt x="1443" y="321"/>
                </a:lnTo>
                <a:lnTo>
                  <a:pt x="1475" y="358"/>
                </a:lnTo>
                <a:lnTo>
                  <a:pt x="1507" y="415"/>
                </a:lnTo>
                <a:lnTo>
                  <a:pt x="1507" y="490"/>
                </a:lnTo>
                <a:lnTo>
                  <a:pt x="1475" y="566"/>
                </a:lnTo>
                <a:lnTo>
                  <a:pt x="1539" y="641"/>
                </a:lnTo>
                <a:lnTo>
                  <a:pt x="1539" y="698"/>
                </a:lnTo>
                <a:lnTo>
                  <a:pt x="1475" y="698"/>
                </a:lnTo>
                <a:lnTo>
                  <a:pt x="1475" y="716"/>
                </a:lnTo>
                <a:lnTo>
                  <a:pt x="1475" y="754"/>
                </a:lnTo>
                <a:lnTo>
                  <a:pt x="1475" y="830"/>
                </a:lnTo>
                <a:lnTo>
                  <a:pt x="1475" y="848"/>
                </a:lnTo>
                <a:lnTo>
                  <a:pt x="1411" y="905"/>
                </a:lnTo>
                <a:lnTo>
                  <a:pt x="1347" y="980"/>
                </a:lnTo>
                <a:lnTo>
                  <a:pt x="1218" y="1075"/>
                </a:lnTo>
                <a:lnTo>
                  <a:pt x="1186" y="1169"/>
                </a:lnTo>
                <a:lnTo>
                  <a:pt x="1154" y="1207"/>
                </a:lnTo>
                <a:lnTo>
                  <a:pt x="1122" y="1169"/>
                </a:lnTo>
                <a:lnTo>
                  <a:pt x="1058" y="1188"/>
                </a:lnTo>
                <a:lnTo>
                  <a:pt x="1026" y="1226"/>
                </a:lnTo>
                <a:lnTo>
                  <a:pt x="1026" y="1320"/>
                </a:lnTo>
                <a:lnTo>
                  <a:pt x="1058" y="1414"/>
                </a:lnTo>
                <a:lnTo>
                  <a:pt x="962" y="1489"/>
                </a:lnTo>
                <a:lnTo>
                  <a:pt x="834" y="1584"/>
                </a:lnTo>
                <a:lnTo>
                  <a:pt x="641" y="1716"/>
                </a:lnTo>
                <a:lnTo>
                  <a:pt x="449" y="1848"/>
                </a:lnTo>
                <a:lnTo>
                  <a:pt x="289" y="1942"/>
                </a:lnTo>
                <a:lnTo>
                  <a:pt x="128" y="2074"/>
                </a:lnTo>
                <a:lnTo>
                  <a:pt x="64" y="2168"/>
                </a:lnTo>
                <a:lnTo>
                  <a:pt x="96" y="2225"/>
                </a:lnTo>
                <a:lnTo>
                  <a:pt x="96" y="2300"/>
                </a:lnTo>
                <a:lnTo>
                  <a:pt x="32" y="2376"/>
                </a:lnTo>
                <a:lnTo>
                  <a:pt x="0" y="2413"/>
                </a:lnTo>
                <a:lnTo>
                  <a:pt x="64" y="2470"/>
                </a:lnTo>
                <a:lnTo>
                  <a:pt x="160" y="2526"/>
                </a:lnTo>
                <a:lnTo>
                  <a:pt x="224" y="2602"/>
                </a:lnTo>
                <a:lnTo>
                  <a:pt x="257" y="2658"/>
                </a:lnTo>
                <a:lnTo>
                  <a:pt x="321" y="2696"/>
                </a:lnTo>
                <a:lnTo>
                  <a:pt x="385" y="2753"/>
                </a:lnTo>
                <a:lnTo>
                  <a:pt x="353" y="2790"/>
                </a:lnTo>
                <a:lnTo>
                  <a:pt x="385" y="2866"/>
                </a:lnTo>
                <a:lnTo>
                  <a:pt x="417" y="2903"/>
                </a:lnTo>
                <a:lnTo>
                  <a:pt x="449" y="2941"/>
                </a:lnTo>
                <a:lnTo>
                  <a:pt x="481" y="2998"/>
                </a:lnTo>
                <a:lnTo>
                  <a:pt x="513" y="3035"/>
                </a:lnTo>
                <a:lnTo>
                  <a:pt x="545" y="3111"/>
                </a:lnTo>
                <a:lnTo>
                  <a:pt x="545" y="3167"/>
                </a:lnTo>
                <a:lnTo>
                  <a:pt x="609" y="3205"/>
                </a:lnTo>
                <a:lnTo>
                  <a:pt x="673" y="3299"/>
                </a:lnTo>
                <a:lnTo>
                  <a:pt x="609" y="3375"/>
                </a:lnTo>
                <a:lnTo>
                  <a:pt x="641" y="3450"/>
                </a:lnTo>
                <a:lnTo>
                  <a:pt x="641" y="3526"/>
                </a:lnTo>
                <a:lnTo>
                  <a:pt x="609" y="3582"/>
                </a:lnTo>
                <a:lnTo>
                  <a:pt x="577" y="3677"/>
                </a:lnTo>
                <a:lnTo>
                  <a:pt x="481" y="3752"/>
                </a:lnTo>
                <a:lnTo>
                  <a:pt x="385" y="3827"/>
                </a:lnTo>
                <a:lnTo>
                  <a:pt x="321" y="3959"/>
                </a:lnTo>
                <a:lnTo>
                  <a:pt x="289" y="4072"/>
                </a:lnTo>
                <a:lnTo>
                  <a:pt x="321" y="4261"/>
                </a:lnTo>
                <a:lnTo>
                  <a:pt x="353" y="4393"/>
                </a:lnTo>
                <a:lnTo>
                  <a:pt x="321" y="4450"/>
                </a:lnTo>
                <a:lnTo>
                  <a:pt x="224" y="4506"/>
                </a:lnTo>
                <a:lnTo>
                  <a:pt x="192" y="4544"/>
                </a:lnTo>
                <a:lnTo>
                  <a:pt x="224" y="4600"/>
                </a:lnTo>
                <a:lnTo>
                  <a:pt x="289" y="4695"/>
                </a:lnTo>
                <a:lnTo>
                  <a:pt x="353" y="4732"/>
                </a:lnTo>
                <a:lnTo>
                  <a:pt x="385" y="4789"/>
                </a:lnTo>
                <a:lnTo>
                  <a:pt x="417" y="4845"/>
                </a:lnTo>
                <a:lnTo>
                  <a:pt x="481" y="4883"/>
                </a:lnTo>
                <a:lnTo>
                  <a:pt x="481" y="4940"/>
                </a:lnTo>
                <a:lnTo>
                  <a:pt x="513" y="4977"/>
                </a:lnTo>
                <a:lnTo>
                  <a:pt x="577" y="5015"/>
                </a:lnTo>
                <a:lnTo>
                  <a:pt x="641" y="5109"/>
                </a:lnTo>
                <a:lnTo>
                  <a:pt x="673" y="5223"/>
                </a:lnTo>
                <a:lnTo>
                  <a:pt x="737" y="5298"/>
                </a:lnTo>
                <a:lnTo>
                  <a:pt x="834" y="5354"/>
                </a:lnTo>
                <a:lnTo>
                  <a:pt x="962" y="5411"/>
                </a:lnTo>
                <a:lnTo>
                  <a:pt x="1026" y="5505"/>
                </a:lnTo>
                <a:lnTo>
                  <a:pt x="1026" y="5618"/>
                </a:lnTo>
                <a:lnTo>
                  <a:pt x="1026" y="5694"/>
                </a:lnTo>
                <a:lnTo>
                  <a:pt x="1090" y="5713"/>
                </a:lnTo>
                <a:lnTo>
                  <a:pt x="1154" y="5732"/>
                </a:lnTo>
                <a:lnTo>
                  <a:pt x="1186" y="5769"/>
                </a:lnTo>
                <a:lnTo>
                  <a:pt x="1218" y="5807"/>
                </a:lnTo>
                <a:lnTo>
                  <a:pt x="1250" y="5882"/>
                </a:lnTo>
                <a:lnTo>
                  <a:pt x="1250" y="5939"/>
                </a:lnTo>
                <a:lnTo>
                  <a:pt x="1186" y="5939"/>
                </a:lnTo>
                <a:lnTo>
                  <a:pt x="1154" y="5939"/>
                </a:lnTo>
                <a:lnTo>
                  <a:pt x="1122" y="5882"/>
                </a:lnTo>
                <a:lnTo>
                  <a:pt x="1090" y="5882"/>
                </a:lnTo>
                <a:lnTo>
                  <a:pt x="1122" y="5939"/>
                </a:lnTo>
                <a:lnTo>
                  <a:pt x="1090" y="5996"/>
                </a:lnTo>
                <a:lnTo>
                  <a:pt x="1026" y="6033"/>
                </a:lnTo>
                <a:lnTo>
                  <a:pt x="962" y="6109"/>
                </a:lnTo>
                <a:lnTo>
                  <a:pt x="898" y="6165"/>
                </a:lnTo>
                <a:lnTo>
                  <a:pt x="930" y="6184"/>
                </a:lnTo>
                <a:lnTo>
                  <a:pt x="962" y="6184"/>
                </a:lnTo>
                <a:lnTo>
                  <a:pt x="994" y="6184"/>
                </a:lnTo>
                <a:lnTo>
                  <a:pt x="1058" y="6128"/>
                </a:lnTo>
                <a:lnTo>
                  <a:pt x="1122" y="6109"/>
                </a:lnTo>
                <a:lnTo>
                  <a:pt x="1122" y="6146"/>
                </a:lnTo>
                <a:lnTo>
                  <a:pt x="1122" y="6184"/>
                </a:lnTo>
                <a:lnTo>
                  <a:pt x="1218" y="6203"/>
                </a:lnTo>
                <a:lnTo>
                  <a:pt x="1283" y="6259"/>
                </a:lnTo>
                <a:lnTo>
                  <a:pt x="1315" y="6316"/>
                </a:lnTo>
                <a:lnTo>
                  <a:pt x="1379" y="6354"/>
                </a:lnTo>
                <a:lnTo>
                  <a:pt x="1443" y="6391"/>
                </a:lnTo>
                <a:lnTo>
                  <a:pt x="1443" y="6410"/>
                </a:lnTo>
                <a:lnTo>
                  <a:pt x="1475" y="6410"/>
                </a:lnTo>
                <a:lnTo>
                  <a:pt x="1507" y="6410"/>
                </a:lnTo>
                <a:lnTo>
                  <a:pt x="1539" y="6429"/>
                </a:lnTo>
                <a:lnTo>
                  <a:pt x="1571" y="6486"/>
                </a:lnTo>
                <a:lnTo>
                  <a:pt x="1635" y="6505"/>
                </a:lnTo>
                <a:lnTo>
                  <a:pt x="1667" y="6542"/>
                </a:lnTo>
                <a:lnTo>
                  <a:pt x="1699" y="6561"/>
                </a:lnTo>
                <a:lnTo>
                  <a:pt x="1731" y="6580"/>
                </a:lnTo>
                <a:lnTo>
                  <a:pt x="1796" y="6599"/>
                </a:lnTo>
                <a:lnTo>
                  <a:pt x="1828" y="6580"/>
                </a:lnTo>
                <a:lnTo>
                  <a:pt x="1828" y="6542"/>
                </a:lnTo>
                <a:lnTo>
                  <a:pt x="1828" y="6505"/>
                </a:lnTo>
                <a:lnTo>
                  <a:pt x="1860" y="6523"/>
                </a:lnTo>
                <a:lnTo>
                  <a:pt x="1892" y="6561"/>
                </a:lnTo>
                <a:lnTo>
                  <a:pt x="1924" y="6561"/>
                </a:lnTo>
                <a:lnTo>
                  <a:pt x="1924" y="6523"/>
                </a:lnTo>
                <a:lnTo>
                  <a:pt x="1924" y="6505"/>
                </a:lnTo>
                <a:lnTo>
                  <a:pt x="1892" y="6467"/>
                </a:lnTo>
                <a:lnTo>
                  <a:pt x="1860" y="6448"/>
                </a:lnTo>
                <a:lnTo>
                  <a:pt x="1892" y="6410"/>
                </a:lnTo>
                <a:lnTo>
                  <a:pt x="1892" y="6391"/>
                </a:lnTo>
                <a:lnTo>
                  <a:pt x="1956" y="6391"/>
                </a:lnTo>
                <a:lnTo>
                  <a:pt x="1956" y="6373"/>
                </a:lnTo>
                <a:lnTo>
                  <a:pt x="1956" y="6354"/>
                </a:lnTo>
                <a:lnTo>
                  <a:pt x="1892" y="6335"/>
                </a:lnTo>
                <a:lnTo>
                  <a:pt x="1892" y="6316"/>
                </a:lnTo>
                <a:lnTo>
                  <a:pt x="1924" y="6278"/>
                </a:lnTo>
                <a:lnTo>
                  <a:pt x="1956" y="6241"/>
                </a:lnTo>
                <a:lnTo>
                  <a:pt x="1988" y="6184"/>
                </a:lnTo>
                <a:lnTo>
                  <a:pt x="1956" y="6184"/>
                </a:lnTo>
                <a:lnTo>
                  <a:pt x="1924" y="6146"/>
                </a:lnTo>
                <a:lnTo>
                  <a:pt x="1956" y="6146"/>
                </a:lnTo>
                <a:lnTo>
                  <a:pt x="1988" y="6146"/>
                </a:lnTo>
                <a:lnTo>
                  <a:pt x="2052" y="6165"/>
                </a:lnTo>
                <a:lnTo>
                  <a:pt x="2084" y="6165"/>
                </a:lnTo>
                <a:lnTo>
                  <a:pt x="2116" y="6146"/>
                </a:lnTo>
                <a:lnTo>
                  <a:pt x="2148" y="6128"/>
                </a:lnTo>
                <a:lnTo>
                  <a:pt x="2212" y="6146"/>
                </a:lnTo>
                <a:lnTo>
                  <a:pt x="2244" y="6165"/>
                </a:lnTo>
                <a:lnTo>
                  <a:pt x="2276" y="6203"/>
                </a:lnTo>
                <a:lnTo>
                  <a:pt x="2341" y="6203"/>
                </a:lnTo>
                <a:lnTo>
                  <a:pt x="2405" y="6222"/>
                </a:lnTo>
                <a:lnTo>
                  <a:pt x="2405" y="6278"/>
                </a:lnTo>
                <a:lnTo>
                  <a:pt x="2437" y="6297"/>
                </a:lnTo>
                <a:lnTo>
                  <a:pt x="2501" y="6335"/>
                </a:lnTo>
                <a:lnTo>
                  <a:pt x="2597" y="6373"/>
                </a:lnTo>
                <a:lnTo>
                  <a:pt x="2597" y="6410"/>
                </a:lnTo>
                <a:lnTo>
                  <a:pt x="2533" y="6391"/>
                </a:lnTo>
                <a:lnTo>
                  <a:pt x="2373" y="6354"/>
                </a:lnTo>
                <a:lnTo>
                  <a:pt x="2437" y="6354"/>
                </a:lnTo>
                <a:lnTo>
                  <a:pt x="2373" y="6354"/>
                </a:lnTo>
                <a:lnTo>
                  <a:pt x="2309" y="6391"/>
                </a:lnTo>
                <a:lnTo>
                  <a:pt x="2244" y="6391"/>
                </a:lnTo>
                <a:lnTo>
                  <a:pt x="2180" y="6373"/>
                </a:lnTo>
                <a:lnTo>
                  <a:pt x="2148" y="6391"/>
                </a:lnTo>
                <a:lnTo>
                  <a:pt x="2116" y="6410"/>
                </a:lnTo>
                <a:lnTo>
                  <a:pt x="2052" y="6429"/>
                </a:lnTo>
                <a:lnTo>
                  <a:pt x="2052" y="6448"/>
                </a:lnTo>
                <a:lnTo>
                  <a:pt x="2052" y="6486"/>
                </a:lnTo>
                <a:lnTo>
                  <a:pt x="2116" y="6505"/>
                </a:lnTo>
                <a:lnTo>
                  <a:pt x="2148" y="6542"/>
                </a:lnTo>
                <a:lnTo>
                  <a:pt x="2180" y="6580"/>
                </a:lnTo>
                <a:lnTo>
                  <a:pt x="2180" y="6618"/>
                </a:lnTo>
                <a:lnTo>
                  <a:pt x="2148" y="6637"/>
                </a:lnTo>
                <a:lnTo>
                  <a:pt x="2148" y="6674"/>
                </a:lnTo>
                <a:lnTo>
                  <a:pt x="2116" y="6712"/>
                </a:lnTo>
                <a:lnTo>
                  <a:pt x="2180" y="6787"/>
                </a:lnTo>
                <a:lnTo>
                  <a:pt x="2244" y="6844"/>
                </a:lnTo>
                <a:lnTo>
                  <a:pt x="2309" y="6901"/>
                </a:lnTo>
                <a:lnTo>
                  <a:pt x="2341" y="6995"/>
                </a:lnTo>
                <a:lnTo>
                  <a:pt x="2341" y="7089"/>
                </a:lnTo>
                <a:lnTo>
                  <a:pt x="2341" y="7164"/>
                </a:lnTo>
                <a:lnTo>
                  <a:pt x="2373" y="7183"/>
                </a:lnTo>
                <a:lnTo>
                  <a:pt x="2469" y="7240"/>
                </a:lnTo>
                <a:lnTo>
                  <a:pt x="2533" y="7278"/>
                </a:lnTo>
                <a:lnTo>
                  <a:pt x="2533" y="7296"/>
                </a:lnTo>
                <a:lnTo>
                  <a:pt x="2469" y="7315"/>
                </a:lnTo>
                <a:lnTo>
                  <a:pt x="2405" y="7296"/>
                </a:lnTo>
                <a:lnTo>
                  <a:pt x="2341" y="7278"/>
                </a:lnTo>
                <a:lnTo>
                  <a:pt x="2309" y="7240"/>
                </a:lnTo>
                <a:lnTo>
                  <a:pt x="2276" y="7221"/>
                </a:lnTo>
                <a:lnTo>
                  <a:pt x="2276" y="7202"/>
                </a:lnTo>
                <a:lnTo>
                  <a:pt x="2244" y="7164"/>
                </a:lnTo>
                <a:lnTo>
                  <a:pt x="2180" y="7146"/>
                </a:lnTo>
                <a:lnTo>
                  <a:pt x="2116" y="7108"/>
                </a:lnTo>
                <a:lnTo>
                  <a:pt x="2084" y="7070"/>
                </a:lnTo>
                <a:lnTo>
                  <a:pt x="2020" y="7032"/>
                </a:lnTo>
                <a:lnTo>
                  <a:pt x="1924" y="6995"/>
                </a:lnTo>
                <a:lnTo>
                  <a:pt x="1860" y="6957"/>
                </a:lnTo>
                <a:lnTo>
                  <a:pt x="1892" y="6938"/>
                </a:lnTo>
                <a:lnTo>
                  <a:pt x="1924" y="6901"/>
                </a:lnTo>
                <a:lnTo>
                  <a:pt x="1892" y="6863"/>
                </a:lnTo>
                <a:lnTo>
                  <a:pt x="1892" y="6825"/>
                </a:lnTo>
                <a:lnTo>
                  <a:pt x="1892" y="6806"/>
                </a:lnTo>
                <a:lnTo>
                  <a:pt x="1924" y="6806"/>
                </a:lnTo>
                <a:lnTo>
                  <a:pt x="1988" y="6787"/>
                </a:lnTo>
                <a:lnTo>
                  <a:pt x="1988" y="6750"/>
                </a:lnTo>
                <a:lnTo>
                  <a:pt x="1988" y="6712"/>
                </a:lnTo>
                <a:lnTo>
                  <a:pt x="1988" y="6693"/>
                </a:lnTo>
                <a:lnTo>
                  <a:pt x="1924" y="6674"/>
                </a:lnTo>
                <a:lnTo>
                  <a:pt x="1892" y="6674"/>
                </a:lnTo>
                <a:lnTo>
                  <a:pt x="1860" y="6655"/>
                </a:lnTo>
                <a:lnTo>
                  <a:pt x="1796" y="6655"/>
                </a:lnTo>
                <a:lnTo>
                  <a:pt x="1763" y="6655"/>
                </a:lnTo>
                <a:lnTo>
                  <a:pt x="1699" y="6674"/>
                </a:lnTo>
                <a:lnTo>
                  <a:pt x="1699" y="6712"/>
                </a:lnTo>
                <a:lnTo>
                  <a:pt x="1699" y="6769"/>
                </a:lnTo>
                <a:lnTo>
                  <a:pt x="1699" y="6806"/>
                </a:lnTo>
                <a:lnTo>
                  <a:pt x="1667" y="6844"/>
                </a:lnTo>
                <a:lnTo>
                  <a:pt x="1667" y="6882"/>
                </a:lnTo>
                <a:lnTo>
                  <a:pt x="1635" y="6901"/>
                </a:lnTo>
                <a:lnTo>
                  <a:pt x="1571" y="6919"/>
                </a:lnTo>
                <a:lnTo>
                  <a:pt x="1539" y="6976"/>
                </a:lnTo>
                <a:lnTo>
                  <a:pt x="1539" y="7014"/>
                </a:lnTo>
                <a:lnTo>
                  <a:pt x="1539" y="7070"/>
                </a:lnTo>
                <a:lnTo>
                  <a:pt x="1603" y="7089"/>
                </a:lnTo>
                <a:lnTo>
                  <a:pt x="1635" y="7127"/>
                </a:lnTo>
                <a:lnTo>
                  <a:pt x="1603" y="7183"/>
                </a:lnTo>
                <a:lnTo>
                  <a:pt x="1603" y="7221"/>
                </a:lnTo>
                <a:lnTo>
                  <a:pt x="1635" y="7259"/>
                </a:lnTo>
                <a:lnTo>
                  <a:pt x="1603" y="7334"/>
                </a:lnTo>
                <a:lnTo>
                  <a:pt x="1571" y="7391"/>
                </a:lnTo>
                <a:lnTo>
                  <a:pt x="1507" y="7466"/>
                </a:lnTo>
                <a:lnTo>
                  <a:pt x="1539" y="7523"/>
                </a:lnTo>
                <a:lnTo>
                  <a:pt x="1571" y="7598"/>
                </a:lnTo>
                <a:lnTo>
                  <a:pt x="1571" y="7636"/>
                </a:lnTo>
                <a:lnTo>
                  <a:pt x="1603" y="7674"/>
                </a:lnTo>
                <a:lnTo>
                  <a:pt x="1603" y="7711"/>
                </a:lnTo>
                <a:lnTo>
                  <a:pt x="1667" y="7730"/>
                </a:lnTo>
                <a:lnTo>
                  <a:pt x="1699" y="7768"/>
                </a:lnTo>
                <a:lnTo>
                  <a:pt x="1731" y="7824"/>
                </a:lnTo>
                <a:lnTo>
                  <a:pt x="1796" y="7900"/>
                </a:lnTo>
                <a:lnTo>
                  <a:pt x="1892" y="7956"/>
                </a:lnTo>
                <a:lnTo>
                  <a:pt x="2020" y="8013"/>
                </a:lnTo>
                <a:lnTo>
                  <a:pt x="2052" y="8013"/>
                </a:lnTo>
                <a:lnTo>
                  <a:pt x="2116" y="8013"/>
                </a:lnTo>
                <a:lnTo>
                  <a:pt x="2148" y="8032"/>
                </a:lnTo>
                <a:lnTo>
                  <a:pt x="2212" y="8051"/>
                </a:lnTo>
                <a:lnTo>
                  <a:pt x="2276" y="8032"/>
                </a:lnTo>
                <a:lnTo>
                  <a:pt x="2309" y="8051"/>
                </a:lnTo>
                <a:lnTo>
                  <a:pt x="2405" y="8088"/>
                </a:lnTo>
                <a:lnTo>
                  <a:pt x="2437" y="8164"/>
                </a:lnTo>
                <a:lnTo>
                  <a:pt x="2469" y="8220"/>
                </a:lnTo>
                <a:lnTo>
                  <a:pt x="2437" y="8258"/>
                </a:lnTo>
                <a:lnTo>
                  <a:pt x="2437" y="8277"/>
                </a:lnTo>
                <a:lnTo>
                  <a:pt x="2405" y="8371"/>
                </a:lnTo>
                <a:lnTo>
                  <a:pt x="2341" y="8465"/>
                </a:lnTo>
                <a:lnTo>
                  <a:pt x="2244" y="8541"/>
                </a:lnTo>
                <a:lnTo>
                  <a:pt x="2180" y="8560"/>
                </a:lnTo>
                <a:lnTo>
                  <a:pt x="2148" y="8560"/>
                </a:lnTo>
                <a:lnTo>
                  <a:pt x="2052" y="8522"/>
                </a:lnTo>
                <a:lnTo>
                  <a:pt x="1988" y="8560"/>
                </a:lnTo>
                <a:lnTo>
                  <a:pt x="1924" y="8597"/>
                </a:lnTo>
                <a:lnTo>
                  <a:pt x="1956" y="8616"/>
                </a:lnTo>
                <a:lnTo>
                  <a:pt x="1956" y="8673"/>
                </a:lnTo>
                <a:lnTo>
                  <a:pt x="1924" y="8673"/>
                </a:lnTo>
                <a:lnTo>
                  <a:pt x="1892" y="8692"/>
                </a:lnTo>
                <a:lnTo>
                  <a:pt x="1956" y="8748"/>
                </a:lnTo>
                <a:lnTo>
                  <a:pt x="1924" y="8786"/>
                </a:lnTo>
                <a:lnTo>
                  <a:pt x="1924" y="8918"/>
                </a:lnTo>
                <a:lnTo>
                  <a:pt x="1924" y="8956"/>
                </a:lnTo>
                <a:lnTo>
                  <a:pt x="1892" y="9012"/>
                </a:lnTo>
                <a:lnTo>
                  <a:pt x="1956" y="9069"/>
                </a:lnTo>
                <a:lnTo>
                  <a:pt x="2020" y="9144"/>
                </a:lnTo>
                <a:lnTo>
                  <a:pt x="2084" y="9182"/>
                </a:lnTo>
                <a:lnTo>
                  <a:pt x="2148" y="9201"/>
                </a:lnTo>
                <a:lnTo>
                  <a:pt x="2212" y="9257"/>
                </a:lnTo>
                <a:lnTo>
                  <a:pt x="2244" y="9314"/>
                </a:lnTo>
                <a:lnTo>
                  <a:pt x="2309" y="9427"/>
                </a:lnTo>
                <a:lnTo>
                  <a:pt x="2341" y="9521"/>
                </a:lnTo>
                <a:lnTo>
                  <a:pt x="2405" y="9559"/>
                </a:lnTo>
                <a:lnTo>
                  <a:pt x="2437" y="9634"/>
                </a:lnTo>
                <a:lnTo>
                  <a:pt x="2437" y="9729"/>
                </a:lnTo>
                <a:lnTo>
                  <a:pt x="2501" y="9785"/>
                </a:lnTo>
                <a:lnTo>
                  <a:pt x="2565" y="9842"/>
                </a:lnTo>
                <a:lnTo>
                  <a:pt x="2597" y="9898"/>
                </a:lnTo>
                <a:lnTo>
                  <a:pt x="2629" y="9955"/>
                </a:lnTo>
                <a:lnTo>
                  <a:pt x="2693" y="9974"/>
                </a:lnTo>
                <a:lnTo>
                  <a:pt x="2661" y="10030"/>
                </a:lnTo>
                <a:lnTo>
                  <a:pt x="2693" y="10106"/>
                </a:lnTo>
                <a:lnTo>
                  <a:pt x="2757" y="10143"/>
                </a:lnTo>
                <a:lnTo>
                  <a:pt x="2822" y="10219"/>
                </a:lnTo>
                <a:lnTo>
                  <a:pt x="2886" y="10256"/>
                </a:lnTo>
                <a:lnTo>
                  <a:pt x="2950" y="10351"/>
                </a:lnTo>
                <a:lnTo>
                  <a:pt x="3046" y="10483"/>
                </a:lnTo>
                <a:lnTo>
                  <a:pt x="3110" y="10539"/>
                </a:lnTo>
                <a:lnTo>
                  <a:pt x="3270" y="10577"/>
                </a:lnTo>
                <a:lnTo>
                  <a:pt x="3335" y="10596"/>
                </a:lnTo>
                <a:lnTo>
                  <a:pt x="3335" y="10615"/>
                </a:lnTo>
                <a:lnTo>
                  <a:pt x="3335" y="10690"/>
                </a:lnTo>
                <a:lnTo>
                  <a:pt x="3367" y="10784"/>
                </a:lnTo>
                <a:lnTo>
                  <a:pt x="3335" y="10803"/>
                </a:lnTo>
                <a:lnTo>
                  <a:pt x="3302" y="10766"/>
                </a:lnTo>
                <a:lnTo>
                  <a:pt x="3238" y="10803"/>
                </a:lnTo>
                <a:lnTo>
                  <a:pt x="3206" y="10841"/>
                </a:lnTo>
                <a:lnTo>
                  <a:pt x="3238" y="10935"/>
                </a:lnTo>
                <a:lnTo>
                  <a:pt x="3335" y="10992"/>
                </a:lnTo>
                <a:lnTo>
                  <a:pt x="3399" y="11048"/>
                </a:lnTo>
                <a:lnTo>
                  <a:pt x="3431" y="11048"/>
                </a:lnTo>
                <a:lnTo>
                  <a:pt x="3463" y="11048"/>
                </a:lnTo>
                <a:lnTo>
                  <a:pt x="3527" y="11048"/>
                </a:lnTo>
                <a:lnTo>
                  <a:pt x="3591" y="11086"/>
                </a:lnTo>
                <a:lnTo>
                  <a:pt x="3623" y="11161"/>
                </a:lnTo>
                <a:lnTo>
                  <a:pt x="3559" y="11256"/>
                </a:lnTo>
                <a:lnTo>
                  <a:pt x="3495" y="11312"/>
                </a:lnTo>
                <a:lnTo>
                  <a:pt x="3463" y="11388"/>
                </a:lnTo>
                <a:lnTo>
                  <a:pt x="3431" y="11425"/>
                </a:lnTo>
                <a:lnTo>
                  <a:pt x="3431" y="11463"/>
                </a:lnTo>
                <a:lnTo>
                  <a:pt x="3463" y="11482"/>
                </a:lnTo>
                <a:lnTo>
                  <a:pt x="3463" y="11539"/>
                </a:lnTo>
                <a:lnTo>
                  <a:pt x="3399" y="11595"/>
                </a:lnTo>
                <a:lnTo>
                  <a:pt x="3367" y="11652"/>
                </a:lnTo>
                <a:lnTo>
                  <a:pt x="3367" y="11727"/>
                </a:lnTo>
                <a:lnTo>
                  <a:pt x="3335" y="11803"/>
                </a:lnTo>
                <a:lnTo>
                  <a:pt x="3238" y="11878"/>
                </a:lnTo>
                <a:lnTo>
                  <a:pt x="3238" y="11953"/>
                </a:lnTo>
                <a:lnTo>
                  <a:pt x="3302" y="11991"/>
                </a:lnTo>
                <a:lnTo>
                  <a:pt x="3431" y="12029"/>
                </a:lnTo>
                <a:lnTo>
                  <a:pt x="3463" y="12104"/>
                </a:lnTo>
                <a:lnTo>
                  <a:pt x="3527" y="12161"/>
                </a:lnTo>
                <a:lnTo>
                  <a:pt x="3591" y="12198"/>
                </a:lnTo>
                <a:lnTo>
                  <a:pt x="3848" y="12217"/>
                </a:lnTo>
                <a:lnTo>
                  <a:pt x="4136" y="12255"/>
                </a:lnTo>
                <a:lnTo>
                  <a:pt x="4264" y="12293"/>
                </a:lnTo>
                <a:lnTo>
                  <a:pt x="4393" y="12312"/>
                </a:lnTo>
                <a:lnTo>
                  <a:pt x="4489" y="12330"/>
                </a:lnTo>
                <a:lnTo>
                  <a:pt x="4617" y="12387"/>
                </a:lnTo>
                <a:lnTo>
                  <a:pt x="4713" y="12425"/>
                </a:lnTo>
                <a:lnTo>
                  <a:pt x="4841" y="12444"/>
                </a:lnTo>
                <a:lnTo>
                  <a:pt x="4938" y="12462"/>
                </a:lnTo>
                <a:lnTo>
                  <a:pt x="5066" y="12481"/>
                </a:lnTo>
                <a:lnTo>
                  <a:pt x="5226" y="12481"/>
                </a:lnTo>
                <a:lnTo>
                  <a:pt x="5322" y="12500"/>
                </a:lnTo>
                <a:lnTo>
                  <a:pt x="5419" y="12538"/>
                </a:lnTo>
                <a:lnTo>
                  <a:pt x="5515" y="12576"/>
                </a:lnTo>
                <a:lnTo>
                  <a:pt x="5579" y="12651"/>
                </a:lnTo>
                <a:lnTo>
                  <a:pt x="5675" y="12726"/>
                </a:lnTo>
                <a:lnTo>
                  <a:pt x="5835" y="12802"/>
                </a:lnTo>
                <a:lnTo>
                  <a:pt x="5867" y="12839"/>
                </a:lnTo>
                <a:lnTo>
                  <a:pt x="5867" y="12915"/>
                </a:lnTo>
                <a:lnTo>
                  <a:pt x="5932" y="13028"/>
                </a:lnTo>
                <a:lnTo>
                  <a:pt x="6028" y="13103"/>
                </a:lnTo>
                <a:lnTo>
                  <a:pt x="6124" y="13122"/>
                </a:lnTo>
                <a:lnTo>
                  <a:pt x="6188" y="13122"/>
                </a:lnTo>
                <a:lnTo>
                  <a:pt x="6220" y="13179"/>
                </a:lnTo>
                <a:lnTo>
                  <a:pt x="6316" y="13198"/>
                </a:lnTo>
                <a:lnTo>
                  <a:pt x="6348" y="13235"/>
                </a:lnTo>
                <a:lnTo>
                  <a:pt x="6573" y="13292"/>
                </a:lnTo>
                <a:lnTo>
                  <a:pt x="6637" y="13330"/>
                </a:lnTo>
                <a:lnTo>
                  <a:pt x="6733" y="13311"/>
                </a:lnTo>
                <a:lnTo>
                  <a:pt x="6893" y="13330"/>
                </a:lnTo>
                <a:lnTo>
                  <a:pt x="7150" y="13386"/>
                </a:lnTo>
                <a:lnTo>
                  <a:pt x="7246" y="13424"/>
                </a:lnTo>
                <a:lnTo>
                  <a:pt x="7278" y="13443"/>
                </a:lnTo>
                <a:lnTo>
                  <a:pt x="7310" y="13499"/>
                </a:lnTo>
                <a:lnTo>
                  <a:pt x="7342" y="13612"/>
                </a:lnTo>
                <a:lnTo>
                  <a:pt x="7374" y="13707"/>
                </a:lnTo>
                <a:lnTo>
                  <a:pt x="7342" y="13744"/>
                </a:lnTo>
                <a:lnTo>
                  <a:pt x="7278" y="13763"/>
                </a:lnTo>
                <a:lnTo>
                  <a:pt x="7278" y="13801"/>
                </a:lnTo>
                <a:lnTo>
                  <a:pt x="7310" y="13839"/>
                </a:lnTo>
                <a:lnTo>
                  <a:pt x="7406" y="13858"/>
                </a:lnTo>
                <a:lnTo>
                  <a:pt x="7439" y="13895"/>
                </a:lnTo>
                <a:lnTo>
                  <a:pt x="7471" y="13914"/>
                </a:lnTo>
                <a:lnTo>
                  <a:pt x="7535" y="13914"/>
                </a:lnTo>
                <a:lnTo>
                  <a:pt x="7567" y="13895"/>
                </a:lnTo>
                <a:lnTo>
                  <a:pt x="7599" y="13858"/>
                </a:lnTo>
                <a:lnTo>
                  <a:pt x="7663" y="13876"/>
                </a:lnTo>
                <a:lnTo>
                  <a:pt x="7727" y="13858"/>
                </a:lnTo>
                <a:lnTo>
                  <a:pt x="7823" y="13876"/>
                </a:lnTo>
                <a:lnTo>
                  <a:pt x="7887" y="13914"/>
                </a:lnTo>
                <a:lnTo>
                  <a:pt x="7919" y="13933"/>
                </a:lnTo>
                <a:lnTo>
                  <a:pt x="7952" y="13952"/>
                </a:lnTo>
                <a:lnTo>
                  <a:pt x="8048" y="14008"/>
                </a:lnTo>
                <a:lnTo>
                  <a:pt x="8144" y="14122"/>
                </a:lnTo>
                <a:lnTo>
                  <a:pt x="8240" y="14178"/>
                </a:lnTo>
                <a:lnTo>
                  <a:pt x="8272" y="14178"/>
                </a:lnTo>
                <a:lnTo>
                  <a:pt x="8336" y="14216"/>
                </a:lnTo>
                <a:lnTo>
                  <a:pt x="8400" y="14272"/>
                </a:lnTo>
                <a:lnTo>
                  <a:pt x="8497" y="14348"/>
                </a:lnTo>
                <a:lnTo>
                  <a:pt x="8529" y="14404"/>
                </a:lnTo>
                <a:lnTo>
                  <a:pt x="8593" y="14461"/>
                </a:lnTo>
                <a:lnTo>
                  <a:pt x="8625" y="14499"/>
                </a:lnTo>
                <a:lnTo>
                  <a:pt x="8753" y="14555"/>
                </a:lnTo>
                <a:lnTo>
                  <a:pt x="8753" y="14612"/>
                </a:lnTo>
                <a:lnTo>
                  <a:pt x="8849" y="14668"/>
                </a:lnTo>
                <a:lnTo>
                  <a:pt x="8913" y="14725"/>
                </a:lnTo>
                <a:lnTo>
                  <a:pt x="8978" y="14781"/>
                </a:lnTo>
                <a:lnTo>
                  <a:pt x="9042" y="14857"/>
                </a:lnTo>
                <a:lnTo>
                  <a:pt x="9074" y="14951"/>
                </a:lnTo>
                <a:lnTo>
                  <a:pt x="9138" y="15045"/>
                </a:lnTo>
                <a:lnTo>
                  <a:pt x="9170" y="15121"/>
                </a:lnTo>
                <a:lnTo>
                  <a:pt x="9202" y="15234"/>
                </a:lnTo>
                <a:lnTo>
                  <a:pt x="9202" y="15309"/>
                </a:lnTo>
                <a:lnTo>
                  <a:pt x="9202" y="15422"/>
                </a:lnTo>
                <a:lnTo>
                  <a:pt x="9170" y="15479"/>
                </a:lnTo>
                <a:lnTo>
                  <a:pt x="9106" y="15498"/>
                </a:lnTo>
                <a:lnTo>
                  <a:pt x="9106" y="15536"/>
                </a:lnTo>
                <a:lnTo>
                  <a:pt x="9138" y="15573"/>
                </a:lnTo>
                <a:lnTo>
                  <a:pt x="9170" y="15611"/>
                </a:lnTo>
                <a:lnTo>
                  <a:pt x="9138" y="15630"/>
                </a:lnTo>
                <a:lnTo>
                  <a:pt x="9074" y="15668"/>
                </a:lnTo>
                <a:lnTo>
                  <a:pt x="9074" y="15724"/>
                </a:lnTo>
                <a:lnTo>
                  <a:pt x="9106" y="15743"/>
                </a:lnTo>
                <a:lnTo>
                  <a:pt x="9138" y="15743"/>
                </a:lnTo>
                <a:lnTo>
                  <a:pt x="9170" y="15705"/>
                </a:lnTo>
                <a:lnTo>
                  <a:pt x="9234" y="15705"/>
                </a:lnTo>
                <a:lnTo>
                  <a:pt x="9234" y="15724"/>
                </a:lnTo>
                <a:lnTo>
                  <a:pt x="9266" y="15762"/>
                </a:lnTo>
                <a:lnTo>
                  <a:pt x="9330" y="15800"/>
                </a:lnTo>
                <a:lnTo>
                  <a:pt x="9330" y="15837"/>
                </a:lnTo>
                <a:lnTo>
                  <a:pt x="9330" y="15875"/>
                </a:lnTo>
                <a:lnTo>
                  <a:pt x="9298" y="15856"/>
                </a:lnTo>
                <a:lnTo>
                  <a:pt x="9234" y="15781"/>
                </a:lnTo>
                <a:lnTo>
                  <a:pt x="9202" y="15781"/>
                </a:lnTo>
                <a:lnTo>
                  <a:pt x="9202" y="15818"/>
                </a:lnTo>
                <a:lnTo>
                  <a:pt x="9234" y="15856"/>
                </a:lnTo>
                <a:lnTo>
                  <a:pt x="9266" y="15894"/>
                </a:lnTo>
                <a:lnTo>
                  <a:pt x="9266" y="15913"/>
                </a:lnTo>
                <a:lnTo>
                  <a:pt x="9234" y="16007"/>
                </a:lnTo>
                <a:lnTo>
                  <a:pt x="11382" y="16158"/>
                </a:lnTo>
                <a:lnTo>
                  <a:pt x="14364" y="16365"/>
                </a:lnTo>
                <a:lnTo>
                  <a:pt x="14428" y="16346"/>
                </a:lnTo>
                <a:lnTo>
                  <a:pt x="14524" y="16365"/>
                </a:lnTo>
                <a:lnTo>
                  <a:pt x="14653" y="16384"/>
                </a:lnTo>
                <a:lnTo>
                  <a:pt x="14749" y="16365"/>
                </a:lnTo>
                <a:lnTo>
                  <a:pt x="14845" y="16271"/>
                </a:lnTo>
                <a:lnTo>
                  <a:pt x="14973" y="16214"/>
                </a:lnTo>
                <a:lnTo>
                  <a:pt x="15005" y="16120"/>
                </a:lnTo>
                <a:lnTo>
                  <a:pt x="15005" y="16026"/>
                </a:lnTo>
                <a:lnTo>
                  <a:pt x="14909" y="15950"/>
                </a:lnTo>
                <a:lnTo>
                  <a:pt x="14685" y="15894"/>
                </a:lnTo>
                <a:lnTo>
                  <a:pt x="14588" y="15856"/>
                </a:lnTo>
                <a:lnTo>
                  <a:pt x="14621" y="15762"/>
                </a:lnTo>
                <a:lnTo>
                  <a:pt x="14685" y="15573"/>
                </a:lnTo>
                <a:lnTo>
                  <a:pt x="14621" y="15498"/>
                </a:lnTo>
                <a:lnTo>
                  <a:pt x="14685" y="15422"/>
                </a:lnTo>
                <a:lnTo>
                  <a:pt x="14717" y="15366"/>
                </a:lnTo>
                <a:lnTo>
                  <a:pt x="14781" y="15328"/>
                </a:lnTo>
                <a:lnTo>
                  <a:pt x="14909" y="15309"/>
                </a:lnTo>
                <a:lnTo>
                  <a:pt x="14941" y="15272"/>
                </a:lnTo>
                <a:lnTo>
                  <a:pt x="15005" y="15253"/>
                </a:lnTo>
                <a:lnTo>
                  <a:pt x="15005" y="15196"/>
                </a:lnTo>
                <a:lnTo>
                  <a:pt x="15101" y="15196"/>
                </a:lnTo>
                <a:lnTo>
                  <a:pt x="15166" y="15140"/>
                </a:lnTo>
                <a:lnTo>
                  <a:pt x="15230" y="15083"/>
                </a:lnTo>
                <a:lnTo>
                  <a:pt x="15230" y="14970"/>
                </a:lnTo>
                <a:lnTo>
                  <a:pt x="15294" y="14932"/>
                </a:lnTo>
                <a:lnTo>
                  <a:pt x="15294" y="14857"/>
                </a:lnTo>
                <a:lnTo>
                  <a:pt x="15358" y="14631"/>
                </a:lnTo>
                <a:lnTo>
                  <a:pt x="15422" y="14574"/>
                </a:lnTo>
                <a:lnTo>
                  <a:pt x="15582" y="14555"/>
                </a:lnTo>
                <a:lnTo>
                  <a:pt x="15550" y="14517"/>
                </a:lnTo>
                <a:lnTo>
                  <a:pt x="15614" y="14499"/>
                </a:lnTo>
                <a:lnTo>
                  <a:pt x="15679" y="14442"/>
                </a:lnTo>
                <a:lnTo>
                  <a:pt x="15743" y="14385"/>
                </a:lnTo>
                <a:lnTo>
                  <a:pt x="15967" y="14348"/>
                </a:lnTo>
                <a:lnTo>
                  <a:pt x="16160" y="14310"/>
                </a:lnTo>
                <a:lnTo>
                  <a:pt x="16256" y="14254"/>
                </a:lnTo>
                <a:lnTo>
                  <a:pt x="16384" y="14235"/>
                </a:lnTo>
                <a:lnTo>
                  <a:pt x="16384" y="14178"/>
                </a:lnTo>
                <a:lnTo>
                  <a:pt x="16352" y="14122"/>
                </a:lnTo>
                <a:lnTo>
                  <a:pt x="16127" y="13952"/>
                </a:lnTo>
                <a:lnTo>
                  <a:pt x="15999" y="13876"/>
                </a:lnTo>
                <a:lnTo>
                  <a:pt x="15999" y="13688"/>
                </a:lnTo>
                <a:lnTo>
                  <a:pt x="15967" y="13650"/>
                </a:lnTo>
                <a:lnTo>
                  <a:pt x="15935" y="13499"/>
                </a:lnTo>
                <a:lnTo>
                  <a:pt x="15743" y="13330"/>
                </a:lnTo>
                <a:lnTo>
                  <a:pt x="15807" y="13292"/>
                </a:lnTo>
                <a:lnTo>
                  <a:pt x="15839" y="13254"/>
                </a:lnTo>
                <a:lnTo>
                  <a:pt x="15775" y="13235"/>
                </a:lnTo>
                <a:lnTo>
                  <a:pt x="15711" y="13198"/>
                </a:lnTo>
                <a:lnTo>
                  <a:pt x="15679" y="13066"/>
                </a:lnTo>
                <a:lnTo>
                  <a:pt x="15711" y="12990"/>
                </a:lnTo>
                <a:lnTo>
                  <a:pt x="14011" y="11520"/>
                </a:lnTo>
                <a:lnTo>
                  <a:pt x="13659" y="11218"/>
                </a:lnTo>
                <a:lnTo>
                  <a:pt x="11639" y="9427"/>
                </a:lnTo>
                <a:lnTo>
                  <a:pt x="10581" y="8522"/>
                </a:lnTo>
                <a:lnTo>
                  <a:pt x="9715" y="7768"/>
                </a:lnTo>
                <a:lnTo>
                  <a:pt x="8625" y="6806"/>
                </a:lnTo>
                <a:lnTo>
                  <a:pt x="8336" y="6561"/>
                </a:lnTo>
                <a:lnTo>
                  <a:pt x="7984" y="6241"/>
                </a:lnTo>
                <a:lnTo>
                  <a:pt x="7535" y="5845"/>
                </a:lnTo>
                <a:lnTo>
                  <a:pt x="7342" y="5694"/>
                </a:lnTo>
                <a:lnTo>
                  <a:pt x="7374" y="5562"/>
                </a:lnTo>
                <a:close/>
              </a:path>
            </a:pathLst>
          </a:custGeom>
          <a:solidFill>
            <a:srgbClr val="FFFF00"/>
          </a:solid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4" name="Washington">
            <a:extLst>
              <a:ext uri="{FF2B5EF4-FFF2-40B4-BE49-F238E27FC236}">
                <a16:creationId xmlns:a16="http://schemas.microsoft.com/office/drawing/2014/main" id="{0FBC156B-CB86-3AF3-7A2F-25DF816C7FAB}"/>
              </a:ext>
            </a:extLst>
          </p:cNvPr>
          <p:cNvSpPr>
            <a:spLocks/>
          </p:cNvSpPr>
          <p:nvPr/>
        </p:nvSpPr>
        <p:spPr bwMode="auto">
          <a:xfrm>
            <a:off x="1258608" y="654685"/>
            <a:ext cx="1093787" cy="757238"/>
          </a:xfrm>
          <a:custGeom>
            <a:avLst/>
            <a:gdLst>
              <a:gd name="T0" fmla="*/ 2147483647 w 16384"/>
              <a:gd name="T1" fmla="*/ 2147483647 h 16384"/>
              <a:gd name="T2" fmla="*/ 2147483647 w 16384"/>
              <a:gd name="T3" fmla="*/ 2147483647 h 16384"/>
              <a:gd name="T4" fmla="*/ 2147483647 w 16384"/>
              <a:gd name="T5" fmla="*/ 2147483647 h 16384"/>
              <a:gd name="T6" fmla="*/ 2147483647 w 16384"/>
              <a:gd name="T7" fmla="*/ 2147483647 h 16384"/>
              <a:gd name="T8" fmla="*/ 2147483647 w 16384"/>
              <a:gd name="T9" fmla="*/ 2147483647 h 16384"/>
              <a:gd name="T10" fmla="*/ 2147483647 w 16384"/>
              <a:gd name="T11" fmla="*/ 2147483647 h 16384"/>
              <a:gd name="T12" fmla="*/ 2147483647 w 16384"/>
              <a:gd name="T13" fmla="*/ 2147483647 h 16384"/>
              <a:gd name="T14" fmla="*/ 2147483647 w 16384"/>
              <a:gd name="T15" fmla="*/ 2147483647 h 16384"/>
              <a:gd name="T16" fmla="*/ 2147483647 w 16384"/>
              <a:gd name="T17" fmla="*/ 2147483647 h 16384"/>
              <a:gd name="T18" fmla="*/ 2147483647 w 16384"/>
              <a:gd name="T19" fmla="*/ 2147483647 h 16384"/>
              <a:gd name="T20" fmla="*/ 2147483647 w 16384"/>
              <a:gd name="T21" fmla="*/ 2147483647 h 16384"/>
              <a:gd name="T22" fmla="*/ 2147483647 w 16384"/>
              <a:gd name="T23" fmla="*/ 2147483647 h 16384"/>
              <a:gd name="T24" fmla="*/ 2147483647 w 16384"/>
              <a:gd name="T25" fmla="*/ 2147483647 h 16384"/>
              <a:gd name="T26" fmla="*/ 2147483647 w 16384"/>
              <a:gd name="T27" fmla="*/ 2147483647 h 16384"/>
              <a:gd name="T28" fmla="*/ 2147483647 w 16384"/>
              <a:gd name="T29" fmla="*/ 2147483647 h 16384"/>
              <a:gd name="T30" fmla="*/ 2147483647 w 16384"/>
              <a:gd name="T31" fmla="*/ 2147483647 h 16384"/>
              <a:gd name="T32" fmla="*/ 2147483647 w 16384"/>
              <a:gd name="T33" fmla="*/ 2147483647 h 16384"/>
              <a:gd name="T34" fmla="*/ 2147483647 w 16384"/>
              <a:gd name="T35" fmla="*/ 2147483647 h 16384"/>
              <a:gd name="T36" fmla="*/ 2147483647 w 16384"/>
              <a:gd name="T37" fmla="*/ 2147483647 h 16384"/>
              <a:gd name="T38" fmla="*/ 2147483647 w 16384"/>
              <a:gd name="T39" fmla="*/ 2147483647 h 16384"/>
              <a:gd name="T40" fmla="*/ 2147483647 w 16384"/>
              <a:gd name="T41" fmla="*/ 2147483647 h 16384"/>
              <a:gd name="T42" fmla="*/ 2147483647 w 16384"/>
              <a:gd name="T43" fmla="*/ 2147483647 h 16384"/>
              <a:gd name="T44" fmla="*/ 2147483647 w 16384"/>
              <a:gd name="T45" fmla="*/ 2147483647 h 16384"/>
              <a:gd name="T46" fmla="*/ 2147483647 w 16384"/>
              <a:gd name="T47" fmla="*/ 2147483647 h 16384"/>
              <a:gd name="T48" fmla="*/ 2147483647 w 16384"/>
              <a:gd name="T49" fmla="*/ 2147483647 h 16384"/>
              <a:gd name="T50" fmla="*/ 2147483647 w 16384"/>
              <a:gd name="T51" fmla="*/ 2147483647 h 16384"/>
              <a:gd name="T52" fmla="*/ 2147483647 w 16384"/>
              <a:gd name="T53" fmla="*/ 2147483647 h 16384"/>
              <a:gd name="T54" fmla="*/ 2147483647 w 16384"/>
              <a:gd name="T55" fmla="*/ 2147483647 h 16384"/>
              <a:gd name="T56" fmla="*/ 2147483647 w 16384"/>
              <a:gd name="T57" fmla="*/ 2147483647 h 16384"/>
              <a:gd name="T58" fmla="*/ 2147483647 w 16384"/>
              <a:gd name="T59" fmla="*/ 2147483647 h 16384"/>
              <a:gd name="T60" fmla="*/ 2147483647 w 16384"/>
              <a:gd name="T61" fmla="*/ 2147483647 h 16384"/>
              <a:gd name="T62" fmla="*/ 2147483647 w 16384"/>
              <a:gd name="T63" fmla="*/ 2147483647 h 16384"/>
              <a:gd name="T64" fmla="*/ 2147483647 w 16384"/>
              <a:gd name="T65" fmla="*/ 2147483647 h 16384"/>
              <a:gd name="T66" fmla="*/ 2147483647 w 16384"/>
              <a:gd name="T67" fmla="*/ 2147483647 h 16384"/>
              <a:gd name="T68" fmla="*/ 2147483647 w 16384"/>
              <a:gd name="T69" fmla="*/ 2147483647 h 16384"/>
              <a:gd name="T70" fmla="*/ 2147483647 w 16384"/>
              <a:gd name="T71" fmla="*/ 2147483647 h 16384"/>
              <a:gd name="T72" fmla="*/ 2147483647 w 16384"/>
              <a:gd name="T73" fmla="*/ 2147483647 h 16384"/>
              <a:gd name="T74" fmla="*/ 2147483647 w 16384"/>
              <a:gd name="T75" fmla="*/ 2147483647 h 16384"/>
              <a:gd name="T76" fmla="*/ 2147483647 w 16384"/>
              <a:gd name="T77" fmla="*/ 2147483647 h 16384"/>
              <a:gd name="T78" fmla="*/ 2147483647 w 16384"/>
              <a:gd name="T79" fmla="*/ 2147483647 h 16384"/>
              <a:gd name="T80" fmla="*/ 2147483647 w 16384"/>
              <a:gd name="T81" fmla="*/ 2147483647 h 16384"/>
              <a:gd name="T82" fmla="*/ 2147483647 w 16384"/>
              <a:gd name="T83" fmla="*/ 2147483647 h 16384"/>
              <a:gd name="T84" fmla="*/ 2147483647 w 16384"/>
              <a:gd name="T85" fmla="*/ 2147483647 h 16384"/>
              <a:gd name="T86" fmla="*/ 2147483647 w 16384"/>
              <a:gd name="T87" fmla="*/ 2147483647 h 16384"/>
              <a:gd name="T88" fmla="*/ 2147483647 w 16384"/>
              <a:gd name="T89" fmla="*/ 2147483647 h 16384"/>
              <a:gd name="T90" fmla="*/ 2147483647 w 16384"/>
              <a:gd name="T91" fmla="*/ 2147483647 h 16384"/>
              <a:gd name="T92" fmla="*/ 2147483647 w 16384"/>
              <a:gd name="T93" fmla="*/ 2147483647 h 16384"/>
              <a:gd name="T94" fmla="*/ 2147483647 w 16384"/>
              <a:gd name="T95" fmla="*/ 2147483647 h 16384"/>
              <a:gd name="T96" fmla="*/ 2147483647 w 16384"/>
              <a:gd name="T97" fmla="*/ 2147483647 h 16384"/>
              <a:gd name="T98" fmla="*/ 2147483647 w 16384"/>
              <a:gd name="T99" fmla="*/ 2147483647 h 16384"/>
              <a:gd name="T100" fmla="*/ 2147483647 w 16384"/>
              <a:gd name="T101" fmla="*/ 2147483647 h 16384"/>
              <a:gd name="T102" fmla="*/ 2147483647 w 16384"/>
              <a:gd name="T103" fmla="*/ 2147483647 h 16384"/>
              <a:gd name="T104" fmla="*/ 2147483647 w 16384"/>
              <a:gd name="T105" fmla="*/ 2147483647 h 16384"/>
              <a:gd name="T106" fmla="*/ 2147483647 w 16384"/>
              <a:gd name="T107" fmla="*/ 2147483647 h 16384"/>
              <a:gd name="T108" fmla="*/ 2147483647 w 16384"/>
              <a:gd name="T109" fmla="*/ 2147483647 h 16384"/>
              <a:gd name="T110" fmla="*/ 2147483647 w 16384"/>
              <a:gd name="T111" fmla="*/ 2147483647 h 16384"/>
              <a:gd name="T112" fmla="*/ 2147483647 w 16384"/>
              <a:gd name="T113" fmla="*/ 2147483647 h 16384"/>
              <a:gd name="T114" fmla="*/ 2147483647 w 16384"/>
              <a:gd name="T115" fmla="*/ 2147483647 h 16384"/>
              <a:gd name="T116" fmla="*/ 2147483647 w 16384"/>
              <a:gd name="T117" fmla="*/ 2147483647 h 16384"/>
              <a:gd name="T118" fmla="*/ 2147483647 w 16384"/>
              <a:gd name="T119" fmla="*/ 2147483647 h 16384"/>
              <a:gd name="T120" fmla="*/ 2147483647 w 16384"/>
              <a:gd name="T121" fmla="*/ 2147483647 h 16384"/>
              <a:gd name="T122" fmla="*/ 2147483647 w 16384"/>
              <a:gd name="T123" fmla="*/ 2147483647 h 16384"/>
              <a:gd name="T124" fmla="*/ 2147483647 w 16384"/>
              <a:gd name="T125" fmla="*/ 2147483647 h 1638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384"/>
              <a:gd name="T190" fmla="*/ 0 h 16384"/>
              <a:gd name="T191" fmla="*/ 16384 w 16384"/>
              <a:gd name="T192" fmla="*/ 16384 h 1638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384" h="16384">
                <a:moveTo>
                  <a:pt x="4048" y="6564"/>
                </a:moveTo>
                <a:lnTo>
                  <a:pt x="4086" y="6511"/>
                </a:lnTo>
                <a:lnTo>
                  <a:pt x="4125" y="6404"/>
                </a:lnTo>
                <a:lnTo>
                  <a:pt x="4202" y="6191"/>
                </a:lnTo>
                <a:lnTo>
                  <a:pt x="4202" y="6084"/>
                </a:lnTo>
                <a:lnTo>
                  <a:pt x="4163" y="5924"/>
                </a:lnTo>
                <a:lnTo>
                  <a:pt x="4086" y="5924"/>
                </a:lnTo>
                <a:lnTo>
                  <a:pt x="3971" y="5977"/>
                </a:lnTo>
                <a:lnTo>
                  <a:pt x="3855" y="5924"/>
                </a:lnTo>
                <a:lnTo>
                  <a:pt x="3894" y="5870"/>
                </a:lnTo>
                <a:lnTo>
                  <a:pt x="3971" y="5817"/>
                </a:lnTo>
                <a:lnTo>
                  <a:pt x="3932" y="5764"/>
                </a:lnTo>
                <a:lnTo>
                  <a:pt x="3932" y="5550"/>
                </a:lnTo>
                <a:lnTo>
                  <a:pt x="4009" y="5604"/>
                </a:lnTo>
                <a:lnTo>
                  <a:pt x="4009" y="5764"/>
                </a:lnTo>
                <a:lnTo>
                  <a:pt x="4086" y="5764"/>
                </a:lnTo>
                <a:lnTo>
                  <a:pt x="4125" y="5604"/>
                </a:lnTo>
                <a:lnTo>
                  <a:pt x="4125" y="5497"/>
                </a:lnTo>
                <a:lnTo>
                  <a:pt x="4125" y="5283"/>
                </a:lnTo>
                <a:lnTo>
                  <a:pt x="4086" y="5177"/>
                </a:lnTo>
                <a:lnTo>
                  <a:pt x="4163" y="5123"/>
                </a:lnTo>
                <a:lnTo>
                  <a:pt x="4202" y="5283"/>
                </a:lnTo>
                <a:lnTo>
                  <a:pt x="4279" y="5283"/>
                </a:lnTo>
                <a:lnTo>
                  <a:pt x="4356" y="5123"/>
                </a:lnTo>
                <a:lnTo>
                  <a:pt x="4395" y="5230"/>
                </a:lnTo>
                <a:lnTo>
                  <a:pt x="4510" y="5177"/>
                </a:lnTo>
                <a:lnTo>
                  <a:pt x="4472" y="4963"/>
                </a:lnTo>
                <a:lnTo>
                  <a:pt x="4510" y="4856"/>
                </a:lnTo>
                <a:lnTo>
                  <a:pt x="4510" y="4643"/>
                </a:lnTo>
                <a:lnTo>
                  <a:pt x="4433" y="4483"/>
                </a:lnTo>
                <a:lnTo>
                  <a:pt x="4356" y="4323"/>
                </a:lnTo>
                <a:lnTo>
                  <a:pt x="4356" y="4483"/>
                </a:lnTo>
                <a:lnTo>
                  <a:pt x="4395" y="4696"/>
                </a:lnTo>
                <a:lnTo>
                  <a:pt x="4356" y="4856"/>
                </a:lnTo>
                <a:lnTo>
                  <a:pt x="4279" y="4750"/>
                </a:lnTo>
                <a:lnTo>
                  <a:pt x="4163" y="4856"/>
                </a:lnTo>
                <a:lnTo>
                  <a:pt x="4009" y="5017"/>
                </a:lnTo>
                <a:lnTo>
                  <a:pt x="3817" y="5337"/>
                </a:lnTo>
                <a:lnTo>
                  <a:pt x="3624" y="5390"/>
                </a:lnTo>
                <a:lnTo>
                  <a:pt x="3470" y="5444"/>
                </a:lnTo>
                <a:lnTo>
                  <a:pt x="3277" y="5604"/>
                </a:lnTo>
                <a:lnTo>
                  <a:pt x="3200" y="5710"/>
                </a:lnTo>
                <a:lnTo>
                  <a:pt x="3123" y="5817"/>
                </a:lnTo>
                <a:lnTo>
                  <a:pt x="3084" y="5870"/>
                </a:lnTo>
                <a:lnTo>
                  <a:pt x="2930" y="6084"/>
                </a:lnTo>
                <a:lnTo>
                  <a:pt x="2930" y="6191"/>
                </a:lnTo>
                <a:lnTo>
                  <a:pt x="3045" y="6244"/>
                </a:lnTo>
                <a:lnTo>
                  <a:pt x="3123" y="6244"/>
                </a:lnTo>
                <a:lnTo>
                  <a:pt x="3354" y="6191"/>
                </a:lnTo>
                <a:lnTo>
                  <a:pt x="3470" y="6244"/>
                </a:lnTo>
                <a:lnTo>
                  <a:pt x="3315" y="6297"/>
                </a:lnTo>
                <a:lnTo>
                  <a:pt x="3238" y="6351"/>
                </a:lnTo>
                <a:lnTo>
                  <a:pt x="3007" y="6404"/>
                </a:lnTo>
                <a:lnTo>
                  <a:pt x="2930" y="6351"/>
                </a:lnTo>
                <a:lnTo>
                  <a:pt x="2814" y="6351"/>
                </a:lnTo>
                <a:lnTo>
                  <a:pt x="2776" y="6244"/>
                </a:lnTo>
                <a:lnTo>
                  <a:pt x="2853" y="6031"/>
                </a:lnTo>
                <a:lnTo>
                  <a:pt x="2968" y="5764"/>
                </a:lnTo>
                <a:lnTo>
                  <a:pt x="3161" y="5497"/>
                </a:lnTo>
                <a:lnTo>
                  <a:pt x="3200" y="5390"/>
                </a:lnTo>
                <a:lnTo>
                  <a:pt x="3277" y="5283"/>
                </a:lnTo>
                <a:lnTo>
                  <a:pt x="3354" y="5283"/>
                </a:lnTo>
                <a:lnTo>
                  <a:pt x="3547" y="5177"/>
                </a:lnTo>
                <a:lnTo>
                  <a:pt x="3624" y="4963"/>
                </a:lnTo>
                <a:lnTo>
                  <a:pt x="3701" y="4963"/>
                </a:lnTo>
                <a:lnTo>
                  <a:pt x="3701" y="4803"/>
                </a:lnTo>
                <a:lnTo>
                  <a:pt x="3739" y="4643"/>
                </a:lnTo>
                <a:lnTo>
                  <a:pt x="3817" y="4803"/>
                </a:lnTo>
                <a:lnTo>
                  <a:pt x="3855" y="4696"/>
                </a:lnTo>
                <a:lnTo>
                  <a:pt x="3894" y="4590"/>
                </a:lnTo>
                <a:lnTo>
                  <a:pt x="3932" y="4750"/>
                </a:lnTo>
                <a:lnTo>
                  <a:pt x="3855" y="4910"/>
                </a:lnTo>
                <a:lnTo>
                  <a:pt x="3971" y="4910"/>
                </a:lnTo>
                <a:lnTo>
                  <a:pt x="4009" y="4750"/>
                </a:lnTo>
                <a:lnTo>
                  <a:pt x="4125" y="4750"/>
                </a:lnTo>
                <a:lnTo>
                  <a:pt x="4163" y="4643"/>
                </a:lnTo>
                <a:lnTo>
                  <a:pt x="4241" y="4590"/>
                </a:lnTo>
                <a:lnTo>
                  <a:pt x="4241" y="4483"/>
                </a:lnTo>
                <a:lnTo>
                  <a:pt x="4241" y="4269"/>
                </a:lnTo>
                <a:lnTo>
                  <a:pt x="4356" y="4056"/>
                </a:lnTo>
                <a:lnTo>
                  <a:pt x="4356" y="3736"/>
                </a:lnTo>
                <a:lnTo>
                  <a:pt x="4318" y="3629"/>
                </a:lnTo>
                <a:lnTo>
                  <a:pt x="4241" y="3896"/>
                </a:lnTo>
                <a:lnTo>
                  <a:pt x="4202" y="3789"/>
                </a:lnTo>
                <a:lnTo>
                  <a:pt x="4086" y="3896"/>
                </a:lnTo>
                <a:lnTo>
                  <a:pt x="4125" y="3629"/>
                </a:lnTo>
                <a:lnTo>
                  <a:pt x="4241" y="3576"/>
                </a:lnTo>
                <a:lnTo>
                  <a:pt x="4202" y="3416"/>
                </a:lnTo>
                <a:lnTo>
                  <a:pt x="4048" y="3416"/>
                </a:lnTo>
                <a:lnTo>
                  <a:pt x="3971" y="3576"/>
                </a:lnTo>
                <a:lnTo>
                  <a:pt x="4048" y="3789"/>
                </a:lnTo>
                <a:lnTo>
                  <a:pt x="3894" y="3949"/>
                </a:lnTo>
                <a:lnTo>
                  <a:pt x="3855" y="3896"/>
                </a:lnTo>
                <a:lnTo>
                  <a:pt x="3932" y="3789"/>
                </a:lnTo>
                <a:lnTo>
                  <a:pt x="3855" y="3682"/>
                </a:lnTo>
                <a:lnTo>
                  <a:pt x="3855" y="3522"/>
                </a:lnTo>
                <a:lnTo>
                  <a:pt x="3739" y="3469"/>
                </a:lnTo>
                <a:lnTo>
                  <a:pt x="3739" y="3522"/>
                </a:lnTo>
                <a:lnTo>
                  <a:pt x="3662" y="3629"/>
                </a:lnTo>
                <a:lnTo>
                  <a:pt x="3624" y="3469"/>
                </a:lnTo>
                <a:lnTo>
                  <a:pt x="3624" y="3362"/>
                </a:lnTo>
                <a:lnTo>
                  <a:pt x="3585" y="3202"/>
                </a:lnTo>
                <a:lnTo>
                  <a:pt x="3470" y="3042"/>
                </a:lnTo>
                <a:lnTo>
                  <a:pt x="3354" y="3149"/>
                </a:lnTo>
                <a:lnTo>
                  <a:pt x="3200" y="3042"/>
                </a:lnTo>
                <a:lnTo>
                  <a:pt x="3084" y="3042"/>
                </a:lnTo>
                <a:lnTo>
                  <a:pt x="2930" y="2935"/>
                </a:lnTo>
                <a:lnTo>
                  <a:pt x="2737" y="2775"/>
                </a:lnTo>
                <a:lnTo>
                  <a:pt x="2660" y="2775"/>
                </a:lnTo>
                <a:lnTo>
                  <a:pt x="2544" y="2668"/>
                </a:lnTo>
                <a:lnTo>
                  <a:pt x="2429" y="2508"/>
                </a:lnTo>
                <a:lnTo>
                  <a:pt x="2159" y="2455"/>
                </a:lnTo>
                <a:lnTo>
                  <a:pt x="1889" y="2295"/>
                </a:lnTo>
                <a:lnTo>
                  <a:pt x="1619" y="2028"/>
                </a:lnTo>
                <a:lnTo>
                  <a:pt x="1619" y="1921"/>
                </a:lnTo>
                <a:lnTo>
                  <a:pt x="1465" y="1761"/>
                </a:lnTo>
                <a:lnTo>
                  <a:pt x="1349" y="1654"/>
                </a:lnTo>
                <a:lnTo>
                  <a:pt x="1272" y="1494"/>
                </a:lnTo>
                <a:lnTo>
                  <a:pt x="1157" y="1441"/>
                </a:lnTo>
                <a:lnTo>
                  <a:pt x="1002" y="1227"/>
                </a:lnTo>
                <a:lnTo>
                  <a:pt x="887" y="1014"/>
                </a:lnTo>
                <a:lnTo>
                  <a:pt x="732" y="854"/>
                </a:lnTo>
                <a:lnTo>
                  <a:pt x="617" y="801"/>
                </a:lnTo>
                <a:lnTo>
                  <a:pt x="540" y="801"/>
                </a:lnTo>
                <a:lnTo>
                  <a:pt x="540" y="907"/>
                </a:lnTo>
                <a:lnTo>
                  <a:pt x="617" y="1014"/>
                </a:lnTo>
                <a:lnTo>
                  <a:pt x="540" y="1227"/>
                </a:lnTo>
                <a:lnTo>
                  <a:pt x="424" y="1441"/>
                </a:lnTo>
                <a:lnTo>
                  <a:pt x="308" y="1654"/>
                </a:lnTo>
                <a:lnTo>
                  <a:pt x="308" y="2028"/>
                </a:lnTo>
                <a:lnTo>
                  <a:pt x="231" y="2402"/>
                </a:lnTo>
                <a:lnTo>
                  <a:pt x="308" y="2615"/>
                </a:lnTo>
                <a:lnTo>
                  <a:pt x="308" y="2829"/>
                </a:lnTo>
                <a:lnTo>
                  <a:pt x="386" y="3042"/>
                </a:lnTo>
                <a:lnTo>
                  <a:pt x="463" y="3149"/>
                </a:lnTo>
                <a:lnTo>
                  <a:pt x="501" y="3202"/>
                </a:lnTo>
                <a:lnTo>
                  <a:pt x="501" y="3416"/>
                </a:lnTo>
                <a:lnTo>
                  <a:pt x="578" y="3522"/>
                </a:lnTo>
                <a:lnTo>
                  <a:pt x="540" y="3789"/>
                </a:lnTo>
                <a:lnTo>
                  <a:pt x="540" y="4269"/>
                </a:lnTo>
                <a:lnTo>
                  <a:pt x="540" y="4483"/>
                </a:lnTo>
                <a:lnTo>
                  <a:pt x="501" y="4590"/>
                </a:lnTo>
                <a:lnTo>
                  <a:pt x="463" y="4696"/>
                </a:lnTo>
                <a:lnTo>
                  <a:pt x="463" y="5070"/>
                </a:lnTo>
                <a:lnTo>
                  <a:pt x="463" y="5390"/>
                </a:lnTo>
                <a:lnTo>
                  <a:pt x="540" y="5550"/>
                </a:lnTo>
                <a:lnTo>
                  <a:pt x="578" y="5764"/>
                </a:lnTo>
                <a:lnTo>
                  <a:pt x="540" y="6031"/>
                </a:lnTo>
                <a:lnTo>
                  <a:pt x="501" y="6511"/>
                </a:lnTo>
                <a:lnTo>
                  <a:pt x="424" y="6884"/>
                </a:lnTo>
                <a:lnTo>
                  <a:pt x="463" y="6991"/>
                </a:lnTo>
                <a:lnTo>
                  <a:pt x="501" y="6991"/>
                </a:lnTo>
                <a:lnTo>
                  <a:pt x="578" y="6724"/>
                </a:lnTo>
                <a:lnTo>
                  <a:pt x="732" y="6724"/>
                </a:lnTo>
                <a:lnTo>
                  <a:pt x="732" y="6884"/>
                </a:lnTo>
                <a:lnTo>
                  <a:pt x="771" y="6991"/>
                </a:lnTo>
                <a:lnTo>
                  <a:pt x="964" y="7045"/>
                </a:lnTo>
                <a:lnTo>
                  <a:pt x="1118" y="7205"/>
                </a:lnTo>
                <a:lnTo>
                  <a:pt x="887" y="7311"/>
                </a:lnTo>
                <a:lnTo>
                  <a:pt x="655" y="7311"/>
                </a:lnTo>
                <a:lnTo>
                  <a:pt x="578" y="7365"/>
                </a:lnTo>
                <a:lnTo>
                  <a:pt x="578" y="7472"/>
                </a:lnTo>
                <a:lnTo>
                  <a:pt x="540" y="7578"/>
                </a:lnTo>
                <a:lnTo>
                  <a:pt x="463" y="7472"/>
                </a:lnTo>
                <a:lnTo>
                  <a:pt x="463" y="7258"/>
                </a:lnTo>
                <a:lnTo>
                  <a:pt x="424" y="7205"/>
                </a:lnTo>
                <a:lnTo>
                  <a:pt x="386" y="7311"/>
                </a:lnTo>
                <a:lnTo>
                  <a:pt x="386" y="7578"/>
                </a:lnTo>
                <a:lnTo>
                  <a:pt x="386" y="7738"/>
                </a:lnTo>
                <a:lnTo>
                  <a:pt x="308" y="7952"/>
                </a:lnTo>
                <a:lnTo>
                  <a:pt x="347" y="8059"/>
                </a:lnTo>
                <a:lnTo>
                  <a:pt x="424" y="8059"/>
                </a:lnTo>
                <a:lnTo>
                  <a:pt x="501" y="8165"/>
                </a:lnTo>
                <a:lnTo>
                  <a:pt x="578" y="8059"/>
                </a:lnTo>
                <a:lnTo>
                  <a:pt x="617" y="8112"/>
                </a:lnTo>
                <a:lnTo>
                  <a:pt x="655" y="8112"/>
                </a:lnTo>
                <a:lnTo>
                  <a:pt x="732" y="8059"/>
                </a:lnTo>
                <a:lnTo>
                  <a:pt x="810" y="8272"/>
                </a:lnTo>
                <a:lnTo>
                  <a:pt x="655" y="8379"/>
                </a:lnTo>
                <a:lnTo>
                  <a:pt x="578" y="8486"/>
                </a:lnTo>
                <a:lnTo>
                  <a:pt x="501" y="8486"/>
                </a:lnTo>
                <a:lnTo>
                  <a:pt x="540" y="8966"/>
                </a:lnTo>
                <a:lnTo>
                  <a:pt x="463" y="9073"/>
                </a:lnTo>
                <a:lnTo>
                  <a:pt x="424" y="9286"/>
                </a:lnTo>
                <a:lnTo>
                  <a:pt x="308" y="9500"/>
                </a:lnTo>
                <a:lnTo>
                  <a:pt x="193" y="9500"/>
                </a:lnTo>
                <a:lnTo>
                  <a:pt x="347" y="8699"/>
                </a:lnTo>
                <a:lnTo>
                  <a:pt x="347" y="8486"/>
                </a:lnTo>
                <a:lnTo>
                  <a:pt x="308" y="8432"/>
                </a:lnTo>
                <a:lnTo>
                  <a:pt x="231" y="8432"/>
                </a:lnTo>
                <a:lnTo>
                  <a:pt x="193" y="8806"/>
                </a:lnTo>
                <a:lnTo>
                  <a:pt x="154" y="9073"/>
                </a:lnTo>
                <a:lnTo>
                  <a:pt x="39" y="9446"/>
                </a:lnTo>
                <a:lnTo>
                  <a:pt x="0" y="9660"/>
                </a:lnTo>
                <a:lnTo>
                  <a:pt x="39" y="9766"/>
                </a:lnTo>
                <a:lnTo>
                  <a:pt x="77" y="9713"/>
                </a:lnTo>
                <a:lnTo>
                  <a:pt x="193" y="9820"/>
                </a:lnTo>
                <a:lnTo>
                  <a:pt x="231" y="9980"/>
                </a:lnTo>
                <a:lnTo>
                  <a:pt x="308" y="10033"/>
                </a:lnTo>
                <a:lnTo>
                  <a:pt x="424" y="10033"/>
                </a:lnTo>
                <a:lnTo>
                  <a:pt x="501" y="10033"/>
                </a:lnTo>
                <a:lnTo>
                  <a:pt x="617" y="10087"/>
                </a:lnTo>
                <a:lnTo>
                  <a:pt x="732" y="10033"/>
                </a:lnTo>
                <a:lnTo>
                  <a:pt x="771" y="10140"/>
                </a:lnTo>
                <a:lnTo>
                  <a:pt x="848" y="10247"/>
                </a:lnTo>
                <a:lnTo>
                  <a:pt x="1002" y="10300"/>
                </a:lnTo>
                <a:lnTo>
                  <a:pt x="1157" y="10353"/>
                </a:lnTo>
                <a:lnTo>
                  <a:pt x="1272" y="10460"/>
                </a:lnTo>
                <a:lnTo>
                  <a:pt x="1311" y="10620"/>
                </a:lnTo>
                <a:lnTo>
                  <a:pt x="1272" y="10727"/>
                </a:lnTo>
                <a:lnTo>
                  <a:pt x="1195" y="10674"/>
                </a:lnTo>
                <a:lnTo>
                  <a:pt x="1157" y="10567"/>
                </a:lnTo>
                <a:lnTo>
                  <a:pt x="1118" y="10727"/>
                </a:lnTo>
                <a:lnTo>
                  <a:pt x="1157" y="10780"/>
                </a:lnTo>
                <a:lnTo>
                  <a:pt x="1195" y="10940"/>
                </a:lnTo>
                <a:lnTo>
                  <a:pt x="1272" y="10994"/>
                </a:lnTo>
                <a:lnTo>
                  <a:pt x="1388" y="11047"/>
                </a:lnTo>
                <a:lnTo>
                  <a:pt x="1465" y="10994"/>
                </a:lnTo>
                <a:lnTo>
                  <a:pt x="1542" y="10994"/>
                </a:lnTo>
                <a:lnTo>
                  <a:pt x="1619" y="10994"/>
                </a:lnTo>
                <a:lnTo>
                  <a:pt x="1735" y="11047"/>
                </a:lnTo>
                <a:lnTo>
                  <a:pt x="1966" y="11367"/>
                </a:lnTo>
                <a:lnTo>
                  <a:pt x="2082" y="11634"/>
                </a:lnTo>
                <a:lnTo>
                  <a:pt x="2159" y="12061"/>
                </a:lnTo>
                <a:lnTo>
                  <a:pt x="2197" y="12275"/>
                </a:lnTo>
                <a:lnTo>
                  <a:pt x="2159" y="12488"/>
                </a:lnTo>
                <a:lnTo>
                  <a:pt x="2159" y="12648"/>
                </a:lnTo>
                <a:lnTo>
                  <a:pt x="2120" y="12755"/>
                </a:lnTo>
                <a:lnTo>
                  <a:pt x="2120" y="12862"/>
                </a:lnTo>
                <a:lnTo>
                  <a:pt x="2120" y="12968"/>
                </a:lnTo>
                <a:lnTo>
                  <a:pt x="2082" y="13075"/>
                </a:lnTo>
                <a:lnTo>
                  <a:pt x="2043" y="13182"/>
                </a:lnTo>
                <a:lnTo>
                  <a:pt x="2043" y="13289"/>
                </a:lnTo>
                <a:lnTo>
                  <a:pt x="2043" y="13502"/>
                </a:lnTo>
                <a:lnTo>
                  <a:pt x="2082" y="13609"/>
                </a:lnTo>
                <a:lnTo>
                  <a:pt x="2236" y="13822"/>
                </a:lnTo>
                <a:lnTo>
                  <a:pt x="2544" y="14036"/>
                </a:lnTo>
                <a:lnTo>
                  <a:pt x="2737" y="14143"/>
                </a:lnTo>
                <a:lnTo>
                  <a:pt x="2853" y="14303"/>
                </a:lnTo>
                <a:lnTo>
                  <a:pt x="3007" y="14303"/>
                </a:lnTo>
                <a:lnTo>
                  <a:pt x="3778" y="14196"/>
                </a:lnTo>
                <a:lnTo>
                  <a:pt x="3855" y="14089"/>
                </a:lnTo>
                <a:lnTo>
                  <a:pt x="4009" y="14036"/>
                </a:lnTo>
                <a:lnTo>
                  <a:pt x="4125" y="14089"/>
                </a:lnTo>
                <a:lnTo>
                  <a:pt x="4356" y="14196"/>
                </a:lnTo>
                <a:lnTo>
                  <a:pt x="4588" y="14196"/>
                </a:lnTo>
                <a:lnTo>
                  <a:pt x="4665" y="14249"/>
                </a:lnTo>
                <a:lnTo>
                  <a:pt x="4857" y="14356"/>
                </a:lnTo>
                <a:lnTo>
                  <a:pt x="4973" y="14409"/>
                </a:lnTo>
                <a:lnTo>
                  <a:pt x="5089" y="14463"/>
                </a:lnTo>
                <a:lnTo>
                  <a:pt x="5166" y="14569"/>
                </a:lnTo>
                <a:lnTo>
                  <a:pt x="5281" y="14730"/>
                </a:lnTo>
                <a:lnTo>
                  <a:pt x="5320" y="14943"/>
                </a:lnTo>
                <a:lnTo>
                  <a:pt x="5436" y="14943"/>
                </a:lnTo>
                <a:lnTo>
                  <a:pt x="5590" y="14836"/>
                </a:lnTo>
                <a:lnTo>
                  <a:pt x="5821" y="14943"/>
                </a:lnTo>
                <a:lnTo>
                  <a:pt x="5937" y="14996"/>
                </a:lnTo>
                <a:lnTo>
                  <a:pt x="6515" y="14836"/>
                </a:lnTo>
                <a:lnTo>
                  <a:pt x="6631" y="14836"/>
                </a:lnTo>
                <a:lnTo>
                  <a:pt x="6708" y="14943"/>
                </a:lnTo>
                <a:lnTo>
                  <a:pt x="6785" y="15050"/>
                </a:lnTo>
                <a:lnTo>
                  <a:pt x="6901" y="15157"/>
                </a:lnTo>
                <a:lnTo>
                  <a:pt x="7440" y="15157"/>
                </a:lnTo>
                <a:lnTo>
                  <a:pt x="7633" y="15050"/>
                </a:lnTo>
                <a:lnTo>
                  <a:pt x="7787" y="15050"/>
                </a:lnTo>
                <a:lnTo>
                  <a:pt x="7941" y="15050"/>
                </a:lnTo>
                <a:lnTo>
                  <a:pt x="8250" y="14996"/>
                </a:lnTo>
                <a:lnTo>
                  <a:pt x="8327" y="15050"/>
                </a:lnTo>
                <a:lnTo>
                  <a:pt x="8635" y="15050"/>
                </a:lnTo>
                <a:lnTo>
                  <a:pt x="8751" y="14996"/>
                </a:lnTo>
                <a:lnTo>
                  <a:pt x="8867" y="14890"/>
                </a:lnTo>
                <a:lnTo>
                  <a:pt x="8982" y="14890"/>
                </a:lnTo>
                <a:lnTo>
                  <a:pt x="9098" y="14996"/>
                </a:lnTo>
                <a:lnTo>
                  <a:pt x="9214" y="15050"/>
                </a:lnTo>
                <a:lnTo>
                  <a:pt x="9329" y="15050"/>
                </a:lnTo>
                <a:lnTo>
                  <a:pt x="9445" y="14996"/>
                </a:lnTo>
                <a:lnTo>
                  <a:pt x="9599" y="15103"/>
                </a:lnTo>
                <a:lnTo>
                  <a:pt x="9753" y="15157"/>
                </a:lnTo>
                <a:lnTo>
                  <a:pt x="10023" y="15103"/>
                </a:lnTo>
                <a:lnTo>
                  <a:pt x="10177" y="14996"/>
                </a:lnTo>
                <a:lnTo>
                  <a:pt x="10254" y="14996"/>
                </a:lnTo>
                <a:lnTo>
                  <a:pt x="12298" y="15637"/>
                </a:lnTo>
                <a:lnTo>
                  <a:pt x="12336" y="15690"/>
                </a:lnTo>
                <a:lnTo>
                  <a:pt x="13107" y="15904"/>
                </a:lnTo>
                <a:lnTo>
                  <a:pt x="13416" y="16010"/>
                </a:lnTo>
                <a:lnTo>
                  <a:pt x="14572" y="16384"/>
                </a:lnTo>
                <a:lnTo>
                  <a:pt x="14572" y="16117"/>
                </a:lnTo>
                <a:lnTo>
                  <a:pt x="14688" y="15690"/>
                </a:lnTo>
                <a:lnTo>
                  <a:pt x="14649" y="15530"/>
                </a:lnTo>
                <a:lnTo>
                  <a:pt x="14649" y="15263"/>
                </a:lnTo>
                <a:lnTo>
                  <a:pt x="14572" y="14943"/>
                </a:lnTo>
                <a:lnTo>
                  <a:pt x="14611" y="14783"/>
                </a:lnTo>
                <a:lnTo>
                  <a:pt x="14649" y="14569"/>
                </a:lnTo>
                <a:lnTo>
                  <a:pt x="14726" y="14143"/>
                </a:lnTo>
                <a:lnTo>
                  <a:pt x="15112" y="11688"/>
                </a:lnTo>
                <a:lnTo>
                  <a:pt x="15189" y="11207"/>
                </a:lnTo>
                <a:lnTo>
                  <a:pt x="15266" y="10727"/>
                </a:lnTo>
                <a:lnTo>
                  <a:pt x="15652" y="8272"/>
                </a:lnTo>
                <a:lnTo>
                  <a:pt x="15729" y="7952"/>
                </a:lnTo>
                <a:lnTo>
                  <a:pt x="16268" y="4696"/>
                </a:lnTo>
                <a:lnTo>
                  <a:pt x="16384" y="4056"/>
                </a:lnTo>
                <a:lnTo>
                  <a:pt x="15574" y="3736"/>
                </a:lnTo>
                <a:lnTo>
                  <a:pt x="13994" y="3309"/>
                </a:lnTo>
                <a:lnTo>
                  <a:pt x="12722" y="2829"/>
                </a:lnTo>
                <a:lnTo>
                  <a:pt x="11719" y="2508"/>
                </a:lnTo>
                <a:lnTo>
                  <a:pt x="10139" y="1921"/>
                </a:lnTo>
                <a:lnTo>
                  <a:pt x="8674" y="1388"/>
                </a:lnTo>
                <a:lnTo>
                  <a:pt x="7556" y="961"/>
                </a:lnTo>
                <a:lnTo>
                  <a:pt x="6207" y="480"/>
                </a:lnTo>
                <a:lnTo>
                  <a:pt x="4973" y="0"/>
                </a:lnTo>
                <a:lnTo>
                  <a:pt x="4973" y="107"/>
                </a:lnTo>
                <a:lnTo>
                  <a:pt x="4896" y="53"/>
                </a:lnTo>
                <a:lnTo>
                  <a:pt x="4857" y="53"/>
                </a:lnTo>
                <a:lnTo>
                  <a:pt x="4857" y="160"/>
                </a:lnTo>
                <a:lnTo>
                  <a:pt x="4934" y="213"/>
                </a:lnTo>
                <a:lnTo>
                  <a:pt x="4934" y="320"/>
                </a:lnTo>
                <a:lnTo>
                  <a:pt x="4857" y="320"/>
                </a:lnTo>
                <a:lnTo>
                  <a:pt x="4819" y="427"/>
                </a:lnTo>
                <a:lnTo>
                  <a:pt x="4896" y="534"/>
                </a:lnTo>
                <a:lnTo>
                  <a:pt x="4934" y="640"/>
                </a:lnTo>
                <a:lnTo>
                  <a:pt x="4896" y="854"/>
                </a:lnTo>
                <a:lnTo>
                  <a:pt x="4973" y="961"/>
                </a:lnTo>
                <a:lnTo>
                  <a:pt x="4934" y="1121"/>
                </a:lnTo>
                <a:lnTo>
                  <a:pt x="5012" y="1174"/>
                </a:lnTo>
                <a:lnTo>
                  <a:pt x="5127" y="1014"/>
                </a:lnTo>
                <a:lnTo>
                  <a:pt x="5204" y="1067"/>
                </a:lnTo>
                <a:lnTo>
                  <a:pt x="5281" y="1174"/>
                </a:lnTo>
                <a:lnTo>
                  <a:pt x="5281" y="1281"/>
                </a:lnTo>
                <a:lnTo>
                  <a:pt x="5204" y="1334"/>
                </a:lnTo>
                <a:lnTo>
                  <a:pt x="5281" y="1441"/>
                </a:lnTo>
                <a:lnTo>
                  <a:pt x="5243" y="1494"/>
                </a:lnTo>
                <a:lnTo>
                  <a:pt x="5204" y="1601"/>
                </a:lnTo>
                <a:lnTo>
                  <a:pt x="5243" y="1708"/>
                </a:lnTo>
                <a:lnTo>
                  <a:pt x="5281" y="1815"/>
                </a:lnTo>
                <a:lnTo>
                  <a:pt x="5243" y="1975"/>
                </a:lnTo>
                <a:lnTo>
                  <a:pt x="5127" y="1975"/>
                </a:lnTo>
                <a:lnTo>
                  <a:pt x="5127" y="2135"/>
                </a:lnTo>
                <a:lnTo>
                  <a:pt x="5050" y="2402"/>
                </a:lnTo>
                <a:lnTo>
                  <a:pt x="5012" y="2402"/>
                </a:lnTo>
                <a:lnTo>
                  <a:pt x="4973" y="2241"/>
                </a:lnTo>
                <a:lnTo>
                  <a:pt x="4857" y="2295"/>
                </a:lnTo>
                <a:lnTo>
                  <a:pt x="4857" y="2135"/>
                </a:lnTo>
                <a:lnTo>
                  <a:pt x="4780" y="2028"/>
                </a:lnTo>
                <a:lnTo>
                  <a:pt x="4703" y="2135"/>
                </a:lnTo>
                <a:lnTo>
                  <a:pt x="4742" y="2295"/>
                </a:lnTo>
                <a:lnTo>
                  <a:pt x="4703" y="2402"/>
                </a:lnTo>
                <a:lnTo>
                  <a:pt x="4780" y="2455"/>
                </a:lnTo>
                <a:lnTo>
                  <a:pt x="4896" y="2455"/>
                </a:lnTo>
                <a:lnTo>
                  <a:pt x="4857" y="2668"/>
                </a:lnTo>
                <a:lnTo>
                  <a:pt x="4973" y="2775"/>
                </a:lnTo>
                <a:lnTo>
                  <a:pt x="5012" y="2882"/>
                </a:lnTo>
                <a:lnTo>
                  <a:pt x="5089" y="3042"/>
                </a:lnTo>
                <a:lnTo>
                  <a:pt x="5127" y="3095"/>
                </a:lnTo>
                <a:lnTo>
                  <a:pt x="5127" y="3255"/>
                </a:lnTo>
                <a:lnTo>
                  <a:pt x="5089" y="3362"/>
                </a:lnTo>
                <a:lnTo>
                  <a:pt x="5050" y="3629"/>
                </a:lnTo>
                <a:lnTo>
                  <a:pt x="5012" y="3949"/>
                </a:lnTo>
                <a:lnTo>
                  <a:pt x="5127" y="4216"/>
                </a:lnTo>
                <a:lnTo>
                  <a:pt x="5281" y="4269"/>
                </a:lnTo>
                <a:lnTo>
                  <a:pt x="5204" y="4376"/>
                </a:lnTo>
                <a:lnTo>
                  <a:pt x="5166" y="4483"/>
                </a:lnTo>
                <a:lnTo>
                  <a:pt x="5012" y="4536"/>
                </a:lnTo>
                <a:lnTo>
                  <a:pt x="4934" y="4696"/>
                </a:lnTo>
                <a:lnTo>
                  <a:pt x="4819" y="4910"/>
                </a:lnTo>
                <a:lnTo>
                  <a:pt x="4703" y="5070"/>
                </a:lnTo>
                <a:lnTo>
                  <a:pt x="4703" y="5230"/>
                </a:lnTo>
                <a:lnTo>
                  <a:pt x="4665" y="5390"/>
                </a:lnTo>
                <a:lnTo>
                  <a:pt x="4626" y="5604"/>
                </a:lnTo>
                <a:lnTo>
                  <a:pt x="4510" y="5657"/>
                </a:lnTo>
                <a:lnTo>
                  <a:pt x="4588" y="5764"/>
                </a:lnTo>
                <a:lnTo>
                  <a:pt x="4626" y="5870"/>
                </a:lnTo>
                <a:lnTo>
                  <a:pt x="4588" y="5977"/>
                </a:lnTo>
                <a:lnTo>
                  <a:pt x="4472" y="5977"/>
                </a:lnTo>
                <a:lnTo>
                  <a:pt x="4472" y="6137"/>
                </a:lnTo>
                <a:lnTo>
                  <a:pt x="4472" y="6404"/>
                </a:lnTo>
                <a:lnTo>
                  <a:pt x="4472" y="6564"/>
                </a:lnTo>
                <a:lnTo>
                  <a:pt x="4472" y="6724"/>
                </a:lnTo>
                <a:lnTo>
                  <a:pt x="4472" y="6938"/>
                </a:lnTo>
                <a:lnTo>
                  <a:pt x="4356" y="6938"/>
                </a:lnTo>
                <a:lnTo>
                  <a:pt x="4202" y="7045"/>
                </a:lnTo>
                <a:lnTo>
                  <a:pt x="4202" y="7151"/>
                </a:lnTo>
                <a:lnTo>
                  <a:pt x="4202" y="7311"/>
                </a:lnTo>
                <a:lnTo>
                  <a:pt x="4086" y="7205"/>
                </a:lnTo>
                <a:lnTo>
                  <a:pt x="4048" y="7045"/>
                </a:lnTo>
                <a:lnTo>
                  <a:pt x="4009" y="6991"/>
                </a:lnTo>
                <a:lnTo>
                  <a:pt x="3971" y="7151"/>
                </a:lnTo>
                <a:lnTo>
                  <a:pt x="3894" y="7205"/>
                </a:lnTo>
                <a:lnTo>
                  <a:pt x="3778" y="7418"/>
                </a:lnTo>
                <a:lnTo>
                  <a:pt x="3662" y="7525"/>
                </a:lnTo>
                <a:lnTo>
                  <a:pt x="3547" y="7685"/>
                </a:lnTo>
                <a:lnTo>
                  <a:pt x="3470" y="7685"/>
                </a:lnTo>
                <a:lnTo>
                  <a:pt x="3354" y="7632"/>
                </a:lnTo>
                <a:lnTo>
                  <a:pt x="3354" y="7525"/>
                </a:lnTo>
                <a:lnTo>
                  <a:pt x="3354" y="7418"/>
                </a:lnTo>
                <a:lnTo>
                  <a:pt x="3277" y="7365"/>
                </a:lnTo>
                <a:lnTo>
                  <a:pt x="3238" y="7525"/>
                </a:lnTo>
                <a:lnTo>
                  <a:pt x="3200" y="7418"/>
                </a:lnTo>
                <a:lnTo>
                  <a:pt x="3123" y="7418"/>
                </a:lnTo>
                <a:lnTo>
                  <a:pt x="3084" y="7525"/>
                </a:lnTo>
                <a:lnTo>
                  <a:pt x="3045" y="7792"/>
                </a:lnTo>
                <a:lnTo>
                  <a:pt x="2968" y="7792"/>
                </a:lnTo>
                <a:lnTo>
                  <a:pt x="3007" y="7472"/>
                </a:lnTo>
                <a:lnTo>
                  <a:pt x="2930" y="7525"/>
                </a:lnTo>
                <a:lnTo>
                  <a:pt x="2853" y="7525"/>
                </a:lnTo>
                <a:lnTo>
                  <a:pt x="2930" y="7418"/>
                </a:lnTo>
                <a:lnTo>
                  <a:pt x="3045" y="7258"/>
                </a:lnTo>
                <a:lnTo>
                  <a:pt x="3007" y="7205"/>
                </a:lnTo>
                <a:lnTo>
                  <a:pt x="2891" y="7258"/>
                </a:lnTo>
                <a:lnTo>
                  <a:pt x="2776" y="7365"/>
                </a:lnTo>
                <a:lnTo>
                  <a:pt x="2814" y="7258"/>
                </a:lnTo>
                <a:lnTo>
                  <a:pt x="2930" y="7151"/>
                </a:lnTo>
                <a:lnTo>
                  <a:pt x="2968" y="7098"/>
                </a:lnTo>
                <a:lnTo>
                  <a:pt x="2776" y="6991"/>
                </a:lnTo>
                <a:lnTo>
                  <a:pt x="2853" y="6831"/>
                </a:lnTo>
                <a:lnTo>
                  <a:pt x="2930" y="6831"/>
                </a:lnTo>
                <a:lnTo>
                  <a:pt x="2891" y="6938"/>
                </a:lnTo>
                <a:lnTo>
                  <a:pt x="3084" y="6991"/>
                </a:lnTo>
                <a:lnTo>
                  <a:pt x="3123" y="6938"/>
                </a:lnTo>
                <a:lnTo>
                  <a:pt x="3161" y="6724"/>
                </a:lnTo>
                <a:lnTo>
                  <a:pt x="3315" y="6671"/>
                </a:lnTo>
                <a:lnTo>
                  <a:pt x="3392" y="6671"/>
                </a:lnTo>
                <a:lnTo>
                  <a:pt x="3431" y="6564"/>
                </a:lnTo>
                <a:lnTo>
                  <a:pt x="3470" y="6404"/>
                </a:lnTo>
                <a:lnTo>
                  <a:pt x="3508" y="6458"/>
                </a:lnTo>
                <a:lnTo>
                  <a:pt x="3508" y="6618"/>
                </a:lnTo>
                <a:lnTo>
                  <a:pt x="3508" y="6671"/>
                </a:lnTo>
                <a:lnTo>
                  <a:pt x="3431" y="6831"/>
                </a:lnTo>
                <a:lnTo>
                  <a:pt x="3354" y="7045"/>
                </a:lnTo>
                <a:lnTo>
                  <a:pt x="3354" y="7258"/>
                </a:lnTo>
                <a:lnTo>
                  <a:pt x="3431" y="7311"/>
                </a:lnTo>
                <a:lnTo>
                  <a:pt x="3470" y="7151"/>
                </a:lnTo>
                <a:lnTo>
                  <a:pt x="3547" y="7098"/>
                </a:lnTo>
                <a:lnTo>
                  <a:pt x="3508" y="6884"/>
                </a:lnTo>
                <a:lnTo>
                  <a:pt x="3547" y="6778"/>
                </a:lnTo>
                <a:lnTo>
                  <a:pt x="3701" y="6618"/>
                </a:lnTo>
                <a:lnTo>
                  <a:pt x="3855" y="6564"/>
                </a:lnTo>
                <a:lnTo>
                  <a:pt x="3855" y="6671"/>
                </a:lnTo>
                <a:lnTo>
                  <a:pt x="3739" y="6778"/>
                </a:lnTo>
                <a:lnTo>
                  <a:pt x="3701" y="6938"/>
                </a:lnTo>
                <a:lnTo>
                  <a:pt x="3778" y="7045"/>
                </a:lnTo>
                <a:lnTo>
                  <a:pt x="3855" y="7098"/>
                </a:lnTo>
                <a:lnTo>
                  <a:pt x="3894" y="7151"/>
                </a:lnTo>
                <a:lnTo>
                  <a:pt x="3894" y="7045"/>
                </a:lnTo>
                <a:lnTo>
                  <a:pt x="3894" y="6831"/>
                </a:lnTo>
                <a:lnTo>
                  <a:pt x="3971" y="6778"/>
                </a:lnTo>
                <a:lnTo>
                  <a:pt x="4009" y="6618"/>
                </a:lnTo>
                <a:lnTo>
                  <a:pt x="4048" y="6564"/>
                </a:lnTo>
                <a:close/>
              </a:path>
            </a:pathLst>
          </a:custGeom>
          <a:solidFill>
            <a:srgbClr val="FFFF00"/>
          </a:solid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dirty="0">
              <a:solidFill>
                <a:prstClr val="black"/>
              </a:solidFill>
              <a:latin typeface="Calibri"/>
            </a:endParaRPr>
          </a:p>
        </p:txBody>
      </p:sp>
      <p:grpSp>
        <p:nvGrpSpPr>
          <p:cNvPr id="26" name="Hawaii">
            <a:extLst>
              <a:ext uri="{FF2B5EF4-FFF2-40B4-BE49-F238E27FC236}">
                <a16:creationId xmlns:a16="http://schemas.microsoft.com/office/drawing/2014/main" id="{2CADA22D-C703-0CE0-B20F-B6790137EE11}"/>
              </a:ext>
            </a:extLst>
          </p:cNvPr>
          <p:cNvGrpSpPr>
            <a:grpSpLocks/>
          </p:cNvGrpSpPr>
          <p:nvPr/>
        </p:nvGrpSpPr>
        <p:grpSpPr bwMode="auto">
          <a:xfrm>
            <a:off x="2732077" y="4925369"/>
            <a:ext cx="1291487" cy="873378"/>
            <a:chOff x="6819900" y="18097500"/>
            <a:chExt cx="19845" cy="400"/>
          </a:xfrm>
          <a:solidFill>
            <a:schemeClr val="bg1"/>
          </a:solidFill>
        </p:grpSpPr>
        <p:sp>
          <p:nvSpPr>
            <p:cNvPr id="350" name="D100">
              <a:extLst>
                <a:ext uri="{FF2B5EF4-FFF2-40B4-BE49-F238E27FC236}">
                  <a16:creationId xmlns:a16="http://schemas.microsoft.com/office/drawing/2014/main" id="{66AF3740-F55F-6BEB-081E-726DE08C3CC0}"/>
                </a:ext>
              </a:extLst>
            </p:cNvPr>
            <p:cNvSpPr>
              <a:spLocks/>
            </p:cNvSpPr>
            <p:nvPr/>
          </p:nvSpPr>
          <p:spPr bwMode="auto">
            <a:xfrm>
              <a:off x="6819900" y="18097500"/>
              <a:ext cx="1925" cy="44"/>
            </a:xfrm>
            <a:custGeom>
              <a:avLst/>
              <a:gdLst/>
              <a:ahLst/>
              <a:cxnLst>
                <a:cxn ang="0">
                  <a:pos x="4096" y="473"/>
                </a:cxn>
                <a:cxn ang="0">
                  <a:pos x="4478" y="473"/>
                </a:cxn>
                <a:cxn ang="0">
                  <a:pos x="5680" y="473"/>
                </a:cxn>
                <a:cxn ang="0">
                  <a:pos x="7373" y="828"/>
                </a:cxn>
                <a:cxn ang="0">
                  <a:pos x="10267" y="828"/>
                </a:cxn>
                <a:cxn ang="0">
                  <a:pos x="12670" y="0"/>
                </a:cxn>
                <a:cxn ang="0">
                  <a:pos x="13981" y="0"/>
                </a:cxn>
                <a:cxn ang="0">
                  <a:pos x="16384" y="5264"/>
                </a:cxn>
                <a:cxn ang="0">
                  <a:pos x="16384" y="8399"/>
                </a:cxn>
                <a:cxn ang="0">
                  <a:pos x="13216" y="12835"/>
                </a:cxn>
                <a:cxn ang="0">
                  <a:pos x="9503" y="16384"/>
                </a:cxn>
                <a:cxn ang="0">
                  <a:pos x="6554" y="15911"/>
                </a:cxn>
                <a:cxn ang="0">
                  <a:pos x="4096" y="12835"/>
                </a:cxn>
                <a:cxn ang="0">
                  <a:pos x="1256" y="11948"/>
                </a:cxn>
                <a:cxn ang="0">
                  <a:pos x="0" y="8399"/>
                </a:cxn>
                <a:cxn ang="0">
                  <a:pos x="1256" y="5264"/>
                </a:cxn>
                <a:cxn ang="0">
                  <a:pos x="2403" y="3076"/>
                </a:cxn>
                <a:cxn ang="0">
                  <a:pos x="4096" y="473"/>
                </a:cxn>
              </a:cxnLst>
              <a:rect l="0" t="0" r="r" b="b"/>
              <a:pathLst>
                <a:path w="16384" h="16384">
                  <a:moveTo>
                    <a:pt x="4096" y="473"/>
                  </a:moveTo>
                  <a:lnTo>
                    <a:pt x="4478" y="473"/>
                  </a:lnTo>
                  <a:lnTo>
                    <a:pt x="5680" y="473"/>
                  </a:lnTo>
                  <a:lnTo>
                    <a:pt x="7373" y="828"/>
                  </a:lnTo>
                  <a:lnTo>
                    <a:pt x="10267" y="828"/>
                  </a:lnTo>
                  <a:lnTo>
                    <a:pt x="12670" y="0"/>
                  </a:lnTo>
                  <a:lnTo>
                    <a:pt x="13981" y="0"/>
                  </a:lnTo>
                  <a:lnTo>
                    <a:pt x="16384" y="5264"/>
                  </a:lnTo>
                  <a:lnTo>
                    <a:pt x="16384" y="8399"/>
                  </a:lnTo>
                  <a:lnTo>
                    <a:pt x="13216" y="12835"/>
                  </a:lnTo>
                  <a:lnTo>
                    <a:pt x="9503" y="16384"/>
                  </a:lnTo>
                  <a:lnTo>
                    <a:pt x="6554" y="15911"/>
                  </a:lnTo>
                  <a:lnTo>
                    <a:pt x="4096" y="12835"/>
                  </a:lnTo>
                  <a:lnTo>
                    <a:pt x="1256" y="11948"/>
                  </a:lnTo>
                  <a:lnTo>
                    <a:pt x="0" y="8399"/>
                  </a:lnTo>
                  <a:lnTo>
                    <a:pt x="1256" y="5264"/>
                  </a:lnTo>
                  <a:lnTo>
                    <a:pt x="2403" y="3076"/>
                  </a:lnTo>
                  <a:lnTo>
                    <a:pt x="4096" y="473"/>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51" name="D101">
              <a:extLst>
                <a:ext uri="{FF2B5EF4-FFF2-40B4-BE49-F238E27FC236}">
                  <a16:creationId xmlns:a16="http://schemas.microsoft.com/office/drawing/2014/main" id="{2852AF85-6BDF-F89F-EC16-DB28F67DA9C2}"/>
                </a:ext>
              </a:extLst>
            </p:cNvPr>
            <p:cNvSpPr>
              <a:spLocks/>
            </p:cNvSpPr>
            <p:nvPr/>
          </p:nvSpPr>
          <p:spPr bwMode="auto">
            <a:xfrm>
              <a:off x="6826305" y="18097568"/>
              <a:ext cx="1750" cy="44"/>
            </a:xfrm>
            <a:custGeom>
              <a:avLst/>
              <a:gdLst/>
              <a:ahLst/>
              <a:cxnLst>
                <a:cxn ang="0">
                  <a:pos x="1517" y="5811"/>
                </a:cxn>
                <a:cxn ang="0">
                  <a:pos x="1517" y="2101"/>
                </a:cxn>
                <a:cxn ang="0">
                  <a:pos x="4248" y="0"/>
                </a:cxn>
                <a:cxn ang="0">
                  <a:pos x="8799" y="3641"/>
                </a:cxn>
                <a:cxn ang="0">
                  <a:pos x="13400" y="9452"/>
                </a:cxn>
                <a:cxn ang="0">
                  <a:pos x="16384" y="13653"/>
                </a:cxn>
                <a:cxn ang="0">
                  <a:pos x="14968" y="14774"/>
                </a:cxn>
                <a:cxn ang="0">
                  <a:pos x="11428" y="15264"/>
                </a:cxn>
                <a:cxn ang="0">
                  <a:pos x="7282" y="16384"/>
                </a:cxn>
                <a:cxn ang="0">
                  <a:pos x="3439" y="13163"/>
                </a:cxn>
                <a:cxn ang="0">
                  <a:pos x="0" y="5811"/>
                </a:cxn>
                <a:cxn ang="0">
                  <a:pos x="405" y="3641"/>
                </a:cxn>
                <a:cxn ang="0">
                  <a:pos x="1517" y="5811"/>
                </a:cxn>
              </a:cxnLst>
              <a:rect l="0" t="0" r="r" b="b"/>
              <a:pathLst>
                <a:path w="16384" h="16384">
                  <a:moveTo>
                    <a:pt x="1517" y="5811"/>
                  </a:moveTo>
                  <a:lnTo>
                    <a:pt x="1517" y="2101"/>
                  </a:lnTo>
                  <a:lnTo>
                    <a:pt x="4248" y="0"/>
                  </a:lnTo>
                  <a:lnTo>
                    <a:pt x="8799" y="3641"/>
                  </a:lnTo>
                  <a:lnTo>
                    <a:pt x="13400" y="9452"/>
                  </a:lnTo>
                  <a:lnTo>
                    <a:pt x="16384" y="13653"/>
                  </a:lnTo>
                  <a:lnTo>
                    <a:pt x="14968" y="14774"/>
                  </a:lnTo>
                  <a:lnTo>
                    <a:pt x="11428" y="15264"/>
                  </a:lnTo>
                  <a:lnTo>
                    <a:pt x="7282" y="16384"/>
                  </a:lnTo>
                  <a:lnTo>
                    <a:pt x="3439" y="13163"/>
                  </a:lnTo>
                  <a:lnTo>
                    <a:pt x="0" y="5811"/>
                  </a:lnTo>
                  <a:lnTo>
                    <a:pt x="405" y="3641"/>
                  </a:lnTo>
                  <a:lnTo>
                    <a:pt x="1517" y="5811"/>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52" name="D102">
              <a:extLst>
                <a:ext uri="{FF2B5EF4-FFF2-40B4-BE49-F238E27FC236}">
                  <a16:creationId xmlns:a16="http://schemas.microsoft.com/office/drawing/2014/main" id="{8F6F9F66-7C58-7934-750C-6DB746144A02}"/>
                </a:ext>
              </a:extLst>
            </p:cNvPr>
            <p:cNvSpPr>
              <a:spLocks/>
            </p:cNvSpPr>
            <p:nvPr/>
          </p:nvSpPr>
          <p:spPr bwMode="auto">
            <a:xfrm>
              <a:off x="6829735" y="18097628"/>
              <a:ext cx="2240" cy="8"/>
            </a:xfrm>
            <a:custGeom>
              <a:avLst/>
              <a:gdLst/>
              <a:ahLst/>
              <a:cxnLst>
                <a:cxn ang="0">
                  <a:pos x="0" y="8037"/>
                </a:cxn>
                <a:cxn ang="0">
                  <a:pos x="915" y="3555"/>
                </a:cxn>
                <a:cxn ang="0">
                  <a:pos x="3530" y="1082"/>
                </a:cxn>
                <a:cxn ang="0">
                  <a:pos x="9107" y="2318"/>
                </a:cxn>
                <a:cxn ang="0">
                  <a:pos x="12767" y="0"/>
                </a:cxn>
                <a:cxn ang="0">
                  <a:pos x="15687" y="0"/>
                </a:cxn>
                <a:cxn ang="0">
                  <a:pos x="16384" y="4637"/>
                </a:cxn>
                <a:cxn ang="0">
                  <a:pos x="16384" y="11592"/>
                </a:cxn>
                <a:cxn ang="0">
                  <a:pos x="12767" y="16384"/>
                </a:cxn>
                <a:cxn ang="0">
                  <a:pos x="8192" y="12829"/>
                </a:cxn>
                <a:cxn ang="0">
                  <a:pos x="5185" y="10510"/>
                </a:cxn>
                <a:cxn ang="0">
                  <a:pos x="3268" y="13911"/>
                </a:cxn>
                <a:cxn ang="0">
                  <a:pos x="1220" y="15147"/>
                </a:cxn>
                <a:cxn ang="0">
                  <a:pos x="0" y="8037"/>
                </a:cxn>
              </a:cxnLst>
              <a:rect l="0" t="0" r="r" b="b"/>
              <a:pathLst>
                <a:path w="16384" h="16384">
                  <a:moveTo>
                    <a:pt x="0" y="8037"/>
                  </a:moveTo>
                  <a:lnTo>
                    <a:pt x="915" y="3555"/>
                  </a:lnTo>
                  <a:lnTo>
                    <a:pt x="3530" y="1082"/>
                  </a:lnTo>
                  <a:lnTo>
                    <a:pt x="9107" y="2318"/>
                  </a:lnTo>
                  <a:lnTo>
                    <a:pt x="12767" y="0"/>
                  </a:lnTo>
                  <a:lnTo>
                    <a:pt x="15687" y="0"/>
                  </a:lnTo>
                  <a:lnTo>
                    <a:pt x="16384" y="4637"/>
                  </a:lnTo>
                  <a:lnTo>
                    <a:pt x="16384" y="11592"/>
                  </a:lnTo>
                  <a:lnTo>
                    <a:pt x="12767" y="16384"/>
                  </a:lnTo>
                  <a:lnTo>
                    <a:pt x="8192" y="12829"/>
                  </a:lnTo>
                  <a:lnTo>
                    <a:pt x="5185" y="10510"/>
                  </a:lnTo>
                  <a:lnTo>
                    <a:pt x="3268" y="13911"/>
                  </a:lnTo>
                  <a:lnTo>
                    <a:pt x="1220" y="15147"/>
                  </a:lnTo>
                  <a:lnTo>
                    <a:pt x="0" y="8037"/>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53" name="D103">
              <a:extLst>
                <a:ext uri="{FF2B5EF4-FFF2-40B4-BE49-F238E27FC236}">
                  <a16:creationId xmlns:a16="http://schemas.microsoft.com/office/drawing/2014/main" id="{A898E540-01ED-E4A7-B46D-F18D121E557B}"/>
                </a:ext>
              </a:extLst>
            </p:cNvPr>
            <p:cNvSpPr>
              <a:spLocks/>
            </p:cNvSpPr>
            <p:nvPr/>
          </p:nvSpPr>
          <p:spPr bwMode="auto">
            <a:xfrm>
              <a:off x="6832255" y="18097646"/>
              <a:ext cx="2730" cy="58"/>
            </a:xfrm>
            <a:custGeom>
              <a:avLst/>
              <a:gdLst/>
              <a:ahLst/>
              <a:cxnLst>
                <a:cxn ang="0">
                  <a:pos x="6261" y="3277"/>
                </a:cxn>
                <a:cxn ang="0">
                  <a:pos x="6786" y="3277"/>
                </a:cxn>
                <a:cxn ang="0">
                  <a:pos x="7348" y="3277"/>
                </a:cxn>
                <a:cxn ang="0">
                  <a:pos x="8436" y="2217"/>
                </a:cxn>
                <a:cxn ang="0">
                  <a:pos x="10460" y="4385"/>
                </a:cxn>
                <a:cxn ang="0">
                  <a:pos x="14134" y="7276"/>
                </a:cxn>
                <a:cxn ang="0">
                  <a:pos x="16384" y="9059"/>
                </a:cxn>
                <a:cxn ang="0">
                  <a:pos x="16384" y="12047"/>
                </a:cxn>
                <a:cxn ang="0">
                  <a:pos x="12447" y="15998"/>
                </a:cxn>
                <a:cxn ang="0">
                  <a:pos x="10460" y="16384"/>
                </a:cxn>
                <a:cxn ang="0">
                  <a:pos x="7948" y="15324"/>
                </a:cxn>
                <a:cxn ang="0">
                  <a:pos x="5961" y="10168"/>
                </a:cxn>
                <a:cxn ang="0">
                  <a:pos x="4237" y="6891"/>
                </a:cxn>
                <a:cxn ang="0">
                  <a:pos x="2549" y="5783"/>
                </a:cxn>
                <a:cxn ang="0">
                  <a:pos x="600" y="2891"/>
                </a:cxn>
                <a:cxn ang="0">
                  <a:pos x="0" y="2217"/>
                </a:cxn>
                <a:cxn ang="0">
                  <a:pos x="862" y="0"/>
                </a:cxn>
                <a:cxn ang="0">
                  <a:pos x="3149" y="337"/>
                </a:cxn>
                <a:cxn ang="0">
                  <a:pos x="4799" y="2217"/>
                </a:cxn>
                <a:cxn ang="0">
                  <a:pos x="6261" y="3277"/>
                </a:cxn>
              </a:cxnLst>
              <a:rect l="0" t="0" r="r" b="b"/>
              <a:pathLst>
                <a:path w="16384" h="16384">
                  <a:moveTo>
                    <a:pt x="6261" y="3277"/>
                  </a:moveTo>
                  <a:lnTo>
                    <a:pt x="6786" y="3277"/>
                  </a:lnTo>
                  <a:lnTo>
                    <a:pt x="7348" y="3277"/>
                  </a:lnTo>
                  <a:lnTo>
                    <a:pt x="8436" y="2217"/>
                  </a:lnTo>
                  <a:lnTo>
                    <a:pt x="10460" y="4385"/>
                  </a:lnTo>
                  <a:lnTo>
                    <a:pt x="14134" y="7276"/>
                  </a:lnTo>
                  <a:lnTo>
                    <a:pt x="16384" y="9059"/>
                  </a:lnTo>
                  <a:lnTo>
                    <a:pt x="16384" y="12047"/>
                  </a:lnTo>
                  <a:lnTo>
                    <a:pt x="12447" y="15998"/>
                  </a:lnTo>
                  <a:lnTo>
                    <a:pt x="10460" y="16384"/>
                  </a:lnTo>
                  <a:lnTo>
                    <a:pt x="7948" y="15324"/>
                  </a:lnTo>
                  <a:lnTo>
                    <a:pt x="5961" y="10168"/>
                  </a:lnTo>
                  <a:lnTo>
                    <a:pt x="4237" y="6891"/>
                  </a:lnTo>
                  <a:lnTo>
                    <a:pt x="2549" y="5783"/>
                  </a:lnTo>
                  <a:lnTo>
                    <a:pt x="600" y="2891"/>
                  </a:lnTo>
                  <a:lnTo>
                    <a:pt x="0" y="2217"/>
                  </a:lnTo>
                  <a:lnTo>
                    <a:pt x="862" y="0"/>
                  </a:lnTo>
                  <a:lnTo>
                    <a:pt x="3149" y="337"/>
                  </a:lnTo>
                  <a:lnTo>
                    <a:pt x="4799" y="2217"/>
                  </a:lnTo>
                  <a:lnTo>
                    <a:pt x="6261" y="3277"/>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54" name="D104">
              <a:extLst>
                <a:ext uri="{FF2B5EF4-FFF2-40B4-BE49-F238E27FC236}">
                  <a16:creationId xmlns:a16="http://schemas.microsoft.com/office/drawing/2014/main" id="{24F8C313-40A4-FA9F-5914-49C1727154CA}"/>
                </a:ext>
              </a:extLst>
            </p:cNvPr>
            <p:cNvSpPr>
              <a:spLocks/>
            </p:cNvSpPr>
            <p:nvPr/>
          </p:nvSpPr>
          <p:spPr bwMode="auto">
            <a:xfrm>
              <a:off x="6835265" y="18097756"/>
              <a:ext cx="4480" cy="144"/>
            </a:xfrm>
            <a:custGeom>
              <a:avLst/>
              <a:gdLst/>
              <a:ahLst/>
              <a:cxnLst>
                <a:cxn ang="0">
                  <a:pos x="1085" y="105"/>
                </a:cxn>
                <a:cxn ang="0">
                  <a:pos x="1413" y="385"/>
                </a:cxn>
                <a:cxn ang="0">
                  <a:pos x="1413" y="0"/>
                </a:cxn>
                <a:cxn ang="0">
                  <a:pos x="1720" y="0"/>
                </a:cxn>
                <a:cxn ang="0">
                  <a:pos x="2806" y="105"/>
                </a:cxn>
                <a:cxn ang="0">
                  <a:pos x="4014" y="910"/>
                </a:cxn>
                <a:cxn ang="0">
                  <a:pos x="5427" y="910"/>
                </a:cxn>
                <a:cxn ang="0">
                  <a:pos x="6656" y="1295"/>
                </a:cxn>
                <a:cxn ang="0">
                  <a:pos x="8520" y="1978"/>
                </a:cxn>
                <a:cxn ang="0">
                  <a:pos x="10035" y="2521"/>
                </a:cxn>
                <a:cxn ang="0">
                  <a:pos x="10670" y="2906"/>
                </a:cxn>
                <a:cxn ang="0">
                  <a:pos x="11428" y="3711"/>
                </a:cxn>
                <a:cxn ang="0">
                  <a:pos x="12042" y="4639"/>
                </a:cxn>
                <a:cxn ang="0">
                  <a:pos x="12370" y="5041"/>
                </a:cxn>
                <a:cxn ang="0">
                  <a:pos x="12984" y="5286"/>
                </a:cxn>
                <a:cxn ang="0">
                  <a:pos x="13619" y="5566"/>
                </a:cxn>
                <a:cxn ang="0">
                  <a:pos x="14377" y="6512"/>
                </a:cxn>
                <a:cxn ang="0">
                  <a:pos x="14991" y="7299"/>
                </a:cxn>
                <a:cxn ang="0">
                  <a:pos x="15913" y="7982"/>
                </a:cxn>
                <a:cxn ang="0">
                  <a:pos x="16384" y="9312"/>
                </a:cxn>
                <a:cxn ang="0">
                  <a:pos x="16241" y="9820"/>
                </a:cxn>
                <a:cxn ang="0">
                  <a:pos x="15155" y="11710"/>
                </a:cxn>
                <a:cxn ang="0">
                  <a:pos x="13885" y="11430"/>
                </a:cxn>
                <a:cxn ang="0">
                  <a:pos x="11571" y="11290"/>
                </a:cxn>
                <a:cxn ang="0">
                  <a:pos x="9748" y="11710"/>
                </a:cxn>
                <a:cxn ang="0">
                  <a:pos x="8049" y="12761"/>
                </a:cxn>
                <a:cxn ang="0">
                  <a:pos x="7864" y="12901"/>
                </a:cxn>
                <a:cxn ang="0">
                  <a:pos x="6472" y="14371"/>
                </a:cxn>
                <a:cxn ang="0">
                  <a:pos x="6021" y="15439"/>
                </a:cxn>
                <a:cxn ang="0">
                  <a:pos x="4792" y="16384"/>
                </a:cxn>
                <a:cxn ang="0">
                  <a:pos x="2949" y="15439"/>
                </a:cxn>
                <a:cxn ang="0">
                  <a:pos x="1843" y="13688"/>
                </a:cxn>
                <a:cxn ang="0">
                  <a:pos x="1413" y="11833"/>
                </a:cxn>
                <a:cxn ang="0">
                  <a:pos x="942" y="8892"/>
                </a:cxn>
                <a:cxn ang="0">
                  <a:pos x="123" y="7159"/>
                </a:cxn>
                <a:cxn ang="0">
                  <a:pos x="0" y="5566"/>
                </a:cxn>
                <a:cxn ang="0">
                  <a:pos x="1556" y="3168"/>
                </a:cxn>
                <a:cxn ang="0">
                  <a:pos x="1720" y="1715"/>
                </a:cxn>
                <a:cxn ang="0">
                  <a:pos x="1229" y="245"/>
                </a:cxn>
                <a:cxn ang="0">
                  <a:pos x="1229" y="105"/>
                </a:cxn>
                <a:cxn ang="0">
                  <a:pos x="1085" y="105"/>
                </a:cxn>
              </a:cxnLst>
              <a:rect l="0" t="0" r="r" b="b"/>
              <a:pathLst>
                <a:path w="16384" h="16384">
                  <a:moveTo>
                    <a:pt x="1085" y="105"/>
                  </a:moveTo>
                  <a:lnTo>
                    <a:pt x="1413" y="385"/>
                  </a:lnTo>
                  <a:lnTo>
                    <a:pt x="1413" y="0"/>
                  </a:lnTo>
                  <a:lnTo>
                    <a:pt x="1720" y="0"/>
                  </a:lnTo>
                  <a:lnTo>
                    <a:pt x="2806" y="105"/>
                  </a:lnTo>
                  <a:lnTo>
                    <a:pt x="4014" y="910"/>
                  </a:lnTo>
                  <a:lnTo>
                    <a:pt x="5427" y="910"/>
                  </a:lnTo>
                  <a:lnTo>
                    <a:pt x="6656" y="1295"/>
                  </a:lnTo>
                  <a:lnTo>
                    <a:pt x="8520" y="1978"/>
                  </a:lnTo>
                  <a:lnTo>
                    <a:pt x="10035" y="2521"/>
                  </a:lnTo>
                  <a:lnTo>
                    <a:pt x="10670" y="2906"/>
                  </a:lnTo>
                  <a:lnTo>
                    <a:pt x="11428" y="3711"/>
                  </a:lnTo>
                  <a:lnTo>
                    <a:pt x="12042" y="4639"/>
                  </a:lnTo>
                  <a:lnTo>
                    <a:pt x="12370" y="5041"/>
                  </a:lnTo>
                  <a:lnTo>
                    <a:pt x="12984" y="5286"/>
                  </a:lnTo>
                  <a:lnTo>
                    <a:pt x="13619" y="5566"/>
                  </a:lnTo>
                  <a:lnTo>
                    <a:pt x="14377" y="6512"/>
                  </a:lnTo>
                  <a:lnTo>
                    <a:pt x="14991" y="7299"/>
                  </a:lnTo>
                  <a:lnTo>
                    <a:pt x="15913" y="7982"/>
                  </a:lnTo>
                  <a:lnTo>
                    <a:pt x="16384" y="9312"/>
                  </a:lnTo>
                  <a:lnTo>
                    <a:pt x="16241" y="9820"/>
                  </a:lnTo>
                  <a:lnTo>
                    <a:pt x="15155" y="11710"/>
                  </a:lnTo>
                  <a:lnTo>
                    <a:pt x="13885" y="11430"/>
                  </a:lnTo>
                  <a:lnTo>
                    <a:pt x="11571" y="11290"/>
                  </a:lnTo>
                  <a:lnTo>
                    <a:pt x="9748" y="11710"/>
                  </a:lnTo>
                  <a:lnTo>
                    <a:pt x="8049" y="12761"/>
                  </a:lnTo>
                  <a:lnTo>
                    <a:pt x="7864" y="12901"/>
                  </a:lnTo>
                  <a:lnTo>
                    <a:pt x="6472" y="14371"/>
                  </a:lnTo>
                  <a:lnTo>
                    <a:pt x="6021" y="15439"/>
                  </a:lnTo>
                  <a:lnTo>
                    <a:pt x="4792" y="16384"/>
                  </a:lnTo>
                  <a:lnTo>
                    <a:pt x="2949" y="15439"/>
                  </a:lnTo>
                  <a:lnTo>
                    <a:pt x="1843" y="13688"/>
                  </a:lnTo>
                  <a:lnTo>
                    <a:pt x="1413" y="11833"/>
                  </a:lnTo>
                  <a:lnTo>
                    <a:pt x="942" y="8892"/>
                  </a:lnTo>
                  <a:lnTo>
                    <a:pt x="123" y="7159"/>
                  </a:lnTo>
                  <a:lnTo>
                    <a:pt x="0" y="5566"/>
                  </a:lnTo>
                  <a:lnTo>
                    <a:pt x="1556" y="3168"/>
                  </a:lnTo>
                  <a:lnTo>
                    <a:pt x="1720" y="1715"/>
                  </a:lnTo>
                  <a:lnTo>
                    <a:pt x="1229" y="245"/>
                  </a:lnTo>
                  <a:lnTo>
                    <a:pt x="1229" y="105"/>
                  </a:lnTo>
                  <a:lnTo>
                    <a:pt x="1085" y="105"/>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55" name="D105">
              <a:extLst>
                <a:ext uri="{FF2B5EF4-FFF2-40B4-BE49-F238E27FC236}">
                  <a16:creationId xmlns:a16="http://schemas.microsoft.com/office/drawing/2014/main" id="{3BAFD1E0-0CD5-9EB3-B387-399FFB04F505}"/>
                </a:ext>
              </a:extLst>
            </p:cNvPr>
            <p:cNvSpPr>
              <a:spLocks/>
            </p:cNvSpPr>
            <p:nvPr/>
          </p:nvSpPr>
          <p:spPr bwMode="auto">
            <a:xfrm>
              <a:off x="6830785" y="18097662"/>
              <a:ext cx="1190" cy="18"/>
            </a:xfrm>
            <a:custGeom>
              <a:avLst/>
              <a:gdLst/>
              <a:ahLst/>
              <a:cxnLst>
                <a:cxn ang="0">
                  <a:pos x="1820" y="3114"/>
                </a:cxn>
                <a:cxn ang="0">
                  <a:pos x="0" y="1083"/>
                </a:cxn>
                <a:cxn ang="0">
                  <a:pos x="0" y="0"/>
                </a:cxn>
                <a:cxn ang="0">
                  <a:pos x="2549" y="0"/>
                </a:cxn>
                <a:cxn ang="0">
                  <a:pos x="9102" y="0"/>
                </a:cxn>
                <a:cxn ang="0">
                  <a:pos x="14442" y="6093"/>
                </a:cxn>
                <a:cxn ang="0">
                  <a:pos x="16384" y="10291"/>
                </a:cxn>
                <a:cxn ang="0">
                  <a:pos x="13593" y="15301"/>
                </a:cxn>
                <a:cxn ang="0">
                  <a:pos x="9102" y="16384"/>
                </a:cxn>
                <a:cxn ang="0">
                  <a:pos x="5340" y="13405"/>
                </a:cxn>
                <a:cxn ang="0">
                  <a:pos x="1820" y="8260"/>
                </a:cxn>
                <a:cxn ang="0">
                  <a:pos x="5340" y="13405"/>
                </a:cxn>
                <a:cxn ang="0">
                  <a:pos x="1820" y="8260"/>
                </a:cxn>
                <a:cxn ang="0">
                  <a:pos x="1820" y="3114"/>
                </a:cxn>
              </a:cxnLst>
              <a:rect l="0" t="0" r="r" b="b"/>
              <a:pathLst>
                <a:path w="16384" h="16384">
                  <a:moveTo>
                    <a:pt x="1820" y="3114"/>
                  </a:moveTo>
                  <a:lnTo>
                    <a:pt x="0" y="1083"/>
                  </a:lnTo>
                  <a:lnTo>
                    <a:pt x="0" y="0"/>
                  </a:lnTo>
                  <a:lnTo>
                    <a:pt x="2549" y="0"/>
                  </a:lnTo>
                  <a:lnTo>
                    <a:pt x="9102" y="0"/>
                  </a:lnTo>
                  <a:lnTo>
                    <a:pt x="14442" y="6093"/>
                  </a:lnTo>
                  <a:lnTo>
                    <a:pt x="16384" y="10291"/>
                  </a:lnTo>
                  <a:lnTo>
                    <a:pt x="13593" y="15301"/>
                  </a:lnTo>
                  <a:lnTo>
                    <a:pt x="9102" y="16384"/>
                  </a:lnTo>
                  <a:lnTo>
                    <a:pt x="5340" y="13405"/>
                  </a:lnTo>
                  <a:lnTo>
                    <a:pt x="1820" y="8260"/>
                  </a:lnTo>
                  <a:lnTo>
                    <a:pt x="5340" y="13405"/>
                  </a:lnTo>
                  <a:lnTo>
                    <a:pt x="1820" y="8260"/>
                  </a:lnTo>
                  <a:lnTo>
                    <a:pt x="1820" y="3114"/>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grpSp>
      <p:sp>
        <p:nvSpPr>
          <p:cNvPr id="16" name="New_Mexico">
            <a:extLst>
              <a:ext uri="{FF2B5EF4-FFF2-40B4-BE49-F238E27FC236}">
                <a16:creationId xmlns:a16="http://schemas.microsoft.com/office/drawing/2014/main" id="{BF6C30A8-87F4-3492-0213-D67A08433D59}"/>
              </a:ext>
            </a:extLst>
          </p:cNvPr>
          <p:cNvSpPr>
            <a:spLocks/>
          </p:cNvSpPr>
          <p:nvPr/>
        </p:nvSpPr>
        <p:spPr bwMode="auto">
          <a:xfrm>
            <a:off x="2931832" y="3374074"/>
            <a:ext cx="1147762" cy="1127125"/>
          </a:xfrm>
          <a:custGeom>
            <a:avLst/>
            <a:gdLst>
              <a:gd name="T0" fmla="*/ 12784 w 16384"/>
              <a:gd name="T1" fmla="*/ 15665 h 16384"/>
              <a:gd name="T2" fmla="*/ 13519 w 16384"/>
              <a:gd name="T3" fmla="*/ 15737 h 16384"/>
              <a:gd name="T4" fmla="*/ 15098 w 16384"/>
              <a:gd name="T5" fmla="*/ 15845 h 16384"/>
              <a:gd name="T6" fmla="*/ 15245 w 16384"/>
              <a:gd name="T7" fmla="*/ 14372 h 16384"/>
              <a:gd name="T8" fmla="*/ 15466 w 16384"/>
              <a:gd name="T9" fmla="*/ 11893 h 16384"/>
              <a:gd name="T10" fmla="*/ 15576 w 16384"/>
              <a:gd name="T11" fmla="*/ 10635 h 16384"/>
              <a:gd name="T12" fmla="*/ 15686 w 16384"/>
              <a:gd name="T13" fmla="*/ 9198 h 16384"/>
              <a:gd name="T14" fmla="*/ 15833 w 16384"/>
              <a:gd name="T15" fmla="*/ 7402 h 16384"/>
              <a:gd name="T16" fmla="*/ 16017 w 16384"/>
              <a:gd name="T17" fmla="*/ 5497 h 16384"/>
              <a:gd name="T18" fmla="*/ 16090 w 16384"/>
              <a:gd name="T19" fmla="*/ 4240 h 16384"/>
              <a:gd name="T20" fmla="*/ 16274 w 16384"/>
              <a:gd name="T21" fmla="*/ 2982 h 16384"/>
              <a:gd name="T22" fmla="*/ 16237 w 16384"/>
              <a:gd name="T23" fmla="*/ 1509 h 16384"/>
              <a:gd name="T24" fmla="*/ 15502 w 16384"/>
              <a:gd name="T25" fmla="*/ 1437 h 16384"/>
              <a:gd name="T26" fmla="*/ 14364 w 16384"/>
              <a:gd name="T27" fmla="*/ 1365 h 16384"/>
              <a:gd name="T28" fmla="*/ 13813 w 16384"/>
              <a:gd name="T29" fmla="*/ 1329 h 16384"/>
              <a:gd name="T30" fmla="*/ 12233 w 16384"/>
              <a:gd name="T31" fmla="*/ 1186 h 16384"/>
              <a:gd name="T32" fmla="*/ 11204 w 16384"/>
              <a:gd name="T33" fmla="*/ 1078 h 16384"/>
              <a:gd name="T34" fmla="*/ 10359 w 16384"/>
              <a:gd name="T35" fmla="*/ 1006 h 16384"/>
              <a:gd name="T36" fmla="*/ 9404 w 16384"/>
              <a:gd name="T37" fmla="*/ 898 h 16384"/>
              <a:gd name="T38" fmla="*/ 8008 w 16384"/>
              <a:gd name="T39" fmla="*/ 755 h 16384"/>
              <a:gd name="T40" fmla="*/ 6429 w 16384"/>
              <a:gd name="T41" fmla="*/ 539 h 16384"/>
              <a:gd name="T42" fmla="*/ 6025 w 16384"/>
              <a:gd name="T43" fmla="*/ 503 h 16384"/>
              <a:gd name="T44" fmla="*/ 4959 w 16384"/>
              <a:gd name="T45" fmla="*/ 359 h 16384"/>
              <a:gd name="T46" fmla="*/ 3857 w 16384"/>
              <a:gd name="T47" fmla="*/ 216 h 16384"/>
              <a:gd name="T48" fmla="*/ 3159 w 16384"/>
              <a:gd name="T49" fmla="*/ 144 h 16384"/>
              <a:gd name="T50" fmla="*/ 2351 w 16384"/>
              <a:gd name="T51" fmla="*/ 0 h 16384"/>
              <a:gd name="T52" fmla="*/ 1506 w 16384"/>
              <a:gd name="T53" fmla="*/ 5857 h 16384"/>
              <a:gd name="T54" fmla="*/ 992 w 16384"/>
              <a:gd name="T55" fmla="*/ 9234 h 16384"/>
              <a:gd name="T56" fmla="*/ 588 w 16384"/>
              <a:gd name="T57" fmla="*/ 12036 h 16384"/>
              <a:gd name="T58" fmla="*/ 0 w 16384"/>
              <a:gd name="T59" fmla="*/ 16097 h 16384"/>
              <a:gd name="T60" fmla="*/ 1359 w 16384"/>
              <a:gd name="T61" fmla="*/ 16312 h 16384"/>
              <a:gd name="T62" fmla="*/ 2204 w 16384"/>
              <a:gd name="T63" fmla="*/ 15486 h 16384"/>
              <a:gd name="T64" fmla="*/ 4518 w 16384"/>
              <a:gd name="T65" fmla="*/ 15414 h 16384"/>
              <a:gd name="T66" fmla="*/ 6282 w 16384"/>
              <a:gd name="T67" fmla="*/ 15522 h 16384"/>
              <a:gd name="T68" fmla="*/ 6208 w 16384"/>
              <a:gd name="T69" fmla="*/ 15270 h 16384"/>
              <a:gd name="T70" fmla="*/ 6208 w 16384"/>
              <a:gd name="T71" fmla="*/ 15055 h 16384"/>
              <a:gd name="T72" fmla="*/ 6686 w 16384"/>
              <a:gd name="T73" fmla="*/ 15091 h 16384"/>
              <a:gd name="T74" fmla="*/ 7825 w 16384"/>
              <a:gd name="T75" fmla="*/ 15198 h 16384"/>
              <a:gd name="T76" fmla="*/ 10690 w 16384"/>
              <a:gd name="T77" fmla="*/ 15486 h 1638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6384"/>
              <a:gd name="T118" fmla="*/ 0 h 16384"/>
              <a:gd name="T119" fmla="*/ 16384 w 16384"/>
              <a:gd name="T120" fmla="*/ 16384 h 1638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6384" h="16384">
                <a:moveTo>
                  <a:pt x="10690" y="15486"/>
                </a:moveTo>
                <a:lnTo>
                  <a:pt x="12784" y="15665"/>
                </a:lnTo>
                <a:lnTo>
                  <a:pt x="12894" y="15701"/>
                </a:lnTo>
                <a:lnTo>
                  <a:pt x="13519" y="15737"/>
                </a:lnTo>
                <a:lnTo>
                  <a:pt x="14400" y="15809"/>
                </a:lnTo>
                <a:lnTo>
                  <a:pt x="15098" y="15845"/>
                </a:lnTo>
                <a:lnTo>
                  <a:pt x="15135" y="15629"/>
                </a:lnTo>
                <a:lnTo>
                  <a:pt x="15245" y="14372"/>
                </a:lnTo>
                <a:lnTo>
                  <a:pt x="15355" y="13150"/>
                </a:lnTo>
                <a:lnTo>
                  <a:pt x="15466" y="11893"/>
                </a:lnTo>
                <a:lnTo>
                  <a:pt x="15502" y="11390"/>
                </a:lnTo>
                <a:lnTo>
                  <a:pt x="15576" y="10635"/>
                </a:lnTo>
                <a:lnTo>
                  <a:pt x="15686" y="9270"/>
                </a:lnTo>
                <a:lnTo>
                  <a:pt x="15686" y="9198"/>
                </a:lnTo>
                <a:lnTo>
                  <a:pt x="15796" y="8012"/>
                </a:lnTo>
                <a:lnTo>
                  <a:pt x="15833" y="7402"/>
                </a:lnTo>
                <a:lnTo>
                  <a:pt x="15906" y="6755"/>
                </a:lnTo>
                <a:lnTo>
                  <a:pt x="16017" y="5497"/>
                </a:lnTo>
                <a:lnTo>
                  <a:pt x="16017" y="5138"/>
                </a:lnTo>
                <a:lnTo>
                  <a:pt x="16090" y="4240"/>
                </a:lnTo>
                <a:lnTo>
                  <a:pt x="16200" y="2982"/>
                </a:lnTo>
                <a:lnTo>
                  <a:pt x="16274" y="2982"/>
                </a:lnTo>
                <a:lnTo>
                  <a:pt x="16384" y="1509"/>
                </a:lnTo>
                <a:lnTo>
                  <a:pt x="16237" y="1509"/>
                </a:lnTo>
                <a:lnTo>
                  <a:pt x="16017" y="1509"/>
                </a:lnTo>
                <a:lnTo>
                  <a:pt x="15502" y="1437"/>
                </a:lnTo>
                <a:lnTo>
                  <a:pt x="14915" y="1401"/>
                </a:lnTo>
                <a:lnTo>
                  <a:pt x="14364" y="1365"/>
                </a:lnTo>
                <a:lnTo>
                  <a:pt x="14033" y="1329"/>
                </a:lnTo>
                <a:lnTo>
                  <a:pt x="13813" y="1329"/>
                </a:lnTo>
                <a:lnTo>
                  <a:pt x="13151" y="1258"/>
                </a:lnTo>
                <a:lnTo>
                  <a:pt x="12233" y="1186"/>
                </a:lnTo>
                <a:lnTo>
                  <a:pt x="11498" y="1114"/>
                </a:lnTo>
                <a:lnTo>
                  <a:pt x="11204" y="1078"/>
                </a:lnTo>
                <a:lnTo>
                  <a:pt x="10837" y="1078"/>
                </a:lnTo>
                <a:lnTo>
                  <a:pt x="10359" y="1006"/>
                </a:lnTo>
                <a:lnTo>
                  <a:pt x="10066" y="970"/>
                </a:lnTo>
                <a:lnTo>
                  <a:pt x="9404" y="898"/>
                </a:lnTo>
                <a:lnTo>
                  <a:pt x="8302" y="790"/>
                </a:lnTo>
                <a:lnTo>
                  <a:pt x="8008" y="755"/>
                </a:lnTo>
                <a:lnTo>
                  <a:pt x="7310" y="647"/>
                </a:lnTo>
                <a:lnTo>
                  <a:pt x="6429" y="539"/>
                </a:lnTo>
                <a:lnTo>
                  <a:pt x="6061" y="503"/>
                </a:lnTo>
                <a:lnTo>
                  <a:pt x="6025" y="503"/>
                </a:lnTo>
                <a:lnTo>
                  <a:pt x="5804" y="467"/>
                </a:lnTo>
                <a:lnTo>
                  <a:pt x="4959" y="359"/>
                </a:lnTo>
                <a:lnTo>
                  <a:pt x="4151" y="252"/>
                </a:lnTo>
                <a:lnTo>
                  <a:pt x="3857" y="216"/>
                </a:lnTo>
                <a:lnTo>
                  <a:pt x="3637" y="180"/>
                </a:lnTo>
                <a:lnTo>
                  <a:pt x="3159" y="144"/>
                </a:lnTo>
                <a:lnTo>
                  <a:pt x="2645" y="72"/>
                </a:lnTo>
                <a:lnTo>
                  <a:pt x="2351" y="0"/>
                </a:lnTo>
                <a:lnTo>
                  <a:pt x="1947" y="2874"/>
                </a:lnTo>
                <a:lnTo>
                  <a:pt x="1506" y="5857"/>
                </a:lnTo>
                <a:lnTo>
                  <a:pt x="1322" y="6934"/>
                </a:lnTo>
                <a:lnTo>
                  <a:pt x="992" y="9234"/>
                </a:lnTo>
                <a:lnTo>
                  <a:pt x="771" y="10851"/>
                </a:lnTo>
                <a:lnTo>
                  <a:pt x="588" y="12036"/>
                </a:lnTo>
                <a:lnTo>
                  <a:pt x="441" y="13043"/>
                </a:lnTo>
                <a:lnTo>
                  <a:pt x="0" y="16097"/>
                </a:lnTo>
                <a:lnTo>
                  <a:pt x="404" y="16168"/>
                </a:lnTo>
                <a:lnTo>
                  <a:pt x="1359" y="16312"/>
                </a:lnTo>
                <a:lnTo>
                  <a:pt x="2057" y="16384"/>
                </a:lnTo>
                <a:lnTo>
                  <a:pt x="2204" y="15486"/>
                </a:lnTo>
                <a:lnTo>
                  <a:pt x="2278" y="15162"/>
                </a:lnTo>
                <a:lnTo>
                  <a:pt x="4518" y="15414"/>
                </a:lnTo>
                <a:lnTo>
                  <a:pt x="6392" y="15665"/>
                </a:lnTo>
                <a:lnTo>
                  <a:pt x="6282" y="15522"/>
                </a:lnTo>
                <a:lnTo>
                  <a:pt x="6208" y="15378"/>
                </a:lnTo>
                <a:lnTo>
                  <a:pt x="6208" y="15270"/>
                </a:lnTo>
                <a:lnTo>
                  <a:pt x="6245" y="15162"/>
                </a:lnTo>
                <a:lnTo>
                  <a:pt x="6208" y="15055"/>
                </a:lnTo>
                <a:lnTo>
                  <a:pt x="6282" y="15019"/>
                </a:lnTo>
                <a:lnTo>
                  <a:pt x="6686" y="15091"/>
                </a:lnTo>
                <a:lnTo>
                  <a:pt x="6870" y="15126"/>
                </a:lnTo>
                <a:lnTo>
                  <a:pt x="7825" y="15198"/>
                </a:lnTo>
                <a:lnTo>
                  <a:pt x="10543" y="15486"/>
                </a:lnTo>
                <a:lnTo>
                  <a:pt x="10690" y="15486"/>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2088" name="Connecticut">
            <a:extLst>
              <a:ext uri="{FF2B5EF4-FFF2-40B4-BE49-F238E27FC236}">
                <a16:creationId xmlns:a16="http://schemas.microsoft.com/office/drawing/2014/main" id="{FEC924CD-ADC9-150A-A482-48372AD4B90A}"/>
              </a:ext>
            </a:extLst>
          </p:cNvPr>
          <p:cNvSpPr>
            <a:spLocks/>
          </p:cNvSpPr>
          <p:nvPr/>
        </p:nvSpPr>
        <p:spPr bwMode="auto">
          <a:xfrm>
            <a:off x="8661120" y="2080261"/>
            <a:ext cx="284163" cy="263525"/>
          </a:xfrm>
          <a:custGeom>
            <a:avLst/>
            <a:gdLst>
              <a:gd name="T0" fmla="*/ 12362 w 16384"/>
              <a:gd name="T1" fmla="*/ 10201 h 16384"/>
              <a:gd name="T2" fmla="*/ 12660 w 16384"/>
              <a:gd name="T3" fmla="*/ 10047 h 16384"/>
              <a:gd name="T4" fmla="*/ 13256 w 16384"/>
              <a:gd name="T5" fmla="*/ 9738 h 16384"/>
              <a:gd name="T6" fmla="*/ 13554 w 16384"/>
              <a:gd name="T7" fmla="*/ 9429 h 16384"/>
              <a:gd name="T8" fmla="*/ 14001 w 16384"/>
              <a:gd name="T9" fmla="*/ 9429 h 16384"/>
              <a:gd name="T10" fmla="*/ 14299 w 16384"/>
              <a:gd name="T11" fmla="*/ 9119 h 16384"/>
              <a:gd name="T12" fmla="*/ 15043 w 16384"/>
              <a:gd name="T13" fmla="*/ 9119 h 16384"/>
              <a:gd name="T14" fmla="*/ 16235 w 16384"/>
              <a:gd name="T15" fmla="*/ 8347 h 16384"/>
              <a:gd name="T16" fmla="*/ 16086 w 16384"/>
              <a:gd name="T17" fmla="*/ 7574 h 16384"/>
              <a:gd name="T18" fmla="*/ 16384 w 16384"/>
              <a:gd name="T19" fmla="*/ 7265 h 16384"/>
              <a:gd name="T20" fmla="*/ 16384 w 16384"/>
              <a:gd name="T21" fmla="*/ 6801 h 16384"/>
              <a:gd name="T22" fmla="*/ 15937 w 16384"/>
              <a:gd name="T23" fmla="*/ 4637 h 16384"/>
              <a:gd name="T24" fmla="*/ 14746 w 16384"/>
              <a:gd name="T25" fmla="*/ 309 h 16384"/>
              <a:gd name="T26" fmla="*/ 12065 w 16384"/>
              <a:gd name="T27" fmla="*/ 618 h 16384"/>
              <a:gd name="T28" fmla="*/ 8490 w 16384"/>
              <a:gd name="T29" fmla="*/ 1546 h 16384"/>
              <a:gd name="T30" fmla="*/ 6405 w 16384"/>
              <a:gd name="T31" fmla="*/ 2009 h 16384"/>
              <a:gd name="T32" fmla="*/ 5958 w 16384"/>
              <a:gd name="T33" fmla="*/ 2628 h 16384"/>
              <a:gd name="T34" fmla="*/ 4170 w 16384"/>
              <a:gd name="T35" fmla="*/ 2628 h 16384"/>
              <a:gd name="T36" fmla="*/ 0 w 16384"/>
              <a:gd name="T37" fmla="*/ 3555 h 16384"/>
              <a:gd name="T38" fmla="*/ 1043 w 16384"/>
              <a:gd name="T39" fmla="*/ 9892 h 16384"/>
              <a:gd name="T40" fmla="*/ 1489 w 16384"/>
              <a:gd name="T41" fmla="*/ 12674 h 16384"/>
              <a:gd name="T42" fmla="*/ 1936 w 16384"/>
              <a:gd name="T43" fmla="*/ 13911 h 16384"/>
              <a:gd name="T44" fmla="*/ 1341 w 16384"/>
              <a:gd name="T45" fmla="*/ 16384 h 16384"/>
              <a:gd name="T46" fmla="*/ 2234 w 16384"/>
              <a:gd name="T47" fmla="*/ 16075 h 16384"/>
              <a:gd name="T48" fmla="*/ 2681 w 16384"/>
              <a:gd name="T49" fmla="*/ 15611 h 16384"/>
              <a:gd name="T50" fmla="*/ 3128 w 16384"/>
              <a:gd name="T51" fmla="*/ 15302 h 16384"/>
              <a:gd name="T52" fmla="*/ 3277 w 16384"/>
              <a:gd name="T53" fmla="*/ 14529 h 16384"/>
              <a:gd name="T54" fmla="*/ 3724 w 16384"/>
              <a:gd name="T55" fmla="*/ 14529 h 16384"/>
              <a:gd name="T56" fmla="*/ 4617 w 16384"/>
              <a:gd name="T57" fmla="*/ 14220 h 16384"/>
              <a:gd name="T58" fmla="*/ 4915 w 16384"/>
              <a:gd name="T59" fmla="*/ 13602 h 16384"/>
              <a:gd name="T60" fmla="*/ 5511 w 16384"/>
              <a:gd name="T61" fmla="*/ 13602 h 16384"/>
              <a:gd name="T62" fmla="*/ 5809 w 16384"/>
              <a:gd name="T63" fmla="*/ 13447 h 16384"/>
              <a:gd name="T64" fmla="*/ 5809 w 16384"/>
              <a:gd name="T65" fmla="*/ 13138 h 16384"/>
              <a:gd name="T66" fmla="*/ 6405 w 16384"/>
              <a:gd name="T67" fmla="*/ 12674 h 16384"/>
              <a:gd name="T68" fmla="*/ 6703 w 16384"/>
              <a:gd name="T69" fmla="*/ 11902 h 16384"/>
              <a:gd name="T70" fmla="*/ 7149 w 16384"/>
              <a:gd name="T71" fmla="*/ 11283 h 16384"/>
              <a:gd name="T72" fmla="*/ 7596 w 16384"/>
              <a:gd name="T73" fmla="*/ 11747 h 16384"/>
              <a:gd name="T74" fmla="*/ 8341 w 16384"/>
              <a:gd name="T75" fmla="*/ 11438 h 16384"/>
              <a:gd name="T76" fmla="*/ 9086 w 16384"/>
              <a:gd name="T77" fmla="*/ 11283 h 16384"/>
              <a:gd name="T78" fmla="*/ 9533 w 16384"/>
              <a:gd name="T79" fmla="*/ 10974 h 16384"/>
              <a:gd name="T80" fmla="*/ 10128 w 16384"/>
              <a:gd name="T81" fmla="*/ 10974 h 16384"/>
              <a:gd name="T82" fmla="*/ 11022 w 16384"/>
              <a:gd name="T83" fmla="*/ 10665 h 16384"/>
              <a:gd name="T84" fmla="*/ 11618 w 16384"/>
              <a:gd name="T85" fmla="*/ 10510 h 16384"/>
              <a:gd name="T86" fmla="*/ 11767 w 16384"/>
              <a:gd name="T87" fmla="*/ 10356 h 16384"/>
              <a:gd name="T88" fmla="*/ 11767 w 16384"/>
              <a:gd name="T89" fmla="*/ 9892 h 163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6384"/>
              <a:gd name="T136" fmla="*/ 0 h 16384"/>
              <a:gd name="T137" fmla="*/ 16384 w 16384"/>
              <a:gd name="T138" fmla="*/ 16384 h 1638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6384" h="16384">
                <a:moveTo>
                  <a:pt x="11767" y="9738"/>
                </a:moveTo>
                <a:lnTo>
                  <a:pt x="12362" y="10201"/>
                </a:lnTo>
                <a:lnTo>
                  <a:pt x="12511" y="10201"/>
                </a:lnTo>
                <a:lnTo>
                  <a:pt x="12660" y="10047"/>
                </a:lnTo>
                <a:lnTo>
                  <a:pt x="12958" y="9738"/>
                </a:lnTo>
                <a:lnTo>
                  <a:pt x="13256" y="9738"/>
                </a:lnTo>
                <a:lnTo>
                  <a:pt x="13256" y="9429"/>
                </a:lnTo>
                <a:lnTo>
                  <a:pt x="13554" y="9429"/>
                </a:lnTo>
                <a:lnTo>
                  <a:pt x="13852" y="9583"/>
                </a:lnTo>
                <a:lnTo>
                  <a:pt x="14001" y="9429"/>
                </a:lnTo>
                <a:lnTo>
                  <a:pt x="14001" y="9274"/>
                </a:lnTo>
                <a:lnTo>
                  <a:pt x="14299" y="9119"/>
                </a:lnTo>
                <a:lnTo>
                  <a:pt x="14597" y="9274"/>
                </a:lnTo>
                <a:lnTo>
                  <a:pt x="15043" y="9119"/>
                </a:lnTo>
                <a:lnTo>
                  <a:pt x="15043" y="8810"/>
                </a:lnTo>
                <a:lnTo>
                  <a:pt x="16235" y="8347"/>
                </a:lnTo>
                <a:lnTo>
                  <a:pt x="16086" y="7728"/>
                </a:lnTo>
                <a:lnTo>
                  <a:pt x="16086" y="7574"/>
                </a:lnTo>
                <a:lnTo>
                  <a:pt x="16086" y="7419"/>
                </a:lnTo>
                <a:lnTo>
                  <a:pt x="16384" y="7265"/>
                </a:lnTo>
                <a:lnTo>
                  <a:pt x="16384" y="7110"/>
                </a:lnTo>
                <a:lnTo>
                  <a:pt x="16384" y="6801"/>
                </a:lnTo>
                <a:lnTo>
                  <a:pt x="15937" y="5101"/>
                </a:lnTo>
                <a:lnTo>
                  <a:pt x="15937" y="4637"/>
                </a:lnTo>
                <a:lnTo>
                  <a:pt x="15639" y="3555"/>
                </a:lnTo>
                <a:lnTo>
                  <a:pt x="14746" y="309"/>
                </a:lnTo>
                <a:lnTo>
                  <a:pt x="14597" y="0"/>
                </a:lnTo>
                <a:lnTo>
                  <a:pt x="12065" y="618"/>
                </a:lnTo>
                <a:lnTo>
                  <a:pt x="11767" y="773"/>
                </a:lnTo>
                <a:lnTo>
                  <a:pt x="8490" y="1546"/>
                </a:lnTo>
                <a:lnTo>
                  <a:pt x="8192" y="1700"/>
                </a:lnTo>
                <a:lnTo>
                  <a:pt x="6405" y="2009"/>
                </a:lnTo>
                <a:lnTo>
                  <a:pt x="6405" y="2473"/>
                </a:lnTo>
                <a:lnTo>
                  <a:pt x="5958" y="2628"/>
                </a:lnTo>
                <a:lnTo>
                  <a:pt x="5809" y="2164"/>
                </a:lnTo>
                <a:lnTo>
                  <a:pt x="4170" y="2628"/>
                </a:lnTo>
                <a:lnTo>
                  <a:pt x="3873" y="2628"/>
                </a:lnTo>
                <a:lnTo>
                  <a:pt x="0" y="3555"/>
                </a:lnTo>
                <a:lnTo>
                  <a:pt x="745" y="8037"/>
                </a:lnTo>
                <a:lnTo>
                  <a:pt x="1043" y="9892"/>
                </a:lnTo>
                <a:lnTo>
                  <a:pt x="1341" y="11902"/>
                </a:lnTo>
                <a:lnTo>
                  <a:pt x="1489" y="12674"/>
                </a:lnTo>
                <a:lnTo>
                  <a:pt x="2234" y="13447"/>
                </a:lnTo>
                <a:lnTo>
                  <a:pt x="1936" y="13911"/>
                </a:lnTo>
                <a:lnTo>
                  <a:pt x="596" y="15302"/>
                </a:lnTo>
                <a:lnTo>
                  <a:pt x="1341" y="16384"/>
                </a:lnTo>
                <a:lnTo>
                  <a:pt x="1638" y="16229"/>
                </a:lnTo>
                <a:lnTo>
                  <a:pt x="2234" y="16075"/>
                </a:lnTo>
                <a:lnTo>
                  <a:pt x="2532" y="15920"/>
                </a:lnTo>
                <a:lnTo>
                  <a:pt x="2681" y="15611"/>
                </a:lnTo>
                <a:lnTo>
                  <a:pt x="2830" y="15611"/>
                </a:lnTo>
                <a:lnTo>
                  <a:pt x="3128" y="15302"/>
                </a:lnTo>
                <a:lnTo>
                  <a:pt x="3277" y="14838"/>
                </a:lnTo>
                <a:lnTo>
                  <a:pt x="3277" y="14529"/>
                </a:lnTo>
                <a:lnTo>
                  <a:pt x="3426" y="14529"/>
                </a:lnTo>
                <a:lnTo>
                  <a:pt x="3724" y="14529"/>
                </a:lnTo>
                <a:lnTo>
                  <a:pt x="4319" y="14375"/>
                </a:lnTo>
                <a:lnTo>
                  <a:pt x="4617" y="14220"/>
                </a:lnTo>
                <a:lnTo>
                  <a:pt x="4766" y="13911"/>
                </a:lnTo>
                <a:lnTo>
                  <a:pt x="4915" y="13602"/>
                </a:lnTo>
                <a:lnTo>
                  <a:pt x="5213" y="13602"/>
                </a:lnTo>
                <a:lnTo>
                  <a:pt x="5511" y="13602"/>
                </a:lnTo>
                <a:lnTo>
                  <a:pt x="5660" y="13602"/>
                </a:lnTo>
                <a:lnTo>
                  <a:pt x="5809" y="13447"/>
                </a:lnTo>
                <a:lnTo>
                  <a:pt x="5809" y="13293"/>
                </a:lnTo>
                <a:lnTo>
                  <a:pt x="5809" y="13138"/>
                </a:lnTo>
                <a:lnTo>
                  <a:pt x="6107" y="12829"/>
                </a:lnTo>
                <a:lnTo>
                  <a:pt x="6405" y="12674"/>
                </a:lnTo>
                <a:lnTo>
                  <a:pt x="6703" y="12365"/>
                </a:lnTo>
                <a:lnTo>
                  <a:pt x="6703" y="11902"/>
                </a:lnTo>
                <a:lnTo>
                  <a:pt x="6851" y="11438"/>
                </a:lnTo>
                <a:lnTo>
                  <a:pt x="7149" y="11283"/>
                </a:lnTo>
                <a:lnTo>
                  <a:pt x="7447" y="11902"/>
                </a:lnTo>
                <a:lnTo>
                  <a:pt x="7596" y="11747"/>
                </a:lnTo>
                <a:lnTo>
                  <a:pt x="8043" y="11592"/>
                </a:lnTo>
                <a:lnTo>
                  <a:pt x="8341" y="11438"/>
                </a:lnTo>
                <a:lnTo>
                  <a:pt x="8788" y="11438"/>
                </a:lnTo>
                <a:lnTo>
                  <a:pt x="9086" y="11283"/>
                </a:lnTo>
                <a:lnTo>
                  <a:pt x="9235" y="11129"/>
                </a:lnTo>
                <a:lnTo>
                  <a:pt x="9533" y="10974"/>
                </a:lnTo>
                <a:lnTo>
                  <a:pt x="9681" y="10974"/>
                </a:lnTo>
                <a:lnTo>
                  <a:pt x="10128" y="10974"/>
                </a:lnTo>
                <a:lnTo>
                  <a:pt x="10575" y="10974"/>
                </a:lnTo>
                <a:lnTo>
                  <a:pt x="11022" y="10665"/>
                </a:lnTo>
                <a:lnTo>
                  <a:pt x="11171" y="10510"/>
                </a:lnTo>
                <a:lnTo>
                  <a:pt x="11618" y="10510"/>
                </a:lnTo>
                <a:lnTo>
                  <a:pt x="11767" y="10510"/>
                </a:lnTo>
                <a:lnTo>
                  <a:pt x="11767" y="10356"/>
                </a:lnTo>
                <a:lnTo>
                  <a:pt x="11767" y="10047"/>
                </a:lnTo>
                <a:lnTo>
                  <a:pt x="11767" y="9892"/>
                </a:lnTo>
                <a:lnTo>
                  <a:pt x="11767" y="9738"/>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2091" name="Illinois">
            <a:extLst>
              <a:ext uri="{FF2B5EF4-FFF2-40B4-BE49-F238E27FC236}">
                <a16:creationId xmlns:a16="http://schemas.microsoft.com/office/drawing/2014/main" id="{D0C70A5C-B3C1-43B7-4D55-7D8DC2D3EF59}"/>
              </a:ext>
            </a:extLst>
          </p:cNvPr>
          <p:cNvSpPr>
            <a:spLocks/>
          </p:cNvSpPr>
          <p:nvPr/>
        </p:nvSpPr>
        <p:spPr bwMode="auto">
          <a:xfrm>
            <a:off x="5943319" y="2375536"/>
            <a:ext cx="654050" cy="1116013"/>
          </a:xfrm>
          <a:custGeom>
            <a:avLst/>
            <a:gdLst>
              <a:gd name="T0" fmla="*/ 12952 w 16384"/>
              <a:gd name="T1" fmla="*/ 15431 h 16384"/>
              <a:gd name="T2" fmla="*/ 13340 w 16384"/>
              <a:gd name="T3" fmla="*/ 14955 h 16384"/>
              <a:gd name="T4" fmla="*/ 14571 w 16384"/>
              <a:gd name="T5" fmla="*/ 14735 h 16384"/>
              <a:gd name="T6" fmla="*/ 14247 w 16384"/>
              <a:gd name="T7" fmla="*/ 14111 h 16384"/>
              <a:gd name="T8" fmla="*/ 14571 w 16384"/>
              <a:gd name="T9" fmla="*/ 13635 h 16384"/>
              <a:gd name="T10" fmla="*/ 14636 w 16384"/>
              <a:gd name="T11" fmla="*/ 13195 h 16384"/>
              <a:gd name="T12" fmla="*/ 14765 w 16384"/>
              <a:gd name="T13" fmla="*/ 12682 h 16384"/>
              <a:gd name="T14" fmla="*/ 14959 w 16384"/>
              <a:gd name="T15" fmla="*/ 12352 h 16384"/>
              <a:gd name="T16" fmla="*/ 15413 w 16384"/>
              <a:gd name="T17" fmla="*/ 12059 h 16384"/>
              <a:gd name="T18" fmla="*/ 15801 w 16384"/>
              <a:gd name="T19" fmla="*/ 11582 h 16384"/>
              <a:gd name="T20" fmla="*/ 16384 w 16384"/>
              <a:gd name="T21" fmla="*/ 11069 h 16384"/>
              <a:gd name="T22" fmla="*/ 16190 w 16384"/>
              <a:gd name="T23" fmla="*/ 10300 h 16384"/>
              <a:gd name="T24" fmla="*/ 15672 w 16384"/>
              <a:gd name="T25" fmla="*/ 9713 h 16384"/>
              <a:gd name="T26" fmla="*/ 15672 w 16384"/>
              <a:gd name="T27" fmla="*/ 9310 h 16384"/>
              <a:gd name="T28" fmla="*/ 15672 w 16384"/>
              <a:gd name="T29" fmla="*/ 6854 h 16384"/>
              <a:gd name="T30" fmla="*/ 15154 w 16384"/>
              <a:gd name="T31" fmla="*/ 3482 h 16384"/>
              <a:gd name="T32" fmla="*/ 14506 w 16384"/>
              <a:gd name="T33" fmla="*/ 1613 h 16384"/>
              <a:gd name="T34" fmla="*/ 13729 w 16384"/>
              <a:gd name="T35" fmla="*/ 880 h 16384"/>
              <a:gd name="T36" fmla="*/ 13599 w 16384"/>
              <a:gd name="T37" fmla="*/ 73 h 16384"/>
              <a:gd name="T38" fmla="*/ 9196 w 16384"/>
              <a:gd name="T39" fmla="*/ 183 h 16384"/>
              <a:gd name="T40" fmla="*/ 2720 w 16384"/>
              <a:gd name="T41" fmla="*/ 403 h 16384"/>
              <a:gd name="T42" fmla="*/ 3691 w 16384"/>
              <a:gd name="T43" fmla="*/ 1136 h 16384"/>
              <a:gd name="T44" fmla="*/ 4727 w 16384"/>
              <a:gd name="T45" fmla="*/ 1723 h 16384"/>
              <a:gd name="T46" fmla="*/ 4663 w 16384"/>
              <a:gd name="T47" fmla="*/ 2346 h 16384"/>
              <a:gd name="T48" fmla="*/ 4145 w 16384"/>
              <a:gd name="T49" fmla="*/ 2969 h 16384"/>
              <a:gd name="T50" fmla="*/ 2979 w 16384"/>
              <a:gd name="T51" fmla="*/ 3445 h 16384"/>
              <a:gd name="T52" fmla="*/ 1684 w 16384"/>
              <a:gd name="T53" fmla="*/ 3592 h 16384"/>
              <a:gd name="T54" fmla="*/ 1295 w 16384"/>
              <a:gd name="T55" fmla="*/ 4105 h 16384"/>
              <a:gd name="T56" fmla="*/ 1943 w 16384"/>
              <a:gd name="T57" fmla="*/ 4618 h 16384"/>
              <a:gd name="T58" fmla="*/ 1425 w 16384"/>
              <a:gd name="T59" fmla="*/ 5608 h 16384"/>
              <a:gd name="T60" fmla="*/ 648 w 16384"/>
              <a:gd name="T61" fmla="*/ 5974 h 16384"/>
              <a:gd name="T62" fmla="*/ 324 w 16384"/>
              <a:gd name="T63" fmla="*/ 6524 h 16384"/>
              <a:gd name="T64" fmla="*/ 65 w 16384"/>
              <a:gd name="T65" fmla="*/ 7037 h 16384"/>
              <a:gd name="T66" fmla="*/ 324 w 16384"/>
              <a:gd name="T67" fmla="*/ 8027 h 16384"/>
              <a:gd name="T68" fmla="*/ 648 w 16384"/>
              <a:gd name="T69" fmla="*/ 8614 h 16384"/>
              <a:gd name="T70" fmla="*/ 1878 w 16384"/>
              <a:gd name="T71" fmla="*/ 9420 h 16384"/>
              <a:gd name="T72" fmla="*/ 3173 w 16384"/>
              <a:gd name="T73" fmla="*/ 9933 h 16384"/>
              <a:gd name="T74" fmla="*/ 3367 w 16384"/>
              <a:gd name="T75" fmla="*/ 10556 h 16384"/>
              <a:gd name="T76" fmla="*/ 4080 w 16384"/>
              <a:gd name="T77" fmla="*/ 11069 h 16384"/>
              <a:gd name="T78" fmla="*/ 5051 w 16384"/>
              <a:gd name="T79" fmla="*/ 10886 h 16384"/>
              <a:gd name="T80" fmla="*/ 5893 w 16384"/>
              <a:gd name="T81" fmla="*/ 11216 h 16384"/>
              <a:gd name="T82" fmla="*/ 5699 w 16384"/>
              <a:gd name="T83" fmla="*/ 11766 h 16384"/>
              <a:gd name="T84" fmla="*/ 4986 w 16384"/>
              <a:gd name="T85" fmla="*/ 12462 h 16384"/>
              <a:gd name="T86" fmla="*/ 5764 w 16384"/>
              <a:gd name="T87" fmla="*/ 13305 h 16384"/>
              <a:gd name="T88" fmla="*/ 6864 w 16384"/>
              <a:gd name="T89" fmla="*/ 13635 h 16384"/>
              <a:gd name="T90" fmla="*/ 7253 w 16384"/>
              <a:gd name="T91" fmla="*/ 13855 h 16384"/>
              <a:gd name="T92" fmla="*/ 8678 w 16384"/>
              <a:gd name="T93" fmla="*/ 14441 h 16384"/>
              <a:gd name="T94" fmla="*/ 9196 w 16384"/>
              <a:gd name="T95" fmla="*/ 15284 h 16384"/>
              <a:gd name="T96" fmla="*/ 9001 w 16384"/>
              <a:gd name="T97" fmla="*/ 15651 h 16384"/>
              <a:gd name="T98" fmla="*/ 9584 w 16384"/>
              <a:gd name="T99" fmla="*/ 16274 h 16384"/>
              <a:gd name="T100" fmla="*/ 9843 w 16384"/>
              <a:gd name="T101" fmla="*/ 16127 h 16384"/>
              <a:gd name="T102" fmla="*/ 10297 w 16384"/>
              <a:gd name="T103" fmla="*/ 16164 h 16384"/>
              <a:gd name="T104" fmla="*/ 11074 w 16384"/>
              <a:gd name="T105" fmla="*/ 15614 h 16384"/>
              <a:gd name="T106" fmla="*/ 12434 w 16384"/>
              <a:gd name="T107" fmla="*/ 15871 h 1638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6384"/>
              <a:gd name="T163" fmla="*/ 0 h 16384"/>
              <a:gd name="T164" fmla="*/ 16384 w 16384"/>
              <a:gd name="T165" fmla="*/ 16384 h 1638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6384" h="16384">
                <a:moveTo>
                  <a:pt x="13146" y="15981"/>
                </a:moveTo>
                <a:lnTo>
                  <a:pt x="13276" y="15834"/>
                </a:lnTo>
                <a:lnTo>
                  <a:pt x="13211" y="15724"/>
                </a:lnTo>
                <a:lnTo>
                  <a:pt x="13211" y="15651"/>
                </a:lnTo>
                <a:lnTo>
                  <a:pt x="12952" y="15504"/>
                </a:lnTo>
                <a:lnTo>
                  <a:pt x="12952" y="15431"/>
                </a:lnTo>
                <a:lnTo>
                  <a:pt x="12952" y="15358"/>
                </a:lnTo>
                <a:lnTo>
                  <a:pt x="13017" y="15248"/>
                </a:lnTo>
                <a:lnTo>
                  <a:pt x="13017" y="15101"/>
                </a:lnTo>
                <a:lnTo>
                  <a:pt x="13081" y="15028"/>
                </a:lnTo>
                <a:lnTo>
                  <a:pt x="13146" y="14991"/>
                </a:lnTo>
                <a:lnTo>
                  <a:pt x="13340" y="14955"/>
                </a:lnTo>
                <a:lnTo>
                  <a:pt x="13470" y="14955"/>
                </a:lnTo>
                <a:lnTo>
                  <a:pt x="13535" y="14955"/>
                </a:lnTo>
                <a:lnTo>
                  <a:pt x="13858" y="14845"/>
                </a:lnTo>
                <a:lnTo>
                  <a:pt x="14182" y="14771"/>
                </a:lnTo>
                <a:lnTo>
                  <a:pt x="14506" y="14771"/>
                </a:lnTo>
                <a:lnTo>
                  <a:pt x="14571" y="14735"/>
                </a:lnTo>
                <a:lnTo>
                  <a:pt x="14636" y="14661"/>
                </a:lnTo>
                <a:lnTo>
                  <a:pt x="14506" y="14551"/>
                </a:lnTo>
                <a:lnTo>
                  <a:pt x="14376" y="14478"/>
                </a:lnTo>
                <a:lnTo>
                  <a:pt x="14247" y="14331"/>
                </a:lnTo>
                <a:lnTo>
                  <a:pt x="14182" y="14221"/>
                </a:lnTo>
                <a:lnTo>
                  <a:pt x="14247" y="14111"/>
                </a:lnTo>
                <a:lnTo>
                  <a:pt x="14441" y="14038"/>
                </a:lnTo>
                <a:lnTo>
                  <a:pt x="14636" y="13928"/>
                </a:lnTo>
                <a:lnTo>
                  <a:pt x="14700" y="13818"/>
                </a:lnTo>
                <a:lnTo>
                  <a:pt x="14636" y="13745"/>
                </a:lnTo>
                <a:lnTo>
                  <a:pt x="14441" y="13745"/>
                </a:lnTo>
                <a:lnTo>
                  <a:pt x="14571" y="13635"/>
                </a:lnTo>
                <a:lnTo>
                  <a:pt x="14376" y="13562"/>
                </a:lnTo>
                <a:lnTo>
                  <a:pt x="14376" y="13525"/>
                </a:lnTo>
                <a:lnTo>
                  <a:pt x="14441" y="13525"/>
                </a:lnTo>
                <a:lnTo>
                  <a:pt x="14636" y="13488"/>
                </a:lnTo>
                <a:lnTo>
                  <a:pt x="14636" y="13378"/>
                </a:lnTo>
                <a:lnTo>
                  <a:pt x="14636" y="13195"/>
                </a:lnTo>
                <a:lnTo>
                  <a:pt x="14571" y="13085"/>
                </a:lnTo>
                <a:lnTo>
                  <a:pt x="14830" y="12975"/>
                </a:lnTo>
                <a:lnTo>
                  <a:pt x="14895" y="12829"/>
                </a:lnTo>
                <a:lnTo>
                  <a:pt x="15024" y="12755"/>
                </a:lnTo>
                <a:lnTo>
                  <a:pt x="14959" y="12682"/>
                </a:lnTo>
                <a:lnTo>
                  <a:pt x="14765" y="12682"/>
                </a:lnTo>
                <a:lnTo>
                  <a:pt x="14700" y="12609"/>
                </a:lnTo>
                <a:lnTo>
                  <a:pt x="14636" y="12535"/>
                </a:lnTo>
                <a:lnTo>
                  <a:pt x="14765" y="12499"/>
                </a:lnTo>
                <a:lnTo>
                  <a:pt x="14830" y="12462"/>
                </a:lnTo>
                <a:lnTo>
                  <a:pt x="14830" y="12352"/>
                </a:lnTo>
                <a:lnTo>
                  <a:pt x="14959" y="12352"/>
                </a:lnTo>
                <a:lnTo>
                  <a:pt x="15024" y="12389"/>
                </a:lnTo>
                <a:lnTo>
                  <a:pt x="15089" y="12315"/>
                </a:lnTo>
                <a:lnTo>
                  <a:pt x="15283" y="12352"/>
                </a:lnTo>
                <a:lnTo>
                  <a:pt x="15283" y="12315"/>
                </a:lnTo>
                <a:lnTo>
                  <a:pt x="15283" y="12169"/>
                </a:lnTo>
                <a:lnTo>
                  <a:pt x="15413" y="12059"/>
                </a:lnTo>
                <a:lnTo>
                  <a:pt x="15542" y="11949"/>
                </a:lnTo>
                <a:lnTo>
                  <a:pt x="15607" y="11876"/>
                </a:lnTo>
                <a:lnTo>
                  <a:pt x="15542" y="11802"/>
                </a:lnTo>
                <a:lnTo>
                  <a:pt x="15607" y="11766"/>
                </a:lnTo>
                <a:lnTo>
                  <a:pt x="15801" y="11692"/>
                </a:lnTo>
                <a:lnTo>
                  <a:pt x="15801" y="11582"/>
                </a:lnTo>
                <a:lnTo>
                  <a:pt x="15866" y="11509"/>
                </a:lnTo>
                <a:lnTo>
                  <a:pt x="15931" y="11399"/>
                </a:lnTo>
                <a:lnTo>
                  <a:pt x="15931" y="11289"/>
                </a:lnTo>
                <a:lnTo>
                  <a:pt x="16060" y="11179"/>
                </a:lnTo>
                <a:lnTo>
                  <a:pt x="16254" y="11106"/>
                </a:lnTo>
                <a:lnTo>
                  <a:pt x="16384" y="11069"/>
                </a:lnTo>
                <a:lnTo>
                  <a:pt x="16384" y="10959"/>
                </a:lnTo>
                <a:lnTo>
                  <a:pt x="16319" y="10776"/>
                </a:lnTo>
                <a:lnTo>
                  <a:pt x="16190" y="10629"/>
                </a:lnTo>
                <a:lnTo>
                  <a:pt x="16190" y="10483"/>
                </a:lnTo>
                <a:lnTo>
                  <a:pt x="16254" y="10336"/>
                </a:lnTo>
                <a:lnTo>
                  <a:pt x="16190" y="10300"/>
                </a:lnTo>
                <a:lnTo>
                  <a:pt x="15995" y="10190"/>
                </a:lnTo>
                <a:lnTo>
                  <a:pt x="15931" y="10006"/>
                </a:lnTo>
                <a:lnTo>
                  <a:pt x="15866" y="9970"/>
                </a:lnTo>
                <a:lnTo>
                  <a:pt x="15607" y="9860"/>
                </a:lnTo>
                <a:lnTo>
                  <a:pt x="15542" y="9823"/>
                </a:lnTo>
                <a:lnTo>
                  <a:pt x="15672" y="9713"/>
                </a:lnTo>
                <a:lnTo>
                  <a:pt x="15736" y="9640"/>
                </a:lnTo>
                <a:lnTo>
                  <a:pt x="15866" y="9566"/>
                </a:lnTo>
                <a:lnTo>
                  <a:pt x="15801" y="9493"/>
                </a:lnTo>
                <a:lnTo>
                  <a:pt x="15801" y="9457"/>
                </a:lnTo>
                <a:lnTo>
                  <a:pt x="15736" y="9383"/>
                </a:lnTo>
                <a:lnTo>
                  <a:pt x="15672" y="9310"/>
                </a:lnTo>
                <a:lnTo>
                  <a:pt x="15801" y="9237"/>
                </a:lnTo>
                <a:lnTo>
                  <a:pt x="15995" y="9163"/>
                </a:lnTo>
                <a:lnTo>
                  <a:pt x="15931" y="8797"/>
                </a:lnTo>
                <a:lnTo>
                  <a:pt x="15931" y="8430"/>
                </a:lnTo>
                <a:lnTo>
                  <a:pt x="15736" y="7661"/>
                </a:lnTo>
                <a:lnTo>
                  <a:pt x="15672" y="6854"/>
                </a:lnTo>
                <a:lnTo>
                  <a:pt x="15542" y="5865"/>
                </a:lnTo>
                <a:lnTo>
                  <a:pt x="15477" y="5865"/>
                </a:lnTo>
                <a:lnTo>
                  <a:pt x="15413" y="5131"/>
                </a:lnTo>
                <a:lnTo>
                  <a:pt x="15283" y="4288"/>
                </a:lnTo>
                <a:lnTo>
                  <a:pt x="15218" y="3849"/>
                </a:lnTo>
                <a:lnTo>
                  <a:pt x="15154" y="3482"/>
                </a:lnTo>
                <a:lnTo>
                  <a:pt x="15089" y="2969"/>
                </a:lnTo>
                <a:lnTo>
                  <a:pt x="14959" y="2163"/>
                </a:lnTo>
                <a:lnTo>
                  <a:pt x="14830" y="2126"/>
                </a:lnTo>
                <a:lnTo>
                  <a:pt x="14765" y="2053"/>
                </a:lnTo>
                <a:lnTo>
                  <a:pt x="14571" y="1869"/>
                </a:lnTo>
                <a:lnTo>
                  <a:pt x="14506" y="1613"/>
                </a:lnTo>
                <a:lnTo>
                  <a:pt x="14441" y="1466"/>
                </a:lnTo>
                <a:lnTo>
                  <a:pt x="14312" y="1320"/>
                </a:lnTo>
                <a:lnTo>
                  <a:pt x="14247" y="1210"/>
                </a:lnTo>
                <a:lnTo>
                  <a:pt x="13988" y="1063"/>
                </a:lnTo>
                <a:lnTo>
                  <a:pt x="13858" y="990"/>
                </a:lnTo>
                <a:lnTo>
                  <a:pt x="13729" y="880"/>
                </a:lnTo>
                <a:lnTo>
                  <a:pt x="13599" y="770"/>
                </a:lnTo>
                <a:lnTo>
                  <a:pt x="13535" y="660"/>
                </a:lnTo>
                <a:lnTo>
                  <a:pt x="13535" y="513"/>
                </a:lnTo>
                <a:lnTo>
                  <a:pt x="13599" y="403"/>
                </a:lnTo>
                <a:lnTo>
                  <a:pt x="13599" y="183"/>
                </a:lnTo>
                <a:lnTo>
                  <a:pt x="13599" y="73"/>
                </a:lnTo>
                <a:lnTo>
                  <a:pt x="13599" y="0"/>
                </a:lnTo>
                <a:lnTo>
                  <a:pt x="12045" y="73"/>
                </a:lnTo>
                <a:lnTo>
                  <a:pt x="11592" y="73"/>
                </a:lnTo>
                <a:lnTo>
                  <a:pt x="10167" y="147"/>
                </a:lnTo>
                <a:lnTo>
                  <a:pt x="9843" y="183"/>
                </a:lnTo>
                <a:lnTo>
                  <a:pt x="9196" y="183"/>
                </a:lnTo>
                <a:lnTo>
                  <a:pt x="7577" y="257"/>
                </a:lnTo>
                <a:lnTo>
                  <a:pt x="7512" y="257"/>
                </a:lnTo>
                <a:lnTo>
                  <a:pt x="5764" y="293"/>
                </a:lnTo>
                <a:lnTo>
                  <a:pt x="5505" y="330"/>
                </a:lnTo>
                <a:lnTo>
                  <a:pt x="3562" y="367"/>
                </a:lnTo>
                <a:lnTo>
                  <a:pt x="2720" y="403"/>
                </a:lnTo>
                <a:lnTo>
                  <a:pt x="2720" y="476"/>
                </a:lnTo>
                <a:lnTo>
                  <a:pt x="3367" y="733"/>
                </a:lnTo>
                <a:lnTo>
                  <a:pt x="3497" y="770"/>
                </a:lnTo>
                <a:lnTo>
                  <a:pt x="3626" y="880"/>
                </a:lnTo>
                <a:lnTo>
                  <a:pt x="3626" y="990"/>
                </a:lnTo>
                <a:lnTo>
                  <a:pt x="3691" y="1136"/>
                </a:lnTo>
                <a:lnTo>
                  <a:pt x="3821" y="1210"/>
                </a:lnTo>
                <a:lnTo>
                  <a:pt x="4015" y="1246"/>
                </a:lnTo>
                <a:lnTo>
                  <a:pt x="4339" y="1320"/>
                </a:lnTo>
                <a:lnTo>
                  <a:pt x="4598" y="1429"/>
                </a:lnTo>
                <a:lnTo>
                  <a:pt x="4663" y="1539"/>
                </a:lnTo>
                <a:lnTo>
                  <a:pt x="4727" y="1723"/>
                </a:lnTo>
                <a:lnTo>
                  <a:pt x="4792" y="1796"/>
                </a:lnTo>
                <a:lnTo>
                  <a:pt x="4727" y="1943"/>
                </a:lnTo>
                <a:lnTo>
                  <a:pt x="4727" y="2016"/>
                </a:lnTo>
                <a:lnTo>
                  <a:pt x="4727" y="2126"/>
                </a:lnTo>
                <a:lnTo>
                  <a:pt x="4727" y="2309"/>
                </a:lnTo>
                <a:lnTo>
                  <a:pt x="4663" y="2346"/>
                </a:lnTo>
                <a:lnTo>
                  <a:pt x="4468" y="2456"/>
                </a:lnTo>
                <a:lnTo>
                  <a:pt x="4339" y="2492"/>
                </a:lnTo>
                <a:lnTo>
                  <a:pt x="4274" y="2566"/>
                </a:lnTo>
                <a:lnTo>
                  <a:pt x="4209" y="2639"/>
                </a:lnTo>
                <a:lnTo>
                  <a:pt x="4145" y="2749"/>
                </a:lnTo>
                <a:lnTo>
                  <a:pt x="4145" y="2969"/>
                </a:lnTo>
                <a:lnTo>
                  <a:pt x="4080" y="3042"/>
                </a:lnTo>
                <a:lnTo>
                  <a:pt x="3886" y="3152"/>
                </a:lnTo>
                <a:lnTo>
                  <a:pt x="3691" y="3225"/>
                </a:lnTo>
                <a:lnTo>
                  <a:pt x="3367" y="3299"/>
                </a:lnTo>
                <a:lnTo>
                  <a:pt x="3108" y="3372"/>
                </a:lnTo>
                <a:lnTo>
                  <a:pt x="2979" y="3445"/>
                </a:lnTo>
                <a:lnTo>
                  <a:pt x="2720" y="3482"/>
                </a:lnTo>
                <a:lnTo>
                  <a:pt x="2526" y="3482"/>
                </a:lnTo>
                <a:lnTo>
                  <a:pt x="2267" y="3519"/>
                </a:lnTo>
                <a:lnTo>
                  <a:pt x="2137" y="3555"/>
                </a:lnTo>
                <a:lnTo>
                  <a:pt x="1943" y="3592"/>
                </a:lnTo>
                <a:lnTo>
                  <a:pt x="1684" y="3592"/>
                </a:lnTo>
                <a:lnTo>
                  <a:pt x="1619" y="3592"/>
                </a:lnTo>
                <a:lnTo>
                  <a:pt x="1489" y="3665"/>
                </a:lnTo>
                <a:lnTo>
                  <a:pt x="1425" y="3885"/>
                </a:lnTo>
                <a:lnTo>
                  <a:pt x="1425" y="3922"/>
                </a:lnTo>
                <a:lnTo>
                  <a:pt x="1425" y="3959"/>
                </a:lnTo>
                <a:lnTo>
                  <a:pt x="1295" y="4105"/>
                </a:lnTo>
                <a:lnTo>
                  <a:pt x="1360" y="4215"/>
                </a:lnTo>
                <a:lnTo>
                  <a:pt x="1489" y="4288"/>
                </a:lnTo>
                <a:lnTo>
                  <a:pt x="1619" y="4362"/>
                </a:lnTo>
                <a:lnTo>
                  <a:pt x="1748" y="4398"/>
                </a:lnTo>
                <a:lnTo>
                  <a:pt x="1878" y="4508"/>
                </a:lnTo>
                <a:lnTo>
                  <a:pt x="1943" y="4618"/>
                </a:lnTo>
                <a:lnTo>
                  <a:pt x="1943" y="4655"/>
                </a:lnTo>
                <a:lnTo>
                  <a:pt x="1943" y="4948"/>
                </a:lnTo>
                <a:lnTo>
                  <a:pt x="1878" y="5058"/>
                </a:lnTo>
                <a:lnTo>
                  <a:pt x="1619" y="5241"/>
                </a:lnTo>
                <a:lnTo>
                  <a:pt x="1425" y="5388"/>
                </a:lnTo>
                <a:lnTo>
                  <a:pt x="1425" y="5608"/>
                </a:lnTo>
                <a:lnTo>
                  <a:pt x="1425" y="5718"/>
                </a:lnTo>
                <a:lnTo>
                  <a:pt x="1425" y="5791"/>
                </a:lnTo>
                <a:lnTo>
                  <a:pt x="1230" y="5901"/>
                </a:lnTo>
                <a:lnTo>
                  <a:pt x="1101" y="5938"/>
                </a:lnTo>
                <a:lnTo>
                  <a:pt x="842" y="5974"/>
                </a:lnTo>
                <a:lnTo>
                  <a:pt x="648" y="5974"/>
                </a:lnTo>
                <a:lnTo>
                  <a:pt x="453" y="6048"/>
                </a:lnTo>
                <a:lnTo>
                  <a:pt x="389" y="6121"/>
                </a:lnTo>
                <a:lnTo>
                  <a:pt x="194" y="6194"/>
                </a:lnTo>
                <a:lnTo>
                  <a:pt x="194" y="6231"/>
                </a:lnTo>
                <a:lnTo>
                  <a:pt x="389" y="6378"/>
                </a:lnTo>
                <a:lnTo>
                  <a:pt x="324" y="6524"/>
                </a:lnTo>
                <a:lnTo>
                  <a:pt x="389" y="6598"/>
                </a:lnTo>
                <a:lnTo>
                  <a:pt x="389" y="6671"/>
                </a:lnTo>
                <a:lnTo>
                  <a:pt x="324" y="6708"/>
                </a:lnTo>
                <a:lnTo>
                  <a:pt x="259" y="6744"/>
                </a:lnTo>
                <a:lnTo>
                  <a:pt x="194" y="6818"/>
                </a:lnTo>
                <a:lnTo>
                  <a:pt x="65" y="7037"/>
                </a:lnTo>
                <a:lnTo>
                  <a:pt x="0" y="7111"/>
                </a:lnTo>
                <a:lnTo>
                  <a:pt x="0" y="7257"/>
                </a:lnTo>
                <a:lnTo>
                  <a:pt x="0" y="7404"/>
                </a:lnTo>
                <a:lnTo>
                  <a:pt x="65" y="7734"/>
                </a:lnTo>
                <a:lnTo>
                  <a:pt x="194" y="7844"/>
                </a:lnTo>
                <a:lnTo>
                  <a:pt x="324" y="8027"/>
                </a:lnTo>
                <a:lnTo>
                  <a:pt x="259" y="8100"/>
                </a:lnTo>
                <a:lnTo>
                  <a:pt x="194" y="8210"/>
                </a:lnTo>
                <a:lnTo>
                  <a:pt x="259" y="8284"/>
                </a:lnTo>
                <a:lnTo>
                  <a:pt x="518" y="8430"/>
                </a:lnTo>
                <a:lnTo>
                  <a:pt x="648" y="8540"/>
                </a:lnTo>
                <a:lnTo>
                  <a:pt x="648" y="8614"/>
                </a:lnTo>
                <a:lnTo>
                  <a:pt x="777" y="8687"/>
                </a:lnTo>
                <a:lnTo>
                  <a:pt x="971" y="8760"/>
                </a:lnTo>
                <a:lnTo>
                  <a:pt x="1360" y="9017"/>
                </a:lnTo>
                <a:lnTo>
                  <a:pt x="1489" y="9090"/>
                </a:lnTo>
                <a:lnTo>
                  <a:pt x="1748" y="9237"/>
                </a:lnTo>
                <a:lnTo>
                  <a:pt x="1878" y="9420"/>
                </a:lnTo>
                <a:lnTo>
                  <a:pt x="2008" y="9420"/>
                </a:lnTo>
                <a:lnTo>
                  <a:pt x="2267" y="9530"/>
                </a:lnTo>
                <a:lnTo>
                  <a:pt x="2396" y="9530"/>
                </a:lnTo>
                <a:lnTo>
                  <a:pt x="2590" y="9640"/>
                </a:lnTo>
                <a:lnTo>
                  <a:pt x="2914" y="9823"/>
                </a:lnTo>
                <a:lnTo>
                  <a:pt x="3173" y="9933"/>
                </a:lnTo>
                <a:lnTo>
                  <a:pt x="3238" y="10006"/>
                </a:lnTo>
                <a:lnTo>
                  <a:pt x="3303" y="10080"/>
                </a:lnTo>
                <a:lnTo>
                  <a:pt x="3303" y="10153"/>
                </a:lnTo>
                <a:lnTo>
                  <a:pt x="3367" y="10300"/>
                </a:lnTo>
                <a:lnTo>
                  <a:pt x="3432" y="10373"/>
                </a:lnTo>
                <a:lnTo>
                  <a:pt x="3367" y="10556"/>
                </a:lnTo>
                <a:lnTo>
                  <a:pt x="3497" y="10703"/>
                </a:lnTo>
                <a:lnTo>
                  <a:pt x="3562" y="10886"/>
                </a:lnTo>
                <a:lnTo>
                  <a:pt x="3626" y="10959"/>
                </a:lnTo>
                <a:lnTo>
                  <a:pt x="3756" y="11033"/>
                </a:lnTo>
                <a:lnTo>
                  <a:pt x="3886" y="11106"/>
                </a:lnTo>
                <a:lnTo>
                  <a:pt x="4080" y="11069"/>
                </a:lnTo>
                <a:lnTo>
                  <a:pt x="4145" y="10996"/>
                </a:lnTo>
                <a:lnTo>
                  <a:pt x="4274" y="10886"/>
                </a:lnTo>
                <a:lnTo>
                  <a:pt x="4468" y="10776"/>
                </a:lnTo>
                <a:lnTo>
                  <a:pt x="4663" y="10776"/>
                </a:lnTo>
                <a:lnTo>
                  <a:pt x="4792" y="10813"/>
                </a:lnTo>
                <a:lnTo>
                  <a:pt x="5051" y="10886"/>
                </a:lnTo>
                <a:lnTo>
                  <a:pt x="5181" y="10849"/>
                </a:lnTo>
                <a:lnTo>
                  <a:pt x="5310" y="10886"/>
                </a:lnTo>
                <a:lnTo>
                  <a:pt x="5569" y="10959"/>
                </a:lnTo>
                <a:lnTo>
                  <a:pt x="5764" y="11033"/>
                </a:lnTo>
                <a:lnTo>
                  <a:pt x="5828" y="11143"/>
                </a:lnTo>
                <a:lnTo>
                  <a:pt x="5893" y="11216"/>
                </a:lnTo>
                <a:lnTo>
                  <a:pt x="5764" y="11253"/>
                </a:lnTo>
                <a:lnTo>
                  <a:pt x="5634" y="11289"/>
                </a:lnTo>
                <a:lnTo>
                  <a:pt x="5634" y="11399"/>
                </a:lnTo>
                <a:lnTo>
                  <a:pt x="5569" y="11546"/>
                </a:lnTo>
                <a:lnTo>
                  <a:pt x="5634" y="11656"/>
                </a:lnTo>
                <a:lnTo>
                  <a:pt x="5699" y="11766"/>
                </a:lnTo>
                <a:lnTo>
                  <a:pt x="5634" y="11876"/>
                </a:lnTo>
                <a:lnTo>
                  <a:pt x="5440" y="11986"/>
                </a:lnTo>
                <a:lnTo>
                  <a:pt x="5375" y="12096"/>
                </a:lnTo>
                <a:lnTo>
                  <a:pt x="5245" y="12315"/>
                </a:lnTo>
                <a:lnTo>
                  <a:pt x="5116" y="12389"/>
                </a:lnTo>
                <a:lnTo>
                  <a:pt x="4986" y="12462"/>
                </a:lnTo>
                <a:lnTo>
                  <a:pt x="4922" y="12645"/>
                </a:lnTo>
                <a:lnTo>
                  <a:pt x="4986" y="12902"/>
                </a:lnTo>
                <a:lnTo>
                  <a:pt x="5051" y="12975"/>
                </a:lnTo>
                <a:lnTo>
                  <a:pt x="5310" y="13085"/>
                </a:lnTo>
                <a:lnTo>
                  <a:pt x="5569" y="13232"/>
                </a:lnTo>
                <a:lnTo>
                  <a:pt x="5764" y="13305"/>
                </a:lnTo>
                <a:lnTo>
                  <a:pt x="5764" y="13342"/>
                </a:lnTo>
                <a:lnTo>
                  <a:pt x="5958" y="13378"/>
                </a:lnTo>
                <a:lnTo>
                  <a:pt x="6087" y="13488"/>
                </a:lnTo>
                <a:lnTo>
                  <a:pt x="6605" y="13635"/>
                </a:lnTo>
                <a:lnTo>
                  <a:pt x="6800" y="13598"/>
                </a:lnTo>
                <a:lnTo>
                  <a:pt x="6864" y="13635"/>
                </a:lnTo>
                <a:lnTo>
                  <a:pt x="6864" y="13672"/>
                </a:lnTo>
                <a:lnTo>
                  <a:pt x="6670" y="13745"/>
                </a:lnTo>
                <a:lnTo>
                  <a:pt x="6735" y="13782"/>
                </a:lnTo>
                <a:lnTo>
                  <a:pt x="6929" y="13855"/>
                </a:lnTo>
                <a:lnTo>
                  <a:pt x="7059" y="13892"/>
                </a:lnTo>
                <a:lnTo>
                  <a:pt x="7253" y="13855"/>
                </a:lnTo>
                <a:lnTo>
                  <a:pt x="7771" y="14038"/>
                </a:lnTo>
                <a:lnTo>
                  <a:pt x="8030" y="14075"/>
                </a:lnTo>
                <a:lnTo>
                  <a:pt x="8095" y="14148"/>
                </a:lnTo>
                <a:lnTo>
                  <a:pt x="8160" y="14221"/>
                </a:lnTo>
                <a:lnTo>
                  <a:pt x="8548" y="14405"/>
                </a:lnTo>
                <a:lnTo>
                  <a:pt x="8678" y="14441"/>
                </a:lnTo>
                <a:lnTo>
                  <a:pt x="8742" y="14515"/>
                </a:lnTo>
                <a:lnTo>
                  <a:pt x="8678" y="14698"/>
                </a:lnTo>
                <a:lnTo>
                  <a:pt x="8678" y="14735"/>
                </a:lnTo>
                <a:lnTo>
                  <a:pt x="8807" y="14845"/>
                </a:lnTo>
                <a:lnTo>
                  <a:pt x="9066" y="15138"/>
                </a:lnTo>
                <a:lnTo>
                  <a:pt x="9196" y="15284"/>
                </a:lnTo>
                <a:lnTo>
                  <a:pt x="9131" y="15321"/>
                </a:lnTo>
                <a:lnTo>
                  <a:pt x="9001" y="15394"/>
                </a:lnTo>
                <a:lnTo>
                  <a:pt x="8872" y="15468"/>
                </a:lnTo>
                <a:lnTo>
                  <a:pt x="8807" y="15578"/>
                </a:lnTo>
                <a:lnTo>
                  <a:pt x="8872" y="15614"/>
                </a:lnTo>
                <a:lnTo>
                  <a:pt x="9001" y="15651"/>
                </a:lnTo>
                <a:lnTo>
                  <a:pt x="9066" y="15761"/>
                </a:lnTo>
                <a:lnTo>
                  <a:pt x="9131" y="15871"/>
                </a:lnTo>
                <a:lnTo>
                  <a:pt x="9325" y="15981"/>
                </a:lnTo>
                <a:lnTo>
                  <a:pt x="9390" y="16054"/>
                </a:lnTo>
                <a:lnTo>
                  <a:pt x="9390" y="16164"/>
                </a:lnTo>
                <a:lnTo>
                  <a:pt x="9584" y="16274"/>
                </a:lnTo>
                <a:lnTo>
                  <a:pt x="9714" y="16347"/>
                </a:lnTo>
                <a:lnTo>
                  <a:pt x="9779" y="16384"/>
                </a:lnTo>
                <a:lnTo>
                  <a:pt x="9908" y="16384"/>
                </a:lnTo>
                <a:lnTo>
                  <a:pt x="9973" y="16311"/>
                </a:lnTo>
                <a:lnTo>
                  <a:pt x="9843" y="16201"/>
                </a:lnTo>
                <a:lnTo>
                  <a:pt x="9843" y="16127"/>
                </a:lnTo>
                <a:lnTo>
                  <a:pt x="9908" y="16091"/>
                </a:lnTo>
                <a:lnTo>
                  <a:pt x="10038" y="16164"/>
                </a:lnTo>
                <a:lnTo>
                  <a:pt x="10232" y="16274"/>
                </a:lnTo>
                <a:lnTo>
                  <a:pt x="10297" y="16347"/>
                </a:lnTo>
                <a:lnTo>
                  <a:pt x="10232" y="16237"/>
                </a:lnTo>
                <a:lnTo>
                  <a:pt x="10297" y="16164"/>
                </a:lnTo>
                <a:lnTo>
                  <a:pt x="10426" y="15981"/>
                </a:lnTo>
                <a:lnTo>
                  <a:pt x="10491" y="15908"/>
                </a:lnTo>
                <a:lnTo>
                  <a:pt x="10556" y="15798"/>
                </a:lnTo>
                <a:lnTo>
                  <a:pt x="10750" y="15688"/>
                </a:lnTo>
                <a:lnTo>
                  <a:pt x="10879" y="15651"/>
                </a:lnTo>
                <a:lnTo>
                  <a:pt x="11074" y="15614"/>
                </a:lnTo>
                <a:lnTo>
                  <a:pt x="11203" y="15614"/>
                </a:lnTo>
                <a:lnTo>
                  <a:pt x="11592" y="15651"/>
                </a:lnTo>
                <a:lnTo>
                  <a:pt x="11721" y="15724"/>
                </a:lnTo>
                <a:lnTo>
                  <a:pt x="11980" y="15798"/>
                </a:lnTo>
                <a:lnTo>
                  <a:pt x="12110" y="15834"/>
                </a:lnTo>
                <a:lnTo>
                  <a:pt x="12434" y="15871"/>
                </a:lnTo>
                <a:lnTo>
                  <a:pt x="12693" y="15981"/>
                </a:lnTo>
                <a:lnTo>
                  <a:pt x="12887" y="16017"/>
                </a:lnTo>
                <a:lnTo>
                  <a:pt x="13081" y="16017"/>
                </a:lnTo>
                <a:lnTo>
                  <a:pt x="13146" y="15981"/>
                </a:lnTo>
                <a:close/>
              </a:path>
            </a:pathLst>
          </a:custGeom>
          <a:solidFill>
            <a:srgbClr val="FFFF00"/>
          </a:solid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9" name="Massachusetts">
            <a:extLst>
              <a:ext uri="{FF2B5EF4-FFF2-40B4-BE49-F238E27FC236}">
                <a16:creationId xmlns:a16="http://schemas.microsoft.com/office/drawing/2014/main" id="{E594BA35-A40E-680B-B661-D4C22FCB83F7}"/>
              </a:ext>
            </a:extLst>
          </p:cNvPr>
          <p:cNvSpPr>
            <a:spLocks/>
          </p:cNvSpPr>
          <p:nvPr/>
        </p:nvSpPr>
        <p:spPr bwMode="auto">
          <a:xfrm>
            <a:off x="8650007" y="1880235"/>
            <a:ext cx="557212" cy="273050"/>
          </a:xfrm>
          <a:custGeom>
            <a:avLst/>
            <a:gdLst>
              <a:gd name="T0" fmla="*/ 10592 w 16384"/>
              <a:gd name="T1" fmla="*/ 6012 h 16384"/>
              <a:gd name="T2" fmla="*/ 10592 w 16384"/>
              <a:gd name="T3" fmla="*/ 5111 h 16384"/>
              <a:gd name="T4" fmla="*/ 11050 w 16384"/>
              <a:gd name="T5" fmla="*/ 4209 h 16384"/>
              <a:gd name="T6" fmla="*/ 10973 w 16384"/>
              <a:gd name="T7" fmla="*/ 3607 h 16384"/>
              <a:gd name="T8" fmla="*/ 11507 w 16384"/>
              <a:gd name="T9" fmla="*/ 2555 h 16384"/>
              <a:gd name="T10" fmla="*/ 11050 w 16384"/>
              <a:gd name="T11" fmla="*/ 1954 h 16384"/>
              <a:gd name="T12" fmla="*/ 10516 w 16384"/>
              <a:gd name="T13" fmla="*/ 902 h 16384"/>
              <a:gd name="T14" fmla="*/ 10288 w 16384"/>
              <a:gd name="T15" fmla="*/ 0 h 16384"/>
              <a:gd name="T16" fmla="*/ 9602 w 16384"/>
              <a:gd name="T17" fmla="*/ 1202 h 16384"/>
              <a:gd name="T18" fmla="*/ 9145 w 16384"/>
              <a:gd name="T19" fmla="*/ 1653 h 16384"/>
              <a:gd name="T20" fmla="*/ 8992 w 16384"/>
              <a:gd name="T21" fmla="*/ 2555 h 16384"/>
              <a:gd name="T22" fmla="*/ 8611 w 16384"/>
              <a:gd name="T23" fmla="*/ 3157 h 16384"/>
              <a:gd name="T24" fmla="*/ 4496 w 16384"/>
              <a:gd name="T25" fmla="*/ 4810 h 16384"/>
              <a:gd name="T26" fmla="*/ 76 w 16384"/>
              <a:gd name="T27" fmla="*/ 6764 h 16384"/>
              <a:gd name="T28" fmla="*/ 76 w 16384"/>
              <a:gd name="T29" fmla="*/ 10372 h 16384"/>
              <a:gd name="T30" fmla="*/ 152 w 16384"/>
              <a:gd name="T31" fmla="*/ 15332 h 16384"/>
              <a:gd name="T32" fmla="*/ 3201 w 16384"/>
              <a:gd name="T33" fmla="*/ 14430 h 16384"/>
              <a:gd name="T34" fmla="*/ 4496 w 16384"/>
              <a:gd name="T35" fmla="*/ 13378 h 16384"/>
              <a:gd name="T36" fmla="*/ 7697 w 16384"/>
              <a:gd name="T37" fmla="*/ 12175 h 16384"/>
              <a:gd name="T38" fmla="*/ 9678 w 16384"/>
              <a:gd name="T39" fmla="*/ 12326 h 16384"/>
              <a:gd name="T40" fmla="*/ 10135 w 16384"/>
              <a:gd name="T41" fmla="*/ 13829 h 16384"/>
              <a:gd name="T42" fmla="*/ 10897 w 16384"/>
              <a:gd name="T43" fmla="*/ 14129 h 16384"/>
              <a:gd name="T44" fmla="*/ 11507 w 16384"/>
              <a:gd name="T45" fmla="*/ 15933 h 16384"/>
              <a:gd name="T46" fmla="*/ 11964 w 16384"/>
              <a:gd name="T47" fmla="*/ 15783 h 16384"/>
              <a:gd name="T48" fmla="*/ 12040 w 16384"/>
              <a:gd name="T49" fmla="*/ 15182 h 16384"/>
              <a:gd name="T50" fmla="*/ 12498 w 16384"/>
              <a:gd name="T51" fmla="*/ 14731 h 16384"/>
              <a:gd name="T52" fmla="*/ 12726 w 16384"/>
              <a:gd name="T53" fmla="*/ 13829 h 16384"/>
              <a:gd name="T54" fmla="*/ 13031 w 16384"/>
              <a:gd name="T55" fmla="*/ 12626 h 16384"/>
              <a:gd name="T56" fmla="*/ 13260 w 16384"/>
              <a:gd name="T57" fmla="*/ 13227 h 16384"/>
              <a:gd name="T58" fmla="*/ 14098 w 16384"/>
              <a:gd name="T59" fmla="*/ 14430 h 16384"/>
              <a:gd name="T60" fmla="*/ 14479 w 16384"/>
              <a:gd name="T61" fmla="*/ 13227 h 16384"/>
              <a:gd name="T62" fmla="*/ 15089 w 16384"/>
              <a:gd name="T63" fmla="*/ 12927 h 16384"/>
              <a:gd name="T64" fmla="*/ 15546 w 16384"/>
              <a:gd name="T65" fmla="*/ 12326 h 16384"/>
              <a:gd name="T66" fmla="*/ 16155 w 16384"/>
              <a:gd name="T67" fmla="*/ 12175 h 16384"/>
              <a:gd name="T68" fmla="*/ 16384 w 16384"/>
              <a:gd name="T69" fmla="*/ 12025 h 16384"/>
              <a:gd name="T70" fmla="*/ 16155 w 16384"/>
              <a:gd name="T71" fmla="*/ 10672 h 16384"/>
              <a:gd name="T72" fmla="*/ 16079 w 16384"/>
              <a:gd name="T73" fmla="*/ 9921 h 16384"/>
              <a:gd name="T74" fmla="*/ 15089 w 16384"/>
              <a:gd name="T75" fmla="*/ 7666 h 16384"/>
              <a:gd name="T76" fmla="*/ 14403 w 16384"/>
              <a:gd name="T77" fmla="*/ 7666 h 16384"/>
              <a:gd name="T78" fmla="*/ 14555 w 16384"/>
              <a:gd name="T79" fmla="*/ 8267 h 16384"/>
              <a:gd name="T80" fmla="*/ 14860 w 16384"/>
              <a:gd name="T81" fmla="*/ 7967 h 16384"/>
              <a:gd name="T82" fmla="*/ 15241 w 16384"/>
              <a:gd name="T83" fmla="*/ 9019 h 16384"/>
              <a:gd name="T84" fmla="*/ 15698 w 16384"/>
              <a:gd name="T85" fmla="*/ 9921 h 16384"/>
              <a:gd name="T86" fmla="*/ 15165 w 16384"/>
              <a:gd name="T87" fmla="*/ 11273 h 16384"/>
              <a:gd name="T88" fmla="*/ 13869 w 16384"/>
              <a:gd name="T89" fmla="*/ 12025 h 16384"/>
              <a:gd name="T90" fmla="*/ 13260 w 16384"/>
              <a:gd name="T91" fmla="*/ 10522 h 16384"/>
              <a:gd name="T92" fmla="*/ 12726 w 16384"/>
              <a:gd name="T93" fmla="*/ 10221 h 16384"/>
              <a:gd name="T94" fmla="*/ 12574 w 16384"/>
              <a:gd name="T95" fmla="*/ 9319 h 16384"/>
              <a:gd name="T96" fmla="*/ 12879 w 16384"/>
              <a:gd name="T97" fmla="*/ 9319 h 16384"/>
              <a:gd name="T98" fmla="*/ 12498 w 16384"/>
              <a:gd name="T99" fmla="*/ 8417 h 16384"/>
              <a:gd name="T100" fmla="*/ 12040 w 16384"/>
              <a:gd name="T101" fmla="*/ 7365 h 16384"/>
              <a:gd name="T102" fmla="*/ 11202 w 16384"/>
              <a:gd name="T103" fmla="*/ 6764 h 16384"/>
              <a:gd name="T104" fmla="*/ 10973 w 16384"/>
              <a:gd name="T105" fmla="*/ 7666 h 16384"/>
              <a:gd name="T106" fmla="*/ 10516 w 16384"/>
              <a:gd name="T107" fmla="*/ 7065 h 16384"/>
              <a:gd name="T108" fmla="*/ 10440 w 16384"/>
              <a:gd name="T109" fmla="*/ 6313 h 1638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6384"/>
              <a:gd name="T166" fmla="*/ 0 h 16384"/>
              <a:gd name="T167" fmla="*/ 16384 w 16384"/>
              <a:gd name="T168" fmla="*/ 16384 h 1638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6384" h="16384">
                <a:moveTo>
                  <a:pt x="10440" y="6313"/>
                </a:moveTo>
                <a:lnTo>
                  <a:pt x="10364" y="6163"/>
                </a:lnTo>
                <a:lnTo>
                  <a:pt x="10516" y="6012"/>
                </a:lnTo>
                <a:lnTo>
                  <a:pt x="10592" y="6012"/>
                </a:lnTo>
                <a:lnTo>
                  <a:pt x="10516" y="5862"/>
                </a:lnTo>
                <a:lnTo>
                  <a:pt x="10516" y="5562"/>
                </a:lnTo>
                <a:lnTo>
                  <a:pt x="10516" y="5411"/>
                </a:lnTo>
                <a:lnTo>
                  <a:pt x="10592" y="5111"/>
                </a:lnTo>
                <a:lnTo>
                  <a:pt x="10745" y="4960"/>
                </a:lnTo>
                <a:lnTo>
                  <a:pt x="10973" y="4509"/>
                </a:lnTo>
                <a:lnTo>
                  <a:pt x="11050" y="4359"/>
                </a:lnTo>
                <a:lnTo>
                  <a:pt x="11050" y="4209"/>
                </a:lnTo>
                <a:lnTo>
                  <a:pt x="10897" y="4209"/>
                </a:lnTo>
                <a:lnTo>
                  <a:pt x="10821" y="4058"/>
                </a:lnTo>
                <a:lnTo>
                  <a:pt x="10897" y="3908"/>
                </a:lnTo>
                <a:lnTo>
                  <a:pt x="10973" y="3607"/>
                </a:lnTo>
                <a:lnTo>
                  <a:pt x="11354" y="3307"/>
                </a:lnTo>
                <a:lnTo>
                  <a:pt x="11507" y="3157"/>
                </a:lnTo>
                <a:lnTo>
                  <a:pt x="11583" y="2856"/>
                </a:lnTo>
                <a:lnTo>
                  <a:pt x="11507" y="2555"/>
                </a:lnTo>
                <a:lnTo>
                  <a:pt x="11354" y="2255"/>
                </a:lnTo>
                <a:lnTo>
                  <a:pt x="11126" y="2405"/>
                </a:lnTo>
                <a:lnTo>
                  <a:pt x="11126" y="1954"/>
                </a:lnTo>
                <a:lnTo>
                  <a:pt x="11050" y="1954"/>
                </a:lnTo>
                <a:lnTo>
                  <a:pt x="10897" y="1954"/>
                </a:lnTo>
                <a:lnTo>
                  <a:pt x="10821" y="1653"/>
                </a:lnTo>
                <a:lnTo>
                  <a:pt x="10745" y="1202"/>
                </a:lnTo>
                <a:lnTo>
                  <a:pt x="10516" y="902"/>
                </a:lnTo>
                <a:lnTo>
                  <a:pt x="10516" y="752"/>
                </a:lnTo>
                <a:lnTo>
                  <a:pt x="10592" y="451"/>
                </a:lnTo>
                <a:lnTo>
                  <a:pt x="10516" y="150"/>
                </a:lnTo>
                <a:lnTo>
                  <a:pt x="10288" y="0"/>
                </a:lnTo>
                <a:lnTo>
                  <a:pt x="10211" y="0"/>
                </a:lnTo>
                <a:lnTo>
                  <a:pt x="9754" y="451"/>
                </a:lnTo>
                <a:lnTo>
                  <a:pt x="9678" y="601"/>
                </a:lnTo>
                <a:lnTo>
                  <a:pt x="9602" y="1202"/>
                </a:lnTo>
                <a:lnTo>
                  <a:pt x="9526" y="1202"/>
                </a:lnTo>
                <a:lnTo>
                  <a:pt x="9297" y="1353"/>
                </a:lnTo>
                <a:lnTo>
                  <a:pt x="9145" y="1503"/>
                </a:lnTo>
                <a:lnTo>
                  <a:pt x="9145" y="1653"/>
                </a:lnTo>
                <a:lnTo>
                  <a:pt x="9145" y="2104"/>
                </a:lnTo>
                <a:lnTo>
                  <a:pt x="9221" y="2255"/>
                </a:lnTo>
                <a:lnTo>
                  <a:pt x="9068" y="2405"/>
                </a:lnTo>
                <a:lnTo>
                  <a:pt x="8992" y="2555"/>
                </a:lnTo>
                <a:lnTo>
                  <a:pt x="8916" y="2555"/>
                </a:lnTo>
                <a:lnTo>
                  <a:pt x="8840" y="2706"/>
                </a:lnTo>
                <a:lnTo>
                  <a:pt x="8764" y="3006"/>
                </a:lnTo>
                <a:lnTo>
                  <a:pt x="8611" y="3157"/>
                </a:lnTo>
                <a:lnTo>
                  <a:pt x="6858" y="3908"/>
                </a:lnTo>
                <a:lnTo>
                  <a:pt x="6096" y="4209"/>
                </a:lnTo>
                <a:lnTo>
                  <a:pt x="6020" y="4209"/>
                </a:lnTo>
                <a:lnTo>
                  <a:pt x="4496" y="4810"/>
                </a:lnTo>
                <a:lnTo>
                  <a:pt x="3582" y="5261"/>
                </a:lnTo>
                <a:lnTo>
                  <a:pt x="1677" y="6163"/>
                </a:lnTo>
                <a:lnTo>
                  <a:pt x="1219" y="6313"/>
                </a:lnTo>
                <a:lnTo>
                  <a:pt x="76" y="6764"/>
                </a:lnTo>
                <a:lnTo>
                  <a:pt x="152" y="7215"/>
                </a:lnTo>
                <a:lnTo>
                  <a:pt x="152" y="8568"/>
                </a:lnTo>
                <a:lnTo>
                  <a:pt x="152" y="9620"/>
                </a:lnTo>
                <a:lnTo>
                  <a:pt x="76" y="10372"/>
                </a:lnTo>
                <a:lnTo>
                  <a:pt x="76" y="11875"/>
                </a:lnTo>
                <a:lnTo>
                  <a:pt x="76" y="13829"/>
                </a:lnTo>
                <a:lnTo>
                  <a:pt x="0" y="14881"/>
                </a:lnTo>
                <a:lnTo>
                  <a:pt x="152" y="15332"/>
                </a:lnTo>
                <a:lnTo>
                  <a:pt x="2134" y="14430"/>
                </a:lnTo>
                <a:lnTo>
                  <a:pt x="2286" y="14430"/>
                </a:lnTo>
                <a:lnTo>
                  <a:pt x="3124" y="13979"/>
                </a:lnTo>
                <a:lnTo>
                  <a:pt x="3201" y="14430"/>
                </a:lnTo>
                <a:lnTo>
                  <a:pt x="3429" y="14280"/>
                </a:lnTo>
                <a:lnTo>
                  <a:pt x="3429" y="13829"/>
                </a:lnTo>
                <a:lnTo>
                  <a:pt x="4344" y="13528"/>
                </a:lnTo>
                <a:lnTo>
                  <a:pt x="4496" y="13378"/>
                </a:lnTo>
                <a:lnTo>
                  <a:pt x="6173" y="12626"/>
                </a:lnTo>
                <a:lnTo>
                  <a:pt x="6325" y="12476"/>
                </a:lnTo>
                <a:lnTo>
                  <a:pt x="7620" y="11875"/>
                </a:lnTo>
                <a:lnTo>
                  <a:pt x="7697" y="12175"/>
                </a:lnTo>
                <a:lnTo>
                  <a:pt x="8992" y="11273"/>
                </a:lnTo>
                <a:lnTo>
                  <a:pt x="9449" y="10973"/>
                </a:lnTo>
                <a:lnTo>
                  <a:pt x="9526" y="11424"/>
                </a:lnTo>
                <a:lnTo>
                  <a:pt x="9678" y="12326"/>
                </a:lnTo>
                <a:lnTo>
                  <a:pt x="9830" y="12326"/>
                </a:lnTo>
                <a:lnTo>
                  <a:pt x="9983" y="13378"/>
                </a:lnTo>
                <a:lnTo>
                  <a:pt x="9983" y="13528"/>
                </a:lnTo>
                <a:lnTo>
                  <a:pt x="10135" y="13829"/>
                </a:lnTo>
                <a:lnTo>
                  <a:pt x="10364" y="13829"/>
                </a:lnTo>
                <a:lnTo>
                  <a:pt x="10669" y="13829"/>
                </a:lnTo>
                <a:lnTo>
                  <a:pt x="10821" y="13829"/>
                </a:lnTo>
                <a:lnTo>
                  <a:pt x="10897" y="14129"/>
                </a:lnTo>
                <a:lnTo>
                  <a:pt x="10973" y="14430"/>
                </a:lnTo>
                <a:lnTo>
                  <a:pt x="11126" y="14731"/>
                </a:lnTo>
                <a:lnTo>
                  <a:pt x="11431" y="15933"/>
                </a:lnTo>
                <a:lnTo>
                  <a:pt x="11507" y="15933"/>
                </a:lnTo>
                <a:lnTo>
                  <a:pt x="11736" y="16384"/>
                </a:lnTo>
                <a:lnTo>
                  <a:pt x="11964" y="16234"/>
                </a:lnTo>
                <a:lnTo>
                  <a:pt x="11964" y="16083"/>
                </a:lnTo>
                <a:lnTo>
                  <a:pt x="11964" y="15783"/>
                </a:lnTo>
                <a:lnTo>
                  <a:pt x="12117" y="15783"/>
                </a:lnTo>
                <a:lnTo>
                  <a:pt x="12117" y="15632"/>
                </a:lnTo>
                <a:lnTo>
                  <a:pt x="12040" y="15332"/>
                </a:lnTo>
                <a:lnTo>
                  <a:pt x="12040" y="15182"/>
                </a:lnTo>
                <a:lnTo>
                  <a:pt x="12193" y="14731"/>
                </a:lnTo>
                <a:lnTo>
                  <a:pt x="12269" y="14731"/>
                </a:lnTo>
                <a:lnTo>
                  <a:pt x="12345" y="14881"/>
                </a:lnTo>
                <a:lnTo>
                  <a:pt x="12498" y="14731"/>
                </a:lnTo>
                <a:lnTo>
                  <a:pt x="12498" y="14430"/>
                </a:lnTo>
                <a:lnTo>
                  <a:pt x="12574" y="14280"/>
                </a:lnTo>
                <a:lnTo>
                  <a:pt x="12650" y="13979"/>
                </a:lnTo>
                <a:lnTo>
                  <a:pt x="12726" y="13829"/>
                </a:lnTo>
                <a:lnTo>
                  <a:pt x="12726" y="13077"/>
                </a:lnTo>
                <a:lnTo>
                  <a:pt x="12802" y="12777"/>
                </a:lnTo>
                <a:lnTo>
                  <a:pt x="12879" y="12626"/>
                </a:lnTo>
                <a:lnTo>
                  <a:pt x="13031" y="12626"/>
                </a:lnTo>
                <a:lnTo>
                  <a:pt x="13183" y="12626"/>
                </a:lnTo>
                <a:lnTo>
                  <a:pt x="13260" y="12777"/>
                </a:lnTo>
                <a:lnTo>
                  <a:pt x="13260" y="12927"/>
                </a:lnTo>
                <a:lnTo>
                  <a:pt x="13260" y="13227"/>
                </a:lnTo>
                <a:lnTo>
                  <a:pt x="13336" y="13979"/>
                </a:lnTo>
                <a:lnTo>
                  <a:pt x="13336" y="14430"/>
                </a:lnTo>
                <a:lnTo>
                  <a:pt x="13336" y="14881"/>
                </a:lnTo>
                <a:lnTo>
                  <a:pt x="14098" y="14430"/>
                </a:lnTo>
                <a:lnTo>
                  <a:pt x="14250" y="13979"/>
                </a:lnTo>
                <a:lnTo>
                  <a:pt x="14250" y="13528"/>
                </a:lnTo>
                <a:lnTo>
                  <a:pt x="14326" y="13378"/>
                </a:lnTo>
                <a:lnTo>
                  <a:pt x="14479" y="13227"/>
                </a:lnTo>
                <a:lnTo>
                  <a:pt x="14631" y="13227"/>
                </a:lnTo>
                <a:lnTo>
                  <a:pt x="14707" y="13077"/>
                </a:lnTo>
                <a:lnTo>
                  <a:pt x="14936" y="12927"/>
                </a:lnTo>
                <a:lnTo>
                  <a:pt x="15089" y="12927"/>
                </a:lnTo>
                <a:lnTo>
                  <a:pt x="15165" y="12626"/>
                </a:lnTo>
                <a:lnTo>
                  <a:pt x="15317" y="12326"/>
                </a:lnTo>
                <a:lnTo>
                  <a:pt x="15393" y="12326"/>
                </a:lnTo>
                <a:lnTo>
                  <a:pt x="15546" y="12326"/>
                </a:lnTo>
                <a:lnTo>
                  <a:pt x="15698" y="12175"/>
                </a:lnTo>
                <a:lnTo>
                  <a:pt x="15851" y="12025"/>
                </a:lnTo>
                <a:lnTo>
                  <a:pt x="16079" y="12025"/>
                </a:lnTo>
                <a:lnTo>
                  <a:pt x="16155" y="12175"/>
                </a:lnTo>
                <a:lnTo>
                  <a:pt x="16232" y="12777"/>
                </a:lnTo>
                <a:lnTo>
                  <a:pt x="16308" y="12777"/>
                </a:lnTo>
                <a:lnTo>
                  <a:pt x="16384" y="12626"/>
                </a:lnTo>
                <a:lnTo>
                  <a:pt x="16384" y="12025"/>
                </a:lnTo>
                <a:lnTo>
                  <a:pt x="16308" y="11724"/>
                </a:lnTo>
                <a:lnTo>
                  <a:pt x="16155" y="11123"/>
                </a:lnTo>
                <a:lnTo>
                  <a:pt x="16155" y="10973"/>
                </a:lnTo>
                <a:lnTo>
                  <a:pt x="16155" y="10672"/>
                </a:lnTo>
                <a:lnTo>
                  <a:pt x="16079" y="10372"/>
                </a:lnTo>
                <a:lnTo>
                  <a:pt x="16003" y="10221"/>
                </a:lnTo>
                <a:lnTo>
                  <a:pt x="16003" y="10071"/>
                </a:lnTo>
                <a:lnTo>
                  <a:pt x="16079" y="9921"/>
                </a:lnTo>
                <a:lnTo>
                  <a:pt x="16003" y="9620"/>
                </a:lnTo>
                <a:lnTo>
                  <a:pt x="15622" y="8568"/>
                </a:lnTo>
                <a:lnTo>
                  <a:pt x="15393" y="7967"/>
                </a:lnTo>
                <a:lnTo>
                  <a:pt x="15089" y="7666"/>
                </a:lnTo>
                <a:lnTo>
                  <a:pt x="14936" y="7516"/>
                </a:lnTo>
                <a:lnTo>
                  <a:pt x="14707" y="7516"/>
                </a:lnTo>
                <a:lnTo>
                  <a:pt x="14479" y="7516"/>
                </a:lnTo>
                <a:lnTo>
                  <a:pt x="14403" y="7666"/>
                </a:lnTo>
                <a:lnTo>
                  <a:pt x="14326" y="7816"/>
                </a:lnTo>
                <a:lnTo>
                  <a:pt x="14403" y="8117"/>
                </a:lnTo>
                <a:lnTo>
                  <a:pt x="14479" y="8267"/>
                </a:lnTo>
                <a:lnTo>
                  <a:pt x="14555" y="8267"/>
                </a:lnTo>
                <a:lnTo>
                  <a:pt x="14631" y="8117"/>
                </a:lnTo>
                <a:lnTo>
                  <a:pt x="14707" y="7967"/>
                </a:lnTo>
                <a:lnTo>
                  <a:pt x="14784" y="7967"/>
                </a:lnTo>
                <a:lnTo>
                  <a:pt x="14860" y="7967"/>
                </a:lnTo>
                <a:lnTo>
                  <a:pt x="15089" y="8117"/>
                </a:lnTo>
                <a:lnTo>
                  <a:pt x="15165" y="8267"/>
                </a:lnTo>
                <a:lnTo>
                  <a:pt x="15241" y="8718"/>
                </a:lnTo>
                <a:lnTo>
                  <a:pt x="15241" y="9019"/>
                </a:lnTo>
                <a:lnTo>
                  <a:pt x="15317" y="9169"/>
                </a:lnTo>
                <a:lnTo>
                  <a:pt x="15470" y="9019"/>
                </a:lnTo>
                <a:lnTo>
                  <a:pt x="15546" y="9169"/>
                </a:lnTo>
                <a:lnTo>
                  <a:pt x="15698" y="9921"/>
                </a:lnTo>
                <a:lnTo>
                  <a:pt x="15698" y="10221"/>
                </a:lnTo>
                <a:lnTo>
                  <a:pt x="15698" y="10522"/>
                </a:lnTo>
                <a:lnTo>
                  <a:pt x="15546" y="10822"/>
                </a:lnTo>
                <a:lnTo>
                  <a:pt x="15165" y="11273"/>
                </a:lnTo>
                <a:lnTo>
                  <a:pt x="14860" y="11724"/>
                </a:lnTo>
                <a:lnTo>
                  <a:pt x="14555" y="12025"/>
                </a:lnTo>
                <a:lnTo>
                  <a:pt x="14174" y="12025"/>
                </a:lnTo>
                <a:lnTo>
                  <a:pt x="13869" y="12025"/>
                </a:lnTo>
                <a:lnTo>
                  <a:pt x="13641" y="11875"/>
                </a:lnTo>
                <a:lnTo>
                  <a:pt x="13564" y="11724"/>
                </a:lnTo>
                <a:lnTo>
                  <a:pt x="13488" y="11424"/>
                </a:lnTo>
                <a:lnTo>
                  <a:pt x="13260" y="10522"/>
                </a:lnTo>
                <a:lnTo>
                  <a:pt x="13183" y="10221"/>
                </a:lnTo>
                <a:lnTo>
                  <a:pt x="12955" y="10071"/>
                </a:lnTo>
                <a:lnTo>
                  <a:pt x="12802" y="10221"/>
                </a:lnTo>
                <a:lnTo>
                  <a:pt x="12726" y="10221"/>
                </a:lnTo>
                <a:lnTo>
                  <a:pt x="12574" y="10071"/>
                </a:lnTo>
                <a:lnTo>
                  <a:pt x="12498" y="9770"/>
                </a:lnTo>
                <a:lnTo>
                  <a:pt x="12498" y="9319"/>
                </a:lnTo>
                <a:lnTo>
                  <a:pt x="12574" y="9319"/>
                </a:lnTo>
                <a:lnTo>
                  <a:pt x="12650" y="9319"/>
                </a:lnTo>
                <a:lnTo>
                  <a:pt x="12726" y="9470"/>
                </a:lnTo>
                <a:lnTo>
                  <a:pt x="12802" y="9470"/>
                </a:lnTo>
                <a:lnTo>
                  <a:pt x="12879" y="9319"/>
                </a:lnTo>
                <a:lnTo>
                  <a:pt x="12802" y="9169"/>
                </a:lnTo>
                <a:lnTo>
                  <a:pt x="12726" y="9169"/>
                </a:lnTo>
                <a:lnTo>
                  <a:pt x="12574" y="8417"/>
                </a:lnTo>
                <a:lnTo>
                  <a:pt x="12498" y="8417"/>
                </a:lnTo>
                <a:lnTo>
                  <a:pt x="12193" y="8117"/>
                </a:lnTo>
                <a:lnTo>
                  <a:pt x="12117" y="7967"/>
                </a:lnTo>
                <a:lnTo>
                  <a:pt x="12117" y="7666"/>
                </a:lnTo>
                <a:lnTo>
                  <a:pt x="12040" y="7365"/>
                </a:lnTo>
                <a:lnTo>
                  <a:pt x="11736" y="7215"/>
                </a:lnTo>
                <a:lnTo>
                  <a:pt x="11431" y="7215"/>
                </a:lnTo>
                <a:lnTo>
                  <a:pt x="11354" y="6914"/>
                </a:lnTo>
                <a:lnTo>
                  <a:pt x="11202" y="6764"/>
                </a:lnTo>
                <a:lnTo>
                  <a:pt x="11202" y="7215"/>
                </a:lnTo>
                <a:lnTo>
                  <a:pt x="11202" y="7365"/>
                </a:lnTo>
                <a:lnTo>
                  <a:pt x="11126" y="7516"/>
                </a:lnTo>
                <a:lnTo>
                  <a:pt x="10973" y="7666"/>
                </a:lnTo>
                <a:lnTo>
                  <a:pt x="10897" y="7666"/>
                </a:lnTo>
                <a:lnTo>
                  <a:pt x="10669" y="7365"/>
                </a:lnTo>
                <a:lnTo>
                  <a:pt x="10592" y="7215"/>
                </a:lnTo>
                <a:lnTo>
                  <a:pt x="10516" y="7065"/>
                </a:lnTo>
                <a:lnTo>
                  <a:pt x="10516" y="6914"/>
                </a:lnTo>
                <a:lnTo>
                  <a:pt x="10440" y="6614"/>
                </a:lnTo>
                <a:lnTo>
                  <a:pt x="10440" y="6463"/>
                </a:lnTo>
                <a:lnTo>
                  <a:pt x="10440" y="6313"/>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grpSp>
        <p:nvGrpSpPr>
          <p:cNvPr id="27" name="Michigan">
            <a:extLst>
              <a:ext uri="{FF2B5EF4-FFF2-40B4-BE49-F238E27FC236}">
                <a16:creationId xmlns:a16="http://schemas.microsoft.com/office/drawing/2014/main" id="{80FD283A-A4BB-382E-ED85-3D7CDF2A0A2E}"/>
              </a:ext>
            </a:extLst>
          </p:cNvPr>
          <p:cNvGrpSpPr>
            <a:grpSpLocks/>
          </p:cNvGrpSpPr>
          <p:nvPr/>
        </p:nvGrpSpPr>
        <p:grpSpPr bwMode="auto">
          <a:xfrm>
            <a:off x="6038524" y="1406271"/>
            <a:ext cx="1242489" cy="1105347"/>
            <a:chOff x="18783300" y="5333939"/>
            <a:chExt cx="21690" cy="447"/>
          </a:xfrm>
          <a:solidFill>
            <a:srgbClr val="FFFF00"/>
          </a:solidFill>
        </p:grpSpPr>
        <p:sp>
          <p:nvSpPr>
            <p:cNvPr id="394" name="Michigan2">
              <a:extLst>
                <a:ext uri="{FF2B5EF4-FFF2-40B4-BE49-F238E27FC236}">
                  <a16:creationId xmlns:a16="http://schemas.microsoft.com/office/drawing/2014/main" id="{75731FF9-469A-15AC-5AF1-0A8B53F81AE5}"/>
                </a:ext>
              </a:extLst>
            </p:cNvPr>
            <p:cNvSpPr>
              <a:spLocks/>
            </p:cNvSpPr>
            <p:nvPr/>
          </p:nvSpPr>
          <p:spPr bwMode="auto">
            <a:xfrm>
              <a:off x="18783300" y="5333939"/>
              <a:ext cx="16470" cy="186"/>
            </a:xfrm>
            <a:custGeom>
              <a:avLst/>
              <a:gdLst/>
              <a:ahLst/>
              <a:cxnLst>
                <a:cxn ang="0">
                  <a:pos x="5282" y="4556"/>
                </a:cxn>
                <a:cxn ang="0">
                  <a:pos x="5282" y="4118"/>
                </a:cxn>
                <a:cxn ang="0">
                  <a:pos x="4835" y="4819"/>
                </a:cxn>
                <a:cxn ang="0">
                  <a:pos x="4835" y="3592"/>
                </a:cxn>
                <a:cxn ang="0">
                  <a:pos x="5238" y="2541"/>
                </a:cxn>
                <a:cxn ang="0">
                  <a:pos x="5909" y="1139"/>
                </a:cxn>
                <a:cxn ang="0">
                  <a:pos x="6401" y="526"/>
                </a:cxn>
                <a:cxn ang="0">
                  <a:pos x="5730" y="175"/>
                </a:cxn>
                <a:cxn ang="0">
                  <a:pos x="4611" y="1577"/>
                </a:cxn>
                <a:cxn ang="0">
                  <a:pos x="3939" y="2628"/>
                </a:cxn>
                <a:cxn ang="0">
                  <a:pos x="3357" y="3767"/>
                </a:cxn>
                <a:cxn ang="0">
                  <a:pos x="2507" y="4906"/>
                </a:cxn>
                <a:cxn ang="0">
                  <a:pos x="1522" y="5257"/>
                </a:cxn>
                <a:cxn ang="0">
                  <a:pos x="537" y="6659"/>
                </a:cxn>
                <a:cxn ang="0">
                  <a:pos x="269" y="7535"/>
                </a:cxn>
                <a:cxn ang="0">
                  <a:pos x="806" y="8674"/>
                </a:cxn>
                <a:cxn ang="0">
                  <a:pos x="3536" y="9813"/>
                </a:cxn>
                <a:cxn ang="0">
                  <a:pos x="4566" y="10514"/>
                </a:cxn>
                <a:cxn ang="0">
                  <a:pos x="5730" y="10689"/>
                </a:cxn>
                <a:cxn ang="0">
                  <a:pos x="5864" y="11565"/>
                </a:cxn>
                <a:cxn ang="0">
                  <a:pos x="6670" y="12178"/>
                </a:cxn>
                <a:cxn ang="0">
                  <a:pos x="6760" y="13405"/>
                </a:cxn>
                <a:cxn ang="0">
                  <a:pos x="7118" y="14456"/>
                </a:cxn>
                <a:cxn ang="0">
                  <a:pos x="7386" y="16296"/>
                </a:cxn>
                <a:cxn ang="0">
                  <a:pos x="8192" y="13055"/>
                </a:cxn>
                <a:cxn ang="0">
                  <a:pos x="8684" y="10952"/>
                </a:cxn>
                <a:cxn ang="0">
                  <a:pos x="8863" y="11740"/>
                </a:cxn>
                <a:cxn ang="0">
                  <a:pos x="9445" y="10777"/>
                </a:cxn>
                <a:cxn ang="0">
                  <a:pos x="9804" y="10864"/>
                </a:cxn>
                <a:cxn ang="0">
                  <a:pos x="9714" y="12266"/>
                </a:cxn>
                <a:cxn ang="0">
                  <a:pos x="10072" y="11302"/>
                </a:cxn>
                <a:cxn ang="0">
                  <a:pos x="10430" y="10163"/>
                </a:cxn>
                <a:cxn ang="0">
                  <a:pos x="11505" y="9462"/>
                </a:cxn>
                <a:cxn ang="0">
                  <a:pos x="12400" y="8499"/>
                </a:cxn>
                <a:cxn ang="0">
                  <a:pos x="13385" y="8586"/>
                </a:cxn>
                <a:cxn ang="0">
                  <a:pos x="14191" y="9550"/>
                </a:cxn>
                <a:cxn ang="0">
                  <a:pos x="14414" y="8937"/>
                </a:cxn>
                <a:cxn ang="0">
                  <a:pos x="14996" y="8586"/>
                </a:cxn>
                <a:cxn ang="0">
                  <a:pos x="15533" y="8499"/>
                </a:cxn>
                <a:cxn ang="0">
                  <a:pos x="16115" y="8499"/>
                </a:cxn>
                <a:cxn ang="0">
                  <a:pos x="16160" y="7973"/>
                </a:cxn>
                <a:cxn ang="0">
                  <a:pos x="15533" y="7184"/>
                </a:cxn>
                <a:cxn ang="0">
                  <a:pos x="15310" y="5345"/>
                </a:cxn>
                <a:cxn ang="0">
                  <a:pos x="14593" y="5695"/>
                </a:cxn>
                <a:cxn ang="0">
                  <a:pos x="14011" y="5695"/>
                </a:cxn>
                <a:cxn ang="0">
                  <a:pos x="13385" y="5169"/>
                </a:cxn>
                <a:cxn ang="0">
                  <a:pos x="13385" y="3592"/>
                </a:cxn>
                <a:cxn ang="0">
                  <a:pos x="12310" y="4381"/>
                </a:cxn>
                <a:cxn ang="0">
                  <a:pos x="11146" y="4556"/>
                </a:cxn>
                <a:cxn ang="0">
                  <a:pos x="10296" y="5169"/>
                </a:cxn>
                <a:cxn ang="0">
                  <a:pos x="9490" y="6659"/>
                </a:cxn>
                <a:cxn ang="0">
                  <a:pos x="8729" y="6659"/>
                </a:cxn>
                <a:cxn ang="0">
                  <a:pos x="8102" y="6396"/>
                </a:cxn>
                <a:cxn ang="0">
                  <a:pos x="7521" y="6308"/>
                </a:cxn>
                <a:cxn ang="0">
                  <a:pos x="7207" y="5520"/>
                </a:cxn>
                <a:cxn ang="0">
                  <a:pos x="6715" y="4381"/>
                </a:cxn>
                <a:cxn ang="0">
                  <a:pos x="6043" y="4030"/>
                </a:cxn>
              </a:cxnLst>
              <a:rect l="0" t="0" r="r" b="b"/>
              <a:pathLst>
                <a:path w="16384" h="16384">
                  <a:moveTo>
                    <a:pt x="5775" y="4030"/>
                  </a:moveTo>
                  <a:lnTo>
                    <a:pt x="5685" y="4118"/>
                  </a:lnTo>
                  <a:lnTo>
                    <a:pt x="5506" y="4118"/>
                  </a:lnTo>
                  <a:lnTo>
                    <a:pt x="5461" y="4206"/>
                  </a:lnTo>
                  <a:lnTo>
                    <a:pt x="5417" y="4381"/>
                  </a:lnTo>
                  <a:lnTo>
                    <a:pt x="5372" y="4644"/>
                  </a:lnTo>
                  <a:lnTo>
                    <a:pt x="5327" y="4644"/>
                  </a:lnTo>
                  <a:lnTo>
                    <a:pt x="5282" y="4556"/>
                  </a:lnTo>
                  <a:lnTo>
                    <a:pt x="5327" y="4381"/>
                  </a:lnTo>
                  <a:lnTo>
                    <a:pt x="5417" y="4118"/>
                  </a:lnTo>
                  <a:lnTo>
                    <a:pt x="5506" y="3943"/>
                  </a:lnTo>
                  <a:lnTo>
                    <a:pt x="5551" y="3767"/>
                  </a:lnTo>
                  <a:lnTo>
                    <a:pt x="5551" y="3680"/>
                  </a:lnTo>
                  <a:lnTo>
                    <a:pt x="5461" y="3680"/>
                  </a:lnTo>
                  <a:lnTo>
                    <a:pt x="5417" y="3855"/>
                  </a:lnTo>
                  <a:lnTo>
                    <a:pt x="5282" y="4118"/>
                  </a:lnTo>
                  <a:lnTo>
                    <a:pt x="5148" y="4293"/>
                  </a:lnTo>
                  <a:lnTo>
                    <a:pt x="5014" y="4468"/>
                  </a:lnTo>
                  <a:lnTo>
                    <a:pt x="5014" y="4644"/>
                  </a:lnTo>
                  <a:lnTo>
                    <a:pt x="4969" y="4819"/>
                  </a:lnTo>
                  <a:lnTo>
                    <a:pt x="4879" y="5082"/>
                  </a:lnTo>
                  <a:lnTo>
                    <a:pt x="4835" y="5257"/>
                  </a:lnTo>
                  <a:lnTo>
                    <a:pt x="4790" y="5169"/>
                  </a:lnTo>
                  <a:lnTo>
                    <a:pt x="4835" y="4819"/>
                  </a:lnTo>
                  <a:lnTo>
                    <a:pt x="4790" y="4644"/>
                  </a:lnTo>
                  <a:lnTo>
                    <a:pt x="4835" y="4468"/>
                  </a:lnTo>
                  <a:lnTo>
                    <a:pt x="4835" y="4206"/>
                  </a:lnTo>
                  <a:lnTo>
                    <a:pt x="4835" y="3943"/>
                  </a:lnTo>
                  <a:lnTo>
                    <a:pt x="4835" y="3855"/>
                  </a:lnTo>
                  <a:lnTo>
                    <a:pt x="4835" y="3767"/>
                  </a:lnTo>
                  <a:lnTo>
                    <a:pt x="4790" y="3592"/>
                  </a:lnTo>
                  <a:lnTo>
                    <a:pt x="4835" y="3592"/>
                  </a:lnTo>
                  <a:lnTo>
                    <a:pt x="4879" y="3680"/>
                  </a:lnTo>
                  <a:lnTo>
                    <a:pt x="4924" y="3592"/>
                  </a:lnTo>
                  <a:lnTo>
                    <a:pt x="4969" y="3505"/>
                  </a:lnTo>
                  <a:lnTo>
                    <a:pt x="5014" y="3154"/>
                  </a:lnTo>
                  <a:lnTo>
                    <a:pt x="4969" y="2979"/>
                  </a:lnTo>
                  <a:lnTo>
                    <a:pt x="5058" y="2891"/>
                  </a:lnTo>
                  <a:lnTo>
                    <a:pt x="5148" y="2804"/>
                  </a:lnTo>
                  <a:lnTo>
                    <a:pt x="5238" y="2541"/>
                  </a:lnTo>
                  <a:lnTo>
                    <a:pt x="5238" y="2453"/>
                  </a:lnTo>
                  <a:lnTo>
                    <a:pt x="5282" y="2366"/>
                  </a:lnTo>
                  <a:lnTo>
                    <a:pt x="5282" y="2278"/>
                  </a:lnTo>
                  <a:lnTo>
                    <a:pt x="5327" y="2103"/>
                  </a:lnTo>
                  <a:lnTo>
                    <a:pt x="5417" y="1928"/>
                  </a:lnTo>
                  <a:lnTo>
                    <a:pt x="5506" y="1840"/>
                  </a:lnTo>
                  <a:lnTo>
                    <a:pt x="5640" y="1489"/>
                  </a:lnTo>
                  <a:lnTo>
                    <a:pt x="5909" y="1139"/>
                  </a:lnTo>
                  <a:lnTo>
                    <a:pt x="5909" y="964"/>
                  </a:lnTo>
                  <a:lnTo>
                    <a:pt x="5909" y="876"/>
                  </a:lnTo>
                  <a:lnTo>
                    <a:pt x="5909" y="789"/>
                  </a:lnTo>
                  <a:lnTo>
                    <a:pt x="6043" y="701"/>
                  </a:lnTo>
                  <a:lnTo>
                    <a:pt x="6267" y="613"/>
                  </a:lnTo>
                  <a:lnTo>
                    <a:pt x="6312" y="526"/>
                  </a:lnTo>
                  <a:lnTo>
                    <a:pt x="6357" y="526"/>
                  </a:lnTo>
                  <a:lnTo>
                    <a:pt x="6401" y="526"/>
                  </a:lnTo>
                  <a:lnTo>
                    <a:pt x="6446" y="438"/>
                  </a:lnTo>
                  <a:lnTo>
                    <a:pt x="6446" y="350"/>
                  </a:lnTo>
                  <a:lnTo>
                    <a:pt x="6357" y="88"/>
                  </a:lnTo>
                  <a:lnTo>
                    <a:pt x="6133" y="0"/>
                  </a:lnTo>
                  <a:lnTo>
                    <a:pt x="6133" y="88"/>
                  </a:lnTo>
                  <a:lnTo>
                    <a:pt x="5999" y="0"/>
                  </a:lnTo>
                  <a:lnTo>
                    <a:pt x="5909" y="88"/>
                  </a:lnTo>
                  <a:lnTo>
                    <a:pt x="5730" y="175"/>
                  </a:lnTo>
                  <a:lnTo>
                    <a:pt x="5551" y="175"/>
                  </a:lnTo>
                  <a:lnTo>
                    <a:pt x="5417" y="263"/>
                  </a:lnTo>
                  <a:lnTo>
                    <a:pt x="5238" y="350"/>
                  </a:lnTo>
                  <a:lnTo>
                    <a:pt x="5103" y="613"/>
                  </a:lnTo>
                  <a:lnTo>
                    <a:pt x="4924" y="789"/>
                  </a:lnTo>
                  <a:lnTo>
                    <a:pt x="4835" y="876"/>
                  </a:lnTo>
                  <a:lnTo>
                    <a:pt x="4745" y="1139"/>
                  </a:lnTo>
                  <a:lnTo>
                    <a:pt x="4611" y="1577"/>
                  </a:lnTo>
                  <a:lnTo>
                    <a:pt x="4566" y="1752"/>
                  </a:lnTo>
                  <a:lnTo>
                    <a:pt x="4477" y="1928"/>
                  </a:lnTo>
                  <a:lnTo>
                    <a:pt x="4387" y="2015"/>
                  </a:lnTo>
                  <a:lnTo>
                    <a:pt x="4297" y="2103"/>
                  </a:lnTo>
                  <a:lnTo>
                    <a:pt x="4208" y="2103"/>
                  </a:lnTo>
                  <a:lnTo>
                    <a:pt x="4118" y="2278"/>
                  </a:lnTo>
                  <a:lnTo>
                    <a:pt x="4029" y="2541"/>
                  </a:lnTo>
                  <a:lnTo>
                    <a:pt x="3939" y="2628"/>
                  </a:lnTo>
                  <a:lnTo>
                    <a:pt x="3895" y="2628"/>
                  </a:lnTo>
                  <a:lnTo>
                    <a:pt x="3805" y="2891"/>
                  </a:lnTo>
                  <a:lnTo>
                    <a:pt x="3715" y="2979"/>
                  </a:lnTo>
                  <a:lnTo>
                    <a:pt x="3626" y="3067"/>
                  </a:lnTo>
                  <a:lnTo>
                    <a:pt x="3626" y="3329"/>
                  </a:lnTo>
                  <a:lnTo>
                    <a:pt x="3581" y="3592"/>
                  </a:lnTo>
                  <a:lnTo>
                    <a:pt x="3447" y="3680"/>
                  </a:lnTo>
                  <a:lnTo>
                    <a:pt x="3357" y="3767"/>
                  </a:lnTo>
                  <a:lnTo>
                    <a:pt x="3223" y="3855"/>
                  </a:lnTo>
                  <a:lnTo>
                    <a:pt x="3134" y="3855"/>
                  </a:lnTo>
                  <a:lnTo>
                    <a:pt x="3044" y="3943"/>
                  </a:lnTo>
                  <a:lnTo>
                    <a:pt x="2999" y="4030"/>
                  </a:lnTo>
                  <a:lnTo>
                    <a:pt x="2910" y="4293"/>
                  </a:lnTo>
                  <a:lnTo>
                    <a:pt x="2820" y="4556"/>
                  </a:lnTo>
                  <a:lnTo>
                    <a:pt x="2641" y="4731"/>
                  </a:lnTo>
                  <a:lnTo>
                    <a:pt x="2507" y="4906"/>
                  </a:lnTo>
                  <a:lnTo>
                    <a:pt x="2373" y="4906"/>
                  </a:lnTo>
                  <a:lnTo>
                    <a:pt x="2283" y="4906"/>
                  </a:lnTo>
                  <a:lnTo>
                    <a:pt x="2149" y="4906"/>
                  </a:lnTo>
                  <a:lnTo>
                    <a:pt x="2059" y="5082"/>
                  </a:lnTo>
                  <a:lnTo>
                    <a:pt x="1970" y="5082"/>
                  </a:lnTo>
                  <a:lnTo>
                    <a:pt x="1791" y="5082"/>
                  </a:lnTo>
                  <a:lnTo>
                    <a:pt x="1612" y="5169"/>
                  </a:lnTo>
                  <a:lnTo>
                    <a:pt x="1522" y="5257"/>
                  </a:lnTo>
                  <a:lnTo>
                    <a:pt x="1388" y="5432"/>
                  </a:lnTo>
                  <a:lnTo>
                    <a:pt x="1298" y="5607"/>
                  </a:lnTo>
                  <a:lnTo>
                    <a:pt x="1253" y="5783"/>
                  </a:lnTo>
                  <a:lnTo>
                    <a:pt x="1119" y="6045"/>
                  </a:lnTo>
                  <a:lnTo>
                    <a:pt x="985" y="6221"/>
                  </a:lnTo>
                  <a:lnTo>
                    <a:pt x="851" y="6484"/>
                  </a:lnTo>
                  <a:lnTo>
                    <a:pt x="671" y="6571"/>
                  </a:lnTo>
                  <a:lnTo>
                    <a:pt x="537" y="6659"/>
                  </a:lnTo>
                  <a:lnTo>
                    <a:pt x="313" y="6834"/>
                  </a:lnTo>
                  <a:lnTo>
                    <a:pt x="224" y="6922"/>
                  </a:lnTo>
                  <a:lnTo>
                    <a:pt x="90" y="7184"/>
                  </a:lnTo>
                  <a:lnTo>
                    <a:pt x="0" y="7184"/>
                  </a:lnTo>
                  <a:lnTo>
                    <a:pt x="45" y="7360"/>
                  </a:lnTo>
                  <a:lnTo>
                    <a:pt x="90" y="7360"/>
                  </a:lnTo>
                  <a:lnTo>
                    <a:pt x="224" y="7360"/>
                  </a:lnTo>
                  <a:lnTo>
                    <a:pt x="269" y="7535"/>
                  </a:lnTo>
                  <a:lnTo>
                    <a:pt x="313" y="7535"/>
                  </a:lnTo>
                  <a:lnTo>
                    <a:pt x="448" y="7535"/>
                  </a:lnTo>
                  <a:lnTo>
                    <a:pt x="492" y="7535"/>
                  </a:lnTo>
                  <a:lnTo>
                    <a:pt x="582" y="7710"/>
                  </a:lnTo>
                  <a:lnTo>
                    <a:pt x="627" y="7885"/>
                  </a:lnTo>
                  <a:lnTo>
                    <a:pt x="716" y="8323"/>
                  </a:lnTo>
                  <a:lnTo>
                    <a:pt x="761" y="8586"/>
                  </a:lnTo>
                  <a:lnTo>
                    <a:pt x="806" y="8674"/>
                  </a:lnTo>
                  <a:lnTo>
                    <a:pt x="851" y="8761"/>
                  </a:lnTo>
                  <a:lnTo>
                    <a:pt x="1298" y="8937"/>
                  </a:lnTo>
                  <a:lnTo>
                    <a:pt x="1388" y="8937"/>
                  </a:lnTo>
                  <a:lnTo>
                    <a:pt x="1880" y="9200"/>
                  </a:lnTo>
                  <a:lnTo>
                    <a:pt x="2775" y="9550"/>
                  </a:lnTo>
                  <a:lnTo>
                    <a:pt x="3357" y="9725"/>
                  </a:lnTo>
                  <a:lnTo>
                    <a:pt x="3447" y="9725"/>
                  </a:lnTo>
                  <a:lnTo>
                    <a:pt x="3536" y="9813"/>
                  </a:lnTo>
                  <a:lnTo>
                    <a:pt x="3671" y="9900"/>
                  </a:lnTo>
                  <a:lnTo>
                    <a:pt x="3805" y="10076"/>
                  </a:lnTo>
                  <a:lnTo>
                    <a:pt x="4029" y="10339"/>
                  </a:lnTo>
                  <a:lnTo>
                    <a:pt x="4118" y="10426"/>
                  </a:lnTo>
                  <a:lnTo>
                    <a:pt x="4297" y="10339"/>
                  </a:lnTo>
                  <a:lnTo>
                    <a:pt x="4432" y="10426"/>
                  </a:lnTo>
                  <a:lnTo>
                    <a:pt x="4521" y="10514"/>
                  </a:lnTo>
                  <a:lnTo>
                    <a:pt x="4566" y="10514"/>
                  </a:lnTo>
                  <a:lnTo>
                    <a:pt x="4656" y="10426"/>
                  </a:lnTo>
                  <a:lnTo>
                    <a:pt x="4790" y="10339"/>
                  </a:lnTo>
                  <a:lnTo>
                    <a:pt x="5014" y="10514"/>
                  </a:lnTo>
                  <a:lnTo>
                    <a:pt x="5148" y="10514"/>
                  </a:lnTo>
                  <a:lnTo>
                    <a:pt x="5238" y="10514"/>
                  </a:lnTo>
                  <a:lnTo>
                    <a:pt x="5327" y="10601"/>
                  </a:lnTo>
                  <a:lnTo>
                    <a:pt x="5551" y="10601"/>
                  </a:lnTo>
                  <a:lnTo>
                    <a:pt x="5730" y="10689"/>
                  </a:lnTo>
                  <a:lnTo>
                    <a:pt x="5775" y="10689"/>
                  </a:lnTo>
                  <a:lnTo>
                    <a:pt x="5864" y="10777"/>
                  </a:lnTo>
                  <a:lnTo>
                    <a:pt x="5909" y="10864"/>
                  </a:lnTo>
                  <a:lnTo>
                    <a:pt x="5909" y="10952"/>
                  </a:lnTo>
                  <a:lnTo>
                    <a:pt x="5954" y="11127"/>
                  </a:lnTo>
                  <a:lnTo>
                    <a:pt x="5954" y="11215"/>
                  </a:lnTo>
                  <a:lnTo>
                    <a:pt x="5864" y="11390"/>
                  </a:lnTo>
                  <a:lnTo>
                    <a:pt x="5864" y="11565"/>
                  </a:lnTo>
                  <a:lnTo>
                    <a:pt x="5909" y="11653"/>
                  </a:lnTo>
                  <a:lnTo>
                    <a:pt x="5999" y="11740"/>
                  </a:lnTo>
                  <a:lnTo>
                    <a:pt x="6088" y="11828"/>
                  </a:lnTo>
                  <a:lnTo>
                    <a:pt x="6178" y="11740"/>
                  </a:lnTo>
                  <a:lnTo>
                    <a:pt x="6222" y="11740"/>
                  </a:lnTo>
                  <a:lnTo>
                    <a:pt x="6312" y="11828"/>
                  </a:lnTo>
                  <a:lnTo>
                    <a:pt x="6491" y="11916"/>
                  </a:lnTo>
                  <a:lnTo>
                    <a:pt x="6670" y="12178"/>
                  </a:lnTo>
                  <a:lnTo>
                    <a:pt x="6760" y="12354"/>
                  </a:lnTo>
                  <a:lnTo>
                    <a:pt x="6760" y="12441"/>
                  </a:lnTo>
                  <a:lnTo>
                    <a:pt x="6670" y="12529"/>
                  </a:lnTo>
                  <a:lnTo>
                    <a:pt x="6760" y="12704"/>
                  </a:lnTo>
                  <a:lnTo>
                    <a:pt x="6804" y="12879"/>
                  </a:lnTo>
                  <a:lnTo>
                    <a:pt x="6760" y="13055"/>
                  </a:lnTo>
                  <a:lnTo>
                    <a:pt x="6715" y="13230"/>
                  </a:lnTo>
                  <a:lnTo>
                    <a:pt x="6760" y="13405"/>
                  </a:lnTo>
                  <a:lnTo>
                    <a:pt x="6760" y="13668"/>
                  </a:lnTo>
                  <a:lnTo>
                    <a:pt x="6715" y="14018"/>
                  </a:lnTo>
                  <a:lnTo>
                    <a:pt x="6670" y="14369"/>
                  </a:lnTo>
                  <a:lnTo>
                    <a:pt x="6625" y="14544"/>
                  </a:lnTo>
                  <a:lnTo>
                    <a:pt x="6715" y="14719"/>
                  </a:lnTo>
                  <a:lnTo>
                    <a:pt x="6804" y="14719"/>
                  </a:lnTo>
                  <a:lnTo>
                    <a:pt x="7028" y="14544"/>
                  </a:lnTo>
                  <a:lnTo>
                    <a:pt x="7118" y="14456"/>
                  </a:lnTo>
                  <a:lnTo>
                    <a:pt x="7207" y="14632"/>
                  </a:lnTo>
                  <a:lnTo>
                    <a:pt x="7162" y="14982"/>
                  </a:lnTo>
                  <a:lnTo>
                    <a:pt x="7073" y="15420"/>
                  </a:lnTo>
                  <a:lnTo>
                    <a:pt x="7028" y="15683"/>
                  </a:lnTo>
                  <a:lnTo>
                    <a:pt x="7073" y="15858"/>
                  </a:lnTo>
                  <a:lnTo>
                    <a:pt x="7207" y="16034"/>
                  </a:lnTo>
                  <a:lnTo>
                    <a:pt x="7297" y="16209"/>
                  </a:lnTo>
                  <a:lnTo>
                    <a:pt x="7386" y="16296"/>
                  </a:lnTo>
                  <a:lnTo>
                    <a:pt x="7476" y="16384"/>
                  </a:lnTo>
                  <a:lnTo>
                    <a:pt x="7431" y="16209"/>
                  </a:lnTo>
                  <a:lnTo>
                    <a:pt x="7476" y="15858"/>
                  </a:lnTo>
                  <a:lnTo>
                    <a:pt x="7655" y="15508"/>
                  </a:lnTo>
                  <a:lnTo>
                    <a:pt x="7834" y="14807"/>
                  </a:lnTo>
                  <a:lnTo>
                    <a:pt x="7968" y="14281"/>
                  </a:lnTo>
                  <a:lnTo>
                    <a:pt x="8102" y="13493"/>
                  </a:lnTo>
                  <a:lnTo>
                    <a:pt x="8192" y="13055"/>
                  </a:lnTo>
                  <a:lnTo>
                    <a:pt x="8237" y="12792"/>
                  </a:lnTo>
                  <a:lnTo>
                    <a:pt x="8326" y="12354"/>
                  </a:lnTo>
                  <a:lnTo>
                    <a:pt x="8461" y="12003"/>
                  </a:lnTo>
                  <a:lnTo>
                    <a:pt x="8550" y="11828"/>
                  </a:lnTo>
                  <a:lnTo>
                    <a:pt x="8595" y="11740"/>
                  </a:lnTo>
                  <a:lnTo>
                    <a:pt x="8595" y="11565"/>
                  </a:lnTo>
                  <a:lnTo>
                    <a:pt x="8550" y="11302"/>
                  </a:lnTo>
                  <a:lnTo>
                    <a:pt x="8684" y="10952"/>
                  </a:lnTo>
                  <a:lnTo>
                    <a:pt x="8684" y="10689"/>
                  </a:lnTo>
                  <a:lnTo>
                    <a:pt x="8774" y="10426"/>
                  </a:lnTo>
                  <a:lnTo>
                    <a:pt x="8863" y="10426"/>
                  </a:lnTo>
                  <a:lnTo>
                    <a:pt x="8863" y="10514"/>
                  </a:lnTo>
                  <a:lnTo>
                    <a:pt x="8774" y="11039"/>
                  </a:lnTo>
                  <a:lnTo>
                    <a:pt x="8819" y="11302"/>
                  </a:lnTo>
                  <a:lnTo>
                    <a:pt x="8819" y="11565"/>
                  </a:lnTo>
                  <a:lnTo>
                    <a:pt x="8863" y="11740"/>
                  </a:lnTo>
                  <a:lnTo>
                    <a:pt x="8863" y="11916"/>
                  </a:lnTo>
                  <a:lnTo>
                    <a:pt x="8998" y="11740"/>
                  </a:lnTo>
                  <a:lnTo>
                    <a:pt x="9132" y="11653"/>
                  </a:lnTo>
                  <a:lnTo>
                    <a:pt x="9222" y="11390"/>
                  </a:lnTo>
                  <a:lnTo>
                    <a:pt x="9311" y="11039"/>
                  </a:lnTo>
                  <a:lnTo>
                    <a:pt x="9266" y="10689"/>
                  </a:lnTo>
                  <a:lnTo>
                    <a:pt x="9311" y="10601"/>
                  </a:lnTo>
                  <a:lnTo>
                    <a:pt x="9445" y="10777"/>
                  </a:lnTo>
                  <a:lnTo>
                    <a:pt x="9535" y="10689"/>
                  </a:lnTo>
                  <a:lnTo>
                    <a:pt x="9624" y="10777"/>
                  </a:lnTo>
                  <a:lnTo>
                    <a:pt x="9714" y="10339"/>
                  </a:lnTo>
                  <a:lnTo>
                    <a:pt x="9759" y="10251"/>
                  </a:lnTo>
                  <a:lnTo>
                    <a:pt x="9848" y="10339"/>
                  </a:lnTo>
                  <a:lnTo>
                    <a:pt x="9893" y="10426"/>
                  </a:lnTo>
                  <a:lnTo>
                    <a:pt x="9893" y="10601"/>
                  </a:lnTo>
                  <a:lnTo>
                    <a:pt x="9804" y="10864"/>
                  </a:lnTo>
                  <a:lnTo>
                    <a:pt x="9804" y="11127"/>
                  </a:lnTo>
                  <a:lnTo>
                    <a:pt x="9624" y="11302"/>
                  </a:lnTo>
                  <a:lnTo>
                    <a:pt x="9580" y="11740"/>
                  </a:lnTo>
                  <a:lnTo>
                    <a:pt x="9490" y="11828"/>
                  </a:lnTo>
                  <a:lnTo>
                    <a:pt x="9490" y="12003"/>
                  </a:lnTo>
                  <a:lnTo>
                    <a:pt x="9490" y="12091"/>
                  </a:lnTo>
                  <a:lnTo>
                    <a:pt x="9669" y="12266"/>
                  </a:lnTo>
                  <a:lnTo>
                    <a:pt x="9714" y="12266"/>
                  </a:lnTo>
                  <a:lnTo>
                    <a:pt x="9759" y="12266"/>
                  </a:lnTo>
                  <a:lnTo>
                    <a:pt x="9804" y="12178"/>
                  </a:lnTo>
                  <a:lnTo>
                    <a:pt x="9759" y="12003"/>
                  </a:lnTo>
                  <a:lnTo>
                    <a:pt x="9848" y="11916"/>
                  </a:lnTo>
                  <a:lnTo>
                    <a:pt x="9848" y="11653"/>
                  </a:lnTo>
                  <a:lnTo>
                    <a:pt x="9983" y="11565"/>
                  </a:lnTo>
                  <a:lnTo>
                    <a:pt x="10027" y="11390"/>
                  </a:lnTo>
                  <a:lnTo>
                    <a:pt x="10072" y="11302"/>
                  </a:lnTo>
                  <a:lnTo>
                    <a:pt x="10206" y="11127"/>
                  </a:lnTo>
                  <a:lnTo>
                    <a:pt x="10251" y="11039"/>
                  </a:lnTo>
                  <a:lnTo>
                    <a:pt x="10385" y="10952"/>
                  </a:lnTo>
                  <a:lnTo>
                    <a:pt x="10385" y="10864"/>
                  </a:lnTo>
                  <a:lnTo>
                    <a:pt x="10430" y="10601"/>
                  </a:lnTo>
                  <a:lnTo>
                    <a:pt x="10430" y="10426"/>
                  </a:lnTo>
                  <a:lnTo>
                    <a:pt x="10430" y="10339"/>
                  </a:lnTo>
                  <a:lnTo>
                    <a:pt x="10430" y="10163"/>
                  </a:lnTo>
                  <a:lnTo>
                    <a:pt x="10520" y="9988"/>
                  </a:lnTo>
                  <a:lnTo>
                    <a:pt x="10565" y="9900"/>
                  </a:lnTo>
                  <a:lnTo>
                    <a:pt x="10744" y="9725"/>
                  </a:lnTo>
                  <a:lnTo>
                    <a:pt x="10923" y="9638"/>
                  </a:lnTo>
                  <a:lnTo>
                    <a:pt x="11191" y="9638"/>
                  </a:lnTo>
                  <a:lnTo>
                    <a:pt x="11415" y="9725"/>
                  </a:lnTo>
                  <a:lnTo>
                    <a:pt x="11460" y="9550"/>
                  </a:lnTo>
                  <a:lnTo>
                    <a:pt x="11505" y="9462"/>
                  </a:lnTo>
                  <a:lnTo>
                    <a:pt x="11549" y="9462"/>
                  </a:lnTo>
                  <a:lnTo>
                    <a:pt x="11684" y="9375"/>
                  </a:lnTo>
                  <a:lnTo>
                    <a:pt x="11773" y="9375"/>
                  </a:lnTo>
                  <a:lnTo>
                    <a:pt x="11952" y="9462"/>
                  </a:lnTo>
                  <a:lnTo>
                    <a:pt x="12042" y="9287"/>
                  </a:lnTo>
                  <a:lnTo>
                    <a:pt x="12131" y="9112"/>
                  </a:lnTo>
                  <a:lnTo>
                    <a:pt x="12266" y="8761"/>
                  </a:lnTo>
                  <a:lnTo>
                    <a:pt x="12400" y="8499"/>
                  </a:lnTo>
                  <a:lnTo>
                    <a:pt x="12579" y="8499"/>
                  </a:lnTo>
                  <a:lnTo>
                    <a:pt x="12669" y="8411"/>
                  </a:lnTo>
                  <a:lnTo>
                    <a:pt x="12758" y="8499"/>
                  </a:lnTo>
                  <a:lnTo>
                    <a:pt x="12848" y="8411"/>
                  </a:lnTo>
                  <a:lnTo>
                    <a:pt x="13027" y="8499"/>
                  </a:lnTo>
                  <a:lnTo>
                    <a:pt x="13161" y="8499"/>
                  </a:lnTo>
                  <a:lnTo>
                    <a:pt x="13250" y="8586"/>
                  </a:lnTo>
                  <a:lnTo>
                    <a:pt x="13385" y="8586"/>
                  </a:lnTo>
                  <a:lnTo>
                    <a:pt x="13564" y="8674"/>
                  </a:lnTo>
                  <a:lnTo>
                    <a:pt x="13743" y="8761"/>
                  </a:lnTo>
                  <a:lnTo>
                    <a:pt x="13877" y="8937"/>
                  </a:lnTo>
                  <a:lnTo>
                    <a:pt x="13922" y="9112"/>
                  </a:lnTo>
                  <a:lnTo>
                    <a:pt x="14056" y="9200"/>
                  </a:lnTo>
                  <a:lnTo>
                    <a:pt x="14146" y="9287"/>
                  </a:lnTo>
                  <a:lnTo>
                    <a:pt x="14146" y="9462"/>
                  </a:lnTo>
                  <a:lnTo>
                    <a:pt x="14191" y="9550"/>
                  </a:lnTo>
                  <a:lnTo>
                    <a:pt x="14280" y="9550"/>
                  </a:lnTo>
                  <a:lnTo>
                    <a:pt x="14370" y="9638"/>
                  </a:lnTo>
                  <a:lnTo>
                    <a:pt x="14414" y="9638"/>
                  </a:lnTo>
                  <a:lnTo>
                    <a:pt x="14459" y="9550"/>
                  </a:lnTo>
                  <a:lnTo>
                    <a:pt x="14414" y="9287"/>
                  </a:lnTo>
                  <a:lnTo>
                    <a:pt x="14459" y="9112"/>
                  </a:lnTo>
                  <a:lnTo>
                    <a:pt x="14414" y="9024"/>
                  </a:lnTo>
                  <a:lnTo>
                    <a:pt x="14414" y="8937"/>
                  </a:lnTo>
                  <a:lnTo>
                    <a:pt x="14504" y="8674"/>
                  </a:lnTo>
                  <a:lnTo>
                    <a:pt x="14459" y="8499"/>
                  </a:lnTo>
                  <a:lnTo>
                    <a:pt x="14549" y="8411"/>
                  </a:lnTo>
                  <a:lnTo>
                    <a:pt x="14683" y="8499"/>
                  </a:lnTo>
                  <a:lnTo>
                    <a:pt x="14817" y="8411"/>
                  </a:lnTo>
                  <a:lnTo>
                    <a:pt x="14907" y="8674"/>
                  </a:lnTo>
                  <a:lnTo>
                    <a:pt x="14952" y="8674"/>
                  </a:lnTo>
                  <a:lnTo>
                    <a:pt x="14996" y="8586"/>
                  </a:lnTo>
                  <a:lnTo>
                    <a:pt x="15086" y="8586"/>
                  </a:lnTo>
                  <a:lnTo>
                    <a:pt x="15086" y="8499"/>
                  </a:lnTo>
                  <a:lnTo>
                    <a:pt x="15175" y="8499"/>
                  </a:lnTo>
                  <a:lnTo>
                    <a:pt x="15220" y="8499"/>
                  </a:lnTo>
                  <a:lnTo>
                    <a:pt x="15310" y="8586"/>
                  </a:lnTo>
                  <a:lnTo>
                    <a:pt x="15354" y="8499"/>
                  </a:lnTo>
                  <a:lnTo>
                    <a:pt x="15399" y="8411"/>
                  </a:lnTo>
                  <a:lnTo>
                    <a:pt x="15533" y="8499"/>
                  </a:lnTo>
                  <a:lnTo>
                    <a:pt x="15668" y="8499"/>
                  </a:lnTo>
                  <a:lnTo>
                    <a:pt x="15757" y="8499"/>
                  </a:lnTo>
                  <a:lnTo>
                    <a:pt x="15847" y="8411"/>
                  </a:lnTo>
                  <a:lnTo>
                    <a:pt x="15936" y="8411"/>
                  </a:lnTo>
                  <a:lnTo>
                    <a:pt x="15981" y="8499"/>
                  </a:lnTo>
                  <a:lnTo>
                    <a:pt x="16026" y="8499"/>
                  </a:lnTo>
                  <a:lnTo>
                    <a:pt x="16115" y="8586"/>
                  </a:lnTo>
                  <a:lnTo>
                    <a:pt x="16115" y="8499"/>
                  </a:lnTo>
                  <a:lnTo>
                    <a:pt x="16205" y="8499"/>
                  </a:lnTo>
                  <a:lnTo>
                    <a:pt x="16294" y="8499"/>
                  </a:lnTo>
                  <a:lnTo>
                    <a:pt x="16384" y="8411"/>
                  </a:lnTo>
                  <a:lnTo>
                    <a:pt x="16384" y="8323"/>
                  </a:lnTo>
                  <a:lnTo>
                    <a:pt x="16384" y="8236"/>
                  </a:lnTo>
                  <a:lnTo>
                    <a:pt x="16339" y="8148"/>
                  </a:lnTo>
                  <a:lnTo>
                    <a:pt x="16250" y="8061"/>
                  </a:lnTo>
                  <a:lnTo>
                    <a:pt x="16160" y="7973"/>
                  </a:lnTo>
                  <a:lnTo>
                    <a:pt x="16071" y="7973"/>
                  </a:lnTo>
                  <a:lnTo>
                    <a:pt x="16026" y="7798"/>
                  </a:lnTo>
                  <a:lnTo>
                    <a:pt x="16026" y="7535"/>
                  </a:lnTo>
                  <a:lnTo>
                    <a:pt x="15981" y="7447"/>
                  </a:lnTo>
                  <a:lnTo>
                    <a:pt x="15847" y="7272"/>
                  </a:lnTo>
                  <a:lnTo>
                    <a:pt x="15757" y="7184"/>
                  </a:lnTo>
                  <a:lnTo>
                    <a:pt x="15623" y="7272"/>
                  </a:lnTo>
                  <a:lnTo>
                    <a:pt x="15533" y="7184"/>
                  </a:lnTo>
                  <a:lnTo>
                    <a:pt x="15489" y="7097"/>
                  </a:lnTo>
                  <a:lnTo>
                    <a:pt x="15489" y="7009"/>
                  </a:lnTo>
                  <a:lnTo>
                    <a:pt x="15533" y="6834"/>
                  </a:lnTo>
                  <a:lnTo>
                    <a:pt x="15578" y="6746"/>
                  </a:lnTo>
                  <a:lnTo>
                    <a:pt x="15489" y="6308"/>
                  </a:lnTo>
                  <a:lnTo>
                    <a:pt x="15444" y="5870"/>
                  </a:lnTo>
                  <a:lnTo>
                    <a:pt x="15354" y="5520"/>
                  </a:lnTo>
                  <a:lnTo>
                    <a:pt x="15310" y="5345"/>
                  </a:lnTo>
                  <a:lnTo>
                    <a:pt x="15175" y="5345"/>
                  </a:lnTo>
                  <a:lnTo>
                    <a:pt x="15086" y="5257"/>
                  </a:lnTo>
                  <a:lnTo>
                    <a:pt x="14996" y="5345"/>
                  </a:lnTo>
                  <a:lnTo>
                    <a:pt x="14907" y="5432"/>
                  </a:lnTo>
                  <a:lnTo>
                    <a:pt x="14817" y="5520"/>
                  </a:lnTo>
                  <a:lnTo>
                    <a:pt x="14728" y="5607"/>
                  </a:lnTo>
                  <a:lnTo>
                    <a:pt x="14638" y="5695"/>
                  </a:lnTo>
                  <a:lnTo>
                    <a:pt x="14593" y="5695"/>
                  </a:lnTo>
                  <a:lnTo>
                    <a:pt x="14549" y="5607"/>
                  </a:lnTo>
                  <a:lnTo>
                    <a:pt x="14504" y="5432"/>
                  </a:lnTo>
                  <a:lnTo>
                    <a:pt x="14325" y="5345"/>
                  </a:lnTo>
                  <a:lnTo>
                    <a:pt x="14280" y="5432"/>
                  </a:lnTo>
                  <a:lnTo>
                    <a:pt x="14235" y="5520"/>
                  </a:lnTo>
                  <a:lnTo>
                    <a:pt x="14191" y="5607"/>
                  </a:lnTo>
                  <a:lnTo>
                    <a:pt x="14101" y="5695"/>
                  </a:lnTo>
                  <a:lnTo>
                    <a:pt x="14011" y="5695"/>
                  </a:lnTo>
                  <a:lnTo>
                    <a:pt x="13967" y="5695"/>
                  </a:lnTo>
                  <a:lnTo>
                    <a:pt x="13922" y="5695"/>
                  </a:lnTo>
                  <a:lnTo>
                    <a:pt x="13743" y="5695"/>
                  </a:lnTo>
                  <a:lnTo>
                    <a:pt x="13653" y="5520"/>
                  </a:lnTo>
                  <a:lnTo>
                    <a:pt x="13519" y="5607"/>
                  </a:lnTo>
                  <a:lnTo>
                    <a:pt x="13430" y="5432"/>
                  </a:lnTo>
                  <a:lnTo>
                    <a:pt x="13385" y="5257"/>
                  </a:lnTo>
                  <a:lnTo>
                    <a:pt x="13385" y="5169"/>
                  </a:lnTo>
                  <a:lnTo>
                    <a:pt x="13385" y="4644"/>
                  </a:lnTo>
                  <a:lnTo>
                    <a:pt x="13340" y="4468"/>
                  </a:lnTo>
                  <a:lnTo>
                    <a:pt x="13385" y="4118"/>
                  </a:lnTo>
                  <a:lnTo>
                    <a:pt x="13385" y="3943"/>
                  </a:lnTo>
                  <a:lnTo>
                    <a:pt x="13474" y="3680"/>
                  </a:lnTo>
                  <a:lnTo>
                    <a:pt x="13519" y="3505"/>
                  </a:lnTo>
                  <a:lnTo>
                    <a:pt x="13474" y="3505"/>
                  </a:lnTo>
                  <a:lnTo>
                    <a:pt x="13385" y="3592"/>
                  </a:lnTo>
                  <a:lnTo>
                    <a:pt x="13295" y="3680"/>
                  </a:lnTo>
                  <a:lnTo>
                    <a:pt x="13116" y="3680"/>
                  </a:lnTo>
                  <a:lnTo>
                    <a:pt x="13027" y="3680"/>
                  </a:lnTo>
                  <a:lnTo>
                    <a:pt x="12892" y="3767"/>
                  </a:lnTo>
                  <a:lnTo>
                    <a:pt x="12803" y="3767"/>
                  </a:lnTo>
                  <a:lnTo>
                    <a:pt x="12624" y="3943"/>
                  </a:lnTo>
                  <a:lnTo>
                    <a:pt x="12534" y="4118"/>
                  </a:lnTo>
                  <a:lnTo>
                    <a:pt x="12310" y="4381"/>
                  </a:lnTo>
                  <a:lnTo>
                    <a:pt x="12131" y="4468"/>
                  </a:lnTo>
                  <a:lnTo>
                    <a:pt x="11997" y="4468"/>
                  </a:lnTo>
                  <a:lnTo>
                    <a:pt x="11863" y="4381"/>
                  </a:lnTo>
                  <a:lnTo>
                    <a:pt x="11684" y="4468"/>
                  </a:lnTo>
                  <a:lnTo>
                    <a:pt x="11505" y="4556"/>
                  </a:lnTo>
                  <a:lnTo>
                    <a:pt x="11370" y="4556"/>
                  </a:lnTo>
                  <a:lnTo>
                    <a:pt x="11236" y="4556"/>
                  </a:lnTo>
                  <a:lnTo>
                    <a:pt x="11146" y="4556"/>
                  </a:lnTo>
                  <a:lnTo>
                    <a:pt x="11102" y="4644"/>
                  </a:lnTo>
                  <a:lnTo>
                    <a:pt x="11012" y="4731"/>
                  </a:lnTo>
                  <a:lnTo>
                    <a:pt x="10878" y="4731"/>
                  </a:lnTo>
                  <a:lnTo>
                    <a:pt x="10744" y="4906"/>
                  </a:lnTo>
                  <a:lnTo>
                    <a:pt x="10699" y="4906"/>
                  </a:lnTo>
                  <a:lnTo>
                    <a:pt x="10609" y="4819"/>
                  </a:lnTo>
                  <a:lnTo>
                    <a:pt x="10475" y="4906"/>
                  </a:lnTo>
                  <a:lnTo>
                    <a:pt x="10296" y="5169"/>
                  </a:lnTo>
                  <a:lnTo>
                    <a:pt x="10072" y="5607"/>
                  </a:lnTo>
                  <a:lnTo>
                    <a:pt x="9938" y="5783"/>
                  </a:lnTo>
                  <a:lnTo>
                    <a:pt x="9848" y="5783"/>
                  </a:lnTo>
                  <a:lnTo>
                    <a:pt x="9804" y="5870"/>
                  </a:lnTo>
                  <a:lnTo>
                    <a:pt x="9759" y="6133"/>
                  </a:lnTo>
                  <a:lnTo>
                    <a:pt x="9669" y="6221"/>
                  </a:lnTo>
                  <a:lnTo>
                    <a:pt x="9535" y="6484"/>
                  </a:lnTo>
                  <a:lnTo>
                    <a:pt x="9490" y="6659"/>
                  </a:lnTo>
                  <a:lnTo>
                    <a:pt x="9401" y="6834"/>
                  </a:lnTo>
                  <a:lnTo>
                    <a:pt x="9356" y="6746"/>
                  </a:lnTo>
                  <a:lnTo>
                    <a:pt x="9311" y="6571"/>
                  </a:lnTo>
                  <a:lnTo>
                    <a:pt x="9177" y="6484"/>
                  </a:lnTo>
                  <a:lnTo>
                    <a:pt x="9087" y="6484"/>
                  </a:lnTo>
                  <a:lnTo>
                    <a:pt x="8953" y="6659"/>
                  </a:lnTo>
                  <a:lnTo>
                    <a:pt x="8863" y="6746"/>
                  </a:lnTo>
                  <a:lnTo>
                    <a:pt x="8729" y="6659"/>
                  </a:lnTo>
                  <a:lnTo>
                    <a:pt x="8640" y="6484"/>
                  </a:lnTo>
                  <a:lnTo>
                    <a:pt x="8640" y="6396"/>
                  </a:lnTo>
                  <a:lnTo>
                    <a:pt x="8550" y="6308"/>
                  </a:lnTo>
                  <a:lnTo>
                    <a:pt x="8461" y="6133"/>
                  </a:lnTo>
                  <a:lnTo>
                    <a:pt x="8371" y="6221"/>
                  </a:lnTo>
                  <a:lnTo>
                    <a:pt x="8237" y="6308"/>
                  </a:lnTo>
                  <a:lnTo>
                    <a:pt x="8192" y="6308"/>
                  </a:lnTo>
                  <a:lnTo>
                    <a:pt x="8102" y="6396"/>
                  </a:lnTo>
                  <a:lnTo>
                    <a:pt x="8058" y="6484"/>
                  </a:lnTo>
                  <a:lnTo>
                    <a:pt x="7968" y="6484"/>
                  </a:lnTo>
                  <a:lnTo>
                    <a:pt x="7879" y="6484"/>
                  </a:lnTo>
                  <a:lnTo>
                    <a:pt x="7744" y="6571"/>
                  </a:lnTo>
                  <a:lnTo>
                    <a:pt x="7700" y="6571"/>
                  </a:lnTo>
                  <a:lnTo>
                    <a:pt x="7610" y="6571"/>
                  </a:lnTo>
                  <a:lnTo>
                    <a:pt x="7565" y="6484"/>
                  </a:lnTo>
                  <a:lnTo>
                    <a:pt x="7521" y="6308"/>
                  </a:lnTo>
                  <a:lnTo>
                    <a:pt x="7521" y="6221"/>
                  </a:lnTo>
                  <a:lnTo>
                    <a:pt x="7521" y="6045"/>
                  </a:lnTo>
                  <a:lnTo>
                    <a:pt x="7476" y="5958"/>
                  </a:lnTo>
                  <a:lnTo>
                    <a:pt x="7386" y="5870"/>
                  </a:lnTo>
                  <a:lnTo>
                    <a:pt x="7386" y="5695"/>
                  </a:lnTo>
                  <a:lnTo>
                    <a:pt x="7341" y="5695"/>
                  </a:lnTo>
                  <a:lnTo>
                    <a:pt x="7252" y="5695"/>
                  </a:lnTo>
                  <a:lnTo>
                    <a:pt x="7207" y="5520"/>
                  </a:lnTo>
                  <a:lnTo>
                    <a:pt x="7118" y="5257"/>
                  </a:lnTo>
                  <a:lnTo>
                    <a:pt x="7028" y="5082"/>
                  </a:lnTo>
                  <a:lnTo>
                    <a:pt x="6983" y="4906"/>
                  </a:lnTo>
                  <a:lnTo>
                    <a:pt x="6983" y="4731"/>
                  </a:lnTo>
                  <a:lnTo>
                    <a:pt x="6939" y="4644"/>
                  </a:lnTo>
                  <a:lnTo>
                    <a:pt x="6804" y="4556"/>
                  </a:lnTo>
                  <a:lnTo>
                    <a:pt x="6760" y="4381"/>
                  </a:lnTo>
                  <a:lnTo>
                    <a:pt x="6715" y="4381"/>
                  </a:lnTo>
                  <a:lnTo>
                    <a:pt x="6625" y="4468"/>
                  </a:lnTo>
                  <a:lnTo>
                    <a:pt x="6625" y="4293"/>
                  </a:lnTo>
                  <a:lnTo>
                    <a:pt x="6536" y="4206"/>
                  </a:lnTo>
                  <a:lnTo>
                    <a:pt x="6446" y="4206"/>
                  </a:lnTo>
                  <a:lnTo>
                    <a:pt x="6401" y="4118"/>
                  </a:lnTo>
                  <a:lnTo>
                    <a:pt x="6312" y="4118"/>
                  </a:lnTo>
                  <a:lnTo>
                    <a:pt x="6133" y="4030"/>
                  </a:lnTo>
                  <a:lnTo>
                    <a:pt x="6043" y="4030"/>
                  </a:lnTo>
                  <a:lnTo>
                    <a:pt x="5819" y="4030"/>
                  </a:lnTo>
                  <a:lnTo>
                    <a:pt x="5775" y="4030"/>
                  </a:lnTo>
                  <a:close/>
                </a:path>
              </a:pathLst>
            </a:custGeom>
            <a:grp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95" name="Michigan1">
              <a:extLst>
                <a:ext uri="{FF2B5EF4-FFF2-40B4-BE49-F238E27FC236}">
                  <a16:creationId xmlns:a16="http://schemas.microsoft.com/office/drawing/2014/main" id="{39D66C2D-0610-E291-2247-06CAC6752F99}"/>
                </a:ext>
              </a:extLst>
            </p:cNvPr>
            <p:cNvSpPr>
              <a:spLocks/>
            </p:cNvSpPr>
            <p:nvPr/>
          </p:nvSpPr>
          <p:spPr bwMode="auto">
            <a:xfrm>
              <a:off x="18793920" y="5334053"/>
              <a:ext cx="11070" cy="333"/>
            </a:xfrm>
            <a:custGeom>
              <a:avLst/>
              <a:gdLst/>
              <a:ahLst/>
              <a:cxnLst>
                <a:cxn ang="0">
                  <a:pos x="10456" y="8093"/>
                </a:cxn>
                <a:cxn ang="0">
                  <a:pos x="10057" y="7205"/>
                </a:cxn>
                <a:cxn ang="0">
                  <a:pos x="10656" y="6613"/>
                </a:cxn>
                <a:cxn ang="0">
                  <a:pos x="11189" y="6317"/>
                </a:cxn>
                <a:cxn ang="0">
                  <a:pos x="11389" y="5478"/>
                </a:cxn>
                <a:cxn ang="0">
                  <a:pos x="11922" y="5083"/>
                </a:cxn>
                <a:cxn ang="0">
                  <a:pos x="11855" y="3899"/>
                </a:cxn>
                <a:cxn ang="0">
                  <a:pos x="11522" y="3158"/>
                </a:cxn>
                <a:cxn ang="0">
                  <a:pos x="11122" y="2369"/>
                </a:cxn>
                <a:cxn ang="0">
                  <a:pos x="11322" y="1974"/>
                </a:cxn>
                <a:cxn ang="0">
                  <a:pos x="10789" y="1382"/>
                </a:cxn>
                <a:cxn ang="0">
                  <a:pos x="9524" y="1135"/>
                </a:cxn>
                <a:cxn ang="0">
                  <a:pos x="8259" y="888"/>
                </a:cxn>
                <a:cxn ang="0">
                  <a:pos x="7526" y="395"/>
                </a:cxn>
                <a:cxn ang="0">
                  <a:pos x="6061" y="148"/>
                </a:cxn>
                <a:cxn ang="0">
                  <a:pos x="5528" y="197"/>
                </a:cxn>
                <a:cxn ang="0">
                  <a:pos x="4995" y="395"/>
                </a:cxn>
                <a:cxn ang="0">
                  <a:pos x="4529" y="938"/>
                </a:cxn>
                <a:cxn ang="0">
                  <a:pos x="5062" y="1530"/>
                </a:cxn>
                <a:cxn ang="0">
                  <a:pos x="4596" y="1727"/>
                </a:cxn>
                <a:cxn ang="0">
                  <a:pos x="3929" y="2122"/>
                </a:cxn>
                <a:cxn ang="0">
                  <a:pos x="3863" y="3257"/>
                </a:cxn>
                <a:cxn ang="0">
                  <a:pos x="3330" y="4293"/>
                </a:cxn>
                <a:cxn ang="0">
                  <a:pos x="3463" y="3553"/>
                </a:cxn>
                <a:cxn ang="0">
                  <a:pos x="3263" y="3800"/>
                </a:cxn>
                <a:cxn ang="0">
                  <a:pos x="2997" y="3701"/>
                </a:cxn>
                <a:cxn ang="0">
                  <a:pos x="2997" y="2912"/>
                </a:cxn>
                <a:cxn ang="0">
                  <a:pos x="2864" y="2714"/>
                </a:cxn>
                <a:cxn ang="0">
                  <a:pos x="1998" y="3603"/>
                </a:cxn>
                <a:cxn ang="0">
                  <a:pos x="1399" y="3849"/>
                </a:cxn>
                <a:cxn ang="0">
                  <a:pos x="1265" y="4540"/>
                </a:cxn>
                <a:cxn ang="0">
                  <a:pos x="866" y="5132"/>
                </a:cxn>
                <a:cxn ang="0">
                  <a:pos x="666" y="6366"/>
                </a:cxn>
                <a:cxn ang="0">
                  <a:pos x="67" y="7254"/>
                </a:cxn>
                <a:cxn ang="0">
                  <a:pos x="466" y="8439"/>
                </a:cxn>
                <a:cxn ang="0">
                  <a:pos x="533" y="9376"/>
                </a:cxn>
                <a:cxn ang="0">
                  <a:pos x="1465" y="10808"/>
                </a:cxn>
                <a:cxn ang="0">
                  <a:pos x="1931" y="12140"/>
                </a:cxn>
                <a:cxn ang="0">
                  <a:pos x="2065" y="12781"/>
                </a:cxn>
                <a:cxn ang="0">
                  <a:pos x="1798" y="13670"/>
                </a:cxn>
                <a:cxn ang="0">
                  <a:pos x="999" y="15200"/>
                </a:cxn>
                <a:cxn ang="0">
                  <a:pos x="266" y="16088"/>
                </a:cxn>
                <a:cxn ang="0">
                  <a:pos x="4196" y="16088"/>
                </a:cxn>
                <a:cxn ang="0">
                  <a:pos x="8059" y="15989"/>
                </a:cxn>
                <a:cxn ang="0">
                  <a:pos x="13320" y="15249"/>
                </a:cxn>
                <a:cxn ang="0">
                  <a:pos x="13720" y="14509"/>
                </a:cxn>
                <a:cxn ang="0">
                  <a:pos x="14253" y="14065"/>
                </a:cxn>
                <a:cxn ang="0">
                  <a:pos x="14186" y="13275"/>
                </a:cxn>
                <a:cxn ang="0">
                  <a:pos x="15052" y="12584"/>
                </a:cxn>
                <a:cxn ang="0">
                  <a:pos x="15252" y="11893"/>
                </a:cxn>
                <a:cxn ang="0">
                  <a:pos x="15518" y="11449"/>
                </a:cxn>
                <a:cxn ang="0">
                  <a:pos x="15718" y="11696"/>
                </a:cxn>
                <a:cxn ang="0">
                  <a:pos x="16251" y="11350"/>
                </a:cxn>
                <a:cxn ang="0">
                  <a:pos x="16384" y="10067"/>
                </a:cxn>
                <a:cxn ang="0">
                  <a:pos x="15851" y="8982"/>
                </a:cxn>
                <a:cxn ang="0">
                  <a:pos x="15252" y="7649"/>
                </a:cxn>
                <a:cxn ang="0">
                  <a:pos x="14652" y="6465"/>
                </a:cxn>
                <a:cxn ang="0">
                  <a:pos x="13653" y="6119"/>
                </a:cxn>
                <a:cxn ang="0">
                  <a:pos x="12588" y="6563"/>
                </a:cxn>
                <a:cxn ang="0">
                  <a:pos x="11922" y="7600"/>
                </a:cxn>
                <a:cxn ang="0">
                  <a:pos x="11322" y="8044"/>
                </a:cxn>
              </a:cxnLst>
              <a:rect l="0" t="0" r="r" b="b"/>
              <a:pathLst>
                <a:path w="16384" h="16384">
                  <a:moveTo>
                    <a:pt x="11122" y="8291"/>
                  </a:moveTo>
                  <a:lnTo>
                    <a:pt x="11056" y="8291"/>
                  </a:lnTo>
                  <a:lnTo>
                    <a:pt x="10989" y="8143"/>
                  </a:lnTo>
                  <a:lnTo>
                    <a:pt x="10923" y="8093"/>
                  </a:lnTo>
                  <a:lnTo>
                    <a:pt x="10656" y="8093"/>
                  </a:lnTo>
                  <a:lnTo>
                    <a:pt x="10456" y="8093"/>
                  </a:lnTo>
                  <a:lnTo>
                    <a:pt x="10323" y="7995"/>
                  </a:lnTo>
                  <a:lnTo>
                    <a:pt x="10190" y="7896"/>
                  </a:lnTo>
                  <a:lnTo>
                    <a:pt x="10123" y="7797"/>
                  </a:lnTo>
                  <a:lnTo>
                    <a:pt x="9990" y="7600"/>
                  </a:lnTo>
                  <a:lnTo>
                    <a:pt x="10057" y="7402"/>
                  </a:lnTo>
                  <a:lnTo>
                    <a:pt x="10057" y="7205"/>
                  </a:lnTo>
                  <a:lnTo>
                    <a:pt x="10057" y="7057"/>
                  </a:lnTo>
                  <a:lnTo>
                    <a:pt x="10057" y="7008"/>
                  </a:lnTo>
                  <a:lnTo>
                    <a:pt x="10123" y="6860"/>
                  </a:lnTo>
                  <a:lnTo>
                    <a:pt x="10257" y="6712"/>
                  </a:lnTo>
                  <a:lnTo>
                    <a:pt x="10456" y="6712"/>
                  </a:lnTo>
                  <a:lnTo>
                    <a:pt x="10656" y="6613"/>
                  </a:lnTo>
                  <a:lnTo>
                    <a:pt x="10789" y="6662"/>
                  </a:lnTo>
                  <a:lnTo>
                    <a:pt x="10856" y="6613"/>
                  </a:lnTo>
                  <a:lnTo>
                    <a:pt x="10923" y="6514"/>
                  </a:lnTo>
                  <a:lnTo>
                    <a:pt x="10923" y="6415"/>
                  </a:lnTo>
                  <a:lnTo>
                    <a:pt x="11122" y="6366"/>
                  </a:lnTo>
                  <a:lnTo>
                    <a:pt x="11189" y="6317"/>
                  </a:lnTo>
                  <a:lnTo>
                    <a:pt x="11189" y="6169"/>
                  </a:lnTo>
                  <a:lnTo>
                    <a:pt x="11189" y="5971"/>
                  </a:lnTo>
                  <a:lnTo>
                    <a:pt x="11189" y="5823"/>
                  </a:lnTo>
                  <a:lnTo>
                    <a:pt x="11256" y="5725"/>
                  </a:lnTo>
                  <a:lnTo>
                    <a:pt x="11322" y="5527"/>
                  </a:lnTo>
                  <a:lnTo>
                    <a:pt x="11389" y="5478"/>
                  </a:lnTo>
                  <a:lnTo>
                    <a:pt x="11589" y="5527"/>
                  </a:lnTo>
                  <a:lnTo>
                    <a:pt x="11722" y="5478"/>
                  </a:lnTo>
                  <a:lnTo>
                    <a:pt x="11722" y="5330"/>
                  </a:lnTo>
                  <a:lnTo>
                    <a:pt x="11855" y="5231"/>
                  </a:lnTo>
                  <a:lnTo>
                    <a:pt x="11922" y="5182"/>
                  </a:lnTo>
                  <a:lnTo>
                    <a:pt x="11922" y="5083"/>
                  </a:lnTo>
                  <a:lnTo>
                    <a:pt x="11922" y="4935"/>
                  </a:lnTo>
                  <a:lnTo>
                    <a:pt x="11922" y="4639"/>
                  </a:lnTo>
                  <a:lnTo>
                    <a:pt x="11922" y="4491"/>
                  </a:lnTo>
                  <a:lnTo>
                    <a:pt x="11922" y="4441"/>
                  </a:lnTo>
                  <a:lnTo>
                    <a:pt x="11922" y="4244"/>
                  </a:lnTo>
                  <a:lnTo>
                    <a:pt x="11855" y="3899"/>
                  </a:lnTo>
                  <a:lnTo>
                    <a:pt x="11922" y="3800"/>
                  </a:lnTo>
                  <a:lnTo>
                    <a:pt x="11922" y="3652"/>
                  </a:lnTo>
                  <a:lnTo>
                    <a:pt x="11788" y="3454"/>
                  </a:lnTo>
                  <a:lnTo>
                    <a:pt x="11722" y="3356"/>
                  </a:lnTo>
                  <a:lnTo>
                    <a:pt x="11589" y="3208"/>
                  </a:lnTo>
                  <a:lnTo>
                    <a:pt x="11522" y="3158"/>
                  </a:lnTo>
                  <a:lnTo>
                    <a:pt x="11322" y="3010"/>
                  </a:lnTo>
                  <a:lnTo>
                    <a:pt x="11189" y="2862"/>
                  </a:lnTo>
                  <a:lnTo>
                    <a:pt x="11056" y="2714"/>
                  </a:lnTo>
                  <a:lnTo>
                    <a:pt x="11056" y="2566"/>
                  </a:lnTo>
                  <a:lnTo>
                    <a:pt x="11122" y="2467"/>
                  </a:lnTo>
                  <a:lnTo>
                    <a:pt x="11122" y="2369"/>
                  </a:lnTo>
                  <a:lnTo>
                    <a:pt x="11322" y="2369"/>
                  </a:lnTo>
                  <a:lnTo>
                    <a:pt x="11655" y="2467"/>
                  </a:lnTo>
                  <a:lnTo>
                    <a:pt x="11722" y="2418"/>
                  </a:lnTo>
                  <a:lnTo>
                    <a:pt x="11522" y="2270"/>
                  </a:lnTo>
                  <a:lnTo>
                    <a:pt x="11455" y="2073"/>
                  </a:lnTo>
                  <a:lnTo>
                    <a:pt x="11322" y="1974"/>
                  </a:lnTo>
                  <a:lnTo>
                    <a:pt x="11189" y="1875"/>
                  </a:lnTo>
                  <a:lnTo>
                    <a:pt x="11122" y="1826"/>
                  </a:lnTo>
                  <a:lnTo>
                    <a:pt x="11056" y="1727"/>
                  </a:lnTo>
                  <a:lnTo>
                    <a:pt x="11056" y="1579"/>
                  </a:lnTo>
                  <a:lnTo>
                    <a:pt x="10989" y="1480"/>
                  </a:lnTo>
                  <a:lnTo>
                    <a:pt x="10789" y="1382"/>
                  </a:lnTo>
                  <a:lnTo>
                    <a:pt x="10656" y="1283"/>
                  </a:lnTo>
                  <a:lnTo>
                    <a:pt x="10590" y="1283"/>
                  </a:lnTo>
                  <a:lnTo>
                    <a:pt x="10190" y="1234"/>
                  </a:lnTo>
                  <a:lnTo>
                    <a:pt x="9990" y="1184"/>
                  </a:lnTo>
                  <a:lnTo>
                    <a:pt x="9790" y="1135"/>
                  </a:lnTo>
                  <a:lnTo>
                    <a:pt x="9524" y="1135"/>
                  </a:lnTo>
                  <a:lnTo>
                    <a:pt x="9058" y="938"/>
                  </a:lnTo>
                  <a:lnTo>
                    <a:pt x="8925" y="888"/>
                  </a:lnTo>
                  <a:lnTo>
                    <a:pt x="8725" y="888"/>
                  </a:lnTo>
                  <a:lnTo>
                    <a:pt x="8525" y="888"/>
                  </a:lnTo>
                  <a:lnTo>
                    <a:pt x="8392" y="938"/>
                  </a:lnTo>
                  <a:lnTo>
                    <a:pt x="8259" y="888"/>
                  </a:lnTo>
                  <a:lnTo>
                    <a:pt x="8192" y="790"/>
                  </a:lnTo>
                  <a:lnTo>
                    <a:pt x="8059" y="642"/>
                  </a:lnTo>
                  <a:lnTo>
                    <a:pt x="7992" y="543"/>
                  </a:lnTo>
                  <a:lnTo>
                    <a:pt x="7792" y="493"/>
                  </a:lnTo>
                  <a:lnTo>
                    <a:pt x="7659" y="395"/>
                  </a:lnTo>
                  <a:lnTo>
                    <a:pt x="7526" y="395"/>
                  </a:lnTo>
                  <a:lnTo>
                    <a:pt x="7459" y="395"/>
                  </a:lnTo>
                  <a:lnTo>
                    <a:pt x="7193" y="444"/>
                  </a:lnTo>
                  <a:lnTo>
                    <a:pt x="6993" y="444"/>
                  </a:lnTo>
                  <a:lnTo>
                    <a:pt x="6793" y="395"/>
                  </a:lnTo>
                  <a:lnTo>
                    <a:pt x="6460" y="247"/>
                  </a:lnTo>
                  <a:lnTo>
                    <a:pt x="6061" y="148"/>
                  </a:lnTo>
                  <a:lnTo>
                    <a:pt x="5861" y="49"/>
                  </a:lnTo>
                  <a:lnTo>
                    <a:pt x="5728" y="0"/>
                  </a:lnTo>
                  <a:lnTo>
                    <a:pt x="5728" y="49"/>
                  </a:lnTo>
                  <a:lnTo>
                    <a:pt x="5661" y="49"/>
                  </a:lnTo>
                  <a:lnTo>
                    <a:pt x="5661" y="99"/>
                  </a:lnTo>
                  <a:lnTo>
                    <a:pt x="5528" y="197"/>
                  </a:lnTo>
                  <a:lnTo>
                    <a:pt x="5461" y="247"/>
                  </a:lnTo>
                  <a:lnTo>
                    <a:pt x="5262" y="247"/>
                  </a:lnTo>
                  <a:lnTo>
                    <a:pt x="5062" y="197"/>
                  </a:lnTo>
                  <a:lnTo>
                    <a:pt x="4929" y="247"/>
                  </a:lnTo>
                  <a:lnTo>
                    <a:pt x="4929" y="296"/>
                  </a:lnTo>
                  <a:lnTo>
                    <a:pt x="4995" y="395"/>
                  </a:lnTo>
                  <a:lnTo>
                    <a:pt x="5062" y="444"/>
                  </a:lnTo>
                  <a:lnTo>
                    <a:pt x="4995" y="493"/>
                  </a:lnTo>
                  <a:lnTo>
                    <a:pt x="4862" y="592"/>
                  </a:lnTo>
                  <a:lnTo>
                    <a:pt x="4729" y="691"/>
                  </a:lnTo>
                  <a:lnTo>
                    <a:pt x="4596" y="839"/>
                  </a:lnTo>
                  <a:lnTo>
                    <a:pt x="4529" y="938"/>
                  </a:lnTo>
                  <a:lnTo>
                    <a:pt x="4529" y="1036"/>
                  </a:lnTo>
                  <a:lnTo>
                    <a:pt x="4596" y="1184"/>
                  </a:lnTo>
                  <a:lnTo>
                    <a:pt x="4662" y="1332"/>
                  </a:lnTo>
                  <a:lnTo>
                    <a:pt x="4729" y="1382"/>
                  </a:lnTo>
                  <a:lnTo>
                    <a:pt x="4862" y="1480"/>
                  </a:lnTo>
                  <a:lnTo>
                    <a:pt x="5062" y="1530"/>
                  </a:lnTo>
                  <a:lnTo>
                    <a:pt x="5262" y="1579"/>
                  </a:lnTo>
                  <a:lnTo>
                    <a:pt x="5262" y="1629"/>
                  </a:lnTo>
                  <a:lnTo>
                    <a:pt x="5195" y="1678"/>
                  </a:lnTo>
                  <a:lnTo>
                    <a:pt x="5062" y="1727"/>
                  </a:lnTo>
                  <a:lnTo>
                    <a:pt x="4862" y="1727"/>
                  </a:lnTo>
                  <a:lnTo>
                    <a:pt x="4596" y="1727"/>
                  </a:lnTo>
                  <a:lnTo>
                    <a:pt x="4462" y="1777"/>
                  </a:lnTo>
                  <a:lnTo>
                    <a:pt x="4329" y="1826"/>
                  </a:lnTo>
                  <a:lnTo>
                    <a:pt x="4196" y="1925"/>
                  </a:lnTo>
                  <a:lnTo>
                    <a:pt x="4129" y="2023"/>
                  </a:lnTo>
                  <a:lnTo>
                    <a:pt x="4063" y="2073"/>
                  </a:lnTo>
                  <a:lnTo>
                    <a:pt x="3929" y="2122"/>
                  </a:lnTo>
                  <a:lnTo>
                    <a:pt x="3730" y="2171"/>
                  </a:lnTo>
                  <a:lnTo>
                    <a:pt x="3663" y="2369"/>
                  </a:lnTo>
                  <a:lnTo>
                    <a:pt x="3730" y="2467"/>
                  </a:lnTo>
                  <a:lnTo>
                    <a:pt x="3796" y="2813"/>
                  </a:lnTo>
                  <a:lnTo>
                    <a:pt x="3863" y="3060"/>
                  </a:lnTo>
                  <a:lnTo>
                    <a:pt x="3863" y="3257"/>
                  </a:lnTo>
                  <a:lnTo>
                    <a:pt x="3796" y="3603"/>
                  </a:lnTo>
                  <a:lnTo>
                    <a:pt x="3730" y="3849"/>
                  </a:lnTo>
                  <a:lnTo>
                    <a:pt x="3663" y="3997"/>
                  </a:lnTo>
                  <a:lnTo>
                    <a:pt x="3530" y="4145"/>
                  </a:lnTo>
                  <a:lnTo>
                    <a:pt x="3397" y="4244"/>
                  </a:lnTo>
                  <a:lnTo>
                    <a:pt x="3330" y="4293"/>
                  </a:lnTo>
                  <a:lnTo>
                    <a:pt x="3330" y="4244"/>
                  </a:lnTo>
                  <a:lnTo>
                    <a:pt x="3263" y="4145"/>
                  </a:lnTo>
                  <a:lnTo>
                    <a:pt x="3330" y="3997"/>
                  </a:lnTo>
                  <a:lnTo>
                    <a:pt x="3463" y="3948"/>
                  </a:lnTo>
                  <a:lnTo>
                    <a:pt x="3530" y="3800"/>
                  </a:lnTo>
                  <a:lnTo>
                    <a:pt x="3463" y="3553"/>
                  </a:lnTo>
                  <a:lnTo>
                    <a:pt x="3463" y="3454"/>
                  </a:lnTo>
                  <a:lnTo>
                    <a:pt x="3463" y="3356"/>
                  </a:lnTo>
                  <a:lnTo>
                    <a:pt x="3397" y="3356"/>
                  </a:lnTo>
                  <a:lnTo>
                    <a:pt x="3330" y="3405"/>
                  </a:lnTo>
                  <a:lnTo>
                    <a:pt x="3263" y="3504"/>
                  </a:lnTo>
                  <a:lnTo>
                    <a:pt x="3263" y="3800"/>
                  </a:lnTo>
                  <a:lnTo>
                    <a:pt x="3197" y="3948"/>
                  </a:lnTo>
                  <a:lnTo>
                    <a:pt x="3130" y="4195"/>
                  </a:lnTo>
                  <a:lnTo>
                    <a:pt x="2997" y="4195"/>
                  </a:lnTo>
                  <a:lnTo>
                    <a:pt x="2997" y="4145"/>
                  </a:lnTo>
                  <a:lnTo>
                    <a:pt x="2997" y="3948"/>
                  </a:lnTo>
                  <a:lnTo>
                    <a:pt x="2997" y="3701"/>
                  </a:lnTo>
                  <a:lnTo>
                    <a:pt x="3064" y="3504"/>
                  </a:lnTo>
                  <a:lnTo>
                    <a:pt x="2997" y="3405"/>
                  </a:lnTo>
                  <a:lnTo>
                    <a:pt x="2997" y="3356"/>
                  </a:lnTo>
                  <a:lnTo>
                    <a:pt x="3130" y="3208"/>
                  </a:lnTo>
                  <a:lnTo>
                    <a:pt x="3064" y="3109"/>
                  </a:lnTo>
                  <a:lnTo>
                    <a:pt x="2997" y="2912"/>
                  </a:lnTo>
                  <a:lnTo>
                    <a:pt x="2930" y="2813"/>
                  </a:lnTo>
                  <a:lnTo>
                    <a:pt x="3130" y="2764"/>
                  </a:lnTo>
                  <a:lnTo>
                    <a:pt x="3197" y="2665"/>
                  </a:lnTo>
                  <a:lnTo>
                    <a:pt x="3130" y="2517"/>
                  </a:lnTo>
                  <a:lnTo>
                    <a:pt x="2997" y="2566"/>
                  </a:lnTo>
                  <a:lnTo>
                    <a:pt x="2864" y="2714"/>
                  </a:lnTo>
                  <a:lnTo>
                    <a:pt x="2731" y="2764"/>
                  </a:lnTo>
                  <a:lnTo>
                    <a:pt x="2664" y="3060"/>
                  </a:lnTo>
                  <a:lnTo>
                    <a:pt x="2398" y="3257"/>
                  </a:lnTo>
                  <a:lnTo>
                    <a:pt x="2331" y="3553"/>
                  </a:lnTo>
                  <a:lnTo>
                    <a:pt x="2131" y="3652"/>
                  </a:lnTo>
                  <a:lnTo>
                    <a:pt x="1998" y="3603"/>
                  </a:lnTo>
                  <a:lnTo>
                    <a:pt x="1798" y="3553"/>
                  </a:lnTo>
                  <a:lnTo>
                    <a:pt x="1732" y="3652"/>
                  </a:lnTo>
                  <a:lnTo>
                    <a:pt x="1732" y="3751"/>
                  </a:lnTo>
                  <a:lnTo>
                    <a:pt x="1598" y="3849"/>
                  </a:lnTo>
                  <a:lnTo>
                    <a:pt x="1532" y="3849"/>
                  </a:lnTo>
                  <a:lnTo>
                    <a:pt x="1399" y="3849"/>
                  </a:lnTo>
                  <a:lnTo>
                    <a:pt x="1332" y="3899"/>
                  </a:lnTo>
                  <a:lnTo>
                    <a:pt x="1332" y="3948"/>
                  </a:lnTo>
                  <a:lnTo>
                    <a:pt x="1399" y="4145"/>
                  </a:lnTo>
                  <a:lnTo>
                    <a:pt x="1399" y="4343"/>
                  </a:lnTo>
                  <a:lnTo>
                    <a:pt x="1332" y="4441"/>
                  </a:lnTo>
                  <a:lnTo>
                    <a:pt x="1265" y="4540"/>
                  </a:lnTo>
                  <a:lnTo>
                    <a:pt x="1066" y="4589"/>
                  </a:lnTo>
                  <a:lnTo>
                    <a:pt x="866" y="4688"/>
                  </a:lnTo>
                  <a:lnTo>
                    <a:pt x="799" y="4738"/>
                  </a:lnTo>
                  <a:lnTo>
                    <a:pt x="733" y="4787"/>
                  </a:lnTo>
                  <a:lnTo>
                    <a:pt x="799" y="4935"/>
                  </a:lnTo>
                  <a:lnTo>
                    <a:pt x="866" y="5132"/>
                  </a:lnTo>
                  <a:lnTo>
                    <a:pt x="866" y="5231"/>
                  </a:lnTo>
                  <a:lnTo>
                    <a:pt x="866" y="5428"/>
                  </a:lnTo>
                  <a:lnTo>
                    <a:pt x="866" y="5527"/>
                  </a:lnTo>
                  <a:lnTo>
                    <a:pt x="866" y="5823"/>
                  </a:lnTo>
                  <a:lnTo>
                    <a:pt x="866" y="6070"/>
                  </a:lnTo>
                  <a:lnTo>
                    <a:pt x="666" y="6366"/>
                  </a:lnTo>
                  <a:lnTo>
                    <a:pt x="599" y="6613"/>
                  </a:lnTo>
                  <a:lnTo>
                    <a:pt x="533" y="6810"/>
                  </a:lnTo>
                  <a:lnTo>
                    <a:pt x="400" y="6958"/>
                  </a:lnTo>
                  <a:lnTo>
                    <a:pt x="333" y="7057"/>
                  </a:lnTo>
                  <a:lnTo>
                    <a:pt x="266" y="7156"/>
                  </a:lnTo>
                  <a:lnTo>
                    <a:pt x="67" y="7254"/>
                  </a:lnTo>
                  <a:lnTo>
                    <a:pt x="67" y="7304"/>
                  </a:lnTo>
                  <a:lnTo>
                    <a:pt x="67" y="7402"/>
                  </a:lnTo>
                  <a:lnTo>
                    <a:pt x="400" y="7748"/>
                  </a:lnTo>
                  <a:lnTo>
                    <a:pt x="466" y="8044"/>
                  </a:lnTo>
                  <a:lnTo>
                    <a:pt x="533" y="8241"/>
                  </a:lnTo>
                  <a:lnTo>
                    <a:pt x="466" y="8439"/>
                  </a:lnTo>
                  <a:lnTo>
                    <a:pt x="466" y="8537"/>
                  </a:lnTo>
                  <a:lnTo>
                    <a:pt x="266" y="8784"/>
                  </a:lnTo>
                  <a:lnTo>
                    <a:pt x="200" y="8883"/>
                  </a:lnTo>
                  <a:lnTo>
                    <a:pt x="266" y="9031"/>
                  </a:lnTo>
                  <a:lnTo>
                    <a:pt x="400" y="9179"/>
                  </a:lnTo>
                  <a:lnTo>
                    <a:pt x="533" y="9376"/>
                  </a:lnTo>
                  <a:lnTo>
                    <a:pt x="599" y="9475"/>
                  </a:lnTo>
                  <a:lnTo>
                    <a:pt x="599" y="9623"/>
                  </a:lnTo>
                  <a:lnTo>
                    <a:pt x="599" y="9722"/>
                  </a:lnTo>
                  <a:lnTo>
                    <a:pt x="999" y="10215"/>
                  </a:lnTo>
                  <a:lnTo>
                    <a:pt x="1265" y="10511"/>
                  </a:lnTo>
                  <a:lnTo>
                    <a:pt x="1465" y="10808"/>
                  </a:lnTo>
                  <a:lnTo>
                    <a:pt x="1532" y="10906"/>
                  </a:lnTo>
                  <a:lnTo>
                    <a:pt x="1665" y="11202"/>
                  </a:lnTo>
                  <a:lnTo>
                    <a:pt x="1732" y="11548"/>
                  </a:lnTo>
                  <a:lnTo>
                    <a:pt x="1798" y="11646"/>
                  </a:lnTo>
                  <a:lnTo>
                    <a:pt x="1798" y="11943"/>
                  </a:lnTo>
                  <a:lnTo>
                    <a:pt x="1931" y="12140"/>
                  </a:lnTo>
                  <a:lnTo>
                    <a:pt x="1931" y="12288"/>
                  </a:lnTo>
                  <a:lnTo>
                    <a:pt x="1931" y="12387"/>
                  </a:lnTo>
                  <a:lnTo>
                    <a:pt x="1931" y="12584"/>
                  </a:lnTo>
                  <a:lnTo>
                    <a:pt x="2065" y="12683"/>
                  </a:lnTo>
                  <a:lnTo>
                    <a:pt x="2131" y="12732"/>
                  </a:lnTo>
                  <a:lnTo>
                    <a:pt x="2065" y="12781"/>
                  </a:lnTo>
                  <a:lnTo>
                    <a:pt x="1865" y="12781"/>
                  </a:lnTo>
                  <a:lnTo>
                    <a:pt x="1865" y="12831"/>
                  </a:lnTo>
                  <a:lnTo>
                    <a:pt x="1931" y="13028"/>
                  </a:lnTo>
                  <a:lnTo>
                    <a:pt x="1931" y="13176"/>
                  </a:lnTo>
                  <a:lnTo>
                    <a:pt x="1865" y="13472"/>
                  </a:lnTo>
                  <a:lnTo>
                    <a:pt x="1798" y="13670"/>
                  </a:lnTo>
                  <a:lnTo>
                    <a:pt x="1798" y="13867"/>
                  </a:lnTo>
                  <a:lnTo>
                    <a:pt x="1732" y="14163"/>
                  </a:lnTo>
                  <a:lnTo>
                    <a:pt x="1532" y="14410"/>
                  </a:lnTo>
                  <a:lnTo>
                    <a:pt x="1465" y="14459"/>
                  </a:lnTo>
                  <a:lnTo>
                    <a:pt x="1265" y="14755"/>
                  </a:lnTo>
                  <a:lnTo>
                    <a:pt x="999" y="15200"/>
                  </a:lnTo>
                  <a:lnTo>
                    <a:pt x="866" y="15446"/>
                  </a:lnTo>
                  <a:lnTo>
                    <a:pt x="799" y="15693"/>
                  </a:lnTo>
                  <a:lnTo>
                    <a:pt x="733" y="15792"/>
                  </a:lnTo>
                  <a:lnTo>
                    <a:pt x="666" y="15940"/>
                  </a:lnTo>
                  <a:lnTo>
                    <a:pt x="466" y="16039"/>
                  </a:lnTo>
                  <a:lnTo>
                    <a:pt x="266" y="16088"/>
                  </a:lnTo>
                  <a:lnTo>
                    <a:pt x="200" y="16236"/>
                  </a:lnTo>
                  <a:lnTo>
                    <a:pt x="0" y="16384"/>
                  </a:lnTo>
                  <a:lnTo>
                    <a:pt x="1199" y="16335"/>
                  </a:lnTo>
                  <a:lnTo>
                    <a:pt x="2264" y="16236"/>
                  </a:lnTo>
                  <a:lnTo>
                    <a:pt x="2997" y="16187"/>
                  </a:lnTo>
                  <a:lnTo>
                    <a:pt x="4196" y="16088"/>
                  </a:lnTo>
                  <a:lnTo>
                    <a:pt x="4529" y="16039"/>
                  </a:lnTo>
                  <a:lnTo>
                    <a:pt x="5994" y="15891"/>
                  </a:lnTo>
                  <a:lnTo>
                    <a:pt x="6327" y="15891"/>
                  </a:lnTo>
                  <a:lnTo>
                    <a:pt x="7859" y="15742"/>
                  </a:lnTo>
                  <a:lnTo>
                    <a:pt x="7992" y="15742"/>
                  </a:lnTo>
                  <a:lnTo>
                    <a:pt x="8059" y="15989"/>
                  </a:lnTo>
                  <a:lnTo>
                    <a:pt x="9591" y="15792"/>
                  </a:lnTo>
                  <a:lnTo>
                    <a:pt x="9724" y="15792"/>
                  </a:lnTo>
                  <a:lnTo>
                    <a:pt x="11589" y="15545"/>
                  </a:lnTo>
                  <a:lnTo>
                    <a:pt x="12055" y="15496"/>
                  </a:lnTo>
                  <a:lnTo>
                    <a:pt x="13320" y="15348"/>
                  </a:lnTo>
                  <a:lnTo>
                    <a:pt x="13320" y="15249"/>
                  </a:lnTo>
                  <a:lnTo>
                    <a:pt x="13320" y="15101"/>
                  </a:lnTo>
                  <a:lnTo>
                    <a:pt x="13387" y="14953"/>
                  </a:lnTo>
                  <a:lnTo>
                    <a:pt x="13520" y="14805"/>
                  </a:lnTo>
                  <a:lnTo>
                    <a:pt x="13587" y="14755"/>
                  </a:lnTo>
                  <a:lnTo>
                    <a:pt x="13653" y="14657"/>
                  </a:lnTo>
                  <a:lnTo>
                    <a:pt x="13720" y="14509"/>
                  </a:lnTo>
                  <a:lnTo>
                    <a:pt x="13920" y="14410"/>
                  </a:lnTo>
                  <a:lnTo>
                    <a:pt x="13986" y="14361"/>
                  </a:lnTo>
                  <a:lnTo>
                    <a:pt x="14053" y="14262"/>
                  </a:lnTo>
                  <a:lnTo>
                    <a:pt x="14120" y="14213"/>
                  </a:lnTo>
                  <a:lnTo>
                    <a:pt x="14186" y="14163"/>
                  </a:lnTo>
                  <a:lnTo>
                    <a:pt x="14253" y="14065"/>
                  </a:lnTo>
                  <a:lnTo>
                    <a:pt x="14186" y="13966"/>
                  </a:lnTo>
                  <a:lnTo>
                    <a:pt x="14120" y="13768"/>
                  </a:lnTo>
                  <a:lnTo>
                    <a:pt x="14120" y="13670"/>
                  </a:lnTo>
                  <a:lnTo>
                    <a:pt x="14186" y="13522"/>
                  </a:lnTo>
                  <a:lnTo>
                    <a:pt x="14186" y="13423"/>
                  </a:lnTo>
                  <a:lnTo>
                    <a:pt x="14186" y="13275"/>
                  </a:lnTo>
                  <a:lnTo>
                    <a:pt x="14253" y="13028"/>
                  </a:lnTo>
                  <a:lnTo>
                    <a:pt x="14386" y="12979"/>
                  </a:lnTo>
                  <a:lnTo>
                    <a:pt x="14586" y="12880"/>
                  </a:lnTo>
                  <a:lnTo>
                    <a:pt x="14786" y="12781"/>
                  </a:lnTo>
                  <a:lnTo>
                    <a:pt x="14919" y="12683"/>
                  </a:lnTo>
                  <a:lnTo>
                    <a:pt x="15052" y="12584"/>
                  </a:lnTo>
                  <a:lnTo>
                    <a:pt x="15119" y="12436"/>
                  </a:lnTo>
                  <a:lnTo>
                    <a:pt x="15119" y="12337"/>
                  </a:lnTo>
                  <a:lnTo>
                    <a:pt x="15052" y="12239"/>
                  </a:lnTo>
                  <a:lnTo>
                    <a:pt x="15052" y="12140"/>
                  </a:lnTo>
                  <a:lnTo>
                    <a:pt x="15052" y="12041"/>
                  </a:lnTo>
                  <a:lnTo>
                    <a:pt x="15252" y="11893"/>
                  </a:lnTo>
                  <a:lnTo>
                    <a:pt x="15252" y="11795"/>
                  </a:lnTo>
                  <a:lnTo>
                    <a:pt x="15252" y="11745"/>
                  </a:lnTo>
                  <a:lnTo>
                    <a:pt x="15185" y="11646"/>
                  </a:lnTo>
                  <a:lnTo>
                    <a:pt x="15185" y="11597"/>
                  </a:lnTo>
                  <a:lnTo>
                    <a:pt x="15318" y="11498"/>
                  </a:lnTo>
                  <a:lnTo>
                    <a:pt x="15518" y="11449"/>
                  </a:lnTo>
                  <a:lnTo>
                    <a:pt x="15585" y="11400"/>
                  </a:lnTo>
                  <a:lnTo>
                    <a:pt x="15651" y="11400"/>
                  </a:lnTo>
                  <a:lnTo>
                    <a:pt x="15785" y="11449"/>
                  </a:lnTo>
                  <a:lnTo>
                    <a:pt x="15851" y="11548"/>
                  </a:lnTo>
                  <a:lnTo>
                    <a:pt x="15718" y="11646"/>
                  </a:lnTo>
                  <a:lnTo>
                    <a:pt x="15718" y="11696"/>
                  </a:lnTo>
                  <a:lnTo>
                    <a:pt x="15851" y="11795"/>
                  </a:lnTo>
                  <a:lnTo>
                    <a:pt x="15918" y="11795"/>
                  </a:lnTo>
                  <a:lnTo>
                    <a:pt x="15984" y="11844"/>
                  </a:lnTo>
                  <a:lnTo>
                    <a:pt x="16051" y="11795"/>
                  </a:lnTo>
                  <a:lnTo>
                    <a:pt x="16184" y="11646"/>
                  </a:lnTo>
                  <a:lnTo>
                    <a:pt x="16251" y="11350"/>
                  </a:lnTo>
                  <a:lnTo>
                    <a:pt x="16251" y="11104"/>
                  </a:lnTo>
                  <a:lnTo>
                    <a:pt x="16184" y="10808"/>
                  </a:lnTo>
                  <a:lnTo>
                    <a:pt x="16184" y="10561"/>
                  </a:lnTo>
                  <a:lnTo>
                    <a:pt x="16184" y="10363"/>
                  </a:lnTo>
                  <a:lnTo>
                    <a:pt x="16251" y="10215"/>
                  </a:lnTo>
                  <a:lnTo>
                    <a:pt x="16384" y="10067"/>
                  </a:lnTo>
                  <a:lnTo>
                    <a:pt x="16251" y="9919"/>
                  </a:lnTo>
                  <a:lnTo>
                    <a:pt x="16118" y="9672"/>
                  </a:lnTo>
                  <a:lnTo>
                    <a:pt x="16051" y="9376"/>
                  </a:lnTo>
                  <a:lnTo>
                    <a:pt x="15984" y="9327"/>
                  </a:lnTo>
                  <a:lnTo>
                    <a:pt x="15918" y="9278"/>
                  </a:lnTo>
                  <a:lnTo>
                    <a:pt x="15851" y="8982"/>
                  </a:lnTo>
                  <a:lnTo>
                    <a:pt x="15718" y="8735"/>
                  </a:lnTo>
                  <a:lnTo>
                    <a:pt x="15718" y="8488"/>
                  </a:lnTo>
                  <a:lnTo>
                    <a:pt x="15585" y="8291"/>
                  </a:lnTo>
                  <a:lnTo>
                    <a:pt x="15452" y="8093"/>
                  </a:lnTo>
                  <a:lnTo>
                    <a:pt x="15318" y="7896"/>
                  </a:lnTo>
                  <a:lnTo>
                    <a:pt x="15252" y="7649"/>
                  </a:lnTo>
                  <a:lnTo>
                    <a:pt x="15252" y="7402"/>
                  </a:lnTo>
                  <a:lnTo>
                    <a:pt x="15185" y="7254"/>
                  </a:lnTo>
                  <a:lnTo>
                    <a:pt x="15119" y="6958"/>
                  </a:lnTo>
                  <a:lnTo>
                    <a:pt x="14852" y="6712"/>
                  </a:lnTo>
                  <a:lnTo>
                    <a:pt x="14719" y="6613"/>
                  </a:lnTo>
                  <a:lnTo>
                    <a:pt x="14652" y="6465"/>
                  </a:lnTo>
                  <a:lnTo>
                    <a:pt x="14586" y="6366"/>
                  </a:lnTo>
                  <a:lnTo>
                    <a:pt x="14386" y="6267"/>
                  </a:lnTo>
                  <a:lnTo>
                    <a:pt x="14186" y="6218"/>
                  </a:lnTo>
                  <a:lnTo>
                    <a:pt x="13920" y="6169"/>
                  </a:lnTo>
                  <a:lnTo>
                    <a:pt x="13787" y="6119"/>
                  </a:lnTo>
                  <a:lnTo>
                    <a:pt x="13653" y="6119"/>
                  </a:lnTo>
                  <a:lnTo>
                    <a:pt x="13520" y="6119"/>
                  </a:lnTo>
                  <a:lnTo>
                    <a:pt x="13387" y="6169"/>
                  </a:lnTo>
                  <a:lnTo>
                    <a:pt x="13254" y="6218"/>
                  </a:lnTo>
                  <a:lnTo>
                    <a:pt x="13187" y="6366"/>
                  </a:lnTo>
                  <a:lnTo>
                    <a:pt x="12854" y="6465"/>
                  </a:lnTo>
                  <a:lnTo>
                    <a:pt x="12588" y="6563"/>
                  </a:lnTo>
                  <a:lnTo>
                    <a:pt x="12455" y="6662"/>
                  </a:lnTo>
                  <a:lnTo>
                    <a:pt x="12255" y="6860"/>
                  </a:lnTo>
                  <a:lnTo>
                    <a:pt x="12188" y="7057"/>
                  </a:lnTo>
                  <a:lnTo>
                    <a:pt x="12055" y="7205"/>
                  </a:lnTo>
                  <a:lnTo>
                    <a:pt x="11922" y="7501"/>
                  </a:lnTo>
                  <a:lnTo>
                    <a:pt x="11922" y="7600"/>
                  </a:lnTo>
                  <a:lnTo>
                    <a:pt x="11855" y="7649"/>
                  </a:lnTo>
                  <a:lnTo>
                    <a:pt x="11788" y="7699"/>
                  </a:lnTo>
                  <a:lnTo>
                    <a:pt x="11655" y="7699"/>
                  </a:lnTo>
                  <a:lnTo>
                    <a:pt x="11589" y="7748"/>
                  </a:lnTo>
                  <a:lnTo>
                    <a:pt x="11522" y="7896"/>
                  </a:lnTo>
                  <a:lnTo>
                    <a:pt x="11322" y="8044"/>
                  </a:lnTo>
                  <a:lnTo>
                    <a:pt x="11256" y="8241"/>
                  </a:lnTo>
                  <a:lnTo>
                    <a:pt x="11122" y="8291"/>
                  </a:lnTo>
                  <a:close/>
                </a:path>
              </a:pathLst>
            </a:custGeom>
            <a:grp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grpSp>
      <p:sp>
        <p:nvSpPr>
          <p:cNvPr id="2104" name="New_Hampshire">
            <a:extLst>
              <a:ext uri="{FF2B5EF4-FFF2-40B4-BE49-F238E27FC236}">
                <a16:creationId xmlns:a16="http://schemas.microsoft.com/office/drawing/2014/main" id="{2F9F0807-F2A6-8689-D711-241EDE86B533}"/>
              </a:ext>
            </a:extLst>
          </p:cNvPr>
          <p:cNvSpPr>
            <a:spLocks/>
          </p:cNvSpPr>
          <p:nvPr/>
        </p:nvSpPr>
        <p:spPr bwMode="auto">
          <a:xfrm>
            <a:off x="8745257" y="1427799"/>
            <a:ext cx="273050" cy="536575"/>
          </a:xfrm>
          <a:custGeom>
            <a:avLst/>
            <a:gdLst>
              <a:gd name="T0" fmla="*/ 0 w 16384"/>
              <a:gd name="T1" fmla="*/ 11394 h 16384"/>
              <a:gd name="T2" fmla="*/ 158 w 16384"/>
              <a:gd name="T3" fmla="*/ 12288 h 16384"/>
              <a:gd name="T4" fmla="*/ 315 w 16384"/>
              <a:gd name="T5" fmla="*/ 13182 h 16384"/>
              <a:gd name="T6" fmla="*/ 630 w 16384"/>
              <a:gd name="T7" fmla="*/ 14001 h 16384"/>
              <a:gd name="T8" fmla="*/ 788 w 16384"/>
              <a:gd name="T9" fmla="*/ 14373 h 16384"/>
              <a:gd name="T10" fmla="*/ 945 w 16384"/>
              <a:gd name="T11" fmla="*/ 14671 h 16384"/>
              <a:gd name="T12" fmla="*/ 788 w 16384"/>
              <a:gd name="T13" fmla="*/ 15043 h 16384"/>
              <a:gd name="T14" fmla="*/ 630 w 16384"/>
              <a:gd name="T15" fmla="*/ 15416 h 16384"/>
              <a:gd name="T16" fmla="*/ 945 w 16384"/>
              <a:gd name="T17" fmla="*/ 16086 h 16384"/>
              <a:gd name="T18" fmla="*/ 1575 w 16384"/>
              <a:gd name="T19" fmla="*/ 16384 h 16384"/>
              <a:gd name="T20" fmla="*/ 6617 w 16384"/>
              <a:gd name="T21" fmla="*/ 15863 h 16384"/>
              <a:gd name="T22" fmla="*/ 8350 w 16384"/>
              <a:gd name="T23" fmla="*/ 15714 h 16384"/>
              <a:gd name="T24" fmla="*/ 12288 w 16384"/>
              <a:gd name="T25" fmla="*/ 15267 h 16384"/>
              <a:gd name="T26" fmla="*/ 12603 w 16384"/>
              <a:gd name="T27" fmla="*/ 15043 h 16384"/>
              <a:gd name="T28" fmla="*/ 12918 w 16384"/>
              <a:gd name="T29" fmla="*/ 14969 h 16384"/>
              <a:gd name="T30" fmla="*/ 13076 w 16384"/>
              <a:gd name="T31" fmla="*/ 14820 h 16384"/>
              <a:gd name="T32" fmla="*/ 13076 w 16384"/>
              <a:gd name="T33" fmla="*/ 14522 h 16384"/>
              <a:gd name="T34" fmla="*/ 13863 w 16384"/>
              <a:gd name="T35" fmla="*/ 14373 h 16384"/>
              <a:gd name="T36" fmla="*/ 14178 w 16384"/>
              <a:gd name="T37" fmla="*/ 14075 h 16384"/>
              <a:gd name="T38" fmla="*/ 15281 w 16384"/>
              <a:gd name="T39" fmla="*/ 13777 h 16384"/>
              <a:gd name="T40" fmla="*/ 15911 w 16384"/>
              <a:gd name="T41" fmla="*/ 13852 h 16384"/>
              <a:gd name="T42" fmla="*/ 16384 w 16384"/>
              <a:gd name="T43" fmla="*/ 12884 h 16384"/>
              <a:gd name="T44" fmla="*/ 16226 w 16384"/>
              <a:gd name="T45" fmla="*/ 12660 h 16384"/>
              <a:gd name="T46" fmla="*/ 16069 w 16384"/>
              <a:gd name="T47" fmla="*/ 12362 h 16384"/>
              <a:gd name="T48" fmla="*/ 15439 w 16384"/>
              <a:gd name="T49" fmla="*/ 12288 h 16384"/>
              <a:gd name="T50" fmla="*/ 15124 w 16384"/>
              <a:gd name="T51" fmla="*/ 12065 h 16384"/>
              <a:gd name="T52" fmla="*/ 14809 w 16384"/>
              <a:gd name="T53" fmla="*/ 11618 h 16384"/>
              <a:gd name="T54" fmla="*/ 14336 w 16384"/>
              <a:gd name="T55" fmla="*/ 11469 h 16384"/>
              <a:gd name="T56" fmla="*/ 13076 w 16384"/>
              <a:gd name="T57" fmla="*/ 10947 h 16384"/>
              <a:gd name="T58" fmla="*/ 12761 w 16384"/>
              <a:gd name="T59" fmla="*/ 10352 h 16384"/>
              <a:gd name="T60" fmla="*/ 12603 w 16384"/>
              <a:gd name="T61" fmla="*/ 9905 h 16384"/>
              <a:gd name="T62" fmla="*/ 11658 w 16384"/>
              <a:gd name="T63" fmla="*/ 8639 h 16384"/>
              <a:gd name="T64" fmla="*/ 5829 w 16384"/>
              <a:gd name="T65" fmla="*/ 0 h 16384"/>
              <a:gd name="T66" fmla="*/ 5356 w 16384"/>
              <a:gd name="T67" fmla="*/ 298 h 16384"/>
              <a:gd name="T68" fmla="*/ 4726 w 16384"/>
              <a:gd name="T69" fmla="*/ 372 h 16384"/>
              <a:gd name="T70" fmla="*/ 4096 w 16384"/>
              <a:gd name="T71" fmla="*/ 223 h 16384"/>
              <a:gd name="T72" fmla="*/ 3623 w 16384"/>
              <a:gd name="T73" fmla="*/ 596 h 16384"/>
              <a:gd name="T74" fmla="*/ 2993 w 16384"/>
              <a:gd name="T75" fmla="*/ 745 h 16384"/>
              <a:gd name="T76" fmla="*/ 3466 w 16384"/>
              <a:gd name="T77" fmla="*/ 1043 h 16384"/>
              <a:gd name="T78" fmla="*/ 3151 w 16384"/>
              <a:gd name="T79" fmla="*/ 1862 h 16384"/>
              <a:gd name="T80" fmla="*/ 3151 w 16384"/>
              <a:gd name="T81" fmla="*/ 2160 h 16384"/>
              <a:gd name="T82" fmla="*/ 2836 w 16384"/>
              <a:gd name="T83" fmla="*/ 2383 h 16384"/>
              <a:gd name="T84" fmla="*/ 3308 w 16384"/>
              <a:gd name="T85" fmla="*/ 2904 h 16384"/>
              <a:gd name="T86" fmla="*/ 2993 w 16384"/>
              <a:gd name="T87" fmla="*/ 3798 h 16384"/>
              <a:gd name="T88" fmla="*/ 4096 w 16384"/>
              <a:gd name="T89" fmla="*/ 4617 h 16384"/>
              <a:gd name="T90" fmla="*/ 3938 w 16384"/>
              <a:gd name="T91" fmla="*/ 4915 h 16384"/>
              <a:gd name="T92" fmla="*/ 3938 w 16384"/>
              <a:gd name="T93" fmla="*/ 5288 h 16384"/>
              <a:gd name="T94" fmla="*/ 3308 w 16384"/>
              <a:gd name="T95" fmla="*/ 5809 h 16384"/>
              <a:gd name="T96" fmla="*/ 2836 w 16384"/>
              <a:gd name="T97" fmla="*/ 6032 h 16384"/>
              <a:gd name="T98" fmla="*/ 2363 w 16384"/>
              <a:gd name="T99" fmla="*/ 6405 h 16384"/>
              <a:gd name="T100" fmla="*/ 1260 w 16384"/>
              <a:gd name="T101" fmla="*/ 6554 h 16384"/>
              <a:gd name="T102" fmla="*/ 945 w 16384"/>
              <a:gd name="T103" fmla="*/ 6851 h 16384"/>
              <a:gd name="T104" fmla="*/ 945 w 16384"/>
              <a:gd name="T105" fmla="*/ 7373 h 16384"/>
              <a:gd name="T106" fmla="*/ 1260 w 16384"/>
              <a:gd name="T107" fmla="*/ 7745 h 16384"/>
              <a:gd name="T108" fmla="*/ 1260 w 16384"/>
              <a:gd name="T109" fmla="*/ 8192 h 16384"/>
              <a:gd name="T110" fmla="*/ 1103 w 16384"/>
              <a:gd name="T111" fmla="*/ 8639 h 16384"/>
              <a:gd name="T112" fmla="*/ 1103 w 16384"/>
              <a:gd name="T113" fmla="*/ 8862 h 16384"/>
              <a:gd name="T114" fmla="*/ 788 w 16384"/>
              <a:gd name="T115" fmla="*/ 9533 h 16384"/>
              <a:gd name="T116" fmla="*/ 945 w 16384"/>
              <a:gd name="T117" fmla="*/ 9905 h 16384"/>
              <a:gd name="T118" fmla="*/ 630 w 16384"/>
              <a:gd name="T119" fmla="*/ 10277 h 16384"/>
              <a:gd name="T120" fmla="*/ 315 w 16384"/>
              <a:gd name="T121" fmla="*/ 10650 h 16384"/>
              <a:gd name="T122" fmla="*/ 315 w 16384"/>
              <a:gd name="T123" fmla="*/ 11022 h 1638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384"/>
              <a:gd name="T187" fmla="*/ 0 h 16384"/>
              <a:gd name="T188" fmla="*/ 16384 w 16384"/>
              <a:gd name="T189" fmla="*/ 16384 h 1638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384" h="16384">
                <a:moveTo>
                  <a:pt x="158" y="11245"/>
                </a:moveTo>
                <a:lnTo>
                  <a:pt x="0" y="11394"/>
                </a:lnTo>
                <a:lnTo>
                  <a:pt x="0" y="11543"/>
                </a:lnTo>
                <a:lnTo>
                  <a:pt x="158" y="12288"/>
                </a:lnTo>
                <a:lnTo>
                  <a:pt x="315" y="12884"/>
                </a:lnTo>
                <a:lnTo>
                  <a:pt x="315" y="13182"/>
                </a:lnTo>
                <a:lnTo>
                  <a:pt x="315" y="13480"/>
                </a:lnTo>
                <a:lnTo>
                  <a:pt x="630" y="14001"/>
                </a:lnTo>
                <a:lnTo>
                  <a:pt x="788" y="14150"/>
                </a:lnTo>
                <a:lnTo>
                  <a:pt x="788" y="14373"/>
                </a:lnTo>
                <a:lnTo>
                  <a:pt x="788" y="14522"/>
                </a:lnTo>
                <a:lnTo>
                  <a:pt x="945" y="14671"/>
                </a:lnTo>
                <a:lnTo>
                  <a:pt x="945" y="14820"/>
                </a:lnTo>
                <a:lnTo>
                  <a:pt x="788" y="15043"/>
                </a:lnTo>
                <a:lnTo>
                  <a:pt x="630" y="15192"/>
                </a:lnTo>
                <a:lnTo>
                  <a:pt x="630" y="15416"/>
                </a:lnTo>
                <a:lnTo>
                  <a:pt x="473" y="15639"/>
                </a:lnTo>
                <a:lnTo>
                  <a:pt x="945" y="16086"/>
                </a:lnTo>
                <a:lnTo>
                  <a:pt x="1260" y="16161"/>
                </a:lnTo>
                <a:lnTo>
                  <a:pt x="1575" y="16384"/>
                </a:lnTo>
                <a:lnTo>
                  <a:pt x="3466" y="16161"/>
                </a:lnTo>
                <a:lnTo>
                  <a:pt x="6617" y="15863"/>
                </a:lnTo>
                <a:lnTo>
                  <a:pt x="6774" y="15863"/>
                </a:lnTo>
                <a:lnTo>
                  <a:pt x="8350" y="15714"/>
                </a:lnTo>
                <a:lnTo>
                  <a:pt x="11973" y="15341"/>
                </a:lnTo>
                <a:lnTo>
                  <a:pt x="12288" y="15267"/>
                </a:lnTo>
                <a:lnTo>
                  <a:pt x="12446" y="15118"/>
                </a:lnTo>
                <a:lnTo>
                  <a:pt x="12603" y="15043"/>
                </a:lnTo>
                <a:lnTo>
                  <a:pt x="12761" y="15043"/>
                </a:lnTo>
                <a:lnTo>
                  <a:pt x="12918" y="14969"/>
                </a:lnTo>
                <a:lnTo>
                  <a:pt x="13233" y="14895"/>
                </a:lnTo>
                <a:lnTo>
                  <a:pt x="13076" y="14820"/>
                </a:lnTo>
                <a:lnTo>
                  <a:pt x="13076" y="14597"/>
                </a:lnTo>
                <a:lnTo>
                  <a:pt x="13076" y="14522"/>
                </a:lnTo>
                <a:lnTo>
                  <a:pt x="13391" y="14448"/>
                </a:lnTo>
                <a:lnTo>
                  <a:pt x="13863" y="14373"/>
                </a:lnTo>
                <a:lnTo>
                  <a:pt x="14021" y="14373"/>
                </a:lnTo>
                <a:lnTo>
                  <a:pt x="14178" y="14075"/>
                </a:lnTo>
                <a:lnTo>
                  <a:pt x="14336" y="14001"/>
                </a:lnTo>
                <a:lnTo>
                  <a:pt x="15281" y="13777"/>
                </a:lnTo>
                <a:lnTo>
                  <a:pt x="15439" y="13777"/>
                </a:lnTo>
                <a:lnTo>
                  <a:pt x="15911" y="13852"/>
                </a:lnTo>
                <a:lnTo>
                  <a:pt x="16226" y="13107"/>
                </a:lnTo>
                <a:lnTo>
                  <a:pt x="16384" y="12884"/>
                </a:lnTo>
                <a:lnTo>
                  <a:pt x="16384" y="12735"/>
                </a:lnTo>
                <a:lnTo>
                  <a:pt x="16226" y="12660"/>
                </a:lnTo>
                <a:lnTo>
                  <a:pt x="16069" y="12586"/>
                </a:lnTo>
                <a:lnTo>
                  <a:pt x="16069" y="12362"/>
                </a:lnTo>
                <a:lnTo>
                  <a:pt x="15754" y="12362"/>
                </a:lnTo>
                <a:lnTo>
                  <a:pt x="15439" y="12288"/>
                </a:lnTo>
                <a:lnTo>
                  <a:pt x="15281" y="12214"/>
                </a:lnTo>
                <a:lnTo>
                  <a:pt x="15124" y="12065"/>
                </a:lnTo>
                <a:lnTo>
                  <a:pt x="14966" y="11841"/>
                </a:lnTo>
                <a:lnTo>
                  <a:pt x="14809" y="11618"/>
                </a:lnTo>
                <a:lnTo>
                  <a:pt x="14809" y="11543"/>
                </a:lnTo>
                <a:lnTo>
                  <a:pt x="14336" y="11469"/>
                </a:lnTo>
                <a:lnTo>
                  <a:pt x="13548" y="11171"/>
                </a:lnTo>
                <a:lnTo>
                  <a:pt x="13076" y="10947"/>
                </a:lnTo>
                <a:lnTo>
                  <a:pt x="12918" y="10724"/>
                </a:lnTo>
                <a:lnTo>
                  <a:pt x="12761" y="10352"/>
                </a:lnTo>
                <a:lnTo>
                  <a:pt x="12761" y="10203"/>
                </a:lnTo>
                <a:lnTo>
                  <a:pt x="12603" y="9905"/>
                </a:lnTo>
                <a:lnTo>
                  <a:pt x="12446" y="9756"/>
                </a:lnTo>
                <a:lnTo>
                  <a:pt x="11658" y="8639"/>
                </a:lnTo>
                <a:lnTo>
                  <a:pt x="9610" y="5734"/>
                </a:lnTo>
                <a:lnTo>
                  <a:pt x="5829" y="0"/>
                </a:lnTo>
                <a:lnTo>
                  <a:pt x="5514" y="74"/>
                </a:lnTo>
                <a:lnTo>
                  <a:pt x="5356" y="298"/>
                </a:lnTo>
                <a:lnTo>
                  <a:pt x="5041" y="372"/>
                </a:lnTo>
                <a:lnTo>
                  <a:pt x="4726" y="372"/>
                </a:lnTo>
                <a:lnTo>
                  <a:pt x="4254" y="223"/>
                </a:lnTo>
                <a:lnTo>
                  <a:pt x="4096" y="223"/>
                </a:lnTo>
                <a:lnTo>
                  <a:pt x="3781" y="372"/>
                </a:lnTo>
                <a:lnTo>
                  <a:pt x="3623" y="596"/>
                </a:lnTo>
                <a:lnTo>
                  <a:pt x="3308" y="670"/>
                </a:lnTo>
                <a:lnTo>
                  <a:pt x="2993" y="745"/>
                </a:lnTo>
                <a:lnTo>
                  <a:pt x="3308" y="894"/>
                </a:lnTo>
                <a:lnTo>
                  <a:pt x="3466" y="1043"/>
                </a:lnTo>
                <a:lnTo>
                  <a:pt x="3308" y="1415"/>
                </a:lnTo>
                <a:lnTo>
                  <a:pt x="3151" y="1862"/>
                </a:lnTo>
                <a:lnTo>
                  <a:pt x="3151" y="1936"/>
                </a:lnTo>
                <a:lnTo>
                  <a:pt x="3151" y="2160"/>
                </a:lnTo>
                <a:lnTo>
                  <a:pt x="2993" y="2309"/>
                </a:lnTo>
                <a:lnTo>
                  <a:pt x="2836" y="2383"/>
                </a:lnTo>
                <a:lnTo>
                  <a:pt x="3151" y="2755"/>
                </a:lnTo>
                <a:lnTo>
                  <a:pt x="3308" y="2904"/>
                </a:lnTo>
                <a:lnTo>
                  <a:pt x="2993" y="3500"/>
                </a:lnTo>
                <a:lnTo>
                  <a:pt x="2993" y="3798"/>
                </a:lnTo>
                <a:lnTo>
                  <a:pt x="3781" y="4394"/>
                </a:lnTo>
                <a:lnTo>
                  <a:pt x="4096" y="4617"/>
                </a:lnTo>
                <a:lnTo>
                  <a:pt x="4096" y="4766"/>
                </a:lnTo>
                <a:lnTo>
                  <a:pt x="3938" y="4915"/>
                </a:lnTo>
                <a:lnTo>
                  <a:pt x="3938" y="5139"/>
                </a:lnTo>
                <a:lnTo>
                  <a:pt x="3938" y="5288"/>
                </a:lnTo>
                <a:lnTo>
                  <a:pt x="3623" y="5585"/>
                </a:lnTo>
                <a:lnTo>
                  <a:pt x="3308" y="5809"/>
                </a:lnTo>
                <a:lnTo>
                  <a:pt x="2993" y="5958"/>
                </a:lnTo>
                <a:lnTo>
                  <a:pt x="2836" y="6032"/>
                </a:lnTo>
                <a:lnTo>
                  <a:pt x="2521" y="6256"/>
                </a:lnTo>
                <a:lnTo>
                  <a:pt x="2363" y="6405"/>
                </a:lnTo>
                <a:lnTo>
                  <a:pt x="2048" y="6479"/>
                </a:lnTo>
                <a:lnTo>
                  <a:pt x="1260" y="6554"/>
                </a:lnTo>
                <a:lnTo>
                  <a:pt x="1103" y="6703"/>
                </a:lnTo>
                <a:lnTo>
                  <a:pt x="945" y="6851"/>
                </a:lnTo>
                <a:lnTo>
                  <a:pt x="945" y="7075"/>
                </a:lnTo>
                <a:lnTo>
                  <a:pt x="945" y="7373"/>
                </a:lnTo>
                <a:lnTo>
                  <a:pt x="1103" y="7596"/>
                </a:lnTo>
                <a:lnTo>
                  <a:pt x="1260" y="7745"/>
                </a:lnTo>
                <a:lnTo>
                  <a:pt x="1260" y="8118"/>
                </a:lnTo>
                <a:lnTo>
                  <a:pt x="1260" y="8192"/>
                </a:lnTo>
                <a:lnTo>
                  <a:pt x="1103" y="8415"/>
                </a:lnTo>
                <a:lnTo>
                  <a:pt x="1103" y="8639"/>
                </a:lnTo>
                <a:lnTo>
                  <a:pt x="1103" y="8713"/>
                </a:lnTo>
                <a:lnTo>
                  <a:pt x="1103" y="8862"/>
                </a:lnTo>
                <a:lnTo>
                  <a:pt x="945" y="9086"/>
                </a:lnTo>
                <a:lnTo>
                  <a:pt x="788" y="9533"/>
                </a:lnTo>
                <a:lnTo>
                  <a:pt x="945" y="9756"/>
                </a:lnTo>
                <a:lnTo>
                  <a:pt x="945" y="9905"/>
                </a:lnTo>
                <a:lnTo>
                  <a:pt x="788" y="10054"/>
                </a:lnTo>
                <a:lnTo>
                  <a:pt x="630" y="10277"/>
                </a:lnTo>
                <a:lnTo>
                  <a:pt x="315" y="10501"/>
                </a:lnTo>
                <a:lnTo>
                  <a:pt x="315" y="10650"/>
                </a:lnTo>
                <a:lnTo>
                  <a:pt x="315" y="10947"/>
                </a:lnTo>
                <a:lnTo>
                  <a:pt x="315" y="11022"/>
                </a:lnTo>
                <a:lnTo>
                  <a:pt x="158" y="11245"/>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10" name="New_Jersey">
            <a:extLst>
              <a:ext uri="{FF2B5EF4-FFF2-40B4-BE49-F238E27FC236}">
                <a16:creationId xmlns:a16="http://schemas.microsoft.com/office/drawing/2014/main" id="{61783BCD-44DB-3023-1047-E51B43A0455C}"/>
              </a:ext>
            </a:extLst>
          </p:cNvPr>
          <p:cNvSpPr>
            <a:spLocks/>
          </p:cNvSpPr>
          <p:nvPr/>
        </p:nvSpPr>
        <p:spPr bwMode="auto">
          <a:xfrm>
            <a:off x="8461095" y="2312036"/>
            <a:ext cx="220663" cy="473075"/>
          </a:xfrm>
          <a:custGeom>
            <a:avLst/>
            <a:gdLst>
              <a:gd name="T0" fmla="*/ 6858 w 16384"/>
              <a:gd name="T1" fmla="*/ 8319 h 16384"/>
              <a:gd name="T2" fmla="*/ 5144 w 16384"/>
              <a:gd name="T3" fmla="*/ 8998 h 16384"/>
              <a:gd name="T4" fmla="*/ 3810 w 16384"/>
              <a:gd name="T5" fmla="*/ 9932 h 16384"/>
              <a:gd name="T6" fmla="*/ 3048 w 16384"/>
              <a:gd name="T7" fmla="*/ 10527 h 16384"/>
              <a:gd name="T8" fmla="*/ 1334 w 16384"/>
              <a:gd name="T9" fmla="*/ 10951 h 16384"/>
              <a:gd name="T10" fmla="*/ 0 w 16384"/>
              <a:gd name="T11" fmla="*/ 12055 h 16384"/>
              <a:gd name="T12" fmla="*/ 381 w 16384"/>
              <a:gd name="T13" fmla="*/ 12734 h 16384"/>
              <a:gd name="T14" fmla="*/ 762 w 16384"/>
              <a:gd name="T15" fmla="*/ 13243 h 16384"/>
              <a:gd name="T16" fmla="*/ 2667 w 16384"/>
              <a:gd name="T17" fmla="*/ 14007 h 16384"/>
              <a:gd name="T18" fmla="*/ 4382 w 16384"/>
              <a:gd name="T19" fmla="*/ 14347 h 16384"/>
              <a:gd name="T20" fmla="*/ 5525 w 16384"/>
              <a:gd name="T21" fmla="*/ 14601 h 16384"/>
              <a:gd name="T22" fmla="*/ 6477 w 16384"/>
              <a:gd name="T23" fmla="*/ 14856 h 16384"/>
              <a:gd name="T24" fmla="*/ 7430 w 16384"/>
              <a:gd name="T25" fmla="*/ 14686 h 16384"/>
              <a:gd name="T26" fmla="*/ 8764 w 16384"/>
              <a:gd name="T27" fmla="*/ 14856 h 16384"/>
              <a:gd name="T28" fmla="*/ 9145 w 16384"/>
              <a:gd name="T29" fmla="*/ 15535 h 16384"/>
              <a:gd name="T30" fmla="*/ 9145 w 16384"/>
              <a:gd name="T31" fmla="*/ 16384 h 16384"/>
              <a:gd name="T32" fmla="*/ 10669 w 16384"/>
              <a:gd name="T33" fmla="*/ 15960 h 16384"/>
              <a:gd name="T34" fmla="*/ 11240 w 16384"/>
              <a:gd name="T35" fmla="*/ 14686 h 16384"/>
              <a:gd name="T36" fmla="*/ 12383 w 16384"/>
              <a:gd name="T37" fmla="*/ 13498 h 16384"/>
              <a:gd name="T38" fmla="*/ 13907 w 16384"/>
              <a:gd name="T39" fmla="*/ 12479 h 16384"/>
              <a:gd name="T40" fmla="*/ 13526 w 16384"/>
              <a:gd name="T41" fmla="*/ 11715 h 16384"/>
              <a:gd name="T42" fmla="*/ 14288 w 16384"/>
              <a:gd name="T43" fmla="*/ 11460 h 16384"/>
              <a:gd name="T44" fmla="*/ 15241 w 16384"/>
              <a:gd name="T45" fmla="*/ 10696 h 16384"/>
              <a:gd name="T46" fmla="*/ 15241 w 16384"/>
              <a:gd name="T47" fmla="*/ 9593 h 16384"/>
              <a:gd name="T48" fmla="*/ 15050 w 16384"/>
              <a:gd name="T49" fmla="*/ 8574 h 16384"/>
              <a:gd name="T50" fmla="*/ 15812 w 16384"/>
              <a:gd name="T51" fmla="*/ 8914 h 16384"/>
              <a:gd name="T52" fmla="*/ 16384 w 16384"/>
              <a:gd name="T53" fmla="*/ 9678 h 16384"/>
              <a:gd name="T54" fmla="*/ 16003 w 16384"/>
              <a:gd name="T55" fmla="*/ 7980 h 16384"/>
              <a:gd name="T56" fmla="*/ 16003 w 16384"/>
              <a:gd name="T57" fmla="*/ 6367 h 16384"/>
              <a:gd name="T58" fmla="*/ 15241 w 16384"/>
              <a:gd name="T59" fmla="*/ 5348 h 16384"/>
              <a:gd name="T60" fmla="*/ 14860 w 16384"/>
              <a:gd name="T61" fmla="*/ 5518 h 16384"/>
              <a:gd name="T62" fmla="*/ 12764 w 16384"/>
              <a:gd name="T63" fmla="*/ 5603 h 16384"/>
              <a:gd name="T64" fmla="*/ 11621 w 16384"/>
              <a:gd name="T65" fmla="*/ 5348 h 16384"/>
              <a:gd name="T66" fmla="*/ 11621 w 16384"/>
              <a:gd name="T67" fmla="*/ 4839 h 16384"/>
              <a:gd name="T68" fmla="*/ 12193 w 16384"/>
              <a:gd name="T69" fmla="*/ 4075 h 16384"/>
              <a:gd name="T70" fmla="*/ 13145 w 16384"/>
              <a:gd name="T71" fmla="*/ 3311 h 16384"/>
              <a:gd name="T72" fmla="*/ 13717 w 16384"/>
              <a:gd name="T73" fmla="*/ 2547 h 16384"/>
              <a:gd name="T74" fmla="*/ 14098 w 16384"/>
              <a:gd name="T75" fmla="*/ 1528 h 16384"/>
              <a:gd name="T76" fmla="*/ 3620 w 16384"/>
              <a:gd name="T77" fmla="*/ 0 h 16384"/>
              <a:gd name="T78" fmla="*/ 2477 w 16384"/>
              <a:gd name="T79" fmla="*/ 1019 h 16384"/>
              <a:gd name="T80" fmla="*/ 1524 w 16384"/>
              <a:gd name="T81" fmla="*/ 2037 h 16384"/>
              <a:gd name="T82" fmla="*/ 381 w 16384"/>
              <a:gd name="T83" fmla="*/ 2886 h 16384"/>
              <a:gd name="T84" fmla="*/ 953 w 16384"/>
              <a:gd name="T85" fmla="*/ 3311 h 16384"/>
              <a:gd name="T86" fmla="*/ 1143 w 16384"/>
              <a:gd name="T87" fmla="*/ 4245 h 16384"/>
              <a:gd name="T88" fmla="*/ 381 w 16384"/>
              <a:gd name="T89" fmla="*/ 4924 h 16384"/>
              <a:gd name="T90" fmla="*/ 762 w 16384"/>
              <a:gd name="T91" fmla="*/ 5603 h 16384"/>
              <a:gd name="T92" fmla="*/ 2286 w 16384"/>
              <a:gd name="T93" fmla="*/ 5688 h 16384"/>
              <a:gd name="T94" fmla="*/ 3048 w 16384"/>
              <a:gd name="T95" fmla="*/ 6537 h 16384"/>
              <a:gd name="T96" fmla="*/ 4763 w 16384"/>
              <a:gd name="T97" fmla="*/ 7046 h 16384"/>
              <a:gd name="T98" fmla="*/ 6096 w 16384"/>
              <a:gd name="T99" fmla="*/ 7386 h 1638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6384"/>
              <a:gd name="T151" fmla="*/ 0 h 16384"/>
              <a:gd name="T152" fmla="*/ 16384 w 16384"/>
              <a:gd name="T153" fmla="*/ 16384 h 1638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6384" h="16384">
                <a:moveTo>
                  <a:pt x="7430" y="7980"/>
                </a:moveTo>
                <a:lnTo>
                  <a:pt x="7620" y="8065"/>
                </a:lnTo>
                <a:lnTo>
                  <a:pt x="7239" y="8150"/>
                </a:lnTo>
                <a:lnTo>
                  <a:pt x="6858" y="8319"/>
                </a:lnTo>
                <a:lnTo>
                  <a:pt x="6477" y="8404"/>
                </a:lnTo>
                <a:lnTo>
                  <a:pt x="6287" y="8574"/>
                </a:lnTo>
                <a:lnTo>
                  <a:pt x="5715" y="8744"/>
                </a:lnTo>
                <a:lnTo>
                  <a:pt x="5144" y="8998"/>
                </a:lnTo>
                <a:lnTo>
                  <a:pt x="4572" y="9423"/>
                </a:lnTo>
                <a:lnTo>
                  <a:pt x="4191" y="9593"/>
                </a:lnTo>
                <a:lnTo>
                  <a:pt x="3810" y="9762"/>
                </a:lnTo>
                <a:lnTo>
                  <a:pt x="3810" y="9932"/>
                </a:lnTo>
                <a:lnTo>
                  <a:pt x="3810" y="10102"/>
                </a:lnTo>
                <a:lnTo>
                  <a:pt x="3620" y="10272"/>
                </a:lnTo>
                <a:lnTo>
                  <a:pt x="3620" y="10357"/>
                </a:lnTo>
                <a:lnTo>
                  <a:pt x="3048" y="10527"/>
                </a:lnTo>
                <a:lnTo>
                  <a:pt x="2858" y="10611"/>
                </a:lnTo>
                <a:lnTo>
                  <a:pt x="2286" y="10696"/>
                </a:lnTo>
                <a:lnTo>
                  <a:pt x="1715" y="10781"/>
                </a:lnTo>
                <a:lnTo>
                  <a:pt x="1334" y="10951"/>
                </a:lnTo>
                <a:lnTo>
                  <a:pt x="953" y="11121"/>
                </a:lnTo>
                <a:lnTo>
                  <a:pt x="762" y="11121"/>
                </a:lnTo>
                <a:lnTo>
                  <a:pt x="762" y="11291"/>
                </a:lnTo>
                <a:lnTo>
                  <a:pt x="0" y="12055"/>
                </a:lnTo>
                <a:lnTo>
                  <a:pt x="191" y="12139"/>
                </a:lnTo>
                <a:lnTo>
                  <a:pt x="0" y="12394"/>
                </a:lnTo>
                <a:lnTo>
                  <a:pt x="0" y="12564"/>
                </a:lnTo>
                <a:lnTo>
                  <a:pt x="381" y="12734"/>
                </a:lnTo>
                <a:lnTo>
                  <a:pt x="762" y="12819"/>
                </a:lnTo>
                <a:lnTo>
                  <a:pt x="762" y="12903"/>
                </a:lnTo>
                <a:lnTo>
                  <a:pt x="762" y="13073"/>
                </a:lnTo>
                <a:lnTo>
                  <a:pt x="762" y="13243"/>
                </a:lnTo>
                <a:lnTo>
                  <a:pt x="762" y="13413"/>
                </a:lnTo>
                <a:lnTo>
                  <a:pt x="1524" y="13752"/>
                </a:lnTo>
                <a:lnTo>
                  <a:pt x="2096" y="13837"/>
                </a:lnTo>
                <a:lnTo>
                  <a:pt x="2667" y="14007"/>
                </a:lnTo>
                <a:lnTo>
                  <a:pt x="3048" y="14177"/>
                </a:lnTo>
                <a:lnTo>
                  <a:pt x="3429" y="14177"/>
                </a:lnTo>
                <a:lnTo>
                  <a:pt x="4001" y="14432"/>
                </a:lnTo>
                <a:lnTo>
                  <a:pt x="4382" y="14347"/>
                </a:lnTo>
                <a:lnTo>
                  <a:pt x="4572" y="14347"/>
                </a:lnTo>
                <a:lnTo>
                  <a:pt x="4763" y="14516"/>
                </a:lnTo>
                <a:lnTo>
                  <a:pt x="5144" y="14601"/>
                </a:lnTo>
                <a:lnTo>
                  <a:pt x="5525" y="14601"/>
                </a:lnTo>
                <a:lnTo>
                  <a:pt x="5906" y="14856"/>
                </a:lnTo>
                <a:lnTo>
                  <a:pt x="6096" y="14941"/>
                </a:lnTo>
                <a:lnTo>
                  <a:pt x="6287" y="14941"/>
                </a:lnTo>
                <a:lnTo>
                  <a:pt x="6477" y="14856"/>
                </a:lnTo>
                <a:lnTo>
                  <a:pt x="6668" y="14771"/>
                </a:lnTo>
                <a:lnTo>
                  <a:pt x="6858" y="14686"/>
                </a:lnTo>
                <a:lnTo>
                  <a:pt x="7239" y="14771"/>
                </a:lnTo>
                <a:lnTo>
                  <a:pt x="7430" y="14686"/>
                </a:lnTo>
                <a:lnTo>
                  <a:pt x="7620" y="14771"/>
                </a:lnTo>
                <a:lnTo>
                  <a:pt x="8001" y="14856"/>
                </a:lnTo>
                <a:lnTo>
                  <a:pt x="8192" y="14856"/>
                </a:lnTo>
                <a:lnTo>
                  <a:pt x="8764" y="14856"/>
                </a:lnTo>
                <a:lnTo>
                  <a:pt x="9145" y="14941"/>
                </a:lnTo>
                <a:lnTo>
                  <a:pt x="9335" y="15026"/>
                </a:lnTo>
                <a:lnTo>
                  <a:pt x="9335" y="15365"/>
                </a:lnTo>
                <a:lnTo>
                  <a:pt x="9145" y="15535"/>
                </a:lnTo>
                <a:lnTo>
                  <a:pt x="8954" y="15875"/>
                </a:lnTo>
                <a:lnTo>
                  <a:pt x="8954" y="16129"/>
                </a:lnTo>
                <a:lnTo>
                  <a:pt x="8954" y="16299"/>
                </a:lnTo>
                <a:lnTo>
                  <a:pt x="9145" y="16384"/>
                </a:lnTo>
                <a:lnTo>
                  <a:pt x="9526" y="16384"/>
                </a:lnTo>
                <a:lnTo>
                  <a:pt x="10097" y="16299"/>
                </a:lnTo>
                <a:lnTo>
                  <a:pt x="10288" y="16129"/>
                </a:lnTo>
                <a:lnTo>
                  <a:pt x="10669" y="15960"/>
                </a:lnTo>
                <a:lnTo>
                  <a:pt x="10859" y="15705"/>
                </a:lnTo>
                <a:lnTo>
                  <a:pt x="10859" y="15450"/>
                </a:lnTo>
                <a:lnTo>
                  <a:pt x="11050" y="15026"/>
                </a:lnTo>
                <a:lnTo>
                  <a:pt x="11240" y="14686"/>
                </a:lnTo>
                <a:lnTo>
                  <a:pt x="11621" y="14262"/>
                </a:lnTo>
                <a:lnTo>
                  <a:pt x="12002" y="13922"/>
                </a:lnTo>
                <a:lnTo>
                  <a:pt x="12193" y="13667"/>
                </a:lnTo>
                <a:lnTo>
                  <a:pt x="12383" y="13498"/>
                </a:lnTo>
                <a:lnTo>
                  <a:pt x="12955" y="13073"/>
                </a:lnTo>
                <a:lnTo>
                  <a:pt x="13145" y="12903"/>
                </a:lnTo>
                <a:lnTo>
                  <a:pt x="13717" y="12734"/>
                </a:lnTo>
                <a:lnTo>
                  <a:pt x="13907" y="12479"/>
                </a:lnTo>
                <a:lnTo>
                  <a:pt x="13907" y="12224"/>
                </a:lnTo>
                <a:lnTo>
                  <a:pt x="13717" y="11970"/>
                </a:lnTo>
                <a:lnTo>
                  <a:pt x="13526" y="11885"/>
                </a:lnTo>
                <a:lnTo>
                  <a:pt x="13526" y="11715"/>
                </a:lnTo>
                <a:lnTo>
                  <a:pt x="13717" y="11715"/>
                </a:lnTo>
                <a:lnTo>
                  <a:pt x="14098" y="11715"/>
                </a:lnTo>
                <a:lnTo>
                  <a:pt x="14288" y="11715"/>
                </a:lnTo>
                <a:lnTo>
                  <a:pt x="14288" y="11460"/>
                </a:lnTo>
                <a:lnTo>
                  <a:pt x="14288" y="11375"/>
                </a:lnTo>
                <a:lnTo>
                  <a:pt x="14860" y="11036"/>
                </a:lnTo>
                <a:lnTo>
                  <a:pt x="15050" y="10866"/>
                </a:lnTo>
                <a:lnTo>
                  <a:pt x="15241" y="10696"/>
                </a:lnTo>
                <a:lnTo>
                  <a:pt x="15431" y="10357"/>
                </a:lnTo>
                <a:lnTo>
                  <a:pt x="15241" y="10102"/>
                </a:lnTo>
                <a:lnTo>
                  <a:pt x="15241" y="9762"/>
                </a:lnTo>
                <a:lnTo>
                  <a:pt x="15241" y="9593"/>
                </a:lnTo>
                <a:lnTo>
                  <a:pt x="15431" y="9338"/>
                </a:lnTo>
                <a:lnTo>
                  <a:pt x="15431" y="8829"/>
                </a:lnTo>
                <a:lnTo>
                  <a:pt x="15241" y="8659"/>
                </a:lnTo>
                <a:lnTo>
                  <a:pt x="15050" y="8574"/>
                </a:lnTo>
                <a:lnTo>
                  <a:pt x="15241" y="8065"/>
                </a:lnTo>
                <a:lnTo>
                  <a:pt x="15431" y="8150"/>
                </a:lnTo>
                <a:lnTo>
                  <a:pt x="15812" y="8574"/>
                </a:lnTo>
                <a:lnTo>
                  <a:pt x="15812" y="8914"/>
                </a:lnTo>
                <a:lnTo>
                  <a:pt x="15812" y="9508"/>
                </a:lnTo>
                <a:lnTo>
                  <a:pt x="16003" y="9678"/>
                </a:lnTo>
                <a:lnTo>
                  <a:pt x="16193" y="9762"/>
                </a:lnTo>
                <a:lnTo>
                  <a:pt x="16384" y="9678"/>
                </a:lnTo>
                <a:lnTo>
                  <a:pt x="16384" y="9338"/>
                </a:lnTo>
                <a:lnTo>
                  <a:pt x="16193" y="8829"/>
                </a:lnTo>
                <a:lnTo>
                  <a:pt x="16193" y="8574"/>
                </a:lnTo>
                <a:lnTo>
                  <a:pt x="16003" y="7980"/>
                </a:lnTo>
                <a:lnTo>
                  <a:pt x="15812" y="7470"/>
                </a:lnTo>
                <a:lnTo>
                  <a:pt x="15812" y="7131"/>
                </a:lnTo>
                <a:lnTo>
                  <a:pt x="15812" y="6706"/>
                </a:lnTo>
                <a:lnTo>
                  <a:pt x="16003" y="6367"/>
                </a:lnTo>
                <a:lnTo>
                  <a:pt x="15812" y="6197"/>
                </a:lnTo>
                <a:lnTo>
                  <a:pt x="15622" y="5857"/>
                </a:lnTo>
                <a:lnTo>
                  <a:pt x="15431" y="5603"/>
                </a:lnTo>
                <a:lnTo>
                  <a:pt x="15241" y="5348"/>
                </a:lnTo>
                <a:lnTo>
                  <a:pt x="14860" y="5178"/>
                </a:lnTo>
                <a:lnTo>
                  <a:pt x="14669" y="5178"/>
                </a:lnTo>
                <a:lnTo>
                  <a:pt x="14479" y="5178"/>
                </a:lnTo>
                <a:lnTo>
                  <a:pt x="14860" y="5518"/>
                </a:lnTo>
                <a:lnTo>
                  <a:pt x="14098" y="5518"/>
                </a:lnTo>
                <a:lnTo>
                  <a:pt x="13717" y="5433"/>
                </a:lnTo>
                <a:lnTo>
                  <a:pt x="13336" y="5518"/>
                </a:lnTo>
                <a:lnTo>
                  <a:pt x="12764" y="5603"/>
                </a:lnTo>
                <a:lnTo>
                  <a:pt x="12574" y="5518"/>
                </a:lnTo>
                <a:lnTo>
                  <a:pt x="12383" y="5433"/>
                </a:lnTo>
                <a:lnTo>
                  <a:pt x="11812" y="5433"/>
                </a:lnTo>
                <a:lnTo>
                  <a:pt x="11621" y="5348"/>
                </a:lnTo>
                <a:lnTo>
                  <a:pt x="11240" y="5178"/>
                </a:lnTo>
                <a:lnTo>
                  <a:pt x="11240" y="5093"/>
                </a:lnTo>
                <a:lnTo>
                  <a:pt x="11621" y="5009"/>
                </a:lnTo>
                <a:lnTo>
                  <a:pt x="11621" y="4839"/>
                </a:lnTo>
                <a:lnTo>
                  <a:pt x="11621" y="4584"/>
                </a:lnTo>
                <a:lnTo>
                  <a:pt x="11812" y="4414"/>
                </a:lnTo>
                <a:lnTo>
                  <a:pt x="11812" y="4329"/>
                </a:lnTo>
                <a:lnTo>
                  <a:pt x="12193" y="4075"/>
                </a:lnTo>
                <a:lnTo>
                  <a:pt x="12383" y="4075"/>
                </a:lnTo>
                <a:lnTo>
                  <a:pt x="12955" y="3905"/>
                </a:lnTo>
                <a:lnTo>
                  <a:pt x="13145" y="3735"/>
                </a:lnTo>
                <a:lnTo>
                  <a:pt x="13145" y="3311"/>
                </a:lnTo>
                <a:lnTo>
                  <a:pt x="13336" y="3056"/>
                </a:lnTo>
                <a:lnTo>
                  <a:pt x="13336" y="2886"/>
                </a:lnTo>
                <a:lnTo>
                  <a:pt x="13526" y="2717"/>
                </a:lnTo>
                <a:lnTo>
                  <a:pt x="13717" y="2547"/>
                </a:lnTo>
                <a:lnTo>
                  <a:pt x="13907" y="2207"/>
                </a:lnTo>
                <a:lnTo>
                  <a:pt x="14098" y="2122"/>
                </a:lnTo>
                <a:lnTo>
                  <a:pt x="14288" y="2122"/>
                </a:lnTo>
                <a:lnTo>
                  <a:pt x="14098" y="1528"/>
                </a:lnTo>
                <a:lnTo>
                  <a:pt x="10288" y="934"/>
                </a:lnTo>
                <a:lnTo>
                  <a:pt x="9716" y="849"/>
                </a:lnTo>
                <a:lnTo>
                  <a:pt x="8001" y="679"/>
                </a:lnTo>
                <a:lnTo>
                  <a:pt x="3620" y="0"/>
                </a:lnTo>
                <a:lnTo>
                  <a:pt x="3239" y="255"/>
                </a:lnTo>
                <a:lnTo>
                  <a:pt x="2858" y="424"/>
                </a:lnTo>
                <a:lnTo>
                  <a:pt x="2477" y="764"/>
                </a:lnTo>
                <a:lnTo>
                  <a:pt x="2477" y="1019"/>
                </a:lnTo>
                <a:lnTo>
                  <a:pt x="2286" y="1358"/>
                </a:lnTo>
                <a:lnTo>
                  <a:pt x="2096" y="1698"/>
                </a:lnTo>
                <a:lnTo>
                  <a:pt x="1905" y="1868"/>
                </a:lnTo>
                <a:lnTo>
                  <a:pt x="1524" y="2037"/>
                </a:lnTo>
                <a:lnTo>
                  <a:pt x="1524" y="2122"/>
                </a:lnTo>
                <a:lnTo>
                  <a:pt x="1334" y="2377"/>
                </a:lnTo>
                <a:lnTo>
                  <a:pt x="762" y="2632"/>
                </a:lnTo>
                <a:lnTo>
                  <a:pt x="381" y="2886"/>
                </a:lnTo>
                <a:lnTo>
                  <a:pt x="381" y="2971"/>
                </a:lnTo>
                <a:lnTo>
                  <a:pt x="381" y="3141"/>
                </a:lnTo>
                <a:lnTo>
                  <a:pt x="572" y="3226"/>
                </a:lnTo>
                <a:lnTo>
                  <a:pt x="953" y="3311"/>
                </a:lnTo>
                <a:lnTo>
                  <a:pt x="1334" y="3481"/>
                </a:lnTo>
                <a:lnTo>
                  <a:pt x="1334" y="3735"/>
                </a:lnTo>
                <a:lnTo>
                  <a:pt x="1143" y="3820"/>
                </a:lnTo>
                <a:lnTo>
                  <a:pt x="1143" y="4245"/>
                </a:lnTo>
                <a:lnTo>
                  <a:pt x="953" y="4329"/>
                </a:lnTo>
                <a:lnTo>
                  <a:pt x="572" y="4414"/>
                </a:lnTo>
                <a:lnTo>
                  <a:pt x="381" y="4584"/>
                </a:lnTo>
                <a:lnTo>
                  <a:pt x="381" y="4924"/>
                </a:lnTo>
                <a:lnTo>
                  <a:pt x="762" y="5009"/>
                </a:lnTo>
                <a:lnTo>
                  <a:pt x="572" y="5263"/>
                </a:lnTo>
                <a:lnTo>
                  <a:pt x="572" y="5518"/>
                </a:lnTo>
                <a:lnTo>
                  <a:pt x="762" y="5603"/>
                </a:lnTo>
                <a:lnTo>
                  <a:pt x="1143" y="5773"/>
                </a:lnTo>
                <a:lnTo>
                  <a:pt x="1524" y="5688"/>
                </a:lnTo>
                <a:lnTo>
                  <a:pt x="1715" y="5688"/>
                </a:lnTo>
                <a:lnTo>
                  <a:pt x="2286" y="5688"/>
                </a:lnTo>
                <a:lnTo>
                  <a:pt x="2477" y="5773"/>
                </a:lnTo>
                <a:lnTo>
                  <a:pt x="2667" y="6282"/>
                </a:lnTo>
                <a:lnTo>
                  <a:pt x="2858" y="6452"/>
                </a:lnTo>
                <a:lnTo>
                  <a:pt x="3048" y="6537"/>
                </a:lnTo>
                <a:lnTo>
                  <a:pt x="3429" y="6622"/>
                </a:lnTo>
                <a:lnTo>
                  <a:pt x="4001" y="6622"/>
                </a:lnTo>
                <a:lnTo>
                  <a:pt x="4572" y="6876"/>
                </a:lnTo>
                <a:lnTo>
                  <a:pt x="4763" y="7046"/>
                </a:lnTo>
                <a:lnTo>
                  <a:pt x="5144" y="7131"/>
                </a:lnTo>
                <a:lnTo>
                  <a:pt x="5334" y="7131"/>
                </a:lnTo>
                <a:lnTo>
                  <a:pt x="5715" y="7301"/>
                </a:lnTo>
                <a:lnTo>
                  <a:pt x="6096" y="7386"/>
                </a:lnTo>
                <a:lnTo>
                  <a:pt x="6287" y="7555"/>
                </a:lnTo>
                <a:lnTo>
                  <a:pt x="6668" y="7555"/>
                </a:lnTo>
                <a:lnTo>
                  <a:pt x="7430" y="7980"/>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grpSp>
        <p:nvGrpSpPr>
          <p:cNvPr id="28" name="New_York">
            <a:extLst>
              <a:ext uri="{FF2B5EF4-FFF2-40B4-BE49-F238E27FC236}">
                <a16:creationId xmlns:a16="http://schemas.microsoft.com/office/drawing/2014/main" id="{B45768BF-DB45-CC77-0EE0-EF4453008569}"/>
              </a:ext>
            </a:extLst>
          </p:cNvPr>
          <p:cNvGrpSpPr>
            <a:grpSpLocks/>
          </p:cNvGrpSpPr>
          <p:nvPr/>
        </p:nvGrpSpPr>
        <p:grpSpPr bwMode="auto">
          <a:xfrm>
            <a:off x="7712726" y="1563766"/>
            <a:ext cx="1231951" cy="894807"/>
            <a:chOff x="24841200" y="5903947"/>
            <a:chExt cx="20202" cy="182"/>
          </a:xfrm>
          <a:solidFill>
            <a:srgbClr val="FFFF00"/>
          </a:solidFill>
        </p:grpSpPr>
        <p:sp>
          <p:nvSpPr>
            <p:cNvPr id="390" name="ny2">
              <a:extLst>
                <a:ext uri="{FF2B5EF4-FFF2-40B4-BE49-F238E27FC236}">
                  <a16:creationId xmlns:a16="http://schemas.microsoft.com/office/drawing/2014/main" id="{63B250A0-C160-8F3B-40C7-F938C1D5E584}"/>
                </a:ext>
              </a:extLst>
            </p:cNvPr>
            <p:cNvSpPr>
              <a:spLocks/>
            </p:cNvSpPr>
            <p:nvPr/>
          </p:nvSpPr>
          <p:spPr bwMode="auto">
            <a:xfrm>
              <a:off x="24856362" y="5904113"/>
              <a:ext cx="168" cy="6"/>
            </a:xfrm>
            <a:custGeom>
              <a:avLst/>
              <a:gdLst/>
              <a:ahLst/>
              <a:cxnLst>
                <a:cxn ang="0">
                  <a:pos x="12288" y="12288"/>
                </a:cxn>
                <a:cxn ang="0">
                  <a:pos x="12288" y="13653"/>
                </a:cxn>
                <a:cxn ang="0">
                  <a:pos x="8192" y="15019"/>
                </a:cxn>
                <a:cxn ang="0">
                  <a:pos x="4096" y="16384"/>
                </a:cxn>
                <a:cxn ang="0">
                  <a:pos x="0" y="15019"/>
                </a:cxn>
                <a:cxn ang="0">
                  <a:pos x="4096" y="9557"/>
                </a:cxn>
                <a:cxn ang="0">
                  <a:pos x="8192" y="5461"/>
                </a:cxn>
                <a:cxn ang="0">
                  <a:pos x="12288" y="1365"/>
                </a:cxn>
                <a:cxn ang="0">
                  <a:pos x="12288" y="0"/>
                </a:cxn>
                <a:cxn ang="0">
                  <a:pos x="16384" y="1365"/>
                </a:cxn>
                <a:cxn ang="0">
                  <a:pos x="16384" y="2731"/>
                </a:cxn>
                <a:cxn ang="0">
                  <a:pos x="16384" y="4096"/>
                </a:cxn>
                <a:cxn ang="0">
                  <a:pos x="16384" y="5461"/>
                </a:cxn>
                <a:cxn ang="0">
                  <a:pos x="16384" y="6827"/>
                </a:cxn>
                <a:cxn ang="0">
                  <a:pos x="16384" y="9557"/>
                </a:cxn>
                <a:cxn ang="0">
                  <a:pos x="12288" y="12288"/>
                </a:cxn>
              </a:cxnLst>
              <a:rect l="0" t="0" r="r" b="b"/>
              <a:pathLst>
                <a:path w="16384" h="16384">
                  <a:moveTo>
                    <a:pt x="12288" y="12288"/>
                  </a:moveTo>
                  <a:lnTo>
                    <a:pt x="12288" y="13653"/>
                  </a:lnTo>
                  <a:lnTo>
                    <a:pt x="8192" y="15019"/>
                  </a:lnTo>
                  <a:lnTo>
                    <a:pt x="4096" y="16384"/>
                  </a:lnTo>
                  <a:lnTo>
                    <a:pt x="0" y="15019"/>
                  </a:lnTo>
                  <a:lnTo>
                    <a:pt x="4096" y="9557"/>
                  </a:lnTo>
                  <a:lnTo>
                    <a:pt x="8192" y="5461"/>
                  </a:lnTo>
                  <a:lnTo>
                    <a:pt x="12288" y="1365"/>
                  </a:lnTo>
                  <a:lnTo>
                    <a:pt x="12288" y="0"/>
                  </a:lnTo>
                  <a:lnTo>
                    <a:pt x="16384" y="1365"/>
                  </a:lnTo>
                  <a:lnTo>
                    <a:pt x="16384" y="2731"/>
                  </a:lnTo>
                  <a:lnTo>
                    <a:pt x="16384" y="4096"/>
                  </a:lnTo>
                  <a:lnTo>
                    <a:pt x="16384" y="5461"/>
                  </a:lnTo>
                  <a:lnTo>
                    <a:pt x="16384" y="6827"/>
                  </a:lnTo>
                  <a:lnTo>
                    <a:pt x="16384" y="9557"/>
                  </a:lnTo>
                  <a:lnTo>
                    <a:pt x="12288" y="12288"/>
                  </a:lnTo>
                  <a:close/>
                </a:path>
              </a:pathLst>
            </a:custGeom>
            <a:grp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91" name="ny1">
              <a:extLst>
                <a:ext uri="{FF2B5EF4-FFF2-40B4-BE49-F238E27FC236}">
                  <a16:creationId xmlns:a16="http://schemas.microsoft.com/office/drawing/2014/main" id="{0FD8EB27-C570-FA20-0EDC-C509CC6DA716}"/>
                </a:ext>
              </a:extLst>
            </p:cNvPr>
            <p:cNvSpPr>
              <a:spLocks/>
            </p:cNvSpPr>
            <p:nvPr/>
          </p:nvSpPr>
          <p:spPr bwMode="auto">
            <a:xfrm>
              <a:off x="24855858" y="5904121"/>
              <a:ext cx="504" cy="8"/>
            </a:xfrm>
            <a:custGeom>
              <a:avLst/>
              <a:gdLst/>
              <a:ahLst/>
              <a:cxnLst>
                <a:cxn ang="0">
                  <a:pos x="12288" y="0"/>
                </a:cxn>
                <a:cxn ang="0">
                  <a:pos x="16384" y="3855"/>
                </a:cxn>
                <a:cxn ang="0">
                  <a:pos x="15019" y="5783"/>
                </a:cxn>
                <a:cxn ang="0">
                  <a:pos x="12288" y="8674"/>
                </a:cxn>
                <a:cxn ang="0">
                  <a:pos x="10923" y="10601"/>
                </a:cxn>
                <a:cxn ang="0">
                  <a:pos x="9557" y="12529"/>
                </a:cxn>
                <a:cxn ang="0">
                  <a:pos x="5461" y="15420"/>
                </a:cxn>
                <a:cxn ang="0">
                  <a:pos x="2731" y="16384"/>
                </a:cxn>
                <a:cxn ang="0">
                  <a:pos x="0" y="14456"/>
                </a:cxn>
                <a:cxn ang="0">
                  <a:pos x="0" y="13493"/>
                </a:cxn>
                <a:cxn ang="0">
                  <a:pos x="2731" y="12529"/>
                </a:cxn>
                <a:cxn ang="0">
                  <a:pos x="2731" y="10601"/>
                </a:cxn>
                <a:cxn ang="0">
                  <a:pos x="2731" y="7710"/>
                </a:cxn>
                <a:cxn ang="0">
                  <a:pos x="4096" y="5783"/>
                </a:cxn>
                <a:cxn ang="0">
                  <a:pos x="4096" y="4819"/>
                </a:cxn>
                <a:cxn ang="0">
                  <a:pos x="6827" y="1928"/>
                </a:cxn>
                <a:cxn ang="0">
                  <a:pos x="8192" y="1928"/>
                </a:cxn>
                <a:cxn ang="0">
                  <a:pos x="12288" y="0"/>
                </a:cxn>
              </a:cxnLst>
              <a:rect l="0" t="0" r="r" b="b"/>
              <a:pathLst>
                <a:path w="16384" h="16384">
                  <a:moveTo>
                    <a:pt x="12288" y="0"/>
                  </a:moveTo>
                  <a:lnTo>
                    <a:pt x="16384" y="3855"/>
                  </a:lnTo>
                  <a:lnTo>
                    <a:pt x="15019" y="5783"/>
                  </a:lnTo>
                  <a:lnTo>
                    <a:pt x="12288" y="8674"/>
                  </a:lnTo>
                  <a:lnTo>
                    <a:pt x="10923" y="10601"/>
                  </a:lnTo>
                  <a:lnTo>
                    <a:pt x="9557" y="12529"/>
                  </a:lnTo>
                  <a:lnTo>
                    <a:pt x="5461" y="15420"/>
                  </a:lnTo>
                  <a:lnTo>
                    <a:pt x="2731" y="16384"/>
                  </a:lnTo>
                  <a:lnTo>
                    <a:pt x="0" y="14456"/>
                  </a:lnTo>
                  <a:lnTo>
                    <a:pt x="0" y="13493"/>
                  </a:lnTo>
                  <a:lnTo>
                    <a:pt x="2731" y="12529"/>
                  </a:lnTo>
                  <a:lnTo>
                    <a:pt x="2731" y="10601"/>
                  </a:lnTo>
                  <a:lnTo>
                    <a:pt x="2731" y="7710"/>
                  </a:lnTo>
                  <a:lnTo>
                    <a:pt x="4096" y="5783"/>
                  </a:lnTo>
                  <a:lnTo>
                    <a:pt x="4096" y="4819"/>
                  </a:lnTo>
                  <a:lnTo>
                    <a:pt x="6827" y="1928"/>
                  </a:lnTo>
                  <a:lnTo>
                    <a:pt x="8192" y="1928"/>
                  </a:lnTo>
                  <a:lnTo>
                    <a:pt x="12288" y="0"/>
                  </a:lnTo>
                  <a:close/>
                </a:path>
              </a:pathLst>
            </a:custGeom>
            <a:grp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92" name="ny3">
              <a:extLst>
                <a:ext uri="{FF2B5EF4-FFF2-40B4-BE49-F238E27FC236}">
                  <a16:creationId xmlns:a16="http://schemas.microsoft.com/office/drawing/2014/main" id="{34B430CD-9C7B-5D7A-E5FD-C9ACD0B6B923}"/>
                </a:ext>
              </a:extLst>
            </p:cNvPr>
            <p:cNvSpPr>
              <a:spLocks/>
            </p:cNvSpPr>
            <p:nvPr/>
          </p:nvSpPr>
          <p:spPr bwMode="auto">
            <a:xfrm>
              <a:off x="24856446" y="5904089"/>
              <a:ext cx="4956" cy="35"/>
            </a:xfrm>
            <a:custGeom>
              <a:avLst/>
              <a:gdLst/>
              <a:ahLst/>
              <a:cxnLst>
                <a:cxn ang="0">
                  <a:pos x="5415" y="12405"/>
                </a:cxn>
                <a:cxn ang="0">
                  <a:pos x="6109" y="11469"/>
                </a:cxn>
                <a:cxn ang="0">
                  <a:pos x="6804" y="10767"/>
                </a:cxn>
                <a:cxn ang="0">
                  <a:pos x="7775" y="10299"/>
                </a:cxn>
                <a:cxn ang="0">
                  <a:pos x="9025" y="9362"/>
                </a:cxn>
                <a:cxn ang="0">
                  <a:pos x="9858" y="8192"/>
                </a:cxn>
                <a:cxn ang="0">
                  <a:pos x="10830" y="7724"/>
                </a:cxn>
                <a:cxn ang="0">
                  <a:pos x="8609" y="10533"/>
                </a:cxn>
                <a:cxn ang="0">
                  <a:pos x="6665" y="12639"/>
                </a:cxn>
                <a:cxn ang="0">
                  <a:pos x="7081" y="12873"/>
                </a:cxn>
                <a:cxn ang="0">
                  <a:pos x="11663" y="7256"/>
                </a:cxn>
                <a:cxn ang="0">
                  <a:pos x="14718" y="3043"/>
                </a:cxn>
                <a:cxn ang="0">
                  <a:pos x="16384" y="702"/>
                </a:cxn>
                <a:cxn ang="0">
                  <a:pos x="15967" y="234"/>
                </a:cxn>
                <a:cxn ang="0">
                  <a:pos x="15134" y="1638"/>
                </a:cxn>
                <a:cxn ang="0">
                  <a:pos x="14162" y="1638"/>
                </a:cxn>
                <a:cxn ang="0">
                  <a:pos x="13746" y="2341"/>
                </a:cxn>
                <a:cxn ang="0">
                  <a:pos x="13191" y="2809"/>
                </a:cxn>
                <a:cxn ang="0">
                  <a:pos x="12774" y="3043"/>
                </a:cxn>
                <a:cxn ang="0">
                  <a:pos x="12357" y="3979"/>
                </a:cxn>
                <a:cxn ang="0">
                  <a:pos x="12080" y="5149"/>
                </a:cxn>
                <a:cxn ang="0">
                  <a:pos x="11802" y="6320"/>
                </a:cxn>
                <a:cxn ang="0">
                  <a:pos x="11385" y="5617"/>
                </a:cxn>
                <a:cxn ang="0">
                  <a:pos x="10691" y="5617"/>
                </a:cxn>
                <a:cxn ang="0">
                  <a:pos x="11108" y="4681"/>
                </a:cxn>
                <a:cxn ang="0">
                  <a:pos x="11524" y="3979"/>
                </a:cxn>
                <a:cxn ang="0">
                  <a:pos x="12080" y="2809"/>
                </a:cxn>
                <a:cxn ang="0">
                  <a:pos x="12357" y="1404"/>
                </a:cxn>
                <a:cxn ang="0">
                  <a:pos x="13052" y="468"/>
                </a:cxn>
                <a:cxn ang="0">
                  <a:pos x="12357" y="234"/>
                </a:cxn>
                <a:cxn ang="0">
                  <a:pos x="10830" y="3511"/>
                </a:cxn>
                <a:cxn ang="0">
                  <a:pos x="9025" y="5383"/>
                </a:cxn>
                <a:cxn ang="0">
                  <a:pos x="6387" y="6320"/>
                </a:cxn>
                <a:cxn ang="0">
                  <a:pos x="5970" y="7490"/>
                </a:cxn>
                <a:cxn ang="0">
                  <a:pos x="4582" y="7724"/>
                </a:cxn>
                <a:cxn ang="0">
                  <a:pos x="3749" y="7958"/>
                </a:cxn>
                <a:cxn ang="0">
                  <a:pos x="3749" y="8894"/>
                </a:cxn>
                <a:cxn ang="0">
                  <a:pos x="3055" y="8894"/>
                </a:cxn>
                <a:cxn ang="0">
                  <a:pos x="2499" y="10533"/>
                </a:cxn>
                <a:cxn ang="0">
                  <a:pos x="2083" y="10533"/>
                </a:cxn>
                <a:cxn ang="0">
                  <a:pos x="1944" y="11469"/>
                </a:cxn>
                <a:cxn ang="0">
                  <a:pos x="1666" y="11937"/>
                </a:cxn>
                <a:cxn ang="0">
                  <a:pos x="1250" y="12171"/>
                </a:cxn>
                <a:cxn ang="0">
                  <a:pos x="833" y="12639"/>
                </a:cxn>
                <a:cxn ang="0">
                  <a:pos x="278" y="14043"/>
                </a:cxn>
                <a:cxn ang="0">
                  <a:pos x="0" y="15214"/>
                </a:cxn>
                <a:cxn ang="0">
                  <a:pos x="278" y="16150"/>
                </a:cxn>
                <a:cxn ang="0">
                  <a:pos x="972" y="15448"/>
                </a:cxn>
                <a:cxn ang="0">
                  <a:pos x="1527" y="14746"/>
                </a:cxn>
                <a:cxn ang="0">
                  <a:pos x="2083" y="14980"/>
                </a:cxn>
                <a:cxn ang="0">
                  <a:pos x="1388" y="15916"/>
                </a:cxn>
                <a:cxn ang="0">
                  <a:pos x="1388" y="16384"/>
                </a:cxn>
                <a:cxn ang="0">
                  <a:pos x="2222" y="15682"/>
                </a:cxn>
                <a:cxn ang="0">
                  <a:pos x="3055" y="14512"/>
                </a:cxn>
                <a:cxn ang="0">
                  <a:pos x="4582" y="13341"/>
                </a:cxn>
              </a:cxnLst>
              <a:rect l="0" t="0" r="r" b="b"/>
              <a:pathLst>
                <a:path w="16384" h="16384">
                  <a:moveTo>
                    <a:pt x="4999" y="13107"/>
                  </a:moveTo>
                  <a:lnTo>
                    <a:pt x="5276" y="12639"/>
                  </a:lnTo>
                  <a:lnTo>
                    <a:pt x="5415" y="12405"/>
                  </a:lnTo>
                  <a:lnTo>
                    <a:pt x="5832" y="12171"/>
                  </a:lnTo>
                  <a:lnTo>
                    <a:pt x="6109" y="11937"/>
                  </a:lnTo>
                  <a:lnTo>
                    <a:pt x="6109" y="11469"/>
                  </a:lnTo>
                  <a:lnTo>
                    <a:pt x="6665" y="11469"/>
                  </a:lnTo>
                  <a:lnTo>
                    <a:pt x="6942" y="11235"/>
                  </a:lnTo>
                  <a:lnTo>
                    <a:pt x="6804" y="10767"/>
                  </a:lnTo>
                  <a:lnTo>
                    <a:pt x="7220" y="10767"/>
                  </a:lnTo>
                  <a:lnTo>
                    <a:pt x="7498" y="10767"/>
                  </a:lnTo>
                  <a:lnTo>
                    <a:pt x="7775" y="10299"/>
                  </a:lnTo>
                  <a:lnTo>
                    <a:pt x="8053" y="10064"/>
                  </a:lnTo>
                  <a:lnTo>
                    <a:pt x="8331" y="10064"/>
                  </a:lnTo>
                  <a:lnTo>
                    <a:pt x="9025" y="9362"/>
                  </a:lnTo>
                  <a:lnTo>
                    <a:pt x="9442" y="8894"/>
                  </a:lnTo>
                  <a:lnTo>
                    <a:pt x="9580" y="8426"/>
                  </a:lnTo>
                  <a:lnTo>
                    <a:pt x="9858" y="8192"/>
                  </a:lnTo>
                  <a:lnTo>
                    <a:pt x="10552" y="7490"/>
                  </a:lnTo>
                  <a:lnTo>
                    <a:pt x="10691" y="7490"/>
                  </a:lnTo>
                  <a:lnTo>
                    <a:pt x="10830" y="7724"/>
                  </a:lnTo>
                  <a:lnTo>
                    <a:pt x="10691" y="7958"/>
                  </a:lnTo>
                  <a:lnTo>
                    <a:pt x="9997" y="8894"/>
                  </a:lnTo>
                  <a:lnTo>
                    <a:pt x="8609" y="10533"/>
                  </a:lnTo>
                  <a:lnTo>
                    <a:pt x="7220" y="12171"/>
                  </a:lnTo>
                  <a:lnTo>
                    <a:pt x="6942" y="12405"/>
                  </a:lnTo>
                  <a:lnTo>
                    <a:pt x="6665" y="12639"/>
                  </a:lnTo>
                  <a:lnTo>
                    <a:pt x="6526" y="12873"/>
                  </a:lnTo>
                  <a:lnTo>
                    <a:pt x="6804" y="13107"/>
                  </a:lnTo>
                  <a:lnTo>
                    <a:pt x="7081" y="12873"/>
                  </a:lnTo>
                  <a:lnTo>
                    <a:pt x="7914" y="11937"/>
                  </a:lnTo>
                  <a:lnTo>
                    <a:pt x="9580" y="10064"/>
                  </a:lnTo>
                  <a:lnTo>
                    <a:pt x="11663" y="7256"/>
                  </a:lnTo>
                  <a:lnTo>
                    <a:pt x="13052" y="5617"/>
                  </a:lnTo>
                  <a:lnTo>
                    <a:pt x="13746" y="4213"/>
                  </a:lnTo>
                  <a:lnTo>
                    <a:pt x="14718" y="3043"/>
                  </a:lnTo>
                  <a:lnTo>
                    <a:pt x="15412" y="2107"/>
                  </a:lnTo>
                  <a:lnTo>
                    <a:pt x="16245" y="936"/>
                  </a:lnTo>
                  <a:lnTo>
                    <a:pt x="16384" y="702"/>
                  </a:lnTo>
                  <a:lnTo>
                    <a:pt x="16384" y="234"/>
                  </a:lnTo>
                  <a:lnTo>
                    <a:pt x="16245" y="0"/>
                  </a:lnTo>
                  <a:lnTo>
                    <a:pt x="15967" y="234"/>
                  </a:lnTo>
                  <a:lnTo>
                    <a:pt x="15551" y="702"/>
                  </a:lnTo>
                  <a:lnTo>
                    <a:pt x="15273" y="1170"/>
                  </a:lnTo>
                  <a:lnTo>
                    <a:pt x="15134" y="1638"/>
                  </a:lnTo>
                  <a:lnTo>
                    <a:pt x="14718" y="2107"/>
                  </a:lnTo>
                  <a:lnTo>
                    <a:pt x="14301" y="2107"/>
                  </a:lnTo>
                  <a:lnTo>
                    <a:pt x="14162" y="1638"/>
                  </a:lnTo>
                  <a:lnTo>
                    <a:pt x="14024" y="1638"/>
                  </a:lnTo>
                  <a:lnTo>
                    <a:pt x="13885" y="2107"/>
                  </a:lnTo>
                  <a:lnTo>
                    <a:pt x="13746" y="2341"/>
                  </a:lnTo>
                  <a:lnTo>
                    <a:pt x="13468" y="2107"/>
                  </a:lnTo>
                  <a:lnTo>
                    <a:pt x="13329" y="2575"/>
                  </a:lnTo>
                  <a:lnTo>
                    <a:pt x="13191" y="2809"/>
                  </a:lnTo>
                  <a:lnTo>
                    <a:pt x="13052" y="2809"/>
                  </a:lnTo>
                  <a:lnTo>
                    <a:pt x="12774" y="2575"/>
                  </a:lnTo>
                  <a:lnTo>
                    <a:pt x="12774" y="3043"/>
                  </a:lnTo>
                  <a:lnTo>
                    <a:pt x="12496" y="3277"/>
                  </a:lnTo>
                  <a:lnTo>
                    <a:pt x="12357" y="3511"/>
                  </a:lnTo>
                  <a:lnTo>
                    <a:pt x="12357" y="3979"/>
                  </a:lnTo>
                  <a:lnTo>
                    <a:pt x="12357" y="4447"/>
                  </a:lnTo>
                  <a:lnTo>
                    <a:pt x="12219" y="4447"/>
                  </a:lnTo>
                  <a:lnTo>
                    <a:pt x="12080" y="5149"/>
                  </a:lnTo>
                  <a:lnTo>
                    <a:pt x="11802" y="5383"/>
                  </a:lnTo>
                  <a:lnTo>
                    <a:pt x="12080" y="5851"/>
                  </a:lnTo>
                  <a:lnTo>
                    <a:pt x="11802" y="6320"/>
                  </a:lnTo>
                  <a:lnTo>
                    <a:pt x="11524" y="6554"/>
                  </a:lnTo>
                  <a:lnTo>
                    <a:pt x="11524" y="6085"/>
                  </a:lnTo>
                  <a:lnTo>
                    <a:pt x="11385" y="5617"/>
                  </a:lnTo>
                  <a:lnTo>
                    <a:pt x="11247" y="5617"/>
                  </a:lnTo>
                  <a:lnTo>
                    <a:pt x="10830" y="5617"/>
                  </a:lnTo>
                  <a:lnTo>
                    <a:pt x="10691" y="5617"/>
                  </a:lnTo>
                  <a:lnTo>
                    <a:pt x="10552" y="5149"/>
                  </a:lnTo>
                  <a:lnTo>
                    <a:pt x="10830" y="4915"/>
                  </a:lnTo>
                  <a:lnTo>
                    <a:pt x="11108" y="4681"/>
                  </a:lnTo>
                  <a:lnTo>
                    <a:pt x="11247" y="4213"/>
                  </a:lnTo>
                  <a:lnTo>
                    <a:pt x="11247" y="3979"/>
                  </a:lnTo>
                  <a:lnTo>
                    <a:pt x="11524" y="3979"/>
                  </a:lnTo>
                  <a:lnTo>
                    <a:pt x="11802" y="3511"/>
                  </a:lnTo>
                  <a:lnTo>
                    <a:pt x="11802" y="3043"/>
                  </a:lnTo>
                  <a:lnTo>
                    <a:pt x="12080" y="2809"/>
                  </a:lnTo>
                  <a:lnTo>
                    <a:pt x="11941" y="2107"/>
                  </a:lnTo>
                  <a:lnTo>
                    <a:pt x="12080" y="1638"/>
                  </a:lnTo>
                  <a:lnTo>
                    <a:pt x="12357" y="1404"/>
                  </a:lnTo>
                  <a:lnTo>
                    <a:pt x="12496" y="702"/>
                  </a:lnTo>
                  <a:lnTo>
                    <a:pt x="12913" y="702"/>
                  </a:lnTo>
                  <a:lnTo>
                    <a:pt x="13052" y="468"/>
                  </a:lnTo>
                  <a:lnTo>
                    <a:pt x="13052" y="0"/>
                  </a:lnTo>
                  <a:lnTo>
                    <a:pt x="12635" y="0"/>
                  </a:lnTo>
                  <a:lnTo>
                    <a:pt x="12357" y="234"/>
                  </a:lnTo>
                  <a:lnTo>
                    <a:pt x="11802" y="1404"/>
                  </a:lnTo>
                  <a:lnTo>
                    <a:pt x="11385" y="2575"/>
                  </a:lnTo>
                  <a:lnTo>
                    <a:pt x="10830" y="3511"/>
                  </a:lnTo>
                  <a:lnTo>
                    <a:pt x="10414" y="4213"/>
                  </a:lnTo>
                  <a:lnTo>
                    <a:pt x="9858" y="4681"/>
                  </a:lnTo>
                  <a:lnTo>
                    <a:pt x="9025" y="5383"/>
                  </a:lnTo>
                  <a:lnTo>
                    <a:pt x="7775" y="6085"/>
                  </a:lnTo>
                  <a:lnTo>
                    <a:pt x="6804" y="6320"/>
                  </a:lnTo>
                  <a:lnTo>
                    <a:pt x="6387" y="6320"/>
                  </a:lnTo>
                  <a:lnTo>
                    <a:pt x="6109" y="6554"/>
                  </a:lnTo>
                  <a:lnTo>
                    <a:pt x="6109" y="7256"/>
                  </a:lnTo>
                  <a:lnTo>
                    <a:pt x="5970" y="7490"/>
                  </a:lnTo>
                  <a:lnTo>
                    <a:pt x="5693" y="7724"/>
                  </a:lnTo>
                  <a:lnTo>
                    <a:pt x="4721" y="7724"/>
                  </a:lnTo>
                  <a:lnTo>
                    <a:pt x="4582" y="7724"/>
                  </a:lnTo>
                  <a:lnTo>
                    <a:pt x="4443" y="8192"/>
                  </a:lnTo>
                  <a:lnTo>
                    <a:pt x="4304" y="8426"/>
                  </a:lnTo>
                  <a:lnTo>
                    <a:pt x="3749" y="7958"/>
                  </a:lnTo>
                  <a:lnTo>
                    <a:pt x="3610" y="8192"/>
                  </a:lnTo>
                  <a:lnTo>
                    <a:pt x="3610" y="8426"/>
                  </a:lnTo>
                  <a:lnTo>
                    <a:pt x="3749" y="8894"/>
                  </a:lnTo>
                  <a:lnTo>
                    <a:pt x="3610" y="9128"/>
                  </a:lnTo>
                  <a:lnTo>
                    <a:pt x="3332" y="8894"/>
                  </a:lnTo>
                  <a:lnTo>
                    <a:pt x="3055" y="8894"/>
                  </a:lnTo>
                  <a:lnTo>
                    <a:pt x="2638" y="9596"/>
                  </a:lnTo>
                  <a:lnTo>
                    <a:pt x="2360" y="10064"/>
                  </a:lnTo>
                  <a:lnTo>
                    <a:pt x="2499" y="10533"/>
                  </a:lnTo>
                  <a:lnTo>
                    <a:pt x="2499" y="10767"/>
                  </a:lnTo>
                  <a:lnTo>
                    <a:pt x="2222" y="10533"/>
                  </a:lnTo>
                  <a:lnTo>
                    <a:pt x="2083" y="10533"/>
                  </a:lnTo>
                  <a:lnTo>
                    <a:pt x="1944" y="10767"/>
                  </a:lnTo>
                  <a:lnTo>
                    <a:pt x="2083" y="11235"/>
                  </a:lnTo>
                  <a:lnTo>
                    <a:pt x="1944" y="11469"/>
                  </a:lnTo>
                  <a:lnTo>
                    <a:pt x="1805" y="11469"/>
                  </a:lnTo>
                  <a:lnTo>
                    <a:pt x="1805" y="11937"/>
                  </a:lnTo>
                  <a:lnTo>
                    <a:pt x="1666" y="11937"/>
                  </a:lnTo>
                  <a:lnTo>
                    <a:pt x="1388" y="11937"/>
                  </a:lnTo>
                  <a:lnTo>
                    <a:pt x="1250" y="11703"/>
                  </a:lnTo>
                  <a:lnTo>
                    <a:pt x="1250" y="12171"/>
                  </a:lnTo>
                  <a:lnTo>
                    <a:pt x="1111" y="12405"/>
                  </a:lnTo>
                  <a:lnTo>
                    <a:pt x="972" y="12639"/>
                  </a:lnTo>
                  <a:lnTo>
                    <a:pt x="833" y="12639"/>
                  </a:lnTo>
                  <a:lnTo>
                    <a:pt x="555" y="12405"/>
                  </a:lnTo>
                  <a:lnTo>
                    <a:pt x="417" y="13575"/>
                  </a:lnTo>
                  <a:lnTo>
                    <a:pt x="278" y="14043"/>
                  </a:lnTo>
                  <a:lnTo>
                    <a:pt x="139" y="14277"/>
                  </a:lnTo>
                  <a:lnTo>
                    <a:pt x="0" y="14746"/>
                  </a:lnTo>
                  <a:lnTo>
                    <a:pt x="0" y="15214"/>
                  </a:lnTo>
                  <a:lnTo>
                    <a:pt x="139" y="15448"/>
                  </a:lnTo>
                  <a:lnTo>
                    <a:pt x="278" y="15916"/>
                  </a:lnTo>
                  <a:lnTo>
                    <a:pt x="278" y="16150"/>
                  </a:lnTo>
                  <a:lnTo>
                    <a:pt x="694" y="16150"/>
                  </a:lnTo>
                  <a:lnTo>
                    <a:pt x="833" y="15916"/>
                  </a:lnTo>
                  <a:lnTo>
                    <a:pt x="972" y="15448"/>
                  </a:lnTo>
                  <a:lnTo>
                    <a:pt x="1111" y="14980"/>
                  </a:lnTo>
                  <a:lnTo>
                    <a:pt x="1250" y="14980"/>
                  </a:lnTo>
                  <a:lnTo>
                    <a:pt x="1527" y="14746"/>
                  </a:lnTo>
                  <a:lnTo>
                    <a:pt x="1805" y="14512"/>
                  </a:lnTo>
                  <a:lnTo>
                    <a:pt x="2083" y="14746"/>
                  </a:lnTo>
                  <a:lnTo>
                    <a:pt x="2083" y="14980"/>
                  </a:lnTo>
                  <a:lnTo>
                    <a:pt x="2083" y="15448"/>
                  </a:lnTo>
                  <a:lnTo>
                    <a:pt x="1805" y="15448"/>
                  </a:lnTo>
                  <a:lnTo>
                    <a:pt x="1388" y="15916"/>
                  </a:lnTo>
                  <a:lnTo>
                    <a:pt x="1250" y="16150"/>
                  </a:lnTo>
                  <a:lnTo>
                    <a:pt x="1111" y="16384"/>
                  </a:lnTo>
                  <a:lnTo>
                    <a:pt x="1388" y="16384"/>
                  </a:lnTo>
                  <a:lnTo>
                    <a:pt x="1527" y="16384"/>
                  </a:lnTo>
                  <a:lnTo>
                    <a:pt x="1944" y="15916"/>
                  </a:lnTo>
                  <a:lnTo>
                    <a:pt x="2222" y="15682"/>
                  </a:lnTo>
                  <a:lnTo>
                    <a:pt x="2638" y="15448"/>
                  </a:lnTo>
                  <a:lnTo>
                    <a:pt x="2777" y="14746"/>
                  </a:lnTo>
                  <a:lnTo>
                    <a:pt x="3055" y="14512"/>
                  </a:lnTo>
                  <a:lnTo>
                    <a:pt x="4027" y="13809"/>
                  </a:lnTo>
                  <a:lnTo>
                    <a:pt x="4304" y="13341"/>
                  </a:lnTo>
                  <a:lnTo>
                    <a:pt x="4582" y="13341"/>
                  </a:lnTo>
                  <a:lnTo>
                    <a:pt x="4999" y="13107"/>
                  </a:lnTo>
                  <a:close/>
                </a:path>
              </a:pathLst>
            </a:custGeom>
            <a:grp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393" name="ny4">
              <a:extLst>
                <a:ext uri="{FF2B5EF4-FFF2-40B4-BE49-F238E27FC236}">
                  <a16:creationId xmlns:a16="http://schemas.microsoft.com/office/drawing/2014/main" id="{39CCBC22-2EFA-B19F-B25A-677CF82F0197}"/>
                </a:ext>
              </a:extLst>
            </p:cNvPr>
            <p:cNvSpPr>
              <a:spLocks/>
            </p:cNvSpPr>
            <p:nvPr/>
          </p:nvSpPr>
          <p:spPr bwMode="auto">
            <a:xfrm>
              <a:off x="24841200" y="5903947"/>
              <a:ext cx="16086" cy="167"/>
            </a:xfrm>
            <a:custGeom>
              <a:avLst/>
              <a:gdLst/>
              <a:ahLst/>
              <a:cxnLst>
                <a:cxn ang="0">
                  <a:pos x="11465" y="13146"/>
                </a:cxn>
                <a:cxn ang="0">
                  <a:pos x="11850" y="13294"/>
                </a:cxn>
                <a:cxn ang="0">
                  <a:pos x="12106" y="13686"/>
                </a:cxn>
                <a:cxn ang="0">
                  <a:pos x="12406" y="14471"/>
                </a:cxn>
                <a:cxn ang="0">
                  <a:pos x="12919" y="14618"/>
                </a:cxn>
                <a:cxn ang="0">
                  <a:pos x="14202" y="15207"/>
                </a:cxn>
                <a:cxn ang="0">
                  <a:pos x="15571" y="16041"/>
                </a:cxn>
                <a:cxn ang="0">
                  <a:pos x="15913" y="16286"/>
                </a:cxn>
                <a:cxn ang="0">
                  <a:pos x="15999" y="15844"/>
                </a:cxn>
                <a:cxn ang="0">
                  <a:pos x="15913" y="15109"/>
                </a:cxn>
                <a:cxn ang="0">
                  <a:pos x="16042" y="13392"/>
                </a:cxn>
                <a:cxn ang="0">
                  <a:pos x="15700" y="10252"/>
                </a:cxn>
                <a:cxn ang="0">
                  <a:pos x="15700" y="8584"/>
                </a:cxn>
                <a:cxn ang="0">
                  <a:pos x="15528" y="7800"/>
                </a:cxn>
                <a:cxn ang="0">
                  <a:pos x="15357" y="6868"/>
                </a:cxn>
                <a:cxn ang="0">
                  <a:pos x="15143" y="5494"/>
                </a:cxn>
                <a:cxn ang="0">
                  <a:pos x="14887" y="5298"/>
                </a:cxn>
                <a:cxn ang="0">
                  <a:pos x="14716" y="5494"/>
                </a:cxn>
                <a:cxn ang="0">
                  <a:pos x="14673" y="4709"/>
                </a:cxn>
                <a:cxn ang="0">
                  <a:pos x="14416" y="4121"/>
                </a:cxn>
                <a:cxn ang="0">
                  <a:pos x="14245" y="3238"/>
                </a:cxn>
                <a:cxn ang="0">
                  <a:pos x="14288" y="2453"/>
                </a:cxn>
                <a:cxn ang="0">
                  <a:pos x="14031" y="1717"/>
                </a:cxn>
                <a:cxn ang="0">
                  <a:pos x="13775" y="736"/>
                </a:cxn>
                <a:cxn ang="0">
                  <a:pos x="12106" y="491"/>
                </a:cxn>
                <a:cxn ang="0">
                  <a:pos x="10481" y="932"/>
                </a:cxn>
                <a:cxn ang="0">
                  <a:pos x="9967" y="1079"/>
                </a:cxn>
                <a:cxn ang="0">
                  <a:pos x="9240" y="1815"/>
                </a:cxn>
                <a:cxn ang="0">
                  <a:pos x="8342" y="3532"/>
                </a:cxn>
                <a:cxn ang="0">
                  <a:pos x="7999" y="4366"/>
                </a:cxn>
                <a:cxn ang="0">
                  <a:pos x="7187" y="5298"/>
                </a:cxn>
                <a:cxn ang="0">
                  <a:pos x="7443" y="5837"/>
                </a:cxn>
                <a:cxn ang="0">
                  <a:pos x="7486" y="5494"/>
                </a:cxn>
                <a:cxn ang="0">
                  <a:pos x="7743" y="5494"/>
                </a:cxn>
                <a:cxn ang="0">
                  <a:pos x="7743" y="6132"/>
                </a:cxn>
                <a:cxn ang="0">
                  <a:pos x="7529" y="6328"/>
                </a:cxn>
                <a:cxn ang="0">
                  <a:pos x="7871" y="7015"/>
                </a:cxn>
                <a:cxn ang="0">
                  <a:pos x="7614" y="7554"/>
                </a:cxn>
                <a:cxn ang="0">
                  <a:pos x="7272" y="7898"/>
                </a:cxn>
                <a:cxn ang="0">
                  <a:pos x="6973" y="8241"/>
                </a:cxn>
                <a:cxn ang="0">
                  <a:pos x="6631" y="8633"/>
                </a:cxn>
                <a:cxn ang="0">
                  <a:pos x="6288" y="8928"/>
                </a:cxn>
                <a:cxn ang="0">
                  <a:pos x="5262" y="9026"/>
                </a:cxn>
                <a:cxn ang="0">
                  <a:pos x="4834" y="9271"/>
                </a:cxn>
                <a:cxn ang="0">
                  <a:pos x="4149" y="9026"/>
                </a:cxn>
                <a:cxn ang="0">
                  <a:pos x="3166" y="9173"/>
                </a:cxn>
                <a:cxn ang="0">
                  <a:pos x="2053" y="9516"/>
                </a:cxn>
                <a:cxn ang="0">
                  <a:pos x="1283" y="10252"/>
                </a:cxn>
                <a:cxn ang="0">
                  <a:pos x="1283" y="10694"/>
                </a:cxn>
                <a:cxn ang="0">
                  <a:pos x="1540" y="11086"/>
                </a:cxn>
                <a:cxn ang="0">
                  <a:pos x="1754" y="11331"/>
                </a:cxn>
                <a:cxn ang="0">
                  <a:pos x="1626" y="12067"/>
                </a:cxn>
                <a:cxn ang="0">
                  <a:pos x="1412" y="12705"/>
                </a:cxn>
                <a:cxn ang="0">
                  <a:pos x="898" y="13146"/>
                </a:cxn>
                <a:cxn ang="0">
                  <a:pos x="128" y="14078"/>
                </a:cxn>
                <a:cxn ang="0">
                  <a:pos x="2267" y="14814"/>
                </a:cxn>
                <a:cxn ang="0">
                  <a:pos x="7144" y="13735"/>
                </a:cxn>
                <a:cxn ang="0">
                  <a:pos x="10823" y="12852"/>
                </a:cxn>
              </a:cxnLst>
              <a:rect l="0" t="0" r="r" b="b"/>
              <a:pathLst>
                <a:path w="16384" h="16384">
                  <a:moveTo>
                    <a:pt x="11037" y="12803"/>
                  </a:moveTo>
                  <a:lnTo>
                    <a:pt x="11165" y="12754"/>
                  </a:lnTo>
                  <a:lnTo>
                    <a:pt x="11293" y="12901"/>
                  </a:lnTo>
                  <a:lnTo>
                    <a:pt x="11379" y="12950"/>
                  </a:lnTo>
                  <a:lnTo>
                    <a:pt x="11465" y="13146"/>
                  </a:lnTo>
                  <a:lnTo>
                    <a:pt x="11507" y="13245"/>
                  </a:lnTo>
                  <a:lnTo>
                    <a:pt x="11593" y="13245"/>
                  </a:lnTo>
                  <a:lnTo>
                    <a:pt x="11721" y="13195"/>
                  </a:lnTo>
                  <a:lnTo>
                    <a:pt x="11764" y="13245"/>
                  </a:lnTo>
                  <a:lnTo>
                    <a:pt x="11850" y="13294"/>
                  </a:lnTo>
                  <a:lnTo>
                    <a:pt x="11892" y="13343"/>
                  </a:lnTo>
                  <a:lnTo>
                    <a:pt x="11935" y="13441"/>
                  </a:lnTo>
                  <a:lnTo>
                    <a:pt x="12021" y="13539"/>
                  </a:lnTo>
                  <a:lnTo>
                    <a:pt x="12106" y="13588"/>
                  </a:lnTo>
                  <a:lnTo>
                    <a:pt x="12106" y="13686"/>
                  </a:lnTo>
                  <a:lnTo>
                    <a:pt x="12149" y="14078"/>
                  </a:lnTo>
                  <a:lnTo>
                    <a:pt x="12192" y="14128"/>
                  </a:lnTo>
                  <a:lnTo>
                    <a:pt x="12277" y="14226"/>
                  </a:lnTo>
                  <a:lnTo>
                    <a:pt x="12363" y="14373"/>
                  </a:lnTo>
                  <a:lnTo>
                    <a:pt x="12406" y="14471"/>
                  </a:lnTo>
                  <a:lnTo>
                    <a:pt x="12491" y="14520"/>
                  </a:lnTo>
                  <a:lnTo>
                    <a:pt x="12577" y="14520"/>
                  </a:lnTo>
                  <a:lnTo>
                    <a:pt x="12705" y="14569"/>
                  </a:lnTo>
                  <a:lnTo>
                    <a:pt x="12833" y="14618"/>
                  </a:lnTo>
                  <a:lnTo>
                    <a:pt x="12919" y="14618"/>
                  </a:lnTo>
                  <a:lnTo>
                    <a:pt x="13047" y="14569"/>
                  </a:lnTo>
                  <a:lnTo>
                    <a:pt x="13090" y="14667"/>
                  </a:lnTo>
                  <a:lnTo>
                    <a:pt x="13176" y="14716"/>
                  </a:lnTo>
                  <a:lnTo>
                    <a:pt x="13218" y="14814"/>
                  </a:lnTo>
                  <a:lnTo>
                    <a:pt x="14202" y="15207"/>
                  </a:lnTo>
                  <a:lnTo>
                    <a:pt x="14587" y="15305"/>
                  </a:lnTo>
                  <a:lnTo>
                    <a:pt x="14716" y="15354"/>
                  </a:lnTo>
                  <a:lnTo>
                    <a:pt x="15571" y="15697"/>
                  </a:lnTo>
                  <a:lnTo>
                    <a:pt x="15614" y="16041"/>
                  </a:lnTo>
                  <a:lnTo>
                    <a:pt x="15571" y="16041"/>
                  </a:lnTo>
                  <a:lnTo>
                    <a:pt x="15742" y="16384"/>
                  </a:lnTo>
                  <a:lnTo>
                    <a:pt x="15700" y="16384"/>
                  </a:lnTo>
                  <a:lnTo>
                    <a:pt x="15657" y="16237"/>
                  </a:lnTo>
                  <a:lnTo>
                    <a:pt x="15913" y="16335"/>
                  </a:lnTo>
                  <a:lnTo>
                    <a:pt x="15913" y="16286"/>
                  </a:lnTo>
                  <a:lnTo>
                    <a:pt x="15871" y="16139"/>
                  </a:lnTo>
                  <a:lnTo>
                    <a:pt x="15828" y="16090"/>
                  </a:lnTo>
                  <a:lnTo>
                    <a:pt x="15871" y="16041"/>
                  </a:lnTo>
                  <a:lnTo>
                    <a:pt x="15999" y="15943"/>
                  </a:lnTo>
                  <a:lnTo>
                    <a:pt x="15999" y="15844"/>
                  </a:lnTo>
                  <a:lnTo>
                    <a:pt x="16042" y="15795"/>
                  </a:lnTo>
                  <a:lnTo>
                    <a:pt x="16085" y="15697"/>
                  </a:lnTo>
                  <a:lnTo>
                    <a:pt x="16127" y="15599"/>
                  </a:lnTo>
                  <a:lnTo>
                    <a:pt x="16127" y="15452"/>
                  </a:lnTo>
                  <a:lnTo>
                    <a:pt x="15913" y="15109"/>
                  </a:lnTo>
                  <a:lnTo>
                    <a:pt x="16298" y="14667"/>
                  </a:lnTo>
                  <a:lnTo>
                    <a:pt x="16384" y="14520"/>
                  </a:lnTo>
                  <a:lnTo>
                    <a:pt x="16170" y="14275"/>
                  </a:lnTo>
                  <a:lnTo>
                    <a:pt x="16127" y="14029"/>
                  </a:lnTo>
                  <a:lnTo>
                    <a:pt x="16042" y="13392"/>
                  </a:lnTo>
                  <a:lnTo>
                    <a:pt x="15956" y="12803"/>
                  </a:lnTo>
                  <a:lnTo>
                    <a:pt x="15742" y="11381"/>
                  </a:lnTo>
                  <a:lnTo>
                    <a:pt x="15657" y="11233"/>
                  </a:lnTo>
                  <a:lnTo>
                    <a:pt x="15700" y="10890"/>
                  </a:lnTo>
                  <a:lnTo>
                    <a:pt x="15700" y="10252"/>
                  </a:lnTo>
                  <a:lnTo>
                    <a:pt x="15700" y="9762"/>
                  </a:lnTo>
                  <a:lnTo>
                    <a:pt x="15742" y="9516"/>
                  </a:lnTo>
                  <a:lnTo>
                    <a:pt x="15742" y="9173"/>
                  </a:lnTo>
                  <a:lnTo>
                    <a:pt x="15742" y="8732"/>
                  </a:lnTo>
                  <a:lnTo>
                    <a:pt x="15700" y="8584"/>
                  </a:lnTo>
                  <a:lnTo>
                    <a:pt x="15657" y="8437"/>
                  </a:lnTo>
                  <a:lnTo>
                    <a:pt x="15614" y="8290"/>
                  </a:lnTo>
                  <a:lnTo>
                    <a:pt x="15657" y="8241"/>
                  </a:lnTo>
                  <a:lnTo>
                    <a:pt x="15571" y="7996"/>
                  </a:lnTo>
                  <a:lnTo>
                    <a:pt x="15528" y="7800"/>
                  </a:lnTo>
                  <a:lnTo>
                    <a:pt x="15486" y="7603"/>
                  </a:lnTo>
                  <a:lnTo>
                    <a:pt x="15443" y="7309"/>
                  </a:lnTo>
                  <a:lnTo>
                    <a:pt x="15443" y="7162"/>
                  </a:lnTo>
                  <a:lnTo>
                    <a:pt x="15400" y="6966"/>
                  </a:lnTo>
                  <a:lnTo>
                    <a:pt x="15357" y="6868"/>
                  </a:lnTo>
                  <a:lnTo>
                    <a:pt x="15272" y="6377"/>
                  </a:lnTo>
                  <a:lnTo>
                    <a:pt x="15229" y="6132"/>
                  </a:lnTo>
                  <a:lnTo>
                    <a:pt x="15186" y="5837"/>
                  </a:lnTo>
                  <a:lnTo>
                    <a:pt x="15143" y="5739"/>
                  </a:lnTo>
                  <a:lnTo>
                    <a:pt x="15143" y="5494"/>
                  </a:lnTo>
                  <a:lnTo>
                    <a:pt x="15101" y="5494"/>
                  </a:lnTo>
                  <a:lnTo>
                    <a:pt x="15058" y="5445"/>
                  </a:lnTo>
                  <a:lnTo>
                    <a:pt x="15015" y="5396"/>
                  </a:lnTo>
                  <a:lnTo>
                    <a:pt x="14972" y="5298"/>
                  </a:lnTo>
                  <a:lnTo>
                    <a:pt x="14887" y="5298"/>
                  </a:lnTo>
                  <a:lnTo>
                    <a:pt x="14844" y="5298"/>
                  </a:lnTo>
                  <a:lnTo>
                    <a:pt x="14801" y="5347"/>
                  </a:lnTo>
                  <a:lnTo>
                    <a:pt x="14758" y="5445"/>
                  </a:lnTo>
                  <a:lnTo>
                    <a:pt x="14758" y="5543"/>
                  </a:lnTo>
                  <a:lnTo>
                    <a:pt x="14716" y="5494"/>
                  </a:lnTo>
                  <a:lnTo>
                    <a:pt x="14630" y="5200"/>
                  </a:lnTo>
                  <a:lnTo>
                    <a:pt x="14630" y="5053"/>
                  </a:lnTo>
                  <a:lnTo>
                    <a:pt x="14673" y="4905"/>
                  </a:lnTo>
                  <a:lnTo>
                    <a:pt x="14673" y="4807"/>
                  </a:lnTo>
                  <a:lnTo>
                    <a:pt x="14673" y="4709"/>
                  </a:lnTo>
                  <a:lnTo>
                    <a:pt x="14630" y="4660"/>
                  </a:lnTo>
                  <a:lnTo>
                    <a:pt x="14587" y="4562"/>
                  </a:lnTo>
                  <a:lnTo>
                    <a:pt x="14545" y="4415"/>
                  </a:lnTo>
                  <a:lnTo>
                    <a:pt x="14502" y="4268"/>
                  </a:lnTo>
                  <a:lnTo>
                    <a:pt x="14416" y="4121"/>
                  </a:lnTo>
                  <a:lnTo>
                    <a:pt x="14373" y="4022"/>
                  </a:lnTo>
                  <a:lnTo>
                    <a:pt x="14331" y="3875"/>
                  </a:lnTo>
                  <a:lnTo>
                    <a:pt x="14245" y="3679"/>
                  </a:lnTo>
                  <a:lnTo>
                    <a:pt x="14245" y="3385"/>
                  </a:lnTo>
                  <a:lnTo>
                    <a:pt x="14245" y="3238"/>
                  </a:lnTo>
                  <a:lnTo>
                    <a:pt x="14288" y="3139"/>
                  </a:lnTo>
                  <a:lnTo>
                    <a:pt x="14373" y="2943"/>
                  </a:lnTo>
                  <a:lnTo>
                    <a:pt x="14373" y="2796"/>
                  </a:lnTo>
                  <a:lnTo>
                    <a:pt x="14331" y="2649"/>
                  </a:lnTo>
                  <a:lnTo>
                    <a:pt x="14288" y="2453"/>
                  </a:lnTo>
                  <a:lnTo>
                    <a:pt x="14245" y="2256"/>
                  </a:lnTo>
                  <a:lnTo>
                    <a:pt x="14202" y="2060"/>
                  </a:lnTo>
                  <a:lnTo>
                    <a:pt x="14117" y="1913"/>
                  </a:lnTo>
                  <a:lnTo>
                    <a:pt x="14031" y="1766"/>
                  </a:lnTo>
                  <a:lnTo>
                    <a:pt x="14031" y="1717"/>
                  </a:lnTo>
                  <a:lnTo>
                    <a:pt x="13988" y="1570"/>
                  </a:lnTo>
                  <a:lnTo>
                    <a:pt x="13903" y="1275"/>
                  </a:lnTo>
                  <a:lnTo>
                    <a:pt x="13903" y="883"/>
                  </a:lnTo>
                  <a:lnTo>
                    <a:pt x="13860" y="785"/>
                  </a:lnTo>
                  <a:lnTo>
                    <a:pt x="13775" y="736"/>
                  </a:lnTo>
                  <a:lnTo>
                    <a:pt x="13732" y="589"/>
                  </a:lnTo>
                  <a:lnTo>
                    <a:pt x="13775" y="245"/>
                  </a:lnTo>
                  <a:lnTo>
                    <a:pt x="13732" y="196"/>
                  </a:lnTo>
                  <a:lnTo>
                    <a:pt x="13689" y="0"/>
                  </a:lnTo>
                  <a:lnTo>
                    <a:pt x="12106" y="491"/>
                  </a:lnTo>
                  <a:lnTo>
                    <a:pt x="11678" y="589"/>
                  </a:lnTo>
                  <a:lnTo>
                    <a:pt x="11293" y="736"/>
                  </a:lnTo>
                  <a:lnTo>
                    <a:pt x="10994" y="785"/>
                  </a:lnTo>
                  <a:lnTo>
                    <a:pt x="10695" y="834"/>
                  </a:lnTo>
                  <a:lnTo>
                    <a:pt x="10481" y="932"/>
                  </a:lnTo>
                  <a:lnTo>
                    <a:pt x="10438" y="981"/>
                  </a:lnTo>
                  <a:lnTo>
                    <a:pt x="10267" y="932"/>
                  </a:lnTo>
                  <a:lnTo>
                    <a:pt x="10181" y="932"/>
                  </a:lnTo>
                  <a:lnTo>
                    <a:pt x="10053" y="1079"/>
                  </a:lnTo>
                  <a:lnTo>
                    <a:pt x="9967" y="1079"/>
                  </a:lnTo>
                  <a:lnTo>
                    <a:pt x="9839" y="1177"/>
                  </a:lnTo>
                  <a:lnTo>
                    <a:pt x="9753" y="1324"/>
                  </a:lnTo>
                  <a:lnTo>
                    <a:pt x="9668" y="1423"/>
                  </a:lnTo>
                  <a:lnTo>
                    <a:pt x="9368" y="1668"/>
                  </a:lnTo>
                  <a:lnTo>
                    <a:pt x="9240" y="1815"/>
                  </a:lnTo>
                  <a:lnTo>
                    <a:pt x="8855" y="2453"/>
                  </a:lnTo>
                  <a:lnTo>
                    <a:pt x="8556" y="2992"/>
                  </a:lnTo>
                  <a:lnTo>
                    <a:pt x="8385" y="3287"/>
                  </a:lnTo>
                  <a:lnTo>
                    <a:pt x="8299" y="3483"/>
                  </a:lnTo>
                  <a:lnTo>
                    <a:pt x="8342" y="3532"/>
                  </a:lnTo>
                  <a:lnTo>
                    <a:pt x="8342" y="3679"/>
                  </a:lnTo>
                  <a:lnTo>
                    <a:pt x="8299" y="3777"/>
                  </a:lnTo>
                  <a:lnTo>
                    <a:pt x="8256" y="3924"/>
                  </a:lnTo>
                  <a:lnTo>
                    <a:pt x="8085" y="4170"/>
                  </a:lnTo>
                  <a:lnTo>
                    <a:pt x="7999" y="4366"/>
                  </a:lnTo>
                  <a:lnTo>
                    <a:pt x="7871" y="4562"/>
                  </a:lnTo>
                  <a:lnTo>
                    <a:pt x="7614" y="4807"/>
                  </a:lnTo>
                  <a:lnTo>
                    <a:pt x="7272" y="5151"/>
                  </a:lnTo>
                  <a:lnTo>
                    <a:pt x="7229" y="5200"/>
                  </a:lnTo>
                  <a:lnTo>
                    <a:pt x="7187" y="5298"/>
                  </a:lnTo>
                  <a:lnTo>
                    <a:pt x="7187" y="5396"/>
                  </a:lnTo>
                  <a:lnTo>
                    <a:pt x="7315" y="5494"/>
                  </a:lnTo>
                  <a:lnTo>
                    <a:pt x="7401" y="5690"/>
                  </a:lnTo>
                  <a:lnTo>
                    <a:pt x="7443" y="5788"/>
                  </a:lnTo>
                  <a:lnTo>
                    <a:pt x="7443" y="5837"/>
                  </a:lnTo>
                  <a:lnTo>
                    <a:pt x="7529" y="5837"/>
                  </a:lnTo>
                  <a:lnTo>
                    <a:pt x="7572" y="5739"/>
                  </a:lnTo>
                  <a:lnTo>
                    <a:pt x="7572" y="5592"/>
                  </a:lnTo>
                  <a:lnTo>
                    <a:pt x="7486" y="5543"/>
                  </a:lnTo>
                  <a:lnTo>
                    <a:pt x="7486" y="5494"/>
                  </a:lnTo>
                  <a:lnTo>
                    <a:pt x="7486" y="5445"/>
                  </a:lnTo>
                  <a:lnTo>
                    <a:pt x="7572" y="5445"/>
                  </a:lnTo>
                  <a:lnTo>
                    <a:pt x="7614" y="5445"/>
                  </a:lnTo>
                  <a:lnTo>
                    <a:pt x="7657" y="5543"/>
                  </a:lnTo>
                  <a:lnTo>
                    <a:pt x="7743" y="5494"/>
                  </a:lnTo>
                  <a:lnTo>
                    <a:pt x="7743" y="5543"/>
                  </a:lnTo>
                  <a:lnTo>
                    <a:pt x="7657" y="5739"/>
                  </a:lnTo>
                  <a:lnTo>
                    <a:pt x="7786" y="5788"/>
                  </a:lnTo>
                  <a:lnTo>
                    <a:pt x="7786" y="5985"/>
                  </a:lnTo>
                  <a:lnTo>
                    <a:pt x="7743" y="6132"/>
                  </a:lnTo>
                  <a:lnTo>
                    <a:pt x="7657" y="6181"/>
                  </a:lnTo>
                  <a:lnTo>
                    <a:pt x="7614" y="6132"/>
                  </a:lnTo>
                  <a:lnTo>
                    <a:pt x="7572" y="6132"/>
                  </a:lnTo>
                  <a:lnTo>
                    <a:pt x="7529" y="6230"/>
                  </a:lnTo>
                  <a:lnTo>
                    <a:pt x="7529" y="6328"/>
                  </a:lnTo>
                  <a:lnTo>
                    <a:pt x="7572" y="6377"/>
                  </a:lnTo>
                  <a:lnTo>
                    <a:pt x="7700" y="6524"/>
                  </a:lnTo>
                  <a:lnTo>
                    <a:pt x="7743" y="6671"/>
                  </a:lnTo>
                  <a:lnTo>
                    <a:pt x="7828" y="6868"/>
                  </a:lnTo>
                  <a:lnTo>
                    <a:pt x="7871" y="7015"/>
                  </a:lnTo>
                  <a:lnTo>
                    <a:pt x="7871" y="7211"/>
                  </a:lnTo>
                  <a:lnTo>
                    <a:pt x="7871" y="7309"/>
                  </a:lnTo>
                  <a:lnTo>
                    <a:pt x="7828" y="7456"/>
                  </a:lnTo>
                  <a:lnTo>
                    <a:pt x="7786" y="7554"/>
                  </a:lnTo>
                  <a:lnTo>
                    <a:pt x="7614" y="7554"/>
                  </a:lnTo>
                  <a:lnTo>
                    <a:pt x="7486" y="7554"/>
                  </a:lnTo>
                  <a:lnTo>
                    <a:pt x="7401" y="7603"/>
                  </a:lnTo>
                  <a:lnTo>
                    <a:pt x="7315" y="7701"/>
                  </a:lnTo>
                  <a:lnTo>
                    <a:pt x="7315" y="7800"/>
                  </a:lnTo>
                  <a:lnTo>
                    <a:pt x="7272" y="7898"/>
                  </a:lnTo>
                  <a:lnTo>
                    <a:pt x="7272" y="7947"/>
                  </a:lnTo>
                  <a:lnTo>
                    <a:pt x="7101" y="7947"/>
                  </a:lnTo>
                  <a:lnTo>
                    <a:pt x="7058" y="8094"/>
                  </a:lnTo>
                  <a:lnTo>
                    <a:pt x="6973" y="8143"/>
                  </a:lnTo>
                  <a:lnTo>
                    <a:pt x="6973" y="8241"/>
                  </a:lnTo>
                  <a:lnTo>
                    <a:pt x="6887" y="8339"/>
                  </a:lnTo>
                  <a:lnTo>
                    <a:pt x="6887" y="8486"/>
                  </a:lnTo>
                  <a:lnTo>
                    <a:pt x="6844" y="8486"/>
                  </a:lnTo>
                  <a:lnTo>
                    <a:pt x="6759" y="8486"/>
                  </a:lnTo>
                  <a:lnTo>
                    <a:pt x="6631" y="8633"/>
                  </a:lnTo>
                  <a:lnTo>
                    <a:pt x="6588" y="8683"/>
                  </a:lnTo>
                  <a:lnTo>
                    <a:pt x="6417" y="8732"/>
                  </a:lnTo>
                  <a:lnTo>
                    <a:pt x="6331" y="8732"/>
                  </a:lnTo>
                  <a:lnTo>
                    <a:pt x="6331" y="8830"/>
                  </a:lnTo>
                  <a:lnTo>
                    <a:pt x="6288" y="8928"/>
                  </a:lnTo>
                  <a:lnTo>
                    <a:pt x="6203" y="8830"/>
                  </a:lnTo>
                  <a:lnTo>
                    <a:pt x="5946" y="8879"/>
                  </a:lnTo>
                  <a:lnTo>
                    <a:pt x="5689" y="8928"/>
                  </a:lnTo>
                  <a:lnTo>
                    <a:pt x="5433" y="8977"/>
                  </a:lnTo>
                  <a:lnTo>
                    <a:pt x="5262" y="9026"/>
                  </a:lnTo>
                  <a:lnTo>
                    <a:pt x="5176" y="9075"/>
                  </a:lnTo>
                  <a:lnTo>
                    <a:pt x="5005" y="9173"/>
                  </a:lnTo>
                  <a:lnTo>
                    <a:pt x="4962" y="9271"/>
                  </a:lnTo>
                  <a:lnTo>
                    <a:pt x="4919" y="9369"/>
                  </a:lnTo>
                  <a:lnTo>
                    <a:pt x="4834" y="9271"/>
                  </a:lnTo>
                  <a:lnTo>
                    <a:pt x="4748" y="9320"/>
                  </a:lnTo>
                  <a:lnTo>
                    <a:pt x="4663" y="9271"/>
                  </a:lnTo>
                  <a:lnTo>
                    <a:pt x="4492" y="9173"/>
                  </a:lnTo>
                  <a:lnTo>
                    <a:pt x="4321" y="9075"/>
                  </a:lnTo>
                  <a:lnTo>
                    <a:pt x="4149" y="9026"/>
                  </a:lnTo>
                  <a:lnTo>
                    <a:pt x="3850" y="9075"/>
                  </a:lnTo>
                  <a:lnTo>
                    <a:pt x="3679" y="9075"/>
                  </a:lnTo>
                  <a:lnTo>
                    <a:pt x="3465" y="9075"/>
                  </a:lnTo>
                  <a:lnTo>
                    <a:pt x="3251" y="9173"/>
                  </a:lnTo>
                  <a:lnTo>
                    <a:pt x="3166" y="9173"/>
                  </a:lnTo>
                  <a:lnTo>
                    <a:pt x="3037" y="9222"/>
                  </a:lnTo>
                  <a:lnTo>
                    <a:pt x="2695" y="9320"/>
                  </a:lnTo>
                  <a:lnTo>
                    <a:pt x="2567" y="9320"/>
                  </a:lnTo>
                  <a:lnTo>
                    <a:pt x="2396" y="9369"/>
                  </a:lnTo>
                  <a:lnTo>
                    <a:pt x="2053" y="9516"/>
                  </a:lnTo>
                  <a:lnTo>
                    <a:pt x="1668" y="9713"/>
                  </a:lnTo>
                  <a:lnTo>
                    <a:pt x="1369" y="9860"/>
                  </a:lnTo>
                  <a:lnTo>
                    <a:pt x="1241" y="9909"/>
                  </a:lnTo>
                  <a:lnTo>
                    <a:pt x="1283" y="10056"/>
                  </a:lnTo>
                  <a:lnTo>
                    <a:pt x="1283" y="10252"/>
                  </a:lnTo>
                  <a:lnTo>
                    <a:pt x="1326" y="10448"/>
                  </a:lnTo>
                  <a:lnTo>
                    <a:pt x="1283" y="10498"/>
                  </a:lnTo>
                  <a:lnTo>
                    <a:pt x="1241" y="10547"/>
                  </a:lnTo>
                  <a:lnTo>
                    <a:pt x="1241" y="10596"/>
                  </a:lnTo>
                  <a:lnTo>
                    <a:pt x="1283" y="10694"/>
                  </a:lnTo>
                  <a:lnTo>
                    <a:pt x="1326" y="10694"/>
                  </a:lnTo>
                  <a:lnTo>
                    <a:pt x="1412" y="10792"/>
                  </a:lnTo>
                  <a:lnTo>
                    <a:pt x="1412" y="10890"/>
                  </a:lnTo>
                  <a:lnTo>
                    <a:pt x="1412" y="10988"/>
                  </a:lnTo>
                  <a:lnTo>
                    <a:pt x="1540" y="11086"/>
                  </a:lnTo>
                  <a:lnTo>
                    <a:pt x="1540" y="11184"/>
                  </a:lnTo>
                  <a:lnTo>
                    <a:pt x="1583" y="11086"/>
                  </a:lnTo>
                  <a:lnTo>
                    <a:pt x="1668" y="11086"/>
                  </a:lnTo>
                  <a:lnTo>
                    <a:pt x="1754" y="11184"/>
                  </a:lnTo>
                  <a:lnTo>
                    <a:pt x="1754" y="11331"/>
                  </a:lnTo>
                  <a:lnTo>
                    <a:pt x="1839" y="11479"/>
                  </a:lnTo>
                  <a:lnTo>
                    <a:pt x="1925" y="11675"/>
                  </a:lnTo>
                  <a:lnTo>
                    <a:pt x="1925" y="11822"/>
                  </a:lnTo>
                  <a:lnTo>
                    <a:pt x="1839" y="11920"/>
                  </a:lnTo>
                  <a:lnTo>
                    <a:pt x="1626" y="12067"/>
                  </a:lnTo>
                  <a:lnTo>
                    <a:pt x="1583" y="12116"/>
                  </a:lnTo>
                  <a:lnTo>
                    <a:pt x="1540" y="12214"/>
                  </a:lnTo>
                  <a:lnTo>
                    <a:pt x="1497" y="12362"/>
                  </a:lnTo>
                  <a:lnTo>
                    <a:pt x="1454" y="12558"/>
                  </a:lnTo>
                  <a:lnTo>
                    <a:pt x="1412" y="12705"/>
                  </a:lnTo>
                  <a:lnTo>
                    <a:pt x="1326" y="12754"/>
                  </a:lnTo>
                  <a:lnTo>
                    <a:pt x="1198" y="12852"/>
                  </a:lnTo>
                  <a:lnTo>
                    <a:pt x="1027" y="12999"/>
                  </a:lnTo>
                  <a:lnTo>
                    <a:pt x="941" y="13097"/>
                  </a:lnTo>
                  <a:lnTo>
                    <a:pt x="898" y="13146"/>
                  </a:lnTo>
                  <a:lnTo>
                    <a:pt x="813" y="13195"/>
                  </a:lnTo>
                  <a:lnTo>
                    <a:pt x="770" y="13343"/>
                  </a:lnTo>
                  <a:lnTo>
                    <a:pt x="727" y="13392"/>
                  </a:lnTo>
                  <a:lnTo>
                    <a:pt x="471" y="13735"/>
                  </a:lnTo>
                  <a:lnTo>
                    <a:pt x="128" y="14078"/>
                  </a:lnTo>
                  <a:lnTo>
                    <a:pt x="0" y="14226"/>
                  </a:lnTo>
                  <a:lnTo>
                    <a:pt x="128" y="15207"/>
                  </a:lnTo>
                  <a:lnTo>
                    <a:pt x="513" y="15158"/>
                  </a:lnTo>
                  <a:lnTo>
                    <a:pt x="1882" y="14863"/>
                  </a:lnTo>
                  <a:lnTo>
                    <a:pt x="2267" y="14814"/>
                  </a:lnTo>
                  <a:lnTo>
                    <a:pt x="3764" y="14471"/>
                  </a:lnTo>
                  <a:lnTo>
                    <a:pt x="4021" y="14422"/>
                  </a:lnTo>
                  <a:lnTo>
                    <a:pt x="5176" y="14177"/>
                  </a:lnTo>
                  <a:lnTo>
                    <a:pt x="5518" y="14128"/>
                  </a:lnTo>
                  <a:lnTo>
                    <a:pt x="7144" y="13735"/>
                  </a:lnTo>
                  <a:lnTo>
                    <a:pt x="7229" y="13735"/>
                  </a:lnTo>
                  <a:lnTo>
                    <a:pt x="8171" y="13490"/>
                  </a:lnTo>
                  <a:lnTo>
                    <a:pt x="9197" y="13245"/>
                  </a:lnTo>
                  <a:lnTo>
                    <a:pt x="9283" y="13245"/>
                  </a:lnTo>
                  <a:lnTo>
                    <a:pt x="10823" y="12852"/>
                  </a:lnTo>
                  <a:lnTo>
                    <a:pt x="11037" y="12803"/>
                  </a:lnTo>
                  <a:close/>
                </a:path>
              </a:pathLst>
            </a:custGeom>
            <a:grp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endParaRPr lang="en-US"/>
            </a:p>
          </p:txBody>
        </p:sp>
      </p:grpSp>
      <p:sp>
        <p:nvSpPr>
          <p:cNvPr id="2109" name="Ohio">
            <a:extLst>
              <a:ext uri="{FF2B5EF4-FFF2-40B4-BE49-F238E27FC236}">
                <a16:creationId xmlns:a16="http://schemas.microsoft.com/office/drawing/2014/main" id="{91325375-BB45-F612-1E41-051E5910E4D9}"/>
              </a:ext>
            </a:extLst>
          </p:cNvPr>
          <p:cNvSpPr>
            <a:spLocks/>
          </p:cNvSpPr>
          <p:nvPr/>
        </p:nvSpPr>
        <p:spPr bwMode="auto">
          <a:xfrm>
            <a:off x="6962282" y="2353727"/>
            <a:ext cx="684423" cy="736898"/>
          </a:xfrm>
          <a:custGeom>
            <a:avLst/>
            <a:gdLst>
              <a:gd name="T0" fmla="*/ 2147483647 w 16384"/>
              <a:gd name="T1" fmla="*/ 2147483647 h 16384"/>
              <a:gd name="T2" fmla="*/ 2147483647 w 16384"/>
              <a:gd name="T3" fmla="*/ 2147483647 h 16384"/>
              <a:gd name="T4" fmla="*/ 2147483647 w 16384"/>
              <a:gd name="T5" fmla="*/ 2147483647 h 16384"/>
              <a:gd name="T6" fmla="*/ 2147483647 w 16384"/>
              <a:gd name="T7" fmla="*/ 2147483647 h 16384"/>
              <a:gd name="T8" fmla="*/ 2147483647 w 16384"/>
              <a:gd name="T9" fmla="*/ 2147483647 h 16384"/>
              <a:gd name="T10" fmla="*/ 2147483647 w 16384"/>
              <a:gd name="T11" fmla="*/ 2147483647 h 16384"/>
              <a:gd name="T12" fmla="*/ 2147483647 w 16384"/>
              <a:gd name="T13" fmla="*/ 2147483647 h 16384"/>
              <a:gd name="T14" fmla="*/ 2147483647 w 16384"/>
              <a:gd name="T15" fmla="*/ 2147483647 h 16384"/>
              <a:gd name="T16" fmla="*/ 2147483647 w 16384"/>
              <a:gd name="T17" fmla="*/ 2147483647 h 16384"/>
              <a:gd name="T18" fmla="*/ 2147483647 w 16384"/>
              <a:gd name="T19" fmla="*/ 2147483647 h 16384"/>
              <a:gd name="T20" fmla="*/ 2147483647 w 16384"/>
              <a:gd name="T21" fmla="*/ 2147483647 h 16384"/>
              <a:gd name="T22" fmla="*/ 2147483647 w 16384"/>
              <a:gd name="T23" fmla="*/ 2147483647 h 16384"/>
              <a:gd name="T24" fmla="*/ 2147483647 w 16384"/>
              <a:gd name="T25" fmla="*/ 2147483647 h 16384"/>
              <a:gd name="T26" fmla="*/ 2147483647 w 16384"/>
              <a:gd name="T27" fmla="*/ 2147483647 h 16384"/>
              <a:gd name="T28" fmla="*/ 2147483647 w 16384"/>
              <a:gd name="T29" fmla="*/ 2147483647 h 16384"/>
              <a:gd name="T30" fmla="*/ 2147483647 w 16384"/>
              <a:gd name="T31" fmla="*/ 2147483647 h 16384"/>
              <a:gd name="T32" fmla="*/ 2147483647 w 16384"/>
              <a:gd name="T33" fmla="*/ 2147483647 h 16384"/>
              <a:gd name="T34" fmla="*/ 2147483647 w 16384"/>
              <a:gd name="T35" fmla="*/ 2147483647 h 16384"/>
              <a:gd name="T36" fmla="*/ 2147483647 w 16384"/>
              <a:gd name="T37" fmla="*/ 2147483647 h 16384"/>
              <a:gd name="T38" fmla="*/ 2147483647 w 16384"/>
              <a:gd name="T39" fmla="*/ 2147483647 h 16384"/>
              <a:gd name="T40" fmla="*/ 2147483647 w 16384"/>
              <a:gd name="T41" fmla="*/ 2147483647 h 16384"/>
              <a:gd name="T42" fmla="*/ 2147483647 w 16384"/>
              <a:gd name="T43" fmla="*/ 2147483647 h 16384"/>
              <a:gd name="T44" fmla="*/ 2147483647 w 16384"/>
              <a:gd name="T45" fmla="*/ 2147483647 h 16384"/>
              <a:gd name="T46" fmla="*/ 2147483647 w 16384"/>
              <a:gd name="T47" fmla="*/ 2147483647 h 16384"/>
              <a:gd name="T48" fmla="*/ 2147483647 w 16384"/>
              <a:gd name="T49" fmla="*/ 2147483647 h 16384"/>
              <a:gd name="T50" fmla="*/ 2147483647 w 16384"/>
              <a:gd name="T51" fmla="*/ 2147483647 h 16384"/>
              <a:gd name="T52" fmla="*/ 2147483647 w 16384"/>
              <a:gd name="T53" fmla="*/ 2147483647 h 16384"/>
              <a:gd name="T54" fmla="*/ 2147483647 w 16384"/>
              <a:gd name="T55" fmla="*/ 2147483647 h 16384"/>
              <a:gd name="T56" fmla="*/ 2147483647 w 16384"/>
              <a:gd name="T57" fmla="*/ 2147483647 h 16384"/>
              <a:gd name="T58" fmla="*/ 2147483647 w 16384"/>
              <a:gd name="T59" fmla="*/ 2147483647 h 16384"/>
              <a:gd name="T60" fmla="*/ 2147483647 w 16384"/>
              <a:gd name="T61" fmla="*/ 2147483647 h 16384"/>
              <a:gd name="T62" fmla="*/ 2147483647 w 16384"/>
              <a:gd name="T63" fmla="*/ 2147483647 h 16384"/>
              <a:gd name="T64" fmla="*/ 2147483647 w 16384"/>
              <a:gd name="T65" fmla="*/ 2147483647 h 16384"/>
              <a:gd name="T66" fmla="*/ 2147483647 w 16384"/>
              <a:gd name="T67" fmla="*/ 2147483647 h 16384"/>
              <a:gd name="T68" fmla="*/ 2147483647 w 16384"/>
              <a:gd name="T69" fmla="*/ 2147483647 h 16384"/>
              <a:gd name="T70" fmla="*/ 2147483647 w 16384"/>
              <a:gd name="T71" fmla="*/ 2147483647 h 16384"/>
              <a:gd name="T72" fmla="*/ 2147483647 w 16384"/>
              <a:gd name="T73" fmla="*/ 2147483647 h 16384"/>
              <a:gd name="T74" fmla="*/ 2147483647 w 16384"/>
              <a:gd name="T75" fmla="*/ 2147483647 h 16384"/>
              <a:gd name="T76" fmla="*/ 2147483647 w 16384"/>
              <a:gd name="T77" fmla="*/ 2147483647 h 16384"/>
              <a:gd name="T78" fmla="*/ 2147483647 w 16384"/>
              <a:gd name="T79" fmla="*/ 2147483647 h 16384"/>
              <a:gd name="T80" fmla="*/ 2147483647 w 16384"/>
              <a:gd name="T81" fmla="*/ 2147483647 h 16384"/>
              <a:gd name="T82" fmla="*/ 2147483647 w 16384"/>
              <a:gd name="T83" fmla="*/ 2147483647 h 16384"/>
              <a:gd name="T84" fmla="*/ 2147483647 w 16384"/>
              <a:gd name="T85" fmla="*/ 2147483647 h 16384"/>
              <a:gd name="T86" fmla="*/ 2147483647 w 16384"/>
              <a:gd name="T87" fmla="*/ 2147483647 h 16384"/>
              <a:gd name="T88" fmla="*/ 2147483647 w 16384"/>
              <a:gd name="T89" fmla="*/ 2147483647 h 16384"/>
              <a:gd name="T90" fmla="*/ 2147483647 w 16384"/>
              <a:gd name="T91" fmla="*/ 2147483647 h 16384"/>
              <a:gd name="T92" fmla="*/ 2147483647 w 16384"/>
              <a:gd name="T93" fmla="*/ 2147483647 h 16384"/>
              <a:gd name="T94" fmla="*/ 2147483647 w 16384"/>
              <a:gd name="T95" fmla="*/ 2147483647 h 16384"/>
              <a:gd name="T96" fmla="*/ 2147483647 w 16384"/>
              <a:gd name="T97" fmla="*/ 2147483647 h 16384"/>
              <a:gd name="T98" fmla="*/ 2147483647 w 16384"/>
              <a:gd name="T99" fmla="*/ 2147483647 h 16384"/>
              <a:gd name="T100" fmla="*/ 2147483647 w 16384"/>
              <a:gd name="T101" fmla="*/ 0 h 16384"/>
              <a:gd name="T102" fmla="*/ 2147483647 w 16384"/>
              <a:gd name="T103" fmla="*/ 2147483647 h 16384"/>
              <a:gd name="T104" fmla="*/ 2147483647 w 16384"/>
              <a:gd name="T105" fmla="*/ 2147483647 h 16384"/>
              <a:gd name="T106" fmla="*/ 2147483647 w 16384"/>
              <a:gd name="T107" fmla="*/ 2147483647 h 16384"/>
              <a:gd name="T108" fmla="*/ 2147483647 w 16384"/>
              <a:gd name="T109" fmla="*/ 2147483647 h 16384"/>
              <a:gd name="T110" fmla="*/ 2147483647 w 16384"/>
              <a:gd name="T111" fmla="*/ 2147483647 h 16384"/>
              <a:gd name="T112" fmla="*/ 2147483647 w 16384"/>
              <a:gd name="T113" fmla="*/ 2147483647 h 16384"/>
              <a:gd name="T114" fmla="*/ 2147483647 w 16384"/>
              <a:gd name="T115" fmla="*/ 2147483647 h 16384"/>
              <a:gd name="T116" fmla="*/ 2147483647 w 16384"/>
              <a:gd name="T117" fmla="*/ 2147483647 h 1638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6384"/>
              <a:gd name="T178" fmla="*/ 0 h 16384"/>
              <a:gd name="T179" fmla="*/ 16384 w 16384"/>
              <a:gd name="T180" fmla="*/ 16384 h 1638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6384" h="16384">
                <a:moveTo>
                  <a:pt x="7206" y="3441"/>
                </a:moveTo>
                <a:lnTo>
                  <a:pt x="7022" y="3441"/>
                </a:lnTo>
                <a:lnTo>
                  <a:pt x="6960" y="3495"/>
                </a:lnTo>
                <a:lnTo>
                  <a:pt x="6775" y="3441"/>
                </a:lnTo>
                <a:lnTo>
                  <a:pt x="6775" y="3386"/>
                </a:lnTo>
                <a:lnTo>
                  <a:pt x="6899" y="3277"/>
                </a:lnTo>
                <a:lnTo>
                  <a:pt x="7514" y="3058"/>
                </a:lnTo>
                <a:lnTo>
                  <a:pt x="7638" y="3004"/>
                </a:lnTo>
                <a:lnTo>
                  <a:pt x="7699" y="2895"/>
                </a:lnTo>
                <a:lnTo>
                  <a:pt x="7638" y="2895"/>
                </a:lnTo>
                <a:lnTo>
                  <a:pt x="7391" y="2895"/>
                </a:lnTo>
                <a:lnTo>
                  <a:pt x="7330" y="2840"/>
                </a:lnTo>
                <a:lnTo>
                  <a:pt x="7330" y="2731"/>
                </a:lnTo>
                <a:lnTo>
                  <a:pt x="7145" y="2785"/>
                </a:lnTo>
                <a:lnTo>
                  <a:pt x="7145" y="2949"/>
                </a:lnTo>
                <a:lnTo>
                  <a:pt x="7083" y="3004"/>
                </a:lnTo>
                <a:lnTo>
                  <a:pt x="6837" y="3058"/>
                </a:lnTo>
                <a:lnTo>
                  <a:pt x="6714" y="3004"/>
                </a:lnTo>
                <a:lnTo>
                  <a:pt x="6529" y="2895"/>
                </a:lnTo>
                <a:lnTo>
                  <a:pt x="6344" y="2785"/>
                </a:lnTo>
                <a:lnTo>
                  <a:pt x="6098" y="2731"/>
                </a:lnTo>
                <a:lnTo>
                  <a:pt x="5975" y="2731"/>
                </a:lnTo>
                <a:lnTo>
                  <a:pt x="5790" y="2676"/>
                </a:lnTo>
                <a:lnTo>
                  <a:pt x="5667" y="2676"/>
                </a:lnTo>
                <a:lnTo>
                  <a:pt x="5543" y="2567"/>
                </a:lnTo>
                <a:lnTo>
                  <a:pt x="5359" y="2458"/>
                </a:lnTo>
                <a:lnTo>
                  <a:pt x="5235" y="2458"/>
                </a:lnTo>
                <a:lnTo>
                  <a:pt x="5235" y="2512"/>
                </a:lnTo>
                <a:lnTo>
                  <a:pt x="5112" y="2567"/>
                </a:lnTo>
                <a:lnTo>
                  <a:pt x="4989" y="2567"/>
                </a:lnTo>
                <a:lnTo>
                  <a:pt x="4866" y="2621"/>
                </a:lnTo>
                <a:lnTo>
                  <a:pt x="4743" y="2731"/>
                </a:lnTo>
                <a:lnTo>
                  <a:pt x="4804" y="2458"/>
                </a:lnTo>
                <a:lnTo>
                  <a:pt x="4866" y="2348"/>
                </a:lnTo>
                <a:lnTo>
                  <a:pt x="3696" y="2512"/>
                </a:lnTo>
                <a:lnTo>
                  <a:pt x="3264" y="2567"/>
                </a:lnTo>
                <a:lnTo>
                  <a:pt x="1540" y="2840"/>
                </a:lnTo>
                <a:lnTo>
                  <a:pt x="1417" y="2840"/>
                </a:lnTo>
                <a:lnTo>
                  <a:pt x="0" y="3058"/>
                </a:lnTo>
                <a:lnTo>
                  <a:pt x="62" y="3823"/>
                </a:lnTo>
                <a:lnTo>
                  <a:pt x="123" y="4260"/>
                </a:lnTo>
                <a:lnTo>
                  <a:pt x="185" y="4915"/>
                </a:lnTo>
                <a:lnTo>
                  <a:pt x="185" y="5024"/>
                </a:lnTo>
                <a:lnTo>
                  <a:pt x="370" y="6171"/>
                </a:lnTo>
                <a:lnTo>
                  <a:pt x="370" y="6444"/>
                </a:lnTo>
                <a:lnTo>
                  <a:pt x="493" y="7318"/>
                </a:lnTo>
                <a:lnTo>
                  <a:pt x="554" y="8028"/>
                </a:lnTo>
                <a:lnTo>
                  <a:pt x="678" y="8957"/>
                </a:lnTo>
                <a:lnTo>
                  <a:pt x="678" y="9120"/>
                </a:lnTo>
                <a:lnTo>
                  <a:pt x="862" y="10431"/>
                </a:lnTo>
                <a:lnTo>
                  <a:pt x="924" y="10813"/>
                </a:lnTo>
                <a:lnTo>
                  <a:pt x="986" y="11687"/>
                </a:lnTo>
                <a:lnTo>
                  <a:pt x="1109" y="12397"/>
                </a:lnTo>
                <a:lnTo>
                  <a:pt x="1109" y="12561"/>
                </a:lnTo>
                <a:lnTo>
                  <a:pt x="1232" y="13489"/>
                </a:lnTo>
                <a:lnTo>
                  <a:pt x="1355" y="14363"/>
                </a:lnTo>
                <a:lnTo>
                  <a:pt x="1540" y="14254"/>
                </a:lnTo>
                <a:lnTo>
                  <a:pt x="1663" y="14254"/>
                </a:lnTo>
                <a:lnTo>
                  <a:pt x="1786" y="14363"/>
                </a:lnTo>
                <a:lnTo>
                  <a:pt x="1971" y="14418"/>
                </a:lnTo>
                <a:lnTo>
                  <a:pt x="2094" y="14418"/>
                </a:lnTo>
                <a:lnTo>
                  <a:pt x="2341" y="14363"/>
                </a:lnTo>
                <a:lnTo>
                  <a:pt x="2525" y="14309"/>
                </a:lnTo>
                <a:lnTo>
                  <a:pt x="2649" y="14199"/>
                </a:lnTo>
                <a:lnTo>
                  <a:pt x="2772" y="14199"/>
                </a:lnTo>
                <a:lnTo>
                  <a:pt x="2833" y="14254"/>
                </a:lnTo>
                <a:lnTo>
                  <a:pt x="2895" y="14363"/>
                </a:lnTo>
                <a:lnTo>
                  <a:pt x="3018" y="14418"/>
                </a:lnTo>
                <a:lnTo>
                  <a:pt x="3203" y="14473"/>
                </a:lnTo>
                <a:lnTo>
                  <a:pt x="3326" y="14582"/>
                </a:lnTo>
                <a:lnTo>
                  <a:pt x="3388" y="14636"/>
                </a:lnTo>
                <a:lnTo>
                  <a:pt x="3511" y="14746"/>
                </a:lnTo>
                <a:lnTo>
                  <a:pt x="3634" y="14909"/>
                </a:lnTo>
                <a:lnTo>
                  <a:pt x="3757" y="15073"/>
                </a:lnTo>
                <a:lnTo>
                  <a:pt x="3757" y="15183"/>
                </a:lnTo>
                <a:lnTo>
                  <a:pt x="3757" y="15346"/>
                </a:lnTo>
                <a:lnTo>
                  <a:pt x="4065" y="15401"/>
                </a:lnTo>
                <a:lnTo>
                  <a:pt x="4312" y="15456"/>
                </a:lnTo>
                <a:lnTo>
                  <a:pt x="4496" y="15456"/>
                </a:lnTo>
                <a:lnTo>
                  <a:pt x="4804" y="15401"/>
                </a:lnTo>
                <a:lnTo>
                  <a:pt x="4989" y="15456"/>
                </a:lnTo>
                <a:lnTo>
                  <a:pt x="5051" y="15456"/>
                </a:lnTo>
                <a:lnTo>
                  <a:pt x="5174" y="15510"/>
                </a:lnTo>
                <a:lnTo>
                  <a:pt x="5359" y="15674"/>
                </a:lnTo>
                <a:lnTo>
                  <a:pt x="5667" y="15838"/>
                </a:lnTo>
                <a:lnTo>
                  <a:pt x="5851" y="15892"/>
                </a:lnTo>
                <a:lnTo>
                  <a:pt x="6036" y="15892"/>
                </a:lnTo>
                <a:lnTo>
                  <a:pt x="6098" y="15838"/>
                </a:lnTo>
                <a:lnTo>
                  <a:pt x="6159" y="15674"/>
                </a:lnTo>
                <a:lnTo>
                  <a:pt x="6529" y="15565"/>
                </a:lnTo>
                <a:lnTo>
                  <a:pt x="6837" y="15619"/>
                </a:lnTo>
                <a:lnTo>
                  <a:pt x="7145" y="15674"/>
                </a:lnTo>
                <a:lnTo>
                  <a:pt x="7330" y="15783"/>
                </a:lnTo>
                <a:lnTo>
                  <a:pt x="7453" y="15892"/>
                </a:lnTo>
                <a:lnTo>
                  <a:pt x="7638" y="15783"/>
                </a:lnTo>
                <a:lnTo>
                  <a:pt x="7822" y="15729"/>
                </a:lnTo>
                <a:lnTo>
                  <a:pt x="8069" y="15729"/>
                </a:lnTo>
                <a:lnTo>
                  <a:pt x="8130" y="15510"/>
                </a:lnTo>
                <a:lnTo>
                  <a:pt x="8438" y="15292"/>
                </a:lnTo>
                <a:lnTo>
                  <a:pt x="8808" y="15128"/>
                </a:lnTo>
                <a:lnTo>
                  <a:pt x="8931" y="15128"/>
                </a:lnTo>
                <a:lnTo>
                  <a:pt x="9054" y="15346"/>
                </a:lnTo>
                <a:lnTo>
                  <a:pt x="9116" y="15456"/>
                </a:lnTo>
                <a:lnTo>
                  <a:pt x="9178" y="15674"/>
                </a:lnTo>
                <a:lnTo>
                  <a:pt x="9362" y="15783"/>
                </a:lnTo>
                <a:lnTo>
                  <a:pt x="9732" y="15838"/>
                </a:lnTo>
                <a:lnTo>
                  <a:pt x="9978" y="16002"/>
                </a:lnTo>
                <a:lnTo>
                  <a:pt x="10163" y="16111"/>
                </a:lnTo>
                <a:lnTo>
                  <a:pt x="10286" y="16275"/>
                </a:lnTo>
                <a:lnTo>
                  <a:pt x="10348" y="16329"/>
                </a:lnTo>
                <a:lnTo>
                  <a:pt x="10348" y="16384"/>
                </a:lnTo>
                <a:lnTo>
                  <a:pt x="10656" y="16329"/>
                </a:lnTo>
                <a:lnTo>
                  <a:pt x="11272" y="16111"/>
                </a:lnTo>
                <a:lnTo>
                  <a:pt x="11333" y="15565"/>
                </a:lnTo>
                <a:lnTo>
                  <a:pt x="11333" y="15510"/>
                </a:lnTo>
                <a:lnTo>
                  <a:pt x="11580" y="15456"/>
                </a:lnTo>
                <a:lnTo>
                  <a:pt x="11641" y="15401"/>
                </a:lnTo>
                <a:lnTo>
                  <a:pt x="11580" y="15128"/>
                </a:lnTo>
                <a:lnTo>
                  <a:pt x="11518" y="14909"/>
                </a:lnTo>
                <a:lnTo>
                  <a:pt x="11456" y="14691"/>
                </a:lnTo>
                <a:lnTo>
                  <a:pt x="11456" y="14527"/>
                </a:lnTo>
                <a:lnTo>
                  <a:pt x="11641" y="14309"/>
                </a:lnTo>
                <a:lnTo>
                  <a:pt x="11641" y="14036"/>
                </a:lnTo>
                <a:lnTo>
                  <a:pt x="11703" y="13817"/>
                </a:lnTo>
                <a:lnTo>
                  <a:pt x="11826" y="13653"/>
                </a:lnTo>
                <a:lnTo>
                  <a:pt x="12011" y="13489"/>
                </a:lnTo>
                <a:lnTo>
                  <a:pt x="12134" y="13599"/>
                </a:lnTo>
                <a:lnTo>
                  <a:pt x="12380" y="13653"/>
                </a:lnTo>
                <a:lnTo>
                  <a:pt x="12504" y="13763"/>
                </a:lnTo>
                <a:lnTo>
                  <a:pt x="12504" y="13872"/>
                </a:lnTo>
                <a:lnTo>
                  <a:pt x="12442" y="14036"/>
                </a:lnTo>
                <a:lnTo>
                  <a:pt x="12504" y="14036"/>
                </a:lnTo>
                <a:lnTo>
                  <a:pt x="12565" y="14036"/>
                </a:lnTo>
                <a:lnTo>
                  <a:pt x="12688" y="13981"/>
                </a:lnTo>
                <a:lnTo>
                  <a:pt x="12750" y="13763"/>
                </a:lnTo>
                <a:lnTo>
                  <a:pt x="12812" y="13708"/>
                </a:lnTo>
                <a:lnTo>
                  <a:pt x="12996" y="13763"/>
                </a:lnTo>
                <a:lnTo>
                  <a:pt x="12935" y="13599"/>
                </a:lnTo>
                <a:lnTo>
                  <a:pt x="12935" y="13435"/>
                </a:lnTo>
                <a:lnTo>
                  <a:pt x="12750" y="13271"/>
                </a:lnTo>
                <a:lnTo>
                  <a:pt x="12688" y="13162"/>
                </a:lnTo>
                <a:lnTo>
                  <a:pt x="12935" y="13107"/>
                </a:lnTo>
                <a:lnTo>
                  <a:pt x="12996" y="12998"/>
                </a:lnTo>
                <a:lnTo>
                  <a:pt x="12935" y="12670"/>
                </a:lnTo>
                <a:lnTo>
                  <a:pt x="12935" y="12506"/>
                </a:lnTo>
                <a:lnTo>
                  <a:pt x="13058" y="12452"/>
                </a:lnTo>
                <a:lnTo>
                  <a:pt x="13058" y="12233"/>
                </a:lnTo>
                <a:lnTo>
                  <a:pt x="13181" y="12179"/>
                </a:lnTo>
                <a:lnTo>
                  <a:pt x="13489" y="12179"/>
                </a:lnTo>
                <a:lnTo>
                  <a:pt x="13551" y="12015"/>
                </a:lnTo>
                <a:lnTo>
                  <a:pt x="13551" y="11851"/>
                </a:lnTo>
                <a:lnTo>
                  <a:pt x="13797" y="11633"/>
                </a:lnTo>
                <a:lnTo>
                  <a:pt x="13859" y="11523"/>
                </a:lnTo>
                <a:lnTo>
                  <a:pt x="14043" y="11578"/>
                </a:lnTo>
                <a:lnTo>
                  <a:pt x="14167" y="11687"/>
                </a:lnTo>
                <a:lnTo>
                  <a:pt x="14228" y="11742"/>
                </a:lnTo>
                <a:lnTo>
                  <a:pt x="14475" y="11578"/>
                </a:lnTo>
                <a:lnTo>
                  <a:pt x="14721" y="11523"/>
                </a:lnTo>
                <a:lnTo>
                  <a:pt x="14906" y="11250"/>
                </a:lnTo>
                <a:lnTo>
                  <a:pt x="15029" y="11141"/>
                </a:lnTo>
                <a:lnTo>
                  <a:pt x="15091" y="11087"/>
                </a:lnTo>
                <a:lnTo>
                  <a:pt x="15337" y="10704"/>
                </a:lnTo>
                <a:lnTo>
                  <a:pt x="15460" y="10540"/>
                </a:lnTo>
                <a:lnTo>
                  <a:pt x="15706" y="10377"/>
                </a:lnTo>
                <a:lnTo>
                  <a:pt x="15830" y="10322"/>
                </a:lnTo>
                <a:lnTo>
                  <a:pt x="15891" y="9994"/>
                </a:lnTo>
                <a:lnTo>
                  <a:pt x="15953" y="9885"/>
                </a:lnTo>
                <a:lnTo>
                  <a:pt x="15953" y="9830"/>
                </a:lnTo>
                <a:lnTo>
                  <a:pt x="15830" y="9667"/>
                </a:lnTo>
                <a:lnTo>
                  <a:pt x="15891" y="9448"/>
                </a:lnTo>
                <a:lnTo>
                  <a:pt x="15891" y="9284"/>
                </a:lnTo>
                <a:lnTo>
                  <a:pt x="15953" y="9175"/>
                </a:lnTo>
                <a:lnTo>
                  <a:pt x="15891" y="9066"/>
                </a:lnTo>
                <a:lnTo>
                  <a:pt x="15891" y="8957"/>
                </a:lnTo>
                <a:lnTo>
                  <a:pt x="16014" y="8902"/>
                </a:lnTo>
                <a:lnTo>
                  <a:pt x="16014" y="8793"/>
                </a:lnTo>
                <a:lnTo>
                  <a:pt x="16076" y="8465"/>
                </a:lnTo>
                <a:lnTo>
                  <a:pt x="16014" y="8465"/>
                </a:lnTo>
                <a:lnTo>
                  <a:pt x="16014" y="8356"/>
                </a:lnTo>
                <a:lnTo>
                  <a:pt x="16076" y="7919"/>
                </a:lnTo>
                <a:lnTo>
                  <a:pt x="16138" y="7755"/>
                </a:lnTo>
                <a:lnTo>
                  <a:pt x="16199" y="7537"/>
                </a:lnTo>
                <a:lnTo>
                  <a:pt x="16261" y="7373"/>
                </a:lnTo>
                <a:lnTo>
                  <a:pt x="16322" y="7209"/>
                </a:lnTo>
                <a:lnTo>
                  <a:pt x="16322" y="7100"/>
                </a:lnTo>
                <a:lnTo>
                  <a:pt x="16199" y="6936"/>
                </a:lnTo>
                <a:lnTo>
                  <a:pt x="16199" y="6827"/>
                </a:lnTo>
                <a:lnTo>
                  <a:pt x="16199" y="6717"/>
                </a:lnTo>
                <a:lnTo>
                  <a:pt x="16199" y="6554"/>
                </a:lnTo>
                <a:lnTo>
                  <a:pt x="16138" y="6390"/>
                </a:lnTo>
                <a:lnTo>
                  <a:pt x="15891" y="6062"/>
                </a:lnTo>
                <a:lnTo>
                  <a:pt x="15891" y="6007"/>
                </a:lnTo>
                <a:lnTo>
                  <a:pt x="15891" y="5953"/>
                </a:lnTo>
                <a:lnTo>
                  <a:pt x="16014" y="5844"/>
                </a:lnTo>
                <a:lnTo>
                  <a:pt x="16261" y="5789"/>
                </a:lnTo>
                <a:lnTo>
                  <a:pt x="16384" y="5734"/>
                </a:lnTo>
                <a:lnTo>
                  <a:pt x="16261" y="4806"/>
                </a:lnTo>
                <a:lnTo>
                  <a:pt x="16199" y="4588"/>
                </a:lnTo>
                <a:lnTo>
                  <a:pt x="16014" y="3659"/>
                </a:lnTo>
                <a:lnTo>
                  <a:pt x="16014" y="3604"/>
                </a:lnTo>
                <a:lnTo>
                  <a:pt x="15706" y="2130"/>
                </a:lnTo>
                <a:lnTo>
                  <a:pt x="15706" y="2021"/>
                </a:lnTo>
                <a:lnTo>
                  <a:pt x="15398" y="546"/>
                </a:lnTo>
                <a:lnTo>
                  <a:pt x="15337" y="0"/>
                </a:lnTo>
                <a:lnTo>
                  <a:pt x="14906" y="164"/>
                </a:lnTo>
                <a:lnTo>
                  <a:pt x="14598" y="328"/>
                </a:lnTo>
                <a:lnTo>
                  <a:pt x="14290" y="492"/>
                </a:lnTo>
                <a:lnTo>
                  <a:pt x="13920" y="655"/>
                </a:lnTo>
                <a:lnTo>
                  <a:pt x="13674" y="710"/>
                </a:lnTo>
                <a:lnTo>
                  <a:pt x="13551" y="765"/>
                </a:lnTo>
                <a:lnTo>
                  <a:pt x="13366" y="874"/>
                </a:lnTo>
                <a:lnTo>
                  <a:pt x="13181" y="1092"/>
                </a:lnTo>
                <a:lnTo>
                  <a:pt x="12750" y="1256"/>
                </a:lnTo>
                <a:lnTo>
                  <a:pt x="12565" y="1311"/>
                </a:lnTo>
                <a:lnTo>
                  <a:pt x="12504" y="1475"/>
                </a:lnTo>
                <a:lnTo>
                  <a:pt x="12134" y="1911"/>
                </a:lnTo>
                <a:lnTo>
                  <a:pt x="11888" y="2130"/>
                </a:lnTo>
                <a:lnTo>
                  <a:pt x="11518" y="2512"/>
                </a:lnTo>
                <a:lnTo>
                  <a:pt x="11272" y="2621"/>
                </a:lnTo>
                <a:lnTo>
                  <a:pt x="11149" y="2676"/>
                </a:lnTo>
                <a:lnTo>
                  <a:pt x="10841" y="2731"/>
                </a:lnTo>
                <a:lnTo>
                  <a:pt x="10779" y="2785"/>
                </a:lnTo>
                <a:lnTo>
                  <a:pt x="10471" y="2731"/>
                </a:lnTo>
                <a:lnTo>
                  <a:pt x="10101" y="2785"/>
                </a:lnTo>
                <a:lnTo>
                  <a:pt x="9670" y="3004"/>
                </a:lnTo>
                <a:lnTo>
                  <a:pt x="9301" y="3168"/>
                </a:lnTo>
                <a:lnTo>
                  <a:pt x="9116" y="3222"/>
                </a:lnTo>
                <a:lnTo>
                  <a:pt x="8993" y="3277"/>
                </a:lnTo>
                <a:lnTo>
                  <a:pt x="8685" y="3441"/>
                </a:lnTo>
                <a:lnTo>
                  <a:pt x="8562" y="3495"/>
                </a:lnTo>
                <a:lnTo>
                  <a:pt x="8069" y="3277"/>
                </a:lnTo>
                <a:lnTo>
                  <a:pt x="7884" y="3168"/>
                </a:lnTo>
                <a:lnTo>
                  <a:pt x="7822" y="3168"/>
                </a:lnTo>
                <a:lnTo>
                  <a:pt x="7699" y="3222"/>
                </a:lnTo>
                <a:lnTo>
                  <a:pt x="7638" y="3222"/>
                </a:lnTo>
                <a:lnTo>
                  <a:pt x="7514" y="3222"/>
                </a:lnTo>
                <a:lnTo>
                  <a:pt x="7330" y="3277"/>
                </a:lnTo>
                <a:lnTo>
                  <a:pt x="7206" y="3441"/>
                </a:lnTo>
                <a:close/>
              </a:path>
            </a:pathLst>
          </a:custGeom>
          <a:solidFill>
            <a:srgbClr val="FFFF00"/>
          </a:solid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2090" name="Wyoming">
            <a:extLst>
              <a:ext uri="{FF2B5EF4-FFF2-40B4-BE49-F238E27FC236}">
                <a16:creationId xmlns:a16="http://schemas.microsoft.com/office/drawing/2014/main" id="{A0ABF72D-84F2-9195-8FAC-196C43A6681F}"/>
              </a:ext>
            </a:extLst>
          </p:cNvPr>
          <p:cNvSpPr>
            <a:spLocks/>
          </p:cNvSpPr>
          <p:nvPr/>
        </p:nvSpPr>
        <p:spPr bwMode="auto">
          <a:xfrm>
            <a:off x="2900083" y="1764349"/>
            <a:ext cx="1158875" cy="904875"/>
          </a:xfrm>
          <a:custGeom>
            <a:avLst/>
            <a:gdLst>
              <a:gd name="T0" fmla="*/ 2147483647 w 16384"/>
              <a:gd name="T1" fmla="*/ 2147483647 h 16384"/>
              <a:gd name="T2" fmla="*/ 2147483647 w 16384"/>
              <a:gd name="T3" fmla="*/ 2147483647 h 16384"/>
              <a:gd name="T4" fmla="*/ 2147483647 w 16384"/>
              <a:gd name="T5" fmla="*/ 2147483647 h 16384"/>
              <a:gd name="T6" fmla="*/ 2147483647 w 16384"/>
              <a:gd name="T7" fmla="*/ 2147483647 h 16384"/>
              <a:gd name="T8" fmla="*/ 2147483647 w 16384"/>
              <a:gd name="T9" fmla="*/ 2147483647 h 16384"/>
              <a:gd name="T10" fmla="*/ 2147483647 w 16384"/>
              <a:gd name="T11" fmla="*/ 2147483647 h 16384"/>
              <a:gd name="T12" fmla="*/ 2147483647 w 16384"/>
              <a:gd name="T13" fmla="*/ 2147483647 h 16384"/>
              <a:gd name="T14" fmla="*/ 2147483647 w 16384"/>
              <a:gd name="T15" fmla="*/ 2147483647 h 16384"/>
              <a:gd name="T16" fmla="*/ 2147483647 w 16384"/>
              <a:gd name="T17" fmla="*/ 2147483647 h 16384"/>
              <a:gd name="T18" fmla="*/ 2147483647 w 16384"/>
              <a:gd name="T19" fmla="*/ 2147483647 h 16384"/>
              <a:gd name="T20" fmla="*/ 2147483647 w 16384"/>
              <a:gd name="T21" fmla="*/ 2147483647 h 16384"/>
              <a:gd name="T22" fmla="*/ 2147483647 w 16384"/>
              <a:gd name="T23" fmla="*/ 2147483647 h 16384"/>
              <a:gd name="T24" fmla="*/ 2147483647 w 16384"/>
              <a:gd name="T25" fmla="*/ 2147483647 h 16384"/>
              <a:gd name="T26" fmla="*/ 2147483647 w 16384"/>
              <a:gd name="T27" fmla="*/ 2147483647 h 16384"/>
              <a:gd name="T28" fmla="*/ 2147483647 w 16384"/>
              <a:gd name="T29" fmla="*/ 2147483647 h 16384"/>
              <a:gd name="T30" fmla="*/ 2147483647 w 16384"/>
              <a:gd name="T31" fmla="*/ 2147483647 h 16384"/>
              <a:gd name="T32" fmla="*/ 2147483647 w 16384"/>
              <a:gd name="T33" fmla="*/ 2147483647 h 16384"/>
              <a:gd name="T34" fmla="*/ 2147483647 w 16384"/>
              <a:gd name="T35" fmla="*/ 2147483647 h 16384"/>
              <a:gd name="T36" fmla="*/ 2147483647 w 16384"/>
              <a:gd name="T37" fmla="*/ 2147483647 h 16384"/>
              <a:gd name="T38" fmla="*/ 2147483647 w 16384"/>
              <a:gd name="T39" fmla="*/ 2147483647 h 16384"/>
              <a:gd name="T40" fmla="*/ 2147483647 w 16384"/>
              <a:gd name="T41" fmla="*/ 2147483647 h 16384"/>
              <a:gd name="T42" fmla="*/ 2147483647 w 16384"/>
              <a:gd name="T43" fmla="*/ 2147483647 h 16384"/>
              <a:gd name="T44" fmla="*/ 2147483647 w 16384"/>
              <a:gd name="T45" fmla="*/ 2147483647 h 16384"/>
              <a:gd name="T46" fmla="*/ 2147483647 w 16384"/>
              <a:gd name="T47" fmla="*/ 0 h 16384"/>
              <a:gd name="T48" fmla="*/ 2147483647 w 16384"/>
              <a:gd name="T49" fmla="*/ 2147483647 h 16384"/>
              <a:gd name="T50" fmla="*/ 2147483647 w 16384"/>
              <a:gd name="T51" fmla="*/ 2147483647 h 16384"/>
              <a:gd name="T52" fmla="*/ 2147483647 w 16384"/>
              <a:gd name="T53" fmla="*/ 2147483647 h 16384"/>
              <a:gd name="T54" fmla="*/ 2147483647 w 16384"/>
              <a:gd name="T55" fmla="*/ 2147483647 h 16384"/>
              <a:gd name="T56" fmla="*/ 2147483647 w 16384"/>
              <a:gd name="T57" fmla="*/ 2147483647 h 16384"/>
              <a:gd name="T58" fmla="*/ 2147483647 w 16384"/>
              <a:gd name="T59" fmla="*/ 2147483647 h 16384"/>
              <a:gd name="T60" fmla="*/ 2147483647 w 16384"/>
              <a:gd name="T61" fmla="*/ 2147483647 h 16384"/>
              <a:gd name="T62" fmla="*/ 2147483647 w 16384"/>
              <a:gd name="T63" fmla="*/ 2147483647 h 16384"/>
              <a:gd name="T64" fmla="*/ 2147483647 w 16384"/>
              <a:gd name="T65" fmla="*/ 2147483647 h 1638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384"/>
              <a:gd name="T100" fmla="*/ 0 h 16384"/>
              <a:gd name="T101" fmla="*/ 16384 w 16384"/>
              <a:gd name="T102" fmla="*/ 16384 h 1638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384" h="16384">
                <a:moveTo>
                  <a:pt x="10336" y="15757"/>
                </a:moveTo>
                <a:lnTo>
                  <a:pt x="10629" y="15802"/>
                </a:lnTo>
                <a:lnTo>
                  <a:pt x="12645" y="16071"/>
                </a:lnTo>
                <a:lnTo>
                  <a:pt x="13378" y="16160"/>
                </a:lnTo>
                <a:lnTo>
                  <a:pt x="15321" y="16384"/>
                </a:lnTo>
                <a:lnTo>
                  <a:pt x="15431" y="14996"/>
                </a:lnTo>
                <a:lnTo>
                  <a:pt x="15468" y="14414"/>
                </a:lnTo>
                <a:lnTo>
                  <a:pt x="15504" y="13877"/>
                </a:lnTo>
                <a:lnTo>
                  <a:pt x="15614" y="12848"/>
                </a:lnTo>
                <a:lnTo>
                  <a:pt x="15724" y="10654"/>
                </a:lnTo>
                <a:lnTo>
                  <a:pt x="15834" y="9266"/>
                </a:lnTo>
                <a:lnTo>
                  <a:pt x="15944" y="7565"/>
                </a:lnTo>
                <a:lnTo>
                  <a:pt x="15981" y="7476"/>
                </a:lnTo>
                <a:lnTo>
                  <a:pt x="16054" y="6222"/>
                </a:lnTo>
                <a:lnTo>
                  <a:pt x="16127" y="5238"/>
                </a:lnTo>
                <a:lnTo>
                  <a:pt x="16164" y="5058"/>
                </a:lnTo>
                <a:lnTo>
                  <a:pt x="16274" y="3626"/>
                </a:lnTo>
                <a:lnTo>
                  <a:pt x="16384" y="2149"/>
                </a:lnTo>
                <a:lnTo>
                  <a:pt x="16164" y="2104"/>
                </a:lnTo>
                <a:lnTo>
                  <a:pt x="15761" y="2059"/>
                </a:lnTo>
                <a:lnTo>
                  <a:pt x="15284" y="2014"/>
                </a:lnTo>
                <a:lnTo>
                  <a:pt x="14845" y="1970"/>
                </a:lnTo>
                <a:lnTo>
                  <a:pt x="14551" y="1925"/>
                </a:lnTo>
                <a:lnTo>
                  <a:pt x="14331" y="1880"/>
                </a:lnTo>
                <a:lnTo>
                  <a:pt x="14221" y="1925"/>
                </a:lnTo>
                <a:lnTo>
                  <a:pt x="14002" y="1880"/>
                </a:lnTo>
                <a:lnTo>
                  <a:pt x="13635" y="1835"/>
                </a:lnTo>
                <a:lnTo>
                  <a:pt x="12975" y="1746"/>
                </a:lnTo>
                <a:lnTo>
                  <a:pt x="12499" y="1656"/>
                </a:lnTo>
                <a:lnTo>
                  <a:pt x="12279" y="1656"/>
                </a:lnTo>
                <a:lnTo>
                  <a:pt x="11839" y="1567"/>
                </a:lnTo>
                <a:lnTo>
                  <a:pt x="11582" y="1567"/>
                </a:lnTo>
                <a:lnTo>
                  <a:pt x="10886" y="1477"/>
                </a:lnTo>
                <a:lnTo>
                  <a:pt x="10190" y="1388"/>
                </a:lnTo>
                <a:lnTo>
                  <a:pt x="9566" y="1253"/>
                </a:lnTo>
                <a:lnTo>
                  <a:pt x="9017" y="1209"/>
                </a:lnTo>
                <a:lnTo>
                  <a:pt x="8614" y="1119"/>
                </a:lnTo>
                <a:lnTo>
                  <a:pt x="8357" y="1119"/>
                </a:lnTo>
                <a:lnTo>
                  <a:pt x="7587" y="985"/>
                </a:lnTo>
                <a:lnTo>
                  <a:pt x="6891" y="895"/>
                </a:lnTo>
                <a:lnTo>
                  <a:pt x="6524" y="806"/>
                </a:lnTo>
                <a:lnTo>
                  <a:pt x="6121" y="761"/>
                </a:lnTo>
                <a:lnTo>
                  <a:pt x="5535" y="627"/>
                </a:lnTo>
                <a:lnTo>
                  <a:pt x="5095" y="582"/>
                </a:lnTo>
                <a:lnTo>
                  <a:pt x="4582" y="448"/>
                </a:lnTo>
                <a:lnTo>
                  <a:pt x="4435" y="448"/>
                </a:lnTo>
                <a:lnTo>
                  <a:pt x="4032" y="403"/>
                </a:lnTo>
                <a:lnTo>
                  <a:pt x="1869" y="0"/>
                </a:lnTo>
                <a:lnTo>
                  <a:pt x="1613" y="1746"/>
                </a:lnTo>
                <a:lnTo>
                  <a:pt x="1429" y="2954"/>
                </a:lnTo>
                <a:lnTo>
                  <a:pt x="1393" y="3492"/>
                </a:lnTo>
                <a:lnTo>
                  <a:pt x="1136" y="5193"/>
                </a:lnTo>
                <a:lnTo>
                  <a:pt x="1063" y="5954"/>
                </a:lnTo>
                <a:lnTo>
                  <a:pt x="916" y="6894"/>
                </a:lnTo>
                <a:lnTo>
                  <a:pt x="696" y="8684"/>
                </a:lnTo>
                <a:lnTo>
                  <a:pt x="440" y="10520"/>
                </a:lnTo>
                <a:lnTo>
                  <a:pt x="257" y="11997"/>
                </a:lnTo>
                <a:lnTo>
                  <a:pt x="73" y="13250"/>
                </a:lnTo>
                <a:lnTo>
                  <a:pt x="0" y="14101"/>
                </a:lnTo>
                <a:lnTo>
                  <a:pt x="2163" y="14504"/>
                </a:lnTo>
                <a:lnTo>
                  <a:pt x="2273" y="14504"/>
                </a:lnTo>
                <a:lnTo>
                  <a:pt x="4362" y="14907"/>
                </a:lnTo>
                <a:lnTo>
                  <a:pt x="6854" y="15220"/>
                </a:lnTo>
                <a:lnTo>
                  <a:pt x="8174" y="15444"/>
                </a:lnTo>
                <a:lnTo>
                  <a:pt x="9163" y="15578"/>
                </a:lnTo>
                <a:lnTo>
                  <a:pt x="10336" y="15757"/>
                </a:lnTo>
                <a:close/>
              </a:path>
            </a:pathLst>
          </a:custGeom>
          <a:solidFill>
            <a:srgbClr val="FFFF00"/>
          </a:solid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18" name="Kentucky">
            <a:extLst>
              <a:ext uri="{FF2B5EF4-FFF2-40B4-BE49-F238E27FC236}">
                <a16:creationId xmlns:a16="http://schemas.microsoft.com/office/drawing/2014/main" id="{EDD0354B-EE90-FBEB-D90E-114D88915DA2}"/>
              </a:ext>
            </a:extLst>
          </p:cNvPr>
          <p:cNvSpPr>
            <a:spLocks/>
          </p:cNvSpPr>
          <p:nvPr/>
        </p:nvSpPr>
        <p:spPr bwMode="auto">
          <a:xfrm>
            <a:off x="6322733" y="2996248"/>
            <a:ext cx="1190625" cy="588962"/>
          </a:xfrm>
          <a:custGeom>
            <a:avLst/>
            <a:gdLst>
              <a:gd name="T0" fmla="*/ 2147483647 w 16384"/>
              <a:gd name="T1" fmla="*/ 2147483647 h 16384"/>
              <a:gd name="T2" fmla="*/ 2147483647 w 16384"/>
              <a:gd name="T3" fmla="*/ 2147483647 h 16384"/>
              <a:gd name="T4" fmla="*/ 2147483647 w 16384"/>
              <a:gd name="T5" fmla="*/ 2147483647 h 16384"/>
              <a:gd name="T6" fmla="*/ 2147483647 w 16384"/>
              <a:gd name="T7" fmla="*/ 2147483647 h 16384"/>
              <a:gd name="T8" fmla="*/ 2147483647 w 16384"/>
              <a:gd name="T9" fmla="*/ 2147483647 h 16384"/>
              <a:gd name="T10" fmla="*/ 2147483647 w 16384"/>
              <a:gd name="T11" fmla="*/ 2147483647 h 16384"/>
              <a:gd name="T12" fmla="*/ 2147483647 w 16384"/>
              <a:gd name="T13" fmla="*/ 2147483647 h 16384"/>
              <a:gd name="T14" fmla="*/ 2147483647 w 16384"/>
              <a:gd name="T15" fmla="*/ 2147483647 h 16384"/>
              <a:gd name="T16" fmla="*/ 2147483647 w 16384"/>
              <a:gd name="T17" fmla="*/ 2147483647 h 16384"/>
              <a:gd name="T18" fmla="*/ 2147483647 w 16384"/>
              <a:gd name="T19" fmla="*/ 2147483647 h 16384"/>
              <a:gd name="T20" fmla="*/ 2147483647 w 16384"/>
              <a:gd name="T21" fmla="*/ 2147483647 h 16384"/>
              <a:gd name="T22" fmla="*/ 2147483647 w 16384"/>
              <a:gd name="T23" fmla="*/ 2147483647 h 16384"/>
              <a:gd name="T24" fmla="*/ 2147483647 w 16384"/>
              <a:gd name="T25" fmla="*/ 2147483647 h 16384"/>
              <a:gd name="T26" fmla="*/ 2147483647 w 16384"/>
              <a:gd name="T27" fmla="*/ 2147483647 h 16384"/>
              <a:gd name="T28" fmla="*/ 2147483647 w 16384"/>
              <a:gd name="T29" fmla="*/ 2147483647 h 16384"/>
              <a:gd name="T30" fmla="*/ 2147483647 w 16384"/>
              <a:gd name="T31" fmla="*/ 2147483647 h 16384"/>
              <a:gd name="T32" fmla="*/ 2147483647 w 16384"/>
              <a:gd name="T33" fmla="*/ 2147483647 h 16384"/>
              <a:gd name="T34" fmla="*/ 2147483647 w 16384"/>
              <a:gd name="T35" fmla="*/ 2147483647 h 16384"/>
              <a:gd name="T36" fmla="*/ 2147483647 w 16384"/>
              <a:gd name="T37" fmla="*/ 2147483647 h 16384"/>
              <a:gd name="T38" fmla="*/ 2147483647 w 16384"/>
              <a:gd name="T39" fmla="*/ 2147483647 h 16384"/>
              <a:gd name="T40" fmla="*/ 2147483647 w 16384"/>
              <a:gd name="T41" fmla="*/ 2147483647 h 16384"/>
              <a:gd name="T42" fmla="*/ 2147483647 w 16384"/>
              <a:gd name="T43" fmla="*/ 2147483647 h 16384"/>
              <a:gd name="T44" fmla="*/ 2147483647 w 16384"/>
              <a:gd name="T45" fmla="*/ 2147483647 h 16384"/>
              <a:gd name="T46" fmla="*/ 2147483647 w 16384"/>
              <a:gd name="T47" fmla="*/ 2147483647 h 16384"/>
              <a:gd name="T48" fmla="*/ 2147483647 w 16384"/>
              <a:gd name="T49" fmla="*/ 2147483647 h 16384"/>
              <a:gd name="T50" fmla="*/ 2147483647 w 16384"/>
              <a:gd name="T51" fmla="*/ 2147483647 h 16384"/>
              <a:gd name="T52" fmla="*/ 2147483647 w 16384"/>
              <a:gd name="T53" fmla="*/ 2147483647 h 16384"/>
              <a:gd name="T54" fmla="*/ 2147483647 w 16384"/>
              <a:gd name="T55" fmla="*/ 2147483647 h 16384"/>
              <a:gd name="T56" fmla="*/ 2147483647 w 16384"/>
              <a:gd name="T57" fmla="*/ 2147483647 h 16384"/>
              <a:gd name="T58" fmla="*/ 2147483647 w 16384"/>
              <a:gd name="T59" fmla="*/ 2147483647 h 16384"/>
              <a:gd name="T60" fmla="*/ 2147483647 w 16384"/>
              <a:gd name="T61" fmla="*/ 2147483647 h 16384"/>
              <a:gd name="T62" fmla="*/ 2147483647 w 16384"/>
              <a:gd name="T63" fmla="*/ 2147483647 h 16384"/>
              <a:gd name="T64" fmla="*/ 2147483647 w 16384"/>
              <a:gd name="T65" fmla="*/ 2147483647 h 16384"/>
              <a:gd name="T66" fmla="*/ 2147483647 w 16384"/>
              <a:gd name="T67" fmla="*/ 2147483647 h 16384"/>
              <a:gd name="T68" fmla="*/ 2147483647 w 16384"/>
              <a:gd name="T69" fmla="*/ 2147483647 h 16384"/>
              <a:gd name="T70" fmla="*/ 2147483647 w 16384"/>
              <a:gd name="T71" fmla="*/ 2147483647 h 16384"/>
              <a:gd name="T72" fmla="*/ 2147483647 w 16384"/>
              <a:gd name="T73" fmla="*/ 2147483647 h 16384"/>
              <a:gd name="T74" fmla="*/ 2147483647 w 16384"/>
              <a:gd name="T75" fmla="*/ 2147483647 h 16384"/>
              <a:gd name="T76" fmla="*/ 2147483647 w 16384"/>
              <a:gd name="T77" fmla="*/ 2147483647 h 16384"/>
              <a:gd name="T78" fmla="*/ 2147483647 w 16384"/>
              <a:gd name="T79" fmla="*/ 2147483647 h 16384"/>
              <a:gd name="T80" fmla="*/ 2147483647 w 16384"/>
              <a:gd name="T81" fmla="*/ 2147483647 h 16384"/>
              <a:gd name="T82" fmla="*/ 2147483647 w 16384"/>
              <a:gd name="T83" fmla="*/ 2147483647 h 16384"/>
              <a:gd name="T84" fmla="*/ 2147483647 w 16384"/>
              <a:gd name="T85" fmla="*/ 2147483647 h 16384"/>
              <a:gd name="T86" fmla="*/ 2147483647 w 16384"/>
              <a:gd name="T87" fmla="*/ 2147483647 h 16384"/>
              <a:gd name="T88" fmla="*/ 2147483647 w 16384"/>
              <a:gd name="T89" fmla="*/ 2147483647 h 16384"/>
              <a:gd name="T90" fmla="*/ 2147483647 w 16384"/>
              <a:gd name="T91" fmla="*/ 2147483647 h 16384"/>
              <a:gd name="T92" fmla="*/ 2147483647 w 16384"/>
              <a:gd name="T93" fmla="*/ 2147483647 h 16384"/>
              <a:gd name="T94" fmla="*/ 2147483647 w 16384"/>
              <a:gd name="T95" fmla="*/ 2147483647 h 16384"/>
              <a:gd name="T96" fmla="*/ 2147483647 w 16384"/>
              <a:gd name="T97" fmla="*/ 2147483647 h 16384"/>
              <a:gd name="T98" fmla="*/ 2147483647 w 16384"/>
              <a:gd name="T99" fmla="*/ 2147483647 h 16384"/>
              <a:gd name="T100" fmla="*/ 2147483647 w 16384"/>
              <a:gd name="T101" fmla="*/ 2147483647 h 16384"/>
              <a:gd name="T102" fmla="*/ 2147483647 w 16384"/>
              <a:gd name="T103" fmla="*/ 2147483647 h 16384"/>
              <a:gd name="T104" fmla="*/ 2147483647 w 16384"/>
              <a:gd name="T105" fmla="*/ 2147483647 h 16384"/>
              <a:gd name="T106" fmla="*/ 2147483647 w 16384"/>
              <a:gd name="T107" fmla="*/ 2147483647 h 16384"/>
              <a:gd name="T108" fmla="*/ 2147483647 w 16384"/>
              <a:gd name="T109" fmla="*/ 2147483647 h 16384"/>
              <a:gd name="T110" fmla="*/ 2147483647 w 16384"/>
              <a:gd name="T111" fmla="*/ 2147483647 h 1638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6384"/>
              <a:gd name="T169" fmla="*/ 0 h 16384"/>
              <a:gd name="T170" fmla="*/ 16384 w 16384"/>
              <a:gd name="T171" fmla="*/ 16384 h 1638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6384" h="16384">
                <a:moveTo>
                  <a:pt x="14756" y="3702"/>
                </a:moveTo>
                <a:lnTo>
                  <a:pt x="14756" y="3565"/>
                </a:lnTo>
                <a:lnTo>
                  <a:pt x="14721" y="3428"/>
                </a:lnTo>
                <a:lnTo>
                  <a:pt x="14721" y="3222"/>
                </a:lnTo>
                <a:lnTo>
                  <a:pt x="14685" y="3085"/>
                </a:lnTo>
                <a:lnTo>
                  <a:pt x="14650" y="2742"/>
                </a:lnTo>
                <a:lnTo>
                  <a:pt x="14685" y="2674"/>
                </a:lnTo>
                <a:lnTo>
                  <a:pt x="14685" y="2742"/>
                </a:lnTo>
                <a:lnTo>
                  <a:pt x="14685" y="2674"/>
                </a:lnTo>
                <a:lnTo>
                  <a:pt x="14650" y="2605"/>
                </a:lnTo>
                <a:lnTo>
                  <a:pt x="14579" y="2399"/>
                </a:lnTo>
                <a:lnTo>
                  <a:pt x="14473" y="2262"/>
                </a:lnTo>
                <a:lnTo>
                  <a:pt x="14332" y="2057"/>
                </a:lnTo>
                <a:lnTo>
                  <a:pt x="14119" y="1988"/>
                </a:lnTo>
                <a:lnTo>
                  <a:pt x="14013" y="1851"/>
                </a:lnTo>
                <a:lnTo>
                  <a:pt x="13978" y="1577"/>
                </a:lnTo>
                <a:lnTo>
                  <a:pt x="13942" y="1440"/>
                </a:lnTo>
                <a:lnTo>
                  <a:pt x="13872" y="1165"/>
                </a:lnTo>
                <a:lnTo>
                  <a:pt x="13801" y="1165"/>
                </a:lnTo>
                <a:lnTo>
                  <a:pt x="13588" y="1371"/>
                </a:lnTo>
                <a:lnTo>
                  <a:pt x="13412" y="1645"/>
                </a:lnTo>
                <a:lnTo>
                  <a:pt x="13376" y="1919"/>
                </a:lnTo>
                <a:lnTo>
                  <a:pt x="13235" y="1919"/>
                </a:lnTo>
                <a:lnTo>
                  <a:pt x="13128" y="1988"/>
                </a:lnTo>
                <a:lnTo>
                  <a:pt x="13022" y="2125"/>
                </a:lnTo>
                <a:lnTo>
                  <a:pt x="12951" y="1988"/>
                </a:lnTo>
                <a:lnTo>
                  <a:pt x="12845" y="1851"/>
                </a:lnTo>
                <a:lnTo>
                  <a:pt x="12668" y="1782"/>
                </a:lnTo>
                <a:lnTo>
                  <a:pt x="12491" y="1714"/>
                </a:lnTo>
                <a:lnTo>
                  <a:pt x="12279" y="1851"/>
                </a:lnTo>
                <a:lnTo>
                  <a:pt x="12244" y="2057"/>
                </a:lnTo>
                <a:lnTo>
                  <a:pt x="12208" y="2125"/>
                </a:lnTo>
                <a:lnTo>
                  <a:pt x="12102" y="2125"/>
                </a:lnTo>
                <a:lnTo>
                  <a:pt x="11996" y="2057"/>
                </a:lnTo>
                <a:lnTo>
                  <a:pt x="11819" y="1851"/>
                </a:lnTo>
                <a:lnTo>
                  <a:pt x="11713" y="1645"/>
                </a:lnTo>
                <a:lnTo>
                  <a:pt x="11642" y="1577"/>
                </a:lnTo>
                <a:lnTo>
                  <a:pt x="11607" y="1577"/>
                </a:lnTo>
                <a:lnTo>
                  <a:pt x="11501" y="1508"/>
                </a:lnTo>
                <a:lnTo>
                  <a:pt x="11324" y="1577"/>
                </a:lnTo>
                <a:lnTo>
                  <a:pt x="11218" y="1577"/>
                </a:lnTo>
                <a:lnTo>
                  <a:pt x="11076" y="1508"/>
                </a:lnTo>
                <a:lnTo>
                  <a:pt x="10899" y="1440"/>
                </a:lnTo>
                <a:lnTo>
                  <a:pt x="10899" y="1234"/>
                </a:lnTo>
                <a:lnTo>
                  <a:pt x="10899" y="1097"/>
                </a:lnTo>
                <a:lnTo>
                  <a:pt x="10828" y="891"/>
                </a:lnTo>
                <a:lnTo>
                  <a:pt x="10758" y="686"/>
                </a:lnTo>
                <a:lnTo>
                  <a:pt x="10687" y="548"/>
                </a:lnTo>
                <a:lnTo>
                  <a:pt x="10651" y="480"/>
                </a:lnTo>
                <a:lnTo>
                  <a:pt x="10581" y="343"/>
                </a:lnTo>
                <a:lnTo>
                  <a:pt x="10474" y="274"/>
                </a:lnTo>
                <a:lnTo>
                  <a:pt x="10404" y="206"/>
                </a:lnTo>
                <a:lnTo>
                  <a:pt x="10368" y="69"/>
                </a:lnTo>
                <a:lnTo>
                  <a:pt x="10333" y="0"/>
                </a:lnTo>
                <a:lnTo>
                  <a:pt x="10262" y="0"/>
                </a:lnTo>
                <a:lnTo>
                  <a:pt x="10191" y="137"/>
                </a:lnTo>
                <a:lnTo>
                  <a:pt x="10085" y="206"/>
                </a:lnTo>
                <a:lnTo>
                  <a:pt x="9944" y="274"/>
                </a:lnTo>
                <a:lnTo>
                  <a:pt x="9873" y="274"/>
                </a:lnTo>
                <a:lnTo>
                  <a:pt x="9767" y="206"/>
                </a:lnTo>
                <a:lnTo>
                  <a:pt x="9696" y="69"/>
                </a:lnTo>
                <a:lnTo>
                  <a:pt x="9625" y="69"/>
                </a:lnTo>
                <a:lnTo>
                  <a:pt x="9519" y="206"/>
                </a:lnTo>
                <a:lnTo>
                  <a:pt x="9413" y="411"/>
                </a:lnTo>
                <a:lnTo>
                  <a:pt x="9377" y="617"/>
                </a:lnTo>
                <a:lnTo>
                  <a:pt x="9413" y="686"/>
                </a:lnTo>
                <a:lnTo>
                  <a:pt x="9484" y="823"/>
                </a:lnTo>
                <a:lnTo>
                  <a:pt x="9484" y="891"/>
                </a:lnTo>
                <a:lnTo>
                  <a:pt x="9484" y="1097"/>
                </a:lnTo>
                <a:lnTo>
                  <a:pt x="9448" y="1234"/>
                </a:lnTo>
                <a:lnTo>
                  <a:pt x="9484" y="1371"/>
                </a:lnTo>
                <a:lnTo>
                  <a:pt x="9590" y="1371"/>
                </a:lnTo>
                <a:lnTo>
                  <a:pt x="9661" y="1508"/>
                </a:lnTo>
                <a:lnTo>
                  <a:pt x="9625" y="1577"/>
                </a:lnTo>
                <a:lnTo>
                  <a:pt x="9590" y="1645"/>
                </a:lnTo>
                <a:lnTo>
                  <a:pt x="9590" y="1714"/>
                </a:lnTo>
                <a:lnTo>
                  <a:pt x="9661" y="1919"/>
                </a:lnTo>
                <a:lnTo>
                  <a:pt x="9661" y="1988"/>
                </a:lnTo>
                <a:lnTo>
                  <a:pt x="9625" y="2057"/>
                </a:lnTo>
                <a:lnTo>
                  <a:pt x="9448" y="2057"/>
                </a:lnTo>
                <a:lnTo>
                  <a:pt x="9236" y="2125"/>
                </a:lnTo>
                <a:lnTo>
                  <a:pt x="9165" y="2262"/>
                </a:lnTo>
                <a:lnTo>
                  <a:pt x="9094" y="2331"/>
                </a:lnTo>
                <a:lnTo>
                  <a:pt x="8953" y="2674"/>
                </a:lnTo>
                <a:lnTo>
                  <a:pt x="8882" y="2742"/>
                </a:lnTo>
                <a:lnTo>
                  <a:pt x="8811" y="2674"/>
                </a:lnTo>
                <a:lnTo>
                  <a:pt x="8740" y="2674"/>
                </a:lnTo>
                <a:lnTo>
                  <a:pt x="8670" y="2468"/>
                </a:lnTo>
                <a:lnTo>
                  <a:pt x="8599" y="2468"/>
                </a:lnTo>
                <a:lnTo>
                  <a:pt x="8528" y="2468"/>
                </a:lnTo>
                <a:lnTo>
                  <a:pt x="8493" y="2536"/>
                </a:lnTo>
                <a:lnTo>
                  <a:pt x="8387" y="2536"/>
                </a:lnTo>
                <a:lnTo>
                  <a:pt x="8316" y="2674"/>
                </a:lnTo>
                <a:lnTo>
                  <a:pt x="8280" y="2879"/>
                </a:lnTo>
                <a:lnTo>
                  <a:pt x="8280" y="3085"/>
                </a:lnTo>
                <a:lnTo>
                  <a:pt x="8351" y="3428"/>
                </a:lnTo>
                <a:lnTo>
                  <a:pt x="8387" y="3565"/>
                </a:lnTo>
                <a:lnTo>
                  <a:pt x="8351" y="3702"/>
                </a:lnTo>
                <a:lnTo>
                  <a:pt x="8280" y="3839"/>
                </a:lnTo>
                <a:lnTo>
                  <a:pt x="8210" y="4113"/>
                </a:lnTo>
                <a:lnTo>
                  <a:pt x="8033" y="4182"/>
                </a:lnTo>
                <a:lnTo>
                  <a:pt x="7997" y="4319"/>
                </a:lnTo>
                <a:lnTo>
                  <a:pt x="7962" y="4524"/>
                </a:lnTo>
                <a:lnTo>
                  <a:pt x="7962" y="4662"/>
                </a:lnTo>
                <a:lnTo>
                  <a:pt x="7927" y="4936"/>
                </a:lnTo>
                <a:lnTo>
                  <a:pt x="7785" y="5210"/>
                </a:lnTo>
                <a:lnTo>
                  <a:pt x="7679" y="5141"/>
                </a:lnTo>
                <a:lnTo>
                  <a:pt x="7608" y="5210"/>
                </a:lnTo>
                <a:lnTo>
                  <a:pt x="7573" y="5416"/>
                </a:lnTo>
                <a:lnTo>
                  <a:pt x="7537" y="5621"/>
                </a:lnTo>
                <a:lnTo>
                  <a:pt x="7467" y="5827"/>
                </a:lnTo>
                <a:lnTo>
                  <a:pt x="7431" y="6033"/>
                </a:lnTo>
                <a:lnTo>
                  <a:pt x="7431" y="6307"/>
                </a:lnTo>
                <a:lnTo>
                  <a:pt x="7431" y="6375"/>
                </a:lnTo>
                <a:lnTo>
                  <a:pt x="7431" y="6650"/>
                </a:lnTo>
                <a:lnTo>
                  <a:pt x="7360" y="6787"/>
                </a:lnTo>
                <a:lnTo>
                  <a:pt x="7290" y="6787"/>
                </a:lnTo>
                <a:lnTo>
                  <a:pt x="7219" y="6787"/>
                </a:lnTo>
                <a:lnTo>
                  <a:pt x="7183" y="6924"/>
                </a:lnTo>
                <a:lnTo>
                  <a:pt x="7148" y="6992"/>
                </a:lnTo>
                <a:lnTo>
                  <a:pt x="7042" y="6855"/>
                </a:lnTo>
                <a:lnTo>
                  <a:pt x="6971" y="6855"/>
                </a:lnTo>
                <a:lnTo>
                  <a:pt x="6830" y="6787"/>
                </a:lnTo>
                <a:lnTo>
                  <a:pt x="6723" y="6718"/>
                </a:lnTo>
                <a:lnTo>
                  <a:pt x="6688" y="6650"/>
                </a:lnTo>
                <a:lnTo>
                  <a:pt x="6653" y="6444"/>
                </a:lnTo>
                <a:lnTo>
                  <a:pt x="6617" y="6170"/>
                </a:lnTo>
                <a:lnTo>
                  <a:pt x="6582" y="6033"/>
                </a:lnTo>
                <a:lnTo>
                  <a:pt x="6582" y="5895"/>
                </a:lnTo>
                <a:lnTo>
                  <a:pt x="6511" y="5895"/>
                </a:lnTo>
                <a:lnTo>
                  <a:pt x="6476" y="5895"/>
                </a:lnTo>
                <a:lnTo>
                  <a:pt x="6405" y="5964"/>
                </a:lnTo>
                <a:lnTo>
                  <a:pt x="6370" y="6101"/>
                </a:lnTo>
                <a:lnTo>
                  <a:pt x="6405" y="6170"/>
                </a:lnTo>
                <a:lnTo>
                  <a:pt x="6511" y="6238"/>
                </a:lnTo>
                <a:lnTo>
                  <a:pt x="6405" y="6375"/>
                </a:lnTo>
                <a:lnTo>
                  <a:pt x="6228" y="6307"/>
                </a:lnTo>
                <a:lnTo>
                  <a:pt x="6193" y="6375"/>
                </a:lnTo>
                <a:lnTo>
                  <a:pt x="6193" y="6444"/>
                </a:lnTo>
                <a:lnTo>
                  <a:pt x="6263" y="6650"/>
                </a:lnTo>
                <a:lnTo>
                  <a:pt x="6228" y="6787"/>
                </a:lnTo>
                <a:lnTo>
                  <a:pt x="6193" y="6787"/>
                </a:lnTo>
                <a:lnTo>
                  <a:pt x="6122" y="6855"/>
                </a:lnTo>
                <a:lnTo>
                  <a:pt x="6086" y="7061"/>
                </a:lnTo>
                <a:lnTo>
                  <a:pt x="6157" y="7335"/>
                </a:lnTo>
                <a:lnTo>
                  <a:pt x="6122" y="7472"/>
                </a:lnTo>
                <a:lnTo>
                  <a:pt x="5980" y="7472"/>
                </a:lnTo>
                <a:lnTo>
                  <a:pt x="5980" y="7815"/>
                </a:lnTo>
                <a:lnTo>
                  <a:pt x="5910" y="7952"/>
                </a:lnTo>
                <a:lnTo>
                  <a:pt x="5874" y="7884"/>
                </a:lnTo>
                <a:lnTo>
                  <a:pt x="5874" y="7746"/>
                </a:lnTo>
                <a:lnTo>
                  <a:pt x="5839" y="7609"/>
                </a:lnTo>
                <a:lnTo>
                  <a:pt x="5803" y="7609"/>
                </a:lnTo>
                <a:lnTo>
                  <a:pt x="5733" y="7678"/>
                </a:lnTo>
                <a:lnTo>
                  <a:pt x="5662" y="7678"/>
                </a:lnTo>
                <a:lnTo>
                  <a:pt x="5520" y="7267"/>
                </a:lnTo>
                <a:lnTo>
                  <a:pt x="5485" y="7198"/>
                </a:lnTo>
                <a:lnTo>
                  <a:pt x="5414" y="7267"/>
                </a:lnTo>
                <a:lnTo>
                  <a:pt x="5308" y="7472"/>
                </a:lnTo>
                <a:lnTo>
                  <a:pt x="5237" y="7541"/>
                </a:lnTo>
                <a:lnTo>
                  <a:pt x="5131" y="7609"/>
                </a:lnTo>
                <a:lnTo>
                  <a:pt x="5060" y="7746"/>
                </a:lnTo>
                <a:lnTo>
                  <a:pt x="5025" y="7815"/>
                </a:lnTo>
                <a:lnTo>
                  <a:pt x="4990" y="8158"/>
                </a:lnTo>
                <a:lnTo>
                  <a:pt x="4919" y="8432"/>
                </a:lnTo>
                <a:lnTo>
                  <a:pt x="4883" y="8432"/>
                </a:lnTo>
                <a:lnTo>
                  <a:pt x="4848" y="8432"/>
                </a:lnTo>
                <a:lnTo>
                  <a:pt x="4777" y="8295"/>
                </a:lnTo>
                <a:lnTo>
                  <a:pt x="4742" y="8226"/>
                </a:lnTo>
                <a:lnTo>
                  <a:pt x="4600" y="8158"/>
                </a:lnTo>
                <a:lnTo>
                  <a:pt x="4423" y="7952"/>
                </a:lnTo>
                <a:lnTo>
                  <a:pt x="4388" y="7884"/>
                </a:lnTo>
                <a:lnTo>
                  <a:pt x="4317" y="7884"/>
                </a:lnTo>
                <a:lnTo>
                  <a:pt x="4211" y="7815"/>
                </a:lnTo>
                <a:lnTo>
                  <a:pt x="4105" y="7815"/>
                </a:lnTo>
                <a:lnTo>
                  <a:pt x="4069" y="7746"/>
                </a:lnTo>
                <a:lnTo>
                  <a:pt x="4034" y="7815"/>
                </a:lnTo>
                <a:lnTo>
                  <a:pt x="3963" y="7884"/>
                </a:lnTo>
                <a:lnTo>
                  <a:pt x="3893" y="7884"/>
                </a:lnTo>
                <a:lnTo>
                  <a:pt x="3857" y="7884"/>
                </a:lnTo>
                <a:lnTo>
                  <a:pt x="3786" y="7678"/>
                </a:lnTo>
                <a:lnTo>
                  <a:pt x="3751" y="7678"/>
                </a:lnTo>
                <a:lnTo>
                  <a:pt x="3716" y="7884"/>
                </a:lnTo>
                <a:lnTo>
                  <a:pt x="3751" y="8021"/>
                </a:lnTo>
                <a:lnTo>
                  <a:pt x="3751" y="8158"/>
                </a:lnTo>
                <a:lnTo>
                  <a:pt x="3751" y="8363"/>
                </a:lnTo>
                <a:lnTo>
                  <a:pt x="3680" y="8432"/>
                </a:lnTo>
                <a:lnTo>
                  <a:pt x="3645" y="8500"/>
                </a:lnTo>
                <a:lnTo>
                  <a:pt x="3574" y="8432"/>
                </a:lnTo>
                <a:lnTo>
                  <a:pt x="3574" y="8158"/>
                </a:lnTo>
                <a:lnTo>
                  <a:pt x="3539" y="8089"/>
                </a:lnTo>
                <a:lnTo>
                  <a:pt x="3468" y="8089"/>
                </a:lnTo>
                <a:lnTo>
                  <a:pt x="3326" y="8158"/>
                </a:lnTo>
                <a:lnTo>
                  <a:pt x="3291" y="8226"/>
                </a:lnTo>
                <a:lnTo>
                  <a:pt x="3220" y="8158"/>
                </a:lnTo>
                <a:lnTo>
                  <a:pt x="3149" y="8021"/>
                </a:lnTo>
                <a:lnTo>
                  <a:pt x="3079" y="8021"/>
                </a:lnTo>
                <a:lnTo>
                  <a:pt x="3079" y="8158"/>
                </a:lnTo>
                <a:lnTo>
                  <a:pt x="3043" y="8226"/>
                </a:lnTo>
                <a:lnTo>
                  <a:pt x="3043" y="8363"/>
                </a:lnTo>
                <a:lnTo>
                  <a:pt x="3079" y="8432"/>
                </a:lnTo>
                <a:lnTo>
                  <a:pt x="3114" y="8569"/>
                </a:lnTo>
                <a:lnTo>
                  <a:pt x="3079" y="8706"/>
                </a:lnTo>
                <a:lnTo>
                  <a:pt x="3114" y="8706"/>
                </a:lnTo>
                <a:lnTo>
                  <a:pt x="3079" y="8775"/>
                </a:lnTo>
                <a:lnTo>
                  <a:pt x="3008" y="8775"/>
                </a:lnTo>
                <a:lnTo>
                  <a:pt x="2972" y="8775"/>
                </a:lnTo>
                <a:lnTo>
                  <a:pt x="2902" y="8775"/>
                </a:lnTo>
                <a:lnTo>
                  <a:pt x="2831" y="8775"/>
                </a:lnTo>
                <a:lnTo>
                  <a:pt x="2796" y="8980"/>
                </a:lnTo>
                <a:lnTo>
                  <a:pt x="2689" y="9186"/>
                </a:lnTo>
                <a:lnTo>
                  <a:pt x="2583" y="9323"/>
                </a:lnTo>
                <a:lnTo>
                  <a:pt x="2548" y="9529"/>
                </a:lnTo>
                <a:lnTo>
                  <a:pt x="2583" y="9734"/>
                </a:lnTo>
                <a:lnTo>
                  <a:pt x="2654" y="10009"/>
                </a:lnTo>
                <a:lnTo>
                  <a:pt x="2725" y="10146"/>
                </a:lnTo>
                <a:lnTo>
                  <a:pt x="2796" y="10351"/>
                </a:lnTo>
                <a:lnTo>
                  <a:pt x="2760" y="10489"/>
                </a:lnTo>
                <a:lnTo>
                  <a:pt x="2725" y="10557"/>
                </a:lnTo>
                <a:lnTo>
                  <a:pt x="2548" y="10557"/>
                </a:lnTo>
                <a:lnTo>
                  <a:pt x="2371" y="10694"/>
                </a:lnTo>
                <a:lnTo>
                  <a:pt x="2194" y="10900"/>
                </a:lnTo>
                <a:lnTo>
                  <a:pt x="2159" y="10900"/>
                </a:lnTo>
                <a:lnTo>
                  <a:pt x="2088" y="10900"/>
                </a:lnTo>
                <a:lnTo>
                  <a:pt x="1982" y="10968"/>
                </a:lnTo>
                <a:lnTo>
                  <a:pt x="1946" y="11037"/>
                </a:lnTo>
                <a:lnTo>
                  <a:pt x="1911" y="11174"/>
                </a:lnTo>
                <a:lnTo>
                  <a:pt x="1911" y="11448"/>
                </a:lnTo>
                <a:lnTo>
                  <a:pt x="1875" y="11654"/>
                </a:lnTo>
                <a:lnTo>
                  <a:pt x="1875" y="11791"/>
                </a:lnTo>
                <a:lnTo>
                  <a:pt x="1875" y="11928"/>
                </a:lnTo>
                <a:lnTo>
                  <a:pt x="2017" y="12202"/>
                </a:lnTo>
                <a:lnTo>
                  <a:pt x="2017" y="12339"/>
                </a:lnTo>
                <a:lnTo>
                  <a:pt x="2052" y="12545"/>
                </a:lnTo>
                <a:lnTo>
                  <a:pt x="1982" y="12819"/>
                </a:lnTo>
                <a:lnTo>
                  <a:pt x="1946" y="12888"/>
                </a:lnTo>
                <a:lnTo>
                  <a:pt x="1840" y="12888"/>
                </a:lnTo>
                <a:lnTo>
                  <a:pt x="1734" y="12819"/>
                </a:lnTo>
                <a:lnTo>
                  <a:pt x="1592" y="12614"/>
                </a:lnTo>
                <a:lnTo>
                  <a:pt x="1415" y="12545"/>
                </a:lnTo>
                <a:lnTo>
                  <a:pt x="1345" y="12477"/>
                </a:lnTo>
                <a:lnTo>
                  <a:pt x="1203" y="12339"/>
                </a:lnTo>
                <a:lnTo>
                  <a:pt x="1132" y="12202"/>
                </a:lnTo>
                <a:lnTo>
                  <a:pt x="920" y="12134"/>
                </a:lnTo>
                <a:lnTo>
                  <a:pt x="849" y="12134"/>
                </a:lnTo>
                <a:lnTo>
                  <a:pt x="743" y="12202"/>
                </a:lnTo>
                <a:lnTo>
                  <a:pt x="672" y="12271"/>
                </a:lnTo>
                <a:lnTo>
                  <a:pt x="566" y="12477"/>
                </a:lnTo>
                <a:lnTo>
                  <a:pt x="531" y="12682"/>
                </a:lnTo>
                <a:lnTo>
                  <a:pt x="495" y="12819"/>
                </a:lnTo>
                <a:lnTo>
                  <a:pt x="425" y="13162"/>
                </a:lnTo>
                <a:lnTo>
                  <a:pt x="389" y="13299"/>
                </a:lnTo>
                <a:lnTo>
                  <a:pt x="425" y="13505"/>
                </a:lnTo>
                <a:lnTo>
                  <a:pt x="531" y="13573"/>
                </a:lnTo>
                <a:lnTo>
                  <a:pt x="602" y="13573"/>
                </a:lnTo>
                <a:lnTo>
                  <a:pt x="637" y="13710"/>
                </a:lnTo>
                <a:lnTo>
                  <a:pt x="637" y="13848"/>
                </a:lnTo>
                <a:lnTo>
                  <a:pt x="637" y="14122"/>
                </a:lnTo>
                <a:lnTo>
                  <a:pt x="566" y="14396"/>
                </a:lnTo>
                <a:lnTo>
                  <a:pt x="531" y="14533"/>
                </a:lnTo>
                <a:lnTo>
                  <a:pt x="566" y="14602"/>
                </a:lnTo>
                <a:lnTo>
                  <a:pt x="602" y="14670"/>
                </a:lnTo>
                <a:lnTo>
                  <a:pt x="602" y="14739"/>
                </a:lnTo>
                <a:lnTo>
                  <a:pt x="637" y="14876"/>
                </a:lnTo>
                <a:lnTo>
                  <a:pt x="602" y="14944"/>
                </a:lnTo>
                <a:lnTo>
                  <a:pt x="602" y="15082"/>
                </a:lnTo>
                <a:lnTo>
                  <a:pt x="566" y="15287"/>
                </a:lnTo>
                <a:lnTo>
                  <a:pt x="531" y="15424"/>
                </a:lnTo>
                <a:lnTo>
                  <a:pt x="531" y="15561"/>
                </a:lnTo>
                <a:lnTo>
                  <a:pt x="531" y="15767"/>
                </a:lnTo>
                <a:lnTo>
                  <a:pt x="495" y="15904"/>
                </a:lnTo>
                <a:lnTo>
                  <a:pt x="425" y="15973"/>
                </a:lnTo>
                <a:lnTo>
                  <a:pt x="354" y="15904"/>
                </a:lnTo>
                <a:lnTo>
                  <a:pt x="248" y="15698"/>
                </a:lnTo>
                <a:lnTo>
                  <a:pt x="142" y="15561"/>
                </a:lnTo>
                <a:lnTo>
                  <a:pt x="0" y="16315"/>
                </a:lnTo>
                <a:lnTo>
                  <a:pt x="35" y="16384"/>
                </a:lnTo>
                <a:lnTo>
                  <a:pt x="35" y="16315"/>
                </a:lnTo>
                <a:lnTo>
                  <a:pt x="177" y="16315"/>
                </a:lnTo>
                <a:lnTo>
                  <a:pt x="1274" y="16110"/>
                </a:lnTo>
                <a:lnTo>
                  <a:pt x="1345" y="16110"/>
                </a:lnTo>
                <a:lnTo>
                  <a:pt x="2017" y="16041"/>
                </a:lnTo>
                <a:lnTo>
                  <a:pt x="2088" y="15973"/>
                </a:lnTo>
                <a:lnTo>
                  <a:pt x="3043" y="15904"/>
                </a:lnTo>
                <a:lnTo>
                  <a:pt x="3079" y="15836"/>
                </a:lnTo>
                <a:lnTo>
                  <a:pt x="3079" y="15561"/>
                </a:lnTo>
                <a:lnTo>
                  <a:pt x="3079" y="15356"/>
                </a:lnTo>
                <a:lnTo>
                  <a:pt x="3043" y="15150"/>
                </a:lnTo>
                <a:lnTo>
                  <a:pt x="3008" y="14944"/>
                </a:lnTo>
                <a:lnTo>
                  <a:pt x="3291" y="14944"/>
                </a:lnTo>
                <a:lnTo>
                  <a:pt x="3503" y="14944"/>
                </a:lnTo>
                <a:lnTo>
                  <a:pt x="3539" y="14944"/>
                </a:lnTo>
                <a:lnTo>
                  <a:pt x="3539" y="15082"/>
                </a:lnTo>
                <a:lnTo>
                  <a:pt x="3893" y="15013"/>
                </a:lnTo>
                <a:lnTo>
                  <a:pt x="3963" y="15013"/>
                </a:lnTo>
                <a:lnTo>
                  <a:pt x="4671" y="14876"/>
                </a:lnTo>
                <a:lnTo>
                  <a:pt x="5166" y="14739"/>
                </a:lnTo>
                <a:lnTo>
                  <a:pt x="5273" y="14739"/>
                </a:lnTo>
                <a:lnTo>
                  <a:pt x="5945" y="14602"/>
                </a:lnTo>
                <a:lnTo>
                  <a:pt x="6157" y="14533"/>
                </a:lnTo>
                <a:lnTo>
                  <a:pt x="6334" y="14533"/>
                </a:lnTo>
                <a:lnTo>
                  <a:pt x="6405" y="14602"/>
                </a:lnTo>
                <a:lnTo>
                  <a:pt x="6476" y="14533"/>
                </a:lnTo>
                <a:lnTo>
                  <a:pt x="6547" y="14465"/>
                </a:lnTo>
                <a:lnTo>
                  <a:pt x="6653" y="14396"/>
                </a:lnTo>
                <a:lnTo>
                  <a:pt x="6794" y="14396"/>
                </a:lnTo>
                <a:lnTo>
                  <a:pt x="7254" y="14396"/>
                </a:lnTo>
                <a:lnTo>
                  <a:pt x="7750" y="14327"/>
                </a:lnTo>
                <a:lnTo>
                  <a:pt x="8245" y="14327"/>
                </a:lnTo>
                <a:lnTo>
                  <a:pt x="8917" y="14122"/>
                </a:lnTo>
                <a:lnTo>
                  <a:pt x="9271" y="14053"/>
                </a:lnTo>
                <a:lnTo>
                  <a:pt x="9307" y="14053"/>
                </a:lnTo>
                <a:lnTo>
                  <a:pt x="10014" y="13916"/>
                </a:lnTo>
                <a:lnTo>
                  <a:pt x="10439" y="13848"/>
                </a:lnTo>
                <a:lnTo>
                  <a:pt x="10545" y="13848"/>
                </a:lnTo>
                <a:lnTo>
                  <a:pt x="11713" y="13710"/>
                </a:lnTo>
                <a:lnTo>
                  <a:pt x="12138" y="13573"/>
                </a:lnTo>
                <a:lnTo>
                  <a:pt x="12739" y="13505"/>
                </a:lnTo>
                <a:lnTo>
                  <a:pt x="12916" y="13436"/>
                </a:lnTo>
                <a:lnTo>
                  <a:pt x="12951" y="13368"/>
                </a:lnTo>
                <a:lnTo>
                  <a:pt x="12987" y="13299"/>
                </a:lnTo>
                <a:lnTo>
                  <a:pt x="13058" y="13231"/>
                </a:lnTo>
                <a:lnTo>
                  <a:pt x="13164" y="13093"/>
                </a:lnTo>
                <a:lnTo>
                  <a:pt x="13305" y="12956"/>
                </a:lnTo>
                <a:lnTo>
                  <a:pt x="13412" y="12888"/>
                </a:lnTo>
                <a:lnTo>
                  <a:pt x="13553" y="12751"/>
                </a:lnTo>
                <a:lnTo>
                  <a:pt x="13942" y="12339"/>
                </a:lnTo>
                <a:lnTo>
                  <a:pt x="14084" y="12271"/>
                </a:lnTo>
                <a:lnTo>
                  <a:pt x="14119" y="12202"/>
                </a:lnTo>
                <a:lnTo>
                  <a:pt x="14119" y="12134"/>
                </a:lnTo>
                <a:lnTo>
                  <a:pt x="14155" y="11722"/>
                </a:lnTo>
                <a:lnTo>
                  <a:pt x="14261" y="11585"/>
                </a:lnTo>
                <a:lnTo>
                  <a:pt x="14332" y="11585"/>
                </a:lnTo>
                <a:lnTo>
                  <a:pt x="14438" y="11517"/>
                </a:lnTo>
                <a:lnTo>
                  <a:pt x="14579" y="11311"/>
                </a:lnTo>
                <a:lnTo>
                  <a:pt x="14615" y="11243"/>
                </a:lnTo>
                <a:lnTo>
                  <a:pt x="14650" y="11174"/>
                </a:lnTo>
                <a:lnTo>
                  <a:pt x="14650" y="11037"/>
                </a:lnTo>
                <a:lnTo>
                  <a:pt x="14650" y="10900"/>
                </a:lnTo>
                <a:lnTo>
                  <a:pt x="14615" y="10831"/>
                </a:lnTo>
                <a:lnTo>
                  <a:pt x="14650" y="10694"/>
                </a:lnTo>
                <a:lnTo>
                  <a:pt x="14721" y="10626"/>
                </a:lnTo>
                <a:lnTo>
                  <a:pt x="14827" y="10557"/>
                </a:lnTo>
                <a:lnTo>
                  <a:pt x="14827" y="10489"/>
                </a:lnTo>
                <a:lnTo>
                  <a:pt x="14862" y="10351"/>
                </a:lnTo>
                <a:lnTo>
                  <a:pt x="14933" y="10351"/>
                </a:lnTo>
                <a:lnTo>
                  <a:pt x="14898" y="10009"/>
                </a:lnTo>
                <a:lnTo>
                  <a:pt x="14898" y="9940"/>
                </a:lnTo>
                <a:lnTo>
                  <a:pt x="14933" y="9872"/>
                </a:lnTo>
                <a:lnTo>
                  <a:pt x="15216" y="9460"/>
                </a:lnTo>
                <a:lnTo>
                  <a:pt x="15252" y="9323"/>
                </a:lnTo>
                <a:lnTo>
                  <a:pt x="15358" y="9186"/>
                </a:lnTo>
                <a:lnTo>
                  <a:pt x="15499" y="9049"/>
                </a:lnTo>
                <a:lnTo>
                  <a:pt x="15641" y="8980"/>
                </a:lnTo>
                <a:lnTo>
                  <a:pt x="15712" y="8843"/>
                </a:lnTo>
                <a:lnTo>
                  <a:pt x="15747" y="8706"/>
                </a:lnTo>
                <a:lnTo>
                  <a:pt x="15853" y="8432"/>
                </a:lnTo>
                <a:lnTo>
                  <a:pt x="15995" y="8089"/>
                </a:lnTo>
                <a:lnTo>
                  <a:pt x="16384" y="7198"/>
                </a:lnTo>
                <a:lnTo>
                  <a:pt x="16278" y="7198"/>
                </a:lnTo>
                <a:lnTo>
                  <a:pt x="16136" y="7267"/>
                </a:lnTo>
                <a:lnTo>
                  <a:pt x="16101" y="7267"/>
                </a:lnTo>
                <a:lnTo>
                  <a:pt x="16030" y="7267"/>
                </a:lnTo>
                <a:lnTo>
                  <a:pt x="15995" y="7198"/>
                </a:lnTo>
                <a:lnTo>
                  <a:pt x="15995" y="7061"/>
                </a:lnTo>
                <a:lnTo>
                  <a:pt x="15995" y="6992"/>
                </a:lnTo>
                <a:lnTo>
                  <a:pt x="15924" y="6992"/>
                </a:lnTo>
                <a:lnTo>
                  <a:pt x="15889" y="6924"/>
                </a:lnTo>
                <a:lnTo>
                  <a:pt x="15889" y="6787"/>
                </a:lnTo>
                <a:lnTo>
                  <a:pt x="15853" y="6787"/>
                </a:lnTo>
                <a:lnTo>
                  <a:pt x="15782" y="6924"/>
                </a:lnTo>
                <a:lnTo>
                  <a:pt x="15712" y="6787"/>
                </a:lnTo>
                <a:lnTo>
                  <a:pt x="15605" y="6581"/>
                </a:lnTo>
                <a:lnTo>
                  <a:pt x="15535" y="6444"/>
                </a:lnTo>
                <a:lnTo>
                  <a:pt x="15535" y="6307"/>
                </a:lnTo>
                <a:lnTo>
                  <a:pt x="15499" y="6170"/>
                </a:lnTo>
                <a:lnTo>
                  <a:pt x="15393" y="6101"/>
                </a:lnTo>
                <a:lnTo>
                  <a:pt x="15322" y="5964"/>
                </a:lnTo>
                <a:lnTo>
                  <a:pt x="15252" y="5827"/>
                </a:lnTo>
                <a:lnTo>
                  <a:pt x="15216" y="5553"/>
                </a:lnTo>
                <a:lnTo>
                  <a:pt x="15181" y="5553"/>
                </a:lnTo>
                <a:lnTo>
                  <a:pt x="15110" y="5553"/>
                </a:lnTo>
                <a:lnTo>
                  <a:pt x="15075" y="5416"/>
                </a:lnTo>
                <a:lnTo>
                  <a:pt x="15075" y="5347"/>
                </a:lnTo>
                <a:lnTo>
                  <a:pt x="15110" y="5210"/>
                </a:lnTo>
                <a:lnTo>
                  <a:pt x="15110" y="5141"/>
                </a:lnTo>
                <a:lnTo>
                  <a:pt x="15075" y="5073"/>
                </a:lnTo>
                <a:lnTo>
                  <a:pt x="14862" y="4662"/>
                </a:lnTo>
                <a:lnTo>
                  <a:pt x="14721" y="4387"/>
                </a:lnTo>
                <a:lnTo>
                  <a:pt x="14685" y="4250"/>
                </a:lnTo>
                <a:lnTo>
                  <a:pt x="14685" y="4182"/>
                </a:lnTo>
                <a:lnTo>
                  <a:pt x="14721" y="4113"/>
                </a:lnTo>
                <a:lnTo>
                  <a:pt x="14756" y="4045"/>
                </a:lnTo>
                <a:lnTo>
                  <a:pt x="14721" y="3907"/>
                </a:lnTo>
                <a:lnTo>
                  <a:pt x="14721" y="3770"/>
                </a:lnTo>
                <a:lnTo>
                  <a:pt x="14756" y="3702"/>
                </a:lnTo>
                <a:close/>
              </a:path>
            </a:pathLst>
          </a:custGeom>
          <a:solidFill>
            <a:srgbClr val="FFFF00"/>
          </a:solid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2128" name="Mississippi">
            <a:extLst>
              <a:ext uri="{FF2B5EF4-FFF2-40B4-BE49-F238E27FC236}">
                <a16:creationId xmlns:a16="http://schemas.microsoft.com/office/drawing/2014/main" id="{5046B1B0-8307-73A1-1FB9-CB6694134B0F}"/>
              </a:ext>
            </a:extLst>
          </p:cNvPr>
          <p:cNvSpPr>
            <a:spLocks/>
          </p:cNvSpPr>
          <p:nvPr/>
        </p:nvSpPr>
        <p:spPr bwMode="auto">
          <a:xfrm>
            <a:off x="6006819" y="3869374"/>
            <a:ext cx="579438" cy="968375"/>
          </a:xfrm>
          <a:custGeom>
            <a:avLst/>
            <a:gdLst>
              <a:gd name="T0" fmla="*/ 2147483647 w 16384"/>
              <a:gd name="T1" fmla="*/ 2147483647 h 16384"/>
              <a:gd name="T2" fmla="*/ 2147483647 w 16384"/>
              <a:gd name="T3" fmla="*/ 2147483647 h 16384"/>
              <a:gd name="T4" fmla="*/ 2147483647 w 16384"/>
              <a:gd name="T5" fmla="*/ 2147483647 h 16384"/>
              <a:gd name="T6" fmla="*/ 2147483647 w 16384"/>
              <a:gd name="T7" fmla="*/ 2147483647 h 16384"/>
              <a:gd name="T8" fmla="*/ 2147483647 w 16384"/>
              <a:gd name="T9" fmla="*/ 2147483647 h 16384"/>
              <a:gd name="T10" fmla="*/ 2147483647 w 16384"/>
              <a:gd name="T11" fmla="*/ 2147483647 h 16384"/>
              <a:gd name="T12" fmla="*/ 2147483647 w 16384"/>
              <a:gd name="T13" fmla="*/ 2147483647 h 16384"/>
              <a:gd name="T14" fmla="*/ 2147483647 w 16384"/>
              <a:gd name="T15" fmla="*/ 2147483647 h 16384"/>
              <a:gd name="T16" fmla="*/ 2147483647 w 16384"/>
              <a:gd name="T17" fmla="*/ 2147483647 h 16384"/>
              <a:gd name="T18" fmla="*/ 2147483647 w 16384"/>
              <a:gd name="T19" fmla="*/ 2147483647 h 16384"/>
              <a:gd name="T20" fmla="*/ 2147483647 w 16384"/>
              <a:gd name="T21" fmla="*/ 2147483647 h 16384"/>
              <a:gd name="T22" fmla="*/ 2147483647 w 16384"/>
              <a:gd name="T23" fmla="*/ 2147483647 h 16384"/>
              <a:gd name="T24" fmla="*/ 2147483647 w 16384"/>
              <a:gd name="T25" fmla="*/ 2147483647 h 16384"/>
              <a:gd name="T26" fmla="*/ 2147483647 w 16384"/>
              <a:gd name="T27" fmla="*/ 2147483647 h 16384"/>
              <a:gd name="T28" fmla="*/ 2147483647 w 16384"/>
              <a:gd name="T29" fmla="*/ 2147483647 h 16384"/>
              <a:gd name="T30" fmla="*/ 2147483647 w 16384"/>
              <a:gd name="T31" fmla="*/ 2147483647 h 16384"/>
              <a:gd name="T32" fmla="*/ 2147483647 w 16384"/>
              <a:gd name="T33" fmla="*/ 2147483647 h 16384"/>
              <a:gd name="T34" fmla="*/ 2147483647 w 16384"/>
              <a:gd name="T35" fmla="*/ 2147483647 h 16384"/>
              <a:gd name="T36" fmla="*/ 2147483647 w 16384"/>
              <a:gd name="T37" fmla="*/ 2147483647 h 16384"/>
              <a:gd name="T38" fmla="*/ 2147483647 w 16384"/>
              <a:gd name="T39" fmla="*/ 2147483647 h 16384"/>
              <a:gd name="T40" fmla="*/ 2147483647 w 16384"/>
              <a:gd name="T41" fmla="*/ 2147483647 h 16384"/>
              <a:gd name="T42" fmla="*/ 2147483647 w 16384"/>
              <a:gd name="T43" fmla="*/ 2147483647 h 16384"/>
              <a:gd name="T44" fmla="*/ 2147483647 w 16384"/>
              <a:gd name="T45" fmla="*/ 2147483647 h 16384"/>
              <a:gd name="T46" fmla="*/ 2147483647 w 16384"/>
              <a:gd name="T47" fmla="*/ 2147483647 h 16384"/>
              <a:gd name="T48" fmla="*/ 2147483647 w 16384"/>
              <a:gd name="T49" fmla="*/ 2147483647 h 16384"/>
              <a:gd name="T50" fmla="*/ 2147483647 w 16384"/>
              <a:gd name="T51" fmla="*/ 2147483647 h 16384"/>
              <a:gd name="T52" fmla="*/ 2147483647 w 16384"/>
              <a:gd name="T53" fmla="*/ 2147483647 h 16384"/>
              <a:gd name="T54" fmla="*/ 2147483647 w 16384"/>
              <a:gd name="T55" fmla="*/ 2147483647 h 16384"/>
              <a:gd name="T56" fmla="*/ 2147483647 w 16384"/>
              <a:gd name="T57" fmla="*/ 2147483647 h 16384"/>
              <a:gd name="T58" fmla="*/ 2147483647 w 16384"/>
              <a:gd name="T59" fmla="*/ 2147483647 h 16384"/>
              <a:gd name="T60" fmla="*/ 2147483647 w 16384"/>
              <a:gd name="T61" fmla="*/ 2147483647 h 16384"/>
              <a:gd name="T62" fmla="*/ 2147483647 w 16384"/>
              <a:gd name="T63" fmla="*/ 2147483647 h 16384"/>
              <a:gd name="T64" fmla="*/ 2147483647 w 16384"/>
              <a:gd name="T65" fmla="*/ 2147483647 h 16384"/>
              <a:gd name="T66" fmla="*/ 2147483647 w 16384"/>
              <a:gd name="T67" fmla="*/ 2147483647 h 16384"/>
              <a:gd name="T68" fmla="*/ 2147483647 w 16384"/>
              <a:gd name="T69" fmla="*/ 2147483647 h 16384"/>
              <a:gd name="T70" fmla="*/ 2147483647 w 16384"/>
              <a:gd name="T71" fmla="*/ 2147483647 h 16384"/>
              <a:gd name="T72" fmla="*/ 2147483647 w 16384"/>
              <a:gd name="T73" fmla="*/ 2147483647 h 16384"/>
              <a:gd name="T74" fmla="*/ 2147483647 w 16384"/>
              <a:gd name="T75" fmla="*/ 2147483647 h 16384"/>
              <a:gd name="T76" fmla="*/ 2147483647 w 16384"/>
              <a:gd name="T77" fmla="*/ 2147483647 h 16384"/>
              <a:gd name="T78" fmla="*/ 2147483647 w 16384"/>
              <a:gd name="T79" fmla="*/ 2147483647 h 16384"/>
              <a:gd name="T80" fmla="*/ 2147483647 w 16384"/>
              <a:gd name="T81" fmla="*/ 2147483647 h 16384"/>
              <a:gd name="T82" fmla="*/ 2147483647 w 16384"/>
              <a:gd name="T83" fmla="*/ 2147483647 h 16384"/>
              <a:gd name="T84" fmla="*/ 2147483647 w 16384"/>
              <a:gd name="T85" fmla="*/ 2147483647 h 16384"/>
              <a:gd name="T86" fmla="*/ 2147483647 w 16384"/>
              <a:gd name="T87" fmla="*/ 2147483647 h 16384"/>
              <a:gd name="T88" fmla="*/ 2147483647 w 16384"/>
              <a:gd name="T89" fmla="*/ 2147483647 h 16384"/>
              <a:gd name="T90" fmla="*/ 2147483647 w 16384"/>
              <a:gd name="T91" fmla="*/ 2147483647 h 16384"/>
              <a:gd name="T92" fmla="*/ 2147483647 w 16384"/>
              <a:gd name="T93" fmla="*/ 2147483647 h 16384"/>
              <a:gd name="T94" fmla="*/ 2147483647 w 16384"/>
              <a:gd name="T95" fmla="*/ 2147483647 h 16384"/>
              <a:gd name="T96" fmla="*/ 2147483647 w 16384"/>
              <a:gd name="T97" fmla="*/ 2147483647 h 16384"/>
              <a:gd name="T98" fmla="*/ 2147483647 w 16384"/>
              <a:gd name="T99" fmla="*/ 2147483647 h 16384"/>
              <a:gd name="T100" fmla="*/ 2147483647 w 16384"/>
              <a:gd name="T101" fmla="*/ 2147483647 h 16384"/>
              <a:gd name="T102" fmla="*/ 2147483647 w 16384"/>
              <a:gd name="T103" fmla="*/ 2147483647 h 16384"/>
              <a:gd name="T104" fmla="*/ 2147483647 w 16384"/>
              <a:gd name="T105" fmla="*/ 2147483647 h 16384"/>
              <a:gd name="T106" fmla="*/ 2147483647 w 16384"/>
              <a:gd name="T107" fmla="*/ 2147483647 h 16384"/>
              <a:gd name="T108" fmla="*/ 2147483647 w 16384"/>
              <a:gd name="T109" fmla="*/ 2147483647 h 16384"/>
              <a:gd name="T110" fmla="*/ 2147483647 w 16384"/>
              <a:gd name="T111" fmla="*/ 2147483647 h 16384"/>
              <a:gd name="T112" fmla="*/ 2147483647 w 16384"/>
              <a:gd name="T113" fmla="*/ 2147483647 h 16384"/>
              <a:gd name="T114" fmla="*/ 2147483647 w 16384"/>
              <a:gd name="T115" fmla="*/ 2147483647 h 16384"/>
              <a:gd name="T116" fmla="*/ 2147483647 w 16384"/>
              <a:gd name="T117" fmla="*/ 2147483647 h 16384"/>
              <a:gd name="T118" fmla="*/ 2147483647 w 16384"/>
              <a:gd name="T119" fmla="*/ 2147483647 h 16384"/>
              <a:gd name="T120" fmla="*/ 2147483647 w 16384"/>
              <a:gd name="T121" fmla="*/ 2147483647 h 16384"/>
              <a:gd name="T122" fmla="*/ 2147483647 w 16384"/>
              <a:gd name="T123" fmla="*/ 2147483647 h 16384"/>
              <a:gd name="T124" fmla="*/ 2147483647 w 16384"/>
              <a:gd name="T125" fmla="*/ 2147483647 h 1638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384"/>
              <a:gd name="T190" fmla="*/ 0 h 16384"/>
              <a:gd name="T191" fmla="*/ 16384 w 16384"/>
              <a:gd name="T192" fmla="*/ 16384 h 1638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384" h="16384">
                <a:moveTo>
                  <a:pt x="9383" y="13660"/>
                </a:moveTo>
                <a:lnTo>
                  <a:pt x="9527" y="13744"/>
                </a:lnTo>
                <a:lnTo>
                  <a:pt x="9527" y="13828"/>
                </a:lnTo>
                <a:lnTo>
                  <a:pt x="9383" y="14079"/>
                </a:lnTo>
                <a:lnTo>
                  <a:pt x="9311" y="14289"/>
                </a:lnTo>
                <a:lnTo>
                  <a:pt x="9166" y="14456"/>
                </a:lnTo>
                <a:lnTo>
                  <a:pt x="9166" y="14582"/>
                </a:lnTo>
                <a:lnTo>
                  <a:pt x="9094" y="14708"/>
                </a:lnTo>
                <a:lnTo>
                  <a:pt x="9094" y="14792"/>
                </a:lnTo>
                <a:lnTo>
                  <a:pt x="9239" y="14875"/>
                </a:lnTo>
                <a:lnTo>
                  <a:pt x="9383" y="15169"/>
                </a:lnTo>
                <a:lnTo>
                  <a:pt x="9455" y="15211"/>
                </a:lnTo>
                <a:lnTo>
                  <a:pt x="9816" y="15420"/>
                </a:lnTo>
                <a:lnTo>
                  <a:pt x="9888" y="15504"/>
                </a:lnTo>
                <a:lnTo>
                  <a:pt x="9960" y="15588"/>
                </a:lnTo>
                <a:lnTo>
                  <a:pt x="10032" y="15630"/>
                </a:lnTo>
                <a:lnTo>
                  <a:pt x="10105" y="15755"/>
                </a:lnTo>
                <a:lnTo>
                  <a:pt x="10249" y="15839"/>
                </a:lnTo>
                <a:lnTo>
                  <a:pt x="10249" y="16007"/>
                </a:lnTo>
                <a:lnTo>
                  <a:pt x="10249" y="16049"/>
                </a:lnTo>
                <a:lnTo>
                  <a:pt x="10393" y="16174"/>
                </a:lnTo>
                <a:lnTo>
                  <a:pt x="10393" y="16258"/>
                </a:lnTo>
                <a:lnTo>
                  <a:pt x="10538" y="16300"/>
                </a:lnTo>
                <a:lnTo>
                  <a:pt x="10682" y="16384"/>
                </a:lnTo>
                <a:lnTo>
                  <a:pt x="10971" y="16300"/>
                </a:lnTo>
                <a:lnTo>
                  <a:pt x="11115" y="16258"/>
                </a:lnTo>
                <a:lnTo>
                  <a:pt x="11187" y="16216"/>
                </a:lnTo>
                <a:lnTo>
                  <a:pt x="11259" y="16133"/>
                </a:lnTo>
                <a:lnTo>
                  <a:pt x="11332" y="16007"/>
                </a:lnTo>
                <a:lnTo>
                  <a:pt x="11404" y="15965"/>
                </a:lnTo>
                <a:lnTo>
                  <a:pt x="11693" y="15881"/>
                </a:lnTo>
                <a:lnTo>
                  <a:pt x="11620" y="15797"/>
                </a:lnTo>
                <a:lnTo>
                  <a:pt x="11620" y="15755"/>
                </a:lnTo>
                <a:lnTo>
                  <a:pt x="11620" y="15714"/>
                </a:lnTo>
                <a:lnTo>
                  <a:pt x="11693" y="15672"/>
                </a:lnTo>
                <a:lnTo>
                  <a:pt x="11837" y="15672"/>
                </a:lnTo>
                <a:lnTo>
                  <a:pt x="11909" y="15714"/>
                </a:lnTo>
                <a:lnTo>
                  <a:pt x="11909" y="15797"/>
                </a:lnTo>
                <a:lnTo>
                  <a:pt x="11981" y="15839"/>
                </a:lnTo>
                <a:lnTo>
                  <a:pt x="12053" y="15839"/>
                </a:lnTo>
                <a:lnTo>
                  <a:pt x="12486" y="15714"/>
                </a:lnTo>
                <a:lnTo>
                  <a:pt x="13136" y="15546"/>
                </a:lnTo>
                <a:lnTo>
                  <a:pt x="13353" y="15504"/>
                </a:lnTo>
                <a:lnTo>
                  <a:pt x="13641" y="15504"/>
                </a:lnTo>
                <a:lnTo>
                  <a:pt x="13858" y="15504"/>
                </a:lnTo>
                <a:lnTo>
                  <a:pt x="13930" y="15462"/>
                </a:lnTo>
                <a:lnTo>
                  <a:pt x="13930" y="15420"/>
                </a:lnTo>
                <a:lnTo>
                  <a:pt x="13858" y="15378"/>
                </a:lnTo>
                <a:lnTo>
                  <a:pt x="13858" y="15336"/>
                </a:lnTo>
                <a:lnTo>
                  <a:pt x="13930" y="15336"/>
                </a:lnTo>
                <a:lnTo>
                  <a:pt x="14074" y="15336"/>
                </a:lnTo>
                <a:lnTo>
                  <a:pt x="14147" y="15378"/>
                </a:lnTo>
                <a:lnTo>
                  <a:pt x="14291" y="15420"/>
                </a:lnTo>
                <a:lnTo>
                  <a:pt x="14363" y="15420"/>
                </a:lnTo>
                <a:lnTo>
                  <a:pt x="14363" y="15546"/>
                </a:lnTo>
                <a:lnTo>
                  <a:pt x="14507" y="15588"/>
                </a:lnTo>
                <a:lnTo>
                  <a:pt x="14580" y="15588"/>
                </a:lnTo>
                <a:lnTo>
                  <a:pt x="14868" y="15588"/>
                </a:lnTo>
                <a:lnTo>
                  <a:pt x="15085" y="15504"/>
                </a:lnTo>
                <a:lnTo>
                  <a:pt x="15301" y="15420"/>
                </a:lnTo>
                <a:lnTo>
                  <a:pt x="15374" y="15378"/>
                </a:lnTo>
                <a:lnTo>
                  <a:pt x="15446" y="15378"/>
                </a:lnTo>
                <a:lnTo>
                  <a:pt x="15518" y="15462"/>
                </a:lnTo>
                <a:lnTo>
                  <a:pt x="15662" y="15588"/>
                </a:lnTo>
                <a:lnTo>
                  <a:pt x="15807" y="15588"/>
                </a:lnTo>
                <a:lnTo>
                  <a:pt x="15951" y="15588"/>
                </a:lnTo>
                <a:lnTo>
                  <a:pt x="16095" y="15546"/>
                </a:lnTo>
                <a:lnTo>
                  <a:pt x="16312" y="15504"/>
                </a:lnTo>
                <a:lnTo>
                  <a:pt x="16312" y="15462"/>
                </a:lnTo>
                <a:lnTo>
                  <a:pt x="16312" y="15420"/>
                </a:lnTo>
                <a:lnTo>
                  <a:pt x="16384" y="15378"/>
                </a:lnTo>
                <a:lnTo>
                  <a:pt x="16167" y="14289"/>
                </a:lnTo>
                <a:lnTo>
                  <a:pt x="16023" y="13451"/>
                </a:lnTo>
                <a:lnTo>
                  <a:pt x="15879" y="13032"/>
                </a:lnTo>
                <a:lnTo>
                  <a:pt x="15662" y="11984"/>
                </a:lnTo>
                <a:lnTo>
                  <a:pt x="15446" y="11104"/>
                </a:lnTo>
                <a:lnTo>
                  <a:pt x="15374" y="10476"/>
                </a:lnTo>
                <a:lnTo>
                  <a:pt x="15374" y="9344"/>
                </a:lnTo>
                <a:lnTo>
                  <a:pt x="15374" y="9051"/>
                </a:lnTo>
                <a:lnTo>
                  <a:pt x="15446" y="8129"/>
                </a:lnTo>
                <a:lnTo>
                  <a:pt x="15446" y="6998"/>
                </a:lnTo>
                <a:lnTo>
                  <a:pt x="15518" y="6746"/>
                </a:lnTo>
                <a:lnTo>
                  <a:pt x="15518" y="5741"/>
                </a:lnTo>
                <a:lnTo>
                  <a:pt x="15590" y="4945"/>
                </a:lnTo>
                <a:lnTo>
                  <a:pt x="15590" y="4232"/>
                </a:lnTo>
                <a:lnTo>
                  <a:pt x="15662" y="3143"/>
                </a:lnTo>
                <a:lnTo>
                  <a:pt x="15662" y="3059"/>
                </a:lnTo>
                <a:lnTo>
                  <a:pt x="15662" y="2263"/>
                </a:lnTo>
                <a:lnTo>
                  <a:pt x="15662" y="1802"/>
                </a:lnTo>
                <a:lnTo>
                  <a:pt x="15662" y="1383"/>
                </a:lnTo>
                <a:lnTo>
                  <a:pt x="15734" y="335"/>
                </a:lnTo>
                <a:lnTo>
                  <a:pt x="15590" y="251"/>
                </a:lnTo>
                <a:lnTo>
                  <a:pt x="15446" y="168"/>
                </a:lnTo>
                <a:lnTo>
                  <a:pt x="15229" y="0"/>
                </a:lnTo>
                <a:lnTo>
                  <a:pt x="14435" y="42"/>
                </a:lnTo>
                <a:lnTo>
                  <a:pt x="14291" y="42"/>
                </a:lnTo>
                <a:lnTo>
                  <a:pt x="12414" y="126"/>
                </a:lnTo>
                <a:lnTo>
                  <a:pt x="12270" y="126"/>
                </a:lnTo>
                <a:lnTo>
                  <a:pt x="11404" y="210"/>
                </a:lnTo>
                <a:lnTo>
                  <a:pt x="10538" y="210"/>
                </a:lnTo>
                <a:lnTo>
                  <a:pt x="9816" y="251"/>
                </a:lnTo>
                <a:lnTo>
                  <a:pt x="8445" y="293"/>
                </a:lnTo>
                <a:lnTo>
                  <a:pt x="8084" y="335"/>
                </a:lnTo>
                <a:lnTo>
                  <a:pt x="5413" y="377"/>
                </a:lnTo>
                <a:lnTo>
                  <a:pt x="5558" y="503"/>
                </a:lnTo>
                <a:lnTo>
                  <a:pt x="5630" y="545"/>
                </a:lnTo>
                <a:lnTo>
                  <a:pt x="5630" y="587"/>
                </a:lnTo>
                <a:lnTo>
                  <a:pt x="5558" y="629"/>
                </a:lnTo>
                <a:lnTo>
                  <a:pt x="5485" y="754"/>
                </a:lnTo>
                <a:lnTo>
                  <a:pt x="5341" y="796"/>
                </a:lnTo>
                <a:lnTo>
                  <a:pt x="5197" y="880"/>
                </a:lnTo>
                <a:lnTo>
                  <a:pt x="4836" y="922"/>
                </a:lnTo>
                <a:lnTo>
                  <a:pt x="4836" y="964"/>
                </a:lnTo>
                <a:lnTo>
                  <a:pt x="4764" y="1048"/>
                </a:lnTo>
                <a:lnTo>
                  <a:pt x="4764" y="1089"/>
                </a:lnTo>
                <a:lnTo>
                  <a:pt x="4764" y="1173"/>
                </a:lnTo>
                <a:lnTo>
                  <a:pt x="4691" y="1215"/>
                </a:lnTo>
                <a:lnTo>
                  <a:pt x="4619" y="1257"/>
                </a:lnTo>
                <a:lnTo>
                  <a:pt x="4403" y="1215"/>
                </a:lnTo>
                <a:lnTo>
                  <a:pt x="4331" y="1215"/>
                </a:lnTo>
                <a:lnTo>
                  <a:pt x="4258" y="1299"/>
                </a:lnTo>
                <a:lnTo>
                  <a:pt x="4331" y="1299"/>
                </a:lnTo>
                <a:lnTo>
                  <a:pt x="4619" y="1383"/>
                </a:lnTo>
                <a:lnTo>
                  <a:pt x="4619" y="1425"/>
                </a:lnTo>
                <a:lnTo>
                  <a:pt x="4691" y="1509"/>
                </a:lnTo>
                <a:lnTo>
                  <a:pt x="4691" y="1550"/>
                </a:lnTo>
                <a:lnTo>
                  <a:pt x="4619" y="1550"/>
                </a:lnTo>
                <a:lnTo>
                  <a:pt x="4547" y="1550"/>
                </a:lnTo>
                <a:lnTo>
                  <a:pt x="4331" y="1467"/>
                </a:lnTo>
                <a:lnTo>
                  <a:pt x="4258" y="1509"/>
                </a:lnTo>
                <a:lnTo>
                  <a:pt x="4186" y="1634"/>
                </a:lnTo>
                <a:lnTo>
                  <a:pt x="4186" y="1718"/>
                </a:lnTo>
                <a:lnTo>
                  <a:pt x="4403" y="1802"/>
                </a:lnTo>
                <a:lnTo>
                  <a:pt x="4403" y="1886"/>
                </a:lnTo>
                <a:lnTo>
                  <a:pt x="4403" y="1928"/>
                </a:lnTo>
                <a:lnTo>
                  <a:pt x="4258" y="2011"/>
                </a:lnTo>
                <a:lnTo>
                  <a:pt x="4186" y="2053"/>
                </a:lnTo>
                <a:lnTo>
                  <a:pt x="4258" y="2305"/>
                </a:lnTo>
                <a:lnTo>
                  <a:pt x="4258" y="2388"/>
                </a:lnTo>
                <a:lnTo>
                  <a:pt x="4042" y="2430"/>
                </a:lnTo>
                <a:lnTo>
                  <a:pt x="3898" y="2514"/>
                </a:lnTo>
                <a:lnTo>
                  <a:pt x="3753" y="2514"/>
                </a:lnTo>
                <a:lnTo>
                  <a:pt x="3537" y="2514"/>
                </a:lnTo>
                <a:lnTo>
                  <a:pt x="3464" y="2514"/>
                </a:lnTo>
                <a:lnTo>
                  <a:pt x="3464" y="2598"/>
                </a:lnTo>
                <a:lnTo>
                  <a:pt x="3464" y="2682"/>
                </a:lnTo>
                <a:lnTo>
                  <a:pt x="3537" y="2766"/>
                </a:lnTo>
                <a:lnTo>
                  <a:pt x="3464" y="2807"/>
                </a:lnTo>
                <a:lnTo>
                  <a:pt x="3320" y="2807"/>
                </a:lnTo>
                <a:lnTo>
                  <a:pt x="3176" y="2849"/>
                </a:lnTo>
                <a:lnTo>
                  <a:pt x="3104" y="2933"/>
                </a:lnTo>
                <a:lnTo>
                  <a:pt x="3031" y="3017"/>
                </a:lnTo>
                <a:lnTo>
                  <a:pt x="2959" y="3017"/>
                </a:lnTo>
                <a:lnTo>
                  <a:pt x="2743" y="3017"/>
                </a:lnTo>
                <a:lnTo>
                  <a:pt x="2671" y="3059"/>
                </a:lnTo>
                <a:lnTo>
                  <a:pt x="2671" y="3101"/>
                </a:lnTo>
                <a:lnTo>
                  <a:pt x="2815" y="3143"/>
                </a:lnTo>
                <a:lnTo>
                  <a:pt x="3104" y="3185"/>
                </a:lnTo>
                <a:lnTo>
                  <a:pt x="3176" y="3227"/>
                </a:lnTo>
                <a:lnTo>
                  <a:pt x="3104" y="3310"/>
                </a:lnTo>
                <a:lnTo>
                  <a:pt x="2959" y="3310"/>
                </a:lnTo>
                <a:lnTo>
                  <a:pt x="2671" y="3268"/>
                </a:lnTo>
                <a:lnTo>
                  <a:pt x="2454" y="3268"/>
                </a:lnTo>
                <a:lnTo>
                  <a:pt x="2382" y="3310"/>
                </a:lnTo>
                <a:lnTo>
                  <a:pt x="2598" y="3436"/>
                </a:lnTo>
                <a:lnTo>
                  <a:pt x="2671" y="3478"/>
                </a:lnTo>
                <a:lnTo>
                  <a:pt x="2671" y="3604"/>
                </a:lnTo>
                <a:lnTo>
                  <a:pt x="2598" y="3687"/>
                </a:lnTo>
                <a:lnTo>
                  <a:pt x="2454" y="3771"/>
                </a:lnTo>
                <a:lnTo>
                  <a:pt x="2454" y="3855"/>
                </a:lnTo>
                <a:lnTo>
                  <a:pt x="2382" y="3897"/>
                </a:lnTo>
                <a:lnTo>
                  <a:pt x="2310" y="3897"/>
                </a:lnTo>
                <a:lnTo>
                  <a:pt x="2165" y="3813"/>
                </a:lnTo>
                <a:lnTo>
                  <a:pt x="2021" y="3813"/>
                </a:lnTo>
                <a:lnTo>
                  <a:pt x="1949" y="3813"/>
                </a:lnTo>
                <a:lnTo>
                  <a:pt x="1949" y="3897"/>
                </a:lnTo>
                <a:lnTo>
                  <a:pt x="2093" y="3981"/>
                </a:lnTo>
                <a:lnTo>
                  <a:pt x="2093" y="4106"/>
                </a:lnTo>
                <a:lnTo>
                  <a:pt x="2093" y="4190"/>
                </a:lnTo>
                <a:lnTo>
                  <a:pt x="2093" y="4232"/>
                </a:lnTo>
                <a:lnTo>
                  <a:pt x="2165" y="4400"/>
                </a:lnTo>
                <a:lnTo>
                  <a:pt x="2093" y="4484"/>
                </a:lnTo>
                <a:lnTo>
                  <a:pt x="1949" y="4567"/>
                </a:lnTo>
                <a:lnTo>
                  <a:pt x="1732" y="4651"/>
                </a:lnTo>
                <a:lnTo>
                  <a:pt x="1732" y="4735"/>
                </a:lnTo>
                <a:lnTo>
                  <a:pt x="2021" y="4777"/>
                </a:lnTo>
                <a:lnTo>
                  <a:pt x="2093" y="4861"/>
                </a:lnTo>
                <a:lnTo>
                  <a:pt x="2021" y="4903"/>
                </a:lnTo>
                <a:lnTo>
                  <a:pt x="1877" y="4945"/>
                </a:lnTo>
                <a:lnTo>
                  <a:pt x="1732" y="4903"/>
                </a:lnTo>
                <a:lnTo>
                  <a:pt x="1516" y="4777"/>
                </a:lnTo>
                <a:lnTo>
                  <a:pt x="1444" y="4777"/>
                </a:lnTo>
                <a:lnTo>
                  <a:pt x="1371" y="4819"/>
                </a:lnTo>
                <a:lnTo>
                  <a:pt x="1444" y="4903"/>
                </a:lnTo>
                <a:lnTo>
                  <a:pt x="1444" y="4986"/>
                </a:lnTo>
                <a:lnTo>
                  <a:pt x="1588" y="5070"/>
                </a:lnTo>
                <a:lnTo>
                  <a:pt x="1660" y="5154"/>
                </a:lnTo>
                <a:lnTo>
                  <a:pt x="1660" y="5196"/>
                </a:lnTo>
                <a:lnTo>
                  <a:pt x="1444" y="5238"/>
                </a:lnTo>
                <a:lnTo>
                  <a:pt x="1299" y="5322"/>
                </a:lnTo>
                <a:lnTo>
                  <a:pt x="1371" y="5405"/>
                </a:lnTo>
                <a:lnTo>
                  <a:pt x="1444" y="5447"/>
                </a:lnTo>
                <a:lnTo>
                  <a:pt x="1444" y="5489"/>
                </a:lnTo>
                <a:lnTo>
                  <a:pt x="1371" y="5573"/>
                </a:lnTo>
                <a:lnTo>
                  <a:pt x="1371" y="5657"/>
                </a:lnTo>
                <a:lnTo>
                  <a:pt x="1371" y="5699"/>
                </a:lnTo>
                <a:lnTo>
                  <a:pt x="1516" y="5699"/>
                </a:lnTo>
                <a:lnTo>
                  <a:pt x="1588" y="5615"/>
                </a:lnTo>
                <a:lnTo>
                  <a:pt x="1660" y="5573"/>
                </a:lnTo>
                <a:lnTo>
                  <a:pt x="1804" y="5531"/>
                </a:lnTo>
                <a:lnTo>
                  <a:pt x="1804" y="5573"/>
                </a:lnTo>
                <a:lnTo>
                  <a:pt x="1877" y="5657"/>
                </a:lnTo>
                <a:lnTo>
                  <a:pt x="1732" y="5699"/>
                </a:lnTo>
                <a:lnTo>
                  <a:pt x="1588" y="5783"/>
                </a:lnTo>
                <a:lnTo>
                  <a:pt x="1588" y="5866"/>
                </a:lnTo>
                <a:lnTo>
                  <a:pt x="1660" y="5908"/>
                </a:lnTo>
                <a:lnTo>
                  <a:pt x="1732" y="5908"/>
                </a:lnTo>
                <a:lnTo>
                  <a:pt x="1804" y="5866"/>
                </a:lnTo>
                <a:lnTo>
                  <a:pt x="1949" y="5741"/>
                </a:lnTo>
                <a:lnTo>
                  <a:pt x="2021" y="5741"/>
                </a:lnTo>
                <a:lnTo>
                  <a:pt x="2093" y="5741"/>
                </a:lnTo>
                <a:lnTo>
                  <a:pt x="2165" y="5783"/>
                </a:lnTo>
                <a:lnTo>
                  <a:pt x="2093" y="5866"/>
                </a:lnTo>
                <a:lnTo>
                  <a:pt x="1877" y="5950"/>
                </a:lnTo>
                <a:lnTo>
                  <a:pt x="1732" y="6034"/>
                </a:lnTo>
                <a:lnTo>
                  <a:pt x="1732" y="6076"/>
                </a:lnTo>
                <a:lnTo>
                  <a:pt x="1732" y="6160"/>
                </a:lnTo>
                <a:lnTo>
                  <a:pt x="1949" y="6369"/>
                </a:lnTo>
                <a:lnTo>
                  <a:pt x="2021" y="6369"/>
                </a:lnTo>
                <a:lnTo>
                  <a:pt x="2093" y="6369"/>
                </a:lnTo>
                <a:lnTo>
                  <a:pt x="2093" y="6285"/>
                </a:lnTo>
                <a:lnTo>
                  <a:pt x="2165" y="6244"/>
                </a:lnTo>
                <a:lnTo>
                  <a:pt x="2310" y="6244"/>
                </a:lnTo>
                <a:lnTo>
                  <a:pt x="2310" y="6285"/>
                </a:lnTo>
                <a:lnTo>
                  <a:pt x="2310" y="6327"/>
                </a:lnTo>
                <a:lnTo>
                  <a:pt x="2237" y="6411"/>
                </a:lnTo>
                <a:lnTo>
                  <a:pt x="2165" y="6495"/>
                </a:lnTo>
                <a:lnTo>
                  <a:pt x="2165" y="6579"/>
                </a:lnTo>
                <a:lnTo>
                  <a:pt x="2165" y="6663"/>
                </a:lnTo>
                <a:lnTo>
                  <a:pt x="1949" y="6704"/>
                </a:lnTo>
                <a:lnTo>
                  <a:pt x="1732" y="6746"/>
                </a:lnTo>
                <a:lnTo>
                  <a:pt x="1732" y="6788"/>
                </a:lnTo>
                <a:lnTo>
                  <a:pt x="1732" y="6830"/>
                </a:lnTo>
                <a:lnTo>
                  <a:pt x="1949" y="6956"/>
                </a:lnTo>
                <a:lnTo>
                  <a:pt x="1949" y="6998"/>
                </a:lnTo>
                <a:lnTo>
                  <a:pt x="1949" y="7082"/>
                </a:lnTo>
                <a:lnTo>
                  <a:pt x="1732" y="7207"/>
                </a:lnTo>
                <a:lnTo>
                  <a:pt x="1660" y="7249"/>
                </a:lnTo>
                <a:lnTo>
                  <a:pt x="1660" y="7291"/>
                </a:lnTo>
                <a:lnTo>
                  <a:pt x="1588" y="7459"/>
                </a:lnTo>
                <a:lnTo>
                  <a:pt x="1660" y="7543"/>
                </a:lnTo>
                <a:lnTo>
                  <a:pt x="1804" y="7543"/>
                </a:lnTo>
                <a:lnTo>
                  <a:pt x="1949" y="7501"/>
                </a:lnTo>
                <a:lnTo>
                  <a:pt x="2021" y="7375"/>
                </a:lnTo>
                <a:lnTo>
                  <a:pt x="2093" y="7375"/>
                </a:lnTo>
                <a:lnTo>
                  <a:pt x="2237" y="7417"/>
                </a:lnTo>
                <a:lnTo>
                  <a:pt x="2237" y="7501"/>
                </a:lnTo>
                <a:lnTo>
                  <a:pt x="2165" y="7584"/>
                </a:lnTo>
                <a:lnTo>
                  <a:pt x="1949" y="7794"/>
                </a:lnTo>
                <a:lnTo>
                  <a:pt x="1949" y="7920"/>
                </a:lnTo>
                <a:lnTo>
                  <a:pt x="2021" y="8003"/>
                </a:lnTo>
                <a:lnTo>
                  <a:pt x="2165" y="8045"/>
                </a:lnTo>
                <a:lnTo>
                  <a:pt x="2310" y="8045"/>
                </a:lnTo>
                <a:lnTo>
                  <a:pt x="2382" y="8087"/>
                </a:lnTo>
                <a:lnTo>
                  <a:pt x="2310" y="8171"/>
                </a:lnTo>
                <a:lnTo>
                  <a:pt x="2237" y="8213"/>
                </a:lnTo>
                <a:lnTo>
                  <a:pt x="2093" y="8255"/>
                </a:lnTo>
                <a:lnTo>
                  <a:pt x="2021" y="8339"/>
                </a:lnTo>
                <a:lnTo>
                  <a:pt x="2021" y="8548"/>
                </a:lnTo>
                <a:lnTo>
                  <a:pt x="2093" y="8506"/>
                </a:lnTo>
                <a:lnTo>
                  <a:pt x="2237" y="8464"/>
                </a:lnTo>
                <a:lnTo>
                  <a:pt x="2454" y="8422"/>
                </a:lnTo>
                <a:lnTo>
                  <a:pt x="2598" y="8422"/>
                </a:lnTo>
                <a:lnTo>
                  <a:pt x="2671" y="8464"/>
                </a:lnTo>
                <a:lnTo>
                  <a:pt x="2598" y="8548"/>
                </a:lnTo>
                <a:lnTo>
                  <a:pt x="2454" y="8632"/>
                </a:lnTo>
                <a:lnTo>
                  <a:pt x="2454" y="8674"/>
                </a:lnTo>
                <a:lnTo>
                  <a:pt x="2598" y="8716"/>
                </a:lnTo>
                <a:lnTo>
                  <a:pt x="2743" y="8841"/>
                </a:lnTo>
                <a:lnTo>
                  <a:pt x="2743" y="8883"/>
                </a:lnTo>
                <a:lnTo>
                  <a:pt x="2671" y="8925"/>
                </a:lnTo>
                <a:lnTo>
                  <a:pt x="2310" y="8800"/>
                </a:lnTo>
                <a:lnTo>
                  <a:pt x="2237" y="8800"/>
                </a:lnTo>
                <a:lnTo>
                  <a:pt x="2237" y="8883"/>
                </a:lnTo>
                <a:lnTo>
                  <a:pt x="2310" y="8967"/>
                </a:lnTo>
                <a:lnTo>
                  <a:pt x="2454" y="9009"/>
                </a:lnTo>
                <a:lnTo>
                  <a:pt x="2598" y="9009"/>
                </a:lnTo>
                <a:lnTo>
                  <a:pt x="2671" y="9051"/>
                </a:lnTo>
                <a:lnTo>
                  <a:pt x="2743" y="9261"/>
                </a:lnTo>
                <a:lnTo>
                  <a:pt x="2959" y="9344"/>
                </a:lnTo>
                <a:lnTo>
                  <a:pt x="3248" y="9386"/>
                </a:lnTo>
                <a:lnTo>
                  <a:pt x="3248" y="9428"/>
                </a:lnTo>
                <a:lnTo>
                  <a:pt x="3176" y="9512"/>
                </a:lnTo>
                <a:lnTo>
                  <a:pt x="3104" y="9638"/>
                </a:lnTo>
                <a:lnTo>
                  <a:pt x="3031" y="9763"/>
                </a:lnTo>
                <a:lnTo>
                  <a:pt x="2887" y="9805"/>
                </a:lnTo>
                <a:lnTo>
                  <a:pt x="2382" y="9847"/>
                </a:lnTo>
                <a:lnTo>
                  <a:pt x="2310" y="9847"/>
                </a:lnTo>
                <a:lnTo>
                  <a:pt x="2165" y="9847"/>
                </a:lnTo>
                <a:lnTo>
                  <a:pt x="2021" y="9889"/>
                </a:lnTo>
                <a:lnTo>
                  <a:pt x="2021" y="10015"/>
                </a:lnTo>
                <a:lnTo>
                  <a:pt x="2021" y="10099"/>
                </a:lnTo>
                <a:lnTo>
                  <a:pt x="2310" y="10099"/>
                </a:lnTo>
                <a:lnTo>
                  <a:pt x="2382" y="10140"/>
                </a:lnTo>
                <a:lnTo>
                  <a:pt x="2743" y="10015"/>
                </a:lnTo>
                <a:lnTo>
                  <a:pt x="2815" y="9889"/>
                </a:lnTo>
                <a:lnTo>
                  <a:pt x="2959" y="9931"/>
                </a:lnTo>
                <a:lnTo>
                  <a:pt x="3031" y="9973"/>
                </a:lnTo>
                <a:lnTo>
                  <a:pt x="3031" y="10057"/>
                </a:lnTo>
                <a:lnTo>
                  <a:pt x="2887" y="10140"/>
                </a:lnTo>
                <a:lnTo>
                  <a:pt x="2815" y="10182"/>
                </a:lnTo>
                <a:lnTo>
                  <a:pt x="2671" y="10266"/>
                </a:lnTo>
                <a:lnTo>
                  <a:pt x="2598" y="10308"/>
                </a:lnTo>
                <a:lnTo>
                  <a:pt x="2382" y="10308"/>
                </a:lnTo>
                <a:lnTo>
                  <a:pt x="2237" y="10308"/>
                </a:lnTo>
                <a:lnTo>
                  <a:pt x="2237" y="10350"/>
                </a:lnTo>
                <a:lnTo>
                  <a:pt x="2382" y="10434"/>
                </a:lnTo>
                <a:lnTo>
                  <a:pt x="2454" y="10476"/>
                </a:lnTo>
                <a:lnTo>
                  <a:pt x="2382" y="10560"/>
                </a:lnTo>
                <a:lnTo>
                  <a:pt x="2165" y="10601"/>
                </a:lnTo>
                <a:lnTo>
                  <a:pt x="2021" y="10769"/>
                </a:lnTo>
                <a:lnTo>
                  <a:pt x="1949" y="10853"/>
                </a:lnTo>
                <a:lnTo>
                  <a:pt x="1804" y="10937"/>
                </a:lnTo>
                <a:lnTo>
                  <a:pt x="1804" y="10979"/>
                </a:lnTo>
                <a:lnTo>
                  <a:pt x="1804" y="11020"/>
                </a:lnTo>
                <a:lnTo>
                  <a:pt x="1877" y="11104"/>
                </a:lnTo>
                <a:lnTo>
                  <a:pt x="1588" y="11104"/>
                </a:lnTo>
                <a:lnTo>
                  <a:pt x="1444" y="11062"/>
                </a:lnTo>
                <a:lnTo>
                  <a:pt x="1299" y="11104"/>
                </a:lnTo>
                <a:lnTo>
                  <a:pt x="1227" y="11146"/>
                </a:lnTo>
                <a:lnTo>
                  <a:pt x="1227" y="11272"/>
                </a:lnTo>
                <a:lnTo>
                  <a:pt x="1371" y="11314"/>
                </a:lnTo>
                <a:lnTo>
                  <a:pt x="1588" y="11356"/>
                </a:lnTo>
                <a:lnTo>
                  <a:pt x="1660" y="11398"/>
                </a:lnTo>
                <a:lnTo>
                  <a:pt x="1444" y="11439"/>
                </a:lnTo>
                <a:lnTo>
                  <a:pt x="1227" y="11439"/>
                </a:lnTo>
                <a:lnTo>
                  <a:pt x="1083" y="11523"/>
                </a:lnTo>
                <a:lnTo>
                  <a:pt x="1010" y="11607"/>
                </a:lnTo>
                <a:lnTo>
                  <a:pt x="1083" y="11733"/>
                </a:lnTo>
                <a:lnTo>
                  <a:pt x="1010" y="11817"/>
                </a:lnTo>
                <a:lnTo>
                  <a:pt x="722" y="11817"/>
                </a:lnTo>
                <a:lnTo>
                  <a:pt x="650" y="11858"/>
                </a:lnTo>
                <a:lnTo>
                  <a:pt x="577" y="11900"/>
                </a:lnTo>
                <a:lnTo>
                  <a:pt x="650" y="11942"/>
                </a:lnTo>
                <a:lnTo>
                  <a:pt x="938" y="11942"/>
                </a:lnTo>
                <a:lnTo>
                  <a:pt x="1010" y="11984"/>
                </a:lnTo>
                <a:lnTo>
                  <a:pt x="1010" y="12026"/>
                </a:lnTo>
                <a:lnTo>
                  <a:pt x="938" y="12110"/>
                </a:lnTo>
                <a:lnTo>
                  <a:pt x="577" y="12152"/>
                </a:lnTo>
                <a:lnTo>
                  <a:pt x="577" y="12361"/>
                </a:lnTo>
                <a:lnTo>
                  <a:pt x="650" y="12445"/>
                </a:lnTo>
                <a:lnTo>
                  <a:pt x="794" y="12529"/>
                </a:lnTo>
                <a:lnTo>
                  <a:pt x="794" y="12613"/>
                </a:lnTo>
                <a:lnTo>
                  <a:pt x="577" y="12613"/>
                </a:lnTo>
                <a:lnTo>
                  <a:pt x="361" y="12571"/>
                </a:lnTo>
                <a:lnTo>
                  <a:pt x="361" y="12655"/>
                </a:lnTo>
                <a:lnTo>
                  <a:pt x="361" y="12738"/>
                </a:lnTo>
                <a:lnTo>
                  <a:pt x="505" y="12864"/>
                </a:lnTo>
                <a:lnTo>
                  <a:pt x="505" y="13032"/>
                </a:lnTo>
                <a:lnTo>
                  <a:pt x="361" y="13074"/>
                </a:lnTo>
                <a:lnTo>
                  <a:pt x="144" y="13074"/>
                </a:lnTo>
                <a:lnTo>
                  <a:pt x="0" y="13116"/>
                </a:lnTo>
                <a:lnTo>
                  <a:pt x="72" y="13157"/>
                </a:lnTo>
                <a:lnTo>
                  <a:pt x="144" y="13283"/>
                </a:lnTo>
                <a:lnTo>
                  <a:pt x="144" y="13367"/>
                </a:lnTo>
                <a:lnTo>
                  <a:pt x="144" y="13493"/>
                </a:lnTo>
                <a:lnTo>
                  <a:pt x="144" y="13535"/>
                </a:lnTo>
                <a:lnTo>
                  <a:pt x="289" y="13660"/>
                </a:lnTo>
                <a:lnTo>
                  <a:pt x="361" y="13744"/>
                </a:lnTo>
                <a:lnTo>
                  <a:pt x="144" y="13912"/>
                </a:lnTo>
                <a:lnTo>
                  <a:pt x="72" y="13954"/>
                </a:lnTo>
                <a:lnTo>
                  <a:pt x="217" y="13996"/>
                </a:lnTo>
                <a:lnTo>
                  <a:pt x="2237" y="13912"/>
                </a:lnTo>
                <a:lnTo>
                  <a:pt x="2887" y="13912"/>
                </a:lnTo>
                <a:lnTo>
                  <a:pt x="3970" y="13870"/>
                </a:lnTo>
                <a:lnTo>
                  <a:pt x="5341" y="13828"/>
                </a:lnTo>
                <a:lnTo>
                  <a:pt x="5413" y="13828"/>
                </a:lnTo>
                <a:lnTo>
                  <a:pt x="6424" y="13786"/>
                </a:lnTo>
                <a:lnTo>
                  <a:pt x="6785" y="13786"/>
                </a:lnTo>
                <a:lnTo>
                  <a:pt x="8950" y="13702"/>
                </a:lnTo>
                <a:lnTo>
                  <a:pt x="9383" y="13660"/>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2129" name="Puerto_Rico">
            <a:extLst>
              <a:ext uri="{FF2B5EF4-FFF2-40B4-BE49-F238E27FC236}">
                <a16:creationId xmlns:a16="http://schemas.microsoft.com/office/drawing/2014/main" id="{EB76E13D-4E35-9241-AFF3-136E6FDF940A}"/>
              </a:ext>
            </a:extLst>
          </p:cNvPr>
          <p:cNvSpPr>
            <a:spLocks noChangeAspect="1"/>
          </p:cNvSpPr>
          <p:nvPr/>
        </p:nvSpPr>
        <p:spPr bwMode="auto">
          <a:xfrm>
            <a:off x="8184869" y="6169661"/>
            <a:ext cx="304800" cy="161925"/>
          </a:xfrm>
          <a:custGeom>
            <a:avLst/>
            <a:gdLst>
              <a:gd name="T0" fmla="*/ 2147483647 w 16384"/>
              <a:gd name="T1" fmla="*/ 2147483647 h 16384"/>
              <a:gd name="T2" fmla="*/ 2147483647 w 16384"/>
              <a:gd name="T3" fmla="*/ 2147483647 h 16384"/>
              <a:gd name="T4" fmla="*/ 2147483647 w 16384"/>
              <a:gd name="T5" fmla="*/ 2147483647 h 16384"/>
              <a:gd name="T6" fmla="*/ 2147483647 w 16384"/>
              <a:gd name="T7" fmla="*/ 2147483647 h 16384"/>
              <a:gd name="T8" fmla="*/ 2147483647 w 16384"/>
              <a:gd name="T9" fmla="*/ 2147483647 h 16384"/>
              <a:gd name="T10" fmla="*/ 2147483647 w 16384"/>
              <a:gd name="T11" fmla="*/ 2147483647 h 16384"/>
              <a:gd name="T12" fmla="*/ 2147483647 w 16384"/>
              <a:gd name="T13" fmla="*/ 2147483647 h 16384"/>
              <a:gd name="T14" fmla="*/ 2147483647 w 16384"/>
              <a:gd name="T15" fmla="*/ 2147483647 h 16384"/>
              <a:gd name="T16" fmla="*/ 2147483647 w 16384"/>
              <a:gd name="T17" fmla="*/ 2147483647 h 16384"/>
              <a:gd name="T18" fmla="*/ 0 w 16384"/>
              <a:gd name="T19" fmla="*/ 2147483647 h 16384"/>
              <a:gd name="T20" fmla="*/ 0 w 16384"/>
              <a:gd name="T21" fmla="*/ 2147483647 h 16384"/>
              <a:gd name="T22" fmla="*/ 2147483647 w 16384"/>
              <a:gd name="T23" fmla="*/ 2147483647 h 16384"/>
              <a:gd name="T24" fmla="*/ 2147483647 w 16384"/>
              <a:gd name="T25" fmla="*/ 2147483647 h 16384"/>
              <a:gd name="T26" fmla="*/ 2147483647 w 16384"/>
              <a:gd name="T27" fmla="*/ 2147483647 h 16384"/>
              <a:gd name="T28" fmla="*/ 2147483647 w 16384"/>
              <a:gd name="T29" fmla="*/ 2147483647 h 16384"/>
              <a:gd name="T30" fmla="*/ 2147483647 w 16384"/>
              <a:gd name="T31" fmla="*/ 2147483647 h 16384"/>
              <a:gd name="T32" fmla="*/ 2147483647 w 16384"/>
              <a:gd name="T33" fmla="*/ 2147483647 h 16384"/>
              <a:gd name="T34" fmla="*/ 2147483647 w 16384"/>
              <a:gd name="T35" fmla="*/ 2147483647 h 16384"/>
              <a:gd name="T36" fmla="*/ 2147483647 w 16384"/>
              <a:gd name="T37" fmla="*/ 2147483647 h 16384"/>
              <a:gd name="T38" fmla="*/ 2147483647 w 16384"/>
              <a:gd name="T39" fmla="*/ 2147483647 h 16384"/>
              <a:gd name="T40" fmla="*/ 2147483647 w 16384"/>
              <a:gd name="T41" fmla="*/ 2147483647 h 16384"/>
              <a:gd name="T42" fmla="*/ 2147483647 w 16384"/>
              <a:gd name="T43" fmla="*/ 2147483647 h 16384"/>
              <a:gd name="T44" fmla="*/ 2147483647 w 16384"/>
              <a:gd name="T45" fmla="*/ 2147483647 h 16384"/>
              <a:gd name="T46" fmla="*/ 2147483647 w 16384"/>
              <a:gd name="T47" fmla="*/ 2147483647 h 16384"/>
              <a:gd name="T48" fmla="*/ 2147483647 w 16384"/>
              <a:gd name="T49" fmla="*/ 2147483647 h 16384"/>
              <a:gd name="T50" fmla="*/ 2147483647 w 16384"/>
              <a:gd name="T51" fmla="*/ 2147483647 h 16384"/>
              <a:gd name="T52" fmla="*/ 2147483647 w 16384"/>
              <a:gd name="T53" fmla="*/ 2147483647 h 16384"/>
              <a:gd name="T54" fmla="*/ 2147483647 w 16384"/>
              <a:gd name="T55" fmla="*/ 2147483647 h 16384"/>
              <a:gd name="T56" fmla="*/ 2147483647 w 16384"/>
              <a:gd name="T57" fmla="*/ 2147483647 h 16384"/>
              <a:gd name="T58" fmla="*/ 2147483647 w 16384"/>
              <a:gd name="T59" fmla="*/ 2147483647 h 16384"/>
              <a:gd name="T60" fmla="*/ 2147483647 w 16384"/>
              <a:gd name="T61" fmla="*/ 2147483647 h 16384"/>
              <a:gd name="T62" fmla="*/ 2147483647 w 16384"/>
              <a:gd name="T63" fmla="*/ 2147483647 h 16384"/>
              <a:gd name="T64" fmla="*/ 2147483647 w 16384"/>
              <a:gd name="T65" fmla="*/ 2147483647 h 16384"/>
              <a:gd name="T66" fmla="*/ 2147483647 w 16384"/>
              <a:gd name="T67" fmla="*/ 0 h 16384"/>
              <a:gd name="T68" fmla="*/ 2147483647 w 16384"/>
              <a:gd name="T69" fmla="*/ 0 h 16384"/>
              <a:gd name="T70" fmla="*/ 2147483647 w 16384"/>
              <a:gd name="T71" fmla="*/ 2147483647 h 16384"/>
              <a:gd name="T72" fmla="*/ 2147483647 w 16384"/>
              <a:gd name="T73" fmla="*/ 2147483647 h 1638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6384"/>
              <a:gd name="T112" fmla="*/ 0 h 16384"/>
              <a:gd name="T113" fmla="*/ 16384 w 16384"/>
              <a:gd name="T114" fmla="*/ 16384 h 1638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6384" h="16384">
                <a:moveTo>
                  <a:pt x="11956" y="3171"/>
                </a:moveTo>
                <a:lnTo>
                  <a:pt x="9742" y="3171"/>
                </a:lnTo>
                <a:lnTo>
                  <a:pt x="6421" y="4757"/>
                </a:lnTo>
                <a:lnTo>
                  <a:pt x="5314" y="4757"/>
                </a:lnTo>
                <a:lnTo>
                  <a:pt x="3542" y="4757"/>
                </a:lnTo>
                <a:lnTo>
                  <a:pt x="2657" y="5285"/>
                </a:lnTo>
                <a:lnTo>
                  <a:pt x="1771" y="6871"/>
                </a:lnTo>
                <a:lnTo>
                  <a:pt x="1107" y="7928"/>
                </a:lnTo>
                <a:lnTo>
                  <a:pt x="221" y="9513"/>
                </a:lnTo>
                <a:lnTo>
                  <a:pt x="0" y="11099"/>
                </a:lnTo>
                <a:lnTo>
                  <a:pt x="0" y="15327"/>
                </a:lnTo>
                <a:lnTo>
                  <a:pt x="664" y="16384"/>
                </a:lnTo>
                <a:lnTo>
                  <a:pt x="3764" y="16384"/>
                </a:lnTo>
                <a:lnTo>
                  <a:pt x="4428" y="15855"/>
                </a:lnTo>
                <a:lnTo>
                  <a:pt x="5314" y="15855"/>
                </a:lnTo>
                <a:lnTo>
                  <a:pt x="5978" y="15327"/>
                </a:lnTo>
                <a:lnTo>
                  <a:pt x="6642" y="14270"/>
                </a:lnTo>
                <a:lnTo>
                  <a:pt x="7749" y="13213"/>
                </a:lnTo>
                <a:lnTo>
                  <a:pt x="8635" y="12156"/>
                </a:lnTo>
                <a:lnTo>
                  <a:pt x="9299" y="12156"/>
                </a:lnTo>
                <a:lnTo>
                  <a:pt x="9963" y="11627"/>
                </a:lnTo>
                <a:lnTo>
                  <a:pt x="10849" y="11627"/>
                </a:lnTo>
                <a:lnTo>
                  <a:pt x="12177" y="10570"/>
                </a:lnTo>
                <a:lnTo>
                  <a:pt x="13063" y="9513"/>
                </a:lnTo>
                <a:lnTo>
                  <a:pt x="14170" y="8456"/>
                </a:lnTo>
                <a:lnTo>
                  <a:pt x="15056" y="7399"/>
                </a:lnTo>
                <a:lnTo>
                  <a:pt x="15720" y="6342"/>
                </a:lnTo>
                <a:lnTo>
                  <a:pt x="16163" y="4757"/>
                </a:lnTo>
                <a:lnTo>
                  <a:pt x="16384" y="2643"/>
                </a:lnTo>
                <a:lnTo>
                  <a:pt x="16163" y="1057"/>
                </a:lnTo>
                <a:lnTo>
                  <a:pt x="15498" y="1057"/>
                </a:lnTo>
                <a:lnTo>
                  <a:pt x="14834" y="529"/>
                </a:lnTo>
                <a:lnTo>
                  <a:pt x="14170" y="529"/>
                </a:lnTo>
                <a:lnTo>
                  <a:pt x="13506" y="0"/>
                </a:lnTo>
                <a:lnTo>
                  <a:pt x="12842" y="0"/>
                </a:lnTo>
                <a:lnTo>
                  <a:pt x="11956" y="3171"/>
                </a:lnTo>
                <a:close/>
              </a:path>
            </a:pathLst>
          </a:cu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2132" name="Guam">
            <a:extLst>
              <a:ext uri="{FF2B5EF4-FFF2-40B4-BE49-F238E27FC236}">
                <a16:creationId xmlns:a16="http://schemas.microsoft.com/office/drawing/2014/main" id="{8EAE5B01-44F9-5D78-1243-93A87B882827}"/>
              </a:ext>
            </a:extLst>
          </p:cNvPr>
          <p:cNvSpPr>
            <a:spLocks noChangeAspect="1"/>
          </p:cNvSpPr>
          <p:nvPr/>
        </p:nvSpPr>
        <p:spPr bwMode="auto">
          <a:xfrm>
            <a:off x="9373908" y="5807711"/>
            <a:ext cx="98425" cy="117475"/>
          </a:xfrm>
          <a:custGeom>
            <a:avLst/>
            <a:gdLst>
              <a:gd name="T0" fmla="*/ 2147483647 w 1780"/>
              <a:gd name="T1" fmla="*/ 2147483647 h 2251"/>
              <a:gd name="T2" fmla="*/ 2147483647 w 1780"/>
              <a:gd name="T3" fmla="*/ 2147483647 h 2251"/>
              <a:gd name="T4" fmla="*/ 2147483647 w 1780"/>
              <a:gd name="T5" fmla="*/ 2147483647 h 2251"/>
              <a:gd name="T6" fmla="*/ 2147483647 w 1780"/>
              <a:gd name="T7" fmla="*/ 2147483647 h 2251"/>
              <a:gd name="T8" fmla="*/ 2147483647 w 1780"/>
              <a:gd name="T9" fmla="*/ 2147483647 h 2251"/>
              <a:gd name="T10" fmla="*/ 2147483647 w 1780"/>
              <a:gd name="T11" fmla="*/ 2147483647 h 2251"/>
              <a:gd name="T12" fmla="*/ 2147483647 w 1780"/>
              <a:gd name="T13" fmla="*/ 2147483647 h 2251"/>
              <a:gd name="T14" fmla="*/ 2147483647 w 1780"/>
              <a:gd name="T15" fmla="*/ 2147483647 h 2251"/>
              <a:gd name="T16" fmla="*/ 2147483647 w 1780"/>
              <a:gd name="T17" fmla="*/ 2147483647 h 2251"/>
              <a:gd name="T18" fmla="*/ 2147483647 w 1780"/>
              <a:gd name="T19" fmla="*/ 2147483647 h 2251"/>
              <a:gd name="T20" fmla="*/ 2147483647 w 1780"/>
              <a:gd name="T21" fmla="*/ 2147483647 h 2251"/>
              <a:gd name="T22" fmla="*/ 2147483647 w 1780"/>
              <a:gd name="T23" fmla="*/ 2147483647 h 2251"/>
              <a:gd name="T24" fmla="*/ 2147483647 w 1780"/>
              <a:gd name="T25" fmla="*/ 2147483647 h 2251"/>
              <a:gd name="T26" fmla="*/ 2147483647 w 1780"/>
              <a:gd name="T27" fmla="*/ 2147483647 h 2251"/>
              <a:gd name="T28" fmla="*/ 2147483647 w 1780"/>
              <a:gd name="T29" fmla="*/ 2147483647 h 2251"/>
              <a:gd name="T30" fmla="*/ 2147483647 w 1780"/>
              <a:gd name="T31" fmla="*/ 2147483647 h 2251"/>
              <a:gd name="T32" fmla="*/ 2147483647 w 1780"/>
              <a:gd name="T33" fmla="*/ 2147483647 h 2251"/>
              <a:gd name="T34" fmla="*/ 2147483647 w 1780"/>
              <a:gd name="T35" fmla="*/ 2147483647 h 2251"/>
              <a:gd name="T36" fmla="*/ 2147483647 w 1780"/>
              <a:gd name="T37" fmla="*/ 2147483647 h 2251"/>
              <a:gd name="T38" fmla="*/ 2147483647 w 1780"/>
              <a:gd name="T39" fmla="*/ 2147483647 h 2251"/>
              <a:gd name="T40" fmla="*/ 2147483647 w 1780"/>
              <a:gd name="T41" fmla="*/ 2147483647 h 2251"/>
              <a:gd name="T42" fmla="*/ 2147483647 w 1780"/>
              <a:gd name="T43" fmla="*/ 2147483647 h 2251"/>
              <a:gd name="T44" fmla="*/ 2147483647 w 1780"/>
              <a:gd name="T45" fmla="*/ 2147483647 h 2251"/>
              <a:gd name="T46" fmla="*/ 2147483647 w 1780"/>
              <a:gd name="T47" fmla="*/ 2147483647 h 2251"/>
              <a:gd name="T48" fmla="*/ 2147483647 w 1780"/>
              <a:gd name="T49" fmla="*/ 2147483647 h 2251"/>
              <a:gd name="T50" fmla="*/ 2147483647 w 1780"/>
              <a:gd name="T51" fmla="*/ 2147483647 h 2251"/>
              <a:gd name="T52" fmla="*/ 2147483647 w 1780"/>
              <a:gd name="T53" fmla="*/ 2147483647 h 2251"/>
              <a:gd name="T54" fmla="*/ 2147483647 w 1780"/>
              <a:gd name="T55" fmla="*/ 2147483647 h 2251"/>
              <a:gd name="T56" fmla="*/ 2147483647 w 1780"/>
              <a:gd name="T57" fmla="*/ 2147483647 h 2251"/>
              <a:gd name="T58" fmla="*/ 2147483647 w 1780"/>
              <a:gd name="T59" fmla="*/ 2147483647 h 2251"/>
              <a:gd name="T60" fmla="*/ 2147483647 w 1780"/>
              <a:gd name="T61" fmla="*/ 2147483647 h 2251"/>
              <a:gd name="T62" fmla="*/ 2147483647 w 1780"/>
              <a:gd name="T63" fmla="*/ 2147483647 h 2251"/>
              <a:gd name="T64" fmla="*/ 2147483647 w 1780"/>
              <a:gd name="T65" fmla="*/ 2147483647 h 2251"/>
              <a:gd name="T66" fmla="*/ 2147483647 w 1780"/>
              <a:gd name="T67" fmla="*/ 2147483647 h 2251"/>
              <a:gd name="T68" fmla="*/ 2147483647 w 1780"/>
              <a:gd name="T69" fmla="*/ 2147483647 h 2251"/>
              <a:gd name="T70" fmla="*/ 2147483647 w 1780"/>
              <a:gd name="T71" fmla="*/ 2147483647 h 2251"/>
              <a:gd name="T72" fmla="*/ 2147483647 w 1780"/>
              <a:gd name="T73" fmla="*/ 2147483647 h 2251"/>
              <a:gd name="T74" fmla="*/ 2147483647 w 1780"/>
              <a:gd name="T75" fmla="*/ 0 h 2251"/>
              <a:gd name="T76" fmla="*/ 2147483647 w 1780"/>
              <a:gd name="T77" fmla="*/ 2147483647 h 2251"/>
              <a:gd name="T78" fmla="*/ 2147483647 w 1780"/>
              <a:gd name="T79" fmla="*/ 2147483647 h 2251"/>
              <a:gd name="T80" fmla="*/ 2147483647 w 1780"/>
              <a:gd name="T81" fmla="*/ 2147483647 h 2251"/>
              <a:gd name="T82" fmla="*/ 2147483647 w 1780"/>
              <a:gd name="T83" fmla="*/ 2147483647 h 2251"/>
              <a:gd name="T84" fmla="*/ 2147483647 w 1780"/>
              <a:gd name="T85" fmla="*/ 2147483647 h 2251"/>
              <a:gd name="T86" fmla="*/ 2147483647 w 1780"/>
              <a:gd name="T87" fmla="*/ 2147483647 h 2251"/>
              <a:gd name="T88" fmla="*/ 2147483647 w 1780"/>
              <a:gd name="T89" fmla="*/ 2147483647 h 2251"/>
              <a:gd name="T90" fmla="*/ 2147483647 w 1780"/>
              <a:gd name="T91" fmla="*/ 2147483647 h 2251"/>
              <a:gd name="T92" fmla="*/ 2147483647 w 1780"/>
              <a:gd name="T93" fmla="*/ 2147483647 h 2251"/>
              <a:gd name="T94" fmla="*/ 2147483647 w 1780"/>
              <a:gd name="T95" fmla="*/ 2147483647 h 2251"/>
              <a:gd name="T96" fmla="*/ 2147483647 w 1780"/>
              <a:gd name="T97" fmla="*/ 2147483647 h 2251"/>
              <a:gd name="T98" fmla="*/ 2147483647 w 1780"/>
              <a:gd name="T99" fmla="*/ 2147483647 h 225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780"/>
              <a:gd name="T151" fmla="*/ 0 h 2251"/>
              <a:gd name="T152" fmla="*/ 1780 w 1780"/>
              <a:gd name="T153" fmla="*/ 2251 h 225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780" h="2251">
                <a:moveTo>
                  <a:pt x="350" y="1040"/>
                </a:moveTo>
                <a:lnTo>
                  <a:pt x="331" y="1076"/>
                </a:lnTo>
                <a:lnTo>
                  <a:pt x="318" y="1150"/>
                </a:lnTo>
                <a:lnTo>
                  <a:pt x="293" y="1156"/>
                </a:lnTo>
                <a:lnTo>
                  <a:pt x="247" y="1144"/>
                </a:lnTo>
                <a:lnTo>
                  <a:pt x="242" y="1171"/>
                </a:lnTo>
                <a:lnTo>
                  <a:pt x="247" y="1183"/>
                </a:lnTo>
                <a:lnTo>
                  <a:pt x="279" y="1196"/>
                </a:lnTo>
                <a:lnTo>
                  <a:pt x="261" y="1283"/>
                </a:lnTo>
                <a:lnTo>
                  <a:pt x="256" y="1296"/>
                </a:lnTo>
                <a:lnTo>
                  <a:pt x="249" y="1290"/>
                </a:lnTo>
                <a:lnTo>
                  <a:pt x="238" y="1274"/>
                </a:lnTo>
                <a:lnTo>
                  <a:pt x="224" y="1224"/>
                </a:lnTo>
                <a:lnTo>
                  <a:pt x="229" y="1167"/>
                </a:lnTo>
                <a:lnTo>
                  <a:pt x="212" y="1164"/>
                </a:lnTo>
                <a:lnTo>
                  <a:pt x="196" y="1172"/>
                </a:lnTo>
                <a:lnTo>
                  <a:pt x="171" y="1159"/>
                </a:lnTo>
                <a:lnTo>
                  <a:pt x="135" y="1162"/>
                </a:lnTo>
                <a:lnTo>
                  <a:pt x="101" y="1143"/>
                </a:lnTo>
                <a:lnTo>
                  <a:pt x="32" y="1128"/>
                </a:lnTo>
                <a:lnTo>
                  <a:pt x="2" y="1138"/>
                </a:lnTo>
                <a:lnTo>
                  <a:pt x="0" y="1156"/>
                </a:lnTo>
                <a:lnTo>
                  <a:pt x="4" y="1174"/>
                </a:lnTo>
                <a:lnTo>
                  <a:pt x="64" y="1208"/>
                </a:lnTo>
                <a:lnTo>
                  <a:pt x="87" y="1230"/>
                </a:lnTo>
                <a:lnTo>
                  <a:pt x="109" y="1286"/>
                </a:lnTo>
                <a:lnTo>
                  <a:pt x="169" y="1323"/>
                </a:lnTo>
                <a:lnTo>
                  <a:pt x="208" y="1376"/>
                </a:lnTo>
                <a:lnTo>
                  <a:pt x="208" y="1379"/>
                </a:lnTo>
                <a:lnTo>
                  <a:pt x="217" y="1424"/>
                </a:lnTo>
                <a:lnTo>
                  <a:pt x="212" y="1444"/>
                </a:lnTo>
                <a:lnTo>
                  <a:pt x="169" y="1482"/>
                </a:lnTo>
                <a:lnTo>
                  <a:pt x="155" y="1572"/>
                </a:lnTo>
                <a:lnTo>
                  <a:pt x="116" y="1678"/>
                </a:lnTo>
                <a:lnTo>
                  <a:pt x="84" y="1715"/>
                </a:lnTo>
                <a:lnTo>
                  <a:pt x="125" y="1724"/>
                </a:lnTo>
                <a:lnTo>
                  <a:pt x="162" y="1783"/>
                </a:lnTo>
                <a:lnTo>
                  <a:pt x="171" y="1835"/>
                </a:lnTo>
                <a:lnTo>
                  <a:pt x="190" y="1858"/>
                </a:lnTo>
                <a:lnTo>
                  <a:pt x="178" y="1892"/>
                </a:lnTo>
                <a:lnTo>
                  <a:pt x="185" y="1924"/>
                </a:lnTo>
                <a:lnTo>
                  <a:pt x="213" y="1940"/>
                </a:lnTo>
                <a:lnTo>
                  <a:pt x="208" y="1955"/>
                </a:lnTo>
                <a:lnTo>
                  <a:pt x="189" y="2010"/>
                </a:lnTo>
                <a:lnTo>
                  <a:pt x="192" y="2042"/>
                </a:lnTo>
                <a:lnTo>
                  <a:pt x="205" y="2050"/>
                </a:lnTo>
                <a:lnTo>
                  <a:pt x="228" y="2126"/>
                </a:lnTo>
                <a:lnTo>
                  <a:pt x="293" y="2188"/>
                </a:lnTo>
                <a:lnTo>
                  <a:pt x="349" y="2200"/>
                </a:lnTo>
                <a:lnTo>
                  <a:pt x="439" y="2243"/>
                </a:lnTo>
                <a:lnTo>
                  <a:pt x="501" y="2242"/>
                </a:lnTo>
                <a:lnTo>
                  <a:pt x="537" y="2227"/>
                </a:lnTo>
                <a:lnTo>
                  <a:pt x="541" y="2251"/>
                </a:lnTo>
                <a:lnTo>
                  <a:pt x="553" y="2251"/>
                </a:lnTo>
                <a:lnTo>
                  <a:pt x="605" y="2218"/>
                </a:lnTo>
                <a:lnTo>
                  <a:pt x="637" y="2167"/>
                </a:lnTo>
                <a:lnTo>
                  <a:pt x="645" y="2152"/>
                </a:lnTo>
                <a:lnTo>
                  <a:pt x="633" y="2123"/>
                </a:lnTo>
                <a:lnTo>
                  <a:pt x="688" y="2098"/>
                </a:lnTo>
                <a:lnTo>
                  <a:pt x="686" y="2080"/>
                </a:lnTo>
                <a:lnTo>
                  <a:pt x="702" y="2072"/>
                </a:lnTo>
                <a:lnTo>
                  <a:pt x="718" y="2076"/>
                </a:lnTo>
                <a:lnTo>
                  <a:pt x="738" y="2055"/>
                </a:lnTo>
                <a:lnTo>
                  <a:pt x="766" y="2042"/>
                </a:lnTo>
                <a:lnTo>
                  <a:pt x="772" y="1996"/>
                </a:lnTo>
                <a:lnTo>
                  <a:pt x="795" y="1963"/>
                </a:lnTo>
                <a:lnTo>
                  <a:pt x="804" y="1907"/>
                </a:lnTo>
                <a:lnTo>
                  <a:pt x="807" y="1770"/>
                </a:lnTo>
                <a:lnTo>
                  <a:pt x="777" y="1747"/>
                </a:lnTo>
                <a:lnTo>
                  <a:pt x="804" y="1732"/>
                </a:lnTo>
                <a:lnTo>
                  <a:pt x="811" y="1719"/>
                </a:lnTo>
                <a:lnTo>
                  <a:pt x="811" y="1632"/>
                </a:lnTo>
                <a:lnTo>
                  <a:pt x="800" y="1580"/>
                </a:lnTo>
                <a:lnTo>
                  <a:pt x="830" y="1446"/>
                </a:lnTo>
                <a:lnTo>
                  <a:pt x="862" y="1375"/>
                </a:lnTo>
                <a:lnTo>
                  <a:pt x="894" y="1338"/>
                </a:lnTo>
                <a:lnTo>
                  <a:pt x="896" y="1288"/>
                </a:lnTo>
                <a:lnTo>
                  <a:pt x="928" y="1251"/>
                </a:lnTo>
                <a:lnTo>
                  <a:pt x="983" y="1260"/>
                </a:lnTo>
                <a:lnTo>
                  <a:pt x="997" y="1251"/>
                </a:lnTo>
                <a:lnTo>
                  <a:pt x="1015" y="1210"/>
                </a:lnTo>
                <a:lnTo>
                  <a:pt x="1037" y="1188"/>
                </a:lnTo>
                <a:lnTo>
                  <a:pt x="1083" y="1178"/>
                </a:lnTo>
                <a:lnTo>
                  <a:pt x="1113" y="1154"/>
                </a:lnTo>
                <a:lnTo>
                  <a:pt x="1163" y="1086"/>
                </a:lnTo>
                <a:lnTo>
                  <a:pt x="1193" y="1063"/>
                </a:lnTo>
                <a:lnTo>
                  <a:pt x="1245" y="1050"/>
                </a:lnTo>
                <a:lnTo>
                  <a:pt x="1303" y="964"/>
                </a:lnTo>
                <a:lnTo>
                  <a:pt x="1371" y="910"/>
                </a:lnTo>
                <a:lnTo>
                  <a:pt x="1406" y="892"/>
                </a:lnTo>
                <a:lnTo>
                  <a:pt x="1440" y="876"/>
                </a:lnTo>
                <a:lnTo>
                  <a:pt x="1461" y="822"/>
                </a:lnTo>
                <a:lnTo>
                  <a:pt x="1495" y="783"/>
                </a:lnTo>
                <a:lnTo>
                  <a:pt x="1604" y="742"/>
                </a:lnTo>
                <a:lnTo>
                  <a:pt x="1650" y="676"/>
                </a:lnTo>
                <a:lnTo>
                  <a:pt x="1689" y="590"/>
                </a:lnTo>
                <a:lnTo>
                  <a:pt x="1710" y="496"/>
                </a:lnTo>
                <a:lnTo>
                  <a:pt x="1742" y="442"/>
                </a:lnTo>
                <a:lnTo>
                  <a:pt x="1767" y="366"/>
                </a:lnTo>
                <a:lnTo>
                  <a:pt x="1771" y="352"/>
                </a:lnTo>
                <a:lnTo>
                  <a:pt x="1780" y="310"/>
                </a:lnTo>
                <a:lnTo>
                  <a:pt x="1776" y="296"/>
                </a:lnTo>
                <a:lnTo>
                  <a:pt x="1613" y="302"/>
                </a:lnTo>
                <a:lnTo>
                  <a:pt x="1554" y="291"/>
                </a:lnTo>
                <a:lnTo>
                  <a:pt x="1533" y="266"/>
                </a:lnTo>
                <a:lnTo>
                  <a:pt x="1506" y="196"/>
                </a:lnTo>
                <a:lnTo>
                  <a:pt x="1449" y="156"/>
                </a:lnTo>
                <a:lnTo>
                  <a:pt x="1437" y="139"/>
                </a:lnTo>
                <a:lnTo>
                  <a:pt x="1426" y="90"/>
                </a:lnTo>
                <a:lnTo>
                  <a:pt x="1365" y="54"/>
                </a:lnTo>
                <a:lnTo>
                  <a:pt x="1346" y="19"/>
                </a:lnTo>
                <a:lnTo>
                  <a:pt x="1328" y="8"/>
                </a:lnTo>
                <a:lnTo>
                  <a:pt x="1298" y="2"/>
                </a:lnTo>
                <a:lnTo>
                  <a:pt x="1294" y="0"/>
                </a:lnTo>
                <a:lnTo>
                  <a:pt x="1278" y="4"/>
                </a:lnTo>
                <a:lnTo>
                  <a:pt x="1262" y="7"/>
                </a:lnTo>
                <a:lnTo>
                  <a:pt x="1230" y="32"/>
                </a:lnTo>
                <a:lnTo>
                  <a:pt x="1154" y="178"/>
                </a:lnTo>
                <a:lnTo>
                  <a:pt x="1141" y="227"/>
                </a:lnTo>
                <a:lnTo>
                  <a:pt x="1150" y="296"/>
                </a:lnTo>
                <a:lnTo>
                  <a:pt x="1149" y="330"/>
                </a:lnTo>
                <a:lnTo>
                  <a:pt x="1113" y="416"/>
                </a:lnTo>
                <a:lnTo>
                  <a:pt x="1092" y="435"/>
                </a:lnTo>
                <a:lnTo>
                  <a:pt x="1053" y="506"/>
                </a:lnTo>
                <a:lnTo>
                  <a:pt x="1031" y="531"/>
                </a:lnTo>
                <a:lnTo>
                  <a:pt x="996" y="602"/>
                </a:lnTo>
                <a:lnTo>
                  <a:pt x="976" y="639"/>
                </a:lnTo>
                <a:lnTo>
                  <a:pt x="965" y="691"/>
                </a:lnTo>
                <a:lnTo>
                  <a:pt x="980" y="756"/>
                </a:lnTo>
                <a:lnTo>
                  <a:pt x="962" y="790"/>
                </a:lnTo>
                <a:lnTo>
                  <a:pt x="914" y="811"/>
                </a:lnTo>
                <a:lnTo>
                  <a:pt x="878" y="796"/>
                </a:lnTo>
                <a:lnTo>
                  <a:pt x="852" y="796"/>
                </a:lnTo>
                <a:lnTo>
                  <a:pt x="804" y="827"/>
                </a:lnTo>
                <a:lnTo>
                  <a:pt x="789" y="863"/>
                </a:lnTo>
                <a:lnTo>
                  <a:pt x="813" y="891"/>
                </a:lnTo>
                <a:lnTo>
                  <a:pt x="814" y="910"/>
                </a:lnTo>
                <a:lnTo>
                  <a:pt x="786" y="944"/>
                </a:lnTo>
                <a:lnTo>
                  <a:pt x="757" y="954"/>
                </a:lnTo>
                <a:lnTo>
                  <a:pt x="717" y="940"/>
                </a:lnTo>
                <a:lnTo>
                  <a:pt x="699" y="944"/>
                </a:lnTo>
                <a:lnTo>
                  <a:pt x="674" y="966"/>
                </a:lnTo>
                <a:lnTo>
                  <a:pt x="622" y="956"/>
                </a:lnTo>
                <a:lnTo>
                  <a:pt x="578" y="947"/>
                </a:lnTo>
                <a:lnTo>
                  <a:pt x="558" y="952"/>
                </a:lnTo>
                <a:lnTo>
                  <a:pt x="519" y="984"/>
                </a:lnTo>
                <a:lnTo>
                  <a:pt x="485" y="976"/>
                </a:lnTo>
                <a:lnTo>
                  <a:pt x="432" y="1020"/>
                </a:lnTo>
                <a:lnTo>
                  <a:pt x="372" y="1032"/>
                </a:lnTo>
                <a:lnTo>
                  <a:pt x="350" y="1040"/>
                </a:lnTo>
                <a:close/>
              </a:path>
            </a:pathLst>
          </a:custGeom>
          <a:ln w="9525">
            <a:solidFill>
              <a:schemeClr val="bg1">
                <a:lumMod val="50000"/>
              </a:schemeClr>
            </a:solidFill>
            <a:headEnd/>
            <a:tailEnd type="none" w="med" len="med"/>
          </a:ln>
        </p:spPr>
        <p:style>
          <a:lnRef idx="2">
            <a:schemeClr val="accent6"/>
          </a:lnRef>
          <a:fillRef idx="1">
            <a:schemeClr val="lt1"/>
          </a:fillRef>
          <a:effectRef idx="0">
            <a:schemeClr val="accent6"/>
          </a:effectRef>
          <a:fontRef idx="minor">
            <a:schemeClr val="dk1"/>
          </a:fontRef>
        </p:style>
        <p:txBody>
          <a:bodyPr/>
          <a:lstStyle/>
          <a:p>
            <a:pPr defTabSz="914400" fontAlgn="base">
              <a:spcBef>
                <a:spcPct val="0"/>
              </a:spcBef>
              <a:spcAft>
                <a:spcPct val="0"/>
              </a:spcAft>
              <a:defRPr/>
            </a:pPr>
            <a:endParaRPr lang="en-US">
              <a:solidFill>
                <a:prstClr val="black"/>
              </a:solidFill>
              <a:latin typeface="Calibri"/>
            </a:endParaRPr>
          </a:p>
        </p:txBody>
      </p:sp>
      <p:sp>
        <p:nvSpPr>
          <p:cNvPr id="2058" name="District_Of_Columbia">
            <a:extLst>
              <a:ext uri="{FF2B5EF4-FFF2-40B4-BE49-F238E27FC236}">
                <a16:creationId xmlns:a16="http://schemas.microsoft.com/office/drawing/2014/main" id="{B459878C-D8B2-3B0A-9E28-9F8F2AD8B4F7}"/>
              </a:ext>
            </a:extLst>
          </p:cNvPr>
          <p:cNvSpPr>
            <a:spLocks/>
          </p:cNvSpPr>
          <p:nvPr/>
        </p:nvSpPr>
        <p:spPr bwMode="auto">
          <a:xfrm>
            <a:off x="8238844" y="2837498"/>
            <a:ext cx="31750" cy="31750"/>
          </a:xfrm>
          <a:custGeom>
            <a:avLst/>
            <a:gdLst>
              <a:gd name="T0" fmla="*/ 0 w 16384"/>
              <a:gd name="T1" fmla="*/ 16027437 h 16384"/>
              <a:gd name="T2" fmla="*/ 12467260 w 16384"/>
              <a:gd name="T3" fmla="*/ 0 h 16384"/>
              <a:gd name="T4" fmla="*/ 21820061 w 16384"/>
              <a:gd name="T5" fmla="*/ 5343173 h 16384"/>
              <a:gd name="T6" fmla="*/ 37406769 w 16384"/>
              <a:gd name="T7" fmla="*/ 16027437 h 16384"/>
              <a:gd name="T8" fmla="*/ 21820061 w 16384"/>
              <a:gd name="T9" fmla="*/ 37397343 h 16384"/>
              <a:gd name="T10" fmla="*/ 21820061 w 16384"/>
              <a:gd name="T11" fmla="*/ 32054098 h 16384"/>
              <a:gd name="T12" fmla="*/ 15586037 w 16384"/>
              <a:gd name="T13" fmla="*/ 26712628 h 16384"/>
              <a:gd name="T14" fmla="*/ 12467260 w 16384"/>
              <a:gd name="T15" fmla="*/ 21369484 h 16384"/>
              <a:gd name="T16" fmla="*/ 9351491 w 16384"/>
              <a:gd name="T17" fmla="*/ 18699230 h 16384"/>
              <a:gd name="T18" fmla="*/ 0 w 16384"/>
              <a:gd name="T19" fmla="*/ 16027437 h 163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384"/>
              <a:gd name="T31" fmla="*/ 0 h 16384"/>
              <a:gd name="T32" fmla="*/ 16384 w 16384"/>
              <a:gd name="T33" fmla="*/ 16384 h 163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384" h="16384">
                <a:moveTo>
                  <a:pt x="0" y="7022"/>
                </a:moveTo>
                <a:lnTo>
                  <a:pt x="5461" y="0"/>
                </a:lnTo>
                <a:lnTo>
                  <a:pt x="9557" y="2341"/>
                </a:lnTo>
                <a:lnTo>
                  <a:pt x="16384" y="7022"/>
                </a:lnTo>
                <a:lnTo>
                  <a:pt x="9557" y="16384"/>
                </a:lnTo>
                <a:lnTo>
                  <a:pt x="9557" y="14043"/>
                </a:lnTo>
                <a:lnTo>
                  <a:pt x="6827" y="11703"/>
                </a:lnTo>
                <a:lnTo>
                  <a:pt x="5461" y="9362"/>
                </a:lnTo>
                <a:lnTo>
                  <a:pt x="4096" y="8192"/>
                </a:lnTo>
                <a:lnTo>
                  <a:pt x="0" y="7022"/>
                </a:lnTo>
                <a:close/>
              </a:path>
            </a:pathLst>
          </a:custGeom>
          <a:noFill/>
          <a:ln w="9525">
            <a:solidFill>
              <a:schemeClr val="bg1">
                <a:lumMod val="50000"/>
              </a:schemeClr>
            </a:solidFill>
            <a:prstDash val="solid"/>
            <a:round/>
            <a:headEnd/>
            <a:tailEnd/>
          </a:ln>
        </p:spPr>
        <p:txBody>
          <a:bodyPr/>
          <a:lstStyle/>
          <a:p>
            <a:pPr defTabSz="914400" fontAlgn="base">
              <a:spcBef>
                <a:spcPct val="0"/>
              </a:spcBef>
              <a:spcAft>
                <a:spcPct val="0"/>
              </a:spcAft>
              <a:defRPr/>
            </a:pPr>
            <a:endParaRPr lang="en-US">
              <a:solidFill>
                <a:prstClr val="black"/>
              </a:solidFill>
              <a:latin typeface="Arial" charset="0"/>
            </a:endParaRPr>
          </a:p>
        </p:txBody>
      </p:sp>
      <p:sp>
        <p:nvSpPr>
          <p:cNvPr id="3119" name="TextBox 400">
            <a:extLst>
              <a:ext uri="{FF2B5EF4-FFF2-40B4-BE49-F238E27FC236}">
                <a16:creationId xmlns:a16="http://schemas.microsoft.com/office/drawing/2014/main" id="{664101A4-668B-9DF3-47B4-4E84CD974E03}"/>
              </a:ext>
            </a:extLst>
          </p:cNvPr>
          <p:cNvSpPr txBox="1">
            <a:spLocks noChangeArrowheads="1"/>
          </p:cNvSpPr>
          <p:nvPr/>
        </p:nvSpPr>
        <p:spPr bwMode="auto">
          <a:xfrm>
            <a:off x="1" y="78768"/>
            <a:ext cx="121920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914400" fontAlgn="base">
              <a:spcBef>
                <a:spcPct val="0"/>
              </a:spcBef>
              <a:spcAft>
                <a:spcPct val="0"/>
              </a:spcAft>
              <a:buNone/>
            </a:pPr>
            <a:r>
              <a:rPr lang="en-US" altLang="en-US" dirty="0">
                <a:solidFill>
                  <a:schemeClr val="accent1"/>
                </a:solidFill>
                <a:latin typeface="+mn-lt"/>
              </a:rPr>
              <a:t>States with STC Programs (highlighted in yellow)</a:t>
            </a:r>
          </a:p>
          <a:p>
            <a:pPr algn="ctr" defTabSz="914400" fontAlgn="base">
              <a:spcBef>
                <a:spcPct val="0"/>
              </a:spcBef>
              <a:spcAft>
                <a:spcPct val="0"/>
              </a:spcAft>
              <a:buNone/>
            </a:pPr>
            <a:r>
              <a:rPr lang="en-US" altLang="en-US" sz="2400" dirty="0">
                <a:solidFill>
                  <a:schemeClr val="accent1"/>
                </a:solidFill>
                <a:latin typeface="+mn-lt"/>
              </a:rPr>
              <a:t>*available for states with conforming laws*</a:t>
            </a:r>
          </a:p>
        </p:txBody>
      </p:sp>
      <p:grpSp>
        <p:nvGrpSpPr>
          <p:cNvPr id="29" name="Group 28">
            <a:extLst>
              <a:ext uri="{FF2B5EF4-FFF2-40B4-BE49-F238E27FC236}">
                <a16:creationId xmlns:a16="http://schemas.microsoft.com/office/drawing/2014/main" id="{7ABC376D-F8ED-CA21-4309-E31869147E24}"/>
              </a:ext>
            </a:extLst>
          </p:cNvPr>
          <p:cNvGrpSpPr/>
          <p:nvPr/>
        </p:nvGrpSpPr>
        <p:grpSpPr>
          <a:xfrm>
            <a:off x="1246346" y="953768"/>
            <a:ext cx="8478398" cy="5193034"/>
            <a:chOff x="532252" y="1159508"/>
            <a:chExt cx="8478398" cy="5193034"/>
          </a:xfrm>
        </p:grpSpPr>
        <p:sp>
          <p:nvSpPr>
            <p:cNvPr id="271" name="Delaware_L">
              <a:extLst>
                <a:ext uri="{FF2B5EF4-FFF2-40B4-BE49-F238E27FC236}">
                  <a16:creationId xmlns:a16="http://schemas.microsoft.com/office/drawing/2014/main" id="{F2EED5F2-4026-3B9B-1721-B346FA418072}"/>
                </a:ext>
              </a:extLst>
            </p:cNvPr>
            <p:cNvSpPr txBox="1">
              <a:spLocks noChangeArrowheads="1"/>
            </p:cNvSpPr>
            <p:nvPr/>
          </p:nvSpPr>
          <p:spPr bwMode="auto">
            <a:xfrm>
              <a:off x="8643938" y="3687763"/>
              <a:ext cx="366712" cy="274637"/>
            </a:xfrm>
            <a:prstGeom prst="rect">
              <a:avLst/>
            </a:pr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DE</a:t>
              </a:r>
            </a:p>
          </p:txBody>
        </p:sp>
        <p:sp>
          <p:nvSpPr>
            <p:cNvPr id="283" name="Maryland_L">
              <a:extLst>
                <a:ext uri="{FF2B5EF4-FFF2-40B4-BE49-F238E27FC236}">
                  <a16:creationId xmlns:a16="http://schemas.microsoft.com/office/drawing/2014/main" id="{FD4D1F66-F538-9AC9-9348-8642B52718C8}"/>
                </a:ext>
              </a:extLst>
            </p:cNvPr>
            <p:cNvSpPr txBox="1">
              <a:spLocks noChangeArrowheads="1"/>
            </p:cNvSpPr>
            <p:nvPr/>
          </p:nvSpPr>
          <p:spPr bwMode="auto">
            <a:xfrm>
              <a:off x="8643938" y="3965575"/>
              <a:ext cx="366712" cy="274638"/>
            </a:xfrm>
            <a:prstGeom prst="rect">
              <a:avLst/>
            </a:prstGeom>
            <a:solidFill>
              <a:srgbClr val="FFFF00"/>
            </a:solid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MD</a:t>
              </a:r>
            </a:p>
          </p:txBody>
        </p:sp>
        <p:sp>
          <p:nvSpPr>
            <p:cNvPr id="302" name="Rhode_Island_L">
              <a:extLst>
                <a:ext uri="{FF2B5EF4-FFF2-40B4-BE49-F238E27FC236}">
                  <a16:creationId xmlns:a16="http://schemas.microsoft.com/office/drawing/2014/main" id="{28D6F6A8-7BEE-B5BF-87C7-7CB2075594AA}"/>
                </a:ext>
              </a:extLst>
            </p:cNvPr>
            <p:cNvSpPr txBox="1">
              <a:spLocks noChangeArrowheads="1"/>
            </p:cNvSpPr>
            <p:nvPr/>
          </p:nvSpPr>
          <p:spPr bwMode="auto">
            <a:xfrm>
              <a:off x="8643938" y="2855913"/>
              <a:ext cx="366712" cy="273050"/>
            </a:xfrm>
            <a:prstGeom prst="rect">
              <a:avLst/>
            </a:prstGeom>
            <a:solidFill>
              <a:srgbClr val="FFFF00"/>
            </a:solid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RI</a:t>
              </a:r>
            </a:p>
          </p:txBody>
        </p:sp>
        <p:sp>
          <p:nvSpPr>
            <p:cNvPr id="308" name="Vermont_L">
              <a:extLst>
                <a:ext uri="{FF2B5EF4-FFF2-40B4-BE49-F238E27FC236}">
                  <a16:creationId xmlns:a16="http://schemas.microsoft.com/office/drawing/2014/main" id="{F3EB6327-32AB-8DC1-F4FB-A103523BB5D8}"/>
                </a:ext>
              </a:extLst>
            </p:cNvPr>
            <p:cNvSpPr txBox="1">
              <a:spLocks noChangeArrowheads="1"/>
            </p:cNvSpPr>
            <p:nvPr/>
          </p:nvSpPr>
          <p:spPr bwMode="auto">
            <a:xfrm>
              <a:off x="8643938" y="2300288"/>
              <a:ext cx="366712" cy="274637"/>
            </a:xfrm>
            <a:prstGeom prst="rect">
              <a:avLst/>
            </a:prstGeom>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VT</a:t>
              </a:r>
            </a:p>
          </p:txBody>
        </p:sp>
        <p:sp>
          <p:nvSpPr>
            <p:cNvPr id="270" name="Connecticut_L">
              <a:extLst>
                <a:ext uri="{FF2B5EF4-FFF2-40B4-BE49-F238E27FC236}">
                  <a16:creationId xmlns:a16="http://schemas.microsoft.com/office/drawing/2014/main" id="{E4E116E4-01C2-149B-938B-B61D0DEAD0B2}"/>
                </a:ext>
              </a:extLst>
            </p:cNvPr>
            <p:cNvSpPr txBox="1">
              <a:spLocks noChangeArrowheads="1"/>
            </p:cNvSpPr>
            <p:nvPr/>
          </p:nvSpPr>
          <p:spPr bwMode="auto">
            <a:xfrm>
              <a:off x="8643938" y="3132138"/>
              <a:ext cx="366712" cy="274637"/>
            </a:xfrm>
            <a:prstGeom prst="rect">
              <a:avLst/>
            </a:prstGeom>
            <a:solidFill>
              <a:srgbClr val="FFFF00"/>
            </a:solid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CT</a:t>
              </a:r>
            </a:p>
          </p:txBody>
        </p:sp>
        <p:sp>
          <p:nvSpPr>
            <p:cNvPr id="284" name="Massachusetts_L">
              <a:extLst>
                <a:ext uri="{FF2B5EF4-FFF2-40B4-BE49-F238E27FC236}">
                  <a16:creationId xmlns:a16="http://schemas.microsoft.com/office/drawing/2014/main" id="{F6F5E91D-BA32-528B-4292-32BE060EF13F}"/>
                </a:ext>
              </a:extLst>
            </p:cNvPr>
            <p:cNvSpPr txBox="1">
              <a:spLocks noChangeArrowheads="1"/>
            </p:cNvSpPr>
            <p:nvPr/>
          </p:nvSpPr>
          <p:spPr bwMode="auto">
            <a:xfrm>
              <a:off x="8643938" y="2578100"/>
              <a:ext cx="366712" cy="274638"/>
            </a:xfrm>
            <a:prstGeom prst="rect">
              <a:avLst/>
            </a:prstGeom>
            <a:solidFill>
              <a:srgbClr val="FFFF00"/>
            </a:solid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MA</a:t>
              </a:r>
            </a:p>
          </p:txBody>
        </p:sp>
        <p:sp>
          <p:nvSpPr>
            <p:cNvPr id="292" name="New_Hampshire_L">
              <a:extLst>
                <a:ext uri="{FF2B5EF4-FFF2-40B4-BE49-F238E27FC236}">
                  <a16:creationId xmlns:a16="http://schemas.microsoft.com/office/drawing/2014/main" id="{15C57403-65DA-7E26-0E95-25D054C4E832}"/>
                </a:ext>
              </a:extLst>
            </p:cNvPr>
            <p:cNvSpPr txBox="1">
              <a:spLocks noChangeArrowheads="1"/>
            </p:cNvSpPr>
            <p:nvPr/>
          </p:nvSpPr>
          <p:spPr bwMode="auto">
            <a:xfrm>
              <a:off x="8643938" y="2022475"/>
              <a:ext cx="366712" cy="274638"/>
            </a:xfrm>
            <a:prstGeom prst="rect">
              <a:avLst/>
            </a:prstGeom>
            <a:solidFill>
              <a:srgbClr val="FFFF00"/>
            </a:solid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NH</a:t>
              </a:r>
            </a:p>
          </p:txBody>
        </p:sp>
        <p:sp>
          <p:nvSpPr>
            <p:cNvPr id="293" name="New_Jersey_L">
              <a:extLst>
                <a:ext uri="{FF2B5EF4-FFF2-40B4-BE49-F238E27FC236}">
                  <a16:creationId xmlns:a16="http://schemas.microsoft.com/office/drawing/2014/main" id="{C7391E24-8B43-FEA3-E4D4-251EA00D295C}"/>
                </a:ext>
              </a:extLst>
            </p:cNvPr>
            <p:cNvSpPr txBox="1">
              <a:spLocks noChangeArrowheads="1"/>
            </p:cNvSpPr>
            <p:nvPr/>
          </p:nvSpPr>
          <p:spPr bwMode="auto">
            <a:xfrm>
              <a:off x="8643938" y="3409950"/>
              <a:ext cx="366712" cy="274638"/>
            </a:xfrm>
            <a:prstGeom prst="rect">
              <a:avLst/>
            </a:prstGeom>
            <a:solidFill>
              <a:srgbClr val="FFFF00"/>
            </a:solid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NJ</a:t>
              </a:r>
            </a:p>
          </p:txBody>
        </p:sp>
        <p:sp>
          <p:nvSpPr>
            <p:cNvPr id="396" name="Maryland_L">
              <a:extLst>
                <a:ext uri="{FF2B5EF4-FFF2-40B4-BE49-F238E27FC236}">
                  <a16:creationId xmlns:a16="http://schemas.microsoft.com/office/drawing/2014/main" id="{0CD9B114-CB4A-D3E8-D5D1-5EB7E40D6EB1}"/>
                </a:ext>
              </a:extLst>
            </p:cNvPr>
            <p:cNvSpPr txBox="1">
              <a:spLocks noChangeArrowheads="1"/>
            </p:cNvSpPr>
            <p:nvPr/>
          </p:nvSpPr>
          <p:spPr bwMode="auto">
            <a:xfrm>
              <a:off x="8643938" y="4243388"/>
              <a:ext cx="366712" cy="273050"/>
            </a:xfrm>
            <a:prstGeom prst="rect">
              <a:avLst/>
            </a:prstGeom>
            <a:solidFill>
              <a:srgbClr val="FFFF00"/>
            </a:solidFill>
            <a:ln w="9525">
              <a:solidFill>
                <a:schemeClr val="bg1">
                  <a:lumMod val="50000"/>
                </a:schemeClr>
              </a:solidFill>
              <a:headEnd/>
              <a:tailEnd/>
            </a:ln>
          </p:spPr>
          <p:style>
            <a:lnRef idx="2">
              <a:schemeClr val="accent6"/>
            </a:lnRef>
            <a:fillRef idx="1">
              <a:schemeClr val="lt1"/>
            </a:fillRef>
            <a:effectRef idx="0">
              <a:schemeClr val="accent6"/>
            </a:effectRef>
            <a:fontRef idx="minor">
              <a:schemeClr val="dk1"/>
            </a:fontRef>
          </p:style>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DC</a:t>
              </a:r>
            </a:p>
          </p:txBody>
        </p:sp>
        <p:sp>
          <p:nvSpPr>
            <p:cNvPr id="265" name="Alaska_L">
              <a:extLst>
                <a:ext uri="{FF2B5EF4-FFF2-40B4-BE49-F238E27FC236}">
                  <a16:creationId xmlns:a16="http://schemas.microsoft.com/office/drawing/2014/main" id="{7B7B2AC2-D246-BCFB-83B9-19EF8F2CA830}"/>
                </a:ext>
              </a:extLst>
            </p:cNvPr>
            <p:cNvSpPr txBox="1">
              <a:spLocks noChangeArrowheads="1"/>
            </p:cNvSpPr>
            <p:nvPr/>
          </p:nvSpPr>
          <p:spPr bwMode="auto">
            <a:xfrm>
              <a:off x="999070" y="5048883"/>
              <a:ext cx="211660"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AK</a:t>
              </a:r>
            </a:p>
          </p:txBody>
        </p:sp>
        <p:sp>
          <p:nvSpPr>
            <p:cNvPr id="264" name="Alabama_L">
              <a:extLst>
                <a:ext uri="{FF2B5EF4-FFF2-40B4-BE49-F238E27FC236}">
                  <a16:creationId xmlns:a16="http://schemas.microsoft.com/office/drawing/2014/main" id="{F2F109F8-D3CE-BB34-514D-557698BABFA1}"/>
                </a:ext>
              </a:extLst>
            </p:cNvPr>
            <p:cNvSpPr txBox="1">
              <a:spLocks noChangeArrowheads="1"/>
            </p:cNvSpPr>
            <p:nvPr/>
          </p:nvSpPr>
          <p:spPr bwMode="auto">
            <a:xfrm>
              <a:off x="6005367" y="4428171"/>
              <a:ext cx="187615"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AL</a:t>
              </a:r>
            </a:p>
          </p:txBody>
        </p:sp>
        <p:sp>
          <p:nvSpPr>
            <p:cNvPr id="272" name="Florida_L">
              <a:extLst>
                <a:ext uri="{FF2B5EF4-FFF2-40B4-BE49-F238E27FC236}">
                  <a16:creationId xmlns:a16="http://schemas.microsoft.com/office/drawing/2014/main" id="{A07059DB-4110-0D3E-5D5A-BD7CF8F2068F}"/>
                </a:ext>
              </a:extLst>
            </p:cNvPr>
            <p:cNvSpPr txBox="1">
              <a:spLocks noChangeArrowheads="1"/>
            </p:cNvSpPr>
            <p:nvPr/>
          </p:nvSpPr>
          <p:spPr bwMode="auto">
            <a:xfrm>
              <a:off x="7093761" y="5226683"/>
              <a:ext cx="153953"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FL</a:t>
              </a:r>
            </a:p>
          </p:txBody>
        </p:sp>
        <p:sp>
          <p:nvSpPr>
            <p:cNvPr id="274" name="Hawaii_L">
              <a:extLst>
                <a:ext uri="{FF2B5EF4-FFF2-40B4-BE49-F238E27FC236}">
                  <a16:creationId xmlns:a16="http://schemas.microsoft.com/office/drawing/2014/main" id="{248002F5-FCF0-B230-57A5-9005F8ACA472}"/>
                </a:ext>
              </a:extLst>
            </p:cNvPr>
            <p:cNvSpPr txBox="1">
              <a:spLocks noChangeArrowheads="1"/>
            </p:cNvSpPr>
            <p:nvPr/>
          </p:nvSpPr>
          <p:spPr bwMode="auto">
            <a:xfrm>
              <a:off x="2552694" y="5591808"/>
              <a:ext cx="158761"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HI</a:t>
              </a:r>
            </a:p>
          </p:txBody>
        </p:sp>
        <p:sp>
          <p:nvSpPr>
            <p:cNvPr id="281" name="Louisiana_L">
              <a:extLst>
                <a:ext uri="{FF2B5EF4-FFF2-40B4-BE49-F238E27FC236}">
                  <a16:creationId xmlns:a16="http://schemas.microsoft.com/office/drawing/2014/main" id="{9D0561FA-660C-431E-515E-13B02AF391D8}"/>
                </a:ext>
              </a:extLst>
            </p:cNvPr>
            <p:cNvSpPr txBox="1">
              <a:spLocks noChangeArrowheads="1"/>
            </p:cNvSpPr>
            <p:nvPr/>
          </p:nvSpPr>
          <p:spPr bwMode="auto">
            <a:xfrm>
              <a:off x="5027467" y="4796471"/>
              <a:ext cx="187615"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LA</a:t>
              </a:r>
            </a:p>
          </p:txBody>
        </p:sp>
        <p:sp>
          <p:nvSpPr>
            <p:cNvPr id="287" name="Mississippi_L">
              <a:extLst>
                <a:ext uri="{FF2B5EF4-FFF2-40B4-BE49-F238E27FC236}">
                  <a16:creationId xmlns:a16="http://schemas.microsoft.com/office/drawing/2014/main" id="{A07B33B0-E232-009A-FCE6-CF59B224E6B5}"/>
                </a:ext>
              </a:extLst>
            </p:cNvPr>
            <p:cNvSpPr txBox="1">
              <a:spLocks noChangeArrowheads="1"/>
            </p:cNvSpPr>
            <p:nvPr/>
          </p:nvSpPr>
          <p:spPr bwMode="auto">
            <a:xfrm>
              <a:off x="5533724" y="4469446"/>
              <a:ext cx="219676"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MS</a:t>
              </a:r>
            </a:p>
          </p:txBody>
        </p:sp>
        <p:sp>
          <p:nvSpPr>
            <p:cNvPr id="306" name="Texas_L">
              <a:extLst>
                <a:ext uri="{FF2B5EF4-FFF2-40B4-BE49-F238E27FC236}">
                  <a16:creationId xmlns:a16="http://schemas.microsoft.com/office/drawing/2014/main" id="{60332194-01BD-7531-592E-D97837435B53}"/>
                </a:ext>
              </a:extLst>
            </p:cNvPr>
            <p:cNvSpPr txBox="1">
              <a:spLocks noChangeArrowheads="1"/>
            </p:cNvSpPr>
            <p:nvPr/>
          </p:nvSpPr>
          <p:spPr bwMode="auto">
            <a:xfrm>
              <a:off x="3899595" y="4753608"/>
              <a:ext cx="177997"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TX</a:t>
              </a:r>
            </a:p>
          </p:txBody>
        </p:sp>
        <p:sp>
          <p:nvSpPr>
            <p:cNvPr id="266" name="Arizona_L">
              <a:extLst>
                <a:ext uri="{FF2B5EF4-FFF2-40B4-BE49-F238E27FC236}">
                  <a16:creationId xmlns:a16="http://schemas.microsoft.com/office/drawing/2014/main" id="{FCD5278D-7876-C412-324F-7C4B7A90A03D}"/>
                </a:ext>
              </a:extLst>
            </p:cNvPr>
            <p:cNvSpPr txBox="1">
              <a:spLocks noChangeArrowheads="1"/>
            </p:cNvSpPr>
            <p:nvPr/>
          </p:nvSpPr>
          <p:spPr bwMode="auto">
            <a:xfrm>
              <a:off x="1762734" y="3974939"/>
              <a:ext cx="195630"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AZ</a:t>
              </a:r>
            </a:p>
          </p:txBody>
        </p:sp>
        <p:sp>
          <p:nvSpPr>
            <p:cNvPr id="267" name="Arkansas_L">
              <a:extLst>
                <a:ext uri="{FF2B5EF4-FFF2-40B4-BE49-F238E27FC236}">
                  <a16:creationId xmlns:a16="http://schemas.microsoft.com/office/drawing/2014/main" id="{50F98648-51D2-9FD3-D69E-EEE014C42CF3}"/>
                </a:ext>
              </a:extLst>
            </p:cNvPr>
            <p:cNvSpPr txBox="1">
              <a:spLocks noChangeArrowheads="1"/>
            </p:cNvSpPr>
            <p:nvPr/>
          </p:nvSpPr>
          <p:spPr bwMode="auto">
            <a:xfrm>
              <a:off x="4980551" y="4069396"/>
              <a:ext cx="205248"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AR</a:t>
              </a:r>
            </a:p>
          </p:txBody>
        </p:sp>
        <p:sp>
          <p:nvSpPr>
            <p:cNvPr id="268" name="California_L">
              <a:extLst>
                <a:ext uri="{FF2B5EF4-FFF2-40B4-BE49-F238E27FC236}">
                  <a16:creationId xmlns:a16="http://schemas.microsoft.com/office/drawing/2014/main" id="{59D092C8-BD92-9375-B8A1-B37AB53602A3}"/>
                </a:ext>
              </a:extLst>
            </p:cNvPr>
            <p:cNvSpPr txBox="1">
              <a:spLocks noChangeArrowheads="1"/>
            </p:cNvSpPr>
            <p:nvPr/>
          </p:nvSpPr>
          <p:spPr bwMode="auto">
            <a:xfrm>
              <a:off x="532252" y="3101021"/>
              <a:ext cx="230897"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CA</a:t>
              </a:r>
            </a:p>
          </p:txBody>
        </p:sp>
        <p:sp>
          <p:nvSpPr>
            <p:cNvPr id="269" name="Colorado_L">
              <a:extLst>
                <a:ext uri="{FF2B5EF4-FFF2-40B4-BE49-F238E27FC236}">
                  <a16:creationId xmlns:a16="http://schemas.microsoft.com/office/drawing/2014/main" id="{2FAEA2AF-61EF-0C7A-8E4D-482B5E6FB3A5}"/>
                </a:ext>
              </a:extLst>
            </p:cNvPr>
            <p:cNvSpPr txBox="1">
              <a:spLocks noChangeArrowheads="1"/>
            </p:cNvSpPr>
            <p:nvPr/>
          </p:nvSpPr>
          <p:spPr bwMode="auto">
            <a:xfrm>
              <a:off x="2865815" y="3153408"/>
              <a:ext cx="243721"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CO</a:t>
              </a:r>
            </a:p>
          </p:txBody>
        </p:sp>
        <p:sp>
          <p:nvSpPr>
            <p:cNvPr id="273" name="Georgia_L">
              <a:extLst>
                <a:ext uri="{FF2B5EF4-FFF2-40B4-BE49-F238E27FC236}">
                  <a16:creationId xmlns:a16="http://schemas.microsoft.com/office/drawing/2014/main" id="{2F19DB53-3C60-11E5-6670-32B9E0A4ACEB}"/>
                </a:ext>
              </a:extLst>
            </p:cNvPr>
            <p:cNvSpPr txBox="1">
              <a:spLocks noChangeArrowheads="1"/>
            </p:cNvSpPr>
            <p:nvPr/>
          </p:nvSpPr>
          <p:spPr bwMode="auto">
            <a:xfrm>
              <a:off x="6569475" y="4332921"/>
              <a:ext cx="238912"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GA</a:t>
              </a:r>
            </a:p>
          </p:txBody>
        </p:sp>
        <p:sp>
          <p:nvSpPr>
            <p:cNvPr id="275" name="Idaho_L">
              <a:extLst>
                <a:ext uri="{FF2B5EF4-FFF2-40B4-BE49-F238E27FC236}">
                  <a16:creationId xmlns:a16="http://schemas.microsoft.com/office/drawing/2014/main" id="{40368FF6-86B9-6C76-0241-2FDB2946E28F}"/>
                </a:ext>
              </a:extLst>
            </p:cNvPr>
            <p:cNvSpPr txBox="1">
              <a:spLocks noChangeArrowheads="1"/>
            </p:cNvSpPr>
            <p:nvPr/>
          </p:nvSpPr>
          <p:spPr bwMode="auto">
            <a:xfrm>
              <a:off x="1700191" y="2058033"/>
              <a:ext cx="161967"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ID</a:t>
              </a:r>
            </a:p>
          </p:txBody>
        </p:sp>
        <p:sp>
          <p:nvSpPr>
            <p:cNvPr id="276" name="Illinois_L">
              <a:extLst>
                <a:ext uri="{FF2B5EF4-FFF2-40B4-BE49-F238E27FC236}">
                  <a16:creationId xmlns:a16="http://schemas.microsoft.com/office/drawing/2014/main" id="{050A5499-A288-6554-47C0-DECF4EF24A8B}"/>
                </a:ext>
              </a:extLst>
            </p:cNvPr>
            <p:cNvSpPr txBox="1">
              <a:spLocks noChangeArrowheads="1"/>
            </p:cNvSpPr>
            <p:nvPr/>
          </p:nvSpPr>
          <p:spPr bwMode="auto">
            <a:xfrm>
              <a:off x="5504798" y="2980371"/>
              <a:ext cx="128305"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IL</a:t>
              </a:r>
            </a:p>
          </p:txBody>
        </p:sp>
        <p:sp>
          <p:nvSpPr>
            <p:cNvPr id="277" name="Indiana_L">
              <a:extLst>
                <a:ext uri="{FF2B5EF4-FFF2-40B4-BE49-F238E27FC236}">
                  <a16:creationId xmlns:a16="http://schemas.microsoft.com/office/drawing/2014/main" id="{8F1377A8-BA92-126D-C910-D994D063B6FE}"/>
                </a:ext>
              </a:extLst>
            </p:cNvPr>
            <p:cNvSpPr txBox="1">
              <a:spLocks noChangeArrowheads="1"/>
            </p:cNvSpPr>
            <p:nvPr/>
          </p:nvSpPr>
          <p:spPr bwMode="auto">
            <a:xfrm>
              <a:off x="5990387" y="2951796"/>
              <a:ext cx="166776"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IN</a:t>
              </a:r>
            </a:p>
          </p:txBody>
        </p:sp>
        <p:sp>
          <p:nvSpPr>
            <p:cNvPr id="278" name="Iowa_L">
              <a:extLst>
                <a:ext uri="{FF2B5EF4-FFF2-40B4-BE49-F238E27FC236}">
                  <a16:creationId xmlns:a16="http://schemas.microsoft.com/office/drawing/2014/main" id="{84E74A01-9596-D428-A326-4D418496089B}"/>
                </a:ext>
              </a:extLst>
            </p:cNvPr>
            <p:cNvSpPr txBox="1">
              <a:spLocks noChangeArrowheads="1"/>
            </p:cNvSpPr>
            <p:nvPr/>
          </p:nvSpPr>
          <p:spPr bwMode="auto">
            <a:xfrm>
              <a:off x="4832306" y="2637471"/>
              <a:ext cx="166776"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IA</a:t>
              </a:r>
            </a:p>
          </p:txBody>
        </p:sp>
        <p:sp>
          <p:nvSpPr>
            <p:cNvPr id="279" name="Kansas_L">
              <a:extLst>
                <a:ext uri="{FF2B5EF4-FFF2-40B4-BE49-F238E27FC236}">
                  <a16:creationId xmlns:a16="http://schemas.microsoft.com/office/drawing/2014/main" id="{93EDD445-9621-A9FA-267C-1E183635EC76}"/>
                </a:ext>
              </a:extLst>
            </p:cNvPr>
            <p:cNvSpPr txBox="1">
              <a:spLocks noChangeArrowheads="1"/>
            </p:cNvSpPr>
            <p:nvPr/>
          </p:nvSpPr>
          <p:spPr bwMode="auto">
            <a:xfrm>
              <a:off x="4055139" y="3328033"/>
              <a:ext cx="184409"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KS</a:t>
              </a:r>
            </a:p>
          </p:txBody>
        </p:sp>
        <p:sp>
          <p:nvSpPr>
            <p:cNvPr id="280" name="Kentucky_L">
              <a:extLst>
                <a:ext uri="{FF2B5EF4-FFF2-40B4-BE49-F238E27FC236}">
                  <a16:creationId xmlns:a16="http://schemas.microsoft.com/office/drawing/2014/main" id="{08C3D28F-B6B7-B392-D016-48991856E528}"/>
                </a:ext>
              </a:extLst>
            </p:cNvPr>
            <p:cNvSpPr txBox="1">
              <a:spLocks noChangeArrowheads="1"/>
            </p:cNvSpPr>
            <p:nvPr/>
          </p:nvSpPr>
          <p:spPr bwMode="auto">
            <a:xfrm>
              <a:off x="6272815" y="3410583"/>
              <a:ext cx="197233"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KY</a:t>
              </a:r>
            </a:p>
          </p:txBody>
        </p:sp>
        <p:sp>
          <p:nvSpPr>
            <p:cNvPr id="282" name="Maine_L">
              <a:extLst>
                <a:ext uri="{FF2B5EF4-FFF2-40B4-BE49-F238E27FC236}">
                  <a16:creationId xmlns:a16="http://schemas.microsoft.com/office/drawing/2014/main" id="{A86E0C37-C5BE-878D-C1A1-CC949B04FE0C}"/>
                </a:ext>
              </a:extLst>
            </p:cNvPr>
            <p:cNvSpPr txBox="1">
              <a:spLocks noChangeArrowheads="1"/>
            </p:cNvSpPr>
            <p:nvPr/>
          </p:nvSpPr>
          <p:spPr bwMode="auto">
            <a:xfrm>
              <a:off x="8301531" y="1458751"/>
              <a:ext cx="219676"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ME</a:t>
              </a:r>
            </a:p>
          </p:txBody>
        </p:sp>
        <p:sp>
          <p:nvSpPr>
            <p:cNvPr id="286" name="Minnesota_L">
              <a:extLst>
                <a:ext uri="{FF2B5EF4-FFF2-40B4-BE49-F238E27FC236}">
                  <a16:creationId xmlns:a16="http://schemas.microsoft.com/office/drawing/2014/main" id="{4914DE8E-E4CF-C713-27F2-59CBE4BF8A9A}"/>
                </a:ext>
              </a:extLst>
            </p:cNvPr>
            <p:cNvSpPr txBox="1">
              <a:spLocks noChangeArrowheads="1"/>
            </p:cNvSpPr>
            <p:nvPr/>
          </p:nvSpPr>
          <p:spPr bwMode="auto">
            <a:xfrm>
              <a:off x="4621575" y="1853246"/>
              <a:ext cx="246927"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MN</a:t>
              </a:r>
            </a:p>
          </p:txBody>
        </p:sp>
        <p:sp>
          <p:nvSpPr>
            <p:cNvPr id="288" name="Missouri_L">
              <a:extLst>
                <a:ext uri="{FF2B5EF4-FFF2-40B4-BE49-F238E27FC236}">
                  <a16:creationId xmlns:a16="http://schemas.microsoft.com/office/drawing/2014/main" id="{2A6B16D4-0019-3144-C95F-E00CBE096D58}"/>
                </a:ext>
              </a:extLst>
            </p:cNvPr>
            <p:cNvSpPr txBox="1">
              <a:spLocks noChangeArrowheads="1"/>
            </p:cNvSpPr>
            <p:nvPr/>
          </p:nvSpPr>
          <p:spPr bwMode="auto">
            <a:xfrm>
              <a:off x="4966000" y="3386771"/>
              <a:ext cx="259751"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MO</a:t>
              </a:r>
            </a:p>
          </p:txBody>
        </p:sp>
        <p:sp>
          <p:nvSpPr>
            <p:cNvPr id="289" name="Montana_L">
              <a:extLst>
                <a:ext uri="{FF2B5EF4-FFF2-40B4-BE49-F238E27FC236}">
                  <a16:creationId xmlns:a16="http://schemas.microsoft.com/office/drawing/2014/main" id="{55231ECC-9259-D60E-0BF2-BC8CF7649816}"/>
                </a:ext>
              </a:extLst>
            </p:cNvPr>
            <p:cNvSpPr txBox="1">
              <a:spLocks noChangeArrowheads="1"/>
            </p:cNvSpPr>
            <p:nvPr/>
          </p:nvSpPr>
          <p:spPr bwMode="auto">
            <a:xfrm>
              <a:off x="2534205" y="1505583"/>
              <a:ext cx="206851"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MT</a:t>
              </a:r>
            </a:p>
          </p:txBody>
        </p:sp>
        <p:sp>
          <p:nvSpPr>
            <p:cNvPr id="290" name="Nebraska_L">
              <a:extLst>
                <a:ext uri="{FF2B5EF4-FFF2-40B4-BE49-F238E27FC236}">
                  <a16:creationId xmlns:a16="http://schemas.microsoft.com/office/drawing/2014/main" id="{967785CA-C960-B0AC-2F32-66C08DCC9812}"/>
                </a:ext>
              </a:extLst>
            </p:cNvPr>
            <p:cNvSpPr txBox="1">
              <a:spLocks noChangeArrowheads="1"/>
            </p:cNvSpPr>
            <p:nvPr/>
          </p:nvSpPr>
          <p:spPr bwMode="auto">
            <a:xfrm>
              <a:off x="3912194" y="2720021"/>
              <a:ext cx="198836"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NE</a:t>
              </a:r>
            </a:p>
          </p:txBody>
        </p:sp>
        <p:sp>
          <p:nvSpPr>
            <p:cNvPr id="291" name="Nevada_L">
              <a:extLst>
                <a:ext uri="{FF2B5EF4-FFF2-40B4-BE49-F238E27FC236}">
                  <a16:creationId xmlns:a16="http://schemas.microsoft.com/office/drawing/2014/main" id="{C585E42A-3133-FD40-D7CE-960FB4139EA3}"/>
                </a:ext>
              </a:extLst>
            </p:cNvPr>
            <p:cNvSpPr txBox="1">
              <a:spLocks noChangeArrowheads="1"/>
            </p:cNvSpPr>
            <p:nvPr/>
          </p:nvSpPr>
          <p:spPr bwMode="auto">
            <a:xfrm>
              <a:off x="1105386" y="2767646"/>
              <a:ext cx="221278"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NV</a:t>
              </a:r>
            </a:p>
          </p:txBody>
        </p:sp>
        <p:sp>
          <p:nvSpPr>
            <p:cNvPr id="294" name="New_Mexico_L">
              <a:extLst>
                <a:ext uri="{FF2B5EF4-FFF2-40B4-BE49-F238E27FC236}">
                  <a16:creationId xmlns:a16="http://schemas.microsoft.com/office/drawing/2014/main" id="{9996B27D-5BAE-6A18-9E70-12C3E91A4807}"/>
                </a:ext>
              </a:extLst>
            </p:cNvPr>
            <p:cNvSpPr txBox="1">
              <a:spLocks noChangeArrowheads="1"/>
            </p:cNvSpPr>
            <p:nvPr/>
          </p:nvSpPr>
          <p:spPr bwMode="auto">
            <a:xfrm>
              <a:off x="2691968" y="4056696"/>
              <a:ext cx="246927"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NM</a:t>
              </a:r>
            </a:p>
          </p:txBody>
        </p:sp>
        <p:sp>
          <p:nvSpPr>
            <p:cNvPr id="295" name="New_York_L">
              <a:extLst>
                <a:ext uri="{FF2B5EF4-FFF2-40B4-BE49-F238E27FC236}">
                  <a16:creationId xmlns:a16="http://schemas.microsoft.com/office/drawing/2014/main" id="{6895A6C7-B47B-A8D9-9256-87CE68C4085E}"/>
                </a:ext>
              </a:extLst>
            </p:cNvPr>
            <p:cNvSpPr txBox="1">
              <a:spLocks noChangeArrowheads="1"/>
            </p:cNvSpPr>
            <p:nvPr/>
          </p:nvSpPr>
          <p:spPr bwMode="auto">
            <a:xfrm>
              <a:off x="7568939" y="2080258"/>
              <a:ext cx="211660"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NY</a:t>
              </a:r>
            </a:p>
          </p:txBody>
        </p:sp>
        <p:sp>
          <p:nvSpPr>
            <p:cNvPr id="296" name="North_Carolina_L">
              <a:extLst>
                <a:ext uri="{FF2B5EF4-FFF2-40B4-BE49-F238E27FC236}">
                  <a16:creationId xmlns:a16="http://schemas.microsoft.com/office/drawing/2014/main" id="{21632FFE-4344-E96C-2D68-F3E59A68A6BB}"/>
                </a:ext>
              </a:extLst>
            </p:cNvPr>
            <p:cNvSpPr txBox="1">
              <a:spLocks noChangeArrowheads="1"/>
            </p:cNvSpPr>
            <p:nvPr/>
          </p:nvSpPr>
          <p:spPr bwMode="auto">
            <a:xfrm>
              <a:off x="7139427" y="3701096"/>
              <a:ext cx="230897"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NC</a:t>
              </a:r>
            </a:p>
          </p:txBody>
        </p:sp>
        <p:sp>
          <p:nvSpPr>
            <p:cNvPr id="297" name="North_Dakota_L">
              <a:extLst>
                <a:ext uri="{FF2B5EF4-FFF2-40B4-BE49-F238E27FC236}">
                  <a16:creationId xmlns:a16="http://schemas.microsoft.com/office/drawing/2014/main" id="{7E9B4442-7726-4AC6-6EE8-EAF135F398E0}"/>
                </a:ext>
              </a:extLst>
            </p:cNvPr>
            <p:cNvSpPr txBox="1">
              <a:spLocks noChangeArrowheads="1"/>
            </p:cNvSpPr>
            <p:nvPr/>
          </p:nvSpPr>
          <p:spPr bwMode="auto">
            <a:xfrm>
              <a:off x="3798579" y="1543683"/>
              <a:ext cx="221278"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ND</a:t>
              </a:r>
            </a:p>
          </p:txBody>
        </p:sp>
        <p:sp>
          <p:nvSpPr>
            <p:cNvPr id="298" name="Ohio_L">
              <a:extLst>
                <a:ext uri="{FF2B5EF4-FFF2-40B4-BE49-F238E27FC236}">
                  <a16:creationId xmlns:a16="http://schemas.microsoft.com/office/drawing/2014/main" id="{1CFE4E1F-1B78-603B-D7F7-671676851E85}"/>
                </a:ext>
              </a:extLst>
            </p:cNvPr>
            <p:cNvSpPr txBox="1">
              <a:spLocks noChangeArrowheads="1"/>
            </p:cNvSpPr>
            <p:nvPr/>
          </p:nvSpPr>
          <p:spPr bwMode="auto">
            <a:xfrm>
              <a:off x="6474264" y="2845433"/>
              <a:ext cx="230897"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OH</a:t>
              </a:r>
            </a:p>
          </p:txBody>
        </p:sp>
        <p:sp>
          <p:nvSpPr>
            <p:cNvPr id="299" name="Oklahoma_L">
              <a:extLst>
                <a:ext uri="{FF2B5EF4-FFF2-40B4-BE49-F238E27FC236}">
                  <a16:creationId xmlns:a16="http://schemas.microsoft.com/office/drawing/2014/main" id="{D549E73B-2FE5-27E9-021E-F35B3F7E1008}"/>
                </a:ext>
              </a:extLst>
            </p:cNvPr>
            <p:cNvSpPr txBox="1">
              <a:spLocks noChangeArrowheads="1"/>
            </p:cNvSpPr>
            <p:nvPr/>
          </p:nvSpPr>
          <p:spPr bwMode="auto">
            <a:xfrm>
              <a:off x="4225602" y="3943983"/>
              <a:ext cx="224484"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OK</a:t>
              </a:r>
            </a:p>
          </p:txBody>
        </p:sp>
        <p:sp>
          <p:nvSpPr>
            <p:cNvPr id="300" name="Oregon_L">
              <a:extLst>
                <a:ext uri="{FF2B5EF4-FFF2-40B4-BE49-F238E27FC236}">
                  <a16:creationId xmlns:a16="http://schemas.microsoft.com/office/drawing/2014/main" id="{1B5540E8-CA91-EBF3-F3FB-B0342E2CEEE5}"/>
                </a:ext>
              </a:extLst>
            </p:cNvPr>
            <p:cNvSpPr txBox="1">
              <a:spLocks noChangeArrowheads="1"/>
            </p:cNvSpPr>
            <p:nvPr/>
          </p:nvSpPr>
          <p:spPr bwMode="auto">
            <a:xfrm>
              <a:off x="772819" y="1805621"/>
              <a:ext cx="218073"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OR</a:t>
              </a:r>
            </a:p>
          </p:txBody>
        </p:sp>
        <p:sp>
          <p:nvSpPr>
            <p:cNvPr id="301" name="Pennsylvania_L">
              <a:extLst>
                <a:ext uri="{FF2B5EF4-FFF2-40B4-BE49-F238E27FC236}">
                  <a16:creationId xmlns:a16="http://schemas.microsoft.com/office/drawing/2014/main" id="{A2538852-39B6-F26C-F725-F8488C49B5CC}"/>
                </a:ext>
              </a:extLst>
            </p:cNvPr>
            <p:cNvSpPr txBox="1">
              <a:spLocks noChangeArrowheads="1"/>
            </p:cNvSpPr>
            <p:nvPr/>
          </p:nvSpPr>
          <p:spPr bwMode="auto">
            <a:xfrm>
              <a:off x="7243540" y="2627946"/>
              <a:ext cx="203645"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PA</a:t>
              </a:r>
            </a:p>
          </p:txBody>
        </p:sp>
        <p:sp>
          <p:nvSpPr>
            <p:cNvPr id="303" name="South_Carolina_L">
              <a:extLst>
                <a:ext uri="{FF2B5EF4-FFF2-40B4-BE49-F238E27FC236}">
                  <a16:creationId xmlns:a16="http://schemas.microsoft.com/office/drawing/2014/main" id="{60EF05F0-DB04-D1E4-3079-ED12374D52A0}"/>
                </a:ext>
              </a:extLst>
            </p:cNvPr>
            <p:cNvSpPr txBox="1">
              <a:spLocks noChangeArrowheads="1"/>
            </p:cNvSpPr>
            <p:nvPr/>
          </p:nvSpPr>
          <p:spPr bwMode="auto">
            <a:xfrm>
              <a:off x="7018908" y="4082889"/>
              <a:ext cx="203645"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SC</a:t>
              </a:r>
            </a:p>
          </p:txBody>
        </p:sp>
        <p:sp>
          <p:nvSpPr>
            <p:cNvPr id="304" name="South_Dakota_L">
              <a:extLst>
                <a:ext uri="{FF2B5EF4-FFF2-40B4-BE49-F238E27FC236}">
                  <a16:creationId xmlns:a16="http://schemas.microsoft.com/office/drawing/2014/main" id="{4002A941-B220-5DB7-A545-B74A1658D1D8}"/>
                </a:ext>
              </a:extLst>
            </p:cNvPr>
            <p:cNvSpPr txBox="1">
              <a:spLocks noChangeArrowheads="1"/>
            </p:cNvSpPr>
            <p:nvPr/>
          </p:nvSpPr>
          <p:spPr bwMode="auto">
            <a:xfrm>
              <a:off x="3792361" y="2143758"/>
              <a:ext cx="194027"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SD</a:t>
              </a:r>
            </a:p>
          </p:txBody>
        </p:sp>
        <p:sp>
          <p:nvSpPr>
            <p:cNvPr id="305" name="Tennessee_L">
              <a:extLst>
                <a:ext uri="{FF2B5EF4-FFF2-40B4-BE49-F238E27FC236}">
                  <a16:creationId xmlns:a16="http://schemas.microsoft.com/office/drawing/2014/main" id="{391B5597-970D-56F2-96AE-06579D684B27}"/>
                </a:ext>
              </a:extLst>
            </p:cNvPr>
            <p:cNvSpPr txBox="1">
              <a:spLocks noChangeArrowheads="1"/>
            </p:cNvSpPr>
            <p:nvPr/>
          </p:nvSpPr>
          <p:spPr bwMode="auto">
            <a:xfrm>
              <a:off x="6042681" y="3783646"/>
              <a:ext cx="186013"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TN</a:t>
              </a:r>
            </a:p>
          </p:txBody>
        </p:sp>
        <p:sp>
          <p:nvSpPr>
            <p:cNvPr id="307" name="Utah_L">
              <a:extLst>
                <a:ext uri="{FF2B5EF4-FFF2-40B4-BE49-F238E27FC236}">
                  <a16:creationId xmlns:a16="http://schemas.microsoft.com/office/drawing/2014/main" id="{D955E843-E2C4-6842-A4FB-4AA7DB734A31}"/>
                </a:ext>
              </a:extLst>
            </p:cNvPr>
            <p:cNvSpPr txBox="1">
              <a:spLocks noChangeArrowheads="1"/>
            </p:cNvSpPr>
            <p:nvPr/>
          </p:nvSpPr>
          <p:spPr bwMode="auto">
            <a:xfrm>
              <a:off x="1977155" y="2974021"/>
              <a:ext cx="173189"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UT</a:t>
              </a:r>
            </a:p>
          </p:txBody>
        </p:sp>
        <p:sp>
          <p:nvSpPr>
            <p:cNvPr id="309" name="Virginia_L">
              <a:extLst>
                <a:ext uri="{FF2B5EF4-FFF2-40B4-BE49-F238E27FC236}">
                  <a16:creationId xmlns:a16="http://schemas.microsoft.com/office/drawing/2014/main" id="{F0D89557-6785-DB46-B9DF-4722C2270113}"/>
                </a:ext>
              </a:extLst>
            </p:cNvPr>
            <p:cNvSpPr txBox="1">
              <a:spLocks noChangeArrowheads="1"/>
            </p:cNvSpPr>
            <p:nvPr/>
          </p:nvSpPr>
          <p:spPr bwMode="auto">
            <a:xfrm>
              <a:off x="7264886" y="3259771"/>
              <a:ext cx="221278"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VA</a:t>
              </a:r>
            </a:p>
          </p:txBody>
        </p:sp>
        <p:sp>
          <p:nvSpPr>
            <p:cNvPr id="310" name="Washington_L">
              <a:extLst>
                <a:ext uri="{FF2B5EF4-FFF2-40B4-BE49-F238E27FC236}">
                  <a16:creationId xmlns:a16="http://schemas.microsoft.com/office/drawing/2014/main" id="{83120566-A6A0-F5D6-6433-881227683AAF}"/>
                </a:ext>
              </a:extLst>
            </p:cNvPr>
            <p:cNvSpPr txBox="1">
              <a:spLocks noChangeArrowheads="1"/>
            </p:cNvSpPr>
            <p:nvPr/>
          </p:nvSpPr>
          <p:spPr bwMode="auto">
            <a:xfrm>
              <a:off x="1023506" y="1159508"/>
              <a:ext cx="246927"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WA</a:t>
              </a:r>
            </a:p>
          </p:txBody>
        </p:sp>
        <p:sp>
          <p:nvSpPr>
            <p:cNvPr id="311" name="West_Virginia_L">
              <a:extLst>
                <a:ext uri="{FF2B5EF4-FFF2-40B4-BE49-F238E27FC236}">
                  <a16:creationId xmlns:a16="http://schemas.microsoft.com/office/drawing/2014/main" id="{D46D7487-50B6-D34F-507D-4027B2F824ED}"/>
                </a:ext>
              </a:extLst>
            </p:cNvPr>
            <p:cNvSpPr txBox="1">
              <a:spLocks noChangeArrowheads="1"/>
            </p:cNvSpPr>
            <p:nvPr/>
          </p:nvSpPr>
          <p:spPr bwMode="auto">
            <a:xfrm>
              <a:off x="6817904" y="3185158"/>
              <a:ext cx="242118"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WV</a:t>
              </a:r>
            </a:p>
          </p:txBody>
        </p:sp>
        <p:sp>
          <p:nvSpPr>
            <p:cNvPr id="312" name="Wisconsin_L">
              <a:extLst>
                <a:ext uri="{FF2B5EF4-FFF2-40B4-BE49-F238E27FC236}">
                  <a16:creationId xmlns:a16="http://schemas.microsoft.com/office/drawing/2014/main" id="{47E14BA3-5F4C-F70D-B0C6-370DD6AE07BC}"/>
                </a:ext>
              </a:extLst>
            </p:cNvPr>
            <p:cNvSpPr txBox="1">
              <a:spLocks noChangeArrowheads="1"/>
            </p:cNvSpPr>
            <p:nvPr/>
          </p:nvSpPr>
          <p:spPr bwMode="auto">
            <a:xfrm>
              <a:off x="5352111" y="2127883"/>
              <a:ext cx="187615"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WI</a:t>
              </a:r>
            </a:p>
          </p:txBody>
        </p:sp>
        <p:sp>
          <p:nvSpPr>
            <p:cNvPr id="313" name="Wyoming_L">
              <a:extLst>
                <a:ext uri="{FF2B5EF4-FFF2-40B4-BE49-F238E27FC236}">
                  <a16:creationId xmlns:a16="http://schemas.microsoft.com/office/drawing/2014/main" id="{A77A0C26-8E19-5AAC-A68B-26AA2108CF36}"/>
                </a:ext>
              </a:extLst>
            </p:cNvPr>
            <p:cNvSpPr txBox="1">
              <a:spLocks noChangeArrowheads="1"/>
            </p:cNvSpPr>
            <p:nvPr/>
          </p:nvSpPr>
          <p:spPr bwMode="auto">
            <a:xfrm>
              <a:off x="2689656" y="2332671"/>
              <a:ext cx="232500"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WY</a:t>
              </a:r>
            </a:p>
          </p:txBody>
        </p:sp>
        <p:sp>
          <p:nvSpPr>
            <p:cNvPr id="315" name="Puerto_Rico_L">
              <a:extLst>
                <a:ext uri="{FF2B5EF4-FFF2-40B4-BE49-F238E27FC236}">
                  <a16:creationId xmlns:a16="http://schemas.microsoft.com/office/drawing/2014/main" id="{54DBEE69-399B-41EC-0287-D7F19544D6D8}"/>
                </a:ext>
              </a:extLst>
            </p:cNvPr>
            <p:cNvSpPr txBox="1">
              <a:spLocks noChangeArrowheads="1"/>
            </p:cNvSpPr>
            <p:nvPr/>
          </p:nvSpPr>
          <p:spPr bwMode="auto">
            <a:xfrm>
              <a:off x="7551615" y="6161721"/>
              <a:ext cx="182806"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PR</a:t>
              </a:r>
            </a:p>
          </p:txBody>
        </p:sp>
        <p:sp>
          <p:nvSpPr>
            <p:cNvPr id="317" name="Virgin_Islands_L">
              <a:extLst>
                <a:ext uri="{FF2B5EF4-FFF2-40B4-BE49-F238E27FC236}">
                  <a16:creationId xmlns:a16="http://schemas.microsoft.com/office/drawing/2014/main" id="{A2929131-3CF7-E17B-044B-CF409665D2B3}"/>
                </a:ext>
              </a:extLst>
            </p:cNvPr>
            <p:cNvSpPr txBox="1">
              <a:spLocks noChangeArrowheads="1"/>
            </p:cNvSpPr>
            <p:nvPr/>
          </p:nvSpPr>
          <p:spPr bwMode="auto">
            <a:xfrm>
              <a:off x="8100198" y="6161721"/>
              <a:ext cx="161967"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VI</a:t>
              </a:r>
            </a:p>
          </p:txBody>
        </p:sp>
        <p:sp>
          <p:nvSpPr>
            <p:cNvPr id="319" name="Guam_L">
              <a:extLst>
                <a:ext uri="{FF2B5EF4-FFF2-40B4-BE49-F238E27FC236}">
                  <a16:creationId xmlns:a16="http://schemas.microsoft.com/office/drawing/2014/main" id="{8E3C7F10-D5B8-1C8D-97B5-B723B566ED9C}"/>
                </a:ext>
              </a:extLst>
            </p:cNvPr>
            <p:cNvSpPr txBox="1">
              <a:spLocks noChangeArrowheads="1"/>
            </p:cNvSpPr>
            <p:nvPr/>
          </p:nvSpPr>
          <p:spPr bwMode="auto">
            <a:xfrm>
              <a:off x="8615031" y="6161721"/>
              <a:ext cx="226088"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GU</a:t>
              </a:r>
            </a:p>
          </p:txBody>
        </p:sp>
        <p:sp>
          <p:nvSpPr>
            <p:cNvPr id="198" name="Michigan_L">
              <a:extLst>
                <a:ext uri="{FF2B5EF4-FFF2-40B4-BE49-F238E27FC236}">
                  <a16:creationId xmlns:a16="http://schemas.microsoft.com/office/drawing/2014/main" id="{EF384272-FEC4-E4CA-8DDD-AE239C466EFA}"/>
                </a:ext>
              </a:extLst>
            </p:cNvPr>
            <p:cNvSpPr txBox="1">
              <a:spLocks noChangeArrowheads="1"/>
            </p:cNvSpPr>
            <p:nvPr/>
          </p:nvSpPr>
          <p:spPr bwMode="auto">
            <a:xfrm>
              <a:off x="6128399" y="2392996"/>
              <a:ext cx="187615" cy="190821"/>
            </a:xfrm>
            <a:prstGeom prst="rect">
              <a:avLst/>
            </a:prstGeom>
            <a:noFill/>
            <a:ln w="1">
              <a:noFill/>
              <a:miter lim="800000"/>
              <a:headEnd/>
              <a:tailEnd/>
            </a:ln>
            <a:effectLst/>
          </p:spPr>
          <p:txBody>
            <a:bodyPr wrap="none" lIns="18288" tIns="18288" rIns="18288" bIns="18288" anchor="ctr"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914400">
                <a:defRPr sz="1000"/>
              </a:pPr>
              <a:r>
                <a:rPr lang="en-US" sz="1400" b="1" dirty="0">
                  <a:solidFill>
                    <a:prstClr val="black"/>
                  </a:solidFill>
                  <a:latin typeface="Century Gothic" panose="020B0502020202020204" pitchFamily="34" charset="0"/>
                  <a:cs typeface="Arial" panose="020B0604020202020204" pitchFamily="34" charset="0"/>
                </a:rPr>
                <a:t>MI</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9136542-FC9B-91A0-4385-3BE03A85E60C}"/>
              </a:ext>
            </a:extLst>
          </p:cNvPr>
          <p:cNvSpPr>
            <a:spLocks noGrp="1"/>
          </p:cNvSpPr>
          <p:nvPr>
            <p:ph type="body" sz="quarter" idx="14"/>
          </p:nvPr>
        </p:nvSpPr>
        <p:spPr/>
        <p:txBody>
          <a:bodyPr/>
          <a:lstStyle/>
          <a:p>
            <a:r>
              <a:rPr lang="en-US" dirty="0"/>
              <a:t>STC is a play in the Rapid Response Playbook. </a:t>
            </a:r>
          </a:p>
          <a:p>
            <a:r>
              <a:rPr lang="en-US" dirty="0"/>
              <a:t>It’s a business engagement strategy. </a:t>
            </a:r>
          </a:p>
          <a:p>
            <a:r>
              <a:rPr lang="en-US" dirty="0"/>
              <a:t>It supports business in times of contraction. </a:t>
            </a:r>
          </a:p>
          <a:p>
            <a:r>
              <a:rPr lang="en-US" dirty="0"/>
              <a:t>Businesses should have knowledge of the STC program at all points during the business cycle. </a:t>
            </a:r>
          </a:p>
          <a:p>
            <a:pPr marL="0" indent="0">
              <a:buNone/>
            </a:pPr>
            <a:endParaRPr lang="en-US" dirty="0"/>
          </a:p>
          <a:p>
            <a:pPr marL="0" indent="0">
              <a:buNone/>
            </a:pPr>
            <a:endParaRPr lang="en-US" dirty="0"/>
          </a:p>
        </p:txBody>
      </p:sp>
      <p:sp>
        <p:nvSpPr>
          <p:cNvPr id="3" name="Text Placeholder 2">
            <a:extLst>
              <a:ext uri="{FF2B5EF4-FFF2-40B4-BE49-F238E27FC236}">
                <a16:creationId xmlns:a16="http://schemas.microsoft.com/office/drawing/2014/main" id="{F03680FB-24AF-0842-E3E7-F3B7131BD374}"/>
              </a:ext>
            </a:extLst>
          </p:cNvPr>
          <p:cNvSpPr>
            <a:spLocks noGrp="1"/>
          </p:cNvSpPr>
          <p:nvPr>
            <p:ph type="body" sz="quarter" idx="30"/>
          </p:nvPr>
        </p:nvSpPr>
        <p:spPr/>
        <p:txBody>
          <a:bodyPr/>
          <a:lstStyle/>
          <a:p>
            <a:r>
              <a:rPr lang="en-US" dirty="0"/>
              <a:t>Framing Today’s Conversation </a:t>
            </a:r>
          </a:p>
        </p:txBody>
      </p:sp>
      <p:sp>
        <p:nvSpPr>
          <p:cNvPr id="4" name="Slide Number Placeholder 3">
            <a:extLst>
              <a:ext uri="{FF2B5EF4-FFF2-40B4-BE49-F238E27FC236}">
                <a16:creationId xmlns:a16="http://schemas.microsoft.com/office/drawing/2014/main" id="{6524A24A-5C51-1CAF-A348-1C0EA28C1F0E}"/>
              </a:ext>
            </a:extLst>
          </p:cNvPr>
          <p:cNvSpPr>
            <a:spLocks noGrp="1"/>
          </p:cNvSpPr>
          <p:nvPr>
            <p:ph type="sldNum" sz="quarter" idx="4"/>
          </p:nvPr>
        </p:nvSpPr>
        <p:spPr/>
        <p:txBody>
          <a:bodyPr/>
          <a:lstStyle/>
          <a:p>
            <a:fld id="{E1CE52AA-BB93-4FDB-9629-C6421C98F39B}" type="slidenum">
              <a:rPr lang="en-US" smtClean="0"/>
              <a:pPr/>
              <a:t>10</a:t>
            </a:fld>
            <a:endParaRPr lang="en-US"/>
          </a:p>
        </p:txBody>
      </p:sp>
    </p:spTree>
    <p:extLst>
      <p:ext uri="{BB962C8B-B14F-4D97-AF65-F5344CB8AC3E}">
        <p14:creationId xmlns:p14="http://schemas.microsoft.com/office/powerpoint/2010/main" val="29284035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74350805-67B7-E9BC-5D1D-EB69869FD32B}"/>
              </a:ext>
            </a:extLst>
          </p:cNvPr>
          <p:cNvSpPr>
            <a:spLocks noGrp="1"/>
          </p:cNvSpPr>
          <p:nvPr>
            <p:ph type="title" idx="4294967295"/>
          </p:nvPr>
        </p:nvSpPr>
        <p:spPr>
          <a:xfrm>
            <a:off x="239400" y="1275349"/>
            <a:ext cx="6799567" cy="30396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rgbClr val="FFFFFF"/>
                </a:solidFill>
                <a:effectLst/>
                <a:uLnTx/>
                <a:uFillTx/>
                <a:latin typeface="+mn-lt"/>
                <a:ea typeface="+mn-ea"/>
                <a:cs typeface="+mn-cs"/>
              </a:rPr>
              <a:t>Leveraging Rapid Response for STC Outreach</a:t>
            </a:r>
          </a:p>
        </p:txBody>
      </p:sp>
      <p:sp>
        <p:nvSpPr>
          <p:cNvPr id="4" name="Slide Number Placeholder 3">
            <a:extLst>
              <a:ext uri="{FF2B5EF4-FFF2-40B4-BE49-F238E27FC236}">
                <a16:creationId xmlns:a16="http://schemas.microsoft.com/office/drawing/2014/main" id="{D9BDB980-BE9D-BDB4-9554-029C03215208}"/>
              </a:ext>
            </a:extLst>
          </p:cNvPr>
          <p:cNvSpPr>
            <a:spLocks noGrp="1"/>
          </p:cNvSpPr>
          <p:nvPr>
            <p:ph type="sldNum" sz="quarter" idx="4294967295"/>
          </p:nvPr>
        </p:nvSpPr>
        <p:spPr>
          <a:xfrm>
            <a:off x="11691938" y="6478588"/>
            <a:ext cx="500062" cy="344487"/>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242021"/>
                </a:solidFill>
                <a:effectLst/>
                <a:uLnTx/>
                <a:uFillTx/>
                <a:latin typeface="Roboto"/>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800" b="0" i="0" u="none" strike="noStrike" kern="1200" cap="none" spc="0" normalizeH="0" baseline="0" noProof="0">
              <a:ln>
                <a:noFill/>
              </a:ln>
              <a:solidFill>
                <a:srgbClr val="242021"/>
              </a:solidFill>
              <a:effectLst/>
              <a:uLnTx/>
              <a:uFillTx/>
              <a:latin typeface="Roboto"/>
              <a:ea typeface="+mn-ea"/>
              <a:cs typeface="+mn-cs"/>
            </a:endParaRPr>
          </a:p>
        </p:txBody>
      </p:sp>
    </p:spTree>
    <p:extLst>
      <p:ext uri="{BB962C8B-B14F-4D97-AF65-F5344CB8AC3E}">
        <p14:creationId xmlns:p14="http://schemas.microsoft.com/office/powerpoint/2010/main" val="2260743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162AAF53-190D-C610-C5C6-A5A8429734DC}"/>
              </a:ext>
            </a:extLst>
          </p:cNvPr>
          <p:cNvSpPr>
            <a:spLocks noGrp="1"/>
          </p:cNvSpPr>
          <p:nvPr>
            <p:ph type="body" sz="quarter" idx="14"/>
          </p:nvPr>
        </p:nvSpPr>
        <p:spPr/>
        <p:txBody>
          <a:bodyPr/>
          <a:lstStyle/>
          <a:p>
            <a:r>
              <a:rPr lang="en-US" dirty="0"/>
              <a:t>Provide solutions to businesses in need, across the business cycle. </a:t>
            </a:r>
          </a:p>
          <a:p>
            <a:r>
              <a:rPr lang="en-US" dirty="0"/>
              <a:t>Provide </a:t>
            </a:r>
            <a:r>
              <a:rPr lang="en-US" b="1" dirty="0"/>
              <a:t>layoff aversion </a:t>
            </a:r>
            <a:r>
              <a:rPr lang="en-US" dirty="0"/>
              <a:t>services to businesses to minimize periods of unemployment. </a:t>
            </a:r>
          </a:p>
          <a:p>
            <a:pPr lvl="1"/>
            <a:r>
              <a:rPr lang="en-US" dirty="0"/>
              <a:t>Offer STC or other programs to prevent layoffs and/or to reemploy dislocated workers. </a:t>
            </a:r>
          </a:p>
          <a:p>
            <a:pPr lvl="1"/>
            <a:r>
              <a:rPr lang="en-US" dirty="0"/>
              <a:t>Ongoing engagement with businesses in the community, across the business cycle, to support layoff aversion activities and reemployment of dislocated workers. </a:t>
            </a:r>
          </a:p>
          <a:p>
            <a:r>
              <a:rPr lang="en-US" dirty="0"/>
              <a:t>Assist employers in managing reductions in workforce: </a:t>
            </a:r>
          </a:p>
          <a:p>
            <a:pPr lvl="1"/>
            <a:r>
              <a:rPr lang="en-US" dirty="0"/>
              <a:t>Assess needs and options for employers. </a:t>
            </a:r>
          </a:p>
          <a:p>
            <a:pPr lvl="1"/>
            <a:r>
              <a:rPr lang="en-US" dirty="0"/>
              <a:t>Work in partnership and across the workforce system to deliver services. </a:t>
            </a:r>
          </a:p>
          <a:p>
            <a:pPr lvl="1"/>
            <a:r>
              <a:rPr lang="en-US" dirty="0"/>
              <a:t>Deliver WIOA services as needed. </a:t>
            </a:r>
          </a:p>
          <a:p>
            <a:endParaRPr lang="en-US" dirty="0"/>
          </a:p>
          <a:p>
            <a:pPr marL="0" indent="0">
              <a:buNone/>
            </a:pPr>
            <a:endParaRPr lang="en-US" dirty="0"/>
          </a:p>
          <a:p>
            <a:endParaRPr lang="en-US" dirty="0"/>
          </a:p>
        </p:txBody>
      </p:sp>
      <p:sp>
        <p:nvSpPr>
          <p:cNvPr id="7" name="Text Placeholder 6">
            <a:extLst>
              <a:ext uri="{FF2B5EF4-FFF2-40B4-BE49-F238E27FC236}">
                <a16:creationId xmlns:a16="http://schemas.microsoft.com/office/drawing/2014/main" id="{F54EA20A-C01C-ADDF-9B2C-01A0EDDCE573}"/>
              </a:ext>
            </a:extLst>
          </p:cNvPr>
          <p:cNvSpPr>
            <a:spLocks noGrp="1"/>
          </p:cNvSpPr>
          <p:nvPr>
            <p:ph type="body" sz="quarter" idx="30"/>
          </p:nvPr>
        </p:nvSpPr>
        <p:spPr/>
        <p:txBody>
          <a:bodyPr/>
          <a:lstStyle/>
          <a:p>
            <a:r>
              <a:rPr lang="en-US" dirty="0"/>
              <a:t>Rapid Response’s Purpose	</a:t>
            </a:r>
          </a:p>
        </p:txBody>
      </p:sp>
    </p:spTree>
    <p:extLst>
      <p:ext uri="{BB962C8B-B14F-4D97-AF65-F5344CB8AC3E}">
        <p14:creationId xmlns:p14="http://schemas.microsoft.com/office/powerpoint/2010/main" val="27239888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5B40BB2-59A0-32AB-0F28-F3AF8EF59008}"/>
              </a:ext>
            </a:extLst>
          </p:cNvPr>
          <p:cNvSpPr>
            <a:spLocks noGrp="1"/>
          </p:cNvSpPr>
          <p:nvPr>
            <p:ph type="body" sz="quarter" idx="14"/>
          </p:nvPr>
        </p:nvSpPr>
        <p:spPr/>
        <p:txBody>
          <a:bodyPr/>
          <a:lstStyle/>
          <a:p>
            <a:r>
              <a:rPr lang="en-US" dirty="0"/>
              <a:t>Goal of layoff aversion is to help companies make changes so that layoffs are reduced or avoided. </a:t>
            </a:r>
          </a:p>
          <a:p>
            <a:r>
              <a:rPr lang="en-US" dirty="0"/>
              <a:t>Focuses on prevention versus traditional layoff response. </a:t>
            </a:r>
          </a:p>
          <a:p>
            <a:r>
              <a:rPr lang="en-US" dirty="0"/>
              <a:t>Layoff aversion ranges from avoiding layoffs to minimizing the time a dislocated worker is out of work. </a:t>
            </a:r>
          </a:p>
          <a:p>
            <a:r>
              <a:rPr lang="en-US" dirty="0"/>
              <a:t>Saving jobs is the priority! </a:t>
            </a:r>
          </a:p>
          <a:p>
            <a:pPr marL="0" indent="0">
              <a:buNone/>
            </a:pPr>
            <a:endParaRPr lang="en-US" dirty="0"/>
          </a:p>
        </p:txBody>
      </p:sp>
      <p:sp>
        <p:nvSpPr>
          <p:cNvPr id="6" name="Text Placeholder 5">
            <a:extLst>
              <a:ext uri="{FF2B5EF4-FFF2-40B4-BE49-F238E27FC236}">
                <a16:creationId xmlns:a16="http://schemas.microsoft.com/office/drawing/2014/main" id="{B9B7F530-D562-EEB8-72C2-47F2661EBFA5}"/>
              </a:ext>
            </a:extLst>
          </p:cNvPr>
          <p:cNvSpPr>
            <a:spLocks noGrp="1"/>
          </p:cNvSpPr>
          <p:nvPr>
            <p:ph type="body" sz="quarter" idx="30"/>
          </p:nvPr>
        </p:nvSpPr>
        <p:spPr/>
        <p:txBody>
          <a:bodyPr/>
          <a:lstStyle/>
          <a:p>
            <a:r>
              <a:rPr lang="en-US" dirty="0"/>
              <a:t>About Layoff Aversion and What’s Required </a:t>
            </a:r>
          </a:p>
        </p:txBody>
      </p:sp>
      <p:sp>
        <p:nvSpPr>
          <p:cNvPr id="4" name="Slide Number Placeholder 3">
            <a:extLst>
              <a:ext uri="{FF2B5EF4-FFF2-40B4-BE49-F238E27FC236}">
                <a16:creationId xmlns:a16="http://schemas.microsoft.com/office/drawing/2014/main" id="{08CCC9A8-924E-74BE-94B4-0BE126DFD7AF}"/>
              </a:ext>
            </a:extLst>
          </p:cNvPr>
          <p:cNvSpPr>
            <a:spLocks noGrp="1"/>
          </p:cNvSpPr>
          <p:nvPr>
            <p:ph type="sldNum" sz="quarter" idx="4"/>
          </p:nvPr>
        </p:nvSpPr>
        <p:spPr/>
        <p:txBody>
          <a:bodyPr/>
          <a:lstStyle/>
          <a:p>
            <a:fld id="{E1CE52AA-BB93-4FDB-9629-C6421C98F39B}" type="slidenum">
              <a:rPr lang="en-US" smtClean="0"/>
              <a:pPr/>
              <a:t>13</a:t>
            </a:fld>
            <a:endParaRPr lang="en-US"/>
          </a:p>
        </p:txBody>
      </p:sp>
    </p:spTree>
    <p:extLst>
      <p:ext uri="{BB962C8B-B14F-4D97-AF65-F5344CB8AC3E}">
        <p14:creationId xmlns:p14="http://schemas.microsoft.com/office/powerpoint/2010/main" val="22483852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C4D7970-F0C8-1515-7EDD-149D2BEC7F12}"/>
              </a:ext>
            </a:extLst>
          </p:cNvPr>
          <p:cNvSpPr>
            <a:spLocks noGrp="1"/>
          </p:cNvSpPr>
          <p:nvPr>
            <p:ph type="body" sz="quarter" idx="30"/>
          </p:nvPr>
        </p:nvSpPr>
        <p:spPr/>
        <p:txBody>
          <a:bodyPr/>
          <a:lstStyle/>
          <a:p>
            <a:r>
              <a:rPr lang="en-US" dirty="0"/>
              <a:t>Examples Of Layoff Aversion Globally </a:t>
            </a:r>
          </a:p>
        </p:txBody>
      </p:sp>
      <p:sp>
        <p:nvSpPr>
          <p:cNvPr id="8" name="Text Placeholder 7">
            <a:extLst>
              <a:ext uri="{FF2B5EF4-FFF2-40B4-BE49-F238E27FC236}">
                <a16:creationId xmlns:a16="http://schemas.microsoft.com/office/drawing/2014/main" id="{4B244277-BED6-18B3-4B93-61EC049864B1}"/>
              </a:ext>
            </a:extLst>
          </p:cNvPr>
          <p:cNvSpPr>
            <a:spLocks noGrp="1"/>
          </p:cNvSpPr>
          <p:nvPr>
            <p:ph type="body" sz="quarter" idx="31"/>
          </p:nvPr>
        </p:nvSpPr>
        <p:spPr/>
        <p:txBody>
          <a:bodyPr/>
          <a:lstStyle/>
          <a:p>
            <a:r>
              <a:rPr lang="en-US" dirty="0">
                <a:solidFill>
                  <a:schemeClr val="tx1"/>
                </a:solidFill>
              </a:rPr>
              <a:t>Developing a layoff aversion policy. </a:t>
            </a:r>
          </a:p>
          <a:p>
            <a:r>
              <a:rPr lang="en-US" dirty="0">
                <a:solidFill>
                  <a:schemeClr val="tx1"/>
                </a:solidFill>
              </a:rPr>
              <a:t>Gathering data and intelligence related to economic transitions trends. </a:t>
            </a:r>
          </a:p>
          <a:p>
            <a:r>
              <a:rPr lang="en-US" dirty="0">
                <a:solidFill>
                  <a:schemeClr val="tx1"/>
                </a:solidFill>
              </a:rPr>
              <a:t>Developing early warning networks using data. </a:t>
            </a:r>
          </a:p>
          <a:p>
            <a:r>
              <a:rPr lang="en-US" dirty="0">
                <a:solidFill>
                  <a:schemeClr val="tx1"/>
                </a:solidFill>
              </a:rPr>
              <a:t>Identifying sectors that need training and support. </a:t>
            </a:r>
          </a:p>
          <a:p>
            <a:r>
              <a:rPr lang="en-US" dirty="0">
                <a:solidFill>
                  <a:schemeClr val="tx1"/>
                </a:solidFill>
              </a:rPr>
              <a:t>Engaging in proactive measures like business visitation programs or layoff forecasting programs. </a:t>
            </a:r>
          </a:p>
        </p:txBody>
      </p:sp>
      <p:sp>
        <p:nvSpPr>
          <p:cNvPr id="9" name="Text Placeholder 8">
            <a:extLst>
              <a:ext uri="{FF2B5EF4-FFF2-40B4-BE49-F238E27FC236}">
                <a16:creationId xmlns:a16="http://schemas.microsoft.com/office/drawing/2014/main" id="{7DCCB916-5990-F59D-5C0A-DCEF4B40546E}"/>
              </a:ext>
            </a:extLst>
          </p:cNvPr>
          <p:cNvSpPr>
            <a:spLocks noGrp="1"/>
          </p:cNvSpPr>
          <p:nvPr>
            <p:ph type="body" sz="quarter" idx="32"/>
          </p:nvPr>
        </p:nvSpPr>
        <p:spPr/>
        <p:txBody>
          <a:bodyPr/>
          <a:lstStyle/>
          <a:p>
            <a:r>
              <a:rPr lang="en-US" dirty="0">
                <a:solidFill>
                  <a:schemeClr val="tx1"/>
                </a:solidFill>
              </a:rPr>
              <a:t>Connecting employers to short-term training, on-the-job training, apprenticeship, incumbent worker training. </a:t>
            </a:r>
          </a:p>
          <a:p>
            <a:r>
              <a:rPr lang="en-US" dirty="0">
                <a:solidFill>
                  <a:schemeClr val="tx1"/>
                </a:solidFill>
              </a:rPr>
              <a:t>Implementing and conducting outreach for STC programs. </a:t>
            </a:r>
          </a:p>
          <a:p>
            <a:r>
              <a:rPr lang="en-US" dirty="0">
                <a:solidFill>
                  <a:schemeClr val="tx1"/>
                </a:solidFill>
              </a:rPr>
              <a:t>Strategic Partnership. </a:t>
            </a:r>
          </a:p>
          <a:p>
            <a:r>
              <a:rPr lang="en-US" dirty="0">
                <a:solidFill>
                  <a:schemeClr val="tx1"/>
                </a:solidFill>
              </a:rPr>
              <a:t>Connecting to labor unions to help assess skills of workers. </a:t>
            </a:r>
          </a:p>
          <a:p>
            <a:r>
              <a:rPr lang="en-US" dirty="0">
                <a:solidFill>
                  <a:schemeClr val="tx1"/>
                </a:solidFill>
              </a:rPr>
              <a:t>Conducting talent transfer activities, like job fairs. </a:t>
            </a:r>
          </a:p>
        </p:txBody>
      </p:sp>
      <p:sp>
        <p:nvSpPr>
          <p:cNvPr id="4" name="Slide Number Placeholder 3">
            <a:extLst>
              <a:ext uri="{FF2B5EF4-FFF2-40B4-BE49-F238E27FC236}">
                <a16:creationId xmlns:a16="http://schemas.microsoft.com/office/drawing/2014/main" id="{A25C6365-C527-2452-D43B-89869CE78287}"/>
              </a:ext>
            </a:extLst>
          </p:cNvPr>
          <p:cNvSpPr>
            <a:spLocks noGrp="1"/>
          </p:cNvSpPr>
          <p:nvPr>
            <p:ph type="sldNum" sz="quarter" idx="4"/>
          </p:nvPr>
        </p:nvSpPr>
        <p:spPr/>
        <p:txBody>
          <a:bodyPr/>
          <a:lstStyle/>
          <a:p>
            <a:fld id="{E1CE52AA-BB93-4FDB-9629-C6421C98F39B}" type="slidenum">
              <a:rPr lang="en-US" smtClean="0"/>
              <a:pPr/>
              <a:t>14</a:t>
            </a:fld>
            <a:endParaRPr lang="en-US"/>
          </a:p>
        </p:txBody>
      </p:sp>
      <p:sp>
        <p:nvSpPr>
          <p:cNvPr id="7" name="Text Placeholder 6">
            <a:extLst>
              <a:ext uri="{FF2B5EF4-FFF2-40B4-BE49-F238E27FC236}">
                <a16:creationId xmlns:a16="http://schemas.microsoft.com/office/drawing/2014/main" id="{DDA9E7D5-61DC-E07C-BC1C-4EA8F379BBAB}"/>
              </a:ext>
            </a:extLst>
          </p:cNvPr>
          <p:cNvSpPr>
            <a:spLocks noGrp="1"/>
          </p:cNvSpPr>
          <p:nvPr>
            <p:ph type="body" idx="1"/>
          </p:nvPr>
        </p:nvSpPr>
        <p:spPr>
          <a:xfrm>
            <a:off x="704088" y="1082656"/>
            <a:ext cx="10125837" cy="694944"/>
          </a:xfrm>
        </p:spPr>
        <p:txBody>
          <a:bodyPr/>
          <a:lstStyle/>
          <a:p>
            <a:r>
              <a:rPr lang="en-US" dirty="0"/>
              <a:t>Ongoing Strategies of Administrative Activities </a:t>
            </a:r>
          </a:p>
        </p:txBody>
      </p:sp>
    </p:spTree>
    <p:extLst>
      <p:ext uri="{BB962C8B-B14F-4D97-AF65-F5344CB8AC3E}">
        <p14:creationId xmlns:p14="http://schemas.microsoft.com/office/powerpoint/2010/main" val="31036950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522E19-3898-4EEE-0107-B957AEEF3345}"/>
              </a:ext>
            </a:extLst>
          </p:cNvPr>
          <p:cNvSpPr>
            <a:spLocks noGrp="1"/>
          </p:cNvSpPr>
          <p:nvPr>
            <p:ph type="body" sz="quarter" idx="30"/>
          </p:nvPr>
        </p:nvSpPr>
        <p:spPr/>
        <p:txBody>
          <a:bodyPr/>
          <a:lstStyle/>
          <a:p>
            <a:r>
              <a:rPr lang="en-US" dirty="0"/>
              <a:t>Examples of Layoff Aversion Globally</a:t>
            </a:r>
          </a:p>
        </p:txBody>
      </p:sp>
      <p:sp>
        <p:nvSpPr>
          <p:cNvPr id="3" name="Text Placeholder 2">
            <a:extLst>
              <a:ext uri="{FF2B5EF4-FFF2-40B4-BE49-F238E27FC236}">
                <a16:creationId xmlns:a16="http://schemas.microsoft.com/office/drawing/2014/main" id="{319AB65B-0481-BA32-912E-9A4DEC4BDC57}"/>
              </a:ext>
            </a:extLst>
          </p:cNvPr>
          <p:cNvSpPr>
            <a:spLocks noGrp="1"/>
          </p:cNvSpPr>
          <p:nvPr>
            <p:ph type="body" sz="quarter" idx="31"/>
          </p:nvPr>
        </p:nvSpPr>
        <p:spPr>
          <a:xfrm>
            <a:off x="838199" y="1581012"/>
            <a:ext cx="4729858" cy="4243821"/>
          </a:xfrm>
        </p:spPr>
        <p:txBody>
          <a:bodyPr/>
          <a:lstStyle/>
          <a:p>
            <a:r>
              <a:rPr lang="en-US" dirty="0">
                <a:solidFill>
                  <a:schemeClr val="tx1"/>
                </a:solidFill>
              </a:rPr>
              <a:t>Work with businesses to identify the costs of running the business and assisting them in determining under-performing units. </a:t>
            </a:r>
          </a:p>
          <a:p>
            <a:r>
              <a:rPr lang="en-US" dirty="0">
                <a:solidFill>
                  <a:schemeClr val="tx1"/>
                </a:solidFill>
              </a:rPr>
              <a:t>Helping companies to support continuous improvement in processes, new products, customers and markets. </a:t>
            </a:r>
          </a:p>
          <a:p>
            <a:r>
              <a:rPr lang="en-US" dirty="0">
                <a:solidFill>
                  <a:schemeClr val="tx1"/>
                </a:solidFill>
              </a:rPr>
              <a:t>Partnering and working with Manufacturing Extension Partnerships and other business-focused organizations to assess risk. </a:t>
            </a:r>
          </a:p>
          <a:p>
            <a:r>
              <a:rPr lang="en-US" dirty="0">
                <a:solidFill>
                  <a:schemeClr val="tx1"/>
                </a:solidFill>
              </a:rPr>
              <a:t>Conducting analysis of suppliers to assess risks. </a:t>
            </a:r>
          </a:p>
        </p:txBody>
      </p:sp>
      <p:sp>
        <p:nvSpPr>
          <p:cNvPr id="4" name="Text Placeholder 3">
            <a:extLst>
              <a:ext uri="{FF2B5EF4-FFF2-40B4-BE49-F238E27FC236}">
                <a16:creationId xmlns:a16="http://schemas.microsoft.com/office/drawing/2014/main" id="{BC45003E-3AF5-FC95-57AC-25FF792648FB}"/>
              </a:ext>
            </a:extLst>
          </p:cNvPr>
          <p:cNvSpPr>
            <a:spLocks noGrp="1"/>
          </p:cNvSpPr>
          <p:nvPr>
            <p:ph type="body" sz="quarter" idx="32"/>
          </p:nvPr>
        </p:nvSpPr>
        <p:spPr>
          <a:xfrm>
            <a:off x="6353173" y="1581012"/>
            <a:ext cx="4729858" cy="4138327"/>
          </a:xfrm>
        </p:spPr>
        <p:txBody>
          <a:bodyPr/>
          <a:lstStyle/>
          <a:p>
            <a:r>
              <a:rPr lang="en-US" dirty="0">
                <a:solidFill>
                  <a:schemeClr val="tx1"/>
                </a:solidFill>
              </a:rPr>
              <a:t>Facilitating employer loan programs for employee skill upgrading. </a:t>
            </a:r>
          </a:p>
          <a:p>
            <a:r>
              <a:rPr lang="en-US" dirty="0">
                <a:solidFill>
                  <a:schemeClr val="tx1"/>
                </a:solidFill>
              </a:rPr>
              <a:t>Working with UI to leverage STC. </a:t>
            </a:r>
          </a:p>
          <a:p>
            <a:r>
              <a:rPr lang="en-US" dirty="0">
                <a:solidFill>
                  <a:schemeClr val="tx1"/>
                </a:solidFill>
              </a:rPr>
              <a:t>Using incumbent worker training programs, as applicable. </a:t>
            </a:r>
          </a:p>
          <a:p>
            <a:r>
              <a:rPr lang="en-US" dirty="0">
                <a:solidFill>
                  <a:schemeClr val="tx1"/>
                </a:solidFill>
              </a:rPr>
              <a:t>Holding on-site job fairs with employers who have a similar skill set need. </a:t>
            </a:r>
          </a:p>
          <a:p>
            <a:r>
              <a:rPr lang="en-US" dirty="0">
                <a:solidFill>
                  <a:schemeClr val="tx1"/>
                </a:solidFill>
              </a:rPr>
              <a:t>Connecting with unions to assist in accessing skilled workers needs for employment/reemployment. </a:t>
            </a:r>
          </a:p>
        </p:txBody>
      </p:sp>
      <p:sp>
        <p:nvSpPr>
          <p:cNvPr id="5" name="Slide Number Placeholder 4">
            <a:extLst>
              <a:ext uri="{FF2B5EF4-FFF2-40B4-BE49-F238E27FC236}">
                <a16:creationId xmlns:a16="http://schemas.microsoft.com/office/drawing/2014/main" id="{38E40627-A249-AEEB-A52A-74C97B4031A0}"/>
              </a:ext>
            </a:extLst>
          </p:cNvPr>
          <p:cNvSpPr>
            <a:spLocks noGrp="1"/>
          </p:cNvSpPr>
          <p:nvPr>
            <p:ph type="sldNum" sz="quarter" idx="4"/>
          </p:nvPr>
        </p:nvSpPr>
        <p:spPr/>
        <p:txBody>
          <a:bodyPr/>
          <a:lstStyle/>
          <a:p>
            <a:fld id="{E1CE52AA-BB93-4FDB-9629-C6421C98F39B}" type="slidenum">
              <a:rPr lang="en-US" smtClean="0"/>
              <a:pPr/>
              <a:t>15</a:t>
            </a:fld>
            <a:endParaRPr lang="en-US"/>
          </a:p>
        </p:txBody>
      </p:sp>
      <p:sp>
        <p:nvSpPr>
          <p:cNvPr id="6" name="Text Placeholder 5">
            <a:extLst>
              <a:ext uri="{FF2B5EF4-FFF2-40B4-BE49-F238E27FC236}">
                <a16:creationId xmlns:a16="http://schemas.microsoft.com/office/drawing/2014/main" id="{BC129F4B-7C60-6495-5484-408A446282F4}"/>
              </a:ext>
            </a:extLst>
          </p:cNvPr>
          <p:cNvSpPr>
            <a:spLocks noGrp="1"/>
          </p:cNvSpPr>
          <p:nvPr>
            <p:ph type="body" idx="1"/>
          </p:nvPr>
        </p:nvSpPr>
        <p:spPr>
          <a:xfrm>
            <a:off x="714030" y="914400"/>
            <a:ext cx="10249595" cy="694944"/>
          </a:xfrm>
        </p:spPr>
        <p:txBody>
          <a:bodyPr/>
          <a:lstStyle/>
          <a:p>
            <a:r>
              <a:rPr lang="en-US" dirty="0">
                <a:solidFill>
                  <a:schemeClr val="accent2"/>
                </a:solidFill>
              </a:rPr>
              <a:t>Prior to Potential Layoff</a:t>
            </a:r>
          </a:p>
        </p:txBody>
      </p:sp>
    </p:spTree>
    <p:extLst>
      <p:ext uri="{BB962C8B-B14F-4D97-AF65-F5344CB8AC3E}">
        <p14:creationId xmlns:p14="http://schemas.microsoft.com/office/powerpoint/2010/main" val="30218990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5771CEA3-7E00-CF44-C4D0-78616A3404FF}"/>
              </a:ext>
            </a:extLst>
          </p:cNvPr>
          <p:cNvSpPr>
            <a:spLocks noGrp="1"/>
          </p:cNvSpPr>
          <p:nvPr>
            <p:ph type="body" sz="quarter" idx="14"/>
          </p:nvPr>
        </p:nvSpPr>
        <p:spPr/>
        <p:txBody>
          <a:bodyPr/>
          <a:lstStyle/>
          <a:p>
            <a:r>
              <a:rPr lang="en-US" dirty="0"/>
              <a:t>Rapid Response (and business services) should include conducting STC outreach to businesses across the business cycle to support layoff aversion. </a:t>
            </a:r>
          </a:p>
          <a:p>
            <a:r>
              <a:rPr lang="en-US" dirty="0"/>
              <a:t>Rapid Response should also include supporting efforts to reemploy dislocated workers as quickly as possible by connecting workers to WIOA programs to support rapid reemployment. </a:t>
            </a:r>
          </a:p>
          <a:p>
            <a:endParaRPr lang="en-US" dirty="0"/>
          </a:p>
        </p:txBody>
      </p:sp>
      <p:sp>
        <p:nvSpPr>
          <p:cNvPr id="7" name="Text Placeholder 6">
            <a:extLst>
              <a:ext uri="{FF2B5EF4-FFF2-40B4-BE49-F238E27FC236}">
                <a16:creationId xmlns:a16="http://schemas.microsoft.com/office/drawing/2014/main" id="{D1DB2719-90BA-E623-D956-3B5598D2942B}"/>
              </a:ext>
            </a:extLst>
          </p:cNvPr>
          <p:cNvSpPr>
            <a:spLocks noGrp="1"/>
          </p:cNvSpPr>
          <p:nvPr>
            <p:ph type="body" sz="quarter" idx="30"/>
          </p:nvPr>
        </p:nvSpPr>
        <p:spPr/>
        <p:txBody>
          <a:bodyPr/>
          <a:lstStyle/>
          <a:p>
            <a:r>
              <a:rPr lang="en-US" dirty="0"/>
              <a:t>What are the Connections between STC and Rapid Response?</a:t>
            </a:r>
          </a:p>
        </p:txBody>
      </p:sp>
      <p:sp>
        <p:nvSpPr>
          <p:cNvPr id="4" name="Slide Number Placeholder 3">
            <a:extLst>
              <a:ext uri="{FF2B5EF4-FFF2-40B4-BE49-F238E27FC236}">
                <a16:creationId xmlns:a16="http://schemas.microsoft.com/office/drawing/2014/main" id="{4879853C-D98F-61C2-2E4B-B4DDCFB7463C}"/>
              </a:ext>
            </a:extLst>
          </p:cNvPr>
          <p:cNvSpPr>
            <a:spLocks noGrp="1"/>
          </p:cNvSpPr>
          <p:nvPr>
            <p:ph type="sldNum" sz="quarter" idx="4"/>
          </p:nvPr>
        </p:nvSpPr>
        <p:spPr/>
        <p:txBody>
          <a:bodyPr/>
          <a:lstStyle/>
          <a:p>
            <a:fld id="{E1CE52AA-BB93-4FDB-9629-C6421C98F39B}" type="slidenum">
              <a:rPr lang="en-US" smtClean="0"/>
              <a:pPr/>
              <a:t>16</a:t>
            </a:fld>
            <a:endParaRPr lang="en-US"/>
          </a:p>
        </p:txBody>
      </p:sp>
    </p:spTree>
    <p:extLst>
      <p:ext uri="{BB962C8B-B14F-4D97-AF65-F5344CB8AC3E}">
        <p14:creationId xmlns:p14="http://schemas.microsoft.com/office/powerpoint/2010/main" val="11219172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Open red front door">
            <a:extLst>
              <a:ext uri="{FF2B5EF4-FFF2-40B4-BE49-F238E27FC236}">
                <a16:creationId xmlns:a16="http://schemas.microsoft.com/office/drawing/2014/main" id="{7AC03A46-595A-DC77-377E-9D9AD45A813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297134" y="1563688"/>
            <a:ext cx="2903157" cy="4351337"/>
          </a:xfrm>
        </p:spPr>
      </p:pic>
      <p:sp>
        <p:nvSpPr>
          <p:cNvPr id="6" name="Text Placeholder 5">
            <a:extLst>
              <a:ext uri="{FF2B5EF4-FFF2-40B4-BE49-F238E27FC236}">
                <a16:creationId xmlns:a16="http://schemas.microsoft.com/office/drawing/2014/main" id="{8974C2E9-D755-650E-3B61-38398D93C172}"/>
              </a:ext>
            </a:extLst>
          </p:cNvPr>
          <p:cNvSpPr>
            <a:spLocks noGrp="1"/>
          </p:cNvSpPr>
          <p:nvPr>
            <p:ph type="body" sz="quarter" idx="13"/>
          </p:nvPr>
        </p:nvSpPr>
        <p:spPr>
          <a:xfrm>
            <a:off x="704087" y="1564230"/>
            <a:ext cx="5601709" cy="4351338"/>
          </a:xfrm>
        </p:spPr>
        <p:txBody>
          <a:bodyPr/>
          <a:lstStyle/>
          <a:p>
            <a:r>
              <a:rPr lang="en-US" dirty="0"/>
              <a:t>STC can be an initial connection for employers to the public workforce system. </a:t>
            </a:r>
          </a:p>
          <a:p>
            <a:r>
              <a:rPr lang="en-US" dirty="0"/>
              <a:t>Rapid Response can offer [at least] the following services to support the relationship: </a:t>
            </a:r>
          </a:p>
          <a:p>
            <a:pPr lvl="1"/>
            <a:r>
              <a:rPr lang="en-US" dirty="0"/>
              <a:t>Direct services to support the employers to determine areas of growth and opportunity. </a:t>
            </a:r>
          </a:p>
          <a:p>
            <a:pPr lvl="1"/>
            <a:r>
              <a:rPr lang="en-US" dirty="0"/>
              <a:t>Offer connections to business services to support the businesses’ ability to grow and sustain its workforce.  </a:t>
            </a:r>
          </a:p>
          <a:p>
            <a:pPr lvl="1"/>
            <a:r>
              <a:rPr lang="en-US" dirty="0"/>
              <a:t>Incumbent worker training programs and on-the-job training programs to support upgrades in the workers’ skills. </a:t>
            </a:r>
          </a:p>
          <a:p>
            <a:pPr lvl="1"/>
            <a:r>
              <a:rPr lang="en-US" dirty="0"/>
              <a:t>Conduct industry and occupational analysis of STC employer/employees to see if they are “at-risk.” </a:t>
            </a:r>
          </a:p>
          <a:p>
            <a:endParaRPr lang="en-US" dirty="0"/>
          </a:p>
        </p:txBody>
      </p:sp>
      <p:sp>
        <p:nvSpPr>
          <p:cNvPr id="7" name="Text Placeholder 6">
            <a:extLst>
              <a:ext uri="{FF2B5EF4-FFF2-40B4-BE49-F238E27FC236}">
                <a16:creationId xmlns:a16="http://schemas.microsoft.com/office/drawing/2014/main" id="{BA76340A-ED8C-9CFB-12D0-F11103A17DAD}"/>
              </a:ext>
            </a:extLst>
          </p:cNvPr>
          <p:cNvSpPr>
            <a:spLocks noGrp="1"/>
          </p:cNvSpPr>
          <p:nvPr>
            <p:ph type="body" sz="quarter" idx="30"/>
          </p:nvPr>
        </p:nvSpPr>
        <p:spPr/>
        <p:txBody>
          <a:bodyPr/>
          <a:lstStyle/>
          <a:p>
            <a:r>
              <a:rPr lang="en-US" dirty="0"/>
              <a:t>STC is One of Several Services for Employers</a:t>
            </a:r>
          </a:p>
        </p:txBody>
      </p:sp>
      <p:sp>
        <p:nvSpPr>
          <p:cNvPr id="4" name="Slide Number Placeholder 3">
            <a:extLst>
              <a:ext uri="{FF2B5EF4-FFF2-40B4-BE49-F238E27FC236}">
                <a16:creationId xmlns:a16="http://schemas.microsoft.com/office/drawing/2014/main" id="{242DEE8D-C97F-CB6C-C7F1-602A725D4647}"/>
              </a:ext>
            </a:extLst>
          </p:cNvPr>
          <p:cNvSpPr>
            <a:spLocks noGrp="1"/>
          </p:cNvSpPr>
          <p:nvPr>
            <p:ph type="sldNum" sz="quarter" idx="4"/>
          </p:nvPr>
        </p:nvSpPr>
        <p:spPr/>
        <p:txBody>
          <a:bodyPr/>
          <a:lstStyle/>
          <a:p>
            <a:fld id="{E1CE52AA-BB93-4FDB-9629-C6421C98F39B}" type="slidenum">
              <a:rPr lang="en-US" smtClean="0"/>
              <a:pPr/>
              <a:t>17</a:t>
            </a:fld>
            <a:endParaRPr lang="en-US"/>
          </a:p>
        </p:txBody>
      </p:sp>
    </p:spTree>
    <p:extLst>
      <p:ext uri="{BB962C8B-B14F-4D97-AF65-F5344CB8AC3E}">
        <p14:creationId xmlns:p14="http://schemas.microsoft.com/office/powerpoint/2010/main" val="19832669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16BD45E-AD3F-2FEA-56DD-56243241E268}"/>
              </a:ext>
            </a:extLst>
          </p:cNvPr>
          <p:cNvSpPr>
            <a:spLocks noGrp="1"/>
          </p:cNvSpPr>
          <p:nvPr>
            <p:ph type="body" sz="quarter" idx="14"/>
          </p:nvPr>
        </p:nvSpPr>
        <p:spPr/>
        <p:txBody>
          <a:bodyPr/>
          <a:lstStyle/>
          <a:p>
            <a:pPr marL="0" indent="0">
              <a:buNone/>
            </a:pPr>
            <a:endParaRPr lang="en-US" dirty="0"/>
          </a:p>
        </p:txBody>
      </p:sp>
      <p:sp>
        <p:nvSpPr>
          <p:cNvPr id="3" name="Text Placeholder 2">
            <a:extLst>
              <a:ext uri="{FF2B5EF4-FFF2-40B4-BE49-F238E27FC236}">
                <a16:creationId xmlns:a16="http://schemas.microsoft.com/office/drawing/2014/main" id="{3181E825-7E55-F8DA-0685-E30410C4CEA4}"/>
              </a:ext>
            </a:extLst>
          </p:cNvPr>
          <p:cNvSpPr>
            <a:spLocks noGrp="1"/>
          </p:cNvSpPr>
          <p:nvPr>
            <p:ph type="body" sz="quarter" idx="30"/>
          </p:nvPr>
        </p:nvSpPr>
        <p:spPr/>
        <p:txBody>
          <a:bodyPr/>
          <a:lstStyle/>
          <a:p>
            <a:r>
              <a:rPr lang="en-US" dirty="0"/>
              <a:t>Partnership is the Key to Layoff Aversion Success! </a:t>
            </a:r>
          </a:p>
        </p:txBody>
      </p:sp>
      <p:sp>
        <p:nvSpPr>
          <p:cNvPr id="4" name="Slide Number Placeholder 3">
            <a:extLst>
              <a:ext uri="{FF2B5EF4-FFF2-40B4-BE49-F238E27FC236}">
                <a16:creationId xmlns:a16="http://schemas.microsoft.com/office/drawing/2014/main" id="{59735C9B-03F1-F6B6-7F62-B9508DC64812}"/>
              </a:ext>
            </a:extLst>
          </p:cNvPr>
          <p:cNvSpPr>
            <a:spLocks noGrp="1"/>
          </p:cNvSpPr>
          <p:nvPr>
            <p:ph type="sldNum" sz="quarter" idx="4"/>
          </p:nvPr>
        </p:nvSpPr>
        <p:spPr/>
        <p:txBody>
          <a:bodyPr/>
          <a:lstStyle/>
          <a:p>
            <a:fld id="{E1CE52AA-BB93-4FDB-9629-C6421C98F39B}" type="slidenum">
              <a:rPr lang="en-US" smtClean="0"/>
              <a:pPr/>
              <a:t>18</a:t>
            </a:fld>
            <a:endParaRPr lang="en-US"/>
          </a:p>
        </p:txBody>
      </p:sp>
      <p:graphicFrame>
        <p:nvGraphicFramePr>
          <p:cNvPr id="7" name="Table 6">
            <a:extLst>
              <a:ext uri="{FF2B5EF4-FFF2-40B4-BE49-F238E27FC236}">
                <a16:creationId xmlns:a16="http://schemas.microsoft.com/office/drawing/2014/main" id="{FCA85430-B34A-5C71-FFD6-4C3E40BD66F1}"/>
              </a:ext>
            </a:extLst>
          </p:cNvPr>
          <p:cNvGraphicFramePr>
            <a:graphicFrameLocks noGrp="1"/>
          </p:cNvGraphicFramePr>
          <p:nvPr>
            <p:extLst>
              <p:ext uri="{D42A27DB-BD31-4B8C-83A1-F6EECF244321}">
                <p14:modId xmlns:p14="http://schemas.microsoft.com/office/powerpoint/2010/main" val="3050128995"/>
              </p:ext>
            </p:extLst>
          </p:nvPr>
        </p:nvGraphicFramePr>
        <p:xfrm>
          <a:off x="668151" y="1446028"/>
          <a:ext cx="11149280" cy="4540109"/>
        </p:xfrm>
        <a:graphic>
          <a:graphicData uri="http://schemas.openxmlformats.org/drawingml/2006/table">
            <a:tbl>
              <a:tblPr firstRow="1" bandRow="1">
                <a:tableStyleId>{5C22544A-7EE6-4342-B048-85BDC9FD1C3A}</a:tableStyleId>
              </a:tblPr>
              <a:tblGrid>
                <a:gridCol w="5574640">
                  <a:extLst>
                    <a:ext uri="{9D8B030D-6E8A-4147-A177-3AD203B41FA5}">
                      <a16:colId xmlns:a16="http://schemas.microsoft.com/office/drawing/2014/main" val="3378969822"/>
                    </a:ext>
                  </a:extLst>
                </a:gridCol>
                <a:gridCol w="5574640">
                  <a:extLst>
                    <a:ext uri="{9D8B030D-6E8A-4147-A177-3AD203B41FA5}">
                      <a16:colId xmlns:a16="http://schemas.microsoft.com/office/drawing/2014/main" val="2522053134"/>
                    </a:ext>
                  </a:extLst>
                </a:gridCol>
              </a:tblGrid>
              <a:tr h="434375">
                <a:tc>
                  <a:txBody>
                    <a:bodyPr/>
                    <a:lstStyle/>
                    <a:p>
                      <a:r>
                        <a:rPr lang="en-US" dirty="0"/>
                        <a:t>Partner(s)</a:t>
                      </a:r>
                    </a:p>
                  </a:txBody>
                  <a:tcPr/>
                </a:tc>
                <a:tc>
                  <a:txBody>
                    <a:bodyPr/>
                    <a:lstStyle/>
                    <a:p>
                      <a:r>
                        <a:rPr lang="en-US" dirty="0"/>
                        <a:t>Activities/Resources</a:t>
                      </a:r>
                    </a:p>
                  </a:txBody>
                  <a:tcPr/>
                </a:tc>
                <a:extLst>
                  <a:ext uri="{0D108BD9-81ED-4DB2-BD59-A6C34878D82A}">
                    <a16:rowId xmlns:a16="http://schemas.microsoft.com/office/drawing/2014/main" val="4060267769"/>
                  </a:ext>
                </a:extLst>
              </a:tr>
              <a:tr h="749742">
                <a:tc>
                  <a:txBody>
                    <a:bodyPr/>
                    <a:lstStyle/>
                    <a:p>
                      <a:r>
                        <a:rPr lang="en-US" dirty="0"/>
                        <a:t>Manufacturing Extension Partnership.</a:t>
                      </a:r>
                    </a:p>
                  </a:txBody>
                  <a:tcPr/>
                </a:tc>
                <a:tc>
                  <a:txBody>
                    <a:bodyPr/>
                    <a:lstStyle/>
                    <a:p>
                      <a:r>
                        <a:rPr lang="en-US" dirty="0"/>
                        <a:t>Prefeasibility Studies, lean management, Six Sigma, accessing new customers/markets.</a:t>
                      </a:r>
                    </a:p>
                  </a:txBody>
                  <a:tcPr/>
                </a:tc>
                <a:extLst>
                  <a:ext uri="{0D108BD9-81ED-4DB2-BD59-A6C34878D82A}">
                    <a16:rowId xmlns:a16="http://schemas.microsoft.com/office/drawing/2014/main" val="1663698817"/>
                  </a:ext>
                </a:extLst>
              </a:tr>
              <a:tr h="749742">
                <a:tc>
                  <a:txBody>
                    <a:bodyPr/>
                    <a:lstStyle/>
                    <a:p>
                      <a:r>
                        <a:rPr lang="en-US" dirty="0"/>
                        <a:t>Business community, including sector partnerships and Chambers of Commerce.</a:t>
                      </a:r>
                    </a:p>
                  </a:txBody>
                  <a:tcPr/>
                </a:tc>
                <a:tc>
                  <a:txBody>
                    <a:bodyPr/>
                    <a:lstStyle/>
                    <a:p>
                      <a:r>
                        <a:rPr lang="en-US" dirty="0"/>
                        <a:t>Company matching/instant labor exchange, layoff forecasting, referrals.</a:t>
                      </a:r>
                    </a:p>
                  </a:txBody>
                  <a:tcPr/>
                </a:tc>
                <a:extLst>
                  <a:ext uri="{0D108BD9-81ED-4DB2-BD59-A6C34878D82A}">
                    <a16:rowId xmlns:a16="http://schemas.microsoft.com/office/drawing/2014/main" val="2479550073"/>
                  </a:ext>
                </a:extLst>
              </a:tr>
              <a:tr h="434375">
                <a:tc>
                  <a:txBody>
                    <a:bodyPr/>
                    <a:lstStyle/>
                    <a:p>
                      <a:r>
                        <a:rPr lang="en-US" dirty="0"/>
                        <a:t>Small Business Development Centers.</a:t>
                      </a:r>
                    </a:p>
                  </a:txBody>
                  <a:tcPr/>
                </a:tc>
                <a:tc>
                  <a:txBody>
                    <a:bodyPr/>
                    <a:lstStyle/>
                    <a:p>
                      <a:r>
                        <a:rPr lang="en-US" dirty="0"/>
                        <a:t>Succession planning, loan programs.</a:t>
                      </a:r>
                    </a:p>
                  </a:txBody>
                  <a:tcPr/>
                </a:tc>
                <a:extLst>
                  <a:ext uri="{0D108BD9-81ED-4DB2-BD59-A6C34878D82A}">
                    <a16:rowId xmlns:a16="http://schemas.microsoft.com/office/drawing/2014/main" val="3619137544"/>
                  </a:ext>
                </a:extLst>
              </a:tr>
              <a:tr h="434375">
                <a:tc>
                  <a:txBody>
                    <a:bodyPr/>
                    <a:lstStyle/>
                    <a:p>
                      <a:r>
                        <a:rPr lang="en-US" dirty="0"/>
                        <a:t>Registered Apprenticeship. </a:t>
                      </a:r>
                    </a:p>
                  </a:txBody>
                  <a:tcPr/>
                </a:tc>
                <a:tc>
                  <a:txBody>
                    <a:bodyPr/>
                    <a:lstStyle/>
                    <a:p>
                      <a:r>
                        <a:rPr lang="en-US" dirty="0"/>
                        <a:t>Customized training. </a:t>
                      </a:r>
                    </a:p>
                  </a:txBody>
                  <a:tcPr/>
                </a:tc>
                <a:extLst>
                  <a:ext uri="{0D108BD9-81ED-4DB2-BD59-A6C34878D82A}">
                    <a16:rowId xmlns:a16="http://schemas.microsoft.com/office/drawing/2014/main" val="1702700070"/>
                  </a:ext>
                </a:extLst>
              </a:tr>
              <a:tr h="434375">
                <a:tc>
                  <a:txBody>
                    <a:bodyPr/>
                    <a:lstStyle/>
                    <a:p>
                      <a:r>
                        <a:rPr lang="en-US" dirty="0"/>
                        <a:t>Educational Institutions. </a:t>
                      </a:r>
                    </a:p>
                  </a:txBody>
                  <a:tcPr/>
                </a:tc>
                <a:tc>
                  <a:txBody>
                    <a:bodyPr/>
                    <a:lstStyle/>
                    <a:p>
                      <a:r>
                        <a:rPr lang="en-US" dirty="0"/>
                        <a:t>Targeted training, incumbent worker training, etc. </a:t>
                      </a:r>
                    </a:p>
                  </a:txBody>
                  <a:tcPr/>
                </a:tc>
                <a:extLst>
                  <a:ext uri="{0D108BD9-81ED-4DB2-BD59-A6C34878D82A}">
                    <a16:rowId xmlns:a16="http://schemas.microsoft.com/office/drawing/2014/main" val="2994946614"/>
                  </a:ext>
                </a:extLst>
              </a:tr>
              <a:tr h="434375">
                <a:tc>
                  <a:txBody>
                    <a:bodyPr/>
                    <a:lstStyle/>
                    <a:p>
                      <a:r>
                        <a:rPr lang="en-US" dirty="0"/>
                        <a:t>Local Workforce Development Boards.</a:t>
                      </a:r>
                    </a:p>
                  </a:txBody>
                  <a:tcPr/>
                </a:tc>
                <a:tc>
                  <a:txBody>
                    <a:bodyPr/>
                    <a:lstStyle/>
                    <a:p>
                      <a:r>
                        <a:rPr lang="en-US" dirty="0"/>
                        <a:t>Incumbent worker training, on-the-job training, etc. </a:t>
                      </a:r>
                    </a:p>
                  </a:txBody>
                  <a:tcPr/>
                </a:tc>
                <a:extLst>
                  <a:ext uri="{0D108BD9-81ED-4DB2-BD59-A6C34878D82A}">
                    <a16:rowId xmlns:a16="http://schemas.microsoft.com/office/drawing/2014/main" val="2286217144"/>
                  </a:ext>
                </a:extLst>
              </a:tr>
              <a:tr h="434375">
                <a:tc>
                  <a:txBody>
                    <a:bodyPr/>
                    <a:lstStyle/>
                    <a:p>
                      <a:r>
                        <a:rPr lang="en-US" dirty="0"/>
                        <a:t>State Unemployment Insurance Agency. </a:t>
                      </a:r>
                    </a:p>
                  </a:txBody>
                  <a:tcPr/>
                </a:tc>
                <a:tc>
                  <a:txBody>
                    <a:bodyPr/>
                    <a:lstStyle/>
                    <a:p>
                      <a:r>
                        <a:rPr lang="en-US" dirty="0"/>
                        <a:t>STC, Data Gathering/Early Warning.</a:t>
                      </a:r>
                    </a:p>
                  </a:txBody>
                  <a:tcPr/>
                </a:tc>
                <a:extLst>
                  <a:ext uri="{0D108BD9-81ED-4DB2-BD59-A6C34878D82A}">
                    <a16:rowId xmlns:a16="http://schemas.microsoft.com/office/drawing/2014/main" val="369844186"/>
                  </a:ext>
                </a:extLst>
              </a:tr>
              <a:tr h="434375">
                <a:tc>
                  <a:txBody>
                    <a:bodyPr/>
                    <a:lstStyle/>
                    <a:p>
                      <a:r>
                        <a:rPr lang="en-US" dirty="0"/>
                        <a:t>Banks, Accountants, etc. </a:t>
                      </a:r>
                    </a:p>
                  </a:txBody>
                  <a:tcPr/>
                </a:tc>
                <a:tc>
                  <a:txBody>
                    <a:bodyPr/>
                    <a:lstStyle/>
                    <a:p>
                      <a:r>
                        <a:rPr lang="en-US" dirty="0"/>
                        <a:t>Early Warning Data, connecting to businesses. </a:t>
                      </a:r>
                    </a:p>
                  </a:txBody>
                  <a:tcPr/>
                </a:tc>
                <a:extLst>
                  <a:ext uri="{0D108BD9-81ED-4DB2-BD59-A6C34878D82A}">
                    <a16:rowId xmlns:a16="http://schemas.microsoft.com/office/drawing/2014/main" val="4084016177"/>
                  </a:ext>
                </a:extLst>
              </a:tr>
            </a:tbl>
          </a:graphicData>
        </a:graphic>
      </p:graphicFrame>
    </p:spTree>
    <p:extLst>
      <p:ext uri="{BB962C8B-B14F-4D97-AF65-F5344CB8AC3E}">
        <p14:creationId xmlns:p14="http://schemas.microsoft.com/office/powerpoint/2010/main" val="769132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62C55F-3326-4F88-3D98-48F947245D80}"/>
              </a:ext>
            </a:extLst>
          </p:cNvPr>
          <p:cNvSpPr>
            <a:spLocks noGrp="1"/>
          </p:cNvSpPr>
          <p:nvPr>
            <p:ph type="body" sz="quarter" idx="14"/>
          </p:nvPr>
        </p:nvSpPr>
        <p:spPr>
          <a:xfrm>
            <a:off x="609383" y="1937816"/>
            <a:ext cx="11149281" cy="4540102"/>
          </a:xfrm>
        </p:spPr>
        <p:txBody>
          <a:bodyPr/>
          <a:lstStyle/>
          <a:p>
            <a:r>
              <a:rPr lang="en-US" dirty="0"/>
              <a:t>Rapid Response funds may be used to support STC Outreach, across the business cycle. </a:t>
            </a:r>
          </a:p>
          <a:p>
            <a:r>
              <a:rPr lang="en-US" dirty="0"/>
              <a:t>Rapid Response staff may educate employer(s) and worker(s) about STC. </a:t>
            </a:r>
          </a:p>
          <a:p>
            <a:r>
              <a:rPr lang="en-US" dirty="0"/>
              <a:t>Rapid Response funds may be used to support business services and business service teams that support STC outreach. </a:t>
            </a:r>
          </a:p>
          <a:p>
            <a:pPr marL="0" indent="0">
              <a:buNone/>
            </a:pPr>
            <a:endParaRPr lang="en-US" dirty="0"/>
          </a:p>
          <a:p>
            <a:pPr lvl="1"/>
            <a:endParaRPr lang="en-US" dirty="0"/>
          </a:p>
          <a:p>
            <a:pPr lvl="1"/>
            <a:endParaRPr lang="en-US" dirty="0"/>
          </a:p>
          <a:p>
            <a:pPr marL="0" indent="0">
              <a:buNone/>
            </a:pPr>
            <a:endParaRPr lang="en-US" b="1" dirty="0"/>
          </a:p>
          <a:p>
            <a:pPr lvl="1"/>
            <a:endParaRPr lang="en-US" b="1" dirty="0"/>
          </a:p>
          <a:p>
            <a:endParaRPr lang="en-US" dirty="0"/>
          </a:p>
        </p:txBody>
      </p:sp>
      <p:sp>
        <p:nvSpPr>
          <p:cNvPr id="3" name="Text Placeholder 2">
            <a:extLst>
              <a:ext uri="{FF2B5EF4-FFF2-40B4-BE49-F238E27FC236}">
                <a16:creationId xmlns:a16="http://schemas.microsoft.com/office/drawing/2014/main" id="{A1F83BB5-03D2-CD88-693C-3440D3B05543}"/>
              </a:ext>
            </a:extLst>
          </p:cNvPr>
          <p:cNvSpPr>
            <a:spLocks noGrp="1"/>
          </p:cNvSpPr>
          <p:nvPr>
            <p:ph type="body" sz="quarter" idx="30"/>
          </p:nvPr>
        </p:nvSpPr>
        <p:spPr/>
        <p:txBody>
          <a:bodyPr/>
          <a:lstStyle/>
          <a:p>
            <a:r>
              <a:rPr lang="en-US" dirty="0"/>
              <a:t>Opportunities to Connect Rapid Response and STC Programs </a:t>
            </a:r>
          </a:p>
        </p:txBody>
      </p:sp>
      <p:sp>
        <p:nvSpPr>
          <p:cNvPr id="4" name="Slide Number Placeholder 3">
            <a:extLst>
              <a:ext uri="{FF2B5EF4-FFF2-40B4-BE49-F238E27FC236}">
                <a16:creationId xmlns:a16="http://schemas.microsoft.com/office/drawing/2014/main" id="{57C3F9E9-F851-7E42-C846-2FD39371D8EA}"/>
              </a:ext>
            </a:extLst>
          </p:cNvPr>
          <p:cNvSpPr>
            <a:spLocks noGrp="1"/>
          </p:cNvSpPr>
          <p:nvPr>
            <p:ph type="sldNum" sz="quarter" idx="4"/>
          </p:nvPr>
        </p:nvSpPr>
        <p:spPr/>
        <p:txBody>
          <a:bodyPr/>
          <a:lstStyle/>
          <a:p>
            <a:fld id="{E1CE52AA-BB93-4FDB-9629-C6421C98F39B}" type="slidenum">
              <a:rPr lang="en-US" smtClean="0"/>
              <a:pPr/>
              <a:t>19</a:t>
            </a:fld>
            <a:endParaRPr lang="en-US"/>
          </a:p>
        </p:txBody>
      </p:sp>
    </p:spTree>
    <p:extLst>
      <p:ext uri="{BB962C8B-B14F-4D97-AF65-F5344CB8AC3E}">
        <p14:creationId xmlns:p14="http://schemas.microsoft.com/office/powerpoint/2010/main" val="10848217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74350805-67B7-E9BC-5D1D-EB69869FD32B}"/>
              </a:ext>
            </a:extLst>
          </p:cNvPr>
          <p:cNvSpPr>
            <a:spLocks noGrp="1"/>
          </p:cNvSpPr>
          <p:nvPr>
            <p:ph type="title" idx="4294967295"/>
          </p:nvPr>
        </p:nvSpPr>
        <p:spPr>
          <a:xfrm>
            <a:off x="239400" y="1275349"/>
            <a:ext cx="6799567" cy="30396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rgbClr val="F3F4F4"/>
                </a:solidFill>
                <a:effectLst/>
                <a:uLnTx/>
                <a:uFillTx/>
                <a:latin typeface="Google Sans"/>
                <a:ea typeface="+mj-ea"/>
                <a:cs typeface="+mj-cs"/>
              </a:rPr>
              <a:t>Illinois Department of Commerce and Economic Opportunity</a:t>
            </a:r>
            <a:r>
              <a:rPr kumimoji="0" lang="en-US" sz="4400" b="0" i="0" u="none" strike="noStrike" kern="1200" cap="none" spc="0" normalizeH="0" baseline="0" noProof="0" dirty="0">
                <a:ln>
                  <a:noFill/>
                </a:ln>
                <a:solidFill>
                  <a:srgbClr val="F3F4F4"/>
                </a:solidFill>
                <a:effectLst/>
                <a:uLnTx/>
                <a:uFillTx/>
                <a:latin typeface="Roboto"/>
                <a:ea typeface="+mj-ea"/>
                <a:cs typeface="+mj-cs"/>
              </a:rPr>
              <a:t> &amp; </a:t>
            </a:r>
            <a:r>
              <a:rPr kumimoji="0" lang="en-US" sz="4400" b="0" i="0" u="none" strike="noStrike" kern="1200" cap="none" spc="0" normalizeH="0" baseline="0" noProof="0" dirty="0">
                <a:ln>
                  <a:noFill/>
                </a:ln>
                <a:solidFill>
                  <a:schemeClr val="bg2"/>
                </a:solidFill>
                <a:effectLst/>
                <a:uLnTx/>
                <a:uFillTx/>
                <a:latin typeface="+mn-lt"/>
                <a:ea typeface="+mn-ea"/>
                <a:cs typeface="+mn-cs"/>
              </a:rPr>
              <a:t>Illinois </a:t>
            </a:r>
            <a:r>
              <a:rPr lang="en-US" b="0" i="0" dirty="0">
                <a:solidFill>
                  <a:schemeClr val="bg2"/>
                </a:solidFill>
                <a:effectLst/>
                <a:latin typeface="Google Sans"/>
              </a:rPr>
              <a:t>Department of Employment Security</a:t>
            </a:r>
            <a:endParaRPr kumimoji="0" lang="en-US" sz="4400" b="0" i="0" u="none" strike="noStrike" kern="1200" cap="none" spc="0" normalizeH="0" baseline="0" noProof="0" dirty="0">
              <a:ln>
                <a:noFill/>
              </a:ln>
              <a:solidFill>
                <a:schemeClr val="bg2"/>
              </a:solidFill>
              <a:effectLst/>
              <a:uLnTx/>
              <a:uFillTx/>
              <a:latin typeface="+mn-lt"/>
              <a:ea typeface="+mn-ea"/>
              <a:cs typeface="+mn-cs"/>
            </a:endParaRPr>
          </a:p>
        </p:txBody>
      </p:sp>
      <p:sp>
        <p:nvSpPr>
          <p:cNvPr id="5" name="Text Placeholder 4">
            <a:extLst>
              <a:ext uri="{FF2B5EF4-FFF2-40B4-BE49-F238E27FC236}">
                <a16:creationId xmlns:a16="http://schemas.microsoft.com/office/drawing/2014/main" id="{B5ACB99C-7AD7-6F11-1FF4-EA4CC6A9439A}"/>
              </a:ext>
            </a:extLst>
          </p:cNvPr>
          <p:cNvSpPr>
            <a:spLocks noGrp="1"/>
          </p:cNvSpPr>
          <p:nvPr>
            <p:ph type="body" sz="quarter" idx="11"/>
          </p:nvPr>
        </p:nvSpPr>
        <p:spPr/>
        <p:txBody>
          <a:bodyPr/>
          <a:lstStyle/>
          <a:p>
            <a:r>
              <a:rPr lang="en-US"/>
              <a:t>State Practices</a:t>
            </a:r>
          </a:p>
        </p:txBody>
      </p:sp>
      <p:sp>
        <p:nvSpPr>
          <p:cNvPr id="4" name="Slide Number Placeholder 3">
            <a:extLst>
              <a:ext uri="{FF2B5EF4-FFF2-40B4-BE49-F238E27FC236}">
                <a16:creationId xmlns:a16="http://schemas.microsoft.com/office/drawing/2014/main" id="{D9BDB980-BE9D-BDB4-9554-029C03215208}"/>
              </a:ext>
            </a:extLst>
          </p:cNvPr>
          <p:cNvSpPr>
            <a:spLocks noGrp="1"/>
          </p:cNvSpPr>
          <p:nvPr>
            <p:ph type="sldNum" sz="quarter" idx="4294967295"/>
          </p:nvPr>
        </p:nvSpPr>
        <p:spPr>
          <a:xfrm>
            <a:off x="11691938" y="6478588"/>
            <a:ext cx="500062" cy="344487"/>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242021"/>
                </a:solidFill>
                <a:effectLst/>
                <a:uLnTx/>
                <a:uFillTx/>
                <a:latin typeface="Roboto"/>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800" b="0" i="0" u="none" strike="noStrike" kern="1200" cap="none" spc="0" normalizeH="0" baseline="0" noProof="0">
              <a:ln>
                <a:noFill/>
              </a:ln>
              <a:solidFill>
                <a:srgbClr val="242021"/>
              </a:solidFill>
              <a:effectLst/>
              <a:uLnTx/>
              <a:uFillTx/>
              <a:latin typeface="Roboto"/>
              <a:ea typeface="+mn-ea"/>
              <a:cs typeface="+mn-cs"/>
            </a:endParaRPr>
          </a:p>
        </p:txBody>
      </p:sp>
    </p:spTree>
    <p:extLst>
      <p:ext uri="{BB962C8B-B14F-4D97-AF65-F5344CB8AC3E}">
        <p14:creationId xmlns:p14="http://schemas.microsoft.com/office/powerpoint/2010/main" val="39310994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C2DB40A-E80B-B3E3-4C79-5EFB18978CCD}"/>
              </a:ext>
            </a:extLst>
          </p:cNvPr>
          <p:cNvSpPr>
            <a:spLocks noGrp="1"/>
          </p:cNvSpPr>
          <p:nvPr>
            <p:ph type="title"/>
          </p:nvPr>
        </p:nvSpPr>
        <p:spPr/>
        <p:txBody>
          <a:bodyPr/>
          <a:lstStyle/>
          <a:p>
            <a:r>
              <a:rPr lang="en-US" dirty="0"/>
              <a:t>Presenters</a:t>
            </a:r>
          </a:p>
        </p:txBody>
      </p:sp>
      <p:pic>
        <p:nvPicPr>
          <p:cNvPr id="3" name="Picture Placeholder 2" descr="A person in a suit&#10;&#10;AI-generated content may be incorrect.">
            <a:extLst>
              <a:ext uri="{FF2B5EF4-FFF2-40B4-BE49-F238E27FC236}">
                <a16:creationId xmlns:a16="http://schemas.microsoft.com/office/drawing/2014/main" id="{DE17DCE7-AAFB-5FD8-E154-762AAE3D2C95}"/>
              </a:ext>
            </a:extLst>
          </p:cNvPr>
          <p:cNvPicPr>
            <a:picLocks noGrp="1" noChangeAspect="1"/>
          </p:cNvPicPr>
          <p:nvPr>
            <p:ph type="pic" sz="quarter" idx="20"/>
          </p:nvPr>
        </p:nvPicPr>
        <p:blipFill>
          <a:blip r:embed="rId2">
            <a:extLst>
              <a:ext uri="{28A0092B-C50C-407E-A947-70E740481C1C}">
                <a14:useLocalDpi xmlns:a14="http://schemas.microsoft.com/office/drawing/2010/main" val="0"/>
              </a:ext>
            </a:extLst>
          </a:blip>
          <a:srcRect t="11094" b="11094"/>
          <a:stretch>
            <a:fillRect/>
          </a:stretch>
        </p:blipFill>
        <p:spPr>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8" name="Text Placeholder 7">
            <a:extLst>
              <a:ext uri="{FF2B5EF4-FFF2-40B4-BE49-F238E27FC236}">
                <a16:creationId xmlns:a16="http://schemas.microsoft.com/office/drawing/2014/main" id="{B9EA379C-E347-89DD-8433-147810D41C36}"/>
              </a:ext>
            </a:extLst>
          </p:cNvPr>
          <p:cNvSpPr>
            <a:spLocks noGrp="1"/>
          </p:cNvSpPr>
          <p:nvPr>
            <p:ph type="body" sz="quarter" idx="21"/>
          </p:nvPr>
        </p:nvSpPr>
        <p:spPr/>
        <p:txBody>
          <a:bodyPr/>
          <a:lstStyle/>
          <a:p>
            <a:r>
              <a:rPr lang="en-US" dirty="0"/>
              <a:t>Bryan Ellis</a:t>
            </a:r>
          </a:p>
        </p:txBody>
      </p:sp>
      <p:sp>
        <p:nvSpPr>
          <p:cNvPr id="9" name="Text Placeholder 8">
            <a:extLst>
              <a:ext uri="{FF2B5EF4-FFF2-40B4-BE49-F238E27FC236}">
                <a16:creationId xmlns:a16="http://schemas.microsoft.com/office/drawing/2014/main" id="{41E75271-CCF4-49D8-DA29-CE2D0E5D3768}"/>
              </a:ext>
            </a:extLst>
          </p:cNvPr>
          <p:cNvSpPr>
            <a:spLocks noGrp="1"/>
          </p:cNvSpPr>
          <p:nvPr>
            <p:ph type="body" sz="quarter" idx="22"/>
          </p:nvPr>
        </p:nvSpPr>
        <p:spPr/>
        <p:txBody>
          <a:bodyPr/>
          <a:lstStyle/>
          <a:p>
            <a:r>
              <a:rPr lang="en-US" dirty="0"/>
              <a:t>Southern Illinois Regional Workforce Manager</a:t>
            </a:r>
          </a:p>
        </p:txBody>
      </p:sp>
      <p:sp>
        <p:nvSpPr>
          <p:cNvPr id="10" name="Text Placeholder 9">
            <a:extLst>
              <a:ext uri="{FF2B5EF4-FFF2-40B4-BE49-F238E27FC236}">
                <a16:creationId xmlns:a16="http://schemas.microsoft.com/office/drawing/2014/main" id="{B7863FEB-FDBB-219F-2ED7-D1474689BC5D}"/>
              </a:ext>
            </a:extLst>
          </p:cNvPr>
          <p:cNvSpPr>
            <a:spLocks noGrp="1"/>
          </p:cNvSpPr>
          <p:nvPr>
            <p:ph type="body" sz="quarter" idx="23"/>
          </p:nvPr>
        </p:nvSpPr>
        <p:spPr/>
        <p:txBody>
          <a:bodyPr/>
          <a:lstStyle/>
          <a:p>
            <a:r>
              <a:rPr lang="en-US" dirty="0"/>
              <a:t>Illinois Department of Commerce &amp; Economic Opportunity</a:t>
            </a:r>
          </a:p>
        </p:txBody>
      </p:sp>
      <p:sp>
        <p:nvSpPr>
          <p:cNvPr id="11" name="Text Placeholder 10">
            <a:extLst>
              <a:ext uri="{FF2B5EF4-FFF2-40B4-BE49-F238E27FC236}">
                <a16:creationId xmlns:a16="http://schemas.microsoft.com/office/drawing/2014/main" id="{D72BDC38-DBAE-7902-051F-863948816204}"/>
              </a:ext>
            </a:extLst>
          </p:cNvPr>
          <p:cNvSpPr>
            <a:spLocks noGrp="1"/>
          </p:cNvSpPr>
          <p:nvPr>
            <p:ph type="body" sz="quarter" idx="24"/>
          </p:nvPr>
        </p:nvSpPr>
        <p:spPr/>
        <p:txBody>
          <a:bodyPr/>
          <a:lstStyle/>
          <a:p>
            <a:endParaRPr lang="en-US"/>
          </a:p>
        </p:txBody>
      </p:sp>
      <p:pic>
        <p:nvPicPr>
          <p:cNvPr id="5" name="Picture Placeholder 4" descr="A picture containing person, person&#10;&#10;AI-generated content may be incorrect.">
            <a:extLst>
              <a:ext uri="{FF2B5EF4-FFF2-40B4-BE49-F238E27FC236}">
                <a16:creationId xmlns:a16="http://schemas.microsoft.com/office/drawing/2014/main" id="{C7B3C3B6-7CBB-66CB-E172-886C8A59323C}"/>
              </a:ext>
            </a:extLst>
          </p:cNvPr>
          <p:cNvPicPr>
            <a:picLocks noGrp="1" noChangeAspect="1"/>
          </p:cNvPicPr>
          <p:nvPr>
            <p:ph type="pic" sz="quarter" idx="25"/>
          </p:nvPr>
        </p:nvPicPr>
        <p:blipFill>
          <a:blip r:embed="rId3">
            <a:extLst>
              <a:ext uri="{28A0092B-C50C-407E-A947-70E740481C1C}">
                <a14:useLocalDpi xmlns:a14="http://schemas.microsoft.com/office/drawing/2010/main" val="0"/>
              </a:ext>
            </a:extLst>
          </a:blip>
          <a:srcRect l="7128" r="7128"/>
          <a:stretch>
            <a:fillRect/>
          </a:stretch>
        </p:blipFill>
        <p:spPr>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3" name="Text Placeholder 12">
            <a:extLst>
              <a:ext uri="{FF2B5EF4-FFF2-40B4-BE49-F238E27FC236}">
                <a16:creationId xmlns:a16="http://schemas.microsoft.com/office/drawing/2014/main" id="{9EC68ECA-1D02-902D-6185-A72DCC49F4D7}"/>
              </a:ext>
            </a:extLst>
          </p:cNvPr>
          <p:cNvSpPr>
            <a:spLocks noGrp="1"/>
          </p:cNvSpPr>
          <p:nvPr>
            <p:ph type="body" sz="quarter" idx="26"/>
          </p:nvPr>
        </p:nvSpPr>
        <p:spPr/>
        <p:txBody>
          <a:bodyPr/>
          <a:lstStyle/>
          <a:p>
            <a:r>
              <a:rPr lang="en-US" dirty="0"/>
              <a:t>Todd W. Lowery</a:t>
            </a:r>
          </a:p>
        </p:txBody>
      </p:sp>
      <p:sp>
        <p:nvSpPr>
          <p:cNvPr id="14" name="Text Placeholder 13">
            <a:extLst>
              <a:ext uri="{FF2B5EF4-FFF2-40B4-BE49-F238E27FC236}">
                <a16:creationId xmlns:a16="http://schemas.microsoft.com/office/drawing/2014/main" id="{519E9C3A-A8E6-D7BA-1CA1-BE225094EA74}"/>
              </a:ext>
            </a:extLst>
          </p:cNvPr>
          <p:cNvSpPr>
            <a:spLocks noGrp="1"/>
          </p:cNvSpPr>
          <p:nvPr>
            <p:ph type="body" sz="quarter" idx="27"/>
          </p:nvPr>
        </p:nvSpPr>
        <p:spPr/>
        <p:txBody>
          <a:bodyPr/>
          <a:lstStyle/>
          <a:p>
            <a:r>
              <a:rPr lang="en-US" dirty="0"/>
              <a:t>State Business Services Manager</a:t>
            </a:r>
          </a:p>
        </p:txBody>
      </p:sp>
      <p:sp>
        <p:nvSpPr>
          <p:cNvPr id="15" name="Text Placeholder 14">
            <a:extLst>
              <a:ext uri="{FF2B5EF4-FFF2-40B4-BE49-F238E27FC236}">
                <a16:creationId xmlns:a16="http://schemas.microsoft.com/office/drawing/2014/main" id="{64776D62-A367-35E1-1B1D-77C4BF38A38D}"/>
              </a:ext>
            </a:extLst>
          </p:cNvPr>
          <p:cNvSpPr>
            <a:spLocks noGrp="1"/>
          </p:cNvSpPr>
          <p:nvPr>
            <p:ph type="body" sz="quarter" idx="28"/>
          </p:nvPr>
        </p:nvSpPr>
        <p:spPr/>
        <p:txBody>
          <a:bodyPr/>
          <a:lstStyle/>
          <a:p>
            <a:r>
              <a:rPr lang="en-US" dirty="0"/>
              <a:t>Illinois Department of Employment Security</a:t>
            </a:r>
          </a:p>
        </p:txBody>
      </p:sp>
      <p:sp>
        <p:nvSpPr>
          <p:cNvPr id="16" name="Text Placeholder 15">
            <a:extLst>
              <a:ext uri="{FF2B5EF4-FFF2-40B4-BE49-F238E27FC236}">
                <a16:creationId xmlns:a16="http://schemas.microsoft.com/office/drawing/2014/main" id="{1974366F-5EC0-D380-DE36-7A7354BE6DBC}"/>
              </a:ext>
            </a:extLst>
          </p:cNvPr>
          <p:cNvSpPr>
            <a:spLocks noGrp="1"/>
          </p:cNvSpPr>
          <p:nvPr>
            <p:ph type="body" sz="quarter" idx="29"/>
          </p:nvPr>
        </p:nvSpPr>
        <p:spPr/>
        <p:txBody>
          <a:bodyPr/>
          <a:lstStyle/>
          <a:p>
            <a:endParaRPr lang="en-US"/>
          </a:p>
        </p:txBody>
      </p:sp>
    </p:spTree>
    <p:extLst>
      <p:ext uri="{BB962C8B-B14F-4D97-AF65-F5344CB8AC3E}">
        <p14:creationId xmlns:p14="http://schemas.microsoft.com/office/powerpoint/2010/main" val="31156791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89140A4-2C23-AD31-6415-DAA9843602C5}"/>
              </a:ext>
            </a:extLst>
          </p:cNvPr>
          <p:cNvSpPr>
            <a:spLocks noGrp="1"/>
          </p:cNvSpPr>
          <p:nvPr>
            <p:ph type="body" sz="quarter" idx="14"/>
          </p:nvPr>
        </p:nvSpPr>
        <p:spPr/>
        <p:txBody>
          <a:bodyPr/>
          <a:lstStyle/>
          <a:p>
            <a:r>
              <a:rPr lang="en-US" dirty="0"/>
              <a:t>Illinois differs from other states: Rapid Response and STC programs are housed in separate state agencies.</a:t>
            </a:r>
          </a:p>
          <a:p>
            <a:pPr lvl="1"/>
            <a:r>
              <a:rPr lang="en-US" b="1" dirty="0"/>
              <a:t>Illinois Department of Commerce and Economic Opportunity (DCEO)</a:t>
            </a:r>
          </a:p>
          <a:p>
            <a:pPr lvl="2"/>
            <a:r>
              <a:rPr lang="en-US" dirty="0"/>
              <a:t>Manages Workforce Innovation &amp; Opportunity Act (WIOA) Title I programs, including Rapid Response. </a:t>
            </a:r>
          </a:p>
          <a:p>
            <a:pPr lvl="2"/>
            <a:r>
              <a:rPr lang="en-US" dirty="0"/>
              <a:t>Also manages state-level economic and business development. </a:t>
            </a:r>
          </a:p>
          <a:p>
            <a:pPr lvl="1"/>
            <a:r>
              <a:rPr lang="en-US" b="1" dirty="0"/>
              <a:t>Illinois Department of Employment Security (IDES)</a:t>
            </a:r>
          </a:p>
          <a:p>
            <a:pPr lvl="2"/>
            <a:r>
              <a:rPr lang="en-US" dirty="0"/>
              <a:t>Manages STC, known as </a:t>
            </a:r>
            <a:r>
              <a:rPr lang="en-US" dirty="0" err="1"/>
              <a:t>WorkShare</a:t>
            </a:r>
            <a:r>
              <a:rPr lang="en-US" dirty="0"/>
              <a:t> IL.</a:t>
            </a:r>
          </a:p>
          <a:p>
            <a:pPr lvl="2"/>
            <a:r>
              <a:rPr lang="en-US" dirty="0"/>
              <a:t>Manages Unemployment Insurance and WIOA Title III programs.</a:t>
            </a:r>
          </a:p>
          <a:p>
            <a:pPr lvl="2"/>
            <a:r>
              <a:rPr lang="en-US" dirty="0"/>
              <a:t>Is a vital partner in Rapid Response activities. </a:t>
            </a:r>
          </a:p>
          <a:p>
            <a:r>
              <a:rPr lang="en-US" dirty="0"/>
              <a:t>Separate state agencies, but strong collaboration. </a:t>
            </a:r>
          </a:p>
          <a:p>
            <a:r>
              <a:rPr lang="en-US" dirty="0"/>
              <a:t>Illinois does not utilize Rapid Response funds to support STC outreach.</a:t>
            </a:r>
          </a:p>
          <a:p>
            <a:r>
              <a:rPr lang="en-US" dirty="0"/>
              <a:t>Illinois does leverage Rapid Response teams to promote the STC/</a:t>
            </a:r>
            <a:r>
              <a:rPr lang="en-US" dirty="0" err="1"/>
              <a:t>WorkShare</a:t>
            </a:r>
            <a:r>
              <a:rPr lang="en-US" dirty="0"/>
              <a:t> IL program.</a:t>
            </a:r>
          </a:p>
          <a:p>
            <a:pPr marL="0" indent="0">
              <a:buNone/>
            </a:pPr>
            <a:endParaRPr lang="en-US" dirty="0"/>
          </a:p>
        </p:txBody>
      </p:sp>
      <p:sp>
        <p:nvSpPr>
          <p:cNvPr id="3" name="Text Placeholder 2">
            <a:extLst>
              <a:ext uri="{FF2B5EF4-FFF2-40B4-BE49-F238E27FC236}">
                <a16:creationId xmlns:a16="http://schemas.microsoft.com/office/drawing/2014/main" id="{CB15987C-DC57-8728-F43F-F0D3ECE0080E}"/>
              </a:ext>
            </a:extLst>
          </p:cNvPr>
          <p:cNvSpPr>
            <a:spLocks noGrp="1"/>
          </p:cNvSpPr>
          <p:nvPr>
            <p:ph type="body" sz="quarter" idx="30"/>
          </p:nvPr>
        </p:nvSpPr>
        <p:spPr/>
        <p:txBody>
          <a:bodyPr/>
          <a:lstStyle/>
          <a:p>
            <a:r>
              <a:rPr lang="en-US"/>
              <a:t>Illinois Workforce Program Structure &amp; Collaboration</a:t>
            </a:r>
          </a:p>
        </p:txBody>
      </p:sp>
      <p:sp>
        <p:nvSpPr>
          <p:cNvPr id="4" name="Slide Number Placeholder 3">
            <a:extLst>
              <a:ext uri="{FF2B5EF4-FFF2-40B4-BE49-F238E27FC236}">
                <a16:creationId xmlns:a16="http://schemas.microsoft.com/office/drawing/2014/main" id="{57497DCA-F2F2-62AF-E332-C351FB0EE94D}"/>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4667738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77D393D-1FF8-86B5-CBDE-2FA3E1DF1783}"/>
              </a:ext>
            </a:extLst>
          </p:cNvPr>
          <p:cNvSpPr>
            <a:spLocks noGrp="1"/>
          </p:cNvSpPr>
          <p:nvPr>
            <p:ph type="body" sz="quarter" idx="14"/>
          </p:nvPr>
        </p:nvSpPr>
        <p:spPr>
          <a:xfrm>
            <a:off x="521359" y="1018011"/>
            <a:ext cx="11149281" cy="4669356"/>
          </a:xfrm>
        </p:spPr>
        <p:txBody>
          <a:bodyPr/>
          <a:lstStyle/>
          <a:p>
            <a:r>
              <a:rPr lang="en-US" sz="1800" dirty="0"/>
              <a:t>The mission of the Illinois Department of Commerce and Economic Opportunity (DCEO) is to foster equitable economic opportunities across the State of Illinois.  DCEO works to attract and support major job creators, invest in communities, </a:t>
            </a:r>
            <a:r>
              <a:rPr lang="en-US" sz="1800" b="1" dirty="0"/>
              <a:t>strengthen Illinois’ workforce</a:t>
            </a:r>
            <a:r>
              <a:rPr lang="en-US" sz="1800" dirty="0"/>
              <a:t>, foster innovation, and promote a clean energy economy. </a:t>
            </a:r>
          </a:p>
          <a:p>
            <a:r>
              <a:rPr lang="en-US" sz="1800" dirty="0"/>
              <a:t>DCEO leverages existing staff, infrastructure, and employer relationships to promote </a:t>
            </a:r>
            <a:r>
              <a:rPr lang="en-US" sz="1800" dirty="0" err="1"/>
              <a:t>WorkShare</a:t>
            </a:r>
            <a:r>
              <a:rPr lang="en-US" sz="1800" dirty="0"/>
              <a:t> IL.</a:t>
            </a:r>
          </a:p>
          <a:p>
            <a:pPr lvl="1"/>
            <a:r>
              <a:rPr lang="en-US" dirty="0"/>
              <a:t>DCEO: Office of Employment &amp; Training (OET)</a:t>
            </a:r>
          </a:p>
          <a:p>
            <a:pPr lvl="2">
              <a:buFont typeface="Arial" panose="020B0604020202020204" pitchFamily="34" charset="0"/>
              <a:buChar char="•"/>
            </a:pPr>
            <a:r>
              <a:rPr lang="en-US" dirty="0"/>
              <a:t>Maintains fiscal and programmatic oversight of the WIOA Title IB programs. </a:t>
            </a:r>
          </a:p>
          <a:p>
            <a:pPr lvl="2">
              <a:buFont typeface="Arial" panose="020B0604020202020204" pitchFamily="34" charset="0"/>
              <a:buChar char="•"/>
            </a:pPr>
            <a:r>
              <a:rPr lang="en-US" dirty="0"/>
              <a:t>Supports innovative workforce programs and career, training, and employment services.</a:t>
            </a:r>
          </a:p>
          <a:p>
            <a:pPr lvl="2">
              <a:buFont typeface="Arial" panose="020B0604020202020204" pitchFamily="34" charset="0"/>
              <a:buChar char="•"/>
            </a:pPr>
            <a:r>
              <a:rPr lang="en-US" dirty="0"/>
              <a:t>WARN and coordinates Rapid Response.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42021"/>
                </a:solidFill>
                <a:effectLst/>
                <a:uLnTx/>
                <a:uFillTx/>
                <a:latin typeface="Roboto"/>
                <a:ea typeface="+mn-ea"/>
                <a:cs typeface="+mn-cs"/>
              </a:rPr>
              <a:t>DCEO: Office of Entrepreneurship, Innovation, and Technology (EIT) </a:t>
            </a:r>
          </a:p>
          <a:p>
            <a:pPr lvl="2">
              <a:buFont typeface="Arial" panose="020B0604020202020204" pitchFamily="34" charset="0"/>
              <a:buChar char="•"/>
              <a:defRPr/>
            </a:pPr>
            <a:r>
              <a:rPr lang="en-US" dirty="0">
                <a:solidFill>
                  <a:srgbClr val="242021"/>
                </a:solidFill>
                <a:latin typeface="Roboto"/>
              </a:rPr>
              <a:t>Supports entrepreneurs, innovators, and small businesses. </a:t>
            </a:r>
          </a:p>
          <a:p>
            <a:pPr lvl="2">
              <a:buFont typeface="Arial" panose="020B0604020202020204" pitchFamily="34" charset="0"/>
              <a:buChar char="•"/>
              <a:defRPr/>
            </a:pPr>
            <a:r>
              <a:rPr kumimoji="0" lang="en-US" b="0" i="0" u="none" strike="noStrike" kern="1200" cap="none" spc="0" normalizeH="0" baseline="0" noProof="0" dirty="0">
                <a:ln>
                  <a:noFill/>
                </a:ln>
                <a:solidFill>
                  <a:srgbClr val="242021"/>
                </a:solidFill>
                <a:effectLst/>
                <a:uLnTx/>
                <a:uFillTx/>
                <a:latin typeface="Roboto"/>
                <a:ea typeface="+mn-ea"/>
                <a:cs typeface="+mn-cs"/>
              </a:rPr>
              <a:t>Provides information and technical support.</a:t>
            </a:r>
          </a:p>
          <a:p>
            <a:pPr lvl="2">
              <a:buFont typeface="Arial" panose="020B0604020202020204" pitchFamily="34" charset="0"/>
              <a:buChar char="•"/>
              <a:defRPr/>
            </a:pPr>
            <a:r>
              <a:rPr lang="en-US" dirty="0">
                <a:solidFill>
                  <a:srgbClr val="242021"/>
                </a:solidFill>
                <a:latin typeface="Roboto"/>
              </a:rPr>
              <a:t>Small Business Development Centers, business advice, and management assistance.</a:t>
            </a:r>
            <a:endParaRPr kumimoji="0" lang="en-US" b="0" i="0" u="none" strike="noStrike" kern="1200" cap="none" spc="0" normalizeH="0" baseline="0" noProof="0" dirty="0">
              <a:ln>
                <a:noFill/>
              </a:ln>
              <a:solidFill>
                <a:srgbClr val="242021"/>
              </a:solidFill>
              <a:effectLst/>
              <a:uLnTx/>
              <a:uFillTx/>
              <a:latin typeface="Roboto"/>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42021"/>
                </a:solidFill>
                <a:effectLst/>
                <a:uLnTx/>
                <a:uFillTx/>
                <a:latin typeface="Roboto"/>
                <a:ea typeface="+mn-ea"/>
                <a:cs typeface="+mn-cs"/>
              </a:rPr>
              <a:t>DCEO: Office of Regional Economic Development (RED)</a:t>
            </a:r>
          </a:p>
          <a:p>
            <a:pPr lvl="2">
              <a:buFont typeface="Arial" panose="020B0604020202020204" pitchFamily="34" charset="0"/>
              <a:buChar char="•"/>
              <a:defRPr/>
            </a:pPr>
            <a:r>
              <a:rPr kumimoji="0" lang="en-US" b="0" i="0" u="none" strike="noStrike" kern="1200" cap="none" spc="0" normalizeH="0" baseline="0" noProof="0" dirty="0">
                <a:ln>
                  <a:noFill/>
                </a:ln>
                <a:solidFill>
                  <a:srgbClr val="242021"/>
                </a:solidFill>
                <a:effectLst/>
                <a:uLnTx/>
                <a:uFillTx/>
                <a:latin typeface="Roboto"/>
                <a:ea typeface="+mn-ea"/>
                <a:cs typeface="+mn-cs"/>
              </a:rPr>
              <a:t>Provides information to</a:t>
            </a:r>
            <a:r>
              <a:rPr lang="en-US" dirty="0">
                <a:solidFill>
                  <a:srgbClr val="242021"/>
                </a:solidFill>
                <a:latin typeface="Roboto"/>
              </a:rPr>
              <a:t> businesses on all DCEO programs and incentives.</a:t>
            </a:r>
          </a:p>
          <a:p>
            <a:pPr lvl="2">
              <a:buFont typeface="Arial" panose="020B0604020202020204" pitchFamily="34" charset="0"/>
              <a:buChar char="•"/>
              <a:defRPr/>
            </a:pPr>
            <a:r>
              <a:rPr kumimoji="0" lang="en-US" b="0" i="0" u="none" strike="noStrike" kern="1200" cap="none" spc="0" normalizeH="0" baseline="0" noProof="0" dirty="0">
                <a:ln>
                  <a:noFill/>
                </a:ln>
                <a:solidFill>
                  <a:srgbClr val="242021"/>
                </a:solidFill>
                <a:effectLst/>
                <a:uLnTx/>
                <a:uFillTx/>
                <a:latin typeface="Roboto"/>
                <a:ea typeface="+mn-ea"/>
                <a:cs typeface="+mn-cs"/>
              </a:rPr>
              <a:t>Regional </a:t>
            </a:r>
            <a:r>
              <a:rPr lang="en-US" dirty="0">
                <a:solidFill>
                  <a:srgbClr val="242021"/>
                </a:solidFill>
                <a:latin typeface="Roboto"/>
              </a:rPr>
              <a:t>outreach approach.</a:t>
            </a:r>
          </a:p>
          <a:p>
            <a:pPr lvl="2">
              <a:buFont typeface="Arial" panose="020B0604020202020204" pitchFamily="34" charset="0"/>
              <a:buChar char="•"/>
              <a:defRPr/>
            </a:pPr>
            <a:r>
              <a:rPr lang="en-US" dirty="0">
                <a:solidFill>
                  <a:srgbClr val="242021"/>
                </a:solidFill>
                <a:latin typeface="Roboto"/>
              </a:rPr>
              <a:t>Provide early warning of potential layoff activity. </a:t>
            </a:r>
          </a:p>
          <a:p>
            <a:pPr lvl="2">
              <a:buFont typeface="Arial" panose="020B0604020202020204" pitchFamily="34" charset="0"/>
              <a:buChar char="•"/>
              <a:defRPr/>
            </a:pPr>
            <a:endParaRPr kumimoji="0" lang="en-US" b="0" i="0" u="none" strike="noStrike" kern="1200" cap="none" spc="0" normalizeH="0" baseline="0" noProof="0" dirty="0">
              <a:ln>
                <a:noFill/>
              </a:ln>
              <a:solidFill>
                <a:srgbClr val="242021"/>
              </a:solidFill>
              <a:effectLst/>
              <a:uLnTx/>
              <a:uFillTx/>
              <a:latin typeface="Roboto"/>
              <a:ea typeface="+mn-ea"/>
              <a:cs typeface="+mn-cs"/>
            </a:endParaRPr>
          </a:p>
        </p:txBody>
      </p:sp>
      <p:sp>
        <p:nvSpPr>
          <p:cNvPr id="3" name="Text Placeholder 2">
            <a:extLst>
              <a:ext uri="{FF2B5EF4-FFF2-40B4-BE49-F238E27FC236}">
                <a16:creationId xmlns:a16="http://schemas.microsoft.com/office/drawing/2014/main" id="{74162BA8-7FB7-CFE4-C260-DA90C1E1CC2D}"/>
              </a:ext>
            </a:extLst>
          </p:cNvPr>
          <p:cNvSpPr>
            <a:spLocks noGrp="1"/>
          </p:cNvSpPr>
          <p:nvPr>
            <p:ph type="body" sz="quarter" idx="30"/>
          </p:nvPr>
        </p:nvSpPr>
        <p:spPr/>
        <p:txBody>
          <a:bodyPr/>
          <a:lstStyle/>
          <a:p>
            <a:r>
              <a:rPr lang="en-US"/>
              <a:t>DCEO Mission and Structure</a:t>
            </a:r>
          </a:p>
        </p:txBody>
      </p:sp>
      <p:sp>
        <p:nvSpPr>
          <p:cNvPr id="4" name="Slide Number Placeholder 3">
            <a:extLst>
              <a:ext uri="{FF2B5EF4-FFF2-40B4-BE49-F238E27FC236}">
                <a16:creationId xmlns:a16="http://schemas.microsoft.com/office/drawing/2014/main" id="{E728CE98-D112-159B-B5CB-AD162BB9CC5D}"/>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2130751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BD55103-1547-A2D2-4B6B-20BD4EB87486}"/>
              </a:ext>
            </a:extLst>
          </p:cNvPr>
          <p:cNvSpPr>
            <a:spLocks noGrp="1"/>
          </p:cNvSpPr>
          <p:nvPr>
            <p:ph type="body" sz="quarter" idx="14"/>
          </p:nvPr>
        </p:nvSpPr>
        <p:spPr/>
        <p:txBody>
          <a:bodyPr/>
          <a:lstStyle/>
          <a:p>
            <a:r>
              <a:rPr lang="en-US" dirty="0"/>
              <a:t>DCEO leverages staff, employer relationships, LWIA business services teams, and Rapid Response teams to promote </a:t>
            </a:r>
            <a:r>
              <a:rPr lang="en-US" dirty="0" err="1"/>
              <a:t>WorkShare</a:t>
            </a:r>
            <a:r>
              <a:rPr lang="en-US" dirty="0"/>
              <a:t> IL.</a:t>
            </a:r>
          </a:p>
          <a:p>
            <a:r>
              <a:rPr lang="en-US" dirty="0"/>
              <a:t>Rapid Response and LWIA Business Service teams promote </a:t>
            </a:r>
            <a:r>
              <a:rPr lang="en-US" dirty="0" err="1"/>
              <a:t>WorkShare</a:t>
            </a:r>
            <a:r>
              <a:rPr lang="en-US" dirty="0"/>
              <a:t> IL as a layoff aversion strategy.</a:t>
            </a:r>
          </a:p>
          <a:p>
            <a:pPr lvl="1"/>
            <a:r>
              <a:rPr lang="en-US" dirty="0"/>
              <a:t>Distribute </a:t>
            </a:r>
            <a:r>
              <a:rPr lang="en-US" dirty="0" err="1"/>
              <a:t>WorkShare</a:t>
            </a:r>
            <a:r>
              <a:rPr lang="en-US" dirty="0"/>
              <a:t> IL informational materials. </a:t>
            </a:r>
          </a:p>
          <a:p>
            <a:pPr lvl="1"/>
            <a:r>
              <a:rPr lang="en-US" dirty="0"/>
              <a:t>Referrals to IDES WIOA Title III partners for detailed </a:t>
            </a:r>
            <a:r>
              <a:rPr lang="en-US" dirty="0" err="1"/>
              <a:t>WorkShare</a:t>
            </a:r>
            <a:r>
              <a:rPr lang="en-US" dirty="0"/>
              <a:t> information.</a:t>
            </a:r>
          </a:p>
          <a:p>
            <a:pPr lvl="1"/>
            <a:r>
              <a:rPr lang="en-US" dirty="0" err="1"/>
              <a:t>WorkNet</a:t>
            </a:r>
            <a:r>
              <a:rPr lang="en-US" dirty="0"/>
              <a:t> Layoff Assistance for Employers webpage. </a:t>
            </a:r>
          </a:p>
          <a:p>
            <a:pPr lvl="1"/>
            <a:r>
              <a:rPr lang="en-US" dirty="0" err="1"/>
              <a:t>WorkShare</a:t>
            </a:r>
            <a:r>
              <a:rPr lang="en-US" dirty="0"/>
              <a:t> information is included in annual WARN requirements mailing to Illinois employers. </a:t>
            </a:r>
          </a:p>
          <a:p>
            <a:r>
              <a:rPr lang="en-US" dirty="0">
                <a:solidFill>
                  <a:srgbClr val="080707"/>
                </a:solidFill>
              </a:rPr>
              <a:t>Illinois Employment Business System (IEBS)</a:t>
            </a:r>
          </a:p>
          <a:p>
            <a:pPr lvl="1"/>
            <a:r>
              <a:rPr lang="en-US" dirty="0">
                <a:solidFill>
                  <a:srgbClr val="080707"/>
                </a:solidFill>
              </a:rPr>
              <a:t>Predictive analytics: Dun &amp; Bradstreet and Labor Market Information data.</a:t>
            </a:r>
          </a:p>
          <a:p>
            <a:pPr lvl="1"/>
            <a:r>
              <a:rPr lang="en-US" dirty="0">
                <a:solidFill>
                  <a:srgbClr val="080707"/>
                </a:solidFill>
              </a:rPr>
              <a:t>DCEO Rapid Response and IDES Business Services teams utilize the data to conduct outreach to potentially “at-risk” companies.</a:t>
            </a:r>
          </a:p>
        </p:txBody>
      </p:sp>
      <p:sp>
        <p:nvSpPr>
          <p:cNvPr id="3" name="Text Placeholder 2">
            <a:extLst>
              <a:ext uri="{FF2B5EF4-FFF2-40B4-BE49-F238E27FC236}">
                <a16:creationId xmlns:a16="http://schemas.microsoft.com/office/drawing/2014/main" id="{52A19EF9-5BFA-A0FB-5C52-9AFC1B4D6BAF}"/>
              </a:ext>
            </a:extLst>
          </p:cNvPr>
          <p:cNvSpPr>
            <a:spLocks noGrp="1"/>
          </p:cNvSpPr>
          <p:nvPr>
            <p:ph type="body" sz="quarter" idx="30"/>
          </p:nvPr>
        </p:nvSpPr>
        <p:spPr/>
        <p:txBody>
          <a:bodyPr/>
          <a:lstStyle/>
          <a:p>
            <a:r>
              <a:rPr lang="en-US" dirty="0"/>
              <a:t>DCEO Rapid Response Support for </a:t>
            </a:r>
            <a:r>
              <a:rPr lang="en-US" dirty="0" err="1"/>
              <a:t>WorkShare</a:t>
            </a:r>
            <a:r>
              <a:rPr lang="en-US" dirty="0"/>
              <a:t> IL Outreach</a:t>
            </a:r>
          </a:p>
        </p:txBody>
      </p:sp>
      <p:sp>
        <p:nvSpPr>
          <p:cNvPr id="4" name="Slide Number Placeholder 3">
            <a:extLst>
              <a:ext uri="{FF2B5EF4-FFF2-40B4-BE49-F238E27FC236}">
                <a16:creationId xmlns:a16="http://schemas.microsoft.com/office/drawing/2014/main" id="{417AF8E3-2CF5-7E3E-E681-A7C7418D6D8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7839989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42B421-08A9-9DF3-C856-7A20565E08BA}"/>
              </a:ext>
            </a:extLst>
          </p:cNvPr>
          <p:cNvSpPr>
            <a:spLocks noGrp="1"/>
          </p:cNvSpPr>
          <p:nvPr>
            <p:ph type="body" sz="quarter" idx="14"/>
          </p:nvPr>
        </p:nvSpPr>
        <p:spPr/>
        <p:txBody>
          <a:bodyPr/>
          <a:lstStyle/>
          <a:p>
            <a:pPr marL="0" indent="0">
              <a:buNone/>
            </a:pPr>
            <a:r>
              <a:rPr lang="en-US"/>
              <a:t>			</a:t>
            </a:r>
          </a:p>
          <a:p>
            <a:pPr marL="0" indent="0">
              <a:buNone/>
            </a:pPr>
            <a:r>
              <a:rPr lang="en-US" sz="1400"/>
              <a:t> </a:t>
            </a:r>
            <a:r>
              <a:rPr lang="en-US"/>
              <a:t>		</a:t>
            </a:r>
            <a:r>
              <a:rPr lang="en-US" sz="1400"/>
              <a:t> </a:t>
            </a:r>
          </a:p>
        </p:txBody>
      </p:sp>
      <p:sp>
        <p:nvSpPr>
          <p:cNvPr id="3" name="Text Placeholder 2">
            <a:extLst>
              <a:ext uri="{FF2B5EF4-FFF2-40B4-BE49-F238E27FC236}">
                <a16:creationId xmlns:a16="http://schemas.microsoft.com/office/drawing/2014/main" id="{3F6F7594-DD46-0CF5-2511-5CF19B84A7D8}"/>
              </a:ext>
            </a:extLst>
          </p:cNvPr>
          <p:cNvSpPr>
            <a:spLocks noGrp="1"/>
          </p:cNvSpPr>
          <p:nvPr>
            <p:ph type="body" sz="quarter" idx="30"/>
          </p:nvPr>
        </p:nvSpPr>
        <p:spPr/>
        <p:txBody>
          <a:bodyPr/>
          <a:lstStyle/>
          <a:p>
            <a:r>
              <a:rPr lang="en-US" dirty="0"/>
              <a:t>Illinois Employment Business System (IEBS)</a:t>
            </a:r>
          </a:p>
          <a:p>
            <a:r>
              <a:rPr lang="en-US" sz="1600" dirty="0"/>
              <a:t>IEBS resources, such as D&amp;B and LMI information to identify early warnings and recognize the signs of a business facility closure or mass layoff.</a:t>
            </a:r>
          </a:p>
        </p:txBody>
      </p:sp>
      <p:sp>
        <p:nvSpPr>
          <p:cNvPr id="4" name="Slide Number Placeholder 3">
            <a:extLst>
              <a:ext uri="{FF2B5EF4-FFF2-40B4-BE49-F238E27FC236}">
                <a16:creationId xmlns:a16="http://schemas.microsoft.com/office/drawing/2014/main" id="{A2A32164-C96E-BA37-5CDF-FA26DA2A4C77}"/>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5" name="Picture 2">
            <a:extLst>
              <a:ext uri="{FF2B5EF4-FFF2-40B4-BE49-F238E27FC236}">
                <a16:creationId xmlns:a16="http://schemas.microsoft.com/office/drawing/2014/main" id="{680D3AD8-C5DC-1FDB-9800-56023DB5CC34}"/>
              </a:ext>
            </a:extLst>
          </p:cNvPr>
          <p:cNvPicPr>
            <a:picLocks noChangeAspect="1" noChangeArrowheads="1"/>
          </p:cNvPicPr>
          <p:nvPr/>
        </p:nvPicPr>
        <p:blipFill>
          <a:blip r:embed="rId3"/>
          <a:stretch>
            <a:fillRect/>
          </a:stretch>
        </p:blipFill>
        <p:spPr bwMode="auto">
          <a:xfrm>
            <a:off x="682102" y="2137437"/>
            <a:ext cx="3273478" cy="37281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Group 5">
            <a:extLst>
              <a:ext uri="{FF2B5EF4-FFF2-40B4-BE49-F238E27FC236}">
                <a16:creationId xmlns:a16="http://schemas.microsoft.com/office/drawing/2014/main" id="{63F6C19E-133C-B3D9-4DA7-79D53939A9FA}"/>
              </a:ext>
            </a:extLst>
          </p:cNvPr>
          <p:cNvGrpSpPr/>
          <p:nvPr/>
        </p:nvGrpSpPr>
        <p:grpSpPr>
          <a:xfrm>
            <a:off x="3892607" y="2137437"/>
            <a:ext cx="3611388" cy="3728129"/>
            <a:chOff x="3400652" y="2545998"/>
            <a:chExt cx="3782066" cy="3766008"/>
          </a:xfrm>
        </p:grpSpPr>
        <p:grpSp>
          <p:nvGrpSpPr>
            <p:cNvPr id="7" name="Group 6">
              <a:extLst>
                <a:ext uri="{FF2B5EF4-FFF2-40B4-BE49-F238E27FC236}">
                  <a16:creationId xmlns:a16="http://schemas.microsoft.com/office/drawing/2014/main" id="{CCB08670-41D9-4F9C-C695-212E647026FB}"/>
                </a:ext>
              </a:extLst>
            </p:cNvPr>
            <p:cNvGrpSpPr/>
            <p:nvPr/>
          </p:nvGrpSpPr>
          <p:grpSpPr>
            <a:xfrm>
              <a:off x="3400652" y="2545998"/>
              <a:ext cx="3782066" cy="3412708"/>
              <a:chOff x="3400652" y="2545998"/>
              <a:chExt cx="3782066" cy="3412708"/>
            </a:xfrm>
          </p:grpSpPr>
          <p:pic>
            <p:nvPicPr>
              <p:cNvPr id="9" name="Picture 8">
                <a:extLst>
                  <a:ext uri="{FF2B5EF4-FFF2-40B4-BE49-F238E27FC236}">
                    <a16:creationId xmlns:a16="http://schemas.microsoft.com/office/drawing/2014/main" id="{A06D0F38-77BF-7805-473D-A85A19C44A55}"/>
                  </a:ext>
                </a:extLst>
              </p:cNvPr>
              <p:cNvPicPr>
                <a:picLocks noChangeAspect="1"/>
              </p:cNvPicPr>
              <p:nvPr/>
            </p:nvPicPr>
            <p:blipFill>
              <a:blip r:embed="rId4"/>
              <a:stretch>
                <a:fillRect/>
              </a:stretch>
            </p:blipFill>
            <p:spPr>
              <a:xfrm>
                <a:off x="3553658" y="3700207"/>
                <a:ext cx="3448993" cy="2258499"/>
              </a:xfrm>
              <a:prstGeom prst="rect">
                <a:avLst/>
              </a:prstGeom>
            </p:spPr>
          </p:pic>
          <p:pic>
            <p:nvPicPr>
              <p:cNvPr id="10" name="Picture 9">
                <a:extLst>
                  <a:ext uri="{FF2B5EF4-FFF2-40B4-BE49-F238E27FC236}">
                    <a16:creationId xmlns:a16="http://schemas.microsoft.com/office/drawing/2014/main" id="{5CC96103-46ED-1851-6287-722290F75EBB}"/>
                  </a:ext>
                </a:extLst>
              </p:cNvPr>
              <p:cNvPicPr>
                <a:picLocks noChangeAspect="1"/>
              </p:cNvPicPr>
              <p:nvPr/>
            </p:nvPicPr>
            <p:blipFill>
              <a:blip r:embed="rId5"/>
              <a:stretch>
                <a:fillRect/>
              </a:stretch>
            </p:blipFill>
            <p:spPr>
              <a:xfrm>
                <a:off x="3400652" y="2545998"/>
                <a:ext cx="3782066" cy="1766003"/>
              </a:xfrm>
              <a:prstGeom prst="rect">
                <a:avLst/>
              </a:prstGeom>
            </p:spPr>
          </p:pic>
        </p:grpSp>
        <p:pic>
          <p:nvPicPr>
            <p:cNvPr id="8" name="Picture 7">
              <a:extLst>
                <a:ext uri="{FF2B5EF4-FFF2-40B4-BE49-F238E27FC236}">
                  <a16:creationId xmlns:a16="http://schemas.microsoft.com/office/drawing/2014/main" id="{968B8554-2BB4-B05D-9A37-07D7074B4665}"/>
                </a:ext>
              </a:extLst>
            </p:cNvPr>
            <p:cNvPicPr>
              <a:picLocks noChangeAspect="1"/>
            </p:cNvPicPr>
            <p:nvPr/>
          </p:nvPicPr>
          <p:blipFill>
            <a:blip r:embed="rId6"/>
            <a:stretch>
              <a:fillRect/>
            </a:stretch>
          </p:blipFill>
          <p:spPr>
            <a:xfrm>
              <a:off x="4395400" y="5426181"/>
              <a:ext cx="1914525" cy="885825"/>
            </a:xfrm>
            <a:prstGeom prst="rect">
              <a:avLst/>
            </a:prstGeom>
          </p:spPr>
        </p:pic>
      </p:grpSp>
      <p:pic>
        <p:nvPicPr>
          <p:cNvPr id="11" name="Picture 10">
            <a:extLst>
              <a:ext uri="{FF2B5EF4-FFF2-40B4-BE49-F238E27FC236}">
                <a16:creationId xmlns:a16="http://schemas.microsoft.com/office/drawing/2014/main" id="{175515D9-12D6-10E7-A7C8-915E0F1C4499}"/>
              </a:ext>
            </a:extLst>
          </p:cNvPr>
          <p:cNvPicPr>
            <a:picLocks noChangeAspect="1"/>
          </p:cNvPicPr>
          <p:nvPr/>
        </p:nvPicPr>
        <p:blipFill>
          <a:blip r:embed="rId7"/>
          <a:stretch>
            <a:fillRect/>
          </a:stretch>
        </p:blipFill>
        <p:spPr>
          <a:xfrm>
            <a:off x="7172111" y="2583877"/>
            <a:ext cx="4484988" cy="2618968"/>
          </a:xfrm>
          <a:prstGeom prst="rect">
            <a:avLst/>
          </a:prstGeom>
        </p:spPr>
      </p:pic>
      <p:pic>
        <p:nvPicPr>
          <p:cNvPr id="12" name="Picture 11">
            <a:extLst>
              <a:ext uri="{FF2B5EF4-FFF2-40B4-BE49-F238E27FC236}">
                <a16:creationId xmlns:a16="http://schemas.microsoft.com/office/drawing/2014/main" id="{F11A56E5-05A7-7DF5-EC11-28871AE7AB0C}"/>
              </a:ext>
            </a:extLst>
          </p:cNvPr>
          <p:cNvPicPr>
            <a:picLocks noChangeAspect="1"/>
          </p:cNvPicPr>
          <p:nvPr/>
        </p:nvPicPr>
        <p:blipFill>
          <a:blip r:embed="rId8"/>
          <a:stretch>
            <a:fillRect/>
          </a:stretch>
        </p:blipFill>
        <p:spPr>
          <a:xfrm>
            <a:off x="7587123" y="2690728"/>
            <a:ext cx="3697922" cy="1935840"/>
          </a:xfrm>
          <a:prstGeom prst="rect">
            <a:avLst/>
          </a:prstGeom>
          <a:ln>
            <a:solidFill>
              <a:sysClr val="windowText" lastClr="000000"/>
            </a:solidFill>
          </a:ln>
        </p:spPr>
      </p:pic>
      <p:sp>
        <p:nvSpPr>
          <p:cNvPr id="15" name="TextBox 14">
            <a:extLst>
              <a:ext uri="{FF2B5EF4-FFF2-40B4-BE49-F238E27FC236}">
                <a16:creationId xmlns:a16="http://schemas.microsoft.com/office/drawing/2014/main" id="{4F1DCC04-2D35-3073-708D-166C21CF9798}"/>
              </a:ext>
            </a:extLst>
          </p:cNvPr>
          <p:cNvSpPr txBox="1"/>
          <p:nvPr/>
        </p:nvSpPr>
        <p:spPr>
          <a:xfrm>
            <a:off x="4425270" y="1860438"/>
            <a:ext cx="254606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42021"/>
                </a:solidFill>
                <a:effectLst/>
                <a:uLnTx/>
                <a:uFillTx/>
                <a:latin typeface="Roboto"/>
                <a:ea typeface="+mn-ea"/>
                <a:cs typeface="+mn-cs"/>
              </a:rPr>
              <a:t>Predictive Analytics &amp; Forecasting</a:t>
            </a:r>
          </a:p>
        </p:txBody>
      </p:sp>
      <p:sp>
        <p:nvSpPr>
          <p:cNvPr id="16" name="TextBox 15">
            <a:extLst>
              <a:ext uri="{FF2B5EF4-FFF2-40B4-BE49-F238E27FC236}">
                <a16:creationId xmlns:a16="http://schemas.microsoft.com/office/drawing/2014/main" id="{734987A8-FBDF-0CD4-55D8-E6201B425D3F}"/>
              </a:ext>
            </a:extLst>
          </p:cNvPr>
          <p:cNvSpPr txBox="1"/>
          <p:nvPr/>
        </p:nvSpPr>
        <p:spPr>
          <a:xfrm>
            <a:off x="1319226" y="1852696"/>
            <a:ext cx="199922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42021"/>
                </a:solidFill>
                <a:effectLst/>
                <a:uLnTx/>
                <a:uFillTx/>
                <a:latin typeface="Roboto"/>
                <a:ea typeface="+mn-ea"/>
                <a:cs typeface="+mn-cs"/>
              </a:rPr>
              <a:t>Labor Market Information</a:t>
            </a:r>
          </a:p>
        </p:txBody>
      </p:sp>
      <p:sp>
        <p:nvSpPr>
          <p:cNvPr id="17" name="TextBox 16">
            <a:extLst>
              <a:ext uri="{FF2B5EF4-FFF2-40B4-BE49-F238E27FC236}">
                <a16:creationId xmlns:a16="http://schemas.microsoft.com/office/drawing/2014/main" id="{FE235596-F686-7815-293D-44E71E56A0BC}"/>
              </a:ext>
            </a:extLst>
          </p:cNvPr>
          <p:cNvSpPr txBox="1"/>
          <p:nvPr/>
        </p:nvSpPr>
        <p:spPr>
          <a:xfrm>
            <a:off x="1752421" y="1502950"/>
            <a:ext cx="45725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42021"/>
                </a:solidFill>
                <a:effectLst/>
                <a:uLnTx/>
                <a:uFillTx/>
                <a:latin typeface="Roboto"/>
                <a:ea typeface="+mn-ea"/>
                <a:cs typeface="+mn-cs"/>
              </a:rPr>
              <a:t>Supply and Demand Data Resource Tool</a:t>
            </a:r>
          </a:p>
        </p:txBody>
      </p:sp>
      <p:sp>
        <p:nvSpPr>
          <p:cNvPr id="18" name="TextBox 17">
            <a:extLst>
              <a:ext uri="{FF2B5EF4-FFF2-40B4-BE49-F238E27FC236}">
                <a16:creationId xmlns:a16="http://schemas.microsoft.com/office/drawing/2014/main" id="{9B02551C-9F22-42A5-1527-C3C31C9E655B}"/>
              </a:ext>
            </a:extLst>
          </p:cNvPr>
          <p:cNvSpPr txBox="1"/>
          <p:nvPr/>
        </p:nvSpPr>
        <p:spPr>
          <a:xfrm>
            <a:off x="8067798" y="1852696"/>
            <a:ext cx="268483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42021"/>
                </a:solidFill>
                <a:effectLst/>
                <a:uLnTx/>
                <a:uFillTx/>
                <a:latin typeface="Roboto"/>
                <a:ea typeface="+mn-ea"/>
                <a:cs typeface="+mn-cs"/>
              </a:rPr>
              <a:t>Layoff Tracking and Reporting Tool </a:t>
            </a:r>
          </a:p>
        </p:txBody>
      </p:sp>
    </p:spTree>
    <p:extLst>
      <p:ext uri="{BB962C8B-B14F-4D97-AF65-F5344CB8AC3E}">
        <p14:creationId xmlns:p14="http://schemas.microsoft.com/office/powerpoint/2010/main" val="4393814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31282-14FA-0817-30F0-905AAF80A8F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5FBC75E-ADA4-3408-2F3A-145F3E75289C}"/>
              </a:ext>
            </a:extLst>
          </p:cNvPr>
          <p:cNvSpPr>
            <a:spLocks noGrp="1"/>
          </p:cNvSpPr>
          <p:nvPr>
            <p:ph type="body" sz="quarter" idx="14"/>
          </p:nvPr>
        </p:nvSpPr>
        <p:spPr>
          <a:xfrm>
            <a:off x="699818" y="1161288"/>
            <a:ext cx="11149281" cy="4823876"/>
          </a:xfrm>
        </p:spPr>
        <p:txBody>
          <a:bodyPr/>
          <a:lstStyle/>
          <a:p>
            <a:r>
              <a:rPr lang="en-US" b="1" dirty="0"/>
              <a:t>Primary Goal:  </a:t>
            </a:r>
            <a:r>
              <a:rPr lang="en-US" dirty="0"/>
              <a:t>Awareness. </a:t>
            </a:r>
          </a:p>
          <a:p>
            <a:r>
              <a:rPr lang="en-US" b="1" dirty="0"/>
              <a:t>Developed Foundational Materials:</a:t>
            </a:r>
          </a:p>
          <a:p>
            <a:pPr lvl="1"/>
            <a:r>
              <a:rPr lang="en-US" u="sng" dirty="0"/>
              <a:t>Branding: </a:t>
            </a:r>
            <a:r>
              <a:rPr lang="en-US" dirty="0"/>
              <a:t>Created a cohesive brand identity with a logo and consistent look.</a:t>
            </a:r>
          </a:p>
          <a:p>
            <a:pPr lvl="1"/>
            <a:r>
              <a:rPr lang="en-US" u="sng" dirty="0"/>
              <a:t>Collateral Materials</a:t>
            </a:r>
            <a:r>
              <a:rPr lang="en-US" dirty="0"/>
              <a:t>: </a:t>
            </a:r>
          </a:p>
          <a:p>
            <a:pPr lvl="2"/>
            <a:r>
              <a:rPr lang="en-US" dirty="0"/>
              <a:t>Print.</a:t>
            </a:r>
          </a:p>
          <a:p>
            <a:pPr lvl="2"/>
            <a:r>
              <a:rPr lang="en-US" dirty="0"/>
              <a:t>Videos.</a:t>
            </a:r>
          </a:p>
          <a:p>
            <a:pPr lvl="2"/>
            <a:r>
              <a:rPr lang="en-US" dirty="0"/>
              <a:t>Event/Trade Show Materials. </a:t>
            </a:r>
          </a:p>
          <a:p>
            <a:pPr lvl="2"/>
            <a:r>
              <a:rPr lang="en-US" dirty="0"/>
              <a:t>Presentation templates.</a:t>
            </a:r>
          </a:p>
          <a:p>
            <a:r>
              <a:rPr lang="en-US" b="1" dirty="0"/>
              <a:t>Key Strategies </a:t>
            </a:r>
          </a:p>
          <a:p>
            <a:pPr lvl="1"/>
            <a:r>
              <a:rPr lang="en-US" dirty="0"/>
              <a:t>All strategies use</a:t>
            </a:r>
            <a:r>
              <a:rPr lang="en-US" u="sng" dirty="0"/>
              <a:t> targeting</a:t>
            </a:r>
            <a:r>
              <a:rPr lang="en-US" dirty="0"/>
              <a:t>:  industry, employer size, key employer titles.</a:t>
            </a:r>
          </a:p>
          <a:p>
            <a:pPr lvl="1"/>
            <a:r>
              <a:rPr lang="en-US" u="sng" dirty="0"/>
              <a:t>Leverage existing business outreach </a:t>
            </a:r>
            <a:r>
              <a:rPr lang="en-US" dirty="0"/>
              <a:t>and coordination on local business services teams.</a:t>
            </a:r>
          </a:p>
          <a:p>
            <a:pPr lvl="1"/>
            <a:r>
              <a:rPr lang="en-US" u="sng" dirty="0"/>
              <a:t>Social Media </a:t>
            </a:r>
            <a:r>
              <a:rPr lang="en-US" dirty="0"/>
              <a:t>outreach: LinkedIn and Facebook.</a:t>
            </a:r>
          </a:p>
          <a:p>
            <a:pPr lvl="1"/>
            <a:r>
              <a:rPr lang="en-US" dirty="0"/>
              <a:t>Exhibit/Sponsorship Opportunities at </a:t>
            </a:r>
            <a:r>
              <a:rPr lang="en-US" u="sng" dirty="0"/>
              <a:t>Industry Events.</a:t>
            </a:r>
          </a:p>
          <a:p>
            <a:pPr lvl="1"/>
            <a:r>
              <a:rPr lang="en-US" u="sng" dirty="0"/>
              <a:t>Email</a:t>
            </a:r>
            <a:r>
              <a:rPr lang="en-US" dirty="0"/>
              <a:t> and Direct Mail campaigns.</a:t>
            </a:r>
          </a:p>
          <a:p>
            <a:pPr lvl="1"/>
            <a:r>
              <a:rPr lang="en-US" dirty="0"/>
              <a:t>Trade publication </a:t>
            </a:r>
            <a:r>
              <a:rPr lang="en-US" u="sng" dirty="0"/>
              <a:t>outreach.</a:t>
            </a:r>
          </a:p>
          <a:p>
            <a:endParaRPr lang="en-US" b="1" u="sng" dirty="0"/>
          </a:p>
        </p:txBody>
      </p:sp>
      <p:sp>
        <p:nvSpPr>
          <p:cNvPr id="3" name="Text Placeholder 2">
            <a:extLst>
              <a:ext uri="{FF2B5EF4-FFF2-40B4-BE49-F238E27FC236}">
                <a16:creationId xmlns:a16="http://schemas.microsoft.com/office/drawing/2014/main" id="{64E05B94-AA01-5A48-6510-BAB4814CBC99}"/>
              </a:ext>
            </a:extLst>
          </p:cNvPr>
          <p:cNvSpPr>
            <a:spLocks noGrp="1"/>
          </p:cNvSpPr>
          <p:nvPr>
            <p:ph type="body" sz="quarter" idx="30"/>
          </p:nvPr>
        </p:nvSpPr>
        <p:spPr/>
        <p:txBody>
          <a:bodyPr/>
          <a:lstStyle/>
          <a:p>
            <a:r>
              <a:rPr lang="en-US" dirty="0"/>
              <a:t>WorkShare IL Outreach Strategy</a:t>
            </a:r>
          </a:p>
        </p:txBody>
      </p:sp>
      <p:sp>
        <p:nvSpPr>
          <p:cNvPr id="4" name="Slide Number Placeholder 3">
            <a:extLst>
              <a:ext uri="{FF2B5EF4-FFF2-40B4-BE49-F238E27FC236}">
                <a16:creationId xmlns:a16="http://schemas.microsoft.com/office/drawing/2014/main" id="{8C1A6796-A57F-18FB-464E-690B9E8F0353}"/>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6" name="Picture 5">
            <a:extLst>
              <a:ext uri="{FF2B5EF4-FFF2-40B4-BE49-F238E27FC236}">
                <a16:creationId xmlns:a16="http://schemas.microsoft.com/office/drawing/2014/main" id="{BEBCC066-99B7-117D-2657-1C3AC1D2C8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58583" y="142927"/>
            <a:ext cx="3133417" cy="1018361"/>
          </a:xfrm>
          <a:prstGeom prst="rect">
            <a:avLst/>
          </a:prstGeom>
        </p:spPr>
      </p:pic>
    </p:spTree>
    <p:extLst>
      <p:ext uri="{BB962C8B-B14F-4D97-AF65-F5344CB8AC3E}">
        <p14:creationId xmlns:p14="http://schemas.microsoft.com/office/powerpoint/2010/main" val="20202284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316C1-DF36-9D9E-D2FD-0AA421E1549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5664C62-7709-A0D9-C670-F6E2E68D5707}"/>
              </a:ext>
            </a:extLst>
          </p:cNvPr>
          <p:cNvSpPr>
            <a:spLocks noGrp="1"/>
          </p:cNvSpPr>
          <p:nvPr>
            <p:ph type="body" sz="quarter" idx="14"/>
          </p:nvPr>
        </p:nvSpPr>
        <p:spPr>
          <a:xfrm>
            <a:off x="861076" y="1384121"/>
            <a:ext cx="11149281" cy="4540102"/>
          </a:xfrm>
        </p:spPr>
        <p:txBody>
          <a:bodyPr/>
          <a:lstStyle/>
          <a:p>
            <a:pPr marL="0" indent="0">
              <a:buNone/>
            </a:pPr>
            <a:endParaRPr lang="en-US" sz="1400" dirty="0"/>
          </a:p>
          <a:p>
            <a:pPr lvl="2"/>
            <a:endParaRPr lang="en-US" sz="1600" dirty="0"/>
          </a:p>
          <a:p>
            <a:pPr lvl="2"/>
            <a:endParaRPr lang="en-US" sz="1600" dirty="0"/>
          </a:p>
          <a:p>
            <a:pPr lvl="2"/>
            <a:endParaRPr lang="en-US" dirty="0"/>
          </a:p>
          <a:p>
            <a:pPr lvl="2"/>
            <a:endParaRPr lang="en-US" dirty="0"/>
          </a:p>
          <a:p>
            <a:pPr lvl="1"/>
            <a:endParaRPr lang="en-US" dirty="0"/>
          </a:p>
        </p:txBody>
      </p:sp>
      <p:sp>
        <p:nvSpPr>
          <p:cNvPr id="3" name="Text Placeholder 2">
            <a:extLst>
              <a:ext uri="{FF2B5EF4-FFF2-40B4-BE49-F238E27FC236}">
                <a16:creationId xmlns:a16="http://schemas.microsoft.com/office/drawing/2014/main" id="{91BD0898-9348-FE95-3B13-7CD82A3073DA}"/>
              </a:ext>
            </a:extLst>
          </p:cNvPr>
          <p:cNvSpPr>
            <a:spLocks noGrp="1"/>
          </p:cNvSpPr>
          <p:nvPr>
            <p:ph type="body" sz="quarter" idx="30"/>
          </p:nvPr>
        </p:nvSpPr>
        <p:spPr/>
        <p:txBody>
          <a:bodyPr/>
          <a:lstStyle/>
          <a:p>
            <a:endParaRPr lang="en-US" dirty="0"/>
          </a:p>
        </p:txBody>
      </p:sp>
      <p:sp>
        <p:nvSpPr>
          <p:cNvPr id="4" name="Slide Number Placeholder 3">
            <a:extLst>
              <a:ext uri="{FF2B5EF4-FFF2-40B4-BE49-F238E27FC236}">
                <a16:creationId xmlns:a16="http://schemas.microsoft.com/office/drawing/2014/main" id="{C78318C1-DFCD-985F-AC9D-96757C9C3C4F}"/>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5" name="Picture 4">
            <a:extLst>
              <a:ext uri="{FF2B5EF4-FFF2-40B4-BE49-F238E27FC236}">
                <a16:creationId xmlns:a16="http://schemas.microsoft.com/office/drawing/2014/main" id="{BCF12FD2-0F0F-F444-D66E-B35C56DE67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24090" y="142927"/>
            <a:ext cx="3133417" cy="1018361"/>
          </a:xfrm>
          <a:prstGeom prst="rect">
            <a:avLst/>
          </a:prstGeom>
        </p:spPr>
      </p:pic>
      <p:pic>
        <p:nvPicPr>
          <p:cNvPr id="6" name="Picture 5">
            <a:extLst>
              <a:ext uri="{FF2B5EF4-FFF2-40B4-BE49-F238E27FC236}">
                <a16:creationId xmlns:a16="http://schemas.microsoft.com/office/drawing/2014/main" id="{D1FBA413-8A97-0D19-E14A-489F95C176AF}"/>
              </a:ext>
            </a:extLst>
          </p:cNvPr>
          <p:cNvPicPr>
            <a:picLocks noChangeAspect="1"/>
          </p:cNvPicPr>
          <p:nvPr/>
        </p:nvPicPr>
        <p:blipFill>
          <a:blip r:embed="rId4"/>
          <a:stretch>
            <a:fillRect/>
          </a:stretch>
        </p:blipFill>
        <p:spPr>
          <a:xfrm>
            <a:off x="236598" y="311712"/>
            <a:ext cx="3545573" cy="4540102"/>
          </a:xfrm>
          <a:prstGeom prst="rect">
            <a:avLst/>
          </a:prstGeom>
        </p:spPr>
      </p:pic>
      <p:sp>
        <p:nvSpPr>
          <p:cNvPr id="8" name="TextBox 7">
            <a:extLst>
              <a:ext uri="{FF2B5EF4-FFF2-40B4-BE49-F238E27FC236}">
                <a16:creationId xmlns:a16="http://schemas.microsoft.com/office/drawing/2014/main" id="{6430B50F-E9D9-808D-21B0-52E78F500C32}"/>
              </a:ext>
            </a:extLst>
          </p:cNvPr>
          <p:cNvSpPr txBox="1"/>
          <p:nvPr/>
        </p:nvSpPr>
        <p:spPr>
          <a:xfrm>
            <a:off x="1394341" y="5106193"/>
            <a:ext cx="1230085"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3366"/>
                </a:solidFill>
                <a:effectLst/>
                <a:uLnTx/>
                <a:uFillTx/>
                <a:latin typeface="Roboto"/>
                <a:ea typeface="+mn-ea"/>
                <a:cs typeface="+mn-cs"/>
              </a:rPr>
              <a:t>Flyer</a:t>
            </a:r>
          </a:p>
        </p:txBody>
      </p:sp>
      <p:pic>
        <p:nvPicPr>
          <p:cNvPr id="11" name="Picture 10">
            <a:extLst>
              <a:ext uri="{FF2B5EF4-FFF2-40B4-BE49-F238E27FC236}">
                <a16:creationId xmlns:a16="http://schemas.microsoft.com/office/drawing/2014/main" id="{48AE9D13-8608-1B0E-E903-CFB131C93CBB}"/>
              </a:ext>
            </a:extLst>
          </p:cNvPr>
          <p:cNvPicPr>
            <a:picLocks noChangeAspect="1"/>
          </p:cNvPicPr>
          <p:nvPr/>
        </p:nvPicPr>
        <p:blipFill>
          <a:blip r:embed="rId5"/>
          <a:stretch>
            <a:fillRect/>
          </a:stretch>
        </p:blipFill>
        <p:spPr>
          <a:xfrm>
            <a:off x="4405226" y="1819832"/>
            <a:ext cx="3995809" cy="28409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TextBox 12">
            <a:extLst>
              <a:ext uri="{FF2B5EF4-FFF2-40B4-BE49-F238E27FC236}">
                <a16:creationId xmlns:a16="http://schemas.microsoft.com/office/drawing/2014/main" id="{345FDB1F-B2D4-2652-CDC3-D47613F2BCF8}"/>
              </a:ext>
            </a:extLst>
          </p:cNvPr>
          <p:cNvSpPr txBox="1"/>
          <p:nvPr/>
        </p:nvSpPr>
        <p:spPr>
          <a:xfrm>
            <a:off x="5162440" y="5152937"/>
            <a:ext cx="168288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3366"/>
                </a:solidFill>
                <a:effectLst/>
                <a:uLnTx/>
                <a:uFillTx/>
                <a:latin typeface="Roboto"/>
                <a:ea typeface="+mn-ea"/>
                <a:cs typeface="+mn-cs"/>
              </a:rPr>
              <a:t>Handout Card</a:t>
            </a:r>
          </a:p>
        </p:txBody>
      </p:sp>
      <p:pic>
        <p:nvPicPr>
          <p:cNvPr id="7" name="Picture 6">
            <a:extLst>
              <a:ext uri="{FF2B5EF4-FFF2-40B4-BE49-F238E27FC236}">
                <a16:creationId xmlns:a16="http://schemas.microsoft.com/office/drawing/2014/main" id="{53E2687E-389F-8C55-8C38-36AADE0B0D85}"/>
              </a:ext>
            </a:extLst>
          </p:cNvPr>
          <p:cNvPicPr>
            <a:picLocks noChangeAspect="1"/>
          </p:cNvPicPr>
          <p:nvPr/>
        </p:nvPicPr>
        <p:blipFill>
          <a:blip r:embed="rId6"/>
          <a:stretch>
            <a:fillRect/>
          </a:stretch>
        </p:blipFill>
        <p:spPr>
          <a:xfrm>
            <a:off x="9024090" y="1161288"/>
            <a:ext cx="2025085" cy="4442866"/>
          </a:xfrm>
          <a:prstGeom prst="rect">
            <a:avLst/>
          </a:prstGeom>
        </p:spPr>
      </p:pic>
      <p:sp>
        <p:nvSpPr>
          <p:cNvPr id="9" name="TextBox 8">
            <a:extLst>
              <a:ext uri="{FF2B5EF4-FFF2-40B4-BE49-F238E27FC236}">
                <a16:creationId xmlns:a16="http://schemas.microsoft.com/office/drawing/2014/main" id="{90F2520E-CB86-8E66-861C-52473500A155}"/>
              </a:ext>
            </a:extLst>
          </p:cNvPr>
          <p:cNvSpPr txBox="1"/>
          <p:nvPr/>
        </p:nvSpPr>
        <p:spPr>
          <a:xfrm>
            <a:off x="8312770" y="5647072"/>
            <a:ext cx="3447723"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3366"/>
                </a:solidFill>
                <a:effectLst/>
                <a:uLnTx/>
                <a:uFillTx/>
                <a:latin typeface="Roboto"/>
                <a:ea typeface="+mn-ea"/>
                <a:cs typeface="+mn-cs"/>
              </a:rPr>
              <a:t>Trade Show Scroll Up Signage</a:t>
            </a:r>
          </a:p>
        </p:txBody>
      </p:sp>
    </p:spTree>
    <p:extLst>
      <p:ext uri="{BB962C8B-B14F-4D97-AF65-F5344CB8AC3E}">
        <p14:creationId xmlns:p14="http://schemas.microsoft.com/office/powerpoint/2010/main" val="733801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EE87B-525D-C0A7-43E4-E3A05A7D568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604A859-5C2D-30DA-60D0-A8CAA64D452A}"/>
              </a:ext>
            </a:extLst>
          </p:cNvPr>
          <p:cNvSpPr>
            <a:spLocks noGrp="1"/>
          </p:cNvSpPr>
          <p:nvPr>
            <p:ph type="body" sz="quarter" idx="14"/>
          </p:nvPr>
        </p:nvSpPr>
        <p:spPr/>
        <p:txBody>
          <a:bodyPr/>
          <a:lstStyle/>
          <a:p>
            <a:pPr marL="0" indent="0">
              <a:buNone/>
            </a:pPr>
            <a:endParaRPr lang="en-US" sz="1400" dirty="0"/>
          </a:p>
          <a:p>
            <a:pPr lvl="2"/>
            <a:endParaRPr lang="en-US" sz="1600" dirty="0"/>
          </a:p>
          <a:p>
            <a:pPr lvl="2"/>
            <a:endParaRPr lang="en-US" sz="1600" dirty="0"/>
          </a:p>
          <a:p>
            <a:pPr lvl="2"/>
            <a:endParaRPr lang="en-US" dirty="0"/>
          </a:p>
          <a:p>
            <a:pPr lvl="2"/>
            <a:endParaRPr lang="en-US" dirty="0"/>
          </a:p>
          <a:p>
            <a:pPr lvl="1"/>
            <a:endParaRPr lang="en-US" dirty="0"/>
          </a:p>
        </p:txBody>
      </p:sp>
      <p:sp>
        <p:nvSpPr>
          <p:cNvPr id="3" name="Text Placeholder 2">
            <a:extLst>
              <a:ext uri="{FF2B5EF4-FFF2-40B4-BE49-F238E27FC236}">
                <a16:creationId xmlns:a16="http://schemas.microsoft.com/office/drawing/2014/main" id="{A2ACCB07-057B-2322-4C9B-91C954B23283}"/>
              </a:ext>
            </a:extLst>
          </p:cNvPr>
          <p:cNvSpPr>
            <a:spLocks noGrp="1"/>
          </p:cNvSpPr>
          <p:nvPr>
            <p:ph type="body" sz="quarter" idx="30"/>
          </p:nvPr>
        </p:nvSpPr>
        <p:spPr/>
        <p:txBody>
          <a:bodyPr/>
          <a:lstStyle/>
          <a:p>
            <a:r>
              <a:rPr lang="en-US" dirty="0"/>
              <a:t>Outreach at Industry Association Events</a:t>
            </a:r>
          </a:p>
        </p:txBody>
      </p:sp>
      <p:sp>
        <p:nvSpPr>
          <p:cNvPr id="4" name="Slide Number Placeholder 3">
            <a:extLst>
              <a:ext uri="{FF2B5EF4-FFF2-40B4-BE49-F238E27FC236}">
                <a16:creationId xmlns:a16="http://schemas.microsoft.com/office/drawing/2014/main" id="{07471322-56AA-7CA1-1473-1749171ED63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5" name="Picture 4">
            <a:extLst>
              <a:ext uri="{FF2B5EF4-FFF2-40B4-BE49-F238E27FC236}">
                <a16:creationId xmlns:a16="http://schemas.microsoft.com/office/drawing/2014/main" id="{37FD3F90-5CB5-2349-C52C-A1608127E3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24090" y="142927"/>
            <a:ext cx="3133417" cy="1018361"/>
          </a:xfrm>
          <a:prstGeom prst="rect">
            <a:avLst/>
          </a:prstGeom>
        </p:spPr>
      </p:pic>
      <p:pic>
        <p:nvPicPr>
          <p:cNvPr id="7" name="Picture 6">
            <a:extLst>
              <a:ext uri="{FF2B5EF4-FFF2-40B4-BE49-F238E27FC236}">
                <a16:creationId xmlns:a16="http://schemas.microsoft.com/office/drawing/2014/main" id="{9F36ED47-0011-FFE6-BAEB-2FC0DCF9CD34}"/>
              </a:ext>
            </a:extLst>
          </p:cNvPr>
          <p:cNvPicPr>
            <a:picLocks noChangeAspect="1"/>
          </p:cNvPicPr>
          <p:nvPr/>
        </p:nvPicPr>
        <p:blipFill>
          <a:blip r:embed="rId4"/>
          <a:stretch>
            <a:fillRect/>
          </a:stretch>
        </p:blipFill>
        <p:spPr>
          <a:xfrm>
            <a:off x="206827" y="1474540"/>
            <a:ext cx="5889173" cy="4550725"/>
          </a:xfrm>
          <a:prstGeom prst="rect">
            <a:avLst/>
          </a:prstGeom>
        </p:spPr>
      </p:pic>
      <p:pic>
        <p:nvPicPr>
          <p:cNvPr id="9" name="Picture 8">
            <a:extLst>
              <a:ext uri="{FF2B5EF4-FFF2-40B4-BE49-F238E27FC236}">
                <a16:creationId xmlns:a16="http://schemas.microsoft.com/office/drawing/2014/main" id="{3A925697-4046-72F5-D8A2-E57526FFA9C1}"/>
              </a:ext>
            </a:extLst>
          </p:cNvPr>
          <p:cNvPicPr>
            <a:picLocks noChangeAspect="1"/>
          </p:cNvPicPr>
          <p:nvPr/>
        </p:nvPicPr>
        <p:blipFill>
          <a:blip r:embed="rId5"/>
          <a:stretch>
            <a:fillRect/>
          </a:stretch>
        </p:blipFill>
        <p:spPr>
          <a:xfrm>
            <a:off x="6451184" y="1474540"/>
            <a:ext cx="5145811" cy="3976308"/>
          </a:xfrm>
          <a:prstGeom prst="rect">
            <a:avLst/>
          </a:prstGeom>
        </p:spPr>
      </p:pic>
      <p:pic>
        <p:nvPicPr>
          <p:cNvPr id="10" name="Picture 9">
            <a:extLst>
              <a:ext uri="{FF2B5EF4-FFF2-40B4-BE49-F238E27FC236}">
                <a16:creationId xmlns:a16="http://schemas.microsoft.com/office/drawing/2014/main" id="{03FE8EAC-11C4-9BB1-D27C-B74AFD620467}"/>
              </a:ext>
            </a:extLst>
          </p:cNvPr>
          <p:cNvPicPr>
            <a:picLocks noChangeAspect="1"/>
          </p:cNvPicPr>
          <p:nvPr/>
        </p:nvPicPr>
        <p:blipFill>
          <a:blip r:embed="rId6"/>
          <a:stretch>
            <a:fillRect/>
          </a:stretch>
        </p:blipFill>
        <p:spPr>
          <a:xfrm>
            <a:off x="5244950" y="5122887"/>
            <a:ext cx="2059016" cy="969816"/>
          </a:xfrm>
          <a:prstGeom prst="rect">
            <a:avLst/>
          </a:prstGeom>
        </p:spPr>
      </p:pic>
      <p:pic>
        <p:nvPicPr>
          <p:cNvPr id="12" name="Picture 11">
            <a:extLst>
              <a:ext uri="{FF2B5EF4-FFF2-40B4-BE49-F238E27FC236}">
                <a16:creationId xmlns:a16="http://schemas.microsoft.com/office/drawing/2014/main" id="{82A6DE45-0750-29EC-499E-AA0FC45AE8BB}"/>
              </a:ext>
            </a:extLst>
          </p:cNvPr>
          <p:cNvPicPr>
            <a:picLocks noChangeAspect="1"/>
          </p:cNvPicPr>
          <p:nvPr/>
        </p:nvPicPr>
        <p:blipFill>
          <a:blip r:embed="rId7"/>
          <a:stretch>
            <a:fillRect/>
          </a:stretch>
        </p:blipFill>
        <p:spPr>
          <a:xfrm>
            <a:off x="6609819" y="4319732"/>
            <a:ext cx="4828540" cy="764229"/>
          </a:xfrm>
          <a:prstGeom prst="rect">
            <a:avLst/>
          </a:prstGeom>
        </p:spPr>
      </p:pic>
    </p:spTree>
    <p:extLst>
      <p:ext uri="{BB962C8B-B14F-4D97-AF65-F5344CB8AC3E}">
        <p14:creationId xmlns:p14="http://schemas.microsoft.com/office/powerpoint/2010/main" val="19447359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D7C26-575F-37D6-84ED-AE88B11D126B}"/>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3E03021-C3FC-F451-766D-B9FE4D074DAD}"/>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3" name="TextBox 2">
            <a:extLst>
              <a:ext uri="{FF2B5EF4-FFF2-40B4-BE49-F238E27FC236}">
                <a16:creationId xmlns:a16="http://schemas.microsoft.com/office/drawing/2014/main" id="{C020A2A8-4D0B-2AA3-0746-ED16814EEFEC}"/>
              </a:ext>
            </a:extLst>
          </p:cNvPr>
          <p:cNvSpPr txBox="1"/>
          <p:nvPr/>
        </p:nvSpPr>
        <p:spPr>
          <a:xfrm>
            <a:off x="517745" y="412041"/>
            <a:ext cx="9448012" cy="4939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900" b="0" i="0" u="none" strike="noStrike" kern="1200" cap="none" spc="0" normalizeH="0" baseline="0" noProof="0" dirty="0">
                <a:ln>
                  <a:noFill/>
                </a:ln>
                <a:solidFill>
                  <a:srgbClr val="003366"/>
                </a:solidFill>
                <a:effectLst/>
                <a:uLnTx/>
                <a:uFillTx/>
                <a:latin typeface="Roboto"/>
                <a:ea typeface="+mn-ea"/>
                <a:cs typeface="+mn-cs"/>
              </a:rPr>
              <a:t>Social Media Ad Analytics -May 2023 thru Jan 2025</a:t>
            </a:r>
          </a:p>
        </p:txBody>
      </p:sp>
      <p:sp>
        <p:nvSpPr>
          <p:cNvPr id="15" name="Text Placeholder 1">
            <a:extLst>
              <a:ext uri="{FF2B5EF4-FFF2-40B4-BE49-F238E27FC236}">
                <a16:creationId xmlns:a16="http://schemas.microsoft.com/office/drawing/2014/main" id="{00513C33-8BEC-C5C6-03D9-0F7F9C90DE7D}"/>
              </a:ext>
            </a:extLst>
          </p:cNvPr>
          <p:cNvSpPr>
            <a:spLocks noGrp="1"/>
          </p:cNvSpPr>
          <p:nvPr>
            <p:ph type="body" sz="quarter" idx="14"/>
          </p:nvPr>
        </p:nvSpPr>
        <p:spPr>
          <a:xfrm>
            <a:off x="517744" y="1041196"/>
            <a:ext cx="10359805" cy="1130752"/>
          </a:xfrm>
        </p:spPr>
        <p:txBody>
          <a:bodyPr/>
          <a:lstStyle/>
          <a:p>
            <a:r>
              <a:rPr lang="en-US" sz="1600" b="1" dirty="0">
                <a:solidFill>
                  <a:srgbClr val="003366"/>
                </a:solidFill>
              </a:rPr>
              <a:t>Targets = Employer Decision Makers in Industries such as </a:t>
            </a:r>
          </a:p>
          <a:p>
            <a:pPr lvl="1"/>
            <a:r>
              <a:rPr lang="en-US" sz="1600" b="1" dirty="0">
                <a:solidFill>
                  <a:srgbClr val="003366"/>
                </a:solidFill>
              </a:rPr>
              <a:t>Healthcare, Manufacturing, IT, Tourism, Real Estate, Hospitality, Finance, Law, &amp; others </a:t>
            </a:r>
          </a:p>
        </p:txBody>
      </p:sp>
      <p:grpSp>
        <p:nvGrpSpPr>
          <p:cNvPr id="5" name="Group 4">
            <a:extLst>
              <a:ext uri="{FF2B5EF4-FFF2-40B4-BE49-F238E27FC236}">
                <a16:creationId xmlns:a16="http://schemas.microsoft.com/office/drawing/2014/main" id="{FFF7A13A-5D10-BA52-38CC-B33C1718DD6F}"/>
              </a:ext>
            </a:extLst>
          </p:cNvPr>
          <p:cNvGrpSpPr/>
          <p:nvPr/>
        </p:nvGrpSpPr>
        <p:grpSpPr>
          <a:xfrm>
            <a:off x="517745" y="2109030"/>
            <a:ext cx="6491790" cy="1984257"/>
            <a:chOff x="641018" y="2291722"/>
            <a:chExt cx="6491790" cy="1984257"/>
          </a:xfrm>
        </p:grpSpPr>
        <p:pic>
          <p:nvPicPr>
            <p:cNvPr id="9" name="Picture 8">
              <a:extLst>
                <a:ext uri="{FF2B5EF4-FFF2-40B4-BE49-F238E27FC236}">
                  <a16:creationId xmlns:a16="http://schemas.microsoft.com/office/drawing/2014/main" id="{F8042CCF-0C12-F6E8-501B-2BC9561F2187}"/>
                </a:ext>
              </a:extLst>
            </p:cNvPr>
            <p:cNvPicPr>
              <a:picLocks noChangeAspect="1"/>
            </p:cNvPicPr>
            <p:nvPr/>
          </p:nvPicPr>
          <p:blipFill>
            <a:blip r:embed="rId3"/>
            <a:stretch>
              <a:fillRect/>
            </a:stretch>
          </p:blipFill>
          <p:spPr>
            <a:xfrm>
              <a:off x="2055074" y="2507196"/>
              <a:ext cx="5077734" cy="339932"/>
            </a:xfrm>
            <a:prstGeom prst="rect">
              <a:avLst/>
            </a:prstGeom>
          </p:spPr>
        </p:pic>
        <p:pic>
          <p:nvPicPr>
            <p:cNvPr id="13" name="Picture 12">
              <a:extLst>
                <a:ext uri="{FF2B5EF4-FFF2-40B4-BE49-F238E27FC236}">
                  <a16:creationId xmlns:a16="http://schemas.microsoft.com/office/drawing/2014/main" id="{CF6D8EEC-9735-A7B3-15E2-BB295BF1E306}"/>
                </a:ext>
              </a:extLst>
            </p:cNvPr>
            <p:cNvPicPr>
              <a:picLocks noChangeAspect="1"/>
            </p:cNvPicPr>
            <p:nvPr/>
          </p:nvPicPr>
          <p:blipFill>
            <a:blip r:embed="rId4"/>
            <a:stretch>
              <a:fillRect/>
            </a:stretch>
          </p:blipFill>
          <p:spPr>
            <a:xfrm>
              <a:off x="2055073" y="3118004"/>
              <a:ext cx="4867284" cy="433824"/>
            </a:xfrm>
            <a:prstGeom prst="rect">
              <a:avLst/>
            </a:prstGeom>
          </p:spPr>
        </p:pic>
        <p:pic>
          <p:nvPicPr>
            <p:cNvPr id="17" name="Picture 16">
              <a:extLst>
                <a:ext uri="{FF2B5EF4-FFF2-40B4-BE49-F238E27FC236}">
                  <a16:creationId xmlns:a16="http://schemas.microsoft.com/office/drawing/2014/main" id="{2238BA09-0790-6324-BB45-BEC9B6B6EB2B}"/>
                </a:ext>
              </a:extLst>
            </p:cNvPr>
            <p:cNvPicPr>
              <a:picLocks noChangeAspect="1"/>
            </p:cNvPicPr>
            <p:nvPr/>
          </p:nvPicPr>
          <p:blipFill>
            <a:blip r:embed="rId5"/>
            <a:stretch>
              <a:fillRect/>
            </a:stretch>
          </p:blipFill>
          <p:spPr>
            <a:xfrm>
              <a:off x="2055073" y="3764810"/>
              <a:ext cx="2036560" cy="433824"/>
            </a:xfrm>
            <a:prstGeom prst="rect">
              <a:avLst/>
            </a:prstGeom>
          </p:spPr>
        </p:pic>
        <p:pic>
          <p:nvPicPr>
            <p:cNvPr id="19" name="Graphic 18" descr="Arrow: Straight with solid fill">
              <a:extLst>
                <a:ext uri="{FF2B5EF4-FFF2-40B4-BE49-F238E27FC236}">
                  <a16:creationId xmlns:a16="http://schemas.microsoft.com/office/drawing/2014/main" id="{0E6E6E1D-93AF-F6AF-EA28-F103DD27A84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0800000">
              <a:off x="641018" y="2291722"/>
              <a:ext cx="1104189" cy="714025"/>
            </a:xfrm>
            <a:prstGeom prst="rect">
              <a:avLst/>
            </a:prstGeom>
          </p:spPr>
        </p:pic>
        <p:pic>
          <p:nvPicPr>
            <p:cNvPr id="20" name="Graphic 19" descr="Arrow: Straight with solid fill">
              <a:extLst>
                <a:ext uri="{FF2B5EF4-FFF2-40B4-BE49-F238E27FC236}">
                  <a16:creationId xmlns:a16="http://schemas.microsoft.com/office/drawing/2014/main" id="{9484E7E9-9677-9E6F-99E9-B9AF425AB35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0800000">
              <a:off x="641018" y="2926839"/>
              <a:ext cx="1104189" cy="714025"/>
            </a:xfrm>
            <a:prstGeom prst="rect">
              <a:avLst/>
            </a:prstGeom>
          </p:spPr>
        </p:pic>
        <p:pic>
          <p:nvPicPr>
            <p:cNvPr id="21" name="Graphic 20" descr="Arrow: Straight with solid fill">
              <a:extLst>
                <a:ext uri="{FF2B5EF4-FFF2-40B4-BE49-F238E27FC236}">
                  <a16:creationId xmlns:a16="http://schemas.microsoft.com/office/drawing/2014/main" id="{54EFF40C-050A-2C82-4627-8948650B9F1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0800000">
              <a:off x="641018" y="3561954"/>
              <a:ext cx="1104189" cy="714025"/>
            </a:xfrm>
            <a:prstGeom prst="rect">
              <a:avLst/>
            </a:prstGeom>
          </p:spPr>
        </p:pic>
      </p:grpSp>
      <p:pic>
        <p:nvPicPr>
          <p:cNvPr id="25" name="Picture 24">
            <a:extLst>
              <a:ext uri="{FF2B5EF4-FFF2-40B4-BE49-F238E27FC236}">
                <a16:creationId xmlns:a16="http://schemas.microsoft.com/office/drawing/2014/main" id="{57547832-C5B1-DC05-3528-8897FC973A36}"/>
              </a:ext>
            </a:extLst>
          </p:cNvPr>
          <p:cNvPicPr>
            <a:picLocks noChangeAspect="1"/>
          </p:cNvPicPr>
          <p:nvPr/>
        </p:nvPicPr>
        <p:blipFill>
          <a:blip r:embed="rId8"/>
          <a:stretch>
            <a:fillRect/>
          </a:stretch>
        </p:blipFill>
        <p:spPr>
          <a:xfrm>
            <a:off x="7449656" y="2154472"/>
            <a:ext cx="1854600" cy="3722939"/>
          </a:xfrm>
          <a:prstGeom prst="rect">
            <a:avLst/>
          </a:prstGeom>
        </p:spPr>
      </p:pic>
      <p:pic>
        <p:nvPicPr>
          <p:cNvPr id="27" name="Picture 26">
            <a:extLst>
              <a:ext uri="{FF2B5EF4-FFF2-40B4-BE49-F238E27FC236}">
                <a16:creationId xmlns:a16="http://schemas.microsoft.com/office/drawing/2014/main" id="{69318674-1347-E1E5-82D4-DEABA9C216D0}"/>
              </a:ext>
            </a:extLst>
          </p:cNvPr>
          <p:cNvPicPr>
            <a:picLocks noChangeAspect="1"/>
          </p:cNvPicPr>
          <p:nvPr/>
        </p:nvPicPr>
        <p:blipFill>
          <a:blip r:embed="rId9"/>
          <a:stretch>
            <a:fillRect/>
          </a:stretch>
        </p:blipFill>
        <p:spPr>
          <a:xfrm>
            <a:off x="9473917" y="3094119"/>
            <a:ext cx="2233761" cy="2743435"/>
          </a:xfrm>
          <a:prstGeom prst="rect">
            <a:avLst/>
          </a:prstGeom>
        </p:spPr>
      </p:pic>
      <p:sp>
        <p:nvSpPr>
          <p:cNvPr id="28" name="Text Placeholder 1">
            <a:extLst>
              <a:ext uri="{FF2B5EF4-FFF2-40B4-BE49-F238E27FC236}">
                <a16:creationId xmlns:a16="http://schemas.microsoft.com/office/drawing/2014/main" id="{BC57AD90-A88E-7100-58E6-64ABCAD1A881}"/>
              </a:ext>
            </a:extLst>
          </p:cNvPr>
          <p:cNvSpPr txBox="1">
            <a:spLocks/>
          </p:cNvSpPr>
          <p:nvPr/>
        </p:nvSpPr>
        <p:spPr>
          <a:xfrm>
            <a:off x="4742345" y="4717193"/>
            <a:ext cx="4756809" cy="584774"/>
          </a:xfrm>
          <a:prstGeom prst="rect">
            <a:avLst/>
          </a:prstGeom>
        </p:spPr>
        <p:txBody>
          <a:bodyPr/>
          <a:lstStyle>
            <a:lvl1pPr marL="228600" indent="-228600" algn="l" defTabSz="914400" rtl="0" eaLnBrk="1" latinLnBrk="0" hangingPunct="1">
              <a:lnSpc>
                <a:spcPct val="90000"/>
              </a:lnSpc>
              <a:spcBef>
                <a:spcPts val="1000"/>
              </a:spcBef>
              <a:buFontTx/>
              <a:buBlip>
                <a:blip r:embed="rId10"/>
              </a:buBlip>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Courier New" panose="02070309020205020404" pitchFamily="49" charset="0"/>
              <a:buChar char="o"/>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3366"/>
                </a:solidFill>
                <a:effectLst/>
                <a:uLnTx/>
                <a:uFillTx/>
                <a:latin typeface="Roboto"/>
                <a:ea typeface="+mn-ea"/>
                <a:cs typeface="+mn-cs"/>
              </a:rPr>
              <a:t>Some of the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3366"/>
                </a:solidFill>
                <a:effectLst/>
                <a:uLnTx/>
                <a:uFillTx/>
                <a:latin typeface="Roboto"/>
                <a:ea typeface="+mn-ea"/>
                <a:cs typeface="+mn-cs"/>
              </a:rPr>
              <a:t>Top Companies Reached</a:t>
            </a:r>
          </a:p>
        </p:txBody>
      </p:sp>
      <p:pic>
        <p:nvPicPr>
          <p:cNvPr id="2" name="Picture 1">
            <a:extLst>
              <a:ext uri="{FF2B5EF4-FFF2-40B4-BE49-F238E27FC236}">
                <a16:creationId xmlns:a16="http://schemas.microsoft.com/office/drawing/2014/main" id="{124C29F3-F1BA-9A70-BEB7-C16C7363EB2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024090" y="142927"/>
            <a:ext cx="3133417" cy="1018361"/>
          </a:xfrm>
          <a:prstGeom prst="rect">
            <a:avLst/>
          </a:prstGeom>
        </p:spPr>
      </p:pic>
    </p:spTree>
    <p:extLst>
      <p:ext uri="{BB962C8B-B14F-4D97-AF65-F5344CB8AC3E}">
        <p14:creationId xmlns:p14="http://schemas.microsoft.com/office/powerpoint/2010/main" val="16071051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74350805-67B7-E9BC-5D1D-EB69869FD32B}"/>
              </a:ext>
            </a:extLst>
          </p:cNvPr>
          <p:cNvSpPr>
            <a:spLocks noGrp="1"/>
          </p:cNvSpPr>
          <p:nvPr>
            <p:ph type="title" idx="4294967295"/>
          </p:nvPr>
        </p:nvSpPr>
        <p:spPr>
          <a:xfrm>
            <a:off x="239400" y="1275349"/>
            <a:ext cx="6799567" cy="30396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rgbClr val="FFFFFF"/>
                </a:solidFill>
                <a:effectLst/>
                <a:uLnTx/>
                <a:uFillTx/>
                <a:latin typeface="+mn-lt"/>
                <a:ea typeface="+mn-ea"/>
                <a:cs typeface="+mn-cs"/>
              </a:rPr>
              <a:t>Connecticut Department of Labor</a:t>
            </a:r>
          </a:p>
        </p:txBody>
      </p:sp>
      <p:sp>
        <p:nvSpPr>
          <p:cNvPr id="5" name="Text Placeholder 4">
            <a:extLst>
              <a:ext uri="{FF2B5EF4-FFF2-40B4-BE49-F238E27FC236}">
                <a16:creationId xmlns:a16="http://schemas.microsoft.com/office/drawing/2014/main" id="{B5ACB99C-7AD7-6F11-1FF4-EA4CC6A9439A}"/>
              </a:ext>
            </a:extLst>
          </p:cNvPr>
          <p:cNvSpPr>
            <a:spLocks noGrp="1"/>
          </p:cNvSpPr>
          <p:nvPr>
            <p:ph type="body" sz="quarter" idx="11"/>
          </p:nvPr>
        </p:nvSpPr>
        <p:spPr/>
        <p:txBody>
          <a:bodyPr/>
          <a:lstStyle/>
          <a:p>
            <a:r>
              <a:rPr lang="en-US" dirty="0"/>
              <a:t>State Practices</a:t>
            </a:r>
          </a:p>
        </p:txBody>
      </p:sp>
      <p:sp>
        <p:nvSpPr>
          <p:cNvPr id="4" name="Slide Number Placeholder 3">
            <a:extLst>
              <a:ext uri="{FF2B5EF4-FFF2-40B4-BE49-F238E27FC236}">
                <a16:creationId xmlns:a16="http://schemas.microsoft.com/office/drawing/2014/main" id="{D9BDB980-BE9D-BDB4-9554-029C03215208}"/>
              </a:ext>
            </a:extLst>
          </p:cNvPr>
          <p:cNvSpPr>
            <a:spLocks noGrp="1"/>
          </p:cNvSpPr>
          <p:nvPr>
            <p:ph type="sldNum" sz="quarter" idx="4294967295"/>
          </p:nvPr>
        </p:nvSpPr>
        <p:spPr>
          <a:xfrm>
            <a:off x="11691938" y="6478588"/>
            <a:ext cx="500062" cy="344487"/>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242021"/>
                </a:solidFill>
                <a:effectLst/>
                <a:uLnTx/>
                <a:uFillTx/>
                <a:latin typeface="Roboto"/>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US" sz="1800" b="0" i="0" u="none" strike="noStrike" kern="1200" cap="none" spc="0" normalizeH="0" baseline="0" noProof="0">
              <a:ln>
                <a:noFill/>
              </a:ln>
              <a:solidFill>
                <a:srgbClr val="242021"/>
              </a:solidFill>
              <a:effectLst/>
              <a:uLnTx/>
              <a:uFillTx/>
              <a:latin typeface="Roboto"/>
              <a:ea typeface="+mn-ea"/>
              <a:cs typeface="+mn-cs"/>
            </a:endParaRPr>
          </a:p>
        </p:txBody>
      </p:sp>
    </p:spTree>
    <p:extLst>
      <p:ext uri="{BB962C8B-B14F-4D97-AF65-F5344CB8AC3E}">
        <p14:creationId xmlns:p14="http://schemas.microsoft.com/office/powerpoint/2010/main" val="12307204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73CCB3F-E7DE-4008-FE91-76BE34FEE56F}"/>
              </a:ext>
            </a:extLst>
          </p:cNvPr>
          <p:cNvSpPr>
            <a:spLocks noGrp="1"/>
          </p:cNvSpPr>
          <p:nvPr>
            <p:ph type="title"/>
          </p:nvPr>
        </p:nvSpPr>
        <p:spPr/>
        <p:txBody>
          <a:bodyPr/>
          <a:lstStyle/>
          <a:p>
            <a:r>
              <a:rPr lang="en-US" dirty="0"/>
              <a:t>Presenters</a:t>
            </a:r>
          </a:p>
        </p:txBody>
      </p:sp>
      <p:pic>
        <p:nvPicPr>
          <p:cNvPr id="3" name="Picture Placeholder 2" descr="A picture containing person, wearing, posing&#10;&#10;AI-generated content may be incorrect.">
            <a:extLst>
              <a:ext uri="{FF2B5EF4-FFF2-40B4-BE49-F238E27FC236}">
                <a16:creationId xmlns:a16="http://schemas.microsoft.com/office/drawing/2014/main" id="{F92A4A99-EB09-67CC-DFA9-64DE0DDC8730}"/>
              </a:ext>
            </a:extLst>
          </p:cNvPr>
          <p:cNvPicPr>
            <a:picLocks noGrp="1" noChangeAspect="1"/>
          </p:cNvPicPr>
          <p:nvPr>
            <p:ph type="pic" sz="quarter" idx="20"/>
          </p:nvPr>
        </p:nvPicPr>
        <p:blipFill>
          <a:blip r:embed="rId2">
            <a:extLst>
              <a:ext uri="{28A0092B-C50C-407E-A947-70E740481C1C}">
                <a14:useLocalDpi xmlns:a14="http://schemas.microsoft.com/office/drawing/2010/main" val="0"/>
              </a:ext>
            </a:extLst>
          </a:blip>
          <a:srcRect t="10313" b="10313"/>
          <a:stretch>
            <a:fillRect/>
          </a:stretch>
        </p:blipFill>
        <p:spPr>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8" name="Text Placeholder 7">
            <a:extLst>
              <a:ext uri="{FF2B5EF4-FFF2-40B4-BE49-F238E27FC236}">
                <a16:creationId xmlns:a16="http://schemas.microsoft.com/office/drawing/2014/main" id="{3811A7A7-7C0D-FE0A-E591-70C05BF9F423}"/>
              </a:ext>
            </a:extLst>
          </p:cNvPr>
          <p:cNvSpPr>
            <a:spLocks noGrp="1"/>
          </p:cNvSpPr>
          <p:nvPr>
            <p:ph type="body" sz="quarter" idx="21"/>
          </p:nvPr>
        </p:nvSpPr>
        <p:spPr/>
        <p:txBody>
          <a:bodyPr/>
          <a:lstStyle/>
          <a:p>
            <a:r>
              <a:rPr lang="en-US" dirty="0"/>
              <a:t>Susan Fracasso</a:t>
            </a:r>
          </a:p>
        </p:txBody>
      </p:sp>
      <p:sp>
        <p:nvSpPr>
          <p:cNvPr id="9" name="Text Placeholder 8">
            <a:extLst>
              <a:ext uri="{FF2B5EF4-FFF2-40B4-BE49-F238E27FC236}">
                <a16:creationId xmlns:a16="http://schemas.microsoft.com/office/drawing/2014/main" id="{447BF599-F760-30C4-B701-D31CE95D3890}"/>
              </a:ext>
            </a:extLst>
          </p:cNvPr>
          <p:cNvSpPr>
            <a:spLocks noGrp="1"/>
          </p:cNvSpPr>
          <p:nvPr>
            <p:ph type="body" sz="quarter" idx="22"/>
          </p:nvPr>
        </p:nvSpPr>
        <p:spPr/>
        <p:txBody>
          <a:bodyPr/>
          <a:lstStyle/>
          <a:p>
            <a:r>
              <a:rPr lang="en-US" dirty="0"/>
              <a:t>Rapid Response Coordinator</a:t>
            </a:r>
          </a:p>
        </p:txBody>
      </p:sp>
      <p:sp>
        <p:nvSpPr>
          <p:cNvPr id="10" name="Text Placeholder 9">
            <a:extLst>
              <a:ext uri="{FF2B5EF4-FFF2-40B4-BE49-F238E27FC236}">
                <a16:creationId xmlns:a16="http://schemas.microsoft.com/office/drawing/2014/main" id="{5F5BE948-E317-FDAD-AC0B-2A56CBEDD55C}"/>
              </a:ext>
            </a:extLst>
          </p:cNvPr>
          <p:cNvSpPr>
            <a:spLocks noGrp="1"/>
          </p:cNvSpPr>
          <p:nvPr>
            <p:ph type="body" sz="quarter" idx="23"/>
          </p:nvPr>
        </p:nvSpPr>
        <p:spPr/>
        <p:txBody>
          <a:bodyPr/>
          <a:lstStyle/>
          <a:p>
            <a:r>
              <a:rPr lang="en-US" dirty="0"/>
              <a:t>Connecticut Department of Labor</a:t>
            </a:r>
          </a:p>
        </p:txBody>
      </p:sp>
      <p:sp>
        <p:nvSpPr>
          <p:cNvPr id="11" name="Text Placeholder 10">
            <a:extLst>
              <a:ext uri="{FF2B5EF4-FFF2-40B4-BE49-F238E27FC236}">
                <a16:creationId xmlns:a16="http://schemas.microsoft.com/office/drawing/2014/main" id="{7A05636F-3F75-130C-D6FB-CF5D4F4AECC1}"/>
              </a:ext>
            </a:extLst>
          </p:cNvPr>
          <p:cNvSpPr>
            <a:spLocks noGrp="1"/>
          </p:cNvSpPr>
          <p:nvPr>
            <p:ph type="body" sz="quarter" idx="24"/>
          </p:nvPr>
        </p:nvSpPr>
        <p:spPr/>
        <p:txBody>
          <a:bodyPr/>
          <a:lstStyle/>
          <a:p>
            <a:endParaRPr lang="en-US"/>
          </a:p>
        </p:txBody>
      </p:sp>
      <p:pic>
        <p:nvPicPr>
          <p:cNvPr id="4" name="Picture Placeholder 3" descr="A picture containing person, wall, indoor&#10;&#10;AI-generated content may be incorrect.">
            <a:extLst>
              <a:ext uri="{FF2B5EF4-FFF2-40B4-BE49-F238E27FC236}">
                <a16:creationId xmlns:a16="http://schemas.microsoft.com/office/drawing/2014/main" id="{AB37B240-D576-37E1-38D9-53586519C52B}"/>
              </a:ext>
            </a:extLst>
          </p:cNvPr>
          <p:cNvPicPr>
            <a:picLocks noGrp="1" noChangeAspect="1"/>
          </p:cNvPicPr>
          <p:nvPr>
            <p:ph type="pic" sz="quarter" idx="25"/>
          </p:nvPr>
        </p:nvPicPr>
        <p:blipFill>
          <a:blip r:embed="rId3">
            <a:extLst>
              <a:ext uri="{28A0092B-C50C-407E-A947-70E740481C1C}">
                <a14:useLocalDpi xmlns:a14="http://schemas.microsoft.com/office/drawing/2010/main" val="0"/>
              </a:ext>
            </a:extLst>
          </a:blip>
          <a:srcRect t="4023" b="4023"/>
          <a:stretch>
            <a:fillRect/>
          </a:stretch>
        </p:blipFill>
        <p:spPr>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3" name="Text Placeholder 12">
            <a:extLst>
              <a:ext uri="{FF2B5EF4-FFF2-40B4-BE49-F238E27FC236}">
                <a16:creationId xmlns:a16="http://schemas.microsoft.com/office/drawing/2014/main" id="{2E196A19-BE6C-DD44-1ABE-D30AC5527764}"/>
              </a:ext>
            </a:extLst>
          </p:cNvPr>
          <p:cNvSpPr>
            <a:spLocks noGrp="1"/>
          </p:cNvSpPr>
          <p:nvPr>
            <p:ph type="body" sz="quarter" idx="26"/>
          </p:nvPr>
        </p:nvSpPr>
        <p:spPr/>
        <p:txBody>
          <a:bodyPr/>
          <a:lstStyle/>
          <a:p>
            <a:r>
              <a:rPr lang="en-US" dirty="0"/>
              <a:t>Ashley Rivera</a:t>
            </a:r>
          </a:p>
        </p:txBody>
      </p:sp>
      <p:sp>
        <p:nvSpPr>
          <p:cNvPr id="14" name="Text Placeholder 13">
            <a:extLst>
              <a:ext uri="{FF2B5EF4-FFF2-40B4-BE49-F238E27FC236}">
                <a16:creationId xmlns:a16="http://schemas.microsoft.com/office/drawing/2014/main" id="{7C7D819B-7758-5637-8202-BFF9A3F6BD5B}"/>
              </a:ext>
            </a:extLst>
          </p:cNvPr>
          <p:cNvSpPr>
            <a:spLocks noGrp="1"/>
          </p:cNvSpPr>
          <p:nvPr>
            <p:ph type="body" sz="quarter" idx="27"/>
          </p:nvPr>
        </p:nvSpPr>
        <p:spPr/>
        <p:txBody>
          <a:bodyPr/>
          <a:lstStyle/>
          <a:p>
            <a:r>
              <a:rPr lang="en-US" dirty="0"/>
              <a:t>Program &amp; Services Coordinator</a:t>
            </a:r>
          </a:p>
        </p:txBody>
      </p:sp>
      <p:sp>
        <p:nvSpPr>
          <p:cNvPr id="15" name="Text Placeholder 14">
            <a:extLst>
              <a:ext uri="{FF2B5EF4-FFF2-40B4-BE49-F238E27FC236}">
                <a16:creationId xmlns:a16="http://schemas.microsoft.com/office/drawing/2014/main" id="{6377D7B9-5292-306B-199C-9F68E2D06D09}"/>
              </a:ext>
            </a:extLst>
          </p:cNvPr>
          <p:cNvSpPr>
            <a:spLocks noGrp="1"/>
          </p:cNvSpPr>
          <p:nvPr>
            <p:ph type="body" sz="quarter" idx="28"/>
          </p:nvPr>
        </p:nvSpPr>
        <p:spPr/>
        <p:txBody>
          <a:bodyPr/>
          <a:lstStyle/>
          <a:p>
            <a:r>
              <a:rPr lang="en-US" dirty="0"/>
              <a:t>Connecticut Department of Labor</a:t>
            </a:r>
          </a:p>
          <a:p>
            <a:endParaRPr lang="en-US" dirty="0"/>
          </a:p>
        </p:txBody>
      </p:sp>
      <p:sp>
        <p:nvSpPr>
          <p:cNvPr id="16" name="Text Placeholder 15">
            <a:extLst>
              <a:ext uri="{FF2B5EF4-FFF2-40B4-BE49-F238E27FC236}">
                <a16:creationId xmlns:a16="http://schemas.microsoft.com/office/drawing/2014/main" id="{6E5AB38A-4F21-5772-09B8-769D3044FFD5}"/>
              </a:ext>
            </a:extLst>
          </p:cNvPr>
          <p:cNvSpPr>
            <a:spLocks noGrp="1"/>
          </p:cNvSpPr>
          <p:nvPr>
            <p:ph type="body" sz="quarter" idx="29"/>
          </p:nvPr>
        </p:nvSpPr>
        <p:spPr/>
        <p:txBody>
          <a:bodyPr/>
          <a:lstStyle/>
          <a:p>
            <a:endParaRPr lang="en-US"/>
          </a:p>
        </p:txBody>
      </p:sp>
    </p:spTree>
    <p:extLst>
      <p:ext uri="{BB962C8B-B14F-4D97-AF65-F5344CB8AC3E}">
        <p14:creationId xmlns:p14="http://schemas.microsoft.com/office/powerpoint/2010/main" val="39938051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B06C04E-BF95-A5CE-E15E-BFE5FF9F2516}"/>
              </a:ext>
            </a:extLst>
          </p:cNvPr>
          <p:cNvSpPr>
            <a:spLocks noGrp="1"/>
          </p:cNvSpPr>
          <p:nvPr>
            <p:ph type="body" sz="quarter" idx="13"/>
          </p:nvPr>
        </p:nvSpPr>
        <p:spPr>
          <a:xfrm>
            <a:off x="582930" y="1011439"/>
            <a:ext cx="5695111" cy="5057892"/>
          </a:xfrm>
        </p:spPr>
        <p:txBody>
          <a:bodyPr/>
          <a:lstStyle/>
          <a:p>
            <a:pPr fontAlgn="base">
              <a:spcBef>
                <a:spcPct val="0"/>
              </a:spcBef>
              <a:spcAft>
                <a:spcPts val="1000"/>
              </a:spcAft>
            </a:pPr>
            <a:r>
              <a:rPr lang="en-US" dirty="0">
                <a:solidFill>
                  <a:prstClr val="black"/>
                </a:solidFill>
                <a:cs typeface="Calibri" panose="020F0502020204030204" pitchFamily="34" charset="0"/>
              </a:rPr>
              <a:t>All Connecticut employers whose taxes/ reimbursement payments are currently up-to-date.</a:t>
            </a:r>
          </a:p>
          <a:p>
            <a:pPr fontAlgn="base">
              <a:spcBef>
                <a:spcPct val="0"/>
              </a:spcBef>
              <a:spcAft>
                <a:spcPts val="1000"/>
              </a:spcAft>
            </a:pPr>
            <a:r>
              <a:rPr lang="en-US" dirty="0">
                <a:solidFill>
                  <a:prstClr val="black"/>
                </a:solidFill>
                <a:cs typeface="Calibri" panose="020F0502020204030204" pitchFamily="34" charset="0"/>
              </a:rPr>
              <a:t>Any size employer that has </a:t>
            </a:r>
            <a:r>
              <a:rPr lang="en-US" b="1" dirty="0">
                <a:solidFill>
                  <a:prstClr val="black"/>
                </a:solidFill>
                <a:cs typeface="Calibri" panose="020F0502020204030204" pitchFamily="34" charset="0"/>
              </a:rPr>
              <a:t>at least 2 permanent employees</a:t>
            </a:r>
            <a:r>
              <a:rPr lang="en-US" dirty="0">
                <a:solidFill>
                  <a:prstClr val="black"/>
                </a:solidFill>
                <a:cs typeface="Calibri" panose="020F0502020204030204" pitchFamily="34" charset="0"/>
              </a:rPr>
              <a:t> participating.</a:t>
            </a:r>
          </a:p>
          <a:p>
            <a:pPr fontAlgn="base">
              <a:spcBef>
                <a:spcPct val="0"/>
              </a:spcBef>
              <a:spcAft>
                <a:spcPts val="1000"/>
              </a:spcAft>
            </a:pPr>
            <a:r>
              <a:rPr lang="en-US" dirty="0">
                <a:solidFill>
                  <a:prstClr val="black"/>
                </a:solidFill>
                <a:cs typeface="Calibri" panose="020F0502020204030204" pitchFamily="34" charset="0"/>
              </a:rPr>
              <a:t>Only applicable for </a:t>
            </a:r>
            <a:r>
              <a:rPr lang="en-US" b="1" dirty="0">
                <a:solidFill>
                  <a:prstClr val="black"/>
                </a:solidFill>
                <a:cs typeface="Calibri" panose="020F0502020204030204" pitchFamily="34" charset="0"/>
              </a:rPr>
              <a:t>permanent employees (part or full-time) </a:t>
            </a:r>
            <a:r>
              <a:rPr lang="en-US" dirty="0">
                <a:solidFill>
                  <a:prstClr val="black"/>
                </a:solidFill>
                <a:cs typeface="Calibri" panose="020F0502020204030204" pitchFamily="34" charset="0"/>
              </a:rPr>
              <a:t>and cannot be used to subsidize seasonal workers during the off-season. </a:t>
            </a:r>
          </a:p>
          <a:p>
            <a:pPr fontAlgn="base">
              <a:spcBef>
                <a:spcPct val="0"/>
              </a:spcBef>
              <a:spcAft>
                <a:spcPts val="1000"/>
              </a:spcAft>
            </a:pPr>
            <a:r>
              <a:rPr lang="en-US" dirty="0">
                <a:solidFill>
                  <a:prstClr val="black"/>
                </a:solidFill>
                <a:cs typeface="Calibri" panose="020F0502020204030204" pitchFamily="34" charset="0"/>
              </a:rPr>
              <a:t>An employee’s hours and wages cannot be reduced by</a:t>
            </a:r>
            <a:r>
              <a:rPr lang="en-US" b="1" dirty="0">
                <a:solidFill>
                  <a:prstClr val="black"/>
                </a:solidFill>
                <a:cs typeface="Calibri" panose="020F0502020204030204" pitchFamily="34" charset="0"/>
              </a:rPr>
              <a:t> less than 10% or more than 60% </a:t>
            </a:r>
            <a:r>
              <a:rPr lang="en-US" dirty="0">
                <a:solidFill>
                  <a:prstClr val="black"/>
                </a:solidFill>
                <a:cs typeface="Calibri" panose="020F0502020204030204" pitchFamily="34" charset="0"/>
              </a:rPr>
              <a:t>and employers cannot eliminate or reduce the worker’s</a:t>
            </a:r>
            <a:r>
              <a:rPr lang="en-US" b="1" dirty="0">
                <a:solidFill>
                  <a:prstClr val="black"/>
                </a:solidFill>
                <a:cs typeface="Calibri" panose="020F0502020204030204" pitchFamily="34" charset="0"/>
              </a:rPr>
              <a:t> benefits.</a:t>
            </a:r>
            <a:r>
              <a:rPr lang="en-US" dirty="0">
                <a:solidFill>
                  <a:prstClr val="black"/>
                </a:solidFill>
                <a:cs typeface="Calibri" panose="020F0502020204030204" pitchFamily="34" charset="0"/>
              </a:rPr>
              <a:t> </a:t>
            </a:r>
          </a:p>
          <a:p>
            <a:pPr lvl="1" fontAlgn="base">
              <a:spcBef>
                <a:spcPct val="0"/>
              </a:spcBef>
              <a:spcAft>
                <a:spcPts val="1000"/>
              </a:spcAft>
            </a:pPr>
            <a:r>
              <a:rPr lang="en-US" dirty="0">
                <a:solidFill>
                  <a:prstClr val="black"/>
                </a:solidFill>
                <a:cs typeface="Calibri" panose="020F0502020204030204" pitchFamily="34" charset="0"/>
              </a:rPr>
              <a:t>If employee is part of a union, they must agree to reduction of work.</a:t>
            </a:r>
          </a:p>
          <a:p>
            <a:pPr lvl="1" fontAlgn="base">
              <a:spcBef>
                <a:spcPct val="0"/>
              </a:spcBef>
              <a:spcAft>
                <a:spcPts val="1000"/>
              </a:spcAft>
            </a:pPr>
            <a:r>
              <a:rPr lang="en-US" b="1" dirty="0">
                <a:solidFill>
                  <a:prstClr val="black"/>
                </a:solidFill>
                <a:cs typeface="Calibri" panose="020F0502020204030204" pitchFamily="34" charset="0"/>
              </a:rPr>
              <a:t>Hourly and salaried </a:t>
            </a:r>
            <a:r>
              <a:rPr lang="en-US" dirty="0">
                <a:solidFill>
                  <a:prstClr val="black"/>
                </a:solidFill>
                <a:cs typeface="Calibri" panose="020F0502020204030204" pitchFamily="34" charset="0"/>
              </a:rPr>
              <a:t>employees can participate.</a:t>
            </a:r>
          </a:p>
          <a:p>
            <a:pPr marL="0" indent="0">
              <a:buNone/>
            </a:pPr>
            <a:endParaRPr lang="en-US" dirty="0"/>
          </a:p>
        </p:txBody>
      </p:sp>
      <p:sp>
        <p:nvSpPr>
          <p:cNvPr id="3" name="Text Placeholder 2">
            <a:extLst>
              <a:ext uri="{FF2B5EF4-FFF2-40B4-BE49-F238E27FC236}">
                <a16:creationId xmlns:a16="http://schemas.microsoft.com/office/drawing/2014/main" id="{06D6FDDE-6C26-D28D-4520-D68687357CD7}"/>
              </a:ext>
            </a:extLst>
          </p:cNvPr>
          <p:cNvSpPr>
            <a:spLocks noGrp="1"/>
          </p:cNvSpPr>
          <p:nvPr>
            <p:ph type="body" sz="quarter" idx="30"/>
          </p:nvPr>
        </p:nvSpPr>
        <p:spPr/>
        <p:txBody>
          <a:bodyPr/>
          <a:lstStyle/>
          <a:p>
            <a:r>
              <a:rPr lang="en-US" dirty="0"/>
              <a:t>Who is Eligible for Shared Work?</a:t>
            </a:r>
          </a:p>
        </p:txBody>
      </p:sp>
      <p:sp>
        <p:nvSpPr>
          <p:cNvPr id="4" name="Slide Number Placeholder 3">
            <a:extLst>
              <a:ext uri="{FF2B5EF4-FFF2-40B4-BE49-F238E27FC236}">
                <a16:creationId xmlns:a16="http://schemas.microsoft.com/office/drawing/2014/main" id="{ADBCB816-8022-B91E-B7FA-8DD1B3D483FE}"/>
              </a:ext>
            </a:extLst>
          </p:cNvPr>
          <p:cNvSpPr>
            <a:spLocks noGrp="1"/>
          </p:cNvSpPr>
          <p:nvPr>
            <p:ph type="sldNum" sz="quarter" idx="4"/>
          </p:nvPr>
        </p:nvSpPr>
        <p:spPr/>
        <p:txBody>
          <a:bodyPr/>
          <a:lstStyle/>
          <a:p>
            <a:fld id="{E1CE52AA-BB93-4FDB-9629-C6421C98F39B}" type="slidenum">
              <a:rPr lang="en-US" smtClean="0"/>
              <a:pPr/>
              <a:t>32</a:t>
            </a:fld>
            <a:endParaRPr lang="en-US"/>
          </a:p>
        </p:txBody>
      </p:sp>
      <p:pic>
        <p:nvPicPr>
          <p:cNvPr id="6" name="Content Placeholder 5">
            <a:extLst>
              <a:ext uri="{FF2B5EF4-FFF2-40B4-BE49-F238E27FC236}">
                <a16:creationId xmlns:a16="http://schemas.microsoft.com/office/drawing/2014/main" id="{B62F6D41-50C2-5422-E03A-533D5C1A0BF1}"/>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709465" y="3883713"/>
            <a:ext cx="4858789" cy="1284316"/>
          </a:xfrm>
          <a:prstGeom prst="rect">
            <a:avLst/>
          </a:prstGeom>
        </p:spPr>
      </p:pic>
      <p:grpSp>
        <p:nvGrpSpPr>
          <p:cNvPr id="7" name="Group 6">
            <a:extLst>
              <a:ext uri="{FF2B5EF4-FFF2-40B4-BE49-F238E27FC236}">
                <a16:creationId xmlns:a16="http://schemas.microsoft.com/office/drawing/2014/main" id="{2EF93440-544D-CD3E-929C-7A7681506E6A}"/>
              </a:ext>
            </a:extLst>
          </p:cNvPr>
          <p:cNvGrpSpPr/>
          <p:nvPr/>
        </p:nvGrpSpPr>
        <p:grpSpPr>
          <a:xfrm>
            <a:off x="8269233" y="1674669"/>
            <a:ext cx="1752402" cy="1705748"/>
            <a:chOff x="10024469" y="2064239"/>
            <a:chExt cx="1457517" cy="1449086"/>
          </a:xfrm>
        </p:grpSpPr>
        <p:sp>
          <p:nvSpPr>
            <p:cNvPr id="8" name="object 213">
              <a:extLst>
                <a:ext uri="{FF2B5EF4-FFF2-40B4-BE49-F238E27FC236}">
                  <a16:creationId xmlns:a16="http://schemas.microsoft.com/office/drawing/2014/main" id="{8A81F913-2DC5-14A2-AC5D-61288E3E3F78}"/>
                </a:ext>
              </a:extLst>
            </p:cNvPr>
            <p:cNvSpPr/>
            <p:nvPr/>
          </p:nvSpPr>
          <p:spPr>
            <a:xfrm>
              <a:off x="10024469" y="2064239"/>
              <a:ext cx="1457517" cy="1449086"/>
            </a:xfrm>
            <a:custGeom>
              <a:avLst/>
              <a:gdLst/>
              <a:ahLst/>
              <a:cxnLst/>
              <a:rect l="l" t="t" r="r" b="b"/>
              <a:pathLst>
                <a:path w="1457517" h="1449086">
                  <a:moveTo>
                    <a:pt x="688692" y="146871"/>
                  </a:moveTo>
                  <a:lnTo>
                    <a:pt x="639939" y="152861"/>
                  </a:lnTo>
                  <a:lnTo>
                    <a:pt x="592888" y="159416"/>
                  </a:lnTo>
                  <a:lnTo>
                    <a:pt x="552031" y="170595"/>
                  </a:lnTo>
                  <a:lnTo>
                    <a:pt x="537640" y="177511"/>
                  </a:lnTo>
                  <a:lnTo>
                    <a:pt x="522286" y="160897"/>
                  </a:lnTo>
                  <a:lnTo>
                    <a:pt x="495027" y="132916"/>
                  </a:lnTo>
                  <a:lnTo>
                    <a:pt x="473176" y="116134"/>
                  </a:lnTo>
                  <a:lnTo>
                    <a:pt x="466798" y="111365"/>
                  </a:lnTo>
                  <a:lnTo>
                    <a:pt x="429412" y="88909"/>
                  </a:lnTo>
                  <a:lnTo>
                    <a:pt x="408334" y="86133"/>
                  </a:lnTo>
                  <a:lnTo>
                    <a:pt x="395721" y="87265"/>
                  </a:lnTo>
                  <a:lnTo>
                    <a:pt x="351615" y="103384"/>
                  </a:lnTo>
                  <a:lnTo>
                    <a:pt x="308184" y="133044"/>
                  </a:lnTo>
                  <a:lnTo>
                    <a:pt x="278716" y="157297"/>
                  </a:lnTo>
                  <a:lnTo>
                    <a:pt x="249985" y="183329"/>
                  </a:lnTo>
                  <a:lnTo>
                    <a:pt x="210421" y="222335"/>
                  </a:lnTo>
                  <a:lnTo>
                    <a:pt x="178050" y="256654"/>
                  </a:lnTo>
                  <a:lnTo>
                    <a:pt x="151815" y="286107"/>
                  </a:lnTo>
                  <a:lnTo>
                    <a:pt x="148167" y="290368"/>
                  </a:lnTo>
                  <a:lnTo>
                    <a:pt x="136743" y="303306"/>
                  </a:lnTo>
                  <a:lnTo>
                    <a:pt x="112672" y="333377"/>
                  </a:lnTo>
                  <a:lnTo>
                    <a:pt x="104126" y="355900"/>
                  </a:lnTo>
                  <a:lnTo>
                    <a:pt x="104776" y="362967"/>
                  </a:lnTo>
                  <a:lnTo>
                    <a:pt x="125150" y="396106"/>
                  </a:lnTo>
                  <a:lnTo>
                    <a:pt x="161413" y="434672"/>
                  </a:lnTo>
                  <a:lnTo>
                    <a:pt x="196957" y="463615"/>
                  </a:lnTo>
                  <a:lnTo>
                    <a:pt x="206171" y="469506"/>
                  </a:lnTo>
                  <a:lnTo>
                    <a:pt x="195634" y="493993"/>
                  </a:lnTo>
                  <a:lnTo>
                    <a:pt x="179440" y="532069"/>
                  </a:lnTo>
                  <a:lnTo>
                    <a:pt x="165049" y="568904"/>
                  </a:lnTo>
                  <a:lnTo>
                    <a:pt x="157242" y="607186"/>
                  </a:lnTo>
                  <a:lnTo>
                    <a:pt x="156727" y="615556"/>
                  </a:lnTo>
                  <a:lnTo>
                    <a:pt x="134697" y="620649"/>
                  </a:lnTo>
                  <a:lnTo>
                    <a:pt x="96874" y="630427"/>
                  </a:lnTo>
                  <a:lnTo>
                    <a:pt x="71428" y="641001"/>
                  </a:lnTo>
                  <a:lnTo>
                    <a:pt x="62494" y="644826"/>
                  </a:lnTo>
                  <a:lnTo>
                    <a:pt x="25507" y="665947"/>
                  </a:lnTo>
                  <a:lnTo>
                    <a:pt x="4625" y="703600"/>
                  </a:lnTo>
                  <a:lnTo>
                    <a:pt x="0" y="739075"/>
                  </a:lnTo>
                  <a:lnTo>
                    <a:pt x="484" y="755910"/>
                  </a:lnTo>
                  <a:lnTo>
                    <a:pt x="6944" y="810742"/>
                  </a:lnTo>
                  <a:lnTo>
                    <a:pt x="14357" y="848885"/>
                  </a:lnTo>
                  <a:lnTo>
                    <a:pt x="23262" y="886414"/>
                  </a:lnTo>
                  <a:lnTo>
                    <a:pt x="37552" y="938023"/>
                  </a:lnTo>
                  <a:lnTo>
                    <a:pt x="50405" y="979168"/>
                  </a:lnTo>
                  <a:lnTo>
                    <a:pt x="60829" y="1009684"/>
                  </a:lnTo>
                  <a:lnTo>
                    <a:pt x="67108" y="1028197"/>
                  </a:lnTo>
                  <a:lnTo>
                    <a:pt x="83111" y="1066683"/>
                  </a:lnTo>
                  <a:lnTo>
                    <a:pt x="110993" y="1085081"/>
                  </a:lnTo>
                  <a:lnTo>
                    <a:pt x="121481" y="1085029"/>
                  </a:lnTo>
                  <a:lnTo>
                    <a:pt x="167028" y="1076658"/>
                  </a:lnTo>
                  <a:lnTo>
                    <a:pt x="207728" y="1065381"/>
                  </a:lnTo>
                  <a:lnTo>
                    <a:pt x="242505" y="1051804"/>
                  </a:lnTo>
                  <a:lnTo>
                    <a:pt x="259026" y="1072888"/>
                  </a:lnTo>
                  <a:lnTo>
                    <a:pt x="284881" y="1105614"/>
                  </a:lnTo>
                  <a:lnTo>
                    <a:pt x="310575" y="1136331"/>
                  </a:lnTo>
                  <a:lnTo>
                    <a:pt x="340172" y="1161784"/>
                  </a:lnTo>
                  <a:lnTo>
                    <a:pt x="347034" y="1166153"/>
                  </a:lnTo>
                  <a:lnTo>
                    <a:pt x="341283" y="1188064"/>
                  </a:lnTo>
                  <a:lnTo>
                    <a:pt x="332204" y="1226221"/>
                  </a:lnTo>
                  <a:lnTo>
                    <a:pt x="329305" y="1253432"/>
                  </a:lnTo>
                  <a:lnTo>
                    <a:pt x="328486" y="1261931"/>
                  </a:lnTo>
                  <a:lnTo>
                    <a:pt x="327467" y="1270694"/>
                  </a:lnTo>
                  <a:lnTo>
                    <a:pt x="326664" y="1279731"/>
                  </a:lnTo>
                  <a:lnTo>
                    <a:pt x="326494" y="1289054"/>
                  </a:lnTo>
                  <a:lnTo>
                    <a:pt x="327372" y="1298677"/>
                  </a:lnTo>
                  <a:lnTo>
                    <a:pt x="349695" y="1340401"/>
                  </a:lnTo>
                  <a:lnTo>
                    <a:pt x="389986" y="1370351"/>
                  </a:lnTo>
                  <a:lnTo>
                    <a:pt x="434497" y="1389660"/>
                  </a:lnTo>
                  <a:lnTo>
                    <a:pt x="486750" y="1406308"/>
                  </a:lnTo>
                  <a:lnTo>
                    <a:pt x="540367" y="1420026"/>
                  </a:lnTo>
                  <a:lnTo>
                    <a:pt x="588965" y="1430543"/>
                  </a:lnTo>
                  <a:lnTo>
                    <a:pt x="634931" y="1439124"/>
                  </a:lnTo>
                  <a:lnTo>
                    <a:pt x="647010" y="1441128"/>
                  </a:lnTo>
                  <a:lnTo>
                    <a:pt x="666793" y="1444662"/>
                  </a:lnTo>
                  <a:lnTo>
                    <a:pt x="683467" y="1447327"/>
                  </a:lnTo>
                  <a:lnTo>
                    <a:pt x="697395" y="1448882"/>
                  </a:lnTo>
                  <a:lnTo>
                    <a:pt x="708939" y="1449086"/>
                  </a:lnTo>
                  <a:lnTo>
                    <a:pt x="718462" y="1447700"/>
                  </a:lnTo>
                  <a:lnTo>
                    <a:pt x="748445" y="1408487"/>
                  </a:lnTo>
                  <a:lnTo>
                    <a:pt x="764236" y="1351915"/>
                  </a:lnTo>
                  <a:lnTo>
                    <a:pt x="769969" y="1309525"/>
                  </a:lnTo>
                  <a:lnTo>
                    <a:pt x="770089" y="1303930"/>
                  </a:lnTo>
                  <a:lnTo>
                    <a:pt x="796079" y="1300292"/>
                  </a:lnTo>
                  <a:lnTo>
                    <a:pt x="836067" y="1294511"/>
                  </a:lnTo>
                  <a:lnTo>
                    <a:pt x="873706" y="1287847"/>
                  </a:lnTo>
                  <a:lnTo>
                    <a:pt x="910813" y="1274373"/>
                  </a:lnTo>
                  <a:lnTo>
                    <a:pt x="918975" y="1270281"/>
                  </a:lnTo>
                  <a:lnTo>
                    <a:pt x="933292" y="1287664"/>
                  </a:lnTo>
                  <a:lnTo>
                    <a:pt x="958920" y="1316654"/>
                  </a:lnTo>
                  <a:lnTo>
                    <a:pt x="981079" y="1333929"/>
                  </a:lnTo>
                  <a:lnTo>
                    <a:pt x="987291" y="1338583"/>
                  </a:lnTo>
                  <a:lnTo>
                    <a:pt x="1024479" y="1360698"/>
                  </a:lnTo>
                  <a:lnTo>
                    <a:pt x="1045775" y="1363281"/>
                  </a:lnTo>
                  <a:lnTo>
                    <a:pt x="1058562" y="1362004"/>
                  </a:lnTo>
                  <a:lnTo>
                    <a:pt x="1102946" y="1345541"/>
                  </a:lnTo>
                  <a:lnTo>
                    <a:pt x="1145891" y="1316082"/>
                  </a:lnTo>
                  <a:lnTo>
                    <a:pt x="1189550" y="1279083"/>
                  </a:lnTo>
                  <a:lnTo>
                    <a:pt x="1217397" y="1252807"/>
                  </a:lnTo>
                  <a:lnTo>
                    <a:pt x="1254799" y="1214851"/>
                  </a:lnTo>
                  <a:lnTo>
                    <a:pt x="1283976" y="1183289"/>
                  </a:lnTo>
                  <a:lnTo>
                    <a:pt x="1305226" y="1159086"/>
                  </a:lnTo>
                  <a:lnTo>
                    <a:pt x="1316648" y="1146156"/>
                  </a:lnTo>
                  <a:lnTo>
                    <a:pt x="1340718" y="1116099"/>
                  </a:lnTo>
                  <a:lnTo>
                    <a:pt x="1349270" y="1093581"/>
                  </a:lnTo>
                  <a:lnTo>
                    <a:pt x="1348623" y="1086515"/>
                  </a:lnTo>
                  <a:lnTo>
                    <a:pt x="1328265" y="1053385"/>
                  </a:lnTo>
                  <a:lnTo>
                    <a:pt x="1291645" y="1014207"/>
                  </a:lnTo>
                  <a:lnTo>
                    <a:pt x="1258158" y="985241"/>
                  </a:lnTo>
                  <a:lnTo>
                    <a:pt x="1252913" y="981472"/>
                  </a:lnTo>
                  <a:lnTo>
                    <a:pt x="1263013" y="956708"/>
                  </a:lnTo>
                  <a:lnTo>
                    <a:pt x="1278590" y="918092"/>
                  </a:lnTo>
                  <a:lnTo>
                    <a:pt x="1292551" y="880617"/>
                  </a:lnTo>
                  <a:lnTo>
                    <a:pt x="1300308" y="842331"/>
                  </a:lnTo>
                  <a:lnTo>
                    <a:pt x="1300824" y="834201"/>
                  </a:lnTo>
                  <a:lnTo>
                    <a:pt x="1322776" y="828665"/>
                  </a:lnTo>
                  <a:lnTo>
                    <a:pt x="1360550" y="818206"/>
                  </a:lnTo>
                  <a:lnTo>
                    <a:pt x="1385814" y="807604"/>
                  </a:lnTo>
                  <a:lnTo>
                    <a:pt x="1394830" y="803746"/>
                  </a:lnTo>
                  <a:lnTo>
                    <a:pt x="1431942" y="782627"/>
                  </a:lnTo>
                  <a:lnTo>
                    <a:pt x="1452851" y="745216"/>
                  </a:lnTo>
                  <a:lnTo>
                    <a:pt x="1457517" y="709815"/>
                  </a:lnTo>
                  <a:lnTo>
                    <a:pt x="1457048" y="692915"/>
                  </a:lnTo>
                  <a:lnTo>
                    <a:pt x="1450626" y="637929"/>
                  </a:lnTo>
                  <a:lnTo>
                    <a:pt x="1443231" y="599714"/>
                  </a:lnTo>
                  <a:lnTo>
                    <a:pt x="1434340" y="562133"/>
                  </a:lnTo>
                  <a:lnTo>
                    <a:pt x="1420063" y="510477"/>
                  </a:lnTo>
                  <a:lnTo>
                    <a:pt x="1407215" y="469313"/>
                  </a:lnTo>
                  <a:lnTo>
                    <a:pt x="1396793" y="438793"/>
                  </a:lnTo>
                  <a:lnTo>
                    <a:pt x="1390506" y="420282"/>
                  </a:lnTo>
                  <a:lnTo>
                    <a:pt x="1374487" y="381798"/>
                  </a:lnTo>
                  <a:lnTo>
                    <a:pt x="1346603" y="363394"/>
                  </a:lnTo>
                  <a:lnTo>
                    <a:pt x="1336117" y="363442"/>
                  </a:lnTo>
                  <a:lnTo>
                    <a:pt x="1290585" y="371801"/>
                  </a:lnTo>
                  <a:lnTo>
                    <a:pt x="1249824" y="383119"/>
                  </a:lnTo>
                  <a:lnTo>
                    <a:pt x="1215446" y="396685"/>
                  </a:lnTo>
                  <a:lnTo>
                    <a:pt x="1198987" y="375618"/>
                  </a:lnTo>
                  <a:lnTo>
                    <a:pt x="1173260" y="342964"/>
                  </a:lnTo>
                  <a:lnTo>
                    <a:pt x="1147718" y="312397"/>
                  </a:lnTo>
                  <a:lnTo>
                    <a:pt x="1118040" y="287033"/>
                  </a:lnTo>
                  <a:lnTo>
                    <a:pt x="1111080" y="282623"/>
                  </a:lnTo>
                  <a:lnTo>
                    <a:pt x="1117020" y="260784"/>
                  </a:lnTo>
                  <a:lnTo>
                    <a:pt x="1126375" y="222773"/>
                  </a:lnTo>
                  <a:lnTo>
                    <a:pt x="1129334" y="195477"/>
                  </a:lnTo>
                  <a:lnTo>
                    <a:pt x="1130148" y="187014"/>
                  </a:lnTo>
                  <a:lnTo>
                    <a:pt x="1131163" y="178278"/>
                  </a:lnTo>
                  <a:lnTo>
                    <a:pt x="1131964" y="169260"/>
                  </a:lnTo>
                  <a:lnTo>
                    <a:pt x="1132131" y="159947"/>
                  </a:lnTo>
                  <a:lnTo>
                    <a:pt x="1131246" y="150330"/>
                  </a:lnTo>
                  <a:lnTo>
                    <a:pt x="1108842" y="108593"/>
                  </a:lnTo>
                  <a:lnTo>
                    <a:pt x="1068484" y="78642"/>
                  </a:lnTo>
                  <a:lnTo>
                    <a:pt x="1024041" y="59371"/>
                  </a:lnTo>
                  <a:lnTo>
                    <a:pt x="971834" y="42748"/>
                  </a:lnTo>
                  <a:lnTo>
                    <a:pt x="918247" y="29047"/>
                  </a:lnTo>
                  <a:lnTo>
                    <a:pt x="869664" y="18538"/>
                  </a:lnTo>
                  <a:lnTo>
                    <a:pt x="823706" y="9962"/>
                  </a:lnTo>
                  <a:lnTo>
                    <a:pt x="811628" y="7958"/>
                  </a:lnTo>
                  <a:lnTo>
                    <a:pt x="791847" y="4424"/>
                  </a:lnTo>
                  <a:lnTo>
                    <a:pt x="775174" y="1759"/>
                  </a:lnTo>
                  <a:lnTo>
                    <a:pt x="761247" y="204"/>
                  </a:lnTo>
                  <a:lnTo>
                    <a:pt x="749703" y="0"/>
                  </a:lnTo>
                  <a:lnTo>
                    <a:pt x="740180" y="1385"/>
                  </a:lnTo>
                  <a:lnTo>
                    <a:pt x="710185" y="40582"/>
                  </a:lnTo>
                  <a:lnTo>
                    <a:pt x="694422" y="97012"/>
                  </a:lnTo>
                  <a:lnTo>
                    <a:pt x="688769" y="139776"/>
                  </a:lnTo>
                  <a:lnTo>
                    <a:pt x="688667" y="145651"/>
                  </a:lnTo>
                  <a:lnTo>
                    <a:pt x="688692" y="146871"/>
                  </a:lnTo>
                </a:path>
              </a:pathLst>
            </a:custGeom>
            <a:ln w="18961">
              <a:solidFill>
                <a:srgbClr val="0078AE"/>
              </a:solidFill>
            </a:ln>
          </p:spPr>
          <p:txBody>
            <a:bodyPr wrap="square" lIns="0" tIns="0" rIns="0" bIns="0" rtlCol="0">
              <a:noAutofit/>
            </a:bodyPr>
            <a:lstStyle/>
            <a:p>
              <a:pPr fontAlgn="base">
                <a:spcBef>
                  <a:spcPct val="0"/>
                </a:spcBef>
                <a:spcAft>
                  <a:spcPct val="0"/>
                </a:spcAft>
              </a:pPr>
              <a:endParaRPr>
                <a:solidFill>
                  <a:prstClr val="black"/>
                </a:solidFill>
                <a:latin typeface="Arial" charset="0"/>
              </a:endParaRPr>
            </a:p>
          </p:txBody>
        </p:sp>
        <p:sp>
          <p:nvSpPr>
            <p:cNvPr id="9" name="object 214">
              <a:extLst>
                <a:ext uri="{FF2B5EF4-FFF2-40B4-BE49-F238E27FC236}">
                  <a16:creationId xmlns:a16="http://schemas.microsoft.com/office/drawing/2014/main" id="{394ED45B-4372-3E82-D953-12FCA4C75CBA}"/>
                </a:ext>
              </a:extLst>
            </p:cNvPr>
            <p:cNvSpPr/>
            <p:nvPr/>
          </p:nvSpPr>
          <p:spPr>
            <a:xfrm>
              <a:off x="10555860" y="2536410"/>
              <a:ext cx="454861" cy="492774"/>
            </a:xfrm>
            <a:custGeom>
              <a:avLst/>
              <a:gdLst/>
              <a:ahLst/>
              <a:cxnLst/>
              <a:rect l="l" t="t" r="r" b="b"/>
              <a:pathLst>
                <a:path w="454861" h="492774">
                  <a:moveTo>
                    <a:pt x="0" y="379285"/>
                  </a:moveTo>
                  <a:lnTo>
                    <a:pt x="23002" y="409901"/>
                  </a:lnTo>
                  <a:lnTo>
                    <a:pt x="50560" y="436701"/>
                  </a:lnTo>
                  <a:lnTo>
                    <a:pt x="82258" y="459071"/>
                  </a:lnTo>
                  <a:lnTo>
                    <a:pt x="117682" y="476392"/>
                  </a:lnTo>
                  <a:lnTo>
                    <a:pt x="156417" y="488047"/>
                  </a:lnTo>
                  <a:lnTo>
                    <a:pt x="197587" y="492774"/>
                  </a:lnTo>
                  <a:lnTo>
                    <a:pt x="217794" y="492692"/>
                  </a:lnTo>
                  <a:lnTo>
                    <a:pt x="257097" y="487893"/>
                  </a:lnTo>
                  <a:lnTo>
                    <a:pt x="294446" y="477252"/>
                  </a:lnTo>
                  <a:lnTo>
                    <a:pt x="329274" y="461177"/>
                  </a:lnTo>
                  <a:lnTo>
                    <a:pt x="361013" y="440076"/>
                  </a:lnTo>
                  <a:lnTo>
                    <a:pt x="401588" y="399892"/>
                  </a:lnTo>
                  <a:lnTo>
                    <a:pt x="423121" y="368009"/>
                  </a:lnTo>
                  <a:lnTo>
                    <a:pt x="439578" y="332527"/>
                  </a:lnTo>
                  <a:lnTo>
                    <a:pt x="450392" y="293853"/>
                  </a:lnTo>
                  <a:lnTo>
                    <a:pt x="454861" y="253945"/>
                  </a:lnTo>
                  <a:lnTo>
                    <a:pt x="454669" y="234273"/>
                  </a:lnTo>
                  <a:lnTo>
                    <a:pt x="449686" y="195865"/>
                  </a:lnTo>
                  <a:lnTo>
                    <a:pt x="438905" y="159202"/>
                  </a:lnTo>
                  <a:lnTo>
                    <a:pt x="412742" y="108780"/>
                  </a:lnTo>
                  <a:lnTo>
                    <a:pt x="375793" y="65634"/>
                  </a:lnTo>
                  <a:lnTo>
                    <a:pt x="345838" y="41905"/>
                  </a:lnTo>
                  <a:lnTo>
                    <a:pt x="312095" y="22898"/>
                  </a:lnTo>
                  <a:lnTo>
                    <a:pt x="274966" y="9210"/>
                  </a:lnTo>
                  <a:lnTo>
                    <a:pt x="229297" y="896"/>
                  </a:lnTo>
                  <a:lnTo>
                    <a:pt x="203609" y="0"/>
                  </a:lnTo>
                  <a:lnTo>
                    <a:pt x="190917" y="550"/>
                  </a:lnTo>
                  <a:lnTo>
                    <a:pt x="141641" y="9088"/>
                  </a:lnTo>
                  <a:lnTo>
                    <a:pt x="95722" y="27102"/>
                  </a:lnTo>
                  <a:lnTo>
                    <a:pt x="74427" y="39388"/>
                  </a:lnTo>
                </a:path>
              </a:pathLst>
            </a:custGeom>
            <a:ln w="18961">
              <a:solidFill>
                <a:srgbClr val="49A942"/>
              </a:solidFill>
            </a:ln>
          </p:spPr>
          <p:txBody>
            <a:bodyPr wrap="square" lIns="0" tIns="0" rIns="0" bIns="0" rtlCol="0">
              <a:noAutofit/>
            </a:bodyPr>
            <a:lstStyle/>
            <a:p>
              <a:pPr fontAlgn="base">
                <a:spcBef>
                  <a:spcPct val="0"/>
                </a:spcBef>
                <a:spcAft>
                  <a:spcPct val="0"/>
                </a:spcAft>
              </a:pPr>
              <a:endParaRPr>
                <a:solidFill>
                  <a:prstClr val="black"/>
                </a:solidFill>
                <a:latin typeface="Arial" charset="0"/>
              </a:endParaRPr>
            </a:p>
          </p:txBody>
        </p:sp>
        <p:sp>
          <p:nvSpPr>
            <p:cNvPr id="10" name="object 215">
              <a:extLst>
                <a:ext uri="{FF2B5EF4-FFF2-40B4-BE49-F238E27FC236}">
                  <a16:creationId xmlns:a16="http://schemas.microsoft.com/office/drawing/2014/main" id="{1BF4A438-6D38-BA41-4867-7B93D5DDFF35}"/>
                </a:ext>
              </a:extLst>
            </p:cNvPr>
            <p:cNvSpPr/>
            <p:nvPr/>
          </p:nvSpPr>
          <p:spPr>
            <a:xfrm>
              <a:off x="10574693" y="2491805"/>
              <a:ext cx="38798" cy="48742"/>
            </a:xfrm>
            <a:custGeom>
              <a:avLst/>
              <a:gdLst/>
              <a:ahLst/>
              <a:cxnLst/>
              <a:rect l="l" t="t" r="r" b="b"/>
              <a:pathLst>
                <a:path w="38798" h="48742">
                  <a:moveTo>
                    <a:pt x="431" y="48742"/>
                  </a:moveTo>
                  <a:lnTo>
                    <a:pt x="38798" y="22860"/>
                  </a:lnTo>
                  <a:lnTo>
                    <a:pt x="0" y="0"/>
                  </a:lnTo>
                  <a:lnTo>
                    <a:pt x="431" y="48742"/>
                  </a:lnTo>
                </a:path>
              </a:pathLst>
            </a:custGeom>
            <a:ln w="18961">
              <a:solidFill>
                <a:srgbClr val="49A942"/>
              </a:solidFill>
            </a:ln>
          </p:spPr>
          <p:txBody>
            <a:bodyPr wrap="square" lIns="0" tIns="0" rIns="0" bIns="0" rtlCol="0">
              <a:noAutofit/>
            </a:bodyPr>
            <a:lstStyle/>
            <a:p>
              <a:pPr fontAlgn="base">
                <a:spcBef>
                  <a:spcPct val="0"/>
                </a:spcBef>
                <a:spcAft>
                  <a:spcPct val="0"/>
                </a:spcAft>
              </a:pPr>
              <a:endParaRPr>
                <a:solidFill>
                  <a:prstClr val="black"/>
                </a:solidFill>
                <a:latin typeface="Arial" charset="0"/>
              </a:endParaRPr>
            </a:p>
          </p:txBody>
        </p:sp>
        <p:sp>
          <p:nvSpPr>
            <p:cNvPr id="11" name="object 216">
              <a:extLst>
                <a:ext uri="{FF2B5EF4-FFF2-40B4-BE49-F238E27FC236}">
                  <a16:creationId xmlns:a16="http://schemas.microsoft.com/office/drawing/2014/main" id="{9A19EFD1-2C05-9E10-73CE-72F2DE6F1FEC}"/>
                </a:ext>
              </a:extLst>
            </p:cNvPr>
            <p:cNvSpPr/>
            <p:nvPr/>
          </p:nvSpPr>
          <p:spPr>
            <a:xfrm>
              <a:off x="10594324" y="2529861"/>
              <a:ext cx="161759" cy="243179"/>
            </a:xfrm>
            <a:custGeom>
              <a:avLst/>
              <a:gdLst/>
              <a:ahLst/>
              <a:cxnLst/>
              <a:rect l="l" t="t" r="r" b="b"/>
              <a:pathLst>
                <a:path w="161759" h="243179">
                  <a:moveTo>
                    <a:pt x="161759" y="243179"/>
                  </a:moveTo>
                  <a:lnTo>
                    <a:pt x="0" y="0"/>
                  </a:lnTo>
                </a:path>
              </a:pathLst>
            </a:custGeom>
            <a:ln w="18961">
              <a:solidFill>
                <a:srgbClr val="49A942"/>
              </a:solidFill>
            </a:ln>
          </p:spPr>
          <p:txBody>
            <a:bodyPr wrap="square" lIns="0" tIns="0" rIns="0" bIns="0" rtlCol="0">
              <a:noAutofit/>
            </a:bodyPr>
            <a:lstStyle/>
            <a:p>
              <a:pPr fontAlgn="base">
                <a:spcBef>
                  <a:spcPct val="0"/>
                </a:spcBef>
                <a:spcAft>
                  <a:spcPct val="0"/>
                </a:spcAft>
              </a:pPr>
              <a:endParaRPr>
                <a:solidFill>
                  <a:prstClr val="black"/>
                </a:solidFill>
                <a:latin typeface="Arial" charset="0"/>
              </a:endParaRPr>
            </a:p>
          </p:txBody>
        </p:sp>
        <p:sp>
          <p:nvSpPr>
            <p:cNvPr id="12" name="object 217">
              <a:extLst>
                <a:ext uri="{FF2B5EF4-FFF2-40B4-BE49-F238E27FC236}">
                  <a16:creationId xmlns:a16="http://schemas.microsoft.com/office/drawing/2014/main" id="{7A37962E-F25D-BA0E-B67A-A2F859AE3D7D}"/>
                </a:ext>
              </a:extLst>
            </p:cNvPr>
            <p:cNvSpPr/>
            <p:nvPr/>
          </p:nvSpPr>
          <p:spPr>
            <a:xfrm>
              <a:off x="10515557" y="2790406"/>
              <a:ext cx="237147" cy="153924"/>
            </a:xfrm>
            <a:custGeom>
              <a:avLst/>
              <a:gdLst/>
              <a:ahLst/>
              <a:cxnLst/>
              <a:rect l="l" t="t" r="r" b="b"/>
              <a:pathLst>
                <a:path w="237147" h="153924">
                  <a:moveTo>
                    <a:pt x="0" y="153924"/>
                  </a:moveTo>
                  <a:lnTo>
                    <a:pt x="237147" y="0"/>
                  </a:lnTo>
                </a:path>
              </a:pathLst>
            </a:custGeom>
            <a:ln w="18961">
              <a:solidFill>
                <a:srgbClr val="49A942"/>
              </a:solidFill>
            </a:ln>
          </p:spPr>
          <p:txBody>
            <a:bodyPr wrap="square" lIns="0" tIns="0" rIns="0" bIns="0" rtlCol="0">
              <a:noAutofit/>
            </a:bodyPr>
            <a:lstStyle/>
            <a:p>
              <a:pPr fontAlgn="base">
                <a:spcBef>
                  <a:spcPct val="0"/>
                </a:spcBef>
                <a:spcAft>
                  <a:spcPct val="0"/>
                </a:spcAft>
              </a:pPr>
              <a:endParaRPr>
                <a:solidFill>
                  <a:prstClr val="black"/>
                </a:solidFill>
                <a:latin typeface="Arial" charset="0"/>
              </a:endParaRPr>
            </a:p>
          </p:txBody>
        </p:sp>
        <p:sp>
          <p:nvSpPr>
            <p:cNvPr id="13" name="object 218">
              <a:extLst>
                <a:ext uri="{FF2B5EF4-FFF2-40B4-BE49-F238E27FC236}">
                  <a16:creationId xmlns:a16="http://schemas.microsoft.com/office/drawing/2014/main" id="{5AF2FACD-9FBC-97B7-A0A2-726AB7B8872E}"/>
                </a:ext>
              </a:extLst>
            </p:cNvPr>
            <p:cNvSpPr/>
            <p:nvPr/>
          </p:nvSpPr>
          <p:spPr>
            <a:xfrm>
              <a:off x="10747760" y="2769832"/>
              <a:ext cx="28460" cy="28460"/>
            </a:xfrm>
            <a:custGeom>
              <a:avLst/>
              <a:gdLst/>
              <a:ahLst/>
              <a:cxnLst/>
              <a:rect l="l" t="t" r="r" b="b"/>
              <a:pathLst>
                <a:path w="28460" h="28460">
                  <a:moveTo>
                    <a:pt x="27076" y="16725"/>
                  </a:moveTo>
                  <a:lnTo>
                    <a:pt x="25692" y="23825"/>
                  </a:lnTo>
                  <a:lnTo>
                    <a:pt x="18821" y="28460"/>
                  </a:lnTo>
                  <a:lnTo>
                    <a:pt x="11734" y="27076"/>
                  </a:lnTo>
                  <a:lnTo>
                    <a:pt x="4635" y="25704"/>
                  </a:lnTo>
                  <a:lnTo>
                    <a:pt x="0" y="18821"/>
                  </a:lnTo>
                  <a:lnTo>
                    <a:pt x="1371" y="11734"/>
                  </a:lnTo>
                  <a:lnTo>
                    <a:pt x="2755" y="4635"/>
                  </a:lnTo>
                  <a:lnTo>
                    <a:pt x="9626" y="0"/>
                  </a:lnTo>
                  <a:lnTo>
                    <a:pt x="16725" y="1384"/>
                  </a:lnTo>
                  <a:lnTo>
                    <a:pt x="23812" y="2755"/>
                  </a:lnTo>
                  <a:lnTo>
                    <a:pt x="28460" y="9626"/>
                  </a:lnTo>
                  <a:lnTo>
                    <a:pt x="27076" y="16725"/>
                  </a:lnTo>
                </a:path>
              </a:pathLst>
            </a:custGeom>
            <a:ln w="18961">
              <a:solidFill>
                <a:srgbClr val="49A942"/>
              </a:solidFill>
            </a:ln>
          </p:spPr>
          <p:txBody>
            <a:bodyPr wrap="square" lIns="0" tIns="0" rIns="0" bIns="0" rtlCol="0">
              <a:noAutofit/>
            </a:bodyPr>
            <a:lstStyle/>
            <a:p>
              <a:pPr fontAlgn="base">
                <a:spcBef>
                  <a:spcPct val="0"/>
                </a:spcBef>
                <a:spcAft>
                  <a:spcPct val="0"/>
                </a:spcAft>
              </a:pPr>
              <a:endParaRPr>
                <a:solidFill>
                  <a:prstClr val="black"/>
                </a:solidFill>
                <a:latin typeface="Arial" charset="0"/>
              </a:endParaRPr>
            </a:p>
          </p:txBody>
        </p:sp>
        <p:sp>
          <p:nvSpPr>
            <p:cNvPr id="14" name="object 219">
              <a:extLst>
                <a:ext uri="{FF2B5EF4-FFF2-40B4-BE49-F238E27FC236}">
                  <a16:creationId xmlns:a16="http://schemas.microsoft.com/office/drawing/2014/main" id="{6B7D63FA-9C68-288C-C383-307C6327CA50}"/>
                </a:ext>
              </a:extLst>
            </p:cNvPr>
            <p:cNvSpPr/>
            <p:nvPr/>
          </p:nvSpPr>
          <p:spPr>
            <a:xfrm>
              <a:off x="10458529" y="2913714"/>
              <a:ext cx="75234" cy="69087"/>
            </a:xfrm>
            <a:custGeom>
              <a:avLst/>
              <a:gdLst/>
              <a:ahLst/>
              <a:cxnLst/>
              <a:rect l="l" t="t" r="r" b="b"/>
              <a:pathLst>
                <a:path w="75234" h="69087">
                  <a:moveTo>
                    <a:pt x="75234" y="64579"/>
                  </a:moveTo>
                  <a:lnTo>
                    <a:pt x="31686" y="0"/>
                  </a:lnTo>
                  <a:lnTo>
                    <a:pt x="0" y="69087"/>
                  </a:lnTo>
                  <a:lnTo>
                    <a:pt x="75234" y="64579"/>
                  </a:lnTo>
                </a:path>
              </a:pathLst>
            </a:custGeom>
            <a:ln w="18961">
              <a:solidFill>
                <a:srgbClr val="49A942"/>
              </a:solidFill>
            </a:ln>
          </p:spPr>
          <p:txBody>
            <a:bodyPr wrap="square" lIns="0" tIns="0" rIns="0" bIns="0" rtlCol="0">
              <a:noAutofit/>
            </a:bodyPr>
            <a:lstStyle/>
            <a:p>
              <a:pPr fontAlgn="base">
                <a:spcBef>
                  <a:spcPct val="0"/>
                </a:spcBef>
                <a:spcAft>
                  <a:spcPct val="0"/>
                </a:spcAft>
              </a:pPr>
              <a:endParaRPr>
                <a:solidFill>
                  <a:prstClr val="black"/>
                </a:solidFill>
                <a:latin typeface="Arial" charset="0"/>
              </a:endParaRPr>
            </a:p>
          </p:txBody>
        </p:sp>
      </p:grpSp>
    </p:spTree>
    <p:extLst>
      <p:ext uri="{BB962C8B-B14F-4D97-AF65-F5344CB8AC3E}">
        <p14:creationId xmlns:p14="http://schemas.microsoft.com/office/powerpoint/2010/main" val="42922934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F38EA3C2-E058-2F70-356D-417BA5FD9256}"/>
              </a:ext>
            </a:extLst>
          </p:cNvPr>
          <p:cNvSpPr>
            <a:spLocks noGrp="1"/>
          </p:cNvSpPr>
          <p:nvPr>
            <p:ph type="body" sz="quarter" idx="13"/>
          </p:nvPr>
        </p:nvSpPr>
        <p:spPr/>
        <p:txBody>
          <a:bodyPr/>
          <a:lstStyle/>
          <a:p>
            <a:r>
              <a:rPr lang="en-US" dirty="0"/>
              <a:t>Shared Work Application. </a:t>
            </a:r>
          </a:p>
          <a:p>
            <a:r>
              <a:rPr lang="en-US" dirty="0"/>
              <a:t>Extension Request. </a:t>
            </a:r>
          </a:p>
          <a:p>
            <a:r>
              <a:rPr lang="en-US" dirty="0"/>
              <a:t>Employer FAQ. </a:t>
            </a:r>
          </a:p>
          <a:p>
            <a:r>
              <a:rPr lang="en-US" dirty="0"/>
              <a:t>Shared Work Desk Aids. </a:t>
            </a:r>
          </a:p>
        </p:txBody>
      </p:sp>
      <p:sp>
        <p:nvSpPr>
          <p:cNvPr id="3" name="Text Placeholder 2">
            <a:extLst>
              <a:ext uri="{FF2B5EF4-FFF2-40B4-BE49-F238E27FC236}">
                <a16:creationId xmlns:a16="http://schemas.microsoft.com/office/drawing/2014/main" id="{6F80A6DC-B7BF-B12B-0D56-E32F6998A518}"/>
              </a:ext>
            </a:extLst>
          </p:cNvPr>
          <p:cNvSpPr>
            <a:spLocks noGrp="1"/>
          </p:cNvSpPr>
          <p:nvPr>
            <p:ph type="body" sz="quarter" idx="30"/>
          </p:nvPr>
        </p:nvSpPr>
        <p:spPr/>
        <p:txBody>
          <a:bodyPr/>
          <a:lstStyle/>
          <a:p>
            <a:r>
              <a:rPr lang="en-US" dirty="0"/>
              <a:t>Resources on SharedWorkCT.com</a:t>
            </a:r>
          </a:p>
        </p:txBody>
      </p:sp>
      <p:sp>
        <p:nvSpPr>
          <p:cNvPr id="4" name="Slide Number Placeholder 3">
            <a:extLst>
              <a:ext uri="{FF2B5EF4-FFF2-40B4-BE49-F238E27FC236}">
                <a16:creationId xmlns:a16="http://schemas.microsoft.com/office/drawing/2014/main" id="{5A4C3506-7AFB-E8E6-AEDE-060817780C45}"/>
              </a:ext>
            </a:extLst>
          </p:cNvPr>
          <p:cNvSpPr>
            <a:spLocks noGrp="1"/>
          </p:cNvSpPr>
          <p:nvPr>
            <p:ph type="sldNum" sz="quarter" idx="4"/>
          </p:nvPr>
        </p:nvSpPr>
        <p:spPr/>
        <p:txBody>
          <a:bodyPr/>
          <a:lstStyle/>
          <a:p>
            <a:fld id="{E1CE52AA-BB93-4FDB-9629-C6421C98F39B}" type="slidenum">
              <a:rPr lang="en-US" smtClean="0"/>
              <a:pPr/>
              <a:t>33</a:t>
            </a:fld>
            <a:endParaRPr lang="en-US"/>
          </a:p>
        </p:txBody>
      </p:sp>
      <p:pic>
        <p:nvPicPr>
          <p:cNvPr id="8" name="Content Placeholder 7">
            <a:extLst>
              <a:ext uri="{FF2B5EF4-FFF2-40B4-BE49-F238E27FC236}">
                <a16:creationId xmlns:a16="http://schemas.microsoft.com/office/drawing/2014/main" id="{419A9ED9-AD14-F03B-35A5-7D32FD0B788B}"/>
              </a:ext>
            </a:extLst>
          </p:cNvPr>
          <p:cNvPicPr>
            <a:picLocks noGrp="1" noChangeAspect="1"/>
          </p:cNvPicPr>
          <p:nvPr>
            <p:ph sz="half" idx="2"/>
          </p:nvPr>
        </p:nvPicPr>
        <p:blipFill>
          <a:blip r:embed="rId2"/>
          <a:stretch>
            <a:fillRect/>
          </a:stretch>
        </p:blipFill>
        <p:spPr>
          <a:xfrm>
            <a:off x="4400550" y="1564231"/>
            <a:ext cx="6956297" cy="4108353"/>
          </a:xfrm>
          <a:prstGeom prst="rect">
            <a:avLst/>
          </a:prstGeom>
        </p:spPr>
      </p:pic>
    </p:spTree>
    <p:extLst>
      <p:ext uri="{BB962C8B-B14F-4D97-AF65-F5344CB8AC3E}">
        <p14:creationId xmlns:p14="http://schemas.microsoft.com/office/powerpoint/2010/main" val="3538646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2944D865-33F6-8628-7156-831730C766EA}"/>
              </a:ext>
            </a:extLst>
          </p:cNvPr>
          <p:cNvSpPr>
            <a:spLocks noGrp="1"/>
          </p:cNvSpPr>
          <p:nvPr>
            <p:ph type="body" sz="quarter" idx="30"/>
          </p:nvPr>
        </p:nvSpPr>
        <p:spPr/>
        <p:txBody>
          <a:bodyPr/>
          <a:lstStyle/>
          <a:p>
            <a:r>
              <a:rPr lang="en-US" dirty="0"/>
              <a:t>Shared Work Employer Participation</a:t>
            </a:r>
          </a:p>
        </p:txBody>
      </p:sp>
      <p:sp>
        <p:nvSpPr>
          <p:cNvPr id="10" name="Text Placeholder 9">
            <a:extLst>
              <a:ext uri="{FF2B5EF4-FFF2-40B4-BE49-F238E27FC236}">
                <a16:creationId xmlns:a16="http://schemas.microsoft.com/office/drawing/2014/main" id="{B5588D26-970F-733B-A3D3-BF73A2C23C89}"/>
              </a:ext>
            </a:extLst>
          </p:cNvPr>
          <p:cNvSpPr>
            <a:spLocks noGrp="1"/>
          </p:cNvSpPr>
          <p:nvPr>
            <p:ph type="body" sz="quarter" idx="31"/>
          </p:nvPr>
        </p:nvSpPr>
        <p:spPr>
          <a:xfrm>
            <a:off x="835402" y="3775401"/>
            <a:ext cx="4467225" cy="1287918"/>
          </a:xfrm>
        </p:spPr>
        <p:txBody>
          <a:bodyPr/>
          <a:lstStyle/>
          <a:p>
            <a:r>
              <a:rPr lang="en-US" dirty="0">
                <a:solidFill>
                  <a:schemeClr val="tx1"/>
                </a:solidFill>
              </a:rPr>
              <a:t>More than 1,700 employers participating. </a:t>
            </a:r>
          </a:p>
          <a:p>
            <a:r>
              <a:rPr lang="en-US" dirty="0">
                <a:solidFill>
                  <a:schemeClr val="tx1"/>
                </a:solidFill>
              </a:rPr>
              <a:t>34,000 employees supported by Shared Work. </a:t>
            </a:r>
          </a:p>
        </p:txBody>
      </p:sp>
      <p:sp>
        <p:nvSpPr>
          <p:cNvPr id="11" name="Text Placeholder 10">
            <a:extLst>
              <a:ext uri="{FF2B5EF4-FFF2-40B4-BE49-F238E27FC236}">
                <a16:creationId xmlns:a16="http://schemas.microsoft.com/office/drawing/2014/main" id="{D35F5167-769E-6EDA-DD2A-4EA8887FCC66}"/>
              </a:ext>
            </a:extLst>
          </p:cNvPr>
          <p:cNvSpPr>
            <a:spLocks noGrp="1"/>
          </p:cNvSpPr>
          <p:nvPr>
            <p:ph type="body" sz="quarter" idx="32"/>
          </p:nvPr>
        </p:nvSpPr>
        <p:spPr>
          <a:xfrm>
            <a:off x="6353171" y="3775401"/>
            <a:ext cx="4476751" cy="1207908"/>
          </a:xfrm>
        </p:spPr>
        <p:txBody>
          <a:bodyPr/>
          <a:lstStyle/>
          <a:p>
            <a:r>
              <a:rPr lang="en-US" dirty="0">
                <a:solidFill>
                  <a:schemeClr val="tx1"/>
                </a:solidFill>
              </a:rPr>
              <a:t>About 179 employers participating. </a:t>
            </a:r>
          </a:p>
          <a:p>
            <a:r>
              <a:rPr lang="en-US" dirty="0">
                <a:solidFill>
                  <a:schemeClr val="tx1"/>
                </a:solidFill>
              </a:rPr>
              <a:t>3,000 employees supported by Shared Worker. </a:t>
            </a:r>
          </a:p>
        </p:txBody>
      </p:sp>
      <p:sp>
        <p:nvSpPr>
          <p:cNvPr id="5" name="Slide Number Placeholder 4">
            <a:extLst>
              <a:ext uri="{FF2B5EF4-FFF2-40B4-BE49-F238E27FC236}">
                <a16:creationId xmlns:a16="http://schemas.microsoft.com/office/drawing/2014/main" id="{E98DD0B6-BDBF-7967-E06A-A4AB8EBC2C23}"/>
              </a:ext>
            </a:extLst>
          </p:cNvPr>
          <p:cNvSpPr>
            <a:spLocks noGrp="1"/>
          </p:cNvSpPr>
          <p:nvPr>
            <p:ph type="sldNum" sz="quarter" idx="4"/>
          </p:nvPr>
        </p:nvSpPr>
        <p:spPr/>
        <p:txBody>
          <a:bodyPr/>
          <a:lstStyle/>
          <a:p>
            <a:fld id="{E1CE52AA-BB93-4FDB-9629-C6421C98F39B}" type="slidenum">
              <a:rPr lang="en-US" smtClean="0"/>
              <a:pPr/>
              <a:t>34</a:t>
            </a:fld>
            <a:endParaRPr lang="en-US"/>
          </a:p>
        </p:txBody>
      </p:sp>
      <p:sp>
        <p:nvSpPr>
          <p:cNvPr id="8" name="Text Placeholder 7">
            <a:extLst>
              <a:ext uri="{FF2B5EF4-FFF2-40B4-BE49-F238E27FC236}">
                <a16:creationId xmlns:a16="http://schemas.microsoft.com/office/drawing/2014/main" id="{8DB9C3EC-1355-7A0A-E23D-60760238B367}"/>
              </a:ext>
            </a:extLst>
          </p:cNvPr>
          <p:cNvSpPr>
            <a:spLocks noGrp="1"/>
          </p:cNvSpPr>
          <p:nvPr>
            <p:ph type="body" idx="1"/>
          </p:nvPr>
        </p:nvSpPr>
        <p:spPr>
          <a:xfrm>
            <a:off x="704085" y="2911974"/>
            <a:ext cx="4729858" cy="694944"/>
          </a:xfrm>
        </p:spPr>
        <p:txBody>
          <a:bodyPr/>
          <a:lstStyle/>
          <a:p>
            <a:r>
              <a:rPr lang="en-US" dirty="0">
                <a:solidFill>
                  <a:schemeClr val="tx1"/>
                </a:solidFill>
              </a:rPr>
              <a:t>Shared Work Participation during the Pandemic:</a:t>
            </a:r>
          </a:p>
        </p:txBody>
      </p:sp>
      <p:sp>
        <p:nvSpPr>
          <p:cNvPr id="12" name="Text Placeholder 11">
            <a:extLst>
              <a:ext uri="{FF2B5EF4-FFF2-40B4-BE49-F238E27FC236}">
                <a16:creationId xmlns:a16="http://schemas.microsoft.com/office/drawing/2014/main" id="{D05F01AD-D2EF-95BD-AEB3-60F80E807044}"/>
              </a:ext>
            </a:extLst>
          </p:cNvPr>
          <p:cNvSpPr>
            <a:spLocks noGrp="1"/>
          </p:cNvSpPr>
          <p:nvPr>
            <p:ph type="body" idx="33"/>
          </p:nvPr>
        </p:nvSpPr>
        <p:spPr>
          <a:xfrm>
            <a:off x="6226617" y="2871969"/>
            <a:ext cx="4729858" cy="694944"/>
          </a:xfrm>
        </p:spPr>
        <p:txBody>
          <a:bodyPr/>
          <a:lstStyle/>
          <a:p>
            <a:r>
              <a:rPr lang="en-US" dirty="0">
                <a:solidFill>
                  <a:schemeClr val="tx1"/>
                </a:solidFill>
              </a:rPr>
              <a:t>Shared Work Participation Currently:</a:t>
            </a:r>
          </a:p>
        </p:txBody>
      </p:sp>
      <p:sp>
        <p:nvSpPr>
          <p:cNvPr id="3" name="TextBox 2">
            <a:extLst>
              <a:ext uri="{FF2B5EF4-FFF2-40B4-BE49-F238E27FC236}">
                <a16:creationId xmlns:a16="http://schemas.microsoft.com/office/drawing/2014/main" id="{09F1A599-E00D-0421-FA30-B9CC852ADC08}"/>
              </a:ext>
            </a:extLst>
          </p:cNvPr>
          <p:cNvSpPr txBox="1"/>
          <p:nvPr/>
        </p:nvSpPr>
        <p:spPr>
          <a:xfrm>
            <a:off x="918971" y="5400286"/>
            <a:ext cx="10354057" cy="369332"/>
          </a:xfrm>
          <a:prstGeom prst="rect">
            <a:avLst/>
          </a:prstGeom>
          <a:noFill/>
        </p:spPr>
        <p:txBody>
          <a:bodyPr wrap="square">
            <a:spAutoFit/>
          </a:bodyPr>
          <a:lstStyle/>
          <a:p>
            <a:pPr marL="0" indent="0">
              <a:buNone/>
            </a:pPr>
            <a:r>
              <a:rPr lang="en-US" b="1" dirty="0"/>
              <a:t>Pre-Pandemic Note: CTDOL had a little over 200 employers participating in Shared Work annually. </a:t>
            </a:r>
          </a:p>
        </p:txBody>
      </p:sp>
      <p:sp>
        <p:nvSpPr>
          <p:cNvPr id="2" name="Text Placeholder 7">
            <a:extLst>
              <a:ext uri="{FF2B5EF4-FFF2-40B4-BE49-F238E27FC236}">
                <a16:creationId xmlns:a16="http://schemas.microsoft.com/office/drawing/2014/main" id="{F3A4AF9D-B36D-4FC8-670C-9438BDD85032}"/>
              </a:ext>
            </a:extLst>
          </p:cNvPr>
          <p:cNvSpPr txBox="1">
            <a:spLocks/>
          </p:cNvSpPr>
          <p:nvPr/>
        </p:nvSpPr>
        <p:spPr>
          <a:xfrm>
            <a:off x="521493" y="1301340"/>
            <a:ext cx="11149012" cy="646331"/>
          </a:xfrm>
          <a:prstGeom prst="rect">
            <a:avLst/>
          </a:prstGeom>
          <a:noFill/>
        </p:spPr>
        <p:txBody>
          <a:bodyPr wrap="square"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Calibri" panose="020F0502020204030204" pitchFamily="34" charset="0"/>
                <a:cs typeface="Calibri" panose="020F0502020204030204" pitchFamily="34" charset="0"/>
              </a:rPr>
              <a:t>Shared Work has employers from many different industries such as manufacturing, restaurants, retail, casinos, daycare, schools, and others. Even town and local government can apply to participate. </a:t>
            </a:r>
          </a:p>
        </p:txBody>
      </p:sp>
    </p:spTree>
    <p:extLst>
      <p:ext uri="{BB962C8B-B14F-4D97-AF65-F5344CB8AC3E}">
        <p14:creationId xmlns:p14="http://schemas.microsoft.com/office/powerpoint/2010/main" val="24679391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62F8D5F-D82B-29C0-FC86-AFB949F8B26D}"/>
              </a:ext>
            </a:extLst>
          </p:cNvPr>
          <p:cNvSpPr>
            <a:spLocks noGrp="1"/>
          </p:cNvSpPr>
          <p:nvPr>
            <p:ph type="body" sz="quarter" idx="13"/>
          </p:nvPr>
        </p:nvSpPr>
        <p:spPr/>
        <p:txBody>
          <a:bodyPr/>
          <a:lstStyle/>
          <a:p>
            <a:r>
              <a:rPr lang="en-US" sz="2000" dirty="0"/>
              <a:t>Any employer who is downsizing is advised of the benefits of using Shared Work in lieu of layoffs.</a:t>
            </a:r>
          </a:p>
          <a:p>
            <a:endParaRPr lang="en-US" dirty="0"/>
          </a:p>
        </p:txBody>
      </p:sp>
      <p:sp>
        <p:nvSpPr>
          <p:cNvPr id="7" name="Text Placeholder 6">
            <a:extLst>
              <a:ext uri="{FF2B5EF4-FFF2-40B4-BE49-F238E27FC236}">
                <a16:creationId xmlns:a16="http://schemas.microsoft.com/office/drawing/2014/main" id="{E7C9BE7E-54DD-A32A-5D3D-4F939B9A1577}"/>
              </a:ext>
            </a:extLst>
          </p:cNvPr>
          <p:cNvSpPr>
            <a:spLocks noGrp="1"/>
          </p:cNvSpPr>
          <p:nvPr>
            <p:ph type="body" sz="quarter" idx="30"/>
          </p:nvPr>
        </p:nvSpPr>
        <p:spPr/>
        <p:txBody>
          <a:bodyPr/>
          <a:lstStyle/>
          <a:p>
            <a:r>
              <a:rPr lang="en-US" sz="3600" dirty="0"/>
              <a:t>Rapid Response’s Role in Marketing Shared Work</a:t>
            </a:r>
            <a:endParaRPr lang="en-US" dirty="0"/>
          </a:p>
        </p:txBody>
      </p:sp>
      <p:sp>
        <p:nvSpPr>
          <p:cNvPr id="4" name="Slide Number Placeholder 3">
            <a:extLst>
              <a:ext uri="{FF2B5EF4-FFF2-40B4-BE49-F238E27FC236}">
                <a16:creationId xmlns:a16="http://schemas.microsoft.com/office/drawing/2014/main" id="{0E27B212-5F43-5E0B-77CC-051AABB2246E}"/>
              </a:ext>
            </a:extLst>
          </p:cNvPr>
          <p:cNvSpPr>
            <a:spLocks noGrp="1"/>
          </p:cNvSpPr>
          <p:nvPr>
            <p:ph type="sldNum" sz="quarter" idx="4"/>
          </p:nvPr>
        </p:nvSpPr>
        <p:spPr/>
        <p:txBody>
          <a:bodyPr/>
          <a:lstStyle/>
          <a:p>
            <a:fld id="{E1CE52AA-BB93-4FDB-9629-C6421C98F39B}" type="slidenum">
              <a:rPr lang="en-US" smtClean="0"/>
              <a:pPr/>
              <a:t>35</a:t>
            </a:fld>
            <a:endParaRPr lang="en-US"/>
          </a:p>
        </p:txBody>
      </p:sp>
      <p:pic>
        <p:nvPicPr>
          <p:cNvPr id="8" name="Content Placeholder 7" descr="Two people working on STEM project">
            <a:extLst>
              <a:ext uri="{FF2B5EF4-FFF2-40B4-BE49-F238E27FC236}">
                <a16:creationId xmlns:a16="http://schemas.microsoft.com/office/drawing/2014/main" id="{B9DD39FE-431E-E196-10E1-983380BBE4C2}"/>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l="14649" r="18398" b="-1"/>
          <a:stretch/>
        </p:blipFill>
        <p:spPr>
          <a:xfrm>
            <a:off x="6563134" y="1563688"/>
            <a:ext cx="4371158" cy="4351337"/>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9316538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873E7711-9571-76B0-B95A-587D645D7907}"/>
              </a:ext>
            </a:extLst>
          </p:cNvPr>
          <p:cNvSpPr>
            <a:spLocks noGrp="1"/>
          </p:cNvSpPr>
          <p:nvPr>
            <p:ph type="body" sz="quarter" idx="30"/>
          </p:nvPr>
        </p:nvSpPr>
        <p:spPr/>
        <p:txBody>
          <a:bodyPr/>
          <a:lstStyle/>
          <a:p>
            <a:r>
              <a:rPr lang="en-US" dirty="0"/>
              <a:t>Connecticut's Rapid Response/Shared Work Partnership and Outreach</a:t>
            </a:r>
          </a:p>
        </p:txBody>
      </p:sp>
      <p:sp>
        <p:nvSpPr>
          <p:cNvPr id="5" name="Slide Number Placeholder 4">
            <a:extLst>
              <a:ext uri="{FF2B5EF4-FFF2-40B4-BE49-F238E27FC236}">
                <a16:creationId xmlns:a16="http://schemas.microsoft.com/office/drawing/2014/main" id="{48B47895-20F9-1098-1035-60680C78F96D}"/>
              </a:ext>
            </a:extLst>
          </p:cNvPr>
          <p:cNvSpPr>
            <a:spLocks noGrp="1"/>
          </p:cNvSpPr>
          <p:nvPr>
            <p:ph type="sldNum" sz="quarter" idx="4"/>
          </p:nvPr>
        </p:nvSpPr>
        <p:spPr/>
        <p:txBody>
          <a:bodyPr/>
          <a:lstStyle/>
          <a:p>
            <a:fld id="{E1CE52AA-BB93-4FDB-9629-C6421C98F39B}" type="slidenum">
              <a:rPr lang="en-US" smtClean="0"/>
              <a:pPr/>
              <a:t>36</a:t>
            </a:fld>
            <a:endParaRPr lang="en-US"/>
          </a:p>
        </p:txBody>
      </p:sp>
      <p:sp>
        <p:nvSpPr>
          <p:cNvPr id="8" name="Text Placeholder 7">
            <a:extLst>
              <a:ext uri="{FF2B5EF4-FFF2-40B4-BE49-F238E27FC236}">
                <a16:creationId xmlns:a16="http://schemas.microsoft.com/office/drawing/2014/main" id="{17E88DCA-6C32-FCD5-1C5A-3BDC5FAF6B44}"/>
              </a:ext>
            </a:extLst>
          </p:cNvPr>
          <p:cNvSpPr>
            <a:spLocks noGrp="1"/>
          </p:cNvSpPr>
          <p:nvPr>
            <p:ph type="body" sz="quarter" idx="14"/>
          </p:nvPr>
        </p:nvSpPr>
        <p:spPr>
          <a:xfrm>
            <a:off x="699818" y="2011680"/>
            <a:ext cx="11149281" cy="3974450"/>
          </a:xfrm>
        </p:spPr>
        <p:txBody>
          <a:bodyPr/>
          <a:lstStyle/>
          <a:p>
            <a:r>
              <a:rPr lang="en-US" dirty="0"/>
              <a:t>Quarterly, Rapid Response staff accesses the Shared Work approved plans spreadsheet and contacts non-seasonal  employers with five or more workers who  applied three months prior.</a:t>
            </a:r>
          </a:p>
          <a:p>
            <a:r>
              <a:rPr lang="en-US" dirty="0"/>
              <a:t>The outreach is short and informal focusing on just three simple questions.</a:t>
            </a:r>
          </a:p>
          <a:p>
            <a:pPr marL="0" indent="0">
              <a:buNone/>
            </a:pPr>
            <a:r>
              <a:rPr lang="en-US" dirty="0"/>
              <a:t> </a:t>
            </a:r>
          </a:p>
          <a:p>
            <a:endParaRPr lang="en-US" dirty="0"/>
          </a:p>
        </p:txBody>
      </p:sp>
    </p:spTree>
    <p:extLst>
      <p:ext uri="{BB962C8B-B14F-4D97-AF65-F5344CB8AC3E}">
        <p14:creationId xmlns:p14="http://schemas.microsoft.com/office/powerpoint/2010/main" val="33011480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448CD18-D06F-843A-D311-B6F23E9DABD1}"/>
              </a:ext>
            </a:extLst>
          </p:cNvPr>
          <p:cNvSpPr>
            <a:spLocks noGrp="1"/>
          </p:cNvSpPr>
          <p:nvPr>
            <p:ph type="body" sz="quarter" idx="13"/>
          </p:nvPr>
        </p:nvSpPr>
        <p:spPr>
          <a:xfrm>
            <a:off x="6475499" y="1649291"/>
            <a:ext cx="5181600" cy="4351338"/>
          </a:xfrm>
        </p:spPr>
        <p:txBody>
          <a:bodyPr/>
          <a:lstStyle/>
          <a:p>
            <a:r>
              <a:rPr lang="en-US" dirty="0"/>
              <a:t>If business is not improving, employers are asked if they would like to be connected with a Business Services representative to discuss other forms of assistance that might be available (grants, loans, etc.).</a:t>
            </a:r>
          </a:p>
          <a:p>
            <a:endParaRPr lang="en-US" dirty="0"/>
          </a:p>
        </p:txBody>
      </p:sp>
      <p:sp>
        <p:nvSpPr>
          <p:cNvPr id="3" name="Text Placeholder 2">
            <a:extLst>
              <a:ext uri="{FF2B5EF4-FFF2-40B4-BE49-F238E27FC236}">
                <a16:creationId xmlns:a16="http://schemas.microsoft.com/office/drawing/2014/main" id="{2AD192D8-F6DA-68F3-B3F5-68EAF4016C34}"/>
              </a:ext>
            </a:extLst>
          </p:cNvPr>
          <p:cNvSpPr>
            <a:spLocks noGrp="1"/>
          </p:cNvSpPr>
          <p:nvPr>
            <p:ph type="body" sz="quarter" idx="30"/>
          </p:nvPr>
        </p:nvSpPr>
        <p:spPr/>
        <p:txBody>
          <a:bodyPr/>
          <a:lstStyle/>
          <a:p>
            <a:r>
              <a:rPr lang="en-US" dirty="0"/>
              <a:t>Connecticut's Rapid Response/Shared Work Partnership and Outreach</a:t>
            </a:r>
          </a:p>
          <a:p>
            <a:r>
              <a:rPr lang="en-US" dirty="0"/>
              <a:t>							</a:t>
            </a:r>
          </a:p>
        </p:txBody>
      </p:sp>
      <p:sp>
        <p:nvSpPr>
          <p:cNvPr id="4" name="Slide Number Placeholder 3">
            <a:extLst>
              <a:ext uri="{FF2B5EF4-FFF2-40B4-BE49-F238E27FC236}">
                <a16:creationId xmlns:a16="http://schemas.microsoft.com/office/drawing/2014/main" id="{E5EF7920-136F-A9FF-33F3-15DFCDE870A6}"/>
              </a:ext>
            </a:extLst>
          </p:cNvPr>
          <p:cNvSpPr>
            <a:spLocks noGrp="1"/>
          </p:cNvSpPr>
          <p:nvPr>
            <p:ph type="sldNum" sz="quarter" idx="4"/>
          </p:nvPr>
        </p:nvSpPr>
        <p:spPr/>
        <p:txBody>
          <a:bodyPr/>
          <a:lstStyle/>
          <a:p>
            <a:fld id="{E1CE52AA-BB93-4FDB-9629-C6421C98F39B}" type="slidenum">
              <a:rPr lang="en-US" smtClean="0"/>
              <a:pPr/>
              <a:t>37</a:t>
            </a:fld>
            <a:endParaRPr lang="en-US"/>
          </a:p>
        </p:txBody>
      </p:sp>
      <p:graphicFrame>
        <p:nvGraphicFramePr>
          <p:cNvPr id="13" name="Content Placeholder 12">
            <a:extLst>
              <a:ext uri="{FF2B5EF4-FFF2-40B4-BE49-F238E27FC236}">
                <a16:creationId xmlns:a16="http://schemas.microsoft.com/office/drawing/2014/main" id="{3EB34E6A-F518-2423-60A4-F5448C2594DF}"/>
              </a:ext>
            </a:extLst>
          </p:cNvPr>
          <p:cNvGraphicFramePr>
            <a:graphicFrameLocks noGrp="1"/>
          </p:cNvGraphicFramePr>
          <p:nvPr>
            <p:ph sz="half" idx="2"/>
            <p:extLst>
              <p:ext uri="{D42A27DB-BD31-4B8C-83A1-F6EECF244321}">
                <p14:modId xmlns:p14="http://schemas.microsoft.com/office/powerpoint/2010/main" val="1719625062"/>
              </p:ext>
            </p:extLst>
          </p:nvPr>
        </p:nvGraphicFramePr>
        <p:xfrm>
          <a:off x="841248" y="1774121"/>
          <a:ext cx="5181600" cy="2291080"/>
        </p:xfrm>
        <a:graphic>
          <a:graphicData uri="http://schemas.openxmlformats.org/drawingml/2006/table">
            <a:tbl>
              <a:tblPr firstRow="1" bandRow="1">
                <a:tableStyleId>{5C22544A-7EE6-4342-B048-85BDC9FD1C3A}</a:tableStyleId>
              </a:tblPr>
              <a:tblGrid>
                <a:gridCol w="5181600">
                  <a:extLst>
                    <a:ext uri="{9D8B030D-6E8A-4147-A177-3AD203B41FA5}">
                      <a16:colId xmlns:a16="http://schemas.microsoft.com/office/drawing/2014/main" val="3806386518"/>
                    </a:ext>
                  </a:extLst>
                </a:gridCol>
              </a:tblGrid>
              <a:tr h="370840">
                <a:tc>
                  <a:txBody>
                    <a:bodyPr/>
                    <a:lstStyle/>
                    <a:p>
                      <a:r>
                        <a:rPr lang="en-US" dirty="0"/>
                        <a:t>Questions for Shared Work Employers and Employees</a:t>
                      </a:r>
                    </a:p>
                  </a:txBody>
                  <a:tcPr/>
                </a:tc>
                <a:extLst>
                  <a:ext uri="{0D108BD9-81ED-4DB2-BD59-A6C34878D82A}">
                    <a16:rowId xmlns:a16="http://schemas.microsoft.com/office/drawing/2014/main" val="3352512674"/>
                  </a:ext>
                </a:extLst>
              </a:tr>
              <a:tr h="370840">
                <a:tc>
                  <a:txBody>
                    <a:bodyPr/>
                    <a:lstStyle/>
                    <a:p>
                      <a:r>
                        <a:rPr lang="en-US" dirty="0"/>
                        <a:t>How is the Shared Work program working for you?</a:t>
                      </a:r>
                    </a:p>
                  </a:txBody>
                  <a:tcPr/>
                </a:tc>
                <a:extLst>
                  <a:ext uri="{0D108BD9-81ED-4DB2-BD59-A6C34878D82A}">
                    <a16:rowId xmlns:a16="http://schemas.microsoft.com/office/drawing/2014/main" val="2863458357"/>
                  </a:ext>
                </a:extLst>
              </a:tr>
              <a:tr h="370840">
                <a:tc>
                  <a:txBody>
                    <a:bodyPr/>
                    <a:lstStyle/>
                    <a:p>
                      <a:r>
                        <a:rPr lang="en-US" dirty="0"/>
                        <a:t>What prompted you to go on the Shared Work program?</a:t>
                      </a:r>
                    </a:p>
                  </a:txBody>
                  <a:tcPr/>
                </a:tc>
                <a:extLst>
                  <a:ext uri="{0D108BD9-81ED-4DB2-BD59-A6C34878D82A}">
                    <a16:rowId xmlns:a16="http://schemas.microsoft.com/office/drawing/2014/main" val="14337742"/>
                  </a:ext>
                </a:extLst>
              </a:tr>
              <a:tr h="370840">
                <a:tc>
                  <a:txBody>
                    <a:bodyPr/>
                    <a:lstStyle/>
                    <a:p>
                      <a:r>
                        <a:rPr lang="en-US" dirty="0"/>
                        <a:t>Do you see business improving?</a:t>
                      </a:r>
                    </a:p>
                  </a:txBody>
                  <a:tcPr/>
                </a:tc>
                <a:extLst>
                  <a:ext uri="{0D108BD9-81ED-4DB2-BD59-A6C34878D82A}">
                    <a16:rowId xmlns:a16="http://schemas.microsoft.com/office/drawing/2014/main" val="1638580793"/>
                  </a:ext>
                </a:extLst>
              </a:tr>
            </a:tbl>
          </a:graphicData>
        </a:graphic>
      </p:graphicFrame>
    </p:spTree>
    <p:extLst>
      <p:ext uri="{BB962C8B-B14F-4D97-AF65-F5344CB8AC3E}">
        <p14:creationId xmlns:p14="http://schemas.microsoft.com/office/powerpoint/2010/main" val="38827695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596FD81B-FB12-DA89-ED97-AE739B7CB667}"/>
              </a:ext>
            </a:extLst>
          </p:cNvPr>
          <p:cNvSpPr>
            <a:spLocks noGrp="1"/>
          </p:cNvSpPr>
          <p:nvPr>
            <p:ph type="body" sz="quarter" idx="30"/>
          </p:nvPr>
        </p:nvSpPr>
        <p:spPr/>
        <p:txBody>
          <a:bodyPr/>
          <a:lstStyle/>
          <a:p>
            <a:r>
              <a:rPr lang="en-US" dirty="0"/>
              <a:t>Connecticut's Rapid Response/Shared Work Partnership and Outreach</a:t>
            </a:r>
          </a:p>
          <a:p>
            <a:endParaRPr lang="en-US" dirty="0"/>
          </a:p>
        </p:txBody>
      </p:sp>
      <p:sp>
        <p:nvSpPr>
          <p:cNvPr id="8" name="Text Placeholder 7">
            <a:extLst>
              <a:ext uri="{FF2B5EF4-FFF2-40B4-BE49-F238E27FC236}">
                <a16:creationId xmlns:a16="http://schemas.microsoft.com/office/drawing/2014/main" id="{362507D2-1DBF-CEF9-8477-4C595BD523F7}"/>
              </a:ext>
            </a:extLst>
          </p:cNvPr>
          <p:cNvSpPr>
            <a:spLocks noGrp="1"/>
          </p:cNvSpPr>
          <p:nvPr>
            <p:ph type="body" sz="quarter" idx="31"/>
          </p:nvPr>
        </p:nvSpPr>
        <p:spPr/>
        <p:txBody>
          <a:bodyPr/>
          <a:lstStyle/>
          <a:p>
            <a:r>
              <a:rPr lang="en-US" sz="2000" dirty="0"/>
              <a:t>All employers are sent a follow-up email with a link to our Business Service dedicated website where they can explore on their own additional resources. </a:t>
            </a:r>
          </a:p>
          <a:p>
            <a:endParaRPr lang="en-US" dirty="0"/>
          </a:p>
        </p:txBody>
      </p:sp>
      <p:sp>
        <p:nvSpPr>
          <p:cNvPr id="9" name="Text Placeholder 8">
            <a:extLst>
              <a:ext uri="{FF2B5EF4-FFF2-40B4-BE49-F238E27FC236}">
                <a16:creationId xmlns:a16="http://schemas.microsoft.com/office/drawing/2014/main" id="{BD054E4B-D368-671C-DDA2-475444EF02A6}"/>
              </a:ext>
            </a:extLst>
          </p:cNvPr>
          <p:cNvSpPr>
            <a:spLocks noGrp="1"/>
          </p:cNvSpPr>
          <p:nvPr>
            <p:ph type="body" sz="quarter" idx="32"/>
          </p:nvPr>
        </p:nvSpPr>
        <p:spPr/>
        <p:txBody>
          <a:bodyPr/>
          <a:lstStyle/>
          <a:p>
            <a:pPr lvl="0">
              <a:lnSpc>
                <a:spcPct val="100000"/>
              </a:lnSpc>
            </a:pPr>
            <a:r>
              <a:rPr lang="en-US" sz="2000" dirty="0"/>
              <a:t>Any concerns regarding the Shared Work program are relayed to the Shared Work Unit for resolution.  </a:t>
            </a:r>
          </a:p>
          <a:p>
            <a:pPr lvl="0">
              <a:lnSpc>
                <a:spcPct val="100000"/>
              </a:lnSpc>
            </a:pPr>
            <a:r>
              <a:rPr lang="en-US" sz="2000" dirty="0"/>
              <a:t>Concerns regarding doing business in the state in general are communicated to our Commissioner to share with our legislative liaisons. </a:t>
            </a:r>
            <a:endParaRPr lang="en-US" dirty="0"/>
          </a:p>
        </p:txBody>
      </p:sp>
      <p:sp>
        <p:nvSpPr>
          <p:cNvPr id="5" name="Slide Number Placeholder 4">
            <a:extLst>
              <a:ext uri="{FF2B5EF4-FFF2-40B4-BE49-F238E27FC236}">
                <a16:creationId xmlns:a16="http://schemas.microsoft.com/office/drawing/2014/main" id="{30697344-E0BC-28C9-7836-41B2CC30BBFD}"/>
              </a:ext>
            </a:extLst>
          </p:cNvPr>
          <p:cNvSpPr>
            <a:spLocks noGrp="1"/>
          </p:cNvSpPr>
          <p:nvPr>
            <p:ph type="sldNum" sz="quarter" idx="4"/>
          </p:nvPr>
        </p:nvSpPr>
        <p:spPr/>
        <p:txBody>
          <a:bodyPr/>
          <a:lstStyle/>
          <a:p>
            <a:fld id="{E1CE52AA-BB93-4FDB-9629-C6421C98F39B}" type="slidenum">
              <a:rPr lang="en-US" smtClean="0"/>
              <a:pPr/>
              <a:t>38</a:t>
            </a:fld>
            <a:endParaRPr lang="en-US"/>
          </a:p>
        </p:txBody>
      </p:sp>
    </p:spTree>
    <p:extLst>
      <p:ext uri="{BB962C8B-B14F-4D97-AF65-F5344CB8AC3E}">
        <p14:creationId xmlns:p14="http://schemas.microsoft.com/office/powerpoint/2010/main" val="1536344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32BF5486-6343-53FB-F75D-1AA0205D36E0}"/>
              </a:ext>
            </a:extLst>
          </p:cNvPr>
          <p:cNvSpPr>
            <a:spLocks noGrp="1"/>
          </p:cNvSpPr>
          <p:nvPr>
            <p:ph type="body" sz="quarter" idx="13"/>
          </p:nvPr>
        </p:nvSpPr>
        <p:spPr/>
        <p:txBody>
          <a:bodyPr/>
          <a:lstStyle/>
          <a:p>
            <a:r>
              <a:rPr lang="en-US"/>
              <a:t>https://business.ct.gov/</a:t>
            </a:r>
          </a:p>
          <a:p>
            <a:pPr marL="0" indent="0">
              <a:buNone/>
            </a:pPr>
            <a:endParaRPr lang="en-US" dirty="0"/>
          </a:p>
        </p:txBody>
      </p:sp>
      <p:sp>
        <p:nvSpPr>
          <p:cNvPr id="10" name="Text Placeholder 9">
            <a:extLst>
              <a:ext uri="{FF2B5EF4-FFF2-40B4-BE49-F238E27FC236}">
                <a16:creationId xmlns:a16="http://schemas.microsoft.com/office/drawing/2014/main" id="{C53344AD-40BA-20AA-7C2E-8DEDC9093FAB}"/>
              </a:ext>
            </a:extLst>
          </p:cNvPr>
          <p:cNvSpPr>
            <a:spLocks noGrp="1"/>
          </p:cNvSpPr>
          <p:nvPr>
            <p:ph type="body" sz="quarter" idx="30"/>
          </p:nvPr>
        </p:nvSpPr>
        <p:spPr/>
        <p:txBody>
          <a:bodyPr/>
          <a:lstStyle/>
          <a:p>
            <a:r>
              <a:rPr lang="en-US" dirty="0"/>
              <a:t>Resources</a:t>
            </a:r>
          </a:p>
        </p:txBody>
      </p:sp>
      <p:sp>
        <p:nvSpPr>
          <p:cNvPr id="5" name="Slide Number Placeholder 4">
            <a:extLst>
              <a:ext uri="{FF2B5EF4-FFF2-40B4-BE49-F238E27FC236}">
                <a16:creationId xmlns:a16="http://schemas.microsoft.com/office/drawing/2014/main" id="{E1ECBE21-1678-B197-75E3-D3285B94A30A}"/>
              </a:ext>
            </a:extLst>
          </p:cNvPr>
          <p:cNvSpPr>
            <a:spLocks noGrp="1"/>
          </p:cNvSpPr>
          <p:nvPr>
            <p:ph type="sldNum" sz="quarter" idx="4"/>
          </p:nvPr>
        </p:nvSpPr>
        <p:spPr/>
        <p:txBody>
          <a:bodyPr/>
          <a:lstStyle/>
          <a:p>
            <a:fld id="{E1CE52AA-BB93-4FDB-9629-C6421C98F39B}" type="slidenum">
              <a:rPr lang="en-US" smtClean="0"/>
              <a:pPr/>
              <a:t>39</a:t>
            </a:fld>
            <a:endParaRPr lang="en-US"/>
          </a:p>
        </p:txBody>
      </p:sp>
      <p:pic>
        <p:nvPicPr>
          <p:cNvPr id="11" name="Content Placeholder 10">
            <a:extLst>
              <a:ext uri="{FF2B5EF4-FFF2-40B4-BE49-F238E27FC236}">
                <a16:creationId xmlns:a16="http://schemas.microsoft.com/office/drawing/2014/main" id="{1F5F9C4D-32B7-D704-D1FA-2071C630BB45}"/>
              </a:ext>
            </a:extLst>
          </p:cNvPr>
          <p:cNvPicPr>
            <a:picLocks noGrp="1" noChangeAspect="1"/>
          </p:cNvPicPr>
          <p:nvPr>
            <p:ph sz="half" idx="2"/>
          </p:nvPr>
        </p:nvPicPr>
        <p:blipFill>
          <a:blip r:embed="rId2"/>
          <a:srcRect t="3290" r="-4024" b="834"/>
          <a:stretch/>
        </p:blipFill>
        <p:spPr>
          <a:xfrm>
            <a:off x="4000500" y="1564230"/>
            <a:ext cx="7339013" cy="3858375"/>
          </a:xfrm>
          <a:prstGeom prst="rect">
            <a:avLst/>
          </a:prstGeom>
        </p:spPr>
      </p:pic>
    </p:spTree>
    <p:extLst>
      <p:ext uri="{BB962C8B-B14F-4D97-AF65-F5344CB8AC3E}">
        <p14:creationId xmlns:p14="http://schemas.microsoft.com/office/powerpoint/2010/main" val="21039064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DC7ED2D-75EA-1226-D1DE-18ABC69E0180}"/>
              </a:ext>
            </a:extLst>
          </p:cNvPr>
          <p:cNvSpPr>
            <a:spLocks noGrp="1"/>
          </p:cNvSpPr>
          <p:nvPr>
            <p:ph type="body" sz="quarter" idx="13"/>
          </p:nvPr>
        </p:nvSpPr>
        <p:spPr/>
        <p:txBody>
          <a:bodyPr/>
          <a:lstStyle/>
          <a:p>
            <a:r>
              <a:rPr lang="en-US" dirty="0"/>
              <a:t>CTDOL Employer Seminars: </a:t>
            </a:r>
          </a:p>
          <a:p>
            <a:pPr lvl="1"/>
            <a:r>
              <a:rPr lang="en-US" dirty="0">
                <a:hlinkClick r:id="rId2"/>
              </a:rPr>
              <a:t>CTDOL Employer Seminars</a:t>
            </a:r>
            <a:endParaRPr lang="en-US" dirty="0"/>
          </a:p>
          <a:p>
            <a:pPr lvl="1"/>
            <a:r>
              <a:rPr lang="en-US" dirty="0"/>
              <a:t>Join the business engagement unit each month for free employer seminars. </a:t>
            </a:r>
          </a:p>
          <a:p>
            <a:pPr lvl="1"/>
            <a:r>
              <a:rPr lang="en-US" dirty="0"/>
              <a:t>Topics include CT FMLA, Drug Testing, Wage and Hour Laws, Unemployment Insurance, and more.  </a:t>
            </a:r>
          </a:p>
          <a:p>
            <a:pPr lvl="1"/>
            <a:r>
              <a:rPr lang="en-US" dirty="0"/>
              <a:t>Geared toward: business owners, managers, human resources professionals, supervisors, benefits managers, attorneys, and other employers who may be interested in learning from our expert speakers. </a:t>
            </a:r>
          </a:p>
        </p:txBody>
      </p:sp>
      <p:sp>
        <p:nvSpPr>
          <p:cNvPr id="4" name="Text Placeholder 3">
            <a:extLst>
              <a:ext uri="{FF2B5EF4-FFF2-40B4-BE49-F238E27FC236}">
                <a16:creationId xmlns:a16="http://schemas.microsoft.com/office/drawing/2014/main" id="{EDA03147-8F5A-B880-CD07-2CF2C5387BF1}"/>
              </a:ext>
            </a:extLst>
          </p:cNvPr>
          <p:cNvSpPr>
            <a:spLocks noGrp="1"/>
          </p:cNvSpPr>
          <p:nvPr>
            <p:ph type="body" sz="quarter" idx="30"/>
          </p:nvPr>
        </p:nvSpPr>
        <p:spPr/>
        <p:txBody>
          <a:bodyPr/>
          <a:lstStyle/>
          <a:p>
            <a:r>
              <a:rPr lang="en-US" dirty="0"/>
              <a:t>Resources</a:t>
            </a:r>
          </a:p>
        </p:txBody>
      </p:sp>
      <p:sp>
        <p:nvSpPr>
          <p:cNvPr id="5" name="Slide Number Placeholder 4">
            <a:extLst>
              <a:ext uri="{FF2B5EF4-FFF2-40B4-BE49-F238E27FC236}">
                <a16:creationId xmlns:a16="http://schemas.microsoft.com/office/drawing/2014/main" id="{4C4A6291-26AE-6FE8-4BC0-0558D0FB1182}"/>
              </a:ext>
            </a:extLst>
          </p:cNvPr>
          <p:cNvSpPr>
            <a:spLocks noGrp="1"/>
          </p:cNvSpPr>
          <p:nvPr>
            <p:ph type="sldNum" sz="quarter" idx="4"/>
          </p:nvPr>
        </p:nvSpPr>
        <p:spPr/>
        <p:txBody>
          <a:bodyPr/>
          <a:lstStyle/>
          <a:p>
            <a:fld id="{E1CE52AA-BB93-4FDB-9629-C6421C98F39B}" type="slidenum">
              <a:rPr lang="en-US" smtClean="0"/>
              <a:pPr/>
              <a:t>40</a:t>
            </a:fld>
            <a:endParaRPr lang="en-US"/>
          </a:p>
        </p:txBody>
      </p:sp>
      <p:pic>
        <p:nvPicPr>
          <p:cNvPr id="10" name="Content Placeholder 9" descr="A picture containing outdoor, sky, city, ride&#10;&#10;AI-generated content may be incorrect.">
            <a:extLst>
              <a:ext uri="{FF2B5EF4-FFF2-40B4-BE49-F238E27FC236}">
                <a16:creationId xmlns:a16="http://schemas.microsoft.com/office/drawing/2014/main" id="{00793601-A073-0173-EDED-07B8248DCCA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57913" y="2012156"/>
            <a:ext cx="5181600" cy="3454400"/>
          </a:xfrm>
        </p:spPr>
      </p:pic>
    </p:spTree>
    <p:extLst>
      <p:ext uri="{BB962C8B-B14F-4D97-AF65-F5344CB8AC3E}">
        <p14:creationId xmlns:p14="http://schemas.microsoft.com/office/powerpoint/2010/main" val="40579578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group of people walking on a snowy road&#10;&#10;AI-generated content may be incorrect.">
            <a:extLst>
              <a:ext uri="{FF2B5EF4-FFF2-40B4-BE49-F238E27FC236}">
                <a16:creationId xmlns:a16="http://schemas.microsoft.com/office/drawing/2014/main" id="{2248DCB2-9113-3CED-C28F-252D8B2D798D}"/>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810756" y="1563688"/>
            <a:ext cx="3875913" cy="4351337"/>
          </a:xfrm>
        </p:spPr>
      </p:pic>
      <p:sp>
        <p:nvSpPr>
          <p:cNvPr id="3" name="Text Placeholder 2">
            <a:extLst>
              <a:ext uri="{FF2B5EF4-FFF2-40B4-BE49-F238E27FC236}">
                <a16:creationId xmlns:a16="http://schemas.microsoft.com/office/drawing/2014/main" id="{DF20BBAB-470F-AFD8-7BED-8F2A119F5E97}"/>
              </a:ext>
            </a:extLst>
          </p:cNvPr>
          <p:cNvSpPr>
            <a:spLocks noGrp="1"/>
          </p:cNvSpPr>
          <p:nvPr>
            <p:ph type="body" sz="quarter" idx="13"/>
          </p:nvPr>
        </p:nvSpPr>
        <p:spPr/>
        <p:txBody>
          <a:bodyPr/>
          <a:lstStyle/>
          <a:p>
            <a:r>
              <a:rPr lang="en-US" dirty="0"/>
              <a:t>Rapid Response uses a monthly query of lack of work Unemployment claims by employer and reaches out to businesses who had five or more workers apply for unemployment.</a:t>
            </a:r>
          </a:p>
          <a:p>
            <a:endParaRPr lang="en-US" dirty="0"/>
          </a:p>
        </p:txBody>
      </p:sp>
      <p:sp>
        <p:nvSpPr>
          <p:cNvPr id="4" name="Text Placeholder 3">
            <a:extLst>
              <a:ext uri="{FF2B5EF4-FFF2-40B4-BE49-F238E27FC236}">
                <a16:creationId xmlns:a16="http://schemas.microsoft.com/office/drawing/2014/main" id="{609E1A42-D9D4-D996-4EFC-ECEBBDB7545A}"/>
              </a:ext>
            </a:extLst>
          </p:cNvPr>
          <p:cNvSpPr>
            <a:spLocks noGrp="1"/>
          </p:cNvSpPr>
          <p:nvPr>
            <p:ph type="body" sz="quarter" idx="30"/>
          </p:nvPr>
        </p:nvSpPr>
        <p:spPr/>
        <p:txBody>
          <a:bodyPr/>
          <a:lstStyle/>
          <a:p>
            <a:r>
              <a:rPr lang="en-US" dirty="0"/>
              <a:t>Additional Rapid Response Outreach for Employers</a:t>
            </a:r>
          </a:p>
        </p:txBody>
      </p:sp>
      <p:sp>
        <p:nvSpPr>
          <p:cNvPr id="5" name="Slide Number Placeholder 4">
            <a:extLst>
              <a:ext uri="{FF2B5EF4-FFF2-40B4-BE49-F238E27FC236}">
                <a16:creationId xmlns:a16="http://schemas.microsoft.com/office/drawing/2014/main" id="{CD659F1F-6132-C866-C818-78DFFE02537E}"/>
              </a:ext>
            </a:extLst>
          </p:cNvPr>
          <p:cNvSpPr>
            <a:spLocks noGrp="1"/>
          </p:cNvSpPr>
          <p:nvPr>
            <p:ph type="sldNum" sz="quarter" idx="4"/>
          </p:nvPr>
        </p:nvSpPr>
        <p:spPr/>
        <p:txBody>
          <a:bodyPr/>
          <a:lstStyle/>
          <a:p>
            <a:fld id="{E1CE52AA-BB93-4FDB-9629-C6421C98F39B}" type="slidenum">
              <a:rPr lang="en-US" smtClean="0"/>
              <a:pPr/>
              <a:t>41</a:t>
            </a:fld>
            <a:endParaRPr lang="en-US"/>
          </a:p>
        </p:txBody>
      </p:sp>
    </p:spTree>
    <p:extLst>
      <p:ext uri="{BB962C8B-B14F-4D97-AF65-F5344CB8AC3E}">
        <p14:creationId xmlns:p14="http://schemas.microsoft.com/office/powerpoint/2010/main" val="35567251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E719D-209B-FE96-B3AF-92E9B183F0AF}"/>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6108ABD7-F4D7-277D-FF81-852700F66FC9}"/>
              </a:ext>
            </a:extLst>
          </p:cNvPr>
          <p:cNvSpPr>
            <a:spLocks noGrp="1"/>
          </p:cNvSpPr>
          <p:nvPr>
            <p:ph type="title" idx="4294967295"/>
          </p:nvPr>
        </p:nvSpPr>
        <p:spPr>
          <a:xfrm>
            <a:off x="239400" y="1275349"/>
            <a:ext cx="6799567" cy="30396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rgbClr val="FFFFFF"/>
                </a:solidFill>
                <a:effectLst/>
                <a:uLnTx/>
                <a:uFillTx/>
                <a:latin typeface="+mn-lt"/>
                <a:ea typeface="+mn-ea"/>
                <a:cs typeface="+mn-cs"/>
              </a:rPr>
              <a:t>Panel</a:t>
            </a:r>
          </a:p>
        </p:txBody>
      </p:sp>
      <p:sp>
        <p:nvSpPr>
          <p:cNvPr id="4" name="Slide Number Placeholder 3">
            <a:extLst>
              <a:ext uri="{FF2B5EF4-FFF2-40B4-BE49-F238E27FC236}">
                <a16:creationId xmlns:a16="http://schemas.microsoft.com/office/drawing/2014/main" id="{B1B68BAC-189C-C09F-5EA8-085317DE0EE3}"/>
              </a:ext>
            </a:extLst>
          </p:cNvPr>
          <p:cNvSpPr>
            <a:spLocks noGrp="1"/>
          </p:cNvSpPr>
          <p:nvPr>
            <p:ph type="sldNum" sz="quarter" idx="4294967295"/>
          </p:nvPr>
        </p:nvSpPr>
        <p:spPr>
          <a:xfrm>
            <a:off x="11691938" y="6478588"/>
            <a:ext cx="500062" cy="344487"/>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242021"/>
                </a:solidFill>
                <a:effectLst/>
                <a:uLnTx/>
                <a:uFillTx/>
                <a:latin typeface="Roboto"/>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a:t>
            </a:fld>
            <a:endParaRPr kumimoji="0" lang="en-US" sz="1800" b="0" i="0" u="none" strike="noStrike" kern="1200" cap="none" spc="0" normalizeH="0" baseline="0" noProof="0">
              <a:ln>
                <a:noFill/>
              </a:ln>
              <a:solidFill>
                <a:srgbClr val="242021"/>
              </a:solidFill>
              <a:effectLst/>
              <a:uLnTx/>
              <a:uFillTx/>
              <a:latin typeface="Roboto"/>
              <a:ea typeface="+mn-ea"/>
              <a:cs typeface="+mn-cs"/>
            </a:endParaRPr>
          </a:p>
        </p:txBody>
      </p:sp>
    </p:spTree>
    <p:extLst>
      <p:ext uri="{BB962C8B-B14F-4D97-AF65-F5344CB8AC3E}">
        <p14:creationId xmlns:p14="http://schemas.microsoft.com/office/powerpoint/2010/main" val="31282917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F7CEF149-36B1-191C-2DD0-D12881ACFE02}"/>
              </a:ext>
            </a:extLst>
          </p:cNvPr>
          <p:cNvSpPr>
            <a:spLocks noGrp="1"/>
          </p:cNvSpPr>
          <p:nvPr>
            <p:ph type="body" sz="quarter" idx="14"/>
          </p:nvPr>
        </p:nvSpPr>
        <p:spPr>
          <a:xfrm>
            <a:off x="642668" y="1161288"/>
            <a:ext cx="11149281" cy="4816602"/>
          </a:xfrm>
        </p:spPr>
        <p:txBody>
          <a:bodyPr/>
          <a:lstStyle/>
          <a:p>
            <a:r>
              <a:rPr lang="en-US" dirty="0"/>
              <a:t>How does Rapid Response balance the potential for layoff with STC/layoff aversions?</a:t>
            </a:r>
          </a:p>
          <a:p>
            <a:r>
              <a:rPr lang="en-US" dirty="0"/>
              <a:t>What are some ways you suggest the partnership between Rapid Response, Business Services, the Workforce system, and UI may be improved?  </a:t>
            </a:r>
          </a:p>
          <a:p>
            <a:r>
              <a:rPr lang="en-US" dirty="0"/>
              <a:t>If Rapid Response is unable to prevent a layoff, what occurs after to consider the cause of the layoff and what could be done differently next time?</a:t>
            </a:r>
          </a:p>
          <a:p>
            <a:pPr marL="0" indent="0">
              <a:buNone/>
            </a:pPr>
            <a:endParaRPr lang="en-US" dirty="0"/>
          </a:p>
        </p:txBody>
      </p:sp>
      <p:sp>
        <p:nvSpPr>
          <p:cNvPr id="7" name="Text Placeholder 6">
            <a:extLst>
              <a:ext uri="{FF2B5EF4-FFF2-40B4-BE49-F238E27FC236}">
                <a16:creationId xmlns:a16="http://schemas.microsoft.com/office/drawing/2014/main" id="{653546BC-EF94-1B4E-B83E-6AC98842EB12}"/>
              </a:ext>
            </a:extLst>
          </p:cNvPr>
          <p:cNvSpPr>
            <a:spLocks noGrp="1"/>
          </p:cNvSpPr>
          <p:nvPr>
            <p:ph type="body" sz="quarter" idx="30"/>
          </p:nvPr>
        </p:nvSpPr>
        <p:spPr/>
        <p:txBody>
          <a:bodyPr/>
          <a:lstStyle/>
          <a:p>
            <a:r>
              <a:rPr lang="en-US" dirty="0"/>
              <a:t>Panel Questions</a:t>
            </a:r>
          </a:p>
        </p:txBody>
      </p:sp>
    </p:spTree>
    <p:extLst>
      <p:ext uri="{BB962C8B-B14F-4D97-AF65-F5344CB8AC3E}">
        <p14:creationId xmlns:p14="http://schemas.microsoft.com/office/powerpoint/2010/main" val="35271137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BB630D4-ACD9-4DF7-0B04-605ADBE9AD6C}"/>
              </a:ext>
            </a:extLst>
          </p:cNvPr>
          <p:cNvSpPr>
            <a:spLocks noGrp="1"/>
          </p:cNvSpPr>
          <p:nvPr>
            <p:ph type="title"/>
          </p:nvPr>
        </p:nvSpPr>
        <p:spPr/>
        <p:txBody>
          <a:bodyPr/>
          <a:lstStyle/>
          <a:p>
            <a:pPr>
              <a:spcBef>
                <a:spcPts val="1200"/>
              </a:spcBef>
            </a:pPr>
            <a:r>
              <a:rPr lang="en-US" dirty="0"/>
              <a:t>Question </a:t>
            </a:r>
            <a:br>
              <a:rPr lang="en-US" dirty="0"/>
            </a:br>
            <a:r>
              <a:rPr lang="en-US" dirty="0"/>
              <a:t>and </a:t>
            </a:r>
            <a:br>
              <a:rPr lang="en-US" dirty="0"/>
            </a:br>
            <a:r>
              <a:rPr lang="en-US" dirty="0"/>
              <a:t>Answer</a:t>
            </a:r>
          </a:p>
        </p:txBody>
      </p:sp>
      <p:sp>
        <p:nvSpPr>
          <p:cNvPr id="2" name="Slide Number Placeholder 1">
            <a:extLst>
              <a:ext uri="{FF2B5EF4-FFF2-40B4-BE49-F238E27FC236}">
                <a16:creationId xmlns:a16="http://schemas.microsoft.com/office/drawing/2014/main" id="{1615F23C-F7C1-1140-4678-FFB58B2CA006}"/>
              </a:ext>
            </a:extLst>
          </p:cNvPr>
          <p:cNvSpPr>
            <a:spLocks noGrp="1"/>
          </p:cNvSpPr>
          <p:nvPr>
            <p:ph type="sldNum" sz="quarter" idx="4"/>
          </p:nvPr>
        </p:nvSpPr>
        <p:spPr>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custDataLst>
      <p:tags r:id="rId1"/>
    </p:custDataLst>
    <p:extLst>
      <p:ext uri="{BB962C8B-B14F-4D97-AF65-F5344CB8AC3E}">
        <p14:creationId xmlns:p14="http://schemas.microsoft.com/office/powerpoint/2010/main" val="8136144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74350805-67B7-E9BC-5D1D-EB69869FD32B}"/>
              </a:ext>
            </a:extLst>
          </p:cNvPr>
          <p:cNvSpPr>
            <a:spLocks noGrp="1"/>
          </p:cNvSpPr>
          <p:nvPr>
            <p:ph type="title" idx="4294967295"/>
          </p:nvPr>
        </p:nvSpPr>
        <p:spPr>
          <a:xfrm>
            <a:off x="239400" y="1275349"/>
            <a:ext cx="6799567" cy="30396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rgbClr val="FFFFFF"/>
                </a:solidFill>
                <a:effectLst/>
                <a:uLnTx/>
                <a:uFillTx/>
                <a:latin typeface="+mn-lt"/>
                <a:ea typeface="+mn-ea"/>
                <a:cs typeface="+mn-cs"/>
              </a:rPr>
              <a:t>Resources and Contact Information</a:t>
            </a:r>
          </a:p>
        </p:txBody>
      </p:sp>
      <p:sp>
        <p:nvSpPr>
          <p:cNvPr id="4" name="Slide Number Placeholder 3">
            <a:extLst>
              <a:ext uri="{FF2B5EF4-FFF2-40B4-BE49-F238E27FC236}">
                <a16:creationId xmlns:a16="http://schemas.microsoft.com/office/drawing/2014/main" id="{D9BDB980-BE9D-BDB4-9554-029C03215208}"/>
              </a:ext>
            </a:extLst>
          </p:cNvPr>
          <p:cNvSpPr>
            <a:spLocks noGrp="1"/>
          </p:cNvSpPr>
          <p:nvPr>
            <p:ph type="sldNum" sz="quarter" idx="4294967295"/>
          </p:nvPr>
        </p:nvSpPr>
        <p:spPr>
          <a:xfrm>
            <a:off x="11691938" y="6478588"/>
            <a:ext cx="500062" cy="344487"/>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242021"/>
                </a:solidFill>
                <a:effectLst/>
                <a:uLnTx/>
                <a:uFillTx/>
                <a:latin typeface="Roboto"/>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45</a:t>
            </a:fld>
            <a:endParaRPr kumimoji="0" lang="en-US" sz="1800" b="0" i="0" u="none" strike="noStrike" kern="1200" cap="none" spc="0" normalizeH="0" baseline="0" noProof="0">
              <a:ln>
                <a:noFill/>
              </a:ln>
              <a:solidFill>
                <a:srgbClr val="242021"/>
              </a:solidFill>
              <a:effectLst/>
              <a:uLnTx/>
              <a:uFillTx/>
              <a:latin typeface="Roboto"/>
              <a:ea typeface="+mn-ea"/>
              <a:cs typeface="+mn-cs"/>
            </a:endParaRPr>
          </a:p>
        </p:txBody>
      </p:sp>
    </p:spTree>
    <p:extLst>
      <p:ext uri="{BB962C8B-B14F-4D97-AF65-F5344CB8AC3E}">
        <p14:creationId xmlns:p14="http://schemas.microsoft.com/office/powerpoint/2010/main" val="37915549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2AA8B5F-5F2D-7D8B-91D6-90D4124828AF}"/>
              </a:ext>
            </a:extLst>
          </p:cNvPr>
          <p:cNvSpPr>
            <a:spLocks noGrp="1"/>
          </p:cNvSpPr>
          <p:nvPr>
            <p:ph type="title"/>
          </p:nvPr>
        </p:nvSpPr>
        <p:spPr/>
        <p:txBody>
          <a:bodyPr/>
          <a:lstStyle/>
          <a:p>
            <a:r>
              <a:rPr lang="en-US" dirty="0"/>
              <a:t>Resources</a:t>
            </a:r>
          </a:p>
        </p:txBody>
      </p:sp>
      <p:sp>
        <p:nvSpPr>
          <p:cNvPr id="6" name="Content Placeholder 5">
            <a:extLst>
              <a:ext uri="{FF2B5EF4-FFF2-40B4-BE49-F238E27FC236}">
                <a16:creationId xmlns:a16="http://schemas.microsoft.com/office/drawing/2014/main" id="{33B364D5-B025-F5D7-6439-472D3875E01F}"/>
              </a:ext>
            </a:extLst>
          </p:cNvPr>
          <p:cNvSpPr>
            <a:spLocks noGrp="1"/>
          </p:cNvSpPr>
          <p:nvPr>
            <p:ph sz="half" idx="1"/>
          </p:nvPr>
        </p:nvSpPr>
        <p:spPr/>
        <p:txBody>
          <a:body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242021"/>
                </a:solidFill>
                <a:effectLst/>
                <a:uLnTx/>
                <a:uFillTx/>
                <a:latin typeface="Roboto"/>
                <a:ea typeface="+mn-ea"/>
                <a:cs typeface="+mn-cs"/>
              </a:rPr>
              <a:t>Guidance: STC Provisions in the Middle-Class Tax Relief and Job Creation Act of 2012</a:t>
            </a:r>
          </a:p>
          <a:p>
            <a:pPr marL="228600" marR="0" lvl="1" indent="0" algn="l" defTabSz="914400" rtl="0" eaLnBrk="1" fontAlgn="auto" latinLnBrk="0" hangingPunct="1">
              <a:lnSpc>
                <a:spcPct val="100000"/>
              </a:lnSpc>
              <a:spcBef>
                <a:spcPts val="40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srgbClr val="626076"/>
                </a:solidFill>
                <a:effectLst/>
                <a:uLnTx/>
                <a:uFillTx/>
                <a:latin typeface="Roboto"/>
                <a:ea typeface="+mn-ea"/>
                <a:cs typeface="+mn-cs"/>
              </a:rPr>
              <a:t>Provide an overview of the all the provisions of Subtitle D that concern STC. </a:t>
            </a:r>
          </a:p>
          <a:p>
            <a:pPr marL="457200" marR="0" lvl="2" indent="-228600" algn="l" defTabSz="914400" rtl="0" eaLnBrk="1" fontAlgn="auto" latinLnBrk="0" hangingPunct="1">
              <a:lnSpc>
                <a:spcPct val="100000"/>
              </a:lnSpc>
              <a:spcBef>
                <a:spcPts val="0"/>
              </a:spcBef>
              <a:spcAft>
                <a:spcPts val="1200"/>
              </a:spcAft>
              <a:buClr>
                <a:srgbClr val="000099"/>
              </a:buClr>
              <a:buSzPct val="70000"/>
              <a:buFont typeface="Wingdings 3" panose="05040102010807070707" pitchFamily="18" charset="2"/>
              <a:buChar char=""/>
              <a:tabLst/>
              <a:defRPr/>
            </a:pPr>
            <a:r>
              <a:rPr kumimoji="0" lang="en-US" sz="1600" b="0" i="0" u="sng" strike="noStrike" kern="1200" cap="none" spc="0" normalizeH="0" baseline="0" noProof="0" dirty="0">
                <a:ln>
                  <a:noFill/>
                </a:ln>
                <a:solidFill>
                  <a:prstClr val="black"/>
                </a:solidFill>
                <a:effectLst/>
                <a:uLnTx/>
                <a:uFillTx/>
                <a:latin typeface="Source Sans Pro" panose="020B0503030403020204" pitchFamily="34" charset="0"/>
                <a:ea typeface="+mn-ea"/>
                <a:cs typeface="+mn-cs"/>
                <a:hlinkClick r:id="rId2"/>
              </a:rPr>
              <a:t>Unemployment Insurance Program Letter No. 22-12</a:t>
            </a:r>
            <a:endParaRPr kumimoji="0" lang="en-US" sz="1600" b="0" i="0" u="sng" strike="noStrike" kern="1200" cap="none" spc="0" normalizeH="0" baseline="0" noProof="0" dirty="0">
              <a:ln>
                <a:noFill/>
              </a:ln>
              <a:solidFill>
                <a:prstClr val="black"/>
              </a:solidFill>
              <a:effectLst/>
              <a:uLnTx/>
              <a:uFillTx/>
              <a:latin typeface="Source Sans Pro" panose="020B0503030403020204" pitchFamily="34" charset="0"/>
              <a:ea typeface="+mn-ea"/>
              <a:cs typeface="+mn-cs"/>
            </a:endParaRPr>
          </a:p>
          <a:p>
            <a:pPr marL="457200" marR="0" lvl="2" indent="-228600" algn="l" defTabSz="914400" rtl="0" eaLnBrk="1" fontAlgn="auto" latinLnBrk="0" hangingPunct="1">
              <a:lnSpc>
                <a:spcPct val="100000"/>
              </a:lnSpc>
              <a:spcBef>
                <a:spcPts val="0"/>
              </a:spcBef>
              <a:spcAft>
                <a:spcPts val="1200"/>
              </a:spcAft>
              <a:buClr>
                <a:srgbClr val="000099"/>
              </a:buClr>
              <a:buSzPct val="70000"/>
              <a:buFont typeface="Wingdings 3" panose="05040102010807070707" pitchFamily="18" charset="2"/>
              <a:buChar char=""/>
              <a:tabLst/>
              <a:defRPr/>
            </a:pPr>
            <a:r>
              <a:rPr kumimoji="0" lang="en-US" sz="1600" b="0" i="0" u="sng" strike="noStrike" kern="1200" cap="none" spc="0" normalizeH="0" baseline="0" noProof="0" dirty="0">
                <a:ln>
                  <a:noFill/>
                </a:ln>
                <a:solidFill>
                  <a:prstClr val="black"/>
                </a:solidFill>
                <a:effectLst/>
                <a:uLnTx/>
                <a:uFillTx/>
                <a:latin typeface="Source Sans Pro" panose="020B0503030403020204" pitchFamily="34" charset="0"/>
                <a:ea typeface="+mn-ea"/>
                <a:cs typeface="+mn-cs"/>
                <a:hlinkClick r:id="rId3"/>
              </a:rPr>
              <a:t>Unemployment Insurance Program Letter No. 22-12, Change 1</a:t>
            </a:r>
            <a:endParaRPr kumimoji="0" lang="en-US" sz="1600" b="0" i="0" u="sng" strike="noStrike" kern="1200" cap="none" spc="0" normalizeH="0" baseline="0" noProof="0" dirty="0">
              <a:ln>
                <a:noFill/>
              </a:ln>
              <a:solidFill>
                <a:prstClr val="black"/>
              </a:solidFill>
              <a:effectLst/>
              <a:uLnTx/>
              <a:uFillTx/>
              <a:latin typeface="Source Sans Pro" panose="020B0503030403020204" pitchFamily="34" charset="0"/>
              <a:ea typeface="+mn-ea"/>
              <a:cs typeface="+mn-cs"/>
            </a:endParaRPr>
          </a:p>
          <a:p>
            <a:pPr marL="457200" marR="0" lvl="2" indent="-228600" algn="l" defTabSz="914400" rtl="0" eaLnBrk="1" fontAlgn="auto" latinLnBrk="0" hangingPunct="1">
              <a:lnSpc>
                <a:spcPct val="100000"/>
              </a:lnSpc>
              <a:spcBef>
                <a:spcPts val="0"/>
              </a:spcBef>
              <a:spcAft>
                <a:spcPts val="1200"/>
              </a:spcAft>
              <a:buClr>
                <a:srgbClr val="000099"/>
              </a:buClr>
              <a:buSzPct val="70000"/>
              <a:buFont typeface="Wingdings 3" panose="05040102010807070707" pitchFamily="18" charset="2"/>
              <a:buChar char=""/>
              <a:tabLst/>
              <a:defRPr/>
            </a:pPr>
            <a:r>
              <a:rPr kumimoji="0" lang="en-US" sz="1600" b="0" i="0" u="sng" strike="noStrike" kern="1200" cap="none" spc="0" normalizeH="0" baseline="0" noProof="0" dirty="0">
                <a:ln>
                  <a:noFill/>
                </a:ln>
                <a:solidFill>
                  <a:prstClr val="black"/>
                </a:solidFill>
                <a:effectLst/>
                <a:uLnTx/>
                <a:uFillTx/>
                <a:latin typeface="Source Sans Pro" panose="020B0503030403020204" pitchFamily="34" charset="0"/>
                <a:ea typeface="+mn-ea"/>
                <a:cs typeface="+mn-cs"/>
                <a:hlinkClick r:id="rId4"/>
              </a:rPr>
              <a:t>Unemployment Insurance Program Letter No. 22-12, Change 2</a:t>
            </a:r>
            <a:endParaRPr kumimoji="0" lang="en-US" sz="1600" b="0" i="0" u="sng" strike="noStrike" kern="1200" cap="none" spc="0" normalizeH="0" baseline="0" noProof="0" dirty="0">
              <a:ln>
                <a:noFill/>
              </a:ln>
              <a:solidFill>
                <a:prstClr val="black"/>
              </a:solidFill>
              <a:effectLst/>
              <a:uLnTx/>
              <a:uFillTx/>
              <a:latin typeface="Source Sans Pro" panose="020B0503030403020204" pitchFamily="34" charset="0"/>
              <a:ea typeface="+mn-ea"/>
              <a:cs typeface="+mn-cs"/>
            </a:endParaRPr>
          </a:p>
          <a:p>
            <a:endParaRPr lang="en-US" dirty="0"/>
          </a:p>
        </p:txBody>
      </p:sp>
      <p:sp>
        <p:nvSpPr>
          <p:cNvPr id="7" name="Content Placeholder 6">
            <a:extLst>
              <a:ext uri="{FF2B5EF4-FFF2-40B4-BE49-F238E27FC236}">
                <a16:creationId xmlns:a16="http://schemas.microsoft.com/office/drawing/2014/main" id="{E30ED62E-8FB1-0ED3-2EBE-C46EA2E49459}"/>
              </a:ext>
            </a:extLst>
          </p:cNvPr>
          <p:cNvSpPr>
            <a:spLocks noGrp="1"/>
          </p:cNvSpPr>
          <p:nvPr>
            <p:ph sz="half" idx="2"/>
          </p:nvPr>
        </p:nvSpPr>
        <p:spPr/>
        <p:txBody>
          <a:body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242021"/>
                </a:solidFill>
                <a:effectLst/>
                <a:uLnTx/>
                <a:uFillTx/>
                <a:latin typeface="Roboto"/>
                <a:ea typeface="+mn-ea"/>
                <a:cs typeface="+mn-cs"/>
              </a:rPr>
              <a:t>Guidance: Layoff Aversion in Rapid Response </a:t>
            </a:r>
          </a:p>
          <a:p>
            <a:pPr marL="228600" marR="0" lvl="1" indent="0" algn="l" defTabSz="914400" rtl="0" eaLnBrk="1" fontAlgn="auto" latinLnBrk="0" hangingPunct="1">
              <a:lnSpc>
                <a:spcPct val="100000"/>
              </a:lnSpc>
              <a:spcBef>
                <a:spcPts val="40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srgbClr val="626076"/>
                </a:solidFill>
                <a:effectLst/>
                <a:uLnTx/>
                <a:uFillTx/>
                <a:latin typeface="Roboto"/>
                <a:ea typeface="+mn-ea"/>
                <a:cs typeface="+mn-cs"/>
              </a:rPr>
              <a:t>To emphasize and support the use of layoff aversion as a strategy support workers.</a:t>
            </a:r>
          </a:p>
          <a:p>
            <a:pPr marL="457200" marR="0" lvl="2" indent="-228600" algn="l" defTabSz="914400" rtl="0" eaLnBrk="1" fontAlgn="auto" latinLnBrk="0" hangingPunct="1">
              <a:lnSpc>
                <a:spcPct val="100000"/>
              </a:lnSpc>
              <a:spcBef>
                <a:spcPts val="0"/>
              </a:spcBef>
              <a:spcAft>
                <a:spcPts val="1200"/>
              </a:spcAft>
              <a:buClr>
                <a:srgbClr val="000099"/>
              </a:buClr>
              <a:buSzPct val="70000"/>
              <a:buFont typeface="Wingdings 3" panose="05040102010807070707" pitchFamily="18"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TEN 9-12: Layoff Aversion in Rapid Response Systems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242021"/>
                </a:solidFill>
                <a:effectLst/>
                <a:uLnTx/>
                <a:uFillTx/>
                <a:latin typeface="Roboto"/>
                <a:ea typeface="+mn-ea"/>
                <a:cs typeface="+mn-cs"/>
              </a:rPr>
              <a:t>UI Reports Handbook </a:t>
            </a:r>
          </a:p>
          <a:p>
            <a:pPr marL="228600" marR="0" lvl="1" indent="0" algn="l" defTabSz="914400" rtl="0" eaLnBrk="1" fontAlgn="auto" latinLnBrk="0" hangingPunct="1">
              <a:lnSpc>
                <a:spcPct val="100000"/>
              </a:lnSpc>
              <a:spcBef>
                <a:spcPts val="40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srgbClr val="626076"/>
                </a:solidFill>
                <a:effectLst/>
                <a:uLnTx/>
                <a:uFillTx/>
                <a:latin typeface="Roboto"/>
                <a:ea typeface="+mn-ea"/>
                <a:cs typeface="+mn-cs"/>
              </a:rPr>
              <a:t>Includes guidance on STC reporting requirements (ETA-9050 and ETA-5159). </a:t>
            </a:r>
          </a:p>
          <a:p>
            <a:pPr marL="457200" marR="0" lvl="2" indent="-228600" algn="l" defTabSz="914400" rtl="0" eaLnBrk="1" fontAlgn="auto" latinLnBrk="0" hangingPunct="1">
              <a:lnSpc>
                <a:spcPct val="100000"/>
              </a:lnSpc>
              <a:spcBef>
                <a:spcPts val="0"/>
              </a:spcBef>
              <a:spcAft>
                <a:spcPts val="1200"/>
              </a:spcAft>
              <a:buClr>
                <a:srgbClr val="000099"/>
              </a:buClr>
              <a:buSzPct val="70000"/>
              <a:buFont typeface="Wingdings 3" panose="05040102010807070707" pitchFamily="18" charset="2"/>
              <a:buChar char=""/>
              <a:tabLst/>
              <a:defRPr/>
            </a:pPr>
            <a:r>
              <a:rPr kumimoji="0" lang="en-US" sz="1600" b="0" i="0" u="sng" strike="noStrike" kern="1200" cap="none" spc="0" normalizeH="0" baseline="0" noProof="0" dirty="0">
                <a:ln>
                  <a:noFill/>
                </a:ln>
                <a:solidFill>
                  <a:prstClr val="black"/>
                </a:solidFill>
                <a:effectLst/>
                <a:uLnTx/>
                <a:uFillTx/>
                <a:latin typeface="Calibri" panose="020F0502020204030204"/>
                <a:ea typeface="+mn-ea"/>
                <a:cs typeface="+mn-cs"/>
                <a:hlinkClick r:id="rId6"/>
              </a:rPr>
              <a:t>Employment and Training Handbook No. 401</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4" name="Slide Number Placeholder 3">
            <a:extLst>
              <a:ext uri="{FF2B5EF4-FFF2-40B4-BE49-F238E27FC236}">
                <a16:creationId xmlns:a16="http://schemas.microsoft.com/office/drawing/2014/main" id="{354DB925-599F-9E65-F12C-57AC54A86B84}"/>
              </a:ext>
            </a:extLst>
          </p:cNvPr>
          <p:cNvSpPr>
            <a:spLocks noGrp="1"/>
          </p:cNvSpPr>
          <p:nvPr>
            <p:ph type="sldNum" sz="quarter" idx="4"/>
          </p:nvPr>
        </p:nvSpPr>
        <p:spPr/>
        <p:txBody>
          <a:bodyPr/>
          <a:lstStyle/>
          <a:p>
            <a:fld id="{E1CE52AA-BB93-4FDB-9629-C6421C98F39B}" type="slidenum">
              <a:rPr lang="en-US" smtClean="0"/>
              <a:pPr/>
              <a:t>46</a:t>
            </a:fld>
            <a:endParaRPr lang="en-US"/>
          </a:p>
        </p:txBody>
      </p:sp>
    </p:spTree>
    <p:extLst>
      <p:ext uri="{BB962C8B-B14F-4D97-AF65-F5344CB8AC3E}">
        <p14:creationId xmlns:p14="http://schemas.microsoft.com/office/powerpoint/2010/main" val="32199583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51ACF8C-7CC2-111B-EB2B-77DF6BB9FA04}"/>
              </a:ext>
            </a:extLst>
          </p:cNvPr>
          <p:cNvSpPr>
            <a:spLocks noGrp="1"/>
          </p:cNvSpPr>
          <p:nvPr>
            <p:ph type="title"/>
          </p:nvPr>
        </p:nvSpPr>
        <p:spPr/>
        <p:txBody>
          <a:bodyPr/>
          <a:lstStyle/>
          <a:p>
            <a:r>
              <a:rPr lang="en-US" dirty="0"/>
              <a:t>Resources </a:t>
            </a:r>
          </a:p>
        </p:txBody>
      </p:sp>
      <p:sp>
        <p:nvSpPr>
          <p:cNvPr id="2" name="Content Placeholder 1">
            <a:extLst>
              <a:ext uri="{FF2B5EF4-FFF2-40B4-BE49-F238E27FC236}">
                <a16:creationId xmlns:a16="http://schemas.microsoft.com/office/drawing/2014/main" id="{08546F07-BBCC-35E5-8CE5-392535570451}"/>
              </a:ext>
            </a:extLst>
          </p:cNvPr>
          <p:cNvSpPr>
            <a:spLocks noGrp="1"/>
          </p:cNvSpPr>
          <p:nvPr>
            <p:ph sz="half" idx="1"/>
          </p:nvPr>
        </p:nvSpPr>
        <p:spPr/>
        <p:txBody>
          <a:bodyPr/>
          <a:lstStyle/>
          <a:p>
            <a:pPr>
              <a:lnSpc>
                <a:spcPct val="100000"/>
              </a:lnSpc>
            </a:pPr>
            <a:r>
              <a:rPr lang="en-US" sz="2000" dirty="0"/>
              <a:t>STC 101  </a:t>
            </a:r>
          </a:p>
          <a:p>
            <a:pPr lvl="1">
              <a:lnSpc>
                <a:spcPct val="100000"/>
              </a:lnSpc>
            </a:pPr>
            <a:r>
              <a:rPr lang="en-US" sz="1600" dirty="0">
                <a:solidFill>
                  <a:srgbClr val="626076"/>
                </a:solidFill>
              </a:rPr>
              <a:t>Provides STC resources and tools for practitioners. </a:t>
            </a:r>
          </a:p>
          <a:p>
            <a:pPr lvl="2">
              <a:lnSpc>
                <a:spcPct val="100000"/>
              </a:lnSpc>
              <a:spcBef>
                <a:spcPts val="0"/>
              </a:spcBef>
              <a:spcAft>
                <a:spcPts val="1200"/>
              </a:spcAft>
            </a:pPr>
            <a:r>
              <a:rPr lang="en-US" dirty="0" err="1">
                <a:hlinkClick r:id="rId2"/>
              </a:rPr>
              <a:t>WorkforceGPS</a:t>
            </a:r>
            <a:r>
              <a:rPr lang="en-US" dirty="0">
                <a:hlinkClick r:id="rId2"/>
              </a:rPr>
              <a:t> - STC 101</a:t>
            </a:r>
            <a:endParaRPr lang="en-US" dirty="0"/>
          </a:p>
          <a:p>
            <a:pPr>
              <a:lnSpc>
                <a:spcPct val="100000"/>
              </a:lnSpc>
            </a:pPr>
            <a:r>
              <a:rPr lang="en-US" dirty="0"/>
              <a:t>STC State Tools and Resources </a:t>
            </a:r>
            <a:r>
              <a:rPr lang="en-US" sz="2000" dirty="0"/>
              <a:t> </a:t>
            </a:r>
          </a:p>
          <a:p>
            <a:pPr lvl="1">
              <a:lnSpc>
                <a:spcPct val="100000"/>
              </a:lnSpc>
            </a:pPr>
            <a:r>
              <a:rPr lang="en-US" sz="1600" dirty="0">
                <a:solidFill>
                  <a:srgbClr val="626076"/>
                </a:solidFill>
              </a:rPr>
              <a:t>Includes state materials and best practices for practitioners. </a:t>
            </a:r>
          </a:p>
          <a:p>
            <a:pPr lvl="2">
              <a:lnSpc>
                <a:spcPct val="100000"/>
              </a:lnSpc>
              <a:spcBef>
                <a:spcPts val="0"/>
              </a:spcBef>
              <a:spcAft>
                <a:spcPts val="1200"/>
              </a:spcAft>
            </a:pPr>
            <a:r>
              <a:rPr lang="en-US" dirty="0" err="1">
                <a:hlinkClick r:id="rId3"/>
              </a:rPr>
              <a:t>WorkforceGPS</a:t>
            </a:r>
            <a:r>
              <a:rPr lang="en-US" dirty="0">
                <a:hlinkClick r:id="rId3"/>
              </a:rPr>
              <a:t> - State STC Tools &amp; Resources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a:lnSpc>
                <a:spcPct val="100000"/>
              </a:lnSpc>
            </a:pPr>
            <a:r>
              <a:rPr lang="en-US" sz="2000" dirty="0"/>
              <a:t>STC One-Stop Shop</a:t>
            </a:r>
          </a:p>
          <a:p>
            <a:pPr lvl="1">
              <a:lnSpc>
                <a:spcPct val="100000"/>
              </a:lnSpc>
            </a:pPr>
            <a:r>
              <a:rPr lang="en-US" sz="1600" dirty="0">
                <a:solidFill>
                  <a:srgbClr val="626076"/>
                </a:solidFill>
              </a:rPr>
              <a:t>Provides STC resources and tools for practitioners. </a:t>
            </a:r>
          </a:p>
          <a:p>
            <a:pPr lvl="2">
              <a:lnSpc>
                <a:spcPct val="100000"/>
              </a:lnSpc>
              <a:spcBef>
                <a:spcPts val="0"/>
              </a:spcBef>
              <a:spcAft>
                <a:spcPts val="1200"/>
              </a:spcAft>
            </a:pPr>
            <a:r>
              <a:rPr lang="en-US" dirty="0">
                <a:hlinkClick r:id="rId4"/>
              </a:rPr>
              <a:t>WorkforceGPS - Welcome to STC</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3" name="Content Placeholder 2">
            <a:extLst>
              <a:ext uri="{FF2B5EF4-FFF2-40B4-BE49-F238E27FC236}">
                <a16:creationId xmlns:a16="http://schemas.microsoft.com/office/drawing/2014/main" id="{0749AE7E-5C19-2B18-9C86-A9A50270FF64}"/>
              </a:ext>
            </a:extLst>
          </p:cNvPr>
          <p:cNvSpPr>
            <a:spLocks noGrp="1"/>
          </p:cNvSpPr>
          <p:nvPr>
            <p:ph sz="half" idx="2"/>
          </p:nvPr>
        </p:nvSpPr>
        <p:spPr/>
        <p:txBody>
          <a:bodyPr/>
          <a:lstStyle/>
          <a:p>
            <a:pPr>
              <a:lnSpc>
                <a:spcPct val="100000"/>
              </a:lnSpc>
            </a:pPr>
            <a:r>
              <a:rPr lang="en-US" sz="1800" dirty="0"/>
              <a:t>STC Webinar Series: Building a Case for Why STC Supports Workers and Employers.</a:t>
            </a:r>
          </a:p>
          <a:p>
            <a:pPr lvl="1">
              <a:lnSpc>
                <a:spcPct val="100000"/>
              </a:lnSpc>
            </a:pPr>
            <a:r>
              <a:rPr lang="en-US" sz="1400" dirty="0">
                <a:solidFill>
                  <a:srgbClr val="626076"/>
                </a:solidFill>
              </a:rPr>
              <a:t>This webinar explores STC as a tool to support workers and employers by averting layoffs and maintaining talent. </a:t>
            </a:r>
          </a:p>
          <a:p>
            <a:pPr lvl="2">
              <a:lnSpc>
                <a:spcPct val="100000"/>
              </a:lnSpc>
              <a:spcBef>
                <a:spcPts val="0"/>
              </a:spcBef>
              <a:spcAft>
                <a:spcPts val="1200"/>
              </a:spcAft>
            </a:pPr>
            <a:r>
              <a:rPr lang="en-US" sz="1400" dirty="0">
                <a:hlinkClick r:id="rId5"/>
              </a:rPr>
              <a:t>WorkforceGPS - Short-Time Compensation Webinar Series: Building the Case for Why STC Supports Workers and Employers</a:t>
            </a:r>
            <a:endParaRPr lang="en-US" sz="1400" dirty="0"/>
          </a:p>
          <a:p>
            <a:pPr>
              <a:lnSpc>
                <a:spcPct val="100000"/>
              </a:lnSpc>
            </a:pPr>
            <a:r>
              <a:rPr lang="en-US" sz="1800" dirty="0"/>
              <a:t>STC Webinar Series: State Promising Practices.</a:t>
            </a:r>
          </a:p>
          <a:p>
            <a:pPr lvl="1">
              <a:lnSpc>
                <a:spcPct val="100000"/>
              </a:lnSpc>
            </a:pPr>
            <a:r>
              <a:rPr lang="en-US" sz="1400" dirty="0">
                <a:solidFill>
                  <a:srgbClr val="626076"/>
                </a:solidFill>
              </a:rPr>
              <a:t>This webinar features presentations on promising administrative and promotional practices from state STC programs from Washington, Texas, and Maine.</a:t>
            </a:r>
          </a:p>
          <a:p>
            <a:pPr lvl="2">
              <a:lnSpc>
                <a:spcPct val="100000"/>
              </a:lnSpc>
              <a:spcBef>
                <a:spcPts val="0"/>
              </a:spcBef>
              <a:spcAft>
                <a:spcPts val="1200"/>
              </a:spcAft>
            </a:pPr>
            <a:r>
              <a:rPr lang="en-US" sz="1400" dirty="0">
                <a:hlinkClick r:id="rId6"/>
              </a:rPr>
              <a:t>WorkforceGPS - Short-Time Compensation Webinar Series: State Promising Practices</a:t>
            </a:r>
            <a:endParaRPr lang="en-US" sz="1400" dirty="0"/>
          </a:p>
          <a:p>
            <a:pPr>
              <a:lnSpc>
                <a:spcPct val="100000"/>
              </a:lnSpc>
              <a:spcBef>
                <a:spcPts val="0"/>
              </a:spcBef>
              <a:spcAft>
                <a:spcPts val="1200"/>
              </a:spcAft>
            </a:pPr>
            <a:endParaRPr lang="en-US" dirty="0"/>
          </a:p>
        </p:txBody>
      </p:sp>
      <p:sp>
        <p:nvSpPr>
          <p:cNvPr id="5" name="Slide Number Placeholder 4">
            <a:extLst>
              <a:ext uri="{FF2B5EF4-FFF2-40B4-BE49-F238E27FC236}">
                <a16:creationId xmlns:a16="http://schemas.microsoft.com/office/drawing/2014/main" id="{61FA7B52-F993-FB78-52B2-A456B4CE306A}"/>
              </a:ext>
            </a:extLst>
          </p:cNvPr>
          <p:cNvSpPr>
            <a:spLocks noGrp="1"/>
          </p:cNvSpPr>
          <p:nvPr>
            <p:ph type="sldNum" sz="quarter" idx="4"/>
          </p:nvPr>
        </p:nvSpPr>
        <p:spPr/>
        <p:txBody>
          <a:bodyPr/>
          <a:lstStyle/>
          <a:p>
            <a:fld id="{E1CE52AA-BB93-4FDB-9629-C6421C98F39B}" type="slidenum">
              <a:rPr lang="en-US" smtClean="0"/>
              <a:pPr/>
              <a:t>47</a:t>
            </a:fld>
            <a:endParaRPr lang="en-US"/>
          </a:p>
        </p:txBody>
      </p:sp>
    </p:spTree>
    <p:extLst>
      <p:ext uri="{BB962C8B-B14F-4D97-AF65-F5344CB8AC3E}">
        <p14:creationId xmlns:p14="http://schemas.microsoft.com/office/powerpoint/2010/main" val="33689494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53BEDF9-1A3C-73D6-5053-DAF42A4E0DF4}"/>
              </a:ext>
            </a:extLst>
          </p:cNvPr>
          <p:cNvSpPr>
            <a:spLocks noGrp="1"/>
          </p:cNvSpPr>
          <p:nvPr>
            <p:ph type="title"/>
          </p:nvPr>
        </p:nvSpPr>
        <p:spPr/>
        <p:txBody>
          <a:bodyPr/>
          <a:lstStyle/>
          <a:p>
            <a:r>
              <a:rPr lang="en-US" dirty="0">
                <a:solidFill>
                  <a:schemeClr val="tx2"/>
                </a:solidFill>
              </a:rPr>
              <a:t>Contact Us</a:t>
            </a:r>
          </a:p>
        </p:txBody>
      </p:sp>
      <p:sp>
        <p:nvSpPr>
          <p:cNvPr id="7" name="Content Placeholder 6">
            <a:extLst>
              <a:ext uri="{FF2B5EF4-FFF2-40B4-BE49-F238E27FC236}">
                <a16:creationId xmlns:a16="http://schemas.microsoft.com/office/drawing/2014/main" id="{E9D9822D-9F5F-ACEB-86AE-FB09920AB64B}"/>
              </a:ext>
            </a:extLst>
          </p:cNvPr>
          <p:cNvSpPr>
            <a:spLocks noGrp="1"/>
          </p:cNvSpPr>
          <p:nvPr>
            <p:ph sz="quarter" idx="10"/>
          </p:nvPr>
        </p:nvSpPr>
        <p:spPr>
          <a:xfrm>
            <a:off x="621792" y="1161288"/>
            <a:ext cx="5474208" cy="4782312"/>
          </a:xfrm>
        </p:spPr>
        <p:txBody>
          <a:bodyPr/>
          <a:lstStyle/>
          <a:p>
            <a:pPr marL="0" lvl="0" indent="0">
              <a:lnSpc>
                <a:spcPct val="100000"/>
              </a:lnSpc>
              <a:spcBef>
                <a:spcPts val="0"/>
              </a:spcBef>
              <a:buNone/>
              <a:defRPr/>
            </a:pPr>
            <a:r>
              <a:rPr lang="en-US" sz="2400" dirty="0">
                <a:solidFill>
                  <a:schemeClr val="tx2"/>
                </a:solidFill>
              </a:rPr>
              <a:t>Amanda Poirier</a:t>
            </a:r>
          </a:p>
          <a:p>
            <a:pPr marL="0" lvl="0" indent="0">
              <a:lnSpc>
                <a:spcPct val="100000"/>
              </a:lnSpc>
              <a:spcBef>
                <a:spcPts val="0"/>
              </a:spcBef>
              <a:buNone/>
              <a:defRPr/>
            </a:pPr>
            <a:r>
              <a:rPr lang="en-US" sz="2000" i="1" dirty="0">
                <a:solidFill>
                  <a:prstClr val="black"/>
                </a:solidFill>
              </a:rPr>
              <a:t>Regional Director</a:t>
            </a:r>
          </a:p>
          <a:p>
            <a:pPr marL="0" lvl="0" indent="0">
              <a:lnSpc>
                <a:spcPct val="100000"/>
              </a:lnSpc>
              <a:spcBef>
                <a:spcPts val="0"/>
              </a:spcBef>
              <a:buNone/>
              <a:defRPr/>
            </a:pPr>
            <a:r>
              <a:rPr lang="en-US" sz="2000" dirty="0">
                <a:solidFill>
                  <a:prstClr val="black"/>
                </a:solidFill>
              </a:rPr>
              <a:t>U.S. DOL/ETA</a:t>
            </a:r>
          </a:p>
          <a:p>
            <a:pPr marL="349250" lvl="0" indent="-349250">
              <a:lnSpc>
                <a:spcPct val="100000"/>
              </a:lnSpc>
              <a:spcBef>
                <a:spcPts val="0"/>
              </a:spcBef>
              <a:buFont typeface="Wingdings" panose="05000000000000000000" pitchFamily="2" charset="2"/>
              <a:buChar char=""/>
              <a:defRPr/>
            </a:pPr>
            <a:r>
              <a:rPr lang="en-US" sz="1600" dirty="0"/>
              <a:t>Email:  poirier.amanda@dol.gov</a:t>
            </a:r>
          </a:p>
          <a:p>
            <a:pPr marL="349250" lvl="0" indent="-349250">
              <a:lnSpc>
                <a:spcPct val="100000"/>
              </a:lnSpc>
              <a:spcBef>
                <a:spcPts val="0"/>
              </a:spcBef>
              <a:spcAft>
                <a:spcPts val="2400"/>
              </a:spcAft>
              <a:buFont typeface="Wingdings" panose="05000000000000000000" pitchFamily="2" charset="2"/>
              <a:buChar char=""/>
              <a:defRPr/>
            </a:pPr>
            <a:r>
              <a:rPr lang="en-US" sz="1600" dirty="0"/>
              <a:t>Phone: (617) 788-0124</a:t>
            </a:r>
            <a:endParaRPr lang="en-US" sz="1800" dirty="0"/>
          </a:p>
          <a:p>
            <a:pPr marL="0" lvl="0" indent="0">
              <a:lnSpc>
                <a:spcPct val="100000"/>
              </a:lnSpc>
              <a:spcBef>
                <a:spcPts val="0"/>
              </a:spcBef>
              <a:buNone/>
              <a:defRPr/>
            </a:pPr>
            <a:r>
              <a:rPr lang="en-US" sz="2400" dirty="0">
                <a:solidFill>
                  <a:schemeClr val="tx2"/>
                </a:solidFill>
              </a:rPr>
              <a:t>David King</a:t>
            </a:r>
          </a:p>
          <a:p>
            <a:pPr marL="0" lvl="0" indent="0">
              <a:lnSpc>
                <a:spcPct val="100000"/>
              </a:lnSpc>
              <a:spcBef>
                <a:spcPts val="0"/>
              </a:spcBef>
              <a:buNone/>
              <a:defRPr/>
            </a:pPr>
            <a:r>
              <a:rPr lang="en-US" sz="2000" i="1" dirty="0">
                <a:solidFill>
                  <a:prstClr val="black"/>
                </a:solidFill>
              </a:rPr>
              <a:t>Unemployment Insurance Program Supervisor</a:t>
            </a:r>
          </a:p>
          <a:p>
            <a:pPr marL="0" lvl="0" indent="0">
              <a:lnSpc>
                <a:spcPct val="100000"/>
              </a:lnSpc>
              <a:spcBef>
                <a:spcPts val="0"/>
              </a:spcBef>
              <a:buNone/>
              <a:defRPr/>
            </a:pPr>
            <a:r>
              <a:rPr lang="en-US" sz="2000" dirty="0">
                <a:solidFill>
                  <a:prstClr val="black"/>
                </a:solidFill>
              </a:rPr>
              <a:t>U.S. DOL/ETA National Office</a:t>
            </a:r>
          </a:p>
          <a:p>
            <a:pPr marL="349250" lvl="0" indent="-349250">
              <a:lnSpc>
                <a:spcPct val="100000"/>
              </a:lnSpc>
              <a:spcBef>
                <a:spcPts val="0"/>
              </a:spcBef>
              <a:buFont typeface="Wingdings" panose="05000000000000000000" pitchFamily="2" charset="2"/>
              <a:buChar char=""/>
              <a:defRPr/>
            </a:pPr>
            <a:r>
              <a:rPr lang="en-US" sz="1600" dirty="0"/>
              <a:t>Email:  king.david.h@dol.gov</a:t>
            </a:r>
          </a:p>
          <a:p>
            <a:pPr marL="349250" lvl="0" indent="-349250">
              <a:lnSpc>
                <a:spcPct val="100000"/>
              </a:lnSpc>
              <a:spcBef>
                <a:spcPts val="0"/>
              </a:spcBef>
              <a:spcAft>
                <a:spcPts val="2400"/>
              </a:spcAft>
              <a:buFont typeface="Wingdings" panose="05000000000000000000" pitchFamily="2" charset="2"/>
              <a:buChar char=""/>
              <a:defRPr/>
            </a:pPr>
            <a:r>
              <a:rPr lang="en-US" sz="1600" dirty="0"/>
              <a:t>Phone: (202) 693-2698</a:t>
            </a:r>
          </a:p>
          <a:p>
            <a:pPr marL="0" marR="0" lvl="0" indent="0" algn="l" defTabSz="914400" rtl="0" eaLnBrk="1" fontAlgn="auto" latinLnBrk="0" hangingPunct="1">
              <a:lnSpc>
                <a:spcPct val="100000"/>
              </a:lnSpc>
              <a:spcBef>
                <a:spcPts val="0"/>
              </a:spcBef>
              <a:spcAft>
                <a:spcPts val="2400"/>
              </a:spcAft>
              <a:buClrTx/>
              <a:buSzTx/>
              <a:buNone/>
              <a:tabLst/>
              <a:defRPr/>
            </a:pPr>
            <a:endParaRPr kumimoji="0" lang="en-US" sz="1600" b="0" i="0" u="none" strike="noStrike" kern="1200" cap="none" spc="0" normalizeH="0" baseline="0" noProof="0" dirty="0">
              <a:ln>
                <a:noFill/>
              </a:ln>
              <a:effectLst/>
              <a:uLnTx/>
              <a:uFillTx/>
              <a:latin typeface="Roboto"/>
              <a:ea typeface="+mn-ea"/>
              <a:cs typeface="+mn-cs"/>
            </a:endParaRPr>
          </a:p>
        </p:txBody>
      </p:sp>
      <p:sp>
        <p:nvSpPr>
          <p:cNvPr id="3" name="Slide Number Placeholder 2">
            <a:extLst>
              <a:ext uri="{FF2B5EF4-FFF2-40B4-BE49-F238E27FC236}">
                <a16:creationId xmlns:a16="http://schemas.microsoft.com/office/drawing/2014/main" id="{8AC5EC18-0F1C-6499-3782-373861AAF72B}"/>
              </a:ext>
            </a:extLst>
          </p:cNvPr>
          <p:cNvSpPr>
            <a:spLocks noGrp="1"/>
          </p:cNvSpPr>
          <p:nvPr>
            <p:ph type="sldNum" sz="quarter" idx="4"/>
          </p:nvPr>
        </p:nvSpPr>
        <p:spPr/>
        <p:txBody>
          <a:bodyPr/>
          <a:lstStyle/>
          <a:p>
            <a:fld id="{E1CE52AA-BB93-4FDB-9629-C6421C98F39B}" type="slidenum">
              <a:rPr lang="en-US" smtClean="0"/>
              <a:pPr/>
              <a:t>48</a:t>
            </a:fld>
            <a:endParaRPr lang="en-US"/>
          </a:p>
        </p:txBody>
      </p:sp>
      <p:sp>
        <p:nvSpPr>
          <p:cNvPr id="5" name="TextBox 4">
            <a:extLst>
              <a:ext uri="{FF2B5EF4-FFF2-40B4-BE49-F238E27FC236}">
                <a16:creationId xmlns:a16="http://schemas.microsoft.com/office/drawing/2014/main" id="{87DB5D5C-B41F-E30F-2F9A-131B9F780837}"/>
              </a:ext>
            </a:extLst>
          </p:cNvPr>
          <p:cNvSpPr txBox="1"/>
          <p:nvPr/>
        </p:nvSpPr>
        <p:spPr>
          <a:xfrm>
            <a:off x="5735782" y="1161288"/>
            <a:ext cx="6134628" cy="2154436"/>
          </a:xfrm>
          <a:prstGeom prst="rect">
            <a:avLst/>
          </a:prstGeom>
          <a:noFill/>
        </p:spPr>
        <p:txBody>
          <a:bodyPr wrap="square" rtlCol="0">
            <a:spAutoFit/>
          </a:bodyPr>
          <a:lstStyle/>
          <a:p>
            <a:pPr lvl="0">
              <a:defRPr/>
            </a:pPr>
            <a:r>
              <a:rPr lang="en-US" sz="2400" dirty="0">
                <a:solidFill>
                  <a:srgbClr val="003366"/>
                </a:solidFill>
              </a:rPr>
              <a:t>Nicole R. Roberson</a:t>
            </a:r>
          </a:p>
          <a:p>
            <a:pPr lvl="0">
              <a:defRPr/>
            </a:pPr>
            <a:r>
              <a:rPr lang="en-US" sz="2000" i="1" dirty="0">
                <a:solidFill>
                  <a:prstClr val="black"/>
                </a:solidFill>
              </a:rPr>
              <a:t>State Conformity &amp; Compliance Team (Regions 1 &amp; 6)</a:t>
            </a:r>
          </a:p>
          <a:p>
            <a:pPr lvl="0">
              <a:defRPr/>
            </a:pPr>
            <a:r>
              <a:rPr lang="en-US" sz="2000" dirty="0">
                <a:solidFill>
                  <a:prstClr val="black"/>
                </a:solidFill>
              </a:rPr>
              <a:t>Division of Legislation, OUI/ETA, US DOL</a:t>
            </a:r>
          </a:p>
          <a:p>
            <a:pPr marL="349250" lvl="0" indent="-349250">
              <a:lnSpc>
                <a:spcPct val="100000"/>
              </a:lnSpc>
              <a:spcBef>
                <a:spcPts val="0"/>
              </a:spcBef>
              <a:buFont typeface="Wingdings" panose="05000000000000000000" pitchFamily="2" charset="2"/>
              <a:buChar char=""/>
              <a:defRPr/>
            </a:pPr>
            <a:r>
              <a:rPr lang="en-US" sz="1600" dirty="0">
                <a:solidFill>
                  <a:srgbClr val="242021"/>
                </a:solidFill>
              </a:rPr>
              <a:t>Email:  Roberson.Nicole@dol.gov</a:t>
            </a:r>
          </a:p>
          <a:p>
            <a:pPr marL="349250" lvl="0" indent="-349250">
              <a:lnSpc>
                <a:spcPct val="100000"/>
              </a:lnSpc>
              <a:spcBef>
                <a:spcPts val="0"/>
              </a:spcBef>
              <a:spcAft>
                <a:spcPts val="2400"/>
              </a:spcAft>
              <a:buFont typeface="Wingdings" panose="05000000000000000000" pitchFamily="2" charset="2"/>
              <a:buChar char=""/>
              <a:defRPr/>
            </a:pPr>
            <a:r>
              <a:rPr lang="en-US" sz="1600" dirty="0">
                <a:solidFill>
                  <a:srgbClr val="242021"/>
                </a:solidFill>
              </a:rPr>
              <a:t>Phone:  (202) 693-2688</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1457494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0E09A-60CA-EDC1-13F0-415E4E02832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3B59260-A239-B0F0-99DA-4E25D6C40F0A}"/>
              </a:ext>
            </a:extLst>
          </p:cNvPr>
          <p:cNvSpPr>
            <a:spLocks noGrp="1"/>
          </p:cNvSpPr>
          <p:nvPr>
            <p:ph type="title"/>
          </p:nvPr>
        </p:nvSpPr>
        <p:spPr/>
        <p:txBody>
          <a:bodyPr/>
          <a:lstStyle/>
          <a:p>
            <a:r>
              <a:rPr lang="en-US" dirty="0">
                <a:solidFill>
                  <a:schemeClr val="tx2"/>
                </a:solidFill>
              </a:rPr>
              <a:t>Contact Us</a:t>
            </a:r>
          </a:p>
        </p:txBody>
      </p:sp>
      <p:sp>
        <p:nvSpPr>
          <p:cNvPr id="7" name="Content Placeholder 6">
            <a:extLst>
              <a:ext uri="{FF2B5EF4-FFF2-40B4-BE49-F238E27FC236}">
                <a16:creationId xmlns:a16="http://schemas.microsoft.com/office/drawing/2014/main" id="{E07301EC-DB2F-9925-DB18-E8FFD615F9C2}"/>
              </a:ext>
            </a:extLst>
          </p:cNvPr>
          <p:cNvSpPr>
            <a:spLocks noGrp="1"/>
          </p:cNvSpPr>
          <p:nvPr>
            <p:ph sz="quarter" idx="10"/>
          </p:nvPr>
        </p:nvSpPr>
        <p:spPr>
          <a:xfrm>
            <a:off x="6096000" y="1146919"/>
            <a:ext cx="5474208" cy="4782312"/>
          </a:xfrm>
        </p:spPr>
        <p:txBody>
          <a:bodyPr/>
          <a:lstStyle/>
          <a:p>
            <a:pPr marL="349250" lvl="0" indent="-349250">
              <a:lnSpc>
                <a:spcPct val="100000"/>
              </a:lnSpc>
              <a:spcBef>
                <a:spcPts val="0"/>
              </a:spcBef>
              <a:spcAft>
                <a:spcPts val="2400"/>
              </a:spcAft>
              <a:buFont typeface="Wingdings" panose="05000000000000000000" pitchFamily="2" charset="2"/>
              <a:buChar char=""/>
              <a:defRPr/>
            </a:pPr>
            <a:endParaRPr lang="en-US" sz="1400" dirty="0">
              <a:solidFill>
                <a:srgbClr val="242021"/>
              </a:solidFill>
            </a:endParaRPr>
          </a:p>
          <a:p>
            <a:pPr marL="0" marR="0" lvl="0" indent="0" algn="l" defTabSz="914400" rtl="0" eaLnBrk="1" fontAlgn="auto" latinLnBrk="0" hangingPunct="1">
              <a:lnSpc>
                <a:spcPct val="100000"/>
              </a:lnSpc>
              <a:spcBef>
                <a:spcPts val="0"/>
              </a:spcBef>
              <a:spcAft>
                <a:spcPts val="2400"/>
              </a:spcAft>
              <a:buClrTx/>
              <a:buSzTx/>
              <a:buNone/>
              <a:tabLst/>
              <a:defRPr/>
            </a:pPr>
            <a:endParaRPr kumimoji="0" lang="en-US" sz="1600" b="0" i="0" u="none" strike="noStrike" kern="1200" cap="none" spc="0" normalizeH="0" baseline="0" noProof="0" dirty="0">
              <a:ln>
                <a:noFill/>
              </a:ln>
              <a:effectLst/>
              <a:uLnTx/>
              <a:uFillTx/>
              <a:latin typeface="Roboto"/>
              <a:ea typeface="+mn-ea"/>
              <a:cs typeface="+mn-cs"/>
            </a:endParaRPr>
          </a:p>
        </p:txBody>
      </p:sp>
      <p:sp>
        <p:nvSpPr>
          <p:cNvPr id="3" name="Slide Number Placeholder 2">
            <a:extLst>
              <a:ext uri="{FF2B5EF4-FFF2-40B4-BE49-F238E27FC236}">
                <a16:creationId xmlns:a16="http://schemas.microsoft.com/office/drawing/2014/main" id="{1819A32E-4FE8-9BBC-42BE-DDF7E9F3EB34}"/>
              </a:ext>
            </a:extLst>
          </p:cNvPr>
          <p:cNvSpPr>
            <a:spLocks noGrp="1"/>
          </p:cNvSpPr>
          <p:nvPr>
            <p:ph type="sldNum" sz="quarter" idx="4"/>
          </p:nvPr>
        </p:nvSpPr>
        <p:spPr/>
        <p:txBody>
          <a:bodyPr/>
          <a:lstStyle/>
          <a:p>
            <a:fld id="{E1CE52AA-BB93-4FDB-9629-C6421C98F39B}" type="slidenum">
              <a:rPr lang="en-US" smtClean="0"/>
              <a:pPr/>
              <a:t>49</a:t>
            </a:fld>
            <a:endParaRPr lang="en-US"/>
          </a:p>
        </p:txBody>
      </p:sp>
      <p:sp>
        <p:nvSpPr>
          <p:cNvPr id="5" name="TextBox 4">
            <a:extLst>
              <a:ext uri="{FF2B5EF4-FFF2-40B4-BE49-F238E27FC236}">
                <a16:creationId xmlns:a16="http://schemas.microsoft.com/office/drawing/2014/main" id="{08ACC0B8-3BF4-5F21-AD00-37153B9F5BEA}"/>
              </a:ext>
            </a:extLst>
          </p:cNvPr>
          <p:cNvSpPr txBox="1"/>
          <p:nvPr/>
        </p:nvSpPr>
        <p:spPr>
          <a:xfrm>
            <a:off x="621792" y="1146919"/>
            <a:ext cx="5339621" cy="427809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003366"/>
                </a:solidFill>
                <a:effectLst/>
                <a:uLnTx/>
                <a:uFillTx/>
                <a:latin typeface="Roboto"/>
                <a:ea typeface="+mn-ea"/>
                <a:cs typeface="+mn-cs"/>
              </a:rPr>
              <a:t>Susan Fracasso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1" u="none" strike="noStrike" kern="1200" cap="none" spc="0" normalizeH="0" baseline="0" noProof="0" dirty="0">
                <a:ln>
                  <a:noFill/>
                </a:ln>
                <a:solidFill>
                  <a:prstClr val="black"/>
                </a:solidFill>
                <a:effectLst/>
                <a:uLnTx/>
                <a:uFillTx/>
                <a:latin typeface="Roboto"/>
                <a:ea typeface="+mn-ea"/>
                <a:cs typeface="+mn-cs"/>
              </a:rPr>
              <a:t>Rapid Response Coordinator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000" dirty="0">
                <a:solidFill>
                  <a:prstClr val="black"/>
                </a:solidFill>
                <a:latin typeface="Roboto"/>
              </a:rPr>
              <a:t>Connecticut Department of Labor</a:t>
            </a:r>
            <a:endParaRPr kumimoji="0" lang="en-US" sz="2000" b="0" i="0" u="none" strike="noStrike" kern="1200" cap="none" spc="0" normalizeH="0" baseline="0" noProof="0" dirty="0">
              <a:ln>
                <a:noFill/>
              </a:ln>
              <a:solidFill>
                <a:prstClr val="black"/>
              </a:solidFill>
              <a:effectLst/>
              <a:uLnTx/>
              <a:uFillTx/>
              <a:latin typeface="Roboto"/>
              <a:ea typeface="+mn-ea"/>
              <a:cs typeface="+mn-cs"/>
            </a:endParaRP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Susan.fracasso@ct.gov</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 (860) 263-6589</a:t>
            </a:r>
          </a:p>
          <a:p>
            <a:pPr marR="0" lvl="0" algn="l" defTabSz="914400" rtl="0" eaLnBrk="1" fontAlgn="auto" latinLnBrk="0" hangingPunct="1">
              <a:lnSpc>
                <a:spcPct val="100000"/>
              </a:lnSpc>
              <a:spcBef>
                <a:spcPts val="0"/>
              </a:spcBef>
              <a:spcAft>
                <a:spcPts val="0"/>
              </a:spcAft>
              <a:buClrTx/>
              <a:buSzTx/>
              <a:tabLst/>
              <a:defRPr/>
            </a:pPr>
            <a:endParaRPr kumimoji="0" lang="en-US" sz="2000" b="0" i="0" u="none" strike="noStrike" kern="1200" cap="none" spc="0" normalizeH="0" baseline="0" noProof="0" dirty="0">
              <a:ln>
                <a:noFill/>
              </a:ln>
              <a:solidFill>
                <a:srgbClr val="003366"/>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400" dirty="0">
                <a:solidFill>
                  <a:srgbClr val="003366"/>
                </a:solidFill>
                <a:latin typeface="Roboto"/>
              </a:rPr>
              <a:t>Ashley Rivera</a:t>
            </a:r>
            <a:endParaRPr kumimoji="0" lang="en-US" sz="2400" b="0" i="0" u="none" strike="noStrike" kern="1200" cap="none" spc="0" normalizeH="0" baseline="0" noProof="0" dirty="0">
              <a:ln>
                <a:noFill/>
              </a:ln>
              <a:solidFill>
                <a:srgbClr val="003366"/>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1" u="none" strike="noStrike" kern="1200" cap="none" spc="0" normalizeH="0" baseline="0" noProof="0" dirty="0">
                <a:ln>
                  <a:noFill/>
                </a:ln>
                <a:solidFill>
                  <a:prstClr val="black"/>
                </a:solidFill>
                <a:effectLst/>
                <a:uLnTx/>
                <a:uFillTx/>
                <a:latin typeface="Roboto"/>
                <a:ea typeface="+mn-ea"/>
                <a:cs typeface="+mn-cs"/>
              </a:rPr>
              <a:t>Program &amp; Services Coordinator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Roboto"/>
                <a:ea typeface="+mn-ea"/>
                <a:cs typeface="+mn-cs"/>
              </a:rPr>
              <a:t>Connecticut Department of Labor</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ashley.rivera@ct.gov</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  (860) 263-6642</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endParaRPr kumimoji="0" lang="en-US" sz="1400" b="0" i="0" u="none" strike="noStrike" kern="1200" cap="none" spc="0" normalizeH="0" baseline="0" noProof="0" dirty="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2" name="TextBox 1">
            <a:extLst>
              <a:ext uri="{FF2B5EF4-FFF2-40B4-BE49-F238E27FC236}">
                <a16:creationId xmlns:a16="http://schemas.microsoft.com/office/drawing/2014/main" id="{4493E318-5996-2D00-CF46-2965FD5285A8}"/>
              </a:ext>
            </a:extLst>
          </p:cNvPr>
          <p:cNvSpPr txBox="1"/>
          <p:nvPr/>
        </p:nvSpPr>
        <p:spPr>
          <a:xfrm>
            <a:off x="6139445" y="1146919"/>
            <a:ext cx="5339621" cy="4801314"/>
          </a:xfrm>
          <a:prstGeom prst="rect">
            <a:avLst/>
          </a:prstGeom>
          <a:noFill/>
        </p:spPr>
        <p:txBody>
          <a:bodyPr wrap="square" rtlCol="0">
            <a:spAutoFit/>
          </a:bodyPr>
          <a:lstStyle/>
          <a:p>
            <a:pPr lvl="0">
              <a:defRPr/>
            </a:pPr>
            <a:r>
              <a:rPr lang="en-US" sz="2400" dirty="0">
                <a:solidFill>
                  <a:schemeClr val="tx2"/>
                </a:solidFill>
              </a:rPr>
              <a:t>Bryan Ellis</a:t>
            </a:r>
          </a:p>
          <a:p>
            <a:pPr lvl="0">
              <a:defRPr/>
            </a:pPr>
            <a:r>
              <a:rPr lang="en-US" sz="2000" i="1" dirty="0">
                <a:solidFill>
                  <a:prstClr val="black"/>
                </a:solidFill>
              </a:rPr>
              <a:t>Southern Illinois Regional Workforce Manager </a:t>
            </a:r>
          </a:p>
          <a:p>
            <a:pPr lvl="0">
              <a:defRPr/>
            </a:pPr>
            <a:r>
              <a:rPr lang="en-US" sz="2000" dirty="0">
                <a:solidFill>
                  <a:prstClr val="black"/>
                </a:solidFill>
              </a:rPr>
              <a:t>Illinois Department of Commerce &amp; Economic Opportunity</a:t>
            </a:r>
          </a:p>
          <a:p>
            <a:pPr lvl="0">
              <a:defRPr/>
            </a:pPr>
            <a:r>
              <a:rPr lang="en-US" sz="1600" dirty="0"/>
              <a:t>Email: Bryan.Ellis@illinois.gov </a:t>
            </a:r>
          </a:p>
          <a:p>
            <a:pPr lvl="0">
              <a:defRPr/>
            </a:pPr>
            <a:r>
              <a:rPr lang="en-US" sz="1600" dirty="0"/>
              <a:t>Phone: (618) 363-2417</a:t>
            </a:r>
          </a:p>
          <a:p>
            <a:pPr lvl="0">
              <a:defRPr/>
            </a:pPr>
            <a:endParaRPr lang="en-US" sz="1100" dirty="0"/>
          </a:p>
          <a:p>
            <a:pPr lvl="0">
              <a:defRPr/>
            </a:pPr>
            <a:r>
              <a:rPr lang="en-US" sz="2400" dirty="0">
                <a:solidFill>
                  <a:srgbClr val="003366"/>
                </a:solidFill>
              </a:rPr>
              <a:t>Todd W. Lowery</a:t>
            </a:r>
          </a:p>
          <a:p>
            <a:pPr lvl="0">
              <a:defRPr/>
            </a:pPr>
            <a:r>
              <a:rPr lang="en-US" sz="2000" i="1" dirty="0">
                <a:solidFill>
                  <a:prstClr val="black"/>
                </a:solidFill>
              </a:rPr>
              <a:t>State Business Services Manager</a:t>
            </a:r>
          </a:p>
          <a:p>
            <a:pPr lvl="0">
              <a:defRPr/>
            </a:pPr>
            <a:r>
              <a:rPr lang="en-US" sz="2000" dirty="0">
                <a:solidFill>
                  <a:prstClr val="black"/>
                </a:solidFill>
              </a:rPr>
              <a:t>Illinois Department of Employment Security </a:t>
            </a:r>
          </a:p>
          <a:p>
            <a:pPr marL="349250" lvl="0" indent="-349250">
              <a:buFont typeface="Wingdings" panose="05000000000000000000" pitchFamily="2" charset="2"/>
              <a:buChar char=""/>
              <a:defRPr/>
            </a:pPr>
            <a:r>
              <a:rPr lang="en-US" sz="1600" dirty="0">
                <a:solidFill>
                  <a:srgbClr val="242021"/>
                </a:solidFill>
              </a:rPr>
              <a:t>Email:  Todd.Lowery@Illinois.gov</a:t>
            </a:r>
          </a:p>
          <a:p>
            <a:pPr marL="349250" lvl="0" indent="-349250">
              <a:spcAft>
                <a:spcPts val="2400"/>
              </a:spcAft>
              <a:buFont typeface="Wingdings" panose="05000000000000000000" pitchFamily="2" charset="2"/>
              <a:buChar char=""/>
              <a:defRPr/>
            </a:pPr>
            <a:r>
              <a:rPr lang="en-US" sz="1600" dirty="0">
                <a:solidFill>
                  <a:srgbClr val="242021"/>
                </a:solidFill>
              </a:rPr>
              <a:t>Phone: (217) 782-0160</a:t>
            </a:r>
          </a:p>
          <a:p>
            <a:pPr lvl="0">
              <a:defRPr/>
            </a:pPr>
            <a:endParaRPr lang="en-US" sz="1100" dirty="0"/>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endParaRPr kumimoji="0" lang="en-US" sz="1400" b="0" i="0" u="none" strike="noStrike" kern="1200" cap="none" spc="0" normalizeH="0" baseline="0" noProof="0" dirty="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818274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3B167AF-A542-0DC7-1DE6-19246DBAAC45}"/>
              </a:ext>
            </a:extLst>
          </p:cNvPr>
          <p:cNvSpPr>
            <a:spLocks noGrp="1"/>
          </p:cNvSpPr>
          <p:nvPr>
            <p:ph type="title"/>
          </p:nvPr>
        </p:nvSpPr>
        <p:spPr>
          <a:xfrm>
            <a:off x="306439" y="2307022"/>
            <a:ext cx="5219146" cy="796247"/>
          </a:xfrm>
        </p:spPr>
        <p:txBody>
          <a:bodyPr/>
          <a:lstStyle/>
          <a:p>
            <a:r>
              <a:rPr lang="en-US" dirty="0"/>
              <a:t>Thank You!</a:t>
            </a:r>
          </a:p>
        </p:txBody>
      </p:sp>
      <p:sp>
        <p:nvSpPr>
          <p:cNvPr id="5" name="Text Placeholder 4">
            <a:extLst>
              <a:ext uri="{FF2B5EF4-FFF2-40B4-BE49-F238E27FC236}">
                <a16:creationId xmlns:a16="http://schemas.microsoft.com/office/drawing/2014/main" id="{17C67833-B897-16FF-0D5B-041F4369A923}"/>
              </a:ext>
            </a:extLst>
          </p:cNvPr>
          <p:cNvSpPr>
            <a:spLocks noGrp="1"/>
          </p:cNvSpPr>
          <p:nvPr>
            <p:ph type="body" sz="quarter" idx="11"/>
          </p:nvPr>
        </p:nvSpPr>
        <p:spPr/>
        <p:txBody>
          <a:bodyPr/>
          <a:lstStyle/>
          <a:p>
            <a:r>
              <a:rPr lang="en-US" dirty="0"/>
              <a:t>We look forward to seeing you on WorkforceGPS.</a:t>
            </a:r>
          </a:p>
        </p:txBody>
      </p:sp>
      <p:sp>
        <p:nvSpPr>
          <p:cNvPr id="2" name="Text Placeholder 1">
            <a:extLst>
              <a:ext uri="{FF2B5EF4-FFF2-40B4-BE49-F238E27FC236}">
                <a16:creationId xmlns:a16="http://schemas.microsoft.com/office/drawing/2014/main" id="{7804B41F-F9B4-9734-F6F2-6D67A047DD98}"/>
              </a:ext>
            </a:extLst>
          </p:cNvPr>
          <p:cNvSpPr>
            <a:spLocks noGrp="1"/>
          </p:cNvSpPr>
          <p:nvPr>
            <p:ph type="body" idx="20"/>
          </p:nvPr>
        </p:nvSpPr>
        <p:spPr/>
        <p:txBody>
          <a:bodyPr/>
          <a:lstStyle/>
          <a:p>
            <a:r>
              <a:rPr lang="en-US" dirty="0"/>
              <a:t>Need Help?  Email: Support@WorkforceGPS.org</a:t>
            </a:r>
          </a:p>
        </p:txBody>
      </p:sp>
      <p:pic>
        <p:nvPicPr>
          <p:cNvPr id="6" name="Picture 5" descr="QR code for Workforcegps.org&#10;&#10;">
            <a:extLst>
              <a:ext uri="{FF2B5EF4-FFF2-40B4-BE49-F238E27FC236}">
                <a16:creationId xmlns:a16="http://schemas.microsoft.com/office/drawing/2014/main" id="{6F6761D5-D13C-63AF-656D-B97C3F270836}"/>
              </a:ext>
            </a:extLst>
          </p:cNvPr>
          <p:cNvPicPr>
            <a:picLocks noChangeAspect="1"/>
          </p:cNvPicPr>
          <p:nvPr/>
        </p:nvPicPr>
        <p:blipFill rotWithShape="1">
          <a:blip r:embed="rId4">
            <a:extLst>
              <a:ext uri="{28A0092B-C50C-407E-A947-70E740481C1C}">
                <a14:useLocalDpi xmlns:a14="http://schemas.microsoft.com/office/drawing/2010/main" val="0"/>
              </a:ext>
            </a:extLst>
          </a:blip>
          <a:srcRect b="24276"/>
          <a:stretch/>
        </p:blipFill>
        <p:spPr>
          <a:xfrm>
            <a:off x="10638081" y="5344258"/>
            <a:ext cx="1333667" cy="1352551"/>
          </a:xfrm>
          <a:prstGeom prst="rect">
            <a:avLst/>
          </a:prstGeom>
        </p:spPr>
      </p:pic>
    </p:spTree>
    <p:custDataLst>
      <p:tags r:id="rId1"/>
    </p:custDataLst>
    <p:extLst>
      <p:ext uri="{BB962C8B-B14F-4D97-AF65-F5344CB8AC3E}">
        <p14:creationId xmlns:p14="http://schemas.microsoft.com/office/powerpoint/2010/main" val="221705865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itle ">
  <a:themeElements>
    <a:clrScheme name="Webinar Template 1">
      <a:dk1>
        <a:srgbClr val="242021"/>
      </a:dk1>
      <a:lt1>
        <a:srgbClr val="DFDBDC"/>
      </a:lt1>
      <a:dk2>
        <a:srgbClr val="003366"/>
      </a:dk2>
      <a:lt2>
        <a:srgbClr val="F3F4F4"/>
      </a:lt2>
      <a:accent1>
        <a:srgbClr val="003366"/>
      </a:accent1>
      <a:accent2>
        <a:srgbClr val="003366"/>
      </a:accent2>
      <a:accent3>
        <a:srgbClr val="DFDBDC"/>
      </a:accent3>
      <a:accent4>
        <a:srgbClr val="CBC4C6"/>
      </a:accent4>
      <a:accent5>
        <a:srgbClr val="003366"/>
      </a:accent5>
      <a:accent6>
        <a:srgbClr val="9C8E92"/>
      </a:accent6>
      <a:hlink>
        <a:srgbClr val="2828FE"/>
      </a:hlink>
      <a:folHlink>
        <a:srgbClr val="0066FF"/>
      </a:folHlink>
    </a:clrScheme>
    <a:fontScheme name="WFGPS Font">
      <a:majorFont>
        <a:latin typeface="Roboto"/>
        <a:ea typeface=""/>
        <a:cs typeface=""/>
      </a:majorFont>
      <a:minorFont>
        <a:latin typeface="Roboto"/>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 Slides">
  <a:themeElements>
    <a:clrScheme name="Webinar Template 1">
      <a:dk1>
        <a:srgbClr val="242021"/>
      </a:dk1>
      <a:lt1>
        <a:srgbClr val="DFDBDC"/>
      </a:lt1>
      <a:dk2>
        <a:srgbClr val="003366"/>
      </a:dk2>
      <a:lt2>
        <a:srgbClr val="F3F4F4"/>
      </a:lt2>
      <a:accent1>
        <a:srgbClr val="003366"/>
      </a:accent1>
      <a:accent2>
        <a:srgbClr val="003366"/>
      </a:accent2>
      <a:accent3>
        <a:srgbClr val="DFDBDC"/>
      </a:accent3>
      <a:accent4>
        <a:srgbClr val="CBC4C6"/>
      </a:accent4>
      <a:accent5>
        <a:srgbClr val="003366"/>
      </a:accent5>
      <a:accent6>
        <a:srgbClr val="9C8E92"/>
      </a:accent6>
      <a:hlink>
        <a:srgbClr val="2828FE"/>
      </a:hlink>
      <a:folHlink>
        <a:srgbClr val="0066FF"/>
      </a:folHlink>
    </a:clrScheme>
    <a:fontScheme name="WFGPS Font">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Question and Answer">
  <a:themeElements>
    <a:clrScheme name="Webinar Template 1">
      <a:dk1>
        <a:srgbClr val="242021"/>
      </a:dk1>
      <a:lt1>
        <a:srgbClr val="DFDBDC"/>
      </a:lt1>
      <a:dk2>
        <a:srgbClr val="003366"/>
      </a:dk2>
      <a:lt2>
        <a:srgbClr val="F3F4F4"/>
      </a:lt2>
      <a:accent1>
        <a:srgbClr val="003366"/>
      </a:accent1>
      <a:accent2>
        <a:srgbClr val="003366"/>
      </a:accent2>
      <a:accent3>
        <a:srgbClr val="DFDBDC"/>
      </a:accent3>
      <a:accent4>
        <a:srgbClr val="CBC4C6"/>
      </a:accent4>
      <a:accent5>
        <a:srgbClr val="003366"/>
      </a:accent5>
      <a:accent6>
        <a:srgbClr val="9C8E92"/>
      </a:accent6>
      <a:hlink>
        <a:srgbClr val="2828FE"/>
      </a:hlink>
      <a:folHlink>
        <a:srgbClr val="0066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ontent Slides ">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WFGPS Font">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Arrow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WFGPS Font">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Agenda ">
  <a:themeElements>
    <a:clrScheme name="Webinar Template 1">
      <a:dk1>
        <a:srgbClr val="242021"/>
      </a:dk1>
      <a:lt1>
        <a:srgbClr val="DFDBDC"/>
      </a:lt1>
      <a:dk2>
        <a:srgbClr val="003366"/>
      </a:dk2>
      <a:lt2>
        <a:srgbClr val="F3F4F4"/>
      </a:lt2>
      <a:accent1>
        <a:srgbClr val="003366"/>
      </a:accent1>
      <a:accent2>
        <a:srgbClr val="003366"/>
      </a:accent2>
      <a:accent3>
        <a:srgbClr val="DFDBDC"/>
      </a:accent3>
      <a:accent4>
        <a:srgbClr val="CBC4C6"/>
      </a:accent4>
      <a:accent5>
        <a:srgbClr val="003366"/>
      </a:accent5>
      <a:accent6>
        <a:srgbClr val="9C8E92"/>
      </a:accent6>
      <a:hlink>
        <a:srgbClr val="2828FE"/>
      </a:hlink>
      <a:folHlink>
        <a:srgbClr val="0066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Closing Title ">
  <a:themeElements>
    <a:clrScheme name="Webinar Template 1">
      <a:dk1>
        <a:srgbClr val="242021"/>
      </a:dk1>
      <a:lt1>
        <a:srgbClr val="DFDBDC"/>
      </a:lt1>
      <a:dk2>
        <a:srgbClr val="003366"/>
      </a:dk2>
      <a:lt2>
        <a:srgbClr val="F3F4F4"/>
      </a:lt2>
      <a:accent1>
        <a:srgbClr val="003366"/>
      </a:accent1>
      <a:accent2>
        <a:srgbClr val="003366"/>
      </a:accent2>
      <a:accent3>
        <a:srgbClr val="DFDBDC"/>
      </a:accent3>
      <a:accent4>
        <a:srgbClr val="CBC4C6"/>
      </a:accent4>
      <a:accent5>
        <a:srgbClr val="003366"/>
      </a:accent5>
      <a:accent6>
        <a:srgbClr val="9C8E92"/>
      </a:accent6>
      <a:hlink>
        <a:srgbClr val="2828FE"/>
      </a:hlink>
      <a:folHlink>
        <a:srgbClr val="0066FF"/>
      </a:folHlink>
    </a:clrScheme>
    <a:fontScheme name="WFGPS Font">
      <a:majorFont>
        <a:latin typeface="Roboto"/>
        <a:ea typeface=""/>
        <a:cs typeface=""/>
      </a:majorFont>
      <a:minorFont>
        <a:latin typeface="Roboto"/>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530F6D7133FCA43A89502DA0FD476FE" ma:contentTypeVersion="8" ma:contentTypeDescription="Create a new document." ma:contentTypeScope="" ma:versionID="752c80a7f33863576d9d9510b76948b8">
  <xsd:schema xmlns:xsd="http://www.w3.org/2001/XMLSchema" xmlns:xs="http://www.w3.org/2001/XMLSchema" xmlns:p="http://schemas.microsoft.com/office/2006/metadata/properties" xmlns:ns2="ca023246-89af-498a-a190-bffd15ba049e" xmlns:ns3="6e870e7b-8276-410a-b68d-c2bf3ebb761e" targetNamespace="http://schemas.microsoft.com/office/2006/metadata/properties" ma:root="true" ma:fieldsID="3ce350cb2a9bfdf2a4a40027a7cbcefe" ns2:_="" ns3:_="">
    <xsd:import namespace="ca023246-89af-498a-a190-bffd15ba049e"/>
    <xsd:import namespace="6e870e7b-8276-410a-b68d-c2bf3ebb761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023246-89af-498a-a190-bffd15ba04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e870e7b-8276-410a-b68d-c2bf3ebb761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19F1629-16FB-4929-9482-4E37ED42034F}">
  <ds:schemaRefs>
    <ds:schemaRef ds:uri="6e870e7b-8276-410a-b68d-c2bf3ebb761e"/>
    <ds:schemaRef ds:uri="ca023246-89af-498a-a190-bffd15ba049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31914D3-34BB-4F6C-B350-71C095C8ADDE}">
  <ds:schemaRefs>
    <ds:schemaRef ds:uri="http://purl.org/dc/dcmitype/"/>
    <ds:schemaRef ds:uri="http://schemas.microsoft.com/office/2006/documentManagement/types"/>
    <ds:schemaRef ds:uri="ca023246-89af-498a-a190-bffd15ba049e"/>
    <ds:schemaRef ds:uri="http://www.w3.org/XML/1998/namespace"/>
    <ds:schemaRef ds:uri="http://schemas.microsoft.com/office/2006/metadata/properties"/>
    <ds:schemaRef ds:uri="http://schemas.microsoft.com/office/infopath/2007/PartnerControls"/>
    <ds:schemaRef ds:uri="http://purl.org/dc/terms/"/>
    <ds:schemaRef ds:uri="http://purl.org/dc/elements/1.1/"/>
    <ds:schemaRef ds:uri="http://schemas.openxmlformats.org/package/2006/metadata/core-properties"/>
    <ds:schemaRef ds:uri="6e870e7b-8276-410a-b68d-c2bf3ebb761e"/>
  </ds:schemaRefs>
</ds:datastoreItem>
</file>

<file path=customXml/itemProps3.xml><?xml version="1.0" encoding="utf-8"?>
<ds:datastoreItem xmlns:ds="http://schemas.openxmlformats.org/officeDocument/2006/customXml" ds:itemID="{BE7629AE-A5D4-4F77-8F17-77777286691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4760</TotalTime>
  <Words>3863</Words>
  <Application>Microsoft Office PowerPoint</Application>
  <PresentationFormat>Widescreen</PresentationFormat>
  <Paragraphs>534</Paragraphs>
  <Slides>50</Slides>
  <Notes>17</Notes>
  <HiddenSlides>0</HiddenSlides>
  <MMClips>0</MMClips>
  <ScaleCrop>false</ScaleCrop>
  <HeadingPairs>
    <vt:vector size="6" baseType="variant">
      <vt:variant>
        <vt:lpstr>Fonts Used</vt:lpstr>
      </vt:variant>
      <vt:variant>
        <vt:i4>12</vt:i4>
      </vt:variant>
      <vt:variant>
        <vt:lpstr>Theme</vt:lpstr>
      </vt:variant>
      <vt:variant>
        <vt:i4>7</vt:i4>
      </vt:variant>
      <vt:variant>
        <vt:lpstr>Slide Titles</vt:lpstr>
      </vt:variant>
      <vt:variant>
        <vt:i4>50</vt:i4>
      </vt:variant>
    </vt:vector>
  </HeadingPairs>
  <TitlesOfParts>
    <vt:vector size="69" baseType="lpstr">
      <vt:lpstr>Aptos</vt:lpstr>
      <vt:lpstr>Arial</vt:lpstr>
      <vt:lpstr>Calibri</vt:lpstr>
      <vt:lpstr>Century Gothic</vt:lpstr>
      <vt:lpstr>Courier New</vt:lpstr>
      <vt:lpstr>Google Sans</vt:lpstr>
      <vt:lpstr>Roboto</vt:lpstr>
      <vt:lpstr>Source Sans Pro</vt:lpstr>
      <vt:lpstr>Times New Roman</vt:lpstr>
      <vt:lpstr>Webdings</vt:lpstr>
      <vt:lpstr>Wingdings</vt:lpstr>
      <vt:lpstr>Wingdings 3</vt:lpstr>
      <vt:lpstr>Title </vt:lpstr>
      <vt:lpstr>Content Slides</vt:lpstr>
      <vt:lpstr>Question and Answer</vt:lpstr>
      <vt:lpstr>Content Slides </vt:lpstr>
      <vt:lpstr>2_Arrow Theme</vt:lpstr>
      <vt:lpstr>Agenda </vt:lpstr>
      <vt:lpstr>Closing Title </vt:lpstr>
      <vt:lpstr>Intro Slide </vt:lpstr>
      <vt:lpstr>Where Are You Joining Us From?</vt:lpstr>
      <vt:lpstr>Introductory Remarks </vt:lpstr>
      <vt:lpstr>Moderators</vt:lpstr>
      <vt:lpstr>Poll Activity</vt:lpstr>
      <vt:lpstr>Agenda</vt:lpstr>
      <vt:lpstr>Framing Today’s Conversation </vt:lpstr>
      <vt:lpstr>Framing Today’s Conversation </vt:lpstr>
      <vt:lpstr>PowerPoint Presentation</vt:lpstr>
      <vt:lpstr>PowerPoint Presentation</vt:lpstr>
      <vt:lpstr>Leveraging Rapid Response for STC Outreach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Illinois Department of Commerce and Economic Opportunity &amp; Illinois Department of Employment Security</vt:lpstr>
      <vt:lpstr>Presenters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Connecticut Department of Labor</vt:lpstr>
      <vt:lpstr>Presenters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Panel</vt:lpstr>
      <vt:lpstr>PowerPoint Presentation</vt:lpstr>
      <vt:lpstr>Question  and  Answer</vt:lpstr>
      <vt:lpstr>Resources and Contact Information</vt:lpstr>
      <vt:lpstr>Resources</vt:lpstr>
      <vt:lpstr>Resources </vt:lpstr>
      <vt:lpstr>Contact Us</vt:lpstr>
      <vt:lpstr>Contact Us</vt:lpstr>
      <vt:lpstr>Thank You!</vt:lpstr>
    </vt:vector>
  </TitlesOfParts>
  <Company>OIT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State Promising Practices</dc:title>
  <dc:creator>UNITED STATES DEPARTMENT OF LABOR</dc:creator>
  <cp:lastModifiedBy>Edens, Candace - ETA</cp:lastModifiedBy>
  <cp:revision>89</cp:revision>
  <cp:lastPrinted>2024-09-25T20:33:20Z</cp:lastPrinted>
  <dcterms:created xsi:type="dcterms:W3CDTF">2024-09-11T12:40:37Z</dcterms:created>
  <dcterms:modified xsi:type="dcterms:W3CDTF">2025-07-31T19:27:29Z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0x0101004530F6D7133FCA43A89502DA0FD476FE</vt:lpwstr>
  </property>
</Properties>
</file>